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323" r:id="rId2"/>
    <p:sldId id="367" r:id="rId3"/>
    <p:sldId id="257" r:id="rId4"/>
    <p:sldId id="260" r:id="rId5"/>
    <p:sldId id="264" r:id="rId6"/>
    <p:sldId id="265" r:id="rId7"/>
    <p:sldId id="325" r:id="rId8"/>
    <p:sldId id="369" r:id="rId9"/>
    <p:sldId id="370" r:id="rId10"/>
    <p:sldId id="373" r:id="rId11"/>
    <p:sldId id="374" r:id="rId12"/>
    <p:sldId id="377" r:id="rId13"/>
    <p:sldId id="378" r:id="rId14"/>
    <p:sldId id="326" r:id="rId15"/>
    <p:sldId id="266" r:id="rId16"/>
    <p:sldId id="335" r:id="rId17"/>
    <p:sldId id="269" r:id="rId18"/>
    <p:sldId id="270" r:id="rId19"/>
    <p:sldId id="387" r:id="rId20"/>
    <p:sldId id="389" r:id="rId21"/>
    <p:sldId id="393" r:id="rId22"/>
    <p:sldId id="333" r:id="rId23"/>
    <p:sldId id="271" r:id="rId24"/>
    <p:sldId id="272" r:id="rId25"/>
    <p:sldId id="492" r:id="rId26"/>
    <p:sldId id="493" r:id="rId27"/>
    <p:sldId id="491" r:id="rId28"/>
    <p:sldId id="276" r:id="rId29"/>
    <p:sldId id="278" r:id="rId30"/>
    <p:sldId id="494" r:id="rId31"/>
    <p:sldId id="401" r:id="rId32"/>
    <p:sldId id="331" r:id="rId33"/>
    <p:sldId id="383" r:id="rId34"/>
    <p:sldId id="495" r:id="rId35"/>
    <p:sldId id="385" r:id="rId36"/>
    <p:sldId id="473" r:id="rId37"/>
    <p:sldId id="496" r:id="rId38"/>
    <p:sldId id="404" r:id="rId39"/>
    <p:sldId id="394" r:id="rId40"/>
    <p:sldId id="407" r:id="rId41"/>
    <p:sldId id="405" r:id="rId42"/>
    <p:sldId id="479" r:id="rId43"/>
    <p:sldId id="409" r:id="rId44"/>
    <p:sldId id="480" r:id="rId45"/>
    <p:sldId id="413" r:id="rId46"/>
    <p:sldId id="481" r:id="rId47"/>
    <p:sldId id="482" r:id="rId48"/>
    <p:sldId id="485" r:id="rId49"/>
    <p:sldId id="489" r:id="rId50"/>
    <p:sldId id="487" r:id="rId51"/>
    <p:sldId id="488" r:id="rId52"/>
    <p:sldId id="490" r:id="rId53"/>
    <p:sldId id="424" r:id="rId54"/>
    <p:sldId id="427" r:id="rId55"/>
    <p:sldId id="430" r:id="rId56"/>
    <p:sldId id="431" r:id="rId57"/>
    <p:sldId id="483" r:id="rId58"/>
    <p:sldId id="435" r:id="rId59"/>
    <p:sldId id="462" r:id="rId60"/>
  </p:sldIdLst>
  <p:sldSz cx="9144000" cy="6858000" type="screen4x3"/>
  <p:notesSz cx="6797675" cy="9928225"/>
  <p:defaultTextStyle>
    <a:defPPr>
      <a:defRPr lang="zh-CN"/>
    </a:defPPr>
    <a:lvl1pPr algn="l" rtl="0" fontAlgn="base">
      <a:spcBef>
        <a:spcPct val="0"/>
      </a:spcBef>
      <a:spcAft>
        <a:spcPct val="0"/>
      </a:spcAft>
      <a:defRPr kumimoji="1" sz="4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4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4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4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4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4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4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4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4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3312">
          <p15:clr>
            <a:srgbClr val="A4A3A4"/>
          </p15:clr>
        </p15:guide>
        <p15:guide id="2" pos="369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h" initials="l" lastIdx="1" clrIdx="0">
    <p:extLst>
      <p:ext uri="{19B8F6BF-5375-455C-9EA6-DF929625EA0E}">
        <p15:presenceInfo xmlns:p15="http://schemas.microsoft.com/office/powerpoint/2012/main" userId="lx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0000"/>
    <a:srgbClr val="630301"/>
    <a:srgbClr val="244800"/>
    <a:srgbClr val="E6CDFF"/>
    <a:srgbClr val="FBF7FF"/>
    <a:srgbClr val="264C00"/>
    <a:srgbClr val="3366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2817" autoAdjust="0"/>
  </p:normalViewPr>
  <p:slideViewPr>
    <p:cSldViewPr>
      <p:cViewPr varScale="1">
        <p:scale>
          <a:sx n="90" d="100"/>
          <a:sy n="90" d="100"/>
        </p:scale>
        <p:origin x="608" y="64"/>
      </p:cViewPr>
      <p:guideLst>
        <p:guide orient="horz" pos="3312"/>
        <p:guide pos="36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80" d="100"/>
          <a:sy n="80" d="100"/>
        </p:scale>
        <p:origin x="-384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21T13:20:58.552"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2.wmf"/><Relationship Id="rId1" Type="http://schemas.openxmlformats.org/officeDocument/2006/relationships/image" Target="../media/image11.emf"/><Relationship Id="rId4"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8DBCBE23-3F01-4B54-861A-D1FAD3505CC1}" type="datetimeFigureOut">
              <a:rPr lang="zh-CN" altLang="en-US" smtClean="0"/>
              <a:pPr/>
              <a:t>2018/4/11</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344A77A-79FE-406B-A2AD-6E25DFB92735}" type="slidenum">
              <a:rPr lang="zh-CN" altLang="en-US" smtClean="0"/>
              <a:pPr/>
              <a:t>‹#›</a:t>
            </a:fld>
            <a:endParaRPr lang="zh-CN" altLang="en-US"/>
          </a:p>
        </p:txBody>
      </p:sp>
    </p:spTree>
    <p:extLst>
      <p:ext uri="{BB962C8B-B14F-4D97-AF65-F5344CB8AC3E}">
        <p14:creationId xmlns:p14="http://schemas.microsoft.com/office/powerpoint/2010/main" val="3037590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315" name="Rectangle 3"/>
          <p:cNvSpPr>
            <a:spLocks noGrp="1" noChangeArrowheads="1"/>
          </p:cNvSpPr>
          <p:nvPr>
            <p:ph type="dt" idx="1"/>
          </p:nvPr>
        </p:nvSpPr>
        <p:spPr bwMode="auto">
          <a:xfrm>
            <a:off x="3852016"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906357" y="4715907"/>
            <a:ext cx="4984962"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52016"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0899131-E627-4172-B1AF-DA57F11C3E87}" type="slidenum">
              <a:rPr lang="en-US" altLang="zh-CN"/>
              <a:pPr/>
              <a:t>‹#›</a:t>
            </a:fld>
            <a:endParaRPr lang="en-US" altLang="zh-CN"/>
          </a:p>
        </p:txBody>
      </p:sp>
    </p:spTree>
    <p:extLst>
      <p:ext uri="{BB962C8B-B14F-4D97-AF65-F5344CB8AC3E}">
        <p14:creationId xmlns:p14="http://schemas.microsoft.com/office/powerpoint/2010/main" val="7552578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4%BA%BA%E5%B7%A5%E6%99%BA%E8%83%BD/9180"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baike.baidu.com/item/Fortran" TargetMode="External"/><Relationship Id="rId5" Type="http://schemas.openxmlformats.org/officeDocument/2006/relationships/hyperlink" Target="https://baike.baidu.com/item/%E7%BA%A6%E7%BF%B0%C2%B7%E9%BA%A6%E5%8D%A1%E9%94%A1/858197" TargetMode="External"/><Relationship Id="rId4" Type="http://schemas.openxmlformats.org/officeDocument/2006/relationships/hyperlink" Target="https://baike.baidu.com/item/%E9%BA%BB%E7%9C%81%E7%90%86%E5%B7%A5%E5%AD%A6%E9%99%A2"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注意这里是多个线性关系，虽然是多个关系，但每个关系都是线性的，所以它还是线性的。</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2</a:t>
            </a:fld>
            <a:endParaRPr lang="en-US" altLang="zh-CN"/>
          </a:p>
        </p:txBody>
      </p:sp>
    </p:spTree>
    <p:extLst>
      <p:ext uri="{BB962C8B-B14F-4D97-AF65-F5344CB8AC3E}">
        <p14:creationId xmlns:p14="http://schemas.microsoft.com/office/powerpoint/2010/main" val="905594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以这个列子，我们可以简单的将行、列坐标进行交换就可以得到转置矩阵，关键我们还需要将数据按行序进行排列。但实际上我们可以找到一个线性复杂度的方法。</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19</a:t>
            </a:fld>
            <a:endParaRPr lang="en-US" altLang="zh-CN"/>
          </a:p>
        </p:txBody>
      </p:sp>
    </p:spTree>
    <p:extLst>
      <p:ext uri="{BB962C8B-B14F-4D97-AF65-F5344CB8AC3E}">
        <p14:creationId xmlns:p14="http://schemas.microsoft.com/office/powerpoint/2010/main" val="3340522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那么如何进行排列呢？我们以这样的程序为例，说明简单算法思想的问题。</a:t>
            </a:r>
            <a:endParaRPr lang="en-US" altLang="zh-CN" dirty="0" smtClean="0"/>
          </a:p>
          <a:p>
            <a:endParaRPr lang="en-US" altLang="zh-CN" dirty="0" smtClean="0"/>
          </a:p>
          <a:p>
            <a:r>
              <a:rPr lang="zh-CN" altLang="en-US" dirty="0" smtClean="0"/>
              <a:t>但可以看到，按原矩阵行序进行遍历得到的转置矩阵的行序是正确</a:t>
            </a:r>
            <a:r>
              <a:rPr lang="zh-CN" altLang="en-US" smtClean="0"/>
              <a:t>的。即按这个顺序，我们可以</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20</a:t>
            </a:fld>
            <a:endParaRPr lang="en-US" altLang="zh-CN"/>
          </a:p>
        </p:txBody>
      </p:sp>
    </p:spTree>
    <p:extLst>
      <p:ext uri="{BB962C8B-B14F-4D97-AF65-F5344CB8AC3E}">
        <p14:creationId xmlns:p14="http://schemas.microsoft.com/office/powerpoint/2010/main" val="377852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23</a:t>
            </a:fld>
            <a:endParaRPr lang="en-US" altLang="zh-CN"/>
          </a:p>
        </p:txBody>
      </p:sp>
    </p:spTree>
    <p:extLst>
      <p:ext uri="{BB962C8B-B14F-4D97-AF65-F5344CB8AC3E}">
        <p14:creationId xmlns:p14="http://schemas.microsoft.com/office/powerpoint/2010/main" val="385053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其实，只需针对</a:t>
            </a:r>
            <a:r>
              <a:rPr lang="en-US" altLang="zh-CN" dirty="0" smtClean="0"/>
              <a:t>M</a:t>
            </a:r>
            <a:r>
              <a:rPr lang="zh-CN" altLang="en-US" dirty="0" smtClean="0"/>
              <a:t>矩阵中的非零元素</a:t>
            </a:r>
            <a:endParaRPr lang="en-US" altLang="zh-CN" dirty="0" smtClean="0"/>
          </a:p>
          <a:p>
            <a:r>
              <a:rPr lang="en-US" altLang="zh-CN" dirty="0" smtClean="0"/>
              <a:t>2 M</a:t>
            </a:r>
            <a:r>
              <a:rPr lang="zh-CN" altLang="en-US" dirty="0" smtClean="0"/>
              <a:t>的列元素对应相应的</a:t>
            </a:r>
            <a:r>
              <a:rPr lang="en-US" altLang="zh-CN" dirty="0" smtClean="0"/>
              <a:t>N</a:t>
            </a:r>
            <a:r>
              <a:rPr lang="zh-CN" altLang="en-US" dirty="0" smtClean="0"/>
              <a:t>中的一行元素</a:t>
            </a:r>
            <a:endParaRPr lang="en-US" altLang="zh-CN" dirty="0" smtClean="0"/>
          </a:p>
          <a:p>
            <a:r>
              <a:rPr lang="en-US" altLang="zh-CN" dirty="0" smtClean="0"/>
              <a:t>3 M</a:t>
            </a:r>
            <a:r>
              <a:rPr lang="zh-CN" altLang="en-US" dirty="0" smtClean="0"/>
              <a:t>是行序，而本算法中</a:t>
            </a:r>
            <a:r>
              <a:rPr lang="en-US" altLang="zh-CN" dirty="0" smtClean="0"/>
              <a:t>N</a:t>
            </a:r>
            <a:r>
              <a:rPr lang="zh-CN" altLang="en-US" dirty="0" smtClean="0"/>
              <a:t>是以列序进行访问的，</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25</a:t>
            </a:fld>
            <a:endParaRPr lang="en-US" altLang="zh-CN"/>
          </a:p>
        </p:txBody>
      </p:sp>
    </p:spTree>
    <p:extLst>
      <p:ext uri="{BB962C8B-B14F-4D97-AF65-F5344CB8AC3E}">
        <p14:creationId xmlns:p14="http://schemas.microsoft.com/office/powerpoint/2010/main" val="3490713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既然以行序为先，那么我们应该考虑以行序来讨论相乘</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26</a:t>
            </a:fld>
            <a:endParaRPr lang="en-US" altLang="zh-CN"/>
          </a:p>
        </p:txBody>
      </p:sp>
    </p:spTree>
    <p:extLst>
      <p:ext uri="{BB962C8B-B14F-4D97-AF65-F5344CB8AC3E}">
        <p14:creationId xmlns:p14="http://schemas.microsoft.com/office/powerpoint/2010/main" val="1652459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既然以行序为先，那么我们应该考虑以行序来讨论相乘</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27</a:t>
            </a:fld>
            <a:endParaRPr lang="en-US" altLang="zh-CN"/>
          </a:p>
        </p:txBody>
      </p:sp>
    </p:spTree>
    <p:extLst>
      <p:ext uri="{BB962C8B-B14F-4D97-AF65-F5344CB8AC3E}">
        <p14:creationId xmlns:p14="http://schemas.microsoft.com/office/powerpoint/2010/main" val="1006042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32</a:t>
            </a:fld>
            <a:endParaRPr lang="en-US" altLang="zh-CN"/>
          </a:p>
        </p:txBody>
      </p:sp>
    </p:spTree>
    <p:extLst>
      <p:ext uri="{BB962C8B-B14F-4D97-AF65-F5344CB8AC3E}">
        <p14:creationId xmlns:p14="http://schemas.microsoft.com/office/powerpoint/2010/main" val="863753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itchFamily="18" charset="0"/>
                <a:ea typeface="宋体" pitchFamily="2" charset="-122"/>
                <a:cs typeface="+mn-cs"/>
              </a:rPr>
              <a:t>广义表是一个递归定义的，但元素间仍然是的线性关系，所以广义表又称为递归的广义表。</a:t>
            </a:r>
            <a:endParaRPr kumimoji="1" lang="en-US" altLang="zh-CN" sz="1200" b="0" i="0" kern="1200" dirty="0" smtClean="0">
              <a:solidFill>
                <a:schemeClr val="tx1"/>
              </a:solidFill>
              <a:effectLst/>
              <a:latin typeface="Times New Roman" pitchFamily="18" charset="0"/>
              <a:ea typeface="宋体" pitchFamily="2" charset="-122"/>
              <a:cs typeface="+mn-cs"/>
            </a:endParaRPr>
          </a:p>
          <a:p>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zh-CN" altLang="en-US" sz="1200" b="0" i="0" kern="1200" dirty="0" smtClean="0">
                <a:solidFill>
                  <a:schemeClr val="tx1"/>
                </a:solidFill>
                <a:effectLst/>
                <a:latin typeface="Times New Roman" pitchFamily="18" charset="0"/>
                <a:ea typeface="宋体" pitchFamily="2" charset="-122"/>
                <a:cs typeface="+mn-cs"/>
              </a:rPr>
              <a:t>人们开始对</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3"/>
              </a:rPr>
              <a:t>人工智能</a:t>
            </a:r>
            <a:r>
              <a:rPr kumimoji="1" lang="zh-CN" altLang="en-US" sz="1200" b="0" i="0" kern="1200" dirty="0" smtClean="0">
                <a:solidFill>
                  <a:schemeClr val="tx1"/>
                </a:solidFill>
                <a:effectLst/>
                <a:latin typeface="Times New Roman" pitchFamily="18" charset="0"/>
                <a:ea typeface="宋体" pitchFamily="2" charset="-122"/>
                <a:cs typeface="+mn-cs"/>
              </a:rPr>
              <a:t>产生了兴趣。觉得必须实现共同需要的一个方法，使计算机能够处理链表中的符号数据，允许语言的处理、信息存入和检索、定理证明的过程机器化。</a:t>
            </a:r>
            <a:r>
              <a:rPr kumimoji="1" lang="en-US" altLang="zh-CN" sz="1200" b="0" i="0" kern="1200" dirty="0" smtClean="0">
                <a:solidFill>
                  <a:schemeClr val="tx1"/>
                </a:solidFill>
                <a:effectLst/>
                <a:latin typeface="Times New Roman" pitchFamily="18" charset="0"/>
                <a:ea typeface="宋体" pitchFamily="2" charset="-122"/>
                <a:cs typeface="+mn-cs"/>
              </a:rPr>
              <a:t>1958</a:t>
            </a:r>
            <a:r>
              <a:rPr kumimoji="1" lang="zh-CN" altLang="en-US" sz="1200" b="0" i="0" kern="1200" dirty="0" smtClean="0">
                <a:solidFill>
                  <a:schemeClr val="tx1"/>
                </a:solidFill>
                <a:effectLst/>
                <a:latin typeface="Times New Roman" pitchFamily="18" charset="0"/>
                <a:ea typeface="宋体" pitchFamily="2" charset="-122"/>
                <a:cs typeface="+mn-cs"/>
              </a:rPr>
              <a:t>年夏天，来自</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4"/>
              </a:rPr>
              <a:t>麻省理工学院</a:t>
            </a:r>
            <a:r>
              <a:rPr kumimoji="1" lang="zh-CN" altLang="en-US" sz="1200" b="0" i="0" kern="1200" dirty="0" smtClean="0">
                <a:solidFill>
                  <a:schemeClr val="tx1"/>
                </a:solidFill>
                <a:effectLst/>
                <a:latin typeface="Times New Roman" pitchFamily="18" charset="0"/>
                <a:ea typeface="宋体" pitchFamily="2" charset="-122"/>
                <a:cs typeface="+mn-cs"/>
              </a:rPr>
              <a:t>的人工智能研究先驱</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5"/>
              </a:rPr>
              <a:t>约翰</a:t>
            </a:r>
            <a:r>
              <a:rPr kumimoji="1" lang="en-US" altLang="zh-CN" sz="1200" b="0" i="0" u="none" strike="noStrike" kern="1200" dirty="0" smtClean="0">
                <a:solidFill>
                  <a:schemeClr val="tx1"/>
                </a:solidFill>
                <a:effectLst/>
                <a:latin typeface="Times New Roman" pitchFamily="18" charset="0"/>
                <a:ea typeface="宋体" pitchFamily="2" charset="-122"/>
                <a:cs typeface="+mn-cs"/>
                <a:hlinkClick r:id="rId5"/>
              </a:rPr>
              <a:t>·</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5"/>
              </a:rPr>
              <a:t>麦卡锡</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John McCarthy</a:t>
            </a:r>
            <a:r>
              <a:rPr kumimoji="1" lang="zh-CN" altLang="en-US" sz="1200" b="0" i="0" kern="1200" dirty="0" smtClean="0">
                <a:solidFill>
                  <a:schemeClr val="tx1"/>
                </a:solidFill>
                <a:effectLst/>
                <a:latin typeface="Times New Roman" pitchFamily="18" charset="0"/>
                <a:ea typeface="宋体" pitchFamily="2" charset="-122"/>
                <a:cs typeface="+mn-cs"/>
              </a:rPr>
              <a:t>）参与</a:t>
            </a:r>
            <a:r>
              <a:rPr kumimoji="1" lang="en-US" altLang="zh-CN" sz="1200" b="0" i="0" kern="1200" dirty="0" smtClean="0">
                <a:solidFill>
                  <a:schemeClr val="tx1"/>
                </a:solidFill>
                <a:effectLst/>
                <a:latin typeface="Times New Roman" pitchFamily="18" charset="0"/>
                <a:ea typeface="宋体" pitchFamily="2" charset="-122"/>
                <a:cs typeface="+mn-cs"/>
              </a:rPr>
              <a:t>IBM</a:t>
            </a:r>
            <a:r>
              <a:rPr kumimoji="1" lang="zh-CN" altLang="en-US" sz="1200" b="0" i="0" kern="1200" dirty="0" smtClean="0">
                <a:solidFill>
                  <a:schemeClr val="tx1"/>
                </a:solidFill>
                <a:effectLst/>
                <a:latin typeface="Times New Roman" pitchFamily="18" charset="0"/>
                <a:ea typeface="宋体" pitchFamily="2" charset="-122"/>
                <a:cs typeface="+mn-cs"/>
              </a:rPr>
              <a:t>资讯研究部的工作，研究符号运算及应用需求。可是，</a:t>
            </a:r>
            <a:r>
              <a:rPr kumimoji="1" lang="en-US" altLang="zh-CN" sz="1200" b="0" i="0" kern="1200" dirty="0" smtClean="0">
                <a:solidFill>
                  <a:schemeClr val="tx1"/>
                </a:solidFill>
                <a:effectLst/>
                <a:latin typeface="Times New Roman" pitchFamily="18" charset="0"/>
                <a:ea typeface="宋体" pitchFamily="2" charset="-122"/>
                <a:cs typeface="+mn-cs"/>
              </a:rPr>
              <a:t>IBM</a:t>
            </a:r>
            <a:r>
              <a:rPr kumimoji="1" lang="zh-CN" altLang="en-US" sz="1200" b="0" i="0" kern="1200" dirty="0" smtClean="0">
                <a:solidFill>
                  <a:schemeClr val="tx1"/>
                </a:solidFill>
                <a:effectLst/>
                <a:latin typeface="Times New Roman" pitchFamily="18" charset="0"/>
                <a:ea typeface="宋体" pitchFamily="2" charset="-122"/>
                <a:cs typeface="+mn-cs"/>
              </a:rPr>
              <a:t>旗下的</a:t>
            </a:r>
            <a:r>
              <a:rPr kumimoji="1" lang="en-US" altLang="zh-CN" sz="1200" b="0" i="0" u="none" strike="noStrike" kern="1200" dirty="0" smtClean="0">
                <a:solidFill>
                  <a:schemeClr val="tx1"/>
                </a:solidFill>
                <a:effectLst/>
                <a:latin typeface="Times New Roman" pitchFamily="18" charset="0"/>
                <a:ea typeface="宋体" pitchFamily="2" charset="-122"/>
                <a:cs typeface="+mn-cs"/>
                <a:hlinkClick r:id="rId6"/>
              </a:rPr>
              <a:t>Fortran</a:t>
            </a:r>
            <a:r>
              <a:rPr kumimoji="1" lang="zh-CN" altLang="en-US" sz="1200" b="0" i="0" kern="1200" dirty="0" smtClean="0">
                <a:solidFill>
                  <a:schemeClr val="tx1"/>
                </a:solidFill>
                <a:effectLst/>
                <a:latin typeface="Times New Roman" pitchFamily="18" charset="0"/>
                <a:ea typeface="宋体" pitchFamily="2" charset="-122"/>
                <a:cs typeface="+mn-cs"/>
              </a:rPr>
              <a:t>表处理语言却未能支援符号运算的递归、条件表达式、动态存储分配及隐式回收等功能。</a:t>
            </a:r>
            <a:r>
              <a:rPr kumimoji="1" lang="en-US" altLang="zh-CN" sz="1200" b="0" i="0" kern="1200" dirty="0" smtClean="0">
                <a:solidFill>
                  <a:schemeClr val="tx1"/>
                </a:solidFill>
                <a:effectLst/>
                <a:latin typeface="Times New Roman" pitchFamily="18" charset="0"/>
                <a:ea typeface="宋体" pitchFamily="2" charset="-122"/>
                <a:cs typeface="+mn-cs"/>
              </a:rPr>
              <a:t>John McCarthy</a:t>
            </a:r>
            <a:r>
              <a:rPr kumimoji="1" lang="zh-CN" altLang="en-US" sz="1200" b="0" i="0" kern="1200" dirty="0" smtClean="0">
                <a:solidFill>
                  <a:schemeClr val="tx1"/>
                </a:solidFill>
                <a:effectLst/>
                <a:latin typeface="Times New Roman" pitchFamily="18" charset="0"/>
                <a:ea typeface="宋体" pitchFamily="2" charset="-122"/>
                <a:cs typeface="+mn-cs"/>
              </a:rPr>
              <a:t>于</a:t>
            </a:r>
            <a:r>
              <a:rPr kumimoji="1" lang="en-US" altLang="zh-CN" sz="1200" b="0" i="0" kern="1200" dirty="0" smtClean="0">
                <a:solidFill>
                  <a:schemeClr val="tx1"/>
                </a:solidFill>
                <a:effectLst/>
                <a:latin typeface="Times New Roman" pitchFamily="18" charset="0"/>
                <a:ea typeface="宋体" pitchFamily="2" charset="-122"/>
                <a:cs typeface="+mn-cs"/>
              </a:rPr>
              <a:t>1958</a:t>
            </a:r>
            <a:r>
              <a:rPr kumimoji="1" lang="zh-CN" altLang="en-US" sz="1200" b="0" i="0" kern="1200" dirty="0" smtClean="0">
                <a:solidFill>
                  <a:schemeClr val="tx1"/>
                </a:solidFill>
                <a:effectLst/>
                <a:latin typeface="Times New Roman" pitchFamily="18" charset="0"/>
                <a:ea typeface="宋体" pitchFamily="2" charset="-122"/>
                <a:cs typeface="+mn-cs"/>
              </a:rPr>
              <a:t>年秋季回到麻省理工学院后，和</a:t>
            </a:r>
            <a:r>
              <a:rPr kumimoji="1" lang="en-US" altLang="zh-CN" sz="1200" b="0" i="0" kern="1200" dirty="0" smtClean="0">
                <a:solidFill>
                  <a:schemeClr val="tx1"/>
                </a:solidFill>
                <a:effectLst/>
                <a:latin typeface="Times New Roman" pitchFamily="18" charset="0"/>
                <a:ea typeface="宋体" pitchFamily="2" charset="-122"/>
                <a:cs typeface="+mn-cs"/>
              </a:rPr>
              <a:t>Marvin Minsky</a:t>
            </a:r>
            <a:r>
              <a:rPr kumimoji="1" lang="zh-CN" altLang="en-US" sz="1200" b="0" i="0" kern="1200" dirty="0" smtClean="0">
                <a:solidFill>
                  <a:schemeClr val="tx1"/>
                </a:solidFill>
                <a:effectLst/>
                <a:latin typeface="Times New Roman" pitchFamily="18" charset="0"/>
                <a:ea typeface="宋体" pitchFamily="2" charset="-122"/>
                <a:cs typeface="+mn-cs"/>
              </a:rPr>
              <a:t>组成了人工智能项目。开展一个表处理软件系统来实现</a:t>
            </a:r>
            <a:r>
              <a:rPr kumimoji="1" lang="en-US" altLang="zh-CN" sz="1200" b="0" i="0" kern="1200" dirty="0" smtClean="0">
                <a:solidFill>
                  <a:schemeClr val="tx1"/>
                </a:solidFill>
                <a:effectLst/>
                <a:latin typeface="Times New Roman" pitchFamily="18" charset="0"/>
                <a:ea typeface="宋体" pitchFamily="2" charset="-122"/>
                <a:cs typeface="+mn-cs"/>
              </a:rPr>
              <a:t>McCarthy</a:t>
            </a:r>
            <a:r>
              <a:rPr kumimoji="1" lang="zh-CN" altLang="en-US" sz="1200" b="0" i="0" kern="1200" dirty="0" smtClean="0">
                <a:solidFill>
                  <a:schemeClr val="tx1"/>
                </a:solidFill>
                <a:effectLst/>
                <a:latin typeface="Times New Roman" pitchFamily="18" charset="0"/>
                <a:ea typeface="宋体" pitchFamily="2" charset="-122"/>
                <a:cs typeface="+mn-cs"/>
              </a:rPr>
              <a:t>提出建议采纳者程序的工作，尔后推动了表处理语言</a:t>
            </a:r>
            <a:r>
              <a:rPr kumimoji="1" lang="en-US" altLang="zh-CN" sz="1200" b="0" i="0" kern="1200" dirty="0" smtClean="0">
                <a:solidFill>
                  <a:schemeClr val="tx1"/>
                </a:solidFill>
                <a:effectLst/>
                <a:latin typeface="Times New Roman" pitchFamily="18" charset="0"/>
                <a:ea typeface="宋体" pitchFamily="2" charset="-122"/>
                <a:cs typeface="+mn-cs"/>
              </a:rPr>
              <a:t>LISP</a:t>
            </a:r>
            <a:r>
              <a:rPr kumimoji="1" lang="zh-CN" altLang="en-US" sz="1200" b="0" i="0" kern="1200" dirty="0" smtClean="0">
                <a:solidFill>
                  <a:schemeClr val="tx1"/>
                </a:solidFill>
                <a:effectLst/>
                <a:latin typeface="Times New Roman" pitchFamily="18" charset="0"/>
                <a:ea typeface="宋体" pitchFamily="2" charset="-122"/>
                <a:cs typeface="+mn-cs"/>
              </a:rPr>
              <a:t>的产生。</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35</a:t>
            </a:fld>
            <a:endParaRPr lang="en-US" altLang="zh-CN"/>
          </a:p>
        </p:txBody>
      </p:sp>
    </p:spTree>
    <p:extLst>
      <p:ext uri="{BB962C8B-B14F-4D97-AF65-F5344CB8AC3E}">
        <p14:creationId xmlns:p14="http://schemas.microsoft.com/office/powerpoint/2010/main" val="2591608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我们可以总结广义表的结构特点</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38</a:t>
            </a:fld>
            <a:endParaRPr lang="en-US" altLang="zh-CN"/>
          </a:p>
        </p:txBody>
      </p:sp>
    </p:spTree>
    <p:extLst>
      <p:ext uri="{BB962C8B-B14F-4D97-AF65-F5344CB8AC3E}">
        <p14:creationId xmlns:p14="http://schemas.microsoft.com/office/powerpoint/2010/main" val="2237747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41</a:t>
            </a:fld>
            <a:endParaRPr lang="en-US" altLang="zh-CN"/>
          </a:p>
        </p:txBody>
      </p:sp>
    </p:spTree>
    <p:extLst>
      <p:ext uri="{BB962C8B-B14F-4D97-AF65-F5344CB8AC3E}">
        <p14:creationId xmlns:p14="http://schemas.microsoft.com/office/powerpoint/2010/main" val="79214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每个数据有</a:t>
            </a:r>
            <a:r>
              <a:rPr lang="en-US" altLang="zh-CN" dirty="0" smtClean="0"/>
              <a:t>n</a:t>
            </a:r>
            <a:r>
              <a:rPr lang="zh-CN" altLang="en-US" dirty="0" smtClean="0"/>
              <a:t>个下标，而这些元素处在</a:t>
            </a:r>
            <a:r>
              <a:rPr lang="en-US" altLang="zh-CN" dirty="0" smtClean="0"/>
              <a:t>n</a:t>
            </a:r>
            <a:r>
              <a:rPr lang="zh-CN" altLang="en-US" dirty="0" smtClean="0"/>
              <a:t>个关系中，比如二维数组的行列关系。每个关系都是一个线性关系，也就是每个元素在这个关系中都有前后元素。</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3</a:t>
            </a:fld>
            <a:endParaRPr lang="en-US" altLang="zh-CN"/>
          </a:p>
        </p:txBody>
      </p:sp>
    </p:spTree>
    <p:extLst>
      <p:ext uri="{BB962C8B-B14F-4D97-AF65-F5344CB8AC3E}">
        <p14:creationId xmlns:p14="http://schemas.microsoft.com/office/powerpoint/2010/main" val="990220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sz="1200" b="1" kern="0"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48</a:t>
            </a:fld>
            <a:endParaRPr lang="en-US" altLang="zh-CN"/>
          </a:p>
        </p:txBody>
      </p:sp>
    </p:spTree>
    <p:extLst>
      <p:ext uri="{BB962C8B-B14F-4D97-AF65-F5344CB8AC3E}">
        <p14:creationId xmlns:p14="http://schemas.microsoft.com/office/powerpoint/2010/main" val="549549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可以看到我们分解得到和原问题相同的这样子问题。</a:t>
            </a:r>
            <a:endParaRPr lang="en-US" altLang="zh-CN" dirty="0" smtClean="0"/>
          </a:p>
          <a:p>
            <a:endParaRPr lang="en-US" altLang="zh-CN" dirty="0" smtClean="0"/>
          </a:p>
          <a:p>
            <a:r>
              <a:rPr lang="zh-CN" altLang="en-US" dirty="0" smtClean="0"/>
              <a:t>我们在后面的树结构中会大量用到递归。</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49</a:t>
            </a:fld>
            <a:endParaRPr lang="en-US" altLang="zh-CN"/>
          </a:p>
        </p:txBody>
      </p:sp>
    </p:spTree>
    <p:extLst>
      <p:ext uri="{BB962C8B-B14F-4D97-AF65-F5344CB8AC3E}">
        <p14:creationId xmlns:p14="http://schemas.microsoft.com/office/powerpoint/2010/main" val="4252130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b="1" kern="0" dirty="0" err="1" smtClean="0">
                <a:latin typeface="华文楷体" panose="02010600040101010101" pitchFamily="2" charset="-122"/>
                <a:ea typeface="华文楷体" panose="02010600040101010101" pitchFamily="2" charset="-122"/>
              </a:rPr>
              <a:t>递归是程序设计中的一个强有力的工具。因为递归函数</a:t>
            </a:r>
            <a:r>
              <a:rPr lang="en-US" altLang="en-US" sz="1200" b="1" kern="0" dirty="0" err="1" smtClean="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结构清晰，程序易读，正确性很容易得到证明</a:t>
            </a:r>
            <a:r>
              <a:rPr lang="zh-CN" altLang="en-US" sz="1200" b="1" kern="0" dirty="0" smtClean="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lang="en-US" altLang="en-US" sz="1200" b="1" kern="0" dirty="0" smtClean="0">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50</a:t>
            </a:fld>
            <a:endParaRPr lang="en-US" altLang="zh-CN"/>
          </a:p>
        </p:txBody>
      </p:sp>
    </p:spTree>
    <p:extLst>
      <p:ext uri="{BB962C8B-B14F-4D97-AF65-F5344CB8AC3E}">
        <p14:creationId xmlns:p14="http://schemas.microsoft.com/office/powerpoint/2010/main" val="2406520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zh-CN" altLang="en-US" kern="0" dirty="0" smtClean="0">
                <a:latin typeface="华文楷体" panose="02010600040101010101" pitchFamily="2" charset="-122"/>
                <a:ea typeface="华文楷体" panose="02010600040101010101" pitchFamily="2" charset="-122"/>
              </a:rPr>
              <a:t>初始输入</a:t>
            </a:r>
            <a:r>
              <a:rPr lang="en-US" altLang="zh-CN" kern="0" dirty="0" smtClean="0">
                <a:latin typeface="华文楷体" panose="02010600040101010101" pitchFamily="2" charset="-122"/>
                <a:ea typeface="华文楷体" panose="02010600040101010101" pitchFamily="2" charset="-122"/>
              </a:rPr>
              <a:t> n = 10</a:t>
            </a:r>
          </a:p>
          <a:p>
            <a:pPr marL="0" indent="0">
              <a:buFontTx/>
              <a:buNone/>
            </a:pPr>
            <a:endParaRPr lang="en-US" altLang="zh-CN" kern="0" dirty="0" smtClean="0">
              <a:latin typeface="华文楷体" panose="02010600040101010101" pitchFamily="2" charset="-122"/>
              <a:ea typeface="华文楷体" panose="02010600040101010101" pitchFamily="2" charset="-122"/>
            </a:endParaRPr>
          </a:p>
          <a:p>
            <a:pPr marL="0" indent="0">
              <a:buFontTx/>
              <a:buNone/>
            </a:pPr>
            <a:r>
              <a:rPr lang="en-US" altLang="zh-CN" kern="0" dirty="0" smtClean="0">
                <a:latin typeface="华文楷体" panose="02010600040101010101" pitchFamily="2" charset="-122"/>
                <a:ea typeface="华文楷体" panose="02010600040101010101" pitchFamily="2" charset="-122"/>
              </a:rPr>
              <a:t>bad(10) = bad(4) + 9</a:t>
            </a:r>
          </a:p>
          <a:p>
            <a:pPr marL="0" indent="0">
              <a:buFontTx/>
              <a:buNone/>
            </a:pPr>
            <a:r>
              <a:rPr lang="en-US" altLang="zh-CN" kern="0" dirty="0" smtClean="0">
                <a:latin typeface="华文楷体" panose="02010600040101010101" pitchFamily="2" charset="-122"/>
                <a:ea typeface="华文楷体" panose="02010600040101010101" pitchFamily="2" charset="-122"/>
              </a:rPr>
              <a:t>bad(4) = bad(2) + 3</a:t>
            </a:r>
          </a:p>
          <a:p>
            <a:pPr marL="0" indent="0">
              <a:buFontTx/>
              <a:buNone/>
            </a:pPr>
            <a:r>
              <a:rPr lang="en-US" altLang="zh-CN" kern="0" dirty="0" smtClean="0">
                <a:latin typeface="华文楷体" panose="02010600040101010101" pitchFamily="2" charset="-122"/>
                <a:ea typeface="华文楷体" panose="02010600040101010101" pitchFamily="2" charset="-122"/>
              </a:rPr>
              <a:t>bad(2) = bad(1) + 1</a:t>
            </a:r>
          </a:p>
          <a:p>
            <a:pPr marL="0" indent="0">
              <a:buFontTx/>
              <a:buNone/>
            </a:pPr>
            <a:r>
              <a:rPr lang="en-US" altLang="zh-CN" kern="0" dirty="0" smtClean="0">
                <a:latin typeface="华文楷体" panose="02010600040101010101" pitchFamily="2" charset="-122"/>
                <a:ea typeface="华文楷体" panose="02010600040101010101" pitchFamily="2" charset="-122"/>
              </a:rPr>
              <a:t>bad(1) = bad(1)</a:t>
            </a:r>
          </a:p>
          <a:p>
            <a:endParaRPr lang="en-US" altLang="zh-CN" sz="1200" dirty="0" smtClean="0">
              <a:latin typeface="华文楷体" panose="02010600040101010101" pitchFamily="2" charset="-122"/>
              <a:ea typeface="华文楷体" panose="02010600040101010101" pitchFamily="2" charset="-122"/>
            </a:endParaRPr>
          </a:p>
          <a:p>
            <a:r>
              <a:rPr lang="zh-CN" altLang="en-US" sz="1200" dirty="0" smtClean="0">
                <a:latin typeface="华文楷体" panose="02010600040101010101" pitchFamily="2" charset="-122"/>
                <a:ea typeface="华文楷体" panose="02010600040101010101" pitchFamily="2" charset="-122"/>
              </a:rPr>
              <a:t>变量</a:t>
            </a:r>
            <a:r>
              <a:rPr lang="en-US" altLang="zh-CN" sz="1200" dirty="0" smtClean="0">
                <a:latin typeface="华文楷体" panose="02010600040101010101" pitchFamily="2" charset="-122"/>
                <a:ea typeface="华文楷体" panose="02010600040101010101" pitchFamily="2" charset="-122"/>
              </a:rPr>
              <a:t>n</a:t>
            </a:r>
            <a:r>
              <a:rPr lang="zh-CN" altLang="en-US" sz="1200" dirty="0" smtClean="0">
                <a:latin typeface="华文楷体" panose="02010600040101010101" pitchFamily="2" charset="-122"/>
                <a:ea typeface="华文楷体" panose="02010600040101010101" pitchFamily="2" charset="-122"/>
              </a:rPr>
              <a:t>永远不会变成</a:t>
            </a:r>
            <a:r>
              <a:rPr lang="en-US" altLang="zh-CN" sz="1200" dirty="0" smtClean="0">
                <a:latin typeface="华文楷体" panose="02010600040101010101" pitchFamily="2" charset="-122"/>
                <a:ea typeface="华文楷体" panose="02010600040101010101" pitchFamily="2" charset="-122"/>
              </a:rPr>
              <a:t>0</a:t>
            </a:r>
            <a:r>
              <a:rPr lang="zh-CN" altLang="en-US" sz="1200" dirty="0" smtClean="0">
                <a:latin typeface="华文楷体" panose="02010600040101010101" pitchFamily="2" charset="-122"/>
                <a:ea typeface="华文楷体" panose="02010600040101010101" pitchFamily="2" charset="-122"/>
              </a:rPr>
              <a:t>！</a:t>
            </a:r>
            <a:endParaRPr lang="en-US" altLang="zh-CN" sz="1200" dirty="0" smtClean="0">
              <a:latin typeface="华文楷体" panose="02010600040101010101" pitchFamily="2" charset="-122"/>
              <a:ea typeface="华文楷体" panose="02010600040101010101" pitchFamily="2" charset="-122"/>
            </a:endParaRPr>
          </a:p>
          <a:p>
            <a:r>
              <a:rPr lang="zh-CN" altLang="en-US" sz="1200" dirty="0" smtClean="0">
                <a:latin typeface="华文楷体" panose="02010600040101010101" pitchFamily="2" charset="-122"/>
                <a:ea typeface="华文楷体" panose="02010600040101010101" pitchFamily="2" charset="-122"/>
              </a:rPr>
              <a:t>永远不会执行基线情况！</a:t>
            </a:r>
            <a:endParaRPr lang="en-US" altLang="zh-CN" sz="1200" dirty="0" smtClean="0">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51</a:t>
            </a:fld>
            <a:endParaRPr lang="en-US" altLang="zh-CN"/>
          </a:p>
        </p:txBody>
      </p:sp>
    </p:spTree>
    <p:extLst>
      <p:ext uri="{BB962C8B-B14F-4D97-AF65-F5344CB8AC3E}">
        <p14:creationId xmlns:p14="http://schemas.microsoft.com/office/powerpoint/2010/main" val="2559361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比如多元多项式广义表的深度为多项式中变元的个数</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53</a:t>
            </a:fld>
            <a:endParaRPr lang="en-US" altLang="zh-CN"/>
          </a:p>
        </p:txBody>
      </p:sp>
    </p:spTree>
    <p:extLst>
      <p:ext uri="{BB962C8B-B14F-4D97-AF65-F5344CB8AC3E}">
        <p14:creationId xmlns:p14="http://schemas.microsoft.com/office/powerpoint/2010/main" val="268408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从这里可以看到，对数组没有插入、删除这样的操作。</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4</a:t>
            </a:fld>
            <a:endParaRPr lang="en-US" altLang="zh-CN"/>
          </a:p>
        </p:txBody>
      </p:sp>
    </p:spTree>
    <p:extLst>
      <p:ext uri="{BB962C8B-B14F-4D97-AF65-F5344CB8AC3E}">
        <p14:creationId xmlns:p14="http://schemas.microsoft.com/office/powerpoint/2010/main" val="226224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72C5AE-6984-43FB-B5EF-66D070639AC8}" type="slidenum">
              <a:rPr lang="en-US" altLang="zh-CN"/>
              <a:pPr/>
              <a:t>5</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zh-CN" altLang="en-US" dirty="0" smtClean="0"/>
              <a:t>只有引用型操作，没有改变结构的加工型操作。所以不需要链式结构来进行动态变化。数组是多维结构，而存储空间是一维的结构，所以数组的存储映像就必须将高维映射到</a:t>
            </a:r>
            <a:r>
              <a:rPr lang="zh-CN" altLang="en-US" smtClean="0"/>
              <a:t>一维。</a:t>
            </a:r>
            <a:endParaRPr lang="zh-CN" altLang="zh-CN"/>
          </a:p>
        </p:txBody>
      </p:sp>
    </p:spTree>
    <p:extLst>
      <p:ext uri="{BB962C8B-B14F-4D97-AF65-F5344CB8AC3E}">
        <p14:creationId xmlns:p14="http://schemas.microsoft.com/office/powerpoint/2010/main" val="259163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10</a:t>
            </a:fld>
            <a:endParaRPr lang="en-US" altLang="zh-CN"/>
          </a:p>
        </p:txBody>
      </p:sp>
    </p:spTree>
    <p:extLst>
      <p:ext uri="{BB962C8B-B14F-4D97-AF65-F5344CB8AC3E}">
        <p14:creationId xmlns:p14="http://schemas.microsoft.com/office/powerpoint/2010/main" val="180187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spcBef>
                <a:spcPct val="10000"/>
              </a:spcBef>
              <a:buClr>
                <a:srgbClr val="990099"/>
              </a:buClr>
              <a:buSzPct val="50000"/>
            </a:pPr>
            <a:r>
              <a:rPr lang="zh-CN" altLang="en-US" dirty="0" smtClean="0">
                <a:solidFill>
                  <a:srgbClr val="000099"/>
                </a:solidFill>
                <a:ea typeface="华文楷体" pitchFamily="2" charset="-122"/>
              </a:rPr>
              <a:t>例，当 </a:t>
            </a:r>
            <a:r>
              <a:rPr lang="en-US" altLang="zh-CN" i="1" dirty="0" smtClean="0">
                <a:solidFill>
                  <a:srgbClr val="FF3300"/>
                </a:solidFill>
                <a:ea typeface="华文楷体" pitchFamily="2" charset="-122"/>
              </a:rPr>
              <a:t>k</a:t>
            </a:r>
            <a:r>
              <a:rPr lang="en-US" altLang="zh-CN" dirty="0" smtClean="0">
                <a:solidFill>
                  <a:srgbClr val="FF3300"/>
                </a:solidFill>
                <a:ea typeface="华文楷体" pitchFamily="2" charset="-122"/>
              </a:rPr>
              <a:t> = 8</a:t>
            </a:r>
            <a:r>
              <a:rPr lang="en-US" altLang="zh-CN" dirty="0" smtClean="0">
                <a:solidFill>
                  <a:srgbClr val="000099"/>
                </a:solidFill>
                <a:ea typeface="华文楷体" pitchFamily="2" charset="-122"/>
              </a:rPr>
              <a:t>,   </a:t>
            </a:r>
            <a:r>
              <a:rPr lang="en-US" altLang="zh-CN" dirty="0" smtClean="0">
                <a:solidFill>
                  <a:srgbClr val="990099"/>
                </a:solidFill>
                <a:ea typeface="华文楷体" pitchFamily="2" charset="-122"/>
              </a:rPr>
              <a:t>3*4 / 2 = </a:t>
            </a:r>
            <a:r>
              <a:rPr lang="en-US" altLang="zh-CN" dirty="0" smtClean="0">
                <a:solidFill>
                  <a:srgbClr val="FF3300"/>
                </a:solidFill>
                <a:ea typeface="华文楷体" pitchFamily="2" charset="-122"/>
              </a:rPr>
              <a:t>6 </a:t>
            </a:r>
            <a:r>
              <a:rPr lang="en-US" altLang="zh-CN" dirty="0" smtClean="0">
                <a:solidFill>
                  <a:srgbClr val="FF3300"/>
                </a:solidFill>
                <a:ea typeface="华文楷体" pitchFamily="2" charset="-122"/>
                <a:sym typeface="Symbol" pitchFamily="18" charset="2"/>
              </a:rPr>
              <a:t> </a:t>
            </a:r>
            <a:r>
              <a:rPr lang="en-US" altLang="zh-CN" i="1" dirty="0" smtClean="0">
                <a:solidFill>
                  <a:srgbClr val="FF3300"/>
                </a:solidFill>
                <a:ea typeface="华文楷体" pitchFamily="2" charset="-122"/>
                <a:sym typeface="Symbol" pitchFamily="18" charset="2"/>
              </a:rPr>
              <a:t>k</a:t>
            </a:r>
            <a:r>
              <a:rPr lang="en-US" altLang="zh-CN" dirty="0" smtClean="0">
                <a:solidFill>
                  <a:srgbClr val="990099"/>
                </a:solidFill>
                <a:ea typeface="华文楷体" pitchFamily="2" charset="-122"/>
                <a:sym typeface="Symbol" pitchFamily="18" charset="2"/>
              </a:rPr>
              <a:t> </a:t>
            </a:r>
            <a:r>
              <a:rPr lang="en-US" altLang="zh-CN" dirty="0" smtClean="0">
                <a:solidFill>
                  <a:srgbClr val="FF3300"/>
                </a:solidFill>
                <a:ea typeface="华文楷体" pitchFamily="2" charset="-122"/>
                <a:sym typeface="Symbol" pitchFamily="18" charset="2"/>
              </a:rPr>
              <a:t>&lt;</a:t>
            </a:r>
            <a:r>
              <a:rPr lang="en-US" altLang="zh-CN" dirty="0" smtClean="0">
                <a:solidFill>
                  <a:srgbClr val="990099"/>
                </a:solidFill>
                <a:ea typeface="华文楷体" pitchFamily="2" charset="-122"/>
                <a:sym typeface="Symbol" pitchFamily="18" charset="2"/>
              </a:rPr>
              <a:t> 4*5 / 2 =</a:t>
            </a:r>
            <a:r>
              <a:rPr lang="en-US" altLang="zh-CN" dirty="0" smtClean="0">
                <a:solidFill>
                  <a:srgbClr val="FF3300"/>
                </a:solidFill>
                <a:ea typeface="华文楷体" pitchFamily="2" charset="-122"/>
                <a:sym typeface="Symbol" pitchFamily="18" charset="2"/>
              </a:rPr>
              <a:t>10</a:t>
            </a:r>
            <a:r>
              <a:rPr lang="en-US" altLang="zh-CN" dirty="0" smtClean="0">
                <a:solidFill>
                  <a:srgbClr val="000099"/>
                </a:solidFill>
                <a:ea typeface="华文楷体" pitchFamily="2" charset="-122"/>
                <a:sym typeface="Symbol" pitchFamily="18" charset="2"/>
              </a:rPr>
              <a:t>,</a:t>
            </a:r>
          </a:p>
          <a:p>
            <a:pPr marL="342900" indent="-342900">
              <a:spcBef>
                <a:spcPct val="10000"/>
              </a:spcBef>
              <a:buClr>
                <a:srgbClr val="990099"/>
              </a:buClr>
              <a:buSzPct val="50000"/>
            </a:pPr>
            <a:r>
              <a:rPr lang="en-US" altLang="zh-CN" dirty="0" smtClean="0">
                <a:solidFill>
                  <a:srgbClr val="000099"/>
                </a:solidFill>
                <a:ea typeface="华文楷体" pitchFamily="2" charset="-122"/>
                <a:sym typeface="Symbol" pitchFamily="18" charset="2"/>
              </a:rPr>
              <a:t>	    </a:t>
            </a:r>
            <a:r>
              <a:rPr lang="zh-CN" altLang="en-US" dirty="0" smtClean="0">
                <a:solidFill>
                  <a:srgbClr val="000099"/>
                </a:solidFill>
                <a:ea typeface="华文楷体" pitchFamily="2" charset="-122"/>
                <a:sym typeface="Symbol" pitchFamily="18" charset="2"/>
              </a:rPr>
              <a:t>取 </a:t>
            </a:r>
            <a:r>
              <a:rPr lang="en-US" altLang="zh-CN" i="1" dirty="0" err="1" smtClean="0">
                <a:solidFill>
                  <a:srgbClr val="000099"/>
                </a:solidFill>
                <a:ea typeface="华文楷体" pitchFamily="2" charset="-122"/>
                <a:sym typeface="Symbol" pitchFamily="18" charset="2"/>
              </a:rPr>
              <a:t>i</a:t>
            </a:r>
            <a:r>
              <a:rPr lang="en-US" altLang="zh-CN" dirty="0" smtClean="0">
                <a:solidFill>
                  <a:srgbClr val="000099"/>
                </a:solidFill>
                <a:ea typeface="华文楷体" pitchFamily="2" charset="-122"/>
                <a:sym typeface="Symbol" pitchFamily="18" charset="2"/>
              </a:rPr>
              <a:t> = 3</a:t>
            </a:r>
            <a:r>
              <a:rPr lang="zh-CN" altLang="en-US" dirty="0" smtClean="0">
                <a:solidFill>
                  <a:srgbClr val="000099"/>
                </a:solidFill>
                <a:ea typeface="华文楷体" pitchFamily="2" charset="-122"/>
                <a:sym typeface="Symbol" pitchFamily="18" charset="2"/>
              </a:rPr>
              <a:t>。</a:t>
            </a:r>
            <a:r>
              <a:rPr lang="zh-CN" altLang="zh-CN" dirty="0" smtClean="0">
                <a:solidFill>
                  <a:srgbClr val="000099"/>
                </a:solidFill>
                <a:ea typeface="华文楷体" pitchFamily="2" charset="-122"/>
                <a:sym typeface="Symbol" pitchFamily="18" charset="2"/>
              </a:rPr>
              <a:t>则 </a:t>
            </a:r>
            <a:r>
              <a:rPr lang="en-US" altLang="zh-CN" i="1" dirty="0" smtClean="0">
                <a:solidFill>
                  <a:srgbClr val="000099"/>
                </a:solidFill>
                <a:ea typeface="华文楷体" pitchFamily="2" charset="-122"/>
                <a:sym typeface="Symbol" pitchFamily="18" charset="2"/>
              </a:rPr>
              <a:t>j</a:t>
            </a:r>
            <a:r>
              <a:rPr lang="en-US" altLang="zh-CN" dirty="0" smtClean="0">
                <a:solidFill>
                  <a:srgbClr val="000099"/>
                </a:solidFill>
                <a:ea typeface="华文楷体" pitchFamily="2" charset="-122"/>
                <a:sym typeface="Symbol" pitchFamily="18" charset="2"/>
              </a:rPr>
              <a:t> = 8 - 3*4 / 2 = 2</a:t>
            </a:r>
            <a:r>
              <a:rPr lang="zh-CN" altLang="en-US" dirty="0" smtClean="0">
                <a:solidFill>
                  <a:srgbClr val="000099"/>
                </a:solidFill>
                <a:ea typeface="华文楷体" pitchFamily="2" charset="-122"/>
                <a:sym typeface="Symbol" pitchFamily="18" charset="2"/>
              </a:rPr>
              <a:t>。 </a:t>
            </a:r>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11</a:t>
            </a:fld>
            <a:endParaRPr lang="en-US" altLang="zh-CN"/>
          </a:p>
        </p:txBody>
      </p:sp>
    </p:spTree>
    <p:extLst>
      <p:ext uri="{BB962C8B-B14F-4D97-AF65-F5344CB8AC3E}">
        <p14:creationId xmlns:p14="http://schemas.microsoft.com/office/powerpoint/2010/main" val="386566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稀疏矩阵并没有严格的数学定义。只是直观上来讲，矩阵中的大多数元素是为零。</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14</a:t>
            </a:fld>
            <a:endParaRPr lang="en-US" altLang="zh-CN"/>
          </a:p>
        </p:txBody>
      </p:sp>
    </p:spTree>
    <p:extLst>
      <p:ext uri="{BB962C8B-B14F-4D97-AF65-F5344CB8AC3E}">
        <p14:creationId xmlns:p14="http://schemas.microsoft.com/office/powerpoint/2010/main" val="2096339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chemeClr val="tx1">
                    <a:lumMod val="95000"/>
                    <a:lumOff val="5000"/>
                  </a:schemeClr>
                </a:solidFill>
                <a:latin typeface="华文楷体" pitchFamily="2" charset="-122"/>
                <a:ea typeface="华文楷体" pitchFamily="2" charset="-122"/>
              </a:rPr>
              <a:t>尽可能少存或不存零值元素</a:t>
            </a:r>
            <a:r>
              <a:rPr lang="en-US" altLang="zh-CN" sz="1200" b="1" dirty="0" smtClean="0">
                <a:solidFill>
                  <a:schemeClr val="tx1">
                    <a:lumMod val="95000"/>
                    <a:lumOff val="5000"/>
                  </a:schemeClr>
                </a:solidFill>
                <a:latin typeface="华文楷体" pitchFamily="2" charset="-122"/>
                <a:ea typeface="华文楷体" pitchFamily="2" charset="-122"/>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chemeClr val="tx1">
                    <a:lumMod val="95000"/>
                    <a:lumOff val="5000"/>
                  </a:schemeClr>
                </a:solidFill>
                <a:latin typeface="华文楷体" pitchFamily="2" charset="-122"/>
                <a:ea typeface="华文楷体" pitchFamily="2" charset="-122"/>
              </a:rPr>
              <a:t>尽可能减少没有实际意义的运算</a:t>
            </a:r>
            <a:r>
              <a:rPr lang="en-US" altLang="zh-CN" sz="1200" b="1" dirty="0" smtClean="0">
                <a:solidFill>
                  <a:schemeClr val="tx1">
                    <a:lumMod val="95000"/>
                    <a:lumOff val="5000"/>
                  </a:schemeClr>
                </a:solidFill>
                <a:latin typeface="华文楷体" pitchFamily="2" charset="-122"/>
                <a:ea typeface="华文楷体" pitchFamily="2" charset="-122"/>
              </a:rPr>
              <a:t>;</a:t>
            </a:r>
          </a:p>
          <a:p>
            <a:pPr>
              <a:lnSpc>
                <a:spcPct val="120000"/>
              </a:lnSpc>
            </a:pPr>
            <a:r>
              <a:rPr lang="zh-CN" altLang="en-US" sz="1200" b="1" dirty="0" smtClean="0">
                <a:solidFill>
                  <a:schemeClr val="tx1">
                    <a:lumMod val="95000"/>
                    <a:lumOff val="5000"/>
                  </a:schemeClr>
                </a:solidFill>
                <a:latin typeface="华文楷体" pitchFamily="2" charset="-122"/>
                <a:ea typeface="华文楷体" pitchFamily="2" charset="-122"/>
              </a:rPr>
              <a:t>操作方便；即：</a:t>
            </a:r>
            <a:endParaRPr lang="en-US" altLang="zh-CN" sz="1200" b="1" dirty="0" smtClean="0">
              <a:solidFill>
                <a:schemeClr val="tx1">
                  <a:lumMod val="95000"/>
                  <a:lumOff val="5000"/>
                </a:schemeClr>
              </a:solidFill>
              <a:latin typeface="华文楷体" pitchFamily="2" charset="-122"/>
              <a:ea typeface="华文楷体" pitchFamily="2" charset="-122"/>
            </a:endParaRPr>
          </a:p>
          <a:p>
            <a:pPr>
              <a:lnSpc>
                <a:spcPct val="120000"/>
              </a:lnSpc>
            </a:pPr>
            <a:r>
              <a:rPr lang="en-US" altLang="zh-CN" sz="1200" b="1" dirty="0" smtClean="0">
                <a:solidFill>
                  <a:schemeClr val="tx1">
                    <a:lumMod val="95000"/>
                    <a:lumOff val="5000"/>
                  </a:schemeClr>
                </a:solidFill>
                <a:latin typeface="华文楷体" pitchFamily="2" charset="-122"/>
                <a:ea typeface="华文楷体" pitchFamily="2" charset="-122"/>
              </a:rPr>
              <a:t>       </a:t>
            </a:r>
            <a:r>
              <a:rPr lang="zh-CN" altLang="en-US" sz="1200" b="1" dirty="0" smtClean="0">
                <a:solidFill>
                  <a:schemeClr val="tx1">
                    <a:lumMod val="95000"/>
                    <a:lumOff val="5000"/>
                  </a:schemeClr>
                </a:solidFill>
                <a:latin typeface="华文楷体" pitchFamily="2" charset="-122"/>
                <a:ea typeface="华文楷体" pitchFamily="2" charset="-122"/>
              </a:rPr>
              <a:t>能尽可能快地找到与下标值 </a:t>
            </a:r>
            <a:r>
              <a:rPr lang="en-US" altLang="zh-CN" sz="1200" b="1" dirty="0" smtClean="0">
                <a:solidFill>
                  <a:schemeClr val="tx1">
                    <a:lumMod val="95000"/>
                    <a:lumOff val="5000"/>
                  </a:schemeClr>
                </a:solidFill>
                <a:latin typeface="华文楷体" pitchFamily="2" charset="-122"/>
                <a:ea typeface="华文楷体" pitchFamily="2" charset="-122"/>
              </a:rPr>
              <a:t>(</a:t>
            </a:r>
            <a:r>
              <a:rPr lang="en-US" altLang="zh-CN" sz="1200" b="1" dirty="0" err="1" smtClean="0">
                <a:solidFill>
                  <a:schemeClr val="tx1">
                    <a:lumMod val="95000"/>
                    <a:lumOff val="5000"/>
                  </a:schemeClr>
                </a:solidFill>
                <a:latin typeface="华文楷体" pitchFamily="2" charset="-122"/>
                <a:ea typeface="华文楷体" pitchFamily="2" charset="-122"/>
              </a:rPr>
              <a:t>i</a:t>
            </a:r>
            <a:r>
              <a:rPr lang="en-US" altLang="zh-CN" sz="1200" b="1" dirty="0" smtClean="0">
                <a:solidFill>
                  <a:schemeClr val="tx1">
                    <a:lumMod val="95000"/>
                    <a:lumOff val="5000"/>
                  </a:schemeClr>
                </a:solidFill>
                <a:latin typeface="华文楷体" pitchFamily="2" charset="-122"/>
                <a:ea typeface="华文楷体" pitchFamily="2" charset="-122"/>
              </a:rPr>
              <a:t>, j) </a:t>
            </a:r>
            <a:r>
              <a:rPr lang="zh-CN" altLang="en-US" sz="1200" b="1" dirty="0" smtClean="0">
                <a:solidFill>
                  <a:schemeClr val="tx1">
                    <a:lumMod val="95000"/>
                    <a:lumOff val="5000"/>
                  </a:schemeClr>
                </a:solidFill>
                <a:latin typeface="华文楷体" pitchFamily="2" charset="-122"/>
                <a:ea typeface="华文楷体" pitchFamily="2" charset="-122"/>
              </a:rPr>
              <a:t>对应的元素</a:t>
            </a:r>
            <a:r>
              <a:rPr lang="en-US" altLang="zh-CN" sz="1200" b="1" dirty="0" smtClean="0">
                <a:solidFill>
                  <a:schemeClr val="tx1">
                    <a:lumMod val="95000"/>
                    <a:lumOff val="5000"/>
                  </a:schemeClr>
                </a:solidFill>
                <a:latin typeface="华文楷体" pitchFamily="2" charset="-122"/>
                <a:ea typeface="华文楷体" pitchFamily="2" charset="-122"/>
              </a:rPr>
              <a:t>;</a:t>
            </a:r>
          </a:p>
          <a:p>
            <a:pPr>
              <a:lnSpc>
                <a:spcPct val="120000"/>
              </a:lnSpc>
            </a:pPr>
            <a:r>
              <a:rPr lang="zh-CN" altLang="en-US" sz="1200" b="1" dirty="0" smtClean="0">
                <a:solidFill>
                  <a:schemeClr val="tx1">
                    <a:lumMod val="95000"/>
                    <a:lumOff val="5000"/>
                  </a:schemeClr>
                </a:solidFill>
                <a:latin typeface="华文楷体" pitchFamily="2" charset="-122"/>
                <a:ea typeface="华文楷体" pitchFamily="2" charset="-122"/>
              </a:rPr>
              <a:t>       能尽可能快地找到同一行或同一列的非零值元</a:t>
            </a:r>
            <a:r>
              <a:rPr lang="en-US" altLang="zh-CN" sz="1200" b="1" dirty="0" smtClean="0">
                <a:solidFill>
                  <a:schemeClr val="tx1">
                    <a:lumMod val="95000"/>
                    <a:lumOff val="5000"/>
                  </a:schemeClr>
                </a:solidFill>
                <a:latin typeface="华文楷体" pitchFamily="2" charset="-122"/>
                <a:ea typeface="华文楷体" pitchFamily="2" charset="-122"/>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1" dirty="0" smtClean="0">
              <a:solidFill>
                <a:schemeClr val="tx1">
                  <a:lumMod val="95000"/>
                  <a:lumOff val="5000"/>
                </a:schemeClr>
              </a:solidFill>
              <a:latin typeface="华文楷体" pitchFamily="2" charset="-122"/>
              <a:ea typeface="华文楷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1" dirty="0" smtClean="0">
              <a:solidFill>
                <a:schemeClr val="tx1">
                  <a:lumMod val="95000"/>
                  <a:lumOff val="5000"/>
                </a:schemeClr>
              </a:solidFill>
              <a:latin typeface="华文楷体" pitchFamily="2" charset="-122"/>
              <a:ea typeface="华文楷体" pitchFamily="2" charset="-122"/>
            </a:endParaRPr>
          </a:p>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15</a:t>
            </a:fld>
            <a:endParaRPr lang="en-US" altLang="zh-CN"/>
          </a:p>
        </p:txBody>
      </p:sp>
    </p:spTree>
    <p:extLst>
      <p:ext uri="{BB962C8B-B14F-4D97-AF65-F5344CB8AC3E}">
        <p14:creationId xmlns:p14="http://schemas.microsoft.com/office/powerpoint/2010/main" val="180271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pPr/>
              <a:t>16</a:t>
            </a:fld>
            <a:endParaRPr lang="en-US" altLang="zh-CN"/>
          </a:p>
        </p:txBody>
      </p:sp>
    </p:spTree>
    <p:extLst>
      <p:ext uri="{BB962C8B-B14F-4D97-AF65-F5344CB8AC3E}">
        <p14:creationId xmlns:p14="http://schemas.microsoft.com/office/powerpoint/2010/main" val="428700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62849F0-8551-405C-A62F-A0B3668FFAB5}" type="slidenum">
              <a:rPr lang="en-US" altLang="zh-CN"/>
              <a:pPr/>
              <a:t>‹#›</a:t>
            </a:fld>
            <a:endParaRPr lang="en-US" altLang="zh-CN"/>
          </a:p>
        </p:txBody>
      </p:sp>
    </p:spTree>
  </p:cSld>
  <p:clrMapOvr>
    <a:masterClrMapping/>
  </p:clrMapOvr>
  <p:transition>
    <p:strips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0323532-5BFF-40D6-86C2-D3C6ED6385CF}" type="slidenum">
              <a:rPr lang="en-US" altLang="zh-CN"/>
              <a:pPr/>
              <a:t>‹#›</a:t>
            </a:fld>
            <a:endParaRPr lang="en-US" altLang="zh-CN"/>
          </a:p>
        </p:txBody>
      </p:sp>
    </p:spTree>
  </p:cSld>
  <p:clrMapOvr>
    <a:masterClrMapping/>
  </p:clrMapOvr>
  <p:transition>
    <p:strips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BB657D-286A-4848-B06E-74A85C748938}" type="slidenum">
              <a:rPr lang="en-US" altLang="zh-CN"/>
              <a:pPr/>
              <a:t>‹#›</a:t>
            </a:fld>
            <a:endParaRPr lang="en-US" altLang="zh-CN"/>
          </a:p>
        </p:txBody>
      </p:sp>
    </p:spTree>
  </p:cSld>
  <p:clrMapOvr>
    <a:masterClrMapping/>
  </p:clrMapOvr>
  <p:transition>
    <p:strips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2913EC-F5FC-492F-B10E-E63B00E909D7}" type="slidenum">
              <a:rPr lang="en-US" altLang="zh-CN"/>
              <a:pPr/>
              <a:t>‹#›</a:t>
            </a:fld>
            <a:endParaRPr lang="en-US" altLang="zh-CN"/>
          </a:p>
        </p:txBody>
      </p:sp>
    </p:spTree>
  </p:cSld>
  <p:clrMapOvr>
    <a:masterClrMapping/>
  </p:clrMapOvr>
  <p:transition>
    <p:strips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E6B7D8-50D5-453A-AD24-392E8AE819A9}" type="slidenum">
              <a:rPr lang="en-US" altLang="zh-CN"/>
              <a:pPr/>
              <a:t>‹#›</a:t>
            </a:fld>
            <a:endParaRPr lang="en-US" altLang="zh-CN"/>
          </a:p>
        </p:txBody>
      </p:sp>
    </p:spTree>
  </p:cSld>
  <p:clrMapOvr>
    <a:masterClrMapping/>
  </p:clrMapOvr>
  <p:transition>
    <p:strips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2A8A011-FB32-484C-B80C-AC8BFB7D6B85}" type="slidenum">
              <a:rPr lang="en-US" altLang="zh-CN"/>
              <a:pPr/>
              <a:t>‹#›</a:t>
            </a:fld>
            <a:endParaRPr lang="en-US" altLang="zh-CN"/>
          </a:p>
        </p:txBody>
      </p:sp>
    </p:spTree>
  </p:cSld>
  <p:clrMapOvr>
    <a:masterClrMapping/>
  </p:clrMapOvr>
  <p:transition>
    <p:strips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02B2D09-4AC4-418E-BDBD-86AFE7FB48D7}" type="slidenum">
              <a:rPr lang="en-US" altLang="zh-CN"/>
              <a:pPr/>
              <a:t>‹#›</a:t>
            </a:fld>
            <a:endParaRPr lang="en-US" altLang="zh-CN"/>
          </a:p>
        </p:txBody>
      </p:sp>
    </p:spTree>
  </p:cSld>
  <p:clrMapOvr>
    <a:masterClrMapping/>
  </p:clrMapOvr>
  <p:transition>
    <p:strips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8DEB45D-5560-4AC0-B5A3-79B6096EA380}" type="slidenum">
              <a:rPr lang="en-US" altLang="zh-CN"/>
              <a:pPr/>
              <a:t>‹#›</a:t>
            </a:fld>
            <a:endParaRPr lang="en-US" altLang="zh-CN"/>
          </a:p>
        </p:txBody>
      </p:sp>
    </p:spTree>
  </p:cSld>
  <p:clrMapOvr>
    <a:masterClrMapping/>
  </p:clrMapOvr>
  <p:transition>
    <p:strips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6A99388-2AEF-473F-86AD-E33FC865F0D3}" type="slidenum">
              <a:rPr lang="en-US" altLang="zh-CN"/>
              <a:pPr/>
              <a:t>‹#›</a:t>
            </a:fld>
            <a:endParaRPr lang="en-US" altLang="zh-CN"/>
          </a:p>
        </p:txBody>
      </p:sp>
    </p:spTree>
  </p:cSld>
  <p:clrMapOvr>
    <a:masterClrMapping/>
  </p:clrMapOvr>
  <p:transition>
    <p:strips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7E8637E-F9FB-4EE5-8215-74A339246039}" type="slidenum">
              <a:rPr lang="en-US" altLang="zh-CN"/>
              <a:pPr/>
              <a:t>‹#›</a:t>
            </a:fld>
            <a:endParaRPr lang="en-US" altLang="zh-CN"/>
          </a:p>
        </p:txBody>
      </p:sp>
    </p:spTree>
  </p:cSld>
  <p:clrMapOvr>
    <a:masterClrMapping/>
  </p:clrMapOvr>
  <p:transition>
    <p:strips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85242DD-95AF-4063-AF79-1AE08034C75F}" type="slidenum">
              <a:rPr lang="en-US" altLang="zh-CN"/>
              <a:pPr/>
              <a:t>‹#›</a:t>
            </a:fld>
            <a:endParaRPr lang="en-US" altLang="zh-CN"/>
          </a:p>
        </p:txBody>
      </p:sp>
    </p:spTree>
  </p:cSld>
  <p:clrMapOvr>
    <a:masterClrMapping/>
  </p:clrMapOvr>
  <p:transition>
    <p:strips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2038E9C-2428-4C6F-B6E7-9853D29CB4D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trips dir="ld"/>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Microsoft_Word_97_-_2003___1.doc"/><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0.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Microsoft_Word_97_-_2003___2.doc"/><Relationship Id="rId11" Type="http://schemas.openxmlformats.org/officeDocument/2006/relationships/image" Target="../media/image10.wmf"/><Relationship Id="rId5" Type="http://schemas.openxmlformats.org/officeDocument/2006/relationships/image" Target="../media/image11.emf"/><Relationship Id="rId10" Type="http://schemas.openxmlformats.org/officeDocument/2006/relationships/oleObject" Target="../embeddings/Microsoft_Word_97_-_2003___3.doc"/><Relationship Id="rId4" Type="http://schemas.openxmlformats.org/officeDocument/2006/relationships/oleObject" Target="../embeddings/oleObject11.bin"/><Relationship Id="rId9" Type="http://schemas.openxmlformats.org/officeDocument/2006/relationships/image" Target="../media/image9.wmf"/></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Word_97_-_2003___4.doc"/><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4.emf"/><Relationship Id="rId5" Type="http://schemas.openxmlformats.org/officeDocument/2006/relationships/oleObject" Target="../embeddings/Microsoft_Word_97_-_2003___5.doc"/><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Microsoft_Word_97_-_2003___7.doc"/><Relationship Id="rId5" Type="http://schemas.openxmlformats.org/officeDocument/2006/relationships/image" Target="../media/image15.emf"/><Relationship Id="rId4" Type="http://schemas.openxmlformats.org/officeDocument/2006/relationships/oleObject" Target="../embeddings/Microsoft_Word_97_-_2003___6.doc"/></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Word_97_-_2003___8.doc"/><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6.xml"/><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1.wmf"/><Relationship Id="rId5" Type="http://schemas.openxmlformats.org/officeDocument/2006/relationships/oleObject" Target="../embeddings/oleObject16.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8.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3.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548680"/>
            <a:ext cx="6840760" cy="923330"/>
          </a:xfrm>
          <a:prstGeom prst="rect">
            <a:avLst/>
          </a:prstGeom>
          <a:noFill/>
        </p:spPr>
        <p:txBody>
          <a:bodyPr wrap="square" rtlCol="0">
            <a:spAutoFit/>
          </a:bodyPr>
          <a:lstStyle/>
          <a:p>
            <a:pPr algn="ctr"/>
            <a:r>
              <a:rPr lang="zh-CN" altLang="en-US" sz="5400" b="1" dirty="0" smtClean="0">
                <a:solidFill>
                  <a:schemeClr val="tx2"/>
                </a:solidFill>
                <a:latin typeface="华文新魏" pitchFamily="2" charset="-122"/>
                <a:ea typeface="华文新魏" pitchFamily="2" charset="-122"/>
                <a:cs typeface="+mj-cs"/>
              </a:rPr>
              <a:t>第五章 数组和广义表</a:t>
            </a:r>
          </a:p>
        </p:txBody>
      </p:sp>
      <p:sp>
        <p:nvSpPr>
          <p:cNvPr id="4" name="Text Box 6">
            <a:hlinkClick r:id="rId2" action="ppaction://hlinksldjump"/>
          </p:cNvPr>
          <p:cNvSpPr txBox="1">
            <a:spLocks noChangeArrowheads="1"/>
          </p:cNvSpPr>
          <p:nvPr/>
        </p:nvSpPr>
        <p:spPr bwMode="auto">
          <a:xfrm>
            <a:off x="2123728" y="1844824"/>
            <a:ext cx="6042039" cy="4524315"/>
          </a:xfrm>
          <a:prstGeom prst="rect">
            <a:avLst/>
          </a:prstGeom>
          <a:noFill/>
          <a:ln w="9525">
            <a:noFill/>
            <a:miter lim="800000"/>
            <a:headEnd/>
            <a:tailEnd/>
          </a:ln>
          <a:effectLst/>
        </p:spPr>
        <p:txBody>
          <a:bodyPr wrap="none">
            <a:spAutoFit/>
          </a:bodyPr>
          <a:lstStyle/>
          <a:p>
            <a:pPr marL="263525" indent="-263525">
              <a:lnSpc>
                <a:spcPct val="150000"/>
              </a:lnSpc>
              <a:buFont typeface="Arial" pitchFamily="34" charset="0"/>
              <a:buChar char="•"/>
            </a:pPr>
            <a:r>
              <a:rPr lang="zh-CN" altLang="en-US" sz="3200" b="1" dirty="0" smtClean="0">
                <a:solidFill>
                  <a:srgbClr val="0000FF"/>
                </a:solidFill>
                <a:latin typeface="华文楷体" pitchFamily="2" charset="-122"/>
                <a:ea typeface="华文楷体" pitchFamily="2" charset="-122"/>
              </a:rPr>
              <a:t>数组</a:t>
            </a:r>
            <a:r>
              <a:rPr lang="zh-CN" altLang="en-US" sz="3200" b="1" dirty="0">
                <a:solidFill>
                  <a:srgbClr val="0000FF"/>
                </a:solidFill>
                <a:latin typeface="华文楷体" pitchFamily="2" charset="-122"/>
                <a:ea typeface="华文楷体" pitchFamily="2" charset="-122"/>
              </a:rPr>
              <a:t>的类型</a:t>
            </a:r>
            <a:r>
              <a:rPr lang="zh-CN" altLang="en-US" sz="3200" b="1" dirty="0" smtClean="0">
                <a:solidFill>
                  <a:srgbClr val="0000FF"/>
                </a:solidFill>
                <a:latin typeface="华文楷体" pitchFamily="2" charset="-122"/>
                <a:ea typeface="华文楷体" pitchFamily="2" charset="-122"/>
              </a:rPr>
              <a:t>定义</a:t>
            </a:r>
            <a:r>
              <a:rPr lang="zh-CN" altLang="en-US" sz="3200" b="1" dirty="0">
                <a:solidFill>
                  <a:srgbClr val="0000FF"/>
                </a:solidFill>
                <a:latin typeface="华文楷体" pitchFamily="2" charset="-122"/>
                <a:ea typeface="华文楷体" pitchFamily="2" charset="-122"/>
              </a:rPr>
              <a:t>（</a:t>
            </a:r>
            <a:r>
              <a:rPr lang="en-US" altLang="zh-CN" sz="3200" b="1" dirty="0" smtClean="0">
                <a:solidFill>
                  <a:srgbClr val="0000FF"/>
                </a:solidFill>
                <a:latin typeface="华文楷体" pitchFamily="2" charset="-122"/>
                <a:ea typeface="华文楷体" pitchFamily="2" charset="-122"/>
              </a:rPr>
              <a:t>5.1 </a:t>
            </a:r>
            <a:r>
              <a:rPr lang="zh-CN" altLang="en-US" sz="3200" b="1" dirty="0">
                <a:solidFill>
                  <a:srgbClr val="0000FF"/>
                </a:solidFill>
                <a:latin typeface="华文楷体" pitchFamily="2" charset="-122"/>
                <a:ea typeface="华文楷体" pitchFamily="2" charset="-122"/>
              </a:rPr>
              <a:t>）</a:t>
            </a:r>
            <a:endParaRPr lang="en-US" altLang="zh-CN" sz="3200" b="1" dirty="0">
              <a:solidFill>
                <a:srgbClr val="0000FF"/>
              </a:solidFill>
              <a:latin typeface="华文楷体" pitchFamily="2" charset="-122"/>
              <a:ea typeface="华文楷体" pitchFamily="2" charset="-122"/>
            </a:endParaRPr>
          </a:p>
          <a:p>
            <a:pPr marL="263525" indent="-263525">
              <a:lnSpc>
                <a:spcPct val="150000"/>
              </a:lnSpc>
              <a:buFont typeface="Arial" pitchFamily="34" charset="0"/>
              <a:buChar char="•"/>
            </a:pPr>
            <a:r>
              <a:rPr lang="zh-CN" altLang="en-US" sz="3200" b="1" dirty="0" smtClean="0">
                <a:solidFill>
                  <a:srgbClr val="0000FF"/>
                </a:solidFill>
                <a:latin typeface="华文楷体" pitchFamily="2" charset="-122"/>
                <a:ea typeface="华文楷体" pitchFamily="2" charset="-122"/>
              </a:rPr>
              <a:t>数组</a:t>
            </a:r>
            <a:r>
              <a:rPr lang="zh-CN" altLang="en-US" sz="3200" b="1" dirty="0">
                <a:solidFill>
                  <a:srgbClr val="0000FF"/>
                </a:solidFill>
                <a:latin typeface="华文楷体" pitchFamily="2" charset="-122"/>
                <a:ea typeface="华文楷体" pitchFamily="2" charset="-122"/>
              </a:rPr>
              <a:t>的顺序表示和</a:t>
            </a:r>
            <a:r>
              <a:rPr lang="zh-CN" altLang="en-US" sz="3200" b="1" dirty="0" smtClean="0">
                <a:solidFill>
                  <a:srgbClr val="0000FF"/>
                </a:solidFill>
                <a:latin typeface="华文楷体" pitchFamily="2" charset="-122"/>
                <a:ea typeface="华文楷体" pitchFamily="2" charset="-122"/>
              </a:rPr>
              <a:t>实现（</a:t>
            </a:r>
            <a:r>
              <a:rPr lang="en-US" altLang="zh-CN" sz="3200" b="1" dirty="0" smtClean="0">
                <a:solidFill>
                  <a:srgbClr val="0000FF"/>
                </a:solidFill>
                <a:latin typeface="华文楷体" pitchFamily="2" charset="-122"/>
                <a:ea typeface="华文楷体" pitchFamily="2" charset="-122"/>
              </a:rPr>
              <a:t>5.2</a:t>
            </a:r>
            <a:r>
              <a:rPr lang="zh-CN" altLang="en-US" sz="3200" b="1" dirty="0" smtClean="0">
                <a:solidFill>
                  <a:srgbClr val="0000FF"/>
                </a:solidFill>
                <a:latin typeface="华文楷体" pitchFamily="2" charset="-122"/>
                <a:ea typeface="华文楷体" pitchFamily="2" charset="-122"/>
              </a:rPr>
              <a:t>）</a:t>
            </a:r>
            <a:endParaRPr lang="en-US" altLang="zh-CN" sz="3200" b="1" dirty="0">
              <a:solidFill>
                <a:srgbClr val="0000FF"/>
              </a:solidFill>
              <a:latin typeface="华文楷体" pitchFamily="2" charset="-122"/>
              <a:ea typeface="华文楷体" pitchFamily="2" charset="-122"/>
            </a:endParaRPr>
          </a:p>
          <a:p>
            <a:pPr marL="263525" indent="-263525">
              <a:lnSpc>
                <a:spcPct val="150000"/>
              </a:lnSpc>
              <a:buFont typeface="Arial" pitchFamily="34" charset="0"/>
              <a:buChar char="•"/>
            </a:pPr>
            <a:r>
              <a:rPr lang="zh-CN" altLang="en-US" sz="3200" b="1" dirty="0" smtClean="0">
                <a:solidFill>
                  <a:srgbClr val="0000FF"/>
                </a:solidFill>
                <a:latin typeface="华文楷体" pitchFamily="2" charset="-122"/>
                <a:ea typeface="华文楷体" pitchFamily="2" charset="-122"/>
              </a:rPr>
              <a:t>稀疏矩阵</a:t>
            </a:r>
            <a:r>
              <a:rPr lang="zh-CN" altLang="en-US" sz="3200" b="1" dirty="0">
                <a:solidFill>
                  <a:srgbClr val="0000FF"/>
                </a:solidFill>
                <a:latin typeface="华文楷体" pitchFamily="2" charset="-122"/>
                <a:ea typeface="华文楷体" pitchFamily="2" charset="-122"/>
              </a:rPr>
              <a:t>的压缩存储 </a:t>
            </a:r>
            <a:r>
              <a:rPr lang="zh-CN" altLang="en-US" sz="3200" b="1" dirty="0" smtClean="0">
                <a:solidFill>
                  <a:srgbClr val="0000FF"/>
                </a:solidFill>
                <a:latin typeface="华文楷体" pitchFamily="2" charset="-122"/>
                <a:ea typeface="华文楷体" pitchFamily="2" charset="-122"/>
              </a:rPr>
              <a:t>（</a:t>
            </a:r>
            <a:r>
              <a:rPr lang="en-US" altLang="zh-CN" sz="3200" b="1" dirty="0" smtClean="0">
                <a:solidFill>
                  <a:srgbClr val="0000FF"/>
                </a:solidFill>
                <a:latin typeface="华文楷体" pitchFamily="2" charset="-122"/>
                <a:ea typeface="华文楷体" pitchFamily="2" charset="-122"/>
              </a:rPr>
              <a:t>5.3</a:t>
            </a:r>
            <a:r>
              <a:rPr lang="zh-CN" altLang="en-US" sz="3200" b="1" dirty="0" smtClean="0">
                <a:solidFill>
                  <a:srgbClr val="0000FF"/>
                </a:solidFill>
                <a:latin typeface="华文楷体" pitchFamily="2" charset="-122"/>
                <a:ea typeface="华文楷体" pitchFamily="2" charset="-122"/>
              </a:rPr>
              <a:t>）</a:t>
            </a:r>
            <a:endParaRPr lang="zh-CN" altLang="en-US" sz="3200" b="1" dirty="0">
              <a:solidFill>
                <a:srgbClr val="0000FF"/>
              </a:solidFill>
              <a:latin typeface="华文楷体" pitchFamily="2" charset="-122"/>
              <a:ea typeface="华文楷体" pitchFamily="2" charset="-122"/>
            </a:endParaRPr>
          </a:p>
          <a:p>
            <a:pPr marL="263525" indent="-263525">
              <a:lnSpc>
                <a:spcPct val="150000"/>
              </a:lnSpc>
              <a:buFont typeface="Arial" pitchFamily="34" charset="0"/>
              <a:buChar char="•"/>
            </a:pPr>
            <a:r>
              <a:rPr lang="zh-CN" altLang="en-US" sz="3200" b="1" dirty="0" smtClean="0">
                <a:solidFill>
                  <a:srgbClr val="0000FF"/>
                </a:solidFill>
                <a:latin typeface="华文楷体" pitchFamily="2" charset="-122"/>
                <a:ea typeface="华文楷体" pitchFamily="2" charset="-122"/>
              </a:rPr>
              <a:t>广义</a:t>
            </a:r>
            <a:r>
              <a:rPr lang="zh-CN" altLang="en-US" sz="3200" b="1" dirty="0">
                <a:solidFill>
                  <a:srgbClr val="0000FF"/>
                </a:solidFill>
                <a:latin typeface="华文楷体" pitchFamily="2" charset="-122"/>
                <a:ea typeface="华文楷体" pitchFamily="2" charset="-122"/>
              </a:rPr>
              <a:t>表的类型</a:t>
            </a:r>
            <a:r>
              <a:rPr lang="zh-CN" altLang="en-US" sz="3200" b="1" dirty="0" smtClean="0">
                <a:solidFill>
                  <a:srgbClr val="0000FF"/>
                </a:solidFill>
                <a:latin typeface="华文楷体" pitchFamily="2" charset="-122"/>
                <a:ea typeface="华文楷体" pitchFamily="2" charset="-122"/>
              </a:rPr>
              <a:t>定义（</a:t>
            </a:r>
            <a:r>
              <a:rPr lang="en-US" altLang="zh-CN" sz="3200" b="1" dirty="0" smtClean="0">
                <a:solidFill>
                  <a:srgbClr val="0000FF"/>
                </a:solidFill>
                <a:latin typeface="华文楷体" pitchFamily="2" charset="-122"/>
                <a:ea typeface="华文楷体" pitchFamily="2" charset="-122"/>
              </a:rPr>
              <a:t>5.4</a:t>
            </a:r>
            <a:r>
              <a:rPr lang="zh-CN" altLang="en-US" sz="3200" b="1" dirty="0" smtClean="0">
                <a:solidFill>
                  <a:srgbClr val="0000FF"/>
                </a:solidFill>
                <a:latin typeface="华文楷体" pitchFamily="2" charset="-122"/>
                <a:ea typeface="华文楷体" pitchFamily="2" charset="-122"/>
              </a:rPr>
              <a:t>）</a:t>
            </a:r>
            <a:endParaRPr lang="zh-CN" altLang="en-US" sz="3200" b="1" dirty="0">
              <a:solidFill>
                <a:srgbClr val="0000FF"/>
              </a:solidFill>
              <a:latin typeface="华文楷体" pitchFamily="2" charset="-122"/>
              <a:ea typeface="华文楷体" pitchFamily="2" charset="-122"/>
            </a:endParaRPr>
          </a:p>
          <a:p>
            <a:pPr marL="263525" indent="-263525">
              <a:lnSpc>
                <a:spcPct val="150000"/>
              </a:lnSpc>
              <a:buFont typeface="Arial" pitchFamily="34" charset="0"/>
              <a:buChar char="•"/>
            </a:pPr>
            <a:r>
              <a:rPr lang="zh-CN" altLang="en-US" sz="3200" b="1" dirty="0" smtClean="0">
                <a:solidFill>
                  <a:srgbClr val="0000FF"/>
                </a:solidFill>
                <a:latin typeface="华文楷体" pitchFamily="2" charset="-122"/>
                <a:ea typeface="华文楷体" pitchFamily="2" charset="-122"/>
              </a:rPr>
              <a:t>广义</a:t>
            </a:r>
            <a:r>
              <a:rPr lang="zh-CN" altLang="en-US" sz="3200" b="1" dirty="0">
                <a:solidFill>
                  <a:srgbClr val="0000FF"/>
                </a:solidFill>
                <a:latin typeface="华文楷体" pitchFamily="2" charset="-122"/>
                <a:ea typeface="华文楷体" pitchFamily="2" charset="-122"/>
              </a:rPr>
              <a:t>表的表示</a:t>
            </a:r>
            <a:r>
              <a:rPr lang="zh-CN" altLang="en-US" sz="3200" b="1" dirty="0" smtClean="0">
                <a:solidFill>
                  <a:srgbClr val="0000FF"/>
                </a:solidFill>
                <a:latin typeface="华文楷体" pitchFamily="2" charset="-122"/>
                <a:ea typeface="华文楷体" pitchFamily="2" charset="-122"/>
              </a:rPr>
              <a:t>方法（</a:t>
            </a:r>
            <a:r>
              <a:rPr lang="en-US" altLang="zh-CN" sz="3200" b="1" dirty="0" smtClean="0">
                <a:solidFill>
                  <a:srgbClr val="0000FF"/>
                </a:solidFill>
                <a:latin typeface="华文楷体" pitchFamily="2" charset="-122"/>
                <a:ea typeface="华文楷体" pitchFamily="2" charset="-122"/>
              </a:rPr>
              <a:t>5.15</a:t>
            </a:r>
            <a:r>
              <a:rPr lang="zh-CN" altLang="en-US" sz="3200" b="1" dirty="0" smtClean="0">
                <a:solidFill>
                  <a:srgbClr val="0000FF"/>
                </a:solidFill>
                <a:latin typeface="华文楷体" pitchFamily="2" charset="-122"/>
                <a:ea typeface="华文楷体" pitchFamily="2" charset="-122"/>
              </a:rPr>
              <a:t>）</a:t>
            </a:r>
            <a:endParaRPr lang="zh-CN" altLang="en-US" sz="3200" b="1" dirty="0">
              <a:solidFill>
                <a:srgbClr val="0000FF"/>
              </a:solidFill>
              <a:latin typeface="华文楷体" pitchFamily="2" charset="-122"/>
              <a:ea typeface="华文楷体" pitchFamily="2" charset="-122"/>
            </a:endParaRPr>
          </a:p>
          <a:p>
            <a:pPr marL="263525" indent="-263525">
              <a:lnSpc>
                <a:spcPct val="150000"/>
              </a:lnSpc>
              <a:buFont typeface="Arial" pitchFamily="34" charset="0"/>
              <a:buChar char="•"/>
            </a:pPr>
            <a:r>
              <a:rPr lang="zh-CN" altLang="en-US" sz="3200" b="1" dirty="0" smtClean="0">
                <a:solidFill>
                  <a:srgbClr val="0000FF"/>
                </a:solidFill>
                <a:latin typeface="华文楷体" pitchFamily="2" charset="-122"/>
                <a:ea typeface="华文楷体" pitchFamily="2" charset="-122"/>
              </a:rPr>
              <a:t>广义</a:t>
            </a:r>
            <a:r>
              <a:rPr lang="zh-CN" altLang="en-US" sz="3200" b="1" dirty="0">
                <a:solidFill>
                  <a:srgbClr val="0000FF"/>
                </a:solidFill>
                <a:latin typeface="华文楷体" pitchFamily="2" charset="-122"/>
                <a:ea typeface="华文楷体" pitchFamily="2" charset="-122"/>
              </a:rPr>
              <a:t>表操作的</a:t>
            </a:r>
            <a:r>
              <a:rPr lang="zh-CN" altLang="en-US" sz="3200" b="1" dirty="0" smtClean="0">
                <a:solidFill>
                  <a:srgbClr val="0000FF"/>
                </a:solidFill>
                <a:latin typeface="华文楷体" pitchFamily="2" charset="-122"/>
                <a:ea typeface="华文楷体" pitchFamily="2" charset="-122"/>
              </a:rPr>
              <a:t>递归函数（</a:t>
            </a:r>
            <a:r>
              <a:rPr lang="en-US" altLang="zh-CN" sz="3200" b="1" dirty="0" smtClean="0">
                <a:solidFill>
                  <a:srgbClr val="0000FF"/>
                </a:solidFill>
                <a:latin typeface="华文楷体" pitchFamily="2" charset="-122"/>
                <a:ea typeface="华文楷体" pitchFamily="2" charset="-122"/>
              </a:rPr>
              <a:t>5.6</a:t>
            </a:r>
            <a:r>
              <a:rPr lang="zh-CN" altLang="en-US" sz="3200" b="1" dirty="0" smtClean="0">
                <a:solidFill>
                  <a:srgbClr val="0000FF"/>
                </a:solidFill>
                <a:latin typeface="华文楷体" pitchFamily="2" charset="-122"/>
                <a:ea typeface="华文楷体" pitchFamily="2" charset="-122"/>
              </a:rPr>
              <a:t>）</a:t>
            </a:r>
            <a:endParaRPr lang="zh-CN" altLang="en-US" sz="3200" b="1" dirty="0">
              <a:solidFill>
                <a:srgbClr val="0000FF"/>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323528" y="3933057"/>
            <a:ext cx="8153400" cy="2592288"/>
            <a:chOff x="417" y="2186"/>
            <a:chExt cx="5136" cy="1907"/>
          </a:xfrm>
        </p:grpSpPr>
        <p:sp>
          <p:nvSpPr>
            <p:cNvPr id="452617" name="Rectangle 9"/>
            <p:cNvSpPr>
              <a:spLocks noChangeArrowheads="1"/>
            </p:cNvSpPr>
            <p:nvPr/>
          </p:nvSpPr>
          <p:spPr bwMode="auto">
            <a:xfrm>
              <a:off x="720" y="2448"/>
              <a:ext cx="4641" cy="38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7186" name="Text Box 10"/>
            <p:cNvSpPr txBox="1">
              <a:spLocks noChangeArrowheads="1"/>
            </p:cNvSpPr>
            <p:nvPr/>
          </p:nvSpPr>
          <p:spPr bwMode="auto">
            <a:xfrm>
              <a:off x="417" y="2419"/>
              <a:ext cx="5136" cy="430"/>
            </a:xfrm>
            <a:prstGeom prst="rect">
              <a:avLst/>
            </a:prstGeom>
            <a:noFill/>
            <a:ln w="9525">
              <a:noFill/>
              <a:miter lim="800000"/>
              <a:headEnd/>
              <a:tailEnd/>
            </a:ln>
          </p:spPr>
          <p:txBody>
            <a:bodyPr wrap="none">
              <a:spAutoFit/>
            </a:bodyPr>
            <a:lstStyle/>
            <a:p>
              <a:r>
                <a:rPr kumimoji="1" lang="en-US" altLang="zh-CN" sz="3200" dirty="0">
                  <a:solidFill>
                    <a:srgbClr val="000099"/>
                  </a:solidFill>
                  <a:latin typeface="Times New Roman" pitchFamily="18" charset="0"/>
                </a:rPr>
                <a:t>B</a:t>
              </a:r>
              <a:r>
                <a:rPr kumimoji="1" lang="en-US" altLang="zh-CN" sz="3200" i="1" dirty="0">
                  <a:solidFill>
                    <a:srgbClr val="000099"/>
                  </a:solidFill>
                  <a:latin typeface="Times New Roman" pitchFamily="18" charset="0"/>
                </a:rPr>
                <a:t>  a</a:t>
              </a:r>
              <a:r>
                <a:rPr kumimoji="1" lang="en-US" altLang="zh-CN" sz="3200" baseline="-25000" dirty="0">
                  <a:solidFill>
                    <a:srgbClr val="000099"/>
                  </a:solidFill>
                  <a:latin typeface="Times New Roman" pitchFamily="18" charset="0"/>
                </a:rPr>
                <a:t>00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10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11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20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21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22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30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31  </a:t>
              </a:r>
              <a:r>
                <a:rPr kumimoji="1" lang="en-US" altLang="zh-CN" sz="3200" i="1" dirty="0">
                  <a:solidFill>
                    <a:srgbClr val="000099"/>
                  </a:solidFill>
                  <a:latin typeface="Times New Roman" pitchFamily="18" charset="0"/>
                </a:rPr>
                <a:t>a</a:t>
              </a:r>
              <a:r>
                <a:rPr kumimoji="1" lang="en-US" altLang="zh-CN" sz="3200" baseline="-25000" dirty="0">
                  <a:solidFill>
                    <a:srgbClr val="000099"/>
                  </a:solidFill>
                  <a:latin typeface="Times New Roman" pitchFamily="18" charset="0"/>
                </a:rPr>
                <a:t>32   ……</a:t>
              </a:r>
              <a:r>
                <a:rPr kumimoji="1" lang="en-US" altLang="zh-CN" sz="3200" baseline="-25000" dirty="0">
                  <a:solidFill>
                    <a:srgbClr val="000099"/>
                  </a:solidFill>
                  <a:latin typeface="宋体" charset="-122"/>
                </a:rPr>
                <a:t>  </a:t>
              </a:r>
              <a:r>
                <a:rPr kumimoji="1" lang="en-US" altLang="zh-CN" sz="3200" i="1" dirty="0" smtClean="0">
                  <a:solidFill>
                    <a:srgbClr val="000099"/>
                  </a:solidFill>
                  <a:latin typeface="Times New Roman" pitchFamily="18" charset="0"/>
                </a:rPr>
                <a:t>a</a:t>
              </a:r>
              <a:r>
                <a:rPr kumimoji="1" lang="en-US" altLang="zh-CN" sz="3200" baseline="-25000" dirty="0" smtClean="0">
                  <a:solidFill>
                    <a:srgbClr val="000099"/>
                  </a:solidFill>
                  <a:latin typeface="Times New Roman" pitchFamily="18" charset="0"/>
                </a:rPr>
                <a:t>n-1n-1</a:t>
              </a:r>
              <a:r>
                <a:rPr kumimoji="1" lang="en-US" altLang="zh-CN" sz="3200" baseline="-25000" dirty="0" smtClean="0">
                  <a:solidFill>
                    <a:srgbClr val="000099"/>
                  </a:solidFill>
                  <a:latin typeface="宋体" charset="-122"/>
                </a:rPr>
                <a:t> </a:t>
              </a:r>
              <a:endParaRPr kumimoji="1" lang="en-US" altLang="zh-CN" sz="3200" baseline="-25000" dirty="0">
                <a:solidFill>
                  <a:srgbClr val="000099"/>
                </a:solidFill>
                <a:latin typeface="宋体" charset="-122"/>
              </a:endParaRPr>
            </a:p>
          </p:txBody>
        </p:sp>
        <p:sp>
          <p:nvSpPr>
            <p:cNvPr id="7187" name="Line 11"/>
            <p:cNvSpPr>
              <a:spLocks noChangeShapeType="1"/>
            </p:cNvSpPr>
            <p:nvPr/>
          </p:nvSpPr>
          <p:spPr bwMode="auto">
            <a:xfrm>
              <a:off x="1104" y="2448"/>
              <a:ext cx="0" cy="384"/>
            </a:xfrm>
            <a:prstGeom prst="line">
              <a:avLst/>
            </a:prstGeom>
            <a:noFill/>
            <a:ln w="9525">
              <a:solidFill>
                <a:schemeClr val="tx1"/>
              </a:solidFill>
              <a:round/>
              <a:headEnd/>
              <a:tailEnd/>
            </a:ln>
          </p:spPr>
          <p:txBody>
            <a:bodyPr wrap="none" anchor="ctr"/>
            <a:lstStyle/>
            <a:p>
              <a:endParaRPr lang="zh-CN" altLang="en-US"/>
            </a:p>
          </p:txBody>
        </p:sp>
        <p:sp>
          <p:nvSpPr>
            <p:cNvPr id="7188" name="Line 12"/>
            <p:cNvSpPr>
              <a:spLocks noChangeShapeType="1"/>
            </p:cNvSpPr>
            <p:nvPr/>
          </p:nvSpPr>
          <p:spPr bwMode="auto">
            <a:xfrm>
              <a:off x="1488" y="2448"/>
              <a:ext cx="0" cy="384"/>
            </a:xfrm>
            <a:prstGeom prst="line">
              <a:avLst/>
            </a:prstGeom>
            <a:noFill/>
            <a:ln w="9525">
              <a:solidFill>
                <a:schemeClr val="tx1"/>
              </a:solidFill>
              <a:round/>
              <a:headEnd/>
              <a:tailEnd/>
            </a:ln>
          </p:spPr>
          <p:txBody>
            <a:bodyPr wrap="none" anchor="ctr"/>
            <a:lstStyle/>
            <a:p>
              <a:endParaRPr lang="zh-CN" altLang="en-US"/>
            </a:p>
          </p:txBody>
        </p:sp>
        <p:sp>
          <p:nvSpPr>
            <p:cNvPr id="7189" name="Line 13"/>
            <p:cNvSpPr>
              <a:spLocks noChangeShapeType="1"/>
            </p:cNvSpPr>
            <p:nvPr/>
          </p:nvSpPr>
          <p:spPr bwMode="auto">
            <a:xfrm>
              <a:off x="1872" y="2448"/>
              <a:ext cx="0" cy="384"/>
            </a:xfrm>
            <a:prstGeom prst="line">
              <a:avLst/>
            </a:prstGeom>
            <a:noFill/>
            <a:ln w="9525">
              <a:solidFill>
                <a:schemeClr val="tx1"/>
              </a:solidFill>
              <a:round/>
              <a:headEnd/>
              <a:tailEnd/>
            </a:ln>
          </p:spPr>
          <p:txBody>
            <a:bodyPr wrap="none" anchor="ctr"/>
            <a:lstStyle/>
            <a:p>
              <a:endParaRPr lang="zh-CN" altLang="en-US"/>
            </a:p>
          </p:txBody>
        </p:sp>
        <p:sp>
          <p:nvSpPr>
            <p:cNvPr id="7190" name="Line 14"/>
            <p:cNvSpPr>
              <a:spLocks noChangeShapeType="1"/>
            </p:cNvSpPr>
            <p:nvPr/>
          </p:nvSpPr>
          <p:spPr bwMode="auto">
            <a:xfrm>
              <a:off x="2256" y="2448"/>
              <a:ext cx="0" cy="384"/>
            </a:xfrm>
            <a:prstGeom prst="line">
              <a:avLst/>
            </a:prstGeom>
            <a:noFill/>
            <a:ln w="9525">
              <a:solidFill>
                <a:schemeClr val="tx1"/>
              </a:solidFill>
              <a:round/>
              <a:headEnd/>
              <a:tailEnd/>
            </a:ln>
          </p:spPr>
          <p:txBody>
            <a:bodyPr wrap="none" anchor="ctr"/>
            <a:lstStyle/>
            <a:p>
              <a:endParaRPr lang="zh-CN" altLang="en-US"/>
            </a:p>
          </p:txBody>
        </p:sp>
        <p:sp>
          <p:nvSpPr>
            <p:cNvPr id="7191" name="Line 15"/>
            <p:cNvSpPr>
              <a:spLocks noChangeShapeType="1"/>
            </p:cNvSpPr>
            <p:nvPr/>
          </p:nvSpPr>
          <p:spPr bwMode="auto">
            <a:xfrm>
              <a:off x="2640" y="2448"/>
              <a:ext cx="0" cy="384"/>
            </a:xfrm>
            <a:prstGeom prst="line">
              <a:avLst/>
            </a:prstGeom>
            <a:noFill/>
            <a:ln w="9525">
              <a:solidFill>
                <a:schemeClr val="tx1"/>
              </a:solidFill>
              <a:round/>
              <a:headEnd/>
              <a:tailEnd/>
            </a:ln>
          </p:spPr>
          <p:txBody>
            <a:bodyPr wrap="none" anchor="ctr"/>
            <a:lstStyle/>
            <a:p>
              <a:endParaRPr lang="zh-CN" altLang="en-US"/>
            </a:p>
          </p:txBody>
        </p:sp>
        <p:sp>
          <p:nvSpPr>
            <p:cNvPr id="7192" name="Line 16"/>
            <p:cNvSpPr>
              <a:spLocks noChangeShapeType="1"/>
            </p:cNvSpPr>
            <p:nvPr/>
          </p:nvSpPr>
          <p:spPr bwMode="auto">
            <a:xfrm>
              <a:off x="3024" y="2448"/>
              <a:ext cx="0" cy="384"/>
            </a:xfrm>
            <a:prstGeom prst="line">
              <a:avLst/>
            </a:prstGeom>
            <a:noFill/>
            <a:ln w="9525">
              <a:solidFill>
                <a:schemeClr val="tx1"/>
              </a:solidFill>
              <a:round/>
              <a:headEnd/>
              <a:tailEnd/>
            </a:ln>
          </p:spPr>
          <p:txBody>
            <a:bodyPr wrap="none" anchor="ctr"/>
            <a:lstStyle/>
            <a:p>
              <a:endParaRPr lang="zh-CN" altLang="en-US"/>
            </a:p>
          </p:txBody>
        </p:sp>
        <p:sp>
          <p:nvSpPr>
            <p:cNvPr id="7193" name="Line 17"/>
            <p:cNvSpPr>
              <a:spLocks noChangeShapeType="1"/>
            </p:cNvSpPr>
            <p:nvPr/>
          </p:nvSpPr>
          <p:spPr bwMode="auto">
            <a:xfrm>
              <a:off x="3408" y="2448"/>
              <a:ext cx="0" cy="384"/>
            </a:xfrm>
            <a:prstGeom prst="line">
              <a:avLst/>
            </a:prstGeom>
            <a:noFill/>
            <a:ln w="9525">
              <a:solidFill>
                <a:schemeClr val="tx1"/>
              </a:solidFill>
              <a:round/>
              <a:headEnd/>
              <a:tailEnd/>
            </a:ln>
          </p:spPr>
          <p:txBody>
            <a:bodyPr wrap="none" anchor="ctr"/>
            <a:lstStyle/>
            <a:p>
              <a:endParaRPr lang="zh-CN" altLang="en-US"/>
            </a:p>
          </p:txBody>
        </p:sp>
        <p:sp>
          <p:nvSpPr>
            <p:cNvPr id="7194" name="Line 18"/>
            <p:cNvSpPr>
              <a:spLocks noChangeShapeType="1"/>
            </p:cNvSpPr>
            <p:nvPr/>
          </p:nvSpPr>
          <p:spPr bwMode="auto">
            <a:xfrm>
              <a:off x="3792" y="2448"/>
              <a:ext cx="0" cy="384"/>
            </a:xfrm>
            <a:prstGeom prst="line">
              <a:avLst/>
            </a:prstGeom>
            <a:noFill/>
            <a:ln w="9525">
              <a:solidFill>
                <a:schemeClr val="tx1"/>
              </a:solidFill>
              <a:round/>
              <a:headEnd/>
              <a:tailEnd/>
            </a:ln>
          </p:spPr>
          <p:txBody>
            <a:bodyPr wrap="none" anchor="ctr"/>
            <a:lstStyle/>
            <a:p>
              <a:endParaRPr lang="zh-CN" altLang="en-US"/>
            </a:p>
          </p:txBody>
        </p:sp>
        <p:sp>
          <p:nvSpPr>
            <p:cNvPr id="7195" name="Line 19"/>
            <p:cNvSpPr>
              <a:spLocks noChangeShapeType="1"/>
            </p:cNvSpPr>
            <p:nvPr/>
          </p:nvSpPr>
          <p:spPr bwMode="auto">
            <a:xfrm>
              <a:off x="4176" y="2448"/>
              <a:ext cx="0" cy="384"/>
            </a:xfrm>
            <a:prstGeom prst="line">
              <a:avLst/>
            </a:prstGeom>
            <a:noFill/>
            <a:ln w="9525">
              <a:solidFill>
                <a:schemeClr val="tx1"/>
              </a:solidFill>
              <a:round/>
              <a:headEnd/>
              <a:tailEnd/>
            </a:ln>
          </p:spPr>
          <p:txBody>
            <a:bodyPr wrap="none" anchor="ctr"/>
            <a:lstStyle/>
            <a:p>
              <a:endParaRPr lang="zh-CN" altLang="en-US"/>
            </a:p>
          </p:txBody>
        </p:sp>
        <p:sp>
          <p:nvSpPr>
            <p:cNvPr id="7196" name="Line 20"/>
            <p:cNvSpPr>
              <a:spLocks noChangeShapeType="1"/>
            </p:cNvSpPr>
            <p:nvPr/>
          </p:nvSpPr>
          <p:spPr bwMode="auto">
            <a:xfrm>
              <a:off x="4656" y="2448"/>
              <a:ext cx="0" cy="384"/>
            </a:xfrm>
            <a:prstGeom prst="line">
              <a:avLst/>
            </a:prstGeom>
            <a:noFill/>
            <a:ln w="9525">
              <a:solidFill>
                <a:schemeClr val="tx1"/>
              </a:solidFill>
              <a:round/>
              <a:headEnd/>
              <a:tailEnd/>
            </a:ln>
          </p:spPr>
          <p:txBody>
            <a:bodyPr wrap="none" anchor="ctr"/>
            <a:lstStyle/>
            <a:p>
              <a:endParaRPr lang="zh-CN" altLang="en-US"/>
            </a:p>
          </p:txBody>
        </p:sp>
        <p:sp>
          <p:nvSpPr>
            <p:cNvPr id="7197" name="Text Box 21"/>
            <p:cNvSpPr txBox="1">
              <a:spLocks noChangeArrowheads="1"/>
            </p:cNvSpPr>
            <p:nvPr/>
          </p:nvSpPr>
          <p:spPr bwMode="auto">
            <a:xfrm>
              <a:off x="758" y="2186"/>
              <a:ext cx="4741" cy="288"/>
            </a:xfrm>
            <a:prstGeom prst="rect">
              <a:avLst/>
            </a:prstGeom>
            <a:noFill/>
            <a:ln w="9525">
              <a:noFill/>
              <a:miter lim="800000"/>
              <a:headEnd/>
              <a:tailEnd/>
            </a:ln>
          </p:spPr>
          <p:txBody>
            <a:bodyPr wrap="none">
              <a:spAutoFit/>
            </a:bodyPr>
            <a:lstStyle/>
            <a:p>
              <a:r>
                <a:rPr kumimoji="1" lang="en-US" altLang="zh-CN" sz="2400" b="0" dirty="0">
                  <a:latin typeface="Times New Roman" pitchFamily="18" charset="0"/>
                </a:rPr>
                <a:t>0     1      2      3      4      5      6      7      8              n(n+1)/2-1</a:t>
              </a:r>
            </a:p>
          </p:txBody>
        </p:sp>
        <p:sp>
          <p:nvSpPr>
            <p:cNvPr id="7198" name="Text Box 25"/>
            <p:cNvSpPr txBox="1">
              <a:spLocks noChangeArrowheads="1"/>
            </p:cNvSpPr>
            <p:nvPr/>
          </p:nvSpPr>
          <p:spPr bwMode="auto">
            <a:xfrm>
              <a:off x="902" y="3805"/>
              <a:ext cx="116" cy="288"/>
            </a:xfrm>
            <a:prstGeom prst="rect">
              <a:avLst/>
            </a:prstGeom>
            <a:noFill/>
            <a:ln w="9525">
              <a:noFill/>
              <a:miter lim="800000"/>
              <a:headEnd/>
              <a:tailEnd/>
            </a:ln>
          </p:spPr>
          <p:txBody>
            <a:bodyPr wrap="none">
              <a:spAutoFit/>
            </a:bodyPr>
            <a:lstStyle/>
            <a:p>
              <a:endParaRPr kumimoji="1" lang="zh-CN" altLang="zh-CN" sz="2400" b="0">
                <a:latin typeface="Times New Roman" pitchFamily="18" charset="0"/>
              </a:endParaRPr>
            </a:p>
          </p:txBody>
        </p:sp>
      </p:grpSp>
      <p:sp>
        <p:nvSpPr>
          <p:cNvPr id="31" name="TextBox 30"/>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graphicFrame>
        <p:nvGraphicFramePr>
          <p:cNvPr id="32" name="Object 8"/>
          <p:cNvGraphicFramePr>
            <a:graphicFrameLocks noChangeAspect="1"/>
          </p:cNvGraphicFramePr>
          <p:nvPr>
            <p:extLst>
              <p:ext uri="{D42A27DB-BD31-4B8C-83A1-F6EECF244321}">
                <p14:modId xmlns:p14="http://schemas.microsoft.com/office/powerpoint/2010/main" val="116717526"/>
              </p:ext>
            </p:extLst>
          </p:nvPr>
        </p:nvGraphicFramePr>
        <p:xfrm>
          <a:off x="395536" y="604838"/>
          <a:ext cx="5189537" cy="3255962"/>
        </p:xfrm>
        <a:graphic>
          <a:graphicData uri="http://schemas.openxmlformats.org/presentationml/2006/ole">
            <mc:AlternateContent xmlns:mc="http://schemas.openxmlformats.org/markup-compatibility/2006">
              <mc:Choice xmlns:v="urn:schemas-microsoft-com:vml" Requires="v">
                <p:oleObj spid="_x0000_s207966" name="公式" r:id="rId4" imgW="2095200" imgH="1168200" progId="Equation.3">
                  <p:embed/>
                </p:oleObj>
              </mc:Choice>
              <mc:Fallback>
                <p:oleObj name="公式" r:id="rId4" imgW="2095200" imgH="1168200" progId="Equation.3">
                  <p:embed/>
                  <p:pic>
                    <p:nvPicPr>
                      <p:cNvPr id="0" name="Picture 5"/>
                      <p:cNvPicPr>
                        <a:picLocks noChangeAspect="1" noChangeArrowheads="1"/>
                      </p:cNvPicPr>
                      <p:nvPr/>
                    </p:nvPicPr>
                    <p:blipFill>
                      <a:blip r:embed="rId5"/>
                      <a:srcRect/>
                      <a:stretch>
                        <a:fillRect/>
                      </a:stretch>
                    </p:blipFill>
                    <p:spPr bwMode="auto">
                      <a:xfrm>
                        <a:off x="395536" y="604838"/>
                        <a:ext cx="5189537" cy="3255962"/>
                      </a:xfrm>
                      <a:prstGeom prst="rect">
                        <a:avLst/>
                      </a:prstGeom>
                      <a:noFill/>
                      <a:extLst/>
                    </p:spPr>
                  </p:pic>
                </p:oleObj>
              </mc:Fallback>
            </mc:AlternateContent>
          </a:graphicData>
        </a:graphic>
      </p:graphicFrame>
      <p:sp>
        <p:nvSpPr>
          <p:cNvPr id="33" name="Rectangle 2"/>
          <p:cNvSpPr>
            <a:spLocks noChangeArrowheads="1"/>
          </p:cNvSpPr>
          <p:nvPr/>
        </p:nvSpPr>
        <p:spPr bwMode="auto">
          <a:xfrm>
            <a:off x="4231306" y="3175100"/>
            <a:ext cx="1254698" cy="569912"/>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34" name="Rectangle 3"/>
          <p:cNvSpPr>
            <a:spLocks noChangeArrowheads="1"/>
          </p:cNvSpPr>
          <p:nvPr/>
        </p:nvSpPr>
        <p:spPr bwMode="auto">
          <a:xfrm>
            <a:off x="3393106" y="2732187"/>
            <a:ext cx="838200" cy="1012825"/>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35" name="Rectangle 4"/>
          <p:cNvSpPr>
            <a:spLocks noChangeArrowheads="1"/>
          </p:cNvSpPr>
          <p:nvPr/>
        </p:nvSpPr>
        <p:spPr bwMode="auto">
          <a:xfrm>
            <a:off x="2432446" y="1916832"/>
            <a:ext cx="960659" cy="1828180"/>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36" name="Rectangle 5"/>
          <p:cNvSpPr>
            <a:spLocks noChangeArrowheads="1"/>
          </p:cNvSpPr>
          <p:nvPr/>
        </p:nvSpPr>
        <p:spPr bwMode="auto">
          <a:xfrm>
            <a:off x="1544066" y="1340768"/>
            <a:ext cx="893937" cy="2404244"/>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37" name="Rectangle 6"/>
          <p:cNvSpPr>
            <a:spLocks noChangeArrowheads="1"/>
          </p:cNvSpPr>
          <p:nvPr/>
        </p:nvSpPr>
        <p:spPr bwMode="auto">
          <a:xfrm>
            <a:off x="488231" y="692697"/>
            <a:ext cx="1055835" cy="3052315"/>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38" name="Text Box 9"/>
          <p:cNvSpPr txBox="1">
            <a:spLocks noChangeArrowheads="1"/>
          </p:cNvSpPr>
          <p:nvPr/>
        </p:nvSpPr>
        <p:spPr bwMode="auto">
          <a:xfrm>
            <a:off x="6701086" y="916087"/>
            <a:ext cx="701675" cy="2290763"/>
          </a:xfrm>
          <a:prstGeom prst="rect">
            <a:avLst/>
          </a:prstGeom>
          <a:noFill/>
          <a:ln w="9525">
            <a:noFill/>
            <a:miter lim="800000"/>
            <a:headEnd/>
            <a:tailEnd/>
          </a:ln>
        </p:spPr>
        <p:txBody>
          <a:bodyPr>
            <a:spAutoFit/>
          </a:bodyPr>
          <a:lstStyle/>
          <a:p>
            <a:pPr>
              <a:lnSpc>
                <a:spcPct val="80000"/>
              </a:lnSpc>
            </a:pPr>
            <a:r>
              <a:rPr kumimoji="1" lang="zh-CN" altLang="en-US" sz="3600" b="0" dirty="0">
                <a:latin typeface="Times New Roman" pitchFamily="18" charset="0"/>
                <a:ea typeface="隶书" pitchFamily="49" charset="-122"/>
              </a:rPr>
              <a:t>下三角矩阵</a:t>
            </a:r>
            <a:endParaRPr kumimoji="1" lang="zh-CN" altLang="en-US" sz="3600" b="0" dirty="0">
              <a:latin typeface="Times New Roman" pitchFamily="18" charset="0"/>
            </a:endParaRPr>
          </a:p>
        </p:txBody>
      </p:sp>
      <p:sp>
        <p:nvSpPr>
          <p:cNvPr id="40" name="TextBox 39"/>
          <p:cNvSpPr txBox="1"/>
          <p:nvPr/>
        </p:nvSpPr>
        <p:spPr>
          <a:xfrm>
            <a:off x="35496" y="92168"/>
            <a:ext cx="5328592" cy="523220"/>
          </a:xfrm>
          <a:prstGeom prst="rect">
            <a:avLst/>
          </a:prstGeom>
          <a:noFill/>
        </p:spPr>
        <p:txBody>
          <a:bodyPr wrap="square" rtlCol="0">
            <a:spAutoFit/>
          </a:bodyPr>
          <a:lstStyle/>
          <a:p>
            <a:r>
              <a:rPr lang="zh-CN" altLang="en-US" sz="2800" b="1" dirty="0" smtClean="0">
                <a:solidFill>
                  <a:srgbClr val="000000"/>
                </a:solidFill>
                <a:latin typeface="华文楷体" pitchFamily="2" charset="-122"/>
                <a:ea typeface="华文楷体" pitchFamily="2" charset="-122"/>
              </a:rPr>
              <a:t>行序为主序的下三角的存储</a:t>
            </a:r>
            <a:endParaRPr lang="zh-CN" altLang="en-US" sz="2800" b="1" dirty="0">
              <a:solidFill>
                <a:srgbClr val="000000"/>
              </a:solidFill>
              <a:latin typeface="华文楷体" pitchFamily="2" charset="-122"/>
              <a:ea typeface="华文楷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40490729"/>
              </p:ext>
            </p:extLst>
          </p:nvPr>
        </p:nvGraphicFramePr>
        <p:xfrm>
          <a:off x="3707904" y="5151037"/>
          <a:ext cx="4870772" cy="1474489"/>
        </p:xfrm>
        <a:graphic>
          <a:graphicData uri="http://schemas.openxmlformats.org/presentationml/2006/ole">
            <mc:AlternateContent xmlns:mc="http://schemas.openxmlformats.org/markup-compatibility/2006">
              <mc:Choice xmlns:v="urn:schemas-microsoft-com:vml" Requires="v">
                <p:oleObj spid="_x0000_s207967" name="公式" r:id="rId6" imgW="2628720" imgH="863280" progId="Equation.3">
                  <p:embed/>
                </p:oleObj>
              </mc:Choice>
              <mc:Fallback>
                <p:oleObj name="公式" r:id="rId6" imgW="2628720" imgH="863280" progId="Equation.3">
                  <p:embed/>
                  <p:pic>
                    <p:nvPicPr>
                      <p:cNvPr id="0" name=""/>
                      <p:cNvPicPr/>
                      <p:nvPr/>
                    </p:nvPicPr>
                    <p:blipFill>
                      <a:blip r:embed="rId7"/>
                      <a:stretch>
                        <a:fillRect/>
                      </a:stretch>
                    </p:blipFill>
                    <p:spPr>
                      <a:xfrm>
                        <a:off x="3707904" y="5151037"/>
                        <a:ext cx="4870772" cy="1474489"/>
                      </a:xfrm>
                      <a:prstGeom prst="rect">
                        <a:avLst/>
                      </a:prstGeom>
                    </p:spPr>
                  </p:pic>
                </p:oleObj>
              </mc:Fallback>
            </mc:AlternateContent>
          </a:graphicData>
        </a:graphic>
      </p:graphicFrame>
      <p:sp>
        <p:nvSpPr>
          <p:cNvPr id="5" name="文本框 4"/>
          <p:cNvSpPr txBox="1"/>
          <p:nvPr/>
        </p:nvSpPr>
        <p:spPr>
          <a:xfrm>
            <a:off x="356518" y="5151037"/>
            <a:ext cx="3168352" cy="1384995"/>
          </a:xfrm>
          <a:prstGeom prst="rect">
            <a:avLst/>
          </a:prstGeom>
          <a:no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对任一组下标</a:t>
            </a:r>
            <a:r>
              <a:rPr lang="en-US" altLang="zh-CN" sz="2800" dirty="0" smtClean="0">
                <a:latin typeface="华文楷体" panose="02010600040101010101" pitchFamily="2" charset="-122"/>
                <a:ea typeface="华文楷体" panose="02010600040101010101" pitchFamily="2" charset="-122"/>
              </a:rPr>
              <a:t>(</a:t>
            </a:r>
            <a:r>
              <a:rPr lang="en-US" altLang="zh-CN" sz="2800" dirty="0" err="1" smtClean="0">
                <a:latin typeface="华文楷体" panose="02010600040101010101" pitchFamily="2" charset="-122"/>
                <a:ea typeface="华文楷体" panose="02010600040101010101" pitchFamily="2" charset="-122"/>
              </a:rPr>
              <a:t>i</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j)</a:t>
            </a:r>
            <a:r>
              <a:rPr lang="zh-CN" altLang="en-US" sz="2800" dirty="0" smtClean="0">
                <a:latin typeface="华文楷体" panose="02010600040101010101" pitchFamily="2" charset="-122"/>
                <a:ea typeface="华文楷体" panose="02010600040101010101" pitchFamily="2" charset="-122"/>
              </a:rPr>
              <a:t>，都能找到相应的存储位置</a:t>
            </a:r>
            <a:r>
              <a:rPr lang="en-US" altLang="zh-CN" sz="2800" dirty="0" smtClean="0">
                <a:latin typeface="华文楷体" panose="02010600040101010101" pitchFamily="2" charset="-122"/>
                <a:ea typeface="华文楷体" panose="02010600040101010101" pitchFamily="2" charset="-122"/>
              </a:rPr>
              <a:t>k</a:t>
            </a:r>
            <a:endParaRPr lang="zh-CN" altLang="en-US" sz="2800" dirty="0">
              <a:latin typeface="华文楷体" panose="02010600040101010101" pitchFamily="2" charset="-122"/>
              <a:ea typeface="华文楷体" panose="02010600040101010101" pitchFamily="2" charset="-122"/>
            </a:endParaRPr>
          </a:p>
        </p:txBody>
      </p:sp>
    </p:spTree>
  </p:cSld>
  <p:clrMapOvr>
    <a:masterClrMapping/>
  </p:clrMapOvr>
  <p:transition>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179512" y="692696"/>
            <a:ext cx="8352928" cy="2893100"/>
          </a:xfrm>
          <a:prstGeom prst="rect">
            <a:avLst/>
          </a:prstGeom>
          <a:noFill/>
          <a:ln w="9525">
            <a:noFill/>
            <a:miter lim="800000"/>
            <a:headEnd/>
            <a:tailEnd/>
          </a:ln>
        </p:spPr>
        <p:txBody>
          <a:bodyPr wrap="square">
            <a:spAutoFit/>
          </a:bodyPr>
          <a:lstStyle/>
          <a:p>
            <a:pPr marL="268288" indent="-268288">
              <a:lnSpc>
                <a:spcPct val="105000"/>
              </a:lnSpc>
              <a:buFont typeface="Arial" pitchFamily="34" charset="0"/>
              <a:buChar char="•"/>
            </a:pPr>
            <a:r>
              <a:rPr kumimoji="1" lang="zh-CN" altLang="en-US" sz="2800" dirty="0" smtClean="0">
                <a:solidFill>
                  <a:srgbClr val="000099"/>
                </a:solidFill>
                <a:latin typeface="+mn-lt"/>
                <a:ea typeface="华文楷体" pitchFamily="2" charset="-122"/>
              </a:rPr>
              <a:t>若</a:t>
            </a:r>
            <a:r>
              <a:rPr kumimoji="1" lang="zh-CN" altLang="en-US" sz="2800" dirty="0">
                <a:solidFill>
                  <a:srgbClr val="000099"/>
                </a:solidFill>
                <a:latin typeface="+mn-lt"/>
                <a:ea typeface="华文楷体" pitchFamily="2" charset="-122"/>
              </a:rPr>
              <a:t>已知某矩阵元素位于数组 </a:t>
            </a:r>
            <a:r>
              <a:rPr kumimoji="1" lang="en-US" altLang="zh-CN" sz="2800" dirty="0">
                <a:solidFill>
                  <a:srgbClr val="000099"/>
                </a:solidFill>
                <a:latin typeface="+mn-lt"/>
                <a:ea typeface="华文楷体" pitchFamily="2" charset="-122"/>
              </a:rPr>
              <a:t>B </a:t>
            </a:r>
            <a:r>
              <a:rPr kumimoji="1" lang="zh-CN" altLang="en-US" sz="2800" dirty="0">
                <a:solidFill>
                  <a:srgbClr val="000099"/>
                </a:solidFill>
                <a:latin typeface="+mn-lt"/>
                <a:ea typeface="华文楷体" pitchFamily="2" charset="-122"/>
              </a:rPr>
              <a:t>的第 </a:t>
            </a:r>
            <a:r>
              <a:rPr kumimoji="1" lang="en-US" altLang="zh-CN" sz="2800" i="1" dirty="0">
                <a:solidFill>
                  <a:srgbClr val="000099"/>
                </a:solidFill>
                <a:latin typeface="+mn-lt"/>
                <a:ea typeface="华文楷体" pitchFamily="2" charset="-122"/>
              </a:rPr>
              <a:t>k</a:t>
            </a:r>
            <a:r>
              <a:rPr kumimoji="1" lang="zh-CN" altLang="en-US" sz="2800" dirty="0">
                <a:solidFill>
                  <a:srgbClr val="000099"/>
                </a:solidFill>
                <a:latin typeface="+mn-lt"/>
                <a:ea typeface="华文楷体" pitchFamily="2" charset="-122"/>
              </a:rPr>
              <a:t>个位置（</a:t>
            </a:r>
            <a:r>
              <a:rPr kumimoji="1" lang="en-US" altLang="zh-CN" sz="2800" i="1" dirty="0">
                <a:solidFill>
                  <a:srgbClr val="000099"/>
                </a:solidFill>
                <a:latin typeface="+mn-lt"/>
                <a:ea typeface="华文楷体" pitchFamily="2" charset="-122"/>
              </a:rPr>
              <a:t>k</a:t>
            </a:r>
            <a:r>
              <a:rPr kumimoji="1" lang="en-US" altLang="zh-CN" sz="2800" dirty="0">
                <a:solidFill>
                  <a:srgbClr val="000099"/>
                </a:solidFill>
                <a:latin typeface="+mn-lt"/>
                <a:ea typeface="华文楷体" pitchFamily="2" charset="-122"/>
              </a:rPr>
              <a:t>≥0</a:t>
            </a:r>
            <a:r>
              <a:rPr kumimoji="1" lang="zh-CN" altLang="en-US" sz="2800" dirty="0">
                <a:solidFill>
                  <a:srgbClr val="000099"/>
                </a:solidFill>
                <a:latin typeface="+mn-lt"/>
                <a:ea typeface="华文楷体" pitchFamily="2" charset="-122"/>
              </a:rPr>
              <a:t>），可寻找满足</a:t>
            </a:r>
          </a:p>
          <a:p>
            <a:pPr marL="342900" indent="-342900">
              <a:spcBef>
                <a:spcPct val="10000"/>
              </a:spcBef>
              <a:buClr>
                <a:srgbClr val="990099"/>
              </a:buClr>
              <a:buSzPct val="50000"/>
            </a:pPr>
            <a:r>
              <a:rPr kumimoji="1" lang="zh-CN" altLang="en-US" sz="2800" dirty="0">
                <a:solidFill>
                  <a:srgbClr val="000099"/>
                </a:solidFill>
                <a:latin typeface="+mn-lt"/>
                <a:ea typeface="华文楷体" pitchFamily="2" charset="-122"/>
              </a:rPr>
              <a:t>            </a:t>
            </a:r>
            <a:r>
              <a:rPr kumimoji="1" lang="en-US" altLang="zh-CN" sz="2800" i="1" dirty="0" err="1">
                <a:solidFill>
                  <a:schemeClr val="tx2"/>
                </a:solidFill>
                <a:latin typeface="+mn-lt"/>
                <a:ea typeface="华文楷体" pitchFamily="2" charset="-122"/>
              </a:rPr>
              <a:t>i</a:t>
            </a:r>
            <a:r>
              <a:rPr kumimoji="1" lang="en-US" altLang="zh-CN" sz="2800" dirty="0">
                <a:solidFill>
                  <a:schemeClr val="tx2"/>
                </a:solidFill>
                <a:latin typeface="+mn-lt"/>
                <a:ea typeface="华文楷体" pitchFamily="2" charset="-122"/>
              </a:rPr>
              <a:t> (</a:t>
            </a:r>
            <a:r>
              <a:rPr kumimoji="1" lang="en-US" altLang="zh-CN" sz="2800" i="1" dirty="0" err="1">
                <a:solidFill>
                  <a:schemeClr val="tx2"/>
                </a:solidFill>
                <a:latin typeface="+mn-lt"/>
                <a:ea typeface="华文楷体" pitchFamily="2" charset="-122"/>
              </a:rPr>
              <a:t>i</a:t>
            </a:r>
            <a:r>
              <a:rPr kumimoji="1" lang="en-US" altLang="zh-CN" sz="2800" dirty="0">
                <a:solidFill>
                  <a:schemeClr val="tx2"/>
                </a:solidFill>
                <a:latin typeface="+mn-lt"/>
                <a:ea typeface="华文楷体" pitchFamily="2" charset="-122"/>
              </a:rPr>
              <a:t> </a:t>
            </a:r>
            <a:r>
              <a:rPr kumimoji="1" lang="en-US" altLang="zh-CN" sz="2800" dirty="0" smtClean="0">
                <a:solidFill>
                  <a:schemeClr val="tx2"/>
                </a:solidFill>
                <a:latin typeface="+mn-lt"/>
                <a:ea typeface="华文楷体" pitchFamily="2" charset="-122"/>
              </a:rPr>
              <a:t>+ 1</a:t>
            </a:r>
            <a:r>
              <a:rPr kumimoji="1" lang="en-US" altLang="zh-CN" sz="2800" dirty="0">
                <a:solidFill>
                  <a:schemeClr val="tx2"/>
                </a:solidFill>
                <a:latin typeface="+mn-lt"/>
                <a:ea typeface="华文楷体" pitchFamily="2" charset="-122"/>
              </a:rPr>
              <a:t>) / 2 </a:t>
            </a:r>
            <a:r>
              <a:rPr kumimoji="1" lang="en-US" altLang="zh-CN" sz="2800" dirty="0">
                <a:solidFill>
                  <a:schemeClr val="tx2"/>
                </a:solidFill>
                <a:latin typeface="+mn-lt"/>
                <a:ea typeface="华文楷体" pitchFamily="2" charset="-122"/>
                <a:sym typeface="Symbol" pitchFamily="18" charset="2"/>
              </a:rPr>
              <a:t> </a:t>
            </a:r>
            <a:r>
              <a:rPr kumimoji="1" lang="en-US" altLang="zh-CN" sz="2800" i="1" dirty="0">
                <a:solidFill>
                  <a:schemeClr val="tx2"/>
                </a:solidFill>
                <a:latin typeface="+mn-lt"/>
                <a:ea typeface="华文楷体" pitchFamily="2" charset="-122"/>
                <a:sym typeface="Symbol" pitchFamily="18" charset="2"/>
              </a:rPr>
              <a:t>k</a:t>
            </a:r>
            <a:r>
              <a:rPr kumimoji="1" lang="en-US" altLang="zh-CN" sz="2800" dirty="0">
                <a:solidFill>
                  <a:schemeClr val="tx2"/>
                </a:solidFill>
                <a:latin typeface="+mn-lt"/>
                <a:ea typeface="华文楷体" pitchFamily="2" charset="-122"/>
                <a:sym typeface="Symbol" pitchFamily="18" charset="2"/>
              </a:rPr>
              <a:t> &lt; (</a:t>
            </a:r>
            <a:r>
              <a:rPr kumimoji="1" lang="en-US" altLang="zh-CN" sz="2800" i="1" dirty="0" err="1">
                <a:solidFill>
                  <a:schemeClr val="tx2"/>
                </a:solidFill>
                <a:latin typeface="+mn-lt"/>
                <a:ea typeface="华文楷体" pitchFamily="2" charset="-122"/>
                <a:sym typeface="Symbol" pitchFamily="18" charset="2"/>
              </a:rPr>
              <a:t>i</a:t>
            </a:r>
            <a:r>
              <a:rPr kumimoji="1" lang="en-US" altLang="zh-CN" sz="2800" dirty="0">
                <a:solidFill>
                  <a:schemeClr val="tx2"/>
                </a:solidFill>
                <a:latin typeface="+mn-lt"/>
                <a:ea typeface="华文楷体" pitchFamily="2" charset="-122"/>
                <a:sym typeface="Symbol" pitchFamily="18" charset="2"/>
              </a:rPr>
              <a:t> + 1)*(</a:t>
            </a:r>
            <a:r>
              <a:rPr kumimoji="1" lang="en-US" altLang="zh-CN" sz="2800" i="1" dirty="0" err="1">
                <a:solidFill>
                  <a:schemeClr val="tx2"/>
                </a:solidFill>
                <a:latin typeface="+mn-lt"/>
                <a:ea typeface="华文楷体" pitchFamily="2" charset="-122"/>
                <a:sym typeface="Symbol" pitchFamily="18" charset="2"/>
              </a:rPr>
              <a:t>i</a:t>
            </a:r>
            <a:r>
              <a:rPr kumimoji="1" lang="en-US" altLang="zh-CN" sz="2800" dirty="0">
                <a:solidFill>
                  <a:schemeClr val="tx2"/>
                </a:solidFill>
                <a:latin typeface="+mn-lt"/>
                <a:ea typeface="华文楷体" pitchFamily="2" charset="-122"/>
                <a:sym typeface="Symbol" pitchFamily="18" charset="2"/>
              </a:rPr>
              <a:t> + 2) / 2</a:t>
            </a:r>
          </a:p>
          <a:p>
            <a:pPr marL="342900" indent="-342900">
              <a:spcBef>
                <a:spcPct val="10000"/>
              </a:spcBef>
              <a:buClr>
                <a:srgbClr val="990099"/>
              </a:buClr>
              <a:buSzPct val="50000"/>
            </a:pPr>
            <a:r>
              <a:rPr kumimoji="1" lang="en-US" altLang="zh-CN" sz="2800" dirty="0">
                <a:solidFill>
                  <a:srgbClr val="000099"/>
                </a:solidFill>
                <a:latin typeface="+mn-lt"/>
                <a:ea typeface="华文楷体" pitchFamily="2" charset="-122"/>
                <a:sym typeface="Symbol" pitchFamily="18" charset="2"/>
              </a:rPr>
              <a:t>	</a:t>
            </a:r>
            <a:r>
              <a:rPr kumimoji="1" lang="zh-CN" altLang="en-US" sz="2800" dirty="0">
                <a:solidFill>
                  <a:srgbClr val="000099"/>
                </a:solidFill>
                <a:latin typeface="+mn-lt"/>
                <a:ea typeface="华文楷体" pitchFamily="2" charset="-122"/>
                <a:sym typeface="Symbol" pitchFamily="18" charset="2"/>
              </a:rPr>
              <a:t>的 </a:t>
            </a:r>
            <a:r>
              <a:rPr kumimoji="1" lang="en-US" altLang="zh-CN" sz="2800" b="1" i="1" dirty="0" err="1">
                <a:solidFill>
                  <a:srgbClr val="FF0000"/>
                </a:solidFill>
                <a:latin typeface="+mn-lt"/>
                <a:ea typeface="华文楷体" pitchFamily="2" charset="-122"/>
                <a:sym typeface="Symbol" pitchFamily="18" charset="2"/>
              </a:rPr>
              <a:t>i</a:t>
            </a:r>
            <a:r>
              <a:rPr kumimoji="1" lang="en-US" altLang="zh-CN" sz="2800" i="1" dirty="0">
                <a:solidFill>
                  <a:srgbClr val="000099"/>
                </a:solidFill>
                <a:latin typeface="+mn-lt"/>
                <a:ea typeface="华文楷体" pitchFamily="2" charset="-122"/>
                <a:sym typeface="Symbol" pitchFamily="18" charset="2"/>
              </a:rPr>
              <a:t>, </a:t>
            </a:r>
            <a:r>
              <a:rPr kumimoji="1" lang="zh-CN" altLang="zh-CN" sz="2800" dirty="0">
                <a:solidFill>
                  <a:srgbClr val="000099"/>
                </a:solidFill>
                <a:latin typeface="+mn-lt"/>
                <a:ea typeface="华文楷体" pitchFamily="2" charset="-122"/>
                <a:sym typeface="Symbol" pitchFamily="18" charset="2"/>
              </a:rPr>
              <a:t>此</a:t>
            </a:r>
            <a:r>
              <a:rPr kumimoji="1" lang="zh-CN" altLang="zh-CN" sz="2800" dirty="0" smtClean="0">
                <a:solidFill>
                  <a:srgbClr val="000099"/>
                </a:solidFill>
                <a:latin typeface="+mn-lt"/>
                <a:ea typeface="华文楷体" pitchFamily="2" charset="-122"/>
                <a:sym typeface="Symbol" pitchFamily="18" charset="2"/>
              </a:rPr>
              <a:t>即为</a:t>
            </a:r>
            <a:r>
              <a:rPr kumimoji="1" lang="zh-CN" altLang="en-US" sz="2800" dirty="0">
                <a:solidFill>
                  <a:srgbClr val="000099"/>
                </a:solidFill>
                <a:latin typeface="+mn-lt"/>
                <a:ea typeface="华文楷体" pitchFamily="2" charset="-122"/>
                <a:sym typeface="Symbol" pitchFamily="18" charset="2"/>
              </a:rPr>
              <a:t>该元素的行号。</a:t>
            </a:r>
          </a:p>
          <a:p>
            <a:pPr marL="342900" indent="-342900">
              <a:spcBef>
                <a:spcPct val="10000"/>
              </a:spcBef>
              <a:buClr>
                <a:srgbClr val="990099"/>
              </a:buClr>
              <a:buSzPct val="50000"/>
            </a:pPr>
            <a:r>
              <a:rPr kumimoji="1" lang="zh-CN" altLang="en-US" sz="2800" dirty="0">
                <a:solidFill>
                  <a:srgbClr val="000099"/>
                </a:solidFill>
                <a:latin typeface="+mn-lt"/>
                <a:ea typeface="华文楷体" pitchFamily="2" charset="-122"/>
                <a:sym typeface="Symbol" pitchFamily="18" charset="2"/>
              </a:rPr>
              <a:t>            </a:t>
            </a:r>
            <a:r>
              <a:rPr kumimoji="1" lang="en-US" altLang="zh-CN" sz="2800" i="1" dirty="0">
                <a:solidFill>
                  <a:schemeClr val="tx2"/>
                </a:solidFill>
                <a:latin typeface="+mn-lt"/>
                <a:ea typeface="华文楷体" pitchFamily="2" charset="-122"/>
                <a:sym typeface="Symbol" pitchFamily="18" charset="2"/>
              </a:rPr>
              <a:t>j</a:t>
            </a:r>
            <a:r>
              <a:rPr kumimoji="1" lang="en-US" altLang="zh-CN" sz="2800" dirty="0">
                <a:solidFill>
                  <a:schemeClr val="tx2"/>
                </a:solidFill>
                <a:latin typeface="+mn-lt"/>
                <a:ea typeface="华文楷体" pitchFamily="2" charset="-122"/>
                <a:sym typeface="Symbol" pitchFamily="18" charset="2"/>
              </a:rPr>
              <a:t> = </a:t>
            </a:r>
            <a:r>
              <a:rPr kumimoji="1" lang="en-US" altLang="zh-CN" sz="2800" i="1" dirty="0">
                <a:solidFill>
                  <a:schemeClr val="tx2"/>
                </a:solidFill>
                <a:latin typeface="+mn-lt"/>
                <a:ea typeface="华文楷体" pitchFamily="2" charset="-122"/>
                <a:sym typeface="Symbol" pitchFamily="18" charset="2"/>
              </a:rPr>
              <a:t>k</a:t>
            </a:r>
            <a:r>
              <a:rPr kumimoji="1" lang="en-US" altLang="zh-CN" sz="2800" dirty="0">
                <a:solidFill>
                  <a:schemeClr val="tx2"/>
                </a:solidFill>
                <a:latin typeface="+mn-lt"/>
                <a:ea typeface="华文楷体" pitchFamily="2" charset="-122"/>
                <a:sym typeface="Symbol" pitchFamily="18" charset="2"/>
              </a:rPr>
              <a:t> - </a:t>
            </a:r>
            <a:r>
              <a:rPr kumimoji="1" lang="en-US" altLang="zh-CN" sz="2800" i="1" dirty="0" err="1">
                <a:solidFill>
                  <a:schemeClr val="tx2"/>
                </a:solidFill>
                <a:latin typeface="+mn-lt"/>
                <a:ea typeface="华文楷体" pitchFamily="2" charset="-122"/>
                <a:sym typeface="Symbol" pitchFamily="18" charset="2"/>
              </a:rPr>
              <a:t>i</a:t>
            </a:r>
            <a:r>
              <a:rPr kumimoji="1" lang="en-US" altLang="zh-CN" sz="2800" dirty="0">
                <a:solidFill>
                  <a:schemeClr val="tx2"/>
                </a:solidFill>
                <a:latin typeface="+mn-lt"/>
                <a:ea typeface="华文楷体" pitchFamily="2" charset="-122"/>
                <a:sym typeface="Symbol" pitchFamily="18" charset="2"/>
              </a:rPr>
              <a:t> * (</a:t>
            </a:r>
            <a:r>
              <a:rPr kumimoji="1" lang="en-US" altLang="zh-CN" sz="2800" i="1" dirty="0" err="1">
                <a:solidFill>
                  <a:schemeClr val="tx2"/>
                </a:solidFill>
                <a:latin typeface="+mn-lt"/>
                <a:ea typeface="华文楷体" pitchFamily="2" charset="-122"/>
                <a:sym typeface="Symbol" pitchFamily="18" charset="2"/>
              </a:rPr>
              <a:t>i</a:t>
            </a:r>
            <a:r>
              <a:rPr kumimoji="1" lang="en-US" altLang="zh-CN" sz="2800" dirty="0">
                <a:solidFill>
                  <a:schemeClr val="tx2"/>
                </a:solidFill>
                <a:latin typeface="+mn-lt"/>
                <a:ea typeface="华文楷体" pitchFamily="2" charset="-122"/>
                <a:sym typeface="Symbol" pitchFamily="18" charset="2"/>
              </a:rPr>
              <a:t> + 1) / 2</a:t>
            </a:r>
          </a:p>
          <a:p>
            <a:pPr marL="342900" indent="-342900">
              <a:spcBef>
                <a:spcPct val="10000"/>
              </a:spcBef>
              <a:buClr>
                <a:srgbClr val="990099"/>
              </a:buClr>
              <a:buSzPct val="50000"/>
            </a:pPr>
            <a:r>
              <a:rPr kumimoji="1" lang="en-US" altLang="zh-CN" sz="2800" dirty="0">
                <a:solidFill>
                  <a:srgbClr val="000099"/>
                </a:solidFill>
                <a:latin typeface="+mn-lt"/>
                <a:ea typeface="华文楷体" pitchFamily="2" charset="-122"/>
                <a:sym typeface="Symbol" pitchFamily="18" charset="2"/>
              </a:rPr>
              <a:t>   	</a:t>
            </a:r>
            <a:r>
              <a:rPr kumimoji="1" lang="zh-CN" altLang="en-US" sz="2800" dirty="0">
                <a:solidFill>
                  <a:srgbClr val="000099"/>
                </a:solidFill>
                <a:latin typeface="+mn-lt"/>
                <a:ea typeface="华文楷体" pitchFamily="2" charset="-122"/>
                <a:sym typeface="Symbol" pitchFamily="18" charset="2"/>
              </a:rPr>
              <a:t>此即为该元素的列</a:t>
            </a:r>
            <a:r>
              <a:rPr kumimoji="1" lang="zh-CN" altLang="en-US" sz="2800" dirty="0" smtClean="0">
                <a:solidFill>
                  <a:srgbClr val="000099"/>
                </a:solidFill>
                <a:latin typeface="+mn-lt"/>
                <a:ea typeface="华文楷体" pitchFamily="2" charset="-122"/>
                <a:sym typeface="Symbol" pitchFamily="18" charset="2"/>
              </a:rPr>
              <a:t>号</a:t>
            </a:r>
            <a:endParaRPr kumimoji="1" lang="zh-CN" altLang="en-US" sz="2800" dirty="0">
              <a:solidFill>
                <a:srgbClr val="000099"/>
              </a:solidFill>
              <a:latin typeface="+mn-lt"/>
              <a:ea typeface="华文楷体" pitchFamily="2" charset="-122"/>
            </a:endParaRPr>
          </a:p>
        </p:txBody>
      </p:sp>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Tree>
  </p:cSld>
  <p:clrMapOvr>
    <a:masterClrMapping/>
  </p:clrMapOvr>
  <p:transition>
    <p:strips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36512" y="260648"/>
            <a:ext cx="7772400" cy="838200"/>
          </a:xfrm>
        </p:spPr>
        <p:txBody>
          <a:bodyPr/>
          <a:lstStyle/>
          <a:p>
            <a:pPr algn="l" eaLnBrk="1" hangingPunct="1">
              <a:defRPr/>
            </a:pPr>
            <a:r>
              <a:rPr lang="zh-CN" altLang="en-US" sz="4000" b="1" dirty="0" smtClean="0">
                <a:solidFill>
                  <a:schemeClr val="tx2"/>
                </a:solidFill>
                <a:effectLst>
                  <a:outerShdw blurRad="38100" dist="38100" dir="2700000" algn="tl">
                    <a:srgbClr val="C0C0C0"/>
                  </a:outerShdw>
                </a:effectLst>
                <a:ea typeface="华文新魏" pitchFamily="2" charset="-122"/>
              </a:rPr>
              <a:t>对角矩阵</a:t>
            </a:r>
            <a:endParaRPr lang="zh-CN" altLang="en-US" dirty="0" smtClean="0">
              <a:solidFill>
                <a:schemeClr val="tx2"/>
              </a:solidFill>
              <a:ea typeface="华文新魏" pitchFamily="2" charset="-122"/>
            </a:endParaRPr>
          </a:p>
        </p:txBody>
      </p:sp>
      <p:graphicFrame>
        <p:nvGraphicFramePr>
          <p:cNvPr id="9218"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10004" name="公式" r:id="rId3" imgW="0" imgH="0" progId="Equation.3">
                  <p:embed/>
                </p:oleObj>
              </mc:Choice>
              <mc:Fallback>
                <p:oleObj name="公式" r:id="rId3" imgW="0" imgH="0" progId="Equation.3">
                  <p:embed/>
                  <p:pic>
                    <p:nvPicPr>
                      <p:cNvPr id="0" name="AutoShap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nvGraphicFramePr>
        <p:xfrm>
          <a:off x="1138238" y="1303338"/>
          <a:ext cx="6769100" cy="3257550"/>
        </p:xfrm>
        <a:graphic>
          <a:graphicData uri="http://schemas.openxmlformats.org/presentationml/2006/ole">
            <mc:AlternateContent xmlns:mc="http://schemas.openxmlformats.org/markup-compatibility/2006">
              <mc:Choice xmlns:v="urn:schemas-microsoft-com:vml" Requires="v">
                <p:oleObj spid="_x0000_s210005" name="公式" r:id="rId4" imgW="84537000" imgH="35759160" progId="Equation.3">
                  <p:embed/>
                </p:oleObj>
              </mc:Choice>
              <mc:Fallback>
                <p:oleObj name="公式" r:id="rId4" imgW="84537000" imgH="3575916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1303338"/>
                        <a:ext cx="6769100" cy="325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6709" name="Rectangle 5"/>
          <p:cNvSpPr>
            <a:spLocks noChangeArrowheads="1"/>
          </p:cNvSpPr>
          <p:nvPr/>
        </p:nvSpPr>
        <p:spPr bwMode="auto">
          <a:xfrm>
            <a:off x="1052513" y="5181600"/>
            <a:ext cx="77104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9223" name="Text Box 6"/>
          <p:cNvSpPr txBox="1">
            <a:spLocks noChangeArrowheads="1"/>
          </p:cNvSpPr>
          <p:nvPr/>
        </p:nvSpPr>
        <p:spPr bwMode="auto">
          <a:xfrm>
            <a:off x="609600" y="5135563"/>
            <a:ext cx="8383588" cy="579437"/>
          </a:xfrm>
          <a:prstGeom prst="rect">
            <a:avLst/>
          </a:prstGeom>
          <a:noFill/>
          <a:ln w="9525">
            <a:noFill/>
            <a:miter lim="800000"/>
            <a:headEnd/>
            <a:tailEnd/>
          </a:ln>
        </p:spPr>
        <p:txBody>
          <a:bodyPr wrap="none">
            <a:spAutoFit/>
          </a:bodyPr>
          <a:lstStyle/>
          <a:p>
            <a:r>
              <a:rPr kumimoji="1" lang="en-US" altLang="zh-CN" sz="3200">
                <a:solidFill>
                  <a:srgbClr val="000099"/>
                </a:solidFill>
                <a:latin typeface="Times New Roman" pitchFamily="18" charset="0"/>
              </a:rPr>
              <a:t>B</a:t>
            </a:r>
            <a:r>
              <a:rPr kumimoji="1" lang="en-US" altLang="zh-CN" sz="3200" i="1">
                <a:solidFill>
                  <a:srgbClr val="000099"/>
                </a:solidFill>
                <a:latin typeface="Times New Roman" pitchFamily="18" charset="0"/>
              </a:rPr>
              <a:t>  a</a:t>
            </a:r>
            <a:r>
              <a:rPr kumimoji="1" lang="en-US" altLang="zh-CN" sz="3200" baseline="-25000">
                <a:solidFill>
                  <a:srgbClr val="000099"/>
                </a:solidFill>
                <a:latin typeface="Times New Roman" pitchFamily="18" charset="0"/>
              </a:rPr>
              <a:t>00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01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10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12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22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23   </a:t>
            </a:r>
            <a:r>
              <a:rPr kumimoji="1" lang="en-US" altLang="zh-CN" sz="3200" i="1">
                <a:solidFill>
                  <a:srgbClr val="000099"/>
                </a:solidFill>
                <a:latin typeface="Times New Roman" pitchFamily="18" charset="0"/>
              </a:rPr>
              <a:t>…</a:t>
            </a:r>
            <a:r>
              <a:rPr kumimoji="1" lang="en-US" altLang="zh-CN" sz="3200">
                <a:solidFill>
                  <a:srgbClr val="000099"/>
                </a:solidFill>
                <a:latin typeface="Times New Roman" pitchFamily="18" charset="0"/>
              </a:rPr>
              <a:t>  </a:t>
            </a:r>
            <a:r>
              <a:rPr kumimoji="1" lang="en-US" altLang="zh-CN" sz="3200" i="1">
                <a:solidFill>
                  <a:srgbClr val="000099"/>
                </a:solidFill>
                <a:latin typeface="Times New Roman" pitchFamily="18" charset="0"/>
              </a:rPr>
              <a:t>a</a:t>
            </a:r>
            <a:r>
              <a:rPr kumimoji="1" lang="en-US" altLang="zh-CN" sz="3200" i="1" baseline="-25000">
                <a:solidFill>
                  <a:srgbClr val="000099"/>
                </a:solidFill>
                <a:latin typeface="Times New Roman" pitchFamily="18" charset="0"/>
              </a:rPr>
              <a:t>n</a:t>
            </a:r>
            <a:r>
              <a:rPr kumimoji="1" lang="en-US" altLang="zh-CN" sz="3200" baseline="-25000">
                <a:solidFill>
                  <a:srgbClr val="000099"/>
                </a:solidFill>
                <a:latin typeface="Times New Roman" pitchFamily="18" charset="0"/>
              </a:rPr>
              <a:t>-1</a:t>
            </a:r>
            <a:r>
              <a:rPr kumimoji="1" lang="en-US" altLang="zh-CN" sz="3200" i="1" baseline="-25000">
                <a:solidFill>
                  <a:srgbClr val="000099"/>
                </a:solidFill>
                <a:latin typeface="Times New Roman" pitchFamily="18" charset="0"/>
              </a:rPr>
              <a:t>n</a:t>
            </a:r>
            <a:r>
              <a:rPr kumimoji="1" lang="en-US" altLang="zh-CN" sz="3200" baseline="-25000">
                <a:solidFill>
                  <a:srgbClr val="000099"/>
                </a:solidFill>
                <a:latin typeface="Times New Roman" pitchFamily="18" charset="0"/>
              </a:rPr>
              <a:t>-2  </a:t>
            </a:r>
            <a:r>
              <a:rPr kumimoji="1" lang="en-US" altLang="zh-CN" sz="3200" b="0" i="1">
                <a:solidFill>
                  <a:srgbClr val="000099"/>
                </a:solidFill>
                <a:latin typeface="Times New Roman" pitchFamily="18" charset="0"/>
              </a:rPr>
              <a:t>a</a:t>
            </a:r>
            <a:r>
              <a:rPr kumimoji="1" lang="en-US" altLang="zh-CN" sz="3200" i="1" baseline="-25000">
                <a:solidFill>
                  <a:srgbClr val="000099"/>
                </a:solidFill>
                <a:latin typeface="Times New Roman" pitchFamily="18" charset="0"/>
              </a:rPr>
              <a:t>n</a:t>
            </a:r>
            <a:r>
              <a:rPr kumimoji="1" lang="en-US" altLang="zh-CN" sz="3200" baseline="-25000">
                <a:solidFill>
                  <a:srgbClr val="000099"/>
                </a:solidFill>
                <a:latin typeface="Times New Roman" pitchFamily="18" charset="0"/>
              </a:rPr>
              <a:t>-1</a:t>
            </a:r>
            <a:r>
              <a:rPr kumimoji="1" lang="en-US" altLang="zh-CN" sz="3200" i="1" baseline="-25000">
                <a:solidFill>
                  <a:srgbClr val="000099"/>
                </a:solidFill>
                <a:latin typeface="Times New Roman" pitchFamily="18" charset="0"/>
              </a:rPr>
              <a:t>n</a:t>
            </a:r>
            <a:r>
              <a:rPr kumimoji="1" lang="en-US" altLang="zh-CN" sz="3200" baseline="-25000">
                <a:solidFill>
                  <a:srgbClr val="000099"/>
                </a:solidFill>
                <a:latin typeface="Times New Roman" pitchFamily="18" charset="0"/>
              </a:rPr>
              <a:t>-1</a:t>
            </a:r>
            <a:r>
              <a:rPr kumimoji="1" lang="en-US" altLang="zh-CN" sz="3200">
                <a:solidFill>
                  <a:srgbClr val="000099"/>
                </a:solidFill>
                <a:latin typeface="Times New Roman" pitchFamily="18" charset="0"/>
              </a:rPr>
              <a:t>  </a:t>
            </a:r>
            <a:endParaRPr kumimoji="1" lang="en-US" altLang="zh-CN" sz="3200">
              <a:solidFill>
                <a:srgbClr val="000099"/>
              </a:solidFill>
              <a:latin typeface="宋体" charset="-122"/>
            </a:endParaRPr>
          </a:p>
        </p:txBody>
      </p:sp>
      <p:sp>
        <p:nvSpPr>
          <p:cNvPr id="9224" name="Line 7"/>
          <p:cNvSpPr>
            <a:spLocks noChangeShapeType="1"/>
          </p:cNvSpPr>
          <p:nvPr/>
        </p:nvSpPr>
        <p:spPr bwMode="auto">
          <a:xfrm>
            <a:off x="16621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25" name="Line 8"/>
          <p:cNvSpPr>
            <a:spLocks noChangeShapeType="1"/>
          </p:cNvSpPr>
          <p:nvPr/>
        </p:nvSpPr>
        <p:spPr bwMode="auto">
          <a:xfrm>
            <a:off x="22717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26" name="Line 9"/>
          <p:cNvSpPr>
            <a:spLocks noChangeShapeType="1"/>
          </p:cNvSpPr>
          <p:nvPr/>
        </p:nvSpPr>
        <p:spPr bwMode="auto">
          <a:xfrm>
            <a:off x="28813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27" name="Line 10"/>
          <p:cNvSpPr>
            <a:spLocks noChangeShapeType="1"/>
          </p:cNvSpPr>
          <p:nvPr/>
        </p:nvSpPr>
        <p:spPr bwMode="auto">
          <a:xfrm>
            <a:off x="34909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28" name="Line 11"/>
          <p:cNvSpPr>
            <a:spLocks noChangeShapeType="1"/>
          </p:cNvSpPr>
          <p:nvPr/>
        </p:nvSpPr>
        <p:spPr bwMode="auto">
          <a:xfrm>
            <a:off x="41005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29" name="Line 12"/>
          <p:cNvSpPr>
            <a:spLocks noChangeShapeType="1"/>
          </p:cNvSpPr>
          <p:nvPr/>
        </p:nvSpPr>
        <p:spPr bwMode="auto">
          <a:xfrm>
            <a:off x="47101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30" name="Line 13"/>
          <p:cNvSpPr>
            <a:spLocks noChangeShapeType="1"/>
          </p:cNvSpPr>
          <p:nvPr/>
        </p:nvSpPr>
        <p:spPr bwMode="auto">
          <a:xfrm>
            <a:off x="53197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31" name="Line 14"/>
          <p:cNvSpPr>
            <a:spLocks noChangeShapeType="1"/>
          </p:cNvSpPr>
          <p:nvPr/>
        </p:nvSpPr>
        <p:spPr bwMode="auto">
          <a:xfrm>
            <a:off x="59293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32" name="Line 15"/>
          <p:cNvSpPr>
            <a:spLocks noChangeShapeType="1"/>
          </p:cNvSpPr>
          <p:nvPr/>
        </p:nvSpPr>
        <p:spPr bwMode="auto">
          <a:xfrm>
            <a:off x="65389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33" name="Text Box 16"/>
          <p:cNvSpPr txBox="1">
            <a:spLocks noChangeArrowheads="1"/>
          </p:cNvSpPr>
          <p:nvPr/>
        </p:nvSpPr>
        <p:spPr bwMode="auto">
          <a:xfrm>
            <a:off x="1112838" y="4765675"/>
            <a:ext cx="7118350" cy="457200"/>
          </a:xfrm>
          <a:prstGeom prst="rect">
            <a:avLst/>
          </a:prstGeom>
          <a:noFill/>
          <a:ln w="9525">
            <a:noFill/>
            <a:miter lim="800000"/>
            <a:headEnd/>
            <a:tailEnd/>
          </a:ln>
        </p:spPr>
        <p:txBody>
          <a:bodyPr wrap="none">
            <a:spAutoFit/>
          </a:bodyPr>
          <a:lstStyle/>
          <a:p>
            <a:r>
              <a:rPr kumimoji="1" lang="en-US" altLang="zh-CN" sz="2400" b="0">
                <a:latin typeface="Times New Roman" pitchFamily="18" charset="0"/>
              </a:rPr>
              <a:t>0     1      2      3      4      5      6      7      8       9             10</a:t>
            </a:r>
          </a:p>
        </p:txBody>
      </p:sp>
      <p:sp>
        <p:nvSpPr>
          <p:cNvPr id="9234" name="Line 17"/>
          <p:cNvSpPr>
            <a:spLocks noChangeShapeType="1"/>
          </p:cNvSpPr>
          <p:nvPr/>
        </p:nvSpPr>
        <p:spPr bwMode="auto">
          <a:xfrm>
            <a:off x="7696200"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9235" name="AutoShape 18"/>
          <p:cNvSpPr>
            <a:spLocks/>
          </p:cNvSpPr>
          <p:nvPr/>
        </p:nvSpPr>
        <p:spPr bwMode="auto">
          <a:xfrm rot="-5400000">
            <a:off x="1600200" y="5486400"/>
            <a:ext cx="152400" cy="1066800"/>
          </a:xfrm>
          <a:prstGeom prst="leftBrace">
            <a:avLst>
              <a:gd name="adj1" fmla="val 58333"/>
              <a:gd name="adj2" fmla="val 52528"/>
            </a:avLst>
          </a:prstGeom>
          <a:noFill/>
          <a:ln w="28575">
            <a:solidFill>
              <a:srgbClr val="800080"/>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9236" name="AutoShape 19"/>
          <p:cNvSpPr>
            <a:spLocks/>
          </p:cNvSpPr>
          <p:nvPr/>
        </p:nvSpPr>
        <p:spPr bwMode="auto">
          <a:xfrm rot="-5400000">
            <a:off x="3124200" y="5181600"/>
            <a:ext cx="152400" cy="1676400"/>
          </a:xfrm>
          <a:prstGeom prst="leftBrace">
            <a:avLst>
              <a:gd name="adj1" fmla="val 91667"/>
              <a:gd name="adj2" fmla="val 52528"/>
            </a:avLst>
          </a:prstGeom>
          <a:noFill/>
          <a:ln w="28575">
            <a:solidFill>
              <a:srgbClr val="800080"/>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9237" name="AutoShape 20"/>
          <p:cNvSpPr>
            <a:spLocks/>
          </p:cNvSpPr>
          <p:nvPr/>
        </p:nvSpPr>
        <p:spPr bwMode="auto">
          <a:xfrm rot="-5400000">
            <a:off x="4953000" y="5181600"/>
            <a:ext cx="152400" cy="1676400"/>
          </a:xfrm>
          <a:prstGeom prst="leftBrace">
            <a:avLst>
              <a:gd name="adj1" fmla="val 91667"/>
              <a:gd name="adj2" fmla="val 52528"/>
            </a:avLst>
          </a:prstGeom>
          <a:noFill/>
          <a:ln w="28575">
            <a:solidFill>
              <a:srgbClr val="800080"/>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9238" name="AutoShape 21"/>
          <p:cNvSpPr>
            <a:spLocks/>
          </p:cNvSpPr>
          <p:nvPr/>
        </p:nvSpPr>
        <p:spPr bwMode="auto">
          <a:xfrm rot="-5400000">
            <a:off x="7581900" y="4991100"/>
            <a:ext cx="152400" cy="2057400"/>
          </a:xfrm>
          <a:prstGeom prst="leftBrace">
            <a:avLst>
              <a:gd name="adj1" fmla="val 112500"/>
              <a:gd name="adj2" fmla="val 52528"/>
            </a:avLst>
          </a:prstGeom>
          <a:noFill/>
          <a:ln w="28575">
            <a:solidFill>
              <a:srgbClr val="800080"/>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9239" name="AutoShape 25"/>
          <p:cNvSpPr>
            <a:spLocks noChangeArrowheads="1"/>
          </p:cNvSpPr>
          <p:nvPr/>
        </p:nvSpPr>
        <p:spPr bwMode="auto">
          <a:xfrm rot="1725769" flipV="1">
            <a:off x="2254250" y="2578100"/>
            <a:ext cx="5006975" cy="174625"/>
          </a:xfrm>
          <a:custGeom>
            <a:avLst/>
            <a:gdLst>
              <a:gd name="T0" fmla="*/ 2147483647 w 21600"/>
              <a:gd name="T1" fmla="*/ 5706688 h 21600"/>
              <a:gd name="T2" fmla="*/ 2147483647 w 21600"/>
              <a:gd name="T3" fmla="*/ 11413312 h 21600"/>
              <a:gd name="T4" fmla="*/ 0 w 21600"/>
              <a:gd name="T5" fmla="*/ 5706688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rgbClr val="0000CC">
              <a:alpha val="18823"/>
            </a:srgbClr>
          </a:solidFill>
          <a:ln w="9525">
            <a:noFill/>
            <a:miter lim="800000"/>
            <a:headEnd/>
            <a:tailEnd/>
          </a:ln>
        </p:spPr>
        <p:txBody>
          <a:bodyPr wrap="none" anchor="ctr"/>
          <a:lstStyle/>
          <a:p>
            <a:endParaRPr lang="zh-CN" altLang="en-US"/>
          </a:p>
        </p:txBody>
      </p:sp>
      <p:sp>
        <p:nvSpPr>
          <p:cNvPr id="9240" name="AutoShape 26"/>
          <p:cNvSpPr>
            <a:spLocks noChangeArrowheads="1"/>
          </p:cNvSpPr>
          <p:nvPr/>
        </p:nvSpPr>
        <p:spPr bwMode="auto">
          <a:xfrm rot="1725769" flipV="1">
            <a:off x="1773238" y="2901950"/>
            <a:ext cx="5614987" cy="193675"/>
          </a:xfrm>
          <a:custGeom>
            <a:avLst/>
            <a:gdLst>
              <a:gd name="T0" fmla="*/ 2147483647 w 21600"/>
              <a:gd name="T1" fmla="*/ 7785483 h 21600"/>
              <a:gd name="T2" fmla="*/ 2147483647 w 21600"/>
              <a:gd name="T3" fmla="*/ 15570877 h 21600"/>
              <a:gd name="T4" fmla="*/ 0 w 21600"/>
              <a:gd name="T5" fmla="*/ 7785483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chemeClr val="accent2">
              <a:alpha val="29019"/>
            </a:schemeClr>
          </a:solidFill>
          <a:ln w="9525">
            <a:noFill/>
            <a:miter lim="800000"/>
            <a:headEnd/>
            <a:tailEnd/>
          </a:ln>
        </p:spPr>
        <p:txBody>
          <a:bodyPr wrap="none" anchor="ctr"/>
          <a:lstStyle/>
          <a:p>
            <a:endParaRPr lang="zh-CN" altLang="en-US"/>
          </a:p>
        </p:txBody>
      </p:sp>
      <p:sp>
        <p:nvSpPr>
          <p:cNvPr id="9241" name="AutoShape 27"/>
          <p:cNvSpPr>
            <a:spLocks noChangeArrowheads="1"/>
          </p:cNvSpPr>
          <p:nvPr/>
        </p:nvSpPr>
        <p:spPr bwMode="auto">
          <a:xfrm rot="1725769" flipV="1">
            <a:off x="1803400" y="3205163"/>
            <a:ext cx="4800600" cy="163512"/>
          </a:xfrm>
          <a:custGeom>
            <a:avLst/>
            <a:gdLst>
              <a:gd name="T0" fmla="*/ 2147483647 w 21600"/>
              <a:gd name="T1" fmla="*/ 4685020 h 21600"/>
              <a:gd name="T2" fmla="*/ 2147483647 w 21600"/>
              <a:gd name="T3" fmla="*/ 9370040 h 21600"/>
              <a:gd name="T4" fmla="*/ 0 w 21600"/>
              <a:gd name="T5" fmla="*/ 4685020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chemeClr val="accent2">
              <a:alpha val="29019"/>
            </a:schemeClr>
          </a:solidFill>
          <a:ln w="9525">
            <a:noFill/>
            <a:miter lim="800000"/>
            <a:headEnd/>
            <a:tailEnd/>
          </a:ln>
        </p:spPr>
        <p:txBody>
          <a:bodyPr wrap="none" anchor="ctr"/>
          <a:lstStyle/>
          <a:p>
            <a:endParaRPr lang="zh-CN" altLang="en-US"/>
          </a:p>
        </p:txBody>
      </p:sp>
      <p:sp>
        <p:nvSpPr>
          <p:cNvPr id="27" name="TextBox 2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28" name="TextBox 27"/>
          <p:cNvSpPr txBox="1"/>
          <p:nvPr/>
        </p:nvSpPr>
        <p:spPr>
          <a:xfrm>
            <a:off x="8100392" y="1412776"/>
            <a:ext cx="576064" cy="2308324"/>
          </a:xfrm>
          <a:prstGeom prst="rect">
            <a:avLst/>
          </a:prstGeom>
          <a:noFill/>
        </p:spPr>
        <p:txBody>
          <a:bodyPr wrap="square" rtlCol="0">
            <a:spAutoFit/>
          </a:bodyPr>
          <a:lstStyle/>
          <a:p>
            <a:pPr>
              <a:lnSpc>
                <a:spcPct val="80000"/>
              </a:lnSpc>
            </a:pPr>
            <a:r>
              <a:rPr lang="zh-CN" altLang="en-US" sz="3600" dirty="0" smtClean="0">
                <a:ea typeface="隶书" pitchFamily="49" charset="-122"/>
              </a:rPr>
              <a:t>三对角矩阵</a:t>
            </a:r>
            <a:endParaRPr lang="zh-CN" altLang="en-US" sz="3600" dirty="0">
              <a:ea typeface="隶书" pitchFamily="49" charset="-122"/>
            </a:endParaRPr>
          </a:p>
        </p:txBody>
      </p:sp>
    </p:spTree>
  </p:cSld>
  <p:clrMapOvr>
    <a:masterClrMapping/>
  </p:clrMapOvr>
  <p:transition>
    <p:strips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idx="1"/>
          </p:nvPr>
        </p:nvSpPr>
        <p:spPr>
          <a:xfrm>
            <a:off x="323528" y="548680"/>
            <a:ext cx="8153400" cy="5665936"/>
          </a:xfrm>
        </p:spPr>
        <p:txBody>
          <a:bodyPr/>
          <a:lstStyle/>
          <a:p>
            <a:pPr eaLnBrk="1" hangingPunct="1">
              <a:spcBef>
                <a:spcPct val="15000"/>
              </a:spcBef>
              <a:buClr>
                <a:srgbClr val="990099"/>
              </a:buClr>
              <a:buSzPct val="50000"/>
            </a:pPr>
            <a:r>
              <a:rPr lang="zh-CN" altLang="en-US" sz="2400" b="1" dirty="0" smtClean="0">
                <a:solidFill>
                  <a:srgbClr val="000099"/>
                </a:solidFill>
                <a:ea typeface="华文楷体" pitchFamily="2" charset="-122"/>
              </a:rPr>
              <a:t>三对角矩阵中除主对角线及在主对角线上 下最临近的两条对角线上的元素外，所有其它元素均为</a:t>
            </a:r>
            <a:r>
              <a:rPr lang="en-US" altLang="zh-CN" sz="2400" b="1" dirty="0" smtClean="0">
                <a:solidFill>
                  <a:srgbClr val="000099"/>
                </a:solidFill>
                <a:ea typeface="华文楷体" pitchFamily="2" charset="-122"/>
              </a:rPr>
              <a:t>0</a:t>
            </a:r>
            <a:r>
              <a:rPr lang="zh-CN" altLang="en-US" sz="2400" b="1" dirty="0" smtClean="0">
                <a:solidFill>
                  <a:srgbClr val="000099"/>
                </a:solidFill>
                <a:ea typeface="华文楷体" pitchFamily="2" charset="-122"/>
              </a:rPr>
              <a:t>。总共有</a:t>
            </a:r>
            <a:r>
              <a:rPr lang="en-US" altLang="zh-CN" sz="2400" b="1" dirty="0" smtClean="0">
                <a:solidFill>
                  <a:srgbClr val="FF3300"/>
                </a:solidFill>
                <a:ea typeface="华文楷体" pitchFamily="2" charset="-122"/>
              </a:rPr>
              <a:t>3</a:t>
            </a:r>
            <a:r>
              <a:rPr lang="en-US" altLang="zh-CN" sz="2400" b="1" i="1" dirty="0" smtClean="0">
                <a:solidFill>
                  <a:srgbClr val="FF3300"/>
                </a:solidFill>
                <a:ea typeface="华文楷体" pitchFamily="2" charset="-122"/>
              </a:rPr>
              <a:t>n</a:t>
            </a:r>
            <a:r>
              <a:rPr lang="en-US" altLang="zh-CN" sz="2400" dirty="0" smtClean="0">
                <a:solidFill>
                  <a:srgbClr val="FF3300"/>
                </a:solidFill>
                <a:ea typeface="华文楷体" pitchFamily="2" charset="-122"/>
              </a:rPr>
              <a:t>-</a:t>
            </a:r>
            <a:r>
              <a:rPr lang="en-US" altLang="zh-CN" sz="2400" b="1" dirty="0" smtClean="0">
                <a:solidFill>
                  <a:srgbClr val="FF3300"/>
                </a:solidFill>
                <a:ea typeface="华文楷体" pitchFamily="2" charset="-122"/>
              </a:rPr>
              <a:t>2</a:t>
            </a:r>
            <a:r>
              <a:rPr lang="zh-CN" altLang="en-US" sz="2400" b="1" dirty="0" smtClean="0">
                <a:solidFill>
                  <a:srgbClr val="000099"/>
                </a:solidFill>
                <a:ea typeface="华文楷体" pitchFamily="2" charset="-122"/>
              </a:rPr>
              <a:t>个非零元素。</a:t>
            </a:r>
            <a:endParaRPr lang="en-US" altLang="zh-CN" sz="2400" b="1" dirty="0" smtClean="0">
              <a:solidFill>
                <a:srgbClr val="000099"/>
              </a:solidFill>
              <a:ea typeface="华文楷体" pitchFamily="2" charset="-122"/>
            </a:endParaRPr>
          </a:p>
          <a:p>
            <a:pPr eaLnBrk="1" hangingPunct="1">
              <a:spcBef>
                <a:spcPct val="15000"/>
              </a:spcBef>
              <a:buClr>
                <a:srgbClr val="990099"/>
              </a:buClr>
              <a:buSzPct val="50000"/>
            </a:pPr>
            <a:r>
              <a:rPr lang="zh-CN" altLang="en-US" sz="2400" b="1" dirty="0" smtClean="0">
                <a:solidFill>
                  <a:srgbClr val="000099"/>
                </a:solidFill>
                <a:ea typeface="华文楷体" pitchFamily="2" charset="-122"/>
              </a:rPr>
              <a:t>在三条对角线上的元素</a:t>
            </a:r>
            <a:r>
              <a:rPr lang="en-US" altLang="zh-CN" sz="2400" b="1" i="1" dirty="0" err="1" smtClean="0">
                <a:solidFill>
                  <a:srgbClr val="FF3300"/>
                </a:solidFill>
                <a:ea typeface="华文楷体" pitchFamily="2" charset="-122"/>
              </a:rPr>
              <a:t>a</a:t>
            </a:r>
            <a:r>
              <a:rPr lang="en-US" altLang="zh-CN" sz="2400" b="1" i="1" baseline="-25000" dirty="0" err="1" smtClean="0">
                <a:solidFill>
                  <a:srgbClr val="FF3300"/>
                </a:solidFill>
                <a:ea typeface="华文楷体" pitchFamily="2" charset="-122"/>
              </a:rPr>
              <a:t>ij</a:t>
            </a:r>
            <a:r>
              <a:rPr lang="en-US" altLang="zh-CN" sz="2400" b="1" baseline="-25000" dirty="0" smtClean="0">
                <a:solidFill>
                  <a:srgbClr val="008080"/>
                </a:solidFill>
                <a:ea typeface="华文楷体" pitchFamily="2" charset="-122"/>
              </a:rPr>
              <a:t> </a:t>
            </a:r>
            <a:r>
              <a:rPr lang="zh-CN" altLang="zh-CN" sz="2400" b="1" dirty="0" smtClean="0">
                <a:solidFill>
                  <a:srgbClr val="000099"/>
                </a:solidFill>
                <a:ea typeface="华文楷体" pitchFamily="2" charset="-122"/>
              </a:rPr>
              <a:t>满足</a:t>
            </a:r>
            <a:r>
              <a:rPr lang="zh-CN" altLang="zh-CN" sz="2400" b="1" dirty="0" smtClean="0">
                <a:solidFill>
                  <a:srgbClr val="008080"/>
                </a:solidFill>
                <a:ea typeface="华文楷体" pitchFamily="2" charset="-122"/>
              </a:rPr>
              <a:t> </a:t>
            </a:r>
          </a:p>
          <a:p>
            <a:pPr eaLnBrk="1" hangingPunct="1">
              <a:spcBef>
                <a:spcPct val="15000"/>
              </a:spcBef>
              <a:buClr>
                <a:srgbClr val="990099"/>
              </a:buClr>
              <a:buSzPct val="50000"/>
              <a:buFont typeface="Wingdings" pitchFamily="2" charset="2"/>
              <a:buNone/>
            </a:pPr>
            <a:r>
              <a:rPr lang="zh-CN" altLang="zh-CN" sz="2400" b="1" dirty="0" smtClean="0">
                <a:solidFill>
                  <a:srgbClr val="008080"/>
                </a:solidFill>
                <a:ea typeface="华文楷体" pitchFamily="2" charset="-122"/>
              </a:rPr>
              <a:t>               </a:t>
            </a:r>
            <a:r>
              <a:rPr lang="zh-CN" altLang="zh-CN" sz="2400" b="1" dirty="0" smtClean="0">
                <a:solidFill>
                  <a:srgbClr val="FF3300"/>
                </a:solidFill>
                <a:ea typeface="华文楷体" pitchFamily="2" charset="-122"/>
              </a:rPr>
              <a:t>0 </a:t>
            </a:r>
            <a:r>
              <a:rPr lang="en-US" altLang="zh-CN" sz="2400" b="1" dirty="0" smtClean="0">
                <a:solidFill>
                  <a:srgbClr val="FF3300"/>
                </a:solidFill>
                <a:ea typeface="华文楷体" pitchFamily="2" charset="-122"/>
                <a:sym typeface="Symbol" pitchFamily="18" charset="2"/>
              </a:rPr>
              <a:t></a:t>
            </a:r>
            <a:r>
              <a:rPr lang="en-US" altLang="zh-CN" sz="2400" b="1" dirty="0" smtClean="0">
                <a:solidFill>
                  <a:srgbClr val="FF3300"/>
                </a:solidFill>
                <a:ea typeface="华文楷体" pitchFamily="2" charset="-122"/>
              </a:rPr>
              <a:t> </a:t>
            </a:r>
            <a:r>
              <a:rPr lang="en-US" altLang="zh-CN" sz="2400" b="1" i="1" dirty="0" err="1" smtClean="0">
                <a:solidFill>
                  <a:srgbClr val="FF3300"/>
                </a:solidFill>
                <a:ea typeface="华文楷体" pitchFamily="2" charset="-122"/>
              </a:rPr>
              <a:t>i</a:t>
            </a:r>
            <a:r>
              <a:rPr lang="en-US" altLang="zh-CN" sz="2400" b="1" dirty="0" smtClean="0">
                <a:solidFill>
                  <a:srgbClr val="FF3300"/>
                </a:solidFill>
                <a:ea typeface="华文楷体" pitchFamily="2" charset="-122"/>
              </a:rPr>
              <a:t> </a:t>
            </a:r>
            <a:r>
              <a:rPr lang="en-US" altLang="zh-CN" sz="2400" b="1" dirty="0" smtClean="0">
                <a:solidFill>
                  <a:srgbClr val="FF3300"/>
                </a:solidFill>
                <a:ea typeface="华文楷体" pitchFamily="2" charset="-122"/>
                <a:sym typeface="Symbol" pitchFamily="18" charset="2"/>
              </a:rPr>
              <a:t></a:t>
            </a:r>
            <a:r>
              <a:rPr lang="en-US" altLang="zh-CN" sz="2400" b="1" dirty="0" smtClean="0">
                <a:solidFill>
                  <a:srgbClr val="FF3300"/>
                </a:solidFill>
                <a:ea typeface="华文楷体" pitchFamily="2" charset="-122"/>
              </a:rPr>
              <a:t> </a:t>
            </a:r>
            <a:r>
              <a:rPr lang="en-US" altLang="zh-CN" sz="2400" b="1" i="1" dirty="0" smtClean="0">
                <a:solidFill>
                  <a:srgbClr val="FF3300"/>
                </a:solidFill>
                <a:ea typeface="华文楷体" pitchFamily="2" charset="-122"/>
              </a:rPr>
              <a:t>n</a:t>
            </a:r>
            <a:r>
              <a:rPr lang="en-US" altLang="zh-CN" sz="2400" dirty="0" smtClean="0">
                <a:solidFill>
                  <a:srgbClr val="FF3300"/>
                </a:solidFill>
                <a:ea typeface="华文楷体" pitchFamily="2" charset="-122"/>
              </a:rPr>
              <a:t>-</a:t>
            </a:r>
            <a:r>
              <a:rPr lang="en-US" altLang="zh-CN" sz="2400" b="1" dirty="0" smtClean="0">
                <a:solidFill>
                  <a:srgbClr val="FF3300"/>
                </a:solidFill>
                <a:ea typeface="华文楷体" pitchFamily="2" charset="-122"/>
              </a:rPr>
              <a:t>1,    </a:t>
            </a:r>
            <a:r>
              <a:rPr lang="en-US" altLang="zh-CN" sz="2400" b="1" i="1" dirty="0" smtClean="0">
                <a:solidFill>
                  <a:srgbClr val="FF3300"/>
                </a:solidFill>
                <a:ea typeface="华文楷体" pitchFamily="2" charset="-122"/>
              </a:rPr>
              <a:t>i</a:t>
            </a:r>
            <a:r>
              <a:rPr lang="en-US" altLang="zh-CN" sz="2400" dirty="0" smtClean="0">
                <a:solidFill>
                  <a:srgbClr val="FF3300"/>
                </a:solidFill>
                <a:ea typeface="华文楷体" pitchFamily="2" charset="-122"/>
              </a:rPr>
              <a:t>-</a:t>
            </a:r>
            <a:r>
              <a:rPr lang="en-US" altLang="zh-CN" sz="2400" b="1" dirty="0" smtClean="0">
                <a:solidFill>
                  <a:srgbClr val="FF3300"/>
                </a:solidFill>
                <a:ea typeface="华文楷体" pitchFamily="2" charset="-122"/>
              </a:rPr>
              <a:t>1 </a:t>
            </a:r>
            <a:r>
              <a:rPr lang="en-US" altLang="zh-CN" sz="2400" b="1" dirty="0" smtClean="0">
                <a:solidFill>
                  <a:srgbClr val="FF3300"/>
                </a:solidFill>
                <a:ea typeface="华文楷体" pitchFamily="2" charset="-122"/>
                <a:sym typeface="Symbol" pitchFamily="18" charset="2"/>
              </a:rPr>
              <a:t></a:t>
            </a:r>
            <a:r>
              <a:rPr lang="en-US" altLang="zh-CN" sz="2400" b="1" dirty="0" smtClean="0">
                <a:solidFill>
                  <a:srgbClr val="FF3300"/>
                </a:solidFill>
                <a:ea typeface="华文楷体" pitchFamily="2" charset="-122"/>
              </a:rPr>
              <a:t> </a:t>
            </a:r>
            <a:r>
              <a:rPr lang="en-US" altLang="zh-CN" sz="2400" b="1" i="1" dirty="0" smtClean="0">
                <a:solidFill>
                  <a:srgbClr val="FF3300"/>
                </a:solidFill>
                <a:ea typeface="华文楷体" pitchFamily="2" charset="-122"/>
              </a:rPr>
              <a:t>j</a:t>
            </a:r>
            <a:r>
              <a:rPr lang="en-US" altLang="zh-CN" sz="2400" b="1" dirty="0" smtClean="0">
                <a:solidFill>
                  <a:srgbClr val="FF3300"/>
                </a:solidFill>
                <a:ea typeface="华文楷体" pitchFamily="2" charset="-122"/>
              </a:rPr>
              <a:t> </a:t>
            </a:r>
            <a:r>
              <a:rPr lang="en-US" altLang="zh-CN" sz="2400" b="1" dirty="0" smtClean="0">
                <a:solidFill>
                  <a:srgbClr val="FF3300"/>
                </a:solidFill>
                <a:ea typeface="华文楷体" pitchFamily="2" charset="-122"/>
                <a:sym typeface="Symbol" pitchFamily="18" charset="2"/>
              </a:rPr>
              <a:t></a:t>
            </a:r>
            <a:r>
              <a:rPr lang="en-US" altLang="zh-CN" sz="2400" b="1" dirty="0" smtClean="0">
                <a:solidFill>
                  <a:srgbClr val="FF3300"/>
                </a:solidFill>
                <a:ea typeface="华文楷体" pitchFamily="2" charset="-122"/>
              </a:rPr>
              <a:t> </a:t>
            </a:r>
            <a:r>
              <a:rPr lang="en-US" altLang="zh-CN" sz="2400" b="1" i="1" dirty="0" smtClean="0">
                <a:solidFill>
                  <a:srgbClr val="FF3300"/>
                </a:solidFill>
                <a:ea typeface="华文楷体" pitchFamily="2" charset="-122"/>
              </a:rPr>
              <a:t>i</a:t>
            </a:r>
            <a:r>
              <a:rPr lang="en-US" altLang="zh-CN" sz="2400" b="1" dirty="0" smtClean="0">
                <a:solidFill>
                  <a:srgbClr val="FF3300"/>
                </a:solidFill>
                <a:ea typeface="华文楷体" pitchFamily="2" charset="-122"/>
              </a:rPr>
              <a:t>+1</a:t>
            </a:r>
            <a:endParaRPr lang="en-US" altLang="zh-CN" sz="2400" b="1" dirty="0" smtClean="0">
              <a:solidFill>
                <a:srgbClr val="008080"/>
              </a:solidFill>
              <a:ea typeface="华文楷体" pitchFamily="2" charset="-122"/>
            </a:endParaRPr>
          </a:p>
          <a:p>
            <a:pPr eaLnBrk="1" hangingPunct="1">
              <a:spcBef>
                <a:spcPct val="15000"/>
              </a:spcBef>
              <a:buClr>
                <a:srgbClr val="990099"/>
              </a:buClr>
              <a:buSzPct val="50000"/>
            </a:pPr>
            <a:r>
              <a:rPr lang="zh-CN" altLang="en-US" sz="2400" b="1" dirty="0" smtClean="0">
                <a:solidFill>
                  <a:srgbClr val="000099"/>
                </a:solidFill>
                <a:ea typeface="华文楷体" pitchFamily="2" charset="-122"/>
              </a:rPr>
              <a:t>在一维数组 </a:t>
            </a:r>
            <a:r>
              <a:rPr lang="en-US" altLang="zh-CN" sz="2400" b="1" dirty="0" smtClean="0">
                <a:solidFill>
                  <a:srgbClr val="000099"/>
                </a:solidFill>
                <a:ea typeface="华文楷体" pitchFamily="2" charset="-122"/>
              </a:rPr>
              <a:t>B </a:t>
            </a:r>
            <a:r>
              <a:rPr lang="zh-CN" altLang="en-US" sz="2400" b="1" dirty="0" smtClean="0">
                <a:solidFill>
                  <a:srgbClr val="000099"/>
                </a:solidFill>
                <a:ea typeface="华文楷体" pitchFamily="2" charset="-122"/>
              </a:rPr>
              <a:t>中 </a:t>
            </a:r>
            <a:r>
              <a:rPr lang="en-US" altLang="zh-CN" sz="2400" b="1" dirty="0" smtClean="0">
                <a:solidFill>
                  <a:srgbClr val="000099"/>
                </a:solidFill>
                <a:ea typeface="华文楷体" pitchFamily="2" charset="-122"/>
              </a:rPr>
              <a:t>A[</a:t>
            </a:r>
            <a:r>
              <a:rPr lang="en-US" altLang="zh-CN" sz="2400" b="1" i="1" dirty="0" err="1" smtClean="0">
                <a:solidFill>
                  <a:srgbClr val="000099"/>
                </a:solidFill>
                <a:ea typeface="华文楷体" pitchFamily="2" charset="-122"/>
              </a:rPr>
              <a:t>i</a:t>
            </a:r>
            <a:r>
              <a:rPr lang="en-US" altLang="zh-CN" sz="2400" b="1" dirty="0" smtClean="0">
                <a:solidFill>
                  <a:srgbClr val="000099"/>
                </a:solidFill>
                <a:ea typeface="华文楷体" pitchFamily="2" charset="-122"/>
              </a:rPr>
              <a:t>][</a:t>
            </a:r>
            <a:r>
              <a:rPr lang="en-US" altLang="zh-CN" sz="2400" b="1" i="1" dirty="0" smtClean="0">
                <a:solidFill>
                  <a:srgbClr val="000099"/>
                </a:solidFill>
                <a:ea typeface="华文楷体" pitchFamily="2" charset="-122"/>
              </a:rPr>
              <a:t>j</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在第 </a:t>
            </a:r>
            <a:r>
              <a:rPr lang="en-US" altLang="zh-CN" sz="2400" b="1" i="1" dirty="0" err="1" smtClean="0">
                <a:solidFill>
                  <a:srgbClr val="000099"/>
                </a:solidFill>
                <a:ea typeface="华文楷体" pitchFamily="2" charset="-122"/>
              </a:rPr>
              <a:t>i</a:t>
            </a:r>
            <a:r>
              <a:rPr lang="en-US" altLang="zh-CN" sz="2400" b="1" i="1" dirty="0" smtClean="0">
                <a:solidFill>
                  <a:srgbClr val="000099"/>
                </a:solidFill>
                <a:ea typeface="华文楷体" pitchFamily="2" charset="-122"/>
              </a:rPr>
              <a:t> </a:t>
            </a:r>
            <a:r>
              <a:rPr lang="zh-CN" altLang="en-US" sz="2400" b="1" dirty="0" smtClean="0">
                <a:solidFill>
                  <a:srgbClr val="000099"/>
                </a:solidFill>
                <a:ea typeface="华文楷体" pitchFamily="2" charset="-122"/>
              </a:rPr>
              <a:t>行，它前面有 </a:t>
            </a:r>
            <a:r>
              <a:rPr lang="en-US" altLang="zh-CN" sz="2400" b="1" dirty="0" smtClean="0">
                <a:solidFill>
                  <a:srgbClr val="000099"/>
                </a:solidFill>
                <a:ea typeface="华文楷体" pitchFamily="2" charset="-122"/>
              </a:rPr>
              <a:t>3*</a:t>
            </a:r>
            <a:r>
              <a:rPr lang="en-US" altLang="zh-CN" sz="2400" b="1" i="1" dirty="0" smtClean="0">
                <a:solidFill>
                  <a:srgbClr val="000099"/>
                </a:solidFill>
                <a:ea typeface="华文楷体" pitchFamily="2" charset="-122"/>
              </a:rPr>
              <a:t>i</a:t>
            </a:r>
            <a:r>
              <a:rPr lang="en-US" altLang="zh-CN" sz="2400" dirty="0" smtClean="0">
                <a:solidFill>
                  <a:srgbClr val="000099"/>
                </a:solidFill>
                <a:ea typeface="华文楷体" pitchFamily="2" charset="-122"/>
              </a:rPr>
              <a:t>-</a:t>
            </a:r>
            <a:r>
              <a:rPr lang="en-US" altLang="zh-CN" sz="2400" b="1" dirty="0" smtClean="0">
                <a:solidFill>
                  <a:srgbClr val="000099"/>
                </a:solidFill>
                <a:ea typeface="华文楷体" pitchFamily="2" charset="-122"/>
              </a:rPr>
              <a:t>1 </a:t>
            </a:r>
            <a:r>
              <a:rPr lang="zh-CN" altLang="en-US" sz="2400" b="1" dirty="0" smtClean="0">
                <a:solidFill>
                  <a:srgbClr val="000099"/>
                </a:solidFill>
                <a:ea typeface="华文楷体" pitchFamily="2" charset="-122"/>
              </a:rPr>
              <a:t>个非零元素</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在本行中第 </a:t>
            </a:r>
            <a:r>
              <a:rPr lang="en-US" altLang="zh-CN" sz="2400" b="1" i="1" dirty="0" smtClean="0">
                <a:solidFill>
                  <a:srgbClr val="000099"/>
                </a:solidFill>
                <a:ea typeface="华文楷体" pitchFamily="2" charset="-122"/>
              </a:rPr>
              <a:t>j</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列前面有 </a:t>
            </a:r>
            <a:r>
              <a:rPr lang="en-US" altLang="zh-CN" sz="2400" b="1" i="1" dirty="0" smtClean="0">
                <a:solidFill>
                  <a:srgbClr val="000099"/>
                </a:solidFill>
                <a:ea typeface="华文楷体" pitchFamily="2" charset="-122"/>
              </a:rPr>
              <a:t>j</a:t>
            </a:r>
            <a:r>
              <a:rPr lang="en-US" altLang="zh-CN" sz="2400" dirty="0" smtClean="0">
                <a:solidFill>
                  <a:srgbClr val="000099"/>
                </a:solidFill>
                <a:ea typeface="华文楷体" pitchFamily="2" charset="-122"/>
              </a:rPr>
              <a:t>-</a:t>
            </a:r>
            <a:r>
              <a:rPr lang="en-US" altLang="zh-CN" sz="2400" b="1" i="1" dirty="0" smtClean="0">
                <a:solidFill>
                  <a:srgbClr val="000099"/>
                </a:solidFill>
                <a:ea typeface="华文楷体" pitchFamily="2" charset="-122"/>
              </a:rPr>
              <a:t>i</a:t>
            </a:r>
            <a:r>
              <a:rPr lang="en-US" altLang="zh-CN" sz="2400" b="1" dirty="0" smtClean="0">
                <a:solidFill>
                  <a:srgbClr val="000099"/>
                </a:solidFill>
                <a:ea typeface="华文楷体" pitchFamily="2" charset="-122"/>
              </a:rPr>
              <a:t>+1 </a:t>
            </a:r>
            <a:r>
              <a:rPr lang="zh-CN" altLang="en-US" sz="2400" b="1" dirty="0" smtClean="0">
                <a:solidFill>
                  <a:srgbClr val="000099"/>
                </a:solidFill>
                <a:ea typeface="华文楷体" pitchFamily="2" charset="-122"/>
              </a:rPr>
              <a:t>个，所以元素 </a:t>
            </a:r>
            <a:r>
              <a:rPr lang="en-US" altLang="zh-CN" sz="2400" b="1" dirty="0" smtClean="0">
                <a:solidFill>
                  <a:srgbClr val="000099"/>
                </a:solidFill>
                <a:ea typeface="华文楷体" pitchFamily="2" charset="-122"/>
              </a:rPr>
              <a:t>A[</a:t>
            </a:r>
            <a:r>
              <a:rPr lang="en-US" altLang="zh-CN" sz="2400" b="1" i="1" dirty="0" err="1" smtClean="0">
                <a:solidFill>
                  <a:srgbClr val="000099"/>
                </a:solidFill>
                <a:ea typeface="华文楷体" pitchFamily="2" charset="-122"/>
              </a:rPr>
              <a:t>i</a:t>
            </a:r>
            <a:r>
              <a:rPr lang="en-US" altLang="zh-CN" sz="2400" b="1" dirty="0" smtClean="0">
                <a:solidFill>
                  <a:srgbClr val="000099"/>
                </a:solidFill>
                <a:ea typeface="华文楷体" pitchFamily="2" charset="-122"/>
              </a:rPr>
              <a:t>][</a:t>
            </a:r>
            <a:r>
              <a:rPr lang="en-US" altLang="zh-CN" sz="2400" b="1" i="1" dirty="0" smtClean="0">
                <a:solidFill>
                  <a:srgbClr val="000099"/>
                </a:solidFill>
                <a:ea typeface="华文楷体" pitchFamily="2" charset="-122"/>
              </a:rPr>
              <a:t>j</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在 </a:t>
            </a:r>
            <a:r>
              <a:rPr lang="en-US" altLang="zh-CN" sz="2400" b="1" dirty="0" smtClean="0">
                <a:solidFill>
                  <a:srgbClr val="000099"/>
                </a:solidFill>
                <a:ea typeface="华文楷体" pitchFamily="2" charset="-122"/>
              </a:rPr>
              <a:t>B </a:t>
            </a:r>
            <a:r>
              <a:rPr lang="zh-CN" altLang="en-US" sz="2400" b="1" dirty="0" smtClean="0">
                <a:solidFill>
                  <a:srgbClr val="000099"/>
                </a:solidFill>
                <a:ea typeface="华文楷体" pitchFamily="2" charset="-122"/>
              </a:rPr>
              <a:t>中位置为</a:t>
            </a:r>
            <a:r>
              <a:rPr lang="zh-CN" altLang="en-US" sz="2400" b="1" dirty="0" smtClean="0">
                <a:solidFill>
                  <a:srgbClr val="008080"/>
                </a:solidFill>
                <a:ea typeface="华文楷体" pitchFamily="2" charset="-122"/>
              </a:rPr>
              <a:t> </a:t>
            </a:r>
            <a:r>
              <a:rPr lang="en-US" altLang="zh-CN" sz="2400" b="1" i="1" dirty="0" smtClean="0">
                <a:solidFill>
                  <a:srgbClr val="FF3300"/>
                </a:solidFill>
                <a:ea typeface="华文楷体" pitchFamily="2" charset="-122"/>
              </a:rPr>
              <a:t>k</a:t>
            </a:r>
            <a:r>
              <a:rPr lang="en-US" altLang="zh-CN" sz="2400" b="1" dirty="0" smtClean="0">
                <a:solidFill>
                  <a:srgbClr val="FF3300"/>
                </a:solidFill>
                <a:ea typeface="华文楷体" pitchFamily="2" charset="-122"/>
              </a:rPr>
              <a:t> =</a:t>
            </a:r>
            <a:r>
              <a:rPr lang="en-US" altLang="zh-CN" sz="2400" b="1" dirty="0" smtClean="0">
                <a:solidFill>
                  <a:srgbClr val="008080"/>
                </a:solidFill>
                <a:ea typeface="华文楷体" pitchFamily="2" charset="-122"/>
              </a:rPr>
              <a:t> </a:t>
            </a:r>
            <a:r>
              <a:rPr lang="en-US" altLang="zh-CN" sz="2400" b="1" dirty="0" smtClean="0">
                <a:solidFill>
                  <a:srgbClr val="FF3300"/>
                </a:solidFill>
                <a:ea typeface="华文楷体" pitchFamily="2" charset="-122"/>
              </a:rPr>
              <a:t>2*</a:t>
            </a:r>
            <a:r>
              <a:rPr lang="en-US" altLang="zh-CN" sz="2400" b="1" i="1" dirty="0" err="1" smtClean="0">
                <a:solidFill>
                  <a:srgbClr val="FF3300"/>
                </a:solidFill>
                <a:ea typeface="华文楷体" pitchFamily="2" charset="-122"/>
              </a:rPr>
              <a:t>i</a:t>
            </a:r>
            <a:r>
              <a:rPr lang="en-US" altLang="zh-CN" sz="2400" b="1" i="1" dirty="0" smtClean="0">
                <a:solidFill>
                  <a:srgbClr val="FF3300"/>
                </a:solidFill>
                <a:ea typeface="华文楷体" pitchFamily="2" charset="-122"/>
              </a:rPr>
              <a:t> </a:t>
            </a:r>
            <a:r>
              <a:rPr lang="en-US" altLang="zh-CN" sz="2400" b="1" dirty="0" smtClean="0">
                <a:solidFill>
                  <a:srgbClr val="FF3300"/>
                </a:solidFill>
                <a:ea typeface="华文楷体" pitchFamily="2" charset="-122"/>
              </a:rPr>
              <a:t>+ </a:t>
            </a:r>
            <a:r>
              <a:rPr lang="en-US" altLang="zh-CN" sz="2400" b="1" i="1" dirty="0" smtClean="0">
                <a:solidFill>
                  <a:srgbClr val="FF3300"/>
                </a:solidFill>
                <a:ea typeface="华文楷体" pitchFamily="2" charset="-122"/>
              </a:rPr>
              <a:t>j</a:t>
            </a:r>
            <a:r>
              <a:rPr lang="zh-CN" altLang="en-US" sz="2400" b="1" dirty="0" smtClean="0">
                <a:solidFill>
                  <a:srgbClr val="000099"/>
                </a:solidFill>
                <a:ea typeface="华文楷体" pitchFamily="2" charset="-122"/>
              </a:rPr>
              <a:t>。</a:t>
            </a:r>
            <a:endParaRPr lang="en-US" altLang="zh-CN" sz="2400" b="1" dirty="0" smtClean="0">
              <a:solidFill>
                <a:srgbClr val="000099"/>
              </a:solidFill>
              <a:ea typeface="华文楷体" pitchFamily="2" charset="-122"/>
            </a:endParaRPr>
          </a:p>
          <a:p>
            <a:pPr eaLnBrk="1" hangingPunct="1">
              <a:lnSpc>
                <a:spcPct val="105000"/>
              </a:lnSpc>
              <a:spcBef>
                <a:spcPct val="15000"/>
              </a:spcBef>
              <a:buClr>
                <a:schemeClr val="tx2"/>
              </a:buClr>
              <a:buSzPct val="50000"/>
            </a:pPr>
            <a:r>
              <a:rPr lang="zh-CN" altLang="en-US" sz="2400" b="1" dirty="0" smtClean="0">
                <a:solidFill>
                  <a:srgbClr val="000099"/>
                </a:solidFill>
                <a:ea typeface="华文楷体" pitchFamily="2" charset="-122"/>
              </a:rPr>
              <a:t>若已知三对角矩阵中某元素 </a:t>
            </a:r>
            <a:r>
              <a:rPr lang="en-US" altLang="zh-CN" sz="2400" b="1" dirty="0" smtClean="0">
                <a:solidFill>
                  <a:srgbClr val="FF3300"/>
                </a:solidFill>
                <a:ea typeface="华文楷体" pitchFamily="2" charset="-122"/>
              </a:rPr>
              <a:t>A[</a:t>
            </a:r>
            <a:r>
              <a:rPr lang="en-US" altLang="zh-CN" sz="2400" b="1" i="1" dirty="0" err="1" smtClean="0">
                <a:solidFill>
                  <a:srgbClr val="FF3300"/>
                </a:solidFill>
                <a:ea typeface="华文楷体" pitchFamily="2" charset="-122"/>
              </a:rPr>
              <a:t>i</a:t>
            </a:r>
            <a:r>
              <a:rPr lang="en-US" altLang="zh-CN" sz="2400" b="1" dirty="0" smtClean="0">
                <a:solidFill>
                  <a:srgbClr val="FF3300"/>
                </a:solidFill>
                <a:ea typeface="华文楷体" pitchFamily="2" charset="-122"/>
              </a:rPr>
              <a:t>][</a:t>
            </a:r>
            <a:r>
              <a:rPr lang="en-US" altLang="zh-CN" sz="2400" b="1" i="1" dirty="0" smtClean="0">
                <a:solidFill>
                  <a:srgbClr val="FF3300"/>
                </a:solidFill>
                <a:ea typeface="华文楷体" pitchFamily="2" charset="-122"/>
              </a:rPr>
              <a:t>j</a:t>
            </a:r>
            <a:r>
              <a:rPr lang="en-US" altLang="zh-CN" sz="2400" b="1" dirty="0" smtClean="0">
                <a:solidFill>
                  <a:srgbClr val="FF3300"/>
                </a:solidFill>
                <a:ea typeface="华文楷体" pitchFamily="2" charset="-122"/>
              </a:rPr>
              <a:t>]</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在数组 </a:t>
            </a:r>
            <a:r>
              <a:rPr lang="en-US" altLang="zh-CN" sz="2400" b="1" dirty="0" smtClean="0">
                <a:solidFill>
                  <a:srgbClr val="000099"/>
                </a:solidFill>
                <a:ea typeface="华文楷体" pitchFamily="2" charset="-122"/>
              </a:rPr>
              <a:t>B[ ] </a:t>
            </a:r>
            <a:r>
              <a:rPr lang="zh-CN" altLang="en-US" sz="2400" b="1" dirty="0" smtClean="0">
                <a:solidFill>
                  <a:srgbClr val="000099"/>
                </a:solidFill>
                <a:ea typeface="华文楷体" pitchFamily="2" charset="-122"/>
              </a:rPr>
              <a:t>存放于第 </a:t>
            </a:r>
            <a:r>
              <a:rPr lang="en-US" altLang="zh-CN" sz="2400" b="1" i="1" dirty="0" smtClean="0">
                <a:solidFill>
                  <a:srgbClr val="FF3300"/>
                </a:solidFill>
                <a:ea typeface="华文楷体" pitchFamily="2" charset="-122"/>
              </a:rPr>
              <a:t>k</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个位置，则有</a:t>
            </a:r>
          </a:p>
          <a:p>
            <a:pPr eaLnBrk="1" hangingPunct="1">
              <a:lnSpc>
                <a:spcPct val="105000"/>
              </a:lnSpc>
              <a:spcBef>
                <a:spcPct val="15000"/>
              </a:spcBef>
              <a:buClr>
                <a:schemeClr val="tx2"/>
              </a:buClr>
              <a:buSzPct val="50000"/>
              <a:buFont typeface="Wingdings" pitchFamily="2" charset="2"/>
              <a:buNone/>
            </a:pPr>
            <a:r>
              <a:rPr lang="zh-CN" altLang="en-US" sz="2400" b="1" dirty="0" smtClean="0">
                <a:solidFill>
                  <a:srgbClr val="000099"/>
                </a:solidFill>
                <a:ea typeface="华文楷体" pitchFamily="2" charset="-122"/>
              </a:rPr>
              <a:t>               </a:t>
            </a:r>
            <a:r>
              <a:rPr lang="en-US" altLang="zh-CN" sz="2400" b="1" i="1" dirty="0" err="1" smtClean="0">
                <a:solidFill>
                  <a:srgbClr val="CC3300"/>
                </a:solidFill>
                <a:ea typeface="华文楷体" pitchFamily="2" charset="-122"/>
              </a:rPr>
              <a:t>i</a:t>
            </a:r>
            <a:r>
              <a:rPr lang="en-US" altLang="zh-CN" sz="2400" b="1" dirty="0" smtClean="0">
                <a:solidFill>
                  <a:srgbClr val="CC3300"/>
                </a:solidFill>
                <a:ea typeface="华文楷体" pitchFamily="2" charset="-122"/>
              </a:rPr>
              <a:t> = </a:t>
            </a:r>
            <a:r>
              <a:rPr lang="en-US" altLang="zh-CN" sz="2400" b="1" dirty="0" smtClean="0">
                <a:solidFill>
                  <a:srgbClr val="CC3300"/>
                </a:solidFill>
                <a:ea typeface="华文楷体" pitchFamily="2" charset="-122"/>
                <a:sym typeface="Symbol" pitchFamily="18" charset="2"/>
              </a:rPr>
              <a:t>(</a:t>
            </a:r>
            <a:r>
              <a:rPr lang="en-US" altLang="zh-CN" sz="2400" b="1" i="1" dirty="0" smtClean="0">
                <a:solidFill>
                  <a:srgbClr val="CC3300"/>
                </a:solidFill>
                <a:ea typeface="华文楷体" pitchFamily="2" charset="-122"/>
                <a:sym typeface="Symbol" pitchFamily="18" charset="2"/>
              </a:rPr>
              <a:t>k</a:t>
            </a:r>
            <a:r>
              <a:rPr lang="en-US" altLang="zh-CN" sz="2400" b="1" dirty="0" smtClean="0">
                <a:solidFill>
                  <a:srgbClr val="CC3300"/>
                </a:solidFill>
                <a:ea typeface="华文楷体" pitchFamily="2" charset="-122"/>
                <a:sym typeface="Symbol" pitchFamily="18" charset="2"/>
              </a:rPr>
              <a:t> + 1) / 3</a:t>
            </a:r>
          </a:p>
          <a:p>
            <a:pPr eaLnBrk="1" hangingPunct="1">
              <a:lnSpc>
                <a:spcPct val="105000"/>
              </a:lnSpc>
              <a:spcBef>
                <a:spcPct val="15000"/>
              </a:spcBef>
              <a:buClr>
                <a:schemeClr val="tx2"/>
              </a:buClr>
              <a:buSzPct val="50000"/>
              <a:buFont typeface="Wingdings" pitchFamily="2" charset="2"/>
              <a:buNone/>
            </a:pPr>
            <a:r>
              <a:rPr lang="en-US" altLang="zh-CN" sz="2400" b="1" dirty="0" smtClean="0">
                <a:solidFill>
                  <a:srgbClr val="CC3300"/>
                </a:solidFill>
                <a:ea typeface="华文楷体" pitchFamily="2" charset="-122"/>
                <a:sym typeface="Symbol" pitchFamily="18" charset="2"/>
              </a:rPr>
              <a:t>               </a:t>
            </a:r>
            <a:r>
              <a:rPr lang="en-US" altLang="zh-CN" sz="2400" b="1" i="1" dirty="0" smtClean="0">
                <a:solidFill>
                  <a:srgbClr val="CC3300"/>
                </a:solidFill>
                <a:ea typeface="华文楷体" pitchFamily="2" charset="-122"/>
                <a:sym typeface="Symbol" pitchFamily="18" charset="2"/>
              </a:rPr>
              <a:t>j</a:t>
            </a:r>
            <a:r>
              <a:rPr lang="en-US" altLang="zh-CN" sz="2400" b="1" dirty="0" smtClean="0">
                <a:solidFill>
                  <a:srgbClr val="CC3300"/>
                </a:solidFill>
                <a:ea typeface="华文楷体" pitchFamily="2" charset="-122"/>
                <a:sym typeface="Symbol" pitchFamily="18" charset="2"/>
              </a:rPr>
              <a:t> = </a:t>
            </a:r>
            <a:r>
              <a:rPr lang="en-US" altLang="zh-CN" sz="2400" b="1" i="1" dirty="0" smtClean="0">
                <a:solidFill>
                  <a:srgbClr val="CC3300"/>
                </a:solidFill>
                <a:ea typeface="华文楷体" pitchFamily="2" charset="-122"/>
                <a:sym typeface="Symbol" pitchFamily="18" charset="2"/>
              </a:rPr>
              <a:t>k</a:t>
            </a:r>
            <a:r>
              <a:rPr lang="en-US" altLang="zh-CN" sz="2400" b="1" dirty="0" smtClean="0">
                <a:solidFill>
                  <a:srgbClr val="CC3300"/>
                </a:solidFill>
                <a:ea typeface="华文楷体" pitchFamily="2" charset="-122"/>
                <a:sym typeface="Symbol" pitchFamily="18" charset="2"/>
              </a:rPr>
              <a:t> - 2 *</a:t>
            </a:r>
            <a:r>
              <a:rPr lang="en-US" altLang="zh-CN" sz="2400" b="1" i="1" dirty="0" smtClean="0">
                <a:solidFill>
                  <a:srgbClr val="CC3300"/>
                </a:solidFill>
                <a:ea typeface="华文楷体" pitchFamily="2" charset="-122"/>
                <a:sym typeface="Symbol" pitchFamily="18" charset="2"/>
              </a:rPr>
              <a:t> </a:t>
            </a:r>
            <a:r>
              <a:rPr lang="en-US" altLang="zh-CN" sz="2400" b="1" i="1" dirty="0" err="1" smtClean="0">
                <a:solidFill>
                  <a:srgbClr val="CC3300"/>
                </a:solidFill>
                <a:ea typeface="华文楷体" pitchFamily="2" charset="-122"/>
                <a:sym typeface="Symbol" pitchFamily="18" charset="2"/>
              </a:rPr>
              <a:t>i</a:t>
            </a:r>
            <a:endParaRPr lang="en-US" altLang="zh-CN" sz="2400" b="1" i="1" dirty="0" smtClean="0">
              <a:solidFill>
                <a:srgbClr val="000099"/>
              </a:solidFill>
              <a:ea typeface="华文楷体" pitchFamily="2" charset="-122"/>
              <a:sym typeface="Symbol" pitchFamily="18" charset="2"/>
            </a:endParaRPr>
          </a:p>
        </p:txBody>
      </p:sp>
      <p:sp>
        <p:nvSpPr>
          <p:cNvPr id="5" name="TextBox 4"/>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Tree>
  </p:cSld>
  <p:clrMapOvr>
    <a:masterClrMapping/>
  </p:clrMapOvr>
  <p:transition>
    <p:strips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050"/>
          <p:cNvSpPr txBox="1">
            <a:spLocks noChangeArrowheads="1"/>
          </p:cNvSpPr>
          <p:nvPr/>
        </p:nvSpPr>
        <p:spPr bwMode="auto">
          <a:xfrm>
            <a:off x="683568" y="1220738"/>
            <a:ext cx="7992888" cy="1708160"/>
          </a:xfrm>
          <a:prstGeom prst="rect">
            <a:avLst/>
          </a:prstGeom>
          <a:noFill/>
          <a:ln w="9525">
            <a:noFill/>
            <a:miter lim="800000"/>
            <a:headEnd/>
            <a:tailEnd/>
          </a:ln>
          <a:effectLst/>
        </p:spPr>
        <p:txBody>
          <a:bodyPr wrap="square">
            <a:spAutoFit/>
          </a:bodyPr>
          <a:lstStyle/>
          <a:p>
            <a:pPr>
              <a:lnSpc>
                <a:spcPct val="125000"/>
              </a:lnSpc>
            </a:pPr>
            <a:r>
              <a:rPr lang="zh-CN" altLang="en-US" sz="2800" dirty="0">
                <a:solidFill>
                  <a:srgbClr val="000000"/>
                </a:solidFill>
                <a:latin typeface="华文楷体" pitchFamily="2" charset="-122"/>
                <a:ea typeface="华文楷体" pitchFamily="2" charset="-122"/>
              </a:rPr>
              <a:t>假设</a:t>
            </a:r>
            <a:r>
              <a:rPr lang="zh-CN" altLang="en-US" sz="2800" dirty="0">
                <a:latin typeface="华文楷体" pitchFamily="2" charset="-122"/>
                <a:ea typeface="华文楷体" pitchFamily="2" charset="-122"/>
              </a:rPr>
              <a:t> </a:t>
            </a:r>
            <a:r>
              <a:rPr lang="en-US" altLang="zh-CN" sz="2800" dirty="0">
                <a:solidFill>
                  <a:srgbClr val="0000FF"/>
                </a:solidFill>
                <a:latin typeface="华文楷体" pitchFamily="2" charset="-122"/>
                <a:ea typeface="华文楷体" pitchFamily="2" charset="-122"/>
              </a:rPr>
              <a:t>m </a:t>
            </a:r>
            <a:r>
              <a:rPr lang="zh-CN" altLang="en-US" sz="2800" dirty="0">
                <a:solidFill>
                  <a:srgbClr val="0000FF"/>
                </a:solidFill>
                <a:latin typeface="华文楷体" pitchFamily="2" charset="-122"/>
                <a:ea typeface="华文楷体" pitchFamily="2" charset="-122"/>
              </a:rPr>
              <a:t>行 </a:t>
            </a:r>
            <a:r>
              <a:rPr lang="en-US" altLang="zh-CN" sz="2800" dirty="0">
                <a:solidFill>
                  <a:srgbClr val="0000FF"/>
                </a:solidFill>
                <a:latin typeface="华文楷体" pitchFamily="2" charset="-122"/>
                <a:ea typeface="华文楷体" pitchFamily="2" charset="-122"/>
              </a:rPr>
              <a:t>n </a:t>
            </a:r>
            <a:r>
              <a:rPr lang="zh-CN" altLang="en-US" sz="2800" dirty="0">
                <a:solidFill>
                  <a:srgbClr val="0000FF"/>
                </a:solidFill>
                <a:latin typeface="华文楷体" pitchFamily="2" charset="-122"/>
                <a:ea typeface="华文楷体" pitchFamily="2" charset="-122"/>
              </a:rPr>
              <a:t>列</a:t>
            </a:r>
            <a:r>
              <a:rPr lang="zh-CN" altLang="en-US" sz="2800" dirty="0">
                <a:solidFill>
                  <a:srgbClr val="000000"/>
                </a:solidFill>
                <a:latin typeface="华文楷体" pitchFamily="2" charset="-122"/>
                <a:ea typeface="华文楷体" pitchFamily="2" charset="-122"/>
              </a:rPr>
              <a:t>的矩阵含 </a:t>
            </a:r>
            <a:r>
              <a:rPr lang="en-US" altLang="zh-CN" sz="2800" dirty="0">
                <a:solidFill>
                  <a:srgbClr val="0000FF"/>
                </a:solidFill>
                <a:latin typeface="华文楷体" pitchFamily="2" charset="-122"/>
                <a:ea typeface="华文楷体" pitchFamily="2" charset="-122"/>
              </a:rPr>
              <a:t>s</a:t>
            </a:r>
            <a:r>
              <a:rPr lang="zh-CN" altLang="en-US" sz="2800" dirty="0">
                <a:solidFill>
                  <a:srgbClr val="0000FF"/>
                </a:solidFill>
                <a:latin typeface="华文楷体" pitchFamily="2" charset="-122"/>
                <a:ea typeface="华文楷体" pitchFamily="2" charset="-122"/>
              </a:rPr>
              <a:t>个</a:t>
            </a:r>
            <a:r>
              <a:rPr lang="zh-CN" altLang="en-US" sz="2800" dirty="0">
                <a:solidFill>
                  <a:srgbClr val="0000FF"/>
                </a:solidFill>
                <a:latin typeface="华文楷体" pitchFamily="2" charset="-122"/>
                <a:ea typeface="华文楷体" pitchFamily="2" charset="-122"/>
              </a:rPr>
              <a:t>非零元素</a:t>
            </a:r>
            <a:r>
              <a:rPr lang="zh-CN" altLang="en-US" sz="2800" dirty="0" smtClean="0">
                <a:solidFill>
                  <a:srgbClr val="000000"/>
                </a:solidFill>
                <a:latin typeface="华文楷体" pitchFamily="2" charset="-122"/>
                <a:ea typeface="华文楷体" pitchFamily="2" charset="-122"/>
              </a:rPr>
              <a:t>，</a:t>
            </a:r>
            <a:r>
              <a:rPr lang="zh-CN" altLang="en-US" sz="2800" b="1" dirty="0" smtClean="0">
                <a:ea typeface="仿宋_GB2312" pitchFamily="49" charset="-122"/>
              </a:rPr>
              <a:t>令 </a:t>
            </a:r>
            <a:r>
              <a:rPr lang="en-US" altLang="zh-CN" sz="2800" b="1" dirty="0" smtClean="0">
                <a:ea typeface="仿宋_GB2312" pitchFamily="49" charset="-122"/>
              </a:rPr>
              <a:t>e = s/(m*n)</a:t>
            </a:r>
            <a:r>
              <a:rPr lang="zh-CN" altLang="en-US" sz="2800" b="1" dirty="0" smtClean="0">
                <a:ea typeface="仿宋_GB2312" pitchFamily="49" charset="-122"/>
              </a:rPr>
              <a:t>，</a:t>
            </a:r>
            <a:r>
              <a:rPr lang="zh-CN" altLang="en-US" sz="2800" dirty="0" smtClean="0">
                <a:solidFill>
                  <a:srgbClr val="000000"/>
                </a:solidFill>
                <a:latin typeface="华文楷体" pitchFamily="2" charset="-122"/>
                <a:ea typeface="华文楷体" pitchFamily="2" charset="-122"/>
              </a:rPr>
              <a:t>称为</a:t>
            </a:r>
            <a:r>
              <a:rPr lang="zh-CN" altLang="en-US" sz="2800" b="1" dirty="0">
                <a:solidFill>
                  <a:srgbClr val="FF0000"/>
                </a:solidFill>
                <a:latin typeface="华文楷体" pitchFamily="2" charset="-122"/>
                <a:ea typeface="华文楷体" pitchFamily="2" charset="-122"/>
              </a:rPr>
              <a:t>稀疏</a:t>
            </a:r>
            <a:r>
              <a:rPr lang="zh-CN" altLang="en-US" sz="2800" b="1" dirty="0" smtClean="0">
                <a:solidFill>
                  <a:srgbClr val="FF0000"/>
                </a:solidFill>
                <a:latin typeface="华文楷体" pitchFamily="2" charset="-122"/>
                <a:ea typeface="华文楷体" pitchFamily="2" charset="-122"/>
              </a:rPr>
              <a:t>因子</a:t>
            </a:r>
            <a:r>
              <a:rPr lang="zh-CN" altLang="en-US" sz="2800" b="1" dirty="0" smtClean="0">
                <a:solidFill>
                  <a:srgbClr val="000000"/>
                </a:solidFill>
                <a:latin typeface="华文楷体" pitchFamily="2" charset="-122"/>
                <a:ea typeface="华文楷体" pitchFamily="2" charset="-122"/>
              </a:rPr>
              <a:t>通常</a:t>
            </a:r>
            <a:r>
              <a:rPr lang="zh-CN" altLang="en-US" sz="2800" b="1" dirty="0">
                <a:solidFill>
                  <a:srgbClr val="000000"/>
                </a:solidFill>
                <a:latin typeface="华文楷体" pitchFamily="2" charset="-122"/>
                <a:ea typeface="华文楷体" pitchFamily="2" charset="-122"/>
              </a:rPr>
              <a:t>认为 </a:t>
            </a:r>
            <a:r>
              <a:rPr lang="en-US" altLang="zh-CN" sz="2800" b="1" dirty="0">
                <a:ea typeface="仿宋_GB2312" pitchFamily="49" charset="-122"/>
              </a:rPr>
              <a:t>e</a:t>
            </a:r>
            <a:r>
              <a:rPr lang="zh-CN" altLang="en-US" sz="2800" b="1" dirty="0" smtClean="0">
                <a:solidFill>
                  <a:srgbClr val="000000"/>
                </a:solidFill>
                <a:latin typeface="华文楷体" pitchFamily="2" charset="-122"/>
                <a:ea typeface="华文楷体" pitchFamily="2" charset="-122"/>
              </a:rPr>
              <a:t> </a:t>
            </a:r>
            <a:r>
              <a:rPr lang="zh-CN" altLang="en-US" sz="2800" b="1" dirty="0">
                <a:solidFill>
                  <a:srgbClr val="000000"/>
                </a:solidFill>
                <a:latin typeface="华文楷体" pitchFamily="2" charset="-122"/>
                <a:ea typeface="华文楷体" pitchFamily="2" charset="-122"/>
                <a:sym typeface="Symbol" pitchFamily="18" charset="2"/>
              </a:rPr>
              <a:t></a:t>
            </a:r>
            <a:r>
              <a:rPr lang="zh-CN" altLang="en-US" sz="2800" b="1" dirty="0">
                <a:solidFill>
                  <a:srgbClr val="000000"/>
                </a:solidFill>
                <a:latin typeface="华文楷体" pitchFamily="2" charset="-122"/>
                <a:ea typeface="华文楷体" pitchFamily="2" charset="-122"/>
              </a:rPr>
              <a:t> </a:t>
            </a:r>
            <a:r>
              <a:rPr lang="en-US" altLang="zh-CN" sz="2800" b="1" dirty="0">
                <a:solidFill>
                  <a:srgbClr val="000000"/>
                </a:solidFill>
                <a:latin typeface="华文楷体" pitchFamily="2" charset="-122"/>
                <a:ea typeface="华文楷体" pitchFamily="2" charset="-122"/>
              </a:rPr>
              <a:t>0.05 </a:t>
            </a:r>
            <a:r>
              <a:rPr lang="zh-CN" altLang="en-US" sz="2800" b="1" dirty="0">
                <a:solidFill>
                  <a:srgbClr val="000000"/>
                </a:solidFill>
                <a:latin typeface="华文楷体" pitchFamily="2" charset="-122"/>
                <a:ea typeface="华文楷体" pitchFamily="2" charset="-122"/>
              </a:rPr>
              <a:t>的矩阵为稀疏矩阵</a:t>
            </a:r>
          </a:p>
        </p:txBody>
      </p:sp>
      <p:sp>
        <p:nvSpPr>
          <p:cNvPr id="81925" name="Text Box 2053"/>
          <p:cNvSpPr txBox="1">
            <a:spLocks noChangeArrowheads="1"/>
          </p:cNvSpPr>
          <p:nvPr/>
        </p:nvSpPr>
        <p:spPr bwMode="auto">
          <a:xfrm>
            <a:off x="35496" y="476672"/>
            <a:ext cx="2236510" cy="707886"/>
          </a:xfrm>
          <a:prstGeom prst="rect">
            <a:avLst/>
          </a:prstGeom>
          <a:noFill/>
          <a:ln w="9525">
            <a:noFill/>
            <a:miter lim="800000"/>
            <a:headEnd/>
            <a:tailEnd/>
          </a:ln>
          <a:effectLst/>
        </p:spPr>
        <p:txBody>
          <a:bodyPr wrap="none">
            <a:spAutoFit/>
          </a:bodyPr>
          <a:lstStyle/>
          <a:p>
            <a:pPr>
              <a:defRPr/>
            </a:pPr>
            <a:r>
              <a:rPr lang="zh-CN" altLang="en-US" sz="4000" b="1" dirty="0" smtClean="0">
                <a:solidFill>
                  <a:schemeClr val="tx2"/>
                </a:solidFill>
                <a:effectLst>
                  <a:outerShdw blurRad="38100" dist="38100" dir="2700000" algn="tl">
                    <a:srgbClr val="C0C0C0"/>
                  </a:outerShdw>
                </a:effectLst>
                <a:latin typeface="+mj-lt"/>
                <a:ea typeface="华文新魏" pitchFamily="2" charset="-122"/>
                <a:cs typeface="+mj-cs"/>
              </a:rPr>
              <a:t>稀疏矩阵</a:t>
            </a:r>
            <a:endParaRPr lang="zh-CN" altLang="en-US" sz="4000" b="1" dirty="0">
              <a:solidFill>
                <a:schemeClr val="tx2"/>
              </a:solidFill>
              <a:effectLst>
                <a:outerShdw blurRad="38100" dist="38100" dir="2700000" algn="tl">
                  <a:srgbClr val="C0C0C0"/>
                </a:outerShdw>
              </a:effectLst>
              <a:latin typeface="+mj-lt"/>
              <a:ea typeface="华文新魏" pitchFamily="2" charset="-122"/>
              <a:cs typeface="+mj-cs"/>
            </a:endParaRPr>
          </a:p>
        </p:txBody>
      </p:sp>
      <p:graphicFrame>
        <p:nvGraphicFramePr>
          <p:cNvPr id="2" name="Object 2"/>
          <p:cNvGraphicFramePr>
            <a:graphicFrameLocks noChangeAspect="1"/>
          </p:cNvGraphicFramePr>
          <p:nvPr>
            <p:extLst>
              <p:ext uri="{D42A27DB-BD31-4B8C-83A1-F6EECF244321}">
                <p14:modId xmlns:p14="http://schemas.microsoft.com/office/powerpoint/2010/main" val="2386247129"/>
              </p:ext>
            </p:extLst>
          </p:nvPr>
        </p:nvGraphicFramePr>
        <p:xfrm>
          <a:off x="1259632" y="3140968"/>
          <a:ext cx="6161087" cy="3214688"/>
        </p:xfrm>
        <a:graphic>
          <a:graphicData uri="http://schemas.openxmlformats.org/presentationml/2006/ole">
            <mc:AlternateContent xmlns:mc="http://schemas.openxmlformats.org/markup-compatibility/2006">
              <mc:Choice xmlns:v="urn:schemas-microsoft-com:vml" Requires="v">
                <p:oleObj spid="_x0000_s81967" name="公式" r:id="rId4" imgW="80065800" imgH="43889400" progId="Equation.3">
                  <p:embed/>
                </p:oleObj>
              </mc:Choice>
              <mc:Fallback>
                <p:oleObj name="公式" r:id="rId4" imgW="80065800" imgH="43889400" progId="Equation.3">
                  <p:embed/>
                  <p:pic>
                    <p:nvPicPr>
                      <p:cNvPr id="0" name="Picture 20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3140968"/>
                        <a:ext cx="6161087" cy="321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Tree>
  </p:cSld>
  <p:clrMapOvr>
    <a:masterClrMapping/>
  </p:clrMapOvr>
  <p:transition>
    <p:strips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467544" y="404664"/>
            <a:ext cx="8435280" cy="954107"/>
          </a:xfrm>
          <a:prstGeom prst="rect">
            <a:avLst/>
          </a:prstGeom>
          <a:noFill/>
          <a:ln w="9525">
            <a:noFill/>
            <a:miter lim="800000"/>
            <a:headEnd/>
            <a:tailEnd/>
          </a:ln>
          <a:effectLst/>
        </p:spPr>
        <p:txBody>
          <a:bodyPr wrap="square">
            <a:spAutoFit/>
          </a:bodyPr>
          <a:lstStyle/>
          <a:p>
            <a:r>
              <a:rPr lang="zh-CN" altLang="en-US" sz="2800" dirty="0" smtClean="0">
                <a:solidFill>
                  <a:srgbClr val="000000"/>
                </a:solidFill>
                <a:latin typeface="华文楷体" pitchFamily="2" charset="-122"/>
                <a:ea typeface="华文楷体" pitchFamily="2" charset="-122"/>
              </a:rPr>
              <a:t>以</a:t>
            </a:r>
            <a:r>
              <a:rPr lang="zh-CN" altLang="en-US" sz="2800" dirty="0">
                <a:solidFill>
                  <a:srgbClr val="000000"/>
                </a:solidFill>
                <a:latin typeface="华文楷体" pitchFamily="2" charset="-122"/>
                <a:ea typeface="华文楷体" pitchFamily="2" charset="-122"/>
              </a:rPr>
              <a:t>常规方法，即以二维数组</a:t>
            </a:r>
            <a:r>
              <a:rPr lang="zh-CN" altLang="en-US" sz="2800" dirty="0" smtClean="0">
                <a:solidFill>
                  <a:srgbClr val="000000"/>
                </a:solidFill>
                <a:latin typeface="华文楷体" pitchFamily="2" charset="-122"/>
                <a:ea typeface="华文楷体" pitchFamily="2" charset="-122"/>
              </a:rPr>
              <a:t>表示高</a:t>
            </a:r>
            <a:r>
              <a:rPr lang="zh-CN" altLang="en-US" sz="2800" dirty="0">
                <a:solidFill>
                  <a:srgbClr val="000000"/>
                </a:solidFill>
                <a:latin typeface="华文楷体" pitchFamily="2" charset="-122"/>
                <a:ea typeface="华文楷体" pitchFamily="2" charset="-122"/>
              </a:rPr>
              <a:t>阶的稀疏矩阵时产生的</a:t>
            </a:r>
            <a:r>
              <a:rPr lang="zh-CN" altLang="en-US" sz="2800" b="1" dirty="0">
                <a:solidFill>
                  <a:srgbClr val="000000"/>
                </a:solidFill>
                <a:latin typeface="华文楷体" pitchFamily="2" charset="-122"/>
                <a:ea typeface="华文楷体" pitchFamily="2" charset="-122"/>
              </a:rPr>
              <a:t>问题</a:t>
            </a:r>
            <a:r>
              <a:rPr lang="en-US" altLang="zh-CN" sz="2800" b="1" dirty="0">
                <a:solidFill>
                  <a:srgbClr val="000000"/>
                </a:solidFill>
                <a:latin typeface="华文楷体" pitchFamily="2" charset="-122"/>
                <a:ea typeface="华文楷体" pitchFamily="2" charset="-122"/>
              </a:rPr>
              <a:t>:</a:t>
            </a:r>
            <a:endParaRPr lang="en-US" altLang="zh-CN" sz="2800" dirty="0">
              <a:solidFill>
                <a:srgbClr val="000000"/>
              </a:solidFill>
              <a:latin typeface="华文楷体" pitchFamily="2" charset="-122"/>
              <a:ea typeface="华文楷体" pitchFamily="2" charset="-122"/>
            </a:endParaRPr>
          </a:p>
        </p:txBody>
      </p:sp>
      <p:sp>
        <p:nvSpPr>
          <p:cNvPr id="16389" name="Text Box 5"/>
          <p:cNvSpPr txBox="1">
            <a:spLocks noChangeArrowheads="1"/>
          </p:cNvSpPr>
          <p:nvPr/>
        </p:nvSpPr>
        <p:spPr bwMode="auto">
          <a:xfrm>
            <a:off x="971600" y="1268760"/>
            <a:ext cx="7641548" cy="1754326"/>
          </a:xfrm>
          <a:prstGeom prst="rect">
            <a:avLst/>
          </a:prstGeom>
          <a:noFill/>
          <a:ln w="9525">
            <a:noFill/>
            <a:miter lim="800000"/>
            <a:headEnd/>
            <a:tailEnd/>
          </a:ln>
          <a:effectLst/>
        </p:spPr>
        <p:txBody>
          <a:bodyPr wrap="square">
            <a:spAutoFit/>
          </a:bodyPr>
          <a:lstStyle/>
          <a:p>
            <a:pPr marL="514350" indent="-514350">
              <a:lnSpc>
                <a:spcPct val="150000"/>
              </a:lnSpc>
              <a:buAutoNum type="arabicParenR"/>
            </a:pPr>
            <a:r>
              <a:rPr lang="zh-CN" altLang="en-US" sz="2400" b="1" dirty="0" smtClean="0">
                <a:solidFill>
                  <a:srgbClr val="0000FF"/>
                </a:solidFill>
                <a:latin typeface="华文楷体" pitchFamily="2" charset="-122"/>
                <a:ea typeface="华文楷体" pitchFamily="2" charset="-122"/>
              </a:rPr>
              <a:t>零</a:t>
            </a:r>
            <a:r>
              <a:rPr lang="zh-CN" altLang="en-US" sz="2400" b="1" dirty="0">
                <a:solidFill>
                  <a:srgbClr val="0000FF"/>
                </a:solidFill>
                <a:latin typeface="华文楷体" pitchFamily="2" charset="-122"/>
                <a:ea typeface="华文楷体" pitchFamily="2" charset="-122"/>
              </a:rPr>
              <a:t>值元素占了很大</a:t>
            </a:r>
            <a:r>
              <a:rPr lang="zh-CN" altLang="en-US" sz="2400" b="1" dirty="0" smtClean="0">
                <a:solidFill>
                  <a:srgbClr val="0000FF"/>
                </a:solidFill>
                <a:latin typeface="华文楷体" pitchFamily="2" charset="-122"/>
                <a:ea typeface="华文楷体" pitchFamily="2" charset="-122"/>
              </a:rPr>
              <a:t>空间；</a:t>
            </a:r>
            <a:endParaRPr lang="en-US" altLang="zh-CN" sz="2400" b="1" dirty="0" smtClean="0">
              <a:solidFill>
                <a:srgbClr val="0000FF"/>
              </a:solidFill>
              <a:latin typeface="华文楷体" pitchFamily="2" charset="-122"/>
              <a:ea typeface="华文楷体" pitchFamily="2" charset="-122"/>
            </a:endParaRPr>
          </a:p>
          <a:p>
            <a:pPr marL="514350" indent="-514350">
              <a:lnSpc>
                <a:spcPct val="150000"/>
              </a:lnSpc>
              <a:buAutoNum type="arabicParenR"/>
            </a:pPr>
            <a:r>
              <a:rPr lang="zh-CN" altLang="en-US" sz="2400" b="1" dirty="0" smtClean="0">
                <a:solidFill>
                  <a:srgbClr val="0000FF"/>
                </a:solidFill>
                <a:latin typeface="华文楷体" pitchFamily="2" charset="-122"/>
                <a:ea typeface="华文楷体" pitchFamily="2" charset="-122"/>
              </a:rPr>
              <a:t>计算中进行了很多和零值的运算。</a:t>
            </a:r>
          </a:p>
          <a:p>
            <a:pPr>
              <a:lnSpc>
                <a:spcPct val="150000"/>
              </a:lnSpc>
            </a:pPr>
            <a:r>
              <a:rPr lang="zh-CN" altLang="en-US" sz="2400" b="1" dirty="0" smtClean="0">
                <a:solidFill>
                  <a:srgbClr val="0000FF"/>
                </a:solidFill>
                <a:latin typeface="华文楷体" pitchFamily="2" charset="-122"/>
                <a:ea typeface="华文楷体" pitchFamily="2" charset="-122"/>
              </a:rPr>
              <a:t>     如遇除法，则需判别除数是否为零；</a:t>
            </a:r>
            <a:endParaRPr lang="en-US" altLang="zh-CN" sz="2400" b="1" dirty="0" smtClean="0">
              <a:solidFill>
                <a:srgbClr val="0000FF"/>
              </a:solidFill>
              <a:latin typeface="华文楷体" pitchFamily="2" charset="-122"/>
              <a:ea typeface="华文楷体" pitchFamily="2" charset="-122"/>
            </a:endParaRPr>
          </a:p>
        </p:txBody>
      </p:sp>
      <p:sp>
        <p:nvSpPr>
          <p:cNvPr id="8" name="Text Box 3"/>
          <p:cNvSpPr txBox="1">
            <a:spLocks noChangeArrowheads="1"/>
          </p:cNvSpPr>
          <p:nvPr/>
        </p:nvSpPr>
        <p:spPr bwMode="auto">
          <a:xfrm>
            <a:off x="539552" y="3121804"/>
            <a:ext cx="2776722" cy="523220"/>
          </a:xfrm>
          <a:prstGeom prst="rect">
            <a:avLst/>
          </a:prstGeom>
          <a:noFill/>
          <a:ln w="9525">
            <a:noFill/>
            <a:miter lim="800000"/>
            <a:headEnd/>
            <a:tailEnd/>
          </a:ln>
          <a:effectLst/>
        </p:spPr>
        <p:txBody>
          <a:bodyPr wrap="none">
            <a:spAutoFit/>
          </a:bodyPr>
          <a:lstStyle/>
          <a:p>
            <a:r>
              <a:rPr lang="zh-CN" altLang="en-US" sz="2800" b="1" dirty="0">
                <a:solidFill>
                  <a:srgbClr val="FF0000"/>
                </a:solidFill>
                <a:latin typeface="华文楷体" pitchFamily="2" charset="-122"/>
                <a:ea typeface="华文楷体" pitchFamily="2" charset="-122"/>
              </a:rPr>
              <a:t>解决问题的原则</a:t>
            </a:r>
            <a:r>
              <a:rPr lang="en-US" altLang="zh-CN" sz="2800" b="1" dirty="0">
                <a:solidFill>
                  <a:srgbClr val="FF0000"/>
                </a:solidFill>
                <a:latin typeface="华文楷体" pitchFamily="2" charset="-122"/>
                <a:ea typeface="华文楷体" pitchFamily="2" charset="-122"/>
              </a:rPr>
              <a:t>:</a:t>
            </a:r>
            <a:endParaRPr lang="en-US" altLang="zh-CN" sz="2800" dirty="0">
              <a:solidFill>
                <a:srgbClr val="FF0000"/>
              </a:solidFill>
              <a:latin typeface="华文楷体" pitchFamily="2" charset="-122"/>
              <a:ea typeface="华文楷体" pitchFamily="2" charset="-122"/>
            </a:endParaRPr>
          </a:p>
        </p:txBody>
      </p:sp>
      <p:sp>
        <p:nvSpPr>
          <p:cNvPr id="11" name="TextBox 10"/>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12" name="TextBox 9"/>
          <p:cNvSpPr txBox="1"/>
          <p:nvPr/>
        </p:nvSpPr>
        <p:spPr>
          <a:xfrm>
            <a:off x="611560" y="3645024"/>
            <a:ext cx="8424936" cy="1888979"/>
          </a:xfrm>
          <a:prstGeom prst="rect">
            <a:avLst/>
          </a:prstGeom>
          <a:noFill/>
        </p:spPr>
        <p:txBody>
          <a:bodyPr wrap="square" rtlCol="0">
            <a:spAutoFit/>
          </a:bodyPr>
          <a:lstStyle/>
          <a:p>
            <a:pPr eaLnBrk="1" hangingPunct="1">
              <a:lnSpc>
                <a:spcPct val="105000"/>
              </a:lnSpc>
              <a:spcBef>
                <a:spcPct val="10000"/>
              </a:spcBef>
              <a:buClr>
                <a:srgbClr val="990099"/>
              </a:buClr>
              <a:buSzPct val="50000"/>
            </a:pPr>
            <a:r>
              <a:rPr lang="zh-CN" altLang="en-US" sz="2800" b="1" dirty="0" smtClean="0">
                <a:latin typeface="华文楷体" pitchFamily="2" charset="-122"/>
                <a:ea typeface="华文楷体" pitchFamily="2" charset="-122"/>
              </a:rPr>
              <a:t>在存储稀疏矩阵时，为节省存储空间，应只存储非零元素。但</a:t>
            </a:r>
            <a:r>
              <a:rPr lang="zh-CN" altLang="en-US" sz="2800" b="1" dirty="0" smtClean="0">
                <a:solidFill>
                  <a:schemeClr val="accent2"/>
                </a:solidFill>
                <a:latin typeface="华文楷体" pitchFamily="2" charset="-122"/>
                <a:ea typeface="华文楷体" pitchFamily="2" charset="-122"/>
              </a:rPr>
              <a:t>虽然非零元素的分布一般没有规律，元素之间的关系是存在的，所以存储时必须保持元素之间的关系</a:t>
            </a:r>
            <a:r>
              <a:rPr lang="zh-CN" altLang="en-US" sz="2800" b="1" dirty="0" smtClean="0">
                <a:latin typeface="华文楷体" pitchFamily="2" charset="-122"/>
                <a:ea typeface="华文楷体" pitchFamily="2" charset="-122"/>
              </a:rPr>
              <a:t>。</a:t>
            </a:r>
          </a:p>
        </p:txBody>
      </p:sp>
    </p:spTree>
  </p:cSld>
  <p:clrMapOvr>
    <a:masterClrMapping/>
  </p:clrMapOvr>
  <p:transition>
    <p:strips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075">
            <a:hlinkClick r:id="" action="ppaction://hlinkshowjump?jump=nextslide"/>
          </p:cNvPr>
          <p:cNvSpPr txBox="1">
            <a:spLocks noChangeArrowheads="1"/>
          </p:cNvSpPr>
          <p:nvPr/>
        </p:nvSpPr>
        <p:spPr bwMode="auto">
          <a:xfrm>
            <a:off x="1259632" y="3264730"/>
            <a:ext cx="3057247" cy="596317"/>
          </a:xfrm>
          <a:prstGeom prst="rect">
            <a:avLst/>
          </a:prstGeom>
          <a:noFill/>
          <a:ln w="9525">
            <a:noFill/>
            <a:miter lim="800000"/>
            <a:headEnd/>
            <a:tailEnd/>
          </a:ln>
          <a:effectLst/>
        </p:spPr>
        <p:txBody>
          <a:bodyPr wrap="none">
            <a:spAutoFit/>
          </a:bodyPr>
          <a:lstStyle/>
          <a:p>
            <a:pPr>
              <a:lnSpc>
                <a:spcPct val="125000"/>
              </a:lnSpc>
            </a:pPr>
            <a:r>
              <a:rPr lang="zh-CN" altLang="en-US" sz="2800" b="1" dirty="0">
                <a:solidFill>
                  <a:srgbClr val="0000FF"/>
                </a:solidFill>
                <a:latin typeface="华文楷体" pitchFamily="2" charset="-122"/>
                <a:ea typeface="华文楷体" pitchFamily="2" charset="-122"/>
              </a:rPr>
              <a:t>一、三元组顺序表</a:t>
            </a:r>
          </a:p>
        </p:txBody>
      </p:sp>
      <p:sp>
        <p:nvSpPr>
          <p:cNvPr id="91140" name="Text Box 3076">
            <a:hlinkClick r:id="rId3" action="ppaction://hlinksldjump"/>
          </p:cNvPr>
          <p:cNvSpPr txBox="1">
            <a:spLocks noChangeArrowheads="1"/>
          </p:cNvSpPr>
          <p:nvPr/>
        </p:nvSpPr>
        <p:spPr bwMode="auto">
          <a:xfrm>
            <a:off x="1187624" y="3840795"/>
            <a:ext cx="4134465" cy="596317"/>
          </a:xfrm>
          <a:prstGeom prst="rect">
            <a:avLst/>
          </a:prstGeom>
          <a:noFill/>
          <a:ln w="9525">
            <a:noFill/>
            <a:miter lim="800000"/>
            <a:headEnd/>
            <a:tailEnd/>
          </a:ln>
          <a:effectLst/>
        </p:spPr>
        <p:txBody>
          <a:bodyPr wrap="none">
            <a:spAutoFit/>
          </a:bodyPr>
          <a:lstStyle/>
          <a:p>
            <a:pPr>
              <a:lnSpc>
                <a:spcPct val="125000"/>
              </a:lnSpc>
            </a:pPr>
            <a:r>
              <a:rPr lang="zh-CN" altLang="en-US" sz="2800" b="1" dirty="0">
                <a:solidFill>
                  <a:srgbClr val="0000FF"/>
                </a:solidFill>
                <a:latin typeface="华文楷体" pitchFamily="2" charset="-122"/>
                <a:ea typeface="华文楷体" pitchFamily="2" charset="-122"/>
              </a:rPr>
              <a:t>二、行逻辑联接的顺序表</a:t>
            </a:r>
          </a:p>
        </p:txBody>
      </p:sp>
      <p:sp>
        <p:nvSpPr>
          <p:cNvPr id="91141" name="Text Box 3077">
            <a:hlinkClick r:id="rId4" action="ppaction://hlinksldjump"/>
          </p:cNvPr>
          <p:cNvSpPr txBox="1">
            <a:spLocks noChangeArrowheads="1"/>
          </p:cNvSpPr>
          <p:nvPr/>
        </p:nvSpPr>
        <p:spPr bwMode="auto">
          <a:xfrm>
            <a:off x="1246465" y="4488867"/>
            <a:ext cx="2428870" cy="596317"/>
          </a:xfrm>
          <a:prstGeom prst="rect">
            <a:avLst/>
          </a:prstGeom>
          <a:noFill/>
          <a:ln w="9525">
            <a:noFill/>
            <a:miter lim="800000"/>
            <a:headEnd/>
            <a:tailEnd/>
          </a:ln>
          <a:effectLst/>
        </p:spPr>
        <p:txBody>
          <a:bodyPr wrap="none">
            <a:spAutoFit/>
          </a:bodyPr>
          <a:lstStyle/>
          <a:p>
            <a:pPr>
              <a:lnSpc>
                <a:spcPct val="125000"/>
              </a:lnSpc>
            </a:pPr>
            <a:r>
              <a:rPr lang="zh-CN" altLang="en-US" sz="2800" b="1" dirty="0">
                <a:solidFill>
                  <a:srgbClr val="0000FF"/>
                </a:solidFill>
                <a:latin typeface="华文楷体" pitchFamily="2" charset="-122"/>
                <a:ea typeface="华文楷体" pitchFamily="2" charset="-122"/>
              </a:rPr>
              <a:t>三、 十字链表</a:t>
            </a:r>
          </a:p>
        </p:txBody>
      </p:sp>
      <p:sp>
        <p:nvSpPr>
          <p:cNvPr id="8" name="TextBox 7"/>
          <p:cNvSpPr txBox="1"/>
          <p:nvPr/>
        </p:nvSpPr>
        <p:spPr>
          <a:xfrm>
            <a:off x="395536" y="2616658"/>
            <a:ext cx="8064896" cy="523220"/>
          </a:xfrm>
          <a:prstGeom prst="rect">
            <a:avLst/>
          </a:prstGeom>
          <a:noFill/>
        </p:spPr>
        <p:txBody>
          <a:bodyPr wrap="square" rtlCol="0">
            <a:spAutoFit/>
          </a:bodyPr>
          <a:lstStyle/>
          <a:p>
            <a:r>
              <a:rPr lang="zh-CN" altLang="en-US" sz="2800" b="1" dirty="0" smtClean="0">
                <a:solidFill>
                  <a:srgbClr val="000000"/>
                </a:solidFill>
                <a:latin typeface="华文楷体" pitchFamily="2" charset="-122"/>
                <a:ea typeface="华文楷体" pitchFamily="2" charset="-122"/>
              </a:rPr>
              <a:t>基于三元组表示的稀疏矩阵的压缩存储方法</a:t>
            </a:r>
            <a:endParaRPr lang="zh-CN" altLang="en-US" sz="2800" dirty="0">
              <a:solidFill>
                <a:srgbClr val="000000"/>
              </a:solidFill>
              <a:latin typeface="+mn-lt"/>
              <a:ea typeface="华文楷体" pitchFamily="2" charset="-122"/>
            </a:endParaRPr>
          </a:p>
        </p:txBody>
      </p:sp>
      <p:sp>
        <p:nvSpPr>
          <p:cNvPr id="11" name="TextBox 10"/>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2" name="文本框 1"/>
          <p:cNvSpPr txBox="1"/>
          <p:nvPr/>
        </p:nvSpPr>
        <p:spPr>
          <a:xfrm>
            <a:off x="395536" y="793770"/>
            <a:ext cx="8280920" cy="1384995"/>
          </a:xfrm>
          <a:prstGeom prst="rect">
            <a:avLst/>
          </a:prstGeom>
          <a:noFill/>
        </p:spPr>
        <p:txBody>
          <a:bodyPr wrap="square" rtlCol="0">
            <a:spAutoFit/>
          </a:bodyPr>
          <a:lstStyle/>
          <a:p>
            <a:r>
              <a:rPr lang="zh-CN" altLang="en-US" sz="2800" b="1" dirty="0">
                <a:latin typeface="华文楷体" pitchFamily="2" charset="-122"/>
                <a:ea typeface="华文楷体" pitchFamily="2" charset="-122"/>
              </a:rPr>
              <a:t>每一个</a:t>
            </a:r>
            <a:r>
              <a:rPr lang="zh-CN" altLang="en-US"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三元组 </a:t>
            </a:r>
            <a:r>
              <a:rPr lang="en-US" altLang="zh-CN"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a:t>
            </a:r>
            <a:r>
              <a:rPr lang="en-US" altLang="zh-CN" sz="2800" b="1" i="1" dirty="0" err="1">
                <a:solidFill>
                  <a:srgbClr val="FF0000"/>
                </a:solidFill>
                <a:effectLst>
                  <a:outerShdw blurRad="38100" dist="38100" dir="2700000" algn="tl">
                    <a:srgbClr val="000000">
                      <a:alpha val="43137"/>
                    </a:srgbClr>
                  </a:outerShdw>
                </a:effectLst>
                <a:latin typeface="华文楷体" pitchFamily="2" charset="-122"/>
                <a:ea typeface="华文楷体" pitchFamily="2" charset="-122"/>
              </a:rPr>
              <a:t>i</a:t>
            </a:r>
            <a:r>
              <a:rPr lang="en-US" altLang="zh-CN"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 </a:t>
            </a:r>
            <a:r>
              <a:rPr lang="en-US" altLang="zh-CN" sz="2800" b="1" i="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j</a:t>
            </a:r>
            <a:r>
              <a:rPr lang="en-US" altLang="zh-CN"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 </a:t>
            </a:r>
            <a:r>
              <a:rPr lang="en-US" altLang="zh-CN" sz="2800" b="1" i="1" dirty="0" err="1">
                <a:solidFill>
                  <a:srgbClr val="FF0000"/>
                </a:solidFill>
                <a:effectLst>
                  <a:outerShdw blurRad="38100" dist="38100" dir="2700000" algn="tl">
                    <a:srgbClr val="000000">
                      <a:alpha val="43137"/>
                    </a:srgbClr>
                  </a:outerShdw>
                </a:effectLst>
                <a:latin typeface="华文楷体" pitchFamily="2" charset="-122"/>
                <a:ea typeface="华文楷体" pitchFamily="2" charset="-122"/>
              </a:rPr>
              <a:t>a</a:t>
            </a:r>
            <a:r>
              <a:rPr lang="en-US" altLang="zh-CN" sz="2800" b="1" i="1" baseline="-18000" dirty="0" err="1">
                <a:solidFill>
                  <a:srgbClr val="FF0000"/>
                </a:solidFill>
                <a:effectLst>
                  <a:outerShdw blurRad="38100" dist="38100" dir="2700000" algn="tl">
                    <a:srgbClr val="000000">
                      <a:alpha val="43137"/>
                    </a:srgbClr>
                  </a:outerShdw>
                </a:effectLst>
                <a:latin typeface="华文楷体" pitchFamily="2" charset="-122"/>
                <a:ea typeface="华文楷体" pitchFamily="2" charset="-122"/>
              </a:rPr>
              <a:t>ij</a:t>
            </a:r>
            <a:r>
              <a:rPr lang="en-US" altLang="zh-CN"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 </a:t>
            </a:r>
            <a:r>
              <a:rPr lang="zh-CN" altLang="en-US" sz="2800" b="1" dirty="0">
                <a:latin typeface="华文楷体" pitchFamily="2" charset="-122"/>
                <a:ea typeface="华文楷体" pitchFamily="2" charset="-122"/>
              </a:rPr>
              <a:t>唯一确定了矩阵</a:t>
            </a:r>
            <a:r>
              <a:rPr lang="en-US" altLang="zh-CN" sz="2800" b="1" dirty="0">
                <a:latin typeface="华文楷体" pitchFamily="2" charset="-122"/>
                <a:ea typeface="华文楷体" pitchFamily="2" charset="-122"/>
              </a:rPr>
              <a:t>A</a:t>
            </a:r>
            <a:r>
              <a:rPr lang="zh-CN" altLang="en-US" sz="2800" b="1" dirty="0">
                <a:latin typeface="华文楷体" pitchFamily="2" charset="-122"/>
                <a:ea typeface="华文楷体" pitchFamily="2" charset="-122"/>
              </a:rPr>
              <a:t>的一个非零元素。因此，稀疏矩阵可由表示非零元的一系列三元组及其行列数唯一确定</a:t>
            </a:r>
            <a:r>
              <a:rPr lang="zh-CN" altLang="en-US" sz="2800" b="1" dirty="0" smtClean="0">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additive="base">
                                        <p:cTn id="7" dur="500" fill="hold"/>
                                        <p:tgtEl>
                                          <p:spTgt spid="91139"/>
                                        </p:tgtEl>
                                        <p:attrNameLst>
                                          <p:attrName>ppt_x</p:attrName>
                                        </p:attrNameLst>
                                      </p:cBhvr>
                                      <p:tavLst>
                                        <p:tav tm="0">
                                          <p:val>
                                            <p:strVal val="0-#ppt_w/2"/>
                                          </p:val>
                                        </p:tav>
                                        <p:tav tm="100000">
                                          <p:val>
                                            <p:strVal val="#ppt_x"/>
                                          </p:val>
                                        </p:tav>
                                      </p:tavLst>
                                    </p:anim>
                                    <p:anim calcmode="lin" valueType="num">
                                      <p:cBhvr additive="base">
                                        <p:cTn id="8"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0"/>
                                        </p:tgtEl>
                                        <p:attrNameLst>
                                          <p:attrName>style.visibility</p:attrName>
                                        </p:attrNameLst>
                                      </p:cBhvr>
                                      <p:to>
                                        <p:strVal val="visible"/>
                                      </p:to>
                                    </p:set>
                                    <p:anim calcmode="lin" valueType="num">
                                      <p:cBhvr additive="base">
                                        <p:cTn id="13" dur="500" fill="hold"/>
                                        <p:tgtEl>
                                          <p:spTgt spid="91140"/>
                                        </p:tgtEl>
                                        <p:attrNameLst>
                                          <p:attrName>ppt_x</p:attrName>
                                        </p:attrNameLst>
                                      </p:cBhvr>
                                      <p:tavLst>
                                        <p:tav tm="0">
                                          <p:val>
                                            <p:strVal val="0-#ppt_w/2"/>
                                          </p:val>
                                        </p:tav>
                                        <p:tav tm="100000">
                                          <p:val>
                                            <p:strVal val="#ppt_x"/>
                                          </p:val>
                                        </p:tav>
                                      </p:tavLst>
                                    </p:anim>
                                    <p:anim calcmode="lin" valueType="num">
                                      <p:cBhvr additive="base">
                                        <p:cTn id="14" dur="500" fill="hold"/>
                                        <p:tgtEl>
                                          <p:spTgt spid="911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41"/>
                                        </p:tgtEl>
                                        <p:attrNameLst>
                                          <p:attrName>style.visibility</p:attrName>
                                        </p:attrNameLst>
                                      </p:cBhvr>
                                      <p:to>
                                        <p:strVal val="visible"/>
                                      </p:to>
                                    </p:set>
                                    <p:anim calcmode="lin" valueType="num">
                                      <p:cBhvr additive="base">
                                        <p:cTn id="19" dur="500" fill="hold"/>
                                        <p:tgtEl>
                                          <p:spTgt spid="91141"/>
                                        </p:tgtEl>
                                        <p:attrNameLst>
                                          <p:attrName>ppt_x</p:attrName>
                                        </p:attrNameLst>
                                      </p:cBhvr>
                                      <p:tavLst>
                                        <p:tav tm="0">
                                          <p:val>
                                            <p:strVal val="0-#ppt_w/2"/>
                                          </p:val>
                                        </p:tav>
                                        <p:tav tm="100000">
                                          <p:val>
                                            <p:strVal val="#ppt_x"/>
                                          </p:val>
                                        </p:tav>
                                      </p:tavLst>
                                    </p:anim>
                                    <p:anim calcmode="lin" valueType="num">
                                      <p:cBhvr additive="base">
                                        <p:cTn id="20"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0" grpId="0" autoUpdateAnimBg="0"/>
      <p:bldP spid="911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00050" y="838200"/>
            <a:ext cx="5638082" cy="2640723"/>
          </a:xfrm>
          <a:prstGeom prst="rect">
            <a:avLst/>
          </a:prstGeom>
          <a:noFill/>
          <a:ln w="9525">
            <a:noFill/>
            <a:miter lim="800000"/>
            <a:headEnd/>
            <a:tailEnd/>
          </a:ln>
          <a:effectLst/>
        </p:spPr>
        <p:txBody>
          <a:bodyPr wrap="none">
            <a:spAutoFit/>
          </a:bodyPr>
          <a:lstStyle/>
          <a:p>
            <a:pPr>
              <a:lnSpc>
                <a:spcPct val="115000"/>
              </a:lnSpc>
            </a:pPr>
            <a:r>
              <a:rPr lang="en-US" altLang="zh-CN" sz="3200" dirty="0">
                <a:solidFill>
                  <a:srgbClr val="000000"/>
                </a:solidFill>
                <a:latin typeface="华文楷体" pitchFamily="2" charset="-122"/>
                <a:ea typeface="华文楷体" pitchFamily="2" charset="-122"/>
              </a:rPr>
              <a:t> </a:t>
            </a:r>
            <a:r>
              <a:rPr lang="en-US" altLang="zh-CN" sz="2800" b="1" dirty="0">
                <a:solidFill>
                  <a:srgbClr val="000000"/>
                </a:solidFill>
                <a:latin typeface="+mn-lt"/>
                <a:ea typeface="华文楷体" pitchFamily="2" charset="-122"/>
              </a:rPr>
              <a:t>#define</a:t>
            </a:r>
            <a:r>
              <a:rPr lang="en-US" altLang="zh-CN" sz="2800" dirty="0">
                <a:solidFill>
                  <a:srgbClr val="000000"/>
                </a:solidFill>
                <a:latin typeface="+mn-lt"/>
                <a:ea typeface="华文楷体" pitchFamily="2" charset="-122"/>
              </a:rPr>
              <a:t>  MAXSIZE  12500</a:t>
            </a:r>
          </a:p>
          <a:p>
            <a:pPr>
              <a:lnSpc>
                <a:spcPct val="115000"/>
              </a:lnSpc>
            </a:pPr>
            <a:r>
              <a:rPr lang="en-US" altLang="zh-CN" sz="2800"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typedef</a:t>
            </a:r>
            <a:r>
              <a:rPr lang="en-US" altLang="zh-CN" sz="2800" b="1"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struct</a:t>
            </a:r>
            <a:r>
              <a:rPr lang="en-US" altLang="zh-CN" sz="2800" b="1" dirty="0">
                <a:solidFill>
                  <a:srgbClr val="000000"/>
                </a:solidFill>
                <a:latin typeface="+mn-lt"/>
                <a:ea typeface="华文楷体" pitchFamily="2" charset="-122"/>
              </a:rPr>
              <a:t> {</a:t>
            </a:r>
          </a:p>
          <a:p>
            <a:pPr>
              <a:lnSpc>
                <a:spcPct val="115000"/>
              </a:lnSpc>
            </a:pPr>
            <a:r>
              <a:rPr lang="en-US" altLang="zh-CN" sz="2800" b="1"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int</a:t>
            </a:r>
            <a:r>
              <a:rPr lang="en-US" altLang="zh-CN" sz="2800" dirty="0">
                <a:solidFill>
                  <a:srgbClr val="000000"/>
                </a:solidFill>
                <a:latin typeface="+mn-lt"/>
                <a:ea typeface="华文楷体" pitchFamily="2" charset="-122"/>
              </a:rPr>
              <a:t>  </a:t>
            </a:r>
            <a:r>
              <a:rPr lang="en-US" altLang="zh-CN" sz="2800" dirty="0" err="1">
                <a:solidFill>
                  <a:srgbClr val="000000"/>
                </a:solidFill>
                <a:latin typeface="+mn-lt"/>
                <a:ea typeface="华文楷体" pitchFamily="2" charset="-122"/>
              </a:rPr>
              <a:t>i</a:t>
            </a:r>
            <a:r>
              <a:rPr lang="en-US" altLang="zh-CN" sz="2800" dirty="0">
                <a:solidFill>
                  <a:srgbClr val="000000"/>
                </a:solidFill>
                <a:latin typeface="+mn-lt"/>
                <a:ea typeface="华文楷体" pitchFamily="2" charset="-122"/>
              </a:rPr>
              <a:t>, </a:t>
            </a:r>
            <a:r>
              <a:rPr lang="en-US" altLang="zh-CN" sz="2800" dirty="0" smtClean="0">
                <a:solidFill>
                  <a:srgbClr val="000000"/>
                </a:solidFill>
                <a:latin typeface="+mn-lt"/>
                <a:ea typeface="华文楷体" pitchFamily="2" charset="-122"/>
              </a:rPr>
              <a:t>j</a:t>
            </a:r>
            <a:r>
              <a:rPr lang="zh-CN" altLang="en-US" sz="2800" dirty="0" smtClean="0">
                <a:solidFill>
                  <a:srgbClr val="000000"/>
                </a:solidFill>
                <a:latin typeface="+mn-lt"/>
                <a:ea typeface="华文楷体" pitchFamily="2" charset="-122"/>
              </a:rPr>
              <a:t>；</a:t>
            </a:r>
            <a:r>
              <a:rPr lang="en-US" altLang="zh-CN" sz="2800" dirty="0" smtClean="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a:t>
            </a:r>
            <a:r>
              <a:rPr lang="zh-CN" altLang="en-US" sz="2000" b="1" dirty="0">
                <a:solidFill>
                  <a:srgbClr val="000000"/>
                </a:solidFill>
                <a:latin typeface="+mn-lt"/>
                <a:ea typeface="华文楷体" pitchFamily="2" charset="-122"/>
              </a:rPr>
              <a:t>该非零元的行下标和列下标</a:t>
            </a:r>
          </a:p>
          <a:p>
            <a:pPr>
              <a:lnSpc>
                <a:spcPct val="115000"/>
              </a:lnSpc>
            </a:pPr>
            <a:r>
              <a:rPr lang="zh-CN" altLang="en-US" sz="2800" dirty="0">
                <a:solidFill>
                  <a:srgbClr val="000000"/>
                </a:solidFill>
                <a:latin typeface="+mn-lt"/>
                <a:ea typeface="华文楷体" pitchFamily="2" charset="-122"/>
              </a:rPr>
              <a:t>     </a:t>
            </a:r>
            <a:r>
              <a:rPr lang="en-US" altLang="zh-CN" sz="2800" dirty="0" err="1">
                <a:solidFill>
                  <a:srgbClr val="000000"/>
                </a:solidFill>
                <a:latin typeface="+mn-lt"/>
                <a:ea typeface="华文楷体" pitchFamily="2" charset="-122"/>
              </a:rPr>
              <a:t>ElemType</a:t>
            </a:r>
            <a:r>
              <a:rPr lang="en-US" altLang="zh-CN" sz="2800" dirty="0">
                <a:solidFill>
                  <a:srgbClr val="000000"/>
                </a:solidFill>
                <a:latin typeface="+mn-lt"/>
                <a:ea typeface="华文楷体" pitchFamily="2" charset="-122"/>
              </a:rPr>
              <a:t>  </a:t>
            </a:r>
            <a:r>
              <a:rPr lang="en-US" altLang="zh-CN" sz="2800" dirty="0" smtClean="0">
                <a:solidFill>
                  <a:srgbClr val="000000"/>
                </a:solidFill>
                <a:latin typeface="+mn-lt"/>
                <a:ea typeface="华文楷体" pitchFamily="2" charset="-122"/>
              </a:rPr>
              <a:t>e</a:t>
            </a:r>
            <a:r>
              <a:rPr lang="zh-CN" altLang="en-US" sz="2800" dirty="0" smtClean="0">
                <a:solidFill>
                  <a:srgbClr val="000000"/>
                </a:solidFill>
                <a:latin typeface="+mn-lt"/>
                <a:ea typeface="华文楷体" pitchFamily="2" charset="-122"/>
              </a:rPr>
              <a:t>；</a:t>
            </a:r>
            <a:r>
              <a:rPr lang="en-US" altLang="zh-CN" sz="2800" dirty="0" smtClean="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 </a:t>
            </a:r>
            <a:r>
              <a:rPr lang="zh-CN" altLang="en-US" sz="2000" b="1" dirty="0">
                <a:solidFill>
                  <a:srgbClr val="000000"/>
                </a:solidFill>
                <a:latin typeface="+mn-lt"/>
                <a:ea typeface="华文楷体" pitchFamily="2" charset="-122"/>
              </a:rPr>
              <a:t>该非零元的值</a:t>
            </a:r>
          </a:p>
          <a:p>
            <a:pPr>
              <a:lnSpc>
                <a:spcPct val="115000"/>
              </a:lnSpc>
            </a:pPr>
            <a:r>
              <a:rPr lang="zh-CN" altLang="en-US" sz="2800" dirty="0">
                <a:solidFill>
                  <a:srgbClr val="000000"/>
                </a:solidFill>
                <a:latin typeface="+mn-lt"/>
                <a:ea typeface="华文楷体" pitchFamily="2" charset="-122"/>
              </a:rPr>
              <a:t> </a:t>
            </a:r>
            <a:r>
              <a:rPr lang="en-US" altLang="zh-CN" sz="2800" b="1" dirty="0">
                <a:solidFill>
                  <a:srgbClr val="000000"/>
                </a:solidFill>
                <a:latin typeface="+mn-lt"/>
                <a:ea typeface="华文楷体" pitchFamily="2" charset="-122"/>
              </a:rPr>
              <a:t>}</a:t>
            </a:r>
            <a:r>
              <a:rPr lang="en-US" altLang="zh-CN" sz="2800" dirty="0">
                <a:solidFill>
                  <a:srgbClr val="000000"/>
                </a:solidFill>
                <a:latin typeface="+mn-lt"/>
                <a:ea typeface="华文楷体" pitchFamily="2" charset="-122"/>
              </a:rPr>
              <a:t> </a:t>
            </a:r>
            <a:r>
              <a:rPr lang="en-US" altLang="zh-CN" sz="2800" dirty="0" smtClean="0">
                <a:solidFill>
                  <a:srgbClr val="000000"/>
                </a:solidFill>
                <a:latin typeface="+mn-lt"/>
                <a:ea typeface="华文楷体" pitchFamily="2" charset="-122"/>
              </a:rPr>
              <a:t>Triple</a:t>
            </a:r>
            <a:r>
              <a:rPr lang="zh-CN" altLang="en-US" sz="2800" dirty="0" smtClean="0">
                <a:solidFill>
                  <a:srgbClr val="000000"/>
                </a:solidFill>
                <a:latin typeface="+mn-lt"/>
                <a:ea typeface="华文楷体" pitchFamily="2" charset="-122"/>
              </a:rPr>
              <a:t>；</a:t>
            </a:r>
            <a:r>
              <a:rPr lang="en-US" altLang="zh-CN" sz="2000" b="1" dirty="0">
                <a:solidFill>
                  <a:srgbClr val="000000"/>
                </a:solidFill>
                <a:latin typeface="+mn-lt"/>
                <a:ea typeface="华文楷体" pitchFamily="2" charset="-122"/>
              </a:rPr>
              <a:t>// </a:t>
            </a:r>
            <a:r>
              <a:rPr lang="zh-CN" altLang="en-US" sz="2000" b="1" dirty="0">
                <a:solidFill>
                  <a:srgbClr val="000000"/>
                </a:solidFill>
                <a:latin typeface="+mn-lt"/>
                <a:ea typeface="华文楷体" pitchFamily="2" charset="-122"/>
              </a:rPr>
              <a:t>三元组类型</a:t>
            </a:r>
          </a:p>
        </p:txBody>
      </p:sp>
      <p:sp>
        <p:nvSpPr>
          <p:cNvPr id="19459" name="Text Box 3"/>
          <p:cNvSpPr txBox="1">
            <a:spLocks noChangeArrowheads="1"/>
          </p:cNvSpPr>
          <p:nvPr/>
        </p:nvSpPr>
        <p:spPr bwMode="auto">
          <a:xfrm>
            <a:off x="285750" y="136525"/>
            <a:ext cx="3467616" cy="584775"/>
          </a:xfrm>
          <a:prstGeom prst="rect">
            <a:avLst/>
          </a:prstGeom>
          <a:noFill/>
          <a:ln w="9525">
            <a:noFill/>
            <a:miter lim="800000"/>
            <a:headEnd/>
            <a:tailEnd/>
          </a:ln>
          <a:effectLst/>
        </p:spPr>
        <p:txBody>
          <a:bodyPr wrap="none">
            <a:spAutoFit/>
          </a:bodyPr>
          <a:lstStyle/>
          <a:p>
            <a:r>
              <a:rPr lang="zh-CN" altLang="en-US" sz="3200" b="1" dirty="0">
                <a:solidFill>
                  <a:srgbClr val="0000FF"/>
                </a:solidFill>
                <a:latin typeface="华文楷体" pitchFamily="2" charset="-122"/>
                <a:ea typeface="华文楷体" pitchFamily="2" charset="-122"/>
              </a:rPr>
              <a:t>一、三元组顺序表</a:t>
            </a:r>
          </a:p>
        </p:txBody>
      </p:sp>
      <p:sp>
        <p:nvSpPr>
          <p:cNvPr id="19460" name="Text Box 4"/>
          <p:cNvSpPr txBox="1">
            <a:spLocks noChangeArrowheads="1"/>
          </p:cNvSpPr>
          <p:nvPr/>
        </p:nvSpPr>
        <p:spPr bwMode="auto">
          <a:xfrm>
            <a:off x="611560" y="3933056"/>
            <a:ext cx="7499169" cy="2074414"/>
          </a:xfrm>
          <a:prstGeom prst="rect">
            <a:avLst/>
          </a:prstGeom>
          <a:noFill/>
          <a:ln w="9525">
            <a:noFill/>
            <a:miter lim="800000"/>
            <a:headEnd/>
            <a:tailEnd/>
          </a:ln>
          <a:effectLst/>
        </p:spPr>
        <p:txBody>
          <a:bodyPr wrap="none">
            <a:spAutoFit/>
          </a:bodyPr>
          <a:lstStyle/>
          <a:p>
            <a:pPr>
              <a:lnSpc>
                <a:spcPct val="115000"/>
              </a:lnSpc>
            </a:pPr>
            <a:r>
              <a:rPr lang="en-US" altLang="zh-CN" sz="2800" b="1" dirty="0" err="1">
                <a:solidFill>
                  <a:srgbClr val="000000"/>
                </a:solidFill>
                <a:latin typeface="+mn-lt"/>
                <a:ea typeface="华文楷体" pitchFamily="2" charset="-122"/>
              </a:rPr>
              <a:t>t</a:t>
            </a:r>
            <a:r>
              <a:rPr lang="en-US" altLang="zh-CN" sz="2800" b="1" dirty="0" err="1" smtClean="0">
                <a:solidFill>
                  <a:srgbClr val="000000"/>
                </a:solidFill>
                <a:latin typeface="+mn-lt"/>
                <a:ea typeface="华文楷体" pitchFamily="2" charset="-122"/>
              </a:rPr>
              <a:t>ypedef</a:t>
            </a:r>
            <a:r>
              <a:rPr lang="en-US" altLang="zh-CN" sz="2800" b="1" dirty="0" smtClean="0">
                <a:solidFill>
                  <a:srgbClr val="000000"/>
                </a:solidFill>
                <a:latin typeface="+mn-lt"/>
                <a:ea typeface="华文楷体" pitchFamily="2" charset="-122"/>
              </a:rPr>
              <a:t>  </a:t>
            </a:r>
            <a:r>
              <a:rPr lang="en-US" altLang="zh-CN" sz="2800" b="1" dirty="0" err="1" smtClean="0">
                <a:solidFill>
                  <a:srgbClr val="000000"/>
                </a:solidFill>
                <a:latin typeface="+mn-lt"/>
                <a:ea typeface="华文楷体" pitchFamily="2" charset="-122"/>
              </a:rPr>
              <a:t>struct</a:t>
            </a:r>
            <a:r>
              <a:rPr lang="en-US" altLang="zh-CN" sz="2800" b="1" dirty="0" smtClean="0">
                <a:solidFill>
                  <a:srgbClr val="000000"/>
                </a:solidFill>
                <a:latin typeface="+mn-lt"/>
                <a:ea typeface="华文楷体" pitchFamily="2" charset="-122"/>
              </a:rPr>
              <a:t> </a:t>
            </a:r>
            <a:r>
              <a:rPr lang="en-US" altLang="zh-CN" sz="2800" b="1" dirty="0">
                <a:solidFill>
                  <a:srgbClr val="000000"/>
                </a:solidFill>
                <a:latin typeface="+mn-lt"/>
                <a:ea typeface="华文楷体" pitchFamily="2" charset="-122"/>
              </a:rPr>
              <a:t>{</a:t>
            </a:r>
          </a:p>
          <a:p>
            <a:pPr>
              <a:lnSpc>
                <a:spcPct val="115000"/>
              </a:lnSpc>
            </a:pPr>
            <a:r>
              <a:rPr lang="en-US" altLang="zh-CN" sz="2800" dirty="0">
                <a:solidFill>
                  <a:srgbClr val="000000"/>
                </a:solidFill>
                <a:ea typeface="楷体_GB2312" pitchFamily="49" charset="-122"/>
              </a:rPr>
              <a:t>     </a:t>
            </a:r>
            <a:r>
              <a:rPr lang="en-US" altLang="zh-CN" sz="2800" b="1" dirty="0">
                <a:solidFill>
                  <a:srgbClr val="000000"/>
                </a:solidFill>
                <a:latin typeface="+mn-lt"/>
                <a:ea typeface="华文楷体" pitchFamily="2" charset="-122"/>
              </a:rPr>
              <a:t>Triple  data[MAXSIZE + 1]; </a:t>
            </a:r>
          </a:p>
          <a:p>
            <a:pPr>
              <a:lnSpc>
                <a:spcPct val="115000"/>
              </a:lnSpc>
            </a:pPr>
            <a:r>
              <a:rPr lang="en-US" altLang="zh-CN" sz="2800" b="1"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int</a:t>
            </a:r>
            <a:r>
              <a:rPr lang="en-US" altLang="zh-CN" sz="2800" b="1" dirty="0">
                <a:solidFill>
                  <a:srgbClr val="000000"/>
                </a:solidFill>
                <a:latin typeface="+mn-lt"/>
                <a:ea typeface="华文楷体" pitchFamily="2" charset="-122"/>
              </a:rPr>
              <a:t>     mu, nu, </a:t>
            </a:r>
            <a:r>
              <a:rPr lang="en-US" altLang="zh-CN" sz="2800" b="1" dirty="0" err="1">
                <a:solidFill>
                  <a:srgbClr val="000000"/>
                </a:solidFill>
                <a:latin typeface="+mn-lt"/>
                <a:ea typeface="华文楷体" pitchFamily="2" charset="-122"/>
              </a:rPr>
              <a:t>tu</a:t>
            </a:r>
            <a:r>
              <a:rPr lang="en-US" altLang="zh-CN" sz="2800" b="1" dirty="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  </a:t>
            </a:r>
            <a:r>
              <a:rPr lang="zh-CN" altLang="en-US" sz="2000" b="1" dirty="0">
                <a:solidFill>
                  <a:srgbClr val="000000"/>
                </a:solidFill>
                <a:latin typeface="+mn-lt"/>
                <a:ea typeface="华文楷体" pitchFamily="2" charset="-122"/>
              </a:rPr>
              <a:t>矩阵的行数、列数和非零元素个数</a:t>
            </a:r>
            <a:endParaRPr lang="en-US" altLang="zh-CN" sz="2000" b="1" dirty="0">
              <a:solidFill>
                <a:srgbClr val="000000"/>
              </a:solidFill>
              <a:latin typeface="+mn-lt"/>
              <a:ea typeface="华文楷体" pitchFamily="2" charset="-122"/>
            </a:endParaRPr>
          </a:p>
          <a:p>
            <a:pPr>
              <a:lnSpc>
                <a:spcPct val="115000"/>
              </a:lnSpc>
            </a:pPr>
            <a:r>
              <a:rPr lang="en-US" altLang="zh-CN" sz="2800" b="1"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TSMatrix</a:t>
            </a:r>
            <a:r>
              <a:rPr lang="en-US" altLang="zh-CN" sz="2800" b="1" dirty="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 </a:t>
            </a:r>
            <a:r>
              <a:rPr lang="zh-CN" altLang="en-US" sz="2000" b="1" dirty="0">
                <a:solidFill>
                  <a:srgbClr val="000000"/>
                </a:solidFill>
                <a:latin typeface="+mn-lt"/>
                <a:ea typeface="华文楷体" pitchFamily="2" charset="-122"/>
              </a:rPr>
              <a:t>稀疏矩阵类型</a:t>
            </a:r>
          </a:p>
        </p:txBody>
      </p:sp>
      <p:sp>
        <p:nvSpPr>
          <p:cNvPr id="5" name="TextBox 4"/>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slide(fromLeft)">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slide(fromLeft)">
                                      <p:cBhvr>
                                        <p:cTn id="12"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6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5"/>
          <p:cNvSpPr txBox="1">
            <a:spLocks noChangeArrowheads="1"/>
          </p:cNvSpPr>
          <p:nvPr/>
        </p:nvSpPr>
        <p:spPr bwMode="auto">
          <a:xfrm>
            <a:off x="517525" y="2274888"/>
            <a:ext cx="184150" cy="762000"/>
          </a:xfrm>
          <a:prstGeom prst="rect">
            <a:avLst/>
          </a:prstGeom>
          <a:noFill/>
          <a:ln w="9525">
            <a:noFill/>
            <a:miter lim="800000"/>
            <a:headEnd/>
            <a:tailEnd/>
          </a:ln>
          <a:effectLst/>
        </p:spPr>
        <p:txBody>
          <a:bodyPr wrap="none">
            <a:spAutoFit/>
          </a:bodyPr>
          <a:lstStyle/>
          <a:p>
            <a:endParaRPr lang="zh-CN" altLang="zh-CN"/>
          </a:p>
        </p:txBody>
      </p:sp>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graphicFrame>
        <p:nvGraphicFramePr>
          <p:cNvPr id="8" name="Object 3"/>
          <p:cNvGraphicFramePr>
            <a:graphicFrameLocks noChangeAspect="1"/>
          </p:cNvGraphicFramePr>
          <p:nvPr/>
        </p:nvGraphicFramePr>
        <p:xfrm>
          <a:off x="585788" y="1960563"/>
          <a:ext cx="5005387" cy="3690937"/>
        </p:xfrm>
        <a:graphic>
          <a:graphicData uri="http://schemas.openxmlformats.org/presentationml/2006/ole">
            <mc:AlternateContent xmlns:mc="http://schemas.openxmlformats.org/markup-compatibility/2006">
              <mc:Choice xmlns:v="urn:schemas-microsoft-com:vml" Requires="v">
                <p:oleObj spid="_x0000_s119892" name="公式" r:id="rId3" imgW="2451100" imgH="1371600" progId="Equation.3">
                  <p:embed/>
                </p:oleObj>
              </mc:Choice>
              <mc:Fallback>
                <p:oleObj name="公式" r:id="rId3" imgW="2451100" imgH="1371600" progId="Equation.3">
                  <p:embed/>
                  <p:pic>
                    <p:nvPicPr>
                      <p:cNvPr id="0"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 y="1960563"/>
                        <a:ext cx="5005387" cy="3690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Text Box 4"/>
          <p:cNvSpPr txBox="1">
            <a:spLocks noChangeArrowheads="1"/>
          </p:cNvSpPr>
          <p:nvPr/>
        </p:nvSpPr>
        <p:spPr bwMode="auto">
          <a:xfrm>
            <a:off x="251520" y="692696"/>
            <a:ext cx="3890392" cy="461665"/>
          </a:xfrm>
          <a:prstGeom prst="rect">
            <a:avLst/>
          </a:prstGeom>
          <a:noFill/>
          <a:ln w="9525">
            <a:noFill/>
            <a:miter lim="800000"/>
            <a:headEnd/>
            <a:tailEnd/>
          </a:ln>
        </p:spPr>
        <p:txBody>
          <a:bodyPr wrap="square">
            <a:spAutoFit/>
          </a:bodyPr>
          <a:lstStyle/>
          <a:p>
            <a:r>
              <a:rPr lang="zh-CN" altLang="en-US" sz="2400" b="1" kern="0" dirty="0" smtClean="0">
                <a:solidFill>
                  <a:srgbClr val="000000"/>
                </a:solidFill>
                <a:ea typeface="华文新魏" pitchFamily="2" charset="-122"/>
              </a:rPr>
              <a:t>三元组表表示的稀疏矩阵</a:t>
            </a:r>
            <a:endParaRPr kumimoji="1" lang="zh-CN" altLang="en-US" sz="2400" b="0" dirty="0">
              <a:solidFill>
                <a:srgbClr val="000000"/>
              </a:solidFill>
              <a:latin typeface="华文楷体" pitchFamily="2" charset="-122"/>
              <a:ea typeface="华文楷体" pitchFamily="2" charset="-122"/>
            </a:endParaRPr>
          </a:p>
        </p:txBody>
      </p:sp>
      <p:graphicFrame>
        <p:nvGraphicFramePr>
          <p:cNvPr id="10" name="Object 5"/>
          <p:cNvGraphicFramePr>
            <a:graphicFrameLocks noChangeAspect="1"/>
          </p:cNvGraphicFramePr>
          <p:nvPr/>
        </p:nvGraphicFramePr>
        <p:xfrm>
          <a:off x="4797425" y="1066800"/>
          <a:ext cx="4233863" cy="4876800"/>
        </p:xfrm>
        <a:graphic>
          <a:graphicData uri="http://schemas.openxmlformats.org/presentationml/2006/ole">
            <mc:AlternateContent xmlns:mc="http://schemas.openxmlformats.org/markup-compatibility/2006">
              <mc:Choice xmlns:v="urn:schemas-microsoft-com:vml" Requires="v">
                <p:oleObj spid="_x0000_s119893" name="文档" r:id="rId5" imgW="5209032" imgH="5823204" progId="Word.Document.8">
                  <p:embed/>
                </p:oleObj>
              </mc:Choice>
              <mc:Fallback>
                <p:oleObj name="文档" r:id="rId5" imgW="5209032" imgH="5823204" progId="Word.Document.8">
                  <p:embed/>
                  <p:pic>
                    <p:nvPicPr>
                      <p:cNvPr id="0" name="Picture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7425" y="1066800"/>
                        <a:ext cx="42338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graphicFrame>
        <p:nvGraphicFramePr>
          <p:cNvPr id="11" name="Object 3"/>
          <p:cNvGraphicFramePr>
            <a:graphicFrameLocks noChangeAspect="1"/>
          </p:cNvGraphicFramePr>
          <p:nvPr/>
        </p:nvGraphicFramePr>
        <p:xfrm>
          <a:off x="5724128" y="1412776"/>
          <a:ext cx="1981934" cy="2448272"/>
        </p:xfrm>
        <a:graphic>
          <a:graphicData uri="http://schemas.openxmlformats.org/presentationml/2006/ole">
            <mc:AlternateContent xmlns:mc="http://schemas.openxmlformats.org/markup-compatibility/2006">
              <mc:Choice xmlns:v="urn:schemas-microsoft-com:vml" Requires="v">
                <p:oleObj spid="_x0000_s240824" name="公式" r:id="rId4" imgW="58928040" imgH="57710160" progId="Equation.3">
                  <p:embed/>
                </p:oleObj>
              </mc:Choice>
              <mc:Fallback>
                <p:oleObj name="公式" r:id="rId4" imgW="58928040" imgH="5771016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1412776"/>
                        <a:ext cx="19819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 name="Object 5"/>
          <p:cNvGraphicFramePr>
            <a:graphicFrameLocks noChangeAspect="1"/>
          </p:cNvGraphicFramePr>
          <p:nvPr/>
        </p:nvGraphicFramePr>
        <p:xfrm>
          <a:off x="5652120" y="4005064"/>
          <a:ext cx="2016224" cy="2520084"/>
        </p:xfrm>
        <a:graphic>
          <a:graphicData uri="http://schemas.openxmlformats.org/presentationml/2006/ole">
            <mc:AlternateContent xmlns:mc="http://schemas.openxmlformats.org/markup-compatibility/2006">
              <mc:Choice xmlns:v="urn:schemas-microsoft-com:vml" Requires="v">
                <p:oleObj spid="_x0000_s240825" name="文档" r:id="rId6" imgW="4774692" imgH="5710428" progId="Word.Document.8">
                  <p:embed/>
                </p:oleObj>
              </mc:Choice>
              <mc:Fallback>
                <p:oleObj name="文档" r:id="rId6" imgW="4774692" imgH="5710428" progId="Word.Document.8">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2120" y="4005064"/>
                        <a:ext cx="2016224" cy="252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0646" name="Object 3"/>
          <p:cNvGraphicFramePr>
            <a:graphicFrameLocks noChangeAspect="1"/>
          </p:cNvGraphicFramePr>
          <p:nvPr/>
        </p:nvGraphicFramePr>
        <p:xfrm>
          <a:off x="1259632" y="1772816"/>
          <a:ext cx="2690067" cy="1983636"/>
        </p:xfrm>
        <a:graphic>
          <a:graphicData uri="http://schemas.openxmlformats.org/presentationml/2006/ole">
            <mc:AlternateContent xmlns:mc="http://schemas.openxmlformats.org/markup-compatibility/2006">
              <mc:Choice xmlns:v="urn:schemas-microsoft-com:vml" Requires="v">
                <p:oleObj spid="_x0000_s240826" name="公式" r:id="rId8" imgW="2451100" imgH="1371600" progId="Equation.3">
                  <p:embed/>
                </p:oleObj>
              </mc:Choice>
              <mc:Fallback>
                <p:oleObj name="公式" r:id="rId8" imgW="2451100" imgH="1371600" progId="Equation.3">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9632" y="1772816"/>
                        <a:ext cx="2690067" cy="1983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40647" name="Object 5"/>
          <p:cNvGraphicFramePr>
            <a:graphicFrameLocks noChangeAspect="1"/>
          </p:cNvGraphicFramePr>
          <p:nvPr>
            <p:extLst>
              <p:ext uri="{D42A27DB-BD31-4B8C-83A1-F6EECF244321}">
                <p14:modId xmlns:p14="http://schemas.microsoft.com/office/powerpoint/2010/main" val="721486479"/>
              </p:ext>
            </p:extLst>
          </p:nvPr>
        </p:nvGraphicFramePr>
        <p:xfrm>
          <a:off x="1187624" y="4028834"/>
          <a:ext cx="2238322" cy="2578224"/>
        </p:xfrm>
        <a:graphic>
          <a:graphicData uri="http://schemas.openxmlformats.org/presentationml/2006/ole">
            <mc:AlternateContent xmlns:mc="http://schemas.openxmlformats.org/markup-compatibility/2006">
              <mc:Choice xmlns:v="urn:schemas-microsoft-com:vml" Requires="v">
                <p:oleObj spid="_x0000_s240827" name="文档" r:id="rId10" imgW="5209032" imgH="5823204" progId="Word.Document.8">
                  <p:embed/>
                </p:oleObj>
              </mc:Choice>
              <mc:Fallback>
                <p:oleObj name="文档" r:id="rId10" imgW="5209032" imgH="5823204" progId="Word.Document.8">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624" y="4028834"/>
                        <a:ext cx="2238322" cy="257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p:cNvSpPr txBox="1">
            <a:spLocks noChangeArrowheads="1"/>
          </p:cNvSpPr>
          <p:nvPr/>
        </p:nvSpPr>
        <p:spPr>
          <a:xfrm>
            <a:off x="215900" y="406400"/>
            <a:ext cx="8610600" cy="430312"/>
          </a:xfrm>
          <a:prstGeom prst="rect">
            <a:avLst/>
          </a:prstGeom>
        </p:spPr>
        <p:txBody>
          <a:bodyPr/>
          <a:lstStyle/>
          <a:p>
            <a:pPr marL="0" marR="0" lvl="0" indent="0" defTabSz="914400" eaLnBrk="1" latinLnBrk="0" hangingPunct="1">
              <a:lnSpc>
                <a:spcPct val="100000"/>
              </a:lnSpc>
              <a:buClrTx/>
              <a:buSzTx/>
              <a:buFontTx/>
              <a:buNone/>
              <a:tabLst/>
              <a:defRPr/>
            </a:pPr>
            <a:r>
              <a:rPr lang="zh-CN" altLang="en-US" sz="2400" b="1" kern="0" dirty="0" smtClean="0">
                <a:solidFill>
                  <a:srgbClr val="000000"/>
                </a:solidFill>
                <a:ea typeface="华文新魏" pitchFamily="2" charset="-122"/>
              </a:rPr>
              <a:t>用三元组表表示的稀疏矩阵及其转置</a:t>
            </a:r>
          </a:p>
        </p:txBody>
      </p:sp>
      <p:sp>
        <p:nvSpPr>
          <p:cNvPr id="9" name="Text Box 4"/>
          <p:cNvSpPr txBox="1">
            <a:spLocks noChangeArrowheads="1"/>
          </p:cNvSpPr>
          <p:nvPr/>
        </p:nvSpPr>
        <p:spPr bwMode="auto">
          <a:xfrm>
            <a:off x="1115616" y="1124744"/>
            <a:ext cx="7186583" cy="523220"/>
          </a:xfrm>
          <a:prstGeom prst="rect">
            <a:avLst/>
          </a:prstGeom>
          <a:noFill/>
          <a:ln w="9525">
            <a:noFill/>
            <a:miter lim="800000"/>
            <a:headEnd/>
            <a:tailEnd/>
          </a:ln>
        </p:spPr>
        <p:txBody>
          <a:bodyPr wrap="none">
            <a:spAutoFit/>
          </a:bodyPr>
          <a:lstStyle/>
          <a:p>
            <a:r>
              <a:rPr lang="zh-CN" altLang="en-US" sz="2800" dirty="0">
                <a:latin typeface="华文楷体" pitchFamily="2" charset="-122"/>
                <a:ea typeface="华文楷体" pitchFamily="2" charset="-122"/>
              </a:rPr>
              <a:t>原矩阵三元组表         </a:t>
            </a:r>
            <a:r>
              <a:rPr lang="zh-CN" altLang="en-US" sz="2800" dirty="0" smtClean="0">
                <a:latin typeface="华文楷体" pitchFamily="2" charset="-122"/>
                <a:ea typeface="华文楷体" pitchFamily="2" charset="-122"/>
              </a:rPr>
              <a:t>         </a:t>
            </a:r>
            <a:r>
              <a:rPr lang="zh-CN" altLang="en-US" sz="2800" dirty="0" smtClean="0">
                <a:solidFill>
                  <a:schemeClr val="tx2"/>
                </a:solidFill>
                <a:latin typeface="华文楷体" pitchFamily="2" charset="-122"/>
                <a:ea typeface="华文楷体" pitchFamily="2" charset="-122"/>
              </a:rPr>
              <a:t>转置</a:t>
            </a:r>
            <a:r>
              <a:rPr lang="zh-CN" altLang="en-US" sz="2800" dirty="0">
                <a:solidFill>
                  <a:schemeClr val="tx2"/>
                </a:solidFill>
                <a:latin typeface="华文楷体" pitchFamily="2" charset="-122"/>
                <a:ea typeface="华文楷体" pitchFamily="2" charset="-122"/>
              </a:rPr>
              <a:t>矩阵三元组表</a:t>
            </a:r>
          </a:p>
        </p:txBody>
      </p:sp>
    </p:spTree>
  </p:cSld>
  <p:clrMapOvr>
    <a:masterClrMapping/>
  </p:clrMapOvr>
  <p:transition>
    <p:strips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828800" y="152400"/>
            <a:ext cx="184731" cy="707886"/>
          </a:xfrm>
          <a:prstGeom prst="rect">
            <a:avLst/>
          </a:prstGeom>
          <a:noFill/>
          <a:ln w="9525">
            <a:noFill/>
            <a:miter lim="800000"/>
            <a:headEnd/>
            <a:tailEnd/>
          </a:ln>
          <a:effectLst/>
        </p:spPr>
        <p:txBody>
          <a:bodyPr wrap="none">
            <a:spAutoFit/>
          </a:bodyPr>
          <a:lstStyle/>
          <a:p>
            <a:endParaRPr lang="zh-CN" altLang="en-US" sz="4000" b="1" dirty="0">
              <a:solidFill>
                <a:srgbClr val="CC3399"/>
              </a:solidFill>
              <a:ea typeface="楷体_GB2312" pitchFamily="49" charset="-122"/>
            </a:endParaRPr>
          </a:p>
        </p:txBody>
      </p:sp>
      <p:sp>
        <p:nvSpPr>
          <p:cNvPr id="4099" name="Text Box 3"/>
          <p:cNvSpPr txBox="1">
            <a:spLocks noChangeArrowheads="1"/>
          </p:cNvSpPr>
          <p:nvPr/>
        </p:nvSpPr>
        <p:spPr bwMode="auto">
          <a:xfrm>
            <a:off x="395536" y="1484784"/>
            <a:ext cx="8474968" cy="1840056"/>
          </a:xfrm>
          <a:prstGeom prst="rect">
            <a:avLst/>
          </a:prstGeom>
          <a:noFill/>
          <a:ln w="9525">
            <a:noFill/>
            <a:miter lim="800000"/>
            <a:headEnd/>
            <a:tailEnd/>
          </a:ln>
          <a:effectLst/>
        </p:spPr>
        <p:txBody>
          <a:bodyPr wrap="square">
            <a:spAutoFit/>
          </a:bodyPr>
          <a:lstStyle/>
          <a:p>
            <a:pPr>
              <a:lnSpc>
                <a:spcPct val="120000"/>
              </a:lnSpc>
            </a:pPr>
            <a:r>
              <a:rPr lang="zh-CN" altLang="en-US" sz="2400" b="1" dirty="0" smtClean="0">
                <a:solidFill>
                  <a:srgbClr val="C00000"/>
                </a:solidFill>
                <a:latin typeface="+mn-lt"/>
                <a:ea typeface="华文楷体" pitchFamily="2" charset="-122"/>
              </a:rPr>
              <a:t>数组是几乎所有程序设计语言都设定为固有类型的一种数据类型</a:t>
            </a:r>
            <a:r>
              <a:rPr lang="zh-CN" altLang="en-US" sz="2400" b="1" dirty="0" smtClean="0">
                <a:solidFill>
                  <a:srgbClr val="000000"/>
                </a:solidFill>
                <a:latin typeface="+mn-lt"/>
                <a:ea typeface="华文楷体" pitchFamily="2" charset="-122"/>
              </a:rPr>
              <a:t>。</a:t>
            </a:r>
            <a:r>
              <a:rPr lang="zh-CN" altLang="en-US" sz="2400" b="1" dirty="0">
                <a:solidFill>
                  <a:srgbClr val="000000"/>
                </a:solidFill>
                <a:ea typeface="华文楷体" pitchFamily="2" charset="-122"/>
              </a:rPr>
              <a:t>从线性结构看，数组类型可以看作是数据元素本身还是线性结构的一个数据结构</a:t>
            </a:r>
            <a:r>
              <a:rPr lang="zh-CN" altLang="en-US" sz="2400" b="1" dirty="0" smtClean="0">
                <a:solidFill>
                  <a:srgbClr val="000000"/>
                </a:solidFill>
                <a:ea typeface="华文楷体" pitchFamily="2" charset="-122"/>
              </a:rPr>
              <a:t>。</a:t>
            </a:r>
            <a:r>
              <a:rPr lang="en-US" altLang="zh-CN" sz="2400" b="1" dirty="0" smtClean="0">
                <a:solidFill>
                  <a:srgbClr val="0000FF"/>
                </a:solidFill>
                <a:latin typeface="华文楷体" pitchFamily="2" charset="-122"/>
                <a:ea typeface="华文楷体" pitchFamily="2" charset="-122"/>
              </a:rPr>
              <a:t>n</a:t>
            </a:r>
            <a:r>
              <a:rPr lang="zh-CN" altLang="en-US" sz="2400" b="1" dirty="0">
                <a:solidFill>
                  <a:srgbClr val="0000FF"/>
                </a:solidFill>
                <a:latin typeface="华文楷体" pitchFamily="2" charset="-122"/>
                <a:ea typeface="华文楷体" pitchFamily="2" charset="-122"/>
              </a:rPr>
              <a:t>维数组的特点是每一个数据元素受</a:t>
            </a:r>
            <a:r>
              <a:rPr lang="en-US" altLang="zh-CN" sz="2400" b="1" dirty="0">
                <a:solidFill>
                  <a:srgbClr val="0000FF"/>
                </a:solidFill>
                <a:latin typeface="华文楷体" pitchFamily="2" charset="-122"/>
                <a:ea typeface="华文楷体" pitchFamily="2" charset="-122"/>
              </a:rPr>
              <a:t>n</a:t>
            </a:r>
            <a:r>
              <a:rPr lang="zh-CN" altLang="en-US" sz="2400" b="1" dirty="0">
                <a:solidFill>
                  <a:srgbClr val="0000FF"/>
                </a:solidFill>
                <a:latin typeface="华文楷体" pitchFamily="2" charset="-122"/>
                <a:ea typeface="华文楷体" pitchFamily="2" charset="-122"/>
              </a:rPr>
              <a:t>个线性关系的约束</a:t>
            </a:r>
            <a:r>
              <a:rPr lang="zh-CN" altLang="en-US" sz="2400" b="1" dirty="0" smtClean="0">
                <a:solidFill>
                  <a:srgbClr val="0000FF"/>
                </a:solidFill>
                <a:latin typeface="华文楷体" pitchFamily="2" charset="-122"/>
                <a:ea typeface="华文楷体" pitchFamily="2" charset="-122"/>
              </a:rPr>
              <a:t>，在每个关系中都有唯一的直接</a:t>
            </a:r>
            <a:r>
              <a:rPr lang="zh-CN" altLang="en-US" sz="2400" b="1" dirty="0">
                <a:solidFill>
                  <a:srgbClr val="0000FF"/>
                </a:solidFill>
                <a:latin typeface="华文楷体" pitchFamily="2" charset="-122"/>
                <a:ea typeface="华文楷体" pitchFamily="2" charset="-122"/>
              </a:rPr>
              <a:t>前驱</a:t>
            </a:r>
            <a:r>
              <a:rPr lang="zh-CN" altLang="en-US" sz="2400" b="1" dirty="0" smtClean="0">
                <a:solidFill>
                  <a:srgbClr val="0000FF"/>
                </a:solidFill>
                <a:latin typeface="华文楷体" pitchFamily="2" charset="-122"/>
                <a:ea typeface="华文楷体" pitchFamily="2" charset="-122"/>
              </a:rPr>
              <a:t>和后继。</a:t>
            </a:r>
            <a:endParaRPr lang="zh-CN" altLang="en-US" sz="2400" b="1" dirty="0">
              <a:solidFill>
                <a:srgbClr val="0000FF"/>
              </a:solidFill>
              <a:latin typeface="华文楷体" pitchFamily="2" charset="-122"/>
              <a:ea typeface="华文楷体" pitchFamily="2" charset="-122"/>
            </a:endParaRPr>
          </a:p>
        </p:txBody>
      </p:sp>
      <p:sp>
        <p:nvSpPr>
          <p:cNvPr id="9" name="Text Box 2">
            <a:hlinkClick r:id="rId3" action="ppaction://hlinksldjump"/>
          </p:cNvPr>
          <p:cNvSpPr txBox="1">
            <a:spLocks noChangeArrowheads="1"/>
          </p:cNvSpPr>
          <p:nvPr/>
        </p:nvSpPr>
        <p:spPr bwMode="auto">
          <a:xfrm>
            <a:off x="35496" y="188640"/>
            <a:ext cx="4235455" cy="646331"/>
          </a:xfrm>
          <a:prstGeom prst="rect">
            <a:avLst/>
          </a:prstGeom>
          <a:noFill/>
          <a:ln w="15875">
            <a:solidFill>
              <a:srgbClr val="244800"/>
            </a:solidFill>
            <a:miter lim="800000"/>
            <a:headEnd/>
            <a:tailEnd/>
          </a:ln>
          <a:effectLst/>
        </p:spPr>
        <p:txBody>
          <a:bodyPr wrap="none">
            <a:spAutoFit/>
          </a:bodyPr>
          <a:lstStyle/>
          <a:p>
            <a:r>
              <a:rPr lang="en-US" altLang="zh-CN" sz="3600" b="1" dirty="0" smtClean="0">
                <a:solidFill>
                  <a:srgbClr val="000000"/>
                </a:solidFill>
                <a:ea typeface="楷体_GB2312" pitchFamily="49" charset="-122"/>
              </a:rPr>
              <a:t>4.1  </a:t>
            </a:r>
            <a:r>
              <a:rPr lang="zh-CN" altLang="en-US" sz="3600" b="1" dirty="0" smtClean="0">
                <a:solidFill>
                  <a:srgbClr val="000000"/>
                </a:solidFill>
                <a:ea typeface="楷体_GB2312" pitchFamily="49" charset="-122"/>
              </a:rPr>
              <a:t>数组</a:t>
            </a:r>
            <a:r>
              <a:rPr lang="zh-CN" altLang="en-US" sz="3600" b="1" dirty="0">
                <a:solidFill>
                  <a:srgbClr val="000000"/>
                </a:solidFill>
                <a:ea typeface="楷体_GB2312" pitchFamily="49" charset="-122"/>
              </a:rPr>
              <a:t>的类型定义</a:t>
            </a:r>
          </a:p>
        </p:txBody>
      </p:sp>
      <p:sp>
        <p:nvSpPr>
          <p:cNvPr id="10" name="TextBox 9"/>
          <p:cNvSpPr txBox="1"/>
          <p:nvPr/>
        </p:nvSpPr>
        <p:spPr>
          <a:xfrm>
            <a:off x="6119664" y="0"/>
            <a:ext cx="302433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------------5.1 </a:t>
            </a:r>
            <a:r>
              <a:rPr lang="zh-CN" altLang="en-US" sz="1800" b="1" dirty="0" smtClean="0">
                <a:solidFill>
                  <a:srgbClr val="FFC000"/>
                </a:solidFill>
                <a:latin typeface="华文楷体" pitchFamily="2" charset="-122"/>
                <a:ea typeface="华文楷体" pitchFamily="2" charset="-122"/>
              </a:rPr>
              <a:t>数组类型的定义</a:t>
            </a:r>
            <a:endParaRPr lang="zh-CN" altLang="en-US" sz="1800"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strips(downRight)">
                                      <p:cBhvr>
                                        <p:cTn id="7" dur="500"/>
                                        <p:tgtEl>
                                          <p:spTgt spid="40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9"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8" name="Rectangle 2"/>
          <p:cNvSpPr txBox="1">
            <a:spLocks noChangeArrowheads="1"/>
          </p:cNvSpPr>
          <p:nvPr/>
        </p:nvSpPr>
        <p:spPr>
          <a:xfrm>
            <a:off x="33276" y="2990"/>
            <a:ext cx="5486400" cy="504056"/>
          </a:xfrm>
          <a:prstGeom prst="rect">
            <a:avLst/>
          </a:prstGeom>
        </p:spPr>
        <p:txBody>
          <a:bodyPr/>
          <a:lstStyle/>
          <a:p>
            <a:pPr>
              <a:defRPr/>
            </a:pPr>
            <a:r>
              <a:rPr lang="zh-CN" altLang="en-US" sz="2800" b="1" kern="0" dirty="0" smtClean="0">
                <a:solidFill>
                  <a:srgbClr val="000000"/>
                </a:solidFill>
                <a:ea typeface="华文新魏" pitchFamily="2" charset="-122"/>
              </a:rPr>
              <a:t>稀疏矩阵转置算法思想</a:t>
            </a:r>
          </a:p>
        </p:txBody>
      </p:sp>
      <p:sp>
        <p:nvSpPr>
          <p:cNvPr id="9" name="Rectangle 3"/>
          <p:cNvSpPr txBox="1">
            <a:spLocks noChangeArrowheads="1"/>
          </p:cNvSpPr>
          <p:nvPr/>
        </p:nvSpPr>
        <p:spPr>
          <a:xfrm>
            <a:off x="210622" y="560053"/>
            <a:ext cx="8825874" cy="880519"/>
          </a:xfrm>
          <a:prstGeom prst="rect">
            <a:avLst/>
          </a:prstGeom>
        </p:spPr>
        <p:txBody>
          <a:bodyPr/>
          <a:lstStyle/>
          <a:p>
            <a:pPr marL="1527175" lvl="0" indent="-1527175">
              <a:lnSpc>
                <a:spcPct val="110000"/>
              </a:lnSpc>
              <a:spcBef>
                <a:spcPct val="20000"/>
              </a:spcBef>
              <a:buClr>
                <a:srgbClr val="990099"/>
              </a:buClr>
              <a:buSzPct val="50000"/>
              <a:defRPr/>
            </a:pPr>
            <a:r>
              <a:rPr kumimoji="1" lang="zh-CN" altLang="en-US" sz="2400" b="1" i="0" u="none" strike="noStrike" kern="0" cap="none" spc="0" normalizeH="0" baseline="0" noProof="0" dirty="0" smtClean="0">
                <a:ln>
                  <a:noFill/>
                </a:ln>
                <a:solidFill>
                  <a:srgbClr val="000099"/>
                </a:solidFill>
                <a:effectLst/>
                <a:uLnTx/>
                <a:uFillTx/>
                <a:latin typeface="华文楷体" pitchFamily="2" charset="-122"/>
                <a:ea typeface="华文楷体" pitchFamily="2" charset="-122"/>
              </a:rPr>
              <a:t>转置矩阵：</a:t>
            </a:r>
            <a:r>
              <a:rPr kumimoji="1" lang="en-US" altLang="zh-CN" sz="2400" b="1" i="0" u="none" strike="noStrike" kern="0" cap="none" spc="0" normalizeH="0" baseline="0" noProof="0" dirty="0" smtClean="0">
                <a:ln>
                  <a:noFill/>
                </a:ln>
                <a:solidFill>
                  <a:srgbClr val="000099"/>
                </a:solidFill>
                <a:effectLst/>
                <a:uLnTx/>
                <a:uFillTx/>
                <a:latin typeface="华文楷体" pitchFamily="2" charset="-122"/>
                <a:ea typeface="华文楷体" pitchFamily="2" charset="-122"/>
              </a:rPr>
              <a:t>a</a:t>
            </a:r>
            <a:r>
              <a:rPr kumimoji="1" lang="en-US" altLang="zh-CN" sz="2400" b="1" i="0" u="none" strike="noStrike" kern="0" cap="none" spc="0" normalizeH="0" noProof="0" dirty="0" smtClean="0">
                <a:ln>
                  <a:noFill/>
                </a:ln>
                <a:solidFill>
                  <a:srgbClr val="000099"/>
                </a:solidFill>
                <a:effectLst/>
                <a:uLnTx/>
                <a:uFillTx/>
                <a:latin typeface="华文楷体" pitchFamily="2" charset="-122"/>
                <a:ea typeface="华文楷体" pitchFamily="2" charset="-122"/>
              </a:rPr>
              <a:t> </a:t>
            </a:r>
            <a:r>
              <a:rPr kumimoji="1" lang="zh-CN" altLang="en-US" sz="2400" b="1" i="0" u="none" strike="noStrike" kern="0" cap="none" spc="0" normalizeH="0" noProof="0" dirty="0" smtClean="0">
                <a:ln>
                  <a:noFill/>
                </a:ln>
                <a:solidFill>
                  <a:srgbClr val="000099"/>
                </a:solidFill>
                <a:effectLst/>
                <a:uLnTx/>
                <a:uFillTx/>
                <a:latin typeface="华文楷体" pitchFamily="2" charset="-122"/>
                <a:ea typeface="华文楷体" pitchFamily="2" charset="-122"/>
              </a:rPr>
              <a:t>矩阵的行列阶数互换     </a:t>
            </a:r>
            <a:r>
              <a:rPr kumimoji="1" lang="en-US" altLang="zh-CN" sz="2400" b="1" i="0" u="none" strike="noStrike" kern="0" cap="none" spc="0" normalizeH="0" noProof="0" dirty="0" smtClean="0">
                <a:ln>
                  <a:noFill/>
                </a:ln>
                <a:solidFill>
                  <a:srgbClr val="000099"/>
                </a:solidFill>
                <a:effectLst/>
                <a:uLnTx/>
                <a:uFillTx/>
                <a:latin typeface="华文楷体" pitchFamily="2" charset="-122"/>
                <a:ea typeface="华文楷体" pitchFamily="2" charset="-122"/>
              </a:rPr>
              <a:t>b </a:t>
            </a:r>
            <a:r>
              <a:rPr kumimoji="1" lang="zh-CN" altLang="en-US" sz="2400" b="1" i="0" u="none" strike="noStrike" kern="0" cap="none" spc="0" normalizeH="0" noProof="0" dirty="0" smtClean="0">
                <a:ln>
                  <a:noFill/>
                </a:ln>
                <a:solidFill>
                  <a:srgbClr val="000099"/>
                </a:solidFill>
                <a:effectLst/>
                <a:uLnTx/>
                <a:uFillTx/>
                <a:latin typeface="华文楷体" pitchFamily="2" charset="-122"/>
                <a:ea typeface="华文楷体" pitchFamily="2" charset="-122"/>
              </a:rPr>
              <a:t>将每个矩阵元素的行、列号互换  </a:t>
            </a:r>
            <a:r>
              <a:rPr lang="en-US" altLang="zh-CN" sz="2400" b="1" kern="0" dirty="0" smtClean="0">
                <a:solidFill>
                  <a:srgbClr val="000099"/>
                </a:solidFill>
                <a:latin typeface="华文楷体" pitchFamily="2" charset="-122"/>
                <a:ea typeface="华文楷体" pitchFamily="2" charset="-122"/>
              </a:rPr>
              <a:t>c </a:t>
            </a:r>
            <a:r>
              <a:rPr lang="zh-CN" altLang="en-US" sz="2400" b="1" kern="0" dirty="0" smtClean="0">
                <a:solidFill>
                  <a:srgbClr val="000099"/>
                </a:solidFill>
                <a:latin typeface="华文楷体" pitchFamily="2" charset="-122"/>
                <a:ea typeface="华文楷体" pitchFamily="2" charset="-122"/>
              </a:rPr>
              <a:t>按次序排定转置矩阵的元素</a:t>
            </a:r>
            <a:endParaRPr kumimoji="1" lang="zh-CN" altLang="en-US" sz="2400" b="1" i="0" u="none" strike="noStrike" kern="0" cap="none" spc="0" normalizeH="0" baseline="0" noProof="0" dirty="0" smtClean="0">
              <a:ln>
                <a:noFill/>
              </a:ln>
              <a:solidFill>
                <a:srgbClr val="000099"/>
              </a:solidFill>
              <a:effectLst/>
              <a:uLnTx/>
              <a:uFillTx/>
              <a:latin typeface="华文楷体" pitchFamily="2" charset="-122"/>
              <a:ea typeface="华文楷体" pitchFamily="2" charset="-122"/>
            </a:endParaRPr>
          </a:p>
        </p:txBody>
      </p:sp>
      <p:sp>
        <p:nvSpPr>
          <p:cNvPr id="5" name="Rectangle 4"/>
          <p:cNvSpPr txBox="1">
            <a:spLocks noChangeArrowheads="1"/>
          </p:cNvSpPr>
          <p:nvPr/>
        </p:nvSpPr>
        <p:spPr>
          <a:xfrm>
            <a:off x="210622" y="1344097"/>
            <a:ext cx="8753865" cy="4337720"/>
          </a:xfrm>
          <a:prstGeom prst="rect">
            <a:avLst/>
          </a:prstGeom>
        </p:spPr>
        <p:txBody>
          <a:bodyPr/>
          <a:lstStyle/>
          <a:p>
            <a:pPr marL="342900" marR="0" lvl="0" indent="-342900" algn="l" defTabSz="914400" rtl="0" eaLnBrk="1" fontAlgn="base" latinLnBrk="0" hangingPunct="1">
              <a:lnSpc>
                <a:spcPct val="110000"/>
              </a:lnSpc>
              <a:spcBef>
                <a:spcPct val="0"/>
              </a:spcBef>
              <a:spcAft>
                <a:spcPct val="0"/>
              </a:spcAft>
              <a:buClrTx/>
              <a:buSzTx/>
              <a:buFont typeface="Wingdings" pitchFamily="2" charset="2"/>
              <a:buNone/>
              <a:tabLst/>
              <a:defRPr/>
            </a:pPr>
            <a:r>
              <a:rPr kumimoji="1" lang="en-US" altLang="zh-CN" sz="2400" b="0" i="0" u="none" strike="noStrike" kern="0" cap="none" spc="0" normalizeH="0" baseline="0" noProof="0" dirty="0" smtClean="0">
                <a:ln>
                  <a:noFill/>
                </a:ln>
                <a:solidFill>
                  <a:schemeClr val="tx1"/>
                </a:solidFill>
                <a:effectLst/>
                <a:uLnTx/>
                <a:uFillTx/>
                <a:ea typeface="隶书" pitchFamily="49" charset="-122"/>
              </a:rPr>
              <a:t>Status </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TransposeSmatrix</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TSMarix</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M</a:t>
            </a:r>
            <a:r>
              <a:rPr kumimoji="1" lang="zh-CN" altLang="en-US"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TSMatrix</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&amp;T) </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a:t>
            </a:r>
          </a:p>
          <a:p>
            <a:pPr marL="342900" marR="0" lvl="0" indent="-342900" algn="l" defTabSz="914400" rtl="0" eaLnBrk="1" fontAlgn="base" latinLnBrk="0" hangingPunct="1">
              <a:lnSpc>
                <a:spcPct val="110000"/>
              </a:lnSpc>
              <a:spcBef>
                <a:spcPct val="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chemeClr val="tx2"/>
                </a:solidFill>
                <a:effectLst/>
                <a:uLnTx/>
                <a:uFillTx/>
                <a:ea typeface="隶书" pitchFamily="49" charset="-122"/>
              </a:rPr>
              <a:t>     //</a:t>
            </a:r>
            <a:r>
              <a:rPr lang="zh-CN" altLang="en-US" sz="2400" b="1" kern="0" dirty="0" smtClean="0">
                <a:solidFill>
                  <a:schemeClr val="tx2"/>
                </a:solidFill>
                <a:ea typeface="隶书" pitchFamily="49" charset="-122"/>
              </a:rPr>
              <a:t>求</a:t>
            </a:r>
            <a:r>
              <a:rPr kumimoji="1" lang="en-US" altLang="zh-CN" sz="2400" b="0" i="0" u="none" strike="noStrike" kern="0" cap="none" spc="0" normalizeH="0" baseline="0" noProof="0" dirty="0" smtClean="0">
                <a:ln>
                  <a:noFill/>
                </a:ln>
                <a:solidFill>
                  <a:schemeClr val="tx2"/>
                </a:solidFill>
                <a:effectLst/>
                <a:uLnTx/>
                <a:uFillTx/>
                <a:ea typeface="隶书" pitchFamily="49" charset="-122"/>
              </a:rPr>
              <a:t>M</a:t>
            </a:r>
            <a:r>
              <a:rPr kumimoji="1" lang="zh-CN" altLang="en-US" sz="2400" b="0" i="0" u="none" strike="noStrike" kern="0" cap="none" spc="0" normalizeH="0" baseline="0" noProof="0" dirty="0" smtClean="0">
                <a:ln>
                  <a:noFill/>
                </a:ln>
                <a:solidFill>
                  <a:schemeClr val="tx2"/>
                </a:solidFill>
                <a:effectLst/>
                <a:uLnTx/>
                <a:uFillTx/>
                <a:ea typeface="隶书" pitchFamily="49" charset="-122"/>
              </a:rPr>
              <a:t>矩阵的转置，结果由</a:t>
            </a:r>
            <a:r>
              <a:rPr kumimoji="1" lang="en-US" altLang="zh-CN" sz="2400" b="0" i="0" u="none" strike="noStrike" kern="0" cap="none" spc="0" normalizeH="0" baseline="0" noProof="0" dirty="0" smtClean="0">
                <a:ln>
                  <a:noFill/>
                </a:ln>
                <a:solidFill>
                  <a:schemeClr val="tx2"/>
                </a:solidFill>
                <a:effectLst/>
                <a:uLnTx/>
                <a:uFillTx/>
                <a:ea typeface="隶书" pitchFamily="49" charset="-122"/>
              </a:rPr>
              <a:t>B</a:t>
            </a:r>
            <a:r>
              <a:rPr kumimoji="1" lang="zh-CN" altLang="en-US" sz="2400" b="0" i="0" u="none" strike="noStrike" kern="0" cap="none" spc="0" normalizeH="0" baseline="0" noProof="0" dirty="0" smtClean="0">
                <a:ln>
                  <a:noFill/>
                </a:ln>
                <a:solidFill>
                  <a:schemeClr val="tx2"/>
                </a:solidFill>
                <a:effectLst/>
                <a:uLnTx/>
                <a:uFillTx/>
                <a:ea typeface="隶书" pitchFamily="49" charset="-122"/>
              </a:rPr>
              <a:t>返回</a:t>
            </a:r>
          </a:p>
          <a:p>
            <a:pPr marL="342900" marR="0" lvl="0" indent="-342900" algn="l" defTabSz="914400" rtl="0" eaLnBrk="1" fontAlgn="base" latinLnBrk="0" hangingPunct="1">
              <a:lnSpc>
                <a:spcPct val="110000"/>
              </a:lnSpc>
              <a:spcBef>
                <a:spcPct val="0"/>
              </a:spcBef>
              <a:spcAft>
                <a:spcPct val="0"/>
              </a:spcAft>
              <a:buClrTx/>
              <a:buSzTx/>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T.mu = M</a:t>
            </a:r>
            <a:r>
              <a:rPr lang="en-US" altLang="zh-CN" sz="2400" kern="0" dirty="0" smtClean="0">
                <a:ea typeface="隶书" pitchFamily="49" charset="-122"/>
              </a:rPr>
              <a:t>.</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nu</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T.nu = M.mu</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T.tu</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 </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M.tu</a:t>
            </a:r>
            <a:endParaRPr kumimoji="1" lang="en-US" altLang="zh-CN" sz="2400" b="0" i="0" u="none" strike="noStrike" kern="0" cap="none" spc="0" normalizeH="0" baseline="0" noProof="0" dirty="0" smtClean="0">
              <a:ln>
                <a:noFill/>
              </a:ln>
              <a:solidFill>
                <a:schemeClr val="tx1"/>
              </a:solidFill>
              <a:effectLst/>
              <a:uLnTx/>
              <a:uFillTx/>
              <a:ea typeface="隶书" pitchFamily="49" charset="-122"/>
            </a:endParaRPr>
          </a:p>
          <a:p>
            <a:pPr marL="342900" marR="0" lvl="0" indent="-342900" algn="l" defTabSz="914400" rtl="0" eaLnBrk="1" fontAlgn="base" latinLnBrk="0" hangingPunct="1">
              <a:lnSpc>
                <a:spcPct val="110000"/>
              </a:lnSpc>
              <a:spcBef>
                <a:spcPct val="0"/>
              </a:spcBef>
              <a:spcAft>
                <a:spcPct val="0"/>
              </a:spcAft>
              <a:buClrTx/>
              <a:buSzTx/>
              <a:buFont typeface="Wingdings" pitchFamily="2" charset="2"/>
              <a:buNone/>
              <a:tabLst/>
              <a:defRPr/>
            </a:pPr>
            <a:r>
              <a:rPr kumimoji="1" lang="en-US" altLang="zh-CN"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if </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T.tu</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				</a:t>
            </a:r>
            <a:endParaRPr kumimoji="1" lang="en-US" altLang="zh-CN" sz="2400" b="0" i="0" u="none" strike="noStrike" kern="0" cap="none" spc="0" normalizeH="0" baseline="0" noProof="0" dirty="0" smtClean="0">
              <a:ln>
                <a:noFill/>
              </a:ln>
              <a:solidFill>
                <a:schemeClr val="tx1"/>
              </a:solidFill>
              <a:effectLst/>
              <a:uLnTx/>
              <a:uFillTx/>
              <a:ea typeface="隶书" pitchFamily="49" charset="-122"/>
            </a:endParaRPr>
          </a:p>
          <a:p>
            <a:pPr marL="342900" marR="0" lvl="0" indent="-342900" algn="l" defTabSz="914400" rtl="0" eaLnBrk="1" fontAlgn="base" latinLnBrk="0" hangingPunct="1">
              <a:lnSpc>
                <a:spcPct val="110000"/>
              </a:lnSpc>
              <a:spcBef>
                <a:spcPct val="0"/>
              </a:spcBef>
              <a:spcAft>
                <a:spcPct val="0"/>
              </a:spcAft>
              <a:buClrTx/>
              <a:buSzTx/>
              <a:buFont typeface="Wingdings" pitchFamily="2" charset="2"/>
              <a:buNone/>
              <a:tabLst/>
              <a:defRPr/>
            </a:pPr>
            <a:r>
              <a:rPr kumimoji="1" lang="en-US" altLang="zh-CN" sz="2400" b="0" i="0" u="none" strike="noStrike" kern="0" cap="none" spc="0" normalizeH="0" baseline="0" noProof="0" dirty="0" smtClean="0">
                <a:ln>
                  <a:noFill/>
                </a:ln>
                <a:solidFill>
                  <a:schemeClr val="tx1"/>
                </a:solidFill>
                <a:effectLst/>
                <a:uLnTx/>
                <a:uFillTx/>
                <a:ea typeface="隶书" pitchFamily="49" charset="-122"/>
              </a:rPr>
              <a:t>         q</a:t>
            </a:r>
            <a:r>
              <a:rPr kumimoji="1" lang="en-US" altLang="zh-CN" sz="2400" b="0" i="0" u="none" strike="noStrike" kern="0" cap="none" spc="0" normalizeH="0" noProof="0" dirty="0" smtClean="0">
                <a:ln>
                  <a:noFill/>
                </a:ln>
                <a:solidFill>
                  <a:schemeClr val="tx1"/>
                </a:solidFill>
                <a:effectLst/>
                <a:uLnTx/>
                <a:uFillTx/>
                <a:ea typeface="隶书" pitchFamily="49" charset="-122"/>
              </a:rPr>
              <a:t> =1;//</a:t>
            </a:r>
            <a:r>
              <a:rPr kumimoji="1" lang="zh-CN" altLang="en-US" sz="2400" b="0" i="0" u="none" strike="noStrike" kern="0" cap="none" spc="0" normalizeH="0" noProof="0" dirty="0" smtClean="0">
                <a:ln>
                  <a:noFill/>
                </a:ln>
                <a:solidFill>
                  <a:schemeClr val="tx1"/>
                </a:solidFill>
                <a:effectLst/>
                <a:uLnTx/>
                <a:uFillTx/>
                <a:ea typeface="隶书" pitchFamily="49" charset="-122"/>
              </a:rPr>
              <a:t>转置矩阵的元素号</a:t>
            </a:r>
            <a:endParaRPr kumimoji="1" lang="en-US" altLang="zh-CN" sz="2400" b="0" i="0" u="none" strike="noStrike" kern="0" cap="none" spc="0" normalizeH="0" noProof="0" dirty="0" smtClean="0">
              <a:ln>
                <a:noFill/>
              </a:ln>
              <a:solidFill>
                <a:schemeClr val="tx1"/>
              </a:solidFill>
              <a:effectLst/>
              <a:uLnTx/>
              <a:uFillTx/>
              <a:ea typeface="隶书" pitchFamily="49" charset="-122"/>
            </a:endParaRPr>
          </a:p>
          <a:p>
            <a:pPr>
              <a:lnSpc>
                <a:spcPct val="105000"/>
              </a:lnSpc>
            </a:pPr>
            <a:r>
              <a:rPr lang="en-US" altLang="zh-CN" sz="2400" kern="0" dirty="0" smtClean="0">
                <a:ea typeface="隶书" pitchFamily="49" charset="-122"/>
              </a:rPr>
              <a:t>         </a:t>
            </a:r>
            <a:r>
              <a:rPr lang="en-US" altLang="zh-CN" sz="2400" dirty="0" smtClean="0">
                <a:ea typeface="仿宋_GB2312" pitchFamily="49" charset="-122"/>
              </a:rPr>
              <a:t>for (col = 0; col &lt; m.nu; col++)    </a:t>
            </a:r>
            <a:r>
              <a:rPr lang="en-US" altLang="zh-CN" sz="2400" dirty="0" smtClean="0">
                <a:solidFill>
                  <a:schemeClr val="tx2"/>
                </a:solidFill>
                <a:ea typeface="仿宋_GB2312" pitchFamily="49" charset="-122"/>
              </a:rPr>
              <a:t>//</a:t>
            </a:r>
            <a:r>
              <a:rPr lang="zh-CN" altLang="en-US" sz="2400" dirty="0" smtClean="0">
                <a:solidFill>
                  <a:schemeClr val="tx2"/>
                </a:solidFill>
                <a:ea typeface="隶书" pitchFamily="49" charset="-122"/>
              </a:rPr>
              <a:t>以转置矩阵的行序为先</a:t>
            </a:r>
            <a:endParaRPr lang="zh-CN" altLang="en-US" sz="2400" dirty="0" smtClean="0">
              <a:ea typeface="仿宋_GB2312" pitchFamily="49" charset="-122"/>
            </a:endParaRPr>
          </a:p>
          <a:p>
            <a:pPr>
              <a:lnSpc>
                <a:spcPct val="105000"/>
              </a:lnSpc>
            </a:pPr>
            <a:r>
              <a:rPr lang="zh-CN" altLang="en-US" sz="2400" dirty="0" smtClean="0">
                <a:ea typeface="仿宋_GB2312" pitchFamily="49" charset="-122"/>
              </a:rPr>
              <a:t>      	  </a:t>
            </a:r>
            <a:r>
              <a:rPr lang="en-US" altLang="zh-CN" sz="2400" dirty="0" smtClean="0">
                <a:ea typeface="仿宋_GB2312" pitchFamily="49" charset="-122"/>
              </a:rPr>
              <a:t>for (p = 0; p &lt; </a:t>
            </a:r>
            <a:r>
              <a:rPr lang="en-US" altLang="zh-CN" sz="2400" dirty="0" err="1" smtClean="0">
                <a:ea typeface="仿宋_GB2312" pitchFamily="49" charset="-122"/>
              </a:rPr>
              <a:t>M.tu</a:t>
            </a:r>
            <a:r>
              <a:rPr lang="en-US" altLang="zh-CN" sz="2400" dirty="0" smtClean="0">
                <a:ea typeface="仿宋_GB2312" pitchFamily="49" charset="-122"/>
              </a:rPr>
              <a:t>; p++) 	</a:t>
            </a:r>
            <a:r>
              <a:rPr lang="en-US" altLang="zh-CN" sz="2400" dirty="0">
                <a:ea typeface="仿宋_GB2312" pitchFamily="49" charset="-122"/>
              </a:rPr>
              <a:t>//</a:t>
            </a:r>
            <a:r>
              <a:rPr lang="zh-CN" altLang="en-US" sz="2400" kern="0" dirty="0">
                <a:ea typeface="隶书" pitchFamily="49" charset="-122"/>
              </a:rPr>
              <a:t>对原矩阵按行序进行</a:t>
            </a:r>
            <a:r>
              <a:rPr lang="zh-CN" altLang="en-US" sz="2400" kern="0" dirty="0" smtClean="0">
                <a:ea typeface="隶书" pitchFamily="49" charset="-122"/>
              </a:rPr>
              <a:t>遍历</a:t>
            </a:r>
            <a:r>
              <a:rPr lang="en-US" altLang="zh-CN" sz="2400" dirty="0" smtClean="0">
                <a:ea typeface="仿宋_GB2312" pitchFamily="49" charset="-122"/>
              </a:rPr>
              <a:t>	</a:t>
            </a:r>
          </a:p>
          <a:p>
            <a:pPr>
              <a:lnSpc>
                <a:spcPct val="105000"/>
              </a:lnSpc>
            </a:pPr>
            <a:r>
              <a:rPr lang="en-US" altLang="zh-CN" sz="2400" dirty="0" smtClean="0">
                <a:ea typeface="仿宋_GB2312" pitchFamily="49" charset="-122"/>
              </a:rPr>
              <a:t>                   if (</a:t>
            </a:r>
            <a:r>
              <a:rPr lang="en-US" altLang="zh-CN" sz="2400" dirty="0" err="1" smtClean="0">
                <a:ea typeface="仿宋_GB2312" pitchFamily="49" charset="-122"/>
              </a:rPr>
              <a:t>M.data</a:t>
            </a:r>
            <a:r>
              <a:rPr lang="en-US" altLang="zh-CN" sz="2400" dirty="0" smtClean="0">
                <a:ea typeface="仿宋_GB2312" pitchFamily="49" charset="-122"/>
              </a:rPr>
              <a:t>[p].j== </a:t>
            </a:r>
            <a:r>
              <a:rPr lang="en-US" altLang="zh-CN" sz="2400" dirty="0" err="1" smtClean="0">
                <a:ea typeface="仿宋_GB2312" pitchFamily="49" charset="-122"/>
              </a:rPr>
              <a:t>col</a:t>
            </a:r>
            <a:r>
              <a:rPr lang="en-US" altLang="zh-CN" sz="2400" dirty="0" smtClean="0">
                <a:ea typeface="仿宋_GB2312" pitchFamily="49" charset="-122"/>
              </a:rPr>
              <a:t>) {		</a:t>
            </a:r>
          </a:p>
          <a:p>
            <a:pPr>
              <a:lnSpc>
                <a:spcPct val="105000"/>
              </a:lnSpc>
            </a:pPr>
            <a:r>
              <a:rPr lang="en-US" altLang="zh-CN" sz="2400" dirty="0" smtClean="0">
                <a:ea typeface="仿宋_GB2312" pitchFamily="49" charset="-122"/>
              </a:rPr>
              <a:t>	          </a:t>
            </a:r>
            <a:r>
              <a:rPr lang="en-US" altLang="zh-CN" sz="2400" dirty="0" err="1" smtClean="0">
                <a:ea typeface="仿宋_GB2312" pitchFamily="49" charset="-122"/>
              </a:rPr>
              <a:t>T.data</a:t>
            </a:r>
            <a:r>
              <a:rPr lang="en-US" altLang="zh-CN" sz="2400" dirty="0" smtClean="0">
                <a:ea typeface="仿宋_GB2312" pitchFamily="49" charset="-122"/>
              </a:rPr>
              <a:t>[q].</a:t>
            </a:r>
            <a:r>
              <a:rPr lang="en-US" altLang="zh-CN" sz="2400" dirty="0" err="1" smtClean="0">
                <a:ea typeface="仿宋_GB2312" pitchFamily="49" charset="-122"/>
              </a:rPr>
              <a:t>i</a:t>
            </a:r>
            <a:r>
              <a:rPr lang="en-US" altLang="zh-CN" sz="2400" dirty="0" smtClean="0">
                <a:ea typeface="仿宋_GB2312" pitchFamily="49" charset="-122"/>
              </a:rPr>
              <a:t> = </a:t>
            </a:r>
            <a:r>
              <a:rPr lang="en-US" altLang="zh-CN" sz="2400" dirty="0" err="1" smtClean="0">
                <a:ea typeface="仿宋_GB2312" pitchFamily="49" charset="-122"/>
              </a:rPr>
              <a:t>M.data</a:t>
            </a:r>
            <a:r>
              <a:rPr lang="en-US" altLang="zh-CN" sz="2400" dirty="0" smtClean="0">
                <a:ea typeface="仿宋_GB2312" pitchFamily="49" charset="-122"/>
              </a:rPr>
              <a:t>[p].j; </a:t>
            </a:r>
            <a:r>
              <a:rPr lang="en-US" altLang="zh-CN" sz="2400" dirty="0" err="1" smtClean="0">
                <a:ea typeface="仿宋_GB2312" pitchFamily="49" charset="-122"/>
              </a:rPr>
              <a:t>T.data</a:t>
            </a:r>
            <a:r>
              <a:rPr lang="en-US" altLang="zh-CN" sz="2400" dirty="0" smtClean="0">
                <a:ea typeface="仿宋_GB2312" pitchFamily="49" charset="-122"/>
              </a:rPr>
              <a:t>[q].j = </a:t>
            </a:r>
            <a:r>
              <a:rPr lang="en-US" altLang="zh-CN" sz="2400" dirty="0" err="1" smtClean="0">
                <a:ea typeface="仿宋_GB2312" pitchFamily="49" charset="-122"/>
              </a:rPr>
              <a:t>M.data</a:t>
            </a:r>
            <a:r>
              <a:rPr lang="en-US" altLang="zh-CN" sz="2400" dirty="0" smtClean="0">
                <a:ea typeface="仿宋_GB2312" pitchFamily="49" charset="-122"/>
              </a:rPr>
              <a:t>[p].</a:t>
            </a:r>
            <a:r>
              <a:rPr lang="en-US" altLang="zh-CN" sz="2400" dirty="0" err="1" smtClean="0">
                <a:ea typeface="仿宋_GB2312" pitchFamily="49" charset="-122"/>
              </a:rPr>
              <a:t>i</a:t>
            </a:r>
            <a:r>
              <a:rPr lang="en-US" altLang="zh-CN" sz="2400" dirty="0" smtClean="0">
                <a:ea typeface="仿宋_GB2312" pitchFamily="49" charset="-122"/>
              </a:rPr>
              <a:t>;</a:t>
            </a:r>
          </a:p>
          <a:p>
            <a:pPr>
              <a:lnSpc>
                <a:spcPct val="105000"/>
              </a:lnSpc>
            </a:pPr>
            <a:r>
              <a:rPr lang="en-US" altLang="zh-CN" sz="2400" dirty="0" smtClean="0">
                <a:ea typeface="仿宋_GB2312" pitchFamily="49" charset="-122"/>
              </a:rPr>
              <a:t>                        </a:t>
            </a:r>
            <a:r>
              <a:rPr lang="en-US" altLang="zh-CN" sz="2400" dirty="0" err="1" smtClean="0">
                <a:ea typeface="仿宋_GB2312" pitchFamily="49" charset="-122"/>
              </a:rPr>
              <a:t>T.data</a:t>
            </a:r>
            <a:r>
              <a:rPr lang="en-US" altLang="zh-CN" sz="2400" dirty="0" smtClean="0">
                <a:ea typeface="仿宋_GB2312" pitchFamily="49" charset="-122"/>
              </a:rPr>
              <a:t>[q].e = </a:t>
            </a:r>
            <a:r>
              <a:rPr lang="en-US" altLang="zh-CN" sz="2400" dirty="0" err="1" smtClean="0">
                <a:ea typeface="仿宋_GB2312" pitchFamily="49" charset="-122"/>
              </a:rPr>
              <a:t>M.data</a:t>
            </a:r>
            <a:r>
              <a:rPr lang="en-US" altLang="zh-CN" sz="2400" dirty="0" smtClean="0">
                <a:ea typeface="仿宋_GB2312" pitchFamily="49" charset="-122"/>
              </a:rPr>
              <a:t>[p].e</a:t>
            </a:r>
          </a:p>
          <a:p>
            <a:pPr>
              <a:lnSpc>
                <a:spcPct val="105000"/>
              </a:lnSpc>
            </a:pPr>
            <a:r>
              <a:rPr lang="en-US" altLang="zh-CN" sz="2400" dirty="0" smtClean="0">
                <a:ea typeface="仿宋_GB2312" pitchFamily="49" charset="-122"/>
              </a:rPr>
              <a:t> 	          q++;	            }</a:t>
            </a:r>
          </a:p>
          <a:p>
            <a:pPr>
              <a:lnSpc>
                <a:spcPct val="105000"/>
              </a:lnSpc>
            </a:pPr>
            <a:r>
              <a:rPr lang="en-US" altLang="zh-CN" sz="2400" dirty="0" smtClean="0">
                <a:ea typeface="仿宋_GB2312" pitchFamily="49" charset="-122"/>
              </a:rPr>
              <a:t>     return OK</a:t>
            </a:r>
          </a:p>
          <a:p>
            <a:pPr>
              <a:lnSpc>
                <a:spcPct val="105000"/>
              </a:lnSpc>
            </a:pPr>
            <a:r>
              <a:rPr lang="en-US" altLang="zh-CN" sz="2400" dirty="0" smtClean="0">
                <a:ea typeface="仿宋_GB2312" pitchFamily="49" charset="-122"/>
              </a:rPr>
              <a:t>}</a:t>
            </a:r>
          </a:p>
          <a:p>
            <a:pPr marL="342900" marR="0" lvl="0" indent="-342900" algn="l" defTabSz="914400" rtl="0" eaLnBrk="1" fontAlgn="base" latinLnBrk="0" hangingPunct="1">
              <a:lnSpc>
                <a:spcPct val="110000"/>
              </a:lnSpc>
              <a:spcBef>
                <a:spcPct val="0"/>
              </a:spcBef>
              <a:spcAft>
                <a:spcPct val="0"/>
              </a:spcAft>
              <a:buClrTx/>
              <a:buSzTx/>
              <a:buFont typeface="Wingdings" pitchFamily="2" charset="2"/>
              <a:buNone/>
              <a:tabLst/>
              <a:defRPr/>
            </a:pPr>
            <a:endPar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隶书" pitchFamily="49" charset="-122"/>
              <a:cs typeface="+mn-cs"/>
            </a:endParaRPr>
          </a:p>
        </p:txBody>
      </p:sp>
      <p:sp>
        <p:nvSpPr>
          <p:cNvPr id="2" name="矩形 1"/>
          <p:cNvSpPr/>
          <p:nvPr/>
        </p:nvSpPr>
        <p:spPr bwMode="auto">
          <a:xfrm>
            <a:off x="0" y="3392332"/>
            <a:ext cx="9144458" cy="360040"/>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6" name="组合 5"/>
          <p:cNvGrpSpPr/>
          <p:nvPr/>
        </p:nvGrpSpPr>
        <p:grpSpPr>
          <a:xfrm>
            <a:off x="5940152" y="1344097"/>
            <a:ext cx="3528392" cy="2372935"/>
            <a:chOff x="5940152" y="1344097"/>
            <a:chExt cx="3528392" cy="2372935"/>
          </a:xfrm>
        </p:grpSpPr>
        <p:sp>
          <p:nvSpPr>
            <p:cNvPr id="4" name="爆炸形 2 3"/>
            <p:cNvSpPr/>
            <p:nvPr/>
          </p:nvSpPr>
          <p:spPr bwMode="auto">
            <a:xfrm>
              <a:off x="5940152" y="1344097"/>
              <a:ext cx="3528392" cy="2372935"/>
            </a:xfrm>
            <a:prstGeom prst="irregularSeal2">
              <a:avLst/>
            </a:prstGeom>
            <a:solidFill>
              <a:schemeClr val="accent1">
                <a:alpha val="2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矩形 2"/>
            <p:cNvSpPr/>
            <p:nvPr/>
          </p:nvSpPr>
          <p:spPr>
            <a:xfrm>
              <a:off x="6711626" y="1905523"/>
              <a:ext cx="2180854" cy="1446550"/>
            </a:xfrm>
            <a:prstGeom prst="rect">
              <a:avLst/>
            </a:prstGeom>
          </p:spPr>
          <p:txBody>
            <a:bodyPr wrap="square">
              <a:spAutoFit/>
            </a:bodyPr>
            <a:lstStyle/>
            <a:p>
              <a:pPr lvl="0">
                <a:lnSpc>
                  <a:spcPct val="110000"/>
                </a:lnSpc>
                <a:spcBef>
                  <a:spcPct val="20000"/>
                </a:spcBef>
                <a:buClr>
                  <a:srgbClr val="990099"/>
                </a:buClr>
                <a:buSzPct val="50000"/>
                <a:defRPr/>
              </a:pPr>
              <a:r>
                <a:rPr lang="zh-CN" altLang="en-US" sz="2000" b="1" kern="0" dirty="0">
                  <a:solidFill>
                    <a:srgbClr val="C00000"/>
                  </a:solidFill>
                  <a:latin typeface="华文楷体" panose="02010600040101010101" pitchFamily="2" charset="-122"/>
                  <a:ea typeface="华文楷体" panose="02010600040101010101" pitchFamily="2" charset="-122"/>
                </a:rPr>
                <a:t>原矩阵是以行序为先的，保证了扫描时转置矩阵的行序次序。</a:t>
              </a:r>
            </a:p>
          </p:txBody>
        </p:sp>
      </p:grpSp>
      <p:sp>
        <p:nvSpPr>
          <p:cNvPr id="10" name="矩形 9"/>
          <p:cNvSpPr/>
          <p:nvPr/>
        </p:nvSpPr>
        <p:spPr bwMode="auto">
          <a:xfrm>
            <a:off x="-12231" y="3769970"/>
            <a:ext cx="9168920" cy="1870880"/>
          </a:xfrm>
          <a:prstGeom prst="rect">
            <a:avLst/>
          </a:prstGeom>
          <a:solidFill>
            <a:schemeClr val="accent2">
              <a:lumMod val="40000"/>
              <a:lumOff val="60000"/>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TextBox 5"/>
          <p:cNvSpPr txBox="1"/>
          <p:nvPr/>
        </p:nvSpPr>
        <p:spPr>
          <a:xfrm>
            <a:off x="3059831" y="5865794"/>
            <a:ext cx="5904655" cy="923330"/>
          </a:xfrm>
          <a:prstGeom prst="rect">
            <a:avLst/>
          </a:prstGeom>
          <a:noFill/>
        </p:spPr>
        <p:txBody>
          <a:bodyPr wrap="square" rtlCol="0">
            <a:spAutoFit/>
          </a:bodyPr>
          <a:lstStyle/>
          <a:p>
            <a:pPr lvl="0"/>
            <a:r>
              <a:rPr lang="zh-CN" altLang="en-US" sz="1800" b="1" kern="0" dirty="0" smtClean="0">
                <a:solidFill>
                  <a:srgbClr val="000099"/>
                </a:solidFill>
                <a:latin typeface="华文楷体" pitchFamily="2" charset="-122"/>
                <a:ea typeface="华文楷体" pitchFamily="2" charset="-122"/>
              </a:rPr>
              <a:t>设矩阵三元组表总共有 </a:t>
            </a:r>
            <a:r>
              <a:rPr lang="en-US" altLang="zh-CN" sz="1800" b="1" i="1" kern="0" dirty="0" smtClean="0">
                <a:solidFill>
                  <a:srgbClr val="000099"/>
                </a:solidFill>
                <a:latin typeface="华文楷体" pitchFamily="2" charset="-122"/>
                <a:ea typeface="华文楷体" pitchFamily="2" charset="-122"/>
              </a:rPr>
              <a:t>t </a:t>
            </a:r>
            <a:r>
              <a:rPr lang="zh-CN" altLang="en-US" sz="1800" b="1" kern="0" dirty="0" smtClean="0">
                <a:solidFill>
                  <a:srgbClr val="000099"/>
                </a:solidFill>
                <a:latin typeface="华文楷体" pitchFamily="2" charset="-122"/>
                <a:ea typeface="华文楷体" pitchFamily="2" charset="-122"/>
              </a:rPr>
              <a:t>项，上述算法的时间代价为 </a:t>
            </a:r>
            <a:r>
              <a:rPr lang="en-US" altLang="zh-CN" sz="1800" b="1" kern="0" dirty="0" smtClean="0">
                <a:solidFill>
                  <a:srgbClr val="000099"/>
                </a:solidFill>
                <a:latin typeface="华文楷体" pitchFamily="2" charset="-122"/>
                <a:ea typeface="华文楷体" pitchFamily="2" charset="-122"/>
              </a:rPr>
              <a:t>O ( </a:t>
            </a:r>
            <a:r>
              <a:rPr lang="en-US" altLang="zh-CN" sz="1800" b="1" i="1" kern="0" dirty="0" smtClean="0">
                <a:solidFill>
                  <a:srgbClr val="000099"/>
                </a:solidFill>
                <a:latin typeface="华文楷体" pitchFamily="2" charset="-122"/>
                <a:ea typeface="华文楷体" pitchFamily="2" charset="-122"/>
              </a:rPr>
              <a:t>n* t </a:t>
            </a:r>
            <a:r>
              <a:rPr lang="en-US" altLang="zh-CN" sz="1800" b="1" kern="0" dirty="0" smtClean="0">
                <a:solidFill>
                  <a:srgbClr val="000099"/>
                </a:solidFill>
                <a:latin typeface="华文楷体" pitchFamily="2" charset="-122"/>
                <a:ea typeface="华文楷体" pitchFamily="2" charset="-122"/>
              </a:rPr>
              <a:t>)</a:t>
            </a:r>
            <a:r>
              <a:rPr lang="zh-CN" altLang="en-US" sz="1800" b="1" kern="0" dirty="0" smtClean="0">
                <a:solidFill>
                  <a:srgbClr val="000099"/>
                </a:solidFill>
                <a:latin typeface="华文楷体" pitchFamily="2" charset="-122"/>
                <a:ea typeface="华文楷体" pitchFamily="2" charset="-122"/>
              </a:rPr>
              <a:t>。</a:t>
            </a:r>
            <a:r>
              <a:rPr lang="zh-CN" altLang="en-US" sz="1800" b="1" kern="0" dirty="0" smtClean="0">
                <a:latin typeface="华文楷体" pitchFamily="2" charset="-122"/>
                <a:ea typeface="华文楷体" pitchFamily="2" charset="-122"/>
              </a:rPr>
              <a:t>当</a:t>
            </a:r>
            <a:r>
              <a:rPr lang="en-US" altLang="zh-CN" sz="1800" b="1" i="1" kern="0" dirty="0" smtClean="0">
                <a:latin typeface="华文楷体" pitchFamily="2" charset="-122"/>
                <a:ea typeface="华文楷体" pitchFamily="2" charset="-122"/>
              </a:rPr>
              <a:t>t </a:t>
            </a:r>
            <a:r>
              <a:rPr lang="zh-CN" altLang="en-US" sz="1800" b="1" kern="0" dirty="0" smtClean="0">
                <a:latin typeface="华文楷体" pitchFamily="2" charset="-122"/>
                <a:ea typeface="华文楷体" pitchFamily="2" charset="-122"/>
              </a:rPr>
              <a:t>和 </a:t>
            </a:r>
            <a:r>
              <a:rPr lang="en-US" altLang="zh-CN" sz="1800" b="1" i="1" kern="0" dirty="0" smtClean="0">
                <a:latin typeface="华文楷体" pitchFamily="2" charset="-122"/>
                <a:ea typeface="华文楷体" pitchFamily="2" charset="-122"/>
              </a:rPr>
              <a:t>m</a:t>
            </a:r>
            <a:r>
              <a:rPr lang="en-US" altLang="zh-CN" sz="1800" b="1" kern="0" dirty="0" smtClean="0">
                <a:latin typeface="华文楷体" pitchFamily="2" charset="-122"/>
                <a:ea typeface="华文楷体" pitchFamily="2" charset="-122"/>
              </a:rPr>
              <a:t>*</a:t>
            </a:r>
            <a:r>
              <a:rPr lang="en-US" altLang="zh-CN" sz="1800" b="1" i="1" kern="0" dirty="0" smtClean="0">
                <a:latin typeface="华文楷体" pitchFamily="2" charset="-122"/>
                <a:ea typeface="华文楷体" pitchFamily="2" charset="-122"/>
              </a:rPr>
              <a:t>n</a:t>
            </a:r>
            <a:r>
              <a:rPr lang="en-US" altLang="zh-CN" sz="1800" b="1" kern="0" dirty="0" smtClean="0">
                <a:latin typeface="华文楷体" pitchFamily="2" charset="-122"/>
                <a:ea typeface="华文楷体" pitchFamily="2" charset="-122"/>
              </a:rPr>
              <a:t> </a:t>
            </a:r>
            <a:r>
              <a:rPr lang="zh-CN" altLang="en-US" sz="1800" b="1" kern="0" dirty="0" smtClean="0">
                <a:latin typeface="华文楷体" pitchFamily="2" charset="-122"/>
                <a:ea typeface="华文楷体" pitchFamily="2" charset="-122"/>
              </a:rPr>
              <a:t>同数量级时，算法</a:t>
            </a:r>
            <a:r>
              <a:rPr lang="en-US" altLang="zh-CN" sz="1800" b="1" kern="0" dirty="0" err="1" smtClean="0">
                <a:latin typeface="华文楷体" pitchFamily="2" charset="-122"/>
                <a:ea typeface="华文楷体" pitchFamily="2" charset="-122"/>
              </a:rPr>
              <a:t>transmatrix</a:t>
            </a:r>
            <a:r>
              <a:rPr lang="zh-CN" altLang="en-US" sz="1800" b="1" kern="0" dirty="0" smtClean="0">
                <a:latin typeface="华文楷体" pitchFamily="2" charset="-122"/>
                <a:ea typeface="华文楷体" pitchFamily="2" charset="-122"/>
              </a:rPr>
              <a:t>的时间复杂度为</a:t>
            </a:r>
            <a:r>
              <a:rPr lang="en-US" altLang="zh-CN" sz="1800" b="1" kern="0" dirty="0" smtClean="0">
                <a:latin typeface="华文楷体" pitchFamily="2" charset="-122"/>
                <a:ea typeface="华文楷体" pitchFamily="2" charset="-122"/>
              </a:rPr>
              <a:t>O(m*n</a:t>
            </a:r>
            <a:r>
              <a:rPr lang="en-US" altLang="zh-CN" sz="1800" b="1" kern="0" baseline="20000" dirty="0" smtClean="0">
                <a:latin typeface="华文楷体" pitchFamily="2" charset="-122"/>
                <a:ea typeface="华文楷体" pitchFamily="2" charset="-122"/>
              </a:rPr>
              <a:t>2</a:t>
            </a:r>
            <a:r>
              <a:rPr lang="en-US" altLang="zh-CN" sz="1800" b="1" kern="0" dirty="0" smtClean="0">
                <a:latin typeface="华文楷体" pitchFamily="2" charset="-122"/>
                <a:ea typeface="华文楷体" pitchFamily="2" charset="-122"/>
              </a:rPr>
              <a:t>)</a:t>
            </a:r>
            <a:r>
              <a:rPr lang="zh-CN" altLang="en-US" sz="1800" b="1" kern="0" dirty="0" smtClean="0">
                <a:latin typeface="华文楷体" pitchFamily="2" charset="-122"/>
                <a:ea typeface="华文楷体" pitchFamily="2" charset="-122"/>
              </a:rPr>
              <a:t>。</a:t>
            </a:r>
            <a:endParaRPr lang="zh-CN" altLang="en-US" sz="1800" b="1" kern="0" dirty="0" smtClean="0">
              <a:solidFill>
                <a:srgbClr val="000099"/>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6" name="Rectangle 2"/>
          <p:cNvSpPr>
            <a:spLocks noChangeArrowheads="1"/>
          </p:cNvSpPr>
          <p:nvPr/>
        </p:nvSpPr>
        <p:spPr bwMode="auto">
          <a:xfrm>
            <a:off x="107504" y="1196752"/>
            <a:ext cx="8458200" cy="3672408"/>
          </a:xfrm>
          <a:prstGeom prst="rect">
            <a:avLst/>
          </a:prstGeom>
          <a:noFill/>
          <a:ln w="9525">
            <a:noFill/>
            <a:miter lim="800000"/>
            <a:headEnd/>
            <a:tailEnd/>
          </a:ln>
          <a:effectLst/>
        </p:spPr>
        <p:txBody>
          <a:bodyPr/>
          <a:lstStyle/>
          <a:p>
            <a:pPr marL="342900" lvl="0" indent="-342900">
              <a:lnSpc>
                <a:spcPct val="105000"/>
              </a:lnSpc>
              <a:spcBef>
                <a:spcPct val="15000"/>
              </a:spcBef>
              <a:buClr>
                <a:srgbClr val="990099"/>
              </a:buClr>
              <a:buSzPct val="50000"/>
              <a:buFont typeface="Wingdings" pitchFamily="2" charset="2"/>
              <a:buChar char="n"/>
              <a:defRPr/>
            </a:pPr>
            <a:r>
              <a:rPr lang="zh-CN" altLang="en-US" sz="2400" b="1" kern="0" dirty="0" smtClean="0">
                <a:solidFill>
                  <a:srgbClr val="FF0000"/>
                </a:solidFill>
                <a:latin typeface="华文楷体" pitchFamily="2" charset="-122"/>
                <a:ea typeface="华文楷体" pitchFamily="2" charset="-122"/>
              </a:rPr>
              <a:t>快速转置算法</a:t>
            </a:r>
            <a:r>
              <a:rPr lang="zh-CN" altLang="en-US" sz="2400" b="1" kern="0" dirty="0" smtClean="0">
                <a:latin typeface="华文楷体" pitchFamily="2" charset="-122"/>
                <a:ea typeface="华文楷体" pitchFamily="2" charset="-122"/>
              </a:rPr>
              <a:t>的思想：预先求得原矩阵</a:t>
            </a:r>
            <a:r>
              <a:rPr lang="en-US" altLang="zh-CN" sz="2400" b="1" kern="0" dirty="0" smtClean="0">
                <a:latin typeface="华文楷体" pitchFamily="2" charset="-122"/>
                <a:ea typeface="华文楷体" pitchFamily="2" charset="-122"/>
              </a:rPr>
              <a:t>M </a:t>
            </a:r>
            <a:r>
              <a:rPr lang="zh-CN" altLang="en-US" sz="2400" b="1" kern="0" dirty="0" smtClean="0">
                <a:latin typeface="华文楷体" pitchFamily="2" charset="-122"/>
                <a:ea typeface="华文楷体" pitchFamily="2" charset="-122"/>
              </a:rPr>
              <a:t>每一列（即</a:t>
            </a:r>
            <a:r>
              <a:rPr lang="en-US" altLang="zh-CN" sz="2400" b="1" kern="0" dirty="0" smtClean="0">
                <a:latin typeface="华文楷体" pitchFamily="2" charset="-122"/>
                <a:ea typeface="华文楷体" pitchFamily="2" charset="-122"/>
              </a:rPr>
              <a:t>T</a:t>
            </a:r>
            <a:r>
              <a:rPr lang="zh-CN" altLang="en-US" sz="2400" b="1" kern="0" dirty="0" smtClean="0">
                <a:latin typeface="华文楷体" pitchFamily="2" charset="-122"/>
                <a:ea typeface="华文楷体" pitchFamily="2" charset="-122"/>
              </a:rPr>
              <a:t>中每一行）的第一个非零元在</a:t>
            </a:r>
            <a:r>
              <a:rPr lang="en-US" altLang="zh-CN" sz="2400" b="1" kern="0" dirty="0" smtClean="0">
                <a:latin typeface="华文楷体" pitchFamily="2" charset="-122"/>
                <a:ea typeface="华文楷体" pitchFamily="2" charset="-122"/>
              </a:rPr>
              <a:t>T</a:t>
            </a:r>
            <a:r>
              <a:rPr lang="zh-CN" altLang="en-US" sz="2400" b="1" kern="0" dirty="0" smtClean="0">
                <a:latin typeface="华文楷体" pitchFamily="2" charset="-122"/>
                <a:ea typeface="华文楷体" pitchFamily="2" charset="-122"/>
              </a:rPr>
              <a:t>中</a:t>
            </a:r>
            <a:r>
              <a:rPr lang="en-US" altLang="zh-CN" sz="2400" b="1" kern="0" dirty="0" smtClean="0">
                <a:latin typeface="华文楷体" pitchFamily="2" charset="-122"/>
                <a:ea typeface="华文楷体" pitchFamily="2" charset="-122"/>
              </a:rPr>
              <a:t> </a:t>
            </a:r>
            <a:r>
              <a:rPr lang="zh-CN" altLang="en-US" sz="2400" b="1" kern="0" dirty="0" smtClean="0">
                <a:latin typeface="华文楷体" pitchFamily="2" charset="-122"/>
                <a:ea typeface="华文楷体" pitchFamily="2" charset="-122"/>
              </a:rPr>
              <a:t>的位置，那么，对</a:t>
            </a:r>
            <a:r>
              <a:rPr lang="en-US" altLang="zh-CN" sz="2400" b="1" kern="0" dirty="0" smtClean="0">
                <a:latin typeface="华文楷体" pitchFamily="2" charset="-122"/>
                <a:ea typeface="华文楷体" pitchFamily="2" charset="-122"/>
              </a:rPr>
              <a:t>M</a:t>
            </a:r>
            <a:r>
              <a:rPr lang="zh-CN" altLang="en-US" sz="2400" b="1" kern="0" dirty="0" smtClean="0">
                <a:solidFill>
                  <a:srgbClr val="FF0000"/>
                </a:solidFill>
                <a:latin typeface="华文楷体" pitchFamily="2" charset="-122"/>
                <a:ea typeface="华文楷体" pitchFamily="2" charset="-122"/>
              </a:rPr>
              <a:t>转置扫描时，</a:t>
            </a:r>
            <a:r>
              <a:rPr lang="zh-CN" altLang="en-US" sz="2400" b="1" kern="0" dirty="0" smtClean="0">
                <a:latin typeface="华文楷体" pitchFamily="2" charset="-122"/>
                <a:ea typeface="华文楷体" pitchFamily="2" charset="-122"/>
              </a:rPr>
              <a:t>立即可以确定在转置矩阵 </a:t>
            </a:r>
            <a:r>
              <a:rPr lang="en-US" altLang="zh-CN" sz="2400" b="1" kern="0" dirty="0" smtClean="0">
                <a:latin typeface="华文楷体" pitchFamily="2" charset="-122"/>
                <a:ea typeface="华文楷体" pitchFamily="2" charset="-122"/>
              </a:rPr>
              <a:t>T </a:t>
            </a:r>
            <a:r>
              <a:rPr lang="zh-CN" altLang="en-US" sz="2400" b="1" kern="0" dirty="0" smtClean="0">
                <a:latin typeface="华文楷体" pitchFamily="2" charset="-122"/>
                <a:ea typeface="华文楷体" pitchFamily="2" charset="-122"/>
              </a:rPr>
              <a:t>三元组表中的位置，并装入它。</a:t>
            </a:r>
            <a:endParaRPr lang="en-US" altLang="zh-CN" sz="2400" b="1" dirty="0" smtClean="0">
              <a:solidFill>
                <a:srgbClr val="000099"/>
              </a:solidFill>
              <a:latin typeface="华文楷体" pitchFamily="2" charset="-122"/>
              <a:ea typeface="华文楷体" pitchFamily="2" charset="-122"/>
            </a:endParaRPr>
          </a:p>
          <a:p>
            <a:pPr marL="342900" indent="-342900">
              <a:lnSpc>
                <a:spcPct val="105000"/>
              </a:lnSpc>
              <a:spcBef>
                <a:spcPct val="15000"/>
              </a:spcBef>
              <a:buClr>
                <a:srgbClr val="990099"/>
              </a:buClr>
              <a:buSzPct val="50000"/>
              <a:buFont typeface="Wingdings" pitchFamily="2" charset="2"/>
              <a:buChar char="n"/>
              <a:defRPr/>
            </a:pPr>
            <a:r>
              <a:rPr lang="zh-CN" altLang="en-US" sz="2400" b="1" dirty="0" smtClean="0">
                <a:solidFill>
                  <a:srgbClr val="000099"/>
                </a:solidFill>
                <a:latin typeface="华文楷体" pitchFamily="2" charset="-122"/>
                <a:ea typeface="华文楷体" pitchFamily="2" charset="-122"/>
              </a:rPr>
              <a:t>为</a:t>
            </a:r>
            <a:r>
              <a:rPr lang="zh-CN" altLang="en-US" sz="2400" b="1" dirty="0">
                <a:solidFill>
                  <a:srgbClr val="000099"/>
                </a:solidFill>
                <a:latin typeface="华文楷体" pitchFamily="2" charset="-122"/>
                <a:ea typeface="华文楷体" pitchFamily="2" charset="-122"/>
              </a:rPr>
              <a:t>加速转置速度，建立辅助数组</a:t>
            </a:r>
            <a:r>
              <a:rPr lang="zh-CN" altLang="en-US" sz="2400" b="1" dirty="0">
                <a:solidFill>
                  <a:schemeClr val="accent2"/>
                </a:solidFill>
                <a:latin typeface="华文楷体" pitchFamily="2" charset="-122"/>
                <a:ea typeface="华文楷体" pitchFamily="2" charset="-122"/>
              </a:rPr>
              <a:t> </a:t>
            </a:r>
            <a:r>
              <a:rPr lang="en-US" altLang="zh-CN" sz="2400" b="1" dirty="0" smtClean="0">
                <a:solidFill>
                  <a:schemeClr val="accent2"/>
                </a:solidFill>
                <a:latin typeface="华文楷体" pitchFamily="2" charset="-122"/>
                <a:ea typeface="华文楷体" pitchFamily="2" charset="-122"/>
              </a:rPr>
              <a:t>num</a:t>
            </a:r>
            <a:r>
              <a:rPr lang="zh-CN" altLang="en-US" sz="2400" b="1" dirty="0" smtClean="0">
                <a:solidFill>
                  <a:srgbClr val="000099"/>
                </a:solidFill>
                <a:latin typeface="华文楷体" pitchFamily="2" charset="-122"/>
                <a:ea typeface="华文楷体" pitchFamily="2" charset="-122"/>
              </a:rPr>
              <a:t>和</a:t>
            </a:r>
            <a:r>
              <a:rPr lang="zh-CN" altLang="en-US" sz="2400" b="1" dirty="0" smtClean="0">
                <a:solidFill>
                  <a:schemeClr val="accent2"/>
                </a:solidFill>
                <a:latin typeface="华文楷体" pitchFamily="2" charset="-122"/>
                <a:ea typeface="华文楷体" pitchFamily="2" charset="-122"/>
              </a:rPr>
              <a:t> </a:t>
            </a:r>
            <a:r>
              <a:rPr lang="en-US" altLang="zh-CN" sz="2400" b="1" dirty="0" err="1" smtClean="0">
                <a:solidFill>
                  <a:schemeClr val="accent2"/>
                </a:solidFill>
                <a:latin typeface="华文楷体" pitchFamily="2" charset="-122"/>
                <a:ea typeface="华文楷体" pitchFamily="2" charset="-122"/>
              </a:rPr>
              <a:t>cpot</a:t>
            </a:r>
            <a:r>
              <a:rPr lang="zh-CN" altLang="en-US"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a:p>
            <a:pPr marL="896938" lvl="1" indent="-269875">
              <a:lnSpc>
                <a:spcPct val="105000"/>
              </a:lnSpc>
              <a:spcBef>
                <a:spcPct val="15000"/>
              </a:spcBef>
              <a:buClr>
                <a:srgbClr val="008000"/>
              </a:buClr>
              <a:buSzPct val="50000"/>
              <a:buFont typeface="Wingdings" pitchFamily="2" charset="2"/>
              <a:buChar char="u"/>
              <a:defRPr/>
            </a:pPr>
            <a:r>
              <a:rPr lang="en-US" altLang="zh-CN" sz="2400" b="1" dirty="0" smtClean="0">
                <a:latin typeface="华文楷体" pitchFamily="2" charset="-122"/>
                <a:ea typeface="华文楷体" pitchFamily="2" charset="-122"/>
              </a:rPr>
              <a:t>num[</a:t>
            </a:r>
            <a:r>
              <a:rPr lang="en-US" altLang="zh-CN" sz="2400" b="1" dirty="0" err="1" smtClean="0">
                <a:latin typeface="华文楷体" pitchFamily="2" charset="-122"/>
                <a:ea typeface="华文楷体" pitchFamily="2" charset="-122"/>
              </a:rPr>
              <a:t>col</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：记录</a:t>
            </a:r>
            <a:r>
              <a:rPr lang="zh-CN" altLang="en-US" sz="2400" b="1" dirty="0">
                <a:latin typeface="华文楷体" pitchFamily="2" charset="-122"/>
                <a:ea typeface="华文楷体" pitchFamily="2" charset="-122"/>
              </a:rPr>
              <a:t>矩阵转置前各</a:t>
            </a:r>
            <a:r>
              <a:rPr lang="zh-CN" altLang="en-US" sz="2400" b="1" dirty="0" smtClean="0">
                <a:latin typeface="华文楷体" pitchFamily="2" charset="-122"/>
                <a:ea typeface="华文楷体" pitchFamily="2" charset="-122"/>
              </a:rPr>
              <a:t>列（即</a:t>
            </a:r>
            <a:r>
              <a:rPr lang="zh-CN" altLang="en-US" sz="2400" b="1" dirty="0">
                <a:latin typeface="华文楷体" pitchFamily="2" charset="-122"/>
                <a:ea typeface="华文楷体" pitchFamily="2" charset="-122"/>
              </a:rPr>
              <a:t>转置矩阵各</a:t>
            </a:r>
            <a:r>
              <a:rPr lang="zh-CN" altLang="en-US" sz="2400" b="1" dirty="0" smtClean="0">
                <a:latin typeface="华文楷体" pitchFamily="2" charset="-122"/>
                <a:ea typeface="华文楷体" pitchFamily="2" charset="-122"/>
              </a:rPr>
              <a:t>行）非零元素个数</a:t>
            </a:r>
            <a:r>
              <a:rPr lang="zh-CN" altLang="en-US" sz="2400" b="1" dirty="0">
                <a:latin typeface="华文楷体" pitchFamily="2" charset="-122"/>
                <a:ea typeface="华文楷体" pitchFamily="2" charset="-122"/>
              </a:rPr>
              <a:t>；</a:t>
            </a:r>
          </a:p>
          <a:p>
            <a:pPr marL="896938" lvl="1" indent="-269875">
              <a:lnSpc>
                <a:spcPct val="105000"/>
              </a:lnSpc>
              <a:spcBef>
                <a:spcPct val="15000"/>
              </a:spcBef>
              <a:buClr>
                <a:srgbClr val="008000"/>
              </a:buClr>
              <a:buSzPct val="50000"/>
              <a:buFont typeface="Wingdings" pitchFamily="2" charset="2"/>
              <a:buChar char="u"/>
              <a:defRPr/>
            </a:pPr>
            <a:r>
              <a:rPr lang="en-US" altLang="zh-CN" sz="2400" b="1" dirty="0" err="1" smtClean="0">
                <a:latin typeface="华文楷体" pitchFamily="2" charset="-122"/>
                <a:ea typeface="华文楷体" pitchFamily="2" charset="-122"/>
              </a:rPr>
              <a:t>cpot</a:t>
            </a:r>
            <a:r>
              <a:rPr lang="en-US" altLang="zh-CN" sz="2400" b="1" dirty="0" smtClean="0">
                <a:latin typeface="华文楷体" pitchFamily="2" charset="-122"/>
                <a:ea typeface="华文楷体" pitchFamily="2" charset="-122"/>
              </a:rPr>
              <a:t>[</a:t>
            </a:r>
            <a:r>
              <a:rPr lang="en-US" altLang="zh-CN" sz="2400" b="1" dirty="0" err="1" smtClean="0">
                <a:latin typeface="华文楷体" pitchFamily="2" charset="-122"/>
                <a:ea typeface="华文楷体" pitchFamily="2" charset="-122"/>
              </a:rPr>
              <a:t>col</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：记录各列非</a:t>
            </a:r>
            <a:r>
              <a:rPr lang="zh-CN" altLang="en-US" sz="2400" b="1" dirty="0">
                <a:latin typeface="华文楷体" pitchFamily="2" charset="-122"/>
                <a:ea typeface="华文楷体" pitchFamily="2" charset="-122"/>
              </a:rPr>
              <a:t>零元素在转置三元组表中开始存放位置</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sp>
        <p:nvSpPr>
          <p:cNvPr id="7" name="Rectangle 5"/>
          <p:cNvSpPr txBox="1">
            <a:spLocks noChangeArrowheads="1"/>
          </p:cNvSpPr>
          <p:nvPr/>
        </p:nvSpPr>
        <p:spPr>
          <a:xfrm>
            <a:off x="0" y="249015"/>
            <a:ext cx="8229600" cy="947737"/>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mj-lt"/>
                <a:ea typeface="华文新魏" pitchFamily="2" charset="-122"/>
                <a:cs typeface="+mj-cs"/>
              </a:rPr>
              <a:t>快速转置算法</a:t>
            </a:r>
          </a:p>
        </p:txBody>
      </p:sp>
      <p:sp>
        <p:nvSpPr>
          <p:cNvPr id="9" name="TextBox 8"/>
          <p:cNvSpPr txBox="1"/>
          <p:nvPr/>
        </p:nvSpPr>
        <p:spPr>
          <a:xfrm>
            <a:off x="3131840" y="4725144"/>
            <a:ext cx="5400600" cy="1932837"/>
          </a:xfrm>
          <a:prstGeom prst="rect">
            <a:avLst/>
          </a:prstGeom>
          <a:noFill/>
        </p:spPr>
        <p:txBody>
          <a:bodyPr wrap="square" rtlCol="0">
            <a:spAutoFit/>
          </a:bodyPr>
          <a:lstStyle/>
          <a:p>
            <a:pPr>
              <a:lnSpc>
                <a:spcPct val="115000"/>
              </a:lnSpc>
              <a:buFont typeface="Arial" pitchFamily="34" charset="0"/>
              <a:buChar char="•"/>
            </a:pPr>
            <a:r>
              <a:rPr lang="en-US" altLang="zh-CN" sz="2400" b="1" dirty="0" smtClean="0">
                <a:solidFill>
                  <a:srgbClr val="000000"/>
                </a:solidFill>
                <a:ea typeface="楷体_GB2312" pitchFamily="49" charset="-122"/>
              </a:rPr>
              <a:t> </a:t>
            </a:r>
            <a:r>
              <a:rPr lang="en-US" altLang="zh-CN" sz="2000" b="1" dirty="0" smtClean="0">
                <a:solidFill>
                  <a:srgbClr val="000000"/>
                </a:solidFill>
                <a:ea typeface="楷体_GB2312" pitchFamily="49" charset="-122"/>
              </a:rPr>
              <a:t>for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=1;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&lt;=M.nu;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  num[</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 = 0;</a:t>
            </a:r>
          </a:p>
          <a:p>
            <a:pPr>
              <a:lnSpc>
                <a:spcPct val="115000"/>
              </a:lnSpc>
            </a:pPr>
            <a:r>
              <a:rPr lang="en-US" altLang="zh-CN" sz="2000" b="1" dirty="0" smtClean="0">
                <a:solidFill>
                  <a:srgbClr val="000000"/>
                </a:solidFill>
                <a:ea typeface="楷体_GB2312" pitchFamily="49" charset="-122"/>
              </a:rPr>
              <a:t>   for (t=1; t&lt;=</a:t>
            </a:r>
            <a:r>
              <a:rPr lang="en-US" altLang="zh-CN" sz="2000" b="1" dirty="0" err="1" smtClean="0">
                <a:solidFill>
                  <a:srgbClr val="000000"/>
                </a:solidFill>
                <a:ea typeface="楷体_GB2312" pitchFamily="49" charset="-122"/>
              </a:rPr>
              <a:t>M.tu</a:t>
            </a:r>
            <a:r>
              <a:rPr lang="en-US" altLang="zh-CN" sz="2000" b="1" dirty="0" smtClean="0">
                <a:solidFill>
                  <a:srgbClr val="000000"/>
                </a:solidFill>
                <a:ea typeface="楷体_GB2312" pitchFamily="49" charset="-122"/>
              </a:rPr>
              <a:t>; ++t)  ++num[</a:t>
            </a:r>
            <a:r>
              <a:rPr lang="en-US" altLang="zh-CN" sz="2000" b="1" dirty="0" err="1" smtClean="0">
                <a:solidFill>
                  <a:srgbClr val="000000"/>
                </a:solidFill>
                <a:ea typeface="楷体_GB2312" pitchFamily="49" charset="-122"/>
              </a:rPr>
              <a:t>M.data</a:t>
            </a:r>
            <a:r>
              <a:rPr lang="en-US" altLang="zh-CN" sz="2000" b="1" dirty="0" smtClean="0">
                <a:solidFill>
                  <a:srgbClr val="000000"/>
                </a:solidFill>
                <a:ea typeface="楷体_GB2312" pitchFamily="49" charset="-122"/>
              </a:rPr>
              <a:t>[t].j];</a:t>
            </a:r>
          </a:p>
          <a:p>
            <a:pPr>
              <a:lnSpc>
                <a:spcPct val="115000"/>
              </a:lnSpc>
              <a:buFont typeface="Arial" pitchFamily="34" charset="0"/>
              <a:buChar char="•"/>
            </a:pP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[1] = 1;</a:t>
            </a:r>
          </a:p>
          <a:p>
            <a:pPr>
              <a:lnSpc>
                <a:spcPct val="115000"/>
              </a:lnSpc>
            </a:pPr>
            <a:r>
              <a:rPr lang="en-US" altLang="zh-CN" sz="2000" b="1" dirty="0" smtClean="0">
                <a:solidFill>
                  <a:srgbClr val="000000"/>
                </a:solidFill>
                <a:ea typeface="楷体_GB2312" pitchFamily="49" charset="-122"/>
              </a:rPr>
              <a:t>   for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=2;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&lt;=M.nu;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a:t>
            </a:r>
          </a:p>
          <a:p>
            <a:pPr>
              <a:lnSpc>
                <a:spcPct val="115000"/>
              </a:lnSpc>
            </a:pP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 =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[col-1] + num[col-1]</a:t>
            </a:r>
            <a:r>
              <a:rPr lang="zh-CN" altLang="en-US" sz="2000" b="1" dirty="0" smtClean="0">
                <a:solidFill>
                  <a:srgbClr val="000000"/>
                </a:solidFill>
                <a:ea typeface="楷体_GB2312" pitchFamily="49" charset="-122"/>
              </a:rPr>
              <a:t>；</a:t>
            </a:r>
            <a:endParaRPr lang="en-US" altLang="zh-CN" sz="2000" b="1" dirty="0" smtClean="0">
              <a:solidFill>
                <a:srgbClr val="000000"/>
              </a:solidFill>
              <a:ea typeface="楷体_GB2312" pitchFamily="49" charset="-122"/>
            </a:endParaRPr>
          </a:p>
        </p:txBody>
      </p:sp>
      <p:sp>
        <p:nvSpPr>
          <p:cNvPr id="8" name="矩形 7"/>
          <p:cNvSpPr/>
          <p:nvPr/>
        </p:nvSpPr>
        <p:spPr bwMode="auto">
          <a:xfrm>
            <a:off x="1907704" y="5223510"/>
            <a:ext cx="7236754" cy="360040"/>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1907704" y="5588866"/>
            <a:ext cx="7261216" cy="1080494"/>
          </a:xfrm>
          <a:prstGeom prst="rect">
            <a:avLst/>
          </a:prstGeom>
          <a:solidFill>
            <a:schemeClr val="accent2">
              <a:lumMod val="40000"/>
              <a:lumOff val="60000"/>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p:strips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683568" y="1124744"/>
            <a:ext cx="2088232" cy="609398"/>
          </a:xfrm>
          <a:prstGeom prst="rect">
            <a:avLst/>
          </a:prstGeom>
          <a:noFill/>
          <a:ln w="9525">
            <a:noFill/>
            <a:miter lim="800000"/>
            <a:headEnd/>
            <a:tailEnd/>
          </a:ln>
          <a:effectLst/>
        </p:spPr>
        <p:txBody>
          <a:bodyPr wrap="square">
            <a:spAutoFit/>
          </a:bodyPr>
          <a:lstStyle/>
          <a:p>
            <a:pPr>
              <a:lnSpc>
                <a:spcPct val="120000"/>
              </a:lnSpc>
            </a:pPr>
            <a:r>
              <a:rPr lang="zh-CN" altLang="en-US" sz="2800" dirty="0" smtClean="0">
                <a:solidFill>
                  <a:srgbClr val="000000"/>
                </a:solidFill>
                <a:latin typeface="华文楷体" pitchFamily="2" charset="-122"/>
                <a:ea typeface="华文楷体" pitchFamily="2" charset="-122"/>
              </a:rPr>
              <a:t>例：</a:t>
            </a:r>
            <a:endParaRPr lang="zh-CN" altLang="en-US" sz="2800" dirty="0">
              <a:solidFill>
                <a:srgbClr val="000000"/>
              </a:solidFill>
              <a:latin typeface="华文楷体" pitchFamily="2" charset="-122"/>
              <a:ea typeface="华文楷体" pitchFamily="2" charset="-122"/>
            </a:endParaRPr>
          </a:p>
        </p:txBody>
      </p:sp>
      <p:graphicFrame>
        <p:nvGraphicFramePr>
          <p:cNvPr id="89091" name="Object 3"/>
          <p:cNvGraphicFramePr>
            <a:graphicFrameLocks noChangeAspect="1"/>
          </p:cNvGraphicFramePr>
          <p:nvPr/>
        </p:nvGraphicFramePr>
        <p:xfrm>
          <a:off x="1187624" y="2132856"/>
          <a:ext cx="1728192" cy="2297310"/>
        </p:xfrm>
        <a:graphic>
          <a:graphicData uri="http://schemas.openxmlformats.org/presentationml/2006/ole">
            <mc:AlternateContent xmlns:mc="http://schemas.openxmlformats.org/markup-compatibility/2006">
              <mc:Choice xmlns:v="urn:schemas-microsoft-com:vml" Requires="v">
                <p:oleObj spid="_x0000_s89177" name="Document" r:id="rId3" imgW="2154366" imgH="2857784" progId="Word.Document.8">
                  <p:embed/>
                </p:oleObj>
              </mc:Choice>
              <mc:Fallback>
                <p:oleObj name="Document" r:id="rId3" imgW="2154366" imgH="2857784" progId="Word.Documen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132856"/>
                        <a:ext cx="1728192" cy="2297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2" name="Object 4"/>
          <p:cNvGraphicFramePr>
            <a:graphicFrameLocks noChangeAspect="1"/>
          </p:cNvGraphicFramePr>
          <p:nvPr/>
        </p:nvGraphicFramePr>
        <p:xfrm>
          <a:off x="3635896" y="2564904"/>
          <a:ext cx="4505325" cy="1473200"/>
        </p:xfrm>
        <a:graphic>
          <a:graphicData uri="http://schemas.openxmlformats.org/presentationml/2006/ole">
            <mc:AlternateContent xmlns:mc="http://schemas.openxmlformats.org/markup-compatibility/2006">
              <mc:Choice xmlns:v="urn:schemas-microsoft-com:vml" Requires="v">
                <p:oleObj spid="_x0000_s89178" name="Document" r:id="rId5" imgW="5499576" imgH="1796537" progId="Word.Document.8">
                  <p:embed/>
                </p:oleObj>
              </mc:Choice>
              <mc:Fallback>
                <p:oleObj name="Document" r:id="rId5" imgW="5499576" imgH="1796537"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896" y="2564904"/>
                        <a:ext cx="4505325"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Tree>
  </p:cSld>
  <p:clrMapOvr>
    <a:masterClrMapping/>
  </p:clrMapOvr>
  <p:transition>
    <p:strips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560" y="548680"/>
            <a:ext cx="7168116" cy="5828134"/>
          </a:xfrm>
          <a:prstGeom prst="rect">
            <a:avLst/>
          </a:prstGeom>
          <a:noFill/>
          <a:ln w="9525">
            <a:noFill/>
            <a:miter lim="800000"/>
            <a:headEnd/>
            <a:tailEnd/>
          </a:ln>
          <a:effectLst/>
        </p:spPr>
        <p:txBody>
          <a:bodyPr wrap="none">
            <a:spAutoFit/>
          </a:bodyPr>
          <a:lstStyle/>
          <a:p>
            <a:pPr>
              <a:lnSpc>
                <a:spcPct val="115000"/>
              </a:lnSpc>
            </a:pPr>
            <a:r>
              <a:rPr lang="en-US" altLang="zh-CN" sz="2000" b="1" dirty="0">
                <a:solidFill>
                  <a:srgbClr val="000000"/>
                </a:solidFill>
                <a:ea typeface="楷体_GB2312" pitchFamily="49" charset="-122"/>
              </a:rPr>
              <a:t>Status</a:t>
            </a:r>
            <a:r>
              <a:rPr lang="en-US" altLang="zh-CN" sz="2000" dirty="0">
                <a:solidFill>
                  <a:srgbClr val="000000"/>
                </a:solidFill>
                <a:ea typeface="楷体_GB2312" pitchFamily="49" charset="-122"/>
              </a:rPr>
              <a:t> </a:t>
            </a:r>
            <a:r>
              <a:rPr lang="en-US" altLang="zh-CN" sz="2000" b="1" dirty="0" err="1">
                <a:solidFill>
                  <a:srgbClr val="000000"/>
                </a:solidFill>
                <a:ea typeface="楷体_GB2312" pitchFamily="49" charset="-122"/>
              </a:rPr>
              <a:t>FastTransposeSMatrix</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TSMatrix</a:t>
            </a:r>
            <a:r>
              <a:rPr lang="en-US" altLang="zh-CN" sz="2000" b="1" dirty="0">
                <a:solidFill>
                  <a:srgbClr val="000000"/>
                </a:solidFill>
                <a:ea typeface="楷体_GB2312" pitchFamily="49" charset="-122"/>
              </a:rPr>
              <a:t> M, </a:t>
            </a:r>
            <a:r>
              <a:rPr lang="en-US" altLang="zh-CN" sz="2000" b="1" dirty="0" err="1">
                <a:solidFill>
                  <a:srgbClr val="000000"/>
                </a:solidFill>
                <a:ea typeface="楷体_GB2312" pitchFamily="49" charset="-122"/>
              </a:rPr>
              <a:t>TSMatrix</a:t>
            </a:r>
            <a:r>
              <a:rPr lang="en-US" altLang="zh-CN" sz="2000" b="1" dirty="0">
                <a:solidFill>
                  <a:srgbClr val="000000"/>
                </a:solidFill>
                <a:ea typeface="楷体_GB2312" pitchFamily="49" charset="-122"/>
              </a:rPr>
              <a:t> &amp;T){</a:t>
            </a: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T.mu </a:t>
            </a:r>
            <a:r>
              <a:rPr lang="en-US" altLang="zh-CN" sz="2000" b="1" dirty="0">
                <a:solidFill>
                  <a:srgbClr val="000000"/>
                </a:solidFill>
                <a:ea typeface="楷体_GB2312" pitchFamily="49" charset="-122"/>
              </a:rPr>
              <a:t>= M.nu;  T.nu = M.mu;  </a:t>
            </a:r>
            <a:r>
              <a:rPr lang="en-US" altLang="zh-CN" sz="2000" b="1" dirty="0" err="1">
                <a:solidFill>
                  <a:srgbClr val="000000"/>
                </a:solidFill>
                <a:ea typeface="楷体_GB2312" pitchFamily="49" charset="-122"/>
              </a:rPr>
              <a:t>T.tu</a:t>
            </a:r>
            <a:r>
              <a:rPr lang="en-US" altLang="zh-CN" sz="2000" b="1" dirty="0">
                <a:solidFill>
                  <a:srgbClr val="000000"/>
                </a:solidFill>
                <a:ea typeface="楷体_GB2312" pitchFamily="49" charset="-122"/>
              </a:rPr>
              <a:t> = </a:t>
            </a:r>
            <a:r>
              <a:rPr lang="en-US" altLang="zh-CN" sz="2000" b="1" dirty="0" err="1">
                <a:solidFill>
                  <a:srgbClr val="000000"/>
                </a:solidFill>
                <a:ea typeface="楷体_GB2312" pitchFamily="49" charset="-122"/>
              </a:rPr>
              <a:t>M.tu</a:t>
            </a:r>
            <a:r>
              <a:rPr lang="en-US" altLang="zh-CN" sz="2000" b="1" dirty="0">
                <a:solidFill>
                  <a:srgbClr val="000000"/>
                </a:solidFill>
                <a:ea typeface="楷体_GB2312" pitchFamily="49" charset="-122"/>
              </a:rPr>
              <a:t>;</a:t>
            </a: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if </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T.tu</a:t>
            </a:r>
            <a:r>
              <a:rPr lang="en-US" altLang="zh-CN" sz="2000" b="1" dirty="0">
                <a:solidFill>
                  <a:srgbClr val="000000"/>
                </a:solidFill>
                <a:ea typeface="楷体_GB2312" pitchFamily="49" charset="-122"/>
              </a:rPr>
              <a:t>) {</a:t>
            </a: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for </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=1; </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&lt;=M.nu; ++</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  num[</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 = 0;</a:t>
            </a: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for </a:t>
            </a:r>
            <a:r>
              <a:rPr lang="en-US" altLang="zh-CN" sz="2000" b="1" dirty="0">
                <a:solidFill>
                  <a:srgbClr val="000000"/>
                </a:solidFill>
                <a:ea typeface="楷体_GB2312" pitchFamily="49" charset="-122"/>
              </a:rPr>
              <a:t>(t=1; t&lt;=</a:t>
            </a:r>
            <a:r>
              <a:rPr lang="en-US" altLang="zh-CN" sz="2000" b="1" dirty="0" err="1">
                <a:solidFill>
                  <a:srgbClr val="000000"/>
                </a:solidFill>
                <a:ea typeface="楷体_GB2312" pitchFamily="49" charset="-122"/>
              </a:rPr>
              <a:t>M.tu</a:t>
            </a:r>
            <a:r>
              <a:rPr lang="en-US" altLang="zh-CN" sz="2000" b="1" dirty="0">
                <a:solidFill>
                  <a:srgbClr val="000000"/>
                </a:solidFill>
                <a:ea typeface="楷体_GB2312" pitchFamily="49" charset="-122"/>
              </a:rPr>
              <a:t>; ++t)  ++num[</a:t>
            </a:r>
            <a:r>
              <a:rPr lang="en-US" altLang="zh-CN" sz="2000" b="1" dirty="0" err="1">
                <a:solidFill>
                  <a:srgbClr val="000000"/>
                </a:solidFill>
                <a:ea typeface="楷体_GB2312" pitchFamily="49" charset="-122"/>
              </a:rPr>
              <a:t>M.data</a:t>
            </a:r>
            <a:r>
              <a:rPr lang="en-US" altLang="zh-CN" sz="2000" b="1" dirty="0">
                <a:solidFill>
                  <a:srgbClr val="000000"/>
                </a:solidFill>
                <a:ea typeface="楷体_GB2312" pitchFamily="49" charset="-122"/>
              </a:rPr>
              <a:t>[t].j];</a:t>
            </a: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[1</a:t>
            </a:r>
            <a:r>
              <a:rPr lang="en-US" altLang="zh-CN" sz="2000" b="1" dirty="0">
                <a:solidFill>
                  <a:srgbClr val="000000"/>
                </a:solidFill>
                <a:ea typeface="楷体_GB2312" pitchFamily="49" charset="-122"/>
              </a:rPr>
              <a:t>] = 1;</a:t>
            </a: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for </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=2; </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&lt;=M.nu; ++</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a:t>
            </a: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a:t>
            </a:r>
            <a:r>
              <a:rPr lang="en-US" altLang="zh-CN" sz="2000" b="1" dirty="0" err="1" smtClean="0">
                <a:solidFill>
                  <a:srgbClr val="000000"/>
                </a:solidFill>
                <a:ea typeface="楷体_GB2312" pitchFamily="49" charset="-122"/>
              </a:rPr>
              <a:t>col</a:t>
            </a:r>
            <a:r>
              <a:rPr lang="en-US" altLang="zh-CN" sz="2000" b="1" dirty="0">
                <a:solidFill>
                  <a:srgbClr val="000000"/>
                </a:solidFill>
                <a:ea typeface="楷体_GB2312" pitchFamily="49" charset="-122"/>
              </a:rPr>
              <a:t>] = </a:t>
            </a:r>
            <a:r>
              <a:rPr lang="en-US" altLang="zh-CN" sz="2000" b="1" dirty="0" err="1">
                <a:solidFill>
                  <a:srgbClr val="000000"/>
                </a:solidFill>
                <a:ea typeface="楷体_GB2312" pitchFamily="49" charset="-122"/>
              </a:rPr>
              <a:t>cpot</a:t>
            </a:r>
            <a:r>
              <a:rPr lang="en-US" altLang="zh-CN" sz="2000" b="1" dirty="0">
                <a:solidFill>
                  <a:srgbClr val="000000"/>
                </a:solidFill>
                <a:ea typeface="楷体_GB2312" pitchFamily="49" charset="-122"/>
              </a:rPr>
              <a:t>[col-1] + num[col-1];</a:t>
            </a: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for </a:t>
            </a:r>
            <a:r>
              <a:rPr lang="en-US" altLang="zh-CN" sz="2000" b="1" dirty="0">
                <a:solidFill>
                  <a:srgbClr val="000000"/>
                </a:solidFill>
                <a:ea typeface="楷体_GB2312" pitchFamily="49" charset="-122"/>
              </a:rPr>
              <a:t>(p=1; p&lt;=</a:t>
            </a:r>
            <a:r>
              <a:rPr lang="en-US" altLang="zh-CN" sz="2000" b="1" dirty="0" err="1">
                <a:solidFill>
                  <a:srgbClr val="000000"/>
                </a:solidFill>
                <a:ea typeface="楷体_GB2312" pitchFamily="49" charset="-122"/>
              </a:rPr>
              <a:t>M.tu</a:t>
            </a:r>
            <a:r>
              <a:rPr lang="en-US" altLang="zh-CN" sz="2000" b="1" dirty="0">
                <a:solidFill>
                  <a:srgbClr val="000000"/>
                </a:solidFill>
                <a:ea typeface="楷体_GB2312" pitchFamily="49" charset="-122"/>
              </a:rPr>
              <a:t>; ++p) </a:t>
            </a:r>
            <a:r>
              <a:rPr lang="en-US" altLang="zh-CN" sz="2000" b="1" dirty="0" smtClean="0">
                <a:solidFill>
                  <a:srgbClr val="000000"/>
                </a:solidFill>
                <a:ea typeface="楷体_GB2312" pitchFamily="49" charset="-122"/>
              </a:rPr>
              <a:t>{</a:t>
            </a:r>
          </a:p>
          <a:p>
            <a:pPr>
              <a:lnSpc>
                <a:spcPct val="125000"/>
              </a:lnSpc>
            </a:pPr>
            <a:r>
              <a:rPr lang="en-US" altLang="zh-CN" sz="2000" b="1" dirty="0" smtClean="0">
                <a:solidFill>
                  <a:srgbClr val="0000FF"/>
                </a:solidFill>
              </a:rPr>
              <a:t>                      </a:t>
            </a:r>
            <a:r>
              <a:rPr lang="en-US" altLang="zh-CN" sz="2000" b="1" dirty="0" smtClean="0"/>
              <a:t>Col = </a:t>
            </a:r>
            <a:r>
              <a:rPr lang="en-US" altLang="zh-CN" sz="2000" b="1" dirty="0" err="1" smtClean="0"/>
              <a:t>M.data</a:t>
            </a:r>
            <a:r>
              <a:rPr lang="en-US" altLang="zh-CN" sz="2000" b="1" dirty="0" smtClean="0"/>
              <a:t>[p].j;    q = </a:t>
            </a:r>
            <a:r>
              <a:rPr lang="en-US" altLang="zh-CN" sz="2000" b="1" dirty="0" err="1" smtClean="0"/>
              <a:t>cpot</a:t>
            </a:r>
            <a:r>
              <a:rPr lang="en-US" altLang="zh-CN" sz="2000" b="1" dirty="0" smtClean="0"/>
              <a:t>[</a:t>
            </a:r>
            <a:r>
              <a:rPr lang="en-US" altLang="zh-CN" sz="2000" b="1" dirty="0" err="1" smtClean="0"/>
              <a:t>col</a:t>
            </a:r>
            <a:r>
              <a:rPr lang="en-US" altLang="zh-CN" sz="2000" b="1" dirty="0" smtClean="0"/>
              <a:t>];</a:t>
            </a:r>
          </a:p>
          <a:p>
            <a:pPr>
              <a:lnSpc>
                <a:spcPct val="125000"/>
              </a:lnSpc>
            </a:pPr>
            <a:r>
              <a:rPr lang="en-US" altLang="zh-CN" sz="2000" b="1" dirty="0" smtClean="0"/>
              <a:t>                      </a:t>
            </a:r>
            <a:r>
              <a:rPr lang="en-US" altLang="zh-CN" sz="2000" b="1" dirty="0" err="1" smtClean="0"/>
              <a:t>T.data</a:t>
            </a:r>
            <a:r>
              <a:rPr lang="en-US" altLang="zh-CN" sz="2000" b="1" dirty="0" smtClean="0"/>
              <a:t>[q].</a:t>
            </a:r>
            <a:r>
              <a:rPr lang="en-US" altLang="zh-CN" sz="2000" b="1" dirty="0" err="1" smtClean="0"/>
              <a:t>i</a:t>
            </a:r>
            <a:r>
              <a:rPr lang="en-US" altLang="zh-CN" sz="2000" b="1" dirty="0" smtClean="0"/>
              <a:t> = </a:t>
            </a:r>
            <a:r>
              <a:rPr lang="en-US" altLang="zh-CN" sz="2000" b="1" dirty="0" err="1" smtClean="0"/>
              <a:t>M.data</a:t>
            </a:r>
            <a:r>
              <a:rPr lang="en-US" altLang="zh-CN" sz="2000" b="1" dirty="0" smtClean="0"/>
              <a:t>[p].j; </a:t>
            </a:r>
            <a:r>
              <a:rPr lang="en-US" altLang="zh-CN" sz="2000" b="1" dirty="0" err="1" smtClean="0"/>
              <a:t>T.data</a:t>
            </a:r>
            <a:r>
              <a:rPr lang="en-US" altLang="zh-CN" sz="2000" b="1" dirty="0" smtClean="0"/>
              <a:t>[q].j = </a:t>
            </a:r>
            <a:r>
              <a:rPr lang="en-US" altLang="zh-CN" sz="2000" b="1" dirty="0" err="1" smtClean="0"/>
              <a:t>M.data</a:t>
            </a:r>
            <a:r>
              <a:rPr lang="en-US" altLang="zh-CN" sz="2000" b="1" dirty="0" smtClean="0"/>
              <a:t>[p].</a:t>
            </a:r>
            <a:r>
              <a:rPr lang="en-US" altLang="zh-CN" sz="2000" b="1" dirty="0" err="1" smtClean="0"/>
              <a:t>i</a:t>
            </a:r>
            <a:r>
              <a:rPr lang="en-US" altLang="zh-CN" sz="2000" b="1" dirty="0" smtClean="0"/>
              <a:t>;</a:t>
            </a:r>
          </a:p>
          <a:p>
            <a:pPr>
              <a:lnSpc>
                <a:spcPct val="125000"/>
              </a:lnSpc>
            </a:pPr>
            <a:r>
              <a:rPr lang="en-US" altLang="zh-CN" sz="2000" b="1" dirty="0" smtClean="0"/>
              <a:t>                      </a:t>
            </a:r>
            <a:r>
              <a:rPr lang="en-US" altLang="zh-CN" sz="2000" b="1" dirty="0" err="1" smtClean="0"/>
              <a:t>T.data</a:t>
            </a:r>
            <a:r>
              <a:rPr lang="en-US" altLang="zh-CN" sz="2000" b="1" dirty="0" smtClean="0"/>
              <a:t>[q].e = </a:t>
            </a:r>
            <a:r>
              <a:rPr lang="en-US" altLang="zh-CN" sz="2000" b="1" dirty="0" err="1" smtClean="0"/>
              <a:t>M.data</a:t>
            </a:r>
            <a:r>
              <a:rPr lang="en-US" altLang="zh-CN" sz="2000" b="1" dirty="0" smtClean="0"/>
              <a:t>[p].e;      </a:t>
            </a:r>
            <a:r>
              <a:rPr lang="en-US" altLang="zh-CN" sz="2000" b="1" dirty="0" smtClean="0">
                <a:solidFill>
                  <a:srgbClr val="C00000"/>
                </a:solidFill>
              </a:rPr>
              <a:t>++</a:t>
            </a:r>
            <a:r>
              <a:rPr lang="en-US" altLang="zh-CN" sz="2000" b="1" dirty="0" err="1" smtClean="0">
                <a:solidFill>
                  <a:srgbClr val="C00000"/>
                </a:solidFill>
              </a:rPr>
              <a:t>cpot</a:t>
            </a:r>
            <a:r>
              <a:rPr lang="en-US" altLang="zh-CN" sz="2000" b="1" dirty="0" smtClean="0">
                <a:solidFill>
                  <a:srgbClr val="C00000"/>
                </a:solidFill>
              </a:rPr>
              <a:t>[</a:t>
            </a:r>
            <a:r>
              <a:rPr lang="en-US" altLang="zh-CN" sz="2000" b="1" dirty="0" err="1" smtClean="0">
                <a:solidFill>
                  <a:srgbClr val="C00000"/>
                </a:solidFill>
              </a:rPr>
              <a:t>col</a:t>
            </a:r>
            <a:r>
              <a:rPr lang="en-US" altLang="zh-CN" sz="2000" b="1" dirty="0" smtClean="0"/>
              <a:t>]</a:t>
            </a:r>
          </a:p>
          <a:p>
            <a:pPr>
              <a:lnSpc>
                <a:spcPct val="115000"/>
              </a:lnSpc>
            </a:pPr>
            <a:r>
              <a:rPr lang="en-US" altLang="zh-CN" sz="2000" b="1" dirty="0" smtClean="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 </a:t>
            </a:r>
            <a:r>
              <a:rPr lang="en-US" altLang="zh-CN" sz="2000" b="1" dirty="0">
                <a:solidFill>
                  <a:srgbClr val="000000"/>
                </a:solidFill>
                <a:latin typeface="华文楷体" pitchFamily="2" charset="-122"/>
                <a:ea typeface="华文楷体" pitchFamily="2" charset="-122"/>
              </a:rPr>
              <a:t>// if</a:t>
            </a: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return </a:t>
            </a:r>
            <a:r>
              <a:rPr lang="en-US" altLang="zh-CN" sz="2000" b="1" dirty="0">
                <a:solidFill>
                  <a:srgbClr val="000000"/>
                </a:solidFill>
                <a:ea typeface="楷体_GB2312" pitchFamily="49" charset="-122"/>
              </a:rPr>
              <a:t>OK;</a:t>
            </a:r>
          </a:p>
          <a:p>
            <a:pPr>
              <a:lnSpc>
                <a:spcPct val="115000"/>
              </a:lnSpc>
            </a:pPr>
            <a:r>
              <a:rPr lang="en-US" altLang="zh-CN" sz="2000" b="1" dirty="0">
                <a:solidFill>
                  <a:srgbClr val="000000"/>
                </a:solidFill>
                <a:ea typeface="楷体_GB2312" pitchFamily="49" charset="-122"/>
              </a:rPr>
              <a:t>} </a:t>
            </a:r>
            <a:r>
              <a:rPr lang="en-US" altLang="zh-CN" sz="2000" b="1" dirty="0">
                <a:solidFill>
                  <a:srgbClr val="000000"/>
                </a:solidFill>
                <a:latin typeface="华文楷体" pitchFamily="2" charset="-122"/>
                <a:ea typeface="华文楷体" pitchFamily="2" charset="-122"/>
              </a:rPr>
              <a:t>// </a:t>
            </a:r>
            <a:r>
              <a:rPr lang="en-US" altLang="zh-CN" sz="2000" b="1" dirty="0" err="1">
                <a:solidFill>
                  <a:srgbClr val="000000"/>
                </a:solidFill>
                <a:latin typeface="华文楷体" pitchFamily="2" charset="-122"/>
                <a:ea typeface="华文楷体" pitchFamily="2" charset="-122"/>
              </a:rPr>
              <a:t>FastTransposeSMatrix</a:t>
            </a:r>
            <a:endParaRPr lang="en-US" altLang="zh-CN" sz="2000" b="1" dirty="0">
              <a:solidFill>
                <a:srgbClr val="000000"/>
              </a:solidFill>
              <a:latin typeface="华文楷体" pitchFamily="2" charset="-122"/>
              <a:ea typeface="华文楷体" pitchFamily="2" charset="-122"/>
            </a:endParaRPr>
          </a:p>
        </p:txBody>
      </p:sp>
      <p:sp>
        <p:nvSpPr>
          <p:cNvPr id="21510" name="AutoShape 6">
            <a:hlinkClick r:id="" action="ppaction://noaction" highlightClick="1"/>
          </p:cNvPr>
          <p:cNvSpPr>
            <a:spLocks noChangeArrowheads="1"/>
          </p:cNvSpPr>
          <p:nvPr/>
        </p:nvSpPr>
        <p:spPr bwMode="auto">
          <a:xfrm>
            <a:off x="8534400" y="6324600"/>
            <a:ext cx="304800" cy="304800"/>
          </a:xfrm>
          <a:prstGeom prst="actionButtonForwardNext">
            <a:avLst/>
          </a:prstGeom>
          <a:solidFill>
            <a:schemeClr val="hlink"/>
          </a:solidFill>
          <a:ln w="9525">
            <a:solidFill>
              <a:srgbClr val="0066FF"/>
            </a:solidFill>
            <a:miter lim="800000"/>
            <a:headEnd/>
            <a:tailEnd/>
          </a:ln>
          <a:effectLst/>
        </p:spPr>
        <p:txBody>
          <a:bodyPr wrap="none" anchor="ctr"/>
          <a:lstStyle/>
          <a:p>
            <a:endParaRPr lang="zh-CN" altLang="en-US"/>
          </a:p>
        </p:txBody>
      </p:sp>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6" name="Text Box 4"/>
          <p:cNvSpPr txBox="1">
            <a:spLocks noChangeArrowheads="1"/>
          </p:cNvSpPr>
          <p:nvPr/>
        </p:nvSpPr>
        <p:spPr bwMode="auto">
          <a:xfrm>
            <a:off x="3707904" y="5301208"/>
            <a:ext cx="5274201" cy="668324"/>
          </a:xfrm>
          <a:prstGeom prst="rect">
            <a:avLst/>
          </a:prstGeom>
          <a:noFill/>
          <a:ln w="9525">
            <a:solidFill>
              <a:srgbClr val="FFC000"/>
            </a:solidFill>
            <a:miter lim="800000"/>
            <a:headEnd/>
            <a:tailEnd/>
          </a:ln>
          <a:effectLst/>
        </p:spPr>
        <p:txBody>
          <a:bodyPr wrap="none">
            <a:spAutoFit/>
          </a:bodyPr>
          <a:lstStyle/>
          <a:p>
            <a:pPr>
              <a:lnSpc>
                <a:spcPct val="125000"/>
              </a:lnSpc>
            </a:pPr>
            <a:r>
              <a:rPr lang="zh-CN" altLang="en-US" sz="3200" b="1" dirty="0">
                <a:solidFill>
                  <a:srgbClr val="FF0000"/>
                </a:solidFill>
                <a:latin typeface="华文楷体" pitchFamily="2" charset="-122"/>
                <a:ea typeface="华文楷体" pitchFamily="2" charset="-122"/>
              </a:rPr>
              <a:t>时间复杂度为</a:t>
            </a:r>
            <a:r>
              <a:rPr lang="en-US" altLang="zh-CN" sz="3200" b="1" dirty="0">
                <a:solidFill>
                  <a:srgbClr val="FF0000"/>
                </a:solidFill>
                <a:latin typeface="华文楷体" pitchFamily="2" charset="-122"/>
                <a:ea typeface="华文楷体" pitchFamily="2" charset="-122"/>
              </a:rPr>
              <a:t>: O(</a:t>
            </a:r>
            <a:r>
              <a:rPr lang="en-US" altLang="zh-CN" sz="3200" b="1" dirty="0" err="1">
                <a:solidFill>
                  <a:srgbClr val="FF0000"/>
                </a:solidFill>
                <a:latin typeface="华文楷体" pitchFamily="2" charset="-122"/>
                <a:ea typeface="华文楷体" pitchFamily="2" charset="-122"/>
              </a:rPr>
              <a:t>M.nu+M.tu</a:t>
            </a:r>
            <a:r>
              <a:rPr lang="en-US" altLang="zh-CN" sz="3200" b="1" dirty="0">
                <a:solidFill>
                  <a:srgbClr val="FF0000"/>
                </a:solidFill>
                <a:latin typeface="华文楷体" pitchFamily="2" charset="-122"/>
                <a:ea typeface="华文楷体" pitchFamily="2" charset="-122"/>
              </a:rPr>
              <a:t>)</a:t>
            </a:r>
          </a:p>
        </p:txBody>
      </p:sp>
      <p:sp>
        <p:nvSpPr>
          <p:cNvPr id="7" name="矩形 6"/>
          <p:cNvSpPr/>
          <p:nvPr/>
        </p:nvSpPr>
        <p:spPr bwMode="auto">
          <a:xfrm>
            <a:off x="2490" y="3429000"/>
            <a:ext cx="9144000" cy="1800200"/>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75"/>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67544" y="908720"/>
            <a:ext cx="8382000" cy="2117054"/>
          </a:xfrm>
          <a:prstGeom prst="rect">
            <a:avLst/>
          </a:prstGeom>
          <a:noFill/>
          <a:ln w="9525">
            <a:noFill/>
            <a:miter lim="800000"/>
            <a:headEnd/>
            <a:tailEnd/>
          </a:ln>
          <a:effectLst/>
        </p:spPr>
        <p:txBody>
          <a:bodyPr>
            <a:spAutoFit/>
          </a:bodyPr>
          <a:lstStyle/>
          <a:p>
            <a:pPr marL="358775" indent="-358775">
              <a:lnSpc>
                <a:spcPct val="140000"/>
              </a:lnSpc>
              <a:buFont typeface="Wingdings" pitchFamily="2" charset="2"/>
              <a:buChar char="l"/>
            </a:pPr>
            <a:r>
              <a:rPr lang="zh-CN" altLang="en-US" sz="2400" dirty="0" smtClean="0">
                <a:solidFill>
                  <a:srgbClr val="000000"/>
                </a:solidFill>
                <a:latin typeface="华文楷体" pitchFamily="2" charset="-122"/>
                <a:ea typeface="华文楷体" pitchFamily="2" charset="-122"/>
              </a:rPr>
              <a:t>三元组</a:t>
            </a:r>
            <a:r>
              <a:rPr lang="zh-CN" altLang="en-US" sz="2400" dirty="0">
                <a:solidFill>
                  <a:srgbClr val="000000"/>
                </a:solidFill>
                <a:latin typeface="华文楷体" pitchFamily="2" charset="-122"/>
                <a:ea typeface="华文楷体" pitchFamily="2" charset="-122"/>
              </a:rPr>
              <a:t>顺序表又称</a:t>
            </a:r>
            <a:r>
              <a:rPr lang="zh-CN" altLang="en-US" sz="2400" b="1" dirty="0">
                <a:solidFill>
                  <a:srgbClr val="990033"/>
                </a:solidFill>
                <a:latin typeface="华文楷体" pitchFamily="2" charset="-122"/>
                <a:ea typeface="华文楷体" pitchFamily="2" charset="-122"/>
              </a:rPr>
              <a:t>有序的双下标法</a:t>
            </a:r>
            <a:r>
              <a:rPr lang="zh-CN" altLang="en-US" sz="2400" dirty="0">
                <a:solidFill>
                  <a:srgbClr val="000000"/>
                </a:solidFill>
                <a:latin typeface="华文楷体" pitchFamily="2" charset="-122"/>
                <a:ea typeface="华文楷体" pitchFamily="2" charset="-122"/>
              </a:rPr>
              <a:t>，它的特点是，非零元在表中按行序有序存储，因此</a:t>
            </a:r>
            <a:r>
              <a:rPr lang="zh-CN" altLang="en-US" sz="2400" b="1" dirty="0">
                <a:solidFill>
                  <a:srgbClr val="990033"/>
                </a:solidFill>
                <a:latin typeface="华文楷体" pitchFamily="2" charset="-122"/>
                <a:ea typeface="华文楷体" pitchFamily="2" charset="-122"/>
              </a:rPr>
              <a:t>便于进行依行顺序处理的矩阵运算</a:t>
            </a:r>
            <a:r>
              <a:rPr lang="zh-CN" altLang="en-US" sz="2400" dirty="0">
                <a:solidFill>
                  <a:srgbClr val="000000"/>
                </a:solidFill>
                <a:latin typeface="华文楷体" pitchFamily="2" charset="-122"/>
                <a:ea typeface="华文楷体" pitchFamily="2" charset="-122"/>
              </a:rPr>
              <a:t>。然而，若需</a:t>
            </a:r>
            <a:r>
              <a:rPr lang="zh-CN" altLang="zh-CN" sz="2400" dirty="0">
                <a:solidFill>
                  <a:srgbClr val="000000"/>
                </a:solidFill>
                <a:latin typeface="华文楷体" pitchFamily="2" charset="-122"/>
                <a:ea typeface="华文楷体" pitchFamily="2" charset="-122"/>
              </a:rPr>
              <a:t>随机</a:t>
            </a:r>
            <a:r>
              <a:rPr lang="zh-CN" altLang="en-US" sz="2400" dirty="0">
                <a:solidFill>
                  <a:srgbClr val="000000"/>
                </a:solidFill>
                <a:latin typeface="华文楷体" pitchFamily="2" charset="-122"/>
                <a:ea typeface="华文楷体" pitchFamily="2" charset="-122"/>
              </a:rPr>
              <a:t>存取某一行中的非零元，则需从头开始进行查找。</a:t>
            </a:r>
          </a:p>
        </p:txBody>
      </p:sp>
      <p:sp>
        <p:nvSpPr>
          <p:cNvPr id="22531" name="Text Box 3"/>
          <p:cNvSpPr txBox="1">
            <a:spLocks noChangeArrowheads="1"/>
          </p:cNvSpPr>
          <p:nvPr/>
        </p:nvSpPr>
        <p:spPr bwMode="auto">
          <a:xfrm>
            <a:off x="179512" y="260648"/>
            <a:ext cx="4698722" cy="584775"/>
          </a:xfrm>
          <a:prstGeom prst="rect">
            <a:avLst/>
          </a:prstGeom>
          <a:noFill/>
          <a:ln w="9525">
            <a:noFill/>
            <a:miter lim="800000"/>
            <a:headEnd/>
            <a:tailEnd/>
          </a:ln>
          <a:effectLst/>
        </p:spPr>
        <p:txBody>
          <a:bodyPr wrap="none">
            <a:spAutoFit/>
          </a:bodyPr>
          <a:lstStyle/>
          <a:p>
            <a:r>
              <a:rPr lang="zh-CN" altLang="en-US" sz="3200" b="1" dirty="0">
                <a:solidFill>
                  <a:srgbClr val="0000FF"/>
                </a:solidFill>
                <a:latin typeface="华文楷体" pitchFamily="2" charset="-122"/>
                <a:ea typeface="华文楷体" pitchFamily="2" charset="-122"/>
              </a:rPr>
              <a:t>二、行逻辑联接的顺序表</a:t>
            </a:r>
          </a:p>
        </p:txBody>
      </p:sp>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5" name="Text Box 4"/>
          <p:cNvSpPr txBox="1">
            <a:spLocks noChangeArrowheads="1"/>
          </p:cNvSpPr>
          <p:nvPr/>
        </p:nvSpPr>
        <p:spPr bwMode="auto">
          <a:xfrm>
            <a:off x="467544" y="3140968"/>
            <a:ext cx="8136904" cy="941796"/>
          </a:xfrm>
          <a:prstGeom prst="rect">
            <a:avLst/>
          </a:prstGeom>
          <a:noFill/>
          <a:ln w="9525">
            <a:noFill/>
            <a:miter lim="800000"/>
            <a:headEnd/>
            <a:tailEnd/>
          </a:ln>
          <a:effectLst/>
        </p:spPr>
        <p:txBody>
          <a:bodyPr wrap="square">
            <a:spAutoFit/>
          </a:bodyPr>
          <a:lstStyle/>
          <a:p>
            <a:pPr marL="358775" indent="-358775">
              <a:lnSpc>
                <a:spcPct val="115000"/>
              </a:lnSpc>
              <a:buFont typeface="Wingdings" pitchFamily="2" charset="2"/>
              <a:buChar char="l"/>
            </a:pPr>
            <a:r>
              <a:rPr lang="zh-CN" altLang="en-US" sz="2400" dirty="0" smtClean="0">
                <a:solidFill>
                  <a:srgbClr val="000000"/>
                </a:solidFill>
                <a:latin typeface="华文楷体" pitchFamily="2" charset="-122"/>
                <a:ea typeface="华文楷体" pitchFamily="2" charset="-122"/>
              </a:rPr>
              <a:t>修改</a:t>
            </a:r>
            <a:r>
              <a:rPr lang="zh-CN" altLang="en-US" sz="2400" dirty="0">
                <a:solidFill>
                  <a:srgbClr val="000000"/>
                </a:solidFill>
                <a:latin typeface="华文楷体" pitchFamily="2" charset="-122"/>
                <a:ea typeface="华文楷体" pitchFamily="2" charset="-122"/>
              </a:rPr>
              <a:t>前述的稀疏矩阵的结构定义，增加一个数据成员</a:t>
            </a:r>
            <a:r>
              <a:rPr lang="en-US" altLang="zh-CN" sz="2400" dirty="0" err="1" smtClean="0">
                <a:solidFill>
                  <a:srgbClr val="000000"/>
                </a:solidFill>
                <a:latin typeface="华文楷体" pitchFamily="2" charset="-122"/>
                <a:ea typeface="华文楷体" pitchFamily="2" charset="-122"/>
              </a:rPr>
              <a:t>rpos</a:t>
            </a:r>
            <a:r>
              <a:rPr lang="zh-CN" altLang="en-US" sz="2400" dirty="0" smtClean="0">
                <a:solidFill>
                  <a:srgbClr val="000000"/>
                </a:solidFill>
                <a:latin typeface="华文楷体" pitchFamily="2" charset="-122"/>
                <a:ea typeface="华文楷体" pitchFamily="2" charset="-122"/>
              </a:rPr>
              <a:t>，指示各行第一个非零元素的位置。</a:t>
            </a:r>
            <a:endParaRPr lang="zh-CN" altLang="en-US" sz="2400" dirty="0">
              <a:solidFill>
                <a:srgbClr val="000000"/>
              </a:solidFill>
              <a:latin typeface="华文楷体" pitchFamily="2" charset="-122"/>
              <a:ea typeface="华文楷体" pitchFamily="2" charset="-122"/>
            </a:endParaRPr>
          </a:p>
        </p:txBody>
      </p:sp>
      <p:sp>
        <p:nvSpPr>
          <p:cNvPr id="6" name="Text Box 2"/>
          <p:cNvSpPr txBox="1">
            <a:spLocks noChangeArrowheads="1"/>
          </p:cNvSpPr>
          <p:nvPr/>
        </p:nvSpPr>
        <p:spPr bwMode="auto">
          <a:xfrm>
            <a:off x="1166156" y="4225418"/>
            <a:ext cx="6984776" cy="2169825"/>
          </a:xfrm>
          <a:prstGeom prst="rect">
            <a:avLst/>
          </a:prstGeom>
          <a:noFill/>
          <a:ln w="9525">
            <a:noFill/>
            <a:miter lim="800000"/>
            <a:headEnd/>
            <a:tailEnd/>
          </a:ln>
          <a:effectLst/>
        </p:spPr>
        <p:txBody>
          <a:bodyPr wrap="square">
            <a:spAutoFit/>
          </a:bodyPr>
          <a:lstStyle/>
          <a:p>
            <a:r>
              <a:rPr lang="en-US" altLang="zh-CN" sz="2000" b="1" dirty="0" smtClean="0">
                <a:solidFill>
                  <a:srgbClr val="000000"/>
                </a:solidFill>
                <a:ea typeface="楷体_GB2312" pitchFamily="49" charset="-122"/>
              </a:rPr>
              <a:t>#</a:t>
            </a:r>
            <a:r>
              <a:rPr lang="en-US" altLang="zh-CN" sz="2000" b="1" dirty="0">
                <a:solidFill>
                  <a:srgbClr val="000000"/>
                </a:solidFill>
                <a:ea typeface="楷体_GB2312" pitchFamily="49" charset="-122"/>
              </a:rPr>
              <a:t>define</a:t>
            </a:r>
            <a:r>
              <a:rPr lang="en-US" altLang="zh-CN" sz="2000" dirty="0">
                <a:solidFill>
                  <a:srgbClr val="000000"/>
                </a:solidFill>
                <a:ea typeface="楷体_GB2312" pitchFamily="49" charset="-122"/>
              </a:rPr>
              <a:t>  MAXMN  500  </a:t>
            </a:r>
          </a:p>
          <a:p>
            <a:pPr>
              <a:lnSpc>
                <a:spcPct val="115000"/>
              </a:lnSpc>
            </a:pPr>
            <a:r>
              <a:rPr lang="en-US" altLang="zh-CN" sz="2000" b="1" dirty="0" err="1" smtClean="0">
                <a:solidFill>
                  <a:srgbClr val="000000"/>
                </a:solidFill>
                <a:ea typeface="楷体_GB2312" pitchFamily="49" charset="-122"/>
              </a:rPr>
              <a:t>typedef</a:t>
            </a:r>
            <a:r>
              <a:rPr lang="en-US" altLang="zh-CN" sz="2000" b="1" dirty="0" smtClean="0">
                <a:solidFill>
                  <a:srgbClr val="000000"/>
                </a:solidFill>
                <a:ea typeface="楷体_GB2312" pitchFamily="49" charset="-122"/>
              </a:rPr>
              <a:t> </a:t>
            </a:r>
            <a:r>
              <a:rPr lang="en-US" altLang="zh-CN" sz="2000" b="1" dirty="0" err="1">
                <a:solidFill>
                  <a:srgbClr val="000000"/>
                </a:solidFill>
                <a:ea typeface="楷体_GB2312" pitchFamily="49" charset="-122"/>
              </a:rPr>
              <a:t>struct</a:t>
            </a:r>
            <a:r>
              <a:rPr lang="en-US" altLang="zh-CN" sz="2000" b="1" dirty="0">
                <a:solidFill>
                  <a:srgbClr val="000000"/>
                </a:solidFill>
                <a:ea typeface="楷体_GB2312" pitchFamily="49" charset="-122"/>
              </a:rPr>
              <a:t> {</a:t>
            </a:r>
          </a:p>
          <a:p>
            <a:pPr>
              <a:lnSpc>
                <a:spcPct val="115000"/>
              </a:lnSpc>
            </a:pPr>
            <a:r>
              <a:rPr lang="en-US" altLang="zh-CN" sz="2000" dirty="0">
                <a:solidFill>
                  <a:srgbClr val="000000"/>
                </a:solidFill>
                <a:ea typeface="楷体_GB2312" pitchFamily="49" charset="-122"/>
              </a:rPr>
              <a:t>        Triple  data[MAXSIZE + 1]; </a:t>
            </a:r>
          </a:p>
          <a:p>
            <a:pPr>
              <a:lnSpc>
                <a:spcPct val="115000"/>
              </a:lnSpc>
            </a:pPr>
            <a:r>
              <a:rPr lang="en-US" altLang="zh-CN" sz="2000" dirty="0">
                <a:ea typeface="楷体_GB2312" pitchFamily="49" charset="-122"/>
              </a:rPr>
              <a:t>         </a:t>
            </a:r>
            <a:r>
              <a:rPr lang="en-US" altLang="zh-CN" sz="2000" b="1" dirty="0" err="1">
                <a:solidFill>
                  <a:srgbClr val="FF0000"/>
                </a:solidFill>
                <a:ea typeface="楷体_GB2312" pitchFamily="49" charset="-122"/>
              </a:rPr>
              <a:t>int</a:t>
            </a:r>
            <a:r>
              <a:rPr lang="en-US" altLang="zh-CN" sz="2000" b="1" dirty="0">
                <a:solidFill>
                  <a:srgbClr val="FF0000"/>
                </a:solidFill>
                <a:ea typeface="楷体_GB2312" pitchFamily="49" charset="-122"/>
              </a:rPr>
              <a:t>     </a:t>
            </a:r>
            <a:r>
              <a:rPr lang="en-US" altLang="zh-CN" sz="2000" b="1" dirty="0" err="1">
                <a:solidFill>
                  <a:srgbClr val="FF0000"/>
                </a:solidFill>
                <a:ea typeface="楷体_GB2312" pitchFamily="49" charset="-122"/>
              </a:rPr>
              <a:t>rpos</a:t>
            </a:r>
            <a:r>
              <a:rPr lang="en-US" altLang="zh-CN" sz="2000" b="1" dirty="0">
                <a:solidFill>
                  <a:srgbClr val="FF0000"/>
                </a:solidFill>
                <a:ea typeface="楷体_GB2312" pitchFamily="49" charset="-122"/>
              </a:rPr>
              <a:t>[MAXMN + 1];</a:t>
            </a:r>
            <a:r>
              <a:rPr lang="en-US" altLang="zh-CN" sz="2000" dirty="0">
                <a:ea typeface="楷体_GB2312" pitchFamily="49" charset="-122"/>
              </a:rPr>
              <a:t> </a:t>
            </a:r>
            <a:r>
              <a:rPr lang="en-US" altLang="zh-CN" sz="2000" dirty="0">
                <a:solidFill>
                  <a:srgbClr val="000000"/>
                </a:solidFill>
                <a:latin typeface="+mn-lt"/>
                <a:ea typeface="华文楷体" pitchFamily="2" charset="-122"/>
              </a:rPr>
              <a:t>//</a:t>
            </a:r>
            <a:r>
              <a:rPr lang="zh-CN" altLang="en-US" sz="2000" dirty="0">
                <a:solidFill>
                  <a:srgbClr val="000000"/>
                </a:solidFill>
                <a:latin typeface="+mn-lt"/>
                <a:ea typeface="华文楷体" pitchFamily="2" charset="-122"/>
              </a:rPr>
              <a:t>各行第一个非零元的位置表</a:t>
            </a:r>
            <a:endParaRPr lang="en-US" altLang="zh-CN" sz="2000" dirty="0">
              <a:solidFill>
                <a:srgbClr val="000000"/>
              </a:solidFill>
              <a:latin typeface="+mn-lt"/>
              <a:ea typeface="华文楷体" pitchFamily="2" charset="-122"/>
            </a:endParaRPr>
          </a:p>
          <a:p>
            <a:pPr>
              <a:lnSpc>
                <a:spcPct val="115000"/>
              </a:lnSpc>
            </a:pPr>
            <a:r>
              <a:rPr lang="en-US" altLang="zh-CN" sz="2000"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dirty="0">
                <a:solidFill>
                  <a:srgbClr val="000000"/>
                </a:solidFill>
                <a:ea typeface="楷体_GB2312" pitchFamily="49" charset="-122"/>
              </a:rPr>
              <a:t>     mu, nu, </a:t>
            </a:r>
            <a:r>
              <a:rPr lang="en-US" altLang="zh-CN" sz="2000" dirty="0" err="1">
                <a:solidFill>
                  <a:srgbClr val="000000"/>
                </a:solidFill>
                <a:ea typeface="楷体_GB2312" pitchFamily="49" charset="-122"/>
              </a:rPr>
              <a:t>tu</a:t>
            </a:r>
            <a:r>
              <a:rPr lang="en-US" altLang="zh-CN" sz="2000" dirty="0">
                <a:solidFill>
                  <a:srgbClr val="000000"/>
                </a:solidFill>
                <a:ea typeface="楷体_GB2312" pitchFamily="49" charset="-122"/>
              </a:rPr>
              <a:t>;              </a:t>
            </a:r>
          </a:p>
          <a:p>
            <a:pPr>
              <a:lnSpc>
                <a:spcPct val="115000"/>
              </a:lnSpc>
            </a:pPr>
            <a:r>
              <a:rPr lang="en-US" altLang="zh-CN" sz="2000" b="1" dirty="0" smtClean="0">
                <a:solidFill>
                  <a:srgbClr val="000000"/>
                </a:solidFill>
                <a:ea typeface="楷体_GB2312" pitchFamily="49" charset="-122"/>
              </a:rPr>
              <a:t>}</a:t>
            </a:r>
            <a:r>
              <a:rPr lang="en-US" altLang="zh-CN" sz="2000" dirty="0" smtClean="0">
                <a:solidFill>
                  <a:srgbClr val="000000"/>
                </a:solidFill>
                <a:ea typeface="楷体_GB2312" pitchFamily="49" charset="-122"/>
              </a:rPr>
              <a:t> </a:t>
            </a:r>
            <a:r>
              <a:rPr lang="en-US" altLang="zh-CN" sz="2000" dirty="0" err="1">
                <a:solidFill>
                  <a:srgbClr val="000000"/>
                </a:solidFill>
                <a:ea typeface="楷体_GB2312" pitchFamily="49" charset="-122"/>
              </a:rPr>
              <a:t>RLSMatrix</a:t>
            </a:r>
            <a:r>
              <a:rPr lang="en-US" altLang="zh-CN" sz="2000" dirty="0">
                <a:solidFill>
                  <a:srgbClr val="000000"/>
                </a:solidFill>
                <a:ea typeface="楷体_GB2312" pitchFamily="49" charset="-122"/>
              </a:rPr>
              <a:t>;   </a:t>
            </a:r>
            <a:r>
              <a:rPr lang="en-US" altLang="zh-CN" sz="2000" dirty="0">
                <a:solidFill>
                  <a:srgbClr val="000000"/>
                </a:solidFill>
                <a:latin typeface="+mn-lt"/>
                <a:ea typeface="华文楷体" pitchFamily="2" charset="-122"/>
              </a:rPr>
              <a:t>// </a:t>
            </a:r>
            <a:r>
              <a:rPr lang="zh-CN" altLang="en-US" sz="2000" dirty="0">
                <a:solidFill>
                  <a:srgbClr val="000000"/>
                </a:solidFill>
                <a:latin typeface="+mn-lt"/>
                <a:ea typeface="华文楷体" pitchFamily="2" charset="-122"/>
              </a:rPr>
              <a:t>行逻辑链接顺序表类型</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 calcmode="lin" valueType="num">
                                      <p:cBhvr additive="base">
                                        <p:cTn id="12" dur="500" fill="hold"/>
                                        <p:tgtEl>
                                          <p:spTgt spid="22531"/>
                                        </p:tgtEl>
                                        <p:attrNameLst>
                                          <p:attrName>ppt_x</p:attrName>
                                        </p:attrNameLst>
                                      </p:cBhvr>
                                      <p:tavLst>
                                        <p:tav tm="0">
                                          <p:val>
                                            <p:strVal val="#ppt_x"/>
                                          </p:val>
                                        </p:tav>
                                        <p:tav tm="100000">
                                          <p:val>
                                            <p:strVal val="#ppt_x"/>
                                          </p:val>
                                        </p:tav>
                                      </p:tavLst>
                                    </p:anim>
                                    <p:anim calcmode="lin" valueType="num">
                                      <p:cBhvr additive="base">
                                        <p:cTn id="13"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36512" y="307325"/>
            <a:ext cx="8033094" cy="523220"/>
          </a:xfrm>
          <a:prstGeom prst="rect">
            <a:avLst/>
          </a:prstGeom>
          <a:noFill/>
          <a:ln w="9525">
            <a:noFill/>
            <a:miter lim="800000"/>
            <a:headEnd/>
            <a:tailEnd/>
          </a:ln>
          <a:effectLst/>
        </p:spPr>
        <p:txBody>
          <a:bodyPr wrap="square">
            <a:spAutoFit/>
          </a:bodyPr>
          <a:lstStyle/>
          <a:p>
            <a:r>
              <a:rPr lang="zh-CN" altLang="en-US" sz="2800" b="1" dirty="0" smtClean="0">
                <a:latin typeface="华文楷体" pitchFamily="2" charset="-122"/>
                <a:ea typeface="华文楷体" pitchFamily="2" charset="-122"/>
              </a:rPr>
              <a:t>例如：两</a:t>
            </a:r>
            <a:r>
              <a:rPr lang="zh-CN" altLang="en-US" sz="2800" b="1" dirty="0">
                <a:latin typeface="华文楷体" pitchFamily="2" charset="-122"/>
                <a:ea typeface="华文楷体" pitchFamily="2" charset="-122"/>
              </a:rPr>
              <a:t>个稀疏矩阵相乘（</a:t>
            </a:r>
            <a:r>
              <a:rPr lang="en-US" altLang="zh-CN" sz="2800" b="1" dirty="0">
                <a:latin typeface="华文楷体" pitchFamily="2" charset="-122"/>
                <a:ea typeface="华文楷体" pitchFamily="2" charset="-122"/>
              </a:rPr>
              <a:t>Q</a:t>
            </a:r>
            <a:r>
              <a:rPr lang="en-US" altLang="zh-CN" sz="2800" b="1" dirty="0">
                <a:latin typeface="华文楷体" pitchFamily="2" charset="-122"/>
                <a:ea typeface="华文楷体" pitchFamily="2" charset="-122"/>
                <a:sym typeface="Symbol" pitchFamily="18" charset="2"/>
              </a:rPr>
              <a:t></a:t>
            </a:r>
            <a:r>
              <a:rPr lang="en-US" altLang="zh-CN" sz="2800" b="1" dirty="0" smtClean="0">
                <a:solidFill>
                  <a:srgbClr val="C00000"/>
                </a:solidFill>
                <a:latin typeface="华文楷体" pitchFamily="2" charset="-122"/>
                <a:ea typeface="华文楷体" pitchFamily="2" charset="-122"/>
              </a:rPr>
              <a:t>M</a:t>
            </a:r>
            <a:r>
              <a:rPr lang="en-US" altLang="zh-CN" sz="2800" b="1" baseline="-25000" dirty="0" smtClean="0">
                <a:latin typeface="华文楷体" pitchFamily="2" charset="-122"/>
                <a:ea typeface="华文楷体" pitchFamily="2" charset="-122"/>
              </a:rPr>
              <a:t>m1xn1</a:t>
            </a:r>
            <a:r>
              <a:rPr lang="en-US" altLang="zh-CN" sz="2800" b="1" dirty="0" smtClean="0">
                <a:latin typeface="华文楷体" pitchFamily="2" charset="-122"/>
                <a:ea typeface="华文楷体" pitchFamily="2" charset="-122"/>
                <a:sym typeface="Symbol" pitchFamily="18" charset="2"/>
              </a:rPr>
              <a:t></a:t>
            </a:r>
            <a:r>
              <a:rPr lang="en-US" altLang="zh-CN" sz="2800" b="1" dirty="0" smtClean="0">
                <a:solidFill>
                  <a:srgbClr val="C00000"/>
                </a:solidFill>
                <a:latin typeface="华文楷体" pitchFamily="2" charset="-122"/>
                <a:ea typeface="华文楷体" pitchFamily="2" charset="-122"/>
              </a:rPr>
              <a:t>N</a:t>
            </a:r>
            <a:r>
              <a:rPr lang="en-US" altLang="zh-CN" sz="2800" b="1" baseline="-25000" dirty="0" smtClean="0">
                <a:latin typeface="华文楷体" pitchFamily="2" charset="-122"/>
                <a:ea typeface="华文楷体" pitchFamily="2" charset="-122"/>
              </a:rPr>
              <a:t>n1xn2</a:t>
            </a:r>
            <a:r>
              <a:rPr lang="zh-CN" altLang="en-US" sz="2800" b="1" dirty="0" smtClean="0">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5" name="Text Box 2"/>
          <p:cNvSpPr txBox="1">
            <a:spLocks noChangeArrowheads="1"/>
          </p:cNvSpPr>
          <p:nvPr/>
        </p:nvSpPr>
        <p:spPr bwMode="auto">
          <a:xfrm>
            <a:off x="1547664" y="1303981"/>
            <a:ext cx="5250390" cy="2883866"/>
          </a:xfrm>
          <a:prstGeom prst="rect">
            <a:avLst/>
          </a:prstGeom>
          <a:noFill/>
          <a:ln w="9525">
            <a:noFill/>
            <a:miter lim="800000"/>
            <a:headEnd/>
            <a:tailEnd/>
          </a:ln>
          <a:effectLst/>
        </p:spPr>
        <p:txBody>
          <a:bodyPr wrap="square">
            <a:spAutoFit/>
          </a:bodyPr>
          <a:lstStyle/>
          <a:p>
            <a:pPr>
              <a:lnSpc>
                <a:spcPct val="115000"/>
              </a:lnSpc>
            </a:pPr>
            <a:r>
              <a:rPr lang="zh-CN" altLang="en-US" sz="2800" b="1" dirty="0">
                <a:latin typeface="华文楷体" pitchFamily="2" charset="-122"/>
                <a:ea typeface="华文楷体" pitchFamily="2" charset="-122"/>
              </a:rPr>
              <a:t>矩阵乘法的精典算法</a:t>
            </a:r>
            <a:r>
              <a:rPr lang="en-US" altLang="zh-CN" sz="2800" b="1" dirty="0">
                <a:latin typeface="华文楷体" pitchFamily="2" charset="-122"/>
                <a:ea typeface="华文楷体" pitchFamily="2" charset="-122"/>
              </a:rPr>
              <a:t>:</a:t>
            </a:r>
          </a:p>
          <a:p>
            <a:pPr indent="449263">
              <a:spcBef>
                <a:spcPts val="1200"/>
              </a:spcBef>
            </a:pPr>
            <a:r>
              <a:rPr lang="en-US" altLang="zh-CN" sz="2000" b="1" dirty="0" smtClean="0"/>
              <a:t> </a:t>
            </a:r>
            <a:r>
              <a:rPr lang="en-US" altLang="zh-CN" sz="2400" b="1" dirty="0" smtClean="0"/>
              <a:t>for (</a:t>
            </a:r>
            <a:r>
              <a:rPr lang="en-US" altLang="zh-CN" sz="2400" b="1" dirty="0" err="1" smtClean="0"/>
              <a:t>i</a:t>
            </a:r>
            <a:r>
              <a:rPr lang="en-US" altLang="zh-CN" sz="2400" b="1" dirty="0" smtClean="0"/>
              <a:t>=1</a:t>
            </a:r>
            <a:r>
              <a:rPr lang="en-US" altLang="zh-CN" sz="2400" b="1" dirty="0"/>
              <a:t>; </a:t>
            </a:r>
            <a:r>
              <a:rPr lang="en-US" altLang="zh-CN" sz="2400" b="1" dirty="0" err="1" smtClean="0"/>
              <a:t>i</a:t>
            </a:r>
            <a:r>
              <a:rPr lang="en-US" altLang="zh-CN" sz="2400" b="1" dirty="0" smtClean="0"/>
              <a:t>&lt;=</a:t>
            </a:r>
            <a:r>
              <a:rPr lang="en-US" altLang="zh-CN" sz="2400" b="1" dirty="0">
                <a:solidFill>
                  <a:srgbClr val="C00000"/>
                </a:solidFill>
              </a:rPr>
              <a:t>m1</a:t>
            </a:r>
            <a:r>
              <a:rPr lang="en-US" altLang="zh-CN" sz="2400" b="1" dirty="0"/>
              <a:t>; </a:t>
            </a:r>
            <a:r>
              <a:rPr lang="en-US" altLang="zh-CN" sz="2400" b="1" dirty="0" smtClean="0"/>
              <a:t>++</a:t>
            </a:r>
            <a:r>
              <a:rPr lang="en-US" altLang="zh-CN" sz="2400" b="1" dirty="0"/>
              <a:t>i</a:t>
            </a:r>
            <a:r>
              <a:rPr lang="en-US" altLang="zh-CN" sz="2400" b="1" dirty="0" smtClean="0"/>
              <a:t>)</a:t>
            </a:r>
            <a:endParaRPr lang="en-US" altLang="zh-CN" sz="2400" b="1" dirty="0"/>
          </a:p>
          <a:p>
            <a:pPr indent="449263">
              <a:lnSpc>
                <a:spcPct val="120000"/>
              </a:lnSpc>
            </a:pPr>
            <a:r>
              <a:rPr lang="en-US" altLang="zh-CN" sz="2400" b="1" dirty="0"/>
              <a:t>     for </a:t>
            </a:r>
            <a:r>
              <a:rPr lang="en-US" altLang="zh-CN" sz="2400" b="1" dirty="0" smtClean="0"/>
              <a:t>(j=1</a:t>
            </a:r>
            <a:r>
              <a:rPr lang="en-US" altLang="zh-CN" sz="2400" b="1" dirty="0"/>
              <a:t>; </a:t>
            </a:r>
            <a:r>
              <a:rPr lang="en-US" altLang="zh-CN" sz="2400" b="1" dirty="0" smtClean="0"/>
              <a:t>j&lt;=</a:t>
            </a:r>
            <a:r>
              <a:rPr lang="en-US" altLang="zh-CN" sz="2400" b="1" dirty="0">
                <a:solidFill>
                  <a:srgbClr val="C00000"/>
                </a:solidFill>
              </a:rPr>
              <a:t>n2</a:t>
            </a:r>
            <a:r>
              <a:rPr lang="en-US" altLang="zh-CN" sz="2400" b="1" dirty="0"/>
              <a:t>; </a:t>
            </a:r>
            <a:r>
              <a:rPr lang="en-US" altLang="zh-CN" sz="2400" b="1" dirty="0" smtClean="0"/>
              <a:t>++j) {</a:t>
            </a:r>
            <a:endParaRPr lang="en-US" altLang="zh-CN" sz="2400" b="1" dirty="0"/>
          </a:p>
          <a:p>
            <a:pPr indent="449263">
              <a:lnSpc>
                <a:spcPct val="120000"/>
              </a:lnSpc>
            </a:pPr>
            <a:r>
              <a:rPr lang="en-US" altLang="zh-CN" sz="2400" b="1" dirty="0"/>
              <a:t>       </a:t>
            </a:r>
            <a:r>
              <a:rPr lang="en-US" altLang="zh-CN" sz="2400" b="1" dirty="0" smtClean="0"/>
              <a:t>  for </a:t>
            </a:r>
            <a:r>
              <a:rPr lang="en-US" altLang="zh-CN" sz="2400" b="1" dirty="0"/>
              <a:t>(k=1; k&lt;=n1; ++k) </a:t>
            </a:r>
          </a:p>
          <a:p>
            <a:pPr indent="449263">
              <a:lnSpc>
                <a:spcPct val="120000"/>
              </a:lnSpc>
            </a:pPr>
            <a:r>
              <a:rPr lang="en-US" altLang="zh-CN" sz="2400" b="1" dirty="0"/>
              <a:t>           </a:t>
            </a:r>
            <a:r>
              <a:rPr lang="en-US" altLang="zh-CN" sz="2400" b="1" dirty="0" smtClean="0"/>
              <a:t>  Q[</a:t>
            </a:r>
            <a:r>
              <a:rPr lang="en-US" altLang="zh-CN" sz="2400" b="1" dirty="0" err="1" smtClean="0"/>
              <a:t>i</a:t>
            </a:r>
            <a:r>
              <a:rPr lang="en-US" altLang="zh-CN" sz="2400" b="1" dirty="0" smtClean="0"/>
              <a:t>][</a:t>
            </a:r>
            <a:r>
              <a:rPr lang="en-US" altLang="zh-CN" sz="2400" b="1" dirty="0"/>
              <a:t>j</a:t>
            </a:r>
            <a:r>
              <a:rPr lang="en-US" altLang="zh-CN" sz="2400" b="1" dirty="0" smtClean="0"/>
              <a:t>] </a:t>
            </a:r>
            <a:r>
              <a:rPr lang="en-US" altLang="zh-CN" sz="2400" b="1" dirty="0"/>
              <a:t>+= </a:t>
            </a:r>
            <a:r>
              <a:rPr lang="en-US" altLang="zh-CN" sz="2400" b="1" dirty="0" smtClean="0"/>
              <a:t>M[</a:t>
            </a:r>
            <a:r>
              <a:rPr lang="en-US" altLang="zh-CN" sz="2400" b="1" dirty="0"/>
              <a:t>i</a:t>
            </a:r>
            <a:r>
              <a:rPr lang="en-US" altLang="zh-CN" sz="2400" b="1" dirty="0" smtClean="0"/>
              <a:t>][</a:t>
            </a:r>
            <a:r>
              <a:rPr lang="en-US" altLang="zh-CN" sz="2400" b="1" dirty="0"/>
              <a:t>k] * N[k</a:t>
            </a:r>
            <a:r>
              <a:rPr lang="en-US" altLang="zh-CN" sz="2400" b="1" dirty="0" smtClean="0"/>
              <a:t>][j];</a:t>
            </a:r>
            <a:endParaRPr lang="en-US" altLang="zh-CN" sz="2400" b="1" dirty="0"/>
          </a:p>
          <a:p>
            <a:pPr indent="449263">
              <a:lnSpc>
                <a:spcPct val="120000"/>
              </a:lnSpc>
            </a:pPr>
            <a:r>
              <a:rPr lang="en-US" altLang="zh-CN" sz="2400" b="1" dirty="0"/>
              <a:t>     </a:t>
            </a:r>
            <a:r>
              <a:rPr lang="en-US" altLang="zh-CN" sz="2400" b="1" dirty="0" smtClean="0"/>
              <a:t>}</a:t>
            </a:r>
            <a:endParaRPr lang="en-US" altLang="zh-CN" sz="2400" b="1" dirty="0"/>
          </a:p>
        </p:txBody>
      </p:sp>
    </p:spTree>
    <p:extLst>
      <p:ext uri="{BB962C8B-B14F-4D97-AF65-F5344CB8AC3E}">
        <p14:creationId xmlns:p14="http://schemas.microsoft.com/office/powerpoint/2010/main" val="1474077106"/>
      </p:ext>
    </p:extLst>
  </p:cSld>
  <p:clrMapOvr>
    <a:masterClrMapping/>
  </p:clrMapOvr>
  <p:transition>
    <p:strips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graphicFrame>
        <p:nvGraphicFramePr>
          <p:cNvPr id="12" name="Object 3"/>
          <p:cNvGraphicFramePr>
            <a:graphicFrameLocks noChangeAspect="1"/>
          </p:cNvGraphicFramePr>
          <p:nvPr>
            <p:extLst>
              <p:ext uri="{D42A27DB-BD31-4B8C-83A1-F6EECF244321}">
                <p14:modId xmlns:p14="http://schemas.microsoft.com/office/powerpoint/2010/main" val="751125772"/>
              </p:ext>
            </p:extLst>
          </p:nvPr>
        </p:nvGraphicFramePr>
        <p:xfrm>
          <a:off x="1763688" y="908720"/>
          <a:ext cx="1981200" cy="3565525"/>
        </p:xfrm>
        <a:graphic>
          <a:graphicData uri="http://schemas.openxmlformats.org/presentationml/2006/ole">
            <mc:AlternateContent xmlns:mc="http://schemas.openxmlformats.org/markup-compatibility/2006">
              <mc:Choice xmlns:v="urn:schemas-microsoft-com:vml" Requires="v">
                <p:oleObj spid="_x0000_s292876" name="Document" r:id="rId4" imgW="2432915" imgH="4457722" progId="Word.Document.8">
                  <p:embed/>
                </p:oleObj>
              </mc:Choice>
              <mc:Fallback>
                <p:oleObj name="Document" r:id="rId4" imgW="2432915" imgH="4457722" progId="Word.Document.8">
                  <p:embed/>
                  <p:pic>
                    <p:nvPicPr>
                      <p:cNvPr id="0" name=""/>
                      <p:cNvPicPr>
                        <a:picLocks noChangeAspect="1" noChangeArrowheads="1"/>
                      </p:cNvPicPr>
                      <p:nvPr/>
                    </p:nvPicPr>
                    <p:blipFill>
                      <a:blip r:embed="rId5"/>
                      <a:srcRect/>
                      <a:stretch>
                        <a:fillRect/>
                      </a:stretch>
                    </p:blipFill>
                    <p:spPr bwMode="auto">
                      <a:xfrm>
                        <a:off x="1763688" y="908720"/>
                        <a:ext cx="1981200" cy="3565525"/>
                      </a:xfrm>
                      <a:prstGeom prst="rect">
                        <a:avLst/>
                      </a:prstGeom>
                      <a:noFill/>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2042326180"/>
              </p:ext>
            </p:extLst>
          </p:nvPr>
        </p:nvGraphicFramePr>
        <p:xfrm>
          <a:off x="4932040" y="1340768"/>
          <a:ext cx="1811337" cy="2124075"/>
        </p:xfrm>
        <a:graphic>
          <a:graphicData uri="http://schemas.openxmlformats.org/presentationml/2006/ole">
            <mc:AlternateContent xmlns:mc="http://schemas.openxmlformats.org/markup-compatibility/2006">
              <mc:Choice xmlns:v="urn:schemas-microsoft-com:vml" Requires="v">
                <p:oleObj spid="_x0000_s292877" name="Document" r:id="rId6" imgW="2269185" imgH="2862619" progId="Word.Document.8">
                  <p:embed/>
                </p:oleObj>
              </mc:Choice>
              <mc:Fallback>
                <p:oleObj name="Document" r:id="rId6" imgW="2269185" imgH="2862619" progId="Word.Document.8">
                  <p:embed/>
                  <p:pic>
                    <p:nvPicPr>
                      <p:cNvPr id="0" name=""/>
                      <p:cNvPicPr>
                        <a:picLocks noChangeAspect="1" noChangeArrowheads="1"/>
                      </p:cNvPicPr>
                      <p:nvPr/>
                    </p:nvPicPr>
                    <p:blipFill>
                      <a:blip r:embed="rId7"/>
                      <a:srcRect/>
                      <a:stretch>
                        <a:fillRect/>
                      </a:stretch>
                    </p:blipFill>
                    <p:spPr bwMode="auto">
                      <a:xfrm>
                        <a:off x="4932040" y="1340768"/>
                        <a:ext cx="1811337"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3"/>
          <p:cNvSpPr txBox="1">
            <a:spLocks noChangeArrowheads="1"/>
          </p:cNvSpPr>
          <p:nvPr/>
        </p:nvSpPr>
        <p:spPr bwMode="auto">
          <a:xfrm>
            <a:off x="-36512" y="307325"/>
            <a:ext cx="8033094" cy="523220"/>
          </a:xfrm>
          <a:prstGeom prst="rect">
            <a:avLst/>
          </a:prstGeom>
          <a:noFill/>
          <a:ln w="9525">
            <a:noFill/>
            <a:miter lim="800000"/>
            <a:headEnd/>
            <a:tailEnd/>
          </a:ln>
          <a:effectLst/>
        </p:spPr>
        <p:txBody>
          <a:bodyPr wrap="square">
            <a:spAutoFit/>
          </a:bodyPr>
          <a:lstStyle/>
          <a:p>
            <a:r>
              <a:rPr lang="zh-CN" altLang="en-US" sz="2800" b="1" dirty="0" smtClean="0">
                <a:latin typeface="华文楷体" pitchFamily="2" charset="-122"/>
                <a:ea typeface="华文楷体" pitchFamily="2" charset="-122"/>
              </a:rPr>
              <a:t>例如：</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3021680534"/>
      </p:ext>
    </p:extLst>
  </p:cSld>
  <p:clrMapOvr>
    <a:masterClrMapping/>
  </p:clrMapOvr>
  <p:transition>
    <p:strips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5" name="Text Box 2"/>
          <p:cNvSpPr txBox="1">
            <a:spLocks noChangeArrowheads="1"/>
          </p:cNvSpPr>
          <p:nvPr/>
        </p:nvSpPr>
        <p:spPr bwMode="auto">
          <a:xfrm>
            <a:off x="323528" y="1196752"/>
            <a:ext cx="3960440" cy="2231380"/>
          </a:xfrm>
          <a:prstGeom prst="rect">
            <a:avLst/>
          </a:prstGeom>
          <a:noFill/>
          <a:ln w="9525">
            <a:noFill/>
            <a:miter lim="800000"/>
            <a:headEnd/>
            <a:tailEnd/>
          </a:ln>
          <a:effectLst/>
        </p:spPr>
        <p:txBody>
          <a:bodyPr wrap="square">
            <a:spAutoFit/>
          </a:bodyPr>
          <a:lstStyle/>
          <a:p>
            <a:pPr>
              <a:lnSpc>
                <a:spcPct val="115000"/>
              </a:lnSpc>
            </a:pPr>
            <a:r>
              <a:rPr lang="zh-CN" altLang="en-US" sz="2000" b="1" dirty="0">
                <a:latin typeface="华文楷体" pitchFamily="2" charset="-122"/>
                <a:ea typeface="华文楷体" pitchFamily="2" charset="-122"/>
              </a:rPr>
              <a:t>矩阵乘法的精典算法</a:t>
            </a:r>
            <a:r>
              <a:rPr lang="en-US" altLang="zh-CN" sz="2000" b="1" dirty="0">
                <a:latin typeface="华文楷体" pitchFamily="2" charset="-122"/>
                <a:ea typeface="华文楷体" pitchFamily="2" charset="-122"/>
              </a:rPr>
              <a:t>:</a:t>
            </a:r>
          </a:p>
          <a:p>
            <a:pPr>
              <a:spcBef>
                <a:spcPts val="0"/>
              </a:spcBef>
            </a:pPr>
            <a:r>
              <a:rPr lang="en-US" altLang="zh-CN" sz="2000" b="1" dirty="0" smtClean="0"/>
              <a:t> for (</a:t>
            </a:r>
            <a:r>
              <a:rPr lang="en-US" altLang="zh-CN" sz="2000" b="1" dirty="0" err="1" smtClean="0"/>
              <a:t>i</a:t>
            </a:r>
            <a:r>
              <a:rPr lang="en-US" altLang="zh-CN" sz="2000" b="1" dirty="0" smtClean="0"/>
              <a:t>=1</a:t>
            </a:r>
            <a:r>
              <a:rPr lang="en-US" altLang="zh-CN" sz="2000" b="1" dirty="0"/>
              <a:t>; </a:t>
            </a:r>
            <a:r>
              <a:rPr lang="en-US" altLang="zh-CN" sz="2000" b="1" dirty="0" err="1" smtClean="0"/>
              <a:t>i</a:t>
            </a:r>
            <a:r>
              <a:rPr lang="en-US" altLang="zh-CN" sz="2000" b="1" dirty="0" smtClean="0"/>
              <a:t>&lt;=</a:t>
            </a:r>
            <a:r>
              <a:rPr lang="en-US" altLang="zh-CN" sz="2000" b="1" dirty="0">
                <a:solidFill>
                  <a:srgbClr val="C00000"/>
                </a:solidFill>
              </a:rPr>
              <a:t>m1</a:t>
            </a:r>
            <a:r>
              <a:rPr lang="en-US" altLang="zh-CN" sz="2000" b="1" dirty="0"/>
              <a:t>; </a:t>
            </a:r>
            <a:r>
              <a:rPr lang="en-US" altLang="zh-CN" sz="2000" b="1" dirty="0" smtClean="0"/>
              <a:t>++</a:t>
            </a:r>
            <a:r>
              <a:rPr lang="en-US" altLang="zh-CN" sz="2000" b="1" dirty="0"/>
              <a:t>i</a:t>
            </a:r>
            <a:r>
              <a:rPr lang="en-US" altLang="zh-CN" sz="2000" b="1" dirty="0" smtClean="0"/>
              <a:t>)</a:t>
            </a:r>
            <a:endParaRPr lang="en-US" altLang="zh-CN" sz="2000" b="1" dirty="0"/>
          </a:p>
          <a:p>
            <a:pPr>
              <a:lnSpc>
                <a:spcPct val="120000"/>
              </a:lnSpc>
            </a:pPr>
            <a:r>
              <a:rPr lang="en-US" altLang="zh-CN" sz="2000" b="1" dirty="0"/>
              <a:t>     for </a:t>
            </a:r>
            <a:r>
              <a:rPr lang="en-US" altLang="zh-CN" sz="2000" b="1" dirty="0" smtClean="0"/>
              <a:t>(j=1</a:t>
            </a:r>
            <a:r>
              <a:rPr lang="en-US" altLang="zh-CN" sz="2000" b="1" dirty="0"/>
              <a:t>; </a:t>
            </a:r>
            <a:r>
              <a:rPr lang="en-US" altLang="zh-CN" sz="2000" b="1" dirty="0" smtClean="0"/>
              <a:t>j&lt;=</a:t>
            </a:r>
            <a:r>
              <a:rPr lang="en-US" altLang="zh-CN" sz="2000" b="1" dirty="0">
                <a:solidFill>
                  <a:srgbClr val="C00000"/>
                </a:solidFill>
              </a:rPr>
              <a:t>n2</a:t>
            </a:r>
            <a:r>
              <a:rPr lang="en-US" altLang="zh-CN" sz="2000" b="1" dirty="0"/>
              <a:t>; </a:t>
            </a:r>
            <a:r>
              <a:rPr lang="en-US" altLang="zh-CN" sz="2000" b="1" dirty="0" smtClean="0"/>
              <a:t>++j) {</a:t>
            </a:r>
            <a:endParaRPr lang="en-US" altLang="zh-CN" sz="2000" b="1" dirty="0"/>
          </a:p>
          <a:p>
            <a:pPr>
              <a:lnSpc>
                <a:spcPct val="120000"/>
              </a:lnSpc>
            </a:pPr>
            <a:r>
              <a:rPr lang="en-US" altLang="zh-CN" sz="2000" b="1" dirty="0"/>
              <a:t>       </a:t>
            </a:r>
            <a:r>
              <a:rPr lang="en-US" altLang="zh-CN" sz="2000" b="1" dirty="0" smtClean="0"/>
              <a:t>  for </a:t>
            </a:r>
            <a:r>
              <a:rPr lang="en-US" altLang="zh-CN" sz="2000" b="1" dirty="0"/>
              <a:t>(k=1; k&lt;=n1; ++k) </a:t>
            </a:r>
          </a:p>
          <a:p>
            <a:pPr>
              <a:lnSpc>
                <a:spcPct val="120000"/>
              </a:lnSpc>
            </a:pPr>
            <a:r>
              <a:rPr lang="en-US" altLang="zh-CN" sz="2000" b="1" dirty="0"/>
              <a:t>           </a:t>
            </a:r>
            <a:r>
              <a:rPr lang="en-US" altLang="zh-CN" sz="2000" b="1" dirty="0" smtClean="0"/>
              <a:t>  Q[</a:t>
            </a:r>
            <a:r>
              <a:rPr lang="en-US" altLang="zh-CN" sz="2000" b="1" dirty="0" err="1" smtClean="0"/>
              <a:t>i</a:t>
            </a:r>
            <a:r>
              <a:rPr lang="en-US" altLang="zh-CN" sz="2000" b="1" dirty="0" smtClean="0"/>
              <a:t>][</a:t>
            </a:r>
            <a:r>
              <a:rPr lang="en-US" altLang="zh-CN" sz="2000" b="1" dirty="0"/>
              <a:t>j</a:t>
            </a:r>
            <a:r>
              <a:rPr lang="en-US" altLang="zh-CN" sz="2000" b="1" dirty="0" smtClean="0"/>
              <a:t>] </a:t>
            </a:r>
            <a:r>
              <a:rPr lang="en-US" altLang="zh-CN" sz="2000" b="1" dirty="0"/>
              <a:t>+= </a:t>
            </a:r>
            <a:r>
              <a:rPr lang="en-US" altLang="zh-CN" sz="2000" b="1" dirty="0" smtClean="0"/>
              <a:t>M[</a:t>
            </a:r>
            <a:r>
              <a:rPr lang="en-US" altLang="zh-CN" sz="2000" b="1" dirty="0"/>
              <a:t>i</a:t>
            </a:r>
            <a:r>
              <a:rPr lang="en-US" altLang="zh-CN" sz="2000" b="1" dirty="0" smtClean="0"/>
              <a:t>][</a:t>
            </a:r>
            <a:r>
              <a:rPr lang="en-US" altLang="zh-CN" sz="2000" b="1" dirty="0"/>
              <a:t>k] * N[k</a:t>
            </a:r>
            <a:r>
              <a:rPr lang="en-US" altLang="zh-CN" sz="2000" b="1" dirty="0" smtClean="0"/>
              <a:t>][j];</a:t>
            </a:r>
            <a:endParaRPr lang="en-US" altLang="zh-CN" sz="2000" b="1" dirty="0"/>
          </a:p>
          <a:p>
            <a:pPr>
              <a:lnSpc>
                <a:spcPct val="120000"/>
              </a:lnSpc>
            </a:pPr>
            <a:r>
              <a:rPr lang="en-US" altLang="zh-CN" sz="2000" b="1" dirty="0"/>
              <a:t>     </a:t>
            </a:r>
            <a:r>
              <a:rPr lang="en-US" altLang="zh-CN" sz="2000" b="1" dirty="0" smtClean="0"/>
              <a:t>}</a:t>
            </a:r>
            <a:endParaRPr lang="en-US" altLang="zh-CN" sz="2000" b="1" dirty="0"/>
          </a:p>
        </p:txBody>
      </p:sp>
      <p:sp>
        <p:nvSpPr>
          <p:cNvPr id="6" name="Text Box 3"/>
          <p:cNvSpPr txBox="1">
            <a:spLocks noChangeArrowheads="1"/>
          </p:cNvSpPr>
          <p:nvPr/>
        </p:nvSpPr>
        <p:spPr bwMode="auto">
          <a:xfrm>
            <a:off x="251520" y="3501008"/>
            <a:ext cx="3786614" cy="452303"/>
          </a:xfrm>
          <a:prstGeom prst="rect">
            <a:avLst/>
          </a:prstGeom>
          <a:noFill/>
          <a:ln w="9525">
            <a:solidFill>
              <a:srgbClr val="FFC000"/>
            </a:solidFill>
            <a:miter lim="800000"/>
            <a:headEnd/>
            <a:tailEnd/>
          </a:ln>
          <a:effectLst/>
        </p:spPr>
        <p:txBody>
          <a:bodyPr wrap="none">
            <a:spAutoFit/>
          </a:bodyPr>
          <a:lstStyle/>
          <a:p>
            <a:pPr>
              <a:lnSpc>
                <a:spcPct val="125000"/>
              </a:lnSpc>
            </a:pPr>
            <a:r>
              <a:rPr lang="zh-CN" altLang="en-US" sz="2000" b="1" dirty="0">
                <a:solidFill>
                  <a:srgbClr val="FF0000"/>
                </a:solidFill>
                <a:latin typeface="华文楷体" pitchFamily="2" charset="-122"/>
                <a:ea typeface="华文楷体" pitchFamily="2" charset="-122"/>
              </a:rPr>
              <a:t>其时间复杂度为</a:t>
            </a:r>
            <a:r>
              <a:rPr lang="en-US" altLang="zh-CN" sz="2000" b="1" dirty="0">
                <a:solidFill>
                  <a:srgbClr val="FF0000"/>
                </a:solidFill>
                <a:latin typeface="华文楷体" pitchFamily="2" charset="-122"/>
                <a:ea typeface="华文楷体" pitchFamily="2" charset="-122"/>
              </a:rPr>
              <a:t>: O(m1×n2×n1)</a:t>
            </a:r>
          </a:p>
        </p:txBody>
      </p:sp>
      <p:sp>
        <p:nvSpPr>
          <p:cNvPr id="2" name="TextBox 1"/>
          <p:cNvSpPr txBox="1"/>
          <p:nvPr/>
        </p:nvSpPr>
        <p:spPr>
          <a:xfrm>
            <a:off x="5436096" y="4653136"/>
            <a:ext cx="3600400" cy="461665"/>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N</a:t>
            </a:r>
            <a:r>
              <a:rPr lang="zh-CN" altLang="en-US" sz="2400" dirty="0" smtClean="0">
                <a:latin typeface="华文楷体" panose="02010600040101010101" pitchFamily="2" charset="-122"/>
                <a:ea typeface="华文楷体" panose="02010600040101010101" pitchFamily="2" charset="-122"/>
              </a:rPr>
              <a:t>是以行序访问的。</a:t>
            </a:r>
            <a:endParaRPr lang="zh-CN" altLang="en-US" sz="2400" dirty="0">
              <a:latin typeface="华文楷体" panose="02010600040101010101" pitchFamily="2" charset="-122"/>
              <a:ea typeface="华文楷体" panose="02010600040101010101" pitchFamily="2" charset="-122"/>
            </a:endParaRPr>
          </a:p>
        </p:txBody>
      </p:sp>
      <p:sp>
        <p:nvSpPr>
          <p:cNvPr id="8" name="Text Box 2"/>
          <p:cNvSpPr txBox="1">
            <a:spLocks noChangeArrowheads="1"/>
          </p:cNvSpPr>
          <p:nvPr/>
        </p:nvSpPr>
        <p:spPr bwMode="auto">
          <a:xfrm>
            <a:off x="4716016" y="1268760"/>
            <a:ext cx="3960440" cy="2231380"/>
          </a:xfrm>
          <a:prstGeom prst="rect">
            <a:avLst/>
          </a:prstGeom>
          <a:noFill/>
          <a:ln w="9525">
            <a:noFill/>
            <a:miter lim="800000"/>
            <a:headEnd/>
            <a:tailEnd/>
          </a:ln>
          <a:effectLst/>
        </p:spPr>
        <p:txBody>
          <a:bodyPr wrap="square">
            <a:spAutoFit/>
          </a:bodyPr>
          <a:lstStyle/>
          <a:p>
            <a:pPr>
              <a:lnSpc>
                <a:spcPct val="115000"/>
              </a:lnSpc>
            </a:pPr>
            <a:r>
              <a:rPr lang="zh-CN" altLang="en-US" sz="2000" b="1" dirty="0">
                <a:latin typeface="华文楷体" pitchFamily="2" charset="-122"/>
                <a:ea typeface="华文楷体" pitchFamily="2" charset="-122"/>
              </a:rPr>
              <a:t>矩阵乘法的精典算法</a:t>
            </a:r>
            <a:r>
              <a:rPr lang="en-US" altLang="zh-CN" sz="2000" b="1" dirty="0">
                <a:latin typeface="华文楷体" pitchFamily="2" charset="-122"/>
                <a:ea typeface="华文楷体" pitchFamily="2" charset="-122"/>
              </a:rPr>
              <a:t>:</a:t>
            </a:r>
          </a:p>
          <a:p>
            <a:pPr>
              <a:spcBef>
                <a:spcPts val="0"/>
              </a:spcBef>
            </a:pPr>
            <a:r>
              <a:rPr lang="en-US" altLang="zh-CN" sz="2000" b="1" dirty="0" smtClean="0"/>
              <a:t> for (</a:t>
            </a:r>
            <a:r>
              <a:rPr lang="en-US" altLang="zh-CN" sz="2000" b="1" dirty="0" err="1" smtClean="0"/>
              <a:t>i</a:t>
            </a:r>
            <a:r>
              <a:rPr lang="en-US" altLang="zh-CN" sz="2000" b="1" dirty="0" smtClean="0"/>
              <a:t>=1</a:t>
            </a:r>
            <a:r>
              <a:rPr lang="en-US" altLang="zh-CN" sz="2000" b="1" dirty="0"/>
              <a:t>; </a:t>
            </a:r>
            <a:r>
              <a:rPr lang="en-US" altLang="zh-CN" sz="2000" b="1" dirty="0" err="1" smtClean="0"/>
              <a:t>i</a:t>
            </a:r>
            <a:r>
              <a:rPr lang="en-US" altLang="zh-CN" sz="2000" b="1" dirty="0" smtClean="0"/>
              <a:t>&lt;=</a:t>
            </a:r>
            <a:r>
              <a:rPr lang="en-US" altLang="zh-CN" sz="2000" b="1" dirty="0">
                <a:solidFill>
                  <a:srgbClr val="C00000"/>
                </a:solidFill>
              </a:rPr>
              <a:t>m1</a:t>
            </a:r>
            <a:r>
              <a:rPr lang="en-US" altLang="zh-CN" sz="2000" b="1" dirty="0"/>
              <a:t>; </a:t>
            </a:r>
            <a:r>
              <a:rPr lang="en-US" altLang="zh-CN" sz="2000" b="1" dirty="0" smtClean="0"/>
              <a:t>++</a:t>
            </a:r>
            <a:r>
              <a:rPr lang="en-US" altLang="zh-CN" sz="2000" b="1" dirty="0"/>
              <a:t>i</a:t>
            </a:r>
            <a:r>
              <a:rPr lang="en-US" altLang="zh-CN" sz="2000" b="1" dirty="0" smtClean="0"/>
              <a:t>)</a:t>
            </a:r>
            <a:endParaRPr lang="en-US" altLang="zh-CN" sz="2000" b="1" dirty="0"/>
          </a:p>
          <a:p>
            <a:pPr>
              <a:lnSpc>
                <a:spcPct val="120000"/>
              </a:lnSpc>
            </a:pPr>
            <a:r>
              <a:rPr lang="en-US" altLang="zh-CN" sz="2000" b="1" dirty="0"/>
              <a:t>     for </a:t>
            </a:r>
            <a:r>
              <a:rPr lang="en-US" altLang="zh-CN" sz="2000" b="1" dirty="0" smtClean="0"/>
              <a:t>(j=1</a:t>
            </a:r>
            <a:r>
              <a:rPr lang="en-US" altLang="zh-CN" sz="2000" b="1" dirty="0"/>
              <a:t>; </a:t>
            </a:r>
            <a:r>
              <a:rPr lang="en-US" altLang="zh-CN" sz="2000" b="1" dirty="0" smtClean="0"/>
              <a:t>j&lt;=</a:t>
            </a:r>
            <a:r>
              <a:rPr lang="en-US" altLang="zh-CN" sz="2000" b="1" dirty="0" smtClean="0">
                <a:solidFill>
                  <a:srgbClr val="C00000"/>
                </a:solidFill>
              </a:rPr>
              <a:t>n1</a:t>
            </a:r>
            <a:r>
              <a:rPr lang="en-US" altLang="zh-CN" sz="2000" b="1" dirty="0" smtClean="0"/>
              <a:t>; ++j) {</a:t>
            </a:r>
            <a:endParaRPr lang="en-US" altLang="zh-CN" sz="2000" b="1" dirty="0"/>
          </a:p>
          <a:p>
            <a:pPr>
              <a:lnSpc>
                <a:spcPct val="120000"/>
              </a:lnSpc>
            </a:pPr>
            <a:r>
              <a:rPr lang="en-US" altLang="zh-CN" sz="2000" b="1" dirty="0"/>
              <a:t>       </a:t>
            </a:r>
            <a:r>
              <a:rPr lang="en-US" altLang="zh-CN" sz="2000" b="1" dirty="0" smtClean="0"/>
              <a:t>  for </a:t>
            </a:r>
            <a:r>
              <a:rPr lang="en-US" altLang="zh-CN" sz="2000" b="1" dirty="0"/>
              <a:t>(k=1; k&lt;=</a:t>
            </a:r>
            <a:r>
              <a:rPr lang="en-US" altLang="zh-CN" sz="2000" b="1" dirty="0" smtClean="0"/>
              <a:t>n2; </a:t>
            </a:r>
            <a:r>
              <a:rPr lang="en-US" altLang="zh-CN" sz="2000" b="1" dirty="0"/>
              <a:t>++k) </a:t>
            </a:r>
          </a:p>
          <a:p>
            <a:pPr>
              <a:lnSpc>
                <a:spcPct val="120000"/>
              </a:lnSpc>
            </a:pPr>
            <a:r>
              <a:rPr lang="en-US" altLang="zh-CN" sz="2000" b="1" dirty="0"/>
              <a:t>           </a:t>
            </a:r>
            <a:r>
              <a:rPr lang="en-US" altLang="zh-CN" sz="2000" b="1" dirty="0" smtClean="0"/>
              <a:t>  Q[</a:t>
            </a:r>
            <a:r>
              <a:rPr lang="en-US" altLang="zh-CN" sz="2000" b="1" dirty="0" err="1" smtClean="0"/>
              <a:t>i</a:t>
            </a:r>
            <a:r>
              <a:rPr lang="en-US" altLang="zh-CN" sz="2000" b="1" dirty="0" smtClean="0"/>
              <a:t>][k] </a:t>
            </a:r>
            <a:r>
              <a:rPr lang="en-US" altLang="zh-CN" sz="2000" b="1" dirty="0"/>
              <a:t>+= </a:t>
            </a:r>
            <a:r>
              <a:rPr lang="en-US" altLang="zh-CN" sz="2000" b="1" dirty="0" smtClean="0"/>
              <a:t>M[</a:t>
            </a:r>
            <a:r>
              <a:rPr lang="en-US" altLang="zh-CN" sz="2000" b="1" dirty="0" err="1"/>
              <a:t>i</a:t>
            </a:r>
            <a:r>
              <a:rPr lang="en-US" altLang="zh-CN" sz="2000" b="1" dirty="0" smtClean="0"/>
              <a:t>][j] </a:t>
            </a:r>
            <a:r>
              <a:rPr lang="en-US" altLang="zh-CN" sz="2000" b="1" dirty="0"/>
              <a:t>* </a:t>
            </a:r>
            <a:r>
              <a:rPr lang="en-US" altLang="zh-CN" sz="2000" b="1" dirty="0" smtClean="0"/>
              <a:t>N[j][k];</a:t>
            </a:r>
            <a:endParaRPr lang="en-US" altLang="zh-CN" sz="2000" b="1" dirty="0"/>
          </a:p>
          <a:p>
            <a:pPr>
              <a:lnSpc>
                <a:spcPct val="120000"/>
              </a:lnSpc>
            </a:pPr>
            <a:r>
              <a:rPr lang="en-US" altLang="zh-CN" sz="2000" b="1" dirty="0"/>
              <a:t>     </a:t>
            </a:r>
            <a:r>
              <a:rPr lang="en-US" altLang="zh-CN" sz="2000" b="1" dirty="0" smtClean="0"/>
              <a:t>}</a:t>
            </a:r>
            <a:endParaRPr lang="en-US" altLang="zh-CN" sz="2000" b="1" dirty="0"/>
          </a:p>
        </p:txBody>
      </p:sp>
      <p:sp>
        <p:nvSpPr>
          <p:cNvPr id="9" name="Text Box 3"/>
          <p:cNvSpPr txBox="1">
            <a:spLocks noChangeArrowheads="1"/>
          </p:cNvSpPr>
          <p:nvPr/>
        </p:nvSpPr>
        <p:spPr bwMode="auto">
          <a:xfrm>
            <a:off x="4788024" y="3501008"/>
            <a:ext cx="3786614" cy="477054"/>
          </a:xfrm>
          <a:prstGeom prst="rect">
            <a:avLst/>
          </a:prstGeom>
          <a:noFill/>
          <a:ln w="9525">
            <a:solidFill>
              <a:srgbClr val="FFC000"/>
            </a:solidFill>
            <a:miter lim="800000"/>
            <a:headEnd/>
            <a:tailEnd/>
          </a:ln>
          <a:effectLst/>
        </p:spPr>
        <p:txBody>
          <a:bodyPr wrap="none">
            <a:spAutoFit/>
          </a:bodyPr>
          <a:lstStyle/>
          <a:p>
            <a:pPr>
              <a:lnSpc>
                <a:spcPct val="125000"/>
              </a:lnSpc>
            </a:pPr>
            <a:r>
              <a:rPr lang="zh-CN" altLang="en-US" sz="2000" b="1" dirty="0">
                <a:solidFill>
                  <a:srgbClr val="FF0000"/>
                </a:solidFill>
                <a:latin typeface="华文楷体" pitchFamily="2" charset="-122"/>
                <a:ea typeface="华文楷体" pitchFamily="2" charset="-122"/>
              </a:rPr>
              <a:t>其时间复杂度为</a:t>
            </a:r>
            <a:r>
              <a:rPr lang="en-US" altLang="zh-CN" sz="2000" b="1" dirty="0">
                <a:solidFill>
                  <a:srgbClr val="FF0000"/>
                </a:solidFill>
                <a:latin typeface="华文楷体" pitchFamily="2" charset="-122"/>
                <a:ea typeface="华文楷体" pitchFamily="2" charset="-122"/>
              </a:rPr>
              <a:t>: </a:t>
            </a:r>
            <a:r>
              <a:rPr lang="en-US" altLang="zh-CN" sz="2000" b="1" dirty="0" smtClean="0">
                <a:solidFill>
                  <a:srgbClr val="FF0000"/>
                </a:solidFill>
                <a:latin typeface="华文楷体" pitchFamily="2" charset="-122"/>
                <a:ea typeface="华文楷体" pitchFamily="2" charset="-122"/>
              </a:rPr>
              <a:t>O(m1×n1×n2)</a:t>
            </a:r>
            <a:endParaRPr lang="en-US" altLang="zh-CN" sz="2000" b="1" dirty="0">
              <a:solidFill>
                <a:srgbClr val="FF0000"/>
              </a:solidFill>
              <a:latin typeface="华文楷体" pitchFamily="2" charset="-122"/>
              <a:ea typeface="华文楷体" pitchFamily="2" charset="-122"/>
            </a:endParaRPr>
          </a:p>
        </p:txBody>
      </p:sp>
      <p:sp>
        <p:nvSpPr>
          <p:cNvPr id="10" name="TextBox 9"/>
          <p:cNvSpPr txBox="1"/>
          <p:nvPr/>
        </p:nvSpPr>
        <p:spPr>
          <a:xfrm>
            <a:off x="539552" y="4653136"/>
            <a:ext cx="3024336" cy="461665"/>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N</a:t>
            </a:r>
            <a:r>
              <a:rPr lang="zh-CN" altLang="en-US" sz="2400" dirty="0" smtClean="0">
                <a:latin typeface="华文楷体" panose="02010600040101010101" pitchFamily="2" charset="-122"/>
                <a:ea typeface="华文楷体" panose="02010600040101010101" pitchFamily="2" charset="-122"/>
              </a:rPr>
              <a:t>是以列序访问的。</a:t>
            </a:r>
            <a:endParaRPr lang="zh-CN" altLang="en-US" sz="2400" dirty="0">
              <a:latin typeface="华文楷体" panose="02010600040101010101" pitchFamily="2" charset="-122"/>
              <a:ea typeface="华文楷体" panose="02010600040101010101" pitchFamily="2" charset="-122"/>
            </a:endParaRPr>
          </a:p>
        </p:txBody>
      </p:sp>
      <p:sp>
        <p:nvSpPr>
          <p:cNvPr id="11" name="矩形 10"/>
          <p:cNvSpPr/>
          <p:nvPr/>
        </p:nvSpPr>
        <p:spPr bwMode="auto">
          <a:xfrm>
            <a:off x="0" y="1926959"/>
            <a:ext cx="9144000" cy="770965"/>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726535995"/>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0"/>
            <a:ext cx="7380312" cy="3631763"/>
          </a:xfrm>
          <a:prstGeom prst="rect">
            <a:avLst/>
          </a:prstGeom>
          <a:noFill/>
          <a:ln w="9525">
            <a:noFill/>
            <a:miter lim="800000"/>
            <a:headEnd/>
            <a:tailEnd/>
          </a:ln>
          <a:effectLst/>
        </p:spPr>
        <p:txBody>
          <a:bodyPr wrap="square">
            <a:spAutoFit/>
          </a:bodyPr>
          <a:lstStyle/>
          <a:p>
            <a:pPr>
              <a:lnSpc>
                <a:spcPct val="115000"/>
              </a:lnSpc>
            </a:pPr>
            <a:r>
              <a:rPr lang="en-US" altLang="zh-CN" sz="2000" b="1" dirty="0" smtClean="0">
                <a:solidFill>
                  <a:srgbClr val="000000"/>
                </a:solidFill>
                <a:latin typeface="+mn-lt"/>
                <a:ea typeface="华文楷体" pitchFamily="2" charset="-122"/>
              </a:rPr>
              <a:t>Status</a:t>
            </a:r>
            <a:r>
              <a:rPr lang="en-US" altLang="zh-CN" sz="2000" dirty="0" smtClean="0">
                <a:solidFill>
                  <a:srgbClr val="000000"/>
                </a:solidFill>
                <a:latin typeface="+mn-lt"/>
                <a:ea typeface="华文楷体" pitchFamily="2" charset="-122"/>
              </a:rPr>
              <a:t> </a:t>
            </a:r>
            <a:r>
              <a:rPr lang="en-US" altLang="zh-CN" sz="2000" dirty="0" err="1" smtClean="0">
                <a:solidFill>
                  <a:srgbClr val="000000"/>
                </a:solidFill>
                <a:latin typeface="+mn-lt"/>
                <a:ea typeface="华文楷体" pitchFamily="2" charset="-122"/>
              </a:rPr>
              <a:t>MultSMatrix</a:t>
            </a:r>
            <a:r>
              <a:rPr lang="en-US" altLang="zh-CN" sz="2000" dirty="0" smtClean="0">
                <a:solidFill>
                  <a:srgbClr val="000000"/>
                </a:solidFill>
                <a:latin typeface="+mn-lt"/>
                <a:ea typeface="华文楷体" pitchFamily="2" charset="-122"/>
              </a:rPr>
              <a:t>(</a:t>
            </a:r>
            <a:r>
              <a:rPr lang="en-US" altLang="zh-CN" sz="2000" dirty="0" err="1" smtClean="0">
                <a:solidFill>
                  <a:srgbClr val="000000"/>
                </a:solidFill>
                <a:latin typeface="+mn-lt"/>
                <a:ea typeface="华文楷体" pitchFamily="2" charset="-122"/>
              </a:rPr>
              <a:t>RLSMatrix</a:t>
            </a:r>
            <a:r>
              <a:rPr lang="en-US" altLang="zh-CN" sz="2000" dirty="0" smtClean="0">
                <a:solidFill>
                  <a:srgbClr val="000000"/>
                </a:solidFill>
                <a:latin typeface="+mn-lt"/>
                <a:ea typeface="华文楷体" pitchFamily="2" charset="-122"/>
              </a:rPr>
              <a:t> </a:t>
            </a:r>
            <a:r>
              <a:rPr lang="en-US" altLang="zh-CN" sz="2000" dirty="0">
                <a:solidFill>
                  <a:srgbClr val="000000"/>
                </a:solidFill>
                <a:latin typeface="+mn-lt"/>
                <a:ea typeface="华文楷体" pitchFamily="2" charset="-122"/>
              </a:rPr>
              <a:t>M, </a:t>
            </a:r>
            <a:r>
              <a:rPr lang="en-US" altLang="zh-CN" sz="2000" dirty="0" err="1">
                <a:solidFill>
                  <a:srgbClr val="000000"/>
                </a:solidFill>
                <a:latin typeface="+mn-lt"/>
                <a:ea typeface="华文楷体" pitchFamily="2" charset="-122"/>
              </a:rPr>
              <a:t>RLSMatrix</a:t>
            </a:r>
            <a:r>
              <a:rPr lang="en-US" altLang="zh-CN" sz="2000" dirty="0">
                <a:solidFill>
                  <a:srgbClr val="000000"/>
                </a:solidFill>
                <a:latin typeface="+mn-lt"/>
                <a:ea typeface="华文楷体" pitchFamily="2" charset="-122"/>
              </a:rPr>
              <a:t> N, </a:t>
            </a:r>
            <a:r>
              <a:rPr lang="en-US" altLang="zh-CN" sz="2000" dirty="0" err="1">
                <a:solidFill>
                  <a:srgbClr val="000000"/>
                </a:solidFill>
                <a:latin typeface="+mn-lt"/>
                <a:ea typeface="华文楷体" pitchFamily="2" charset="-122"/>
              </a:rPr>
              <a:t>RLSMatrix</a:t>
            </a:r>
            <a:r>
              <a:rPr lang="en-US" altLang="zh-CN" sz="2000" dirty="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&amp;</a:t>
            </a:r>
            <a:r>
              <a:rPr lang="en-US" altLang="zh-CN" sz="2000" dirty="0">
                <a:solidFill>
                  <a:srgbClr val="000000"/>
                </a:solidFill>
                <a:latin typeface="+mn-lt"/>
                <a:ea typeface="华文楷体" pitchFamily="2" charset="-122"/>
              </a:rPr>
              <a:t>Q) </a:t>
            </a:r>
            <a:r>
              <a:rPr lang="en-US" altLang="zh-CN" sz="2000" b="1" dirty="0">
                <a:solidFill>
                  <a:srgbClr val="000000"/>
                </a:solidFill>
                <a:latin typeface="+mn-lt"/>
                <a:ea typeface="华文楷体" pitchFamily="2" charset="-122"/>
              </a:rPr>
              <a:t>{</a:t>
            </a:r>
            <a:endParaRPr lang="en-US" altLang="zh-CN" sz="2000" dirty="0">
              <a:solidFill>
                <a:srgbClr val="000000"/>
              </a:solidFill>
              <a:latin typeface="+mn-lt"/>
              <a:ea typeface="华文楷体" pitchFamily="2" charset="-122"/>
            </a:endParaRP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if </a:t>
            </a:r>
            <a:r>
              <a:rPr lang="en-US" altLang="zh-CN" sz="2000" b="1" dirty="0">
                <a:solidFill>
                  <a:srgbClr val="000000"/>
                </a:solidFill>
                <a:latin typeface="+mn-lt"/>
                <a:ea typeface="华文楷体" pitchFamily="2" charset="-122"/>
              </a:rPr>
              <a:t>(M.nu != N.mu) return ERROR;</a:t>
            </a: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Q.mu </a:t>
            </a:r>
            <a:r>
              <a:rPr lang="en-US" altLang="zh-CN" sz="2000" b="1" dirty="0">
                <a:solidFill>
                  <a:srgbClr val="000000"/>
                </a:solidFill>
                <a:latin typeface="+mn-lt"/>
                <a:ea typeface="华文楷体" pitchFamily="2" charset="-122"/>
              </a:rPr>
              <a:t>= M.mu; Q.nu = N.nu; </a:t>
            </a:r>
            <a:r>
              <a:rPr lang="en-US" altLang="zh-CN" sz="2000" b="1" dirty="0" err="1">
                <a:solidFill>
                  <a:srgbClr val="000000"/>
                </a:solidFill>
                <a:latin typeface="+mn-lt"/>
                <a:ea typeface="华文楷体" pitchFamily="2" charset="-122"/>
              </a:rPr>
              <a:t>Q.tu</a:t>
            </a:r>
            <a:r>
              <a:rPr lang="en-US" altLang="zh-CN" sz="2000" b="1" dirty="0">
                <a:solidFill>
                  <a:srgbClr val="000000"/>
                </a:solidFill>
                <a:latin typeface="+mn-lt"/>
                <a:ea typeface="华文楷体" pitchFamily="2" charset="-122"/>
              </a:rPr>
              <a:t> = 0; </a:t>
            </a: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if (</a:t>
            </a:r>
            <a:r>
              <a:rPr lang="en-US" altLang="zh-CN" sz="2000" b="1" dirty="0" err="1">
                <a:solidFill>
                  <a:srgbClr val="000000"/>
                </a:solidFill>
                <a:latin typeface="+mn-lt"/>
                <a:ea typeface="华文楷体" pitchFamily="2" charset="-122"/>
              </a:rPr>
              <a:t>M.tu</a:t>
            </a:r>
            <a:r>
              <a:rPr lang="en-US" altLang="zh-CN" sz="2000" b="1" dirty="0">
                <a:solidFill>
                  <a:srgbClr val="000000"/>
                </a:solidFill>
                <a:latin typeface="+mn-lt"/>
                <a:ea typeface="华文楷体" pitchFamily="2" charset="-122"/>
              </a:rPr>
              <a:t>*</a:t>
            </a:r>
            <a:r>
              <a:rPr lang="en-US" altLang="zh-CN" sz="2000" b="1" dirty="0" err="1">
                <a:solidFill>
                  <a:srgbClr val="000000"/>
                </a:solidFill>
                <a:latin typeface="+mn-lt"/>
                <a:ea typeface="华文楷体" pitchFamily="2" charset="-122"/>
              </a:rPr>
              <a:t>N.tu</a:t>
            </a:r>
            <a:r>
              <a:rPr lang="en-US" altLang="zh-CN" sz="2000" b="1" dirty="0">
                <a:solidFill>
                  <a:srgbClr val="000000"/>
                </a:solidFill>
                <a:latin typeface="+mn-lt"/>
                <a:ea typeface="华文楷体" pitchFamily="2" charset="-122"/>
              </a:rPr>
              <a:t> != 0) {   </a:t>
            </a:r>
            <a:r>
              <a:rPr lang="en-US" altLang="zh-CN" sz="1600" b="1" dirty="0">
                <a:latin typeface="+mn-lt"/>
                <a:ea typeface="华文楷体" pitchFamily="2" charset="-122"/>
              </a:rPr>
              <a:t>// Q</a:t>
            </a:r>
            <a:r>
              <a:rPr lang="zh-CN" altLang="en-US" sz="1600" b="1" dirty="0">
                <a:latin typeface="+mn-lt"/>
                <a:ea typeface="华文楷体" pitchFamily="2" charset="-122"/>
              </a:rPr>
              <a:t>是非零矩阵</a:t>
            </a:r>
          </a:p>
          <a:p>
            <a:pPr>
              <a:lnSpc>
                <a:spcPct val="115000"/>
              </a:lnSpc>
            </a:pPr>
            <a:r>
              <a:rPr lang="zh-CN" altLang="en-US" sz="2000" b="1" dirty="0">
                <a:solidFill>
                  <a:srgbClr val="000000"/>
                </a:solidFill>
                <a:latin typeface="+mn-lt"/>
                <a:ea typeface="华文楷体" pitchFamily="2" charset="-122"/>
              </a:rPr>
              <a:t>      </a:t>
            </a:r>
            <a:r>
              <a:rPr lang="zh-CN" altLang="en-US" sz="2000" b="1" dirty="0" smtClean="0">
                <a:solidFill>
                  <a:srgbClr val="000000"/>
                </a:solidFill>
                <a:latin typeface="+mn-lt"/>
                <a:ea typeface="华文楷体" pitchFamily="2" charset="-122"/>
              </a:rPr>
              <a:t>   </a:t>
            </a:r>
            <a:r>
              <a:rPr lang="en-US" altLang="zh-CN" sz="2000" b="1" dirty="0" smtClean="0">
                <a:solidFill>
                  <a:srgbClr val="0000FF"/>
                </a:solidFill>
                <a:latin typeface="+mn-lt"/>
                <a:ea typeface="华文楷体" pitchFamily="2" charset="-122"/>
              </a:rPr>
              <a:t>for </a:t>
            </a:r>
            <a:r>
              <a:rPr lang="en-US" altLang="zh-CN" sz="2000" b="1" dirty="0">
                <a:solidFill>
                  <a:srgbClr val="0000FF"/>
                </a:solidFill>
                <a:latin typeface="+mn-lt"/>
                <a:ea typeface="华文楷体" pitchFamily="2" charset="-122"/>
              </a:rPr>
              <a:t>(</a:t>
            </a:r>
            <a:r>
              <a:rPr lang="en-US" altLang="zh-CN" sz="2000" b="1" dirty="0" err="1">
                <a:solidFill>
                  <a:srgbClr val="0000FF"/>
                </a:solidFill>
                <a:latin typeface="+mn-lt"/>
                <a:ea typeface="华文楷体" pitchFamily="2" charset="-122"/>
              </a:rPr>
              <a:t>arow</a:t>
            </a:r>
            <a:r>
              <a:rPr lang="en-US" altLang="zh-CN" sz="2000" b="1" dirty="0">
                <a:solidFill>
                  <a:srgbClr val="0000FF"/>
                </a:solidFill>
                <a:latin typeface="+mn-lt"/>
                <a:ea typeface="华文楷体" pitchFamily="2" charset="-122"/>
              </a:rPr>
              <a:t>=1; </a:t>
            </a:r>
            <a:r>
              <a:rPr lang="en-US" altLang="zh-CN" sz="2000" b="1" dirty="0" err="1">
                <a:solidFill>
                  <a:srgbClr val="0000FF"/>
                </a:solidFill>
                <a:latin typeface="+mn-lt"/>
                <a:ea typeface="华文楷体" pitchFamily="2" charset="-122"/>
              </a:rPr>
              <a:t>arow</a:t>
            </a:r>
            <a:r>
              <a:rPr lang="en-US" altLang="zh-CN" sz="2000" b="1" dirty="0">
                <a:solidFill>
                  <a:srgbClr val="0000FF"/>
                </a:solidFill>
                <a:latin typeface="+mn-lt"/>
                <a:ea typeface="华文楷体" pitchFamily="2" charset="-122"/>
              </a:rPr>
              <a:t>&lt;=M.mu; ++</a:t>
            </a:r>
            <a:r>
              <a:rPr lang="en-US" altLang="zh-CN" sz="2000" b="1" dirty="0" err="1">
                <a:solidFill>
                  <a:srgbClr val="0000FF"/>
                </a:solidFill>
                <a:latin typeface="+mn-lt"/>
                <a:ea typeface="华文楷体" pitchFamily="2" charset="-122"/>
              </a:rPr>
              <a:t>arow</a:t>
            </a:r>
            <a:r>
              <a:rPr lang="en-US" altLang="zh-CN" sz="2000" b="1" dirty="0">
                <a:solidFill>
                  <a:srgbClr val="0000FF"/>
                </a:solidFill>
                <a:latin typeface="+mn-lt"/>
                <a:ea typeface="华文楷体" pitchFamily="2" charset="-122"/>
              </a:rPr>
              <a:t>) { </a:t>
            </a:r>
          </a:p>
          <a:p>
            <a:pPr>
              <a:lnSpc>
                <a:spcPct val="115000"/>
              </a:lnSpc>
            </a:pPr>
            <a:r>
              <a:rPr lang="en-US" altLang="zh-CN" sz="2000" b="1" dirty="0">
                <a:solidFill>
                  <a:srgbClr val="0000FF"/>
                </a:solidFill>
                <a:latin typeface="+mn-lt"/>
                <a:ea typeface="华文楷体" pitchFamily="2" charset="-122"/>
              </a:rPr>
              <a:t>         </a:t>
            </a:r>
            <a:r>
              <a:rPr lang="en-US" altLang="zh-CN" sz="2000" b="1" dirty="0" smtClean="0">
                <a:solidFill>
                  <a:srgbClr val="0000FF"/>
                </a:solidFill>
                <a:latin typeface="+mn-lt"/>
                <a:ea typeface="华文楷体" pitchFamily="2" charset="-122"/>
              </a:rPr>
              <a:t>    // </a:t>
            </a:r>
            <a:r>
              <a:rPr lang="zh-CN" altLang="en-US" sz="2000" b="1" dirty="0">
                <a:solidFill>
                  <a:srgbClr val="0000FF"/>
                </a:solidFill>
                <a:latin typeface="+mn-lt"/>
                <a:ea typeface="华文楷体" pitchFamily="2" charset="-122"/>
              </a:rPr>
              <a:t>处理</a:t>
            </a:r>
            <a:r>
              <a:rPr lang="en-US" altLang="zh-CN" sz="2000" b="1" dirty="0">
                <a:solidFill>
                  <a:srgbClr val="0000FF"/>
                </a:solidFill>
                <a:latin typeface="+mn-lt"/>
                <a:ea typeface="华文楷体" pitchFamily="2" charset="-122"/>
              </a:rPr>
              <a:t>M</a:t>
            </a:r>
            <a:r>
              <a:rPr lang="zh-CN" altLang="en-US" sz="2000" b="1" dirty="0">
                <a:solidFill>
                  <a:srgbClr val="0000FF"/>
                </a:solidFill>
                <a:latin typeface="+mn-lt"/>
                <a:ea typeface="华文楷体" pitchFamily="2" charset="-122"/>
              </a:rPr>
              <a:t>的每一行</a:t>
            </a:r>
          </a:p>
          <a:p>
            <a:pPr>
              <a:lnSpc>
                <a:spcPct val="115000"/>
              </a:lnSpc>
            </a:pPr>
            <a:r>
              <a:rPr lang="zh-CN" altLang="en-US" sz="2000" b="1" dirty="0">
                <a:solidFill>
                  <a:srgbClr val="0000FF"/>
                </a:solidFill>
                <a:latin typeface="+mn-lt"/>
                <a:ea typeface="华文楷体" pitchFamily="2" charset="-122"/>
              </a:rPr>
              <a:t>      </a:t>
            </a:r>
            <a:r>
              <a:rPr lang="zh-CN" altLang="en-US" sz="2000" b="1" dirty="0" smtClean="0">
                <a:solidFill>
                  <a:srgbClr val="0000FF"/>
                </a:solidFill>
                <a:latin typeface="+mn-lt"/>
                <a:ea typeface="华文楷体" pitchFamily="2" charset="-122"/>
              </a:rPr>
              <a:t>    </a:t>
            </a:r>
            <a:r>
              <a:rPr lang="en-US" altLang="zh-CN" sz="2000" b="1" dirty="0" smtClean="0">
                <a:solidFill>
                  <a:srgbClr val="0000FF"/>
                </a:solidFill>
                <a:latin typeface="+mn-lt"/>
                <a:ea typeface="华文楷体" pitchFamily="2" charset="-122"/>
              </a:rPr>
              <a:t>} </a:t>
            </a:r>
            <a:r>
              <a:rPr lang="en-US" altLang="zh-CN" sz="2000" b="1" dirty="0">
                <a:solidFill>
                  <a:srgbClr val="0000FF"/>
                </a:solidFill>
                <a:latin typeface="+mn-lt"/>
                <a:ea typeface="华文楷体" pitchFamily="2" charset="-122"/>
              </a:rPr>
              <a:t>// for </a:t>
            </a:r>
            <a:r>
              <a:rPr lang="en-US" altLang="zh-CN" sz="2000" b="1" dirty="0" err="1">
                <a:solidFill>
                  <a:srgbClr val="0000FF"/>
                </a:solidFill>
                <a:latin typeface="+mn-lt"/>
                <a:ea typeface="华文楷体" pitchFamily="2" charset="-122"/>
              </a:rPr>
              <a:t>arow</a:t>
            </a:r>
            <a:endParaRPr lang="en-US" altLang="zh-CN" sz="2000" b="1" dirty="0">
              <a:solidFill>
                <a:srgbClr val="0000FF"/>
              </a:solidFill>
              <a:latin typeface="+mn-lt"/>
              <a:ea typeface="华文楷体" pitchFamily="2" charset="-122"/>
            </a:endParaRP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 </a:t>
            </a:r>
            <a:r>
              <a:rPr lang="en-US" altLang="zh-CN" sz="2000" b="1" dirty="0">
                <a:solidFill>
                  <a:srgbClr val="000000"/>
                </a:solidFill>
                <a:latin typeface="+mn-lt"/>
                <a:ea typeface="华文楷体" pitchFamily="2" charset="-122"/>
              </a:rPr>
              <a:t>// if    </a:t>
            </a: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return </a:t>
            </a:r>
            <a:r>
              <a:rPr lang="en-US" altLang="zh-CN" sz="2000" b="1" dirty="0">
                <a:solidFill>
                  <a:srgbClr val="000000"/>
                </a:solidFill>
                <a:latin typeface="+mn-lt"/>
                <a:ea typeface="华文楷体" pitchFamily="2" charset="-122"/>
              </a:rPr>
              <a:t>OK</a:t>
            </a:r>
            <a:r>
              <a:rPr lang="en-US" altLang="zh-CN" sz="2000" b="1" dirty="0" smtClean="0">
                <a:solidFill>
                  <a:srgbClr val="000000"/>
                </a:solidFill>
                <a:latin typeface="+mn-lt"/>
                <a:ea typeface="华文楷体" pitchFamily="2" charset="-122"/>
              </a:rPr>
              <a:t>;</a:t>
            </a:r>
          </a:p>
          <a:p>
            <a:pPr>
              <a:lnSpc>
                <a:spcPct val="115000"/>
              </a:lnSpc>
            </a:pPr>
            <a:r>
              <a:rPr lang="en-US" altLang="zh-CN" sz="2000" b="1" dirty="0" smtClean="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 </a:t>
            </a:r>
            <a:r>
              <a:rPr lang="en-US" altLang="zh-CN" sz="2000" b="1" dirty="0" err="1">
                <a:solidFill>
                  <a:srgbClr val="000000"/>
                </a:solidFill>
                <a:latin typeface="+mn-lt"/>
                <a:ea typeface="华文楷体" pitchFamily="2" charset="-122"/>
              </a:rPr>
              <a:t>MultSMatrix</a:t>
            </a:r>
            <a:endParaRPr lang="en-US" altLang="zh-CN" sz="2000" b="1" dirty="0">
              <a:solidFill>
                <a:srgbClr val="000000"/>
              </a:solidFill>
              <a:latin typeface="+mn-lt"/>
              <a:ea typeface="华文楷体" pitchFamily="2" charset="-122"/>
            </a:endParaRPr>
          </a:p>
        </p:txBody>
      </p:sp>
      <p:sp>
        <p:nvSpPr>
          <p:cNvPr id="3" name="TextBox 2"/>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5" name="矩形 4"/>
          <p:cNvSpPr/>
          <p:nvPr/>
        </p:nvSpPr>
        <p:spPr bwMode="auto">
          <a:xfrm>
            <a:off x="3419872" y="1785825"/>
            <a:ext cx="5724128" cy="5184576"/>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 name="Text Box 2"/>
          <p:cNvSpPr txBox="1">
            <a:spLocks noChangeArrowheads="1"/>
          </p:cNvSpPr>
          <p:nvPr/>
        </p:nvSpPr>
        <p:spPr bwMode="auto">
          <a:xfrm>
            <a:off x="3433147" y="1704865"/>
            <a:ext cx="5710853" cy="5324535"/>
          </a:xfrm>
          <a:prstGeom prst="rect">
            <a:avLst/>
          </a:prstGeom>
          <a:noFill/>
          <a:ln w="9525">
            <a:noFill/>
            <a:miter lim="800000"/>
            <a:headEnd/>
            <a:tailEnd/>
          </a:ln>
          <a:effectLst/>
        </p:spPr>
        <p:txBody>
          <a:bodyPr wrap="square">
            <a:spAutoFit/>
          </a:bodyPr>
          <a:lstStyle/>
          <a:p>
            <a:r>
              <a:rPr lang="en-US" altLang="zh-CN" sz="2000" b="1" dirty="0" err="1" smtClean="0">
                <a:latin typeface="+mn-lt"/>
                <a:ea typeface="华文楷体" pitchFamily="2" charset="-122"/>
              </a:rPr>
              <a:t>ctemp</a:t>
            </a:r>
            <a:r>
              <a:rPr lang="en-US" altLang="zh-CN" sz="2000" b="1" dirty="0" smtClean="0">
                <a:latin typeface="+mn-lt"/>
                <a:ea typeface="华文楷体" pitchFamily="2" charset="-122"/>
              </a:rPr>
              <a:t>[    ] </a:t>
            </a:r>
            <a:r>
              <a:rPr lang="en-US" altLang="zh-CN" sz="2000" b="1" dirty="0">
                <a:latin typeface="+mn-lt"/>
                <a:ea typeface="华文楷体" pitchFamily="2" charset="-122"/>
              </a:rPr>
              <a:t>= 0;                 </a:t>
            </a:r>
            <a:r>
              <a:rPr lang="en-US" altLang="zh-CN" sz="1600" b="1" dirty="0">
                <a:solidFill>
                  <a:srgbClr val="FF0000"/>
                </a:solidFill>
                <a:latin typeface="+mn-lt"/>
                <a:ea typeface="华文楷体" pitchFamily="2" charset="-122"/>
              </a:rPr>
              <a:t>// </a:t>
            </a:r>
            <a:r>
              <a:rPr lang="zh-CN" altLang="en-US" sz="1600" b="1" dirty="0">
                <a:solidFill>
                  <a:srgbClr val="FF0000"/>
                </a:solidFill>
                <a:latin typeface="+mn-lt"/>
                <a:ea typeface="华文楷体" pitchFamily="2" charset="-122"/>
              </a:rPr>
              <a:t>当前行各元素累加器清</a:t>
            </a:r>
            <a:r>
              <a:rPr lang="zh-CN" altLang="en-US" sz="1600" b="1" dirty="0" smtClean="0">
                <a:solidFill>
                  <a:srgbClr val="FF0000"/>
                </a:solidFill>
                <a:latin typeface="+mn-lt"/>
                <a:ea typeface="华文楷体" pitchFamily="2" charset="-122"/>
              </a:rPr>
              <a:t>零</a:t>
            </a:r>
            <a:endParaRPr lang="en-US" altLang="zh-CN" sz="1600" b="1" dirty="0" smtClean="0">
              <a:solidFill>
                <a:srgbClr val="FF0000"/>
              </a:solidFill>
              <a:latin typeface="+mn-lt"/>
              <a:ea typeface="华文楷体" pitchFamily="2" charset="-122"/>
            </a:endParaRPr>
          </a:p>
          <a:p>
            <a:r>
              <a:rPr lang="en-US" altLang="zh-CN" sz="2000" b="1" dirty="0" err="1" smtClean="0">
                <a:latin typeface="+mn-lt"/>
                <a:ea typeface="华文楷体" pitchFamily="2" charset="-122"/>
              </a:rPr>
              <a:t>Q.rpos</a:t>
            </a:r>
            <a:r>
              <a:rPr lang="en-US" altLang="zh-CN" sz="2000" b="1" dirty="0" smtClean="0">
                <a:latin typeface="+mn-lt"/>
                <a:ea typeface="华文楷体" pitchFamily="2" charset="-122"/>
              </a:rPr>
              <a:t>[</a:t>
            </a:r>
            <a:r>
              <a:rPr lang="en-US" altLang="zh-CN" sz="2000" b="1" dirty="0" err="1" smtClean="0">
                <a:latin typeface="+mn-lt"/>
                <a:ea typeface="华文楷体" pitchFamily="2" charset="-122"/>
              </a:rPr>
              <a:t>arow</a:t>
            </a:r>
            <a:r>
              <a:rPr lang="en-US" altLang="zh-CN" sz="2000" b="1" dirty="0">
                <a:latin typeface="+mn-lt"/>
                <a:ea typeface="华文楷体" pitchFamily="2" charset="-122"/>
              </a:rPr>
              <a:t>] = Q.tu+1;      </a:t>
            </a:r>
          </a:p>
          <a:p>
            <a:r>
              <a:rPr lang="en-US" altLang="zh-CN" sz="2000" b="1" dirty="0" smtClean="0">
                <a:latin typeface="+mn-lt"/>
                <a:ea typeface="华文楷体" pitchFamily="2" charset="-122"/>
              </a:rPr>
              <a:t>for </a:t>
            </a:r>
            <a:r>
              <a:rPr lang="en-US" altLang="zh-CN" sz="2000" b="1" dirty="0">
                <a:latin typeface="+mn-lt"/>
                <a:ea typeface="华文楷体" pitchFamily="2" charset="-122"/>
              </a:rPr>
              <a:t>(p=</a:t>
            </a:r>
            <a:r>
              <a:rPr lang="en-US" altLang="zh-CN" sz="2000" b="1" dirty="0" err="1">
                <a:latin typeface="+mn-lt"/>
                <a:ea typeface="华文楷体" pitchFamily="2" charset="-122"/>
              </a:rPr>
              <a:t>M.rpos</a:t>
            </a:r>
            <a:r>
              <a:rPr lang="en-US" altLang="zh-CN" sz="2000" b="1" dirty="0">
                <a:latin typeface="+mn-lt"/>
                <a:ea typeface="华文楷体" pitchFamily="2" charset="-122"/>
              </a:rPr>
              <a:t>[</a:t>
            </a:r>
            <a:r>
              <a:rPr lang="en-US" altLang="zh-CN" sz="2000" b="1" dirty="0" err="1">
                <a:solidFill>
                  <a:srgbClr val="FF0000"/>
                </a:solidFill>
                <a:latin typeface="+mn-lt"/>
                <a:ea typeface="华文楷体" pitchFamily="2" charset="-122"/>
              </a:rPr>
              <a:t>arow</a:t>
            </a:r>
            <a:r>
              <a:rPr lang="en-US" altLang="zh-CN" sz="2000" b="1" dirty="0">
                <a:latin typeface="+mn-lt"/>
                <a:ea typeface="华文楷体" pitchFamily="2" charset="-122"/>
              </a:rPr>
              <a:t>]; p&lt;</a:t>
            </a:r>
            <a:r>
              <a:rPr lang="en-US" altLang="zh-CN" sz="2000" b="1" dirty="0" err="1">
                <a:latin typeface="+mn-lt"/>
                <a:ea typeface="华文楷体" pitchFamily="2" charset="-122"/>
              </a:rPr>
              <a:t>M.rpos</a:t>
            </a:r>
            <a:r>
              <a:rPr lang="en-US" altLang="zh-CN" sz="2000" b="1" dirty="0">
                <a:latin typeface="+mn-lt"/>
                <a:ea typeface="华文楷体" pitchFamily="2" charset="-122"/>
              </a:rPr>
              <a:t>[</a:t>
            </a:r>
            <a:r>
              <a:rPr lang="en-US" altLang="zh-CN" sz="2000" b="1" dirty="0">
                <a:solidFill>
                  <a:srgbClr val="FF0000"/>
                </a:solidFill>
                <a:latin typeface="+mn-lt"/>
                <a:ea typeface="华文楷体" pitchFamily="2" charset="-122"/>
              </a:rPr>
              <a:t>arow+1</a:t>
            </a:r>
            <a:r>
              <a:rPr lang="en-US" altLang="zh-CN" sz="2000" b="1" dirty="0">
                <a:latin typeface="+mn-lt"/>
                <a:ea typeface="华文楷体" pitchFamily="2" charset="-122"/>
              </a:rPr>
              <a:t>];++p) </a:t>
            </a:r>
            <a:r>
              <a:rPr lang="en-US" altLang="zh-CN" sz="2000" b="1" dirty="0" smtClean="0">
                <a:latin typeface="+mn-lt"/>
                <a:ea typeface="华文楷体" pitchFamily="2" charset="-122"/>
              </a:rPr>
              <a:t>{</a:t>
            </a:r>
            <a:endParaRPr lang="en-US" altLang="zh-CN" sz="1600" b="1" dirty="0">
              <a:latin typeface="+mn-lt"/>
              <a:ea typeface="华文楷体" pitchFamily="2" charset="-122"/>
            </a:endParaRPr>
          </a:p>
          <a:p>
            <a:r>
              <a:rPr lang="en-US" altLang="zh-CN" sz="2000" b="1" dirty="0">
                <a:latin typeface="+mn-lt"/>
                <a:ea typeface="华文楷体" pitchFamily="2" charset="-122"/>
              </a:rPr>
              <a:t>   </a:t>
            </a:r>
            <a:r>
              <a:rPr lang="en-US" altLang="zh-CN" sz="2000" b="1" dirty="0" smtClean="0">
                <a:latin typeface="+mn-lt"/>
                <a:ea typeface="华文楷体" pitchFamily="2" charset="-122"/>
              </a:rPr>
              <a:t>     </a:t>
            </a:r>
            <a:r>
              <a:rPr lang="en-US" altLang="zh-CN" sz="1600" b="1" dirty="0" smtClean="0">
                <a:latin typeface="+mn-lt"/>
                <a:ea typeface="华文楷体" pitchFamily="2" charset="-122"/>
              </a:rPr>
              <a:t>//</a:t>
            </a:r>
            <a:r>
              <a:rPr lang="zh-CN" altLang="en-US" sz="1600" b="1" dirty="0">
                <a:latin typeface="+mn-lt"/>
                <a:ea typeface="华文楷体" pitchFamily="2" charset="-122"/>
              </a:rPr>
              <a:t>对当前行中每一个非零元</a:t>
            </a:r>
          </a:p>
          <a:p>
            <a:r>
              <a:rPr lang="zh-CN" altLang="en-US" sz="2000" b="1" dirty="0">
                <a:latin typeface="+mn-lt"/>
                <a:ea typeface="华文楷体" pitchFamily="2" charset="-122"/>
              </a:rPr>
              <a:t>    </a:t>
            </a:r>
            <a:r>
              <a:rPr lang="zh-CN" altLang="en-US" sz="2000" b="1" dirty="0" smtClean="0">
                <a:latin typeface="+mn-lt"/>
                <a:ea typeface="华文楷体" pitchFamily="2" charset="-122"/>
              </a:rPr>
              <a:t>    </a:t>
            </a:r>
            <a:r>
              <a:rPr lang="en-US" altLang="zh-CN" sz="2000" b="1" dirty="0" smtClean="0">
                <a:solidFill>
                  <a:schemeClr val="accent2"/>
                </a:solidFill>
                <a:latin typeface="+mn-lt"/>
                <a:ea typeface="华文楷体" pitchFamily="2" charset="-122"/>
              </a:rPr>
              <a:t>brow</a:t>
            </a:r>
            <a:r>
              <a:rPr lang="en-US" altLang="zh-CN" sz="2000" b="1" dirty="0" smtClean="0">
                <a:latin typeface="+mn-lt"/>
                <a:ea typeface="华文楷体" pitchFamily="2" charset="-122"/>
              </a:rPr>
              <a:t>=</a:t>
            </a:r>
            <a:r>
              <a:rPr lang="en-US" altLang="zh-CN" sz="2000" b="1" dirty="0" err="1" smtClean="0">
                <a:latin typeface="+mn-lt"/>
                <a:ea typeface="华文楷体" pitchFamily="2" charset="-122"/>
              </a:rPr>
              <a:t>M.data</a:t>
            </a:r>
            <a:r>
              <a:rPr lang="en-US" altLang="zh-CN" sz="2000" b="1" dirty="0" smtClean="0">
                <a:latin typeface="+mn-lt"/>
                <a:ea typeface="华文楷体" pitchFamily="2" charset="-122"/>
              </a:rPr>
              <a:t>[p</a:t>
            </a:r>
            <a:r>
              <a:rPr lang="en-US" altLang="zh-CN" sz="2000" b="1" dirty="0">
                <a:latin typeface="+mn-lt"/>
                <a:ea typeface="华文楷体" pitchFamily="2" charset="-122"/>
              </a:rPr>
              <a:t>].j;          </a:t>
            </a:r>
          </a:p>
          <a:p>
            <a:r>
              <a:rPr lang="en-US" altLang="zh-CN" sz="2000" b="1" dirty="0">
                <a:latin typeface="+mn-lt"/>
                <a:ea typeface="华文楷体" pitchFamily="2" charset="-122"/>
              </a:rPr>
              <a:t>    </a:t>
            </a:r>
            <a:r>
              <a:rPr lang="en-US" altLang="zh-CN" sz="2000" b="1" dirty="0" smtClean="0">
                <a:latin typeface="+mn-lt"/>
                <a:ea typeface="华文楷体" pitchFamily="2" charset="-122"/>
              </a:rPr>
              <a:t>    if </a:t>
            </a:r>
            <a:r>
              <a:rPr lang="en-US" altLang="zh-CN" sz="2000" b="1" dirty="0">
                <a:latin typeface="+mn-lt"/>
                <a:ea typeface="华文楷体" pitchFamily="2" charset="-122"/>
              </a:rPr>
              <a:t>(brow &lt; N.nu )  t = </a:t>
            </a:r>
            <a:r>
              <a:rPr lang="en-US" altLang="zh-CN" sz="2000" b="1" dirty="0" err="1">
                <a:latin typeface="+mn-lt"/>
                <a:ea typeface="华文楷体" pitchFamily="2" charset="-122"/>
              </a:rPr>
              <a:t>N.rpos</a:t>
            </a:r>
            <a:r>
              <a:rPr lang="en-US" altLang="zh-CN" sz="2000" b="1" dirty="0">
                <a:latin typeface="+mn-lt"/>
                <a:ea typeface="华文楷体" pitchFamily="2" charset="-122"/>
              </a:rPr>
              <a:t>[brow+1];</a:t>
            </a:r>
          </a:p>
          <a:p>
            <a:r>
              <a:rPr lang="en-US" altLang="zh-CN" sz="2000" b="1" dirty="0">
                <a:latin typeface="+mn-lt"/>
                <a:ea typeface="华文楷体" pitchFamily="2" charset="-122"/>
              </a:rPr>
              <a:t>       </a:t>
            </a:r>
            <a:r>
              <a:rPr lang="en-US" altLang="zh-CN" sz="2000" b="1" dirty="0" smtClean="0">
                <a:latin typeface="+mn-lt"/>
                <a:ea typeface="华文楷体" pitchFamily="2" charset="-122"/>
              </a:rPr>
              <a:t> else  </a:t>
            </a:r>
            <a:r>
              <a:rPr lang="en-US" altLang="zh-CN" sz="2000" b="1" dirty="0">
                <a:latin typeface="+mn-lt"/>
                <a:ea typeface="华文楷体" pitchFamily="2" charset="-122"/>
              </a:rPr>
              <a:t>{ t = N.tu+1 }</a:t>
            </a:r>
          </a:p>
          <a:p>
            <a:r>
              <a:rPr lang="en-US" altLang="zh-CN" sz="2000" b="1" dirty="0">
                <a:latin typeface="+mn-lt"/>
                <a:ea typeface="华文楷体" pitchFamily="2" charset="-122"/>
              </a:rPr>
              <a:t>        for (q=</a:t>
            </a:r>
            <a:r>
              <a:rPr lang="en-US" altLang="zh-CN" sz="2000" b="1" dirty="0" err="1">
                <a:latin typeface="+mn-lt"/>
                <a:ea typeface="华文楷体" pitchFamily="2" charset="-122"/>
              </a:rPr>
              <a:t>N.rpos</a:t>
            </a:r>
            <a:r>
              <a:rPr lang="en-US" altLang="zh-CN" sz="2000" b="1" dirty="0">
                <a:latin typeface="+mn-lt"/>
                <a:ea typeface="华文楷体" pitchFamily="2" charset="-122"/>
              </a:rPr>
              <a:t>[</a:t>
            </a:r>
            <a:r>
              <a:rPr lang="en-US" altLang="zh-CN" sz="2000" b="1" dirty="0">
                <a:solidFill>
                  <a:srgbClr val="0000FF"/>
                </a:solidFill>
                <a:latin typeface="+mn-lt"/>
                <a:ea typeface="华文楷体" pitchFamily="2" charset="-122"/>
              </a:rPr>
              <a:t>brow</a:t>
            </a:r>
            <a:r>
              <a:rPr lang="en-US" altLang="zh-CN" sz="2000" b="1" dirty="0">
                <a:latin typeface="+mn-lt"/>
                <a:ea typeface="华文楷体" pitchFamily="2" charset="-122"/>
              </a:rPr>
              <a:t>];  q&lt; t;  ++q) {</a:t>
            </a:r>
          </a:p>
          <a:p>
            <a:r>
              <a:rPr lang="en-US" altLang="zh-CN" sz="2000" b="1" dirty="0">
                <a:latin typeface="+mn-lt"/>
                <a:ea typeface="华文楷体" pitchFamily="2" charset="-122"/>
              </a:rPr>
              <a:t>          </a:t>
            </a:r>
            <a:r>
              <a:rPr lang="en-US" altLang="zh-CN" sz="2000" b="1" dirty="0" smtClean="0">
                <a:latin typeface="+mn-lt"/>
                <a:ea typeface="华文楷体" pitchFamily="2" charset="-122"/>
              </a:rPr>
              <a:t>      </a:t>
            </a:r>
            <a:r>
              <a:rPr lang="en-US" altLang="zh-CN" sz="2000" b="1" dirty="0" err="1" smtClean="0">
                <a:latin typeface="+mn-lt"/>
                <a:ea typeface="华文楷体" pitchFamily="2" charset="-122"/>
              </a:rPr>
              <a:t>ccol</a:t>
            </a:r>
            <a:r>
              <a:rPr lang="en-US" altLang="zh-CN" sz="2000" b="1" dirty="0" smtClean="0">
                <a:latin typeface="+mn-lt"/>
                <a:ea typeface="华文楷体" pitchFamily="2" charset="-122"/>
              </a:rPr>
              <a:t> </a:t>
            </a:r>
            <a:r>
              <a:rPr lang="en-US" altLang="zh-CN" sz="2000" b="1" dirty="0">
                <a:latin typeface="+mn-lt"/>
                <a:ea typeface="华文楷体" pitchFamily="2" charset="-122"/>
              </a:rPr>
              <a:t>= </a:t>
            </a:r>
            <a:r>
              <a:rPr lang="en-US" altLang="zh-CN" sz="2000" b="1" dirty="0" err="1">
                <a:latin typeface="+mn-lt"/>
                <a:ea typeface="华文楷体" pitchFamily="2" charset="-122"/>
              </a:rPr>
              <a:t>N.data</a:t>
            </a:r>
            <a:r>
              <a:rPr lang="en-US" altLang="zh-CN" sz="2000" b="1" dirty="0">
                <a:latin typeface="+mn-lt"/>
                <a:ea typeface="华文楷体" pitchFamily="2" charset="-122"/>
              </a:rPr>
              <a:t>[q].j;    </a:t>
            </a:r>
            <a:r>
              <a:rPr lang="en-US" altLang="zh-CN" sz="1600" b="1" dirty="0" smtClean="0">
                <a:latin typeface="+mn-lt"/>
                <a:ea typeface="华文楷体" pitchFamily="2" charset="-122"/>
              </a:rPr>
              <a:t>// </a:t>
            </a:r>
            <a:r>
              <a:rPr lang="zh-CN" altLang="en-US" sz="1600" b="1" dirty="0">
                <a:latin typeface="+mn-lt"/>
                <a:ea typeface="华文楷体" pitchFamily="2" charset="-122"/>
              </a:rPr>
              <a:t>乘积元素在</a:t>
            </a:r>
            <a:r>
              <a:rPr lang="en-US" altLang="zh-CN" sz="1600" b="1" dirty="0">
                <a:latin typeface="+mn-lt"/>
                <a:ea typeface="华文楷体" pitchFamily="2" charset="-122"/>
              </a:rPr>
              <a:t>Q</a:t>
            </a:r>
            <a:r>
              <a:rPr lang="zh-CN" altLang="en-US" sz="1600" b="1" dirty="0">
                <a:latin typeface="+mn-lt"/>
                <a:ea typeface="华文楷体" pitchFamily="2" charset="-122"/>
              </a:rPr>
              <a:t>中列号</a:t>
            </a:r>
          </a:p>
          <a:p>
            <a:r>
              <a:rPr lang="zh-CN" altLang="en-US" sz="2000" b="1" dirty="0">
                <a:latin typeface="+mn-lt"/>
                <a:ea typeface="华文楷体" pitchFamily="2" charset="-122"/>
              </a:rPr>
              <a:t>          </a:t>
            </a:r>
            <a:r>
              <a:rPr lang="zh-CN" altLang="en-US" sz="2000" b="1" dirty="0" smtClean="0">
                <a:latin typeface="+mn-lt"/>
                <a:ea typeface="华文楷体" pitchFamily="2" charset="-122"/>
              </a:rPr>
              <a:t>      </a:t>
            </a:r>
            <a:r>
              <a:rPr lang="en-US" altLang="zh-CN" sz="2000" b="1" dirty="0" err="1" smtClean="0">
                <a:latin typeface="+mn-lt"/>
                <a:ea typeface="华文楷体" pitchFamily="2" charset="-122"/>
              </a:rPr>
              <a:t>ctemp</a:t>
            </a:r>
            <a:r>
              <a:rPr lang="en-US" altLang="zh-CN" sz="2000" b="1" dirty="0" smtClean="0">
                <a:latin typeface="+mn-lt"/>
                <a:ea typeface="华文楷体" pitchFamily="2" charset="-122"/>
              </a:rPr>
              <a:t>[</a:t>
            </a:r>
            <a:r>
              <a:rPr lang="en-US" altLang="zh-CN" sz="2000" b="1" dirty="0" err="1" smtClean="0">
                <a:latin typeface="+mn-lt"/>
                <a:ea typeface="华文楷体" pitchFamily="2" charset="-122"/>
              </a:rPr>
              <a:t>ccol</a:t>
            </a:r>
            <a:r>
              <a:rPr lang="en-US" altLang="zh-CN" sz="2000" b="1" dirty="0">
                <a:latin typeface="+mn-lt"/>
                <a:ea typeface="华文楷体" pitchFamily="2" charset="-122"/>
              </a:rPr>
              <a:t>] += </a:t>
            </a:r>
            <a:r>
              <a:rPr lang="en-US" altLang="zh-CN" sz="2000" b="1" dirty="0" err="1">
                <a:latin typeface="+mn-lt"/>
                <a:ea typeface="华文楷体" pitchFamily="2" charset="-122"/>
              </a:rPr>
              <a:t>M.data</a:t>
            </a:r>
            <a:r>
              <a:rPr lang="en-US" altLang="zh-CN" sz="2000" b="1" dirty="0">
                <a:latin typeface="+mn-lt"/>
                <a:ea typeface="华文楷体" pitchFamily="2" charset="-122"/>
              </a:rPr>
              <a:t>[p].e * </a:t>
            </a:r>
            <a:r>
              <a:rPr lang="en-US" altLang="zh-CN" sz="2000" b="1" dirty="0" err="1">
                <a:latin typeface="+mn-lt"/>
                <a:ea typeface="华文楷体" pitchFamily="2" charset="-122"/>
              </a:rPr>
              <a:t>N.data</a:t>
            </a:r>
            <a:r>
              <a:rPr lang="en-US" altLang="zh-CN" sz="2000" b="1" dirty="0">
                <a:latin typeface="+mn-lt"/>
                <a:ea typeface="华文楷体" pitchFamily="2" charset="-122"/>
              </a:rPr>
              <a:t>[q].e;</a:t>
            </a:r>
          </a:p>
          <a:p>
            <a:r>
              <a:rPr lang="en-US" altLang="zh-CN" sz="2000" b="1" dirty="0">
                <a:latin typeface="+mn-lt"/>
                <a:ea typeface="华文楷体" pitchFamily="2" charset="-122"/>
              </a:rPr>
              <a:t>        } // for </a:t>
            </a:r>
            <a:r>
              <a:rPr lang="en-US" altLang="zh-CN" sz="2000" b="1" dirty="0" smtClean="0">
                <a:latin typeface="+mn-lt"/>
                <a:ea typeface="华文楷体" pitchFamily="2" charset="-122"/>
              </a:rPr>
              <a:t>q</a:t>
            </a:r>
          </a:p>
          <a:p>
            <a:r>
              <a:rPr lang="en-US" altLang="zh-CN" sz="2000" b="1" dirty="0" smtClean="0">
                <a:latin typeface="+mn-lt"/>
                <a:ea typeface="华文楷体" pitchFamily="2" charset="-122"/>
              </a:rPr>
              <a:t>} </a:t>
            </a:r>
            <a:r>
              <a:rPr lang="en-US" altLang="zh-CN" sz="1600" b="1" dirty="0">
                <a:latin typeface="+mn-lt"/>
                <a:ea typeface="华文楷体" pitchFamily="2" charset="-122"/>
              </a:rPr>
              <a:t>// </a:t>
            </a:r>
            <a:r>
              <a:rPr lang="zh-CN" altLang="en-US" sz="1600" b="1" dirty="0">
                <a:latin typeface="+mn-lt"/>
                <a:ea typeface="华文楷体" pitchFamily="2" charset="-122"/>
              </a:rPr>
              <a:t>求得</a:t>
            </a:r>
            <a:r>
              <a:rPr lang="en-US" altLang="zh-CN" sz="1600" b="1" dirty="0">
                <a:latin typeface="+mn-lt"/>
                <a:ea typeface="华文楷体" pitchFamily="2" charset="-122"/>
              </a:rPr>
              <a:t>Q</a:t>
            </a:r>
            <a:r>
              <a:rPr lang="zh-CN" altLang="en-US" sz="1600" b="1" dirty="0">
                <a:latin typeface="+mn-lt"/>
                <a:ea typeface="华文楷体" pitchFamily="2" charset="-122"/>
              </a:rPr>
              <a:t>中第</a:t>
            </a:r>
            <a:r>
              <a:rPr lang="en-US" altLang="zh-CN" sz="1600" b="1" dirty="0">
                <a:latin typeface="+mn-lt"/>
                <a:ea typeface="华文楷体" pitchFamily="2" charset="-122"/>
              </a:rPr>
              <a:t>crow( =</a:t>
            </a:r>
            <a:r>
              <a:rPr lang="en-US" altLang="zh-CN" sz="1600" b="1" dirty="0" err="1">
                <a:latin typeface="+mn-lt"/>
                <a:ea typeface="华文楷体" pitchFamily="2" charset="-122"/>
              </a:rPr>
              <a:t>arow</a:t>
            </a:r>
            <a:r>
              <a:rPr lang="en-US" altLang="zh-CN" sz="1600" b="1" dirty="0">
                <a:latin typeface="+mn-lt"/>
                <a:ea typeface="华文楷体" pitchFamily="2" charset="-122"/>
              </a:rPr>
              <a:t>)</a:t>
            </a:r>
            <a:r>
              <a:rPr lang="zh-CN" altLang="en-US" sz="1600" b="1" dirty="0">
                <a:latin typeface="+mn-lt"/>
                <a:ea typeface="华文楷体" pitchFamily="2" charset="-122"/>
              </a:rPr>
              <a:t>行的非零元</a:t>
            </a:r>
          </a:p>
          <a:p>
            <a:r>
              <a:rPr lang="en-US" altLang="zh-CN" sz="2000" b="1" dirty="0" smtClean="0">
                <a:latin typeface="+mn-lt"/>
                <a:ea typeface="华文楷体" pitchFamily="2" charset="-122"/>
              </a:rPr>
              <a:t>for </a:t>
            </a:r>
            <a:r>
              <a:rPr lang="en-US" altLang="zh-CN" sz="2000" b="1" dirty="0">
                <a:latin typeface="+mn-lt"/>
                <a:ea typeface="华文楷体" pitchFamily="2" charset="-122"/>
              </a:rPr>
              <a:t>(</a:t>
            </a:r>
            <a:r>
              <a:rPr lang="en-US" altLang="zh-CN" sz="2000" b="1" dirty="0" err="1">
                <a:latin typeface="+mn-lt"/>
                <a:ea typeface="华文楷体" pitchFamily="2" charset="-122"/>
              </a:rPr>
              <a:t>ccol</a:t>
            </a:r>
            <a:r>
              <a:rPr lang="en-US" altLang="zh-CN" sz="2000" b="1" dirty="0">
                <a:latin typeface="+mn-lt"/>
                <a:ea typeface="华文楷体" pitchFamily="2" charset="-122"/>
              </a:rPr>
              <a:t>=1; </a:t>
            </a:r>
            <a:r>
              <a:rPr lang="en-US" altLang="zh-CN" sz="2000" b="1" dirty="0" err="1">
                <a:latin typeface="+mn-lt"/>
                <a:ea typeface="华文楷体" pitchFamily="2" charset="-122"/>
              </a:rPr>
              <a:t>ccol</a:t>
            </a:r>
            <a:r>
              <a:rPr lang="en-US" altLang="zh-CN" sz="2000" b="1" dirty="0">
                <a:latin typeface="+mn-lt"/>
                <a:ea typeface="华文楷体" pitchFamily="2" charset="-122"/>
              </a:rPr>
              <a:t>&lt;=Q.nu; ++</a:t>
            </a:r>
            <a:r>
              <a:rPr lang="en-US" altLang="zh-CN" sz="2000" b="1" dirty="0" err="1">
                <a:latin typeface="+mn-lt"/>
                <a:ea typeface="华文楷体" pitchFamily="2" charset="-122"/>
              </a:rPr>
              <a:t>ccol</a:t>
            </a:r>
            <a:r>
              <a:rPr lang="en-US" altLang="zh-CN" sz="2000" b="1" dirty="0">
                <a:latin typeface="+mn-lt"/>
                <a:ea typeface="华文楷体" pitchFamily="2" charset="-122"/>
              </a:rPr>
              <a:t>) </a:t>
            </a:r>
            <a:endParaRPr lang="en-US" altLang="zh-CN" sz="2000" b="1" dirty="0" smtClean="0">
              <a:latin typeface="+mn-lt"/>
              <a:ea typeface="华文楷体" pitchFamily="2" charset="-122"/>
            </a:endParaRPr>
          </a:p>
          <a:p>
            <a:r>
              <a:rPr lang="en-US" altLang="zh-CN" sz="2000" b="1" dirty="0" smtClean="0">
                <a:latin typeface="+mn-lt"/>
                <a:ea typeface="华文楷体" pitchFamily="2" charset="-122"/>
              </a:rPr>
              <a:t>    if </a:t>
            </a:r>
            <a:r>
              <a:rPr lang="en-US" altLang="zh-CN" sz="2000" b="1" dirty="0">
                <a:latin typeface="+mn-lt"/>
                <a:ea typeface="华文楷体" pitchFamily="2" charset="-122"/>
              </a:rPr>
              <a:t>(</a:t>
            </a:r>
            <a:r>
              <a:rPr lang="en-US" altLang="zh-CN" sz="2000" b="1" dirty="0" err="1">
                <a:latin typeface="+mn-lt"/>
                <a:ea typeface="华文楷体" pitchFamily="2" charset="-122"/>
              </a:rPr>
              <a:t>ctemp</a:t>
            </a:r>
            <a:r>
              <a:rPr lang="en-US" altLang="zh-CN" sz="2000" b="1" dirty="0">
                <a:latin typeface="+mn-lt"/>
                <a:ea typeface="华文楷体" pitchFamily="2" charset="-122"/>
              </a:rPr>
              <a:t>[</a:t>
            </a:r>
            <a:r>
              <a:rPr lang="en-US" altLang="zh-CN" sz="2000" b="1" dirty="0" err="1">
                <a:latin typeface="+mn-lt"/>
                <a:ea typeface="华文楷体" pitchFamily="2" charset="-122"/>
              </a:rPr>
              <a:t>ccol</a:t>
            </a:r>
            <a:r>
              <a:rPr lang="en-US" altLang="zh-CN" sz="2000" b="1" dirty="0">
                <a:latin typeface="+mn-lt"/>
                <a:ea typeface="华文楷体" pitchFamily="2" charset="-122"/>
              </a:rPr>
              <a:t>]) {</a:t>
            </a:r>
          </a:p>
          <a:p>
            <a:r>
              <a:rPr lang="en-US" altLang="zh-CN" sz="2000" b="1" dirty="0">
                <a:latin typeface="+mn-lt"/>
                <a:ea typeface="华文楷体" pitchFamily="2" charset="-122"/>
              </a:rPr>
              <a:t>        if (++</a:t>
            </a:r>
            <a:r>
              <a:rPr lang="en-US" altLang="zh-CN" sz="2000" b="1" dirty="0" err="1">
                <a:latin typeface="+mn-lt"/>
                <a:ea typeface="华文楷体" pitchFamily="2" charset="-122"/>
              </a:rPr>
              <a:t>Q.tu</a:t>
            </a:r>
            <a:r>
              <a:rPr lang="en-US" altLang="zh-CN" sz="2000" b="1" dirty="0">
                <a:latin typeface="+mn-lt"/>
                <a:ea typeface="华文楷体" pitchFamily="2" charset="-122"/>
              </a:rPr>
              <a:t> &gt; MAXSIZE) return ERROR;</a:t>
            </a:r>
          </a:p>
          <a:p>
            <a:r>
              <a:rPr lang="en-US" altLang="zh-CN" sz="2000" b="1" dirty="0">
                <a:latin typeface="+mn-lt"/>
                <a:ea typeface="华文楷体" pitchFamily="2" charset="-122"/>
              </a:rPr>
              <a:t>        </a:t>
            </a:r>
            <a:r>
              <a:rPr lang="en-US" altLang="zh-CN" sz="2000" b="1" dirty="0" err="1">
                <a:latin typeface="+mn-lt"/>
                <a:ea typeface="华文楷体" pitchFamily="2" charset="-122"/>
              </a:rPr>
              <a:t>Q.data</a:t>
            </a:r>
            <a:r>
              <a:rPr lang="en-US" altLang="zh-CN" sz="2000" b="1" dirty="0">
                <a:latin typeface="+mn-lt"/>
                <a:ea typeface="华文楷体" pitchFamily="2" charset="-122"/>
              </a:rPr>
              <a:t>[</a:t>
            </a:r>
            <a:r>
              <a:rPr lang="en-US" altLang="zh-CN" sz="2000" b="1" dirty="0" err="1">
                <a:latin typeface="+mn-lt"/>
                <a:ea typeface="华文楷体" pitchFamily="2" charset="-122"/>
              </a:rPr>
              <a:t>Q.tu</a:t>
            </a:r>
            <a:r>
              <a:rPr lang="en-US" altLang="zh-CN" sz="2000" b="1" dirty="0">
                <a:latin typeface="+mn-lt"/>
                <a:ea typeface="华文楷体" pitchFamily="2" charset="-122"/>
              </a:rPr>
              <a:t>] = {</a:t>
            </a:r>
            <a:r>
              <a:rPr lang="en-US" altLang="zh-CN" sz="2000" b="1" dirty="0" err="1">
                <a:latin typeface="+mn-lt"/>
                <a:ea typeface="华文楷体" pitchFamily="2" charset="-122"/>
              </a:rPr>
              <a:t>arow</a:t>
            </a:r>
            <a:r>
              <a:rPr lang="en-US" altLang="zh-CN" sz="2000" b="1" dirty="0">
                <a:latin typeface="+mn-lt"/>
                <a:ea typeface="华文楷体" pitchFamily="2" charset="-122"/>
              </a:rPr>
              <a:t>, </a:t>
            </a:r>
            <a:r>
              <a:rPr lang="en-US" altLang="zh-CN" sz="2000" b="1" dirty="0" err="1">
                <a:latin typeface="+mn-lt"/>
                <a:ea typeface="华文楷体" pitchFamily="2" charset="-122"/>
              </a:rPr>
              <a:t>ccol</a:t>
            </a:r>
            <a:r>
              <a:rPr lang="en-US" altLang="zh-CN" sz="2000" b="1" dirty="0">
                <a:latin typeface="+mn-lt"/>
                <a:ea typeface="华文楷体" pitchFamily="2" charset="-122"/>
              </a:rPr>
              <a:t>, </a:t>
            </a:r>
            <a:r>
              <a:rPr lang="en-US" altLang="zh-CN" sz="2000" b="1" dirty="0" err="1">
                <a:latin typeface="+mn-lt"/>
                <a:ea typeface="华文楷体" pitchFamily="2" charset="-122"/>
              </a:rPr>
              <a:t>ctemp</a:t>
            </a:r>
            <a:r>
              <a:rPr lang="en-US" altLang="zh-CN" sz="2000" b="1" dirty="0">
                <a:latin typeface="+mn-lt"/>
                <a:ea typeface="华文楷体" pitchFamily="2" charset="-122"/>
              </a:rPr>
              <a:t>[</a:t>
            </a:r>
            <a:r>
              <a:rPr lang="en-US" altLang="zh-CN" sz="2000" b="1" dirty="0" err="1">
                <a:latin typeface="+mn-lt"/>
                <a:ea typeface="华文楷体" pitchFamily="2" charset="-122"/>
              </a:rPr>
              <a:t>ccol</a:t>
            </a:r>
            <a:r>
              <a:rPr lang="en-US" altLang="zh-CN" sz="2000" b="1" dirty="0">
                <a:latin typeface="+mn-lt"/>
                <a:ea typeface="华文楷体" pitchFamily="2" charset="-122"/>
              </a:rPr>
              <a:t>]};</a:t>
            </a:r>
          </a:p>
          <a:p>
            <a:r>
              <a:rPr lang="en-US" altLang="zh-CN" sz="2000" b="1" dirty="0" smtClean="0">
                <a:latin typeface="+mn-lt"/>
                <a:ea typeface="华文楷体" pitchFamily="2" charset="-122"/>
              </a:rPr>
              <a:t>    } </a:t>
            </a:r>
            <a:r>
              <a:rPr lang="en-US" altLang="zh-CN" sz="1600" b="1" dirty="0">
                <a:latin typeface="+mn-lt"/>
                <a:ea typeface="华文楷体" pitchFamily="2" charset="-122"/>
              </a:rPr>
              <a:t>// if</a:t>
            </a:r>
          </a:p>
        </p:txBody>
      </p:sp>
      <p:sp>
        <p:nvSpPr>
          <p:cNvPr id="7" name="矩形 6"/>
          <p:cNvSpPr/>
          <p:nvPr/>
        </p:nvSpPr>
        <p:spPr bwMode="auto">
          <a:xfrm>
            <a:off x="3433147" y="3874057"/>
            <a:ext cx="5724128" cy="1224136"/>
          </a:xfrm>
          <a:prstGeom prst="rect">
            <a:avLst/>
          </a:prstGeom>
          <a:solidFill>
            <a:srgbClr val="FFC000">
              <a:alpha val="13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3406596" y="2342398"/>
            <a:ext cx="5737403" cy="366522"/>
          </a:xfrm>
          <a:prstGeom prst="rect">
            <a:avLst/>
          </a:prstGeom>
          <a:solidFill>
            <a:srgbClr val="FFC000">
              <a:alpha val="13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332656"/>
            <a:ext cx="5724644" cy="646331"/>
          </a:xfrm>
          <a:prstGeom prst="rect">
            <a:avLst/>
          </a:prstGeom>
          <a:noFill/>
          <a:ln w="9525">
            <a:noFill/>
            <a:miter lim="800000"/>
            <a:headEnd/>
            <a:tailEnd/>
          </a:ln>
          <a:effectLst/>
        </p:spPr>
        <p:txBody>
          <a:bodyPr wrap="none">
            <a:spAutoFit/>
          </a:bodyPr>
          <a:lstStyle/>
          <a:p>
            <a:r>
              <a:rPr lang="zh-CN" altLang="en-US" sz="3600" b="1" dirty="0">
                <a:latin typeface="华文楷体" pitchFamily="2" charset="-122"/>
                <a:ea typeface="华文楷体" pitchFamily="2" charset="-122"/>
              </a:rPr>
              <a:t>分析上述算法的时间复杂度</a:t>
            </a:r>
          </a:p>
        </p:txBody>
      </p:sp>
      <p:sp>
        <p:nvSpPr>
          <p:cNvPr id="28675" name="Text Box 3"/>
          <p:cNvSpPr txBox="1">
            <a:spLocks noChangeArrowheads="1"/>
          </p:cNvSpPr>
          <p:nvPr/>
        </p:nvSpPr>
        <p:spPr bwMode="auto">
          <a:xfrm>
            <a:off x="827584" y="1052736"/>
            <a:ext cx="7667484" cy="1569660"/>
          </a:xfrm>
          <a:prstGeom prst="rect">
            <a:avLst/>
          </a:prstGeom>
          <a:noFill/>
          <a:ln w="9525">
            <a:noFill/>
            <a:miter lim="800000"/>
            <a:headEnd/>
            <a:tailEnd/>
          </a:ln>
          <a:effectLst/>
        </p:spPr>
        <p:txBody>
          <a:bodyPr wrap="none">
            <a:spAutoFit/>
          </a:bodyPr>
          <a:lstStyle/>
          <a:p>
            <a:r>
              <a:rPr lang="zh-CN" altLang="en-US" sz="2400" b="1" dirty="0">
                <a:latin typeface="+mn-lt"/>
                <a:ea typeface="华文楷体" pitchFamily="2" charset="-122"/>
              </a:rPr>
              <a:t>累加器</a:t>
            </a:r>
            <a:r>
              <a:rPr lang="en-US" altLang="zh-CN" sz="2400" b="1" dirty="0" err="1">
                <a:solidFill>
                  <a:srgbClr val="0000FF"/>
                </a:solidFill>
                <a:latin typeface="+mn-lt"/>
                <a:ea typeface="华文楷体" pitchFamily="2" charset="-122"/>
              </a:rPr>
              <a:t>ctemp</a:t>
            </a:r>
            <a:r>
              <a:rPr lang="zh-CN" altLang="en-US" sz="2400" b="1" dirty="0">
                <a:solidFill>
                  <a:srgbClr val="0000FF"/>
                </a:solidFill>
                <a:latin typeface="+mn-lt"/>
                <a:ea typeface="华文楷体" pitchFamily="2" charset="-122"/>
              </a:rPr>
              <a:t>初始化</a:t>
            </a:r>
            <a:r>
              <a:rPr lang="zh-CN" altLang="en-US" sz="2400" b="1" dirty="0">
                <a:latin typeface="+mn-lt"/>
                <a:ea typeface="华文楷体" pitchFamily="2" charset="-122"/>
              </a:rPr>
              <a:t>的时间复杂度为</a:t>
            </a:r>
            <a:r>
              <a:rPr lang="zh-CN" altLang="en-US" sz="2400" b="1" dirty="0">
                <a:solidFill>
                  <a:srgbClr val="FF0000"/>
                </a:solidFill>
                <a:latin typeface="+mn-lt"/>
                <a:ea typeface="华文楷体" pitchFamily="2" charset="-122"/>
                <a:sym typeface="Symbol"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M.mu</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N.nu</a:t>
            </a:r>
            <a:r>
              <a:rPr lang="en-US" altLang="zh-CN" sz="2400" b="1" dirty="0">
                <a:solidFill>
                  <a:srgbClr val="FF0000"/>
                </a:solidFill>
                <a:latin typeface="+mn-lt"/>
                <a:ea typeface="华文楷体" pitchFamily="2" charset="-122"/>
              </a:rPr>
              <a:t>)</a:t>
            </a:r>
            <a:r>
              <a:rPr lang="zh-CN" altLang="en-US" sz="2400" b="1" dirty="0">
                <a:latin typeface="+mn-lt"/>
                <a:ea typeface="华文楷体" pitchFamily="2" charset="-122"/>
              </a:rPr>
              <a:t>，</a:t>
            </a:r>
          </a:p>
          <a:p>
            <a:r>
              <a:rPr lang="zh-CN" altLang="en-US" sz="2400" b="1" dirty="0">
                <a:solidFill>
                  <a:srgbClr val="0000FF"/>
                </a:solidFill>
                <a:latin typeface="+mn-lt"/>
                <a:ea typeface="华文楷体" pitchFamily="2" charset="-122"/>
              </a:rPr>
              <a:t>求</a:t>
            </a:r>
            <a:r>
              <a:rPr lang="en-US" altLang="zh-CN" sz="2400" b="1" dirty="0">
                <a:solidFill>
                  <a:srgbClr val="0000FF"/>
                </a:solidFill>
                <a:latin typeface="+mn-lt"/>
                <a:ea typeface="华文楷体" pitchFamily="2" charset="-122"/>
              </a:rPr>
              <a:t>Q</a:t>
            </a:r>
            <a:r>
              <a:rPr lang="zh-CN" altLang="en-US" sz="2400" b="1" dirty="0">
                <a:solidFill>
                  <a:srgbClr val="0000FF"/>
                </a:solidFill>
                <a:latin typeface="+mn-lt"/>
                <a:ea typeface="华文楷体" pitchFamily="2" charset="-122"/>
              </a:rPr>
              <a:t>的所有非零元</a:t>
            </a:r>
            <a:r>
              <a:rPr lang="zh-CN" altLang="en-US" sz="2400" b="1" dirty="0">
                <a:latin typeface="+mn-lt"/>
                <a:ea typeface="华文楷体" pitchFamily="2" charset="-122"/>
              </a:rPr>
              <a:t>的时间复杂度为</a:t>
            </a:r>
            <a:r>
              <a:rPr lang="zh-CN" altLang="en-US" sz="2400" b="1" dirty="0">
                <a:solidFill>
                  <a:srgbClr val="FF0000"/>
                </a:solidFill>
                <a:latin typeface="+mn-lt"/>
                <a:ea typeface="华文楷体" pitchFamily="2" charset="-122"/>
                <a:sym typeface="Symbol"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M.tu</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N.tu</a:t>
            </a:r>
            <a:r>
              <a:rPr lang="en-US" altLang="zh-CN" sz="2400" b="1" dirty="0">
                <a:solidFill>
                  <a:srgbClr val="FF0000"/>
                </a:solidFill>
                <a:latin typeface="+mn-lt"/>
                <a:ea typeface="华文楷体" pitchFamily="2" charset="-122"/>
              </a:rPr>
              <a:t>/N.mu)</a:t>
            </a:r>
            <a:r>
              <a:rPr lang="zh-CN" altLang="en-US" sz="2400" b="1" dirty="0">
                <a:latin typeface="+mn-lt"/>
                <a:ea typeface="华文楷体" pitchFamily="2" charset="-122"/>
              </a:rPr>
              <a:t>，</a:t>
            </a:r>
          </a:p>
          <a:p>
            <a:r>
              <a:rPr lang="zh-CN" altLang="en-US" sz="2400" b="1" dirty="0">
                <a:latin typeface="+mn-lt"/>
                <a:ea typeface="华文楷体" pitchFamily="2" charset="-122"/>
              </a:rPr>
              <a:t>进行</a:t>
            </a:r>
            <a:r>
              <a:rPr lang="zh-CN" altLang="en-US" sz="2400" b="1" dirty="0">
                <a:solidFill>
                  <a:srgbClr val="0000FF"/>
                </a:solidFill>
                <a:latin typeface="+mn-lt"/>
                <a:ea typeface="华文楷体" pitchFamily="2" charset="-122"/>
              </a:rPr>
              <a:t>压缩存储</a:t>
            </a:r>
            <a:r>
              <a:rPr lang="zh-CN" altLang="en-US" sz="2400" b="1" dirty="0">
                <a:latin typeface="+mn-lt"/>
                <a:ea typeface="华文楷体" pitchFamily="2" charset="-122"/>
              </a:rPr>
              <a:t>的时间复杂度为</a:t>
            </a:r>
            <a:r>
              <a:rPr lang="zh-CN" altLang="en-US" sz="2400" b="1" dirty="0">
                <a:solidFill>
                  <a:srgbClr val="FF0000"/>
                </a:solidFill>
                <a:latin typeface="+mn-lt"/>
                <a:ea typeface="华文楷体" pitchFamily="2" charset="-122"/>
                <a:sym typeface="Symbol"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M.mu</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N.nu</a:t>
            </a:r>
            <a:r>
              <a:rPr lang="en-US" altLang="zh-CN" sz="2400" b="1" dirty="0">
                <a:solidFill>
                  <a:srgbClr val="FF0000"/>
                </a:solidFill>
                <a:latin typeface="+mn-lt"/>
                <a:ea typeface="华文楷体" pitchFamily="2" charset="-122"/>
              </a:rPr>
              <a:t>)</a:t>
            </a:r>
            <a:r>
              <a:rPr lang="zh-CN" altLang="en-US" sz="2400" b="1" dirty="0">
                <a:latin typeface="+mn-lt"/>
                <a:ea typeface="华文楷体" pitchFamily="2" charset="-122"/>
              </a:rPr>
              <a:t>，</a:t>
            </a:r>
          </a:p>
          <a:p>
            <a:r>
              <a:rPr lang="zh-CN" altLang="en-US" sz="2400" b="1" dirty="0">
                <a:solidFill>
                  <a:srgbClr val="FF0000"/>
                </a:solidFill>
                <a:latin typeface="+mn-lt"/>
                <a:ea typeface="华文楷体" pitchFamily="2" charset="-122"/>
              </a:rPr>
              <a:t>总的时间复杂度就是</a:t>
            </a:r>
            <a:r>
              <a:rPr lang="zh-CN" altLang="en-US" sz="2400" b="1" dirty="0">
                <a:solidFill>
                  <a:srgbClr val="FF0000"/>
                </a:solidFill>
                <a:latin typeface="+mn-lt"/>
                <a:ea typeface="华文楷体" pitchFamily="2" charset="-122"/>
                <a:sym typeface="Symbol"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M.mu</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N.nu+M.tu</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N.tu</a:t>
            </a:r>
            <a:r>
              <a:rPr lang="en-US" altLang="zh-CN" sz="2400" b="1" dirty="0">
                <a:solidFill>
                  <a:srgbClr val="FF0000"/>
                </a:solidFill>
                <a:latin typeface="+mn-lt"/>
                <a:ea typeface="华文楷体" pitchFamily="2" charset="-122"/>
              </a:rPr>
              <a:t>/N.mu)</a:t>
            </a:r>
            <a:r>
              <a:rPr lang="zh-CN" altLang="en-US" sz="2400" b="1" dirty="0">
                <a:latin typeface="+mn-lt"/>
                <a:ea typeface="华文楷体" pitchFamily="2" charset="-122"/>
              </a:rPr>
              <a:t>。</a:t>
            </a:r>
          </a:p>
        </p:txBody>
      </p:sp>
      <p:sp>
        <p:nvSpPr>
          <p:cNvPr id="28676" name="Text Box 4"/>
          <p:cNvSpPr txBox="1">
            <a:spLocks noChangeArrowheads="1"/>
          </p:cNvSpPr>
          <p:nvPr/>
        </p:nvSpPr>
        <p:spPr bwMode="auto">
          <a:xfrm>
            <a:off x="899592" y="3212976"/>
            <a:ext cx="7316426" cy="2308324"/>
          </a:xfrm>
          <a:prstGeom prst="rect">
            <a:avLst/>
          </a:prstGeom>
          <a:noFill/>
          <a:ln w="9525">
            <a:noFill/>
            <a:miter lim="800000"/>
            <a:headEnd/>
            <a:tailEnd/>
          </a:ln>
          <a:effectLst/>
        </p:spPr>
        <p:txBody>
          <a:bodyPr wrap="none">
            <a:spAutoFit/>
          </a:bodyPr>
          <a:lstStyle/>
          <a:p>
            <a:r>
              <a:rPr lang="zh-CN" altLang="en-US" sz="2400" b="1" dirty="0">
                <a:latin typeface="+mn-lt"/>
                <a:ea typeface="华文楷体" pitchFamily="2" charset="-122"/>
              </a:rPr>
              <a:t>若</a:t>
            </a:r>
            <a:r>
              <a:rPr lang="en-US" altLang="zh-CN" sz="2400" b="1" dirty="0">
                <a:latin typeface="+mn-lt"/>
                <a:ea typeface="华文楷体" pitchFamily="2" charset="-122"/>
              </a:rPr>
              <a:t>M</a:t>
            </a:r>
            <a:r>
              <a:rPr lang="zh-CN" altLang="en-US" sz="2400" b="1" dirty="0">
                <a:latin typeface="+mn-lt"/>
                <a:ea typeface="华文楷体" pitchFamily="2" charset="-122"/>
              </a:rPr>
              <a:t>是</a:t>
            </a:r>
            <a:r>
              <a:rPr lang="en-US" altLang="zh-CN" sz="2400" b="1" dirty="0">
                <a:latin typeface="+mn-lt"/>
                <a:ea typeface="华文楷体" pitchFamily="2" charset="-122"/>
              </a:rPr>
              <a:t>m</a:t>
            </a:r>
            <a:r>
              <a:rPr lang="zh-CN" altLang="en-US" sz="2400" b="1" dirty="0">
                <a:latin typeface="+mn-lt"/>
                <a:ea typeface="华文楷体" pitchFamily="2" charset="-122"/>
              </a:rPr>
              <a:t>行</a:t>
            </a:r>
            <a:r>
              <a:rPr lang="en-US" altLang="zh-CN" sz="2400" b="1" dirty="0">
                <a:latin typeface="+mn-lt"/>
                <a:ea typeface="华文楷体" pitchFamily="2" charset="-122"/>
              </a:rPr>
              <a:t>n</a:t>
            </a:r>
            <a:r>
              <a:rPr lang="zh-CN" altLang="en-US" sz="2400" b="1" dirty="0">
                <a:latin typeface="+mn-lt"/>
                <a:ea typeface="华文楷体" pitchFamily="2" charset="-122"/>
              </a:rPr>
              <a:t>列的稀疏矩阵，</a:t>
            </a:r>
            <a:r>
              <a:rPr lang="en-US" altLang="zh-CN" sz="2400" b="1" dirty="0">
                <a:latin typeface="+mn-lt"/>
                <a:ea typeface="华文楷体" pitchFamily="2" charset="-122"/>
              </a:rPr>
              <a:t>N</a:t>
            </a:r>
            <a:r>
              <a:rPr lang="zh-CN" altLang="en-US" sz="2400" b="1" dirty="0">
                <a:latin typeface="+mn-lt"/>
                <a:ea typeface="华文楷体" pitchFamily="2" charset="-122"/>
              </a:rPr>
              <a:t>是</a:t>
            </a:r>
            <a:r>
              <a:rPr lang="en-US" altLang="zh-CN" sz="2400" b="1" dirty="0">
                <a:latin typeface="+mn-lt"/>
                <a:ea typeface="华文楷体" pitchFamily="2" charset="-122"/>
              </a:rPr>
              <a:t>n</a:t>
            </a:r>
            <a:r>
              <a:rPr lang="zh-CN" altLang="en-US" sz="2400" b="1" dirty="0">
                <a:latin typeface="+mn-lt"/>
                <a:ea typeface="华文楷体" pitchFamily="2" charset="-122"/>
              </a:rPr>
              <a:t>行</a:t>
            </a:r>
            <a:r>
              <a:rPr lang="en-US" altLang="zh-CN" sz="2400" b="1" dirty="0">
                <a:latin typeface="+mn-lt"/>
                <a:ea typeface="华文楷体" pitchFamily="2" charset="-122"/>
              </a:rPr>
              <a:t>p</a:t>
            </a:r>
            <a:r>
              <a:rPr lang="zh-CN" altLang="en-US" sz="2400" b="1" dirty="0">
                <a:latin typeface="+mn-lt"/>
                <a:ea typeface="华文楷体" pitchFamily="2" charset="-122"/>
              </a:rPr>
              <a:t>列的稀疏矩阵，</a:t>
            </a:r>
          </a:p>
          <a:p>
            <a:r>
              <a:rPr lang="zh-CN" altLang="en-US" sz="2400" b="1" dirty="0">
                <a:latin typeface="+mn-lt"/>
                <a:ea typeface="华文楷体" pitchFamily="2" charset="-122"/>
              </a:rPr>
              <a:t>则</a:t>
            </a:r>
            <a:r>
              <a:rPr lang="en-US" altLang="zh-CN" sz="2400" b="1" dirty="0">
                <a:latin typeface="+mn-lt"/>
                <a:ea typeface="华文楷体" pitchFamily="2" charset="-122"/>
              </a:rPr>
              <a:t>M</a:t>
            </a:r>
            <a:r>
              <a:rPr lang="zh-CN" altLang="en-US" sz="2400" b="1" dirty="0">
                <a:latin typeface="+mn-lt"/>
                <a:ea typeface="华文楷体" pitchFamily="2" charset="-122"/>
              </a:rPr>
              <a:t>中非零元的个数 </a:t>
            </a:r>
            <a:r>
              <a:rPr lang="en-US" altLang="zh-CN" sz="2400" b="1" dirty="0" err="1">
                <a:solidFill>
                  <a:srgbClr val="FF0000"/>
                </a:solidFill>
                <a:latin typeface="+mn-lt"/>
                <a:ea typeface="华文楷体" pitchFamily="2" charset="-122"/>
              </a:rPr>
              <a:t>M.tu</a:t>
            </a:r>
            <a:r>
              <a:rPr lang="en-US" altLang="zh-CN" sz="2400" b="1" dirty="0">
                <a:solidFill>
                  <a:srgbClr val="FF0000"/>
                </a:solidFill>
                <a:latin typeface="+mn-lt"/>
                <a:ea typeface="华文楷体" pitchFamily="2" charset="-122"/>
              </a:rPr>
              <a:t> = </a:t>
            </a:r>
            <a:r>
              <a:rPr lang="en-US" altLang="zh-CN" sz="2400" b="1" dirty="0">
                <a:solidFill>
                  <a:srgbClr val="FF0000"/>
                </a:solidFill>
                <a:latin typeface="+mn-lt"/>
                <a:ea typeface="华文楷体" pitchFamily="2" charset="-122"/>
                <a:sym typeface="Symbol" pitchFamily="18" charset="2"/>
              </a:rPr>
              <a:t></a:t>
            </a:r>
            <a:r>
              <a:rPr lang="en-US" altLang="zh-CN" sz="2400" b="1" baseline="-25000" dirty="0" err="1">
                <a:solidFill>
                  <a:srgbClr val="FF0000"/>
                </a:solidFill>
                <a:latin typeface="+mn-lt"/>
                <a:ea typeface="华文楷体" pitchFamily="2" charset="-122"/>
              </a:rPr>
              <a:t>M</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m</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n</a:t>
            </a:r>
            <a:r>
              <a:rPr lang="zh-CN" altLang="en-US" sz="2400" b="1" dirty="0">
                <a:latin typeface="+mn-lt"/>
                <a:ea typeface="华文楷体" pitchFamily="2" charset="-122"/>
              </a:rPr>
              <a:t>，</a:t>
            </a:r>
          </a:p>
          <a:p>
            <a:r>
              <a:rPr lang="zh-CN" altLang="en-US" sz="2400" b="1" dirty="0">
                <a:latin typeface="+mn-lt"/>
                <a:ea typeface="华文楷体" pitchFamily="2" charset="-122"/>
              </a:rPr>
              <a:t>   </a:t>
            </a:r>
            <a:r>
              <a:rPr lang="en-US" altLang="zh-CN" sz="2400" b="1" dirty="0">
                <a:latin typeface="+mn-lt"/>
                <a:ea typeface="华文楷体" pitchFamily="2" charset="-122"/>
              </a:rPr>
              <a:t>N</a:t>
            </a:r>
            <a:r>
              <a:rPr lang="zh-CN" altLang="en-US" sz="2400" b="1" dirty="0">
                <a:latin typeface="+mn-lt"/>
                <a:ea typeface="华文楷体" pitchFamily="2" charset="-122"/>
              </a:rPr>
              <a:t>中非零元的个数</a:t>
            </a:r>
            <a:r>
              <a:rPr lang="zh-CN" altLang="en-US" sz="2400" b="1" dirty="0">
                <a:solidFill>
                  <a:srgbClr val="FF0000"/>
                </a:solidFill>
                <a:latin typeface="+mn-lt"/>
                <a:ea typeface="华文楷体" pitchFamily="2" charset="-122"/>
              </a:rPr>
              <a:t> </a:t>
            </a:r>
            <a:r>
              <a:rPr lang="en-US" altLang="zh-CN" sz="2400" b="1" dirty="0" err="1">
                <a:solidFill>
                  <a:srgbClr val="FF0000"/>
                </a:solidFill>
                <a:latin typeface="+mn-lt"/>
                <a:ea typeface="华文楷体" pitchFamily="2" charset="-122"/>
              </a:rPr>
              <a:t>N.tu</a:t>
            </a:r>
            <a:r>
              <a:rPr lang="en-US" altLang="zh-CN" sz="2400" b="1" dirty="0">
                <a:solidFill>
                  <a:srgbClr val="FF0000"/>
                </a:solidFill>
                <a:latin typeface="+mn-lt"/>
                <a:ea typeface="华文楷体" pitchFamily="2" charset="-122"/>
              </a:rPr>
              <a:t> = </a:t>
            </a:r>
            <a:r>
              <a:rPr lang="en-US" altLang="zh-CN" sz="2400" b="1" dirty="0">
                <a:solidFill>
                  <a:srgbClr val="FF0000"/>
                </a:solidFill>
                <a:latin typeface="+mn-lt"/>
                <a:ea typeface="华文楷体" pitchFamily="2" charset="-122"/>
                <a:sym typeface="Symbol" pitchFamily="18" charset="2"/>
              </a:rPr>
              <a:t></a:t>
            </a:r>
            <a:r>
              <a:rPr lang="en-US" altLang="zh-CN" sz="2400" b="1" baseline="-25000" dirty="0" err="1">
                <a:solidFill>
                  <a:srgbClr val="FF0000"/>
                </a:solidFill>
                <a:latin typeface="+mn-lt"/>
                <a:ea typeface="华文楷体" pitchFamily="2" charset="-122"/>
              </a:rPr>
              <a:t>N</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n</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p</a:t>
            </a:r>
            <a:r>
              <a:rPr lang="zh-CN" altLang="en-US" sz="2400" b="1" dirty="0">
                <a:latin typeface="+mn-lt"/>
                <a:ea typeface="华文楷体" pitchFamily="2" charset="-122"/>
              </a:rPr>
              <a:t>，</a:t>
            </a:r>
          </a:p>
          <a:p>
            <a:r>
              <a:rPr lang="zh-CN" altLang="en-US" sz="2400" b="1" dirty="0">
                <a:latin typeface="+mn-lt"/>
                <a:ea typeface="华文楷体" pitchFamily="2" charset="-122"/>
              </a:rPr>
              <a:t>相乘算法的时间复杂度就是 </a:t>
            </a:r>
            <a:r>
              <a:rPr lang="zh-CN" altLang="en-US" sz="2400" b="1" dirty="0">
                <a:solidFill>
                  <a:srgbClr val="FF0000"/>
                </a:solidFill>
                <a:latin typeface="+mn-lt"/>
                <a:ea typeface="华文楷体" pitchFamily="2" charset="-122"/>
                <a:sym typeface="Symbol"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p</a:t>
            </a:r>
            <a:r>
              <a:rPr lang="en-US" altLang="zh-CN" sz="2400" b="1" dirty="0">
                <a:solidFill>
                  <a:srgbClr val="FF0000"/>
                </a:solidFill>
                <a:latin typeface="+mn-lt"/>
                <a:ea typeface="华文楷体" pitchFamily="2" charset="-122"/>
                <a:sym typeface="Symbol" pitchFamily="18" charset="2"/>
              </a:rPr>
              <a:t></a:t>
            </a:r>
            <a:r>
              <a:rPr lang="en-US" altLang="zh-CN" sz="2400" b="1" dirty="0">
                <a:solidFill>
                  <a:srgbClr val="FF0000"/>
                </a:solidFill>
                <a:latin typeface="+mn-lt"/>
                <a:ea typeface="华文楷体" pitchFamily="2" charset="-122"/>
              </a:rPr>
              <a:t>(1+n</a:t>
            </a:r>
            <a:r>
              <a:rPr lang="en-US" altLang="zh-CN" sz="2400" b="1" dirty="0">
                <a:solidFill>
                  <a:srgbClr val="FF0000"/>
                </a:solidFill>
                <a:latin typeface="+mn-lt"/>
                <a:ea typeface="华文楷体" pitchFamily="2" charset="-122"/>
                <a:sym typeface="Symbol" pitchFamily="18" charset="2"/>
              </a:rPr>
              <a:t></a:t>
            </a:r>
            <a:r>
              <a:rPr lang="en-US" altLang="zh-CN" sz="2400" b="1" baseline="-25000" dirty="0">
                <a:solidFill>
                  <a:srgbClr val="FF0000"/>
                </a:solidFill>
                <a:latin typeface="+mn-lt"/>
                <a:ea typeface="华文楷体" pitchFamily="2" charset="-122"/>
              </a:rPr>
              <a:t>M</a:t>
            </a:r>
            <a:r>
              <a:rPr lang="en-US" altLang="zh-CN" sz="2400" b="1" dirty="0">
                <a:solidFill>
                  <a:srgbClr val="FF0000"/>
                </a:solidFill>
                <a:latin typeface="+mn-lt"/>
                <a:ea typeface="华文楷体" pitchFamily="2" charset="-122"/>
                <a:sym typeface="Symbol" pitchFamily="18" charset="2"/>
              </a:rPr>
              <a:t></a:t>
            </a:r>
            <a:r>
              <a:rPr lang="en-US" altLang="zh-CN" sz="2400" b="1" baseline="-25000" dirty="0">
                <a:solidFill>
                  <a:srgbClr val="FF0000"/>
                </a:solidFill>
                <a:latin typeface="+mn-lt"/>
                <a:ea typeface="华文楷体" pitchFamily="2" charset="-122"/>
              </a:rPr>
              <a:t>N</a:t>
            </a:r>
            <a:r>
              <a:rPr lang="en-US" altLang="zh-CN" sz="2400" b="1" dirty="0">
                <a:solidFill>
                  <a:srgbClr val="FF0000"/>
                </a:solidFill>
                <a:latin typeface="+mn-lt"/>
                <a:ea typeface="华文楷体" pitchFamily="2" charset="-122"/>
              </a:rPr>
              <a:t>))</a:t>
            </a:r>
            <a:r>
              <a:rPr lang="en-US" altLang="zh-CN" sz="2400" b="1" dirty="0">
                <a:latin typeface="+mn-lt"/>
                <a:ea typeface="华文楷体" pitchFamily="2" charset="-122"/>
              </a:rPr>
              <a:t> </a:t>
            </a:r>
            <a:r>
              <a:rPr lang="zh-CN" altLang="en-US" sz="2400" b="1" dirty="0">
                <a:latin typeface="+mn-lt"/>
                <a:ea typeface="华文楷体" pitchFamily="2" charset="-122"/>
              </a:rPr>
              <a:t>，</a:t>
            </a:r>
          </a:p>
          <a:p>
            <a:r>
              <a:rPr lang="zh-CN" altLang="en-US" sz="2400" b="1" dirty="0">
                <a:latin typeface="+mn-lt"/>
                <a:ea typeface="华文楷体" pitchFamily="2" charset="-122"/>
              </a:rPr>
              <a:t>当</a:t>
            </a:r>
            <a:r>
              <a:rPr lang="zh-CN" altLang="en-US" sz="2400" b="1" dirty="0">
                <a:solidFill>
                  <a:srgbClr val="FF0000"/>
                </a:solidFill>
                <a:latin typeface="+mn-lt"/>
                <a:ea typeface="华文楷体" pitchFamily="2" charset="-122"/>
                <a:sym typeface="Symbol" pitchFamily="18" charset="2"/>
              </a:rPr>
              <a:t></a:t>
            </a:r>
            <a:r>
              <a:rPr lang="en-US" altLang="zh-CN" sz="2400" b="1" baseline="-25000" dirty="0">
                <a:solidFill>
                  <a:srgbClr val="FF0000"/>
                </a:solidFill>
                <a:latin typeface="+mn-lt"/>
                <a:ea typeface="华文楷体" pitchFamily="2" charset="-122"/>
              </a:rPr>
              <a:t>M</a:t>
            </a:r>
            <a:r>
              <a:rPr lang="en-US" altLang="zh-CN" sz="2400" b="1" dirty="0">
                <a:solidFill>
                  <a:srgbClr val="FF0000"/>
                </a:solidFill>
                <a:latin typeface="+mn-lt"/>
                <a:ea typeface="华文楷体" pitchFamily="2" charset="-122"/>
              </a:rPr>
              <a:t>&lt;0.05 </a:t>
            </a:r>
            <a:r>
              <a:rPr lang="zh-CN" altLang="en-US" sz="2400" b="1" dirty="0">
                <a:solidFill>
                  <a:srgbClr val="FF0000"/>
                </a:solidFill>
                <a:latin typeface="+mn-lt"/>
                <a:ea typeface="华文楷体" pitchFamily="2" charset="-122"/>
              </a:rPr>
              <a:t>和</a:t>
            </a:r>
            <a:r>
              <a:rPr lang="zh-CN" altLang="en-US" sz="2400" b="1" dirty="0">
                <a:solidFill>
                  <a:srgbClr val="FF0000"/>
                </a:solidFill>
                <a:latin typeface="+mn-lt"/>
                <a:ea typeface="华文楷体" pitchFamily="2" charset="-122"/>
                <a:sym typeface="Symbol" pitchFamily="18" charset="2"/>
              </a:rPr>
              <a:t></a:t>
            </a:r>
            <a:r>
              <a:rPr lang="en-US" altLang="zh-CN" sz="2400" b="1" baseline="-25000" dirty="0">
                <a:solidFill>
                  <a:srgbClr val="FF0000"/>
                </a:solidFill>
                <a:latin typeface="+mn-lt"/>
                <a:ea typeface="华文楷体" pitchFamily="2" charset="-122"/>
              </a:rPr>
              <a:t>N</a:t>
            </a:r>
            <a:r>
              <a:rPr lang="en-US" altLang="zh-CN" sz="2400" b="1" dirty="0">
                <a:solidFill>
                  <a:srgbClr val="FF0000"/>
                </a:solidFill>
                <a:latin typeface="+mn-lt"/>
                <a:ea typeface="华文楷体" pitchFamily="2" charset="-122"/>
              </a:rPr>
              <a:t>&lt;0.05</a:t>
            </a:r>
            <a:r>
              <a:rPr lang="zh-CN" altLang="en-US" sz="2400" b="1" dirty="0">
                <a:solidFill>
                  <a:srgbClr val="FF0000"/>
                </a:solidFill>
                <a:latin typeface="+mn-lt"/>
                <a:ea typeface="华文楷体" pitchFamily="2" charset="-122"/>
              </a:rPr>
              <a:t>及 </a:t>
            </a:r>
            <a:r>
              <a:rPr lang="en-US" altLang="zh-CN" sz="2400" b="1" dirty="0">
                <a:solidFill>
                  <a:srgbClr val="FF0000"/>
                </a:solidFill>
                <a:latin typeface="+mn-lt"/>
                <a:ea typeface="华文楷体" pitchFamily="2" charset="-122"/>
              </a:rPr>
              <a:t>n &lt;1000</a:t>
            </a:r>
            <a:r>
              <a:rPr lang="zh-CN" altLang="en-US" sz="2400" b="1" dirty="0">
                <a:latin typeface="+mn-lt"/>
                <a:ea typeface="华文楷体" pitchFamily="2" charset="-122"/>
              </a:rPr>
              <a:t>时，</a:t>
            </a:r>
          </a:p>
          <a:p>
            <a:r>
              <a:rPr lang="zh-CN" altLang="en-US" sz="2400" b="1" dirty="0">
                <a:latin typeface="+mn-lt"/>
                <a:ea typeface="华文楷体" pitchFamily="2" charset="-122"/>
              </a:rPr>
              <a:t>相乘算法的时间复杂度就相当于 </a:t>
            </a:r>
            <a:r>
              <a:rPr lang="zh-CN" altLang="en-US" sz="2400" b="1" dirty="0">
                <a:solidFill>
                  <a:srgbClr val="FF0000"/>
                </a:solidFill>
                <a:latin typeface="+mn-lt"/>
                <a:ea typeface="华文楷体" pitchFamily="2" charset="-122"/>
                <a:sym typeface="Symbol"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a:t>
            </a:r>
            <a:r>
              <a:rPr lang="en-US" altLang="zh-CN" sz="2400" b="1" dirty="0" err="1">
                <a:solidFill>
                  <a:srgbClr val="FF0000"/>
                </a:solidFill>
                <a:latin typeface="+mn-lt"/>
                <a:ea typeface="华文楷体" pitchFamily="2" charset="-122"/>
                <a:sym typeface="Symbol" pitchFamily="18" charset="2"/>
              </a:rPr>
              <a:t></a:t>
            </a:r>
            <a:r>
              <a:rPr lang="en-US" altLang="zh-CN" sz="2400" b="1" dirty="0" err="1">
                <a:solidFill>
                  <a:srgbClr val="FF0000"/>
                </a:solidFill>
                <a:latin typeface="+mn-lt"/>
                <a:ea typeface="华文楷体" pitchFamily="2" charset="-122"/>
              </a:rPr>
              <a:t>p</a:t>
            </a:r>
            <a:r>
              <a:rPr lang="en-US" altLang="zh-CN" sz="2400" b="1" dirty="0">
                <a:solidFill>
                  <a:srgbClr val="FF0000"/>
                </a:solidFill>
                <a:latin typeface="+mn-lt"/>
                <a:ea typeface="华文楷体" pitchFamily="2" charset="-122"/>
              </a:rPr>
              <a:t>)</a:t>
            </a:r>
            <a:r>
              <a:rPr lang="zh-CN" altLang="en-US" sz="2400" b="1" dirty="0">
                <a:solidFill>
                  <a:srgbClr val="FF0000"/>
                </a:solidFill>
                <a:latin typeface="+mn-lt"/>
                <a:ea typeface="华文楷体" pitchFamily="2" charset="-122"/>
              </a:rPr>
              <a:t>。</a:t>
            </a:r>
          </a:p>
        </p:txBody>
      </p:sp>
      <p:sp>
        <p:nvSpPr>
          <p:cNvPr id="6" name="TextBox 5"/>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Tree>
  </p:cSld>
  <p:clrMapOvr>
    <a:masterClrMapping/>
  </p:clrMapOvr>
  <p:transition>
    <p:strips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828800" y="152400"/>
            <a:ext cx="184731" cy="707886"/>
          </a:xfrm>
          <a:prstGeom prst="rect">
            <a:avLst/>
          </a:prstGeom>
          <a:noFill/>
          <a:ln w="9525">
            <a:noFill/>
            <a:miter lim="800000"/>
            <a:headEnd/>
            <a:tailEnd/>
          </a:ln>
          <a:effectLst/>
        </p:spPr>
        <p:txBody>
          <a:bodyPr wrap="none">
            <a:spAutoFit/>
          </a:bodyPr>
          <a:lstStyle/>
          <a:p>
            <a:endParaRPr lang="zh-CN" altLang="en-US" sz="4000" b="1" dirty="0">
              <a:solidFill>
                <a:srgbClr val="CC3399"/>
              </a:solidFill>
              <a:ea typeface="楷体_GB2312" pitchFamily="49" charset="-122"/>
            </a:endParaRPr>
          </a:p>
        </p:txBody>
      </p:sp>
      <p:sp>
        <p:nvSpPr>
          <p:cNvPr id="4099" name="Text Box 3"/>
          <p:cNvSpPr txBox="1">
            <a:spLocks noChangeArrowheads="1"/>
          </p:cNvSpPr>
          <p:nvPr/>
        </p:nvSpPr>
        <p:spPr bwMode="auto">
          <a:xfrm>
            <a:off x="179512" y="404664"/>
            <a:ext cx="8763000" cy="6075509"/>
          </a:xfrm>
          <a:prstGeom prst="rect">
            <a:avLst/>
          </a:prstGeom>
          <a:noFill/>
          <a:ln w="9525">
            <a:noFill/>
            <a:miter lim="800000"/>
            <a:headEnd/>
            <a:tailEnd/>
          </a:ln>
          <a:effectLst/>
        </p:spPr>
        <p:txBody>
          <a:bodyPr>
            <a:spAutoFit/>
          </a:bodyPr>
          <a:lstStyle/>
          <a:p>
            <a:pPr>
              <a:lnSpc>
                <a:spcPct val="120000"/>
              </a:lnSpc>
            </a:pPr>
            <a:r>
              <a:rPr lang="en-US" altLang="zh-CN" sz="2800" b="1" dirty="0">
                <a:solidFill>
                  <a:srgbClr val="000000"/>
                </a:solidFill>
                <a:latin typeface="+mn-lt"/>
                <a:ea typeface="华文楷体" pitchFamily="2" charset="-122"/>
              </a:rPr>
              <a:t>ADT Array {</a:t>
            </a:r>
          </a:p>
          <a:p>
            <a:pPr>
              <a:lnSpc>
                <a:spcPct val="120000"/>
              </a:lnSpc>
            </a:pPr>
            <a:r>
              <a:rPr lang="en-US" altLang="zh-CN" sz="3200" dirty="0">
                <a:solidFill>
                  <a:srgbClr val="FBF7FF"/>
                </a:solidFill>
                <a:latin typeface="+mn-lt"/>
                <a:ea typeface="华文楷体" pitchFamily="2" charset="-122"/>
              </a:rPr>
              <a:t>  </a:t>
            </a:r>
            <a:r>
              <a:rPr lang="zh-CN" altLang="en-US" sz="2800" b="1" u="sng" dirty="0">
                <a:solidFill>
                  <a:srgbClr val="FF0000"/>
                </a:solidFill>
                <a:latin typeface="华文楷体" pitchFamily="2" charset="-122"/>
                <a:ea typeface="华文楷体" pitchFamily="2" charset="-122"/>
              </a:rPr>
              <a:t>数据对象：</a:t>
            </a:r>
          </a:p>
          <a:p>
            <a:pPr>
              <a:lnSpc>
                <a:spcPct val="120000"/>
              </a:lnSpc>
            </a:pPr>
            <a:r>
              <a:rPr lang="zh-CN" altLang="en-US" sz="3200" dirty="0">
                <a:solidFill>
                  <a:srgbClr val="FBF7FF"/>
                </a:solidFill>
                <a:latin typeface="+mn-lt"/>
                <a:ea typeface="华文楷体" pitchFamily="2" charset="-122"/>
              </a:rPr>
              <a:t>      </a:t>
            </a:r>
            <a:r>
              <a:rPr lang="en-US" altLang="zh-CN" sz="2400" b="1" dirty="0">
                <a:solidFill>
                  <a:srgbClr val="000000"/>
                </a:solidFill>
                <a:latin typeface="+mn-lt"/>
                <a:ea typeface="华文楷体" pitchFamily="2" charset="-122"/>
              </a:rPr>
              <a:t>D</a:t>
            </a:r>
            <a:r>
              <a:rPr lang="zh-CN" altLang="en-US" sz="2400" b="1" dirty="0">
                <a:solidFill>
                  <a:srgbClr val="000000"/>
                </a:solidFill>
                <a:latin typeface="+mn-lt"/>
                <a:ea typeface="华文楷体" pitchFamily="2" charset="-122"/>
              </a:rPr>
              <a:t>＝</a:t>
            </a:r>
            <a:r>
              <a:rPr lang="en-US" altLang="zh-CN" sz="2400" b="1" dirty="0">
                <a:solidFill>
                  <a:srgbClr val="000000"/>
                </a:solidFill>
                <a:latin typeface="+mn-lt"/>
                <a:ea typeface="华文楷体" pitchFamily="2" charset="-122"/>
              </a:rPr>
              <a:t>{a</a:t>
            </a:r>
            <a:r>
              <a:rPr lang="en-US" altLang="zh-CN" sz="2400" b="1" baseline="-25000" dirty="0">
                <a:solidFill>
                  <a:srgbClr val="000000"/>
                </a:solidFill>
                <a:latin typeface="+mn-lt"/>
                <a:ea typeface="华文楷体" pitchFamily="2" charset="-122"/>
              </a:rPr>
              <a:t>j1,j2, ...,,</a:t>
            </a:r>
            <a:r>
              <a:rPr lang="en-US" altLang="zh-CN" sz="2400" b="1" baseline="-25000" dirty="0" err="1">
                <a:solidFill>
                  <a:srgbClr val="000000"/>
                </a:solidFill>
                <a:latin typeface="+mn-lt"/>
                <a:ea typeface="华文楷体" pitchFamily="2" charset="-122"/>
              </a:rPr>
              <a:t>ji,jn</a:t>
            </a:r>
            <a:r>
              <a:rPr lang="en-US" altLang="zh-CN" sz="2400" b="1" dirty="0" smtClean="0">
                <a:solidFill>
                  <a:srgbClr val="000000"/>
                </a:solidFill>
                <a:latin typeface="+mn-lt"/>
                <a:ea typeface="华文楷体" pitchFamily="2" charset="-122"/>
              </a:rPr>
              <a:t>|</a:t>
            </a:r>
            <a:r>
              <a:rPr lang="en-US" altLang="zh-CN" sz="2400" b="1" dirty="0" smtClean="0">
                <a:solidFill>
                  <a:srgbClr val="000000"/>
                </a:solidFill>
                <a:ea typeface="华文楷体" pitchFamily="2" charset="-122"/>
              </a:rPr>
              <a:t> a</a:t>
            </a:r>
            <a:r>
              <a:rPr lang="en-US" altLang="zh-CN" sz="2400" b="1" baseline="-25000" dirty="0" smtClean="0">
                <a:solidFill>
                  <a:srgbClr val="000000"/>
                </a:solidFill>
                <a:ea typeface="华文楷体" pitchFamily="2" charset="-122"/>
              </a:rPr>
              <a:t>j1,j2, ...,,</a:t>
            </a:r>
            <a:r>
              <a:rPr lang="en-US" altLang="zh-CN" sz="2400" b="1" baseline="-25000" dirty="0" err="1" smtClean="0">
                <a:solidFill>
                  <a:srgbClr val="000000"/>
                </a:solidFill>
                <a:ea typeface="华文楷体" pitchFamily="2" charset="-122"/>
              </a:rPr>
              <a:t>ji,jn</a:t>
            </a:r>
            <a:r>
              <a:rPr lang="en-US" altLang="zh-CN" sz="2400" b="1" dirty="0" smtClean="0">
                <a:solidFill>
                  <a:srgbClr val="2E4639"/>
                </a:solidFill>
                <a:ea typeface="楷体_GB2312" pitchFamily="49" charset="-122"/>
              </a:rPr>
              <a:t> ∈</a:t>
            </a:r>
            <a:r>
              <a:rPr lang="en-US" altLang="zh-CN" sz="2400" b="1" dirty="0" err="1" smtClean="0">
                <a:solidFill>
                  <a:srgbClr val="2E4639"/>
                </a:solidFill>
                <a:ea typeface="楷体_GB2312" pitchFamily="49" charset="-122"/>
              </a:rPr>
              <a:t>ElemeSet</a:t>
            </a:r>
            <a:r>
              <a:rPr lang="en-US" altLang="zh-CN" sz="2400" b="1" dirty="0" smtClean="0">
                <a:solidFill>
                  <a:srgbClr val="2E4639"/>
                </a:solidFill>
                <a:ea typeface="楷体_GB2312" pitchFamily="49" charset="-122"/>
              </a:rPr>
              <a:t>,</a:t>
            </a:r>
          </a:p>
          <a:p>
            <a:pPr>
              <a:lnSpc>
                <a:spcPct val="120000"/>
              </a:lnSpc>
            </a:pPr>
            <a:r>
              <a:rPr lang="en-US" altLang="zh-CN" sz="2400" b="1" dirty="0" smtClean="0">
                <a:solidFill>
                  <a:srgbClr val="2E4639"/>
                </a:solidFill>
                <a:latin typeface="+mn-lt"/>
                <a:ea typeface="楷体_GB2312" pitchFamily="49" charset="-122"/>
              </a:rPr>
              <a:t>             </a:t>
            </a:r>
            <a:r>
              <a:rPr lang="en-US" altLang="zh-CN" sz="2400" b="1" dirty="0" err="1" smtClean="0">
                <a:solidFill>
                  <a:srgbClr val="000000"/>
                </a:solidFill>
                <a:latin typeface="+mn-lt"/>
                <a:ea typeface="华文楷体" pitchFamily="2" charset="-122"/>
              </a:rPr>
              <a:t>j</a:t>
            </a:r>
            <a:r>
              <a:rPr lang="en-US" altLang="zh-CN" sz="2400" b="1" baseline="-25000" dirty="0" err="1" smtClean="0">
                <a:solidFill>
                  <a:srgbClr val="000000"/>
                </a:solidFill>
                <a:latin typeface="+mn-lt"/>
                <a:ea typeface="华文楷体" pitchFamily="2" charset="-122"/>
              </a:rPr>
              <a:t>i</a:t>
            </a:r>
            <a:r>
              <a:rPr lang="en-US" altLang="zh-CN" sz="2400" b="1" dirty="0" smtClean="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rPr>
              <a:t>=0,...,b</a:t>
            </a:r>
            <a:r>
              <a:rPr lang="en-US" altLang="zh-CN" sz="2400" b="1" baseline="-25000" dirty="0">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 -1,  </a:t>
            </a:r>
            <a:r>
              <a:rPr lang="en-US" altLang="zh-CN" sz="2400" b="1" dirty="0" err="1">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=1,2,..,</a:t>
            </a:r>
            <a:r>
              <a:rPr lang="en-US" altLang="zh-CN" sz="2400" b="1" dirty="0" smtClean="0">
                <a:solidFill>
                  <a:srgbClr val="000000"/>
                </a:solidFill>
                <a:latin typeface="+mn-lt"/>
                <a:ea typeface="华文楷体" pitchFamily="2" charset="-122"/>
              </a:rPr>
              <a:t>n</a:t>
            </a:r>
            <a:r>
              <a:rPr lang="zh-CN" altLang="en-US" sz="2400" b="1" dirty="0" smtClean="0">
                <a:solidFill>
                  <a:srgbClr val="000000"/>
                </a:solidFill>
                <a:latin typeface="+mn-lt"/>
                <a:ea typeface="华文楷体" pitchFamily="2" charset="-122"/>
              </a:rPr>
              <a:t>；</a:t>
            </a:r>
            <a:r>
              <a:rPr lang="en-US" altLang="zh-CN" sz="2400" b="1" dirty="0" smtClean="0">
                <a:solidFill>
                  <a:srgbClr val="FF0000"/>
                </a:solidFill>
                <a:latin typeface="+mn-lt"/>
                <a:ea typeface="华文楷体" pitchFamily="2" charset="-122"/>
              </a:rPr>
              <a:t>n</a:t>
            </a:r>
            <a:r>
              <a:rPr lang="zh-CN" altLang="en-US" sz="2400" b="1" dirty="0" smtClean="0">
                <a:solidFill>
                  <a:srgbClr val="000000"/>
                </a:solidFill>
                <a:latin typeface="+mn-lt"/>
                <a:ea typeface="华文楷体" pitchFamily="2" charset="-122"/>
              </a:rPr>
              <a:t>为数组的</a:t>
            </a:r>
            <a:r>
              <a:rPr lang="zh-CN" altLang="en-US" sz="2400" b="1" dirty="0" smtClean="0">
                <a:solidFill>
                  <a:srgbClr val="C00000"/>
                </a:solidFill>
                <a:effectLst>
                  <a:outerShdw blurRad="38100" dist="38100" dir="2700000" algn="tl">
                    <a:srgbClr val="000000">
                      <a:alpha val="43137"/>
                    </a:srgbClr>
                  </a:outerShdw>
                </a:effectLst>
                <a:latin typeface="+mn-lt"/>
                <a:ea typeface="华文楷体" pitchFamily="2" charset="-122"/>
              </a:rPr>
              <a:t>维数</a:t>
            </a:r>
            <a:r>
              <a:rPr lang="zh-CN" altLang="en-US" sz="2400" b="1" dirty="0" smtClean="0">
                <a:solidFill>
                  <a:srgbClr val="000000"/>
                </a:solidFill>
                <a:latin typeface="+mn-lt"/>
                <a:ea typeface="华文楷体" pitchFamily="2" charset="-122"/>
              </a:rPr>
              <a:t>，</a:t>
            </a:r>
            <a:r>
              <a:rPr lang="en-US" altLang="zh-CN" sz="2400" b="1" dirty="0" smtClean="0">
                <a:solidFill>
                  <a:srgbClr val="000000"/>
                </a:solidFill>
                <a:ea typeface="华文楷体" pitchFamily="2" charset="-122"/>
              </a:rPr>
              <a:t> </a:t>
            </a:r>
          </a:p>
          <a:p>
            <a:pPr>
              <a:lnSpc>
                <a:spcPct val="120000"/>
              </a:lnSpc>
            </a:pPr>
            <a:r>
              <a:rPr lang="en-US" altLang="zh-CN" sz="2400" b="1" dirty="0" smtClean="0">
                <a:solidFill>
                  <a:srgbClr val="000000"/>
                </a:solidFill>
                <a:ea typeface="华文楷体" pitchFamily="2" charset="-122"/>
              </a:rPr>
              <a:t>            </a:t>
            </a:r>
            <a:r>
              <a:rPr lang="en-US" altLang="zh-CN" sz="2400" b="1" dirty="0" smtClean="0">
                <a:solidFill>
                  <a:srgbClr val="FF0000"/>
                </a:solidFill>
                <a:ea typeface="华文楷体" pitchFamily="2" charset="-122"/>
              </a:rPr>
              <a:t>b</a:t>
            </a:r>
            <a:r>
              <a:rPr lang="en-US" altLang="zh-CN" sz="2400" b="1" baseline="-25000" dirty="0" smtClean="0">
                <a:solidFill>
                  <a:srgbClr val="FF0000"/>
                </a:solidFill>
                <a:ea typeface="华文楷体" pitchFamily="2" charset="-122"/>
              </a:rPr>
              <a:t>i </a:t>
            </a:r>
            <a:r>
              <a:rPr lang="zh-CN" altLang="en-US" sz="2400" b="1" dirty="0" smtClean="0">
                <a:solidFill>
                  <a:srgbClr val="000000"/>
                </a:solidFill>
                <a:latin typeface="+mn-lt"/>
                <a:ea typeface="华文楷体" pitchFamily="2" charset="-122"/>
              </a:rPr>
              <a:t>是数组第</a:t>
            </a:r>
            <a:r>
              <a:rPr lang="en-US" altLang="zh-CN" sz="2400" b="1" dirty="0" err="1" smtClean="0">
                <a:solidFill>
                  <a:srgbClr val="000000"/>
                </a:solidFill>
                <a:latin typeface="+mn-lt"/>
                <a:ea typeface="华文楷体" pitchFamily="2" charset="-122"/>
              </a:rPr>
              <a:t>i</a:t>
            </a:r>
            <a:r>
              <a:rPr lang="zh-CN" altLang="en-US" sz="2400" b="1" dirty="0" smtClean="0">
                <a:solidFill>
                  <a:srgbClr val="000000"/>
                </a:solidFill>
                <a:latin typeface="+mn-lt"/>
                <a:ea typeface="华文楷体" pitchFamily="2" charset="-122"/>
              </a:rPr>
              <a:t>维</a:t>
            </a:r>
            <a:r>
              <a:rPr lang="zh-CN" altLang="en-US" sz="2400" b="1" dirty="0" smtClean="0">
                <a:solidFill>
                  <a:srgbClr val="C00000"/>
                </a:solidFill>
                <a:latin typeface="+mn-lt"/>
                <a:ea typeface="华文楷体" pitchFamily="2" charset="-122"/>
              </a:rPr>
              <a:t>阶数</a:t>
            </a:r>
            <a:r>
              <a:rPr lang="en-US" altLang="zh-CN" sz="2400" b="1" dirty="0" smtClean="0">
                <a:solidFill>
                  <a:srgbClr val="000000"/>
                </a:solidFill>
                <a:latin typeface="+mn-lt"/>
                <a:ea typeface="华文楷体" pitchFamily="2" charset="-122"/>
              </a:rPr>
              <a:t>(</a:t>
            </a:r>
            <a:r>
              <a:rPr lang="zh-CN" altLang="en-US" sz="2400" b="1" dirty="0" smtClean="0">
                <a:solidFill>
                  <a:srgbClr val="000000"/>
                </a:solidFill>
                <a:latin typeface="+mn-lt"/>
                <a:ea typeface="华文楷体" pitchFamily="2" charset="-122"/>
              </a:rPr>
              <a:t>长度</a:t>
            </a:r>
            <a:r>
              <a:rPr lang="en-US" altLang="zh-CN" sz="2400" b="1" dirty="0" smtClean="0">
                <a:solidFill>
                  <a:srgbClr val="000000"/>
                </a:solidFill>
                <a:latin typeface="+mn-lt"/>
                <a:ea typeface="华文楷体" pitchFamily="2" charset="-122"/>
              </a:rPr>
              <a:t>)</a:t>
            </a:r>
            <a:r>
              <a:rPr lang="zh-CN" altLang="en-US" sz="2400" b="1" dirty="0" smtClean="0">
                <a:solidFill>
                  <a:srgbClr val="000000"/>
                </a:solidFill>
                <a:latin typeface="+mn-lt"/>
                <a:ea typeface="华文楷体" pitchFamily="2" charset="-122"/>
              </a:rPr>
              <a:t>；</a:t>
            </a:r>
            <a:r>
              <a:rPr lang="en-US" altLang="zh-CN" sz="2400" b="1" dirty="0" err="1" smtClean="0">
                <a:solidFill>
                  <a:srgbClr val="FF0000"/>
                </a:solidFill>
                <a:ea typeface="华文楷体" pitchFamily="2" charset="-122"/>
              </a:rPr>
              <a:t>j</a:t>
            </a:r>
            <a:r>
              <a:rPr lang="en-US" altLang="zh-CN" sz="2400" b="1" baseline="-25000" dirty="0" err="1" smtClean="0">
                <a:solidFill>
                  <a:srgbClr val="FF0000"/>
                </a:solidFill>
                <a:ea typeface="华文楷体" pitchFamily="2" charset="-122"/>
              </a:rPr>
              <a:t>i</a:t>
            </a:r>
            <a:r>
              <a:rPr lang="en-US" altLang="zh-CN" sz="2400" b="1" baseline="-25000" dirty="0" smtClean="0">
                <a:solidFill>
                  <a:srgbClr val="FF0000"/>
                </a:solidFill>
                <a:ea typeface="华文楷体" pitchFamily="2" charset="-122"/>
              </a:rPr>
              <a:t> </a:t>
            </a:r>
            <a:r>
              <a:rPr lang="zh-CN" altLang="en-US" sz="2400" b="1" dirty="0" smtClean="0">
                <a:solidFill>
                  <a:srgbClr val="000000"/>
                </a:solidFill>
                <a:latin typeface="+mn-lt"/>
                <a:ea typeface="华文楷体" pitchFamily="2" charset="-122"/>
              </a:rPr>
              <a:t>是数组元素</a:t>
            </a:r>
            <a:r>
              <a:rPr lang="zh-CN" altLang="en-US" sz="2400" b="1" dirty="0" smtClean="0">
                <a:solidFill>
                  <a:srgbClr val="C00000"/>
                </a:solidFill>
                <a:latin typeface="+mn-lt"/>
                <a:ea typeface="华文楷体" pitchFamily="2" charset="-122"/>
              </a:rPr>
              <a:t>第</a:t>
            </a:r>
            <a:r>
              <a:rPr lang="en-US" altLang="zh-CN" sz="2400" b="1" dirty="0" err="1" smtClean="0">
                <a:solidFill>
                  <a:srgbClr val="C00000"/>
                </a:solidFill>
                <a:latin typeface="+mn-lt"/>
                <a:ea typeface="华文楷体" pitchFamily="2" charset="-122"/>
              </a:rPr>
              <a:t>i</a:t>
            </a:r>
            <a:r>
              <a:rPr lang="zh-CN" altLang="en-US" sz="2400" b="1" dirty="0" smtClean="0">
                <a:solidFill>
                  <a:srgbClr val="C00000"/>
                </a:solidFill>
                <a:latin typeface="+mn-lt"/>
                <a:ea typeface="华文楷体" pitchFamily="2" charset="-122"/>
              </a:rPr>
              <a:t>维下</a:t>
            </a:r>
            <a:r>
              <a:rPr lang="zh-CN" altLang="en-US" sz="2400" b="1" dirty="0">
                <a:solidFill>
                  <a:srgbClr val="C00000"/>
                </a:solidFill>
                <a:latin typeface="+mn-lt"/>
                <a:ea typeface="华文楷体" pitchFamily="2" charset="-122"/>
              </a:rPr>
              <a:t>标</a:t>
            </a:r>
            <a:r>
              <a:rPr lang="en-US" altLang="zh-CN" sz="2400" b="1" dirty="0" smtClean="0">
                <a:solidFill>
                  <a:srgbClr val="000000"/>
                </a:solidFill>
                <a:latin typeface="+mn-lt"/>
                <a:ea typeface="华文楷体" pitchFamily="2" charset="-122"/>
              </a:rPr>
              <a:t>}</a:t>
            </a:r>
            <a:endParaRPr lang="en-US" altLang="zh-CN" sz="2400" b="1" dirty="0">
              <a:solidFill>
                <a:srgbClr val="000000"/>
              </a:solidFill>
              <a:latin typeface="+mn-lt"/>
              <a:ea typeface="华文楷体" pitchFamily="2" charset="-122"/>
            </a:endParaRPr>
          </a:p>
          <a:p>
            <a:pPr>
              <a:lnSpc>
                <a:spcPct val="120000"/>
              </a:lnSpc>
            </a:pPr>
            <a:r>
              <a:rPr lang="en-US" altLang="zh-CN" sz="3200" dirty="0">
                <a:solidFill>
                  <a:srgbClr val="FBF7FF"/>
                </a:solidFill>
                <a:latin typeface="+mn-lt"/>
                <a:ea typeface="华文楷体" pitchFamily="2" charset="-122"/>
              </a:rPr>
              <a:t>  </a:t>
            </a:r>
            <a:r>
              <a:rPr lang="zh-CN" altLang="en-US" sz="2800" b="1" u="sng" dirty="0">
                <a:solidFill>
                  <a:srgbClr val="FF0000"/>
                </a:solidFill>
                <a:latin typeface="华文楷体" pitchFamily="2" charset="-122"/>
                <a:ea typeface="华文楷体" pitchFamily="2" charset="-122"/>
              </a:rPr>
              <a:t>数据关系：</a:t>
            </a:r>
          </a:p>
          <a:p>
            <a:pPr>
              <a:lnSpc>
                <a:spcPct val="120000"/>
              </a:lnSpc>
            </a:pPr>
            <a:r>
              <a:rPr lang="zh-CN" altLang="en-US" sz="3200" dirty="0">
                <a:solidFill>
                  <a:srgbClr val="FBF7FF"/>
                </a:solidFill>
                <a:latin typeface="+mn-lt"/>
                <a:ea typeface="华文楷体" pitchFamily="2" charset="-122"/>
              </a:rPr>
              <a:t>      </a:t>
            </a:r>
            <a:r>
              <a:rPr lang="en-US" altLang="zh-CN" sz="2400" b="1" dirty="0">
                <a:solidFill>
                  <a:srgbClr val="000000"/>
                </a:solidFill>
                <a:latin typeface="+mn-lt"/>
                <a:ea typeface="华文楷体" pitchFamily="2" charset="-122"/>
              </a:rPr>
              <a:t>R</a:t>
            </a:r>
            <a:r>
              <a:rPr lang="zh-CN" altLang="en-US" sz="2400" b="1" dirty="0">
                <a:solidFill>
                  <a:srgbClr val="000000"/>
                </a:solidFill>
                <a:latin typeface="+mn-lt"/>
                <a:ea typeface="华文楷体" pitchFamily="2" charset="-122"/>
              </a:rPr>
              <a:t>＝</a:t>
            </a:r>
            <a:r>
              <a:rPr lang="en-US" altLang="zh-CN" sz="2400" b="1" dirty="0">
                <a:solidFill>
                  <a:srgbClr val="000000"/>
                </a:solidFill>
                <a:latin typeface="+mn-lt"/>
                <a:ea typeface="华文楷体" pitchFamily="2" charset="-122"/>
              </a:rPr>
              <a:t>{R1, R2, ..., </a:t>
            </a:r>
            <a:r>
              <a:rPr lang="en-US" altLang="zh-CN" sz="2400" b="1" dirty="0" err="1">
                <a:solidFill>
                  <a:srgbClr val="000000"/>
                </a:solidFill>
                <a:latin typeface="+mn-lt"/>
                <a:ea typeface="华文楷体" pitchFamily="2" charset="-122"/>
              </a:rPr>
              <a:t>Rn</a:t>
            </a:r>
            <a:r>
              <a:rPr lang="en-US" altLang="zh-CN" sz="2400" b="1" dirty="0">
                <a:solidFill>
                  <a:srgbClr val="000000"/>
                </a:solidFill>
                <a:latin typeface="+mn-lt"/>
                <a:ea typeface="华文楷体" pitchFamily="2" charset="-122"/>
              </a:rPr>
              <a:t>}</a:t>
            </a:r>
          </a:p>
          <a:p>
            <a:pPr>
              <a:lnSpc>
                <a:spcPct val="120000"/>
              </a:lnSpc>
            </a:pPr>
            <a:r>
              <a:rPr lang="en-US" altLang="zh-CN" sz="2400" b="1" dirty="0">
                <a:solidFill>
                  <a:srgbClr val="000000"/>
                </a:solidFill>
                <a:latin typeface="+mn-lt"/>
                <a:ea typeface="华文楷体" pitchFamily="2" charset="-122"/>
              </a:rPr>
              <a:t>      </a:t>
            </a:r>
            <a:r>
              <a:rPr lang="en-US" altLang="zh-CN" sz="2400" b="1" dirty="0" smtClean="0">
                <a:solidFill>
                  <a:srgbClr val="000000"/>
                </a:solidFill>
                <a:latin typeface="+mn-lt"/>
                <a:ea typeface="华文楷体" pitchFamily="2" charset="-122"/>
              </a:rPr>
              <a:t>  </a:t>
            </a:r>
            <a:r>
              <a:rPr lang="en-US" altLang="zh-CN" sz="2400" b="1" dirty="0" err="1" smtClean="0">
                <a:solidFill>
                  <a:srgbClr val="000000"/>
                </a:solidFill>
                <a:latin typeface="+mn-lt"/>
                <a:ea typeface="华文楷体" pitchFamily="2" charset="-122"/>
              </a:rPr>
              <a:t>Ri</a:t>
            </a:r>
            <a:r>
              <a:rPr lang="zh-CN" altLang="en-US" sz="2400" b="1" dirty="0">
                <a:solidFill>
                  <a:srgbClr val="000000"/>
                </a:solidFill>
                <a:latin typeface="+mn-lt"/>
                <a:ea typeface="华文楷体" pitchFamily="2" charset="-122"/>
              </a:rPr>
              <a:t>＝</a:t>
            </a:r>
            <a:r>
              <a:rPr lang="en-US" altLang="zh-CN" sz="2400" b="1" dirty="0">
                <a:solidFill>
                  <a:srgbClr val="000000"/>
                </a:solidFill>
                <a:latin typeface="+mn-lt"/>
                <a:ea typeface="华文楷体" pitchFamily="2" charset="-122"/>
              </a:rPr>
              <a:t>{&lt;a</a:t>
            </a:r>
            <a:r>
              <a:rPr lang="en-US" altLang="zh-CN" sz="2400" b="1" baseline="-25000" dirty="0">
                <a:solidFill>
                  <a:srgbClr val="000000"/>
                </a:solidFill>
                <a:latin typeface="+mn-lt"/>
                <a:ea typeface="华文楷体" pitchFamily="2" charset="-122"/>
              </a:rPr>
              <a:t>j1,... </a:t>
            </a:r>
            <a:r>
              <a:rPr lang="en-US" altLang="zh-CN" sz="2400" b="1" baseline="-25000" dirty="0" err="1">
                <a:solidFill>
                  <a:srgbClr val="000000"/>
                </a:solidFill>
                <a:latin typeface="+mn-lt"/>
                <a:ea typeface="华文楷体" pitchFamily="2" charset="-122"/>
              </a:rPr>
              <a:t>ji</a:t>
            </a:r>
            <a:r>
              <a:rPr lang="en-US" altLang="zh-CN" sz="2400" b="1" baseline="-25000" dirty="0">
                <a:solidFill>
                  <a:srgbClr val="000000"/>
                </a:solidFill>
                <a:latin typeface="+mn-lt"/>
                <a:ea typeface="华文楷体" pitchFamily="2" charset="-122"/>
              </a:rPr>
              <a:t>,... </a:t>
            </a:r>
            <a:r>
              <a:rPr lang="en-US" altLang="zh-CN" sz="2400" b="1" baseline="-25000" dirty="0" err="1">
                <a:solidFill>
                  <a:srgbClr val="000000"/>
                </a:solidFill>
                <a:latin typeface="+mn-lt"/>
                <a:ea typeface="华文楷体" pitchFamily="2" charset="-122"/>
              </a:rPr>
              <a:t>jn</a:t>
            </a:r>
            <a:r>
              <a:rPr lang="en-US" altLang="zh-CN" sz="2400" b="1" baseline="-25000" dirty="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rPr>
              <a:t>, a</a:t>
            </a:r>
            <a:r>
              <a:rPr lang="en-US" altLang="zh-CN" sz="2400" b="1" baseline="-25000" dirty="0">
                <a:solidFill>
                  <a:srgbClr val="000000"/>
                </a:solidFill>
                <a:latin typeface="+mn-lt"/>
                <a:ea typeface="华文楷体" pitchFamily="2" charset="-122"/>
              </a:rPr>
              <a:t>j1, ...</a:t>
            </a:r>
            <a:r>
              <a:rPr lang="en-US" altLang="zh-CN" sz="2400" b="1" baseline="-25000" dirty="0" err="1">
                <a:solidFill>
                  <a:srgbClr val="000000"/>
                </a:solidFill>
                <a:latin typeface="+mn-lt"/>
                <a:ea typeface="华文楷体" pitchFamily="2" charset="-122"/>
              </a:rPr>
              <a:t>ji</a:t>
            </a:r>
            <a:r>
              <a:rPr lang="en-US" altLang="zh-CN" sz="2400" b="1" baseline="-25000" dirty="0">
                <a:solidFill>
                  <a:srgbClr val="000000"/>
                </a:solidFill>
                <a:latin typeface="+mn-lt"/>
                <a:ea typeface="华文楷体" pitchFamily="2" charset="-122"/>
              </a:rPr>
              <a:t> +1, ...</a:t>
            </a:r>
            <a:r>
              <a:rPr lang="en-US" altLang="zh-CN" sz="2400" b="1" baseline="-25000" dirty="0" err="1">
                <a:solidFill>
                  <a:srgbClr val="000000"/>
                </a:solidFill>
                <a:latin typeface="+mn-lt"/>
                <a:ea typeface="华文楷体" pitchFamily="2" charset="-122"/>
              </a:rPr>
              <a:t>jn</a:t>
            </a:r>
            <a:r>
              <a:rPr lang="en-US" altLang="zh-CN" sz="2400" b="1" baseline="-25000" dirty="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rPr>
              <a:t>&gt; |  0 </a:t>
            </a:r>
            <a:r>
              <a:rPr lang="en-US" altLang="zh-CN" sz="2400" b="1" dirty="0">
                <a:solidFill>
                  <a:srgbClr val="000000"/>
                </a:solidFill>
                <a:latin typeface="+mn-lt"/>
                <a:ea typeface="华文楷体" pitchFamily="2" charset="-122"/>
                <a:sym typeface="Symbol" pitchFamily="18" charset="2"/>
              </a:rPr>
              <a:t></a:t>
            </a:r>
            <a:r>
              <a:rPr lang="en-US" altLang="zh-CN" sz="2400" b="1" dirty="0">
                <a:solidFill>
                  <a:srgbClr val="000000"/>
                </a:solidFill>
                <a:latin typeface="+mn-lt"/>
                <a:ea typeface="华文楷体" pitchFamily="2" charset="-122"/>
              </a:rPr>
              <a:t> </a:t>
            </a:r>
            <a:r>
              <a:rPr lang="en-US" altLang="zh-CN" sz="2400" b="1" dirty="0" err="1">
                <a:solidFill>
                  <a:srgbClr val="000000"/>
                </a:solidFill>
                <a:latin typeface="+mn-lt"/>
                <a:ea typeface="华文楷体" pitchFamily="2" charset="-122"/>
              </a:rPr>
              <a:t>j</a:t>
            </a:r>
            <a:r>
              <a:rPr lang="en-US" altLang="zh-CN" sz="2400" b="1" baseline="-25000" dirty="0" err="1">
                <a:solidFill>
                  <a:srgbClr val="000000"/>
                </a:solidFill>
                <a:latin typeface="+mn-lt"/>
                <a:ea typeface="华文楷体" pitchFamily="2" charset="-122"/>
              </a:rPr>
              <a:t>k</a:t>
            </a:r>
            <a:r>
              <a:rPr lang="en-US" altLang="zh-CN" sz="2400" b="1" baseline="-25000" dirty="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sym typeface="Symbol" pitchFamily="18" charset="2"/>
              </a:rPr>
              <a:t></a:t>
            </a:r>
            <a:r>
              <a:rPr lang="en-US" altLang="zh-CN" sz="2400" b="1" dirty="0">
                <a:solidFill>
                  <a:srgbClr val="000000"/>
                </a:solidFill>
                <a:latin typeface="+mn-lt"/>
                <a:ea typeface="华文楷体" pitchFamily="2" charset="-122"/>
              </a:rPr>
              <a:t> </a:t>
            </a:r>
            <a:r>
              <a:rPr lang="en-US" altLang="zh-CN" sz="2400" b="1" dirty="0" err="1">
                <a:solidFill>
                  <a:srgbClr val="000000"/>
                </a:solidFill>
                <a:latin typeface="+mn-lt"/>
                <a:ea typeface="华文楷体" pitchFamily="2" charset="-122"/>
              </a:rPr>
              <a:t>b</a:t>
            </a:r>
            <a:r>
              <a:rPr lang="en-US" altLang="zh-CN" sz="2400" b="1" baseline="-25000" dirty="0" err="1">
                <a:solidFill>
                  <a:srgbClr val="000000"/>
                </a:solidFill>
                <a:latin typeface="+mn-lt"/>
                <a:ea typeface="华文楷体" pitchFamily="2" charset="-122"/>
              </a:rPr>
              <a:t>k</a:t>
            </a:r>
            <a:r>
              <a:rPr lang="en-US" altLang="zh-CN" sz="2400" b="1" dirty="0">
                <a:solidFill>
                  <a:srgbClr val="000000"/>
                </a:solidFill>
                <a:latin typeface="+mn-lt"/>
                <a:ea typeface="华文楷体" pitchFamily="2" charset="-122"/>
              </a:rPr>
              <a:t> -1, </a:t>
            </a:r>
          </a:p>
          <a:p>
            <a:pPr>
              <a:lnSpc>
                <a:spcPct val="120000"/>
              </a:lnSpc>
            </a:pPr>
            <a:r>
              <a:rPr lang="en-US" altLang="zh-CN" sz="2400" b="1" dirty="0">
                <a:solidFill>
                  <a:srgbClr val="000000"/>
                </a:solidFill>
                <a:latin typeface="+mn-lt"/>
                <a:ea typeface="华文楷体" pitchFamily="2" charset="-122"/>
              </a:rPr>
              <a:t>    </a:t>
            </a:r>
            <a:r>
              <a:rPr lang="en-US" altLang="zh-CN" sz="2400" b="1" dirty="0" smtClean="0">
                <a:solidFill>
                  <a:srgbClr val="000000"/>
                </a:solidFill>
                <a:latin typeface="+mn-lt"/>
                <a:ea typeface="华文楷体" pitchFamily="2" charset="-122"/>
              </a:rPr>
              <a:t>                                  1 </a:t>
            </a:r>
            <a:r>
              <a:rPr lang="en-US" altLang="zh-CN" sz="2400" b="1" dirty="0">
                <a:solidFill>
                  <a:srgbClr val="000000"/>
                </a:solidFill>
                <a:latin typeface="+mn-lt"/>
                <a:ea typeface="华文楷体" pitchFamily="2" charset="-122"/>
                <a:sym typeface="Symbol" pitchFamily="18" charset="2"/>
              </a:rPr>
              <a:t></a:t>
            </a:r>
            <a:r>
              <a:rPr lang="en-US" altLang="zh-CN" sz="2400" b="1" dirty="0">
                <a:solidFill>
                  <a:srgbClr val="000000"/>
                </a:solidFill>
                <a:latin typeface="+mn-lt"/>
                <a:ea typeface="华文楷体" pitchFamily="2" charset="-122"/>
              </a:rPr>
              <a:t> k </a:t>
            </a:r>
            <a:r>
              <a:rPr lang="en-US" altLang="zh-CN" sz="2400" b="1" dirty="0">
                <a:solidFill>
                  <a:srgbClr val="000000"/>
                </a:solidFill>
                <a:latin typeface="+mn-lt"/>
                <a:ea typeface="华文楷体" pitchFamily="2" charset="-122"/>
                <a:sym typeface="Symbol" pitchFamily="18" charset="2"/>
              </a:rPr>
              <a:t></a:t>
            </a:r>
            <a:r>
              <a:rPr lang="en-US" altLang="zh-CN" sz="2400" b="1" dirty="0">
                <a:solidFill>
                  <a:srgbClr val="000000"/>
                </a:solidFill>
                <a:latin typeface="+mn-lt"/>
                <a:ea typeface="华文楷体" pitchFamily="2" charset="-122"/>
              </a:rPr>
              <a:t> n  </a:t>
            </a:r>
            <a:r>
              <a:rPr lang="zh-CN" altLang="en-US" sz="2400" b="1" dirty="0">
                <a:solidFill>
                  <a:srgbClr val="000000"/>
                </a:solidFill>
                <a:latin typeface="+mn-lt"/>
                <a:ea typeface="华文楷体" pitchFamily="2" charset="-122"/>
              </a:rPr>
              <a:t>且</a:t>
            </a:r>
            <a:r>
              <a:rPr lang="en-US" altLang="zh-CN" sz="2400" b="1" dirty="0">
                <a:solidFill>
                  <a:srgbClr val="000000"/>
                </a:solidFill>
                <a:latin typeface="+mn-lt"/>
                <a:ea typeface="华文楷体" pitchFamily="2" charset="-122"/>
              </a:rPr>
              <a:t>k </a:t>
            </a:r>
            <a:r>
              <a:rPr lang="en-US" altLang="zh-CN" sz="2400" b="1" dirty="0">
                <a:solidFill>
                  <a:srgbClr val="000000"/>
                </a:solidFill>
                <a:latin typeface="+mn-lt"/>
                <a:ea typeface="华文楷体" pitchFamily="2" charset="-122"/>
                <a:sym typeface="Symbol" pitchFamily="18" charset="2"/>
              </a:rPr>
              <a:t></a:t>
            </a:r>
            <a:r>
              <a:rPr lang="en-US" altLang="zh-CN" sz="2400" b="1" dirty="0">
                <a:solidFill>
                  <a:srgbClr val="000000"/>
                </a:solidFill>
                <a:latin typeface="+mn-lt"/>
                <a:ea typeface="华文楷体" pitchFamily="2" charset="-122"/>
              </a:rPr>
              <a:t> </a:t>
            </a:r>
            <a:r>
              <a:rPr lang="en-US" altLang="zh-CN" sz="2400" b="1" dirty="0" err="1">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  0 </a:t>
            </a:r>
            <a:r>
              <a:rPr lang="en-US" altLang="zh-CN" sz="2400" b="1" dirty="0">
                <a:solidFill>
                  <a:srgbClr val="000000"/>
                </a:solidFill>
                <a:latin typeface="+mn-lt"/>
                <a:ea typeface="华文楷体" pitchFamily="2" charset="-122"/>
                <a:sym typeface="Symbol" pitchFamily="18" charset="2"/>
              </a:rPr>
              <a:t></a:t>
            </a:r>
            <a:r>
              <a:rPr lang="en-US" altLang="zh-CN" sz="2400" b="1" dirty="0">
                <a:solidFill>
                  <a:srgbClr val="000000"/>
                </a:solidFill>
                <a:latin typeface="+mn-lt"/>
                <a:ea typeface="华文楷体" pitchFamily="2" charset="-122"/>
              </a:rPr>
              <a:t> </a:t>
            </a:r>
            <a:r>
              <a:rPr lang="en-US" altLang="zh-CN" sz="2400" b="1" dirty="0" err="1">
                <a:solidFill>
                  <a:srgbClr val="000000"/>
                </a:solidFill>
                <a:latin typeface="+mn-lt"/>
                <a:ea typeface="华文楷体" pitchFamily="2" charset="-122"/>
              </a:rPr>
              <a:t>j</a:t>
            </a:r>
            <a:r>
              <a:rPr lang="en-US" altLang="zh-CN" sz="2400" b="1" baseline="-25000" dirty="0" err="1">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sym typeface="Symbol" pitchFamily="18" charset="2"/>
              </a:rPr>
              <a:t></a:t>
            </a:r>
            <a:r>
              <a:rPr lang="en-US" altLang="zh-CN" sz="2400" b="1" dirty="0">
                <a:solidFill>
                  <a:srgbClr val="000000"/>
                </a:solidFill>
                <a:latin typeface="+mn-lt"/>
                <a:ea typeface="华文楷体" pitchFamily="2" charset="-122"/>
              </a:rPr>
              <a:t> b</a:t>
            </a:r>
            <a:r>
              <a:rPr lang="en-US" altLang="zh-CN" sz="2400" b="1" baseline="-25000" dirty="0">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 -2, </a:t>
            </a:r>
            <a:r>
              <a:rPr lang="en-US" altLang="zh-CN" sz="2400" b="1" dirty="0" err="1">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=2,...,n }</a:t>
            </a:r>
          </a:p>
          <a:p>
            <a:pPr>
              <a:lnSpc>
                <a:spcPct val="120000"/>
              </a:lnSpc>
            </a:pPr>
            <a:r>
              <a:rPr lang="en-US" altLang="zh-CN" sz="3200" b="1" dirty="0">
                <a:solidFill>
                  <a:srgbClr val="FBF7FF"/>
                </a:solidFill>
                <a:latin typeface="+mn-lt"/>
                <a:ea typeface="华文楷体" pitchFamily="2" charset="-122"/>
              </a:rPr>
              <a:t>  </a:t>
            </a:r>
            <a:r>
              <a:rPr lang="en-US" altLang="zh-CN" sz="2000" dirty="0" smtClean="0">
                <a:latin typeface="华文楷体" pitchFamily="2" charset="-122"/>
                <a:ea typeface="华文楷体" pitchFamily="2" charset="-122"/>
              </a:rPr>
              <a:t> </a:t>
            </a:r>
            <a:r>
              <a:rPr lang="zh-CN" altLang="en-US" sz="2800" b="1" u="sng" dirty="0">
                <a:solidFill>
                  <a:srgbClr val="FF0000"/>
                </a:solidFill>
                <a:latin typeface="华文楷体" pitchFamily="2" charset="-122"/>
                <a:ea typeface="华文楷体" pitchFamily="2" charset="-122"/>
              </a:rPr>
              <a:t>基本操作：</a:t>
            </a:r>
            <a:endParaRPr lang="en-US" altLang="zh-CN" sz="2800" b="1" u="sng" dirty="0">
              <a:solidFill>
                <a:srgbClr val="FF0000"/>
              </a:solidFill>
              <a:latin typeface="华文楷体" pitchFamily="2" charset="-122"/>
              <a:ea typeface="华文楷体" pitchFamily="2" charset="-122"/>
            </a:endParaRPr>
          </a:p>
          <a:p>
            <a:pPr>
              <a:lnSpc>
                <a:spcPct val="120000"/>
              </a:lnSpc>
            </a:pPr>
            <a:r>
              <a:rPr lang="en-US" altLang="zh-CN" sz="3200" b="1" dirty="0">
                <a:solidFill>
                  <a:srgbClr val="000000"/>
                </a:solidFill>
                <a:latin typeface="+mn-lt"/>
                <a:ea typeface="华文楷体" pitchFamily="2" charset="-122"/>
              </a:rPr>
              <a:t>} ADT</a:t>
            </a:r>
            <a:r>
              <a:rPr lang="en-US" altLang="zh-CN" sz="3200" dirty="0">
                <a:solidFill>
                  <a:srgbClr val="000000"/>
                </a:solidFill>
                <a:latin typeface="+mn-lt"/>
                <a:ea typeface="华文楷体" pitchFamily="2" charset="-122"/>
              </a:rPr>
              <a:t> </a:t>
            </a:r>
            <a:r>
              <a:rPr lang="en-US" altLang="zh-CN" sz="3200" dirty="0" smtClean="0">
                <a:solidFill>
                  <a:srgbClr val="000000"/>
                </a:solidFill>
                <a:latin typeface="+mn-lt"/>
                <a:ea typeface="华文楷体" pitchFamily="2" charset="-122"/>
              </a:rPr>
              <a:t>Array</a:t>
            </a:r>
            <a:r>
              <a:rPr lang="zh-CN" altLang="en-US" sz="3200" dirty="0" smtClean="0">
                <a:solidFill>
                  <a:srgbClr val="000000"/>
                </a:solidFill>
                <a:latin typeface="+mn-lt"/>
                <a:ea typeface="华文楷体" pitchFamily="2" charset="-122"/>
              </a:rPr>
              <a:t>；</a:t>
            </a:r>
            <a:endParaRPr lang="en-US" altLang="zh-CN" sz="3200" dirty="0">
              <a:solidFill>
                <a:srgbClr val="000000"/>
              </a:solidFill>
              <a:latin typeface="+mn-lt"/>
              <a:ea typeface="华文楷体" pitchFamily="2" charset="-122"/>
            </a:endParaRPr>
          </a:p>
        </p:txBody>
      </p:sp>
      <p:sp>
        <p:nvSpPr>
          <p:cNvPr id="10" name="TextBox 9"/>
          <p:cNvSpPr txBox="1"/>
          <p:nvPr/>
        </p:nvSpPr>
        <p:spPr>
          <a:xfrm>
            <a:off x="6119664" y="0"/>
            <a:ext cx="302433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------------5.1 </a:t>
            </a:r>
            <a:r>
              <a:rPr lang="zh-CN" altLang="en-US" sz="1800" b="1" dirty="0" smtClean="0">
                <a:solidFill>
                  <a:srgbClr val="FFC000"/>
                </a:solidFill>
                <a:latin typeface="华文楷体" pitchFamily="2" charset="-122"/>
                <a:ea typeface="华文楷体" pitchFamily="2" charset="-122"/>
              </a:rPr>
              <a:t>数组类型的定义</a:t>
            </a:r>
            <a:endParaRPr lang="zh-CN" altLang="en-US" sz="1800" dirty="0">
              <a:latin typeface="华文楷体" pitchFamily="2" charset="-122"/>
              <a:ea typeface="华文楷体" pitchFamily="2" charset="-122"/>
            </a:endParaRPr>
          </a:p>
        </p:txBody>
      </p:sp>
      <p:sp>
        <p:nvSpPr>
          <p:cNvPr id="2" name="文本框 1"/>
          <p:cNvSpPr txBox="1"/>
          <p:nvPr/>
        </p:nvSpPr>
        <p:spPr>
          <a:xfrm>
            <a:off x="5812006" y="574325"/>
            <a:ext cx="3363239" cy="830997"/>
          </a:xfrm>
          <a:prstGeom prst="rect">
            <a:avLst/>
          </a:prstGeom>
          <a:noFill/>
        </p:spPr>
        <p:txBody>
          <a:bodyPr wrap="square" rtlCol="0">
            <a:spAutoFit/>
          </a:bodyPr>
          <a:lstStyle/>
          <a:p>
            <a:r>
              <a:rPr lang="zh-CN" altLang="en-US" sz="2400" b="1" u="sng"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数组一旦被定义，其维数和阶数都不再改变</a:t>
            </a:r>
            <a:endParaRPr lang="zh-CN" altLang="en-US" sz="2400" b="1" u="sng"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strips(downRight)">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7" name="TextBox 27"/>
          <p:cNvSpPr txBox="1"/>
          <p:nvPr/>
        </p:nvSpPr>
        <p:spPr>
          <a:xfrm>
            <a:off x="827584" y="1340768"/>
            <a:ext cx="7992888" cy="2308324"/>
          </a:xfrm>
          <a:prstGeom prst="rect">
            <a:avLst/>
          </a:prstGeom>
          <a:noFill/>
        </p:spPr>
        <p:txBody>
          <a:bodyPr wrap="square" rtlCol="0">
            <a:spAutoFit/>
          </a:bodyPr>
          <a:lstStyle/>
          <a:p>
            <a:r>
              <a:rPr lang="zh-CN" altLang="en-US" sz="2400" b="1" dirty="0" smtClean="0">
                <a:solidFill>
                  <a:srgbClr val="000000"/>
                </a:solidFill>
                <a:latin typeface="华文楷体" pitchFamily="2" charset="-122"/>
                <a:ea typeface="华文楷体" pitchFamily="2" charset="-122"/>
              </a:rPr>
              <a:t>以上两种稀疏矩阵的</a:t>
            </a:r>
            <a:r>
              <a:rPr lang="zh-CN" altLang="en-US" sz="2400" b="1" dirty="0" smtClean="0">
                <a:solidFill>
                  <a:srgbClr val="FFC000"/>
                </a:solidFill>
                <a:latin typeface="华文楷体" pitchFamily="2" charset="-122"/>
                <a:ea typeface="华文楷体" pitchFamily="2" charset="-122"/>
              </a:rPr>
              <a:t>顺序存储结构</a:t>
            </a:r>
            <a:r>
              <a:rPr lang="zh-CN" altLang="en-US" sz="2400" b="1" dirty="0" smtClean="0">
                <a:solidFill>
                  <a:srgbClr val="000000"/>
                </a:solidFill>
                <a:latin typeface="华文楷体" pitchFamily="2" charset="-122"/>
                <a:ea typeface="华文楷体" pitchFamily="2" charset="-122"/>
              </a:rPr>
              <a:t>实际上适合稀疏矩阵非零元素个数变化不大的情况</a:t>
            </a:r>
            <a:r>
              <a:rPr lang="zh-CN" altLang="en-US" sz="2400" b="1" dirty="0">
                <a:solidFill>
                  <a:srgbClr val="000000"/>
                </a:solidFill>
                <a:latin typeface="华文楷体" pitchFamily="2" charset="-122"/>
                <a:ea typeface="华文楷体" pitchFamily="2" charset="-122"/>
              </a:rPr>
              <a:t>。</a:t>
            </a:r>
            <a:r>
              <a:rPr lang="zh-CN" altLang="en-US" sz="2400" b="1" dirty="0" smtClean="0">
                <a:solidFill>
                  <a:srgbClr val="000000"/>
                </a:solidFill>
                <a:latin typeface="华文楷体" pitchFamily="2" charset="-122"/>
                <a:ea typeface="华文楷体" pitchFamily="2" charset="-122"/>
              </a:rPr>
              <a:t>当矩阵的</a:t>
            </a:r>
            <a:r>
              <a:rPr lang="zh-CN" altLang="en-US" sz="2400" b="1" dirty="0" smtClean="0">
                <a:solidFill>
                  <a:srgbClr val="0000FF"/>
                </a:solidFill>
                <a:latin typeface="华文楷体" pitchFamily="2" charset="-122"/>
                <a:ea typeface="华文楷体" pitchFamily="2" charset="-122"/>
              </a:rPr>
              <a:t>非零元个数和位置在操作中变化较大</a:t>
            </a:r>
            <a:r>
              <a:rPr lang="zh-CN" altLang="en-US" sz="2400" b="1" dirty="0" smtClean="0">
                <a:solidFill>
                  <a:srgbClr val="000000"/>
                </a:solidFill>
                <a:latin typeface="华文楷体" pitchFamily="2" charset="-122"/>
                <a:ea typeface="华文楷体" pitchFamily="2" charset="-122"/>
              </a:rPr>
              <a:t>时</a:t>
            </a:r>
            <a:r>
              <a:rPr lang="en-US" altLang="zh-CN" sz="2400" b="1" dirty="0" smtClean="0">
                <a:solidFill>
                  <a:srgbClr val="000000"/>
                </a:solidFill>
                <a:latin typeface="华文楷体" pitchFamily="2" charset="-122"/>
                <a:ea typeface="华文楷体" pitchFamily="2" charset="-122"/>
              </a:rPr>
              <a:t>[</a:t>
            </a:r>
            <a:r>
              <a:rPr lang="zh-CN" altLang="en-US" sz="2400" b="1" dirty="0" smtClean="0">
                <a:solidFill>
                  <a:srgbClr val="000000"/>
                </a:solidFill>
                <a:latin typeface="华文楷体" pitchFamily="2" charset="-122"/>
                <a:ea typeface="华文楷体" pitchFamily="2" charset="-122"/>
              </a:rPr>
              <a:t>例如矩阵的加法</a:t>
            </a:r>
            <a:r>
              <a:rPr lang="en-US" altLang="zh-CN" sz="2400" b="1" dirty="0" smtClean="0">
                <a:solidFill>
                  <a:srgbClr val="000000"/>
                </a:solidFill>
                <a:latin typeface="华文楷体" pitchFamily="2" charset="-122"/>
                <a:ea typeface="华文楷体" pitchFamily="2" charset="-122"/>
              </a:rPr>
              <a:t>A=A+B]</a:t>
            </a:r>
            <a:r>
              <a:rPr lang="zh-CN" altLang="en-US" sz="2400" b="1" dirty="0" smtClean="0">
                <a:solidFill>
                  <a:srgbClr val="000000"/>
                </a:solidFill>
                <a:latin typeface="华文楷体" pitchFamily="2" charset="-122"/>
                <a:ea typeface="华文楷体" pitchFamily="2" charset="-122"/>
              </a:rPr>
              <a:t>，由于顺序存储，就需要插入操作，就不宜采用顺序存储结构来表示三元组的线性表，而是采用链式存储结构表示三元组的线性表。</a:t>
            </a:r>
            <a:endParaRPr lang="zh-CN" altLang="en-US" sz="24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4274922302"/>
      </p:ext>
    </p:extLst>
  </p:cSld>
  <p:clrMapOvr>
    <a:masterClrMapping/>
  </p:clrMapOvr>
  <p:transition>
    <p:strips dir="l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Line 1032"/>
          <p:cNvSpPr>
            <a:spLocks noChangeShapeType="1"/>
          </p:cNvSpPr>
          <p:nvPr/>
        </p:nvSpPr>
        <p:spPr bwMode="auto">
          <a:xfrm flipH="1">
            <a:off x="8382000" y="6096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87053" name="Text Box 1037"/>
          <p:cNvSpPr txBox="1">
            <a:spLocks noChangeArrowheads="1"/>
          </p:cNvSpPr>
          <p:nvPr/>
        </p:nvSpPr>
        <p:spPr bwMode="auto">
          <a:xfrm>
            <a:off x="2727325" y="25908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4" name="Text Box 1038"/>
          <p:cNvSpPr txBox="1">
            <a:spLocks noChangeArrowheads="1"/>
          </p:cNvSpPr>
          <p:nvPr/>
        </p:nvSpPr>
        <p:spPr bwMode="auto">
          <a:xfrm>
            <a:off x="3048000" y="25908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5" name="Text Box 1039"/>
          <p:cNvSpPr txBox="1">
            <a:spLocks noChangeArrowheads="1"/>
          </p:cNvSpPr>
          <p:nvPr/>
        </p:nvSpPr>
        <p:spPr bwMode="auto">
          <a:xfrm>
            <a:off x="3352800" y="25908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3</a:t>
            </a:r>
            <a:endParaRPr lang="en-US" altLang="zh-CN" dirty="0">
              <a:solidFill>
                <a:srgbClr val="FBF7FF"/>
              </a:solidFill>
            </a:endParaRPr>
          </a:p>
        </p:txBody>
      </p:sp>
      <p:sp>
        <p:nvSpPr>
          <p:cNvPr id="87056" name="Text Box 1040"/>
          <p:cNvSpPr txBox="1">
            <a:spLocks noChangeArrowheads="1"/>
          </p:cNvSpPr>
          <p:nvPr/>
        </p:nvSpPr>
        <p:spPr bwMode="auto">
          <a:xfrm>
            <a:off x="6080125" y="25908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7" name="Text Box 1041"/>
          <p:cNvSpPr txBox="1">
            <a:spLocks noChangeArrowheads="1"/>
          </p:cNvSpPr>
          <p:nvPr/>
        </p:nvSpPr>
        <p:spPr bwMode="auto">
          <a:xfrm>
            <a:off x="6400800" y="25908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4</a:t>
            </a:r>
            <a:endParaRPr lang="en-US" altLang="zh-CN" dirty="0">
              <a:solidFill>
                <a:srgbClr val="FBF7FF"/>
              </a:solidFill>
            </a:endParaRPr>
          </a:p>
        </p:txBody>
      </p:sp>
      <p:sp>
        <p:nvSpPr>
          <p:cNvPr id="87058" name="Text Box 1042"/>
          <p:cNvSpPr txBox="1">
            <a:spLocks noChangeArrowheads="1"/>
          </p:cNvSpPr>
          <p:nvPr/>
        </p:nvSpPr>
        <p:spPr bwMode="auto">
          <a:xfrm>
            <a:off x="6705600" y="2600325"/>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5</a:t>
            </a:r>
            <a:endParaRPr lang="en-US" altLang="zh-CN" dirty="0">
              <a:solidFill>
                <a:srgbClr val="FBF7FF"/>
              </a:solidFill>
            </a:endParaRPr>
          </a:p>
        </p:txBody>
      </p:sp>
      <p:sp>
        <p:nvSpPr>
          <p:cNvPr id="87059" name="Text Box 1043"/>
          <p:cNvSpPr txBox="1">
            <a:spLocks noChangeArrowheads="1"/>
          </p:cNvSpPr>
          <p:nvPr/>
        </p:nvSpPr>
        <p:spPr bwMode="auto">
          <a:xfrm>
            <a:off x="4038600" y="3810000"/>
            <a:ext cx="304800" cy="519113"/>
          </a:xfrm>
          <a:prstGeom prst="rect">
            <a:avLst/>
          </a:prstGeom>
          <a:noFill/>
          <a:ln w="9525">
            <a:noFill/>
            <a:miter lim="800000"/>
            <a:headEnd/>
            <a:tailEnd/>
          </a:ln>
          <a:effectLst/>
        </p:spPr>
        <p:txBody>
          <a:bodyPr>
            <a:spAutoFit/>
          </a:bodyPr>
          <a:lstStyle/>
          <a:p>
            <a:pPr>
              <a:spcBef>
                <a:spcPct val="50000"/>
              </a:spcBef>
            </a:pPr>
            <a:r>
              <a:rPr lang="en-US" altLang="zh-CN" sz="2800" dirty="0">
                <a:solidFill>
                  <a:srgbClr val="FBF7FF"/>
                </a:solidFill>
              </a:rPr>
              <a:t>2</a:t>
            </a:r>
            <a:endParaRPr lang="en-US" altLang="zh-CN" dirty="0">
              <a:solidFill>
                <a:srgbClr val="FBF7FF"/>
              </a:solidFill>
            </a:endParaRPr>
          </a:p>
        </p:txBody>
      </p:sp>
      <p:sp>
        <p:nvSpPr>
          <p:cNvPr id="87060" name="Text Box 1044"/>
          <p:cNvSpPr txBox="1">
            <a:spLocks noChangeArrowheads="1"/>
          </p:cNvSpPr>
          <p:nvPr/>
        </p:nvSpPr>
        <p:spPr bwMode="auto">
          <a:xfrm>
            <a:off x="4343400" y="38100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2</a:t>
            </a:r>
            <a:endParaRPr lang="en-US" altLang="zh-CN" dirty="0">
              <a:solidFill>
                <a:srgbClr val="FBF7FF"/>
              </a:solidFill>
            </a:endParaRPr>
          </a:p>
        </p:txBody>
      </p:sp>
      <p:sp>
        <p:nvSpPr>
          <p:cNvPr id="87061" name="Text Box 1045"/>
          <p:cNvSpPr txBox="1">
            <a:spLocks noChangeArrowheads="1"/>
          </p:cNvSpPr>
          <p:nvPr/>
        </p:nvSpPr>
        <p:spPr bwMode="auto">
          <a:xfrm>
            <a:off x="4648200" y="3886200"/>
            <a:ext cx="663575" cy="457200"/>
          </a:xfrm>
          <a:prstGeom prst="rect">
            <a:avLst/>
          </a:prstGeom>
          <a:noFill/>
          <a:ln w="9525">
            <a:noFill/>
            <a:miter lim="800000"/>
            <a:headEnd/>
            <a:tailEnd/>
          </a:ln>
          <a:effectLst/>
        </p:spPr>
        <p:txBody>
          <a:bodyPr>
            <a:spAutoFit/>
          </a:bodyPr>
          <a:lstStyle/>
          <a:p>
            <a:pPr>
              <a:spcBef>
                <a:spcPct val="50000"/>
              </a:spcBef>
            </a:pPr>
            <a:r>
              <a:rPr lang="en-US" altLang="zh-CN" sz="2400" dirty="0"/>
              <a:t>-</a:t>
            </a:r>
            <a:r>
              <a:rPr lang="en-US" altLang="zh-CN" sz="2400" dirty="0">
                <a:solidFill>
                  <a:srgbClr val="FBF7FF"/>
                </a:solidFill>
              </a:rPr>
              <a:t>1</a:t>
            </a:r>
            <a:endParaRPr lang="en-US" altLang="zh-CN" dirty="0">
              <a:solidFill>
                <a:srgbClr val="FBF7FF"/>
              </a:solidFill>
            </a:endParaRPr>
          </a:p>
        </p:txBody>
      </p:sp>
      <p:sp>
        <p:nvSpPr>
          <p:cNvPr id="87062" name="Text Box 1046"/>
          <p:cNvSpPr txBox="1">
            <a:spLocks noChangeArrowheads="1"/>
          </p:cNvSpPr>
          <p:nvPr/>
        </p:nvSpPr>
        <p:spPr bwMode="auto">
          <a:xfrm>
            <a:off x="2743200" y="50292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3</a:t>
            </a:r>
            <a:endParaRPr lang="en-US" altLang="zh-CN" dirty="0">
              <a:solidFill>
                <a:srgbClr val="FBF7FF"/>
              </a:solidFill>
            </a:endParaRPr>
          </a:p>
        </p:txBody>
      </p:sp>
      <p:sp>
        <p:nvSpPr>
          <p:cNvPr id="87063" name="Text Box 1047"/>
          <p:cNvSpPr txBox="1">
            <a:spLocks noChangeArrowheads="1"/>
          </p:cNvSpPr>
          <p:nvPr/>
        </p:nvSpPr>
        <p:spPr bwMode="auto">
          <a:xfrm>
            <a:off x="3048000" y="5029200"/>
            <a:ext cx="184150" cy="519113"/>
          </a:xfrm>
          <a:prstGeom prst="rect">
            <a:avLst/>
          </a:prstGeom>
          <a:noFill/>
          <a:ln w="9525">
            <a:noFill/>
            <a:miter lim="800000"/>
            <a:headEnd/>
            <a:tailEnd/>
          </a:ln>
          <a:effectLst/>
        </p:spPr>
        <p:txBody>
          <a:bodyPr>
            <a:spAutoFit/>
          </a:bodyPr>
          <a:lstStyle/>
          <a:p>
            <a:pPr>
              <a:spcBef>
                <a:spcPct val="50000"/>
              </a:spcBef>
            </a:pPr>
            <a:r>
              <a:rPr lang="en-US" altLang="zh-CN" sz="2800" dirty="0">
                <a:solidFill>
                  <a:srgbClr val="FBF7FF"/>
                </a:solidFill>
              </a:rPr>
              <a:t>1</a:t>
            </a:r>
            <a:endParaRPr lang="en-US" altLang="zh-CN" dirty="0">
              <a:solidFill>
                <a:srgbClr val="FBF7FF"/>
              </a:solidFill>
            </a:endParaRPr>
          </a:p>
        </p:txBody>
      </p:sp>
      <p:sp>
        <p:nvSpPr>
          <p:cNvPr id="87064" name="Text Box 1048"/>
          <p:cNvSpPr txBox="1">
            <a:spLocks noChangeArrowheads="1"/>
          </p:cNvSpPr>
          <p:nvPr/>
        </p:nvSpPr>
        <p:spPr bwMode="auto">
          <a:xfrm>
            <a:off x="3352800" y="50292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2</a:t>
            </a:r>
            <a:endParaRPr lang="en-US" altLang="zh-CN" dirty="0">
              <a:solidFill>
                <a:srgbClr val="FBF7FF"/>
              </a:solidFill>
            </a:endParaRPr>
          </a:p>
        </p:txBody>
      </p:sp>
      <p:sp>
        <p:nvSpPr>
          <p:cNvPr id="87066" name="Text Box 1050"/>
          <p:cNvSpPr txBox="1">
            <a:spLocks noChangeArrowheads="1"/>
          </p:cNvSpPr>
          <p:nvPr/>
        </p:nvSpPr>
        <p:spPr bwMode="auto">
          <a:xfrm>
            <a:off x="4900613" y="1295400"/>
            <a:ext cx="509587"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7" name="Text Box 1051"/>
          <p:cNvSpPr txBox="1">
            <a:spLocks noChangeArrowheads="1"/>
          </p:cNvSpPr>
          <p:nvPr/>
        </p:nvSpPr>
        <p:spPr bwMode="auto">
          <a:xfrm>
            <a:off x="6629400" y="2895600"/>
            <a:ext cx="509588"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8" name="Text Box 1052"/>
          <p:cNvSpPr txBox="1">
            <a:spLocks noChangeArrowheads="1"/>
          </p:cNvSpPr>
          <p:nvPr/>
        </p:nvSpPr>
        <p:spPr bwMode="auto">
          <a:xfrm>
            <a:off x="6119813" y="2895600"/>
            <a:ext cx="509587"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9" name="Text Box 1053"/>
          <p:cNvSpPr txBox="1">
            <a:spLocks noChangeArrowheads="1"/>
          </p:cNvSpPr>
          <p:nvPr/>
        </p:nvSpPr>
        <p:spPr bwMode="auto">
          <a:xfrm>
            <a:off x="4062413" y="4114800"/>
            <a:ext cx="509587"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0" name="Text Box 1054"/>
          <p:cNvSpPr txBox="1">
            <a:spLocks noChangeArrowheads="1"/>
          </p:cNvSpPr>
          <p:nvPr/>
        </p:nvSpPr>
        <p:spPr bwMode="auto">
          <a:xfrm>
            <a:off x="4572000" y="4114800"/>
            <a:ext cx="509588"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1" name="Text Box 1055"/>
          <p:cNvSpPr txBox="1">
            <a:spLocks noChangeArrowheads="1"/>
          </p:cNvSpPr>
          <p:nvPr/>
        </p:nvSpPr>
        <p:spPr bwMode="auto">
          <a:xfrm>
            <a:off x="2819400" y="5334000"/>
            <a:ext cx="509588"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2" name="Text Box 1056"/>
          <p:cNvSpPr txBox="1">
            <a:spLocks noChangeArrowheads="1"/>
          </p:cNvSpPr>
          <p:nvPr/>
        </p:nvSpPr>
        <p:spPr bwMode="auto">
          <a:xfrm>
            <a:off x="3276600" y="5334000"/>
            <a:ext cx="509588"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25" name="TextBox 24"/>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graphicFrame>
        <p:nvGraphicFramePr>
          <p:cNvPr id="26" name="Object 2048"/>
          <p:cNvGraphicFramePr>
            <a:graphicFrameLocks noChangeAspect="1"/>
          </p:cNvGraphicFramePr>
          <p:nvPr/>
        </p:nvGraphicFramePr>
        <p:xfrm>
          <a:off x="1066800" y="990600"/>
          <a:ext cx="6381750" cy="5410200"/>
        </p:xfrm>
        <a:graphic>
          <a:graphicData uri="http://schemas.openxmlformats.org/presentationml/2006/ole">
            <mc:AlternateContent xmlns:mc="http://schemas.openxmlformats.org/markup-compatibility/2006">
              <mc:Choice xmlns:v="urn:schemas-microsoft-com:vml" Requires="v">
                <p:oleObj spid="_x0000_s274481" name="Document" r:id="rId3" imgW="3061864" imgH="2595437" progId="Word.Document.8">
                  <p:embed/>
                </p:oleObj>
              </mc:Choice>
              <mc:Fallback>
                <p:oleObj name="Document" r:id="rId3" imgW="3061864" imgH="2595437" progId="Word.Document.8">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990600"/>
                        <a:ext cx="63817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1028"/>
          <p:cNvSpPr txBox="1">
            <a:spLocks noChangeArrowheads="1"/>
          </p:cNvSpPr>
          <p:nvPr/>
        </p:nvSpPr>
        <p:spPr bwMode="auto">
          <a:xfrm>
            <a:off x="7092280" y="4653136"/>
            <a:ext cx="1287532" cy="1200329"/>
          </a:xfrm>
          <a:prstGeom prst="rect">
            <a:avLst/>
          </a:prstGeom>
          <a:noFill/>
          <a:ln w="9525">
            <a:noFill/>
            <a:miter lim="800000"/>
            <a:headEnd/>
            <a:tailEnd/>
          </a:ln>
        </p:spPr>
        <p:txBody>
          <a:bodyPr wrap="none">
            <a:spAutoFit/>
          </a:bodyPr>
          <a:lstStyle/>
          <a:p>
            <a:r>
              <a:rPr lang="en-US" altLang="zh-CN" sz="2400" dirty="0"/>
              <a:t>3  0  0  5</a:t>
            </a:r>
          </a:p>
          <a:p>
            <a:r>
              <a:rPr lang="en-US" altLang="zh-CN" sz="2400" dirty="0"/>
              <a:t>0 -1  0  0</a:t>
            </a:r>
          </a:p>
          <a:p>
            <a:r>
              <a:rPr lang="en-US" altLang="zh-CN" sz="2400" dirty="0"/>
              <a:t>2  0  0  0</a:t>
            </a:r>
          </a:p>
        </p:txBody>
      </p:sp>
      <p:sp>
        <p:nvSpPr>
          <p:cNvPr id="32" name="Line 1032"/>
          <p:cNvSpPr>
            <a:spLocks noChangeShapeType="1"/>
          </p:cNvSpPr>
          <p:nvPr/>
        </p:nvSpPr>
        <p:spPr bwMode="auto">
          <a:xfrm flipH="1">
            <a:off x="8534400" y="6248400"/>
            <a:ext cx="0" cy="0"/>
          </a:xfrm>
          <a:prstGeom prst="line">
            <a:avLst/>
          </a:prstGeom>
          <a:noFill/>
          <a:ln w="9525">
            <a:solidFill>
              <a:schemeClr val="tx1"/>
            </a:solidFill>
            <a:round/>
            <a:headEnd/>
            <a:tailEnd/>
          </a:ln>
        </p:spPr>
        <p:txBody>
          <a:bodyPr wrap="none" anchor="ctr"/>
          <a:lstStyle/>
          <a:p>
            <a:endParaRPr lang="zh-CN" altLang="en-US"/>
          </a:p>
        </p:txBody>
      </p:sp>
      <p:sp>
        <p:nvSpPr>
          <p:cNvPr id="37" name="Text Box 1037"/>
          <p:cNvSpPr txBox="1">
            <a:spLocks noChangeArrowheads="1"/>
          </p:cNvSpPr>
          <p:nvPr/>
        </p:nvSpPr>
        <p:spPr bwMode="auto">
          <a:xfrm>
            <a:off x="2879725" y="2743200"/>
            <a:ext cx="312906" cy="400110"/>
          </a:xfrm>
          <a:prstGeom prst="rect">
            <a:avLst/>
          </a:prstGeom>
          <a:noFill/>
          <a:ln w="9525">
            <a:noFill/>
            <a:miter lim="800000"/>
            <a:headEnd/>
            <a:tailEnd/>
          </a:ln>
        </p:spPr>
        <p:txBody>
          <a:bodyPr wrap="none">
            <a:spAutoFit/>
          </a:bodyPr>
          <a:lstStyle/>
          <a:p>
            <a:r>
              <a:rPr lang="en-US" altLang="zh-CN" sz="2000" dirty="0"/>
              <a:t>1</a:t>
            </a:r>
          </a:p>
        </p:txBody>
      </p:sp>
      <p:sp>
        <p:nvSpPr>
          <p:cNvPr id="38" name="Text Box 1038"/>
          <p:cNvSpPr txBox="1">
            <a:spLocks noChangeArrowheads="1"/>
          </p:cNvSpPr>
          <p:nvPr/>
        </p:nvSpPr>
        <p:spPr bwMode="auto">
          <a:xfrm>
            <a:off x="3250982" y="2743200"/>
            <a:ext cx="312906" cy="400110"/>
          </a:xfrm>
          <a:prstGeom prst="rect">
            <a:avLst/>
          </a:prstGeom>
          <a:noFill/>
          <a:ln w="9525">
            <a:noFill/>
            <a:miter lim="800000"/>
            <a:headEnd/>
            <a:tailEnd/>
          </a:ln>
        </p:spPr>
        <p:txBody>
          <a:bodyPr wrap="none">
            <a:spAutoFit/>
          </a:bodyPr>
          <a:lstStyle/>
          <a:p>
            <a:r>
              <a:rPr lang="en-US" altLang="zh-CN" sz="2000" dirty="0"/>
              <a:t>1</a:t>
            </a:r>
          </a:p>
        </p:txBody>
      </p:sp>
      <p:sp>
        <p:nvSpPr>
          <p:cNvPr id="39" name="Text Box 1039"/>
          <p:cNvSpPr txBox="1">
            <a:spLocks noChangeArrowheads="1"/>
          </p:cNvSpPr>
          <p:nvPr/>
        </p:nvSpPr>
        <p:spPr bwMode="auto">
          <a:xfrm>
            <a:off x="3611022" y="2743200"/>
            <a:ext cx="312906" cy="400110"/>
          </a:xfrm>
          <a:prstGeom prst="rect">
            <a:avLst/>
          </a:prstGeom>
          <a:noFill/>
          <a:ln w="9525">
            <a:noFill/>
            <a:miter lim="800000"/>
            <a:headEnd/>
            <a:tailEnd/>
          </a:ln>
        </p:spPr>
        <p:txBody>
          <a:bodyPr wrap="none">
            <a:spAutoFit/>
          </a:bodyPr>
          <a:lstStyle/>
          <a:p>
            <a:r>
              <a:rPr lang="en-US" altLang="zh-CN" sz="2000" dirty="0"/>
              <a:t>3</a:t>
            </a:r>
          </a:p>
        </p:txBody>
      </p:sp>
      <p:sp>
        <p:nvSpPr>
          <p:cNvPr id="40" name="Text Box 1040"/>
          <p:cNvSpPr txBox="1">
            <a:spLocks noChangeArrowheads="1"/>
          </p:cNvSpPr>
          <p:nvPr/>
        </p:nvSpPr>
        <p:spPr bwMode="auto">
          <a:xfrm>
            <a:off x="6232525" y="2743200"/>
            <a:ext cx="312906" cy="400110"/>
          </a:xfrm>
          <a:prstGeom prst="rect">
            <a:avLst/>
          </a:prstGeom>
          <a:noFill/>
          <a:ln w="9525">
            <a:noFill/>
            <a:miter lim="800000"/>
            <a:headEnd/>
            <a:tailEnd/>
          </a:ln>
        </p:spPr>
        <p:txBody>
          <a:bodyPr wrap="none">
            <a:spAutoFit/>
          </a:bodyPr>
          <a:lstStyle/>
          <a:p>
            <a:r>
              <a:rPr lang="en-US" altLang="zh-CN" sz="2000" dirty="0"/>
              <a:t>1</a:t>
            </a:r>
          </a:p>
        </p:txBody>
      </p:sp>
      <p:sp>
        <p:nvSpPr>
          <p:cNvPr id="41" name="Text Box 1041"/>
          <p:cNvSpPr txBox="1">
            <a:spLocks noChangeArrowheads="1"/>
          </p:cNvSpPr>
          <p:nvPr/>
        </p:nvSpPr>
        <p:spPr bwMode="auto">
          <a:xfrm>
            <a:off x="6553200" y="2743200"/>
            <a:ext cx="312906" cy="400110"/>
          </a:xfrm>
          <a:prstGeom prst="rect">
            <a:avLst/>
          </a:prstGeom>
          <a:noFill/>
          <a:ln w="9525">
            <a:noFill/>
            <a:miter lim="800000"/>
            <a:headEnd/>
            <a:tailEnd/>
          </a:ln>
        </p:spPr>
        <p:txBody>
          <a:bodyPr wrap="none">
            <a:spAutoFit/>
          </a:bodyPr>
          <a:lstStyle/>
          <a:p>
            <a:r>
              <a:rPr lang="en-US" altLang="zh-CN" sz="2000" dirty="0"/>
              <a:t>4</a:t>
            </a:r>
          </a:p>
        </p:txBody>
      </p:sp>
      <p:sp>
        <p:nvSpPr>
          <p:cNvPr id="42" name="Text Box 1042"/>
          <p:cNvSpPr txBox="1">
            <a:spLocks noChangeArrowheads="1"/>
          </p:cNvSpPr>
          <p:nvPr/>
        </p:nvSpPr>
        <p:spPr bwMode="auto">
          <a:xfrm>
            <a:off x="6858000" y="2752725"/>
            <a:ext cx="312906" cy="400110"/>
          </a:xfrm>
          <a:prstGeom prst="rect">
            <a:avLst/>
          </a:prstGeom>
          <a:noFill/>
          <a:ln w="9525">
            <a:noFill/>
            <a:miter lim="800000"/>
            <a:headEnd/>
            <a:tailEnd/>
          </a:ln>
        </p:spPr>
        <p:txBody>
          <a:bodyPr wrap="none">
            <a:spAutoFit/>
          </a:bodyPr>
          <a:lstStyle/>
          <a:p>
            <a:r>
              <a:rPr lang="en-US" altLang="zh-CN" sz="2000" dirty="0"/>
              <a:t>5</a:t>
            </a:r>
          </a:p>
        </p:txBody>
      </p:sp>
      <p:sp>
        <p:nvSpPr>
          <p:cNvPr id="43" name="Text Box 1043"/>
          <p:cNvSpPr txBox="1">
            <a:spLocks noChangeArrowheads="1"/>
          </p:cNvSpPr>
          <p:nvPr/>
        </p:nvSpPr>
        <p:spPr bwMode="auto">
          <a:xfrm>
            <a:off x="4191000" y="3962400"/>
            <a:ext cx="304800" cy="400110"/>
          </a:xfrm>
          <a:prstGeom prst="rect">
            <a:avLst/>
          </a:prstGeom>
          <a:noFill/>
          <a:ln w="9525">
            <a:noFill/>
            <a:miter lim="800000"/>
            <a:headEnd/>
            <a:tailEnd/>
          </a:ln>
        </p:spPr>
        <p:txBody>
          <a:bodyPr>
            <a:spAutoFit/>
          </a:bodyPr>
          <a:lstStyle/>
          <a:p>
            <a:pPr>
              <a:spcBef>
                <a:spcPct val="50000"/>
              </a:spcBef>
            </a:pPr>
            <a:r>
              <a:rPr lang="en-US" altLang="zh-CN" sz="2000" dirty="0"/>
              <a:t>2</a:t>
            </a:r>
          </a:p>
        </p:txBody>
      </p:sp>
      <p:sp>
        <p:nvSpPr>
          <p:cNvPr id="44" name="Text Box 1044"/>
          <p:cNvSpPr txBox="1">
            <a:spLocks noChangeArrowheads="1"/>
          </p:cNvSpPr>
          <p:nvPr/>
        </p:nvSpPr>
        <p:spPr bwMode="auto">
          <a:xfrm>
            <a:off x="4495800" y="3962400"/>
            <a:ext cx="312906" cy="400110"/>
          </a:xfrm>
          <a:prstGeom prst="rect">
            <a:avLst/>
          </a:prstGeom>
          <a:noFill/>
          <a:ln w="9525">
            <a:noFill/>
            <a:miter lim="800000"/>
            <a:headEnd/>
            <a:tailEnd/>
          </a:ln>
        </p:spPr>
        <p:txBody>
          <a:bodyPr wrap="none">
            <a:spAutoFit/>
          </a:bodyPr>
          <a:lstStyle/>
          <a:p>
            <a:r>
              <a:rPr lang="en-US" altLang="zh-CN" sz="2000" dirty="0" smtClean="0"/>
              <a:t>2</a:t>
            </a:r>
            <a:endParaRPr lang="en-US" altLang="zh-CN" sz="2000" dirty="0"/>
          </a:p>
        </p:txBody>
      </p:sp>
      <p:sp>
        <p:nvSpPr>
          <p:cNvPr id="45" name="Text Box 1045"/>
          <p:cNvSpPr txBox="1">
            <a:spLocks noChangeArrowheads="1"/>
          </p:cNvSpPr>
          <p:nvPr/>
        </p:nvSpPr>
        <p:spPr bwMode="auto">
          <a:xfrm>
            <a:off x="4860032" y="3964994"/>
            <a:ext cx="663575" cy="400110"/>
          </a:xfrm>
          <a:prstGeom prst="rect">
            <a:avLst/>
          </a:prstGeom>
          <a:noFill/>
          <a:ln w="9525">
            <a:noFill/>
            <a:miter lim="800000"/>
            <a:headEnd/>
            <a:tailEnd/>
          </a:ln>
        </p:spPr>
        <p:txBody>
          <a:bodyPr>
            <a:spAutoFit/>
          </a:bodyPr>
          <a:lstStyle/>
          <a:p>
            <a:pPr>
              <a:spcBef>
                <a:spcPct val="50000"/>
              </a:spcBef>
            </a:pPr>
            <a:r>
              <a:rPr lang="en-US" altLang="zh-CN" sz="2000" dirty="0"/>
              <a:t>-1</a:t>
            </a:r>
          </a:p>
        </p:txBody>
      </p:sp>
      <p:sp>
        <p:nvSpPr>
          <p:cNvPr id="46" name="Text Box 1046"/>
          <p:cNvSpPr txBox="1">
            <a:spLocks noChangeArrowheads="1"/>
          </p:cNvSpPr>
          <p:nvPr/>
        </p:nvSpPr>
        <p:spPr bwMode="auto">
          <a:xfrm>
            <a:off x="2962950" y="5229200"/>
            <a:ext cx="312906" cy="400110"/>
          </a:xfrm>
          <a:prstGeom prst="rect">
            <a:avLst/>
          </a:prstGeom>
          <a:noFill/>
          <a:ln w="9525">
            <a:noFill/>
            <a:miter lim="800000"/>
            <a:headEnd/>
            <a:tailEnd/>
          </a:ln>
        </p:spPr>
        <p:txBody>
          <a:bodyPr wrap="none">
            <a:spAutoFit/>
          </a:bodyPr>
          <a:lstStyle/>
          <a:p>
            <a:r>
              <a:rPr lang="en-US" altLang="zh-CN" sz="2000" dirty="0"/>
              <a:t>3</a:t>
            </a:r>
          </a:p>
        </p:txBody>
      </p:sp>
      <p:sp>
        <p:nvSpPr>
          <p:cNvPr id="47" name="Text Box 1047"/>
          <p:cNvSpPr txBox="1">
            <a:spLocks noChangeArrowheads="1"/>
          </p:cNvSpPr>
          <p:nvPr/>
        </p:nvSpPr>
        <p:spPr bwMode="auto">
          <a:xfrm>
            <a:off x="3275856" y="5229200"/>
            <a:ext cx="184150" cy="400110"/>
          </a:xfrm>
          <a:prstGeom prst="rect">
            <a:avLst/>
          </a:prstGeom>
          <a:noFill/>
          <a:ln w="9525">
            <a:noFill/>
            <a:miter lim="800000"/>
            <a:headEnd/>
            <a:tailEnd/>
          </a:ln>
        </p:spPr>
        <p:txBody>
          <a:bodyPr>
            <a:spAutoFit/>
          </a:bodyPr>
          <a:lstStyle/>
          <a:p>
            <a:pPr>
              <a:spcBef>
                <a:spcPct val="50000"/>
              </a:spcBef>
            </a:pPr>
            <a:r>
              <a:rPr lang="en-US" altLang="zh-CN" sz="2000" dirty="0"/>
              <a:t>1</a:t>
            </a:r>
          </a:p>
        </p:txBody>
      </p:sp>
      <p:sp>
        <p:nvSpPr>
          <p:cNvPr id="48" name="Text Box 1048"/>
          <p:cNvSpPr txBox="1">
            <a:spLocks noChangeArrowheads="1"/>
          </p:cNvSpPr>
          <p:nvPr/>
        </p:nvSpPr>
        <p:spPr bwMode="auto">
          <a:xfrm>
            <a:off x="3611022" y="5261138"/>
            <a:ext cx="312906" cy="400110"/>
          </a:xfrm>
          <a:prstGeom prst="rect">
            <a:avLst/>
          </a:prstGeom>
          <a:noFill/>
          <a:ln w="9525">
            <a:noFill/>
            <a:miter lim="800000"/>
            <a:headEnd/>
            <a:tailEnd/>
          </a:ln>
        </p:spPr>
        <p:txBody>
          <a:bodyPr wrap="none">
            <a:spAutoFit/>
          </a:bodyPr>
          <a:lstStyle/>
          <a:p>
            <a:r>
              <a:rPr lang="en-US" altLang="zh-CN" sz="2000" dirty="0"/>
              <a:t>2</a:t>
            </a:r>
          </a:p>
        </p:txBody>
      </p:sp>
      <p:sp>
        <p:nvSpPr>
          <p:cNvPr id="49" name="Text Box 1050"/>
          <p:cNvSpPr txBox="1">
            <a:spLocks noChangeArrowheads="1"/>
          </p:cNvSpPr>
          <p:nvPr/>
        </p:nvSpPr>
        <p:spPr bwMode="auto">
          <a:xfrm>
            <a:off x="5053013" y="1447800"/>
            <a:ext cx="509587" cy="762000"/>
          </a:xfrm>
          <a:prstGeom prst="rect">
            <a:avLst/>
          </a:prstGeom>
          <a:noFill/>
          <a:ln w="9525">
            <a:noFill/>
            <a:miter lim="800000"/>
            <a:headEnd/>
            <a:tailEnd/>
          </a:ln>
        </p:spPr>
        <p:txBody>
          <a:bodyPr wrap="none">
            <a:spAutoFit/>
          </a:bodyPr>
          <a:lstStyle/>
          <a:p>
            <a:r>
              <a:rPr lang="en-US" altLang="zh-CN" b="1"/>
              <a:t>^</a:t>
            </a:r>
            <a:endParaRPr lang="en-US" altLang="zh-CN"/>
          </a:p>
        </p:txBody>
      </p:sp>
      <p:sp>
        <p:nvSpPr>
          <p:cNvPr id="50" name="Text Box 1051"/>
          <p:cNvSpPr txBox="1">
            <a:spLocks noChangeArrowheads="1"/>
          </p:cNvSpPr>
          <p:nvPr/>
        </p:nvSpPr>
        <p:spPr bwMode="auto">
          <a:xfrm>
            <a:off x="6781800" y="3048000"/>
            <a:ext cx="509588" cy="762000"/>
          </a:xfrm>
          <a:prstGeom prst="rect">
            <a:avLst/>
          </a:prstGeom>
          <a:noFill/>
          <a:ln w="9525">
            <a:noFill/>
            <a:miter lim="800000"/>
            <a:headEnd/>
            <a:tailEnd/>
          </a:ln>
        </p:spPr>
        <p:txBody>
          <a:bodyPr wrap="none">
            <a:spAutoFit/>
          </a:bodyPr>
          <a:lstStyle/>
          <a:p>
            <a:r>
              <a:rPr lang="en-US" altLang="zh-CN" b="1"/>
              <a:t>^</a:t>
            </a:r>
            <a:endParaRPr lang="en-US" altLang="zh-CN"/>
          </a:p>
        </p:txBody>
      </p:sp>
      <p:sp>
        <p:nvSpPr>
          <p:cNvPr id="51" name="Text Box 1052"/>
          <p:cNvSpPr txBox="1">
            <a:spLocks noChangeArrowheads="1"/>
          </p:cNvSpPr>
          <p:nvPr/>
        </p:nvSpPr>
        <p:spPr bwMode="auto">
          <a:xfrm>
            <a:off x="6272213" y="3048000"/>
            <a:ext cx="509587" cy="762000"/>
          </a:xfrm>
          <a:prstGeom prst="rect">
            <a:avLst/>
          </a:prstGeom>
          <a:noFill/>
          <a:ln w="9525">
            <a:noFill/>
            <a:miter lim="800000"/>
            <a:headEnd/>
            <a:tailEnd/>
          </a:ln>
        </p:spPr>
        <p:txBody>
          <a:bodyPr wrap="none">
            <a:spAutoFit/>
          </a:bodyPr>
          <a:lstStyle/>
          <a:p>
            <a:r>
              <a:rPr lang="en-US" altLang="zh-CN" b="1"/>
              <a:t>^</a:t>
            </a:r>
            <a:endParaRPr lang="en-US" altLang="zh-CN"/>
          </a:p>
        </p:txBody>
      </p:sp>
      <p:sp>
        <p:nvSpPr>
          <p:cNvPr id="52" name="Text Box 1053"/>
          <p:cNvSpPr txBox="1">
            <a:spLocks noChangeArrowheads="1"/>
          </p:cNvSpPr>
          <p:nvPr/>
        </p:nvSpPr>
        <p:spPr bwMode="auto">
          <a:xfrm>
            <a:off x="4214813" y="4267200"/>
            <a:ext cx="509587" cy="762000"/>
          </a:xfrm>
          <a:prstGeom prst="rect">
            <a:avLst/>
          </a:prstGeom>
          <a:noFill/>
          <a:ln w="9525">
            <a:noFill/>
            <a:miter lim="800000"/>
            <a:headEnd/>
            <a:tailEnd/>
          </a:ln>
        </p:spPr>
        <p:txBody>
          <a:bodyPr wrap="none">
            <a:spAutoFit/>
          </a:bodyPr>
          <a:lstStyle/>
          <a:p>
            <a:r>
              <a:rPr lang="en-US" altLang="zh-CN" b="1"/>
              <a:t>^</a:t>
            </a:r>
            <a:endParaRPr lang="en-US" altLang="zh-CN"/>
          </a:p>
        </p:txBody>
      </p:sp>
      <p:sp>
        <p:nvSpPr>
          <p:cNvPr id="53" name="Text Box 1054"/>
          <p:cNvSpPr txBox="1">
            <a:spLocks noChangeArrowheads="1"/>
          </p:cNvSpPr>
          <p:nvPr/>
        </p:nvSpPr>
        <p:spPr bwMode="auto">
          <a:xfrm>
            <a:off x="4724400" y="4267200"/>
            <a:ext cx="509588" cy="762000"/>
          </a:xfrm>
          <a:prstGeom prst="rect">
            <a:avLst/>
          </a:prstGeom>
          <a:noFill/>
          <a:ln w="9525">
            <a:noFill/>
            <a:miter lim="800000"/>
            <a:headEnd/>
            <a:tailEnd/>
          </a:ln>
        </p:spPr>
        <p:txBody>
          <a:bodyPr wrap="none">
            <a:spAutoFit/>
          </a:bodyPr>
          <a:lstStyle/>
          <a:p>
            <a:r>
              <a:rPr lang="en-US" altLang="zh-CN" b="1"/>
              <a:t>^</a:t>
            </a:r>
            <a:endParaRPr lang="en-US" altLang="zh-CN"/>
          </a:p>
        </p:txBody>
      </p:sp>
      <p:sp>
        <p:nvSpPr>
          <p:cNvPr id="54" name="Text Box 1055"/>
          <p:cNvSpPr txBox="1">
            <a:spLocks noChangeArrowheads="1"/>
          </p:cNvSpPr>
          <p:nvPr/>
        </p:nvSpPr>
        <p:spPr bwMode="auto">
          <a:xfrm>
            <a:off x="2971800" y="5486400"/>
            <a:ext cx="509588" cy="762000"/>
          </a:xfrm>
          <a:prstGeom prst="rect">
            <a:avLst/>
          </a:prstGeom>
          <a:noFill/>
          <a:ln w="9525">
            <a:noFill/>
            <a:miter lim="800000"/>
            <a:headEnd/>
            <a:tailEnd/>
          </a:ln>
        </p:spPr>
        <p:txBody>
          <a:bodyPr wrap="none">
            <a:spAutoFit/>
          </a:bodyPr>
          <a:lstStyle/>
          <a:p>
            <a:r>
              <a:rPr lang="en-US" altLang="zh-CN" b="1"/>
              <a:t>^</a:t>
            </a:r>
            <a:endParaRPr lang="en-US" altLang="zh-CN"/>
          </a:p>
        </p:txBody>
      </p:sp>
      <p:sp>
        <p:nvSpPr>
          <p:cNvPr id="55" name="Text Box 1056"/>
          <p:cNvSpPr txBox="1">
            <a:spLocks noChangeArrowheads="1"/>
          </p:cNvSpPr>
          <p:nvPr/>
        </p:nvSpPr>
        <p:spPr bwMode="auto">
          <a:xfrm>
            <a:off x="3429000" y="5486400"/>
            <a:ext cx="509588" cy="762000"/>
          </a:xfrm>
          <a:prstGeom prst="rect">
            <a:avLst/>
          </a:prstGeom>
          <a:noFill/>
          <a:ln w="9525">
            <a:noFill/>
            <a:miter lim="800000"/>
            <a:headEnd/>
            <a:tailEnd/>
          </a:ln>
        </p:spPr>
        <p:txBody>
          <a:bodyPr wrap="none">
            <a:spAutoFit/>
          </a:bodyPr>
          <a:lstStyle/>
          <a:p>
            <a:r>
              <a:rPr lang="en-US" altLang="zh-CN" b="1"/>
              <a:t>^</a:t>
            </a:r>
            <a:endParaRPr lang="en-US" altLang="zh-CN"/>
          </a:p>
        </p:txBody>
      </p:sp>
      <p:sp>
        <p:nvSpPr>
          <p:cNvPr id="56" name="TextBox 55"/>
          <p:cNvSpPr txBox="1"/>
          <p:nvPr/>
        </p:nvSpPr>
        <p:spPr>
          <a:xfrm>
            <a:off x="323528" y="863025"/>
            <a:ext cx="1155898"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例：</a:t>
            </a:r>
            <a:endParaRPr lang="zh-CN" altLang="en-US" sz="3200" b="1" dirty="0">
              <a:latin typeface="华文楷体" pitchFamily="2" charset="-122"/>
              <a:ea typeface="华文楷体" pitchFamily="2" charset="-122"/>
            </a:endParaRPr>
          </a:p>
        </p:txBody>
      </p:sp>
      <p:sp>
        <p:nvSpPr>
          <p:cNvPr id="57" name="Text Box 1026"/>
          <p:cNvSpPr txBox="1">
            <a:spLocks noChangeArrowheads="1"/>
          </p:cNvSpPr>
          <p:nvPr/>
        </p:nvSpPr>
        <p:spPr bwMode="auto">
          <a:xfrm>
            <a:off x="22329" y="135176"/>
            <a:ext cx="2749471" cy="584775"/>
          </a:xfrm>
          <a:prstGeom prst="rect">
            <a:avLst/>
          </a:prstGeom>
          <a:noFill/>
          <a:ln w="9525">
            <a:noFill/>
            <a:miter lim="800000"/>
            <a:headEnd/>
            <a:tailEnd/>
          </a:ln>
          <a:effectLst/>
        </p:spPr>
        <p:txBody>
          <a:bodyPr wrap="none">
            <a:spAutoFit/>
          </a:bodyPr>
          <a:lstStyle/>
          <a:p>
            <a:r>
              <a:rPr lang="zh-CN" altLang="en-US" sz="3200" b="1" dirty="0">
                <a:solidFill>
                  <a:srgbClr val="000000"/>
                </a:solidFill>
                <a:latin typeface="华文楷体" pitchFamily="2" charset="-122"/>
                <a:ea typeface="华文楷体" pitchFamily="2" charset="-122"/>
              </a:rPr>
              <a:t>三、 十字链表</a:t>
            </a:r>
          </a:p>
        </p:txBody>
      </p:sp>
    </p:spTree>
  </p:cSld>
  <p:clrMapOvr>
    <a:masterClrMapping/>
  </p:clrMapOvr>
  <p:transition>
    <p:strips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395016" y="836712"/>
            <a:ext cx="7884368" cy="461665"/>
          </a:xfrm>
          <a:prstGeom prst="rect">
            <a:avLst/>
          </a:prstGeom>
          <a:noFill/>
        </p:spPr>
        <p:txBody>
          <a:bodyPr wrap="square" rtlCol="0">
            <a:spAutoFit/>
          </a:bodyPr>
          <a:lstStyle/>
          <a:p>
            <a:r>
              <a:rPr lang="zh-CN" altLang="en-US" sz="2400" b="1" dirty="0" smtClean="0">
                <a:solidFill>
                  <a:srgbClr val="FF0000"/>
                </a:solidFill>
                <a:latin typeface="华文楷体" pitchFamily="2" charset="-122"/>
                <a:ea typeface="华文楷体" pitchFamily="2" charset="-122"/>
              </a:rPr>
              <a:t>每个非零元由一个含</a:t>
            </a:r>
            <a:r>
              <a:rPr lang="en-US" altLang="zh-CN" sz="2400" b="1" dirty="0" smtClean="0">
                <a:solidFill>
                  <a:srgbClr val="FF0000"/>
                </a:solidFill>
                <a:latin typeface="华文楷体" pitchFamily="2" charset="-122"/>
                <a:ea typeface="华文楷体" pitchFamily="2" charset="-122"/>
              </a:rPr>
              <a:t>5</a:t>
            </a:r>
            <a:r>
              <a:rPr lang="zh-CN" altLang="en-US" sz="2400" b="1" dirty="0" smtClean="0">
                <a:solidFill>
                  <a:srgbClr val="FF0000"/>
                </a:solidFill>
                <a:latin typeface="华文楷体" pitchFamily="2" charset="-122"/>
                <a:ea typeface="华文楷体" pitchFamily="2" charset="-122"/>
              </a:rPr>
              <a:t>个域的节点表示（</a:t>
            </a:r>
            <a:r>
              <a:rPr lang="en-US" altLang="zh-CN" sz="2400" b="1" dirty="0" err="1" smtClean="0">
                <a:solidFill>
                  <a:srgbClr val="FF0000"/>
                </a:solidFill>
                <a:latin typeface="华文楷体" pitchFamily="2" charset="-122"/>
                <a:ea typeface="华文楷体" pitchFamily="2" charset="-122"/>
              </a:rPr>
              <a:t>i</a:t>
            </a:r>
            <a:r>
              <a:rPr lang="zh-CN" altLang="en-US" sz="2400" b="1" dirty="0" smtClean="0">
                <a:solidFill>
                  <a:srgbClr val="FF0000"/>
                </a:solidFill>
                <a:latin typeface="华文楷体" pitchFamily="2" charset="-122"/>
                <a:ea typeface="华文楷体" pitchFamily="2" charset="-122"/>
              </a:rPr>
              <a:t>，</a:t>
            </a:r>
            <a:r>
              <a:rPr lang="en-US" altLang="zh-CN" sz="2400" b="1" dirty="0" smtClean="0">
                <a:solidFill>
                  <a:srgbClr val="FF0000"/>
                </a:solidFill>
                <a:latin typeface="华文楷体" pitchFamily="2" charset="-122"/>
                <a:ea typeface="华文楷体" pitchFamily="2" charset="-122"/>
              </a:rPr>
              <a:t>j,  e, right, down</a:t>
            </a:r>
            <a:r>
              <a:rPr lang="zh-CN" altLang="en-US" sz="2400" b="1" dirty="0" smtClean="0">
                <a:solidFill>
                  <a:srgbClr val="FF0000"/>
                </a:solidFill>
                <a:latin typeface="华文楷体" pitchFamily="2" charset="-122"/>
                <a:ea typeface="华文楷体" pitchFamily="2" charset="-122"/>
              </a:rPr>
              <a:t>）</a:t>
            </a:r>
            <a:endParaRPr lang="zh-CN" altLang="en-US" sz="2400" b="1" dirty="0">
              <a:solidFill>
                <a:srgbClr val="FF0000"/>
              </a:solidFill>
              <a:latin typeface="华文楷体" pitchFamily="2" charset="-122"/>
              <a:ea typeface="华文楷体" pitchFamily="2" charset="-122"/>
            </a:endParaRPr>
          </a:p>
        </p:txBody>
      </p:sp>
      <p:sp>
        <p:nvSpPr>
          <p:cNvPr id="59" name="TextBox 58"/>
          <p:cNvSpPr txBox="1"/>
          <p:nvPr/>
        </p:nvSpPr>
        <p:spPr>
          <a:xfrm>
            <a:off x="683568" y="1484784"/>
            <a:ext cx="8137424" cy="3231654"/>
          </a:xfrm>
          <a:prstGeom prst="rect">
            <a:avLst/>
          </a:prstGeom>
          <a:noFill/>
        </p:spPr>
        <p:txBody>
          <a:bodyPr wrap="square" rtlCol="0">
            <a:spAutoFit/>
          </a:bodyPr>
          <a:lstStyle/>
          <a:p>
            <a:r>
              <a:rPr lang="en-US" altLang="zh-CN" sz="2000" b="1" dirty="0" err="1" smtClean="0"/>
              <a:t>typedef</a:t>
            </a:r>
            <a:r>
              <a:rPr lang="en-US" altLang="zh-CN" sz="2000" b="1" dirty="0" smtClean="0"/>
              <a:t> </a:t>
            </a:r>
            <a:r>
              <a:rPr lang="en-US" altLang="zh-CN" sz="2000" b="1" dirty="0" err="1" smtClean="0"/>
              <a:t>struct</a:t>
            </a:r>
            <a:r>
              <a:rPr lang="en-US" altLang="zh-CN" sz="2000" b="1" dirty="0" smtClean="0"/>
              <a:t> </a:t>
            </a:r>
            <a:r>
              <a:rPr lang="en-US" altLang="zh-CN" sz="2000" b="1" dirty="0" err="1" smtClean="0"/>
              <a:t>OLNode</a:t>
            </a:r>
            <a:r>
              <a:rPr lang="en-US" altLang="zh-CN" sz="2000" b="1" dirty="0" smtClean="0"/>
              <a:t>{</a:t>
            </a:r>
          </a:p>
          <a:p>
            <a:r>
              <a:rPr lang="en-US" altLang="zh-CN" sz="2000" b="1" dirty="0" smtClean="0"/>
              <a:t>      </a:t>
            </a:r>
            <a:r>
              <a:rPr lang="en-US" altLang="zh-CN" sz="2000" b="1" dirty="0" err="1" smtClean="0"/>
              <a:t>int</a:t>
            </a:r>
            <a:r>
              <a:rPr lang="en-US" altLang="zh-CN" sz="2000" b="1" dirty="0" smtClean="0"/>
              <a:t>                         </a:t>
            </a:r>
            <a:r>
              <a:rPr lang="en-US" altLang="zh-CN" sz="2000" b="1" dirty="0" err="1" smtClean="0"/>
              <a:t>i</a:t>
            </a:r>
            <a:r>
              <a:rPr lang="en-US" altLang="zh-CN" sz="2000" b="1" dirty="0" smtClean="0"/>
              <a:t>, j;</a:t>
            </a:r>
          </a:p>
          <a:p>
            <a:r>
              <a:rPr lang="en-US" altLang="zh-CN" sz="2000" b="1" dirty="0" smtClean="0"/>
              <a:t>      </a:t>
            </a:r>
            <a:r>
              <a:rPr lang="en-US" altLang="zh-CN" sz="2000" b="1" dirty="0" err="1" smtClean="0"/>
              <a:t>ElemType</a:t>
            </a:r>
            <a:r>
              <a:rPr lang="en-US" altLang="zh-CN" sz="2000" b="1" dirty="0" smtClean="0"/>
              <a:t>             e;</a:t>
            </a:r>
          </a:p>
          <a:p>
            <a:r>
              <a:rPr lang="en-US" altLang="zh-CN" sz="2000" b="1" dirty="0" smtClean="0"/>
              <a:t>      </a:t>
            </a:r>
            <a:r>
              <a:rPr lang="en-US" altLang="zh-CN" sz="2000" b="1" dirty="0" err="1" smtClean="0"/>
              <a:t>struct</a:t>
            </a:r>
            <a:r>
              <a:rPr lang="en-US" altLang="zh-CN" sz="2000" b="1" dirty="0" smtClean="0"/>
              <a:t> OLNODE  *right, *down</a:t>
            </a:r>
          </a:p>
          <a:p>
            <a:r>
              <a:rPr lang="en-US" altLang="zh-CN" sz="2000" b="1" dirty="0" smtClean="0"/>
              <a:t>} </a:t>
            </a:r>
            <a:r>
              <a:rPr lang="en-US" altLang="zh-CN" sz="2000" b="1" dirty="0" err="1" smtClean="0"/>
              <a:t>OLNode</a:t>
            </a:r>
            <a:r>
              <a:rPr lang="en-US" altLang="zh-CN" sz="2000" b="1" dirty="0" smtClean="0"/>
              <a:t>; *</a:t>
            </a:r>
            <a:r>
              <a:rPr lang="en-US" altLang="zh-CN" sz="2000" b="1" dirty="0" err="1" smtClean="0"/>
              <a:t>Olink</a:t>
            </a:r>
            <a:r>
              <a:rPr lang="en-US" altLang="zh-CN" sz="2000" b="1" dirty="0" smtClean="0"/>
              <a:t>;</a:t>
            </a:r>
          </a:p>
          <a:p>
            <a:endParaRPr lang="en-US" altLang="zh-CN" sz="2400" b="1" dirty="0" smtClean="0"/>
          </a:p>
          <a:p>
            <a:r>
              <a:rPr lang="en-US" altLang="zh-CN" sz="2000" b="1" dirty="0" err="1" smtClean="0"/>
              <a:t>typedef</a:t>
            </a:r>
            <a:r>
              <a:rPr lang="en-US" altLang="zh-CN" sz="2000" b="1" dirty="0" smtClean="0"/>
              <a:t> </a:t>
            </a:r>
            <a:r>
              <a:rPr lang="en-US" altLang="zh-CN" sz="2000" b="1" dirty="0" err="1" smtClean="0"/>
              <a:t>struct</a:t>
            </a:r>
            <a:r>
              <a:rPr lang="en-US" altLang="zh-CN" sz="2000" b="1" dirty="0" smtClean="0"/>
              <a:t>{</a:t>
            </a:r>
          </a:p>
          <a:p>
            <a:r>
              <a:rPr lang="en-US" altLang="zh-CN" sz="2000" b="1" dirty="0" smtClean="0"/>
              <a:t>       </a:t>
            </a:r>
            <a:r>
              <a:rPr lang="en-US" altLang="zh-CN" sz="2000" b="1" dirty="0" err="1" smtClean="0"/>
              <a:t>Olink</a:t>
            </a:r>
            <a:r>
              <a:rPr lang="en-US" altLang="zh-CN" sz="2000" b="1" dirty="0" smtClean="0"/>
              <a:t>   *</a:t>
            </a:r>
            <a:r>
              <a:rPr lang="en-US" altLang="zh-CN" sz="2000" b="1" dirty="0" err="1" smtClean="0"/>
              <a:t>rhead</a:t>
            </a:r>
            <a:r>
              <a:rPr lang="en-US" altLang="zh-CN" sz="2000" b="1" dirty="0" smtClean="0"/>
              <a:t>, *</a:t>
            </a:r>
            <a:r>
              <a:rPr lang="en-US" altLang="zh-CN" sz="2000" b="1" dirty="0" err="1" smtClean="0"/>
              <a:t>chead</a:t>
            </a:r>
            <a:r>
              <a:rPr lang="en-US" altLang="zh-CN" sz="2000" b="1" dirty="0" smtClean="0"/>
              <a:t>;</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行和列链表头指针向量基址</a:t>
            </a:r>
            <a:endParaRPr lang="en-US" altLang="zh-CN" sz="2000" b="1" dirty="0" smtClean="0">
              <a:latin typeface="华文楷体" panose="02010600040101010101" pitchFamily="2" charset="-122"/>
              <a:ea typeface="华文楷体" panose="02010600040101010101" pitchFamily="2" charset="-122"/>
            </a:endParaRPr>
          </a:p>
          <a:p>
            <a:r>
              <a:rPr lang="en-US" altLang="zh-CN" sz="2000" b="1" dirty="0" smtClean="0"/>
              <a:t>       in mu, nu, </a:t>
            </a:r>
            <a:r>
              <a:rPr lang="en-US" altLang="zh-CN" sz="2000" b="1" dirty="0" err="1" smtClean="0"/>
              <a:t>tu</a:t>
            </a:r>
            <a:r>
              <a:rPr lang="en-US" altLang="zh-CN" sz="2000" b="1" dirty="0" smtClean="0"/>
              <a:t>;</a:t>
            </a:r>
          </a:p>
          <a:p>
            <a:r>
              <a:rPr lang="en-US" altLang="zh-CN" sz="2000" b="1" dirty="0" smtClean="0"/>
              <a:t>} </a:t>
            </a:r>
            <a:r>
              <a:rPr lang="en-US" altLang="zh-CN" sz="2000" b="1" dirty="0" err="1" smtClean="0"/>
              <a:t>CrossList</a:t>
            </a:r>
            <a:endParaRPr lang="zh-CN" altLang="en-US" sz="2000" b="1" dirty="0"/>
          </a:p>
        </p:txBody>
      </p:sp>
      <p:sp>
        <p:nvSpPr>
          <p:cNvPr id="30" name="TextBox 29"/>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Tree>
  </p:cSld>
  <p:clrMapOvr>
    <a:masterClrMapping/>
  </p:clrMapOvr>
  <p:transition>
    <p:strips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Line 1032"/>
          <p:cNvSpPr>
            <a:spLocks noChangeShapeType="1"/>
          </p:cNvSpPr>
          <p:nvPr/>
        </p:nvSpPr>
        <p:spPr bwMode="auto">
          <a:xfrm flipH="1">
            <a:off x="8382000" y="6096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87054" name="Text Box 1038"/>
          <p:cNvSpPr txBox="1">
            <a:spLocks noChangeArrowheads="1"/>
          </p:cNvSpPr>
          <p:nvPr/>
        </p:nvSpPr>
        <p:spPr bwMode="auto">
          <a:xfrm>
            <a:off x="3048000" y="25908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5" name="Text Box 1039"/>
          <p:cNvSpPr txBox="1">
            <a:spLocks noChangeArrowheads="1"/>
          </p:cNvSpPr>
          <p:nvPr/>
        </p:nvSpPr>
        <p:spPr bwMode="auto">
          <a:xfrm>
            <a:off x="3352800" y="25908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3</a:t>
            </a:r>
            <a:endParaRPr lang="en-US" altLang="zh-CN" dirty="0">
              <a:solidFill>
                <a:srgbClr val="FBF7FF"/>
              </a:solidFill>
            </a:endParaRPr>
          </a:p>
        </p:txBody>
      </p:sp>
      <p:sp>
        <p:nvSpPr>
          <p:cNvPr id="87056" name="Text Box 1040"/>
          <p:cNvSpPr txBox="1">
            <a:spLocks noChangeArrowheads="1"/>
          </p:cNvSpPr>
          <p:nvPr/>
        </p:nvSpPr>
        <p:spPr bwMode="auto">
          <a:xfrm>
            <a:off x="6080125" y="25908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7" name="Text Box 1041"/>
          <p:cNvSpPr txBox="1">
            <a:spLocks noChangeArrowheads="1"/>
          </p:cNvSpPr>
          <p:nvPr/>
        </p:nvSpPr>
        <p:spPr bwMode="auto">
          <a:xfrm>
            <a:off x="6400800" y="25908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4</a:t>
            </a:r>
            <a:endParaRPr lang="en-US" altLang="zh-CN" dirty="0">
              <a:solidFill>
                <a:srgbClr val="FBF7FF"/>
              </a:solidFill>
            </a:endParaRPr>
          </a:p>
        </p:txBody>
      </p:sp>
      <p:sp>
        <p:nvSpPr>
          <p:cNvPr id="87058" name="Text Box 1042"/>
          <p:cNvSpPr txBox="1">
            <a:spLocks noChangeArrowheads="1"/>
          </p:cNvSpPr>
          <p:nvPr/>
        </p:nvSpPr>
        <p:spPr bwMode="auto">
          <a:xfrm>
            <a:off x="6705600" y="2600325"/>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5</a:t>
            </a:r>
            <a:endParaRPr lang="en-US" altLang="zh-CN" dirty="0">
              <a:solidFill>
                <a:srgbClr val="FBF7FF"/>
              </a:solidFill>
            </a:endParaRPr>
          </a:p>
        </p:txBody>
      </p:sp>
      <p:sp>
        <p:nvSpPr>
          <p:cNvPr id="87062" name="Text Box 1046"/>
          <p:cNvSpPr txBox="1">
            <a:spLocks noChangeArrowheads="1"/>
          </p:cNvSpPr>
          <p:nvPr/>
        </p:nvSpPr>
        <p:spPr bwMode="auto">
          <a:xfrm>
            <a:off x="2743200" y="50292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3</a:t>
            </a:r>
            <a:endParaRPr lang="en-US" altLang="zh-CN" dirty="0">
              <a:solidFill>
                <a:srgbClr val="FBF7FF"/>
              </a:solidFill>
            </a:endParaRPr>
          </a:p>
        </p:txBody>
      </p:sp>
      <p:sp>
        <p:nvSpPr>
          <p:cNvPr id="87063" name="Text Box 1047"/>
          <p:cNvSpPr txBox="1">
            <a:spLocks noChangeArrowheads="1"/>
          </p:cNvSpPr>
          <p:nvPr/>
        </p:nvSpPr>
        <p:spPr bwMode="auto">
          <a:xfrm>
            <a:off x="3048000" y="5029200"/>
            <a:ext cx="184150" cy="519113"/>
          </a:xfrm>
          <a:prstGeom prst="rect">
            <a:avLst/>
          </a:prstGeom>
          <a:noFill/>
          <a:ln w="9525">
            <a:noFill/>
            <a:miter lim="800000"/>
            <a:headEnd/>
            <a:tailEnd/>
          </a:ln>
          <a:effectLst/>
        </p:spPr>
        <p:txBody>
          <a:bodyPr>
            <a:spAutoFit/>
          </a:bodyPr>
          <a:lstStyle/>
          <a:p>
            <a:pPr>
              <a:spcBef>
                <a:spcPct val="50000"/>
              </a:spcBef>
            </a:pPr>
            <a:r>
              <a:rPr lang="en-US" altLang="zh-CN" sz="2800" dirty="0">
                <a:solidFill>
                  <a:srgbClr val="FBF7FF"/>
                </a:solidFill>
              </a:rPr>
              <a:t>1</a:t>
            </a:r>
            <a:endParaRPr lang="en-US" altLang="zh-CN" dirty="0">
              <a:solidFill>
                <a:srgbClr val="FBF7FF"/>
              </a:solidFill>
            </a:endParaRPr>
          </a:p>
        </p:txBody>
      </p:sp>
      <p:sp>
        <p:nvSpPr>
          <p:cNvPr id="87064" name="Text Box 1048"/>
          <p:cNvSpPr txBox="1">
            <a:spLocks noChangeArrowheads="1"/>
          </p:cNvSpPr>
          <p:nvPr/>
        </p:nvSpPr>
        <p:spPr bwMode="auto">
          <a:xfrm>
            <a:off x="3352800" y="5029200"/>
            <a:ext cx="361950" cy="519113"/>
          </a:xfrm>
          <a:prstGeom prst="rect">
            <a:avLst/>
          </a:prstGeom>
          <a:noFill/>
          <a:ln w="9525">
            <a:noFill/>
            <a:miter lim="800000"/>
            <a:headEnd/>
            <a:tailEnd/>
          </a:ln>
          <a:effectLst/>
        </p:spPr>
        <p:txBody>
          <a:bodyPr wrap="none">
            <a:spAutoFit/>
          </a:bodyPr>
          <a:lstStyle/>
          <a:p>
            <a:r>
              <a:rPr lang="en-US" altLang="zh-CN" sz="2800" dirty="0">
                <a:solidFill>
                  <a:srgbClr val="FBF7FF"/>
                </a:solidFill>
              </a:rPr>
              <a:t>2</a:t>
            </a:r>
            <a:endParaRPr lang="en-US" altLang="zh-CN" dirty="0">
              <a:solidFill>
                <a:srgbClr val="FBF7FF"/>
              </a:solidFill>
            </a:endParaRPr>
          </a:p>
        </p:txBody>
      </p:sp>
      <p:sp>
        <p:nvSpPr>
          <p:cNvPr id="87066" name="Text Box 1050"/>
          <p:cNvSpPr txBox="1">
            <a:spLocks noChangeArrowheads="1"/>
          </p:cNvSpPr>
          <p:nvPr/>
        </p:nvSpPr>
        <p:spPr bwMode="auto">
          <a:xfrm>
            <a:off x="4900613" y="1295400"/>
            <a:ext cx="509587"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7" name="Text Box 1051"/>
          <p:cNvSpPr txBox="1">
            <a:spLocks noChangeArrowheads="1"/>
          </p:cNvSpPr>
          <p:nvPr/>
        </p:nvSpPr>
        <p:spPr bwMode="auto">
          <a:xfrm>
            <a:off x="6629400" y="2895600"/>
            <a:ext cx="509588"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8" name="Text Box 1052"/>
          <p:cNvSpPr txBox="1">
            <a:spLocks noChangeArrowheads="1"/>
          </p:cNvSpPr>
          <p:nvPr/>
        </p:nvSpPr>
        <p:spPr bwMode="auto">
          <a:xfrm>
            <a:off x="6119813" y="2895600"/>
            <a:ext cx="509587"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0" name="Text Box 1054"/>
          <p:cNvSpPr txBox="1">
            <a:spLocks noChangeArrowheads="1"/>
          </p:cNvSpPr>
          <p:nvPr/>
        </p:nvSpPr>
        <p:spPr bwMode="auto">
          <a:xfrm>
            <a:off x="4572000" y="4114800"/>
            <a:ext cx="509588"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1" name="Text Box 1055"/>
          <p:cNvSpPr txBox="1">
            <a:spLocks noChangeArrowheads="1"/>
          </p:cNvSpPr>
          <p:nvPr/>
        </p:nvSpPr>
        <p:spPr bwMode="auto">
          <a:xfrm>
            <a:off x="2819400" y="5334000"/>
            <a:ext cx="509588"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2" name="Text Box 1056"/>
          <p:cNvSpPr txBox="1">
            <a:spLocks noChangeArrowheads="1"/>
          </p:cNvSpPr>
          <p:nvPr/>
        </p:nvSpPr>
        <p:spPr bwMode="auto">
          <a:xfrm>
            <a:off x="3276600" y="5334000"/>
            <a:ext cx="509588" cy="762000"/>
          </a:xfrm>
          <a:prstGeom prst="rect">
            <a:avLst/>
          </a:prstGeom>
          <a:noFill/>
          <a:ln w="9525">
            <a:noFill/>
            <a:miter lim="800000"/>
            <a:headEnd/>
            <a:tailEnd/>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30" name="TextBox 29"/>
          <p:cNvSpPr txBox="1"/>
          <p:nvPr/>
        </p:nvSpPr>
        <p:spPr>
          <a:xfrm>
            <a:off x="2774" y="116179"/>
            <a:ext cx="7704856"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例：将矩阵</a:t>
            </a:r>
            <a:r>
              <a:rPr lang="en-US" altLang="zh-CN" sz="2800" dirty="0" smtClean="0">
                <a:latin typeface="华文楷体" pitchFamily="2" charset="-122"/>
                <a:ea typeface="华文楷体" pitchFamily="2" charset="-122"/>
              </a:rPr>
              <a:t>B</a:t>
            </a:r>
            <a:r>
              <a:rPr lang="zh-CN" altLang="en-US" sz="2800" dirty="0" smtClean="0">
                <a:latin typeface="华文楷体" pitchFamily="2" charset="-122"/>
                <a:ea typeface="华文楷体" pitchFamily="2" charset="-122"/>
              </a:rPr>
              <a:t>加到矩阵</a:t>
            </a:r>
            <a:r>
              <a:rPr lang="en-US" altLang="zh-CN" sz="2800" dirty="0" smtClean="0">
                <a:latin typeface="华文楷体" pitchFamily="2" charset="-122"/>
                <a:ea typeface="华文楷体" pitchFamily="2" charset="-122"/>
              </a:rPr>
              <a:t>A</a:t>
            </a:r>
            <a:r>
              <a:rPr lang="zh-CN" altLang="en-US" sz="2800" dirty="0" smtClean="0">
                <a:latin typeface="华文楷体" pitchFamily="2" charset="-122"/>
                <a:ea typeface="华文楷体" pitchFamily="2" charset="-122"/>
              </a:rPr>
              <a:t>上</a:t>
            </a:r>
            <a:endParaRPr lang="zh-CN" altLang="en-US" sz="2800" dirty="0">
              <a:latin typeface="华文楷体" pitchFamily="2" charset="-122"/>
              <a:ea typeface="华文楷体" pitchFamily="2" charset="-122"/>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544385175"/>
              </p:ext>
            </p:extLst>
          </p:nvPr>
        </p:nvGraphicFramePr>
        <p:xfrm>
          <a:off x="683568" y="759176"/>
          <a:ext cx="6557963" cy="2849820"/>
        </p:xfrm>
        <a:graphic>
          <a:graphicData uri="http://schemas.openxmlformats.org/presentationml/2006/ole">
            <mc:AlternateContent xmlns:mc="http://schemas.openxmlformats.org/markup-compatibility/2006">
              <mc:Choice xmlns:v="urn:schemas-microsoft-com:vml" Requires="v">
                <p:oleObj spid="_x0000_s212031" name="Equation" r:id="rId3" imgW="4064000" imgH="1765300" progId="Equation.DSMT4">
                  <p:embed/>
                </p:oleObj>
              </mc:Choice>
              <mc:Fallback>
                <p:oleObj name="Equation" r:id="rId3" imgW="4064000" imgH="17653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759176"/>
                        <a:ext cx="6557963" cy="2849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p:nvSpPr>
        <p:spPr>
          <a:xfrm>
            <a:off x="287523" y="3669096"/>
            <a:ext cx="8568953" cy="1200329"/>
          </a:xfrm>
          <a:prstGeom prst="rect">
            <a:avLst/>
          </a:prstGeom>
          <a:noFill/>
        </p:spPr>
        <p:txBody>
          <a:bodyPr wrap="square" rtlCol="0">
            <a:spAutoFit/>
          </a:bodyPr>
          <a:lstStyle/>
          <a:p>
            <a:r>
              <a:rPr lang="zh-CN" altLang="en-US" sz="2400" b="1" dirty="0" smtClean="0">
                <a:latin typeface="华文楷体" pitchFamily="2" charset="-122"/>
                <a:ea typeface="华文楷体" pitchFamily="2" charset="-122"/>
              </a:rPr>
              <a:t>整个算法过程可从矩阵的第一行起逐行进行。对</a:t>
            </a:r>
            <a:r>
              <a:rPr lang="zh-CN" altLang="en-US" sz="2400" b="1" dirty="0" smtClean="0">
                <a:solidFill>
                  <a:srgbClr val="0000FF"/>
                </a:solidFill>
                <a:latin typeface="华文楷体" pitchFamily="2" charset="-122"/>
                <a:ea typeface="华文楷体" pitchFamily="2" charset="-122"/>
              </a:rPr>
              <a:t>每行都从行表头出发</a:t>
            </a:r>
            <a:r>
              <a:rPr lang="zh-CN" altLang="en-US" sz="2400" b="1" dirty="0" smtClean="0">
                <a:latin typeface="华文楷体" pitchFamily="2" charset="-122"/>
                <a:ea typeface="华文楷体" pitchFamily="2" charset="-122"/>
              </a:rPr>
              <a:t>分别找到</a:t>
            </a:r>
            <a:r>
              <a:rPr lang="en-US" altLang="zh-CN" sz="2400" b="1" dirty="0" smtClean="0">
                <a:latin typeface="华文楷体" pitchFamily="2" charset="-122"/>
                <a:ea typeface="华文楷体" pitchFamily="2" charset="-122"/>
              </a:rPr>
              <a:t>A</a:t>
            </a:r>
            <a:r>
              <a:rPr lang="zh-CN" altLang="en-US" sz="2400" b="1" dirty="0" smtClean="0">
                <a:latin typeface="华文楷体" pitchFamily="2" charset="-122"/>
                <a:ea typeface="华文楷体" pitchFamily="2" charset="-122"/>
              </a:rPr>
              <a:t>和</a:t>
            </a:r>
            <a:r>
              <a:rPr lang="en-US" altLang="zh-CN" sz="2400" b="1" dirty="0" smtClean="0">
                <a:latin typeface="华文楷体" pitchFamily="2" charset="-122"/>
                <a:ea typeface="华文楷体" pitchFamily="2" charset="-122"/>
              </a:rPr>
              <a:t>B</a:t>
            </a:r>
            <a:r>
              <a:rPr lang="zh-CN" altLang="en-US" sz="2400" b="1" dirty="0" smtClean="0">
                <a:latin typeface="华文楷体" pitchFamily="2" charset="-122"/>
                <a:ea typeface="华文楷体" pitchFamily="2" charset="-122"/>
              </a:rPr>
              <a:t>在该行中的</a:t>
            </a:r>
            <a:r>
              <a:rPr lang="zh-CN" altLang="en-US" sz="2400" b="1" dirty="0" smtClean="0">
                <a:solidFill>
                  <a:srgbClr val="0000FF"/>
                </a:solidFill>
                <a:latin typeface="华文楷体" pitchFamily="2" charset="-122"/>
                <a:ea typeface="华文楷体" pitchFamily="2" charset="-122"/>
              </a:rPr>
              <a:t>第一个非零元节点</a:t>
            </a:r>
            <a:r>
              <a:rPr lang="zh-CN" altLang="en-US" sz="2400" b="1" dirty="0" smtClean="0">
                <a:latin typeface="华文楷体" pitchFamily="2" charset="-122"/>
                <a:ea typeface="华文楷体" pitchFamily="2" charset="-122"/>
              </a:rPr>
              <a:t>后开始</a:t>
            </a:r>
            <a:r>
              <a:rPr lang="zh-CN" altLang="en-US" sz="2400" b="1" dirty="0" smtClean="0">
                <a:solidFill>
                  <a:srgbClr val="0000FF"/>
                </a:solidFill>
                <a:latin typeface="华文楷体" pitchFamily="2" charset="-122"/>
                <a:ea typeface="华文楷体" pitchFamily="2" charset="-122"/>
              </a:rPr>
              <a:t>比较</a:t>
            </a:r>
            <a:r>
              <a:rPr lang="zh-CN" altLang="en-US" sz="2400" b="1" dirty="0" smtClean="0">
                <a:latin typeface="华文楷体" pitchFamily="2" charset="-122"/>
                <a:ea typeface="华文楷体" pitchFamily="2" charset="-122"/>
              </a:rPr>
              <a:t>，然后按上述</a:t>
            </a:r>
            <a:r>
              <a:rPr lang="en-US" altLang="zh-CN" sz="2400" b="1" dirty="0" smtClean="0">
                <a:latin typeface="华文楷体" pitchFamily="2" charset="-122"/>
                <a:ea typeface="华文楷体" pitchFamily="2" charset="-122"/>
              </a:rPr>
              <a:t>4</a:t>
            </a:r>
            <a:r>
              <a:rPr lang="zh-CN" altLang="en-US" sz="2400" b="1" dirty="0" smtClean="0">
                <a:latin typeface="华文楷体" pitchFamily="2" charset="-122"/>
                <a:ea typeface="华文楷体" pitchFamily="2" charset="-122"/>
              </a:rPr>
              <a:t>种情况分别处理。</a:t>
            </a:r>
            <a:endParaRPr lang="zh-CN" altLang="en-US" sz="2400" b="1" dirty="0">
              <a:latin typeface="华文楷体" pitchFamily="2" charset="-122"/>
              <a:ea typeface="华文楷体" pitchFamily="2" charset="-122"/>
            </a:endParaRPr>
          </a:p>
        </p:txBody>
      </p:sp>
      <p:sp>
        <p:nvSpPr>
          <p:cNvPr id="24" name="TextBox 2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25" name="TextBox 29"/>
          <p:cNvSpPr txBox="1"/>
          <p:nvPr/>
        </p:nvSpPr>
        <p:spPr>
          <a:xfrm>
            <a:off x="1327922" y="4960590"/>
            <a:ext cx="6412429" cy="1569660"/>
          </a:xfrm>
          <a:prstGeom prst="rect">
            <a:avLst/>
          </a:prstGeom>
          <a:noFill/>
        </p:spPr>
        <p:txBody>
          <a:bodyPr wrap="square" rtlCol="0">
            <a:spAutoFit/>
          </a:bodyPr>
          <a:lstStyle/>
          <a:p>
            <a:pPr marL="457200" indent="-457200">
              <a:buFont typeface="+mj-ea"/>
              <a:buAutoNum type="circleNumDbPlain"/>
            </a:pPr>
            <a:r>
              <a:rPr lang="zh-CN" altLang="en-US" sz="2400" b="1" dirty="0" smtClean="0">
                <a:latin typeface="+mn-lt"/>
                <a:ea typeface="华文楷体" pitchFamily="2" charset="-122"/>
              </a:rPr>
              <a:t>若</a:t>
            </a:r>
            <a:r>
              <a:rPr lang="en-US" altLang="zh-CN" sz="2400" b="1" dirty="0" smtClean="0">
                <a:latin typeface="+mn-lt"/>
                <a:ea typeface="华文楷体" pitchFamily="2" charset="-122"/>
              </a:rPr>
              <a:t>pa==NULL</a:t>
            </a:r>
            <a:r>
              <a:rPr lang="zh-CN" altLang="en-US" sz="2400" b="1" dirty="0" smtClean="0">
                <a:latin typeface="+mn-lt"/>
                <a:ea typeface="华文楷体" pitchFamily="2" charset="-122"/>
              </a:rPr>
              <a:t>或者</a:t>
            </a:r>
            <a:r>
              <a:rPr lang="en-US" altLang="zh-CN" sz="2400" b="1" dirty="0" smtClean="0">
                <a:latin typeface="+mn-lt"/>
                <a:ea typeface="华文楷体" pitchFamily="2" charset="-122"/>
              </a:rPr>
              <a:t>pa-&gt;j&gt;</a:t>
            </a:r>
            <a:r>
              <a:rPr lang="en-US" altLang="zh-CN" sz="2400" b="1" dirty="0" err="1" smtClean="0">
                <a:latin typeface="+mn-lt"/>
                <a:ea typeface="华文楷体" pitchFamily="2" charset="-122"/>
              </a:rPr>
              <a:t>pb</a:t>
            </a:r>
            <a:r>
              <a:rPr lang="en-US" altLang="zh-CN" sz="2400" b="1" dirty="0" smtClean="0">
                <a:latin typeface="+mn-lt"/>
                <a:ea typeface="华文楷体" pitchFamily="2" charset="-122"/>
              </a:rPr>
              <a:t>-&gt;j,</a:t>
            </a:r>
          </a:p>
          <a:p>
            <a:pPr marL="457200" indent="-457200">
              <a:buFont typeface="+mj-ea"/>
              <a:buAutoNum type="circleNumDbPlain"/>
            </a:pPr>
            <a:r>
              <a:rPr lang="zh-CN" altLang="en-US" sz="2400" b="1" dirty="0" smtClean="0">
                <a:latin typeface="+mn-lt"/>
                <a:ea typeface="华文楷体" pitchFamily="2" charset="-122"/>
              </a:rPr>
              <a:t>若</a:t>
            </a:r>
            <a:r>
              <a:rPr lang="en-US" altLang="zh-CN" sz="2400" b="1" dirty="0" smtClean="0">
                <a:latin typeface="+mn-lt"/>
                <a:ea typeface="华文楷体" pitchFamily="2" charset="-122"/>
              </a:rPr>
              <a:t>pa-&gt;j&lt;</a:t>
            </a:r>
            <a:r>
              <a:rPr lang="en-US" altLang="zh-CN" sz="2400" b="1" dirty="0" err="1" smtClean="0">
                <a:latin typeface="+mn-lt"/>
                <a:ea typeface="华文楷体" pitchFamily="2" charset="-122"/>
              </a:rPr>
              <a:t>pb</a:t>
            </a:r>
            <a:r>
              <a:rPr lang="en-US" altLang="zh-CN" sz="2400" b="1" dirty="0" smtClean="0">
                <a:latin typeface="+mn-lt"/>
                <a:ea typeface="华文楷体" pitchFamily="2" charset="-122"/>
              </a:rPr>
              <a:t>-&gt;j,</a:t>
            </a:r>
          </a:p>
          <a:p>
            <a:pPr marL="457200" indent="-457200">
              <a:buFont typeface="+mj-ea"/>
              <a:buAutoNum type="circleNumDbPlain"/>
            </a:pPr>
            <a:r>
              <a:rPr lang="zh-CN" altLang="en-US" sz="2400" b="1" dirty="0" smtClean="0">
                <a:latin typeface="+mn-lt"/>
                <a:ea typeface="华文楷体" pitchFamily="2" charset="-122"/>
              </a:rPr>
              <a:t>若</a:t>
            </a:r>
            <a:r>
              <a:rPr lang="en-US" altLang="zh-CN" sz="2400" b="1" dirty="0" smtClean="0">
                <a:latin typeface="+mn-lt"/>
                <a:ea typeface="华文楷体" pitchFamily="2" charset="-122"/>
              </a:rPr>
              <a:t>pa-&gt;j==</a:t>
            </a:r>
            <a:r>
              <a:rPr lang="en-US" altLang="zh-CN" sz="2400" b="1" dirty="0" err="1" smtClean="0">
                <a:latin typeface="+mn-lt"/>
                <a:ea typeface="华文楷体" pitchFamily="2" charset="-122"/>
              </a:rPr>
              <a:t>pb</a:t>
            </a:r>
            <a:r>
              <a:rPr lang="en-US" altLang="zh-CN" sz="2400" b="1" dirty="0" smtClean="0">
                <a:latin typeface="+mn-lt"/>
                <a:ea typeface="华文楷体" pitchFamily="2" charset="-122"/>
              </a:rPr>
              <a:t>-&gt;j</a:t>
            </a:r>
            <a:r>
              <a:rPr lang="zh-CN" altLang="en-US" sz="2400" b="1" dirty="0" smtClean="0">
                <a:latin typeface="+mn-lt"/>
                <a:ea typeface="华文楷体" pitchFamily="2" charset="-122"/>
              </a:rPr>
              <a:t>且</a:t>
            </a:r>
            <a:r>
              <a:rPr lang="en-US" altLang="zh-CN" sz="2400" b="1" dirty="0" smtClean="0">
                <a:latin typeface="+mn-lt"/>
                <a:ea typeface="华文楷体" pitchFamily="2" charset="-122"/>
              </a:rPr>
              <a:t>pa-&gt;</a:t>
            </a:r>
            <a:r>
              <a:rPr lang="en-US" altLang="zh-CN" sz="2400" b="1" dirty="0" err="1" smtClean="0">
                <a:latin typeface="+mn-lt"/>
                <a:ea typeface="华文楷体" pitchFamily="2" charset="-122"/>
              </a:rPr>
              <a:t>e+pb</a:t>
            </a:r>
            <a:r>
              <a:rPr lang="en-US" altLang="zh-CN" sz="2400" b="1" dirty="0" smtClean="0">
                <a:latin typeface="+mn-lt"/>
                <a:ea typeface="华文楷体" pitchFamily="2" charset="-122"/>
              </a:rPr>
              <a:t>-&gt;e!=0,</a:t>
            </a:r>
          </a:p>
          <a:p>
            <a:pPr marL="457200" indent="-457200">
              <a:buFont typeface="+mj-ea"/>
              <a:buAutoNum type="circleNumDbPlain"/>
            </a:pPr>
            <a:r>
              <a:rPr lang="zh-CN" altLang="en-US" sz="2400" b="1" dirty="0" smtClean="0">
                <a:latin typeface="+mn-lt"/>
                <a:ea typeface="华文楷体" pitchFamily="2" charset="-122"/>
              </a:rPr>
              <a:t>若</a:t>
            </a:r>
            <a:r>
              <a:rPr lang="en-US" altLang="zh-CN" sz="2400" b="1" dirty="0" smtClean="0">
                <a:latin typeface="+mn-lt"/>
                <a:ea typeface="华文楷体" pitchFamily="2" charset="-122"/>
              </a:rPr>
              <a:t>pa-&gt;j ==</a:t>
            </a:r>
            <a:r>
              <a:rPr lang="en-US" altLang="zh-CN" sz="2400" b="1" dirty="0" err="1" smtClean="0">
                <a:latin typeface="+mn-lt"/>
                <a:ea typeface="华文楷体" pitchFamily="2" charset="-122"/>
              </a:rPr>
              <a:t>pb</a:t>
            </a:r>
            <a:r>
              <a:rPr lang="en-US" altLang="zh-CN" sz="2400" b="1" dirty="0" smtClean="0">
                <a:latin typeface="+mn-lt"/>
                <a:ea typeface="华文楷体" pitchFamily="2" charset="-122"/>
              </a:rPr>
              <a:t>-&gt;j</a:t>
            </a:r>
            <a:r>
              <a:rPr lang="zh-CN" altLang="en-US" sz="2400" b="1" dirty="0" smtClean="0">
                <a:latin typeface="+mn-lt"/>
                <a:ea typeface="华文楷体" pitchFamily="2" charset="-122"/>
              </a:rPr>
              <a:t>且</a:t>
            </a:r>
            <a:r>
              <a:rPr lang="en-US" altLang="zh-CN" sz="2400" b="1" dirty="0" smtClean="0">
                <a:latin typeface="+mn-lt"/>
                <a:ea typeface="华文楷体" pitchFamily="2" charset="-122"/>
              </a:rPr>
              <a:t>pa-&gt;</a:t>
            </a:r>
            <a:r>
              <a:rPr lang="en-US" altLang="zh-CN" sz="2400" b="1" dirty="0" err="1" smtClean="0">
                <a:latin typeface="+mn-lt"/>
                <a:ea typeface="华文楷体" pitchFamily="2" charset="-122"/>
              </a:rPr>
              <a:t>e+pb</a:t>
            </a:r>
            <a:r>
              <a:rPr lang="en-US" altLang="zh-CN" sz="2400" b="1" dirty="0" smtClean="0">
                <a:latin typeface="+mn-lt"/>
                <a:ea typeface="华文楷体" pitchFamily="2" charset="-122"/>
              </a:rPr>
              <a:t>-&gt;e==0</a:t>
            </a:r>
            <a:endParaRPr lang="zh-CN" altLang="en-US" sz="2400" b="1" dirty="0">
              <a:latin typeface="+mn-lt"/>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95536" y="1268760"/>
            <a:ext cx="8321675" cy="2215991"/>
          </a:xfrm>
          <a:prstGeom prst="rect">
            <a:avLst/>
          </a:prstGeom>
          <a:noFill/>
          <a:ln w="9525">
            <a:noFill/>
            <a:miter lim="800000"/>
            <a:headEnd/>
            <a:tailEnd/>
          </a:ln>
        </p:spPr>
        <p:txBody>
          <a:bodyPr wrap="square">
            <a:spAutoFit/>
          </a:bodyPr>
          <a:lstStyle/>
          <a:p>
            <a:pPr marL="358775" indent="-358775" algn="just">
              <a:lnSpc>
                <a:spcPct val="115000"/>
              </a:lnSpc>
              <a:buFont typeface="Arial" pitchFamily="34" charset="0"/>
              <a:buChar char="•"/>
            </a:pPr>
            <a:r>
              <a:rPr lang="zh-CN" altLang="en-US" sz="2400" b="1" dirty="0" smtClean="0">
                <a:solidFill>
                  <a:srgbClr val="000066"/>
                </a:solidFill>
                <a:latin typeface="华文楷体" pitchFamily="2" charset="-122"/>
                <a:ea typeface="华文楷体" pitchFamily="2" charset="-122"/>
              </a:rPr>
              <a:t>了解</a:t>
            </a:r>
            <a:r>
              <a:rPr lang="zh-CN" altLang="en-US" sz="2400" b="1" dirty="0">
                <a:solidFill>
                  <a:srgbClr val="000066"/>
                </a:solidFill>
                <a:latin typeface="华文楷体" pitchFamily="2" charset="-122"/>
                <a:ea typeface="华文楷体" pitchFamily="2" charset="-122"/>
              </a:rPr>
              <a:t>数组的两种存储表示方法，并掌握数组在以行为主的存储结构中的地址计算方法。</a:t>
            </a:r>
          </a:p>
          <a:p>
            <a:pPr marL="358775" indent="-358775" algn="just">
              <a:lnSpc>
                <a:spcPct val="115000"/>
              </a:lnSpc>
              <a:buFont typeface="Arial" pitchFamily="34" charset="0"/>
              <a:buChar char="•"/>
            </a:pPr>
            <a:r>
              <a:rPr lang="zh-CN" altLang="en-US" sz="2400" b="1" dirty="0" smtClean="0">
                <a:solidFill>
                  <a:srgbClr val="000066"/>
                </a:solidFill>
                <a:latin typeface="华文楷体" pitchFamily="2" charset="-122"/>
                <a:ea typeface="华文楷体" pitchFamily="2" charset="-122"/>
              </a:rPr>
              <a:t>掌握</a:t>
            </a:r>
            <a:r>
              <a:rPr lang="zh-CN" altLang="en-US" sz="2400" b="1" dirty="0">
                <a:solidFill>
                  <a:srgbClr val="000066"/>
                </a:solidFill>
                <a:latin typeface="华文楷体" pitchFamily="2" charset="-122"/>
                <a:ea typeface="华文楷体" pitchFamily="2" charset="-122"/>
              </a:rPr>
              <a:t>对特殊矩阵进行压缩存储时的下标变换公式。</a:t>
            </a:r>
          </a:p>
          <a:p>
            <a:pPr marL="358775" indent="-358775" algn="just">
              <a:lnSpc>
                <a:spcPct val="115000"/>
              </a:lnSpc>
              <a:buFont typeface="Arial" pitchFamily="34" charset="0"/>
              <a:buChar char="•"/>
            </a:pPr>
            <a:r>
              <a:rPr lang="zh-CN" altLang="en-US" sz="2400" b="1" dirty="0" smtClean="0">
                <a:solidFill>
                  <a:srgbClr val="000066"/>
                </a:solidFill>
                <a:latin typeface="华文楷体" pitchFamily="2" charset="-122"/>
                <a:ea typeface="华文楷体" pitchFamily="2" charset="-122"/>
              </a:rPr>
              <a:t>了解</a:t>
            </a:r>
            <a:r>
              <a:rPr lang="zh-CN" altLang="en-US" sz="2400" b="1" dirty="0">
                <a:solidFill>
                  <a:srgbClr val="000066"/>
                </a:solidFill>
                <a:latin typeface="华文楷体" pitchFamily="2" charset="-122"/>
                <a:ea typeface="华文楷体" pitchFamily="2" charset="-122"/>
              </a:rPr>
              <a:t>稀疏矩阵的两类压缩存储方法的特点和适用范围，领会以三元组表示稀疏矩阵时进行矩阵运算采用的处理方法</a:t>
            </a:r>
            <a:r>
              <a:rPr lang="zh-CN" altLang="en-US" sz="2400" b="1" dirty="0" smtClean="0">
                <a:solidFill>
                  <a:srgbClr val="000066"/>
                </a:solidFill>
                <a:latin typeface="华文楷体" pitchFamily="2" charset="-122"/>
                <a:ea typeface="华文楷体" pitchFamily="2" charset="-122"/>
              </a:rPr>
              <a:t>。</a:t>
            </a:r>
            <a:endParaRPr lang="en-US" altLang="zh-CN" sz="2400" b="1" dirty="0" smtClean="0">
              <a:solidFill>
                <a:srgbClr val="000066"/>
              </a:solidFill>
              <a:latin typeface="华文楷体" pitchFamily="2" charset="-122"/>
              <a:ea typeface="华文楷体" pitchFamily="2" charset="-122"/>
            </a:endParaRPr>
          </a:p>
        </p:txBody>
      </p:sp>
      <p:sp>
        <p:nvSpPr>
          <p:cNvPr id="3" name="TextBox 2"/>
          <p:cNvSpPr txBox="1"/>
          <p:nvPr/>
        </p:nvSpPr>
        <p:spPr>
          <a:xfrm>
            <a:off x="251520" y="548680"/>
            <a:ext cx="6192688" cy="523220"/>
          </a:xfrm>
          <a:prstGeom prst="rect">
            <a:avLst/>
          </a:prstGeom>
          <a:noFill/>
        </p:spPr>
        <p:txBody>
          <a:bodyPr wrap="square" rtlCol="0">
            <a:spAutoFit/>
          </a:bodyPr>
          <a:lstStyle/>
          <a:p>
            <a:r>
              <a:rPr lang="zh-CN" altLang="en-US" sz="2800" b="1" dirty="0" smtClean="0">
                <a:latin typeface="华文楷体" pitchFamily="2" charset="-122"/>
                <a:ea typeface="华文楷体" pitchFamily="2" charset="-122"/>
              </a:rPr>
              <a:t>总结</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3550557517"/>
      </p:ext>
    </p:extLst>
  </p:cSld>
  <p:clrMapOvr>
    <a:masterClrMapping/>
  </p:clrMapOvr>
  <p:transition>
    <p:strips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Line 1032"/>
          <p:cNvSpPr>
            <a:spLocks noChangeShapeType="1"/>
          </p:cNvSpPr>
          <p:nvPr/>
        </p:nvSpPr>
        <p:spPr bwMode="auto">
          <a:xfrm flipH="1">
            <a:off x="8382000" y="60960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34" name="对象 33"/>
          <p:cNvGraphicFramePr>
            <a:graphicFrameLocks noChangeAspect="1"/>
          </p:cNvGraphicFramePr>
          <p:nvPr/>
        </p:nvGraphicFramePr>
        <p:xfrm>
          <a:off x="6804248" y="4653135"/>
          <a:ext cx="1800200" cy="1553597"/>
        </p:xfrm>
        <a:graphic>
          <a:graphicData uri="http://schemas.openxmlformats.org/presentationml/2006/ole">
            <mc:AlternateContent xmlns:mc="http://schemas.openxmlformats.org/markup-compatibility/2006">
              <mc:Choice xmlns:v="urn:schemas-microsoft-com:vml" Requires="v">
                <p:oleObj spid="_x0000_s214067" name="Equation" r:id="rId4" imgW="927100" imgH="800100" progId="Equation.DSMT4">
                  <p:embed/>
                </p:oleObj>
              </mc:Choice>
              <mc:Fallback>
                <p:oleObj name="Equation" r:id="rId4" imgW="927100" imgH="8001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4653135"/>
                        <a:ext cx="1800200" cy="155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Line 1032"/>
          <p:cNvSpPr>
            <a:spLocks noChangeShapeType="1"/>
          </p:cNvSpPr>
          <p:nvPr/>
        </p:nvSpPr>
        <p:spPr bwMode="auto">
          <a:xfrm flipH="1">
            <a:off x="8534400" y="6248400"/>
            <a:ext cx="0" cy="0"/>
          </a:xfrm>
          <a:prstGeom prst="line">
            <a:avLst/>
          </a:prstGeom>
          <a:noFill/>
          <a:ln w="9525">
            <a:solidFill>
              <a:schemeClr val="tx1"/>
            </a:solidFill>
            <a:round/>
            <a:headEnd/>
            <a:tailEnd/>
          </a:ln>
        </p:spPr>
        <p:txBody>
          <a:bodyPr wrap="none" anchor="ctr"/>
          <a:lstStyle/>
          <a:p>
            <a:endParaRPr lang="zh-CN" altLang="en-US"/>
          </a:p>
        </p:txBody>
      </p:sp>
      <p:sp>
        <p:nvSpPr>
          <p:cNvPr id="7" name="TextBox 6"/>
          <p:cNvSpPr txBox="1"/>
          <p:nvPr/>
        </p:nvSpPr>
        <p:spPr>
          <a:xfrm>
            <a:off x="7380312" y="0"/>
            <a:ext cx="1763688"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-------5.4  </a:t>
            </a:r>
            <a:r>
              <a:rPr lang="zh-CN" altLang="en-US" sz="1800" b="1" dirty="0" smtClean="0">
                <a:solidFill>
                  <a:srgbClr val="FFC000"/>
                </a:solidFill>
                <a:latin typeface="华文楷体" pitchFamily="2" charset="-122"/>
                <a:ea typeface="华文楷体" pitchFamily="2" charset="-122"/>
              </a:rPr>
              <a:t>广义表</a:t>
            </a:r>
            <a:endParaRPr lang="zh-CN" altLang="en-US" sz="1800" b="1" dirty="0">
              <a:solidFill>
                <a:srgbClr val="FFC000"/>
              </a:solidFill>
              <a:latin typeface="华文楷体" pitchFamily="2" charset="-122"/>
              <a:ea typeface="华文楷体" pitchFamily="2" charset="-122"/>
            </a:endParaRPr>
          </a:p>
        </p:txBody>
      </p:sp>
      <p:sp>
        <p:nvSpPr>
          <p:cNvPr id="8" name="Rectangle 2"/>
          <p:cNvSpPr txBox="1">
            <a:spLocks noChangeArrowheads="1"/>
          </p:cNvSpPr>
          <p:nvPr/>
        </p:nvSpPr>
        <p:spPr>
          <a:xfrm>
            <a:off x="0" y="188640"/>
            <a:ext cx="7772400" cy="648072"/>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3600" b="1" dirty="0" smtClean="0">
                <a:solidFill>
                  <a:srgbClr val="000000"/>
                </a:solidFill>
                <a:latin typeface="Times New Roman" charset="0"/>
                <a:ea typeface="楷体_GB2312" pitchFamily="49" charset="-122"/>
              </a:rPr>
              <a:t>5.4   </a:t>
            </a:r>
            <a:r>
              <a:rPr lang="zh-CN" altLang="en-US" sz="3600" b="1" dirty="0" smtClean="0">
                <a:solidFill>
                  <a:srgbClr val="000000"/>
                </a:solidFill>
                <a:latin typeface="+mn-lt"/>
                <a:ea typeface="华文楷体" panose="02010600040101010101" pitchFamily="2" charset="-122"/>
              </a:rPr>
              <a:t>广义表 </a:t>
            </a:r>
            <a:r>
              <a:rPr lang="en-US" altLang="zh-CN" sz="3600" b="1" dirty="0" smtClean="0">
                <a:solidFill>
                  <a:srgbClr val="000000"/>
                </a:solidFill>
                <a:latin typeface="+mn-lt"/>
                <a:ea typeface="华文楷体" panose="02010600040101010101" pitchFamily="2" charset="-122"/>
              </a:rPr>
              <a:t>(General Lists )</a:t>
            </a:r>
          </a:p>
        </p:txBody>
      </p:sp>
      <p:sp>
        <p:nvSpPr>
          <p:cNvPr id="10" name="Text Box 5"/>
          <p:cNvSpPr txBox="1">
            <a:spLocks noChangeArrowheads="1"/>
          </p:cNvSpPr>
          <p:nvPr/>
        </p:nvSpPr>
        <p:spPr bwMode="auto">
          <a:xfrm>
            <a:off x="107504" y="2060848"/>
            <a:ext cx="8640960" cy="2973122"/>
          </a:xfrm>
          <a:prstGeom prst="rect">
            <a:avLst/>
          </a:prstGeom>
          <a:noFill/>
          <a:ln w="9525">
            <a:noFill/>
            <a:miter lim="800000"/>
            <a:headEnd/>
            <a:tailEnd/>
          </a:ln>
        </p:spPr>
        <p:txBody>
          <a:bodyPr wrap="square">
            <a:spAutoFit/>
          </a:bodyPr>
          <a:lstStyle/>
          <a:p>
            <a:pPr>
              <a:lnSpc>
                <a:spcPct val="120000"/>
              </a:lnSpc>
            </a:pPr>
            <a:r>
              <a:rPr lang="en-US" altLang="zh-CN" sz="2400" b="1" dirty="0">
                <a:latin typeface="+mn-lt"/>
                <a:ea typeface="华文楷体" pitchFamily="2" charset="-122"/>
              </a:rPr>
              <a:t>ADT </a:t>
            </a:r>
            <a:r>
              <a:rPr lang="en-US" altLang="zh-CN" sz="2400" b="1" dirty="0" err="1">
                <a:latin typeface="+mn-lt"/>
                <a:ea typeface="华文楷体" pitchFamily="2" charset="-122"/>
              </a:rPr>
              <a:t>Glist</a:t>
            </a:r>
            <a:r>
              <a:rPr lang="en-US" altLang="zh-CN" sz="2400" b="1" dirty="0">
                <a:latin typeface="+mn-lt"/>
                <a:ea typeface="华文楷体" pitchFamily="2" charset="-122"/>
              </a:rPr>
              <a:t> {</a:t>
            </a:r>
          </a:p>
          <a:p>
            <a:pPr>
              <a:lnSpc>
                <a:spcPct val="120000"/>
              </a:lnSpc>
            </a:pPr>
            <a:r>
              <a:rPr lang="en-US" altLang="zh-CN" sz="2400" dirty="0">
                <a:latin typeface="+mn-lt"/>
                <a:ea typeface="华文楷体" pitchFamily="2" charset="-122"/>
              </a:rPr>
              <a:t>  </a:t>
            </a:r>
            <a:r>
              <a:rPr lang="zh-CN" altLang="en-US" sz="2400" b="1" dirty="0">
                <a:solidFill>
                  <a:srgbClr val="9933FF"/>
                </a:solidFill>
                <a:latin typeface="+mn-lt"/>
                <a:ea typeface="华文楷体" pitchFamily="2" charset="-122"/>
              </a:rPr>
              <a:t>数据对象</a:t>
            </a:r>
            <a:r>
              <a:rPr lang="zh-CN" altLang="en-US" sz="2400" dirty="0">
                <a:solidFill>
                  <a:srgbClr val="9933FF"/>
                </a:solidFill>
                <a:latin typeface="+mn-lt"/>
                <a:ea typeface="华文楷体" pitchFamily="2" charset="-122"/>
              </a:rPr>
              <a:t>：</a:t>
            </a:r>
            <a:r>
              <a:rPr lang="en-US" altLang="zh-CN" sz="2400" b="1" dirty="0">
                <a:latin typeface="+mn-lt"/>
                <a:ea typeface="华文楷体" pitchFamily="2" charset="-122"/>
              </a:rPr>
              <a:t>D</a:t>
            </a:r>
            <a:r>
              <a:rPr lang="zh-CN" altLang="en-US" sz="2400" b="1" dirty="0">
                <a:latin typeface="+mn-lt"/>
                <a:ea typeface="华文楷体" pitchFamily="2" charset="-122"/>
              </a:rPr>
              <a:t>＝</a:t>
            </a:r>
            <a:r>
              <a:rPr lang="en-US" altLang="zh-CN" sz="2400" b="1" dirty="0">
                <a:latin typeface="+mn-lt"/>
                <a:ea typeface="华文楷体" pitchFamily="2" charset="-122"/>
              </a:rPr>
              <a:t>{</a:t>
            </a:r>
            <a:r>
              <a:rPr lang="en-US" altLang="zh-CN" sz="2400" b="1" dirty="0" err="1">
                <a:latin typeface="+mn-lt"/>
                <a:ea typeface="华文楷体" pitchFamily="2" charset="-122"/>
              </a:rPr>
              <a:t>e</a:t>
            </a:r>
            <a:r>
              <a:rPr lang="en-US" altLang="zh-CN" sz="2400" b="1" baseline="-25000" dirty="0" err="1">
                <a:latin typeface="+mn-lt"/>
                <a:ea typeface="华文楷体" pitchFamily="2" charset="-122"/>
              </a:rPr>
              <a:t>i</a:t>
            </a:r>
            <a:r>
              <a:rPr lang="en-US" altLang="zh-CN" sz="2400" b="1" dirty="0">
                <a:latin typeface="+mn-lt"/>
                <a:ea typeface="华文楷体" pitchFamily="2" charset="-122"/>
              </a:rPr>
              <a:t> | </a:t>
            </a:r>
            <a:r>
              <a:rPr lang="en-US" altLang="zh-CN" sz="2400" b="1" dirty="0" err="1">
                <a:latin typeface="+mn-lt"/>
                <a:ea typeface="华文楷体" pitchFamily="2" charset="-122"/>
              </a:rPr>
              <a:t>i</a:t>
            </a:r>
            <a:r>
              <a:rPr lang="en-US" altLang="zh-CN" sz="2400" b="1" dirty="0">
                <a:latin typeface="+mn-lt"/>
                <a:ea typeface="华文楷体" pitchFamily="2" charset="-122"/>
              </a:rPr>
              <a:t>=1,2,..,n;  n≥0; </a:t>
            </a:r>
            <a:r>
              <a:rPr lang="en-US" altLang="zh-CN" sz="2400" b="1" dirty="0" smtClean="0">
                <a:latin typeface="+mn-lt"/>
                <a:ea typeface="华文楷体" pitchFamily="2" charset="-122"/>
              </a:rPr>
              <a:t> </a:t>
            </a:r>
            <a:r>
              <a:rPr lang="en-US" altLang="zh-CN" sz="2400" b="1" dirty="0" err="1">
                <a:latin typeface="+mn-lt"/>
                <a:ea typeface="华文楷体" pitchFamily="2" charset="-122"/>
              </a:rPr>
              <a:t>e</a:t>
            </a:r>
            <a:r>
              <a:rPr lang="en-US" altLang="zh-CN" sz="2400" b="1" baseline="-25000" dirty="0" err="1">
                <a:latin typeface="+mn-lt"/>
                <a:ea typeface="华文楷体" pitchFamily="2" charset="-122"/>
              </a:rPr>
              <a:t>i</a:t>
            </a:r>
            <a:r>
              <a:rPr lang="en-US" altLang="zh-CN" sz="2400" b="1" dirty="0" err="1">
                <a:latin typeface="+mn-lt"/>
                <a:ea typeface="华文楷体" pitchFamily="2" charset="-122"/>
              </a:rPr>
              <a:t>∈AtomSet</a:t>
            </a:r>
            <a:r>
              <a:rPr lang="en-US" altLang="zh-CN" sz="2400" b="1" dirty="0">
                <a:latin typeface="+mn-lt"/>
                <a:ea typeface="华文楷体" pitchFamily="2" charset="-122"/>
              </a:rPr>
              <a:t> </a:t>
            </a:r>
            <a:r>
              <a:rPr lang="zh-CN" altLang="en-US" sz="2400" b="1" dirty="0">
                <a:latin typeface="+mn-lt"/>
                <a:ea typeface="华文楷体" pitchFamily="2" charset="-122"/>
              </a:rPr>
              <a:t>或 </a:t>
            </a:r>
            <a:r>
              <a:rPr lang="en-US" altLang="zh-CN" sz="2400" b="1" dirty="0" err="1">
                <a:solidFill>
                  <a:srgbClr val="C00000"/>
                </a:solidFill>
                <a:latin typeface="+mn-lt"/>
                <a:ea typeface="华文楷体" pitchFamily="2" charset="-122"/>
              </a:rPr>
              <a:t>e</a:t>
            </a:r>
            <a:r>
              <a:rPr lang="en-US" altLang="zh-CN" sz="2400" b="1" baseline="-25000" dirty="0" err="1">
                <a:solidFill>
                  <a:srgbClr val="C00000"/>
                </a:solidFill>
                <a:latin typeface="+mn-lt"/>
                <a:ea typeface="华文楷体" pitchFamily="2" charset="-122"/>
              </a:rPr>
              <a:t>i</a:t>
            </a:r>
            <a:r>
              <a:rPr lang="en-US" altLang="zh-CN" sz="2400" b="1" dirty="0" err="1">
                <a:solidFill>
                  <a:srgbClr val="C00000"/>
                </a:solidFill>
                <a:latin typeface="+mn-lt"/>
                <a:ea typeface="华文楷体" pitchFamily="2" charset="-122"/>
              </a:rPr>
              <a:t>∈GList</a:t>
            </a:r>
            <a:r>
              <a:rPr lang="en-US" altLang="zh-CN" sz="2400" b="1" dirty="0">
                <a:solidFill>
                  <a:srgbClr val="C00000"/>
                </a:solidFill>
                <a:latin typeface="+mn-lt"/>
                <a:ea typeface="华文楷体" pitchFamily="2" charset="-122"/>
              </a:rPr>
              <a:t>,</a:t>
            </a:r>
          </a:p>
          <a:p>
            <a:pPr>
              <a:lnSpc>
                <a:spcPct val="120000"/>
              </a:lnSpc>
            </a:pPr>
            <a:r>
              <a:rPr lang="en-US" altLang="zh-CN" sz="2400" b="1" dirty="0">
                <a:latin typeface="+mn-lt"/>
                <a:ea typeface="华文楷体" pitchFamily="2" charset="-122"/>
              </a:rPr>
              <a:t>                    </a:t>
            </a:r>
            <a:r>
              <a:rPr lang="en-US" altLang="zh-CN" sz="2400" b="1" dirty="0" smtClean="0">
                <a:latin typeface="+mn-lt"/>
                <a:ea typeface="华文楷体" pitchFamily="2" charset="-122"/>
              </a:rPr>
              <a:t>                   </a:t>
            </a:r>
            <a:r>
              <a:rPr lang="en-US" altLang="zh-CN" sz="2400" b="1" dirty="0" err="1" smtClean="0">
                <a:latin typeface="+mn-lt"/>
                <a:ea typeface="华文楷体" pitchFamily="2" charset="-122"/>
              </a:rPr>
              <a:t>AtomSet</a:t>
            </a:r>
            <a:r>
              <a:rPr lang="zh-CN" altLang="en-US" sz="2400" b="1" dirty="0">
                <a:latin typeface="+mn-lt"/>
                <a:ea typeface="华文楷体" pitchFamily="2" charset="-122"/>
              </a:rPr>
              <a:t>为某个数据对象  </a:t>
            </a:r>
            <a:r>
              <a:rPr lang="en-US" altLang="zh-CN" sz="2400" b="1" dirty="0">
                <a:latin typeface="+mn-lt"/>
                <a:ea typeface="华文楷体" pitchFamily="2" charset="-122"/>
              </a:rPr>
              <a:t>}</a:t>
            </a:r>
          </a:p>
          <a:p>
            <a:pPr>
              <a:lnSpc>
                <a:spcPct val="120000"/>
              </a:lnSpc>
            </a:pPr>
            <a:r>
              <a:rPr lang="en-US" altLang="zh-CN" sz="2400" b="1" dirty="0">
                <a:latin typeface="+mn-lt"/>
                <a:ea typeface="华文楷体" pitchFamily="2" charset="-122"/>
              </a:rPr>
              <a:t>  </a:t>
            </a:r>
            <a:r>
              <a:rPr lang="zh-CN" altLang="en-US" sz="2400" b="1" dirty="0">
                <a:solidFill>
                  <a:srgbClr val="9933FF"/>
                </a:solidFill>
                <a:latin typeface="+mn-lt"/>
                <a:ea typeface="华文楷体" pitchFamily="2" charset="-122"/>
              </a:rPr>
              <a:t>数据关系</a:t>
            </a:r>
            <a:r>
              <a:rPr lang="zh-CN" altLang="en-US" sz="2400" b="1" dirty="0" smtClean="0">
                <a:solidFill>
                  <a:srgbClr val="9933FF"/>
                </a:solidFill>
                <a:latin typeface="+mn-lt"/>
                <a:ea typeface="华文楷体" pitchFamily="2" charset="-122"/>
              </a:rPr>
              <a:t>：</a:t>
            </a:r>
            <a:r>
              <a:rPr lang="en-US" altLang="zh-CN" sz="2400" b="1" dirty="0" smtClean="0">
                <a:latin typeface="+mn-lt"/>
                <a:ea typeface="华文楷体" pitchFamily="2" charset="-122"/>
              </a:rPr>
              <a:t>LR</a:t>
            </a:r>
            <a:r>
              <a:rPr lang="zh-CN" altLang="en-US" sz="2400" b="1" dirty="0">
                <a:latin typeface="+mn-lt"/>
                <a:ea typeface="华文楷体" pitchFamily="2" charset="-122"/>
              </a:rPr>
              <a:t>＝</a:t>
            </a:r>
            <a:r>
              <a:rPr lang="en-US" altLang="zh-CN" sz="2400" b="1" dirty="0">
                <a:latin typeface="+mn-lt"/>
                <a:ea typeface="华文楷体" pitchFamily="2" charset="-122"/>
              </a:rPr>
              <a:t>{&lt;e</a:t>
            </a:r>
            <a:r>
              <a:rPr lang="en-US" altLang="zh-CN" sz="2400" b="1" baseline="-25000" dirty="0">
                <a:latin typeface="+mn-lt"/>
                <a:ea typeface="华文楷体" pitchFamily="2" charset="-122"/>
              </a:rPr>
              <a:t>i-1</a:t>
            </a:r>
            <a:r>
              <a:rPr lang="en-US" altLang="zh-CN" sz="2400" b="1" dirty="0">
                <a:latin typeface="+mn-lt"/>
                <a:ea typeface="华文楷体" pitchFamily="2" charset="-122"/>
              </a:rPr>
              <a:t>, </a:t>
            </a:r>
            <a:r>
              <a:rPr lang="en-US" altLang="zh-CN" sz="2400" b="1" dirty="0" err="1">
                <a:latin typeface="+mn-lt"/>
                <a:ea typeface="华文楷体" pitchFamily="2" charset="-122"/>
              </a:rPr>
              <a:t>e</a:t>
            </a:r>
            <a:r>
              <a:rPr lang="en-US" altLang="zh-CN" sz="2400" b="1" baseline="-25000" dirty="0" err="1">
                <a:latin typeface="+mn-lt"/>
                <a:ea typeface="华文楷体" pitchFamily="2" charset="-122"/>
              </a:rPr>
              <a:t>i</a:t>
            </a:r>
            <a:r>
              <a:rPr lang="en-US" altLang="zh-CN" sz="2400" b="1" dirty="0">
                <a:latin typeface="+mn-lt"/>
                <a:ea typeface="华文楷体" pitchFamily="2" charset="-122"/>
              </a:rPr>
              <a:t> &gt;| e</a:t>
            </a:r>
            <a:r>
              <a:rPr lang="en-US" altLang="zh-CN" sz="2400" b="1" baseline="-25000" dirty="0">
                <a:latin typeface="+mn-lt"/>
                <a:ea typeface="华文楷体" pitchFamily="2" charset="-122"/>
              </a:rPr>
              <a:t>i-1</a:t>
            </a:r>
            <a:r>
              <a:rPr lang="en-US" altLang="zh-CN" sz="2400" b="1" dirty="0">
                <a:latin typeface="+mn-lt"/>
                <a:ea typeface="华文楷体" pitchFamily="2" charset="-122"/>
              </a:rPr>
              <a:t> ,</a:t>
            </a:r>
            <a:r>
              <a:rPr lang="en-US" altLang="zh-CN" sz="2400" b="1" dirty="0" err="1">
                <a:latin typeface="+mn-lt"/>
                <a:ea typeface="华文楷体" pitchFamily="2" charset="-122"/>
              </a:rPr>
              <a:t>e</a:t>
            </a:r>
            <a:r>
              <a:rPr lang="en-US" altLang="zh-CN" sz="2400" b="1" baseline="-25000" dirty="0" err="1">
                <a:latin typeface="+mn-lt"/>
                <a:ea typeface="华文楷体" pitchFamily="2" charset="-122"/>
              </a:rPr>
              <a:t>i</a:t>
            </a:r>
            <a:r>
              <a:rPr lang="en-US" altLang="zh-CN" sz="2400" b="1" dirty="0" err="1">
                <a:latin typeface="+mn-lt"/>
                <a:ea typeface="华文楷体" pitchFamily="2" charset="-122"/>
              </a:rPr>
              <a:t>∈D</a:t>
            </a:r>
            <a:r>
              <a:rPr lang="en-US" altLang="zh-CN" sz="2400" b="1" dirty="0">
                <a:latin typeface="+mn-lt"/>
                <a:ea typeface="华文楷体" pitchFamily="2" charset="-122"/>
              </a:rPr>
              <a:t>, 2≤i≤n}</a:t>
            </a:r>
          </a:p>
          <a:p>
            <a:pPr>
              <a:lnSpc>
                <a:spcPct val="150000"/>
              </a:lnSpc>
            </a:pPr>
            <a:r>
              <a:rPr lang="en-US" altLang="zh-CN" sz="2400" b="1" dirty="0" smtClean="0">
                <a:latin typeface="+mn-lt"/>
                <a:ea typeface="华文楷体" pitchFamily="2" charset="-122"/>
              </a:rPr>
              <a:t>  </a:t>
            </a:r>
            <a:r>
              <a:rPr lang="zh-CN" altLang="en-US" sz="2400" b="1" dirty="0" smtClean="0">
                <a:solidFill>
                  <a:srgbClr val="9933FF"/>
                </a:solidFill>
                <a:latin typeface="+mn-lt"/>
                <a:ea typeface="华文楷体" pitchFamily="2" charset="-122"/>
              </a:rPr>
              <a:t>基本操作：</a:t>
            </a:r>
            <a:endParaRPr lang="en-US" altLang="zh-CN" sz="2400" b="1" dirty="0">
              <a:solidFill>
                <a:srgbClr val="9933FF"/>
              </a:solidFill>
              <a:latin typeface="+mn-lt"/>
              <a:ea typeface="华文楷体" pitchFamily="2" charset="-122"/>
            </a:endParaRPr>
          </a:p>
          <a:p>
            <a:pPr>
              <a:lnSpc>
                <a:spcPct val="150000"/>
              </a:lnSpc>
            </a:pPr>
            <a:r>
              <a:rPr lang="en-US" altLang="zh-CN" sz="2400" b="1" dirty="0">
                <a:latin typeface="+mn-lt"/>
                <a:ea typeface="华文楷体" pitchFamily="2" charset="-122"/>
              </a:rPr>
              <a:t>} ADT</a:t>
            </a:r>
            <a:r>
              <a:rPr lang="en-US" altLang="zh-CN" sz="2400" dirty="0">
                <a:latin typeface="+mn-lt"/>
                <a:ea typeface="华文楷体" pitchFamily="2" charset="-122"/>
              </a:rPr>
              <a:t> </a:t>
            </a:r>
            <a:r>
              <a:rPr lang="en-US" altLang="zh-CN" sz="2400" dirty="0" err="1">
                <a:latin typeface="+mn-lt"/>
                <a:ea typeface="华文楷体" pitchFamily="2" charset="-122"/>
              </a:rPr>
              <a:t>Glist</a:t>
            </a:r>
            <a:endParaRPr lang="en-US" altLang="zh-CN" sz="2400" dirty="0">
              <a:latin typeface="+mn-lt"/>
              <a:ea typeface="华文楷体" pitchFamily="2" charset="-122"/>
            </a:endParaRPr>
          </a:p>
        </p:txBody>
      </p:sp>
      <p:sp>
        <p:nvSpPr>
          <p:cNvPr id="2" name="文本框 1"/>
          <p:cNvSpPr txBox="1"/>
          <p:nvPr/>
        </p:nvSpPr>
        <p:spPr>
          <a:xfrm>
            <a:off x="1547664" y="953480"/>
            <a:ext cx="3240360" cy="523220"/>
          </a:xfrm>
          <a:prstGeom prst="rect">
            <a:avLst/>
          </a:prstGeom>
          <a:noFill/>
        </p:spPr>
        <p:txBody>
          <a:bodyPr wrap="square" rtlCol="0">
            <a:spAutoFit/>
          </a:bodyPr>
          <a:lstStyle/>
          <a:p>
            <a:r>
              <a:rPr lang="zh-CN" altLang="en-US" sz="2800" b="1" dirty="0" smtClean="0">
                <a:latin typeface="华文楷体" panose="02010600040101010101" pitchFamily="2" charset="-122"/>
                <a:ea typeface="华文楷体" panose="02010600040101010101" pitchFamily="2" charset="-122"/>
              </a:rPr>
              <a:t>是线性表的推广。</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p:transition>
    <p:strips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026"/>
          <p:cNvSpPr txBox="1">
            <a:spLocks noChangeArrowheads="1"/>
          </p:cNvSpPr>
          <p:nvPr/>
        </p:nvSpPr>
        <p:spPr bwMode="auto">
          <a:xfrm>
            <a:off x="-36512" y="146914"/>
            <a:ext cx="60965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Font typeface="Wingdings" panose="05000000000000000000" pitchFamily="2" charset="2"/>
              <a:buChar char="Ø"/>
            </a:pPr>
            <a:r>
              <a:rPr lang="zh-CN" altLang="en-US" sz="3200" b="1" dirty="0">
                <a:latin typeface="华文楷体" panose="02010600040101010101" pitchFamily="2" charset="-122"/>
                <a:ea typeface="华文楷体" panose="02010600040101010101" pitchFamily="2" charset="-122"/>
              </a:rPr>
              <a:t>广义表是</a:t>
            </a:r>
            <a:r>
              <a:rPr lang="zh-CN" altLang="en-US" sz="3200" b="1" dirty="0">
                <a:solidFill>
                  <a:srgbClr val="FF0000"/>
                </a:solidFill>
                <a:latin typeface="华文楷体" panose="02010600040101010101" pitchFamily="2" charset="-122"/>
                <a:ea typeface="华文楷体" panose="02010600040101010101" pitchFamily="2" charset="-122"/>
              </a:rPr>
              <a:t>递归</a:t>
            </a:r>
            <a:r>
              <a:rPr lang="zh-CN" altLang="en-US" sz="3200" b="1" dirty="0">
                <a:latin typeface="华文楷体" panose="02010600040101010101" pitchFamily="2" charset="-122"/>
                <a:ea typeface="华文楷体" panose="02010600040101010101" pitchFamily="2" charset="-122"/>
              </a:rPr>
              <a:t>定义的</a:t>
            </a:r>
            <a:r>
              <a:rPr lang="zh-CN" altLang="en-US" sz="3200" b="1" dirty="0">
                <a:solidFill>
                  <a:srgbClr val="FF0000"/>
                </a:solidFill>
                <a:latin typeface="华文楷体" panose="02010600040101010101" pitchFamily="2" charset="-122"/>
                <a:ea typeface="华文楷体" panose="02010600040101010101" pitchFamily="2" charset="-122"/>
              </a:rPr>
              <a:t>线性</a:t>
            </a:r>
            <a:r>
              <a:rPr lang="zh-CN" altLang="en-US" sz="3200" b="1" dirty="0" smtClean="0">
                <a:solidFill>
                  <a:srgbClr val="FF0000"/>
                </a:solidFill>
                <a:latin typeface="华文楷体" panose="02010600040101010101" pitchFamily="2" charset="-122"/>
                <a:ea typeface="华文楷体" panose="02010600040101010101" pitchFamily="2" charset="-122"/>
              </a:rPr>
              <a:t>结构</a:t>
            </a:r>
            <a:endParaRPr lang="zh-CN" altLang="en-US" sz="3200" b="1" dirty="0">
              <a:latin typeface="华文楷体" panose="02010600040101010101" pitchFamily="2" charset="-122"/>
              <a:ea typeface="华文楷体" panose="02010600040101010101" pitchFamily="2" charset="-122"/>
            </a:endParaRPr>
          </a:p>
        </p:txBody>
      </p:sp>
      <p:sp>
        <p:nvSpPr>
          <p:cNvPr id="48" name="Rectangle 3"/>
          <p:cNvSpPr txBox="1">
            <a:spLocks noChangeArrowheads="1"/>
          </p:cNvSpPr>
          <p:nvPr/>
        </p:nvSpPr>
        <p:spPr>
          <a:xfrm>
            <a:off x="691081" y="758168"/>
            <a:ext cx="7824890" cy="1907832"/>
          </a:xfrm>
          <a:prstGeom prst="rect">
            <a:avLst/>
          </a:prstGeom>
        </p:spPr>
        <p:txBody>
          <a:bodyPr/>
          <a:lstStyle/>
          <a:p>
            <a:pPr marL="342900" marR="0" lvl="0" indent="-342900" algn="l" defTabSz="914400" rtl="0" eaLnBrk="1" fontAlgn="base" latinLnBrk="0" hangingPunct="1">
              <a:lnSpc>
                <a:spcPct val="105000"/>
              </a:lnSpc>
              <a:spcBef>
                <a:spcPct val="20000"/>
              </a:spcBef>
              <a:spcAft>
                <a:spcPct val="0"/>
              </a:spcAft>
              <a:buClr>
                <a:srgbClr val="990099"/>
              </a:buClr>
              <a:buSzPct val="50000"/>
              <a:tabLst/>
              <a:defRPr/>
            </a:pP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一般情况下，广义表可以表示为</a:t>
            </a:r>
            <a:r>
              <a:rPr lang="zh-CN" altLang="en-US" sz="2400" kern="0" dirty="0">
                <a:latin typeface="华文楷体" pitchFamily="2" charset="-122"/>
                <a:ea typeface="华文楷体" pitchFamily="2" charset="-122"/>
              </a:rPr>
              <a:t> </a:t>
            </a:r>
            <a:r>
              <a:rPr lang="zh-CN" altLang="en-US" sz="2400" kern="0" dirty="0" smtClean="0">
                <a:latin typeface="华文楷体" pitchFamily="2" charset="-122"/>
                <a:ea typeface="华文楷体" pitchFamily="2" charset="-122"/>
              </a:rPr>
              <a:t>    </a:t>
            </a:r>
            <a:r>
              <a:rPr kumimoji="1" lang="en-US" altLang="zh-CN" sz="2400" b="1" i="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LS</a:t>
            </a:r>
            <a:r>
              <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a:t>
            </a:r>
            <a:r>
              <a:rPr kumimoji="1" lang="en-US" altLang="zh-CN" sz="2400" b="1" u="none" strike="noStrike" kern="0" cap="none" spc="0" normalizeH="0" baseline="-25000" noProof="0" dirty="0" smtClean="0">
                <a:ln>
                  <a:noFill/>
                </a:ln>
                <a:solidFill>
                  <a:schemeClr val="tx1"/>
                </a:solidFill>
                <a:effectLst/>
                <a:uLnTx/>
                <a:uFillTx/>
                <a:latin typeface="华文楷体" pitchFamily="2" charset="-122"/>
                <a:ea typeface="华文楷体" pitchFamily="2" charset="-122"/>
              </a:rPr>
              <a:t>1</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a:t>
            </a:r>
            <a:r>
              <a:rPr kumimoji="1" lang="en-US" altLang="zh-CN" sz="2400" b="1" u="none" strike="noStrike" kern="0" cap="none" spc="0" normalizeH="0" baseline="-25000" noProof="0" dirty="0" smtClean="0">
                <a:ln>
                  <a:noFill/>
                </a:ln>
                <a:solidFill>
                  <a:schemeClr val="tx1"/>
                </a:solidFill>
                <a:effectLst/>
                <a:uLnTx/>
                <a:uFillTx/>
                <a:latin typeface="华文楷体" pitchFamily="2" charset="-122"/>
                <a:ea typeface="华文楷体" pitchFamily="2" charset="-122"/>
              </a:rPr>
              <a:t>2</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a:t>
            </a:r>
            <a:r>
              <a:rPr kumimoji="1" lang="en-US" altLang="zh-CN" sz="2400" b="1" u="none" strike="noStrike" kern="0" cap="none" spc="0" normalizeH="0" baseline="-25000" noProof="0" dirty="0" smtClean="0">
                <a:ln>
                  <a:noFill/>
                </a:ln>
                <a:solidFill>
                  <a:schemeClr val="tx1"/>
                </a:solidFill>
                <a:effectLst/>
                <a:uLnTx/>
                <a:uFillTx/>
                <a:latin typeface="华文楷体" pitchFamily="2" charset="-122"/>
                <a:ea typeface="华文楷体" pitchFamily="2" charset="-122"/>
              </a:rPr>
              <a:t>3</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 a</a:t>
            </a:r>
            <a:r>
              <a:rPr kumimoji="1" lang="en-US" altLang="zh-CN" sz="2400" b="1" u="none" strike="noStrike" kern="0" cap="none" spc="0" normalizeH="0" baseline="-25000" noProof="0" dirty="0" smtClean="0">
                <a:ln>
                  <a:noFill/>
                </a:ln>
                <a:solidFill>
                  <a:schemeClr val="tx1"/>
                </a:solidFill>
                <a:effectLst/>
                <a:uLnTx/>
                <a:uFillTx/>
                <a:latin typeface="华文楷体" pitchFamily="2" charset="-122"/>
                <a:ea typeface="华文楷体" pitchFamily="2" charset="-122"/>
              </a:rPr>
              <a:t>n</a:t>
            </a:r>
            <a:r>
              <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p>
          <a:p>
            <a:pPr marL="357188" marR="0" lvl="0" indent="-268288" algn="l" defTabSz="914400" rtl="0" eaLnBrk="1" fontAlgn="base" latinLnBrk="0" hangingPunct="1">
              <a:lnSpc>
                <a:spcPct val="105000"/>
              </a:lnSpc>
              <a:spcBef>
                <a:spcPct val="20000"/>
              </a:spcBef>
              <a:spcAft>
                <a:spcPct val="0"/>
              </a:spcAft>
              <a:buClr>
                <a:srgbClr val="990099"/>
              </a:buClr>
              <a:buSzPct val="50000"/>
              <a:buFont typeface="Wingdings" pitchFamily="2" charset="2"/>
              <a:buChar char="n"/>
              <a:tabLst/>
              <a:defRPr/>
            </a:pPr>
            <a:r>
              <a:rPr lang="en-US" altLang="zh-CN" sz="2400" b="1" kern="0" dirty="0" err="1">
                <a:latin typeface="华文楷体" pitchFamily="2" charset="-122"/>
                <a:ea typeface="华文楷体" pitchFamily="2" charset="-122"/>
              </a:rPr>
              <a:t>ai</a:t>
            </a:r>
            <a:r>
              <a:rPr lang="en-US" altLang="zh-CN" sz="2400" b="1" kern="0" dirty="0">
                <a:latin typeface="华文楷体" pitchFamily="2" charset="-122"/>
                <a:ea typeface="华文楷体" pitchFamily="2" charset="-122"/>
              </a:rPr>
              <a:t> </a:t>
            </a:r>
            <a:r>
              <a:rPr lang="zh-CN" altLang="zh-CN" sz="2400" b="1" kern="0" dirty="0">
                <a:latin typeface="华文楷体" pitchFamily="2" charset="-122"/>
                <a:ea typeface="华文楷体" pitchFamily="2" charset="-122"/>
              </a:rPr>
              <a:t>是</a:t>
            </a:r>
            <a:r>
              <a:rPr lang="zh-CN" altLang="zh-CN" sz="2400" b="1" kern="0" dirty="0">
                <a:solidFill>
                  <a:srgbClr val="00B050"/>
                </a:solidFill>
                <a:effectLst>
                  <a:outerShdw blurRad="38100" dist="38100" dir="2700000" algn="tl">
                    <a:srgbClr val="000000">
                      <a:alpha val="43137"/>
                    </a:srgbClr>
                  </a:outerShdw>
                </a:effectLst>
                <a:latin typeface="华文楷体" pitchFamily="2" charset="-122"/>
                <a:ea typeface="华文楷体" pitchFamily="2" charset="-122"/>
              </a:rPr>
              <a:t>表元素</a:t>
            </a:r>
            <a:r>
              <a:rPr lang="zh-CN" altLang="zh-CN" sz="2400" b="1" kern="0" dirty="0">
                <a:latin typeface="华文楷体" pitchFamily="2" charset="-122"/>
                <a:ea typeface="华文楷体" pitchFamily="2" charset="-122"/>
              </a:rPr>
              <a:t>，可以是</a:t>
            </a:r>
            <a:r>
              <a:rPr lang="zh-CN" altLang="en-US" sz="2400" b="1" kern="0" dirty="0">
                <a:latin typeface="华文楷体" pitchFamily="2" charset="-122"/>
                <a:ea typeface="华文楷体" pitchFamily="2" charset="-122"/>
              </a:rPr>
              <a:t>广义</a:t>
            </a:r>
            <a:r>
              <a:rPr lang="zh-CN" altLang="zh-CN" sz="2400" b="1" kern="0" dirty="0">
                <a:latin typeface="华文楷体" pitchFamily="2" charset="-122"/>
                <a:ea typeface="华文楷体" pitchFamily="2" charset="-122"/>
              </a:rPr>
              <a:t>表</a:t>
            </a:r>
            <a:r>
              <a:rPr kumimoji="1" lang="zh-CN"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称为</a:t>
            </a:r>
            <a:r>
              <a:rPr lang="zh-CN" altLang="en-US" sz="2400" b="1" kern="0" dirty="0">
                <a:solidFill>
                  <a:srgbClr val="00B050"/>
                </a:solidFill>
                <a:effectLst>
                  <a:outerShdw blurRad="38100" dist="38100" dir="2700000" algn="tl">
                    <a:srgbClr val="000000">
                      <a:alpha val="43137"/>
                    </a:srgbClr>
                  </a:outerShdw>
                </a:effectLst>
                <a:latin typeface="华文楷体" pitchFamily="2" charset="-122"/>
                <a:ea typeface="华文楷体" pitchFamily="2" charset="-122"/>
              </a:rPr>
              <a:t>子表</a:t>
            </a: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r>
              <a:rPr lang="zh-CN" altLang="en-US" sz="2400" b="1" kern="0" dirty="0">
                <a:latin typeface="华文楷体" pitchFamily="2" charset="-122"/>
                <a:ea typeface="华文楷体" pitchFamily="2" charset="-122"/>
              </a:rPr>
              <a:t>也</a:t>
            </a: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可以是数据元素（称为</a:t>
            </a:r>
            <a:r>
              <a:rPr kumimoji="1" lang="zh-CN" altLang="en-US" sz="2400" b="1" i="0" u="none" strike="noStrike" kern="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华文楷体" pitchFamily="2" charset="-122"/>
                <a:ea typeface="华文楷体" pitchFamily="2" charset="-122"/>
              </a:rPr>
              <a:t>原子</a:t>
            </a: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endPar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357188" lvl="0" indent="-268288">
              <a:lnSpc>
                <a:spcPct val="105000"/>
              </a:lnSpc>
              <a:spcBef>
                <a:spcPct val="20000"/>
              </a:spcBef>
              <a:buClr>
                <a:srgbClr val="990099"/>
              </a:buClr>
              <a:buSzPct val="50000"/>
              <a:buFont typeface="Wingdings" pitchFamily="2" charset="2"/>
              <a:buChar char="n"/>
              <a:defRPr/>
            </a:pPr>
            <a:r>
              <a:rPr lang="en-US" altLang="zh-CN" sz="2400" b="1" i="1" kern="0" dirty="0" smtClean="0">
                <a:latin typeface="华文楷体" pitchFamily="2" charset="-122"/>
                <a:ea typeface="华文楷体" pitchFamily="2" charset="-122"/>
              </a:rPr>
              <a:t>LS </a:t>
            </a:r>
            <a:r>
              <a:rPr lang="zh-CN" altLang="zh-CN" sz="2400" b="1" kern="0" dirty="0">
                <a:latin typeface="华文楷体" pitchFamily="2" charset="-122"/>
                <a:ea typeface="华文楷体" pitchFamily="2" charset="-122"/>
              </a:rPr>
              <a:t>是表名</a:t>
            </a:r>
            <a:r>
              <a:rPr lang="zh-CN" altLang="en-US" sz="2400" b="1" kern="0" dirty="0" smtClean="0">
                <a:latin typeface="华文楷体" pitchFamily="2" charset="-122"/>
                <a:ea typeface="华文楷体" pitchFamily="2" charset="-122"/>
              </a:rPr>
              <a:t>；</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n</a:t>
            </a:r>
            <a:r>
              <a:rPr kumimoji="1" lang="zh-CN"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为表的长度。</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n </a:t>
            </a:r>
            <a:r>
              <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0 </a:t>
            </a:r>
            <a:r>
              <a:rPr kumimoji="1" lang="zh-CN"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的广义表为空表。</a:t>
            </a:r>
            <a:endParaRPr lang="en-US" altLang="zh-CN" sz="2400" b="1" kern="0" dirty="0" smtClean="0">
              <a:latin typeface="华文楷体" pitchFamily="2" charset="-122"/>
              <a:ea typeface="华文楷体" pitchFamily="2" charset="-122"/>
            </a:endParaRPr>
          </a:p>
        </p:txBody>
      </p:sp>
      <p:sp>
        <p:nvSpPr>
          <p:cNvPr id="7" name="Text Box 3"/>
          <p:cNvSpPr txBox="1">
            <a:spLocks noChangeArrowheads="1"/>
          </p:cNvSpPr>
          <p:nvPr/>
        </p:nvSpPr>
        <p:spPr bwMode="auto">
          <a:xfrm>
            <a:off x="-30570" y="2944629"/>
            <a:ext cx="892426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Font typeface="Wingdings" panose="05000000000000000000" pitchFamily="2" charset="2"/>
              <a:buChar char="Ø"/>
            </a:pPr>
            <a:r>
              <a:rPr lang="zh-CN" altLang="en-US" sz="3200" b="1" dirty="0">
                <a:latin typeface="华文楷体" panose="02010600040101010101" pitchFamily="2" charset="-122"/>
                <a:ea typeface="华文楷体" panose="02010600040101010101" pitchFamily="2" charset="-122"/>
              </a:rPr>
              <a:t>广义表是一个</a:t>
            </a:r>
            <a:r>
              <a:rPr lang="zh-CN" altLang="en-US" sz="3200" b="1" dirty="0">
                <a:solidFill>
                  <a:srgbClr val="FF0000"/>
                </a:solidFill>
                <a:latin typeface="华文楷体" panose="02010600040101010101" pitchFamily="2" charset="-122"/>
                <a:ea typeface="华文楷体" panose="02010600040101010101" pitchFamily="2" charset="-122"/>
              </a:rPr>
              <a:t>多层次</a:t>
            </a:r>
            <a:r>
              <a:rPr lang="zh-CN" altLang="en-US" sz="3200" b="1" dirty="0">
                <a:latin typeface="华文楷体" panose="02010600040101010101" pitchFamily="2" charset="-122"/>
                <a:ea typeface="华文楷体" panose="02010600040101010101" pitchFamily="2" charset="-122"/>
              </a:rPr>
              <a:t>的</a:t>
            </a:r>
            <a:r>
              <a:rPr lang="zh-CN" altLang="en-US" sz="3200" b="1" dirty="0">
                <a:solidFill>
                  <a:srgbClr val="FF0000"/>
                </a:solidFill>
                <a:latin typeface="华文楷体" panose="02010600040101010101" pitchFamily="2" charset="-122"/>
                <a:ea typeface="华文楷体" panose="02010600040101010101" pitchFamily="2" charset="-122"/>
              </a:rPr>
              <a:t>线性</a:t>
            </a:r>
            <a:r>
              <a:rPr lang="zh-CN" altLang="en-US" sz="3200" b="1" dirty="0" smtClean="0">
                <a:solidFill>
                  <a:srgbClr val="FF0000"/>
                </a:solidFill>
                <a:latin typeface="华文楷体" panose="02010600040101010101" pitchFamily="2" charset="-122"/>
                <a:ea typeface="华文楷体" panose="02010600040101010101" pitchFamily="2" charset="-122"/>
              </a:rPr>
              <a:t>结构，甚至可以是递归</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
        <p:nvSpPr>
          <p:cNvPr id="8" name="Text Box 6"/>
          <p:cNvSpPr txBox="1">
            <a:spLocks noChangeArrowheads="1"/>
          </p:cNvSpPr>
          <p:nvPr/>
        </p:nvSpPr>
        <p:spPr bwMode="auto">
          <a:xfrm>
            <a:off x="755576" y="4234266"/>
            <a:ext cx="2545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华文楷体" panose="02010600040101010101" pitchFamily="2" charset="-122"/>
              </a:rPr>
              <a:t>例如</a:t>
            </a:r>
            <a:r>
              <a:rPr lang="en-US" altLang="zh-CN" sz="2800" b="1" dirty="0">
                <a:ea typeface="华文楷体" panose="02010600040101010101" pitchFamily="2" charset="-122"/>
              </a:rPr>
              <a:t>:</a:t>
            </a:r>
            <a:r>
              <a:rPr lang="en-US" altLang="zh-CN" sz="2800" dirty="0">
                <a:ea typeface="华文楷体" panose="02010600040101010101" pitchFamily="2" charset="-122"/>
              </a:rPr>
              <a:t> </a:t>
            </a:r>
            <a:r>
              <a:rPr lang="en-US" altLang="zh-CN" sz="2800" dirty="0" smtClean="0">
                <a:ea typeface="华文楷体" panose="02010600040101010101" pitchFamily="2" charset="-122"/>
              </a:rPr>
              <a:t> </a:t>
            </a:r>
            <a:r>
              <a:rPr lang="en-US" altLang="zh-CN" sz="2800" b="1" dirty="0" smtClean="0"/>
              <a:t>D</a:t>
            </a:r>
            <a:r>
              <a:rPr lang="en-US" altLang="zh-CN" sz="2800" b="1" dirty="0"/>
              <a:t>=(E, F)</a:t>
            </a:r>
          </a:p>
        </p:txBody>
      </p:sp>
      <p:sp>
        <p:nvSpPr>
          <p:cNvPr id="9" name="Text Box 7"/>
          <p:cNvSpPr txBox="1">
            <a:spLocks noChangeArrowheads="1"/>
          </p:cNvSpPr>
          <p:nvPr/>
        </p:nvSpPr>
        <p:spPr bwMode="auto">
          <a:xfrm>
            <a:off x="1691680" y="4757486"/>
            <a:ext cx="2074607"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zh-CN" sz="2800" dirty="0">
                <a:latin typeface="+mn-lt"/>
                <a:ea typeface="华文楷体" panose="02010600040101010101" pitchFamily="2" charset="-122"/>
              </a:rPr>
              <a:t>其中:</a:t>
            </a:r>
          </a:p>
          <a:p>
            <a:pPr eaLnBrk="1" hangingPunct="1">
              <a:lnSpc>
                <a:spcPct val="120000"/>
              </a:lnSpc>
            </a:pPr>
            <a:r>
              <a:rPr lang="zh-CN" altLang="zh-CN" sz="2800" dirty="0">
                <a:latin typeface="+mn-lt"/>
                <a:ea typeface="华文楷体" panose="02010600040101010101" pitchFamily="2" charset="-122"/>
              </a:rPr>
              <a:t> </a:t>
            </a:r>
            <a:r>
              <a:rPr lang="en-US" altLang="zh-CN" sz="2800" dirty="0">
                <a:latin typeface="+mn-lt"/>
                <a:ea typeface="华文楷体" panose="02010600040101010101" pitchFamily="2" charset="-122"/>
              </a:rPr>
              <a:t>E=(</a:t>
            </a:r>
            <a:r>
              <a:rPr lang="en-US" altLang="zh-CN" sz="2800" b="1" dirty="0">
                <a:latin typeface="+mn-lt"/>
                <a:ea typeface="华文楷体" panose="02010600040101010101" pitchFamily="2" charset="-122"/>
              </a:rPr>
              <a:t>a</a:t>
            </a:r>
            <a:r>
              <a:rPr lang="en-US" altLang="zh-CN" sz="2800" dirty="0">
                <a:latin typeface="+mn-lt"/>
                <a:ea typeface="华文楷体" panose="02010600040101010101" pitchFamily="2" charset="-122"/>
              </a:rPr>
              <a:t>, (</a:t>
            </a:r>
            <a:r>
              <a:rPr lang="en-US" altLang="zh-CN" sz="2800" b="1" dirty="0">
                <a:latin typeface="+mn-lt"/>
                <a:ea typeface="华文楷体" panose="02010600040101010101" pitchFamily="2" charset="-122"/>
              </a:rPr>
              <a:t>b</a:t>
            </a:r>
            <a:r>
              <a:rPr lang="en-US" altLang="zh-CN" sz="2800" dirty="0">
                <a:latin typeface="+mn-lt"/>
                <a:ea typeface="华文楷体" panose="02010600040101010101" pitchFamily="2" charset="-122"/>
              </a:rPr>
              <a:t>, </a:t>
            </a:r>
            <a:r>
              <a:rPr lang="en-US" altLang="zh-CN" sz="2800" b="1" dirty="0">
                <a:latin typeface="+mn-lt"/>
                <a:ea typeface="华文楷体" panose="02010600040101010101" pitchFamily="2" charset="-122"/>
              </a:rPr>
              <a:t>c</a:t>
            </a:r>
            <a:r>
              <a:rPr lang="en-US" altLang="zh-CN" sz="2800" dirty="0">
                <a:latin typeface="+mn-lt"/>
                <a:ea typeface="华文楷体" panose="02010600040101010101" pitchFamily="2" charset="-122"/>
              </a:rPr>
              <a:t>))</a:t>
            </a:r>
          </a:p>
          <a:p>
            <a:pPr eaLnBrk="1" hangingPunct="1">
              <a:lnSpc>
                <a:spcPct val="120000"/>
              </a:lnSpc>
            </a:pPr>
            <a:r>
              <a:rPr lang="en-US" altLang="zh-CN" sz="2800" dirty="0">
                <a:latin typeface="+mn-lt"/>
                <a:ea typeface="华文楷体" panose="02010600040101010101" pitchFamily="2" charset="-122"/>
              </a:rPr>
              <a:t> </a:t>
            </a:r>
            <a:r>
              <a:rPr lang="en-US" altLang="zh-CN" sz="2800" dirty="0" smtClean="0">
                <a:latin typeface="+mn-lt"/>
                <a:ea typeface="华文楷体" panose="02010600040101010101" pitchFamily="2" charset="-122"/>
              </a:rPr>
              <a:t>F</a:t>
            </a:r>
            <a:r>
              <a:rPr lang="en-US" altLang="zh-CN" sz="2800" dirty="0">
                <a:latin typeface="+mn-lt"/>
                <a:ea typeface="华文楷体" panose="02010600040101010101" pitchFamily="2" charset="-122"/>
              </a:rPr>
              <a:t>=(</a:t>
            </a:r>
            <a:r>
              <a:rPr lang="en-US" altLang="zh-CN" sz="2800" b="1" dirty="0">
                <a:latin typeface="+mn-lt"/>
                <a:ea typeface="华文楷体" panose="02010600040101010101" pitchFamily="2" charset="-122"/>
              </a:rPr>
              <a:t>d</a:t>
            </a:r>
            <a:r>
              <a:rPr lang="en-US" altLang="zh-CN" sz="2800" dirty="0">
                <a:latin typeface="+mn-lt"/>
                <a:ea typeface="华文楷体" panose="02010600040101010101" pitchFamily="2" charset="-122"/>
              </a:rPr>
              <a:t>, (</a:t>
            </a:r>
            <a:r>
              <a:rPr lang="en-US" altLang="zh-CN" sz="2800" b="1" dirty="0">
                <a:latin typeface="+mn-lt"/>
                <a:ea typeface="华文楷体" panose="02010600040101010101" pitchFamily="2" charset="-122"/>
              </a:rPr>
              <a:t>e</a:t>
            </a:r>
            <a:r>
              <a:rPr lang="en-US" altLang="zh-CN" sz="2800" dirty="0">
                <a:latin typeface="+mn-lt"/>
                <a:ea typeface="华文楷体" panose="02010600040101010101" pitchFamily="2" charset="-122"/>
              </a:rPr>
              <a:t>))</a:t>
            </a:r>
          </a:p>
        </p:txBody>
      </p:sp>
      <p:grpSp>
        <p:nvGrpSpPr>
          <p:cNvPr id="19" name="组合 18"/>
          <p:cNvGrpSpPr/>
          <p:nvPr/>
        </p:nvGrpSpPr>
        <p:grpSpPr>
          <a:xfrm>
            <a:off x="4611686" y="3854169"/>
            <a:ext cx="4001063" cy="3031215"/>
            <a:chOff x="5048125" y="3909536"/>
            <a:chExt cx="4001063" cy="3031215"/>
          </a:xfrm>
        </p:grpSpPr>
        <p:sp>
          <p:nvSpPr>
            <p:cNvPr id="20" name="Line 1032"/>
            <p:cNvSpPr>
              <a:spLocks noChangeShapeType="1"/>
            </p:cNvSpPr>
            <p:nvPr/>
          </p:nvSpPr>
          <p:spPr bwMode="auto">
            <a:xfrm flipH="1">
              <a:off x="8382000" y="6096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21" name="Line 1032"/>
            <p:cNvSpPr>
              <a:spLocks noChangeShapeType="1"/>
            </p:cNvSpPr>
            <p:nvPr/>
          </p:nvSpPr>
          <p:spPr bwMode="auto">
            <a:xfrm flipH="1">
              <a:off x="8534400" y="6248400"/>
              <a:ext cx="0" cy="0"/>
            </a:xfrm>
            <a:prstGeom prst="line">
              <a:avLst/>
            </a:prstGeom>
            <a:noFill/>
            <a:ln w="9525">
              <a:solidFill>
                <a:schemeClr val="tx1"/>
              </a:solidFill>
              <a:round/>
              <a:headEnd/>
              <a:tailEnd/>
            </a:ln>
          </p:spPr>
          <p:txBody>
            <a:bodyPr wrap="none" anchor="ctr"/>
            <a:lstStyle/>
            <a:p>
              <a:endParaRPr lang="zh-CN" altLang="en-US"/>
            </a:p>
          </p:txBody>
        </p:sp>
        <p:sp>
          <p:nvSpPr>
            <p:cNvPr id="22" name="Text Box 9"/>
            <p:cNvSpPr txBox="1">
              <a:spLocks noChangeArrowheads="1"/>
            </p:cNvSpPr>
            <p:nvPr/>
          </p:nvSpPr>
          <p:spPr bwMode="auto">
            <a:xfrm>
              <a:off x="6774664" y="390953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FF0000"/>
                  </a:solidFill>
                </a:rPr>
                <a:t>D</a:t>
              </a:r>
            </a:p>
          </p:txBody>
        </p:sp>
        <p:sp>
          <p:nvSpPr>
            <p:cNvPr id="23" name="Text Box 10"/>
            <p:cNvSpPr txBox="1">
              <a:spLocks noChangeArrowheads="1"/>
            </p:cNvSpPr>
            <p:nvPr/>
          </p:nvSpPr>
          <p:spPr bwMode="auto">
            <a:xfrm>
              <a:off x="5853543" y="4838999"/>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0000FF"/>
                  </a:solidFill>
                </a:rPr>
                <a:t>E</a:t>
              </a:r>
              <a:endParaRPr lang="en-US" altLang="zh-CN" sz="2400" dirty="0"/>
            </a:p>
          </p:txBody>
        </p:sp>
        <p:sp>
          <p:nvSpPr>
            <p:cNvPr id="24" name="Text Box 11"/>
            <p:cNvSpPr txBox="1">
              <a:spLocks noChangeArrowheads="1"/>
            </p:cNvSpPr>
            <p:nvPr/>
          </p:nvSpPr>
          <p:spPr bwMode="auto">
            <a:xfrm>
              <a:off x="7907332" y="4903602"/>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0000FF"/>
                  </a:solidFill>
                </a:rPr>
                <a:t>F</a:t>
              </a:r>
              <a:endParaRPr lang="en-US" altLang="zh-CN" sz="2400" dirty="0"/>
            </a:p>
          </p:txBody>
        </p:sp>
        <p:sp>
          <p:nvSpPr>
            <p:cNvPr id="25" name="Text Box 12"/>
            <p:cNvSpPr txBox="1">
              <a:spLocks noChangeArrowheads="1"/>
            </p:cNvSpPr>
            <p:nvPr/>
          </p:nvSpPr>
          <p:spPr bwMode="auto">
            <a:xfrm>
              <a:off x="5048125" y="5406872"/>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0033"/>
                  </a:solidFill>
                </a:rPr>
                <a:t>a</a:t>
              </a:r>
              <a:endParaRPr lang="en-US" altLang="zh-CN" sz="2400" dirty="0"/>
            </a:p>
          </p:txBody>
        </p:sp>
        <p:sp>
          <p:nvSpPr>
            <p:cNvPr id="26" name="Text Box 13"/>
            <p:cNvSpPr txBox="1">
              <a:spLocks noChangeArrowheads="1"/>
            </p:cNvSpPr>
            <p:nvPr/>
          </p:nvSpPr>
          <p:spPr bwMode="auto">
            <a:xfrm>
              <a:off x="6655443" y="5343599"/>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solidFill>
                    <a:srgbClr val="990033"/>
                  </a:solidFill>
                </a:rPr>
                <a:t>(  )</a:t>
              </a:r>
              <a:endParaRPr lang="en-US" altLang="zh-CN" sz="2400" dirty="0"/>
            </a:p>
          </p:txBody>
        </p:sp>
        <p:sp>
          <p:nvSpPr>
            <p:cNvPr id="27" name="Text Box 14"/>
            <p:cNvSpPr txBox="1">
              <a:spLocks noChangeArrowheads="1"/>
            </p:cNvSpPr>
            <p:nvPr/>
          </p:nvSpPr>
          <p:spPr bwMode="auto">
            <a:xfrm>
              <a:off x="7278757" y="5571972"/>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0033"/>
                  </a:solidFill>
                </a:rPr>
                <a:t>d</a:t>
              </a:r>
              <a:endParaRPr lang="en-US" altLang="zh-CN" sz="2400" dirty="0"/>
            </a:p>
          </p:txBody>
        </p:sp>
        <p:sp>
          <p:nvSpPr>
            <p:cNvPr id="28" name="Text Box 15"/>
            <p:cNvSpPr txBox="1">
              <a:spLocks noChangeArrowheads="1"/>
            </p:cNvSpPr>
            <p:nvPr/>
          </p:nvSpPr>
          <p:spPr bwMode="auto">
            <a:xfrm>
              <a:off x="8505449" y="5579218"/>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solidFill>
                    <a:srgbClr val="990033"/>
                  </a:solidFill>
                </a:rPr>
                <a:t>(  )</a:t>
              </a:r>
              <a:endParaRPr lang="en-US" altLang="zh-CN" sz="2400" dirty="0"/>
            </a:p>
          </p:txBody>
        </p:sp>
        <p:sp>
          <p:nvSpPr>
            <p:cNvPr id="29" name="Text Box 16"/>
            <p:cNvSpPr txBox="1">
              <a:spLocks noChangeArrowheads="1"/>
            </p:cNvSpPr>
            <p:nvPr/>
          </p:nvSpPr>
          <p:spPr bwMode="auto">
            <a:xfrm>
              <a:off x="6134793" y="6165229"/>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33FF"/>
                  </a:solidFill>
                </a:rPr>
                <a:t>b</a:t>
              </a:r>
              <a:endParaRPr lang="en-US" altLang="zh-CN" sz="2400" dirty="0"/>
            </a:p>
          </p:txBody>
        </p:sp>
        <p:sp>
          <p:nvSpPr>
            <p:cNvPr id="30" name="Text Box 17"/>
            <p:cNvSpPr txBox="1">
              <a:spLocks noChangeArrowheads="1"/>
            </p:cNvSpPr>
            <p:nvPr/>
          </p:nvSpPr>
          <p:spPr bwMode="auto">
            <a:xfrm>
              <a:off x="7233685" y="6169722"/>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33FF"/>
                  </a:solidFill>
                </a:rPr>
                <a:t>c</a:t>
              </a:r>
              <a:endParaRPr lang="en-US" altLang="zh-CN" sz="2400" dirty="0"/>
            </a:p>
          </p:txBody>
        </p:sp>
        <p:sp>
          <p:nvSpPr>
            <p:cNvPr id="31" name="Line 19"/>
            <p:cNvSpPr>
              <a:spLocks noChangeShapeType="1"/>
            </p:cNvSpPr>
            <p:nvPr/>
          </p:nvSpPr>
          <p:spPr bwMode="auto">
            <a:xfrm flipH="1">
              <a:off x="6115348" y="4284839"/>
              <a:ext cx="804974" cy="5885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0"/>
            <p:cNvSpPr>
              <a:spLocks noChangeShapeType="1"/>
            </p:cNvSpPr>
            <p:nvPr/>
          </p:nvSpPr>
          <p:spPr bwMode="auto">
            <a:xfrm>
              <a:off x="7016764" y="4275807"/>
              <a:ext cx="1066800" cy="685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1"/>
            <p:cNvSpPr>
              <a:spLocks noChangeShapeType="1"/>
            </p:cNvSpPr>
            <p:nvPr/>
          </p:nvSpPr>
          <p:spPr bwMode="auto">
            <a:xfrm flipH="1">
              <a:off x="5238531" y="5147206"/>
              <a:ext cx="535437" cy="3543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2"/>
            <p:cNvSpPr>
              <a:spLocks noChangeShapeType="1"/>
            </p:cNvSpPr>
            <p:nvPr/>
          </p:nvSpPr>
          <p:spPr bwMode="auto">
            <a:xfrm>
              <a:off x="6368123" y="5132443"/>
              <a:ext cx="565851" cy="2877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3"/>
            <p:cNvSpPr>
              <a:spLocks noChangeShapeType="1"/>
            </p:cNvSpPr>
            <p:nvPr/>
          </p:nvSpPr>
          <p:spPr bwMode="auto">
            <a:xfrm flipH="1">
              <a:off x="6344385" y="5757784"/>
              <a:ext cx="454340" cy="4966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4"/>
            <p:cNvSpPr>
              <a:spLocks noChangeShapeType="1"/>
            </p:cNvSpPr>
            <p:nvPr/>
          </p:nvSpPr>
          <p:spPr bwMode="auto">
            <a:xfrm>
              <a:off x="7073449" y="5789198"/>
              <a:ext cx="306040" cy="4862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5"/>
            <p:cNvSpPr>
              <a:spLocks noChangeShapeType="1"/>
            </p:cNvSpPr>
            <p:nvPr/>
          </p:nvSpPr>
          <p:spPr bwMode="auto">
            <a:xfrm flipH="1">
              <a:off x="7486501" y="5329089"/>
              <a:ext cx="420829" cy="3137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26"/>
            <p:cNvSpPr>
              <a:spLocks noChangeShapeType="1"/>
            </p:cNvSpPr>
            <p:nvPr/>
          </p:nvSpPr>
          <p:spPr bwMode="auto">
            <a:xfrm>
              <a:off x="8279549" y="5300663"/>
              <a:ext cx="457667" cy="3432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7"/>
            <p:cNvSpPr>
              <a:spLocks noChangeShapeType="1"/>
            </p:cNvSpPr>
            <p:nvPr/>
          </p:nvSpPr>
          <p:spPr bwMode="auto">
            <a:xfrm flipH="1">
              <a:off x="8777313" y="6040883"/>
              <a:ext cx="28536" cy="511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Text Box 18"/>
            <p:cNvSpPr txBox="1">
              <a:spLocks noChangeArrowheads="1"/>
            </p:cNvSpPr>
            <p:nvPr/>
          </p:nvSpPr>
          <p:spPr bwMode="auto">
            <a:xfrm>
              <a:off x="8616852" y="6479086"/>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33FF"/>
                  </a:solidFill>
                </a:rPr>
                <a:t>e</a:t>
              </a:r>
              <a:endParaRPr lang="en-US" altLang="zh-CN" sz="2400" dirty="0"/>
            </a:p>
          </p:txBody>
        </p:sp>
      </p:grpSp>
      <p:sp>
        <p:nvSpPr>
          <p:cNvPr id="41" name="矩形 40"/>
          <p:cNvSpPr/>
          <p:nvPr/>
        </p:nvSpPr>
        <p:spPr bwMode="auto">
          <a:xfrm>
            <a:off x="4572000" y="5446177"/>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2" name="矩形 41"/>
          <p:cNvSpPr/>
          <p:nvPr/>
        </p:nvSpPr>
        <p:spPr bwMode="auto">
          <a:xfrm>
            <a:off x="5610451" y="6188834"/>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3" name="矩形 42"/>
          <p:cNvSpPr/>
          <p:nvPr/>
        </p:nvSpPr>
        <p:spPr bwMode="auto">
          <a:xfrm>
            <a:off x="6740442" y="6217226"/>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4" name="矩形 43"/>
          <p:cNvSpPr/>
          <p:nvPr/>
        </p:nvSpPr>
        <p:spPr bwMode="auto">
          <a:xfrm>
            <a:off x="8123609" y="6496626"/>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5" name="矩形 44"/>
          <p:cNvSpPr/>
          <p:nvPr/>
        </p:nvSpPr>
        <p:spPr bwMode="auto">
          <a:xfrm>
            <a:off x="6852169" y="5590733"/>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6" name="椭圆 45"/>
          <p:cNvSpPr/>
          <p:nvPr/>
        </p:nvSpPr>
        <p:spPr bwMode="auto">
          <a:xfrm>
            <a:off x="6219004" y="3854169"/>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7" name="椭圆 46"/>
          <p:cNvSpPr/>
          <p:nvPr/>
        </p:nvSpPr>
        <p:spPr bwMode="auto">
          <a:xfrm>
            <a:off x="5315665" y="4821174"/>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9" name="椭圆 48"/>
          <p:cNvSpPr/>
          <p:nvPr/>
        </p:nvSpPr>
        <p:spPr bwMode="auto">
          <a:xfrm>
            <a:off x="7321144" y="4898419"/>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0" name="椭圆 49"/>
          <p:cNvSpPr/>
          <p:nvPr/>
        </p:nvSpPr>
        <p:spPr bwMode="auto">
          <a:xfrm>
            <a:off x="6164507" y="5358528"/>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1" name="椭圆 50"/>
          <p:cNvSpPr/>
          <p:nvPr/>
        </p:nvSpPr>
        <p:spPr bwMode="auto">
          <a:xfrm>
            <a:off x="8020820" y="5610213"/>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963861386"/>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additive="base">
                                        <p:cTn id="7" dur="500" fill="hold"/>
                                        <p:tgtEl>
                                          <p:spTgt spid="88066"/>
                                        </p:tgtEl>
                                        <p:attrNameLst>
                                          <p:attrName>ppt_x</p:attrName>
                                        </p:attrNameLst>
                                      </p:cBhvr>
                                      <p:tavLst>
                                        <p:tav tm="0">
                                          <p:val>
                                            <p:strVal val="0-#ppt_w/2"/>
                                          </p:val>
                                        </p:tav>
                                        <p:tav tm="100000">
                                          <p:val>
                                            <p:strVal val="#ppt_x"/>
                                          </p:val>
                                        </p:tav>
                                      </p:tavLst>
                                    </p:anim>
                                    <p:anim calcmode="lin" valueType="num">
                                      <p:cBhvr additive="base">
                                        <p:cTn id="8" dur="500" fill="hold"/>
                                        <p:tgtEl>
                                          <p:spTgt spid="880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Righ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7" grpId="0" autoUpdateAnimBg="0"/>
      <p:bldP spid="8" grpId="0" autoUpdateAnimBg="0"/>
      <p:bldP spid="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755576" y="476672"/>
            <a:ext cx="13821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ea typeface="华文楷体" panose="02010600040101010101" pitchFamily="2" charset="-122"/>
              </a:rPr>
              <a:t>其它如</a:t>
            </a:r>
            <a:r>
              <a:rPr lang="en-US" altLang="zh-CN" sz="2800" b="1" dirty="0" smtClean="0">
                <a:ea typeface="华文楷体" panose="02010600040101010101" pitchFamily="2" charset="-122"/>
              </a:rPr>
              <a:t>:</a:t>
            </a:r>
            <a:endParaRPr lang="en-US" altLang="zh-CN" sz="2800" b="1" dirty="0"/>
          </a:p>
        </p:txBody>
      </p:sp>
      <p:sp>
        <p:nvSpPr>
          <p:cNvPr id="9" name="Text Box 7"/>
          <p:cNvSpPr txBox="1">
            <a:spLocks noChangeArrowheads="1"/>
          </p:cNvSpPr>
          <p:nvPr/>
        </p:nvSpPr>
        <p:spPr bwMode="auto">
          <a:xfrm>
            <a:off x="1691680" y="999892"/>
            <a:ext cx="3760966"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dirty="0" smtClean="0">
                <a:latin typeface="+mn-lt"/>
                <a:ea typeface="华文楷体" panose="02010600040101010101" pitchFamily="2" charset="-122"/>
              </a:rPr>
              <a:t>A=( )</a:t>
            </a:r>
          </a:p>
          <a:p>
            <a:pPr eaLnBrk="1" hangingPunct="1">
              <a:lnSpc>
                <a:spcPct val="120000"/>
              </a:lnSpc>
            </a:pPr>
            <a:r>
              <a:rPr lang="en-US" altLang="zh-CN" sz="2800" dirty="0" smtClean="0">
                <a:latin typeface="+mn-lt"/>
                <a:ea typeface="华文楷体" panose="02010600040101010101" pitchFamily="2" charset="-122"/>
              </a:rPr>
              <a:t>B=(</a:t>
            </a:r>
            <a:r>
              <a:rPr lang="en-US" altLang="zh-CN" sz="2800" b="1" dirty="0">
                <a:latin typeface="+mn-lt"/>
                <a:ea typeface="华文楷体" panose="02010600040101010101" pitchFamily="2" charset="-122"/>
              </a:rPr>
              <a:t>a</a:t>
            </a:r>
            <a:r>
              <a:rPr lang="en-US" altLang="zh-CN" sz="2800" dirty="0">
                <a:latin typeface="+mn-lt"/>
                <a:ea typeface="华文楷体" panose="02010600040101010101" pitchFamily="2" charset="-122"/>
              </a:rPr>
              <a:t>, </a:t>
            </a:r>
            <a:r>
              <a:rPr lang="en-US" altLang="zh-CN" sz="2800" dirty="0" smtClean="0">
                <a:latin typeface="+mn-lt"/>
                <a:ea typeface="华文楷体" panose="02010600040101010101" pitchFamily="2" charset="-122"/>
              </a:rPr>
              <a:t>B)=(a, (a, (a, …)))</a:t>
            </a:r>
            <a:endParaRPr lang="en-US" altLang="zh-CN" sz="2800" dirty="0">
              <a:latin typeface="+mn-lt"/>
              <a:ea typeface="华文楷体" panose="02010600040101010101" pitchFamily="2" charset="-122"/>
            </a:endParaRPr>
          </a:p>
          <a:p>
            <a:pPr eaLnBrk="1" hangingPunct="1">
              <a:lnSpc>
                <a:spcPct val="120000"/>
              </a:lnSpc>
            </a:pPr>
            <a:r>
              <a:rPr lang="en-US" altLang="zh-CN" sz="2800" dirty="0" smtClean="0">
                <a:latin typeface="+mn-lt"/>
                <a:ea typeface="华文楷体" panose="02010600040101010101" pitchFamily="2" charset="-122"/>
              </a:rPr>
              <a:t>C=(</a:t>
            </a:r>
            <a:r>
              <a:rPr lang="en-US" altLang="zh-CN" sz="2800" b="1" dirty="0" smtClean="0">
                <a:latin typeface="+mn-lt"/>
                <a:ea typeface="华文楷体" panose="02010600040101010101" pitchFamily="2" charset="-122"/>
              </a:rPr>
              <a:t>A</a:t>
            </a:r>
            <a:r>
              <a:rPr lang="en-US" altLang="zh-CN" sz="2800" dirty="0" smtClean="0">
                <a:latin typeface="+mn-lt"/>
                <a:ea typeface="华文楷体" panose="02010600040101010101" pitchFamily="2" charset="-122"/>
              </a:rPr>
              <a:t>, D</a:t>
            </a:r>
            <a:r>
              <a:rPr lang="zh-CN" altLang="en-US" sz="2800" dirty="0" smtClean="0">
                <a:latin typeface="+mn-lt"/>
                <a:ea typeface="华文楷体" panose="02010600040101010101" pitchFamily="2" charset="-122"/>
              </a:rPr>
              <a:t>，</a:t>
            </a:r>
            <a:r>
              <a:rPr lang="en-US" altLang="zh-CN" sz="2800" dirty="0" smtClean="0">
                <a:latin typeface="+mn-lt"/>
                <a:ea typeface="华文楷体" panose="02010600040101010101" pitchFamily="2" charset="-122"/>
              </a:rPr>
              <a:t>F)</a:t>
            </a:r>
            <a:endParaRPr lang="en-US" altLang="zh-CN" sz="2800" dirty="0">
              <a:latin typeface="+mn-lt"/>
              <a:ea typeface="华文楷体" panose="02010600040101010101" pitchFamily="2" charset="-122"/>
            </a:endParaRPr>
          </a:p>
        </p:txBody>
      </p:sp>
    </p:spTree>
    <p:extLst>
      <p:ext uri="{BB962C8B-B14F-4D97-AF65-F5344CB8AC3E}">
        <p14:creationId xmlns:p14="http://schemas.microsoft.com/office/powerpoint/2010/main" val="1885816256"/>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1460" y="191741"/>
            <a:ext cx="8839200" cy="584775"/>
          </a:xfrm>
          <a:prstGeom prst="rect">
            <a:avLst/>
          </a:prstGeom>
          <a:noFill/>
          <a:ln w="9525">
            <a:noFill/>
            <a:miter lim="800000"/>
            <a:headEnd/>
            <a:tailEnd/>
          </a:ln>
        </p:spPr>
        <p:txBody>
          <a:bodyPr>
            <a:spAutoFit/>
          </a:bodyPr>
          <a:lstStyle/>
          <a:p>
            <a:r>
              <a:rPr lang="zh-CN" altLang="en-US" sz="3200" b="1" kern="0" dirty="0" smtClean="0">
                <a:latin typeface="+mj-lt"/>
                <a:ea typeface="华文新魏" pitchFamily="2" charset="-122"/>
                <a:cs typeface="+mj-cs"/>
              </a:rPr>
              <a:t>广义表 </a:t>
            </a:r>
            <a:r>
              <a:rPr lang="en-US" altLang="zh-CN" sz="3200" b="1" kern="0" dirty="0" smtClean="0">
                <a:latin typeface="+mj-lt"/>
                <a:ea typeface="华文新魏" pitchFamily="2" charset="-122"/>
                <a:cs typeface="+mj-cs"/>
              </a:rPr>
              <a:t>LS = ( </a:t>
            </a:r>
            <a:r>
              <a:rPr lang="en-US" altLang="zh-CN" sz="3200" b="1" kern="0" dirty="0" smtClean="0">
                <a:latin typeface="+mj-lt"/>
                <a:ea typeface="华文新魏" pitchFamily="2" charset="-122"/>
                <a:cs typeface="+mj-cs"/>
                <a:sym typeface="Symbol" pitchFamily="18" charset="2"/>
              </a:rPr>
              <a:t></a:t>
            </a:r>
            <a:r>
              <a:rPr lang="en-US" altLang="zh-CN" sz="3200" b="1" kern="0" dirty="0" smtClean="0">
                <a:latin typeface="+mj-lt"/>
                <a:ea typeface="华文新魏" pitchFamily="2" charset="-122"/>
                <a:cs typeface="+mj-cs"/>
              </a:rPr>
              <a:t>1, </a:t>
            </a:r>
            <a:r>
              <a:rPr lang="en-US" altLang="zh-CN" sz="3200" b="1" kern="0" dirty="0" smtClean="0">
                <a:latin typeface="+mj-lt"/>
                <a:ea typeface="华文新魏" pitchFamily="2" charset="-122"/>
                <a:cs typeface="+mj-cs"/>
                <a:sym typeface="Symbol" pitchFamily="18" charset="2"/>
              </a:rPr>
              <a:t></a:t>
            </a:r>
            <a:r>
              <a:rPr lang="en-US" altLang="zh-CN" sz="3200" b="1" kern="0" dirty="0" smtClean="0">
                <a:latin typeface="+mj-lt"/>
                <a:ea typeface="华文新魏" pitchFamily="2" charset="-122"/>
                <a:cs typeface="+mj-cs"/>
              </a:rPr>
              <a:t>2, …, </a:t>
            </a:r>
            <a:r>
              <a:rPr lang="en-US" altLang="zh-CN" sz="3200" b="1" kern="0" dirty="0" smtClean="0">
                <a:latin typeface="+mj-lt"/>
                <a:ea typeface="华文新魏" pitchFamily="2" charset="-122"/>
                <a:cs typeface="+mj-cs"/>
                <a:sym typeface="Symbol" pitchFamily="18" charset="2"/>
              </a:rPr>
              <a:t></a:t>
            </a:r>
            <a:r>
              <a:rPr lang="en-US" altLang="zh-CN" sz="3200" b="1" kern="0" dirty="0" smtClean="0">
                <a:latin typeface="+mj-lt"/>
                <a:ea typeface="华文新魏" pitchFamily="2" charset="-122"/>
                <a:cs typeface="+mj-cs"/>
              </a:rPr>
              <a:t>n )</a:t>
            </a:r>
            <a:r>
              <a:rPr lang="zh-CN" altLang="en-US" sz="3200" b="1" kern="0" dirty="0" smtClean="0">
                <a:latin typeface="+mj-lt"/>
                <a:ea typeface="华文新魏" pitchFamily="2" charset="-122"/>
                <a:cs typeface="+mj-cs"/>
              </a:rPr>
              <a:t>的结构特点</a:t>
            </a:r>
            <a:r>
              <a:rPr lang="en-US" altLang="zh-CN" sz="3200" b="1" kern="0" dirty="0" smtClean="0">
                <a:latin typeface="+mj-lt"/>
                <a:ea typeface="华文新魏" pitchFamily="2" charset="-122"/>
                <a:cs typeface="+mj-cs"/>
              </a:rPr>
              <a:t>:</a:t>
            </a:r>
          </a:p>
        </p:txBody>
      </p:sp>
      <p:sp>
        <p:nvSpPr>
          <p:cNvPr id="33795" name="Text Box 3"/>
          <p:cNvSpPr txBox="1">
            <a:spLocks noChangeArrowheads="1"/>
          </p:cNvSpPr>
          <p:nvPr/>
        </p:nvSpPr>
        <p:spPr bwMode="auto">
          <a:xfrm>
            <a:off x="0" y="980728"/>
            <a:ext cx="9144000" cy="5887766"/>
          </a:xfrm>
          <a:prstGeom prst="rect">
            <a:avLst/>
          </a:prstGeom>
          <a:noFill/>
          <a:ln w="9525">
            <a:noFill/>
            <a:miter lim="800000"/>
            <a:headEnd/>
            <a:tailEnd/>
          </a:ln>
        </p:spPr>
        <p:txBody>
          <a:bodyPr wrap="square">
            <a:spAutoFit/>
          </a:bodyPr>
          <a:lstStyle/>
          <a:p>
            <a:pPr marL="717550" indent="-269875">
              <a:spcBef>
                <a:spcPts val="600"/>
              </a:spcBef>
              <a:buFont typeface="Arial" pitchFamily="34" charset="0"/>
              <a:buChar char="•"/>
            </a:pPr>
            <a:r>
              <a:rPr lang="zh-CN" altLang="en-US" sz="2400" b="1" dirty="0" smtClean="0">
                <a:latin typeface="华文楷体" pitchFamily="2" charset="-122"/>
                <a:ea typeface="华文楷体" pitchFamily="2" charset="-122"/>
              </a:rPr>
              <a:t>广义</a:t>
            </a:r>
            <a:r>
              <a:rPr lang="zh-CN" altLang="en-US" sz="2400" b="1" dirty="0">
                <a:latin typeface="华文楷体" pitchFamily="2" charset="-122"/>
                <a:ea typeface="华文楷体" pitchFamily="2" charset="-122"/>
              </a:rPr>
              <a:t>表中的数据元素有相对</a:t>
            </a:r>
            <a:r>
              <a:rPr lang="zh-CN" altLang="en-US" sz="2400" b="1" dirty="0">
                <a:solidFill>
                  <a:srgbClr val="FF0000"/>
                </a:solidFill>
                <a:latin typeface="华文楷体" pitchFamily="2" charset="-122"/>
                <a:ea typeface="华文楷体" pitchFamily="2" charset="-122"/>
              </a:rPr>
              <a:t>次序</a:t>
            </a:r>
            <a:r>
              <a:rPr lang="en-US" altLang="zh-CN" sz="2400" b="1" dirty="0" smtClean="0">
                <a:latin typeface="华文楷体" pitchFamily="2" charset="-122"/>
                <a:ea typeface="华文楷体" pitchFamily="2" charset="-122"/>
              </a:rPr>
              <a:t>;</a:t>
            </a:r>
          </a:p>
          <a:p>
            <a:pPr marL="717550" indent="-269875">
              <a:spcBef>
                <a:spcPts val="600"/>
              </a:spcBef>
              <a:buFont typeface="Arial" pitchFamily="34" charset="0"/>
              <a:buChar char="•"/>
            </a:pPr>
            <a:r>
              <a:rPr lang="zh-CN" altLang="en-US" sz="2400" b="1" dirty="0">
                <a:latin typeface="华文楷体" pitchFamily="2" charset="-122"/>
                <a:ea typeface="华文楷体" pitchFamily="2" charset="-122"/>
              </a:rPr>
              <a:t>广义</a:t>
            </a:r>
            <a:r>
              <a:rPr lang="zh-CN" altLang="en-US" sz="2400" b="1" dirty="0" smtClean="0">
                <a:latin typeface="华文楷体" pitchFamily="2" charset="-122"/>
                <a:ea typeface="华文楷体" pitchFamily="2" charset="-122"/>
              </a:rPr>
              <a:t>表有</a:t>
            </a:r>
            <a:r>
              <a:rPr lang="zh-CN" altLang="en-US" sz="2400" b="1" dirty="0" smtClean="0">
                <a:solidFill>
                  <a:srgbClr val="FF0000"/>
                </a:solidFill>
                <a:latin typeface="华文楷体" pitchFamily="2" charset="-122"/>
                <a:ea typeface="华文楷体" pitchFamily="2" charset="-122"/>
              </a:rPr>
              <a:t>有限的长度</a:t>
            </a:r>
            <a:r>
              <a:rPr lang="zh-CN" altLang="en-US" sz="2400" b="1" dirty="0" smtClean="0">
                <a:latin typeface="华文楷体" pitchFamily="2" charset="-122"/>
                <a:ea typeface="华文楷体" pitchFamily="2" charset="-122"/>
              </a:rPr>
              <a:t>的，广义表的</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长度</a:t>
            </a:r>
            <a:r>
              <a:rPr lang="zh-CN" altLang="en-US" sz="2400" b="1" dirty="0" smtClean="0">
                <a:latin typeface="华文楷体" pitchFamily="2" charset="-122"/>
                <a:ea typeface="华文楷体" pitchFamily="2" charset="-122"/>
              </a:rPr>
              <a:t>定义为最外层包含元素个数</a:t>
            </a:r>
            <a:r>
              <a:rPr lang="en-US" altLang="zh-CN" sz="2400" b="1" dirty="0" smtClean="0">
                <a:latin typeface="华文楷体" pitchFamily="2" charset="-122"/>
                <a:ea typeface="华文楷体" pitchFamily="2" charset="-122"/>
              </a:rPr>
              <a:t>;</a:t>
            </a:r>
          </a:p>
          <a:p>
            <a:pPr marL="717550" indent="-269875">
              <a:spcBef>
                <a:spcPts val="600"/>
              </a:spcBef>
              <a:buFont typeface="Arial" pitchFamily="34" charset="0"/>
              <a:buChar char="•"/>
            </a:pPr>
            <a:r>
              <a:rPr lang="zh-CN" altLang="en-US" sz="2400" b="1" dirty="0">
                <a:latin typeface="华文楷体" pitchFamily="2" charset="-122"/>
                <a:ea typeface="华文楷体" pitchFamily="2" charset="-122"/>
              </a:rPr>
              <a:t>广义</a:t>
            </a:r>
            <a:r>
              <a:rPr lang="zh-CN" altLang="en-US" sz="2400" b="1" dirty="0" smtClean="0">
                <a:latin typeface="华文楷体" pitchFamily="2" charset="-122"/>
                <a:ea typeface="华文楷体" pitchFamily="2" charset="-122"/>
              </a:rPr>
              <a:t>表是有深度的，广义表的</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深度</a:t>
            </a:r>
            <a:r>
              <a:rPr lang="zh-CN" altLang="en-US" sz="2400" b="1" dirty="0" smtClean="0">
                <a:latin typeface="华文楷体" pitchFamily="2" charset="-122"/>
                <a:ea typeface="华文楷体" pitchFamily="2" charset="-122"/>
              </a:rPr>
              <a:t>定义为所含括弧的重数</a:t>
            </a:r>
            <a:r>
              <a:rPr lang="en-US" altLang="zh-CN" sz="2400" b="1" dirty="0" smtClean="0">
                <a:latin typeface="华文楷体" pitchFamily="2" charset="-122"/>
                <a:ea typeface="华文楷体" pitchFamily="2" charset="-122"/>
              </a:rPr>
              <a:t>;</a:t>
            </a:r>
          </a:p>
          <a:p>
            <a:pPr>
              <a:lnSpc>
                <a:spcPct val="120000"/>
              </a:lnSpc>
              <a:spcBef>
                <a:spcPts val="600"/>
              </a:spcBef>
            </a:pP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注意</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原子”的深度为 </a:t>
            </a:r>
            <a:r>
              <a:rPr lang="en-US" altLang="zh-CN" sz="2400" b="1" dirty="0">
                <a:latin typeface="华文楷体" pitchFamily="2" charset="-122"/>
                <a:ea typeface="华文楷体" pitchFamily="2" charset="-122"/>
              </a:rPr>
              <a:t>0 </a:t>
            </a:r>
            <a:r>
              <a:rPr lang="zh-CN" altLang="en-US" sz="2400" b="1" dirty="0">
                <a:latin typeface="华文楷体" pitchFamily="2" charset="-122"/>
                <a:ea typeface="华文楷体" pitchFamily="2" charset="-122"/>
              </a:rPr>
              <a:t>，不是广义表</a:t>
            </a:r>
            <a:endParaRPr lang="en-US" altLang="zh-CN" sz="2400" b="1" dirty="0">
              <a:latin typeface="华文楷体" pitchFamily="2" charset="-122"/>
              <a:ea typeface="华文楷体" pitchFamily="2" charset="-122"/>
            </a:endParaRPr>
          </a:p>
          <a:p>
            <a:pPr>
              <a:lnSpc>
                <a:spcPct val="120000"/>
              </a:lnSpc>
              <a:spcBef>
                <a:spcPts val="600"/>
              </a:spcBef>
            </a:pP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空表”的深度为 </a:t>
            </a:r>
            <a:r>
              <a:rPr lang="en-US" altLang="zh-CN" sz="2400" b="1" dirty="0">
                <a:latin typeface="华文楷体" pitchFamily="2" charset="-122"/>
                <a:ea typeface="华文楷体" pitchFamily="2" charset="-122"/>
              </a:rPr>
              <a:t>1 </a:t>
            </a:r>
            <a:r>
              <a:rPr lang="zh-CN" altLang="en-US" sz="2400" b="1" dirty="0">
                <a:latin typeface="华文楷体" pitchFamily="2" charset="-122"/>
                <a:ea typeface="华文楷体" pitchFamily="2" charset="-122"/>
              </a:rPr>
              <a:t>，长度为</a:t>
            </a:r>
            <a:r>
              <a:rPr lang="en-US" altLang="zh-CN" sz="2400" b="1" dirty="0">
                <a:latin typeface="华文楷体" pitchFamily="2" charset="-122"/>
                <a:ea typeface="华文楷体" pitchFamily="2" charset="-122"/>
              </a:rPr>
              <a:t>0</a:t>
            </a:r>
            <a:r>
              <a:rPr lang="zh-CN" altLang="en-US" sz="2400" b="1" dirty="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a:p>
            <a:pPr marL="742950" indent="-384175">
              <a:spcBef>
                <a:spcPts val="600"/>
              </a:spcBef>
              <a:buFont typeface="Arial" pitchFamily="34" charset="0"/>
              <a:buChar char="•"/>
            </a:pPr>
            <a:r>
              <a:rPr lang="zh-CN" altLang="en-US" sz="2400" b="1" dirty="0" smtClean="0">
                <a:latin typeface="华文楷体" pitchFamily="2" charset="-122"/>
                <a:ea typeface="华文楷体" pitchFamily="2" charset="-122"/>
              </a:rPr>
              <a:t>广义表可以</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共享</a:t>
            </a:r>
            <a:r>
              <a:rPr lang="en-US" altLang="zh-CN" sz="2400" b="1" dirty="0" smtClean="0">
                <a:latin typeface="华文楷体" pitchFamily="2" charset="-122"/>
                <a:ea typeface="华文楷体" pitchFamily="2" charset="-122"/>
              </a:rPr>
              <a:t>;</a:t>
            </a:r>
          </a:p>
          <a:p>
            <a:pPr marL="742950" indent="-384175">
              <a:spcBef>
                <a:spcPts val="600"/>
              </a:spcBef>
              <a:buFont typeface="Arial" pitchFamily="34" charset="0"/>
              <a:buChar char="•"/>
            </a:pPr>
            <a:r>
              <a:rPr lang="zh-CN" altLang="en-US" sz="2400" b="1" dirty="0" smtClean="0">
                <a:latin typeface="华文楷体" pitchFamily="2" charset="-122"/>
                <a:ea typeface="华文楷体" pitchFamily="2" charset="-122"/>
              </a:rPr>
              <a:t>广义表可以是一个</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递归</a:t>
            </a:r>
            <a:r>
              <a:rPr lang="zh-CN" altLang="en-US" sz="2400" b="1" dirty="0" smtClean="0">
                <a:latin typeface="华文楷体" pitchFamily="2" charset="-122"/>
                <a:ea typeface="华文楷体" pitchFamily="2" charset="-122"/>
              </a:rPr>
              <a:t>的表</a:t>
            </a:r>
            <a:r>
              <a:rPr lang="en-US" altLang="zh-CN" sz="2400" b="1" dirty="0" smtClean="0">
                <a:latin typeface="华文楷体" pitchFamily="2" charset="-122"/>
                <a:ea typeface="华文楷体" pitchFamily="2" charset="-122"/>
              </a:rPr>
              <a:t>;</a:t>
            </a:r>
          </a:p>
          <a:p>
            <a:pPr>
              <a:spcBef>
                <a:spcPts val="600"/>
              </a:spcBef>
            </a:pPr>
            <a:r>
              <a:rPr lang="en-US" altLang="zh-CN" sz="2400" b="1" dirty="0" smtClean="0">
                <a:solidFill>
                  <a:srgbClr val="0000FF"/>
                </a:solidFill>
                <a:latin typeface="华文楷体" pitchFamily="2" charset="-122"/>
                <a:ea typeface="华文楷体" pitchFamily="2" charset="-122"/>
              </a:rPr>
              <a:t>                 </a:t>
            </a:r>
            <a:r>
              <a:rPr lang="zh-CN" altLang="en-US" sz="2400" b="1" dirty="0" smtClean="0">
                <a:solidFill>
                  <a:srgbClr val="0000FF"/>
                </a:solidFill>
                <a:latin typeface="华文楷体" pitchFamily="2" charset="-122"/>
                <a:ea typeface="华文楷体" pitchFamily="2" charset="-122"/>
              </a:rPr>
              <a:t>递归表的深度是无穷值，长度是有限值</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marL="742950" indent="-384175">
              <a:spcBef>
                <a:spcPts val="600"/>
              </a:spcBef>
              <a:buFont typeface="Arial" pitchFamily="34" charset="0"/>
              <a:buChar char="•"/>
            </a:pPr>
            <a:r>
              <a:rPr lang="zh-CN" altLang="en-US" sz="2400" b="1" dirty="0" smtClean="0">
                <a:latin typeface="华文楷体" pitchFamily="2" charset="-122"/>
                <a:ea typeface="华文楷体" pitchFamily="2" charset="-122"/>
              </a:rPr>
              <a:t>任何一个非空广义表    </a:t>
            </a:r>
            <a:r>
              <a:rPr lang="en-US" altLang="zh-CN" sz="2400" b="1" dirty="0" smtClean="0">
                <a:latin typeface="华文楷体" pitchFamily="2" charset="-122"/>
                <a:ea typeface="华文楷体" pitchFamily="2" charset="-122"/>
              </a:rPr>
              <a:t>LS = ( </a:t>
            </a:r>
            <a:r>
              <a:rPr lang="en-US" altLang="zh-CN" sz="2400" b="1" dirty="0" smtClean="0">
                <a:latin typeface="华文楷体" pitchFamily="2" charset="-122"/>
                <a:ea typeface="华文楷体" pitchFamily="2" charset="-122"/>
                <a:sym typeface="Symbol" pitchFamily="18" charset="2"/>
              </a:rPr>
              <a:t></a:t>
            </a:r>
            <a:r>
              <a:rPr lang="en-US" altLang="zh-CN" sz="2400" b="1" dirty="0" smtClean="0">
                <a:latin typeface="华文楷体" pitchFamily="2" charset="-122"/>
                <a:ea typeface="华文楷体" pitchFamily="2" charset="-122"/>
              </a:rPr>
              <a:t>1, </a:t>
            </a:r>
            <a:r>
              <a:rPr lang="en-US" altLang="zh-CN" sz="2400" b="1" dirty="0" smtClean="0">
                <a:latin typeface="华文楷体" pitchFamily="2" charset="-122"/>
                <a:ea typeface="华文楷体" pitchFamily="2" charset="-122"/>
                <a:sym typeface="Symbol" pitchFamily="18" charset="2"/>
              </a:rPr>
              <a:t></a:t>
            </a:r>
            <a:r>
              <a:rPr lang="en-US" altLang="zh-CN" sz="2400" b="1" dirty="0" smtClean="0">
                <a:latin typeface="华文楷体" pitchFamily="2" charset="-122"/>
                <a:ea typeface="华文楷体" pitchFamily="2" charset="-122"/>
              </a:rPr>
              <a:t>2, …, </a:t>
            </a:r>
            <a:r>
              <a:rPr lang="en-US" altLang="zh-CN" sz="2400" b="1" dirty="0" smtClean="0">
                <a:latin typeface="华文楷体" pitchFamily="2" charset="-122"/>
                <a:ea typeface="华文楷体" pitchFamily="2" charset="-122"/>
                <a:sym typeface="Symbol" pitchFamily="18" charset="2"/>
              </a:rPr>
              <a:t></a:t>
            </a:r>
            <a:r>
              <a:rPr lang="en-US" altLang="zh-CN" sz="2400" b="1" dirty="0" smtClean="0">
                <a:latin typeface="华文楷体" pitchFamily="2" charset="-122"/>
                <a:ea typeface="华文楷体" pitchFamily="2" charset="-122"/>
              </a:rPr>
              <a:t>n)</a:t>
            </a:r>
            <a:r>
              <a:rPr lang="zh-CN" altLang="en-US" sz="2400" b="1" dirty="0" smtClean="0">
                <a:latin typeface="华文楷体" pitchFamily="2" charset="-122"/>
                <a:ea typeface="华文楷体" pitchFamily="2" charset="-122"/>
              </a:rPr>
              <a:t>均可分解为</a:t>
            </a:r>
          </a:p>
          <a:p>
            <a:pPr>
              <a:spcBef>
                <a:spcPts val="600"/>
              </a:spcBef>
            </a:pPr>
            <a:r>
              <a:rPr lang="zh-CN" altLang="en-US" sz="2400" b="1" dirty="0" smtClean="0">
                <a:ea typeface="楷体_GB2312" pitchFamily="49" charset="-122"/>
              </a:rPr>
              <a:t>               </a:t>
            </a:r>
            <a:r>
              <a:rPr lang="zh-CN" altLang="en-US" sz="2400" b="1" dirty="0" smtClean="0">
                <a:solidFill>
                  <a:srgbClr val="FF0000"/>
                </a:solidFill>
                <a:effectLst>
                  <a:outerShdw blurRad="38100" dist="38100" dir="2700000" algn="tl">
                    <a:srgbClr val="000000">
                      <a:alpha val="43137"/>
                    </a:srgbClr>
                  </a:outerShdw>
                </a:effectLst>
                <a:latin typeface="+mn-lt"/>
                <a:ea typeface="华文楷体" pitchFamily="2" charset="-122"/>
              </a:rPr>
              <a:t>表头</a:t>
            </a:r>
            <a:r>
              <a:rPr lang="zh-CN" altLang="en-US" sz="2400" b="1" dirty="0" smtClean="0">
                <a:latin typeface="+mn-lt"/>
                <a:ea typeface="华文楷体" pitchFamily="2" charset="-122"/>
              </a:rPr>
              <a:t>  </a:t>
            </a:r>
            <a:r>
              <a:rPr lang="en-US" altLang="zh-CN" sz="2400" b="1" dirty="0" smtClean="0">
                <a:latin typeface="+mn-lt"/>
                <a:ea typeface="华文楷体" pitchFamily="2" charset="-122"/>
              </a:rPr>
              <a:t>Head(LS) = </a:t>
            </a:r>
            <a:r>
              <a:rPr lang="en-US" altLang="zh-CN" sz="2400" b="1" dirty="0" smtClean="0">
                <a:latin typeface="+mn-lt"/>
                <a:ea typeface="华文楷体" pitchFamily="2" charset="-122"/>
                <a:sym typeface="Symbol" pitchFamily="18" charset="2"/>
              </a:rPr>
              <a:t></a:t>
            </a:r>
            <a:r>
              <a:rPr lang="en-US" altLang="zh-CN" sz="2400" b="1" dirty="0" smtClean="0">
                <a:latin typeface="+mn-lt"/>
                <a:ea typeface="华文楷体" pitchFamily="2" charset="-122"/>
              </a:rPr>
              <a:t>1   </a:t>
            </a:r>
            <a:r>
              <a:rPr lang="zh-CN" altLang="en-US" sz="2400" b="1" dirty="0" smtClean="0">
                <a:latin typeface="+mn-lt"/>
                <a:ea typeface="华文楷体" pitchFamily="2" charset="-122"/>
              </a:rPr>
              <a:t>和</a:t>
            </a:r>
          </a:p>
          <a:p>
            <a:pPr>
              <a:spcBef>
                <a:spcPts val="600"/>
              </a:spcBef>
            </a:pPr>
            <a:r>
              <a:rPr lang="zh-CN" altLang="en-US" sz="2400" b="1" dirty="0" smtClean="0">
                <a:latin typeface="+mn-lt"/>
                <a:ea typeface="华文楷体" pitchFamily="2" charset="-122"/>
              </a:rPr>
              <a:t>               </a:t>
            </a:r>
            <a:r>
              <a:rPr lang="zh-CN" altLang="en-US" sz="2400" b="1" dirty="0" smtClean="0">
                <a:solidFill>
                  <a:srgbClr val="FF0000"/>
                </a:solidFill>
                <a:effectLst>
                  <a:outerShdw blurRad="38100" dist="38100" dir="2700000" algn="tl">
                    <a:srgbClr val="000000">
                      <a:alpha val="43137"/>
                    </a:srgbClr>
                  </a:outerShdw>
                </a:effectLst>
                <a:latin typeface="+mn-lt"/>
                <a:ea typeface="华文楷体" pitchFamily="2" charset="-122"/>
              </a:rPr>
              <a:t>表尾</a:t>
            </a:r>
            <a:r>
              <a:rPr lang="zh-CN" altLang="en-US" sz="2400" b="1" dirty="0" smtClean="0">
                <a:latin typeface="+mn-lt"/>
                <a:ea typeface="华文楷体" pitchFamily="2" charset="-122"/>
              </a:rPr>
              <a:t>  </a:t>
            </a:r>
            <a:r>
              <a:rPr lang="en-US" altLang="zh-CN" sz="2400" b="1" dirty="0" smtClean="0">
                <a:latin typeface="+mn-lt"/>
                <a:ea typeface="华文楷体" pitchFamily="2" charset="-122"/>
              </a:rPr>
              <a:t>Tail(LS) = ( </a:t>
            </a:r>
            <a:r>
              <a:rPr lang="en-US" altLang="zh-CN" sz="2400" b="1" dirty="0" smtClean="0">
                <a:latin typeface="+mn-lt"/>
                <a:ea typeface="华文楷体" pitchFamily="2" charset="-122"/>
                <a:sym typeface="Symbol" pitchFamily="18" charset="2"/>
              </a:rPr>
              <a:t></a:t>
            </a:r>
            <a:r>
              <a:rPr lang="en-US" altLang="zh-CN" sz="2400" b="1" dirty="0" smtClean="0">
                <a:latin typeface="+mn-lt"/>
                <a:ea typeface="华文楷体" pitchFamily="2" charset="-122"/>
              </a:rPr>
              <a:t>2, …, </a:t>
            </a:r>
            <a:r>
              <a:rPr lang="en-US" altLang="zh-CN" sz="2400" b="1" dirty="0" smtClean="0">
                <a:latin typeface="+mn-lt"/>
                <a:ea typeface="华文楷体" pitchFamily="2" charset="-122"/>
                <a:sym typeface="Symbol" pitchFamily="18" charset="2"/>
              </a:rPr>
              <a:t></a:t>
            </a:r>
            <a:r>
              <a:rPr lang="en-US" altLang="zh-CN" sz="2400" b="1" dirty="0" smtClean="0">
                <a:latin typeface="+mn-lt"/>
                <a:ea typeface="华文楷体" pitchFamily="2" charset="-122"/>
              </a:rPr>
              <a:t>n)     </a:t>
            </a:r>
            <a:r>
              <a:rPr lang="zh-CN" altLang="en-US" sz="2400" b="1" dirty="0" smtClean="0">
                <a:latin typeface="+mn-lt"/>
                <a:ea typeface="华文楷体" pitchFamily="2" charset="-122"/>
              </a:rPr>
              <a:t>两部分</a:t>
            </a:r>
            <a:endParaRPr lang="en-US" altLang="zh-CN" sz="2400" b="1" dirty="0" smtClean="0">
              <a:latin typeface="+mn-lt"/>
              <a:ea typeface="华文楷体" pitchFamily="2" charset="-122"/>
            </a:endParaRPr>
          </a:p>
          <a:p>
            <a:pPr>
              <a:spcBef>
                <a:spcPts val="600"/>
              </a:spcBef>
            </a:pPr>
            <a:r>
              <a:rPr lang="zh-CN" altLang="en-US" sz="2400" b="1" dirty="0" smtClean="0">
                <a:latin typeface="+mn-lt"/>
                <a:ea typeface="华文楷体" pitchFamily="2" charset="-122"/>
              </a:rPr>
              <a:t>          </a:t>
            </a:r>
            <a:r>
              <a:rPr lang="zh-CN" altLang="en-US" sz="2400" b="1" dirty="0" smtClean="0">
                <a:solidFill>
                  <a:schemeClr val="accent6"/>
                </a:solidFill>
                <a:latin typeface="+mn-lt"/>
                <a:ea typeface="华文楷体" pitchFamily="2" charset="-122"/>
              </a:rPr>
              <a:t>任何一个非空的广义表的表尾必定是一个广义表</a:t>
            </a:r>
          </a:p>
        </p:txBody>
      </p:sp>
      <p:sp>
        <p:nvSpPr>
          <p:cNvPr id="10" name="TextBox 9"/>
          <p:cNvSpPr txBox="1"/>
          <p:nvPr/>
        </p:nvSpPr>
        <p:spPr>
          <a:xfrm>
            <a:off x="7380312" y="0"/>
            <a:ext cx="1763688"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-------5.4  </a:t>
            </a:r>
            <a:r>
              <a:rPr lang="zh-CN" altLang="en-US" sz="1800" b="1" dirty="0" smtClean="0">
                <a:solidFill>
                  <a:srgbClr val="FFC000"/>
                </a:solidFill>
                <a:latin typeface="华文楷体" pitchFamily="2" charset="-122"/>
                <a:ea typeface="华文楷体" pitchFamily="2" charset="-122"/>
              </a:rPr>
              <a:t>广义表</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Line 1032"/>
          <p:cNvSpPr>
            <a:spLocks noChangeShapeType="1"/>
          </p:cNvSpPr>
          <p:nvPr/>
        </p:nvSpPr>
        <p:spPr bwMode="auto">
          <a:xfrm flipH="1">
            <a:off x="8674903" y="6697454"/>
            <a:ext cx="0" cy="0"/>
          </a:xfrm>
          <a:prstGeom prst="line">
            <a:avLst/>
          </a:prstGeom>
          <a:noFill/>
          <a:ln w="9525">
            <a:solidFill>
              <a:schemeClr val="tx1"/>
            </a:solidFill>
            <a:round/>
            <a:headEnd/>
            <a:tailEnd/>
          </a:ln>
          <a:effectLst/>
        </p:spPr>
        <p:txBody>
          <a:bodyPr wrap="none" anchor="ctr"/>
          <a:lstStyle/>
          <a:p>
            <a:endParaRPr lang="zh-CN" altLang="en-US"/>
          </a:p>
        </p:txBody>
      </p:sp>
      <p:sp>
        <p:nvSpPr>
          <p:cNvPr id="37" name="Line 1032"/>
          <p:cNvSpPr>
            <a:spLocks noChangeShapeType="1"/>
          </p:cNvSpPr>
          <p:nvPr/>
        </p:nvSpPr>
        <p:spPr bwMode="auto">
          <a:xfrm flipH="1">
            <a:off x="8827303" y="6849854"/>
            <a:ext cx="0" cy="0"/>
          </a:xfrm>
          <a:prstGeom prst="line">
            <a:avLst/>
          </a:prstGeom>
          <a:noFill/>
          <a:ln w="9525">
            <a:solidFill>
              <a:schemeClr val="tx1"/>
            </a:solidFill>
            <a:round/>
            <a:headEnd/>
            <a:tailEnd/>
          </a:ln>
        </p:spPr>
        <p:txBody>
          <a:bodyPr wrap="none" anchor="ctr"/>
          <a:lstStyle/>
          <a:p>
            <a:endParaRPr lang="zh-CN" altLang="en-US"/>
          </a:p>
        </p:txBody>
      </p:sp>
      <p:sp>
        <p:nvSpPr>
          <p:cNvPr id="20" name="TextBox 19"/>
          <p:cNvSpPr txBox="1"/>
          <p:nvPr/>
        </p:nvSpPr>
        <p:spPr>
          <a:xfrm>
            <a:off x="-27324" y="184666"/>
            <a:ext cx="1584176" cy="584775"/>
          </a:xfrm>
          <a:prstGeom prst="rect">
            <a:avLst/>
          </a:prstGeom>
          <a:noFill/>
        </p:spPr>
        <p:txBody>
          <a:bodyPr wrap="square" rtlCol="0">
            <a:spAutoFit/>
          </a:bodyPr>
          <a:lstStyle/>
          <a:p>
            <a:r>
              <a:rPr lang="zh-CN" altLang="en-US" sz="3200" dirty="0" smtClean="0">
                <a:latin typeface="华文楷体" pitchFamily="2" charset="-122"/>
                <a:ea typeface="华文楷体" pitchFamily="2" charset="-122"/>
              </a:rPr>
              <a:t>例：</a:t>
            </a:r>
            <a:endParaRPr lang="zh-CN" altLang="en-US" sz="3200" dirty="0">
              <a:latin typeface="华文楷体" pitchFamily="2" charset="-122"/>
              <a:ea typeface="华文楷体" pitchFamily="2" charset="-122"/>
            </a:endParaRPr>
          </a:p>
        </p:txBody>
      </p:sp>
      <p:sp>
        <p:nvSpPr>
          <p:cNvPr id="22" name="TextBox 21"/>
          <p:cNvSpPr txBox="1"/>
          <p:nvPr/>
        </p:nvSpPr>
        <p:spPr>
          <a:xfrm>
            <a:off x="7380312" y="0"/>
            <a:ext cx="1763688"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-------5.4  </a:t>
            </a:r>
            <a:r>
              <a:rPr lang="zh-CN" altLang="en-US" sz="1800" b="1" dirty="0" smtClean="0">
                <a:solidFill>
                  <a:srgbClr val="FFC000"/>
                </a:solidFill>
                <a:latin typeface="华文楷体" pitchFamily="2" charset="-122"/>
                <a:ea typeface="华文楷体" pitchFamily="2" charset="-122"/>
              </a:rPr>
              <a:t>广义表</a:t>
            </a:r>
            <a:endParaRPr lang="zh-CN" altLang="en-US" sz="1800" b="1" dirty="0">
              <a:solidFill>
                <a:srgbClr val="FFC000"/>
              </a:solidFill>
              <a:latin typeface="华文楷体" pitchFamily="2" charset="-122"/>
              <a:ea typeface="华文楷体" pitchFamily="2" charset="-122"/>
            </a:endParaRPr>
          </a:p>
        </p:txBody>
      </p:sp>
      <p:sp>
        <p:nvSpPr>
          <p:cNvPr id="10" name="Text Box 6"/>
          <p:cNvSpPr txBox="1">
            <a:spLocks noChangeArrowheads="1"/>
          </p:cNvSpPr>
          <p:nvPr/>
        </p:nvSpPr>
        <p:spPr bwMode="auto">
          <a:xfrm>
            <a:off x="107504" y="908720"/>
            <a:ext cx="8856984" cy="5930854"/>
          </a:xfrm>
          <a:prstGeom prst="rect">
            <a:avLst/>
          </a:prstGeom>
          <a:solidFill>
            <a:schemeClr val="bg1"/>
          </a:solidFill>
          <a:ln w="9525">
            <a:noFill/>
            <a:miter lim="800000"/>
            <a:headEnd/>
            <a:tailEnd/>
          </a:ln>
        </p:spPr>
        <p:txBody>
          <a:bodyPr wrap="square">
            <a:spAutoFit/>
          </a:bodyPr>
          <a:lstStyle/>
          <a:p>
            <a:pPr>
              <a:spcBef>
                <a:spcPct val="20000"/>
              </a:spcBef>
            </a:pPr>
            <a:r>
              <a:rPr kumimoji="1" lang="en-US" altLang="zh-CN" sz="2400" dirty="0" smtClean="0">
                <a:latin typeface="+mn-lt"/>
                <a:ea typeface="华文楷体" pitchFamily="2" charset="-122"/>
              </a:rPr>
              <a:t>A</a:t>
            </a:r>
            <a:r>
              <a:rPr kumimoji="1" lang="en-US" altLang="zh-CN" sz="2400" dirty="0">
                <a:latin typeface="+mn-lt"/>
                <a:ea typeface="华文楷体" pitchFamily="2" charset="-122"/>
              </a:rPr>
              <a:t>( )                  </a:t>
            </a:r>
            <a:r>
              <a:rPr kumimoji="1" lang="en-US" altLang="zh-CN" sz="2400" dirty="0" smtClean="0">
                <a:latin typeface="+mn-lt"/>
                <a:ea typeface="华文楷体" pitchFamily="2" charset="-122"/>
              </a:rPr>
              <a:t>Length(A) =</a:t>
            </a:r>
            <a:r>
              <a:rPr lang="en-US" altLang="zh-CN" sz="2400" dirty="0" smtClean="0">
                <a:latin typeface="+mn-lt"/>
                <a:ea typeface="华文楷体" pitchFamily="2" charset="-122"/>
              </a:rPr>
              <a:t>0, </a:t>
            </a:r>
            <a:r>
              <a:rPr kumimoji="1" lang="en-US" altLang="zh-CN" sz="2400" dirty="0" smtClean="0">
                <a:solidFill>
                  <a:srgbClr val="006600"/>
                </a:solidFill>
                <a:latin typeface="+mn-lt"/>
                <a:ea typeface="华文楷体" pitchFamily="2" charset="-122"/>
              </a:rPr>
              <a:t>Head(A</a:t>
            </a:r>
            <a:r>
              <a:rPr kumimoji="1" lang="en-US" altLang="zh-CN" sz="2400" dirty="0">
                <a:solidFill>
                  <a:srgbClr val="006600"/>
                </a:solidFill>
                <a:latin typeface="+mn-lt"/>
                <a:ea typeface="华文楷体" pitchFamily="2" charset="-122"/>
              </a:rPr>
              <a:t>) </a:t>
            </a:r>
            <a:r>
              <a:rPr kumimoji="1" lang="zh-CN" altLang="en-US" sz="2400" dirty="0">
                <a:solidFill>
                  <a:srgbClr val="006600"/>
                </a:solidFill>
                <a:latin typeface="+mn-lt"/>
                <a:ea typeface="华文楷体" pitchFamily="2" charset="-122"/>
              </a:rPr>
              <a:t>和 </a:t>
            </a:r>
            <a:r>
              <a:rPr kumimoji="1" lang="en-US" altLang="zh-CN" sz="2400" dirty="0" smtClean="0">
                <a:solidFill>
                  <a:srgbClr val="006600"/>
                </a:solidFill>
                <a:latin typeface="+mn-lt"/>
                <a:ea typeface="华文楷体" pitchFamily="2" charset="-122"/>
              </a:rPr>
              <a:t>Tail(A</a:t>
            </a:r>
            <a:r>
              <a:rPr kumimoji="1" lang="en-US" altLang="zh-CN" sz="2400" dirty="0">
                <a:solidFill>
                  <a:srgbClr val="006600"/>
                </a:solidFill>
                <a:latin typeface="+mn-lt"/>
                <a:ea typeface="华文楷体" pitchFamily="2" charset="-122"/>
              </a:rPr>
              <a:t>) </a:t>
            </a:r>
            <a:r>
              <a:rPr kumimoji="1" lang="zh-CN" altLang="en-US" sz="2400" dirty="0">
                <a:solidFill>
                  <a:srgbClr val="006600"/>
                </a:solidFill>
                <a:latin typeface="+mn-lt"/>
                <a:ea typeface="华文楷体" pitchFamily="2" charset="-122"/>
              </a:rPr>
              <a:t>不存在</a:t>
            </a:r>
          </a:p>
          <a:p>
            <a:pPr>
              <a:spcBef>
                <a:spcPct val="20000"/>
              </a:spcBef>
            </a:pPr>
            <a:r>
              <a:rPr kumimoji="1" lang="en-US" altLang="zh-CN" sz="2400" dirty="0">
                <a:latin typeface="+mn-lt"/>
                <a:ea typeface="华文楷体" pitchFamily="2" charset="-122"/>
              </a:rPr>
              <a:t>B( 6, 2 ) </a:t>
            </a:r>
            <a:r>
              <a:rPr kumimoji="1" lang="en-US" altLang="zh-CN" sz="2400" dirty="0" smtClean="0">
                <a:latin typeface="+mn-lt"/>
                <a:ea typeface="华文楷体" pitchFamily="2" charset="-122"/>
              </a:rPr>
              <a:t>           </a:t>
            </a:r>
            <a:r>
              <a:rPr lang="en-US" altLang="zh-CN" sz="2400" dirty="0" smtClean="0">
                <a:ea typeface="华文楷体" pitchFamily="2" charset="-122"/>
              </a:rPr>
              <a:t>Length(A</a:t>
            </a:r>
            <a:r>
              <a:rPr lang="en-US" altLang="zh-CN" sz="2400" dirty="0">
                <a:ea typeface="华文楷体" pitchFamily="2" charset="-122"/>
              </a:rPr>
              <a:t>) </a:t>
            </a:r>
            <a:r>
              <a:rPr lang="en-US" altLang="zh-CN" sz="2400" dirty="0" smtClean="0">
                <a:ea typeface="华文楷体" pitchFamily="2" charset="-122"/>
              </a:rPr>
              <a:t>=2, </a:t>
            </a:r>
            <a:r>
              <a:rPr kumimoji="1" lang="en-US" altLang="zh-CN" sz="2400" dirty="0" smtClean="0">
                <a:solidFill>
                  <a:srgbClr val="800080"/>
                </a:solidFill>
                <a:latin typeface="+mn-lt"/>
                <a:ea typeface="华文楷体" pitchFamily="2" charset="-122"/>
              </a:rPr>
              <a:t>Head(B</a:t>
            </a:r>
            <a:r>
              <a:rPr kumimoji="1" lang="en-US" altLang="zh-CN" sz="2400" dirty="0">
                <a:solidFill>
                  <a:srgbClr val="800080"/>
                </a:solidFill>
                <a:latin typeface="+mn-lt"/>
                <a:ea typeface="华文楷体" pitchFamily="2" charset="-122"/>
              </a:rPr>
              <a:t>) = 6, tail(B) = (2)</a:t>
            </a:r>
            <a:endParaRPr kumimoji="1" lang="en-US" altLang="zh-CN" sz="2400" dirty="0">
              <a:latin typeface="+mn-lt"/>
              <a:ea typeface="华文楷体" pitchFamily="2" charset="-122"/>
            </a:endParaRPr>
          </a:p>
          <a:p>
            <a:pPr>
              <a:spcBef>
                <a:spcPct val="20000"/>
              </a:spcBef>
            </a:pPr>
            <a:r>
              <a:rPr kumimoji="1" lang="en-US" altLang="zh-CN" sz="2400" dirty="0">
                <a:latin typeface="+mn-lt"/>
                <a:ea typeface="华文楷体" pitchFamily="2" charset="-122"/>
              </a:rPr>
              <a:t>C( ‘</a:t>
            </a:r>
            <a:r>
              <a:rPr kumimoji="1" lang="en-US" altLang="zh-CN" sz="2400" i="1" dirty="0">
                <a:latin typeface="+mn-lt"/>
                <a:ea typeface="华文楷体" pitchFamily="2" charset="-122"/>
              </a:rPr>
              <a:t>a</a:t>
            </a:r>
            <a:r>
              <a:rPr kumimoji="1" lang="en-US" altLang="zh-CN" sz="2400" dirty="0">
                <a:latin typeface="+mn-lt"/>
                <a:ea typeface="华文楷体" pitchFamily="2" charset="-122"/>
              </a:rPr>
              <a:t>’, ( 5,  3,  ‘</a:t>
            </a:r>
            <a:r>
              <a:rPr kumimoji="1" lang="en-US" altLang="zh-CN" sz="2400" i="1" dirty="0">
                <a:latin typeface="+mn-lt"/>
                <a:ea typeface="华文楷体" pitchFamily="2" charset="-122"/>
              </a:rPr>
              <a:t>x</a:t>
            </a:r>
            <a:r>
              <a:rPr kumimoji="1" lang="en-US" altLang="zh-CN" sz="2400" dirty="0">
                <a:latin typeface="+mn-lt"/>
                <a:ea typeface="华文楷体" pitchFamily="2" charset="-122"/>
              </a:rPr>
              <a:t>’ ) ) </a:t>
            </a:r>
            <a:r>
              <a:rPr kumimoji="1" lang="en-US" altLang="zh-CN" sz="2400" dirty="0" smtClean="0">
                <a:latin typeface="+mn-lt"/>
                <a:ea typeface="华文楷体" pitchFamily="2" charset="-122"/>
              </a:rPr>
              <a:t>   </a:t>
            </a:r>
          </a:p>
          <a:p>
            <a:pPr>
              <a:spcBef>
                <a:spcPct val="20000"/>
              </a:spcBef>
            </a:pPr>
            <a:r>
              <a:rPr lang="en-US" altLang="zh-CN" sz="2400" dirty="0">
                <a:latin typeface="+mn-lt"/>
                <a:ea typeface="华文楷体" pitchFamily="2" charset="-122"/>
              </a:rPr>
              <a:t>	</a:t>
            </a:r>
            <a:r>
              <a:rPr lang="en-US" altLang="zh-CN" sz="2400" dirty="0" smtClean="0">
                <a:ea typeface="华文楷体" pitchFamily="2" charset="-122"/>
              </a:rPr>
              <a:t>Length(C) </a:t>
            </a:r>
            <a:r>
              <a:rPr lang="en-US" altLang="zh-CN" sz="2400" dirty="0">
                <a:ea typeface="华文楷体" pitchFamily="2" charset="-122"/>
              </a:rPr>
              <a:t>=2, </a:t>
            </a:r>
            <a:r>
              <a:rPr kumimoji="1" lang="en-US" altLang="zh-CN" sz="2400" dirty="0" smtClean="0">
                <a:latin typeface="+mn-lt"/>
                <a:ea typeface="华文楷体" pitchFamily="2" charset="-122"/>
              </a:rPr>
              <a:t>H</a:t>
            </a:r>
            <a:r>
              <a:rPr kumimoji="1" lang="en-US" altLang="zh-CN" sz="2400" dirty="0" smtClean="0">
                <a:solidFill>
                  <a:schemeClr val="tx2"/>
                </a:solidFill>
                <a:latin typeface="+mn-lt"/>
                <a:ea typeface="华文楷体" pitchFamily="2" charset="-122"/>
              </a:rPr>
              <a:t>ead(C</a:t>
            </a:r>
            <a:r>
              <a:rPr kumimoji="1" lang="en-US" altLang="zh-CN" sz="2400" dirty="0">
                <a:solidFill>
                  <a:schemeClr val="tx2"/>
                </a:solidFill>
                <a:latin typeface="+mn-lt"/>
                <a:ea typeface="华文楷体" pitchFamily="2" charset="-122"/>
              </a:rPr>
              <a:t>) =‘</a:t>
            </a:r>
            <a:r>
              <a:rPr kumimoji="1" lang="en-US" altLang="zh-CN" sz="2400" i="1" dirty="0">
                <a:solidFill>
                  <a:schemeClr val="tx2"/>
                </a:solidFill>
                <a:latin typeface="+mn-lt"/>
                <a:ea typeface="华文楷体" pitchFamily="2" charset="-122"/>
              </a:rPr>
              <a:t>a</a:t>
            </a:r>
            <a:r>
              <a:rPr kumimoji="1" lang="en-US" altLang="zh-CN" sz="2400" dirty="0" smtClean="0">
                <a:solidFill>
                  <a:schemeClr val="tx2"/>
                </a:solidFill>
                <a:latin typeface="+mn-lt"/>
                <a:ea typeface="华文楷体" pitchFamily="2" charset="-122"/>
              </a:rPr>
              <a:t>’ </a:t>
            </a:r>
            <a:r>
              <a:rPr lang="en-US" altLang="zh-CN" sz="2400" dirty="0" smtClean="0">
                <a:solidFill>
                  <a:schemeClr val="tx2"/>
                </a:solidFill>
                <a:latin typeface="+mn-lt"/>
                <a:ea typeface="华文楷体" pitchFamily="2" charset="-122"/>
              </a:rPr>
              <a:t>, </a:t>
            </a:r>
            <a:r>
              <a:rPr lang="en-US" altLang="zh-CN" sz="2400" dirty="0" smtClean="0">
                <a:solidFill>
                  <a:schemeClr val="tx2"/>
                </a:solidFill>
                <a:ea typeface="华文楷体" pitchFamily="2" charset="-122"/>
              </a:rPr>
              <a:t>Tail(C) = ((5,3,’x’))</a:t>
            </a:r>
          </a:p>
          <a:p>
            <a:pPr>
              <a:spcBef>
                <a:spcPct val="20000"/>
              </a:spcBef>
            </a:pPr>
            <a:r>
              <a:rPr kumimoji="1" lang="en-US" altLang="zh-CN" sz="2400" dirty="0" smtClean="0">
                <a:latin typeface="+mn-lt"/>
                <a:ea typeface="华文楷体" pitchFamily="2" charset="-122"/>
              </a:rPr>
              <a:t>D( B,  C, A ) </a:t>
            </a:r>
          </a:p>
          <a:p>
            <a:pPr>
              <a:spcBef>
                <a:spcPct val="20000"/>
              </a:spcBef>
            </a:pPr>
            <a:r>
              <a:rPr lang="en-US" altLang="zh-CN" sz="2400" dirty="0">
                <a:latin typeface="+mn-lt"/>
                <a:ea typeface="华文楷体" pitchFamily="2" charset="-122"/>
              </a:rPr>
              <a:t>	</a:t>
            </a:r>
            <a:r>
              <a:rPr lang="en-US" altLang="zh-CN" sz="2400" dirty="0" smtClean="0">
                <a:ea typeface="华文楷体" pitchFamily="2" charset="-122"/>
              </a:rPr>
              <a:t>Length(A</a:t>
            </a:r>
            <a:r>
              <a:rPr lang="en-US" altLang="zh-CN" sz="2400" dirty="0">
                <a:ea typeface="华文楷体" pitchFamily="2" charset="-122"/>
              </a:rPr>
              <a:t>) </a:t>
            </a:r>
            <a:r>
              <a:rPr lang="en-US" altLang="zh-CN" sz="2400" dirty="0" smtClean="0">
                <a:ea typeface="华文楷体" pitchFamily="2" charset="-122"/>
              </a:rPr>
              <a:t>=3, </a:t>
            </a:r>
            <a:r>
              <a:rPr kumimoji="1" lang="en-US" altLang="zh-CN" sz="2400" dirty="0" smtClean="0">
                <a:latin typeface="+mn-lt"/>
                <a:ea typeface="华文楷体" pitchFamily="2" charset="-122"/>
              </a:rPr>
              <a:t>Head(D) = B, Tail(D) = (</a:t>
            </a:r>
            <a:r>
              <a:rPr lang="en-US" altLang="zh-CN" sz="2400" dirty="0" smtClean="0">
                <a:latin typeface="+mn-lt"/>
                <a:ea typeface="华文楷体" pitchFamily="2" charset="-122"/>
              </a:rPr>
              <a:t>C</a:t>
            </a:r>
            <a:r>
              <a:rPr kumimoji="1" lang="en-US" altLang="zh-CN" sz="2400" dirty="0" smtClean="0">
                <a:latin typeface="+mn-lt"/>
                <a:ea typeface="华文楷体" pitchFamily="2" charset="-122"/>
              </a:rPr>
              <a:t>, A)</a:t>
            </a:r>
            <a:endParaRPr kumimoji="1" lang="en-US" altLang="zh-CN" sz="2400" dirty="0" smtClean="0">
              <a:solidFill>
                <a:schemeClr val="tx2"/>
              </a:solidFill>
              <a:latin typeface="+mn-lt"/>
              <a:ea typeface="华文楷体" pitchFamily="2" charset="-122"/>
            </a:endParaRPr>
          </a:p>
          <a:p>
            <a:pPr>
              <a:spcBef>
                <a:spcPct val="20000"/>
              </a:spcBef>
            </a:pPr>
            <a:r>
              <a:rPr kumimoji="1" lang="en-US" altLang="zh-CN" sz="2400" dirty="0" smtClean="0">
                <a:latin typeface="+mn-lt"/>
                <a:ea typeface="华文楷体" pitchFamily="2" charset="-122"/>
              </a:rPr>
              <a:t>F( 4, F ) </a:t>
            </a:r>
          </a:p>
          <a:p>
            <a:pPr>
              <a:spcBef>
                <a:spcPct val="20000"/>
              </a:spcBef>
            </a:pPr>
            <a:r>
              <a:rPr lang="en-US" altLang="zh-CN" sz="2400" dirty="0">
                <a:latin typeface="+mn-lt"/>
                <a:ea typeface="华文楷体" pitchFamily="2" charset="-122"/>
              </a:rPr>
              <a:t>	</a:t>
            </a:r>
            <a:r>
              <a:rPr lang="en-US" altLang="zh-CN" sz="2400" dirty="0" smtClean="0">
                <a:ea typeface="华文楷体" pitchFamily="2" charset="-122"/>
              </a:rPr>
              <a:t>Length(A</a:t>
            </a:r>
            <a:r>
              <a:rPr lang="en-US" altLang="zh-CN" sz="2400" dirty="0">
                <a:ea typeface="华文楷体" pitchFamily="2" charset="-122"/>
              </a:rPr>
              <a:t>) =2, </a:t>
            </a:r>
            <a:r>
              <a:rPr kumimoji="1" lang="en-US" altLang="zh-CN" sz="2400" dirty="0" smtClean="0">
                <a:latin typeface="+mn-lt"/>
                <a:ea typeface="华文楷体" pitchFamily="2" charset="-122"/>
              </a:rPr>
              <a:t>Head(F) = 4, Tail(F) = (F);</a:t>
            </a:r>
          </a:p>
          <a:p>
            <a:pPr>
              <a:spcBef>
                <a:spcPct val="20000"/>
              </a:spcBef>
            </a:pPr>
            <a:r>
              <a:rPr lang="en-US" altLang="zh-CN" sz="2400" b="1" dirty="0">
                <a:latin typeface="华文楷体" pitchFamily="2" charset="-122"/>
                <a:ea typeface="华文楷体" pitchFamily="2" charset="-122"/>
              </a:rPr>
              <a:t>D = ( E, F ) =  ((a, (b, c))</a:t>
            </a:r>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F )</a:t>
            </a:r>
          </a:p>
          <a:p>
            <a:pPr>
              <a:spcBef>
                <a:spcPts val="600"/>
              </a:spcBef>
            </a:pPr>
            <a:r>
              <a:rPr lang="en-US" altLang="zh-CN" sz="2400" dirty="0" smtClean="0">
                <a:ea typeface="楷体_GB2312" pitchFamily="49" charset="-122"/>
              </a:rPr>
              <a:t>	Head</a:t>
            </a:r>
            <a:r>
              <a:rPr lang="en-US" altLang="zh-CN" sz="2400" dirty="0">
                <a:ea typeface="楷体_GB2312" pitchFamily="49" charset="-122"/>
              </a:rPr>
              <a:t>( </a:t>
            </a:r>
            <a:r>
              <a:rPr lang="en-US" altLang="zh-CN" sz="2400" b="1" dirty="0">
                <a:solidFill>
                  <a:srgbClr val="0000FF"/>
                </a:solidFill>
                <a:ea typeface="楷体_GB2312" pitchFamily="49" charset="-122"/>
              </a:rPr>
              <a:t>D </a:t>
            </a:r>
            <a:r>
              <a:rPr lang="en-US" altLang="zh-CN" sz="2400" dirty="0">
                <a:ea typeface="楷体_GB2312" pitchFamily="49" charset="-122"/>
              </a:rPr>
              <a:t>) = </a:t>
            </a:r>
            <a:r>
              <a:rPr lang="en-US" altLang="zh-CN" sz="2400" dirty="0">
                <a:solidFill>
                  <a:srgbClr val="9933FF"/>
                </a:solidFill>
                <a:ea typeface="楷体_GB2312" pitchFamily="49" charset="-122"/>
              </a:rPr>
              <a:t>E</a:t>
            </a:r>
            <a:r>
              <a:rPr lang="en-US" altLang="zh-CN" sz="2400" dirty="0">
                <a:ea typeface="楷体_GB2312" pitchFamily="49" charset="-122"/>
              </a:rPr>
              <a:t>        Tail( </a:t>
            </a:r>
            <a:r>
              <a:rPr lang="en-US" altLang="zh-CN" sz="2400" b="1" dirty="0">
                <a:solidFill>
                  <a:srgbClr val="0000FF"/>
                </a:solidFill>
                <a:ea typeface="楷体_GB2312" pitchFamily="49" charset="-122"/>
              </a:rPr>
              <a:t>D</a:t>
            </a:r>
            <a:r>
              <a:rPr lang="en-US" altLang="zh-CN" sz="2400" dirty="0">
                <a:ea typeface="楷体_GB2312" pitchFamily="49" charset="-122"/>
              </a:rPr>
              <a:t> ) = </a:t>
            </a:r>
            <a:r>
              <a:rPr lang="en-US" altLang="zh-CN" sz="2400" dirty="0">
                <a:solidFill>
                  <a:srgbClr val="9933FF"/>
                </a:solidFill>
                <a:ea typeface="楷体_GB2312" pitchFamily="49" charset="-122"/>
              </a:rPr>
              <a:t>( F )</a:t>
            </a:r>
          </a:p>
          <a:p>
            <a:r>
              <a:rPr lang="en-US" altLang="zh-CN" sz="2400" dirty="0" smtClean="0">
                <a:ea typeface="楷体_GB2312" pitchFamily="49" charset="-122"/>
              </a:rPr>
              <a:t>	Head</a:t>
            </a:r>
            <a:r>
              <a:rPr lang="en-US" altLang="zh-CN" sz="2400" dirty="0">
                <a:ea typeface="楷体_GB2312" pitchFamily="49" charset="-122"/>
              </a:rPr>
              <a:t>(</a:t>
            </a:r>
            <a:r>
              <a:rPr lang="en-US" altLang="zh-CN" sz="2400" b="1" dirty="0">
                <a:solidFill>
                  <a:srgbClr val="0000FF"/>
                </a:solidFill>
                <a:ea typeface="楷体_GB2312" pitchFamily="49" charset="-122"/>
              </a:rPr>
              <a:t> E </a:t>
            </a:r>
            <a:r>
              <a:rPr lang="en-US" altLang="zh-CN" sz="2400" dirty="0">
                <a:ea typeface="楷体_GB2312" pitchFamily="49" charset="-122"/>
              </a:rPr>
              <a:t>) = </a:t>
            </a:r>
            <a:r>
              <a:rPr lang="en-US" altLang="zh-CN" sz="2400" dirty="0">
                <a:solidFill>
                  <a:srgbClr val="9933FF"/>
                </a:solidFill>
                <a:ea typeface="楷体_GB2312" pitchFamily="49" charset="-122"/>
              </a:rPr>
              <a:t>a</a:t>
            </a:r>
            <a:r>
              <a:rPr lang="en-US" altLang="zh-CN" sz="2400" dirty="0">
                <a:ea typeface="楷体_GB2312" pitchFamily="49" charset="-122"/>
              </a:rPr>
              <a:t>         Tail(</a:t>
            </a:r>
            <a:r>
              <a:rPr lang="en-US" altLang="zh-CN" sz="2400" b="1" dirty="0">
                <a:solidFill>
                  <a:srgbClr val="0000FF"/>
                </a:solidFill>
                <a:ea typeface="楷体_GB2312" pitchFamily="49" charset="-122"/>
              </a:rPr>
              <a:t> E</a:t>
            </a:r>
            <a:r>
              <a:rPr lang="en-US" altLang="zh-CN" sz="2400" dirty="0">
                <a:ea typeface="楷体_GB2312" pitchFamily="49" charset="-122"/>
              </a:rPr>
              <a:t> ) = </a:t>
            </a:r>
            <a:r>
              <a:rPr lang="en-US" altLang="zh-CN" sz="2400" dirty="0">
                <a:solidFill>
                  <a:srgbClr val="9933FF"/>
                </a:solidFill>
                <a:ea typeface="楷体_GB2312" pitchFamily="49" charset="-122"/>
              </a:rPr>
              <a:t>( ( b, c) )</a:t>
            </a:r>
            <a:endParaRPr lang="en-US" altLang="zh-CN" sz="2400" dirty="0"/>
          </a:p>
          <a:p>
            <a:r>
              <a:rPr lang="en-US" altLang="zh-CN" sz="2400" dirty="0" smtClean="0">
                <a:ea typeface="楷体_GB2312" pitchFamily="49" charset="-122"/>
              </a:rPr>
              <a:t>	Head</a:t>
            </a:r>
            <a:r>
              <a:rPr lang="en-US" altLang="zh-CN" sz="2400" dirty="0">
                <a:ea typeface="楷体_GB2312" pitchFamily="49" charset="-122"/>
              </a:rPr>
              <a:t>(</a:t>
            </a:r>
            <a:r>
              <a:rPr lang="en-US" altLang="zh-CN" sz="2400" b="1" dirty="0">
                <a:solidFill>
                  <a:srgbClr val="0000FF"/>
                </a:solidFill>
                <a:ea typeface="楷体_GB2312" pitchFamily="49" charset="-122"/>
              </a:rPr>
              <a:t> (( b, c))</a:t>
            </a:r>
            <a:r>
              <a:rPr lang="en-US" altLang="zh-CN" sz="2400" dirty="0">
                <a:ea typeface="楷体_GB2312" pitchFamily="49" charset="-122"/>
              </a:rPr>
              <a:t> ) = </a:t>
            </a:r>
            <a:r>
              <a:rPr lang="en-US" altLang="zh-CN" sz="2400" dirty="0">
                <a:solidFill>
                  <a:srgbClr val="9933FF"/>
                </a:solidFill>
                <a:ea typeface="楷体_GB2312" pitchFamily="49" charset="-122"/>
              </a:rPr>
              <a:t>( b, c)</a:t>
            </a:r>
            <a:r>
              <a:rPr lang="en-US" altLang="zh-CN" sz="2400" dirty="0">
                <a:ea typeface="楷体_GB2312" pitchFamily="49" charset="-122"/>
              </a:rPr>
              <a:t>   Tail( </a:t>
            </a:r>
            <a:r>
              <a:rPr lang="en-US" altLang="zh-CN" sz="2400" b="1" dirty="0">
                <a:solidFill>
                  <a:srgbClr val="0000FF"/>
                </a:solidFill>
                <a:ea typeface="楷体_GB2312" pitchFamily="49" charset="-122"/>
              </a:rPr>
              <a:t>(( b, c))</a:t>
            </a:r>
            <a:r>
              <a:rPr lang="en-US" altLang="zh-CN" sz="2400" dirty="0">
                <a:ea typeface="楷体_GB2312" pitchFamily="49" charset="-122"/>
              </a:rPr>
              <a:t> ) = </a:t>
            </a:r>
            <a:r>
              <a:rPr lang="en-US" altLang="zh-CN" sz="2400" dirty="0">
                <a:solidFill>
                  <a:srgbClr val="9933FF"/>
                </a:solidFill>
                <a:ea typeface="楷体_GB2312" pitchFamily="49" charset="-122"/>
              </a:rPr>
              <a:t>( )</a:t>
            </a:r>
            <a:endParaRPr lang="en-US" altLang="zh-CN" sz="2400" dirty="0">
              <a:ea typeface="楷体_GB2312" pitchFamily="49" charset="-122"/>
            </a:endParaRPr>
          </a:p>
          <a:p>
            <a:r>
              <a:rPr lang="en-US" altLang="zh-CN" sz="2400" dirty="0" smtClean="0">
                <a:ea typeface="楷体_GB2312" pitchFamily="49" charset="-122"/>
              </a:rPr>
              <a:t>	Head</a:t>
            </a:r>
            <a:r>
              <a:rPr lang="en-US" altLang="zh-CN" sz="2400" dirty="0">
                <a:ea typeface="楷体_GB2312" pitchFamily="49" charset="-122"/>
              </a:rPr>
              <a:t>(</a:t>
            </a:r>
            <a:r>
              <a:rPr lang="en-US" altLang="zh-CN" sz="2400" b="1" dirty="0">
                <a:solidFill>
                  <a:srgbClr val="0000FF"/>
                </a:solidFill>
                <a:ea typeface="楷体_GB2312" pitchFamily="49" charset="-122"/>
              </a:rPr>
              <a:t> ( b, c) </a:t>
            </a:r>
            <a:r>
              <a:rPr lang="en-US" altLang="zh-CN" sz="2400" dirty="0">
                <a:ea typeface="楷体_GB2312" pitchFamily="49" charset="-122"/>
              </a:rPr>
              <a:t>) =</a:t>
            </a:r>
            <a:r>
              <a:rPr lang="en-US" altLang="zh-CN" sz="2400" dirty="0">
                <a:solidFill>
                  <a:srgbClr val="9933FF"/>
                </a:solidFill>
                <a:ea typeface="楷体_GB2312" pitchFamily="49" charset="-122"/>
              </a:rPr>
              <a:t> b</a:t>
            </a:r>
            <a:r>
              <a:rPr lang="en-US" altLang="zh-CN" sz="2400" dirty="0">
                <a:ea typeface="楷体_GB2312" pitchFamily="49" charset="-122"/>
              </a:rPr>
              <a:t>    Tail( </a:t>
            </a:r>
            <a:r>
              <a:rPr lang="en-US" altLang="zh-CN" sz="2400" b="1" dirty="0">
                <a:solidFill>
                  <a:srgbClr val="0000FF"/>
                </a:solidFill>
                <a:ea typeface="楷体_GB2312" pitchFamily="49" charset="-122"/>
              </a:rPr>
              <a:t>( b, c)</a:t>
            </a:r>
            <a:r>
              <a:rPr lang="en-US" altLang="zh-CN" sz="2400" dirty="0">
                <a:ea typeface="楷体_GB2312" pitchFamily="49" charset="-122"/>
              </a:rPr>
              <a:t> ) = </a:t>
            </a:r>
            <a:r>
              <a:rPr lang="en-US" altLang="zh-CN" sz="2400" dirty="0">
                <a:solidFill>
                  <a:srgbClr val="9933FF"/>
                </a:solidFill>
                <a:ea typeface="楷体_GB2312" pitchFamily="49" charset="-122"/>
              </a:rPr>
              <a:t>( c )</a:t>
            </a:r>
            <a:endParaRPr lang="en-US" altLang="zh-CN" sz="2400" dirty="0"/>
          </a:p>
          <a:p>
            <a:r>
              <a:rPr lang="en-US" altLang="zh-CN" sz="2400" dirty="0" smtClean="0">
                <a:ea typeface="楷体_GB2312" pitchFamily="49" charset="-122"/>
              </a:rPr>
              <a:t>	Head</a:t>
            </a:r>
            <a:r>
              <a:rPr lang="en-US" altLang="zh-CN" sz="2400" dirty="0">
                <a:ea typeface="楷体_GB2312" pitchFamily="49" charset="-122"/>
              </a:rPr>
              <a:t>( </a:t>
            </a:r>
            <a:r>
              <a:rPr lang="en-US" altLang="zh-CN" sz="2400" b="1" dirty="0">
                <a:solidFill>
                  <a:srgbClr val="0000FF"/>
                </a:solidFill>
                <a:ea typeface="楷体_GB2312" pitchFamily="49" charset="-122"/>
              </a:rPr>
              <a:t>( c )</a:t>
            </a:r>
            <a:r>
              <a:rPr lang="en-US" altLang="zh-CN" sz="2400" dirty="0">
                <a:ea typeface="楷体_GB2312" pitchFamily="49" charset="-122"/>
              </a:rPr>
              <a:t> ) =</a:t>
            </a:r>
            <a:r>
              <a:rPr lang="en-US" altLang="zh-CN" sz="2400" dirty="0">
                <a:solidFill>
                  <a:srgbClr val="9933FF"/>
                </a:solidFill>
                <a:ea typeface="楷体_GB2312" pitchFamily="49" charset="-122"/>
              </a:rPr>
              <a:t> c</a:t>
            </a:r>
            <a:r>
              <a:rPr lang="en-US" altLang="zh-CN" sz="2400" dirty="0">
                <a:ea typeface="楷体_GB2312" pitchFamily="49" charset="-122"/>
              </a:rPr>
              <a:t>        Tail( </a:t>
            </a:r>
            <a:r>
              <a:rPr lang="en-US" altLang="zh-CN" sz="2400" b="1" dirty="0">
                <a:solidFill>
                  <a:srgbClr val="0000FF"/>
                </a:solidFill>
                <a:ea typeface="楷体_GB2312" pitchFamily="49" charset="-122"/>
              </a:rPr>
              <a:t>( c )</a:t>
            </a:r>
            <a:r>
              <a:rPr lang="en-US" altLang="zh-CN" sz="2400" dirty="0">
                <a:ea typeface="楷体_GB2312" pitchFamily="49" charset="-122"/>
              </a:rPr>
              <a:t> ) = </a:t>
            </a:r>
            <a:r>
              <a:rPr lang="en-US" altLang="zh-CN" sz="2400" dirty="0">
                <a:solidFill>
                  <a:srgbClr val="9933FF"/>
                </a:solidFill>
                <a:ea typeface="楷体_GB2312" pitchFamily="49" charset="-122"/>
              </a:rPr>
              <a:t>( </a:t>
            </a:r>
            <a:r>
              <a:rPr lang="en-US" altLang="zh-CN" sz="2400" dirty="0" smtClean="0">
                <a:solidFill>
                  <a:srgbClr val="9933FF"/>
                </a:solidFill>
                <a:ea typeface="楷体_GB2312" pitchFamily="49" charset="-122"/>
              </a:rPr>
              <a:t>)</a:t>
            </a:r>
            <a:endParaRPr lang="en-US" altLang="zh-CN" sz="2400" dirty="0">
              <a:ea typeface="楷体_GB2312" pitchFamily="49" charset="-122"/>
            </a:endParaRPr>
          </a:p>
        </p:txBody>
      </p:sp>
    </p:spTree>
  </p:cSld>
  <p:clrMapOvr>
    <a:masterClrMapping/>
  </p:clrMapOvr>
  <p:transition>
    <p:strips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3400" y="228600"/>
            <a:ext cx="3962400" cy="1143000"/>
          </a:xfrm>
        </p:spPr>
        <p:txBody>
          <a:bodyPr/>
          <a:lstStyle/>
          <a:p>
            <a:pPr algn="l"/>
            <a:r>
              <a:rPr lang="zh-CN" altLang="en-US" sz="3600" b="1" u="sng" kern="1200" dirty="0">
                <a:solidFill>
                  <a:srgbClr val="FF0000"/>
                </a:solidFill>
                <a:latin typeface="华文楷体" pitchFamily="2" charset="-122"/>
                <a:ea typeface="华文楷体" pitchFamily="2" charset="-122"/>
                <a:cs typeface="+mn-cs"/>
              </a:rPr>
              <a:t>基本操作：</a:t>
            </a:r>
          </a:p>
        </p:txBody>
      </p:sp>
      <p:sp>
        <p:nvSpPr>
          <p:cNvPr id="7171" name="Text Box 3">
            <a:hlinkClick r:id="rId3" action="ppaction://hlinksldjump"/>
          </p:cNvPr>
          <p:cNvSpPr txBox="1">
            <a:spLocks noChangeArrowheads="1"/>
          </p:cNvSpPr>
          <p:nvPr/>
        </p:nvSpPr>
        <p:spPr bwMode="auto">
          <a:xfrm>
            <a:off x="914400" y="1600200"/>
            <a:ext cx="8124340" cy="646331"/>
          </a:xfrm>
          <a:prstGeom prst="rect">
            <a:avLst/>
          </a:prstGeom>
          <a:noFill/>
          <a:ln w="9525">
            <a:noFill/>
            <a:miter lim="800000"/>
            <a:headEnd/>
            <a:tailEnd/>
          </a:ln>
          <a:effectLst/>
        </p:spPr>
        <p:txBody>
          <a:bodyPr wrap="none">
            <a:spAutoFit/>
          </a:bodyPr>
          <a:lstStyle/>
          <a:p>
            <a:r>
              <a:rPr lang="en-US" altLang="zh-CN" sz="3600" b="1" dirty="0" err="1">
                <a:solidFill>
                  <a:srgbClr val="000000"/>
                </a:solidFill>
                <a:ea typeface="楷体_GB2312" pitchFamily="49" charset="-122"/>
              </a:rPr>
              <a:t>InitArray</a:t>
            </a:r>
            <a:r>
              <a:rPr lang="en-US" altLang="zh-CN" sz="3600" b="1" dirty="0">
                <a:solidFill>
                  <a:srgbClr val="000000"/>
                </a:solidFill>
                <a:ea typeface="楷体_GB2312" pitchFamily="49" charset="-122"/>
              </a:rPr>
              <a:t>(&amp;A, n, bound</a:t>
            </a:r>
            <a:r>
              <a:rPr lang="en-US" altLang="zh-CN" sz="3600" b="1" baseline="-25000" dirty="0">
                <a:solidFill>
                  <a:srgbClr val="000000"/>
                </a:solidFill>
                <a:ea typeface="楷体_GB2312" pitchFamily="49" charset="-122"/>
              </a:rPr>
              <a:t>1</a:t>
            </a:r>
            <a:r>
              <a:rPr lang="en-US" altLang="zh-CN" sz="3600" b="1" dirty="0">
                <a:solidFill>
                  <a:srgbClr val="000000"/>
                </a:solidFill>
                <a:ea typeface="楷体_GB2312" pitchFamily="49" charset="-122"/>
              </a:rPr>
              <a:t>, ..., </a:t>
            </a:r>
            <a:r>
              <a:rPr lang="en-US" altLang="zh-CN" sz="3600" b="1" dirty="0" err="1">
                <a:solidFill>
                  <a:srgbClr val="000000"/>
                </a:solidFill>
                <a:ea typeface="楷体_GB2312" pitchFamily="49" charset="-122"/>
              </a:rPr>
              <a:t>bound</a:t>
            </a:r>
            <a:r>
              <a:rPr lang="en-US" altLang="zh-CN" sz="3600" b="1" baseline="-25000" dirty="0" err="1">
                <a:solidFill>
                  <a:srgbClr val="000000"/>
                </a:solidFill>
                <a:ea typeface="楷体_GB2312" pitchFamily="49" charset="-122"/>
              </a:rPr>
              <a:t>n</a:t>
            </a:r>
            <a:r>
              <a:rPr lang="en-US" altLang="zh-CN" sz="3600" b="1" dirty="0" smtClean="0">
                <a:solidFill>
                  <a:srgbClr val="000000"/>
                </a:solidFill>
                <a:ea typeface="楷体_GB2312" pitchFamily="49" charset="-122"/>
              </a:rPr>
              <a:t>)</a:t>
            </a:r>
            <a:r>
              <a:rPr lang="zh-CN" altLang="en-US" sz="3600" b="1" dirty="0" smtClean="0">
                <a:solidFill>
                  <a:srgbClr val="000000"/>
                </a:solidFill>
                <a:ea typeface="楷体_GB2312" pitchFamily="49" charset="-122"/>
              </a:rPr>
              <a:t>；</a:t>
            </a:r>
            <a:endParaRPr lang="en-US" altLang="zh-CN" sz="2400" dirty="0">
              <a:solidFill>
                <a:srgbClr val="000000"/>
              </a:solidFill>
              <a:ea typeface="楷体_GB2312" pitchFamily="49" charset="-122"/>
            </a:endParaRPr>
          </a:p>
        </p:txBody>
      </p:sp>
      <p:sp>
        <p:nvSpPr>
          <p:cNvPr id="7172" name="Text Box 4">
            <a:hlinkClick r:id="rId3" action="ppaction://hlinksldjump"/>
          </p:cNvPr>
          <p:cNvSpPr txBox="1">
            <a:spLocks noChangeArrowheads="1"/>
          </p:cNvSpPr>
          <p:nvPr/>
        </p:nvSpPr>
        <p:spPr bwMode="auto">
          <a:xfrm>
            <a:off x="933450" y="2667000"/>
            <a:ext cx="4409862" cy="646331"/>
          </a:xfrm>
          <a:prstGeom prst="rect">
            <a:avLst/>
          </a:prstGeom>
          <a:noFill/>
          <a:ln w="9525">
            <a:noFill/>
            <a:miter lim="800000"/>
            <a:headEnd/>
            <a:tailEnd/>
          </a:ln>
          <a:effectLst/>
        </p:spPr>
        <p:txBody>
          <a:bodyPr wrap="none">
            <a:spAutoFit/>
          </a:bodyPr>
          <a:lstStyle/>
          <a:p>
            <a:r>
              <a:rPr lang="en-US" altLang="zh-CN" sz="3600" b="1" dirty="0" err="1">
                <a:solidFill>
                  <a:srgbClr val="000000"/>
                </a:solidFill>
                <a:ea typeface="楷体_GB2312" pitchFamily="49" charset="-122"/>
              </a:rPr>
              <a:t>DestroyArray</a:t>
            </a:r>
            <a:r>
              <a:rPr lang="en-US" altLang="zh-CN" sz="3600" b="1" dirty="0">
                <a:solidFill>
                  <a:srgbClr val="000000"/>
                </a:solidFill>
                <a:ea typeface="楷体_GB2312" pitchFamily="49" charset="-122"/>
              </a:rPr>
              <a:t>(&amp;A</a:t>
            </a:r>
            <a:r>
              <a:rPr lang="en-US" altLang="zh-CN" sz="3600" b="1" dirty="0" smtClean="0">
                <a:solidFill>
                  <a:srgbClr val="000000"/>
                </a:solidFill>
                <a:ea typeface="楷体_GB2312" pitchFamily="49" charset="-122"/>
              </a:rPr>
              <a:t>)</a:t>
            </a:r>
            <a:r>
              <a:rPr lang="zh-CN" altLang="en-US" sz="3600" b="1" dirty="0" smtClean="0">
                <a:solidFill>
                  <a:srgbClr val="000000"/>
                </a:solidFill>
                <a:ea typeface="楷体_GB2312" pitchFamily="49" charset="-122"/>
              </a:rPr>
              <a:t>；</a:t>
            </a:r>
            <a:endParaRPr lang="en-US" altLang="zh-CN" sz="3600" b="1" dirty="0">
              <a:solidFill>
                <a:srgbClr val="000000"/>
              </a:solidFill>
              <a:ea typeface="楷体_GB2312" pitchFamily="49" charset="-122"/>
            </a:endParaRPr>
          </a:p>
        </p:txBody>
      </p:sp>
      <p:sp>
        <p:nvSpPr>
          <p:cNvPr id="7173" name="Text Box 5">
            <a:hlinkClick r:id="rId4" action="ppaction://hlinksldjump"/>
          </p:cNvPr>
          <p:cNvSpPr txBox="1">
            <a:spLocks noChangeArrowheads="1"/>
          </p:cNvSpPr>
          <p:nvPr/>
        </p:nvSpPr>
        <p:spPr bwMode="auto">
          <a:xfrm>
            <a:off x="899592" y="3854450"/>
            <a:ext cx="6902146" cy="646331"/>
          </a:xfrm>
          <a:prstGeom prst="rect">
            <a:avLst/>
          </a:prstGeom>
          <a:noFill/>
          <a:ln w="9525">
            <a:noFill/>
            <a:miter lim="800000"/>
            <a:headEnd/>
            <a:tailEnd/>
          </a:ln>
          <a:effectLst/>
        </p:spPr>
        <p:txBody>
          <a:bodyPr wrap="none">
            <a:spAutoFit/>
          </a:bodyPr>
          <a:lstStyle/>
          <a:p>
            <a:r>
              <a:rPr lang="en-US" altLang="zh-CN" sz="3600" b="1" dirty="0">
                <a:solidFill>
                  <a:srgbClr val="000000"/>
                </a:solidFill>
                <a:ea typeface="楷体_GB2312" pitchFamily="49" charset="-122"/>
              </a:rPr>
              <a:t>Value(A, &amp;e, index</a:t>
            </a:r>
            <a:r>
              <a:rPr lang="en-US" altLang="zh-CN" sz="3600" b="1" baseline="-25000" dirty="0">
                <a:solidFill>
                  <a:srgbClr val="000000"/>
                </a:solidFill>
                <a:ea typeface="楷体_GB2312" pitchFamily="49" charset="-122"/>
              </a:rPr>
              <a:t>1</a:t>
            </a:r>
            <a:r>
              <a:rPr lang="en-US" altLang="zh-CN" sz="3600" b="1" dirty="0">
                <a:solidFill>
                  <a:srgbClr val="000000"/>
                </a:solidFill>
                <a:ea typeface="楷体_GB2312" pitchFamily="49" charset="-122"/>
              </a:rPr>
              <a:t>, ..., </a:t>
            </a:r>
            <a:r>
              <a:rPr lang="en-US" altLang="zh-CN" sz="3600" b="1" dirty="0" err="1">
                <a:solidFill>
                  <a:srgbClr val="000000"/>
                </a:solidFill>
                <a:ea typeface="楷体_GB2312" pitchFamily="49" charset="-122"/>
              </a:rPr>
              <a:t>index</a:t>
            </a:r>
            <a:r>
              <a:rPr lang="en-US" altLang="zh-CN" sz="3600" b="1" baseline="-25000" dirty="0" err="1">
                <a:solidFill>
                  <a:srgbClr val="000000"/>
                </a:solidFill>
                <a:ea typeface="楷体_GB2312" pitchFamily="49" charset="-122"/>
              </a:rPr>
              <a:t>n</a:t>
            </a:r>
            <a:r>
              <a:rPr lang="en-US" altLang="zh-CN" sz="3600" b="1" dirty="0" smtClean="0">
                <a:solidFill>
                  <a:srgbClr val="000000"/>
                </a:solidFill>
                <a:ea typeface="楷体_GB2312" pitchFamily="49" charset="-122"/>
              </a:rPr>
              <a:t>)</a:t>
            </a:r>
            <a:r>
              <a:rPr lang="zh-CN" altLang="en-US" sz="3600" b="1" dirty="0" smtClean="0">
                <a:solidFill>
                  <a:srgbClr val="000000"/>
                </a:solidFill>
                <a:ea typeface="楷体_GB2312" pitchFamily="49" charset="-122"/>
              </a:rPr>
              <a:t>；</a:t>
            </a:r>
            <a:endParaRPr lang="en-US" altLang="zh-CN" sz="3600" b="1" dirty="0">
              <a:solidFill>
                <a:srgbClr val="000000"/>
              </a:solidFill>
              <a:ea typeface="楷体_GB2312" pitchFamily="49" charset="-122"/>
            </a:endParaRPr>
          </a:p>
        </p:txBody>
      </p:sp>
      <p:sp>
        <p:nvSpPr>
          <p:cNvPr id="7174" name="Text Box 6">
            <a:hlinkClick r:id="rId5" action="ppaction://hlinksldjump"/>
          </p:cNvPr>
          <p:cNvSpPr txBox="1">
            <a:spLocks noChangeArrowheads="1"/>
          </p:cNvSpPr>
          <p:nvPr/>
        </p:nvSpPr>
        <p:spPr bwMode="auto">
          <a:xfrm>
            <a:off x="899592" y="4921250"/>
            <a:ext cx="7098418" cy="646331"/>
          </a:xfrm>
          <a:prstGeom prst="rect">
            <a:avLst/>
          </a:prstGeom>
          <a:noFill/>
          <a:ln w="9525">
            <a:noFill/>
            <a:miter lim="800000"/>
            <a:headEnd/>
            <a:tailEnd/>
          </a:ln>
          <a:effectLst/>
        </p:spPr>
        <p:txBody>
          <a:bodyPr wrap="none">
            <a:spAutoFit/>
          </a:bodyPr>
          <a:lstStyle/>
          <a:p>
            <a:r>
              <a:rPr lang="en-US" altLang="zh-CN" sz="3600" b="1" dirty="0">
                <a:solidFill>
                  <a:srgbClr val="000000"/>
                </a:solidFill>
                <a:ea typeface="楷体_GB2312" pitchFamily="49" charset="-122"/>
              </a:rPr>
              <a:t>Assign(&amp;A, e, index</a:t>
            </a:r>
            <a:r>
              <a:rPr lang="en-US" altLang="zh-CN" sz="3600" b="1" baseline="-25000" dirty="0">
                <a:solidFill>
                  <a:srgbClr val="000000"/>
                </a:solidFill>
                <a:ea typeface="楷体_GB2312" pitchFamily="49" charset="-122"/>
              </a:rPr>
              <a:t>1</a:t>
            </a:r>
            <a:r>
              <a:rPr lang="en-US" altLang="zh-CN" sz="3600" b="1" dirty="0">
                <a:solidFill>
                  <a:srgbClr val="000000"/>
                </a:solidFill>
                <a:ea typeface="楷体_GB2312" pitchFamily="49" charset="-122"/>
              </a:rPr>
              <a:t>, ..., </a:t>
            </a:r>
            <a:r>
              <a:rPr lang="en-US" altLang="zh-CN" sz="3600" b="1" dirty="0" err="1">
                <a:solidFill>
                  <a:srgbClr val="000000"/>
                </a:solidFill>
                <a:ea typeface="楷体_GB2312" pitchFamily="49" charset="-122"/>
              </a:rPr>
              <a:t>index</a:t>
            </a:r>
            <a:r>
              <a:rPr lang="en-US" altLang="zh-CN" sz="3600" b="1" baseline="-25000" dirty="0" err="1">
                <a:solidFill>
                  <a:srgbClr val="000000"/>
                </a:solidFill>
                <a:ea typeface="楷体_GB2312" pitchFamily="49" charset="-122"/>
              </a:rPr>
              <a:t>n</a:t>
            </a:r>
            <a:r>
              <a:rPr lang="en-US" altLang="zh-CN" sz="3600" b="1" dirty="0" smtClean="0">
                <a:solidFill>
                  <a:srgbClr val="000000"/>
                </a:solidFill>
                <a:ea typeface="楷体_GB2312" pitchFamily="49" charset="-122"/>
              </a:rPr>
              <a:t>)</a:t>
            </a:r>
            <a:r>
              <a:rPr lang="zh-CN" altLang="en-US" sz="3600" b="1" dirty="0" smtClean="0">
                <a:solidFill>
                  <a:srgbClr val="000000"/>
                </a:solidFill>
                <a:ea typeface="楷体_GB2312" pitchFamily="49" charset="-122"/>
              </a:rPr>
              <a:t>；</a:t>
            </a:r>
            <a:endParaRPr lang="en-US" altLang="zh-CN" sz="3600" b="1" dirty="0">
              <a:solidFill>
                <a:srgbClr val="000000"/>
              </a:solidFill>
              <a:ea typeface="楷体_GB2312" pitchFamily="49" charset="-122"/>
            </a:endParaRPr>
          </a:p>
        </p:txBody>
      </p:sp>
      <p:sp>
        <p:nvSpPr>
          <p:cNvPr id="7175" name="AutoShape 7">
            <a:hlinkClick r:id="rId6" action="ppaction://hlinksldjump" highlightClick="1"/>
          </p:cNvPr>
          <p:cNvSpPr>
            <a:spLocks noChangeArrowheads="1"/>
          </p:cNvSpPr>
          <p:nvPr/>
        </p:nvSpPr>
        <p:spPr bwMode="auto">
          <a:xfrm>
            <a:off x="8326438" y="6116638"/>
            <a:ext cx="360362" cy="360362"/>
          </a:xfrm>
          <a:prstGeom prst="actionButtonBeginning">
            <a:avLst/>
          </a:prstGeom>
          <a:solidFill>
            <a:srgbClr val="00CCFF"/>
          </a:solidFill>
          <a:ln w="9525">
            <a:solidFill>
              <a:srgbClr val="00CCFF"/>
            </a:solidFill>
            <a:miter lim="800000"/>
            <a:headEnd/>
            <a:tailEnd/>
          </a:ln>
          <a:effectLst/>
        </p:spPr>
        <p:txBody>
          <a:bodyPr wrap="none" anchor="ctr"/>
          <a:lstStyle/>
          <a:p>
            <a:endParaRPr lang="zh-CN" altLang="en-US"/>
          </a:p>
        </p:txBody>
      </p:sp>
      <p:sp>
        <p:nvSpPr>
          <p:cNvPr id="11" name="TextBox 10"/>
          <p:cNvSpPr txBox="1"/>
          <p:nvPr/>
        </p:nvSpPr>
        <p:spPr>
          <a:xfrm>
            <a:off x="6119664" y="0"/>
            <a:ext cx="302433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------------5.1 </a:t>
            </a:r>
            <a:r>
              <a:rPr lang="zh-CN" altLang="en-US" sz="1800" b="1" dirty="0" smtClean="0">
                <a:solidFill>
                  <a:srgbClr val="FFC000"/>
                </a:solidFill>
                <a:latin typeface="华文楷体" pitchFamily="2" charset="-122"/>
                <a:ea typeface="华文楷体" pitchFamily="2" charset="-122"/>
              </a:rPr>
              <a:t>数组类型的定义</a:t>
            </a:r>
            <a:endParaRPr lang="zh-CN" altLang="en-US" sz="1800"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0" y="1124744"/>
            <a:ext cx="8964488" cy="1508105"/>
          </a:xfrm>
          <a:prstGeom prst="rect">
            <a:avLst/>
          </a:prstGeom>
          <a:noFill/>
        </p:spPr>
        <p:txBody>
          <a:bodyPr wrap="square" rtlCol="0">
            <a:spAutoFit/>
          </a:bodyPr>
          <a:lstStyle/>
          <a:p>
            <a:pPr marL="533400" indent="-533400">
              <a:buFont typeface="Wingdings" pitchFamily="2" charset="2"/>
              <a:buChar char="l"/>
            </a:pPr>
            <a:r>
              <a:rPr lang="zh-CN" altLang="en-US" sz="2400" b="1" dirty="0" smtClean="0">
                <a:latin typeface="华文楷体" pitchFamily="2" charset="-122"/>
                <a:ea typeface="华文楷体" pitchFamily="2" charset="-122"/>
              </a:rPr>
              <a:t>广义表的数据元素具有不同的结构，且是一个带深度的层次结构。因此难以用顺序存储结构来存放，而是采用</a:t>
            </a:r>
            <a:r>
              <a:rPr lang="zh-CN" altLang="en-US" sz="2400" b="1" dirty="0" smtClean="0">
                <a:solidFill>
                  <a:srgbClr val="0000FF"/>
                </a:solidFill>
                <a:latin typeface="华文楷体" pitchFamily="2" charset="-122"/>
                <a:ea typeface="华文楷体" pitchFamily="2" charset="-122"/>
              </a:rPr>
              <a:t>链式存储结构</a:t>
            </a:r>
            <a:r>
              <a:rPr lang="zh-CN" altLang="en-US" sz="2400" b="1" dirty="0" smtClean="0">
                <a:latin typeface="华文楷体" pitchFamily="2" charset="-122"/>
                <a:ea typeface="华文楷体" pitchFamily="2" charset="-122"/>
              </a:rPr>
              <a:t>。</a:t>
            </a:r>
          </a:p>
          <a:p>
            <a:pPr marL="533400" indent="-533400">
              <a:spcBef>
                <a:spcPts val="2400"/>
              </a:spcBef>
              <a:buFont typeface="Wingdings" pitchFamily="2" charset="2"/>
              <a:buChar char="l"/>
            </a:pPr>
            <a:r>
              <a:rPr lang="zh-CN" altLang="en-US" sz="2400" b="1" dirty="0" smtClean="0">
                <a:latin typeface="华文楷体" pitchFamily="2" charset="-122"/>
                <a:ea typeface="华文楷体" pitchFamily="2" charset="-122"/>
              </a:rPr>
              <a:t>广义表中元素可以为原子或者广义表，</a:t>
            </a:r>
            <a:endParaRPr lang="zh-CN" altLang="en-US" sz="2400" b="1" dirty="0" smtClean="0">
              <a:solidFill>
                <a:srgbClr val="0000FF"/>
              </a:solidFill>
              <a:latin typeface="华文楷体" pitchFamily="2" charset="-122"/>
              <a:ea typeface="华文楷体" pitchFamily="2" charset="-122"/>
            </a:endParaRPr>
          </a:p>
        </p:txBody>
      </p:sp>
      <p:sp>
        <p:nvSpPr>
          <p:cNvPr id="13" name="Rectangle 3"/>
          <p:cNvSpPr txBox="1">
            <a:spLocks noChangeArrowheads="1"/>
          </p:cNvSpPr>
          <p:nvPr/>
        </p:nvSpPr>
        <p:spPr>
          <a:xfrm>
            <a:off x="2267744" y="2768734"/>
            <a:ext cx="1512168" cy="576064"/>
          </a:xfrm>
          <a:prstGeom prst="rect">
            <a:avLst/>
          </a:prstGeom>
        </p:spPr>
        <p:txBody>
          <a:bodyPr/>
          <a:lstStyle/>
          <a:p>
            <a:pPr marR="0" lvl="0" algn="just" defTabSz="914400" rtl="0" eaLnBrk="1" fontAlgn="base" latinLnBrk="0" hangingPunct="1">
              <a:lnSpc>
                <a:spcPct val="105000"/>
              </a:lnSpc>
              <a:spcBef>
                <a:spcPct val="15000"/>
              </a:spcBef>
              <a:spcAft>
                <a:spcPct val="0"/>
              </a:spcAft>
              <a:buClr>
                <a:srgbClr val="800080"/>
              </a:buClr>
              <a:buSzPct val="50000"/>
              <a:tabLst/>
              <a:defRPr/>
            </a:pPr>
            <a:r>
              <a:rPr kumimoji="1"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楷体" pitchFamily="2" charset="-122"/>
                <a:ea typeface="华文楷体" pitchFamily="2" charset="-122"/>
              </a:rPr>
              <a:t>表结点</a:t>
            </a:r>
            <a:endParaRPr kumimoji="1"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华文楷体" pitchFamily="2" charset="-122"/>
            </a:endParaRPr>
          </a:p>
        </p:txBody>
      </p:sp>
      <p:sp>
        <p:nvSpPr>
          <p:cNvPr id="14" name="Text Box 2"/>
          <p:cNvSpPr txBox="1">
            <a:spLocks noChangeArrowheads="1"/>
          </p:cNvSpPr>
          <p:nvPr/>
        </p:nvSpPr>
        <p:spPr bwMode="auto">
          <a:xfrm>
            <a:off x="0" y="332656"/>
            <a:ext cx="9144000" cy="646331"/>
          </a:xfrm>
          <a:prstGeom prst="rect">
            <a:avLst/>
          </a:prstGeom>
          <a:noFill/>
          <a:ln w="9525">
            <a:noFill/>
            <a:miter lim="800000"/>
            <a:headEnd/>
            <a:tailEnd/>
          </a:ln>
        </p:spPr>
        <p:txBody>
          <a:bodyPr wrap="square">
            <a:spAutoFit/>
          </a:bodyPr>
          <a:lstStyle/>
          <a:p>
            <a:r>
              <a:rPr lang="en-US" altLang="zh-CN" sz="3600" b="1" dirty="0" smtClean="0">
                <a:solidFill>
                  <a:srgbClr val="000000"/>
                </a:solidFill>
                <a:latin typeface="华文楷体" panose="02010600040101010101" pitchFamily="2" charset="-122"/>
                <a:ea typeface="华文楷体" panose="02010600040101010101" pitchFamily="2" charset="-122"/>
              </a:rPr>
              <a:t>5.5 </a:t>
            </a:r>
            <a:r>
              <a:rPr lang="zh-CN" altLang="en-US" sz="3600" b="1" dirty="0" smtClean="0">
                <a:solidFill>
                  <a:srgbClr val="000000"/>
                </a:solidFill>
                <a:latin typeface="华文楷体" panose="02010600040101010101" pitchFamily="2" charset="-122"/>
                <a:ea typeface="华文楷体" panose="02010600040101010101" pitchFamily="2" charset="-122"/>
              </a:rPr>
              <a:t>广义表的存储结构</a:t>
            </a:r>
          </a:p>
        </p:txBody>
      </p:sp>
      <p:sp>
        <p:nvSpPr>
          <p:cNvPr id="19" name="TextBox 18"/>
          <p:cNvSpPr txBox="1"/>
          <p:nvPr/>
        </p:nvSpPr>
        <p:spPr>
          <a:xfrm>
            <a:off x="6336704" y="0"/>
            <a:ext cx="291581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-------5.5 </a:t>
            </a:r>
            <a:r>
              <a:rPr lang="zh-CN" altLang="en-US" sz="1800" b="1" dirty="0" smtClean="0">
                <a:solidFill>
                  <a:srgbClr val="FFC000"/>
                </a:solidFill>
                <a:latin typeface="华文楷体" pitchFamily="2" charset="-122"/>
                <a:ea typeface="华文楷体" pitchFamily="2" charset="-122"/>
              </a:rPr>
              <a:t>广义表的存储结构</a:t>
            </a:r>
            <a:endParaRPr lang="zh-CN" altLang="en-US" sz="1800" b="1" dirty="0">
              <a:solidFill>
                <a:srgbClr val="FFC000"/>
              </a:solidFill>
              <a:latin typeface="华文楷体" pitchFamily="2" charset="-122"/>
              <a:ea typeface="华文楷体" pitchFamily="2" charset="-122"/>
            </a:endParaRPr>
          </a:p>
        </p:txBody>
      </p:sp>
      <p:sp>
        <p:nvSpPr>
          <p:cNvPr id="20" name="Rectangle 3"/>
          <p:cNvSpPr txBox="1">
            <a:spLocks noChangeArrowheads="1"/>
          </p:cNvSpPr>
          <p:nvPr/>
        </p:nvSpPr>
        <p:spPr>
          <a:xfrm>
            <a:off x="2270239" y="3429000"/>
            <a:ext cx="1653689" cy="576064"/>
          </a:xfrm>
          <a:prstGeom prst="rect">
            <a:avLst/>
          </a:prstGeom>
        </p:spPr>
        <p:txBody>
          <a:bodyPr/>
          <a:lstStyle/>
          <a:p>
            <a:pPr marR="0" lvl="0" algn="just" defTabSz="914400" rtl="0" eaLnBrk="1" fontAlgn="base" latinLnBrk="0" hangingPunct="1">
              <a:lnSpc>
                <a:spcPct val="105000"/>
              </a:lnSpc>
              <a:spcBef>
                <a:spcPct val="15000"/>
              </a:spcBef>
              <a:spcAft>
                <a:spcPct val="0"/>
              </a:spcAft>
              <a:buClr>
                <a:srgbClr val="800080"/>
              </a:buClr>
              <a:buSzPct val="50000"/>
              <a:tabLst/>
              <a:defRPr/>
            </a:pPr>
            <a:r>
              <a:rPr kumimoji="1"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楷体" pitchFamily="2" charset="-122"/>
                <a:ea typeface="华文楷体" pitchFamily="2" charset="-122"/>
              </a:rPr>
              <a:t>原子结点</a:t>
            </a:r>
            <a:endParaRPr kumimoji="1"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华文楷体" pitchFamily="2" charset="-122"/>
            </a:endParaRPr>
          </a:p>
        </p:txBody>
      </p:sp>
      <p:sp>
        <p:nvSpPr>
          <p:cNvPr id="21" name="Text Box 17"/>
          <p:cNvSpPr txBox="1">
            <a:spLocks noChangeArrowheads="1"/>
          </p:cNvSpPr>
          <p:nvPr/>
        </p:nvSpPr>
        <p:spPr bwMode="auto">
          <a:xfrm>
            <a:off x="539552" y="4300647"/>
            <a:ext cx="49311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990033"/>
                </a:solidFill>
                <a:latin typeface="华文楷体" panose="02010600040101010101" pitchFamily="2" charset="-122"/>
                <a:ea typeface="华文楷体" panose="02010600040101010101" pitchFamily="2" charset="-122"/>
              </a:rPr>
              <a:t>构造存储结构的两种分析方法</a:t>
            </a:r>
            <a:r>
              <a:rPr lang="en-US" altLang="zh-CN" sz="2800" b="1" dirty="0">
                <a:solidFill>
                  <a:srgbClr val="990033"/>
                </a:solidFill>
                <a:latin typeface="华文楷体" panose="02010600040101010101" pitchFamily="2" charset="-122"/>
                <a:ea typeface="华文楷体" panose="02010600040101010101" pitchFamily="2" charset="-122"/>
              </a:rPr>
              <a:t>:</a:t>
            </a:r>
            <a:endParaRPr lang="en-US" altLang="zh-CN" sz="2800" dirty="0">
              <a:solidFill>
                <a:srgbClr val="CC3399"/>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3527884" y="2742908"/>
            <a:ext cx="504056" cy="1015663"/>
          </a:xfrm>
          <a:prstGeom prst="rect">
            <a:avLst/>
          </a:prstGeom>
          <a:noFill/>
        </p:spPr>
        <p:txBody>
          <a:bodyPr wrap="square" rtlCol="0">
            <a:spAutoFit/>
          </a:bodyPr>
          <a:lstStyle/>
          <a:p>
            <a:r>
              <a:rPr lang="en-US" altLang="zh-CN" sz="6000" dirty="0" smtClean="0"/>
              <a:t>}</a:t>
            </a:r>
            <a:endParaRPr lang="zh-CN" altLang="en-US" sz="6000" dirty="0"/>
          </a:p>
        </p:txBody>
      </p:sp>
      <p:sp>
        <p:nvSpPr>
          <p:cNvPr id="3" name="文本框 2"/>
          <p:cNvSpPr txBox="1"/>
          <p:nvPr/>
        </p:nvSpPr>
        <p:spPr>
          <a:xfrm>
            <a:off x="4139952" y="3056766"/>
            <a:ext cx="1800200" cy="523220"/>
          </a:xfrm>
          <a:prstGeom prst="rect">
            <a:avLst/>
          </a:prstGeom>
          <a:noFill/>
        </p:spPr>
        <p:txBody>
          <a:bodyPr wrap="square" rtlCol="0">
            <a:spAutoFit/>
          </a:bodyPr>
          <a:lstStyle/>
          <a:p>
            <a:r>
              <a:rPr lang="en-US" altLang="zh-CN" sz="2800" dirty="0" smtClean="0">
                <a:latin typeface="华文楷体" panose="02010600040101010101" pitchFamily="2" charset="-122"/>
                <a:ea typeface="华文楷体" panose="02010600040101010101" pitchFamily="2" charset="-122"/>
              </a:rPr>
              <a:t>Union</a:t>
            </a:r>
            <a:r>
              <a:rPr lang="zh-CN" altLang="en-US" sz="2800" dirty="0" smtClean="0">
                <a:latin typeface="华文楷体" panose="02010600040101010101" pitchFamily="2" charset="-122"/>
                <a:ea typeface="华文楷体" panose="02010600040101010101" pitchFamily="2" charset="-122"/>
              </a:rPr>
              <a:t>类型</a:t>
            </a:r>
            <a:endParaRPr lang="zh-CN" altLang="en-US" sz="2800" dirty="0">
              <a:latin typeface="华文楷体" panose="02010600040101010101" pitchFamily="2" charset="-122"/>
              <a:ea typeface="华文楷体" panose="02010600040101010101" pitchFamily="2" charset="-122"/>
            </a:endParaRPr>
          </a:p>
        </p:txBody>
      </p:sp>
      <p:sp>
        <p:nvSpPr>
          <p:cNvPr id="22" name="Text Box 2"/>
          <p:cNvSpPr txBox="1">
            <a:spLocks noChangeArrowheads="1"/>
          </p:cNvSpPr>
          <p:nvPr/>
        </p:nvSpPr>
        <p:spPr bwMode="auto">
          <a:xfrm>
            <a:off x="1547664" y="4880921"/>
            <a:ext cx="3576620" cy="119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14350" indent="-514350" eaLnBrk="1" hangingPunct="1">
              <a:lnSpc>
                <a:spcPct val="110000"/>
              </a:lnSpc>
              <a:buAutoNum type="arabicParenR"/>
            </a:pPr>
            <a:r>
              <a:rPr lang="zh-CN" altLang="en-US" sz="2800" b="1" dirty="0" smtClean="0">
                <a:solidFill>
                  <a:schemeClr val="accent2"/>
                </a:solidFill>
                <a:latin typeface="华文楷体" panose="02010600040101010101" pitchFamily="2" charset="-122"/>
                <a:ea typeface="华文楷体" panose="02010600040101010101" pitchFamily="2" charset="-122"/>
              </a:rPr>
              <a:t>表</a:t>
            </a:r>
            <a:r>
              <a:rPr lang="zh-CN" altLang="en-US" sz="2800" b="1" dirty="0">
                <a:solidFill>
                  <a:schemeClr val="accent2"/>
                </a:solidFill>
                <a:latin typeface="华文楷体" panose="02010600040101010101" pitchFamily="2" charset="-122"/>
                <a:ea typeface="华文楷体" panose="02010600040101010101" pitchFamily="2" charset="-122"/>
              </a:rPr>
              <a:t>头、表尾分析</a:t>
            </a:r>
            <a:r>
              <a:rPr lang="zh-CN" altLang="en-US" sz="2800" b="1" dirty="0" smtClean="0">
                <a:solidFill>
                  <a:schemeClr val="accent2"/>
                </a:solidFill>
                <a:latin typeface="华文楷体" panose="02010600040101010101" pitchFamily="2" charset="-122"/>
                <a:ea typeface="华文楷体" panose="02010600040101010101" pitchFamily="2" charset="-122"/>
              </a:rPr>
              <a:t>法</a:t>
            </a:r>
            <a:endParaRPr lang="en-US" altLang="zh-CN" sz="2800" b="1" dirty="0" smtClean="0">
              <a:solidFill>
                <a:schemeClr val="accent2"/>
              </a:solidFill>
              <a:latin typeface="华文楷体" panose="02010600040101010101" pitchFamily="2" charset="-122"/>
              <a:ea typeface="华文楷体" panose="02010600040101010101" pitchFamily="2" charset="-122"/>
            </a:endParaRPr>
          </a:p>
          <a:p>
            <a:pPr marL="514350" indent="-514350" eaLnBrk="1" hangingPunct="1">
              <a:lnSpc>
                <a:spcPct val="110000"/>
              </a:lnSpc>
              <a:spcBef>
                <a:spcPts val="1200"/>
              </a:spcBef>
              <a:buAutoNum type="arabicParenR"/>
            </a:pPr>
            <a:r>
              <a:rPr lang="zh-CN" altLang="en-US" sz="2800" b="1" dirty="0">
                <a:solidFill>
                  <a:schemeClr val="accent2"/>
                </a:solidFill>
                <a:latin typeface="华文楷体" panose="02010600040101010101" pitchFamily="2" charset="-122"/>
                <a:ea typeface="华文楷体" panose="02010600040101010101" pitchFamily="2" charset="-122"/>
              </a:rPr>
              <a:t>子表分析法</a:t>
            </a:r>
            <a:endParaRPr lang="en-US" altLang="zh-CN" sz="2800" b="1"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336704" y="0"/>
            <a:ext cx="291581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-------5.5 </a:t>
            </a:r>
            <a:r>
              <a:rPr lang="zh-CN" altLang="en-US" sz="1800" b="1" dirty="0" smtClean="0">
                <a:solidFill>
                  <a:srgbClr val="FFC000"/>
                </a:solidFill>
                <a:latin typeface="华文楷体" pitchFamily="2" charset="-122"/>
                <a:ea typeface="华文楷体" pitchFamily="2" charset="-122"/>
              </a:rPr>
              <a:t>广义表的存储结构</a:t>
            </a:r>
            <a:endParaRPr lang="zh-CN" altLang="en-US" sz="1800" b="1" dirty="0">
              <a:solidFill>
                <a:srgbClr val="FFC000"/>
              </a:solidFill>
              <a:latin typeface="华文楷体" pitchFamily="2" charset="-122"/>
              <a:ea typeface="华文楷体" pitchFamily="2" charset="-122"/>
            </a:endParaRPr>
          </a:p>
        </p:txBody>
      </p:sp>
      <p:sp>
        <p:nvSpPr>
          <p:cNvPr id="4" name="Rectangle 19"/>
          <p:cNvSpPr>
            <a:spLocks noChangeArrowheads="1"/>
          </p:cNvSpPr>
          <p:nvPr/>
        </p:nvSpPr>
        <p:spPr bwMode="auto">
          <a:xfrm>
            <a:off x="3293331" y="2796301"/>
            <a:ext cx="2214773" cy="523220"/>
          </a:xfrm>
          <a:prstGeom prst="rect">
            <a:avLst/>
          </a:prstGeom>
          <a:solidFill>
            <a:srgbClr val="99CCFF"/>
          </a:solidFill>
          <a:ln w="19050">
            <a:solidFill>
              <a:schemeClr val="accent2"/>
            </a:solidFill>
            <a:miter lim="800000"/>
            <a:headEnd/>
            <a:tailEnd/>
          </a:ln>
        </p:spPr>
        <p:txBody>
          <a:bodyPr wrap="none">
            <a:spAutoFit/>
          </a:bodyPr>
          <a:lstStyle/>
          <a:p>
            <a:r>
              <a:rPr lang="en-US" altLang="zh-CN" sz="2800" b="1" dirty="0" smtClean="0">
                <a:solidFill>
                  <a:srgbClr val="0000FF"/>
                </a:solidFill>
                <a:ea typeface="楷体_GB2312" pitchFamily="49" charset="-122"/>
              </a:rPr>
              <a:t>Tag=1  </a:t>
            </a:r>
            <a:r>
              <a:rPr lang="en-US" altLang="zh-CN" sz="2800" b="1" dirty="0">
                <a:solidFill>
                  <a:srgbClr val="0000FF"/>
                </a:solidFill>
                <a:ea typeface="楷体_GB2312" pitchFamily="49" charset="-122"/>
              </a:rPr>
              <a:t>hp  </a:t>
            </a:r>
            <a:r>
              <a:rPr lang="en-US" altLang="zh-CN" sz="2800" b="1" dirty="0" err="1">
                <a:solidFill>
                  <a:srgbClr val="0000FF"/>
                </a:solidFill>
                <a:ea typeface="楷体_GB2312" pitchFamily="49" charset="-122"/>
              </a:rPr>
              <a:t>tp</a:t>
            </a:r>
            <a:endParaRPr lang="en-US" altLang="zh-CN" sz="2800" dirty="0">
              <a:ea typeface="楷体_GB2312" pitchFamily="49" charset="-122"/>
            </a:endParaRPr>
          </a:p>
        </p:txBody>
      </p:sp>
      <p:sp>
        <p:nvSpPr>
          <p:cNvPr id="5" name="Line 22"/>
          <p:cNvSpPr>
            <a:spLocks noChangeShapeType="1"/>
          </p:cNvSpPr>
          <p:nvPr/>
        </p:nvSpPr>
        <p:spPr bwMode="auto">
          <a:xfrm>
            <a:off x="4394700" y="2815465"/>
            <a:ext cx="0" cy="504056"/>
          </a:xfrm>
          <a:prstGeom prst="line">
            <a:avLst/>
          </a:prstGeom>
          <a:noFill/>
          <a:ln w="9525">
            <a:solidFill>
              <a:schemeClr val="accent2"/>
            </a:solidFill>
            <a:round/>
            <a:headEnd/>
            <a:tailEnd/>
          </a:ln>
        </p:spPr>
        <p:txBody>
          <a:bodyPr wrap="none" anchor="ctr"/>
          <a:lstStyle/>
          <a:p>
            <a:endParaRPr lang="zh-CN" altLang="en-US"/>
          </a:p>
        </p:txBody>
      </p:sp>
      <p:sp>
        <p:nvSpPr>
          <p:cNvPr id="6" name="Line 23"/>
          <p:cNvSpPr>
            <a:spLocks noChangeShapeType="1"/>
          </p:cNvSpPr>
          <p:nvPr/>
        </p:nvSpPr>
        <p:spPr bwMode="auto">
          <a:xfrm>
            <a:off x="4949515" y="2805883"/>
            <a:ext cx="0" cy="504056"/>
          </a:xfrm>
          <a:prstGeom prst="line">
            <a:avLst/>
          </a:prstGeom>
          <a:noFill/>
          <a:ln w="9525">
            <a:solidFill>
              <a:schemeClr val="accent2"/>
            </a:solidFill>
            <a:round/>
            <a:headEnd/>
            <a:tailEnd/>
          </a:ln>
        </p:spPr>
        <p:txBody>
          <a:bodyPr wrap="none" anchor="ctr"/>
          <a:lstStyle/>
          <a:p>
            <a:endParaRPr lang="zh-CN" altLang="en-US"/>
          </a:p>
        </p:txBody>
      </p:sp>
      <p:grpSp>
        <p:nvGrpSpPr>
          <p:cNvPr id="7" name="Group 25"/>
          <p:cNvGrpSpPr>
            <a:grpSpLocks/>
          </p:cNvGrpSpPr>
          <p:nvPr/>
        </p:nvGrpSpPr>
        <p:grpSpPr bwMode="auto">
          <a:xfrm>
            <a:off x="3293331" y="3471961"/>
            <a:ext cx="1818828" cy="461095"/>
            <a:chOff x="2714" y="3090"/>
            <a:chExt cx="1545" cy="377"/>
          </a:xfrm>
        </p:grpSpPr>
        <p:sp>
          <p:nvSpPr>
            <p:cNvPr id="8" name="Rectangle 20"/>
            <p:cNvSpPr>
              <a:spLocks noChangeArrowheads="1"/>
            </p:cNvSpPr>
            <p:nvPr/>
          </p:nvSpPr>
          <p:spPr bwMode="auto">
            <a:xfrm>
              <a:off x="2714" y="3090"/>
              <a:ext cx="1545" cy="377"/>
            </a:xfrm>
            <a:prstGeom prst="rect">
              <a:avLst/>
            </a:prstGeom>
            <a:solidFill>
              <a:srgbClr val="FFFF99"/>
            </a:solidFill>
            <a:ln w="19050">
              <a:solidFill>
                <a:srgbClr val="990033"/>
              </a:solidFill>
              <a:miter lim="800000"/>
              <a:headEnd/>
              <a:tailEnd/>
            </a:ln>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smtClean="0">
                  <a:solidFill>
                    <a:srgbClr val="990033"/>
                  </a:solidFill>
                  <a:ea typeface="楷体_GB2312" pitchFamily="49" charset="-122"/>
                </a:rPr>
                <a:t>Tag=0  atom</a:t>
              </a:r>
            </a:p>
          </p:txBody>
        </p:sp>
        <p:sp>
          <p:nvSpPr>
            <p:cNvPr id="9" name="Line 21"/>
            <p:cNvSpPr>
              <a:spLocks noChangeShapeType="1"/>
            </p:cNvSpPr>
            <p:nvPr/>
          </p:nvSpPr>
          <p:spPr bwMode="auto">
            <a:xfrm flipH="1">
              <a:off x="3570" y="3090"/>
              <a:ext cx="0" cy="37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 name="Text Box 2"/>
          <p:cNvSpPr txBox="1">
            <a:spLocks noChangeArrowheads="1"/>
          </p:cNvSpPr>
          <p:nvPr/>
        </p:nvSpPr>
        <p:spPr bwMode="auto">
          <a:xfrm>
            <a:off x="0" y="439195"/>
            <a:ext cx="8505057"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14350" indent="-514350" eaLnBrk="1" hangingPunct="1">
              <a:lnSpc>
                <a:spcPct val="110000"/>
              </a:lnSpc>
              <a:buAutoNum type="arabicParenR"/>
            </a:pPr>
            <a:r>
              <a:rPr lang="zh-CN" altLang="en-US" sz="3200" b="1" dirty="0" smtClean="0">
                <a:latin typeface="华文楷体" panose="02010600040101010101" pitchFamily="2" charset="-122"/>
                <a:ea typeface="华文楷体" panose="02010600040101010101" pitchFamily="2" charset="-122"/>
              </a:rPr>
              <a:t>表</a:t>
            </a:r>
            <a:r>
              <a:rPr lang="zh-CN" altLang="en-US" sz="3200" b="1" dirty="0">
                <a:latin typeface="华文楷体" panose="02010600040101010101" pitchFamily="2" charset="-122"/>
                <a:ea typeface="华文楷体" panose="02010600040101010101" pitchFamily="2" charset="-122"/>
              </a:rPr>
              <a:t>头、表尾分析</a:t>
            </a:r>
            <a:r>
              <a:rPr lang="zh-CN" altLang="en-US" sz="3200" b="1" dirty="0" smtClean="0">
                <a:latin typeface="华文楷体" panose="02010600040101010101" pitchFamily="2" charset="-122"/>
                <a:ea typeface="华文楷体" panose="02010600040101010101" pitchFamily="2" charset="-122"/>
              </a:rPr>
              <a:t>法</a:t>
            </a:r>
            <a:endParaRPr lang="en-US" altLang="zh-CN" sz="3200" b="1" dirty="0" smtClean="0">
              <a:latin typeface="华文楷体" panose="02010600040101010101" pitchFamily="2" charset="-122"/>
              <a:ea typeface="华文楷体" panose="02010600040101010101" pitchFamily="2" charset="-122"/>
            </a:endParaRPr>
          </a:p>
          <a:p>
            <a:pPr marL="623888" indent="-623888" eaLnBrk="1" hangingPunct="1">
              <a:lnSpc>
                <a:spcPct val="110000"/>
              </a:lnSpc>
            </a:pPr>
            <a:r>
              <a:rPr lang="en-US" altLang="zh-CN" sz="2800" b="1" dirty="0" smtClean="0">
                <a:solidFill>
                  <a:schemeClr val="accent2"/>
                </a:solidFill>
                <a:latin typeface="华文楷体" panose="02010600040101010101" pitchFamily="2" charset="-122"/>
                <a:ea typeface="华文楷体" panose="02010600040101010101" pitchFamily="2" charset="-122"/>
              </a:rPr>
              <a:t>       </a:t>
            </a:r>
            <a:r>
              <a:rPr lang="zh-CN" altLang="en-US" sz="2400" b="1" dirty="0" smtClean="0">
                <a:solidFill>
                  <a:schemeClr val="accent2"/>
                </a:solidFill>
                <a:latin typeface="华文楷体" panose="02010600040101010101" pitchFamily="2" charset="-122"/>
                <a:ea typeface="华文楷体" panose="02010600040101010101" pitchFamily="2" charset="-122"/>
              </a:rPr>
              <a:t>若广义表不空，则可分解为表头和表尾；反之，一对确定的表头和表尾可唯一确定广义表</a:t>
            </a:r>
            <a:endParaRPr lang="en-US" altLang="zh-CN" sz="2400" b="1" dirty="0" smtClean="0">
              <a:solidFill>
                <a:schemeClr val="accent2"/>
              </a:solidFill>
              <a:latin typeface="华文楷体" panose="02010600040101010101" pitchFamily="2" charset="-122"/>
              <a:ea typeface="华文楷体" panose="02010600040101010101" pitchFamily="2" charset="-122"/>
            </a:endParaRPr>
          </a:p>
        </p:txBody>
      </p:sp>
      <p:sp>
        <p:nvSpPr>
          <p:cNvPr id="13" name="Text Box 6"/>
          <p:cNvSpPr txBox="1">
            <a:spLocks noChangeArrowheads="1"/>
          </p:cNvSpPr>
          <p:nvPr/>
        </p:nvSpPr>
        <p:spPr bwMode="auto">
          <a:xfrm>
            <a:off x="1418076" y="2242992"/>
            <a:ext cx="3657980" cy="461665"/>
          </a:xfrm>
          <a:prstGeom prst="rect">
            <a:avLst/>
          </a:prstGeom>
          <a:solidFill>
            <a:schemeClr val="bg1"/>
          </a:solidFill>
          <a:ln w="9525">
            <a:noFill/>
            <a:miter lim="800000"/>
            <a:headEnd/>
            <a:tailEnd/>
          </a:ln>
        </p:spPr>
        <p:txBody>
          <a:bodyPr wrap="square">
            <a:spAutoFit/>
          </a:bodyPr>
          <a:lstStyle/>
          <a:p>
            <a:pPr>
              <a:spcBef>
                <a:spcPct val="20000"/>
              </a:spcBef>
            </a:pPr>
            <a:r>
              <a:rPr lang="zh-CN" altLang="en-US" sz="2400" b="1" dirty="0" smtClean="0">
                <a:latin typeface="+mn-lt"/>
                <a:ea typeface="华文楷体" pitchFamily="2" charset="-122"/>
              </a:rPr>
              <a:t>空表</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          </a:t>
            </a:r>
            <a:r>
              <a:rPr lang="en-US" altLang="zh-CN" sz="2400" b="1" dirty="0" smtClean="0"/>
              <a:t>A=NIL</a:t>
            </a:r>
            <a:endParaRPr lang="zh-CN" altLang="en-US" sz="2400" b="1" dirty="0"/>
          </a:p>
        </p:txBody>
      </p:sp>
      <p:sp>
        <p:nvSpPr>
          <p:cNvPr id="15" name="Text Box 6"/>
          <p:cNvSpPr txBox="1">
            <a:spLocks noChangeArrowheads="1"/>
          </p:cNvSpPr>
          <p:nvPr/>
        </p:nvSpPr>
        <p:spPr bwMode="auto">
          <a:xfrm>
            <a:off x="1416993" y="2836660"/>
            <a:ext cx="1864304" cy="461665"/>
          </a:xfrm>
          <a:prstGeom prst="rect">
            <a:avLst/>
          </a:prstGeom>
          <a:solidFill>
            <a:schemeClr val="bg1"/>
          </a:solidFill>
          <a:ln w="9525">
            <a:noFill/>
            <a:miter lim="800000"/>
            <a:headEnd/>
            <a:tailEnd/>
          </a:ln>
        </p:spPr>
        <p:txBody>
          <a:bodyPr wrap="square">
            <a:spAutoFit/>
          </a:bodyPr>
          <a:lstStyle/>
          <a:p>
            <a:pPr>
              <a:spcBef>
                <a:spcPct val="20000"/>
              </a:spcBef>
            </a:pPr>
            <a:r>
              <a:rPr lang="zh-CN" altLang="en-US" sz="2400" b="1" dirty="0" smtClean="0">
                <a:latin typeface="+mn-lt"/>
                <a:ea typeface="华文楷体" pitchFamily="2" charset="-122"/>
              </a:rPr>
              <a:t>非空表</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9"/>
          <p:cNvSpPr>
            <a:spLocks noChangeArrowheads="1"/>
          </p:cNvSpPr>
          <p:nvPr/>
        </p:nvSpPr>
        <p:spPr bwMode="auto">
          <a:xfrm>
            <a:off x="2240360" y="4149080"/>
            <a:ext cx="963488" cy="369332"/>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77" name="Rectangle 19"/>
          <p:cNvSpPr>
            <a:spLocks noChangeArrowheads="1"/>
          </p:cNvSpPr>
          <p:nvPr/>
        </p:nvSpPr>
        <p:spPr bwMode="auto">
          <a:xfrm>
            <a:off x="6530289" y="3491716"/>
            <a:ext cx="963488" cy="369332"/>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76" name="Rectangle 19"/>
          <p:cNvSpPr>
            <a:spLocks noChangeArrowheads="1"/>
          </p:cNvSpPr>
          <p:nvPr/>
        </p:nvSpPr>
        <p:spPr bwMode="auto">
          <a:xfrm>
            <a:off x="5331306" y="3477539"/>
            <a:ext cx="963488" cy="369332"/>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grpSp>
        <p:nvGrpSpPr>
          <p:cNvPr id="13" name="组合 12"/>
          <p:cNvGrpSpPr/>
          <p:nvPr/>
        </p:nvGrpSpPr>
        <p:grpSpPr>
          <a:xfrm>
            <a:off x="1050584" y="3000044"/>
            <a:ext cx="958364" cy="369332"/>
            <a:chOff x="2267745" y="3444373"/>
            <a:chExt cx="1152127" cy="459040"/>
          </a:xfrm>
        </p:grpSpPr>
        <p:sp>
          <p:nvSpPr>
            <p:cNvPr id="3" name="Rectangle 19"/>
            <p:cNvSpPr>
              <a:spLocks noChangeArrowheads="1"/>
            </p:cNvSpPr>
            <p:nvPr/>
          </p:nvSpPr>
          <p:spPr bwMode="auto">
            <a:xfrm>
              <a:off x="2267745" y="3444373"/>
              <a:ext cx="1152127" cy="459040"/>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4" name="Line 22"/>
            <p:cNvSpPr>
              <a:spLocks noChangeShapeType="1"/>
            </p:cNvSpPr>
            <p:nvPr/>
          </p:nvSpPr>
          <p:spPr bwMode="auto">
            <a:xfrm>
              <a:off x="2627784" y="3453953"/>
              <a:ext cx="8620" cy="434391"/>
            </a:xfrm>
            <a:prstGeom prst="line">
              <a:avLst/>
            </a:prstGeom>
            <a:noFill/>
            <a:ln w="9525">
              <a:solidFill>
                <a:schemeClr val="accent2"/>
              </a:solidFill>
              <a:round/>
              <a:headEnd/>
              <a:tailEnd/>
            </a:ln>
          </p:spPr>
          <p:txBody>
            <a:bodyPr wrap="none" anchor="ctr"/>
            <a:lstStyle/>
            <a:p>
              <a:endParaRPr lang="zh-CN" altLang="en-US"/>
            </a:p>
          </p:txBody>
        </p:sp>
        <p:sp>
          <p:nvSpPr>
            <p:cNvPr id="5" name="Line 23"/>
            <p:cNvSpPr>
              <a:spLocks noChangeShapeType="1"/>
            </p:cNvSpPr>
            <p:nvPr/>
          </p:nvSpPr>
          <p:spPr bwMode="auto">
            <a:xfrm flipH="1">
              <a:off x="2987821" y="3444373"/>
              <a:ext cx="2" cy="459040"/>
            </a:xfrm>
            <a:prstGeom prst="line">
              <a:avLst/>
            </a:prstGeom>
            <a:noFill/>
            <a:ln w="9525">
              <a:solidFill>
                <a:schemeClr val="accent2"/>
              </a:solidFill>
              <a:round/>
              <a:headEnd/>
              <a:tailEnd/>
            </a:ln>
          </p:spPr>
          <p:txBody>
            <a:bodyPr wrap="none" anchor="ctr"/>
            <a:lstStyle/>
            <a:p>
              <a:endParaRPr lang="zh-CN" altLang="en-US"/>
            </a:p>
          </p:txBody>
        </p:sp>
      </p:grpSp>
      <p:cxnSp>
        <p:nvCxnSpPr>
          <p:cNvPr id="10" name="直接箭头连接符 9"/>
          <p:cNvCxnSpPr/>
          <p:nvPr/>
        </p:nvCxnSpPr>
        <p:spPr bwMode="auto">
          <a:xfrm>
            <a:off x="1529766" y="3219418"/>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8" name="组合 17"/>
          <p:cNvGrpSpPr/>
          <p:nvPr/>
        </p:nvGrpSpPr>
        <p:grpSpPr>
          <a:xfrm>
            <a:off x="1230277" y="3509097"/>
            <a:ext cx="651706" cy="414899"/>
            <a:chOff x="2267745" y="4110067"/>
            <a:chExt cx="783469" cy="515675"/>
          </a:xfrm>
        </p:grpSpPr>
        <p:sp>
          <p:nvSpPr>
            <p:cNvPr id="15" name="Rectangle 19"/>
            <p:cNvSpPr>
              <a:spLocks noChangeArrowheads="1"/>
            </p:cNvSpPr>
            <p:nvPr/>
          </p:nvSpPr>
          <p:spPr bwMode="auto">
            <a:xfrm>
              <a:off x="2267745" y="4110067"/>
              <a:ext cx="783469"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0  e </a:t>
              </a:r>
              <a:endParaRPr lang="en-US" altLang="zh-CN" sz="2000" dirty="0">
                <a:ea typeface="楷体_GB2312" pitchFamily="49" charset="-122"/>
              </a:endParaRPr>
            </a:p>
          </p:txBody>
        </p:sp>
        <p:sp>
          <p:nvSpPr>
            <p:cNvPr id="16" name="Line 22"/>
            <p:cNvSpPr>
              <a:spLocks noChangeShapeType="1"/>
            </p:cNvSpPr>
            <p:nvPr/>
          </p:nvSpPr>
          <p:spPr bwMode="auto">
            <a:xfrm>
              <a:off x="2627783" y="4119648"/>
              <a:ext cx="2" cy="506094"/>
            </a:xfrm>
            <a:prstGeom prst="line">
              <a:avLst/>
            </a:prstGeom>
            <a:noFill/>
            <a:ln w="9525">
              <a:solidFill>
                <a:schemeClr val="accent2"/>
              </a:solidFill>
              <a:round/>
              <a:headEnd/>
              <a:tailEnd/>
            </a:ln>
          </p:spPr>
          <p:txBody>
            <a:bodyPr wrap="none" anchor="ctr"/>
            <a:lstStyle/>
            <a:p>
              <a:endParaRPr lang="zh-CN" altLang="en-US"/>
            </a:p>
          </p:txBody>
        </p:sp>
      </p:grpSp>
      <p:cxnSp>
        <p:nvCxnSpPr>
          <p:cNvPr id="20" name="直接箭头连接符 19"/>
          <p:cNvCxnSpPr/>
          <p:nvPr/>
        </p:nvCxnSpPr>
        <p:spPr bwMode="auto">
          <a:xfrm>
            <a:off x="511503" y="3161003"/>
            <a:ext cx="53908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21" name="组合 20"/>
          <p:cNvGrpSpPr/>
          <p:nvPr/>
        </p:nvGrpSpPr>
        <p:grpSpPr>
          <a:xfrm>
            <a:off x="1050581" y="4146391"/>
            <a:ext cx="973474" cy="369332"/>
            <a:chOff x="2267744" y="3444373"/>
            <a:chExt cx="1170293" cy="459040"/>
          </a:xfrm>
        </p:grpSpPr>
        <p:sp>
          <p:nvSpPr>
            <p:cNvPr id="22" name="Rectangle 19"/>
            <p:cNvSpPr>
              <a:spLocks noChangeArrowheads="1"/>
            </p:cNvSpPr>
            <p:nvPr/>
          </p:nvSpPr>
          <p:spPr bwMode="auto">
            <a:xfrm>
              <a:off x="2267744" y="3444373"/>
              <a:ext cx="1170293" cy="459040"/>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    </a:t>
              </a:r>
              <a:endParaRPr lang="en-US" altLang="zh-CN" sz="1800" dirty="0">
                <a:ea typeface="楷体_GB2312" pitchFamily="49" charset="-122"/>
              </a:endParaRPr>
            </a:p>
          </p:txBody>
        </p:sp>
        <p:sp>
          <p:nvSpPr>
            <p:cNvPr id="23" name="Line 22"/>
            <p:cNvSpPr>
              <a:spLocks noChangeShapeType="1"/>
            </p:cNvSpPr>
            <p:nvPr/>
          </p:nvSpPr>
          <p:spPr bwMode="auto">
            <a:xfrm>
              <a:off x="2627784" y="3453955"/>
              <a:ext cx="0" cy="400110"/>
            </a:xfrm>
            <a:prstGeom prst="line">
              <a:avLst/>
            </a:prstGeom>
            <a:noFill/>
            <a:ln w="9525">
              <a:solidFill>
                <a:schemeClr val="accent2"/>
              </a:solidFill>
              <a:round/>
              <a:headEnd/>
              <a:tailEnd/>
            </a:ln>
          </p:spPr>
          <p:txBody>
            <a:bodyPr wrap="none" anchor="ctr"/>
            <a:lstStyle/>
            <a:p>
              <a:endParaRPr lang="zh-CN" altLang="en-US"/>
            </a:p>
          </p:txBody>
        </p:sp>
        <p:sp>
          <p:nvSpPr>
            <p:cNvPr id="24" name="Line 23"/>
            <p:cNvSpPr>
              <a:spLocks noChangeShapeType="1"/>
            </p:cNvSpPr>
            <p:nvPr/>
          </p:nvSpPr>
          <p:spPr bwMode="auto">
            <a:xfrm>
              <a:off x="2987824" y="3444373"/>
              <a:ext cx="0" cy="409692"/>
            </a:xfrm>
            <a:prstGeom prst="line">
              <a:avLst/>
            </a:prstGeom>
            <a:noFill/>
            <a:ln w="9525">
              <a:solidFill>
                <a:schemeClr val="accent2"/>
              </a:solidFill>
              <a:round/>
              <a:headEnd/>
              <a:tailEnd/>
            </a:ln>
          </p:spPr>
          <p:txBody>
            <a:bodyPr wrap="none" anchor="ctr"/>
            <a:lstStyle/>
            <a:p>
              <a:endParaRPr lang="zh-CN" altLang="en-US"/>
            </a:p>
          </p:txBody>
        </p:sp>
      </p:grpSp>
      <p:cxnSp>
        <p:nvCxnSpPr>
          <p:cNvPr id="25" name="直接箭头连接符 24"/>
          <p:cNvCxnSpPr/>
          <p:nvPr/>
        </p:nvCxnSpPr>
        <p:spPr bwMode="auto">
          <a:xfrm>
            <a:off x="1879082" y="4315060"/>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31" name="组合 30"/>
          <p:cNvGrpSpPr/>
          <p:nvPr/>
        </p:nvGrpSpPr>
        <p:grpSpPr>
          <a:xfrm>
            <a:off x="3469620" y="4158760"/>
            <a:ext cx="958364" cy="400110"/>
            <a:chOff x="2267745" y="3444373"/>
            <a:chExt cx="1152127" cy="497294"/>
          </a:xfrm>
        </p:grpSpPr>
        <p:sp>
          <p:nvSpPr>
            <p:cNvPr id="32" name="Rectangle 19"/>
            <p:cNvSpPr>
              <a:spLocks noChangeArrowheads="1"/>
            </p:cNvSpPr>
            <p:nvPr/>
          </p:nvSpPr>
          <p:spPr bwMode="auto">
            <a:xfrm>
              <a:off x="2267745" y="3444373"/>
              <a:ext cx="1152127"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33" name="Line 22"/>
            <p:cNvSpPr>
              <a:spLocks noChangeShapeType="1"/>
            </p:cNvSpPr>
            <p:nvPr/>
          </p:nvSpPr>
          <p:spPr bwMode="auto">
            <a:xfrm>
              <a:off x="2627784" y="3453953"/>
              <a:ext cx="7865" cy="487714"/>
            </a:xfrm>
            <a:prstGeom prst="line">
              <a:avLst/>
            </a:prstGeom>
            <a:noFill/>
            <a:ln w="9525">
              <a:solidFill>
                <a:schemeClr val="accent2"/>
              </a:solidFill>
              <a:round/>
              <a:headEnd/>
              <a:tailEnd/>
            </a:ln>
          </p:spPr>
          <p:txBody>
            <a:bodyPr wrap="none" anchor="ctr"/>
            <a:lstStyle/>
            <a:p>
              <a:endParaRPr lang="zh-CN" altLang="en-US"/>
            </a:p>
          </p:txBody>
        </p:sp>
        <p:sp>
          <p:nvSpPr>
            <p:cNvPr id="34" name="Line 23"/>
            <p:cNvSpPr>
              <a:spLocks noChangeShapeType="1"/>
            </p:cNvSpPr>
            <p:nvPr/>
          </p:nvSpPr>
          <p:spPr bwMode="auto">
            <a:xfrm flipH="1">
              <a:off x="2987820" y="3444373"/>
              <a:ext cx="4" cy="497294"/>
            </a:xfrm>
            <a:prstGeom prst="line">
              <a:avLst/>
            </a:prstGeom>
            <a:noFill/>
            <a:ln w="9525">
              <a:solidFill>
                <a:schemeClr val="accent2"/>
              </a:solidFill>
              <a:round/>
              <a:headEnd/>
              <a:tailEnd/>
            </a:ln>
          </p:spPr>
          <p:txBody>
            <a:bodyPr wrap="none" anchor="ctr"/>
            <a:lstStyle/>
            <a:p>
              <a:endParaRPr lang="zh-CN" altLang="en-US"/>
            </a:p>
          </p:txBody>
        </p:sp>
      </p:grpSp>
      <p:cxnSp>
        <p:nvCxnSpPr>
          <p:cNvPr id="35" name="直接箭头连接符 34"/>
          <p:cNvCxnSpPr/>
          <p:nvPr/>
        </p:nvCxnSpPr>
        <p:spPr bwMode="auto">
          <a:xfrm>
            <a:off x="3086360" y="4331057"/>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00" name="组合 99"/>
          <p:cNvGrpSpPr/>
          <p:nvPr/>
        </p:nvGrpSpPr>
        <p:grpSpPr>
          <a:xfrm>
            <a:off x="691197" y="3168712"/>
            <a:ext cx="1961441" cy="1138638"/>
            <a:chOff x="1835696" y="3654010"/>
            <a:chExt cx="2358008" cy="1415205"/>
          </a:xfrm>
        </p:grpSpPr>
        <p:cxnSp>
          <p:nvCxnSpPr>
            <p:cNvPr id="95" name="直接连接符 94"/>
            <p:cNvCxnSpPr/>
            <p:nvPr/>
          </p:nvCxnSpPr>
          <p:spPr bwMode="auto">
            <a:xfrm>
              <a:off x="1835696" y="3654010"/>
              <a:ext cx="0" cy="9991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7" name="直接连接符 96"/>
            <p:cNvCxnSpPr/>
            <p:nvPr/>
          </p:nvCxnSpPr>
          <p:spPr bwMode="auto">
            <a:xfrm>
              <a:off x="1835696" y="4653136"/>
              <a:ext cx="235800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直接连接符 98"/>
            <p:cNvCxnSpPr/>
            <p:nvPr/>
          </p:nvCxnSpPr>
          <p:spPr bwMode="auto">
            <a:xfrm>
              <a:off x="4193704" y="4653136"/>
              <a:ext cx="0" cy="41607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01" name="直接箭头连接符 100"/>
          <p:cNvCxnSpPr/>
          <p:nvPr/>
        </p:nvCxnSpPr>
        <p:spPr bwMode="auto">
          <a:xfrm flipV="1">
            <a:off x="571400" y="4320199"/>
            <a:ext cx="479183" cy="2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02" name="组合 101"/>
          <p:cNvGrpSpPr/>
          <p:nvPr/>
        </p:nvGrpSpPr>
        <p:grpSpPr>
          <a:xfrm>
            <a:off x="4193576" y="2927035"/>
            <a:ext cx="958364" cy="369332"/>
            <a:chOff x="2267745" y="3344049"/>
            <a:chExt cx="1152127" cy="459040"/>
          </a:xfrm>
        </p:grpSpPr>
        <p:sp>
          <p:nvSpPr>
            <p:cNvPr id="103" name="Rectangle 19"/>
            <p:cNvSpPr>
              <a:spLocks noChangeArrowheads="1"/>
            </p:cNvSpPr>
            <p:nvPr/>
          </p:nvSpPr>
          <p:spPr bwMode="auto">
            <a:xfrm>
              <a:off x="2267745" y="3344049"/>
              <a:ext cx="1152127" cy="459040"/>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04" name="Line 22"/>
            <p:cNvSpPr>
              <a:spLocks noChangeShapeType="1"/>
            </p:cNvSpPr>
            <p:nvPr/>
          </p:nvSpPr>
          <p:spPr bwMode="auto">
            <a:xfrm flipH="1">
              <a:off x="2627781" y="3353632"/>
              <a:ext cx="2" cy="446858"/>
            </a:xfrm>
            <a:prstGeom prst="line">
              <a:avLst/>
            </a:prstGeom>
            <a:noFill/>
            <a:ln w="9525">
              <a:solidFill>
                <a:schemeClr val="accent2"/>
              </a:solidFill>
              <a:round/>
              <a:headEnd/>
              <a:tailEnd/>
            </a:ln>
          </p:spPr>
          <p:txBody>
            <a:bodyPr wrap="none" anchor="ctr"/>
            <a:lstStyle/>
            <a:p>
              <a:endParaRPr lang="zh-CN" altLang="en-US"/>
            </a:p>
          </p:txBody>
        </p:sp>
        <p:sp>
          <p:nvSpPr>
            <p:cNvPr id="105" name="Line 23"/>
            <p:cNvSpPr>
              <a:spLocks noChangeShapeType="1"/>
            </p:cNvSpPr>
            <p:nvPr/>
          </p:nvSpPr>
          <p:spPr bwMode="auto">
            <a:xfrm flipH="1">
              <a:off x="2987823" y="3344049"/>
              <a:ext cx="1" cy="434390"/>
            </a:xfrm>
            <a:prstGeom prst="line">
              <a:avLst/>
            </a:prstGeom>
            <a:noFill/>
            <a:ln w="9525">
              <a:solidFill>
                <a:schemeClr val="accent2"/>
              </a:solidFill>
              <a:round/>
              <a:headEnd/>
              <a:tailEnd/>
            </a:ln>
          </p:spPr>
          <p:txBody>
            <a:bodyPr wrap="none" anchor="ctr"/>
            <a:lstStyle/>
            <a:p>
              <a:endParaRPr lang="zh-CN" altLang="en-US"/>
            </a:p>
          </p:txBody>
        </p:sp>
      </p:grpSp>
      <p:grpSp>
        <p:nvGrpSpPr>
          <p:cNvPr id="106" name="组合 105"/>
          <p:cNvGrpSpPr/>
          <p:nvPr/>
        </p:nvGrpSpPr>
        <p:grpSpPr>
          <a:xfrm>
            <a:off x="5371300" y="2924944"/>
            <a:ext cx="958364" cy="377041"/>
            <a:chOff x="2279106" y="3344049"/>
            <a:chExt cx="1152127" cy="468622"/>
          </a:xfrm>
        </p:grpSpPr>
        <p:sp>
          <p:nvSpPr>
            <p:cNvPr id="107" name="Rectangle 19"/>
            <p:cNvSpPr>
              <a:spLocks noChangeArrowheads="1"/>
            </p:cNvSpPr>
            <p:nvPr/>
          </p:nvSpPr>
          <p:spPr bwMode="auto">
            <a:xfrm>
              <a:off x="2279106" y="3344049"/>
              <a:ext cx="1152127" cy="459041"/>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08" name="Line 22"/>
            <p:cNvSpPr>
              <a:spLocks noChangeShapeType="1"/>
            </p:cNvSpPr>
            <p:nvPr/>
          </p:nvSpPr>
          <p:spPr bwMode="auto">
            <a:xfrm flipH="1">
              <a:off x="2627781" y="3353629"/>
              <a:ext cx="1" cy="459042"/>
            </a:xfrm>
            <a:prstGeom prst="line">
              <a:avLst/>
            </a:prstGeom>
            <a:noFill/>
            <a:ln w="9525">
              <a:solidFill>
                <a:schemeClr val="accent2"/>
              </a:solidFill>
              <a:round/>
              <a:headEnd/>
              <a:tailEnd/>
            </a:ln>
          </p:spPr>
          <p:txBody>
            <a:bodyPr wrap="none" anchor="ctr"/>
            <a:lstStyle/>
            <a:p>
              <a:endParaRPr lang="zh-CN" altLang="en-US"/>
            </a:p>
          </p:txBody>
        </p:sp>
        <p:sp>
          <p:nvSpPr>
            <p:cNvPr id="109" name="Line 23"/>
            <p:cNvSpPr>
              <a:spLocks noChangeShapeType="1"/>
            </p:cNvSpPr>
            <p:nvPr/>
          </p:nvSpPr>
          <p:spPr bwMode="auto">
            <a:xfrm flipH="1">
              <a:off x="2987823" y="3344049"/>
              <a:ext cx="1" cy="460689"/>
            </a:xfrm>
            <a:prstGeom prst="line">
              <a:avLst/>
            </a:prstGeom>
            <a:noFill/>
            <a:ln w="9525">
              <a:solidFill>
                <a:schemeClr val="accent2"/>
              </a:solidFill>
              <a:round/>
              <a:headEnd/>
              <a:tailEnd/>
            </a:ln>
          </p:spPr>
          <p:txBody>
            <a:bodyPr wrap="none" anchor="ctr"/>
            <a:lstStyle/>
            <a:p>
              <a:endParaRPr lang="zh-CN" altLang="en-US"/>
            </a:p>
          </p:txBody>
        </p:sp>
      </p:grpSp>
      <p:cxnSp>
        <p:nvCxnSpPr>
          <p:cNvPr id="110" name="直接箭头连接符 109"/>
          <p:cNvCxnSpPr/>
          <p:nvPr/>
        </p:nvCxnSpPr>
        <p:spPr bwMode="auto">
          <a:xfrm>
            <a:off x="4977285" y="3140968"/>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1" name="直接箭头连接符 110"/>
          <p:cNvCxnSpPr/>
          <p:nvPr/>
        </p:nvCxnSpPr>
        <p:spPr bwMode="auto">
          <a:xfrm>
            <a:off x="4627968" y="321856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2" name="直接箭头连接符 111"/>
          <p:cNvCxnSpPr/>
          <p:nvPr/>
        </p:nvCxnSpPr>
        <p:spPr bwMode="auto">
          <a:xfrm>
            <a:off x="5813050" y="317875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13" name="组合 112"/>
          <p:cNvGrpSpPr/>
          <p:nvPr/>
        </p:nvGrpSpPr>
        <p:grpSpPr>
          <a:xfrm>
            <a:off x="5661336" y="3478954"/>
            <a:ext cx="299490" cy="361623"/>
            <a:chOff x="2627783" y="3444373"/>
            <a:chExt cx="360041" cy="449459"/>
          </a:xfrm>
        </p:grpSpPr>
        <p:sp>
          <p:nvSpPr>
            <p:cNvPr id="115" name="Line 22"/>
            <p:cNvSpPr>
              <a:spLocks noChangeShapeType="1"/>
            </p:cNvSpPr>
            <p:nvPr/>
          </p:nvSpPr>
          <p:spPr bwMode="auto">
            <a:xfrm flipH="1">
              <a:off x="2627783" y="3453954"/>
              <a:ext cx="1" cy="439877"/>
            </a:xfrm>
            <a:prstGeom prst="line">
              <a:avLst/>
            </a:prstGeom>
            <a:noFill/>
            <a:ln w="9525">
              <a:solidFill>
                <a:schemeClr val="accent2"/>
              </a:solidFill>
              <a:round/>
              <a:headEnd/>
              <a:tailEnd/>
            </a:ln>
          </p:spPr>
          <p:txBody>
            <a:bodyPr wrap="none" anchor="ctr"/>
            <a:lstStyle/>
            <a:p>
              <a:endParaRPr lang="zh-CN" altLang="en-US"/>
            </a:p>
          </p:txBody>
        </p:sp>
        <p:sp>
          <p:nvSpPr>
            <p:cNvPr id="116" name="Line 23"/>
            <p:cNvSpPr>
              <a:spLocks noChangeShapeType="1"/>
            </p:cNvSpPr>
            <p:nvPr/>
          </p:nvSpPr>
          <p:spPr bwMode="auto">
            <a:xfrm>
              <a:off x="2987824" y="3444373"/>
              <a:ext cx="0" cy="449459"/>
            </a:xfrm>
            <a:prstGeom prst="line">
              <a:avLst/>
            </a:prstGeom>
            <a:noFill/>
            <a:ln w="9525">
              <a:solidFill>
                <a:schemeClr val="accent2"/>
              </a:solidFill>
              <a:round/>
              <a:headEnd/>
              <a:tailEnd/>
            </a:ln>
          </p:spPr>
          <p:txBody>
            <a:bodyPr wrap="none" anchor="ctr"/>
            <a:lstStyle/>
            <a:p>
              <a:endParaRPr lang="zh-CN" altLang="en-US"/>
            </a:p>
          </p:txBody>
        </p:sp>
      </p:grpSp>
      <p:cxnSp>
        <p:nvCxnSpPr>
          <p:cNvPr id="117" name="直接箭头连接符 116"/>
          <p:cNvCxnSpPr/>
          <p:nvPr/>
        </p:nvCxnSpPr>
        <p:spPr bwMode="auto">
          <a:xfrm>
            <a:off x="6170210" y="3647623"/>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2" name="直接箭头连接符 121"/>
          <p:cNvCxnSpPr/>
          <p:nvPr/>
        </p:nvCxnSpPr>
        <p:spPr bwMode="auto">
          <a:xfrm>
            <a:off x="7328405" y="3650186"/>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4" name="Rectangle 19"/>
          <p:cNvSpPr>
            <a:spLocks noChangeArrowheads="1"/>
          </p:cNvSpPr>
          <p:nvPr/>
        </p:nvSpPr>
        <p:spPr bwMode="auto">
          <a:xfrm>
            <a:off x="7712968" y="3471245"/>
            <a:ext cx="963488" cy="369332"/>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cxnSp>
        <p:nvCxnSpPr>
          <p:cNvPr id="127" name="直接箭头连接符 126"/>
          <p:cNvCxnSpPr/>
          <p:nvPr/>
        </p:nvCxnSpPr>
        <p:spPr bwMode="auto">
          <a:xfrm>
            <a:off x="5850484" y="3736435"/>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8" name="直接箭头连接符 127"/>
          <p:cNvCxnSpPr/>
          <p:nvPr/>
        </p:nvCxnSpPr>
        <p:spPr bwMode="auto">
          <a:xfrm>
            <a:off x="8161937" y="371703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9" name="直接箭头连接符 128"/>
          <p:cNvCxnSpPr/>
          <p:nvPr/>
        </p:nvCxnSpPr>
        <p:spPr bwMode="auto">
          <a:xfrm>
            <a:off x="7023879" y="3726734"/>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31" name="组合 130"/>
          <p:cNvGrpSpPr/>
          <p:nvPr/>
        </p:nvGrpSpPr>
        <p:grpSpPr>
          <a:xfrm>
            <a:off x="6724391" y="4026115"/>
            <a:ext cx="598978" cy="400110"/>
            <a:chOff x="2267745" y="4197941"/>
            <a:chExt cx="720080" cy="497294"/>
          </a:xfrm>
        </p:grpSpPr>
        <p:sp>
          <p:nvSpPr>
            <p:cNvPr id="132" name="Rectangle 19"/>
            <p:cNvSpPr>
              <a:spLocks noChangeArrowheads="1"/>
            </p:cNvSpPr>
            <p:nvPr/>
          </p:nvSpPr>
          <p:spPr bwMode="auto">
            <a:xfrm>
              <a:off x="2267745" y="4197941"/>
              <a:ext cx="720080"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0  c </a:t>
              </a:r>
              <a:endParaRPr lang="en-US" altLang="zh-CN" sz="2000" dirty="0">
                <a:ea typeface="楷体_GB2312" pitchFamily="49" charset="-122"/>
              </a:endParaRPr>
            </a:p>
          </p:txBody>
        </p:sp>
        <p:sp>
          <p:nvSpPr>
            <p:cNvPr id="133" name="Line 22"/>
            <p:cNvSpPr>
              <a:spLocks noChangeShapeType="1"/>
            </p:cNvSpPr>
            <p:nvPr/>
          </p:nvSpPr>
          <p:spPr bwMode="auto">
            <a:xfrm>
              <a:off x="2627783" y="4261275"/>
              <a:ext cx="0" cy="400108"/>
            </a:xfrm>
            <a:prstGeom prst="line">
              <a:avLst/>
            </a:prstGeom>
            <a:noFill/>
            <a:ln w="9525">
              <a:solidFill>
                <a:schemeClr val="accent2"/>
              </a:solidFill>
              <a:round/>
              <a:headEnd/>
              <a:tailEnd/>
            </a:ln>
          </p:spPr>
          <p:txBody>
            <a:bodyPr wrap="none" anchor="ctr"/>
            <a:lstStyle/>
            <a:p>
              <a:endParaRPr lang="zh-CN" altLang="en-US"/>
            </a:p>
          </p:txBody>
        </p:sp>
      </p:grpSp>
      <p:grpSp>
        <p:nvGrpSpPr>
          <p:cNvPr id="134" name="组合 133"/>
          <p:cNvGrpSpPr/>
          <p:nvPr/>
        </p:nvGrpSpPr>
        <p:grpSpPr>
          <a:xfrm>
            <a:off x="5550995" y="4027441"/>
            <a:ext cx="598978" cy="400110"/>
            <a:chOff x="2267745" y="4197941"/>
            <a:chExt cx="720080" cy="497294"/>
          </a:xfrm>
        </p:grpSpPr>
        <p:sp>
          <p:nvSpPr>
            <p:cNvPr id="135" name="Rectangle 19"/>
            <p:cNvSpPr>
              <a:spLocks noChangeArrowheads="1"/>
            </p:cNvSpPr>
            <p:nvPr/>
          </p:nvSpPr>
          <p:spPr bwMode="auto">
            <a:xfrm>
              <a:off x="2267745" y="4197941"/>
              <a:ext cx="720080"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0  b </a:t>
              </a:r>
              <a:endParaRPr lang="en-US" altLang="zh-CN" sz="2000" dirty="0">
                <a:ea typeface="楷体_GB2312" pitchFamily="49" charset="-122"/>
              </a:endParaRPr>
            </a:p>
          </p:txBody>
        </p:sp>
        <p:sp>
          <p:nvSpPr>
            <p:cNvPr id="136" name="Line 22"/>
            <p:cNvSpPr>
              <a:spLocks noChangeShapeType="1"/>
            </p:cNvSpPr>
            <p:nvPr/>
          </p:nvSpPr>
          <p:spPr bwMode="auto">
            <a:xfrm>
              <a:off x="2627783" y="4259627"/>
              <a:ext cx="0" cy="400108"/>
            </a:xfrm>
            <a:prstGeom prst="line">
              <a:avLst/>
            </a:prstGeom>
            <a:noFill/>
            <a:ln w="9525">
              <a:solidFill>
                <a:schemeClr val="accent2"/>
              </a:solidFill>
              <a:round/>
              <a:headEnd/>
              <a:tailEnd/>
            </a:ln>
          </p:spPr>
          <p:txBody>
            <a:bodyPr wrap="none" anchor="ctr"/>
            <a:lstStyle/>
            <a:p>
              <a:endParaRPr lang="zh-CN" altLang="en-US"/>
            </a:p>
          </p:txBody>
        </p:sp>
      </p:grpSp>
      <p:grpSp>
        <p:nvGrpSpPr>
          <p:cNvPr id="137" name="组合 136"/>
          <p:cNvGrpSpPr/>
          <p:nvPr/>
        </p:nvGrpSpPr>
        <p:grpSpPr>
          <a:xfrm>
            <a:off x="7862448" y="3997718"/>
            <a:ext cx="598978" cy="400110"/>
            <a:chOff x="2267745" y="4197941"/>
            <a:chExt cx="720080" cy="497294"/>
          </a:xfrm>
        </p:grpSpPr>
        <p:sp>
          <p:nvSpPr>
            <p:cNvPr id="138" name="Rectangle 19"/>
            <p:cNvSpPr>
              <a:spLocks noChangeArrowheads="1"/>
            </p:cNvSpPr>
            <p:nvPr/>
          </p:nvSpPr>
          <p:spPr bwMode="auto">
            <a:xfrm>
              <a:off x="2267745" y="4197941"/>
              <a:ext cx="720080"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0  d </a:t>
              </a:r>
              <a:endParaRPr lang="en-US" altLang="zh-CN" sz="2000" dirty="0">
                <a:ea typeface="楷体_GB2312" pitchFamily="49" charset="-122"/>
              </a:endParaRPr>
            </a:p>
          </p:txBody>
        </p:sp>
        <p:sp>
          <p:nvSpPr>
            <p:cNvPr id="139" name="Line 22"/>
            <p:cNvSpPr>
              <a:spLocks noChangeShapeType="1"/>
            </p:cNvSpPr>
            <p:nvPr/>
          </p:nvSpPr>
          <p:spPr bwMode="auto">
            <a:xfrm>
              <a:off x="2627783" y="4254453"/>
              <a:ext cx="0" cy="400109"/>
            </a:xfrm>
            <a:prstGeom prst="line">
              <a:avLst/>
            </a:prstGeom>
            <a:noFill/>
            <a:ln w="9525">
              <a:solidFill>
                <a:schemeClr val="accent2"/>
              </a:solidFill>
              <a:round/>
              <a:headEnd/>
              <a:tailEnd/>
            </a:ln>
          </p:spPr>
          <p:txBody>
            <a:bodyPr wrap="none" anchor="ctr"/>
            <a:lstStyle/>
            <a:p>
              <a:endParaRPr lang="zh-CN" altLang="en-US"/>
            </a:p>
          </p:txBody>
        </p:sp>
      </p:grpSp>
      <p:sp>
        <p:nvSpPr>
          <p:cNvPr id="141" name="文本框 140"/>
          <p:cNvSpPr txBox="1"/>
          <p:nvPr/>
        </p:nvSpPr>
        <p:spPr>
          <a:xfrm>
            <a:off x="247005" y="2999478"/>
            <a:ext cx="309559" cy="328102"/>
          </a:xfrm>
          <a:prstGeom prst="rect">
            <a:avLst/>
          </a:prstGeom>
          <a:noFill/>
        </p:spPr>
        <p:txBody>
          <a:bodyPr wrap="square" rtlCol="0">
            <a:spAutoFit/>
          </a:bodyPr>
          <a:lstStyle/>
          <a:p>
            <a:r>
              <a:rPr lang="en-US" altLang="zh-CN" sz="2000" dirty="0" smtClean="0"/>
              <a:t>B</a:t>
            </a:r>
            <a:endParaRPr lang="zh-CN" altLang="en-US" sz="2000" dirty="0"/>
          </a:p>
        </p:txBody>
      </p:sp>
      <p:cxnSp>
        <p:nvCxnSpPr>
          <p:cNvPr id="142" name="直接箭头连接符 141"/>
          <p:cNvCxnSpPr/>
          <p:nvPr/>
        </p:nvCxnSpPr>
        <p:spPr bwMode="auto">
          <a:xfrm flipV="1">
            <a:off x="3819348" y="3153475"/>
            <a:ext cx="374227" cy="75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4" name="文本框 143"/>
          <p:cNvSpPr txBox="1"/>
          <p:nvPr/>
        </p:nvSpPr>
        <p:spPr>
          <a:xfrm>
            <a:off x="3542216" y="2996952"/>
            <a:ext cx="309559" cy="328102"/>
          </a:xfrm>
          <a:prstGeom prst="rect">
            <a:avLst/>
          </a:prstGeom>
          <a:noFill/>
        </p:spPr>
        <p:txBody>
          <a:bodyPr wrap="square" rtlCol="0">
            <a:spAutoFit/>
          </a:bodyPr>
          <a:lstStyle/>
          <a:p>
            <a:r>
              <a:rPr lang="en-US" altLang="zh-CN" sz="2000" dirty="0" smtClean="0"/>
              <a:t>C</a:t>
            </a:r>
            <a:endParaRPr lang="zh-CN" altLang="en-US" sz="2000" dirty="0"/>
          </a:p>
        </p:txBody>
      </p:sp>
      <p:cxnSp>
        <p:nvCxnSpPr>
          <p:cNvPr id="146" name="直接连接符 145"/>
          <p:cNvCxnSpPr/>
          <p:nvPr/>
        </p:nvCxnSpPr>
        <p:spPr bwMode="auto">
          <a:xfrm>
            <a:off x="3948802" y="3168712"/>
            <a:ext cx="0" cy="11623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1" name="文本框 150"/>
          <p:cNvSpPr txBox="1"/>
          <p:nvPr/>
        </p:nvSpPr>
        <p:spPr>
          <a:xfrm>
            <a:off x="271911" y="4158760"/>
            <a:ext cx="309559" cy="328102"/>
          </a:xfrm>
          <a:prstGeom prst="rect">
            <a:avLst/>
          </a:prstGeom>
          <a:noFill/>
        </p:spPr>
        <p:txBody>
          <a:bodyPr wrap="square" rtlCol="0">
            <a:spAutoFit/>
          </a:bodyPr>
          <a:lstStyle/>
          <a:p>
            <a:r>
              <a:rPr lang="en-US" altLang="zh-CN" sz="2000" dirty="0" smtClean="0"/>
              <a:t>D</a:t>
            </a:r>
            <a:endParaRPr lang="zh-CN" altLang="en-US" sz="2000" dirty="0"/>
          </a:p>
        </p:txBody>
      </p:sp>
      <p:grpSp>
        <p:nvGrpSpPr>
          <p:cNvPr id="152" name="组合 151"/>
          <p:cNvGrpSpPr/>
          <p:nvPr/>
        </p:nvGrpSpPr>
        <p:grpSpPr>
          <a:xfrm>
            <a:off x="1050582" y="4853990"/>
            <a:ext cx="958365" cy="404769"/>
            <a:chOff x="2267745" y="3444373"/>
            <a:chExt cx="1152129" cy="503085"/>
          </a:xfrm>
        </p:grpSpPr>
        <p:sp>
          <p:nvSpPr>
            <p:cNvPr id="153" name="Rectangle 19"/>
            <p:cNvSpPr>
              <a:spLocks noChangeArrowheads="1"/>
            </p:cNvSpPr>
            <p:nvPr/>
          </p:nvSpPr>
          <p:spPr bwMode="auto">
            <a:xfrm>
              <a:off x="2267745" y="3444373"/>
              <a:ext cx="1152129" cy="503085"/>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154" name="Line 22"/>
            <p:cNvSpPr>
              <a:spLocks noChangeShapeType="1"/>
            </p:cNvSpPr>
            <p:nvPr/>
          </p:nvSpPr>
          <p:spPr bwMode="auto">
            <a:xfrm>
              <a:off x="2627784" y="3453954"/>
              <a:ext cx="0" cy="493504"/>
            </a:xfrm>
            <a:prstGeom prst="line">
              <a:avLst/>
            </a:prstGeom>
            <a:noFill/>
            <a:ln w="9525">
              <a:solidFill>
                <a:schemeClr val="accent2"/>
              </a:solidFill>
              <a:round/>
              <a:headEnd/>
              <a:tailEnd/>
            </a:ln>
          </p:spPr>
          <p:txBody>
            <a:bodyPr wrap="none" anchor="ctr"/>
            <a:lstStyle/>
            <a:p>
              <a:endParaRPr lang="zh-CN" altLang="en-US"/>
            </a:p>
          </p:txBody>
        </p:sp>
        <p:sp>
          <p:nvSpPr>
            <p:cNvPr id="155" name="Line 23"/>
            <p:cNvSpPr>
              <a:spLocks noChangeShapeType="1"/>
            </p:cNvSpPr>
            <p:nvPr/>
          </p:nvSpPr>
          <p:spPr bwMode="auto">
            <a:xfrm>
              <a:off x="2987823" y="3444374"/>
              <a:ext cx="10964" cy="483998"/>
            </a:xfrm>
            <a:prstGeom prst="line">
              <a:avLst/>
            </a:prstGeom>
            <a:noFill/>
            <a:ln w="9525">
              <a:solidFill>
                <a:schemeClr val="accent2"/>
              </a:solidFill>
              <a:round/>
              <a:headEnd/>
              <a:tailEnd/>
            </a:ln>
          </p:spPr>
          <p:txBody>
            <a:bodyPr wrap="none" anchor="ctr"/>
            <a:lstStyle/>
            <a:p>
              <a:endParaRPr lang="zh-CN" altLang="en-US"/>
            </a:p>
          </p:txBody>
        </p:sp>
      </p:grpSp>
      <p:grpSp>
        <p:nvGrpSpPr>
          <p:cNvPr id="156" name="组合 155"/>
          <p:cNvGrpSpPr/>
          <p:nvPr/>
        </p:nvGrpSpPr>
        <p:grpSpPr>
          <a:xfrm>
            <a:off x="2198710" y="4858648"/>
            <a:ext cx="958364" cy="400111"/>
            <a:chOff x="2267745" y="3444372"/>
            <a:chExt cx="1152127" cy="497295"/>
          </a:xfrm>
        </p:grpSpPr>
        <p:sp>
          <p:nvSpPr>
            <p:cNvPr id="157" name="Rectangle 19"/>
            <p:cNvSpPr>
              <a:spLocks noChangeArrowheads="1"/>
            </p:cNvSpPr>
            <p:nvPr/>
          </p:nvSpPr>
          <p:spPr bwMode="auto">
            <a:xfrm>
              <a:off x="2267745" y="3444373"/>
              <a:ext cx="1152127"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158" name="Line 22"/>
            <p:cNvSpPr>
              <a:spLocks noChangeShapeType="1"/>
            </p:cNvSpPr>
            <p:nvPr/>
          </p:nvSpPr>
          <p:spPr bwMode="auto">
            <a:xfrm flipH="1">
              <a:off x="2615659" y="3453953"/>
              <a:ext cx="12124" cy="487714"/>
            </a:xfrm>
            <a:prstGeom prst="line">
              <a:avLst/>
            </a:prstGeom>
            <a:noFill/>
            <a:ln w="9525">
              <a:solidFill>
                <a:schemeClr val="accent2"/>
              </a:solidFill>
              <a:round/>
              <a:headEnd/>
              <a:tailEnd/>
            </a:ln>
          </p:spPr>
          <p:txBody>
            <a:bodyPr wrap="none" anchor="ctr"/>
            <a:lstStyle/>
            <a:p>
              <a:endParaRPr lang="zh-CN" altLang="en-US"/>
            </a:p>
          </p:txBody>
        </p:sp>
        <p:sp>
          <p:nvSpPr>
            <p:cNvPr id="159" name="Line 23"/>
            <p:cNvSpPr>
              <a:spLocks noChangeShapeType="1"/>
            </p:cNvSpPr>
            <p:nvPr/>
          </p:nvSpPr>
          <p:spPr bwMode="auto">
            <a:xfrm>
              <a:off x="2987823" y="3444372"/>
              <a:ext cx="1" cy="497295"/>
            </a:xfrm>
            <a:prstGeom prst="line">
              <a:avLst/>
            </a:prstGeom>
            <a:noFill/>
            <a:ln w="9525">
              <a:solidFill>
                <a:schemeClr val="accent2"/>
              </a:solidFill>
              <a:round/>
              <a:headEnd/>
              <a:tailEnd/>
            </a:ln>
          </p:spPr>
          <p:txBody>
            <a:bodyPr wrap="none" anchor="ctr"/>
            <a:lstStyle/>
            <a:p>
              <a:endParaRPr lang="zh-CN" altLang="en-US"/>
            </a:p>
          </p:txBody>
        </p:sp>
      </p:grpSp>
      <p:cxnSp>
        <p:nvCxnSpPr>
          <p:cNvPr id="160" name="直接箭头连接符 159"/>
          <p:cNvCxnSpPr/>
          <p:nvPr/>
        </p:nvCxnSpPr>
        <p:spPr bwMode="auto">
          <a:xfrm>
            <a:off x="1814144" y="5007239"/>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2" name="直接箭头连接符 161"/>
          <p:cNvCxnSpPr/>
          <p:nvPr/>
        </p:nvCxnSpPr>
        <p:spPr bwMode="auto">
          <a:xfrm flipV="1">
            <a:off x="571399" y="4977005"/>
            <a:ext cx="479183" cy="2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3" name="文本框 162"/>
          <p:cNvSpPr txBox="1"/>
          <p:nvPr/>
        </p:nvSpPr>
        <p:spPr>
          <a:xfrm>
            <a:off x="271911" y="4815566"/>
            <a:ext cx="309559" cy="328102"/>
          </a:xfrm>
          <a:prstGeom prst="rect">
            <a:avLst/>
          </a:prstGeom>
          <a:noFill/>
        </p:spPr>
        <p:txBody>
          <a:bodyPr wrap="square" rtlCol="0">
            <a:spAutoFit/>
          </a:bodyPr>
          <a:lstStyle/>
          <a:p>
            <a:r>
              <a:rPr lang="en-US" altLang="zh-CN" sz="2000" dirty="0" smtClean="0"/>
              <a:t>E</a:t>
            </a:r>
            <a:endParaRPr lang="zh-CN" altLang="en-US" sz="2000" dirty="0"/>
          </a:p>
        </p:txBody>
      </p:sp>
      <p:grpSp>
        <p:nvGrpSpPr>
          <p:cNvPr id="166" name="组合 165"/>
          <p:cNvGrpSpPr/>
          <p:nvPr/>
        </p:nvGrpSpPr>
        <p:grpSpPr>
          <a:xfrm>
            <a:off x="1210770" y="5492137"/>
            <a:ext cx="598978" cy="404064"/>
            <a:chOff x="2267524" y="4304796"/>
            <a:chExt cx="720080" cy="502208"/>
          </a:xfrm>
        </p:grpSpPr>
        <p:sp>
          <p:nvSpPr>
            <p:cNvPr id="167" name="Rectangle 19"/>
            <p:cNvSpPr>
              <a:spLocks noChangeArrowheads="1"/>
            </p:cNvSpPr>
            <p:nvPr/>
          </p:nvSpPr>
          <p:spPr bwMode="auto">
            <a:xfrm>
              <a:off x="2267524" y="4309710"/>
              <a:ext cx="720080"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0  a </a:t>
              </a:r>
              <a:endParaRPr lang="en-US" altLang="zh-CN" sz="2000" dirty="0">
                <a:ea typeface="楷体_GB2312" pitchFamily="49" charset="-122"/>
              </a:endParaRPr>
            </a:p>
          </p:txBody>
        </p:sp>
        <p:sp>
          <p:nvSpPr>
            <p:cNvPr id="168" name="Line 22"/>
            <p:cNvSpPr>
              <a:spLocks noChangeShapeType="1"/>
            </p:cNvSpPr>
            <p:nvPr/>
          </p:nvSpPr>
          <p:spPr bwMode="auto">
            <a:xfrm flipH="1">
              <a:off x="2627116" y="4304796"/>
              <a:ext cx="667" cy="487714"/>
            </a:xfrm>
            <a:prstGeom prst="line">
              <a:avLst/>
            </a:prstGeom>
            <a:noFill/>
            <a:ln w="9525">
              <a:solidFill>
                <a:schemeClr val="accent2"/>
              </a:solidFill>
              <a:round/>
              <a:headEnd/>
              <a:tailEnd/>
            </a:ln>
          </p:spPr>
          <p:txBody>
            <a:bodyPr wrap="none" anchor="ctr"/>
            <a:lstStyle/>
            <a:p>
              <a:endParaRPr lang="zh-CN" altLang="en-US"/>
            </a:p>
          </p:txBody>
        </p:sp>
      </p:grpSp>
      <p:cxnSp>
        <p:nvCxnSpPr>
          <p:cNvPr id="130" name="直接箭头连接符 129"/>
          <p:cNvCxnSpPr/>
          <p:nvPr/>
        </p:nvCxnSpPr>
        <p:spPr bwMode="auto">
          <a:xfrm>
            <a:off x="1509886" y="5085184"/>
            <a:ext cx="0" cy="406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0" name="直接连接符 169"/>
          <p:cNvCxnSpPr/>
          <p:nvPr/>
        </p:nvCxnSpPr>
        <p:spPr bwMode="auto">
          <a:xfrm flipV="1">
            <a:off x="781043" y="4738118"/>
            <a:ext cx="0" cy="23888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781043" y="4738118"/>
            <a:ext cx="18467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4" name="直接连接符 173"/>
          <p:cNvCxnSpPr/>
          <p:nvPr/>
        </p:nvCxnSpPr>
        <p:spPr bwMode="auto">
          <a:xfrm>
            <a:off x="2627784" y="4738118"/>
            <a:ext cx="0" cy="2691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8" name="Line 22"/>
          <p:cNvSpPr>
            <a:spLocks noChangeShapeType="1"/>
          </p:cNvSpPr>
          <p:nvPr/>
        </p:nvSpPr>
        <p:spPr bwMode="auto">
          <a:xfrm flipH="1">
            <a:off x="6845705" y="3508717"/>
            <a:ext cx="1" cy="353914"/>
          </a:xfrm>
          <a:prstGeom prst="line">
            <a:avLst/>
          </a:prstGeom>
          <a:noFill/>
          <a:ln w="9525">
            <a:solidFill>
              <a:schemeClr val="accent2"/>
            </a:solidFill>
            <a:round/>
            <a:headEnd/>
            <a:tailEnd/>
          </a:ln>
        </p:spPr>
        <p:txBody>
          <a:bodyPr wrap="none" anchor="ctr"/>
          <a:lstStyle/>
          <a:p>
            <a:endParaRPr lang="zh-CN" altLang="en-US"/>
          </a:p>
        </p:txBody>
      </p:sp>
      <p:sp>
        <p:nvSpPr>
          <p:cNvPr id="179" name="Line 23"/>
          <p:cNvSpPr>
            <a:spLocks noChangeShapeType="1"/>
          </p:cNvSpPr>
          <p:nvPr/>
        </p:nvSpPr>
        <p:spPr bwMode="auto">
          <a:xfrm>
            <a:off x="7145195" y="3501008"/>
            <a:ext cx="0" cy="361623"/>
          </a:xfrm>
          <a:prstGeom prst="line">
            <a:avLst/>
          </a:prstGeom>
          <a:noFill/>
          <a:ln w="9525">
            <a:solidFill>
              <a:schemeClr val="accent2"/>
            </a:solidFill>
            <a:round/>
            <a:headEnd/>
            <a:tailEnd/>
          </a:ln>
        </p:spPr>
        <p:txBody>
          <a:bodyPr wrap="none" anchor="ctr"/>
          <a:lstStyle/>
          <a:p>
            <a:endParaRPr lang="zh-CN" altLang="en-US"/>
          </a:p>
        </p:txBody>
      </p:sp>
      <p:sp>
        <p:nvSpPr>
          <p:cNvPr id="180" name="Line 22"/>
          <p:cNvSpPr>
            <a:spLocks noChangeShapeType="1"/>
          </p:cNvSpPr>
          <p:nvPr/>
        </p:nvSpPr>
        <p:spPr bwMode="auto">
          <a:xfrm flipH="1">
            <a:off x="7988548" y="3478954"/>
            <a:ext cx="1" cy="353914"/>
          </a:xfrm>
          <a:prstGeom prst="line">
            <a:avLst/>
          </a:prstGeom>
          <a:noFill/>
          <a:ln w="9525">
            <a:solidFill>
              <a:schemeClr val="accent2"/>
            </a:solidFill>
            <a:round/>
            <a:headEnd/>
            <a:tailEnd/>
          </a:ln>
        </p:spPr>
        <p:txBody>
          <a:bodyPr wrap="none" anchor="ctr"/>
          <a:lstStyle/>
          <a:p>
            <a:endParaRPr lang="zh-CN" altLang="en-US"/>
          </a:p>
        </p:txBody>
      </p:sp>
      <p:sp>
        <p:nvSpPr>
          <p:cNvPr id="181" name="Line 23"/>
          <p:cNvSpPr>
            <a:spLocks noChangeShapeType="1"/>
          </p:cNvSpPr>
          <p:nvPr/>
        </p:nvSpPr>
        <p:spPr bwMode="auto">
          <a:xfrm>
            <a:off x="8288038" y="3471245"/>
            <a:ext cx="0" cy="361623"/>
          </a:xfrm>
          <a:prstGeom prst="line">
            <a:avLst/>
          </a:prstGeom>
          <a:noFill/>
          <a:ln w="9525">
            <a:solidFill>
              <a:schemeClr val="accent2"/>
            </a:solidFill>
            <a:round/>
            <a:headEnd/>
            <a:tailEnd/>
          </a:ln>
        </p:spPr>
        <p:txBody>
          <a:bodyPr wrap="none" anchor="ctr"/>
          <a:lstStyle/>
          <a:p>
            <a:endParaRPr lang="zh-CN" altLang="en-US"/>
          </a:p>
        </p:txBody>
      </p:sp>
      <p:sp>
        <p:nvSpPr>
          <p:cNvPr id="185" name="Line 22"/>
          <p:cNvSpPr>
            <a:spLocks noChangeShapeType="1"/>
          </p:cNvSpPr>
          <p:nvPr/>
        </p:nvSpPr>
        <p:spPr bwMode="auto">
          <a:xfrm flipH="1">
            <a:off x="2885858" y="4157659"/>
            <a:ext cx="1" cy="353914"/>
          </a:xfrm>
          <a:prstGeom prst="line">
            <a:avLst/>
          </a:prstGeom>
          <a:noFill/>
          <a:ln w="9525">
            <a:solidFill>
              <a:schemeClr val="accent2"/>
            </a:solidFill>
            <a:round/>
            <a:headEnd/>
            <a:tailEnd/>
          </a:ln>
        </p:spPr>
        <p:txBody>
          <a:bodyPr wrap="none" anchor="ctr"/>
          <a:lstStyle/>
          <a:p>
            <a:endParaRPr lang="zh-CN" altLang="en-US"/>
          </a:p>
        </p:txBody>
      </p:sp>
      <p:sp>
        <p:nvSpPr>
          <p:cNvPr id="186" name="Line 23"/>
          <p:cNvSpPr>
            <a:spLocks noChangeShapeType="1"/>
          </p:cNvSpPr>
          <p:nvPr/>
        </p:nvSpPr>
        <p:spPr bwMode="auto">
          <a:xfrm>
            <a:off x="2505608" y="4166081"/>
            <a:ext cx="0" cy="361623"/>
          </a:xfrm>
          <a:prstGeom prst="line">
            <a:avLst/>
          </a:prstGeom>
          <a:noFill/>
          <a:ln w="9525">
            <a:solidFill>
              <a:schemeClr val="accent2"/>
            </a:solidFill>
            <a:round/>
            <a:headEnd/>
            <a:tailEnd/>
          </a:ln>
        </p:spPr>
        <p:txBody>
          <a:bodyPr wrap="none" anchor="ctr"/>
          <a:lstStyle/>
          <a:p>
            <a:endParaRPr lang="zh-CN" altLang="en-US"/>
          </a:p>
        </p:txBody>
      </p:sp>
      <p:sp>
        <p:nvSpPr>
          <p:cNvPr id="188" name="Rectangle 19"/>
          <p:cNvSpPr>
            <a:spLocks noChangeArrowheads="1"/>
          </p:cNvSpPr>
          <p:nvPr/>
        </p:nvSpPr>
        <p:spPr bwMode="auto">
          <a:xfrm>
            <a:off x="4379688" y="3508209"/>
            <a:ext cx="632228" cy="400110"/>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0   a</a:t>
            </a:r>
            <a:endParaRPr lang="en-US" altLang="zh-CN" sz="2000" dirty="0">
              <a:ea typeface="楷体_GB2312" pitchFamily="49" charset="-122"/>
            </a:endParaRPr>
          </a:p>
        </p:txBody>
      </p:sp>
      <p:sp>
        <p:nvSpPr>
          <p:cNvPr id="189" name="Line 22"/>
          <p:cNvSpPr>
            <a:spLocks noChangeShapeType="1"/>
          </p:cNvSpPr>
          <p:nvPr/>
        </p:nvSpPr>
        <p:spPr bwMode="auto">
          <a:xfrm>
            <a:off x="4685465" y="3539131"/>
            <a:ext cx="0" cy="321917"/>
          </a:xfrm>
          <a:prstGeom prst="line">
            <a:avLst/>
          </a:prstGeom>
          <a:noFill/>
          <a:ln w="9525">
            <a:solidFill>
              <a:schemeClr val="accent2"/>
            </a:solidFill>
            <a:round/>
            <a:headEnd/>
            <a:tailEnd/>
          </a:ln>
        </p:spPr>
        <p:txBody>
          <a:bodyPr wrap="none" anchor="ctr"/>
          <a:lstStyle/>
          <a:p>
            <a:endParaRPr lang="zh-CN" altLang="en-US"/>
          </a:p>
        </p:txBody>
      </p:sp>
      <p:sp>
        <p:nvSpPr>
          <p:cNvPr id="194" name="Text Box 6"/>
          <p:cNvSpPr txBox="1">
            <a:spLocks noChangeArrowheads="1"/>
          </p:cNvSpPr>
          <p:nvPr/>
        </p:nvSpPr>
        <p:spPr bwMode="auto">
          <a:xfrm>
            <a:off x="406735" y="400037"/>
            <a:ext cx="2679625" cy="2234458"/>
          </a:xfrm>
          <a:prstGeom prst="rect">
            <a:avLst/>
          </a:prstGeom>
          <a:solidFill>
            <a:schemeClr val="bg1"/>
          </a:solidFill>
          <a:ln w="9525">
            <a:noFill/>
            <a:miter lim="800000"/>
            <a:headEnd/>
            <a:tailEnd/>
          </a:ln>
        </p:spPr>
        <p:txBody>
          <a:bodyPr wrap="square">
            <a:spAutoFit/>
          </a:bodyPr>
          <a:lstStyle/>
          <a:p>
            <a:pPr>
              <a:spcBef>
                <a:spcPct val="20000"/>
              </a:spcBef>
            </a:pPr>
            <a:r>
              <a:rPr lang="zh-CN" altLang="en-US" sz="2400" b="1" dirty="0" smtClean="0">
                <a:latin typeface="+mn-lt"/>
                <a:ea typeface="华文楷体" pitchFamily="2" charset="-122"/>
              </a:rPr>
              <a:t>例：</a:t>
            </a:r>
            <a:r>
              <a:rPr lang="en-US" altLang="zh-CN" sz="2400" b="1" dirty="0"/>
              <a:t>A=NIL</a:t>
            </a:r>
            <a:endParaRPr lang="zh-CN" altLang="en-US" sz="2400" b="1" dirty="0"/>
          </a:p>
          <a:p>
            <a:pPr>
              <a:spcBef>
                <a:spcPct val="20000"/>
              </a:spcBef>
            </a:pPr>
            <a:r>
              <a:rPr kumimoji="1" lang="en-US" altLang="zh-CN" sz="2400" b="1" dirty="0" smtClean="0">
                <a:latin typeface="+mn-lt"/>
                <a:ea typeface="华文楷体" pitchFamily="2" charset="-122"/>
              </a:rPr>
              <a:t>        B</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e </a:t>
            </a:r>
            <a:r>
              <a:rPr kumimoji="1" lang="en-US" altLang="zh-CN" sz="2400" b="1" dirty="0">
                <a:latin typeface="+mn-lt"/>
                <a:ea typeface="华文楷体" pitchFamily="2" charset="-122"/>
              </a:rPr>
              <a:t>) </a:t>
            </a:r>
            <a:endParaRPr kumimoji="1" lang="en-US" altLang="zh-CN" sz="2400" b="1" dirty="0" smtClean="0">
              <a:latin typeface="+mn-lt"/>
              <a:ea typeface="华文楷体" pitchFamily="2" charset="-122"/>
            </a:endParaRPr>
          </a:p>
          <a:p>
            <a:pPr indent="538163">
              <a:spcBef>
                <a:spcPct val="20000"/>
              </a:spcBef>
            </a:pPr>
            <a:r>
              <a:rPr lang="en-US" altLang="zh-CN" sz="2400" b="1" dirty="0" smtClean="0">
                <a:latin typeface="+mn-lt"/>
                <a:ea typeface="华文楷体" pitchFamily="2" charset="-122"/>
              </a:rPr>
              <a:t> C(a, (b, c, d))</a:t>
            </a:r>
            <a:endParaRPr kumimoji="1" lang="en-US" altLang="zh-CN" sz="2400" b="1" dirty="0" smtClean="0">
              <a:latin typeface="+mn-lt"/>
              <a:ea typeface="华文楷体" pitchFamily="2" charset="-122"/>
            </a:endParaRPr>
          </a:p>
          <a:p>
            <a:pPr indent="538163">
              <a:spcBef>
                <a:spcPct val="20000"/>
              </a:spcBef>
            </a:pPr>
            <a:r>
              <a:rPr kumimoji="1" lang="en-US" altLang="zh-CN" sz="2400" b="1" dirty="0" smtClean="0">
                <a:latin typeface="+mn-lt"/>
                <a:ea typeface="华文楷体" pitchFamily="2" charset="-122"/>
              </a:rPr>
              <a:t> D( A, B, C)</a:t>
            </a:r>
            <a:endParaRPr lang="en-US" altLang="zh-CN" sz="2400" b="1" dirty="0" smtClean="0">
              <a:solidFill>
                <a:schemeClr val="tx2"/>
              </a:solidFill>
              <a:ea typeface="华文楷体" pitchFamily="2" charset="-122"/>
            </a:endParaRPr>
          </a:p>
          <a:p>
            <a:pPr indent="538163">
              <a:spcBef>
                <a:spcPct val="20000"/>
              </a:spcBef>
            </a:pPr>
            <a:r>
              <a:rPr kumimoji="1" lang="en-US" altLang="zh-CN" sz="2400" b="1" dirty="0" smtClean="0">
                <a:latin typeface="+mn-lt"/>
                <a:ea typeface="华文楷体" pitchFamily="2" charset="-122"/>
              </a:rPr>
              <a:t> E( A, E ) </a:t>
            </a:r>
            <a:endParaRPr lang="en-US" altLang="zh-CN" sz="2400" b="1" dirty="0" smtClean="0">
              <a:ea typeface="华文楷体" pitchFamily="2" charset="-122"/>
            </a:endParaRPr>
          </a:p>
        </p:txBody>
      </p:sp>
    </p:spTree>
    <p:extLst>
      <p:ext uri="{BB962C8B-B14F-4D97-AF65-F5344CB8AC3E}">
        <p14:creationId xmlns:p14="http://schemas.microsoft.com/office/powerpoint/2010/main" val="2513263991"/>
      </p:ext>
    </p:extLst>
  </p:cSld>
  <p:clrMapOvr>
    <a:masterClrMapping/>
  </p:clrMapOvr>
  <p:transition>
    <p:strips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6704" y="0"/>
            <a:ext cx="291581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-------5.5 </a:t>
            </a:r>
            <a:r>
              <a:rPr lang="zh-CN" altLang="en-US" sz="1800" b="1" dirty="0" smtClean="0">
                <a:solidFill>
                  <a:srgbClr val="FFC000"/>
                </a:solidFill>
                <a:latin typeface="华文楷体" pitchFamily="2" charset="-122"/>
                <a:ea typeface="华文楷体" pitchFamily="2" charset="-122"/>
              </a:rPr>
              <a:t>广义表的存储结构</a:t>
            </a:r>
            <a:endParaRPr lang="zh-CN" altLang="en-US" sz="1800" b="1" dirty="0">
              <a:solidFill>
                <a:srgbClr val="FFC000"/>
              </a:solidFill>
              <a:latin typeface="华文楷体" pitchFamily="2" charset="-122"/>
              <a:ea typeface="华文楷体" pitchFamily="2" charset="-122"/>
            </a:endParaRPr>
          </a:p>
        </p:txBody>
      </p:sp>
      <p:sp>
        <p:nvSpPr>
          <p:cNvPr id="5" name="Text Box 2"/>
          <p:cNvSpPr txBox="1">
            <a:spLocks noChangeArrowheads="1"/>
          </p:cNvSpPr>
          <p:nvPr/>
        </p:nvSpPr>
        <p:spPr bwMode="auto">
          <a:xfrm>
            <a:off x="20045" y="260648"/>
            <a:ext cx="2755883"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14350" indent="-514350" eaLnBrk="1" hangingPunct="1">
              <a:lnSpc>
                <a:spcPct val="110000"/>
              </a:lnSpc>
              <a:buFont typeface="Wingdings" panose="05000000000000000000" pitchFamily="2" charset="2"/>
              <a:buAutoNum type="arabicParenR" startAt="2"/>
            </a:pPr>
            <a:r>
              <a:rPr lang="zh-CN" altLang="en-US" sz="3200" b="1" dirty="0" smtClean="0">
                <a:latin typeface="华文楷体" panose="02010600040101010101" pitchFamily="2" charset="-122"/>
                <a:ea typeface="华文楷体" panose="02010600040101010101" pitchFamily="2" charset="-122"/>
              </a:rPr>
              <a:t>子</a:t>
            </a:r>
            <a:r>
              <a:rPr lang="zh-CN" altLang="en-US" sz="3200" b="1" dirty="0">
                <a:latin typeface="华文楷体" panose="02010600040101010101" pitchFamily="2" charset="-122"/>
                <a:ea typeface="华文楷体" panose="02010600040101010101" pitchFamily="2" charset="-122"/>
              </a:rPr>
              <a:t>表分析法</a:t>
            </a:r>
            <a:endParaRPr lang="en-US" altLang="zh-CN" sz="3200" b="1" dirty="0">
              <a:latin typeface="华文楷体" panose="02010600040101010101" pitchFamily="2" charset="-122"/>
              <a:ea typeface="华文楷体" panose="02010600040101010101" pitchFamily="2" charset="-122"/>
            </a:endParaRPr>
          </a:p>
        </p:txBody>
      </p:sp>
      <p:grpSp>
        <p:nvGrpSpPr>
          <p:cNvPr id="8" name="Group 25"/>
          <p:cNvGrpSpPr>
            <a:grpSpLocks/>
          </p:cNvGrpSpPr>
          <p:nvPr/>
        </p:nvGrpSpPr>
        <p:grpSpPr bwMode="auto">
          <a:xfrm>
            <a:off x="4876822" y="3454531"/>
            <a:ext cx="1711402" cy="504321"/>
            <a:chOff x="2714" y="3082"/>
            <a:chExt cx="408" cy="393"/>
          </a:xfrm>
        </p:grpSpPr>
        <p:sp>
          <p:nvSpPr>
            <p:cNvPr id="9" name="Rectangle 20"/>
            <p:cNvSpPr>
              <a:spLocks noChangeArrowheads="1"/>
            </p:cNvSpPr>
            <p:nvPr/>
          </p:nvSpPr>
          <p:spPr bwMode="auto">
            <a:xfrm>
              <a:off x="2714" y="3090"/>
              <a:ext cx="408" cy="385"/>
            </a:xfrm>
            <a:prstGeom prst="rect">
              <a:avLst/>
            </a:prstGeom>
            <a:noFill/>
            <a:ln w="19050">
              <a:solidFill>
                <a:schemeClr val="tx1"/>
              </a:solidFill>
              <a:miter lim="800000"/>
              <a:headEnd/>
              <a:tailEnd/>
            </a:ln>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smtClean="0">
                  <a:ea typeface="楷体_GB2312" pitchFamily="49" charset="-122"/>
                </a:rPr>
                <a:t>0    data</a:t>
              </a:r>
              <a:endParaRPr lang="en-US" altLang="zh-CN" sz="2400" dirty="0">
                <a:ea typeface="楷体_GB2312" pitchFamily="49" charset="-122"/>
              </a:endParaRPr>
            </a:p>
          </p:txBody>
        </p:sp>
        <p:sp>
          <p:nvSpPr>
            <p:cNvPr id="10" name="Line 21"/>
            <p:cNvSpPr>
              <a:spLocks noChangeShapeType="1"/>
            </p:cNvSpPr>
            <p:nvPr/>
          </p:nvSpPr>
          <p:spPr bwMode="auto">
            <a:xfrm flipH="1">
              <a:off x="2840" y="3082"/>
              <a:ext cx="0" cy="37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Text Box 2"/>
          <p:cNvSpPr txBox="1">
            <a:spLocks noChangeArrowheads="1"/>
          </p:cNvSpPr>
          <p:nvPr/>
        </p:nvSpPr>
        <p:spPr bwMode="auto">
          <a:xfrm>
            <a:off x="3222260" y="1548054"/>
            <a:ext cx="3653996" cy="523220"/>
          </a:xfrm>
          <a:prstGeom prst="rect">
            <a:avLst/>
          </a:prstGeom>
          <a:noFill/>
          <a:ln w="9525">
            <a:noFill/>
            <a:miter lim="800000"/>
            <a:headEnd/>
            <a:tailEnd/>
          </a:ln>
        </p:spPr>
        <p:txBody>
          <a:bodyPr wrap="square">
            <a:spAutoFit/>
          </a:bodyPr>
          <a:lstStyle/>
          <a:p>
            <a:r>
              <a:rPr lang="en-US" altLang="zh-CN" sz="2800" kern="0" dirty="0" smtClean="0">
                <a:latin typeface="+mj-lt"/>
                <a:ea typeface="华文新魏" pitchFamily="2" charset="-122"/>
                <a:cs typeface="+mj-cs"/>
              </a:rPr>
              <a:t>LS = ( </a:t>
            </a:r>
            <a:r>
              <a:rPr lang="en-US" altLang="zh-CN" sz="2800" kern="0" dirty="0" smtClean="0">
                <a:latin typeface="+mj-lt"/>
                <a:ea typeface="华文新魏" pitchFamily="2" charset="-122"/>
                <a:cs typeface="+mj-cs"/>
                <a:sym typeface="Symbol" pitchFamily="18" charset="2"/>
              </a:rPr>
              <a:t></a:t>
            </a:r>
            <a:r>
              <a:rPr lang="en-US" altLang="zh-CN" sz="2800" kern="0" dirty="0" smtClean="0">
                <a:latin typeface="+mj-lt"/>
                <a:ea typeface="华文新魏" pitchFamily="2" charset="-122"/>
                <a:cs typeface="+mj-cs"/>
              </a:rPr>
              <a:t>1, </a:t>
            </a:r>
            <a:r>
              <a:rPr lang="en-US" altLang="zh-CN" sz="2800" kern="0" dirty="0" smtClean="0">
                <a:latin typeface="+mj-lt"/>
                <a:ea typeface="华文新魏" pitchFamily="2" charset="-122"/>
                <a:cs typeface="+mj-cs"/>
                <a:sym typeface="Symbol" pitchFamily="18" charset="2"/>
              </a:rPr>
              <a:t></a:t>
            </a:r>
            <a:r>
              <a:rPr lang="en-US" altLang="zh-CN" sz="2800" kern="0" dirty="0" smtClean="0">
                <a:latin typeface="+mj-lt"/>
                <a:ea typeface="华文新魏" pitchFamily="2" charset="-122"/>
                <a:cs typeface="+mj-cs"/>
              </a:rPr>
              <a:t>2, …, </a:t>
            </a:r>
            <a:r>
              <a:rPr lang="en-US" altLang="zh-CN" sz="2800" kern="0" dirty="0" smtClean="0">
                <a:latin typeface="+mj-lt"/>
                <a:ea typeface="华文新魏" pitchFamily="2" charset="-122"/>
                <a:cs typeface="+mj-cs"/>
                <a:sym typeface="Symbol" pitchFamily="18" charset="2"/>
              </a:rPr>
              <a:t></a:t>
            </a:r>
            <a:r>
              <a:rPr lang="en-US" altLang="zh-CN" sz="2800" kern="0" dirty="0" smtClean="0">
                <a:latin typeface="+mj-lt"/>
                <a:ea typeface="华文新魏" pitchFamily="2" charset="-122"/>
                <a:cs typeface="+mj-cs"/>
              </a:rPr>
              <a:t>n )</a:t>
            </a:r>
          </a:p>
        </p:txBody>
      </p:sp>
      <p:sp>
        <p:nvSpPr>
          <p:cNvPr id="15" name="Text Box 6"/>
          <p:cNvSpPr txBox="1">
            <a:spLocks noChangeArrowheads="1"/>
          </p:cNvSpPr>
          <p:nvPr/>
        </p:nvSpPr>
        <p:spPr bwMode="auto">
          <a:xfrm>
            <a:off x="1346068" y="980728"/>
            <a:ext cx="3657980" cy="461665"/>
          </a:xfrm>
          <a:prstGeom prst="rect">
            <a:avLst/>
          </a:prstGeom>
          <a:solidFill>
            <a:schemeClr val="bg1"/>
          </a:solidFill>
          <a:ln w="9525">
            <a:noFill/>
            <a:miter lim="800000"/>
            <a:headEnd/>
            <a:tailEnd/>
          </a:ln>
        </p:spPr>
        <p:txBody>
          <a:bodyPr wrap="square">
            <a:spAutoFit/>
          </a:bodyPr>
          <a:lstStyle/>
          <a:p>
            <a:pPr>
              <a:spcBef>
                <a:spcPct val="20000"/>
              </a:spcBef>
            </a:pPr>
            <a:r>
              <a:rPr lang="zh-CN" altLang="en-US" sz="2400" b="1" dirty="0" smtClean="0">
                <a:latin typeface="+mn-lt"/>
                <a:ea typeface="华文楷体" pitchFamily="2" charset="-122"/>
              </a:rPr>
              <a:t>空表</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          </a:t>
            </a:r>
            <a:r>
              <a:rPr lang="en-US" altLang="zh-CN" sz="2400" b="1" dirty="0" smtClean="0"/>
              <a:t>A=NIL</a:t>
            </a:r>
            <a:endParaRPr lang="zh-CN" altLang="en-US" sz="2400" b="1" dirty="0"/>
          </a:p>
        </p:txBody>
      </p:sp>
      <p:sp>
        <p:nvSpPr>
          <p:cNvPr id="16" name="Text Box 6"/>
          <p:cNvSpPr txBox="1">
            <a:spLocks noChangeArrowheads="1"/>
          </p:cNvSpPr>
          <p:nvPr/>
        </p:nvSpPr>
        <p:spPr bwMode="auto">
          <a:xfrm>
            <a:off x="1344985" y="1574396"/>
            <a:ext cx="1864304" cy="461665"/>
          </a:xfrm>
          <a:prstGeom prst="rect">
            <a:avLst/>
          </a:prstGeom>
          <a:solidFill>
            <a:schemeClr val="bg1"/>
          </a:solidFill>
          <a:ln w="9525">
            <a:noFill/>
            <a:miter lim="800000"/>
            <a:headEnd/>
            <a:tailEnd/>
          </a:ln>
        </p:spPr>
        <p:txBody>
          <a:bodyPr wrap="square">
            <a:spAutoFit/>
          </a:bodyPr>
          <a:lstStyle/>
          <a:p>
            <a:pPr>
              <a:spcBef>
                <a:spcPct val="20000"/>
              </a:spcBef>
            </a:pPr>
            <a:r>
              <a:rPr lang="zh-CN" altLang="en-US" sz="2400" b="1" dirty="0" smtClean="0">
                <a:latin typeface="+mn-lt"/>
                <a:ea typeface="华文楷体" pitchFamily="2" charset="-122"/>
              </a:rPr>
              <a:t>非空表</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a:t>
            </a:r>
          </a:p>
        </p:txBody>
      </p:sp>
      <p:grpSp>
        <p:nvGrpSpPr>
          <p:cNvPr id="17" name="组合 16"/>
          <p:cNvGrpSpPr/>
          <p:nvPr/>
        </p:nvGrpSpPr>
        <p:grpSpPr>
          <a:xfrm>
            <a:off x="2847096" y="2310901"/>
            <a:ext cx="958364" cy="369332"/>
            <a:chOff x="2267745" y="3344049"/>
            <a:chExt cx="1152127" cy="459040"/>
          </a:xfrm>
        </p:grpSpPr>
        <p:sp>
          <p:nvSpPr>
            <p:cNvPr id="18" name="Rectangle 19"/>
            <p:cNvSpPr>
              <a:spLocks noChangeArrowheads="1"/>
            </p:cNvSpPr>
            <p:nvPr/>
          </p:nvSpPr>
          <p:spPr bwMode="auto">
            <a:xfrm>
              <a:off x="2267745" y="3344049"/>
              <a:ext cx="1152127" cy="459040"/>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9" name="Line 22"/>
            <p:cNvSpPr>
              <a:spLocks noChangeShapeType="1"/>
            </p:cNvSpPr>
            <p:nvPr/>
          </p:nvSpPr>
          <p:spPr bwMode="auto">
            <a:xfrm flipH="1">
              <a:off x="2627781" y="3353632"/>
              <a:ext cx="2" cy="446858"/>
            </a:xfrm>
            <a:prstGeom prst="line">
              <a:avLst/>
            </a:prstGeom>
            <a:noFill/>
            <a:ln w="9525">
              <a:solidFill>
                <a:schemeClr val="accent2"/>
              </a:solidFill>
              <a:round/>
              <a:headEnd/>
              <a:tailEnd/>
            </a:ln>
          </p:spPr>
          <p:txBody>
            <a:bodyPr wrap="none" anchor="ctr"/>
            <a:lstStyle/>
            <a:p>
              <a:endParaRPr lang="zh-CN" altLang="en-US"/>
            </a:p>
          </p:txBody>
        </p:sp>
        <p:sp>
          <p:nvSpPr>
            <p:cNvPr id="20" name="Line 23"/>
            <p:cNvSpPr>
              <a:spLocks noChangeShapeType="1"/>
            </p:cNvSpPr>
            <p:nvPr/>
          </p:nvSpPr>
          <p:spPr bwMode="auto">
            <a:xfrm flipH="1">
              <a:off x="2987823" y="3344049"/>
              <a:ext cx="1" cy="434390"/>
            </a:xfrm>
            <a:prstGeom prst="line">
              <a:avLst/>
            </a:prstGeom>
            <a:noFill/>
            <a:ln w="9525">
              <a:solidFill>
                <a:schemeClr val="accent2"/>
              </a:solidFill>
              <a:round/>
              <a:headEnd/>
              <a:tailEnd/>
            </a:ln>
          </p:spPr>
          <p:txBody>
            <a:bodyPr wrap="none" anchor="ctr"/>
            <a:lstStyle/>
            <a:p>
              <a:endParaRPr lang="zh-CN" altLang="en-US"/>
            </a:p>
          </p:txBody>
        </p:sp>
      </p:grpSp>
      <p:grpSp>
        <p:nvGrpSpPr>
          <p:cNvPr id="21" name="组合 20"/>
          <p:cNvGrpSpPr/>
          <p:nvPr/>
        </p:nvGrpSpPr>
        <p:grpSpPr>
          <a:xfrm>
            <a:off x="4015370" y="2308810"/>
            <a:ext cx="958364" cy="377041"/>
            <a:chOff x="2267745" y="3344049"/>
            <a:chExt cx="1152127" cy="468622"/>
          </a:xfrm>
        </p:grpSpPr>
        <p:sp>
          <p:nvSpPr>
            <p:cNvPr id="22" name="Rectangle 19"/>
            <p:cNvSpPr>
              <a:spLocks noChangeArrowheads="1"/>
            </p:cNvSpPr>
            <p:nvPr/>
          </p:nvSpPr>
          <p:spPr bwMode="auto">
            <a:xfrm>
              <a:off x="2267745" y="3344049"/>
              <a:ext cx="1152127" cy="459041"/>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a:t>
              </a:r>
              <a:endParaRPr lang="en-US" altLang="zh-CN" sz="1800" dirty="0">
                <a:ea typeface="楷体_GB2312" pitchFamily="49" charset="-122"/>
              </a:endParaRPr>
            </a:p>
          </p:txBody>
        </p:sp>
        <p:sp>
          <p:nvSpPr>
            <p:cNvPr id="23" name="Line 22"/>
            <p:cNvSpPr>
              <a:spLocks noChangeShapeType="1"/>
            </p:cNvSpPr>
            <p:nvPr/>
          </p:nvSpPr>
          <p:spPr bwMode="auto">
            <a:xfrm flipH="1">
              <a:off x="2627781" y="3353629"/>
              <a:ext cx="1" cy="459042"/>
            </a:xfrm>
            <a:prstGeom prst="line">
              <a:avLst/>
            </a:prstGeom>
            <a:noFill/>
            <a:ln w="9525">
              <a:solidFill>
                <a:schemeClr val="accent2"/>
              </a:solidFill>
              <a:round/>
              <a:headEnd/>
              <a:tailEnd/>
            </a:ln>
          </p:spPr>
          <p:txBody>
            <a:bodyPr wrap="none" anchor="ctr"/>
            <a:lstStyle/>
            <a:p>
              <a:endParaRPr lang="zh-CN" altLang="en-US"/>
            </a:p>
          </p:txBody>
        </p:sp>
        <p:sp>
          <p:nvSpPr>
            <p:cNvPr id="24" name="Line 23"/>
            <p:cNvSpPr>
              <a:spLocks noChangeShapeType="1"/>
            </p:cNvSpPr>
            <p:nvPr/>
          </p:nvSpPr>
          <p:spPr bwMode="auto">
            <a:xfrm flipH="1">
              <a:off x="2987823" y="3344049"/>
              <a:ext cx="1" cy="460689"/>
            </a:xfrm>
            <a:prstGeom prst="line">
              <a:avLst/>
            </a:prstGeom>
            <a:noFill/>
            <a:ln w="9525">
              <a:solidFill>
                <a:schemeClr val="accent2"/>
              </a:solidFill>
              <a:round/>
              <a:headEnd/>
              <a:tailEnd/>
            </a:ln>
          </p:spPr>
          <p:txBody>
            <a:bodyPr wrap="none" anchor="ctr"/>
            <a:lstStyle/>
            <a:p>
              <a:endParaRPr lang="zh-CN" altLang="en-US"/>
            </a:p>
          </p:txBody>
        </p:sp>
      </p:grpSp>
      <p:cxnSp>
        <p:nvCxnSpPr>
          <p:cNvPr id="25" name="直接箭头连接符 24"/>
          <p:cNvCxnSpPr/>
          <p:nvPr/>
        </p:nvCxnSpPr>
        <p:spPr bwMode="auto">
          <a:xfrm>
            <a:off x="3630805" y="2524834"/>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直接箭头连接符 25"/>
          <p:cNvCxnSpPr/>
          <p:nvPr/>
        </p:nvCxnSpPr>
        <p:spPr bwMode="auto">
          <a:xfrm flipV="1">
            <a:off x="2472868" y="2537341"/>
            <a:ext cx="374227" cy="75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文本框 26"/>
          <p:cNvSpPr txBox="1"/>
          <p:nvPr/>
        </p:nvSpPr>
        <p:spPr>
          <a:xfrm>
            <a:off x="1907705" y="2348880"/>
            <a:ext cx="524212" cy="400110"/>
          </a:xfrm>
          <a:prstGeom prst="rect">
            <a:avLst/>
          </a:prstGeom>
          <a:noFill/>
        </p:spPr>
        <p:txBody>
          <a:bodyPr wrap="square" rtlCol="0">
            <a:spAutoFit/>
          </a:bodyPr>
          <a:lstStyle/>
          <a:p>
            <a:r>
              <a:rPr lang="en-US" altLang="zh-CN" sz="2000" dirty="0" smtClean="0"/>
              <a:t>LS</a:t>
            </a:r>
            <a:endParaRPr lang="zh-CN" altLang="en-US" sz="2000" dirty="0"/>
          </a:p>
        </p:txBody>
      </p:sp>
      <p:cxnSp>
        <p:nvCxnSpPr>
          <p:cNvPr id="28" name="直接箭头连接符 27"/>
          <p:cNvCxnSpPr/>
          <p:nvPr/>
        </p:nvCxnSpPr>
        <p:spPr bwMode="auto">
          <a:xfrm>
            <a:off x="4876825" y="2524834"/>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接箭头连接符 28"/>
          <p:cNvCxnSpPr/>
          <p:nvPr/>
        </p:nvCxnSpPr>
        <p:spPr bwMode="auto">
          <a:xfrm>
            <a:off x="3347864" y="259611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直接箭头连接符 29"/>
          <p:cNvCxnSpPr/>
          <p:nvPr/>
        </p:nvCxnSpPr>
        <p:spPr bwMode="auto">
          <a:xfrm>
            <a:off x="4427984" y="259611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文本框 33"/>
          <p:cNvSpPr txBox="1"/>
          <p:nvPr/>
        </p:nvSpPr>
        <p:spPr>
          <a:xfrm>
            <a:off x="2775928" y="2915072"/>
            <a:ext cx="1148000" cy="400110"/>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子表</a:t>
            </a:r>
            <a:r>
              <a:rPr lang="en-US" altLang="zh-CN" sz="2000" kern="0" dirty="0">
                <a:latin typeface="华文楷体" panose="02010600040101010101" pitchFamily="2" charset="-122"/>
                <a:ea typeface="华文楷体" panose="02010600040101010101" pitchFamily="2" charset="-122"/>
                <a:sym typeface="Symbol" pitchFamily="18" charset="2"/>
              </a:rPr>
              <a:t></a:t>
            </a:r>
            <a:r>
              <a:rPr lang="en-US" altLang="zh-CN" sz="2000" kern="0" dirty="0">
                <a:latin typeface="华文楷体" panose="02010600040101010101" pitchFamily="2" charset="-122"/>
                <a:ea typeface="华文楷体" panose="02010600040101010101" pitchFamily="2" charset="-122"/>
              </a:rPr>
              <a:t>1</a:t>
            </a:r>
            <a:endParaRPr lang="zh-CN" altLang="en-US" sz="2000" dirty="0">
              <a:latin typeface="华文楷体" panose="02010600040101010101" pitchFamily="2" charset="-122"/>
              <a:ea typeface="华文楷体" panose="02010600040101010101" pitchFamily="2" charset="-122"/>
            </a:endParaRPr>
          </a:p>
        </p:txBody>
      </p:sp>
      <p:grpSp>
        <p:nvGrpSpPr>
          <p:cNvPr id="35" name="组合 34"/>
          <p:cNvGrpSpPr/>
          <p:nvPr/>
        </p:nvGrpSpPr>
        <p:grpSpPr>
          <a:xfrm>
            <a:off x="6195322" y="2316518"/>
            <a:ext cx="958364" cy="377041"/>
            <a:chOff x="2267745" y="3344049"/>
            <a:chExt cx="1152127" cy="468622"/>
          </a:xfrm>
        </p:grpSpPr>
        <p:sp>
          <p:nvSpPr>
            <p:cNvPr id="36" name="Rectangle 19"/>
            <p:cNvSpPr>
              <a:spLocks noChangeArrowheads="1"/>
            </p:cNvSpPr>
            <p:nvPr/>
          </p:nvSpPr>
          <p:spPr bwMode="auto">
            <a:xfrm>
              <a:off x="2267745" y="3344049"/>
              <a:ext cx="1152127" cy="459041"/>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a:solidFill>
                    <a:srgbClr val="0000FF"/>
                  </a:solidFill>
                  <a:ea typeface="楷体_GB2312" pitchFamily="49" charset="-122"/>
                </a:rPr>
                <a:t>1 </a:t>
              </a:r>
              <a:r>
                <a:rPr lang="en-US" altLang="zh-CN" sz="1800" b="1" dirty="0" smtClean="0">
                  <a:solidFill>
                    <a:srgbClr val="0000FF"/>
                  </a:solidFill>
                  <a:ea typeface="楷体_GB2312" pitchFamily="49" charset="-122"/>
                </a:rPr>
                <a:t>        ˄</a:t>
              </a:r>
              <a:endParaRPr lang="en-US" altLang="zh-CN" sz="1800" dirty="0">
                <a:ea typeface="楷体_GB2312" pitchFamily="49" charset="-122"/>
              </a:endParaRPr>
            </a:p>
          </p:txBody>
        </p:sp>
        <p:sp>
          <p:nvSpPr>
            <p:cNvPr id="37" name="Line 22"/>
            <p:cNvSpPr>
              <a:spLocks noChangeShapeType="1"/>
            </p:cNvSpPr>
            <p:nvPr/>
          </p:nvSpPr>
          <p:spPr bwMode="auto">
            <a:xfrm flipH="1">
              <a:off x="2627781" y="3353629"/>
              <a:ext cx="1" cy="459042"/>
            </a:xfrm>
            <a:prstGeom prst="line">
              <a:avLst/>
            </a:prstGeom>
            <a:noFill/>
            <a:ln w="9525">
              <a:solidFill>
                <a:schemeClr val="accent2"/>
              </a:solidFill>
              <a:round/>
              <a:headEnd/>
              <a:tailEnd/>
            </a:ln>
          </p:spPr>
          <p:txBody>
            <a:bodyPr wrap="none" anchor="ctr"/>
            <a:lstStyle/>
            <a:p>
              <a:endParaRPr lang="zh-CN" altLang="en-US"/>
            </a:p>
          </p:txBody>
        </p:sp>
        <p:sp>
          <p:nvSpPr>
            <p:cNvPr id="38" name="Line 23"/>
            <p:cNvSpPr>
              <a:spLocks noChangeShapeType="1"/>
            </p:cNvSpPr>
            <p:nvPr/>
          </p:nvSpPr>
          <p:spPr bwMode="auto">
            <a:xfrm flipH="1">
              <a:off x="2987823" y="3344049"/>
              <a:ext cx="1" cy="460689"/>
            </a:xfrm>
            <a:prstGeom prst="line">
              <a:avLst/>
            </a:prstGeom>
            <a:noFill/>
            <a:ln w="9525">
              <a:solidFill>
                <a:schemeClr val="accent2"/>
              </a:solidFill>
              <a:round/>
              <a:headEnd/>
              <a:tailEnd/>
            </a:ln>
          </p:spPr>
          <p:txBody>
            <a:bodyPr wrap="none" anchor="ctr"/>
            <a:lstStyle/>
            <a:p>
              <a:endParaRPr lang="zh-CN" altLang="en-US"/>
            </a:p>
          </p:txBody>
        </p:sp>
      </p:grpSp>
      <p:cxnSp>
        <p:nvCxnSpPr>
          <p:cNvPr id="39" name="直接箭头连接符 38"/>
          <p:cNvCxnSpPr/>
          <p:nvPr/>
        </p:nvCxnSpPr>
        <p:spPr bwMode="auto">
          <a:xfrm>
            <a:off x="5810757" y="2532542"/>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0" name="文本框 39"/>
          <p:cNvSpPr txBox="1"/>
          <p:nvPr/>
        </p:nvSpPr>
        <p:spPr>
          <a:xfrm>
            <a:off x="3901258" y="2899784"/>
            <a:ext cx="1148000" cy="400110"/>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子表</a:t>
            </a:r>
            <a:r>
              <a:rPr lang="en-US" altLang="zh-CN" sz="2000" kern="0" dirty="0" smtClean="0">
                <a:latin typeface="华文楷体" panose="02010600040101010101" pitchFamily="2" charset="-122"/>
                <a:ea typeface="华文楷体" panose="02010600040101010101" pitchFamily="2" charset="-122"/>
                <a:sym typeface="Symbol" pitchFamily="18" charset="2"/>
              </a:rPr>
              <a:t></a:t>
            </a:r>
            <a:r>
              <a:rPr lang="en-US" altLang="zh-CN" sz="2000" kern="0" dirty="0" smtClean="0">
                <a:latin typeface="华文楷体" panose="02010600040101010101" pitchFamily="2" charset="-122"/>
                <a:ea typeface="华文楷体" panose="02010600040101010101" pitchFamily="2" charset="-122"/>
              </a:rPr>
              <a:t>2</a:t>
            </a:r>
            <a:endParaRPr lang="zh-CN" altLang="en-US" sz="2000" dirty="0">
              <a:latin typeface="华文楷体" panose="02010600040101010101" pitchFamily="2" charset="-122"/>
              <a:ea typeface="华文楷体" panose="02010600040101010101" pitchFamily="2" charset="-122"/>
            </a:endParaRPr>
          </a:p>
        </p:txBody>
      </p:sp>
      <p:sp>
        <p:nvSpPr>
          <p:cNvPr id="41" name="文本框 40"/>
          <p:cNvSpPr txBox="1"/>
          <p:nvPr/>
        </p:nvSpPr>
        <p:spPr>
          <a:xfrm>
            <a:off x="6162255" y="2885791"/>
            <a:ext cx="1148000" cy="400110"/>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子表</a:t>
            </a:r>
            <a:r>
              <a:rPr lang="en-US" altLang="zh-CN" sz="2000" kern="0" dirty="0" smtClean="0">
                <a:latin typeface="华文楷体" panose="02010600040101010101" pitchFamily="2" charset="-122"/>
                <a:ea typeface="华文楷体" panose="02010600040101010101" pitchFamily="2" charset="-122"/>
                <a:sym typeface="Symbol" pitchFamily="18" charset="2"/>
              </a:rPr>
              <a:t></a:t>
            </a:r>
            <a:r>
              <a:rPr lang="en-US" altLang="zh-CN" sz="2000" kern="0" dirty="0" smtClean="0">
                <a:latin typeface="华文楷体" panose="02010600040101010101" pitchFamily="2" charset="-122"/>
                <a:ea typeface="华文楷体" panose="02010600040101010101" pitchFamily="2" charset="-122"/>
              </a:rPr>
              <a:t>n</a:t>
            </a:r>
            <a:endParaRPr lang="zh-CN" altLang="en-US" sz="2000" dirty="0">
              <a:latin typeface="华文楷体" panose="02010600040101010101" pitchFamily="2" charset="-122"/>
              <a:ea typeface="华文楷体" panose="02010600040101010101" pitchFamily="2" charset="-122"/>
            </a:endParaRPr>
          </a:p>
        </p:txBody>
      </p:sp>
      <p:cxnSp>
        <p:nvCxnSpPr>
          <p:cNvPr id="42" name="直接箭头连接符 41"/>
          <p:cNvCxnSpPr/>
          <p:nvPr/>
        </p:nvCxnSpPr>
        <p:spPr bwMode="auto">
          <a:xfrm>
            <a:off x="6674504" y="2596111"/>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4" name="文本框 43"/>
          <p:cNvSpPr txBox="1"/>
          <p:nvPr/>
        </p:nvSpPr>
        <p:spPr>
          <a:xfrm>
            <a:off x="5236684" y="2298492"/>
            <a:ext cx="524212" cy="400110"/>
          </a:xfrm>
          <a:prstGeom prst="rect">
            <a:avLst/>
          </a:prstGeom>
          <a:noFill/>
        </p:spPr>
        <p:txBody>
          <a:bodyPr wrap="square" rtlCol="0">
            <a:spAutoFit/>
          </a:bodyPr>
          <a:lstStyle/>
          <a:p>
            <a:r>
              <a:rPr lang="en-US" altLang="zh-CN" sz="2000" kern="0" dirty="0">
                <a:ea typeface="华文新魏" pitchFamily="2" charset="-122"/>
              </a:rPr>
              <a:t>…</a:t>
            </a:r>
            <a:endParaRPr lang="zh-CN" altLang="en-US" sz="2000" dirty="0"/>
          </a:p>
        </p:txBody>
      </p:sp>
      <p:sp>
        <p:nvSpPr>
          <p:cNvPr id="45" name="Text Box 6"/>
          <p:cNvSpPr txBox="1">
            <a:spLocks noChangeArrowheads="1"/>
          </p:cNvSpPr>
          <p:nvPr/>
        </p:nvSpPr>
        <p:spPr bwMode="auto">
          <a:xfrm>
            <a:off x="1907704" y="3454552"/>
            <a:ext cx="2969121" cy="461665"/>
          </a:xfrm>
          <a:prstGeom prst="rect">
            <a:avLst/>
          </a:prstGeom>
          <a:solidFill>
            <a:schemeClr val="bg1"/>
          </a:solidFill>
          <a:ln w="9525">
            <a:noFill/>
            <a:miter lim="800000"/>
            <a:headEnd/>
            <a:tailEnd/>
          </a:ln>
        </p:spPr>
        <p:txBody>
          <a:bodyPr wrap="square">
            <a:spAutoFit/>
          </a:bodyPr>
          <a:lstStyle/>
          <a:p>
            <a:pPr>
              <a:spcBef>
                <a:spcPct val="20000"/>
              </a:spcBef>
            </a:pPr>
            <a:r>
              <a:rPr lang="zh-CN" altLang="en-US" sz="2400" b="1" dirty="0" smtClean="0">
                <a:latin typeface="+mn-lt"/>
                <a:ea typeface="华文楷体" pitchFamily="2" charset="-122"/>
              </a:rPr>
              <a:t>若子表为原子，则为</a:t>
            </a:r>
            <a:endParaRPr kumimoji="1" lang="en-US" altLang="zh-CN" sz="2400" b="1" dirty="0" smtClean="0">
              <a:latin typeface="+mn-lt"/>
              <a:ea typeface="华文楷体" pitchFamily="2" charset="-122"/>
            </a:endParaRPr>
          </a:p>
        </p:txBody>
      </p:sp>
      <p:sp>
        <p:nvSpPr>
          <p:cNvPr id="46" name="Text Box 6"/>
          <p:cNvSpPr txBox="1">
            <a:spLocks noChangeArrowheads="1"/>
          </p:cNvSpPr>
          <p:nvPr/>
        </p:nvSpPr>
        <p:spPr bwMode="auto">
          <a:xfrm>
            <a:off x="1907704" y="4020744"/>
            <a:ext cx="2969121" cy="461665"/>
          </a:xfrm>
          <a:prstGeom prst="rect">
            <a:avLst/>
          </a:prstGeom>
          <a:solidFill>
            <a:schemeClr val="bg1"/>
          </a:solidFill>
          <a:ln w="9525">
            <a:noFill/>
            <a:miter lim="800000"/>
            <a:headEnd/>
            <a:tailEnd/>
          </a:ln>
        </p:spPr>
        <p:txBody>
          <a:bodyPr wrap="square">
            <a:spAutoFit/>
          </a:bodyPr>
          <a:lstStyle/>
          <a:p>
            <a:pPr>
              <a:spcBef>
                <a:spcPct val="20000"/>
              </a:spcBef>
            </a:pPr>
            <a:r>
              <a:rPr lang="zh-CN" altLang="en-US" sz="2400" b="1" dirty="0" smtClean="0">
                <a:latin typeface="+mn-lt"/>
                <a:ea typeface="华文楷体" pitchFamily="2" charset="-122"/>
              </a:rPr>
              <a:t>否则，依次类推。</a:t>
            </a:r>
            <a:endParaRPr kumimoji="1" lang="en-US" altLang="zh-CN" sz="2400" b="1" dirty="0" smtClean="0">
              <a:latin typeface="+mn-lt"/>
              <a:ea typeface="华文楷体" pitchFamily="2" charset="-122"/>
            </a:endParaRPr>
          </a:p>
        </p:txBody>
      </p:sp>
      <p:sp>
        <p:nvSpPr>
          <p:cNvPr id="43" name="Line 22"/>
          <p:cNvSpPr>
            <a:spLocks noChangeShapeType="1"/>
          </p:cNvSpPr>
          <p:nvPr/>
        </p:nvSpPr>
        <p:spPr bwMode="auto">
          <a:xfrm>
            <a:off x="6162255" y="3454531"/>
            <a:ext cx="1" cy="504321"/>
          </a:xfrm>
          <a:prstGeom prst="line">
            <a:avLst/>
          </a:prstGeom>
          <a:noFill/>
          <a:ln w="9525">
            <a:solidFill>
              <a:schemeClr val="accent2"/>
            </a:solidFill>
            <a:round/>
            <a:headEnd/>
            <a:tailEnd/>
          </a:ln>
        </p:spPr>
        <p:txBody>
          <a:bodyPr wrap="none" anchor="ctr"/>
          <a:lstStyle/>
          <a:p>
            <a:endParaRPr lang="zh-CN" altLang="en-US"/>
          </a:p>
        </p:txBody>
      </p:sp>
      <p:cxnSp>
        <p:nvCxnSpPr>
          <p:cNvPr id="47" name="直接箭头连接符 46"/>
          <p:cNvCxnSpPr/>
          <p:nvPr/>
        </p:nvCxnSpPr>
        <p:spPr bwMode="auto">
          <a:xfrm>
            <a:off x="6494808" y="3717032"/>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9"/>
          <p:cNvSpPr>
            <a:spLocks noChangeArrowheads="1"/>
          </p:cNvSpPr>
          <p:nvPr/>
        </p:nvSpPr>
        <p:spPr bwMode="auto">
          <a:xfrm>
            <a:off x="2096344" y="4819410"/>
            <a:ext cx="963488" cy="369332"/>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77" name="Rectangle 19"/>
          <p:cNvSpPr>
            <a:spLocks noChangeArrowheads="1"/>
          </p:cNvSpPr>
          <p:nvPr/>
        </p:nvSpPr>
        <p:spPr bwMode="auto">
          <a:xfrm>
            <a:off x="6386273" y="3563724"/>
            <a:ext cx="963488" cy="369332"/>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0    c    </a:t>
            </a:r>
            <a:endParaRPr lang="en-US" altLang="zh-CN" sz="1800" dirty="0">
              <a:ea typeface="楷体_GB2312" pitchFamily="49" charset="-122"/>
            </a:endParaRPr>
          </a:p>
        </p:txBody>
      </p:sp>
      <p:sp>
        <p:nvSpPr>
          <p:cNvPr id="176" name="Rectangle 19"/>
          <p:cNvSpPr>
            <a:spLocks noChangeArrowheads="1"/>
          </p:cNvSpPr>
          <p:nvPr/>
        </p:nvSpPr>
        <p:spPr bwMode="auto">
          <a:xfrm>
            <a:off x="5187290" y="3549547"/>
            <a:ext cx="963488" cy="369332"/>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0    b    </a:t>
            </a:r>
            <a:endParaRPr lang="en-US" altLang="zh-CN" sz="1800" dirty="0">
              <a:ea typeface="楷体_GB2312" pitchFamily="49" charset="-122"/>
            </a:endParaRPr>
          </a:p>
        </p:txBody>
      </p:sp>
      <p:sp>
        <p:nvSpPr>
          <p:cNvPr id="140" name="文本框 139"/>
          <p:cNvSpPr txBox="1"/>
          <p:nvPr/>
        </p:nvSpPr>
        <p:spPr>
          <a:xfrm>
            <a:off x="107504" y="2380818"/>
            <a:ext cx="439677" cy="400110"/>
          </a:xfrm>
          <a:prstGeom prst="rect">
            <a:avLst/>
          </a:prstGeom>
          <a:noFill/>
        </p:spPr>
        <p:txBody>
          <a:bodyPr wrap="square" rtlCol="0">
            <a:spAutoFit/>
          </a:bodyPr>
          <a:lstStyle/>
          <a:p>
            <a:r>
              <a:rPr lang="en-US" altLang="zh-CN" sz="2000" dirty="0" smtClean="0"/>
              <a:t>A</a:t>
            </a:r>
            <a:endParaRPr lang="zh-CN" altLang="en-US" sz="2000" dirty="0"/>
          </a:p>
        </p:txBody>
      </p:sp>
      <p:grpSp>
        <p:nvGrpSpPr>
          <p:cNvPr id="13" name="组合 12"/>
          <p:cNvGrpSpPr/>
          <p:nvPr/>
        </p:nvGrpSpPr>
        <p:grpSpPr>
          <a:xfrm>
            <a:off x="906568" y="3072052"/>
            <a:ext cx="958364" cy="369332"/>
            <a:chOff x="2267745" y="3444373"/>
            <a:chExt cx="1152127" cy="459040"/>
          </a:xfrm>
        </p:grpSpPr>
        <p:sp>
          <p:nvSpPr>
            <p:cNvPr id="3" name="Rectangle 19"/>
            <p:cNvSpPr>
              <a:spLocks noChangeArrowheads="1"/>
            </p:cNvSpPr>
            <p:nvPr/>
          </p:nvSpPr>
          <p:spPr bwMode="auto">
            <a:xfrm>
              <a:off x="2267745" y="3444373"/>
              <a:ext cx="1152127" cy="459040"/>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4" name="Line 22"/>
            <p:cNvSpPr>
              <a:spLocks noChangeShapeType="1"/>
            </p:cNvSpPr>
            <p:nvPr/>
          </p:nvSpPr>
          <p:spPr bwMode="auto">
            <a:xfrm>
              <a:off x="2627784" y="3453953"/>
              <a:ext cx="8620" cy="434391"/>
            </a:xfrm>
            <a:prstGeom prst="line">
              <a:avLst/>
            </a:prstGeom>
            <a:noFill/>
            <a:ln w="9525">
              <a:solidFill>
                <a:schemeClr val="accent2"/>
              </a:solidFill>
              <a:round/>
              <a:headEnd/>
              <a:tailEnd/>
            </a:ln>
          </p:spPr>
          <p:txBody>
            <a:bodyPr wrap="none" anchor="ctr"/>
            <a:lstStyle/>
            <a:p>
              <a:endParaRPr lang="zh-CN" altLang="en-US"/>
            </a:p>
          </p:txBody>
        </p:sp>
        <p:sp>
          <p:nvSpPr>
            <p:cNvPr id="5" name="Line 23"/>
            <p:cNvSpPr>
              <a:spLocks noChangeShapeType="1"/>
            </p:cNvSpPr>
            <p:nvPr/>
          </p:nvSpPr>
          <p:spPr bwMode="auto">
            <a:xfrm flipH="1">
              <a:off x="2987821" y="3444373"/>
              <a:ext cx="2" cy="459040"/>
            </a:xfrm>
            <a:prstGeom prst="line">
              <a:avLst/>
            </a:prstGeom>
            <a:noFill/>
            <a:ln w="9525">
              <a:solidFill>
                <a:schemeClr val="accent2"/>
              </a:solidFill>
              <a:round/>
              <a:headEnd/>
              <a:tailEnd/>
            </a:ln>
          </p:spPr>
          <p:txBody>
            <a:bodyPr wrap="none" anchor="ctr"/>
            <a:lstStyle/>
            <a:p>
              <a:endParaRPr lang="zh-CN" altLang="en-US"/>
            </a:p>
          </p:txBody>
        </p:sp>
      </p:grpSp>
      <p:cxnSp>
        <p:nvCxnSpPr>
          <p:cNvPr id="10" name="直接箭头连接符 9"/>
          <p:cNvCxnSpPr>
            <a:endCxn id="15" idx="0"/>
          </p:cNvCxnSpPr>
          <p:nvPr/>
        </p:nvCxnSpPr>
        <p:spPr bwMode="auto">
          <a:xfrm>
            <a:off x="1375143" y="3327167"/>
            <a:ext cx="475" cy="3085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8" name="组合 17"/>
          <p:cNvGrpSpPr/>
          <p:nvPr/>
        </p:nvGrpSpPr>
        <p:grpSpPr>
          <a:xfrm>
            <a:off x="897498" y="3635732"/>
            <a:ext cx="956240" cy="369332"/>
            <a:chOff x="2267745" y="4110067"/>
            <a:chExt cx="783469" cy="520801"/>
          </a:xfrm>
        </p:grpSpPr>
        <p:sp>
          <p:nvSpPr>
            <p:cNvPr id="15" name="Rectangle 19"/>
            <p:cNvSpPr>
              <a:spLocks noChangeArrowheads="1"/>
            </p:cNvSpPr>
            <p:nvPr/>
          </p:nvSpPr>
          <p:spPr bwMode="auto">
            <a:xfrm>
              <a:off x="2267745" y="4110067"/>
              <a:ext cx="783469" cy="520801"/>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0   e    ˄ </a:t>
              </a:r>
              <a:endParaRPr lang="en-US" altLang="zh-CN" sz="1800" dirty="0">
                <a:ea typeface="楷体_GB2312" pitchFamily="49" charset="-122"/>
              </a:endParaRPr>
            </a:p>
          </p:txBody>
        </p:sp>
        <p:sp>
          <p:nvSpPr>
            <p:cNvPr id="16" name="Line 22"/>
            <p:cNvSpPr>
              <a:spLocks noChangeShapeType="1"/>
            </p:cNvSpPr>
            <p:nvPr/>
          </p:nvSpPr>
          <p:spPr bwMode="auto">
            <a:xfrm>
              <a:off x="2517667" y="4119567"/>
              <a:ext cx="2" cy="506095"/>
            </a:xfrm>
            <a:prstGeom prst="line">
              <a:avLst/>
            </a:prstGeom>
            <a:noFill/>
            <a:ln w="9525">
              <a:solidFill>
                <a:schemeClr val="accent2"/>
              </a:solidFill>
              <a:round/>
              <a:headEnd/>
              <a:tailEnd/>
            </a:ln>
          </p:spPr>
          <p:txBody>
            <a:bodyPr wrap="none" anchor="ctr"/>
            <a:lstStyle/>
            <a:p>
              <a:endParaRPr lang="zh-CN" altLang="en-US"/>
            </a:p>
          </p:txBody>
        </p:sp>
      </p:grpSp>
      <p:cxnSp>
        <p:nvCxnSpPr>
          <p:cNvPr id="20" name="直接箭头连接符 19"/>
          <p:cNvCxnSpPr/>
          <p:nvPr/>
        </p:nvCxnSpPr>
        <p:spPr bwMode="auto">
          <a:xfrm>
            <a:off x="367487" y="3233011"/>
            <a:ext cx="53908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21" name="组合 20"/>
          <p:cNvGrpSpPr/>
          <p:nvPr/>
        </p:nvGrpSpPr>
        <p:grpSpPr>
          <a:xfrm>
            <a:off x="906565" y="4816721"/>
            <a:ext cx="973474" cy="369332"/>
            <a:chOff x="2267744" y="3444373"/>
            <a:chExt cx="1170293" cy="459040"/>
          </a:xfrm>
        </p:grpSpPr>
        <p:sp>
          <p:nvSpPr>
            <p:cNvPr id="22" name="Rectangle 19"/>
            <p:cNvSpPr>
              <a:spLocks noChangeArrowheads="1"/>
            </p:cNvSpPr>
            <p:nvPr/>
          </p:nvSpPr>
          <p:spPr bwMode="auto">
            <a:xfrm>
              <a:off x="2267744" y="3444373"/>
              <a:ext cx="1170293" cy="459040"/>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    </a:t>
              </a:r>
              <a:endParaRPr lang="en-US" altLang="zh-CN" sz="1800" dirty="0">
                <a:ea typeface="楷体_GB2312" pitchFamily="49" charset="-122"/>
              </a:endParaRPr>
            </a:p>
          </p:txBody>
        </p:sp>
        <p:sp>
          <p:nvSpPr>
            <p:cNvPr id="23" name="Line 22"/>
            <p:cNvSpPr>
              <a:spLocks noChangeShapeType="1"/>
            </p:cNvSpPr>
            <p:nvPr/>
          </p:nvSpPr>
          <p:spPr bwMode="auto">
            <a:xfrm>
              <a:off x="2627784" y="3453955"/>
              <a:ext cx="0" cy="400110"/>
            </a:xfrm>
            <a:prstGeom prst="line">
              <a:avLst/>
            </a:prstGeom>
            <a:noFill/>
            <a:ln w="9525">
              <a:solidFill>
                <a:schemeClr val="accent2"/>
              </a:solidFill>
              <a:round/>
              <a:headEnd/>
              <a:tailEnd/>
            </a:ln>
          </p:spPr>
          <p:txBody>
            <a:bodyPr wrap="none" anchor="ctr"/>
            <a:lstStyle/>
            <a:p>
              <a:endParaRPr lang="zh-CN" altLang="en-US"/>
            </a:p>
          </p:txBody>
        </p:sp>
        <p:sp>
          <p:nvSpPr>
            <p:cNvPr id="24" name="Line 23"/>
            <p:cNvSpPr>
              <a:spLocks noChangeShapeType="1"/>
            </p:cNvSpPr>
            <p:nvPr/>
          </p:nvSpPr>
          <p:spPr bwMode="auto">
            <a:xfrm>
              <a:off x="2987824" y="3444373"/>
              <a:ext cx="0" cy="409692"/>
            </a:xfrm>
            <a:prstGeom prst="line">
              <a:avLst/>
            </a:prstGeom>
            <a:noFill/>
            <a:ln w="9525">
              <a:solidFill>
                <a:schemeClr val="accent2"/>
              </a:solidFill>
              <a:round/>
              <a:headEnd/>
              <a:tailEnd/>
            </a:ln>
          </p:spPr>
          <p:txBody>
            <a:bodyPr wrap="none" anchor="ctr"/>
            <a:lstStyle/>
            <a:p>
              <a:endParaRPr lang="zh-CN" altLang="en-US"/>
            </a:p>
          </p:txBody>
        </p:sp>
      </p:grpSp>
      <p:cxnSp>
        <p:nvCxnSpPr>
          <p:cNvPr id="25" name="直接箭头连接符 24"/>
          <p:cNvCxnSpPr/>
          <p:nvPr/>
        </p:nvCxnSpPr>
        <p:spPr bwMode="auto">
          <a:xfrm>
            <a:off x="1735066" y="4985390"/>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31" name="组合 30"/>
          <p:cNvGrpSpPr/>
          <p:nvPr/>
        </p:nvGrpSpPr>
        <p:grpSpPr>
          <a:xfrm>
            <a:off x="3325604" y="4829090"/>
            <a:ext cx="958364" cy="400110"/>
            <a:chOff x="2267745" y="3444373"/>
            <a:chExt cx="1152127" cy="497294"/>
          </a:xfrm>
        </p:grpSpPr>
        <p:sp>
          <p:nvSpPr>
            <p:cNvPr id="32" name="Rectangle 19"/>
            <p:cNvSpPr>
              <a:spLocks noChangeArrowheads="1"/>
            </p:cNvSpPr>
            <p:nvPr/>
          </p:nvSpPr>
          <p:spPr bwMode="auto">
            <a:xfrm>
              <a:off x="2267745" y="3444373"/>
              <a:ext cx="1152127"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33" name="Line 22"/>
            <p:cNvSpPr>
              <a:spLocks noChangeShapeType="1"/>
            </p:cNvSpPr>
            <p:nvPr/>
          </p:nvSpPr>
          <p:spPr bwMode="auto">
            <a:xfrm>
              <a:off x="2627784" y="3453953"/>
              <a:ext cx="7865" cy="487714"/>
            </a:xfrm>
            <a:prstGeom prst="line">
              <a:avLst/>
            </a:prstGeom>
            <a:noFill/>
            <a:ln w="9525">
              <a:solidFill>
                <a:schemeClr val="accent2"/>
              </a:solidFill>
              <a:round/>
              <a:headEnd/>
              <a:tailEnd/>
            </a:ln>
          </p:spPr>
          <p:txBody>
            <a:bodyPr wrap="none" anchor="ctr"/>
            <a:lstStyle/>
            <a:p>
              <a:endParaRPr lang="zh-CN" altLang="en-US"/>
            </a:p>
          </p:txBody>
        </p:sp>
        <p:sp>
          <p:nvSpPr>
            <p:cNvPr id="34" name="Line 23"/>
            <p:cNvSpPr>
              <a:spLocks noChangeShapeType="1"/>
            </p:cNvSpPr>
            <p:nvPr/>
          </p:nvSpPr>
          <p:spPr bwMode="auto">
            <a:xfrm flipH="1">
              <a:off x="2987820" y="3444373"/>
              <a:ext cx="4" cy="497294"/>
            </a:xfrm>
            <a:prstGeom prst="line">
              <a:avLst/>
            </a:prstGeom>
            <a:noFill/>
            <a:ln w="9525">
              <a:solidFill>
                <a:schemeClr val="accent2"/>
              </a:solidFill>
              <a:round/>
              <a:headEnd/>
              <a:tailEnd/>
            </a:ln>
          </p:spPr>
          <p:txBody>
            <a:bodyPr wrap="none" anchor="ctr"/>
            <a:lstStyle/>
            <a:p>
              <a:endParaRPr lang="zh-CN" altLang="en-US"/>
            </a:p>
          </p:txBody>
        </p:sp>
      </p:grpSp>
      <p:cxnSp>
        <p:nvCxnSpPr>
          <p:cNvPr id="35" name="直接箭头连接符 34"/>
          <p:cNvCxnSpPr/>
          <p:nvPr/>
        </p:nvCxnSpPr>
        <p:spPr bwMode="auto">
          <a:xfrm>
            <a:off x="2942344" y="5001387"/>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00" name="组合 99"/>
          <p:cNvGrpSpPr/>
          <p:nvPr/>
        </p:nvGrpSpPr>
        <p:grpSpPr>
          <a:xfrm>
            <a:off x="547181" y="3558672"/>
            <a:ext cx="1961441" cy="1419136"/>
            <a:chOff x="1835696" y="4049188"/>
            <a:chExt cx="2358008" cy="1763833"/>
          </a:xfrm>
        </p:grpSpPr>
        <p:cxnSp>
          <p:nvCxnSpPr>
            <p:cNvPr id="95" name="直接连接符 94"/>
            <p:cNvCxnSpPr/>
            <p:nvPr/>
          </p:nvCxnSpPr>
          <p:spPr bwMode="auto">
            <a:xfrm>
              <a:off x="1835696" y="4049188"/>
              <a:ext cx="0" cy="6039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7" name="直接连接符 96"/>
            <p:cNvCxnSpPr/>
            <p:nvPr/>
          </p:nvCxnSpPr>
          <p:spPr bwMode="auto">
            <a:xfrm>
              <a:off x="1835696" y="4653136"/>
              <a:ext cx="235800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直接连接符 98"/>
            <p:cNvCxnSpPr/>
            <p:nvPr/>
          </p:nvCxnSpPr>
          <p:spPr bwMode="auto">
            <a:xfrm flipH="1">
              <a:off x="4192908" y="4653135"/>
              <a:ext cx="796" cy="11598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01" name="直接箭头连接符 100"/>
          <p:cNvCxnSpPr/>
          <p:nvPr/>
        </p:nvCxnSpPr>
        <p:spPr bwMode="auto">
          <a:xfrm flipV="1">
            <a:off x="406993" y="4382527"/>
            <a:ext cx="479183" cy="2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02" name="组合 101"/>
          <p:cNvGrpSpPr/>
          <p:nvPr/>
        </p:nvGrpSpPr>
        <p:grpSpPr>
          <a:xfrm>
            <a:off x="4049560" y="2999043"/>
            <a:ext cx="958364" cy="369332"/>
            <a:chOff x="2267745" y="3344049"/>
            <a:chExt cx="1152127" cy="459040"/>
          </a:xfrm>
        </p:grpSpPr>
        <p:sp>
          <p:nvSpPr>
            <p:cNvPr id="103" name="Rectangle 19"/>
            <p:cNvSpPr>
              <a:spLocks noChangeArrowheads="1"/>
            </p:cNvSpPr>
            <p:nvPr/>
          </p:nvSpPr>
          <p:spPr bwMode="auto">
            <a:xfrm>
              <a:off x="2267745" y="3344049"/>
              <a:ext cx="1152127" cy="459040"/>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0    a</a:t>
              </a:r>
              <a:endParaRPr lang="en-US" altLang="zh-CN" sz="1800" dirty="0">
                <a:ea typeface="楷体_GB2312" pitchFamily="49" charset="-122"/>
              </a:endParaRPr>
            </a:p>
          </p:txBody>
        </p:sp>
        <p:sp>
          <p:nvSpPr>
            <p:cNvPr id="104" name="Line 22"/>
            <p:cNvSpPr>
              <a:spLocks noChangeShapeType="1"/>
            </p:cNvSpPr>
            <p:nvPr/>
          </p:nvSpPr>
          <p:spPr bwMode="auto">
            <a:xfrm flipH="1">
              <a:off x="2627781" y="3353632"/>
              <a:ext cx="2" cy="446858"/>
            </a:xfrm>
            <a:prstGeom prst="line">
              <a:avLst/>
            </a:prstGeom>
            <a:noFill/>
            <a:ln w="9525">
              <a:solidFill>
                <a:schemeClr val="accent2"/>
              </a:solidFill>
              <a:round/>
              <a:headEnd/>
              <a:tailEnd/>
            </a:ln>
          </p:spPr>
          <p:txBody>
            <a:bodyPr wrap="none" anchor="ctr"/>
            <a:lstStyle/>
            <a:p>
              <a:endParaRPr lang="zh-CN" altLang="en-US"/>
            </a:p>
          </p:txBody>
        </p:sp>
        <p:sp>
          <p:nvSpPr>
            <p:cNvPr id="105" name="Line 23"/>
            <p:cNvSpPr>
              <a:spLocks noChangeShapeType="1"/>
            </p:cNvSpPr>
            <p:nvPr/>
          </p:nvSpPr>
          <p:spPr bwMode="auto">
            <a:xfrm flipH="1">
              <a:off x="2987823" y="3344049"/>
              <a:ext cx="1" cy="434390"/>
            </a:xfrm>
            <a:prstGeom prst="line">
              <a:avLst/>
            </a:prstGeom>
            <a:noFill/>
            <a:ln w="9525">
              <a:solidFill>
                <a:schemeClr val="accent2"/>
              </a:solidFill>
              <a:round/>
              <a:headEnd/>
              <a:tailEnd/>
            </a:ln>
          </p:spPr>
          <p:txBody>
            <a:bodyPr wrap="none" anchor="ctr"/>
            <a:lstStyle/>
            <a:p>
              <a:endParaRPr lang="zh-CN" altLang="en-US"/>
            </a:p>
          </p:txBody>
        </p:sp>
      </p:grpSp>
      <p:grpSp>
        <p:nvGrpSpPr>
          <p:cNvPr id="106" name="组合 105"/>
          <p:cNvGrpSpPr/>
          <p:nvPr/>
        </p:nvGrpSpPr>
        <p:grpSpPr>
          <a:xfrm>
            <a:off x="5217834" y="2996952"/>
            <a:ext cx="958364" cy="377041"/>
            <a:chOff x="2267745" y="3344049"/>
            <a:chExt cx="1152127" cy="468622"/>
          </a:xfrm>
        </p:grpSpPr>
        <p:sp>
          <p:nvSpPr>
            <p:cNvPr id="107" name="Rectangle 19"/>
            <p:cNvSpPr>
              <a:spLocks noChangeArrowheads="1"/>
            </p:cNvSpPr>
            <p:nvPr/>
          </p:nvSpPr>
          <p:spPr bwMode="auto">
            <a:xfrm>
              <a:off x="2267745" y="3344049"/>
              <a:ext cx="1152127" cy="459041"/>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08" name="Line 22"/>
            <p:cNvSpPr>
              <a:spLocks noChangeShapeType="1"/>
            </p:cNvSpPr>
            <p:nvPr/>
          </p:nvSpPr>
          <p:spPr bwMode="auto">
            <a:xfrm flipH="1">
              <a:off x="2627781" y="3353629"/>
              <a:ext cx="1" cy="459042"/>
            </a:xfrm>
            <a:prstGeom prst="line">
              <a:avLst/>
            </a:prstGeom>
            <a:noFill/>
            <a:ln w="9525">
              <a:solidFill>
                <a:schemeClr val="accent2"/>
              </a:solidFill>
              <a:round/>
              <a:headEnd/>
              <a:tailEnd/>
            </a:ln>
          </p:spPr>
          <p:txBody>
            <a:bodyPr wrap="none" anchor="ctr"/>
            <a:lstStyle/>
            <a:p>
              <a:endParaRPr lang="zh-CN" altLang="en-US"/>
            </a:p>
          </p:txBody>
        </p:sp>
        <p:sp>
          <p:nvSpPr>
            <p:cNvPr id="109" name="Line 23"/>
            <p:cNvSpPr>
              <a:spLocks noChangeShapeType="1"/>
            </p:cNvSpPr>
            <p:nvPr/>
          </p:nvSpPr>
          <p:spPr bwMode="auto">
            <a:xfrm flipH="1">
              <a:off x="2987823" y="3344049"/>
              <a:ext cx="1" cy="460689"/>
            </a:xfrm>
            <a:prstGeom prst="line">
              <a:avLst/>
            </a:prstGeom>
            <a:noFill/>
            <a:ln w="9525">
              <a:solidFill>
                <a:schemeClr val="accent2"/>
              </a:solidFill>
              <a:round/>
              <a:headEnd/>
              <a:tailEnd/>
            </a:ln>
          </p:spPr>
          <p:txBody>
            <a:bodyPr wrap="none" anchor="ctr"/>
            <a:lstStyle/>
            <a:p>
              <a:endParaRPr lang="zh-CN" altLang="en-US"/>
            </a:p>
          </p:txBody>
        </p:sp>
      </p:grpSp>
      <p:cxnSp>
        <p:nvCxnSpPr>
          <p:cNvPr id="110" name="直接箭头连接符 109"/>
          <p:cNvCxnSpPr/>
          <p:nvPr/>
        </p:nvCxnSpPr>
        <p:spPr bwMode="auto">
          <a:xfrm>
            <a:off x="4833269" y="3212976"/>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2" name="直接箭头连接符 111"/>
          <p:cNvCxnSpPr/>
          <p:nvPr/>
        </p:nvCxnSpPr>
        <p:spPr bwMode="auto">
          <a:xfrm>
            <a:off x="5669034" y="3250760"/>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13" name="组合 112"/>
          <p:cNvGrpSpPr/>
          <p:nvPr/>
        </p:nvGrpSpPr>
        <p:grpSpPr>
          <a:xfrm>
            <a:off x="5517320" y="3550962"/>
            <a:ext cx="299490" cy="361623"/>
            <a:chOff x="2627783" y="3444373"/>
            <a:chExt cx="360041" cy="449459"/>
          </a:xfrm>
        </p:grpSpPr>
        <p:sp>
          <p:nvSpPr>
            <p:cNvPr id="115" name="Line 22"/>
            <p:cNvSpPr>
              <a:spLocks noChangeShapeType="1"/>
            </p:cNvSpPr>
            <p:nvPr/>
          </p:nvSpPr>
          <p:spPr bwMode="auto">
            <a:xfrm flipH="1">
              <a:off x="2627783" y="3453954"/>
              <a:ext cx="1" cy="439877"/>
            </a:xfrm>
            <a:prstGeom prst="line">
              <a:avLst/>
            </a:prstGeom>
            <a:noFill/>
            <a:ln w="9525">
              <a:solidFill>
                <a:schemeClr val="accent2"/>
              </a:solidFill>
              <a:round/>
              <a:headEnd/>
              <a:tailEnd/>
            </a:ln>
          </p:spPr>
          <p:txBody>
            <a:bodyPr wrap="none" anchor="ctr"/>
            <a:lstStyle/>
            <a:p>
              <a:endParaRPr lang="zh-CN" altLang="en-US"/>
            </a:p>
          </p:txBody>
        </p:sp>
        <p:sp>
          <p:nvSpPr>
            <p:cNvPr id="116" name="Line 23"/>
            <p:cNvSpPr>
              <a:spLocks noChangeShapeType="1"/>
            </p:cNvSpPr>
            <p:nvPr/>
          </p:nvSpPr>
          <p:spPr bwMode="auto">
            <a:xfrm>
              <a:off x="2987824" y="3444373"/>
              <a:ext cx="0" cy="449459"/>
            </a:xfrm>
            <a:prstGeom prst="line">
              <a:avLst/>
            </a:prstGeom>
            <a:noFill/>
            <a:ln w="9525">
              <a:solidFill>
                <a:schemeClr val="accent2"/>
              </a:solidFill>
              <a:round/>
              <a:headEnd/>
              <a:tailEnd/>
            </a:ln>
          </p:spPr>
          <p:txBody>
            <a:bodyPr wrap="none" anchor="ctr"/>
            <a:lstStyle/>
            <a:p>
              <a:endParaRPr lang="zh-CN" altLang="en-US"/>
            </a:p>
          </p:txBody>
        </p:sp>
      </p:grpSp>
      <p:cxnSp>
        <p:nvCxnSpPr>
          <p:cNvPr id="117" name="直接箭头连接符 116"/>
          <p:cNvCxnSpPr/>
          <p:nvPr/>
        </p:nvCxnSpPr>
        <p:spPr bwMode="auto">
          <a:xfrm>
            <a:off x="6026194" y="3719631"/>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2" name="直接箭头连接符 121"/>
          <p:cNvCxnSpPr/>
          <p:nvPr/>
        </p:nvCxnSpPr>
        <p:spPr bwMode="auto">
          <a:xfrm>
            <a:off x="7184389" y="3722194"/>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4" name="Rectangle 19"/>
          <p:cNvSpPr>
            <a:spLocks noChangeArrowheads="1"/>
          </p:cNvSpPr>
          <p:nvPr/>
        </p:nvSpPr>
        <p:spPr bwMode="auto">
          <a:xfrm>
            <a:off x="7568952" y="3543253"/>
            <a:ext cx="963488" cy="369332"/>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0    d   ˄</a:t>
            </a:r>
            <a:endParaRPr lang="en-US" altLang="zh-CN" sz="1800" dirty="0">
              <a:ea typeface="楷体_GB2312" pitchFamily="49" charset="-122"/>
            </a:endParaRPr>
          </a:p>
        </p:txBody>
      </p:sp>
      <p:sp>
        <p:nvSpPr>
          <p:cNvPr id="141" name="文本框 140"/>
          <p:cNvSpPr txBox="1"/>
          <p:nvPr/>
        </p:nvSpPr>
        <p:spPr>
          <a:xfrm>
            <a:off x="102989" y="3071486"/>
            <a:ext cx="309559" cy="328102"/>
          </a:xfrm>
          <a:prstGeom prst="rect">
            <a:avLst/>
          </a:prstGeom>
          <a:noFill/>
        </p:spPr>
        <p:txBody>
          <a:bodyPr wrap="square" rtlCol="0">
            <a:spAutoFit/>
          </a:bodyPr>
          <a:lstStyle/>
          <a:p>
            <a:r>
              <a:rPr lang="en-US" altLang="zh-CN" sz="2000" dirty="0" smtClean="0"/>
              <a:t>B</a:t>
            </a:r>
            <a:endParaRPr lang="zh-CN" altLang="en-US" sz="2000" dirty="0"/>
          </a:p>
        </p:txBody>
      </p:sp>
      <p:cxnSp>
        <p:nvCxnSpPr>
          <p:cNvPr id="142" name="直接箭头连接符 141"/>
          <p:cNvCxnSpPr/>
          <p:nvPr/>
        </p:nvCxnSpPr>
        <p:spPr bwMode="auto">
          <a:xfrm flipV="1">
            <a:off x="3693714" y="2537490"/>
            <a:ext cx="374227" cy="75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4" name="文本框 143"/>
          <p:cNvSpPr txBox="1"/>
          <p:nvPr/>
        </p:nvSpPr>
        <p:spPr>
          <a:xfrm>
            <a:off x="3389190" y="2359995"/>
            <a:ext cx="309559" cy="328102"/>
          </a:xfrm>
          <a:prstGeom prst="rect">
            <a:avLst/>
          </a:prstGeom>
          <a:noFill/>
        </p:spPr>
        <p:txBody>
          <a:bodyPr wrap="square" rtlCol="0">
            <a:spAutoFit/>
          </a:bodyPr>
          <a:lstStyle/>
          <a:p>
            <a:r>
              <a:rPr lang="en-US" altLang="zh-CN" sz="2000" dirty="0" smtClean="0"/>
              <a:t>C</a:t>
            </a:r>
            <a:endParaRPr lang="zh-CN" altLang="en-US" sz="2000" dirty="0"/>
          </a:p>
        </p:txBody>
      </p:sp>
      <p:cxnSp>
        <p:nvCxnSpPr>
          <p:cNvPr id="146" name="直接连接符 145"/>
          <p:cNvCxnSpPr/>
          <p:nvPr/>
        </p:nvCxnSpPr>
        <p:spPr bwMode="auto">
          <a:xfrm>
            <a:off x="3779912" y="2924944"/>
            <a:ext cx="0" cy="207644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1" name="文本框 150"/>
          <p:cNvSpPr txBox="1"/>
          <p:nvPr/>
        </p:nvSpPr>
        <p:spPr>
          <a:xfrm>
            <a:off x="107504" y="4221088"/>
            <a:ext cx="309559" cy="328102"/>
          </a:xfrm>
          <a:prstGeom prst="rect">
            <a:avLst/>
          </a:prstGeom>
          <a:noFill/>
        </p:spPr>
        <p:txBody>
          <a:bodyPr wrap="square" rtlCol="0">
            <a:spAutoFit/>
          </a:bodyPr>
          <a:lstStyle/>
          <a:p>
            <a:r>
              <a:rPr lang="en-US" altLang="zh-CN" sz="2000" dirty="0" smtClean="0"/>
              <a:t>D</a:t>
            </a:r>
            <a:endParaRPr lang="zh-CN" altLang="en-US" sz="2000" dirty="0"/>
          </a:p>
        </p:txBody>
      </p:sp>
      <p:grpSp>
        <p:nvGrpSpPr>
          <p:cNvPr id="152" name="组合 151"/>
          <p:cNvGrpSpPr/>
          <p:nvPr/>
        </p:nvGrpSpPr>
        <p:grpSpPr>
          <a:xfrm>
            <a:off x="906566" y="5483648"/>
            <a:ext cx="958365" cy="404769"/>
            <a:chOff x="2267745" y="3444373"/>
            <a:chExt cx="1152129" cy="503085"/>
          </a:xfrm>
        </p:grpSpPr>
        <p:sp>
          <p:nvSpPr>
            <p:cNvPr id="153" name="Rectangle 19"/>
            <p:cNvSpPr>
              <a:spLocks noChangeArrowheads="1"/>
            </p:cNvSpPr>
            <p:nvPr/>
          </p:nvSpPr>
          <p:spPr bwMode="auto">
            <a:xfrm>
              <a:off x="2267745" y="3444373"/>
              <a:ext cx="1152129" cy="497295"/>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a:solidFill>
                    <a:srgbClr val="0000FF"/>
                  </a:solidFill>
                  <a:ea typeface="楷体_GB2312" pitchFamily="49" charset="-122"/>
                </a:rPr>
                <a:t>1       </a:t>
              </a:r>
              <a:r>
                <a:rPr lang="en-US" altLang="zh-CN" sz="2000" b="1" dirty="0" smtClean="0">
                  <a:solidFill>
                    <a:srgbClr val="0000FF"/>
                  </a:solidFill>
                  <a:ea typeface="楷体_GB2312" pitchFamily="49" charset="-122"/>
                </a:rPr>
                <a:t>˄</a:t>
              </a:r>
              <a:endParaRPr lang="en-US" altLang="zh-CN" sz="2000" dirty="0">
                <a:ea typeface="楷体_GB2312" pitchFamily="49" charset="-122"/>
              </a:endParaRPr>
            </a:p>
          </p:txBody>
        </p:sp>
        <p:sp>
          <p:nvSpPr>
            <p:cNvPr id="154" name="Line 22"/>
            <p:cNvSpPr>
              <a:spLocks noChangeShapeType="1"/>
            </p:cNvSpPr>
            <p:nvPr/>
          </p:nvSpPr>
          <p:spPr bwMode="auto">
            <a:xfrm>
              <a:off x="2627784" y="3453954"/>
              <a:ext cx="0" cy="493504"/>
            </a:xfrm>
            <a:prstGeom prst="line">
              <a:avLst/>
            </a:prstGeom>
            <a:noFill/>
            <a:ln w="9525">
              <a:solidFill>
                <a:schemeClr val="accent2"/>
              </a:solidFill>
              <a:round/>
              <a:headEnd/>
              <a:tailEnd/>
            </a:ln>
          </p:spPr>
          <p:txBody>
            <a:bodyPr wrap="none" anchor="ctr"/>
            <a:lstStyle/>
            <a:p>
              <a:endParaRPr lang="zh-CN" altLang="en-US"/>
            </a:p>
          </p:txBody>
        </p:sp>
        <p:sp>
          <p:nvSpPr>
            <p:cNvPr id="155" name="Line 23"/>
            <p:cNvSpPr>
              <a:spLocks noChangeShapeType="1"/>
            </p:cNvSpPr>
            <p:nvPr/>
          </p:nvSpPr>
          <p:spPr bwMode="auto">
            <a:xfrm flipH="1">
              <a:off x="2975720" y="3444373"/>
              <a:ext cx="12105" cy="503085"/>
            </a:xfrm>
            <a:prstGeom prst="line">
              <a:avLst/>
            </a:prstGeom>
            <a:noFill/>
            <a:ln w="9525">
              <a:solidFill>
                <a:schemeClr val="accent2"/>
              </a:solidFill>
              <a:round/>
              <a:headEnd/>
              <a:tailEnd/>
            </a:ln>
          </p:spPr>
          <p:txBody>
            <a:bodyPr wrap="none" anchor="ctr"/>
            <a:lstStyle/>
            <a:p>
              <a:endParaRPr lang="zh-CN" altLang="en-US"/>
            </a:p>
          </p:txBody>
        </p:sp>
      </p:grpSp>
      <p:grpSp>
        <p:nvGrpSpPr>
          <p:cNvPr id="156" name="组合 155"/>
          <p:cNvGrpSpPr/>
          <p:nvPr/>
        </p:nvGrpSpPr>
        <p:grpSpPr>
          <a:xfrm>
            <a:off x="2245484" y="6130621"/>
            <a:ext cx="958364" cy="400111"/>
            <a:chOff x="2267745" y="3444372"/>
            <a:chExt cx="1152127" cy="497295"/>
          </a:xfrm>
        </p:grpSpPr>
        <p:sp>
          <p:nvSpPr>
            <p:cNvPr id="157" name="Rectangle 19"/>
            <p:cNvSpPr>
              <a:spLocks noChangeArrowheads="1"/>
            </p:cNvSpPr>
            <p:nvPr/>
          </p:nvSpPr>
          <p:spPr bwMode="auto">
            <a:xfrm>
              <a:off x="2267745" y="3444373"/>
              <a:ext cx="1152127"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158" name="Line 22"/>
            <p:cNvSpPr>
              <a:spLocks noChangeShapeType="1"/>
            </p:cNvSpPr>
            <p:nvPr/>
          </p:nvSpPr>
          <p:spPr bwMode="auto">
            <a:xfrm>
              <a:off x="2627783" y="3453953"/>
              <a:ext cx="11292" cy="487714"/>
            </a:xfrm>
            <a:prstGeom prst="line">
              <a:avLst/>
            </a:prstGeom>
            <a:noFill/>
            <a:ln w="9525">
              <a:solidFill>
                <a:schemeClr val="accent2"/>
              </a:solidFill>
              <a:round/>
              <a:headEnd/>
              <a:tailEnd/>
            </a:ln>
          </p:spPr>
          <p:txBody>
            <a:bodyPr wrap="none" anchor="ctr"/>
            <a:lstStyle/>
            <a:p>
              <a:endParaRPr lang="zh-CN" altLang="en-US"/>
            </a:p>
          </p:txBody>
        </p:sp>
        <p:sp>
          <p:nvSpPr>
            <p:cNvPr id="159" name="Line 23"/>
            <p:cNvSpPr>
              <a:spLocks noChangeShapeType="1"/>
            </p:cNvSpPr>
            <p:nvPr/>
          </p:nvSpPr>
          <p:spPr bwMode="auto">
            <a:xfrm>
              <a:off x="2987823" y="3444372"/>
              <a:ext cx="1" cy="497295"/>
            </a:xfrm>
            <a:prstGeom prst="line">
              <a:avLst/>
            </a:prstGeom>
            <a:noFill/>
            <a:ln w="9525">
              <a:solidFill>
                <a:schemeClr val="accent2"/>
              </a:solidFill>
              <a:round/>
              <a:headEnd/>
              <a:tailEnd/>
            </a:ln>
          </p:spPr>
          <p:txBody>
            <a:bodyPr wrap="none" anchor="ctr"/>
            <a:lstStyle/>
            <a:p>
              <a:endParaRPr lang="zh-CN" altLang="en-US"/>
            </a:p>
          </p:txBody>
        </p:sp>
      </p:grpSp>
      <p:cxnSp>
        <p:nvCxnSpPr>
          <p:cNvPr id="162" name="直接箭头连接符 161"/>
          <p:cNvCxnSpPr/>
          <p:nvPr/>
        </p:nvCxnSpPr>
        <p:spPr bwMode="auto">
          <a:xfrm flipV="1">
            <a:off x="427383" y="5606663"/>
            <a:ext cx="479183" cy="2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3" name="文本框 162"/>
          <p:cNvSpPr txBox="1"/>
          <p:nvPr/>
        </p:nvSpPr>
        <p:spPr>
          <a:xfrm>
            <a:off x="127895" y="5445224"/>
            <a:ext cx="309559" cy="328102"/>
          </a:xfrm>
          <a:prstGeom prst="rect">
            <a:avLst/>
          </a:prstGeom>
          <a:noFill/>
        </p:spPr>
        <p:txBody>
          <a:bodyPr wrap="square" rtlCol="0">
            <a:spAutoFit/>
          </a:bodyPr>
          <a:lstStyle/>
          <a:p>
            <a:r>
              <a:rPr lang="en-US" altLang="zh-CN" sz="2000" dirty="0" smtClean="0"/>
              <a:t>E</a:t>
            </a:r>
            <a:endParaRPr lang="zh-CN" altLang="en-US" sz="2000" dirty="0"/>
          </a:p>
        </p:txBody>
      </p:sp>
      <p:grpSp>
        <p:nvGrpSpPr>
          <p:cNvPr id="166" name="组合 165"/>
          <p:cNvGrpSpPr/>
          <p:nvPr/>
        </p:nvGrpSpPr>
        <p:grpSpPr>
          <a:xfrm>
            <a:off x="901013" y="6130619"/>
            <a:ext cx="993696" cy="400110"/>
            <a:chOff x="2267524" y="4309710"/>
            <a:chExt cx="720080" cy="497294"/>
          </a:xfrm>
        </p:grpSpPr>
        <p:sp>
          <p:nvSpPr>
            <p:cNvPr id="167" name="Rectangle 19"/>
            <p:cNvSpPr>
              <a:spLocks noChangeArrowheads="1"/>
            </p:cNvSpPr>
            <p:nvPr/>
          </p:nvSpPr>
          <p:spPr bwMode="auto">
            <a:xfrm>
              <a:off x="2267524" y="4309710"/>
              <a:ext cx="720080" cy="497294"/>
            </a:xfrm>
            <a:prstGeom prst="rect">
              <a:avLst/>
            </a:prstGeom>
            <a:solidFill>
              <a:srgbClr val="99CCFF"/>
            </a:solidFill>
            <a:ln w="19050">
              <a:solidFill>
                <a:schemeClr val="accent2"/>
              </a:solidFill>
              <a:miter lim="800000"/>
              <a:headEnd/>
              <a:tailEnd/>
            </a:ln>
          </p:spPr>
          <p:txBody>
            <a:bodyPr wrap="square">
              <a:spAutoFit/>
            </a:bodyPr>
            <a:lstStyle/>
            <a:p>
              <a:r>
                <a:rPr lang="en-US" altLang="zh-CN" sz="2000" b="1" dirty="0" smtClean="0">
                  <a:solidFill>
                    <a:srgbClr val="0000FF"/>
                  </a:solidFill>
                  <a:ea typeface="楷体_GB2312" pitchFamily="49" charset="-122"/>
                </a:rPr>
                <a:t>0   a </a:t>
              </a:r>
              <a:endParaRPr lang="en-US" altLang="zh-CN" sz="2000" dirty="0">
                <a:ea typeface="楷体_GB2312" pitchFamily="49" charset="-122"/>
              </a:endParaRPr>
            </a:p>
          </p:txBody>
        </p:sp>
        <p:sp>
          <p:nvSpPr>
            <p:cNvPr id="168" name="Line 22"/>
            <p:cNvSpPr>
              <a:spLocks noChangeShapeType="1"/>
            </p:cNvSpPr>
            <p:nvPr/>
          </p:nvSpPr>
          <p:spPr bwMode="auto">
            <a:xfrm flipH="1">
              <a:off x="2493718" y="4312599"/>
              <a:ext cx="667" cy="487714"/>
            </a:xfrm>
            <a:prstGeom prst="line">
              <a:avLst/>
            </a:prstGeom>
            <a:noFill/>
            <a:ln w="9525">
              <a:solidFill>
                <a:schemeClr val="accent2"/>
              </a:solidFill>
              <a:round/>
              <a:headEnd/>
              <a:tailEnd/>
            </a:ln>
          </p:spPr>
          <p:txBody>
            <a:bodyPr wrap="none" anchor="ctr"/>
            <a:lstStyle/>
            <a:p>
              <a:endParaRPr lang="zh-CN" altLang="en-US"/>
            </a:p>
          </p:txBody>
        </p:sp>
      </p:grpSp>
      <p:cxnSp>
        <p:nvCxnSpPr>
          <p:cNvPr id="130" name="直接箭头连接符 129"/>
          <p:cNvCxnSpPr/>
          <p:nvPr/>
        </p:nvCxnSpPr>
        <p:spPr bwMode="auto">
          <a:xfrm>
            <a:off x="1365870" y="5714842"/>
            <a:ext cx="0" cy="406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0" name="直接连接符 169"/>
          <p:cNvCxnSpPr/>
          <p:nvPr/>
        </p:nvCxnSpPr>
        <p:spPr bwMode="auto">
          <a:xfrm flipH="1" flipV="1">
            <a:off x="653901" y="5999049"/>
            <a:ext cx="7319" cy="6779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flipV="1">
            <a:off x="661219" y="6676972"/>
            <a:ext cx="2028096" cy="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4" name="直接连接符 173"/>
          <p:cNvCxnSpPr/>
          <p:nvPr/>
        </p:nvCxnSpPr>
        <p:spPr bwMode="auto">
          <a:xfrm>
            <a:off x="2689315" y="6408256"/>
            <a:ext cx="0" cy="2691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8" name="Line 22"/>
          <p:cNvSpPr>
            <a:spLocks noChangeShapeType="1"/>
          </p:cNvSpPr>
          <p:nvPr/>
        </p:nvSpPr>
        <p:spPr bwMode="auto">
          <a:xfrm flipH="1">
            <a:off x="6701689" y="3580725"/>
            <a:ext cx="1" cy="353914"/>
          </a:xfrm>
          <a:prstGeom prst="line">
            <a:avLst/>
          </a:prstGeom>
          <a:noFill/>
          <a:ln w="9525">
            <a:solidFill>
              <a:schemeClr val="accent2"/>
            </a:solidFill>
            <a:round/>
            <a:headEnd/>
            <a:tailEnd/>
          </a:ln>
        </p:spPr>
        <p:txBody>
          <a:bodyPr wrap="none" anchor="ctr"/>
          <a:lstStyle/>
          <a:p>
            <a:endParaRPr lang="zh-CN" altLang="en-US"/>
          </a:p>
        </p:txBody>
      </p:sp>
      <p:sp>
        <p:nvSpPr>
          <p:cNvPr id="179" name="Line 23"/>
          <p:cNvSpPr>
            <a:spLocks noChangeShapeType="1"/>
          </p:cNvSpPr>
          <p:nvPr/>
        </p:nvSpPr>
        <p:spPr bwMode="auto">
          <a:xfrm>
            <a:off x="7001179" y="3573016"/>
            <a:ext cx="0" cy="361623"/>
          </a:xfrm>
          <a:prstGeom prst="line">
            <a:avLst/>
          </a:prstGeom>
          <a:noFill/>
          <a:ln w="9525">
            <a:solidFill>
              <a:schemeClr val="accent2"/>
            </a:solidFill>
            <a:round/>
            <a:headEnd/>
            <a:tailEnd/>
          </a:ln>
        </p:spPr>
        <p:txBody>
          <a:bodyPr wrap="none" anchor="ctr"/>
          <a:lstStyle/>
          <a:p>
            <a:endParaRPr lang="zh-CN" altLang="en-US"/>
          </a:p>
        </p:txBody>
      </p:sp>
      <p:sp>
        <p:nvSpPr>
          <p:cNvPr id="180" name="Line 22"/>
          <p:cNvSpPr>
            <a:spLocks noChangeShapeType="1"/>
          </p:cNvSpPr>
          <p:nvPr/>
        </p:nvSpPr>
        <p:spPr bwMode="auto">
          <a:xfrm flipH="1">
            <a:off x="7844532" y="3550962"/>
            <a:ext cx="1" cy="353914"/>
          </a:xfrm>
          <a:prstGeom prst="line">
            <a:avLst/>
          </a:prstGeom>
          <a:noFill/>
          <a:ln w="9525">
            <a:solidFill>
              <a:schemeClr val="accent2"/>
            </a:solidFill>
            <a:round/>
            <a:headEnd/>
            <a:tailEnd/>
          </a:ln>
        </p:spPr>
        <p:txBody>
          <a:bodyPr wrap="none" anchor="ctr"/>
          <a:lstStyle/>
          <a:p>
            <a:endParaRPr lang="zh-CN" altLang="en-US"/>
          </a:p>
        </p:txBody>
      </p:sp>
      <p:sp>
        <p:nvSpPr>
          <p:cNvPr id="181" name="Line 23"/>
          <p:cNvSpPr>
            <a:spLocks noChangeShapeType="1"/>
          </p:cNvSpPr>
          <p:nvPr/>
        </p:nvSpPr>
        <p:spPr bwMode="auto">
          <a:xfrm>
            <a:off x="8144022" y="3543253"/>
            <a:ext cx="0" cy="361623"/>
          </a:xfrm>
          <a:prstGeom prst="line">
            <a:avLst/>
          </a:prstGeom>
          <a:noFill/>
          <a:ln w="9525">
            <a:solidFill>
              <a:schemeClr val="accent2"/>
            </a:solidFill>
            <a:round/>
            <a:headEnd/>
            <a:tailEnd/>
          </a:ln>
        </p:spPr>
        <p:txBody>
          <a:bodyPr wrap="none" anchor="ctr"/>
          <a:lstStyle/>
          <a:p>
            <a:endParaRPr lang="zh-CN" altLang="en-US"/>
          </a:p>
        </p:txBody>
      </p:sp>
      <p:sp>
        <p:nvSpPr>
          <p:cNvPr id="185" name="Line 22"/>
          <p:cNvSpPr>
            <a:spLocks noChangeShapeType="1"/>
          </p:cNvSpPr>
          <p:nvPr/>
        </p:nvSpPr>
        <p:spPr bwMode="auto">
          <a:xfrm flipH="1">
            <a:off x="2741842" y="4827989"/>
            <a:ext cx="1" cy="353914"/>
          </a:xfrm>
          <a:prstGeom prst="line">
            <a:avLst/>
          </a:prstGeom>
          <a:noFill/>
          <a:ln w="9525">
            <a:solidFill>
              <a:schemeClr val="accent2"/>
            </a:solidFill>
            <a:round/>
            <a:headEnd/>
            <a:tailEnd/>
          </a:ln>
        </p:spPr>
        <p:txBody>
          <a:bodyPr wrap="none" anchor="ctr"/>
          <a:lstStyle/>
          <a:p>
            <a:endParaRPr lang="zh-CN" altLang="en-US"/>
          </a:p>
        </p:txBody>
      </p:sp>
      <p:sp>
        <p:nvSpPr>
          <p:cNvPr id="186" name="Line 23"/>
          <p:cNvSpPr>
            <a:spLocks noChangeShapeType="1"/>
          </p:cNvSpPr>
          <p:nvPr/>
        </p:nvSpPr>
        <p:spPr bwMode="auto">
          <a:xfrm>
            <a:off x="2361592" y="4836411"/>
            <a:ext cx="0" cy="361623"/>
          </a:xfrm>
          <a:prstGeom prst="line">
            <a:avLst/>
          </a:prstGeom>
          <a:noFill/>
          <a:ln w="9525">
            <a:solidFill>
              <a:schemeClr val="accent2"/>
            </a:solidFill>
            <a:round/>
            <a:headEnd/>
            <a:tailEnd/>
          </a:ln>
        </p:spPr>
        <p:txBody>
          <a:bodyPr wrap="none" anchor="ctr"/>
          <a:lstStyle/>
          <a:p>
            <a:endParaRPr lang="zh-CN" altLang="en-US"/>
          </a:p>
        </p:txBody>
      </p:sp>
      <p:grpSp>
        <p:nvGrpSpPr>
          <p:cNvPr id="98" name="组合 97"/>
          <p:cNvGrpSpPr/>
          <p:nvPr/>
        </p:nvGrpSpPr>
        <p:grpSpPr>
          <a:xfrm>
            <a:off x="4067944" y="2348880"/>
            <a:ext cx="958364" cy="377041"/>
            <a:chOff x="2267745" y="3344049"/>
            <a:chExt cx="1152127" cy="468622"/>
          </a:xfrm>
        </p:grpSpPr>
        <p:sp>
          <p:nvSpPr>
            <p:cNvPr id="114" name="Rectangle 19"/>
            <p:cNvSpPr>
              <a:spLocks noChangeArrowheads="1"/>
            </p:cNvSpPr>
            <p:nvPr/>
          </p:nvSpPr>
          <p:spPr bwMode="auto">
            <a:xfrm>
              <a:off x="2267745" y="3344049"/>
              <a:ext cx="1152127" cy="459041"/>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18" name="Line 22"/>
            <p:cNvSpPr>
              <a:spLocks noChangeShapeType="1"/>
            </p:cNvSpPr>
            <p:nvPr/>
          </p:nvSpPr>
          <p:spPr bwMode="auto">
            <a:xfrm flipH="1">
              <a:off x="2627781" y="3353629"/>
              <a:ext cx="1" cy="459042"/>
            </a:xfrm>
            <a:prstGeom prst="line">
              <a:avLst/>
            </a:prstGeom>
            <a:noFill/>
            <a:ln w="9525">
              <a:solidFill>
                <a:schemeClr val="accent2"/>
              </a:solidFill>
              <a:round/>
              <a:headEnd/>
              <a:tailEnd/>
            </a:ln>
          </p:spPr>
          <p:txBody>
            <a:bodyPr wrap="none" anchor="ctr"/>
            <a:lstStyle/>
            <a:p>
              <a:endParaRPr lang="zh-CN" altLang="en-US"/>
            </a:p>
          </p:txBody>
        </p:sp>
        <p:sp>
          <p:nvSpPr>
            <p:cNvPr id="119" name="Line 23"/>
            <p:cNvSpPr>
              <a:spLocks noChangeShapeType="1"/>
            </p:cNvSpPr>
            <p:nvPr/>
          </p:nvSpPr>
          <p:spPr bwMode="auto">
            <a:xfrm flipH="1">
              <a:off x="2987823" y="3344049"/>
              <a:ext cx="1" cy="460689"/>
            </a:xfrm>
            <a:prstGeom prst="line">
              <a:avLst/>
            </a:prstGeom>
            <a:noFill/>
            <a:ln w="9525">
              <a:solidFill>
                <a:schemeClr val="accent2"/>
              </a:solidFill>
              <a:round/>
              <a:headEnd/>
              <a:tailEnd/>
            </a:ln>
          </p:spPr>
          <p:txBody>
            <a:bodyPr wrap="none" anchor="ctr"/>
            <a:lstStyle/>
            <a:p>
              <a:endParaRPr lang="zh-CN" altLang="en-US"/>
            </a:p>
          </p:txBody>
        </p:sp>
      </p:grpSp>
      <p:cxnSp>
        <p:nvCxnSpPr>
          <p:cNvPr id="120" name="直接箭头连接符 119"/>
          <p:cNvCxnSpPr/>
          <p:nvPr/>
        </p:nvCxnSpPr>
        <p:spPr bwMode="auto">
          <a:xfrm>
            <a:off x="4511027" y="2597386"/>
            <a:ext cx="5419" cy="3995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1" name="Line 23"/>
          <p:cNvSpPr>
            <a:spLocks noChangeShapeType="1"/>
          </p:cNvSpPr>
          <p:nvPr/>
        </p:nvSpPr>
        <p:spPr bwMode="auto">
          <a:xfrm flipH="1">
            <a:off x="1547662" y="3635353"/>
            <a:ext cx="2" cy="369332"/>
          </a:xfrm>
          <a:prstGeom prst="line">
            <a:avLst/>
          </a:prstGeom>
          <a:noFill/>
          <a:ln w="9525">
            <a:solidFill>
              <a:schemeClr val="accent2"/>
            </a:solidFill>
            <a:round/>
            <a:headEnd/>
            <a:tailEnd/>
          </a:ln>
        </p:spPr>
        <p:txBody>
          <a:bodyPr wrap="none" anchor="ctr"/>
          <a:lstStyle/>
          <a:p>
            <a:endParaRPr lang="zh-CN" altLang="en-US"/>
          </a:p>
        </p:txBody>
      </p:sp>
      <p:grpSp>
        <p:nvGrpSpPr>
          <p:cNvPr id="126" name="组合 125"/>
          <p:cNvGrpSpPr/>
          <p:nvPr/>
        </p:nvGrpSpPr>
        <p:grpSpPr>
          <a:xfrm>
            <a:off x="877332" y="4211796"/>
            <a:ext cx="958364" cy="369332"/>
            <a:chOff x="2267745" y="3444373"/>
            <a:chExt cx="1152127" cy="459040"/>
          </a:xfrm>
        </p:grpSpPr>
        <p:sp>
          <p:nvSpPr>
            <p:cNvPr id="143" name="Rectangle 19"/>
            <p:cNvSpPr>
              <a:spLocks noChangeArrowheads="1"/>
            </p:cNvSpPr>
            <p:nvPr/>
          </p:nvSpPr>
          <p:spPr bwMode="auto">
            <a:xfrm>
              <a:off x="2267745" y="3444373"/>
              <a:ext cx="1152127" cy="459040"/>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45" name="Line 22"/>
            <p:cNvSpPr>
              <a:spLocks noChangeShapeType="1"/>
            </p:cNvSpPr>
            <p:nvPr/>
          </p:nvSpPr>
          <p:spPr bwMode="auto">
            <a:xfrm>
              <a:off x="2627784" y="3453953"/>
              <a:ext cx="8620" cy="434391"/>
            </a:xfrm>
            <a:prstGeom prst="line">
              <a:avLst/>
            </a:prstGeom>
            <a:noFill/>
            <a:ln w="9525">
              <a:solidFill>
                <a:schemeClr val="accent2"/>
              </a:solidFill>
              <a:round/>
              <a:headEnd/>
              <a:tailEnd/>
            </a:ln>
          </p:spPr>
          <p:txBody>
            <a:bodyPr wrap="none" anchor="ctr"/>
            <a:lstStyle/>
            <a:p>
              <a:endParaRPr lang="zh-CN" altLang="en-US"/>
            </a:p>
          </p:txBody>
        </p:sp>
        <p:sp>
          <p:nvSpPr>
            <p:cNvPr id="147" name="Line 23"/>
            <p:cNvSpPr>
              <a:spLocks noChangeShapeType="1"/>
            </p:cNvSpPr>
            <p:nvPr/>
          </p:nvSpPr>
          <p:spPr bwMode="auto">
            <a:xfrm flipH="1">
              <a:off x="2987821" y="3444373"/>
              <a:ext cx="2" cy="459040"/>
            </a:xfrm>
            <a:prstGeom prst="line">
              <a:avLst/>
            </a:prstGeom>
            <a:noFill/>
            <a:ln w="9525">
              <a:solidFill>
                <a:schemeClr val="accent2"/>
              </a:solidFill>
              <a:round/>
              <a:headEnd/>
              <a:tailEnd/>
            </a:ln>
          </p:spPr>
          <p:txBody>
            <a:bodyPr wrap="none" anchor="ctr"/>
            <a:lstStyle/>
            <a:p>
              <a:endParaRPr lang="zh-CN" altLang="en-US"/>
            </a:p>
          </p:txBody>
        </p:sp>
      </p:grpSp>
      <p:cxnSp>
        <p:nvCxnSpPr>
          <p:cNvPr id="28" name="直接连接符 27"/>
          <p:cNvCxnSpPr/>
          <p:nvPr/>
        </p:nvCxnSpPr>
        <p:spPr bwMode="auto">
          <a:xfrm flipV="1">
            <a:off x="547181" y="3536454"/>
            <a:ext cx="838567" cy="222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3779912" y="2924944"/>
            <a:ext cx="7311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flipV="1">
            <a:off x="653901" y="5990857"/>
            <a:ext cx="711415" cy="1618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8" name="Line 22"/>
          <p:cNvSpPr>
            <a:spLocks noChangeShapeType="1"/>
          </p:cNvSpPr>
          <p:nvPr/>
        </p:nvSpPr>
        <p:spPr bwMode="auto">
          <a:xfrm flipH="1">
            <a:off x="1563931" y="6130619"/>
            <a:ext cx="920" cy="392402"/>
          </a:xfrm>
          <a:prstGeom prst="line">
            <a:avLst/>
          </a:prstGeom>
          <a:noFill/>
          <a:ln w="9525">
            <a:solidFill>
              <a:schemeClr val="accent2"/>
            </a:solidFill>
            <a:round/>
            <a:headEnd/>
            <a:tailEnd/>
          </a:ln>
        </p:spPr>
        <p:txBody>
          <a:bodyPr wrap="none" anchor="ctr"/>
          <a:lstStyle/>
          <a:p>
            <a:endParaRPr lang="zh-CN" altLang="en-US"/>
          </a:p>
        </p:txBody>
      </p:sp>
      <p:cxnSp>
        <p:nvCxnSpPr>
          <p:cNvPr id="160" name="直接箭头连接符 159"/>
          <p:cNvCxnSpPr>
            <a:endCxn id="157" idx="1"/>
          </p:cNvCxnSpPr>
          <p:nvPr/>
        </p:nvCxnSpPr>
        <p:spPr bwMode="auto">
          <a:xfrm flipV="1">
            <a:off x="1763688" y="6330677"/>
            <a:ext cx="481796" cy="84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9" name="直接箭头连接符 148"/>
          <p:cNvCxnSpPr/>
          <p:nvPr/>
        </p:nvCxnSpPr>
        <p:spPr bwMode="auto">
          <a:xfrm>
            <a:off x="1331640" y="4513038"/>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50" name="组合 149"/>
          <p:cNvGrpSpPr/>
          <p:nvPr/>
        </p:nvGrpSpPr>
        <p:grpSpPr>
          <a:xfrm>
            <a:off x="899592" y="2420888"/>
            <a:ext cx="958364" cy="369332"/>
            <a:chOff x="2267745" y="3444373"/>
            <a:chExt cx="1152127" cy="459040"/>
          </a:xfrm>
        </p:grpSpPr>
        <p:sp>
          <p:nvSpPr>
            <p:cNvPr id="161" name="Rectangle 19"/>
            <p:cNvSpPr>
              <a:spLocks noChangeArrowheads="1"/>
            </p:cNvSpPr>
            <p:nvPr/>
          </p:nvSpPr>
          <p:spPr bwMode="auto">
            <a:xfrm>
              <a:off x="2267745" y="3444373"/>
              <a:ext cx="1152127" cy="459040"/>
            </a:xfrm>
            <a:prstGeom prst="rect">
              <a:avLst/>
            </a:prstGeom>
            <a:solidFill>
              <a:srgbClr val="99CCFF"/>
            </a:solidFill>
            <a:ln w="19050">
              <a:solidFill>
                <a:schemeClr val="accent2"/>
              </a:solidFill>
              <a:miter lim="800000"/>
              <a:headEnd/>
              <a:tailEnd/>
            </a:ln>
          </p:spPr>
          <p:txBody>
            <a:bodyPr wrap="square">
              <a:spAutoFit/>
            </a:bodyPr>
            <a:lstStyle/>
            <a:p>
              <a:r>
                <a:rPr lang="en-US" altLang="zh-CN" sz="1800" b="1" dirty="0" smtClean="0">
                  <a:solidFill>
                    <a:srgbClr val="0000FF"/>
                  </a:solidFill>
                  <a:ea typeface="楷体_GB2312" pitchFamily="49" charset="-122"/>
                </a:rPr>
                <a:t>1   </a:t>
              </a:r>
              <a:r>
                <a:rPr lang="en-US" altLang="zh-CN" sz="1800" b="1" dirty="0">
                  <a:solidFill>
                    <a:srgbClr val="0000FF"/>
                  </a:solidFill>
                  <a:ea typeface="楷体_GB2312" pitchFamily="49" charset="-122"/>
                </a:rPr>
                <a:t>˄    </a:t>
              </a:r>
              <a:r>
                <a:rPr lang="en-US" altLang="zh-CN" sz="1800" b="1" dirty="0" smtClean="0">
                  <a:solidFill>
                    <a:srgbClr val="0000FF"/>
                  </a:solidFill>
                  <a:ea typeface="楷体_GB2312" pitchFamily="49" charset="-122"/>
                </a:rPr>
                <a:t>˄</a:t>
              </a:r>
              <a:endParaRPr lang="en-US" altLang="zh-CN" sz="1800" dirty="0">
                <a:ea typeface="楷体_GB2312" pitchFamily="49" charset="-122"/>
              </a:endParaRPr>
            </a:p>
          </p:txBody>
        </p:sp>
        <p:sp>
          <p:nvSpPr>
            <p:cNvPr id="164" name="Line 22"/>
            <p:cNvSpPr>
              <a:spLocks noChangeShapeType="1"/>
            </p:cNvSpPr>
            <p:nvPr/>
          </p:nvSpPr>
          <p:spPr bwMode="auto">
            <a:xfrm>
              <a:off x="2627784" y="3453953"/>
              <a:ext cx="8620" cy="434391"/>
            </a:xfrm>
            <a:prstGeom prst="line">
              <a:avLst/>
            </a:prstGeom>
            <a:noFill/>
            <a:ln w="9525">
              <a:solidFill>
                <a:schemeClr val="accent2"/>
              </a:solidFill>
              <a:round/>
              <a:headEnd/>
              <a:tailEnd/>
            </a:ln>
          </p:spPr>
          <p:txBody>
            <a:bodyPr wrap="none" anchor="ctr"/>
            <a:lstStyle/>
            <a:p>
              <a:endParaRPr lang="zh-CN" altLang="en-US"/>
            </a:p>
          </p:txBody>
        </p:sp>
        <p:sp>
          <p:nvSpPr>
            <p:cNvPr id="165" name="Line 23"/>
            <p:cNvSpPr>
              <a:spLocks noChangeShapeType="1"/>
            </p:cNvSpPr>
            <p:nvPr/>
          </p:nvSpPr>
          <p:spPr bwMode="auto">
            <a:xfrm flipH="1">
              <a:off x="2987821" y="3444373"/>
              <a:ext cx="2" cy="459040"/>
            </a:xfrm>
            <a:prstGeom prst="line">
              <a:avLst/>
            </a:prstGeom>
            <a:noFill/>
            <a:ln w="9525">
              <a:solidFill>
                <a:schemeClr val="accent2"/>
              </a:solidFill>
              <a:round/>
              <a:headEnd/>
              <a:tailEnd/>
            </a:ln>
          </p:spPr>
          <p:txBody>
            <a:bodyPr wrap="none" anchor="ctr"/>
            <a:lstStyle/>
            <a:p>
              <a:endParaRPr lang="zh-CN" altLang="en-US"/>
            </a:p>
          </p:txBody>
        </p:sp>
      </p:grpSp>
      <p:cxnSp>
        <p:nvCxnSpPr>
          <p:cNvPr id="169" name="直接箭头连接符 168"/>
          <p:cNvCxnSpPr/>
          <p:nvPr/>
        </p:nvCxnSpPr>
        <p:spPr bwMode="auto">
          <a:xfrm>
            <a:off x="377043" y="2578042"/>
            <a:ext cx="53908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1" name="Text Box 6"/>
          <p:cNvSpPr txBox="1">
            <a:spLocks noChangeArrowheads="1"/>
          </p:cNvSpPr>
          <p:nvPr/>
        </p:nvSpPr>
        <p:spPr bwMode="auto">
          <a:xfrm>
            <a:off x="53489" y="-1986"/>
            <a:ext cx="2679625" cy="2234458"/>
          </a:xfrm>
          <a:prstGeom prst="rect">
            <a:avLst/>
          </a:prstGeom>
          <a:solidFill>
            <a:schemeClr val="bg1"/>
          </a:solidFill>
          <a:ln w="9525">
            <a:noFill/>
            <a:miter lim="800000"/>
            <a:headEnd/>
            <a:tailEnd/>
          </a:ln>
        </p:spPr>
        <p:txBody>
          <a:bodyPr wrap="square">
            <a:spAutoFit/>
          </a:bodyPr>
          <a:lstStyle/>
          <a:p>
            <a:pPr>
              <a:spcBef>
                <a:spcPct val="20000"/>
              </a:spcBef>
            </a:pPr>
            <a:r>
              <a:rPr lang="zh-CN" altLang="en-US" sz="2400" b="1" dirty="0" smtClean="0">
                <a:latin typeface="+mn-lt"/>
                <a:ea typeface="华文楷体" pitchFamily="2" charset="-122"/>
              </a:rPr>
              <a:t>例：</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a:t>
            </a:r>
          </a:p>
          <a:p>
            <a:pPr indent="538163">
              <a:spcBef>
                <a:spcPct val="20000"/>
              </a:spcBef>
            </a:pPr>
            <a:r>
              <a:rPr kumimoji="1" lang="en-US" altLang="zh-CN" sz="2400" b="1" dirty="0" smtClean="0">
                <a:latin typeface="+mn-lt"/>
                <a:ea typeface="华文楷体" pitchFamily="2" charset="-122"/>
              </a:rPr>
              <a:t>B</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e </a:t>
            </a:r>
            <a:r>
              <a:rPr kumimoji="1" lang="en-US" altLang="zh-CN" sz="2400" b="1" dirty="0">
                <a:latin typeface="+mn-lt"/>
                <a:ea typeface="华文楷体" pitchFamily="2" charset="-122"/>
              </a:rPr>
              <a:t>) </a:t>
            </a:r>
            <a:endParaRPr kumimoji="1" lang="en-US" altLang="zh-CN" sz="2400" b="1" dirty="0" smtClean="0">
              <a:latin typeface="+mn-lt"/>
              <a:ea typeface="华文楷体" pitchFamily="2" charset="-122"/>
            </a:endParaRPr>
          </a:p>
          <a:p>
            <a:pPr indent="538163">
              <a:spcBef>
                <a:spcPct val="20000"/>
              </a:spcBef>
            </a:pPr>
            <a:r>
              <a:rPr lang="en-US" altLang="zh-CN" sz="2400" b="1" dirty="0" smtClean="0">
                <a:latin typeface="+mn-lt"/>
                <a:ea typeface="华文楷体" pitchFamily="2" charset="-122"/>
              </a:rPr>
              <a:t>C(a, (b, c, d))</a:t>
            </a:r>
            <a:endParaRPr kumimoji="1" lang="en-US" altLang="zh-CN" sz="2400" b="1" dirty="0" smtClean="0">
              <a:latin typeface="+mn-lt"/>
              <a:ea typeface="华文楷体" pitchFamily="2" charset="-122"/>
            </a:endParaRPr>
          </a:p>
          <a:p>
            <a:pPr indent="538163">
              <a:spcBef>
                <a:spcPct val="20000"/>
              </a:spcBef>
            </a:pPr>
            <a:r>
              <a:rPr kumimoji="1" lang="en-US" altLang="zh-CN" sz="2400" b="1" dirty="0" smtClean="0">
                <a:latin typeface="+mn-lt"/>
                <a:ea typeface="华文楷体" pitchFamily="2" charset="-122"/>
              </a:rPr>
              <a:t>D( A, B, C)</a:t>
            </a:r>
            <a:endParaRPr lang="en-US" altLang="zh-CN" sz="2400" b="1" dirty="0" smtClean="0">
              <a:solidFill>
                <a:schemeClr val="tx2"/>
              </a:solidFill>
              <a:ea typeface="华文楷体" pitchFamily="2" charset="-122"/>
            </a:endParaRPr>
          </a:p>
          <a:p>
            <a:pPr indent="538163">
              <a:spcBef>
                <a:spcPct val="20000"/>
              </a:spcBef>
            </a:pPr>
            <a:r>
              <a:rPr kumimoji="1" lang="en-US" altLang="zh-CN" sz="2400" b="1" dirty="0" smtClean="0">
                <a:latin typeface="+mn-lt"/>
                <a:ea typeface="华文楷体" pitchFamily="2" charset="-122"/>
              </a:rPr>
              <a:t>E( A, E ) </a:t>
            </a:r>
            <a:endParaRPr lang="en-US" altLang="zh-CN" sz="2400" b="1" dirty="0" smtClean="0">
              <a:ea typeface="华文楷体" pitchFamily="2" charset="-122"/>
            </a:endParaRPr>
          </a:p>
        </p:txBody>
      </p:sp>
    </p:spTree>
    <p:extLst>
      <p:ext uri="{BB962C8B-B14F-4D97-AF65-F5344CB8AC3E}">
        <p14:creationId xmlns:p14="http://schemas.microsoft.com/office/powerpoint/2010/main" val="460131628"/>
      </p:ext>
    </p:extLst>
  </p:cSld>
  <p:clrMapOvr>
    <a:masterClrMapping/>
  </p:clrMapOvr>
  <p:transition>
    <p:strips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p>
        </p:txBody>
      </p:sp>
      <p:sp>
        <p:nvSpPr>
          <p:cNvPr id="6" name="Text Box 2"/>
          <p:cNvSpPr txBox="1">
            <a:spLocks noChangeArrowheads="1"/>
          </p:cNvSpPr>
          <p:nvPr/>
        </p:nvSpPr>
        <p:spPr bwMode="auto">
          <a:xfrm>
            <a:off x="0" y="-29591"/>
            <a:ext cx="4504759" cy="646331"/>
          </a:xfrm>
          <a:prstGeom prst="rect">
            <a:avLst/>
          </a:prstGeom>
          <a:noFill/>
          <a:ln w="9525">
            <a:noFill/>
            <a:miter lim="800000"/>
            <a:headEnd/>
            <a:tailEnd/>
          </a:ln>
        </p:spPr>
        <p:txBody>
          <a:bodyPr wrap="none">
            <a:spAutoFit/>
          </a:bodyPr>
          <a:lstStyle/>
          <a:p>
            <a:r>
              <a:rPr lang="en-US" altLang="zh-CN" sz="3600" b="1" dirty="0" smtClean="0">
                <a:solidFill>
                  <a:srgbClr val="000000"/>
                </a:solidFill>
                <a:latin typeface="Times New Roman" charset="0"/>
                <a:ea typeface="楷体_GB2312" pitchFamily="49" charset="-122"/>
              </a:rPr>
              <a:t>5.6 m</a:t>
            </a:r>
            <a:r>
              <a:rPr lang="zh-CN" altLang="en-US" sz="3600" b="1" dirty="0" smtClean="0">
                <a:solidFill>
                  <a:srgbClr val="000000"/>
                </a:solidFill>
                <a:latin typeface="华文楷体" panose="02010600040101010101" pitchFamily="2" charset="-122"/>
                <a:ea typeface="华文楷体" panose="02010600040101010101" pitchFamily="2" charset="-122"/>
              </a:rPr>
              <a:t>元多项式的表示</a:t>
            </a:r>
          </a:p>
        </p:txBody>
      </p:sp>
      <p:graphicFrame>
        <p:nvGraphicFramePr>
          <p:cNvPr id="2" name="对象 1"/>
          <p:cNvGraphicFramePr>
            <a:graphicFrameLocks noChangeAspect="1"/>
          </p:cNvGraphicFramePr>
          <p:nvPr>
            <p:extLst>
              <p:ext uri="{D42A27DB-BD31-4B8C-83A1-F6EECF244321}">
                <p14:modId xmlns:p14="http://schemas.microsoft.com/office/powerpoint/2010/main" val="2620573020"/>
              </p:ext>
            </p:extLst>
          </p:nvPr>
        </p:nvGraphicFramePr>
        <p:xfrm>
          <a:off x="539552" y="908720"/>
          <a:ext cx="7700856" cy="360040"/>
        </p:xfrm>
        <a:graphic>
          <a:graphicData uri="http://schemas.openxmlformats.org/presentationml/2006/ole">
            <mc:AlternateContent xmlns:mc="http://schemas.openxmlformats.org/markup-compatibility/2006">
              <mc:Choice xmlns:v="urn:schemas-microsoft-com:vml" Requires="v">
                <p:oleObj spid="_x0000_s289878" name="公式" r:id="rId3" imgW="4889160" imgH="228600" progId="Equation.3">
                  <p:embed/>
                </p:oleObj>
              </mc:Choice>
              <mc:Fallback>
                <p:oleObj name="公式" r:id="rId3" imgW="4889160" imgH="228600" progId="Equation.3">
                  <p:embed/>
                  <p:pic>
                    <p:nvPicPr>
                      <p:cNvPr id="0" name=""/>
                      <p:cNvPicPr/>
                      <p:nvPr/>
                    </p:nvPicPr>
                    <p:blipFill>
                      <a:blip r:embed="rId4"/>
                      <a:stretch>
                        <a:fillRect/>
                      </a:stretch>
                    </p:blipFill>
                    <p:spPr>
                      <a:xfrm>
                        <a:off x="539552" y="908720"/>
                        <a:ext cx="7700856" cy="360040"/>
                      </a:xfrm>
                      <a:prstGeom prst="rect">
                        <a:avLst/>
                      </a:prstGeom>
                    </p:spPr>
                  </p:pic>
                </p:oleObj>
              </mc:Fallback>
            </mc:AlternateContent>
          </a:graphicData>
        </a:graphic>
      </p:graphicFrame>
      <p:sp>
        <p:nvSpPr>
          <p:cNvPr id="3" name="下箭头 2"/>
          <p:cNvSpPr/>
          <p:nvPr/>
        </p:nvSpPr>
        <p:spPr bwMode="auto">
          <a:xfrm flipH="1">
            <a:off x="4211960" y="1340768"/>
            <a:ext cx="144016" cy="57606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098557125"/>
              </p:ext>
            </p:extLst>
          </p:nvPr>
        </p:nvGraphicFramePr>
        <p:xfrm>
          <a:off x="746125" y="1989138"/>
          <a:ext cx="7321550" cy="360362"/>
        </p:xfrm>
        <a:graphic>
          <a:graphicData uri="http://schemas.openxmlformats.org/presentationml/2006/ole">
            <mc:AlternateContent xmlns:mc="http://schemas.openxmlformats.org/markup-compatibility/2006">
              <mc:Choice xmlns:v="urn:schemas-microsoft-com:vml" Requires="v">
                <p:oleObj spid="_x0000_s289879" name="公式" r:id="rId5" imgW="4647960" imgH="228600" progId="Equation.3">
                  <p:embed/>
                </p:oleObj>
              </mc:Choice>
              <mc:Fallback>
                <p:oleObj name="公式" r:id="rId5" imgW="4647960" imgH="228600" progId="Equation.3">
                  <p:embed/>
                  <p:pic>
                    <p:nvPicPr>
                      <p:cNvPr id="0" name=""/>
                      <p:cNvPicPr/>
                      <p:nvPr/>
                    </p:nvPicPr>
                    <p:blipFill>
                      <a:blip r:embed="rId6"/>
                      <a:stretch>
                        <a:fillRect/>
                      </a:stretch>
                    </p:blipFill>
                    <p:spPr>
                      <a:xfrm>
                        <a:off x="746125" y="1989138"/>
                        <a:ext cx="7321550" cy="3603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2663150"/>
              </p:ext>
            </p:extLst>
          </p:nvPr>
        </p:nvGraphicFramePr>
        <p:xfrm>
          <a:off x="1724025" y="3065463"/>
          <a:ext cx="5172075" cy="1295400"/>
        </p:xfrm>
        <a:graphic>
          <a:graphicData uri="http://schemas.openxmlformats.org/presentationml/2006/ole">
            <mc:AlternateContent xmlns:mc="http://schemas.openxmlformats.org/markup-compatibility/2006">
              <mc:Choice xmlns:v="urn:schemas-microsoft-com:vml" Requires="v">
                <p:oleObj spid="_x0000_s289880" name="公式" r:id="rId7" imgW="3746160" imgH="965160" progId="Equation.3">
                  <p:embed/>
                </p:oleObj>
              </mc:Choice>
              <mc:Fallback>
                <p:oleObj name="公式" r:id="rId7" imgW="3746160" imgH="965160" progId="Equation.3">
                  <p:embed/>
                  <p:pic>
                    <p:nvPicPr>
                      <p:cNvPr id="0" name=""/>
                      <p:cNvPicPr/>
                      <p:nvPr/>
                    </p:nvPicPr>
                    <p:blipFill>
                      <a:blip r:embed="rId8"/>
                      <a:stretch>
                        <a:fillRect/>
                      </a:stretch>
                    </p:blipFill>
                    <p:spPr>
                      <a:xfrm>
                        <a:off x="1724025" y="3065463"/>
                        <a:ext cx="5172075" cy="1295400"/>
                      </a:xfrm>
                      <a:prstGeom prst="rect">
                        <a:avLst/>
                      </a:prstGeom>
                    </p:spPr>
                  </p:pic>
                </p:oleObj>
              </mc:Fallback>
            </mc:AlternateContent>
          </a:graphicData>
        </a:graphic>
      </p:graphicFrame>
      <p:sp>
        <p:nvSpPr>
          <p:cNvPr id="11" name="下箭头 10"/>
          <p:cNvSpPr/>
          <p:nvPr/>
        </p:nvSpPr>
        <p:spPr bwMode="auto">
          <a:xfrm flipH="1">
            <a:off x="4211960" y="2349178"/>
            <a:ext cx="144016" cy="57606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86667997"/>
              </p:ext>
            </p:extLst>
          </p:nvPr>
        </p:nvGraphicFramePr>
        <p:xfrm>
          <a:off x="1691680" y="5013176"/>
          <a:ext cx="5316248" cy="1368152"/>
        </p:xfrm>
        <a:graphic>
          <a:graphicData uri="http://schemas.openxmlformats.org/presentationml/2006/ole">
            <mc:AlternateContent xmlns:mc="http://schemas.openxmlformats.org/markup-compatibility/2006">
              <mc:Choice xmlns:v="urn:schemas-microsoft-com:vml" Requires="v">
                <p:oleObj spid="_x0000_s289881" name="公式" r:id="rId9" imgW="3454200" imgH="888840" progId="Equation.3">
                  <p:embed/>
                </p:oleObj>
              </mc:Choice>
              <mc:Fallback>
                <p:oleObj name="公式" r:id="rId9" imgW="3454200" imgH="888840" progId="Equation.3">
                  <p:embed/>
                  <p:pic>
                    <p:nvPicPr>
                      <p:cNvPr id="0" name=""/>
                      <p:cNvPicPr/>
                      <p:nvPr/>
                    </p:nvPicPr>
                    <p:blipFill>
                      <a:blip r:embed="rId10"/>
                      <a:stretch>
                        <a:fillRect/>
                      </a:stretch>
                    </p:blipFill>
                    <p:spPr>
                      <a:xfrm>
                        <a:off x="1691680" y="5013176"/>
                        <a:ext cx="5316248" cy="1368152"/>
                      </a:xfrm>
                      <a:prstGeom prst="rect">
                        <a:avLst/>
                      </a:prstGeom>
                    </p:spPr>
                  </p:pic>
                </p:oleObj>
              </mc:Fallback>
            </mc:AlternateContent>
          </a:graphicData>
        </a:graphic>
      </p:graphicFrame>
      <p:sp>
        <p:nvSpPr>
          <p:cNvPr id="13" name="下箭头 12"/>
          <p:cNvSpPr/>
          <p:nvPr/>
        </p:nvSpPr>
        <p:spPr bwMode="auto">
          <a:xfrm flipH="1">
            <a:off x="4184944" y="4365104"/>
            <a:ext cx="144016" cy="57606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gtEl>
                                        <p:attrNameLst>
                                          <p:attrName>style.color</p:attrName>
                                        </p:attrNameLst>
                                      </p:cBhvr>
                                      <p:to>
                                        <a:schemeClr val="bg1"/>
                                      </p:to>
                                    </p:animClr>
                                    <p:animClr clrSpc="rgb" dir="cw">
                                      <p:cBhvr>
                                        <p:cTn id="7" dur="250" autoRev="1" fill="remove"/>
                                        <p:tgtEl>
                                          <p:spTgt spid="3"/>
                                        </p:tgtEl>
                                        <p:attrNameLst>
                                          <p:attrName>fillcolor</p:attrName>
                                        </p:attrNameLst>
                                      </p:cBhvr>
                                      <p:to>
                                        <a:schemeClr val="bg1"/>
                                      </p:to>
                                    </p:animClr>
                                    <p:set>
                                      <p:cBhvr>
                                        <p:cTn id="8" dur="250" autoRev="1" fill="remove"/>
                                        <p:tgtEl>
                                          <p:spTgt spid="3"/>
                                        </p:tgtEl>
                                        <p:attrNameLst>
                                          <p:attrName>fill.type</p:attrName>
                                        </p:attrNameLst>
                                      </p:cBhvr>
                                      <p:to>
                                        <p:strVal val="solid"/>
                                      </p:to>
                                    </p:set>
                                    <p:set>
                                      <p:cBhvr>
                                        <p:cTn id="9" dur="250" autoRev="1" fill="remove"/>
                                        <p:tgtEl>
                                          <p:spTgt spid="3"/>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11"/>
                                        </p:tgtEl>
                                        <p:attrNameLst>
                                          <p:attrName>style.color</p:attrName>
                                        </p:attrNameLst>
                                      </p:cBhvr>
                                      <p:to>
                                        <a:schemeClr val="bg1"/>
                                      </p:to>
                                    </p:animClr>
                                    <p:animClr clrSpc="rgb" dir="cw">
                                      <p:cBhvr>
                                        <p:cTn id="14" dur="250" autoRev="1" fill="remove"/>
                                        <p:tgtEl>
                                          <p:spTgt spid="11"/>
                                        </p:tgtEl>
                                        <p:attrNameLst>
                                          <p:attrName>fillcolor</p:attrName>
                                        </p:attrNameLst>
                                      </p:cBhvr>
                                      <p:to>
                                        <a:schemeClr val="bg1"/>
                                      </p:to>
                                    </p:animClr>
                                    <p:set>
                                      <p:cBhvr>
                                        <p:cTn id="15" dur="250" autoRev="1" fill="remove"/>
                                        <p:tgtEl>
                                          <p:spTgt spid="11"/>
                                        </p:tgtEl>
                                        <p:attrNameLst>
                                          <p:attrName>fill.type</p:attrName>
                                        </p:attrNameLst>
                                      </p:cBhvr>
                                      <p:to>
                                        <p:strVal val="solid"/>
                                      </p:to>
                                    </p:set>
                                    <p:set>
                                      <p:cBhvr>
                                        <p:cTn id="16" dur="250" autoRev="1" fill="remove"/>
                                        <p:tgtEl>
                                          <p:spTgt spid="1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13"/>
                                        </p:tgtEl>
                                      </p:cBhvr>
                                    </p:animEffect>
                                    <p:animScale>
                                      <p:cBhvr>
                                        <p:cTn id="21"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9"/>
          <p:cNvSpPr>
            <a:spLocks noChangeArrowheads="1"/>
          </p:cNvSpPr>
          <p:nvPr/>
        </p:nvSpPr>
        <p:spPr bwMode="auto">
          <a:xfrm>
            <a:off x="395536" y="332656"/>
            <a:ext cx="3024336" cy="523220"/>
          </a:xfrm>
          <a:prstGeom prst="rect">
            <a:avLst/>
          </a:prstGeom>
          <a:solidFill>
            <a:srgbClr val="99CCFF"/>
          </a:solidFill>
          <a:ln w="19050">
            <a:solidFill>
              <a:schemeClr val="accent2"/>
            </a:solidFill>
            <a:miter lim="800000"/>
            <a:headEnd/>
            <a:tailEnd/>
          </a:ln>
        </p:spPr>
        <p:txBody>
          <a:bodyPr wrap="square">
            <a:spAutoFit/>
          </a:bodyPr>
          <a:lstStyle/>
          <a:p>
            <a:r>
              <a:rPr lang="en-US" altLang="zh-CN" sz="2800" b="1" dirty="0" smtClean="0">
                <a:solidFill>
                  <a:srgbClr val="0000FF"/>
                </a:solidFill>
                <a:ea typeface="楷体_GB2312" pitchFamily="49" charset="-122"/>
              </a:rPr>
              <a:t>Tag=1  </a:t>
            </a:r>
            <a:r>
              <a:rPr lang="en-US" altLang="zh-CN" sz="2800" b="1" dirty="0" err="1" smtClean="0">
                <a:solidFill>
                  <a:srgbClr val="0000FF"/>
                </a:solidFill>
                <a:ea typeface="楷体_GB2312" pitchFamily="49" charset="-122"/>
              </a:rPr>
              <a:t>exp</a:t>
            </a:r>
            <a:r>
              <a:rPr lang="en-US" altLang="zh-CN" sz="2800" b="1" dirty="0" smtClean="0">
                <a:solidFill>
                  <a:srgbClr val="0000FF"/>
                </a:solidFill>
                <a:ea typeface="楷体_GB2312" pitchFamily="49" charset="-122"/>
              </a:rPr>
              <a:t>  </a:t>
            </a:r>
            <a:r>
              <a:rPr lang="en-US" altLang="zh-CN" sz="2800" b="1" dirty="0" err="1" smtClean="0">
                <a:solidFill>
                  <a:srgbClr val="0000FF"/>
                </a:solidFill>
                <a:ea typeface="楷体_GB2312" pitchFamily="49" charset="-122"/>
              </a:rPr>
              <a:t>hp</a:t>
            </a:r>
            <a:r>
              <a:rPr lang="en-US" altLang="zh-CN" sz="2800" b="1" dirty="0" smtClean="0">
                <a:solidFill>
                  <a:srgbClr val="0000FF"/>
                </a:solidFill>
                <a:ea typeface="楷体_GB2312" pitchFamily="49" charset="-122"/>
              </a:rPr>
              <a:t>  </a:t>
            </a:r>
            <a:r>
              <a:rPr lang="en-US" altLang="zh-CN" sz="2800" b="1" dirty="0" err="1">
                <a:solidFill>
                  <a:srgbClr val="0000FF"/>
                </a:solidFill>
                <a:ea typeface="楷体_GB2312" pitchFamily="49" charset="-122"/>
              </a:rPr>
              <a:t>tp</a:t>
            </a:r>
            <a:endParaRPr lang="en-US" altLang="zh-CN" sz="2800" dirty="0">
              <a:ea typeface="楷体_GB2312" pitchFamily="49" charset="-122"/>
            </a:endParaRPr>
          </a:p>
        </p:txBody>
      </p:sp>
      <p:grpSp>
        <p:nvGrpSpPr>
          <p:cNvPr id="3" name="Group 25"/>
          <p:cNvGrpSpPr>
            <a:grpSpLocks/>
          </p:cNvGrpSpPr>
          <p:nvPr/>
        </p:nvGrpSpPr>
        <p:grpSpPr bwMode="auto">
          <a:xfrm>
            <a:off x="5220075" y="394781"/>
            <a:ext cx="2725365" cy="461095"/>
            <a:chOff x="2714" y="3090"/>
            <a:chExt cx="1366" cy="377"/>
          </a:xfrm>
        </p:grpSpPr>
        <p:sp>
          <p:nvSpPr>
            <p:cNvPr id="4" name="Rectangle 20"/>
            <p:cNvSpPr>
              <a:spLocks noChangeArrowheads="1"/>
            </p:cNvSpPr>
            <p:nvPr/>
          </p:nvSpPr>
          <p:spPr bwMode="auto">
            <a:xfrm>
              <a:off x="2714" y="3090"/>
              <a:ext cx="1366" cy="377"/>
            </a:xfrm>
            <a:prstGeom prst="rect">
              <a:avLst/>
            </a:prstGeom>
            <a:solidFill>
              <a:srgbClr val="FFFF99"/>
            </a:solidFill>
            <a:ln w="19050">
              <a:solidFill>
                <a:srgbClr val="990033"/>
              </a:solidFill>
              <a:miter lim="800000"/>
              <a:headEnd/>
              <a:tailEnd/>
            </a:ln>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smtClean="0">
                  <a:solidFill>
                    <a:srgbClr val="990033"/>
                  </a:solidFill>
                  <a:ea typeface="楷体_GB2312" pitchFamily="49" charset="-122"/>
                </a:rPr>
                <a:t>Tag=0  </a:t>
              </a:r>
              <a:r>
                <a:rPr lang="en-US" altLang="zh-CN" sz="2400" b="1" dirty="0" err="1" smtClean="0">
                  <a:solidFill>
                    <a:srgbClr val="990033"/>
                  </a:solidFill>
                  <a:ea typeface="楷体_GB2312" pitchFamily="49" charset="-122"/>
                </a:rPr>
                <a:t>exp</a:t>
              </a:r>
              <a:r>
                <a:rPr lang="en-US" altLang="zh-CN" sz="2400" b="1" dirty="0" smtClean="0">
                  <a:solidFill>
                    <a:srgbClr val="990033"/>
                  </a:solidFill>
                  <a:ea typeface="楷体_GB2312" pitchFamily="49" charset="-122"/>
                </a:rPr>
                <a:t> </a:t>
              </a:r>
              <a:r>
                <a:rPr lang="en-US" altLang="zh-CN" sz="2400" b="1" dirty="0" err="1" smtClean="0">
                  <a:solidFill>
                    <a:srgbClr val="990033"/>
                  </a:solidFill>
                  <a:ea typeface="楷体_GB2312" pitchFamily="49" charset="-122"/>
                </a:rPr>
                <a:t>coef</a:t>
              </a:r>
              <a:r>
                <a:rPr lang="en-US" altLang="zh-CN" sz="2400" b="1" dirty="0" smtClean="0">
                  <a:solidFill>
                    <a:srgbClr val="990033"/>
                  </a:solidFill>
                  <a:ea typeface="楷体_GB2312" pitchFamily="49" charset="-122"/>
                </a:rPr>
                <a:t>  </a:t>
              </a:r>
              <a:r>
                <a:rPr lang="en-US" altLang="zh-CN" sz="2400" b="1" dirty="0" err="1" smtClean="0">
                  <a:solidFill>
                    <a:srgbClr val="990033"/>
                  </a:solidFill>
                  <a:ea typeface="楷体_GB2312" pitchFamily="49" charset="-122"/>
                </a:rPr>
                <a:t>tp</a:t>
              </a:r>
              <a:endParaRPr lang="en-US" altLang="zh-CN" sz="2400" dirty="0">
                <a:ea typeface="楷体_GB2312" pitchFamily="49" charset="-122"/>
              </a:endParaRPr>
            </a:p>
          </p:txBody>
        </p:sp>
        <p:sp>
          <p:nvSpPr>
            <p:cNvPr id="5" name="Line 21"/>
            <p:cNvSpPr>
              <a:spLocks noChangeShapeType="1"/>
            </p:cNvSpPr>
            <p:nvPr/>
          </p:nvSpPr>
          <p:spPr bwMode="auto">
            <a:xfrm flipH="1">
              <a:off x="3183" y="3090"/>
              <a:ext cx="0" cy="37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 name="Line 22"/>
          <p:cNvSpPr>
            <a:spLocks noChangeShapeType="1"/>
          </p:cNvSpPr>
          <p:nvPr/>
        </p:nvSpPr>
        <p:spPr bwMode="auto">
          <a:xfrm>
            <a:off x="1475656" y="351820"/>
            <a:ext cx="0" cy="504056"/>
          </a:xfrm>
          <a:prstGeom prst="line">
            <a:avLst/>
          </a:prstGeom>
          <a:noFill/>
          <a:ln w="9525">
            <a:solidFill>
              <a:schemeClr val="accent2"/>
            </a:solidFill>
            <a:round/>
            <a:headEnd/>
            <a:tailEnd/>
          </a:ln>
        </p:spPr>
        <p:txBody>
          <a:bodyPr wrap="none" anchor="ctr"/>
          <a:lstStyle/>
          <a:p>
            <a:endParaRPr lang="zh-CN" altLang="en-US"/>
          </a:p>
        </p:txBody>
      </p:sp>
      <p:sp>
        <p:nvSpPr>
          <p:cNvPr id="7" name="Line 22"/>
          <p:cNvSpPr>
            <a:spLocks noChangeShapeType="1"/>
          </p:cNvSpPr>
          <p:nvPr/>
        </p:nvSpPr>
        <p:spPr bwMode="auto">
          <a:xfrm>
            <a:off x="2195736" y="332656"/>
            <a:ext cx="0" cy="504056"/>
          </a:xfrm>
          <a:prstGeom prst="line">
            <a:avLst/>
          </a:prstGeom>
          <a:noFill/>
          <a:ln w="9525">
            <a:solidFill>
              <a:schemeClr val="accent2"/>
            </a:solidFill>
            <a:round/>
            <a:headEnd/>
            <a:tailEnd/>
          </a:ln>
        </p:spPr>
        <p:txBody>
          <a:bodyPr wrap="none" anchor="ctr"/>
          <a:lstStyle/>
          <a:p>
            <a:endParaRPr lang="zh-CN" altLang="en-US"/>
          </a:p>
        </p:txBody>
      </p:sp>
      <p:sp>
        <p:nvSpPr>
          <p:cNvPr id="8" name="Line 22"/>
          <p:cNvSpPr>
            <a:spLocks noChangeShapeType="1"/>
          </p:cNvSpPr>
          <p:nvPr/>
        </p:nvSpPr>
        <p:spPr bwMode="auto">
          <a:xfrm>
            <a:off x="2843808" y="351820"/>
            <a:ext cx="0" cy="504056"/>
          </a:xfrm>
          <a:prstGeom prst="line">
            <a:avLst/>
          </a:prstGeom>
          <a:noFill/>
          <a:ln w="9525">
            <a:solidFill>
              <a:schemeClr val="accent2"/>
            </a:solidFill>
            <a:round/>
            <a:headEnd/>
            <a:tailEnd/>
          </a:ln>
        </p:spPr>
        <p:txBody>
          <a:bodyPr wrap="none" anchor="ctr"/>
          <a:lstStyle/>
          <a:p>
            <a:endParaRPr lang="zh-CN" altLang="en-US"/>
          </a:p>
        </p:txBody>
      </p:sp>
      <p:sp>
        <p:nvSpPr>
          <p:cNvPr id="9" name="Line 21"/>
          <p:cNvSpPr>
            <a:spLocks noChangeShapeType="1"/>
          </p:cNvSpPr>
          <p:nvPr/>
        </p:nvSpPr>
        <p:spPr bwMode="auto">
          <a:xfrm flipH="1">
            <a:off x="6732240" y="394781"/>
            <a:ext cx="0" cy="46109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1"/>
          <p:cNvSpPr>
            <a:spLocks noChangeShapeType="1"/>
          </p:cNvSpPr>
          <p:nvPr/>
        </p:nvSpPr>
        <p:spPr bwMode="auto">
          <a:xfrm flipH="1">
            <a:off x="7380312" y="394781"/>
            <a:ext cx="0" cy="46109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5"/>
          <p:cNvSpPr txBox="1">
            <a:spLocks noChangeArrowheads="1"/>
          </p:cNvSpPr>
          <p:nvPr/>
        </p:nvSpPr>
        <p:spPr bwMode="auto">
          <a:xfrm>
            <a:off x="395536" y="1124744"/>
            <a:ext cx="8001000" cy="3970318"/>
          </a:xfrm>
          <a:prstGeom prst="rect">
            <a:avLst/>
          </a:prstGeom>
          <a:noFill/>
          <a:ln w="9525">
            <a:noFill/>
            <a:miter lim="800000"/>
            <a:headEnd/>
            <a:tailEnd/>
          </a:ln>
        </p:spPr>
        <p:txBody>
          <a:bodyPr>
            <a:spAutoFit/>
          </a:bodyPr>
          <a:lstStyle/>
          <a:p>
            <a:r>
              <a:rPr lang="en-US" altLang="zh-CN" sz="2800" dirty="0" err="1" smtClean="0">
                <a:ea typeface="隶书" pitchFamily="49" charset="-122"/>
              </a:rPr>
              <a:t>t</a:t>
            </a:r>
            <a:r>
              <a:rPr kumimoji="1" lang="en-US" altLang="zh-CN" sz="2800" dirty="0" err="1" smtClean="0">
                <a:latin typeface="Times New Roman" pitchFamily="18" charset="0"/>
                <a:ea typeface="隶书" pitchFamily="49" charset="-122"/>
              </a:rPr>
              <a:t>ypedef</a:t>
            </a:r>
            <a:r>
              <a:rPr kumimoji="1" lang="en-US" altLang="zh-CN" sz="2800" dirty="0" smtClean="0">
                <a:latin typeface="Times New Roman" pitchFamily="18" charset="0"/>
                <a:ea typeface="隶书" pitchFamily="49" charset="-122"/>
              </a:rPr>
              <a:t> </a:t>
            </a:r>
            <a:r>
              <a:rPr kumimoji="1" lang="en-US" altLang="zh-CN" sz="2800" dirty="0" err="1" smtClean="0">
                <a:latin typeface="Times New Roman" pitchFamily="18" charset="0"/>
                <a:ea typeface="隶书" pitchFamily="49" charset="-122"/>
              </a:rPr>
              <a:t>struct</a:t>
            </a:r>
            <a:r>
              <a:rPr kumimoji="1" lang="en-US" altLang="zh-CN" sz="2800" dirty="0" smtClean="0">
                <a:latin typeface="Times New Roman" pitchFamily="18" charset="0"/>
                <a:ea typeface="隶书" pitchFamily="49" charset="-122"/>
              </a:rPr>
              <a:t> </a:t>
            </a:r>
            <a:r>
              <a:rPr kumimoji="1" lang="en-US" altLang="zh-CN" sz="2800" b="0" dirty="0" err="1" smtClean="0">
                <a:latin typeface="Times New Roman" pitchFamily="18" charset="0"/>
                <a:ea typeface="隶书" pitchFamily="49" charset="-122"/>
              </a:rPr>
              <a:t>MPNode</a:t>
            </a:r>
            <a:r>
              <a:rPr kumimoji="1" lang="en-US" altLang="zh-CN" sz="2800" b="0" dirty="0" smtClean="0">
                <a:latin typeface="Times New Roman" pitchFamily="18" charset="0"/>
                <a:ea typeface="隶书" pitchFamily="49" charset="-122"/>
              </a:rPr>
              <a:t> </a:t>
            </a:r>
            <a:r>
              <a:rPr kumimoji="1" lang="en-US" altLang="zh-CN" sz="2800" dirty="0">
                <a:latin typeface="Times New Roman" pitchFamily="18" charset="0"/>
                <a:ea typeface="隶书" pitchFamily="49" charset="-122"/>
              </a:rPr>
              <a:t>{	</a:t>
            </a:r>
            <a:endParaRPr kumimoji="1" lang="en-US" altLang="zh-CN" sz="2800" dirty="0" smtClean="0">
              <a:latin typeface="Times New Roman" pitchFamily="18" charset="0"/>
              <a:ea typeface="隶书" pitchFamily="49" charset="-122"/>
            </a:endParaRPr>
          </a:p>
          <a:p>
            <a:r>
              <a:rPr kumimoji="1" lang="zh-CN" altLang="en-US" sz="2800" dirty="0" smtClean="0">
                <a:latin typeface="Times New Roman" pitchFamily="18" charset="0"/>
                <a:ea typeface="隶书" pitchFamily="49" charset="-122"/>
              </a:rPr>
              <a:t>     </a:t>
            </a:r>
            <a:r>
              <a:rPr kumimoji="1" lang="en-US" altLang="zh-CN" sz="2800" dirty="0" err="1" smtClean="0">
                <a:latin typeface="Times New Roman" pitchFamily="18" charset="0"/>
                <a:ea typeface="隶书" pitchFamily="49" charset="-122"/>
              </a:rPr>
              <a:t>ElemTag</a:t>
            </a:r>
            <a:r>
              <a:rPr kumimoji="1" lang="en-US" altLang="zh-CN" sz="2800" dirty="0" smtClean="0">
                <a:latin typeface="Times New Roman" pitchFamily="18" charset="0"/>
                <a:ea typeface="隶书" pitchFamily="49" charset="-122"/>
              </a:rPr>
              <a:t>  tag; </a:t>
            </a:r>
            <a:endParaRPr lang="en-US" altLang="zh-CN" sz="2800" dirty="0">
              <a:ea typeface="隶书" pitchFamily="49" charset="-122"/>
            </a:endParaRPr>
          </a:p>
          <a:p>
            <a:r>
              <a:rPr kumimoji="1" lang="en-US" altLang="zh-CN" sz="2800" dirty="0">
                <a:solidFill>
                  <a:schemeClr val="tx2"/>
                </a:solidFill>
                <a:latin typeface="Times New Roman" pitchFamily="18" charset="0"/>
                <a:ea typeface="隶书" pitchFamily="49" charset="-122"/>
              </a:rPr>
              <a:t> </a:t>
            </a:r>
            <a:r>
              <a:rPr kumimoji="1" lang="en-US" altLang="zh-CN" sz="2800" dirty="0" smtClean="0">
                <a:solidFill>
                  <a:schemeClr val="tx2"/>
                </a:solidFill>
                <a:latin typeface="Times New Roman" pitchFamily="18" charset="0"/>
                <a:ea typeface="隶书" pitchFamily="49" charset="-122"/>
              </a:rPr>
              <a:t>    </a:t>
            </a:r>
            <a:r>
              <a:rPr kumimoji="1" lang="en-US" altLang="zh-CN" sz="2800" dirty="0" err="1" smtClean="0">
                <a:solidFill>
                  <a:schemeClr val="tx2"/>
                </a:solidFill>
                <a:latin typeface="Times New Roman" pitchFamily="18" charset="0"/>
                <a:ea typeface="隶书" pitchFamily="49" charset="-122"/>
              </a:rPr>
              <a:t>int</a:t>
            </a:r>
            <a:r>
              <a:rPr kumimoji="1" lang="en-US" altLang="zh-CN" sz="2800" dirty="0" smtClean="0">
                <a:solidFill>
                  <a:schemeClr val="tx2"/>
                </a:solidFill>
                <a:latin typeface="Times New Roman" pitchFamily="18" charset="0"/>
                <a:ea typeface="隶书" pitchFamily="49" charset="-122"/>
              </a:rPr>
              <a:t>            </a:t>
            </a:r>
            <a:r>
              <a:rPr kumimoji="1" lang="en-US" altLang="zh-CN" sz="2800" dirty="0" err="1" smtClean="0">
                <a:solidFill>
                  <a:schemeClr val="tx2"/>
                </a:solidFill>
                <a:latin typeface="Times New Roman" pitchFamily="18" charset="0"/>
                <a:ea typeface="隶书" pitchFamily="49" charset="-122"/>
              </a:rPr>
              <a:t>exp</a:t>
            </a:r>
            <a:r>
              <a:rPr kumimoji="1" lang="en-US" altLang="zh-CN" sz="2800" dirty="0" smtClean="0">
                <a:solidFill>
                  <a:schemeClr val="tx2"/>
                </a:solidFill>
                <a:latin typeface="Times New Roman" pitchFamily="18" charset="0"/>
                <a:ea typeface="隶书" pitchFamily="49" charset="-122"/>
              </a:rPr>
              <a:t>; </a:t>
            </a:r>
            <a:r>
              <a:rPr kumimoji="1" lang="en-US" altLang="zh-CN" sz="2000" dirty="0" smtClean="0">
                <a:solidFill>
                  <a:schemeClr val="tx2"/>
                </a:solidFill>
                <a:latin typeface="华文楷体" panose="02010600040101010101" pitchFamily="2" charset="-122"/>
                <a:ea typeface="华文楷体" panose="02010600040101010101" pitchFamily="2" charset="-122"/>
              </a:rPr>
              <a:t>//</a:t>
            </a:r>
            <a:r>
              <a:rPr kumimoji="1" lang="zh-CN" altLang="en-US" sz="2000" dirty="0" smtClean="0">
                <a:solidFill>
                  <a:schemeClr val="tx2"/>
                </a:solidFill>
                <a:latin typeface="华文楷体" panose="02010600040101010101" pitchFamily="2" charset="-122"/>
                <a:ea typeface="华文楷体" panose="02010600040101010101" pitchFamily="2" charset="-122"/>
              </a:rPr>
              <a:t>指数域</a:t>
            </a:r>
            <a:endParaRPr kumimoji="1" lang="en-US" altLang="zh-CN" sz="2000" dirty="0">
              <a:solidFill>
                <a:schemeClr val="tx2"/>
              </a:solidFill>
              <a:latin typeface="华文楷体" panose="02010600040101010101" pitchFamily="2" charset="-122"/>
              <a:ea typeface="华文楷体" panose="02010600040101010101" pitchFamily="2" charset="-122"/>
            </a:endParaRPr>
          </a:p>
          <a:p>
            <a:r>
              <a:rPr kumimoji="1" lang="en-US" altLang="zh-CN" sz="2800" dirty="0" smtClean="0">
                <a:latin typeface="Times New Roman" pitchFamily="18" charset="0"/>
                <a:ea typeface="隶书" pitchFamily="49" charset="-122"/>
              </a:rPr>
              <a:t>     union </a:t>
            </a:r>
            <a:r>
              <a:rPr kumimoji="1" lang="en-US" altLang="zh-CN" sz="2800" dirty="0">
                <a:latin typeface="Times New Roman" pitchFamily="18" charset="0"/>
                <a:ea typeface="隶书" pitchFamily="49" charset="-122"/>
              </a:rPr>
              <a:t>{	</a:t>
            </a:r>
            <a:r>
              <a:rPr kumimoji="1" lang="en-US" altLang="zh-CN" sz="2800" dirty="0" smtClean="0">
                <a:latin typeface="Times New Roman" pitchFamily="18" charset="0"/>
                <a:ea typeface="隶书" pitchFamily="49" charset="-122"/>
              </a:rPr>
              <a:t>        </a:t>
            </a:r>
            <a:r>
              <a:rPr lang="en-US" altLang="zh-CN" sz="2000" dirty="0">
                <a:solidFill>
                  <a:schemeClr val="tx2"/>
                </a:solidFill>
                <a:latin typeface="华文楷体" panose="02010600040101010101" pitchFamily="2" charset="-122"/>
                <a:ea typeface="华文楷体" panose="02010600040101010101" pitchFamily="2" charset="-122"/>
              </a:rPr>
              <a:t>//</a:t>
            </a:r>
            <a:r>
              <a:rPr lang="zh-CN" altLang="en-US" sz="2000" dirty="0">
                <a:solidFill>
                  <a:schemeClr val="tx2"/>
                </a:solidFill>
                <a:latin typeface="华文楷体" panose="02010600040101010101" pitchFamily="2" charset="-122"/>
                <a:ea typeface="华文楷体" panose="02010600040101010101" pitchFamily="2" charset="-122"/>
              </a:rPr>
              <a:t>原子结点和表结点的联合部分</a:t>
            </a:r>
          </a:p>
          <a:p>
            <a:r>
              <a:rPr kumimoji="1" lang="zh-CN" altLang="en-US" sz="2800" dirty="0">
                <a:latin typeface="Times New Roman" pitchFamily="18" charset="0"/>
                <a:ea typeface="隶书" pitchFamily="49" charset="-122"/>
              </a:rPr>
              <a:t>          </a:t>
            </a:r>
            <a:r>
              <a:rPr kumimoji="1" lang="en-US" altLang="zh-CN" sz="2800" dirty="0" smtClean="0">
                <a:latin typeface="Times New Roman" pitchFamily="18" charset="0"/>
                <a:ea typeface="隶书" pitchFamily="49" charset="-122"/>
              </a:rPr>
              <a:t>float   </a:t>
            </a:r>
            <a:r>
              <a:rPr kumimoji="1" lang="en-US" altLang="zh-CN" sz="2800" dirty="0" err="1" smtClean="0">
                <a:latin typeface="Times New Roman" pitchFamily="18" charset="0"/>
                <a:ea typeface="隶书" pitchFamily="49" charset="-122"/>
              </a:rPr>
              <a:t>coef</a:t>
            </a:r>
            <a:r>
              <a:rPr kumimoji="1" lang="en-US" altLang="zh-CN" sz="2800" dirty="0" smtClean="0">
                <a:latin typeface="Times New Roman" pitchFamily="18" charset="0"/>
                <a:ea typeface="隶书" pitchFamily="49" charset="-122"/>
              </a:rPr>
              <a:t>;   </a:t>
            </a:r>
            <a:r>
              <a:rPr kumimoji="1" lang="en-US" altLang="zh-CN" sz="2000" dirty="0" smtClean="0">
                <a:latin typeface="华文楷体" panose="02010600040101010101" pitchFamily="2" charset="-122"/>
                <a:ea typeface="华文楷体" panose="02010600040101010101" pitchFamily="2" charset="-122"/>
              </a:rPr>
              <a:t>//</a:t>
            </a:r>
            <a:r>
              <a:rPr kumimoji="1" lang="zh-CN" altLang="en-US" sz="2000" dirty="0" smtClean="0">
                <a:latin typeface="华文楷体" panose="02010600040101010101" pitchFamily="2" charset="-122"/>
                <a:ea typeface="华文楷体" panose="02010600040101010101" pitchFamily="2" charset="-122"/>
              </a:rPr>
              <a:t>系数域</a:t>
            </a:r>
            <a:r>
              <a:rPr kumimoji="1" lang="en-US" altLang="zh-CN" sz="2800" dirty="0">
                <a:latin typeface="Times New Roman" pitchFamily="18" charset="0"/>
                <a:ea typeface="隶书" pitchFamily="49" charset="-122"/>
              </a:rPr>
              <a:t>	          </a:t>
            </a:r>
            <a:endParaRPr kumimoji="1" lang="zh-CN" altLang="en-US" sz="2800" b="0" dirty="0">
              <a:solidFill>
                <a:schemeClr val="tx2"/>
              </a:solidFill>
              <a:latin typeface="Times New Roman" pitchFamily="18" charset="0"/>
              <a:ea typeface="隶书" pitchFamily="49" charset="-122"/>
            </a:endParaRPr>
          </a:p>
          <a:p>
            <a:r>
              <a:rPr kumimoji="1" lang="zh-CN" altLang="en-US" sz="2800" dirty="0">
                <a:latin typeface="Times New Roman" pitchFamily="18" charset="0"/>
                <a:ea typeface="隶书" pitchFamily="49" charset="-122"/>
              </a:rPr>
              <a:t>	</a:t>
            </a:r>
            <a:r>
              <a:rPr kumimoji="1" lang="en-US" altLang="zh-CN" sz="2800" dirty="0" err="1" smtClean="0">
                <a:latin typeface="Times New Roman" pitchFamily="18" charset="0"/>
                <a:ea typeface="隶书" pitchFamily="49" charset="-122"/>
              </a:rPr>
              <a:t>struct</a:t>
            </a:r>
            <a:r>
              <a:rPr kumimoji="1" lang="en-US" altLang="zh-CN" sz="2800" dirty="0" smtClean="0">
                <a:latin typeface="Times New Roman" pitchFamily="18" charset="0"/>
                <a:ea typeface="隶书" pitchFamily="49" charset="-122"/>
              </a:rPr>
              <a:t> </a:t>
            </a:r>
            <a:r>
              <a:rPr kumimoji="1" lang="en-US" altLang="zh-CN" sz="2800" dirty="0" err="1" smtClean="0">
                <a:latin typeface="Times New Roman" pitchFamily="18" charset="0"/>
                <a:ea typeface="隶书" pitchFamily="49" charset="-122"/>
              </a:rPr>
              <a:t>GLNodex</a:t>
            </a:r>
            <a:r>
              <a:rPr kumimoji="1" lang="en-US" altLang="zh-CN" sz="2800" dirty="0" smtClean="0">
                <a:latin typeface="Times New Roman" pitchFamily="18" charset="0"/>
                <a:ea typeface="隶书" pitchFamily="49" charset="-122"/>
              </a:rPr>
              <a:t> *</a:t>
            </a:r>
            <a:r>
              <a:rPr kumimoji="1" lang="en-US" altLang="zh-CN" sz="2800" dirty="0" err="1" smtClean="0">
                <a:latin typeface="Times New Roman" pitchFamily="18" charset="0"/>
                <a:ea typeface="隶书" pitchFamily="49" charset="-122"/>
              </a:rPr>
              <a:t>hp</a:t>
            </a:r>
            <a:r>
              <a:rPr kumimoji="1" lang="en-US" altLang="zh-CN" sz="2800" dirty="0" smtClean="0">
                <a:latin typeface="Times New Roman" pitchFamily="18" charset="0"/>
                <a:ea typeface="隶书" pitchFamily="49" charset="-122"/>
              </a:rPr>
              <a:t>;</a:t>
            </a:r>
          </a:p>
          <a:p>
            <a:r>
              <a:rPr lang="en-US" altLang="zh-CN" sz="2800" dirty="0" smtClean="0">
                <a:ea typeface="隶书" pitchFamily="49" charset="-122"/>
              </a:rPr>
              <a:t>     };</a:t>
            </a:r>
          </a:p>
          <a:p>
            <a:r>
              <a:rPr lang="en-US" altLang="zh-CN" sz="2800" dirty="0">
                <a:ea typeface="隶书" pitchFamily="49" charset="-122"/>
              </a:rPr>
              <a:t> </a:t>
            </a:r>
            <a:r>
              <a:rPr lang="en-US" altLang="zh-CN" sz="2800" dirty="0" smtClean="0">
                <a:ea typeface="隶书" pitchFamily="49" charset="-122"/>
              </a:rPr>
              <a:t>    </a:t>
            </a:r>
            <a:r>
              <a:rPr lang="en-US" altLang="zh-CN" sz="2800" dirty="0" err="1" smtClean="0">
                <a:ea typeface="隶书" pitchFamily="49" charset="-122"/>
              </a:rPr>
              <a:t>struct</a:t>
            </a:r>
            <a:r>
              <a:rPr lang="en-US" altLang="zh-CN" sz="2800" dirty="0" smtClean="0">
                <a:ea typeface="隶书" pitchFamily="49" charset="-122"/>
              </a:rPr>
              <a:t> </a:t>
            </a:r>
            <a:r>
              <a:rPr lang="en-US" altLang="zh-CN" sz="2800" dirty="0" err="1" smtClean="0">
                <a:ea typeface="隶书" pitchFamily="49" charset="-122"/>
              </a:rPr>
              <a:t>MPNode</a:t>
            </a:r>
            <a:r>
              <a:rPr lang="en-US" altLang="zh-CN" sz="2800" dirty="0" smtClean="0">
                <a:ea typeface="隶书" pitchFamily="49" charset="-122"/>
              </a:rPr>
              <a:t> *</a:t>
            </a:r>
            <a:r>
              <a:rPr lang="en-US" altLang="zh-CN" sz="2800" dirty="0" err="1" smtClean="0">
                <a:ea typeface="隶书" pitchFamily="49" charset="-122"/>
              </a:rPr>
              <a:t>tp</a:t>
            </a:r>
            <a:r>
              <a:rPr lang="zh-CN" altLang="en-US" sz="2000" dirty="0" smtClean="0">
                <a:solidFill>
                  <a:schemeClr val="tx2"/>
                </a:solidFill>
                <a:latin typeface="华文楷体" panose="02010600040101010101" pitchFamily="2" charset="-122"/>
                <a:ea typeface="华文楷体" panose="02010600040101010101" pitchFamily="2" charset="-122"/>
              </a:rPr>
              <a:t>；</a:t>
            </a:r>
            <a:r>
              <a:rPr lang="en-US" altLang="zh-CN" sz="2000" dirty="0" smtClean="0">
                <a:solidFill>
                  <a:schemeClr val="tx2"/>
                </a:solidFill>
                <a:latin typeface="华文楷体" panose="02010600040101010101" pitchFamily="2" charset="-122"/>
                <a:ea typeface="华文楷体" panose="02010600040101010101" pitchFamily="2" charset="-122"/>
              </a:rPr>
              <a:t>//</a:t>
            </a:r>
            <a:r>
              <a:rPr lang="zh-CN" altLang="en-US" sz="2000" dirty="0">
                <a:solidFill>
                  <a:schemeClr val="tx2"/>
                </a:solidFill>
                <a:latin typeface="华文楷体" panose="02010600040101010101" pitchFamily="2" charset="-122"/>
                <a:ea typeface="华文楷体" panose="02010600040101010101" pitchFamily="2" charset="-122"/>
              </a:rPr>
              <a:t>相当于线性链表的</a:t>
            </a:r>
            <a:r>
              <a:rPr lang="en-US" altLang="zh-CN" sz="2000" dirty="0">
                <a:solidFill>
                  <a:schemeClr val="tx2"/>
                </a:solidFill>
                <a:latin typeface="华文楷体" panose="02010600040101010101" pitchFamily="2" charset="-122"/>
                <a:ea typeface="华文楷体" panose="02010600040101010101" pitchFamily="2" charset="-122"/>
              </a:rPr>
              <a:t>next</a:t>
            </a:r>
          </a:p>
          <a:p>
            <a:r>
              <a:rPr kumimoji="1" lang="en-US" altLang="zh-CN" sz="2800" dirty="0" smtClean="0">
                <a:latin typeface="Times New Roman" pitchFamily="18" charset="0"/>
                <a:ea typeface="隶书" pitchFamily="49" charset="-122"/>
              </a:rPr>
              <a:t>} *</a:t>
            </a:r>
            <a:r>
              <a:rPr kumimoji="1" lang="en-US" altLang="zh-CN" sz="2800" dirty="0" err="1" smtClean="0">
                <a:latin typeface="Times New Roman" pitchFamily="18" charset="0"/>
                <a:ea typeface="隶书" pitchFamily="49" charset="-122"/>
              </a:rPr>
              <a:t>Mplist</a:t>
            </a:r>
            <a:r>
              <a:rPr kumimoji="1" lang="en-US" altLang="zh-CN" sz="2800" dirty="0" smtClean="0">
                <a:latin typeface="Times New Roman" pitchFamily="18" charset="0"/>
                <a:ea typeface="隶书" pitchFamily="49" charset="-122"/>
              </a:rPr>
              <a:t>;      </a:t>
            </a:r>
            <a:r>
              <a:rPr kumimoji="1" lang="en-US" altLang="zh-CN" sz="2000" dirty="0" smtClean="0">
                <a:latin typeface="华文楷体" panose="02010600040101010101" pitchFamily="2" charset="-122"/>
                <a:ea typeface="华文楷体" panose="02010600040101010101" pitchFamily="2" charset="-122"/>
              </a:rPr>
              <a:t>//m</a:t>
            </a:r>
            <a:r>
              <a:rPr kumimoji="1" lang="zh-CN" altLang="en-US" sz="2000" dirty="0" smtClean="0">
                <a:latin typeface="华文楷体" panose="02010600040101010101" pitchFamily="2" charset="-122"/>
                <a:ea typeface="华文楷体" panose="02010600040101010101" pitchFamily="2" charset="-122"/>
              </a:rPr>
              <a:t>元多项式广义表类型定义</a:t>
            </a:r>
            <a:endParaRPr kumimoji="1"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03779708"/>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946844526"/>
              </p:ext>
            </p:extLst>
          </p:nvPr>
        </p:nvGraphicFramePr>
        <p:xfrm>
          <a:off x="179512" y="85463"/>
          <a:ext cx="5996967" cy="1543337"/>
        </p:xfrm>
        <a:graphic>
          <a:graphicData uri="http://schemas.openxmlformats.org/presentationml/2006/ole">
            <mc:AlternateContent xmlns:mc="http://schemas.openxmlformats.org/markup-compatibility/2006">
              <mc:Choice xmlns:v="urn:schemas-microsoft-com:vml" Requires="v">
                <p:oleObj spid="_x0000_s290839" name="公式" r:id="rId3" imgW="3454200" imgH="888840" progId="Equation.3">
                  <p:embed/>
                </p:oleObj>
              </mc:Choice>
              <mc:Fallback>
                <p:oleObj name="公式" r:id="rId3" imgW="3454200" imgH="888840" progId="Equation.3">
                  <p:embed/>
                  <p:pic>
                    <p:nvPicPr>
                      <p:cNvPr id="0" name=""/>
                      <p:cNvPicPr/>
                      <p:nvPr/>
                    </p:nvPicPr>
                    <p:blipFill>
                      <a:blip r:embed="rId4"/>
                      <a:stretch>
                        <a:fillRect/>
                      </a:stretch>
                    </p:blipFill>
                    <p:spPr>
                      <a:xfrm>
                        <a:off x="179512" y="85463"/>
                        <a:ext cx="5996967" cy="1543337"/>
                      </a:xfrm>
                      <a:prstGeom prst="rect">
                        <a:avLst/>
                      </a:prstGeom>
                    </p:spPr>
                  </p:pic>
                </p:oleObj>
              </mc:Fallback>
            </mc:AlternateContent>
          </a:graphicData>
        </a:graphic>
      </p:graphicFrame>
      <p:grpSp>
        <p:nvGrpSpPr>
          <p:cNvPr id="10" name="组合 9"/>
          <p:cNvGrpSpPr/>
          <p:nvPr/>
        </p:nvGrpSpPr>
        <p:grpSpPr>
          <a:xfrm>
            <a:off x="1115616" y="2790237"/>
            <a:ext cx="1584176" cy="461666"/>
            <a:chOff x="539552" y="2132856"/>
            <a:chExt cx="1584176" cy="461666"/>
          </a:xfrm>
        </p:grpSpPr>
        <p:sp>
          <p:nvSpPr>
            <p:cNvPr id="4" name="文本框 3"/>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3         ˄</a:t>
              </a:r>
              <a:endParaRPr lang="zh-CN" altLang="en-US" sz="2400" dirty="0"/>
            </a:p>
          </p:txBody>
        </p:sp>
        <p:cxnSp>
          <p:nvCxnSpPr>
            <p:cNvPr id="6" name="直接连接符 5"/>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2" name="直接箭头连接符 11"/>
          <p:cNvCxnSpPr/>
          <p:nvPr/>
        </p:nvCxnSpPr>
        <p:spPr bwMode="auto">
          <a:xfrm>
            <a:off x="539552" y="3006261"/>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文本框 12"/>
          <p:cNvSpPr txBox="1"/>
          <p:nvPr/>
        </p:nvSpPr>
        <p:spPr>
          <a:xfrm>
            <a:off x="216024" y="2790237"/>
            <a:ext cx="467544" cy="461665"/>
          </a:xfrm>
          <a:prstGeom prst="rect">
            <a:avLst/>
          </a:prstGeom>
          <a:noFill/>
        </p:spPr>
        <p:txBody>
          <a:bodyPr wrap="square" rtlCol="0">
            <a:spAutoFit/>
          </a:bodyPr>
          <a:lstStyle/>
          <a:p>
            <a:r>
              <a:rPr lang="en-US" altLang="zh-CN" sz="2400" dirty="0" smtClean="0"/>
              <a:t>P</a:t>
            </a:r>
            <a:endParaRPr lang="zh-CN" altLang="en-US" sz="2400" dirty="0"/>
          </a:p>
        </p:txBody>
      </p:sp>
      <p:grpSp>
        <p:nvGrpSpPr>
          <p:cNvPr id="16" name="组合 15"/>
          <p:cNvGrpSpPr/>
          <p:nvPr/>
        </p:nvGrpSpPr>
        <p:grpSpPr>
          <a:xfrm>
            <a:off x="1115616" y="3689952"/>
            <a:ext cx="1584176" cy="461666"/>
            <a:chOff x="539552" y="2132856"/>
            <a:chExt cx="1584176" cy="461666"/>
          </a:xfrm>
        </p:grpSpPr>
        <p:sp>
          <p:nvSpPr>
            <p:cNvPr id="17" name="文本框 16"/>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a:t>
              </a:r>
              <a:endParaRPr lang="zh-CN" altLang="en-US" sz="2400" dirty="0"/>
            </a:p>
          </p:txBody>
        </p:sp>
        <p:cxnSp>
          <p:nvCxnSpPr>
            <p:cNvPr id="18" name="直接连接符 17"/>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1" name="文本框 20"/>
          <p:cNvSpPr txBox="1"/>
          <p:nvPr/>
        </p:nvSpPr>
        <p:spPr>
          <a:xfrm>
            <a:off x="1835696" y="3689953"/>
            <a:ext cx="432048"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tx1"/>
            </a:solidFill>
          </a:ln>
        </p:spPr>
        <p:txBody>
          <a:bodyPr wrap="square" rtlCol="0">
            <a:spAutoFit/>
          </a:bodyPr>
          <a:lstStyle/>
          <a:p>
            <a:endParaRPr lang="zh-CN" altLang="en-US" sz="2400" dirty="0"/>
          </a:p>
        </p:txBody>
      </p:sp>
      <p:cxnSp>
        <p:nvCxnSpPr>
          <p:cNvPr id="15" name="直接箭头连接符 14"/>
          <p:cNvCxnSpPr/>
          <p:nvPr/>
        </p:nvCxnSpPr>
        <p:spPr bwMode="auto">
          <a:xfrm>
            <a:off x="2051720" y="3078269"/>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2483768" y="3942364"/>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直接连接符 24"/>
          <p:cNvCxnSpPr/>
          <p:nvPr/>
        </p:nvCxnSpPr>
        <p:spPr bwMode="auto">
          <a:xfrm>
            <a:off x="1619672" y="3920785"/>
            <a:ext cx="0" cy="5976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a:off x="611560" y="4518429"/>
            <a:ext cx="10081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0" name="组合 29"/>
          <p:cNvGrpSpPr/>
          <p:nvPr/>
        </p:nvGrpSpPr>
        <p:grpSpPr>
          <a:xfrm>
            <a:off x="3118471" y="3711531"/>
            <a:ext cx="1584176" cy="461666"/>
            <a:chOff x="539552" y="2132856"/>
            <a:chExt cx="1584176" cy="461666"/>
          </a:xfrm>
        </p:grpSpPr>
        <p:sp>
          <p:nvSpPr>
            <p:cNvPr id="31" name="文本框 30"/>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1   2          </a:t>
              </a:r>
              <a:endParaRPr lang="zh-CN" altLang="en-US" sz="2400" dirty="0"/>
            </a:p>
          </p:txBody>
        </p:sp>
        <p:cxnSp>
          <p:nvCxnSpPr>
            <p:cNvPr id="32" name="直接连接符 31"/>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5" name="直接箭头连接符 34"/>
          <p:cNvCxnSpPr/>
          <p:nvPr/>
        </p:nvCxnSpPr>
        <p:spPr bwMode="auto">
          <a:xfrm>
            <a:off x="4572000" y="394897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36" name="组合 35"/>
          <p:cNvGrpSpPr/>
          <p:nvPr/>
        </p:nvGrpSpPr>
        <p:grpSpPr>
          <a:xfrm>
            <a:off x="5220072" y="3711531"/>
            <a:ext cx="1584176" cy="461666"/>
            <a:chOff x="539552" y="2132856"/>
            <a:chExt cx="1584176" cy="461666"/>
          </a:xfrm>
        </p:grpSpPr>
        <p:sp>
          <p:nvSpPr>
            <p:cNvPr id="37" name="文本框 36"/>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1   1          </a:t>
              </a:r>
              <a:endParaRPr lang="zh-CN" altLang="en-US" sz="2400" dirty="0"/>
            </a:p>
          </p:txBody>
        </p:sp>
        <p:cxnSp>
          <p:nvCxnSpPr>
            <p:cNvPr id="38" name="直接连接符 37"/>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41" name="直接箭头连接符 40"/>
          <p:cNvCxnSpPr/>
          <p:nvPr/>
        </p:nvCxnSpPr>
        <p:spPr bwMode="auto">
          <a:xfrm>
            <a:off x="6660232" y="394897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42" name="组合 41"/>
          <p:cNvGrpSpPr/>
          <p:nvPr/>
        </p:nvGrpSpPr>
        <p:grpSpPr>
          <a:xfrm>
            <a:off x="7322482" y="3719740"/>
            <a:ext cx="1584176" cy="461666"/>
            <a:chOff x="539552" y="2132856"/>
            <a:chExt cx="1584176" cy="461666"/>
          </a:xfrm>
        </p:grpSpPr>
        <p:sp>
          <p:nvSpPr>
            <p:cNvPr id="43" name="文本框 42"/>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0   0  15   ˄</a:t>
              </a:r>
              <a:endParaRPr lang="zh-CN" altLang="en-US" sz="2400" dirty="0"/>
            </a:p>
          </p:txBody>
        </p:sp>
        <p:cxnSp>
          <p:nvCxnSpPr>
            <p:cNvPr id="44" name="直接连接符 43"/>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47" name="直接连接符 46"/>
          <p:cNvCxnSpPr/>
          <p:nvPr/>
        </p:nvCxnSpPr>
        <p:spPr bwMode="auto">
          <a:xfrm>
            <a:off x="4067944" y="3942364"/>
            <a:ext cx="0" cy="5976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6156176" y="3948975"/>
            <a:ext cx="0" cy="59764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49" name="组合 48"/>
          <p:cNvGrpSpPr/>
          <p:nvPr/>
        </p:nvGrpSpPr>
        <p:grpSpPr>
          <a:xfrm>
            <a:off x="414847" y="6207694"/>
            <a:ext cx="1265295" cy="461666"/>
            <a:chOff x="539552" y="2132856"/>
            <a:chExt cx="1584176" cy="461666"/>
          </a:xfrm>
        </p:grpSpPr>
        <p:sp>
          <p:nvSpPr>
            <p:cNvPr id="50" name="文本框 49"/>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a:t>z</a:t>
              </a:r>
              <a:r>
                <a:rPr lang="en-US" altLang="zh-CN" sz="2400" dirty="0" smtClean="0"/>
                <a:t>    y    x </a:t>
              </a:r>
              <a:endParaRPr lang="zh-CN" altLang="en-US" sz="2400" dirty="0"/>
            </a:p>
          </p:txBody>
        </p:sp>
        <p:cxnSp>
          <p:nvCxnSpPr>
            <p:cNvPr id="51" name="直接连接符 50"/>
            <p:cNvCxnSpPr/>
            <p:nvPr/>
          </p:nvCxnSpPr>
          <p:spPr bwMode="auto">
            <a:xfrm>
              <a:off x="102550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a:off x="1597241"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55" name="直接箭头连接符 54"/>
          <p:cNvCxnSpPr/>
          <p:nvPr/>
        </p:nvCxnSpPr>
        <p:spPr bwMode="auto">
          <a:xfrm>
            <a:off x="611560" y="4518429"/>
            <a:ext cx="0" cy="16892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59" name="组合 58"/>
          <p:cNvGrpSpPr/>
          <p:nvPr/>
        </p:nvGrpSpPr>
        <p:grpSpPr>
          <a:xfrm>
            <a:off x="182735" y="1958029"/>
            <a:ext cx="5235613" cy="720080"/>
            <a:chOff x="182735" y="1958029"/>
            <a:chExt cx="5235613" cy="720080"/>
          </a:xfrm>
        </p:grpSpPr>
        <p:sp>
          <p:nvSpPr>
            <p:cNvPr id="57" name="椭圆形标注 56"/>
            <p:cNvSpPr/>
            <p:nvPr/>
          </p:nvSpPr>
          <p:spPr bwMode="auto">
            <a:xfrm>
              <a:off x="182735" y="1958029"/>
              <a:ext cx="5197945" cy="720080"/>
            </a:xfrm>
            <a:prstGeom prst="wedgeEllipseCallout">
              <a:avLst/>
            </a:prstGeom>
            <a:solidFill>
              <a:srgbClr val="FFC000">
                <a:alpha val="3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8" name="文本框 57"/>
            <p:cNvSpPr txBox="1"/>
            <p:nvPr/>
          </p:nvSpPr>
          <p:spPr>
            <a:xfrm>
              <a:off x="449796" y="2113597"/>
              <a:ext cx="4968552" cy="400110"/>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增设的头指针，</a:t>
              </a:r>
              <a:r>
                <a:rPr lang="en-US" altLang="zh-CN" sz="2000" dirty="0" err="1" smtClean="0">
                  <a:latin typeface="华文楷体" panose="02010600040101010101" pitchFamily="2" charset="-122"/>
                  <a:ea typeface="华文楷体" panose="02010600040101010101" pitchFamily="2" charset="-122"/>
                </a:rPr>
                <a:t>exp</a:t>
              </a:r>
              <a:r>
                <a:rPr lang="zh-CN" altLang="en-US" sz="2000" dirty="0" smtClean="0">
                  <a:latin typeface="华文楷体" panose="02010600040101010101" pitchFamily="2" charset="-122"/>
                  <a:ea typeface="华文楷体" panose="02010600040101010101" pitchFamily="2" charset="-122"/>
                </a:rPr>
                <a:t>值设为多项式变元个数</a:t>
              </a:r>
              <a:endParaRPr lang="zh-CN" altLang="en-US" sz="2000" dirty="0">
                <a:latin typeface="华文楷体" panose="02010600040101010101" pitchFamily="2" charset="-122"/>
                <a:ea typeface="华文楷体" panose="02010600040101010101" pitchFamily="2" charset="-122"/>
              </a:endParaRPr>
            </a:p>
          </p:txBody>
        </p:sp>
      </p:grpSp>
      <p:grpSp>
        <p:nvGrpSpPr>
          <p:cNvPr id="60" name="组合 59"/>
          <p:cNvGrpSpPr/>
          <p:nvPr/>
        </p:nvGrpSpPr>
        <p:grpSpPr>
          <a:xfrm>
            <a:off x="2762873" y="2710472"/>
            <a:ext cx="6273623" cy="720080"/>
            <a:chOff x="182735" y="1958029"/>
            <a:chExt cx="6273623" cy="720080"/>
          </a:xfrm>
        </p:grpSpPr>
        <p:sp>
          <p:nvSpPr>
            <p:cNvPr id="61" name="椭圆形标注 60"/>
            <p:cNvSpPr/>
            <p:nvPr/>
          </p:nvSpPr>
          <p:spPr bwMode="auto">
            <a:xfrm>
              <a:off x="182735" y="1958029"/>
              <a:ext cx="6273623" cy="720080"/>
            </a:xfrm>
            <a:prstGeom prst="wedgeEllipseCallout">
              <a:avLst>
                <a:gd name="adj1" fmla="val -67331"/>
                <a:gd name="adj2" fmla="val 86125"/>
              </a:avLst>
            </a:prstGeom>
            <a:solidFill>
              <a:srgbClr val="92D050">
                <a:alpha val="3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2" name="文本框 61"/>
            <p:cNvSpPr txBox="1"/>
            <p:nvPr/>
          </p:nvSpPr>
          <p:spPr>
            <a:xfrm>
              <a:off x="449796" y="2113597"/>
              <a:ext cx="5934554" cy="400110"/>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每层增设一个表头结点，</a:t>
              </a:r>
              <a:r>
                <a:rPr lang="en-US" altLang="zh-CN" sz="2000" dirty="0" err="1" smtClean="0">
                  <a:latin typeface="华文楷体" panose="02010600040101010101" pitchFamily="2" charset="-122"/>
                  <a:ea typeface="华文楷体" panose="02010600040101010101" pitchFamily="2" charset="-122"/>
                </a:rPr>
                <a:t>exp</a:t>
              </a:r>
              <a:r>
                <a:rPr lang="zh-CN" altLang="en-US" sz="2000" dirty="0" smtClean="0">
                  <a:latin typeface="华文楷体" panose="02010600040101010101" pitchFamily="2" charset="-122"/>
                  <a:ea typeface="华文楷体" panose="02010600040101010101" pitchFamily="2" charset="-122"/>
                </a:rPr>
                <a:t>值设为该层的变元</a:t>
              </a:r>
              <a:endParaRPr lang="zh-CN" altLang="en-US" sz="2000" dirty="0">
                <a:latin typeface="华文楷体" panose="02010600040101010101" pitchFamily="2" charset="-122"/>
                <a:ea typeface="华文楷体" panose="02010600040101010101" pitchFamily="2" charset="-122"/>
              </a:endParaRPr>
            </a:p>
          </p:txBody>
        </p:sp>
      </p:grpSp>
      <p:grpSp>
        <p:nvGrpSpPr>
          <p:cNvPr id="63" name="组合 62"/>
          <p:cNvGrpSpPr/>
          <p:nvPr/>
        </p:nvGrpSpPr>
        <p:grpSpPr>
          <a:xfrm>
            <a:off x="1178697" y="4791090"/>
            <a:ext cx="1584176" cy="461666"/>
            <a:chOff x="539552" y="2132856"/>
            <a:chExt cx="1584176" cy="461666"/>
          </a:xfrm>
        </p:grpSpPr>
        <p:sp>
          <p:nvSpPr>
            <p:cNvPr id="64" name="文本框 63"/>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a:t>
              </a:r>
              <a:endParaRPr lang="zh-CN" altLang="en-US" sz="2400" dirty="0"/>
            </a:p>
          </p:txBody>
        </p:sp>
        <p:cxnSp>
          <p:nvCxnSpPr>
            <p:cNvPr id="65" name="直接连接符 64"/>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直接连接符 65"/>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直接连接符 66"/>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8" name="文本框 67"/>
          <p:cNvSpPr txBox="1"/>
          <p:nvPr/>
        </p:nvSpPr>
        <p:spPr>
          <a:xfrm>
            <a:off x="1907704" y="4791091"/>
            <a:ext cx="432048"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tx1"/>
            </a:solidFill>
          </a:ln>
        </p:spPr>
        <p:txBody>
          <a:bodyPr wrap="square" rtlCol="0">
            <a:spAutoFit/>
          </a:bodyPr>
          <a:lstStyle/>
          <a:p>
            <a:endParaRPr lang="zh-CN" altLang="en-US" sz="2400" dirty="0"/>
          </a:p>
        </p:txBody>
      </p:sp>
      <p:cxnSp>
        <p:nvCxnSpPr>
          <p:cNvPr id="69" name="直接箭头连接符 68"/>
          <p:cNvCxnSpPr/>
          <p:nvPr/>
        </p:nvCxnSpPr>
        <p:spPr bwMode="auto">
          <a:xfrm>
            <a:off x="2525819" y="5021923"/>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70" name="组合 69"/>
          <p:cNvGrpSpPr/>
          <p:nvPr/>
        </p:nvGrpSpPr>
        <p:grpSpPr>
          <a:xfrm>
            <a:off x="3161928" y="4784829"/>
            <a:ext cx="1584176" cy="461666"/>
            <a:chOff x="539552" y="2132856"/>
            <a:chExt cx="1584176" cy="461666"/>
          </a:xfrm>
        </p:grpSpPr>
        <p:sp>
          <p:nvSpPr>
            <p:cNvPr id="71" name="文本框 70"/>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1   3          </a:t>
              </a:r>
              <a:endParaRPr lang="zh-CN" altLang="en-US" sz="2400" dirty="0"/>
            </a:p>
          </p:txBody>
        </p:sp>
        <p:cxnSp>
          <p:nvCxnSpPr>
            <p:cNvPr id="72" name="直接连接符 71"/>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3" name="直接连接符 72"/>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4" name="直接连接符 73"/>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75" name="直接连接符 74"/>
          <p:cNvCxnSpPr/>
          <p:nvPr/>
        </p:nvCxnSpPr>
        <p:spPr bwMode="auto">
          <a:xfrm flipH="1">
            <a:off x="1835696" y="4540008"/>
            <a:ext cx="2226076" cy="661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直接箭头连接符 76"/>
          <p:cNvCxnSpPr/>
          <p:nvPr/>
        </p:nvCxnSpPr>
        <p:spPr bwMode="auto">
          <a:xfrm>
            <a:off x="1835696" y="4546619"/>
            <a:ext cx="0" cy="2382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3" name="直接连接符 82"/>
          <p:cNvCxnSpPr/>
          <p:nvPr/>
        </p:nvCxnSpPr>
        <p:spPr bwMode="auto">
          <a:xfrm>
            <a:off x="4061772" y="5085184"/>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文本框 84"/>
          <p:cNvSpPr txBox="1"/>
          <p:nvPr/>
        </p:nvSpPr>
        <p:spPr>
          <a:xfrm>
            <a:off x="5108390" y="4783030"/>
            <a:ext cx="1620943" cy="461665"/>
          </a:xfrm>
          <a:prstGeom prst="rect">
            <a:avLst/>
          </a:prstGeom>
          <a:noFill/>
          <a:ln>
            <a:solidFill>
              <a:schemeClr val="tx1"/>
            </a:solidFill>
          </a:ln>
        </p:spPr>
        <p:txBody>
          <a:bodyPr wrap="square" rtlCol="0">
            <a:spAutoFit/>
          </a:bodyPr>
          <a:lstStyle/>
          <a:p>
            <a:r>
              <a:rPr lang="en-US" altLang="zh-CN" sz="2400" dirty="0" smtClean="0"/>
              <a:t>1   2          </a:t>
            </a:r>
            <a:endParaRPr lang="zh-CN" altLang="en-US" sz="2400" dirty="0"/>
          </a:p>
        </p:txBody>
      </p:sp>
      <p:cxnSp>
        <p:nvCxnSpPr>
          <p:cNvPr id="86" name="直接箭头连接符 85"/>
          <p:cNvCxnSpPr/>
          <p:nvPr/>
        </p:nvCxnSpPr>
        <p:spPr bwMode="auto">
          <a:xfrm>
            <a:off x="4460319" y="5021923"/>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7" name="直接连接符 86"/>
          <p:cNvCxnSpPr/>
          <p:nvPr/>
        </p:nvCxnSpPr>
        <p:spPr bwMode="auto">
          <a:xfrm>
            <a:off x="5508104" y="4791090"/>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8" name="直接连接符 87"/>
          <p:cNvCxnSpPr/>
          <p:nvPr/>
        </p:nvCxnSpPr>
        <p:spPr bwMode="auto">
          <a:xfrm>
            <a:off x="5940152" y="4783029"/>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直接连接符 88"/>
          <p:cNvCxnSpPr/>
          <p:nvPr/>
        </p:nvCxnSpPr>
        <p:spPr bwMode="auto">
          <a:xfrm flipH="1">
            <a:off x="6351171" y="4783029"/>
            <a:ext cx="12102" cy="4697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6156176" y="5036732"/>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直接连接符 94"/>
          <p:cNvCxnSpPr/>
          <p:nvPr/>
        </p:nvCxnSpPr>
        <p:spPr bwMode="auto">
          <a:xfrm>
            <a:off x="1763688" y="5036732"/>
            <a:ext cx="0" cy="5976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直接连接符 95"/>
          <p:cNvCxnSpPr/>
          <p:nvPr/>
        </p:nvCxnSpPr>
        <p:spPr bwMode="auto">
          <a:xfrm flipH="1">
            <a:off x="1043608" y="5626879"/>
            <a:ext cx="720080" cy="74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8" name="直接箭头连接符 97"/>
          <p:cNvCxnSpPr>
            <a:endCxn id="50" idx="0"/>
          </p:cNvCxnSpPr>
          <p:nvPr/>
        </p:nvCxnSpPr>
        <p:spPr bwMode="auto">
          <a:xfrm>
            <a:off x="1043608" y="5634376"/>
            <a:ext cx="3887" cy="5733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97951716"/>
      </p:ext>
    </p:extLst>
  </p:cSld>
  <p:clrMapOvr>
    <a:masterClrMapping/>
  </p:clrMapOvr>
  <p:transition>
    <p:strips dir="l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ext Box 1030"/>
          <p:cNvSpPr txBox="1">
            <a:spLocks noChangeArrowheads="1"/>
          </p:cNvSpPr>
          <p:nvPr/>
        </p:nvSpPr>
        <p:spPr bwMode="auto">
          <a:xfrm>
            <a:off x="251520" y="764704"/>
            <a:ext cx="8712968" cy="1852815"/>
          </a:xfrm>
          <a:prstGeom prst="rect">
            <a:avLst/>
          </a:prstGeom>
          <a:noFill/>
          <a:ln w="9525">
            <a:noFill/>
            <a:miter lim="800000"/>
            <a:headEnd/>
            <a:tailEnd/>
          </a:ln>
        </p:spPr>
        <p:txBody>
          <a:bodyPr wrap="square">
            <a:spAutoFit/>
          </a:bodyPr>
          <a:lstStyle/>
          <a:p>
            <a:pPr>
              <a:lnSpc>
                <a:spcPct val="130000"/>
              </a:lnSpc>
            </a:pPr>
            <a:r>
              <a:rPr lang="zh-CN" altLang="en-US" sz="3200" b="1" u="sng" dirty="0" smtClean="0">
                <a:solidFill>
                  <a:srgbClr val="C00000"/>
                </a:solidFill>
                <a:latin typeface="华文楷体" pitchFamily="2" charset="-122"/>
                <a:ea typeface="华文楷体" pitchFamily="2" charset="-122"/>
              </a:rPr>
              <a:t>递归函数</a:t>
            </a:r>
            <a:endParaRPr lang="en-US" altLang="zh-CN" sz="3200" b="1" u="sng" dirty="0" smtClean="0">
              <a:solidFill>
                <a:srgbClr val="C00000"/>
              </a:solidFill>
              <a:latin typeface="华文楷体" pitchFamily="2" charset="-122"/>
              <a:ea typeface="华文楷体" pitchFamily="2" charset="-122"/>
            </a:endParaRPr>
          </a:p>
          <a:p>
            <a:pPr>
              <a:lnSpc>
                <a:spcPct val="130000"/>
              </a:lnSpc>
            </a:pPr>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一个含直接或者间接调用自身函数的函数被称为递归函数。</a:t>
            </a:r>
            <a:endParaRPr lang="zh-CN" altLang="en-US" sz="2800" b="1" dirty="0">
              <a:latin typeface="华文楷体" pitchFamily="2" charset="-122"/>
              <a:ea typeface="华文楷体" pitchFamily="2" charset="-122"/>
            </a:endParaRPr>
          </a:p>
        </p:txBody>
      </p:sp>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p>
        </p:txBody>
      </p:sp>
      <p:sp>
        <p:nvSpPr>
          <p:cNvPr id="10" name="Text Box 2"/>
          <p:cNvSpPr txBox="1">
            <a:spLocks noChangeArrowheads="1"/>
          </p:cNvSpPr>
          <p:nvPr/>
        </p:nvSpPr>
        <p:spPr bwMode="auto">
          <a:xfrm>
            <a:off x="0" y="-29591"/>
            <a:ext cx="5509842" cy="646331"/>
          </a:xfrm>
          <a:prstGeom prst="rect">
            <a:avLst/>
          </a:prstGeom>
          <a:noFill/>
          <a:ln w="9525">
            <a:noFill/>
            <a:miter lim="800000"/>
            <a:headEnd/>
            <a:tailEnd/>
          </a:ln>
        </p:spPr>
        <p:txBody>
          <a:bodyPr wrap="none">
            <a:spAutoFit/>
          </a:bodyPr>
          <a:lstStyle/>
          <a:p>
            <a:r>
              <a:rPr lang="en-US" altLang="zh-CN" sz="3600" b="1" dirty="0" smtClean="0">
                <a:solidFill>
                  <a:srgbClr val="000000"/>
                </a:solidFill>
                <a:latin typeface="Times New Roman" charset="0"/>
                <a:ea typeface="楷体_GB2312" pitchFamily="49" charset="-122"/>
              </a:rPr>
              <a:t>5.6 </a:t>
            </a:r>
            <a:r>
              <a:rPr lang="zh-CN" altLang="en-US" sz="3600" b="1" dirty="0" smtClean="0">
                <a:solidFill>
                  <a:srgbClr val="000000"/>
                </a:solidFill>
                <a:latin typeface="Times New Roman" charset="0"/>
                <a:ea typeface="楷体_GB2312" pitchFamily="49" charset="-122"/>
              </a:rPr>
              <a:t>广义表操作的递归函数</a:t>
            </a:r>
          </a:p>
        </p:txBody>
      </p:sp>
      <p:sp>
        <p:nvSpPr>
          <p:cNvPr id="6" name="Rectangle 3"/>
          <p:cNvSpPr txBox="1">
            <a:spLocks noChangeArrowheads="1"/>
          </p:cNvSpPr>
          <p:nvPr/>
        </p:nvSpPr>
        <p:spPr>
          <a:xfrm>
            <a:off x="179512" y="2636912"/>
            <a:ext cx="8640960" cy="727278"/>
          </a:xfrm>
          <a:prstGeom prst="rect">
            <a:avLst/>
          </a:prstGeom>
        </p:spPr>
        <p:txBody>
          <a:bodyPr>
            <a:normAutofit fontScale="92500"/>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zh-CN" altLang="en-US" kern="0" dirty="0" smtClean="0">
                <a:latin typeface="华文楷体" panose="02010600040101010101" pitchFamily="2" charset="-122"/>
                <a:ea typeface="华文楷体" panose="02010600040101010101" pitchFamily="2" charset="-122"/>
              </a:rPr>
              <a:t>递归是算法</a:t>
            </a:r>
            <a:r>
              <a:rPr lang="zh-CN" altLang="en-US" kern="0"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减而治之、分而治之</a:t>
            </a:r>
            <a:r>
              <a:rPr lang="zh-CN" altLang="en-US" kern="0" dirty="0" smtClean="0">
                <a:latin typeface="华文楷体" panose="02010600040101010101" pitchFamily="2" charset="-122"/>
                <a:ea typeface="华文楷体" panose="02010600040101010101" pitchFamily="2" charset="-122"/>
              </a:rPr>
              <a:t>思想的重要体现</a:t>
            </a:r>
            <a:endParaRPr lang="en-US" altLang="en-US" kern="0" dirty="0">
              <a:latin typeface="华文楷体" panose="02010600040101010101" pitchFamily="2" charset="-122"/>
              <a:ea typeface="华文楷体" panose="02010600040101010101" pitchFamily="2" charset="-122"/>
            </a:endParaRPr>
          </a:p>
        </p:txBody>
      </p:sp>
      <p:sp>
        <p:nvSpPr>
          <p:cNvPr id="7" name="标题 10"/>
          <p:cNvSpPr txBox="1">
            <a:spLocks/>
          </p:cNvSpPr>
          <p:nvPr/>
        </p:nvSpPr>
        <p:spPr>
          <a:xfrm>
            <a:off x="467544" y="3284984"/>
            <a:ext cx="8352928" cy="2246769"/>
          </a:xfrm>
          <a:prstGeom prst="rect">
            <a:avLst/>
          </a:prstGeom>
          <a:noFill/>
        </p:spPr>
        <p:txBody>
          <a:bodyPr wrap="square" rtlCol="0">
            <a:spAutoFit/>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265113" indent="-265113" algn="l">
              <a:buFont typeface="Arial" panose="020B0604020202020204" pitchFamily="34" charset="0"/>
              <a:buChar char="•"/>
            </a:pPr>
            <a:r>
              <a:rPr lang="zh-CN" altLang="en-US" sz="2800" b="1" kern="0" dirty="0" smtClean="0">
                <a:latin typeface="华文楷体" panose="02010600040101010101" pitchFamily="2" charset="-122"/>
                <a:ea typeface="华文楷体" panose="02010600040101010101" pitchFamily="2" charset="-122"/>
              </a:rPr>
              <a:t>为求解一个大规模问题，可以将其</a:t>
            </a:r>
            <a:r>
              <a:rPr lang="zh-CN" altLang="en-US" sz="2800" b="1" kern="0" dirty="0">
                <a:solidFill>
                  <a:srgbClr val="FFC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划分为多个相互不关联的子问题</a:t>
            </a:r>
            <a:r>
              <a:rPr lang="zh-CN" altLang="en-US" sz="2800" b="1" kern="0" dirty="0" smtClean="0">
                <a:latin typeface="华文楷体" panose="02010600040101010101" pitchFamily="2" charset="-122"/>
                <a:ea typeface="华文楷体" panose="02010600040101010101" pitchFamily="2" charset="-122"/>
              </a:rPr>
              <a:t>，且</a:t>
            </a:r>
            <a:r>
              <a:rPr lang="zh-CN" altLang="en-US" sz="2800" b="1" kern="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这些子问题的规模缩减</a:t>
            </a:r>
            <a:r>
              <a:rPr lang="zh-CN" altLang="en-US" sz="2800" b="1" kern="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800" b="1" kern="0" dirty="0" smtClean="0">
                <a:latin typeface="华文楷体" panose="02010600040101010101" pitchFamily="2" charset="-122"/>
                <a:ea typeface="华文楷体" panose="02010600040101010101" pitchFamily="2" charset="-122"/>
              </a:rPr>
              <a:t>分别求子问题，再用某种方法把它们</a:t>
            </a:r>
            <a:r>
              <a:rPr lang="zh-CN" altLang="en-US" sz="2800" b="1" kern="0" dirty="0">
                <a:solidFill>
                  <a:srgbClr val="FFC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组合成原来问题的解</a:t>
            </a:r>
            <a:r>
              <a:rPr lang="zh-CN" altLang="en-US" sz="2800" b="1" kern="0" dirty="0" smtClean="0">
                <a:latin typeface="华文楷体" panose="02010600040101010101" pitchFamily="2" charset="-122"/>
                <a:ea typeface="华文楷体" panose="02010600040101010101" pitchFamily="2" charset="-122"/>
              </a:rPr>
              <a:t>。若子问题的规模仍然相当大，则可以反复使用分治法，直至最后所分得的子问题足够小。</a:t>
            </a:r>
            <a:endParaRPr lang="en-US" altLang="zh-CN" sz="2800" b="1" kern="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07665222"/>
      </p:ext>
    </p:extLst>
  </p:cSld>
  <p:clrMapOvr>
    <a:masterClrMapping/>
  </p:clrMapOvr>
  <p:transition>
    <p:strips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p>
        </p:txBody>
      </p:sp>
      <p:sp>
        <p:nvSpPr>
          <p:cNvPr id="10" name="Text Box 2"/>
          <p:cNvSpPr txBox="1">
            <a:spLocks noChangeArrowheads="1"/>
          </p:cNvSpPr>
          <p:nvPr/>
        </p:nvSpPr>
        <p:spPr bwMode="auto">
          <a:xfrm>
            <a:off x="1203223" y="2636912"/>
            <a:ext cx="6449522" cy="2246769"/>
          </a:xfrm>
          <a:prstGeom prst="rect">
            <a:avLst/>
          </a:prstGeom>
          <a:noFill/>
          <a:ln w="9525">
            <a:noFill/>
            <a:miter lim="800000"/>
            <a:headEnd/>
            <a:tailEnd/>
          </a:ln>
        </p:spPr>
        <p:txBody>
          <a:bodyPr wrap="none">
            <a:spAutoFit/>
          </a:bodyPr>
          <a:lstStyle/>
          <a:p>
            <a:r>
              <a:rPr lang="zh-CN" altLang="en-US" sz="2800" b="1" dirty="0">
                <a:solidFill>
                  <a:srgbClr val="000000"/>
                </a:solidFill>
                <a:latin typeface="华文楷体" panose="02010600040101010101" pitchFamily="2" charset="-122"/>
                <a:ea typeface="华文楷体" panose="02010600040101010101" pitchFamily="2" charset="-122"/>
              </a:rPr>
              <a:t>例如：</a:t>
            </a:r>
            <a:r>
              <a:rPr lang="zh-CN" altLang="en-US" sz="2800" b="1" dirty="0" smtClean="0">
                <a:solidFill>
                  <a:srgbClr val="000000"/>
                </a:solidFill>
                <a:latin typeface="华文楷体" panose="02010600040101010101" pitchFamily="2" charset="-122"/>
                <a:ea typeface="华文楷体" panose="02010600040101010101" pitchFamily="2" charset="-122"/>
              </a:rPr>
              <a:t>梵塔问题：</a:t>
            </a:r>
            <a:r>
              <a:rPr lang="en-US" altLang="zh-CN" sz="2800" b="1" dirty="0" smtClean="0">
                <a:solidFill>
                  <a:srgbClr val="000000"/>
                </a:solidFill>
                <a:latin typeface="华文楷体" panose="02010600040101010101" pitchFamily="2" charset="-122"/>
                <a:ea typeface="华文楷体" panose="02010600040101010101" pitchFamily="2" charset="-122"/>
              </a:rPr>
              <a:t>Hanoi(n, x, y, z)</a:t>
            </a:r>
          </a:p>
          <a:p>
            <a:r>
              <a:rPr lang="en-US" altLang="zh-CN" sz="2800" b="1" dirty="0">
                <a:solidFill>
                  <a:srgbClr val="000000"/>
                </a:solidFill>
                <a:latin typeface="华文楷体" panose="02010600040101010101" pitchFamily="2" charset="-122"/>
                <a:ea typeface="华文楷体" panose="02010600040101010101" pitchFamily="2" charset="-122"/>
              </a:rPr>
              <a:t> </a:t>
            </a:r>
            <a:r>
              <a:rPr lang="en-US" altLang="zh-CN" sz="2800" b="1" dirty="0" smtClean="0">
                <a:solidFill>
                  <a:srgbClr val="000000"/>
                </a:solidFill>
                <a:latin typeface="华文楷体" panose="02010600040101010101" pitchFamily="2" charset="-122"/>
                <a:ea typeface="华文楷体" panose="02010600040101010101" pitchFamily="2" charset="-122"/>
              </a:rPr>
              <a:t>             </a:t>
            </a:r>
            <a:r>
              <a:rPr lang="zh-CN" altLang="en-US" sz="2800" b="1" dirty="0" smtClean="0">
                <a:solidFill>
                  <a:srgbClr val="000000"/>
                </a:solidFill>
                <a:latin typeface="华文楷体" panose="02010600040101010101" pitchFamily="2" charset="-122"/>
                <a:ea typeface="华文楷体" panose="02010600040101010101" pitchFamily="2" charset="-122"/>
              </a:rPr>
              <a:t>可以分为三个子问题：</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marL="1855788" indent="-514350">
              <a:buFont typeface="+mj-ea"/>
              <a:buAutoNum type="circleNumDbPlain"/>
            </a:pPr>
            <a:r>
              <a:rPr lang="en-US" altLang="zh-CN" sz="2800" b="1" dirty="0" smtClean="0">
                <a:solidFill>
                  <a:srgbClr val="000000"/>
                </a:solidFill>
                <a:latin typeface="华文楷体" panose="02010600040101010101" pitchFamily="2" charset="-122"/>
                <a:ea typeface="华文楷体" panose="02010600040101010101" pitchFamily="2" charset="-122"/>
              </a:rPr>
              <a:t>Hanoi(n-1, x, z, y);   </a:t>
            </a:r>
            <a:r>
              <a:rPr lang="zh-CN" altLang="en-US" sz="2800" b="1" dirty="0" smtClean="0">
                <a:solidFill>
                  <a:srgbClr val="92D050"/>
                </a:solidFill>
                <a:latin typeface="宋体" panose="02010600030101010101" pitchFamily="2" charset="-122"/>
              </a:rPr>
              <a:t>－－</a:t>
            </a:r>
            <a:r>
              <a:rPr lang="zh-CN" altLang="en-US" sz="2800" b="1" dirty="0" smtClean="0">
                <a:solidFill>
                  <a:srgbClr val="92D050"/>
                </a:solidFill>
                <a:latin typeface="华文楷体" panose="02010600040101010101" pitchFamily="2" charset="-122"/>
                <a:ea typeface="华文楷体" panose="02010600040101010101" pitchFamily="2" charset="-122"/>
              </a:rPr>
              <a:t>递归</a:t>
            </a:r>
            <a:endParaRPr lang="en-US" altLang="zh-CN" sz="2800" b="1" dirty="0" smtClean="0">
              <a:solidFill>
                <a:srgbClr val="92D050"/>
              </a:solidFill>
              <a:latin typeface="华文楷体" panose="02010600040101010101" pitchFamily="2" charset="-122"/>
              <a:ea typeface="华文楷体" panose="02010600040101010101" pitchFamily="2" charset="-122"/>
            </a:endParaRPr>
          </a:p>
          <a:p>
            <a:pPr marL="1855788" indent="-514350">
              <a:buFont typeface="+mj-ea"/>
              <a:buAutoNum type="circleNumDbPlain"/>
            </a:pPr>
            <a:r>
              <a:rPr lang="en-US" altLang="zh-CN" sz="2800" b="1" dirty="0" smtClean="0">
                <a:solidFill>
                  <a:srgbClr val="000000"/>
                </a:solidFill>
                <a:latin typeface="华文楷体" panose="02010600040101010101" pitchFamily="2" charset="-122"/>
                <a:ea typeface="华文楷体" panose="02010600040101010101" pitchFamily="2" charset="-122"/>
              </a:rPr>
              <a:t>move(x, n, z);</a:t>
            </a:r>
          </a:p>
          <a:p>
            <a:pPr marL="1855788" indent="-514350">
              <a:buFont typeface="+mj-ea"/>
              <a:buAutoNum type="circleNumDbPlain"/>
            </a:pPr>
            <a:r>
              <a:rPr lang="en-US" altLang="zh-CN" sz="2800" b="1" dirty="0" smtClean="0">
                <a:solidFill>
                  <a:srgbClr val="000000"/>
                </a:solidFill>
                <a:latin typeface="华文楷体" panose="02010600040101010101" pitchFamily="2" charset="-122"/>
                <a:ea typeface="华文楷体" panose="02010600040101010101" pitchFamily="2" charset="-122"/>
              </a:rPr>
              <a:t>Hanoi(n-1</a:t>
            </a:r>
            <a:r>
              <a:rPr lang="en-US" altLang="zh-CN" sz="2800" b="1" dirty="0">
                <a:solidFill>
                  <a:srgbClr val="000000"/>
                </a:solidFill>
                <a:latin typeface="华文楷体" panose="02010600040101010101" pitchFamily="2" charset="-122"/>
                <a:ea typeface="华文楷体" panose="02010600040101010101" pitchFamily="2" charset="-122"/>
              </a:rPr>
              <a:t>, </a:t>
            </a:r>
            <a:r>
              <a:rPr lang="en-US" altLang="zh-CN" sz="2800" b="1" dirty="0" smtClean="0">
                <a:solidFill>
                  <a:srgbClr val="000000"/>
                </a:solidFill>
                <a:latin typeface="华文楷体" panose="02010600040101010101" pitchFamily="2" charset="-122"/>
                <a:ea typeface="华文楷体" panose="02010600040101010101" pitchFamily="2" charset="-122"/>
              </a:rPr>
              <a:t>y, x, z);   </a:t>
            </a:r>
            <a:r>
              <a:rPr lang="zh-CN" altLang="en-US" sz="2800" b="1" dirty="0" smtClean="0">
                <a:solidFill>
                  <a:srgbClr val="92D050"/>
                </a:solidFill>
                <a:latin typeface="宋体" panose="02010600030101010101" pitchFamily="2" charset="-122"/>
              </a:rPr>
              <a:t>－－</a:t>
            </a:r>
            <a:r>
              <a:rPr lang="zh-CN" altLang="en-US" sz="2800" b="1" dirty="0" smtClean="0">
                <a:solidFill>
                  <a:srgbClr val="92D050"/>
                </a:solidFill>
                <a:latin typeface="华文楷体" panose="02010600040101010101" pitchFamily="2" charset="-122"/>
                <a:ea typeface="华文楷体" panose="02010600040101010101" pitchFamily="2" charset="-122"/>
              </a:rPr>
              <a:t>递归</a:t>
            </a:r>
            <a:endParaRPr lang="en-US" altLang="zh-CN" sz="2800" b="1" dirty="0">
              <a:solidFill>
                <a:srgbClr val="92D050"/>
              </a:solidFill>
              <a:latin typeface="华文楷体" panose="02010600040101010101" pitchFamily="2" charset="-122"/>
              <a:ea typeface="华文楷体" panose="02010600040101010101" pitchFamily="2" charset="-122"/>
            </a:endParaRPr>
          </a:p>
        </p:txBody>
      </p:sp>
      <p:sp>
        <p:nvSpPr>
          <p:cNvPr id="4" name="标题 10"/>
          <p:cNvSpPr txBox="1">
            <a:spLocks/>
          </p:cNvSpPr>
          <p:nvPr/>
        </p:nvSpPr>
        <p:spPr>
          <a:xfrm>
            <a:off x="251520" y="549014"/>
            <a:ext cx="8352928" cy="954107"/>
          </a:xfrm>
          <a:prstGeom prst="rect">
            <a:avLst/>
          </a:prstGeom>
          <a:noFill/>
        </p:spPr>
        <p:txBody>
          <a:bodyPr wrap="square" rtlCol="0">
            <a:spAutoFit/>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265113" indent="-265113" algn="l">
              <a:buFont typeface="Arial" panose="020B0604020202020204" pitchFamily="34" charset="0"/>
              <a:buChar char="•"/>
            </a:pPr>
            <a:r>
              <a:rPr lang="zh-CN" altLang="en-US" sz="2800" b="1" kern="0" dirty="0" smtClean="0">
                <a:latin typeface="华文楷体" panose="02010600040101010101" pitchFamily="2" charset="-122"/>
                <a:ea typeface="华文楷体" panose="02010600040101010101" pitchFamily="2" charset="-122"/>
              </a:rPr>
              <a:t>在利用分治法求解问题时，所得的子问题的类型如果和原问题相同，很自然就导致了递归求解。</a:t>
            </a:r>
            <a:endParaRPr lang="zh-CN" altLang="en-US" sz="2800" b="1" kern="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80193363"/>
      </p:ext>
    </p:extLst>
  </p:cSld>
  <p:clrMapOvr>
    <a:masterClrMapping/>
  </p:clrMapOvr>
  <p:transition>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332656"/>
            <a:ext cx="5625258" cy="646331"/>
          </a:xfrm>
          <a:prstGeom prst="rect">
            <a:avLst/>
          </a:prstGeom>
          <a:noFill/>
          <a:ln w="15875">
            <a:solidFill>
              <a:srgbClr val="244800"/>
            </a:solidFill>
            <a:miter lim="800000"/>
            <a:headEnd/>
            <a:tailEnd/>
          </a:ln>
          <a:effectLst/>
        </p:spPr>
        <p:txBody>
          <a:bodyPr wrap="none">
            <a:spAutoFit/>
          </a:bodyPr>
          <a:lstStyle/>
          <a:p>
            <a:r>
              <a:rPr lang="en-US" altLang="zh-CN" sz="3600" b="1" dirty="0">
                <a:solidFill>
                  <a:srgbClr val="000000"/>
                </a:solidFill>
                <a:ea typeface="楷体_GB2312" pitchFamily="49" charset="-122"/>
              </a:rPr>
              <a:t>5.2  </a:t>
            </a:r>
            <a:r>
              <a:rPr lang="zh-CN" altLang="en-US" sz="3600" b="1" dirty="0">
                <a:solidFill>
                  <a:srgbClr val="000000"/>
                </a:solidFill>
                <a:ea typeface="楷体_GB2312" pitchFamily="49" charset="-122"/>
              </a:rPr>
              <a:t>数组的顺序表示和实现</a:t>
            </a:r>
          </a:p>
        </p:txBody>
      </p:sp>
      <p:sp>
        <p:nvSpPr>
          <p:cNvPr id="12291" name="Text Box 3"/>
          <p:cNvSpPr txBox="1">
            <a:spLocks noChangeArrowheads="1"/>
          </p:cNvSpPr>
          <p:nvPr/>
        </p:nvSpPr>
        <p:spPr bwMode="auto">
          <a:xfrm>
            <a:off x="251520" y="1266784"/>
            <a:ext cx="8712968" cy="2751522"/>
          </a:xfrm>
          <a:prstGeom prst="rect">
            <a:avLst/>
          </a:prstGeom>
          <a:noFill/>
          <a:ln w="9525">
            <a:noFill/>
            <a:miter lim="800000"/>
            <a:headEnd/>
            <a:tailEnd/>
          </a:ln>
          <a:effectLst/>
        </p:spPr>
        <p:txBody>
          <a:bodyPr wrap="square">
            <a:spAutoFit/>
          </a:bodyPr>
          <a:lstStyle/>
          <a:p>
            <a:pPr>
              <a:lnSpc>
                <a:spcPct val="120000"/>
              </a:lnSpc>
            </a:pPr>
            <a:r>
              <a:rPr lang="zh-CN" altLang="en-US" sz="3200" b="1" u="sng" dirty="0" smtClean="0">
                <a:solidFill>
                  <a:srgbClr val="0000FF"/>
                </a:solidFill>
                <a:latin typeface="华文楷体" pitchFamily="2" charset="-122"/>
                <a:ea typeface="华文楷体" pitchFamily="2" charset="-122"/>
              </a:rPr>
              <a:t>数组类型特点：</a:t>
            </a:r>
            <a:endParaRPr lang="en-US" altLang="zh-CN" sz="3200" b="1" u="sng" dirty="0">
              <a:solidFill>
                <a:srgbClr val="0000FF"/>
              </a:solidFill>
              <a:latin typeface="华文楷体" pitchFamily="2" charset="-122"/>
              <a:ea typeface="华文楷体" pitchFamily="2" charset="-122"/>
            </a:endParaRPr>
          </a:p>
          <a:p>
            <a:pPr lvl="0">
              <a:lnSpc>
                <a:spcPct val="120000"/>
              </a:lnSpc>
            </a:pPr>
            <a:r>
              <a:rPr lang="zh-CN" altLang="en-US" sz="2800" dirty="0" smtClean="0">
                <a:solidFill>
                  <a:srgbClr val="000000"/>
                </a:solidFill>
                <a:latin typeface="华文楷体" pitchFamily="2" charset="-122"/>
                <a:ea typeface="华文楷体" pitchFamily="2" charset="-122"/>
              </a:rPr>
              <a:t>一旦建立了数组 ，结构中的数据元素个数 和元素之间的关系固定 。因此，采用</a:t>
            </a:r>
            <a:r>
              <a:rPr lang="zh-CN" altLang="en-US" sz="2800" b="1" dirty="0" smtClean="0">
                <a:solidFill>
                  <a:srgbClr val="0000FF"/>
                </a:solidFill>
                <a:latin typeface="华文楷体" pitchFamily="2" charset="-122"/>
                <a:ea typeface="华文楷体" pitchFamily="2" charset="-122"/>
              </a:rPr>
              <a:t>顺序存储结构表示数组是自然</a:t>
            </a:r>
            <a:r>
              <a:rPr lang="zh-CN" altLang="en-US" sz="2800" dirty="0">
                <a:solidFill>
                  <a:srgbClr val="000000"/>
                </a:solidFill>
                <a:latin typeface="华文楷体" pitchFamily="2" charset="-122"/>
                <a:ea typeface="华文楷体" pitchFamily="2" charset="-122"/>
              </a:rPr>
              <a:t>；</a:t>
            </a:r>
            <a:r>
              <a:rPr lang="zh-CN" altLang="en-US" sz="2800" b="1" kern="0" dirty="0" smtClean="0">
                <a:latin typeface="华文楷体" pitchFamily="2" charset="-122"/>
                <a:ea typeface="华文楷体" pitchFamily="2" charset="-122"/>
              </a:rPr>
              <a:t>用顺序存储表示多维</a:t>
            </a:r>
            <a:r>
              <a:rPr lang="zh-CN" altLang="en-US" sz="2800" b="1" kern="0" dirty="0">
                <a:latin typeface="华文楷体" pitchFamily="2" charset="-122"/>
                <a:ea typeface="华文楷体" pitchFamily="2" charset="-122"/>
              </a:rPr>
              <a:t>数组，就必须按某种次序将数组元素排列到一个序列中</a:t>
            </a:r>
            <a:r>
              <a:rPr lang="zh-CN" altLang="en-US" sz="2800" b="1" kern="0" dirty="0" smtClean="0">
                <a:latin typeface="华文楷体" pitchFamily="2" charset="-122"/>
                <a:ea typeface="华文楷体" pitchFamily="2" charset="-122"/>
              </a:rPr>
              <a:t>。</a:t>
            </a:r>
            <a:endParaRPr lang="en-US" altLang="zh-CN" sz="2800" b="1" u="sng" dirty="0">
              <a:solidFill>
                <a:srgbClr val="0000FF"/>
              </a:solidFill>
              <a:latin typeface="华文楷体" pitchFamily="2" charset="-122"/>
              <a:ea typeface="华文楷体" pitchFamily="2" charset="-122"/>
            </a:endParaRPr>
          </a:p>
        </p:txBody>
      </p:sp>
      <p:sp>
        <p:nvSpPr>
          <p:cNvPr id="12292" name="Text Box 4"/>
          <p:cNvSpPr txBox="1">
            <a:spLocks noChangeArrowheads="1"/>
          </p:cNvSpPr>
          <p:nvPr/>
        </p:nvSpPr>
        <p:spPr bwMode="auto">
          <a:xfrm>
            <a:off x="179512" y="4221088"/>
            <a:ext cx="8640960" cy="1717393"/>
          </a:xfrm>
          <a:prstGeom prst="rect">
            <a:avLst/>
          </a:prstGeom>
          <a:noFill/>
          <a:ln w="9525">
            <a:noFill/>
            <a:miter lim="800000"/>
            <a:headEnd/>
            <a:tailEnd/>
          </a:ln>
          <a:effectLst/>
        </p:spPr>
        <p:txBody>
          <a:bodyPr wrap="square">
            <a:spAutoFit/>
          </a:bodyPr>
          <a:lstStyle/>
          <a:p>
            <a:pPr>
              <a:lnSpc>
                <a:spcPct val="120000"/>
              </a:lnSpc>
            </a:pPr>
            <a:r>
              <a:rPr lang="zh-CN" altLang="en-US" sz="3200" b="1" u="sng" dirty="0">
                <a:solidFill>
                  <a:srgbClr val="0000FF"/>
                </a:solidFill>
                <a:latin typeface="华文楷体" pitchFamily="2" charset="-122"/>
                <a:ea typeface="华文楷体" pitchFamily="2" charset="-122"/>
              </a:rPr>
              <a:t>有两种顺序映象的</a:t>
            </a:r>
            <a:r>
              <a:rPr lang="zh-CN" altLang="en-US" sz="3200" b="1" u="sng" dirty="0" smtClean="0">
                <a:solidFill>
                  <a:srgbClr val="0000FF"/>
                </a:solidFill>
                <a:latin typeface="华文楷体" pitchFamily="2" charset="-122"/>
                <a:ea typeface="华文楷体" pitchFamily="2" charset="-122"/>
              </a:rPr>
              <a:t>方式：</a:t>
            </a:r>
            <a:endParaRPr lang="en-US" altLang="zh-CN" sz="3200" b="1" u="sng" dirty="0" smtClean="0">
              <a:solidFill>
                <a:srgbClr val="0000FF"/>
              </a:solidFill>
              <a:latin typeface="华文楷体" pitchFamily="2" charset="-122"/>
              <a:ea typeface="华文楷体" pitchFamily="2" charset="-122"/>
            </a:endParaRPr>
          </a:p>
          <a:p>
            <a:pPr marL="806450" indent="-182563">
              <a:lnSpc>
                <a:spcPct val="120000"/>
              </a:lnSpc>
              <a:buFont typeface="Arial" pitchFamily="34" charset="0"/>
              <a:buChar char="•"/>
            </a:pPr>
            <a:r>
              <a:rPr lang="zh-CN" altLang="en-US" sz="2800" dirty="0" smtClean="0">
                <a:solidFill>
                  <a:srgbClr val="000000"/>
                </a:solidFill>
                <a:latin typeface="华文楷体" pitchFamily="2" charset="-122"/>
                <a:ea typeface="华文楷体" pitchFamily="2" charset="-122"/>
              </a:rPr>
              <a:t>以</a:t>
            </a:r>
            <a:r>
              <a:rPr lang="zh-CN" altLang="en-US" sz="2800" dirty="0">
                <a:solidFill>
                  <a:srgbClr val="000000"/>
                </a:solidFill>
                <a:latin typeface="华文楷体" pitchFamily="2" charset="-122"/>
                <a:ea typeface="华文楷体" pitchFamily="2" charset="-122"/>
              </a:rPr>
              <a:t>行序为</a:t>
            </a:r>
            <a:r>
              <a:rPr lang="zh-CN" altLang="en-US" sz="2800" dirty="0" smtClean="0">
                <a:solidFill>
                  <a:srgbClr val="000000"/>
                </a:solidFill>
                <a:latin typeface="华文楷体" pitchFamily="2" charset="-122"/>
                <a:ea typeface="华文楷体" pitchFamily="2" charset="-122"/>
              </a:rPr>
              <a:t>主序</a:t>
            </a:r>
            <a:r>
              <a:rPr lang="en-US" altLang="zh-CN" sz="2800" dirty="0" smtClean="0">
                <a:solidFill>
                  <a:srgbClr val="000000"/>
                </a:solidFill>
                <a:latin typeface="华文楷体" pitchFamily="2" charset="-122"/>
                <a:ea typeface="华文楷体" pitchFamily="2" charset="-122"/>
              </a:rPr>
              <a:t>;</a:t>
            </a:r>
            <a:endParaRPr lang="en-US" altLang="zh-CN" sz="2800" dirty="0">
              <a:solidFill>
                <a:srgbClr val="000000"/>
              </a:solidFill>
              <a:latin typeface="华文楷体" pitchFamily="2" charset="-122"/>
              <a:ea typeface="华文楷体" pitchFamily="2" charset="-122"/>
            </a:endParaRPr>
          </a:p>
          <a:p>
            <a:pPr marL="806450" indent="-182563">
              <a:lnSpc>
                <a:spcPct val="120000"/>
              </a:lnSpc>
              <a:buFont typeface="Arial" pitchFamily="34" charset="0"/>
              <a:buChar char="•"/>
            </a:pPr>
            <a:r>
              <a:rPr lang="zh-CN" altLang="en-US" sz="2800" dirty="0">
                <a:solidFill>
                  <a:srgbClr val="000000"/>
                </a:solidFill>
                <a:latin typeface="华文楷体" pitchFamily="2" charset="-122"/>
                <a:ea typeface="华文楷体" pitchFamily="2" charset="-122"/>
              </a:rPr>
              <a:t>以列序为</a:t>
            </a:r>
            <a:r>
              <a:rPr lang="zh-CN" altLang="en-US" sz="2800" dirty="0" smtClean="0">
                <a:solidFill>
                  <a:srgbClr val="000000"/>
                </a:solidFill>
                <a:latin typeface="华文楷体" pitchFamily="2" charset="-122"/>
                <a:ea typeface="华文楷体" pitchFamily="2" charset="-122"/>
              </a:rPr>
              <a:t>主序</a:t>
            </a:r>
            <a:r>
              <a:rPr lang="en-US" altLang="zh-CN" sz="2800" dirty="0" smtClean="0">
                <a:solidFill>
                  <a:srgbClr val="000000"/>
                </a:solidFill>
                <a:latin typeface="华文楷体" pitchFamily="2" charset="-122"/>
                <a:ea typeface="华文楷体" pitchFamily="2" charset="-122"/>
              </a:rPr>
              <a:t>;</a:t>
            </a:r>
            <a:endParaRPr lang="en-US" altLang="zh-CN" sz="2800" dirty="0">
              <a:solidFill>
                <a:srgbClr val="000000"/>
              </a:solidFill>
              <a:latin typeface="华文楷体" pitchFamily="2" charset="-122"/>
              <a:ea typeface="华文楷体" pitchFamily="2" charset="-122"/>
            </a:endParaRPr>
          </a:p>
        </p:txBody>
      </p:sp>
      <p:sp>
        <p:nvSpPr>
          <p:cNvPr id="5" name="TextBox 4"/>
          <p:cNvSpPr txBox="1"/>
          <p:nvPr/>
        </p:nvSpPr>
        <p:spPr>
          <a:xfrm>
            <a:off x="5652120" y="0"/>
            <a:ext cx="3491880"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------------5.2 </a:t>
            </a:r>
            <a:r>
              <a:rPr lang="zh-CN" altLang="en-US" sz="1800" b="1" dirty="0" smtClean="0">
                <a:solidFill>
                  <a:srgbClr val="FFC000"/>
                </a:solidFill>
                <a:latin typeface="华文楷体" pitchFamily="2" charset="-122"/>
                <a:ea typeface="华文楷体" pitchFamily="2" charset="-122"/>
              </a:rPr>
              <a:t>数组顺序表示和实现</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33772" y="190126"/>
            <a:ext cx="8172400" cy="53401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n-lt"/>
                <a:ea typeface="宋体" panose="02010600030101010101" pitchFamily="2" charset="-122"/>
                <a:cs typeface="+mj-cs"/>
              </a:defRPr>
            </a:lvl1pPr>
          </a:lstStyle>
          <a:p>
            <a:pPr algn="l"/>
            <a:r>
              <a:rPr lang="zh-CN" altLang="en-US" sz="3200" b="1" dirty="0">
                <a:solidFill>
                  <a:srgbClr val="000000"/>
                </a:solidFill>
                <a:latin typeface="华文楷体" panose="02010600040101010101" pitchFamily="2" charset="-122"/>
                <a:ea typeface="华文楷体" panose="02010600040101010101" pitchFamily="2" charset="-122"/>
                <a:cs typeface="+mn-cs"/>
              </a:rPr>
              <a:t>例如：计算任意</a:t>
            </a:r>
            <a:r>
              <a:rPr lang="en-US" altLang="zh-CN" sz="3200" b="1" dirty="0">
                <a:solidFill>
                  <a:srgbClr val="000000"/>
                </a:solidFill>
                <a:latin typeface="华文楷体" panose="02010600040101010101" pitchFamily="2" charset="-122"/>
                <a:ea typeface="华文楷体" panose="02010600040101010101" pitchFamily="2" charset="-122"/>
                <a:cs typeface="+mn-cs"/>
              </a:rPr>
              <a:t>n</a:t>
            </a:r>
            <a:r>
              <a:rPr lang="zh-CN" altLang="en-US" sz="3200" b="1" dirty="0">
                <a:solidFill>
                  <a:srgbClr val="000000"/>
                </a:solidFill>
                <a:latin typeface="华文楷体" panose="02010600040101010101" pitchFamily="2" charset="-122"/>
                <a:ea typeface="华文楷体" panose="02010600040101010101" pitchFamily="2" charset="-122"/>
                <a:cs typeface="+mn-cs"/>
              </a:rPr>
              <a:t>个整数之和</a:t>
            </a:r>
            <a:endParaRPr lang="en-US" sz="3200" b="1" dirty="0">
              <a:solidFill>
                <a:srgbClr val="000000"/>
              </a:solidFill>
              <a:latin typeface="华文楷体" panose="02010600040101010101" pitchFamily="2" charset="-122"/>
              <a:ea typeface="华文楷体" panose="02010600040101010101" pitchFamily="2" charset="-122"/>
              <a:cs typeface="+mn-cs"/>
            </a:endParaRPr>
          </a:p>
        </p:txBody>
      </p:sp>
      <p:sp>
        <p:nvSpPr>
          <p:cNvPr id="3" name="内容占位符 2"/>
          <p:cNvSpPr txBox="1">
            <a:spLocks/>
          </p:cNvSpPr>
          <p:nvPr/>
        </p:nvSpPr>
        <p:spPr>
          <a:xfrm>
            <a:off x="971600" y="908720"/>
            <a:ext cx="7128792" cy="3240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宋体" panose="02010600030101010101"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宋体" panose="02010600030101010101"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宋体" panose="02010600030101010101"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宋体" panose="02010600030101010101"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5000"/>
              </a:lnSpc>
              <a:buFont typeface="Arial" pitchFamily="34" charset="0"/>
              <a:buNone/>
            </a:pPr>
            <a:r>
              <a:rPr kumimoji="1" lang="en-US" altLang="zh-CN" sz="2800" b="1" dirty="0" err="1" smtClean="0">
                <a:latin typeface="Times New Roman" pitchFamily="18" charset="0"/>
                <a:ea typeface="仿宋_GB2312" pitchFamily="49" charset="-122"/>
              </a:rPr>
              <a:t>int</a:t>
            </a:r>
            <a:r>
              <a:rPr kumimoji="1" lang="en-US" altLang="zh-CN" sz="2800" dirty="0" smtClean="0">
                <a:latin typeface="Times New Roman" pitchFamily="18" charset="0"/>
                <a:ea typeface="仿宋_GB2312" pitchFamily="49" charset="-122"/>
              </a:rPr>
              <a:t> </a:t>
            </a:r>
            <a:r>
              <a:rPr kumimoji="1" lang="en-US" altLang="zh-CN" sz="2800" dirty="0" err="1" smtClean="0">
                <a:latin typeface="Times New Roman" pitchFamily="18" charset="0"/>
                <a:ea typeface="仿宋_GB2312" pitchFamily="49" charset="-122"/>
              </a:rPr>
              <a:t>SumI</a:t>
            </a:r>
            <a:r>
              <a:rPr kumimoji="1" lang="en-US" altLang="zh-CN" sz="2800" dirty="0" smtClean="0">
                <a:latin typeface="Times New Roman" pitchFamily="18" charset="0"/>
                <a:ea typeface="仿宋_GB2312" pitchFamily="49" charset="-122"/>
              </a:rPr>
              <a:t> ( </a:t>
            </a:r>
            <a:r>
              <a:rPr kumimoji="1" lang="en-US" altLang="zh-CN" sz="2800" b="1" dirty="0" err="1" smtClean="0">
                <a:latin typeface="Times New Roman" pitchFamily="18" charset="0"/>
                <a:ea typeface="仿宋_GB2312" pitchFamily="49" charset="-122"/>
              </a:rPr>
              <a:t>int</a:t>
            </a:r>
            <a:r>
              <a:rPr kumimoji="1" lang="en-US" altLang="zh-CN" sz="2800" dirty="0" smtClean="0">
                <a:latin typeface="Times New Roman" pitchFamily="18" charset="0"/>
                <a:ea typeface="仿宋_GB2312" pitchFamily="49" charset="-122"/>
              </a:rPr>
              <a:t> A[], </a:t>
            </a:r>
            <a:r>
              <a:rPr kumimoji="1" lang="en-US" altLang="zh-CN" sz="2800" dirty="0" err="1" smtClean="0">
                <a:latin typeface="Times New Roman" pitchFamily="18" charset="0"/>
                <a:ea typeface="仿宋_GB2312" pitchFamily="49" charset="-122"/>
              </a:rPr>
              <a:t>int</a:t>
            </a:r>
            <a:r>
              <a:rPr kumimoji="1" lang="en-US" altLang="zh-CN" sz="2800" dirty="0" smtClean="0">
                <a:latin typeface="Times New Roman" pitchFamily="18" charset="0"/>
                <a:ea typeface="仿宋_GB2312" pitchFamily="49" charset="-122"/>
              </a:rPr>
              <a:t> n) </a:t>
            </a:r>
            <a:r>
              <a:rPr kumimoji="1" lang="en-US" altLang="zh-CN" sz="2800" b="1" dirty="0" smtClean="0">
                <a:latin typeface="Times New Roman" pitchFamily="18" charset="0"/>
                <a:ea typeface="仿宋_GB2312" pitchFamily="49" charset="-122"/>
              </a:rPr>
              <a:t>{</a:t>
            </a:r>
          </a:p>
          <a:p>
            <a:pPr marL="0" indent="0">
              <a:lnSpc>
                <a:spcPct val="105000"/>
              </a:lnSpc>
              <a:buFont typeface="Arial" pitchFamily="34" charset="0"/>
              <a:buNone/>
            </a:pPr>
            <a:r>
              <a:rPr kumimoji="1" lang="en-US" altLang="zh-CN" sz="2800" b="1" dirty="0" smtClean="0">
                <a:latin typeface="Times New Roman" pitchFamily="18" charset="0"/>
                <a:ea typeface="仿宋_GB2312" pitchFamily="49" charset="-122"/>
              </a:rPr>
              <a:t>     </a:t>
            </a:r>
            <a:r>
              <a:rPr kumimoji="1" lang="en-US" altLang="zh-CN" sz="2800" b="1" dirty="0" err="1" smtClean="0">
                <a:latin typeface="Times New Roman" pitchFamily="18" charset="0"/>
                <a:ea typeface="仿宋_GB2312" pitchFamily="49" charset="-122"/>
              </a:rPr>
              <a:t>int</a:t>
            </a:r>
            <a:r>
              <a:rPr kumimoji="1" lang="en-US" altLang="zh-CN" sz="2800" b="1" dirty="0" smtClean="0">
                <a:latin typeface="Times New Roman" pitchFamily="18" charset="0"/>
                <a:ea typeface="仿宋_GB2312" pitchFamily="49" charset="-122"/>
              </a:rPr>
              <a:t> sum=0;      //o(1)</a:t>
            </a:r>
            <a:endParaRPr kumimoji="1" lang="en-US" altLang="zh-CN" sz="2800" dirty="0" smtClean="0">
              <a:latin typeface="Times New Roman" pitchFamily="18" charset="0"/>
              <a:ea typeface="仿宋_GB2312" pitchFamily="49" charset="-122"/>
            </a:endParaRPr>
          </a:p>
          <a:p>
            <a:pPr marL="0" indent="0">
              <a:lnSpc>
                <a:spcPct val="105000"/>
              </a:lnSpc>
              <a:buNone/>
            </a:pPr>
            <a:r>
              <a:rPr kumimoji="1" lang="en-US" altLang="zh-CN" sz="2800" b="1" dirty="0" smtClean="0">
                <a:latin typeface="Times New Roman" pitchFamily="18" charset="0"/>
                <a:ea typeface="仿宋_GB2312" pitchFamily="49" charset="-122"/>
              </a:rPr>
              <a:t>	for (</a:t>
            </a:r>
            <a:r>
              <a:rPr kumimoji="1" lang="en-US" altLang="zh-CN" sz="2800" b="1" dirty="0" err="1" smtClean="0">
                <a:latin typeface="Times New Roman" pitchFamily="18" charset="0"/>
                <a:ea typeface="仿宋_GB2312" pitchFamily="49" charset="-122"/>
              </a:rPr>
              <a:t>i</a:t>
            </a:r>
            <a:r>
              <a:rPr kumimoji="1" lang="en-US" altLang="zh-CN" sz="2800" b="1" dirty="0" smtClean="0">
                <a:latin typeface="Times New Roman" pitchFamily="18" charset="0"/>
                <a:ea typeface="仿宋_GB2312" pitchFamily="49" charset="-122"/>
              </a:rPr>
              <a:t>=0;i&lt;n; </a:t>
            </a:r>
            <a:r>
              <a:rPr kumimoji="1" lang="en-US" altLang="zh-CN" sz="2800" b="1" dirty="0" err="1" smtClean="0">
                <a:latin typeface="Times New Roman" pitchFamily="18" charset="0"/>
                <a:ea typeface="仿宋_GB2312" pitchFamily="49" charset="-122"/>
              </a:rPr>
              <a:t>i</a:t>
            </a:r>
            <a:r>
              <a:rPr kumimoji="1" lang="en-US" altLang="zh-CN" sz="2800" b="1" dirty="0">
                <a:latin typeface="Times New Roman" pitchFamily="18" charset="0"/>
                <a:ea typeface="仿宋_GB2312" pitchFamily="49" charset="-122"/>
              </a:rPr>
              <a:t>++) </a:t>
            </a:r>
            <a:r>
              <a:rPr kumimoji="1" lang="en-US" altLang="zh-CN" sz="2800" b="1" dirty="0" smtClean="0">
                <a:latin typeface="Times New Roman" pitchFamily="18" charset="0"/>
                <a:ea typeface="仿宋_GB2312" pitchFamily="49" charset="-122"/>
              </a:rPr>
              <a:t>    //o(n)</a:t>
            </a:r>
          </a:p>
          <a:p>
            <a:pPr marL="0" indent="0">
              <a:lnSpc>
                <a:spcPct val="105000"/>
              </a:lnSpc>
              <a:buNone/>
            </a:pPr>
            <a:r>
              <a:rPr kumimoji="1" lang="en-US" altLang="zh-CN" sz="2800" b="1" dirty="0">
                <a:latin typeface="Times New Roman" pitchFamily="18" charset="0"/>
                <a:ea typeface="仿宋_GB2312" pitchFamily="49" charset="-122"/>
              </a:rPr>
              <a:t> </a:t>
            </a:r>
            <a:r>
              <a:rPr kumimoji="1" lang="en-US" altLang="zh-CN" sz="2800" b="1" dirty="0" smtClean="0">
                <a:latin typeface="Times New Roman" pitchFamily="18" charset="0"/>
                <a:ea typeface="仿宋_GB2312" pitchFamily="49" charset="-122"/>
              </a:rPr>
              <a:t>                sum +=</a:t>
            </a:r>
            <a:r>
              <a:rPr kumimoji="1" lang="en-US" altLang="zh-CN" sz="2800" b="1" dirty="0">
                <a:latin typeface="Times New Roman" pitchFamily="18" charset="0"/>
                <a:ea typeface="仿宋_GB2312" pitchFamily="49" charset="-122"/>
              </a:rPr>
              <a:t>A[n]; </a:t>
            </a:r>
            <a:r>
              <a:rPr kumimoji="1" lang="en-US" altLang="zh-CN" sz="2800" b="1" dirty="0" smtClean="0">
                <a:latin typeface="Times New Roman" pitchFamily="18" charset="0"/>
                <a:ea typeface="仿宋_GB2312" pitchFamily="49" charset="-122"/>
              </a:rPr>
              <a:t>    //</a:t>
            </a:r>
            <a:r>
              <a:rPr kumimoji="1" lang="en-US" altLang="zh-CN" sz="2800" b="1" dirty="0">
                <a:latin typeface="Times New Roman" pitchFamily="18" charset="0"/>
                <a:ea typeface="仿宋_GB2312" pitchFamily="49" charset="-122"/>
              </a:rPr>
              <a:t>o(1</a:t>
            </a:r>
            <a:r>
              <a:rPr kumimoji="1" lang="en-US" altLang="zh-CN" sz="2800" b="1" dirty="0" smtClean="0">
                <a:latin typeface="Times New Roman" pitchFamily="18" charset="0"/>
                <a:ea typeface="仿宋_GB2312" pitchFamily="49" charset="-122"/>
              </a:rPr>
              <a:t>)</a:t>
            </a:r>
          </a:p>
          <a:p>
            <a:pPr marL="0" indent="0">
              <a:lnSpc>
                <a:spcPct val="105000"/>
              </a:lnSpc>
              <a:buNone/>
            </a:pPr>
            <a:r>
              <a:rPr kumimoji="1" lang="en-US" altLang="zh-CN" sz="2800" b="1" dirty="0">
                <a:latin typeface="Times New Roman" pitchFamily="18" charset="0"/>
                <a:ea typeface="仿宋_GB2312" pitchFamily="49" charset="-122"/>
              </a:rPr>
              <a:t> </a:t>
            </a:r>
            <a:r>
              <a:rPr kumimoji="1" lang="en-US" altLang="zh-CN" sz="2800" b="1" dirty="0" smtClean="0">
                <a:latin typeface="Times New Roman" pitchFamily="18" charset="0"/>
                <a:ea typeface="仿宋_GB2312" pitchFamily="49" charset="-122"/>
              </a:rPr>
              <a:t>   return(sum</a:t>
            </a:r>
            <a:r>
              <a:rPr kumimoji="1" lang="en-US" altLang="zh-CN" sz="2800" b="1" dirty="0">
                <a:latin typeface="Times New Roman" pitchFamily="18" charset="0"/>
                <a:ea typeface="仿宋_GB2312" pitchFamily="49" charset="-122"/>
              </a:rPr>
              <a:t>); //o(1</a:t>
            </a:r>
            <a:r>
              <a:rPr kumimoji="1" lang="en-US" altLang="zh-CN" sz="2800" b="1" dirty="0" smtClean="0">
                <a:latin typeface="Times New Roman" pitchFamily="18" charset="0"/>
                <a:ea typeface="仿宋_GB2312" pitchFamily="49" charset="-122"/>
              </a:rPr>
              <a:t>)</a:t>
            </a:r>
          </a:p>
          <a:p>
            <a:pPr marL="0" indent="0">
              <a:lnSpc>
                <a:spcPct val="105000"/>
              </a:lnSpc>
              <a:buFont typeface="Arial" pitchFamily="34" charset="0"/>
              <a:buNone/>
            </a:pPr>
            <a:r>
              <a:rPr kumimoji="1" lang="en-US" altLang="zh-CN" sz="2800" b="1" dirty="0" smtClean="0">
                <a:latin typeface="Times New Roman" pitchFamily="18" charset="0"/>
                <a:ea typeface="仿宋_GB2312" pitchFamily="49" charset="-122"/>
              </a:rPr>
              <a:t>}</a:t>
            </a:r>
            <a:endParaRPr lang="en-US" sz="2800" dirty="0"/>
          </a:p>
        </p:txBody>
      </p:sp>
      <p:sp>
        <p:nvSpPr>
          <p:cNvPr id="5" name="内容占位符 2"/>
          <p:cNvSpPr txBox="1">
            <a:spLocks/>
          </p:cNvSpPr>
          <p:nvPr/>
        </p:nvSpPr>
        <p:spPr>
          <a:xfrm>
            <a:off x="1907704" y="4365104"/>
            <a:ext cx="6804248" cy="2231643"/>
          </a:xfrm>
          <a:prstGeom prst="rect">
            <a:avLst/>
          </a:prstGeom>
        </p:spPr>
        <p:txBody>
          <a:bodyPr>
            <a:normAutofit fontScale="92500" lnSpcReduction="10000"/>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05000"/>
              </a:lnSpc>
              <a:buFontTx/>
              <a:buNone/>
            </a:pPr>
            <a:r>
              <a:rPr lang="en-US" altLang="zh-CN" b="1" kern="0" dirty="0" err="1" smtClean="0">
                <a:solidFill>
                  <a:srgbClr val="0000CC"/>
                </a:solidFill>
                <a:latin typeface="Times New Roman" pitchFamily="18" charset="0"/>
                <a:ea typeface="仿宋_GB2312" pitchFamily="49" charset="-122"/>
              </a:rPr>
              <a:t>int</a:t>
            </a:r>
            <a:r>
              <a:rPr lang="en-US" altLang="zh-CN" kern="0" dirty="0" smtClean="0">
                <a:solidFill>
                  <a:srgbClr val="0000CC"/>
                </a:solidFill>
                <a:latin typeface="Times New Roman" pitchFamily="18" charset="0"/>
                <a:ea typeface="仿宋_GB2312" pitchFamily="49" charset="-122"/>
              </a:rPr>
              <a:t> Sum (</a:t>
            </a:r>
            <a:r>
              <a:rPr lang="en-US" altLang="zh-CN" kern="0" dirty="0" err="1" smtClean="0">
                <a:solidFill>
                  <a:srgbClr val="0000CC"/>
                </a:solidFill>
                <a:latin typeface="Times New Roman" pitchFamily="18" charset="0"/>
                <a:ea typeface="仿宋_GB2312" pitchFamily="49" charset="-122"/>
              </a:rPr>
              <a:t>int</a:t>
            </a:r>
            <a:r>
              <a:rPr lang="en-US" altLang="zh-CN" kern="0" dirty="0" smtClean="0">
                <a:solidFill>
                  <a:srgbClr val="0000CC"/>
                </a:solidFill>
                <a:latin typeface="Times New Roman" pitchFamily="18" charset="0"/>
                <a:ea typeface="仿宋_GB2312" pitchFamily="49" charset="-122"/>
              </a:rPr>
              <a:t> A[],  </a:t>
            </a:r>
            <a:r>
              <a:rPr lang="en-US" altLang="zh-CN" b="1" kern="0" dirty="0" err="1" smtClean="0">
                <a:solidFill>
                  <a:srgbClr val="0000CC"/>
                </a:solidFill>
                <a:latin typeface="Times New Roman" pitchFamily="18" charset="0"/>
                <a:ea typeface="仿宋_GB2312" pitchFamily="49" charset="-122"/>
              </a:rPr>
              <a:t>int</a:t>
            </a:r>
            <a:r>
              <a:rPr lang="en-US" altLang="zh-CN" kern="0" dirty="0" smtClean="0">
                <a:solidFill>
                  <a:srgbClr val="0000CC"/>
                </a:solidFill>
                <a:latin typeface="Times New Roman" pitchFamily="18" charset="0"/>
                <a:ea typeface="仿宋_GB2312" pitchFamily="49" charset="-122"/>
              </a:rPr>
              <a:t> n) </a:t>
            </a:r>
            <a:r>
              <a:rPr lang="en-US" altLang="zh-CN" b="1" kern="0" dirty="0" smtClean="0">
                <a:solidFill>
                  <a:srgbClr val="0000CC"/>
                </a:solidFill>
                <a:latin typeface="Times New Roman" pitchFamily="18" charset="0"/>
                <a:ea typeface="仿宋_GB2312" pitchFamily="49" charset="-122"/>
              </a:rPr>
              <a:t>{</a:t>
            </a:r>
            <a:endParaRPr lang="en-US" altLang="zh-CN" kern="0" dirty="0" smtClean="0">
              <a:solidFill>
                <a:srgbClr val="0000CC"/>
              </a:solidFill>
              <a:latin typeface="Times New Roman" pitchFamily="18" charset="0"/>
              <a:ea typeface="仿宋_GB2312" pitchFamily="49" charset="-122"/>
            </a:endParaRPr>
          </a:p>
          <a:p>
            <a:pPr marL="0" indent="0">
              <a:lnSpc>
                <a:spcPct val="105000"/>
              </a:lnSpc>
              <a:buFontTx/>
              <a:buNone/>
            </a:pPr>
            <a:r>
              <a:rPr lang="en-US" altLang="zh-CN" b="1" kern="0" dirty="0" smtClean="0">
                <a:solidFill>
                  <a:srgbClr val="0000CC"/>
                </a:solidFill>
                <a:latin typeface="Times New Roman" pitchFamily="18" charset="0"/>
                <a:ea typeface="仿宋_GB2312" pitchFamily="49" charset="-122"/>
              </a:rPr>
              <a:t>        return </a:t>
            </a:r>
          </a:p>
          <a:p>
            <a:pPr marL="0" indent="0">
              <a:lnSpc>
                <a:spcPct val="105000"/>
              </a:lnSpc>
              <a:buFontTx/>
              <a:buNone/>
            </a:pPr>
            <a:r>
              <a:rPr lang="en-US" altLang="zh-CN" b="1" kern="0" dirty="0" smtClean="0">
                <a:solidFill>
                  <a:srgbClr val="0000CC"/>
                </a:solidFill>
                <a:latin typeface="Times New Roman" pitchFamily="18" charset="0"/>
                <a:ea typeface="仿宋_GB2312" pitchFamily="49" charset="-122"/>
              </a:rPr>
              <a:t>               (n&lt;1)? 0:sum(A, n-1)+A[n-1];</a:t>
            </a:r>
          </a:p>
          <a:p>
            <a:pPr marL="0" indent="0">
              <a:lnSpc>
                <a:spcPct val="105000"/>
              </a:lnSpc>
              <a:buFontTx/>
              <a:buNone/>
            </a:pPr>
            <a:r>
              <a:rPr lang="en-US" altLang="zh-CN" b="1" kern="0" dirty="0" smtClean="0">
                <a:solidFill>
                  <a:srgbClr val="0000CC"/>
                </a:solidFill>
                <a:latin typeface="Times New Roman" pitchFamily="18" charset="0"/>
                <a:ea typeface="仿宋_GB2312" pitchFamily="49" charset="-122"/>
              </a:rPr>
              <a:t>}</a:t>
            </a:r>
            <a:endParaRPr lang="en-US" kern="0" dirty="0"/>
          </a:p>
        </p:txBody>
      </p:sp>
    </p:spTree>
    <p:extLst>
      <p:ext uri="{BB962C8B-B14F-4D97-AF65-F5344CB8AC3E}">
        <p14:creationId xmlns:p14="http://schemas.microsoft.com/office/powerpoint/2010/main" val="544933290"/>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260648"/>
            <a:ext cx="8892480" cy="2403648"/>
          </a:xfrm>
          <a:prstGeom prst="rect">
            <a:avLst/>
          </a:prstGeom>
        </p:spPr>
        <p:txBody>
          <a:bodyPr>
            <a:noAutofit/>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30000"/>
              </a:lnSpc>
            </a:pPr>
            <a:r>
              <a:rPr lang="en-US" altLang="en-US" sz="2800" b="1" kern="0" dirty="0" err="1" smtClean="0">
                <a:latin typeface="华文楷体" panose="02010600040101010101" pitchFamily="2" charset="-122"/>
                <a:ea typeface="华文楷体" panose="02010600040101010101" pitchFamily="2" charset="-122"/>
              </a:rPr>
              <a:t>有效的递归调用函数</a:t>
            </a:r>
            <a:r>
              <a:rPr lang="en-US" altLang="en-US" sz="2800" b="1" kern="0" dirty="0" smtClean="0">
                <a:latin typeface="华文楷体" panose="02010600040101010101" pitchFamily="2" charset="-122"/>
                <a:ea typeface="华文楷体" panose="02010600040101010101" pitchFamily="2" charset="-122"/>
              </a:rPr>
              <a:t>(</a:t>
            </a:r>
            <a:r>
              <a:rPr lang="en-US" altLang="en-US" sz="2800" b="1" kern="0" dirty="0" err="1" smtClean="0">
                <a:latin typeface="华文楷体" panose="02010600040101010101" pitchFamily="2" charset="-122"/>
                <a:ea typeface="华文楷体" panose="02010600040101010101" pitchFamily="2" charset="-122"/>
              </a:rPr>
              <a:t>或过程</a:t>
            </a:r>
            <a:r>
              <a:rPr lang="en-US" altLang="en-US" sz="2800" b="1" kern="0" dirty="0" smtClean="0">
                <a:latin typeface="华文楷体" panose="02010600040101010101" pitchFamily="2" charset="-122"/>
                <a:ea typeface="华文楷体" panose="02010600040101010101" pitchFamily="2" charset="-122"/>
              </a:rPr>
              <a:t>) </a:t>
            </a:r>
            <a:r>
              <a:rPr lang="zh-CN" altLang="en-US" sz="2800" b="1" dirty="0" smtClean="0">
                <a:latin typeface="华文楷体" pitchFamily="2" charset="-122"/>
                <a:ea typeface="华文楷体" pitchFamily="2" charset="-122"/>
              </a:rPr>
              <a:t>必须</a:t>
            </a:r>
            <a:r>
              <a:rPr lang="zh-CN" altLang="en-US" sz="2800" b="1" dirty="0">
                <a:latin typeface="华文楷体" pitchFamily="2" charset="-122"/>
                <a:ea typeface="华文楷体" pitchFamily="2" charset="-122"/>
              </a:rPr>
              <a:t>满足一下两个条件：</a:t>
            </a:r>
            <a:endParaRPr lang="en-US" altLang="zh-CN" sz="2800" b="1" dirty="0">
              <a:latin typeface="华文楷体" pitchFamily="2" charset="-122"/>
              <a:ea typeface="华文楷体" pitchFamily="2" charset="-122"/>
            </a:endParaRPr>
          </a:p>
          <a:p>
            <a:pPr marL="1076325" indent="-446088">
              <a:lnSpc>
                <a:spcPct val="130000"/>
              </a:lnSpc>
              <a:buFont typeface="+mj-ea"/>
              <a:buAutoNum type="circleNumDbPlain"/>
            </a:pPr>
            <a:r>
              <a:rPr lang="zh-CN" altLang="en-US" sz="2800" b="1" dirty="0">
                <a:latin typeface="华文楷体" pitchFamily="2" charset="-122"/>
                <a:ea typeface="华文楷体" pitchFamily="2" charset="-122"/>
              </a:rPr>
              <a:t>在每次调用自己时，必须是（在某种意义上）更接近于解；</a:t>
            </a:r>
            <a:endParaRPr lang="en-US" altLang="zh-CN" sz="2800" b="1" dirty="0">
              <a:latin typeface="华文楷体" pitchFamily="2" charset="-122"/>
              <a:ea typeface="华文楷体" pitchFamily="2" charset="-122"/>
            </a:endParaRPr>
          </a:p>
          <a:p>
            <a:pPr marL="1076325" indent="-446088">
              <a:lnSpc>
                <a:spcPct val="130000"/>
              </a:lnSpc>
              <a:buFont typeface="+mj-ea"/>
              <a:buAutoNum type="circleNumDbPlain"/>
            </a:pPr>
            <a:r>
              <a:rPr lang="zh-CN" altLang="en-US" sz="2800" b="1" dirty="0">
                <a:latin typeface="华文楷体" pitchFamily="2" charset="-122"/>
                <a:ea typeface="华文楷体" pitchFamily="2" charset="-122"/>
              </a:rPr>
              <a:t>必须有一个终止处理或计算的准则。</a:t>
            </a:r>
            <a:endParaRPr lang="en-US" altLang="zh-CN" sz="2800" b="1" dirty="0">
              <a:latin typeface="华文楷体" pitchFamily="2" charset="-122"/>
              <a:ea typeface="华文楷体" pitchFamily="2" charset="-122"/>
            </a:endParaRPr>
          </a:p>
        </p:txBody>
      </p:sp>
      <p:sp>
        <p:nvSpPr>
          <p:cNvPr id="4" name="内容占位符 8"/>
          <p:cNvSpPr txBox="1">
            <a:spLocks/>
          </p:cNvSpPr>
          <p:nvPr/>
        </p:nvSpPr>
        <p:spPr>
          <a:xfrm>
            <a:off x="2267744" y="3573016"/>
            <a:ext cx="5112568" cy="2808312"/>
          </a:xfrm>
          <a:prstGeom prst="rect">
            <a:avLst/>
          </a:prstGeom>
        </p:spPr>
        <p:txBody>
          <a:bodyPr>
            <a:normAutofit/>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defTabSz="463550">
              <a:buFontTx/>
              <a:buNone/>
            </a:pPr>
            <a:r>
              <a:rPr lang="en-US" sz="3000" kern="0" dirty="0" err="1" smtClean="0"/>
              <a:t>int</a:t>
            </a:r>
            <a:r>
              <a:rPr lang="en-US" sz="3000" kern="0" dirty="0" smtClean="0"/>
              <a:t> </a:t>
            </a:r>
            <a:r>
              <a:rPr lang="en-US" sz="3000" b="1" i="1" kern="0" dirty="0" smtClean="0">
                <a:solidFill>
                  <a:srgbClr val="FF0000"/>
                </a:solidFill>
              </a:rPr>
              <a:t>bad(</a:t>
            </a:r>
            <a:r>
              <a:rPr lang="en-US" sz="3000" b="1" i="1" kern="0" dirty="0" err="1" smtClean="0">
                <a:solidFill>
                  <a:srgbClr val="FF0000"/>
                </a:solidFill>
              </a:rPr>
              <a:t>int</a:t>
            </a:r>
            <a:r>
              <a:rPr lang="en-US" sz="3000" b="1" i="1" kern="0" dirty="0" smtClean="0">
                <a:solidFill>
                  <a:srgbClr val="FF0000"/>
                </a:solidFill>
              </a:rPr>
              <a:t> n)</a:t>
            </a:r>
            <a:r>
              <a:rPr lang="en-US" sz="3000" kern="0" dirty="0" smtClean="0"/>
              <a:t> {</a:t>
            </a:r>
          </a:p>
          <a:p>
            <a:pPr marL="0" indent="0" defTabSz="463550">
              <a:buFontTx/>
              <a:buNone/>
            </a:pPr>
            <a:r>
              <a:rPr lang="en-US" sz="3000" b="1" kern="0" dirty="0" smtClean="0"/>
              <a:t>	</a:t>
            </a:r>
            <a:r>
              <a:rPr lang="en-US" sz="3000" b="1" i="1" kern="0" dirty="0" smtClean="0">
                <a:solidFill>
                  <a:srgbClr val="00B050"/>
                </a:solidFill>
              </a:rPr>
              <a:t>if ( n == 0)    return 0;</a:t>
            </a:r>
          </a:p>
          <a:p>
            <a:pPr marL="0" indent="0" defTabSz="463550">
              <a:buFontTx/>
              <a:buNone/>
            </a:pPr>
            <a:r>
              <a:rPr lang="en-US" sz="3000" kern="0" dirty="0" smtClean="0"/>
              <a:t>	else</a:t>
            </a:r>
          </a:p>
          <a:p>
            <a:pPr marL="0" indent="0" defTabSz="463550">
              <a:buFontTx/>
              <a:buNone/>
            </a:pPr>
            <a:r>
              <a:rPr lang="en-US" sz="3000" kern="0" dirty="0" smtClean="0"/>
              <a:t>		return </a:t>
            </a:r>
            <a:r>
              <a:rPr lang="en-US" sz="3000" b="1" i="1" kern="0" dirty="0" smtClean="0">
                <a:solidFill>
                  <a:srgbClr val="FF0000"/>
                </a:solidFill>
              </a:rPr>
              <a:t>bad(n/3 + 1)</a:t>
            </a:r>
            <a:r>
              <a:rPr lang="en-US" sz="3000" kern="0" dirty="0" smtClean="0"/>
              <a:t> + n-1;</a:t>
            </a:r>
          </a:p>
          <a:p>
            <a:pPr marL="0" indent="0" defTabSz="463550">
              <a:buFontTx/>
              <a:buNone/>
            </a:pPr>
            <a:r>
              <a:rPr lang="en-US" sz="3000" kern="0" dirty="0" smtClean="0"/>
              <a:t>}</a:t>
            </a:r>
          </a:p>
        </p:txBody>
      </p:sp>
      <p:sp>
        <p:nvSpPr>
          <p:cNvPr id="5" name="内容占位符 9"/>
          <p:cNvSpPr txBox="1">
            <a:spLocks/>
          </p:cNvSpPr>
          <p:nvPr/>
        </p:nvSpPr>
        <p:spPr>
          <a:xfrm>
            <a:off x="6156176" y="4437112"/>
            <a:ext cx="3643064" cy="2520990"/>
          </a:xfrm>
          <a:prstGeom prst="rect">
            <a:avLst/>
          </a:prstGeom>
        </p:spPr>
        <p:txBody>
          <a:bodyPr>
            <a:normAutofit/>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endParaRPr lang="en-US" kern="0" dirty="0"/>
          </a:p>
        </p:txBody>
      </p:sp>
      <p:sp>
        <p:nvSpPr>
          <p:cNvPr id="7" name="标题 1"/>
          <p:cNvSpPr txBox="1">
            <a:spLocks/>
          </p:cNvSpPr>
          <p:nvPr/>
        </p:nvSpPr>
        <p:spPr>
          <a:xfrm>
            <a:off x="1187624" y="3140968"/>
            <a:ext cx="1728192" cy="53401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n-lt"/>
                <a:ea typeface="宋体" panose="02010600030101010101" pitchFamily="2" charset="-122"/>
                <a:cs typeface="+mj-cs"/>
              </a:defRPr>
            </a:lvl1pPr>
          </a:lstStyle>
          <a:p>
            <a:pPr algn="l"/>
            <a:r>
              <a:rPr lang="zh-CN" altLang="en-US" sz="2800" b="1" dirty="0">
                <a:solidFill>
                  <a:srgbClr val="000000"/>
                </a:solidFill>
                <a:latin typeface="华文楷体" panose="02010600040101010101" pitchFamily="2" charset="-122"/>
                <a:ea typeface="华文楷体" panose="02010600040101010101" pitchFamily="2" charset="-122"/>
                <a:cs typeface="+mn-cs"/>
              </a:rPr>
              <a:t>例如</a:t>
            </a:r>
            <a:r>
              <a:rPr lang="zh-CN" altLang="en-US" sz="2800" b="1" dirty="0" smtClean="0">
                <a:solidFill>
                  <a:srgbClr val="000000"/>
                </a:solidFill>
                <a:latin typeface="华文楷体" panose="02010600040101010101" pitchFamily="2" charset="-122"/>
                <a:ea typeface="华文楷体" panose="02010600040101010101" pitchFamily="2" charset="-122"/>
                <a:cs typeface="+mn-cs"/>
              </a:rPr>
              <a:t>：</a:t>
            </a:r>
            <a:endParaRPr lang="en-US" sz="2800" b="1" dirty="0">
              <a:solidFill>
                <a:srgbClr val="000000"/>
              </a:solidFill>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1716427651"/>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404664"/>
            <a:ext cx="8136904" cy="2739211"/>
          </a:xfrm>
          <a:prstGeom prst="rect">
            <a:avLst/>
          </a:prstGeom>
          <a:noFill/>
        </p:spPr>
        <p:txBody>
          <a:bodyPr wrap="square" rtlCol="0">
            <a:spAutoFit/>
          </a:bodyPr>
          <a:lstStyle/>
          <a:p>
            <a:r>
              <a:rPr lang="zh-CN" altLang="en-US" sz="3200" b="1" dirty="0">
                <a:solidFill>
                  <a:srgbClr val="000000"/>
                </a:solidFill>
                <a:latin typeface="华文楷体" panose="02010600040101010101" pitchFamily="2" charset="-122"/>
                <a:ea typeface="华文楷体" panose="02010600040101010101" pitchFamily="2" charset="-122"/>
              </a:rPr>
              <a:t>广义表从结构上可以分解为</a:t>
            </a:r>
            <a:endParaRPr lang="en-US" altLang="zh-CN" sz="3200" b="1" dirty="0">
              <a:solidFill>
                <a:srgbClr val="000000"/>
              </a:solidFill>
              <a:latin typeface="华文楷体" panose="02010600040101010101" pitchFamily="2" charset="-122"/>
              <a:ea typeface="华文楷体" panose="02010600040101010101" pitchFamily="2" charset="-122"/>
            </a:endParaRPr>
          </a:p>
          <a:p>
            <a:pPr indent="803275"/>
            <a:r>
              <a:rPr lang="zh-CN" altLang="en-US" sz="3200" b="1" dirty="0">
                <a:solidFill>
                  <a:srgbClr val="92D050"/>
                </a:solidFill>
                <a:latin typeface="华文楷体" panose="02010600040101010101" pitchFamily="2" charset="-122"/>
                <a:ea typeface="华文楷体" panose="02010600040101010101" pitchFamily="2" charset="-122"/>
              </a:rPr>
              <a:t>广义表</a:t>
            </a:r>
            <a:r>
              <a:rPr lang="en-US" altLang="zh-CN" sz="3200" b="1" dirty="0">
                <a:solidFill>
                  <a:srgbClr val="000000"/>
                </a:solidFill>
                <a:latin typeface="华文楷体" panose="02010600040101010101" pitchFamily="2" charset="-122"/>
                <a:ea typeface="华文楷体" panose="02010600040101010101" pitchFamily="2" charset="-122"/>
              </a:rPr>
              <a:t>=</a:t>
            </a:r>
            <a:r>
              <a:rPr lang="zh-CN" altLang="en-US" sz="3200" b="1" dirty="0">
                <a:solidFill>
                  <a:srgbClr val="92D050"/>
                </a:solidFill>
                <a:latin typeface="华文楷体" panose="02010600040101010101" pitchFamily="2" charset="-122"/>
                <a:ea typeface="华文楷体" panose="02010600040101010101" pitchFamily="2" charset="-122"/>
              </a:rPr>
              <a:t>表头</a:t>
            </a:r>
            <a:r>
              <a:rPr lang="en-US" altLang="zh-CN" sz="3200" b="1" dirty="0">
                <a:solidFill>
                  <a:srgbClr val="000000"/>
                </a:solidFill>
                <a:latin typeface="华文楷体" panose="02010600040101010101" pitchFamily="2" charset="-122"/>
                <a:ea typeface="华文楷体" panose="02010600040101010101" pitchFamily="2" charset="-122"/>
              </a:rPr>
              <a:t>+</a:t>
            </a:r>
            <a:r>
              <a:rPr lang="zh-CN" altLang="en-US" sz="3200" b="1" dirty="0">
                <a:solidFill>
                  <a:srgbClr val="92D050"/>
                </a:solidFill>
                <a:latin typeface="华文楷体" panose="02010600040101010101" pitchFamily="2" charset="-122"/>
                <a:ea typeface="华文楷体" panose="02010600040101010101" pitchFamily="2" charset="-122"/>
              </a:rPr>
              <a:t>表尾</a:t>
            </a:r>
            <a:endParaRPr lang="en-US" altLang="zh-CN" sz="3200" b="1" dirty="0">
              <a:solidFill>
                <a:srgbClr val="92D050"/>
              </a:solidFill>
              <a:latin typeface="华文楷体" panose="02010600040101010101" pitchFamily="2" charset="-122"/>
              <a:ea typeface="华文楷体" panose="02010600040101010101" pitchFamily="2" charset="-122"/>
            </a:endParaRPr>
          </a:p>
          <a:p>
            <a:pPr indent="803275"/>
            <a:r>
              <a:rPr lang="zh-CN" altLang="en-US" sz="3200" b="1" dirty="0">
                <a:solidFill>
                  <a:srgbClr val="000000"/>
                </a:solidFill>
                <a:latin typeface="华文楷体" panose="02010600040101010101" pitchFamily="2" charset="-122"/>
                <a:ea typeface="华文楷体" panose="02010600040101010101" pitchFamily="2" charset="-122"/>
              </a:rPr>
              <a:t>或者</a:t>
            </a:r>
            <a:endParaRPr lang="en-US" altLang="zh-CN" sz="3200" b="1" dirty="0">
              <a:solidFill>
                <a:srgbClr val="000000"/>
              </a:solidFill>
              <a:latin typeface="华文楷体" panose="02010600040101010101" pitchFamily="2" charset="-122"/>
              <a:ea typeface="华文楷体" panose="02010600040101010101" pitchFamily="2" charset="-122"/>
            </a:endParaRPr>
          </a:p>
          <a:p>
            <a:pPr indent="803275"/>
            <a:r>
              <a:rPr lang="zh-CN" altLang="en-US" sz="3200" b="1" dirty="0">
                <a:solidFill>
                  <a:srgbClr val="92D050"/>
                </a:solidFill>
                <a:latin typeface="华文楷体" panose="02010600040101010101" pitchFamily="2" charset="-122"/>
                <a:ea typeface="华文楷体" panose="02010600040101010101" pitchFamily="2" charset="-122"/>
              </a:rPr>
              <a:t>广义表</a:t>
            </a:r>
            <a:r>
              <a:rPr lang="en-US" altLang="zh-CN" sz="3200" b="1" dirty="0">
                <a:solidFill>
                  <a:srgbClr val="000000"/>
                </a:solidFill>
                <a:latin typeface="华文楷体" panose="02010600040101010101" pitchFamily="2" charset="-122"/>
                <a:ea typeface="华文楷体" panose="02010600040101010101" pitchFamily="2" charset="-122"/>
              </a:rPr>
              <a:t>=</a:t>
            </a:r>
            <a:r>
              <a:rPr lang="zh-CN" altLang="en-US" sz="3200" b="1" dirty="0">
                <a:solidFill>
                  <a:srgbClr val="92D050"/>
                </a:solidFill>
                <a:latin typeface="华文楷体" panose="02010600040101010101" pitchFamily="2" charset="-122"/>
                <a:ea typeface="华文楷体" panose="02010600040101010101" pitchFamily="2" charset="-122"/>
              </a:rPr>
              <a:t>子表</a:t>
            </a:r>
            <a:r>
              <a:rPr lang="en-US" altLang="zh-CN" sz="3200" b="1" dirty="0">
                <a:solidFill>
                  <a:srgbClr val="92D050"/>
                </a:solidFill>
                <a:latin typeface="华文楷体" panose="02010600040101010101" pitchFamily="2" charset="-122"/>
                <a:ea typeface="华文楷体" panose="02010600040101010101" pitchFamily="2" charset="-122"/>
              </a:rPr>
              <a:t>1</a:t>
            </a:r>
            <a:r>
              <a:rPr lang="en-US" altLang="zh-CN" sz="3200" b="1" dirty="0">
                <a:solidFill>
                  <a:srgbClr val="000000"/>
                </a:solidFill>
                <a:latin typeface="华文楷体" panose="02010600040101010101" pitchFamily="2" charset="-122"/>
                <a:ea typeface="华文楷体" panose="02010600040101010101" pitchFamily="2" charset="-122"/>
              </a:rPr>
              <a:t>+</a:t>
            </a:r>
            <a:r>
              <a:rPr lang="zh-CN" altLang="en-US" sz="3200" b="1" dirty="0">
                <a:solidFill>
                  <a:srgbClr val="92D050"/>
                </a:solidFill>
                <a:latin typeface="华文楷体" panose="02010600040101010101" pitchFamily="2" charset="-122"/>
                <a:ea typeface="华文楷体" panose="02010600040101010101" pitchFamily="2" charset="-122"/>
              </a:rPr>
              <a:t>子表</a:t>
            </a:r>
            <a:r>
              <a:rPr lang="en-US" altLang="zh-CN" sz="3200" b="1" dirty="0">
                <a:solidFill>
                  <a:srgbClr val="92D050"/>
                </a:solidFill>
                <a:latin typeface="华文楷体" panose="02010600040101010101" pitchFamily="2" charset="-122"/>
                <a:ea typeface="华文楷体" panose="02010600040101010101" pitchFamily="2" charset="-122"/>
              </a:rPr>
              <a:t>2</a:t>
            </a:r>
            <a:r>
              <a:rPr lang="en-US" altLang="zh-CN" sz="3200" b="1" dirty="0" smtClean="0">
                <a:solidFill>
                  <a:srgbClr val="000000"/>
                </a:solidFill>
                <a:latin typeface="华文楷体" panose="02010600040101010101" pitchFamily="2" charset="-122"/>
                <a:ea typeface="华文楷体" panose="02010600040101010101" pitchFamily="2" charset="-122"/>
              </a:rPr>
              <a:t>+…+</a:t>
            </a:r>
            <a:r>
              <a:rPr lang="zh-CN" altLang="en-US" sz="3200" b="1" dirty="0">
                <a:solidFill>
                  <a:srgbClr val="92D050"/>
                </a:solidFill>
                <a:latin typeface="华文楷体" panose="02010600040101010101" pitchFamily="2" charset="-122"/>
                <a:ea typeface="华文楷体" panose="02010600040101010101" pitchFamily="2" charset="-122"/>
              </a:rPr>
              <a:t>子表</a:t>
            </a:r>
            <a:r>
              <a:rPr lang="en-US" altLang="zh-CN" sz="3200" b="1" dirty="0">
                <a:solidFill>
                  <a:srgbClr val="92D050"/>
                </a:solidFill>
                <a:latin typeface="华文楷体" panose="02010600040101010101" pitchFamily="2" charset="-122"/>
                <a:ea typeface="华文楷体" panose="02010600040101010101" pitchFamily="2" charset="-122"/>
              </a:rPr>
              <a:t>n</a:t>
            </a:r>
          </a:p>
          <a:p>
            <a:endParaRPr lang="zh-CN" altLang="en-US" dirty="0"/>
          </a:p>
        </p:txBody>
      </p:sp>
      <p:sp>
        <p:nvSpPr>
          <p:cNvPr id="4" name="文本框 3"/>
          <p:cNvSpPr txBox="1"/>
          <p:nvPr/>
        </p:nvSpPr>
        <p:spPr>
          <a:xfrm>
            <a:off x="1115616" y="3143875"/>
            <a:ext cx="6984776" cy="1569660"/>
          </a:xfrm>
          <a:prstGeom prst="rect">
            <a:avLst/>
          </a:prstGeom>
          <a:noFill/>
        </p:spPr>
        <p:txBody>
          <a:bodyPr wrap="square" rtlCol="0">
            <a:spAutoFit/>
          </a:bodyPr>
          <a:lstStyle/>
          <a:p>
            <a:r>
              <a:rPr lang="zh-CN" altLang="en-US" sz="3200" b="1" dirty="0">
                <a:latin typeface="华文楷体" pitchFamily="2" charset="-122"/>
                <a:ea typeface="华文楷体" pitchFamily="2" charset="-122"/>
              </a:rPr>
              <a:t>求广义表的</a:t>
            </a:r>
            <a:r>
              <a:rPr lang="zh-CN" altLang="en-US" sz="3200" b="1" dirty="0" smtClean="0">
                <a:latin typeface="华文楷体" pitchFamily="2" charset="-122"/>
                <a:ea typeface="华文楷体" pitchFamily="2" charset="-122"/>
              </a:rPr>
              <a:t>深度</a:t>
            </a:r>
            <a:endParaRPr lang="en-US" altLang="zh-CN" sz="3200" b="1" dirty="0" smtClean="0">
              <a:latin typeface="华文楷体" pitchFamily="2" charset="-122"/>
              <a:ea typeface="华文楷体" pitchFamily="2" charset="-122"/>
            </a:endParaRPr>
          </a:p>
          <a:p>
            <a:r>
              <a:rPr lang="zh-CN" altLang="en-US" sz="3200" b="1" dirty="0" smtClean="0">
                <a:latin typeface="华文楷体" pitchFamily="2" charset="-122"/>
                <a:ea typeface="华文楷体" pitchFamily="2" charset="-122"/>
              </a:rPr>
              <a:t>复制</a:t>
            </a:r>
            <a:r>
              <a:rPr lang="zh-CN" altLang="en-US" sz="3200" b="1" dirty="0">
                <a:latin typeface="华文楷体" pitchFamily="2" charset="-122"/>
                <a:ea typeface="华文楷体" pitchFamily="2" charset="-122"/>
              </a:rPr>
              <a:t>广义</a:t>
            </a:r>
            <a:r>
              <a:rPr lang="zh-CN" altLang="en-US" sz="3200" b="1" dirty="0" smtClean="0">
                <a:latin typeface="华文楷体" pitchFamily="2" charset="-122"/>
                <a:ea typeface="华文楷体" pitchFamily="2" charset="-122"/>
              </a:rPr>
              <a:t>表</a:t>
            </a:r>
            <a:endParaRPr lang="en-US" altLang="zh-CN" sz="3200" b="1" dirty="0" smtClean="0">
              <a:latin typeface="华文楷体" pitchFamily="2" charset="-122"/>
              <a:ea typeface="华文楷体" pitchFamily="2" charset="-122"/>
            </a:endParaRPr>
          </a:p>
          <a:p>
            <a:r>
              <a:rPr lang="zh-CN" altLang="en-US" sz="3200" b="1" dirty="0" smtClean="0">
                <a:latin typeface="华文楷体" pitchFamily="2" charset="-122"/>
                <a:ea typeface="华文楷体" pitchFamily="2" charset="-122"/>
              </a:rPr>
              <a:t>创建</a:t>
            </a:r>
            <a:r>
              <a:rPr lang="zh-CN" altLang="en-US" sz="3200" b="1" dirty="0">
                <a:latin typeface="华文楷体" pitchFamily="2" charset="-122"/>
                <a:ea typeface="华文楷体" pitchFamily="2" charset="-122"/>
              </a:rPr>
              <a:t>广义表的存储</a:t>
            </a:r>
            <a:r>
              <a:rPr lang="zh-CN" altLang="en-US" sz="3200" b="1" dirty="0" smtClean="0">
                <a:latin typeface="华文楷体" pitchFamily="2" charset="-122"/>
                <a:ea typeface="华文楷体" pitchFamily="2" charset="-122"/>
              </a:rPr>
              <a:t>结构</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1524427886"/>
      </p:ext>
    </p:extLst>
  </p:cSld>
  <p:clrMapOvr>
    <a:masterClrMapping/>
  </p:clrMapOvr>
  <p:transition>
    <p:strips dir="l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0" y="260648"/>
            <a:ext cx="3865161" cy="523220"/>
          </a:xfrm>
          <a:prstGeom prst="rect">
            <a:avLst/>
          </a:prstGeom>
          <a:noFill/>
          <a:ln w="9525">
            <a:noFill/>
            <a:miter lim="800000"/>
            <a:headEnd/>
            <a:tailEnd/>
          </a:ln>
        </p:spPr>
        <p:txBody>
          <a:bodyPr wrap="none">
            <a:spAutoFit/>
          </a:bodyPr>
          <a:lstStyle/>
          <a:p>
            <a:r>
              <a:rPr lang="zh-CN" altLang="en-US" sz="2800" b="1" dirty="0">
                <a:solidFill>
                  <a:srgbClr val="CC3399"/>
                </a:solidFill>
                <a:latin typeface="华文楷体" pitchFamily="2" charset="-122"/>
                <a:ea typeface="华文楷体" pitchFamily="2" charset="-122"/>
              </a:rPr>
              <a:t>例</a:t>
            </a:r>
            <a:r>
              <a:rPr lang="zh-CN" altLang="en-US" sz="2800" b="1" dirty="0" smtClean="0">
                <a:solidFill>
                  <a:srgbClr val="CC3399"/>
                </a:solidFill>
                <a:latin typeface="华文楷体" pitchFamily="2" charset="-122"/>
                <a:ea typeface="华文楷体" pitchFamily="2" charset="-122"/>
              </a:rPr>
              <a:t>一： </a:t>
            </a:r>
            <a:r>
              <a:rPr lang="zh-CN" altLang="en-US" sz="2800" b="1" dirty="0">
                <a:solidFill>
                  <a:srgbClr val="CC3399"/>
                </a:solidFill>
                <a:latin typeface="华文楷体" pitchFamily="2" charset="-122"/>
                <a:ea typeface="华文楷体" pitchFamily="2" charset="-122"/>
              </a:rPr>
              <a:t>求广义表的深度</a:t>
            </a:r>
          </a:p>
        </p:txBody>
      </p:sp>
      <p:sp>
        <p:nvSpPr>
          <p:cNvPr id="53252" name="Text Box 4"/>
          <p:cNvSpPr txBox="1">
            <a:spLocks noChangeArrowheads="1"/>
          </p:cNvSpPr>
          <p:nvPr/>
        </p:nvSpPr>
        <p:spPr bwMode="auto">
          <a:xfrm>
            <a:off x="281132" y="1628800"/>
            <a:ext cx="8640960" cy="1588127"/>
          </a:xfrm>
          <a:prstGeom prst="rect">
            <a:avLst/>
          </a:prstGeom>
          <a:noFill/>
          <a:ln w="9525">
            <a:noFill/>
            <a:miter lim="800000"/>
            <a:headEnd/>
            <a:tailEnd/>
          </a:ln>
        </p:spPr>
        <p:txBody>
          <a:bodyPr wrap="square">
            <a:spAutoFit/>
          </a:bodyPr>
          <a:lstStyle/>
          <a:p>
            <a:pPr>
              <a:lnSpc>
                <a:spcPct val="135000"/>
              </a:lnSpc>
            </a:pPr>
            <a:r>
              <a:rPr lang="zh-CN" altLang="en-US" sz="2400" b="1" dirty="0" smtClean="0">
                <a:latin typeface="华文楷体" pitchFamily="2" charset="-122"/>
                <a:ea typeface="华文楷体" pitchFamily="2" charset="-122"/>
              </a:rPr>
              <a:t>基本项</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递归</a:t>
            </a:r>
            <a:r>
              <a:rPr lang="zh-CN" altLang="en-US" sz="2400" b="1" dirty="0">
                <a:latin typeface="华文楷体" pitchFamily="2" charset="-122"/>
                <a:ea typeface="华文楷体" pitchFamily="2" charset="-122"/>
              </a:rPr>
              <a:t>项</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a:lnSpc>
                <a:spcPct val="135000"/>
              </a:lnSpc>
            </a:pPr>
            <a:r>
              <a:rPr lang="en-US" altLang="zh-CN" sz="2400" b="1" dirty="0" smtClean="0">
                <a:latin typeface="华文楷体" pitchFamily="2" charset="-122"/>
                <a:ea typeface="华文楷体" pitchFamily="2" charset="-122"/>
              </a:rPr>
              <a:t>     depth(LS)=1 </a:t>
            </a:r>
            <a:r>
              <a:rPr lang="zh-CN" altLang="en-US" sz="2400" b="1" dirty="0" smtClean="0">
                <a:latin typeface="华文楷体" pitchFamily="2" charset="-122"/>
                <a:ea typeface="华文楷体" pitchFamily="2" charset="-122"/>
              </a:rPr>
              <a:t>当</a:t>
            </a:r>
            <a:r>
              <a:rPr lang="en-US" altLang="zh-CN" sz="2400" b="1" dirty="0" smtClean="0">
                <a:latin typeface="华文楷体" pitchFamily="2" charset="-122"/>
                <a:ea typeface="华文楷体" pitchFamily="2" charset="-122"/>
              </a:rPr>
              <a:t>LS</a:t>
            </a:r>
            <a:r>
              <a:rPr lang="zh-CN" altLang="en-US" sz="2400" b="1" dirty="0" smtClean="0">
                <a:latin typeface="华文楷体" pitchFamily="2" charset="-122"/>
                <a:ea typeface="华文楷体" pitchFamily="2" charset="-122"/>
              </a:rPr>
              <a:t>为空表                 </a:t>
            </a:r>
            <a:r>
              <a:rPr lang="en-US" altLang="zh-CN" sz="2400" b="1" dirty="0">
                <a:latin typeface="华文楷体" pitchFamily="2" charset="-122"/>
                <a:ea typeface="华文楷体" pitchFamily="2" charset="-122"/>
              </a:rPr>
              <a:t>depth(LS)=1</a:t>
            </a:r>
            <a:r>
              <a:rPr lang="en-US" altLang="zh-CN" sz="2400" b="1" dirty="0" smtClean="0">
                <a:latin typeface="华文楷体" pitchFamily="2" charset="-122"/>
                <a:ea typeface="华文楷体" pitchFamily="2" charset="-122"/>
              </a:rPr>
              <a:t>+</a:t>
            </a:r>
          </a:p>
          <a:p>
            <a:pPr>
              <a:lnSpc>
                <a:spcPct val="135000"/>
              </a:lnSpc>
            </a:pPr>
            <a:r>
              <a:rPr lang="en-US" altLang="zh-CN" sz="2400" b="1" dirty="0" smtClean="0">
                <a:latin typeface="华文楷体" pitchFamily="2" charset="-122"/>
                <a:ea typeface="华文楷体" pitchFamily="2" charset="-122"/>
              </a:rPr>
              <a:t>     depth(LS)=0  </a:t>
            </a:r>
            <a:r>
              <a:rPr lang="zh-CN" altLang="en-US" sz="2400" b="1" dirty="0" smtClean="0">
                <a:latin typeface="华文楷体" pitchFamily="2" charset="-122"/>
                <a:ea typeface="华文楷体" pitchFamily="2" charset="-122"/>
              </a:rPr>
              <a:t>当</a:t>
            </a:r>
            <a:r>
              <a:rPr lang="en-US" altLang="zh-CN" sz="2400" b="1" dirty="0" smtClean="0">
                <a:latin typeface="华文楷体" pitchFamily="2" charset="-122"/>
                <a:ea typeface="华文楷体" pitchFamily="2" charset="-122"/>
              </a:rPr>
              <a:t>LS</a:t>
            </a:r>
            <a:r>
              <a:rPr lang="zh-CN" altLang="en-US" sz="2400" b="1" dirty="0" smtClean="0">
                <a:latin typeface="华文楷体" pitchFamily="2" charset="-122"/>
                <a:ea typeface="华文楷体" pitchFamily="2" charset="-122"/>
              </a:rPr>
              <a:t>为原子</a:t>
            </a:r>
            <a:endParaRPr lang="en-US" altLang="zh-CN" sz="2400" b="1" dirty="0" smtClean="0">
              <a:latin typeface="华文楷体" pitchFamily="2" charset="-122"/>
              <a:ea typeface="华文楷体" pitchFamily="2" charset="-122"/>
            </a:endParaRPr>
          </a:p>
        </p:txBody>
      </p:sp>
      <p:sp>
        <p:nvSpPr>
          <p:cNvPr id="53253" name="Text Box 5"/>
          <p:cNvSpPr txBox="1">
            <a:spLocks noChangeArrowheads="1"/>
          </p:cNvSpPr>
          <p:nvPr/>
        </p:nvSpPr>
        <p:spPr bwMode="auto">
          <a:xfrm>
            <a:off x="59224" y="685145"/>
            <a:ext cx="9084776" cy="1015663"/>
          </a:xfrm>
          <a:prstGeom prst="rect">
            <a:avLst/>
          </a:prstGeom>
          <a:noFill/>
          <a:ln w="9525">
            <a:noFill/>
            <a:miter lim="800000"/>
            <a:headEnd/>
            <a:tailEnd/>
          </a:ln>
        </p:spPr>
        <p:txBody>
          <a:bodyPr wrap="square">
            <a:spAutoFit/>
          </a:bodyPr>
          <a:lstStyle/>
          <a:p>
            <a:pPr lvl="0">
              <a:lnSpc>
                <a:spcPct val="125000"/>
              </a:lnSpc>
            </a:pPr>
            <a:r>
              <a:rPr lang="zh-CN" altLang="en-US" sz="2400" b="1" dirty="0" smtClean="0">
                <a:latin typeface="华文楷体" pitchFamily="2" charset="-122"/>
                <a:ea typeface="华文楷体" pitchFamily="2" charset="-122"/>
              </a:rPr>
              <a:t>将</a:t>
            </a:r>
            <a:r>
              <a:rPr lang="zh-CN" altLang="en-US" sz="2400" b="1" dirty="0">
                <a:latin typeface="华文楷体" pitchFamily="2" charset="-122"/>
                <a:ea typeface="华文楷体" pitchFamily="2" charset="-122"/>
              </a:rPr>
              <a:t>广义</a:t>
            </a:r>
            <a:r>
              <a:rPr lang="zh-CN" altLang="en-US" sz="2400" b="1" dirty="0" smtClean="0">
                <a:latin typeface="华文楷体" pitchFamily="2" charset="-122"/>
                <a:ea typeface="华文楷体" pitchFamily="2" charset="-122"/>
              </a:rPr>
              <a:t>表</a:t>
            </a:r>
            <a:r>
              <a:rPr lang="en-US" altLang="zh-CN" sz="2400" b="1" i="1" kern="0" dirty="0">
                <a:latin typeface="华文楷体" pitchFamily="2" charset="-122"/>
                <a:ea typeface="华文楷体" pitchFamily="2" charset="-122"/>
              </a:rPr>
              <a:t>LS</a:t>
            </a:r>
            <a:r>
              <a:rPr lang="en-US" altLang="zh-CN" sz="2400" b="1" kern="0" dirty="0">
                <a:latin typeface="华文楷体" pitchFamily="2" charset="-122"/>
                <a:ea typeface="华文楷体" pitchFamily="2" charset="-122"/>
              </a:rPr>
              <a:t> (a</a:t>
            </a:r>
            <a:r>
              <a:rPr lang="en-US" altLang="zh-CN" sz="2400" b="1" kern="0" baseline="-25000" dirty="0">
                <a:latin typeface="华文楷体" pitchFamily="2" charset="-122"/>
                <a:ea typeface="华文楷体" pitchFamily="2" charset="-122"/>
              </a:rPr>
              <a:t>1</a:t>
            </a:r>
            <a:r>
              <a:rPr lang="en-US" altLang="zh-CN" sz="2400" b="1" kern="0" dirty="0">
                <a:latin typeface="华文楷体" pitchFamily="2" charset="-122"/>
                <a:ea typeface="华文楷体" pitchFamily="2" charset="-122"/>
              </a:rPr>
              <a:t>, a</a:t>
            </a:r>
            <a:r>
              <a:rPr lang="en-US" altLang="zh-CN" sz="2400" b="1" kern="0" baseline="-25000" dirty="0">
                <a:latin typeface="华文楷体" pitchFamily="2" charset="-122"/>
                <a:ea typeface="华文楷体" pitchFamily="2" charset="-122"/>
              </a:rPr>
              <a:t>2</a:t>
            </a:r>
            <a:r>
              <a:rPr lang="en-US" altLang="zh-CN" sz="2400" b="1" kern="0" dirty="0">
                <a:latin typeface="华文楷体" pitchFamily="2" charset="-122"/>
                <a:ea typeface="华文楷体" pitchFamily="2" charset="-122"/>
              </a:rPr>
              <a:t>, a</a:t>
            </a:r>
            <a:r>
              <a:rPr lang="en-US" altLang="zh-CN" sz="2400" b="1" kern="0" baseline="-25000" dirty="0">
                <a:latin typeface="华文楷体" pitchFamily="2" charset="-122"/>
                <a:ea typeface="华文楷体" pitchFamily="2" charset="-122"/>
              </a:rPr>
              <a:t>3</a:t>
            </a:r>
            <a:r>
              <a:rPr lang="en-US" altLang="zh-CN" sz="2400" b="1" kern="0" dirty="0">
                <a:latin typeface="华文楷体" pitchFamily="2" charset="-122"/>
                <a:ea typeface="华文楷体" pitchFamily="2" charset="-122"/>
              </a:rPr>
              <a:t>, …, a</a:t>
            </a:r>
            <a:r>
              <a:rPr lang="en-US" altLang="zh-CN" sz="2400" b="1" kern="0" baseline="-25000" dirty="0">
                <a:latin typeface="华文楷体" pitchFamily="2" charset="-122"/>
                <a:ea typeface="华文楷体" pitchFamily="2" charset="-122"/>
              </a:rPr>
              <a:t>n</a:t>
            </a:r>
            <a:r>
              <a:rPr lang="en-US" altLang="zh-CN" sz="2400" b="1" kern="0"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分解</a:t>
            </a:r>
            <a:r>
              <a:rPr lang="zh-CN" altLang="en-US" sz="2400" b="1" dirty="0">
                <a:latin typeface="华文楷体" pitchFamily="2" charset="-122"/>
                <a:ea typeface="华文楷体" pitchFamily="2" charset="-122"/>
              </a:rPr>
              <a:t>成 </a:t>
            </a:r>
            <a:r>
              <a:rPr lang="en-US" altLang="zh-CN" sz="2400" b="1" dirty="0">
                <a:latin typeface="华文楷体" pitchFamily="2" charset="-122"/>
                <a:ea typeface="华文楷体" pitchFamily="2" charset="-122"/>
              </a:rPr>
              <a:t>n </a:t>
            </a:r>
            <a:r>
              <a:rPr lang="zh-CN" altLang="en-US" sz="2400" b="1" dirty="0">
                <a:latin typeface="华文楷体" pitchFamily="2" charset="-122"/>
                <a:ea typeface="华文楷体" pitchFamily="2" charset="-122"/>
              </a:rPr>
              <a:t>个子表，分别</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递归</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求得每个子表的深度</a:t>
            </a:r>
            <a:r>
              <a:rPr lang="en-US" altLang="zh-CN" sz="2400" b="1" dirty="0">
                <a:latin typeface="华文楷体" pitchFamily="2" charset="-122"/>
                <a:ea typeface="华文楷体" pitchFamily="2" charset="-122"/>
              </a:rPr>
              <a:t>,</a:t>
            </a:r>
          </a:p>
        </p:txBody>
      </p:sp>
      <p:grpSp>
        <p:nvGrpSpPr>
          <p:cNvPr id="4" name="组合 3"/>
          <p:cNvGrpSpPr/>
          <p:nvPr/>
        </p:nvGrpSpPr>
        <p:grpSpPr>
          <a:xfrm>
            <a:off x="4067944" y="3253621"/>
            <a:ext cx="4777975" cy="3631763"/>
            <a:chOff x="4343485" y="2996952"/>
            <a:chExt cx="4777975" cy="3631763"/>
          </a:xfrm>
        </p:grpSpPr>
        <p:sp>
          <p:nvSpPr>
            <p:cNvPr id="3" name="矩形 2"/>
            <p:cNvSpPr/>
            <p:nvPr/>
          </p:nvSpPr>
          <p:spPr bwMode="auto">
            <a:xfrm>
              <a:off x="4427984" y="4509120"/>
              <a:ext cx="4693476" cy="1328427"/>
            </a:xfrm>
            <a:prstGeom prst="rect">
              <a:avLst/>
            </a:prstGeom>
            <a:solidFill>
              <a:schemeClr val="accent1">
                <a:alpha val="1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Text Box 2"/>
            <p:cNvSpPr txBox="1">
              <a:spLocks noChangeArrowheads="1"/>
            </p:cNvSpPr>
            <p:nvPr/>
          </p:nvSpPr>
          <p:spPr bwMode="auto">
            <a:xfrm>
              <a:off x="4343485" y="2996952"/>
              <a:ext cx="4777975" cy="3631763"/>
            </a:xfrm>
            <a:prstGeom prst="rect">
              <a:avLst/>
            </a:prstGeom>
            <a:noFill/>
            <a:ln w="9525">
              <a:noFill/>
              <a:miter lim="800000"/>
              <a:headEnd/>
              <a:tailEnd/>
            </a:ln>
          </p:spPr>
          <p:txBody>
            <a:bodyPr wrap="none">
              <a:spAutoFit/>
            </a:bodyPr>
            <a:lstStyle/>
            <a:p>
              <a:pPr>
                <a:lnSpc>
                  <a:spcPct val="115000"/>
                </a:lnSpc>
              </a:pPr>
              <a:r>
                <a:rPr lang="en-US" altLang="zh-CN" sz="2000" b="1" dirty="0" err="1" smtClean="0">
                  <a:latin typeface="+mn-lt"/>
                  <a:ea typeface="华文楷体" pitchFamily="2" charset="-122"/>
                </a:rPr>
                <a:t>int</a:t>
              </a:r>
              <a:r>
                <a:rPr lang="en-US" altLang="zh-CN" sz="2000" dirty="0" smtClean="0">
                  <a:latin typeface="+mn-lt"/>
                  <a:ea typeface="华文楷体" pitchFamily="2" charset="-122"/>
                </a:rPr>
                <a:t> </a:t>
              </a:r>
              <a:r>
                <a:rPr lang="en-US" altLang="zh-CN" sz="2000" b="1" dirty="0" err="1">
                  <a:latin typeface="+mn-lt"/>
                  <a:ea typeface="华文楷体" pitchFamily="2" charset="-122"/>
                </a:rPr>
                <a:t>GlistDepth</a:t>
              </a:r>
              <a:r>
                <a:rPr lang="en-US" altLang="zh-CN" sz="2000" dirty="0">
                  <a:latin typeface="+mn-lt"/>
                  <a:ea typeface="华文楷体" pitchFamily="2" charset="-122"/>
                </a:rPr>
                <a:t>(</a:t>
              </a:r>
              <a:r>
                <a:rPr lang="en-US" altLang="zh-CN" sz="2000" dirty="0" err="1">
                  <a:solidFill>
                    <a:srgbClr val="FF0000"/>
                  </a:solidFill>
                  <a:latin typeface="+mn-lt"/>
                  <a:ea typeface="华文楷体" pitchFamily="2" charset="-122"/>
                </a:rPr>
                <a:t>Glist</a:t>
              </a:r>
              <a:r>
                <a:rPr lang="en-US" altLang="zh-CN" sz="2000" dirty="0">
                  <a:solidFill>
                    <a:srgbClr val="FF0000"/>
                  </a:solidFill>
                  <a:latin typeface="+mn-lt"/>
                  <a:ea typeface="华文楷体" pitchFamily="2" charset="-122"/>
                </a:rPr>
                <a:t> L</a:t>
              </a:r>
              <a:r>
                <a:rPr lang="en-US" altLang="zh-CN" sz="2000" dirty="0">
                  <a:latin typeface="+mn-lt"/>
                  <a:ea typeface="华文楷体" pitchFamily="2" charset="-122"/>
                </a:rPr>
                <a:t>) </a:t>
              </a:r>
              <a:r>
                <a:rPr lang="en-US" altLang="zh-CN" sz="2000" b="1" dirty="0">
                  <a:latin typeface="+mn-lt"/>
                  <a:ea typeface="华文楷体" pitchFamily="2" charset="-122"/>
                </a:rPr>
                <a:t>{</a:t>
              </a:r>
            </a:p>
            <a:p>
              <a:pPr>
                <a:lnSpc>
                  <a:spcPct val="115000"/>
                </a:lnSpc>
              </a:pPr>
              <a:r>
                <a:rPr lang="en-US" altLang="zh-CN" sz="2000" dirty="0" smtClean="0">
                  <a:solidFill>
                    <a:srgbClr val="990033"/>
                  </a:solidFill>
                  <a:latin typeface="+mn-lt"/>
                  <a:ea typeface="华文楷体" pitchFamily="2" charset="-122"/>
                </a:rPr>
                <a:t>// </a:t>
              </a:r>
              <a:r>
                <a:rPr lang="zh-CN" altLang="en-US" sz="2000" dirty="0">
                  <a:solidFill>
                    <a:srgbClr val="990033"/>
                  </a:solidFill>
                  <a:latin typeface="+mn-lt"/>
                  <a:ea typeface="华文楷体" pitchFamily="2" charset="-122"/>
                </a:rPr>
                <a:t>返回指针</a:t>
              </a:r>
              <a:r>
                <a:rPr lang="en-US" altLang="zh-CN" sz="2000" dirty="0">
                  <a:solidFill>
                    <a:srgbClr val="990033"/>
                  </a:solidFill>
                  <a:latin typeface="+mn-lt"/>
                  <a:ea typeface="华文楷体" pitchFamily="2" charset="-122"/>
                </a:rPr>
                <a:t>L</a:t>
              </a:r>
              <a:r>
                <a:rPr lang="zh-CN" altLang="en-US" sz="2000" dirty="0">
                  <a:solidFill>
                    <a:srgbClr val="990033"/>
                  </a:solidFill>
                  <a:latin typeface="+mn-lt"/>
                  <a:ea typeface="华文楷体" pitchFamily="2" charset="-122"/>
                </a:rPr>
                <a:t>所指的广义表的深度</a:t>
              </a:r>
              <a:endParaRPr lang="zh-CN" altLang="en-US" sz="2000" b="1" dirty="0">
                <a:latin typeface="+mn-lt"/>
                <a:ea typeface="华文楷体" pitchFamily="2" charset="-122"/>
              </a:endParaRPr>
            </a:p>
            <a:p>
              <a:pPr>
                <a:lnSpc>
                  <a:spcPct val="115000"/>
                </a:lnSpc>
              </a:pPr>
              <a:endParaRPr lang="zh-CN" altLang="en-US" sz="2000" b="1" dirty="0">
                <a:latin typeface="+mn-lt"/>
                <a:ea typeface="华文楷体" pitchFamily="2" charset="-122"/>
              </a:endParaRPr>
            </a:p>
            <a:p>
              <a:pPr>
                <a:lnSpc>
                  <a:spcPct val="115000"/>
                </a:lnSpc>
              </a:pPr>
              <a:endParaRPr lang="zh-CN" altLang="en-US" sz="2000" b="1" dirty="0">
                <a:latin typeface="+mn-lt"/>
                <a:ea typeface="华文楷体" pitchFamily="2" charset="-122"/>
              </a:endParaRPr>
            </a:p>
            <a:p>
              <a:pPr>
                <a:lnSpc>
                  <a:spcPct val="115000"/>
                </a:lnSpc>
              </a:pPr>
              <a:r>
                <a:rPr lang="zh-CN" altLang="en-US" sz="2000" b="1" dirty="0">
                  <a:latin typeface="+mn-lt"/>
                  <a:ea typeface="华文楷体" pitchFamily="2" charset="-122"/>
                </a:rPr>
                <a:t>     </a:t>
              </a:r>
              <a:r>
                <a:rPr lang="en-US" altLang="zh-CN" sz="2000" b="1" dirty="0">
                  <a:latin typeface="+mn-lt"/>
                  <a:ea typeface="华文楷体" pitchFamily="2" charset="-122"/>
                </a:rPr>
                <a:t>for (max=0,</a:t>
              </a:r>
              <a:r>
                <a:rPr lang="en-US" altLang="zh-CN" sz="2000" b="1" dirty="0">
                  <a:solidFill>
                    <a:srgbClr val="008000"/>
                  </a:solidFill>
                  <a:latin typeface="+mn-lt"/>
                  <a:ea typeface="华文楷体" pitchFamily="2" charset="-122"/>
                </a:rPr>
                <a:t> </a:t>
              </a:r>
              <a:r>
                <a:rPr lang="en-US" altLang="zh-CN" sz="2000" b="1" dirty="0">
                  <a:latin typeface="+mn-lt"/>
                  <a:ea typeface="华文楷体" pitchFamily="2" charset="-122"/>
                </a:rPr>
                <a:t>pp=</a:t>
              </a:r>
              <a:r>
                <a:rPr lang="en-US" altLang="zh-CN" sz="2000" b="1" dirty="0">
                  <a:solidFill>
                    <a:srgbClr val="9900FF"/>
                  </a:solidFill>
                  <a:latin typeface="+mn-lt"/>
                  <a:ea typeface="华文楷体" pitchFamily="2" charset="-122"/>
                </a:rPr>
                <a:t>L;</a:t>
              </a:r>
              <a:r>
                <a:rPr lang="en-US" altLang="zh-CN" sz="2000" b="1" dirty="0">
                  <a:latin typeface="+mn-lt"/>
                  <a:ea typeface="华文楷体" pitchFamily="2" charset="-122"/>
                </a:rPr>
                <a:t> pp; </a:t>
              </a:r>
              <a:r>
                <a:rPr lang="en-US" altLang="zh-CN" sz="2000" b="1" dirty="0">
                  <a:solidFill>
                    <a:srgbClr val="008080"/>
                  </a:solidFill>
                  <a:latin typeface="+mn-lt"/>
                  <a:ea typeface="华文楷体" pitchFamily="2" charset="-122"/>
                </a:rPr>
                <a:t>pp=pp-&gt;ptr.tp</a:t>
              </a:r>
              <a:r>
                <a:rPr lang="en-US" altLang="zh-CN" sz="2000" b="1" dirty="0">
                  <a:latin typeface="+mn-lt"/>
                  <a:ea typeface="华文楷体" pitchFamily="2" charset="-122"/>
                </a:rPr>
                <a:t>){</a:t>
              </a:r>
            </a:p>
            <a:p>
              <a:pPr>
                <a:lnSpc>
                  <a:spcPct val="115000"/>
                </a:lnSpc>
              </a:pPr>
              <a:r>
                <a:rPr lang="en-US" altLang="zh-CN" sz="2000" dirty="0">
                  <a:latin typeface="+mn-lt"/>
                  <a:ea typeface="华文楷体" pitchFamily="2" charset="-122"/>
                </a:rPr>
                <a:t>        </a:t>
              </a:r>
              <a:r>
                <a:rPr lang="en-US" altLang="zh-CN" sz="2000" dirty="0" err="1">
                  <a:latin typeface="+mn-lt"/>
                  <a:ea typeface="华文楷体" pitchFamily="2" charset="-122"/>
                </a:rPr>
                <a:t>dep</a:t>
              </a:r>
              <a:r>
                <a:rPr lang="en-US" altLang="zh-CN" sz="2000" dirty="0">
                  <a:latin typeface="+mn-lt"/>
                  <a:ea typeface="华文楷体" pitchFamily="2" charset="-122"/>
                </a:rPr>
                <a:t> = </a:t>
              </a:r>
              <a:r>
                <a:rPr lang="en-US" altLang="zh-CN" sz="2000" b="1" dirty="0" err="1">
                  <a:latin typeface="+mn-lt"/>
                  <a:ea typeface="华文楷体" pitchFamily="2" charset="-122"/>
                </a:rPr>
                <a:t>GlistDepth</a:t>
              </a:r>
              <a:r>
                <a:rPr lang="en-US" altLang="zh-CN" sz="2000" dirty="0">
                  <a:latin typeface="+mn-lt"/>
                  <a:ea typeface="华文楷体" pitchFamily="2" charset="-122"/>
                </a:rPr>
                <a:t>(</a:t>
              </a:r>
              <a:r>
                <a:rPr lang="en-US" altLang="zh-CN" sz="2000" dirty="0">
                  <a:solidFill>
                    <a:srgbClr val="FF0000"/>
                  </a:solidFill>
                  <a:latin typeface="+mn-lt"/>
                  <a:ea typeface="华文楷体" pitchFamily="2" charset="-122"/>
                </a:rPr>
                <a:t>pp-&gt;</a:t>
              </a:r>
              <a:r>
                <a:rPr lang="en-US" altLang="zh-CN" sz="2000" dirty="0" err="1">
                  <a:solidFill>
                    <a:srgbClr val="FF0000"/>
                  </a:solidFill>
                  <a:latin typeface="+mn-lt"/>
                  <a:ea typeface="华文楷体" pitchFamily="2" charset="-122"/>
                </a:rPr>
                <a:t>ptr.hp</a:t>
              </a:r>
              <a:r>
                <a:rPr lang="en-US" altLang="zh-CN" sz="2000" dirty="0">
                  <a:latin typeface="+mn-lt"/>
                  <a:ea typeface="华文楷体" pitchFamily="2" charset="-122"/>
                </a:rPr>
                <a:t>);</a:t>
              </a:r>
            </a:p>
            <a:p>
              <a:pPr>
                <a:lnSpc>
                  <a:spcPct val="115000"/>
                </a:lnSpc>
              </a:pPr>
              <a:r>
                <a:rPr lang="en-US" altLang="zh-CN" sz="2000" b="1" dirty="0">
                  <a:solidFill>
                    <a:srgbClr val="FF0000"/>
                  </a:solidFill>
                  <a:latin typeface="+mn-lt"/>
                  <a:ea typeface="华文楷体" pitchFamily="2" charset="-122"/>
                </a:rPr>
                <a:t>        </a:t>
              </a:r>
              <a:r>
                <a:rPr lang="en-US" altLang="zh-CN" sz="2000" b="1" dirty="0">
                  <a:latin typeface="+mn-lt"/>
                  <a:ea typeface="华文楷体" pitchFamily="2" charset="-122"/>
                </a:rPr>
                <a:t>if </a:t>
              </a:r>
              <a:r>
                <a:rPr lang="en-US" altLang="zh-CN" sz="2000" dirty="0">
                  <a:latin typeface="+mn-lt"/>
                  <a:ea typeface="华文楷体" pitchFamily="2" charset="-122"/>
                </a:rPr>
                <a:t>(</a:t>
              </a:r>
              <a:r>
                <a:rPr lang="en-US" altLang="zh-CN" sz="2000" dirty="0" err="1">
                  <a:latin typeface="+mn-lt"/>
                  <a:ea typeface="华文楷体" pitchFamily="2" charset="-122"/>
                </a:rPr>
                <a:t>dep</a:t>
              </a:r>
              <a:r>
                <a:rPr lang="en-US" altLang="zh-CN" sz="2000" dirty="0">
                  <a:latin typeface="+mn-lt"/>
                  <a:ea typeface="华文楷体" pitchFamily="2" charset="-122"/>
                </a:rPr>
                <a:t> &gt; max) max = </a:t>
              </a:r>
              <a:r>
                <a:rPr lang="en-US" altLang="zh-CN" sz="2000" dirty="0" err="1">
                  <a:latin typeface="+mn-lt"/>
                  <a:ea typeface="华文楷体" pitchFamily="2" charset="-122"/>
                </a:rPr>
                <a:t>dep</a:t>
              </a:r>
              <a:r>
                <a:rPr lang="en-US" altLang="zh-CN" sz="2000" dirty="0">
                  <a:latin typeface="+mn-lt"/>
                  <a:ea typeface="华文楷体" pitchFamily="2" charset="-122"/>
                </a:rPr>
                <a:t>;</a:t>
              </a:r>
            </a:p>
            <a:p>
              <a:pPr>
                <a:lnSpc>
                  <a:spcPct val="115000"/>
                </a:lnSpc>
              </a:pPr>
              <a:r>
                <a:rPr lang="en-US" altLang="zh-CN" sz="2000" dirty="0">
                  <a:latin typeface="+mn-lt"/>
                  <a:ea typeface="华文楷体" pitchFamily="2" charset="-122"/>
                </a:rPr>
                <a:t>     </a:t>
              </a:r>
              <a:r>
                <a:rPr lang="en-US" altLang="zh-CN" sz="2000" b="1" dirty="0">
                  <a:latin typeface="+mn-lt"/>
                  <a:ea typeface="华文楷体" pitchFamily="2" charset="-122"/>
                </a:rPr>
                <a:t>}</a:t>
              </a:r>
              <a:endParaRPr lang="en-US" altLang="zh-CN" sz="2000" dirty="0">
                <a:latin typeface="+mn-lt"/>
                <a:ea typeface="华文楷体" pitchFamily="2" charset="-122"/>
              </a:endParaRPr>
            </a:p>
            <a:p>
              <a:pPr>
                <a:lnSpc>
                  <a:spcPct val="115000"/>
                </a:lnSpc>
              </a:pPr>
              <a:r>
                <a:rPr lang="en-US" altLang="zh-CN" sz="2000" dirty="0">
                  <a:latin typeface="+mn-lt"/>
                  <a:ea typeface="华文楷体" pitchFamily="2" charset="-122"/>
                </a:rPr>
                <a:t>     </a:t>
              </a:r>
              <a:r>
                <a:rPr lang="en-US" altLang="zh-CN" sz="2000" b="1" dirty="0">
                  <a:solidFill>
                    <a:srgbClr val="D60093"/>
                  </a:solidFill>
                  <a:latin typeface="+mn-lt"/>
                  <a:ea typeface="华文楷体" pitchFamily="2" charset="-122"/>
                </a:rPr>
                <a:t>return</a:t>
              </a:r>
              <a:r>
                <a:rPr lang="en-US" altLang="zh-CN" sz="2000" dirty="0">
                  <a:solidFill>
                    <a:srgbClr val="D60093"/>
                  </a:solidFill>
                  <a:latin typeface="+mn-lt"/>
                  <a:ea typeface="华文楷体" pitchFamily="2" charset="-122"/>
                </a:rPr>
                <a:t> max + 1</a:t>
              </a:r>
              <a:r>
                <a:rPr lang="en-US" altLang="zh-CN" sz="2000" dirty="0">
                  <a:latin typeface="+mn-lt"/>
                  <a:ea typeface="华文楷体" pitchFamily="2" charset="-122"/>
                </a:rPr>
                <a:t>;</a:t>
              </a:r>
            </a:p>
            <a:p>
              <a:pPr>
                <a:lnSpc>
                  <a:spcPct val="115000"/>
                </a:lnSpc>
              </a:pPr>
              <a:r>
                <a:rPr lang="en-US" altLang="zh-CN" sz="2000" b="1" dirty="0">
                  <a:latin typeface="+mn-lt"/>
                  <a:ea typeface="华文楷体" pitchFamily="2" charset="-122"/>
                </a:rPr>
                <a:t>  }</a:t>
              </a:r>
              <a:r>
                <a:rPr lang="en-US" altLang="zh-CN" sz="2000" dirty="0">
                  <a:latin typeface="+mn-lt"/>
                  <a:ea typeface="华文楷体" pitchFamily="2" charset="-122"/>
                </a:rPr>
                <a:t> // </a:t>
              </a:r>
              <a:r>
                <a:rPr lang="en-US" altLang="zh-CN" sz="2000" dirty="0" err="1">
                  <a:latin typeface="+mn-lt"/>
                  <a:ea typeface="华文楷体" pitchFamily="2" charset="-122"/>
                </a:rPr>
                <a:t>GlistDepth</a:t>
              </a:r>
              <a:endParaRPr lang="en-US" altLang="zh-CN" sz="2000" dirty="0">
                <a:latin typeface="+mn-lt"/>
                <a:ea typeface="华文楷体" pitchFamily="2" charset="-122"/>
              </a:endParaRPr>
            </a:p>
          </p:txBody>
        </p:sp>
        <p:sp>
          <p:nvSpPr>
            <p:cNvPr id="7" name="Rectangle 6"/>
            <p:cNvSpPr>
              <a:spLocks noChangeArrowheads="1"/>
            </p:cNvSpPr>
            <p:nvPr/>
          </p:nvSpPr>
          <p:spPr bwMode="auto">
            <a:xfrm>
              <a:off x="4719597" y="3739679"/>
              <a:ext cx="3641574" cy="769441"/>
            </a:xfrm>
            <a:prstGeom prst="rect">
              <a:avLst/>
            </a:prstGeom>
            <a:noFill/>
            <a:ln w="9525">
              <a:noFill/>
              <a:miter lim="800000"/>
              <a:headEnd/>
              <a:tailEnd/>
            </a:ln>
          </p:spPr>
          <p:txBody>
            <a:bodyPr wrap="none">
              <a:spAutoFit/>
            </a:bodyPr>
            <a:lstStyle/>
            <a:p>
              <a:r>
                <a:rPr lang="en-US" altLang="zh-CN" sz="2000" b="1" dirty="0">
                  <a:latin typeface="+mn-lt"/>
                  <a:ea typeface="楷体_GB2312" pitchFamily="49" charset="-122"/>
                </a:rPr>
                <a:t>if (!L) return 1; </a:t>
              </a:r>
            </a:p>
            <a:p>
              <a:r>
                <a:rPr lang="en-US" altLang="zh-CN" sz="2000" b="1" dirty="0">
                  <a:latin typeface="+mn-lt"/>
                  <a:ea typeface="楷体_GB2312" pitchFamily="49" charset="-122"/>
                </a:rPr>
                <a:t>if (L-&gt;tag == ATOM) return 0</a:t>
              </a:r>
              <a:r>
                <a:rPr lang="en-US" altLang="zh-CN" sz="2400" b="1" dirty="0">
                  <a:latin typeface="+mn-lt"/>
                  <a:ea typeface="楷体_GB2312" pitchFamily="49" charset="-122"/>
                </a:rPr>
                <a:t>; </a:t>
              </a:r>
            </a:p>
          </p:txBody>
        </p:sp>
      </p:grpSp>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p>
        </p:txBody>
      </p:sp>
      <p:graphicFrame>
        <p:nvGraphicFramePr>
          <p:cNvPr id="2" name="对象 1"/>
          <p:cNvGraphicFramePr>
            <a:graphicFrameLocks noChangeAspect="1"/>
          </p:cNvGraphicFramePr>
          <p:nvPr>
            <p:extLst>
              <p:ext uri="{D42A27DB-BD31-4B8C-83A1-F6EECF244321}">
                <p14:modId xmlns:p14="http://schemas.microsoft.com/office/powerpoint/2010/main" val="1587001353"/>
              </p:ext>
            </p:extLst>
          </p:nvPr>
        </p:nvGraphicFramePr>
        <p:xfrm>
          <a:off x="6931539" y="2223973"/>
          <a:ext cx="2101507" cy="585230"/>
        </p:xfrm>
        <a:graphic>
          <a:graphicData uri="http://schemas.openxmlformats.org/presentationml/2006/ole">
            <mc:AlternateContent xmlns:mc="http://schemas.openxmlformats.org/markup-compatibility/2006">
              <mc:Choice xmlns:v="urn:schemas-microsoft-com:vml" Requires="v">
                <p:oleObj spid="_x0000_s291862" name="公式" r:id="rId4" imgW="1002960" imgH="279360" progId="Equation.3">
                  <p:embed/>
                </p:oleObj>
              </mc:Choice>
              <mc:Fallback>
                <p:oleObj name="公式" r:id="rId4" imgW="1002960" imgH="279360" progId="Equation.3">
                  <p:embed/>
                  <p:pic>
                    <p:nvPicPr>
                      <p:cNvPr id="0" name=""/>
                      <p:cNvPicPr/>
                      <p:nvPr/>
                    </p:nvPicPr>
                    <p:blipFill>
                      <a:blip r:embed="rId5"/>
                      <a:stretch>
                        <a:fillRect/>
                      </a:stretch>
                    </p:blipFill>
                    <p:spPr>
                      <a:xfrm>
                        <a:off x="6931539" y="2223973"/>
                        <a:ext cx="2101507" cy="585230"/>
                      </a:xfrm>
                      <a:prstGeom prst="rect">
                        <a:avLst/>
                      </a:prstGeom>
                    </p:spPr>
                  </p:pic>
                </p:oleObj>
              </mc:Fallback>
            </mc:AlternateContent>
          </a:graphicData>
        </a:graphic>
      </p:graphicFrame>
    </p:spTree>
  </p:cSld>
  <p:clrMapOvr>
    <a:masterClrMapping/>
  </p:clrMapOvr>
  <p:transition>
    <p:strips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0" y="332656"/>
            <a:ext cx="2877711" cy="523220"/>
          </a:xfrm>
          <a:prstGeom prst="rect">
            <a:avLst/>
          </a:prstGeom>
          <a:noFill/>
          <a:ln w="9525">
            <a:noFill/>
            <a:miter lim="800000"/>
            <a:headEnd/>
            <a:tailEnd/>
          </a:ln>
        </p:spPr>
        <p:txBody>
          <a:bodyPr wrap="none">
            <a:spAutoFit/>
          </a:bodyPr>
          <a:lstStyle/>
          <a:p>
            <a:r>
              <a:rPr lang="zh-CN" altLang="en-US" sz="2800" b="1" dirty="0">
                <a:solidFill>
                  <a:srgbClr val="CC3399"/>
                </a:solidFill>
                <a:latin typeface="华文楷体" pitchFamily="2" charset="-122"/>
                <a:ea typeface="华文楷体" pitchFamily="2" charset="-122"/>
              </a:rPr>
              <a:t>例二  复制广义表</a:t>
            </a:r>
          </a:p>
        </p:txBody>
      </p:sp>
      <p:sp>
        <p:nvSpPr>
          <p:cNvPr id="55300" name="Text Box 4"/>
          <p:cNvSpPr txBox="1">
            <a:spLocks noChangeArrowheads="1"/>
          </p:cNvSpPr>
          <p:nvPr/>
        </p:nvSpPr>
        <p:spPr bwMode="auto">
          <a:xfrm>
            <a:off x="1259632" y="1424979"/>
            <a:ext cx="5109091" cy="461665"/>
          </a:xfrm>
          <a:prstGeom prst="rect">
            <a:avLst/>
          </a:prstGeom>
          <a:noFill/>
          <a:ln w="9525">
            <a:noFill/>
            <a:miter lim="800000"/>
            <a:headEnd/>
            <a:tailEnd/>
          </a:ln>
        </p:spPr>
        <p:txBody>
          <a:bodyPr wrap="none">
            <a:spAutoFit/>
          </a:bodyPr>
          <a:lstStyle/>
          <a:p>
            <a:r>
              <a:rPr lang="zh-CN" altLang="en-US" sz="2400" b="1" dirty="0">
                <a:solidFill>
                  <a:srgbClr val="990033"/>
                </a:solidFill>
                <a:latin typeface="华文楷体" pitchFamily="2" charset="-122"/>
                <a:ea typeface="华文楷体" pitchFamily="2" charset="-122"/>
              </a:rPr>
              <a:t>新的广义表由新的表头和表尾构成。</a:t>
            </a:r>
            <a:endParaRPr lang="zh-CN" altLang="en-US" sz="2400" b="1" dirty="0">
              <a:solidFill>
                <a:srgbClr val="0066FF"/>
              </a:solidFill>
              <a:latin typeface="华文楷体" pitchFamily="2" charset="-122"/>
              <a:ea typeface="华文楷体" pitchFamily="2" charset="-122"/>
            </a:endParaRPr>
          </a:p>
        </p:txBody>
      </p:sp>
      <p:sp>
        <p:nvSpPr>
          <p:cNvPr id="55302" name="Text Box 6"/>
          <p:cNvSpPr txBox="1">
            <a:spLocks noChangeArrowheads="1"/>
          </p:cNvSpPr>
          <p:nvPr/>
        </p:nvSpPr>
        <p:spPr bwMode="auto">
          <a:xfrm>
            <a:off x="35496" y="858848"/>
            <a:ext cx="9001000" cy="1015663"/>
          </a:xfrm>
          <a:prstGeom prst="rect">
            <a:avLst/>
          </a:prstGeom>
          <a:noFill/>
          <a:ln w="9525">
            <a:noFill/>
            <a:miter lim="800000"/>
            <a:headEnd/>
            <a:tailEnd/>
          </a:ln>
        </p:spPr>
        <p:txBody>
          <a:bodyPr wrap="square">
            <a:spAutoFit/>
          </a:bodyPr>
          <a:lstStyle/>
          <a:p>
            <a:pPr>
              <a:lnSpc>
                <a:spcPct val="125000"/>
              </a:lnSpc>
            </a:pPr>
            <a:r>
              <a:rPr lang="zh-CN" altLang="en-US" sz="2400" b="1" dirty="0" smtClean="0">
                <a:latin typeface="华文楷体" pitchFamily="2" charset="-122"/>
                <a:ea typeface="华文楷体" pitchFamily="2" charset="-122"/>
              </a:rPr>
              <a:t>将</a:t>
            </a:r>
            <a:r>
              <a:rPr lang="zh-CN" altLang="en-US" sz="2400" b="1" dirty="0">
                <a:latin typeface="华文楷体" pitchFamily="2" charset="-122"/>
                <a:ea typeface="华文楷体" pitchFamily="2" charset="-122"/>
              </a:rPr>
              <a:t>广义表分解成表头和表尾两部分，分别</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递归</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复制求得新的表头和表尾，</a:t>
            </a:r>
          </a:p>
        </p:txBody>
      </p:sp>
      <p:sp>
        <p:nvSpPr>
          <p:cNvPr id="6" name="Text Box 2"/>
          <p:cNvSpPr txBox="1">
            <a:spLocks noChangeArrowheads="1"/>
          </p:cNvSpPr>
          <p:nvPr/>
        </p:nvSpPr>
        <p:spPr bwMode="auto">
          <a:xfrm>
            <a:off x="4860032" y="2492896"/>
            <a:ext cx="4283968" cy="4154984"/>
          </a:xfrm>
          <a:prstGeom prst="rect">
            <a:avLst/>
          </a:prstGeom>
          <a:noFill/>
          <a:ln w="9525">
            <a:noFill/>
            <a:miter lim="800000"/>
            <a:headEnd/>
            <a:tailEnd/>
          </a:ln>
        </p:spPr>
        <p:txBody>
          <a:bodyPr wrap="square">
            <a:spAutoFit/>
          </a:bodyPr>
          <a:lstStyle/>
          <a:p>
            <a:pPr>
              <a:lnSpc>
                <a:spcPct val="110000"/>
              </a:lnSpc>
            </a:pPr>
            <a:r>
              <a:rPr lang="en-US" altLang="zh-CN" sz="2000" b="1" dirty="0">
                <a:latin typeface="+mn-lt"/>
                <a:ea typeface="华文楷体" pitchFamily="2" charset="-122"/>
              </a:rPr>
              <a:t>Status</a:t>
            </a:r>
            <a:r>
              <a:rPr lang="en-US" altLang="zh-CN" sz="2000" dirty="0">
                <a:latin typeface="+mn-lt"/>
                <a:ea typeface="华文楷体" pitchFamily="2" charset="-122"/>
              </a:rPr>
              <a:t> </a:t>
            </a:r>
            <a:r>
              <a:rPr lang="en-US" altLang="zh-CN" sz="2000" b="1" dirty="0" err="1">
                <a:latin typeface="+mn-lt"/>
                <a:ea typeface="华文楷体" pitchFamily="2" charset="-122"/>
              </a:rPr>
              <a:t>CopyGList</a:t>
            </a:r>
            <a:r>
              <a:rPr lang="en-US" altLang="zh-CN" sz="2000" b="1" dirty="0">
                <a:latin typeface="+mn-lt"/>
                <a:ea typeface="华文楷体" pitchFamily="2" charset="-122"/>
              </a:rPr>
              <a:t>(</a:t>
            </a:r>
            <a:r>
              <a:rPr lang="en-US" altLang="zh-CN" sz="2000" b="1" dirty="0" err="1">
                <a:latin typeface="+mn-lt"/>
                <a:ea typeface="华文楷体" pitchFamily="2" charset="-122"/>
              </a:rPr>
              <a:t>Glist</a:t>
            </a:r>
            <a:r>
              <a:rPr lang="en-US" altLang="zh-CN" sz="2000" b="1" dirty="0">
                <a:latin typeface="+mn-lt"/>
                <a:ea typeface="华文楷体" pitchFamily="2" charset="-122"/>
              </a:rPr>
              <a:t> &amp;T, </a:t>
            </a:r>
            <a:r>
              <a:rPr lang="en-US" altLang="zh-CN" sz="2000" b="1" dirty="0" err="1">
                <a:latin typeface="+mn-lt"/>
                <a:ea typeface="华文楷体" pitchFamily="2" charset="-122"/>
              </a:rPr>
              <a:t>Glist</a:t>
            </a:r>
            <a:r>
              <a:rPr lang="en-US" altLang="zh-CN" sz="2000" b="1" dirty="0">
                <a:latin typeface="+mn-lt"/>
                <a:ea typeface="华文楷体" pitchFamily="2" charset="-122"/>
              </a:rPr>
              <a:t> L) {</a:t>
            </a:r>
          </a:p>
          <a:p>
            <a:pPr>
              <a:lnSpc>
                <a:spcPct val="110000"/>
              </a:lnSpc>
            </a:pPr>
            <a:r>
              <a:rPr lang="en-US" altLang="zh-CN" sz="2000" b="1" dirty="0">
                <a:solidFill>
                  <a:srgbClr val="008080"/>
                </a:solidFill>
                <a:latin typeface="+mn-lt"/>
                <a:ea typeface="华文楷体" pitchFamily="2" charset="-122"/>
              </a:rPr>
              <a:t>    if (!</a:t>
            </a:r>
            <a:r>
              <a:rPr lang="en-US" altLang="zh-CN" sz="2000" b="1" dirty="0">
                <a:solidFill>
                  <a:srgbClr val="0000FF"/>
                </a:solidFill>
                <a:latin typeface="+mn-lt"/>
                <a:ea typeface="华文楷体" pitchFamily="2" charset="-122"/>
              </a:rPr>
              <a:t>L</a:t>
            </a:r>
            <a:r>
              <a:rPr lang="en-US" altLang="zh-CN" sz="2000" b="1" dirty="0">
                <a:solidFill>
                  <a:srgbClr val="008080"/>
                </a:solidFill>
                <a:latin typeface="+mn-lt"/>
                <a:ea typeface="华文楷体" pitchFamily="2" charset="-122"/>
              </a:rPr>
              <a:t>) T = NULL</a:t>
            </a:r>
            <a:r>
              <a:rPr lang="en-US" altLang="zh-CN" sz="2000" dirty="0">
                <a:latin typeface="+mn-lt"/>
                <a:ea typeface="华文楷体" pitchFamily="2" charset="-122"/>
              </a:rPr>
              <a:t>;  // </a:t>
            </a:r>
            <a:r>
              <a:rPr lang="zh-CN" altLang="en-US" sz="2000" dirty="0">
                <a:latin typeface="+mn-lt"/>
                <a:ea typeface="华文楷体" pitchFamily="2" charset="-122"/>
              </a:rPr>
              <a:t>复制空表</a:t>
            </a:r>
          </a:p>
          <a:p>
            <a:pPr>
              <a:lnSpc>
                <a:spcPct val="110000"/>
              </a:lnSpc>
            </a:pPr>
            <a:r>
              <a:rPr lang="zh-CN" altLang="en-US" sz="2000" dirty="0">
                <a:latin typeface="+mn-lt"/>
                <a:ea typeface="华文楷体" pitchFamily="2" charset="-122"/>
              </a:rPr>
              <a:t>    </a:t>
            </a:r>
            <a:r>
              <a:rPr lang="en-US" altLang="zh-CN" sz="2000" b="1" dirty="0">
                <a:latin typeface="+mn-lt"/>
                <a:ea typeface="华文楷体" pitchFamily="2" charset="-122"/>
              </a:rPr>
              <a:t>else {</a:t>
            </a:r>
            <a:endParaRPr lang="en-US" altLang="zh-CN" sz="2000" dirty="0">
              <a:latin typeface="+mn-lt"/>
              <a:ea typeface="华文楷体" pitchFamily="2" charset="-122"/>
            </a:endParaRPr>
          </a:p>
          <a:p>
            <a:pPr>
              <a:lnSpc>
                <a:spcPct val="110000"/>
              </a:lnSpc>
            </a:pPr>
            <a:r>
              <a:rPr lang="en-US" altLang="zh-CN" sz="2000" b="1" dirty="0">
                <a:latin typeface="+mn-lt"/>
                <a:ea typeface="华文楷体" pitchFamily="2" charset="-122"/>
              </a:rPr>
              <a:t>       if</a:t>
            </a:r>
            <a:r>
              <a:rPr lang="en-US" altLang="zh-CN" sz="2000" dirty="0">
                <a:latin typeface="+mn-lt"/>
                <a:ea typeface="华文楷体" pitchFamily="2" charset="-122"/>
              </a:rPr>
              <a:t> ( </a:t>
            </a:r>
            <a:r>
              <a:rPr lang="en-US" altLang="zh-CN" sz="2000" b="1" dirty="0">
                <a:latin typeface="+mn-lt"/>
                <a:ea typeface="华文楷体" pitchFamily="2" charset="-122"/>
              </a:rPr>
              <a:t>!(T = new </a:t>
            </a:r>
            <a:r>
              <a:rPr lang="en-US" altLang="zh-CN" sz="2000" b="1" dirty="0" err="1">
                <a:latin typeface="+mn-lt"/>
                <a:ea typeface="华文楷体" pitchFamily="2" charset="-122"/>
              </a:rPr>
              <a:t>GLNode</a:t>
            </a:r>
            <a:r>
              <a:rPr lang="en-US" altLang="zh-CN" sz="2000" b="1" dirty="0">
                <a:latin typeface="+mn-lt"/>
                <a:ea typeface="华文楷体" pitchFamily="2" charset="-122"/>
              </a:rPr>
              <a:t>) ) </a:t>
            </a:r>
          </a:p>
          <a:p>
            <a:pPr>
              <a:lnSpc>
                <a:spcPct val="110000"/>
              </a:lnSpc>
            </a:pPr>
            <a:r>
              <a:rPr lang="en-US" altLang="zh-CN" sz="2000" b="1" dirty="0">
                <a:latin typeface="+mn-lt"/>
                <a:ea typeface="华文楷体" pitchFamily="2" charset="-122"/>
              </a:rPr>
              <a:t>           exit(OVERFLOW); </a:t>
            </a:r>
            <a:endParaRPr lang="zh-CN" altLang="en-US" sz="2000" b="1" dirty="0">
              <a:latin typeface="+mn-lt"/>
              <a:ea typeface="华文楷体" pitchFamily="2" charset="-122"/>
            </a:endParaRPr>
          </a:p>
          <a:p>
            <a:pPr>
              <a:lnSpc>
                <a:spcPct val="110000"/>
              </a:lnSpc>
            </a:pPr>
            <a:r>
              <a:rPr lang="zh-CN" altLang="en-US" sz="2000" b="1" dirty="0">
                <a:latin typeface="+mn-lt"/>
                <a:ea typeface="华文楷体" pitchFamily="2" charset="-122"/>
              </a:rPr>
              <a:t>       </a:t>
            </a:r>
            <a:r>
              <a:rPr lang="en-US" altLang="zh-CN" sz="2000" b="1" dirty="0">
                <a:latin typeface="+mn-lt"/>
                <a:ea typeface="华文楷体" pitchFamily="2" charset="-122"/>
              </a:rPr>
              <a:t>T-&gt;tag = L-&gt;tag;</a:t>
            </a:r>
          </a:p>
          <a:p>
            <a:pPr>
              <a:lnSpc>
                <a:spcPct val="110000"/>
              </a:lnSpc>
            </a:pPr>
            <a:r>
              <a:rPr lang="en-US" altLang="zh-CN" sz="2000" b="1" dirty="0">
                <a:latin typeface="+mn-lt"/>
                <a:ea typeface="华文楷体" pitchFamily="2" charset="-122"/>
              </a:rPr>
              <a:t>       if</a:t>
            </a:r>
            <a:r>
              <a:rPr lang="en-US" altLang="zh-CN" sz="2000" dirty="0">
                <a:latin typeface="+mn-lt"/>
                <a:ea typeface="华文楷体" pitchFamily="2" charset="-122"/>
              </a:rPr>
              <a:t> </a:t>
            </a:r>
            <a:r>
              <a:rPr lang="en-US" altLang="zh-CN" sz="2000" b="1" dirty="0">
                <a:latin typeface="+mn-lt"/>
                <a:ea typeface="华文楷体" pitchFamily="2" charset="-122"/>
              </a:rPr>
              <a:t>(L-&gt;tag == ATOM) </a:t>
            </a:r>
          </a:p>
          <a:p>
            <a:pPr>
              <a:lnSpc>
                <a:spcPct val="110000"/>
              </a:lnSpc>
            </a:pPr>
            <a:r>
              <a:rPr lang="en-US" altLang="zh-CN" sz="2000" b="1" dirty="0">
                <a:latin typeface="+mn-lt"/>
                <a:ea typeface="华文楷体" pitchFamily="2" charset="-122"/>
              </a:rPr>
              <a:t>           T-&gt;atom = L-&gt;atom</a:t>
            </a:r>
            <a:r>
              <a:rPr lang="en-US" altLang="zh-CN" sz="2000" b="1" dirty="0" smtClean="0">
                <a:latin typeface="+mn-lt"/>
                <a:ea typeface="华文楷体" pitchFamily="2" charset="-122"/>
              </a:rPr>
              <a:t>;</a:t>
            </a:r>
            <a:endParaRPr lang="zh-CN" altLang="en-US" sz="2000" b="1" dirty="0">
              <a:latin typeface="+mn-lt"/>
              <a:ea typeface="华文楷体" pitchFamily="2" charset="-122"/>
            </a:endParaRPr>
          </a:p>
          <a:p>
            <a:pPr>
              <a:lnSpc>
                <a:spcPct val="110000"/>
              </a:lnSpc>
            </a:pPr>
            <a:r>
              <a:rPr lang="zh-CN" altLang="en-US" sz="2000" b="1" dirty="0">
                <a:latin typeface="+mn-lt"/>
                <a:ea typeface="华文楷体" pitchFamily="2" charset="-122"/>
              </a:rPr>
              <a:t>       </a:t>
            </a:r>
            <a:r>
              <a:rPr lang="en-US" altLang="zh-CN" sz="2000" b="1" dirty="0">
                <a:latin typeface="+mn-lt"/>
                <a:ea typeface="华文楷体" pitchFamily="2" charset="-122"/>
              </a:rPr>
              <a:t>else {                                         }</a:t>
            </a:r>
            <a:endParaRPr lang="en-US" altLang="zh-CN" sz="2000" dirty="0">
              <a:latin typeface="+mn-lt"/>
              <a:ea typeface="华文楷体" pitchFamily="2" charset="-122"/>
            </a:endParaRPr>
          </a:p>
          <a:p>
            <a:pPr>
              <a:lnSpc>
                <a:spcPct val="110000"/>
              </a:lnSpc>
            </a:pPr>
            <a:r>
              <a:rPr lang="en-US" altLang="zh-CN" sz="2000" dirty="0">
                <a:latin typeface="+mn-lt"/>
                <a:ea typeface="华文楷体" pitchFamily="2" charset="-122"/>
              </a:rPr>
              <a:t>    </a:t>
            </a:r>
            <a:r>
              <a:rPr lang="en-US" altLang="zh-CN" sz="2000" b="1" dirty="0">
                <a:latin typeface="+mn-lt"/>
                <a:ea typeface="华文楷体" pitchFamily="2" charset="-122"/>
              </a:rPr>
              <a:t>} </a:t>
            </a:r>
            <a:r>
              <a:rPr lang="en-US" altLang="zh-CN" sz="2000" dirty="0">
                <a:latin typeface="+mn-lt"/>
                <a:ea typeface="华文楷体" pitchFamily="2" charset="-122"/>
              </a:rPr>
              <a:t>// else</a:t>
            </a:r>
            <a:endParaRPr lang="en-US" altLang="zh-CN" sz="2000" b="1" dirty="0">
              <a:latin typeface="+mn-lt"/>
              <a:ea typeface="华文楷体" pitchFamily="2" charset="-122"/>
            </a:endParaRPr>
          </a:p>
          <a:p>
            <a:pPr>
              <a:lnSpc>
                <a:spcPct val="110000"/>
              </a:lnSpc>
            </a:pPr>
            <a:r>
              <a:rPr lang="en-US" altLang="zh-CN" sz="2000" b="1" dirty="0">
                <a:latin typeface="+mn-lt"/>
                <a:ea typeface="华文楷体" pitchFamily="2" charset="-122"/>
              </a:rPr>
              <a:t>    return OK;</a:t>
            </a:r>
          </a:p>
          <a:p>
            <a:pPr>
              <a:lnSpc>
                <a:spcPct val="110000"/>
              </a:lnSpc>
            </a:pPr>
            <a:r>
              <a:rPr lang="en-US" altLang="zh-CN" sz="2000" b="1" dirty="0">
                <a:latin typeface="+mn-lt"/>
                <a:ea typeface="华文楷体" pitchFamily="2" charset="-122"/>
              </a:rPr>
              <a:t>} </a:t>
            </a:r>
            <a:r>
              <a:rPr lang="en-US" altLang="zh-CN" sz="2000" dirty="0">
                <a:latin typeface="+mn-lt"/>
                <a:ea typeface="华文楷体" pitchFamily="2" charset="-122"/>
              </a:rPr>
              <a:t>// </a:t>
            </a:r>
            <a:r>
              <a:rPr lang="en-US" altLang="zh-CN" sz="2000" dirty="0" err="1">
                <a:latin typeface="+mn-lt"/>
                <a:ea typeface="华文楷体" pitchFamily="2" charset="-122"/>
              </a:rPr>
              <a:t>CopyGList</a:t>
            </a:r>
            <a:endParaRPr lang="en-US" altLang="zh-CN" sz="2000" dirty="0">
              <a:latin typeface="+mn-lt"/>
              <a:ea typeface="华文楷体" pitchFamily="2" charset="-122"/>
            </a:endParaRPr>
          </a:p>
        </p:txBody>
      </p:sp>
      <p:sp>
        <p:nvSpPr>
          <p:cNvPr id="7" name="Text Box 5">
            <a:hlinkClick r:id="" action="ppaction://hlinkshowjump?jump=nextslide"/>
          </p:cNvPr>
          <p:cNvSpPr txBox="1">
            <a:spLocks noChangeArrowheads="1"/>
          </p:cNvSpPr>
          <p:nvPr/>
        </p:nvSpPr>
        <p:spPr bwMode="auto">
          <a:xfrm>
            <a:off x="5940152" y="5210546"/>
            <a:ext cx="2664296" cy="400110"/>
          </a:xfrm>
          <a:prstGeom prst="rect">
            <a:avLst/>
          </a:prstGeom>
          <a:noFill/>
          <a:ln w="9525">
            <a:noFill/>
            <a:miter lim="800000"/>
            <a:headEnd/>
            <a:tailEnd/>
          </a:ln>
        </p:spPr>
        <p:txBody>
          <a:bodyPr wrap="square">
            <a:spAutoFit/>
          </a:bodyPr>
          <a:lstStyle/>
          <a:p>
            <a:r>
              <a:rPr lang="zh-CN" altLang="en-US" sz="2000" b="1" dirty="0">
                <a:solidFill>
                  <a:srgbClr val="D60093"/>
                </a:solidFill>
                <a:latin typeface="华文楷体" pitchFamily="2" charset="-122"/>
                <a:ea typeface="华文楷体" pitchFamily="2" charset="-122"/>
              </a:rPr>
              <a:t>分别复制表头和表尾</a:t>
            </a:r>
            <a:endParaRPr lang="zh-CN" altLang="en-US" sz="2000" dirty="0">
              <a:solidFill>
                <a:srgbClr val="D60093"/>
              </a:solidFill>
              <a:latin typeface="华文楷体" pitchFamily="2" charset="-122"/>
              <a:ea typeface="华文楷体" pitchFamily="2" charset="-122"/>
            </a:endParaRPr>
          </a:p>
        </p:txBody>
      </p:sp>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p>
        </p:txBody>
      </p:sp>
      <p:sp>
        <p:nvSpPr>
          <p:cNvPr id="10" name="Text Box 4"/>
          <p:cNvSpPr txBox="1">
            <a:spLocks noChangeArrowheads="1"/>
          </p:cNvSpPr>
          <p:nvPr/>
        </p:nvSpPr>
        <p:spPr bwMode="auto">
          <a:xfrm>
            <a:off x="35328" y="2008265"/>
            <a:ext cx="4680520" cy="2585323"/>
          </a:xfrm>
          <a:prstGeom prst="rect">
            <a:avLst/>
          </a:prstGeom>
          <a:noFill/>
          <a:ln w="9525">
            <a:noFill/>
            <a:miter lim="800000"/>
            <a:headEnd/>
            <a:tailEnd/>
          </a:ln>
        </p:spPr>
        <p:txBody>
          <a:bodyPr wrap="square">
            <a:spAutoFit/>
          </a:bodyPr>
          <a:lstStyle/>
          <a:p>
            <a:pPr>
              <a:lnSpc>
                <a:spcPct val="135000"/>
              </a:lnSpc>
            </a:pPr>
            <a:r>
              <a:rPr lang="zh-CN" altLang="en-US" sz="2400" b="1" dirty="0" smtClean="0">
                <a:latin typeface="华文楷体" pitchFamily="2" charset="-122"/>
                <a:ea typeface="华文楷体" pitchFamily="2" charset="-122"/>
              </a:rPr>
              <a:t>基本项</a:t>
            </a:r>
            <a:r>
              <a:rPr lang="en-US" altLang="zh-CN" sz="2400" b="1" dirty="0" smtClean="0">
                <a:latin typeface="华文楷体" pitchFamily="2" charset="-122"/>
                <a:ea typeface="华文楷体" pitchFamily="2" charset="-122"/>
              </a:rPr>
              <a:t>:</a:t>
            </a:r>
          </a:p>
          <a:p>
            <a:pPr>
              <a:lnSpc>
                <a:spcPct val="135000"/>
              </a:lnSpc>
            </a:pPr>
            <a:r>
              <a:rPr lang="en-US" altLang="zh-CN" sz="2400" b="1" dirty="0" smtClean="0">
                <a:latin typeface="华文楷体" pitchFamily="2" charset="-122"/>
                <a:ea typeface="华文楷体" pitchFamily="2" charset="-122"/>
              </a:rPr>
              <a:t>     </a:t>
            </a:r>
            <a:r>
              <a:rPr lang="en-US" altLang="zh-CN" sz="2400" b="1" dirty="0" err="1" smtClean="0">
                <a:latin typeface="华文楷体" pitchFamily="2" charset="-122"/>
                <a:ea typeface="华文楷体" pitchFamily="2" charset="-122"/>
              </a:rPr>
              <a:t>InitGList</a:t>
            </a:r>
            <a:r>
              <a:rPr lang="en-US" altLang="zh-CN" sz="2400" b="1" dirty="0" smtClean="0">
                <a:latin typeface="华文楷体" pitchFamily="2" charset="-122"/>
                <a:ea typeface="华文楷体" pitchFamily="2" charset="-122"/>
              </a:rPr>
              <a:t>(NEWLS)  </a:t>
            </a:r>
            <a:r>
              <a:rPr lang="zh-CN" altLang="en-US" sz="2400" b="1" dirty="0" smtClean="0">
                <a:latin typeface="华文楷体" pitchFamily="2" charset="-122"/>
                <a:ea typeface="华文楷体" pitchFamily="2" charset="-122"/>
              </a:rPr>
              <a:t>当</a:t>
            </a:r>
            <a:r>
              <a:rPr lang="en-US" altLang="zh-CN" sz="2400" b="1" dirty="0" smtClean="0">
                <a:latin typeface="华文楷体" pitchFamily="2" charset="-122"/>
                <a:ea typeface="华文楷体" pitchFamily="2" charset="-122"/>
              </a:rPr>
              <a:t>LS</a:t>
            </a:r>
            <a:r>
              <a:rPr lang="zh-CN" altLang="en-US" sz="2400" b="1" dirty="0" smtClean="0">
                <a:latin typeface="华文楷体" pitchFamily="2" charset="-122"/>
                <a:ea typeface="华文楷体" pitchFamily="2" charset="-122"/>
              </a:rPr>
              <a:t>为空表</a:t>
            </a:r>
            <a:endParaRPr lang="en-US" altLang="zh-CN" sz="2400" b="1" dirty="0" smtClean="0">
              <a:latin typeface="华文楷体" pitchFamily="2" charset="-122"/>
              <a:ea typeface="华文楷体" pitchFamily="2" charset="-122"/>
            </a:endParaRPr>
          </a:p>
          <a:p>
            <a:pPr>
              <a:lnSpc>
                <a:spcPct val="135000"/>
              </a:lnSpc>
            </a:pPr>
            <a:r>
              <a:rPr lang="zh-CN" altLang="en-US" sz="2400" b="1" dirty="0" smtClean="0">
                <a:latin typeface="华文楷体" pitchFamily="2" charset="-122"/>
                <a:ea typeface="华文楷体" pitchFamily="2" charset="-122"/>
              </a:rPr>
              <a:t>递归项：</a:t>
            </a:r>
            <a:endParaRPr lang="en-US" altLang="zh-CN" sz="2400" b="1" dirty="0" smtClean="0">
              <a:latin typeface="华文楷体" pitchFamily="2" charset="-122"/>
              <a:ea typeface="华文楷体" pitchFamily="2" charset="-122"/>
            </a:endParaRPr>
          </a:p>
          <a:p>
            <a:pPr>
              <a:lnSpc>
                <a:spcPct val="135000"/>
              </a:lnSpc>
            </a:pPr>
            <a:r>
              <a:rPr lang="en-US" altLang="zh-CN" sz="2400" b="1" dirty="0" smtClean="0">
                <a:latin typeface="华文楷体" pitchFamily="2" charset="-122"/>
                <a:ea typeface="华文楷体" pitchFamily="2" charset="-122"/>
              </a:rPr>
              <a:t>     COPY(</a:t>
            </a:r>
            <a:r>
              <a:rPr lang="zh-CN" altLang="en-US" sz="2400" b="1" dirty="0" smtClean="0">
                <a:latin typeface="华文楷体" pitchFamily="2" charset="-122"/>
                <a:ea typeface="华文楷体" pitchFamily="2" charset="-122"/>
              </a:rPr>
              <a:t>表头）</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复制表头</a:t>
            </a:r>
            <a:r>
              <a:rPr lang="en-US" altLang="zh-CN" sz="2400" b="1" dirty="0" smtClean="0">
                <a:latin typeface="华文楷体" pitchFamily="2" charset="-122"/>
                <a:ea typeface="华文楷体" pitchFamily="2" charset="-122"/>
              </a:rPr>
              <a:t>}</a:t>
            </a:r>
          </a:p>
          <a:p>
            <a:pPr>
              <a:lnSpc>
                <a:spcPct val="135000"/>
              </a:lnSpc>
            </a:pPr>
            <a:r>
              <a:rPr lang="en-US" altLang="zh-CN" sz="2400" b="1" dirty="0">
                <a:latin typeface="华文楷体" pitchFamily="2" charset="-122"/>
                <a:ea typeface="华文楷体" pitchFamily="2" charset="-122"/>
              </a:rPr>
              <a:t> </a:t>
            </a:r>
            <a:r>
              <a:rPr lang="en-US" altLang="zh-CN" sz="2400" b="1" dirty="0" smtClean="0">
                <a:latin typeface="华文楷体" pitchFamily="2" charset="-122"/>
                <a:ea typeface="华文楷体" pitchFamily="2" charset="-122"/>
              </a:rPr>
              <a:t>    COPY(</a:t>
            </a:r>
            <a:r>
              <a:rPr lang="zh-CN" altLang="en-US" sz="2400" b="1" dirty="0" smtClean="0">
                <a:latin typeface="华文楷体" pitchFamily="2" charset="-122"/>
                <a:ea typeface="华文楷体" pitchFamily="2" charset="-122"/>
              </a:rPr>
              <a:t>表尾</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复制表尾</a:t>
            </a:r>
            <a:r>
              <a:rPr lang="en-US" altLang="zh-CN" sz="2400" b="1" dirty="0" smtClean="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683568" y="764704"/>
            <a:ext cx="6615914" cy="1938992"/>
          </a:xfrm>
          <a:prstGeom prst="rect">
            <a:avLst/>
          </a:prstGeom>
          <a:noFill/>
          <a:ln w="9525">
            <a:noFill/>
            <a:miter lim="800000"/>
            <a:headEnd/>
            <a:tailEnd/>
          </a:ln>
        </p:spPr>
        <p:txBody>
          <a:bodyPr wrap="none">
            <a:spAutoFit/>
          </a:bodyPr>
          <a:lstStyle/>
          <a:p>
            <a:pPr>
              <a:lnSpc>
                <a:spcPct val="125000"/>
              </a:lnSpc>
            </a:pPr>
            <a:r>
              <a:rPr lang="en-US" altLang="zh-CN" sz="2400" b="1" dirty="0" err="1">
                <a:latin typeface="华文楷体" pitchFamily="2" charset="-122"/>
                <a:ea typeface="华文楷体" pitchFamily="2" charset="-122"/>
              </a:rPr>
              <a:t>CopyGList</a:t>
            </a:r>
            <a:r>
              <a:rPr lang="en-US" altLang="zh-CN" sz="2400" b="1" dirty="0">
                <a:latin typeface="华文楷体" pitchFamily="2" charset="-122"/>
                <a:ea typeface="华文楷体" pitchFamily="2" charset="-122"/>
              </a:rPr>
              <a:t>(T-&gt;</a:t>
            </a:r>
            <a:r>
              <a:rPr lang="en-US" altLang="zh-CN" sz="2400" b="1" dirty="0" err="1">
                <a:latin typeface="华文楷体" pitchFamily="2" charset="-122"/>
                <a:ea typeface="华文楷体" pitchFamily="2" charset="-122"/>
              </a:rPr>
              <a:t>ptr.hp</a:t>
            </a:r>
            <a:r>
              <a:rPr lang="en-US" altLang="zh-CN" sz="2400" b="1" dirty="0">
                <a:latin typeface="华文楷体" pitchFamily="2" charset="-122"/>
                <a:ea typeface="华文楷体" pitchFamily="2" charset="-122"/>
              </a:rPr>
              <a:t>, L-&gt;</a:t>
            </a:r>
            <a:r>
              <a:rPr lang="en-US" altLang="zh-CN" sz="2400" b="1" dirty="0" err="1">
                <a:latin typeface="华文楷体" pitchFamily="2" charset="-122"/>
                <a:ea typeface="华文楷体" pitchFamily="2" charset="-122"/>
              </a:rPr>
              <a:t>ptr.hp</a:t>
            </a:r>
            <a:r>
              <a:rPr lang="en-US" altLang="zh-CN" sz="2400" b="1" dirty="0">
                <a:latin typeface="华文楷体" pitchFamily="2" charset="-122"/>
                <a:ea typeface="华文楷体" pitchFamily="2" charset="-122"/>
              </a:rPr>
              <a:t>);</a:t>
            </a:r>
          </a:p>
          <a:p>
            <a:pPr>
              <a:lnSpc>
                <a:spcPct val="125000"/>
              </a:lnSpc>
            </a:pPr>
            <a:r>
              <a:rPr lang="en-US" altLang="zh-CN" sz="2400" b="1" dirty="0">
                <a:latin typeface="华文楷体" pitchFamily="2" charset="-122"/>
                <a:ea typeface="华文楷体" pitchFamily="2" charset="-122"/>
              </a:rPr>
              <a:t>   // </a:t>
            </a:r>
            <a:r>
              <a:rPr lang="zh-CN" altLang="en-US" sz="2400" b="1" dirty="0">
                <a:latin typeface="华文楷体" pitchFamily="2" charset="-122"/>
                <a:ea typeface="华文楷体" pitchFamily="2" charset="-122"/>
              </a:rPr>
              <a:t>复制求得表头</a:t>
            </a:r>
            <a:r>
              <a:rPr lang="en-US" altLang="zh-CN" sz="2400" b="1" dirty="0">
                <a:latin typeface="华文楷体" pitchFamily="2" charset="-122"/>
                <a:ea typeface="华文楷体" pitchFamily="2" charset="-122"/>
              </a:rPr>
              <a:t>T-&gt;</a:t>
            </a:r>
            <a:r>
              <a:rPr lang="en-US" altLang="zh-CN" sz="2400" b="1" dirty="0" err="1">
                <a:latin typeface="华文楷体" pitchFamily="2" charset="-122"/>
                <a:ea typeface="华文楷体" pitchFamily="2" charset="-122"/>
              </a:rPr>
              <a:t>ptr.hp</a:t>
            </a:r>
            <a:r>
              <a:rPr lang="zh-CN" altLang="en-US" sz="2400" b="1" dirty="0">
                <a:latin typeface="华文楷体" pitchFamily="2" charset="-122"/>
                <a:ea typeface="华文楷体" pitchFamily="2" charset="-122"/>
              </a:rPr>
              <a:t>的一个副本</a:t>
            </a:r>
            <a:r>
              <a:rPr lang="en-US" altLang="zh-CN" sz="2400" b="1" dirty="0">
                <a:latin typeface="华文楷体" pitchFamily="2" charset="-122"/>
                <a:ea typeface="华文楷体" pitchFamily="2" charset="-122"/>
              </a:rPr>
              <a:t>L-&gt;</a:t>
            </a:r>
            <a:r>
              <a:rPr lang="en-US" altLang="zh-CN" sz="2400" b="1" dirty="0" err="1">
                <a:latin typeface="华文楷体" pitchFamily="2" charset="-122"/>
                <a:ea typeface="华文楷体" pitchFamily="2" charset="-122"/>
              </a:rPr>
              <a:t>ptr.hp</a:t>
            </a:r>
            <a:endParaRPr lang="en-US" altLang="zh-CN" sz="2400" b="1" dirty="0">
              <a:latin typeface="华文楷体" pitchFamily="2" charset="-122"/>
              <a:ea typeface="华文楷体" pitchFamily="2" charset="-122"/>
            </a:endParaRPr>
          </a:p>
          <a:p>
            <a:pPr>
              <a:lnSpc>
                <a:spcPct val="125000"/>
              </a:lnSpc>
            </a:pPr>
            <a:r>
              <a:rPr lang="en-US" altLang="zh-CN" sz="2400" b="1" dirty="0" err="1">
                <a:latin typeface="华文楷体" pitchFamily="2" charset="-122"/>
                <a:ea typeface="华文楷体" pitchFamily="2" charset="-122"/>
              </a:rPr>
              <a:t>CopyGList</a:t>
            </a:r>
            <a:r>
              <a:rPr lang="en-US" altLang="zh-CN" sz="2400" b="1" dirty="0">
                <a:latin typeface="华文楷体" pitchFamily="2" charset="-122"/>
                <a:ea typeface="华文楷体" pitchFamily="2" charset="-122"/>
              </a:rPr>
              <a:t>(T-&gt;ptr.tp, L-&gt;ptr.tp);</a:t>
            </a:r>
          </a:p>
          <a:p>
            <a:pPr>
              <a:lnSpc>
                <a:spcPct val="125000"/>
              </a:lnSpc>
            </a:pPr>
            <a:r>
              <a:rPr lang="en-US" altLang="zh-CN" sz="2400" b="1" dirty="0">
                <a:latin typeface="华文楷体" pitchFamily="2" charset="-122"/>
                <a:ea typeface="华文楷体" pitchFamily="2" charset="-122"/>
              </a:rPr>
              <a:t>   // </a:t>
            </a:r>
            <a:r>
              <a:rPr lang="zh-CN" altLang="en-US" sz="2400" b="1" dirty="0">
                <a:latin typeface="华文楷体" pitchFamily="2" charset="-122"/>
                <a:ea typeface="华文楷体" pitchFamily="2" charset="-122"/>
              </a:rPr>
              <a:t>复制求得表尾</a:t>
            </a:r>
            <a:r>
              <a:rPr lang="en-US" altLang="zh-CN" sz="2400" b="1" dirty="0">
                <a:latin typeface="华文楷体" pitchFamily="2" charset="-122"/>
                <a:ea typeface="华文楷体" pitchFamily="2" charset="-122"/>
              </a:rPr>
              <a:t>T-&gt;ptr.tp </a:t>
            </a:r>
            <a:r>
              <a:rPr lang="zh-CN" altLang="en-US" sz="2400" b="1" dirty="0">
                <a:latin typeface="华文楷体" pitchFamily="2" charset="-122"/>
                <a:ea typeface="华文楷体" pitchFamily="2" charset="-122"/>
              </a:rPr>
              <a:t>的一个副本</a:t>
            </a:r>
            <a:r>
              <a:rPr lang="en-US" altLang="zh-CN" sz="2400" b="1" dirty="0">
                <a:latin typeface="华文楷体" pitchFamily="2" charset="-122"/>
                <a:ea typeface="华文楷体" pitchFamily="2" charset="-122"/>
              </a:rPr>
              <a:t>L-&gt;ptr.tp</a:t>
            </a:r>
          </a:p>
        </p:txBody>
      </p:sp>
      <p:sp>
        <p:nvSpPr>
          <p:cNvPr id="6" name="TextBox 5"/>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p>
        </p:txBody>
      </p:sp>
    </p:spTree>
  </p:cSld>
  <p:clrMapOvr>
    <a:masterClrMapping/>
  </p:clrMapOvr>
  <p:transition>
    <p:strips dir="l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026"/>
          <p:cNvSpPr txBox="1">
            <a:spLocks noChangeArrowheads="1"/>
          </p:cNvSpPr>
          <p:nvPr/>
        </p:nvSpPr>
        <p:spPr bwMode="auto">
          <a:xfrm>
            <a:off x="0" y="476672"/>
            <a:ext cx="4673074" cy="523220"/>
          </a:xfrm>
          <a:prstGeom prst="rect">
            <a:avLst/>
          </a:prstGeom>
          <a:noFill/>
          <a:ln w="9525">
            <a:noFill/>
            <a:miter lim="800000"/>
            <a:headEnd/>
            <a:tailEnd/>
          </a:ln>
        </p:spPr>
        <p:txBody>
          <a:bodyPr wrap="none">
            <a:spAutoFit/>
          </a:bodyPr>
          <a:lstStyle/>
          <a:p>
            <a:r>
              <a:rPr lang="zh-CN" altLang="en-US" sz="2800" b="1" dirty="0">
                <a:solidFill>
                  <a:srgbClr val="CC3399"/>
                </a:solidFill>
                <a:latin typeface="华文楷体" pitchFamily="2" charset="-122"/>
                <a:ea typeface="华文楷体" pitchFamily="2" charset="-122"/>
              </a:rPr>
              <a:t>例三  创建广义表的存储结构</a:t>
            </a:r>
          </a:p>
        </p:txBody>
      </p:sp>
      <p:sp>
        <p:nvSpPr>
          <p:cNvPr id="5" name="Rectangle 4"/>
          <p:cNvSpPr>
            <a:spLocks noChangeArrowheads="1"/>
          </p:cNvSpPr>
          <p:nvPr/>
        </p:nvSpPr>
        <p:spPr bwMode="auto">
          <a:xfrm>
            <a:off x="107504" y="1124744"/>
            <a:ext cx="8604448" cy="953659"/>
          </a:xfrm>
          <a:prstGeom prst="rect">
            <a:avLst/>
          </a:prstGeom>
          <a:noFill/>
          <a:ln w="9525">
            <a:noFill/>
            <a:miter lim="800000"/>
            <a:headEnd/>
            <a:tailEnd/>
          </a:ln>
        </p:spPr>
        <p:txBody>
          <a:bodyPr wrap="square">
            <a:spAutoFit/>
          </a:bodyPr>
          <a:lstStyle/>
          <a:p>
            <a:pPr>
              <a:lnSpc>
                <a:spcPct val="120000"/>
              </a:lnSpc>
            </a:pPr>
            <a:r>
              <a:rPr lang="zh-CN" altLang="en-US" sz="2400" b="1" dirty="0" smtClean="0">
                <a:solidFill>
                  <a:srgbClr val="0000CC"/>
                </a:solidFill>
                <a:latin typeface="华文楷体" pitchFamily="2" charset="-122"/>
                <a:ea typeface="华文楷体" pitchFamily="2" charset="-122"/>
              </a:rPr>
              <a:t>假设</a:t>
            </a:r>
            <a:r>
              <a:rPr lang="zh-CN" altLang="en-US" sz="2400" b="1" dirty="0">
                <a:solidFill>
                  <a:srgbClr val="0000CC"/>
                </a:solidFill>
                <a:latin typeface="华文楷体" pitchFamily="2" charset="-122"/>
                <a:ea typeface="华文楷体" pitchFamily="2" charset="-122"/>
              </a:rPr>
              <a:t>以字符串 </a:t>
            </a:r>
            <a:r>
              <a:rPr lang="en-US" altLang="zh-CN" sz="2400" b="1" dirty="0">
                <a:solidFill>
                  <a:srgbClr val="0000CC"/>
                </a:solidFill>
                <a:latin typeface="华文楷体" pitchFamily="2" charset="-122"/>
                <a:ea typeface="华文楷体" pitchFamily="2" charset="-122"/>
              </a:rPr>
              <a:t>S = </a:t>
            </a:r>
            <a:r>
              <a:rPr lang="en-US" altLang="zh-CN" sz="2400" b="1" dirty="0">
                <a:solidFill>
                  <a:srgbClr val="0000CC"/>
                </a:solidFill>
                <a:latin typeface="华文楷体" pitchFamily="2" charset="-122"/>
                <a:ea typeface="华文楷体" pitchFamily="2" charset="-122"/>
                <a:sym typeface="Symbol" pitchFamily="18" charset="2"/>
              </a:rPr>
              <a:t></a:t>
            </a:r>
            <a:r>
              <a:rPr lang="en-US" altLang="zh-CN" sz="2400" b="1" dirty="0">
                <a:solidFill>
                  <a:srgbClr val="0000CC"/>
                </a:solidFill>
                <a:latin typeface="华文楷体" pitchFamily="2" charset="-122"/>
                <a:ea typeface="华文楷体" pitchFamily="2" charset="-122"/>
              </a:rPr>
              <a:t>(</a:t>
            </a:r>
            <a:r>
              <a:rPr lang="en-US" altLang="zh-CN" sz="2400" b="1" dirty="0">
                <a:solidFill>
                  <a:srgbClr val="0000CC"/>
                </a:solidFill>
                <a:latin typeface="华文楷体" pitchFamily="2" charset="-122"/>
                <a:ea typeface="华文楷体" pitchFamily="2" charset="-122"/>
                <a:sym typeface="Symbol" pitchFamily="18" charset="2"/>
              </a:rPr>
              <a:t></a:t>
            </a:r>
            <a:r>
              <a:rPr lang="en-US" altLang="zh-CN" sz="2400" b="1" baseline="-25000" dirty="0">
                <a:solidFill>
                  <a:srgbClr val="0000CC"/>
                </a:solidFill>
                <a:latin typeface="华文楷体" pitchFamily="2" charset="-122"/>
                <a:ea typeface="华文楷体" pitchFamily="2" charset="-122"/>
              </a:rPr>
              <a:t>1</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itchFamily="18" charset="2"/>
              </a:rPr>
              <a:t></a:t>
            </a:r>
            <a:r>
              <a:rPr lang="en-US" altLang="zh-CN" sz="2400" b="1" baseline="-25000" dirty="0">
                <a:solidFill>
                  <a:srgbClr val="0000CC"/>
                </a:solidFill>
                <a:latin typeface="华文楷体" pitchFamily="2" charset="-122"/>
                <a:ea typeface="华文楷体" pitchFamily="2" charset="-122"/>
              </a:rPr>
              <a:t>2</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itchFamily="18" charset="2"/>
              </a:rPr>
              <a:t></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itchFamily="18" charset="2"/>
              </a:rPr>
              <a:t></a:t>
            </a:r>
            <a:r>
              <a:rPr lang="en-US" altLang="zh-CN" sz="2400" b="1" baseline="-25000" dirty="0">
                <a:solidFill>
                  <a:srgbClr val="0000CC"/>
                </a:solidFill>
                <a:latin typeface="华文楷体" pitchFamily="2" charset="-122"/>
                <a:ea typeface="华文楷体" pitchFamily="2" charset="-122"/>
              </a:rPr>
              <a:t>n </a:t>
            </a:r>
            <a:r>
              <a:rPr lang="en-US" altLang="zh-CN" sz="2400" b="1" dirty="0">
                <a:solidFill>
                  <a:srgbClr val="0000CC"/>
                </a:solidFill>
                <a:latin typeface="华文楷体" pitchFamily="2" charset="-122"/>
                <a:ea typeface="华文楷体" pitchFamily="2" charset="-122"/>
              </a:rPr>
              <a:t>)</a:t>
            </a:r>
            <a:r>
              <a:rPr lang="en-US" altLang="zh-CN" sz="2400" b="1" dirty="0">
                <a:solidFill>
                  <a:srgbClr val="0000CC"/>
                </a:solidFill>
                <a:latin typeface="华文楷体" pitchFamily="2" charset="-122"/>
                <a:ea typeface="华文楷体" pitchFamily="2" charset="-122"/>
                <a:sym typeface="Symbol" pitchFamily="18" charset="2"/>
              </a:rPr>
              <a:t></a:t>
            </a:r>
            <a:r>
              <a:rPr lang="en-US" altLang="zh-CN" sz="2400" b="1" dirty="0">
                <a:solidFill>
                  <a:srgbClr val="0000CC"/>
                </a:solidFill>
                <a:latin typeface="华文楷体" pitchFamily="2" charset="-122"/>
                <a:ea typeface="华文楷体" pitchFamily="2" charset="-122"/>
              </a:rPr>
              <a:t>  </a:t>
            </a:r>
            <a:r>
              <a:rPr lang="zh-CN" altLang="en-US" sz="2400" b="1" dirty="0">
                <a:solidFill>
                  <a:srgbClr val="0000CC"/>
                </a:solidFill>
                <a:latin typeface="华文楷体" pitchFamily="2" charset="-122"/>
                <a:ea typeface="华文楷体" pitchFamily="2" charset="-122"/>
              </a:rPr>
              <a:t>的形式定义广义表 </a:t>
            </a:r>
            <a:r>
              <a:rPr lang="en-US" altLang="zh-CN" sz="2400" b="1" i="1" dirty="0">
                <a:solidFill>
                  <a:srgbClr val="0000CC"/>
                </a:solidFill>
                <a:latin typeface="华文楷体" pitchFamily="2" charset="-122"/>
                <a:ea typeface="华文楷体" pitchFamily="2" charset="-122"/>
              </a:rPr>
              <a:t>L</a:t>
            </a:r>
            <a:r>
              <a:rPr lang="zh-CN" altLang="en-US" sz="2400" b="1" dirty="0">
                <a:solidFill>
                  <a:srgbClr val="0000CC"/>
                </a:solidFill>
                <a:latin typeface="华文楷体" pitchFamily="2" charset="-122"/>
                <a:ea typeface="华文楷体" pitchFamily="2" charset="-122"/>
              </a:rPr>
              <a:t>，建立相应的存储结构</a:t>
            </a:r>
            <a:r>
              <a:rPr lang="zh-CN" altLang="en-US" sz="2400" b="1" i="1" dirty="0" smtClean="0">
                <a:solidFill>
                  <a:srgbClr val="0000CC"/>
                </a:solidFill>
                <a:latin typeface="华文楷体" pitchFamily="2" charset="-122"/>
                <a:ea typeface="华文楷体" pitchFamily="2" charset="-122"/>
              </a:rPr>
              <a:t>。</a:t>
            </a:r>
            <a:endParaRPr lang="en-US" altLang="zh-CN" sz="2400" b="1" i="1" dirty="0" smtClean="0">
              <a:solidFill>
                <a:srgbClr val="0000CC"/>
              </a:solidFill>
              <a:latin typeface="华文楷体" pitchFamily="2" charset="-122"/>
              <a:ea typeface="华文楷体" pitchFamily="2" charset="-122"/>
            </a:endParaRPr>
          </a:p>
        </p:txBody>
      </p:sp>
      <p:sp>
        <p:nvSpPr>
          <p:cNvPr id="8" name="TextBox 7"/>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p>
        </p:txBody>
      </p:sp>
      <p:sp>
        <p:nvSpPr>
          <p:cNvPr id="7" name="Text Box 1026"/>
          <p:cNvSpPr txBox="1">
            <a:spLocks noChangeArrowheads="1"/>
          </p:cNvSpPr>
          <p:nvPr/>
        </p:nvSpPr>
        <p:spPr bwMode="auto">
          <a:xfrm>
            <a:off x="88391" y="2924944"/>
            <a:ext cx="8991600" cy="3323987"/>
          </a:xfrm>
          <a:prstGeom prst="rect">
            <a:avLst/>
          </a:prstGeom>
          <a:noFill/>
          <a:ln w="9525">
            <a:noFill/>
            <a:miter lim="800000"/>
            <a:headEnd/>
            <a:tailEnd/>
          </a:ln>
        </p:spPr>
        <p:txBody>
          <a:bodyPr>
            <a:spAutoFit/>
          </a:bodyPr>
          <a:lstStyle/>
          <a:p>
            <a:pPr>
              <a:lnSpc>
                <a:spcPct val="125000"/>
              </a:lnSpc>
            </a:pPr>
            <a:r>
              <a:rPr lang="zh-CN" altLang="en-US" sz="2400" b="1" dirty="0" smtClean="0">
                <a:latin typeface="华文楷体" pitchFamily="2" charset="-122"/>
                <a:ea typeface="华文楷体" pitchFamily="2" charset="-122"/>
              </a:rPr>
              <a:t>基本项：置空广义表                        当 </a:t>
            </a:r>
            <a:r>
              <a:rPr lang="en-US" altLang="zh-CN" sz="2400" b="1" dirty="0">
                <a:latin typeface="华文楷体" pitchFamily="2" charset="-122"/>
                <a:ea typeface="华文楷体" pitchFamily="2" charset="-122"/>
              </a:rPr>
              <a:t>S </a:t>
            </a:r>
            <a:r>
              <a:rPr lang="zh-CN" altLang="en-US" sz="2400" b="1" dirty="0" smtClean="0">
                <a:latin typeface="华文楷体" pitchFamily="2" charset="-122"/>
                <a:ea typeface="华文楷体" pitchFamily="2" charset="-122"/>
              </a:rPr>
              <a:t>为空串</a:t>
            </a:r>
            <a:r>
              <a:rPr lang="en-US" altLang="zh-CN" sz="2400" b="1" dirty="0" smtClean="0">
                <a:latin typeface="华文楷体" pitchFamily="2" charset="-122"/>
                <a:ea typeface="华文楷体" pitchFamily="2" charset="-122"/>
              </a:rPr>
              <a:t>  </a:t>
            </a:r>
          </a:p>
          <a:p>
            <a:pPr>
              <a:lnSpc>
                <a:spcPct val="125000"/>
              </a:lnSpc>
            </a:pP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建立原子结点的子表       当</a:t>
            </a:r>
            <a:r>
              <a:rPr lang="en-US" altLang="zh-CN" sz="2400" b="1" dirty="0" smtClean="0">
                <a:latin typeface="华文楷体" pitchFamily="2" charset="-122"/>
                <a:ea typeface="华文楷体" pitchFamily="2" charset="-122"/>
              </a:rPr>
              <a:t>S</a:t>
            </a:r>
            <a:r>
              <a:rPr lang="zh-CN" altLang="en-US" sz="2400" b="1" dirty="0" smtClean="0">
                <a:latin typeface="华文楷体" pitchFamily="2" charset="-122"/>
                <a:ea typeface="华文楷体" pitchFamily="2" charset="-122"/>
              </a:rPr>
              <a:t>为单字符串时</a:t>
            </a:r>
            <a:endParaRPr lang="en-US" altLang="zh-CN" sz="2400" b="1" dirty="0" smtClean="0">
              <a:latin typeface="华文楷体" pitchFamily="2" charset="-122"/>
              <a:ea typeface="华文楷体" pitchFamily="2" charset="-122"/>
            </a:endParaRPr>
          </a:p>
          <a:p>
            <a:pPr>
              <a:lnSpc>
                <a:spcPct val="125000"/>
              </a:lnSpc>
            </a:pPr>
            <a:r>
              <a:rPr lang="zh-CN" altLang="en-US" sz="2400" b="1" dirty="0" smtClean="0">
                <a:latin typeface="华文楷体" pitchFamily="2" charset="-122"/>
                <a:ea typeface="华文楷体" pitchFamily="2" charset="-122"/>
              </a:rPr>
              <a:t>递归项：</a:t>
            </a:r>
            <a:endParaRPr lang="en-US" altLang="zh-CN" sz="2400" b="1" dirty="0">
              <a:latin typeface="华文楷体" pitchFamily="2" charset="-122"/>
              <a:ea typeface="华文楷体" pitchFamily="2" charset="-122"/>
            </a:endParaRPr>
          </a:p>
          <a:p>
            <a:pPr marL="1254125">
              <a:lnSpc>
                <a:spcPct val="125000"/>
              </a:lnSpc>
            </a:pPr>
            <a:r>
              <a:rPr lang="zh-CN" altLang="en-US" sz="2400" b="1" dirty="0" smtClean="0">
                <a:latin typeface="华文楷体" pitchFamily="2" charset="-122"/>
                <a:ea typeface="华文楷体" pitchFamily="2" charset="-122"/>
              </a:rPr>
              <a:t>假设</a:t>
            </a:r>
            <a:r>
              <a:rPr lang="en-US" altLang="zh-CN" sz="2400" b="1" dirty="0" smtClean="0">
                <a:latin typeface="华文楷体" pitchFamily="2" charset="-122"/>
                <a:ea typeface="华文楷体" pitchFamily="2" charset="-122"/>
              </a:rPr>
              <a:t>sub</a:t>
            </a:r>
            <a:r>
              <a:rPr lang="zh-CN" altLang="en-US" sz="2400" b="1" dirty="0" smtClean="0">
                <a:latin typeface="华文楷体" pitchFamily="2" charset="-122"/>
                <a:ea typeface="华文楷体" pitchFamily="2" charset="-122"/>
              </a:rPr>
              <a:t>为脱去</a:t>
            </a:r>
            <a:r>
              <a:rPr lang="en-US" altLang="zh-CN" sz="2400" b="1" dirty="0" smtClean="0">
                <a:latin typeface="华文楷体" pitchFamily="2" charset="-122"/>
                <a:ea typeface="华文楷体" pitchFamily="2" charset="-122"/>
              </a:rPr>
              <a:t>S</a:t>
            </a:r>
            <a:r>
              <a:rPr lang="zh-CN" altLang="en-US" sz="2400" b="1" dirty="0" smtClean="0">
                <a:latin typeface="华文楷体" pitchFamily="2" charset="-122"/>
                <a:ea typeface="华文楷体" pitchFamily="2" charset="-122"/>
              </a:rPr>
              <a:t>最外层括弧的子串，</a:t>
            </a:r>
            <a:r>
              <a:rPr lang="en-US" altLang="zh-CN" sz="2400" b="1" dirty="0">
                <a:solidFill>
                  <a:srgbClr val="0000CC"/>
                </a:solidFill>
                <a:latin typeface="华文楷体" pitchFamily="2" charset="-122"/>
                <a:ea typeface="华文楷体" pitchFamily="2" charset="-122"/>
                <a:sym typeface="Symbol" pitchFamily="18" charset="2"/>
              </a:rPr>
              <a:t> </a:t>
            </a:r>
            <a:r>
              <a:rPr lang="zh-CN" altLang="en-US" sz="2400" b="1" dirty="0" smtClean="0">
                <a:latin typeface="华文楷体" pitchFamily="2" charset="-122"/>
                <a:ea typeface="华文楷体" pitchFamily="2" charset="-122"/>
                <a:sym typeface="Symbol" pitchFamily="18" charset="2"/>
              </a:rPr>
              <a:t>为‘</a:t>
            </a:r>
            <a:r>
              <a:rPr lang="en-US" altLang="zh-CN" sz="2400" b="1" dirty="0" smtClean="0">
                <a:solidFill>
                  <a:srgbClr val="0000CC"/>
                </a:solidFill>
                <a:latin typeface="华文楷体" pitchFamily="2" charset="-122"/>
                <a:ea typeface="华文楷体" pitchFamily="2" charset="-122"/>
                <a:sym typeface="Symbol" pitchFamily="18" charset="2"/>
              </a:rPr>
              <a:t></a:t>
            </a:r>
            <a:r>
              <a:rPr lang="en-US" altLang="zh-CN" sz="2400" b="1" baseline="-25000" dirty="0">
                <a:solidFill>
                  <a:srgbClr val="0000CC"/>
                </a:solidFill>
                <a:latin typeface="华文楷体" pitchFamily="2" charset="-122"/>
                <a:ea typeface="华文楷体" pitchFamily="2" charset="-122"/>
              </a:rPr>
              <a:t>1</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itchFamily="18" charset="2"/>
              </a:rPr>
              <a:t></a:t>
            </a:r>
            <a:r>
              <a:rPr lang="en-US" altLang="zh-CN" sz="2400" b="1" baseline="-25000" dirty="0">
                <a:solidFill>
                  <a:srgbClr val="0000CC"/>
                </a:solidFill>
                <a:latin typeface="华文楷体" pitchFamily="2" charset="-122"/>
                <a:ea typeface="华文楷体" pitchFamily="2" charset="-122"/>
              </a:rPr>
              <a:t>2</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itchFamily="18" charset="2"/>
              </a:rPr>
              <a:t></a:t>
            </a:r>
            <a:r>
              <a:rPr lang="en-US" altLang="zh-CN" sz="2400" b="1" dirty="0">
                <a:solidFill>
                  <a:srgbClr val="0000CC"/>
                </a:solidFill>
                <a:latin typeface="华文楷体" pitchFamily="2" charset="-122"/>
                <a:ea typeface="华文楷体" pitchFamily="2" charset="-122"/>
              </a:rPr>
              <a:t>, </a:t>
            </a:r>
            <a:r>
              <a:rPr lang="en-US" altLang="zh-CN" sz="2400" b="1" dirty="0" smtClean="0">
                <a:solidFill>
                  <a:srgbClr val="0000CC"/>
                </a:solidFill>
                <a:latin typeface="华文楷体" pitchFamily="2" charset="-122"/>
                <a:ea typeface="华文楷体" pitchFamily="2" charset="-122"/>
                <a:sym typeface="Symbol" pitchFamily="18" charset="2"/>
              </a:rPr>
              <a:t></a:t>
            </a:r>
            <a:r>
              <a:rPr lang="en-US" altLang="zh-CN" sz="2400" b="1" baseline="-25000" dirty="0" smtClean="0">
                <a:solidFill>
                  <a:srgbClr val="0000CC"/>
                </a:solidFill>
                <a:latin typeface="华文楷体" pitchFamily="2" charset="-122"/>
                <a:ea typeface="华文楷体" pitchFamily="2" charset="-122"/>
              </a:rPr>
              <a:t>n</a:t>
            </a:r>
            <a:r>
              <a:rPr lang="en-US" altLang="zh-CN" sz="2400" b="1" dirty="0" smtClean="0">
                <a:solidFill>
                  <a:srgbClr val="0000CC"/>
                </a:solidFill>
                <a:latin typeface="华文楷体" pitchFamily="2" charset="-122"/>
                <a:ea typeface="华文楷体" pitchFamily="2" charset="-122"/>
                <a:sym typeface="Symbol" pitchFamily="18" charset="2"/>
              </a:rPr>
              <a:t>’</a:t>
            </a:r>
            <a:r>
              <a:rPr lang="zh-CN" altLang="en-US" sz="2400" b="1" dirty="0" smtClean="0">
                <a:solidFill>
                  <a:srgbClr val="0000CC"/>
                </a:solidFill>
                <a:latin typeface="华文楷体" pitchFamily="2" charset="-122"/>
                <a:ea typeface="华文楷体" pitchFamily="2" charset="-122"/>
                <a:sym typeface="Symbol" pitchFamily="18" charset="2"/>
              </a:rPr>
              <a:t>。</a:t>
            </a:r>
            <a:r>
              <a:rPr lang="zh-CN" altLang="en-US" sz="2400" b="1" dirty="0" smtClean="0">
                <a:latin typeface="华文楷体" pitchFamily="2" charset="-122"/>
                <a:ea typeface="华文楷体" pitchFamily="2" charset="-122"/>
                <a:sym typeface="Symbol" pitchFamily="18" charset="2"/>
              </a:rPr>
              <a:t>为每个</a:t>
            </a:r>
            <a:r>
              <a:rPr lang="zh-CN" altLang="en-US" sz="2400" b="1" dirty="0">
                <a:latin typeface="华文楷体" pitchFamily="2" charset="-122"/>
                <a:ea typeface="华文楷体" pitchFamily="2" charset="-122"/>
                <a:sym typeface="Symbol" pitchFamily="18" charset="2"/>
              </a:rPr>
              <a:t></a:t>
            </a:r>
            <a:r>
              <a:rPr lang="en-US" altLang="zh-CN" sz="2400" b="1" baseline="-25000" dirty="0">
                <a:latin typeface="华文楷体" pitchFamily="2" charset="-122"/>
                <a:ea typeface="华文楷体" pitchFamily="2" charset="-122"/>
              </a:rPr>
              <a:t>1</a:t>
            </a:r>
            <a:r>
              <a:rPr lang="zh-CN" altLang="en-US" sz="2400" b="1" dirty="0" smtClean="0">
                <a:latin typeface="华文楷体" pitchFamily="2" charset="-122"/>
                <a:ea typeface="华文楷体" pitchFamily="2" charset="-122"/>
              </a:rPr>
              <a:t>构造一</a:t>
            </a:r>
            <a:r>
              <a:rPr lang="zh-CN" altLang="en-US" sz="2400" b="1" dirty="0">
                <a:latin typeface="华文楷体" pitchFamily="2" charset="-122"/>
                <a:ea typeface="华文楷体" pitchFamily="2" charset="-122"/>
              </a:rPr>
              <a:t>个表结点 *</a:t>
            </a:r>
            <a:r>
              <a:rPr lang="en-US" altLang="zh-CN" sz="2400" b="1" dirty="0">
                <a:latin typeface="华文楷体" pitchFamily="2" charset="-122"/>
                <a:ea typeface="华文楷体" pitchFamily="2" charset="-122"/>
              </a:rPr>
              <a:t>L</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对应 创建子</a:t>
            </a:r>
            <a:r>
              <a:rPr lang="zh-CN" altLang="en-US" sz="2400" b="1" dirty="0">
                <a:latin typeface="华文楷体" pitchFamily="2" charset="-122"/>
                <a:ea typeface="华文楷体" pitchFamily="2" charset="-122"/>
              </a:rPr>
              <a:t>广义表 </a:t>
            </a:r>
            <a:r>
              <a:rPr lang="zh-CN" altLang="en-US" sz="2400" b="1" dirty="0" smtClean="0">
                <a:latin typeface="华文楷体" pitchFamily="2" charset="-122"/>
                <a:ea typeface="华文楷体" pitchFamily="2" charset="-122"/>
              </a:rPr>
              <a:t>的</a:t>
            </a:r>
            <a:r>
              <a:rPr lang="en-US" altLang="zh-CN" sz="2400" b="1" dirty="0" smtClean="0">
                <a:latin typeface="华文楷体" pitchFamily="2" charset="-122"/>
                <a:ea typeface="华文楷体" pitchFamily="2" charset="-122"/>
              </a:rPr>
              <a:t>L-</a:t>
            </a:r>
            <a:r>
              <a:rPr lang="en-US" altLang="zh-CN" sz="2400" b="1" dirty="0">
                <a:latin typeface="华文楷体" pitchFamily="2" charset="-122"/>
                <a:ea typeface="华文楷体" pitchFamily="2" charset="-122"/>
              </a:rPr>
              <a:t>&gt;</a:t>
            </a:r>
            <a:r>
              <a:rPr lang="en-US" altLang="zh-CN" sz="2400" b="1" dirty="0" err="1" smtClean="0">
                <a:latin typeface="华文楷体" pitchFamily="2" charset="-122"/>
                <a:ea typeface="华文楷体" pitchFamily="2" charset="-122"/>
              </a:rPr>
              <a:t>ptr.hp</a:t>
            </a:r>
            <a:r>
              <a:rPr lang="zh-CN" altLang="en-US" sz="2400" b="1" dirty="0" smtClean="0">
                <a:latin typeface="华文楷体" pitchFamily="2" charset="-122"/>
                <a:ea typeface="华文楷体" pitchFamily="2" charset="-122"/>
              </a:rPr>
              <a:t>，并将</a:t>
            </a:r>
            <a:r>
              <a:rPr lang="zh-CN" altLang="en-US" sz="2400" b="1" dirty="0">
                <a:latin typeface="华文楷体" pitchFamily="2" charset="-122"/>
                <a:ea typeface="华文楷体" pitchFamily="2" charset="-122"/>
              </a:rPr>
              <a:t>上一个子表</a:t>
            </a:r>
            <a:r>
              <a:rPr lang="zh-CN" altLang="en-US" sz="2400" b="1" dirty="0" smtClean="0">
                <a:latin typeface="华文楷体" pitchFamily="2" charset="-122"/>
                <a:ea typeface="华文楷体" pitchFamily="2" charset="-122"/>
              </a:rPr>
              <a:t>的尾指针指向当前新建立的表结点。依次</a:t>
            </a:r>
            <a:r>
              <a:rPr lang="zh-CN" altLang="en-US" sz="2400" b="1" dirty="0">
                <a:latin typeface="华文楷体" pitchFamily="2" charset="-122"/>
                <a:ea typeface="华文楷体" pitchFamily="2" charset="-122"/>
              </a:rPr>
              <a:t>类推，直至剩余串为空串止</a:t>
            </a:r>
            <a:r>
              <a:rPr lang="zh-CN" altLang="en-US" sz="2400" b="1" dirty="0" smtClean="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504" y="548680"/>
            <a:ext cx="9001000" cy="6001643"/>
          </a:xfrm>
          <a:prstGeom prst="rect">
            <a:avLst/>
          </a:prstGeom>
          <a:noFill/>
        </p:spPr>
        <p:txBody>
          <a:bodyPr wrap="square" rtlCol="0">
            <a:spAutoFit/>
          </a:bodyPr>
          <a:lstStyle/>
          <a:p>
            <a:r>
              <a:rPr lang="en-US" altLang="zh-CN" sz="2400" b="1" dirty="0" smtClean="0"/>
              <a:t>Status  </a:t>
            </a:r>
            <a:r>
              <a:rPr lang="en-US" altLang="zh-CN" sz="2400" b="1" dirty="0" smtClean="0">
                <a:solidFill>
                  <a:srgbClr val="C00000"/>
                </a:solidFill>
              </a:rPr>
              <a:t>sever</a:t>
            </a:r>
            <a:r>
              <a:rPr lang="en-US" altLang="zh-CN" sz="2400" b="1" dirty="0" smtClean="0"/>
              <a:t>(</a:t>
            </a:r>
            <a:r>
              <a:rPr lang="en-US" altLang="zh-CN" sz="2400" b="1" dirty="0" err="1" smtClean="0"/>
              <a:t>Sstring</a:t>
            </a:r>
            <a:r>
              <a:rPr lang="en-US" altLang="zh-CN" sz="2400" b="1" dirty="0" smtClean="0"/>
              <a:t> &amp;</a:t>
            </a:r>
            <a:r>
              <a:rPr lang="en-US" altLang="zh-CN" sz="2400" b="1" dirty="0" err="1" smtClean="0"/>
              <a:t>str</a:t>
            </a:r>
            <a:r>
              <a:rPr lang="en-US" altLang="zh-CN" sz="2400" b="1" dirty="0" smtClean="0"/>
              <a:t>, </a:t>
            </a:r>
            <a:r>
              <a:rPr lang="en-US" altLang="zh-CN" sz="2400" b="1" dirty="0" err="1" smtClean="0"/>
              <a:t>Sstring</a:t>
            </a:r>
            <a:r>
              <a:rPr lang="en-US" altLang="zh-CN" sz="2400" b="1" dirty="0" smtClean="0"/>
              <a:t> &amp;&amp;</a:t>
            </a:r>
            <a:r>
              <a:rPr lang="en-US" altLang="zh-CN" sz="2400" b="1" dirty="0" err="1" smtClean="0"/>
              <a:t>hstr</a:t>
            </a:r>
            <a:r>
              <a:rPr lang="en-US" altLang="zh-CN" sz="2400" b="1" dirty="0" smtClean="0"/>
              <a:t>){</a:t>
            </a:r>
          </a:p>
          <a:p>
            <a:pPr marL="269875" indent="-269875"/>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将非空串</a:t>
            </a:r>
            <a:r>
              <a:rPr lang="en-US" altLang="zh-CN" sz="2000" b="1" dirty="0" err="1" smtClean="0">
                <a:latin typeface="华文楷体" panose="02010600040101010101" pitchFamily="2" charset="-122"/>
                <a:ea typeface="华文楷体" panose="02010600040101010101" pitchFamily="2" charset="-122"/>
              </a:rPr>
              <a:t>str</a:t>
            </a:r>
            <a:r>
              <a:rPr lang="zh-CN" altLang="en-US" sz="2000" b="1" dirty="0" smtClean="0">
                <a:latin typeface="华文楷体" panose="02010600040101010101" pitchFamily="2" charset="-122"/>
                <a:ea typeface="华文楷体" panose="02010600040101010101" pitchFamily="2" charset="-122"/>
              </a:rPr>
              <a:t>分割为两部分：</a:t>
            </a:r>
            <a:r>
              <a:rPr lang="en-US" altLang="zh-CN" sz="2000" b="1" dirty="0" err="1" smtClean="0">
                <a:latin typeface="华文楷体" panose="02010600040101010101" pitchFamily="2" charset="-122"/>
                <a:ea typeface="华文楷体" panose="02010600040101010101" pitchFamily="2" charset="-122"/>
              </a:rPr>
              <a:t>hstr</a:t>
            </a:r>
            <a:r>
              <a:rPr lang="zh-CN" altLang="en-US" sz="2000" b="1" dirty="0" smtClean="0">
                <a:latin typeface="华文楷体" panose="02010600040101010101" pitchFamily="2" charset="-122"/>
                <a:ea typeface="华文楷体" panose="02010600040101010101" pitchFamily="2" charset="-122"/>
              </a:rPr>
              <a:t>为第一个最外层‘，’之前的子串，</a:t>
            </a:r>
            <a:r>
              <a:rPr lang="en-US" altLang="zh-CN" sz="2000" b="1" dirty="0" err="1" smtClean="0">
                <a:latin typeface="华文楷体" panose="02010600040101010101" pitchFamily="2" charset="-122"/>
                <a:ea typeface="华文楷体" panose="02010600040101010101" pitchFamily="2" charset="-122"/>
              </a:rPr>
              <a:t>str</a:t>
            </a:r>
            <a:r>
              <a:rPr lang="zh-CN" altLang="en-US" sz="2000" b="1" dirty="0" smtClean="0">
                <a:latin typeface="华文楷体" panose="02010600040101010101" pitchFamily="2" charset="-122"/>
                <a:ea typeface="华文楷体" panose="02010600040101010101" pitchFamily="2" charset="-122"/>
              </a:rPr>
              <a:t>为之后的子串</a:t>
            </a:r>
            <a:endParaRPr lang="en-US" altLang="zh-CN" sz="2000" b="1" dirty="0" smtClean="0">
              <a:latin typeface="华文楷体" panose="02010600040101010101" pitchFamily="2" charset="-122"/>
              <a:ea typeface="华文楷体" panose="02010600040101010101" pitchFamily="2" charset="-122"/>
            </a:endParaRPr>
          </a:p>
          <a:p>
            <a:r>
              <a:rPr lang="en-US" altLang="zh-CN" sz="2400" b="1" dirty="0"/>
              <a:t> </a:t>
            </a:r>
            <a:r>
              <a:rPr lang="en-US" altLang="zh-CN" sz="2400" b="1" dirty="0" smtClean="0"/>
              <a:t>  n = </a:t>
            </a:r>
            <a:r>
              <a:rPr lang="en-US" altLang="zh-CN" sz="2400" b="1" dirty="0" err="1" smtClean="0"/>
              <a:t>StrLength</a:t>
            </a:r>
            <a:r>
              <a:rPr lang="en-US" altLang="zh-CN" sz="2400" b="1" dirty="0" smtClean="0"/>
              <a:t>(</a:t>
            </a:r>
            <a:r>
              <a:rPr lang="en-US" altLang="zh-CN" sz="2400" b="1" dirty="0" err="1" smtClean="0"/>
              <a:t>str</a:t>
            </a:r>
            <a:r>
              <a:rPr lang="en-US" altLang="zh-CN" sz="2400" b="1" dirty="0" smtClean="0"/>
              <a:t>);   </a:t>
            </a:r>
            <a:r>
              <a:rPr lang="en-US" altLang="zh-CN" sz="2400" b="1" dirty="0" err="1" smtClean="0"/>
              <a:t>i</a:t>
            </a:r>
            <a:r>
              <a:rPr lang="en-US" altLang="zh-CN" sz="2400" b="1" dirty="0" smtClean="0"/>
              <a:t>=0;   k=0; </a:t>
            </a:r>
          </a:p>
          <a:p>
            <a:r>
              <a:rPr lang="en-US" altLang="zh-CN" sz="2400" b="1" dirty="0"/>
              <a:t> </a:t>
            </a:r>
            <a:r>
              <a:rPr lang="en-US" altLang="zh-CN" sz="2400" b="1" dirty="0" smtClean="0"/>
              <a:t>  do{</a:t>
            </a:r>
          </a:p>
          <a:p>
            <a:r>
              <a:rPr lang="en-US" altLang="zh-CN" sz="2400" b="1" dirty="0" smtClean="0"/>
              <a:t>         ++</a:t>
            </a:r>
            <a:r>
              <a:rPr lang="en-US" altLang="zh-CN" sz="2400" b="1" dirty="0" err="1" smtClean="0"/>
              <a:t>i</a:t>
            </a:r>
            <a:r>
              <a:rPr lang="en-US" altLang="zh-CN" sz="2400" b="1" dirty="0" smtClean="0"/>
              <a:t>;</a:t>
            </a:r>
            <a:endParaRPr lang="en-US" altLang="zh-CN" sz="2400" b="1" dirty="0"/>
          </a:p>
          <a:p>
            <a:r>
              <a:rPr lang="en-US" altLang="zh-CN" sz="2400" b="1" dirty="0" smtClean="0"/>
              <a:t>         </a:t>
            </a:r>
            <a:r>
              <a:rPr lang="en-US" altLang="zh-CN" sz="2400" b="1" dirty="0" err="1" smtClean="0"/>
              <a:t>SubString</a:t>
            </a:r>
            <a:r>
              <a:rPr lang="en-US" altLang="zh-CN" sz="2400" b="1" dirty="0" smtClean="0"/>
              <a:t>(</a:t>
            </a:r>
            <a:r>
              <a:rPr lang="en-US" altLang="zh-CN" sz="2400" b="1" dirty="0" err="1" smtClean="0"/>
              <a:t>ch</a:t>
            </a:r>
            <a:r>
              <a:rPr lang="en-US" altLang="zh-CN" sz="2400" b="1" dirty="0" smtClean="0"/>
              <a:t>, </a:t>
            </a:r>
            <a:r>
              <a:rPr lang="en-US" altLang="zh-CN" sz="2400" b="1" dirty="0" err="1" smtClean="0"/>
              <a:t>str</a:t>
            </a:r>
            <a:r>
              <a:rPr lang="en-US" altLang="zh-CN" sz="2400" b="1" dirty="0" smtClean="0"/>
              <a:t>, </a:t>
            </a:r>
            <a:r>
              <a:rPr lang="en-US" altLang="zh-CN" sz="2400" b="1" dirty="0" err="1" smtClean="0"/>
              <a:t>i</a:t>
            </a:r>
            <a:r>
              <a:rPr lang="en-US" altLang="zh-CN" sz="2400" b="1" dirty="0" smtClean="0"/>
              <a:t>, 1);</a:t>
            </a:r>
          </a:p>
          <a:p>
            <a:r>
              <a:rPr lang="en-US" altLang="zh-CN" sz="2400" b="1" dirty="0" smtClean="0"/>
              <a:t>         if ( </a:t>
            </a:r>
            <a:r>
              <a:rPr lang="en-US" altLang="zh-CN" sz="2400" b="1" dirty="0" err="1" smtClean="0"/>
              <a:t>ch</a:t>
            </a:r>
            <a:r>
              <a:rPr lang="en-US" altLang="zh-CN" sz="2400" b="1" dirty="0" smtClean="0"/>
              <a:t>==‘</a:t>
            </a:r>
            <a:r>
              <a:rPr lang="zh-CN" altLang="en-US" sz="2400" b="1" dirty="0" smtClean="0"/>
              <a:t>（</a:t>
            </a:r>
            <a:r>
              <a:rPr lang="en-US" altLang="zh-CN" sz="2400" b="1" dirty="0" smtClean="0"/>
              <a:t>’ )  ++k;</a:t>
            </a:r>
            <a:endParaRPr lang="en-US" altLang="zh-CN" sz="2400" b="1" dirty="0"/>
          </a:p>
          <a:p>
            <a:r>
              <a:rPr lang="en-US" altLang="zh-CN" sz="2400" b="1" dirty="0" smtClean="0"/>
              <a:t>         else ( </a:t>
            </a:r>
            <a:r>
              <a:rPr lang="en-US" altLang="zh-CN" sz="2400" b="1" dirty="0" err="1" smtClean="0"/>
              <a:t>ch</a:t>
            </a:r>
            <a:r>
              <a:rPr lang="en-US" altLang="zh-CN" sz="2400" b="1" dirty="0" smtClean="0"/>
              <a:t>==‘)’ )   --k;</a:t>
            </a:r>
          </a:p>
          <a:p>
            <a:r>
              <a:rPr lang="en-US" altLang="zh-CN" sz="2400" b="1" dirty="0" smtClean="0"/>
              <a:t>   }while ( </a:t>
            </a:r>
            <a:r>
              <a:rPr lang="en-US" altLang="zh-CN" sz="2400" b="1" dirty="0" err="1" smtClean="0"/>
              <a:t>i</a:t>
            </a:r>
            <a:r>
              <a:rPr lang="en-US" altLang="zh-CN" sz="2400" b="1" dirty="0" smtClean="0"/>
              <a:t>&lt;n &amp;&amp; (</a:t>
            </a:r>
            <a:r>
              <a:rPr lang="en-US" altLang="zh-CN" sz="2400" b="1" dirty="0" err="1" smtClean="0"/>
              <a:t>ch</a:t>
            </a:r>
            <a:r>
              <a:rPr lang="en-US" altLang="zh-CN" sz="2400" b="1" dirty="0" smtClean="0"/>
              <a:t>!=‘,’ || k!=0) );</a:t>
            </a:r>
          </a:p>
          <a:p>
            <a:r>
              <a:rPr lang="en-US" altLang="zh-CN" sz="2400" b="1" dirty="0"/>
              <a:t> </a:t>
            </a:r>
            <a:r>
              <a:rPr lang="en-US" altLang="zh-CN" sz="2400" b="1" dirty="0" smtClean="0"/>
              <a:t>  if (</a:t>
            </a:r>
            <a:r>
              <a:rPr lang="en-US" altLang="zh-CN" sz="2400" b="1" dirty="0" err="1" smtClean="0"/>
              <a:t>i</a:t>
            </a:r>
            <a:r>
              <a:rPr lang="en-US" altLang="zh-CN" sz="2400" b="1" dirty="0" smtClean="0"/>
              <a:t>&lt;n){</a:t>
            </a:r>
          </a:p>
          <a:p>
            <a:r>
              <a:rPr lang="en-US" altLang="zh-CN" sz="2400" b="1" dirty="0"/>
              <a:t> </a:t>
            </a:r>
            <a:r>
              <a:rPr lang="en-US" altLang="zh-CN" sz="2400" b="1" dirty="0" smtClean="0"/>
              <a:t>       </a:t>
            </a:r>
            <a:r>
              <a:rPr lang="en-US" altLang="zh-CN" sz="2400" b="1" dirty="0" err="1" smtClean="0"/>
              <a:t>SubString</a:t>
            </a:r>
            <a:r>
              <a:rPr lang="en-US" altLang="zh-CN" sz="2400" b="1" dirty="0" smtClean="0"/>
              <a:t>(</a:t>
            </a:r>
            <a:r>
              <a:rPr lang="en-US" altLang="zh-CN" sz="2400" b="1" dirty="0" err="1" smtClean="0"/>
              <a:t>hstr</a:t>
            </a:r>
            <a:r>
              <a:rPr lang="en-US" altLang="zh-CN" sz="2400" b="1" dirty="0" smtClean="0"/>
              <a:t>, </a:t>
            </a:r>
            <a:r>
              <a:rPr lang="en-US" altLang="zh-CN" sz="2400" b="1" dirty="0" err="1" smtClean="0"/>
              <a:t>str</a:t>
            </a:r>
            <a:r>
              <a:rPr lang="en-US" altLang="zh-CN" sz="2400" b="1" dirty="0" smtClean="0"/>
              <a:t>, 1, i-1); </a:t>
            </a:r>
          </a:p>
          <a:p>
            <a:r>
              <a:rPr lang="en-US" altLang="zh-CN" sz="2400" b="1" dirty="0"/>
              <a:t> </a:t>
            </a:r>
            <a:r>
              <a:rPr lang="en-US" altLang="zh-CN" sz="2400" b="1" dirty="0" smtClean="0"/>
              <a:t>       </a:t>
            </a:r>
            <a:r>
              <a:rPr lang="en-US" altLang="zh-CN" sz="2400" b="1" dirty="0" err="1" smtClean="0"/>
              <a:t>SubString</a:t>
            </a:r>
            <a:r>
              <a:rPr lang="en-US" altLang="zh-CN" sz="2400" b="1" dirty="0" smtClean="0"/>
              <a:t>(</a:t>
            </a:r>
            <a:r>
              <a:rPr lang="en-US" altLang="zh-CN" sz="2400" b="1" dirty="0" err="1" smtClean="0"/>
              <a:t>str</a:t>
            </a:r>
            <a:r>
              <a:rPr lang="en-US" altLang="zh-CN" sz="2400" b="1" dirty="0" smtClean="0"/>
              <a:t>, </a:t>
            </a:r>
            <a:r>
              <a:rPr lang="en-US" altLang="zh-CN" sz="2400" b="1" dirty="0" err="1" smtClean="0"/>
              <a:t>str</a:t>
            </a:r>
            <a:r>
              <a:rPr lang="en-US" altLang="zh-CN" sz="2400" b="1" dirty="0" smtClean="0"/>
              <a:t>, i+1, n-</a:t>
            </a:r>
            <a:r>
              <a:rPr lang="en-US" altLang="zh-CN" sz="2400" b="1" dirty="0" err="1" smtClean="0"/>
              <a:t>i</a:t>
            </a:r>
            <a:r>
              <a:rPr lang="en-US" altLang="zh-CN" sz="2400" b="1" dirty="0" smtClean="0"/>
              <a:t>);</a:t>
            </a:r>
          </a:p>
          <a:p>
            <a:r>
              <a:rPr lang="en-US" altLang="zh-CN" sz="2400" b="1" dirty="0"/>
              <a:t> </a:t>
            </a:r>
            <a:r>
              <a:rPr lang="en-US" altLang="zh-CN" sz="2400" b="1" dirty="0" smtClean="0"/>
              <a:t>  }</a:t>
            </a:r>
          </a:p>
          <a:p>
            <a:r>
              <a:rPr lang="en-US" altLang="zh-CN" sz="2400" b="1" dirty="0"/>
              <a:t> </a:t>
            </a:r>
            <a:r>
              <a:rPr lang="en-US" altLang="zh-CN" sz="2400" b="1" dirty="0" smtClean="0"/>
              <a:t>  else {  </a:t>
            </a:r>
            <a:r>
              <a:rPr lang="en-US" altLang="zh-CN" sz="2400" b="1" dirty="0" err="1" smtClean="0"/>
              <a:t>StrCopy</a:t>
            </a:r>
            <a:r>
              <a:rPr lang="en-US" altLang="zh-CN" sz="2400" b="1" dirty="0" smtClean="0"/>
              <a:t>(</a:t>
            </a:r>
            <a:r>
              <a:rPr lang="en-US" altLang="zh-CN" sz="2400" b="1" dirty="0" err="1" smtClean="0"/>
              <a:t>hstr</a:t>
            </a:r>
            <a:r>
              <a:rPr lang="en-US" altLang="zh-CN" sz="2400" b="1" dirty="0" smtClean="0"/>
              <a:t>, </a:t>
            </a:r>
            <a:r>
              <a:rPr lang="en-US" altLang="zh-CN" sz="2400" b="1" dirty="0" err="1" smtClean="0"/>
              <a:t>str</a:t>
            </a:r>
            <a:r>
              <a:rPr lang="en-US" altLang="zh-CN" sz="2400" b="1" dirty="0" smtClean="0"/>
              <a:t>);   </a:t>
            </a:r>
            <a:r>
              <a:rPr lang="en-US" altLang="zh-CN" sz="2400" b="1" dirty="0" err="1" smtClean="0"/>
              <a:t>ClearString</a:t>
            </a:r>
            <a:r>
              <a:rPr lang="en-US" altLang="zh-CN" sz="2400" b="1" dirty="0" smtClean="0"/>
              <a:t>(</a:t>
            </a:r>
            <a:r>
              <a:rPr lang="en-US" altLang="zh-CN" sz="2400" b="1" dirty="0" err="1" smtClean="0"/>
              <a:t>str</a:t>
            </a:r>
            <a:r>
              <a:rPr lang="en-US" altLang="zh-CN" sz="2400" b="1" dirty="0" smtClean="0"/>
              <a:t>); }</a:t>
            </a:r>
          </a:p>
          <a:p>
            <a:r>
              <a:rPr lang="en-US" altLang="zh-CN" sz="2400" b="1" dirty="0" smtClean="0"/>
              <a:t>}//sever</a:t>
            </a:r>
          </a:p>
        </p:txBody>
      </p:sp>
      <p:sp>
        <p:nvSpPr>
          <p:cNvPr id="3" name="矩形 2"/>
          <p:cNvSpPr/>
          <p:nvPr/>
        </p:nvSpPr>
        <p:spPr bwMode="auto">
          <a:xfrm>
            <a:off x="0" y="1988840"/>
            <a:ext cx="9252520" cy="2160240"/>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07266617"/>
      </p:ext>
    </p:extLst>
  </p:cSld>
  <p:clrMapOvr>
    <a:masterClrMapping/>
  </p:clrMapOvr>
  <p:transition>
    <p:strips dir="l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4329626" y="2924944"/>
            <a:ext cx="4814374" cy="3933056"/>
          </a:xfrm>
          <a:prstGeom prst="rect">
            <a:avLst/>
          </a:prstGeom>
          <a:solidFill>
            <a:schemeClr val="accent6">
              <a:lumMod val="40000"/>
              <a:lumOff val="60000"/>
              <a:alpha val="1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 name="矩形 1"/>
          <p:cNvSpPr/>
          <p:nvPr/>
        </p:nvSpPr>
        <p:spPr bwMode="auto">
          <a:xfrm>
            <a:off x="0" y="0"/>
            <a:ext cx="4329626" cy="4869160"/>
          </a:xfrm>
          <a:prstGeom prst="rect">
            <a:avLst/>
          </a:prstGeom>
          <a:solidFill>
            <a:schemeClr val="accent1">
              <a:alpha val="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3"/>
          <p:cNvSpPr txBox="1">
            <a:spLocks noChangeArrowheads="1"/>
          </p:cNvSpPr>
          <p:nvPr/>
        </p:nvSpPr>
        <p:spPr bwMode="auto">
          <a:xfrm>
            <a:off x="1" y="44624"/>
            <a:ext cx="4329626" cy="4893647"/>
          </a:xfrm>
          <a:prstGeom prst="rect">
            <a:avLst/>
          </a:prstGeom>
          <a:noFill/>
          <a:ln w="9525">
            <a:noFill/>
            <a:miter lim="800000"/>
            <a:headEnd/>
            <a:tailEnd/>
          </a:ln>
        </p:spPr>
        <p:txBody>
          <a:bodyPr wrap="square">
            <a:spAutoFit/>
          </a:bodyPr>
          <a:lstStyle/>
          <a:p>
            <a:pPr>
              <a:lnSpc>
                <a:spcPct val="120000"/>
              </a:lnSpc>
            </a:pPr>
            <a:r>
              <a:rPr lang="en-US" altLang="zh-CN" sz="2000" b="1" dirty="0">
                <a:latin typeface="+mn-lt"/>
                <a:ea typeface="华文楷体" pitchFamily="2" charset="-122"/>
              </a:rPr>
              <a:t>void</a:t>
            </a:r>
            <a:r>
              <a:rPr lang="en-US" altLang="zh-CN" sz="2000" dirty="0">
                <a:latin typeface="+mn-lt"/>
                <a:ea typeface="华文楷体" pitchFamily="2" charset="-122"/>
              </a:rPr>
              <a:t> </a:t>
            </a:r>
            <a:r>
              <a:rPr lang="en-US" altLang="zh-CN" sz="2000" dirty="0" err="1">
                <a:solidFill>
                  <a:srgbClr val="CC3399"/>
                </a:solidFill>
                <a:latin typeface="+mn-lt"/>
                <a:ea typeface="华文楷体" pitchFamily="2" charset="-122"/>
              </a:rPr>
              <a:t>CreateGList</a:t>
            </a:r>
            <a:r>
              <a:rPr lang="en-US" altLang="zh-CN" sz="2000" dirty="0">
                <a:solidFill>
                  <a:srgbClr val="CC3399"/>
                </a:solidFill>
                <a:latin typeface="+mn-lt"/>
                <a:ea typeface="华文楷体" pitchFamily="2" charset="-122"/>
              </a:rPr>
              <a:t>(</a:t>
            </a:r>
            <a:r>
              <a:rPr lang="en-US" altLang="zh-CN" sz="2000" dirty="0" err="1">
                <a:solidFill>
                  <a:srgbClr val="CC3399"/>
                </a:solidFill>
                <a:latin typeface="+mn-lt"/>
                <a:ea typeface="华文楷体" pitchFamily="2" charset="-122"/>
              </a:rPr>
              <a:t>Glist</a:t>
            </a:r>
            <a:r>
              <a:rPr lang="en-US" altLang="zh-CN" sz="2000" dirty="0">
                <a:solidFill>
                  <a:srgbClr val="CC3399"/>
                </a:solidFill>
                <a:latin typeface="+mn-lt"/>
                <a:ea typeface="华文楷体" pitchFamily="2" charset="-122"/>
              </a:rPr>
              <a:t> </a:t>
            </a:r>
            <a:r>
              <a:rPr lang="en-US" altLang="zh-CN" sz="2000" b="1" dirty="0">
                <a:solidFill>
                  <a:srgbClr val="CC3399"/>
                </a:solidFill>
                <a:latin typeface="+mn-lt"/>
                <a:ea typeface="华文楷体" pitchFamily="2" charset="-122"/>
              </a:rPr>
              <a:t>&amp;</a:t>
            </a:r>
            <a:r>
              <a:rPr lang="en-US" altLang="zh-CN" sz="2000" dirty="0">
                <a:solidFill>
                  <a:srgbClr val="CC3399"/>
                </a:solidFill>
                <a:latin typeface="+mn-lt"/>
                <a:ea typeface="华文楷体" pitchFamily="2" charset="-122"/>
              </a:rPr>
              <a:t>L, String S) </a:t>
            </a:r>
            <a:r>
              <a:rPr lang="en-US" altLang="zh-CN" sz="2000" b="1" dirty="0">
                <a:latin typeface="+mn-lt"/>
                <a:ea typeface="华文楷体" pitchFamily="2" charset="-122"/>
              </a:rPr>
              <a:t>{</a:t>
            </a:r>
            <a:endParaRPr lang="en-US" altLang="zh-CN" sz="2000" dirty="0">
              <a:latin typeface="+mn-lt"/>
              <a:ea typeface="华文楷体" pitchFamily="2" charset="-122"/>
            </a:endParaRPr>
          </a:p>
          <a:p>
            <a:pPr>
              <a:lnSpc>
                <a:spcPct val="120000"/>
              </a:lnSpc>
            </a:pPr>
            <a:r>
              <a:rPr lang="en-US" altLang="zh-CN" sz="2000" b="1" dirty="0">
                <a:solidFill>
                  <a:srgbClr val="008000"/>
                </a:solidFill>
                <a:latin typeface="+mn-lt"/>
                <a:ea typeface="华文楷体" pitchFamily="2" charset="-122"/>
              </a:rPr>
              <a:t> </a:t>
            </a:r>
            <a:r>
              <a:rPr lang="en-US" altLang="zh-CN" sz="2000" b="1" dirty="0" smtClean="0">
                <a:solidFill>
                  <a:srgbClr val="008000"/>
                </a:solidFill>
                <a:latin typeface="+mn-lt"/>
                <a:ea typeface="华文楷体" pitchFamily="2" charset="-122"/>
              </a:rPr>
              <a:t>if</a:t>
            </a:r>
            <a:r>
              <a:rPr lang="en-US" altLang="zh-CN" sz="2000" dirty="0" smtClean="0">
                <a:solidFill>
                  <a:srgbClr val="008000"/>
                </a:solidFill>
                <a:latin typeface="+mn-lt"/>
                <a:ea typeface="华文楷体" pitchFamily="2" charset="-122"/>
              </a:rPr>
              <a:t>  </a:t>
            </a:r>
            <a:r>
              <a:rPr lang="en-US" altLang="zh-CN" sz="2000" dirty="0">
                <a:solidFill>
                  <a:srgbClr val="008000"/>
                </a:solidFill>
                <a:latin typeface="+mn-lt"/>
                <a:ea typeface="华文楷体" pitchFamily="2" charset="-122"/>
              </a:rPr>
              <a:t>(</a:t>
            </a:r>
            <a:r>
              <a:rPr lang="zh-CN" altLang="en-US" sz="2000" dirty="0">
                <a:solidFill>
                  <a:srgbClr val="008000"/>
                </a:solidFill>
                <a:latin typeface="+mn-lt"/>
                <a:ea typeface="华文楷体" pitchFamily="2" charset="-122"/>
              </a:rPr>
              <a:t>空串</a:t>
            </a:r>
            <a:r>
              <a:rPr lang="en-US" altLang="zh-CN" sz="2000" dirty="0">
                <a:solidFill>
                  <a:srgbClr val="008000"/>
                </a:solidFill>
                <a:latin typeface="+mn-lt"/>
                <a:ea typeface="华文楷体" pitchFamily="2" charset="-122"/>
              </a:rPr>
              <a:t>)  L = </a:t>
            </a:r>
            <a:r>
              <a:rPr lang="en-US" altLang="zh-CN" sz="2000" b="1" dirty="0">
                <a:solidFill>
                  <a:srgbClr val="008000"/>
                </a:solidFill>
                <a:latin typeface="+mn-lt"/>
                <a:ea typeface="华文楷体" pitchFamily="2" charset="-122"/>
              </a:rPr>
              <a:t>NULL</a:t>
            </a:r>
            <a:r>
              <a:rPr lang="en-US" altLang="zh-CN" sz="2000" dirty="0">
                <a:latin typeface="+mn-lt"/>
                <a:ea typeface="华文楷体" pitchFamily="2" charset="-122"/>
              </a:rPr>
              <a:t>;  // </a:t>
            </a:r>
            <a:r>
              <a:rPr lang="zh-CN" altLang="en-US" sz="2000" dirty="0">
                <a:latin typeface="+mn-lt"/>
                <a:ea typeface="华文楷体" pitchFamily="2" charset="-122"/>
              </a:rPr>
              <a:t>创建空表</a:t>
            </a:r>
          </a:p>
          <a:p>
            <a:pPr>
              <a:lnSpc>
                <a:spcPct val="120000"/>
              </a:lnSpc>
            </a:pPr>
            <a:r>
              <a:rPr lang="zh-CN" altLang="en-US" sz="2000" b="1" dirty="0">
                <a:latin typeface="+mn-lt"/>
                <a:ea typeface="华文楷体" pitchFamily="2" charset="-122"/>
              </a:rPr>
              <a:t> </a:t>
            </a:r>
            <a:r>
              <a:rPr lang="en-US" altLang="zh-CN" sz="2000" b="1" dirty="0" smtClean="0">
                <a:latin typeface="+mn-lt"/>
                <a:ea typeface="华文楷体" pitchFamily="2" charset="-122"/>
              </a:rPr>
              <a:t>else {</a:t>
            </a:r>
          </a:p>
          <a:p>
            <a:pPr>
              <a:lnSpc>
                <a:spcPct val="120000"/>
              </a:lnSpc>
            </a:pPr>
            <a:r>
              <a:rPr lang="en-US" altLang="zh-CN" sz="2000" b="1" dirty="0">
                <a:latin typeface="+mn-lt"/>
                <a:ea typeface="华文楷体" pitchFamily="2" charset="-122"/>
              </a:rPr>
              <a:t> </a:t>
            </a:r>
            <a:r>
              <a:rPr lang="en-US" altLang="zh-CN" sz="2000" b="1" dirty="0" smtClean="0">
                <a:latin typeface="+mn-lt"/>
                <a:ea typeface="华文楷体" pitchFamily="2" charset="-122"/>
              </a:rPr>
              <a:t>  </a:t>
            </a:r>
            <a:r>
              <a:rPr lang="en-US" altLang="zh-CN" sz="2000" dirty="0" smtClean="0">
                <a:latin typeface="+mn-lt"/>
                <a:ea typeface="华文楷体" pitchFamily="2" charset="-122"/>
              </a:rPr>
              <a:t>L </a:t>
            </a:r>
            <a:r>
              <a:rPr lang="en-US" altLang="zh-CN" sz="2000" dirty="0">
                <a:latin typeface="+mn-lt"/>
                <a:ea typeface="华文楷体" pitchFamily="2" charset="-122"/>
              </a:rPr>
              <a:t>= </a:t>
            </a:r>
            <a:r>
              <a:rPr lang="en-US" altLang="zh-CN" sz="2000" b="1" dirty="0">
                <a:latin typeface="+mn-lt"/>
                <a:ea typeface="华文楷体" pitchFamily="2" charset="-122"/>
              </a:rPr>
              <a:t>new</a:t>
            </a:r>
            <a:r>
              <a:rPr lang="en-US" altLang="zh-CN" sz="2000" dirty="0">
                <a:latin typeface="+mn-lt"/>
                <a:ea typeface="华文楷体" pitchFamily="2" charset="-122"/>
              </a:rPr>
              <a:t> </a:t>
            </a:r>
            <a:r>
              <a:rPr lang="en-US" altLang="zh-CN" sz="2000" dirty="0" err="1">
                <a:latin typeface="+mn-lt"/>
                <a:ea typeface="华文楷体" pitchFamily="2" charset="-122"/>
              </a:rPr>
              <a:t>GLNode</a:t>
            </a:r>
            <a:r>
              <a:rPr lang="en-US" altLang="zh-CN" sz="2000" dirty="0">
                <a:latin typeface="+mn-lt"/>
                <a:ea typeface="华文楷体" pitchFamily="2" charset="-122"/>
              </a:rPr>
              <a:t>;  // </a:t>
            </a:r>
            <a:r>
              <a:rPr lang="zh-CN" altLang="en-US" sz="2000" dirty="0">
                <a:latin typeface="+mn-lt"/>
                <a:ea typeface="华文楷体" pitchFamily="2" charset="-122"/>
              </a:rPr>
              <a:t>生成表</a:t>
            </a:r>
            <a:r>
              <a:rPr lang="zh-CN" altLang="en-US" sz="2000" dirty="0" smtClean="0">
                <a:latin typeface="+mn-lt"/>
                <a:ea typeface="华文楷体" pitchFamily="2" charset="-122"/>
              </a:rPr>
              <a:t>结点</a:t>
            </a:r>
            <a:endParaRPr lang="en-US" altLang="zh-CN" sz="2000" dirty="0" smtClean="0">
              <a:latin typeface="+mn-lt"/>
              <a:ea typeface="华文楷体" pitchFamily="2" charset="-122"/>
            </a:endParaRPr>
          </a:p>
          <a:p>
            <a:pPr>
              <a:lnSpc>
                <a:spcPct val="120000"/>
              </a:lnSpc>
            </a:pPr>
            <a:r>
              <a:rPr lang="en-US" altLang="zh-CN" sz="2000" dirty="0">
                <a:latin typeface="+mn-lt"/>
                <a:ea typeface="华文楷体" pitchFamily="2" charset="-122"/>
              </a:rPr>
              <a:t> </a:t>
            </a:r>
            <a:r>
              <a:rPr lang="en-US" altLang="zh-CN" sz="2000" dirty="0" smtClean="0">
                <a:latin typeface="+mn-lt"/>
                <a:ea typeface="华文楷体" pitchFamily="2" charset="-122"/>
              </a:rPr>
              <a:t>  if (</a:t>
            </a:r>
            <a:r>
              <a:rPr lang="en-US" altLang="zh-CN" sz="2000" dirty="0" err="1" smtClean="0">
                <a:latin typeface="+mn-lt"/>
                <a:ea typeface="华文楷体" pitchFamily="2" charset="-122"/>
              </a:rPr>
              <a:t>Strlength</a:t>
            </a:r>
            <a:r>
              <a:rPr lang="en-US" altLang="zh-CN" sz="2000" dirty="0" smtClean="0">
                <a:latin typeface="+mn-lt"/>
                <a:ea typeface="华文楷体" pitchFamily="2" charset="-122"/>
              </a:rPr>
              <a:t>(L)==1){</a:t>
            </a:r>
            <a:r>
              <a:rPr lang="zh-CN" altLang="en-US" sz="2000" dirty="0" smtClean="0">
                <a:latin typeface="+mn-lt"/>
                <a:ea typeface="华文楷体" pitchFamily="2" charset="-122"/>
              </a:rPr>
              <a:t>建立单原子表</a:t>
            </a:r>
            <a:r>
              <a:rPr lang="en-US" altLang="zh-CN" sz="2000" dirty="0" smtClean="0">
                <a:latin typeface="+mn-lt"/>
                <a:ea typeface="华文楷体" pitchFamily="2" charset="-122"/>
              </a:rPr>
              <a:t>}</a:t>
            </a:r>
          </a:p>
          <a:p>
            <a:pPr>
              <a:lnSpc>
                <a:spcPct val="120000"/>
              </a:lnSpc>
            </a:pPr>
            <a:r>
              <a:rPr lang="en-US" altLang="zh-CN" sz="2000" dirty="0">
                <a:latin typeface="+mn-lt"/>
                <a:ea typeface="华文楷体" pitchFamily="2" charset="-122"/>
              </a:rPr>
              <a:t> </a:t>
            </a:r>
            <a:r>
              <a:rPr lang="en-US" altLang="zh-CN" sz="2000" dirty="0" smtClean="0">
                <a:latin typeface="+mn-lt"/>
                <a:ea typeface="华文楷体" pitchFamily="2" charset="-122"/>
              </a:rPr>
              <a:t>  else{</a:t>
            </a:r>
            <a:endParaRPr lang="zh-CN" altLang="en-US" sz="2000" dirty="0">
              <a:latin typeface="+mn-lt"/>
              <a:ea typeface="华文楷体" pitchFamily="2" charset="-122"/>
            </a:endParaRPr>
          </a:p>
          <a:p>
            <a:pPr>
              <a:lnSpc>
                <a:spcPct val="120000"/>
              </a:lnSpc>
            </a:pPr>
            <a:r>
              <a:rPr lang="zh-CN" altLang="en-US" sz="2000" dirty="0">
                <a:latin typeface="+mn-lt"/>
                <a:ea typeface="华文楷体" pitchFamily="2" charset="-122"/>
              </a:rPr>
              <a:t>       </a:t>
            </a:r>
            <a:r>
              <a:rPr lang="en-US" altLang="zh-CN" sz="2000" dirty="0">
                <a:latin typeface="+mn-lt"/>
                <a:ea typeface="华文楷体" pitchFamily="2" charset="-122"/>
              </a:rPr>
              <a:t>L-&gt;tag=List;</a:t>
            </a:r>
            <a:r>
              <a:rPr lang="en-US" altLang="zh-CN" sz="2000" b="1" dirty="0">
                <a:latin typeface="+mn-lt"/>
                <a:ea typeface="华文楷体" pitchFamily="2" charset="-122"/>
              </a:rPr>
              <a:t>  </a:t>
            </a:r>
            <a:r>
              <a:rPr lang="en-US" altLang="zh-CN" sz="2000" dirty="0">
                <a:latin typeface="+mn-lt"/>
                <a:ea typeface="华文楷体" pitchFamily="2" charset="-122"/>
              </a:rPr>
              <a:t> </a:t>
            </a:r>
            <a:r>
              <a:rPr lang="en-US" altLang="zh-CN" sz="2000" dirty="0" smtClean="0">
                <a:latin typeface="+mn-lt"/>
                <a:ea typeface="华文楷体" pitchFamily="2" charset="-122"/>
              </a:rPr>
              <a:t>p=L</a:t>
            </a:r>
            <a:r>
              <a:rPr lang="zh-CN" altLang="en-US" sz="2000" dirty="0" smtClean="0">
                <a:latin typeface="+mn-lt"/>
                <a:ea typeface="华文楷体" pitchFamily="2" charset="-122"/>
              </a:rPr>
              <a:t>；</a:t>
            </a:r>
            <a:endParaRPr lang="en-US" altLang="zh-CN" sz="2000" dirty="0" smtClean="0">
              <a:latin typeface="+mn-lt"/>
              <a:ea typeface="华文楷体" pitchFamily="2" charset="-122"/>
            </a:endParaRPr>
          </a:p>
          <a:p>
            <a:pPr>
              <a:lnSpc>
                <a:spcPct val="120000"/>
              </a:lnSpc>
            </a:pPr>
            <a:r>
              <a:rPr lang="en-US" altLang="zh-CN" sz="2000" b="1" dirty="0">
                <a:latin typeface="+mn-lt"/>
                <a:ea typeface="华文楷体" pitchFamily="2" charset="-122"/>
              </a:rPr>
              <a:t> </a:t>
            </a:r>
            <a:r>
              <a:rPr lang="en-US" altLang="zh-CN" sz="2000" b="1" dirty="0" smtClean="0">
                <a:latin typeface="+mn-lt"/>
                <a:ea typeface="华文楷体" pitchFamily="2" charset="-122"/>
              </a:rPr>
              <a:t>      </a:t>
            </a:r>
            <a:r>
              <a:rPr lang="en-US" altLang="zh-CN" sz="2000" dirty="0">
                <a:ea typeface="华文楷体" pitchFamily="2" charset="-122"/>
              </a:rPr>
              <a:t>// </a:t>
            </a:r>
            <a:r>
              <a:rPr lang="zh-CN" altLang="zh-CN" sz="2000" dirty="0">
                <a:ea typeface="华文楷体" pitchFamily="2" charset="-122"/>
              </a:rPr>
              <a:t>脱去串</a:t>
            </a:r>
            <a:r>
              <a:rPr lang="zh-CN" altLang="en-US" sz="2000" dirty="0">
                <a:ea typeface="华文楷体" pitchFamily="2" charset="-122"/>
              </a:rPr>
              <a:t> </a:t>
            </a:r>
            <a:r>
              <a:rPr lang="en-US" altLang="zh-CN" sz="2000" dirty="0">
                <a:ea typeface="华文楷体" pitchFamily="2" charset="-122"/>
              </a:rPr>
              <a:t>S </a:t>
            </a:r>
            <a:r>
              <a:rPr lang="zh-CN" altLang="zh-CN" sz="2000" dirty="0">
                <a:ea typeface="华文楷体" pitchFamily="2" charset="-122"/>
              </a:rPr>
              <a:t>的外层</a:t>
            </a:r>
            <a:r>
              <a:rPr lang="zh-CN" altLang="zh-CN" sz="2000" dirty="0" smtClean="0">
                <a:ea typeface="华文楷体" pitchFamily="2" charset="-122"/>
              </a:rPr>
              <a:t>括弧</a:t>
            </a:r>
            <a:endParaRPr lang="en-US" altLang="zh-CN" sz="2000" b="1" dirty="0">
              <a:latin typeface="+mn-lt"/>
              <a:ea typeface="华文楷体" pitchFamily="2" charset="-122"/>
            </a:endParaRPr>
          </a:p>
          <a:p>
            <a:pPr>
              <a:lnSpc>
                <a:spcPct val="120000"/>
              </a:lnSpc>
            </a:pPr>
            <a:r>
              <a:rPr lang="en-US" altLang="zh-CN" sz="2000" dirty="0">
                <a:latin typeface="+mn-lt"/>
                <a:ea typeface="华文楷体" pitchFamily="2" charset="-122"/>
              </a:rPr>
              <a:t>       sub=</a:t>
            </a:r>
            <a:r>
              <a:rPr lang="en-US" altLang="zh-CN" sz="2000" dirty="0" err="1">
                <a:latin typeface="+mn-lt"/>
                <a:ea typeface="华文楷体" pitchFamily="2" charset="-122"/>
              </a:rPr>
              <a:t>SubString</a:t>
            </a:r>
            <a:r>
              <a:rPr lang="en-US" altLang="zh-CN" sz="2000" dirty="0">
                <a:latin typeface="+mn-lt"/>
                <a:ea typeface="华文楷体" pitchFamily="2" charset="-122"/>
              </a:rPr>
              <a:t>(S,2,StrLength(S)-1</a:t>
            </a:r>
            <a:r>
              <a:rPr lang="en-US" altLang="zh-CN" sz="2000" dirty="0" smtClean="0">
                <a:latin typeface="+mn-lt"/>
                <a:ea typeface="华文楷体" pitchFamily="2" charset="-122"/>
              </a:rPr>
              <a:t>);</a:t>
            </a:r>
            <a:r>
              <a:rPr lang="zh-CN" altLang="zh-CN" sz="2000" dirty="0" smtClean="0">
                <a:latin typeface="+mn-lt"/>
                <a:ea typeface="华文楷体" pitchFamily="2" charset="-122"/>
              </a:rPr>
              <a:t>  </a:t>
            </a:r>
            <a:endParaRPr lang="en-US" altLang="zh-CN" sz="2000" dirty="0" smtClean="0">
              <a:latin typeface="+mn-lt"/>
              <a:ea typeface="华文楷体" pitchFamily="2" charset="-122"/>
            </a:endParaRPr>
          </a:p>
          <a:p>
            <a:pPr>
              <a:lnSpc>
                <a:spcPct val="120000"/>
              </a:lnSpc>
            </a:pPr>
            <a:r>
              <a:rPr lang="zh-CN" altLang="zh-CN" sz="2000" dirty="0" smtClean="0">
                <a:latin typeface="+mn-lt"/>
                <a:ea typeface="华文楷体" pitchFamily="2" charset="-122"/>
              </a:rPr>
              <a:t>     </a:t>
            </a:r>
            <a:endParaRPr lang="zh-CN" altLang="en-US" sz="2000" b="1" dirty="0">
              <a:latin typeface="+mn-lt"/>
              <a:ea typeface="华文楷体" pitchFamily="2" charset="-122"/>
            </a:endParaRPr>
          </a:p>
          <a:p>
            <a:pPr>
              <a:lnSpc>
                <a:spcPct val="120000"/>
              </a:lnSpc>
            </a:pPr>
            <a:r>
              <a:rPr lang="zh-CN" altLang="en-US" sz="2000" dirty="0">
                <a:latin typeface="+mn-lt"/>
                <a:ea typeface="华文楷体" pitchFamily="2" charset="-122"/>
              </a:rPr>
              <a:t>    </a:t>
            </a:r>
            <a:r>
              <a:rPr lang="en-US" altLang="zh-CN" sz="2000" b="1" dirty="0">
                <a:latin typeface="+mn-lt"/>
                <a:ea typeface="华文楷体" pitchFamily="2" charset="-122"/>
              </a:rPr>
              <a:t>}</a:t>
            </a:r>
            <a:r>
              <a:rPr lang="en-US" altLang="zh-CN" sz="2000" dirty="0">
                <a:latin typeface="+mn-lt"/>
                <a:ea typeface="华文楷体" pitchFamily="2" charset="-122"/>
              </a:rPr>
              <a:t> // </a:t>
            </a:r>
            <a:r>
              <a:rPr lang="en-US" altLang="zh-CN" sz="2000" dirty="0" smtClean="0">
                <a:latin typeface="+mn-lt"/>
                <a:ea typeface="华文楷体" pitchFamily="2" charset="-122"/>
              </a:rPr>
              <a:t>else</a:t>
            </a:r>
          </a:p>
          <a:p>
            <a:pPr>
              <a:lnSpc>
                <a:spcPct val="120000"/>
              </a:lnSpc>
            </a:pPr>
            <a:r>
              <a:rPr lang="en-US" altLang="zh-CN" sz="2000" dirty="0">
                <a:latin typeface="+mn-lt"/>
                <a:ea typeface="华文楷体" pitchFamily="2" charset="-122"/>
              </a:rPr>
              <a:t> </a:t>
            </a:r>
            <a:r>
              <a:rPr lang="en-US" altLang="zh-CN" sz="2000" dirty="0" smtClean="0">
                <a:latin typeface="+mn-lt"/>
                <a:ea typeface="华文楷体" pitchFamily="2" charset="-122"/>
              </a:rPr>
              <a:t> }//else</a:t>
            </a:r>
            <a:endParaRPr lang="en-US" altLang="zh-CN" sz="2000" dirty="0">
              <a:latin typeface="+mn-lt"/>
              <a:ea typeface="华文楷体" pitchFamily="2" charset="-122"/>
            </a:endParaRPr>
          </a:p>
          <a:p>
            <a:pPr>
              <a:lnSpc>
                <a:spcPct val="120000"/>
              </a:lnSpc>
            </a:pPr>
            <a:r>
              <a:rPr lang="en-US" altLang="zh-CN" sz="2000" b="1" dirty="0">
                <a:latin typeface="+mn-lt"/>
                <a:ea typeface="华文楷体" pitchFamily="2" charset="-122"/>
              </a:rPr>
              <a:t>}</a:t>
            </a:r>
            <a:r>
              <a:rPr lang="en-US" altLang="zh-CN" sz="2000" dirty="0">
                <a:latin typeface="+mn-lt"/>
                <a:ea typeface="华文楷体" pitchFamily="2" charset="-122"/>
              </a:rPr>
              <a:t>  </a:t>
            </a:r>
          </a:p>
        </p:txBody>
      </p:sp>
      <p:sp>
        <p:nvSpPr>
          <p:cNvPr id="8" name="Text Box 8">
            <a:hlinkClick r:id="" action="ppaction://hlinkshowjump?jump=nextslide"/>
          </p:cNvPr>
          <p:cNvSpPr txBox="1">
            <a:spLocks noChangeArrowheads="1"/>
          </p:cNvSpPr>
          <p:nvPr/>
        </p:nvSpPr>
        <p:spPr bwMode="auto">
          <a:xfrm>
            <a:off x="395536" y="3321571"/>
            <a:ext cx="3934090" cy="400110"/>
          </a:xfrm>
          <a:prstGeom prst="rect">
            <a:avLst/>
          </a:prstGeom>
          <a:noFill/>
          <a:ln w="9525">
            <a:noFill/>
            <a:miter lim="800000"/>
            <a:headEnd/>
            <a:tailEnd/>
          </a:ln>
        </p:spPr>
        <p:txBody>
          <a:bodyPr wrap="none">
            <a:spAutoFit/>
          </a:bodyPr>
          <a:lstStyle/>
          <a:p>
            <a:r>
              <a:rPr lang="zh-CN" altLang="en-US" sz="2000" b="1" u="sng" dirty="0">
                <a:solidFill>
                  <a:srgbClr val="9900FF"/>
                </a:solidFill>
                <a:latin typeface="华文楷体" pitchFamily="2" charset="-122"/>
                <a:ea typeface="华文楷体" pitchFamily="2" charset="-122"/>
              </a:rPr>
              <a:t>由</a:t>
            </a:r>
            <a:r>
              <a:rPr lang="en-US" altLang="zh-CN" sz="2000" b="1" i="1" u="sng" dirty="0">
                <a:solidFill>
                  <a:srgbClr val="9900FF"/>
                </a:solidFill>
                <a:latin typeface="华文楷体" pitchFamily="2" charset="-122"/>
                <a:ea typeface="华文楷体" pitchFamily="2" charset="-122"/>
              </a:rPr>
              <a:t>sub</a:t>
            </a:r>
            <a:r>
              <a:rPr lang="zh-CN" altLang="en-US" sz="2000" b="1" u="sng" dirty="0">
                <a:solidFill>
                  <a:srgbClr val="9900FF"/>
                </a:solidFill>
                <a:latin typeface="华文楷体" pitchFamily="2" charset="-122"/>
                <a:ea typeface="华文楷体" pitchFamily="2" charset="-122"/>
              </a:rPr>
              <a:t>中所含</a:t>
            </a:r>
            <a:r>
              <a:rPr lang="en-US" altLang="zh-CN" sz="2000" b="1" i="1" u="sng" dirty="0">
                <a:solidFill>
                  <a:srgbClr val="9900FF"/>
                </a:solidFill>
                <a:latin typeface="华文楷体" pitchFamily="2" charset="-122"/>
                <a:ea typeface="华文楷体" pitchFamily="2" charset="-122"/>
              </a:rPr>
              <a:t>n</a:t>
            </a:r>
            <a:r>
              <a:rPr lang="zh-CN" altLang="en-US" sz="2000" b="1" u="sng" dirty="0">
                <a:solidFill>
                  <a:srgbClr val="9900FF"/>
                </a:solidFill>
                <a:latin typeface="华文楷体" pitchFamily="2" charset="-122"/>
                <a:ea typeface="华文楷体" pitchFamily="2" charset="-122"/>
              </a:rPr>
              <a:t>个子串建立</a:t>
            </a:r>
            <a:r>
              <a:rPr lang="en-US" altLang="zh-CN" sz="2000" b="1" i="1" u="sng" dirty="0">
                <a:solidFill>
                  <a:srgbClr val="9900FF"/>
                </a:solidFill>
                <a:latin typeface="华文楷体" pitchFamily="2" charset="-122"/>
                <a:ea typeface="华文楷体" pitchFamily="2" charset="-122"/>
              </a:rPr>
              <a:t>n</a:t>
            </a:r>
            <a:r>
              <a:rPr lang="zh-CN" altLang="en-US" sz="2000" b="1" u="sng" dirty="0">
                <a:solidFill>
                  <a:srgbClr val="9900FF"/>
                </a:solidFill>
                <a:latin typeface="华文楷体" pitchFamily="2" charset="-122"/>
                <a:ea typeface="华文楷体" pitchFamily="2" charset="-122"/>
              </a:rPr>
              <a:t>个子表</a:t>
            </a:r>
            <a:r>
              <a:rPr lang="en-US" altLang="zh-CN" sz="2000" b="1" u="sng" dirty="0">
                <a:solidFill>
                  <a:srgbClr val="9900FF"/>
                </a:solidFill>
                <a:latin typeface="华文楷体" pitchFamily="2" charset="-122"/>
                <a:ea typeface="华文楷体" pitchFamily="2" charset="-122"/>
              </a:rPr>
              <a:t>;</a:t>
            </a:r>
            <a:endParaRPr lang="en-US" altLang="zh-CN" sz="2000" dirty="0">
              <a:latin typeface="华文楷体" pitchFamily="2" charset="-122"/>
              <a:ea typeface="华文楷体" pitchFamily="2" charset="-122"/>
            </a:endParaRPr>
          </a:p>
        </p:txBody>
      </p:sp>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p>
        </p:txBody>
      </p:sp>
      <p:sp>
        <p:nvSpPr>
          <p:cNvPr id="10" name="Rectangle 2"/>
          <p:cNvSpPr>
            <a:spLocks noChangeArrowheads="1"/>
          </p:cNvSpPr>
          <p:nvPr/>
        </p:nvSpPr>
        <p:spPr bwMode="auto">
          <a:xfrm>
            <a:off x="4319700" y="2924944"/>
            <a:ext cx="5061001" cy="3785652"/>
          </a:xfrm>
          <a:prstGeom prst="rect">
            <a:avLst/>
          </a:prstGeom>
          <a:noFill/>
          <a:ln w="9525">
            <a:noFill/>
            <a:miter lim="800000"/>
            <a:headEnd/>
            <a:tailEnd/>
          </a:ln>
        </p:spPr>
        <p:txBody>
          <a:bodyPr wrap="none">
            <a:spAutoFit/>
          </a:bodyPr>
          <a:lstStyle/>
          <a:p>
            <a:pPr>
              <a:lnSpc>
                <a:spcPct val="120000"/>
              </a:lnSpc>
            </a:pPr>
            <a:r>
              <a:rPr lang="en-US" altLang="zh-CN" sz="2000" b="1" dirty="0" smtClean="0">
                <a:solidFill>
                  <a:srgbClr val="6600CC"/>
                </a:solidFill>
                <a:latin typeface="+mn-lt"/>
                <a:ea typeface="华文楷体" pitchFamily="2" charset="-122"/>
              </a:rPr>
              <a:t>do {</a:t>
            </a:r>
          </a:p>
          <a:p>
            <a:pPr>
              <a:lnSpc>
                <a:spcPct val="120000"/>
              </a:lnSpc>
            </a:pPr>
            <a:r>
              <a:rPr lang="en-US" altLang="zh-CN" sz="2000" dirty="0" smtClean="0">
                <a:latin typeface="+mn-lt"/>
                <a:ea typeface="华文楷体" pitchFamily="2" charset="-122"/>
              </a:rPr>
              <a:t>    </a:t>
            </a:r>
            <a:r>
              <a:rPr lang="en-US" altLang="zh-CN" sz="2000" b="1" dirty="0" smtClean="0">
                <a:latin typeface="+mn-lt"/>
                <a:ea typeface="华文楷体" pitchFamily="2" charset="-122"/>
              </a:rPr>
              <a:t>sever(</a:t>
            </a:r>
            <a:r>
              <a:rPr lang="en-US" altLang="zh-CN" sz="2000" b="1" dirty="0" smtClean="0">
                <a:solidFill>
                  <a:srgbClr val="FF0000"/>
                </a:solidFill>
                <a:latin typeface="+mn-lt"/>
                <a:ea typeface="华文楷体" pitchFamily="2" charset="-122"/>
              </a:rPr>
              <a:t>sub</a:t>
            </a:r>
            <a:r>
              <a:rPr lang="en-US" altLang="zh-CN" sz="2000" b="1" dirty="0" smtClean="0">
                <a:latin typeface="+mn-lt"/>
                <a:ea typeface="华文楷体" pitchFamily="2" charset="-122"/>
              </a:rPr>
              <a:t>,</a:t>
            </a:r>
            <a:r>
              <a:rPr lang="en-US" altLang="zh-CN" sz="2000" b="1" dirty="0" smtClean="0">
                <a:solidFill>
                  <a:srgbClr val="CC3399"/>
                </a:solidFill>
                <a:latin typeface="+mn-lt"/>
                <a:ea typeface="华文楷体" pitchFamily="2" charset="-122"/>
              </a:rPr>
              <a:t> </a:t>
            </a:r>
            <a:r>
              <a:rPr lang="en-US" altLang="zh-CN" sz="2000" b="1" dirty="0" err="1" smtClean="0">
                <a:solidFill>
                  <a:srgbClr val="990033"/>
                </a:solidFill>
                <a:latin typeface="+mn-lt"/>
                <a:ea typeface="华文楷体" pitchFamily="2" charset="-122"/>
              </a:rPr>
              <a:t>hsub</a:t>
            </a:r>
            <a:r>
              <a:rPr lang="en-US" altLang="zh-CN" sz="2000" b="1" dirty="0" smtClean="0">
                <a:latin typeface="+mn-lt"/>
                <a:ea typeface="华文楷体" pitchFamily="2" charset="-122"/>
              </a:rPr>
              <a:t>); //</a:t>
            </a:r>
            <a:r>
              <a:rPr lang="zh-CN" altLang="zh-CN" sz="2000" b="1" dirty="0" smtClean="0">
                <a:latin typeface="+mn-lt"/>
                <a:ea typeface="华文楷体" pitchFamily="2" charset="-122"/>
              </a:rPr>
              <a:t>分离出子表串</a:t>
            </a:r>
            <a:r>
              <a:rPr lang="en-US" altLang="zh-CN" sz="2000" b="1" dirty="0" err="1" smtClean="0">
                <a:latin typeface="+mn-lt"/>
                <a:ea typeface="华文楷体" pitchFamily="2" charset="-122"/>
              </a:rPr>
              <a:t>hsub</a:t>
            </a:r>
            <a:r>
              <a:rPr lang="en-US" altLang="zh-CN" sz="2000" b="1" dirty="0" smtClean="0">
                <a:latin typeface="+mn-lt"/>
                <a:ea typeface="华文楷体" pitchFamily="2" charset="-122"/>
              </a:rPr>
              <a:t>=</a:t>
            </a:r>
            <a:r>
              <a:rPr lang="en-US" altLang="zh-CN" sz="2000" b="1" dirty="0" smtClean="0">
                <a:latin typeface="+mn-lt"/>
                <a:ea typeface="华文楷体" pitchFamily="2" charset="-122"/>
                <a:sym typeface="Symbol" pitchFamily="18" charset="2"/>
              </a:rPr>
              <a:t></a:t>
            </a:r>
            <a:r>
              <a:rPr lang="en-US" altLang="zh-CN" sz="2000" b="1" baseline="-25000" dirty="0" err="1" smtClean="0">
                <a:latin typeface="+mn-lt"/>
                <a:ea typeface="华文楷体" pitchFamily="2" charset="-122"/>
                <a:sym typeface="Symbol" pitchFamily="18" charset="2"/>
              </a:rPr>
              <a:t>i</a:t>
            </a:r>
            <a:r>
              <a:rPr lang="en-US" altLang="zh-CN" sz="2000" b="1" dirty="0" smtClean="0">
                <a:latin typeface="+mn-lt"/>
                <a:ea typeface="华文楷体" pitchFamily="2" charset="-122"/>
              </a:rPr>
              <a:t> </a:t>
            </a:r>
          </a:p>
          <a:p>
            <a:pPr>
              <a:lnSpc>
                <a:spcPct val="120000"/>
              </a:lnSpc>
            </a:pPr>
            <a:r>
              <a:rPr lang="en-US" altLang="zh-CN" sz="2000" b="1" dirty="0" smtClean="0">
                <a:latin typeface="+mn-lt"/>
                <a:ea typeface="华文楷体" pitchFamily="2" charset="-122"/>
              </a:rPr>
              <a:t>    </a:t>
            </a:r>
            <a:r>
              <a:rPr lang="en-US" altLang="zh-CN" sz="2000" b="1" dirty="0" err="1" smtClean="0">
                <a:latin typeface="+mn-lt"/>
                <a:ea typeface="华文楷体" pitchFamily="2" charset="-122"/>
              </a:rPr>
              <a:t>CreateGList</a:t>
            </a:r>
            <a:r>
              <a:rPr lang="en-US" altLang="zh-CN" sz="2000" b="1" dirty="0" smtClean="0">
                <a:latin typeface="+mn-lt"/>
                <a:ea typeface="华文楷体" pitchFamily="2" charset="-122"/>
              </a:rPr>
              <a:t>(p-&gt;</a:t>
            </a:r>
            <a:r>
              <a:rPr lang="en-US" altLang="zh-CN" sz="2000" b="1" dirty="0" err="1" smtClean="0">
                <a:latin typeface="+mn-lt"/>
                <a:ea typeface="华文楷体" pitchFamily="2" charset="-122"/>
              </a:rPr>
              <a:t>ptr.hp</a:t>
            </a:r>
            <a:r>
              <a:rPr lang="en-US" altLang="zh-CN" sz="2000" b="1" dirty="0" smtClean="0">
                <a:latin typeface="+mn-lt"/>
                <a:ea typeface="华文楷体" pitchFamily="2" charset="-122"/>
              </a:rPr>
              <a:t>, </a:t>
            </a:r>
            <a:r>
              <a:rPr lang="en-US" altLang="zh-CN" sz="2000" b="1" dirty="0" err="1" smtClean="0">
                <a:latin typeface="+mn-lt"/>
                <a:ea typeface="华文楷体" pitchFamily="2" charset="-122"/>
              </a:rPr>
              <a:t>hsub</a:t>
            </a:r>
            <a:r>
              <a:rPr lang="en-US" altLang="zh-CN" sz="2000" b="1" dirty="0" smtClean="0">
                <a:latin typeface="+mn-lt"/>
                <a:ea typeface="华文楷体" pitchFamily="2" charset="-122"/>
              </a:rPr>
              <a:t>); </a:t>
            </a:r>
            <a:r>
              <a:rPr lang="en-US" altLang="zh-CN" sz="2000" b="1" dirty="0" smtClean="0">
                <a:solidFill>
                  <a:srgbClr val="C00000"/>
                </a:solidFill>
                <a:latin typeface="+mn-lt"/>
                <a:ea typeface="华文楷体" pitchFamily="2" charset="-122"/>
              </a:rPr>
              <a:t>q</a:t>
            </a:r>
            <a:r>
              <a:rPr lang="en-US" altLang="zh-CN" sz="2000" b="1" dirty="0" smtClean="0">
                <a:latin typeface="+mn-lt"/>
                <a:ea typeface="华文楷体" pitchFamily="2" charset="-122"/>
              </a:rPr>
              <a:t>=p:</a:t>
            </a:r>
          </a:p>
          <a:p>
            <a:pPr>
              <a:lnSpc>
                <a:spcPct val="120000"/>
              </a:lnSpc>
            </a:pPr>
            <a:r>
              <a:rPr lang="en-US" altLang="zh-CN" sz="2000" b="1" dirty="0" smtClean="0">
                <a:latin typeface="+mn-lt"/>
                <a:ea typeface="华文楷体" pitchFamily="2" charset="-122"/>
              </a:rPr>
              <a:t>    if (!</a:t>
            </a:r>
            <a:r>
              <a:rPr lang="en-US" altLang="zh-CN" sz="2000" b="1" dirty="0" err="1" smtClean="0">
                <a:latin typeface="+mn-lt"/>
                <a:ea typeface="华文楷体" pitchFamily="2" charset="-122"/>
              </a:rPr>
              <a:t>StrEmpty</a:t>
            </a:r>
            <a:r>
              <a:rPr lang="en-US" altLang="zh-CN" sz="2000" b="1" dirty="0" smtClean="0">
                <a:latin typeface="+mn-lt"/>
                <a:ea typeface="华文楷体" pitchFamily="2" charset="-122"/>
              </a:rPr>
              <a:t>(</a:t>
            </a:r>
            <a:r>
              <a:rPr lang="en-US" altLang="zh-CN" sz="2000" b="1" dirty="0" smtClean="0">
                <a:solidFill>
                  <a:srgbClr val="FF0000"/>
                </a:solidFill>
                <a:latin typeface="+mn-lt"/>
                <a:ea typeface="华文楷体" pitchFamily="2" charset="-122"/>
              </a:rPr>
              <a:t>sub</a:t>
            </a:r>
            <a:r>
              <a:rPr lang="en-US" altLang="zh-CN" sz="2000" b="1" dirty="0" smtClean="0">
                <a:latin typeface="+mn-lt"/>
                <a:ea typeface="华文楷体" pitchFamily="2" charset="-122"/>
              </a:rPr>
              <a:t>) { //</a:t>
            </a:r>
            <a:r>
              <a:rPr lang="zh-CN" altLang="en-US" sz="2000" b="1" dirty="0" smtClean="0">
                <a:latin typeface="+mn-lt"/>
                <a:ea typeface="华文楷体" pitchFamily="2" charset="-122"/>
              </a:rPr>
              <a:t>余下的表不为空</a:t>
            </a:r>
            <a:endParaRPr lang="en-US" altLang="zh-CN" sz="2000" b="1" dirty="0" smtClean="0">
              <a:latin typeface="+mn-lt"/>
              <a:ea typeface="华文楷体" pitchFamily="2" charset="-122"/>
            </a:endParaRPr>
          </a:p>
          <a:p>
            <a:pPr>
              <a:lnSpc>
                <a:spcPct val="120000"/>
              </a:lnSpc>
            </a:pPr>
            <a:r>
              <a:rPr lang="en-US" altLang="zh-CN" sz="2000" b="1" dirty="0" smtClean="0">
                <a:latin typeface="+mn-lt"/>
                <a:ea typeface="华文楷体" pitchFamily="2" charset="-122"/>
              </a:rPr>
              <a:t>      </a:t>
            </a:r>
            <a:r>
              <a:rPr lang="en-US" altLang="zh-CN" sz="2000" b="1" dirty="0" smtClean="0">
                <a:solidFill>
                  <a:srgbClr val="0000CC"/>
                </a:solidFill>
                <a:latin typeface="+mn-lt"/>
                <a:ea typeface="华文楷体" pitchFamily="2" charset="-122"/>
              </a:rPr>
              <a:t>p</a:t>
            </a:r>
            <a:r>
              <a:rPr lang="en-US" altLang="zh-CN" sz="2000" b="1" dirty="0" smtClean="0">
                <a:latin typeface="+mn-lt"/>
                <a:ea typeface="华文楷体" pitchFamily="2" charset="-122"/>
              </a:rPr>
              <a:t>=new(</a:t>
            </a:r>
            <a:r>
              <a:rPr lang="en-US" altLang="zh-CN" sz="2000" b="1" dirty="0" err="1" smtClean="0">
                <a:latin typeface="+mn-lt"/>
                <a:ea typeface="华文楷体" pitchFamily="2" charset="-122"/>
              </a:rPr>
              <a:t>sizeof</a:t>
            </a:r>
            <a:r>
              <a:rPr lang="en-US" altLang="zh-CN" sz="2000" b="1" dirty="0" smtClean="0">
                <a:latin typeface="+mn-lt"/>
                <a:ea typeface="华文楷体" pitchFamily="2" charset="-122"/>
              </a:rPr>
              <a:t>(</a:t>
            </a:r>
            <a:r>
              <a:rPr lang="en-US" altLang="zh-CN" sz="2000" b="1" dirty="0" err="1" smtClean="0">
                <a:latin typeface="+mn-lt"/>
                <a:ea typeface="华文楷体" pitchFamily="2" charset="-122"/>
              </a:rPr>
              <a:t>GLNode</a:t>
            </a:r>
            <a:r>
              <a:rPr lang="en-US" altLang="zh-CN" sz="2000" b="1" dirty="0" smtClean="0">
                <a:latin typeface="+mn-lt"/>
                <a:ea typeface="华文楷体" pitchFamily="2" charset="-122"/>
              </a:rPr>
              <a:t>));</a:t>
            </a:r>
          </a:p>
          <a:p>
            <a:pPr>
              <a:lnSpc>
                <a:spcPct val="120000"/>
              </a:lnSpc>
            </a:pPr>
            <a:r>
              <a:rPr lang="en-US" altLang="zh-CN" sz="2000" b="1" dirty="0" smtClean="0">
                <a:latin typeface="+mn-lt"/>
                <a:ea typeface="华文楷体" pitchFamily="2" charset="-122"/>
              </a:rPr>
              <a:t>      // </a:t>
            </a:r>
            <a:r>
              <a:rPr lang="zh-CN" altLang="zh-CN" sz="2000" b="1" dirty="0" smtClean="0">
                <a:latin typeface="+mn-lt"/>
                <a:ea typeface="华文楷体" pitchFamily="2" charset="-122"/>
              </a:rPr>
              <a:t>建下一个子表的表结点*(</a:t>
            </a:r>
            <a:r>
              <a:rPr lang="en-US" altLang="zh-CN" sz="2000" b="1" dirty="0" smtClean="0">
                <a:latin typeface="+mn-lt"/>
                <a:ea typeface="华文楷体" pitchFamily="2" charset="-122"/>
              </a:rPr>
              <a:t>p-&gt;ptr.tp) </a:t>
            </a:r>
          </a:p>
          <a:p>
            <a:pPr>
              <a:lnSpc>
                <a:spcPct val="120000"/>
              </a:lnSpc>
            </a:pPr>
            <a:r>
              <a:rPr lang="en-US" altLang="zh-CN" sz="2000" b="1" dirty="0" smtClean="0">
                <a:latin typeface="+mn-lt"/>
                <a:ea typeface="华文楷体" pitchFamily="2" charset="-122"/>
              </a:rPr>
              <a:t>      p-&gt;tag = LIST;    </a:t>
            </a:r>
            <a:r>
              <a:rPr lang="en-US" altLang="zh-CN" sz="2000" b="1" dirty="0" smtClean="0">
                <a:solidFill>
                  <a:srgbClr val="0000CC"/>
                </a:solidFill>
                <a:latin typeface="+mn-lt"/>
                <a:ea typeface="华文楷体" pitchFamily="2" charset="-122"/>
              </a:rPr>
              <a:t>q-&gt;ptr.tp=p</a:t>
            </a:r>
            <a:r>
              <a:rPr lang="en-US" altLang="zh-CN" sz="2000" b="1" dirty="0" smtClean="0">
                <a:latin typeface="+mn-lt"/>
                <a:ea typeface="华文楷体" pitchFamily="2" charset="-122"/>
              </a:rPr>
              <a:t>;</a:t>
            </a:r>
          </a:p>
          <a:p>
            <a:pPr>
              <a:lnSpc>
                <a:spcPct val="120000"/>
              </a:lnSpc>
            </a:pPr>
            <a:r>
              <a:rPr lang="en-US" altLang="zh-CN" sz="2000" b="1" dirty="0" smtClean="0">
                <a:latin typeface="+mn-lt"/>
                <a:ea typeface="华文楷体" pitchFamily="2" charset="-122"/>
              </a:rPr>
              <a:t>    }</a:t>
            </a:r>
          </a:p>
          <a:p>
            <a:pPr>
              <a:lnSpc>
                <a:spcPct val="120000"/>
              </a:lnSpc>
            </a:pPr>
            <a:r>
              <a:rPr lang="en-US" altLang="zh-CN" sz="2000" b="1" dirty="0" smtClean="0">
                <a:solidFill>
                  <a:srgbClr val="9900FF"/>
                </a:solidFill>
                <a:latin typeface="+mn-lt"/>
                <a:ea typeface="华文楷体" pitchFamily="2" charset="-122"/>
              </a:rPr>
              <a:t>} while (!</a:t>
            </a:r>
            <a:r>
              <a:rPr lang="en-US" altLang="zh-CN" sz="2000" b="1" dirty="0" err="1" smtClean="0">
                <a:solidFill>
                  <a:srgbClr val="9900FF"/>
                </a:solidFill>
                <a:latin typeface="+mn-lt"/>
                <a:ea typeface="华文楷体" pitchFamily="2" charset="-122"/>
              </a:rPr>
              <a:t>StrEmpty</a:t>
            </a:r>
            <a:r>
              <a:rPr lang="en-US" altLang="zh-CN" sz="2000" b="1" dirty="0" smtClean="0">
                <a:solidFill>
                  <a:srgbClr val="9900FF"/>
                </a:solidFill>
                <a:latin typeface="+mn-lt"/>
                <a:ea typeface="华文楷体" pitchFamily="2" charset="-122"/>
              </a:rPr>
              <a:t>(</a:t>
            </a:r>
            <a:r>
              <a:rPr lang="en-US" altLang="zh-CN" sz="2000" b="1" dirty="0" smtClean="0">
                <a:solidFill>
                  <a:srgbClr val="FF0000"/>
                </a:solidFill>
                <a:latin typeface="+mn-lt"/>
                <a:ea typeface="华文楷体" pitchFamily="2" charset="-122"/>
              </a:rPr>
              <a:t>sub</a:t>
            </a:r>
            <a:r>
              <a:rPr lang="en-US" altLang="zh-CN" sz="2000" b="1" dirty="0" smtClean="0">
                <a:solidFill>
                  <a:srgbClr val="9900FF"/>
                </a:solidFill>
                <a:latin typeface="+mn-lt"/>
                <a:ea typeface="华文楷体" pitchFamily="2" charset="-122"/>
              </a:rPr>
              <a:t>));</a:t>
            </a:r>
            <a:endParaRPr lang="en-US" altLang="zh-CN" sz="2000" b="1" dirty="0" smtClean="0">
              <a:latin typeface="+mn-lt"/>
              <a:ea typeface="华文楷体" pitchFamily="2" charset="-122"/>
            </a:endParaRPr>
          </a:p>
          <a:p>
            <a:pPr>
              <a:lnSpc>
                <a:spcPct val="120000"/>
              </a:lnSpc>
            </a:pPr>
            <a:r>
              <a:rPr lang="en-US" altLang="zh-CN" sz="2000" b="1" dirty="0" smtClean="0">
                <a:solidFill>
                  <a:srgbClr val="0000FF"/>
                </a:solidFill>
                <a:latin typeface="+mn-lt"/>
                <a:ea typeface="华文楷体" pitchFamily="2" charset="-122"/>
              </a:rPr>
              <a:t>q-&gt;ptr.tp = NULL</a:t>
            </a:r>
            <a:r>
              <a:rPr lang="en-US" altLang="zh-CN" sz="2000" b="1" dirty="0" smtClean="0">
                <a:latin typeface="+mn-lt"/>
                <a:ea typeface="华文楷体" pitchFamily="2" charset="-122"/>
              </a:rPr>
              <a:t>;    // </a:t>
            </a:r>
            <a:r>
              <a:rPr lang="zh-CN" altLang="en-US" sz="2000" b="1" dirty="0" smtClean="0">
                <a:latin typeface="+mn-lt"/>
                <a:ea typeface="华文楷体" pitchFamily="2" charset="-122"/>
              </a:rPr>
              <a:t>表尾为空表</a:t>
            </a:r>
            <a:endParaRPr lang="zh-CN" altLang="en-US" sz="2000" b="1" dirty="0">
              <a:latin typeface="+mn-lt"/>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downRigh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1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95536" y="1268760"/>
            <a:ext cx="8321675" cy="2215991"/>
          </a:xfrm>
          <a:prstGeom prst="rect">
            <a:avLst/>
          </a:prstGeom>
          <a:noFill/>
          <a:ln w="9525">
            <a:noFill/>
            <a:miter lim="800000"/>
            <a:headEnd/>
            <a:tailEnd/>
          </a:ln>
        </p:spPr>
        <p:txBody>
          <a:bodyPr wrap="square">
            <a:spAutoFit/>
          </a:bodyPr>
          <a:lstStyle/>
          <a:p>
            <a:pPr marL="358775" indent="-358775" algn="just">
              <a:lnSpc>
                <a:spcPct val="115000"/>
              </a:lnSpc>
              <a:buFont typeface="Arial" pitchFamily="34" charset="0"/>
              <a:buChar char="•"/>
            </a:pPr>
            <a:r>
              <a:rPr lang="zh-CN" altLang="en-US" sz="2400" b="1" dirty="0" smtClean="0">
                <a:solidFill>
                  <a:srgbClr val="000066"/>
                </a:solidFill>
                <a:latin typeface="华文楷体" pitchFamily="2" charset="-122"/>
                <a:ea typeface="华文楷体" pitchFamily="2" charset="-122"/>
              </a:rPr>
              <a:t>掌握</a:t>
            </a:r>
            <a:r>
              <a:rPr lang="zh-CN" altLang="en-US" sz="2400" b="1" dirty="0" smtClean="0">
                <a:solidFill>
                  <a:srgbClr val="000066"/>
                </a:solidFill>
                <a:latin typeface="华文楷体" pitchFamily="2" charset="-122"/>
                <a:ea typeface="华文楷体" pitchFamily="2" charset="-122"/>
              </a:rPr>
              <a:t>广义表的结构特点及其存储表示方法，读者可根据自己的习惯熟练掌握任意一种结构的链表，学会对非空广义表进行分解的两种分析方法：即可将一个非空广义表分解为表头和表尾两部分或者分解为</a:t>
            </a:r>
            <a:r>
              <a:rPr lang="en-US" altLang="zh-CN" sz="2400" b="1" dirty="0" smtClean="0">
                <a:solidFill>
                  <a:srgbClr val="000066"/>
                </a:solidFill>
                <a:latin typeface="华文楷体" pitchFamily="2" charset="-122"/>
                <a:ea typeface="华文楷体" pitchFamily="2" charset="-122"/>
              </a:rPr>
              <a:t>n</a:t>
            </a:r>
            <a:r>
              <a:rPr lang="zh-CN" altLang="en-US" sz="2400" b="1" dirty="0" smtClean="0">
                <a:solidFill>
                  <a:srgbClr val="000066"/>
                </a:solidFill>
                <a:latin typeface="华文楷体" pitchFamily="2" charset="-122"/>
                <a:ea typeface="华文楷体" pitchFamily="2" charset="-122"/>
              </a:rPr>
              <a:t>个子表。</a:t>
            </a:r>
          </a:p>
          <a:p>
            <a:pPr marL="358775" indent="-358775" algn="just">
              <a:lnSpc>
                <a:spcPct val="115000"/>
              </a:lnSpc>
              <a:buFont typeface="Arial" pitchFamily="34" charset="0"/>
              <a:buChar char="•"/>
            </a:pPr>
            <a:r>
              <a:rPr lang="zh-CN" altLang="en-US" sz="2400" b="1" dirty="0" smtClean="0">
                <a:solidFill>
                  <a:srgbClr val="000066"/>
                </a:solidFill>
                <a:latin typeface="华文楷体" pitchFamily="2" charset="-122"/>
                <a:ea typeface="华文楷体" pitchFamily="2" charset="-122"/>
              </a:rPr>
              <a:t>学习利用分治法的算法设计思想编制递归算法的方法。</a:t>
            </a:r>
          </a:p>
        </p:txBody>
      </p:sp>
      <p:sp>
        <p:nvSpPr>
          <p:cNvPr id="3" name="TextBox 2"/>
          <p:cNvSpPr txBox="1"/>
          <p:nvPr/>
        </p:nvSpPr>
        <p:spPr>
          <a:xfrm>
            <a:off x="251520" y="548680"/>
            <a:ext cx="6192688" cy="523220"/>
          </a:xfrm>
          <a:prstGeom prst="rect">
            <a:avLst/>
          </a:prstGeom>
          <a:noFill/>
        </p:spPr>
        <p:txBody>
          <a:bodyPr wrap="square" rtlCol="0">
            <a:spAutoFit/>
          </a:bodyPr>
          <a:lstStyle/>
          <a:p>
            <a:r>
              <a:rPr lang="zh-CN" altLang="en-US" sz="2800" b="1" dirty="0" smtClean="0">
                <a:latin typeface="华文楷体" pitchFamily="2" charset="-122"/>
                <a:ea typeface="华文楷体" pitchFamily="2" charset="-122"/>
              </a:rPr>
              <a:t>总结</a:t>
            </a:r>
            <a:endParaRPr lang="zh-CN" altLang="en-US" sz="28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Text Box 13"/>
          <p:cNvSpPr txBox="1">
            <a:spLocks noChangeArrowheads="1"/>
          </p:cNvSpPr>
          <p:nvPr/>
        </p:nvSpPr>
        <p:spPr bwMode="auto">
          <a:xfrm>
            <a:off x="251520" y="44624"/>
            <a:ext cx="1569660" cy="646331"/>
          </a:xfrm>
          <a:prstGeom prst="rect">
            <a:avLst/>
          </a:prstGeom>
          <a:noFill/>
          <a:ln w="9525">
            <a:noFill/>
            <a:miter lim="800000"/>
            <a:headEnd/>
            <a:tailEnd/>
          </a:ln>
          <a:effectLst/>
        </p:spPr>
        <p:txBody>
          <a:bodyPr wrap="none">
            <a:spAutoFit/>
          </a:bodyPr>
          <a:lstStyle/>
          <a:p>
            <a:r>
              <a:rPr lang="zh-CN" altLang="en-US" sz="3600" b="1" dirty="0" smtClean="0">
                <a:solidFill>
                  <a:srgbClr val="CC3399"/>
                </a:solidFill>
                <a:latin typeface="华文楷体" pitchFamily="2" charset="-122"/>
                <a:ea typeface="华文楷体" pitchFamily="2" charset="-122"/>
              </a:rPr>
              <a:t>例如：</a:t>
            </a:r>
            <a:endParaRPr lang="zh-CN" altLang="en-US" sz="3600" dirty="0">
              <a:latin typeface="华文楷体" pitchFamily="2" charset="-122"/>
              <a:ea typeface="华文楷体" pitchFamily="2" charset="-122"/>
            </a:endParaRPr>
          </a:p>
        </p:txBody>
      </p:sp>
      <p:sp>
        <p:nvSpPr>
          <p:cNvPr id="15374" name="Text Box 14"/>
          <p:cNvSpPr txBox="1">
            <a:spLocks noChangeArrowheads="1"/>
          </p:cNvSpPr>
          <p:nvPr/>
        </p:nvSpPr>
        <p:spPr bwMode="auto">
          <a:xfrm>
            <a:off x="-18008" y="4468907"/>
            <a:ext cx="6760184" cy="524311"/>
          </a:xfrm>
          <a:prstGeom prst="rect">
            <a:avLst/>
          </a:prstGeom>
          <a:noFill/>
          <a:ln w="9525">
            <a:noFill/>
            <a:miter lim="800000"/>
            <a:headEnd/>
            <a:tailEnd/>
          </a:ln>
          <a:effectLst/>
        </p:spPr>
        <p:txBody>
          <a:bodyPr wrap="none">
            <a:spAutoFit/>
          </a:bodyPr>
          <a:lstStyle/>
          <a:p>
            <a:pPr>
              <a:lnSpc>
                <a:spcPct val="125000"/>
              </a:lnSpc>
            </a:pPr>
            <a:r>
              <a:rPr lang="zh-CN" altLang="en-US" sz="2400" b="1" dirty="0">
                <a:latin typeface="华文楷体" pitchFamily="2" charset="-122"/>
                <a:ea typeface="华文楷体" pitchFamily="2" charset="-122"/>
              </a:rPr>
              <a:t>二维数组</a:t>
            </a:r>
            <a:r>
              <a:rPr lang="en-US" altLang="zh-CN" sz="2400" b="1" dirty="0">
                <a:latin typeface="华文楷体" pitchFamily="2" charset="-122"/>
                <a:ea typeface="华文楷体" pitchFamily="2" charset="-122"/>
              </a:rPr>
              <a:t>A</a:t>
            </a:r>
            <a:r>
              <a:rPr lang="zh-CN" altLang="en-US" sz="2400" b="1" dirty="0">
                <a:latin typeface="华文楷体" pitchFamily="2" charset="-122"/>
                <a:ea typeface="华文楷体" pitchFamily="2" charset="-122"/>
              </a:rPr>
              <a:t>中任一元素</a:t>
            </a:r>
            <a:r>
              <a:rPr lang="en-US" altLang="zh-CN" sz="2400" b="1" dirty="0" err="1">
                <a:latin typeface="华文楷体" pitchFamily="2" charset="-122"/>
                <a:ea typeface="华文楷体" pitchFamily="2" charset="-122"/>
              </a:rPr>
              <a:t>a</a:t>
            </a:r>
            <a:r>
              <a:rPr lang="en-US" altLang="zh-CN" sz="2400" b="1" baseline="-25000" dirty="0" err="1">
                <a:latin typeface="华文楷体" pitchFamily="2" charset="-122"/>
                <a:ea typeface="华文楷体" pitchFamily="2" charset="-122"/>
              </a:rPr>
              <a:t>i,j</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的</a:t>
            </a:r>
            <a:r>
              <a:rPr lang="zh-CN" altLang="en-US" sz="2400" b="1" dirty="0" smtClean="0">
                <a:latin typeface="华文楷体" pitchFamily="2" charset="-122"/>
                <a:ea typeface="华文楷体" pitchFamily="2" charset="-122"/>
              </a:rPr>
              <a:t>存储位置</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以行为先</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sp>
        <p:nvSpPr>
          <p:cNvPr id="15375" name="Text Box 15"/>
          <p:cNvSpPr txBox="1">
            <a:spLocks noChangeArrowheads="1"/>
          </p:cNvSpPr>
          <p:nvPr/>
        </p:nvSpPr>
        <p:spPr bwMode="auto">
          <a:xfrm>
            <a:off x="1447800" y="1134443"/>
            <a:ext cx="723900" cy="604837"/>
          </a:xfrm>
          <a:prstGeom prst="rect">
            <a:avLst/>
          </a:prstGeom>
          <a:solidFill>
            <a:srgbClr val="CC99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0,1</a:t>
            </a:r>
            <a:endParaRPr lang="en-US" altLang="zh-CN" sz="3200" baseline="-25000"/>
          </a:p>
        </p:txBody>
      </p:sp>
      <p:sp>
        <p:nvSpPr>
          <p:cNvPr id="15376" name="Text Box 16"/>
          <p:cNvSpPr txBox="1">
            <a:spLocks noChangeArrowheads="1"/>
          </p:cNvSpPr>
          <p:nvPr/>
        </p:nvSpPr>
        <p:spPr bwMode="auto">
          <a:xfrm>
            <a:off x="723900" y="1134443"/>
            <a:ext cx="723900" cy="604837"/>
          </a:xfrm>
          <a:prstGeom prst="rect">
            <a:avLst/>
          </a:prstGeom>
          <a:solidFill>
            <a:srgbClr val="CC99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0,0</a:t>
            </a:r>
            <a:endParaRPr lang="en-US" altLang="zh-CN" sz="3200" baseline="-25000"/>
          </a:p>
        </p:txBody>
      </p:sp>
      <p:sp>
        <p:nvSpPr>
          <p:cNvPr id="15377" name="Text Box 17"/>
          <p:cNvSpPr txBox="1">
            <a:spLocks noChangeArrowheads="1"/>
          </p:cNvSpPr>
          <p:nvPr/>
        </p:nvSpPr>
        <p:spPr bwMode="auto">
          <a:xfrm>
            <a:off x="2171700" y="1134443"/>
            <a:ext cx="723900" cy="604837"/>
          </a:xfrm>
          <a:prstGeom prst="rect">
            <a:avLst/>
          </a:prstGeom>
          <a:solidFill>
            <a:srgbClr val="CC99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0,2</a:t>
            </a:r>
            <a:endParaRPr lang="en-US" altLang="zh-CN" sz="3200" baseline="-25000"/>
          </a:p>
        </p:txBody>
      </p:sp>
      <p:sp>
        <p:nvSpPr>
          <p:cNvPr id="15378" name="Text Box 18"/>
          <p:cNvSpPr txBox="1">
            <a:spLocks noChangeArrowheads="1"/>
          </p:cNvSpPr>
          <p:nvPr/>
        </p:nvSpPr>
        <p:spPr bwMode="auto">
          <a:xfrm>
            <a:off x="723900" y="1744043"/>
            <a:ext cx="723900" cy="604837"/>
          </a:xfrm>
          <a:prstGeom prst="rect">
            <a:avLst/>
          </a:prstGeom>
          <a:solidFill>
            <a:srgbClr val="99CC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1,0</a:t>
            </a:r>
            <a:endParaRPr lang="en-US" altLang="zh-CN" sz="3200" baseline="-25000"/>
          </a:p>
        </p:txBody>
      </p:sp>
      <p:sp>
        <p:nvSpPr>
          <p:cNvPr id="15379" name="Text Box 19"/>
          <p:cNvSpPr txBox="1">
            <a:spLocks noChangeArrowheads="1"/>
          </p:cNvSpPr>
          <p:nvPr/>
        </p:nvSpPr>
        <p:spPr bwMode="auto">
          <a:xfrm>
            <a:off x="1447800" y="1744043"/>
            <a:ext cx="723900" cy="604837"/>
          </a:xfrm>
          <a:prstGeom prst="rect">
            <a:avLst/>
          </a:prstGeom>
          <a:solidFill>
            <a:srgbClr val="99CC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1,1</a:t>
            </a:r>
            <a:endParaRPr lang="en-US" altLang="zh-CN" sz="3200" baseline="-25000"/>
          </a:p>
        </p:txBody>
      </p:sp>
      <p:sp>
        <p:nvSpPr>
          <p:cNvPr id="15380" name="Text Box 20"/>
          <p:cNvSpPr txBox="1">
            <a:spLocks noChangeArrowheads="1"/>
          </p:cNvSpPr>
          <p:nvPr/>
        </p:nvSpPr>
        <p:spPr bwMode="auto">
          <a:xfrm>
            <a:off x="2171700" y="1744043"/>
            <a:ext cx="723900" cy="604837"/>
          </a:xfrm>
          <a:prstGeom prst="rect">
            <a:avLst/>
          </a:prstGeom>
          <a:solidFill>
            <a:srgbClr val="99CC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1,2</a:t>
            </a:r>
            <a:endParaRPr lang="en-US" altLang="zh-CN" sz="3200" baseline="-25000"/>
          </a:p>
        </p:txBody>
      </p:sp>
      <p:sp>
        <p:nvSpPr>
          <p:cNvPr id="15381" name="Text Box 21"/>
          <p:cNvSpPr txBox="1">
            <a:spLocks noChangeArrowheads="1"/>
          </p:cNvSpPr>
          <p:nvPr/>
        </p:nvSpPr>
        <p:spPr bwMode="auto">
          <a:xfrm>
            <a:off x="4648200" y="836712"/>
            <a:ext cx="723900" cy="604838"/>
          </a:xfrm>
          <a:prstGeom prst="rect">
            <a:avLst/>
          </a:prstGeom>
          <a:solidFill>
            <a:srgbClr val="CC99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0,1</a:t>
            </a:r>
            <a:endParaRPr lang="en-US" altLang="zh-CN" sz="3200" baseline="-25000"/>
          </a:p>
        </p:txBody>
      </p:sp>
      <p:sp>
        <p:nvSpPr>
          <p:cNvPr id="15382" name="Text Box 22"/>
          <p:cNvSpPr txBox="1">
            <a:spLocks noChangeArrowheads="1"/>
          </p:cNvSpPr>
          <p:nvPr/>
        </p:nvSpPr>
        <p:spPr bwMode="auto">
          <a:xfrm>
            <a:off x="3924300" y="836712"/>
            <a:ext cx="723900" cy="604838"/>
          </a:xfrm>
          <a:prstGeom prst="rect">
            <a:avLst/>
          </a:prstGeom>
          <a:solidFill>
            <a:srgbClr val="CC99FF">
              <a:alpha val="50000"/>
            </a:srgbClr>
          </a:solidFill>
          <a:ln w="25400">
            <a:solidFill>
              <a:srgbClr val="800080"/>
            </a:solidFill>
            <a:miter lim="800000"/>
            <a:headEnd/>
            <a:tailEnd/>
          </a:ln>
          <a:effectLst/>
        </p:spPr>
        <p:txBody>
          <a:bodyPr wrap="none">
            <a:spAutoFit/>
          </a:bodyPr>
          <a:lstStyle/>
          <a:p>
            <a:r>
              <a:rPr lang="en-US" altLang="zh-CN" sz="3200" dirty="0">
                <a:solidFill>
                  <a:srgbClr val="800080"/>
                </a:solidFill>
              </a:rPr>
              <a:t>a</a:t>
            </a:r>
            <a:r>
              <a:rPr lang="en-US" altLang="zh-CN" sz="3200" baseline="-25000" dirty="0">
                <a:solidFill>
                  <a:srgbClr val="800080"/>
                </a:solidFill>
              </a:rPr>
              <a:t>0,0</a:t>
            </a:r>
            <a:endParaRPr lang="en-US" altLang="zh-CN" sz="3200" baseline="-25000" dirty="0"/>
          </a:p>
        </p:txBody>
      </p:sp>
      <p:sp>
        <p:nvSpPr>
          <p:cNvPr id="15383" name="Text Box 23"/>
          <p:cNvSpPr txBox="1">
            <a:spLocks noChangeArrowheads="1"/>
          </p:cNvSpPr>
          <p:nvPr/>
        </p:nvSpPr>
        <p:spPr bwMode="auto">
          <a:xfrm>
            <a:off x="5372100" y="836712"/>
            <a:ext cx="723900" cy="604838"/>
          </a:xfrm>
          <a:prstGeom prst="rect">
            <a:avLst/>
          </a:prstGeom>
          <a:solidFill>
            <a:srgbClr val="CC99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0,2</a:t>
            </a:r>
            <a:endParaRPr lang="en-US" altLang="zh-CN" sz="3200" baseline="-25000"/>
          </a:p>
        </p:txBody>
      </p:sp>
      <p:sp>
        <p:nvSpPr>
          <p:cNvPr id="15384" name="Text Box 24"/>
          <p:cNvSpPr txBox="1">
            <a:spLocks noChangeArrowheads="1"/>
          </p:cNvSpPr>
          <p:nvPr/>
        </p:nvSpPr>
        <p:spPr bwMode="auto">
          <a:xfrm>
            <a:off x="6096000" y="836712"/>
            <a:ext cx="723900" cy="604838"/>
          </a:xfrm>
          <a:prstGeom prst="rect">
            <a:avLst/>
          </a:prstGeom>
          <a:solidFill>
            <a:srgbClr val="99CC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1,0</a:t>
            </a:r>
            <a:endParaRPr lang="en-US" altLang="zh-CN" sz="3200" baseline="-25000"/>
          </a:p>
        </p:txBody>
      </p:sp>
      <p:sp>
        <p:nvSpPr>
          <p:cNvPr id="15385" name="Text Box 25"/>
          <p:cNvSpPr txBox="1">
            <a:spLocks noChangeArrowheads="1"/>
          </p:cNvSpPr>
          <p:nvPr/>
        </p:nvSpPr>
        <p:spPr bwMode="auto">
          <a:xfrm>
            <a:off x="6819900" y="836712"/>
            <a:ext cx="723900" cy="604838"/>
          </a:xfrm>
          <a:prstGeom prst="rect">
            <a:avLst/>
          </a:prstGeom>
          <a:solidFill>
            <a:srgbClr val="99CC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1,1</a:t>
            </a:r>
            <a:endParaRPr lang="en-US" altLang="zh-CN" sz="3200" baseline="-25000"/>
          </a:p>
        </p:txBody>
      </p:sp>
      <p:sp>
        <p:nvSpPr>
          <p:cNvPr id="15386" name="Text Box 26"/>
          <p:cNvSpPr txBox="1">
            <a:spLocks noChangeArrowheads="1"/>
          </p:cNvSpPr>
          <p:nvPr/>
        </p:nvSpPr>
        <p:spPr bwMode="auto">
          <a:xfrm>
            <a:off x="7543800" y="836712"/>
            <a:ext cx="723900" cy="604838"/>
          </a:xfrm>
          <a:prstGeom prst="rect">
            <a:avLst/>
          </a:prstGeom>
          <a:solidFill>
            <a:srgbClr val="99CC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1,2</a:t>
            </a:r>
            <a:endParaRPr lang="en-US" altLang="zh-CN" sz="3200" baseline="-25000"/>
          </a:p>
        </p:txBody>
      </p:sp>
      <p:sp>
        <p:nvSpPr>
          <p:cNvPr id="22" name="Text Box 21"/>
          <p:cNvSpPr txBox="1">
            <a:spLocks noChangeArrowheads="1"/>
          </p:cNvSpPr>
          <p:nvPr/>
        </p:nvSpPr>
        <p:spPr bwMode="auto">
          <a:xfrm>
            <a:off x="5360268" y="2320106"/>
            <a:ext cx="723900" cy="604838"/>
          </a:xfrm>
          <a:prstGeom prst="rect">
            <a:avLst/>
          </a:prstGeom>
          <a:solidFill>
            <a:srgbClr val="CC99FF">
              <a:alpha val="50000"/>
            </a:srgbClr>
          </a:solidFill>
          <a:ln w="25400">
            <a:solidFill>
              <a:srgbClr val="800080"/>
            </a:solidFill>
            <a:miter lim="800000"/>
            <a:headEnd/>
            <a:tailEnd/>
          </a:ln>
          <a:effectLst/>
        </p:spPr>
        <p:txBody>
          <a:bodyPr wrap="none">
            <a:spAutoFit/>
          </a:bodyPr>
          <a:lstStyle/>
          <a:p>
            <a:r>
              <a:rPr lang="en-US" altLang="zh-CN" sz="3200" dirty="0">
                <a:solidFill>
                  <a:srgbClr val="800080"/>
                </a:solidFill>
              </a:rPr>
              <a:t>a</a:t>
            </a:r>
            <a:r>
              <a:rPr lang="en-US" altLang="zh-CN" sz="3200" baseline="-25000" dirty="0">
                <a:solidFill>
                  <a:srgbClr val="800080"/>
                </a:solidFill>
              </a:rPr>
              <a:t>0,1</a:t>
            </a:r>
            <a:endParaRPr lang="en-US" altLang="zh-CN" sz="3200" baseline="-25000" dirty="0"/>
          </a:p>
        </p:txBody>
      </p:sp>
      <p:sp>
        <p:nvSpPr>
          <p:cNvPr id="23" name="Text Box 22"/>
          <p:cNvSpPr txBox="1">
            <a:spLocks noChangeArrowheads="1"/>
          </p:cNvSpPr>
          <p:nvPr/>
        </p:nvSpPr>
        <p:spPr bwMode="auto">
          <a:xfrm>
            <a:off x="3923928" y="2320106"/>
            <a:ext cx="723900" cy="604838"/>
          </a:xfrm>
          <a:prstGeom prst="rect">
            <a:avLst/>
          </a:prstGeom>
          <a:solidFill>
            <a:srgbClr val="CC99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0,0</a:t>
            </a:r>
            <a:endParaRPr lang="en-US" altLang="zh-CN" sz="3200" baseline="-25000"/>
          </a:p>
        </p:txBody>
      </p:sp>
      <p:sp>
        <p:nvSpPr>
          <p:cNvPr id="24" name="Text Box 23"/>
          <p:cNvSpPr txBox="1">
            <a:spLocks noChangeArrowheads="1"/>
          </p:cNvSpPr>
          <p:nvPr/>
        </p:nvSpPr>
        <p:spPr bwMode="auto">
          <a:xfrm>
            <a:off x="6804248" y="2320106"/>
            <a:ext cx="723900" cy="604838"/>
          </a:xfrm>
          <a:prstGeom prst="rect">
            <a:avLst/>
          </a:prstGeom>
          <a:solidFill>
            <a:srgbClr val="CC99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0,2</a:t>
            </a:r>
            <a:endParaRPr lang="en-US" altLang="zh-CN" sz="3200" baseline="-25000"/>
          </a:p>
        </p:txBody>
      </p:sp>
      <p:sp>
        <p:nvSpPr>
          <p:cNvPr id="25" name="Text Box 24"/>
          <p:cNvSpPr txBox="1">
            <a:spLocks noChangeArrowheads="1"/>
          </p:cNvSpPr>
          <p:nvPr/>
        </p:nvSpPr>
        <p:spPr bwMode="auto">
          <a:xfrm>
            <a:off x="4644008" y="2320106"/>
            <a:ext cx="723900" cy="604838"/>
          </a:xfrm>
          <a:prstGeom prst="rect">
            <a:avLst/>
          </a:prstGeom>
          <a:solidFill>
            <a:srgbClr val="99CCFF">
              <a:alpha val="50000"/>
            </a:srgbClr>
          </a:solidFill>
          <a:ln w="25400">
            <a:solidFill>
              <a:srgbClr val="800080"/>
            </a:solidFill>
            <a:miter lim="800000"/>
            <a:headEnd/>
            <a:tailEnd/>
          </a:ln>
          <a:effectLst/>
        </p:spPr>
        <p:txBody>
          <a:bodyPr wrap="none">
            <a:spAutoFit/>
          </a:bodyPr>
          <a:lstStyle/>
          <a:p>
            <a:r>
              <a:rPr lang="en-US" altLang="zh-CN" sz="3200" dirty="0">
                <a:solidFill>
                  <a:srgbClr val="800080"/>
                </a:solidFill>
              </a:rPr>
              <a:t>a</a:t>
            </a:r>
            <a:r>
              <a:rPr lang="en-US" altLang="zh-CN" sz="3200" baseline="-25000" dirty="0">
                <a:solidFill>
                  <a:srgbClr val="800080"/>
                </a:solidFill>
              </a:rPr>
              <a:t>1,0</a:t>
            </a:r>
            <a:endParaRPr lang="en-US" altLang="zh-CN" sz="3200" baseline="-25000" dirty="0"/>
          </a:p>
        </p:txBody>
      </p:sp>
      <p:sp>
        <p:nvSpPr>
          <p:cNvPr id="26" name="Text Box 25"/>
          <p:cNvSpPr txBox="1">
            <a:spLocks noChangeArrowheads="1"/>
          </p:cNvSpPr>
          <p:nvPr/>
        </p:nvSpPr>
        <p:spPr bwMode="auto">
          <a:xfrm>
            <a:off x="6084168" y="2320106"/>
            <a:ext cx="723900" cy="604838"/>
          </a:xfrm>
          <a:prstGeom prst="rect">
            <a:avLst/>
          </a:prstGeom>
          <a:solidFill>
            <a:srgbClr val="99CC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1,1</a:t>
            </a:r>
            <a:endParaRPr lang="en-US" altLang="zh-CN" sz="3200" baseline="-25000"/>
          </a:p>
        </p:txBody>
      </p:sp>
      <p:sp>
        <p:nvSpPr>
          <p:cNvPr id="27" name="Text Box 26"/>
          <p:cNvSpPr txBox="1">
            <a:spLocks noChangeArrowheads="1"/>
          </p:cNvSpPr>
          <p:nvPr/>
        </p:nvSpPr>
        <p:spPr bwMode="auto">
          <a:xfrm>
            <a:off x="7543428" y="2320106"/>
            <a:ext cx="723900" cy="604838"/>
          </a:xfrm>
          <a:prstGeom prst="rect">
            <a:avLst/>
          </a:prstGeom>
          <a:solidFill>
            <a:srgbClr val="99CCFF">
              <a:alpha val="50000"/>
            </a:srgbClr>
          </a:solidFill>
          <a:ln w="25400">
            <a:solidFill>
              <a:srgbClr val="800080"/>
            </a:solidFill>
            <a:miter lim="800000"/>
            <a:headEnd/>
            <a:tailEnd/>
          </a:ln>
          <a:effectLst/>
        </p:spPr>
        <p:txBody>
          <a:bodyPr wrap="none">
            <a:spAutoFit/>
          </a:bodyPr>
          <a:lstStyle/>
          <a:p>
            <a:r>
              <a:rPr lang="en-US" altLang="zh-CN" sz="3200">
                <a:solidFill>
                  <a:srgbClr val="800080"/>
                </a:solidFill>
              </a:rPr>
              <a:t>a</a:t>
            </a:r>
            <a:r>
              <a:rPr lang="en-US" altLang="zh-CN" sz="3200" baseline="-25000">
                <a:solidFill>
                  <a:srgbClr val="800080"/>
                </a:solidFill>
              </a:rPr>
              <a:t>1,2</a:t>
            </a:r>
            <a:endParaRPr lang="en-US" altLang="zh-CN" sz="3200" baseline="-25000"/>
          </a:p>
        </p:txBody>
      </p:sp>
      <p:graphicFrame>
        <p:nvGraphicFramePr>
          <p:cNvPr id="31" name="对象 30"/>
          <p:cNvGraphicFramePr>
            <a:graphicFrameLocks noChangeAspect="1"/>
          </p:cNvGraphicFramePr>
          <p:nvPr>
            <p:extLst>
              <p:ext uri="{D42A27DB-BD31-4B8C-83A1-F6EECF244321}">
                <p14:modId xmlns:p14="http://schemas.microsoft.com/office/powerpoint/2010/main" val="891902410"/>
              </p:ext>
            </p:extLst>
          </p:nvPr>
        </p:nvGraphicFramePr>
        <p:xfrm>
          <a:off x="916743" y="5127284"/>
          <a:ext cx="5088031" cy="440034"/>
        </p:xfrm>
        <a:graphic>
          <a:graphicData uri="http://schemas.openxmlformats.org/presentationml/2006/ole">
            <mc:AlternateContent xmlns:mc="http://schemas.openxmlformats.org/markup-compatibility/2006">
              <mc:Choice xmlns:v="urn:schemas-microsoft-com:vml" Requires="v">
                <p:oleObj spid="_x0000_s84057" name="Equation" r:id="rId3" imgW="2641600" imgH="228600" progId="Equation.DSMT4">
                  <p:embed/>
                </p:oleObj>
              </mc:Choice>
              <mc:Fallback>
                <p:oleObj name="Equation" r:id="rId3" imgW="2641600" imgH="2286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43" y="5127284"/>
                        <a:ext cx="5088031" cy="440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p:nvSpPr>
        <p:spPr>
          <a:xfrm>
            <a:off x="3419872" y="116632"/>
            <a:ext cx="4032448" cy="584775"/>
          </a:xfrm>
          <a:prstGeom prst="rect">
            <a:avLst/>
          </a:prstGeom>
          <a:noFill/>
        </p:spPr>
        <p:txBody>
          <a:bodyPr wrap="square" rtlCol="0">
            <a:spAutoFit/>
          </a:bodyPr>
          <a:lstStyle/>
          <a:p>
            <a:r>
              <a:rPr lang="zh-CN" altLang="en-US" sz="3200" dirty="0" smtClean="0">
                <a:latin typeface="华文楷体" pitchFamily="2" charset="-122"/>
                <a:ea typeface="华文楷体" pitchFamily="2" charset="-122"/>
              </a:rPr>
              <a:t>以行为先</a:t>
            </a:r>
            <a:endParaRPr lang="zh-CN" altLang="en-US" sz="3200" dirty="0">
              <a:latin typeface="华文楷体" pitchFamily="2" charset="-122"/>
              <a:ea typeface="华文楷体" pitchFamily="2" charset="-122"/>
            </a:endParaRPr>
          </a:p>
        </p:txBody>
      </p:sp>
      <p:sp>
        <p:nvSpPr>
          <p:cNvPr id="33" name="TextBox 32"/>
          <p:cNvSpPr txBox="1"/>
          <p:nvPr/>
        </p:nvSpPr>
        <p:spPr>
          <a:xfrm>
            <a:off x="3491880" y="1692097"/>
            <a:ext cx="4032448" cy="584775"/>
          </a:xfrm>
          <a:prstGeom prst="rect">
            <a:avLst/>
          </a:prstGeom>
          <a:noFill/>
        </p:spPr>
        <p:txBody>
          <a:bodyPr wrap="square" rtlCol="0">
            <a:spAutoFit/>
          </a:bodyPr>
          <a:lstStyle/>
          <a:p>
            <a:r>
              <a:rPr lang="zh-CN" altLang="en-US" sz="3200" dirty="0" smtClean="0">
                <a:latin typeface="华文楷体" pitchFamily="2" charset="-122"/>
                <a:ea typeface="华文楷体" pitchFamily="2" charset="-122"/>
              </a:rPr>
              <a:t>以列为先</a:t>
            </a:r>
            <a:endParaRPr lang="zh-CN" altLang="en-US" sz="3200" dirty="0">
              <a:latin typeface="华文楷体" pitchFamily="2" charset="-122"/>
              <a:ea typeface="华文楷体" pitchFamily="2" charset="-122"/>
            </a:endParaRPr>
          </a:p>
        </p:txBody>
      </p:sp>
      <p:sp>
        <p:nvSpPr>
          <p:cNvPr id="34" name="Text Box 14"/>
          <p:cNvSpPr txBox="1">
            <a:spLocks noChangeArrowheads="1"/>
          </p:cNvSpPr>
          <p:nvPr/>
        </p:nvSpPr>
        <p:spPr bwMode="auto">
          <a:xfrm>
            <a:off x="-18008" y="5517232"/>
            <a:ext cx="6760184" cy="524311"/>
          </a:xfrm>
          <a:prstGeom prst="rect">
            <a:avLst/>
          </a:prstGeom>
          <a:noFill/>
          <a:ln w="9525">
            <a:noFill/>
            <a:miter lim="800000"/>
            <a:headEnd/>
            <a:tailEnd/>
          </a:ln>
          <a:effectLst/>
        </p:spPr>
        <p:txBody>
          <a:bodyPr wrap="none">
            <a:spAutoFit/>
          </a:bodyPr>
          <a:lstStyle/>
          <a:p>
            <a:pPr>
              <a:lnSpc>
                <a:spcPct val="125000"/>
              </a:lnSpc>
            </a:pPr>
            <a:r>
              <a:rPr lang="zh-CN" altLang="en-US" sz="2400" b="1" dirty="0">
                <a:latin typeface="华文楷体" pitchFamily="2" charset="-122"/>
                <a:ea typeface="华文楷体" pitchFamily="2" charset="-122"/>
              </a:rPr>
              <a:t>二维数组</a:t>
            </a:r>
            <a:r>
              <a:rPr lang="en-US" altLang="zh-CN" sz="2400" b="1" dirty="0">
                <a:latin typeface="华文楷体" pitchFamily="2" charset="-122"/>
                <a:ea typeface="华文楷体" pitchFamily="2" charset="-122"/>
              </a:rPr>
              <a:t>A</a:t>
            </a:r>
            <a:r>
              <a:rPr lang="zh-CN" altLang="en-US" sz="2400" b="1" dirty="0">
                <a:latin typeface="华文楷体" pitchFamily="2" charset="-122"/>
                <a:ea typeface="华文楷体" pitchFamily="2" charset="-122"/>
              </a:rPr>
              <a:t>中任一元素</a:t>
            </a:r>
            <a:r>
              <a:rPr lang="en-US" altLang="zh-CN" sz="2400" b="1" dirty="0" err="1">
                <a:latin typeface="华文楷体" pitchFamily="2" charset="-122"/>
                <a:ea typeface="华文楷体" pitchFamily="2" charset="-122"/>
              </a:rPr>
              <a:t>a</a:t>
            </a:r>
            <a:r>
              <a:rPr lang="en-US" altLang="zh-CN" sz="2400" b="1" baseline="-25000" dirty="0" err="1">
                <a:latin typeface="华文楷体" pitchFamily="2" charset="-122"/>
                <a:ea typeface="华文楷体" pitchFamily="2" charset="-122"/>
              </a:rPr>
              <a:t>i,j</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的</a:t>
            </a:r>
            <a:r>
              <a:rPr lang="zh-CN" altLang="en-US" sz="2400" b="1" dirty="0" smtClean="0">
                <a:latin typeface="华文楷体" pitchFamily="2" charset="-122"/>
                <a:ea typeface="华文楷体" pitchFamily="2" charset="-122"/>
              </a:rPr>
              <a:t>存储位置</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以行为先</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graphicFrame>
        <p:nvGraphicFramePr>
          <p:cNvPr id="83972" name="Object 4"/>
          <p:cNvGraphicFramePr>
            <a:graphicFrameLocks noChangeAspect="1"/>
          </p:cNvGraphicFramePr>
          <p:nvPr>
            <p:extLst>
              <p:ext uri="{D42A27DB-BD31-4B8C-83A1-F6EECF244321}">
                <p14:modId xmlns:p14="http://schemas.microsoft.com/office/powerpoint/2010/main" val="1579437246"/>
              </p:ext>
            </p:extLst>
          </p:nvPr>
        </p:nvGraphicFramePr>
        <p:xfrm>
          <a:off x="916743" y="6196966"/>
          <a:ext cx="5006255" cy="438254"/>
        </p:xfrm>
        <a:graphic>
          <a:graphicData uri="http://schemas.openxmlformats.org/presentationml/2006/ole">
            <mc:AlternateContent xmlns:mc="http://schemas.openxmlformats.org/markup-compatibility/2006">
              <mc:Choice xmlns:v="urn:schemas-microsoft-com:vml" Requires="v">
                <p:oleObj spid="_x0000_s84058" name="Equation" r:id="rId5" imgW="2603500" imgH="228600" progId="Equation.DSMT4">
                  <p:embed/>
                </p:oleObj>
              </mc:Choice>
              <mc:Fallback>
                <p:oleObj name="Equation" r:id="rId5" imgW="2603500" imgH="22860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743" y="6196966"/>
                        <a:ext cx="5006255" cy="438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5652120" y="0"/>
            <a:ext cx="3491880"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------------5.2 </a:t>
            </a:r>
            <a:r>
              <a:rPr lang="zh-CN" altLang="en-US" sz="1800" b="1" dirty="0" smtClean="0">
                <a:solidFill>
                  <a:srgbClr val="FFC000"/>
                </a:solidFill>
                <a:latin typeface="华文楷体" pitchFamily="2" charset="-122"/>
                <a:ea typeface="华文楷体" pitchFamily="2" charset="-122"/>
              </a:rPr>
              <a:t>数组顺序表示和实现</a:t>
            </a:r>
            <a:endParaRPr lang="zh-CN" altLang="en-US" sz="1800" b="1" dirty="0">
              <a:solidFill>
                <a:srgbClr val="FFC000"/>
              </a:solidFill>
              <a:latin typeface="华文楷体" pitchFamily="2" charset="-122"/>
              <a:ea typeface="华文楷体" pitchFamily="2" charset="-122"/>
            </a:endParaRPr>
          </a:p>
        </p:txBody>
      </p:sp>
      <p:sp>
        <p:nvSpPr>
          <p:cNvPr id="2" name="文本框 1"/>
          <p:cNvSpPr txBox="1"/>
          <p:nvPr/>
        </p:nvSpPr>
        <p:spPr>
          <a:xfrm>
            <a:off x="-36512" y="3356992"/>
            <a:ext cx="9001000" cy="954107"/>
          </a:xfrm>
          <a:prstGeom prst="rect">
            <a:avLst/>
          </a:prstGeom>
          <a:noFill/>
        </p:spPr>
        <p:txBody>
          <a:bodyPr wrap="square" rtlCol="0">
            <a:spAutoFit/>
          </a:bodyPr>
          <a:lstStyle/>
          <a:p>
            <a:r>
              <a:rPr lang="zh-CN" altLang="en-US" sz="2800" b="1" u="sng" dirty="0" smtClean="0">
                <a:solidFill>
                  <a:srgbClr val="0000FF"/>
                </a:solidFill>
                <a:latin typeface="华文楷体" panose="02010600040101010101" pitchFamily="2" charset="-122"/>
                <a:ea typeface="华文楷体" panose="02010600040101010101" pitchFamily="2" charset="-122"/>
              </a:rPr>
              <a:t>一旦确定数组元素的下标，我们就可以根据数组的维数和各维阶数以及存储顺序确定该元素的存储位置</a:t>
            </a:r>
            <a:endParaRPr lang="zh-CN" altLang="en-US" sz="2800" b="1" u="sng"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76"/>
                                        </p:tgtEl>
                                        <p:attrNameLst>
                                          <p:attrName>style.visibility</p:attrName>
                                        </p:attrNameLst>
                                      </p:cBhvr>
                                      <p:to>
                                        <p:strVal val="visible"/>
                                      </p:to>
                                    </p:set>
                                    <p:anim calcmode="lin" valueType="num">
                                      <p:cBhvr additive="base">
                                        <p:cTn id="7" dur="500" fill="hold"/>
                                        <p:tgtEl>
                                          <p:spTgt spid="15376"/>
                                        </p:tgtEl>
                                        <p:attrNameLst>
                                          <p:attrName>ppt_x</p:attrName>
                                        </p:attrNameLst>
                                      </p:cBhvr>
                                      <p:tavLst>
                                        <p:tav tm="0">
                                          <p:val>
                                            <p:strVal val="0-#ppt_w/2"/>
                                          </p:val>
                                        </p:tav>
                                        <p:tav tm="100000">
                                          <p:val>
                                            <p:strVal val="#ppt_x"/>
                                          </p:val>
                                        </p:tav>
                                      </p:tavLst>
                                    </p:anim>
                                    <p:anim calcmode="lin" valueType="num">
                                      <p:cBhvr additive="base">
                                        <p:cTn id="8" dur="500" fill="hold"/>
                                        <p:tgtEl>
                                          <p:spTgt spid="153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375"/>
                                        </p:tgtEl>
                                        <p:attrNameLst>
                                          <p:attrName>style.visibility</p:attrName>
                                        </p:attrNameLst>
                                      </p:cBhvr>
                                      <p:to>
                                        <p:strVal val="visible"/>
                                      </p:to>
                                    </p:set>
                                    <p:anim calcmode="lin" valueType="num">
                                      <p:cBhvr additive="base">
                                        <p:cTn id="12" dur="500" fill="hold"/>
                                        <p:tgtEl>
                                          <p:spTgt spid="15375"/>
                                        </p:tgtEl>
                                        <p:attrNameLst>
                                          <p:attrName>ppt_x</p:attrName>
                                        </p:attrNameLst>
                                      </p:cBhvr>
                                      <p:tavLst>
                                        <p:tav tm="0">
                                          <p:val>
                                            <p:strVal val="0-#ppt_w/2"/>
                                          </p:val>
                                        </p:tav>
                                        <p:tav tm="100000">
                                          <p:val>
                                            <p:strVal val="#ppt_x"/>
                                          </p:val>
                                        </p:tav>
                                      </p:tavLst>
                                    </p:anim>
                                    <p:anim calcmode="lin" valueType="num">
                                      <p:cBhvr additive="base">
                                        <p:cTn id="13" dur="500" fill="hold"/>
                                        <p:tgtEl>
                                          <p:spTgt spid="1537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377"/>
                                        </p:tgtEl>
                                        <p:attrNameLst>
                                          <p:attrName>style.visibility</p:attrName>
                                        </p:attrNameLst>
                                      </p:cBhvr>
                                      <p:to>
                                        <p:strVal val="visible"/>
                                      </p:to>
                                    </p:set>
                                    <p:anim calcmode="lin" valueType="num">
                                      <p:cBhvr additive="base">
                                        <p:cTn id="17" dur="500" fill="hold"/>
                                        <p:tgtEl>
                                          <p:spTgt spid="15377"/>
                                        </p:tgtEl>
                                        <p:attrNameLst>
                                          <p:attrName>ppt_x</p:attrName>
                                        </p:attrNameLst>
                                      </p:cBhvr>
                                      <p:tavLst>
                                        <p:tav tm="0">
                                          <p:val>
                                            <p:strVal val="0-#ppt_w/2"/>
                                          </p:val>
                                        </p:tav>
                                        <p:tav tm="100000">
                                          <p:val>
                                            <p:strVal val="#ppt_x"/>
                                          </p:val>
                                        </p:tav>
                                      </p:tavLst>
                                    </p:anim>
                                    <p:anim calcmode="lin" valueType="num">
                                      <p:cBhvr additive="base">
                                        <p:cTn id="18" dur="500" fill="hold"/>
                                        <p:tgtEl>
                                          <p:spTgt spid="1537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378"/>
                                        </p:tgtEl>
                                        <p:attrNameLst>
                                          <p:attrName>style.visibility</p:attrName>
                                        </p:attrNameLst>
                                      </p:cBhvr>
                                      <p:to>
                                        <p:strVal val="visible"/>
                                      </p:to>
                                    </p:set>
                                    <p:anim calcmode="lin" valueType="num">
                                      <p:cBhvr additive="base">
                                        <p:cTn id="22" dur="500" fill="hold"/>
                                        <p:tgtEl>
                                          <p:spTgt spid="15378"/>
                                        </p:tgtEl>
                                        <p:attrNameLst>
                                          <p:attrName>ppt_x</p:attrName>
                                        </p:attrNameLst>
                                      </p:cBhvr>
                                      <p:tavLst>
                                        <p:tav tm="0">
                                          <p:val>
                                            <p:strVal val="0-#ppt_w/2"/>
                                          </p:val>
                                        </p:tav>
                                        <p:tav tm="100000">
                                          <p:val>
                                            <p:strVal val="#ppt_x"/>
                                          </p:val>
                                        </p:tav>
                                      </p:tavLst>
                                    </p:anim>
                                    <p:anim calcmode="lin" valueType="num">
                                      <p:cBhvr additive="base">
                                        <p:cTn id="23" dur="500" fill="hold"/>
                                        <p:tgtEl>
                                          <p:spTgt spid="1537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5379"/>
                                        </p:tgtEl>
                                        <p:attrNameLst>
                                          <p:attrName>style.visibility</p:attrName>
                                        </p:attrNameLst>
                                      </p:cBhvr>
                                      <p:to>
                                        <p:strVal val="visible"/>
                                      </p:to>
                                    </p:set>
                                    <p:anim calcmode="lin" valueType="num">
                                      <p:cBhvr additive="base">
                                        <p:cTn id="27" dur="500" fill="hold"/>
                                        <p:tgtEl>
                                          <p:spTgt spid="15379"/>
                                        </p:tgtEl>
                                        <p:attrNameLst>
                                          <p:attrName>ppt_x</p:attrName>
                                        </p:attrNameLst>
                                      </p:cBhvr>
                                      <p:tavLst>
                                        <p:tav tm="0">
                                          <p:val>
                                            <p:strVal val="0-#ppt_w/2"/>
                                          </p:val>
                                        </p:tav>
                                        <p:tav tm="100000">
                                          <p:val>
                                            <p:strVal val="#ppt_x"/>
                                          </p:val>
                                        </p:tav>
                                      </p:tavLst>
                                    </p:anim>
                                    <p:anim calcmode="lin" valueType="num">
                                      <p:cBhvr additive="base">
                                        <p:cTn id="28" dur="500" fill="hold"/>
                                        <p:tgtEl>
                                          <p:spTgt spid="1537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5380"/>
                                        </p:tgtEl>
                                        <p:attrNameLst>
                                          <p:attrName>style.visibility</p:attrName>
                                        </p:attrNameLst>
                                      </p:cBhvr>
                                      <p:to>
                                        <p:strVal val="visible"/>
                                      </p:to>
                                    </p:set>
                                    <p:anim calcmode="lin" valueType="num">
                                      <p:cBhvr additive="base">
                                        <p:cTn id="32" dur="500" fill="hold"/>
                                        <p:tgtEl>
                                          <p:spTgt spid="15380"/>
                                        </p:tgtEl>
                                        <p:attrNameLst>
                                          <p:attrName>ppt_x</p:attrName>
                                        </p:attrNameLst>
                                      </p:cBhvr>
                                      <p:tavLst>
                                        <p:tav tm="0">
                                          <p:val>
                                            <p:strVal val="0-#ppt_w/2"/>
                                          </p:val>
                                        </p:tav>
                                        <p:tav tm="100000">
                                          <p:val>
                                            <p:strVal val="#ppt_x"/>
                                          </p:val>
                                        </p:tav>
                                      </p:tavLst>
                                    </p:anim>
                                    <p:anim calcmode="lin" valueType="num">
                                      <p:cBhvr additive="base">
                                        <p:cTn id="33" dur="500" fill="hold"/>
                                        <p:tgtEl>
                                          <p:spTgt spid="1538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5382"/>
                                        </p:tgtEl>
                                        <p:attrNameLst>
                                          <p:attrName>style.visibility</p:attrName>
                                        </p:attrNameLst>
                                      </p:cBhvr>
                                      <p:to>
                                        <p:strVal val="visible"/>
                                      </p:to>
                                    </p:set>
                                    <p:animEffect transition="in" filter="slide(fromLeft)">
                                      <p:cBhvr>
                                        <p:cTn id="38" dur="500"/>
                                        <p:tgtEl>
                                          <p:spTgt spid="15382"/>
                                        </p:tgtEl>
                                      </p:cBhvr>
                                    </p:animEffect>
                                  </p:childTnLst>
                                </p:cTn>
                              </p:par>
                            </p:childTnLst>
                          </p:cTn>
                        </p:par>
                        <p:par>
                          <p:cTn id="39" fill="hold">
                            <p:stCondLst>
                              <p:cond delay="500"/>
                            </p:stCondLst>
                            <p:childTnLst>
                              <p:par>
                                <p:cTn id="40" presetID="12" presetClass="entr" presetSubtype="8" fill="hold" grpId="0" nodeType="afterEffect">
                                  <p:stCondLst>
                                    <p:cond delay="0"/>
                                  </p:stCondLst>
                                  <p:childTnLst>
                                    <p:set>
                                      <p:cBhvr>
                                        <p:cTn id="41" dur="1" fill="hold">
                                          <p:stCondLst>
                                            <p:cond delay="0"/>
                                          </p:stCondLst>
                                        </p:cTn>
                                        <p:tgtEl>
                                          <p:spTgt spid="15381"/>
                                        </p:tgtEl>
                                        <p:attrNameLst>
                                          <p:attrName>style.visibility</p:attrName>
                                        </p:attrNameLst>
                                      </p:cBhvr>
                                      <p:to>
                                        <p:strVal val="visible"/>
                                      </p:to>
                                    </p:set>
                                    <p:animEffect transition="in" filter="slide(fromLeft)">
                                      <p:cBhvr>
                                        <p:cTn id="42" dur="500"/>
                                        <p:tgtEl>
                                          <p:spTgt spid="15381"/>
                                        </p:tgtEl>
                                      </p:cBhvr>
                                    </p:animEffect>
                                  </p:childTnLst>
                                </p:cTn>
                              </p:par>
                            </p:childTnLst>
                          </p:cTn>
                        </p:par>
                        <p:par>
                          <p:cTn id="43" fill="hold">
                            <p:stCondLst>
                              <p:cond delay="1000"/>
                            </p:stCondLst>
                            <p:childTnLst>
                              <p:par>
                                <p:cTn id="44" presetID="12" presetClass="entr" presetSubtype="8" fill="hold" grpId="0" nodeType="afterEffect">
                                  <p:stCondLst>
                                    <p:cond delay="0"/>
                                  </p:stCondLst>
                                  <p:childTnLst>
                                    <p:set>
                                      <p:cBhvr>
                                        <p:cTn id="45" dur="1" fill="hold">
                                          <p:stCondLst>
                                            <p:cond delay="0"/>
                                          </p:stCondLst>
                                        </p:cTn>
                                        <p:tgtEl>
                                          <p:spTgt spid="15383"/>
                                        </p:tgtEl>
                                        <p:attrNameLst>
                                          <p:attrName>style.visibility</p:attrName>
                                        </p:attrNameLst>
                                      </p:cBhvr>
                                      <p:to>
                                        <p:strVal val="visible"/>
                                      </p:to>
                                    </p:set>
                                    <p:animEffect transition="in" filter="slide(fromLeft)">
                                      <p:cBhvr>
                                        <p:cTn id="46" dur="500"/>
                                        <p:tgtEl>
                                          <p:spTgt spid="15383"/>
                                        </p:tgtEl>
                                      </p:cBhvr>
                                    </p:animEffect>
                                  </p:childTnLst>
                                </p:cTn>
                              </p:par>
                            </p:childTnLst>
                          </p:cTn>
                        </p:par>
                        <p:par>
                          <p:cTn id="47" fill="hold">
                            <p:stCondLst>
                              <p:cond delay="1500"/>
                            </p:stCondLst>
                            <p:childTnLst>
                              <p:par>
                                <p:cTn id="48" presetID="12" presetClass="entr" presetSubtype="8" fill="hold" grpId="0" nodeType="afterEffect">
                                  <p:stCondLst>
                                    <p:cond delay="0"/>
                                  </p:stCondLst>
                                  <p:childTnLst>
                                    <p:set>
                                      <p:cBhvr>
                                        <p:cTn id="49" dur="1" fill="hold">
                                          <p:stCondLst>
                                            <p:cond delay="0"/>
                                          </p:stCondLst>
                                        </p:cTn>
                                        <p:tgtEl>
                                          <p:spTgt spid="15384"/>
                                        </p:tgtEl>
                                        <p:attrNameLst>
                                          <p:attrName>style.visibility</p:attrName>
                                        </p:attrNameLst>
                                      </p:cBhvr>
                                      <p:to>
                                        <p:strVal val="visible"/>
                                      </p:to>
                                    </p:set>
                                    <p:animEffect transition="in" filter="slide(fromLeft)">
                                      <p:cBhvr>
                                        <p:cTn id="50" dur="500"/>
                                        <p:tgtEl>
                                          <p:spTgt spid="15384"/>
                                        </p:tgtEl>
                                      </p:cBhvr>
                                    </p:animEffect>
                                  </p:childTnLst>
                                </p:cTn>
                              </p:par>
                            </p:childTnLst>
                          </p:cTn>
                        </p:par>
                        <p:par>
                          <p:cTn id="51" fill="hold">
                            <p:stCondLst>
                              <p:cond delay="2000"/>
                            </p:stCondLst>
                            <p:childTnLst>
                              <p:par>
                                <p:cTn id="52" presetID="12" presetClass="entr" presetSubtype="8" fill="hold" grpId="0" nodeType="afterEffect">
                                  <p:stCondLst>
                                    <p:cond delay="0"/>
                                  </p:stCondLst>
                                  <p:childTnLst>
                                    <p:set>
                                      <p:cBhvr>
                                        <p:cTn id="53" dur="1" fill="hold">
                                          <p:stCondLst>
                                            <p:cond delay="0"/>
                                          </p:stCondLst>
                                        </p:cTn>
                                        <p:tgtEl>
                                          <p:spTgt spid="15385"/>
                                        </p:tgtEl>
                                        <p:attrNameLst>
                                          <p:attrName>style.visibility</p:attrName>
                                        </p:attrNameLst>
                                      </p:cBhvr>
                                      <p:to>
                                        <p:strVal val="visible"/>
                                      </p:to>
                                    </p:set>
                                    <p:animEffect transition="in" filter="slide(fromLeft)">
                                      <p:cBhvr>
                                        <p:cTn id="54" dur="500"/>
                                        <p:tgtEl>
                                          <p:spTgt spid="15385"/>
                                        </p:tgtEl>
                                      </p:cBhvr>
                                    </p:animEffect>
                                  </p:childTnLst>
                                </p:cTn>
                              </p:par>
                            </p:childTnLst>
                          </p:cTn>
                        </p:par>
                        <p:par>
                          <p:cTn id="55" fill="hold">
                            <p:stCondLst>
                              <p:cond delay="2500"/>
                            </p:stCondLst>
                            <p:childTnLst>
                              <p:par>
                                <p:cTn id="56" presetID="12" presetClass="entr" presetSubtype="8" fill="hold" grpId="0" nodeType="afterEffect">
                                  <p:stCondLst>
                                    <p:cond delay="0"/>
                                  </p:stCondLst>
                                  <p:childTnLst>
                                    <p:set>
                                      <p:cBhvr>
                                        <p:cTn id="57" dur="1" fill="hold">
                                          <p:stCondLst>
                                            <p:cond delay="0"/>
                                          </p:stCondLst>
                                        </p:cTn>
                                        <p:tgtEl>
                                          <p:spTgt spid="15386"/>
                                        </p:tgtEl>
                                        <p:attrNameLst>
                                          <p:attrName>style.visibility</p:attrName>
                                        </p:attrNameLst>
                                      </p:cBhvr>
                                      <p:to>
                                        <p:strVal val="visible"/>
                                      </p:to>
                                    </p:set>
                                    <p:animEffect transition="in" filter="slide(fromLeft)">
                                      <p:cBhvr>
                                        <p:cTn id="58" dur="500"/>
                                        <p:tgtEl>
                                          <p:spTgt spid="1538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5374"/>
                                        </p:tgtEl>
                                        <p:attrNameLst>
                                          <p:attrName>style.visibility</p:attrName>
                                        </p:attrNameLst>
                                      </p:cBhvr>
                                      <p:to>
                                        <p:strVal val="visible"/>
                                      </p:to>
                                    </p:set>
                                    <p:anim calcmode="lin" valueType="num">
                                      <p:cBhvr additive="base">
                                        <p:cTn id="63" dur="500" fill="hold"/>
                                        <p:tgtEl>
                                          <p:spTgt spid="15374"/>
                                        </p:tgtEl>
                                        <p:attrNameLst>
                                          <p:attrName>ppt_x</p:attrName>
                                        </p:attrNameLst>
                                      </p:cBhvr>
                                      <p:tavLst>
                                        <p:tav tm="0">
                                          <p:val>
                                            <p:strVal val="#ppt_x"/>
                                          </p:val>
                                        </p:tav>
                                        <p:tav tm="100000">
                                          <p:val>
                                            <p:strVal val="#ppt_x"/>
                                          </p:val>
                                        </p:tav>
                                      </p:tavLst>
                                    </p:anim>
                                    <p:anim calcmode="lin" valueType="num">
                                      <p:cBhvr additive="base">
                                        <p:cTn id="64" dur="500" fill="hold"/>
                                        <p:tgtEl>
                                          <p:spTgt spid="1537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slide(fromLeft)">
                                      <p:cBhvr>
                                        <p:cTn id="69" dur="500"/>
                                        <p:tgtEl>
                                          <p:spTgt spid="23"/>
                                        </p:tgtEl>
                                      </p:cBhvr>
                                    </p:animEffect>
                                  </p:childTnLst>
                                </p:cTn>
                              </p:par>
                            </p:childTnLst>
                          </p:cTn>
                        </p:par>
                        <p:par>
                          <p:cTn id="70" fill="hold">
                            <p:stCondLst>
                              <p:cond delay="500"/>
                            </p:stCondLst>
                            <p:childTnLst>
                              <p:par>
                                <p:cTn id="71" presetID="12" presetClass="entr" presetSubtype="8"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slide(fromLeft)">
                                      <p:cBhvr>
                                        <p:cTn id="73" dur="500"/>
                                        <p:tgtEl>
                                          <p:spTgt spid="22"/>
                                        </p:tgtEl>
                                      </p:cBhvr>
                                    </p:animEffect>
                                  </p:childTnLst>
                                </p:cTn>
                              </p:par>
                            </p:childTnLst>
                          </p:cTn>
                        </p:par>
                        <p:par>
                          <p:cTn id="74" fill="hold">
                            <p:stCondLst>
                              <p:cond delay="1000"/>
                            </p:stCondLst>
                            <p:childTnLst>
                              <p:par>
                                <p:cTn id="75" presetID="12" presetClass="entr" presetSubtype="8"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slide(fromLeft)">
                                      <p:cBhvr>
                                        <p:cTn id="77" dur="500"/>
                                        <p:tgtEl>
                                          <p:spTgt spid="24"/>
                                        </p:tgtEl>
                                      </p:cBhvr>
                                    </p:animEffect>
                                  </p:childTnLst>
                                </p:cTn>
                              </p:par>
                            </p:childTnLst>
                          </p:cTn>
                        </p:par>
                        <p:par>
                          <p:cTn id="78" fill="hold">
                            <p:stCondLst>
                              <p:cond delay="1500"/>
                            </p:stCondLst>
                            <p:childTnLst>
                              <p:par>
                                <p:cTn id="79" presetID="12" presetClass="entr" presetSubtype="8"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slide(fromLeft)">
                                      <p:cBhvr>
                                        <p:cTn id="81" dur="500"/>
                                        <p:tgtEl>
                                          <p:spTgt spid="25"/>
                                        </p:tgtEl>
                                      </p:cBhvr>
                                    </p:animEffect>
                                  </p:childTnLst>
                                </p:cTn>
                              </p:par>
                            </p:childTnLst>
                          </p:cTn>
                        </p:par>
                        <p:par>
                          <p:cTn id="82" fill="hold">
                            <p:stCondLst>
                              <p:cond delay="2000"/>
                            </p:stCondLst>
                            <p:childTnLst>
                              <p:par>
                                <p:cTn id="83" presetID="1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slide(fromLeft)">
                                      <p:cBhvr>
                                        <p:cTn id="85" dur="500"/>
                                        <p:tgtEl>
                                          <p:spTgt spid="26"/>
                                        </p:tgtEl>
                                      </p:cBhvr>
                                    </p:animEffect>
                                  </p:childTnLst>
                                </p:cTn>
                              </p:par>
                            </p:childTnLst>
                          </p:cTn>
                        </p:par>
                        <p:par>
                          <p:cTn id="86" fill="hold">
                            <p:stCondLst>
                              <p:cond delay="2500"/>
                            </p:stCondLst>
                            <p:childTnLst>
                              <p:par>
                                <p:cTn id="87" presetID="12" presetClass="entr" presetSubtype="8" fill="hold" grpId="0"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slide(fromLeft)">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4" grpId="0" autoUpdateAnimBg="0"/>
      <p:bldP spid="15375" grpId="0" animBg="1" autoUpdateAnimBg="0"/>
      <p:bldP spid="15376" grpId="0" animBg="1" autoUpdateAnimBg="0"/>
      <p:bldP spid="15377" grpId="0" animBg="1" autoUpdateAnimBg="0"/>
      <p:bldP spid="15378" grpId="0" animBg="1" autoUpdateAnimBg="0"/>
      <p:bldP spid="15379" grpId="0" animBg="1" autoUpdateAnimBg="0"/>
      <p:bldP spid="15380" grpId="0" animBg="1" autoUpdateAnimBg="0"/>
      <p:bldP spid="15381" grpId="0" animBg="1" autoUpdateAnimBg="0"/>
      <p:bldP spid="15382" grpId="0" animBg="1" autoUpdateAnimBg="0"/>
      <p:bldP spid="15383" grpId="0" animBg="1" autoUpdateAnimBg="0"/>
      <p:bldP spid="15384" grpId="0" animBg="1" autoUpdateAnimBg="0"/>
      <p:bldP spid="15385" grpId="0" animBg="1" autoUpdateAnimBg="0"/>
      <p:bldP spid="15386" grpId="0" animBg="1" autoUpdateAnimBg="0"/>
      <p:bldP spid="22" grpId="0" animBg="1" autoUpdateAnimBg="0"/>
      <p:bldP spid="23" grpId="0" animBg="1" autoUpdateAnimBg="0"/>
      <p:bldP spid="24" grpId="0" animBg="1" autoUpdateAnimBg="0"/>
      <p:bldP spid="25" grpId="0" animBg="1" autoUpdateAnimBg="0"/>
      <p:bldP spid="26" grpId="0" animBg="1" autoUpdateAnimBg="0"/>
      <p:bldP spid="27" grpId="0" animBg="1" autoUpdateAnimBg="0"/>
      <p:bldP spid="3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5496" y="460010"/>
            <a:ext cx="8528050" cy="592726"/>
          </a:xfrm>
          <a:prstGeom prst="rect">
            <a:avLst/>
          </a:prstGeom>
          <a:noFill/>
          <a:ln w="9525">
            <a:noFill/>
            <a:miter lim="800000"/>
            <a:headEnd/>
            <a:tailEnd/>
          </a:ln>
          <a:effectLst/>
        </p:spPr>
        <p:txBody>
          <a:bodyPr>
            <a:spAutoFit/>
          </a:bodyPr>
          <a:lstStyle/>
          <a:p>
            <a:pPr>
              <a:lnSpc>
                <a:spcPct val="125000"/>
              </a:lnSpc>
            </a:pPr>
            <a:r>
              <a:rPr lang="en-US" altLang="zh-CN" sz="2800" b="1" dirty="0" smtClean="0">
                <a:latin typeface="+mn-lt"/>
                <a:ea typeface="华文楷体" pitchFamily="2" charset="-122"/>
              </a:rPr>
              <a:t>n </a:t>
            </a:r>
            <a:r>
              <a:rPr lang="zh-CN" altLang="en-US" sz="2800" b="1" dirty="0">
                <a:latin typeface="+mn-lt"/>
                <a:ea typeface="华文楷体" pitchFamily="2" charset="-122"/>
              </a:rPr>
              <a:t>维数组数据</a:t>
            </a:r>
            <a:r>
              <a:rPr lang="zh-CN" altLang="en-US" sz="2800" b="1" dirty="0" smtClean="0">
                <a:latin typeface="+mn-lt"/>
                <a:ea typeface="华文楷体" pitchFamily="2" charset="-122"/>
              </a:rPr>
              <a:t>元素以行序为主序存储位置</a:t>
            </a:r>
            <a:r>
              <a:rPr lang="zh-CN" altLang="en-US" sz="2800" b="1" dirty="0">
                <a:latin typeface="+mn-lt"/>
                <a:ea typeface="华文楷体" pitchFamily="2" charset="-122"/>
              </a:rPr>
              <a:t>的映象关系</a:t>
            </a:r>
          </a:p>
        </p:txBody>
      </p:sp>
      <p:sp>
        <p:nvSpPr>
          <p:cNvPr id="80899" name="Text Box 3"/>
          <p:cNvSpPr txBox="1">
            <a:spLocks noChangeArrowheads="1"/>
          </p:cNvSpPr>
          <p:nvPr/>
        </p:nvSpPr>
        <p:spPr bwMode="auto">
          <a:xfrm>
            <a:off x="251520" y="4010288"/>
            <a:ext cx="8820472" cy="1938992"/>
          </a:xfrm>
          <a:prstGeom prst="rect">
            <a:avLst/>
          </a:prstGeom>
          <a:noFill/>
          <a:ln w="9525">
            <a:noFill/>
            <a:miter lim="800000"/>
            <a:headEnd/>
            <a:tailEnd/>
          </a:ln>
          <a:effectLst/>
        </p:spPr>
        <p:txBody>
          <a:bodyPr wrap="square">
            <a:spAutoFit/>
          </a:bodyPr>
          <a:lstStyle/>
          <a:p>
            <a:pPr>
              <a:lnSpc>
                <a:spcPct val="125000"/>
              </a:lnSpc>
            </a:pP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称为 </a:t>
            </a:r>
            <a:r>
              <a:rPr lang="en-US" altLang="zh-CN" sz="24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n </a:t>
            </a:r>
            <a:r>
              <a:rPr lang="zh-CN" altLang="en-US" sz="24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维数组的映象函数</a:t>
            </a:r>
            <a:r>
              <a:rPr lang="zh-CN" altLang="en-US" sz="2400" dirty="0">
                <a:solidFill>
                  <a:srgbClr val="990033"/>
                </a:solidFill>
                <a:latin typeface="华文楷体" pitchFamily="2" charset="-122"/>
                <a:ea typeface="华文楷体" pitchFamily="2" charset="-122"/>
              </a:rPr>
              <a:t>。</a:t>
            </a:r>
            <a:r>
              <a:rPr lang="zh-CN" altLang="en-US" sz="2400" b="1" dirty="0">
                <a:solidFill>
                  <a:schemeClr val="accent6">
                    <a:lumMod val="75000"/>
                  </a:schemeClr>
                </a:solidFill>
                <a:latin typeface="华文楷体" pitchFamily="2" charset="-122"/>
                <a:ea typeface="华文楷体" pitchFamily="2" charset="-122"/>
              </a:rPr>
              <a:t>数组</a:t>
            </a:r>
            <a:r>
              <a:rPr lang="zh-CN" altLang="en-US" sz="2400" b="1" dirty="0" smtClean="0">
                <a:solidFill>
                  <a:schemeClr val="accent6">
                    <a:lumMod val="75000"/>
                  </a:schemeClr>
                </a:solidFill>
                <a:latin typeface="华文楷体" pitchFamily="2" charset="-122"/>
                <a:ea typeface="华文楷体" pitchFamily="2" charset="-122"/>
              </a:rPr>
              <a:t>元素的</a:t>
            </a:r>
            <a:r>
              <a:rPr lang="zh-CN" altLang="en-US" sz="2400" b="1" dirty="0">
                <a:solidFill>
                  <a:schemeClr val="accent6">
                    <a:lumMod val="75000"/>
                  </a:schemeClr>
                </a:solidFill>
                <a:latin typeface="华文楷体" pitchFamily="2" charset="-122"/>
                <a:ea typeface="华文楷体" pitchFamily="2" charset="-122"/>
              </a:rPr>
              <a:t>存储位置是其</a:t>
            </a:r>
            <a:r>
              <a:rPr lang="zh-CN" altLang="en-US" sz="2400" b="1" dirty="0" smtClean="0">
                <a:solidFill>
                  <a:schemeClr val="accent6">
                    <a:lumMod val="75000"/>
                  </a:schemeClr>
                </a:solidFill>
                <a:latin typeface="华文楷体" pitchFamily="2" charset="-122"/>
                <a:ea typeface="华文楷体" pitchFamily="2" charset="-122"/>
              </a:rPr>
              <a:t>下标</a:t>
            </a:r>
            <a:r>
              <a:rPr lang="en-US" altLang="zh-CN" sz="2400" b="1" dirty="0" smtClean="0">
                <a:solidFill>
                  <a:schemeClr val="accent6">
                    <a:lumMod val="75000"/>
                  </a:schemeClr>
                </a:solidFill>
                <a:latin typeface="华文楷体" pitchFamily="2" charset="-122"/>
                <a:ea typeface="华文楷体" pitchFamily="2" charset="-122"/>
              </a:rPr>
              <a:t>(j</a:t>
            </a:r>
            <a:r>
              <a:rPr lang="en-US" altLang="zh-CN" sz="2400" b="1" baseline="-25000" dirty="0" smtClean="0">
                <a:solidFill>
                  <a:schemeClr val="accent6">
                    <a:lumMod val="75000"/>
                  </a:schemeClr>
                </a:solidFill>
                <a:latin typeface="华文楷体" pitchFamily="2" charset="-122"/>
                <a:ea typeface="华文楷体" pitchFamily="2" charset="-122"/>
              </a:rPr>
              <a:t>1</a:t>
            </a:r>
            <a:r>
              <a:rPr lang="en-US" altLang="zh-CN" sz="2400" b="1" dirty="0" smtClean="0">
                <a:solidFill>
                  <a:schemeClr val="accent6">
                    <a:lumMod val="75000"/>
                  </a:schemeClr>
                </a:solidFill>
                <a:latin typeface="华文楷体" pitchFamily="2" charset="-122"/>
                <a:ea typeface="华文楷体" pitchFamily="2" charset="-122"/>
              </a:rPr>
              <a:t>, j</a:t>
            </a:r>
            <a:r>
              <a:rPr lang="en-US" altLang="zh-CN" sz="2400" b="1" baseline="-25000" dirty="0" smtClean="0">
                <a:solidFill>
                  <a:schemeClr val="accent6">
                    <a:lumMod val="75000"/>
                  </a:schemeClr>
                </a:solidFill>
                <a:latin typeface="华文楷体" pitchFamily="2" charset="-122"/>
                <a:ea typeface="华文楷体" pitchFamily="2" charset="-122"/>
              </a:rPr>
              <a:t>2</a:t>
            </a:r>
            <a:r>
              <a:rPr lang="en-US" altLang="zh-CN" sz="2400" b="1" dirty="0" smtClean="0">
                <a:solidFill>
                  <a:schemeClr val="accent6">
                    <a:lumMod val="75000"/>
                  </a:schemeClr>
                </a:solidFill>
                <a:latin typeface="华文楷体" pitchFamily="2" charset="-122"/>
                <a:ea typeface="华文楷体" pitchFamily="2" charset="-122"/>
              </a:rPr>
              <a:t>, ….</a:t>
            </a:r>
            <a:r>
              <a:rPr lang="en-US" altLang="zh-CN" sz="2400" b="1" dirty="0" err="1" smtClean="0">
                <a:solidFill>
                  <a:schemeClr val="accent6">
                    <a:lumMod val="75000"/>
                  </a:schemeClr>
                </a:solidFill>
                <a:latin typeface="华文楷体" pitchFamily="2" charset="-122"/>
                <a:ea typeface="华文楷体" pitchFamily="2" charset="-122"/>
              </a:rPr>
              <a:t>j</a:t>
            </a:r>
            <a:r>
              <a:rPr lang="en-US" altLang="zh-CN" sz="2400" b="1" baseline="-25000" dirty="0" err="1" smtClean="0">
                <a:solidFill>
                  <a:schemeClr val="accent6">
                    <a:lumMod val="75000"/>
                  </a:schemeClr>
                </a:solidFill>
                <a:latin typeface="华文楷体" pitchFamily="2" charset="-122"/>
                <a:ea typeface="华文楷体" pitchFamily="2" charset="-122"/>
              </a:rPr>
              <a:t>n</a:t>
            </a:r>
            <a:r>
              <a:rPr lang="en-US" altLang="zh-CN" sz="2400" b="1" dirty="0" smtClean="0">
                <a:solidFill>
                  <a:schemeClr val="accent6">
                    <a:lumMod val="75000"/>
                  </a:schemeClr>
                </a:solidFill>
                <a:latin typeface="华文楷体" pitchFamily="2" charset="-122"/>
                <a:ea typeface="华文楷体" pitchFamily="2" charset="-122"/>
              </a:rPr>
              <a:t>)</a:t>
            </a:r>
            <a:r>
              <a:rPr lang="zh-CN" altLang="en-US" sz="2400" b="1" dirty="0" smtClean="0">
                <a:solidFill>
                  <a:schemeClr val="accent6">
                    <a:lumMod val="75000"/>
                  </a:schemeClr>
                </a:solidFill>
                <a:latin typeface="华文楷体" pitchFamily="2" charset="-122"/>
                <a:ea typeface="华文楷体" pitchFamily="2" charset="-122"/>
              </a:rPr>
              <a:t>的</a:t>
            </a:r>
            <a:r>
              <a:rPr lang="zh-CN" altLang="en-US" sz="2400" b="1" dirty="0">
                <a:solidFill>
                  <a:schemeClr val="accent6">
                    <a:lumMod val="75000"/>
                  </a:schemeClr>
                </a:solidFill>
                <a:latin typeface="华文楷体" pitchFamily="2" charset="-122"/>
                <a:ea typeface="华文楷体" pitchFamily="2" charset="-122"/>
              </a:rPr>
              <a:t>线性</a:t>
            </a:r>
            <a:r>
              <a:rPr lang="zh-CN" altLang="en-US" sz="2400" b="1" dirty="0" smtClean="0">
                <a:solidFill>
                  <a:schemeClr val="accent6">
                    <a:lumMod val="75000"/>
                  </a:schemeClr>
                </a:solidFill>
                <a:latin typeface="华文楷体" pitchFamily="2" charset="-122"/>
                <a:ea typeface="华文楷体" pitchFamily="2" charset="-122"/>
              </a:rPr>
              <a:t>函数。</a:t>
            </a:r>
            <a:r>
              <a:rPr lang="zh-CN" altLang="en-US" sz="2400" b="1" dirty="0" smtClean="0">
                <a:latin typeface="华文楷体" pitchFamily="2" charset="-122"/>
                <a:ea typeface="华文楷体" pitchFamily="2" charset="-122"/>
              </a:rPr>
              <a:t>一旦确定了数组的各维的阶数，</a:t>
            </a:r>
            <a:r>
              <a:rPr lang="en-US" altLang="zh-CN"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c</a:t>
            </a:r>
            <a:r>
              <a:rPr lang="en-US" altLang="zh-CN" sz="2400" b="1" baseline="-25000"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i</a:t>
            </a:r>
            <a:r>
              <a:rPr lang="zh-CN" altLang="en-US" sz="2400" b="1" dirty="0" smtClean="0">
                <a:latin typeface="华文楷体" pitchFamily="2" charset="-122"/>
                <a:ea typeface="华文楷体" pitchFamily="2" charset="-122"/>
              </a:rPr>
              <a:t>就是常数。</a:t>
            </a:r>
            <a:r>
              <a:rPr lang="zh-CN" altLang="en-US" sz="2400" b="1" dirty="0" smtClean="0">
                <a:solidFill>
                  <a:srgbClr val="990033"/>
                </a:solidFill>
                <a:latin typeface="华文楷体" pitchFamily="2" charset="-122"/>
                <a:ea typeface="华文楷体" pitchFamily="2" charset="-122"/>
              </a:rPr>
              <a:t>所以存取数组中任一元素的时间相等。我们称具有这一特点的存储结构为</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随机存储结构</a:t>
            </a:r>
            <a:r>
              <a:rPr lang="zh-CN" altLang="en-US" sz="2400" b="1" dirty="0" smtClean="0">
                <a:solidFill>
                  <a:srgbClr val="990033"/>
                </a:solidFill>
                <a:latin typeface="华文楷体" pitchFamily="2" charset="-122"/>
                <a:ea typeface="华文楷体" pitchFamily="2" charset="-122"/>
              </a:rPr>
              <a:t>。</a:t>
            </a:r>
            <a:endParaRPr lang="zh-CN" altLang="en-US" sz="2400" b="1" dirty="0">
              <a:solidFill>
                <a:srgbClr val="990033"/>
              </a:solidFill>
              <a:latin typeface="华文楷体" pitchFamily="2" charset="-122"/>
              <a:ea typeface="华文楷体" pitchFamily="2"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591109793"/>
              </p:ext>
            </p:extLst>
          </p:nvPr>
        </p:nvGraphicFramePr>
        <p:xfrm>
          <a:off x="395536" y="1173909"/>
          <a:ext cx="7128792" cy="2687139"/>
        </p:xfrm>
        <a:graphic>
          <a:graphicData uri="http://schemas.openxmlformats.org/presentationml/2006/ole">
            <mc:AlternateContent xmlns:mc="http://schemas.openxmlformats.org/markup-compatibility/2006">
              <mc:Choice xmlns:v="urn:schemas-microsoft-com:vml" Requires="v">
                <p:oleObj spid="_x0000_s82988" name="Equation" r:id="rId3" imgW="4381500" imgH="1651000" progId="Equation.DSMT4">
                  <p:embed/>
                </p:oleObj>
              </mc:Choice>
              <mc:Fallback>
                <p:oleObj name="Equation" r:id="rId3" imgW="4381500" imgH="16510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173909"/>
                        <a:ext cx="7128792" cy="2687139"/>
                      </a:xfrm>
                      <a:prstGeom prst="rect">
                        <a:avLst/>
                      </a:prstGeom>
                      <a:noFill/>
                    </p:spPr>
                  </p:pic>
                </p:oleObj>
              </mc:Fallback>
            </mc:AlternateContent>
          </a:graphicData>
        </a:graphic>
      </p:graphicFrame>
      <p:sp>
        <p:nvSpPr>
          <p:cNvPr id="6" name="TextBox 5"/>
          <p:cNvSpPr txBox="1"/>
          <p:nvPr/>
        </p:nvSpPr>
        <p:spPr>
          <a:xfrm>
            <a:off x="5652120" y="0"/>
            <a:ext cx="3491880"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------------5.2 </a:t>
            </a:r>
            <a:r>
              <a:rPr lang="zh-CN" altLang="en-US" sz="1800" b="1" dirty="0" smtClean="0">
                <a:solidFill>
                  <a:srgbClr val="FFC000"/>
                </a:solidFill>
                <a:latin typeface="华文楷体" pitchFamily="2" charset="-122"/>
                <a:ea typeface="华文楷体" pitchFamily="2" charset="-122"/>
              </a:rPr>
              <a:t>数组顺序表示和实现</a:t>
            </a:r>
            <a:endParaRPr lang="zh-CN" altLang="en-US" sz="1800" b="1" dirty="0">
              <a:solidFill>
                <a:srgbClr val="FFC000"/>
              </a:solidFill>
              <a:latin typeface="华文楷体" pitchFamily="2" charset="-122"/>
              <a:ea typeface="华文楷体" pitchFamily="2" charset="-122"/>
            </a:endParaRPr>
          </a:p>
        </p:txBody>
      </p:sp>
      <p:sp>
        <p:nvSpPr>
          <p:cNvPr id="2" name="椭圆 1"/>
          <p:cNvSpPr/>
          <p:nvPr/>
        </p:nvSpPr>
        <p:spPr bwMode="auto">
          <a:xfrm>
            <a:off x="5076056" y="2924944"/>
            <a:ext cx="288032" cy="360040"/>
          </a:xfrm>
          <a:prstGeom prst="ellipse">
            <a:avLst/>
          </a:prstGeom>
          <a:solidFill>
            <a:srgbClr val="C00000">
              <a:alpha val="2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矩形 2"/>
          <p:cNvSpPr/>
          <p:nvPr/>
        </p:nvSpPr>
        <p:spPr bwMode="auto">
          <a:xfrm>
            <a:off x="4716016" y="1173909"/>
            <a:ext cx="1152128" cy="382883"/>
          </a:xfrm>
          <a:prstGeom prst="rect">
            <a:avLst/>
          </a:prstGeom>
          <a:solidFill>
            <a:schemeClr val="accent1">
              <a:alpha val="2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3347864" y="1615487"/>
            <a:ext cx="936104" cy="373354"/>
          </a:xfrm>
          <a:prstGeom prst="rect">
            <a:avLst/>
          </a:prstGeom>
          <a:solidFill>
            <a:schemeClr val="accent1">
              <a:alpha val="2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5400092" y="1615487"/>
            <a:ext cx="324036" cy="373354"/>
          </a:xfrm>
          <a:prstGeom prst="rect">
            <a:avLst/>
          </a:prstGeom>
          <a:solidFill>
            <a:schemeClr val="accent1">
              <a:alpha val="2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5004048" y="3442313"/>
            <a:ext cx="1440160" cy="477430"/>
          </a:xfrm>
          <a:prstGeom prst="ellipse">
            <a:avLst/>
          </a:prstGeom>
          <a:solidFill>
            <a:srgbClr val="C00000">
              <a:alpha val="2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0899"/>
                                        </p:tgtEl>
                                        <p:attrNameLst>
                                          <p:attrName>style.visibility</p:attrName>
                                        </p:attrNameLst>
                                      </p:cBhvr>
                                      <p:to>
                                        <p:strVal val="visible"/>
                                      </p:to>
                                    </p:set>
                                    <p:animEffect transition="in" filter="wipe(left)">
                                      <p:cBhvr>
                                        <p:cTn id="7" dur="3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2052"/>
          <p:cNvSpPr txBox="1">
            <a:spLocks noChangeArrowheads="1"/>
          </p:cNvSpPr>
          <p:nvPr/>
        </p:nvSpPr>
        <p:spPr bwMode="auto">
          <a:xfrm>
            <a:off x="179512" y="332656"/>
            <a:ext cx="8784976" cy="646331"/>
          </a:xfrm>
          <a:prstGeom prst="rect">
            <a:avLst/>
          </a:prstGeom>
          <a:noFill/>
          <a:ln w="15875">
            <a:solidFill>
              <a:srgbClr val="244800"/>
            </a:solidFill>
            <a:miter lim="800000"/>
            <a:headEnd/>
            <a:tailEnd/>
          </a:ln>
          <a:effectLst/>
        </p:spPr>
        <p:txBody>
          <a:bodyPr wrap="square">
            <a:spAutoFit/>
          </a:bodyPr>
          <a:lstStyle/>
          <a:p>
            <a:pPr lvl="0"/>
            <a:r>
              <a:rPr lang="en-US" altLang="zh-CN" sz="3600" b="1" dirty="0">
                <a:solidFill>
                  <a:srgbClr val="000000"/>
                </a:solidFill>
                <a:latin typeface="Times New Roman" charset="0"/>
                <a:ea typeface="楷体_GB2312" pitchFamily="49" charset="-122"/>
              </a:rPr>
              <a:t>5.3 </a:t>
            </a:r>
            <a:r>
              <a:rPr lang="zh-CN" altLang="en-US" sz="3600" b="1" dirty="0" smtClean="0">
                <a:solidFill>
                  <a:srgbClr val="000000"/>
                </a:solidFill>
                <a:latin typeface="Times New Roman" charset="0"/>
                <a:ea typeface="楷体_GB2312" pitchFamily="49" charset="-122"/>
              </a:rPr>
              <a:t>矩阵</a:t>
            </a:r>
            <a:r>
              <a:rPr lang="zh-CN" altLang="en-US" sz="3600" b="1" dirty="0">
                <a:solidFill>
                  <a:srgbClr val="000000"/>
                </a:solidFill>
                <a:latin typeface="Times New Roman" charset="0"/>
                <a:ea typeface="楷体_GB2312" pitchFamily="49" charset="-122"/>
              </a:rPr>
              <a:t>的压缩</a:t>
            </a:r>
            <a:r>
              <a:rPr lang="zh-CN" altLang="en-US" sz="3600" b="1" dirty="0" smtClean="0">
                <a:solidFill>
                  <a:srgbClr val="000000"/>
                </a:solidFill>
                <a:latin typeface="Times New Roman" charset="0"/>
                <a:ea typeface="楷体_GB2312" pitchFamily="49" charset="-122"/>
              </a:rPr>
              <a:t>存储（</a:t>
            </a:r>
            <a:r>
              <a:rPr lang="zh-CN" altLang="en-US" sz="3600" b="1" kern="0" dirty="0" smtClean="0">
                <a:solidFill>
                  <a:srgbClr val="FF0000"/>
                </a:solidFill>
                <a:ea typeface="华文新魏" pitchFamily="2" charset="-122"/>
              </a:rPr>
              <a:t>特殊矩阵</a:t>
            </a:r>
            <a:r>
              <a:rPr lang="zh-CN" altLang="en-US" sz="3600" b="1" dirty="0" smtClean="0">
                <a:solidFill>
                  <a:srgbClr val="000000"/>
                </a:solidFill>
                <a:latin typeface="Times New Roman" charset="0"/>
                <a:ea typeface="楷体_GB2312" pitchFamily="49" charset="-122"/>
              </a:rPr>
              <a:t>）</a:t>
            </a:r>
            <a:endParaRPr lang="zh-CN" altLang="en-US" sz="3600" b="1" dirty="0">
              <a:solidFill>
                <a:srgbClr val="000000"/>
              </a:solidFill>
              <a:latin typeface="Times New Roman" charset="0"/>
              <a:ea typeface="楷体_GB2312" pitchFamily="49" charset="-122"/>
            </a:endParaRPr>
          </a:p>
        </p:txBody>
      </p:sp>
      <p:sp>
        <p:nvSpPr>
          <p:cNvPr id="8" name="TextBox 7"/>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7" name="Rectangle 2"/>
          <p:cNvSpPr txBox="1">
            <a:spLocks noChangeArrowheads="1"/>
          </p:cNvSpPr>
          <p:nvPr/>
        </p:nvSpPr>
        <p:spPr>
          <a:xfrm>
            <a:off x="683568" y="1556792"/>
            <a:ext cx="7632848" cy="864096"/>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4400" b="0" i="0" u="none" strike="noStrike" kern="0" cap="none" spc="0" normalizeH="0" baseline="0" noProof="0" dirty="0" smtClean="0">
              <a:ln>
                <a:noFill/>
              </a:ln>
              <a:solidFill>
                <a:schemeClr val="tx2"/>
              </a:solidFill>
              <a:effectLst/>
              <a:uLnTx/>
              <a:uFillTx/>
              <a:latin typeface="+mj-lt"/>
              <a:ea typeface="华文新魏" pitchFamily="2" charset="-122"/>
              <a:cs typeface="+mj-cs"/>
            </a:endParaRPr>
          </a:p>
        </p:txBody>
      </p:sp>
      <p:sp>
        <p:nvSpPr>
          <p:cNvPr id="9" name="Rectangle 3"/>
          <p:cNvSpPr txBox="1">
            <a:spLocks noChangeArrowheads="1"/>
          </p:cNvSpPr>
          <p:nvPr/>
        </p:nvSpPr>
        <p:spPr>
          <a:xfrm>
            <a:off x="611560" y="1700808"/>
            <a:ext cx="8208912" cy="4378325"/>
          </a:xfrm>
          <a:prstGeom prst="rect">
            <a:avLst/>
          </a:prstGeom>
        </p:spPr>
        <p:txBody>
          <a:bodyPr/>
          <a:lstStyle/>
          <a:p>
            <a:pPr marL="342900" marR="0" lvl="0" indent="-342900" algn="l" defTabSz="914400" rtl="0" eaLnBrk="1" fontAlgn="base" latinLnBrk="0" hangingPunct="1">
              <a:lnSpc>
                <a:spcPct val="105000"/>
              </a:lnSpc>
              <a:spcBef>
                <a:spcPct val="20000"/>
              </a:spcBef>
              <a:spcAft>
                <a:spcPct val="0"/>
              </a:spcAft>
              <a:buClr>
                <a:srgbClr val="800080"/>
              </a:buClr>
              <a:buSzPct val="50000"/>
              <a:buFont typeface="Arial" pitchFamily="34" charset="0"/>
              <a:buChar char="•"/>
              <a:tabLst/>
              <a:defRPr/>
            </a:pP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特殊矩阵是指非零元素或零元素的分布有一定规律的矩阵。</a:t>
            </a:r>
          </a:p>
          <a:p>
            <a:pPr marL="342900" marR="0" lvl="0" indent="-342900" algn="l" defTabSz="914400" rtl="0" eaLnBrk="1" fontAlgn="base" latinLnBrk="0" hangingPunct="1">
              <a:lnSpc>
                <a:spcPct val="105000"/>
              </a:lnSpc>
              <a:spcBef>
                <a:spcPct val="20000"/>
              </a:spcBef>
              <a:spcAft>
                <a:spcPct val="0"/>
              </a:spcAft>
              <a:buClr>
                <a:srgbClr val="800080"/>
              </a:buClr>
              <a:buSzPct val="50000"/>
              <a:buFont typeface="Arial" pitchFamily="34" charset="0"/>
              <a:buChar char="•"/>
              <a:tabLst/>
              <a:defRPr/>
            </a:pPr>
            <a:r>
              <a:rPr lang="zh-CN" altLang="en-US" sz="2400" b="1" kern="0" dirty="0" smtClean="0">
                <a:latin typeface="华文楷体" pitchFamily="2" charset="-122"/>
                <a:ea typeface="华文楷体" pitchFamily="2" charset="-122"/>
              </a:rPr>
              <a:t>假若值相同的元素或者零元素在矩阵中的分布有一定规律，则我们称此类矩阵为</a:t>
            </a:r>
            <a:r>
              <a:rPr lang="zh-CN" altLang="en-US" sz="2400" b="1" kern="0"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特殊矩阵</a:t>
            </a:r>
            <a:r>
              <a:rPr lang="zh-CN" altLang="en-US" sz="2400" b="1" kern="0" dirty="0" smtClean="0">
                <a:latin typeface="华文楷体" pitchFamily="2" charset="-122"/>
                <a:ea typeface="华文楷体" pitchFamily="2" charset="-122"/>
              </a:rPr>
              <a:t>；反之，称为</a:t>
            </a:r>
            <a:r>
              <a:rPr lang="zh-CN" altLang="en-US" sz="2400" b="1" kern="0"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稀疏矩阵</a:t>
            </a:r>
            <a:r>
              <a:rPr lang="zh-CN" altLang="en-US" sz="2400" b="1" kern="0" dirty="0" smtClean="0">
                <a:latin typeface="华文楷体" pitchFamily="2" charset="-122"/>
                <a:ea typeface="华文楷体" pitchFamily="2" charset="-122"/>
              </a:rPr>
              <a:t>。</a:t>
            </a:r>
            <a:endParaRPr lang="en-US" altLang="zh-CN" sz="2400" b="1" kern="0" dirty="0" smtClean="0">
              <a:latin typeface="华文楷体" pitchFamily="2" charset="-122"/>
              <a:ea typeface="华文楷体" pitchFamily="2" charset="-122"/>
            </a:endParaRPr>
          </a:p>
          <a:p>
            <a:pPr marL="342900" indent="-342900">
              <a:lnSpc>
                <a:spcPct val="105000"/>
              </a:lnSpc>
              <a:spcBef>
                <a:spcPct val="20000"/>
              </a:spcBef>
              <a:buClr>
                <a:srgbClr val="800080"/>
              </a:buClr>
              <a:buSzPct val="50000"/>
              <a:buFont typeface="Arial" pitchFamily="34" charset="0"/>
              <a:buChar char="•"/>
              <a:defRPr/>
            </a:pPr>
            <a:r>
              <a:rPr lang="zh-CN" altLang="en-US" sz="2400" b="1" kern="0" dirty="0">
                <a:latin typeface="华文楷体" pitchFamily="2" charset="-122"/>
                <a:ea typeface="华文楷体" pitchFamily="2" charset="-122"/>
              </a:rPr>
              <a:t>特殊矩阵的压缩存储主要是针对阶数很高的特殊矩阵。为节省存储空间，对可以不存储的元素，如零元素或对称元素，不再存储</a:t>
            </a:r>
            <a:r>
              <a:rPr lang="zh-CN" altLang="en-US" sz="2400" b="1" kern="0" dirty="0" smtClean="0">
                <a:latin typeface="华文楷体" pitchFamily="2" charset="-122"/>
                <a:ea typeface="华文楷体" pitchFamily="2" charset="-122"/>
              </a:rPr>
              <a:t>。</a:t>
            </a:r>
            <a:endPar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342900" marR="0" lvl="0" indent="-342900" algn="l" defTabSz="914400" rtl="0" eaLnBrk="1" fontAlgn="base" latinLnBrk="0" hangingPunct="1">
              <a:lnSpc>
                <a:spcPct val="105000"/>
              </a:lnSpc>
              <a:spcBef>
                <a:spcPct val="20000"/>
              </a:spcBef>
              <a:spcAft>
                <a:spcPct val="0"/>
              </a:spcAft>
              <a:buClr>
                <a:srgbClr val="800080"/>
              </a:buClr>
              <a:buSzPct val="50000"/>
              <a:buFont typeface="Arial" pitchFamily="34" charset="0"/>
              <a:buChar char="•"/>
              <a:tabLst/>
              <a:defRPr/>
            </a:pPr>
            <a:endParaRPr kumimoji="1" lang="zh-CN" altLang="en-US" sz="3000"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1706563" marR="0" lvl="1" indent="-457200" algn="l" defTabSz="914400" rtl="0" eaLnBrk="1" fontAlgn="base" latinLnBrk="0" hangingPunct="1">
              <a:lnSpc>
                <a:spcPct val="105000"/>
              </a:lnSpc>
              <a:spcBef>
                <a:spcPct val="20000"/>
              </a:spcBef>
              <a:spcAft>
                <a:spcPct val="0"/>
              </a:spcAft>
              <a:buClr>
                <a:srgbClr val="006600"/>
              </a:buClr>
              <a:buSzPct val="50000"/>
              <a:buFont typeface="Wingdings" pitchFamily="2" charset="2"/>
              <a:buChar char="u"/>
              <a:tabLst/>
              <a:defRPr/>
            </a:pPr>
            <a:r>
              <a:rPr kumimoji="1" lang="zh-CN" altLang="en-US" sz="3000" b="1" i="0" u="none" strike="noStrike" kern="0" cap="none" spc="0" normalizeH="0" baseline="0" noProof="0" dirty="0" smtClean="0">
                <a:ln>
                  <a:noFill/>
                </a:ln>
                <a:solidFill>
                  <a:srgbClr val="244800"/>
                </a:solidFill>
                <a:effectLst/>
                <a:uLnTx/>
                <a:uFillTx/>
                <a:latin typeface="华文楷体" pitchFamily="2" charset="-122"/>
                <a:ea typeface="华文楷体" pitchFamily="2" charset="-122"/>
              </a:rPr>
              <a:t>对称矩阵</a:t>
            </a:r>
          </a:p>
          <a:p>
            <a:pPr marL="1706563" marR="0" lvl="1" indent="-457200" algn="l" defTabSz="914400" rtl="0" eaLnBrk="1" fontAlgn="base" latinLnBrk="0" hangingPunct="1">
              <a:lnSpc>
                <a:spcPct val="105000"/>
              </a:lnSpc>
              <a:spcBef>
                <a:spcPct val="20000"/>
              </a:spcBef>
              <a:spcAft>
                <a:spcPct val="0"/>
              </a:spcAft>
              <a:buClr>
                <a:srgbClr val="006600"/>
              </a:buClr>
              <a:buSzPct val="50000"/>
              <a:buFont typeface="Wingdings" pitchFamily="2" charset="2"/>
              <a:buChar char="u"/>
              <a:tabLst/>
              <a:defRPr/>
            </a:pPr>
            <a:r>
              <a:rPr kumimoji="1" lang="zh-CN" altLang="en-US" sz="3000" b="1" i="0" u="none" strike="noStrike" kern="0" cap="none" spc="0" normalizeH="0" baseline="0" noProof="0" dirty="0" smtClean="0">
                <a:ln>
                  <a:noFill/>
                </a:ln>
                <a:solidFill>
                  <a:srgbClr val="244800"/>
                </a:solidFill>
                <a:effectLst/>
                <a:uLnTx/>
                <a:uFillTx/>
                <a:latin typeface="华文楷体" pitchFamily="2" charset="-122"/>
                <a:ea typeface="华文楷体" pitchFamily="2" charset="-122"/>
              </a:rPr>
              <a:t>三对角矩阵</a:t>
            </a:r>
          </a:p>
        </p:txBody>
      </p:sp>
    </p:spTree>
  </p:cSld>
  <p:clrMapOvr>
    <a:masterClrMapping/>
  </p:clrMapOvr>
  <p:transition>
    <p:strips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5496" y="260648"/>
            <a:ext cx="7772400" cy="864096"/>
          </a:xfrm>
        </p:spPr>
        <p:txBody>
          <a:bodyPr/>
          <a:lstStyle/>
          <a:p>
            <a:pPr algn="l" eaLnBrk="1" hangingPunct="1"/>
            <a:r>
              <a:rPr lang="zh-CN" altLang="en-US" sz="3600" b="1" dirty="0" smtClean="0">
                <a:solidFill>
                  <a:schemeClr val="tx2"/>
                </a:solidFill>
                <a:ea typeface="华文新魏" pitchFamily="2" charset="-122"/>
              </a:rPr>
              <a:t>对称矩阵</a:t>
            </a:r>
            <a:endParaRPr lang="zh-CN" altLang="en-US" sz="3600" dirty="0" smtClean="0">
              <a:solidFill>
                <a:schemeClr val="tx2"/>
              </a:solidFill>
              <a:ea typeface="华文新魏" pitchFamily="2" charset="-122"/>
            </a:endParaRPr>
          </a:p>
        </p:txBody>
      </p:sp>
      <p:graphicFrame>
        <p:nvGraphicFramePr>
          <p:cNvPr id="4098" name="Object 4"/>
          <p:cNvGraphicFramePr>
            <a:graphicFrameLocks noChangeAspect="1"/>
          </p:cNvGraphicFramePr>
          <p:nvPr/>
        </p:nvGraphicFramePr>
        <p:xfrm>
          <a:off x="1449388" y="1137477"/>
          <a:ext cx="6359525" cy="2738437"/>
        </p:xfrm>
        <a:graphic>
          <a:graphicData uri="http://schemas.openxmlformats.org/presentationml/2006/ole">
            <mc:AlternateContent xmlns:mc="http://schemas.openxmlformats.org/markup-compatibility/2006">
              <mc:Choice xmlns:v="urn:schemas-microsoft-com:vml" Requires="v">
                <p:oleObj spid="_x0000_s204843" name="公式" r:id="rId3" imgW="69090480" imgH="29255400" progId="Equation.3">
                  <p:embed/>
                </p:oleObj>
              </mc:Choice>
              <mc:Fallback>
                <p:oleObj name="公式" r:id="rId3" imgW="69090480" imgH="29255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1137477"/>
                        <a:ext cx="6359525" cy="2738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Text Box 6"/>
          <p:cNvSpPr txBox="1">
            <a:spLocks noChangeArrowheads="1"/>
          </p:cNvSpPr>
          <p:nvPr/>
        </p:nvSpPr>
        <p:spPr bwMode="auto">
          <a:xfrm>
            <a:off x="736600" y="4365104"/>
            <a:ext cx="8299896" cy="2031325"/>
          </a:xfrm>
          <a:prstGeom prst="rect">
            <a:avLst/>
          </a:prstGeom>
          <a:noFill/>
          <a:ln w="9525">
            <a:noFill/>
            <a:miter lim="800000"/>
            <a:headEnd/>
            <a:tailEnd/>
          </a:ln>
        </p:spPr>
        <p:txBody>
          <a:bodyPr wrap="square">
            <a:spAutoFit/>
          </a:bodyPr>
          <a:lstStyle/>
          <a:p>
            <a:pPr marL="342900" indent="-342900">
              <a:lnSpc>
                <a:spcPct val="105000"/>
              </a:lnSpc>
              <a:buClr>
                <a:srgbClr val="990099"/>
              </a:buClr>
              <a:buSzPct val="50000"/>
              <a:buFont typeface="Wingdings" pitchFamily="2" charset="2"/>
              <a:buChar char="n"/>
            </a:pPr>
            <a:r>
              <a:rPr kumimoji="1" lang="zh-CN" altLang="en-US" sz="2400" b="1" dirty="0">
                <a:latin typeface="华文楷体" pitchFamily="2" charset="-122"/>
                <a:ea typeface="华文楷体" pitchFamily="2" charset="-122"/>
              </a:rPr>
              <a:t>对称矩阵中的元素关于主对角线对称，</a:t>
            </a:r>
            <a:r>
              <a:rPr kumimoji="1" lang="en-US" altLang="zh-CN" sz="2400" b="1" i="1" dirty="0" err="1">
                <a:latin typeface="华文楷体" pitchFamily="2" charset="-122"/>
                <a:ea typeface="华文楷体" pitchFamily="2" charset="-122"/>
              </a:rPr>
              <a:t>a</a:t>
            </a:r>
            <a:r>
              <a:rPr kumimoji="1" lang="en-US" altLang="zh-CN" sz="2400" b="1" i="1" baseline="-25000" dirty="0" err="1">
                <a:latin typeface="华文楷体" pitchFamily="2" charset="-122"/>
                <a:ea typeface="华文楷体" pitchFamily="2" charset="-122"/>
              </a:rPr>
              <a:t>ij</a:t>
            </a:r>
            <a:r>
              <a:rPr kumimoji="1" lang="en-US" altLang="zh-CN" sz="2400" b="1" i="1" dirty="0">
                <a:latin typeface="华文楷体" pitchFamily="2" charset="-122"/>
                <a:ea typeface="华文楷体" pitchFamily="2" charset="-122"/>
              </a:rPr>
              <a:t> </a:t>
            </a:r>
            <a:r>
              <a:rPr kumimoji="1" lang="en-US" altLang="zh-CN" sz="2400" b="1" dirty="0">
                <a:latin typeface="华文楷体" pitchFamily="2" charset="-122"/>
                <a:ea typeface="华文楷体" pitchFamily="2" charset="-122"/>
              </a:rPr>
              <a:t>= </a:t>
            </a:r>
            <a:r>
              <a:rPr kumimoji="1" lang="en-US" altLang="zh-CN" sz="2400" b="1" i="1" dirty="0" err="1">
                <a:latin typeface="华文楷体" pitchFamily="2" charset="-122"/>
                <a:ea typeface="华文楷体" pitchFamily="2" charset="-122"/>
              </a:rPr>
              <a:t>a</a:t>
            </a:r>
            <a:r>
              <a:rPr kumimoji="1" lang="en-US" altLang="zh-CN" sz="2400" b="1" i="1" baseline="-25000" dirty="0" err="1">
                <a:latin typeface="华文楷体" pitchFamily="2" charset="-122"/>
                <a:ea typeface="华文楷体" pitchFamily="2" charset="-122"/>
              </a:rPr>
              <a:t>ji</a:t>
            </a:r>
            <a:r>
              <a:rPr kumimoji="1" lang="zh-CN" altLang="en-US" sz="2400" b="1" baseline="-25000" dirty="0">
                <a:latin typeface="华文楷体" pitchFamily="2" charset="-122"/>
                <a:ea typeface="华文楷体" pitchFamily="2" charset="-122"/>
              </a:rPr>
              <a:t>，</a:t>
            </a:r>
            <a:r>
              <a:rPr kumimoji="1" lang="zh-CN" altLang="en-US" sz="2400" b="1" i="1" baseline="-25000" dirty="0">
                <a:latin typeface="华文楷体" pitchFamily="2" charset="-122"/>
                <a:ea typeface="华文楷体" pitchFamily="2" charset="-122"/>
              </a:rPr>
              <a:t> </a:t>
            </a:r>
            <a:r>
              <a:rPr kumimoji="1" lang="en-US" altLang="zh-CN" sz="2400" b="1" dirty="0">
                <a:latin typeface="华文楷体" pitchFamily="2" charset="-122"/>
                <a:ea typeface="华文楷体" pitchFamily="2" charset="-122"/>
              </a:rPr>
              <a:t>0≤</a:t>
            </a:r>
            <a:r>
              <a:rPr kumimoji="1" lang="en-US" altLang="zh-CN" sz="2400" b="1" i="1" dirty="0">
                <a:latin typeface="华文楷体" pitchFamily="2" charset="-122"/>
                <a:ea typeface="华文楷体" pitchFamily="2" charset="-122"/>
              </a:rPr>
              <a:t>i</a:t>
            </a:r>
            <a:r>
              <a:rPr kumimoji="1" lang="en-US" altLang="zh-CN" sz="2400" b="1" dirty="0">
                <a:latin typeface="华文楷体" pitchFamily="2" charset="-122"/>
                <a:ea typeface="华文楷体" pitchFamily="2" charset="-122"/>
              </a:rPr>
              <a:t>, </a:t>
            </a:r>
            <a:r>
              <a:rPr kumimoji="1" lang="en-US" altLang="zh-CN" sz="2400" b="1" i="1" dirty="0">
                <a:latin typeface="华文楷体" pitchFamily="2" charset="-122"/>
                <a:ea typeface="华文楷体" pitchFamily="2" charset="-122"/>
              </a:rPr>
              <a:t>j</a:t>
            </a:r>
            <a:r>
              <a:rPr kumimoji="1" lang="en-US" altLang="zh-CN" sz="2400" b="1" dirty="0">
                <a:latin typeface="华文楷体" pitchFamily="2" charset="-122"/>
                <a:ea typeface="华文楷体" pitchFamily="2" charset="-122"/>
              </a:rPr>
              <a:t>≤</a:t>
            </a:r>
            <a:r>
              <a:rPr kumimoji="1" lang="en-US" altLang="zh-CN" sz="2400" b="1" i="1" dirty="0" smtClean="0">
                <a:latin typeface="华文楷体" pitchFamily="2" charset="-122"/>
                <a:ea typeface="华文楷体" pitchFamily="2" charset="-122"/>
              </a:rPr>
              <a:t>n</a:t>
            </a:r>
            <a:r>
              <a:rPr kumimoji="1" lang="en-US" altLang="zh-CN" sz="2400" b="1" dirty="0" smtClean="0">
                <a:latin typeface="华文楷体" pitchFamily="2" charset="-122"/>
                <a:ea typeface="华文楷体" pitchFamily="2" charset="-122"/>
              </a:rPr>
              <a:t>-1</a:t>
            </a:r>
          </a:p>
          <a:p>
            <a:pPr marL="342900" lvl="0" indent="-342900">
              <a:lnSpc>
                <a:spcPct val="105000"/>
              </a:lnSpc>
              <a:buClr>
                <a:srgbClr val="990099"/>
              </a:buClr>
              <a:buSzPct val="50000"/>
              <a:buFont typeface="Wingdings" pitchFamily="2" charset="2"/>
              <a:buChar char="n"/>
            </a:pPr>
            <a:endParaRPr lang="en-US" altLang="zh-CN" sz="2400" b="1" kern="0" dirty="0" smtClean="0">
              <a:solidFill>
                <a:srgbClr val="000099"/>
              </a:solidFill>
              <a:latin typeface="华文楷体" pitchFamily="2" charset="-122"/>
              <a:ea typeface="华文楷体" pitchFamily="2" charset="-122"/>
            </a:endParaRPr>
          </a:p>
          <a:p>
            <a:pPr marL="342900" lvl="0" indent="-342900">
              <a:lnSpc>
                <a:spcPct val="105000"/>
              </a:lnSpc>
              <a:buClr>
                <a:srgbClr val="990099"/>
              </a:buClr>
              <a:buSzPct val="50000"/>
              <a:buFont typeface="Wingdings" pitchFamily="2" charset="2"/>
              <a:buChar char="n"/>
            </a:pPr>
            <a:r>
              <a:rPr lang="zh-CN" altLang="en-US" sz="2400" b="1" kern="0" dirty="0" smtClean="0">
                <a:solidFill>
                  <a:srgbClr val="000099"/>
                </a:solidFill>
                <a:latin typeface="华文楷体" pitchFamily="2" charset="-122"/>
                <a:ea typeface="华文楷体" pitchFamily="2" charset="-122"/>
              </a:rPr>
              <a:t>为节约存储，只存对角线及对角线以上的元素，或者只存对角线或对角线以下的元素。前者称为</a:t>
            </a:r>
            <a:r>
              <a:rPr lang="zh-CN" altLang="en-US" sz="2400" b="1" kern="0" dirty="0" smtClean="0">
                <a:solidFill>
                  <a:schemeClr val="tx2"/>
                </a:solidFill>
                <a:latin typeface="华文楷体" pitchFamily="2" charset="-122"/>
                <a:ea typeface="华文楷体" pitchFamily="2" charset="-122"/>
              </a:rPr>
              <a:t>上三角矩阵</a:t>
            </a:r>
            <a:r>
              <a:rPr lang="zh-CN" altLang="en-US" sz="2400" b="1" kern="0" dirty="0" smtClean="0">
                <a:solidFill>
                  <a:srgbClr val="000099"/>
                </a:solidFill>
                <a:latin typeface="华文楷体" pitchFamily="2" charset="-122"/>
                <a:ea typeface="华文楷体" pitchFamily="2" charset="-122"/>
              </a:rPr>
              <a:t>，后者称为</a:t>
            </a:r>
            <a:r>
              <a:rPr lang="zh-CN" altLang="en-US" sz="2400" b="1" kern="0" dirty="0" smtClean="0">
                <a:solidFill>
                  <a:schemeClr val="tx2"/>
                </a:solidFill>
                <a:latin typeface="华文楷体" pitchFamily="2" charset="-122"/>
                <a:ea typeface="华文楷体" pitchFamily="2" charset="-122"/>
              </a:rPr>
              <a:t>下三角矩阵</a:t>
            </a:r>
            <a:r>
              <a:rPr lang="zh-CN" altLang="en-US" sz="2400" b="1" kern="0" dirty="0" smtClean="0">
                <a:solidFill>
                  <a:srgbClr val="000099"/>
                </a:solidFill>
                <a:latin typeface="华文楷体" pitchFamily="2" charset="-122"/>
                <a:ea typeface="华文楷体" pitchFamily="2" charset="-122"/>
              </a:rPr>
              <a:t>。</a:t>
            </a:r>
          </a:p>
        </p:txBody>
      </p:sp>
      <p:sp>
        <p:nvSpPr>
          <p:cNvPr id="4103" name="AutoShape 9"/>
          <p:cNvSpPr>
            <a:spLocks noChangeArrowheads="1"/>
          </p:cNvSpPr>
          <p:nvPr/>
        </p:nvSpPr>
        <p:spPr bwMode="auto">
          <a:xfrm rot="1524529">
            <a:off x="2192338" y="2283652"/>
            <a:ext cx="5526087" cy="550862"/>
          </a:xfrm>
          <a:prstGeom prst="roundRect">
            <a:avLst>
              <a:gd name="adj" fmla="val 50000"/>
            </a:avLst>
          </a:prstGeom>
          <a:solidFill>
            <a:schemeClr val="accent2">
              <a:alpha val="50195"/>
            </a:schemeClr>
          </a:solidFill>
          <a:ln w="9525">
            <a:noFill/>
            <a:round/>
            <a:headEnd/>
            <a:tailEnd/>
          </a:ln>
        </p:spPr>
        <p:txBody>
          <a:bodyPr wrap="none" anchor="ctr"/>
          <a:lstStyle/>
          <a:p>
            <a:endParaRPr lang="zh-CN" altLang="en-US"/>
          </a:p>
        </p:txBody>
      </p:sp>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p>
        </p:txBody>
      </p:sp>
      <p:sp>
        <p:nvSpPr>
          <p:cNvPr id="8" name="Rectangle 7"/>
          <p:cNvSpPr txBox="1">
            <a:spLocks noChangeArrowheads="1"/>
          </p:cNvSpPr>
          <p:nvPr/>
        </p:nvSpPr>
        <p:spPr bwMode="auto">
          <a:xfrm>
            <a:off x="539552" y="5373216"/>
            <a:ext cx="8001000" cy="12903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5000"/>
              </a:lnSpc>
              <a:spcBef>
                <a:spcPct val="20000"/>
              </a:spcBef>
              <a:spcAft>
                <a:spcPct val="0"/>
              </a:spcAft>
              <a:buClr>
                <a:srgbClr val="800080"/>
              </a:buClr>
              <a:buSzPct val="50000"/>
              <a:buFontTx/>
              <a:buChar char="•"/>
              <a:tabLst/>
              <a:defRPr/>
            </a:pPr>
            <a:endParaRPr kumimoji="1" lang="zh-CN" altLang="en-US" sz="2400" b="1" i="0" u="none" strike="noStrike" kern="0" cap="none" spc="0" normalizeH="0" baseline="0" noProof="0" dirty="0" smtClean="0">
              <a:ln>
                <a:noFill/>
              </a:ln>
              <a:solidFill>
                <a:srgbClr val="000099"/>
              </a:solidFill>
              <a:effectLst/>
              <a:uLnTx/>
              <a:uFillTx/>
              <a:latin typeface="华文楷体" pitchFamily="2" charset="-122"/>
              <a:ea typeface="华文楷体" pitchFamily="2" charset="-122"/>
              <a:cs typeface="+mn-cs"/>
            </a:endParaRPr>
          </a:p>
        </p:txBody>
      </p:sp>
    </p:spTree>
  </p:cSld>
  <p:clrMapOvr>
    <a:masterClrMapping/>
  </p:clrMapOvr>
  <p:transition>
    <p:strips dir="ld"/>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10810</TotalTime>
  <Words>6023</Words>
  <Application>Microsoft Office PowerPoint</Application>
  <PresentationFormat>全屏显示(4:3)</PresentationFormat>
  <Paragraphs>715</Paragraphs>
  <Slides>59</Slides>
  <Notes>24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59</vt:i4>
      </vt:variant>
    </vt:vector>
  </HeadingPairs>
  <TitlesOfParts>
    <vt:vector size="74" baseType="lpstr">
      <vt:lpstr>仿宋_GB2312</vt:lpstr>
      <vt:lpstr>华文楷体</vt:lpstr>
      <vt:lpstr>华文新魏</vt:lpstr>
      <vt:lpstr>楷体_GB2312</vt:lpstr>
      <vt:lpstr>隶书</vt:lpstr>
      <vt:lpstr>宋体</vt:lpstr>
      <vt:lpstr>Arial</vt:lpstr>
      <vt:lpstr>Symbol</vt:lpstr>
      <vt:lpstr>Times New Roman</vt:lpstr>
      <vt:lpstr>Wingdings</vt:lpstr>
      <vt:lpstr>默认设计模板</vt:lpstr>
      <vt:lpstr>公式</vt:lpstr>
      <vt:lpstr>Equation</vt:lpstr>
      <vt:lpstr>文档</vt:lpstr>
      <vt:lpstr>Document</vt:lpstr>
      <vt:lpstr>PowerPoint 演示文稿</vt:lpstr>
      <vt:lpstr>PowerPoint 演示文稿</vt:lpstr>
      <vt:lpstr>PowerPoint 演示文稿</vt:lpstr>
      <vt:lpstr>基本操作：</vt:lpstr>
      <vt:lpstr>PowerPoint 演示文稿</vt:lpstr>
      <vt:lpstr>PowerPoint 演示文稿</vt:lpstr>
      <vt:lpstr>PowerPoint 演示文稿</vt:lpstr>
      <vt:lpstr>PowerPoint 演示文稿</vt:lpstr>
      <vt:lpstr>对称矩阵</vt:lpstr>
      <vt:lpstr>PowerPoint 演示文稿</vt:lpstr>
      <vt:lpstr>PowerPoint 演示文稿</vt:lpstr>
      <vt:lpstr>对角矩阵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数组</dc:title>
  <dc:creator>thcic</dc:creator>
  <cp:lastModifiedBy>lxh</cp:lastModifiedBy>
  <cp:revision>240</cp:revision>
  <cp:lastPrinted>2018-04-08T04:30:32Z</cp:lastPrinted>
  <dcterms:created xsi:type="dcterms:W3CDTF">1998-08-20T06:32:36Z</dcterms:created>
  <dcterms:modified xsi:type="dcterms:W3CDTF">2018-04-11T05:25:02Z</dcterms:modified>
</cp:coreProperties>
</file>