
<file path=[Content_Types].xml><?xml version="1.0" encoding="utf-8"?>
<Types xmlns="http://schemas.openxmlformats.org/package/2006/content-types">
  <Default Extension="xml" ContentType="application/xml"/>
  <Default Extension="wmf" ContentType="image/x-wmf"/>
  <Default Extension="doc" ContentType="application/msword"/>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256" r:id="rId2"/>
    <p:sldId id="476" r:id="rId3"/>
    <p:sldId id="294" r:id="rId4"/>
    <p:sldId id="297" r:id="rId5"/>
    <p:sldId id="479" r:id="rId6"/>
    <p:sldId id="463" r:id="rId7"/>
    <p:sldId id="299" r:id="rId8"/>
    <p:sldId id="448" r:id="rId9"/>
    <p:sldId id="301" r:id="rId10"/>
    <p:sldId id="302" r:id="rId11"/>
    <p:sldId id="466" r:id="rId12"/>
    <p:sldId id="303" r:id="rId13"/>
    <p:sldId id="464" r:id="rId14"/>
    <p:sldId id="465" r:id="rId15"/>
    <p:sldId id="478" r:id="rId16"/>
    <p:sldId id="304" r:id="rId17"/>
    <p:sldId id="305" r:id="rId18"/>
    <p:sldId id="480" r:id="rId19"/>
    <p:sldId id="477" r:id="rId20"/>
    <p:sldId id="310" r:id="rId21"/>
    <p:sldId id="311" r:id="rId22"/>
    <p:sldId id="312" r:id="rId23"/>
    <p:sldId id="313" r:id="rId24"/>
    <p:sldId id="446" r:id="rId25"/>
    <p:sldId id="315" r:id="rId26"/>
    <p:sldId id="467" r:id="rId27"/>
    <p:sldId id="449" r:id="rId28"/>
    <p:sldId id="468" r:id="rId29"/>
    <p:sldId id="325" r:id="rId30"/>
    <p:sldId id="327" r:id="rId31"/>
    <p:sldId id="328" r:id="rId32"/>
    <p:sldId id="329" r:id="rId33"/>
    <p:sldId id="330" r:id="rId34"/>
    <p:sldId id="481" r:id="rId35"/>
    <p:sldId id="482" r:id="rId36"/>
    <p:sldId id="334" r:id="rId37"/>
    <p:sldId id="475" r:id="rId38"/>
    <p:sldId id="469" r:id="rId39"/>
    <p:sldId id="343" r:id="rId40"/>
    <p:sldId id="470" r:id="rId41"/>
    <p:sldId id="341" r:id="rId42"/>
    <p:sldId id="450" r:id="rId43"/>
    <p:sldId id="344" r:id="rId44"/>
    <p:sldId id="348" r:id="rId45"/>
    <p:sldId id="346" r:id="rId46"/>
    <p:sldId id="352" r:id="rId47"/>
    <p:sldId id="353" r:id="rId48"/>
    <p:sldId id="471" r:id="rId49"/>
    <p:sldId id="451" r:id="rId50"/>
    <p:sldId id="473" r:id="rId51"/>
    <p:sldId id="472" r:id="rId52"/>
    <p:sldId id="354" r:id="rId53"/>
    <p:sldId id="358" r:id="rId54"/>
    <p:sldId id="359" r:id="rId55"/>
    <p:sldId id="452" r:id="rId56"/>
    <p:sldId id="474" r:id="rId57"/>
    <p:sldId id="483" r:id="rId58"/>
    <p:sldId id="484" r:id="rId59"/>
    <p:sldId id="453" r:id="rId60"/>
    <p:sldId id="455" r:id="rId61"/>
    <p:sldId id="457" r:id="rId62"/>
    <p:sldId id="459" r:id="rId63"/>
    <p:sldId id="460" r:id="rId64"/>
    <p:sldId id="461" r:id="rId65"/>
    <p:sldId id="462" r:id="rId66"/>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94" autoAdjust="0"/>
    <p:restoredTop sz="83821" autoAdjust="0"/>
  </p:normalViewPr>
  <p:slideViewPr>
    <p:cSldViewPr>
      <p:cViewPr varScale="1">
        <p:scale>
          <a:sx n="86" d="100"/>
          <a:sy n="86" d="100"/>
        </p:scale>
        <p:origin x="-2528" y="-11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interSettings" Target="printerSettings/printerSettings1.bin"/><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4302231"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5623698" y="1"/>
            <a:ext cx="4302231" cy="339884"/>
          </a:xfrm>
          <a:prstGeom prst="rect">
            <a:avLst/>
          </a:prstGeom>
        </p:spPr>
        <p:txBody>
          <a:bodyPr vert="horz" lIns="91440" tIns="45720" rIns="91440" bIns="45720" rtlCol="0"/>
          <a:lstStyle>
            <a:lvl1pPr algn="r">
              <a:defRPr sz="1200"/>
            </a:lvl1pPr>
          </a:lstStyle>
          <a:p>
            <a:fld id="{3CFB2F0E-1649-4FDB-9622-A4547210FD41}" type="datetimeFigureOut">
              <a:rPr lang="en-US" smtClean="0"/>
              <a:t>18/5/14</a:t>
            </a:fld>
            <a:endParaRPr lang="en-US"/>
          </a:p>
        </p:txBody>
      </p:sp>
      <p:sp>
        <p:nvSpPr>
          <p:cNvPr id="4" name="页脚占位符 3"/>
          <p:cNvSpPr>
            <a:spLocks noGrp="1"/>
          </p:cNvSpPr>
          <p:nvPr>
            <p:ph type="ftr" sz="quarter" idx="2"/>
          </p:nvPr>
        </p:nvSpPr>
        <p:spPr>
          <a:xfrm>
            <a:off x="1"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5623698" y="6456612"/>
            <a:ext cx="4302231" cy="339884"/>
          </a:xfrm>
          <a:prstGeom prst="rect">
            <a:avLst/>
          </a:prstGeom>
        </p:spPr>
        <p:txBody>
          <a:bodyPr vert="horz" lIns="91440" tIns="45720" rIns="91440" bIns="45720" rtlCol="0" anchor="b"/>
          <a:lstStyle>
            <a:lvl1pPr algn="r">
              <a:defRPr sz="1200"/>
            </a:lvl1pPr>
          </a:lstStyle>
          <a:p>
            <a:fld id="{CF3205BD-19C3-4645-B041-0D369F844E4B}" type="slidenum">
              <a:rPr lang="en-US" smtClean="0"/>
              <a:t>‹#›</a:t>
            </a:fld>
            <a:endParaRPr lang="en-US"/>
          </a:p>
        </p:txBody>
      </p:sp>
    </p:spTree>
    <p:extLst>
      <p:ext uri="{BB962C8B-B14F-4D97-AF65-F5344CB8AC3E}">
        <p14:creationId xmlns:p14="http://schemas.microsoft.com/office/powerpoint/2010/main" val="4173352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4302231"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5623698" y="1"/>
            <a:ext cx="4302231" cy="339884"/>
          </a:xfrm>
          <a:prstGeom prst="rect">
            <a:avLst/>
          </a:prstGeom>
        </p:spPr>
        <p:txBody>
          <a:bodyPr vert="horz" lIns="91440" tIns="45720" rIns="91440" bIns="45720" rtlCol="0"/>
          <a:lstStyle>
            <a:lvl1pPr algn="r">
              <a:defRPr sz="1200"/>
            </a:lvl1pPr>
          </a:lstStyle>
          <a:p>
            <a:fld id="{2F349429-7AEC-40B9-B018-84F7C02F90AD}" type="datetimeFigureOut">
              <a:rPr lang="en-US" smtClean="0"/>
              <a:t>18/5/14</a:t>
            </a:fld>
            <a:endParaRPr lang="en-US"/>
          </a:p>
        </p:txBody>
      </p:sp>
      <p:sp>
        <p:nvSpPr>
          <p:cNvPr id="4" name="幻灯片图像占位符 3"/>
          <p:cNvSpPr>
            <a:spLocks noGrp="1" noRot="1" noChangeAspect="1"/>
          </p:cNvSpPr>
          <p:nvPr>
            <p:ph type="sldImg" idx="2"/>
          </p:nvPr>
        </p:nvSpPr>
        <p:spPr>
          <a:xfrm>
            <a:off x="3265488" y="509588"/>
            <a:ext cx="3397250" cy="2547937"/>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992823" y="3228896"/>
            <a:ext cx="7942579" cy="30589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1"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5623698" y="6456612"/>
            <a:ext cx="4302231" cy="339884"/>
          </a:xfrm>
          <a:prstGeom prst="rect">
            <a:avLst/>
          </a:prstGeom>
        </p:spPr>
        <p:txBody>
          <a:bodyPr vert="horz" lIns="91440" tIns="45720" rIns="91440" bIns="45720" rtlCol="0" anchor="b"/>
          <a:lstStyle>
            <a:lvl1pPr algn="r">
              <a:defRPr sz="1200"/>
            </a:lvl1pPr>
          </a:lstStyle>
          <a:p>
            <a:fld id="{A2A1643A-76C6-4418-8C90-D4A34E557575}" type="slidenum">
              <a:rPr lang="en-US" smtClean="0"/>
              <a:t>‹#›</a:t>
            </a:fld>
            <a:endParaRPr lang="en-US"/>
          </a:p>
        </p:txBody>
      </p:sp>
    </p:spTree>
    <p:extLst>
      <p:ext uri="{BB962C8B-B14F-4D97-AF65-F5344CB8AC3E}">
        <p14:creationId xmlns:p14="http://schemas.microsoft.com/office/powerpoint/2010/main" val="3499690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7</a:t>
            </a:fld>
            <a:endParaRPr lang="en-US"/>
          </a:p>
        </p:txBody>
      </p:sp>
    </p:spTree>
    <p:extLst>
      <p:ext uri="{BB962C8B-B14F-4D97-AF65-F5344CB8AC3E}">
        <p14:creationId xmlns:p14="http://schemas.microsoft.com/office/powerpoint/2010/main" val="355865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35</a:t>
            </a:fld>
            <a:endParaRPr lang="en-US"/>
          </a:p>
        </p:txBody>
      </p:sp>
    </p:spTree>
    <p:extLst>
      <p:ext uri="{BB962C8B-B14F-4D97-AF65-F5344CB8AC3E}">
        <p14:creationId xmlns:p14="http://schemas.microsoft.com/office/powerpoint/2010/main" val="3737042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en-US" dirty="0" err="1" smtClean="0"/>
              <a:t>将有向图的正邻接表和逆邻接表结合起来</a:t>
            </a:r>
            <a:endParaRPr lang="en-US" altLang="zh-CN"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smtClean="0"/>
              <a:t>指向以该顶点为弧头的第一个弧结点：</a:t>
            </a:r>
            <a:r>
              <a:rPr lang="zh-CN" altLang="en-US" sz="1200" dirty="0" smtClean="0">
                <a:solidFill>
                  <a:schemeClr val="tx2"/>
                </a:solidFill>
                <a:ea typeface="楷体_GB2312" pitchFamily="49" charset="-122"/>
              </a:rPr>
              <a:t>指向该顶点的</a:t>
            </a:r>
            <a:r>
              <a:rPr lang="zh-CN" altLang="en-US" sz="1200" b="1" dirty="0" smtClean="0">
                <a:solidFill>
                  <a:schemeClr val="tx2"/>
                </a:solidFill>
                <a:ea typeface="楷体_GB2312" pitchFamily="49" charset="-122"/>
              </a:rPr>
              <a:t>第一条入弧</a:t>
            </a:r>
            <a:endParaRPr lang="en-US" altLang="zh-CN" sz="1200" b="1" dirty="0" smtClean="0">
              <a:solidFill>
                <a:schemeClr val="tx2"/>
              </a:solidFill>
              <a:ea typeface="楷体_GB2312" pitchFamily="49" charset="-122"/>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t>指向以该顶点为弧尾的第一个弧结点：</a:t>
            </a:r>
            <a:r>
              <a:rPr lang="zh-CN" altLang="en-US" sz="900" dirty="0" smtClean="0">
                <a:solidFill>
                  <a:schemeClr val="tx2"/>
                </a:solidFill>
                <a:ea typeface="楷体_GB2312" pitchFamily="49" charset="-122"/>
              </a:rPr>
              <a:t>指向该顶点的</a:t>
            </a:r>
            <a:r>
              <a:rPr lang="zh-CN" altLang="en-US" sz="900" b="1" dirty="0" smtClean="0">
                <a:solidFill>
                  <a:schemeClr val="tx2"/>
                </a:solidFill>
                <a:ea typeface="楷体_GB2312" pitchFamily="49" charset="-122"/>
              </a:rPr>
              <a:t>第一条出弧</a:t>
            </a:r>
            <a:endParaRPr lang="zh-CN" altLang="en-US" sz="800" dirty="0" smtClean="0">
              <a:solidFill>
                <a:srgbClr val="000000"/>
              </a:solidFill>
              <a:latin typeface="Arial" charset="0"/>
            </a:endParaRPr>
          </a:p>
          <a:p>
            <a:pPr marL="0" marR="0" lvl="2" indent="0" algn="l" defTabSz="914400" rtl="0" eaLnBrk="1" fontAlgn="auto" latinLnBrk="0" hangingPunct="1">
              <a:lnSpc>
                <a:spcPct val="100000"/>
              </a:lnSpc>
              <a:spcBef>
                <a:spcPts val="0"/>
              </a:spcBef>
              <a:spcAft>
                <a:spcPts val="0"/>
              </a:spcAft>
              <a:buClrTx/>
              <a:buSzTx/>
              <a:buFontTx/>
              <a:buNone/>
              <a:tabLst/>
              <a:defRPr/>
            </a:pPr>
            <a:endParaRPr lang="zh-CN" altLang="en-US" sz="900" dirty="0" smtClean="0">
              <a:solidFill>
                <a:srgbClr val="000000"/>
              </a:solidFill>
              <a:latin typeface="Arial" charset="0"/>
            </a:endParaRP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38</a:t>
            </a:fld>
            <a:endParaRPr lang="en-US"/>
          </a:p>
        </p:txBody>
      </p:sp>
    </p:spTree>
    <p:extLst>
      <p:ext uri="{BB962C8B-B14F-4D97-AF65-F5344CB8AC3E}">
        <p14:creationId xmlns:p14="http://schemas.microsoft.com/office/powerpoint/2010/main" val="1368644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宋体" panose="02010600030101010101" pitchFamily="2" charset="-122"/>
              </a:rPr>
              <a:t>类似</a:t>
            </a:r>
            <a:r>
              <a:rPr lang="en-US" altLang="en-US" dirty="0" err="1" smtClean="0">
                <a:ea typeface="宋体" panose="02010600030101010101" pitchFamily="2" charset="-122"/>
              </a:rPr>
              <a:t>十字链表</a:t>
            </a:r>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43</a:t>
            </a:fld>
            <a:endParaRPr lang="en-US"/>
          </a:p>
        </p:txBody>
      </p:sp>
    </p:spTree>
    <p:extLst>
      <p:ext uri="{BB962C8B-B14F-4D97-AF65-F5344CB8AC3E}">
        <p14:creationId xmlns:p14="http://schemas.microsoft.com/office/powerpoint/2010/main" val="4127683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err="1" smtClean="0"/>
              <a:t>邻接表</a:t>
            </a:r>
            <a:r>
              <a:rPr lang="zh-CN" altLang="en-US" sz="1200" b="0" dirty="0" smtClean="0"/>
              <a:t>：在表示</a:t>
            </a:r>
            <a:r>
              <a:rPr lang="en-US" altLang="en-US" sz="1200" b="0" dirty="0" err="1" smtClean="0"/>
              <a:t>无向图</a:t>
            </a:r>
            <a:r>
              <a:rPr lang="zh-CN" altLang="en-US" sz="1200" b="0" dirty="0" smtClean="0"/>
              <a:t>时，</a:t>
            </a:r>
            <a:r>
              <a:rPr lang="en-US" altLang="en-US" sz="1200" b="0" dirty="0" smtClean="0"/>
              <a:t> </a:t>
            </a:r>
            <a:r>
              <a:rPr lang="en-US" altLang="en-US" sz="1200" b="0" dirty="0" err="1" smtClean="0"/>
              <a:t>一条边</a:t>
            </a:r>
            <a:r>
              <a:rPr lang="en-US" altLang="en-US" sz="1200" b="0" dirty="0" smtClean="0"/>
              <a:t>(</a:t>
            </a:r>
            <a:r>
              <a:rPr lang="en-US" altLang="en-US" sz="1200" b="0" dirty="0" err="1" smtClean="0"/>
              <a:t>v,w</a:t>
            </a:r>
            <a:r>
              <a:rPr lang="en-US" altLang="en-US" sz="1200" b="0" dirty="0" smtClean="0"/>
              <a:t>)</a:t>
            </a:r>
            <a:r>
              <a:rPr lang="en-US" altLang="en-US" sz="1200" b="0" dirty="0" err="1" smtClean="0"/>
              <a:t>的两个表结点分别</a:t>
            </a:r>
            <a:r>
              <a:rPr lang="zh-CN" altLang="en-US" sz="1200" b="0" dirty="0" smtClean="0"/>
              <a:t>出现</a:t>
            </a:r>
            <a:r>
              <a:rPr lang="en-US" altLang="en-US" sz="1200" b="0" dirty="0" err="1" smtClean="0"/>
              <a:t>在以v和w为头结点的链表中，很容易求得顶点和边的信息，但在涉及到边的操作会带来不便</a:t>
            </a:r>
            <a:endParaRPr lang="en-US" altLang="zh-CN" sz="1200" b="0" dirty="0" smtClean="0"/>
          </a:p>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44</a:t>
            </a:fld>
            <a:endParaRPr lang="en-US"/>
          </a:p>
        </p:txBody>
      </p:sp>
    </p:spTree>
    <p:extLst>
      <p:ext uri="{BB962C8B-B14F-4D97-AF65-F5344CB8AC3E}">
        <p14:creationId xmlns:p14="http://schemas.microsoft.com/office/powerpoint/2010/main" val="1705618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smtClean="0">
                <a:latin typeface="宋体" pitchFamily="2" charset="-122"/>
              </a:rPr>
              <a:t>图的遍历算法是各种图的操作的基础。</a:t>
            </a:r>
            <a:endParaRPr lang="en-US" b="0" dirty="0"/>
          </a:p>
        </p:txBody>
      </p:sp>
      <p:sp>
        <p:nvSpPr>
          <p:cNvPr id="4" name="灯片编号占位符 3"/>
          <p:cNvSpPr>
            <a:spLocks noGrp="1"/>
          </p:cNvSpPr>
          <p:nvPr>
            <p:ph type="sldNum" sz="quarter" idx="10"/>
          </p:nvPr>
        </p:nvSpPr>
        <p:spPr/>
        <p:txBody>
          <a:bodyPr/>
          <a:lstStyle/>
          <a:p>
            <a:fld id="{A2A1643A-76C6-4418-8C90-D4A34E557575}" type="slidenum">
              <a:rPr lang="en-US" smtClean="0"/>
              <a:t>46</a:t>
            </a:fld>
            <a:endParaRPr lang="en-US"/>
          </a:p>
        </p:txBody>
      </p:sp>
    </p:spTree>
    <p:extLst>
      <p:ext uri="{BB962C8B-B14F-4D97-AF65-F5344CB8AC3E}">
        <p14:creationId xmlns:p14="http://schemas.microsoft.com/office/powerpoint/2010/main" val="4066256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47</a:t>
            </a:fld>
            <a:endParaRPr lang="en-US"/>
          </a:p>
        </p:txBody>
      </p:sp>
    </p:spTree>
    <p:extLst>
      <p:ext uri="{BB962C8B-B14F-4D97-AF65-F5344CB8AC3E}">
        <p14:creationId xmlns:p14="http://schemas.microsoft.com/office/powerpoint/2010/main" val="3048652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48</a:t>
            </a:fld>
            <a:endParaRPr lang="en-US"/>
          </a:p>
        </p:txBody>
      </p:sp>
    </p:spTree>
    <p:extLst>
      <p:ext uri="{BB962C8B-B14F-4D97-AF65-F5344CB8AC3E}">
        <p14:creationId xmlns:p14="http://schemas.microsoft.com/office/powerpoint/2010/main" val="3575621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t>//</a:t>
            </a:r>
            <a:r>
              <a:rPr lang="zh-CN" altLang="en-US" sz="1200" smtClean="0"/>
              <a:t>使用全局变量</a:t>
            </a:r>
            <a:r>
              <a:rPr lang="en-US" sz="1200" smtClean="0"/>
              <a:t>VisitFunc，</a:t>
            </a:r>
            <a:r>
              <a:rPr lang="zh-CN" altLang="en-US" sz="1200" smtClean="0"/>
              <a:t>使</a:t>
            </a:r>
            <a:r>
              <a:rPr lang="en-US" sz="1200" smtClean="0"/>
              <a:t>DFS</a:t>
            </a:r>
            <a:r>
              <a:rPr lang="zh-CN" altLang="en-US" sz="1200" smtClean="0"/>
              <a:t>不必设函数指针参数</a:t>
            </a:r>
            <a:endParaRPr lang="en-US" altLang="zh-CN" sz="1200" smtClean="0"/>
          </a:p>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49</a:t>
            </a:fld>
            <a:endParaRPr lang="en-US"/>
          </a:p>
        </p:txBody>
      </p:sp>
    </p:spTree>
    <p:extLst>
      <p:ext uri="{BB962C8B-B14F-4D97-AF65-F5344CB8AC3E}">
        <p14:creationId xmlns:p14="http://schemas.microsoft.com/office/powerpoint/2010/main" val="2145484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b="0" dirty="0"/>
          </a:p>
        </p:txBody>
      </p:sp>
      <p:sp>
        <p:nvSpPr>
          <p:cNvPr id="4" name="灯片编号占位符 3"/>
          <p:cNvSpPr>
            <a:spLocks noGrp="1"/>
          </p:cNvSpPr>
          <p:nvPr>
            <p:ph type="sldNum" sz="quarter" idx="10"/>
          </p:nvPr>
        </p:nvSpPr>
        <p:spPr/>
        <p:txBody>
          <a:bodyPr/>
          <a:lstStyle/>
          <a:p>
            <a:fld id="{A2A1643A-76C6-4418-8C90-D4A34E557575}" type="slidenum">
              <a:rPr lang="en-US" smtClean="0"/>
              <a:t>53</a:t>
            </a:fld>
            <a:endParaRPr lang="en-US"/>
          </a:p>
        </p:txBody>
      </p:sp>
    </p:spTree>
    <p:extLst>
      <p:ext uri="{BB962C8B-B14F-4D97-AF65-F5344CB8AC3E}">
        <p14:creationId xmlns:p14="http://schemas.microsoft.com/office/powerpoint/2010/main" val="460247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55</a:t>
            </a:fld>
            <a:endParaRPr lang="en-US"/>
          </a:p>
        </p:txBody>
      </p:sp>
    </p:spTree>
    <p:extLst>
      <p:ext uri="{BB962C8B-B14F-4D97-AF65-F5344CB8AC3E}">
        <p14:creationId xmlns:p14="http://schemas.microsoft.com/office/powerpoint/2010/main" val="1706555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ea typeface="宋体" panose="02010600030101010101" pitchFamily="2" charset="-122"/>
            </a:endParaRPr>
          </a:p>
        </p:txBody>
      </p:sp>
      <p:sp>
        <p:nvSpPr>
          <p:cNvPr id="4" name="灯片编号占位符 3"/>
          <p:cNvSpPr>
            <a:spLocks noGrp="1"/>
          </p:cNvSpPr>
          <p:nvPr>
            <p:ph type="sldNum" sz="quarter" idx="10"/>
          </p:nvPr>
        </p:nvSpPr>
        <p:spPr/>
        <p:txBody>
          <a:bodyPr/>
          <a:lstStyle/>
          <a:p>
            <a:fld id="{A2A1643A-76C6-4418-8C90-D4A34E557575}" type="slidenum">
              <a:rPr lang="en-US" smtClean="0"/>
              <a:t>8</a:t>
            </a:fld>
            <a:endParaRPr lang="en-US"/>
          </a:p>
        </p:txBody>
      </p:sp>
    </p:spTree>
    <p:extLst>
      <p:ext uri="{BB962C8B-B14F-4D97-AF65-F5344CB8AC3E}">
        <p14:creationId xmlns:p14="http://schemas.microsoft.com/office/powerpoint/2010/main" val="30758371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56</a:t>
            </a:fld>
            <a:endParaRPr lang="en-US"/>
          </a:p>
        </p:txBody>
      </p:sp>
    </p:spTree>
    <p:extLst>
      <p:ext uri="{BB962C8B-B14F-4D97-AF65-F5344CB8AC3E}">
        <p14:creationId xmlns:p14="http://schemas.microsoft.com/office/powerpoint/2010/main" val="2062461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结点的总度数为</a:t>
            </a:r>
            <a:r>
              <a:rPr lang="en-US" altLang="zh-CN" dirty="0" smtClean="0"/>
              <a:t>2(n+1)</a:t>
            </a:r>
            <a:r>
              <a:rPr lang="zh-CN" altLang="en-US" dirty="0" smtClean="0"/>
              <a:t>，那么，结点的平均度数为</a:t>
            </a:r>
            <a:r>
              <a:rPr lang="en-US" altLang="zh-CN" dirty="0" smtClean="0"/>
              <a:t>2(n+1)/n=2+1/n &gt;2</a:t>
            </a:r>
            <a:r>
              <a:rPr lang="zh-CN" altLang="en-US" dirty="0" smtClean="0"/>
              <a:t>，所以，</a:t>
            </a:r>
            <a:r>
              <a:rPr lang="zh-CN" altLang="en-US" sz="1200" b="0" dirty="0" smtClean="0"/>
              <a:t>结点中至少有一个顶点的度数≥３ </a:t>
            </a:r>
          </a:p>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9</a:t>
            </a:fld>
            <a:endParaRPr lang="en-US"/>
          </a:p>
        </p:txBody>
      </p:sp>
    </p:spTree>
    <p:extLst>
      <p:ext uri="{BB962C8B-B14F-4D97-AF65-F5344CB8AC3E}">
        <p14:creationId xmlns:p14="http://schemas.microsoft.com/office/powerpoint/2010/main" val="1816743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10000"/>
              </a:lnSpc>
              <a:buNone/>
              <a:defRPr/>
            </a:pPr>
            <a:r>
              <a:rPr lang="en-US" altLang="en-US" sz="2800" b="0" smtClean="0">
                <a:solidFill>
                  <a:schemeClr val="folHlink"/>
                </a:solidFill>
              </a:rPr>
              <a:t>路径</a:t>
            </a:r>
            <a:r>
              <a:rPr lang="en-US" altLang="en-US" sz="2800" b="0" smtClean="0"/>
              <a:t>是图</a:t>
            </a:r>
            <a:r>
              <a:rPr lang="en-US" altLang="en-US" sz="2800" b="0" err="1" smtClean="0"/>
              <a:t>G</a:t>
            </a:r>
            <a:r>
              <a:rPr lang="en-US" altLang="en-US" sz="2800" b="0" smtClean="0"/>
              <a:t>中连接两顶点之间所经过的顶点序列</a:t>
            </a:r>
            <a:endParaRPr lang="en-US" b="0" dirty="0"/>
          </a:p>
        </p:txBody>
      </p:sp>
      <p:sp>
        <p:nvSpPr>
          <p:cNvPr id="4" name="灯片编号占位符 3"/>
          <p:cNvSpPr>
            <a:spLocks noGrp="1"/>
          </p:cNvSpPr>
          <p:nvPr>
            <p:ph type="sldNum" sz="quarter" idx="10"/>
          </p:nvPr>
        </p:nvSpPr>
        <p:spPr/>
        <p:txBody>
          <a:bodyPr/>
          <a:lstStyle/>
          <a:p>
            <a:fld id="{A2A1643A-76C6-4418-8C90-D4A34E557575}" type="slidenum">
              <a:rPr lang="en-US" smtClean="0"/>
              <a:t>12</a:t>
            </a:fld>
            <a:endParaRPr lang="en-US"/>
          </a:p>
        </p:txBody>
      </p:sp>
    </p:spTree>
    <p:extLst>
      <p:ext uri="{BB962C8B-B14F-4D97-AF65-F5344CB8AC3E}">
        <p14:creationId xmlns:p14="http://schemas.microsoft.com/office/powerpoint/2010/main" val="649563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13</a:t>
            </a:fld>
            <a:endParaRPr lang="en-US"/>
          </a:p>
        </p:txBody>
      </p:sp>
    </p:spTree>
    <p:extLst>
      <p:ext uri="{BB962C8B-B14F-4D97-AF65-F5344CB8AC3E}">
        <p14:creationId xmlns:p14="http://schemas.microsoft.com/office/powerpoint/2010/main" val="393469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这里的图，是连通 多重图</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smtClean="0">
                <a:solidFill>
                  <a:schemeClr val="tx1"/>
                </a:solidFill>
                <a:latin typeface="楷体_GB2312" pitchFamily="49" charset="-122"/>
                <a:ea typeface="楷体_GB2312" pitchFamily="49" charset="-122"/>
              </a:rPr>
              <a:t>1736</a:t>
            </a:r>
            <a:r>
              <a:rPr lang="zh-CN" altLang="en-US" sz="1200" b="0" dirty="0" smtClean="0">
                <a:solidFill>
                  <a:schemeClr val="tx1"/>
                </a:solidFill>
                <a:latin typeface="楷体_GB2312" pitchFamily="49" charset="-122"/>
                <a:ea typeface="楷体_GB2312" pitchFamily="49" charset="-122"/>
              </a:rPr>
              <a:t>年，</a:t>
            </a:r>
            <a:r>
              <a:rPr lang="en-US" altLang="zh-CN" sz="1200" b="0" dirty="0" smtClean="0">
                <a:solidFill>
                  <a:schemeClr val="tx1"/>
                </a:solidFill>
                <a:latin typeface="楷体_GB2312" pitchFamily="49" charset="-122"/>
                <a:ea typeface="楷体_GB2312" pitchFamily="49" charset="-122"/>
              </a:rPr>
              <a:t>Euler</a:t>
            </a:r>
            <a:r>
              <a:rPr lang="zh-CN" altLang="en-US" sz="1200" b="0" dirty="0" smtClean="0">
                <a:solidFill>
                  <a:schemeClr val="tx1"/>
                </a:solidFill>
                <a:latin typeface="楷体_GB2312" pitchFamily="49" charset="-122"/>
                <a:ea typeface="楷体_GB2312" pitchFamily="49" charset="-122"/>
              </a:rPr>
              <a:t>巧妙地将此问题化为图的不重复一笔画问题，并证明了该问题不存在</a:t>
            </a:r>
            <a:r>
              <a:rPr lang="zh-CN" altLang="en-US" sz="1200" b="0" smtClean="0">
                <a:solidFill>
                  <a:schemeClr val="tx1"/>
                </a:solidFill>
                <a:latin typeface="楷体_GB2312" pitchFamily="49" charset="-122"/>
                <a:ea typeface="楷体_GB2312" pitchFamily="49" charset="-122"/>
              </a:rPr>
              <a:t>肯定回答。</a:t>
            </a:r>
            <a:endParaRPr lang="en-US" altLang="zh-CN" sz="1200" b="0" smtClean="0">
              <a:solidFill>
                <a:schemeClr val="tx1"/>
              </a:solidFill>
              <a:latin typeface="楷体_GB2312" pitchFamily="49" charset="-122"/>
              <a:ea typeface="楷体_GB2312"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smtClean="0">
                <a:solidFill>
                  <a:schemeClr val="tx1"/>
                </a:solidFill>
                <a:latin typeface="楷体_GB2312" pitchFamily="49" charset="-122"/>
                <a:ea typeface="楷体_GB2312" pitchFamily="49" charset="-122"/>
              </a:rPr>
              <a:t>定理：含有至少</a:t>
            </a:r>
            <a:r>
              <a:rPr lang="en-US" altLang="zh-CN" sz="1200" b="0" smtClean="0">
                <a:solidFill>
                  <a:schemeClr val="tx1"/>
                </a:solidFill>
                <a:latin typeface="楷体_GB2312" pitchFamily="49" charset="-122"/>
                <a:ea typeface="楷体_GB2312" pitchFamily="49" charset="-122"/>
              </a:rPr>
              <a:t>2</a:t>
            </a:r>
            <a:r>
              <a:rPr lang="zh-CN" altLang="en-US" sz="1200" b="0" smtClean="0">
                <a:solidFill>
                  <a:schemeClr val="tx1"/>
                </a:solidFill>
                <a:latin typeface="楷体_GB2312" pitchFamily="49" charset="-122"/>
                <a:ea typeface="楷体_GB2312" pitchFamily="49" charset="-122"/>
              </a:rPr>
              <a:t>个顶点的连通多重图，具有欧拉回路，当且仅当，它的每个顶点的度都为偶数。</a:t>
            </a:r>
            <a:endParaRPr lang="en-US" altLang="zh-CN" sz="1200" b="0" smtClean="0">
              <a:solidFill>
                <a:schemeClr val="tx1"/>
              </a:solidFill>
              <a:latin typeface="楷体_GB2312" pitchFamily="49" charset="-122"/>
              <a:ea typeface="楷体_GB2312"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smtClean="0">
              <a:solidFill>
                <a:schemeClr val="tx1"/>
              </a:solidFill>
              <a:latin typeface="楷体_GB2312" pitchFamily="49" charset="-122"/>
              <a:ea typeface="楷体_GB2312"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smtClean="0">
                <a:solidFill>
                  <a:schemeClr val="tx1"/>
                </a:solidFill>
                <a:latin typeface="楷体_GB2312" pitchFamily="49" charset="-122"/>
                <a:ea typeface="楷体_GB2312" pitchFamily="49" charset="-122"/>
              </a:rPr>
              <a:t>从某点出发，经过所有的桥，在其他某点结束？也就是，有没有欧拉路径？</a:t>
            </a:r>
            <a:endParaRPr lang="en-US" altLang="zh-CN" sz="1200" b="0" smtClean="0">
              <a:solidFill>
                <a:schemeClr val="tx1"/>
              </a:solidFill>
              <a:latin typeface="楷体_GB2312" pitchFamily="49" charset="-122"/>
              <a:ea typeface="楷体_GB2312"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smtClean="0">
                <a:solidFill>
                  <a:schemeClr val="tx1"/>
                </a:solidFill>
                <a:latin typeface="楷体_GB2312" pitchFamily="49" charset="-122"/>
                <a:ea typeface="楷体_GB2312" pitchFamily="49" charset="-122"/>
              </a:rPr>
              <a:t>定理：连通多重图，具有欧拉路径但没有欧拉回路，当且仅当，它恰好有</a:t>
            </a:r>
            <a:r>
              <a:rPr lang="en-US" altLang="zh-CN" sz="1200" b="0" smtClean="0">
                <a:solidFill>
                  <a:schemeClr val="tx1"/>
                </a:solidFill>
                <a:latin typeface="楷体_GB2312" pitchFamily="49" charset="-122"/>
                <a:ea typeface="楷体_GB2312" pitchFamily="49" charset="-122"/>
              </a:rPr>
              <a:t>2</a:t>
            </a:r>
            <a:r>
              <a:rPr lang="zh-CN" altLang="en-US" sz="1200" b="0" smtClean="0">
                <a:solidFill>
                  <a:schemeClr val="tx1"/>
                </a:solidFill>
                <a:latin typeface="楷体_GB2312" pitchFamily="49" charset="-122"/>
                <a:ea typeface="楷体_GB2312" pitchFamily="49" charset="-122"/>
              </a:rPr>
              <a:t>个度为奇数的顶点。</a:t>
            </a:r>
            <a:endParaRPr lang="en-US" altLang="zh-CN" sz="1200" b="0" smtClean="0">
              <a:solidFill>
                <a:schemeClr val="tx1"/>
              </a:solidFill>
              <a:latin typeface="楷体_GB2312" pitchFamily="49" charset="-122"/>
              <a:ea typeface="楷体_GB2312"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smtClean="0">
                <a:solidFill>
                  <a:schemeClr val="tx1"/>
                </a:solidFill>
                <a:latin typeface="楷体_GB2312" pitchFamily="49" charset="-122"/>
                <a:ea typeface="楷体_GB2312" pitchFamily="49" charset="-122"/>
              </a:rPr>
              <a:t>因为上述图有</a:t>
            </a:r>
            <a:r>
              <a:rPr lang="en-US" altLang="zh-CN" sz="1200" b="0" smtClean="0">
                <a:solidFill>
                  <a:schemeClr val="tx1"/>
                </a:solidFill>
                <a:latin typeface="楷体_GB2312" pitchFamily="49" charset="-122"/>
                <a:ea typeface="楷体_GB2312" pitchFamily="49" charset="-122"/>
              </a:rPr>
              <a:t>4</a:t>
            </a:r>
            <a:r>
              <a:rPr lang="zh-CN" altLang="en-US" sz="1200" b="0" smtClean="0">
                <a:solidFill>
                  <a:schemeClr val="tx1"/>
                </a:solidFill>
                <a:latin typeface="楷体_GB2312" pitchFamily="49" charset="-122"/>
                <a:ea typeface="楷体_GB2312" pitchFamily="49" charset="-122"/>
              </a:rPr>
              <a:t>个度为奇数的顶点，所以，没有欧拉路径</a:t>
            </a:r>
            <a:endParaRPr lang="en-US" altLang="zh-CN" sz="1200" b="0" dirty="0" smtClean="0">
              <a:solidFill>
                <a:schemeClr val="tx1"/>
              </a:solidFill>
              <a:latin typeface="楷体_GB2312" pitchFamily="49" charset="-122"/>
              <a:ea typeface="楷体_GB2312" pitchFamily="49" charset="-122"/>
            </a:endParaRPr>
          </a:p>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14</a:t>
            </a:fld>
            <a:endParaRPr lang="en-US"/>
          </a:p>
        </p:txBody>
      </p:sp>
    </p:spTree>
    <p:extLst>
      <p:ext uri="{BB962C8B-B14F-4D97-AF65-F5344CB8AC3E}">
        <p14:creationId xmlns:p14="http://schemas.microsoft.com/office/powerpoint/2010/main" val="788381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15</a:t>
            </a:fld>
            <a:endParaRPr lang="en-US"/>
          </a:p>
        </p:txBody>
      </p:sp>
    </p:spTree>
    <p:extLst>
      <p:ext uri="{BB962C8B-B14F-4D97-AF65-F5344CB8AC3E}">
        <p14:creationId xmlns:p14="http://schemas.microsoft.com/office/powerpoint/2010/main" val="3977373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a:r>
              <a:rPr lang="en-US" altLang="en-US" dirty="0" smtClean="0"/>
              <a:t>如果一个图有n个顶点和小于n-1条边，则是非连通图</a:t>
            </a:r>
          </a:p>
          <a:p>
            <a:pPr marL="0" lvl="1"/>
            <a:r>
              <a:rPr lang="en-US" altLang="en-US" dirty="0" smtClean="0"/>
              <a:t>如果多于n-1条边，则一定有环</a:t>
            </a:r>
          </a:p>
          <a:p>
            <a:pPr marL="0" lvl="1"/>
            <a:r>
              <a:rPr lang="en-US" altLang="en-US" dirty="0" smtClean="0"/>
              <a:t>有n-1条边的图不一定是生成树</a:t>
            </a:r>
          </a:p>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17</a:t>
            </a:fld>
            <a:endParaRPr lang="en-US"/>
          </a:p>
        </p:txBody>
      </p:sp>
    </p:spTree>
    <p:extLst>
      <p:ext uri="{BB962C8B-B14F-4D97-AF65-F5344CB8AC3E}">
        <p14:creationId xmlns:p14="http://schemas.microsoft.com/office/powerpoint/2010/main" val="4267047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33</a:t>
            </a:fld>
            <a:endParaRPr lang="en-US"/>
          </a:p>
        </p:txBody>
      </p:sp>
    </p:spTree>
    <p:extLst>
      <p:ext uri="{BB962C8B-B14F-4D97-AF65-F5344CB8AC3E}">
        <p14:creationId xmlns:p14="http://schemas.microsoft.com/office/powerpoint/2010/main" val="1069103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348880"/>
            <a:ext cx="77724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403648" y="3861048"/>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792088"/>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764704"/>
            <a:ext cx="8229600" cy="6093296"/>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908720"/>
            <a:ext cx="4038600"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908720"/>
            <a:ext cx="4038600"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89A4FBB-8608-4DA1-9CC7-2B93F4B6FB74}" type="datetime1">
              <a:rPr lang="zh-CN" altLang="en-US" smtClean="0"/>
              <a:t>18/5/14</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69BC0FD3-7E1B-464B-91E3-271B2FD6D44F}" type="datetime1">
              <a:rPr lang="zh-CN" altLang="en-US" smtClean="0"/>
              <a:t>18/5/14</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3EFA495-27E1-4B80-A733-DA8F705253CF}" type="datetime1">
              <a:rPr lang="zh-CN" altLang="en-US" smtClean="0"/>
              <a:t>18/5/14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5A10FAE-EBAA-4484-AB98-8A8084DD7BBD}" type="datetime1">
              <a:rPr lang="zh-CN" altLang="en-US" smtClean="0"/>
              <a:t>18/5/14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44624"/>
            <a:ext cx="8229600" cy="72008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764704"/>
            <a:ext cx="8229600" cy="5976664"/>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4"/>
          </p:nvPr>
        </p:nvSpPr>
        <p:spPr>
          <a:xfrm>
            <a:off x="8748464" y="6492875"/>
            <a:ext cx="39553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58" r:id="rId8"/>
    <p:sldLayoutId id="2147483659" r:id="rId9"/>
  </p:sldLayoutIdLst>
  <p:timing>
    <p:tnLst>
      <p:par>
        <p:cTn xmlns:p14="http://schemas.microsoft.com/office/powerpoint/2010/main" id="1" dur="indefinite" restart="never" nodeType="tmRoot"/>
      </p:par>
    </p:tnLst>
  </p:timing>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oleObject" Target="../embeddings/Microsoft_Word_97_-_2004___1.doc"/><Relationship Id="rId6"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descr="http://pic.58pic.com/58pic/12/00/68/47K58PIC7g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872560"/>
            <a:ext cx="6191250" cy="42291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p:nvPr>
        </p:nvSpPr>
        <p:spPr/>
        <p:txBody>
          <a:bodyPr/>
          <a:lstStyle/>
          <a:p>
            <a:r>
              <a:rPr lang="en-US" altLang="en-US" dirty="0" smtClean="0">
                <a:latin typeface="+mn-lt"/>
                <a:ea typeface="+mn-ea"/>
              </a:rPr>
              <a:t>第</a:t>
            </a:r>
            <a:r>
              <a:rPr lang="en-US" altLang="zh-CN" dirty="0" smtClean="0">
                <a:latin typeface="+mn-lt"/>
                <a:ea typeface="+mn-ea"/>
              </a:rPr>
              <a:t>7</a:t>
            </a:r>
            <a:r>
              <a:rPr lang="en-US" altLang="en-US" dirty="0" smtClean="0">
                <a:latin typeface="+mn-lt"/>
                <a:ea typeface="+mn-ea"/>
              </a:rPr>
              <a:t>章 </a:t>
            </a:r>
            <a:r>
              <a:rPr lang="zh-CN" altLang="en-US" dirty="0" smtClean="0">
                <a:latin typeface="+mn-lt"/>
                <a:ea typeface="+mn-ea"/>
              </a:rPr>
              <a:t>图</a:t>
            </a:r>
            <a:endParaRPr lang="en-US" dirty="0">
              <a:latin typeface="+mn-lt"/>
              <a:ea typeface="+mn-ea"/>
            </a:endParaRPr>
          </a:p>
        </p:txBody>
      </p:sp>
      <p:sp>
        <p:nvSpPr>
          <p:cNvPr id="3" name="副标题 2"/>
          <p:cNvSpPr>
            <a:spLocks noGrp="1"/>
          </p:cNvSpPr>
          <p:nvPr>
            <p:ph type="subTitle" idx="1"/>
          </p:nvPr>
        </p:nvSpPr>
        <p:spPr/>
        <p:txBody>
          <a:bodyPr/>
          <a:lstStyle/>
          <a:p>
            <a:r>
              <a:rPr lang="en-US" altLang="zh-CN" dirty="0" smtClean="0"/>
              <a:t>Part I</a:t>
            </a:r>
            <a:endParaRPr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1</a:t>
            </a:fld>
            <a:endParaRPr lang="zh-CN" altLang="en-US" dirty="0"/>
          </a:p>
        </p:txBody>
      </p:sp>
    </p:spTree>
    <p:extLst>
      <p:ext uri="{BB962C8B-B14F-4D97-AF65-F5344CB8AC3E}">
        <p14:creationId xmlns:p14="http://schemas.microsoft.com/office/powerpoint/2010/main" val="137766913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术语</a:t>
            </a:r>
            <a:r>
              <a:rPr lang="en-US" altLang="zh-CN" dirty="0" smtClean="0"/>
              <a:t>-</a:t>
            </a:r>
            <a:r>
              <a:rPr lang="zh-CN" altLang="en-US" dirty="0" smtClean="0"/>
              <a:t>度</a:t>
            </a:r>
            <a:endParaRPr lang="en-US" dirty="0"/>
          </a:p>
        </p:txBody>
      </p:sp>
      <p:sp>
        <p:nvSpPr>
          <p:cNvPr id="430082" name="Rectangle 2"/>
          <p:cNvSpPr>
            <a:spLocks noGrp="1" noChangeArrowheads="1"/>
          </p:cNvSpPr>
          <p:nvPr>
            <p:ph idx="1"/>
          </p:nvPr>
        </p:nvSpPr>
        <p:spPr>
          <a:xfrm>
            <a:off x="457200" y="692696"/>
            <a:ext cx="8507288" cy="6165304"/>
          </a:xfrm>
        </p:spPr>
        <p:txBody>
          <a:bodyPr>
            <a:normAutofit lnSpcReduction="10000"/>
          </a:bodyPr>
          <a:lstStyle/>
          <a:p>
            <a:r>
              <a:rPr lang="en-US" altLang="en-US" dirty="0" err="1" smtClean="0">
                <a:ea typeface="宋体" panose="02010600030101010101" pitchFamily="2" charset="-122"/>
              </a:rPr>
              <a:t>对于</a:t>
            </a:r>
            <a:r>
              <a:rPr lang="en-US" altLang="en-US" b="1" dirty="0" err="1" smtClean="0">
                <a:solidFill>
                  <a:srgbClr val="7030A0"/>
                </a:solidFill>
                <a:ea typeface="宋体" panose="02010600030101010101" pitchFamily="2" charset="-122"/>
              </a:rPr>
              <a:t>有向图</a:t>
            </a:r>
            <a:r>
              <a:rPr lang="en-US" altLang="en-US" dirty="0" err="1" smtClean="0">
                <a:ea typeface="宋体" panose="02010600030101010101" pitchFamily="2" charset="-122"/>
              </a:rPr>
              <a:t>G</a:t>
            </a:r>
            <a:r>
              <a:rPr lang="en-US" altLang="en-US" dirty="0" smtClean="0">
                <a:ea typeface="宋体" panose="02010600030101010101" pitchFamily="2" charset="-122"/>
              </a:rPr>
              <a:t>=(V</a:t>
            </a:r>
            <a:r>
              <a:rPr lang="en-US" altLang="en-US" smtClean="0">
                <a:ea typeface="宋体" panose="02010600030101010101" pitchFamily="2" charset="-122"/>
              </a:rPr>
              <a:t>, E)</a:t>
            </a:r>
            <a:r>
              <a:rPr lang="zh-CN" altLang="en-US" dirty="0" smtClean="0">
                <a:ea typeface="宋体" panose="02010600030101010101" pitchFamily="2" charset="-122"/>
              </a:rPr>
              <a:t>：</a:t>
            </a:r>
            <a:endParaRPr lang="en-US" altLang="zh-CN" dirty="0" smtClean="0">
              <a:ea typeface="宋体" panose="02010600030101010101" pitchFamily="2" charset="-122"/>
            </a:endParaRPr>
          </a:p>
          <a:p>
            <a:pPr lvl="1"/>
            <a:r>
              <a:rPr lang="en-US" altLang="en-US" dirty="0" err="1" smtClean="0">
                <a:ea typeface="宋体" panose="02010600030101010101" pitchFamily="2" charset="-122"/>
              </a:rPr>
              <a:t>若有向弧</a:t>
            </a:r>
            <a:r>
              <a:rPr lang="en-US" altLang="en-US" dirty="0" smtClean="0">
                <a:ea typeface="宋体" panose="02010600030101010101" pitchFamily="2" charset="-122"/>
              </a:rPr>
              <a:t>&lt;</a:t>
            </a:r>
            <a:r>
              <a:rPr lang="en-US" altLang="en-US" dirty="0" err="1" smtClean="0">
                <a:ea typeface="宋体" panose="02010600030101010101" pitchFamily="2" charset="-122"/>
              </a:rPr>
              <a:t>v,w</a:t>
            </a:r>
            <a:r>
              <a:rPr lang="en-US" altLang="en-US" dirty="0" smtClean="0">
                <a:ea typeface="宋体" panose="02010600030101010101" pitchFamily="2" charset="-122"/>
              </a:rPr>
              <a:t>&gt;</a:t>
            </a:r>
            <a:r>
              <a:rPr lang="en-US" altLang="en-US" dirty="0" smtClean="0">
                <a:ea typeface="宋体" panose="02010600030101010101" pitchFamily="2" charset="-122"/>
                <a:sym typeface="Symbol" pitchFamily="18" charset="2"/>
              </a:rPr>
              <a:t></a:t>
            </a:r>
            <a:r>
              <a:rPr lang="en-US" altLang="en-US" dirty="0" err="1" smtClean="0">
                <a:ea typeface="宋体" panose="02010600030101010101" pitchFamily="2" charset="-122"/>
              </a:rPr>
              <a:t>E，则</a:t>
            </a:r>
            <a:r>
              <a:rPr lang="en-US" altLang="en-US" b="1" dirty="0" err="1" smtClean="0">
                <a:ea typeface="宋体" panose="02010600030101010101" pitchFamily="2" charset="-122"/>
              </a:rPr>
              <a:t>称</a:t>
            </a:r>
            <a:r>
              <a:rPr lang="zh-CN" altLang="en-US" b="1" dirty="0" smtClean="0">
                <a:ea typeface="宋体" panose="02010600030101010101" pitchFamily="2" charset="-122"/>
              </a:rPr>
              <a:t>：</a:t>
            </a:r>
            <a:r>
              <a:rPr lang="en-US" altLang="en-US" dirty="0" err="1" smtClean="0">
                <a:ea typeface="宋体" panose="02010600030101010101" pitchFamily="2" charset="-122"/>
              </a:rPr>
              <a:t>顶点v</a:t>
            </a:r>
            <a:r>
              <a:rPr lang="en-US" altLang="en-US" dirty="0" smtClean="0">
                <a:ea typeface="宋体" panose="02010600030101010101" pitchFamily="2" charset="-122"/>
              </a:rPr>
              <a:t> </a:t>
            </a:r>
            <a:r>
              <a:rPr lang="en-US" altLang="en-US" dirty="0" err="1" smtClean="0">
                <a:ea typeface="宋体" panose="02010600030101010101" pitchFamily="2" charset="-122"/>
              </a:rPr>
              <a:t>邻接到顶点w，顶点w</a:t>
            </a:r>
            <a:r>
              <a:rPr lang="en-US" altLang="en-US" dirty="0" smtClean="0">
                <a:ea typeface="宋体" panose="02010600030101010101" pitchFamily="2" charset="-122"/>
              </a:rPr>
              <a:t> </a:t>
            </a:r>
            <a:r>
              <a:rPr lang="en-US" altLang="en-US" dirty="0" err="1" smtClean="0">
                <a:ea typeface="宋体" panose="02010600030101010101" pitchFamily="2" charset="-122"/>
              </a:rPr>
              <a:t>邻接自顶点v</a:t>
            </a:r>
            <a:r>
              <a:rPr lang="en-US" altLang="en-US" dirty="0" smtClean="0">
                <a:ea typeface="宋体" panose="02010600030101010101" pitchFamily="2" charset="-122"/>
              </a:rPr>
              <a:t> ，弧&lt;</a:t>
            </a:r>
            <a:r>
              <a:rPr lang="en-US" altLang="en-US" dirty="0" err="1" smtClean="0">
                <a:ea typeface="宋体" panose="02010600030101010101" pitchFamily="2" charset="-122"/>
              </a:rPr>
              <a:t>v,w</a:t>
            </a:r>
            <a:r>
              <a:rPr lang="en-US" altLang="en-US" dirty="0" smtClean="0">
                <a:ea typeface="宋体" panose="02010600030101010101" pitchFamily="2" charset="-122"/>
              </a:rPr>
              <a:t>&gt; </a:t>
            </a:r>
            <a:r>
              <a:rPr lang="en-US" altLang="en-US" dirty="0" err="1" smtClean="0">
                <a:ea typeface="宋体" panose="02010600030101010101" pitchFamily="2" charset="-122"/>
              </a:rPr>
              <a:t>与顶点v</a:t>
            </a:r>
            <a:r>
              <a:rPr lang="zh-CN" altLang="en-US" dirty="0" smtClean="0">
                <a:ea typeface="宋体" panose="02010600030101010101" pitchFamily="2" charset="-122"/>
              </a:rPr>
              <a:t>、</a:t>
            </a:r>
            <a:r>
              <a:rPr lang="en-US" altLang="en-US" dirty="0" smtClean="0">
                <a:ea typeface="宋体" panose="02010600030101010101" pitchFamily="2" charset="-122"/>
              </a:rPr>
              <a:t>w </a:t>
            </a:r>
            <a:r>
              <a:rPr lang="en-US" altLang="en-US" dirty="0" err="1" smtClean="0">
                <a:ea typeface="宋体" panose="02010600030101010101" pitchFamily="2" charset="-122"/>
              </a:rPr>
              <a:t>相关联</a:t>
            </a:r>
            <a:endParaRPr lang="en-US" altLang="en-US" dirty="0" smtClean="0">
              <a:ea typeface="宋体" panose="02010600030101010101" pitchFamily="2" charset="-122"/>
            </a:endParaRPr>
          </a:p>
          <a:p>
            <a:pPr lvl="1"/>
            <a:r>
              <a:rPr lang="en-US" altLang="en-US" dirty="0" err="1" smtClean="0">
                <a:ea typeface="宋体" panose="02010600030101010101" pitchFamily="2" charset="-122"/>
              </a:rPr>
              <a:t>若</a:t>
            </a:r>
            <a:r>
              <a:rPr lang="en-US" altLang="en-US" dirty="0" err="1" smtClean="0">
                <a:ea typeface="宋体" panose="02010600030101010101" pitchFamily="2" charset="-122"/>
                <a:sym typeface="Symbol" pitchFamily="18" charset="2"/>
              </a:rPr>
              <a:t></a:t>
            </a:r>
            <a:r>
              <a:rPr lang="en-US" altLang="en-US" dirty="0" err="1" smtClean="0">
                <a:ea typeface="宋体" panose="02010600030101010101" pitchFamily="2" charset="-122"/>
              </a:rPr>
              <a:t>vi</a:t>
            </a:r>
            <a:r>
              <a:rPr lang="en-US" altLang="en-US" dirty="0" smtClean="0">
                <a:ea typeface="宋体" panose="02010600030101010101" pitchFamily="2" charset="-122"/>
              </a:rPr>
              <a:t> </a:t>
            </a:r>
            <a:r>
              <a:rPr lang="en-US" altLang="en-US" dirty="0" smtClean="0">
                <a:ea typeface="宋体" panose="02010600030101010101" pitchFamily="2" charset="-122"/>
                <a:sym typeface="Symbol" pitchFamily="18" charset="2"/>
              </a:rPr>
              <a:t></a:t>
            </a:r>
            <a:r>
              <a:rPr lang="en-US" altLang="en-US" dirty="0" smtClean="0">
                <a:ea typeface="宋体" panose="02010600030101010101" pitchFamily="2" charset="-122"/>
              </a:rPr>
              <a:t>V，</a:t>
            </a:r>
          </a:p>
          <a:p>
            <a:pPr lvl="1"/>
            <a:r>
              <a:rPr lang="en-US" altLang="en-US" b="1" dirty="0" err="1" smtClean="0">
                <a:solidFill>
                  <a:srgbClr val="0000FF"/>
                </a:solidFill>
                <a:ea typeface="宋体" panose="02010600030101010101" pitchFamily="2" charset="-122"/>
              </a:rPr>
              <a:t>以vi作为起点</a:t>
            </a:r>
            <a:r>
              <a:rPr lang="en-US" altLang="en-US" dirty="0" err="1" smtClean="0">
                <a:ea typeface="宋体" panose="02010600030101010101" pitchFamily="2" charset="-122"/>
              </a:rPr>
              <a:t>的有向边</a:t>
            </a:r>
            <a:r>
              <a:rPr lang="en-US" altLang="en-US" dirty="0" smtClean="0">
                <a:ea typeface="宋体" panose="02010600030101010101" pitchFamily="2" charset="-122"/>
              </a:rPr>
              <a:t>(弧)</a:t>
            </a:r>
            <a:r>
              <a:rPr lang="en-US" altLang="en-US" dirty="0" err="1" smtClean="0">
                <a:ea typeface="宋体" panose="02010600030101010101" pitchFamily="2" charset="-122"/>
              </a:rPr>
              <a:t>的数目称为顶点vi的</a:t>
            </a:r>
            <a:r>
              <a:rPr lang="en-US" altLang="en-US" b="1" dirty="0" err="1" smtClean="0">
                <a:solidFill>
                  <a:srgbClr val="0000FF"/>
                </a:solidFill>
                <a:ea typeface="宋体" panose="02010600030101010101" pitchFamily="2" charset="-122"/>
              </a:rPr>
              <a:t>出度</a:t>
            </a:r>
            <a:r>
              <a:rPr lang="en-US" altLang="en-US" b="1" dirty="0" smtClean="0">
                <a:ea typeface="宋体" panose="02010600030101010101" pitchFamily="2" charset="-122"/>
              </a:rPr>
              <a:t>(</a:t>
            </a:r>
            <a:r>
              <a:rPr lang="en-US" altLang="en-US" b="1" dirty="0" err="1" smtClean="0">
                <a:ea typeface="宋体" panose="02010600030101010101" pitchFamily="2" charset="-122"/>
              </a:rPr>
              <a:t>outdegree</a:t>
            </a:r>
            <a:r>
              <a:rPr lang="en-US" altLang="en-US" b="1" dirty="0" smtClean="0">
                <a:ea typeface="宋体" panose="02010600030101010101" pitchFamily="2" charset="-122"/>
              </a:rPr>
              <a:t>)</a:t>
            </a:r>
            <a:r>
              <a:rPr lang="en-US" altLang="en-US" dirty="0" smtClean="0">
                <a:ea typeface="宋体" panose="02010600030101010101" pitchFamily="2" charset="-122"/>
              </a:rPr>
              <a:t>，</a:t>
            </a:r>
            <a:r>
              <a:rPr lang="en-US" altLang="en-US" dirty="0" err="1" smtClean="0">
                <a:ea typeface="宋体" panose="02010600030101010101" pitchFamily="2" charset="-122"/>
              </a:rPr>
              <a:t>记为OD</a:t>
            </a:r>
            <a:r>
              <a:rPr lang="en-US" altLang="en-US" dirty="0" smtClean="0">
                <a:ea typeface="宋体" panose="02010600030101010101" pitchFamily="2" charset="-122"/>
              </a:rPr>
              <a:t>(vi) </a:t>
            </a:r>
          </a:p>
          <a:p>
            <a:pPr lvl="1"/>
            <a:r>
              <a:rPr lang="en-US" altLang="en-US" b="1" dirty="0" err="1" smtClean="0">
                <a:solidFill>
                  <a:srgbClr val="0000FF"/>
                </a:solidFill>
                <a:ea typeface="宋体" panose="02010600030101010101" pitchFamily="2" charset="-122"/>
              </a:rPr>
              <a:t>以vi作为终点</a:t>
            </a:r>
            <a:r>
              <a:rPr lang="en-US" altLang="en-US" dirty="0" err="1" smtClean="0">
                <a:ea typeface="宋体" panose="02010600030101010101" pitchFamily="2" charset="-122"/>
              </a:rPr>
              <a:t>的有向边</a:t>
            </a:r>
            <a:r>
              <a:rPr lang="en-US" altLang="en-US" dirty="0" smtClean="0">
                <a:ea typeface="宋体" panose="02010600030101010101" pitchFamily="2" charset="-122"/>
              </a:rPr>
              <a:t>(弧)</a:t>
            </a:r>
            <a:r>
              <a:rPr lang="en-US" altLang="en-US" dirty="0" err="1" smtClean="0">
                <a:ea typeface="宋体" panose="02010600030101010101" pitchFamily="2" charset="-122"/>
              </a:rPr>
              <a:t>的数目称为顶点vi的</a:t>
            </a:r>
            <a:r>
              <a:rPr lang="en-US" altLang="en-US" b="1" dirty="0" err="1" smtClean="0">
                <a:solidFill>
                  <a:srgbClr val="0000FF"/>
                </a:solidFill>
                <a:ea typeface="宋体" panose="02010600030101010101" pitchFamily="2" charset="-122"/>
              </a:rPr>
              <a:t>入度</a:t>
            </a:r>
            <a:r>
              <a:rPr lang="en-US" altLang="en-US" b="1" dirty="0" smtClean="0">
                <a:ea typeface="宋体" panose="02010600030101010101" pitchFamily="2" charset="-122"/>
              </a:rPr>
              <a:t>(</a:t>
            </a:r>
            <a:r>
              <a:rPr lang="en-US" altLang="en-US" b="1" dirty="0" err="1">
                <a:ea typeface="宋体" panose="02010600030101010101" pitchFamily="2" charset="-122"/>
              </a:rPr>
              <a:t>i</a:t>
            </a:r>
            <a:r>
              <a:rPr lang="en-US" altLang="en-US" b="1" dirty="0" err="1" smtClean="0">
                <a:ea typeface="宋体" panose="02010600030101010101" pitchFamily="2" charset="-122"/>
              </a:rPr>
              <a:t>ndegree</a:t>
            </a:r>
            <a:r>
              <a:rPr lang="en-US" altLang="en-US" b="1" dirty="0" smtClean="0">
                <a:ea typeface="宋体" panose="02010600030101010101" pitchFamily="2" charset="-122"/>
              </a:rPr>
              <a:t>)</a:t>
            </a:r>
            <a:r>
              <a:rPr lang="en-US" altLang="en-US" dirty="0" smtClean="0">
                <a:ea typeface="宋体" panose="02010600030101010101" pitchFamily="2" charset="-122"/>
              </a:rPr>
              <a:t>，</a:t>
            </a:r>
            <a:r>
              <a:rPr lang="en-US" altLang="en-US" dirty="0" err="1" smtClean="0">
                <a:ea typeface="宋体" panose="02010600030101010101" pitchFamily="2" charset="-122"/>
              </a:rPr>
              <a:t>记为ID</a:t>
            </a:r>
            <a:r>
              <a:rPr lang="en-US" altLang="en-US" dirty="0" smtClean="0">
                <a:ea typeface="宋体" panose="02010600030101010101" pitchFamily="2" charset="-122"/>
              </a:rPr>
              <a:t>(vi) </a:t>
            </a:r>
          </a:p>
          <a:p>
            <a:pPr lvl="1"/>
            <a:r>
              <a:rPr lang="en-US" altLang="en-US" dirty="0" err="1" smtClean="0">
                <a:ea typeface="宋体" panose="02010600030101010101" pitchFamily="2" charset="-122"/>
              </a:rPr>
              <a:t>顶点vi的出度与入度之和称为</a:t>
            </a:r>
            <a:r>
              <a:rPr lang="en-US" altLang="en-US" b="1" dirty="0" err="1" smtClean="0">
                <a:solidFill>
                  <a:srgbClr val="0000FF"/>
                </a:solidFill>
                <a:ea typeface="宋体" panose="02010600030101010101" pitchFamily="2" charset="-122"/>
              </a:rPr>
              <a:t>vi的度</a:t>
            </a:r>
            <a:r>
              <a:rPr lang="en-US" altLang="en-US" dirty="0" err="1" smtClean="0">
                <a:ea typeface="宋体" panose="02010600030101010101" pitchFamily="2" charset="-122"/>
              </a:rPr>
              <a:t>，记为TD</a:t>
            </a:r>
            <a:r>
              <a:rPr lang="en-US" altLang="en-US" dirty="0" smtClean="0">
                <a:ea typeface="宋体" panose="02010600030101010101" pitchFamily="2" charset="-122"/>
              </a:rPr>
              <a:t>(vi)</a:t>
            </a:r>
            <a:r>
              <a:rPr lang="zh-CN" altLang="en-US" dirty="0" smtClean="0">
                <a:ea typeface="宋体" panose="02010600030101010101" pitchFamily="2" charset="-122"/>
              </a:rPr>
              <a:t>，</a:t>
            </a:r>
            <a:r>
              <a:rPr lang="en-US" altLang="en-US" dirty="0" smtClean="0">
                <a:ea typeface="宋体" panose="02010600030101010101" pitchFamily="2" charset="-122"/>
              </a:rPr>
              <a:t>即</a:t>
            </a:r>
            <a:r>
              <a:rPr lang="zh-CN" altLang="en-US" dirty="0" smtClean="0">
                <a:ea typeface="宋体" panose="02010600030101010101" pitchFamily="2" charset="-122"/>
              </a:rPr>
              <a:t>，</a:t>
            </a:r>
            <a:r>
              <a:rPr lang="en-US" altLang="en-US" dirty="0" smtClean="0">
                <a:ea typeface="宋体" panose="02010600030101010101" pitchFamily="2" charset="-122"/>
              </a:rPr>
              <a:t>TD(vi)=OD(vi)+ID(vi) </a:t>
            </a:r>
          </a:p>
          <a:p>
            <a:pPr lvl="1"/>
            <a:r>
              <a:rPr lang="zh-CN" altLang="en-US" b="1" smtClean="0">
                <a:ea typeface="宋体" panose="02010600030101010101" pitchFamily="2" charset="-122"/>
              </a:rPr>
              <a:t>定理：</a:t>
            </a:r>
            <a:r>
              <a:rPr lang="en-US" altLang="en-US" b="1" smtClean="0">
                <a:ea typeface="宋体" panose="02010600030101010101" pitchFamily="2" charset="-122"/>
              </a:rPr>
              <a:t>所有顶点</a:t>
            </a:r>
            <a:r>
              <a:rPr lang="zh-CN" altLang="en-US" b="1" smtClean="0">
                <a:ea typeface="宋体" panose="02010600030101010101" pitchFamily="2" charset="-122"/>
              </a:rPr>
              <a:t>的</a:t>
            </a:r>
            <a:r>
              <a:rPr lang="en-US" altLang="en-US" b="1" smtClean="0">
                <a:ea typeface="宋体" panose="02010600030101010101" pitchFamily="2" charset="-122"/>
              </a:rPr>
              <a:t>度的和是图中边的2倍</a:t>
            </a:r>
          </a:p>
          <a:p>
            <a:pPr lvl="1"/>
            <a:r>
              <a:rPr lang="zh-CN" altLang="en-US" b="1" smtClean="0">
                <a:ea typeface="宋体" panose="02010600030101010101" pitchFamily="2" charset="-122"/>
              </a:rPr>
              <a:t>定理</a:t>
            </a:r>
            <a:r>
              <a:rPr lang="zh-CN" altLang="en-US" b="1" dirty="0" smtClean="0">
                <a:ea typeface="宋体" panose="02010600030101010101" pitchFamily="2" charset="-122"/>
              </a:rPr>
              <a:t>：在任何</a:t>
            </a:r>
            <a:r>
              <a:rPr lang="zh-CN" altLang="en-US" b="1" dirty="0">
                <a:ea typeface="宋体" panose="02010600030101010101" pitchFamily="2" charset="-122"/>
              </a:rPr>
              <a:t>有向图中，所有结点的入度之和等于所有结点的出度之</a:t>
            </a:r>
            <a:r>
              <a:rPr lang="zh-CN" altLang="en-US" b="1" dirty="0" smtClean="0">
                <a:ea typeface="宋体" panose="02010600030101010101" pitchFamily="2" charset="-122"/>
              </a:rPr>
              <a:t>和</a:t>
            </a:r>
            <a:endParaRPr lang="zh-CN" altLang="en-US" b="1" dirty="0">
              <a:ea typeface="宋体" panose="02010600030101010101" pitchFamily="2" charset="-122"/>
            </a:endParaRPr>
          </a:p>
          <a:p>
            <a:pPr lvl="1"/>
            <a:endParaRPr lang="en-US" altLang="en-US" dirty="0" smtClean="0"/>
          </a:p>
        </p:txBody>
      </p:sp>
    </p:spTree>
    <p:extLst>
      <p:ext uri="{BB962C8B-B14F-4D97-AF65-F5344CB8AC3E}">
        <p14:creationId xmlns:p14="http://schemas.microsoft.com/office/powerpoint/2010/main" val="35117726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082">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08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en-US" dirty="0"/>
          </a:p>
        </p:txBody>
      </p:sp>
      <p:sp>
        <p:nvSpPr>
          <p:cNvPr id="5" name="内容占位符 4"/>
          <p:cNvSpPr>
            <a:spLocks noGrp="1"/>
          </p:cNvSpPr>
          <p:nvPr>
            <p:ph sz="half" idx="1"/>
          </p:nvPr>
        </p:nvSpPr>
        <p:spPr/>
        <p:txBody>
          <a:bodyPr/>
          <a:lstStyle/>
          <a:p>
            <a:r>
              <a:rPr lang="zh-CN" altLang="en-US" dirty="0" smtClean="0"/>
              <a:t>无向图：</a:t>
            </a:r>
            <a:endParaRPr lang="en-US" altLang="zh-CN" dirty="0" smtClean="0"/>
          </a:p>
          <a:p>
            <a:r>
              <a:rPr lang="en-US" altLang="zh-CN" dirty="0"/>
              <a:t>T</a:t>
            </a:r>
            <a:r>
              <a:rPr lang="en-US" altLang="zh-CN" dirty="0" smtClean="0"/>
              <a:t>D(B)=3</a:t>
            </a:r>
            <a:r>
              <a:rPr lang="zh-CN" altLang="en-US" dirty="0" smtClean="0"/>
              <a:t>，</a:t>
            </a:r>
            <a:r>
              <a:rPr lang="en-US" altLang="zh-CN" dirty="0"/>
              <a:t>T</a:t>
            </a:r>
            <a:r>
              <a:rPr lang="en-US" altLang="zh-CN" dirty="0" smtClean="0"/>
              <a:t>D(A)=2</a:t>
            </a:r>
            <a:endParaRPr lang="en-US" dirty="0"/>
          </a:p>
        </p:txBody>
      </p:sp>
      <p:sp>
        <p:nvSpPr>
          <p:cNvPr id="6" name="内容占位符 5"/>
          <p:cNvSpPr>
            <a:spLocks noGrp="1"/>
          </p:cNvSpPr>
          <p:nvPr>
            <p:ph sz="half" idx="2"/>
          </p:nvPr>
        </p:nvSpPr>
        <p:spPr/>
        <p:txBody>
          <a:bodyPr/>
          <a:lstStyle/>
          <a:p>
            <a:r>
              <a:rPr lang="zh-CN" altLang="en-US" dirty="0" smtClean="0"/>
              <a:t>有向图：</a:t>
            </a:r>
            <a:endParaRPr lang="en-US" altLang="zh-CN" dirty="0" smtClean="0"/>
          </a:p>
          <a:p>
            <a:r>
              <a:rPr lang="en-US" altLang="zh-CN" dirty="0" smtClean="0"/>
              <a:t>OD(B)=1</a:t>
            </a:r>
            <a:r>
              <a:rPr lang="zh-CN" altLang="en-US" dirty="0" smtClean="0"/>
              <a:t>，</a:t>
            </a:r>
            <a:r>
              <a:rPr lang="en-US" altLang="zh-CN" dirty="0" smtClean="0"/>
              <a:t>ID(B) =2</a:t>
            </a:r>
            <a:r>
              <a:rPr lang="zh-CN" altLang="en-US" dirty="0" smtClean="0"/>
              <a:t>，</a:t>
            </a:r>
            <a:endParaRPr lang="en-US" altLang="zh-CN" dirty="0" smtClean="0"/>
          </a:p>
          <a:p>
            <a:r>
              <a:rPr lang="en-US" altLang="zh-CN" dirty="0" smtClean="0"/>
              <a:t>TD(B) =3</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grpSp>
        <p:nvGrpSpPr>
          <p:cNvPr id="7" name="Group 37"/>
          <p:cNvGrpSpPr>
            <a:grpSpLocks/>
          </p:cNvGrpSpPr>
          <p:nvPr/>
        </p:nvGrpSpPr>
        <p:grpSpPr bwMode="auto">
          <a:xfrm>
            <a:off x="346447" y="2700743"/>
            <a:ext cx="3805238" cy="2667000"/>
            <a:chOff x="3026" y="2112"/>
            <a:chExt cx="2397" cy="1920"/>
          </a:xfrm>
        </p:grpSpPr>
        <p:sp>
          <p:nvSpPr>
            <p:cNvPr id="8" name="Oval 7"/>
            <p:cNvSpPr>
              <a:spLocks noChangeArrowheads="1"/>
            </p:cNvSpPr>
            <p:nvPr/>
          </p:nvSpPr>
          <p:spPr bwMode="auto">
            <a:xfrm>
              <a:off x="3026" y="2928"/>
              <a:ext cx="287" cy="336"/>
            </a:xfrm>
            <a:prstGeom prst="ellipse">
              <a:avLst/>
            </a:prstGeom>
            <a:solidFill>
              <a:srgbClr val="CCFFCC">
                <a:alpha val="50000"/>
              </a:srgbClr>
            </a:solidFill>
            <a:ln w="28575" cap="sq">
              <a:solidFill>
                <a:srgbClr val="004C2B"/>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3600" b="1" i="0" u="none" strike="noStrike" kern="0" cap="none" spc="0" normalizeH="0" baseline="0" noProof="0" smtClean="0">
                  <a:ln>
                    <a:noFill/>
                  </a:ln>
                  <a:solidFill>
                    <a:srgbClr val="004C2B"/>
                  </a:solidFill>
                  <a:effectLst/>
                  <a:uLnTx/>
                  <a:uFillTx/>
                  <a:latin typeface="Times New Roman" charset="0"/>
                </a:rPr>
                <a:t>A</a:t>
              </a:r>
              <a:endParaRPr kumimoji="1" lang="en-US" altLang="zh-CN" sz="2400" b="0" i="0" u="none" strike="noStrike" kern="0" cap="none" spc="0" normalizeH="0" baseline="0" noProof="0" smtClean="0">
                <a:ln>
                  <a:noFill/>
                </a:ln>
                <a:solidFill>
                  <a:srgbClr val="333333"/>
                </a:solidFill>
                <a:effectLst/>
                <a:uLnTx/>
                <a:uFillTx/>
                <a:latin typeface="Times New Roman" charset="0"/>
              </a:endParaRPr>
            </a:p>
          </p:txBody>
        </p:sp>
        <p:sp>
          <p:nvSpPr>
            <p:cNvPr id="9" name="Line 11"/>
            <p:cNvSpPr>
              <a:spLocks noChangeShapeType="1"/>
            </p:cNvSpPr>
            <p:nvPr/>
          </p:nvSpPr>
          <p:spPr bwMode="auto">
            <a:xfrm flipH="1">
              <a:off x="3169" y="2352"/>
              <a:ext cx="480" cy="576"/>
            </a:xfrm>
            <a:prstGeom prst="line">
              <a:avLst/>
            </a:prstGeom>
            <a:noFill/>
            <a:ln w="28575" cap="sq">
              <a:solidFill>
                <a:srgbClr val="004C2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3600" b="0" i="0" u="none" strike="noStrike" kern="0" cap="none" spc="0" normalizeH="0" baseline="0" noProof="0" smtClean="0">
                <a:ln>
                  <a:noFill/>
                </a:ln>
                <a:solidFill>
                  <a:srgbClr val="333333"/>
                </a:solidFill>
                <a:effectLst/>
                <a:uLnTx/>
                <a:uFillTx/>
                <a:latin typeface="Times New Roman" charset="0"/>
                <a:ea typeface="宋体" pitchFamily="2" charset="-122"/>
              </a:endParaRPr>
            </a:p>
          </p:txBody>
        </p:sp>
        <p:sp>
          <p:nvSpPr>
            <p:cNvPr id="10" name="Line 12"/>
            <p:cNvSpPr>
              <a:spLocks noChangeShapeType="1"/>
            </p:cNvSpPr>
            <p:nvPr/>
          </p:nvSpPr>
          <p:spPr bwMode="auto">
            <a:xfrm>
              <a:off x="3938" y="2304"/>
              <a:ext cx="863" cy="1392"/>
            </a:xfrm>
            <a:prstGeom prst="line">
              <a:avLst/>
            </a:prstGeom>
            <a:noFill/>
            <a:ln w="28575" cap="sq">
              <a:solidFill>
                <a:srgbClr val="004C2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3600" b="0" i="0" u="none" strike="noStrike" kern="0" cap="none" spc="0" normalizeH="0" baseline="0" noProof="0" smtClean="0">
                <a:ln>
                  <a:noFill/>
                </a:ln>
                <a:solidFill>
                  <a:srgbClr val="333333"/>
                </a:solidFill>
                <a:effectLst/>
                <a:uLnTx/>
                <a:uFillTx/>
                <a:latin typeface="Times New Roman" charset="0"/>
                <a:ea typeface="宋体" pitchFamily="2" charset="-122"/>
              </a:endParaRPr>
            </a:p>
          </p:txBody>
        </p:sp>
        <p:sp>
          <p:nvSpPr>
            <p:cNvPr id="11" name="Line 13"/>
            <p:cNvSpPr>
              <a:spLocks noChangeShapeType="1"/>
            </p:cNvSpPr>
            <p:nvPr/>
          </p:nvSpPr>
          <p:spPr bwMode="auto">
            <a:xfrm>
              <a:off x="3314" y="3120"/>
              <a:ext cx="1487" cy="576"/>
            </a:xfrm>
            <a:prstGeom prst="line">
              <a:avLst/>
            </a:prstGeom>
            <a:noFill/>
            <a:ln w="28575" cap="sq">
              <a:solidFill>
                <a:srgbClr val="004C2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3600" b="0" i="0" u="none" strike="noStrike" kern="0" cap="none" spc="0" normalizeH="0" baseline="0" noProof="0" smtClean="0">
                <a:ln>
                  <a:noFill/>
                </a:ln>
                <a:solidFill>
                  <a:srgbClr val="333333"/>
                </a:solidFill>
                <a:effectLst/>
                <a:uLnTx/>
                <a:uFillTx/>
                <a:latin typeface="Times New Roman" charset="0"/>
                <a:ea typeface="宋体" pitchFamily="2" charset="-122"/>
              </a:endParaRPr>
            </a:p>
          </p:txBody>
        </p:sp>
        <p:sp>
          <p:nvSpPr>
            <p:cNvPr id="12" name="Line 14"/>
            <p:cNvSpPr>
              <a:spLocks noChangeShapeType="1"/>
            </p:cNvSpPr>
            <p:nvPr/>
          </p:nvSpPr>
          <p:spPr bwMode="auto">
            <a:xfrm flipH="1">
              <a:off x="3882" y="2352"/>
              <a:ext cx="775" cy="1392"/>
            </a:xfrm>
            <a:prstGeom prst="line">
              <a:avLst/>
            </a:prstGeom>
            <a:noFill/>
            <a:ln w="28575" cap="sq">
              <a:solidFill>
                <a:srgbClr val="004C2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3600" b="0" i="0" u="none" strike="noStrike" kern="0" cap="none" spc="0" normalizeH="0" baseline="0" noProof="0" smtClean="0">
                <a:ln>
                  <a:noFill/>
                </a:ln>
                <a:solidFill>
                  <a:srgbClr val="333333"/>
                </a:solidFill>
                <a:effectLst/>
                <a:uLnTx/>
                <a:uFillTx/>
                <a:latin typeface="Times New Roman" charset="0"/>
                <a:ea typeface="宋体" pitchFamily="2" charset="-122"/>
              </a:endParaRPr>
            </a:p>
          </p:txBody>
        </p:sp>
        <p:sp>
          <p:nvSpPr>
            <p:cNvPr id="13" name="Line 15"/>
            <p:cNvSpPr>
              <a:spLocks noChangeShapeType="1"/>
            </p:cNvSpPr>
            <p:nvPr/>
          </p:nvSpPr>
          <p:spPr bwMode="auto">
            <a:xfrm>
              <a:off x="4945" y="2304"/>
              <a:ext cx="384" cy="624"/>
            </a:xfrm>
            <a:prstGeom prst="line">
              <a:avLst/>
            </a:prstGeom>
            <a:noFill/>
            <a:ln w="28575" cap="sq">
              <a:solidFill>
                <a:srgbClr val="004C2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3600" b="0" i="0" u="none" strike="noStrike" kern="0" cap="none" spc="0" normalizeH="0" baseline="0" noProof="0" smtClean="0">
                <a:ln>
                  <a:noFill/>
                </a:ln>
                <a:solidFill>
                  <a:srgbClr val="333333"/>
                </a:solidFill>
                <a:effectLst/>
                <a:uLnTx/>
                <a:uFillTx/>
                <a:latin typeface="Times New Roman" charset="0"/>
                <a:ea typeface="宋体" pitchFamily="2" charset="-122"/>
              </a:endParaRPr>
            </a:p>
          </p:txBody>
        </p:sp>
        <p:sp>
          <p:nvSpPr>
            <p:cNvPr id="14" name="Line 16"/>
            <p:cNvSpPr>
              <a:spLocks noChangeShapeType="1"/>
            </p:cNvSpPr>
            <p:nvPr/>
          </p:nvSpPr>
          <p:spPr bwMode="auto">
            <a:xfrm flipH="1">
              <a:off x="3930" y="3120"/>
              <a:ext cx="1255" cy="624"/>
            </a:xfrm>
            <a:prstGeom prst="line">
              <a:avLst/>
            </a:prstGeom>
            <a:noFill/>
            <a:ln w="28575" cap="sq">
              <a:solidFill>
                <a:srgbClr val="004C2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3600" b="0" i="0" u="none" strike="noStrike" kern="0" cap="none" spc="0" normalizeH="0" baseline="0" noProof="0" smtClean="0">
                <a:ln>
                  <a:noFill/>
                </a:ln>
                <a:solidFill>
                  <a:srgbClr val="333333"/>
                </a:solidFill>
                <a:effectLst/>
                <a:uLnTx/>
                <a:uFillTx/>
                <a:latin typeface="Times New Roman" charset="0"/>
                <a:ea typeface="宋体" pitchFamily="2" charset="-122"/>
              </a:endParaRPr>
            </a:p>
          </p:txBody>
        </p:sp>
        <p:sp>
          <p:nvSpPr>
            <p:cNvPr id="15" name="Line 17"/>
            <p:cNvSpPr>
              <a:spLocks noChangeShapeType="1"/>
            </p:cNvSpPr>
            <p:nvPr/>
          </p:nvSpPr>
          <p:spPr bwMode="auto">
            <a:xfrm flipH="1">
              <a:off x="3793" y="2481"/>
              <a:ext cx="1" cy="1215"/>
            </a:xfrm>
            <a:prstGeom prst="line">
              <a:avLst/>
            </a:prstGeom>
            <a:noFill/>
            <a:ln w="28575" cap="sq">
              <a:solidFill>
                <a:srgbClr val="004C2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3600" b="0" i="0" u="none" strike="noStrike" kern="0" cap="none" spc="0" normalizeH="0" baseline="0" noProof="0" smtClean="0">
                <a:ln>
                  <a:noFill/>
                </a:ln>
                <a:solidFill>
                  <a:srgbClr val="333333"/>
                </a:solidFill>
                <a:effectLst/>
                <a:uLnTx/>
                <a:uFillTx/>
                <a:latin typeface="Times New Roman" charset="0"/>
                <a:ea typeface="宋体" pitchFamily="2" charset="-122"/>
              </a:endParaRPr>
            </a:p>
          </p:txBody>
        </p:sp>
        <p:sp>
          <p:nvSpPr>
            <p:cNvPr id="16" name="Oval 28"/>
            <p:cNvSpPr>
              <a:spLocks noChangeArrowheads="1"/>
            </p:cNvSpPr>
            <p:nvPr/>
          </p:nvSpPr>
          <p:spPr bwMode="auto">
            <a:xfrm>
              <a:off x="4656" y="2112"/>
              <a:ext cx="287" cy="336"/>
            </a:xfrm>
            <a:prstGeom prst="ellipse">
              <a:avLst/>
            </a:prstGeom>
            <a:solidFill>
              <a:srgbClr val="CCFFCC">
                <a:alpha val="50000"/>
              </a:srgbClr>
            </a:solidFill>
            <a:ln w="28575" cap="sq">
              <a:solidFill>
                <a:srgbClr val="004C2B"/>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3600" b="1" i="0" u="none" strike="noStrike" kern="0" cap="none" spc="0" normalizeH="0" baseline="0" noProof="0" smtClean="0">
                  <a:ln>
                    <a:noFill/>
                  </a:ln>
                  <a:solidFill>
                    <a:srgbClr val="004C2B"/>
                  </a:solidFill>
                  <a:effectLst/>
                  <a:uLnTx/>
                  <a:uFillTx/>
                  <a:latin typeface="Times New Roman" charset="0"/>
                </a:rPr>
                <a:t>C</a:t>
              </a:r>
              <a:endParaRPr kumimoji="1" lang="en-US" altLang="zh-CN" sz="2400" b="0" i="0" u="none" strike="noStrike" kern="0" cap="none" spc="0" normalizeH="0" baseline="0" noProof="0" smtClean="0">
                <a:ln>
                  <a:noFill/>
                </a:ln>
                <a:solidFill>
                  <a:srgbClr val="333333"/>
                </a:solidFill>
                <a:effectLst/>
                <a:uLnTx/>
                <a:uFillTx/>
                <a:latin typeface="Times New Roman" charset="0"/>
              </a:endParaRPr>
            </a:p>
          </p:txBody>
        </p:sp>
        <p:sp>
          <p:nvSpPr>
            <p:cNvPr id="17" name="Oval 29"/>
            <p:cNvSpPr>
              <a:spLocks noChangeArrowheads="1"/>
            </p:cNvSpPr>
            <p:nvPr/>
          </p:nvSpPr>
          <p:spPr bwMode="auto">
            <a:xfrm>
              <a:off x="5136" y="2880"/>
              <a:ext cx="287" cy="336"/>
            </a:xfrm>
            <a:prstGeom prst="ellipse">
              <a:avLst/>
            </a:prstGeom>
            <a:solidFill>
              <a:srgbClr val="CCFFCC">
                <a:alpha val="50000"/>
              </a:srgbClr>
            </a:solidFill>
            <a:ln w="28575" cap="sq">
              <a:solidFill>
                <a:srgbClr val="004C2B"/>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3600" b="1" i="0" u="none" strike="noStrike" kern="0" cap="none" spc="0" normalizeH="0" baseline="0" noProof="0" smtClean="0">
                  <a:ln>
                    <a:noFill/>
                  </a:ln>
                  <a:solidFill>
                    <a:srgbClr val="004C2B"/>
                  </a:solidFill>
                  <a:effectLst/>
                  <a:uLnTx/>
                  <a:uFillTx/>
                  <a:latin typeface="Times New Roman" charset="0"/>
                </a:rPr>
                <a:t>D</a:t>
              </a:r>
              <a:endParaRPr kumimoji="1" lang="en-US" altLang="zh-CN" sz="2400" b="0" i="0" u="none" strike="noStrike" kern="0" cap="none" spc="0" normalizeH="0" baseline="0" noProof="0" smtClean="0">
                <a:ln>
                  <a:noFill/>
                </a:ln>
                <a:solidFill>
                  <a:srgbClr val="333333"/>
                </a:solidFill>
                <a:effectLst/>
                <a:uLnTx/>
                <a:uFillTx/>
                <a:latin typeface="Times New Roman" charset="0"/>
              </a:endParaRPr>
            </a:p>
          </p:txBody>
        </p:sp>
        <p:sp>
          <p:nvSpPr>
            <p:cNvPr id="18" name="Oval 30"/>
            <p:cNvSpPr>
              <a:spLocks noChangeArrowheads="1"/>
            </p:cNvSpPr>
            <p:nvPr/>
          </p:nvSpPr>
          <p:spPr bwMode="auto">
            <a:xfrm>
              <a:off x="3648" y="3696"/>
              <a:ext cx="287" cy="336"/>
            </a:xfrm>
            <a:prstGeom prst="ellipse">
              <a:avLst/>
            </a:prstGeom>
            <a:solidFill>
              <a:srgbClr val="CCFFCC">
                <a:alpha val="50000"/>
              </a:srgbClr>
            </a:solidFill>
            <a:ln w="28575" cap="sq">
              <a:solidFill>
                <a:srgbClr val="004C2B"/>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3600" b="1" i="0" u="none" strike="noStrike" kern="0" cap="none" spc="0" normalizeH="0" baseline="0" noProof="0" smtClean="0">
                  <a:ln>
                    <a:noFill/>
                  </a:ln>
                  <a:solidFill>
                    <a:srgbClr val="004C2B"/>
                  </a:solidFill>
                  <a:effectLst/>
                  <a:uLnTx/>
                  <a:uFillTx/>
                  <a:latin typeface="Times New Roman" charset="0"/>
                </a:rPr>
                <a:t>F</a:t>
              </a:r>
              <a:endParaRPr kumimoji="1" lang="en-US" altLang="zh-CN" sz="2400" b="0" i="0" u="none" strike="noStrike" kern="0" cap="none" spc="0" normalizeH="0" baseline="0" noProof="0" smtClean="0">
                <a:ln>
                  <a:noFill/>
                </a:ln>
                <a:solidFill>
                  <a:srgbClr val="333333"/>
                </a:solidFill>
                <a:effectLst/>
                <a:uLnTx/>
                <a:uFillTx/>
                <a:latin typeface="Times New Roman" charset="0"/>
              </a:endParaRPr>
            </a:p>
          </p:txBody>
        </p:sp>
        <p:sp>
          <p:nvSpPr>
            <p:cNvPr id="19" name="Oval 31"/>
            <p:cNvSpPr>
              <a:spLocks noChangeArrowheads="1"/>
            </p:cNvSpPr>
            <p:nvPr/>
          </p:nvSpPr>
          <p:spPr bwMode="auto">
            <a:xfrm>
              <a:off x="4704" y="3648"/>
              <a:ext cx="287" cy="336"/>
            </a:xfrm>
            <a:prstGeom prst="ellipse">
              <a:avLst/>
            </a:prstGeom>
            <a:solidFill>
              <a:srgbClr val="CCFFCC">
                <a:alpha val="50000"/>
              </a:srgbClr>
            </a:solidFill>
            <a:ln w="28575" cap="sq">
              <a:solidFill>
                <a:srgbClr val="004C2B"/>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3600" b="1" i="0" u="none" strike="noStrike" kern="0" cap="none" spc="0" normalizeH="0" baseline="0" noProof="0" smtClean="0">
                  <a:ln>
                    <a:noFill/>
                  </a:ln>
                  <a:solidFill>
                    <a:srgbClr val="004C2B"/>
                  </a:solidFill>
                  <a:effectLst/>
                  <a:uLnTx/>
                  <a:uFillTx/>
                  <a:latin typeface="Times New Roman" charset="0"/>
                </a:rPr>
                <a:t>E</a:t>
              </a:r>
              <a:endParaRPr kumimoji="1" lang="en-US" altLang="zh-CN" sz="2400" b="0" i="0" u="none" strike="noStrike" kern="0" cap="none" spc="0" normalizeH="0" baseline="0" noProof="0" smtClean="0">
                <a:ln>
                  <a:noFill/>
                </a:ln>
                <a:solidFill>
                  <a:srgbClr val="333333"/>
                </a:solidFill>
                <a:effectLst/>
                <a:uLnTx/>
                <a:uFillTx/>
                <a:latin typeface="Times New Roman" charset="0"/>
              </a:endParaRPr>
            </a:p>
          </p:txBody>
        </p:sp>
        <p:sp>
          <p:nvSpPr>
            <p:cNvPr id="20" name="Oval 36"/>
            <p:cNvSpPr>
              <a:spLocks noChangeArrowheads="1"/>
            </p:cNvSpPr>
            <p:nvPr/>
          </p:nvSpPr>
          <p:spPr bwMode="auto">
            <a:xfrm>
              <a:off x="3648" y="2112"/>
              <a:ext cx="287" cy="336"/>
            </a:xfrm>
            <a:prstGeom prst="ellipse">
              <a:avLst/>
            </a:prstGeom>
            <a:solidFill>
              <a:srgbClr val="CCFFCC">
                <a:alpha val="50000"/>
              </a:srgbClr>
            </a:solidFill>
            <a:ln w="28575" cap="sq">
              <a:solidFill>
                <a:srgbClr val="004C2B"/>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3600" b="1" i="0" u="none" strike="noStrike" kern="0" cap="none" spc="0" normalizeH="0" baseline="0" noProof="0" smtClean="0">
                  <a:ln>
                    <a:noFill/>
                  </a:ln>
                  <a:solidFill>
                    <a:srgbClr val="004C2B"/>
                  </a:solidFill>
                  <a:effectLst/>
                  <a:uLnTx/>
                  <a:uFillTx/>
                  <a:latin typeface="Times New Roman" charset="0"/>
                </a:rPr>
                <a:t>B</a:t>
              </a:r>
              <a:endParaRPr kumimoji="1" lang="en-US" altLang="zh-CN" sz="2400" b="0" i="0" u="none" strike="noStrike" kern="0" cap="none" spc="0" normalizeH="0" baseline="0" noProof="0" smtClean="0">
                <a:ln>
                  <a:noFill/>
                </a:ln>
                <a:solidFill>
                  <a:srgbClr val="333333"/>
                </a:solidFill>
                <a:effectLst/>
                <a:uLnTx/>
                <a:uFillTx/>
                <a:latin typeface="Times New Roman" charset="0"/>
              </a:endParaRPr>
            </a:p>
          </p:txBody>
        </p:sp>
      </p:grpSp>
      <p:grpSp>
        <p:nvGrpSpPr>
          <p:cNvPr id="21" name="Group 52"/>
          <p:cNvGrpSpPr>
            <a:grpSpLocks/>
          </p:cNvGrpSpPr>
          <p:nvPr/>
        </p:nvGrpSpPr>
        <p:grpSpPr bwMode="auto">
          <a:xfrm>
            <a:off x="4872897" y="2853143"/>
            <a:ext cx="3505200" cy="2362200"/>
            <a:chOff x="336" y="624"/>
            <a:chExt cx="2208" cy="1488"/>
          </a:xfrm>
        </p:grpSpPr>
        <p:sp>
          <p:nvSpPr>
            <p:cNvPr id="22" name="Line 25"/>
            <p:cNvSpPr>
              <a:spLocks noChangeShapeType="1"/>
            </p:cNvSpPr>
            <p:nvPr/>
          </p:nvSpPr>
          <p:spPr bwMode="auto">
            <a:xfrm flipH="1">
              <a:off x="480" y="768"/>
              <a:ext cx="816"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sz="3600" smtClean="0">
                <a:solidFill>
                  <a:srgbClr val="333333"/>
                </a:solidFill>
                <a:latin typeface="Times New Roman" charset="0"/>
                <a:ea typeface="宋体" pitchFamily="2" charset="-122"/>
              </a:endParaRPr>
            </a:p>
          </p:txBody>
        </p:sp>
        <p:sp>
          <p:nvSpPr>
            <p:cNvPr id="23" name="Line 26"/>
            <p:cNvSpPr>
              <a:spLocks noChangeShapeType="1"/>
            </p:cNvSpPr>
            <p:nvPr/>
          </p:nvSpPr>
          <p:spPr bwMode="auto">
            <a:xfrm>
              <a:off x="576" y="1488"/>
              <a:ext cx="28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sz="3600" smtClean="0">
                <a:solidFill>
                  <a:srgbClr val="333333"/>
                </a:solidFill>
                <a:latin typeface="Times New Roman" charset="0"/>
                <a:ea typeface="宋体" pitchFamily="2" charset="-122"/>
              </a:endParaRPr>
            </a:p>
          </p:txBody>
        </p:sp>
        <p:sp>
          <p:nvSpPr>
            <p:cNvPr id="24" name="Line 27"/>
            <p:cNvSpPr>
              <a:spLocks noChangeShapeType="1"/>
            </p:cNvSpPr>
            <p:nvPr/>
          </p:nvSpPr>
          <p:spPr bwMode="auto">
            <a:xfrm>
              <a:off x="1152" y="1920"/>
              <a:ext cx="576" cy="0"/>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sz="3600" smtClean="0">
                <a:solidFill>
                  <a:srgbClr val="333333"/>
                </a:solidFill>
                <a:latin typeface="Times New Roman" charset="0"/>
                <a:ea typeface="宋体" pitchFamily="2" charset="-122"/>
              </a:endParaRPr>
            </a:p>
          </p:txBody>
        </p:sp>
        <p:sp>
          <p:nvSpPr>
            <p:cNvPr id="25" name="Line 28"/>
            <p:cNvSpPr>
              <a:spLocks noChangeShapeType="1"/>
            </p:cNvSpPr>
            <p:nvPr/>
          </p:nvSpPr>
          <p:spPr bwMode="auto">
            <a:xfrm flipH="1" flipV="1">
              <a:off x="1536" y="912"/>
              <a:ext cx="336" cy="864"/>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sz="3600" smtClean="0">
                <a:solidFill>
                  <a:srgbClr val="333333"/>
                </a:solidFill>
                <a:latin typeface="Times New Roman" charset="0"/>
                <a:ea typeface="宋体" pitchFamily="2" charset="-122"/>
              </a:endParaRPr>
            </a:p>
          </p:txBody>
        </p:sp>
        <p:sp>
          <p:nvSpPr>
            <p:cNvPr id="26" name="Line 29"/>
            <p:cNvSpPr>
              <a:spLocks noChangeShapeType="1"/>
            </p:cNvSpPr>
            <p:nvPr/>
          </p:nvSpPr>
          <p:spPr bwMode="auto">
            <a:xfrm>
              <a:off x="1584" y="768"/>
              <a:ext cx="76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sz="3600" smtClean="0">
                <a:solidFill>
                  <a:srgbClr val="333333"/>
                </a:solidFill>
                <a:latin typeface="Times New Roman" charset="0"/>
                <a:ea typeface="宋体" pitchFamily="2" charset="-122"/>
              </a:endParaRPr>
            </a:p>
          </p:txBody>
        </p:sp>
        <p:sp>
          <p:nvSpPr>
            <p:cNvPr id="27" name="Line 30"/>
            <p:cNvSpPr>
              <a:spLocks noChangeShapeType="1"/>
            </p:cNvSpPr>
            <p:nvPr/>
          </p:nvSpPr>
          <p:spPr bwMode="auto">
            <a:xfrm flipH="1" flipV="1">
              <a:off x="624" y="1344"/>
              <a:ext cx="1104" cy="480"/>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sz="3600" smtClean="0">
                <a:solidFill>
                  <a:srgbClr val="333333"/>
                </a:solidFill>
                <a:latin typeface="Times New Roman" charset="0"/>
                <a:ea typeface="宋体" pitchFamily="2" charset="-122"/>
              </a:endParaRPr>
            </a:p>
          </p:txBody>
        </p:sp>
        <p:sp>
          <p:nvSpPr>
            <p:cNvPr id="28" name="Line 31"/>
            <p:cNvSpPr>
              <a:spLocks noChangeShapeType="1"/>
            </p:cNvSpPr>
            <p:nvPr/>
          </p:nvSpPr>
          <p:spPr bwMode="auto">
            <a:xfrm flipH="1">
              <a:off x="1008" y="1344"/>
              <a:ext cx="124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sz="3600" smtClean="0">
                <a:solidFill>
                  <a:srgbClr val="333333"/>
                </a:solidFill>
                <a:latin typeface="Times New Roman" charset="0"/>
                <a:ea typeface="宋体" pitchFamily="2" charset="-122"/>
              </a:endParaRPr>
            </a:p>
          </p:txBody>
        </p:sp>
        <p:sp>
          <p:nvSpPr>
            <p:cNvPr id="29" name="Oval 32"/>
            <p:cNvSpPr>
              <a:spLocks noChangeArrowheads="1"/>
            </p:cNvSpPr>
            <p:nvPr/>
          </p:nvSpPr>
          <p:spPr bwMode="auto">
            <a:xfrm>
              <a:off x="1296" y="624"/>
              <a:ext cx="288" cy="336"/>
            </a:xfrm>
            <a:prstGeom prst="ellipse">
              <a:avLst/>
            </a:prstGeom>
            <a:solidFill>
              <a:srgbClr val="A7E2FF">
                <a:alpha val="50000"/>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000066"/>
                  </a:solidFill>
                  <a:latin typeface="Times New Roman" charset="0"/>
                </a:rPr>
                <a:t>A</a:t>
              </a:r>
              <a:endParaRPr kumimoji="1" lang="en-US" altLang="zh-CN" sz="2400" smtClean="0">
                <a:solidFill>
                  <a:srgbClr val="333333"/>
                </a:solidFill>
                <a:latin typeface="Times New Roman" charset="0"/>
              </a:endParaRPr>
            </a:p>
          </p:txBody>
        </p:sp>
        <p:sp>
          <p:nvSpPr>
            <p:cNvPr id="30" name="Oval 33"/>
            <p:cNvSpPr>
              <a:spLocks noChangeArrowheads="1"/>
            </p:cNvSpPr>
            <p:nvPr/>
          </p:nvSpPr>
          <p:spPr bwMode="auto">
            <a:xfrm>
              <a:off x="336" y="1200"/>
              <a:ext cx="288" cy="336"/>
            </a:xfrm>
            <a:prstGeom prst="ellipse">
              <a:avLst/>
            </a:prstGeom>
            <a:solidFill>
              <a:srgbClr val="A7E2FF">
                <a:alpha val="50000"/>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000066"/>
                  </a:solidFill>
                  <a:latin typeface="Times New Roman" charset="0"/>
                </a:rPr>
                <a:t>B</a:t>
              </a:r>
              <a:endParaRPr kumimoji="1" lang="en-US" altLang="zh-CN" sz="2400" smtClean="0">
                <a:solidFill>
                  <a:srgbClr val="333333"/>
                </a:solidFill>
                <a:latin typeface="Times New Roman" charset="0"/>
              </a:endParaRPr>
            </a:p>
          </p:txBody>
        </p:sp>
        <p:sp>
          <p:nvSpPr>
            <p:cNvPr id="31" name="Oval 34"/>
            <p:cNvSpPr>
              <a:spLocks noChangeArrowheads="1"/>
            </p:cNvSpPr>
            <p:nvPr/>
          </p:nvSpPr>
          <p:spPr bwMode="auto">
            <a:xfrm>
              <a:off x="2256" y="1200"/>
              <a:ext cx="288" cy="336"/>
            </a:xfrm>
            <a:prstGeom prst="ellipse">
              <a:avLst/>
            </a:prstGeom>
            <a:solidFill>
              <a:srgbClr val="A7E2FF">
                <a:alpha val="50000"/>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000066"/>
                  </a:solidFill>
                  <a:latin typeface="Times New Roman" charset="0"/>
                </a:rPr>
                <a:t>E</a:t>
              </a:r>
              <a:endParaRPr kumimoji="1" lang="en-US" altLang="zh-CN" sz="2400" smtClean="0">
                <a:solidFill>
                  <a:srgbClr val="333333"/>
                </a:solidFill>
                <a:latin typeface="Times New Roman" charset="0"/>
              </a:endParaRPr>
            </a:p>
          </p:txBody>
        </p:sp>
        <p:sp>
          <p:nvSpPr>
            <p:cNvPr id="32" name="Oval 35"/>
            <p:cNvSpPr>
              <a:spLocks noChangeArrowheads="1"/>
            </p:cNvSpPr>
            <p:nvPr/>
          </p:nvSpPr>
          <p:spPr bwMode="auto">
            <a:xfrm>
              <a:off x="864" y="1776"/>
              <a:ext cx="288" cy="336"/>
            </a:xfrm>
            <a:prstGeom prst="ellipse">
              <a:avLst/>
            </a:prstGeom>
            <a:solidFill>
              <a:srgbClr val="A7E2FF">
                <a:alpha val="50000"/>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000066"/>
                  </a:solidFill>
                  <a:latin typeface="Times New Roman" charset="0"/>
                </a:rPr>
                <a:t>C</a:t>
              </a:r>
              <a:endParaRPr kumimoji="1" lang="en-US" altLang="zh-CN" sz="2400" smtClean="0">
                <a:solidFill>
                  <a:srgbClr val="333333"/>
                </a:solidFill>
                <a:latin typeface="Times New Roman" charset="0"/>
              </a:endParaRPr>
            </a:p>
          </p:txBody>
        </p:sp>
        <p:sp>
          <p:nvSpPr>
            <p:cNvPr id="33" name="Oval 36"/>
            <p:cNvSpPr>
              <a:spLocks noChangeArrowheads="1"/>
            </p:cNvSpPr>
            <p:nvPr/>
          </p:nvSpPr>
          <p:spPr bwMode="auto">
            <a:xfrm>
              <a:off x="1728" y="1776"/>
              <a:ext cx="288" cy="336"/>
            </a:xfrm>
            <a:prstGeom prst="ellipse">
              <a:avLst/>
            </a:prstGeom>
            <a:solidFill>
              <a:srgbClr val="A7E2FF">
                <a:alpha val="50000"/>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000066"/>
                  </a:solidFill>
                  <a:latin typeface="Times New Roman" charset="0"/>
                </a:rPr>
                <a:t>F</a:t>
              </a:r>
              <a:endParaRPr kumimoji="1" lang="en-US" altLang="zh-CN" sz="2400" smtClean="0">
                <a:solidFill>
                  <a:srgbClr val="333333"/>
                </a:solidFill>
                <a:latin typeface="Times New Roman" charset="0"/>
              </a:endParaRPr>
            </a:p>
          </p:txBody>
        </p:sp>
      </p:grpSp>
    </p:spTree>
    <p:extLst>
      <p:ext uri="{BB962C8B-B14F-4D97-AF65-F5344CB8AC3E}">
        <p14:creationId xmlns:p14="http://schemas.microsoft.com/office/powerpoint/2010/main" val="15402653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up)">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7504" y="-27384"/>
            <a:ext cx="8856984" cy="936104"/>
          </a:xfrm>
        </p:spPr>
        <p:txBody>
          <a:bodyPr>
            <a:normAutofit/>
          </a:bodyPr>
          <a:lstStyle/>
          <a:p>
            <a:r>
              <a:rPr lang="zh-CN" altLang="en-US" dirty="0" smtClean="0">
                <a:latin typeface="+mn-lt"/>
                <a:ea typeface="宋体" panose="02010600030101010101" pitchFamily="2" charset="-122"/>
              </a:rPr>
              <a:t>术语</a:t>
            </a:r>
            <a:r>
              <a:rPr lang="en-US" altLang="zh-CN" dirty="0" smtClean="0">
                <a:latin typeface="+mn-lt"/>
                <a:ea typeface="宋体" panose="02010600030101010101" pitchFamily="2" charset="-122"/>
              </a:rPr>
              <a:t>-</a:t>
            </a:r>
            <a:r>
              <a:rPr lang="en-US" altLang="en-US" dirty="0" err="1" smtClean="0">
                <a:latin typeface="+mn-lt"/>
                <a:ea typeface="宋体" panose="02010600030101010101" pitchFamily="2" charset="-122"/>
              </a:rPr>
              <a:t>路径</a:t>
            </a:r>
            <a:r>
              <a:rPr lang="en-US" altLang="en-US" dirty="0" smtClean="0">
                <a:latin typeface="+mn-lt"/>
                <a:ea typeface="宋体" panose="02010600030101010101" pitchFamily="2" charset="-122"/>
              </a:rPr>
              <a:t>(</a:t>
            </a:r>
            <a:r>
              <a:rPr lang="en-US" altLang="zh-CN" dirty="0" smtClean="0">
                <a:latin typeface="+mn-lt"/>
                <a:ea typeface="宋体" panose="02010600030101010101" pitchFamily="2" charset="-122"/>
              </a:rPr>
              <a:t>p</a:t>
            </a:r>
            <a:r>
              <a:rPr lang="en-US" altLang="en-US" dirty="0" smtClean="0">
                <a:latin typeface="+mn-lt"/>
                <a:ea typeface="宋体" panose="02010600030101010101" pitchFamily="2" charset="-122"/>
              </a:rPr>
              <a:t>ath)</a:t>
            </a:r>
            <a:endParaRPr lang="en-US" dirty="0">
              <a:latin typeface="+mn-lt"/>
              <a:ea typeface="宋体" panose="02010600030101010101" pitchFamily="2" charset="-122"/>
            </a:endParaRPr>
          </a:p>
        </p:txBody>
      </p:sp>
      <p:sp>
        <p:nvSpPr>
          <p:cNvPr id="431106" name="Rectangle 2"/>
          <p:cNvSpPr>
            <a:spLocks noGrp="1" noChangeArrowheads="1"/>
          </p:cNvSpPr>
          <p:nvPr>
            <p:ph idx="1"/>
          </p:nvPr>
        </p:nvSpPr>
        <p:spPr/>
        <p:txBody>
          <a:bodyPr>
            <a:normAutofit fontScale="92500"/>
          </a:bodyPr>
          <a:lstStyle/>
          <a:p>
            <a:r>
              <a:rPr lang="en-US" altLang="en-US" dirty="0" err="1" smtClean="0">
                <a:ea typeface="宋体" panose="02010600030101010101" pitchFamily="2" charset="-122"/>
              </a:rPr>
              <a:t>对无向图G</a:t>
            </a:r>
            <a:r>
              <a:rPr lang="en-US" altLang="en-US" dirty="0" smtClean="0">
                <a:ea typeface="宋体" panose="02010600030101010101" pitchFamily="2" charset="-122"/>
              </a:rPr>
              <a:t>=(V</a:t>
            </a:r>
            <a:r>
              <a:rPr lang="en-US" altLang="en-US" smtClean="0">
                <a:ea typeface="宋体" panose="02010600030101010101" pitchFamily="2" charset="-122"/>
              </a:rPr>
              <a:t>, E)，</a:t>
            </a:r>
            <a:r>
              <a:rPr lang="en-US" altLang="en-US" dirty="0" err="1" smtClean="0">
                <a:ea typeface="宋体" panose="02010600030101010101" pitchFamily="2" charset="-122"/>
              </a:rPr>
              <a:t>若从顶点vi经过若干条边能到达vj，称顶点vi和vj是连通的，又称顶点vi到vj有</a:t>
            </a:r>
            <a:r>
              <a:rPr lang="en-US" altLang="en-US" b="1" dirty="0" err="1" smtClean="0">
                <a:solidFill>
                  <a:srgbClr val="0000FF"/>
                </a:solidFill>
                <a:ea typeface="宋体" panose="02010600030101010101" pitchFamily="2" charset="-122"/>
              </a:rPr>
              <a:t>路径</a:t>
            </a:r>
            <a:endParaRPr lang="en-US" altLang="en-US" b="1" dirty="0" smtClean="0">
              <a:solidFill>
                <a:srgbClr val="0000FF"/>
              </a:solidFill>
              <a:ea typeface="宋体" panose="02010600030101010101" pitchFamily="2" charset="-122"/>
            </a:endParaRPr>
          </a:p>
          <a:p>
            <a:r>
              <a:rPr lang="en-US" altLang="en-US" dirty="0" err="1" smtClean="0">
                <a:ea typeface="宋体" panose="02010600030101010101" pitchFamily="2" charset="-122"/>
              </a:rPr>
              <a:t>对有向图G</a:t>
            </a:r>
            <a:r>
              <a:rPr lang="en-US" altLang="en-US" dirty="0" smtClean="0">
                <a:ea typeface="宋体" panose="02010600030101010101" pitchFamily="2" charset="-122"/>
              </a:rPr>
              <a:t>=(V</a:t>
            </a:r>
            <a:r>
              <a:rPr lang="en-US" altLang="en-US" smtClean="0">
                <a:ea typeface="宋体" panose="02010600030101010101" pitchFamily="2" charset="-122"/>
              </a:rPr>
              <a:t>, E)，</a:t>
            </a:r>
            <a:r>
              <a:rPr lang="en-US" altLang="en-US" dirty="0" err="1" smtClean="0">
                <a:ea typeface="宋体" panose="02010600030101010101" pitchFamily="2" charset="-122"/>
              </a:rPr>
              <a:t>从顶点vi到vj有</a:t>
            </a:r>
            <a:r>
              <a:rPr lang="en-US" altLang="en-US" b="1" dirty="0" err="1" smtClean="0">
                <a:solidFill>
                  <a:srgbClr val="0000FF"/>
                </a:solidFill>
                <a:ea typeface="宋体" panose="02010600030101010101" pitchFamily="2" charset="-122"/>
              </a:rPr>
              <a:t>有向路径</a:t>
            </a:r>
            <a:r>
              <a:rPr lang="en-US" altLang="en-US" dirty="0" err="1" smtClean="0">
                <a:ea typeface="宋体" panose="02010600030101010101" pitchFamily="2" charset="-122"/>
              </a:rPr>
              <a:t>，指的是从顶点vi经过若干条有向边</a:t>
            </a:r>
            <a:r>
              <a:rPr lang="en-US" altLang="en-US" dirty="0" smtClean="0">
                <a:ea typeface="宋体" panose="02010600030101010101" pitchFamily="2" charset="-122"/>
              </a:rPr>
              <a:t>(弧)</a:t>
            </a:r>
            <a:r>
              <a:rPr lang="en-US" altLang="en-US" dirty="0" err="1" smtClean="0">
                <a:ea typeface="宋体" panose="02010600030101010101" pitchFamily="2" charset="-122"/>
              </a:rPr>
              <a:t>能到达vj</a:t>
            </a:r>
            <a:endParaRPr lang="en-US" altLang="en-US" dirty="0" smtClean="0">
              <a:ea typeface="宋体" panose="02010600030101010101" pitchFamily="2" charset="-122"/>
            </a:endParaRPr>
          </a:p>
          <a:p>
            <a:r>
              <a:rPr lang="en-US" altLang="en-US" dirty="0" err="1" smtClean="0">
                <a:ea typeface="宋体" panose="02010600030101010101" pitchFamily="2" charset="-122"/>
              </a:rPr>
              <a:t>路径上边或有向边</a:t>
            </a:r>
            <a:r>
              <a:rPr lang="en-US" altLang="en-US" dirty="0">
                <a:ea typeface="宋体" panose="02010600030101010101" pitchFamily="2" charset="-122"/>
              </a:rPr>
              <a:t>(弧)</a:t>
            </a:r>
            <a:r>
              <a:rPr lang="en-US" altLang="en-US" dirty="0" err="1">
                <a:ea typeface="宋体" panose="02010600030101010101" pitchFamily="2" charset="-122"/>
              </a:rPr>
              <a:t>的数目称为该</a:t>
            </a:r>
            <a:r>
              <a:rPr lang="en-US" altLang="en-US" b="1" dirty="0" err="1">
                <a:solidFill>
                  <a:srgbClr val="0000FF"/>
                </a:solidFill>
                <a:ea typeface="宋体" panose="02010600030101010101" pitchFamily="2" charset="-122"/>
              </a:rPr>
              <a:t>路径的长度</a:t>
            </a:r>
            <a:endParaRPr lang="en-US" altLang="en-US" b="1" dirty="0">
              <a:solidFill>
                <a:srgbClr val="0000FF"/>
              </a:solidFill>
              <a:ea typeface="宋体" panose="02010600030101010101" pitchFamily="2" charset="-122"/>
            </a:endParaRPr>
          </a:p>
          <a:p>
            <a:endParaRPr lang="en-US" altLang="en-US" dirty="0" smtClean="0">
              <a:ea typeface="宋体" panose="02010600030101010101" pitchFamily="2" charset="-122"/>
            </a:endParaRPr>
          </a:p>
          <a:p>
            <a:r>
              <a:rPr lang="en-US" altLang="en-US" dirty="0" err="1">
                <a:ea typeface="宋体" panose="02010600030101010101" pitchFamily="2" charset="-122"/>
              </a:rPr>
              <a:t>从顶点</a:t>
            </a:r>
            <a:r>
              <a:rPr lang="en-US" altLang="en-US" dirty="0" err="1" smtClean="0">
                <a:ea typeface="宋体" panose="02010600030101010101" pitchFamily="2" charset="-122"/>
              </a:rPr>
              <a:t>vi</a:t>
            </a:r>
            <a:r>
              <a:rPr lang="zh-CN" altLang="en-US" dirty="0" smtClean="0">
                <a:ea typeface="宋体" panose="02010600030101010101" pitchFamily="2" charset="-122"/>
              </a:rPr>
              <a:t>到</a:t>
            </a:r>
            <a:r>
              <a:rPr lang="en-US" altLang="zh-CN" dirty="0" err="1" smtClean="0">
                <a:ea typeface="宋体" panose="02010600030101010101" pitchFamily="2" charset="-122"/>
              </a:rPr>
              <a:t>vj</a:t>
            </a:r>
            <a:r>
              <a:rPr lang="zh-CN" altLang="en-US" dirty="0" smtClean="0">
                <a:ea typeface="宋体" panose="02010600030101010101" pitchFamily="2" charset="-122"/>
              </a:rPr>
              <a:t>的路径不唯一</a:t>
            </a:r>
            <a:endParaRPr lang="en-US" altLang="zh-CN" dirty="0" smtClean="0">
              <a:ea typeface="宋体" panose="02010600030101010101" pitchFamily="2" charset="-122"/>
            </a:endParaRPr>
          </a:p>
          <a:p>
            <a:r>
              <a:rPr lang="zh-CN" altLang="en-US" dirty="0" smtClean="0">
                <a:ea typeface="宋体" panose="02010600030101010101" pitchFamily="2" charset="-122"/>
              </a:rPr>
              <a:t>两种路径表示法：边</a:t>
            </a:r>
            <a:r>
              <a:rPr lang="en-US" altLang="zh-CN" dirty="0" smtClean="0">
                <a:ea typeface="宋体" panose="02010600030101010101" pitchFamily="2" charset="-122"/>
              </a:rPr>
              <a:t>/</a:t>
            </a:r>
            <a:r>
              <a:rPr lang="zh-CN" altLang="en-US" dirty="0" smtClean="0">
                <a:ea typeface="宋体" panose="02010600030101010101" pitchFamily="2" charset="-122"/>
              </a:rPr>
              <a:t>弧的序列，</a:t>
            </a:r>
            <a:r>
              <a:rPr lang="zh-CN" altLang="en-US" smtClean="0">
                <a:ea typeface="宋体" panose="02010600030101010101" pitchFamily="2" charset="-122"/>
              </a:rPr>
              <a:t>结点序列</a:t>
            </a:r>
            <a:endParaRPr lang="en-US" altLang="zh-CN" smtClean="0">
              <a:ea typeface="宋体" panose="02010600030101010101" pitchFamily="2" charset="-122"/>
            </a:endParaRPr>
          </a:p>
          <a:p>
            <a:pPr lvl="1"/>
            <a:r>
              <a:rPr lang="en-US" altLang="zh-CN" smtClean="0">
                <a:ea typeface="宋体" panose="02010600030101010101" pitchFamily="2" charset="-122"/>
              </a:rPr>
              <a:t>Path=e</a:t>
            </a:r>
            <a:r>
              <a:rPr lang="en-US" altLang="en-US" baseline="-18000" smtClean="0"/>
              <a:t>i0</a:t>
            </a:r>
            <a:r>
              <a:rPr lang="en-US" altLang="en-US" smtClean="0"/>
              <a:t>e</a:t>
            </a:r>
            <a:r>
              <a:rPr lang="en-US" altLang="en-US" baseline="-18000" smtClean="0"/>
              <a:t>i1</a:t>
            </a:r>
            <a:r>
              <a:rPr lang="en-US" altLang="en-US" smtClean="0">
                <a:latin typeface="Arial"/>
                <a:cs typeface="Times New Roman" pitchFamily="18" charset="0"/>
              </a:rPr>
              <a:t>…</a:t>
            </a:r>
            <a:r>
              <a:rPr lang="en-US" altLang="en-US" smtClean="0"/>
              <a:t>e</a:t>
            </a:r>
            <a:r>
              <a:rPr lang="en-US" altLang="en-US" baseline="-18000" smtClean="0"/>
              <a:t>im</a:t>
            </a:r>
            <a:r>
              <a:rPr lang="zh-CN" altLang="en-US" baseline="-18000" smtClean="0"/>
              <a:t>，</a:t>
            </a:r>
            <a:r>
              <a:rPr lang="en-US" altLang="en-US" smtClean="0"/>
              <a:t>e</a:t>
            </a:r>
            <a:r>
              <a:rPr lang="en-US" altLang="en-US" baseline="-18000" smtClean="0"/>
              <a:t>ij</a:t>
            </a:r>
            <a:r>
              <a:rPr lang="en-US" altLang="en-US" smtClean="0">
                <a:latin typeface="楷体_GB2312" pitchFamily="49" charset="-122"/>
                <a:ea typeface="楷体_GB2312" pitchFamily="49" charset="-122"/>
                <a:sym typeface="Symbol" pitchFamily="18" charset="2"/>
              </a:rPr>
              <a:t></a:t>
            </a:r>
            <a:r>
              <a:rPr lang="en-US" altLang="en-US" smtClean="0">
                <a:ea typeface="Arial Unicode MS" pitchFamily="34" charset="-122"/>
                <a:cs typeface="Arial Unicode MS" pitchFamily="34" charset="-122"/>
              </a:rPr>
              <a:t>E,</a:t>
            </a:r>
            <a:r>
              <a:rPr lang="en-US" altLang="en-US">
                <a:ea typeface="Arial Unicode MS" pitchFamily="34" charset="-122"/>
                <a:cs typeface="Arial Unicode MS" pitchFamily="34" charset="-122"/>
              </a:rPr>
              <a:t> j=1,2, </a:t>
            </a:r>
            <a:r>
              <a:rPr lang="en-US" altLang="en-US">
                <a:latin typeface="Arial"/>
                <a:cs typeface="Times New Roman" pitchFamily="18" charset="0"/>
              </a:rPr>
              <a:t>…</a:t>
            </a:r>
            <a:r>
              <a:rPr lang="en-US" altLang="en-US">
                <a:ea typeface="Arial Unicode MS" pitchFamily="34" charset="-122"/>
                <a:cs typeface="Arial Unicode MS" pitchFamily="34" charset="-122"/>
              </a:rPr>
              <a:t>,m</a:t>
            </a:r>
            <a:endParaRPr lang="en-US" altLang="zh-CN" smtClean="0">
              <a:ea typeface="宋体" panose="02010600030101010101" pitchFamily="2" charset="-122"/>
            </a:endParaRPr>
          </a:p>
          <a:p>
            <a:pPr lvl="1"/>
            <a:r>
              <a:rPr lang="en-US" altLang="en-US" smtClean="0"/>
              <a:t>Path=v</a:t>
            </a:r>
            <a:r>
              <a:rPr lang="en-US" altLang="en-US" baseline="-18000" smtClean="0"/>
              <a:t>i0</a:t>
            </a:r>
            <a:r>
              <a:rPr lang="en-US" altLang="en-US" smtClean="0"/>
              <a:t>v</a:t>
            </a:r>
            <a:r>
              <a:rPr lang="en-US" altLang="en-US" baseline="-18000" smtClean="0"/>
              <a:t>i1</a:t>
            </a:r>
            <a:r>
              <a:rPr lang="en-US" altLang="en-US" smtClean="0">
                <a:latin typeface="Arial"/>
                <a:cs typeface="Times New Roman" pitchFamily="18" charset="0"/>
              </a:rPr>
              <a:t>…</a:t>
            </a:r>
            <a:r>
              <a:rPr lang="en-US" altLang="en-US" smtClean="0"/>
              <a:t>v</a:t>
            </a:r>
            <a:r>
              <a:rPr lang="en-US" altLang="en-US" baseline="-18000" smtClean="0"/>
              <a:t>im</a:t>
            </a:r>
            <a:r>
              <a:rPr lang="zh-CN" altLang="en-US" baseline="-18000" smtClean="0"/>
              <a:t>，</a:t>
            </a:r>
            <a:r>
              <a:rPr lang="en-US" altLang="en-US" smtClean="0"/>
              <a:t>v</a:t>
            </a:r>
            <a:r>
              <a:rPr lang="en-US" altLang="en-US" baseline="-18000" smtClean="0"/>
              <a:t>ij</a:t>
            </a:r>
            <a:r>
              <a:rPr lang="en-US" altLang="en-US">
                <a:latin typeface="楷体_GB2312" pitchFamily="49" charset="-122"/>
                <a:ea typeface="楷体_GB2312" pitchFamily="49" charset="-122"/>
                <a:sym typeface="Symbol" pitchFamily="18" charset="2"/>
              </a:rPr>
              <a:t></a:t>
            </a:r>
            <a:r>
              <a:rPr lang="en-US" altLang="en-US">
                <a:ea typeface="Arial Unicode MS" pitchFamily="34" charset="-122"/>
                <a:cs typeface="Arial Unicode MS" pitchFamily="34" charset="-122"/>
              </a:rPr>
              <a:t>V</a:t>
            </a:r>
            <a:r>
              <a:rPr lang="en-US" altLang="en-US"/>
              <a:t>且(v</a:t>
            </a:r>
            <a:r>
              <a:rPr lang="en-US" altLang="en-US" baseline="-18000"/>
              <a:t>ij-1</a:t>
            </a:r>
            <a:r>
              <a:rPr lang="en-US" altLang="en-US">
                <a:ea typeface="Arial Unicode MS" pitchFamily="34" charset="-122"/>
                <a:cs typeface="Arial Unicode MS" pitchFamily="34" charset="-122"/>
              </a:rPr>
              <a:t>, </a:t>
            </a:r>
            <a:r>
              <a:rPr lang="en-US" altLang="en-US"/>
              <a:t>v</a:t>
            </a:r>
            <a:r>
              <a:rPr lang="en-US" altLang="en-US" baseline="-18000"/>
              <a:t>ij</a:t>
            </a:r>
            <a:r>
              <a:rPr lang="en-US" altLang="en-US"/>
              <a:t>)</a:t>
            </a:r>
            <a:r>
              <a:rPr lang="en-US" altLang="en-US">
                <a:latin typeface="楷体_GB2312" pitchFamily="49" charset="-122"/>
                <a:ea typeface="楷体_GB2312" pitchFamily="49" charset="-122"/>
                <a:sym typeface="Symbol" pitchFamily="18" charset="2"/>
              </a:rPr>
              <a:t></a:t>
            </a:r>
            <a:r>
              <a:rPr lang="en-US" altLang="en-US" smtClean="0">
                <a:ea typeface="Arial Unicode MS" pitchFamily="34" charset="-122"/>
                <a:cs typeface="Arial Unicode MS" pitchFamily="34" charset="-122"/>
              </a:rPr>
              <a:t>E,  </a:t>
            </a:r>
            <a:r>
              <a:rPr lang="en-US" altLang="en-US">
                <a:ea typeface="Arial Unicode MS" pitchFamily="34" charset="-122"/>
                <a:cs typeface="Arial Unicode MS" pitchFamily="34" charset="-122"/>
              </a:rPr>
              <a:t>j=1,2, </a:t>
            </a:r>
            <a:r>
              <a:rPr lang="en-US" altLang="en-US">
                <a:latin typeface="Arial"/>
                <a:cs typeface="Times New Roman" pitchFamily="18" charset="0"/>
              </a:rPr>
              <a:t>…</a:t>
            </a:r>
            <a:r>
              <a:rPr lang="en-US" altLang="en-US">
                <a:ea typeface="Arial Unicode MS" pitchFamily="34" charset="-122"/>
                <a:cs typeface="Arial Unicode MS" pitchFamily="34" charset="-122"/>
              </a:rPr>
              <a:t>,m</a:t>
            </a:r>
          </a:p>
          <a:p>
            <a:endParaRPr lang="en-US" altLang="en-US" dirty="0" smtClean="0">
              <a:ea typeface="宋体" panose="02010600030101010101" pitchFamily="2" charset="-122"/>
            </a:endParaRPr>
          </a:p>
        </p:txBody>
      </p:sp>
    </p:spTree>
    <p:extLst>
      <p:ext uri="{BB962C8B-B14F-4D97-AF65-F5344CB8AC3E}">
        <p14:creationId xmlns:p14="http://schemas.microsoft.com/office/powerpoint/2010/main" val="32491098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110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110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110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11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宋体" panose="02010600030101010101" pitchFamily="2" charset="-122"/>
              </a:rPr>
              <a:t>术语</a:t>
            </a:r>
            <a:r>
              <a:rPr lang="en-US" altLang="zh-CN" dirty="0" smtClean="0">
                <a:latin typeface="+mn-lt"/>
                <a:ea typeface="宋体" panose="02010600030101010101" pitchFamily="2" charset="-122"/>
              </a:rPr>
              <a:t>-</a:t>
            </a:r>
            <a:r>
              <a:rPr lang="en-US" altLang="en-US" dirty="0" err="1" smtClean="0">
                <a:latin typeface="+mn-lt"/>
                <a:ea typeface="宋体" panose="02010600030101010101" pitchFamily="2" charset="-122"/>
              </a:rPr>
              <a:t>路径</a:t>
            </a:r>
            <a:r>
              <a:rPr lang="en-US" altLang="en-US" dirty="0" smtClean="0">
                <a:latin typeface="+mn-lt"/>
                <a:ea typeface="宋体" panose="02010600030101010101" pitchFamily="2" charset="-122"/>
              </a:rPr>
              <a:t>(</a:t>
            </a:r>
            <a:r>
              <a:rPr lang="en-US" altLang="zh-CN" dirty="0" smtClean="0">
                <a:latin typeface="+mn-lt"/>
                <a:ea typeface="宋体" panose="02010600030101010101" pitchFamily="2" charset="-122"/>
              </a:rPr>
              <a:t>p</a:t>
            </a:r>
            <a:r>
              <a:rPr lang="en-US" altLang="en-US" dirty="0" smtClean="0">
                <a:latin typeface="+mn-lt"/>
                <a:ea typeface="宋体" panose="02010600030101010101" pitchFamily="2" charset="-122"/>
              </a:rPr>
              <a:t>ath)</a:t>
            </a:r>
            <a:endParaRPr lang="en-US" dirty="0">
              <a:latin typeface="+mn-lt"/>
              <a:ea typeface="宋体" panose="02010600030101010101" pitchFamily="2" charset="-122"/>
            </a:endParaRPr>
          </a:p>
        </p:txBody>
      </p:sp>
      <p:sp>
        <p:nvSpPr>
          <p:cNvPr id="3" name="内容占位符 2"/>
          <p:cNvSpPr>
            <a:spLocks noGrp="1"/>
          </p:cNvSpPr>
          <p:nvPr>
            <p:ph idx="1"/>
          </p:nvPr>
        </p:nvSpPr>
        <p:spPr>
          <a:xfrm>
            <a:off x="457200" y="692696"/>
            <a:ext cx="8363272" cy="6048672"/>
          </a:xfrm>
        </p:spPr>
        <p:txBody>
          <a:bodyPr>
            <a:normAutofit/>
          </a:bodyPr>
          <a:lstStyle/>
          <a:p>
            <a:r>
              <a:rPr lang="en-US" altLang="en-US" dirty="0" err="1" smtClean="0">
                <a:ea typeface="宋体" panose="02010600030101010101" pitchFamily="2" charset="-122"/>
              </a:rPr>
              <a:t>在一条路径中，若没有重复相同的顶点，该路径称为</a:t>
            </a:r>
            <a:r>
              <a:rPr lang="en-US" altLang="en-US" b="1" dirty="0" err="1" smtClean="0">
                <a:solidFill>
                  <a:srgbClr val="0000FF"/>
                </a:solidFill>
                <a:ea typeface="宋体" panose="02010600030101010101" pitchFamily="2" charset="-122"/>
              </a:rPr>
              <a:t>简单路径</a:t>
            </a:r>
            <a:r>
              <a:rPr lang="en-US" altLang="zh-CN" b="1" dirty="0" smtClean="0">
                <a:ea typeface="宋体" panose="02010600030101010101" pitchFamily="2" charset="-122"/>
              </a:rPr>
              <a:t> (simple path)</a:t>
            </a:r>
            <a:endParaRPr lang="en-US" altLang="en-US" b="1" dirty="0" smtClean="0">
              <a:ea typeface="宋体" panose="02010600030101010101" pitchFamily="2" charset="-122"/>
            </a:endParaRPr>
          </a:p>
          <a:p>
            <a:r>
              <a:rPr lang="en-US" altLang="en-US" err="1" smtClean="0">
                <a:ea typeface="宋体" panose="02010600030101010101" pitchFamily="2" charset="-122"/>
              </a:rPr>
              <a:t>第一个顶点和最后一个顶点相同的路径称为</a:t>
            </a:r>
            <a:r>
              <a:rPr lang="en-US" altLang="en-US" b="1" err="1" smtClean="0">
                <a:solidFill>
                  <a:srgbClr val="0000FF"/>
                </a:solidFill>
                <a:ea typeface="宋体" panose="02010600030101010101" pitchFamily="2" charset="-122"/>
              </a:rPr>
              <a:t>回路</a:t>
            </a:r>
            <a:r>
              <a:rPr lang="en-US" altLang="en-US" b="1" smtClean="0">
                <a:ea typeface="宋体" panose="02010600030101010101" pitchFamily="2" charset="-122"/>
              </a:rPr>
              <a:t>(circuit, 环cycle</a:t>
            </a:r>
            <a:r>
              <a:rPr lang="en-US" altLang="en-US" b="1" dirty="0" smtClean="0">
                <a:ea typeface="宋体" panose="02010600030101010101" pitchFamily="2" charset="-122"/>
              </a:rPr>
              <a:t>) </a:t>
            </a:r>
          </a:p>
          <a:p>
            <a:pPr lvl="1"/>
            <a:r>
              <a:rPr lang="en-US" altLang="en-US" dirty="0" err="1" smtClean="0">
                <a:ea typeface="宋体" panose="02010600030101010101" pitchFamily="2" charset="-122"/>
              </a:rPr>
              <a:t>在一个回路中</a:t>
            </a:r>
            <a:r>
              <a:rPr lang="en-US" altLang="en-US" err="1" smtClean="0">
                <a:ea typeface="宋体" panose="02010600030101010101" pitchFamily="2" charset="-122"/>
              </a:rPr>
              <a:t>，</a:t>
            </a:r>
            <a:r>
              <a:rPr lang="en-US" altLang="en-US" smtClean="0">
                <a:ea typeface="宋体" panose="02010600030101010101" pitchFamily="2" charset="-122"/>
              </a:rPr>
              <a:t>若除第一个与最后一个顶点</a:t>
            </a:r>
            <a:r>
              <a:rPr lang="zh-CN" altLang="en-US" smtClean="0">
                <a:ea typeface="宋体" panose="02010600030101010101" pitchFamily="2" charset="-122"/>
              </a:rPr>
              <a:t>之</a:t>
            </a:r>
            <a:r>
              <a:rPr lang="en-US" altLang="en-US" smtClean="0">
                <a:ea typeface="宋体" panose="02010600030101010101" pitchFamily="2" charset="-122"/>
              </a:rPr>
              <a:t>外</a:t>
            </a:r>
            <a:r>
              <a:rPr lang="en-US" altLang="en-US" dirty="0" err="1" smtClean="0">
                <a:ea typeface="宋体" panose="02010600030101010101" pitchFamily="2" charset="-122"/>
              </a:rPr>
              <a:t>，其余顶点不重复出现的回路称为简单回路</a:t>
            </a:r>
            <a:r>
              <a:rPr lang="en-US" altLang="en-US" dirty="0" smtClean="0">
                <a:ea typeface="宋体" panose="02010600030101010101" pitchFamily="2" charset="-122"/>
              </a:rPr>
              <a:t>(</a:t>
            </a:r>
            <a:r>
              <a:rPr lang="en-US" altLang="en-US" err="1" smtClean="0">
                <a:ea typeface="宋体" panose="02010600030101010101" pitchFamily="2" charset="-122"/>
              </a:rPr>
              <a:t>简单环</a:t>
            </a:r>
            <a:r>
              <a:rPr lang="en-US" altLang="en-US" smtClean="0">
                <a:ea typeface="宋体" panose="02010600030101010101" pitchFamily="2" charset="-122"/>
              </a:rPr>
              <a:t>)</a:t>
            </a:r>
            <a:endParaRPr lang="en-US" altLang="en-US" dirty="0" smtClean="0">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13</a:t>
            </a:fld>
            <a:endParaRPr lang="zh-CN" altLang="en-US"/>
          </a:p>
        </p:txBody>
      </p:sp>
    </p:spTree>
    <p:extLst>
      <p:ext uri="{BB962C8B-B14F-4D97-AF65-F5344CB8AC3E}">
        <p14:creationId xmlns:p14="http://schemas.microsoft.com/office/powerpoint/2010/main" val="197189009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宋体" panose="02010600030101010101" pitchFamily="2" charset="-122"/>
              </a:rPr>
              <a:t>术语</a:t>
            </a:r>
            <a:r>
              <a:rPr lang="en-US" altLang="zh-CN" dirty="0" smtClean="0">
                <a:latin typeface="+mn-lt"/>
                <a:ea typeface="宋体" panose="02010600030101010101" pitchFamily="2" charset="-122"/>
              </a:rPr>
              <a:t>-</a:t>
            </a:r>
            <a:r>
              <a:rPr lang="en-US" altLang="en-US" dirty="0" err="1" smtClean="0">
                <a:latin typeface="+mn-lt"/>
                <a:ea typeface="宋体" panose="02010600030101010101" pitchFamily="2" charset="-122"/>
              </a:rPr>
              <a:t>路径</a:t>
            </a:r>
            <a:r>
              <a:rPr lang="en-US" altLang="en-US" dirty="0" smtClean="0">
                <a:latin typeface="+mn-lt"/>
                <a:ea typeface="宋体" panose="02010600030101010101" pitchFamily="2" charset="-122"/>
              </a:rPr>
              <a:t>(</a:t>
            </a:r>
            <a:r>
              <a:rPr lang="en-US" altLang="zh-CN" dirty="0" smtClean="0">
                <a:latin typeface="+mn-lt"/>
                <a:ea typeface="宋体" panose="02010600030101010101" pitchFamily="2" charset="-122"/>
              </a:rPr>
              <a:t>p</a:t>
            </a:r>
            <a:r>
              <a:rPr lang="en-US" altLang="en-US" dirty="0" smtClean="0">
                <a:latin typeface="+mn-lt"/>
                <a:ea typeface="宋体" panose="02010600030101010101" pitchFamily="2" charset="-122"/>
              </a:rPr>
              <a:t>ath)</a:t>
            </a:r>
            <a:endParaRPr lang="en-US" dirty="0">
              <a:latin typeface="+mn-lt"/>
              <a:ea typeface="宋体" panose="02010600030101010101" pitchFamily="2" charset="-122"/>
            </a:endParaRPr>
          </a:p>
        </p:txBody>
      </p:sp>
      <p:sp>
        <p:nvSpPr>
          <p:cNvPr id="3" name="内容占位符 2"/>
          <p:cNvSpPr>
            <a:spLocks noGrp="1"/>
          </p:cNvSpPr>
          <p:nvPr>
            <p:ph idx="1"/>
          </p:nvPr>
        </p:nvSpPr>
        <p:spPr>
          <a:xfrm>
            <a:off x="457200" y="764704"/>
            <a:ext cx="8229600" cy="3960440"/>
          </a:xfrm>
        </p:spPr>
        <p:txBody>
          <a:bodyPr>
            <a:normAutofit lnSpcReduction="10000"/>
          </a:bodyPr>
          <a:lstStyle/>
          <a:p>
            <a:r>
              <a:rPr lang="zh-CN" altLang="en-US" b="1" dirty="0" smtClean="0">
                <a:solidFill>
                  <a:srgbClr val="0000FF"/>
                </a:solidFill>
                <a:ea typeface="宋体" panose="02010600030101010101" pitchFamily="2" charset="-122"/>
              </a:rPr>
              <a:t>欧拉路径</a:t>
            </a:r>
            <a:r>
              <a:rPr lang="en-US" altLang="zh-CN" b="1" dirty="0" smtClean="0">
                <a:ea typeface="宋体" panose="02010600030101010101" pitchFamily="2" charset="-122"/>
              </a:rPr>
              <a:t>(Euler path)</a:t>
            </a:r>
            <a:r>
              <a:rPr lang="zh-CN" altLang="en-US" dirty="0" smtClean="0">
                <a:ea typeface="宋体" panose="02010600030101010101" pitchFamily="2" charset="-122"/>
              </a:rPr>
              <a:t>：若图</a:t>
            </a:r>
            <a:r>
              <a:rPr lang="en-US" altLang="zh-CN" dirty="0" smtClean="0">
                <a:ea typeface="宋体" panose="02010600030101010101" pitchFamily="2" charset="-122"/>
              </a:rPr>
              <a:t>G</a:t>
            </a:r>
            <a:r>
              <a:rPr lang="zh-CN" altLang="en-US" dirty="0" smtClean="0">
                <a:ea typeface="宋体" panose="02010600030101010101" pitchFamily="2" charset="-122"/>
              </a:rPr>
              <a:t>中存在这样一条路径，使得它恰好通过</a:t>
            </a:r>
            <a:r>
              <a:rPr lang="en-US" altLang="zh-CN" dirty="0" smtClean="0">
                <a:ea typeface="宋体" panose="02010600030101010101" pitchFamily="2" charset="-122"/>
              </a:rPr>
              <a:t>G</a:t>
            </a:r>
            <a:r>
              <a:rPr lang="zh-CN" altLang="en-US" dirty="0" smtClean="0">
                <a:ea typeface="宋体" panose="02010600030101010101" pitchFamily="2" charset="-122"/>
              </a:rPr>
              <a:t>中的</a:t>
            </a:r>
            <a:r>
              <a:rPr lang="zh-CN" altLang="en-US" dirty="0" smtClean="0">
                <a:solidFill>
                  <a:srgbClr val="0000FF"/>
                </a:solidFill>
                <a:ea typeface="宋体" panose="02010600030101010101" pitchFamily="2" charset="-122"/>
              </a:rPr>
              <a:t>每条</a:t>
            </a:r>
            <a:r>
              <a:rPr lang="zh-CN" altLang="en-US" b="1" dirty="0" smtClean="0">
                <a:solidFill>
                  <a:srgbClr val="0000FF"/>
                </a:solidFill>
                <a:ea typeface="宋体" panose="02010600030101010101" pitchFamily="2" charset="-122"/>
              </a:rPr>
              <a:t>边</a:t>
            </a:r>
            <a:r>
              <a:rPr lang="zh-CN" altLang="en-US" dirty="0" smtClean="0">
                <a:ea typeface="宋体" panose="02010600030101010101" pitchFamily="2" charset="-122"/>
              </a:rPr>
              <a:t>一次</a:t>
            </a:r>
            <a:endParaRPr lang="en-US" altLang="zh-CN" dirty="0" smtClean="0">
              <a:ea typeface="宋体" panose="02010600030101010101" pitchFamily="2" charset="-122"/>
            </a:endParaRPr>
          </a:p>
          <a:p>
            <a:pPr lvl="1"/>
            <a:r>
              <a:rPr lang="zh-CN" altLang="en-US" b="1" dirty="0" smtClean="0">
                <a:solidFill>
                  <a:srgbClr val="0000FF"/>
                </a:solidFill>
                <a:ea typeface="宋体" panose="02010600030101010101" pitchFamily="2" charset="-122"/>
              </a:rPr>
              <a:t>欧拉回路</a:t>
            </a:r>
            <a:r>
              <a:rPr lang="en-US" altLang="zh-CN" b="1" dirty="0" smtClean="0">
                <a:ea typeface="宋体" panose="02010600030101010101" pitchFamily="2" charset="-122"/>
              </a:rPr>
              <a:t>(Euler circuit)</a:t>
            </a:r>
            <a:r>
              <a:rPr lang="zh-CN" altLang="en-US" dirty="0" smtClean="0">
                <a:ea typeface="宋体" panose="02010600030101010101" pitchFamily="2" charset="-122"/>
              </a:rPr>
              <a:t>：若欧拉路径的</a:t>
            </a:r>
            <a:r>
              <a:rPr lang="en-US" altLang="en-US" dirty="0" err="1" smtClean="0">
                <a:ea typeface="宋体" panose="02010600030101010101" pitchFamily="2" charset="-122"/>
              </a:rPr>
              <a:t>第一个顶点和最后一个顶点相同</a:t>
            </a:r>
            <a:endParaRPr lang="en-US" altLang="en-US" dirty="0" smtClean="0">
              <a:ea typeface="宋体" panose="02010600030101010101" pitchFamily="2" charset="-122"/>
            </a:endParaRPr>
          </a:p>
          <a:p>
            <a:pPr lvl="1"/>
            <a:r>
              <a:rPr lang="zh-CN" altLang="en-US" dirty="0" smtClean="0">
                <a:ea typeface="宋体" panose="02010600030101010101" pitchFamily="2" charset="-122"/>
              </a:rPr>
              <a:t>格尼斯堡的七桥问题：把城市的每一部分用点表示，而每座桥用边表示，形成一个七条边的图，这样，七桥问题就转化为在图中求一条回路，此回路经过每条边一次且仅一次</a:t>
            </a:r>
            <a:r>
              <a:rPr lang="en-US" altLang="zh-CN" dirty="0" smtClean="0">
                <a:ea typeface="宋体" panose="02010600030101010101" pitchFamily="2" charset="-122"/>
              </a:rPr>
              <a:t>(</a:t>
            </a:r>
            <a:r>
              <a:rPr lang="zh-CN" altLang="en-US" dirty="0" smtClean="0">
                <a:ea typeface="宋体" panose="02010600030101010101" pitchFamily="2" charset="-122"/>
              </a:rPr>
              <a:t>欧拉回路</a:t>
            </a:r>
            <a:r>
              <a:rPr lang="en-US" altLang="zh-CN" dirty="0" smtClean="0">
                <a:ea typeface="宋体" panose="02010600030101010101" pitchFamily="2" charset="-122"/>
              </a:rPr>
              <a:t>)</a:t>
            </a:r>
            <a:endParaRPr lang="zh-CN" altLang="en-US" dirty="0" smtClean="0">
              <a:ea typeface="宋体" panose="02010600030101010101" pitchFamily="2" charset="-122"/>
            </a:endParaRPr>
          </a:p>
          <a:p>
            <a:pPr lvl="1"/>
            <a:endParaRPr lang="en-US" altLang="en-US" dirty="0" smtClean="0"/>
          </a:p>
          <a:p>
            <a:pPr lvl="1"/>
            <a:endParaRPr lang="en-US" altLang="en-US" dirty="0" smtClean="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14</a:t>
            </a:fld>
            <a:endParaRPr lang="zh-CN" altLang="en-US"/>
          </a:p>
        </p:txBody>
      </p:sp>
      <p:pic>
        <p:nvPicPr>
          <p:cNvPr id="5" name="Picture 4" descr="桥"/>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11560" y="4725144"/>
            <a:ext cx="5991225" cy="21206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Box 6"/>
          <p:cNvSpPr txBox="1"/>
          <p:nvPr/>
        </p:nvSpPr>
        <p:spPr>
          <a:xfrm>
            <a:off x="7112675" y="5517232"/>
            <a:ext cx="2031325" cy="461665"/>
          </a:xfrm>
          <a:prstGeom prst="rect">
            <a:avLst/>
          </a:prstGeom>
          <a:noFill/>
        </p:spPr>
        <p:txBody>
          <a:bodyPr wrap="none" rtlCol="0">
            <a:spAutoFit/>
          </a:bodyPr>
          <a:lstStyle/>
          <a:p>
            <a:r>
              <a:rPr lang="zh-CN" altLang="en-US" sz="2400" smtClean="0"/>
              <a:t>没有欧拉回路</a:t>
            </a:r>
            <a:endParaRPr lang="en-US"/>
          </a:p>
        </p:txBody>
      </p:sp>
      <p:sp>
        <p:nvSpPr>
          <p:cNvPr id="8" name="TextBox 7"/>
          <p:cNvSpPr txBox="1"/>
          <p:nvPr/>
        </p:nvSpPr>
        <p:spPr>
          <a:xfrm>
            <a:off x="6804248" y="6116225"/>
            <a:ext cx="2339102" cy="461665"/>
          </a:xfrm>
          <a:prstGeom prst="rect">
            <a:avLst/>
          </a:prstGeom>
          <a:noFill/>
        </p:spPr>
        <p:txBody>
          <a:bodyPr wrap="none" rtlCol="0">
            <a:spAutoFit/>
          </a:bodyPr>
          <a:lstStyle/>
          <a:p>
            <a:r>
              <a:rPr lang="zh-CN" altLang="en-US" sz="2400" smtClean="0"/>
              <a:t>也没有欧拉路径</a:t>
            </a:r>
            <a:endParaRPr lang="en-US"/>
          </a:p>
        </p:txBody>
      </p:sp>
    </p:spTree>
    <p:extLst>
      <p:ext uri="{BB962C8B-B14F-4D97-AF65-F5344CB8AC3E}">
        <p14:creationId xmlns:p14="http://schemas.microsoft.com/office/powerpoint/2010/main" val="22267101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fade">
                                      <p:cBhvr>
                                        <p:cTn id="20"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术语</a:t>
            </a:r>
            <a:r>
              <a:rPr lang="en-US" altLang="zh-CN"/>
              <a:t>-</a:t>
            </a:r>
            <a:r>
              <a:rPr lang="zh-CN" altLang="en-US"/>
              <a:t>路径</a:t>
            </a:r>
            <a:r>
              <a:rPr lang="en-US" altLang="zh-CN"/>
              <a:t>(</a:t>
            </a:r>
            <a:r>
              <a:rPr lang="en-US"/>
              <a:t>path)</a:t>
            </a:r>
          </a:p>
        </p:txBody>
      </p:sp>
      <p:sp>
        <p:nvSpPr>
          <p:cNvPr id="3" name="内容占位符 2"/>
          <p:cNvSpPr>
            <a:spLocks noGrp="1"/>
          </p:cNvSpPr>
          <p:nvPr>
            <p:ph idx="1"/>
          </p:nvPr>
        </p:nvSpPr>
        <p:spPr/>
        <p:txBody>
          <a:bodyPr/>
          <a:lstStyle/>
          <a:p>
            <a:r>
              <a:rPr lang="zh-CN" altLang="en-US" b="1" dirty="0">
                <a:solidFill>
                  <a:srgbClr val="0000FF"/>
                </a:solidFill>
                <a:ea typeface="宋体" panose="02010600030101010101" pitchFamily="2" charset="-122"/>
              </a:rPr>
              <a:t>哈密顿路径</a:t>
            </a:r>
            <a:r>
              <a:rPr lang="en-US" altLang="zh-CN" b="1" dirty="0">
                <a:ea typeface="宋体" panose="02010600030101010101" pitchFamily="2" charset="-122"/>
              </a:rPr>
              <a:t>(Hamilton path)</a:t>
            </a:r>
            <a:r>
              <a:rPr lang="zh-CN" altLang="en-US" dirty="0">
                <a:ea typeface="宋体" panose="02010600030101010101" pitchFamily="2" charset="-122"/>
              </a:rPr>
              <a:t>：通过图</a:t>
            </a:r>
            <a:r>
              <a:rPr lang="en-US" altLang="zh-CN" dirty="0">
                <a:ea typeface="宋体" panose="02010600030101010101" pitchFamily="2" charset="-122"/>
              </a:rPr>
              <a:t>G</a:t>
            </a:r>
            <a:r>
              <a:rPr lang="zh-CN" altLang="en-US" dirty="0">
                <a:ea typeface="宋体" panose="02010600030101010101" pitchFamily="2" charset="-122"/>
              </a:rPr>
              <a:t>的</a:t>
            </a:r>
            <a:r>
              <a:rPr lang="zh-CN" altLang="en-US" dirty="0">
                <a:solidFill>
                  <a:srgbClr val="0000FF"/>
                </a:solidFill>
                <a:ea typeface="宋体" panose="02010600030101010101" pitchFamily="2" charset="-122"/>
              </a:rPr>
              <a:t>每个结点</a:t>
            </a:r>
            <a:r>
              <a:rPr lang="zh-CN" altLang="en-US" dirty="0">
                <a:ea typeface="宋体" panose="02010600030101010101" pitchFamily="2" charset="-122"/>
              </a:rPr>
              <a:t>一次，且仅一次</a:t>
            </a:r>
            <a:r>
              <a:rPr lang="zh-CN" altLang="en-US" dirty="0" smtClean="0">
                <a:ea typeface="宋体" panose="02010600030101010101" pitchFamily="2" charset="-122"/>
              </a:rPr>
              <a:t>的简单路径</a:t>
            </a:r>
            <a:endParaRPr lang="en-US" altLang="zh-CN" dirty="0">
              <a:solidFill>
                <a:srgbClr val="0000FF"/>
              </a:solidFill>
              <a:ea typeface="宋体" panose="02010600030101010101" pitchFamily="2" charset="-122"/>
            </a:endParaRPr>
          </a:p>
          <a:p>
            <a:pPr lvl="1"/>
            <a:r>
              <a:rPr lang="zh-CN" altLang="en-US" b="1" dirty="0">
                <a:solidFill>
                  <a:srgbClr val="0000FF"/>
                </a:solidFill>
                <a:ea typeface="宋体" panose="02010600030101010101" pitchFamily="2" charset="-122"/>
              </a:rPr>
              <a:t>哈密顿回路</a:t>
            </a:r>
            <a:r>
              <a:rPr lang="en-US" altLang="zh-CN" b="1" dirty="0">
                <a:ea typeface="宋体" panose="02010600030101010101" pitchFamily="2" charset="-122"/>
              </a:rPr>
              <a:t>(Hamilton circuit)</a:t>
            </a:r>
          </a:p>
          <a:p>
            <a:pPr lvl="1"/>
            <a:r>
              <a:rPr lang="zh-CN" altLang="en-US" dirty="0">
                <a:ea typeface="宋体" panose="02010600030101010101" pitchFamily="2" charset="-122"/>
              </a:rPr>
              <a:t>旅行商问题</a:t>
            </a:r>
            <a:r>
              <a:rPr lang="en-US" altLang="zh-CN" dirty="0">
                <a:ea typeface="宋体" panose="02010600030101010101" pitchFamily="2" charset="-122"/>
              </a:rPr>
              <a:t>(TSP)</a:t>
            </a:r>
            <a:r>
              <a:rPr lang="zh-CN" altLang="en-US" dirty="0">
                <a:ea typeface="宋体" panose="02010600030101010101" pitchFamily="2" charset="-122"/>
              </a:rPr>
              <a:t>：恰好访问每个城市一次，且最终回到起始城市所用的费用最低，也</a:t>
            </a:r>
            <a:r>
              <a:rPr lang="zh-CN" altLang="en-US" dirty="0" smtClean="0">
                <a:ea typeface="宋体" panose="02010600030101010101" pitchFamily="2" charset="-122"/>
              </a:rPr>
              <a:t>即求完全图中一个边的权的总和最小</a:t>
            </a:r>
            <a:r>
              <a:rPr lang="en-US" altLang="zh-CN" dirty="0" smtClean="0">
                <a:ea typeface="宋体" panose="02010600030101010101" pitchFamily="2" charset="-122"/>
              </a:rPr>
              <a:t>/</a:t>
            </a:r>
            <a:r>
              <a:rPr lang="zh-CN" altLang="en-US" dirty="0" smtClean="0">
                <a:ea typeface="宋体" panose="02010600030101010101" pitchFamily="2" charset="-122"/>
              </a:rPr>
              <a:t>至多</a:t>
            </a:r>
            <a:r>
              <a:rPr lang="zh-CN" altLang="en-US" dirty="0">
                <a:ea typeface="宋体" panose="02010600030101010101" pitchFamily="2" charset="-122"/>
              </a:rPr>
              <a:t>为</a:t>
            </a:r>
            <a:r>
              <a:rPr lang="en-US" altLang="zh-CN" dirty="0">
                <a:ea typeface="宋体" panose="02010600030101010101" pitchFamily="2" charset="-122"/>
              </a:rPr>
              <a:t>K</a:t>
            </a:r>
            <a:r>
              <a:rPr lang="zh-CN" altLang="en-US" dirty="0">
                <a:ea typeface="宋体" panose="02010600030101010101" pitchFamily="2" charset="-122"/>
              </a:rPr>
              <a:t>的回路</a:t>
            </a:r>
            <a:endParaRPr lang="en-US" altLang="zh-CN" dirty="0">
              <a:ea typeface="宋体" panose="02010600030101010101" pitchFamily="2" charset="-122"/>
            </a:endParaRP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30673186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宋体" panose="02010600030101010101" pitchFamily="2" charset="-122"/>
              </a:rPr>
              <a:t>术语</a:t>
            </a:r>
            <a:r>
              <a:rPr lang="en-US" altLang="zh-CN" dirty="0" smtClean="0">
                <a:latin typeface="+mn-lt"/>
                <a:ea typeface="宋体" panose="02010600030101010101" pitchFamily="2" charset="-122"/>
              </a:rPr>
              <a:t>-</a:t>
            </a:r>
            <a:r>
              <a:rPr lang="en-US" altLang="en-US" dirty="0" err="1" smtClean="0">
                <a:latin typeface="+mn-lt"/>
                <a:ea typeface="宋体" panose="02010600030101010101" pitchFamily="2" charset="-122"/>
              </a:rPr>
              <a:t>连通图、图的连通分量</a:t>
            </a:r>
            <a:endParaRPr lang="en-US" dirty="0">
              <a:latin typeface="+mn-lt"/>
              <a:ea typeface="宋体" panose="02010600030101010101" pitchFamily="2" charset="-122"/>
            </a:endParaRPr>
          </a:p>
        </p:txBody>
      </p:sp>
      <p:sp>
        <p:nvSpPr>
          <p:cNvPr id="432130" name="Rectangle 2"/>
          <p:cNvSpPr>
            <a:spLocks noGrp="1" noChangeArrowheads="1"/>
          </p:cNvSpPr>
          <p:nvPr>
            <p:ph idx="1"/>
          </p:nvPr>
        </p:nvSpPr>
        <p:spPr/>
        <p:txBody>
          <a:bodyPr>
            <a:normAutofit fontScale="92500" lnSpcReduction="10000"/>
          </a:bodyPr>
          <a:lstStyle/>
          <a:p>
            <a:r>
              <a:rPr lang="en-US" altLang="en-US" dirty="0" err="1" smtClean="0">
                <a:ea typeface="宋体" panose="02010600030101010101" pitchFamily="2" charset="-122"/>
              </a:rPr>
              <a:t>对</a:t>
            </a:r>
            <a:r>
              <a:rPr lang="en-US" altLang="en-US" b="1" dirty="0" err="1">
                <a:solidFill>
                  <a:schemeClr val="accent6">
                    <a:lumMod val="75000"/>
                  </a:schemeClr>
                </a:solidFill>
                <a:ea typeface="宋体" panose="02010600030101010101" pitchFamily="2" charset="-122"/>
              </a:rPr>
              <a:t>无向图</a:t>
            </a:r>
            <a:r>
              <a:rPr lang="en-US" altLang="en-US" dirty="0" err="1" smtClean="0">
                <a:ea typeface="宋体" panose="02010600030101010101" pitchFamily="2" charset="-122"/>
              </a:rPr>
              <a:t>G</a:t>
            </a:r>
            <a:r>
              <a:rPr lang="en-US" altLang="en-US" smtClean="0">
                <a:ea typeface="宋体" panose="02010600030101010101" pitchFamily="2" charset="-122"/>
              </a:rPr>
              <a:t>=(V, E</a:t>
            </a:r>
            <a:r>
              <a:rPr lang="en-US" altLang="en-US" dirty="0" smtClean="0">
                <a:ea typeface="宋体" panose="02010600030101010101" pitchFamily="2" charset="-122"/>
              </a:rPr>
              <a:t>)，</a:t>
            </a:r>
            <a:r>
              <a:rPr lang="en-US" altLang="en-US" dirty="0" err="1" smtClean="0">
                <a:ea typeface="宋体" panose="02010600030101010101" pitchFamily="2" charset="-122"/>
              </a:rPr>
              <a:t>若</a:t>
            </a:r>
            <a:r>
              <a:rPr lang="en-US" altLang="en-US" err="1" smtClean="0">
                <a:ea typeface="宋体" panose="02010600030101010101" pitchFamily="2" charset="-122"/>
                <a:sym typeface="Symbol" pitchFamily="18" charset="2"/>
              </a:rPr>
              <a:t></a:t>
            </a:r>
            <a:r>
              <a:rPr lang="en-US" altLang="en-US" smtClean="0">
                <a:ea typeface="宋体" panose="02010600030101010101" pitchFamily="2" charset="-122"/>
              </a:rPr>
              <a:t>vi, vj </a:t>
            </a:r>
            <a:r>
              <a:rPr lang="en-US" altLang="en-US" dirty="0" smtClean="0">
                <a:ea typeface="宋体" panose="02010600030101010101" pitchFamily="2" charset="-122"/>
                <a:sym typeface="Symbol" pitchFamily="18" charset="2"/>
              </a:rPr>
              <a:t></a:t>
            </a:r>
            <a:r>
              <a:rPr lang="en-US" altLang="en-US" dirty="0" err="1" smtClean="0">
                <a:ea typeface="宋体" panose="02010600030101010101" pitchFamily="2" charset="-122"/>
              </a:rPr>
              <a:t>V，vi和vj都是连通的</a:t>
            </a:r>
            <a:r>
              <a:rPr lang="en-US" altLang="en-US" dirty="0" smtClean="0">
                <a:ea typeface="宋体" panose="02010600030101010101" pitchFamily="2" charset="-122"/>
              </a:rPr>
              <a:t>(</a:t>
            </a:r>
            <a:r>
              <a:rPr lang="zh-CN" altLang="en-US" dirty="0" smtClean="0">
                <a:ea typeface="宋体" panose="02010600030101010101" pitchFamily="2" charset="-122"/>
              </a:rPr>
              <a:t>指从</a:t>
            </a:r>
            <a:r>
              <a:rPr lang="en-US" altLang="zh-CN" dirty="0" smtClean="0">
                <a:ea typeface="宋体" panose="02010600030101010101" pitchFamily="2" charset="-122"/>
              </a:rPr>
              <a:t>vi</a:t>
            </a:r>
            <a:r>
              <a:rPr lang="zh-CN" altLang="en-US" dirty="0" smtClean="0">
                <a:ea typeface="宋体" panose="02010600030101010101" pitchFamily="2" charset="-122"/>
              </a:rPr>
              <a:t>到</a:t>
            </a:r>
            <a:r>
              <a:rPr lang="en-US" altLang="zh-CN" dirty="0" err="1" smtClean="0">
                <a:ea typeface="宋体" panose="02010600030101010101" pitchFamily="2" charset="-122"/>
              </a:rPr>
              <a:t>vj</a:t>
            </a:r>
            <a:r>
              <a:rPr lang="zh-CN" altLang="en-US" dirty="0" smtClean="0">
                <a:ea typeface="宋体" panose="02010600030101010101" pitchFamily="2" charset="-122"/>
              </a:rPr>
              <a:t>有路径存在</a:t>
            </a:r>
            <a:r>
              <a:rPr lang="en-US" altLang="en-US" dirty="0" smtClean="0">
                <a:ea typeface="宋体" panose="02010600030101010101" pitchFamily="2" charset="-122"/>
              </a:rPr>
              <a:t>)，</a:t>
            </a:r>
            <a:r>
              <a:rPr lang="en-US" altLang="en-US" dirty="0" err="1" smtClean="0">
                <a:ea typeface="宋体" panose="02010600030101010101" pitchFamily="2" charset="-122"/>
              </a:rPr>
              <a:t>则称图G是</a:t>
            </a:r>
            <a:r>
              <a:rPr lang="en-US" altLang="en-US" b="1" dirty="0" err="1" smtClean="0">
                <a:solidFill>
                  <a:srgbClr val="0000FF"/>
                </a:solidFill>
                <a:ea typeface="宋体" panose="02010600030101010101" pitchFamily="2" charset="-122"/>
              </a:rPr>
              <a:t>连通图</a:t>
            </a:r>
            <a:r>
              <a:rPr lang="en-US" altLang="en-US" b="1" dirty="0" smtClean="0">
                <a:ea typeface="宋体" panose="02010600030101010101" pitchFamily="2" charset="-122"/>
              </a:rPr>
              <a:t>(connected graph)</a:t>
            </a:r>
            <a:r>
              <a:rPr lang="en-US" altLang="en-US" dirty="0" smtClean="0">
                <a:ea typeface="宋体" panose="02010600030101010101" pitchFamily="2" charset="-122"/>
              </a:rPr>
              <a:t>，</a:t>
            </a:r>
            <a:r>
              <a:rPr lang="en-US" altLang="en-US" dirty="0" err="1" smtClean="0">
                <a:ea typeface="宋体" panose="02010600030101010101" pitchFamily="2" charset="-122"/>
              </a:rPr>
              <a:t>否则称为非连通图</a:t>
            </a:r>
            <a:endParaRPr lang="en-US" altLang="en-US" dirty="0" smtClean="0">
              <a:ea typeface="宋体" panose="02010600030101010101" pitchFamily="2" charset="-122"/>
            </a:endParaRPr>
          </a:p>
          <a:p>
            <a:pPr lvl="1"/>
            <a:r>
              <a:rPr lang="en-US" altLang="en-US" dirty="0" err="1" smtClean="0">
                <a:ea typeface="宋体" panose="02010600030101010101" pitchFamily="2" charset="-122"/>
              </a:rPr>
              <a:t>若G是非连通图，则极大的连通子图称为G的</a:t>
            </a:r>
            <a:r>
              <a:rPr lang="en-US" altLang="en-US" b="1" dirty="0" err="1" smtClean="0">
                <a:solidFill>
                  <a:srgbClr val="0000FF"/>
                </a:solidFill>
                <a:ea typeface="宋体" panose="02010600030101010101" pitchFamily="2" charset="-122"/>
              </a:rPr>
              <a:t>连通分量</a:t>
            </a:r>
            <a:r>
              <a:rPr lang="en-US" altLang="en-US" b="1" dirty="0" smtClean="0">
                <a:ea typeface="宋体" panose="02010600030101010101" pitchFamily="2" charset="-122"/>
              </a:rPr>
              <a:t>(connected component)</a:t>
            </a:r>
            <a:r>
              <a:rPr lang="en-US" altLang="en-US" b="1" dirty="0" smtClean="0">
                <a:solidFill>
                  <a:srgbClr val="7030A0"/>
                </a:solidFill>
                <a:ea typeface="宋体" panose="02010600030101010101" pitchFamily="2" charset="-122"/>
              </a:rPr>
              <a:t> </a:t>
            </a:r>
          </a:p>
          <a:p>
            <a:r>
              <a:rPr lang="en-US" altLang="en-US" dirty="0" err="1" smtClean="0">
                <a:ea typeface="宋体" panose="02010600030101010101" pitchFamily="2" charset="-122"/>
              </a:rPr>
              <a:t>对</a:t>
            </a:r>
            <a:r>
              <a:rPr lang="en-US" altLang="en-US" b="1" dirty="0" err="1" smtClean="0">
                <a:solidFill>
                  <a:schemeClr val="accent6">
                    <a:lumMod val="75000"/>
                  </a:schemeClr>
                </a:solidFill>
                <a:ea typeface="宋体" panose="02010600030101010101" pitchFamily="2" charset="-122"/>
              </a:rPr>
              <a:t>有向图</a:t>
            </a:r>
            <a:r>
              <a:rPr lang="en-US" altLang="en-US" dirty="0" err="1" smtClean="0">
                <a:ea typeface="宋体" panose="02010600030101010101" pitchFamily="2" charset="-122"/>
              </a:rPr>
              <a:t>G</a:t>
            </a:r>
            <a:r>
              <a:rPr lang="en-US" altLang="en-US" smtClean="0">
                <a:ea typeface="宋体" panose="02010600030101010101" pitchFamily="2" charset="-122"/>
              </a:rPr>
              <a:t>=(V, E</a:t>
            </a:r>
            <a:r>
              <a:rPr lang="en-US" altLang="en-US" dirty="0" smtClean="0">
                <a:ea typeface="宋体" panose="02010600030101010101" pitchFamily="2" charset="-122"/>
              </a:rPr>
              <a:t>)，</a:t>
            </a:r>
            <a:r>
              <a:rPr lang="en-US" altLang="en-US" dirty="0" err="1" smtClean="0">
                <a:ea typeface="宋体" panose="02010600030101010101" pitchFamily="2" charset="-122"/>
              </a:rPr>
              <a:t>若</a:t>
            </a:r>
            <a:r>
              <a:rPr lang="en-US" altLang="en-US" err="1" smtClean="0">
                <a:ea typeface="宋体" panose="02010600030101010101" pitchFamily="2" charset="-122"/>
                <a:sym typeface="Symbol" pitchFamily="18" charset="2"/>
              </a:rPr>
              <a:t></a:t>
            </a:r>
            <a:r>
              <a:rPr lang="en-US" altLang="en-US" smtClean="0">
                <a:ea typeface="宋体" panose="02010600030101010101" pitchFamily="2" charset="-122"/>
              </a:rPr>
              <a:t>vi, vj </a:t>
            </a:r>
            <a:r>
              <a:rPr lang="en-US" altLang="en-US" dirty="0" smtClean="0">
                <a:ea typeface="宋体" panose="02010600030101010101" pitchFamily="2" charset="-122"/>
                <a:sym typeface="Symbol" pitchFamily="18" charset="2"/>
              </a:rPr>
              <a:t></a:t>
            </a:r>
            <a:r>
              <a:rPr lang="en-US" altLang="en-US" dirty="0" err="1" smtClean="0">
                <a:ea typeface="宋体" panose="02010600030101010101" pitchFamily="2" charset="-122"/>
              </a:rPr>
              <a:t>V，都有以</a:t>
            </a:r>
            <a:r>
              <a:rPr lang="en-US" altLang="en-US" err="1" smtClean="0">
                <a:ea typeface="宋体" panose="02010600030101010101" pitchFamily="2" charset="-122"/>
              </a:rPr>
              <a:t>vi</a:t>
            </a:r>
            <a:r>
              <a:rPr lang="en-US" altLang="en-US" smtClean="0">
                <a:ea typeface="宋体" panose="02010600030101010101" pitchFamily="2" charset="-122"/>
              </a:rPr>
              <a:t>为起点</a:t>
            </a:r>
            <a:r>
              <a:rPr lang="zh-CN" altLang="en-US" smtClean="0">
                <a:ea typeface="宋体" panose="02010600030101010101" pitchFamily="2" charset="-122"/>
              </a:rPr>
              <a:t>、</a:t>
            </a:r>
            <a:r>
              <a:rPr lang="en-US" altLang="en-US" smtClean="0">
                <a:ea typeface="宋体" panose="02010600030101010101" pitchFamily="2" charset="-122"/>
              </a:rPr>
              <a:t>vj </a:t>
            </a:r>
            <a:r>
              <a:rPr lang="en-US" altLang="en-US" dirty="0" err="1" smtClean="0">
                <a:ea typeface="宋体" panose="02010600030101010101" pitchFamily="2" charset="-122"/>
              </a:rPr>
              <a:t>为终点以及以</a:t>
            </a:r>
            <a:r>
              <a:rPr lang="en-US" altLang="en-US" err="1" smtClean="0">
                <a:ea typeface="宋体" panose="02010600030101010101" pitchFamily="2" charset="-122"/>
              </a:rPr>
              <a:t>vj</a:t>
            </a:r>
            <a:r>
              <a:rPr lang="en-US" altLang="en-US" smtClean="0">
                <a:ea typeface="宋体" panose="02010600030101010101" pitchFamily="2" charset="-122"/>
              </a:rPr>
              <a:t>为起点</a:t>
            </a:r>
            <a:r>
              <a:rPr lang="zh-CN" altLang="en-US" smtClean="0">
                <a:ea typeface="宋体" panose="02010600030101010101" pitchFamily="2" charset="-122"/>
              </a:rPr>
              <a:t>、</a:t>
            </a:r>
            <a:r>
              <a:rPr lang="en-US" altLang="en-US" smtClean="0">
                <a:ea typeface="宋体" panose="02010600030101010101" pitchFamily="2" charset="-122"/>
              </a:rPr>
              <a:t>vi</a:t>
            </a:r>
            <a:r>
              <a:rPr lang="en-US" altLang="en-US" dirty="0" err="1" smtClean="0">
                <a:ea typeface="宋体" panose="02010600030101010101" pitchFamily="2" charset="-122"/>
              </a:rPr>
              <a:t>为终点的有向路径，称图G是</a:t>
            </a:r>
            <a:r>
              <a:rPr lang="en-US" altLang="en-US" b="1" dirty="0" err="1" smtClean="0">
                <a:solidFill>
                  <a:srgbClr val="0000FF"/>
                </a:solidFill>
                <a:ea typeface="宋体" panose="02010600030101010101" pitchFamily="2" charset="-122"/>
              </a:rPr>
              <a:t>强连通图</a:t>
            </a:r>
            <a:r>
              <a:rPr lang="en-US" altLang="en-US" b="1" dirty="0">
                <a:ea typeface="宋体" panose="02010600030101010101" pitchFamily="2" charset="-122"/>
              </a:rPr>
              <a:t> (</a:t>
            </a:r>
            <a:r>
              <a:rPr lang="en-US" altLang="zh-CN" b="1" dirty="0">
                <a:ea typeface="宋体" panose="02010600030101010101" pitchFamily="2" charset="-122"/>
              </a:rPr>
              <a:t>s</a:t>
            </a:r>
            <a:r>
              <a:rPr lang="en-US" altLang="en-US" b="1" dirty="0">
                <a:ea typeface="宋体" panose="02010600030101010101" pitchFamily="2" charset="-122"/>
              </a:rPr>
              <a:t>trongly connected </a:t>
            </a:r>
            <a:r>
              <a:rPr lang="en-US" altLang="zh-CN" b="1" dirty="0" smtClean="0">
                <a:ea typeface="宋体" panose="02010600030101010101" pitchFamily="2" charset="-122"/>
              </a:rPr>
              <a:t>graph</a:t>
            </a:r>
            <a:r>
              <a:rPr lang="en-US" altLang="zh-CN" b="1" dirty="0">
                <a:ea typeface="宋体" panose="02010600030101010101" pitchFamily="2" charset="-122"/>
              </a:rPr>
              <a:t>)</a:t>
            </a:r>
            <a:r>
              <a:rPr lang="en-US" altLang="en-US" dirty="0" smtClean="0">
                <a:ea typeface="宋体" panose="02010600030101010101" pitchFamily="2" charset="-122"/>
              </a:rPr>
              <a:t>，</a:t>
            </a:r>
            <a:r>
              <a:rPr lang="en-US" altLang="en-US" dirty="0" err="1" smtClean="0">
                <a:ea typeface="宋体" panose="02010600030101010101" pitchFamily="2" charset="-122"/>
              </a:rPr>
              <a:t>否则称为非强连通图</a:t>
            </a:r>
            <a:endParaRPr lang="en-US" altLang="en-US" dirty="0" smtClean="0">
              <a:ea typeface="宋体" panose="02010600030101010101" pitchFamily="2" charset="-122"/>
            </a:endParaRPr>
          </a:p>
          <a:p>
            <a:pPr lvl="1"/>
            <a:r>
              <a:rPr lang="en-US" altLang="en-US" dirty="0" err="1" smtClean="0">
                <a:ea typeface="宋体" panose="02010600030101010101" pitchFamily="2" charset="-122"/>
              </a:rPr>
              <a:t>若G是非强连通图，则极大的强连通子图称为G的</a:t>
            </a:r>
            <a:r>
              <a:rPr lang="en-US" altLang="en-US" b="1" dirty="0" err="1" smtClean="0">
                <a:solidFill>
                  <a:srgbClr val="0000FF"/>
                </a:solidFill>
                <a:ea typeface="宋体" panose="02010600030101010101" pitchFamily="2" charset="-122"/>
              </a:rPr>
              <a:t>强连通分量</a:t>
            </a:r>
            <a:r>
              <a:rPr lang="en-US" altLang="en-US" b="1" dirty="0" smtClean="0">
                <a:ea typeface="宋体" panose="02010600030101010101" pitchFamily="2" charset="-122"/>
              </a:rPr>
              <a:t>(</a:t>
            </a:r>
            <a:r>
              <a:rPr lang="en-US" altLang="zh-CN" b="1" dirty="0" smtClean="0">
                <a:ea typeface="宋体" panose="02010600030101010101" pitchFamily="2" charset="-122"/>
              </a:rPr>
              <a:t>s</a:t>
            </a:r>
            <a:r>
              <a:rPr lang="en-US" altLang="en-US" b="1" dirty="0" smtClean="0">
                <a:ea typeface="宋体" panose="02010600030101010101" pitchFamily="2" charset="-122"/>
              </a:rPr>
              <a:t>trongly connected component)</a:t>
            </a:r>
            <a:r>
              <a:rPr lang="en-US" altLang="en-US" dirty="0" smtClean="0">
                <a:ea typeface="宋体" panose="02010600030101010101" pitchFamily="2" charset="-122"/>
              </a:rPr>
              <a:t> </a:t>
            </a:r>
          </a:p>
          <a:p>
            <a:r>
              <a:rPr lang="zh-CN" altLang="en-US" smtClean="0">
                <a:ea typeface="宋体" panose="02010600030101010101" pitchFamily="2" charset="-122"/>
              </a:rPr>
              <a:t>“</a:t>
            </a:r>
            <a:r>
              <a:rPr lang="en-US" altLang="en-US" smtClean="0">
                <a:ea typeface="宋体" panose="02010600030101010101" pitchFamily="2" charset="-122"/>
              </a:rPr>
              <a:t>极大</a:t>
            </a:r>
            <a:r>
              <a:rPr lang="zh-CN" altLang="en-US" smtClean="0">
                <a:ea typeface="宋体" panose="02010600030101010101" pitchFamily="2" charset="-122"/>
              </a:rPr>
              <a:t>”</a:t>
            </a:r>
            <a:r>
              <a:rPr lang="en-US" altLang="en-US" smtClean="0">
                <a:ea typeface="宋体" panose="02010600030101010101" pitchFamily="2" charset="-122"/>
              </a:rPr>
              <a:t>的含义</a:t>
            </a:r>
            <a:r>
              <a:rPr lang="en-US" altLang="en-US" dirty="0" err="1" smtClean="0">
                <a:ea typeface="宋体" panose="02010600030101010101" pitchFamily="2" charset="-122"/>
              </a:rPr>
              <a:t>：对子图再增加图G中的其它顶点，子图就不再连通</a:t>
            </a:r>
            <a:endParaRPr lang="en-US" altLang="en-US" dirty="0" smtClean="0">
              <a:ea typeface="宋体" panose="02010600030101010101" pitchFamily="2" charset="-122"/>
            </a:endParaRPr>
          </a:p>
        </p:txBody>
      </p:sp>
    </p:spTree>
    <p:extLst>
      <p:ext uri="{BB962C8B-B14F-4D97-AF65-F5344CB8AC3E}">
        <p14:creationId xmlns:p14="http://schemas.microsoft.com/office/powerpoint/2010/main" val="256422068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宋体" panose="02010600030101010101" pitchFamily="2" charset="-122"/>
              </a:rPr>
              <a:t>术语</a:t>
            </a:r>
            <a:r>
              <a:rPr lang="en-US" altLang="zh-CN" dirty="0" smtClean="0">
                <a:latin typeface="+mn-lt"/>
                <a:ea typeface="宋体" panose="02010600030101010101" pitchFamily="2" charset="-122"/>
              </a:rPr>
              <a:t>-</a:t>
            </a:r>
            <a:r>
              <a:rPr lang="en-US" altLang="en-US" dirty="0" err="1" smtClean="0">
                <a:latin typeface="+mn-lt"/>
                <a:ea typeface="宋体" panose="02010600030101010101" pitchFamily="2" charset="-122"/>
              </a:rPr>
              <a:t>生成树、生成森林</a:t>
            </a:r>
            <a:endParaRPr lang="en-US" dirty="0">
              <a:latin typeface="+mn-lt"/>
              <a:ea typeface="宋体" panose="02010600030101010101" pitchFamily="2" charset="-122"/>
            </a:endParaRPr>
          </a:p>
        </p:txBody>
      </p:sp>
      <p:sp>
        <p:nvSpPr>
          <p:cNvPr id="433154" name="Rectangle 2"/>
          <p:cNvSpPr>
            <a:spLocks noGrp="1" noChangeArrowheads="1"/>
          </p:cNvSpPr>
          <p:nvPr>
            <p:ph idx="1"/>
          </p:nvPr>
        </p:nvSpPr>
        <p:spPr>
          <a:xfrm>
            <a:off x="395536" y="836712"/>
            <a:ext cx="8434388" cy="4330996"/>
          </a:xfrm>
        </p:spPr>
        <p:txBody>
          <a:bodyPr>
            <a:normAutofit lnSpcReduction="10000"/>
          </a:bodyPr>
          <a:lstStyle/>
          <a:p>
            <a:r>
              <a:rPr lang="en-US" altLang="en-US" dirty="0" err="1" smtClean="0">
                <a:ea typeface="宋体" panose="02010600030101010101" pitchFamily="2" charset="-122"/>
              </a:rPr>
              <a:t>一个</a:t>
            </a:r>
            <a:r>
              <a:rPr lang="en-US" altLang="en-US" b="1" dirty="0" err="1" smtClean="0">
                <a:solidFill>
                  <a:srgbClr val="0000FF"/>
                </a:solidFill>
                <a:ea typeface="宋体" panose="02010600030101010101" pitchFamily="2" charset="-122"/>
              </a:rPr>
              <a:t>连通图的生成树</a:t>
            </a:r>
            <a:r>
              <a:rPr lang="zh-CN" altLang="en-US" dirty="0" smtClean="0">
                <a:ea typeface="宋体" panose="02010600030101010101" pitchFamily="2" charset="-122"/>
              </a:rPr>
              <a:t>是</a:t>
            </a:r>
            <a:r>
              <a:rPr lang="en-US" altLang="en-US" dirty="0" smtClean="0">
                <a:ea typeface="宋体" panose="02010600030101010101" pitchFamily="2" charset="-122"/>
              </a:rPr>
              <a:t>一个</a:t>
            </a:r>
            <a:r>
              <a:rPr lang="en-US" altLang="en-US" b="1" dirty="0" smtClean="0">
                <a:ea typeface="宋体" panose="02010600030101010101" pitchFamily="2" charset="-122"/>
              </a:rPr>
              <a:t>极小连通子图</a:t>
            </a:r>
            <a:r>
              <a:rPr lang="en-US" altLang="en-US" dirty="0" smtClean="0">
                <a:ea typeface="宋体" panose="02010600030101010101" pitchFamily="2" charset="-122"/>
              </a:rPr>
              <a:t>，它含有图中</a:t>
            </a:r>
            <a:r>
              <a:rPr lang="en-US" altLang="en-US" b="1" dirty="0" smtClean="0">
                <a:ea typeface="宋体" panose="02010600030101010101" pitchFamily="2" charset="-122"/>
              </a:rPr>
              <a:t>全部n个顶点</a:t>
            </a:r>
            <a:r>
              <a:rPr lang="en-US" altLang="en-US" dirty="0" smtClean="0">
                <a:ea typeface="宋体" panose="02010600030101010101" pitchFamily="2" charset="-122"/>
              </a:rPr>
              <a:t>和只有足以构成一棵树的</a:t>
            </a:r>
            <a:r>
              <a:rPr lang="en-US" altLang="en-US" b="1" dirty="0" smtClean="0">
                <a:ea typeface="宋体" panose="02010600030101010101" pitchFamily="2" charset="-122"/>
              </a:rPr>
              <a:t>n-1条边</a:t>
            </a:r>
            <a:endParaRPr lang="zh-CN" altLang="en-US" b="1" dirty="0" smtClean="0">
              <a:ea typeface="宋体" panose="02010600030101010101" pitchFamily="2" charset="-122"/>
            </a:endParaRPr>
          </a:p>
          <a:p>
            <a:pPr lvl="1"/>
            <a:r>
              <a:rPr lang="en-US" altLang="en-US" dirty="0" smtClean="0">
                <a:ea typeface="宋体" panose="02010600030101010101" pitchFamily="2" charset="-122"/>
              </a:rPr>
              <a:t>一棵有n个顶点的生成树有且仅有n-1条边</a:t>
            </a:r>
          </a:p>
          <a:p>
            <a:r>
              <a:rPr lang="zh-CN" altLang="en-US" b="1" dirty="0" smtClean="0">
                <a:solidFill>
                  <a:srgbClr val="0000FF"/>
                </a:solidFill>
                <a:ea typeface="宋体" panose="02010600030101010101" pitchFamily="2" charset="-122"/>
              </a:rPr>
              <a:t>有向图的生成森林</a:t>
            </a:r>
            <a:r>
              <a:rPr lang="zh-CN" altLang="en-US" dirty="0" smtClean="0">
                <a:ea typeface="宋体" panose="02010600030101010101" pitchFamily="2" charset="-122"/>
              </a:rPr>
              <a:t>是这样一个子图，由若干棵</a:t>
            </a:r>
            <a:r>
              <a:rPr lang="zh-CN" altLang="en-US" b="1" dirty="0" smtClean="0">
                <a:solidFill>
                  <a:schemeClr val="accent6">
                    <a:lumMod val="50000"/>
                  </a:schemeClr>
                </a:solidFill>
                <a:ea typeface="宋体" panose="02010600030101010101" pitchFamily="2" charset="-122"/>
              </a:rPr>
              <a:t>有向树</a:t>
            </a:r>
            <a:r>
              <a:rPr lang="zh-CN" altLang="en-US" dirty="0" smtClean="0">
                <a:ea typeface="宋体" panose="02010600030101010101" pitchFamily="2" charset="-122"/>
              </a:rPr>
              <a:t>组成，含有图中全部顶点，但只有足以构成若干棵</a:t>
            </a:r>
            <a:r>
              <a:rPr lang="zh-CN" altLang="en-US" dirty="0">
                <a:ea typeface="宋体" panose="02010600030101010101" pitchFamily="2" charset="-122"/>
              </a:rPr>
              <a:t>不相交有向树的弧</a:t>
            </a:r>
          </a:p>
          <a:p>
            <a:pPr lvl="1"/>
            <a:r>
              <a:rPr lang="zh-CN" altLang="en-US" b="1" dirty="0" smtClean="0">
                <a:solidFill>
                  <a:schemeClr val="accent6">
                    <a:lumMod val="50000"/>
                  </a:schemeClr>
                </a:solidFill>
                <a:ea typeface="宋体" panose="02010600030101010101" pitchFamily="2" charset="-122"/>
              </a:rPr>
              <a:t>有向树</a:t>
            </a:r>
            <a:r>
              <a:rPr lang="zh-CN" altLang="en-US" dirty="0" smtClean="0">
                <a:ea typeface="宋体" panose="02010600030101010101" pitchFamily="2" charset="-122"/>
              </a:rPr>
              <a:t>是只有一个顶点的入度为</a:t>
            </a:r>
            <a:r>
              <a:rPr lang="en-US" altLang="en-US" dirty="0" smtClean="0">
                <a:ea typeface="宋体" panose="02010600030101010101" pitchFamily="2" charset="-122"/>
              </a:rPr>
              <a:t>0 </a:t>
            </a:r>
            <a:r>
              <a:rPr lang="zh-CN" altLang="en-US" dirty="0" smtClean="0">
                <a:ea typeface="宋体" panose="02010600030101010101" pitchFamily="2" charset="-122"/>
              </a:rPr>
              <a:t>，其余顶点的入度均为</a:t>
            </a:r>
            <a:r>
              <a:rPr lang="en-US" altLang="en-US" dirty="0" smtClean="0">
                <a:ea typeface="宋体" panose="02010600030101010101" pitchFamily="2" charset="-122"/>
              </a:rPr>
              <a:t>1</a:t>
            </a:r>
            <a:r>
              <a:rPr lang="zh-CN" altLang="en-US" dirty="0" smtClean="0">
                <a:ea typeface="宋体" panose="02010600030101010101" pitchFamily="2" charset="-122"/>
              </a:rPr>
              <a:t>的有向图</a:t>
            </a:r>
            <a:endParaRPr lang="en-US" altLang="en-US" dirty="0" smtClean="0">
              <a:ea typeface="宋体" panose="02010600030101010101" pitchFamily="2" charset="-122"/>
            </a:endParaRPr>
          </a:p>
          <a:p>
            <a:pPr lvl="1"/>
            <a:endParaRPr lang="en-US" altLang="en-US" dirty="0" smtClean="0"/>
          </a:p>
        </p:txBody>
      </p:sp>
      <p:grpSp>
        <p:nvGrpSpPr>
          <p:cNvPr id="393219" name="Group 3"/>
          <p:cNvGrpSpPr>
            <a:grpSpLocks/>
          </p:cNvGrpSpPr>
          <p:nvPr/>
        </p:nvGrpSpPr>
        <p:grpSpPr bwMode="auto">
          <a:xfrm>
            <a:off x="1565259" y="5040734"/>
            <a:ext cx="2304257" cy="1657350"/>
            <a:chOff x="263" y="0"/>
            <a:chExt cx="1551" cy="1044"/>
          </a:xfrm>
        </p:grpSpPr>
        <p:grpSp>
          <p:nvGrpSpPr>
            <p:cNvPr id="393221" name="Group 4"/>
            <p:cNvGrpSpPr>
              <a:grpSpLocks/>
            </p:cNvGrpSpPr>
            <p:nvPr/>
          </p:nvGrpSpPr>
          <p:grpSpPr bwMode="auto">
            <a:xfrm>
              <a:off x="576" y="0"/>
              <a:ext cx="803" cy="696"/>
              <a:chOff x="0" y="0"/>
              <a:chExt cx="803" cy="696"/>
            </a:xfrm>
          </p:grpSpPr>
          <p:sp>
            <p:nvSpPr>
              <p:cNvPr id="393223" name="Oval 5"/>
              <p:cNvSpPr>
                <a:spLocks noChangeArrowheads="1"/>
              </p:cNvSpPr>
              <p:nvPr/>
            </p:nvSpPr>
            <p:spPr bwMode="auto">
              <a:xfrm>
                <a:off x="0" y="0"/>
                <a:ext cx="227" cy="204"/>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dirty="0">
                    <a:latin typeface="Times New Roman" pitchFamily="18" charset="0"/>
                  </a:rPr>
                  <a:t>a</a:t>
                </a:r>
              </a:p>
            </p:txBody>
          </p:sp>
          <p:sp>
            <p:nvSpPr>
              <p:cNvPr id="393224" name="Oval 6"/>
              <p:cNvSpPr>
                <a:spLocks noChangeArrowheads="1"/>
              </p:cNvSpPr>
              <p:nvPr/>
            </p:nvSpPr>
            <p:spPr bwMode="auto">
              <a:xfrm>
                <a:off x="541" y="12"/>
                <a:ext cx="227" cy="204"/>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d</a:t>
                </a:r>
              </a:p>
            </p:txBody>
          </p:sp>
          <p:sp>
            <p:nvSpPr>
              <p:cNvPr id="393225" name="Oval 7"/>
              <p:cNvSpPr>
                <a:spLocks noChangeArrowheads="1"/>
              </p:cNvSpPr>
              <p:nvPr/>
            </p:nvSpPr>
            <p:spPr bwMode="auto">
              <a:xfrm>
                <a:off x="5" y="492"/>
                <a:ext cx="227" cy="204"/>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dirty="0">
                    <a:latin typeface="Times New Roman" pitchFamily="18" charset="0"/>
                  </a:rPr>
                  <a:t>b</a:t>
                </a:r>
              </a:p>
            </p:txBody>
          </p:sp>
          <p:sp>
            <p:nvSpPr>
              <p:cNvPr id="393226" name="Oval 8"/>
              <p:cNvSpPr>
                <a:spLocks noChangeArrowheads="1"/>
              </p:cNvSpPr>
              <p:nvPr/>
            </p:nvSpPr>
            <p:spPr bwMode="auto">
              <a:xfrm>
                <a:off x="576" y="492"/>
                <a:ext cx="227" cy="204"/>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c</a:t>
                </a:r>
              </a:p>
            </p:txBody>
          </p:sp>
          <p:sp>
            <p:nvSpPr>
              <p:cNvPr id="393227" name="Line 9"/>
              <p:cNvSpPr>
                <a:spLocks noChangeShapeType="1"/>
              </p:cNvSpPr>
              <p:nvPr/>
            </p:nvSpPr>
            <p:spPr bwMode="auto">
              <a:xfrm>
                <a:off x="120" y="212"/>
                <a:ext cx="0" cy="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3228" name="Line 10"/>
              <p:cNvSpPr>
                <a:spLocks noChangeShapeType="1"/>
              </p:cNvSpPr>
              <p:nvPr/>
            </p:nvSpPr>
            <p:spPr bwMode="auto">
              <a:xfrm>
                <a:off x="232" y="596"/>
                <a:ext cx="33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3229" name="Line 11"/>
              <p:cNvSpPr>
                <a:spLocks noChangeShapeType="1"/>
              </p:cNvSpPr>
              <p:nvPr/>
            </p:nvSpPr>
            <p:spPr bwMode="auto">
              <a:xfrm>
                <a:off x="224" y="108"/>
                <a:ext cx="31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93222" name="Rectangle 12"/>
            <p:cNvSpPr>
              <a:spLocks noChangeArrowheads="1"/>
            </p:cNvSpPr>
            <p:nvPr/>
          </p:nvSpPr>
          <p:spPr bwMode="auto">
            <a:xfrm>
              <a:off x="263" y="868"/>
              <a:ext cx="1551" cy="17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smtClean="0">
                  <a:latin typeface="Times New Roman" pitchFamily="18" charset="0"/>
                </a:rPr>
                <a:t>图</a:t>
              </a:r>
              <a:r>
                <a:rPr lang="en-US" altLang="en-US" sz="2000" b="1" smtClean="0">
                  <a:latin typeface="Times New Roman" pitchFamily="18" charset="0"/>
                </a:rPr>
                <a:t>G1</a:t>
              </a:r>
              <a:r>
                <a:rPr lang="zh-CN" altLang="en-US" sz="2000" b="1" smtClean="0">
                  <a:latin typeface="Times New Roman" pitchFamily="18" charset="0"/>
                </a:rPr>
                <a:t>的</a:t>
              </a:r>
              <a:r>
                <a:rPr lang="zh-CN" altLang="en-US" sz="2000" b="1" dirty="0">
                  <a:latin typeface="Times New Roman" pitchFamily="18" charset="0"/>
                </a:rPr>
                <a:t>一棵生成树</a:t>
              </a:r>
            </a:p>
          </p:txBody>
        </p:sp>
      </p:grpSp>
      <p:grpSp>
        <p:nvGrpSpPr>
          <p:cNvPr id="19" name="Group 4"/>
          <p:cNvGrpSpPr>
            <a:grpSpLocks/>
          </p:cNvGrpSpPr>
          <p:nvPr/>
        </p:nvGrpSpPr>
        <p:grpSpPr bwMode="auto">
          <a:xfrm>
            <a:off x="4451225" y="5050109"/>
            <a:ext cx="4513263" cy="1619251"/>
            <a:chOff x="0" y="0"/>
            <a:chExt cx="2843" cy="1020"/>
          </a:xfrm>
        </p:grpSpPr>
        <p:grpSp>
          <p:nvGrpSpPr>
            <p:cNvPr id="21" name="Group 6"/>
            <p:cNvGrpSpPr>
              <a:grpSpLocks/>
            </p:cNvGrpSpPr>
            <p:nvPr/>
          </p:nvGrpSpPr>
          <p:grpSpPr bwMode="auto">
            <a:xfrm>
              <a:off x="0" y="24"/>
              <a:ext cx="1203" cy="696"/>
              <a:chOff x="0" y="0"/>
              <a:chExt cx="1203" cy="696"/>
            </a:xfrm>
          </p:grpSpPr>
          <p:sp>
            <p:nvSpPr>
              <p:cNvPr id="40" name="Oval 7"/>
              <p:cNvSpPr>
                <a:spLocks noChangeArrowheads="1"/>
              </p:cNvSpPr>
              <p:nvPr/>
            </p:nvSpPr>
            <p:spPr bwMode="auto">
              <a:xfrm>
                <a:off x="0" y="0"/>
                <a:ext cx="227" cy="204"/>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a</a:t>
                </a:r>
              </a:p>
            </p:txBody>
          </p:sp>
          <p:sp>
            <p:nvSpPr>
              <p:cNvPr id="41" name="Oval 8"/>
              <p:cNvSpPr>
                <a:spLocks noChangeArrowheads="1"/>
              </p:cNvSpPr>
              <p:nvPr/>
            </p:nvSpPr>
            <p:spPr bwMode="auto">
              <a:xfrm>
                <a:off x="541" y="12"/>
                <a:ext cx="227" cy="204"/>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b</a:t>
                </a:r>
              </a:p>
            </p:txBody>
          </p:sp>
          <p:sp>
            <p:nvSpPr>
              <p:cNvPr id="42" name="Oval 9"/>
              <p:cNvSpPr>
                <a:spLocks noChangeArrowheads="1"/>
              </p:cNvSpPr>
              <p:nvPr/>
            </p:nvSpPr>
            <p:spPr bwMode="auto">
              <a:xfrm>
                <a:off x="5" y="492"/>
                <a:ext cx="227" cy="204"/>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c</a:t>
                </a:r>
              </a:p>
            </p:txBody>
          </p:sp>
          <p:sp>
            <p:nvSpPr>
              <p:cNvPr id="43" name="Oval 10"/>
              <p:cNvSpPr>
                <a:spLocks noChangeArrowheads="1"/>
              </p:cNvSpPr>
              <p:nvPr/>
            </p:nvSpPr>
            <p:spPr bwMode="auto">
              <a:xfrm>
                <a:off x="560" y="492"/>
                <a:ext cx="227" cy="204"/>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d</a:t>
                </a:r>
              </a:p>
            </p:txBody>
          </p:sp>
          <p:sp>
            <p:nvSpPr>
              <p:cNvPr id="44" name="Oval 11"/>
              <p:cNvSpPr>
                <a:spLocks noChangeArrowheads="1"/>
              </p:cNvSpPr>
              <p:nvPr/>
            </p:nvSpPr>
            <p:spPr bwMode="auto">
              <a:xfrm>
                <a:off x="976" y="244"/>
                <a:ext cx="227" cy="204"/>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e</a:t>
                </a:r>
              </a:p>
            </p:txBody>
          </p:sp>
          <p:sp>
            <p:nvSpPr>
              <p:cNvPr id="45" name="Line 12"/>
              <p:cNvSpPr>
                <a:spLocks noChangeShapeType="1"/>
              </p:cNvSpPr>
              <p:nvPr/>
            </p:nvSpPr>
            <p:spPr bwMode="auto">
              <a:xfrm>
                <a:off x="112" y="216"/>
                <a:ext cx="0" cy="288"/>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 name="Line 13"/>
              <p:cNvSpPr>
                <a:spLocks noChangeShapeType="1"/>
              </p:cNvSpPr>
              <p:nvPr/>
            </p:nvSpPr>
            <p:spPr bwMode="auto">
              <a:xfrm>
                <a:off x="672" y="208"/>
                <a:ext cx="0" cy="288"/>
              </a:xfrm>
              <a:prstGeom prst="line">
                <a:avLst/>
              </a:prstGeom>
              <a:noFill/>
              <a:ln w="38100" cmpd="sng">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 name="Line 14"/>
              <p:cNvSpPr>
                <a:spLocks noChangeShapeType="1"/>
              </p:cNvSpPr>
              <p:nvPr/>
            </p:nvSpPr>
            <p:spPr bwMode="auto">
              <a:xfrm>
                <a:off x="224" y="104"/>
                <a:ext cx="317" cy="0"/>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8" name="Line 15"/>
              <p:cNvSpPr>
                <a:spLocks noChangeShapeType="1"/>
              </p:cNvSpPr>
              <p:nvPr/>
            </p:nvSpPr>
            <p:spPr bwMode="auto">
              <a:xfrm>
                <a:off x="240" y="600"/>
                <a:ext cx="317" cy="0"/>
              </a:xfrm>
              <a:prstGeom prst="line">
                <a:avLst/>
              </a:prstGeom>
              <a:noFill/>
              <a:ln w="38100" cmpd="sng">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 name="Line 16"/>
              <p:cNvSpPr>
                <a:spLocks noChangeShapeType="1"/>
              </p:cNvSpPr>
              <p:nvPr/>
            </p:nvSpPr>
            <p:spPr bwMode="auto">
              <a:xfrm flipV="1">
                <a:off x="192" y="168"/>
                <a:ext cx="385" cy="340"/>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 name="Line 17"/>
              <p:cNvSpPr>
                <a:spLocks noChangeShapeType="1"/>
              </p:cNvSpPr>
              <p:nvPr/>
            </p:nvSpPr>
            <p:spPr bwMode="auto">
              <a:xfrm flipV="1">
                <a:off x="768" y="408"/>
                <a:ext cx="240" cy="144"/>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 name="Line 18"/>
              <p:cNvSpPr>
                <a:spLocks noChangeShapeType="1"/>
              </p:cNvSpPr>
              <p:nvPr/>
            </p:nvSpPr>
            <p:spPr bwMode="auto">
              <a:xfrm flipH="1" flipV="1">
                <a:off x="776" y="128"/>
                <a:ext cx="240" cy="144"/>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 name="Group 19"/>
            <p:cNvGrpSpPr>
              <a:grpSpLocks/>
            </p:cNvGrpSpPr>
            <p:nvPr/>
          </p:nvGrpSpPr>
          <p:grpSpPr bwMode="auto">
            <a:xfrm>
              <a:off x="2400" y="0"/>
              <a:ext cx="443" cy="700"/>
              <a:chOff x="168" y="0"/>
              <a:chExt cx="443" cy="700"/>
            </a:xfrm>
          </p:grpSpPr>
          <p:sp>
            <p:nvSpPr>
              <p:cNvPr id="35" name="Oval 20"/>
              <p:cNvSpPr>
                <a:spLocks noChangeArrowheads="1"/>
              </p:cNvSpPr>
              <p:nvPr/>
            </p:nvSpPr>
            <p:spPr bwMode="auto">
              <a:xfrm>
                <a:off x="168" y="0"/>
                <a:ext cx="227" cy="204"/>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d</a:t>
                </a:r>
              </a:p>
            </p:txBody>
          </p:sp>
          <p:sp>
            <p:nvSpPr>
              <p:cNvPr id="38" name="Line 23"/>
              <p:cNvSpPr>
                <a:spLocks noChangeShapeType="1"/>
              </p:cNvSpPr>
              <p:nvPr/>
            </p:nvSpPr>
            <p:spPr bwMode="auto">
              <a:xfrm>
                <a:off x="352" y="176"/>
                <a:ext cx="159" cy="317"/>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 name="Oval 24"/>
              <p:cNvSpPr>
                <a:spLocks noChangeArrowheads="1"/>
              </p:cNvSpPr>
              <p:nvPr/>
            </p:nvSpPr>
            <p:spPr bwMode="auto">
              <a:xfrm>
                <a:off x="384" y="496"/>
                <a:ext cx="227" cy="204"/>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e</a:t>
                </a:r>
              </a:p>
            </p:txBody>
          </p:sp>
        </p:grpSp>
        <p:sp>
          <p:nvSpPr>
            <p:cNvPr id="23" name="Rectangle 25"/>
            <p:cNvSpPr>
              <a:spLocks noChangeArrowheads="1"/>
            </p:cNvSpPr>
            <p:nvPr/>
          </p:nvSpPr>
          <p:spPr bwMode="auto">
            <a:xfrm>
              <a:off x="0" y="816"/>
              <a:ext cx="861" cy="204"/>
            </a:xfrm>
            <a:prstGeom prst="rect">
              <a:avLst/>
            </a:prstGeom>
            <a:noFill/>
            <a:ln w="9525" cmpd="sng">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000" b="1" smtClean="0">
                  <a:latin typeface="Times New Roman" pitchFamily="18" charset="0"/>
                </a:rPr>
                <a:t>有向图</a:t>
              </a:r>
              <a:r>
                <a:rPr lang="en-US" altLang="zh-CN" sz="2000" b="1" smtClean="0">
                  <a:latin typeface="Times New Roman" pitchFamily="18" charset="0"/>
                </a:rPr>
                <a:t>G2</a:t>
              </a:r>
              <a:endParaRPr lang="zh-CN" altLang="en-US" sz="2000" b="1" dirty="0">
                <a:latin typeface="Times New Roman" pitchFamily="18" charset="0"/>
              </a:endParaRPr>
            </a:p>
          </p:txBody>
        </p:sp>
        <p:sp>
          <p:nvSpPr>
            <p:cNvPr id="24" name="Rectangle 26"/>
            <p:cNvSpPr>
              <a:spLocks noChangeArrowheads="1"/>
            </p:cNvSpPr>
            <p:nvPr/>
          </p:nvSpPr>
          <p:spPr bwMode="auto">
            <a:xfrm>
              <a:off x="1528" y="816"/>
              <a:ext cx="1056" cy="204"/>
            </a:xfrm>
            <a:prstGeom prst="rect">
              <a:avLst/>
            </a:prstGeom>
            <a:noFill/>
            <a:ln w="9525" cmpd="sng">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000" b="1" smtClean="0">
                  <a:latin typeface="Times New Roman" pitchFamily="18" charset="0"/>
                </a:rPr>
                <a:t>图</a:t>
              </a:r>
              <a:r>
                <a:rPr lang="en-US" altLang="zh-CN" sz="2000" b="1" smtClean="0">
                  <a:latin typeface="Times New Roman" pitchFamily="18" charset="0"/>
                </a:rPr>
                <a:t>G20</a:t>
              </a:r>
              <a:r>
                <a:rPr lang="zh-CN" altLang="en-US" sz="2000" b="1" smtClean="0">
                  <a:latin typeface="Times New Roman" pitchFamily="18" charset="0"/>
                </a:rPr>
                <a:t>的生成</a:t>
              </a:r>
              <a:r>
                <a:rPr lang="zh-CN" altLang="en-US" sz="2000" b="1" dirty="0">
                  <a:latin typeface="Times New Roman" pitchFamily="18" charset="0"/>
                </a:rPr>
                <a:t>森林</a:t>
              </a:r>
            </a:p>
          </p:txBody>
        </p:sp>
        <p:grpSp>
          <p:nvGrpSpPr>
            <p:cNvPr id="25" name="Group 27"/>
            <p:cNvGrpSpPr>
              <a:grpSpLocks/>
            </p:cNvGrpSpPr>
            <p:nvPr/>
          </p:nvGrpSpPr>
          <p:grpSpPr bwMode="auto">
            <a:xfrm>
              <a:off x="1488" y="0"/>
              <a:ext cx="611" cy="720"/>
              <a:chOff x="0" y="0"/>
              <a:chExt cx="611" cy="720"/>
            </a:xfrm>
          </p:grpSpPr>
          <p:sp>
            <p:nvSpPr>
              <p:cNvPr id="30" name="Oval 28"/>
              <p:cNvSpPr>
                <a:spLocks noChangeArrowheads="1"/>
              </p:cNvSpPr>
              <p:nvPr/>
            </p:nvSpPr>
            <p:spPr bwMode="auto">
              <a:xfrm>
                <a:off x="168" y="0"/>
                <a:ext cx="227" cy="204"/>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a</a:t>
                </a:r>
              </a:p>
            </p:txBody>
          </p:sp>
          <p:sp>
            <p:nvSpPr>
              <p:cNvPr id="31" name="Oval 29"/>
              <p:cNvSpPr>
                <a:spLocks noChangeArrowheads="1"/>
              </p:cNvSpPr>
              <p:nvPr/>
            </p:nvSpPr>
            <p:spPr bwMode="auto">
              <a:xfrm>
                <a:off x="0" y="516"/>
                <a:ext cx="227" cy="204"/>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c</a:t>
                </a:r>
              </a:p>
            </p:txBody>
          </p:sp>
          <p:sp>
            <p:nvSpPr>
              <p:cNvPr id="32" name="Line 30"/>
              <p:cNvSpPr>
                <a:spLocks noChangeShapeType="1"/>
              </p:cNvSpPr>
              <p:nvPr/>
            </p:nvSpPr>
            <p:spPr bwMode="auto">
              <a:xfrm flipH="1">
                <a:off x="104" y="200"/>
                <a:ext cx="136" cy="317"/>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 name="Line 31"/>
              <p:cNvSpPr>
                <a:spLocks noChangeShapeType="1"/>
              </p:cNvSpPr>
              <p:nvPr/>
            </p:nvSpPr>
            <p:spPr bwMode="auto">
              <a:xfrm>
                <a:off x="352" y="176"/>
                <a:ext cx="159" cy="317"/>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 name="Oval 32"/>
              <p:cNvSpPr>
                <a:spLocks noChangeArrowheads="1"/>
              </p:cNvSpPr>
              <p:nvPr/>
            </p:nvSpPr>
            <p:spPr bwMode="auto">
              <a:xfrm>
                <a:off x="384" y="496"/>
                <a:ext cx="227" cy="204"/>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b</a:t>
                </a:r>
              </a:p>
            </p:txBody>
          </p:sp>
        </p:grpSp>
      </p:grpSp>
      <p:grpSp>
        <p:nvGrpSpPr>
          <p:cNvPr id="52" name="Group 4"/>
          <p:cNvGrpSpPr>
            <a:grpSpLocks/>
          </p:cNvGrpSpPr>
          <p:nvPr/>
        </p:nvGrpSpPr>
        <p:grpSpPr bwMode="auto">
          <a:xfrm>
            <a:off x="0" y="5085184"/>
            <a:ext cx="1749364" cy="1612900"/>
            <a:chOff x="-5" y="0"/>
            <a:chExt cx="1000" cy="1016"/>
          </a:xfrm>
        </p:grpSpPr>
        <p:grpSp>
          <p:nvGrpSpPr>
            <p:cNvPr id="53" name="Group 5"/>
            <p:cNvGrpSpPr>
              <a:grpSpLocks/>
            </p:cNvGrpSpPr>
            <p:nvPr/>
          </p:nvGrpSpPr>
          <p:grpSpPr bwMode="auto">
            <a:xfrm>
              <a:off x="96" y="0"/>
              <a:ext cx="816" cy="680"/>
              <a:chOff x="0" y="0"/>
              <a:chExt cx="826" cy="699"/>
            </a:xfrm>
          </p:grpSpPr>
          <p:sp>
            <p:nvSpPr>
              <p:cNvPr id="55" name="Oval 6"/>
              <p:cNvSpPr>
                <a:spLocks noChangeArrowheads="1"/>
              </p:cNvSpPr>
              <p:nvPr/>
            </p:nvSpPr>
            <p:spPr bwMode="auto">
              <a:xfrm>
                <a:off x="0" y="0"/>
                <a:ext cx="249"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a</a:t>
                </a:r>
              </a:p>
            </p:txBody>
          </p:sp>
          <p:sp>
            <p:nvSpPr>
              <p:cNvPr id="56" name="Oval 7"/>
              <p:cNvSpPr>
                <a:spLocks noChangeArrowheads="1"/>
              </p:cNvSpPr>
              <p:nvPr/>
            </p:nvSpPr>
            <p:spPr bwMode="auto">
              <a:xfrm>
                <a:off x="17" y="472"/>
                <a:ext cx="249"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b</a:t>
                </a:r>
              </a:p>
            </p:txBody>
          </p:sp>
          <p:sp>
            <p:nvSpPr>
              <p:cNvPr id="57" name="Oval 8"/>
              <p:cNvSpPr>
                <a:spLocks noChangeArrowheads="1"/>
              </p:cNvSpPr>
              <p:nvPr/>
            </p:nvSpPr>
            <p:spPr bwMode="auto">
              <a:xfrm>
                <a:off x="577" y="464"/>
                <a:ext cx="249"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c</a:t>
                </a:r>
              </a:p>
            </p:txBody>
          </p:sp>
          <p:sp>
            <p:nvSpPr>
              <p:cNvPr id="58" name="Oval 9"/>
              <p:cNvSpPr>
                <a:spLocks noChangeArrowheads="1"/>
              </p:cNvSpPr>
              <p:nvPr/>
            </p:nvSpPr>
            <p:spPr bwMode="auto">
              <a:xfrm>
                <a:off x="567" y="0"/>
                <a:ext cx="249"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dirty="0">
                    <a:latin typeface="Times New Roman" pitchFamily="18" charset="0"/>
                  </a:rPr>
                  <a:t>d</a:t>
                </a:r>
              </a:p>
            </p:txBody>
          </p:sp>
          <p:sp>
            <p:nvSpPr>
              <p:cNvPr id="59" name="Line 10"/>
              <p:cNvSpPr>
                <a:spLocks noChangeShapeType="1"/>
              </p:cNvSpPr>
              <p:nvPr/>
            </p:nvSpPr>
            <p:spPr bwMode="auto">
              <a:xfrm>
                <a:off x="137" y="232"/>
                <a:ext cx="0" cy="249"/>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60" name="Line 11"/>
              <p:cNvSpPr>
                <a:spLocks noChangeShapeType="1"/>
              </p:cNvSpPr>
              <p:nvPr/>
            </p:nvSpPr>
            <p:spPr bwMode="auto">
              <a:xfrm>
                <a:off x="697" y="224"/>
                <a:ext cx="0" cy="249"/>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61" name="Line 12"/>
              <p:cNvSpPr>
                <a:spLocks noChangeShapeType="1"/>
              </p:cNvSpPr>
              <p:nvPr/>
            </p:nvSpPr>
            <p:spPr bwMode="auto">
              <a:xfrm>
                <a:off x="217" y="176"/>
                <a:ext cx="384" cy="336"/>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62" name="Line 13"/>
              <p:cNvSpPr>
                <a:spLocks noChangeShapeType="1"/>
              </p:cNvSpPr>
              <p:nvPr/>
            </p:nvSpPr>
            <p:spPr bwMode="auto">
              <a:xfrm>
                <a:off x="249" y="96"/>
                <a:ext cx="317" cy="0"/>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63" name="Line 14"/>
              <p:cNvSpPr>
                <a:spLocks noChangeShapeType="1"/>
              </p:cNvSpPr>
              <p:nvPr/>
            </p:nvSpPr>
            <p:spPr bwMode="auto">
              <a:xfrm>
                <a:off x="265" y="592"/>
                <a:ext cx="317" cy="0"/>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64" name="Line 15"/>
              <p:cNvSpPr>
                <a:spLocks noChangeShapeType="1"/>
              </p:cNvSpPr>
              <p:nvPr/>
            </p:nvSpPr>
            <p:spPr bwMode="auto">
              <a:xfrm flipV="1">
                <a:off x="257" y="184"/>
                <a:ext cx="340" cy="340"/>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grpSp>
        <p:sp>
          <p:nvSpPr>
            <p:cNvPr id="54" name="Rectangle 16"/>
            <p:cNvSpPr>
              <a:spLocks noChangeArrowheads="1"/>
            </p:cNvSpPr>
            <p:nvPr/>
          </p:nvSpPr>
          <p:spPr bwMode="auto">
            <a:xfrm>
              <a:off x="-5" y="800"/>
              <a:ext cx="1000" cy="216"/>
            </a:xfrm>
            <a:prstGeom prst="rect">
              <a:avLst/>
            </a:prstGeom>
            <a:noFill/>
            <a:ln w="9525">
              <a:no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000" b="1" smtClean="0">
                  <a:latin typeface="Times New Roman" pitchFamily="18" charset="0"/>
                </a:rPr>
                <a:t>无向图</a:t>
              </a:r>
              <a:r>
                <a:rPr lang="en-US" altLang="en-US" sz="2000" b="1" smtClean="0">
                  <a:latin typeface="Times New Roman" pitchFamily="18" charset="0"/>
                </a:rPr>
                <a:t>G1</a:t>
              </a:r>
              <a:r>
                <a:rPr lang="en-US" altLang="en-US" sz="2000" smtClean="0">
                  <a:latin typeface="Times New Roman" pitchFamily="18" charset="0"/>
                </a:rPr>
                <a:t> </a:t>
              </a:r>
              <a:endParaRPr lang="en-US" altLang="en-US" sz="2000" dirty="0">
                <a:latin typeface="Times New Roman" pitchFamily="18" charset="0"/>
              </a:endParaRPr>
            </a:p>
          </p:txBody>
        </p:sp>
      </p:grpSp>
    </p:spTree>
    <p:extLst>
      <p:ext uri="{BB962C8B-B14F-4D97-AF65-F5344CB8AC3E}">
        <p14:creationId xmlns:p14="http://schemas.microsoft.com/office/powerpoint/2010/main" val="112576549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图的应用实例</a:t>
            </a:r>
            <a:endParaRPr lang="en-US"/>
          </a:p>
        </p:txBody>
      </p:sp>
      <p:sp>
        <p:nvSpPr>
          <p:cNvPr id="3" name="内容占位符 2"/>
          <p:cNvSpPr>
            <a:spLocks noGrp="1"/>
          </p:cNvSpPr>
          <p:nvPr>
            <p:ph idx="1"/>
          </p:nvPr>
        </p:nvSpPr>
        <p:spPr/>
        <p:txBody>
          <a:bodyPr>
            <a:normAutofit lnSpcReduction="10000"/>
          </a:bodyPr>
          <a:lstStyle/>
          <a:p>
            <a:r>
              <a:rPr lang="en-US"/>
              <a:t>Bus stop </a:t>
            </a:r>
            <a:r>
              <a:rPr lang="en-US" smtClean="0"/>
              <a:t>graph/</a:t>
            </a:r>
            <a:r>
              <a:rPr lang="zh-CN" altLang="en-US" smtClean="0"/>
              <a:t>公交站点图：节点</a:t>
            </a:r>
            <a:r>
              <a:rPr lang="zh-CN" altLang="en-US"/>
              <a:t>是公交站，边表示两公交站是一趟公交线的两个连续的</a:t>
            </a:r>
            <a:r>
              <a:rPr lang="zh-CN" altLang="en-US" smtClean="0"/>
              <a:t>站，</a:t>
            </a:r>
            <a:r>
              <a:rPr lang="zh-CN" altLang="en-US"/>
              <a:t>图</a:t>
            </a:r>
            <a:r>
              <a:rPr lang="zh-CN" altLang="en-US" smtClean="0"/>
              <a:t>上的一条路径</a:t>
            </a:r>
            <a:r>
              <a:rPr lang="zh-CN" altLang="en-US"/>
              <a:t>表示的是坐一趟公交线能到达的</a:t>
            </a:r>
            <a:r>
              <a:rPr lang="zh-CN" altLang="en-US" smtClean="0"/>
              <a:t>地方</a:t>
            </a:r>
            <a:endParaRPr lang="en-US"/>
          </a:p>
          <a:p>
            <a:r>
              <a:rPr lang="en-US"/>
              <a:t>Bus transfer </a:t>
            </a:r>
            <a:r>
              <a:rPr lang="en-US" smtClean="0"/>
              <a:t>graph/</a:t>
            </a:r>
            <a:r>
              <a:rPr lang="zh-CN" altLang="en-US"/>
              <a:t>公交</a:t>
            </a:r>
            <a:r>
              <a:rPr lang="zh-CN" altLang="en-US" smtClean="0"/>
              <a:t>换乘图：节点</a:t>
            </a:r>
            <a:r>
              <a:rPr lang="zh-CN" altLang="en-US"/>
              <a:t>是公交站，边表示有直接的公交线路经过这两个公交</a:t>
            </a:r>
            <a:r>
              <a:rPr lang="zh-CN" altLang="en-US" smtClean="0"/>
              <a:t>站，图上的一</a:t>
            </a:r>
            <a:r>
              <a:rPr lang="zh-CN" altLang="en-US"/>
              <a:t>条路径表示两个</a:t>
            </a:r>
            <a:r>
              <a:rPr lang="zh-CN" altLang="en-US" smtClean="0"/>
              <a:t>地方</a:t>
            </a:r>
            <a:r>
              <a:rPr lang="zh-CN" altLang="en-US"/>
              <a:t>可以</a:t>
            </a:r>
            <a:r>
              <a:rPr lang="zh-CN" altLang="en-US" smtClean="0"/>
              <a:t>通过换乘到达</a:t>
            </a:r>
            <a:endParaRPr lang="en-US"/>
          </a:p>
          <a:p>
            <a:r>
              <a:rPr lang="en-US"/>
              <a:t>Bus line </a:t>
            </a:r>
            <a:r>
              <a:rPr lang="en-US" smtClean="0"/>
              <a:t>graph</a:t>
            </a:r>
            <a:r>
              <a:rPr lang="en-US"/>
              <a:t> /</a:t>
            </a:r>
            <a:r>
              <a:rPr lang="zh-CN" altLang="en-US" smtClean="0"/>
              <a:t>公交线路图：节点</a:t>
            </a:r>
            <a:r>
              <a:rPr lang="zh-CN" altLang="en-US"/>
              <a:t>是公交线路，边表示两条线路有公共的公交</a:t>
            </a:r>
            <a:r>
              <a:rPr lang="zh-CN" altLang="en-US" smtClean="0"/>
              <a:t>站，</a:t>
            </a:r>
            <a:r>
              <a:rPr lang="zh-CN" altLang="en-US"/>
              <a:t>图上的</a:t>
            </a:r>
            <a:r>
              <a:rPr lang="zh-CN" altLang="en-US" smtClean="0"/>
              <a:t>一</a:t>
            </a:r>
            <a:r>
              <a:rPr lang="zh-CN" altLang="en-US"/>
              <a:t>条路径</a:t>
            </a:r>
            <a:r>
              <a:rPr lang="zh-CN" altLang="en-US" smtClean="0"/>
              <a:t>表示一</a:t>
            </a:r>
            <a:r>
              <a:rPr lang="zh-CN" altLang="en-US"/>
              <a:t>条公交线可以通过换乘到达另一条公交</a:t>
            </a:r>
            <a:r>
              <a:rPr lang="zh-CN" altLang="en-US" smtClean="0"/>
              <a:t>线</a:t>
            </a:r>
            <a:r>
              <a:rPr lang="en-US" altLang="zh-CN" smtClean="0"/>
              <a:t>(</a:t>
            </a:r>
            <a:r>
              <a:rPr lang="zh-CN" altLang="en-US" smtClean="0"/>
              <a:t>但</a:t>
            </a:r>
            <a:r>
              <a:rPr lang="zh-CN" altLang="en-US"/>
              <a:t>不知道在哪里</a:t>
            </a:r>
            <a:r>
              <a:rPr lang="zh-CN" altLang="en-US" smtClean="0"/>
              <a:t>换乘</a:t>
            </a:r>
            <a:r>
              <a:rPr lang="en-US" altLang="zh-CN" smtClean="0"/>
              <a:t>)</a:t>
            </a:r>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388623697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a:xfrm>
            <a:off x="457200" y="-27384"/>
            <a:ext cx="8229600" cy="648072"/>
          </a:xfrm>
        </p:spPr>
        <p:txBody>
          <a:bodyPr/>
          <a:lstStyle/>
          <a:p>
            <a:r>
              <a:rPr lang="en-US" altLang="en-US" smtClean="0"/>
              <a:t>图的</a:t>
            </a:r>
            <a:r>
              <a:rPr lang="zh-CN" altLang="en-US" smtClean="0"/>
              <a:t>设计：图的基本操作</a:t>
            </a:r>
            <a:endParaRPr lang="en-US" altLang="en-US" dirty="0" smtClean="0"/>
          </a:p>
        </p:txBody>
      </p:sp>
      <p:sp>
        <p:nvSpPr>
          <p:cNvPr id="4" name="内容占位符 3"/>
          <p:cNvSpPr>
            <a:spLocks noGrp="1"/>
          </p:cNvSpPr>
          <p:nvPr>
            <p:ph idx="1"/>
          </p:nvPr>
        </p:nvSpPr>
        <p:spPr/>
        <p:txBody>
          <a:bodyPr>
            <a:normAutofit fontScale="62500" lnSpcReduction="20000"/>
          </a:bodyPr>
          <a:lstStyle/>
          <a:p>
            <a:r>
              <a:rPr lang="en-US" altLang="en-US" smtClean="0"/>
              <a:t>CreateGraph(</a:t>
            </a:r>
            <a:r>
              <a:rPr lang="zh-CN" altLang="en-US"/>
              <a:t>*</a:t>
            </a:r>
            <a:r>
              <a:rPr lang="en-US" altLang="zh-CN" smtClean="0"/>
              <a:t>G, V, VR</a:t>
            </a:r>
            <a:r>
              <a:rPr lang="en-US" altLang="en-US" smtClean="0"/>
              <a:t>);  //</a:t>
            </a:r>
            <a:r>
              <a:rPr lang="zh-CN" altLang="en-US" smtClean="0"/>
              <a:t>按顶点集</a:t>
            </a:r>
            <a:r>
              <a:rPr lang="en-US" altLang="zh-CN" smtClean="0"/>
              <a:t>V</a:t>
            </a:r>
            <a:r>
              <a:rPr lang="zh-CN" altLang="en-US" smtClean="0"/>
              <a:t>和弧集</a:t>
            </a:r>
            <a:r>
              <a:rPr lang="en-US" altLang="zh-CN" smtClean="0"/>
              <a:t>VR</a:t>
            </a:r>
            <a:r>
              <a:rPr lang="zh-CN" altLang="en-US" smtClean="0"/>
              <a:t>构造图</a:t>
            </a:r>
            <a:r>
              <a:rPr lang="en-US" altLang="en-US" smtClean="0"/>
              <a:t>G</a:t>
            </a:r>
          </a:p>
          <a:p>
            <a:r>
              <a:rPr lang="en-US" altLang="zh-CN" smtClean="0"/>
              <a:t>ListGraph(*G);</a:t>
            </a:r>
            <a:endParaRPr lang="zh-CN" altLang="en-US" smtClean="0"/>
          </a:p>
          <a:p>
            <a:r>
              <a:rPr lang="en-US" altLang="zh-CN" smtClean="0"/>
              <a:t>DestroyGraph(</a:t>
            </a:r>
            <a:r>
              <a:rPr lang="zh-CN" altLang="en-US" smtClean="0"/>
              <a:t>*</a:t>
            </a:r>
            <a:r>
              <a:rPr lang="en-US" altLang="zh-CN" smtClean="0"/>
              <a:t>G); 	//</a:t>
            </a:r>
            <a:r>
              <a:rPr lang="zh-CN" altLang="en-US" smtClean="0"/>
              <a:t>销毁图</a:t>
            </a:r>
            <a:r>
              <a:rPr lang="en-US" altLang="zh-CN" smtClean="0"/>
              <a:t>G</a:t>
            </a:r>
          </a:p>
          <a:p>
            <a:r>
              <a:rPr lang="en-US" altLang="zh-CN" smtClean="0"/>
              <a:t>LocateVex(</a:t>
            </a:r>
            <a:r>
              <a:rPr lang="zh-CN" altLang="en-US" smtClean="0"/>
              <a:t>*</a:t>
            </a:r>
            <a:r>
              <a:rPr lang="en-US" altLang="zh-CN" smtClean="0"/>
              <a:t>G, u);        //</a:t>
            </a:r>
            <a:r>
              <a:rPr lang="zh-CN" altLang="en-US" smtClean="0"/>
              <a:t>返回图</a:t>
            </a:r>
            <a:r>
              <a:rPr lang="en-US" altLang="zh-CN" smtClean="0"/>
              <a:t>G</a:t>
            </a:r>
            <a:r>
              <a:rPr lang="zh-CN" altLang="en-US" smtClean="0"/>
              <a:t>中与</a:t>
            </a:r>
            <a:r>
              <a:rPr lang="en-US" altLang="zh-CN" smtClean="0"/>
              <a:t>u</a:t>
            </a:r>
            <a:r>
              <a:rPr lang="zh-CN" altLang="en-US" smtClean="0"/>
              <a:t>有相同特征的顶点</a:t>
            </a:r>
            <a:endParaRPr lang="en-US" altLang="zh-CN" smtClean="0"/>
          </a:p>
          <a:p>
            <a:r>
              <a:rPr lang="en-US" altLang="en-US" smtClean="0"/>
              <a:t>GetVex(</a:t>
            </a:r>
            <a:r>
              <a:rPr lang="zh-CN" altLang="en-US" smtClean="0"/>
              <a:t>*</a:t>
            </a:r>
            <a:r>
              <a:rPr lang="en-US" altLang="en-US" smtClean="0"/>
              <a:t>G, v);</a:t>
            </a:r>
            <a:r>
              <a:rPr lang="zh-CN" altLang="en-US" smtClean="0"/>
              <a:t>     </a:t>
            </a:r>
            <a:r>
              <a:rPr lang="en-US" altLang="zh-CN" smtClean="0"/>
              <a:t>	//</a:t>
            </a:r>
            <a:r>
              <a:rPr lang="zh-CN" altLang="en-US" smtClean="0"/>
              <a:t>返回图</a:t>
            </a:r>
            <a:r>
              <a:rPr lang="en-US" altLang="zh-CN" smtClean="0"/>
              <a:t>G</a:t>
            </a:r>
            <a:r>
              <a:rPr lang="zh-CN" altLang="en-US" smtClean="0"/>
              <a:t>中的顶点</a:t>
            </a:r>
            <a:r>
              <a:rPr lang="en-US" altLang="en-US" smtClean="0"/>
              <a:t>v</a:t>
            </a:r>
            <a:r>
              <a:rPr lang="zh-CN" altLang="en-US" smtClean="0"/>
              <a:t>的值</a:t>
            </a:r>
          </a:p>
          <a:p>
            <a:r>
              <a:rPr lang="en-US" altLang="zh-CN" smtClean="0"/>
              <a:t>PutVex(</a:t>
            </a:r>
            <a:r>
              <a:rPr lang="zh-CN" altLang="en-US" smtClean="0"/>
              <a:t>*</a:t>
            </a:r>
            <a:r>
              <a:rPr lang="en-US" altLang="zh-CN" smtClean="0"/>
              <a:t>G, v, value); //</a:t>
            </a:r>
            <a:r>
              <a:rPr lang="zh-CN" altLang="en-US" smtClean="0"/>
              <a:t>对图</a:t>
            </a:r>
            <a:r>
              <a:rPr lang="en-US" altLang="zh-CN" smtClean="0"/>
              <a:t>G</a:t>
            </a:r>
            <a:r>
              <a:rPr lang="zh-CN" altLang="en-US" smtClean="0"/>
              <a:t>的顶点</a:t>
            </a:r>
            <a:r>
              <a:rPr lang="en-US" altLang="zh-CN" smtClean="0"/>
              <a:t>v</a:t>
            </a:r>
            <a:r>
              <a:rPr lang="zh-CN" altLang="en-US" smtClean="0"/>
              <a:t>赋值</a:t>
            </a:r>
            <a:r>
              <a:rPr lang="en-US" altLang="zh-CN" smtClean="0"/>
              <a:t>value</a:t>
            </a:r>
          </a:p>
          <a:p>
            <a:r>
              <a:rPr lang="en-US" altLang="en-US" smtClean="0"/>
              <a:t>FirstAdjVex(</a:t>
            </a:r>
            <a:r>
              <a:rPr lang="zh-CN" altLang="en-US" smtClean="0"/>
              <a:t>*</a:t>
            </a:r>
            <a:r>
              <a:rPr lang="en-US" altLang="en-US" smtClean="0"/>
              <a:t>G,v); 	//</a:t>
            </a:r>
            <a:r>
              <a:rPr lang="zh-CN" altLang="en-US" smtClean="0"/>
              <a:t>返回顶点</a:t>
            </a:r>
            <a:r>
              <a:rPr lang="en-US" altLang="zh-CN" smtClean="0"/>
              <a:t>v</a:t>
            </a:r>
            <a:r>
              <a:rPr lang="zh-CN" altLang="en-US" smtClean="0"/>
              <a:t>的第一个邻接顶点</a:t>
            </a:r>
            <a:endParaRPr lang="en-US" altLang="zh-CN" smtClean="0"/>
          </a:p>
          <a:p>
            <a:r>
              <a:rPr lang="en-US" altLang="zh-CN" smtClean="0"/>
              <a:t>NextAdjVex(</a:t>
            </a:r>
            <a:r>
              <a:rPr lang="zh-CN" altLang="en-US" smtClean="0"/>
              <a:t>*</a:t>
            </a:r>
            <a:r>
              <a:rPr lang="en-US" altLang="zh-CN" smtClean="0"/>
              <a:t>G,v,w); 	//</a:t>
            </a:r>
            <a:r>
              <a:rPr lang="zh-CN" altLang="en-US" smtClean="0"/>
              <a:t>返回顶点</a:t>
            </a:r>
            <a:r>
              <a:rPr lang="en-US" altLang="zh-CN" smtClean="0"/>
              <a:t>v</a:t>
            </a:r>
            <a:r>
              <a:rPr lang="zh-CN" altLang="en-US" smtClean="0"/>
              <a:t>的相对于</a:t>
            </a:r>
            <a:r>
              <a:rPr lang="en-US" altLang="zh-CN" smtClean="0"/>
              <a:t>w</a:t>
            </a:r>
            <a:r>
              <a:rPr lang="zh-CN" altLang="en-US" smtClean="0"/>
              <a:t>的下一个邻接顶点</a:t>
            </a:r>
            <a:endParaRPr lang="en-US" altLang="zh-CN" smtClean="0"/>
          </a:p>
          <a:p>
            <a:r>
              <a:rPr lang="en-US" altLang="zh-CN" smtClean="0"/>
              <a:t>InsertVex(</a:t>
            </a:r>
            <a:r>
              <a:rPr lang="zh-CN" altLang="en-US" smtClean="0"/>
              <a:t>*</a:t>
            </a:r>
            <a:r>
              <a:rPr lang="en-US" altLang="zh-CN" smtClean="0"/>
              <a:t>G,v); 	//</a:t>
            </a:r>
            <a:r>
              <a:rPr lang="zh-CN" altLang="en-US" smtClean="0"/>
              <a:t>在图</a:t>
            </a:r>
            <a:r>
              <a:rPr lang="en-US" altLang="zh-CN" smtClean="0"/>
              <a:t>G</a:t>
            </a:r>
            <a:r>
              <a:rPr lang="zh-CN" altLang="en-US" smtClean="0"/>
              <a:t>中添加顶点</a:t>
            </a:r>
            <a:r>
              <a:rPr lang="en-US" altLang="zh-CN" smtClean="0"/>
              <a:t>v</a:t>
            </a:r>
          </a:p>
          <a:p>
            <a:r>
              <a:rPr lang="en-US" altLang="zh-CN" smtClean="0"/>
              <a:t>DeleteVex(</a:t>
            </a:r>
            <a:r>
              <a:rPr lang="zh-CN" altLang="en-US" smtClean="0"/>
              <a:t>*</a:t>
            </a:r>
            <a:r>
              <a:rPr lang="en-US" altLang="zh-CN" smtClean="0"/>
              <a:t>G,v); 	//</a:t>
            </a:r>
            <a:r>
              <a:rPr lang="zh-CN" altLang="en-US" smtClean="0"/>
              <a:t>在图</a:t>
            </a:r>
            <a:r>
              <a:rPr lang="en-US" altLang="zh-CN" smtClean="0"/>
              <a:t>G</a:t>
            </a:r>
            <a:r>
              <a:rPr lang="zh-CN" altLang="en-US" smtClean="0"/>
              <a:t>中删除顶点</a:t>
            </a:r>
            <a:r>
              <a:rPr lang="en-US" altLang="zh-CN" smtClean="0"/>
              <a:t>v</a:t>
            </a:r>
            <a:r>
              <a:rPr lang="zh-CN" altLang="en-US" smtClean="0"/>
              <a:t>以及相关的弧</a:t>
            </a:r>
            <a:endParaRPr lang="en-US" altLang="zh-CN" smtClean="0"/>
          </a:p>
          <a:p>
            <a:r>
              <a:rPr lang="en-US" altLang="en-US" smtClean="0"/>
              <a:t>InsertArc(</a:t>
            </a:r>
            <a:r>
              <a:rPr lang="zh-CN" altLang="en-US" smtClean="0"/>
              <a:t>*</a:t>
            </a:r>
            <a:r>
              <a:rPr lang="en-US" altLang="en-US" smtClean="0"/>
              <a:t>G,v,w);	//</a:t>
            </a:r>
            <a:r>
              <a:rPr lang="zh-CN" altLang="en-US" smtClean="0"/>
              <a:t>在图</a:t>
            </a:r>
            <a:r>
              <a:rPr lang="en-US" altLang="zh-CN" smtClean="0"/>
              <a:t>G</a:t>
            </a:r>
            <a:r>
              <a:rPr lang="zh-CN" altLang="en-US" smtClean="0"/>
              <a:t>中增添弧</a:t>
            </a:r>
            <a:r>
              <a:rPr lang="en-US" altLang="zh-CN" smtClean="0"/>
              <a:t>&lt;v, w&gt;</a:t>
            </a:r>
            <a:endParaRPr lang="en-US" altLang="en-US" smtClean="0"/>
          </a:p>
          <a:p>
            <a:r>
              <a:rPr lang="en-US" altLang="en-US" smtClean="0"/>
              <a:t>DeleteArc(</a:t>
            </a:r>
            <a:r>
              <a:rPr lang="zh-CN" altLang="en-US" smtClean="0"/>
              <a:t>*</a:t>
            </a:r>
            <a:r>
              <a:rPr lang="en-US" altLang="en-US" smtClean="0"/>
              <a:t>G,v,w); 	//</a:t>
            </a:r>
            <a:r>
              <a:rPr lang="zh-CN" altLang="en-US" smtClean="0"/>
              <a:t>在图</a:t>
            </a:r>
            <a:r>
              <a:rPr lang="en-US" altLang="zh-CN" smtClean="0"/>
              <a:t>G</a:t>
            </a:r>
            <a:r>
              <a:rPr lang="zh-CN" altLang="en-US" smtClean="0"/>
              <a:t>中删除弧</a:t>
            </a:r>
            <a:r>
              <a:rPr lang="en-US" altLang="zh-CN" smtClean="0"/>
              <a:t>&lt;v, w&gt;</a:t>
            </a:r>
          </a:p>
          <a:p>
            <a:endParaRPr lang="en-US" altLang="en-US" smtClean="0"/>
          </a:p>
          <a:p>
            <a:r>
              <a:rPr lang="en-US" altLang="zh-CN"/>
              <a:t>DFSTraverse(</a:t>
            </a:r>
            <a:r>
              <a:rPr lang="zh-CN" altLang="en-US"/>
              <a:t>*</a:t>
            </a:r>
            <a:r>
              <a:rPr lang="en-US" altLang="zh-CN"/>
              <a:t>G, Visit()); //</a:t>
            </a:r>
            <a:r>
              <a:rPr lang="zh-CN" altLang="en-US"/>
              <a:t>对图</a:t>
            </a:r>
            <a:r>
              <a:rPr lang="en-US" altLang="zh-CN"/>
              <a:t>G</a:t>
            </a:r>
            <a:r>
              <a:rPr lang="zh-CN" altLang="en-US"/>
              <a:t>进行深度优先遍历</a:t>
            </a:r>
          </a:p>
          <a:p>
            <a:r>
              <a:rPr lang="en-US" altLang="en-US" smtClean="0"/>
              <a:t>BFSTraverse(</a:t>
            </a:r>
            <a:r>
              <a:rPr lang="zh-CN" altLang="en-US" smtClean="0"/>
              <a:t>*</a:t>
            </a:r>
            <a:r>
              <a:rPr lang="en-US" altLang="en-US" smtClean="0"/>
              <a:t>G, Visit())</a:t>
            </a:r>
            <a:r>
              <a:rPr lang="en-US" altLang="zh-CN" smtClean="0"/>
              <a:t>; </a:t>
            </a:r>
            <a:r>
              <a:rPr lang="en-US" altLang="zh-CN"/>
              <a:t>//</a:t>
            </a:r>
            <a:r>
              <a:rPr lang="zh-CN" altLang="en-US"/>
              <a:t>对图</a:t>
            </a:r>
            <a:r>
              <a:rPr lang="en-US" altLang="zh-CN"/>
              <a:t>G</a:t>
            </a:r>
            <a:r>
              <a:rPr lang="zh-CN" altLang="en-US" smtClean="0"/>
              <a:t>进行广度</a:t>
            </a:r>
            <a:r>
              <a:rPr lang="zh-CN" altLang="en-US"/>
              <a:t>优先遍历</a:t>
            </a:r>
            <a:endParaRPr lang="en-US" altLang="zh-CN" smtClean="0"/>
          </a:p>
          <a:p>
            <a:pPr lvl="1"/>
            <a:r>
              <a:rPr lang="zh-CN" altLang="en-US" smtClean="0"/>
              <a:t>初始条件：图</a:t>
            </a:r>
            <a:r>
              <a:rPr lang="en-US" altLang="en-US" smtClean="0"/>
              <a:t>G</a:t>
            </a:r>
            <a:r>
              <a:rPr lang="zh-CN" altLang="en-US" smtClean="0"/>
              <a:t>存在，</a:t>
            </a:r>
            <a:r>
              <a:rPr lang="en-US" altLang="zh-CN" smtClean="0"/>
              <a:t>Visit</a:t>
            </a:r>
            <a:r>
              <a:rPr lang="zh-CN" altLang="en-US" smtClean="0"/>
              <a:t>是应用于顶点的函数</a:t>
            </a:r>
          </a:p>
          <a:p>
            <a:pPr lvl="1"/>
            <a:r>
              <a:rPr lang="zh-CN" altLang="en-US" smtClean="0"/>
              <a:t>操作结果：对图</a:t>
            </a:r>
            <a:r>
              <a:rPr lang="en-US" altLang="en-US" smtClean="0"/>
              <a:t>G</a:t>
            </a:r>
            <a:r>
              <a:rPr lang="zh-CN" altLang="en-US" smtClean="0"/>
              <a:t>进行广度优先遍历</a:t>
            </a:r>
            <a:r>
              <a:rPr lang="en-US" altLang="zh-CN" smtClean="0"/>
              <a:t>(</a:t>
            </a:r>
            <a:r>
              <a:rPr lang="zh-CN" altLang="en-US" smtClean="0"/>
              <a:t>每个顶点被访问且只访问一次</a:t>
            </a:r>
            <a:r>
              <a:rPr lang="en-US" altLang="zh-CN" smtClean="0"/>
              <a:t>)</a:t>
            </a:r>
            <a:r>
              <a:rPr lang="zh-CN" altLang="en-US" smtClean="0"/>
              <a:t>，对每个顶点调用</a:t>
            </a:r>
            <a:r>
              <a:rPr lang="en-US" altLang="zh-CN" smtClean="0"/>
              <a:t>Visit</a:t>
            </a:r>
            <a:r>
              <a:rPr lang="zh-CN" altLang="en-US" smtClean="0"/>
              <a:t>一次且仅一次</a:t>
            </a:r>
            <a:endParaRPr lang="en-US" altLang="zh-CN" dirty="0" smtClean="0"/>
          </a:p>
        </p:txBody>
      </p:sp>
    </p:spTree>
    <p:extLst>
      <p:ext uri="{BB962C8B-B14F-4D97-AF65-F5344CB8AC3E}">
        <p14:creationId xmlns:p14="http://schemas.microsoft.com/office/powerpoint/2010/main" val="148081613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目录</a:t>
            </a:r>
            <a:endParaRPr lang="zh-CN" altLang="en-US" dirty="0"/>
          </a:p>
        </p:txBody>
      </p:sp>
      <p:sp>
        <p:nvSpPr>
          <p:cNvPr id="2" name="内容占位符 1"/>
          <p:cNvSpPr>
            <a:spLocks noGrp="1"/>
          </p:cNvSpPr>
          <p:nvPr>
            <p:ph idx="1"/>
          </p:nvPr>
        </p:nvSpPr>
        <p:spPr/>
        <p:txBody>
          <a:bodyPr>
            <a:normAutofit fontScale="92500" lnSpcReduction="20000"/>
          </a:bodyPr>
          <a:lstStyle/>
          <a:p>
            <a:pPr marL="514350" indent="-514350">
              <a:buFont typeface="+mj-lt"/>
              <a:buAutoNum type="arabicPeriod"/>
            </a:pPr>
            <a:r>
              <a:rPr lang="zh-CN" altLang="en-US" b="1" smtClean="0"/>
              <a:t>图的术语</a:t>
            </a:r>
            <a:endParaRPr lang="en-US" altLang="en-US" b="1" dirty="0" smtClean="0"/>
          </a:p>
          <a:p>
            <a:pPr marL="514350" indent="-514350">
              <a:buFont typeface="+mj-lt"/>
              <a:buAutoNum type="arabicPeriod"/>
            </a:pPr>
            <a:r>
              <a:rPr lang="zh-CN" altLang="en-US" b="1" dirty="0" smtClean="0"/>
              <a:t>图的</a:t>
            </a:r>
            <a:r>
              <a:rPr lang="zh-CN" altLang="en-US" b="1" smtClean="0"/>
              <a:t>存储结构</a:t>
            </a:r>
            <a:endParaRPr lang="en-US" altLang="zh-CN" b="1" dirty="0" smtClean="0"/>
          </a:p>
          <a:p>
            <a:pPr marL="914400" lvl="1" indent="-514350">
              <a:buFont typeface="+mj-lt"/>
              <a:buAutoNum type="arabicPeriod"/>
            </a:pPr>
            <a:r>
              <a:rPr lang="zh-CN" altLang="en-US" b="1" dirty="0" smtClean="0"/>
              <a:t>数组表示，邻接表表示</a:t>
            </a:r>
            <a:endParaRPr lang="en-US" altLang="zh-CN" b="1" dirty="0" smtClean="0"/>
          </a:p>
          <a:p>
            <a:pPr marL="914400" lvl="1" indent="-514350">
              <a:buFont typeface="+mj-lt"/>
              <a:buAutoNum type="arabicPeriod"/>
            </a:pPr>
            <a:r>
              <a:rPr lang="en-US" altLang="zh-CN" b="1" dirty="0" smtClean="0"/>
              <a:t>(</a:t>
            </a:r>
            <a:r>
              <a:rPr lang="zh-CN" altLang="en-US" b="1" dirty="0" smtClean="0"/>
              <a:t>有向图</a:t>
            </a:r>
            <a:r>
              <a:rPr lang="en-US" altLang="zh-CN" b="1" dirty="0" smtClean="0"/>
              <a:t>)</a:t>
            </a:r>
            <a:r>
              <a:rPr lang="zh-CN" altLang="en-US" b="1" dirty="0" smtClean="0"/>
              <a:t>十字链表，</a:t>
            </a:r>
            <a:r>
              <a:rPr lang="en-US" altLang="zh-CN" b="1" dirty="0" smtClean="0"/>
              <a:t>(</a:t>
            </a:r>
            <a:r>
              <a:rPr lang="zh-CN" altLang="en-US" b="1" dirty="0" smtClean="0"/>
              <a:t>无向图</a:t>
            </a:r>
            <a:r>
              <a:rPr lang="en-US" altLang="zh-CN" b="1" dirty="0" smtClean="0"/>
              <a:t>)</a:t>
            </a:r>
            <a:r>
              <a:rPr lang="zh-CN" altLang="en-US" b="1" dirty="0" smtClean="0"/>
              <a:t>邻接多重表</a:t>
            </a:r>
            <a:endParaRPr lang="en-US" altLang="zh-CN" b="1" dirty="0" smtClean="0"/>
          </a:p>
          <a:p>
            <a:pPr marL="514350" indent="-514350">
              <a:buFont typeface="+mj-lt"/>
              <a:buAutoNum type="arabicPeriod"/>
            </a:pPr>
            <a:r>
              <a:rPr lang="zh-CN" altLang="en-US" b="1" dirty="0" smtClean="0"/>
              <a:t>图的遍历：深度优先，广度优先</a:t>
            </a:r>
            <a:endParaRPr lang="en-US" altLang="zh-CN" b="1" dirty="0" smtClean="0"/>
          </a:p>
          <a:p>
            <a:pPr marL="514350" indent="-514350">
              <a:buFont typeface="+mj-lt"/>
              <a:buAutoNum type="arabicPeriod"/>
            </a:pPr>
            <a:r>
              <a:rPr lang="zh-CN" altLang="en-US" dirty="0" smtClean="0"/>
              <a:t>图的连通性</a:t>
            </a:r>
            <a:endParaRPr lang="en-US" altLang="zh-CN" dirty="0" smtClean="0"/>
          </a:p>
          <a:p>
            <a:pPr marL="971550" lvl="1" indent="-514350">
              <a:buFont typeface="+mj-lt"/>
              <a:buAutoNum type="arabicPeriod"/>
            </a:pPr>
            <a:r>
              <a:rPr lang="en-US" altLang="en-US" dirty="0" err="1" smtClean="0">
                <a:ea typeface="宋体" panose="02010600030101010101" pitchFamily="2" charset="-122"/>
              </a:rPr>
              <a:t>无向图的连通分量</a:t>
            </a:r>
            <a:endParaRPr lang="en-US" altLang="en-US" dirty="0" smtClean="0">
              <a:ea typeface="宋体" panose="02010600030101010101" pitchFamily="2" charset="-122"/>
            </a:endParaRPr>
          </a:p>
          <a:p>
            <a:pPr marL="971550" lvl="1" indent="-514350">
              <a:buFont typeface="+mj-lt"/>
              <a:buAutoNum type="arabicPeriod"/>
            </a:pPr>
            <a:r>
              <a:rPr lang="en-US" altLang="en-US" dirty="0" err="1" smtClean="0">
                <a:ea typeface="宋体" panose="02010600030101010101" pitchFamily="2" charset="-122"/>
              </a:rPr>
              <a:t>有向图的强连通分量</a:t>
            </a:r>
            <a:endParaRPr lang="en-US" altLang="en-US" dirty="0" smtClean="0">
              <a:ea typeface="宋体" panose="02010600030101010101" pitchFamily="2" charset="-122"/>
            </a:endParaRPr>
          </a:p>
          <a:p>
            <a:pPr marL="971550" lvl="1" indent="-514350">
              <a:buFont typeface="+mj-lt"/>
              <a:buAutoNum type="arabicPeriod"/>
            </a:pPr>
            <a:r>
              <a:rPr lang="zh-CN" altLang="en-US" dirty="0" smtClean="0">
                <a:ea typeface="宋体" panose="02010600030101010101" pitchFamily="2" charset="-122"/>
              </a:rPr>
              <a:t>关节点和重连通分量</a:t>
            </a:r>
            <a:endParaRPr lang="en-US" altLang="zh-CN" dirty="0" smtClean="0">
              <a:ea typeface="宋体" panose="02010600030101010101" pitchFamily="2" charset="-122"/>
            </a:endParaRPr>
          </a:p>
          <a:p>
            <a:pPr marL="514350" indent="-514350">
              <a:buFont typeface="+mj-lt"/>
              <a:buAutoNum type="arabicPeriod"/>
            </a:pPr>
            <a:r>
              <a:rPr lang="zh-CN" altLang="en-US" dirty="0" smtClean="0"/>
              <a:t>最小生成树：</a:t>
            </a:r>
            <a:r>
              <a:rPr lang="en-US" altLang="zh-CN" dirty="0" smtClean="0"/>
              <a:t>Prim</a:t>
            </a:r>
            <a:r>
              <a:rPr lang="zh-CN" altLang="en-US" dirty="0" smtClean="0"/>
              <a:t>算法，</a:t>
            </a:r>
            <a:r>
              <a:rPr lang="en-US" dirty="0" err="1" smtClean="0"/>
              <a:t>Kruskal</a:t>
            </a:r>
            <a:r>
              <a:rPr lang="zh-CN" altLang="en-US" dirty="0" smtClean="0"/>
              <a:t>算法</a:t>
            </a:r>
            <a:endParaRPr lang="en-US" altLang="zh-CN" dirty="0" smtClean="0"/>
          </a:p>
          <a:p>
            <a:pPr marL="514350" indent="-514350">
              <a:buFont typeface="+mj-lt"/>
              <a:buAutoNum type="arabicPeriod"/>
            </a:pPr>
            <a:r>
              <a:rPr lang="zh-CN" altLang="en-US" dirty="0" smtClean="0"/>
              <a:t>拓扑排序：</a:t>
            </a:r>
            <a:r>
              <a:rPr lang="en-US" altLang="zh-CN" dirty="0" smtClean="0"/>
              <a:t>AOV</a:t>
            </a:r>
            <a:r>
              <a:rPr lang="zh-CN" altLang="en-US" dirty="0" smtClean="0"/>
              <a:t>网</a:t>
            </a:r>
            <a:endParaRPr lang="en-US" altLang="zh-CN" dirty="0" smtClean="0"/>
          </a:p>
          <a:p>
            <a:pPr marL="514350" indent="-514350">
              <a:buFont typeface="+mj-lt"/>
              <a:buAutoNum type="arabicPeriod"/>
            </a:pPr>
            <a:r>
              <a:rPr lang="zh-CN" altLang="en-US" dirty="0" smtClean="0"/>
              <a:t>关键路径：</a:t>
            </a:r>
            <a:r>
              <a:rPr lang="en-US" altLang="zh-CN" dirty="0" smtClean="0"/>
              <a:t>AOE</a:t>
            </a:r>
            <a:r>
              <a:rPr lang="zh-CN" altLang="en-US" dirty="0" smtClean="0"/>
              <a:t>网</a:t>
            </a:r>
            <a:endParaRPr lang="en-US" altLang="zh-CN" dirty="0" smtClean="0"/>
          </a:p>
          <a:p>
            <a:pPr marL="514350" indent="-514350">
              <a:buFont typeface="+mj-lt"/>
              <a:buAutoNum type="arabicPeriod"/>
            </a:pPr>
            <a:r>
              <a:rPr lang="zh-CN" altLang="en-US" dirty="0" smtClean="0"/>
              <a:t>最短路径：</a:t>
            </a:r>
            <a:r>
              <a:rPr lang="en-US" dirty="0" err="1" smtClean="0"/>
              <a:t>Dijkstra</a:t>
            </a:r>
            <a:r>
              <a:rPr lang="zh-CN" altLang="en-US" dirty="0" smtClean="0"/>
              <a:t>算法，</a:t>
            </a:r>
            <a:r>
              <a:rPr lang="en-US" altLang="zh-CN" dirty="0" smtClean="0"/>
              <a:t>Floyd</a:t>
            </a:r>
            <a:r>
              <a:rPr lang="zh-CN" altLang="en-US" dirty="0" smtClean="0"/>
              <a:t>算法</a:t>
            </a:r>
          </a:p>
          <a:p>
            <a:endParaRPr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Tree>
    <p:extLst>
      <p:ext uri="{BB962C8B-B14F-4D97-AF65-F5344CB8AC3E}">
        <p14:creationId xmlns:p14="http://schemas.microsoft.com/office/powerpoint/2010/main" val="1489880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US" altLang="en-US" smtClean="0">
                <a:latin typeface="+mn-lt"/>
                <a:ea typeface="宋体" panose="02010600030101010101" pitchFamily="2" charset="-122"/>
              </a:rPr>
              <a:t>2. 图的存储结构</a:t>
            </a:r>
            <a:endParaRPr lang="en-US" altLang="en-US" dirty="0" smtClean="0">
              <a:latin typeface="+mn-lt"/>
              <a:ea typeface="宋体" panose="02010600030101010101" pitchFamily="2" charset="-122"/>
            </a:endParaRPr>
          </a:p>
        </p:txBody>
      </p:sp>
      <p:sp>
        <p:nvSpPr>
          <p:cNvPr id="438275" name="Rectangle 3"/>
          <p:cNvSpPr>
            <a:spLocks noGrp="1" noChangeArrowheads="1"/>
          </p:cNvSpPr>
          <p:nvPr>
            <p:ph idx="1"/>
          </p:nvPr>
        </p:nvSpPr>
        <p:spPr/>
        <p:txBody>
          <a:bodyPr/>
          <a:lstStyle/>
          <a:p>
            <a:r>
              <a:rPr lang="zh-CN" altLang="en-US" dirty="0" smtClean="0">
                <a:ea typeface="宋体" panose="02010600030101010101" pitchFamily="2" charset="-122"/>
              </a:rPr>
              <a:t>顺序存储结构？不适用</a:t>
            </a:r>
            <a:endParaRPr lang="en-US" altLang="zh-CN" dirty="0" smtClean="0">
              <a:ea typeface="宋体" panose="02010600030101010101" pitchFamily="2" charset="-122"/>
            </a:endParaRPr>
          </a:p>
          <a:p>
            <a:pPr lvl="1"/>
            <a:r>
              <a:rPr lang="zh-CN" altLang="en-US" dirty="0" smtClean="0">
                <a:ea typeface="宋体" panose="02010600030101010101" pitchFamily="2" charset="-122"/>
              </a:rPr>
              <a:t>因为图的</a:t>
            </a:r>
            <a:r>
              <a:rPr lang="en-US" altLang="en-US" dirty="0" err="1" smtClean="0">
                <a:ea typeface="宋体" panose="02010600030101010101" pitchFamily="2" charset="-122"/>
              </a:rPr>
              <a:t>任意顶点之间</a:t>
            </a:r>
            <a:r>
              <a:rPr lang="zh-CN" altLang="en-US" dirty="0" smtClean="0">
                <a:ea typeface="宋体" panose="02010600030101010101" pitchFamily="2" charset="-122"/>
              </a:rPr>
              <a:t>都</a:t>
            </a:r>
            <a:r>
              <a:rPr lang="en-US" altLang="en-US" dirty="0" err="1" smtClean="0">
                <a:ea typeface="宋体" panose="02010600030101010101" pitchFamily="2" charset="-122"/>
              </a:rPr>
              <a:t>可能存在联系，无法以数据元素在存储区中的物理位置来表示元素之间的关系</a:t>
            </a:r>
            <a:endParaRPr lang="en-US" altLang="en-US" dirty="0" smtClean="0">
              <a:ea typeface="宋体" panose="02010600030101010101" pitchFamily="2" charset="-122"/>
            </a:endParaRPr>
          </a:p>
          <a:p>
            <a:r>
              <a:rPr lang="zh-CN" altLang="en-US" dirty="0" smtClean="0">
                <a:ea typeface="宋体" panose="02010600030101010101" pitchFamily="2" charset="-122"/>
              </a:rPr>
              <a:t>链式存储结构</a:t>
            </a:r>
            <a:r>
              <a:rPr lang="zh-CN" altLang="en-US" smtClean="0">
                <a:ea typeface="宋体" panose="02010600030101010101" pitchFamily="2" charset="-122"/>
              </a:rPr>
              <a:t>？适用</a:t>
            </a:r>
            <a:endParaRPr lang="en-US" altLang="zh-CN" dirty="0" smtClean="0">
              <a:ea typeface="宋体" panose="02010600030101010101" pitchFamily="2" charset="-122"/>
            </a:endParaRPr>
          </a:p>
          <a:p>
            <a:pPr lvl="1"/>
            <a:r>
              <a:rPr lang="zh-CN" altLang="en-US" dirty="0" smtClean="0">
                <a:ea typeface="宋体" panose="02010600030101010101" pitchFamily="2" charset="-122"/>
              </a:rPr>
              <a:t>由于图中顶点的度不一样，若按度数最大的顶点设计结构，则会浪费很多存储单元，反之按每个顶点自己的度设计不同的结构，又会影响操作</a:t>
            </a:r>
          </a:p>
          <a:p>
            <a:r>
              <a:rPr lang="zh-CN" altLang="en-US" dirty="0" smtClean="0">
                <a:ea typeface="宋体" panose="02010600030101010101" pitchFamily="2" charset="-122"/>
              </a:rPr>
              <a:t>图的常用的存储结构有：</a:t>
            </a:r>
            <a:r>
              <a:rPr lang="zh-CN" altLang="en-US" b="1" dirty="0">
                <a:solidFill>
                  <a:srgbClr val="0000FF"/>
                </a:solidFill>
                <a:ea typeface="宋体" panose="02010600030101010101" pitchFamily="2" charset="-122"/>
              </a:rPr>
              <a:t>数组</a:t>
            </a:r>
            <a:r>
              <a:rPr lang="en-US" altLang="zh-CN" b="1" dirty="0">
                <a:solidFill>
                  <a:srgbClr val="0000FF"/>
                </a:solidFill>
                <a:ea typeface="宋体" panose="02010600030101010101" pitchFamily="2" charset="-122"/>
              </a:rPr>
              <a:t>(</a:t>
            </a:r>
            <a:r>
              <a:rPr lang="zh-CN" altLang="en-US" b="1" dirty="0">
                <a:solidFill>
                  <a:srgbClr val="0000FF"/>
                </a:solidFill>
                <a:ea typeface="宋体" panose="02010600030101010101" pitchFamily="2" charset="-122"/>
              </a:rPr>
              <a:t>邻</a:t>
            </a:r>
            <a:r>
              <a:rPr lang="zh-CN" altLang="en-US" b="1" dirty="0" smtClean="0">
                <a:solidFill>
                  <a:srgbClr val="0000FF"/>
                </a:solidFill>
                <a:ea typeface="宋体" panose="02010600030101010101" pitchFamily="2" charset="-122"/>
              </a:rPr>
              <a:t>接矩阵</a:t>
            </a:r>
            <a:r>
              <a:rPr lang="en-US" altLang="zh-CN" b="1" dirty="0" smtClean="0">
                <a:solidFill>
                  <a:srgbClr val="0000FF"/>
                </a:solidFill>
                <a:ea typeface="宋体" panose="02010600030101010101" pitchFamily="2" charset="-122"/>
              </a:rPr>
              <a:t>)</a:t>
            </a:r>
            <a:r>
              <a:rPr lang="zh-CN" altLang="en-US" b="1" dirty="0" smtClean="0">
                <a:solidFill>
                  <a:srgbClr val="0000FF"/>
                </a:solidFill>
                <a:ea typeface="宋体" panose="02010600030101010101" pitchFamily="2" charset="-122"/>
              </a:rPr>
              <a:t>、邻接表、十字链表、邻接多重表</a:t>
            </a:r>
            <a:endParaRPr lang="en-US" altLang="en-US" b="1" dirty="0" smtClean="0">
              <a:solidFill>
                <a:srgbClr val="0000FF"/>
              </a:solidFill>
              <a:ea typeface="宋体" panose="02010600030101010101" pitchFamily="2" charset="-122"/>
            </a:endParaRPr>
          </a:p>
        </p:txBody>
      </p:sp>
    </p:spTree>
    <p:extLst>
      <p:ext uri="{BB962C8B-B14F-4D97-AF65-F5344CB8AC3E}">
        <p14:creationId xmlns:p14="http://schemas.microsoft.com/office/powerpoint/2010/main" val="363630088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altLang="en-US" dirty="0" smtClean="0">
                <a:latin typeface="+mn-lt"/>
                <a:ea typeface="宋体" panose="02010600030101010101" pitchFamily="2" charset="-122"/>
              </a:rPr>
              <a:t>2.1 </a:t>
            </a:r>
            <a:r>
              <a:rPr lang="en-US" altLang="en-US" dirty="0" err="1" smtClean="0">
                <a:latin typeface="+mn-lt"/>
                <a:ea typeface="宋体" panose="02010600030101010101" pitchFamily="2" charset="-122"/>
              </a:rPr>
              <a:t>数组</a:t>
            </a:r>
            <a:r>
              <a:rPr lang="en-US" altLang="en-US" dirty="0" smtClean="0">
                <a:latin typeface="+mn-lt"/>
                <a:ea typeface="宋体" panose="02010600030101010101" pitchFamily="2" charset="-122"/>
              </a:rPr>
              <a:t>(</a:t>
            </a:r>
            <a:r>
              <a:rPr lang="en-US" altLang="en-US" dirty="0" err="1">
                <a:latin typeface="+mn-lt"/>
                <a:ea typeface="宋体" panose="02010600030101010101" pitchFamily="2" charset="-122"/>
              </a:rPr>
              <a:t>邻接矩阵</a:t>
            </a:r>
            <a:r>
              <a:rPr lang="en-US" altLang="en-US" dirty="0">
                <a:latin typeface="+mn-lt"/>
                <a:ea typeface="宋体" panose="02010600030101010101" pitchFamily="2" charset="-122"/>
              </a:rPr>
              <a:t>)</a:t>
            </a:r>
            <a:r>
              <a:rPr lang="en-US" altLang="en-US" dirty="0" err="1" smtClean="0">
                <a:latin typeface="+mn-lt"/>
                <a:ea typeface="宋体" panose="02010600030101010101" pitchFamily="2" charset="-122"/>
              </a:rPr>
              <a:t>表示法</a:t>
            </a:r>
            <a:endParaRPr lang="en-US" altLang="en-US" dirty="0" smtClean="0">
              <a:latin typeface="+mn-lt"/>
              <a:ea typeface="宋体" panose="02010600030101010101" pitchFamily="2" charset="-122"/>
            </a:endParaRPr>
          </a:p>
        </p:txBody>
      </p:sp>
      <p:sp>
        <p:nvSpPr>
          <p:cNvPr id="439299" name="Rectangle 3"/>
          <p:cNvSpPr>
            <a:spLocks noGrp="1" noChangeArrowheads="1"/>
          </p:cNvSpPr>
          <p:nvPr>
            <p:ph idx="1"/>
          </p:nvPr>
        </p:nvSpPr>
        <p:spPr>
          <a:xfrm>
            <a:off x="457200" y="908720"/>
            <a:ext cx="8229600" cy="5949280"/>
          </a:xfrm>
        </p:spPr>
        <p:txBody>
          <a:bodyPr>
            <a:normAutofit/>
          </a:bodyPr>
          <a:lstStyle/>
          <a:p>
            <a:r>
              <a:rPr lang="en-US" altLang="en-US" sz="3600" dirty="0" err="1" smtClean="0">
                <a:ea typeface="宋体" panose="02010600030101010101" pitchFamily="2" charset="-122"/>
              </a:rPr>
              <a:t>对于有n个顶点的图</a:t>
            </a:r>
            <a:r>
              <a:rPr lang="zh-CN" altLang="en-US" sz="3600" dirty="0">
                <a:ea typeface="宋体" panose="02010600030101010101" pitchFamily="2" charset="-122"/>
              </a:rPr>
              <a:t>：</a:t>
            </a:r>
            <a:endParaRPr lang="en-US" altLang="en-US" sz="3600" dirty="0" smtClean="0">
              <a:ea typeface="宋体" panose="02010600030101010101" pitchFamily="2" charset="-122"/>
            </a:endParaRPr>
          </a:p>
          <a:p>
            <a:pPr lvl="1"/>
            <a:r>
              <a:rPr lang="en-US" altLang="en-US" sz="3600" dirty="0" err="1" smtClean="0">
                <a:ea typeface="宋体" panose="02010600030101010101" pitchFamily="2" charset="-122"/>
              </a:rPr>
              <a:t>用</a:t>
            </a:r>
            <a:r>
              <a:rPr lang="en-US" altLang="en-US" sz="3600" b="1" dirty="0" err="1" smtClean="0">
                <a:solidFill>
                  <a:srgbClr val="0000FF"/>
                </a:solidFill>
                <a:ea typeface="宋体" panose="02010600030101010101" pitchFamily="2" charset="-122"/>
              </a:rPr>
              <a:t>一维数组</a:t>
            </a:r>
            <a:r>
              <a:rPr lang="en-US" altLang="en-US" sz="3600" dirty="0" err="1" smtClean="0">
                <a:ea typeface="宋体" panose="02010600030101010101" pitchFamily="2" charset="-122"/>
              </a:rPr>
              <a:t>vexs</a:t>
            </a:r>
            <a:r>
              <a:rPr lang="en-US" altLang="en-US" sz="3600" dirty="0" smtClean="0">
                <a:ea typeface="宋体" panose="02010600030101010101" pitchFamily="2" charset="-122"/>
              </a:rPr>
              <a:t>[n]</a:t>
            </a:r>
            <a:r>
              <a:rPr lang="en-US" altLang="en-US" sz="3600" dirty="0" err="1" smtClean="0">
                <a:ea typeface="宋体" panose="02010600030101010101" pitchFamily="2" charset="-122"/>
              </a:rPr>
              <a:t>存储顶点信息</a:t>
            </a:r>
            <a:endParaRPr lang="en-US" altLang="en-US" sz="3600" dirty="0" smtClean="0">
              <a:ea typeface="宋体" panose="02010600030101010101" pitchFamily="2" charset="-122"/>
            </a:endParaRPr>
          </a:p>
          <a:p>
            <a:pPr lvl="1"/>
            <a:r>
              <a:rPr lang="en-US" altLang="en-US" sz="3600" dirty="0" err="1" smtClean="0">
                <a:ea typeface="宋体" panose="02010600030101010101" pitchFamily="2" charset="-122"/>
              </a:rPr>
              <a:t>用</a:t>
            </a:r>
            <a:r>
              <a:rPr lang="en-US" altLang="en-US" sz="3600" b="1" dirty="0" err="1" smtClean="0">
                <a:solidFill>
                  <a:srgbClr val="0000FF"/>
                </a:solidFill>
                <a:ea typeface="宋体" panose="02010600030101010101" pitchFamily="2" charset="-122"/>
              </a:rPr>
              <a:t>二维数组</a:t>
            </a:r>
            <a:r>
              <a:rPr lang="en-US" altLang="en-US" sz="3600" dirty="0" err="1" smtClean="0">
                <a:ea typeface="宋体" panose="02010600030101010101" pitchFamily="2" charset="-122"/>
              </a:rPr>
              <a:t>A</a:t>
            </a:r>
            <a:r>
              <a:rPr lang="en-US" altLang="en-US" sz="3600" dirty="0" smtClean="0">
                <a:ea typeface="宋体" panose="02010600030101010101" pitchFamily="2" charset="-122"/>
              </a:rPr>
              <a:t>[n][n]</a:t>
            </a:r>
            <a:r>
              <a:rPr lang="en-US" altLang="en-US" sz="3600" dirty="0" err="1" smtClean="0">
                <a:ea typeface="宋体" panose="02010600030101010101" pitchFamily="2" charset="-122"/>
              </a:rPr>
              <a:t>存储顶点之间关系的信息</a:t>
            </a:r>
            <a:endParaRPr lang="en-US" altLang="en-US" sz="3600" dirty="0" smtClean="0">
              <a:ea typeface="宋体" panose="02010600030101010101" pitchFamily="2" charset="-122"/>
            </a:endParaRPr>
          </a:p>
          <a:p>
            <a:pPr marL="0" indent="0">
              <a:buNone/>
            </a:pPr>
            <a:endParaRPr lang="en-US" altLang="en-US" sz="3100" dirty="0" smtClean="0"/>
          </a:p>
        </p:txBody>
      </p:sp>
    </p:spTree>
    <p:extLst>
      <p:ext uri="{BB962C8B-B14F-4D97-AF65-F5344CB8AC3E}">
        <p14:creationId xmlns:p14="http://schemas.microsoft.com/office/powerpoint/2010/main" val="342200525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err="1" smtClean="0">
                <a:latin typeface="+mn-lt"/>
                <a:ea typeface="宋体" panose="02010600030101010101" pitchFamily="2" charset="-122"/>
              </a:rPr>
              <a:t>无向图</a:t>
            </a:r>
            <a:r>
              <a:rPr lang="zh-CN" altLang="en-US" smtClean="0">
                <a:latin typeface="+mn-lt"/>
                <a:ea typeface="宋体" panose="02010600030101010101" pitchFamily="2" charset="-122"/>
              </a:rPr>
              <a:t>：</a:t>
            </a:r>
            <a:r>
              <a:rPr lang="en-US" altLang="en-US" smtClean="0">
                <a:latin typeface="+mn-lt"/>
                <a:ea typeface="宋体" panose="02010600030101010101" pitchFamily="2" charset="-122"/>
              </a:rPr>
              <a:t>无权图的</a:t>
            </a:r>
            <a:r>
              <a:rPr lang="zh-CN" altLang="en-US" smtClean="0">
                <a:latin typeface="+mn-lt"/>
                <a:ea typeface="宋体" panose="02010600030101010101" pitchFamily="2" charset="-122"/>
              </a:rPr>
              <a:t>数组表示</a:t>
            </a:r>
            <a:endParaRPr lang="en-US" dirty="0">
              <a:latin typeface="+mn-lt"/>
              <a:ea typeface="宋体" panose="02010600030101010101" pitchFamily="2" charset="-122"/>
            </a:endParaRPr>
          </a:p>
        </p:txBody>
      </p:sp>
      <p:sp>
        <p:nvSpPr>
          <p:cNvPr id="440322" name="Rectangle 2"/>
          <p:cNvSpPr>
            <a:spLocks noGrp="1" noChangeArrowheads="1"/>
          </p:cNvSpPr>
          <p:nvPr>
            <p:ph idx="1"/>
          </p:nvPr>
        </p:nvSpPr>
        <p:spPr/>
        <p:txBody>
          <a:bodyPr/>
          <a:lstStyle/>
          <a:p>
            <a:r>
              <a:rPr lang="zh-CN" altLang="en-US" dirty="0" smtClean="0">
                <a:latin typeface="宋体" panose="02010600030101010101" pitchFamily="2" charset="-122"/>
                <a:ea typeface="宋体" panose="02010600030101010101" pitchFamily="2" charset="-122"/>
              </a:rPr>
              <a:t>矩阵的</a:t>
            </a:r>
            <a:r>
              <a:rPr lang="en-US" altLang="en-US" dirty="0" err="1" smtClean="0">
                <a:latin typeface="宋体" panose="02010600030101010101" pitchFamily="2" charset="-122"/>
                <a:ea typeface="宋体" panose="02010600030101010101" pitchFamily="2" charset="-122"/>
              </a:rPr>
              <a:t>元素</a:t>
            </a:r>
            <a:r>
              <a:rPr lang="en-US" altLang="en-US" dirty="0" smtClean="0">
                <a:latin typeface="宋体" panose="02010600030101010101" pitchFamily="2" charset="-122"/>
                <a:ea typeface="宋体" panose="02010600030101010101" pitchFamily="2" charset="-122"/>
              </a:rPr>
              <a:t>：</a:t>
            </a:r>
          </a:p>
        </p:txBody>
      </p:sp>
      <p:grpSp>
        <p:nvGrpSpPr>
          <p:cNvPr id="400388" name="Group 4"/>
          <p:cNvGrpSpPr>
            <a:grpSpLocks/>
          </p:cNvGrpSpPr>
          <p:nvPr/>
        </p:nvGrpSpPr>
        <p:grpSpPr bwMode="auto">
          <a:xfrm>
            <a:off x="1148076" y="1484784"/>
            <a:ext cx="7206773" cy="1001713"/>
            <a:chOff x="0" y="0"/>
            <a:chExt cx="4127" cy="631"/>
          </a:xfrm>
        </p:grpSpPr>
        <mc:AlternateContent xmlns:mc="http://schemas.openxmlformats.org/markup-compatibility/2006" xmlns:a14="http://schemas.microsoft.com/office/drawing/2010/main">
          <mc:Choice Requires="a14">
            <p:sp>
              <p:nvSpPr>
                <p:cNvPr id="400425" name="Rectangle 5"/>
                <p:cNvSpPr>
                  <a:spLocks noChangeArrowheads="1"/>
                </p:cNvSpPr>
                <p:nvPr/>
              </p:nvSpPr>
              <p:spPr bwMode="auto">
                <a:xfrm>
                  <a:off x="907" y="0"/>
                  <a:ext cx="3129" cy="29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a:latin typeface="+mj-lt"/>
                    </a:rPr>
                    <a:t>1   </a:t>
                  </a:r>
                  <a:r>
                    <a:rPr lang="zh-CN" altLang="en-US" sz="2800" b="1" smtClean="0">
                      <a:latin typeface="+mj-lt"/>
                    </a:rPr>
                    <a:t>若</a:t>
                  </a:r>
                  <a:r>
                    <a:rPr lang="en-US" altLang="zh-CN" sz="2800" b="1">
                      <a:latin typeface="+mj-lt"/>
                    </a:rPr>
                    <a:t>(</a:t>
                  </a:r>
                  <a:r>
                    <a:rPr lang="en-US" altLang="zh-CN" sz="2800" b="1" smtClean="0">
                      <a:latin typeface="+mj-lt"/>
                    </a:rPr>
                    <a:t>V</a:t>
                  </a:r>
                  <a:r>
                    <a:rPr lang="en-US" altLang="zh-CN" sz="2800" b="1" baseline="-25000" smtClean="0">
                      <a:latin typeface="+mj-lt"/>
                    </a:rPr>
                    <a:t>i</a:t>
                  </a:r>
                  <a:r>
                    <a:rPr lang="en-US" altLang="zh-CN" sz="2800" b="1" smtClean="0">
                      <a:latin typeface="+mj-lt"/>
                    </a:rPr>
                    <a:t>,V</a:t>
                  </a:r>
                  <a:r>
                    <a:rPr lang="en-US" altLang="zh-CN" sz="2800" b="1" baseline="-25000" smtClean="0">
                      <a:latin typeface="+mj-lt"/>
                    </a:rPr>
                    <a:t>j</a:t>
                  </a:r>
                  <a:r>
                    <a:rPr lang="en-US" altLang="zh-CN" sz="2800" b="1" smtClean="0">
                      <a:latin typeface="+mj-lt"/>
                    </a:rPr>
                    <a:t>) </a:t>
                  </a:r>
                  <a14:m>
                    <m:oMath xmlns="" xmlns:m="http://schemas.openxmlformats.org/officeDocument/2006/math">
                      <m:r>
                        <a:rPr lang="el-GR" altLang="zh-CN" sz="2800" b="1" i="1" smtClean="0">
                          <a:latin typeface="Cambria Math"/>
                          <a:ea typeface="Cambria Math"/>
                        </a:rPr>
                        <m:t>∈</m:t>
                      </m:r>
                    </m:oMath>
                  </a14:m>
                  <a:r>
                    <a:rPr lang="en-US" altLang="zh-CN" sz="2800" b="1" smtClean="0">
                      <a:latin typeface="+mj-lt"/>
                    </a:rPr>
                    <a:t> E</a:t>
                  </a:r>
                  <a:r>
                    <a:rPr lang="zh-CN" altLang="en-US" sz="2800" b="1" smtClean="0">
                      <a:latin typeface="+mj-lt"/>
                    </a:rPr>
                    <a:t>，</a:t>
                  </a:r>
                  <a:r>
                    <a:rPr lang="zh-CN" altLang="en-US" sz="2800" b="1" dirty="0" smtClean="0">
                      <a:latin typeface="+mj-lt"/>
                    </a:rPr>
                    <a:t>即</a:t>
                  </a:r>
                  <a:r>
                    <a:rPr lang="en-US" altLang="zh-CN" sz="2800" b="1" dirty="0" smtClean="0">
                      <a:latin typeface="+mj-lt"/>
                    </a:rPr>
                    <a:t> </a:t>
                  </a:r>
                  <a:r>
                    <a:rPr lang="en-US" altLang="en-US" sz="2800" b="1" dirty="0" smtClean="0">
                      <a:latin typeface="+mj-lt"/>
                    </a:rPr>
                    <a:t>v</a:t>
                  </a:r>
                  <a:r>
                    <a:rPr lang="en-US" altLang="en-US" sz="2800" b="1" baseline="-18000" dirty="0" smtClean="0">
                      <a:latin typeface="+mj-lt"/>
                    </a:rPr>
                    <a:t>i</a:t>
                  </a:r>
                  <a:r>
                    <a:rPr lang="en-US" altLang="en-US" sz="2800" b="1" dirty="0" smtClean="0">
                      <a:latin typeface="+mj-lt"/>
                    </a:rPr>
                    <a:t> </a:t>
                  </a:r>
                  <a:r>
                    <a:rPr lang="en-US" altLang="en-US" sz="2800" b="1" dirty="0">
                      <a:latin typeface="+mj-lt"/>
                    </a:rPr>
                    <a:t>, </a:t>
                  </a:r>
                  <a:r>
                    <a:rPr lang="en-US" altLang="en-US" sz="2800" b="1" dirty="0" err="1">
                      <a:latin typeface="+mj-lt"/>
                    </a:rPr>
                    <a:t>v</a:t>
                  </a:r>
                  <a:r>
                    <a:rPr lang="en-US" altLang="en-US" sz="2800" b="1" baseline="-18000" dirty="0" err="1">
                      <a:latin typeface="+mj-lt"/>
                    </a:rPr>
                    <a:t>j</a:t>
                  </a:r>
                  <a:r>
                    <a:rPr lang="zh-CN" altLang="en-US" sz="2800" b="1" dirty="0">
                      <a:latin typeface="+mj-lt"/>
                    </a:rPr>
                    <a:t>邻接</a:t>
                  </a:r>
                </a:p>
              </p:txBody>
            </p:sp>
          </mc:Choice>
          <mc:Fallback xmlns="">
            <p:sp>
              <p:nvSpPr>
                <p:cNvPr id="400425" name="Rectangle 5"/>
                <p:cNvSpPr>
                  <a:spLocks noRot="1" noChangeAspect="1" noMove="1" noResize="1" noEditPoints="1" noAdjustHandles="1" noChangeArrowheads="1" noChangeShapeType="1" noTextEdit="1"/>
                </p:cNvSpPr>
                <p:nvPr/>
              </p:nvSpPr>
              <p:spPr bwMode="auto">
                <a:xfrm>
                  <a:off x="907" y="0"/>
                  <a:ext cx="3129" cy="295"/>
                </a:xfrm>
                <a:prstGeom prst="rect">
                  <a:avLst/>
                </a:prstGeom>
                <a:blipFill rotWithShape="1">
                  <a:blip r:embed="rId3"/>
                  <a:stretch>
                    <a:fillRect l="-2232" t="-25000" b="-4473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0426" name="Rectangle 6"/>
                <p:cNvSpPr>
                  <a:spLocks noChangeArrowheads="1"/>
                </p:cNvSpPr>
                <p:nvPr/>
              </p:nvSpPr>
              <p:spPr bwMode="auto">
                <a:xfrm>
                  <a:off x="907" y="336"/>
                  <a:ext cx="3220" cy="29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dirty="0">
                      <a:latin typeface="+mj-lt"/>
                    </a:rPr>
                    <a:t>0   </a:t>
                  </a:r>
                  <a:r>
                    <a:rPr lang="zh-CN" altLang="en-US" sz="2800" b="1" dirty="0" smtClean="0">
                      <a:latin typeface="+mj-lt"/>
                    </a:rPr>
                    <a:t>若</a:t>
                  </a:r>
                  <a:r>
                    <a:rPr lang="en-US" altLang="zh-CN" sz="2800" b="1" dirty="0" smtClean="0">
                      <a:latin typeface="+mj-lt"/>
                    </a:rPr>
                    <a:t>(V</a:t>
                  </a:r>
                  <a:r>
                    <a:rPr lang="en-US" altLang="zh-CN" sz="2800" b="1" baseline="-25000" dirty="0" smtClean="0">
                      <a:latin typeface="+mj-lt"/>
                    </a:rPr>
                    <a:t>i</a:t>
                  </a:r>
                  <a:r>
                    <a:rPr lang="en-US" altLang="en-US" sz="2800" b="1" dirty="0" smtClean="0">
                      <a:latin typeface="+mj-lt"/>
                    </a:rPr>
                    <a:t>, </a:t>
                  </a:r>
                  <a:r>
                    <a:rPr lang="en-US" altLang="en-US" sz="2800" b="1" err="1" smtClean="0">
                      <a:latin typeface="+mj-lt"/>
                    </a:rPr>
                    <a:t>V</a:t>
                  </a:r>
                  <a:r>
                    <a:rPr lang="en-US" altLang="en-US" sz="2800" b="1" baseline="-25000" err="1" smtClean="0">
                      <a:latin typeface="+mj-lt"/>
                    </a:rPr>
                    <a:t>j</a:t>
                  </a:r>
                  <a:r>
                    <a:rPr lang="en-US" altLang="en-US" sz="2800" b="1" smtClean="0">
                      <a:latin typeface="+mj-lt"/>
                    </a:rPr>
                    <a:t>)</a:t>
                  </a:r>
                  <a14:m>
                    <m:oMath xmlns="" xmlns:m="http://schemas.openxmlformats.org/officeDocument/2006/math">
                      <m:r>
                        <a:rPr lang="en-US" altLang="en-US" sz="2800" b="1" i="1" smtClean="0">
                          <a:latin typeface="Cambria Math"/>
                          <a:ea typeface="Cambria Math"/>
                        </a:rPr>
                        <m:t>∉</m:t>
                      </m:r>
                    </m:oMath>
                  </a14:m>
                  <a:r>
                    <a:rPr lang="en-US" altLang="zh-CN" sz="2800" b="1" dirty="0" smtClean="0">
                      <a:latin typeface="+mj-lt"/>
                    </a:rPr>
                    <a:t> E</a:t>
                  </a:r>
                  <a:r>
                    <a:rPr lang="zh-CN" altLang="en-US" sz="2800" b="1" dirty="0" smtClean="0">
                      <a:latin typeface="+mj-lt"/>
                    </a:rPr>
                    <a:t>，</a:t>
                  </a:r>
                  <a:r>
                    <a:rPr lang="zh-CN" altLang="en-US" sz="2800" b="1" dirty="0">
                      <a:latin typeface="+mj-lt"/>
                    </a:rPr>
                    <a:t>即</a:t>
                  </a:r>
                  <a:r>
                    <a:rPr lang="en-US" altLang="en-US" sz="2800" b="1" dirty="0">
                      <a:latin typeface="+mj-lt"/>
                    </a:rPr>
                    <a:t>v</a:t>
                  </a:r>
                  <a:r>
                    <a:rPr lang="en-US" altLang="en-US" sz="2800" b="1" baseline="-18000" dirty="0">
                      <a:latin typeface="+mj-lt"/>
                    </a:rPr>
                    <a:t>i</a:t>
                  </a:r>
                  <a:r>
                    <a:rPr lang="en-US" altLang="en-US" sz="2800" b="1" dirty="0">
                      <a:latin typeface="+mj-lt"/>
                    </a:rPr>
                    <a:t> , </a:t>
                  </a:r>
                  <a:r>
                    <a:rPr lang="en-US" altLang="en-US" sz="2800" b="1" dirty="0" err="1">
                      <a:latin typeface="+mj-lt"/>
                    </a:rPr>
                    <a:t>v</a:t>
                  </a:r>
                  <a:r>
                    <a:rPr lang="en-US" altLang="en-US" sz="2800" b="1" baseline="-18000" dirty="0" err="1">
                      <a:latin typeface="+mj-lt"/>
                    </a:rPr>
                    <a:t>j</a:t>
                  </a:r>
                  <a:r>
                    <a:rPr lang="zh-CN" altLang="en-US" sz="2800" b="1" dirty="0">
                      <a:latin typeface="+mj-lt"/>
                    </a:rPr>
                    <a:t>不邻接</a:t>
                  </a:r>
                </a:p>
              </p:txBody>
            </p:sp>
          </mc:Choice>
          <mc:Fallback xmlns="">
            <p:sp>
              <p:nvSpPr>
                <p:cNvPr id="400426" name="Rectangle 6"/>
                <p:cNvSpPr>
                  <a:spLocks noRot="1" noChangeAspect="1" noMove="1" noResize="1" noEditPoints="1" noAdjustHandles="1" noChangeArrowheads="1" noChangeShapeType="1" noTextEdit="1"/>
                </p:cNvSpPr>
                <p:nvPr/>
              </p:nvSpPr>
              <p:spPr bwMode="auto">
                <a:xfrm>
                  <a:off x="907" y="336"/>
                  <a:ext cx="3220" cy="295"/>
                </a:xfrm>
                <a:prstGeom prst="rect">
                  <a:avLst/>
                </a:prstGeom>
                <a:blipFill rotWithShape="1">
                  <a:blip r:embed="rId4"/>
                  <a:stretch>
                    <a:fillRect l="-2167" t="-23377" b="-4415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00427" name="Rectangle 7"/>
            <p:cNvSpPr>
              <a:spLocks noChangeArrowheads="1"/>
            </p:cNvSpPr>
            <p:nvPr/>
          </p:nvSpPr>
          <p:spPr bwMode="auto">
            <a:xfrm>
              <a:off x="0" y="168"/>
              <a:ext cx="748"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dirty="0">
                  <a:latin typeface="+mj-lt"/>
                </a:rPr>
                <a:t>A[</a:t>
              </a:r>
              <a:r>
                <a:rPr lang="en-US" altLang="en-US" sz="2800" b="1" dirty="0" err="1">
                  <a:latin typeface="+mj-lt"/>
                </a:rPr>
                <a:t>i</a:t>
              </a:r>
              <a:r>
                <a:rPr lang="en-US" altLang="en-US" sz="2800" b="1" dirty="0">
                  <a:latin typeface="+mj-lt"/>
                </a:rPr>
                <a:t>][j]=</a:t>
              </a:r>
            </a:p>
          </p:txBody>
        </p:sp>
        <p:sp>
          <p:nvSpPr>
            <p:cNvPr id="400428" name="AutoShape 8"/>
            <p:cNvSpPr>
              <a:spLocks/>
            </p:cNvSpPr>
            <p:nvPr/>
          </p:nvSpPr>
          <p:spPr bwMode="auto">
            <a:xfrm>
              <a:off x="814" y="48"/>
              <a:ext cx="91" cy="499"/>
            </a:xfrm>
            <a:prstGeom prst="leftBrace">
              <a:avLst>
                <a:gd name="adj1" fmla="val 45696"/>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48" name="Group 1081"/>
          <p:cNvGrpSpPr>
            <a:grpSpLocks/>
          </p:cNvGrpSpPr>
          <p:nvPr/>
        </p:nvGrpSpPr>
        <p:grpSpPr bwMode="auto">
          <a:xfrm>
            <a:off x="179512" y="3649662"/>
            <a:ext cx="3349625" cy="2522537"/>
            <a:chOff x="192" y="2016"/>
            <a:chExt cx="2397" cy="1872"/>
          </a:xfrm>
        </p:grpSpPr>
        <p:sp>
          <p:nvSpPr>
            <p:cNvPr id="49" name="Oval 1065"/>
            <p:cNvSpPr>
              <a:spLocks noChangeArrowheads="1"/>
            </p:cNvSpPr>
            <p:nvPr/>
          </p:nvSpPr>
          <p:spPr bwMode="auto">
            <a:xfrm>
              <a:off x="768" y="2016"/>
              <a:ext cx="287" cy="351"/>
            </a:xfrm>
            <a:prstGeom prst="ellipse">
              <a:avLst/>
            </a:prstGeom>
            <a:solidFill>
              <a:schemeClr val="accent2">
                <a:alpha val="50000"/>
              </a:schemeClr>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dirty="0">
                  <a:solidFill>
                    <a:schemeClr val="tx2"/>
                  </a:solidFill>
                </a:rPr>
                <a:t>B</a:t>
              </a:r>
              <a:endParaRPr lang="en-US" altLang="zh-CN" sz="2800" dirty="0"/>
            </a:p>
          </p:txBody>
        </p:sp>
        <p:sp>
          <p:nvSpPr>
            <p:cNvPr id="50" name="Oval 1066"/>
            <p:cNvSpPr>
              <a:spLocks noChangeArrowheads="1"/>
            </p:cNvSpPr>
            <p:nvPr/>
          </p:nvSpPr>
          <p:spPr bwMode="auto">
            <a:xfrm>
              <a:off x="192" y="2784"/>
              <a:ext cx="287" cy="336"/>
            </a:xfrm>
            <a:prstGeom prst="ellipse">
              <a:avLst/>
            </a:prstGeom>
            <a:solidFill>
              <a:schemeClr val="accent2">
                <a:alpha val="50000"/>
              </a:schemeClr>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chemeClr val="tx2"/>
                  </a:solidFill>
                </a:rPr>
                <a:t>A</a:t>
              </a:r>
              <a:endParaRPr lang="en-US" altLang="zh-CN" sz="2800"/>
            </a:p>
          </p:txBody>
        </p:sp>
        <p:sp>
          <p:nvSpPr>
            <p:cNvPr id="51" name="Line 1067"/>
            <p:cNvSpPr>
              <a:spLocks noChangeShapeType="1"/>
            </p:cNvSpPr>
            <p:nvPr/>
          </p:nvSpPr>
          <p:spPr bwMode="auto">
            <a:xfrm flipH="1">
              <a:off x="406" y="2341"/>
              <a:ext cx="433" cy="48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52" name="Line 1068"/>
            <p:cNvSpPr>
              <a:spLocks noChangeShapeType="1"/>
            </p:cNvSpPr>
            <p:nvPr/>
          </p:nvSpPr>
          <p:spPr bwMode="auto">
            <a:xfrm>
              <a:off x="1056" y="2160"/>
              <a:ext cx="863" cy="1392"/>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53" name="Line 1069"/>
            <p:cNvSpPr>
              <a:spLocks noChangeShapeType="1"/>
            </p:cNvSpPr>
            <p:nvPr/>
          </p:nvSpPr>
          <p:spPr bwMode="auto">
            <a:xfrm>
              <a:off x="480" y="3024"/>
              <a:ext cx="1309" cy="696"/>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54" name="Line 1070"/>
            <p:cNvSpPr>
              <a:spLocks noChangeShapeType="1"/>
            </p:cNvSpPr>
            <p:nvPr/>
          </p:nvSpPr>
          <p:spPr bwMode="auto">
            <a:xfrm flipH="1">
              <a:off x="1048" y="2296"/>
              <a:ext cx="775" cy="1352"/>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55" name="Line 1071"/>
            <p:cNvSpPr>
              <a:spLocks noChangeShapeType="1"/>
            </p:cNvSpPr>
            <p:nvPr/>
          </p:nvSpPr>
          <p:spPr bwMode="auto">
            <a:xfrm>
              <a:off x="2017" y="2299"/>
              <a:ext cx="428" cy="485"/>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56" name="Line 1072"/>
            <p:cNvSpPr>
              <a:spLocks noChangeShapeType="1"/>
            </p:cNvSpPr>
            <p:nvPr/>
          </p:nvSpPr>
          <p:spPr bwMode="auto">
            <a:xfrm flipH="1">
              <a:off x="1056" y="3072"/>
              <a:ext cx="1255" cy="624"/>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57" name="Line 1073"/>
            <p:cNvSpPr>
              <a:spLocks noChangeShapeType="1"/>
            </p:cNvSpPr>
            <p:nvPr/>
          </p:nvSpPr>
          <p:spPr bwMode="auto">
            <a:xfrm flipH="1">
              <a:off x="912" y="2385"/>
              <a:ext cx="1" cy="1215"/>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58" name="Oval 1074"/>
            <p:cNvSpPr>
              <a:spLocks noChangeArrowheads="1"/>
            </p:cNvSpPr>
            <p:nvPr/>
          </p:nvSpPr>
          <p:spPr bwMode="auto">
            <a:xfrm>
              <a:off x="1779" y="2016"/>
              <a:ext cx="287" cy="336"/>
            </a:xfrm>
            <a:prstGeom prst="ellipse">
              <a:avLst/>
            </a:prstGeom>
            <a:solidFill>
              <a:schemeClr val="accent2">
                <a:alpha val="50000"/>
              </a:schemeClr>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chemeClr val="tx2"/>
                  </a:solidFill>
                </a:rPr>
                <a:t>C</a:t>
              </a:r>
              <a:endParaRPr lang="en-US" altLang="zh-CN" sz="2800"/>
            </a:p>
          </p:txBody>
        </p:sp>
        <p:sp>
          <p:nvSpPr>
            <p:cNvPr id="59" name="Oval 1075"/>
            <p:cNvSpPr>
              <a:spLocks noChangeArrowheads="1"/>
            </p:cNvSpPr>
            <p:nvPr/>
          </p:nvSpPr>
          <p:spPr bwMode="auto">
            <a:xfrm>
              <a:off x="2302" y="2784"/>
              <a:ext cx="287" cy="336"/>
            </a:xfrm>
            <a:prstGeom prst="ellipse">
              <a:avLst/>
            </a:prstGeom>
            <a:solidFill>
              <a:schemeClr val="accent2">
                <a:alpha val="50000"/>
              </a:schemeClr>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chemeClr val="tx2"/>
                  </a:solidFill>
                </a:rPr>
                <a:t>D</a:t>
              </a:r>
              <a:endParaRPr lang="en-US" altLang="zh-CN" sz="2800">
                <a:solidFill>
                  <a:schemeClr val="tx2"/>
                </a:solidFill>
              </a:endParaRPr>
            </a:p>
          </p:txBody>
        </p:sp>
        <p:sp>
          <p:nvSpPr>
            <p:cNvPr id="60" name="Oval 1076"/>
            <p:cNvSpPr>
              <a:spLocks noChangeArrowheads="1"/>
            </p:cNvSpPr>
            <p:nvPr/>
          </p:nvSpPr>
          <p:spPr bwMode="auto">
            <a:xfrm>
              <a:off x="768" y="3552"/>
              <a:ext cx="287" cy="336"/>
            </a:xfrm>
            <a:prstGeom prst="ellipse">
              <a:avLst/>
            </a:prstGeom>
            <a:solidFill>
              <a:schemeClr val="accent2">
                <a:alpha val="50000"/>
              </a:schemeClr>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chemeClr val="tx2"/>
                  </a:solidFill>
                </a:rPr>
                <a:t>F</a:t>
              </a:r>
              <a:endParaRPr lang="en-US" altLang="zh-CN" sz="2800"/>
            </a:p>
          </p:txBody>
        </p:sp>
        <p:sp>
          <p:nvSpPr>
            <p:cNvPr id="61" name="Oval 1077"/>
            <p:cNvSpPr>
              <a:spLocks noChangeArrowheads="1"/>
            </p:cNvSpPr>
            <p:nvPr/>
          </p:nvSpPr>
          <p:spPr bwMode="auto">
            <a:xfrm>
              <a:off x="1776" y="3552"/>
              <a:ext cx="287" cy="336"/>
            </a:xfrm>
            <a:prstGeom prst="ellipse">
              <a:avLst/>
            </a:prstGeom>
            <a:solidFill>
              <a:schemeClr val="accent2">
                <a:alpha val="50000"/>
              </a:schemeClr>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chemeClr val="tx2"/>
                  </a:solidFill>
                </a:rPr>
                <a:t>E</a:t>
              </a:r>
              <a:endParaRPr lang="en-US" altLang="zh-CN" sz="2800"/>
            </a:p>
          </p:txBody>
        </p:sp>
      </p:grpSp>
      <p:graphicFrame>
        <p:nvGraphicFramePr>
          <p:cNvPr id="5" name="对象 4"/>
          <p:cNvGraphicFramePr>
            <a:graphicFrameLocks noChangeAspect="1"/>
          </p:cNvGraphicFramePr>
          <p:nvPr>
            <p:extLst>
              <p:ext uri="{D42A27DB-BD31-4B8C-83A1-F6EECF244321}">
                <p14:modId xmlns:p14="http://schemas.microsoft.com/office/powerpoint/2010/main" val="1313916147"/>
              </p:ext>
            </p:extLst>
          </p:nvPr>
        </p:nvGraphicFramePr>
        <p:xfrm>
          <a:off x="4643282" y="3593563"/>
          <a:ext cx="4451350" cy="3109912"/>
        </p:xfrm>
        <a:graphic>
          <a:graphicData uri="http://schemas.openxmlformats.org/presentationml/2006/ole">
            <mc:AlternateContent xmlns:mc="http://schemas.openxmlformats.org/markup-compatibility/2006">
              <mc:Choice xmlns:v="urn:schemas-microsoft-com:vml" Requires="v">
                <p:oleObj spid="_x0000_s1256" name="Document" r:id="rId5" imgW="4204440" imgH="3394440" progId="Word.Document.8">
                  <p:embed/>
                </p:oleObj>
              </mc:Choice>
              <mc:Fallback>
                <p:oleObj name="Document" r:id="rId5" imgW="4204440" imgH="3394440" progId="Word.Document.8">
                  <p:embed/>
                  <p:pic>
                    <p:nvPicPr>
                      <p:cNvPr id="0" name="Object 1079"/>
                      <p:cNvPicPr>
                        <a:picLocks noChangeAspect="1" noChangeArrowheads="1"/>
                      </p:cNvPicPr>
                      <p:nvPr/>
                    </p:nvPicPr>
                    <p:blipFill>
                      <a:blip r:embed="rId6"/>
                      <a:srcRect/>
                      <a:stretch>
                        <a:fillRect/>
                      </a:stretch>
                    </p:blipFill>
                    <p:spPr bwMode="auto">
                      <a:xfrm>
                        <a:off x="4643282" y="3593563"/>
                        <a:ext cx="4451350" cy="3109912"/>
                      </a:xfrm>
                      <a:prstGeom prst="rect">
                        <a:avLst/>
                      </a:prstGeom>
                      <a:noFill/>
                      <a:ln>
                        <a:noFill/>
                      </a:ln>
                      <a:effectLst/>
                    </p:spPr>
                  </p:pic>
                </p:oleObj>
              </mc:Fallback>
            </mc:AlternateContent>
          </a:graphicData>
        </a:graphic>
      </p:graphicFrame>
      <p:sp>
        <p:nvSpPr>
          <p:cNvPr id="6" name="TextBox 5"/>
          <p:cNvSpPr txBox="1"/>
          <p:nvPr/>
        </p:nvSpPr>
        <p:spPr>
          <a:xfrm>
            <a:off x="4895745" y="3011118"/>
            <a:ext cx="4068743" cy="646331"/>
          </a:xfrm>
          <a:prstGeom prst="rect">
            <a:avLst/>
          </a:prstGeom>
          <a:noFill/>
        </p:spPr>
        <p:txBody>
          <a:bodyPr wrap="none" rtlCol="0">
            <a:spAutoFit/>
          </a:bodyPr>
          <a:lstStyle/>
          <a:p>
            <a:r>
              <a:rPr lang="en-US" sz="3600" dirty="0" smtClean="0"/>
              <a:t>A    B     C    D    E     F </a:t>
            </a:r>
            <a:endParaRPr lang="en-US" sz="3600" dirty="0"/>
          </a:p>
        </p:txBody>
      </p:sp>
      <p:cxnSp>
        <p:nvCxnSpPr>
          <p:cNvPr id="8" name="直接连接符 7"/>
          <p:cNvCxnSpPr/>
          <p:nvPr/>
        </p:nvCxnSpPr>
        <p:spPr>
          <a:xfrm>
            <a:off x="5076056" y="3771695"/>
            <a:ext cx="3672408" cy="2609633"/>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716597" y="3343997"/>
            <a:ext cx="719137" cy="3075416"/>
            <a:chOff x="3681763" y="3500575"/>
            <a:chExt cx="719137" cy="3075416"/>
          </a:xfrm>
        </p:grpSpPr>
        <p:sp>
          <p:nvSpPr>
            <p:cNvPr id="67" name="Rectangle 29"/>
            <p:cNvSpPr>
              <a:spLocks noChangeArrowheads="1"/>
            </p:cNvSpPr>
            <p:nvPr/>
          </p:nvSpPr>
          <p:spPr bwMode="auto">
            <a:xfrm>
              <a:off x="3681763" y="3500575"/>
              <a:ext cx="719137" cy="491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dirty="0" err="1">
                  <a:latin typeface="+mn-lt"/>
                </a:rPr>
                <a:t>vexs</a:t>
              </a:r>
              <a:endParaRPr lang="en-US" altLang="en-US" sz="2800" dirty="0">
                <a:latin typeface="+mn-lt"/>
              </a:endParaRPr>
            </a:p>
          </p:txBody>
        </p:sp>
        <p:sp>
          <p:nvSpPr>
            <p:cNvPr id="68" name="Rectangle 30"/>
            <p:cNvSpPr>
              <a:spLocks noChangeArrowheads="1"/>
            </p:cNvSpPr>
            <p:nvPr/>
          </p:nvSpPr>
          <p:spPr bwMode="auto">
            <a:xfrm>
              <a:off x="3773838" y="3933056"/>
              <a:ext cx="571500" cy="4359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zh-CN" sz="2800" dirty="0" smtClean="0">
                  <a:latin typeface="+mn-lt"/>
                </a:rPr>
                <a:t>A</a:t>
              </a:r>
              <a:endParaRPr lang="en-US" altLang="en-US" sz="2800" dirty="0">
                <a:latin typeface="+mn-lt"/>
              </a:endParaRPr>
            </a:p>
          </p:txBody>
        </p:sp>
        <p:sp>
          <p:nvSpPr>
            <p:cNvPr id="69" name="Rectangle 31"/>
            <p:cNvSpPr>
              <a:spLocks noChangeArrowheads="1"/>
            </p:cNvSpPr>
            <p:nvPr/>
          </p:nvSpPr>
          <p:spPr bwMode="auto">
            <a:xfrm>
              <a:off x="3778600" y="4364168"/>
              <a:ext cx="571500" cy="4359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zh-CN" sz="2800" dirty="0">
                  <a:latin typeface="+mn-lt"/>
                </a:rPr>
                <a:t>B</a:t>
              </a:r>
              <a:endParaRPr lang="en-US" altLang="en-US" sz="2800" dirty="0">
                <a:latin typeface="+mn-lt"/>
              </a:endParaRPr>
            </a:p>
          </p:txBody>
        </p:sp>
        <p:sp>
          <p:nvSpPr>
            <p:cNvPr id="70" name="Rectangle 32"/>
            <p:cNvSpPr>
              <a:spLocks noChangeArrowheads="1"/>
            </p:cNvSpPr>
            <p:nvPr/>
          </p:nvSpPr>
          <p:spPr bwMode="auto">
            <a:xfrm>
              <a:off x="3778600" y="4807323"/>
              <a:ext cx="571500" cy="4359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zh-CN" sz="2800" dirty="0" smtClean="0">
                  <a:latin typeface="+mn-lt"/>
                </a:rPr>
                <a:t>C</a:t>
              </a:r>
              <a:endParaRPr lang="en-US" altLang="en-US" sz="2800" dirty="0">
                <a:latin typeface="+mn-lt"/>
              </a:endParaRPr>
            </a:p>
          </p:txBody>
        </p:sp>
        <p:sp>
          <p:nvSpPr>
            <p:cNvPr id="71" name="Rectangle 33"/>
            <p:cNvSpPr>
              <a:spLocks noChangeArrowheads="1"/>
            </p:cNvSpPr>
            <p:nvPr/>
          </p:nvSpPr>
          <p:spPr bwMode="auto">
            <a:xfrm>
              <a:off x="3778600" y="5250478"/>
              <a:ext cx="571500" cy="4359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zh-CN" sz="2800" dirty="0" smtClean="0">
                  <a:latin typeface="+mn-lt"/>
                </a:rPr>
                <a:t>D</a:t>
              </a:r>
              <a:endParaRPr lang="en-US" altLang="en-US" sz="2800" dirty="0">
                <a:latin typeface="+mn-lt"/>
              </a:endParaRPr>
            </a:p>
          </p:txBody>
        </p:sp>
        <p:sp>
          <p:nvSpPr>
            <p:cNvPr id="72" name="Rectangle 34"/>
            <p:cNvSpPr>
              <a:spLocks noChangeArrowheads="1"/>
            </p:cNvSpPr>
            <p:nvPr/>
          </p:nvSpPr>
          <p:spPr bwMode="auto">
            <a:xfrm>
              <a:off x="3756025" y="5693633"/>
              <a:ext cx="571500" cy="4359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zh-CN" sz="2800" dirty="0" smtClean="0">
                  <a:latin typeface="+mn-lt"/>
                </a:rPr>
                <a:t>E</a:t>
              </a:r>
              <a:endParaRPr lang="en-US" altLang="en-US" sz="2800" dirty="0">
                <a:latin typeface="+mn-lt"/>
              </a:endParaRPr>
            </a:p>
          </p:txBody>
        </p:sp>
        <p:sp>
          <p:nvSpPr>
            <p:cNvPr id="73" name="Rectangle 34"/>
            <p:cNvSpPr>
              <a:spLocks noChangeArrowheads="1"/>
            </p:cNvSpPr>
            <p:nvPr/>
          </p:nvSpPr>
          <p:spPr bwMode="auto">
            <a:xfrm>
              <a:off x="3746500" y="6140061"/>
              <a:ext cx="581025" cy="4359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zh-CN" sz="2800" dirty="0">
                  <a:latin typeface="+mn-lt"/>
                </a:rPr>
                <a:t>F</a:t>
              </a:r>
              <a:endParaRPr lang="en-US" altLang="en-US" sz="2800" dirty="0">
                <a:latin typeface="+mn-lt"/>
              </a:endParaRPr>
            </a:p>
          </p:txBody>
        </p:sp>
      </p:grpSp>
    </p:spTree>
    <p:extLst>
      <p:ext uri="{BB962C8B-B14F-4D97-AF65-F5344CB8AC3E}">
        <p14:creationId xmlns:p14="http://schemas.microsoft.com/office/powerpoint/2010/main" val="34895902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524771" y="2162259"/>
            <a:ext cx="8208912" cy="3168352"/>
            <a:chOff x="840277" y="3579812"/>
            <a:chExt cx="6853237" cy="2667000"/>
          </a:xfrm>
        </p:grpSpPr>
        <p:sp>
          <p:nvSpPr>
            <p:cNvPr id="401412" name="Rectangle 4"/>
            <p:cNvSpPr>
              <a:spLocks noChangeArrowheads="1"/>
            </p:cNvSpPr>
            <p:nvPr/>
          </p:nvSpPr>
          <p:spPr bwMode="auto">
            <a:xfrm>
              <a:off x="992677" y="5332412"/>
              <a:ext cx="18002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a:latin typeface="Times New Roman" pitchFamily="18" charset="0"/>
                </a:rPr>
                <a:t>(a)  </a:t>
              </a:r>
              <a:r>
                <a:rPr lang="zh-CN" altLang="en-US" sz="2800" b="1">
                  <a:latin typeface="Times New Roman" pitchFamily="18" charset="0"/>
                </a:rPr>
                <a:t>带权无向图</a:t>
              </a:r>
              <a:r>
                <a:rPr lang="zh-CN" altLang="en-US" sz="2800">
                  <a:latin typeface="Times New Roman" pitchFamily="18" charset="0"/>
                </a:rPr>
                <a:t> </a:t>
              </a:r>
            </a:p>
          </p:txBody>
        </p:sp>
        <p:sp>
          <p:nvSpPr>
            <p:cNvPr id="401413" name="Rectangle 5"/>
            <p:cNvSpPr>
              <a:spLocks noChangeArrowheads="1"/>
            </p:cNvSpPr>
            <p:nvPr/>
          </p:nvSpPr>
          <p:spPr bwMode="auto">
            <a:xfrm>
              <a:off x="3354877" y="5541962"/>
              <a:ext cx="1655762"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dirty="0">
                  <a:latin typeface="Times New Roman" pitchFamily="18" charset="0"/>
                </a:rPr>
                <a:t>(b</a:t>
              </a:r>
              <a:r>
                <a:rPr lang="en-US" altLang="en-US" sz="2800" b="1">
                  <a:latin typeface="Times New Roman" pitchFamily="18" charset="0"/>
                </a:rPr>
                <a:t>) </a:t>
              </a:r>
              <a:r>
                <a:rPr lang="zh-CN" altLang="en-US" sz="2800" b="1" smtClean="0">
                  <a:latin typeface="Times New Roman" pitchFamily="18" charset="0"/>
                </a:rPr>
                <a:t>顶点数组</a:t>
              </a:r>
              <a:endParaRPr lang="zh-CN" altLang="en-US" sz="2800" b="1" dirty="0">
                <a:latin typeface="Times New Roman" pitchFamily="18" charset="0"/>
              </a:endParaRPr>
            </a:p>
          </p:txBody>
        </p:sp>
        <p:sp>
          <p:nvSpPr>
            <p:cNvPr id="401414" name="Rectangle 6"/>
            <p:cNvSpPr>
              <a:spLocks noChangeArrowheads="1"/>
            </p:cNvSpPr>
            <p:nvPr/>
          </p:nvSpPr>
          <p:spPr bwMode="auto">
            <a:xfrm>
              <a:off x="2745276" y="5922962"/>
              <a:ext cx="3871529"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dirty="0" smtClean="0">
                  <a:latin typeface="Times New Roman" pitchFamily="18" charset="0"/>
                </a:rPr>
                <a:t> </a:t>
              </a:r>
              <a:r>
                <a:rPr lang="zh-CN" altLang="en-US" sz="2800" b="1" dirty="0">
                  <a:latin typeface="Times New Roman" pitchFamily="18" charset="0"/>
                </a:rPr>
                <a:t>无向带权</a:t>
              </a:r>
              <a:r>
                <a:rPr lang="zh-CN" altLang="en-US" sz="2800" b="1">
                  <a:latin typeface="Times New Roman" pitchFamily="18" charset="0"/>
                </a:rPr>
                <a:t>图</a:t>
              </a:r>
              <a:r>
                <a:rPr lang="zh-CN" altLang="en-US" sz="2800" b="1" smtClean="0">
                  <a:latin typeface="Times New Roman" pitchFamily="18" charset="0"/>
                </a:rPr>
                <a:t>的数组存储</a:t>
              </a:r>
              <a:endParaRPr lang="zh-CN" altLang="en-US" sz="2800" b="1" dirty="0">
                <a:latin typeface="Times New Roman" pitchFamily="18" charset="0"/>
              </a:endParaRPr>
            </a:p>
          </p:txBody>
        </p:sp>
        <p:sp>
          <p:nvSpPr>
            <p:cNvPr id="401415" name="Rectangle 7"/>
            <p:cNvSpPr>
              <a:spLocks noChangeArrowheads="1"/>
            </p:cNvSpPr>
            <p:nvPr/>
          </p:nvSpPr>
          <p:spPr bwMode="auto">
            <a:xfrm>
              <a:off x="5855189" y="5541962"/>
              <a:ext cx="1690687"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a:latin typeface="Times New Roman" pitchFamily="18" charset="0"/>
                </a:rPr>
                <a:t>(c)   </a:t>
              </a:r>
              <a:r>
                <a:rPr lang="zh-CN" altLang="en-US" sz="2800" b="1">
                  <a:latin typeface="Times New Roman" pitchFamily="18" charset="0"/>
                </a:rPr>
                <a:t>邻接矩阵</a:t>
              </a:r>
            </a:p>
          </p:txBody>
        </p:sp>
        <p:grpSp>
          <p:nvGrpSpPr>
            <p:cNvPr id="401416" name="Group 8"/>
            <p:cNvGrpSpPr>
              <a:grpSpLocks/>
            </p:cNvGrpSpPr>
            <p:nvPr/>
          </p:nvGrpSpPr>
          <p:grpSpPr bwMode="auto">
            <a:xfrm>
              <a:off x="840277" y="3732212"/>
              <a:ext cx="2286000" cy="1333500"/>
              <a:chOff x="0" y="0"/>
              <a:chExt cx="1440" cy="840"/>
            </a:xfrm>
          </p:grpSpPr>
          <p:sp>
            <p:nvSpPr>
              <p:cNvPr id="401439" name="Rectangle 9"/>
              <p:cNvSpPr>
                <a:spLocks noChangeArrowheads="1"/>
              </p:cNvSpPr>
              <p:nvPr/>
            </p:nvSpPr>
            <p:spPr bwMode="auto">
              <a:xfrm>
                <a:off x="992" y="88"/>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3</a:t>
                </a:r>
              </a:p>
            </p:txBody>
          </p:sp>
          <p:sp>
            <p:nvSpPr>
              <p:cNvPr id="401440" name="Rectangle 10"/>
              <p:cNvSpPr>
                <a:spLocks noChangeArrowheads="1"/>
              </p:cNvSpPr>
              <p:nvPr/>
            </p:nvSpPr>
            <p:spPr bwMode="auto">
              <a:xfrm>
                <a:off x="939" y="440"/>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5</a:t>
                </a:r>
              </a:p>
            </p:txBody>
          </p:sp>
          <p:sp>
            <p:nvSpPr>
              <p:cNvPr id="401441" name="Rectangle 11"/>
              <p:cNvSpPr>
                <a:spLocks noChangeArrowheads="1"/>
              </p:cNvSpPr>
              <p:nvPr/>
            </p:nvSpPr>
            <p:spPr bwMode="auto">
              <a:xfrm>
                <a:off x="656" y="392"/>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4</a:t>
                </a:r>
              </a:p>
            </p:txBody>
          </p:sp>
          <p:sp>
            <p:nvSpPr>
              <p:cNvPr id="401442" name="Rectangle 12"/>
              <p:cNvSpPr>
                <a:spLocks noChangeArrowheads="1"/>
              </p:cNvSpPr>
              <p:nvPr/>
            </p:nvSpPr>
            <p:spPr bwMode="auto">
              <a:xfrm>
                <a:off x="384" y="568"/>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1</a:t>
                </a:r>
              </a:p>
            </p:txBody>
          </p:sp>
          <p:sp>
            <p:nvSpPr>
              <p:cNvPr id="401443" name="Rectangle 13"/>
              <p:cNvSpPr>
                <a:spLocks noChangeArrowheads="1"/>
              </p:cNvSpPr>
              <p:nvPr/>
            </p:nvSpPr>
            <p:spPr bwMode="auto">
              <a:xfrm>
                <a:off x="0" y="336"/>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2</a:t>
                </a:r>
              </a:p>
            </p:txBody>
          </p:sp>
          <p:sp>
            <p:nvSpPr>
              <p:cNvPr id="401444" name="Rectangle 14"/>
              <p:cNvSpPr>
                <a:spLocks noChangeArrowheads="1"/>
              </p:cNvSpPr>
              <p:nvPr/>
            </p:nvSpPr>
            <p:spPr bwMode="auto">
              <a:xfrm>
                <a:off x="376" y="0"/>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6</a:t>
                </a:r>
              </a:p>
            </p:txBody>
          </p:sp>
          <p:sp>
            <p:nvSpPr>
              <p:cNvPr id="401445" name="Oval 15"/>
              <p:cNvSpPr>
                <a:spLocks noChangeArrowheads="1"/>
              </p:cNvSpPr>
              <p:nvPr/>
            </p:nvSpPr>
            <p:spPr bwMode="auto">
              <a:xfrm>
                <a:off x="56" y="64"/>
                <a:ext cx="227"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a</a:t>
                </a:r>
              </a:p>
            </p:txBody>
          </p:sp>
          <p:sp>
            <p:nvSpPr>
              <p:cNvPr id="401446" name="Oval 16"/>
              <p:cNvSpPr>
                <a:spLocks noChangeArrowheads="1"/>
              </p:cNvSpPr>
              <p:nvPr/>
            </p:nvSpPr>
            <p:spPr bwMode="auto">
              <a:xfrm>
                <a:off x="698" y="76"/>
                <a:ext cx="227"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dirty="0">
                    <a:latin typeface="Times New Roman" pitchFamily="18" charset="0"/>
                  </a:rPr>
                  <a:t>b</a:t>
                </a:r>
              </a:p>
            </p:txBody>
          </p:sp>
          <p:sp>
            <p:nvSpPr>
              <p:cNvPr id="401447" name="Oval 17"/>
              <p:cNvSpPr>
                <a:spLocks noChangeArrowheads="1"/>
              </p:cNvSpPr>
              <p:nvPr/>
            </p:nvSpPr>
            <p:spPr bwMode="auto">
              <a:xfrm>
                <a:off x="53" y="636"/>
                <a:ext cx="227"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c</a:t>
                </a:r>
              </a:p>
            </p:txBody>
          </p:sp>
          <p:sp>
            <p:nvSpPr>
              <p:cNvPr id="401448" name="Oval 18"/>
              <p:cNvSpPr>
                <a:spLocks noChangeArrowheads="1"/>
              </p:cNvSpPr>
              <p:nvPr/>
            </p:nvSpPr>
            <p:spPr bwMode="auto">
              <a:xfrm>
                <a:off x="693" y="628"/>
                <a:ext cx="227"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d</a:t>
                </a:r>
              </a:p>
            </p:txBody>
          </p:sp>
          <p:sp>
            <p:nvSpPr>
              <p:cNvPr id="401449" name="Oval 19"/>
              <p:cNvSpPr>
                <a:spLocks noChangeArrowheads="1"/>
              </p:cNvSpPr>
              <p:nvPr/>
            </p:nvSpPr>
            <p:spPr bwMode="auto">
              <a:xfrm>
                <a:off x="1213" y="316"/>
                <a:ext cx="227"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e</a:t>
                </a:r>
              </a:p>
            </p:txBody>
          </p:sp>
          <p:sp>
            <p:nvSpPr>
              <p:cNvPr id="401450" name="Line 20"/>
              <p:cNvSpPr>
                <a:spLocks noChangeShapeType="1"/>
              </p:cNvSpPr>
              <p:nvPr/>
            </p:nvSpPr>
            <p:spPr bwMode="auto">
              <a:xfrm>
                <a:off x="168" y="280"/>
                <a:ext cx="0" cy="3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401451" name="Line 21"/>
              <p:cNvSpPr>
                <a:spLocks noChangeShapeType="1"/>
              </p:cNvSpPr>
              <p:nvPr/>
            </p:nvSpPr>
            <p:spPr bwMode="auto">
              <a:xfrm>
                <a:off x="813" y="272"/>
                <a:ext cx="0" cy="3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401452" name="Line 22"/>
              <p:cNvSpPr>
                <a:spLocks noChangeShapeType="1"/>
              </p:cNvSpPr>
              <p:nvPr/>
            </p:nvSpPr>
            <p:spPr bwMode="auto">
              <a:xfrm>
                <a:off x="288" y="168"/>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401453" name="Line 23"/>
              <p:cNvSpPr>
                <a:spLocks noChangeShapeType="1"/>
              </p:cNvSpPr>
              <p:nvPr/>
            </p:nvSpPr>
            <p:spPr bwMode="auto">
              <a:xfrm>
                <a:off x="288" y="736"/>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401454" name="Line 24"/>
              <p:cNvSpPr>
                <a:spLocks noChangeShapeType="1"/>
              </p:cNvSpPr>
              <p:nvPr/>
            </p:nvSpPr>
            <p:spPr bwMode="auto">
              <a:xfrm flipV="1">
                <a:off x="248" y="224"/>
                <a:ext cx="453" cy="45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401455" name="Line 25"/>
              <p:cNvSpPr>
                <a:spLocks noChangeShapeType="1"/>
              </p:cNvSpPr>
              <p:nvPr/>
            </p:nvSpPr>
            <p:spPr bwMode="auto">
              <a:xfrm flipV="1">
                <a:off x="912" y="496"/>
                <a:ext cx="336"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401456" name="Line 26"/>
              <p:cNvSpPr>
                <a:spLocks noChangeShapeType="1"/>
              </p:cNvSpPr>
              <p:nvPr/>
            </p:nvSpPr>
            <p:spPr bwMode="auto">
              <a:xfrm flipH="1" flipV="1">
                <a:off x="917" y="192"/>
                <a:ext cx="331" cy="16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401457" name="Rectangle 27"/>
              <p:cNvSpPr>
                <a:spLocks noChangeArrowheads="1"/>
              </p:cNvSpPr>
              <p:nvPr/>
            </p:nvSpPr>
            <p:spPr bwMode="auto">
              <a:xfrm>
                <a:off x="344" y="288"/>
                <a:ext cx="18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3</a:t>
                </a:r>
              </a:p>
            </p:txBody>
          </p:sp>
        </p:grpSp>
        <p:grpSp>
          <p:nvGrpSpPr>
            <p:cNvPr id="401417" name="Group 28"/>
            <p:cNvGrpSpPr>
              <a:grpSpLocks/>
            </p:cNvGrpSpPr>
            <p:nvPr/>
          </p:nvGrpSpPr>
          <p:grpSpPr bwMode="auto">
            <a:xfrm>
              <a:off x="3777152" y="3579812"/>
              <a:ext cx="719137" cy="1841500"/>
              <a:chOff x="0" y="0"/>
              <a:chExt cx="453" cy="1160"/>
            </a:xfrm>
          </p:grpSpPr>
          <p:sp>
            <p:nvSpPr>
              <p:cNvPr id="401433" name="Rectangle 29"/>
              <p:cNvSpPr>
                <a:spLocks noChangeArrowheads="1"/>
              </p:cNvSpPr>
              <p:nvPr/>
            </p:nvSpPr>
            <p:spPr bwMode="auto">
              <a:xfrm>
                <a:off x="0" y="0"/>
                <a:ext cx="45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vexs</a:t>
                </a:r>
              </a:p>
            </p:txBody>
          </p:sp>
          <p:sp>
            <p:nvSpPr>
              <p:cNvPr id="401434" name="Rectangle 30"/>
              <p:cNvSpPr>
                <a:spLocks noChangeArrowheads="1"/>
              </p:cNvSpPr>
              <p:nvPr/>
            </p:nvSpPr>
            <p:spPr bwMode="auto">
              <a:xfrm>
                <a:off x="58" y="248"/>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a:latin typeface="Times New Roman" pitchFamily="18" charset="0"/>
                  </a:rPr>
                  <a:t>a</a:t>
                </a:r>
              </a:p>
            </p:txBody>
          </p:sp>
          <p:sp>
            <p:nvSpPr>
              <p:cNvPr id="401435" name="Rectangle 31"/>
              <p:cNvSpPr>
                <a:spLocks noChangeArrowheads="1"/>
              </p:cNvSpPr>
              <p:nvPr/>
            </p:nvSpPr>
            <p:spPr bwMode="auto">
              <a:xfrm>
                <a:off x="61" y="427"/>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dirty="0">
                    <a:latin typeface="Times New Roman" pitchFamily="18" charset="0"/>
                  </a:rPr>
                  <a:t>b</a:t>
                </a:r>
              </a:p>
            </p:txBody>
          </p:sp>
          <p:sp>
            <p:nvSpPr>
              <p:cNvPr id="401436" name="Rectangle 32"/>
              <p:cNvSpPr>
                <a:spLocks noChangeArrowheads="1"/>
              </p:cNvSpPr>
              <p:nvPr/>
            </p:nvSpPr>
            <p:spPr bwMode="auto">
              <a:xfrm>
                <a:off x="61" y="611"/>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dirty="0">
                    <a:latin typeface="Times New Roman" pitchFamily="18" charset="0"/>
                  </a:rPr>
                  <a:t>c</a:t>
                </a:r>
              </a:p>
            </p:txBody>
          </p:sp>
          <p:sp>
            <p:nvSpPr>
              <p:cNvPr id="401437" name="Rectangle 33"/>
              <p:cNvSpPr>
                <a:spLocks noChangeArrowheads="1"/>
              </p:cNvSpPr>
              <p:nvPr/>
            </p:nvSpPr>
            <p:spPr bwMode="auto">
              <a:xfrm>
                <a:off x="61" y="795"/>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a:latin typeface="Times New Roman" pitchFamily="18" charset="0"/>
                  </a:rPr>
                  <a:t>d</a:t>
                </a:r>
              </a:p>
            </p:txBody>
          </p:sp>
          <p:sp>
            <p:nvSpPr>
              <p:cNvPr id="401438" name="Rectangle 34"/>
              <p:cNvSpPr>
                <a:spLocks noChangeArrowheads="1"/>
              </p:cNvSpPr>
              <p:nvPr/>
            </p:nvSpPr>
            <p:spPr bwMode="auto">
              <a:xfrm>
                <a:off x="64" y="979"/>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a:latin typeface="Times New Roman" pitchFamily="18" charset="0"/>
                  </a:rPr>
                  <a:t>e</a:t>
                </a:r>
              </a:p>
            </p:txBody>
          </p:sp>
        </p:grpSp>
        <p:grpSp>
          <p:nvGrpSpPr>
            <p:cNvPr id="401418" name="Group 35"/>
            <p:cNvGrpSpPr>
              <a:grpSpLocks/>
            </p:cNvGrpSpPr>
            <p:nvPr/>
          </p:nvGrpSpPr>
          <p:grpSpPr bwMode="auto">
            <a:xfrm>
              <a:off x="5564677" y="3732212"/>
              <a:ext cx="2128837" cy="1801812"/>
              <a:chOff x="0" y="0"/>
              <a:chExt cx="1341" cy="1135"/>
            </a:xfrm>
          </p:grpSpPr>
          <p:sp>
            <p:nvSpPr>
              <p:cNvPr id="401426" name="Rectangle 36"/>
              <p:cNvSpPr>
                <a:spLocks noChangeArrowheads="1"/>
              </p:cNvSpPr>
              <p:nvPr/>
            </p:nvSpPr>
            <p:spPr bwMode="auto">
              <a:xfrm>
                <a:off x="48" y="0"/>
                <a:ext cx="129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a:latin typeface="宋体" pitchFamily="2" charset="-122"/>
                  </a:rPr>
                  <a:t>∞ </a:t>
                </a:r>
                <a:r>
                  <a:rPr lang="en-US" altLang="en-US" sz="2800">
                    <a:latin typeface="Times New Roman" pitchFamily="18" charset="0"/>
                  </a:rPr>
                  <a:t>6   2  </a:t>
                </a:r>
                <a:r>
                  <a:rPr lang="en-US" altLang="en-US" sz="2800">
                    <a:latin typeface="宋体" pitchFamily="2" charset="-122"/>
                  </a:rPr>
                  <a:t>∞ ∞</a:t>
                </a:r>
              </a:p>
            </p:txBody>
          </p:sp>
          <p:sp>
            <p:nvSpPr>
              <p:cNvPr id="401427" name="Rectangle 37"/>
              <p:cNvSpPr>
                <a:spLocks noChangeArrowheads="1"/>
              </p:cNvSpPr>
              <p:nvPr/>
            </p:nvSpPr>
            <p:spPr bwMode="auto">
              <a:xfrm>
                <a:off x="48" y="240"/>
                <a:ext cx="129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6   </a:t>
                </a:r>
                <a:r>
                  <a:rPr lang="en-US" altLang="en-US" sz="2800">
                    <a:latin typeface="宋体" pitchFamily="2" charset="-122"/>
                  </a:rPr>
                  <a:t>∞</a:t>
                </a:r>
                <a:r>
                  <a:rPr lang="en-US" altLang="en-US" sz="2800">
                    <a:latin typeface="Times New Roman" pitchFamily="18" charset="0"/>
                  </a:rPr>
                  <a:t>  3   4    3</a:t>
                </a:r>
              </a:p>
            </p:txBody>
          </p:sp>
          <p:sp>
            <p:nvSpPr>
              <p:cNvPr id="401428" name="Rectangle 38"/>
              <p:cNvSpPr>
                <a:spLocks noChangeArrowheads="1"/>
              </p:cNvSpPr>
              <p:nvPr/>
            </p:nvSpPr>
            <p:spPr bwMode="auto">
              <a:xfrm>
                <a:off x="48" y="468"/>
                <a:ext cx="129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2    3  </a:t>
                </a:r>
                <a:r>
                  <a:rPr lang="en-US" altLang="en-US" sz="2800">
                    <a:latin typeface="宋体" pitchFamily="2" charset="-122"/>
                  </a:rPr>
                  <a:t>∞</a:t>
                </a:r>
                <a:r>
                  <a:rPr lang="en-US" altLang="en-US" sz="2800">
                    <a:latin typeface="Times New Roman" pitchFamily="18" charset="0"/>
                  </a:rPr>
                  <a:t>  1   </a:t>
                </a:r>
                <a:r>
                  <a:rPr lang="en-US" altLang="en-US" sz="2800">
                    <a:latin typeface="宋体" pitchFamily="2" charset="-122"/>
                  </a:rPr>
                  <a:t>∞</a:t>
                </a:r>
              </a:p>
            </p:txBody>
          </p:sp>
          <p:sp>
            <p:nvSpPr>
              <p:cNvPr id="401429" name="Rectangle 39"/>
              <p:cNvSpPr>
                <a:spLocks noChangeArrowheads="1"/>
              </p:cNvSpPr>
              <p:nvPr/>
            </p:nvSpPr>
            <p:spPr bwMode="auto">
              <a:xfrm>
                <a:off x="48" y="700"/>
                <a:ext cx="129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a:latin typeface="宋体" pitchFamily="2" charset="-122"/>
                  </a:rPr>
                  <a:t>∞ </a:t>
                </a:r>
                <a:r>
                  <a:rPr lang="en-US" altLang="en-US" sz="2800">
                    <a:latin typeface="Times New Roman" pitchFamily="18" charset="0"/>
                  </a:rPr>
                  <a:t>4   3  </a:t>
                </a:r>
                <a:r>
                  <a:rPr lang="en-US" altLang="en-US" sz="2800">
                    <a:latin typeface="宋体" pitchFamily="2" charset="-122"/>
                  </a:rPr>
                  <a:t>∞</a:t>
                </a:r>
                <a:r>
                  <a:rPr lang="en-US" altLang="en-US" sz="2800">
                    <a:latin typeface="Times New Roman" pitchFamily="18" charset="0"/>
                  </a:rPr>
                  <a:t>   5</a:t>
                </a:r>
              </a:p>
            </p:txBody>
          </p:sp>
          <p:sp>
            <p:nvSpPr>
              <p:cNvPr id="401430" name="AutoShape 40"/>
              <p:cNvSpPr>
                <a:spLocks/>
              </p:cNvSpPr>
              <p:nvPr/>
            </p:nvSpPr>
            <p:spPr bwMode="auto">
              <a:xfrm>
                <a:off x="0" y="24"/>
                <a:ext cx="45" cy="1111"/>
              </a:xfrm>
              <a:prstGeom prst="leftBracket">
                <a:avLst>
                  <a:gd name="adj" fmla="val 20574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2800">
                  <a:latin typeface="Times New Roman" pitchFamily="18" charset="0"/>
                </a:endParaRPr>
              </a:p>
            </p:txBody>
          </p:sp>
          <p:sp>
            <p:nvSpPr>
              <p:cNvPr id="401431" name="AutoShape 41"/>
              <p:cNvSpPr>
                <a:spLocks/>
              </p:cNvSpPr>
              <p:nvPr/>
            </p:nvSpPr>
            <p:spPr bwMode="auto">
              <a:xfrm>
                <a:off x="1296" y="12"/>
                <a:ext cx="45" cy="1111"/>
              </a:xfrm>
              <a:prstGeom prst="rightBracket">
                <a:avLst>
                  <a:gd name="adj" fmla="val 20574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2800">
                  <a:latin typeface="Times New Roman" pitchFamily="18" charset="0"/>
                </a:endParaRPr>
              </a:p>
            </p:txBody>
          </p:sp>
          <p:sp>
            <p:nvSpPr>
              <p:cNvPr id="401432" name="Rectangle 42"/>
              <p:cNvSpPr>
                <a:spLocks noChangeArrowheads="1"/>
              </p:cNvSpPr>
              <p:nvPr/>
            </p:nvSpPr>
            <p:spPr bwMode="auto">
              <a:xfrm>
                <a:off x="48" y="920"/>
                <a:ext cx="129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dirty="0">
                    <a:latin typeface="宋体" pitchFamily="2" charset="-122"/>
                  </a:rPr>
                  <a:t>∞ </a:t>
                </a:r>
                <a:r>
                  <a:rPr lang="en-US" altLang="en-US" sz="2800" dirty="0">
                    <a:latin typeface="Times New Roman" pitchFamily="18" charset="0"/>
                  </a:rPr>
                  <a:t>3  </a:t>
                </a:r>
                <a:r>
                  <a:rPr lang="en-US" altLang="en-US" sz="2800" dirty="0">
                    <a:latin typeface="宋体" pitchFamily="2" charset="-122"/>
                  </a:rPr>
                  <a:t>∞</a:t>
                </a:r>
                <a:r>
                  <a:rPr lang="en-US" altLang="en-US" sz="2800" dirty="0">
                    <a:latin typeface="Times New Roman" pitchFamily="18" charset="0"/>
                  </a:rPr>
                  <a:t>  5   </a:t>
                </a:r>
                <a:r>
                  <a:rPr lang="en-US" altLang="en-US" sz="2800" dirty="0">
                    <a:latin typeface="宋体" pitchFamily="2" charset="-122"/>
                  </a:rPr>
                  <a:t>∞</a:t>
                </a:r>
              </a:p>
            </p:txBody>
          </p:sp>
        </p:grpSp>
      </p:grpSp>
      <p:grpSp>
        <p:nvGrpSpPr>
          <p:cNvPr id="401420" name="Group 44"/>
          <p:cNvGrpSpPr>
            <a:grpSpLocks/>
          </p:cNvGrpSpPr>
          <p:nvPr/>
        </p:nvGrpSpPr>
        <p:grpSpPr bwMode="auto">
          <a:xfrm>
            <a:off x="538361" y="1196752"/>
            <a:ext cx="8066087" cy="990600"/>
            <a:chOff x="0" y="0"/>
            <a:chExt cx="5081" cy="624"/>
          </a:xfrm>
        </p:grpSpPr>
        <mc:AlternateContent xmlns:mc="http://schemas.openxmlformats.org/markup-compatibility/2006" xmlns:a14="http://schemas.microsoft.com/office/drawing/2010/main">
          <mc:Choice Requires="a14">
            <p:sp>
              <p:nvSpPr>
                <p:cNvPr id="401422" name="Rectangle 45"/>
                <p:cNvSpPr>
                  <a:spLocks noChangeArrowheads="1"/>
                </p:cNvSpPr>
                <p:nvPr/>
              </p:nvSpPr>
              <p:spPr bwMode="auto">
                <a:xfrm>
                  <a:off x="910" y="0"/>
                  <a:ext cx="4171" cy="29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dirty="0" err="1">
                      <a:latin typeface="+mn-lt"/>
                    </a:rPr>
                    <a:t>W</a:t>
                  </a:r>
                  <a:r>
                    <a:rPr lang="en-US" altLang="en-US" sz="2800" b="1" baseline="-18000" dirty="0" err="1">
                      <a:latin typeface="+mn-lt"/>
                    </a:rPr>
                    <a:t>ij</a:t>
                  </a:r>
                  <a:r>
                    <a:rPr lang="en-US" altLang="en-US" sz="2800" b="1" baseline="-18000" dirty="0">
                      <a:latin typeface="+mn-lt"/>
                    </a:rPr>
                    <a:t>   </a:t>
                  </a:r>
                  <a:r>
                    <a:rPr lang="en-US" altLang="en-US" sz="2800" b="1" dirty="0">
                      <a:latin typeface="+mn-lt"/>
                    </a:rPr>
                    <a:t> </a:t>
                  </a:r>
                  <a:r>
                    <a:rPr lang="zh-CN" altLang="en-US" sz="2800" b="1" dirty="0">
                      <a:latin typeface="+mn-lt"/>
                    </a:rPr>
                    <a:t>若</a:t>
                  </a:r>
                  <a:r>
                    <a:rPr lang="en-US" altLang="en-US" sz="2800" b="1" dirty="0">
                      <a:latin typeface="+mn-lt"/>
                    </a:rPr>
                    <a:t>(v</a:t>
                  </a:r>
                  <a:r>
                    <a:rPr lang="en-US" altLang="en-US" sz="2800" b="1" baseline="-18000" dirty="0">
                      <a:latin typeface="+mn-lt"/>
                    </a:rPr>
                    <a:t>i</a:t>
                  </a:r>
                  <a:r>
                    <a:rPr lang="en-US" altLang="en-US" sz="2800" b="1" dirty="0">
                      <a:latin typeface="+mn-lt"/>
                    </a:rPr>
                    <a:t> , </a:t>
                  </a:r>
                  <a:r>
                    <a:rPr lang="en-US" altLang="en-US" sz="2800" b="1" dirty="0" err="1">
                      <a:latin typeface="+mn-lt"/>
                    </a:rPr>
                    <a:t>v</a:t>
                  </a:r>
                  <a:r>
                    <a:rPr lang="en-US" altLang="en-US" sz="2800" b="1" baseline="-18000" dirty="0" err="1">
                      <a:latin typeface="+mn-lt"/>
                    </a:rPr>
                    <a:t>j</a:t>
                  </a:r>
                  <a:r>
                    <a:rPr lang="en-US" altLang="en-US" sz="2800" b="1">
                      <a:latin typeface="+mn-lt"/>
                    </a:rPr>
                    <a:t>)</a:t>
                  </a:r>
                  <a14:m>
                    <m:oMath xmlns="" xmlns:m="http://schemas.openxmlformats.org/officeDocument/2006/math">
                      <m:r>
                        <a:rPr lang="en-US" altLang="en-US" sz="2800" b="1" i="1" smtClean="0">
                          <a:latin typeface="Cambria Math"/>
                          <a:ea typeface="Cambria Math"/>
                          <a:sym typeface="Symbol" pitchFamily="18" charset="2"/>
                        </a:rPr>
                        <m:t>∈</m:t>
                      </m:r>
                    </m:oMath>
                  </a14:m>
                  <a:r>
                    <a:rPr lang="en-US" altLang="zh-CN" sz="2800" b="1" smtClean="0">
                      <a:latin typeface="+mn-lt"/>
                      <a:ea typeface="楷体_GB2312" pitchFamily="49" charset="-122"/>
                      <a:sym typeface="Symbol" pitchFamily="18" charset="2"/>
                    </a:rPr>
                    <a:t>E</a:t>
                  </a:r>
                  <a:r>
                    <a:rPr lang="zh-CN" altLang="en-US" sz="2800" b="1" smtClean="0">
                      <a:latin typeface="+mn-lt"/>
                    </a:rPr>
                    <a:t>，</a:t>
                  </a:r>
                  <a:r>
                    <a:rPr lang="zh-CN" altLang="en-US" sz="2800" b="1" dirty="0">
                      <a:latin typeface="+mn-lt"/>
                    </a:rPr>
                    <a:t>即</a:t>
                  </a:r>
                  <a:r>
                    <a:rPr lang="en-US" altLang="en-US" sz="2800" b="1" dirty="0">
                      <a:latin typeface="+mn-lt"/>
                    </a:rPr>
                    <a:t>v</a:t>
                  </a:r>
                  <a:r>
                    <a:rPr lang="en-US" altLang="en-US" sz="2800" b="1" baseline="-18000" dirty="0">
                      <a:latin typeface="+mn-lt"/>
                    </a:rPr>
                    <a:t>i</a:t>
                  </a:r>
                  <a:r>
                    <a:rPr lang="en-US" altLang="en-US" sz="2800" b="1" dirty="0">
                      <a:latin typeface="+mn-lt"/>
                    </a:rPr>
                    <a:t> , </a:t>
                  </a:r>
                  <a:r>
                    <a:rPr lang="en-US" altLang="en-US" sz="2800" b="1" dirty="0" err="1">
                      <a:latin typeface="+mn-lt"/>
                    </a:rPr>
                    <a:t>v</a:t>
                  </a:r>
                  <a:r>
                    <a:rPr lang="en-US" altLang="en-US" sz="2800" b="1" baseline="-18000" dirty="0" err="1">
                      <a:latin typeface="+mn-lt"/>
                    </a:rPr>
                    <a:t>j</a:t>
                  </a:r>
                  <a:r>
                    <a:rPr lang="zh-CN" altLang="en-US" sz="2800" b="1" dirty="0">
                      <a:latin typeface="+mn-lt"/>
                    </a:rPr>
                    <a:t>邻接</a:t>
                  </a:r>
                  <a:r>
                    <a:rPr lang="zh-CN" altLang="en-US" sz="2800" b="1">
                      <a:latin typeface="+mn-lt"/>
                    </a:rPr>
                    <a:t>，</a:t>
                  </a:r>
                  <a:r>
                    <a:rPr lang="zh-CN" altLang="en-US" sz="2800" b="1" smtClean="0">
                      <a:latin typeface="+mn-lt"/>
                    </a:rPr>
                    <a:t>权重为</a:t>
                  </a:r>
                  <a:r>
                    <a:rPr lang="en-US" altLang="en-US" sz="2800" b="1" dirty="0" err="1">
                      <a:latin typeface="+mn-lt"/>
                    </a:rPr>
                    <a:t>w</a:t>
                  </a:r>
                  <a:r>
                    <a:rPr lang="en-US" altLang="en-US" sz="2800" b="1" baseline="-18000" dirty="0" err="1">
                      <a:latin typeface="+mn-lt"/>
                    </a:rPr>
                    <a:t>ij</a:t>
                  </a:r>
                  <a:endParaRPr lang="en-US" altLang="en-US" sz="2800" b="1" baseline="-18000" dirty="0">
                    <a:latin typeface="+mn-lt"/>
                  </a:endParaRPr>
                </a:p>
              </p:txBody>
            </p:sp>
          </mc:Choice>
          <mc:Fallback xmlns="">
            <p:sp>
              <p:nvSpPr>
                <p:cNvPr id="401422" name="Rectangle 45"/>
                <p:cNvSpPr>
                  <a:spLocks noRot="1" noChangeAspect="1" noMove="1" noResize="1" noEditPoints="1" noAdjustHandles="1" noChangeArrowheads="1" noChangeShapeType="1" noTextEdit="1"/>
                </p:cNvSpPr>
                <p:nvPr/>
              </p:nvSpPr>
              <p:spPr bwMode="auto">
                <a:xfrm>
                  <a:off x="910" y="0"/>
                  <a:ext cx="4171" cy="295"/>
                </a:xfrm>
                <a:prstGeom prst="rect">
                  <a:avLst/>
                </a:prstGeom>
                <a:blipFill rotWithShape="1">
                  <a:blip r:embed="rId2"/>
                  <a:stretch>
                    <a:fillRect l="-1842" t="-23377" b="-4415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1423" name="Rectangle 46"/>
                <p:cNvSpPr>
                  <a:spLocks noChangeArrowheads="1"/>
                </p:cNvSpPr>
                <p:nvPr/>
              </p:nvSpPr>
              <p:spPr bwMode="auto">
                <a:xfrm>
                  <a:off x="904" y="329"/>
                  <a:ext cx="3446" cy="29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b="1">
                      <a:latin typeface="+mn-lt"/>
                    </a:rPr>
                    <a:t>∞   </a:t>
                  </a:r>
                  <a:r>
                    <a:rPr lang="zh-CN" altLang="en-US" sz="2800" b="1" smtClean="0">
                      <a:latin typeface="+mn-lt"/>
                    </a:rPr>
                    <a:t>  若</a:t>
                  </a:r>
                  <a:r>
                    <a:rPr lang="en-US" altLang="en-US" sz="2800" b="1" dirty="0">
                      <a:latin typeface="+mn-lt"/>
                    </a:rPr>
                    <a:t>(v</a:t>
                  </a:r>
                  <a:r>
                    <a:rPr lang="en-US" altLang="en-US" sz="2800" b="1" baseline="-18000" dirty="0">
                      <a:latin typeface="+mn-lt"/>
                    </a:rPr>
                    <a:t>i</a:t>
                  </a:r>
                  <a:r>
                    <a:rPr lang="en-US" altLang="en-US" sz="2800" b="1" dirty="0">
                      <a:latin typeface="+mn-lt"/>
                    </a:rPr>
                    <a:t> , </a:t>
                  </a:r>
                  <a:r>
                    <a:rPr lang="en-US" altLang="en-US" sz="2800" b="1" dirty="0" err="1">
                      <a:latin typeface="+mn-lt"/>
                    </a:rPr>
                    <a:t>v</a:t>
                  </a:r>
                  <a:r>
                    <a:rPr lang="en-US" altLang="en-US" sz="2800" b="1" baseline="-18000" dirty="0" err="1">
                      <a:latin typeface="+mn-lt"/>
                    </a:rPr>
                    <a:t>j</a:t>
                  </a:r>
                  <a:r>
                    <a:rPr lang="en-US" altLang="en-US" sz="2800" b="1">
                      <a:latin typeface="+mn-lt"/>
                    </a:rPr>
                    <a:t>)</a:t>
                  </a:r>
                  <a14:m>
                    <m:oMath xmlns="" xmlns:m="http://schemas.openxmlformats.org/officeDocument/2006/math">
                      <m:r>
                        <a:rPr lang="en-US" altLang="en-US" sz="2800" b="1" i="1" smtClean="0">
                          <a:latin typeface="Cambria Math"/>
                          <a:ea typeface="Cambria Math"/>
                          <a:sym typeface="Symbol" pitchFamily="18" charset="2"/>
                        </a:rPr>
                        <m:t>∉</m:t>
                      </m:r>
                    </m:oMath>
                  </a14:m>
                  <a:r>
                    <a:rPr lang="en-US" altLang="zh-CN" sz="2800" b="1" smtClean="0">
                      <a:latin typeface="+mn-lt"/>
                      <a:ea typeface="楷体_GB2312" pitchFamily="49" charset="-122"/>
                      <a:sym typeface="Symbol" pitchFamily="18" charset="2"/>
                    </a:rPr>
                    <a:t>E</a:t>
                  </a:r>
                  <a:r>
                    <a:rPr lang="zh-CN" altLang="en-US" sz="2800" b="1" smtClean="0">
                      <a:latin typeface="+mn-lt"/>
                    </a:rPr>
                    <a:t>，</a:t>
                  </a:r>
                  <a:r>
                    <a:rPr lang="zh-CN" altLang="en-US" sz="2800" b="1" dirty="0">
                      <a:latin typeface="+mn-lt"/>
                    </a:rPr>
                    <a:t>即</a:t>
                  </a:r>
                  <a:r>
                    <a:rPr lang="en-US" altLang="en-US" sz="2800" b="1" dirty="0">
                      <a:latin typeface="+mn-lt"/>
                    </a:rPr>
                    <a:t>v</a:t>
                  </a:r>
                  <a:r>
                    <a:rPr lang="en-US" altLang="en-US" sz="2800" b="1" baseline="-18000" dirty="0">
                      <a:latin typeface="+mn-lt"/>
                    </a:rPr>
                    <a:t>i</a:t>
                  </a:r>
                  <a:r>
                    <a:rPr lang="en-US" altLang="en-US" sz="2800" b="1" dirty="0">
                      <a:latin typeface="+mn-lt"/>
                    </a:rPr>
                    <a:t> , </a:t>
                  </a:r>
                  <a:r>
                    <a:rPr lang="en-US" altLang="en-US" sz="2800" b="1" dirty="0" err="1">
                      <a:latin typeface="+mn-lt"/>
                    </a:rPr>
                    <a:t>v</a:t>
                  </a:r>
                  <a:r>
                    <a:rPr lang="en-US" altLang="en-US" sz="2800" b="1" baseline="-18000" dirty="0" err="1">
                      <a:latin typeface="+mn-lt"/>
                    </a:rPr>
                    <a:t>j</a:t>
                  </a:r>
                  <a:r>
                    <a:rPr lang="zh-CN" altLang="en-US" sz="2800" b="1" dirty="0">
                      <a:latin typeface="+mn-lt"/>
                    </a:rPr>
                    <a:t>不邻接时</a:t>
                  </a:r>
                </a:p>
              </p:txBody>
            </p:sp>
          </mc:Choice>
          <mc:Fallback xmlns="">
            <p:sp>
              <p:nvSpPr>
                <p:cNvPr id="401423" name="Rectangle 46"/>
                <p:cNvSpPr>
                  <a:spLocks noRot="1" noChangeAspect="1" noMove="1" noResize="1" noEditPoints="1" noAdjustHandles="1" noChangeArrowheads="1" noChangeShapeType="1" noTextEdit="1"/>
                </p:cNvSpPr>
                <p:nvPr/>
              </p:nvSpPr>
              <p:spPr bwMode="auto">
                <a:xfrm>
                  <a:off x="904" y="329"/>
                  <a:ext cx="3446" cy="295"/>
                </a:xfrm>
                <a:prstGeom prst="rect">
                  <a:avLst/>
                </a:prstGeom>
                <a:blipFill rotWithShape="1">
                  <a:blip r:embed="rId3"/>
                  <a:stretch>
                    <a:fillRect l="-2341" t="-23377" r="-1561" b="-4415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01424" name="Rectangle 47"/>
            <p:cNvSpPr>
              <a:spLocks noChangeArrowheads="1"/>
            </p:cNvSpPr>
            <p:nvPr/>
          </p:nvSpPr>
          <p:spPr bwMode="auto">
            <a:xfrm>
              <a:off x="0" y="168"/>
              <a:ext cx="748"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dirty="0">
                  <a:latin typeface="+mn-lt"/>
                </a:rPr>
                <a:t>A[</a:t>
              </a:r>
              <a:r>
                <a:rPr lang="en-US" altLang="en-US" sz="2800" b="1" dirty="0" err="1">
                  <a:latin typeface="+mn-lt"/>
                </a:rPr>
                <a:t>i</a:t>
              </a:r>
              <a:r>
                <a:rPr lang="en-US" altLang="en-US" sz="2800" b="1" dirty="0">
                  <a:latin typeface="+mn-lt"/>
                </a:rPr>
                <a:t>][j]=</a:t>
              </a:r>
            </a:p>
          </p:txBody>
        </p:sp>
        <p:sp>
          <p:nvSpPr>
            <p:cNvPr id="401425" name="AutoShape 48"/>
            <p:cNvSpPr>
              <a:spLocks/>
            </p:cNvSpPr>
            <p:nvPr/>
          </p:nvSpPr>
          <p:spPr bwMode="auto">
            <a:xfrm>
              <a:off x="808" y="71"/>
              <a:ext cx="91" cy="453"/>
            </a:xfrm>
            <a:prstGeom prst="leftBrace">
              <a:avLst>
                <a:gd name="adj1" fmla="val 41484"/>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mn-lt"/>
              </a:endParaRPr>
            </a:p>
          </p:txBody>
        </p:sp>
      </p:grpSp>
      <p:sp>
        <p:nvSpPr>
          <p:cNvPr id="4" name="标题 3"/>
          <p:cNvSpPr>
            <a:spLocks noGrp="1"/>
          </p:cNvSpPr>
          <p:nvPr>
            <p:ph type="title"/>
          </p:nvPr>
        </p:nvSpPr>
        <p:spPr/>
        <p:txBody>
          <a:bodyPr/>
          <a:lstStyle/>
          <a:p>
            <a:r>
              <a:rPr lang="en-US" altLang="en-US" dirty="0" err="1" smtClean="0">
                <a:latin typeface="宋体" panose="02010600030101010101" pitchFamily="2" charset="-122"/>
                <a:ea typeface="宋体" panose="02010600030101010101" pitchFamily="2" charset="-122"/>
              </a:rPr>
              <a:t>无向图</a:t>
            </a:r>
            <a:r>
              <a:rPr lang="zh-CN" altLang="en-US" dirty="0" smtClean="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带权</a:t>
            </a:r>
            <a:r>
              <a:rPr lang="zh-CN" altLang="en-US">
                <a:latin typeface="宋体" panose="02010600030101010101" pitchFamily="2" charset="-122"/>
                <a:ea typeface="宋体" panose="02010600030101010101" pitchFamily="2" charset="-122"/>
              </a:rPr>
              <a:t>图</a:t>
            </a:r>
            <a:r>
              <a:rPr lang="zh-CN" altLang="en-US" smtClean="0">
                <a:latin typeface="宋体" panose="02010600030101010101" pitchFamily="2" charset="-122"/>
                <a:ea typeface="宋体" panose="02010600030101010101" pitchFamily="2" charset="-122"/>
              </a:rPr>
              <a:t>的数组表示</a:t>
            </a:r>
            <a:endParaRPr lang="en-US" dirty="0">
              <a:latin typeface="宋体" panose="02010600030101010101" pitchFamily="2" charset="-122"/>
              <a:ea typeface="宋体" panose="02010600030101010101" pitchFamily="2" charset="-122"/>
            </a:endParaRPr>
          </a:p>
        </p:txBody>
      </p:sp>
      <p:sp>
        <p:nvSpPr>
          <p:cNvPr id="5" name="内容占位符 4"/>
          <p:cNvSpPr>
            <a:spLocks noGrp="1"/>
          </p:cNvSpPr>
          <p:nvPr>
            <p:ph idx="1"/>
          </p:nvPr>
        </p:nvSpPr>
        <p:spPr>
          <a:xfrm>
            <a:off x="457199" y="692696"/>
            <a:ext cx="8529149" cy="5832648"/>
          </a:xfrm>
        </p:spPr>
        <p:txBody>
          <a:bodyPr/>
          <a:lstStyle/>
          <a:p>
            <a:r>
              <a:rPr lang="zh-CN" altLang="en-US" dirty="0" smtClean="0">
                <a:latin typeface="宋体" panose="02010600030101010101" pitchFamily="2" charset="-122"/>
                <a:ea typeface="宋体" panose="02010600030101010101" pitchFamily="2" charset="-122"/>
              </a:rPr>
              <a:t>矩阵的元素：</a:t>
            </a:r>
          </a:p>
          <a:p>
            <a:endParaRPr lang="en-US" dirty="0">
              <a:latin typeface="宋体" panose="02010600030101010101" pitchFamily="2" charset="-122"/>
              <a:ea typeface="宋体" panose="02010600030101010101" pitchFamily="2" charset="-122"/>
            </a:endParaRPr>
          </a:p>
        </p:txBody>
      </p:sp>
      <p:sp>
        <p:nvSpPr>
          <p:cNvPr id="9" name="TextBox 8"/>
          <p:cNvSpPr txBox="1"/>
          <p:nvPr/>
        </p:nvSpPr>
        <p:spPr>
          <a:xfrm>
            <a:off x="395536" y="5517232"/>
            <a:ext cx="8590813" cy="1384995"/>
          </a:xfrm>
          <a:prstGeom prst="rect">
            <a:avLst/>
          </a:prstGeom>
          <a:noFill/>
        </p:spPr>
        <p:txBody>
          <a:bodyPr wrap="none" rtlCol="0">
            <a:spAutoFit/>
          </a:bodyPr>
          <a:lstStyle/>
          <a:p>
            <a:pPr marL="285750" indent="-285750">
              <a:buFont typeface="Arial" panose="020B0604020202020204" pitchFamily="34" charset="0"/>
              <a:buChar char="•"/>
            </a:pPr>
            <a:r>
              <a:rPr lang="zh-CN" altLang="en-US" sz="2800" b="1" dirty="0" smtClean="0">
                <a:ea typeface="宋体" panose="02010600030101010101" pitchFamily="2" charset="-122"/>
              </a:rPr>
              <a:t>无向图的邻接矩阵是</a:t>
            </a:r>
            <a:r>
              <a:rPr lang="en-US" altLang="en-US" sz="2800" b="1" dirty="0" err="1" smtClean="0">
                <a:ea typeface="宋体" panose="02010600030101010101" pitchFamily="2" charset="-122"/>
              </a:rPr>
              <a:t>n</a:t>
            </a:r>
            <a:r>
              <a:rPr lang="en-US" altLang="en-US" sz="2800" b="1" dirty="0" err="1">
                <a:ea typeface="宋体" panose="02010600030101010101" pitchFamily="2" charset="-122"/>
              </a:rPr>
              <a:t>阶对称方阵</a:t>
            </a:r>
            <a:endParaRPr lang="en-US" altLang="en-US" sz="2800" b="1" dirty="0">
              <a:ea typeface="宋体" panose="02010600030101010101" pitchFamily="2" charset="-122"/>
            </a:endParaRPr>
          </a:p>
          <a:p>
            <a:pPr marL="285750" indent="-285750">
              <a:buFont typeface="Arial" panose="020B0604020202020204" pitchFamily="34" charset="0"/>
              <a:buChar char="•"/>
            </a:pPr>
            <a:r>
              <a:rPr lang="zh-CN" altLang="en-US" sz="2800" b="1" dirty="0" smtClean="0">
                <a:ea typeface="宋体" panose="02010600030101010101" pitchFamily="2" charset="-122"/>
              </a:rPr>
              <a:t>对于</a:t>
            </a:r>
            <a:r>
              <a:rPr lang="zh-CN" altLang="en-US" sz="2800" b="1" dirty="0">
                <a:ea typeface="宋体" panose="02010600030101010101" pitchFamily="2" charset="-122"/>
              </a:rPr>
              <a:t>顶点</a:t>
            </a:r>
            <a:r>
              <a:rPr lang="en-US" altLang="en-US" sz="2800" b="1" dirty="0">
                <a:ea typeface="宋体" panose="02010600030101010101" pitchFamily="2" charset="-122"/>
              </a:rPr>
              <a:t>v</a:t>
            </a:r>
            <a:r>
              <a:rPr lang="en-US" altLang="en-US" sz="2800" b="1" baseline="-18000" dirty="0">
                <a:ea typeface="宋体" panose="02010600030101010101" pitchFamily="2" charset="-122"/>
              </a:rPr>
              <a:t>i</a:t>
            </a:r>
            <a:r>
              <a:rPr lang="zh-CN" altLang="en-US" sz="2800" b="1" dirty="0">
                <a:ea typeface="宋体" panose="02010600030101010101" pitchFamily="2" charset="-122"/>
              </a:rPr>
              <a:t>，其</a:t>
            </a:r>
            <a:r>
              <a:rPr lang="zh-CN" altLang="en-US" sz="2800" b="1" dirty="0">
                <a:solidFill>
                  <a:schemeClr val="folHlink"/>
                </a:solidFill>
                <a:ea typeface="宋体" panose="02010600030101010101" pitchFamily="2" charset="-122"/>
              </a:rPr>
              <a:t>度数</a:t>
            </a:r>
            <a:r>
              <a:rPr lang="zh-CN" altLang="en-US" sz="2800" b="1" dirty="0">
                <a:ea typeface="宋体" panose="02010600030101010101" pitchFamily="2" charset="-122"/>
              </a:rPr>
              <a:t>是第</a:t>
            </a:r>
            <a:r>
              <a:rPr lang="en-US" altLang="en-US" sz="2800" b="1" dirty="0" err="1">
                <a:ea typeface="宋体" panose="02010600030101010101" pitchFamily="2" charset="-122"/>
              </a:rPr>
              <a:t>i</a:t>
            </a:r>
            <a:r>
              <a:rPr lang="zh-CN" altLang="en-US" sz="2800" b="1" dirty="0">
                <a:ea typeface="宋体" panose="02010600030101010101" pitchFamily="2" charset="-122"/>
              </a:rPr>
              <a:t>行的非</a:t>
            </a:r>
            <a:r>
              <a:rPr lang="en-US" altLang="en-US" sz="2800" b="1" dirty="0">
                <a:ea typeface="宋体" panose="02010600030101010101" pitchFamily="2" charset="-122"/>
              </a:rPr>
              <a:t>0</a:t>
            </a:r>
            <a:r>
              <a:rPr lang="zh-CN" altLang="en-US" sz="2800" b="1" dirty="0">
                <a:ea typeface="宋体" panose="02010600030101010101" pitchFamily="2" charset="-122"/>
              </a:rPr>
              <a:t>元素的</a:t>
            </a:r>
            <a:r>
              <a:rPr lang="zh-CN" altLang="en-US" sz="2800" b="1" dirty="0" smtClean="0">
                <a:ea typeface="宋体" panose="02010600030101010101" pitchFamily="2" charset="-122"/>
              </a:rPr>
              <a:t>个数</a:t>
            </a:r>
            <a:endParaRPr lang="en-US" altLang="zh-CN" sz="2800" b="1" dirty="0" smtClean="0">
              <a:ea typeface="宋体" panose="02010600030101010101" pitchFamily="2" charset="-122"/>
            </a:endParaRPr>
          </a:p>
          <a:p>
            <a:pPr marL="285750" indent="-285750">
              <a:buFont typeface="Arial" panose="020B0604020202020204" pitchFamily="34" charset="0"/>
              <a:buChar char="•"/>
            </a:pPr>
            <a:r>
              <a:rPr lang="zh-CN" altLang="en-US" sz="2800" b="1" dirty="0" smtClean="0">
                <a:ea typeface="宋体" panose="02010600030101010101" pitchFamily="2" charset="-122"/>
              </a:rPr>
              <a:t>无向图</a:t>
            </a:r>
            <a:r>
              <a:rPr lang="zh-CN" altLang="en-US" sz="2800" b="1" dirty="0">
                <a:ea typeface="宋体" panose="02010600030101010101" pitchFamily="2" charset="-122"/>
              </a:rPr>
              <a:t>的</a:t>
            </a:r>
            <a:r>
              <a:rPr lang="zh-CN" altLang="en-US" sz="2800" b="1" dirty="0">
                <a:solidFill>
                  <a:schemeClr val="folHlink"/>
                </a:solidFill>
                <a:ea typeface="宋体" panose="02010600030101010101" pitchFamily="2" charset="-122"/>
              </a:rPr>
              <a:t>边数</a:t>
            </a:r>
            <a:r>
              <a:rPr lang="zh-CN" altLang="en-US" sz="2800" b="1" dirty="0">
                <a:ea typeface="宋体" panose="02010600030101010101" pitchFamily="2" charset="-122"/>
              </a:rPr>
              <a:t>是上</a:t>
            </a:r>
            <a:r>
              <a:rPr lang="en-US" altLang="en-US" sz="2800" b="1" dirty="0">
                <a:ea typeface="宋体" panose="02010600030101010101" pitchFamily="2" charset="-122"/>
              </a:rPr>
              <a:t>(</a:t>
            </a:r>
            <a:r>
              <a:rPr lang="zh-CN" altLang="en-US" sz="2800" b="1" dirty="0">
                <a:ea typeface="宋体" panose="02010600030101010101" pitchFamily="2" charset="-122"/>
              </a:rPr>
              <a:t>或下</a:t>
            </a:r>
            <a:r>
              <a:rPr lang="en-US" altLang="en-US" sz="2800" b="1" dirty="0">
                <a:ea typeface="宋体" panose="02010600030101010101" pitchFamily="2" charset="-122"/>
              </a:rPr>
              <a:t>)</a:t>
            </a:r>
            <a:r>
              <a:rPr lang="zh-CN" altLang="en-US" sz="2800" b="1" dirty="0">
                <a:ea typeface="宋体" panose="02010600030101010101" pitchFamily="2" charset="-122"/>
              </a:rPr>
              <a:t>三角形矩阵中非</a:t>
            </a:r>
            <a:r>
              <a:rPr lang="en-US" altLang="en-US" sz="2800" b="1" dirty="0">
                <a:ea typeface="宋体" panose="02010600030101010101" pitchFamily="2" charset="-122"/>
              </a:rPr>
              <a:t>0</a:t>
            </a:r>
            <a:r>
              <a:rPr lang="zh-CN" altLang="en-US" sz="2800" b="1" dirty="0">
                <a:ea typeface="宋体" panose="02010600030101010101" pitchFamily="2" charset="-122"/>
              </a:rPr>
              <a:t>元素</a:t>
            </a:r>
            <a:r>
              <a:rPr lang="zh-CN" altLang="en-US" sz="2800" b="1" dirty="0" smtClean="0">
                <a:ea typeface="宋体" panose="02010600030101010101" pitchFamily="2" charset="-122"/>
              </a:rPr>
              <a:t>个数</a:t>
            </a:r>
            <a:endParaRPr lang="en-US" dirty="0">
              <a:ea typeface="宋体" panose="02010600030101010101" pitchFamily="2" charset="-122"/>
            </a:endParaRPr>
          </a:p>
        </p:txBody>
      </p:sp>
    </p:spTree>
    <p:extLst>
      <p:ext uri="{BB962C8B-B14F-4D97-AF65-F5344CB8AC3E}">
        <p14:creationId xmlns:p14="http://schemas.microsoft.com/office/powerpoint/2010/main" val="37287341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宋体" panose="02010600030101010101" pitchFamily="2" charset="-122"/>
                <a:ea typeface="宋体" panose="02010600030101010101" pitchFamily="2" charset="-122"/>
              </a:rPr>
              <a:t>有向图：无权图的</a:t>
            </a:r>
            <a:r>
              <a:rPr lang="zh-CN" altLang="en-US" dirty="0" smtClean="0">
                <a:latin typeface="宋体" panose="02010600030101010101" pitchFamily="2" charset="-122"/>
                <a:ea typeface="宋体" panose="02010600030101010101" pitchFamily="2" charset="-122"/>
              </a:rPr>
              <a:t>邻接矩阵表示</a:t>
            </a:r>
            <a:endParaRPr 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smtClean="0"/>
              <a:t>矩阵元素：</a:t>
            </a:r>
          </a:p>
          <a:p>
            <a:endParaRPr lang="en-US" dirty="0"/>
          </a:p>
        </p:txBody>
      </p:sp>
      <p:sp>
        <p:nvSpPr>
          <p:cNvPr id="4" name="灯片编号占位符 3"/>
          <p:cNvSpPr>
            <a:spLocks noGrp="1"/>
          </p:cNvSpPr>
          <p:nvPr>
            <p:ph type="sldNum" sz="quarter" idx="12"/>
          </p:nvPr>
        </p:nvSpPr>
        <p:spPr>
          <a:xfrm>
            <a:off x="8460790" y="6456927"/>
            <a:ext cx="537232" cy="384265"/>
          </a:xfrm>
        </p:spPr>
        <p:txBody>
          <a:bodyPr/>
          <a:lstStyle/>
          <a:p>
            <a:fld id="{0C913308-F349-4B6D-A68A-DD1791B4A57B}" type="slidenum">
              <a:rPr lang="zh-CN" altLang="en-US"/>
              <a:pPr/>
              <a:t>24</a:t>
            </a:fld>
            <a:endParaRPr lang="zh-CN" altLang="en-US" dirty="0"/>
          </a:p>
        </p:txBody>
      </p:sp>
      <p:grpSp>
        <p:nvGrpSpPr>
          <p:cNvPr id="5" name="Group 3"/>
          <p:cNvGrpSpPr>
            <a:grpSpLocks/>
          </p:cNvGrpSpPr>
          <p:nvPr/>
        </p:nvGrpSpPr>
        <p:grpSpPr bwMode="auto">
          <a:xfrm>
            <a:off x="1115616" y="1340768"/>
            <a:ext cx="7382399" cy="1103313"/>
            <a:chOff x="0" y="0"/>
            <a:chExt cx="4233" cy="695"/>
          </a:xfrm>
        </p:grpSpPr>
        <p:sp>
          <p:nvSpPr>
            <p:cNvPr id="6" name="Rectangle 4"/>
            <p:cNvSpPr>
              <a:spLocks noChangeArrowheads="1"/>
            </p:cNvSpPr>
            <p:nvPr/>
          </p:nvSpPr>
          <p:spPr bwMode="auto">
            <a:xfrm>
              <a:off x="944" y="0"/>
              <a:ext cx="315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dirty="0">
                  <a:latin typeface="+mn-lt"/>
                </a:rPr>
                <a:t>1   </a:t>
              </a:r>
              <a:r>
                <a:rPr lang="zh-CN" altLang="en-US" sz="2800" b="1" dirty="0" smtClean="0">
                  <a:latin typeface="+mn-lt"/>
                </a:rPr>
                <a:t>若</a:t>
              </a:r>
              <a:r>
                <a:rPr lang="en-US" altLang="en-US" sz="2800" b="1" dirty="0">
                  <a:latin typeface="+mn-lt"/>
                </a:rPr>
                <a:t>(v</a:t>
              </a:r>
              <a:r>
                <a:rPr lang="en-US" altLang="en-US" sz="2800" b="1" baseline="-18000" dirty="0">
                  <a:latin typeface="+mn-lt"/>
                </a:rPr>
                <a:t>i</a:t>
              </a:r>
              <a:r>
                <a:rPr lang="en-US" altLang="en-US" sz="2800" b="1" dirty="0">
                  <a:latin typeface="+mn-lt"/>
                </a:rPr>
                <a:t> , </a:t>
              </a:r>
              <a:r>
                <a:rPr lang="en-US" altLang="en-US" sz="2800" b="1" dirty="0" err="1">
                  <a:latin typeface="+mn-lt"/>
                </a:rPr>
                <a:t>v</a:t>
              </a:r>
              <a:r>
                <a:rPr lang="en-US" altLang="en-US" sz="2800" b="1" baseline="-18000" dirty="0" err="1">
                  <a:latin typeface="+mn-lt"/>
                </a:rPr>
                <a:t>j</a:t>
              </a:r>
              <a:r>
                <a:rPr lang="en-US" altLang="en-US" sz="2800" b="1" smtClean="0">
                  <a:latin typeface="+mn-lt"/>
                </a:rPr>
                <a:t>)</a:t>
              </a:r>
              <a:r>
                <a:rPr lang="en-US" altLang="en-US" sz="2800" b="1" smtClean="0">
                  <a:latin typeface="+mn-lt"/>
                  <a:ea typeface="楷体_GB2312" pitchFamily="49" charset="-122"/>
                  <a:sym typeface="Symbol" pitchFamily="18" charset="2"/>
                </a:rPr>
                <a:t></a:t>
              </a:r>
              <a:r>
                <a:rPr lang="en-US" altLang="zh-CN" sz="2800" b="1" smtClean="0">
                  <a:latin typeface="+mn-lt"/>
                  <a:ea typeface="楷体_GB2312" pitchFamily="49" charset="-122"/>
                  <a:sym typeface="Symbol" pitchFamily="18" charset="2"/>
                </a:rPr>
                <a:t>E</a:t>
              </a:r>
              <a:r>
                <a:rPr lang="zh-CN" altLang="en-US" sz="2800" b="1" smtClean="0">
                  <a:latin typeface="+mn-lt"/>
                </a:rPr>
                <a:t>，</a:t>
              </a:r>
              <a:r>
                <a:rPr lang="zh-CN" altLang="en-US" sz="2800" b="1" dirty="0" smtClean="0">
                  <a:latin typeface="+mn-lt"/>
                </a:rPr>
                <a:t>即从</a:t>
              </a:r>
              <a:r>
                <a:rPr lang="en-US" altLang="en-US" sz="2800" b="1" dirty="0">
                  <a:latin typeface="+mn-lt"/>
                </a:rPr>
                <a:t>v</a:t>
              </a:r>
              <a:r>
                <a:rPr lang="en-US" altLang="en-US" sz="2800" b="1" baseline="-18000" dirty="0">
                  <a:latin typeface="+mn-lt"/>
                </a:rPr>
                <a:t>i</a:t>
              </a:r>
              <a:r>
                <a:rPr lang="zh-CN" altLang="en-US" sz="2800" b="1" dirty="0">
                  <a:latin typeface="+mn-lt"/>
                </a:rPr>
                <a:t>到</a:t>
              </a:r>
              <a:r>
                <a:rPr lang="en-US" altLang="en-US" sz="2800" b="1" dirty="0" err="1">
                  <a:latin typeface="+mn-lt"/>
                </a:rPr>
                <a:t>v</a:t>
              </a:r>
              <a:r>
                <a:rPr lang="en-US" altLang="en-US" sz="2800" b="1" baseline="-18000" dirty="0" err="1">
                  <a:latin typeface="+mn-lt"/>
                </a:rPr>
                <a:t>j</a:t>
              </a:r>
              <a:r>
                <a:rPr lang="zh-CN" altLang="en-US" sz="2800" b="1" dirty="0">
                  <a:latin typeface="+mn-lt"/>
                </a:rPr>
                <a:t>有弧</a:t>
              </a:r>
            </a:p>
          </p:txBody>
        </p:sp>
        <p:sp>
          <p:nvSpPr>
            <p:cNvPr id="7" name="Rectangle 5"/>
            <p:cNvSpPr>
              <a:spLocks noChangeArrowheads="1"/>
            </p:cNvSpPr>
            <p:nvPr/>
          </p:nvSpPr>
          <p:spPr bwMode="auto">
            <a:xfrm>
              <a:off x="0" y="200"/>
              <a:ext cx="748"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a:latin typeface="+mn-lt"/>
                </a:rPr>
                <a:t>A[i][j]=</a:t>
              </a:r>
            </a:p>
          </p:txBody>
        </p:sp>
        <p:sp>
          <p:nvSpPr>
            <p:cNvPr id="8" name="AutoShape 6"/>
            <p:cNvSpPr>
              <a:spLocks/>
            </p:cNvSpPr>
            <p:nvPr/>
          </p:nvSpPr>
          <p:spPr bwMode="auto">
            <a:xfrm>
              <a:off x="839" y="80"/>
              <a:ext cx="91" cy="499"/>
            </a:xfrm>
            <a:prstGeom prst="leftBrace">
              <a:avLst>
                <a:gd name="adj1" fmla="val 45696"/>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mn-lt"/>
              </a:endParaRPr>
            </a:p>
          </p:txBody>
        </p:sp>
        <mc:AlternateContent xmlns:mc="http://schemas.openxmlformats.org/markup-compatibility/2006" xmlns:a14="http://schemas.microsoft.com/office/drawing/2010/main">
          <mc:Choice Requires="a14">
            <p:sp>
              <p:nvSpPr>
                <p:cNvPr id="10" name="Rectangle 8"/>
                <p:cNvSpPr>
                  <a:spLocks noChangeArrowheads="1"/>
                </p:cNvSpPr>
                <p:nvPr/>
              </p:nvSpPr>
              <p:spPr bwMode="auto">
                <a:xfrm>
                  <a:off x="944" y="400"/>
                  <a:ext cx="3289" cy="29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dirty="0">
                      <a:latin typeface="+mn-lt"/>
                    </a:rPr>
                    <a:t>0   </a:t>
                  </a:r>
                  <a:r>
                    <a:rPr lang="zh-CN" altLang="en-US" sz="2800" b="1" dirty="0" smtClean="0">
                      <a:latin typeface="+mn-lt"/>
                    </a:rPr>
                    <a:t>若</a:t>
                  </a:r>
                  <a:r>
                    <a:rPr lang="en-US" altLang="zh-CN" sz="2800" b="1" dirty="0">
                      <a:latin typeface="+mn-lt"/>
                    </a:rPr>
                    <a:t>(</a:t>
                  </a:r>
                  <a:r>
                    <a:rPr lang="en-US" altLang="en-US" sz="2800" b="1" dirty="0" smtClean="0">
                      <a:latin typeface="+mn-lt"/>
                    </a:rPr>
                    <a:t>v</a:t>
                  </a:r>
                  <a:r>
                    <a:rPr lang="en-US" altLang="en-US" sz="2800" b="1" baseline="-18000" dirty="0" smtClean="0">
                      <a:latin typeface="+mn-lt"/>
                    </a:rPr>
                    <a:t>i</a:t>
                  </a:r>
                  <a:r>
                    <a:rPr lang="en-US" altLang="en-US" sz="2800" b="1" dirty="0" smtClean="0">
                      <a:latin typeface="+mn-lt"/>
                    </a:rPr>
                    <a:t> </a:t>
                  </a:r>
                  <a:r>
                    <a:rPr lang="en-US" altLang="en-US" sz="2800" b="1" dirty="0">
                      <a:latin typeface="+mn-lt"/>
                    </a:rPr>
                    <a:t>, </a:t>
                  </a:r>
                  <a:r>
                    <a:rPr lang="en-US" altLang="en-US" sz="2800" b="1" dirty="0" err="1" smtClean="0">
                      <a:latin typeface="+mn-lt"/>
                    </a:rPr>
                    <a:t>v</a:t>
                  </a:r>
                  <a:r>
                    <a:rPr lang="en-US" altLang="en-US" sz="2800" b="1" baseline="-18000" dirty="0" err="1" smtClean="0">
                      <a:latin typeface="+mn-lt"/>
                    </a:rPr>
                    <a:t>j</a:t>
                  </a:r>
                  <a:r>
                    <a:rPr lang="en-US" altLang="en-US" sz="2800" b="1" dirty="0" smtClean="0">
                      <a:latin typeface="+mn-lt"/>
                    </a:rPr>
                    <a:t>)</a:t>
                  </a:r>
                  <a14:m>
                    <m:oMath xmlns="" xmlns:m="http://schemas.openxmlformats.org/officeDocument/2006/math">
                      <m:r>
                        <a:rPr lang="en-US" altLang="en-US" sz="2800" b="1" i="1" dirty="0" smtClean="0">
                          <a:latin typeface="Cambria Math"/>
                          <a:ea typeface="Cambria Math"/>
                          <a:sym typeface="Symbol" pitchFamily="18" charset="2"/>
                        </a:rPr>
                        <m:t>∉</m:t>
                      </m:r>
                    </m:oMath>
                  </a14:m>
                  <a:r>
                    <a:rPr lang="en-US" altLang="en-US" sz="2800" b="1" dirty="0" smtClean="0">
                      <a:latin typeface="+mn-lt"/>
                      <a:cs typeface="Times New Roman" panose="02020603050405020304" pitchFamily="18" charset="0"/>
                    </a:rPr>
                    <a:t> </a:t>
                  </a:r>
                  <a:r>
                    <a:rPr lang="en-US" altLang="zh-CN" sz="2800" b="1" dirty="0" smtClean="0">
                      <a:latin typeface="+mn-lt"/>
                      <a:cs typeface="Times New Roman" panose="02020603050405020304" pitchFamily="18" charset="0"/>
                    </a:rPr>
                    <a:t>E</a:t>
                  </a:r>
                  <a:r>
                    <a:rPr lang="zh-CN" altLang="en-US" sz="2800" b="1" dirty="0" smtClean="0">
                      <a:latin typeface="+mn-lt"/>
                      <a:cs typeface="Times New Roman" panose="02020603050405020304" pitchFamily="18" charset="0"/>
                    </a:rPr>
                    <a:t>，即从</a:t>
                  </a:r>
                  <a:r>
                    <a:rPr lang="en-US" altLang="en-US" sz="2800" b="1" dirty="0">
                      <a:latin typeface="+mn-lt"/>
                      <a:cs typeface="Times New Roman" panose="02020603050405020304" pitchFamily="18" charset="0"/>
                    </a:rPr>
                    <a:t>v</a:t>
                  </a:r>
                  <a:r>
                    <a:rPr lang="en-US" altLang="en-US" sz="2800" b="1" baseline="-25000" dirty="0">
                      <a:latin typeface="+mn-lt"/>
                      <a:cs typeface="Times New Roman" panose="02020603050405020304" pitchFamily="18" charset="0"/>
                    </a:rPr>
                    <a:t>i</a:t>
                  </a:r>
                  <a:r>
                    <a:rPr lang="zh-CN" altLang="en-US" sz="2800" b="1" dirty="0">
                      <a:latin typeface="+mn-lt"/>
                      <a:cs typeface="Times New Roman" panose="02020603050405020304" pitchFamily="18" charset="0"/>
                    </a:rPr>
                    <a:t>到</a:t>
                  </a:r>
                  <a:r>
                    <a:rPr lang="en-US" altLang="en-US" sz="2800" b="1" dirty="0" err="1">
                      <a:latin typeface="+mn-lt"/>
                      <a:cs typeface="Times New Roman" panose="02020603050405020304" pitchFamily="18" charset="0"/>
                    </a:rPr>
                    <a:t>v</a:t>
                  </a:r>
                  <a:r>
                    <a:rPr lang="en-US" altLang="en-US" sz="2800" b="1" baseline="-25000" dirty="0" err="1">
                      <a:latin typeface="+mn-lt"/>
                      <a:cs typeface="Times New Roman" panose="02020603050405020304" pitchFamily="18" charset="0"/>
                    </a:rPr>
                    <a:t>j</a:t>
                  </a:r>
                  <a:r>
                    <a:rPr lang="en-US" altLang="en-US" sz="2800" b="1" baseline="-25000" dirty="0">
                      <a:latin typeface="+mn-lt"/>
                      <a:cs typeface="Times New Roman" panose="02020603050405020304" pitchFamily="18" charset="0"/>
                    </a:rPr>
                    <a:t> </a:t>
                  </a:r>
                  <a:r>
                    <a:rPr lang="zh-CN" altLang="en-US" sz="2800" b="1" dirty="0">
                      <a:latin typeface="+mn-lt"/>
                      <a:cs typeface="Times New Roman" panose="02020603050405020304" pitchFamily="18" charset="0"/>
                    </a:rPr>
                    <a:t>没有弧</a:t>
                  </a:r>
                </a:p>
              </p:txBody>
            </p:sp>
          </mc:Choice>
          <mc:Fallback xmlns="">
            <p:sp>
              <p:nvSpPr>
                <p:cNvPr id="10" name="Rectangle 8"/>
                <p:cNvSpPr>
                  <a:spLocks noRot="1" noChangeAspect="1" noMove="1" noResize="1" noEditPoints="1" noAdjustHandles="1" noChangeArrowheads="1" noChangeShapeType="1" noTextEdit="1"/>
                </p:cNvSpPr>
                <p:nvPr/>
              </p:nvSpPr>
              <p:spPr bwMode="auto">
                <a:xfrm>
                  <a:off x="944" y="400"/>
                  <a:ext cx="3289" cy="295"/>
                </a:xfrm>
                <a:prstGeom prst="rect">
                  <a:avLst/>
                </a:prstGeom>
                <a:blipFill rotWithShape="1">
                  <a:blip r:embed="rId2"/>
                  <a:stretch>
                    <a:fillRect l="-2125" t="-23377" b="-4415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grpSp>
        <p:nvGrpSpPr>
          <p:cNvPr id="16" name="Group 3"/>
          <p:cNvGrpSpPr>
            <a:grpSpLocks/>
          </p:cNvGrpSpPr>
          <p:nvPr/>
        </p:nvGrpSpPr>
        <p:grpSpPr bwMode="auto">
          <a:xfrm>
            <a:off x="660563" y="3809757"/>
            <a:ext cx="2097285" cy="1856169"/>
            <a:chOff x="0" y="0"/>
            <a:chExt cx="1104" cy="1111"/>
          </a:xfrm>
        </p:grpSpPr>
        <p:sp>
          <p:nvSpPr>
            <p:cNvPr id="38" name="Rectangle 4"/>
            <p:cNvSpPr>
              <a:spLocks noChangeArrowheads="1"/>
            </p:cNvSpPr>
            <p:nvPr/>
          </p:nvSpPr>
          <p:spPr bwMode="auto">
            <a:xfrm>
              <a:off x="91" y="907"/>
              <a:ext cx="862" cy="204"/>
            </a:xfrm>
            <a:prstGeom prst="rect">
              <a:avLst/>
            </a:prstGeom>
            <a:noFill/>
            <a:ln w="9525">
              <a:no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dirty="0">
                  <a:latin typeface="Times New Roman" pitchFamily="18" charset="0"/>
                </a:rPr>
                <a:t>(a)   </a:t>
              </a:r>
              <a:r>
                <a:rPr lang="zh-CN" altLang="en-US" sz="2800" b="1" dirty="0">
                  <a:latin typeface="Times New Roman" pitchFamily="18" charset="0"/>
                </a:rPr>
                <a:t>有向图</a:t>
              </a:r>
            </a:p>
          </p:txBody>
        </p:sp>
        <p:grpSp>
          <p:nvGrpSpPr>
            <p:cNvPr id="39" name="Group 5"/>
            <p:cNvGrpSpPr>
              <a:grpSpLocks/>
            </p:cNvGrpSpPr>
            <p:nvPr/>
          </p:nvGrpSpPr>
          <p:grpSpPr bwMode="auto">
            <a:xfrm>
              <a:off x="0" y="0"/>
              <a:ext cx="1104" cy="773"/>
              <a:chOff x="0" y="0"/>
              <a:chExt cx="1104" cy="773"/>
            </a:xfrm>
          </p:grpSpPr>
          <p:sp>
            <p:nvSpPr>
              <p:cNvPr id="40" name="Oval 6"/>
              <p:cNvSpPr>
                <a:spLocks noChangeArrowheads="1"/>
              </p:cNvSpPr>
              <p:nvPr/>
            </p:nvSpPr>
            <p:spPr bwMode="auto">
              <a:xfrm>
                <a:off x="1" y="0"/>
                <a:ext cx="247" cy="226"/>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a</a:t>
                </a:r>
              </a:p>
            </p:txBody>
          </p:sp>
          <p:sp>
            <p:nvSpPr>
              <p:cNvPr id="41" name="Oval 7"/>
              <p:cNvSpPr>
                <a:spLocks noChangeArrowheads="1"/>
              </p:cNvSpPr>
              <p:nvPr/>
            </p:nvSpPr>
            <p:spPr bwMode="auto">
              <a:xfrm>
                <a:off x="0" y="547"/>
                <a:ext cx="247" cy="226"/>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c</a:t>
                </a:r>
              </a:p>
            </p:txBody>
          </p:sp>
          <p:sp>
            <p:nvSpPr>
              <p:cNvPr id="42" name="Oval 8"/>
              <p:cNvSpPr>
                <a:spLocks noChangeArrowheads="1"/>
              </p:cNvSpPr>
              <p:nvPr/>
            </p:nvSpPr>
            <p:spPr bwMode="auto">
              <a:xfrm>
                <a:off x="858" y="8"/>
                <a:ext cx="246" cy="226"/>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dirty="0">
                    <a:latin typeface="Times New Roman" pitchFamily="18" charset="0"/>
                  </a:rPr>
                  <a:t>b</a:t>
                </a:r>
              </a:p>
            </p:txBody>
          </p:sp>
          <p:sp>
            <p:nvSpPr>
              <p:cNvPr id="43" name="Oval 9"/>
              <p:cNvSpPr>
                <a:spLocks noChangeArrowheads="1"/>
              </p:cNvSpPr>
              <p:nvPr/>
            </p:nvSpPr>
            <p:spPr bwMode="auto">
              <a:xfrm>
                <a:off x="842" y="542"/>
                <a:ext cx="247" cy="226"/>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d</a:t>
                </a:r>
              </a:p>
            </p:txBody>
          </p:sp>
          <p:sp>
            <p:nvSpPr>
              <p:cNvPr id="44" name="Oval 10"/>
              <p:cNvSpPr>
                <a:spLocks noChangeArrowheads="1"/>
              </p:cNvSpPr>
              <p:nvPr/>
            </p:nvSpPr>
            <p:spPr bwMode="auto">
              <a:xfrm>
                <a:off x="429" y="300"/>
                <a:ext cx="247" cy="226"/>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e</a:t>
                </a:r>
              </a:p>
            </p:txBody>
          </p:sp>
          <p:sp>
            <p:nvSpPr>
              <p:cNvPr id="45" name="Line 11"/>
              <p:cNvSpPr>
                <a:spLocks noChangeShapeType="1"/>
              </p:cNvSpPr>
              <p:nvPr/>
            </p:nvSpPr>
            <p:spPr bwMode="auto">
              <a:xfrm>
                <a:off x="112" y="231"/>
                <a:ext cx="0" cy="316"/>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46" name="Line 12"/>
              <p:cNvSpPr>
                <a:spLocks noChangeShapeType="1"/>
              </p:cNvSpPr>
              <p:nvPr/>
            </p:nvSpPr>
            <p:spPr bwMode="auto">
              <a:xfrm>
                <a:off x="969" y="231"/>
                <a:ext cx="0" cy="316"/>
              </a:xfrm>
              <a:prstGeom prst="line">
                <a:avLst/>
              </a:prstGeom>
              <a:noFill/>
              <a:ln w="38100">
                <a:solidFill>
                  <a:schemeClr val="tx1"/>
                </a:solidFill>
                <a:round/>
                <a:headEnd type="triangle"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47" name="Line 13"/>
              <p:cNvSpPr>
                <a:spLocks noChangeShapeType="1"/>
              </p:cNvSpPr>
              <p:nvPr/>
            </p:nvSpPr>
            <p:spPr bwMode="auto">
              <a:xfrm>
                <a:off x="239" y="104"/>
                <a:ext cx="619" cy="0"/>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48" name="Line 14"/>
              <p:cNvSpPr>
                <a:spLocks noChangeShapeType="1"/>
              </p:cNvSpPr>
              <p:nvPr/>
            </p:nvSpPr>
            <p:spPr bwMode="auto">
              <a:xfrm>
                <a:off x="207" y="192"/>
                <a:ext cx="247" cy="158"/>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49" name="Line 15"/>
              <p:cNvSpPr>
                <a:spLocks noChangeShapeType="1"/>
              </p:cNvSpPr>
              <p:nvPr/>
            </p:nvSpPr>
            <p:spPr bwMode="auto">
              <a:xfrm>
                <a:off x="255" y="670"/>
                <a:ext cx="584" cy="0"/>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50" name="Line 16"/>
              <p:cNvSpPr>
                <a:spLocks noChangeShapeType="1"/>
              </p:cNvSpPr>
              <p:nvPr/>
            </p:nvSpPr>
            <p:spPr bwMode="auto">
              <a:xfrm>
                <a:off x="659" y="462"/>
                <a:ext cx="225" cy="113"/>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51" name="Line 17"/>
              <p:cNvSpPr>
                <a:spLocks noChangeShapeType="1"/>
              </p:cNvSpPr>
              <p:nvPr/>
            </p:nvSpPr>
            <p:spPr bwMode="auto">
              <a:xfrm flipV="1">
                <a:off x="225" y="497"/>
                <a:ext cx="240" cy="96"/>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52" name="未知"/>
              <p:cNvSpPr>
                <a:spLocks/>
              </p:cNvSpPr>
              <p:nvPr/>
            </p:nvSpPr>
            <p:spPr bwMode="auto">
              <a:xfrm>
                <a:off x="233" y="145"/>
                <a:ext cx="720" cy="400"/>
              </a:xfrm>
              <a:custGeom>
                <a:avLst/>
                <a:gdLst>
                  <a:gd name="T0" fmla="*/ 720 w 720"/>
                  <a:gd name="T1" fmla="*/ 400 h 400"/>
                  <a:gd name="T2" fmla="*/ 384 w 720"/>
                  <a:gd name="T3" fmla="*/ 64 h 400"/>
                  <a:gd name="T4" fmla="*/ 0 w 720"/>
                  <a:gd name="T5" fmla="*/ 16 h 400"/>
                  <a:gd name="T6" fmla="*/ 0 60000 65536"/>
                  <a:gd name="T7" fmla="*/ 0 60000 65536"/>
                  <a:gd name="T8" fmla="*/ 0 60000 65536"/>
                </a:gdLst>
                <a:ahLst/>
                <a:cxnLst>
                  <a:cxn ang="T6">
                    <a:pos x="T0" y="T1"/>
                  </a:cxn>
                  <a:cxn ang="T7">
                    <a:pos x="T2" y="T3"/>
                  </a:cxn>
                  <a:cxn ang="T8">
                    <a:pos x="T4" y="T5"/>
                  </a:cxn>
                </a:cxnLst>
                <a:rect l="0" t="0" r="r" b="b"/>
                <a:pathLst>
                  <a:path w="720" h="400">
                    <a:moveTo>
                      <a:pt x="720" y="400"/>
                    </a:moveTo>
                    <a:cubicBezTo>
                      <a:pt x="612" y="264"/>
                      <a:pt x="504" y="128"/>
                      <a:pt x="384" y="64"/>
                    </a:cubicBezTo>
                    <a:cubicBezTo>
                      <a:pt x="264" y="0"/>
                      <a:pt x="64" y="24"/>
                      <a:pt x="0" y="16"/>
                    </a:cubicBezTo>
                  </a:path>
                </a:pathLst>
              </a:custGeom>
              <a:noFill/>
              <a:ln w="38100" cap="flat" cmpd="sng">
                <a:solidFill>
                  <a:schemeClr val="tx1"/>
                </a:solidFill>
                <a:round/>
                <a:headEnd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grpSp>
      </p:grpSp>
      <p:sp>
        <p:nvSpPr>
          <p:cNvPr id="17" name="Rectangle 19"/>
          <p:cNvSpPr>
            <a:spLocks noChangeArrowheads="1"/>
          </p:cNvSpPr>
          <p:nvPr/>
        </p:nvSpPr>
        <p:spPr bwMode="auto">
          <a:xfrm>
            <a:off x="2298116" y="5817961"/>
            <a:ext cx="4794163" cy="340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b="1" dirty="0" smtClean="0">
                <a:latin typeface="Times New Roman" pitchFamily="18" charset="0"/>
              </a:rPr>
              <a:t>有</a:t>
            </a:r>
            <a:r>
              <a:rPr lang="zh-CN" altLang="en-US" sz="2800" b="1" dirty="0">
                <a:latin typeface="Times New Roman" pitchFamily="18" charset="0"/>
              </a:rPr>
              <a:t>向无权</a:t>
            </a:r>
            <a:r>
              <a:rPr lang="zh-CN" altLang="en-US" sz="2800" b="1">
                <a:latin typeface="Times New Roman" pitchFamily="18" charset="0"/>
              </a:rPr>
              <a:t>图</a:t>
            </a:r>
            <a:r>
              <a:rPr lang="zh-CN" altLang="en-US" sz="2800" b="1" smtClean="0">
                <a:latin typeface="Times New Roman" pitchFamily="18" charset="0"/>
              </a:rPr>
              <a:t>的数组存储</a:t>
            </a:r>
            <a:endParaRPr lang="zh-CN" altLang="en-US" sz="2800" b="1" dirty="0">
              <a:latin typeface="Times New Roman" pitchFamily="18" charset="0"/>
            </a:endParaRPr>
          </a:p>
        </p:txBody>
      </p:sp>
      <p:grpSp>
        <p:nvGrpSpPr>
          <p:cNvPr id="18" name="Group 20"/>
          <p:cNvGrpSpPr>
            <a:grpSpLocks/>
          </p:cNvGrpSpPr>
          <p:nvPr/>
        </p:nvGrpSpPr>
        <p:grpSpPr bwMode="auto">
          <a:xfrm>
            <a:off x="3934005" y="3216651"/>
            <a:ext cx="1981402" cy="2425884"/>
            <a:chOff x="0" y="0"/>
            <a:chExt cx="1043" cy="1452"/>
          </a:xfrm>
        </p:grpSpPr>
        <p:sp>
          <p:nvSpPr>
            <p:cNvPr id="30" name="Rectangle 21"/>
            <p:cNvSpPr>
              <a:spLocks noChangeArrowheads="1"/>
            </p:cNvSpPr>
            <p:nvPr/>
          </p:nvSpPr>
          <p:spPr bwMode="auto">
            <a:xfrm>
              <a:off x="0" y="1248"/>
              <a:ext cx="104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dirty="0">
                  <a:latin typeface="Times New Roman" pitchFamily="18" charset="0"/>
                </a:rPr>
                <a:t>(b</a:t>
              </a:r>
              <a:r>
                <a:rPr lang="en-US" altLang="en-US" sz="2800" b="1">
                  <a:latin typeface="Times New Roman" pitchFamily="18" charset="0"/>
                </a:rPr>
                <a:t>) </a:t>
              </a:r>
              <a:r>
                <a:rPr lang="zh-CN" altLang="en-US" sz="2800" b="1" smtClean="0">
                  <a:latin typeface="Times New Roman" pitchFamily="18" charset="0"/>
                </a:rPr>
                <a:t>顶点数组</a:t>
              </a:r>
              <a:endParaRPr lang="zh-CN" altLang="en-US" sz="2800" b="1" dirty="0">
                <a:latin typeface="Times New Roman" pitchFamily="18" charset="0"/>
              </a:endParaRPr>
            </a:p>
          </p:txBody>
        </p:sp>
        <p:grpSp>
          <p:nvGrpSpPr>
            <p:cNvPr id="31" name="Group 22"/>
            <p:cNvGrpSpPr>
              <a:grpSpLocks/>
            </p:cNvGrpSpPr>
            <p:nvPr/>
          </p:nvGrpSpPr>
          <p:grpSpPr bwMode="auto">
            <a:xfrm>
              <a:off x="266" y="0"/>
              <a:ext cx="453" cy="1160"/>
              <a:chOff x="0" y="0"/>
              <a:chExt cx="453" cy="1160"/>
            </a:xfrm>
          </p:grpSpPr>
          <p:sp>
            <p:nvSpPr>
              <p:cNvPr id="32" name="Rectangle 23"/>
              <p:cNvSpPr>
                <a:spLocks noChangeArrowheads="1"/>
              </p:cNvSpPr>
              <p:nvPr/>
            </p:nvSpPr>
            <p:spPr bwMode="auto">
              <a:xfrm>
                <a:off x="0" y="0"/>
                <a:ext cx="45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dirty="0" err="1">
                    <a:latin typeface="Times New Roman" pitchFamily="18" charset="0"/>
                  </a:rPr>
                  <a:t>vexs</a:t>
                </a:r>
                <a:endParaRPr lang="en-US" altLang="en-US" sz="2800" dirty="0">
                  <a:latin typeface="Times New Roman" pitchFamily="18" charset="0"/>
                </a:endParaRPr>
              </a:p>
            </p:txBody>
          </p:sp>
          <p:sp>
            <p:nvSpPr>
              <p:cNvPr id="33" name="Rectangle 24"/>
              <p:cNvSpPr>
                <a:spLocks noChangeArrowheads="1"/>
              </p:cNvSpPr>
              <p:nvPr/>
            </p:nvSpPr>
            <p:spPr bwMode="auto">
              <a:xfrm>
                <a:off x="58" y="248"/>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a:latin typeface="Times New Roman" pitchFamily="18" charset="0"/>
                  </a:rPr>
                  <a:t>a</a:t>
                </a:r>
              </a:p>
            </p:txBody>
          </p:sp>
          <p:sp>
            <p:nvSpPr>
              <p:cNvPr id="34" name="Rectangle 25"/>
              <p:cNvSpPr>
                <a:spLocks noChangeArrowheads="1"/>
              </p:cNvSpPr>
              <p:nvPr/>
            </p:nvSpPr>
            <p:spPr bwMode="auto">
              <a:xfrm>
                <a:off x="61" y="427"/>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a:latin typeface="Times New Roman" pitchFamily="18" charset="0"/>
                  </a:rPr>
                  <a:t>b</a:t>
                </a:r>
              </a:p>
            </p:txBody>
          </p:sp>
          <p:sp>
            <p:nvSpPr>
              <p:cNvPr id="35" name="Rectangle 26"/>
              <p:cNvSpPr>
                <a:spLocks noChangeArrowheads="1"/>
              </p:cNvSpPr>
              <p:nvPr/>
            </p:nvSpPr>
            <p:spPr bwMode="auto">
              <a:xfrm>
                <a:off x="61" y="611"/>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a:latin typeface="Times New Roman" pitchFamily="18" charset="0"/>
                  </a:rPr>
                  <a:t>c</a:t>
                </a:r>
              </a:p>
            </p:txBody>
          </p:sp>
          <p:sp>
            <p:nvSpPr>
              <p:cNvPr id="36" name="Rectangle 27"/>
              <p:cNvSpPr>
                <a:spLocks noChangeArrowheads="1"/>
              </p:cNvSpPr>
              <p:nvPr/>
            </p:nvSpPr>
            <p:spPr bwMode="auto">
              <a:xfrm>
                <a:off x="61" y="795"/>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a:latin typeface="Times New Roman" pitchFamily="18" charset="0"/>
                  </a:rPr>
                  <a:t>d</a:t>
                </a:r>
              </a:p>
            </p:txBody>
          </p:sp>
          <p:sp>
            <p:nvSpPr>
              <p:cNvPr id="37" name="Rectangle 28"/>
              <p:cNvSpPr>
                <a:spLocks noChangeArrowheads="1"/>
              </p:cNvSpPr>
              <p:nvPr/>
            </p:nvSpPr>
            <p:spPr bwMode="auto">
              <a:xfrm>
                <a:off x="64" y="979"/>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a:latin typeface="Times New Roman" pitchFamily="18" charset="0"/>
                  </a:rPr>
                  <a:t>e</a:t>
                </a:r>
              </a:p>
            </p:txBody>
          </p:sp>
        </p:grpSp>
      </p:grpSp>
      <p:grpSp>
        <p:nvGrpSpPr>
          <p:cNvPr id="19" name="Group 29"/>
          <p:cNvGrpSpPr>
            <a:grpSpLocks/>
          </p:cNvGrpSpPr>
          <p:nvPr/>
        </p:nvGrpSpPr>
        <p:grpSpPr bwMode="auto">
          <a:xfrm>
            <a:off x="6089946" y="3353650"/>
            <a:ext cx="2522821" cy="2288885"/>
            <a:chOff x="0" y="0"/>
            <a:chExt cx="1328" cy="1370"/>
          </a:xfrm>
        </p:grpSpPr>
        <p:sp>
          <p:nvSpPr>
            <p:cNvPr id="20" name="Rectangle 30"/>
            <p:cNvSpPr>
              <a:spLocks noChangeArrowheads="1"/>
            </p:cNvSpPr>
            <p:nvPr/>
          </p:nvSpPr>
          <p:spPr bwMode="auto">
            <a:xfrm>
              <a:off x="136" y="1166"/>
              <a:ext cx="106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a:latin typeface="Times New Roman" pitchFamily="18" charset="0"/>
                </a:rPr>
                <a:t>(c)   </a:t>
              </a:r>
              <a:r>
                <a:rPr lang="zh-CN" altLang="en-US" sz="2800" b="1">
                  <a:latin typeface="Times New Roman" pitchFamily="18" charset="0"/>
                </a:rPr>
                <a:t>邻接矩阵</a:t>
              </a:r>
            </a:p>
          </p:txBody>
        </p:sp>
        <p:grpSp>
          <p:nvGrpSpPr>
            <p:cNvPr id="21" name="Group 31"/>
            <p:cNvGrpSpPr>
              <a:grpSpLocks/>
            </p:cNvGrpSpPr>
            <p:nvPr/>
          </p:nvGrpSpPr>
          <p:grpSpPr bwMode="auto">
            <a:xfrm>
              <a:off x="0" y="0"/>
              <a:ext cx="1328" cy="1135"/>
              <a:chOff x="0" y="0"/>
              <a:chExt cx="1328" cy="1135"/>
            </a:xfrm>
          </p:grpSpPr>
          <p:sp>
            <p:nvSpPr>
              <p:cNvPr id="22" name="Rectangle 32"/>
              <p:cNvSpPr>
                <a:spLocks noChangeArrowheads="1"/>
              </p:cNvSpPr>
              <p:nvPr/>
            </p:nvSpPr>
            <p:spPr bwMode="auto">
              <a:xfrm>
                <a:off x="48" y="0"/>
                <a:ext cx="120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宋体" pitchFamily="2" charset="-122"/>
                  </a:rPr>
                  <a:t>0  </a:t>
                </a:r>
                <a:r>
                  <a:rPr lang="en-US" altLang="en-US" sz="2800">
                    <a:latin typeface="Times New Roman" pitchFamily="18" charset="0"/>
                  </a:rPr>
                  <a:t>1   1   </a:t>
                </a:r>
                <a:r>
                  <a:rPr lang="en-US" altLang="en-US" sz="2800">
                    <a:latin typeface="宋体" pitchFamily="2" charset="-122"/>
                  </a:rPr>
                  <a:t>0  1</a:t>
                </a:r>
              </a:p>
            </p:txBody>
          </p:sp>
          <p:sp>
            <p:nvSpPr>
              <p:cNvPr id="23" name="Rectangle 33"/>
              <p:cNvSpPr>
                <a:spLocks noChangeArrowheads="1"/>
              </p:cNvSpPr>
              <p:nvPr/>
            </p:nvSpPr>
            <p:spPr bwMode="auto">
              <a:xfrm>
                <a:off x="48" y="240"/>
                <a:ext cx="120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0    0   0   0    0</a:t>
                </a:r>
              </a:p>
            </p:txBody>
          </p:sp>
          <p:sp>
            <p:nvSpPr>
              <p:cNvPr id="24" name="Rectangle 34"/>
              <p:cNvSpPr>
                <a:spLocks noChangeArrowheads="1"/>
              </p:cNvSpPr>
              <p:nvPr/>
            </p:nvSpPr>
            <p:spPr bwMode="auto">
              <a:xfrm>
                <a:off x="48" y="468"/>
                <a:ext cx="120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0    0   0   1    </a:t>
                </a:r>
                <a:r>
                  <a:rPr lang="en-US" altLang="en-US" sz="2800">
                    <a:latin typeface="宋体" pitchFamily="2" charset="-122"/>
                  </a:rPr>
                  <a:t>1</a:t>
                </a:r>
              </a:p>
            </p:txBody>
          </p:sp>
          <p:sp>
            <p:nvSpPr>
              <p:cNvPr id="25" name="Rectangle 35"/>
              <p:cNvSpPr>
                <a:spLocks noChangeArrowheads="1"/>
              </p:cNvSpPr>
              <p:nvPr/>
            </p:nvSpPr>
            <p:spPr bwMode="auto">
              <a:xfrm>
                <a:off x="48" y="700"/>
                <a:ext cx="120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宋体" pitchFamily="2" charset="-122"/>
                  </a:rPr>
                  <a:t>1  </a:t>
                </a:r>
                <a:r>
                  <a:rPr lang="en-US" altLang="en-US" sz="2800">
                    <a:latin typeface="Times New Roman" pitchFamily="18" charset="0"/>
                  </a:rPr>
                  <a:t>1   0   0    0</a:t>
                </a:r>
              </a:p>
            </p:txBody>
          </p:sp>
          <p:sp>
            <p:nvSpPr>
              <p:cNvPr id="26" name="AutoShape 36"/>
              <p:cNvSpPr>
                <a:spLocks/>
              </p:cNvSpPr>
              <p:nvPr/>
            </p:nvSpPr>
            <p:spPr bwMode="auto">
              <a:xfrm>
                <a:off x="0" y="24"/>
                <a:ext cx="45" cy="1111"/>
              </a:xfrm>
              <a:prstGeom prst="leftBracket">
                <a:avLst>
                  <a:gd name="adj" fmla="val 20574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2800">
                  <a:latin typeface="Times New Roman" pitchFamily="18" charset="0"/>
                </a:endParaRPr>
              </a:p>
            </p:txBody>
          </p:sp>
          <p:sp>
            <p:nvSpPr>
              <p:cNvPr id="27" name="AutoShape 37"/>
              <p:cNvSpPr>
                <a:spLocks/>
              </p:cNvSpPr>
              <p:nvPr/>
            </p:nvSpPr>
            <p:spPr bwMode="auto">
              <a:xfrm>
                <a:off x="1283" y="12"/>
                <a:ext cx="45" cy="1111"/>
              </a:xfrm>
              <a:prstGeom prst="rightBracket">
                <a:avLst>
                  <a:gd name="adj" fmla="val 20574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2800">
                  <a:latin typeface="Times New Roman" pitchFamily="18" charset="0"/>
                </a:endParaRPr>
              </a:p>
            </p:txBody>
          </p:sp>
          <p:sp>
            <p:nvSpPr>
              <p:cNvPr id="28" name="Rectangle 38"/>
              <p:cNvSpPr>
                <a:spLocks noChangeArrowheads="1"/>
              </p:cNvSpPr>
              <p:nvPr/>
            </p:nvSpPr>
            <p:spPr bwMode="auto">
              <a:xfrm>
                <a:off x="48" y="920"/>
                <a:ext cx="120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宋体" pitchFamily="2" charset="-122"/>
                  </a:rPr>
                  <a:t>0  </a:t>
                </a:r>
                <a:r>
                  <a:rPr lang="en-US" altLang="en-US" sz="2800">
                    <a:latin typeface="Times New Roman" pitchFamily="18" charset="0"/>
                  </a:rPr>
                  <a:t>0   </a:t>
                </a:r>
                <a:r>
                  <a:rPr lang="en-US" altLang="en-US" sz="2800">
                    <a:latin typeface="宋体" pitchFamily="2" charset="-122"/>
                  </a:rPr>
                  <a:t>0</a:t>
                </a:r>
                <a:r>
                  <a:rPr lang="en-US" altLang="en-US" sz="2800">
                    <a:latin typeface="Times New Roman" pitchFamily="18" charset="0"/>
                  </a:rPr>
                  <a:t>   1    0</a:t>
                </a:r>
              </a:p>
            </p:txBody>
          </p:sp>
          <p:sp>
            <p:nvSpPr>
              <p:cNvPr id="29" name="Line 39"/>
              <p:cNvSpPr>
                <a:spLocks noChangeShapeType="1"/>
              </p:cNvSpPr>
              <p:nvPr/>
            </p:nvSpPr>
            <p:spPr bwMode="auto">
              <a:xfrm>
                <a:off x="96" y="60"/>
                <a:ext cx="1152" cy="1008"/>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grpSp>
      </p:grpSp>
    </p:spTree>
    <p:extLst>
      <p:ext uri="{BB962C8B-B14F-4D97-AF65-F5344CB8AC3E}">
        <p14:creationId xmlns:p14="http://schemas.microsoft.com/office/powerpoint/2010/main" val="8973961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3461" name="Group 42"/>
          <p:cNvGrpSpPr>
            <a:grpSpLocks/>
          </p:cNvGrpSpPr>
          <p:nvPr/>
        </p:nvGrpSpPr>
        <p:grpSpPr bwMode="auto">
          <a:xfrm>
            <a:off x="366464" y="1268760"/>
            <a:ext cx="8382000" cy="1223962"/>
            <a:chOff x="0" y="0"/>
            <a:chExt cx="5280" cy="771"/>
          </a:xfrm>
        </p:grpSpPr>
        <mc:AlternateContent xmlns:mc="http://schemas.openxmlformats.org/markup-compatibility/2006" xmlns:a14="http://schemas.microsoft.com/office/drawing/2010/main">
          <mc:Choice Requires="a14">
            <p:sp>
              <p:nvSpPr>
                <p:cNvPr id="403463" name="Rectangle 43"/>
                <p:cNvSpPr>
                  <a:spLocks noChangeArrowheads="1"/>
                </p:cNvSpPr>
                <p:nvPr/>
              </p:nvSpPr>
              <p:spPr bwMode="auto">
                <a:xfrm>
                  <a:off x="928" y="0"/>
                  <a:ext cx="4352" cy="29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smtClean="0">
                      <a:latin typeface="Times New Roman" pitchFamily="18" charset="0"/>
                    </a:rPr>
                    <a:t>w</a:t>
                  </a:r>
                  <a:r>
                    <a:rPr lang="en-US" altLang="en-US" sz="2800" b="1" baseline="-18000" err="1">
                      <a:latin typeface="Times New Roman" pitchFamily="18" charset="0"/>
                    </a:rPr>
                    <a:t>ij</a:t>
                  </a:r>
                  <a:r>
                    <a:rPr lang="en-US" altLang="en-US" sz="2800" b="1" baseline="-18000">
                      <a:latin typeface="Times New Roman" pitchFamily="18" charset="0"/>
                    </a:rPr>
                    <a:t>   </a:t>
                  </a:r>
                  <a:r>
                    <a:rPr lang="en-US" altLang="en-US" sz="2800" b="1">
                      <a:latin typeface="Times New Roman" pitchFamily="18" charset="0"/>
                    </a:rPr>
                    <a:t> </a:t>
                  </a:r>
                  <a:r>
                    <a:rPr lang="zh-CN" altLang="en-US" sz="2800" b="1" smtClean="0">
                      <a:latin typeface="Times New Roman" pitchFamily="18" charset="0"/>
                    </a:rPr>
                    <a:t>若</a:t>
                  </a:r>
                  <a:r>
                    <a:rPr lang="en-US" altLang="zh-CN" sz="2800" b="1">
                      <a:latin typeface="Times New Roman" pitchFamily="18" charset="0"/>
                    </a:rPr>
                    <a:t>(</a:t>
                  </a:r>
                  <a:r>
                    <a:rPr lang="en-US" altLang="en-US" sz="2800" b="1" smtClean="0">
                      <a:latin typeface="Times New Roman" pitchFamily="18" charset="0"/>
                    </a:rPr>
                    <a:t>v</a:t>
                  </a:r>
                  <a:r>
                    <a:rPr lang="en-US" altLang="en-US" sz="2800" b="1" baseline="-18000" smtClean="0">
                      <a:latin typeface="Times New Roman" pitchFamily="18" charset="0"/>
                    </a:rPr>
                    <a:t>i</a:t>
                  </a:r>
                  <a:r>
                    <a:rPr lang="en-US" altLang="en-US" sz="2800" b="1" smtClean="0">
                      <a:latin typeface="Times New Roman" pitchFamily="18" charset="0"/>
                    </a:rPr>
                    <a:t>,v</a:t>
                  </a:r>
                  <a:r>
                    <a:rPr lang="en-US" altLang="en-US" sz="2800" b="1" baseline="-18000" smtClean="0">
                      <a:latin typeface="Times New Roman" pitchFamily="18" charset="0"/>
                    </a:rPr>
                    <a:t>j</a:t>
                  </a:r>
                  <a:r>
                    <a:rPr lang="en-US" altLang="en-US" sz="2800" b="1" dirty="0" smtClean="0">
                      <a:latin typeface="Times New Roman" pitchFamily="18" charset="0"/>
                    </a:rPr>
                    <a:t>)</a:t>
                  </a:r>
                  <a14:m>
                    <m:oMath xmlns="" xmlns:m="http://schemas.openxmlformats.org/officeDocument/2006/math">
                      <m:r>
                        <a:rPr lang="en-US" altLang="en-US" sz="2800" b="1" i="0" dirty="0" smtClean="0">
                          <a:latin typeface="Cambria Math"/>
                          <a:ea typeface="Cambria Math"/>
                          <a:sym typeface="Symbol" pitchFamily="18" charset="2"/>
                        </a:rPr>
                        <m:t> </m:t>
                      </m:r>
                      <m:r>
                        <a:rPr lang="en-US" altLang="en-US" sz="2800" b="1" i="1" dirty="0" smtClean="0">
                          <a:latin typeface="Cambria Math"/>
                          <a:ea typeface="Cambria Math"/>
                          <a:sym typeface="Symbol" pitchFamily="18" charset="2"/>
                        </a:rPr>
                        <m:t>∈</m:t>
                      </m:r>
                    </m:oMath>
                  </a14:m>
                  <a:r>
                    <a:rPr lang="en-US" altLang="en-US" sz="2800" b="1" dirty="0" smtClean="0">
                      <a:latin typeface="Times New Roman" pitchFamily="18" charset="0"/>
                      <a:ea typeface="Arial Unicode MS" pitchFamily="34" charset="-122"/>
                      <a:cs typeface="Arial Unicode MS" pitchFamily="34" charset="-122"/>
                    </a:rPr>
                    <a:t> </a:t>
                  </a:r>
                  <a:r>
                    <a:rPr lang="en-US" altLang="en-US" sz="2800" b="1" dirty="0">
                      <a:latin typeface="Times New Roman" pitchFamily="18" charset="0"/>
                      <a:ea typeface="Arial Unicode MS" pitchFamily="34" charset="-122"/>
                      <a:cs typeface="Arial Unicode MS" pitchFamily="34" charset="-122"/>
                    </a:rPr>
                    <a:t>E</a:t>
                  </a:r>
                  <a:r>
                    <a:rPr lang="zh-CN" altLang="en-US" sz="2800" b="1" dirty="0">
                      <a:latin typeface="Times New Roman" pitchFamily="18" charset="0"/>
                    </a:rPr>
                    <a:t>，即</a:t>
                  </a:r>
                  <a:r>
                    <a:rPr lang="en-US" altLang="en-US" sz="2800" b="1" dirty="0">
                      <a:latin typeface="Times New Roman" pitchFamily="18" charset="0"/>
                    </a:rPr>
                    <a:t>v</a:t>
                  </a:r>
                  <a:r>
                    <a:rPr lang="en-US" altLang="en-US" sz="2800" b="1" baseline="-18000" dirty="0">
                      <a:latin typeface="Times New Roman" pitchFamily="18" charset="0"/>
                    </a:rPr>
                    <a:t>i</a:t>
                  </a:r>
                  <a:r>
                    <a:rPr lang="en-US" altLang="en-US" sz="2800" b="1" dirty="0">
                      <a:latin typeface="Times New Roman" pitchFamily="18" charset="0"/>
                    </a:rPr>
                    <a:t> , </a:t>
                  </a:r>
                  <a:r>
                    <a:rPr lang="en-US" altLang="en-US" sz="2800" b="1" dirty="0" err="1">
                      <a:latin typeface="Times New Roman" pitchFamily="18" charset="0"/>
                    </a:rPr>
                    <a:t>v</a:t>
                  </a:r>
                  <a:r>
                    <a:rPr lang="en-US" altLang="en-US" sz="2800" b="1" baseline="-18000" dirty="0" err="1">
                      <a:latin typeface="Times New Roman" pitchFamily="18" charset="0"/>
                    </a:rPr>
                    <a:t>j</a:t>
                  </a:r>
                  <a:r>
                    <a:rPr lang="zh-CN" altLang="en-US" sz="2800" b="1" dirty="0">
                      <a:latin typeface="Times New Roman" pitchFamily="18" charset="0"/>
                    </a:rPr>
                    <a:t>邻接，权值为</a:t>
                  </a:r>
                  <a:r>
                    <a:rPr lang="en-US" altLang="en-US" sz="2800" b="1" dirty="0" err="1">
                      <a:latin typeface="Times New Roman" pitchFamily="18" charset="0"/>
                    </a:rPr>
                    <a:t>w</a:t>
                  </a:r>
                  <a:r>
                    <a:rPr lang="en-US" altLang="en-US" sz="2800" b="1" baseline="-18000" dirty="0" err="1">
                      <a:latin typeface="Times New Roman" pitchFamily="18" charset="0"/>
                    </a:rPr>
                    <a:t>ij</a:t>
                  </a:r>
                  <a:endParaRPr lang="en-US" altLang="en-US" sz="2800" b="1" baseline="-18000" dirty="0">
                    <a:latin typeface="Times New Roman" pitchFamily="18" charset="0"/>
                  </a:endParaRPr>
                </a:p>
              </p:txBody>
            </p:sp>
          </mc:Choice>
          <mc:Fallback xmlns="">
            <p:sp>
              <p:nvSpPr>
                <p:cNvPr id="403463" name="Rectangle 43"/>
                <p:cNvSpPr>
                  <a:spLocks noRot="1" noChangeAspect="1" noMove="1" noResize="1" noEditPoints="1" noAdjustHandles="1" noChangeArrowheads="1" noChangeShapeType="1" noTextEdit="1"/>
                </p:cNvSpPr>
                <p:nvPr/>
              </p:nvSpPr>
              <p:spPr bwMode="auto">
                <a:xfrm>
                  <a:off x="928" y="0"/>
                  <a:ext cx="4352" cy="295"/>
                </a:xfrm>
                <a:prstGeom prst="rect">
                  <a:avLst/>
                </a:prstGeom>
                <a:blipFill rotWithShape="1">
                  <a:blip r:embed="rId2"/>
                  <a:stretch>
                    <a:fillRect l="-1853" t="-22078" b="-4285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3464" name="Rectangle 44"/>
                <p:cNvSpPr>
                  <a:spLocks noChangeArrowheads="1"/>
                </p:cNvSpPr>
                <p:nvPr/>
              </p:nvSpPr>
              <p:spPr bwMode="auto">
                <a:xfrm>
                  <a:off x="928" y="476"/>
                  <a:ext cx="3469" cy="29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b="1" smtClean="0">
                      <a:latin typeface="宋体" pitchFamily="2" charset="-122"/>
                    </a:rPr>
                    <a:t>∞ </a:t>
                  </a:r>
                  <a:r>
                    <a:rPr lang="zh-CN" altLang="en-US" sz="2800" b="1">
                      <a:latin typeface="Times New Roman" pitchFamily="18" charset="0"/>
                    </a:rPr>
                    <a:t>  若</a:t>
                  </a:r>
                  <a:r>
                    <a:rPr lang="en-US" altLang="en-US" sz="2800" b="1">
                      <a:latin typeface="Times New Roman" pitchFamily="18" charset="0"/>
                    </a:rPr>
                    <a:t>&lt;</a:t>
                  </a:r>
                  <a:r>
                    <a:rPr lang="en-US" altLang="en-US" sz="2800" b="1" smtClean="0">
                      <a:latin typeface="Times New Roman" pitchFamily="18" charset="0"/>
                    </a:rPr>
                    <a:t>v</a:t>
                  </a:r>
                  <a:r>
                    <a:rPr lang="en-US" altLang="en-US" sz="2800" b="1" baseline="-18000" smtClean="0">
                      <a:latin typeface="Times New Roman" pitchFamily="18" charset="0"/>
                    </a:rPr>
                    <a:t>i</a:t>
                  </a:r>
                  <a:r>
                    <a:rPr lang="en-US" altLang="en-US" sz="2800" b="1" smtClean="0">
                      <a:latin typeface="Times New Roman" pitchFamily="18" charset="0"/>
                    </a:rPr>
                    <a:t>,v</a:t>
                  </a:r>
                  <a:r>
                    <a:rPr lang="en-US" altLang="en-US" sz="2800" b="1" baseline="-18000" smtClean="0">
                      <a:latin typeface="Times New Roman" pitchFamily="18" charset="0"/>
                    </a:rPr>
                    <a:t>j</a:t>
                  </a:r>
                  <a:r>
                    <a:rPr lang="en-US" altLang="en-US" sz="2800" b="1" smtClean="0">
                      <a:latin typeface="Times New Roman" pitchFamily="18" charset="0"/>
                    </a:rPr>
                    <a:t>&gt;</a:t>
                  </a:r>
                  <a14:m>
                    <m:oMath xmlns="" xmlns:m="http://schemas.openxmlformats.org/officeDocument/2006/math">
                      <m:r>
                        <a:rPr lang="en-US" altLang="en-US" sz="2800" b="1" i="0" smtClean="0">
                          <a:latin typeface="Cambria Math"/>
                          <a:ea typeface="Cambria Math"/>
                        </a:rPr>
                        <m:t> </m:t>
                      </m:r>
                      <m:r>
                        <a:rPr lang="en-US" altLang="en-US" sz="2800" b="1" i="1" smtClean="0">
                          <a:latin typeface="Cambria Math"/>
                          <a:ea typeface="Cambria Math"/>
                        </a:rPr>
                        <m:t>∉ </m:t>
                      </m:r>
                    </m:oMath>
                  </a14:m>
                  <a:r>
                    <a:rPr lang="en-US" altLang="en-US" sz="2800" b="1" smtClean="0">
                      <a:latin typeface="Times New Roman" pitchFamily="18" charset="0"/>
                      <a:ea typeface="Arial Unicode MS" pitchFamily="34" charset="-122"/>
                      <a:cs typeface="Arial Unicode MS" pitchFamily="34" charset="-122"/>
                    </a:rPr>
                    <a:t>E</a:t>
                  </a:r>
                  <a:r>
                    <a:rPr lang="zh-CN" altLang="en-US" sz="2800" b="1">
                      <a:latin typeface="Times New Roman" pitchFamily="18" charset="0"/>
                    </a:rPr>
                    <a:t>，即</a:t>
                  </a:r>
                  <a:r>
                    <a:rPr lang="en-US" altLang="en-US" sz="2800" b="1">
                      <a:latin typeface="Times New Roman" pitchFamily="18" charset="0"/>
                    </a:rPr>
                    <a:t>v</a:t>
                  </a:r>
                  <a:r>
                    <a:rPr lang="en-US" altLang="en-US" sz="2800" b="1" baseline="-18000">
                      <a:latin typeface="Times New Roman" pitchFamily="18" charset="0"/>
                    </a:rPr>
                    <a:t>i</a:t>
                  </a:r>
                  <a:r>
                    <a:rPr lang="en-US" altLang="en-US" sz="2800" b="1">
                      <a:latin typeface="Times New Roman" pitchFamily="18" charset="0"/>
                    </a:rPr>
                    <a:t> , v</a:t>
                  </a:r>
                  <a:r>
                    <a:rPr lang="en-US" altLang="en-US" sz="2800" b="1" baseline="-18000">
                      <a:latin typeface="Times New Roman" pitchFamily="18" charset="0"/>
                    </a:rPr>
                    <a:t>j</a:t>
                  </a:r>
                  <a:r>
                    <a:rPr lang="zh-CN" altLang="en-US" sz="2800" b="1">
                      <a:latin typeface="Times New Roman" pitchFamily="18" charset="0"/>
                    </a:rPr>
                    <a:t>不邻接时</a:t>
                  </a:r>
                </a:p>
              </p:txBody>
            </p:sp>
          </mc:Choice>
          <mc:Fallback xmlns="">
            <p:sp>
              <p:nvSpPr>
                <p:cNvPr id="403464" name="Rectangle 44"/>
                <p:cNvSpPr>
                  <a:spLocks noRot="1" noChangeAspect="1" noMove="1" noResize="1" noEditPoints="1" noAdjustHandles="1" noChangeArrowheads="1" noChangeShapeType="1" noTextEdit="1"/>
                </p:cNvSpPr>
                <p:nvPr/>
              </p:nvSpPr>
              <p:spPr bwMode="auto">
                <a:xfrm>
                  <a:off x="928" y="476"/>
                  <a:ext cx="3469" cy="295"/>
                </a:xfrm>
                <a:prstGeom prst="rect">
                  <a:avLst/>
                </a:prstGeom>
                <a:blipFill rotWithShape="1">
                  <a:blip r:embed="rId3"/>
                  <a:stretch>
                    <a:fillRect l="-2326" t="-22078" r="-7420" b="-4285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03465" name="Rectangle 45"/>
            <p:cNvSpPr>
              <a:spLocks noChangeArrowheads="1"/>
            </p:cNvSpPr>
            <p:nvPr/>
          </p:nvSpPr>
          <p:spPr bwMode="auto">
            <a:xfrm>
              <a:off x="0" y="265"/>
              <a:ext cx="748"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dirty="0">
                  <a:latin typeface="Times New Roman" pitchFamily="18" charset="0"/>
                </a:rPr>
                <a:t>A[</a:t>
              </a:r>
              <a:r>
                <a:rPr lang="en-US" altLang="en-US" sz="2800" b="1" dirty="0" err="1">
                  <a:latin typeface="Times New Roman" pitchFamily="18" charset="0"/>
                </a:rPr>
                <a:t>i</a:t>
              </a:r>
              <a:r>
                <a:rPr lang="en-US" altLang="en-US" sz="2800" b="1" dirty="0">
                  <a:latin typeface="Times New Roman" pitchFamily="18" charset="0"/>
                </a:rPr>
                <a:t>][j]=</a:t>
              </a:r>
            </a:p>
          </p:txBody>
        </p:sp>
        <p:sp>
          <p:nvSpPr>
            <p:cNvPr id="403466" name="AutoShape 46"/>
            <p:cNvSpPr>
              <a:spLocks/>
            </p:cNvSpPr>
            <p:nvPr/>
          </p:nvSpPr>
          <p:spPr bwMode="auto">
            <a:xfrm>
              <a:off x="832" y="176"/>
              <a:ext cx="91" cy="453"/>
            </a:xfrm>
            <a:prstGeom prst="leftBrace">
              <a:avLst>
                <a:gd name="adj1" fmla="val 41484"/>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sp>
        <p:nvSpPr>
          <p:cNvPr id="4" name="标题 3"/>
          <p:cNvSpPr>
            <a:spLocks noGrp="1"/>
          </p:cNvSpPr>
          <p:nvPr>
            <p:ph type="title"/>
          </p:nvPr>
        </p:nvSpPr>
        <p:spPr/>
        <p:txBody>
          <a:bodyPr/>
          <a:lstStyle/>
          <a:p>
            <a:r>
              <a:rPr lang="zh-CN" altLang="en-US" dirty="0" smtClean="0"/>
              <a:t>有向图：带权图的邻接矩阵表示</a:t>
            </a:r>
            <a:endParaRPr lang="en-US" dirty="0"/>
          </a:p>
        </p:txBody>
      </p:sp>
      <p:sp>
        <p:nvSpPr>
          <p:cNvPr id="5" name="内容占位符 4"/>
          <p:cNvSpPr>
            <a:spLocks noGrp="1"/>
          </p:cNvSpPr>
          <p:nvPr>
            <p:ph idx="1"/>
          </p:nvPr>
        </p:nvSpPr>
        <p:spPr>
          <a:xfrm>
            <a:off x="457200" y="764704"/>
            <a:ext cx="8229600" cy="5832648"/>
          </a:xfrm>
        </p:spPr>
        <p:txBody>
          <a:bodyPr/>
          <a:lstStyle/>
          <a:p>
            <a:r>
              <a:rPr lang="zh-CN" altLang="en-US" dirty="0" smtClean="0"/>
              <a:t>矩阵的元素：</a:t>
            </a:r>
            <a:endParaRPr lang="en-US" dirty="0"/>
          </a:p>
        </p:txBody>
      </p:sp>
      <p:sp>
        <p:nvSpPr>
          <p:cNvPr id="53" name="Rectangle 3"/>
          <p:cNvSpPr>
            <a:spLocks noChangeArrowheads="1"/>
          </p:cNvSpPr>
          <p:nvPr/>
        </p:nvSpPr>
        <p:spPr bwMode="auto">
          <a:xfrm>
            <a:off x="2706006" y="4905534"/>
            <a:ext cx="3983359" cy="323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800" b="1" dirty="0" smtClean="0">
                <a:latin typeface="Times New Roman" pitchFamily="18" charset="0"/>
              </a:rPr>
              <a:t>带</a:t>
            </a:r>
            <a:r>
              <a:rPr lang="zh-CN" altLang="en-US" sz="2800" b="1" dirty="0">
                <a:latin typeface="Times New Roman" pitchFamily="18" charset="0"/>
              </a:rPr>
              <a:t>权有向图的数组存储</a:t>
            </a:r>
          </a:p>
        </p:txBody>
      </p:sp>
      <p:grpSp>
        <p:nvGrpSpPr>
          <p:cNvPr id="54" name="Group 4"/>
          <p:cNvGrpSpPr>
            <a:grpSpLocks/>
          </p:cNvGrpSpPr>
          <p:nvPr/>
        </p:nvGrpSpPr>
        <p:grpSpPr bwMode="auto">
          <a:xfrm>
            <a:off x="3429403" y="2443137"/>
            <a:ext cx="1949622" cy="2278352"/>
            <a:chOff x="0" y="0"/>
            <a:chExt cx="1043" cy="1436"/>
          </a:xfrm>
        </p:grpSpPr>
        <p:sp>
          <p:nvSpPr>
            <p:cNvPr id="87" name="Rectangle 5"/>
            <p:cNvSpPr>
              <a:spLocks noChangeArrowheads="1"/>
            </p:cNvSpPr>
            <p:nvPr/>
          </p:nvSpPr>
          <p:spPr bwMode="auto">
            <a:xfrm>
              <a:off x="0" y="1232"/>
              <a:ext cx="104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dirty="0">
                  <a:latin typeface="Times New Roman" pitchFamily="18" charset="0"/>
                </a:rPr>
                <a:t>(b</a:t>
              </a:r>
              <a:r>
                <a:rPr lang="en-US" altLang="en-US" sz="2800" b="1">
                  <a:latin typeface="Times New Roman" pitchFamily="18" charset="0"/>
                </a:rPr>
                <a:t>)   </a:t>
              </a:r>
              <a:r>
                <a:rPr lang="zh-CN" altLang="en-US" sz="2800" b="1" smtClean="0">
                  <a:latin typeface="Times New Roman" pitchFamily="18" charset="0"/>
                </a:rPr>
                <a:t>顶点数组</a:t>
              </a:r>
              <a:endParaRPr lang="zh-CN" altLang="en-US" sz="2800" b="1" dirty="0">
                <a:latin typeface="Times New Roman" pitchFamily="18" charset="0"/>
              </a:endParaRPr>
            </a:p>
          </p:txBody>
        </p:sp>
        <p:grpSp>
          <p:nvGrpSpPr>
            <p:cNvPr id="88" name="Group 6"/>
            <p:cNvGrpSpPr>
              <a:grpSpLocks/>
            </p:cNvGrpSpPr>
            <p:nvPr/>
          </p:nvGrpSpPr>
          <p:grpSpPr bwMode="auto">
            <a:xfrm>
              <a:off x="266" y="0"/>
              <a:ext cx="453" cy="1134"/>
              <a:chOff x="0" y="0"/>
              <a:chExt cx="453" cy="1160"/>
            </a:xfrm>
          </p:grpSpPr>
          <p:sp>
            <p:nvSpPr>
              <p:cNvPr id="89" name="Rectangle 7"/>
              <p:cNvSpPr>
                <a:spLocks noChangeArrowheads="1"/>
              </p:cNvSpPr>
              <p:nvPr/>
            </p:nvSpPr>
            <p:spPr bwMode="auto">
              <a:xfrm>
                <a:off x="0" y="0"/>
                <a:ext cx="45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vexs</a:t>
                </a:r>
              </a:p>
            </p:txBody>
          </p:sp>
          <p:sp>
            <p:nvSpPr>
              <p:cNvPr id="90" name="Rectangle 8"/>
              <p:cNvSpPr>
                <a:spLocks noChangeArrowheads="1"/>
              </p:cNvSpPr>
              <p:nvPr/>
            </p:nvSpPr>
            <p:spPr bwMode="auto">
              <a:xfrm>
                <a:off x="58" y="248"/>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a:latin typeface="Times New Roman" pitchFamily="18" charset="0"/>
                  </a:rPr>
                  <a:t>a</a:t>
                </a:r>
              </a:p>
            </p:txBody>
          </p:sp>
          <p:sp>
            <p:nvSpPr>
              <p:cNvPr id="91" name="Rectangle 9"/>
              <p:cNvSpPr>
                <a:spLocks noChangeArrowheads="1"/>
              </p:cNvSpPr>
              <p:nvPr/>
            </p:nvSpPr>
            <p:spPr bwMode="auto">
              <a:xfrm>
                <a:off x="61" y="427"/>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a:latin typeface="Times New Roman" pitchFamily="18" charset="0"/>
                  </a:rPr>
                  <a:t>b</a:t>
                </a:r>
              </a:p>
            </p:txBody>
          </p:sp>
          <p:sp>
            <p:nvSpPr>
              <p:cNvPr id="92" name="Rectangle 10"/>
              <p:cNvSpPr>
                <a:spLocks noChangeArrowheads="1"/>
              </p:cNvSpPr>
              <p:nvPr/>
            </p:nvSpPr>
            <p:spPr bwMode="auto">
              <a:xfrm>
                <a:off x="61" y="611"/>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a:latin typeface="Times New Roman" pitchFamily="18" charset="0"/>
                  </a:rPr>
                  <a:t>c</a:t>
                </a:r>
              </a:p>
            </p:txBody>
          </p:sp>
          <p:sp>
            <p:nvSpPr>
              <p:cNvPr id="93" name="Rectangle 11"/>
              <p:cNvSpPr>
                <a:spLocks noChangeArrowheads="1"/>
              </p:cNvSpPr>
              <p:nvPr/>
            </p:nvSpPr>
            <p:spPr bwMode="auto">
              <a:xfrm>
                <a:off x="61" y="795"/>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a:latin typeface="Times New Roman" pitchFamily="18" charset="0"/>
                  </a:rPr>
                  <a:t>d</a:t>
                </a:r>
              </a:p>
            </p:txBody>
          </p:sp>
          <p:sp>
            <p:nvSpPr>
              <p:cNvPr id="94" name="Rectangle 12"/>
              <p:cNvSpPr>
                <a:spLocks noChangeArrowheads="1"/>
              </p:cNvSpPr>
              <p:nvPr/>
            </p:nvSpPr>
            <p:spPr bwMode="auto">
              <a:xfrm>
                <a:off x="64" y="979"/>
                <a:ext cx="36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a:latin typeface="Times New Roman" pitchFamily="18" charset="0"/>
                  </a:rPr>
                  <a:t>e</a:t>
                </a:r>
              </a:p>
            </p:txBody>
          </p:sp>
        </p:grpSp>
      </p:grpSp>
      <p:grpSp>
        <p:nvGrpSpPr>
          <p:cNvPr id="55" name="Group 13"/>
          <p:cNvGrpSpPr>
            <a:grpSpLocks/>
          </p:cNvGrpSpPr>
          <p:nvPr/>
        </p:nvGrpSpPr>
        <p:grpSpPr bwMode="auto">
          <a:xfrm>
            <a:off x="5756612" y="2582757"/>
            <a:ext cx="2775828" cy="2157771"/>
            <a:chOff x="0" y="0"/>
            <a:chExt cx="1485" cy="1360"/>
          </a:xfrm>
        </p:grpSpPr>
        <p:sp>
          <p:nvSpPr>
            <p:cNvPr id="78" name="Rectangle 14"/>
            <p:cNvSpPr>
              <a:spLocks noChangeArrowheads="1"/>
            </p:cNvSpPr>
            <p:nvPr/>
          </p:nvSpPr>
          <p:spPr bwMode="auto">
            <a:xfrm>
              <a:off x="183" y="1156"/>
              <a:ext cx="106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a:latin typeface="Times New Roman" pitchFamily="18" charset="0"/>
                </a:rPr>
                <a:t>(c)   </a:t>
              </a:r>
              <a:r>
                <a:rPr lang="zh-CN" altLang="en-US" sz="2800" b="1">
                  <a:latin typeface="Times New Roman" pitchFamily="18" charset="0"/>
                </a:rPr>
                <a:t>邻接矩阵</a:t>
              </a:r>
            </a:p>
          </p:txBody>
        </p:sp>
        <p:grpSp>
          <p:nvGrpSpPr>
            <p:cNvPr id="79" name="Group 15"/>
            <p:cNvGrpSpPr>
              <a:grpSpLocks/>
            </p:cNvGrpSpPr>
            <p:nvPr/>
          </p:nvGrpSpPr>
          <p:grpSpPr bwMode="auto">
            <a:xfrm>
              <a:off x="0" y="0"/>
              <a:ext cx="1485" cy="1135"/>
              <a:chOff x="0" y="0"/>
              <a:chExt cx="1485" cy="1135"/>
            </a:xfrm>
          </p:grpSpPr>
          <p:sp>
            <p:nvSpPr>
              <p:cNvPr id="80" name="Rectangle 16"/>
              <p:cNvSpPr>
                <a:spLocks noChangeArrowheads="1"/>
              </p:cNvSpPr>
              <p:nvPr/>
            </p:nvSpPr>
            <p:spPr bwMode="auto">
              <a:xfrm>
                <a:off x="48" y="0"/>
                <a:ext cx="138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a:latin typeface="宋体" pitchFamily="2" charset="-122"/>
                  </a:rPr>
                  <a:t>∞ </a:t>
                </a:r>
                <a:r>
                  <a:rPr lang="en-US" altLang="en-US" sz="2800">
                    <a:latin typeface="Times New Roman" pitchFamily="18" charset="0"/>
                  </a:rPr>
                  <a:t>6    2   </a:t>
                </a:r>
                <a:r>
                  <a:rPr lang="en-US" altLang="en-US" sz="2800">
                    <a:latin typeface="宋体" pitchFamily="2" charset="-122"/>
                  </a:rPr>
                  <a:t>∞ ∞</a:t>
                </a:r>
              </a:p>
            </p:txBody>
          </p:sp>
          <p:sp>
            <p:nvSpPr>
              <p:cNvPr id="81" name="Rectangle 17"/>
              <p:cNvSpPr>
                <a:spLocks noChangeArrowheads="1"/>
              </p:cNvSpPr>
              <p:nvPr/>
            </p:nvSpPr>
            <p:spPr bwMode="auto">
              <a:xfrm>
                <a:off x="48" y="240"/>
                <a:ext cx="138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dirty="0">
                    <a:latin typeface="宋体" pitchFamily="2" charset="-122"/>
                  </a:rPr>
                  <a:t>∞ ∞</a:t>
                </a:r>
                <a:r>
                  <a:rPr lang="zh-CN" altLang="en-US" sz="2800" dirty="0">
                    <a:latin typeface="Times New Roman" pitchFamily="18" charset="0"/>
                  </a:rPr>
                  <a:t> </a:t>
                </a:r>
                <a:r>
                  <a:rPr lang="zh-CN" altLang="en-US" sz="2800" dirty="0">
                    <a:latin typeface="宋体" pitchFamily="2" charset="-122"/>
                  </a:rPr>
                  <a:t>∞</a:t>
                </a:r>
                <a:r>
                  <a:rPr lang="zh-CN" altLang="en-US" sz="2800" dirty="0">
                    <a:latin typeface="Times New Roman" pitchFamily="18" charset="0"/>
                  </a:rPr>
                  <a:t>  </a:t>
                </a:r>
                <a:r>
                  <a:rPr lang="zh-CN" altLang="en-US" sz="2800" dirty="0">
                    <a:latin typeface="宋体" pitchFamily="2" charset="-122"/>
                  </a:rPr>
                  <a:t>∞</a:t>
                </a:r>
                <a:r>
                  <a:rPr lang="zh-CN" altLang="en-US" sz="2800" dirty="0">
                    <a:latin typeface="Times New Roman" pitchFamily="18" charset="0"/>
                  </a:rPr>
                  <a:t>   </a:t>
                </a:r>
                <a:r>
                  <a:rPr lang="en-US" altLang="en-US" sz="2800" dirty="0">
                    <a:latin typeface="Times New Roman" pitchFamily="18" charset="0"/>
                  </a:rPr>
                  <a:t>3</a:t>
                </a:r>
              </a:p>
            </p:txBody>
          </p:sp>
          <p:sp>
            <p:nvSpPr>
              <p:cNvPr id="82" name="Rectangle 18"/>
              <p:cNvSpPr>
                <a:spLocks noChangeArrowheads="1"/>
              </p:cNvSpPr>
              <p:nvPr/>
            </p:nvSpPr>
            <p:spPr bwMode="auto">
              <a:xfrm>
                <a:off x="48" y="468"/>
                <a:ext cx="138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dirty="0">
                    <a:latin typeface="宋体" pitchFamily="2" charset="-122"/>
                  </a:rPr>
                  <a:t>∞</a:t>
                </a:r>
                <a:r>
                  <a:rPr lang="zh-CN" altLang="en-US" sz="2800" dirty="0">
                    <a:latin typeface="Times New Roman" pitchFamily="18" charset="0"/>
                  </a:rPr>
                  <a:t>   </a:t>
                </a:r>
                <a:r>
                  <a:rPr lang="en-US" altLang="en-US" sz="2800" dirty="0">
                    <a:latin typeface="Times New Roman" pitchFamily="18" charset="0"/>
                  </a:rPr>
                  <a:t>3  </a:t>
                </a:r>
                <a:r>
                  <a:rPr lang="en-US" altLang="en-US" sz="2800" dirty="0">
                    <a:latin typeface="宋体" pitchFamily="2" charset="-122"/>
                  </a:rPr>
                  <a:t>∞</a:t>
                </a:r>
                <a:r>
                  <a:rPr lang="en-US" altLang="en-US" sz="2800" dirty="0">
                    <a:latin typeface="Times New Roman" pitchFamily="18" charset="0"/>
                  </a:rPr>
                  <a:t>   1   </a:t>
                </a:r>
                <a:r>
                  <a:rPr lang="en-US" altLang="en-US" sz="2800" dirty="0">
                    <a:latin typeface="宋体" pitchFamily="2" charset="-122"/>
                  </a:rPr>
                  <a:t>∞</a:t>
                </a:r>
              </a:p>
            </p:txBody>
          </p:sp>
          <p:sp>
            <p:nvSpPr>
              <p:cNvPr id="83" name="Rectangle 19"/>
              <p:cNvSpPr>
                <a:spLocks noChangeArrowheads="1"/>
              </p:cNvSpPr>
              <p:nvPr/>
            </p:nvSpPr>
            <p:spPr bwMode="auto">
              <a:xfrm>
                <a:off x="48" y="700"/>
                <a:ext cx="138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a:latin typeface="宋体" pitchFamily="2" charset="-122"/>
                  </a:rPr>
                  <a:t>∞ </a:t>
                </a:r>
                <a:r>
                  <a:rPr lang="en-US" altLang="en-US" sz="2800">
                    <a:latin typeface="宋体" pitchFamily="2" charset="-122"/>
                  </a:rPr>
                  <a:t>4 </a:t>
                </a:r>
                <a:r>
                  <a:rPr lang="en-US" altLang="en-US" sz="2800">
                    <a:latin typeface="Times New Roman" pitchFamily="18" charset="0"/>
                  </a:rPr>
                  <a:t> </a:t>
                </a:r>
                <a:r>
                  <a:rPr lang="en-US" altLang="en-US" sz="2800">
                    <a:latin typeface="宋体" pitchFamily="2" charset="-122"/>
                  </a:rPr>
                  <a:t>∞ ∞ </a:t>
                </a:r>
                <a:r>
                  <a:rPr lang="en-US" altLang="en-US" sz="2800">
                    <a:latin typeface="Times New Roman" pitchFamily="18" charset="0"/>
                  </a:rPr>
                  <a:t> 5</a:t>
                </a:r>
              </a:p>
            </p:txBody>
          </p:sp>
          <p:sp>
            <p:nvSpPr>
              <p:cNvPr id="84" name="AutoShape 20"/>
              <p:cNvSpPr>
                <a:spLocks/>
              </p:cNvSpPr>
              <p:nvPr/>
            </p:nvSpPr>
            <p:spPr bwMode="auto">
              <a:xfrm>
                <a:off x="0" y="24"/>
                <a:ext cx="45" cy="1111"/>
              </a:xfrm>
              <a:prstGeom prst="leftBracket">
                <a:avLst>
                  <a:gd name="adj" fmla="val 20574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2800">
                  <a:latin typeface="Times New Roman" pitchFamily="18" charset="0"/>
                </a:endParaRPr>
              </a:p>
            </p:txBody>
          </p:sp>
          <p:sp>
            <p:nvSpPr>
              <p:cNvPr id="85" name="AutoShape 21"/>
              <p:cNvSpPr>
                <a:spLocks/>
              </p:cNvSpPr>
              <p:nvPr/>
            </p:nvSpPr>
            <p:spPr bwMode="auto">
              <a:xfrm>
                <a:off x="1440" y="12"/>
                <a:ext cx="45" cy="1111"/>
              </a:xfrm>
              <a:prstGeom prst="rightBracket">
                <a:avLst>
                  <a:gd name="adj" fmla="val 20574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2800">
                  <a:latin typeface="Times New Roman" pitchFamily="18" charset="0"/>
                </a:endParaRPr>
              </a:p>
            </p:txBody>
          </p:sp>
          <p:sp>
            <p:nvSpPr>
              <p:cNvPr id="86" name="Rectangle 22"/>
              <p:cNvSpPr>
                <a:spLocks noChangeArrowheads="1"/>
              </p:cNvSpPr>
              <p:nvPr/>
            </p:nvSpPr>
            <p:spPr bwMode="auto">
              <a:xfrm>
                <a:off x="48" y="920"/>
                <a:ext cx="138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a:latin typeface="宋体" pitchFamily="2" charset="-122"/>
                  </a:rPr>
                  <a:t>∞ ∞</a:t>
                </a:r>
                <a:r>
                  <a:rPr lang="zh-CN" altLang="en-US" sz="2800">
                    <a:latin typeface="Times New Roman" pitchFamily="18" charset="0"/>
                  </a:rPr>
                  <a:t> </a:t>
                </a:r>
                <a:r>
                  <a:rPr lang="zh-CN" altLang="en-US" sz="2800">
                    <a:latin typeface="宋体" pitchFamily="2" charset="-122"/>
                  </a:rPr>
                  <a:t>∞ ∞ ∞</a:t>
                </a:r>
              </a:p>
            </p:txBody>
          </p:sp>
        </p:grpSp>
      </p:grpSp>
      <p:grpSp>
        <p:nvGrpSpPr>
          <p:cNvPr id="56" name="Group 23"/>
          <p:cNvGrpSpPr>
            <a:grpSpLocks/>
          </p:cNvGrpSpPr>
          <p:nvPr/>
        </p:nvGrpSpPr>
        <p:grpSpPr bwMode="auto">
          <a:xfrm>
            <a:off x="539552" y="2874691"/>
            <a:ext cx="2704796" cy="1846798"/>
            <a:chOff x="0" y="0"/>
            <a:chExt cx="1447" cy="1164"/>
          </a:xfrm>
        </p:grpSpPr>
        <p:sp>
          <p:nvSpPr>
            <p:cNvPr id="57" name="Rectangle 24"/>
            <p:cNvSpPr>
              <a:spLocks noChangeArrowheads="1"/>
            </p:cNvSpPr>
            <p:nvPr/>
          </p:nvSpPr>
          <p:spPr bwMode="auto">
            <a:xfrm>
              <a:off x="0" y="960"/>
              <a:ext cx="1447" cy="20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dirty="0">
                  <a:latin typeface="Times New Roman" pitchFamily="18" charset="0"/>
                </a:rPr>
                <a:t>(a)  </a:t>
              </a:r>
              <a:r>
                <a:rPr lang="zh-CN" altLang="en-US" sz="2800" b="1" dirty="0">
                  <a:latin typeface="Times New Roman" pitchFamily="18" charset="0"/>
                </a:rPr>
                <a:t>带权有向图</a:t>
              </a:r>
              <a:r>
                <a:rPr lang="zh-CN" altLang="en-US" sz="2800" dirty="0">
                  <a:latin typeface="Times New Roman" pitchFamily="18" charset="0"/>
                </a:rPr>
                <a:t> </a:t>
              </a:r>
            </a:p>
          </p:txBody>
        </p:sp>
        <p:grpSp>
          <p:nvGrpSpPr>
            <p:cNvPr id="58" name="Group 25"/>
            <p:cNvGrpSpPr>
              <a:grpSpLocks/>
            </p:cNvGrpSpPr>
            <p:nvPr/>
          </p:nvGrpSpPr>
          <p:grpSpPr bwMode="auto">
            <a:xfrm>
              <a:off x="7" y="0"/>
              <a:ext cx="1440" cy="840"/>
              <a:chOff x="0" y="0"/>
              <a:chExt cx="1440" cy="840"/>
            </a:xfrm>
          </p:grpSpPr>
          <p:sp>
            <p:nvSpPr>
              <p:cNvPr id="59" name="Rectangle 26"/>
              <p:cNvSpPr>
                <a:spLocks noChangeArrowheads="1"/>
              </p:cNvSpPr>
              <p:nvPr/>
            </p:nvSpPr>
            <p:spPr bwMode="auto">
              <a:xfrm>
                <a:off x="992" y="88"/>
                <a:ext cx="181" cy="1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3</a:t>
                </a:r>
              </a:p>
            </p:txBody>
          </p:sp>
          <p:sp>
            <p:nvSpPr>
              <p:cNvPr id="60" name="Rectangle 27"/>
              <p:cNvSpPr>
                <a:spLocks noChangeArrowheads="1"/>
              </p:cNvSpPr>
              <p:nvPr/>
            </p:nvSpPr>
            <p:spPr bwMode="auto">
              <a:xfrm>
                <a:off x="939" y="440"/>
                <a:ext cx="181" cy="1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5</a:t>
                </a:r>
              </a:p>
            </p:txBody>
          </p:sp>
          <p:sp>
            <p:nvSpPr>
              <p:cNvPr id="61" name="Rectangle 28"/>
              <p:cNvSpPr>
                <a:spLocks noChangeArrowheads="1"/>
              </p:cNvSpPr>
              <p:nvPr/>
            </p:nvSpPr>
            <p:spPr bwMode="auto">
              <a:xfrm>
                <a:off x="656" y="392"/>
                <a:ext cx="181" cy="1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4</a:t>
                </a:r>
              </a:p>
            </p:txBody>
          </p:sp>
          <p:sp>
            <p:nvSpPr>
              <p:cNvPr id="62" name="Rectangle 29"/>
              <p:cNvSpPr>
                <a:spLocks noChangeArrowheads="1"/>
              </p:cNvSpPr>
              <p:nvPr/>
            </p:nvSpPr>
            <p:spPr bwMode="auto">
              <a:xfrm>
                <a:off x="384" y="568"/>
                <a:ext cx="181" cy="1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1</a:t>
                </a:r>
              </a:p>
            </p:txBody>
          </p:sp>
          <p:sp>
            <p:nvSpPr>
              <p:cNvPr id="63" name="Rectangle 30"/>
              <p:cNvSpPr>
                <a:spLocks noChangeArrowheads="1"/>
              </p:cNvSpPr>
              <p:nvPr/>
            </p:nvSpPr>
            <p:spPr bwMode="auto">
              <a:xfrm>
                <a:off x="0" y="336"/>
                <a:ext cx="181" cy="1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2</a:t>
                </a:r>
              </a:p>
            </p:txBody>
          </p:sp>
          <p:sp>
            <p:nvSpPr>
              <p:cNvPr id="64" name="Rectangle 31"/>
              <p:cNvSpPr>
                <a:spLocks noChangeArrowheads="1"/>
              </p:cNvSpPr>
              <p:nvPr/>
            </p:nvSpPr>
            <p:spPr bwMode="auto">
              <a:xfrm>
                <a:off x="376" y="0"/>
                <a:ext cx="181" cy="1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dirty="0">
                    <a:latin typeface="Times New Roman" pitchFamily="18" charset="0"/>
                  </a:rPr>
                  <a:t>6</a:t>
                </a:r>
              </a:p>
            </p:txBody>
          </p:sp>
          <p:sp>
            <p:nvSpPr>
              <p:cNvPr id="65" name="Oval 32"/>
              <p:cNvSpPr>
                <a:spLocks noChangeArrowheads="1"/>
              </p:cNvSpPr>
              <p:nvPr/>
            </p:nvSpPr>
            <p:spPr bwMode="auto">
              <a:xfrm>
                <a:off x="56" y="64"/>
                <a:ext cx="227" cy="204"/>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a</a:t>
                </a:r>
              </a:p>
            </p:txBody>
          </p:sp>
          <p:sp>
            <p:nvSpPr>
              <p:cNvPr id="66" name="Oval 33"/>
              <p:cNvSpPr>
                <a:spLocks noChangeArrowheads="1"/>
              </p:cNvSpPr>
              <p:nvPr/>
            </p:nvSpPr>
            <p:spPr bwMode="auto">
              <a:xfrm>
                <a:off x="698" y="76"/>
                <a:ext cx="227" cy="204"/>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b</a:t>
                </a:r>
              </a:p>
            </p:txBody>
          </p:sp>
          <p:sp>
            <p:nvSpPr>
              <p:cNvPr id="67" name="Oval 34"/>
              <p:cNvSpPr>
                <a:spLocks noChangeArrowheads="1"/>
              </p:cNvSpPr>
              <p:nvPr/>
            </p:nvSpPr>
            <p:spPr bwMode="auto">
              <a:xfrm>
                <a:off x="53" y="636"/>
                <a:ext cx="227" cy="204"/>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c</a:t>
                </a:r>
              </a:p>
            </p:txBody>
          </p:sp>
          <p:sp>
            <p:nvSpPr>
              <p:cNvPr id="68" name="Oval 35"/>
              <p:cNvSpPr>
                <a:spLocks noChangeArrowheads="1"/>
              </p:cNvSpPr>
              <p:nvPr/>
            </p:nvSpPr>
            <p:spPr bwMode="auto">
              <a:xfrm>
                <a:off x="693" y="628"/>
                <a:ext cx="227" cy="204"/>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d</a:t>
                </a:r>
              </a:p>
            </p:txBody>
          </p:sp>
          <p:sp>
            <p:nvSpPr>
              <p:cNvPr id="69" name="Oval 36"/>
              <p:cNvSpPr>
                <a:spLocks noChangeArrowheads="1"/>
              </p:cNvSpPr>
              <p:nvPr/>
            </p:nvSpPr>
            <p:spPr bwMode="auto">
              <a:xfrm>
                <a:off x="1213" y="316"/>
                <a:ext cx="227" cy="204"/>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dirty="0">
                    <a:latin typeface="Times New Roman" pitchFamily="18" charset="0"/>
                  </a:rPr>
                  <a:t>e</a:t>
                </a:r>
              </a:p>
            </p:txBody>
          </p:sp>
          <p:sp>
            <p:nvSpPr>
              <p:cNvPr id="70" name="Line 37"/>
              <p:cNvSpPr>
                <a:spLocks noChangeShapeType="1"/>
              </p:cNvSpPr>
              <p:nvPr/>
            </p:nvSpPr>
            <p:spPr bwMode="auto">
              <a:xfrm>
                <a:off x="168" y="280"/>
                <a:ext cx="0" cy="3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71" name="Line 38"/>
              <p:cNvSpPr>
                <a:spLocks noChangeShapeType="1"/>
              </p:cNvSpPr>
              <p:nvPr/>
            </p:nvSpPr>
            <p:spPr bwMode="auto">
              <a:xfrm>
                <a:off x="813" y="272"/>
                <a:ext cx="0" cy="363"/>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72" name="Line 39"/>
              <p:cNvSpPr>
                <a:spLocks noChangeShapeType="1"/>
              </p:cNvSpPr>
              <p:nvPr/>
            </p:nvSpPr>
            <p:spPr bwMode="auto">
              <a:xfrm>
                <a:off x="288" y="168"/>
                <a:ext cx="40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73" name="Line 40"/>
              <p:cNvSpPr>
                <a:spLocks noChangeShapeType="1"/>
              </p:cNvSpPr>
              <p:nvPr/>
            </p:nvSpPr>
            <p:spPr bwMode="auto">
              <a:xfrm>
                <a:off x="288" y="736"/>
                <a:ext cx="40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74" name="Line 41"/>
              <p:cNvSpPr>
                <a:spLocks noChangeShapeType="1"/>
              </p:cNvSpPr>
              <p:nvPr/>
            </p:nvSpPr>
            <p:spPr bwMode="auto">
              <a:xfrm flipV="1">
                <a:off x="248" y="224"/>
                <a:ext cx="453" cy="45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75" name="Line 42"/>
              <p:cNvSpPr>
                <a:spLocks noChangeShapeType="1"/>
              </p:cNvSpPr>
              <p:nvPr/>
            </p:nvSpPr>
            <p:spPr bwMode="auto">
              <a:xfrm flipV="1">
                <a:off x="912" y="496"/>
                <a:ext cx="336"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76" name="Line 43"/>
              <p:cNvSpPr>
                <a:spLocks noChangeShapeType="1"/>
              </p:cNvSpPr>
              <p:nvPr/>
            </p:nvSpPr>
            <p:spPr bwMode="auto">
              <a:xfrm flipH="1" flipV="1">
                <a:off x="917" y="192"/>
                <a:ext cx="331" cy="16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77" name="Rectangle 44"/>
              <p:cNvSpPr>
                <a:spLocks noChangeArrowheads="1"/>
              </p:cNvSpPr>
              <p:nvPr/>
            </p:nvSpPr>
            <p:spPr bwMode="auto">
              <a:xfrm>
                <a:off x="344" y="288"/>
                <a:ext cx="181" cy="1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dirty="0">
                    <a:latin typeface="Times New Roman" pitchFamily="18" charset="0"/>
                  </a:rPr>
                  <a:t>3</a:t>
                </a:r>
              </a:p>
            </p:txBody>
          </p:sp>
        </p:grpSp>
      </p:grpSp>
      <p:sp>
        <p:nvSpPr>
          <p:cNvPr id="95" name="Rectangle 45"/>
          <p:cNvSpPr>
            <a:spLocks noChangeArrowheads="1"/>
          </p:cNvSpPr>
          <p:nvPr/>
        </p:nvSpPr>
        <p:spPr bwMode="auto">
          <a:xfrm>
            <a:off x="179512" y="5373216"/>
            <a:ext cx="8856984" cy="1484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533400" eaLnBrk="0" hangingPunct="0">
              <a:spcBef>
                <a:spcPct val="20000"/>
              </a:spcBef>
              <a:buClr>
                <a:schemeClr val="tx1"/>
              </a:buClr>
              <a:buChar char="•"/>
              <a:defRPr sz="2800">
                <a:solidFill>
                  <a:schemeClr val="tx1"/>
                </a:solidFill>
                <a:latin typeface="Verdana" pitchFamily="34" charset="0"/>
                <a:ea typeface="宋体" pitchFamily="2" charset="-122"/>
              </a:defRPr>
            </a:lvl2pPr>
            <a:lvl3pPr marL="1717675" indent="-4572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2354263" indent="-457200" eaLnBrk="0" hangingPunct="0">
              <a:spcBef>
                <a:spcPct val="20000"/>
              </a:spcBef>
              <a:buClr>
                <a:schemeClr val="tx2"/>
              </a:buClr>
              <a:buChar char="•"/>
              <a:defRPr sz="2000">
                <a:solidFill>
                  <a:schemeClr val="tx1"/>
                </a:solidFill>
                <a:latin typeface="Verdana" pitchFamily="34" charset="0"/>
                <a:ea typeface="宋体" pitchFamily="2" charset="-122"/>
              </a:defRPr>
            </a:lvl4pPr>
            <a:lvl5pPr marL="2990850" indent="-4572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3448050" indent="-4572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3905250" indent="-4572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4362450" indent="-4572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4819650" indent="-4572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marL="457200" indent="-457200" eaLnBrk="1" hangingPunct="1">
              <a:lnSpc>
                <a:spcPct val="110000"/>
              </a:lnSpc>
              <a:buClrTx/>
              <a:buSzPct val="120000"/>
              <a:buFont typeface="Arial" panose="020B0604020202020204" pitchFamily="34" charset="0"/>
              <a:buChar char="•"/>
            </a:pPr>
            <a:r>
              <a:rPr lang="zh-CN" altLang="en-US" sz="2800" b="1" dirty="0">
                <a:latin typeface="+mn-lt"/>
              </a:rPr>
              <a:t>对于顶点</a:t>
            </a:r>
            <a:r>
              <a:rPr lang="en-US" altLang="en-US" sz="2800" b="1" dirty="0">
                <a:latin typeface="+mn-lt"/>
              </a:rPr>
              <a:t>vi</a:t>
            </a:r>
            <a:r>
              <a:rPr lang="zh-CN" altLang="en-US" sz="2800" b="1" dirty="0">
                <a:latin typeface="+mn-lt"/>
              </a:rPr>
              <a:t>，第</a:t>
            </a:r>
            <a:r>
              <a:rPr lang="en-US" altLang="en-US" sz="2800" b="1" dirty="0" err="1">
                <a:latin typeface="+mn-lt"/>
              </a:rPr>
              <a:t>i</a:t>
            </a:r>
            <a:r>
              <a:rPr lang="zh-CN" altLang="en-US" sz="2800" b="1" dirty="0">
                <a:latin typeface="+mn-lt"/>
              </a:rPr>
              <a:t>行的非</a:t>
            </a:r>
            <a:r>
              <a:rPr lang="en-US" altLang="en-US" sz="2800" b="1" dirty="0">
                <a:latin typeface="+mn-lt"/>
              </a:rPr>
              <a:t>0</a:t>
            </a:r>
            <a:r>
              <a:rPr lang="zh-CN" altLang="en-US" sz="2800" b="1" dirty="0">
                <a:latin typeface="+mn-lt"/>
              </a:rPr>
              <a:t>元素的个数是其出度</a:t>
            </a:r>
            <a:r>
              <a:rPr lang="en-US" altLang="en-US" sz="2800" b="1" dirty="0">
                <a:latin typeface="+mn-lt"/>
              </a:rPr>
              <a:t>OD(vi)</a:t>
            </a:r>
            <a:r>
              <a:rPr lang="zh-CN" altLang="en-US" sz="2800" b="1" dirty="0">
                <a:latin typeface="+mn-lt"/>
              </a:rPr>
              <a:t>；第</a:t>
            </a:r>
            <a:r>
              <a:rPr lang="en-US" altLang="en-US" sz="2800" b="1" dirty="0" err="1">
                <a:latin typeface="+mn-lt"/>
              </a:rPr>
              <a:t>i</a:t>
            </a:r>
            <a:r>
              <a:rPr lang="zh-CN" altLang="en-US" sz="2800" b="1" dirty="0">
                <a:latin typeface="+mn-lt"/>
              </a:rPr>
              <a:t>列的非</a:t>
            </a:r>
            <a:r>
              <a:rPr lang="en-US" altLang="en-US" sz="2800" b="1" dirty="0">
                <a:latin typeface="+mn-lt"/>
              </a:rPr>
              <a:t>0</a:t>
            </a:r>
            <a:r>
              <a:rPr lang="zh-CN" altLang="en-US" sz="2800" b="1" dirty="0">
                <a:latin typeface="+mn-lt"/>
              </a:rPr>
              <a:t>元素的个数是其入度</a:t>
            </a:r>
            <a:r>
              <a:rPr lang="en-US" altLang="en-US" sz="2800" b="1" dirty="0">
                <a:latin typeface="+mn-lt"/>
              </a:rPr>
              <a:t>ID(vi) </a:t>
            </a:r>
            <a:endParaRPr lang="zh-CN" altLang="en-US" sz="2800" b="1" dirty="0">
              <a:latin typeface="+mn-lt"/>
            </a:endParaRPr>
          </a:p>
          <a:p>
            <a:pPr marL="457200" indent="-457200" eaLnBrk="1" hangingPunct="1">
              <a:lnSpc>
                <a:spcPct val="110000"/>
              </a:lnSpc>
              <a:buClrTx/>
              <a:buSzPct val="120000"/>
              <a:buFont typeface="Arial" panose="020B0604020202020204" pitchFamily="34" charset="0"/>
              <a:buChar char="•"/>
            </a:pPr>
            <a:r>
              <a:rPr lang="zh-CN" altLang="en-US" sz="2800" b="1" dirty="0">
                <a:latin typeface="+mn-lt"/>
              </a:rPr>
              <a:t>邻接矩阵中非</a:t>
            </a:r>
            <a:r>
              <a:rPr lang="en-US" altLang="en-US" sz="2800" b="1" dirty="0">
                <a:latin typeface="+mn-lt"/>
              </a:rPr>
              <a:t>0</a:t>
            </a:r>
            <a:r>
              <a:rPr lang="zh-CN" altLang="en-US" sz="2800" b="1" dirty="0">
                <a:latin typeface="+mn-lt"/>
              </a:rPr>
              <a:t>元素的个数就是图的弧的数目</a:t>
            </a:r>
          </a:p>
        </p:txBody>
      </p:sp>
    </p:spTree>
    <p:extLst>
      <p:ext uri="{BB962C8B-B14F-4D97-AF65-F5344CB8AC3E}">
        <p14:creationId xmlns:p14="http://schemas.microsoft.com/office/powerpoint/2010/main" val="8384480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图的数组表示</a:t>
            </a:r>
            <a:endParaRPr lang="en-US" dirty="0"/>
          </a:p>
        </p:txBody>
      </p:sp>
      <p:sp>
        <p:nvSpPr>
          <p:cNvPr id="3" name="内容占位符 2"/>
          <p:cNvSpPr>
            <a:spLocks noGrp="1"/>
          </p:cNvSpPr>
          <p:nvPr>
            <p:ph idx="1"/>
          </p:nvPr>
        </p:nvSpPr>
        <p:spPr>
          <a:xfrm>
            <a:off x="323528" y="908720"/>
            <a:ext cx="8686800" cy="5832648"/>
          </a:xfrm>
        </p:spPr>
        <p:txBody>
          <a:bodyPr>
            <a:normAutofit fontScale="62500" lnSpcReduction="20000"/>
          </a:bodyPr>
          <a:lstStyle/>
          <a:p>
            <a:pPr marL="0" indent="0">
              <a:buNone/>
            </a:pPr>
            <a:r>
              <a:rPr lang="en-US" altLang="zh-CN" dirty="0" err="1"/>
              <a:t>t</a:t>
            </a:r>
            <a:r>
              <a:rPr lang="en-US" altLang="en-US" smtClean="0"/>
              <a:t>ypedef </a:t>
            </a:r>
            <a:r>
              <a:rPr lang="en-US" altLang="en-US" err="1"/>
              <a:t>enum</a:t>
            </a:r>
            <a:r>
              <a:rPr lang="en-US" altLang="en-US"/>
              <a:t> </a:t>
            </a:r>
            <a:r>
              <a:rPr lang="en-US" altLang="en-US" smtClean="0"/>
              <a:t>{UDG</a:t>
            </a:r>
            <a:r>
              <a:rPr lang="en-US" altLang="en-US"/>
              <a:t>, DG, DN</a:t>
            </a:r>
            <a:r>
              <a:rPr lang="en-US" altLang="en-US" dirty="0"/>
              <a:t>, UDN} </a:t>
            </a:r>
            <a:r>
              <a:rPr lang="en-US" altLang="en-US" dirty="0" err="1"/>
              <a:t>GraphKind</a:t>
            </a:r>
            <a:r>
              <a:rPr lang="en-US" altLang="en-US" dirty="0"/>
              <a:t>;</a:t>
            </a:r>
          </a:p>
          <a:p>
            <a:pPr marL="0" indent="0">
              <a:buNone/>
            </a:pPr>
            <a:r>
              <a:rPr lang="en-US" altLang="en-US" dirty="0" err="1"/>
              <a:t>t</a:t>
            </a:r>
            <a:r>
              <a:rPr lang="en-US" altLang="en-US" smtClean="0"/>
              <a:t>ypedef </a:t>
            </a:r>
            <a:r>
              <a:rPr lang="en-US" altLang="en-US" dirty="0" err="1"/>
              <a:t>struct</a:t>
            </a:r>
            <a:r>
              <a:rPr lang="en-US" altLang="en-US" dirty="0"/>
              <a:t> </a:t>
            </a:r>
            <a:r>
              <a:rPr lang="en-US" altLang="en-US" dirty="0" err="1"/>
              <a:t>ArcCell</a:t>
            </a:r>
            <a:r>
              <a:rPr lang="en-US" altLang="en-US" dirty="0"/>
              <a:t> {</a:t>
            </a:r>
          </a:p>
          <a:p>
            <a:pPr marL="0" indent="0">
              <a:buNone/>
            </a:pPr>
            <a:r>
              <a:rPr lang="en-US" altLang="en-US" dirty="0"/>
              <a:t>	</a:t>
            </a:r>
            <a:r>
              <a:rPr lang="en-US" altLang="en-US" dirty="0" err="1"/>
              <a:t>VRType</a:t>
            </a:r>
            <a:r>
              <a:rPr lang="en-US" altLang="en-US" dirty="0"/>
              <a:t> </a:t>
            </a:r>
            <a:r>
              <a:rPr lang="en-US" altLang="en-US" dirty="0" err="1"/>
              <a:t>adj</a:t>
            </a:r>
            <a:r>
              <a:rPr lang="en-US" altLang="en-US" dirty="0"/>
              <a:t>; //</a:t>
            </a:r>
            <a:r>
              <a:rPr lang="zh-CN" altLang="en-US" dirty="0"/>
              <a:t>顶点关系类型：</a:t>
            </a:r>
            <a:r>
              <a:rPr lang="en-US" altLang="zh-CN" dirty="0"/>
              <a:t>w/1/0</a:t>
            </a:r>
            <a:endParaRPr lang="en-US" altLang="en-US" dirty="0"/>
          </a:p>
          <a:p>
            <a:pPr marL="0" indent="0">
              <a:buNone/>
            </a:pPr>
            <a:r>
              <a:rPr lang="en-US" altLang="en-US" dirty="0"/>
              <a:t>	</a:t>
            </a:r>
            <a:r>
              <a:rPr lang="en-US" altLang="en-US" dirty="0" err="1"/>
              <a:t>InfoType</a:t>
            </a:r>
            <a:r>
              <a:rPr lang="en-US" altLang="en-US" dirty="0"/>
              <a:t> *info;</a:t>
            </a:r>
          </a:p>
          <a:p>
            <a:pPr marL="0" indent="0">
              <a:buNone/>
            </a:pPr>
            <a:r>
              <a:rPr lang="en-US" altLang="en-US" dirty="0"/>
              <a:t> </a:t>
            </a:r>
            <a:r>
              <a:rPr lang="en-US" altLang="en-US" dirty="0" smtClean="0"/>
              <a:t>}</a:t>
            </a:r>
            <a:r>
              <a:rPr lang="en-US" altLang="en-US" dirty="0" err="1"/>
              <a:t>ArcCell</a:t>
            </a:r>
            <a:r>
              <a:rPr lang="en-US" altLang="en-US" dirty="0"/>
              <a:t>, </a:t>
            </a:r>
            <a:r>
              <a:rPr lang="en-US" altLang="en-US" b="1" dirty="0" err="1" smtClean="0"/>
              <a:t>AdjMatrix</a:t>
            </a:r>
            <a:r>
              <a:rPr lang="en-US" altLang="en-US" dirty="0" smtClean="0"/>
              <a:t>[</a:t>
            </a:r>
            <a:r>
              <a:rPr lang="en-US" altLang="en-US" dirty="0" err="1" smtClean="0"/>
              <a:t>MaxVertexNum</a:t>
            </a:r>
            <a:r>
              <a:rPr lang="en-US" altLang="en-US" dirty="0"/>
              <a:t>][</a:t>
            </a:r>
            <a:r>
              <a:rPr lang="en-US" altLang="en-US" dirty="0" err="1" smtClean="0"/>
              <a:t>MaxVertexNum</a:t>
            </a:r>
            <a:r>
              <a:rPr lang="en-US" altLang="en-US" dirty="0"/>
              <a:t>]</a:t>
            </a:r>
          </a:p>
          <a:p>
            <a:pPr marL="0" indent="0">
              <a:buNone/>
            </a:pPr>
            <a:r>
              <a:rPr lang="en-US" altLang="en-US" smtClean="0"/>
              <a:t>typedef </a:t>
            </a:r>
            <a:r>
              <a:rPr lang="en-US" altLang="en-US" dirty="0" err="1"/>
              <a:t>struct</a:t>
            </a:r>
            <a:r>
              <a:rPr lang="en-US" altLang="en-US" dirty="0"/>
              <a:t>{</a:t>
            </a:r>
          </a:p>
          <a:p>
            <a:pPr marL="0" indent="0">
              <a:buNone/>
            </a:pPr>
            <a:r>
              <a:rPr lang="en-US" altLang="en-US" dirty="0"/>
              <a:t>	</a:t>
            </a:r>
            <a:r>
              <a:rPr lang="en-US" altLang="en-US" dirty="0" err="1"/>
              <a:t>VertexType</a:t>
            </a:r>
            <a:r>
              <a:rPr lang="en-US" altLang="en-US" dirty="0"/>
              <a:t> </a:t>
            </a:r>
            <a:r>
              <a:rPr lang="en-US" altLang="en-US" dirty="0" err="1" smtClean="0"/>
              <a:t>vexs</a:t>
            </a:r>
            <a:r>
              <a:rPr lang="en-US" altLang="en-US" dirty="0" smtClean="0"/>
              <a:t>[</a:t>
            </a:r>
            <a:r>
              <a:rPr lang="en-US" altLang="en-US" dirty="0" err="1" smtClean="0"/>
              <a:t>MaxVertexNum</a:t>
            </a:r>
            <a:r>
              <a:rPr lang="en-US" altLang="en-US" dirty="0"/>
              <a:t>]; //</a:t>
            </a:r>
            <a:r>
              <a:rPr lang="zh-CN" altLang="en-US" dirty="0"/>
              <a:t>顶点向量</a:t>
            </a:r>
            <a:endParaRPr lang="en-US" altLang="en-US" dirty="0"/>
          </a:p>
          <a:p>
            <a:pPr marL="0" indent="0">
              <a:buNone/>
            </a:pPr>
            <a:r>
              <a:rPr lang="en-US" altLang="en-US" dirty="0"/>
              <a:t>	</a:t>
            </a:r>
            <a:r>
              <a:rPr lang="en-US" altLang="en-US" b="1" dirty="0" err="1"/>
              <a:t>AdjMatrix</a:t>
            </a:r>
            <a:r>
              <a:rPr lang="en-US" altLang="en-US" dirty="0"/>
              <a:t> arcs; //</a:t>
            </a:r>
            <a:r>
              <a:rPr lang="zh-CN" altLang="en-US" dirty="0"/>
              <a:t>邻接矩阵</a:t>
            </a:r>
            <a:endParaRPr lang="en-US" altLang="en-US" dirty="0"/>
          </a:p>
          <a:p>
            <a:pPr marL="0" indent="0">
              <a:buNone/>
            </a:pPr>
            <a:r>
              <a:rPr lang="en-US" altLang="en-US"/>
              <a:t>	</a:t>
            </a:r>
            <a:r>
              <a:rPr lang="en-US" altLang="en-US" dirty="0" err="1"/>
              <a:t>i</a:t>
            </a:r>
            <a:r>
              <a:rPr lang="en-US" altLang="en-US" smtClean="0"/>
              <a:t>nt </a:t>
            </a:r>
            <a:r>
              <a:rPr lang="en-US" altLang="en-US" dirty="0" err="1"/>
              <a:t>vernum,arcnum</a:t>
            </a:r>
            <a:r>
              <a:rPr lang="en-US" altLang="en-US" dirty="0"/>
              <a:t>; //</a:t>
            </a:r>
            <a:r>
              <a:rPr lang="zh-CN" altLang="en-US" dirty="0"/>
              <a:t>图的顶点数和弧数</a:t>
            </a:r>
            <a:endParaRPr lang="en-US" altLang="en-US" dirty="0"/>
          </a:p>
          <a:p>
            <a:pPr marL="0" indent="0">
              <a:buNone/>
            </a:pPr>
            <a:r>
              <a:rPr lang="en-US" altLang="en-US" dirty="0"/>
              <a:t>	</a:t>
            </a:r>
            <a:r>
              <a:rPr lang="en-US" altLang="en-US" dirty="0" err="1"/>
              <a:t>GraphKind</a:t>
            </a:r>
            <a:r>
              <a:rPr lang="en-US" altLang="en-US" dirty="0"/>
              <a:t> kind; //</a:t>
            </a:r>
            <a:r>
              <a:rPr lang="zh-CN" altLang="en-US" dirty="0"/>
              <a:t>图的种类标志</a:t>
            </a:r>
            <a:endParaRPr lang="en-US" altLang="en-US" dirty="0"/>
          </a:p>
          <a:p>
            <a:pPr marL="0" indent="0">
              <a:buNone/>
            </a:pPr>
            <a:r>
              <a:rPr lang="en-US" altLang="en-US"/>
              <a:t>}</a:t>
            </a:r>
            <a:r>
              <a:rPr lang="en-US" altLang="zh-CN" b="1" smtClean="0"/>
              <a:t>MGraph</a:t>
            </a:r>
            <a:r>
              <a:rPr lang="en-US" altLang="zh-CN"/>
              <a:t>; </a:t>
            </a:r>
            <a:endParaRPr lang="en-US" altLang="zh-CN" smtClean="0"/>
          </a:p>
          <a:p>
            <a:pPr marL="0" indent="0">
              <a:buNone/>
            </a:pPr>
            <a:endParaRPr lang="en-US" smtClean="0"/>
          </a:p>
          <a:p>
            <a:pPr marL="0" indent="0">
              <a:buNone/>
            </a:pPr>
            <a:r>
              <a:rPr lang="en-US" smtClean="0"/>
              <a:t>typedef </a:t>
            </a:r>
            <a:r>
              <a:rPr lang="en-US"/>
              <a:t>struct{</a:t>
            </a:r>
          </a:p>
          <a:p>
            <a:pPr marL="0" indent="0">
              <a:buNone/>
            </a:pPr>
            <a:r>
              <a:rPr lang="en-US"/>
              <a:t>    int vexnum,arcnum</a:t>
            </a:r>
            <a:r>
              <a:rPr lang="en-US" smtClean="0"/>
              <a:t>;</a:t>
            </a:r>
            <a:r>
              <a:rPr lang="en-US"/>
              <a:t> </a:t>
            </a:r>
            <a:r>
              <a:rPr lang="en-US" smtClean="0"/>
              <a:t>	//</a:t>
            </a:r>
            <a:r>
              <a:rPr lang="zh-CN" altLang="en-US"/>
              <a:t>顶点数，边数，</a:t>
            </a:r>
            <a:endParaRPr lang="en-US"/>
          </a:p>
          <a:p>
            <a:pPr marL="0" indent="0">
              <a:buNone/>
            </a:pPr>
            <a:r>
              <a:rPr lang="en-US"/>
              <a:t>    GraphKind kind; </a:t>
            </a:r>
            <a:r>
              <a:rPr lang="en-US" smtClean="0"/>
              <a:t>	//</a:t>
            </a:r>
            <a:r>
              <a:rPr lang="zh-CN" altLang="en-US" smtClean="0"/>
              <a:t>图</a:t>
            </a:r>
            <a:r>
              <a:rPr lang="zh-CN" altLang="en-US"/>
              <a:t>的种类</a:t>
            </a:r>
          </a:p>
          <a:p>
            <a:pPr marL="0" indent="0">
              <a:buNone/>
            </a:pPr>
            <a:r>
              <a:rPr lang="zh-CN" altLang="en-US"/>
              <a:t>    </a:t>
            </a:r>
            <a:r>
              <a:rPr lang="en-US"/>
              <a:t>char vexs[Max</a:t>
            </a:r>
            <a:r>
              <a:rPr lang="en-US" smtClean="0"/>
              <a:t>];	//</a:t>
            </a:r>
            <a:r>
              <a:rPr lang="zh-CN" altLang="en-US" smtClean="0"/>
              <a:t>存放顶点信息</a:t>
            </a:r>
            <a:endParaRPr lang="en-US"/>
          </a:p>
          <a:p>
            <a:pPr marL="0" indent="0">
              <a:buNone/>
            </a:pPr>
            <a:r>
              <a:rPr lang="en-US"/>
              <a:t>    int A[Max][Max</a:t>
            </a:r>
            <a:r>
              <a:rPr lang="en-US" smtClean="0"/>
              <a:t>];	//</a:t>
            </a:r>
            <a:r>
              <a:rPr lang="zh-CN" altLang="en-US" smtClean="0"/>
              <a:t>存放边的信息</a:t>
            </a:r>
            <a:endParaRPr lang="en-US"/>
          </a:p>
          <a:p>
            <a:pPr marL="0" indent="0">
              <a:buNone/>
            </a:pPr>
            <a:r>
              <a:rPr lang="en-US"/>
              <a:t>}MGraph;</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26</a:t>
            </a:fld>
            <a:endParaRPr lang="zh-CN" altLang="en-US" dirty="0"/>
          </a:p>
        </p:txBody>
      </p:sp>
    </p:spTree>
    <p:extLst>
      <p:ext uri="{BB962C8B-B14F-4D97-AF65-F5344CB8AC3E}">
        <p14:creationId xmlns:p14="http://schemas.microsoft.com/office/powerpoint/2010/main" val="66084438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采用数组构造无向图</a:t>
            </a:r>
            <a:endParaRPr lang="en-US" dirty="0"/>
          </a:p>
        </p:txBody>
      </p:sp>
      <p:sp>
        <p:nvSpPr>
          <p:cNvPr id="3" name="内容占位符 2"/>
          <p:cNvSpPr>
            <a:spLocks noGrp="1"/>
          </p:cNvSpPr>
          <p:nvPr>
            <p:ph idx="1"/>
          </p:nvPr>
        </p:nvSpPr>
        <p:spPr/>
        <p:txBody>
          <a:bodyPr>
            <a:normAutofit fontScale="70000" lnSpcReduction="20000"/>
          </a:bodyPr>
          <a:lstStyle/>
          <a:p>
            <a:pPr marL="0" indent="0">
              <a:buNone/>
            </a:pPr>
            <a:r>
              <a:rPr lang="en-US" altLang="en-US"/>
              <a:t>void CreateGraph(MGraph *g) </a:t>
            </a:r>
            <a:r>
              <a:rPr lang="en-US" altLang="en-US" smtClean="0"/>
              <a:t>{ int </a:t>
            </a:r>
            <a:r>
              <a:rPr lang="en-US" altLang="en-US"/>
              <a:t>i,j,k;</a:t>
            </a:r>
          </a:p>
          <a:p>
            <a:pPr marL="0" indent="0">
              <a:buNone/>
            </a:pPr>
            <a:r>
              <a:rPr lang="en-US" altLang="en-US"/>
              <a:t>printf("Input: Vex Num &amp; Arc Num &amp; Arc Kind\n");</a:t>
            </a:r>
          </a:p>
          <a:p>
            <a:pPr marL="0" indent="0">
              <a:buNone/>
            </a:pPr>
            <a:r>
              <a:rPr lang="en-US" altLang="en-US"/>
              <a:t>scanf("%d %d %d",&amp;g-&gt;vexnum,&amp;g-&gt;arcnum,&amp;k);</a:t>
            </a:r>
          </a:p>
          <a:p>
            <a:pPr marL="0" indent="0">
              <a:buNone/>
            </a:pPr>
            <a:r>
              <a:rPr lang="en-US" altLang="en-US"/>
              <a:t>switch (k) </a:t>
            </a:r>
            <a:r>
              <a:rPr lang="en-US" altLang="en-US" smtClean="0"/>
              <a:t>{ </a:t>
            </a:r>
            <a:endParaRPr lang="en-US" altLang="en-US"/>
          </a:p>
          <a:p>
            <a:pPr marL="0" indent="0">
              <a:buNone/>
            </a:pPr>
            <a:r>
              <a:rPr lang="en-US" altLang="en-US"/>
              <a:t>case 0</a:t>
            </a:r>
            <a:r>
              <a:rPr lang="en-US" altLang="en-US" smtClean="0"/>
              <a:t>:     </a:t>
            </a:r>
            <a:r>
              <a:rPr lang="en-US" altLang="en-US"/>
              <a:t>g-&gt;kind=UDG;break;</a:t>
            </a:r>
          </a:p>
          <a:p>
            <a:pPr marL="0" indent="0">
              <a:buNone/>
            </a:pPr>
            <a:r>
              <a:rPr lang="en-US" altLang="en-US"/>
              <a:t>case 1</a:t>
            </a:r>
            <a:r>
              <a:rPr lang="en-US" altLang="en-US" smtClean="0"/>
              <a:t>:     </a:t>
            </a:r>
            <a:r>
              <a:rPr lang="en-US" altLang="en-US"/>
              <a:t>g-&gt;kind=DG;break</a:t>
            </a:r>
            <a:r>
              <a:rPr lang="en-US" altLang="en-US" smtClean="0"/>
              <a:t>; }</a:t>
            </a:r>
            <a:endParaRPr lang="en-US" altLang="en-US"/>
          </a:p>
          <a:p>
            <a:pPr marL="0" indent="0">
              <a:buNone/>
            </a:pPr>
            <a:r>
              <a:rPr lang="en-US" altLang="en-US" smtClean="0"/>
              <a:t>for(k=0;k&lt;g-</a:t>
            </a:r>
            <a:r>
              <a:rPr lang="en-US" altLang="en-US"/>
              <a:t>&gt;vexnum;k</a:t>
            </a:r>
            <a:r>
              <a:rPr lang="en-US" altLang="en-US" smtClean="0"/>
              <a:t>++)     </a:t>
            </a:r>
            <a:r>
              <a:rPr lang="en-US" altLang="en-US"/>
              <a:t>g-&gt;vexs[k]='A'+k;</a:t>
            </a:r>
          </a:p>
          <a:p>
            <a:pPr marL="0" indent="0">
              <a:buNone/>
            </a:pPr>
            <a:r>
              <a:rPr lang="en-US" altLang="en-US"/>
              <a:t>for(i=0;i&lt;g-&gt;vexnum;i++)</a:t>
            </a:r>
          </a:p>
          <a:p>
            <a:pPr marL="0" indent="0">
              <a:buNone/>
            </a:pPr>
            <a:r>
              <a:rPr lang="en-US" altLang="en-US"/>
              <a:t>    for(j=0;j&lt;g-&gt;vexnum;j++)</a:t>
            </a:r>
          </a:p>
          <a:p>
            <a:pPr marL="0" indent="0">
              <a:buNone/>
            </a:pPr>
            <a:r>
              <a:rPr lang="en-US" altLang="en-US"/>
              <a:t>    g-&gt;A[i][j] = 0</a:t>
            </a:r>
            <a:r>
              <a:rPr lang="en-US" altLang="en-US" smtClean="0"/>
              <a:t>; // </a:t>
            </a:r>
            <a:r>
              <a:rPr lang="zh-CN" altLang="en-US" smtClean="0"/>
              <a:t>初始化邻接矩阵</a:t>
            </a:r>
            <a:endParaRPr lang="en-US" altLang="en-US"/>
          </a:p>
          <a:p>
            <a:pPr marL="0" indent="0">
              <a:buNone/>
            </a:pPr>
            <a:r>
              <a:rPr lang="en-US" altLang="en-US"/>
              <a:t>printf("Input: %d edges: \n",g-&gt;arcnum);</a:t>
            </a:r>
          </a:p>
          <a:p>
            <a:pPr marL="0" indent="0">
              <a:buNone/>
            </a:pPr>
            <a:r>
              <a:rPr lang="en-US" altLang="en-US"/>
              <a:t>for(k=0;k&lt;g-&gt;arcnum;k++){</a:t>
            </a:r>
          </a:p>
          <a:p>
            <a:pPr marL="0" indent="0">
              <a:buNone/>
            </a:pPr>
            <a:r>
              <a:rPr lang="en-US" altLang="en-US"/>
              <a:t>    scanf("%d %d",&amp;i,&amp;j);</a:t>
            </a:r>
          </a:p>
          <a:p>
            <a:pPr marL="0" indent="0">
              <a:buNone/>
            </a:pPr>
            <a:r>
              <a:rPr lang="en-US" altLang="en-US"/>
              <a:t>    g-&gt;A[i][j]=1;</a:t>
            </a:r>
          </a:p>
          <a:p>
            <a:pPr marL="0" indent="0">
              <a:buNone/>
            </a:pPr>
            <a:r>
              <a:rPr lang="en-US" altLang="en-US"/>
              <a:t>    if(g-&gt;kind==UDG</a:t>
            </a:r>
            <a:r>
              <a:rPr lang="en-US" altLang="en-US" smtClean="0"/>
              <a:t>) g-</a:t>
            </a:r>
            <a:r>
              <a:rPr lang="en-US" altLang="en-US"/>
              <a:t>&gt;A[j][i]=1</a:t>
            </a:r>
            <a:r>
              <a:rPr lang="en-US" altLang="en-US" smtClean="0"/>
              <a:t>; // </a:t>
            </a:r>
            <a:r>
              <a:rPr lang="zh-CN" altLang="en-US" smtClean="0"/>
              <a:t>无向图时，邻接矩阵是对称的</a:t>
            </a:r>
            <a:endParaRPr lang="en-US" altLang="en-US"/>
          </a:p>
          <a:p>
            <a:pPr marL="0" indent="0">
              <a:buNone/>
            </a:pPr>
            <a:r>
              <a:rPr lang="en-US" altLang="en-US" smtClean="0"/>
              <a:t>    }</a:t>
            </a:r>
            <a:endParaRPr lang="en-US" altLang="en-US"/>
          </a:p>
          <a:p>
            <a:pPr marL="0" indent="0">
              <a:buNone/>
            </a:pPr>
            <a:r>
              <a:rPr lang="en-US" altLang="en-US"/>
              <a:t>}</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27</a:t>
            </a:fld>
            <a:endParaRPr lang="zh-CN" altLang="en-US"/>
          </a:p>
        </p:txBody>
      </p:sp>
      <p:sp>
        <p:nvSpPr>
          <p:cNvPr id="5" name="流程图: 可选过程 4"/>
          <p:cNvSpPr/>
          <p:nvPr/>
        </p:nvSpPr>
        <p:spPr>
          <a:xfrm>
            <a:off x="8460432" y="0"/>
            <a:ext cx="683568" cy="36004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7.2</a:t>
            </a:r>
            <a:endParaRPr lang="en-US" dirty="0"/>
          </a:p>
        </p:txBody>
      </p:sp>
    </p:spTree>
    <p:extLst>
      <p:ext uri="{BB962C8B-B14F-4D97-AF65-F5344CB8AC3E}">
        <p14:creationId xmlns:p14="http://schemas.microsoft.com/office/powerpoint/2010/main" val="124349381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输出无向图</a:t>
            </a:r>
            <a:endParaRPr lang="en-US" dirty="0"/>
          </a:p>
        </p:txBody>
      </p:sp>
      <p:sp>
        <p:nvSpPr>
          <p:cNvPr id="3" name="内容占位符 2"/>
          <p:cNvSpPr>
            <a:spLocks noGrp="1"/>
          </p:cNvSpPr>
          <p:nvPr>
            <p:ph idx="1"/>
          </p:nvPr>
        </p:nvSpPr>
        <p:spPr/>
        <p:txBody>
          <a:bodyPr>
            <a:normAutofit/>
          </a:bodyPr>
          <a:lstStyle/>
          <a:p>
            <a:pPr marL="0" indent="0">
              <a:buNone/>
            </a:pPr>
            <a:r>
              <a:rPr lang="en-US" smtClean="0"/>
              <a:t>void </a:t>
            </a:r>
            <a:r>
              <a:rPr lang="en-US"/>
              <a:t>ListGraph(MGraph *g){</a:t>
            </a:r>
          </a:p>
          <a:p>
            <a:pPr marL="0" indent="0">
              <a:buNone/>
            </a:pPr>
            <a:r>
              <a:rPr lang="en-US"/>
              <a:t>int i,j;</a:t>
            </a:r>
          </a:p>
          <a:p>
            <a:pPr marL="0" indent="0">
              <a:buNone/>
            </a:pPr>
            <a:r>
              <a:rPr lang="en-US"/>
              <a:t>for(i=0;i&lt;g-&gt;vexnum;i++) {</a:t>
            </a:r>
          </a:p>
          <a:p>
            <a:pPr marL="0" indent="0">
              <a:buNone/>
            </a:pPr>
            <a:r>
              <a:rPr lang="en-US"/>
              <a:t>    printf("%6c---",g-&gt;vexs[i]);</a:t>
            </a:r>
          </a:p>
          <a:p>
            <a:pPr marL="0" indent="0">
              <a:buNone/>
            </a:pPr>
            <a:r>
              <a:rPr lang="en-US"/>
              <a:t>    for(j=0;j&lt;g-&gt;vexnum;j++)</a:t>
            </a:r>
          </a:p>
          <a:p>
            <a:pPr marL="0" indent="0">
              <a:buNone/>
            </a:pPr>
            <a:r>
              <a:rPr lang="en-US"/>
              <a:t>        printf("%4d",g-&gt;A[i][j]);</a:t>
            </a:r>
          </a:p>
          <a:p>
            <a:pPr marL="0" indent="0">
              <a:buNone/>
            </a:pPr>
            <a:r>
              <a:rPr lang="en-US"/>
              <a:t>    printf("\n");</a:t>
            </a:r>
          </a:p>
          <a:p>
            <a:pPr marL="0" indent="0">
              <a:buNone/>
            </a:pPr>
            <a:r>
              <a:rPr lang="en-US"/>
              <a:t>    }</a:t>
            </a:r>
          </a:p>
          <a:p>
            <a:pPr marL="0" indent="0">
              <a:buNone/>
            </a:pPr>
            <a:r>
              <a:rPr lang="en-US"/>
              <a:t>}</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235756105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rPr lang="en-US" altLang="en-US" dirty="0" smtClean="0">
                <a:latin typeface="+mn-lt"/>
                <a:ea typeface="宋体" panose="02010600030101010101" pitchFamily="2" charset="-122"/>
              </a:rPr>
              <a:t>2.2邻接表(Adjacency List)法</a:t>
            </a:r>
          </a:p>
        </p:txBody>
      </p:sp>
      <p:sp>
        <p:nvSpPr>
          <p:cNvPr id="453635" name="Rectangle 3"/>
          <p:cNvSpPr>
            <a:spLocks noGrp="1" noChangeArrowheads="1"/>
          </p:cNvSpPr>
          <p:nvPr>
            <p:ph idx="1"/>
          </p:nvPr>
        </p:nvSpPr>
        <p:spPr>
          <a:xfrm>
            <a:off x="457200" y="764704"/>
            <a:ext cx="8229600" cy="5119414"/>
          </a:xfrm>
        </p:spPr>
        <p:txBody>
          <a:bodyPr>
            <a:normAutofit fontScale="85000" lnSpcReduction="10000"/>
          </a:bodyPr>
          <a:lstStyle/>
          <a:p>
            <a:r>
              <a:rPr lang="en-US" altLang="en-US" b="1" dirty="0" err="1" smtClean="0">
                <a:ea typeface="宋体" panose="02010600030101010101" pitchFamily="2" charset="-122"/>
              </a:rPr>
              <a:t>对图的每个顶点建立一个单链表</a:t>
            </a:r>
            <a:r>
              <a:rPr lang="zh-CN" altLang="en-US" dirty="0" smtClean="0">
                <a:ea typeface="宋体" panose="02010600030101010101" pitchFamily="2" charset="-122"/>
              </a:rPr>
              <a:t>：</a:t>
            </a:r>
            <a:r>
              <a:rPr lang="en-US" altLang="en-US" dirty="0" err="1" smtClean="0">
                <a:ea typeface="宋体" panose="02010600030101010101" pitchFamily="2" charset="-122"/>
              </a:rPr>
              <a:t>第i个单链表表示</a:t>
            </a:r>
            <a:r>
              <a:rPr lang="en-US" altLang="en-US" b="1" dirty="0" err="1" smtClean="0">
                <a:solidFill>
                  <a:srgbClr val="7030A0"/>
                </a:solidFill>
                <a:ea typeface="宋体" panose="02010600030101010101" pitchFamily="2" charset="-122"/>
              </a:rPr>
              <a:t>依附于顶点Vi</a:t>
            </a:r>
            <a:r>
              <a:rPr lang="en-US" altLang="en-US" dirty="0" err="1" smtClean="0">
                <a:ea typeface="宋体" panose="02010600030101010101" pitchFamily="2" charset="-122"/>
              </a:rPr>
              <a:t>的边</a:t>
            </a:r>
            <a:r>
              <a:rPr lang="en-US" altLang="en-US" dirty="0" smtClean="0">
                <a:ea typeface="宋体" panose="02010600030101010101" pitchFamily="2" charset="-122"/>
              </a:rPr>
              <a:t>(</a:t>
            </a:r>
            <a:r>
              <a:rPr lang="en-US" altLang="en-US" dirty="0" err="1" smtClean="0">
                <a:ea typeface="宋体" panose="02010600030101010101" pitchFamily="2" charset="-122"/>
              </a:rPr>
              <a:t>对有向图是</a:t>
            </a:r>
            <a:r>
              <a:rPr lang="en-US" altLang="en-US" b="1" dirty="0" err="1" smtClean="0">
                <a:solidFill>
                  <a:srgbClr val="7030A0"/>
                </a:solidFill>
                <a:ea typeface="宋体" panose="02010600030101010101" pitchFamily="2" charset="-122"/>
              </a:rPr>
              <a:t>以顶点Vi为尾的弧</a:t>
            </a:r>
            <a:r>
              <a:rPr lang="en-US" altLang="en-US" dirty="0" smtClean="0">
                <a:ea typeface="宋体" panose="02010600030101010101" pitchFamily="2" charset="-122"/>
              </a:rPr>
              <a:t>)</a:t>
            </a:r>
            <a:endParaRPr lang="en-US" altLang="zh-CN" dirty="0" smtClean="0">
              <a:ea typeface="宋体" panose="02010600030101010101" pitchFamily="2" charset="-122"/>
            </a:endParaRPr>
          </a:p>
          <a:p>
            <a:pPr lvl="1"/>
            <a:r>
              <a:rPr lang="en-US" altLang="en-US" dirty="0" err="1" smtClean="0">
                <a:ea typeface="宋体" panose="02010600030101010101" pitchFamily="2" charset="-122"/>
              </a:rPr>
              <a:t>链表中的结点称为</a:t>
            </a:r>
            <a:r>
              <a:rPr lang="en-US" altLang="en-US" b="1" dirty="0" err="1" smtClean="0">
                <a:solidFill>
                  <a:srgbClr val="0000FF"/>
                </a:solidFill>
                <a:ea typeface="宋体" panose="02010600030101010101" pitchFamily="2" charset="-122"/>
              </a:rPr>
              <a:t>表结点</a:t>
            </a:r>
            <a:endParaRPr lang="en-US" altLang="en-US" b="1" dirty="0" smtClean="0">
              <a:solidFill>
                <a:srgbClr val="0000FF"/>
              </a:solidFill>
              <a:ea typeface="宋体" panose="02010600030101010101" pitchFamily="2" charset="-122"/>
            </a:endParaRPr>
          </a:p>
          <a:p>
            <a:pPr lvl="2"/>
            <a:r>
              <a:rPr lang="en-US" altLang="en-US" sz="2800" dirty="0" err="1" smtClean="0">
                <a:ea typeface="宋体" panose="02010600030101010101" pitchFamily="2" charset="-122"/>
              </a:rPr>
              <a:t>邻接点域</a:t>
            </a:r>
            <a:r>
              <a:rPr lang="en-US" altLang="en-US" sz="2800" dirty="0" smtClean="0">
                <a:ea typeface="宋体" panose="02010600030101010101" pitchFamily="2" charset="-122"/>
              </a:rPr>
              <a:t>(</a:t>
            </a:r>
            <a:r>
              <a:rPr lang="en-US" altLang="en-US" sz="2800" dirty="0" err="1" smtClean="0">
                <a:ea typeface="宋体" panose="02010600030101010101" pitchFamily="2" charset="-122"/>
              </a:rPr>
              <a:t>adjvex</a:t>
            </a:r>
            <a:r>
              <a:rPr lang="en-US" altLang="en-US" sz="2800" dirty="0" smtClean="0">
                <a:ea typeface="宋体" panose="02010600030101010101" pitchFamily="2" charset="-122"/>
              </a:rPr>
              <a:t>)</a:t>
            </a:r>
            <a:r>
              <a:rPr lang="en-US" altLang="en-US" sz="2800" dirty="0" err="1" smtClean="0">
                <a:ea typeface="宋体" panose="02010600030101010101" pitchFamily="2" charset="-122"/>
              </a:rPr>
              <a:t>指示与顶点Vi邻接的顶点在图中的位置</a:t>
            </a:r>
            <a:r>
              <a:rPr lang="en-US" altLang="en-US" sz="2800" dirty="0" smtClean="0">
                <a:ea typeface="宋体" panose="02010600030101010101" pitchFamily="2" charset="-122"/>
              </a:rPr>
              <a:t>(</a:t>
            </a:r>
            <a:r>
              <a:rPr lang="en-US" altLang="en-US" sz="2800" dirty="0" err="1" smtClean="0">
                <a:ea typeface="宋体" panose="02010600030101010101" pitchFamily="2" charset="-122"/>
              </a:rPr>
              <a:t>顶点编号</a:t>
            </a:r>
            <a:r>
              <a:rPr lang="en-US" altLang="en-US" sz="2800" dirty="0" smtClean="0">
                <a:ea typeface="宋体" panose="02010600030101010101" pitchFamily="2" charset="-122"/>
              </a:rPr>
              <a:t>)</a:t>
            </a:r>
          </a:p>
          <a:p>
            <a:pPr lvl="2"/>
            <a:r>
              <a:rPr lang="en-US" altLang="en-US" sz="2800" dirty="0" err="1">
                <a:ea typeface="宋体" panose="02010600030101010101" pitchFamily="2" charset="-122"/>
              </a:rPr>
              <a:t>数据域</a:t>
            </a:r>
            <a:r>
              <a:rPr lang="en-US" altLang="en-US" sz="2800" dirty="0">
                <a:ea typeface="宋体" panose="02010600030101010101" pitchFamily="2" charset="-122"/>
              </a:rPr>
              <a:t>(info)</a:t>
            </a:r>
            <a:r>
              <a:rPr lang="en-US" altLang="en-US" sz="2800" dirty="0" err="1">
                <a:ea typeface="宋体" panose="02010600030101010101" pitchFamily="2" charset="-122"/>
              </a:rPr>
              <a:t>存储和边或弧相关的信息如权值等</a:t>
            </a:r>
            <a:endParaRPr lang="en-US" altLang="en-US" sz="2800" dirty="0">
              <a:ea typeface="宋体" panose="02010600030101010101" pitchFamily="2" charset="-122"/>
            </a:endParaRPr>
          </a:p>
          <a:p>
            <a:pPr lvl="2"/>
            <a:r>
              <a:rPr lang="en-US" altLang="en-US" sz="2800" dirty="0" err="1" smtClean="0">
                <a:ea typeface="宋体" panose="02010600030101010101" pitchFamily="2" charset="-122"/>
              </a:rPr>
              <a:t>链域</a:t>
            </a:r>
            <a:r>
              <a:rPr lang="en-US" altLang="en-US" sz="2800" dirty="0" smtClean="0">
                <a:ea typeface="宋体" panose="02010600030101010101" pitchFamily="2" charset="-122"/>
              </a:rPr>
              <a:t>(</a:t>
            </a:r>
            <a:r>
              <a:rPr lang="en-US" altLang="en-US" sz="2800" dirty="0" err="1" smtClean="0">
                <a:ea typeface="宋体" panose="02010600030101010101" pitchFamily="2" charset="-122"/>
              </a:rPr>
              <a:t>nextarc</a:t>
            </a:r>
            <a:r>
              <a:rPr lang="en-US" altLang="en-US" sz="2800" dirty="0" smtClean="0">
                <a:ea typeface="宋体" panose="02010600030101010101" pitchFamily="2" charset="-122"/>
              </a:rPr>
              <a:t>)</a:t>
            </a:r>
            <a:r>
              <a:rPr lang="en-US" altLang="en-US" sz="2800" dirty="0" err="1" smtClean="0">
                <a:ea typeface="宋体" panose="02010600030101010101" pitchFamily="2" charset="-122"/>
              </a:rPr>
              <a:t>指向下一个与顶点Vi邻接的表结点</a:t>
            </a:r>
            <a:endParaRPr lang="en-US" altLang="en-US" sz="2800" dirty="0" smtClean="0">
              <a:ea typeface="宋体" panose="02010600030101010101" pitchFamily="2" charset="-122"/>
            </a:endParaRPr>
          </a:p>
          <a:p>
            <a:r>
              <a:rPr lang="en-US" altLang="en-US" dirty="0" err="1" smtClean="0">
                <a:ea typeface="宋体" panose="02010600030101010101" pitchFamily="2" charset="-122"/>
              </a:rPr>
              <a:t>每一个单链表设一个</a:t>
            </a:r>
            <a:r>
              <a:rPr lang="en-US" altLang="en-US" b="1" dirty="0" err="1" smtClean="0">
                <a:solidFill>
                  <a:srgbClr val="0000FF"/>
                </a:solidFill>
                <a:ea typeface="宋体" panose="02010600030101010101" pitchFamily="2" charset="-122"/>
              </a:rPr>
              <a:t>表头结点</a:t>
            </a:r>
            <a:endParaRPr lang="en-US" altLang="en-US" b="1" dirty="0" smtClean="0">
              <a:solidFill>
                <a:srgbClr val="0000FF"/>
              </a:solidFill>
              <a:ea typeface="宋体" panose="02010600030101010101" pitchFamily="2" charset="-122"/>
            </a:endParaRPr>
          </a:p>
          <a:p>
            <a:pPr lvl="1"/>
            <a:r>
              <a:rPr lang="en-US" altLang="en-US" dirty="0" err="1">
                <a:ea typeface="宋体" panose="02010600030101010101" pitchFamily="2" charset="-122"/>
              </a:rPr>
              <a:t>数据域</a:t>
            </a:r>
            <a:r>
              <a:rPr lang="en-US" altLang="en-US" dirty="0">
                <a:ea typeface="宋体" panose="02010600030101010101" pitchFamily="2" charset="-122"/>
              </a:rPr>
              <a:t>(data) </a:t>
            </a:r>
            <a:r>
              <a:rPr lang="en-US" altLang="en-US" dirty="0" err="1" smtClean="0">
                <a:ea typeface="宋体" panose="02010600030101010101" pitchFamily="2" charset="-122"/>
              </a:rPr>
              <a:t>存储顶点名或其他信息</a:t>
            </a:r>
            <a:r>
              <a:rPr lang="zh-CN" altLang="en-US" dirty="0">
                <a:ea typeface="宋体" panose="02010600030101010101" pitchFamily="2" charset="-122"/>
              </a:rPr>
              <a:t>，</a:t>
            </a:r>
            <a:r>
              <a:rPr lang="en-US" altLang="en-US" dirty="0" err="1" smtClean="0">
                <a:ea typeface="宋体" panose="02010600030101010101" pitchFamily="2" charset="-122"/>
              </a:rPr>
              <a:t>链域</a:t>
            </a:r>
            <a:r>
              <a:rPr lang="en-US" altLang="en-US" dirty="0" smtClean="0">
                <a:ea typeface="宋体" panose="02010600030101010101" pitchFamily="2" charset="-122"/>
              </a:rPr>
              <a:t>(</a:t>
            </a:r>
            <a:r>
              <a:rPr lang="en-US" altLang="en-US" dirty="0" err="1" smtClean="0">
                <a:ea typeface="宋体" panose="02010600030101010101" pitchFamily="2" charset="-122"/>
              </a:rPr>
              <a:t>firstarc</a:t>
            </a:r>
            <a:r>
              <a:rPr lang="en-US" altLang="en-US" dirty="0" smtClean="0">
                <a:ea typeface="宋体" panose="02010600030101010101" pitchFamily="2" charset="-122"/>
              </a:rPr>
              <a:t>)</a:t>
            </a:r>
            <a:r>
              <a:rPr lang="en-US" altLang="en-US" dirty="0" err="1" smtClean="0">
                <a:ea typeface="宋体" panose="02010600030101010101" pitchFamily="2" charset="-122"/>
              </a:rPr>
              <a:t>指向链表中的一个结点</a:t>
            </a:r>
            <a:endParaRPr lang="en-US" altLang="en-US" dirty="0" smtClean="0">
              <a:ea typeface="宋体" panose="02010600030101010101" pitchFamily="2" charset="-122"/>
            </a:endParaRPr>
          </a:p>
          <a:p>
            <a:pPr lvl="1"/>
            <a:r>
              <a:rPr lang="en-US" altLang="en-US" dirty="0" err="1" smtClean="0">
                <a:ea typeface="宋体" panose="02010600030101010101" pitchFamily="2" charset="-122"/>
              </a:rPr>
              <a:t>所有</a:t>
            </a:r>
            <a:r>
              <a:rPr lang="zh-CN" altLang="en-US" dirty="0" smtClean="0">
                <a:ea typeface="宋体" panose="02010600030101010101" pitchFamily="2" charset="-122"/>
              </a:rPr>
              <a:t>表头</a:t>
            </a:r>
            <a:r>
              <a:rPr lang="en-US" altLang="en-US" dirty="0" err="1" smtClean="0">
                <a:ea typeface="宋体" panose="02010600030101010101" pitchFamily="2" charset="-122"/>
              </a:rPr>
              <a:t>结点用一个向量以顺序结构形式存储</a:t>
            </a:r>
            <a:r>
              <a:rPr lang="en-US" altLang="en-US" dirty="0" smtClean="0">
                <a:ea typeface="宋体" panose="02010600030101010101" pitchFamily="2" charset="-122"/>
              </a:rPr>
              <a:t>，</a:t>
            </a:r>
            <a:r>
              <a:rPr lang="zh-CN" altLang="en-US" dirty="0" smtClean="0">
                <a:ea typeface="宋体" panose="02010600030101010101" pitchFamily="2" charset="-122"/>
              </a:rPr>
              <a:t>以便</a:t>
            </a:r>
            <a:r>
              <a:rPr lang="en-US" altLang="en-US" dirty="0" err="1" smtClean="0">
                <a:ea typeface="宋体" panose="02010600030101010101" pitchFamily="2" charset="-122"/>
              </a:rPr>
              <a:t>随机访问任意顶点的链表</a:t>
            </a:r>
            <a:r>
              <a:rPr lang="zh-CN" altLang="en-US" dirty="0" smtClean="0">
                <a:ea typeface="宋体" panose="02010600030101010101" pitchFamily="2" charset="-122"/>
              </a:rPr>
              <a:t>：</a:t>
            </a:r>
            <a:r>
              <a:rPr lang="en-US" altLang="en-US" b="1" dirty="0" err="1" smtClean="0">
                <a:solidFill>
                  <a:schemeClr val="folHlink"/>
                </a:solidFill>
                <a:ea typeface="宋体" panose="02010600030101010101" pitchFamily="2" charset="-122"/>
              </a:rPr>
              <a:t>表头向量</a:t>
            </a:r>
            <a:r>
              <a:rPr lang="en-US" altLang="en-US" b="1" dirty="0" err="1" smtClean="0">
                <a:ea typeface="宋体" panose="02010600030101010101" pitchFamily="2" charset="-122"/>
              </a:rPr>
              <a:t>的下标指示顶点的序号</a:t>
            </a:r>
            <a:endParaRPr lang="en-US" altLang="en-US" dirty="0" smtClean="0">
              <a:ea typeface="宋体" panose="02010600030101010101" pitchFamily="2" charset="-122"/>
            </a:endParaRPr>
          </a:p>
          <a:p>
            <a:pPr lvl="1"/>
            <a:endParaRPr lang="en-US" altLang="en-US" dirty="0" smtClean="0"/>
          </a:p>
        </p:txBody>
      </p:sp>
      <p:grpSp>
        <p:nvGrpSpPr>
          <p:cNvPr id="6" name="Group 3"/>
          <p:cNvGrpSpPr>
            <a:grpSpLocks/>
          </p:cNvGrpSpPr>
          <p:nvPr/>
        </p:nvGrpSpPr>
        <p:grpSpPr bwMode="auto">
          <a:xfrm>
            <a:off x="573732" y="5884118"/>
            <a:ext cx="7886700" cy="857250"/>
            <a:chOff x="0" y="0"/>
            <a:chExt cx="4968" cy="540"/>
          </a:xfrm>
        </p:grpSpPr>
        <p:grpSp>
          <p:nvGrpSpPr>
            <p:cNvPr id="7" name="Group 4"/>
            <p:cNvGrpSpPr>
              <a:grpSpLocks/>
            </p:cNvGrpSpPr>
            <p:nvPr/>
          </p:nvGrpSpPr>
          <p:grpSpPr bwMode="auto">
            <a:xfrm>
              <a:off x="0" y="0"/>
              <a:ext cx="2555" cy="258"/>
              <a:chOff x="0" y="0"/>
              <a:chExt cx="2555" cy="258"/>
            </a:xfrm>
          </p:grpSpPr>
          <p:grpSp>
            <p:nvGrpSpPr>
              <p:cNvPr id="14" name="Group 5"/>
              <p:cNvGrpSpPr>
                <a:grpSpLocks/>
              </p:cNvGrpSpPr>
              <p:nvPr/>
            </p:nvGrpSpPr>
            <p:grpSpPr bwMode="auto">
              <a:xfrm>
                <a:off x="696" y="9"/>
                <a:ext cx="1859" cy="249"/>
                <a:chOff x="0" y="0"/>
                <a:chExt cx="1859" cy="249"/>
              </a:xfrm>
            </p:grpSpPr>
            <p:sp>
              <p:nvSpPr>
                <p:cNvPr id="16" name="Rectangle 6"/>
                <p:cNvSpPr>
                  <a:spLocks noChangeArrowheads="1"/>
                </p:cNvSpPr>
                <p:nvPr/>
              </p:nvSpPr>
              <p:spPr bwMode="auto">
                <a:xfrm>
                  <a:off x="0" y="0"/>
                  <a:ext cx="1859"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adjvex   info   nextarc</a:t>
                  </a:r>
                </a:p>
              </p:txBody>
            </p:sp>
            <p:sp>
              <p:nvSpPr>
                <p:cNvPr id="17" name="Line 7"/>
                <p:cNvSpPr>
                  <a:spLocks noChangeShapeType="1"/>
                </p:cNvSpPr>
                <p:nvPr/>
              </p:nvSpPr>
              <p:spPr bwMode="auto">
                <a:xfrm>
                  <a:off x="672"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Line 8"/>
                <p:cNvSpPr>
                  <a:spLocks noChangeShapeType="1"/>
                </p:cNvSpPr>
                <p:nvPr/>
              </p:nvSpPr>
              <p:spPr bwMode="auto">
                <a:xfrm>
                  <a:off x="1152"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5" name="Rectangle 9"/>
              <p:cNvSpPr>
                <a:spLocks noChangeArrowheads="1"/>
              </p:cNvSpPr>
              <p:nvPr/>
            </p:nvSpPr>
            <p:spPr bwMode="auto">
              <a:xfrm>
                <a:off x="0" y="0"/>
                <a:ext cx="68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000" b="1">
                    <a:latin typeface="宋体" pitchFamily="2" charset="-122"/>
                  </a:rPr>
                  <a:t>表结点</a:t>
                </a:r>
                <a:r>
                  <a:rPr lang="zh-CN" altLang="en-US" sz="2000" b="1">
                    <a:latin typeface="Times New Roman" pitchFamily="18" charset="0"/>
                  </a:rPr>
                  <a:t>：</a:t>
                </a:r>
              </a:p>
            </p:txBody>
          </p:sp>
        </p:grpSp>
        <p:grpSp>
          <p:nvGrpSpPr>
            <p:cNvPr id="8" name="Group 10"/>
            <p:cNvGrpSpPr>
              <a:grpSpLocks/>
            </p:cNvGrpSpPr>
            <p:nvPr/>
          </p:nvGrpSpPr>
          <p:grpSpPr bwMode="auto">
            <a:xfrm>
              <a:off x="2904" y="0"/>
              <a:ext cx="2064" cy="249"/>
              <a:chOff x="0" y="0"/>
              <a:chExt cx="2064" cy="249"/>
            </a:xfrm>
          </p:grpSpPr>
          <p:grpSp>
            <p:nvGrpSpPr>
              <p:cNvPr id="10" name="Group 11"/>
              <p:cNvGrpSpPr>
                <a:grpSpLocks/>
              </p:cNvGrpSpPr>
              <p:nvPr/>
            </p:nvGrpSpPr>
            <p:grpSpPr bwMode="auto">
              <a:xfrm>
                <a:off x="877" y="0"/>
                <a:ext cx="1187" cy="249"/>
                <a:chOff x="0" y="0"/>
                <a:chExt cx="1187" cy="249"/>
              </a:xfrm>
            </p:grpSpPr>
            <p:sp>
              <p:nvSpPr>
                <p:cNvPr id="12" name="Rectangle 12"/>
                <p:cNvSpPr>
                  <a:spLocks noChangeArrowheads="1"/>
                </p:cNvSpPr>
                <p:nvPr/>
              </p:nvSpPr>
              <p:spPr bwMode="auto">
                <a:xfrm>
                  <a:off x="0" y="0"/>
                  <a:ext cx="1187"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data   firstarc</a:t>
                  </a:r>
                </a:p>
              </p:txBody>
            </p:sp>
            <p:sp>
              <p:nvSpPr>
                <p:cNvPr id="13" name="Line 13"/>
                <p:cNvSpPr>
                  <a:spLocks noChangeShapeType="1"/>
                </p:cNvSpPr>
                <p:nvPr/>
              </p:nvSpPr>
              <p:spPr bwMode="auto">
                <a:xfrm>
                  <a:off x="467"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1" name="Rectangle 14"/>
              <p:cNvSpPr>
                <a:spLocks noChangeArrowheads="1"/>
              </p:cNvSpPr>
              <p:nvPr/>
            </p:nvSpPr>
            <p:spPr bwMode="auto">
              <a:xfrm>
                <a:off x="0" y="0"/>
                <a:ext cx="86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000" b="1" dirty="0" smtClean="0">
                    <a:latin typeface="宋体" pitchFamily="2" charset="-122"/>
                  </a:rPr>
                  <a:t>表头结点</a:t>
                </a:r>
                <a:r>
                  <a:rPr lang="zh-CN" altLang="en-US" sz="2000" b="1" dirty="0">
                    <a:latin typeface="Times New Roman" pitchFamily="18" charset="0"/>
                  </a:rPr>
                  <a:t>：</a:t>
                </a:r>
              </a:p>
            </p:txBody>
          </p:sp>
        </p:grpSp>
        <p:sp>
          <p:nvSpPr>
            <p:cNvPr id="9" name="Rectangle 15"/>
            <p:cNvSpPr>
              <a:spLocks noChangeArrowheads="1"/>
            </p:cNvSpPr>
            <p:nvPr/>
          </p:nvSpPr>
          <p:spPr bwMode="auto">
            <a:xfrm>
              <a:off x="1752" y="336"/>
              <a:ext cx="185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dirty="0" smtClean="0">
                  <a:latin typeface="Times New Roman" pitchFamily="18" charset="0"/>
                </a:rPr>
                <a:t>邻接表的结点</a:t>
              </a:r>
              <a:r>
                <a:rPr lang="zh-CN" altLang="en-US" sz="2000" b="1" dirty="0">
                  <a:latin typeface="Times New Roman" pitchFamily="18" charset="0"/>
                </a:rPr>
                <a:t>结构</a:t>
              </a:r>
            </a:p>
          </p:txBody>
        </p:sp>
      </p:grpSp>
    </p:spTree>
    <p:extLst>
      <p:ext uri="{BB962C8B-B14F-4D97-AF65-F5344CB8AC3E}">
        <p14:creationId xmlns:p14="http://schemas.microsoft.com/office/powerpoint/2010/main" val="12134543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en-US" altLang="en-US" smtClean="0"/>
              <a:t>1. 图 (Graph)</a:t>
            </a:r>
            <a:endParaRPr lang="en-US" altLang="en-US" dirty="0" smtClean="0"/>
          </a:p>
        </p:txBody>
      </p:sp>
      <p:sp>
        <p:nvSpPr>
          <p:cNvPr id="421891" name="Rectangle 3"/>
          <p:cNvSpPr>
            <a:spLocks noGrp="1" noChangeArrowheads="1"/>
          </p:cNvSpPr>
          <p:nvPr>
            <p:ph idx="1"/>
          </p:nvPr>
        </p:nvSpPr>
        <p:spPr/>
        <p:txBody>
          <a:bodyPr>
            <a:normAutofit/>
          </a:bodyPr>
          <a:lstStyle/>
          <a:p>
            <a:r>
              <a:rPr lang="en-US" altLang="en-US" b="1" dirty="0" err="1" smtClean="0">
                <a:latin typeface="宋体" panose="02010600030101010101" pitchFamily="2" charset="-122"/>
                <a:ea typeface="宋体" panose="02010600030101010101" pitchFamily="2" charset="-122"/>
              </a:rPr>
              <a:t>线性结构</a:t>
            </a:r>
            <a:r>
              <a:rPr lang="en-US" altLang="en-US" dirty="0" err="1" smtClean="0">
                <a:latin typeface="宋体" panose="02010600030101010101" pitchFamily="2" charset="-122"/>
                <a:ea typeface="宋体" panose="02010600030101010101" pitchFamily="2" charset="-122"/>
              </a:rPr>
              <a:t>：除第一个和最后一个元素外</a:t>
            </a:r>
            <a:r>
              <a:rPr lang="en-US" altLang="en-US" dirty="0" err="1">
                <a:latin typeface="宋体" panose="02010600030101010101" pitchFamily="2" charset="-122"/>
                <a:ea typeface="宋体" panose="02010600030101010101" pitchFamily="2" charset="-122"/>
              </a:rPr>
              <a:t>，任何一个元素都有唯一的一个</a:t>
            </a:r>
            <a:r>
              <a:rPr lang="en-US" altLang="en-US" b="1" dirty="0" err="1">
                <a:solidFill>
                  <a:srgbClr val="0000FF"/>
                </a:solidFill>
                <a:latin typeface="宋体" panose="02010600030101010101" pitchFamily="2" charset="-122"/>
                <a:ea typeface="宋体" panose="02010600030101010101" pitchFamily="2" charset="-122"/>
              </a:rPr>
              <a:t>直接前驱和直接后继</a:t>
            </a:r>
            <a:endParaRPr lang="en-US" altLang="en-US" b="1" dirty="0">
              <a:solidFill>
                <a:srgbClr val="0000FF"/>
              </a:solidFill>
              <a:latin typeface="宋体" panose="02010600030101010101" pitchFamily="2" charset="-122"/>
              <a:ea typeface="宋体" panose="02010600030101010101" pitchFamily="2" charset="-122"/>
            </a:endParaRPr>
          </a:p>
          <a:p>
            <a:r>
              <a:rPr lang="zh-CN" altLang="en-US" b="1" smtClean="0">
                <a:latin typeface="宋体" panose="02010600030101010101" pitchFamily="2" charset="-122"/>
                <a:ea typeface="宋体" panose="02010600030101010101" pitchFamily="2" charset="-122"/>
              </a:rPr>
              <a:t>非线性结构</a:t>
            </a:r>
            <a:endParaRPr lang="en-US" altLang="zh-CN" b="1" smtClean="0">
              <a:latin typeface="宋体" panose="02010600030101010101" pitchFamily="2" charset="-122"/>
              <a:ea typeface="宋体" panose="02010600030101010101" pitchFamily="2" charset="-122"/>
            </a:endParaRPr>
          </a:p>
          <a:p>
            <a:pPr lvl="1"/>
            <a:r>
              <a:rPr lang="en-US" altLang="en-US" b="1" smtClean="0">
                <a:latin typeface="宋体" panose="02010600030101010101" pitchFamily="2" charset="-122"/>
                <a:ea typeface="宋体" panose="02010600030101010101" pitchFamily="2" charset="-122"/>
              </a:rPr>
              <a:t>树结构</a:t>
            </a:r>
            <a:r>
              <a:rPr lang="en-US" altLang="en-US" dirty="0" err="1" smtClean="0">
                <a:latin typeface="宋体" panose="02010600030101010101" pitchFamily="2" charset="-122"/>
                <a:ea typeface="宋体" panose="02010600030101010101" pitchFamily="2" charset="-122"/>
              </a:rPr>
              <a:t>：每个元素对下</a:t>
            </a:r>
            <a:r>
              <a:rPr lang="en-US" altLang="en-US" dirty="0" smtClean="0">
                <a:latin typeface="宋体" panose="02010600030101010101" pitchFamily="2" charset="-122"/>
                <a:ea typeface="宋体" panose="02010600030101010101" pitchFamily="2" charset="-122"/>
              </a:rPr>
              <a:t>(层)可以有0个或多个元素相联系，对上(层)</a:t>
            </a:r>
            <a:r>
              <a:rPr lang="en-US" altLang="en-US" dirty="0" err="1" smtClean="0">
                <a:latin typeface="宋体" panose="02010600030101010101" pitchFamily="2" charset="-122"/>
                <a:ea typeface="宋体" panose="02010600030101010101" pitchFamily="2" charset="-122"/>
              </a:rPr>
              <a:t>只有唯一的一个元素相关，数据元素之间有明显的</a:t>
            </a:r>
            <a:r>
              <a:rPr lang="en-US" altLang="en-US" b="1" dirty="0" err="1" smtClean="0">
                <a:solidFill>
                  <a:srgbClr val="0000FF"/>
                </a:solidFill>
                <a:latin typeface="宋体" panose="02010600030101010101" pitchFamily="2" charset="-122"/>
                <a:ea typeface="宋体" panose="02010600030101010101" pitchFamily="2" charset="-122"/>
              </a:rPr>
              <a:t>层次关系</a:t>
            </a:r>
            <a:endParaRPr lang="en-US" altLang="en-US" b="1" dirty="0" smtClean="0">
              <a:solidFill>
                <a:srgbClr val="0000FF"/>
              </a:solidFill>
              <a:latin typeface="宋体" panose="02010600030101010101" pitchFamily="2" charset="-122"/>
              <a:ea typeface="宋体" panose="02010600030101010101" pitchFamily="2" charset="-122"/>
            </a:endParaRPr>
          </a:p>
          <a:p>
            <a:pPr lvl="1"/>
            <a:r>
              <a:rPr lang="zh-CN" altLang="en-US" b="1" dirty="0" smtClean="0">
                <a:solidFill>
                  <a:srgbClr val="0000FF"/>
                </a:solidFill>
              </a:rPr>
              <a:t>图结构</a:t>
            </a:r>
            <a:r>
              <a:rPr lang="zh-CN" altLang="en-US" dirty="0" smtClean="0"/>
              <a:t>：任意两个元素之间可能存在关系，图中</a:t>
            </a:r>
            <a:r>
              <a:rPr lang="zh-CN" altLang="en-US" b="1" dirty="0" smtClean="0">
                <a:solidFill>
                  <a:srgbClr val="0000FF"/>
                </a:solidFill>
              </a:rPr>
              <a:t>任意元素</a:t>
            </a:r>
            <a:r>
              <a:rPr lang="zh-CN" altLang="en-US" dirty="0" smtClean="0"/>
              <a:t>之间都可能相关；结点之间的</a:t>
            </a:r>
            <a:r>
              <a:rPr lang="zh-CN" altLang="en-US" b="1" dirty="0" smtClean="0">
                <a:solidFill>
                  <a:srgbClr val="0000FF"/>
                </a:solidFill>
              </a:rPr>
              <a:t>关系可以是任意的</a:t>
            </a:r>
            <a:endParaRPr lang="en-US" altLang="zh-CN" b="1" dirty="0" smtClean="0">
              <a:solidFill>
                <a:srgbClr val="0000FF"/>
              </a:solidFill>
            </a:endParaRPr>
          </a:p>
          <a:p>
            <a:pPr lvl="2"/>
            <a:r>
              <a:rPr lang="zh-CN" altLang="en-US" smtClean="0"/>
              <a:t>图是二</a:t>
            </a:r>
            <a:r>
              <a:rPr lang="zh-CN" altLang="en-US" dirty="0"/>
              <a:t>元</a:t>
            </a:r>
            <a:r>
              <a:rPr lang="zh-CN" altLang="en-US"/>
              <a:t>关系</a:t>
            </a:r>
            <a:r>
              <a:rPr lang="zh-CN" altLang="en-US" smtClean="0"/>
              <a:t>的扩展</a:t>
            </a:r>
            <a:r>
              <a:rPr lang="en-US" altLang="zh-CN" smtClean="0"/>
              <a:t>/Graphs are extensions of relations</a:t>
            </a:r>
            <a:endParaRPr lang="en-US" altLang="zh-CN" dirty="0" smtClean="0"/>
          </a:p>
          <a:p>
            <a:endParaRPr lang="zh-CN" altLang="en-US" dirty="0" smtClean="0"/>
          </a:p>
          <a:p>
            <a:pPr lvl="1"/>
            <a:endParaRPr lang="zh-CN" altLang="en-US" dirty="0" smtClean="0"/>
          </a:p>
          <a:p>
            <a:endParaRPr lang="en-US" altLang="en-US" dirty="0" smtClean="0"/>
          </a:p>
        </p:txBody>
      </p:sp>
    </p:spTree>
    <p:extLst>
      <p:ext uri="{BB962C8B-B14F-4D97-AF65-F5344CB8AC3E}">
        <p14:creationId xmlns:p14="http://schemas.microsoft.com/office/powerpoint/2010/main" val="1338770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宋体" panose="02010600030101010101" pitchFamily="2" charset="-122"/>
              </a:rPr>
              <a:t>例子：</a:t>
            </a:r>
            <a:r>
              <a:rPr lang="en-US" altLang="en-US" dirty="0" err="1" smtClean="0">
                <a:latin typeface="+mn-lt"/>
                <a:ea typeface="宋体" panose="02010600030101010101" pitchFamily="2" charset="-122"/>
              </a:rPr>
              <a:t>无向图</a:t>
            </a:r>
            <a:r>
              <a:rPr lang="zh-CN" altLang="en-US" dirty="0" smtClean="0">
                <a:latin typeface="+mn-lt"/>
                <a:ea typeface="宋体" panose="02010600030101010101" pitchFamily="2" charset="-122"/>
              </a:rPr>
              <a:t>的</a:t>
            </a:r>
            <a:r>
              <a:rPr lang="en-US" altLang="en-US" dirty="0" err="1" smtClean="0">
                <a:latin typeface="+mn-lt"/>
                <a:ea typeface="宋体" panose="02010600030101010101" pitchFamily="2" charset="-122"/>
              </a:rPr>
              <a:t>邻接表</a:t>
            </a:r>
            <a:r>
              <a:rPr lang="zh-CN" altLang="en-US" dirty="0" smtClean="0">
                <a:latin typeface="+mn-lt"/>
                <a:ea typeface="宋体" panose="02010600030101010101" pitchFamily="2" charset="-122"/>
              </a:rPr>
              <a:t>表示</a:t>
            </a:r>
            <a:endParaRPr lang="en-US" dirty="0">
              <a:latin typeface="+mn-lt"/>
              <a:ea typeface="宋体" panose="02010600030101010101" pitchFamily="2" charset="-122"/>
            </a:endParaRPr>
          </a:p>
        </p:txBody>
      </p:sp>
      <p:grpSp>
        <p:nvGrpSpPr>
          <p:cNvPr id="415749" name="Group 5"/>
          <p:cNvGrpSpPr>
            <a:grpSpLocks/>
          </p:cNvGrpSpPr>
          <p:nvPr/>
        </p:nvGrpSpPr>
        <p:grpSpPr bwMode="auto">
          <a:xfrm>
            <a:off x="611188" y="1901800"/>
            <a:ext cx="2664668" cy="1924051"/>
            <a:chOff x="0" y="0"/>
            <a:chExt cx="1384" cy="839"/>
          </a:xfrm>
        </p:grpSpPr>
        <p:sp>
          <p:nvSpPr>
            <p:cNvPr id="415836" name="Oval 6"/>
            <p:cNvSpPr>
              <a:spLocks noChangeArrowheads="1"/>
            </p:cNvSpPr>
            <p:nvPr/>
          </p:nvSpPr>
          <p:spPr bwMode="auto">
            <a:xfrm>
              <a:off x="0" y="144"/>
              <a:ext cx="295" cy="227"/>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a:latin typeface="Times New Roman" pitchFamily="18" charset="0"/>
                </a:rPr>
                <a:t>v</a:t>
              </a:r>
              <a:r>
                <a:rPr lang="en-US" altLang="en-US" baseline="-20000">
                  <a:latin typeface="Times New Roman" pitchFamily="18" charset="0"/>
                </a:rPr>
                <a:t>1</a:t>
              </a:r>
            </a:p>
          </p:txBody>
        </p:sp>
        <p:sp>
          <p:nvSpPr>
            <p:cNvPr id="415837" name="Oval 7"/>
            <p:cNvSpPr>
              <a:spLocks noChangeArrowheads="1"/>
            </p:cNvSpPr>
            <p:nvPr/>
          </p:nvSpPr>
          <p:spPr bwMode="auto">
            <a:xfrm>
              <a:off x="17" y="612"/>
              <a:ext cx="295" cy="227"/>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a:latin typeface="Times New Roman" pitchFamily="18" charset="0"/>
                </a:rPr>
                <a:t>v</a:t>
              </a:r>
              <a:r>
                <a:rPr lang="en-US" altLang="en-US" baseline="-20000">
                  <a:latin typeface="Times New Roman" pitchFamily="18" charset="0"/>
                </a:rPr>
                <a:t>2</a:t>
              </a:r>
            </a:p>
          </p:txBody>
        </p:sp>
        <p:sp>
          <p:nvSpPr>
            <p:cNvPr id="415838" name="Oval 8"/>
            <p:cNvSpPr>
              <a:spLocks noChangeArrowheads="1"/>
            </p:cNvSpPr>
            <p:nvPr/>
          </p:nvSpPr>
          <p:spPr bwMode="auto">
            <a:xfrm>
              <a:off x="618" y="604"/>
              <a:ext cx="295" cy="227"/>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a:latin typeface="Times New Roman" pitchFamily="18" charset="0"/>
                </a:rPr>
                <a:t>v</a:t>
              </a:r>
              <a:r>
                <a:rPr lang="en-US" altLang="en-US" baseline="-20000">
                  <a:latin typeface="Times New Roman" pitchFamily="18" charset="0"/>
                </a:rPr>
                <a:t>3</a:t>
              </a:r>
            </a:p>
          </p:txBody>
        </p:sp>
        <p:sp>
          <p:nvSpPr>
            <p:cNvPr id="415839" name="Oval 9"/>
            <p:cNvSpPr>
              <a:spLocks noChangeArrowheads="1"/>
            </p:cNvSpPr>
            <p:nvPr/>
          </p:nvSpPr>
          <p:spPr bwMode="auto">
            <a:xfrm>
              <a:off x="569" y="0"/>
              <a:ext cx="295" cy="227"/>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a:latin typeface="Times New Roman" pitchFamily="18" charset="0"/>
                </a:rPr>
                <a:t>v</a:t>
              </a:r>
              <a:r>
                <a:rPr lang="en-US" altLang="en-US" baseline="-20000">
                  <a:latin typeface="Times New Roman" pitchFamily="18" charset="0"/>
                </a:rPr>
                <a:t>4</a:t>
              </a:r>
            </a:p>
          </p:txBody>
        </p:sp>
        <p:sp>
          <p:nvSpPr>
            <p:cNvPr id="415840" name="Line 10"/>
            <p:cNvSpPr>
              <a:spLocks noChangeShapeType="1"/>
            </p:cNvSpPr>
            <p:nvPr/>
          </p:nvSpPr>
          <p:spPr bwMode="auto">
            <a:xfrm>
              <a:off x="144" y="379"/>
              <a:ext cx="0" cy="24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15841" name="Line 11"/>
            <p:cNvSpPr>
              <a:spLocks noChangeShapeType="1"/>
            </p:cNvSpPr>
            <p:nvPr/>
          </p:nvSpPr>
          <p:spPr bwMode="auto">
            <a:xfrm>
              <a:off x="744" y="223"/>
              <a:ext cx="0" cy="38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15842" name="Line 12"/>
            <p:cNvSpPr>
              <a:spLocks noChangeShapeType="1"/>
            </p:cNvSpPr>
            <p:nvPr/>
          </p:nvSpPr>
          <p:spPr bwMode="auto">
            <a:xfrm>
              <a:off x="262" y="324"/>
              <a:ext cx="380" cy="32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15843" name="Line 13"/>
            <p:cNvSpPr>
              <a:spLocks noChangeShapeType="1"/>
            </p:cNvSpPr>
            <p:nvPr/>
          </p:nvSpPr>
          <p:spPr bwMode="auto">
            <a:xfrm flipV="1">
              <a:off x="294" y="144"/>
              <a:ext cx="282" cy="1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15844" name="Line 14"/>
            <p:cNvSpPr>
              <a:spLocks noChangeShapeType="1"/>
            </p:cNvSpPr>
            <p:nvPr/>
          </p:nvSpPr>
          <p:spPr bwMode="auto">
            <a:xfrm>
              <a:off x="310" y="729"/>
              <a:ext cx="3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15845" name="Oval 15"/>
            <p:cNvSpPr>
              <a:spLocks noChangeArrowheads="1"/>
            </p:cNvSpPr>
            <p:nvPr/>
          </p:nvSpPr>
          <p:spPr bwMode="auto">
            <a:xfrm>
              <a:off x="1089" y="333"/>
              <a:ext cx="295" cy="227"/>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a:latin typeface="Times New Roman" pitchFamily="18" charset="0"/>
                </a:rPr>
                <a:t>v</a:t>
              </a:r>
              <a:r>
                <a:rPr lang="en-US" altLang="en-US" baseline="-20000">
                  <a:latin typeface="Times New Roman" pitchFamily="18" charset="0"/>
                </a:rPr>
                <a:t>5</a:t>
              </a:r>
            </a:p>
          </p:txBody>
        </p:sp>
        <p:sp>
          <p:nvSpPr>
            <p:cNvPr id="415846" name="Line 16"/>
            <p:cNvSpPr>
              <a:spLocks noChangeShapeType="1"/>
            </p:cNvSpPr>
            <p:nvPr/>
          </p:nvSpPr>
          <p:spPr bwMode="auto">
            <a:xfrm>
              <a:off x="864" y="144"/>
              <a:ext cx="33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15847" name="Line 17"/>
            <p:cNvSpPr>
              <a:spLocks noChangeShapeType="1"/>
            </p:cNvSpPr>
            <p:nvPr/>
          </p:nvSpPr>
          <p:spPr bwMode="auto">
            <a:xfrm flipV="1">
              <a:off x="912" y="536"/>
              <a:ext cx="24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grpSp>
      <p:grpSp>
        <p:nvGrpSpPr>
          <p:cNvPr id="415750" name="Group 18"/>
          <p:cNvGrpSpPr>
            <a:grpSpLocks/>
          </p:cNvGrpSpPr>
          <p:nvPr/>
        </p:nvGrpSpPr>
        <p:grpSpPr bwMode="auto">
          <a:xfrm>
            <a:off x="2339976" y="1863700"/>
            <a:ext cx="6408738" cy="2960688"/>
            <a:chOff x="0" y="0"/>
            <a:chExt cx="4037" cy="1865"/>
          </a:xfrm>
        </p:grpSpPr>
        <p:sp>
          <p:nvSpPr>
            <p:cNvPr id="415751" name="Rectangle 19"/>
            <p:cNvSpPr>
              <a:spLocks noChangeArrowheads="1"/>
            </p:cNvSpPr>
            <p:nvPr/>
          </p:nvSpPr>
          <p:spPr bwMode="auto">
            <a:xfrm>
              <a:off x="769" y="17"/>
              <a:ext cx="226" cy="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lnSpc>
                  <a:spcPct val="110000"/>
                </a:lnSpc>
                <a:spcBef>
                  <a:spcPct val="0"/>
                </a:spcBef>
                <a:buClrTx/>
                <a:buSzTx/>
                <a:buFontTx/>
                <a:buNone/>
              </a:pPr>
              <a:r>
                <a:rPr lang="en-US" altLang="en-US" sz="2400" b="1">
                  <a:latin typeface="Times New Roman" pitchFamily="18" charset="0"/>
                </a:rPr>
                <a:t>0</a:t>
              </a:r>
            </a:p>
            <a:p>
              <a:pPr eaLnBrk="1" hangingPunct="1">
                <a:lnSpc>
                  <a:spcPct val="110000"/>
                </a:lnSpc>
                <a:spcBef>
                  <a:spcPct val="0"/>
                </a:spcBef>
                <a:buClrTx/>
                <a:buSzTx/>
                <a:buFontTx/>
                <a:buNone/>
              </a:pPr>
              <a:r>
                <a:rPr lang="en-US" altLang="en-US" sz="2400" b="1">
                  <a:latin typeface="Times New Roman" pitchFamily="18" charset="0"/>
                </a:rPr>
                <a:t>1</a:t>
              </a:r>
            </a:p>
            <a:p>
              <a:pPr eaLnBrk="1" hangingPunct="1">
                <a:lnSpc>
                  <a:spcPct val="110000"/>
                </a:lnSpc>
                <a:spcBef>
                  <a:spcPct val="0"/>
                </a:spcBef>
                <a:buClrTx/>
                <a:buSzTx/>
                <a:buFontTx/>
                <a:buNone/>
              </a:pPr>
              <a:r>
                <a:rPr lang="en-US" altLang="en-US" sz="2400" b="1">
                  <a:latin typeface="Times New Roman" pitchFamily="18" charset="0"/>
                </a:rPr>
                <a:t>2</a:t>
              </a:r>
            </a:p>
            <a:p>
              <a:pPr eaLnBrk="1" hangingPunct="1">
                <a:lnSpc>
                  <a:spcPct val="110000"/>
                </a:lnSpc>
                <a:spcBef>
                  <a:spcPct val="0"/>
                </a:spcBef>
                <a:buClrTx/>
                <a:buSzTx/>
                <a:buFontTx/>
                <a:buNone/>
              </a:pPr>
              <a:r>
                <a:rPr lang="en-US" altLang="en-US" sz="2400" b="1">
                  <a:latin typeface="Times New Roman" pitchFamily="18" charset="0"/>
                </a:rPr>
                <a:t>3</a:t>
              </a:r>
            </a:p>
            <a:p>
              <a:pPr eaLnBrk="1" hangingPunct="1">
                <a:lnSpc>
                  <a:spcPct val="110000"/>
                </a:lnSpc>
                <a:spcBef>
                  <a:spcPct val="0"/>
                </a:spcBef>
                <a:buClrTx/>
                <a:buSzTx/>
                <a:buFontTx/>
                <a:buNone/>
              </a:pPr>
              <a:r>
                <a:rPr lang="en-US" altLang="en-US" sz="2400" b="1">
                  <a:latin typeface="Times New Roman" pitchFamily="18" charset="0"/>
                </a:rPr>
                <a:t>4</a:t>
              </a:r>
            </a:p>
          </p:txBody>
        </p:sp>
        <p:sp>
          <p:nvSpPr>
            <p:cNvPr id="415752" name="Rectangle 20"/>
            <p:cNvSpPr>
              <a:spLocks noChangeArrowheads="1"/>
            </p:cNvSpPr>
            <p:nvPr/>
          </p:nvSpPr>
          <p:spPr bwMode="auto">
            <a:xfrm>
              <a:off x="0" y="1621"/>
              <a:ext cx="99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a:latin typeface="Times New Roman" pitchFamily="18" charset="0"/>
                </a:rPr>
                <a:t>MAX_VEX-1</a:t>
              </a:r>
            </a:p>
          </p:txBody>
        </p:sp>
        <p:grpSp>
          <p:nvGrpSpPr>
            <p:cNvPr id="415753" name="Group 21"/>
            <p:cNvGrpSpPr>
              <a:grpSpLocks/>
            </p:cNvGrpSpPr>
            <p:nvPr/>
          </p:nvGrpSpPr>
          <p:grpSpPr bwMode="auto">
            <a:xfrm>
              <a:off x="998" y="24"/>
              <a:ext cx="590" cy="1841"/>
              <a:chOff x="0" y="0"/>
              <a:chExt cx="590" cy="1841"/>
            </a:xfrm>
          </p:grpSpPr>
          <p:grpSp>
            <p:nvGrpSpPr>
              <p:cNvPr id="415815" name="Group 22"/>
              <p:cNvGrpSpPr>
                <a:grpSpLocks/>
              </p:cNvGrpSpPr>
              <p:nvPr/>
            </p:nvGrpSpPr>
            <p:grpSpPr bwMode="auto">
              <a:xfrm>
                <a:off x="0" y="0"/>
                <a:ext cx="590" cy="262"/>
                <a:chOff x="0" y="0"/>
                <a:chExt cx="544" cy="226"/>
              </a:xfrm>
            </p:grpSpPr>
            <p:sp>
              <p:nvSpPr>
                <p:cNvPr id="415834" name="Rectangle 23"/>
                <p:cNvSpPr>
                  <a:spLocks noChangeArrowheads="1"/>
                </p:cNvSpPr>
                <p:nvPr/>
              </p:nvSpPr>
              <p:spPr bwMode="auto">
                <a:xfrm>
                  <a:off x="0" y="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1</a:t>
                  </a:r>
                  <a:r>
                    <a:rPr lang="en-US" altLang="en-US" sz="2400" b="1">
                      <a:latin typeface="Times New Roman" pitchFamily="18" charset="0"/>
                    </a:rPr>
                    <a:t>       </a:t>
                  </a:r>
                </a:p>
              </p:txBody>
            </p:sp>
            <p:sp>
              <p:nvSpPr>
                <p:cNvPr id="415835" name="Line 24"/>
                <p:cNvSpPr>
                  <a:spLocks noChangeShapeType="1"/>
                </p:cNvSpPr>
                <p:nvPr/>
              </p:nvSpPr>
              <p:spPr bwMode="auto">
                <a:xfrm>
                  <a:off x="293"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816" name="Group 25"/>
              <p:cNvGrpSpPr>
                <a:grpSpLocks/>
              </p:cNvGrpSpPr>
              <p:nvPr/>
            </p:nvGrpSpPr>
            <p:grpSpPr bwMode="auto">
              <a:xfrm>
                <a:off x="0" y="263"/>
                <a:ext cx="590" cy="263"/>
                <a:chOff x="0" y="0"/>
                <a:chExt cx="544" cy="226"/>
              </a:xfrm>
            </p:grpSpPr>
            <p:sp>
              <p:nvSpPr>
                <p:cNvPr id="415832" name="Rectangle 26"/>
                <p:cNvSpPr>
                  <a:spLocks noChangeArrowheads="1"/>
                </p:cNvSpPr>
                <p:nvPr/>
              </p:nvSpPr>
              <p:spPr bwMode="auto">
                <a:xfrm>
                  <a:off x="0" y="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2</a:t>
                  </a:r>
                  <a:endParaRPr lang="en-US" altLang="en-US" sz="2400" b="1">
                    <a:latin typeface="Times New Roman" pitchFamily="18" charset="0"/>
                  </a:endParaRPr>
                </a:p>
              </p:txBody>
            </p:sp>
            <p:sp>
              <p:nvSpPr>
                <p:cNvPr id="415833" name="Line 27"/>
                <p:cNvSpPr>
                  <a:spLocks noChangeShapeType="1"/>
                </p:cNvSpPr>
                <p:nvPr/>
              </p:nvSpPr>
              <p:spPr bwMode="auto">
                <a:xfrm>
                  <a:off x="293"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817" name="Group 28"/>
              <p:cNvGrpSpPr>
                <a:grpSpLocks/>
              </p:cNvGrpSpPr>
              <p:nvPr/>
            </p:nvGrpSpPr>
            <p:grpSpPr bwMode="auto">
              <a:xfrm>
                <a:off x="0" y="527"/>
                <a:ext cx="590" cy="262"/>
                <a:chOff x="0" y="0"/>
                <a:chExt cx="544" cy="226"/>
              </a:xfrm>
            </p:grpSpPr>
            <p:sp>
              <p:nvSpPr>
                <p:cNvPr id="415830" name="Rectangle 29"/>
                <p:cNvSpPr>
                  <a:spLocks noChangeArrowheads="1"/>
                </p:cNvSpPr>
                <p:nvPr/>
              </p:nvSpPr>
              <p:spPr bwMode="auto">
                <a:xfrm>
                  <a:off x="0" y="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3</a:t>
                  </a:r>
                  <a:r>
                    <a:rPr lang="en-US" altLang="en-US" sz="2400" b="1">
                      <a:latin typeface="Times New Roman" pitchFamily="18" charset="0"/>
                    </a:rPr>
                    <a:t>       </a:t>
                  </a:r>
                </a:p>
              </p:txBody>
            </p:sp>
            <p:sp>
              <p:nvSpPr>
                <p:cNvPr id="415831" name="Line 30"/>
                <p:cNvSpPr>
                  <a:spLocks noChangeShapeType="1"/>
                </p:cNvSpPr>
                <p:nvPr/>
              </p:nvSpPr>
              <p:spPr bwMode="auto">
                <a:xfrm>
                  <a:off x="293"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818" name="Group 31"/>
              <p:cNvGrpSpPr>
                <a:grpSpLocks/>
              </p:cNvGrpSpPr>
              <p:nvPr/>
            </p:nvGrpSpPr>
            <p:grpSpPr bwMode="auto">
              <a:xfrm>
                <a:off x="0" y="790"/>
                <a:ext cx="590" cy="262"/>
                <a:chOff x="0" y="0"/>
                <a:chExt cx="544" cy="226"/>
              </a:xfrm>
            </p:grpSpPr>
            <p:sp>
              <p:nvSpPr>
                <p:cNvPr id="415828" name="Rectangle 32"/>
                <p:cNvSpPr>
                  <a:spLocks noChangeArrowheads="1"/>
                </p:cNvSpPr>
                <p:nvPr/>
              </p:nvSpPr>
              <p:spPr bwMode="auto">
                <a:xfrm>
                  <a:off x="0" y="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4</a:t>
                  </a:r>
                  <a:endParaRPr lang="en-US" altLang="en-US" sz="2400" b="1">
                    <a:latin typeface="Times New Roman" pitchFamily="18" charset="0"/>
                  </a:endParaRPr>
                </a:p>
              </p:txBody>
            </p:sp>
            <p:sp>
              <p:nvSpPr>
                <p:cNvPr id="415829" name="Line 33"/>
                <p:cNvSpPr>
                  <a:spLocks noChangeShapeType="1"/>
                </p:cNvSpPr>
                <p:nvPr/>
              </p:nvSpPr>
              <p:spPr bwMode="auto">
                <a:xfrm>
                  <a:off x="293"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819" name="Group 34"/>
              <p:cNvGrpSpPr>
                <a:grpSpLocks/>
              </p:cNvGrpSpPr>
              <p:nvPr/>
            </p:nvGrpSpPr>
            <p:grpSpPr bwMode="auto">
              <a:xfrm>
                <a:off x="0" y="1317"/>
                <a:ext cx="590" cy="262"/>
                <a:chOff x="0" y="0"/>
                <a:chExt cx="544" cy="226"/>
              </a:xfrm>
            </p:grpSpPr>
            <p:sp>
              <p:nvSpPr>
                <p:cNvPr id="415826" name="Rectangle 35"/>
                <p:cNvSpPr>
                  <a:spLocks noChangeArrowheads="1"/>
                </p:cNvSpPr>
                <p:nvPr/>
              </p:nvSpPr>
              <p:spPr bwMode="auto">
                <a:xfrm>
                  <a:off x="0" y="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宋体" pitchFamily="2" charset="-122"/>
                    </a:rPr>
                    <a:t>┇</a:t>
                  </a:r>
                  <a:r>
                    <a:rPr lang="zh-CN" altLang="en-US" sz="2400" b="1">
                      <a:latin typeface="Times New Roman" pitchFamily="18" charset="0"/>
                    </a:rPr>
                    <a:t> ┇ </a:t>
                  </a:r>
                </a:p>
              </p:txBody>
            </p:sp>
            <p:sp>
              <p:nvSpPr>
                <p:cNvPr id="415827" name="Line 36"/>
                <p:cNvSpPr>
                  <a:spLocks noChangeShapeType="1"/>
                </p:cNvSpPr>
                <p:nvPr/>
              </p:nvSpPr>
              <p:spPr bwMode="auto">
                <a:xfrm>
                  <a:off x="293"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820" name="Group 37"/>
              <p:cNvGrpSpPr>
                <a:grpSpLocks/>
              </p:cNvGrpSpPr>
              <p:nvPr/>
            </p:nvGrpSpPr>
            <p:grpSpPr bwMode="auto">
              <a:xfrm>
                <a:off x="0" y="1579"/>
                <a:ext cx="590" cy="262"/>
                <a:chOff x="0" y="0"/>
                <a:chExt cx="544" cy="226"/>
              </a:xfrm>
            </p:grpSpPr>
            <p:sp>
              <p:nvSpPr>
                <p:cNvPr id="415824" name="Rectangle 38"/>
                <p:cNvSpPr>
                  <a:spLocks noChangeArrowheads="1"/>
                </p:cNvSpPr>
                <p:nvPr/>
              </p:nvSpPr>
              <p:spPr bwMode="auto">
                <a:xfrm>
                  <a:off x="0" y="0"/>
                  <a:ext cx="544" cy="22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Times New Roman" pitchFamily="18" charset="0"/>
                  </a:endParaRPr>
                </a:p>
              </p:txBody>
            </p:sp>
            <p:sp>
              <p:nvSpPr>
                <p:cNvPr id="415825" name="Line 39"/>
                <p:cNvSpPr>
                  <a:spLocks noChangeShapeType="1"/>
                </p:cNvSpPr>
                <p:nvPr/>
              </p:nvSpPr>
              <p:spPr bwMode="auto">
                <a:xfrm>
                  <a:off x="293"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821" name="Group 40"/>
              <p:cNvGrpSpPr>
                <a:grpSpLocks/>
              </p:cNvGrpSpPr>
              <p:nvPr/>
            </p:nvGrpSpPr>
            <p:grpSpPr bwMode="auto">
              <a:xfrm>
                <a:off x="0" y="1053"/>
                <a:ext cx="590" cy="263"/>
                <a:chOff x="0" y="0"/>
                <a:chExt cx="544" cy="226"/>
              </a:xfrm>
            </p:grpSpPr>
            <p:sp>
              <p:nvSpPr>
                <p:cNvPr id="415822" name="Rectangle 41"/>
                <p:cNvSpPr>
                  <a:spLocks noChangeArrowheads="1"/>
                </p:cNvSpPr>
                <p:nvPr/>
              </p:nvSpPr>
              <p:spPr bwMode="auto">
                <a:xfrm>
                  <a:off x="0" y="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5</a:t>
                  </a:r>
                  <a:r>
                    <a:rPr lang="en-US" altLang="en-US" sz="2400" b="1">
                      <a:latin typeface="Times New Roman" pitchFamily="18" charset="0"/>
                    </a:rPr>
                    <a:t>       </a:t>
                  </a:r>
                </a:p>
              </p:txBody>
            </p:sp>
            <p:sp>
              <p:nvSpPr>
                <p:cNvPr id="415823" name="Line 42"/>
                <p:cNvSpPr>
                  <a:spLocks noChangeShapeType="1"/>
                </p:cNvSpPr>
                <p:nvPr/>
              </p:nvSpPr>
              <p:spPr bwMode="auto">
                <a:xfrm>
                  <a:off x="293"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415754" name="Group 43"/>
            <p:cNvGrpSpPr>
              <a:grpSpLocks/>
            </p:cNvGrpSpPr>
            <p:nvPr/>
          </p:nvGrpSpPr>
          <p:grpSpPr bwMode="auto">
            <a:xfrm>
              <a:off x="1451" y="0"/>
              <a:ext cx="1983" cy="235"/>
              <a:chOff x="0" y="0"/>
              <a:chExt cx="1983" cy="235"/>
            </a:xfrm>
          </p:grpSpPr>
          <p:grpSp>
            <p:nvGrpSpPr>
              <p:cNvPr id="415803" name="Group 44"/>
              <p:cNvGrpSpPr>
                <a:grpSpLocks/>
              </p:cNvGrpSpPr>
              <p:nvPr/>
            </p:nvGrpSpPr>
            <p:grpSpPr bwMode="auto">
              <a:xfrm>
                <a:off x="905" y="0"/>
                <a:ext cx="456" cy="226"/>
                <a:chOff x="0" y="0"/>
                <a:chExt cx="456" cy="226"/>
              </a:xfrm>
            </p:grpSpPr>
            <p:sp>
              <p:nvSpPr>
                <p:cNvPr id="415813" name="Rectangle 45"/>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2</a:t>
                  </a:r>
                </a:p>
              </p:txBody>
            </p:sp>
            <p:sp>
              <p:nvSpPr>
                <p:cNvPr id="415814" name="Line 46"/>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804" name="Group 47"/>
              <p:cNvGrpSpPr>
                <a:grpSpLocks/>
              </p:cNvGrpSpPr>
              <p:nvPr/>
            </p:nvGrpSpPr>
            <p:grpSpPr bwMode="auto">
              <a:xfrm>
                <a:off x="275" y="1"/>
                <a:ext cx="456" cy="226"/>
                <a:chOff x="0" y="0"/>
                <a:chExt cx="456" cy="226"/>
              </a:xfrm>
            </p:grpSpPr>
            <p:sp>
              <p:nvSpPr>
                <p:cNvPr id="415811" name="Rectangle 48"/>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a:t>
                  </a:r>
                </a:p>
              </p:txBody>
            </p:sp>
            <p:sp>
              <p:nvSpPr>
                <p:cNvPr id="415812" name="Line 49"/>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805" name="Group 50"/>
              <p:cNvGrpSpPr>
                <a:grpSpLocks/>
              </p:cNvGrpSpPr>
              <p:nvPr/>
            </p:nvGrpSpPr>
            <p:grpSpPr bwMode="auto">
              <a:xfrm>
                <a:off x="1527" y="9"/>
                <a:ext cx="456" cy="226"/>
                <a:chOff x="0" y="0"/>
                <a:chExt cx="456" cy="226"/>
              </a:xfrm>
            </p:grpSpPr>
            <p:sp>
              <p:nvSpPr>
                <p:cNvPr id="415809" name="Rectangle 51"/>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3   </a:t>
                  </a:r>
                  <a:r>
                    <a:rPr lang="en-US" altLang="en-US" sz="2400">
                      <a:latin typeface="Times New Roman" pitchFamily="18" charset="0"/>
                    </a:rPr>
                    <a:t>⋀</a:t>
                  </a:r>
                </a:p>
              </p:txBody>
            </p:sp>
            <p:sp>
              <p:nvSpPr>
                <p:cNvPr id="415810" name="Line 52"/>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5806" name="Line 53"/>
              <p:cNvSpPr>
                <a:spLocks noChangeShapeType="1"/>
              </p:cNvSpPr>
              <p:nvPr/>
            </p:nvSpPr>
            <p:spPr bwMode="auto">
              <a:xfrm>
                <a:off x="0" y="12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5807" name="Line 54"/>
              <p:cNvSpPr>
                <a:spLocks noChangeShapeType="1"/>
              </p:cNvSpPr>
              <p:nvPr/>
            </p:nvSpPr>
            <p:spPr bwMode="auto">
              <a:xfrm>
                <a:off x="630" y="129"/>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5808" name="Line 55"/>
              <p:cNvSpPr>
                <a:spLocks noChangeShapeType="1"/>
              </p:cNvSpPr>
              <p:nvPr/>
            </p:nvSpPr>
            <p:spPr bwMode="auto">
              <a:xfrm>
                <a:off x="1255" y="12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755" name="Group 56"/>
            <p:cNvGrpSpPr>
              <a:grpSpLocks/>
            </p:cNvGrpSpPr>
            <p:nvPr/>
          </p:nvGrpSpPr>
          <p:grpSpPr bwMode="auto">
            <a:xfrm>
              <a:off x="1451" y="281"/>
              <a:ext cx="1353" cy="235"/>
              <a:chOff x="0" y="0"/>
              <a:chExt cx="1353" cy="235"/>
            </a:xfrm>
          </p:grpSpPr>
          <p:grpSp>
            <p:nvGrpSpPr>
              <p:cNvPr id="415795" name="Group 57"/>
              <p:cNvGrpSpPr>
                <a:grpSpLocks/>
              </p:cNvGrpSpPr>
              <p:nvPr/>
            </p:nvGrpSpPr>
            <p:grpSpPr bwMode="auto">
              <a:xfrm>
                <a:off x="275" y="0"/>
                <a:ext cx="456" cy="226"/>
                <a:chOff x="0" y="0"/>
                <a:chExt cx="456" cy="226"/>
              </a:xfrm>
            </p:grpSpPr>
            <p:sp>
              <p:nvSpPr>
                <p:cNvPr id="415801" name="Rectangle 58"/>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0</a:t>
                  </a:r>
                </a:p>
              </p:txBody>
            </p:sp>
            <p:sp>
              <p:nvSpPr>
                <p:cNvPr id="415802" name="Line 59"/>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796" name="Group 60"/>
              <p:cNvGrpSpPr>
                <a:grpSpLocks/>
              </p:cNvGrpSpPr>
              <p:nvPr/>
            </p:nvGrpSpPr>
            <p:grpSpPr bwMode="auto">
              <a:xfrm>
                <a:off x="897" y="9"/>
                <a:ext cx="456" cy="226"/>
                <a:chOff x="0" y="0"/>
                <a:chExt cx="456" cy="226"/>
              </a:xfrm>
            </p:grpSpPr>
            <p:sp>
              <p:nvSpPr>
                <p:cNvPr id="415799" name="Rectangle 61"/>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2   </a:t>
                  </a:r>
                  <a:r>
                    <a:rPr lang="en-US" altLang="en-US" sz="2400">
                      <a:latin typeface="Times New Roman" pitchFamily="18" charset="0"/>
                    </a:rPr>
                    <a:t>⋀</a:t>
                  </a:r>
                </a:p>
              </p:txBody>
            </p:sp>
            <p:sp>
              <p:nvSpPr>
                <p:cNvPr id="415800" name="Line 62"/>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5797" name="Line 63"/>
              <p:cNvSpPr>
                <a:spLocks noChangeShapeType="1"/>
              </p:cNvSpPr>
              <p:nvPr/>
            </p:nvSpPr>
            <p:spPr bwMode="auto">
              <a:xfrm>
                <a:off x="0" y="129"/>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5798" name="Line 64"/>
              <p:cNvSpPr>
                <a:spLocks noChangeShapeType="1"/>
              </p:cNvSpPr>
              <p:nvPr/>
            </p:nvSpPr>
            <p:spPr bwMode="auto">
              <a:xfrm>
                <a:off x="625" y="12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756" name="Group 65"/>
            <p:cNvGrpSpPr>
              <a:grpSpLocks/>
            </p:cNvGrpSpPr>
            <p:nvPr/>
          </p:nvGrpSpPr>
          <p:grpSpPr bwMode="auto">
            <a:xfrm>
              <a:off x="1451" y="569"/>
              <a:ext cx="2586" cy="235"/>
              <a:chOff x="0" y="0"/>
              <a:chExt cx="2586" cy="235"/>
            </a:xfrm>
          </p:grpSpPr>
          <p:grpSp>
            <p:nvGrpSpPr>
              <p:cNvPr id="415779" name="Group 66"/>
              <p:cNvGrpSpPr>
                <a:grpSpLocks/>
              </p:cNvGrpSpPr>
              <p:nvPr/>
            </p:nvGrpSpPr>
            <p:grpSpPr bwMode="auto">
              <a:xfrm>
                <a:off x="275" y="0"/>
                <a:ext cx="456" cy="226"/>
                <a:chOff x="0" y="0"/>
                <a:chExt cx="456" cy="226"/>
              </a:xfrm>
            </p:grpSpPr>
            <p:sp>
              <p:nvSpPr>
                <p:cNvPr id="415793" name="Rectangle 67"/>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0</a:t>
                  </a:r>
                </a:p>
              </p:txBody>
            </p:sp>
            <p:sp>
              <p:nvSpPr>
                <p:cNvPr id="415794" name="Line 68"/>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5780" name="Line 69"/>
              <p:cNvSpPr>
                <a:spLocks noChangeShapeType="1"/>
              </p:cNvSpPr>
              <p:nvPr/>
            </p:nvSpPr>
            <p:spPr bwMode="auto">
              <a:xfrm>
                <a:off x="0" y="123"/>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415781" name="Group 70"/>
              <p:cNvGrpSpPr>
                <a:grpSpLocks/>
              </p:cNvGrpSpPr>
              <p:nvPr/>
            </p:nvGrpSpPr>
            <p:grpSpPr bwMode="auto">
              <a:xfrm>
                <a:off x="1508" y="0"/>
                <a:ext cx="456" cy="226"/>
                <a:chOff x="0" y="0"/>
                <a:chExt cx="456" cy="226"/>
              </a:xfrm>
            </p:grpSpPr>
            <p:sp>
              <p:nvSpPr>
                <p:cNvPr id="415791" name="Rectangle 71"/>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3</a:t>
                  </a:r>
                </a:p>
              </p:txBody>
            </p:sp>
            <p:sp>
              <p:nvSpPr>
                <p:cNvPr id="415792" name="Line 72"/>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782" name="Group 73"/>
              <p:cNvGrpSpPr>
                <a:grpSpLocks/>
              </p:cNvGrpSpPr>
              <p:nvPr/>
            </p:nvGrpSpPr>
            <p:grpSpPr bwMode="auto">
              <a:xfrm>
                <a:off x="878" y="1"/>
                <a:ext cx="456" cy="226"/>
                <a:chOff x="0" y="0"/>
                <a:chExt cx="456" cy="226"/>
              </a:xfrm>
            </p:grpSpPr>
            <p:sp>
              <p:nvSpPr>
                <p:cNvPr id="415789" name="Rectangle 74"/>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a:t>
                  </a:r>
                </a:p>
              </p:txBody>
            </p:sp>
            <p:sp>
              <p:nvSpPr>
                <p:cNvPr id="415790" name="Line 75"/>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783" name="Group 76"/>
              <p:cNvGrpSpPr>
                <a:grpSpLocks/>
              </p:cNvGrpSpPr>
              <p:nvPr/>
            </p:nvGrpSpPr>
            <p:grpSpPr bwMode="auto">
              <a:xfrm>
                <a:off x="2130" y="9"/>
                <a:ext cx="456" cy="226"/>
                <a:chOff x="0" y="0"/>
                <a:chExt cx="456" cy="226"/>
              </a:xfrm>
            </p:grpSpPr>
            <p:sp>
              <p:nvSpPr>
                <p:cNvPr id="415787" name="Rectangle 77"/>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4   </a:t>
                  </a:r>
                  <a:r>
                    <a:rPr lang="en-US" altLang="en-US" sz="2400">
                      <a:latin typeface="Times New Roman" pitchFamily="18" charset="0"/>
                    </a:rPr>
                    <a:t>⋀</a:t>
                  </a:r>
                </a:p>
              </p:txBody>
            </p:sp>
            <p:sp>
              <p:nvSpPr>
                <p:cNvPr id="415788" name="Line 78"/>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5784" name="Line 79"/>
              <p:cNvSpPr>
                <a:spLocks noChangeShapeType="1"/>
              </p:cNvSpPr>
              <p:nvPr/>
            </p:nvSpPr>
            <p:spPr bwMode="auto">
              <a:xfrm>
                <a:off x="603" y="12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5785" name="Line 80"/>
              <p:cNvSpPr>
                <a:spLocks noChangeShapeType="1"/>
              </p:cNvSpPr>
              <p:nvPr/>
            </p:nvSpPr>
            <p:spPr bwMode="auto">
              <a:xfrm>
                <a:off x="1233" y="129"/>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5786" name="Line 81"/>
              <p:cNvSpPr>
                <a:spLocks noChangeShapeType="1"/>
              </p:cNvSpPr>
              <p:nvPr/>
            </p:nvSpPr>
            <p:spPr bwMode="auto">
              <a:xfrm>
                <a:off x="1858" y="12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757" name="Group 82"/>
            <p:cNvGrpSpPr>
              <a:grpSpLocks/>
            </p:cNvGrpSpPr>
            <p:nvPr/>
          </p:nvGrpSpPr>
          <p:grpSpPr bwMode="auto">
            <a:xfrm>
              <a:off x="1451" y="855"/>
              <a:ext cx="1983" cy="235"/>
              <a:chOff x="0" y="0"/>
              <a:chExt cx="1983" cy="235"/>
            </a:xfrm>
          </p:grpSpPr>
          <p:grpSp>
            <p:nvGrpSpPr>
              <p:cNvPr id="415767" name="Group 83"/>
              <p:cNvGrpSpPr>
                <a:grpSpLocks/>
              </p:cNvGrpSpPr>
              <p:nvPr/>
            </p:nvGrpSpPr>
            <p:grpSpPr bwMode="auto">
              <a:xfrm>
                <a:off x="905" y="0"/>
                <a:ext cx="456" cy="226"/>
                <a:chOff x="0" y="0"/>
                <a:chExt cx="456" cy="226"/>
              </a:xfrm>
            </p:grpSpPr>
            <p:sp>
              <p:nvSpPr>
                <p:cNvPr id="415777" name="Rectangle 84"/>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2</a:t>
                  </a:r>
                </a:p>
              </p:txBody>
            </p:sp>
            <p:sp>
              <p:nvSpPr>
                <p:cNvPr id="415778" name="Line 85"/>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768" name="Group 86"/>
              <p:cNvGrpSpPr>
                <a:grpSpLocks/>
              </p:cNvGrpSpPr>
              <p:nvPr/>
            </p:nvGrpSpPr>
            <p:grpSpPr bwMode="auto">
              <a:xfrm>
                <a:off x="275" y="1"/>
                <a:ext cx="456" cy="226"/>
                <a:chOff x="0" y="0"/>
                <a:chExt cx="456" cy="226"/>
              </a:xfrm>
            </p:grpSpPr>
            <p:sp>
              <p:nvSpPr>
                <p:cNvPr id="415775" name="Rectangle 87"/>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0</a:t>
                  </a:r>
                </a:p>
              </p:txBody>
            </p:sp>
            <p:sp>
              <p:nvSpPr>
                <p:cNvPr id="415776" name="Line 88"/>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769" name="Group 89"/>
              <p:cNvGrpSpPr>
                <a:grpSpLocks/>
              </p:cNvGrpSpPr>
              <p:nvPr/>
            </p:nvGrpSpPr>
            <p:grpSpPr bwMode="auto">
              <a:xfrm>
                <a:off x="1527" y="9"/>
                <a:ext cx="456" cy="226"/>
                <a:chOff x="0" y="0"/>
                <a:chExt cx="456" cy="226"/>
              </a:xfrm>
            </p:grpSpPr>
            <p:sp>
              <p:nvSpPr>
                <p:cNvPr id="415773" name="Rectangle 90"/>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4   </a:t>
                  </a:r>
                  <a:r>
                    <a:rPr lang="en-US" altLang="en-US" sz="2400">
                      <a:latin typeface="Times New Roman" pitchFamily="18" charset="0"/>
                    </a:rPr>
                    <a:t>⋀</a:t>
                  </a:r>
                </a:p>
              </p:txBody>
            </p:sp>
            <p:sp>
              <p:nvSpPr>
                <p:cNvPr id="415774" name="Line 91"/>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5770" name="Line 92"/>
              <p:cNvSpPr>
                <a:spLocks noChangeShapeType="1"/>
              </p:cNvSpPr>
              <p:nvPr/>
            </p:nvSpPr>
            <p:spPr bwMode="auto">
              <a:xfrm>
                <a:off x="0" y="12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5771" name="Line 93"/>
              <p:cNvSpPr>
                <a:spLocks noChangeShapeType="1"/>
              </p:cNvSpPr>
              <p:nvPr/>
            </p:nvSpPr>
            <p:spPr bwMode="auto">
              <a:xfrm>
                <a:off x="630" y="129"/>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5772" name="Line 94"/>
              <p:cNvSpPr>
                <a:spLocks noChangeShapeType="1"/>
              </p:cNvSpPr>
              <p:nvPr/>
            </p:nvSpPr>
            <p:spPr bwMode="auto">
              <a:xfrm>
                <a:off x="1255" y="12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758" name="Group 95"/>
            <p:cNvGrpSpPr>
              <a:grpSpLocks/>
            </p:cNvGrpSpPr>
            <p:nvPr/>
          </p:nvGrpSpPr>
          <p:grpSpPr bwMode="auto">
            <a:xfrm>
              <a:off x="1451" y="1127"/>
              <a:ext cx="1353" cy="235"/>
              <a:chOff x="0" y="0"/>
              <a:chExt cx="1353" cy="235"/>
            </a:xfrm>
          </p:grpSpPr>
          <p:grpSp>
            <p:nvGrpSpPr>
              <p:cNvPr id="415759" name="Group 96"/>
              <p:cNvGrpSpPr>
                <a:grpSpLocks/>
              </p:cNvGrpSpPr>
              <p:nvPr/>
            </p:nvGrpSpPr>
            <p:grpSpPr bwMode="auto">
              <a:xfrm>
                <a:off x="275" y="0"/>
                <a:ext cx="456" cy="226"/>
                <a:chOff x="0" y="0"/>
                <a:chExt cx="456" cy="226"/>
              </a:xfrm>
            </p:grpSpPr>
            <p:sp>
              <p:nvSpPr>
                <p:cNvPr id="415765" name="Rectangle 97"/>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2</a:t>
                  </a:r>
                </a:p>
              </p:txBody>
            </p:sp>
            <p:sp>
              <p:nvSpPr>
                <p:cNvPr id="415766" name="Line 98"/>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5760" name="Group 99"/>
              <p:cNvGrpSpPr>
                <a:grpSpLocks/>
              </p:cNvGrpSpPr>
              <p:nvPr/>
            </p:nvGrpSpPr>
            <p:grpSpPr bwMode="auto">
              <a:xfrm>
                <a:off x="897" y="9"/>
                <a:ext cx="456" cy="226"/>
                <a:chOff x="0" y="0"/>
                <a:chExt cx="456" cy="226"/>
              </a:xfrm>
            </p:grpSpPr>
            <p:sp>
              <p:nvSpPr>
                <p:cNvPr id="415763" name="Rectangle 100"/>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3   </a:t>
                  </a:r>
                  <a:r>
                    <a:rPr lang="en-US" altLang="en-US" sz="2400">
                      <a:latin typeface="Times New Roman" pitchFamily="18" charset="0"/>
                    </a:rPr>
                    <a:t>⋀</a:t>
                  </a:r>
                </a:p>
              </p:txBody>
            </p:sp>
            <p:sp>
              <p:nvSpPr>
                <p:cNvPr id="415764" name="Line 101"/>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5761" name="Line 102"/>
              <p:cNvSpPr>
                <a:spLocks noChangeShapeType="1"/>
              </p:cNvSpPr>
              <p:nvPr/>
            </p:nvSpPr>
            <p:spPr bwMode="auto">
              <a:xfrm>
                <a:off x="0" y="113"/>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5762" name="Line 103"/>
              <p:cNvSpPr>
                <a:spLocks noChangeShapeType="1"/>
              </p:cNvSpPr>
              <p:nvPr/>
            </p:nvSpPr>
            <p:spPr bwMode="auto">
              <a:xfrm>
                <a:off x="627" y="109"/>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3" name="文本框 2"/>
          <p:cNvSpPr txBox="1"/>
          <p:nvPr/>
        </p:nvSpPr>
        <p:spPr>
          <a:xfrm>
            <a:off x="6086753" y="5012607"/>
            <a:ext cx="3057247" cy="523220"/>
          </a:xfrm>
          <a:prstGeom prst="rect">
            <a:avLst/>
          </a:prstGeom>
          <a:noFill/>
        </p:spPr>
        <p:txBody>
          <a:bodyPr wrap="none" rtlCol="0">
            <a:spAutoFit/>
          </a:bodyPr>
          <a:lstStyle/>
          <a:p>
            <a:r>
              <a:rPr lang="zh-CN" altLang="en-US" sz="2800" dirty="0" smtClean="0"/>
              <a:t>无向边被重复存储</a:t>
            </a:r>
            <a:endParaRPr lang="zh-CN" altLang="en-US" dirty="0"/>
          </a:p>
        </p:txBody>
      </p:sp>
      <p:sp>
        <p:nvSpPr>
          <p:cNvPr id="4" name="文本框 3"/>
          <p:cNvSpPr txBox="1"/>
          <p:nvPr/>
        </p:nvSpPr>
        <p:spPr>
          <a:xfrm>
            <a:off x="7142541" y="6097301"/>
            <a:ext cx="1980029" cy="523220"/>
          </a:xfrm>
          <a:prstGeom prst="rect">
            <a:avLst/>
          </a:prstGeom>
          <a:noFill/>
        </p:spPr>
        <p:txBody>
          <a:bodyPr wrap="none" rtlCol="0">
            <a:spAutoFit/>
          </a:bodyPr>
          <a:lstStyle/>
          <a:p>
            <a:r>
              <a:rPr lang="zh-CN" altLang="en-US" sz="2800" dirty="0"/>
              <a:t>邻接多重表</a:t>
            </a:r>
          </a:p>
        </p:txBody>
      </p:sp>
      <p:sp>
        <p:nvSpPr>
          <p:cNvPr id="5" name="文本框 4"/>
          <p:cNvSpPr txBox="1"/>
          <p:nvPr/>
        </p:nvSpPr>
        <p:spPr>
          <a:xfrm>
            <a:off x="7164288" y="5554954"/>
            <a:ext cx="1980029" cy="523220"/>
          </a:xfrm>
          <a:prstGeom prst="rect">
            <a:avLst/>
          </a:prstGeom>
          <a:noFill/>
        </p:spPr>
        <p:txBody>
          <a:bodyPr wrap="none" rtlCol="0">
            <a:spAutoFit/>
          </a:bodyPr>
          <a:lstStyle/>
          <a:p>
            <a:r>
              <a:rPr lang="zh-CN" altLang="en-US" sz="2800" dirty="0" smtClean="0"/>
              <a:t>如何改进？</a:t>
            </a:r>
            <a:endParaRPr lang="zh-CN" altLang="en-US" dirty="0"/>
          </a:p>
        </p:txBody>
      </p:sp>
    </p:spTree>
    <p:extLst>
      <p:ext uri="{BB962C8B-B14F-4D97-AF65-F5344CB8AC3E}">
        <p14:creationId xmlns:p14="http://schemas.microsoft.com/office/powerpoint/2010/main" val="28031747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6771" name="Group 3"/>
          <p:cNvGrpSpPr>
            <a:grpSpLocks/>
          </p:cNvGrpSpPr>
          <p:nvPr/>
        </p:nvGrpSpPr>
        <p:grpSpPr bwMode="auto">
          <a:xfrm>
            <a:off x="467544" y="1021978"/>
            <a:ext cx="3231902" cy="1899444"/>
            <a:chOff x="0" y="0"/>
            <a:chExt cx="1384" cy="1091"/>
          </a:xfrm>
        </p:grpSpPr>
        <p:sp>
          <p:nvSpPr>
            <p:cNvPr id="416906" name="Rectangle 4"/>
            <p:cNvSpPr>
              <a:spLocks noChangeArrowheads="1"/>
            </p:cNvSpPr>
            <p:nvPr/>
          </p:nvSpPr>
          <p:spPr bwMode="auto">
            <a:xfrm>
              <a:off x="237" y="887"/>
              <a:ext cx="907" cy="204"/>
            </a:xfrm>
            <a:prstGeom prst="rect">
              <a:avLst/>
            </a:prstGeom>
            <a:noFill/>
            <a:ln w="9525">
              <a:no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dirty="0">
                  <a:latin typeface="Times New Roman" pitchFamily="18" charset="0"/>
                </a:rPr>
                <a:t>(a)   </a:t>
              </a:r>
              <a:r>
                <a:rPr lang="zh-CN" altLang="en-US" sz="2400" b="1" dirty="0">
                  <a:latin typeface="Times New Roman" pitchFamily="18" charset="0"/>
                </a:rPr>
                <a:t>有向图</a:t>
              </a:r>
            </a:p>
          </p:txBody>
        </p:sp>
        <p:grpSp>
          <p:nvGrpSpPr>
            <p:cNvPr id="416907" name="Group 5"/>
            <p:cNvGrpSpPr>
              <a:grpSpLocks/>
            </p:cNvGrpSpPr>
            <p:nvPr/>
          </p:nvGrpSpPr>
          <p:grpSpPr bwMode="auto">
            <a:xfrm>
              <a:off x="0" y="0"/>
              <a:ext cx="1384" cy="839"/>
              <a:chOff x="0" y="0"/>
              <a:chExt cx="1384" cy="839"/>
            </a:xfrm>
          </p:grpSpPr>
          <p:sp>
            <p:nvSpPr>
              <p:cNvPr id="416908" name="Oval 6"/>
              <p:cNvSpPr>
                <a:spLocks noChangeArrowheads="1"/>
              </p:cNvSpPr>
              <p:nvPr/>
            </p:nvSpPr>
            <p:spPr bwMode="auto">
              <a:xfrm>
                <a:off x="0" y="144"/>
                <a:ext cx="295"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3000" dirty="0">
                    <a:latin typeface="Times New Roman" pitchFamily="18" charset="0"/>
                  </a:rPr>
                  <a:t>v</a:t>
                </a:r>
                <a:r>
                  <a:rPr lang="en-US" altLang="en-US" sz="3000" baseline="-20000" dirty="0">
                    <a:latin typeface="Times New Roman" pitchFamily="18" charset="0"/>
                  </a:rPr>
                  <a:t>1</a:t>
                </a:r>
              </a:p>
            </p:txBody>
          </p:sp>
          <p:sp>
            <p:nvSpPr>
              <p:cNvPr id="416909" name="Oval 7"/>
              <p:cNvSpPr>
                <a:spLocks noChangeArrowheads="1"/>
              </p:cNvSpPr>
              <p:nvPr/>
            </p:nvSpPr>
            <p:spPr bwMode="auto">
              <a:xfrm>
                <a:off x="17" y="612"/>
                <a:ext cx="295"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3000">
                    <a:latin typeface="Times New Roman" pitchFamily="18" charset="0"/>
                  </a:rPr>
                  <a:t>v</a:t>
                </a:r>
                <a:r>
                  <a:rPr lang="en-US" altLang="en-US" sz="3000" baseline="-20000">
                    <a:latin typeface="Times New Roman" pitchFamily="18" charset="0"/>
                  </a:rPr>
                  <a:t>2</a:t>
                </a:r>
              </a:p>
            </p:txBody>
          </p:sp>
          <p:sp>
            <p:nvSpPr>
              <p:cNvPr id="416910" name="Oval 8"/>
              <p:cNvSpPr>
                <a:spLocks noChangeArrowheads="1"/>
              </p:cNvSpPr>
              <p:nvPr/>
            </p:nvSpPr>
            <p:spPr bwMode="auto">
              <a:xfrm>
                <a:off x="618" y="604"/>
                <a:ext cx="295"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3000" dirty="0">
                    <a:latin typeface="Times New Roman" pitchFamily="18" charset="0"/>
                  </a:rPr>
                  <a:t>v</a:t>
                </a:r>
                <a:r>
                  <a:rPr lang="en-US" altLang="en-US" sz="3000" baseline="-20000" dirty="0">
                    <a:latin typeface="Times New Roman" pitchFamily="18" charset="0"/>
                  </a:rPr>
                  <a:t>3</a:t>
                </a:r>
              </a:p>
            </p:txBody>
          </p:sp>
          <p:sp>
            <p:nvSpPr>
              <p:cNvPr id="416911" name="Oval 9"/>
              <p:cNvSpPr>
                <a:spLocks noChangeArrowheads="1"/>
              </p:cNvSpPr>
              <p:nvPr/>
            </p:nvSpPr>
            <p:spPr bwMode="auto">
              <a:xfrm>
                <a:off x="569" y="0"/>
                <a:ext cx="295"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3000">
                    <a:latin typeface="Times New Roman" pitchFamily="18" charset="0"/>
                  </a:rPr>
                  <a:t>v</a:t>
                </a:r>
                <a:r>
                  <a:rPr lang="en-US" altLang="en-US" sz="3000" baseline="-20000">
                    <a:latin typeface="Times New Roman" pitchFamily="18" charset="0"/>
                  </a:rPr>
                  <a:t>4</a:t>
                </a:r>
              </a:p>
            </p:txBody>
          </p:sp>
          <p:sp>
            <p:nvSpPr>
              <p:cNvPr id="416912" name="Line 10"/>
              <p:cNvSpPr>
                <a:spLocks noChangeShapeType="1"/>
              </p:cNvSpPr>
              <p:nvPr/>
            </p:nvSpPr>
            <p:spPr bwMode="auto">
              <a:xfrm>
                <a:off x="144" y="379"/>
                <a:ext cx="0" cy="242"/>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3000"/>
              </a:p>
            </p:txBody>
          </p:sp>
          <p:sp>
            <p:nvSpPr>
              <p:cNvPr id="416913" name="Line 11"/>
              <p:cNvSpPr>
                <a:spLocks noChangeShapeType="1"/>
              </p:cNvSpPr>
              <p:nvPr/>
            </p:nvSpPr>
            <p:spPr bwMode="auto">
              <a:xfrm>
                <a:off x="744" y="223"/>
                <a:ext cx="0" cy="385"/>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3000"/>
              </a:p>
            </p:txBody>
          </p:sp>
          <p:sp>
            <p:nvSpPr>
              <p:cNvPr id="416914" name="Line 12"/>
              <p:cNvSpPr>
                <a:spLocks noChangeShapeType="1"/>
              </p:cNvSpPr>
              <p:nvPr/>
            </p:nvSpPr>
            <p:spPr bwMode="auto">
              <a:xfrm>
                <a:off x="262" y="332"/>
                <a:ext cx="380" cy="327"/>
              </a:xfrm>
              <a:prstGeom prst="line">
                <a:avLst/>
              </a:prstGeom>
              <a:noFill/>
              <a:ln w="38100">
                <a:solidFill>
                  <a:schemeClr val="tx1"/>
                </a:solidFill>
                <a:round/>
                <a:headEnd type="stealth"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3000"/>
              </a:p>
            </p:txBody>
          </p:sp>
          <p:sp>
            <p:nvSpPr>
              <p:cNvPr id="416915" name="Line 13"/>
              <p:cNvSpPr>
                <a:spLocks noChangeShapeType="1"/>
              </p:cNvSpPr>
              <p:nvPr/>
            </p:nvSpPr>
            <p:spPr bwMode="auto">
              <a:xfrm flipV="1">
                <a:off x="294" y="144"/>
                <a:ext cx="282" cy="102"/>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3000"/>
              </a:p>
            </p:txBody>
          </p:sp>
          <p:sp>
            <p:nvSpPr>
              <p:cNvPr id="416916" name="Line 14"/>
              <p:cNvSpPr>
                <a:spLocks noChangeShapeType="1"/>
              </p:cNvSpPr>
              <p:nvPr/>
            </p:nvSpPr>
            <p:spPr bwMode="auto">
              <a:xfrm>
                <a:off x="310" y="729"/>
                <a:ext cx="313" cy="0"/>
              </a:xfrm>
              <a:prstGeom prst="line">
                <a:avLst/>
              </a:prstGeom>
              <a:noFill/>
              <a:ln w="38100">
                <a:solidFill>
                  <a:schemeClr val="tx1"/>
                </a:solidFill>
                <a:round/>
                <a:headEnd type="triangle"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3000"/>
              </a:p>
            </p:txBody>
          </p:sp>
          <p:sp>
            <p:nvSpPr>
              <p:cNvPr id="416917" name="Oval 15"/>
              <p:cNvSpPr>
                <a:spLocks noChangeArrowheads="1"/>
              </p:cNvSpPr>
              <p:nvPr/>
            </p:nvSpPr>
            <p:spPr bwMode="auto">
              <a:xfrm>
                <a:off x="1089" y="333"/>
                <a:ext cx="295"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3000">
                    <a:latin typeface="Times New Roman" pitchFamily="18" charset="0"/>
                  </a:rPr>
                  <a:t>v</a:t>
                </a:r>
                <a:r>
                  <a:rPr lang="en-US" altLang="en-US" sz="3000" baseline="-20000">
                    <a:latin typeface="Times New Roman" pitchFamily="18" charset="0"/>
                  </a:rPr>
                  <a:t>5</a:t>
                </a:r>
              </a:p>
            </p:txBody>
          </p:sp>
          <p:sp>
            <p:nvSpPr>
              <p:cNvPr id="416918" name="Line 16"/>
              <p:cNvSpPr>
                <a:spLocks noChangeShapeType="1"/>
              </p:cNvSpPr>
              <p:nvPr/>
            </p:nvSpPr>
            <p:spPr bwMode="auto">
              <a:xfrm>
                <a:off x="864" y="144"/>
                <a:ext cx="336" cy="192"/>
              </a:xfrm>
              <a:prstGeom prst="line">
                <a:avLst/>
              </a:prstGeom>
              <a:noFill/>
              <a:ln w="38100">
                <a:solidFill>
                  <a:schemeClr val="tx1"/>
                </a:solidFill>
                <a:round/>
                <a:headEnd type="triangle"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3000"/>
              </a:p>
            </p:txBody>
          </p:sp>
          <p:sp>
            <p:nvSpPr>
              <p:cNvPr id="416919" name="Line 17"/>
              <p:cNvSpPr>
                <a:spLocks noChangeShapeType="1"/>
              </p:cNvSpPr>
              <p:nvPr/>
            </p:nvSpPr>
            <p:spPr bwMode="auto">
              <a:xfrm flipV="1">
                <a:off x="912" y="536"/>
                <a:ext cx="240" cy="192"/>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3000"/>
              </a:p>
            </p:txBody>
          </p:sp>
        </p:grpSp>
      </p:grpSp>
      <p:grpSp>
        <p:nvGrpSpPr>
          <p:cNvPr id="416772" name="Group 18"/>
          <p:cNvGrpSpPr>
            <a:grpSpLocks/>
          </p:cNvGrpSpPr>
          <p:nvPr/>
        </p:nvGrpSpPr>
        <p:grpSpPr bwMode="auto">
          <a:xfrm>
            <a:off x="35496" y="3392115"/>
            <a:ext cx="5764213" cy="3373438"/>
            <a:chOff x="0" y="0"/>
            <a:chExt cx="3631" cy="2125"/>
          </a:xfrm>
        </p:grpSpPr>
        <p:grpSp>
          <p:nvGrpSpPr>
            <p:cNvPr id="416841" name="Group 19"/>
            <p:cNvGrpSpPr>
              <a:grpSpLocks/>
            </p:cNvGrpSpPr>
            <p:nvPr/>
          </p:nvGrpSpPr>
          <p:grpSpPr bwMode="auto">
            <a:xfrm>
              <a:off x="0" y="0"/>
              <a:ext cx="3631" cy="1848"/>
              <a:chOff x="0" y="0"/>
              <a:chExt cx="3631" cy="1848"/>
            </a:xfrm>
          </p:grpSpPr>
          <p:grpSp>
            <p:nvGrpSpPr>
              <p:cNvPr id="416843" name="Group 20"/>
              <p:cNvGrpSpPr>
                <a:grpSpLocks/>
              </p:cNvGrpSpPr>
              <p:nvPr/>
            </p:nvGrpSpPr>
            <p:grpSpPr bwMode="auto">
              <a:xfrm>
                <a:off x="1678" y="0"/>
                <a:ext cx="1364" cy="234"/>
                <a:chOff x="0" y="0"/>
                <a:chExt cx="1364" cy="234"/>
              </a:xfrm>
            </p:grpSpPr>
            <p:grpSp>
              <p:nvGrpSpPr>
                <p:cNvPr id="416898" name="Group 21"/>
                <p:cNvGrpSpPr>
                  <a:grpSpLocks/>
                </p:cNvGrpSpPr>
                <p:nvPr/>
              </p:nvGrpSpPr>
              <p:grpSpPr bwMode="auto">
                <a:xfrm>
                  <a:off x="275" y="0"/>
                  <a:ext cx="456" cy="226"/>
                  <a:chOff x="0" y="0"/>
                  <a:chExt cx="456" cy="226"/>
                </a:xfrm>
              </p:grpSpPr>
              <p:sp>
                <p:nvSpPr>
                  <p:cNvPr id="416904" name="Rectangle 22"/>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a:t>
                    </a:r>
                  </a:p>
                </p:txBody>
              </p:sp>
              <p:sp>
                <p:nvSpPr>
                  <p:cNvPr id="416905" name="Line 23"/>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899" name="Group 24"/>
                <p:cNvGrpSpPr>
                  <a:grpSpLocks/>
                </p:cNvGrpSpPr>
                <p:nvPr/>
              </p:nvGrpSpPr>
              <p:grpSpPr bwMode="auto">
                <a:xfrm>
                  <a:off x="908" y="8"/>
                  <a:ext cx="456" cy="226"/>
                  <a:chOff x="0" y="0"/>
                  <a:chExt cx="456" cy="226"/>
                </a:xfrm>
              </p:grpSpPr>
              <p:sp>
                <p:nvSpPr>
                  <p:cNvPr id="416902" name="Rectangle 25"/>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3   </a:t>
                    </a:r>
                    <a:r>
                      <a:rPr lang="en-US" altLang="en-US" sz="2400">
                        <a:latin typeface="Times New Roman" pitchFamily="18" charset="0"/>
                      </a:rPr>
                      <a:t>⋀</a:t>
                    </a:r>
                  </a:p>
                </p:txBody>
              </p:sp>
              <p:sp>
                <p:nvSpPr>
                  <p:cNvPr id="416903" name="Line 26"/>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6900" name="Line 27"/>
                <p:cNvSpPr>
                  <a:spLocks noChangeShapeType="1"/>
                </p:cNvSpPr>
                <p:nvPr/>
              </p:nvSpPr>
              <p:spPr bwMode="auto">
                <a:xfrm>
                  <a:off x="0" y="123"/>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6901" name="Line 28"/>
                <p:cNvSpPr>
                  <a:spLocks noChangeShapeType="1"/>
                </p:cNvSpPr>
                <p:nvPr/>
              </p:nvSpPr>
              <p:spPr bwMode="auto">
                <a:xfrm>
                  <a:off x="630" y="128"/>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844" name="Group 29"/>
              <p:cNvGrpSpPr>
                <a:grpSpLocks/>
              </p:cNvGrpSpPr>
              <p:nvPr/>
            </p:nvGrpSpPr>
            <p:grpSpPr bwMode="auto">
              <a:xfrm>
                <a:off x="1678" y="544"/>
                <a:ext cx="1953" cy="235"/>
                <a:chOff x="0" y="0"/>
                <a:chExt cx="1953" cy="235"/>
              </a:xfrm>
            </p:grpSpPr>
            <p:grpSp>
              <p:nvGrpSpPr>
                <p:cNvPr id="416886" name="Group 30"/>
                <p:cNvGrpSpPr>
                  <a:grpSpLocks/>
                </p:cNvGrpSpPr>
                <p:nvPr/>
              </p:nvGrpSpPr>
              <p:grpSpPr bwMode="auto">
                <a:xfrm>
                  <a:off x="275" y="0"/>
                  <a:ext cx="456" cy="226"/>
                  <a:chOff x="0" y="0"/>
                  <a:chExt cx="456" cy="226"/>
                </a:xfrm>
              </p:grpSpPr>
              <p:sp>
                <p:nvSpPr>
                  <p:cNvPr id="416896" name="Rectangle 31"/>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0</a:t>
                    </a:r>
                  </a:p>
                </p:txBody>
              </p:sp>
              <p:sp>
                <p:nvSpPr>
                  <p:cNvPr id="416897" name="Line 32"/>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6887" name="Line 33"/>
                <p:cNvSpPr>
                  <a:spLocks noChangeShapeType="1"/>
                </p:cNvSpPr>
                <p:nvPr/>
              </p:nvSpPr>
              <p:spPr bwMode="auto">
                <a:xfrm>
                  <a:off x="0" y="123"/>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416888" name="Group 34"/>
                <p:cNvGrpSpPr>
                  <a:grpSpLocks/>
                </p:cNvGrpSpPr>
                <p:nvPr/>
              </p:nvGrpSpPr>
              <p:grpSpPr bwMode="auto">
                <a:xfrm>
                  <a:off x="878" y="1"/>
                  <a:ext cx="456" cy="226"/>
                  <a:chOff x="0" y="0"/>
                  <a:chExt cx="456" cy="226"/>
                </a:xfrm>
              </p:grpSpPr>
              <p:sp>
                <p:nvSpPr>
                  <p:cNvPr id="416894" name="Rectangle 35"/>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a:t>
                    </a:r>
                  </a:p>
                </p:txBody>
              </p:sp>
              <p:sp>
                <p:nvSpPr>
                  <p:cNvPr id="416895" name="Line 36"/>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889" name="Group 37"/>
                <p:cNvGrpSpPr>
                  <a:grpSpLocks/>
                </p:cNvGrpSpPr>
                <p:nvPr/>
              </p:nvGrpSpPr>
              <p:grpSpPr bwMode="auto">
                <a:xfrm>
                  <a:off x="1497" y="9"/>
                  <a:ext cx="456" cy="226"/>
                  <a:chOff x="0" y="0"/>
                  <a:chExt cx="456" cy="226"/>
                </a:xfrm>
              </p:grpSpPr>
              <p:sp>
                <p:nvSpPr>
                  <p:cNvPr id="416892" name="Rectangle 38"/>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4   </a:t>
                    </a:r>
                    <a:r>
                      <a:rPr lang="en-US" altLang="en-US" sz="2400">
                        <a:latin typeface="Times New Roman" pitchFamily="18" charset="0"/>
                      </a:rPr>
                      <a:t>⋀</a:t>
                    </a:r>
                  </a:p>
                </p:txBody>
              </p:sp>
              <p:sp>
                <p:nvSpPr>
                  <p:cNvPr id="416893" name="Line 39"/>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6890" name="Line 40"/>
                <p:cNvSpPr>
                  <a:spLocks noChangeShapeType="1"/>
                </p:cNvSpPr>
                <p:nvPr/>
              </p:nvSpPr>
              <p:spPr bwMode="auto">
                <a:xfrm>
                  <a:off x="603" y="12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6891" name="Line 41"/>
                <p:cNvSpPr>
                  <a:spLocks noChangeShapeType="1"/>
                </p:cNvSpPr>
                <p:nvPr/>
              </p:nvSpPr>
              <p:spPr bwMode="auto">
                <a:xfrm>
                  <a:off x="1225" y="12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845" name="Group 42"/>
              <p:cNvGrpSpPr>
                <a:grpSpLocks/>
              </p:cNvGrpSpPr>
              <p:nvPr/>
            </p:nvGrpSpPr>
            <p:grpSpPr bwMode="auto">
              <a:xfrm>
                <a:off x="1678" y="831"/>
                <a:ext cx="729" cy="226"/>
                <a:chOff x="0" y="0"/>
                <a:chExt cx="729" cy="226"/>
              </a:xfrm>
            </p:grpSpPr>
            <p:grpSp>
              <p:nvGrpSpPr>
                <p:cNvPr id="416882" name="Group 43"/>
                <p:cNvGrpSpPr>
                  <a:grpSpLocks/>
                </p:cNvGrpSpPr>
                <p:nvPr/>
              </p:nvGrpSpPr>
              <p:grpSpPr bwMode="auto">
                <a:xfrm>
                  <a:off x="273" y="0"/>
                  <a:ext cx="456" cy="226"/>
                  <a:chOff x="0" y="0"/>
                  <a:chExt cx="456" cy="226"/>
                </a:xfrm>
              </p:grpSpPr>
              <p:sp>
                <p:nvSpPr>
                  <p:cNvPr id="416884" name="Rectangle 44"/>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2   </a:t>
                    </a:r>
                    <a:r>
                      <a:rPr lang="en-US" altLang="en-US" sz="2400" dirty="0">
                        <a:latin typeface="Times New Roman" pitchFamily="18" charset="0"/>
                      </a:rPr>
                      <a:t>⋀</a:t>
                    </a:r>
                  </a:p>
                </p:txBody>
              </p:sp>
              <p:sp>
                <p:nvSpPr>
                  <p:cNvPr id="416885" name="Line 45"/>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6883" name="Line 46"/>
                <p:cNvSpPr>
                  <a:spLocks noChangeShapeType="1"/>
                </p:cNvSpPr>
                <p:nvPr/>
              </p:nvSpPr>
              <p:spPr bwMode="auto">
                <a:xfrm>
                  <a:off x="0" y="115"/>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846" name="Group 47"/>
              <p:cNvGrpSpPr>
                <a:grpSpLocks/>
              </p:cNvGrpSpPr>
              <p:nvPr/>
            </p:nvGrpSpPr>
            <p:grpSpPr bwMode="auto">
              <a:xfrm>
                <a:off x="1678" y="1103"/>
                <a:ext cx="729" cy="226"/>
                <a:chOff x="0" y="0"/>
                <a:chExt cx="729" cy="226"/>
              </a:xfrm>
            </p:grpSpPr>
            <p:grpSp>
              <p:nvGrpSpPr>
                <p:cNvPr id="416878" name="Group 48"/>
                <p:cNvGrpSpPr>
                  <a:grpSpLocks/>
                </p:cNvGrpSpPr>
                <p:nvPr/>
              </p:nvGrpSpPr>
              <p:grpSpPr bwMode="auto">
                <a:xfrm>
                  <a:off x="273" y="0"/>
                  <a:ext cx="456" cy="226"/>
                  <a:chOff x="0" y="0"/>
                  <a:chExt cx="456" cy="226"/>
                </a:xfrm>
              </p:grpSpPr>
              <p:sp>
                <p:nvSpPr>
                  <p:cNvPr id="416880" name="Rectangle 49"/>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3   </a:t>
                    </a:r>
                    <a:r>
                      <a:rPr lang="en-US" altLang="en-US" sz="2400">
                        <a:latin typeface="Times New Roman" pitchFamily="18" charset="0"/>
                      </a:rPr>
                      <a:t>⋀</a:t>
                    </a:r>
                  </a:p>
                </p:txBody>
              </p:sp>
              <p:sp>
                <p:nvSpPr>
                  <p:cNvPr id="416881" name="Line 50"/>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6879" name="Line 51"/>
                <p:cNvSpPr>
                  <a:spLocks noChangeShapeType="1"/>
                </p:cNvSpPr>
                <p:nvPr/>
              </p:nvSpPr>
              <p:spPr bwMode="auto">
                <a:xfrm>
                  <a:off x="0" y="120"/>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6847" name="Rectangle 52"/>
              <p:cNvSpPr>
                <a:spLocks noChangeArrowheads="1"/>
              </p:cNvSpPr>
              <p:nvPr/>
            </p:nvSpPr>
            <p:spPr bwMode="auto">
              <a:xfrm>
                <a:off x="769" y="0"/>
                <a:ext cx="226" cy="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lnSpc>
                    <a:spcPct val="110000"/>
                  </a:lnSpc>
                  <a:spcBef>
                    <a:spcPct val="0"/>
                  </a:spcBef>
                  <a:buClrTx/>
                  <a:buSzTx/>
                  <a:buFontTx/>
                  <a:buNone/>
                </a:pPr>
                <a:r>
                  <a:rPr lang="en-US" altLang="en-US" sz="2400" b="1">
                    <a:latin typeface="Times New Roman" pitchFamily="18" charset="0"/>
                  </a:rPr>
                  <a:t>0</a:t>
                </a:r>
              </a:p>
              <a:p>
                <a:pPr eaLnBrk="1" hangingPunct="1">
                  <a:lnSpc>
                    <a:spcPct val="110000"/>
                  </a:lnSpc>
                  <a:spcBef>
                    <a:spcPct val="0"/>
                  </a:spcBef>
                  <a:buClrTx/>
                  <a:buSzTx/>
                  <a:buFontTx/>
                  <a:buNone/>
                </a:pPr>
                <a:r>
                  <a:rPr lang="en-US" altLang="en-US" sz="2400" b="1">
                    <a:latin typeface="Times New Roman" pitchFamily="18" charset="0"/>
                  </a:rPr>
                  <a:t>1</a:t>
                </a:r>
              </a:p>
              <a:p>
                <a:pPr eaLnBrk="1" hangingPunct="1">
                  <a:lnSpc>
                    <a:spcPct val="110000"/>
                  </a:lnSpc>
                  <a:spcBef>
                    <a:spcPct val="0"/>
                  </a:spcBef>
                  <a:buClrTx/>
                  <a:buSzTx/>
                  <a:buFontTx/>
                  <a:buNone/>
                </a:pPr>
                <a:r>
                  <a:rPr lang="en-US" altLang="en-US" sz="2400" b="1">
                    <a:latin typeface="Times New Roman" pitchFamily="18" charset="0"/>
                  </a:rPr>
                  <a:t>2</a:t>
                </a:r>
              </a:p>
              <a:p>
                <a:pPr eaLnBrk="1" hangingPunct="1">
                  <a:lnSpc>
                    <a:spcPct val="110000"/>
                  </a:lnSpc>
                  <a:spcBef>
                    <a:spcPct val="0"/>
                  </a:spcBef>
                  <a:buClrTx/>
                  <a:buSzTx/>
                  <a:buFontTx/>
                  <a:buNone/>
                </a:pPr>
                <a:r>
                  <a:rPr lang="en-US" altLang="en-US" sz="2400" b="1">
                    <a:latin typeface="Times New Roman" pitchFamily="18" charset="0"/>
                  </a:rPr>
                  <a:t>3</a:t>
                </a:r>
              </a:p>
              <a:p>
                <a:pPr eaLnBrk="1" hangingPunct="1">
                  <a:lnSpc>
                    <a:spcPct val="110000"/>
                  </a:lnSpc>
                  <a:spcBef>
                    <a:spcPct val="0"/>
                  </a:spcBef>
                  <a:buClrTx/>
                  <a:buSzTx/>
                  <a:buFontTx/>
                  <a:buNone/>
                </a:pPr>
                <a:r>
                  <a:rPr lang="en-US" altLang="en-US" sz="2400" b="1">
                    <a:latin typeface="Times New Roman" pitchFamily="18" charset="0"/>
                  </a:rPr>
                  <a:t>4</a:t>
                </a:r>
              </a:p>
            </p:txBody>
          </p:sp>
          <p:sp>
            <p:nvSpPr>
              <p:cNvPr id="416848" name="Rectangle 53"/>
              <p:cNvSpPr>
                <a:spLocks noChangeArrowheads="1"/>
              </p:cNvSpPr>
              <p:nvPr/>
            </p:nvSpPr>
            <p:spPr bwMode="auto">
              <a:xfrm>
                <a:off x="0" y="1604"/>
                <a:ext cx="99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a:latin typeface="Times New Roman" pitchFamily="18" charset="0"/>
                  </a:rPr>
                  <a:t>MAX_VEX-1</a:t>
                </a:r>
              </a:p>
            </p:txBody>
          </p:sp>
          <p:grpSp>
            <p:nvGrpSpPr>
              <p:cNvPr id="416849" name="Group 54"/>
              <p:cNvGrpSpPr>
                <a:grpSpLocks/>
              </p:cNvGrpSpPr>
              <p:nvPr/>
            </p:nvGrpSpPr>
            <p:grpSpPr bwMode="auto">
              <a:xfrm>
                <a:off x="1043" y="7"/>
                <a:ext cx="772" cy="1841"/>
                <a:chOff x="0" y="0"/>
                <a:chExt cx="772" cy="1841"/>
              </a:xfrm>
            </p:grpSpPr>
            <p:grpSp>
              <p:nvGrpSpPr>
                <p:cNvPr id="416850" name="Group 55"/>
                <p:cNvGrpSpPr>
                  <a:grpSpLocks/>
                </p:cNvGrpSpPr>
                <p:nvPr/>
              </p:nvGrpSpPr>
              <p:grpSpPr bwMode="auto">
                <a:xfrm>
                  <a:off x="0" y="0"/>
                  <a:ext cx="772" cy="262"/>
                  <a:chOff x="0" y="0"/>
                  <a:chExt cx="772" cy="262"/>
                </a:xfrm>
              </p:grpSpPr>
              <p:sp>
                <p:nvSpPr>
                  <p:cNvPr id="416875" name="Rectangle 56"/>
                  <p:cNvSpPr>
                    <a:spLocks noChangeArrowheads="1"/>
                  </p:cNvSpPr>
                  <p:nvPr/>
                </p:nvSpPr>
                <p:spPr bwMode="auto">
                  <a:xfrm>
                    <a:off x="0" y="0"/>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1</a:t>
                    </a:r>
                    <a:r>
                      <a:rPr lang="en-US" altLang="en-US" sz="2400" b="1">
                        <a:latin typeface="Times New Roman" pitchFamily="18" charset="0"/>
                      </a:rPr>
                      <a:t>    2     </a:t>
                    </a:r>
                  </a:p>
                </p:txBody>
              </p:sp>
              <p:sp>
                <p:nvSpPr>
                  <p:cNvPr id="416876" name="Line 57"/>
                  <p:cNvSpPr>
                    <a:spLocks noChangeShapeType="1"/>
                  </p:cNvSpPr>
                  <p:nvPr/>
                </p:nvSpPr>
                <p:spPr bwMode="auto">
                  <a:xfrm>
                    <a:off x="553"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6877" name="Line 58"/>
                  <p:cNvSpPr>
                    <a:spLocks noChangeShapeType="1"/>
                  </p:cNvSpPr>
                  <p:nvPr/>
                </p:nvSpPr>
                <p:spPr bwMode="auto">
                  <a:xfrm>
                    <a:off x="302"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851" name="Group 59"/>
                <p:cNvGrpSpPr>
                  <a:grpSpLocks/>
                </p:cNvGrpSpPr>
                <p:nvPr/>
              </p:nvGrpSpPr>
              <p:grpSpPr bwMode="auto">
                <a:xfrm>
                  <a:off x="0" y="263"/>
                  <a:ext cx="772" cy="263"/>
                  <a:chOff x="0" y="0"/>
                  <a:chExt cx="772" cy="263"/>
                </a:xfrm>
              </p:grpSpPr>
              <p:sp>
                <p:nvSpPr>
                  <p:cNvPr id="416872" name="Rectangle 60"/>
                  <p:cNvSpPr>
                    <a:spLocks noChangeArrowheads="1"/>
                  </p:cNvSpPr>
                  <p:nvPr/>
                </p:nvSpPr>
                <p:spPr bwMode="auto">
                  <a:xfrm>
                    <a:off x="0" y="0"/>
                    <a:ext cx="772" cy="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2 </a:t>
                    </a:r>
                    <a:r>
                      <a:rPr lang="en-US" altLang="en-US" sz="2400" b="1">
                        <a:latin typeface="Times New Roman" pitchFamily="18" charset="0"/>
                      </a:rPr>
                      <a:t>   0  </a:t>
                    </a:r>
                    <a:r>
                      <a:rPr lang="en-US" altLang="en-US" sz="2400">
                        <a:latin typeface="Times New Roman" pitchFamily="18" charset="0"/>
                      </a:rPr>
                      <a:t>⋀</a:t>
                    </a:r>
                  </a:p>
                </p:txBody>
              </p:sp>
              <p:sp>
                <p:nvSpPr>
                  <p:cNvPr id="416873" name="Line 61"/>
                  <p:cNvSpPr>
                    <a:spLocks noChangeShapeType="1"/>
                  </p:cNvSpPr>
                  <p:nvPr/>
                </p:nvSpPr>
                <p:spPr bwMode="auto">
                  <a:xfrm>
                    <a:off x="553" y="0"/>
                    <a:ext cx="0" cy="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6874" name="Line 62"/>
                  <p:cNvSpPr>
                    <a:spLocks noChangeShapeType="1"/>
                  </p:cNvSpPr>
                  <p:nvPr/>
                </p:nvSpPr>
                <p:spPr bwMode="auto">
                  <a:xfrm>
                    <a:off x="302" y="0"/>
                    <a:ext cx="0" cy="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852" name="Group 63"/>
                <p:cNvGrpSpPr>
                  <a:grpSpLocks/>
                </p:cNvGrpSpPr>
                <p:nvPr/>
              </p:nvGrpSpPr>
              <p:grpSpPr bwMode="auto">
                <a:xfrm>
                  <a:off x="0" y="527"/>
                  <a:ext cx="772" cy="262"/>
                  <a:chOff x="0" y="0"/>
                  <a:chExt cx="772" cy="262"/>
                </a:xfrm>
              </p:grpSpPr>
              <p:sp>
                <p:nvSpPr>
                  <p:cNvPr id="416869" name="Rectangle 64"/>
                  <p:cNvSpPr>
                    <a:spLocks noChangeArrowheads="1"/>
                  </p:cNvSpPr>
                  <p:nvPr/>
                </p:nvSpPr>
                <p:spPr bwMode="auto">
                  <a:xfrm>
                    <a:off x="0" y="0"/>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3</a:t>
                    </a:r>
                    <a:r>
                      <a:rPr lang="en-US" altLang="en-US" sz="2400" b="1">
                        <a:latin typeface="Times New Roman" pitchFamily="18" charset="0"/>
                      </a:rPr>
                      <a:t>    3</a:t>
                    </a:r>
                  </a:p>
                </p:txBody>
              </p:sp>
              <p:sp>
                <p:nvSpPr>
                  <p:cNvPr id="416870" name="Line 65"/>
                  <p:cNvSpPr>
                    <a:spLocks noChangeShapeType="1"/>
                  </p:cNvSpPr>
                  <p:nvPr/>
                </p:nvSpPr>
                <p:spPr bwMode="auto">
                  <a:xfrm>
                    <a:off x="553"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6871" name="Line 66"/>
                  <p:cNvSpPr>
                    <a:spLocks noChangeShapeType="1"/>
                  </p:cNvSpPr>
                  <p:nvPr/>
                </p:nvSpPr>
                <p:spPr bwMode="auto">
                  <a:xfrm>
                    <a:off x="302"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853" name="Group 67"/>
                <p:cNvGrpSpPr>
                  <a:grpSpLocks/>
                </p:cNvGrpSpPr>
                <p:nvPr/>
              </p:nvGrpSpPr>
              <p:grpSpPr bwMode="auto">
                <a:xfrm>
                  <a:off x="0" y="790"/>
                  <a:ext cx="772" cy="262"/>
                  <a:chOff x="0" y="0"/>
                  <a:chExt cx="772" cy="262"/>
                </a:xfrm>
              </p:grpSpPr>
              <p:sp>
                <p:nvSpPr>
                  <p:cNvPr id="416866" name="Rectangle 68"/>
                  <p:cNvSpPr>
                    <a:spLocks noChangeArrowheads="1"/>
                  </p:cNvSpPr>
                  <p:nvPr/>
                </p:nvSpPr>
                <p:spPr bwMode="auto">
                  <a:xfrm>
                    <a:off x="0" y="0"/>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4</a:t>
                    </a:r>
                    <a:r>
                      <a:rPr lang="en-US" altLang="en-US" sz="2400" b="1">
                        <a:latin typeface="Times New Roman" pitchFamily="18" charset="0"/>
                      </a:rPr>
                      <a:t>    1</a:t>
                    </a:r>
                  </a:p>
                </p:txBody>
              </p:sp>
              <p:sp>
                <p:nvSpPr>
                  <p:cNvPr id="416867" name="Line 69"/>
                  <p:cNvSpPr>
                    <a:spLocks noChangeShapeType="1"/>
                  </p:cNvSpPr>
                  <p:nvPr/>
                </p:nvSpPr>
                <p:spPr bwMode="auto">
                  <a:xfrm>
                    <a:off x="553"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6868" name="Line 70"/>
                  <p:cNvSpPr>
                    <a:spLocks noChangeShapeType="1"/>
                  </p:cNvSpPr>
                  <p:nvPr/>
                </p:nvSpPr>
                <p:spPr bwMode="auto">
                  <a:xfrm>
                    <a:off x="302"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854" name="Group 71"/>
                <p:cNvGrpSpPr>
                  <a:grpSpLocks/>
                </p:cNvGrpSpPr>
                <p:nvPr/>
              </p:nvGrpSpPr>
              <p:grpSpPr bwMode="auto">
                <a:xfrm>
                  <a:off x="0" y="1317"/>
                  <a:ext cx="772" cy="262"/>
                  <a:chOff x="0" y="0"/>
                  <a:chExt cx="772" cy="262"/>
                </a:xfrm>
              </p:grpSpPr>
              <p:sp>
                <p:nvSpPr>
                  <p:cNvPr id="416863" name="Rectangle 72"/>
                  <p:cNvSpPr>
                    <a:spLocks noChangeArrowheads="1"/>
                  </p:cNvSpPr>
                  <p:nvPr/>
                </p:nvSpPr>
                <p:spPr bwMode="auto">
                  <a:xfrm>
                    <a:off x="0" y="0"/>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宋体" pitchFamily="2" charset="-122"/>
                      </a:rPr>
                      <a:t>┇</a:t>
                    </a:r>
                    <a:r>
                      <a:rPr lang="zh-CN" altLang="en-US" sz="2400" b="1">
                        <a:latin typeface="Times New Roman" pitchFamily="18" charset="0"/>
                      </a:rPr>
                      <a:t> ┇ ┇</a:t>
                    </a:r>
                  </a:p>
                </p:txBody>
              </p:sp>
              <p:sp>
                <p:nvSpPr>
                  <p:cNvPr id="416864" name="Line 73"/>
                  <p:cNvSpPr>
                    <a:spLocks noChangeShapeType="1"/>
                  </p:cNvSpPr>
                  <p:nvPr/>
                </p:nvSpPr>
                <p:spPr bwMode="auto">
                  <a:xfrm>
                    <a:off x="553"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6865" name="Line 74"/>
                  <p:cNvSpPr>
                    <a:spLocks noChangeShapeType="1"/>
                  </p:cNvSpPr>
                  <p:nvPr/>
                </p:nvSpPr>
                <p:spPr bwMode="auto">
                  <a:xfrm>
                    <a:off x="302"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855" name="Group 75"/>
                <p:cNvGrpSpPr>
                  <a:grpSpLocks/>
                </p:cNvGrpSpPr>
                <p:nvPr/>
              </p:nvGrpSpPr>
              <p:grpSpPr bwMode="auto">
                <a:xfrm>
                  <a:off x="0" y="1579"/>
                  <a:ext cx="772" cy="262"/>
                  <a:chOff x="0" y="0"/>
                  <a:chExt cx="772" cy="262"/>
                </a:xfrm>
              </p:grpSpPr>
              <p:sp>
                <p:nvSpPr>
                  <p:cNvPr id="416860" name="Rectangle 76"/>
                  <p:cNvSpPr>
                    <a:spLocks noChangeArrowheads="1"/>
                  </p:cNvSpPr>
                  <p:nvPr/>
                </p:nvSpPr>
                <p:spPr bwMode="auto">
                  <a:xfrm>
                    <a:off x="0" y="0"/>
                    <a:ext cx="772" cy="2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Times New Roman" pitchFamily="18" charset="0"/>
                    </a:endParaRPr>
                  </a:p>
                </p:txBody>
              </p:sp>
              <p:sp>
                <p:nvSpPr>
                  <p:cNvPr id="416861" name="Line 77"/>
                  <p:cNvSpPr>
                    <a:spLocks noChangeShapeType="1"/>
                  </p:cNvSpPr>
                  <p:nvPr/>
                </p:nvSpPr>
                <p:spPr bwMode="auto">
                  <a:xfrm>
                    <a:off x="553"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6862" name="Line 78"/>
                  <p:cNvSpPr>
                    <a:spLocks noChangeShapeType="1"/>
                  </p:cNvSpPr>
                  <p:nvPr/>
                </p:nvSpPr>
                <p:spPr bwMode="auto">
                  <a:xfrm>
                    <a:off x="302"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856" name="Group 79"/>
                <p:cNvGrpSpPr>
                  <a:grpSpLocks/>
                </p:cNvGrpSpPr>
                <p:nvPr/>
              </p:nvGrpSpPr>
              <p:grpSpPr bwMode="auto">
                <a:xfrm>
                  <a:off x="0" y="1053"/>
                  <a:ext cx="772" cy="263"/>
                  <a:chOff x="0" y="0"/>
                  <a:chExt cx="772" cy="263"/>
                </a:xfrm>
              </p:grpSpPr>
              <p:sp>
                <p:nvSpPr>
                  <p:cNvPr id="416857" name="Rectangle 80"/>
                  <p:cNvSpPr>
                    <a:spLocks noChangeArrowheads="1"/>
                  </p:cNvSpPr>
                  <p:nvPr/>
                </p:nvSpPr>
                <p:spPr bwMode="auto">
                  <a:xfrm>
                    <a:off x="0" y="0"/>
                    <a:ext cx="772" cy="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5</a:t>
                    </a:r>
                    <a:r>
                      <a:rPr lang="en-US" altLang="en-US" sz="2400" b="1">
                        <a:latin typeface="Times New Roman" pitchFamily="18" charset="0"/>
                      </a:rPr>
                      <a:t>   1 </a:t>
                    </a:r>
                  </a:p>
                </p:txBody>
              </p:sp>
              <p:sp>
                <p:nvSpPr>
                  <p:cNvPr id="416858" name="Line 81"/>
                  <p:cNvSpPr>
                    <a:spLocks noChangeShapeType="1"/>
                  </p:cNvSpPr>
                  <p:nvPr/>
                </p:nvSpPr>
                <p:spPr bwMode="auto">
                  <a:xfrm>
                    <a:off x="553" y="0"/>
                    <a:ext cx="0" cy="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6859" name="Line 82"/>
                  <p:cNvSpPr>
                    <a:spLocks noChangeShapeType="1"/>
                  </p:cNvSpPr>
                  <p:nvPr/>
                </p:nvSpPr>
                <p:spPr bwMode="auto">
                  <a:xfrm>
                    <a:off x="302" y="0"/>
                    <a:ext cx="0" cy="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sp>
          <p:nvSpPr>
            <p:cNvPr id="416842" name="Rectangle 83"/>
            <p:cNvSpPr>
              <a:spLocks noChangeArrowheads="1"/>
            </p:cNvSpPr>
            <p:nvPr/>
          </p:nvSpPr>
          <p:spPr bwMode="auto">
            <a:xfrm>
              <a:off x="1001" y="1921"/>
              <a:ext cx="195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dirty="0">
                  <a:latin typeface="Times New Roman" pitchFamily="18" charset="0"/>
                </a:rPr>
                <a:t>(b)  </a:t>
              </a:r>
              <a:r>
                <a:rPr lang="zh-CN" altLang="en-US" sz="2000" b="1" dirty="0">
                  <a:latin typeface="Times New Roman" pitchFamily="18" charset="0"/>
                </a:rPr>
                <a:t>正邻接链表，出度直观</a:t>
              </a:r>
            </a:p>
          </p:txBody>
        </p:sp>
      </p:grpSp>
      <p:grpSp>
        <p:nvGrpSpPr>
          <p:cNvPr id="416773" name="Group 84"/>
          <p:cNvGrpSpPr>
            <a:grpSpLocks/>
          </p:cNvGrpSpPr>
          <p:nvPr/>
        </p:nvGrpSpPr>
        <p:grpSpPr bwMode="auto">
          <a:xfrm>
            <a:off x="4312138" y="132977"/>
            <a:ext cx="4781550" cy="3419475"/>
            <a:chOff x="0" y="0"/>
            <a:chExt cx="3012" cy="2154"/>
          </a:xfrm>
        </p:grpSpPr>
        <p:grpSp>
          <p:nvGrpSpPr>
            <p:cNvPr id="416775" name="Group 85"/>
            <p:cNvGrpSpPr>
              <a:grpSpLocks/>
            </p:cNvGrpSpPr>
            <p:nvPr/>
          </p:nvGrpSpPr>
          <p:grpSpPr bwMode="auto">
            <a:xfrm>
              <a:off x="0" y="0"/>
              <a:ext cx="3012" cy="1848"/>
              <a:chOff x="0" y="0"/>
              <a:chExt cx="3012" cy="1848"/>
            </a:xfrm>
          </p:grpSpPr>
          <p:grpSp>
            <p:nvGrpSpPr>
              <p:cNvPr id="416777" name="Group 86"/>
              <p:cNvGrpSpPr>
                <a:grpSpLocks/>
              </p:cNvGrpSpPr>
              <p:nvPr/>
            </p:nvGrpSpPr>
            <p:grpSpPr bwMode="auto">
              <a:xfrm>
                <a:off x="1678" y="8"/>
                <a:ext cx="728" cy="226"/>
                <a:chOff x="0" y="0"/>
                <a:chExt cx="728" cy="226"/>
              </a:xfrm>
            </p:grpSpPr>
            <p:grpSp>
              <p:nvGrpSpPr>
                <p:cNvPr id="416837" name="Group 87"/>
                <p:cNvGrpSpPr>
                  <a:grpSpLocks/>
                </p:cNvGrpSpPr>
                <p:nvPr/>
              </p:nvGrpSpPr>
              <p:grpSpPr bwMode="auto">
                <a:xfrm>
                  <a:off x="272" y="0"/>
                  <a:ext cx="456" cy="226"/>
                  <a:chOff x="0" y="0"/>
                  <a:chExt cx="456" cy="226"/>
                </a:xfrm>
              </p:grpSpPr>
              <p:sp>
                <p:nvSpPr>
                  <p:cNvPr id="416839" name="Rectangle 88"/>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2   </a:t>
                    </a:r>
                    <a:r>
                      <a:rPr lang="en-US" altLang="en-US" sz="2400">
                        <a:latin typeface="Times New Roman" pitchFamily="18" charset="0"/>
                      </a:rPr>
                      <a:t>⋀</a:t>
                    </a:r>
                  </a:p>
                </p:txBody>
              </p:sp>
              <p:sp>
                <p:nvSpPr>
                  <p:cNvPr id="416840" name="Line 89"/>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6838" name="Line 90"/>
                <p:cNvSpPr>
                  <a:spLocks noChangeShapeType="1"/>
                </p:cNvSpPr>
                <p:nvPr/>
              </p:nvSpPr>
              <p:spPr bwMode="auto">
                <a:xfrm>
                  <a:off x="0" y="115"/>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778" name="Group 91"/>
              <p:cNvGrpSpPr>
                <a:grpSpLocks/>
              </p:cNvGrpSpPr>
              <p:nvPr/>
            </p:nvGrpSpPr>
            <p:grpSpPr bwMode="auto">
              <a:xfrm>
                <a:off x="1678" y="272"/>
                <a:ext cx="1334" cy="235"/>
                <a:chOff x="0" y="0"/>
                <a:chExt cx="1334" cy="235"/>
              </a:xfrm>
            </p:grpSpPr>
            <p:grpSp>
              <p:nvGrpSpPr>
                <p:cNvPr id="416829" name="Group 92"/>
                <p:cNvGrpSpPr>
                  <a:grpSpLocks/>
                </p:cNvGrpSpPr>
                <p:nvPr/>
              </p:nvGrpSpPr>
              <p:grpSpPr bwMode="auto">
                <a:xfrm>
                  <a:off x="275" y="0"/>
                  <a:ext cx="456" cy="226"/>
                  <a:chOff x="0" y="0"/>
                  <a:chExt cx="456" cy="226"/>
                </a:xfrm>
              </p:grpSpPr>
              <p:sp>
                <p:nvSpPr>
                  <p:cNvPr id="416835" name="Rectangle 93"/>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0</a:t>
                    </a:r>
                  </a:p>
                </p:txBody>
              </p:sp>
              <p:sp>
                <p:nvSpPr>
                  <p:cNvPr id="416836" name="Line 94"/>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6830" name="Line 95"/>
                <p:cNvSpPr>
                  <a:spLocks noChangeShapeType="1"/>
                </p:cNvSpPr>
                <p:nvPr/>
              </p:nvSpPr>
              <p:spPr bwMode="auto">
                <a:xfrm>
                  <a:off x="0" y="123"/>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416831" name="Group 96"/>
                <p:cNvGrpSpPr>
                  <a:grpSpLocks/>
                </p:cNvGrpSpPr>
                <p:nvPr/>
              </p:nvGrpSpPr>
              <p:grpSpPr bwMode="auto">
                <a:xfrm>
                  <a:off x="878" y="9"/>
                  <a:ext cx="456" cy="226"/>
                  <a:chOff x="0" y="0"/>
                  <a:chExt cx="456" cy="226"/>
                </a:xfrm>
              </p:grpSpPr>
              <p:sp>
                <p:nvSpPr>
                  <p:cNvPr id="416833" name="Rectangle 97"/>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2   </a:t>
                    </a:r>
                    <a:r>
                      <a:rPr lang="en-US" altLang="en-US" sz="2400">
                        <a:latin typeface="Times New Roman" pitchFamily="18" charset="0"/>
                      </a:rPr>
                      <a:t>⋀</a:t>
                    </a:r>
                  </a:p>
                </p:txBody>
              </p:sp>
              <p:sp>
                <p:nvSpPr>
                  <p:cNvPr id="416834" name="Line 98"/>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6832" name="Line 99"/>
                <p:cNvSpPr>
                  <a:spLocks noChangeShapeType="1"/>
                </p:cNvSpPr>
                <p:nvPr/>
              </p:nvSpPr>
              <p:spPr bwMode="auto">
                <a:xfrm>
                  <a:off x="603" y="12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779" name="Group 100"/>
              <p:cNvGrpSpPr>
                <a:grpSpLocks/>
              </p:cNvGrpSpPr>
              <p:nvPr/>
            </p:nvGrpSpPr>
            <p:grpSpPr bwMode="auto">
              <a:xfrm>
                <a:off x="1678" y="1103"/>
                <a:ext cx="729" cy="226"/>
                <a:chOff x="0" y="0"/>
                <a:chExt cx="729" cy="226"/>
              </a:xfrm>
            </p:grpSpPr>
            <p:grpSp>
              <p:nvGrpSpPr>
                <p:cNvPr id="416825" name="Group 101"/>
                <p:cNvGrpSpPr>
                  <a:grpSpLocks/>
                </p:cNvGrpSpPr>
                <p:nvPr/>
              </p:nvGrpSpPr>
              <p:grpSpPr bwMode="auto">
                <a:xfrm>
                  <a:off x="273" y="0"/>
                  <a:ext cx="456" cy="226"/>
                  <a:chOff x="0" y="0"/>
                  <a:chExt cx="456" cy="226"/>
                </a:xfrm>
              </p:grpSpPr>
              <p:sp>
                <p:nvSpPr>
                  <p:cNvPr id="416827" name="Rectangle 102"/>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2   </a:t>
                    </a:r>
                    <a:r>
                      <a:rPr lang="en-US" altLang="en-US" sz="2400">
                        <a:latin typeface="Times New Roman" pitchFamily="18" charset="0"/>
                      </a:rPr>
                      <a:t>⋀</a:t>
                    </a:r>
                  </a:p>
                </p:txBody>
              </p:sp>
              <p:sp>
                <p:nvSpPr>
                  <p:cNvPr id="416828" name="Line 103"/>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6826" name="Line 104"/>
                <p:cNvSpPr>
                  <a:spLocks noChangeShapeType="1"/>
                </p:cNvSpPr>
                <p:nvPr/>
              </p:nvSpPr>
              <p:spPr bwMode="auto">
                <a:xfrm>
                  <a:off x="0" y="120"/>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6780" name="Rectangle 105"/>
              <p:cNvSpPr>
                <a:spLocks noChangeArrowheads="1"/>
              </p:cNvSpPr>
              <p:nvPr/>
            </p:nvSpPr>
            <p:spPr bwMode="auto">
              <a:xfrm>
                <a:off x="769" y="0"/>
                <a:ext cx="226" cy="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lnSpc>
                    <a:spcPct val="110000"/>
                  </a:lnSpc>
                  <a:spcBef>
                    <a:spcPct val="0"/>
                  </a:spcBef>
                  <a:buClrTx/>
                  <a:buSzTx/>
                  <a:buFontTx/>
                  <a:buNone/>
                </a:pPr>
                <a:r>
                  <a:rPr lang="en-US" altLang="en-US" sz="2400" b="1">
                    <a:latin typeface="Times New Roman" pitchFamily="18" charset="0"/>
                  </a:rPr>
                  <a:t>0</a:t>
                </a:r>
              </a:p>
              <a:p>
                <a:pPr eaLnBrk="1" hangingPunct="1">
                  <a:lnSpc>
                    <a:spcPct val="110000"/>
                  </a:lnSpc>
                  <a:spcBef>
                    <a:spcPct val="0"/>
                  </a:spcBef>
                  <a:buClrTx/>
                  <a:buSzTx/>
                  <a:buFontTx/>
                  <a:buNone/>
                </a:pPr>
                <a:r>
                  <a:rPr lang="en-US" altLang="en-US" sz="2400" b="1">
                    <a:latin typeface="Times New Roman" pitchFamily="18" charset="0"/>
                  </a:rPr>
                  <a:t>1</a:t>
                </a:r>
              </a:p>
              <a:p>
                <a:pPr eaLnBrk="1" hangingPunct="1">
                  <a:lnSpc>
                    <a:spcPct val="110000"/>
                  </a:lnSpc>
                  <a:spcBef>
                    <a:spcPct val="0"/>
                  </a:spcBef>
                  <a:buClrTx/>
                  <a:buSzTx/>
                  <a:buFontTx/>
                  <a:buNone/>
                </a:pPr>
                <a:r>
                  <a:rPr lang="en-US" altLang="en-US" sz="2400" b="1">
                    <a:latin typeface="Times New Roman" pitchFamily="18" charset="0"/>
                  </a:rPr>
                  <a:t>2</a:t>
                </a:r>
              </a:p>
              <a:p>
                <a:pPr eaLnBrk="1" hangingPunct="1">
                  <a:lnSpc>
                    <a:spcPct val="110000"/>
                  </a:lnSpc>
                  <a:spcBef>
                    <a:spcPct val="0"/>
                  </a:spcBef>
                  <a:buClrTx/>
                  <a:buSzTx/>
                  <a:buFontTx/>
                  <a:buNone/>
                </a:pPr>
                <a:r>
                  <a:rPr lang="en-US" altLang="en-US" sz="2400" b="1">
                    <a:latin typeface="Times New Roman" pitchFamily="18" charset="0"/>
                  </a:rPr>
                  <a:t>3</a:t>
                </a:r>
              </a:p>
              <a:p>
                <a:pPr eaLnBrk="1" hangingPunct="1">
                  <a:lnSpc>
                    <a:spcPct val="110000"/>
                  </a:lnSpc>
                  <a:spcBef>
                    <a:spcPct val="0"/>
                  </a:spcBef>
                  <a:buClrTx/>
                  <a:buSzTx/>
                  <a:buFontTx/>
                  <a:buNone/>
                </a:pPr>
                <a:r>
                  <a:rPr lang="en-US" altLang="en-US" sz="2400" b="1">
                    <a:latin typeface="Times New Roman" pitchFamily="18" charset="0"/>
                  </a:rPr>
                  <a:t>4</a:t>
                </a:r>
              </a:p>
            </p:txBody>
          </p:sp>
          <p:sp>
            <p:nvSpPr>
              <p:cNvPr id="416781" name="Rectangle 106"/>
              <p:cNvSpPr>
                <a:spLocks noChangeArrowheads="1"/>
              </p:cNvSpPr>
              <p:nvPr/>
            </p:nvSpPr>
            <p:spPr bwMode="auto">
              <a:xfrm>
                <a:off x="0" y="1604"/>
                <a:ext cx="99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a:latin typeface="Times New Roman" pitchFamily="18" charset="0"/>
                  </a:rPr>
                  <a:t>MAX_VEX-1</a:t>
                </a:r>
              </a:p>
            </p:txBody>
          </p:sp>
          <p:grpSp>
            <p:nvGrpSpPr>
              <p:cNvPr id="416782" name="Group 107"/>
              <p:cNvGrpSpPr>
                <a:grpSpLocks/>
              </p:cNvGrpSpPr>
              <p:nvPr/>
            </p:nvGrpSpPr>
            <p:grpSpPr bwMode="auto">
              <a:xfrm>
                <a:off x="1043" y="7"/>
                <a:ext cx="772" cy="1841"/>
                <a:chOff x="0" y="0"/>
                <a:chExt cx="772" cy="1841"/>
              </a:xfrm>
            </p:grpSpPr>
            <p:grpSp>
              <p:nvGrpSpPr>
                <p:cNvPr id="416797" name="Group 108"/>
                <p:cNvGrpSpPr>
                  <a:grpSpLocks/>
                </p:cNvGrpSpPr>
                <p:nvPr/>
              </p:nvGrpSpPr>
              <p:grpSpPr bwMode="auto">
                <a:xfrm>
                  <a:off x="0" y="0"/>
                  <a:ext cx="772" cy="262"/>
                  <a:chOff x="0" y="0"/>
                  <a:chExt cx="772" cy="262"/>
                </a:xfrm>
              </p:grpSpPr>
              <p:sp>
                <p:nvSpPr>
                  <p:cNvPr id="416822" name="Rectangle 109"/>
                  <p:cNvSpPr>
                    <a:spLocks noChangeArrowheads="1"/>
                  </p:cNvSpPr>
                  <p:nvPr/>
                </p:nvSpPr>
                <p:spPr bwMode="auto">
                  <a:xfrm>
                    <a:off x="0" y="0"/>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1</a:t>
                    </a:r>
                    <a:r>
                      <a:rPr lang="en-US" altLang="en-US" sz="2400" b="1">
                        <a:latin typeface="Times New Roman" pitchFamily="18" charset="0"/>
                      </a:rPr>
                      <a:t>    1</a:t>
                    </a:r>
                  </a:p>
                </p:txBody>
              </p:sp>
              <p:sp>
                <p:nvSpPr>
                  <p:cNvPr id="416823" name="Line 110"/>
                  <p:cNvSpPr>
                    <a:spLocks noChangeShapeType="1"/>
                  </p:cNvSpPr>
                  <p:nvPr/>
                </p:nvSpPr>
                <p:spPr bwMode="auto">
                  <a:xfrm>
                    <a:off x="553"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6824" name="Line 111"/>
                  <p:cNvSpPr>
                    <a:spLocks noChangeShapeType="1"/>
                  </p:cNvSpPr>
                  <p:nvPr/>
                </p:nvSpPr>
                <p:spPr bwMode="auto">
                  <a:xfrm>
                    <a:off x="302"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798" name="Group 112"/>
                <p:cNvGrpSpPr>
                  <a:grpSpLocks/>
                </p:cNvGrpSpPr>
                <p:nvPr/>
              </p:nvGrpSpPr>
              <p:grpSpPr bwMode="auto">
                <a:xfrm>
                  <a:off x="0" y="263"/>
                  <a:ext cx="772" cy="263"/>
                  <a:chOff x="0" y="0"/>
                  <a:chExt cx="772" cy="263"/>
                </a:xfrm>
              </p:grpSpPr>
              <p:sp>
                <p:nvSpPr>
                  <p:cNvPr id="416819" name="Rectangle 113"/>
                  <p:cNvSpPr>
                    <a:spLocks noChangeArrowheads="1"/>
                  </p:cNvSpPr>
                  <p:nvPr/>
                </p:nvSpPr>
                <p:spPr bwMode="auto">
                  <a:xfrm>
                    <a:off x="0" y="0"/>
                    <a:ext cx="772" cy="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2 </a:t>
                    </a:r>
                    <a:r>
                      <a:rPr lang="en-US" altLang="en-US" sz="2400" b="1">
                        <a:latin typeface="Times New Roman" pitchFamily="18" charset="0"/>
                      </a:rPr>
                      <a:t>   2</a:t>
                    </a:r>
                    <a:endParaRPr lang="en-US" altLang="en-US" sz="2400">
                      <a:latin typeface="Times New Roman" pitchFamily="18" charset="0"/>
                    </a:endParaRPr>
                  </a:p>
                </p:txBody>
              </p:sp>
              <p:sp>
                <p:nvSpPr>
                  <p:cNvPr id="416820" name="Line 114"/>
                  <p:cNvSpPr>
                    <a:spLocks noChangeShapeType="1"/>
                  </p:cNvSpPr>
                  <p:nvPr/>
                </p:nvSpPr>
                <p:spPr bwMode="auto">
                  <a:xfrm>
                    <a:off x="553" y="0"/>
                    <a:ext cx="0" cy="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6821" name="Line 115"/>
                  <p:cNvSpPr>
                    <a:spLocks noChangeShapeType="1"/>
                  </p:cNvSpPr>
                  <p:nvPr/>
                </p:nvSpPr>
                <p:spPr bwMode="auto">
                  <a:xfrm>
                    <a:off x="302" y="0"/>
                    <a:ext cx="0" cy="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799" name="Group 116"/>
                <p:cNvGrpSpPr>
                  <a:grpSpLocks/>
                </p:cNvGrpSpPr>
                <p:nvPr/>
              </p:nvGrpSpPr>
              <p:grpSpPr bwMode="auto">
                <a:xfrm>
                  <a:off x="0" y="527"/>
                  <a:ext cx="772" cy="262"/>
                  <a:chOff x="0" y="0"/>
                  <a:chExt cx="772" cy="262"/>
                </a:xfrm>
              </p:grpSpPr>
              <p:sp>
                <p:nvSpPr>
                  <p:cNvPr id="416816" name="Rectangle 117"/>
                  <p:cNvSpPr>
                    <a:spLocks noChangeArrowheads="1"/>
                  </p:cNvSpPr>
                  <p:nvPr/>
                </p:nvSpPr>
                <p:spPr bwMode="auto">
                  <a:xfrm>
                    <a:off x="0" y="0"/>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3</a:t>
                    </a:r>
                    <a:r>
                      <a:rPr lang="en-US" altLang="en-US" sz="2400" b="1">
                        <a:latin typeface="Times New Roman" pitchFamily="18" charset="0"/>
                      </a:rPr>
                      <a:t>    1</a:t>
                    </a:r>
                  </a:p>
                </p:txBody>
              </p:sp>
              <p:sp>
                <p:nvSpPr>
                  <p:cNvPr id="416817" name="Line 118"/>
                  <p:cNvSpPr>
                    <a:spLocks noChangeShapeType="1"/>
                  </p:cNvSpPr>
                  <p:nvPr/>
                </p:nvSpPr>
                <p:spPr bwMode="auto">
                  <a:xfrm>
                    <a:off x="553"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6818" name="Line 119"/>
                  <p:cNvSpPr>
                    <a:spLocks noChangeShapeType="1"/>
                  </p:cNvSpPr>
                  <p:nvPr/>
                </p:nvSpPr>
                <p:spPr bwMode="auto">
                  <a:xfrm>
                    <a:off x="302"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800" name="Group 120"/>
                <p:cNvGrpSpPr>
                  <a:grpSpLocks/>
                </p:cNvGrpSpPr>
                <p:nvPr/>
              </p:nvGrpSpPr>
              <p:grpSpPr bwMode="auto">
                <a:xfrm>
                  <a:off x="0" y="790"/>
                  <a:ext cx="772" cy="262"/>
                  <a:chOff x="0" y="0"/>
                  <a:chExt cx="772" cy="262"/>
                </a:xfrm>
              </p:grpSpPr>
              <p:sp>
                <p:nvSpPr>
                  <p:cNvPr id="416813" name="Rectangle 121"/>
                  <p:cNvSpPr>
                    <a:spLocks noChangeArrowheads="1"/>
                  </p:cNvSpPr>
                  <p:nvPr/>
                </p:nvSpPr>
                <p:spPr bwMode="auto">
                  <a:xfrm>
                    <a:off x="0" y="0"/>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4</a:t>
                    </a:r>
                    <a:r>
                      <a:rPr lang="en-US" altLang="en-US" sz="2400" b="1">
                        <a:latin typeface="Times New Roman" pitchFamily="18" charset="0"/>
                      </a:rPr>
                      <a:t>    2</a:t>
                    </a:r>
                  </a:p>
                </p:txBody>
              </p:sp>
              <p:sp>
                <p:nvSpPr>
                  <p:cNvPr id="416814" name="Line 122"/>
                  <p:cNvSpPr>
                    <a:spLocks noChangeShapeType="1"/>
                  </p:cNvSpPr>
                  <p:nvPr/>
                </p:nvSpPr>
                <p:spPr bwMode="auto">
                  <a:xfrm>
                    <a:off x="553"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6815" name="Line 123"/>
                  <p:cNvSpPr>
                    <a:spLocks noChangeShapeType="1"/>
                  </p:cNvSpPr>
                  <p:nvPr/>
                </p:nvSpPr>
                <p:spPr bwMode="auto">
                  <a:xfrm>
                    <a:off x="302"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801" name="Group 124"/>
                <p:cNvGrpSpPr>
                  <a:grpSpLocks/>
                </p:cNvGrpSpPr>
                <p:nvPr/>
              </p:nvGrpSpPr>
              <p:grpSpPr bwMode="auto">
                <a:xfrm>
                  <a:off x="0" y="1317"/>
                  <a:ext cx="772" cy="262"/>
                  <a:chOff x="0" y="0"/>
                  <a:chExt cx="772" cy="262"/>
                </a:xfrm>
              </p:grpSpPr>
              <p:sp>
                <p:nvSpPr>
                  <p:cNvPr id="416810" name="Rectangle 125"/>
                  <p:cNvSpPr>
                    <a:spLocks noChangeArrowheads="1"/>
                  </p:cNvSpPr>
                  <p:nvPr/>
                </p:nvSpPr>
                <p:spPr bwMode="auto">
                  <a:xfrm>
                    <a:off x="0" y="0"/>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宋体" pitchFamily="2" charset="-122"/>
                      </a:rPr>
                      <a:t>┇</a:t>
                    </a:r>
                    <a:r>
                      <a:rPr lang="zh-CN" altLang="en-US" sz="2400" b="1">
                        <a:latin typeface="Times New Roman" pitchFamily="18" charset="0"/>
                      </a:rPr>
                      <a:t> ┇ ┇</a:t>
                    </a:r>
                  </a:p>
                </p:txBody>
              </p:sp>
              <p:sp>
                <p:nvSpPr>
                  <p:cNvPr id="416811" name="Line 126"/>
                  <p:cNvSpPr>
                    <a:spLocks noChangeShapeType="1"/>
                  </p:cNvSpPr>
                  <p:nvPr/>
                </p:nvSpPr>
                <p:spPr bwMode="auto">
                  <a:xfrm>
                    <a:off x="553"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6812" name="Line 127"/>
                  <p:cNvSpPr>
                    <a:spLocks noChangeShapeType="1"/>
                  </p:cNvSpPr>
                  <p:nvPr/>
                </p:nvSpPr>
                <p:spPr bwMode="auto">
                  <a:xfrm>
                    <a:off x="302"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802" name="Group 128"/>
                <p:cNvGrpSpPr>
                  <a:grpSpLocks/>
                </p:cNvGrpSpPr>
                <p:nvPr/>
              </p:nvGrpSpPr>
              <p:grpSpPr bwMode="auto">
                <a:xfrm>
                  <a:off x="0" y="1579"/>
                  <a:ext cx="772" cy="262"/>
                  <a:chOff x="0" y="0"/>
                  <a:chExt cx="772" cy="262"/>
                </a:xfrm>
              </p:grpSpPr>
              <p:sp>
                <p:nvSpPr>
                  <p:cNvPr id="416807" name="Rectangle 129"/>
                  <p:cNvSpPr>
                    <a:spLocks noChangeArrowheads="1"/>
                  </p:cNvSpPr>
                  <p:nvPr/>
                </p:nvSpPr>
                <p:spPr bwMode="auto">
                  <a:xfrm>
                    <a:off x="0" y="0"/>
                    <a:ext cx="772" cy="2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Times New Roman" pitchFamily="18" charset="0"/>
                    </a:endParaRPr>
                  </a:p>
                </p:txBody>
              </p:sp>
              <p:sp>
                <p:nvSpPr>
                  <p:cNvPr id="416808" name="Line 130"/>
                  <p:cNvSpPr>
                    <a:spLocks noChangeShapeType="1"/>
                  </p:cNvSpPr>
                  <p:nvPr/>
                </p:nvSpPr>
                <p:spPr bwMode="auto">
                  <a:xfrm>
                    <a:off x="553"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6809" name="Line 131"/>
                  <p:cNvSpPr>
                    <a:spLocks noChangeShapeType="1"/>
                  </p:cNvSpPr>
                  <p:nvPr/>
                </p:nvSpPr>
                <p:spPr bwMode="auto">
                  <a:xfrm>
                    <a:off x="302"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803" name="Group 132"/>
                <p:cNvGrpSpPr>
                  <a:grpSpLocks/>
                </p:cNvGrpSpPr>
                <p:nvPr/>
              </p:nvGrpSpPr>
              <p:grpSpPr bwMode="auto">
                <a:xfrm>
                  <a:off x="0" y="1053"/>
                  <a:ext cx="772" cy="263"/>
                  <a:chOff x="0" y="0"/>
                  <a:chExt cx="772" cy="263"/>
                </a:xfrm>
              </p:grpSpPr>
              <p:sp>
                <p:nvSpPr>
                  <p:cNvPr id="416804" name="Rectangle 133"/>
                  <p:cNvSpPr>
                    <a:spLocks noChangeArrowheads="1"/>
                  </p:cNvSpPr>
                  <p:nvPr/>
                </p:nvSpPr>
                <p:spPr bwMode="auto">
                  <a:xfrm>
                    <a:off x="0" y="0"/>
                    <a:ext cx="772" cy="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5</a:t>
                    </a:r>
                    <a:r>
                      <a:rPr lang="en-US" altLang="en-US" sz="2400" b="1">
                        <a:latin typeface="Times New Roman" pitchFamily="18" charset="0"/>
                      </a:rPr>
                      <a:t>   1 </a:t>
                    </a:r>
                  </a:p>
                </p:txBody>
              </p:sp>
              <p:sp>
                <p:nvSpPr>
                  <p:cNvPr id="416805" name="Line 134"/>
                  <p:cNvSpPr>
                    <a:spLocks noChangeShapeType="1"/>
                  </p:cNvSpPr>
                  <p:nvPr/>
                </p:nvSpPr>
                <p:spPr bwMode="auto">
                  <a:xfrm>
                    <a:off x="553" y="0"/>
                    <a:ext cx="0" cy="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6806" name="Line 135"/>
                  <p:cNvSpPr>
                    <a:spLocks noChangeShapeType="1"/>
                  </p:cNvSpPr>
                  <p:nvPr/>
                </p:nvSpPr>
                <p:spPr bwMode="auto">
                  <a:xfrm>
                    <a:off x="302" y="0"/>
                    <a:ext cx="0" cy="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416783" name="Group 136"/>
              <p:cNvGrpSpPr>
                <a:grpSpLocks/>
              </p:cNvGrpSpPr>
              <p:nvPr/>
            </p:nvGrpSpPr>
            <p:grpSpPr bwMode="auto">
              <a:xfrm>
                <a:off x="1678" y="560"/>
                <a:ext cx="729" cy="226"/>
                <a:chOff x="0" y="0"/>
                <a:chExt cx="729" cy="226"/>
              </a:xfrm>
            </p:grpSpPr>
            <p:grpSp>
              <p:nvGrpSpPr>
                <p:cNvPr id="416793" name="Group 137"/>
                <p:cNvGrpSpPr>
                  <a:grpSpLocks/>
                </p:cNvGrpSpPr>
                <p:nvPr/>
              </p:nvGrpSpPr>
              <p:grpSpPr bwMode="auto">
                <a:xfrm>
                  <a:off x="273" y="0"/>
                  <a:ext cx="456" cy="226"/>
                  <a:chOff x="0" y="0"/>
                  <a:chExt cx="456" cy="226"/>
                </a:xfrm>
              </p:grpSpPr>
              <p:sp>
                <p:nvSpPr>
                  <p:cNvPr id="416795" name="Rectangle 138"/>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3   </a:t>
                    </a:r>
                    <a:r>
                      <a:rPr lang="en-US" altLang="en-US" sz="2400">
                        <a:latin typeface="Times New Roman" pitchFamily="18" charset="0"/>
                      </a:rPr>
                      <a:t>⋀</a:t>
                    </a:r>
                  </a:p>
                </p:txBody>
              </p:sp>
              <p:sp>
                <p:nvSpPr>
                  <p:cNvPr id="416796" name="Line 139"/>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6794" name="Line 140"/>
                <p:cNvSpPr>
                  <a:spLocks noChangeShapeType="1"/>
                </p:cNvSpPr>
                <p:nvPr/>
              </p:nvSpPr>
              <p:spPr bwMode="auto">
                <a:xfrm>
                  <a:off x="0" y="120"/>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6784" name="Group 141"/>
              <p:cNvGrpSpPr>
                <a:grpSpLocks/>
              </p:cNvGrpSpPr>
              <p:nvPr/>
            </p:nvGrpSpPr>
            <p:grpSpPr bwMode="auto">
              <a:xfrm>
                <a:off x="1678" y="824"/>
                <a:ext cx="1334" cy="235"/>
                <a:chOff x="0" y="0"/>
                <a:chExt cx="1334" cy="235"/>
              </a:xfrm>
            </p:grpSpPr>
            <p:grpSp>
              <p:nvGrpSpPr>
                <p:cNvPr id="416785" name="Group 142"/>
                <p:cNvGrpSpPr>
                  <a:grpSpLocks/>
                </p:cNvGrpSpPr>
                <p:nvPr/>
              </p:nvGrpSpPr>
              <p:grpSpPr bwMode="auto">
                <a:xfrm>
                  <a:off x="275" y="0"/>
                  <a:ext cx="456" cy="226"/>
                  <a:chOff x="0" y="0"/>
                  <a:chExt cx="456" cy="226"/>
                </a:xfrm>
              </p:grpSpPr>
              <p:sp>
                <p:nvSpPr>
                  <p:cNvPr id="416791" name="Rectangle 143"/>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0</a:t>
                    </a:r>
                  </a:p>
                </p:txBody>
              </p:sp>
              <p:sp>
                <p:nvSpPr>
                  <p:cNvPr id="416792" name="Line 144"/>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6786" name="Line 145"/>
                <p:cNvSpPr>
                  <a:spLocks noChangeShapeType="1"/>
                </p:cNvSpPr>
                <p:nvPr/>
              </p:nvSpPr>
              <p:spPr bwMode="auto">
                <a:xfrm>
                  <a:off x="0" y="123"/>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416787" name="Group 146"/>
                <p:cNvGrpSpPr>
                  <a:grpSpLocks/>
                </p:cNvGrpSpPr>
                <p:nvPr/>
              </p:nvGrpSpPr>
              <p:grpSpPr bwMode="auto">
                <a:xfrm>
                  <a:off x="878" y="9"/>
                  <a:ext cx="456" cy="226"/>
                  <a:chOff x="0" y="0"/>
                  <a:chExt cx="456" cy="226"/>
                </a:xfrm>
              </p:grpSpPr>
              <p:sp>
                <p:nvSpPr>
                  <p:cNvPr id="416789" name="Rectangle 147"/>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4   </a:t>
                    </a:r>
                    <a:r>
                      <a:rPr lang="en-US" altLang="en-US" sz="2400">
                        <a:latin typeface="Times New Roman" pitchFamily="18" charset="0"/>
                      </a:rPr>
                      <a:t>⋀</a:t>
                    </a:r>
                  </a:p>
                </p:txBody>
              </p:sp>
              <p:sp>
                <p:nvSpPr>
                  <p:cNvPr id="416790" name="Line 148"/>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16788" name="Line 149"/>
                <p:cNvSpPr>
                  <a:spLocks noChangeShapeType="1"/>
                </p:cNvSpPr>
                <p:nvPr/>
              </p:nvSpPr>
              <p:spPr bwMode="auto">
                <a:xfrm>
                  <a:off x="603" y="12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416776" name="Rectangle 150"/>
            <p:cNvSpPr>
              <a:spLocks noChangeArrowheads="1"/>
            </p:cNvSpPr>
            <p:nvPr/>
          </p:nvSpPr>
          <p:spPr bwMode="auto">
            <a:xfrm>
              <a:off x="521" y="1950"/>
              <a:ext cx="195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dirty="0">
                  <a:latin typeface="Times New Roman" pitchFamily="18" charset="0"/>
                </a:rPr>
                <a:t>(c)  </a:t>
              </a:r>
              <a:r>
                <a:rPr lang="zh-CN" altLang="en-US" sz="2000" b="1" dirty="0">
                  <a:latin typeface="Times New Roman" pitchFamily="18" charset="0"/>
                </a:rPr>
                <a:t>逆邻接链表，入度直观</a:t>
              </a:r>
            </a:p>
          </p:txBody>
        </p:sp>
      </p:grpSp>
      <p:sp>
        <p:nvSpPr>
          <p:cNvPr id="2" name="标题 1"/>
          <p:cNvSpPr>
            <a:spLocks noGrp="1"/>
          </p:cNvSpPr>
          <p:nvPr>
            <p:ph type="title"/>
          </p:nvPr>
        </p:nvSpPr>
        <p:spPr>
          <a:xfrm>
            <a:off x="-36512" y="44624"/>
            <a:ext cx="8229600" cy="936104"/>
          </a:xfrm>
        </p:spPr>
        <p:txBody>
          <a:bodyPr>
            <a:normAutofit/>
          </a:bodyPr>
          <a:lstStyle/>
          <a:p>
            <a:pPr algn="l"/>
            <a:r>
              <a:rPr lang="zh-CN" altLang="en-US" sz="3600" dirty="0">
                <a:latin typeface="+mn-lt"/>
                <a:ea typeface="宋体" panose="02010600030101010101" pitchFamily="2" charset="-122"/>
              </a:rPr>
              <a:t>例子</a:t>
            </a:r>
            <a:r>
              <a:rPr lang="zh-CN" altLang="en-US" sz="3600" dirty="0" smtClean="0">
                <a:latin typeface="+mn-lt"/>
                <a:ea typeface="宋体" panose="02010600030101010101" pitchFamily="2" charset="-122"/>
              </a:rPr>
              <a:t>：有</a:t>
            </a:r>
            <a:r>
              <a:rPr lang="en-US" altLang="en-US" sz="3600" dirty="0" err="1" smtClean="0">
                <a:latin typeface="+mn-lt"/>
                <a:ea typeface="宋体" panose="02010600030101010101" pitchFamily="2" charset="-122"/>
              </a:rPr>
              <a:t>向图</a:t>
            </a:r>
            <a:r>
              <a:rPr lang="zh-CN" altLang="en-US" sz="3600" dirty="0">
                <a:latin typeface="+mn-lt"/>
                <a:ea typeface="宋体" panose="02010600030101010101" pitchFamily="2" charset="-122"/>
              </a:rPr>
              <a:t>的</a:t>
            </a:r>
            <a:r>
              <a:rPr lang="en-US" altLang="en-US" sz="3600" dirty="0" err="1" smtClean="0">
                <a:latin typeface="+mn-lt"/>
                <a:ea typeface="宋体" panose="02010600030101010101" pitchFamily="2" charset="-122"/>
              </a:rPr>
              <a:t>邻接表</a:t>
            </a:r>
            <a:r>
              <a:rPr lang="zh-CN" altLang="en-US" sz="3600" dirty="0" smtClean="0">
                <a:latin typeface="+mn-lt"/>
                <a:ea typeface="宋体" panose="02010600030101010101" pitchFamily="2" charset="-122"/>
              </a:rPr>
              <a:t>表示</a:t>
            </a:r>
            <a:endParaRPr lang="en-US" sz="3600" dirty="0">
              <a:latin typeface="+mn-lt"/>
              <a:ea typeface="宋体" panose="02010600030101010101" pitchFamily="2" charset="-122"/>
            </a:endParaRPr>
          </a:p>
        </p:txBody>
      </p:sp>
      <p:sp>
        <p:nvSpPr>
          <p:cNvPr id="3" name="TextBox 2"/>
          <p:cNvSpPr txBox="1"/>
          <p:nvPr/>
        </p:nvSpPr>
        <p:spPr>
          <a:xfrm>
            <a:off x="5474272" y="5184779"/>
            <a:ext cx="3462171" cy="954107"/>
          </a:xfrm>
          <a:prstGeom prst="rect">
            <a:avLst/>
          </a:prstGeom>
          <a:noFill/>
        </p:spPr>
        <p:txBody>
          <a:bodyPr wrap="square" rtlCol="0">
            <a:spAutoFit/>
          </a:bodyPr>
          <a:lstStyle/>
          <a:p>
            <a:r>
              <a:rPr lang="zh-CN" altLang="en-US" sz="2800" dirty="0" smtClean="0"/>
              <a:t>为求顶点的入度，必须遍历整个邻接表</a:t>
            </a:r>
            <a:endParaRPr lang="en-US" sz="2800" dirty="0"/>
          </a:p>
        </p:txBody>
      </p:sp>
    </p:spTree>
    <p:extLst>
      <p:ext uri="{BB962C8B-B14F-4D97-AF65-F5344CB8AC3E}">
        <p14:creationId xmlns:p14="http://schemas.microsoft.com/office/powerpoint/2010/main" val="37905009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6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err="1" smtClean="0">
                <a:latin typeface="宋体" panose="02010600030101010101" pitchFamily="2" charset="-122"/>
                <a:ea typeface="宋体" panose="02010600030101010101" pitchFamily="2" charset="-122"/>
              </a:rPr>
              <a:t>邻接表的特点</a:t>
            </a:r>
            <a:endParaRPr lang="en-US" dirty="0">
              <a:latin typeface="宋体" panose="02010600030101010101" pitchFamily="2" charset="-122"/>
              <a:ea typeface="宋体" panose="02010600030101010101" pitchFamily="2" charset="-122"/>
            </a:endParaRPr>
          </a:p>
        </p:txBody>
      </p:sp>
      <p:sp>
        <p:nvSpPr>
          <p:cNvPr id="457730" name="Rectangle 2"/>
          <p:cNvSpPr>
            <a:spLocks noGrp="1" noChangeArrowheads="1"/>
          </p:cNvSpPr>
          <p:nvPr>
            <p:ph idx="1"/>
          </p:nvPr>
        </p:nvSpPr>
        <p:spPr/>
        <p:txBody>
          <a:bodyPr>
            <a:normAutofit fontScale="92500"/>
          </a:bodyPr>
          <a:lstStyle/>
          <a:p>
            <a:r>
              <a:rPr lang="en-US" altLang="en-US" dirty="0" err="1" smtClean="0">
                <a:latin typeface="宋体" panose="02010600030101010101" pitchFamily="2" charset="-122"/>
                <a:ea typeface="宋体" panose="02010600030101010101" pitchFamily="2" charset="-122"/>
              </a:rPr>
              <a:t>表头向量中每个分量就是一个单链表的</a:t>
            </a:r>
            <a:r>
              <a:rPr lang="zh-CN" altLang="en-US" dirty="0" smtClean="0">
                <a:latin typeface="宋体" panose="02010600030101010101" pitchFamily="2" charset="-122"/>
                <a:ea typeface="宋体" panose="02010600030101010101" pitchFamily="2" charset="-122"/>
              </a:rPr>
              <a:t>表</a:t>
            </a:r>
            <a:r>
              <a:rPr lang="en-US" altLang="en-US" dirty="0" err="1" smtClean="0">
                <a:latin typeface="宋体" panose="02010600030101010101" pitchFamily="2" charset="-122"/>
                <a:ea typeface="宋体" panose="02010600030101010101" pitchFamily="2" charset="-122"/>
              </a:rPr>
              <a:t>头结点</a:t>
            </a:r>
            <a:r>
              <a:rPr lang="en-US" altLang="en-US" err="1" smtClean="0">
                <a:latin typeface="宋体" panose="02010600030101010101" pitchFamily="2" charset="-122"/>
                <a:ea typeface="宋体" panose="02010600030101010101" pitchFamily="2" charset="-122"/>
              </a:rPr>
              <a:t>，</a:t>
            </a:r>
            <a:r>
              <a:rPr lang="en-US" altLang="en-US" smtClean="0">
                <a:latin typeface="宋体" panose="02010600030101010101" pitchFamily="2" charset="-122"/>
                <a:ea typeface="宋体" panose="02010600030101010101" pitchFamily="2" charset="-122"/>
              </a:rPr>
              <a:t>分量个数就是图中的顶点数目</a:t>
            </a:r>
            <a:endParaRPr lang="en-US" altLang="en-US" dirty="0" smtClean="0">
              <a:latin typeface="宋体" panose="02010600030101010101" pitchFamily="2" charset="-122"/>
              <a:ea typeface="宋体" panose="02010600030101010101" pitchFamily="2" charset="-122"/>
            </a:endParaRPr>
          </a:p>
          <a:p>
            <a:r>
              <a:rPr lang="en-US" altLang="en-US" smtClean="0">
                <a:latin typeface="宋体" panose="02010600030101010101" pitchFamily="2" charset="-122"/>
                <a:ea typeface="宋体" panose="02010600030101010101" pitchFamily="2" charset="-122"/>
              </a:rPr>
              <a:t>在邻接表上容易找出任一顶点的第一个邻接点和下一个邻接点</a:t>
            </a:r>
            <a:endParaRPr lang="en-US" altLang="en-US" dirty="0" smtClean="0">
              <a:latin typeface="宋体" panose="02010600030101010101" pitchFamily="2" charset="-122"/>
              <a:ea typeface="宋体" panose="02010600030101010101" pitchFamily="2" charset="-122"/>
            </a:endParaRPr>
          </a:p>
          <a:p>
            <a:r>
              <a:rPr lang="en-US" altLang="en-US" dirty="0" err="1" smtClean="0">
                <a:latin typeface="宋体" panose="02010600030101010101" pitchFamily="2" charset="-122"/>
                <a:ea typeface="宋体" panose="02010600030101010101" pitchFamily="2" charset="-122"/>
              </a:rPr>
              <a:t>在无向图，顶点Vi的度是第</a:t>
            </a:r>
            <a:r>
              <a:rPr lang="en-US" altLang="en-US" err="1" smtClean="0">
                <a:latin typeface="宋体" panose="02010600030101010101" pitchFamily="2" charset="-122"/>
                <a:ea typeface="宋体" panose="02010600030101010101" pitchFamily="2" charset="-122"/>
              </a:rPr>
              <a:t>i</a:t>
            </a:r>
            <a:r>
              <a:rPr lang="en-US" altLang="en-US" smtClean="0">
                <a:latin typeface="宋体" panose="02010600030101010101" pitchFamily="2" charset="-122"/>
                <a:ea typeface="宋体" panose="02010600030101010101" pitchFamily="2" charset="-122"/>
              </a:rPr>
              <a:t>个链表的结点数</a:t>
            </a:r>
            <a:endParaRPr lang="en-US" altLang="en-US" dirty="0" smtClean="0">
              <a:latin typeface="宋体" panose="02010600030101010101" pitchFamily="2" charset="-122"/>
              <a:ea typeface="宋体" panose="02010600030101010101" pitchFamily="2" charset="-122"/>
            </a:endParaRPr>
          </a:p>
          <a:p>
            <a:r>
              <a:rPr lang="en-US" altLang="en-US" dirty="0" err="1" smtClean="0">
                <a:latin typeface="宋体" panose="02010600030101010101" pitchFamily="2" charset="-122"/>
                <a:ea typeface="宋体" panose="02010600030101010101" pitchFamily="2" charset="-122"/>
              </a:rPr>
              <a:t>对有向图</a:t>
            </a:r>
            <a:r>
              <a:rPr lang="zh-CN" altLang="en-US" dirty="0" smtClean="0">
                <a:latin typeface="宋体" panose="02010600030101010101" pitchFamily="2" charset="-122"/>
                <a:ea typeface="宋体" panose="02010600030101010101" pitchFamily="2" charset="-122"/>
              </a:rPr>
              <a:t>，</a:t>
            </a:r>
            <a:r>
              <a:rPr lang="en-US" altLang="en-US" dirty="0" err="1" smtClean="0">
                <a:latin typeface="宋体" panose="02010600030101010101" pitchFamily="2" charset="-122"/>
                <a:ea typeface="宋体" panose="02010600030101010101" pitchFamily="2" charset="-122"/>
              </a:rPr>
              <a:t>可以建立</a:t>
            </a:r>
            <a:r>
              <a:rPr lang="en-US" altLang="en-US" dirty="0" smtClean="0">
                <a:latin typeface="宋体" panose="02010600030101010101" pitchFamily="2" charset="-122"/>
                <a:ea typeface="宋体" panose="02010600030101010101" pitchFamily="2" charset="-122"/>
              </a:rPr>
              <a:t>(正</a:t>
            </a:r>
            <a:r>
              <a:rPr lang="en-US" altLang="en-US" smtClean="0">
                <a:latin typeface="宋体" panose="02010600030101010101" pitchFamily="2" charset="-122"/>
                <a:ea typeface="宋体" panose="02010600030101010101" pitchFamily="2" charset="-122"/>
              </a:rPr>
              <a:t>)邻接表或逆邻接表</a:t>
            </a:r>
            <a:endParaRPr lang="en-US" altLang="en-US" dirty="0" smtClean="0">
              <a:latin typeface="宋体" panose="02010600030101010101" pitchFamily="2" charset="-122"/>
              <a:ea typeface="宋体" panose="02010600030101010101" pitchFamily="2" charset="-122"/>
            </a:endParaRPr>
          </a:p>
          <a:p>
            <a:r>
              <a:rPr lang="en-US" altLang="en-US" dirty="0" err="1" smtClean="0">
                <a:latin typeface="宋体" panose="02010600030101010101" pitchFamily="2" charset="-122"/>
                <a:ea typeface="宋体" panose="02010600030101010101" pitchFamily="2" charset="-122"/>
              </a:rPr>
              <a:t>在有向图中，第i个链表中的结点数是顶点Vi的出</a:t>
            </a:r>
            <a:r>
              <a:rPr lang="en-US" altLang="en-US" dirty="0" smtClean="0">
                <a:latin typeface="宋体" panose="02010600030101010101" pitchFamily="2" charset="-122"/>
                <a:ea typeface="宋体" panose="02010600030101010101" pitchFamily="2" charset="-122"/>
              </a:rPr>
              <a:t> (</a:t>
            </a:r>
            <a:r>
              <a:rPr lang="en-US" altLang="en-US" dirty="0" err="1" smtClean="0">
                <a:latin typeface="宋体" panose="02010600030101010101" pitchFamily="2" charset="-122"/>
                <a:ea typeface="宋体" panose="02010600030101010101" pitchFamily="2" charset="-122"/>
              </a:rPr>
              <a:t>或入</a:t>
            </a:r>
            <a:r>
              <a:rPr lang="en-US" altLang="en-US" dirty="0" smtClean="0">
                <a:latin typeface="宋体" panose="02010600030101010101" pitchFamily="2" charset="-122"/>
                <a:ea typeface="宋体" panose="02010600030101010101" pitchFamily="2" charset="-122"/>
              </a:rPr>
              <a:t>)</a:t>
            </a:r>
            <a:r>
              <a:rPr lang="en-US" altLang="en-US" dirty="0" err="1" smtClean="0">
                <a:latin typeface="宋体" panose="02010600030101010101" pitchFamily="2" charset="-122"/>
                <a:ea typeface="宋体" panose="02010600030101010101" pitchFamily="2" charset="-122"/>
              </a:rPr>
              <a:t>度；求入</a:t>
            </a:r>
            <a:r>
              <a:rPr lang="en-US" altLang="en-US" dirty="0" smtClean="0">
                <a:latin typeface="宋体" panose="02010600030101010101" pitchFamily="2" charset="-122"/>
                <a:ea typeface="宋体" panose="02010600030101010101" pitchFamily="2" charset="-122"/>
              </a:rPr>
              <a:t> (</a:t>
            </a:r>
            <a:r>
              <a:rPr lang="en-US" altLang="en-US" dirty="0" err="1" smtClean="0">
                <a:latin typeface="宋体" panose="02010600030101010101" pitchFamily="2" charset="-122"/>
                <a:ea typeface="宋体" panose="02010600030101010101" pitchFamily="2" charset="-122"/>
              </a:rPr>
              <a:t>或出</a:t>
            </a:r>
            <a:r>
              <a:rPr lang="en-US" altLang="en-US" dirty="0" smtClean="0">
                <a:latin typeface="宋体" panose="02010600030101010101" pitchFamily="2" charset="-122"/>
                <a:ea typeface="宋体" panose="02010600030101010101" pitchFamily="2" charset="-122"/>
              </a:rPr>
              <a:t>)</a:t>
            </a:r>
            <a:r>
              <a:rPr lang="en-US" altLang="en-US" dirty="0" err="1" smtClean="0">
                <a:latin typeface="宋体" panose="02010600030101010101" pitchFamily="2" charset="-122"/>
                <a:ea typeface="宋体" panose="02010600030101010101" pitchFamily="2" charset="-122"/>
              </a:rPr>
              <a:t>度，须遍历整个邻接表</a:t>
            </a:r>
            <a:r>
              <a:rPr lang="en-US" altLang="en-US" dirty="0" smtClean="0">
                <a:latin typeface="宋体" panose="02010600030101010101" pitchFamily="2" charset="-122"/>
                <a:ea typeface="宋体" panose="02010600030101010101" pitchFamily="2" charset="-122"/>
              </a:rPr>
              <a:t>；</a:t>
            </a:r>
          </a:p>
          <a:p>
            <a:r>
              <a:rPr lang="en-US" altLang="en-US" dirty="0" err="1" smtClean="0">
                <a:latin typeface="宋体" panose="02010600030101010101" pitchFamily="2" charset="-122"/>
                <a:ea typeface="宋体" panose="02010600030101010101" pitchFamily="2" charset="-122"/>
              </a:rPr>
              <a:t>在边或弧稀疏的条件下，用邻接表表示比用邻接矩阵表示节省存储空间</a:t>
            </a:r>
            <a:r>
              <a:rPr lang="en-US" altLang="en-US" dirty="0" smtClean="0">
                <a:latin typeface="宋体" panose="02010600030101010101" pitchFamily="2" charset="-122"/>
                <a:ea typeface="宋体" panose="02010600030101010101" pitchFamily="2" charset="-122"/>
              </a:rPr>
              <a:t>；</a:t>
            </a:r>
          </a:p>
          <a:p>
            <a:pPr lvl="1"/>
            <a:endParaRPr lang="en-US" altLang="en-US" dirty="0" smtClean="0"/>
          </a:p>
          <a:p>
            <a:pPr lvl="1"/>
            <a:endParaRPr lang="en-US" altLang="en-US" dirty="0" smtClean="0"/>
          </a:p>
        </p:txBody>
      </p:sp>
    </p:spTree>
    <p:extLst>
      <p:ext uri="{BB962C8B-B14F-4D97-AF65-F5344CB8AC3E}">
        <p14:creationId xmlns:p14="http://schemas.microsoft.com/office/powerpoint/2010/main" val="95302728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邻接表的实现</a:t>
            </a:r>
            <a:endParaRPr lang="en-US" dirty="0"/>
          </a:p>
        </p:txBody>
      </p:sp>
      <p:sp>
        <p:nvSpPr>
          <p:cNvPr id="458754" name="Rectangle 2"/>
          <p:cNvSpPr>
            <a:spLocks noGrp="1" noChangeArrowheads="1"/>
          </p:cNvSpPr>
          <p:nvPr>
            <p:ph idx="1"/>
          </p:nvPr>
        </p:nvSpPr>
        <p:spPr>
          <a:xfrm>
            <a:off x="457200" y="692696"/>
            <a:ext cx="8229600" cy="6048672"/>
          </a:xfrm>
        </p:spPr>
        <p:txBody>
          <a:bodyPr>
            <a:noAutofit/>
          </a:bodyPr>
          <a:lstStyle/>
          <a:p>
            <a:pPr marL="0" indent="0">
              <a:spcBef>
                <a:spcPts val="0"/>
              </a:spcBef>
              <a:buNone/>
            </a:pPr>
            <a:r>
              <a:rPr lang="en-US" altLang="en-US" sz="2600">
                <a:ea typeface="宋体" panose="02010600030101010101" pitchFamily="2" charset="-122"/>
              </a:rPr>
              <a:t>#define MAX_VERTEX_NUM 30</a:t>
            </a:r>
          </a:p>
          <a:p>
            <a:pPr marL="0" indent="0">
              <a:spcBef>
                <a:spcPts val="0"/>
              </a:spcBef>
              <a:buNone/>
            </a:pPr>
            <a:r>
              <a:rPr lang="en-US" altLang="en-US" sz="2600">
                <a:ea typeface="宋体" panose="02010600030101010101" pitchFamily="2" charset="-122"/>
              </a:rPr>
              <a:t>typedef char ElemType;</a:t>
            </a:r>
          </a:p>
          <a:p>
            <a:pPr marL="0" indent="0">
              <a:spcBef>
                <a:spcPts val="0"/>
              </a:spcBef>
              <a:buNone/>
            </a:pPr>
            <a:r>
              <a:rPr lang="en-US" altLang="en-US" sz="2600">
                <a:ea typeface="宋体" panose="02010600030101010101" pitchFamily="2" charset="-122"/>
              </a:rPr>
              <a:t>typedef struct node {</a:t>
            </a:r>
          </a:p>
          <a:p>
            <a:pPr marL="0" indent="0">
              <a:spcBef>
                <a:spcPts val="0"/>
              </a:spcBef>
              <a:buNone/>
            </a:pPr>
            <a:r>
              <a:rPr lang="en-US" altLang="en-US" sz="2600">
                <a:ea typeface="宋体" panose="02010600030101010101" pitchFamily="2" charset="-122"/>
              </a:rPr>
              <a:t>    int vindex; </a:t>
            </a:r>
            <a:r>
              <a:rPr lang="en-US" altLang="en-US" sz="2600" smtClean="0">
                <a:ea typeface="宋体" panose="02010600030101010101" pitchFamily="2" charset="-122"/>
              </a:rPr>
              <a:t>	//</a:t>
            </a:r>
            <a:r>
              <a:rPr lang="zh-CN" altLang="en-US" sz="2600">
                <a:ea typeface="宋体" panose="02010600030101010101" pitchFamily="2" charset="-122"/>
              </a:rPr>
              <a:t>邻接点在头结点数组中的位置</a:t>
            </a:r>
            <a:r>
              <a:rPr lang="en-US" altLang="zh-CN" sz="2600">
                <a:ea typeface="宋体" panose="02010600030101010101" pitchFamily="2" charset="-122"/>
              </a:rPr>
              <a:t>(</a:t>
            </a:r>
            <a:r>
              <a:rPr lang="zh-CN" altLang="en-US" sz="2600">
                <a:ea typeface="宋体" panose="02010600030101010101" pitchFamily="2" charset="-122"/>
              </a:rPr>
              <a:t>下标</a:t>
            </a:r>
            <a:r>
              <a:rPr lang="en-US" altLang="zh-CN" sz="2600">
                <a:ea typeface="宋体" panose="02010600030101010101" pitchFamily="2" charset="-122"/>
              </a:rPr>
              <a:t>)</a:t>
            </a:r>
          </a:p>
          <a:p>
            <a:pPr marL="0" indent="0">
              <a:spcBef>
                <a:spcPts val="0"/>
              </a:spcBef>
              <a:buNone/>
            </a:pPr>
            <a:r>
              <a:rPr lang="en-US" altLang="zh-CN" sz="2600">
                <a:ea typeface="宋体" panose="02010600030101010101" pitchFamily="2" charset="-122"/>
              </a:rPr>
              <a:t>    </a:t>
            </a:r>
            <a:r>
              <a:rPr lang="en-US" altLang="en-US" sz="2600">
                <a:ea typeface="宋体" panose="02010600030101010101" pitchFamily="2" charset="-122"/>
              </a:rPr>
              <a:t>struct node *next</a:t>
            </a:r>
            <a:r>
              <a:rPr lang="en-US" altLang="en-US" sz="2600" smtClean="0">
                <a:ea typeface="宋体" panose="02010600030101010101" pitchFamily="2" charset="-122"/>
              </a:rPr>
              <a:t>; //</a:t>
            </a:r>
            <a:r>
              <a:rPr lang="zh-CN" altLang="en-US" sz="2600">
                <a:ea typeface="宋体" panose="02010600030101010101" pitchFamily="2" charset="-122"/>
              </a:rPr>
              <a:t>指向下一个表结点</a:t>
            </a:r>
          </a:p>
          <a:p>
            <a:pPr marL="0" indent="0">
              <a:spcBef>
                <a:spcPts val="0"/>
              </a:spcBef>
              <a:buNone/>
            </a:pPr>
            <a:r>
              <a:rPr lang="en-US" altLang="zh-CN" sz="2600">
                <a:ea typeface="宋体" panose="02010600030101010101" pitchFamily="2" charset="-122"/>
              </a:rPr>
              <a:t>} </a:t>
            </a:r>
            <a:r>
              <a:rPr lang="en-US" altLang="en-US" sz="2600">
                <a:ea typeface="宋体" panose="02010600030101010101" pitchFamily="2" charset="-122"/>
              </a:rPr>
              <a:t>NodeLink; // </a:t>
            </a:r>
            <a:r>
              <a:rPr lang="zh-CN" altLang="en-US" sz="2600">
                <a:ea typeface="宋体" panose="02010600030101010101" pitchFamily="2" charset="-122"/>
              </a:rPr>
              <a:t>表结点类型定义</a:t>
            </a:r>
          </a:p>
          <a:p>
            <a:pPr marL="0" indent="0">
              <a:spcBef>
                <a:spcPts val="0"/>
              </a:spcBef>
              <a:buNone/>
            </a:pPr>
            <a:r>
              <a:rPr lang="en-US" altLang="en-US" sz="2600">
                <a:ea typeface="宋体" panose="02010600030101010101" pitchFamily="2" charset="-122"/>
              </a:rPr>
              <a:t>typedef struct {</a:t>
            </a:r>
          </a:p>
          <a:p>
            <a:pPr marL="0" indent="0">
              <a:spcBef>
                <a:spcPts val="0"/>
              </a:spcBef>
              <a:buNone/>
            </a:pPr>
            <a:r>
              <a:rPr lang="en-US" altLang="en-US" sz="2600">
                <a:ea typeface="宋体" panose="02010600030101010101" pitchFamily="2" charset="-122"/>
              </a:rPr>
              <a:t>    // </a:t>
            </a:r>
            <a:r>
              <a:rPr lang="zh-CN" altLang="en-US" sz="2600">
                <a:ea typeface="宋体" panose="02010600030101010101" pitchFamily="2" charset="-122"/>
              </a:rPr>
              <a:t>图的顶点数、边数、种类标志</a:t>
            </a:r>
          </a:p>
          <a:p>
            <a:pPr marL="0" indent="0">
              <a:spcBef>
                <a:spcPts val="0"/>
              </a:spcBef>
              <a:buNone/>
            </a:pPr>
            <a:r>
              <a:rPr lang="en-US" altLang="en-US" sz="2600" smtClean="0">
                <a:ea typeface="宋体" panose="02010600030101010101" pitchFamily="2" charset="-122"/>
              </a:rPr>
              <a:t>    int </a:t>
            </a:r>
            <a:r>
              <a:rPr lang="en-US" altLang="en-US" sz="2600">
                <a:ea typeface="宋体" panose="02010600030101010101" pitchFamily="2" charset="-122"/>
              </a:rPr>
              <a:t>vexnum,edgenum,kind; </a:t>
            </a:r>
            <a:endParaRPr lang="en-US" altLang="en-US" sz="2600" smtClean="0">
              <a:ea typeface="宋体" panose="02010600030101010101" pitchFamily="2" charset="-122"/>
            </a:endParaRPr>
          </a:p>
          <a:p>
            <a:pPr marL="0" indent="0">
              <a:spcBef>
                <a:spcPts val="0"/>
              </a:spcBef>
              <a:buNone/>
            </a:pPr>
            <a:r>
              <a:rPr lang="en-US" altLang="en-US" sz="2600" smtClean="0">
                <a:ea typeface="宋体" panose="02010600030101010101" pitchFamily="2" charset="-122"/>
              </a:rPr>
              <a:t>    struct </a:t>
            </a:r>
            <a:r>
              <a:rPr lang="en-US" altLang="en-US" sz="2600">
                <a:ea typeface="宋体" panose="02010600030101010101" pitchFamily="2" charset="-122"/>
              </a:rPr>
              <a:t>{</a:t>
            </a:r>
          </a:p>
          <a:p>
            <a:pPr marL="0" indent="0">
              <a:spcBef>
                <a:spcPts val="0"/>
              </a:spcBef>
              <a:buNone/>
            </a:pPr>
            <a:r>
              <a:rPr lang="en-US" altLang="en-US" sz="2600">
                <a:ea typeface="宋体" panose="02010600030101010101" pitchFamily="2" charset="-122"/>
              </a:rPr>
              <a:t>        ElemType vertex;</a:t>
            </a:r>
          </a:p>
          <a:p>
            <a:pPr marL="0" indent="0">
              <a:spcBef>
                <a:spcPts val="0"/>
              </a:spcBef>
              <a:buNone/>
            </a:pPr>
            <a:r>
              <a:rPr lang="en-US" altLang="en-US" sz="2600">
                <a:ea typeface="宋体" panose="02010600030101010101" pitchFamily="2" charset="-122"/>
              </a:rPr>
              <a:t>        NodeLink *first;// </a:t>
            </a:r>
            <a:r>
              <a:rPr lang="zh-CN" altLang="en-US" sz="2600">
                <a:ea typeface="宋体" panose="02010600030101010101" pitchFamily="2" charset="-122"/>
              </a:rPr>
              <a:t>指向第一个表结点</a:t>
            </a:r>
          </a:p>
          <a:p>
            <a:pPr marL="0" indent="0">
              <a:spcBef>
                <a:spcPts val="0"/>
              </a:spcBef>
              <a:buNone/>
            </a:pPr>
            <a:r>
              <a:rPr lang="zh-CN" altLang="en-US" sz="2600">
                <a:ea typeface="宋体" panose="02010600030101010101" pitchFamily="2" charset="-122"/>
              </a:rPr>
              <a:t>    </a:t>
            </a:r>
            <a:r>
              <a:rPr lang="en-US" altLang="zh-CN" sz="2600">
                <a:ea typeface="宋体" panose="02010600030101010101" pitchFamily="2" charset="-122"/>
              </a:rPr>
              <a:t>}</a:t>
            </a:r>
            <a:r>
              <a:rPr lang="en-US" altLang="en-US" sz="2600">
                <a:ea typeface="宋体" panose="02010600030101010101" pitchFamily="2" charset="-122"/>
              </a:rPr>
              <a:t>v[MAX_VERTEX_NUM];</a:t>
            </a:r>
          </a:p>
          <a:p>
            <a:pPr marL="0" indent="0">
              <a:spcBef>
                <a:spcPts val="0"/>
              </a:spcBef>
              <a:buNone/>
            </a:pPr>
            <a:r>
              <a:rPr lang="en-US" altLang="en-US" sz="2600" smtClean="0">
                <a:ea typeface="宋体" panose="02010600030101010101" pitchFamily="2" charset="-122"/>
              </a:rPr>
              <a:t>}</a:t>
            </a:r>
            <a:r>
              <a:rPr lang="en-US" altLang="en-US" sz="2600">
                <a:ea typeface="宋体" panose="02010600030101010101" pitchFamily="2" charset="-122"/>
              </a:rPr>
              <a:t>AGraph;</a:t>
            </a:r>
            <a:endParaRPr lang="en-US" altLang="en-US" sz="2600" dirty="0">
              <a:ea typeface="宋体" panose="02010600030101010101" pitchFamily="2" charset="-122"/>
            </a:endParaRPr>
          </a:p>
        </p:txBody>
      </p:sp>
    </p:spTree>
    <p:extLst>
      <p:ext uri="{BB962C8B-B14F-4D97-AF65-F5344CB8AC3E}">
        <p14:creationId xmlns:p14="http://schemas.microsoft.com/office/powerpoint/2010/main" val="81400655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采用邻接</a:t>
            </a:r>
            <a:r>
              <a:rPr lang="zh-CN" altLang="en-US"/>
              <a:t>表</a:t>
            </a:r>
            <a:r>
              <a:rPr lang="zh-CN" altLang="en-US" smtClean="0"/>
              <a:t>构造</a:t>
            </a:r>
            <a:r>
              <a:rPr lang="zh-CN" altLang="en-US"/>
              <a:t>无向图</a:t>
            </a:r>
            <a:endParaRPr lang="en-US"/>
          </a:p>
        </p:txBody>
      </p:sp>
      <p:sp>
        <p:nvSpPr>
          <p:cNvPr id="3" name="内容占位符 2"/>
          <p:cNvSpPr>
            <a:spLocks noGrp="1"/>
          </p:cNvSpPr>
          <p:nvPr>
            <p:ph sz="half" idx="1"/>
          </p:nvPr>
        </p:nvSpPr>
        <p:spPr>
          <a:xfrm>
            <a:off x="0" y="692696"/>
            <a:ext cx="5076056" cy="6165304"/>
          </a:xfrm>
        </p:spPr>
        <p:txBody>
          <a:bodyPr>
            <a:noAutofit/>
          </a:bodyPr>
          <a:lstStyle/>
          <a:p>
            <a:pPr marL="0" indent="0">
              <a:buNone/>
            </a:pPr>
            <a:r>
              <a:rPr lang="en-US" sz="1800"/>
              <a:t>void CreateGraph(AGraph *g,int n,int m)</a:t>
            </a:r>
          </a:p>
          <a:p>
            <a:pPr marL="0" indent="0">
              <a:buNone/>
            </a:pPr>
            <a:r>
              <a:rPr lang="en-US" sz="1800"/>
              <a:t>{int i,e=0; NodeLink *p,*q,*s; char x,y;</a:t>
            </a:r>
          </a:p>
          <a:p>
            <a:pPr marL="0" indent="0">
              <a:buNone/>
            </a:pPr>
            <a:r>
              <a:rPr lang="en-US" sz="1800" smtClean="0"/>
              <a:t>g-</a:t>
            </a:r>
            <a:r>
              <a:rPr lang="en-US" sz="1800"/>
              <a:t>&gt;vexnum=n; g-&gt;kind=m;</a:t>
            </a:r>
          </a:p>
          <a:p>
            <a:pPr marL="0" indent="0">
              <a:buNone/>
            </a:pPr>
            <a:r>
              <a:rPr lang="en-US" sz="1800"/>
              <a:t>for(i=0;i&lt;n;i++) {//</a:t>
            </a:r>
            <a:r>
              <a:rPr lang="zh-CN" altLang="en-US" sz="1800"/>
              <a:t>初始化邻接表</a:t>
            </a:r>
          </a:p>
          <a:p>
            <a:pPr marL="0" indent="0">
              <a:buNone/>
            </a:pPr>
            <a:r>
              <a:rPr lang="zh-CN" altLang="en-US" sz="1800"/>
              <a:t>    </a:t>
            </a:r>
            <a:r>
              <a:rPr lang="en-US" sz="1800"/>
              <a:t>g-&gt;v[i].vertex = 'A'+i</a:t>
            </a:r>
            <a:r>
              <a:rPr lang="en-US" sz="1800" smtClean="0"/>
              <a:t>; </a:t>
            </a:r>
            <a:endParaRPr lang="en-US" sz="1800"/>
          </a:p>
          <a:p>
            <a:pPr marL="0" indent="0">
              <a:buNone/>
            </a:pPr>
            <a:r>
              <a:rPr lang="en-US" sz="1800"/>
              <a:t>    g-&gt;v[i].first=NULL;}</a:t>
            </a:r>
          </a:p>
          <a:p>
            <a:pPr marL="0" indent="0">
              <a:buNone/>
            </a:pPr>
            <a:r>
              <a:rPr lang="en-US" sz="1800"/>
              <a:t>printf("Input edges x--&gt;y</a:t>
            </a:r>
            <a:r>
              <a:rPr lang="en-US" sz="1800" smtClean="0"/>
              <a:t>:");  scanf</a:t>
            </a:r>
            <a:r>
              <a:rPr lang="en-US" sz="1800"/>
              <a:t>("%c%c",&amp;x,&amp;y);</a:t>
            </a:r>
          </a:p>
          <a:p>
            <a:pPr marL="0" indent="0">
              <a:buNone/>
            </a:pPr>
            <a:r>
              <a:rPr lang="en-US" sz="1800"/>
              <a:t>while(x!='X' &amp;&amp; y!='X</a:t>
            </a:r>
            <a:r>
              <a:rPr lang="en-US" sz="1800" smtClean="0"/>
              <a:t>'){ e</a:t>
            </a:r>
            <a:r>
              <a:rPr lang="en-US" sz="1800"/>
              <a:t>++;</a:t>
            </a:r>
          </a:p>
          <a:p>
            <a:pPr marL="0" indent="0">
              <a:buNone/>
            </a:pPr>
            <a:r>
              <a:rPr lang="en-US" sz="1800"/>
              <a:t>    //</a:t>
            </a:r>
            <a:r>
              <a:rPr lang="zh-CN" altLang="en-US" sz="1800"/>
              <a:t>生成表结点并插入邻接表</a:t>
            </a:r>
          </a:p>
          <a:p>
            <a:pPr marL="0" indent="0">
              <a:buNone/>
            </a:pPr>
            <a:r>
              <a:rPr lang="zh-CN" altLang="en-US" sz="1800"/>
              <a:t>    </a:t>
            </a:r>
            <a:r>
              <a:rPr lang="en-US" sz="1800"/>
              <a:t>s=(NodeLink *)malloc(sizeof(NodeLink));</a:t>
            </a:r>
          </a:p>
          <a:p>
            <a:pPr marL="0" indent="0">
              <a:buNone/>
            </a:pPr>
            <a:r>
              <a:rPr lang="en-US" sz="1800"/>
              <a:t>    s-&gt;vindex= y-'A';</a:t>
            </a:r>
          </a:p>
          <a:p>
            <a:pPr marL="0" indent="0">
              <a:buNone/>
            </a:pPr>
            <a:r>
              <a:rPr lang="en-US" sz="1800"/>
              <a:t>    if(g-&gt;v[x-'A'].first == NULL) </a:t>
            </a:r>
            <a:r>
              <a:rPr lang="en-US" sz="1800" smtClean="0"/>
              <a:t>{ </a:t>
            </a:r>
            <a:endParaRPr lang="en-US" sz="1800"/>
          </a:p>
          <a:p>
            <a:pPr marL="0" indent="0">
              <a:buNone/>
            </a:pPr>
            <a:r>
              <a:rPr lang="en-US" sz="1800"/>
              <a:t>        g-&gt;v[x-'A'].first =s</a:t>
            </a:r>
            <a:r>
              <a:rPr lang="en-US" sz="1800" smtClean="0"/>
              <a:t>;  s-</a:t>
            </a:r>
            <a:r>
              <a:rPr lang="en-US" sz="1800"/>
              <a:t>&gt;next = NULL</a:t>
            </a:r>
            <a:r>
              <a:rPr lang="en-US" sz="1800" smtClean="0"/>
              <a:t>; }</a:t>
            </a:r>
            <a:endParaRPr lang="en-US" sz="1800"/>
          </a:p>
          <a:p>
            <a:pPr marL="0" indent="0">
              <a:buNone/>
            </a:pPr>
            <a:r>
              <a:rPr lang="en-US" sz="1800"/>
              <a:t>    else {</a:t>
            </a:r>
          </a:p>
          <a:p>
            <a:pPr marL="0" indent="0">
              <a:buNone/>
            </a:pPr>
            <a:r>
              <a:rPr lang="en-US" sz="1800"/>
              <a:t>        p=g-&gt;v[x-'A'].first</a:t>
            </a:r>
            <a:r>
              <a:rPr lang="en-US" sz="1800" smtClean="0"/>
              <a:t>; q=p-</a:t>
            </a:r>
            <a:r>
              <a:rPr lang="en-US" sz="1800"/>
              <a:t>&gt;next;</a:t>
            </a:r>
          </a:p>
          <a:p>
            <a:pPr marL="0" indent="0">
              <a:buNone/>
            </a:pPr>
            <a:r>
              <a:rPr lang="en-US" sz="1800"/>
              <a:t>        while (q!=NULL  &amp;&amp; s-&gt;vindex &gt; q-&gt;vindex){</a:t>
            </a:r>
          </a:p>
          <a:p>
            <a:pPr marL="0" indent="0">
              <a:buNone/>
            </a:pPr>
            <a:r>
              <a:rPr lang="en-US" sz="1800"/>
              <a:t>            p=q;q=q-&gt;next</a:t>
            </a:r>
            <a:r>
              <a:rPr lang="en-US" sz="1800" smtClean="0"/>
              <a:t>;         </a:t>
            </a:r>
            <a:r>
              <a:rPr lang="en-US" sz="1800"/>
              <a:t>}</a:t>
            </a:r>
          </a:p>
          <a:p>
            <a:pPr marL="0" indent="0">
              <a:buNone/>
            </a:pPr>
            <a:r>
              <a:rPr lang="en-US" sz="1800"/>
              <a:t>        p-&gt;next=s;s-&gt;next=q;</a:t>
            </a:r>
          </a:p>
          <a:p>
            <a:pPr marL="0" indent="0">
              <a:buNone/>
            </a:pPr>
            <a:r>
              <a:rPr lang="en-US" sz="1800"/>
              <a:t>    </a:t>
            </a:r>
            <a:r>
              <a:rPr lang="en-US" sz="1800" smtClean="0"/>
              <a:t>}</a:t>
            </a:r>
            <a:endParaRPr lang="en-US" sz="1800"/>
          </a:p>
        </p:txBody>
      </p:sp>
      <p:sp>
        <p:nvSpPr>
          <p:cNvPr id="5" name="内容占位符 4"/>
          <p:cNvSpPr>
            <a:spLocks noGrp="1"/>
          </p:cNvSpPr>
          <p:nvPr>
            <p:ph sz="half" idx="2"/>
          </p:nvPr>
        </p:nvSpPr>
        <p:spPr>
          <a:xfrm>
            <a:off x="4648200" y="908720"/>
            <a:ext cx="4495800" cy="5832648"/>
          </a:xfrm>
        </p:spPr>
        <p:txBody>
          <a:bodyPr>
            <a:normAutofit/>
          </a:bodyPr>
          <a:lstStyle/>
          <a:p>
            <a:pPr marL="0" indent="0">
              <a:buNone/>
            </a:pPr>
            <a:r>
              <a:rPr lang="en-US" sz="1800"/>
              <a:t>if(!g-&gt;kind){ //</a:t>
            </a:r>
            <a:r>
              <a:rPr lang="zh-CN" altLang="en-US" sz="1800"/>
              <a:t>无向图</a:t>
            </a:r>
          </a:p>
          <a:p>
            <a:pPr marL="0" indent="0">
              <a:buNone/>
            </a:pPr>
            <a:r>
              <a:rPr lang="zh-CN" altLang="en-US" sz="1800"/>
              <a:t>    </a:t>
            </a:r>
            <a:r>
              <a:rPr lang="en-US" sz="1800"/>
              <a:t>s=(NodeLink *)malloc(sizeof(NodeLink));</a:t>
            </a:r>
          </a:p>
          <a:p>
            <a:pPr marL="0" indent="0">
              <a:buNone/>
            </a:pPr>
            <a:r>
              <a:rPr lang="en-US" sz="1800"/>
              <a:t>    s-&gt;vindex = x-'A';</a:t>
            </a:r>
          </a:p>
          <a:p>
            <a:pPr marL="0" indent="0">
              <a:buNone/>
            </a:pPr>
            <a:r>
              <a:rPr lang="en-US" sz="1800"/>
              <a:t>    if(g-&gt;v[y-'A'].first == NULL) {</a:t>
            </a:r>
          </a:p>
          <a:p>
            <a:pPr marL="0" indent="0">
              <a:buNone/>
            </a:pPr>
            <a:r>
              <a:rPr lang="en-US" sz="1800"/>
              <a:t>        g-&gt;v[y-'A'].first =s;s-&gt;next = NULL;}</a:t>
            </a:r>
          </a:p>
          <a:p>
            <a:pPr marL="0" indent="0">
              <a:buNone/>
            </a:pPr>
            <a:r>
              <a:rPr lang="en-US" sz="1800"/>
              <a:t>    else {</a:t>
            </a:r>
          </a:p>
          <a:p>
            <a:pPr marL="0" indent="0">
              <a:buNone/>
            </a:pPr>
            <a:r>
              <a:rPr lang="en-US" sz="1800"/>
              <a:t>        p=g-&gt;v[y-'A'].first; q=p-&gt;next;</a:t>
            </a:r>
          </a:p>
          <a:p>
            <a:pPr marL="0" indent="0">
              <a:buNone/>
            </a:pPr>
            <a:r>
              <a:rPr lang="en-US" sz="1800"/>
              <a:t>        while(q!=NULL &amp;&amp; s-&gt;vindex &gt; q-&gt;vindex){p=q;q=q-&gt;next;}</a:t>
            </a:r>
          </a:p>
          <a:p>
            <a:pPr marL="0" indent="0">
              <a:buNone/>
            </a:pPr>
            <a:r>
              <a:rPr lang="en-US" sz="1800"/>
              <a:t>        p-&gt;next =s;s-&gt;next=q;</a:t>
            </a:r>
          </a:p>
          <a:p>
            <a:pPr marL="0" indent="0">
              <a:buNone/>
            </a:pPr>
            <a:r>
              <a:rPr lang="en-US" sz="1800"/>
              <a:t>        }</a:t>
            </a:r>
          </a:p>
          <a:p>
            <a:pPr marL="0" indent="0">
              <a:buNone/>
            </a:pPr>
            <a:r>
              <a:rPr lang="en-US" sz="1800"/>
              <a:t>}</a:t>
            </a:r>
          </a:p>
          <a:p>
            <a:pPr marL="0" indent="0">
              <a:buNone/>
            </a:pPr>
            <a:r>
              <a:rPr lang="en-US" sz="1800"/>
              <a:t>scanf(" %c%c",&amp;x,&amp;y);</a:t>
            </a:r>
          </a:p>
          <a:p>
            <a:pPr marL="0" indent="0">
              <a:buNone/>
            </a:pPr>
            <a:r>
              <a:rPr lang="en-US" sz="1800"/>
              <a:t>}</a:t>
            </a:r>
          </a:p>
          <a:p>
            <a:pPr marL="0" indent="0">
              <a:buNone/>
            </a:pPr>
            <a:r>
              <a:rPr lang="en-US" sz="1800"/>
              <a:t>g-&gt;edgenum =e;</a:t>
            </a:r>
          </a:p>
          <a:p>
            <a:pPr marL="0" indent="0">
              <a:buNone/>
            </a:pPr>
            <a:r>
              <a:rPr lang="en-US" sz="1800"/>
              <a:t>}</a:t>
            </a:r>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181074660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mtClean="0"/>
              <a:t>输出无向图</a:t>
            </a:r>
            <a:endParaRPr lang="en-US"/>
          </a:p>
        </p:txBody>
      </p:sp>
      <p:sp>
        <p:nvSpPr>
          <p:cNvPr id="3" name="内容占位符 2"/>
          <p:cNvSpPr>
            <a:spLocks noGrp="1"/>
          </p:cNvSpPr>
          <p:nvPr>
            <p:ph idx="1"/>
          </p:nvPr>
        </p:nvSpPr>
        <p:spPr/>
        <p:txBody>
          <a:bodyPr>
            <a:normAutofit lnSpcReduction="10000"/>
          </a:bodyPr>
          <a:lstStyle/>
          <a:p>
            <a:pPr marL="0" indent="0">
              <a:buNone/>
            </a:pPr>
            <a:r>
              <a:rPr lang="en-US"/>
              <a:t>void ListGraph(AGraph *g) {</a:t>
            </a:r>
          </a:p>
          <a:p>
            <a:pPr marL="0" indent="0">
              <a:buNone/>
            </a:pPr>
            <a:r>
              <a:rPr lang="en-US"/>
              <a:t>int i; NodeLink *p;</a:t>
            </a:r>
          </a:p>
          <a:p>
            <a:pPr marL="0" indent="0">
              <a:buNone/>
            </a:pPr>
            <a:r>
              <a:rPr lang="en-US"/>
              <a:t>for(i=0;i&lt;g-&gt;vexnum;i++){</a:t>
            </a:r>
          </a:p>
          <a:p>
            <a:pPr marL="0" indent="0">
              <a:buNone/>
            </a:pPr>
            <a:r>
              <a:rPr lang="en-US"/>
              <a:t>    printf("%d:%c---&gt;",i,g-&gt;v[i].vertex);</a:t>
            </a:r>
          </a:p>
          <a:p>
            <a:pPr marL="0" indent="0">
              <a:buNone/>
            </a:pPr>
            <a:r>
              <a:rPr lang="en-US"/>
              <a:t>    p=g-&gt;v[i].first;</a:t>
            </a:r>
          </a:p>
          <a:p>
            <a:pPr marL="0" indent="0">
              <a:buNone/>
            </a:pPr>
            <a:r>
              <a:rPr lang="en-US"/>
              <a:t>    while(p) {</a:t>
            </a:r>
          </a:p>
          <a:p>
            <a:pPr marL="0" indent="0">
              <a:buNone/>
            </a:pPr>
            <a:r>
              <a:rPr lang="en-US"/>
              <a:t>        printf("%3d",p-&gt;vindex);</a:t>
            </a:r>
          </a:p>
          <a:p>
            <a:pPr marL="0" indent="0">
              <a:buNone/>
            </a:pPr>
            <a:r>
              <a:rPr lang="en-US"/>
              <a:t>        p=p-&gt;next;}</a:t>
            </a:r>
          </a:p>
          <a:p>
            <a:pPr marL="0" indent="0">
              <a:buNone/>
            </a:pPr>
            <a:r>
              <a:rPr lang="en-US"/>
              <a:t>    printf("\n");</a:t>
            </a:r>
          </a:p>
          <a:p>
            <a:pPr marL="0" indent="0">
              <a:buNone/>
            </a:pPr>
            <a:r>
              <a:rPr lang="en-US"/>
              <a:t>    }</a:t>
            </a:r>
          </a:p>
          <a:p>
            <a:pPr marL="0" indent="0">
              <a:buNone/>
            </a:pPr>
            <a:r>
              <a:rPr lang="en-US"/>
              <a:t>}</a:t>
            </a:r>
          </a:p>
          <a:p>
            <a:endParaRPr 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35</a:t>
            </a:fld>
            <a:endParaRPr lang="zh-CN" alt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1576" y="4357272"/>
            <a:ext cx="5338936" cy="2500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62833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图的顶点定位</a:t>
            </a:r>
            <a:endParaRPr lang="en-US" dirty="0"/>
          </a:p>
        </p:txBody>
      </p:sp>
      <p:sp>
        <p:nvSpPr>
          <p:cNvPr id="5" name="内容占位符 4"/>
          <p:cNvSpPr>
            <a:spLocks noGrp="1"/>
          </p:cNvSpPr>
          <p:nvPr>
            <p:ph idx="1"/>
          </p:nvPr>
        </p:nvSpPr>
        <p:spPr/>
        <p:txBody>
          <a:bodyPr>
            <a:normAutofit/>
          </a:bodyPr>
          <a:lstStyle/>
          <a:p>
            <a:pPr marL="0" indent="0">
              <a:buNone/>
            </a:pPr>
            <a:r>
              <a:rPr lang="en-US" altLang="zh-CN" smtClean="0"/>
              <a:t>//</a:t>
            </a:r>
            <a:r>
              <a:rPr lang="zh-CN" altLang="en-US" smtClean="0"/>
              <a:t>确定</a:t>
            </a:r>
            <a:r>
              <a:rPr lang="zh-CN" altLang="en-US" dirty="0" smtClean="0"/>
              <a:t>一个</a:t>
            </a:r>
            <a:r>
              <a:rPr lang="zh-CN" altLang="en-US" smtClean="0"/>
              <a:t>顶点在</a:t>
            </a:r>
            <a:r>
              <a:rPr lang="en-US" altLang="zh-CN"/>
              <a:t>v</a:t>
            </a:r>
            <a:r>
              <a:rPr lang="zh-CN" altLang="en-US" smtClean="0"/>
              <a:t>数组中的位置</a:t>
            </a:r>
          </a:p>
          <a:p>
            <a:pPr marL="57150" indent="0">
              <a:buNone/>
            </a:pPr>
            <a:r>
              <a:rPr lang="en-US" altLang="en-US" smtClean="0"/>
              <a:t>int LocateVex(AGraph *g,ElemType u){</a:t>
            </a:r>
          </a:p>
          <a:p>
            <a:pPr marL="57150" indent="0">
              <a:buNone/>
            </a:pPr>
            <a:r>
              <a:rPr lang="en-US" altLang="en-US" smtClean="0"/>
              <a:t>int </a:t>
            </a:r>
            <a:r>
              <a:rPr lang="en-US" altLang="en-US"/>
              <a:t>k;</a:t>
            </a:r>
          </a:p>
          <a:p>
            <a:pPr marL="57150" indent="0">
              <a:buNone/>
            </a:pPr>
            <a:r>
              <a:rPr lang="en-US" altLang="en-US"/>
              <a:t>for(k=0;k&lt;g-&gt;vexnum;k++)</a:t>
            </a:r>
          </a:p>
          <a:p>
            <a:pPr marL="57150" indent="0">
              <a:buNone/>
            </a:pPr>
            <a:r>
              <a:rPr lang="en-US" altLang="en-US"/>
              <a:t>    if (g-&gt;v[k].vertex == u) return k;</a:t>
            </a:r>
          </a:p>
          <a:p>
            <a:pPr marL="57150" indent="0">
              <a:buNone/>
            </a:pPr>
            <a:r>
              <a:rPr lang="en-US" altLang="en-US"/>
              <a:t>return -1</a:t>
            </a:r>
            <a:r>
              <a:rPr lang="en-US" altLang="en-US" smtClean="0"/>
              <a:t>;</a:t>
            </a:r>
            <a:r>
              <a:rPr lang="en-US" altLang="en-US"/>
              <a:t> //</a:t>
            </a:r>
            <a:r>
              <a:rPr lang="zh-CN" altLang="en-US"/>
              <a:t>图中无此顶点</a:t>
            </a:r>
            <a:endParaRPr lang="en-US" altLang="en-US"/>
          </a:p>
          <a:p>
            <a:pPr marL="57150" indent="0">
              <a:buNone/>
            </a:pPr>
            <a:r>
              <a:rPr lang="en-US" altLang="en-US"/>
              <a:t>}</a:t>
            </a:r>
            <a:endParaRPr lang="en-US" altLang="en-US" dirty="0" smtClean="0"/>
          </a:p>
          <a:p>
            <a:endParaRPr lang="en-US" dirty="0"/>
          </a:p>
        </p:txBody>
      </p:sp>
    </p:spTree>
    <p:extLst>
      <p:ext uri="{BB962C8B-B14F-4D97-AF65-F5344CB8AC3E}">
        <p14:creationId xmlns:p14="http://schemas.microsoft.com/office/powerpoint/2010/main" val="388772725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邻接矩阵 </a:t>
            </a:r>
            <a:r>
              <a:rPr lang="en-US" altLang="zh-CN" dirty="0" smtClean="0"/>
              <a:t>vs. </a:t>
            </a:r>
            <a:r>
              <a:rPr lang="zh-CN" altLang="en-US" dirty="0" smtClean="0"/>
              <a:t>邻接表</a:t>
            </a:r>
            <a:endParaRPr lang="zh-CN" altLang="en-US" dirty="0"/>
          </a:p>
        </p:txBody>
      </p:sp>
      <p:sp>
        <p:nvSpPr>
          <p:cNvPr id="5" name="内容占位符 4"/>
          <p:cNvSpPr>
            <a:spLocks noGrp="1"/>
          </p:cNvSpPr>
          <p:nvPr>
            <p:ph sz="half" idx="1"/>
          </p:nvPr>
        </p:nvSpPr>
        <p:spPr/>
        <p:txBody>
          <a:bodyPr>
            <a:normAutofit lnSpcReduction="10000"/>
          </a:bodyPr>
          <a:lstStyle/>
          <a:p>
            <a:r>
              <a:rPr lang="zh-CN" altLang="en-US" sz="3200" dirty="0" smtClean="0"/>
              <a:t>邻接矩阵适用场合：</a:t>
            </a:r>
            <a:endParaRPr lang="en-US" altLang="zh-CN" sz="3200" dirty="0" smtClean="0"/>
          </a:p>
          <a:p>
            <a:pPr lvl="1"/>
            <a:r>
              <a:rPr lang="zh-CN" altLang="en-US" sz="3200" dirty="0" smtClean="0"/>
              <a:t>图的规模固定</a:t>
            </a:r>
            <a:endParaRPr lang="en-US" altLang="zh-CN" sz="3200" dirty="0" smtClean="0"/>
          </a:p>
          <a:p>
            <a:pPr lvl="1"/>
            <a:r>
              <a:rPr lang="zh-CN" altLang="en-US" sz="3200" dirty="0" smtClean="0"/>
              <a:t>稠密图</a:t>
            </a:r>
            <a:endParaRPr lang="en-US" altLang="zh-CN" sz="3200" dirty="0" smtClean="0"/>
          </a:p>
          <a:p>
            <a:pPr lvl="1"/>
            <a:r>
              <a:rPr lang="zh-CN" altLang="en-US" sz="3200" dirty="0" smtClean="0"/>
              <a:t>经常检测边的存在</a:t>
            </a:r>
            <a:endParaRPr lang="en-US" altLang="zh-CN" sz="3200" dirty="0" smtClean="0"/>
          </a:p>
          <a:p>
            <a:pPr lvl="2"/>
            <a:r>
              <a:rPr lang="en-US" altLang="zh-CN" sz="2800" dirty="0" smtClean="0"/>
              <a:t>O(1)</a:t>
            </a:r>
          </a:p>
          <a:p>
            <a:pPr lvl="1"/>
            <a:r>
              <a:rPr lang="zh-CN" altLang="en-US" sz="3200" dirty="0" smtClean="0"/>
              <a:t>经常做边的插入</a:t>
            </a:r>
            <a:r>
              <a:rPr lang="en-US" altLang="zh-CN" sz="3200" dirty="0" smtClean="0"/>
              <a:t>/</a:t>
            </a:r>
            <a:r>
              <a:rPr lang="zh-CN" altLang="en-US" sz="3200" dirty="0" smtClean="0"/>
              <a:t>删除</a:t>
            </a:r>
            <a:endParaRPr lang="en-US" altLang="zh-CN" sz="3200" dirty="0" smtClean="0"/>
          </a:p>
          <a:p>
            <a:pPr lvl="1"/>
            <a:endParaRPr lang="en-US" altLang="zh-CN" dirty="0"/>
          </a:p>
          <a:p>
            <a:pPr lvl="1"/>
            <a:endParaRPr lang="en-US" altLang="zh-CN" dirty="0" smtClean="0"/>
          </a:p>
          <a:p>
            <a:endParaRPr lang="zh-CN" altLang="en-US" dirty="0"/>
          </a:p>
        </p:txBody>
      </p:sp>
      <p:sp>
        <p:nvSpPr>
          <p:cNvPr id="6" name="内容占位符 5"/>
          <p:cNvSpPr>
            <a:spLocks noGrp="1"/>
          </p:cNvSpPr>
          <p:nvPr>
            <p:ph sz="half" idx="2"/>
          </p:nvPr>
        </p:nvSpPr>
        <p:spPr/>
        <p:txBody>
          <a:bodyPr>
            <a:normAutofit lnSpcReduction="10000"/>
          </a:bodyPr>
          <a:lstStyle/>
          <a:p>
            <a:r>
              <a:rPr lang="zh-CN" altLang="en-US" sz="3200" dirty="0" smtClean="0"/>
              <a:t>邻接表适用场合：</a:t>
            </a:r>
            <a:endParaRPr lang="en-US" altLang="zh-CN" sz="3200" dirty="0" smtClean="0"/>
          </a:p>
          <a:p>
            <a:pPr lvl="1"/>
            <a:r>
              <a:rPr lang="zh-CN" altLang="en-US" sz="3200" dirty="0" smtClean="0"/>
              <a:t>顶点数目不确定</a:t>
            </a:r>
            <a:endParaRPr lang="en-US" altLang="zh-CN" sz="3200" dirty="0" smtClean="0"/>
          </a:p>
          <a:p>
            <a:pPr lvl="1"/>
            <a:r>
              <a:rPr lang="zh-CN" altLang="en-US" sz="3200" dirty="0" smtClean="0"/>
              <a:t>稀疏图</a:t>
            </a:r>
            <a:endParaRPr lang="en-US" altLang="zh-CN" sz="3200" dirty="0" smtClean="0"/>
          </a:p>
          <a:p>
            <a:pPr lvl="1"/>
            <a:r>
              <a:rPr lang="zh-CN" altLang="en-US" sz="3200" b="1" i="1" dirty="0" smtClean="0">
                <a:solidFill>
                  <a:srgbClr val="0000FF"/>
                </a:solidFill>
              </a:rPr>
              <a:t>检测弧</a:t>
            </a:r>
            <a:r>
              <a:rPr lang="en-US" altLang="zh-CN" sz="3200" b="1" i="1" dirty="0" smtClean="0">
                <a:solidFill>
                  <a:srgbClr val="0000FF"/>
                </a:solidFill>
              </a:rPr>
              <a:t>/</a:t>
            </a:r>
            <a:r>
              <a:rPr lang="zh-CN" altLang="en-US" sz="3200" b="1" i="1" dirty="0" smtClean="0">
                <a:solidFill>
                  <a:srgbClr val="0000FF"/>
                </a:solidFill>
              </a:rPr>
              <a:t>边</a:t>
            </a:r>
            <a:r>
              <a:rPr lang="zh-CN" altLang="en-US" sz="3200" b="1" i="1" dirty="0">
                <a:solidFill>
                  <a:srgbClr val="0000FF"/>
                </a:solidFill>
              </a:rPr>
              <a:t>的存在，需要</a:t>
            </a:r>
            <a:r>
              <a:rPr lang="en-US" altLang="zh-CN" sz="3200" b="1" i="1" dirty="0">
                <a:solidFill>
                  <a:srgbClr val="0000FF"/>
                </a:solidFill>
              </a:rPr>
              <a:t>O(e)</a:t>
            </a:r>
          </a:p>
          <a:p>
            <a:pPr lvl="2"/>
            <a:r>
              <a:rPr lang="zh-CN" altLang="en-US" sz="3200" b="1" i="1" dirty="0">
                <a:solidFill>
                  <a:srgbClr val="0000FF"/>
                </a:solidFill>
              </a:rPr>
              <a:t>使用哈希表，可使得边</a:t>
            </a:r>
            <a:r>
              <a:rPr lang="en-US" altLang="zh-CN" sz="3200" b="1" i="1" dirty="0">
                <a:solidFill>
                  <a:srgbClr val="0000FF"/>
                </a:solidFill>
              </a:rPr>
              <a:t>/</a:t>
            </a:r>
            <a:r>
              <a:rPr lang="zh-CN" altLang="en-US" sz="3200" b="1" i="1" dirty="0">
                <a:solidFill>
                  <a:srgbClr val="0000FF"/>
                </a:solidFill>
              </a:rPr>
              <a:t>弧的判定达到</a:t>
            </a:r>
            <a:r>
              <a:rPr lang="en-US" altLang="zh-CN" sz="3200" b="1" i="1" dirty="0">
                <a:solidFill>
                  <a:srgbClr val="0000FF"/>
                </a:solidFill>
              </a:rPr>
              <a:t>O(1)</a:t>
            </a:r>
            <a:endParaRPr lang="zh-CN" altLang="en-US" sz="3200" b="1" i="1" dirty="0">
              <a:solidFill>
                <a:srgbClr val="0000FF"/>
              </a:solidFill>
            </a:endParaRPr>
          </a:p>
          <a:p>
            <a:pPr lvl="1"/>
            <a:r>
              <a:rPr lang="zh-CN" altLang="en-US" sz="3200" dirty="0" smtClean="0"/>
              <a:t>经常计算顶点的度数</a:t>
            </a:r>
            <a:endParaRPr lang="en-US" altLang="zh-CN" sz="3200" dirty="0" smtClean="0"/>
          </a:p>
          <a:p>
            <a:pPr lvl="1"/>
            <a:r>
              <a:rPr lang="zh-CN" altLang="en-US" sz="3200" dirty="0" smtClean="0"/>
              <a:t>经常做遍历</a:t>
            </a:r>
            <a:endParaRPr lang="en-US" altLang="zh-CN" sz="3200" dirty="0" smtClean="0"/>
          </a:p>
          <a:p>
            <a:pPr lvl="1"/>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32000616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en-US" dirty="0">
                <a:latin typeface="+mn-lt"/>
                <a:ea typeface="宋体" panose="02010600030101010101" pitchFamily="2" charset="-122"/>
              </a:rPr>
              <a:t>2.3十字链表 (Orthogonal List) 法</a:t>
            </a:r>
            <a:endParaRPr lang="en-US" dirty="0">
              <a:latin typeface="+mn-lt"/>
              <a:ea typeface="宋体" panose="02010600030101010101" pitchFamily="2" charset="-122"/>
            </a:endParaRPr>
          </a:p>
        </p:txBody>
      </p:sp>
      <p:sp>
        <p:nvSpPr>
          <p:cNvPr id="3" name="内容占位符 2"/>
          <p:cNvSpPr>
            <a:spLocks noGrp="1"/>
          </p:cNvSpPr>
          <p:nvPr>
            <p:ph idx="1"/>
          </p:nvPr>
        </p:nvSpPr>
        <p:spPr>
          <a:xfrm>
            <a:off x="457200" y="908720"/>
            <a:ext cx="8229600" cy="5832648"/>
          </a:xfrm>
        </p:spPr>
        <p:txBody>
          <a:bodyPr/>
          <a:lstStyle/>
          <a:p>
            <a:pPr marL="342900" lvl="1" indent="-342900">
              <a:buFont typeface="Arial" pitchFamily="34" charset="0"/>
              <a:buChar char="•"/>
            </a:pPr>
            <a:r>
              <a:rPr lang="zh-CN" altLang="en-US" dirty="0">
                <a:ea typeface="宋体" panose="02010600030101010101" pitchFamily="2" charset="-122"/>
              </a:rPr>
              <a:t>每个顶点对应一个结点：</a:t>
            </a:r>
            <a:r>
              <a:rPr lang="en-US" altLang="en-US" dirty="0" err="1" smtClean="0">
                <a:ea typeface="宋体" panose="02010600030101010101" pitchFamily="2" charset="-122"/>
              </a:rPr>
              <a:t>每条弧的弧头结点和弧尾结点都存放在链表中</a:t>
            </a:r>
            <a:endParaRPr lang="en-US" altLang="en-US" dirty="0" smtClean="0">
              <a:ea typeface="宋体" panose="02010600030101010101" pitchFamily="2" charset="-122"/>
            </a:endParaRPr>
          </a:p>
          <a:p>
            <a:pPr marL="342900" lvl="1" indent="-342900">
              <a:buFont typeface="Arial" pitchFamily="34" charset="0"/>
              <a:buChar char="•"/>
            </a:pPr>
            <a:endParaRPr lang="en-US" altLang="en-US" dirty="0"/>
          </a:p>
          <a:p>
            <a:pPr marL="342900" lvl="1" indent="-342900">
              <a:buFont typeface="Arial" pitchFamily="34" charset="0"/>
              <a:buChar char="•"/>
            </a:pPr>
            <a:endParaRPr lang="en-US" altLang="en-US" dirty="0" smtClean="0"/>
          </a:p>
          <a:p>
            <a:pPr marL="342900" lvl="1" indent="-342900">
              <a:buFont typeface="Arial" pitchFamily="34" charset="0"/>
              <a:buChar char="•"/>
            </a:pPr>
            <a:endParaRPr lang="en-US" altLang="zh-CN" dirty="0" smtClean="0"/>
          </a:p>
          <a:p>
            <a:pPr marL="342900" lvl="1" indent="-342900">
              <a:buFont typeface="Arial" pitchFamily="34" charset="0"/>
              <a:buChar char="•"/>
            </a:pPr>
            <a:endParaRPr lang="en-US" altLang="zh-CN" dirty="0"/>
          </a:p>
          <a:p>
            <a:pPr marL="342900" lvl="1" indent="-342900">
              <a:buFont typeface="Arial" pitchFamily="34" charset="0"/>
              <a:buChar char="•"/>
            </a:pPr>
            <a:r>
              <a:rPr lang="zh-CN" altLang="en-US" dirty="0" smtClean="0"/>
              <a:t>每</a:t>
            </a:r>
            <a:r>
              <a:rPr lang="zh-CN" altLang="en-US" dirty="0"/>
              <a:t>条弧对应一个结点</a:t>
            </a:r>
            <a:endParaRPr lang="en-US" altLang="zh-CN" dirty="0"/>
          </a:p>
          <a:p>
            <a:pPr marL="342900" lvl="1" indent="-342900">
              <a:buFont typeface="Arial" pitchFamily="34" charset="0"/>
              <a:buChar char="•"/>
            </a:pPr>
            <a:endParaRPr lang="en-US" altLang="en-US" dirty="0"/>
          </a:p>
          <a:p>
            <a:endParaRPr lang="en-US" dirty="0"/>
          </a:p>
        </p:txBody>
      </p:sp>
      <p:sp>
        <p:nvSpPr>
          <p:cNvPr id="4" name="灯片编号占位符 3"/>
          <p:cNvSpPr>
            <a:spLocks noGrp="1"/>
          </p:cNvSpPr>
          <p:nvPr>
            <p:ph type="sldNum" sz="quarter" idx="12"/>
          </p:nvPr>
        </p:nvSpPr>
        <p:spPr>
          <a:xfrm>
            <a:off x="8784976" y="6304235"/>
            <a:ext cx="395536" cy="365125"/>
          </a:xfrm>
        </p:spPr>
        <p:txBody>
          <a:bodyPr/>
          <a:lstStyle/>
          <a:p>
            <a:fld id="{0C913308-F349-4B6D-A68A-DD1791B4A57B}" type="slidenum">
              <a:rPr lang="zh-CN" altLang="en-US" smtClean="0"/>
              <a:t>38</a:t>
            </a:fld>
            <a:endParaRPr lang="zh-CN" altLang="en-US"/>
          </a:p>
        </p:txBody>
      </p:sp>
      <p:grpSp>
        <p:nvGrpSpPr>
          <p:cNvPr id="5" name="Group 14"/>
          <p:cNvGrpSpPr>
            <a:grpSpLocks/>
          </p:cNvGrpSpPr>
          <p:nvPr/>
        </p:nvGrpSpPr>
        <p:grpSpPr bwMode="auto">
          <a:xfrm>
            <a:off x="838200" y="2126248"/>
            <a:ext cx="6019800" cy="628650"/>
            <a:chOff x="528" y="968"/>
            <a:chExt cx="3792" cy="396"/>
          </a:xfrm>
        </p:grpSpPr>
        <p:sp>
          <p:nvSpPr>
            <p:cNvPr id="6" name="Rectangle 3"/>
            <p:cNvSpPr>
              <a:spLocks noChangeArrowheads="1"/>
            </p:cNvSpPr>
            <p:nvPr/>
          </p:nvSpPr>
          <p:spPr bwMode="auto">
            <a:xfrm>
              <a:off x="528" y="968"/>
              <a:ext cx="3792" cy="385"/>
            </a:xfrm>
            <a:prstGeom prst="rect">
              <a:avLst/>
            </a:prstGeom>
            <a:solidFill>
              <a:srgbClr val="CCFFFF"/>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dirty="0">
                  <a:solidFill>
                    <a:schemeClr val="tx2"/>
                  </a:solidFill>
                  <a:ea typeface="楷体_GB2312" pitchFamily="49" charset="-122"/>
                </a:rPr>
                <a:t>顶点信息数据            </a:t>
              </a:r>
              <a:endParaRPr lang="zh-CN" altLang="en-US" sz="3200" dirty="0">
                <a:ea typeface="楷体_GB2312" pitchFamily="49" charset="-122"/>
              </a:endParaRPr>
            </a:p>
          </p:txBody>
        </p:sp>
        <p:sp>
          <p:nvSpPr>
            <p:cNvPr id="7" name="Line 4"/>
            <p:cNvSpPr>
              <a:spLocks noChangeShapeType="1"/>
            </p:cNvSpPr>
            <p:nvPr/>
          </p:nvSpPr>
          <p:spPr bwMode="auto">
            <a:xfrm>
              <a:off x="2204" y="980"/>
              <a:ext cx="0" cy="384"/>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5"/>
            <p:cNvSpPr>
              <a:spLocks noChangeShapeType="1"/>
            </p:cNvSpPr>
            <p:nvPr/>
          </p:nvSpPr>
          <p:spPr bwMode="auto">
            <a:xfrm>
              <a:off x="3264" y="980"/>
              <a:ext cx="0" cy="373"/>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 name="Line 6"/>
          <p:cNvSpPr>
            <a:spLocks noChangeShapeType="1"/>
          </p:cNvSpPr>
          <p:nvPr/>
        </p:nvSpPr>
        <p:spPr bwMode="auto">
          <a:xfrm>
            <a:off x="4427984" y="2368044"/>
            <a:ext cx="0" cy="685800"/>
          </a:xfrm>
          <a:prstGeom prst="line">
            <a:avLst/>
          </a:prstGeom>
          <a:noFill/>
          <a:ln w="31750" cap="sq">
            <a:solidFill>
              <a:schemeClr val="tx2"/>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7"/>
          <p:cNvSpPr>
            <a:spLocks noChangeShapeType="1"/>
          </p:cNvSpPr>
          <p:nvPr/>
        </p:nvSpPr>
        <p:spPr bwMode="auto">
          <a:xfrm>
            <a:off x="5724128" y="2368044"/>
            <a:ext cx="0" cy="685800"/>
          </a:xfrm>
          <a:prstGeom prst="line">
            <a:avLst/>
          </a:prstGeom>
          <a:noFill/>
          <a:ln w="31750" cap="sq">
            <a:solidFill>
              <a:schemeClr val="tx2"/>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Comment 8"/>
          <p:cNvSpPr>
            <a:spLocks noChangeArrowheads="1"/>
          </p:cNvSpPr>
          <p:nvPr/>
        </p:nvSpPr>
        <p:spPr bwMode="auto">
          <a:xfrm>
            <a:off x="982216" y="2852936"/>
            <a:ext cx="3157736" cy="95410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a:extLst>
            <a:ext uri="{53640926-AAD7-44d8-BBD7-CCE9431645EC}">
              <a14:shadowObscured xmlns:a14="http://schemas.microsoft.com/office/drawing/2010/main" val="1"/>
            </a:ext>
          </a:extLst>
        </p:spPr>
        <p:txBody>
          <a:bodyPr wrap="square">
            <a:spAutoFit/>
          </a:bodyPr>
          <a:lstStyle/>
          <a:p>
            <a:r>
              <a:rPr lang="zh-CN" altLang="en-US" sz="2800" dirty="0" smtClean="0">
                <a:ea typeface="楷体_GB2312" pitchFamily="49" charset="-122"/>
              </a:rPr>
              <a:t>指向以该顶点为弧头的</a:t>
            </a:r>
            <a:r>
              <a:rPr lang="zh-CN" altLang="en-US" sz="2800" b="1" dirty="0" smtClean="0">
                <a:ea typeface="楷体_GB2312" pitchFamily="49" charset="-122"/>
              </a:rPr>
              <a:t>第一</a:t>
            </a:r>
            <a:r>
              <a:rPr lang="zh-CN" altLang="en-US" sz="2800" b="1" dirty="0">
                <a:ea typeface="楷体_GB2312" pitchFamily="49" charset="-122"/>
              </a:rPr>
              <a:t>个</a:t>
            </a:r>
            <a:r>
              <a:rPr lang="zh-CN" altLang="en-US" sz="2800" b="1" dirty="0" smtClean="0">
                <a:ea typeface="楷体_GB2312" pitchFamily="49" charset="-122"/>
              </a:rPr>
              <a:t>弧结点</a:t>
            </a:r>
            <a:endParaRPr lang="zh-CN" altLang="en-US" sz="1600" dirty="0">
              <a:latin typeface="Arial" charset="0"/>
            </a:endParaRPr>
          </a:p>
        </p:txBody>
      </p:sp>
      <p:sp>
        <p:nvSpPr>
          <p:cNvPr id="12" name="Comment 9"/>
          <p:cNvSpPr>
            <a:spLocks noChangeArrowheads="1"/>
          </p:cNvSpPr>
          <p:nvPr/>
        </p:nvSpPr>
        <p:spPr bwMode="auto">
          <a:xfrm>
            <a:off x="5940152" y="2852936"/>
            <a:ext cx="3124200" cy="95410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a:extLst>
            <a:ext uri="{53640926-AAD7-44d8-BBD7-CCE9431645EC}">
              <a14:shadowObscured xmlns:a14="http://schemas.microsoft.com/office/drawing/2010/main" val="1"/>
            </a:ext>
          </a:extLst>
        </p:spPr>
        <p:txBody>
          <a:bodyPr wrap="square">
            <a:spAutoFit/>
          </a:bodyPr>
          <a:lstStyle/>
          <a:p>
            <a:r>
              <a:rPr lang="zh-CN" altLang="en-US" sz="2800" dirty="0"/>
              <a:t>指向以该顶点为弧尾的</a:t>
            </a:r>
            <a:r>
              <a:rPr lang="zh-CN" altLang="en-US" sz="2800" b="1" dirty="0"/>
              <a:t>第一个弧结点</a:t>
            </a:r>
            <a:endParaRPr lang="zh-CN" altLang="en-US" sz="2800" b="1" dirty="0">
              <a:solidFill>
                <a:srgbClr val="000000"/>
              </a:solidFill>
              <a:latin typeface="Arial" charset="0"/>
            </a:endParaRPr>
          </a:p>
        </p:txBody>
      </p:sp>
      <p:sp>
        <p:nvSpPr>
          <p:cNvPr id="13" name="Rectangle 11"/>
          <p:cNvSpPr>
            <a:spLocks noChangeArrowheads="1"/>
          </p:cNvSpPr>
          <p:nvPr/>
        </p:nvSpPr>
        <p:spPr bwMode="auto">
          <a:xfrm>
            <a:off x="1828800" y="1681644"/>
            <a:ext cx="82939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rgbClr val="000099"/>
                </a:solidFill>
                <a:ea typeface="楷体_GB2312" pitchFamily="49" charset="-122"/>
              </a:rPr>
              <a:t>data</a:t>
            </a:r>
          </a:p>
        </p:txBody>
      </p:sp>
      <p:sp>
        <p:nvSpPr>
          <p:cNvPr id="14" name="Rectangle 12"/>
          <p:cNvSpPr>
            <a:spLocks noChangeArrowheads="1"/>
          </p:cNvSpPr>
          <p:nvPr/>
        </p:nvSpPr>
        <p:spPr bwMode="auto">
          <a:xfrm>
            <a:off x="3733800" y="1681644"/>
            <a:ext cx="102245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0099"/>
                </a:solidFill>
                <a:ea typeface="楷体_GB2312" pitchFamily="49" charset="-122"/>
              </a:rPr>
              <a:t>firstin</a:t>
            </a:r>
          </a:p>
        </p:txBody>
      </p:sp>
      <p:sp>
        <p:nvSpPr>
          <p:cNvPr id="15" name="Rectangle 13"/>
          <p:cNvSpPr>
            <a:spLocks noChangeArrowheads="1"/>
          </p:cNvSpPr>
          <p:nvPr/>
        </p:nvSpPr>
        <p:spPr bwMode="auto">
          <a:xfrm>
            <a:off x="5257800" y="1681644"/>
            <a:ext cx="124656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0099"/>
                </a:solidFill>
                <a:ea typeface="楷体_GB2312" pitchFamily="49" charset="-122"/>
              </a:rPr>
              <a:t>firstout</a:t>
            </a:r>
          </a:p>
        </p:txBody>
      </p:sp>
      <p:grpSp>
        <p:nvGrpSpPr>
          <p:cNvPr id="16" name="Group 30"/>
          <p:cNvGrpSpPr>
            <a:grpSpLocks/>
          </p:cNvGrpSpPr>
          <p:nvPr/>
        </p:nvGrpSpPr>
        <p:grpSpPr bwMode="auto">
          <a:xfrm>
            <a:off x="109264" y="4930080"/>
            <a:ext cx="8991600" cy="584200"/>
            <a:chOff x="96" y="1104"/>
            <a:chExt cx="5664" cy="368"/>
          </a:xfrm>
        </p:grpSpPr>
        <p:sp>
          <p:nvSpPr>
            <p:cNvPr id="17" name="Rectangle 6"/>
            <p:cNvSpPr>
              <a:spLocks noChangeArrowheads="1"/>
            </p:cNvSpPr>
            <p:nvPr/>
          </p:nvSpPr>
          <p:spPr bwMode="auto">
            <a:xfrm>
              <a:off x="96" y="1104"/>
              <a:ext cx="5664" cy="368"/>
            </a:xfrm>
            <a:prstGeom prst="rect">
              <a:avLst/>
            </a:prstGeom>
            <a:solidFill>
              <a:srgbClr val="CCFFFF"/>
            </a:solidFill>
            <a:ln w="3175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dirty="0">
                  <a:solidFill>
                    <a:schemeClr val="tx2"/>
                  </a:solidFill>
                  <a:ea typeface="楷体_GB2312" pitchFamily="49" charset="-122"/>
                </a:rPr>
                <a:t>弧尾顶点位置 弧头顶点位置             </a:t>
              </a:r>
              <a:r>
                <a:rPr lang="zh-CN" altLang="en-US" sz="3200" dirty="0" smtClean="0">
                  <a:solidFill>
                    <a:schemeClr val="tx2"/>
                  </a:solidFill>
                  <a:ea typeface="楷体_GB2312" pitchFamily="49" charset="-122"/>
                </a:rPr>
                <a:t>  弧</a:t>
              </a:r>
              <a:r>
                <a:rPr lang="zh-CN" altLang="en-US" sz="3200" dirty="0">
                  <a:solidFill>
                    <a:schemeClr val="tx2"/>
                  </a:solidFill>
                  <a:ea typeface="楷体_GB2312" pitchFamily="49" charset="-122"/>
                </a:rPr>
                <a:t>的相关信息</a:t>
              </a:r>
              <a:endParaRPr lang="zh-CN" altLang="en-US" sz="3200" dirty="0">
                <a:ea typeface="楷体_GB2312" pitchFamily="49" charset="-122"/>
              </a:endParaRPr>
            </a:p>
          </p:txBody>
        </p:sp>
        <p:sp>
          <p:nvSpPr>
            <p:cNvPr id="18" name="Line 7"/>
            <p:cNvSpPr>
              <a:spLocks noChangeShapeType="1"/>
            </p:cNvSpPr>
            <p:nvPr/>
          </p:nvSpPr>
          <p:spPr bwMode="auto">
            <a:xfrm>
              <a:off x="1728" y="1111"/>
              <a:ext cx="0" cy="339"/>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8"/>
            <p:cNvSpPr>
              <a:spLocks noChangeShapeType="1"/>
            </p:cNvSpPr>
            <p:nvPr/>
          </p:nvSpPr>
          <p:spPr bwMode="auto">
            <a:xfrm>
              <a:off x="3408" y="1104"/>
              <a:ext cx="0" cy="346"/>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9"/>
            <p:cNvSpPr>
              <a:spLocks noChangeShapeType="1"/>
            </p:cNvSpPr>
            <p:nvPr/>
          </p:nvSpPr>
          <p:spPr bwMode="auto">
            <a:xfrm>
              <a:off x="4080" y="1104"/>
              <a:ext cx="0" cy="346"/>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0"/>
            <p:cNvSpPr>
              <a:spLocks noChangeShapeType="1"/>
            </p:cNvSpPr>
            <p:nvPr/>
          </p:nvSpPr>
          <p:spPr bwMode="auto">
            <a:xfrm>
              <a:off x="3744" y="1104"/>
              <a:ext cx="0" cy="346"/>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 name="Line 11"/>
          <p:cNvSpPr>
            <a:spLocks noChangeShapeType="1"/>
          </p:cNvSpPr>
          <p:nvPr/>
        </p:nvSpPr>
        <p:spPr bwMode="auto">
          <a:xfrm>
            <a:off x="5652120" y="5229200"/>
            <a:ext cx="0" cy="755154"/>
          </a:xfrm>
          <a:prstGeom prst="line">
            <a:avLst/>
          </a:prstGeom>
          <a:noFill/>
          <a:ln w="31750" cap="sq">
            <a:solidFill>
              <a:schemeClr val="tx2"/>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2"/>
          <p:cNvSpPr>
            <a:spLocks noChangeShapeType="1"/>
          </p:cNvSpPr>
          <p:nvPr/>
        </p:nvSpPr>
        <p:spPr bwMode="auto">
          <a:xfrm>
            <a:off x="6084168" y="5229200"/>
            <a:ext cx="0" cy="755154"/>
          </a:xfrm>
          <a:prstGeom prst="line">
            <a:avLst/>
          </a:prstGeom>
          <a:noFill/>
          <a:ln w="31750" cap="sq">
            <a:solidFill>
              <a:schemeClr val="tx2"/>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Comment 14"/>
          <p:cNvSpPr>
            <a:spLocks noChangeArrowheads="1"/>
          </p:cNvSpPr>
          <p:nvPr/>
        </p:nvSpPr>
        <p:spPr bwMode="auto">
          <a:xfrm>
            <a:off x="6228184" y="5692080"/>
            <a:ext cx="2822848" cy="954107"/>
          </a:xfrm>
          <a:prstGeom prst="rect">
            <a:avLst/>
          </a:prstGeom>
          <a:solidFill>
            <a:srgbClr val="FCFDC6"/>
          </a:solidFill>
          <a:ln w="12700" cap="sq">
            <a:solidFill>
              <a:schemeClr val="tx1"/>
            </a:solidFill>
            <a:miter lim="800000"/>
            <a:headEnd type="none" w="sm" len="sm"/>
            <a:tailEnd type="none" w="sm" len="sm"/>
          </a:ln>
          <a:effectLst/>
          <a:extLst>
            <a:ext uri="{53640926-AAD7-44d8-BBD7-CCE9431645EC}">
              <a14:shadowObscured xmlns:a14="http://schemas.microsoft.com/office/drawing/2010/main" val="1"/>
            </a:ext>
          </a:extLst>
        </p:spPr>
        <p:txBody>
          <a:bodyPr wrap="square">
            <a:spAutoFit/>
          </a:bodyPr>
          <a:lstStyle/>
          <a:p>
            <a:r>
              <a:rPr lang="zh-CN" altLang="en-US" sz="2800" dirty="0">
                <a:ea typeface="楷体_GB2312" pitchFamily="49" charset="-122"/>
              </a:rPr>
              <a:t>指向下一个</a:t>
            </a:r>
            <a:r>
              <a:rPr lang="zh-CN" altLang="en-US" sz="2800" b="1" dirty="0">
                <a:ea typeface="楷体_GB2312" pitchFamily="49" charset="-122"/>
              </a:rPr>
              <a:t>有相同弧尾</a:t>
            </a:r>
            <a:r>
              <a:rPr lang="zh-CN" altLang="en-US" sz="2800" dirty="0">
                <a:ea typeface="楷体_GB2312" pitchFamily="49" charset="-122"/>
              </a:rPr>
              <a:t>的结点</a:t>
            </a:r>
            <a:endParaRPr lang="zh-CN" altLang="en-US" sz="1600" dirty="0">
              <a:latin typeface="Arial" charset="0"/>
            </a:endParaRPr>
          </a:p>
        </p:txBody>
      </p:sp>
      <p:sp>
        <p:nvSpPr>
          <p:cNvPr id="25" name="Comment 15"/>
          <p:cNvSpPr>
            <a:spLocks noChangeArrowheads="1"/>
          </p:cNvSpPr>
          <p:nvPr/>
        </p:nvSpPr>
        <p:spPr bwMode="auto">
          <a:xfrm>
            <a:off x="2648884" y="5692080"/>
            <a:ext cx="2690733" cy="954107"/>
          </a:xfrm>
          <a:prstGeom prst="rect">
            <a:avLst/>
          </a:prstGeom>
          <a:solidFill>
            <a:srgbClr val="FCFDC6"/>
          </a:solidFill>
          <a:ln w="12700" cap="sq">
            <a:solidFill>
              <a:schemeClr val="tx1"/>
            </a:solidFill>
            <a:miter lim="800000"/>
            <a:headEnd type="none" w="sm" len="sm"/>
            <a:tailEnd type="none" w="sm" len="sm"/>
          </a:ln>
          <a:effectLst/>
          <a:extLst>
            <a:ext uri="{53640926-AAD7-44d8-BBD7-CCE9431645EC}">
              <a14:shadowObscured xmlns:a14="http://schemas.microsoft.com/office/drawing/2010/main" val="1"/>
            </a:ext>
          </a:extLst>
        </p:spPr>
        <p:txBody>
          <a:bodyPr wrap="square">
            <a:spAutoFit/>
          </a:bodyPr>
          <a:lstStyle/>
          <a:p>
            <a:r>
              <a:rPr lang="zh-CN" altLang="en-US" sz="2800" dirty="0">
                <a:ea typeface="楷体_GB2312" pitchFamily="49" charset="-122"/>
              </a:rPr>
              <a:t>指向下一个</a:t>
            </a:r>
            <a:r>
              <a:rPr lang="zh-CN" altLang="en-US" sz="2800" b="1" dirty="0">
                <a:ea typeface="楷体_GB2312" pitchFamily="49" charset="-122"/>
              </a:rPr>
              <a:t>有相同弧头</a:t>
            </a:r>
            <a:r>
              <a:rPr lang="zh-CN" altLang="en-US" sz="2800" dirty="0">
                <a:ea typeface="楷体_GB2312" pitchFamily="49" charset="-122"/>
              </a:rPr>
              <a:t>的结点</a:t>
            </a:r>
            <a:endParaRPr lang="zh-CN" altLang="en-US" sz="1600" dirty="0">
              <a:latin typeface="Arial" charset="0"/>
            </a:endParaRPr>
          </a:p>
        </p:txBody>
      </p:sp>
      <p:sp>
        <p:nvSpPr>
          <p:cNvPr id="26" name="Rectangle 25"/>
          <p:cNvSpPr>
            <a:spLocks noChangeArrowheads="1"/>
          </p:cNvSpPr>
          <p:nvPr/>
        </p:nvSpPr>
        <p:spPr bwMode="auto">
          <a:xfrm>
            <a:off x="871264" y="4417948"/>
            <a:ext cx="11219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err="1">
                <a:solidFill>
                  <a:srgbClr val="000099"/>
                </a:solidFill>
                <a:ea typeface="楷体_GB2312" pitchFamily="49" charset="-122"/>
              </a:rPr>
              <a:t>tailvex</a:t>
            </a:r>
            <a:endParaRPr lang="en-US" altLang="zh-CN" sz="2800" dirty="0">
              <a:solidFill>
                <a:srgbClr val="000099"/>
              </a:solidFill>
              <a:ea typeface="楷体_GB2312" pitchFamily="49" charset="-122"/>
            </a:endParaRPr>
          </a:p>
        </p:txBody>
      </p:sp>
      <p:sp>
        <p:nvSpPr>
          <p:cNvPr id="27" name="Rectangle 26"/>
          <p:cNvSpPr>
            <a:spLocks noChangeArrowheads="1"/>
          </p:cNvSpPr>
          <p:nvPr/>
        </p:nvSpPr>
        <p:spPr bwMode="auto">
          <a:xfrm>
            <a:off x="3157264" y="4417948"/>
            <a:ext cx="139878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0099"/>
                </a:solidFill>
                <a:ea typeface="楷体_GB2312" pitchFamily="49" charset="-122"/>
              </a:rPr>
              <a:t>headvex</a:t>
            </a:r>
          </a:p>
        </p:txBody>
      </p:sp>
      <p:sp>
        <p:nvSpPr>
          <p:cNvPr id="28" name="Rectangle 27"/>
          <p:cNvSpPr>
            <a:spLocks noChangeArrowheads="1"/>
          </p:cNvSpPr>
          <p:nvPr/>
        </p:nvSpPr>
        <p:spPr bwMode="auto">
          <a:xfrm>
            <a:off x="4909864" y="4417948"/>
            <a:ext cx="8899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chemeClr val="tx2"/>
                </a:solidFill>
                <a:ea typeface="楷体_GB2312" pitchFamily="49" charset="-122"/>
              </a:rPr>
              <a:t>hlink</a:t>
            </a:r>
          </a:p>
        </p:txBody>
      </p:sp>
      <p:sp>
        <p:nvSpPr>
          <p:cNvPr id="29" name="Rectangle 28"/>
          <p:cNvSpPr>
            <a:spLocks noChangeArrowheads="1"/>
          </p:cNvSpPr>
          <p:nvPr/>
        </p:nvSpPr>
        <p:spPr bwMode="auto">
          <a:xfrm>
            <a:off x="5900464" y="4417948"/>
            <a:ext cx="82105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chemeClr val="tx2"/>
                </a:solidFill>
                <a:ea typeface="楷体_GB2312" pitchFamily="49" charset="-122"/>
              </a:rPr>
              <a:t>tlink</a:t>
            </a:r>
          </a:p>
        </p:txBody>
      </p:sp>
      <p:sp>
        <p:nvSpPr>
          <p:cNvPr id="30" name="Rectangle 29"/>
          <p:cNvSpPr>
            <a:spLocks noChangeArrowheads="1"/>
          </p:cNvSpPr>
          <p:nvPr/>
        </p:nvSpPr>
        <p:spPr bwMode="auto">
          <a:xfrm>
            <a:off x="7424464" y="4417948"/>
            <a:ext cx="7440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0099"/>
                </a:solidFill>
                <a:ea typeface="楷体_GB2312" pitchFamily="49" charset="-122"/>
              </a:rPr>
              <a:t>info</a:t>
            </a:r>
          </a:p>
        </p:txBody>
      </p:sp>
    </p:spTree>
    <p:extLst>
      <p:ext uri="{BB962C8B-B14F-4D97-AF65-F5344CB8AC3E}">
        <p14:creationId xmlns:p14="http://schemas.microsoft.com/office/powerpoint/2010/main" val="7673958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500"/>
                                        <p:tgtEl>
                                          <p:spTgt spid="9"/>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par>
                          <p:cTn id="35" fill="hold">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up)">
                                      <p:cBhvr>
                                        <p:cTn id="38" dur="500"/>
                                        <p:tgtEl>
                                          <p:spTgt spid="10"/>
                                        </p:tgtEl>
                                      </p:cBhvr>
                                    </p:animEffect>
                                  </p:childTnLst>
                                </p:cTn>
                              </p:par>
                            </p:childTnLst>
                          </p:cTn>
                        </p:par>
                        <p:par>
                          <p:cTn id="39" fill="hold">
                            <p:stCondLst>
                              <p:cond delay="1000"/>
                            </p:stCondLst>
                            <p:childTnLst>
                              <p:par>
                                <p:cTn id="40" presetID="22" presetClass="entr" presetSubtype="1"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left)">
                                      <p:cBhvr>
                                        <p:cTn id="56" dur="500"/>
                                        <p:tgtEl>
                                          <p:spTgt spid="2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wipe(left)">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wipe(left)">
                                      <p:cBhvr>
                                        <p:cTn id="66" dur="500"/>
                                        <p:tgtEl>
                                          <p:spTgt spid="28"/>
                                        </p:tgtEl>
                                      </p:cBhvr>
                                    </p:animEffect>
                                  </p:childTnLst>
                                </p:cTn>
                              </p:par>
                            </p:childTnLst>
                          </p:cTn>
                        </p:par>
                        <p:par>
                          <p:cTn id="67" fill="hold">
                            <p:stCondLst>
                              <p:cond delay="500"/>
                            </p:stCondLst>
                            <p:childTnLst>
                              <p:par>
                                <p:cTn id="68" presetID="22" presetClass="entr" presetSubtype="1" fill="hold" grpId="0" nodeType="after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up)">
                                      <p:cBhvr>
                                        <p:cTn id="70" dur="500"/>
                                        <p:tgtEl>
                                          <p:spTgt spid="22"/>
                                        </p:tgtEl>
                                      </p:cBhvr>
                                    </p:animEffect>
                                  </p:childTnLst>
                                </p:cTn>
                              </p:par>
                            </p:childTnLst>
                          </p:cTn>
                        </p:par>
                        <p:par>
                          <p:cTn id="71" fill="hold">
                            <p:stCondLst>
                              <p:cond delay="1000"/>
                            </p:stCondLst>
                            <p:childTnLst>
                              <p:par>
                                <p:cTn id="72" presetID="22" presetClass="entr" presetSubtype="8" fill="hold" grpId="0" nodeType="after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wipe(left)">
                                      <p:cBhvr>
                                        <p:cTn id="74" dur="500"/>
                                        <p:tgtEl>
                                          <p:spTgt spid="2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wipe(left)">
                                      <p:cBhvr>
                                        <p:cTn id="79" dur="500"/>
                                        <p:tgtEl>
                                          <p:spTgt spid="29"/>
                                        </p:tgtEl>
                                      </p:cBhvr>
                                    </p:animEffect>
                                  </p:childTnLst>
                                </p:cTn>
                              </p:par>
                            </p:childTnLst>
                          </p:cTn>
                        </p:par>
                        <p:par>
                          <p:cTn id="80" fill="hold">
                            <p:stCondLst>
                              <p:cond delay="500"/>
                            </p:stCondLst>
                            <p:childTnLst>
                              <p:par>
                                <p:cTn id="81" presetID="22" presetClass="entr" presetSubtype="1" fill="hold" grpId="0" nodeType="after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wipe(up)">
                                      <p:cBhvr>
                                        <p:cTn id="83" dur="500"/>
                                        <p:tgtEl>
                                          <p:spTgt spid="23"/>
                                        </p:tgtEl>
                                      </p:cBhvr>
                                    </p:animEffect>
                                  </p:childTnLst>
                                </p:cTn>
                              </p:par>
                            </p:childTnLst>
                          </p:cTn>
                        </p:par>
                        <p:par>
                          <p:cTn id="84" fill="hold">
                            <p:stCondLst>
                              <p:cond delay="1000"/>
                            </p:stCondLst>
                            <p:childTnLst>
                              <p:par>
                                <p:cTn id="85" presetID="22" presetClass="entr" presetSubtype="8" fill="hold" grpId="0" nodeType="after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wipe(left)">
                                      <p:cBhvr>
                                        <p:cTn id="87" dur="500"/>
                                        <p:tgtEl>
                                          <p:spTgt spid="2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wipe(left)">
                                      <p:cBhvr>
                                        <p:cTn id="9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autoUpdateAnimBg="0"/>
      <p:bldP spid="12" grpId="0" animBg="1" autoUpdateAnimBg="0"/>
      <p:bldP spid="13" grpId="0" autoUpdateAnimBg="0"/>
      <p:bldP spid="14" grpId="0" autoUpdateAnimBg="0"/>
      <p:bldP spid="15" grpId="0" autoUpdateAnimBg="0"/>
      <p:bldP spid="22" grpId="0" animBg="1"/>
      <p:bldP spid="23" grpId="0" animBg="1"/>
      <p:bldP spid="24" grpId="0" animBg="1" autoUpdateAnimBg="0"/>
      <p:bldP spid="25" grpId="0" animBg="1" autoUpdateAnimBg="0"/>
      <p:bldP spid="26" grpId="0" autoUpdateAnimBg="0"/>
      <p:bldP spid="27" grpId="0" autoUpdateAnimBg="0"/>
      <p:bldP spid="28" grpId="0" autoUpdateAnimBg="0"/>
      <p:bldP spid="29" grpId="0" autoUpdateAnimBg="0"/>
      <p:bldP spid="3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Line 3"/>
          <p:cNvSpPr>
            <a:spLocks noChangeShapeType="1"/>
          </p:cNvSpPr>
          <p:nvPr/>
        </p:nvSpPr>
        <p:spPr bwMode="auto">
          <a:xfrm>
            <a:off x="5468217" y="5152407"/>
            <a:ext cx="0" cy="488176"/>
          </a:xfrm>
          <a:prstGeom prst="line">
            <a:avLst/>
          </a:prstGeom>
          <a:noFill/>
          <a:ln w="190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432133" name="Group 5"/>
          <p:cNvGrpSpPr>
            <a:grpSpLocks/>
          </p:cNvGrpSpPr>
          <p:nvPr/>
        </p:nvGrpSpPr>
        <p:grpSpPr bwMode="auto">
          <a:xfrm>
            <a:off x="392979" y="3757877"/>
            <a:ext cx="2103438" cy="2069362"/>
            <a:chOff x="0" y="0"/>
            <a:chExt cx="1325" cy="1153"/>
          </a:xfrm>
        </p:grpSpPr>
        <p:sp>
          <p:nvSpPr>
            <p:cNvPr id="432228" name="Oval 6"/>
            <p:cNvSpPr>
              <a:spLocks noChangeArrowheads="1"/>
            </p:cNvSpPr>
            <p:nvPr/>
          </p:nvSpPr>
          <p:spPr bwMode="auto">
            <a:xfrm>
              <a:off x="0" y="0"/>
              <a:ext cx="363" cy="317"/>
            </a:xfrm>
            <a:prstGeom prst="ellipse">
              <a:avLst/>
            </a:prstGeom>
            <a:noFill/>
            <a:ln w="38100">
              <a:solidFill>
                <a:schemeClr val="tx1"/>
              </a:solidFill>
              <a:round/>
              <a:headEnd w="lg" len="lg"/>
              <a:tailEnd w="lg" len="lg"/>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a:spcBef>
                  <a:spcPct val="0"/>
                </a:spcBef>
                <a:buClrTx/>
                <a:buSzTx/>
                <a:buFontTx/>
                <a:buNone/>
              </a:pPr>
              <a:r>
                <a:rPr lang="en-US" altLang="en-US" sz="2400">
                  <a:latin typeface="宋体" pitchFamily="2" charset="-122"/>
                </a:rPr>
                <a:t>V</a:t>
              </a:r>
              <a:r>
                <a:rPr lang="en-US" altLang="en-US" sz="2400" baseline="-18000">
                  <a:latin typeface="宋体" pitchFamily="2" charset="-122"/>
                </a:rPr>
                <a:t>0</a:t>
              </a:r>
            </a:p>
          </p:txBody>
        </p:sp>
        <p:sp>
          <p:nvSpPr>
            <p:cNvPr id="432229" name="Oval 7"/>
            <p:cNvSpPr>
              <a:spLocks noChangeArrowheads="1"/>
            </p:cNvSpPr>
            <p:nvPr/>
          </p:nvSpPr>
          <p:spPr bwMode="auto">
            <a:xfrm>
              <a:off x="954" y="0"/>
              <a:ext cx="363" cy="317"/>
            </a:xfrm>
            <a:prstGeom prst="ellipse">
              <a:avLst/>
            </a:prstGeom>
            <a:noFill/>
            <a:ln w="38100">
              <a:solidFill>
                <a:schemeClr val="tx1"/>
              </a:solidFill>
              <a:round/>
              <a:headEnd w="lg" len="lg"/>
              <a:tailEnd w="lg" len="lg"/>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a:spcBef>
                  <a:spcPct val="0"/>
                </a:spcBef>
                <a:buClrTx/>
                <a:buSzTx/>
                <a:buFontTx/>
                <a:buNone/>
              </a:pPr>
              <a:r>
                <a:rPr lang="en-US" altLang="en-US" sz="2400">
                  <a:latin typeface="宋体" pitchFamily="2" charset="-122"/>
                </a:rPr>
                <a:t>V</a:t>
              </a:r>
              <a:r>
                <a:rPr lang="en-US" altLang="en-US" sz="2400" baseline="-18000">
                  <a:latin typeface="宋体" pitchFamily="2" charset="-122"/>
                </a:rPr>
                <a:t>1</a:t>
              </a:r>
            </a:p>
          </p:txBody>
        </p:sp>
        <p:sp>
          <p:nvSpPr>
            <p:cNvPr id="432230" name="Oval 8"/>
            <p:cNvSpPr>
              <a:spLocks noChangeArrowheads="1"/>
            </p:cNvSpPr>
            <p:nvPr/>
          </p:nvSpPr>
          <p:spPr bwMode="auto">
            <a:xfrm>
              <a:off x="0" y="836"/>
              <a:ext cx="363" cy="317"/>
            </a:xfrm>
            <a:prstGeom prst="ellipse">
              <a:avLst/>
            </a:prstGeom>
            <a:noFill/>
            <a:ln w="38100">
              <a:solidFill>
                <a:schemeClr val="tx1"/>
              </a:solidFill>
              <a:round/>
              <a:headEnd w="lg" len="lg"/>
              <a:tailEnd w="lg" len="lg"/>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a:spcBef>
                  <a:spcPct val="0"/>
                </a:spcBef>
                <a:buClrTx/>
                <a:buSzTx/>
                <a:buFontTx/>
                <a:buNone/>
              </a:pPr>
              <a:r>
                <a:rPr lang="en-US" altLang="en-US" sz="2400">
                  <a:latin typeface="宋体" pitchFamily="2" charset="-122"/>
                </a:rPr>
                <a:t>V</a:t>
              </a:r>
              <a:r>
                <a:rPr lang="en-US" altLang="en-US" sz="2400" baseline="-18000">
                  <a:latin typeface="宋体" pitchFamily="2" charset="-122"/>
                </a:rPr>
                <a:t>2</a:t>
              </a:r>
            </a:p>
          </p:txBody>
        </p:sp>
        <p:sp>
          <p:nvSpPr>
            <p:cNvPr id="432231" name="Oval 9"/>
            <p:cNvSpPr>
              <a:spLocks noChangeArrowheads="1"/>
            </p:cNvSpPr>
            <p:nvPr/>
          </p:nvSpPr>
          <p:spPr bwMode="auto">
            <a:xfrm>
              <a:off x="962" y="812"/>
              <a:ext cx="363" cy="317"/>
            </a:xfrm>
            <a:prstGeom prst="ellipse">
              <a:avLst/>
            </a:prstGeom>
            <a:noFill/>
            <a:ln w="38100">
              <a:solidFill>
                <a:schemeClr val="tx1"/>
              </a:solidFill>
              <a:round/>
              <a:headEnd w="lg" len="lg"/>
              <a:tailEnd w="lg" len="lg"/>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a:spcBef>
                  <a:spcPct val="0"/>
                </a:spcBef>
                <a:buClrTx/>
                <a:buSzTx/>
                <a:buFontTx/>
                <a:buNone/>
              </a:pPr>
              <a:r>
                <a:rPr lang="en-US" altLang="en-US" sz="2400">
                  <a:latin typeface="宋体" pitchFamily="2" charset="-122"/>
                </a:rPr>
                <a:t>V</a:t>
              </a:r>
              <a:r>
                <a:rPr lang="en-US" altLang="en-US" sz="2400" baseline="-18000">
                  <a:latin typeface="宋体" pitchFamily="2" charset="-122"/>
                </a:rPr>
                <a:t>3</a:t>
              </a:r>
            </a:p>
          </p:txBody>
        </p:sp>
        <p:sp>
          <p:nvSpPr>
            <p:cNvPr id="432232" name="Line 10"/>
            <p:cNvSpPr>
              <a:spLocks noChangeShapeType="1"/>
            </p:cNvSpPr>
            <p:nvPr/>
          </p:nvSpPr>
          <p:spPr bwMode="auto">
            <a:xfrm flipV="1">
              <a:off x="1161" y="305"/>
              <a:ext cx="0" cy="515"/>
            </a:xfrm>
            <a:prstGeom prst="line">
              <a:avLst/>
            </a:prstGeom>
            <a:noFill/>
            <a:ln w="38100">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sz="2400"/>
            </a:p>
          </p:txBody>
        </p:sp>
        <p:sp>
          <p:nvSpPr>
            <p:cNvPr id="432233" name="Line 11"/>
            <p:cNvSpPr>
              <a:spLocks noChangeShapeType="1"/>
            </p:cNvSpPr>
            <p:nvPr/>
          </p:nvSpPr>
          <p:spPr bwMode="auto">
            <a:xfrm>
              <a:off x="366" y="157"/>
              <a:ext cx="596" cy="0"/>
            </a:xfrm>
            <a:prstGeom prst="line">
              <a:avLst/>
            </a:prstGeom>
            <a:noFill/>
            <a:ln w="38100">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sz="2400"/>
            </a:p>
          </p:txBody>
        </p:sp>
        <p:sp>
          <p:nvSpPr>
            <p:cNvPr id="432234" name="Line 12"/>
            <p:cNvSpPr>
              <a:spLocks noChangeShapeType="1"/>
            </p:cNvSpPr>
            <p:nvPr/>
          </p:nvSpPr>
          <p:spPr bwMode="auto">
            <a:xfrm>
              <a:off x="216" y="329"/>
              <a:ext cx="0" cy="521"/>
            </a:xfrm>
            <a:prstGeom prst="line">
              <a:avLst/>
            </a:prstGeom>
            <a:noFill/>
            <a:ln w="38100">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sz="2400"/>
            </a:p>
          </p:txBody>
        </p:sp>
        <p:sp>
          <p:nvSpPr>
            <p:cNvPr id="432235" name="Line 13"/>
            <p:cNvSpPr>
              <a:spLocks noChangeShapeType="1"/>
            </p:cNvSpPr>
            <p:nvPr/>
          </p:nvSpPr>
          <p:spPr bwMode="auto">
            <a:xfrm>
              <a:off x="366" y="960"/>
              <a:ext cx="596" cy="0"/>
            </a:xfrm>
            <a:prstGeom prst="line">
              <a:avLst/>
            </a:prstGeom>
            <a:noFill/>
            <a:ln w="38100">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sz="2400"/>
            </a:p>
          </p:txBody>
        </p:sp>
        <p:sp>
          <p:nvSpPr>
            <p:cNvPr id="432236" name="Line 14"/>
            <p:cNvSpPr>
              <a:spLocks noChangeShapeType="1"/>
            </p:cNvSpPr>
            <p:nvPr/>
          </p:nvSpPr>
          <p:spPr bwMode="auto">
            <a:xfrm flipH="1" flipV="1">
              <a:off x="323" y="247"/>
              <a:ext cx="680" cy="635"/>
            </a:xfrm>
            <a:prstGeom prst="line">
              <a:avLst/>
            </a:prstGeom>
            <a:noFill/>
            <a:ln w="38100">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sz="2400"/>
            </a:p>
          </p:txBody>
        </p:sp>
        <p:sp>
          <p:nvSpPr>
            <p:cNvPr id="432237" name="Line 15"/>
            <p:cNvSpPr>
              <a:spLocks noChangeShapeType="1"/>
            </p:cNvSpPr>
            <p:nvPr/>
          </p:nvSpPr>
          <p:spPr bwMode="auto">
            <a:xfrm flipV="1">
              <a:off x="64" y="279"/>
              <a:ext cx="0" cy="612"/>
            </a:xfrm>
            <a:prstGeom prst="line">
              <a:avLst/>
            </a:prstGeom>
            <a:noFill/>
            <a:ln w="38100">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sz="2400"/>
            </a:p>
          </p:txBody>
        </p:sp>
        <p:sp>
          <p:nvSpPr>
            <p:cNvPr id="432238" name="Line 16"/>
            <p:cNvSpPr>
              <a:spLocks noChangeShapeType="1"/>
            </p:cNvSpPr>
            <p:nvPr/>
          </p:nvSpPr>
          <p:spPr bwMode="auto">
            <a:xfrm flipH="1">
              <a:off x="314" y="1088"/>
              <a:ext cx="703" cy="0"/>
            </a:xfrm>
            <a:prstGeom prst="line">
              <a:avLst/>
            </a:prstGeom>
            <a:noFill/>
            <a:ln w="38100">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sz="2400"/>
            </a:p>
          </p:txBody>
        </p:sp>
      </p:grpSp>
      <p:grpSp>
        <p:nvGrpSpPr>
          <p:cNvPr id="432134" name="Group 17"/>
          <p:cNvGrpSpPr>
            <a:grpSpLocks/>
          </p:cNvGrpSpPr>
          <p:nvPr/>
        </p:nvGrpSpPr>
        <p:grpSpPr bwMode="auto">
          <a:xfrm>
            <a:off x="2725017" y="3573017"/>
            <a:ext cx="6108700" cy="2786727"/>
            <a:chOff x="0" y="0"/>
            <a:chExt cx="3848" cy="1557"/>
          </a:xfrm>
        </p:grpSpPr>
        <p:grpSp>
          <p:nvGrpSpPr>
            <p:cNvPr id="432136" name="Group 18"/>
            <p:cNvGrpSpPr>
              <a:grpSpLocks/>
            </p:cNvGrpSpPr>
            <p:nvPr/>
          </p:nvGrpSpPr>
          <p:grpSpPr bwMode="auto">
            <a:xfrm>
              <a:off x="960" y="0"/>
              <a:ext cx="2888" cy="235"/>
              <a:chOff x="0" y="0"/>
              <a:chExt cx="2888" cy="235"/>
            </a:xfrm>
          </p:grpSpPr>
          <p:grpSp>
            <p:nvGrpSpPr>
              <p:cNvPr id="432216" name="Group 19"/>
              <p:cNvGrpSpPr>
                <a:grpSpLocks/>
              </p:cNvGrpSpPr>
              <p:nvPr/>
            </p:nvGrpSpPr>
            <p:grpSpPr bwMode="auto">
              <a:xfrm>
                <a:off x="816" y="8"/>
                <a:ext cx="771" cy="227"/>
                <a:chOff x="0" y="0"/>
                <a:chExt cx="771" cy="227"/>
              </a:xfrm>
            </p:grpSpPr>
            <p:sp>
              <p:nvSpPr>
                <p:cNvPr id="432224" name="Rectangle 20"/>
                <p:cNvSpPr>
                  <a:spLocks noChangeArrowheads="1"/>
                </p:cNvSpPr>
                <p:nvPr/>
              </p:nvSpPr>
              <p:spPr bwMode="auto">
                <a:xfrm>
                  <a:off x="0" y="0"/>
                  <a:ext cx="771" cy="227"/>
                </a:xfrm>
                <a:prstGeom prst="rect">
                  <a:avLst/>
                </a:prstGeom>
                <a:noFill/>
                <a:ln w="381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0  1</a:t>
                  </a:r>
                </a:p>
              </p:txBody>
            </p:sp>
            <p:sp>
              <p:nvSpPr>
                <p:cNvPr id="432225" name="Line 21"/>
                <p:cNvSpPr>
                  <a:spLocks noChangeShapeType="1"/>
                </p:cNvSpPr>
                <p:nvPr/>
              </p:nvSpPr>
              <p:spPr bwMode="auto">
                <a:xfrm>
                  <a:off x="208"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226" name="Line 22"/>
                <p:cNvSpPr>
                  <a:spLocks noChangeShapeType="1"/>
                </p:cNvSpPr>
                <p:nvPr/>
              </p:nvSpPr>
              <p:spPr bwMode="auto">
                <a:xfrm>
                  <a:off x="384"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227" name="Line 23"/>
                <p:cNvSpPr>
                  <a:spLocks noChangeShapeType="1"/>
                </p:cNvSpPr>
                <p:nvPr/>
              </p:nvSpPr>
              <p:spPr bwMode="auto">
                <a:xfrm>
                  <a:off x="576"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32217" name="Group 24"/>
              <p:cNvGrpSpPr>
                <a:grpSpLocks/>
              </p:cNvGrpSpPr>
              <p:nvPr/>
            </p:nvGrpSpPr>
            <p:grpSpPr bwMode="auto">
              <a:xfrm>
                <a:off x="2117" y="0"/>
                <a:ext cx="771" cy="227"/>
                <a:chOff x="0" y="0"/>
                <a:chExt cx="771" cy="227"/>
              </a:xfrm>
            </p:grpSpPr>
            <p:sp>
              <p:nvSpPr>
                <p:cNvPr id="432220" name="Rectangle 25"/>
                <p:cNvSpPr>
                  <a:spLocks noChangeArrowheads="1"/>
                </p:cNvSpPr>
                <p:nvPr/>
              </p:nvSpPr>
              <p:spPr bwMode="auto">
                <a:xfrm>
                  <a:off x="0" y="0"/>
                  <a:ext cx="771" cy="227"/>
                </a:xfrm>
                <a:prstGeom prst="rect">
                  <a:avLst/>
                </a:prstGeom>
                <a:noFill/>
                <a:ln w="381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0  2     </a:t>
                  </a:r>
                  <a:r>
                    <a:rPr lang="en-US" altLang="en-US" sz="2400">
                      <a:latin typeface="Times New Roman" pitchFamily="18" charset="0"/>
                      <a:cs typeface="Times New Roman" pitchFamily="18" charset="0"/>
                    </a:rPr>
                    <a:t>∧</a:t>
                  </a:r>
                </a:p>
              </p:txBody>
            </p:sp>
            <p:sp>
              <p:nvSpPr>
                <p:cNvPr id="432221" name="Line 26"/>
                <p:cNvSpPr>
                  <a:spLocks noChangeShapeType="1"/>
                </p:cNvSpPr>
                <p:nvPr/>
              </p:nvSpPr>
              <p:spPr bwMode="auto">
                <a:xfrm>
                  <a:off x="208"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222" name="Line 27"/>
                <p:cNvSpPr>
                  <a:spLocks noChangeShapeType="1"/>
                </p:cNvSpPr>
                <p:nvPr/>
              </p:nvSpPr>
              <p:spPr bwMode="auto">
                <a:xfrm>
                  <a:off x="384"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223" name="Line 28"/>
                <p:cNvSpPr>
                  <a:spLocks noChangeShapeType="1"/>
                </p:cNvSpPr>
                <p:nvPr/>
              </p:nvSpPr>
              <p:spPr bwMode="auto">
                <a:xfrm>
                  <a:off x="576"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32218" name="Line 29"/>
              <p:cNvSpPr>
                <a:spLocks noChangeShapeType="1"/>
              </p:cNvSpPr>
              <p:nvPr/>
            </p:nvSpPr>
            <p:spPr bwMode="auto">
              <a:xfrm>
                <a:off x="1512" y="104"/>
                <a:ext cx="612" cy="0"/>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219" name="Line 30"/>
              <p:cNvSpPr>
                <a:spLocks noChangeShapeType="1"/>
              </p:cNvSpPr>
              <p:nvPr/>
            </p:nvSpPr>
            <p:spPr bwMode="auto">
              <a:xfrm>
                <a:off x="0" y="112"/>
                <a:ext cx="816" cy="0"/>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32137" name="Group 31"/>
            <p:cNvGrpSpPr>
              <a:grpSpLocks/>
            </p:cNvGrpSpPr>
            <p:nvPr/>
          </p:nvGrpSpPr>
          <p:grpSpPr bwMode="auto">
            <a:xfrm>
              <a:off x="968" y="733"/>
              <a:ext cx="2251" cy="235"/>
              <a:chOff x="0" y="0"/>
              <a:chExt cx="2251" cy="235"/>
            </a:xfrm>
          </p:grpSpPr>
          <p:grpSp>
            <p:nvGrpSpPr>
              <p:cNvPr id="432204" name="Group 32"/>
              <p:cNvGrpSpPr>
                <a:grpSpLocks/>
              </p:cNvGrpSpPr>
              <p:nvPr/>
            </p:nvGrpSpPr>
            <p:grpSpPr bwMode="auto">
              <a:xfrm>
                <a:off x="245" y="8"/>
                <a:ext cx="771" cy="227"/>
                <a:chOff x="0" y="0"/>
                <a:chExt cx="771" cy="227"/>
              </a:xfrm>
            </p:grpSpPr>
            <p:sp>
              <p:nvSpPr>
                <p:cNvPr id="432212" name="Rectangle 33"/>
                <p:cNvSpPr>
                  <a:spLocks noChangeArrowheads="1"/>
                </p:cNvSpPr>
                <p:nvPr/>
              </p:nvSpPr>
              <p:spPr bwMode="auto">
                <a:xfrm>
                  <a:off x="0" y="0"/>
                  <a:ext cx="771" cy="227"/>
                </a:xfrm>
                <a:prstGeom prst="rect">
                  <a:avLst/>
                </a:prstGeom>
                <a:noFill/>
                <a:ln w="381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2  0</a:t>
                  </a:r>
                </a:p>
              </p:txBody>
            </p:sp>
            <p:sp>
              <p:nvSpPr>
                <p:cNvPr id="432213" name="Line 34"/>
                <p:cNvSpPr>
                  <a:spLocks noChangeShapeType="1"/>
                </p:cNvSpPr>
                <p:nvPr/>
              </p:nvSpPr>
              <p:spPr bwMode="auto">
                <a:xfrm>
                  <a:off x="208"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214" name="Line 35"/>
                <p:cNvSpPr>
                  <a:spLocks noChangeShapeType="1"/>
                </p:cNvSpPr>
                <p:nvPr/>
              </p:nvSpPr>
              <p:spPr bwMode="auto">
                <a:xfrm>
                  <a:off x="384"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215" name="Line 36"/>
                <p:cNvSpPr>
                  <a:spLocks noChangeShapeType="1"/>
                </p:cNvSpPr>
                <p:nvPr/>
              </p:nvSpPr>
              <p:spPr bwMode="auto">
                <a:xfrm>
                  <a:off x="576"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32205" name="Group 37"/>
              <p:cNvGrpSpPr>
                <a:grpSpLocks/>
              </p:cNvGrpSpPr>
              <p:nvPr/>
            </p:nvGrpSpPr>
            <p:grpSpPr bwMode="auto">
              <a:xfrm>
                <a:off x="1480" y="0"/>
                <a:ext cx="771" cy="227"/>
                <a:chOff x="0" y="0"/>
                <a:chExt cx="771" cy="227"/>
              </a:xfrm>
            </p:grpSpPr>
            <p:sp>
              <p:nvSpPr>
                <p:cNvPr id="432208" name="Rectangle 38"/>
                <p:cNvSpPr>
                  <a:spLocks noChangeArrowheads="1"/>
                </p:cNvSpPr>
                <p:nvPr/>
              </p:nvSpPr>
              <p:spPr bwMode="auto">
                <a:xfrm>
                  <a:off x="0" y="0"/>
                  <a:ext cx="771" cy="227"/>
                </a:xfrm>
                <a:prstGeom prst="rect">
                  <a:avLst/>
                </a:prstGeom>
                <a:noFill/>
                <a:ln w="381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2  3 </a:t>
                  </a:r>
                  <a:r>
                    <a:rPr lang="en-US" altLang="en-US" sz="2400">
                      <a:latin typeface="Times New Roman" pitchFamily="18" charset="0"/>
                      <a:cs typeface="Times New Roman" pitchFamily="18" charset="0"/>
                    </a:rPr>
                    <a:t>∧∧</a:t>
                  </a:r>
                </a:p>
              </p:txBody>
            </p:sp>
            <p:sp>
              <p:nvSpPr>
                <p:cNvPr id="432209" name="Line 39"/>
                <p:cNvSpPr>
                  <a:spLocks noChangeShapeType="1"/>
                </p:cNvSpPr>
                <p:nvPr/>
              </p:nvSpPr>
              <p:spPr bwMode="auto">
                <a:xfrm>
                  <a:off x="208"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210" name="Line 40"/>
                <p:cNvSpPr>
                  <a:spLocks noChangeShapeType="1"/>
                </p:cNvSpPr>
                <p:nvPr/>
              </p:nvSpPr>
              <p:spPr bwMode="auto">
                <a:xfrm>
                  <a:off x="384"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211" name="Line 41"/>
                <p:cNvSpPr>
                  <a:spLocks noChangeShapeType="1"/>
                </p:cNvSpPr>
                <p:nvPr/>
              </p:nvSpPr>
              <p:spPr bwMode="auto">
                <a:xfrm>
                  <a:off x="576"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32206" name="Line 42"/>
              <p:cNvSpPr>
                <a:spLocks noChangeShapeType="1"/>
              </p:cNvSpPr>
              <p:nvPr/>
            </p:nvSpPr>
            <p:spPr bwMode="auto">
              <a:xfrm>
                <a:off x="933" y="104"/>
                <a:ext cx="544" cy="0"/>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207" name="Line 43"/>
              <p:cNvSpPr>
                <a:spLocks noChangeShapeType="1"/>
              </p:cNvSpPr>
              <p:nvPr/>
            </p:nvSpPr>
            <p:spPr bwMode="auto">
              <a:xfrm>
                <a:off x="0" y="128"/>
                <a:ext cx="249" cy="0"/>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32138" name="Group 44"/>
            <p:cNvGrpSpPr>
              <a:grpSpLocks/>
            </p:cNvGrpSpPr>
            <p:nvPr/>
          </p:nvGrpSpPr>
          <p:grpSpPr bwMode="auto">
            <a:xfrm>
              <a:off x="960" y="1141"/>
              <a:ext cx="2888" cy="235"/>
              <a:chOff x="0" y="0"/>
              <a:chExt cx="2888" cy="235"/>
            </a:xfrm>
          </p:grpSpPr>
          <p:grpSp>
            <p:nvGrpSpPr>
              <p:cNvPr id="432184" name="Group 45"/>
              <p:cNvGrpSpPr>
                <a:grpSpLocks/>
              </p:cNvGrpSpPr>
              <p:nvPr/>
            </p:nvGrpSpPr>
            <p:grpSpPr bwMode="auto">
              <a:xfrm>
                <a:off x="248" y="0"/>
                <a:ext cx="2640" cy="235"/>
                <a:chOff x="0" y="0"/>
                <a:chExt cx="2640" cy="235"/>
              </a:xfrm>
            </p:grpSpPr>
            <p:grpSp>
              <p:nvGrpSpPr>
                <p:cNvPr id="432186" name="Group 46"/>
                <p:cNvGrpSpPr>
                  <a:grpSpLocks/>
                </p:cNvGrpSpPr>
                <p:nvPr/>
              </p:nvGrpSpPr>
              <p:grpSpPr bwMode="auto">
                <a:xfrm>
                  <a:off x="0" y="0"/>
                  <a:ext cx="1707" cy="235"/>
                  <a:chOff x="0" y="0"/>
                  <a:chExt cx="1707" cy="235"/>
                </a:xfrm>
              </p:grpSpPr>
              <p:grpSp>
                <p:nvGrpSpPr>
                  <p:cNvPr id="432193" name="Group 47"/>
                  <p:cNvGrpSpPr>
                    <a:grpSpLocks/>
                  </p:cNvGrpSpPr>
                  <p:nvPr/>
                </p:nvGrpSpPr>
                <p:grpSpPr bwMode="auto">
                  <a:xfrm>
                    <a:off x="0" y="8"/>
                    <a:ext cx="771" cy="227"/>
                    <a:chOff x="0" y="0"/>
                    <a:chExt cx="771" cy="227"/>
                  </a:xfrm>
                </p:grpSpPr>
                <p:sp>
                  <p:nvSpPr>
                    <p:cNvPr id="432200" name="Rectangle 48"/>
                    <p:cNvSpPr>
                      <a:spLocks noChangeArrowheads="1"/>
                    </p:cNvSpPr>
                    <p:nvPr/>
                  </p:nvSpPr>
                  <p:spPr bwMode="auto">
                    <a:xfrm>
                      <a:off x="0" y="0"/>
                      <a:ext cx="771" cy="227"/>
                    </a:xfrm>
                    <a:prstGeom prst="rect">
                      <a:avLst/>
                    </a:prstGeom>
                    <a:noFill/>
                    <a:ln w="381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3  0 </a:t>
                      </a:r>
                      <a:r>
                        <a:rPr lang="en-US" altLang="en-US" sz="2400">
                          <a:latin typeface="Times New Roman" pitchFamily="18" charset="0"/>
                          <a:cs typeface="Times New Roman" pitchFamily="18" charset="0"/>
                        </a:rPr>
                        <a:t>∧</a:t>
                      </a:r>
                      <a:endParaRPr lang="en-US" altLang="en-US" sz="2400">
                        <a:latin typeface="Times New Roman" pitchFamily="18" charset="0"/>
                        <a:ea typeface="Arial Unicode MS" pitchFamily="34" charset="-122"/>
                        <a:cs typeface="Arial Unicode MS" pitchFamily="34" charset="-122"/>
                      </a:endParaRPr>
                    </a:p>
                  </p:txBody>
                </p:sp>
                <p:sp>
                  <p:nvSpPr>
                    <p:cNvPr id="432201" name="Line 49"/>
                    <p:cNvSpPr>
                      <a:spLocks noChangeShapeType="1"/>
                    </p:cNvSpPr>
                    <p:nvPr/>
                  </p:nvSpPr>
                  <p:spPr bwMode="auto">
                    <a:xfrm>
                      <a:off x="208"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202" name="Line 50"/>
                    <p:cNvSpPr>
                      <a:spLocks noChangeShapeType="1"/>
                    </p:cNvSpPr>
                    <p:nvPr/>
                  </p:nvSpPr>
                  <p:spPr bwMode="auto">
                    <a:xfrm>
                      <a:off x="384"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203" name="Line 51"/>
                    <p:cNvSpPr>
                      <a:spLocks noChangeShapeType="1"/>
                    </p:cNvSpPr>
                    <p:nvPr/>
                  </p:nvSpPr>
                  <p:spPr bwMode="auto">
                    <a:xfrm>
                      <a:off x="576"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32194" name="Group 52"/>
                  <p:cNvGrpSpPr>
                    <a:grpSpLocks/>
                  </p:cNvGrpSpPr>
                  <p:nvPr/>
                </p:nvGrpSpPr>
                <p:grpSpPr bwMode="auto">
                  <a:xfrm>
                    <a:off x="936" y="0"/>
                    <a:ext cx="771" cy="227"/>
                    <a:chOff x="0" y="0"/>
                    <a:chExt cx="771" cy="227"/>
                  </a:xfrm>
                </p:grpSpPr>
                <p:sp>
                  <p:nvSpPr>
                    <p:cNvPr id="432196" name="Rectangle 53"/>
                    <p:cNvSpPr>
                      <a:spLocks noChangeArrowheads="1"/>
                    </p:cNvSpPr>
                    <p:nvPr/>
                  </p:nvSpPr>
                  <p:spPr bwMode="auto">
                    <a:xfrm>
                      <a:off x="0" y="0"/>
                      <a:ext cx="771" cy="227"/>
                    </a:xfrm>
                    <a:prstGeom prst="rect">
                      <a:avLst/>
                    </a:prstGeom>
                    <a:noFill/>
                    <a:ln w="381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3  1 </a:t>
                      </a:r>
                      <a:r>
                        <a:rPr lang="en-US" altLang="en-US" sz="2400">
                          <a:latin typeface="Times New Roman" pitchFamily="18" charset="0"/>
                          <a:cs typeface="Times New Roman" pitchFamily="18" charset="0"/>
                        </a:rPr>
                        <a:t>∧</a:t>
                      </a:r>
                    </a:p>
                  </p:txBody>
                </p:sp>
                <p:sp>
                  <p:nvSpPr>
                    <p:cNvPr id="432197" name="Line 54"/>
                    <p:cNvSpPr>
                      <a:spLocks noChangeShapeType="1"/>
                    </p:cNvSpPr>
                    <p:nvPr/>
                  </p:nvSpPr>
                  <p:spPr bwMode="auto">
                    <a:xfrm>
                      <a:off x="208"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98" name="Line 55"/>
                    <p:cNvSpPr>
                      <a:spLocks noChangeShapeType="1"/>
                    </p:cNvSpPr>
                    <p:nvPr/>
                  </p:nvSpPr>
                  <p:spPr bwMode="auto">
                    <a:xfrm>
                      <a:off x="384"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99" name="Line 56"/>
                    <p:cNvSpPr>
                      <a:spLocks noChangeShapeType="1"/>
                    </p:cNvSpPr>
                    <p:nvPr/>
                  </p:nvSpPr>
                  <p:spPr bwMode="auto">
                    <a:xfrm>
                      <a:off x="576"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32195" name="Line 57"/>
                  <p:cNvSpPr>
                    <a:spLocks noChangeShapeType="1"/>
                  </p:cNvSpPr>
                  <p:nvPr/>
                </p:nvSpPr>
                <p:spPr bwMode="auto">
                  <a:xfrm>
                    <a:off x="696" y="104"/>
                    <a:ext cx="240" cy="0"/>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32187" name="Group 58"/>
                <p:cNvGrpSpPr>
                  <a:grpSpLocks/>
                </p:cNvGrpSpPr>
                <p:nvPr/>
              </p:nvGrpSpPr>
              <p:grpSpPr bwMode="auto">
                <a:xfrm>
                  <a:off x="1869" y="0"/>
                  <a:ext cx="771" cy="227"/>
                  <a:chOff x="0" y="0"/>
                  <a:chExt cx="771" cy="227"/>
                </a:xfrm>
              </p:grpSpPr>
              <p:sp>
                <p:nvSpPr>
                  <p:cNvPr id="432189" name="Rectangle 59"/>
                  <p:cNvSpPr>
                    <a:spLocks noChangeArrowheads="1"/>
                  </p:cNvSpPr>
                  <p:nvPr/>
                </p:nvSpPr>
                <p:spPr bwMode="auto">
                  <a:xfrm>
                    <a:off x="0" y="0"/>
                    <a:ext cx="771" cy="227"/>
                  </a:xfrm>
                  <a:prstGeom prst="rect">
                    <a:avLst/>
                  </a:prstGeom>
                  <a:noFill/>
                  <a:ln w="381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3  2 </a:t>
                    </a:r>
                    <a:r>
                      <a:rPr lang="en-US" altLang="en-US" sz="2400">
                        <a:latin typeface="Times New Roman" pitchFamily="18" charset="0"/>
                        <a:cs typeface="Times New Roman" pitchFamily="18" charset="0"/>
                      </a:rPr>
                      <a:t>∧∧</a:t>
                    </a:r>
                  </a:p>
                </p:txBody>
              </p:sp>
              <p:sp>
                <p:nvSpPr>
                  <p:cNvPr id="432190" name="Line 60"/>
                  <p:cNvSpPr>
                    <a:spLocks noChangeShapeType="1"/>
                  </p:cNvSpPr>
                  <p:nvPr/>
                </p:nvSpPr>
                <p:spPr bwMode="auto">
                  <a:xfrm>
                    <a:off x="208"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91" name="Line 61"/>
                  <p:cNvSpPr>
                    <a:spLocks noChangeShapeType="1"/>
                  </p:cNvSpPr>
                  <p:nvPr/>
                </p:nvSpPr>
                <p:spPr bwMode="auto">
                  <a:xfrm>
                    <a:off x="384"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92" name="Line 62"/>
                  <p:cNvSpPr>
                    <a:spLocks noChangeShapeType="1"/>
                  </p:cNvSpPr>
                  <p:nvPr/>
                </p:nvSpPr>
                <p:spPr bwMode="auto">
                  <a:xfrm>
                    <a:off x="576" y="0"/>
                    <a:ext cx="0" cy="2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32188" name="Line 63"/>
                <p:cNvSpPr>
                  <a:spLocks noChangeShapeType="1"/>
                </p:cNvSpPr>
                <p:nvPr/>
              </p:nvSpPr>
              <p:spPr bwMode="auto">
                <a:xfrm>
                  <a:off x="1629" y="104"/>
                  <a:ext cx="240" cy="0"/>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32185" name="Line 64"/>
              <p:cNvSpPr>
                <a:spLocks noChangeShapeType="1"/>
              </p:cNvSpPr>
              <p:nvPr/>
            </p:nvSpPr>
            <p:spPr bwMode="auto">
              <a:xfrm>
                <a:off x="0" y="112"/>
                <a:ext cx="249" cy="0"/>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32139" name="Group 65"/>
            <p:cNvGrpSpPr>
              <a:grpSpLocks/>
            </p:cNvGrpSpPr>
            <p:nvPr/>
          </p:nvGrpSpPr>
          <p:grpSpPr bwMode="auto">
            <a:xfrm>
              <a:off x="0" y="8"/>
              <a:ext cx="1056" cy="1440"/>
              <a:chOff x="0" y="0"/>
              <a:chExt cx="1056" cy="1440"/>
            </a:xfrm>
          </p:grpSpPr>
          <p:grpSp>
            <p:nvGrpSpPr>
              <p:cNvPr id="432158" name="Group 66"/>
              <p:cNvGrpSpPr>
                <a:grpSpLocks/>
              </p:cNvGrpSpPr>
              <p:nvPr/>
            </p:nvGrpSpPr>
            <p:grpSpPr bwMode="auto">
              <a:xfrm>
                <a:off x="0" y="8"/>
                <a:ext cx="227" cy="1428"/>
                <a:chOff x="0" y="0"/>
                <a:chExt cx="227" cy="1280"/>
              </a:xfrm>
            </p:grpSpPr>
            <p:sp>
              <p:nvSpPr>
                <p:cNvPr id="432180" name="Rectangle 67"/>
                <p:cNvSpPr>
                  <a:spLocks noChangeArrowheads="1"/>
                </p:cNvSpPr>
                <p:nvPr/>
              </p:nvSpPr>
              <p:spPr bwMode="auto">
                <a:xfrm>
                  <a:off x="0" y="0"/>
                  <a:ext cx="227" cy="317"/>
                </a:xfrm>
                <a:prstGeom prst="rect">
                  <a:avLst/>
                </a:prstGeom>
                <a:noFill/>
                <a:ln w="9525">
                  <a:no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0</a:t>
                  </a:r>
                </a:p>
              </p:txBody>
            </p:sp>
            <p:sp>
              <p:nvSpPr>
                <p:cNvPr id="432181" name="Rectangle 68"/>
                <p:cNvSpPr>
                  <a:spLocks noChangeArrowheads="1"/>
                </p:cNvSpPr>
                <p:nvPr/>
              </p:nvSpPr>
              <p:spPr bwMode="auto">
                <a:xfrm>
                  <a:off x="0" y="640"/>
                  <a:ext cx="227" cy="317"/>
                </a:xfrm>
                <a:prstGeom prst="rect">
                  <a:avLst/>
                </a:prstGeom>
                <a:noFill/>
                <a:ln w="9525">
                  <a:no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2</a:t>
                  </a:r>
                </a:p>
              </p:txBody>
            </p:sp>
            <p:sp>
              <p:nvSpPr>
                <p:cNvPr id="432182" name="Rectangle 69"/>
                <p:cNvSpPr>
                  <a:spLocks noChangeArrowheads="1"/>
                </p:cNvSpPr>
                <p:nvPr/>
              </p:nvSpPr>
              <p:spPr bwMode="auto">
                <a:xfrm>
                  <a:off x="0" y="320"/>
                  <a:ext cx="227" cy="317"/>
                </a:xfrm>
                <a:prstGeom prst="rect">
                  <a:avLst/>
                </a:prstGeom>
                <a:noFill/>
                <a:ln w="9525">
                  <a:no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1</a:t>
                  </a:r>
                </a:p>
              </p:txBody>
            </p:sp>
            <p:sp>
              <p:nvSpPr>
                <p:cNvPr id="432183" name="Rectangle 70"/>
                <p:cNvSpPr>
                  <a:spLocks noChangeArrowheads="1"/>
                </p:cNvSpPr>
                <p:nvPr/>
              </p:nvSpPr>
              <p:spPr bwMode="auto">
                <a:xfrm>
                  <a:off x="0" y="963"/>
                  <a:ext cx="227" cy="317"/>
                </a:xfrm>
                <a:prstGeom prst="rect">
                  <a:avLst/>
                </a:prstGeom>
                <a:noFill/>
                <a:ln w="9525">
                  <a:no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dirty="0">
                      <a:latin typeface="Times New Roman" pitchFamily="18" charset="0"/>
                    </a:rPr>
                    <a:t>3</a:t>
                  </a:r>
                </a:p>
              </p:txBody>
            </p:sp>
          </p:grpSp>
          <p:grpSp>
            <p:nvGrpSpPr>
              <p:cNvPr id="432159" name="Group 71"/>
              <p:cNvGrpSpPr>
                <a:grpSpLocks/>
              </p:cNvGrpSpPr>
              <p:nvPr/>
            </p:nvGrpSpPr>
            <p:grpSpPr bwMode="auto">
              <a:xfrm>
                <a:off x="240" y="0"/>
                <a:ext cx="816" cy="1440"/>
                <a:chOff x="0" y="0"/>
                <a:chExt cx="816" cy="1440"/>
              </a:xfrm>
            </p:grpSpPr>
            <p:grpSp>
              <p:nvGrpSpPr>
                <p:cNvPr id="432160" name="Group 72"/>
                <p:cNvGrpSpPr>
                  <a:grpSpLocks/>
                </p:cNvGrpSpPr>
                <p:nvPr/>
              </p:nvGrpSpPr>
              <p:grpSpPr bwMode="auto">
                <a:xfrm>
                  <a:off x="0" y="0"/>
                  <a:ext cx="816" cy="363"/>
                  <a:chOff x="0" y="0"/>
                  <a:chExt cx="816" cy="340"/>
                </a:xfrm>
              </p:grpSpPr>
              <p:sp>
                <p:nvSpPr>
                  <p:cNvPr id="432176" name="Rectangle 73"/>
                  <p:cNvSpPr>
                    <a:spLocks noChangeArrowheads="1"/>
                  </p:cNvSpPr>
                  <p:nvPr/>
                </p:nvSpPr>
                <p:spPr bwMode="auto">
                  <a:xfrm>
                    <a:off x="0" y="0"/>
                    <a:ext cx="816" cy="340"/>
                  </a:xfrm>
                  <a:prstGeom prst="rect">
                    <a:avLst/>
                  </a:prstGeom>
                  <a:noFill/>
                  <a:ln w="381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V</a:t>
                    </a:r>
                    <a:r>
                      <a:rPr lang="en-US" altLang="en-US" sz="2400" baseline="-18000">
                        <a:latin typeface="Times New Roman" pitchFamily="18" charset="0"/>
                      </a:rPr>
                      <a:t>0</a:t>
                    </a:r>
                  </a:p>
                </p:txBody>
              </p:sp>
              <p:sp>
                <p:nvSpPr>
                  <p:cNvPr id="432177" name="Line 74"/>
                  <p:cNvSpPr>
                    <a:spLocks noChangeShapeType="1"/>
                  </p:cNvSpPr>
                  <p:nvPr/>
                </p:nvSpPr>
                <p:spPr bwMode="auto">
                  <a:xfrm>
                    <a:off x="336" y="0"/>
                    <a:ext cx="0" cy="272"/>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78" name="Line 75"/>
                  <p:cNvSpPr>
                    <a:spLocks noChangeShapeType="1"/>
                  </p:cNvSpPr>
                  <p:nvPr/>
                </p:nvSpPr>
                <p:spPr bwMode="auto">
                  <a:xfrm>
                    <a:off x="576" y="0"/>
                    <a:ext cx="0" cy="272"/>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79" name="Line 76"/>
                  <p:cNvSpPr>
                    <a:spLocks noChangeShapeType="1"/>
                  </p:cNvSpPr>
                  <p:nvPr/>
                </p:nvSpPr>
                <p:spPr bwMode="auto">
                  <a:xfrm>
                    <a:off x="0" y="280"/>
                    <a:ext cx="816" cy="0"/>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32161" name="Group 77"/>
                <p:cNvGrpSpPr>
                  <a:grpSpLocks/>
                </p:cNvGrpSpPr>
                <p:nvPr/>
              </p:nvGrpSpPr>
              <p:grpSpPr bwMode="auto">
                <a:xfrm>
                  <a:off x="0" y="357"/>
                  <a:ext cx="816" cy="363"/>
                  <a:chOff x="0" y="0"/>
                  <a:chExt cx="816" cy="340"/>
                </a:xfrm>
              </p:grpSpPr>
              <p:sp>
                <p:nvSpPr>
                  <p:cNvPr id="432172" name="Rectangle 78"/>
                  <p:cNvSpPr>
                    <a:spLocks noChangeArrowheads="1"/>
                  </p:cNvSpPr>
                  <p:nvPr/>
                </p:nvSpPr>
                <p:spPr bwMode="auto">
                  <a:xfrm>
                    <a:off x="0" y="0"/>
                    <a:ext cx="816" cy="340"/>
                  </a:xfrm>
                  <a:prstGeom prst="rect">
                    <a:avLst/>
                  </a:prstGeom>
                  <a:noFill/>
                  <a:ln w="381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V</a:t>
                    </a:r>
                    <a:r>
                      <a:rPr lang="en-US" altLang="en-US" sz="2400" baseline="-18000">
                        <a:latin typeface="Times New Roman" pitchFamily="18" charset="0"/>
                      </a:rPr>
                      <a:t>1           </a:t>
                    </a:r>
                    <a:r>
                      <a:rPr lang="en-US" altLang="en-US" sz="2400">
                        <a:latin typeface="Times New Roman" pitchFamily="18" charset="0"/>
                        <a:cs typeface="Times New Roman" pitchFamily="18" charset="0"/>
                      </a:rPr>
                      <a:t>∧</a:t>
                    </a:r>
                  </a:p>
                </p:txBody>
              </p:sp>
              <p:sp>
                <p:nvSpPr>
                  <p:cNvPr id="432173" name="Line 79"/>
                  <p:cNvSpPr>
                    <a:spLocks noChangeShapeType="1"/>
                  </p:cNvSpPr>
                  <p:nvPr/>
                </p:nvSpPr>
                <p:spPr bwMode="auto">
                  <a:xfrm>
                    <a:off x="336" y="0"/>
                    <a:ext cx="0" cy="272"/>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74" name="Line 80"/>
                  <p:cNvSpPr>
                    <a:spLocks noChangeShapeType="1"/>
                  </p:cNvSpPr>
                  <p:nvPr/>
                </p:nvSpPr>
                <p:spPr bwMode="auto">
                  <a:xfrm>
                    <a:off x="576" y="0"/>
                    <a:ext cx="0" cy="272"/>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75" name="Line 81"/>
                  <p:cNvSpPr>
                    <a:spLocks noChangeShapeType="1"/>
                  </p:cNvSpPr>
                  <p:nvPr/>
                </p:nvSpPr>
                <p:spPr bwMode="auto">
                  <a:xfrm>
                    <a:off x="0" y="280"/>
                    <a:ext cx="816" cy="0"/>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32162" name="Group 82"/>
                <p:cNvGrpSpPr>
                  <a:grpSpLocks/>
                </p:cNvGrpSpPr>
                <p:nvPr/>
              </p:nvGrpSpPr>
              <p:grpSpPr bwMode="auto">
                <a:xfrm>
                  <a:off x="0" y="717"/>
                  <a:ext cx="816" cy="363"/>
                  <a:chOff x="0" y="0"/>
                  <a:chExt cx="816" cy="340"/>
                </a:xfrm>
              </p:grpSpPr>
              <p:sp>
                <p:nvSpPr>
                  <p:cNvPr id="432168" name="Rectangle 83"/>
                  <p:cNvSpPr>
                    <a:spLocks noChangeArrowheads="1"/>
                  </p:cNvSpPr>
                  <p:nvPr/>
                </p:nvSpPr>
                <p:spPr bwMode="auto">
                  <a:xfrm>
                    <a:off x="0" y="0"/>
                    <a:ext cx="816" cy="340"/>
                  </a:xfrm>
                  <a:prstGeom prst="rect">
                    <a:avLst/>
                  </a:prstGeom>
                  <a:noFill/>
                  <a:ln w="381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V</a:t>
                    </a:r>
                    <a:r>
                      <a:rPr lang="en-US" altLang="en-US" sz="2400" baseline="-18000">
                        <a:latin typeface="Times New Roman" pitchFamily="18" charset="0"/>
                      </a:rPr>
                      <a:t>2</a:t>
                    </a:r>
                  </a:p>
                </p:txBody>
              </p:sp>
              <p:sp>
                <p:nvSpPr>
                  <p:cNvPr id="432169" name="Line 84"/>
                  <p:cNvSpPr>
                    <a:spLocks noChangeShapeType="1"/>
                  </p:cNvSpPr>
                  <p:nvPr/>
                </p:nvSpPr>
                <p:spPr bwMode="auto">
                  <a:xfrm>
                    <a:off x="336" y="0"/>
                    <a:ext cx="0" cy="272"/>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70" name="Line 85"/>
                  <p:cNvSpPr>
                    <a:spLocks noChangeShapeType="1"/>
                  </p:cNvSpPr>
                  <p:nvPr/>
                </p:nvSpPr>
                <p:spPr bwMode="auto">
                  <a:xfrm>
                    <a:off x="576" y="0"/>
                    <a:ext cx="0" cy="272"/>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71" name="Line 86"/>
                  <p:cNvSpPr>
                    <a:spLocks noChangeShapeType="1"/>
                  </p:cNvSpPr>
                  <p:nvPr/>
                </p:nvSpPr>
                <p:spPr bwMode="auto">
                  <a:xfrm>
                    <a:off x="0" y="280"/>
                    <a:ext cx="816" cy="0"/>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32163" name="Group 87"/>
                <p:cNvGrpSpPr>
                  <a:grpSpLocks/>
                </p:cNvGrpSpPr>
                <p:nvPr/>
              </p:nvGrpSpPr>
              <p:grpSpPr bwMode="auto">
                <a:xfrm>
                  <a:off x="0" y="1077"/>
                  <a:ext cx="816" cy="363"/>
                  <a:chOff x="0" y="0"/>
                  <a:chExt cx="816" cy="340"/>
                </a:xfrm>
              </p:grpSpPr>
              <p:sp>
                <p:nvSpPr>
                  <p:cNvPr id="432164" name="Rectangle 88"/>
                  <p:cNvSpPr>
                    <a:spLocks noChangeArrowheads="1"/>
                  </p:cNvSpPr>
                  <p:nvPr/>
                </p:nvSpPr>
                <p:spPr bwMode="auto">
                  <a:xfrm>
                    <a:off x="0" y="0"/>
                    <a:ext cx="816" cy="340"/>
                  </a:xfrm>
                  <a:prstGeom prst="rect">
                    <a:avLst/>
                  </a:prstGeom>
                  <a:noFill/>
                  <a:ln w="381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V</a:t>
                    </a:r>
                    <a:r>
                      <a:rPr lang="en-US" altLang="en-US" sz="2400" baseline="-18000">
                        <a:latin typeface="Times New Roman" pitchFamily="18" charset="0"/>
                      </a:rPr>
                      <a:t>3</a:t>
                    </a:r>
                  </a:p>
                </p:txBody>
              </p:sp>
              <p:sp>
                <p:nvSpPr>
                  <p:cNvPr id="432165" name="Line 89"/>
                  <p:cNvSpPr>
                    <a:spLocks noChangeShapeType="1"/>
                  </p:cNvSpPr>
                  <p:nvPr/>
                </p:nvSpPr>
                <p:spPr bwMode="auto">
                  <a:xfrm>
                    <a:off x="336" y="0"/>
                    <a:ext cx="0" cy="272"/>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66" name="Line 90"/>
                  <p:cNvSpPr>
                    <a:spLocks noChangeShapeType="1"/>
                  </p:cNvSpPr>
                  <p:nvPr/>
                </p:nvSpPr>
                <p:spPr bwMode="auto">
                  <a:xfrm>
                    <a:off x="576" y="0"/>
                    <a:ext cx="0" cy="272"/>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67" name="Line 91"/>
                  <p:cNvSpPr>
                    <a:spLocks noChangeShapeType="1"/>
                  </p:cNvSpPr>
                  <p:nvPr/>
                </p:nvSpPr>
                <p:spPr bwMode="auto">
                  <a:xfrm>
                    <a:off x="0" y="280"/>
                    <a:ext cx="816" cy="0"/>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grpSp>
          <p:nvGrpSpPr>
            <p:cNvPr id="432140" name="Group 92"/>
            <p:cNvGrpSpPr>
              <a:grpSpLocks/>
            </p:cNvGrpSpPr>
            <p:nvPr/>
          </p:nvGrpSpPr>
          <p:grpSpPr bwMode="auto">
            <a:xfrm>
              <a:off x="672" y="192"/>
              <a:ext cx="720" cy="546"/>
              <a:chOff x="0" y="0"/>
              <a:chExt cx="720" cy="546"/>
            </a:xfrm>
          </p:grpSpPr>
          <p:sp>
            <p:nvSpPr>
              <p:cNvPr id="432155" name="Line 93"/>
              <p:cNvSpPr>
                <a:spLocks noChangeShapeType="1"/>
              </p:cNvSpPr>
              <p:nvPr/>
            </p:nvSpPr>
            <p:spPr bwMode="auto">
              <a:xfrm>
                <a:off x="0" y="0"/>
                <a:ext cx="0" cy="144"/>
              </a:xfrm>
              <a:prstGeom prst="line">
                <a:avLst/>
              </a:prstGeom>
              <a:noFill/>
              <a:ln w="38100">
                <a:solidFill>
                  <a:schemeClr val="folHlink"/>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56" name="Line 94"/>
              <p:cNvSpPr>
                <a:spLocks noChangeShapeType="1"/>
              </p:cNvSpPr>
              <p:nvPr/>
            </p:nvSpPr>
            <p:spPr bwMode="auto">
              <a:xfrm>
                <a:off x="0" y="144"/>
                <a:ext cx="720" cy="0"/>
              </a:xfrm>
              <a:prstGeom prst="line">
                <a:avLst/>
              </a:prstGeom>
              <a:noFill/>
              <a:ln w="38100">
                <a:solidFill>
                  <a:schemeClr val="folHlink"/>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57" name="Line 95"/>
              <p:cNvSpPr>
                <a:spLocks noChangeShapeType="1"/>
              </p:cNvSpPr>
              <p:nvPr/>
            </p:nvSpPr>
            <p:spPr bwMode="auto">
              <a:xfrm>
                <a:off x="712" y="152"/>
                <a:ext cx="0" cy="394"/>
              </a:xfrm>
              <a:prstGeom prst="line">
                <a:avLst/>
              </a:prstGeom>
              <a:noFill/>
              <a:ln w="38100">
                <a:solidFill>
                  <a:schemeClr val="folHlink"/>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32141" name="Group 96"/>
            <p:cNvGrpSpPr>
              <a:grpSpLocks/>
            </p:cNvGrpSpPr>
            <p:nvPr/>
          </p:nvGrpSpPr>
          <p:grpSpPr bwMode="auto">
            <a:xfrm>
              <a:off x="736" y="224"/>
              <a:ext cx="1179" cy="476"/>
              <a:chOff x="0" y="0"/>
              <a:chExt cx="1179" cy="476"/>
            </a:xfrm>
          </p:grpSpPr>
          <p:sp>
            <p:nvSpPr>
              <p:cNvPr id="432152" name="Line 97"/>
              <p:cNvSpPr>
                <a:spLocks noChangeShapeType="1"/>
              </p:cNvSpPr>
              <p:nvPr/>
            </p:nvSpPr>
            <p:spPr bwMode="auto">
              <a:xfrm>
                <a:off x="0" y="326"/>
                <a:ext cx="0" cy="144"/>
              </a:xfrm>
              <a:prstGeom prst="line">
                <a:avLst/>
              </a:prstGeom>
              <a:noFill/>
              <a:ln w="38100">
                <a:solidFill>
                  <a:schemeClr val="hlink"/>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53" name="Line 98"/>
              <p:cNvSpPr>
                <a:spLocks noChangeShapeType="1"/>
              </p:cNvSpPr>
              <p:nvPr/>
            </p:nvSpPr>
            <p:spPr bwMode="auto">
              <a:xfrm>
                <a:off x="0" y="470"/>
                <a:ext cx="1179" cy="0"/>
              </a:xfrm>
              <a:prstGeom prst="line">
                <a:avLst/>
              </a:prstGeom>
              <a:noFill/>
              <a:ln w="38100">
                <a:solidFill>
                  <a:schemeClr val="hlink"/>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54" name="Line 99"/>
              <p:cNvSpPr>
                <a:spLocks noChangeShapeType="1"/>
              </p:cNvSpPr>
              <p:nvPr/>
            </p:nvSpPr>
            <p:spPr bwMode="auto">
              <a:xfrm>
                <a:off x="1168" y="0"/>
                <a:ext cx="0" cy="476"/>
              </a:xfrm>
              <a:prstGeom prst="line">
                <a:avLst/>
              </a:prstGeom>
              <a:noFill/>
              <a:ln w="38100">
                <a:solidFill>
                  <a:schemeClr val="hlink"/>
                </a:solidFill>
                <a:round/>
                <a:headEnd type="triangle"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32142" name="Line 100"/>
            <p:cNvSpPr>
              <a:spLocks noChangeShapeType="1"/>
            </p:cNvSpPr>
            <p:nvPr/>
          </p:nvSpPr>
          <p:spPr bwMode="auto">
            <a:xfrm>
              <a:off x="2256" y="152"/>
              <a:ext cx="0" cy="1020"/>
            </a:xfrm>
            <a:prstGeom prst="line">
              <a:avLst/>
            </a:prstGeom>
            <a:noFill/>
            <a:ln w="38100">
              <a:solidFill>
                <a:schemeClr val="hlink"/>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432143" name="Group 101"/>
            <p:cNvGrpSpPr>
              <a:grpSpLocks/>
            </p:cNvGrpSpPr>
            <p:nvPr/>
          </p:nvGrpSpPr>
          <p:grpSpPr bwMode="auto">
            <a:xfrm>
              <a:off x="720" y="216"/>
              <a:ext cx="2607" cy="842"/>
              <a:chOff x="0" y="0"/>
              <a:chExt cx="2539" cy="842"/>
            </a:xfrm>
          </p:grpSpPr>
          <p:sp>
            <p:nvSpPr>
              <p:cNvPr id="432149" name="Line 102"/>
              <p:cNvSpPr>
                <a:spLocks noChangeShapeType="1"/>
              </p:cNvSpPr>
              <p:nvPr/>
            </p:nvSpPr>
            <p:spPr bwMode="auto">
              <a:xfrm>
                <a:off x="0" y="698"/>
                <a:ext cx="0" cy="144"/>
              </a:xfrm>
              <a:prstGeom prst="line">
                <a:avLst/>
              </a:prstGeom>
              <a:noFill/>
              <a:ln w="38100">
                <a:solidFill>
                  <a:schemeClr val="tx2"/>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50" name="Line 103"/>
              <p:cNvSpPr>
                <a:spLocks noChangeShapeType="1"/>
              </p:cNvSpPr>
              <p:nvPr/>
            </p:nvSpPr>
            <p:spPr bwMode="auto">
              <a:xfrm>
                <a:off x="0" y="842"/>
                <a:ext cx="2539" cy="0"/>
              </a:xfrm>
              <a:prstGeom prst="line">
                <a:avLst/>
              </a:prstGeom>
              <a:noFill/>
              <a:ln w="38100">
                <a:solidFill>
                  <a:schemeClr val="tx2"/>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51" name="Line 104"/>
              <p:cNvSpPr>
                <a:spLocks noChangeShapeType="1"/>
              </p:cNvSpPr>
              <p:nvPr/>
            </p:nvSpPr>
            <p:spPr bwMode="auto">
              <a:xfrm>
                <a:off x="2528" y="0"/>
                <a:ext cx="0" cy="839"/>
              </a:xfrm>
              <a:prstGeom prst="line">
                <a:avLst/>
              </a:prstGeom>
              <a:noFill/>
              <a:ln w="38100">
                <a:solidFill>
                  <a:schemeClr val="tx2"/>
                </a:solidFill>
                <a:round/>
                <a:headEnd type="triangle"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32144" name="Line 105"/>
            <p:cNvSpPr>
              <a:spLocks noChangeShapeType="1"/>
            </p:cNvSpPr>
            <p:nvPr/>
          </p:nvSpPr>
          <p:spPr bwMode="auto">
            <a:xfrm>
              <a:off x="3552" y="128"/>
              <a:ext cx="0" cy="1008"/>
            </a:xfrm>
            <a:prstGeom prst="line">
              <a:avLst/>
            </a:prstGeom>
            <a:noFill/>
            <a:ln w="38100">
              <a:solidFill>
                <a:schemeClr val="tx2"/>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432145" name="Group 106"/>
            <p:cNvGrpSpPr>
              <a:grpSpLocks/>
            </p:cNvGrpSpPr>
            <p:nvPr/>
          </p:nvGrpSpPr>
          <p:grpSpPr bwMode="auto">
            <a:xfrm>
              <a:off x="720" y="948"/>
              <a:ext cx="2267" cy="609"/>
              <a:chOff x="0" y="0"/>
              <a:chExt cx="2267" cy="609"/>
            </a:xfrm>
          </p:grpSpPr>
          <p:sp>
            <p:nvSpPr>
              <p:cNvPr id="432146" name="Line 107"/>
              <p:cNvSpPr>
                <a:spLocks noChangeShapeType="1"/>
              </p:cNvSpPr>
              <p:nvPr/>
            </p:nvSpPr>
            <p:spPr bwMode="auto">
              <a:xfrm>
                <a:off x="0" y="326"/>
                <a:ext cx="16" cy="283"/>
              </a:xfrm>
              <a:prstGeom prst="line">
                <a:avLst/>
              </a:prstGeom>
              <a:noFill/>
              <a:ln w="38100">
                <a:solidFill>
                  <a:srgbClr val="336600"/>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47" name="Line 108"/>
              <p:cNvSpPr>
                <a:spLocks noChangeShapeType="1"/>
              </p:cNvSpPr>
              <p:nvPr/>
            </p:nvSpPr>
            <p:spPr bwMode="auto">
              <a:xfrm>
                <a:off x="0" y="609"/>
                <a:ext cx="2267" cy="0"/>
              </a:xfrm>
              <a:prstGeom prst="line">
                <a:avLst/>
              </a:prstGeom>
              <a:noFill/>
              <a:ln w="38100">
                <a:solidFill>
                  <a:srgbClr val="336600"/>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2148" name="Line 109"/>
              <p:cNvSpPr>
                <a:spLocks noChangeShapeType="1"/>
              </p:cNvSpPr>
              <p:nvPr/>
            </p:nvSpPr>
            <p:spPr bwMode="auto">
              <a:xfrm>
                <a:off x="2256" y="0"/>
                <a:ext cx="11" cy="609"/>
              </a:xfrm>
              <a:prstGeom prst="line">
                <a:avLst/>
              </a:prstGeom>
              <a:noFill/>
              <a:ln w="38100">
                <a:solidFill>
                  <a:srgbClr val="336600"/>
                </a:solidFill>
                <a:round/>
                <a:headEnd type="triangle"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432135" name="Rectangle 110"/>
          <p:cNvSpPr>
            <a:spLocks noChangeArrowheads="1"/>
          </p:cNvSpPr>
          <p:nvPr/>
        </p:nvSpPr>
        <p:spPr bwMode="auto">
          <a:xfrm>
            <a:off x="2559917" y="6367462"/>
            <a:ext cx="3670300" cy="407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dirty="0" smtClean="0">
                <a:latin typeface="Times New Roman" pitchFamily="18" charset="0"/>
              </a:rPr>
              <a:t>有向图</a:t>
            </a:r>
            <a:r>
              <a:rPr lang="zh-CN" altLang="en-US" sz="2000" b="1" dirty="0">
                <a:latin typeface="Times New Roman" pitchFamily="18" charset="0"/>
              </a:rPr>
              <a:t>的十字链表结构</a:t>
            </a:r>
          </a:p>
        </p:txBody>
      </p:sp>
      <p:sp>
        <p:nvSpPr>
          <p:cNvPr id="7" name="标题 6"/>
          <p:cNvSpPr>
            <a:spLocks noGrp="1"/>
          </p:cNvSpPr>
          <p:nvPr>
            <p:ph type="title"/>
          </p:nvPr>
        </p:nvSpPr>
        <p:spPr/>
        <p:txBody>
          <a:bodyPr/>
          <a:lstStyle/>
          <a:p>
            <a:r>
              <a:rPr lang="zh-CN" altLang="en-US" dirty="0" smtClean="0">
                <a:latin typeface="+mn-lt"/>
                <a:ea typeface="宋体" panose="02010600030101010101" pitchFamily="2" charset="-122"/>
              </a:rPr>
              <a:t>例子：</a:t>
            </a:r>
            <a:r>
              <a:rPr lang="en-US" altLang="en-US" dirty="0" err="1" smtClean="0">
                <a:latin typeface="+mn-lt"/>
                <a:ea typeface="宋体" panose="02010600030101010101" pitchFamily="2" charset="-122"/>
              </a:rPr>
              <a:t>有向图</a:t>
            </a:r>
            <a:r>
              <a:rPr lang="zh-CN" altLang="en-US" dirty="0" smtClean="0">
                <a:latin typeface="+mn-lt"/>
                <a:ea typeface="宋体" panose="02010600030101010101" pitchFamily="2" charset="-122"/>
              </a:rPr>
              <a:t>的</a:t>
            </a:r>
            <a:r>
              <a:rPr lang="en-US" altLang="en-US" dirty="0" err="1" smtClean="0">
                <a:latin typeface="+mn-lt"/>
                <a:ea typeface="宋体" panose="02010600030101010101" pitchFamily="2" charset="-122"/>
              </a:rPr>
              <a:t>十字链表</a:t>
            </a:r>
            <a:r>
              <a:rPr lang="zh-CN" altLang="en-US" dirty="0" smtClean="0">
                <a:latin typeface="+mn-lt"/>
                <a:ea typeface="宋体" panose="02010600030101010101" pitchFamily="2" charset="-122"/>
              </a:rPr>
              <a:t>表示</a:t>
            </a:r>
            <a:endParaRPr lang="en-US" dirty="0">
              <a:latin typeface="+mn-lt"/>
              <a:ea typeface="宋体" panose="02010600030101010101" pitchFamily="2" charset="-122"/>
            </a:endParaRPr>
          </a:p>
        </p:txBody>
      </p:sp>
      <p:sp>
        <p:nvSpPr>
          <p:cNvPr id="5" name="内容占位符 4"/>
          <p:cNvSpPr>
            <a:spLocks noGrp="1"/>
          </p:cNvSpPr>
          <p:nvPr>
            <p:ph idx="1"/>
          </p:nvPr>
        </p:nvSpPr>
        <p:spPr>
          <a:xfrm>
            <a:off x="457200" y="908720"/>
            <a:ext cx="8229600" cy="3453153"/>
          </a:xfrm>
        </p:spPr>
        <p:txBody>
          <a:bodyPr>
            <a:normAutofit/>
          </a:bodyPr>
          <a:lstStyle/>
          <a:p>
            <a:r>
              <a:rPr lang="en-US" altLang="en-US" dirty="0" err="1" smtClean="0">
                <a:ea typeface="宋体" panose="02010600030101010101" pitchFamily="2" charset="-122"/>
              </a:rPr>
              <a:t>从一个顶点结点的firstout出发，沿表结点的tlink指针构成了正邻接表的链表结构</a:t>
            </a:r>
            <a:endParaRPr lang="en-US" altLang="en-US" dirty="0" smtClean="0">
              <a:ea typeface="宋体" panose="02010600030101010101" pitchFamily="2" charset="-122"/>
            </a:endParaRPr>
          </a:p>
          <a:p>
            <a:r>
              <a:rPr lang="en-US" altLang="en-US" dirty="0" err="1" smtClean="0">
                <a:ea typeface="宋体" panose="02010600030101010101" pitchFamily="2" charset="-122"/>
              </a:rPr>
              <a:t>从一个顶点结点的firstin出发，沿表结点的hlink指针构成了逆邻接表的链表结构</a:t>
            </a:r>
            <a:endParaRPr lang="en-US" altLang="en-US" dirty="0" smtClean="0">
              <a:ea typeface="宋体" panose="02010600030101010101" pitchFamily="2" charset="-122"/>
            </a:endParaRPr>
          </a:p>
          <a:p>
            <a:endParaRPr lang="en-US" dirty="0"/>
          </a:p>
        </p:txBody>
      </p:sp>
    </p:spTree>
    <p:extLst>
      <p:ext uri="{BB962C8B-B14F-4D97-AF65-F5344CB8AC3E}">
        <p14:creationId xmlns:p14="http://schemas.microsoft.com/office/powerpoint/2010/main" val="254428683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术语</a:t>
            </a:r>
            <a:r>
              <a:rPr lang="en-US" altLang="zh-CN" dirty="0" smtClean="0"/>
              <a:t>-</a:t>
            </a:r>
            <a:r>
              <a:rPr lang="zh-CN" altLang="en-US" dirty="0" smtClean="0"/>
              <a:t>图、子图</a:t>
            </a:r>
            <a:endParaRPr lang="en-US" dirty="0"/>
          </a:p>
        </p:txBody>
      </p:sp>
      <p:sp>
        <p:nvSpPr>
          <p:cNvPr id="424962" name="Rectangle 2"/>
          <p:cNvSpPr>
            <a:spLocks noGrp="1" noChangeArrowheads="1"/>
          </p:cNvSpPr>
          <p:nvPr>
            <p:ph idx="1"/>
          </p:nvPr>
        </p:nvSpPr>
        <p:spPr>
          <a:xfrm>
            <a:off x="251520" y="620688"/>
            <a:ext cx="8712968" cy="3758480"/>
          </a:xfrm>
        </p:spPr>
        <p:txBody>
          <a:bodyPr>
            <a:normAutofit lnSpcReduction="10000"/>
          </a:bodyPr>
          <a:lstStyle/>
          <a:p>
            <a:r>
              <a:rPr lang="zh-CN" altLang="en-US" b="1" dirty="0" smtClean="0">
                <a:solidFill>
                  <a:srgbClr val="0000FF"/>
                </a:solidFill>
                <a:ea typeface="宋体" panose="02010600030101010101" pitchFamily="2" charset="-122"/>
              </a:rPr>
              <a:t>图</a:t>
            </a:r>
            <a:r>
              <a:rPr lang="en-US" altLang="zh-CN" sz="2800" b="1" dirty="0">
                <a:ea typeface="宋体" panose="02010600030101010101" pitchFamily="2" charset="-122"/>
              </a:rPr>
              <a:t>(graph</a:t>
            </a:r>
            <a:r>
              <a:rPr lang="en-US" altLang="zh-CN" b="1" dirty="0" smtClean="0">
                <a:ea typeface="宋体" panose="02010600030101010101" pitchFamily="2" charset="-122"/>
              </a:rPr>
              <a:t>)</a:t>
            </a:r>
          </a:p>
          <a:p>
            <a:pPr lvl="1"/>
            <a:r>
              <a:rPr lang="zh-CN" altLang="en-US" b="1" dirty="0" smtClean="0">
                <a:solidFill>
                  <a:srgbClr val="0000FF"/>
                </a:solidFill>
                <a:ea typeface="宋体" panose="02010600030101010101" pitchFamily="2" charset="-122"/>
              </a:rPr>
              <a:t>顶点</a:t>
            </a:r>
            <a:r>
              <a:rPr lang="en-US" altLang="zh-CN" b="1" dirty="0" smtClean="0">
                <a:ea typeface="宋体" panose="02010600030101010101" pitchFamily="2" charset="-122"/>
              </a:rPr>
              <a:t>(vertex)</a:t>
            </a:r>
            <a:r>
              <a:rPr lang="zh-CN" altLang="en-US" dirty="0" smtClean="0">
                <a:ea typeface="宋体" panose="02010600030101010101" pitchFamily="2" charset="-122"/>
              </a:rPr>
              <a:t>：表示数据元素</a:t>
            </a:r>
            <a:endParaRPr lang="en-US" altLang="zh-CN" dirty="0" smtClean="0">
              <a:ea typeface="宋体" panose="02010600030101010101" pitchFamily="2" charset="-122"/>
            </a:endParaRPr>
          </a:p>
          <a:p>
            <a:pPr lvl="1"/>
            <a:r>
              <a:rPr lang="en-US" altLang="en-US" b="1" dirty="0" smtClean="0">
                <a:solidFill>
                  <a:srgbClr val="0000FF"/>
                </a:solidFill>
                <a:ea typeface="宋体" panose="02010600030101010101" pitchFamily="2" charset="-122"/>
              </a:rPr>
              <a:t>弧</a:t>
            </a:r>
            <a:r>
              <a:rPr lang="en-US" altLang="en-US" b="1" dirty="0" smtClean="0">
                <a:ea typeface="宋体" panose="02010600030101010101" pitchFamily="2" charset="-122"/>
              </a:rPr>
              <a:t>(arc)</a:t>
            </a:r>
            <a:r>
              <a:rPr lang="zh-CN" altLang="en-US" b="1" dirty="0" smtClean="0">
                <a:ea typeface="宋体" panose="02010600030101010101" pitchFamily="2" charset="-122"/>
              </a:rPr>
              <a:t> </a:t>
            </a:r>
            <a:r>
              <a:rPr lang="en-US" altLang="en-US" dirty="0" smtClean="0">
                <a:ea typeface="宋体" panose="02010600030101010101" pitchFamily="2" charset="-122"/>
              </a:rPr>
              <a:t>：</a:t>
            </a:r>
            <a:r>
              <a:rPr lang="en-US" altLang="en-US" dirty="0" err="1" smtClean="0">
                <a:ea typeface="宋体" panose="02010600030101010101" pitchFamily="2" charset="-122"/>
              </a:rPr>
              <a:t>表示两个顶点v和w之间存在关</a:t>
            </a:r>
            <a:r>
              <a:rPr lang="zh-CN" altLang="en-US" dirty="0" smtClean="0">
                <a:ea typeface="宋体" panose="02010600030101010101" pitchFamily="2" charset="-122"/>
              </a:rPr>
              <a:t>联</a:t>
            </a:r>
            <a:r>
              <a:rPr lang="en-US" altLang="en-US" dirty="0" smtClean="0">
                <a:ea typeface="宋体" panose="02010600030101010101" pitchFamily="2" charset="-122"/>
              </a:rPr>
              <a:t>，用顶点对&lt;</a:t>
            </a:r>
            <a:r>
              <a:rPr lang="en-US" altLang="en-US" dirty="0" err="1" smtClean="0">
                <a:ea typeface="宋体" panose="02010600030101010101" pitchFamily="2" charset="-122"/>
              </a:rPr>
              <a:t>v,w</a:t>
            </a:r>
            <a:r>
              <a:rPr lang="en-US" altLang="en-US" dirty="0" smtClean="0">
                <a:ea typeface="宋体" panose="02010600030101010101" pitchFamily="2" charset="-122"/>
              </a:rPr>
              <a:t>&gt;表示</a:t>
            </a:r>
          </a:p>
          <a:p>
            <a:r>
              <a:rPr lang="en-US" altLang="en-US" b="1" dirty="0" err="1" smtClean="0">
                <a:solidFill>
                  <a:srgbClr val="0000FF"/>
                </a:solidFill>
                <a:ea typeface="宋体" panose="02010600030101010101" pitchFamily="2" charset="-122"/>
              </a:rPr>
              <a:t>子图</a:t>
            </a:r>
            <a:r>
              <a:rPr lang="en-US" altLang="en-US" b="1" dirty="0">
                <a:ea typeface="宋体" panose="02010600030101010101" pitchFamily="2" charset="-122"/>
              </a:rPr>
              <a:t>(subgraph)</a:t>
            </a:r>
            <a:r>
              <a:rPr lang="en-US" altLang="en-US" dirty="0" err="1">
                <a:ea typeface="宋体" panose="02010600030101010101" pitchFamily="2" charset="-122"/>
              </a:rPr>
              <a:t>和</a:t>
            </a:r>
            <a:r>
              <a:rPr lang="en-US" altLang="en-US" b="1" dirty="0" err="1">
                <a:solidFill>
                  <a:srgbClr val="0000FF"/>
                </a:solidFill>
                <a:ea typeface="宋体" panose="02010600030101010101" pitchFamily="2" charset="-122"/>
              </a:rPr>
              <a:t>生成子图</a:t>
            </a:r>
            <a:r>
              <a:rPr lang="en-US" altLang="en-US" b="1" dirty="0">
                <a:ea typeface="宋体" panose="02010600030101010101" pitchFamily="2" charset="-122"/>
              </a:rPr>
              <a:t>(spanning subgraph)</a:t>
            </a:r>
            <a:endParaRPr lang="en-US" altLang="en-US" dirty="0">
              <a:ea typeface="宋体" panose="02010600030101010101" pitchFamily="2" charset="-122"/>
            </a:endParaRPr>
          </a:p>
          <a:p>
            <a:pPr lvl="1"/>
            <a:r>
              <a:rPr lang="en-US" altLang="en-US" dirty="0" err="1">
                <a:ea typeface="宋体" panose="02010600030101010101" pitchFamily="2" charset="-122"/>
              </a:rPr>
              <a:t>设有图G</a:t>
            </a:r>
            <a:r>
              <a:rPr lang="en-US" altLang="en-US" dirty="0">
                <a:ea typeface="宋体" panose="02010600030101010101" pitchFamily="2" charset="-122"/>
              </a:rPr>
              <a:t>=(</a:t>
            </a:r>
            <a:r>
              <a:rPr lang="en-US" altLang="en-US" dirty="0" smtClean="0">
                <a:ea typeface="宋体" panose="02010600030101010101" pitchFamily="2" charset="-122"/>
              </a:rPr>
              <a:t>V, E)</a:t>
            </a:r>
            <a:r>
              <a:rPr lang="en-US" altLang="en-US" dirty="0" err="1">
                <a:ea typeface="宋体" panose="02010600030101010101" pitchFamily="2" charset="-122"/>
              </a:rPr>
              <a:t>和G</a:t>
            </a:r>
            <a:r>
              <a:rPr lang="en-US" altLang="en-US" dirty="0">
                <a:ea typeface="宋体" panose="02010600030101010101" pitchFamily="2" charset="-122"/>
              </a:rPr>
              <a:t>’=(V</a:t>
            </a:r>
            <a:r>
              <a:rPr lang="en-US" altLang="en-US" dirty="0" smtClean="0">
                <a:ea typeface="宋体" panose="02010600030101010101" pitchFamily="2" charset="-122"/>
              </a:rPr>
              <a:t>’, E’)，</a:t>
            </a:r>
            <a:r>
              <a:rPr lang="en-US" altLang="en-US" dirty="0" err="1">
                <a:ea typeface="宋体" panose="02010600030101010101" pitchFamily="2" charset="-122"/>
              </a:rPr>
              <a:t>若V</a:t>
            </a:r>
            <a:r>
              <a:rPr lang="en-US" altLang="en-US" dirty="0" smtClean="0">
                <a:ea typeface="宋体" panose="02010600030101010101" pitchFamily="2" charset="-122"/>
              </a:rPr>
              <a:t>’</a:t>
            </a:r>
            <a:r>
              <a:rPr lang="en-US" altLang="en-US" dirty="0" smtClean="0">
                <a:ea typeface="宋体" panose="02010600030101010101" pitchFamily="2" charset="-122"/>
                <a:sym typeface="Symbol"/>
              </a:rPr>
              <a:t></a:t>
            </a:r>
            <a:r>
              <a:rPr lang="en-US" altLang="en-US" dirty="0" err="1" smtClean="0">
                <a:ea typeface="宋体" panose="02010600030101010101" pitchFamily="2" charset="-122"/>
              </a:rPr>
              <a:t>V</a:t>
            </a:r>
            <a:r>
              <a:rPr lang="en-US" altLang="en-US" dirty="0" err="1">
                <a:ea typeface="宋体" panose="02010600030101010101" pitchFamily="2" charset="-122"/>
              </a:rPr>
              <a:t>且E</a:t>
            </a:r>
            <a:r>
              <a:rPr lang="en-US" altLang="en-US" dirty="0" smtClean="0">
                <a:ea typeface="宋体" panose="02010600030101010101" pitchFamily="2" charset="-122"/>
              </a:rPr>
              <a:t>’</a:t>
            </a:r>
            <a:r>
              <a:rPr lang="en-US" altLang="en-US" dirty="0">
                <a:ea typeface="宋体" panose="02010600030101010101" pitchFamily="2" charset="-122"/>
                <a:sym typeface="Symbol"/>
              </a:rPr>
              <a:t> </a:t>
            </a:r>
            <a:r>
              <a:rPr lang="en-US" altLang="en-US" dirty="0" err="1" smtClean="0">
                <a:ea typeface="宋体" panose="02010600030101010101" pitchFamily="2" charset="-122"/>
              </a:rPr>
              <a:t>E，</a:t>
            </a:r>
            <a:r>
              <a:rPr lang="en-US" altLang="en-US" dirty="0" err="1">
                <a:ea typeface="宋体" panose="02010600030101010101" pitchFamily="2" charset="-122"/>
              </a:rPr>
              <a:t>则称图G’是G的子图；若V</a:t>
            </a:r>
            <a:r>
              <a:rPr lang="en-US" altLang="en-US" dirty="0">
                <a:ea typeface="宋体" panose="02010600030101010101" pitchFamily="2" charset="-122"/>
              </a:rPr>
              <a:t>’=</a:t>
            </a:r>
            <a:r>
              <a:rPr lang="en-US" altLang="en-US" dirty="0" err="1">
                <a:ea typeface="宋体" panose="02010600030101010101" pitchFamily="2" charset="-122"/>
              </a:rPr>
              <a:t>V且E</a:t>
            </a:r>
            <a:r>
              <a:rPr lang="en-US" altLang="en-US" dirty="0" smtClean="0">
                <a:ea typeface="宋体" panose="02010600030101010101" pitchFamily="2" charset="-122"/>
              </a:rPr>
              <a:t>’</a:t>
            </a:r>
            <a:r>
              <a:rPr lang="en-US" altLang="en-US" dirty="0">
                <a:ea typeface="宋体" panose="02010600030101010101" pitchFamily="2" charset="-122"/>
                <a:sym typeface="Symbol"/>
              </a:rPr>
              <a:t> </a:t>
            </a:r>
            <a:r>
              <a:rPr lang="en-US" altLang="en-US" dirty="0" err="1" smtClean="0">
                <a:ea typeface="宋体" panose="02010600030101010101" pitchFamily="2" charset="-122"/>
              </a:rPr>
              <a:t>E</a:t>
            </a:r>
            <a:r>
              <a:rPr lang="en-US" altLang="en-US" dirty="0" err="1">
                <a:ea typeface="宋体" panose="02010600030101010101" pitchFamily="2" charset="-122"/>
              </a:rPr>
              <a:t>，则称图G’是G的一个生成子图</a:t>
            </a:r>
            <a:endParaRPr lang="en-US" altLang="en-US" dirty="0">
              <a:ea typeface="宋体" panose="02010600030101010101" pitchFamily="2" charset="-122"/>
            </a:endParaRPr>
          </a:p>
          <a:p>
            <a:endParaRPr lang="en-US" altLang="en-US" dirty="0" smtClean="0"/>
          </a:p>
        </p:txBody>
      </p:sp>
      <p:grpSp>
        <p:nvGrpSpPr>
          <p:cNvPr id="4" name="Group 45"/>
          <p:cNvGrpSpPr>
            <a:grpSpLocks/>
          </p:cNvGrpSpPr>
          <p:nvPr/>
        </p:nvGrpSpPr>
        <p:grpSpPr bwMode="auto">
          <a:xfrm>
            <a:off x="366548" y="4446984"/>
            <a:ext cx="3505200" cy="2362200"/>
            <a:chOff x="336" y="288"/>
            <a:chExt cx="2208" cy="1488"/>
          </a:xfrm>
        </p:grpSpPr>
        <p:sp>
          <p:nvSpPr>
            <p:cNvPr id="5" name="Line 8"/>
            <p:cNvSpPr>
              <a:spLocks noChangeShapeType="1"/>
            </p:cNvSpPr>
            <p:nvPr/>
          </p:nvSpPr>
          <p:spPr bwMode="auto">
            <a:xfrm flipH="1">
              <a:off x="480" y="432"/>
              <a:ext cx="816"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9"/>
            <p:cNvSpPr>
              <a:spLocks noChangeShapeType="1"/>
            </p:cNvSpPr>
            <p:nvPr/>
          </p:nvSpPr>
          <p:spPr bwMode="auto">
            <a:xfrm>
              <a:off x="576" y="1152"/>
              <a:ext cx="28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10"/>
            <p:cNvSpPr>
              <a:spLocks noChangeShapeType="1"/>
            </p:cNvSpPr>
            <p:nvPr/>
          </p:nvSpPr>
          <p:spPr bwMode="auto">
            <a:xfrm>
              <a:off x="1152" y="1584"/>
              <a:ext cx="576" cy="0"/>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11"/>
            <p:cNvSpPr>
              <a:spLocks noChangeShapeType="1"/>
            </p:cNvSpPr>
            <p:nvPr/>
          </p:nvSpPr>
          <p:spPr bwMode="auto">
            <a:xfrm flipH="1" flipV="1">
              <a:off x="1536" y="576"/>
              <a:ext cx="336" cy="864"/>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12"/>
            <p:cNvSpPr>
              <a:spLocks noChangeShapeType="1"/>
            </p:cNvSpPr>
            <p:nvPr/>
          </p:nvSpPr>
          <p:spPr bwMode="auto">
            <a:xfrm>
              <a:off x="1584" y="432"/>
              <a:ext cx="76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3"/>
            <p:cNvSpPr>
              <a:spLocks noChangeShapeType="1"/>
            </p:cNvSpPr>
            <p:nvPr/>
          </p:nvSpPr>
          <p:spPr bwMode="auto">
            <a:xfrm flipH="1" flipV="1">
              <a:off x="624" y="1008"/>
              <a:ext cx="1104" cy="480"/>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4"/>
            <p:cNvSpPr>
              <a:spLocks noChangeShapeType="1"/>
            </p:cNvSpPr>
            <p:nvPr/>
          </p:nvSpPr>
          <p:spPr bwMode="auto">
            <a:xfrm flipH="1">
              <a:off x="1008" y="1008"/>
              <a:ext cx="124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18"/>
            <p:cNvSpPr>
              <a:spLocks noChangeArrowheads="1"/>
            </p:cNvSpPr>
            <p:nvPr/>
          </p:nvSpPr>
          <p:spPr bwMode="auto">
            <a:xfrm>
              <a:off x="1296" y="288"/>
              <a:ext cx="288" cy="336"/>
            </a:xfrm>
            <a:prstGeom prst="ellipse">
              <a:avLst/>
            </a:prstGeom>
            <a:solidFill>
              <a:srgbClr val="A7E2FF">
                <a:alpha val="50000"/>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66"/>
                  </a:solidFill>
                </a:rPr>
                <a:t>A</a:t>
              </a:r>
              <a:endParaRPr lang="en-US" altLang="zh-CN" sz="2400"/>
            </a:p>
          </p:txBody>
        </p:sp>
        <p:sp>
          <p:nvSpPr>
            <p:cNvPr id="13" name="Oval 20"/>
            <p:cNvSpPr>
              <a:spLocks noChangeArrowheads="1"/>
            </p:cNvSpPr>
            <p:nvPr/>
          </p:nvSpPr>
          <p:spPr bwMode="auto">
            <a:xfrm>
              <a:off x="336" y="864"/>
              <a:ext cx="288" cy="336"/>
            </a:xfrm>
            <a:prstGeom prst="ellipse">
              <a:avLst/>
            </a:prstGeom>
            <a:solidFill>
              <a:srgbClr val="A7E2FF">
                <a:alpha val="50000"/>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66"/>
                  </a:solidFill>
                </a:rPr>
                <a:t>B</a:t>
              </a:r>
              <a:endParaRPr lang="en-US" altLang="zh-CN" sz="2400"/>
            </a:p>
          </p:txBody>
        </p:sp>
        <p:sp>
          <p:nvSpPr>
            <p:cNvPr id="14" name="Oval 21"/>
            <p:cNvSpPr>
              <a:spLocks noChangeArrowheads="1"/>
            </p:cNvSpPr>
            <p:nvPr/>
          </p:nvSpPr>
          <p:spPr bwMode="auto">
            <a:xfrm>
              <a:off x="2256" y="864"/>
              <a:ext cx="288" cy="336"/>
            </a:xfrm>
            <a:prstGeom prst="ellipse">
              <a:avLst/>
            </a:prstGeom>
            <a:solidFill>
              <a:srgbClr val="A7E2FF">
                <a:alpha val="50000"/>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66"/>
                  </a:solidFill>
                </a:rPr>
                <a:t>E</a:t>
              </a:r>
              <a:endParaRPr lang="en-US" altLang="zh-CN" sz="2400"/>
            </a:p>
          </p:txBody>
        </p:sp>
        <p:sp>
          <p:nvSpPr>
            <p:cNvPr id="15" name="Oval 22"/>
            <p:cNvSpPr>
              <a:spLocks noChangeArrowheads="1"/>
            </p:cNvSpPr>
            <p:nvPr/>
          </p:nvSpPr>
          <p:spPr bwMode="auto">
            <a:xfrm>
              <a:off x="864" y="1440"/>
              <a:ext cx="288" cy="336"/>
            </a:xfrm>
            <a:prstGeom prst="ellipse">
              <a:avLst/>
            </a:prstGeom>
            <a:solidFill>
              <a:srgbClr val="A7E2FF">
                <a:alpha val="50000"/>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66"/>
                  </a:solidFill>
                </a:rPr>
                <a:t>C</a:t>
              </a:r>
              <a:endParaRPr lang="en-US" altLang="zh-CN" sz="2400"/>
            </a:p>
          </p:txBody>
        </p:sp>
        <p:sp>
          <p:nvSpPr>
            <p:cNvPr id="16" name="Oval 23"/>
            <p:cNvSpPr>
              <a:spLocks noChangeArrowheads="1"/>
            </p:cNvSpPr>
            <p:nvPr/>
          </p:nvSpPr>
          <p:spPr bwMode="auto">
            <a:xfrm>
              <a:off x="1728" y="1440"/>
              <a:ext cx="288" cy="336"/>
            </a:xfrm>
            <a:prstGeom prst="ellipse">
              <a:avLst/>
            </a:prstGeom>
            <a:solidFill>
              <a:srgbClr val="A7E2FF">
                <a:alpha val="50000"/>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66"/>
                  </a:solidFill>
                </a:rPr>
                <a:t>F</a:t>
              </a:r>
              <a:endParaRPr lang="en-US" altLang="zh-CN" sz="2400"/>
            </a:p>
          </p:txBody>
        </p:sp>
      </p:grpSp>
      <p:sp>
        <p:nvSpPr>
          <p:cNvPr id="17" name="Text Box 35"/>
          <p:cNvSpPr txBox="1">
            <a:spLocks noChangeArrowheads="1"/>
          </p:cNvSpPr>
          <p:nvPr/>
        </p:nvSpPr>
        <p:spPr bwMode="auto">
          <a:xfrm>
            <a:off x="960273" y="4523184"/>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CC0000"/>
                </a:solidFill>
              </a:rPr>
              <a:t>15</a:t>
            </a:r>
            <a:endParaRPr lang="en-US" altLang="zh-CN" sz="2400"/>
          </a:p>
        </p:txBody>
      </p:sp>
      <p:sp>
        <p:nvSpPr>
          <p:cNvPr id="18" name="Text Box 36"/>
          <p:cNvSpPr txBox="1">
            <a:spLocks noChangeArrowheads="1"/>
          </p:cNvSpPr>
          <p:nvPr/>
        </p:nvSpPr>
        <p:spPr bwMode="auto">
          <a:xfrm>
            <a:off x="2652548" y="4446984"/>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CC0000"/>
                </a:solidFill>
              </a:rPr>
              <a:t>9</a:t>
            </a:r>
            <a:endParaRPr lang="en-US" altLang="zh-CN" sz="2400"/>
          </a:p>
        </p:txBody>
      </p:sp>
      <p:sp>
        <p:nvSpPr>
          <p:cNvPr id="19" name="Text Box 37"/>
          <p:cNvSpPr txBox="1">
            <a:spLocks noChangeArrowheads="1"/>
          </p:cNvSpPr>
          <p:nvPr/>
        </p:nvSpPr>
        <p:spPr bwMode="auto">
          <a:xfrm>
            <a:off x="1280948" y="5437584"/>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CC0000"/>
                </a:solidFill>
              </a:rPr>
              <a:t>7</a:t>
            </a:r>
            <a:endParaRPr lang="en-US" altLang="zh-CN" sz="2400"/>
          </a:p>
        </p:txBody>
      </p:sp>
      <p:sp>
        <p:nvSpPr>
          <p:cNvPr id="20" name="Text Box 38"/>
          <p:cNvSpPr txBox="1">
            <a:spLocks noChangeArrowheads="1"/>
          </p:cNvSpPr>
          <p:nvPr/>
        </p:nvSpPr>
        <p:spPr bwMode="auto">
          <a:xfrm>
            <a:off x="1966748" y="5513784"/>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CC0000"/>
                </a:solidFill>
              </a:rPr>
              <a:t>21</a:t>
            </a:r>
            <a:endParaRPr lang="en-US" altLang="zh-CN" sz="2400"/>
          </a:p>
        </p:txBody>
      </p:sp>
      <p:sp>
        <p:nvSpPr>
          <p:cNvPr id="21" name="Text Box 39"/>
          <p:cNvSpPr txBox="1">
            <a:spLocks noChangeArrowheads="1"/>
          </p:cNvSpPr>
          <p:nvPr/>
        </p:nvSpPr>
        <p:spPr bwMode="auto">
          <a:xfrm>
            <a:off x="2423948" y="5056584"/>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CC0000"/>
                </a:solidFill>
              </a:rPr>
              <a:t>11</a:t>
            </a:r>
            <a:endParaRPr lang="en-US" altLang="zh-CN" sz="2400"/>
          </a:p>
        </p:txBody>
      </p:sp>
      <p:sp>
        <p:nvSpPr>
          <p:cNvPr id="22" name="Text Box 40"/>
          <p:cNvSpPr txBox="1">
            <a:spLocks noChangeArrowheads="1"/>
          </p:cNvSpPr>
          <p:nvPr/>
        </p:nvSpPr>
        <p:spPr bwMode="auto">
          <a:xfrm>
            <a:off x="690398" y="5894784"/>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CC0000"/>
                </a:solidFill>
              </a:rPr>
              <a:t>3</a:t>
            </a:r>
            <a:endParaRPr lang="en-US" altLang="zh-CN" sz="2400"/>
          </a:p>
        </p:txBody>
      </p:sp>
      <p:sp>
        <p:nvSpPr>
          <p:cNvPr id="23" name="Text Box 41"/>
          <p:cNvSpPr txBox="1">
            <a:spLocks noChangeArrowheads="1"/>
          </p:cNvSpPr>
          <p:nvPr/>
        </p:nvSpPr>
        <p:spPr bwMode="auto">
          <a:xfrm>
            <a:off x="1909598" y="6366272"/>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CC0000"/>
                </a:solidFill>
              </a:rPr>
              <a:t>2</a:t>
            </a:r>
            <a:endParaRPr lang="en-US" altLang="zh-CN" sz="2400"/>
          </a:p>
        </p:txBody>
      </p:sp>
      <p:grpSp>
        <p:nvGrpSpPr>
          <p:cNvPr id="24" name="Group 45"/>
          <p:cNvGrpSpPr>
            <a:grpSpLocks/>
          </p:cNvGrpSpPr>
          <p:nvPr/>
        </p:nvGrpSpPr>
        <p:grpSpPr bwMode="auto">
          <a:xfrm>
            <a:off x="4788024" y="4398168"/>
            <a:ext cx="3505200" cy="2362200"/>
            <a:chOff x="336" y="288"/>
            <a:chExt cx="2208" cy="1488"/>
          </a:xfrm>
        </p:grpSpPr>
        <p:sp>
          <p:nvSpPr>
            <p:cNvPr id="25" name="Line 9"/>
            <p:cNvSpPr>
              <a:spLocks noChangeShapeType="1"/>
            </p:cNvSpPr>
            <p:nvPr/>
          </p:nvSpPr>
          <p:spPr bwMode="auto">
            <a:xfrm>
              <a:off x="576" y="1152"/>
              <a:ext cx="28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10"/>
            <p:cNvSpPr>
              <a:spLocks noChangeShapeType="1"/>
            </p:cNvSpPr>
            <p:nvPr/>
          </p:nvSpPr>
          <p:spPr bwMode="auto">
            <a:xfrm>
              <a:off x="1152" y="1584"/>
              <a:ext cx="576" cy="0"/>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11"/>
            <p:cNvSpPr>
              <a:spLocks noChangeShapeType="1"/>
            </p:cNvSpPr>
            <p:nvPr/>
          </p:nvSpPr>
          <p:spPr bwMode="auto">
            <a:xfrm flipH="1" flipV="1">
              <a:off x="1536" y="576"/>
              <a:ext cx="336" cy="864"/>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12"/>
            <p:cNvSpPr>
              <a:spLocks noChangeShapeType="1"/>
            </p:cNvSpPr>
            <p:nvPr/>
          </p:nvSpPr>
          <p:spPr bwMode="auto">
            <a:xfrm>
              <a:off x="1584" y="432"/>
              <a:ext cx="76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Oval 18"/>
            <p:cNvSpPr>
              <a:spLocks noChangeArrowheads="1"/>
            </p:cNvSpPr>
            <p:nvPr/>
          </p:nvSpPr>
          <p:spPr bwMode="auto">
            <a:xfrm>
              <a:off x="1296" y="288"/>
              <a:ext cx="288" cy="336"/>
            </a:xfrm>
            <a:prstGeom prst="ellipse">
              <a:avLst/>
            </a:prstGeom>
            <a:solidFill>
              <a:srgbClr val="A7E2FF">
                <a:alpha val="50000"/>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66"/>
                  </a:solidFill>
                </a:rPr>
                <a:t>A</a:t>
              </a:r>
              <a:endParaRPr lang="en-US" altLang="zh-CN" sz="2400"/>
            </a:p>
          </p:txBody>
        </p:sp>
        <p:sp>
          <p:nvSpPr>
            <p:cNvPr id="30" name="Oval 20"/>
            <p:cNvSpPr>
              <a:spLocks noChangeArrowheads="1"/>
            </p:cNvSpPr>
            <p:nvPr/>
          </p:nvSpPr>
          <p:spPr bwMode="auto">
            <a:xfrm>
              <a:off x="336" y="864"/>
              <a:ext cx="288" cy="336"/>
            </a:xfrm>
            <a:prstGeom prst="ellipse">
              <a:avLst/>
            </a:prstGeom>
            <a:solidFill>
              <a:srgbClr val="A7E2FF">
                <a:alpha val="50000"/>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66"/>
                  </a:solidFill>
                </a:rPr>
                <a:t>B</a:t>
              </a:r>
              <a:endParaRPr lang="en-US" altLang="zh-CN" sz="2400"/>
            </a:p>
          </p:txBody>
        </p:sp>
        <p:sp>
          <p:nvSpPr>
            <p:cNvPr id="31" name="Oval 21"/>
            <p:cNvSpPr>
              <a:spLocks noChangeArrowheads="1"/>
            </p:cNvSpPr>
            <p:nvPr/>
          </p:nvSpPr>
          <p:spPr bwMode="auto">
            <a:xfrm>
              <a:off x="2256" y="864"/>
              <a:ext cx="288" cy="336"/>
            </a:xfrm>
            <a:prstGeom prst="ellipse">
              <a:avLst/>
            </a:prstGeom>
            <a:solidFill>
              <a:srgbClr val="A7E2FF">
                <a:alpha val="50000"/>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66"/>
                  </a:solidFill>
                </a:rPr>
                <a:t>E</a:t>
              </a:r>
              <a:endParaRPr lang="en-US" altLang="zh-CN" sz="2400"/>
            </a:p>
          </p:txBody>
        </p:sp>
        <p:sp>
          <p:nvSpPr>
            <p:cNvPr id="32" name="Oval 22"/>
            <p:cNvSpPr>
              <a:spLocks noChangeArrowheads="1"/>
            </p:cNvSpPr>
            <p:nvPr/>
          </p:nvSpPr>
          <p:spPr bwMode="auto">
            <a:xfrm>
              <a:off x="864" y="1440"/>
              <a:ext cx="288" cy="336"/>
            </a:xfrm>
            <a:prstGeom prst="ellipse">
              <a:avLst/>
            </a:prstGeom>
            <a:solidFill>
              <a:srgbClr val="A7E2FF">
                <a:alpha val="50000"/>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66"/>
                  </a:solidFill>
                </a:rPr>
                <a:t>C</a:t>
              </a:r>
              <a:endParaRPr lang="en-US" altLang="zh-CN" sz="2400"/>
            </a:p>
          </p:txBody>
        </p:sp>
        <p:sp>
          <p:nvSpPr>
            <p:cNvPr id="33" name="Oval 23"/>
            <p:cNvSpPr>
              <a:spLocks noChangeArrowheads="1"/>
            </p:cNvSpPr>
            <p:nvPr/>
          </p:nvSpPr>
          <p:spPr bwMode="auto">
            <a:xfrm>
              <a:off x="1728" y="1440"/>
              <a:ext cx="288" cy="336"/>
            </a:xfrm>
            <a:prstGeom prst="ellipse">
              <a:avLst/>
            </a:prstGeom>
            <a:solidFill>
              <a:srgbClr val="A7E2FF">
                <a:alpha val="50000"/>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66"/>
                  </a:solidFill>
                </a:rPr>
                <a:t>F</a:t>
              </a:r>
              <a:endParaRPr lang="en-US" altLang="zh-CN" sz="2400"/>
            </a:p>
          </p:txBody>
        </p:sp>
      </p:grpSp>
      <p:sp>
        <p:nvSpPr>
          <p:cNvPr id="34" name="Text Box 36"/>
          <p:cNvSpPr txBox="1">
            <a:spLocks noChangeArrowheads="1"/>
          </p:cNvSpPr>
          <p:nvPr/>
        </p:nvSpPr>
        <p:spPr bwMode="auto">
          <a:xfrm>
            <a:off x="7074024" y="4398168"/>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CC0000"/>
                </a:solidFill>
              </a:rPr>
              <a:t>9</a:t>
            </a:r>
            <a:endParaRPr lang="en-US" altLang="zh-CN" sz="2400"/>
          </a:p>
        </p:txBody>
      </p:sp>
      <p:sp>
        <p:nvSpPr>
          <p:cNvPr id="35" name="Text Box 39"/>
          <p:cNvSpPr txBox="1">
            <a:spLocks noChangeArrowheads="1"/>
          </p:cNvSpPr>
          <p:nvPr/>
        </p:nvSpPr>
        <p:spPr bwMode="auto">
          <a:xfrm>
            <a:off x="6845424" y="5007768"/>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CC0000"/>
                </a:solidFill>
              </a:rPr>
              <a:t>11</a:t>
            </a:r>
            <a:endParaRPr lang="en-US" altLang="zh-CN" sz="2400"/>
          </a:p>
        </p:txBody>
      </p:sp>
      <p:sp>
        <p:nvSpPr>
          <p:cNvPr id="36" name="Text Box 40"/>
          <p:cNvSpPr txBox="1">
            <a:spLocks noChangeArrowheads="1"/>
          </p:cNvSpPr>
          <p:nvPr/>
        </p:nvSpPr>
        <p:spPr bwMode="auto">
          <a:xfrm>
            <a:off x="5111874" y="5845968"/>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CC0000"/>
                </a:solidFill>
              </a:rPr>
              <a:t>3</a:t>
            </a:r>
            <a:endParaRPr lang="en-US" altLang="zh-CN" sz="2400"/>
          </a:p>
        </p:txBody>
      </p:sp>
      <p:sp>
        <p:nvSpPr>
          <p:cNvPr id="37" name="Text Box 41"/>
          <p:cNvSpPr txBox="1">
            <a:spLocks noChangeArrowheads="1"/>
          </p:cNvSpPr>
          <p:nvPr/>
        </p:nvSpPr>
        <p:spPr bwMode="auto">
          <a:xfrm>
            <a:off x="6331074" y="6317456"/>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CC0000"/>
                </a:solidFill>
              </a:rPr>
              <a:t>2</a:t>
            </a:r>
            <a:endParaRPr lang="en-US" altLang="zh-CN" sz="2400"/>
          </a:p>
        </p:txBody>
      </p:sp>
    </p:spTree>
    <p:extLst>
      <p:ext uri="{BB962C8B-B14F-4D97-AF65-F5344CB8AC3E}">
        <p14:creationId xmlns:p14="http://schemas.microsoft.com/office/powerpoint/2010/main" val="9834124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ppt_x</p:attrName>
                                        </p:attrNameLst>
                                      </p:cBhvr>
                                      <p:tavLst>
                                        <p:tav tm="0">
                                          <p:val>
                                            <p:strVal val="#ppt_x-#ppt_w*1.125000"/>
                                          </p:val>
                                        </p:tav>
                                        <p:tav tm="100000">
                                          <p:val>
                                            <p:strVal val="#ppt_x"/>
                                          </p:val>
                                        </p:tav>
                                      </p:tavLst>
                                    </p:anim>
                                    <p:animEffect transition="in" filter="wipe(right)">
                                      <p:cBhvr>
                                        <p:cTn id="13" dur="500"/>
                                        <p:tgtEl>
                                          <p:spTgt spid="17"/>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p:tgtEl>
                                          <p:spTgt spid="18"/>
                                        </p:tgtEl>
                                        <p:attrNameLst>
                                          <p:attrName>ppt_x</p:attrName>
                                        </p:attrNameLst>
                                      </p:cBhvr>
                                      <p:tavLst>
                                        <p:tav tm="0">
                                          <p:val>
                                            <p:strVal val="#ppt_x-#ppt_w*1.125000"/>
                                          </p:val>
                                        </p:tav>
                                        <p:tav tm="100000">
                                          <p:val>
                                            <p:strVal val="#ppt_x"/>
                                          </p:val>
                                        </p:tav>
                                      </p:tavLst>
                                    </p:anim>
                                    <p:animEffect transition="in" filter="wipe(right)">
                                      <p:cBhvr>
                                        <p:cTn id="18" dur="500"/>
                                        <p:tgtEl>
                                          <p:spTgt spid="18"/>
                                        </p:tgtEl>
                                      </p:cBhvr>
                                    </p:animEffect>
                                  </p:childTnLst>
                                </p:cTn>
                              </p:par>
                            </p:childTnLst>
                          </p:cTn>
                        </p:par>
                        <p:par>
                          <p:cTn id="19" fill="hold">
                            <p:stCondLst>
                              <p:cond delay="1000"/>
                            </p:stCondLst>
                            <p:childTnLst>
                              <p:par>
                                <p:cTn id="20" presetID="12" presetClass="entr" presetSubtype="8"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p:tgtEl>
                                          <p:spTgt spid="19"/>
                                        </p:tgtEl>
                                        <p:attrNameLst>
                                          <p:attrName>ppt_x</p:attrName>
                                        </p:attrNameLst>
                                      </p:cBhvr>
                                      <p:tavLst>
                                        <p:tav tm="0">
                                          <p:val>
                                            <p:strVal val="#ppt_x-#ppt_w*1.125000"/>
                                          </p:val>
                                        </p:tav>
                                        <p:tav tm="100000">
                                          <p:val>
                                            <p:strVal val="#ppt_x"/>
                                          </p:val>
                                        </p:tav>
                                      </p:tavLst>
                                    </p:anim>
                                    <p:animEffect transition="in" filter="wipe(right)">
                                      <p:cBhvr>
                                        <p:cTn id="23" dur="500"/>
                                        <p:tgtEl>
                                          <p:spTgt spid="19"/>
                                        </p:tgtEl>
                                      </p:cBhvr>
                                    </p:animEffect>
                                  </p:childTnLst>
                                </p:cTn>
                              </p:par>
                            </p:childTnLst>
                          </p:cTn>
                        </p:par>
                        <p:par>
                          <p:cTn id="24" fill="hold">
                            <p:stCondLst>
                              <p:cond delay="1500"/>
                            </p:stCondLst>
                            <p:childTnLst>
                              <p:par>
                                <p:cTn id="25" presetID="12" presetClass="entr" presetSubtype="8"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p:tgtEl>
                                          <p:spTgt spid="20"/>
                                        </p:tgtEl>
                                        <p:attrNameLst>
                                          <p:attrName>ppt_x</p:attrName>
                                        </p:attrNameLst>
                                      </p:cBhvr>
                                      <p:tavLst>
                                        <p:tav tm="0">
                                          <p:val>
                                            <p:strVal val="#ppt_x-#ppt_w*1.125000"/>
                                          </p:val>
                                        </p:tav>
                                        <p:tav tm="100000">
                                          <p:val>
                                            <p:strVal val="#ppt_x"/>
                                          </p:val>
                                        </p:tav>
                                      </p:tavLst>
                                    </p:anim>
                                    <p:animEffect transition="in" filter="wipe(right)">
                                      <p:cBhvr>
                                        <p:cTn id="28" dur="500"/>
                                        <p:tgtEl>
                                          <p:spTgt spid="20"/>
                                        </p:tgtEl>
                                      </p:cBhvr>
                                    </p:animEffect>
                                  </p:childTnLst>
                                </p:cTn>
                              </p:par>
                            </p:childTnLst>
                          </p:cTn>
                        </p:par>
                        <p:par>
                          <p:cTn id="29" fill="hold">
                            <p:stCondLst>
                              <p:cond delay="2000"/>
                            </p:stCondLst>
                            <p:childTnLst>
                              <p:par>
                                <p:cTn id="30" presetID="12" presetClass="entr" presetSubtype="8"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p:tgtEl>
                                          <p:spTgt spid="21"/>
                                        </p:tgtEl>
                                        <p:attrNameLst>
                                          <p:attrName>ppt_x</p:attrName>
                                        </p:attrNameLst>
                                      </p:cBhvr>
                                      <p:tavLst>
                                        <p:tav tm="0">
                                          <p:val>
                                            <p:strVal val="#ppt_x-#ppt_w*1.125000"/>
                                          </p:val>
                                        </p:tav>
                                        <p:tav tm="100000">
                                          <p:val>
                                            <p:strVal val="#ppt_x"/>
                                          </p:val>
                                        </p:tav>
                                      </p:tavLst>
                                    </p:anim>
                                    <p:animEffect transition="in" filter="wipe(right)">
                                      <p:cBhvr>
                                        <p:cTn id="33" dur="500"/>
                                        <p:tgtEl>
                                          <p:spTgt spid="21"/>
                                        </p:tgtEl>
                                      </p:cBhvr>
                                    </p:animEffect>
                                  </p:childTnLst>
                                </p:cTn>
                              </p:par>
                            </p:childTnLst>
                          </p:cTn>
                        </p:par>
                        <p:par>
                          <p:cTn id="34" fill="hold">
                            <p:stCondLst>
                              <p:cond delay="2500"/>
                            </p:stCondLst>
                            <p:childTnLst>
                              <p:par>
                                <p:cTn id="35" presetID="12" presetClass="entr" presetSubtype="8"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p:tgtEl>
                                          <p:spTgt spid="22"/>
                                        </p:tgtEl>
                                        <p:attrNameLst>
                                          <p:attrName>ppt_x</p:attrName>
                                        </p:attrNameLst>
                                      </p:cBhvr>
                                      <p:tavLst>
                                        <p:tav tm="0">
                                          <p:val>
                                            <p:strVal val="#ppt_x-#ppt_w*1.125000"/>
                                          </p:val>
                                        </p:tav>
                                        <p:tav tm="100000">
                                          <p:val>
                                            <p:strVal val="#ppt_x"/>
                                          </p:val>
                                        </p:tav>
                                      </p:tavLst>
                                    </p:anim>
                                    <p:animEffect transition="in" filter="wipe(right)">
                                      <p:cBhvr>
                                        <p:cTn id="38" dur="500"/>
                                        <p:tgtEl>
                                          <p:spTgt spid="22"/>
                                        </p:tgtEl>
                                      </p:cBhvr>
                                    </p:animEffect>
                                  </p:childTnLst>
                                </p:cTn>
                              </p:par>
                            </p:childTnLst>
                          </p:cTn>
                        </p:par>
                        <p:par>
                          <p:cTn id="39" fill="hold">
                            <p:stCondLst>
                              <p:cond delay="3000"/>
                            </p:stCondLst>
                            <p:childTnLst>
                              <p:par>
                                <p:cTn id="40" presetID="12" presetClass="entr" presetSubtype="8"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p:tgtEl>
                                          <p:spTgt spid="23"/>
                                        </p:tgtEl>
                                        <p:attrNameLst>
                                          <p:attrName>ppt_x</p:attrName>
                                        </p:attrNameLst>
                                      </p:cBhvr>
                                      <p:tavLst>
                                        <p:tav tm="0">
                                          <p:val>
                                            <p:strVal val="#ppt_x-#ppt_w*1.125000"/>
                                          </p:val>
                                        </p:tav>
                                        <p:tav tm="100000">
                                          <p:val>
                                            <p:strVal val="#ppt_x"/>
                                          </p:val>
                                        </p:tav>
                                      </p:tavLst>
                                    </p:anim>
                                    <p:animEffect transition="in" filter="wipe(right)">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up)">
                                      <p:cBhvr>
                                        <p:cTn id="48" dur="500"/>
                                        <p:tgtEl>
                                          <p:spTgt spid="24"/>
                                        </p:tgtEl>
                                      </p:cBhvr>
                                    </p:animEffect>
                                  </p:childTnLst>
                                </p:cTn>
                              </p:par>
                            </p:childTnLst>
                          </p:cTn>
                        </p:par>
                        <p:par>
                          <p:cTn id="49" fill="hold">
                            <p:stCondLst>
                              <p:cond delay="500"/>
                            </p:stCondLst>
                            <p:childTnLst>
                              <p:par>
                                <p:cTn id="50" presetID="12" presetClass="entr" presetSubtype="8" fill="hold" grpId="0" nodeType="afterEffect">
                                  <p:stCondLst>
                                    <p:cond delay="0"/>
                                  </p:stCondLst>
                                  <p:childTnLst>
                                    <p:set>
                                      <p:cBhvr>
                                        <p:cTn id="51" dur="1" fill="hold">
                                          <p:stCondLst>
                                            <p:cond delay="0"/>
                                          </p:stCondLst>
                                        </p:cTn>
                                        <p:tgtEl>
                                          <p:spTgt spid="34"/>
                                        </p:tgtEl>
                                        <p:attrNameLst>
                                          <p:attrName>style.visibility</p:attrName>
                                        </p:attrNameLst>
                                      </p:cBhvr>
                                      <p:to>
                                        <p:strVal val="visible"/>
                                      </p:to>
                                    </p:set>
                                    <p:anim calcmode="lin" valueType="num">
                                      <p:cBhvr additive="base">
                                        <p:cTn id="52" dur="500"/>
                                        <p:tgtEl>
                                          <p:spTgt spid="34"/>
                                        </p:tgtEl>
                                        <p:attrNameLst>
                                          <p:attrName>ppt_x</p:attrName>
                                        </p:attrNameLst>
                                      </p:cBhvr>
                                      <p:tavLst>
                                        <p:tav tm="0">
                                          <p:val>
                                            <p:strVal val="#ppt_x-#ppt_w*1.125000"/>
                                          </p:val>
                                        </p:tav>
                                        <p:tav tm="100000">
                                          <p:val>
                                            <p:strVal val="#ppt_x"/>
                                          </p:val>
                                        </p:tav>
                                      </p:tavLst>
                                    </p:anim>
                                    <p:animEffect transition="in" filter="wipe(right)">
                                      <p:cBhvr>
                                        <p:cTn id="53" dur="500"/>
                                        <p:tgtEl>
                                          <p:spTgt spid="34"/>
                                        </p:tgtEl>
                                      </p:cBhvr>
                                    </p:animEffect>
                                  </p:childTnLst>
                                </p:cTn>
                              </p:par>
                            </p:childTnLst>
                          </p:cTn>
                        </p:par>
                        <p:par>
                          <p:cTn id="54" fill="hold">
                            <p:stCondLst>
                              <p:cond delay="1000"/>
                            </p:stCondLst>
                            <p:childTnLst>
                              <p:par>
                                <p:cTn id="55" presetID="12" presetClass="entr" presetSubtype="8" fill="hold" grpId="0" nodeType="afterEffect">
                                  <p:stCondLst>
                                    <p:cond delay="0"/>
                                  </p:stCondLst>
                                  <p:childTnLst>
                                    <p:set>
                                      <p:cBhvr>
                                        <p:cTn id="56" dur="1" fill="hold">
                                          <p:stCondLst>
                                            <p:cond delay="0"/>
                                          </p:stCondLst>
                                        </p:cTn>
                                        <p:tgtEl>
                                          <p:spTgt spid="35"/>
                                        </p:tgtEl>
                                        <p:attrNameLst>
                                          <p:attrName>style.visibility</p:attrName>
                                        </p:attrNameLst>
                                      </p:cBhvr>
                                      <p:to>
                                        <p:strVal val="visible"/>
                                      </p:to>
                                    </p:set>
                                    <p:anim calcmode="lin" valueType="num">
                                      <p:cBhvr additive="base">
                                        <p:cTn id="57" dur="500"/>
                                        <p:tgtEl>
                                          <p:spTgt spid="35"/>
                                        </p:tgtEl>
                                        <p:attrNameLst>
                                          <p:attrName>ppt_x</p:attrName>
                                        </p:attrNameLst>
                                      </p:cBhvr>
                                      <p:tavLst>
                                        <p:tav tm="0">
                                          <p:val>
                                            <p:strVal val="#ppt_x-#ppt_w*1.125000"/>
                                          </p:val>
                                        </p:tav>
                                        <p:tav tm="100000">
                                          <p:val>
                                            <p:strVal val="#ppt_x"/>
                                          </p:val>
                                        </p:tav>
                                      </p:tavLst>
                                    </p:anim>
                                    <p:animEffect transition="in" filter="wipe(right)">
                                      <p:cBhvr>
                                        <p:cTn id="58" dur="500"/>
                                        <p:tgtEl>
                                          <p:spTgt spid="35"/>
                                        </p:tgtEl>
                                      </p:cBhvr>
                                    </p:animEffect>
                                  </p:childTnLst>
                                </p:cTn>
                              </p:par>
                            </p:childTnLst>
                          </p:cTn>
                        </p:par>
                        <p:par>
                          <p:cTn id="59" fill="hold">
                            <p:stCondLst>
                              <p:cond delay="1500"/>
                            </p:stCondLst>
                            <p:childTnLst>
                              <p:par>
                                <p:cTn id="60" presetID="12" presetClass="entr" presetSubtype="8" fill="hold" grpId="0" nodeType="afterEffect">
                                  <p:stCondLst>
                                    <p:cond delay="0"/>
                                  </p:stCondLst>
                                  <p:childTnLst>
                                    <p:set>
                                      <p:cBhvr>
                                        <p:cTn id="61" dur="1" fill="hold">
                                          <p:stCondLst>
                                            <p:cond delay="0"/>
                                          </p:stCondLst>
                                        </p:cTn>
                                        <p:tgtEl>
                                          <p:spTgt spid="36"/>
                                        </p:tgtEl>
                                        <p:attrNameLst>
                                          <p:attrName>style.visibility</p:attrName>
                                        </p:attrNameLst>
                                      </p:cBhvr>
                                      <p:to>
                                        <p:strVal val="visible"/>
                                      </p:to>
                                    </p:set>
                                    <p:anim calcmode="lin" valueType="num">
                                      <p:cBhvr additive="base">
                                        <p:cTn id="62" dur="500"/>
                                        <p:tgtEl>
                                          <p:spTgt spid="36"/>
                                        </p:tgtEl>
                                        <p:attrNameLst>
                                          <p:attrName>ppt_x</p:attrName>
                                        </p:attrNameLst>
                                      </p:cBhvr>
                                      <p:tavLst>
                                        <p:tav tm="0">
                                          <p:val>
                                            <p:strVal val="#ppt_x-#ppt_w*1.125000"/>
                                          </p:val>
                                        </p:tav>
                                        <p:tav tm="100000">
                                          <p:val>
                                            <p:strVal val="#ppt_x"/>
                                          </p:val>
                                        </p:tav>
                                      </p:tavLst>
                                    </p:anim>
                                    <p:animEffect transition="in" filter="wipe(right)">
                                      <p:cBhvr>
                                        <p:cTn id="63" dur="500"/>
                                        <p:tgtEl>
                                          <p:spTgt spid="36"/>
                                        </p:tgtEl>
                                      </p:cBhvr>
                                    </p:animEffect>
                                  </p:childTnLst>
                                </p:cTn>
                              </p:par>
                            </p:childTnLst>
                          </p:cTn>
                        </p:par>
                        <p:par>
                          <p:cTn id="64" fill="hold">
                            <p:stCondLst>
                              <p:cond delay="2000"/>
                            </p:stCondLst>
                            <p:childTnLst>
                              <p:par>
                                <p:cTn id="65" presetID="12" presetClass="entr" presetSubtype="8" fill="hold" grpId="0" nodeType="after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additive="base">
                                        <p:cTn id="67" dur="500"/>
                                        <p:tgtEl>
                                          <p:spTgt spid="37"/>
                                        </p:tgtEl>
                                        <p:attrNameLst>
                                          <p:attrName>ppt_x</p:attrName>
                                        </p:attrNameLst>
                                      </p:cBhvr>
                                      <p:tavLst>
                                        <p:tav tm="0">
                                          <p:val>
                                            <p:strVal val="#ppt_x-#ppt_w*1.125000"/>
                                          </p:val>
                                        </p:tav>
                                        <p:tav tm="100000">
                                          <p:val>
                                            <p:strVal val="#ppt_x"/>
                                          </p:val>
                                        </p:tav>
                                      </p:tavLst>
                                    </p:anim>
                                    <p:animEffect transition="in" filter="wipe(right)">
                                      <p:cBhvr>
                                        <p:cTn id="6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18" grpId="0" autoUpdateAnimBg="0"/>
      <p:bldP spid="19" grpId="0" autoUpdateAnimBg="0"/>
      <p:bldP spid="20" grpId="0" autoUpdateAnimBg="0"/>
      <p:bldP spid="21" grpId="0" autoUpdateAnimBg="0"/>
      <p:bldP spid="22" grpId="0" autoUpdateAnimBg="0"/>
      <p:bldP spid="23" grpId="0" autoUpdateAnimBg="0"/>
      <p:bldP spid="34" grpId="0" autoUpdateAnimBg="0"/>
      <p:bldP spid="35" grpId="0" autoUpdateAnimBg="0"/>
      <p:bldP spid="36" grpId="0" autoUpdateAnimBg="0"/>
      <p:bldP spid="37"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例子：有向图的十字链表表示</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40</a:t>
            </a:fld>
            <a:endParaRPr lang="zh-CN" altLang="en-US"/>
          </a:p>
        </p:txBody>
      </p:sp>
      <p:grpSp>
        <p:nvGrpSpPr>
          <p:cNvPr id="5" name="Group 66"/>
          <p:cNvGrpSpPr>
            <a:grpSpLocks/>
          </p:cNvGrpSpPr>
          <p:nvPr/>
        </p:nvGrpSpPr>
        <p:grpSpPr bwMode="auto">
          <a:xfrm>
            <a:off x="558800" y="1143000"/>
            <a:ext cx="1981200" cy="1993900"/>
            <a:chOff x="352" y="720"/>
            <a:chExt cx="1248" cy="1256"/>
          </a:xfrm>
        </p:grpSpPr>
        <p:sp>
          <p:nvSpPr>
            <p:cNvPr id="6" name="Oval 3"/>
            <p:cNvSpPr>
              <a:spLocks noChangeArrowheads="1"/>
            </p:cNvSpPr>
            <p:nvPr/>
          </p:nvSpPr>
          <p:spPr bwMode="auto">
            <a:xfrm>
              <a:off x="352" y="824"/>
              <a:ext cx="336" cy="336"/>
            </a:xfrm>
            <a:prstGeom prst="ellipse">
              <a:avLst/>
            </a:prstGeom>
            <a:solidFill>
              <a:srgbClr val="CCFFCC"/>
            </a:solidFill>
            <a:ln w="38100" cap="sq">
              <a:solidFill>
                <a:srgbClr val="339966"/>
              </a:solidFill>
              <a:round/>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A</a:t>
              </a:r>
            </a:p>
          </p:txBody>
        </p:sp>
        <p:sp>
          <p:nvSpPr>
            <p:cNvPr id="7" name="Oval 5"/>
            <p:cNvSpPr>
              <a:spLocks noChangeArrowheads="1"/>
            </p:cNvSpPr>
            <p:nvPr/>
          </p:nvSpPr>
          <p:spPr bwMode="auto">
            <a:xfrm>
              <a:off x="784" y="1640"/>
              <a:ext cx="336" cy="336"/>
            </a:xfrm>
            <a:prstGeom prst="ellipse">
              <a:avLst/>
            </a:prstGeom>
            <a:solidFill>
              <a:srgbClr val="CCFFCC"/>
            </a:solidFill>
            <a:ln w="38100" cap="sq">
              <a:solidFill>
                <a:srgbClr val="339966"/>
              </a:solidFill>
              <a:round/>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B</a:t>
              </a:r>
            </a:p>
          </p:txBody>
        </p:sp>
        <p:sp>
          <p:nvSpPr>
            <p:cNvPr id="8" name="Oval 6"/>
            <p:cNvSpPr>
              <a:spLocks noChangeArrowheads="1"/>
            </p:cNvSpPr>
            <p:nvPr/>
          </p:nvSpPr>
          <p:spPr bwMode="auto">
            <a:xfrm>
              <a:off x="1264" y="872"/>
              <a:ext cx="336" cy="336"/>
            </a:xfrm>
            <a:prstGeom prst="ellipse">
              <a:avLst/>
            </a:prstGeom>
            <a:solidFill>
              <a:srgbClr val="CCFFCC"/>
            </a:solidFill>
            <a:ln w="38100" cap="sq">
              <a:solidFill>
                <a:srgbClr val="339966"/>
              </a:solidFill>
              <a:round/>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tx2"/>
                  </a:solidFill>
                </a:rPr>
                <a:t>C</a:t>
              </a:r>
            </a:p>
          </p:txBody>
        </p:sp>
        <p:sp>
          <p:nvSpPr>
            <p:cNvPr id="9" name="Line 7"/>
            <p:cNvSpPr>
              <a:spLocks noChangeShapeType="1"/>
            </p:cNvSpPr>
            <p:nvPr/>
          </p:nvSpPr>
          <p:spPr bwMode="auto">
            <a:xfrm>
              <a:off x="592" y="1112"/>
              <a:ext cx="288" cy="576"/>
            </a:xfrm>
            <a:prstGeom prst="line">
              <a:avLst/>
            </a:prstGeom>
            <a:noFill/>
            <a:ln w="38100" cap="sq">
              <a:solidFill>
                <a:srgbClr val="008000"/>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10" name="Line 8"/>
            <p:cNvSpPr>
              <a:spLocks noChangeShapeType="1"/>
            </p:cNvSpPr>
            <p:nvPr/>
          </p:nvSpPr>
          <p:spPr bwMode="auto">
            <a:xfrm>
              <a:off x="688" y="968"/>
              <a:ext cx="624" cy="0"/>
            </a:xfrm>
            <a:prstGeom prst="line">
              <a:avLst/>
            </a:prstGeom>
            <a:noFill/>
            <a:ln w="38100" cap="sq">
              <a:solidFill>
                <a:srgbClr val="008000"/>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11" name="Line 9"/>
            <p:cNvSpPr>
              <a:spLocks noChangeShapeType="1"/>
            </p:cNvSpPr>
            <p:nvPr/>
          </p:nvSpPr>
          <p:spPr bwMode="auto">
            <a:xfrm flipH="1">
              <a:off x="1072" y="1208"/>
              <a:ext cx="336" cy="528"/>
            </a:xfrm>
            <a:prstGeom prst="line">
              <a:avLst/>
            </a:prstGeom>
            <a:noFill/>
            <a:ln w="38100" cap="sq">
              <a:solidFill>
                <a:srgbClr val="008000"/>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12" name="Freeform 10"/>
            <p:cNvSpPr>
              <a:spLocks/>
            </p:cNvSpPr>
            <p:nvPr/>
          </p:nvSpPr>
          <p:spPr bwMode="auto">
            <a:xfrm>
              <a:off x="592" y="720"/>
              <a:ext cx="864" cy="152"/>
            </a:xfrm>
            <a:custGeom>
              <a:avLst/>
              <a:gdLst>
                <a:gd name="T0" fmla="*/ 864 w 864"/>
                <a:gd name="T1" fmla="*/ 152 h 152"/>
                <a:gd name="T2" fmla="*/ 384 w 864"/>
                <a:gd name="T3" fmla="*/ 8 h 152"/>
                <a:gd name="T4" fmla="*/ 0 w 864"/>
                <a:gd name="T5" fmla="*/ 104 h 152"/>
              </a:gdLst>
              <a:ahLst/>
              <a:cxnLst>
                <a:cxn ang="0">
                  <a:pos x="T0" y="T1"/>
                </a:cxn>
                <a:cxn ang="0">
                  <a:pos x="T2" y="T3"/>
                </a:cxn>
                <a:cxn ang="0">
                  <a:pos x="T4" y="T5"/>
                </a:cxn>
              </a:cxnLst>
              <a:rect l="0" t="0" r="r" b="b"/>
              <a:pathLst>
                <a:path w="864" h="152">
                  <a:moveTo>
                    <a:pt x="864" y="152"/>
                  </a:moveTo>
                  <a:cubicBezTo>
                    <a:pt x="696" y="84"/>
                    <a:pt x="528" y="16"/>
                    <a:pt x="384" y="8"/>
                  </a:cubicBezTo>
                  <a:cubicBezTo>
                    <a:pt x="240" y="0"/>
                    <a:pt x="120" y="52"/>
                    <a:pt x="0" y="104"/>
                  </a:cubicBezTo>
                </a:path>
              </a:pathLst>
            </a:custGeom>
            <a:noFill/>
            <a:ln w="38100" cap="sq" cmpd="sng">
              <a:solidFill>
                <a:srgbClr val="008000"/>
              </a:solidFill>
              <a:prstDash val="solid"/>
              <a:round/>
              <a:headEnd type="none"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grpSp>
      <p:grpSp>
        <p:nvGrpSpPr>
          <p:cNvPr id="13" name="Group 19"/>
          <p:cNvGrpSpPr>
            <a:grpSpLocks/>
          </p:cNvGrpSpPr>
          <p:nvPr/>
        </p:nvGrpSpPr>
        <p:grpSpPr bwMode="auto">
          <a:xfrm>
            <a:off x="1524000" y="3549650"/>
            <a:ext cx="1752600" cy="2559050"/>
            <a:chOff x="816" y="2380"/>
            <a:chExt cx="1104" cy="1612"/>
          </a:xfrm>
        </p:grpSpPr>
        <p:sp>
          <p:nvSpPr>
            <p:cNvPr id="14" name="Text Box 12"/>
            <p:cNvSpPr txBox="1">
              <a:spLocks noChangeArrowheads="1"/>
            </p:cNvSpPr>
            <p:nvPr/>
          </p:nvSpPr>
          <p:spPr bwMode="auto">
            <a:xfrm>
              <a:off x="816" y="2380"/>
              <a:ext cx="1104" cy="1612"/>
            </a:xfrm>
            <a:prstGeom prst="rect">
              <a:avLst/>
            </a:prstGeom>
            <a:solidFill>
              <a:srgbClr val="FFFF99"/>
            </a:solidFill>
            <a:ln w="28575" cap="sq">
              <a:solidFill>
                <a:srgbClr val="99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4000" b="1">
                  <a:solidFill>
                    <a:srgbClr val="800000"/>
                  </a:solidFill>
                </a:rPr>
                <a:t>A</a:t>
              </a:r>
            </a:p>
            <a:p>
              <a:pPr>
                <a:spcBef>
                  <a:spcPct val="50000"/>
                </a:spcBef>
              </a:pPr>
              <a:r>
                <a:rPr lang="en-US" altLang="zh-CN" sz="4000" b="1">
                  <a:solidFill>
                    <a:srgbClr val="800000"/>
                  </a:solidFill>
                </a:rPr>
                <a:t>B</a:t>
              </a:r>
            </a:p>
            <a:p>
              <a:pPr>
                <a:spcBef>
                  <a:spcPct val="50000"/>
                </a:spcBef>
              </a:pPr>
              <a:r>
                <a:rPr lang="en-US" altLang="zh-CN" sz="4000" b="1">
                  <a:solidFill>
                    <a:srgbClr val="800000"/>
                  </a:solidFill>
                </a:rPr>
                <a:t>C</a:t>
              </a:r>
            </a:p>
          </p:txBody>
        </p:sp>
        <p:sp>
          <p:nvSpPr>
            <p:cNvPr id="15" name="Line 14"/>
            <p:cNvSpPr>
              <a:spLocks noChangeShapeType="1"/>
            </p:cNvSpPr>
            <p:nvPr/>
          </p:nvSpPr>
          <p:spPr bwMode="auto">
            <a:xfrm>
              <a:off x="816" y="2880"/>
              <a:ext cx="1104" cy="0"/>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5"/>
            <p:cNvSpPr>
              <a:spLocks noChangeShapeType="1"/>
            </p:cNvSpPr>
            <p:nvPr/>
          </p:nvSpPr>
          <p:spPr bwMode="auto">
            <a:xfrm>
              <a:off x="816" y="3456"/>
              <a:ext cx="1104" cy="0"/>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6"/>
            <p:cNvSpPr>
              <a:spLocks noChangeShapeType="1"/>
            </p:cNvSpPr>
            <p:nvPr/>
          </p:nvSpPr>
          <p:spPr bwMode="auto">
            <a:xfrm>
              <a:off x="1248" y="2400"/>
              <a:ext cx="0" cy="1584"/>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7"/>
            <p:cNvSpPr>
              <a:spLocks noChangeShapeType="1"/>
            </p:cNvSpPr>
            <p:nvPr/>
          </p:nvSpPr>
          <p:spPr bwMode="auto">
            <a:xfrm>
              <a:off x="1584" y="2400"/>
              <a:ext cx="0" cy="1584"/>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 name="Text Box 20"/>
          <p:cNvSpPr txBox="1">
            <a:spLocks noChangeArrowheads="1"/>
          </p:cNvSpPr>
          <p:nvPr/>
        </p:nvSpPr>
        <p:spPr bwMode="auto">
          <a:xfrm>
            <a:off x="838200" y="3573016"/>
            <a:ext cx="79375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spAutoFit/>
          </a:bodyPr>
          <a:lstStyle/>
          <a:p>
            <a:pPr>
              <a:spcBef>
                <a:spcPct val="50000"/>
              </a:spcBef>
            </a:pPr>
            <a:r>
              <a:rPr lang="en-US" altLang="zh-CN" sz="4000" dirty="0">
                <a:solidFill>
                  <a:srgbClr val="0000CC"/>
                </a:solidFill>
              </a:rPr>
              <a:t>0  </a:t>
            </a:r>
            <a:endParaRPr lang="en-US" altLang="zh-CN" sz="4000" dirty="0" smtClean="0">
              <a:solidFill>
                <a:srgbClr val="0000CC"/>
              </a:solidFill>
            </a:endParaRPr>
          </a:p>
          <a:p>
            <a:pPr>
              <a:spcBef>
                <a:spcPct val="50000"/>
              </a:spcBef>
            </a:pPr>
            <a:r>
              <a:rPr lang="en-US" altLang="zh-CN" sz="4000" dirty="0" smtClean="0">
                <a:solidFill>
                  <a:srgbClr val="0000CC"/>
                </a:solidFill>
              </a:rPr>
              <a:t>1  </a:t>
            </a:r>
          </a:p>
          <a:p>
            <a:pPr>
              <a:spcBef>
                <a:spcPct val="50000"/>
              </a:spcBef>
            </a:pPr>
            <a:r>
              <a:rPr lang="en-US" altLang="zh-CN" sz="4000" dirty="0" smtClean="0">
                <a:solidFill>
                  <a:srgbClr val="0000CC"/>
                </a:solidFill>
              </a:rPr>
              <a:t>2</a:t>
            </a:r>
            <a:endParaRPr lang="en-US" altLang="zh-CN" sz="4000" dirty="0">
              <a:solidFill>
                <a:srgbClr val="0000CC"/>
              </a:solidFill>
            </a:endParaRPr>
          </a:p>
        </p:txBody>
      </p:sp>
      <p:sp>
        <p:nvSpPr>
          <p:cNvPr id="20" name="Rectangle 40"/>
          <p:cNvSpPr>
            <a:spLocks noChangeArrowheads="1"/>
          </p:cNvSpPr>
          <p:nvPr/>
        </p:nvSpPr>
        <p:spPr bwMode="auto">
          <a:xfrm>
            <a:off x="2743200" y="4495800"/>
            <a:ext cx="542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00CC"/>
                </a:solidFill>
              </a:rPr>
              <a:t>∧</a:t>
            </a:r>
          </a:p>
        </p:txBody>
      </p:sp>
      <p:grpSp>
        <p:nvGrpSpPr>
          <p:cNvPr id="21" name="Group 61"/>
          <p:cNvGrpSpPr>
            <a:grpSpLocks/>
          </p:cNvGrpSpPr>
          <p:nvPr/>
        </p:nvGrpSpPr>
        <p:grpSpPr bwMode="auto">
          <a:xfrm>
            <a:off x="2971800" y="3581400"/>
            <a:ext cx="5562600" cy="2438400"/>
            <a:chOff x="1872" y="2304"/>
            <a:chExt cx="3504" cy="1536"/>
          </a:xfrm>
        </p:grpSpPr>
        <p:sp>
          <p:nvSpPr>
            <p:cNvPr id="22" name="Text Box 25"/>
            <p:cNvSpPr txBox="1">
              <a:spLocks noChangeArrowheads="1"/>
            </p:cNvSpPr>
            <p:nvPr/>
          </p:nvSpPr>
          <p:spPr bwMode="auto">
            <a:xfrm>
              <a:off x="4224" y="3420"/>
              <a:ext cx="1152" cy="407"/>
            </a:xfrm>
            <a:prstGeom prst="rect">
              <a:avLst/>
            </a:prstGeom>
            <a:solidFill>
              <a:srgbClr val="CCFFFF"/>
            </a:solidFill>
            <a:ln w="25400" cap="sq">
              <a:solidFill>
                <a:srgbClr val="000080"/>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0000CC"/>
                  </a:solidFill>
                </a:rPr>
                <a:t>0  </a:t>
              </a:r>
              <a:r>
                <a:rPr lang="en-US" altLang="zh-CN" sz="2400" b="1" smtClean="0">
                  <a:solidFill>
                    <a:srgbClr val="0000CC"/>
                  </a:solidFill>
                </a:rPr>
                <a:t>    2</a:t>
              </a:r>
              <a:r>
                <a:rPr lang="en-US" altLang="zh-CN" sz="3600" b="1" smtClean="0">
                  <a:solidFill>
                    <a:srgbClr val="CC3300"/>
                  </a:solidFill>
                </a:rPr>
                <a:t>∧</a:t>
              </a:r>
              <a:r>
                <a:rPr lang="en-US" altLang="zh-CN" sz="3600" b="1" dirty="0" smtClean="0">
                  <a:solidFill>
                    <a:srgbClr val="0000CC"/>
                  </a:solidFill>
                </a:rPr>
                <a:t>∧</a:t>
              </a:r>
              <a:endParaRPr lang="en-US" altLang="zh-CN" sz="3600" b="1" dirty="0">
                <a:solidFill>
                  <a:srgbClr val="0000CC"/>
                </a:solidFill>
              </a:endParaRPr>
            </a:p>
          </p:txBody>
        </p:sp>
        <p:sp>
          <p:nvSpPr>
            <p:cNvPr id="23" name="Text Box 29"/>
            <p:cNvSpPr txBox="1">
              <a:spLocks noChangeArrowheads="1"/>
            </p:cNvSpPr>
            <p:nvPr/>
          </p:nvSpPr>
          <p:spPr bwMode="auto">
            <a:xfrm>
              <a:off x="2400" y="2316"/>
              <a:ext cx="1152" cy="291"/>
            </a:xfrm>
            <a:prstGeom prst="rect">
              <a:avLst/>
            </a:prstGeom>
            <a:solidFill>
              <a:srgbClr val="CCFFFF"/>
            </a:solidFill>
            <a:ln w="25400" cap="sq">
              <a:solidFill>
                <a:srgbClr val="000080"/>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rgbClr val="0000CC"/>
                  </a:solidFill>
                </a:rPr>
                <a:t>0 </a:t>
              </a:r>
              <a:r>
                <a:rPr lang="en-US" altLang="zh-CN" sz="2400" b="1" dirty="0" smtClean="0">
                  <a:solidFill>
                    <a:srgbClr val="0000CC"/>
                  </a:solidFill>
                </a:rPr>
                <a:t>    </a:t>
              </a:r>
              <a:r>
                <a:rPr lang="en-US" altLang="zh-CN" sz="2400" b="1" dirty="0">
                  <a:solidFill>
                    <a:srgbClr val="0000CC"/>
                  </a:solidFill>
                </a:rPr>
                <a:t>1</a:t>
              </a:r>
            </a:p>
          </p:txBody>
        </p:sp>
        <p:sp>
          <p:nvSpPr>
            <p:cNvPr id="24" name="Line 26"/>
            <p:cNvSpPr>
              <a:spLocks noChangeShapeType="1"/>
            </p:cNvSpPr>
            <p:nvPr/>
          </p:nvSpPr>
          <p:spPr bwMode="auto">
            <a:xfrm>
              <a:off x="4512" y="3408"/>
              <a:ext cx="0" cy="432"/>
            </a:xfrm>
            <a:prstGeom prst="line">
              <a:avLst/>
            </a:prstGeom>
            <a:noFill/>
            <a:ln w="19050" cap="sq">
              <a:solidFill>
                <a:srgbClr val="0000CC"/>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27"/>
            <p:cNvSpPr>
              <a:spLocks noChangeShapeType="1"/>
            </p:cNvSpPr>
            <p:nvPr/>
          </p:nvSpPr>
          <p:spPr bwMode="auto">
            <a:xfrm>
              <a:off x="4800" y="3408"/>
              <a:ext cx="0" cy="432"/>
            </a:xfrm>
            <a:prstGeom prst="line">
              <a:avLst/>
            </a:prstGeom>
            <a:noFill/>
            <a:ln w="19050" cap="sq">
              <a:solidFill>
                <a:srgbClr val="0000CC"/>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28"/>
            <p:cNvSpPr>
              <a:spLocks noChangeShapeType="1"/>
            </p:cNvSpPr>
            <p:nvPr/>
          </p:nvSpPr>
          <p:spPr bwMode="auto">
            <a:xfrm>
              <a:off x="5088" y="3408"/>
              <a:ext cx="0" cy="432"/>
            </a:xfrm>
            <a:prstGeom prst="line">
              <a:avLst/>
            </a:prstGeom>
            <a:noFill/>
            <a:ln w="19050" cap="sq">
              <a:solidFill>
                <a:srgbClr val="0000CC"/>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30"/>
            <p:cNvSpPr>
              <a:spLocks noChangeShapeType="1"/>
            </p:cNvSpPr>
            <p:nvPr/>
          </p:nvSpPr>
          <p:spPr bwMode="auto">
            <a:xfrm>
              <a:off x="2688" y="2304"/>
              <a:ext cx="0" cy="303"/>
            </a:xfrm>
            <a:prstGeom prst="line">
              <a:avLst/>
            </a:prstGeom>
            <a:noFill/>
            <a:ln w="19050" cap="sq">
              <a:solidFill>
                <a:srgbClr val="0000CC"/>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31"/>
            <p:cNvSpPr>
              <a:spLocks noChangeShapeType="1"/>
            </p:cNvSpPr>
            <p:nvPr/>
          </p:nvSpPr>
          <p:spPr bwMode="auto">
            <a:xfrm>
              <a:off x="2976" y="2304"/>
              <a:ext cx="0" cy="303"/>
            </a:xfrm>
            <a:prstGeom prst="line">
              <a:avLst/>
            </a:prstGeom>
            <a:noFill/>
            <a:ln w="19050" cap="sq">
              <a:solidFill>
                <a:srgbClr val="0000CC"/>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32"/>
            <p:cNvSpPr>
              <a:spLocks noChangeShapeType="1"/>
            </p:cNvSpPr>
            <p:nvPr/>
          </p:nvSpPr>
          <p:spPr bwMode="auto">
            <a:xfrm>
              <a:off x="3264" y="2304"/>
              <a:ext cx="0" cy="303"/>
            </a:xfrm>
            <a:prstGeom prst="line">
              <a:avLst/>
            </a:prstGeom>
            <a:noFill/>
            <a:ln w="19050" cap="sq">
              <a:solidFill>
                <a:srgbClr val="0000CC"/>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37"/>
            <p:cNvSpPr>
              <a:spLocks noChangeShapeType="1"/>
            </p:cNvSpPr>
            <p:nvPr/>
          </p:nvSpPr>
          <p:spPr bwMode="auto">
            <a:xfrm>
              <a:off x="1872" y="2544"/>
              <a:ext cx="528" cy="0"/>
            </a:xfrm>
            <a:prstGeom prst="line">
              <a:avLst/>
            </a:prstGeom>
            <a:noFill/>
            <a:ln w="28575" cap="sq">
              <a:solidFill>
                <a:srgbClr val="0000CC"/>
              </a:solidFill>
              <a:round/>
              <a:headEnd type="oval"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42"/>
            <p:cNvSpPr>
              <a:spLocks noChangeShapeType="1"/>
            </p:cNvSpPr>
            <p:nvPr/>
          </p:nvSpPr>
          <p:spPr bwMode="auto">
            <a:xfrm>
              <a:off x="3408" y="2544"/>
              <a:ext cx="288" cy="0"/>
            </a:xfrm>
            <a:prstGeom prst="line">
              <a:avLst/>
            </a:prstGeom>
            <a:noFill/>
            <a:ln w="28575" cap="sq">
              <a:solidFill>
                <a:srgbClr val="0000CC"/>
              </a:solidFill>
              <a:round/>
              <a:headEnd type="oval"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43"/>
            <p:cNvSpPr>
              <a:spLocks noChangeShapeType="1"/>
            </p:cNvSpPr>
            <p:nvPr/>
          </p:nvSpPr>
          <p:spPr bwMode="auto">
            <a:xfrm>
              <a:off x="3696" y="2544"/>
              <a:ext cx="0" cy="1056"/>
            </a:xfrm>
            <a:prstGeom prst="line">
              <a:avLst/>
            </a:prstGeom>
            <a:noFill/>
            <a:ln w="28575" cap="sq">
              <a:solidFill>
                <a:srgbClr val="0000CC"/>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44"/>
            <p:cNvSpPr>
              <a:spLocks noChangeShapeType="1"/>
            </p:cNvSpPr>
            <p:nvPr/>
          </p:nvSpPr>
          <p:spPr bwMode="auto">
            <a:xfrm>
              <a:off x="3696" y="3600"/>
              <a:ext cx="528" cy="0"/>
            </a:xfrm>
            <a:prstGeom prst="line">
              <a:avLst/>
            </a:prstGeom>
            <a:noFill/>
            <a:ln w="28575" cap="sq">
              <a:solidFill>
                <a:srgbClr val="0000FF"/>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 name="Group 62"/>
          <p:cNvGrpSpPr>
            <a:grpSpLocks/>
          </p:cNvGrpSpPr>
          <p:nvPr/>
        </p:nvGrpSpPr>
        <p:grpSpPr bwMode="auto">
          <a:xfrm>
            <a:off x="2971800" y="3581400"/>
            <a:ext cx="5562600" cy="2438400"/>
            <a:chOff x="1872" y="2304"/>
            <a:chExt cx="3504" cy="1536"/>
          </a:xfrm>
        </p:grpSpPr>
        <p:sp>
          <p:nvSpPr>
            <p:cNvPr id="35" name="Text Box 21"/>
            <p:cNvSpPr txBox="1">
              <a:spLocks noChangeArrowheads="1"/>
            </p:cNvSpPr>
            <p:nvPr/>
          </p:nvSpPr>
          <p:spPr bwMode="auto">
            <a:xfrm>
              <a:off x="2400" y="3420"/>
              <a:ext cx="1152" cy="407"/>
            </a:xfrm>
            <a:prstGeom prst="rect">
              <a:avLst/>
            </a:prstGeom>
            <a:solidFill>
              <a:srgbClr val="CCFFFF"/>
            </a:solidFill>
            <a:ln w="25400" cap="sq">
              <a:solidFill>
                <a:srgbClr val="000080"/>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smtClean="0">
                  <a:solidFill>
                    <a:srgbClr val="0000CC"/>
                  </a:solidFill>
                </a:rPr>
                <a:t>2     </a:t>
              </a:r>
              <a:r>
                <a:rPr lang="en-US" altLang="zh-CN" sz="2400" b="1" dirty="0">
                  <a:solidFill>
                    <a:srgbClr val="0000CC"/>
                  </a:solidFill>
                </a:rPr>
                <a:t>1 </a:t>
              </a:r>
              <a:r>
                <a:rPr lang="en-US" altLang="zh-CN" sz="2400" b="1" dirty="0" smtClean="0">
                  <a:solidFill>
                    <a:srgbClr val="0000CC"/>
                  </a:solidFill>
                </a:rPr>
                <a:t>   </a:t>
              </a:r>
              <a:r>
                <a:rPr lang="en-US" altLang="zh-CN" sz="3600" b="1" dirty="0" smtClean="0">
                  <a:solidFill>
                    <a:srgbClr val="CC3300"/>
                  </a:solidFill>
                </a:rPr>
                <a:t>∧</a:t>
              </a:r>
              <a:endParaRPr lang="en-US" altLang="zh-CN" sz="3600" b="1" dirty="0">
                <a:solidFill>
                  <a:srgbClr val="CC3300"/>
                </a:solidFill>
              </a:endParaRPr>
            </a:p>
          </p:txBody>
        </p:sp>
        <p:sp>
          <p:nvSpPr>
            <p:cNvPr id="36" name="Text Box 33"/>
            <p:cNvSpPr txBox="1">
              <a:spLocks noChangeArrowheads="1"/>
            </p:cNvSpPr>
            <p:nvPr/>
          </p:nvSpPr>
          <p:spPr bwMode="auto">
            <a:xfrm>
              <a:off x="4224" y="2316"/>
              <a:ext cx="1152" cy="368"/>
            </a:xfrm>
            <a:prstGeom prst="rect">
              <a:avLst/>
            </a:prstGeom>
            <a:solidFill>
              <a:srgbClr val="CCFFFF"/>
            </a:solidFill>
            <a:ln w="25400" cap="sq">
              <a:solidFill>
                <a:srgbClr val="000080"/>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spcBef>
                  <a:spcPct val="50000"/>
                </a:spcBef>
                <a:buAutoNum type="arabicPlain" startAt="2"/>
              </a:pPr>
              <a:r>
                <a:rPr lang="en-US" altLang="zh-CN" sz="2400" b="1" dirty="0" smtClean="0">
                  <a:solidFill>
                    <a:srgbClr val="0000CC"/>
                  </a:solidFill>
                </a:rPr>
                <a:t>0</a:t>
              </a:r>
              <a:r>
                <a:rPr lang="en-US" altLang="zh-CN" sz="2000" b="1" dirty="0" smtClean="0">
                  <a:solidFill>
                    <a:srgbClr val="0000CC"/>
                  </a:solidFill>
                </a:rPr>
                <a:t>   </a:t>
              </a:r>
              <a:r>
                <a:rPr lang="en-US" altLang="zh-CN" sz="3200" b="1" dirty="0">
                  <a:solidFill>
                    <a:srgbClr val="CC3300"/>
                  </a:solidFill>
                </a:rPr>
                <a:t>∧</a:t>
              </a:r>
              <a:r>
                <a:rPr lang="en-US" altLang="zh-CN" sz="3200" b="1" dirty="0">
                  <a:solidFill>
                    <a:srgbClr val="0000CC"/>
                  </a:solidFill>
                </a:rPr>
                <a:t> </a:t>
              </a:r>
              <a:r>
                <a:rPr lang="en-US" altLang="zh-CN" sz="3200" b="1" dirty="0" smtClean="0">
                  <a:solidFill>
                    <a:srgbClr val="0000CC"/>
                  </a:solidFill>
                </a:rPr>
                <a:t>∧</a:t>
              </a:r>
              <a:endParaRPr lang="en-US" altLang="zh-CN" sz="3200" b="1" dirty="0">
                <a:solidFill>
                  <a:srgbClr val="0000CC"/>
                </a:solidFill>
              </a:endParaRPr>
            </a:p>
          </p:txBody>
        </p:sp>
        <p:sp>
          <p:nvSpPr>
            <p:cNvPr id="37" name="Line 22"/>
            <p:cNvSpPr>
              <a:spLocks noChangeShapeType="1"/>
            </p:cNvSpPr>
            <p:nvPr/>
          </p:nvSpPr>
          <p:spPr bwMode="auto">
            <a:xfrm>
              <a:off x="2688" y="3408"/>
              <a:ext cx="0" cy="432"/>
            </a:xfrm>
            <a:prstGeom prst="line">
              <a:avLst/>
            </a:prstGeom>
            <a:noFill/>
            <a:ln w="19050" cap="sq">
              <a:solidFill>
                <a:srgbClr val="0000CC"/>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3"/>
            <p:cNvSpPr>
              <a:spLocks noChangeShapeType="1"/>
            </p:cNvSpPr>
            <p:nvPr/>
          </p:nvSpPr>
          <p:spPr bwMode="auto">
            <a:xfrm>
              <a:off x="2976" y="3408"/>
              <a:ext cx="0" cy="432"/>
            </a:xfrm>
            <a:prstGeom prst="line">
              <a:avLst/>
            </a:prstGeom>
            <a:noFill/>
            <a:ln w="19050" cap="sq">
              <a:solidFill>
                <a:srgbClr val="0000CC"/>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24"/>
            <p:cNvSpPr>
              <a:spLocks noChangeShapeType="1"/>
            </p:cNvSpPr>
            <p:nvPr/>
          </p:nvSpPr>
          <p:spPr bwMode="auto">
            <a:xfrm>
              <a:off x="3264" y="3408"/>
              <a:ext cx="0" cy="432"/>
            </a:xfrm>
            <a:prstGeom prst="line">
              <a:avLst/>
            </a:prstGeom>
            <a:noFill/>
            <a:ln w="19050" cap="sq">
              <a:solidFill>
                <a:srgbClr val="0000CC"/>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34"/>
            <p:cNvSpPr>
              <a:spLocks noChangeShapeType="1"/>
            </p:cNvSpPr>
            <p:nvPr/>
          </p:nvSpPr>
          <p:spPr bwMode="auto">
            <a:xfrm>
              <a:off x="4512" y="2304"/>
              <a:ext cx="0" cy="380"/>
            </a:xfrm>
            <a:prstGeom prst="line">
              <a:avLst/>
            </a:prstGeom>
            <a:noFill/>
            <a:ln w="19050" cap="sq">
              <a:solidFill>
                <a:srgbClr val="0000CC"/>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35"/>
            <p:cNvSpPr>
              <a:spLocks noChangeShapeType="1"/>
            </p:cNvSpPr>
            <p:nvPr/>
          </p:nvSpPr>
          <p:spPr bwMode="auto">
            <a:xfrm>
              <a:off x="4800" y="2304"/>
              <a:ext cx="0" cy="380"/>
            </a:xfrm>
            <a:prstGeom prst="line">
              <a:avLst/>
            </a:prstGeom>
            <a:noFill/>
            <a:ln w="19050" cap="sq">
              <a:solidFill>
                <a:srgbClr val="0000CC"/>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36"/>
            <p:cNvSpPr>
              <a:spLocks noChangeShapeType="1"/>
            </p:cNvSpPr>
            <p:nvPr/>
          </p:nvSpPr>
          <p:spPr bwMode="auto">
            <a:xfrm>
              <a:off x="5088" y="2304"/>
              <a:ext cx="0" cy="380"/>
            </a:xfrm>
            <a:prstGeom prst="line">
              <a:avLst/>
            </a:prstGeom>
            <a:noFill/>
            <a:ln w="19050" cap="sq">
              <a:solidFill>
                <a:srgbClr val="0000CC"/>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38"/>
            <p:cNvSpPr>
              <a:spLocks noChangeShapeType="1"/>
            </p:cNvSpPr>
            <p:nvPr/>
          </p:nvSpPr>
          <p:spPr bwMode="auto">
            <a:xfrm>
              <a:off x="1872" y="3648"/>
              <a:ext cx="528" cy="0"/>
            </a:xfrm>
            <a:prstGeom prst="line">
              <a:avLst/>
            </a:prstGeom>
            <a:noFill/>
            <a:ln w="28575" cap="sq">
              <a:solidFill>
                <a:srgbClr val="0000CC"/>
              </a:solidFill>
              <a:round/>
              <a:headEnd type="oval"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46"/>
            <p:cNvSpPr>
              <a:spLocks noChangeShapeType="1"/>
            </p:cNvSpPr>
            <p:nvPr/>
          </p:nvSpPr>
          <p:spPr bwMode="auto">
            <a:xfrm flipV="1">
              <a:off x="3408" y="3168"/>
              <a:ext cx="0" cy="432"/>
            </a:xfrm>
            <a:prstGeom prst="line">
              <a:avLst/>
            </a:prstGeom>
            <a:noFill/>
            <a:ln w="28575" cap="sq">
              <a:solidFill>
                <a:srgbClr val="0000CC"/>
              </a:solidFill>
              <a:round/>
              <a:headEnd type="oval"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47"/>
            <p:cNvSpPr>
              <a:spLocks noChangeShapeType="1"/>
            </p:cNvSpPr>
            <p:nvPr/>
          </p:nvSpPr>
          <p:spPr bwMode="auto">
            <a:xfrm>
              <a:off x="3408" y="3168"/>
              <a:ext cx="384" cy="0"/>
            </a:xfrm>
            <a:prstGeom prst="line">
              <a:avLst/>
            </a:prstGeom>
            <a:noFill/>
            <a:ln w="28575" cap="sq">
              <a:solidFill>
                <a:srgbClr val="0000CC"/>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48"/>
            <p:cNvSpPr>
              <a:spLocks noChangeShapeType="1"/>
            </p:cNvSpPr>
            <p:nvPr/>
          </p:nvSpPr>
          <p:spPr bwMode="auto">
            <a:xfrm flipV="1">
              <a:off x="3792" y="2544"/>
              <a:ext cx="0" cy="624"/>
            </a:xfrm>
            <a:prstGeom prst="line">
              <a:avLst/>
            </a:prstGeom>
            <a:noFill/>
            <a:ln w="28575" cap="sq">
              <a:solidFill>
                <a:srgbClr val="0000CC"/>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49"/>
            <p:cNvSpPr>
              <a:spLocks noChangeShapeType="1"/>
            </p:cNvSpPr>
            <p:nvPr/>
          </p:nvSpPr>
          <p:spPr bwMode="auto">
            <a:xfrm>
              <a:off x="3792" y="2544"/>
              <a:ext cx="432" cy="0"/>
            </a:xfrm>
            <a:prstGeom prst="line">
              <a:avLst/>
            </a:prstGeom>
            <a:noFill/>
            <a:ln w="28575" cap="sq">
              <a:solidFill>
                <a:srgbClr val="0000CC"/>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8" name="Group 63"/>
          <p:cNvGrpSpPr>
            <a:grpSpLocks/>
          </p:cNvGrpSpPr>
          <p:nvPr/>
        </p:nvGrpSpPr>
        <p:grpSpPr bwMode="auto">
          <a:xfrm>
            <a:off x="2362200" y="2819400"/>
            <a:ext cx="5410200" cy="1143000"/>
            <a:chOff x="1488" y="1824"/>
            <a:chExt cx="3408" cy="720"/>
          </a:xfrm>
        </p:grpSpPr>
        <p:sp>
          <p:nvSpPr>
            <p:cNvPr id="49" name="Line 50"/>
            <p:cNvSpPr>
              <a:spLocks noChangeShapeType="1"/>
            </p:cNvSpPr>
            <p:nvPr/>
          </p:nvSpPr>
          <p:spPr bwMode="auto">
            <a:xfrm flipV="1">
              <a:off x="1488" y="1824"/>
              <a:ext cx="0" cy="720"/>
            </a:xfrm>
            <a:prstGeom prst="line">
              <a:avLst/>
            </a:prstGeom>
            <a:noFill/>
            <a:ln w="28575" cap="sq">
              <a:solidFill>
                <a:srgbClr val="CC3300"/>
              </a:solidFill>
              <a:round/>
              <a:headEnd type="oval"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51"/>
            <p:cNvSpPr>
              <a:spLocks noChangeShapeType="1"/>
            </p:cNvSpPr>
            <p:nvPr/>
          </p:nvSpPr>
          <p:spPr bwMode="auto">
            <a:xfrm>
              <a:off x="1488" y="1824"/>
              <a:ext cx="3408" cy="0"/>
            </a:xfrm>
            <a:prstGeom prst="line">
              <a:avLst/>
            </a:prstGeom>
            <a:noFill/>
            <a:ln w="28575" cap="sq">
              <a:solidFill>
                <a:srgbClr val="CC33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Line 52"/>
            <p:cNvSpPr>
              <a:spLocks noChangeShapeType="1"/>
            </p:cNvSpPr>
            <p:nvPr/>
          </p:nvSpPr>
          <p:spPr bwMode="auto">
            <a:xfrm>
              <a:off x="4896" y="1824"/>
              <a:ext cx="0" cy="528"/>
            </a:xfrm>
            <a:prstGeom prst="line">
              <a:avLst/>
            </a:prstGeom>
            <a:noFill/>
            <a:ln w="28575" cap="sq">
              <a:solidFill>
                <a:srgbClr val="CC3300"/>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2" name="Line 45"/>
          <p:cNvSpPr>
            <a:spLocks noChangeShapeType="1"/>
          </p:cNvSpPr>
          <p:nvPr/>
        </p:nvSpPr>
        <p:spPr bwMode="auto">
          <a:xfrm>
            <a:off x="4953000" y="3962400"/>
            <a:ext cx="0" cy="1371600"/>
          </a:xfrm>
          <a:prstGeom prst="line">
            <a:avLst/>
          </a:prstGeom>
          <a:noFill/>
          <a:ln w="28575" cap="sq">
            <a:solidFill>
              <a:srgbClr val="CC3300"/>
            </a:solidFill>
            <a:round/>
            <a:headEnd type="oval"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Line 53"/>
          <p:cNvSpPr>
            <a:spLocks noChangeShapeType="1"/>
          </p:cNvSpPr>
          <p:nvPr/>
        </p:nvSpPr>
        <p:spPr bwMode="auto">
          <a:xfrm flipV="1">
            <a:off x="2590800" y="3048000"/>
            <a:ext cx="0" cy="1752600"/>
          </a:xfrm>
          <a:prstGeom prst="line">
            <a:avLst/>
          </a:prstGeom>
          <a:noFill/>
          <a:ln w="28575" cap="sq">
            <a:solidFill>
              <a:srgbClr val="CC3300"/>
            </a:solidFill>
            <a:round/>
            <a:headEnd type="oval"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Line 54"/>
          <p:cNvSpPr>
            <a:spLocks noChangeShapeType="1"/>
          </p:cNvSpPr>
          <p:nvPr/>
        </p:nvSpPr>
        <p:spPr bwMode="auto">
          <a:xfrm>
            <a:off x="2590800" y="3048000"/>
            <a:ext cx="2362200" cy="0"/>
          </a:xfrm>
          <a:prstGeom prst="line">
            <a:avLst/>
          </a:prstGeom>
          <a:noFill/>
          <a:ln w="28575" cap="sq">
            <a:solidFill>
              <a:srgbClr val="CC33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Line 55"/>
          <p:cNvSpPr>
            <a:spLocks noChangeShapeType="1"/>
          </p:cNvSpPr>
          <p:nvPr/>
        </p:nvSpPr>
        <p:spPr bwMode="auto">
          <a:xfrm>
            <a:off x="4953000" y="3048000"/>
            <a:ext cx="0" cy="609600"/>
          </a:xfrm>
          <a:prstGeom prst="line">
            <a:avLst/>
          </a:prstGeom>
          <a:noFill/>
          <a:ln w="28575" cap="sq">
            <a:solidFill>
              <a:srgbClr val="CC33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6" name="Group 65"/>
          <p:cNvGrpSpPr>
            <a:grpSpLocks/>
          </p:cNvGrpSpPr>
          <p:nvPr/>
        </p:nvGrpSpPr>
        <p:grpSpPr bwMode="auto">
          <a:xfrm>
            <a:off x="2514600" y="5715000"/>
            <a:ext cx="5334000" cy="838200"/>
            <a:chOff x="1584" y="3648"/>
            <a:chExt cx="3360" cy="528"/>
          </a:xfrm>
        </p:grpSpPr>
        <p:sp>
          <p:nvSpPr>
            <p:cNvPr id="57" name="Line 56"/>
            <p:cNvSpPr>
              <a:spLocks noChangeShapeType="1"/>
            </p:cNvSpPr>
            <p:nvPr/>
          </p:nvSpPr>
          <p:spPr bwMode="auto">
            <a:xfrm>
              <a:off x="1584" y="3648"/>
              <a:ext cx="0" cy="528"/>
            </a:xfrm>
            <a:prstGeom prst="line">
              <a:avLst/>
            </a:prstGeom>
            <a:noFill/>
            <a:ln w="28575" cap="sq">
              <a:solidFill>
                <a:srgbClr val="CC3300"/>
              </a:solidFill>
              <a:round/>
              <a:headEnd type="oval"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Line 57"/>
            <p:cNvSpPr>
              <a:spLocks noChangeShapeType="1"/>
            </p:cNvSpPr>
            <p:nvPr/>
          </p:nvSpPr>
          <p:spPr bwMode="auto">
            <a:xfrm>
              <a:off x="1584" y="4176"/>
              <a:ext cx="3360" cy="0"/>
            </a:xfrm>
            <a:prstGeom prst="line">
              <a:avLst/>
            </a:prstGeom>
            <a:noFill/>
            <a:ln w="28575" cap="sq">
              <a:solidFill>
                <a:srgbClr val="CC33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Line 58"/>
            <p:cNvSpPr>
              <a:spLocks noChangeShapeType="1"/>
            </p:cNvSpPr>
            <p:nvPr/>
          </p:nvSpPr>
          <p:spPr bwMode="auto">
            <a:xfrm flipV="1">
              <a:off x="4944" y="3840"/>
              <a:ext cx="0" cy="336"/>
            </a:xfrm>
            <a:prstGeom prst="line">
              <a:avLst/>
            </a:prstGeom>
            <a:noFill/>
            <a:ln w="28575" cap="sq">
              <a:solidFill>
                <a:srgbClr val="CC3300"/>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136624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fade">
                                      <p:cBhvr>
                                        <p:cTn id="30" dur="500"/>
                                        <p:tgtEl>
                                          <p:spTgt spid="5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fade">
                                      <p:cBhvr>
                                        <p:cTn id="33" dur="500"/>
                                        <p:tgtEl>
                                          <p:spTgt spid="5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par>
                                <p:cTn id="40" presetID="10" presetClass="entr" presetSubtype="0" fill="hold" nodeType="with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52" grpId="0" animBg="1"/>
      <p:bldP spid="53" grpId="0" animBg="1"/>
      <p:bldP spid="54" grpId="0" animBg="1"/>
      <p:bldP spid="5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十字链表的实现</a:t>
            </a:r>
            <a:endParaRPr lang="en-US" dirty="0"/>
          </a:p>
        </p:txBody>
      </p:sp>
      <p:sp>
        <p:nvSpPr>
          <p:cNvPr id="470018" name="Rectangle 2"/>
          <p:cNvSpPr>
            <a:spLocks noGrp="1" noChangeArrowheads="1"/>
          </p:cNvSpPr>
          <p:nvPr>
            <p:ph idx="1"/>
          </p:nvPr>
        </p:nvSpPr>
        <p:spPr>
          <a:xfrm>
            <a:off x="457200" y="836712"/>
            <a:ext cx="8291264" cy="5904656"/>
          </a:xfrm>
        </p:spPr>
        <p:txBody>
          <a:bodyPr>
            <a:normAutofit fontScale="70000" lnSpcReduction="20000"/>
          </a:bodyPr>
          <a:lstStyle/>
          <a:p>
            <a:pPr marL="0" indent="0">
              <a:buNone/>
            </a:pPr>
            <a:r>
              <a:rPr lang="en-US" altLang="en-US" sz="3100">
                <a:ea typeface="宋体" panose="02010600030101010101" pitchFamily="2" charset="-122"/>
              </a:rPr>
              <a:t>#define MAX_VERTEX_NUM  30 //</a:t>
            </a:r>
            <a:r>
              <a:rPr lang="zh-CN" altLang="en-US" sz="3100">
                <a:ea typeface="宋体" panose="02010600030101010101" pitchFamily="2" charset="-122"/>
              </a:rPr>
              <a:t>最大顶点数</a:t>
            </a:r>
          </a:p>
          <a:p>
            <a:pPr marL="0" indent="0">
              <a:buNone/>
            </a:pPr>
            <a:r>
              <a:rPr lang="en-US" altLang="en-US" sz="3100">
                <a:ea typeface="宋体" panose="02010600030101010101" pitchFamily="2" charset="-122"/>
              </a:rPr>
              <a:t>typedef char ElemType;</a:t>
            </a:r>
          </a:p>
          <a:p>
            <a:pPr marL="0" indent="0">
              <a:buNone/>
            </a:pPr>
            <a:r>
              <a:rPr lang="en-US" altLang="en-US" sz="3100">
                <a:ea typeface="宋体" panose="02010600030101010101" pitchFamily="2" charset="-122"/>
              </a:rPr>
              <a:t>typedef struct ArcBox {</a:t>
            </a:r>
          </a:p>
          <a:p>
            <a:pPr marL="0" indent="0">
              <a:buNone/>
            </a:pPr>
            <a:r>
              <a:rPr lang="en-US" altLang="en-US" sz="3100">
                <a:ea typeface="宋体" panose="02010600030101010101" pitchFamily="2" charset="-122"/>
              </a:rPr>
              <a:t>    int  tailvex, headvex;//</a:t>
            </a:r>
            <a:r>
              <a:rPr lang="zh-CN" altLang="en-US" sz="3100">
                <a:ea typeface="宋体" panose="02010600030101010101" pitchFamily="2" charset="-122"/>
              </a:rPr>
              <a:t>尾结点和头结点在图中的位置</a:t>
            </a:r>
          </a:p>
          <a:p>
            <a:pPr marL="0" indent="0">
              <a:buNone/>
            </a:pPr>
            <a:r>
              <a:rPr lang="zh-CN" altLang="en-US" sz="3100">
                <a:ea typeface="宋体" panose="02010600030101010101" pitchFamily="2" charset="-122"/>
              </a:rPr>
              <a:t>    </a:t>
            </a:r>
            <a:r>
              <a:rPr lang="en-US" altLang="zh-CN" sz="3100">
                <a:ea typeface="宋体" panose="02010600030101010101" pitchFamily="2" charset="-122"/>
              </a:rPr>
              <a:t>//</a:t>
            </a:r>
            <a:r>
              <a:rPr lang="en-US" altLang="en-US" sz="3100">
                <a:ea typeface="宋体" panose="02010600030101010101" pitchFamily="2" charset="-122"/>
              </a:rPr>
              <a:t>InfoType    info;   // </a:t>
            </a:r>
            <a:r>
              <a:rPr lang="zh-CN" altLang="en-US" sz="3100">
                <a:ea typeface="宋体" panose="02010600030101010101" pitchFamily="2" charset="-122"/>
              </a:rPr>
              <a:t>与弧相关的信息 如权值</a:t>
            </a:r>
          </a:p>
          <a:p>
            <a:pPr marL="0" indent="0">
              <a:buNone/>
            </a:pPr>
            <a:r>
              <a:rPr lang="zh-CN" altLang="en-US" sz="3100">
                <a:ea typeface="宋体" panose="02010600030101010101" pitchFamily="2" charset="-122"/>
              </a:rPr>
              <a:t>    </a:t>
            </a:r>
            <a:r>
              <a:rPr lang="en-US" altLang="en-US" sz="3100">
                <a:ea typeface="宋体" panose="02010600030101010101" pitchFamily="2" charset="-122"/>
              </a:rPr>
              <a:t>struct ArcBox *hlink,</a:t>
            </a:r>
          </a:p>
          <a:p>
            <a:pPr marL="0" indent="0">
              <a:buNone/>
            </a:pPr>
            <a:r>
              <a:rPr lang="en-US" altLang="en-US" sz="3100">
                <a:ea typeface="宋体" panose="02010600030101010101" pitchFamily="2" charset="-122"/>
              </a:rPr>
              <a:t>                  *tlink; //</a:t>
            </a:r>
            <a:r>
              <a:rPr lang="zh-CN" altLang="en-US" sz="3100">
                <a:ea typeface="宋体" panose="02010600030101010101" pitchFamily="2" charset="-122"/>
              </a:rPr>
              <a:t>分别链接弧头相同和弧尾相同的弧</a:t>
            </a:r>
          </a:p>
          <a:p>
            <a:pPr marL="0" indent="0">
              <a:buNone/>
            </a:pPr>
            <a:r>
              <a:rPr lang="en-US" altLang="zh-CN" sz="3100">
                <a:ea typeface="宋体" panose="02010600030101010101" pitchFamily="2" charset="-122"/>
              </a:rPr>
              <a:t>}</a:t>
            </a:r>
            <a:r>
              <a:rPr lang="en-US" altLang="en-US" sz="3100" b="1">
                <a:solidFill>
                  <a:srgbClr val="0000FF"/>
                </a:solidFill>
                <a:ea typeface="宋体" panose="02010600030101010101" pitchFamily="2" charset="-122"/>
              </a:rPr>
              <a:t>ArcNode</a:t>
            </a:r>
            <a:r>
              <a:rPr lang="en-US" altLang="en-US" sz="3100">
                <a:ea typeface="宋体" panose="02010600030101010101" pitchFamily="2" charset="-122"/>
              </a:rPr>
              <a:t>; //</a:t>
            </a:r>
            <a:r>
              <a:rPr lang="zh-CN" altLang="en-US" sz="3100">
                <a:ea typeface="宋体" panose="02010600030101010101" pitchFamily="2" charset="-122"/>
              </a:rPr>
              <a:t>弧结点</a:t>
            </a:r>
          </a:p>
          <a:p>
            <a:pPr marL="0" indent="0">
              <a:buNone/>
            </a:pPr>
            <a:r>
              <a:rPr lang="en-US" altLang="en-US" sz="3100">
                <a:ea typeface="宋体" panose="02010600030101010101" pitchFamily="2" charset="-122"/>
              </a:rPr>
              <a:t>typedef struct VexNode {</a:t>
            </a:r>
          </a:p>
          <a:p>
            <a:pPr marL="0" indent="0">
              <a:buNone/>
            </a:pPr>
            <a:r>
              <a:rPr lang="en-US" altLang="en-US" sz="3100">
                <a:ea typeface="宋体" panose="02010600030101010101" pitchFamily="2" charset="-122"/>
              </a:rPr>
              <a:t>    ElemType  data;    // </a:t>
            </a:r>
            <a:r>
              <a:rPr lang="zh-CN" altLang="en-US" sz="3100">
                <a:ea typeface="宋体" panose="02010600030101010101" pitchFamily="2" charset="-122"/>
              </a:rPr>
              <a:t>顶点信息</a:t>
            </a:r>
          </a:p>
          <a:p>
            <a:pPr marL="0" indent="0">
              <a:buNone/>
            </a:pPr>
            <a:r>
              <a:rPr lang="zh-CN" altLang="en-US" sz="3100">
                <a:ea typeface="宋体" panose="02010600030101010101" pitchFamily="2" charset="-122"/>
              </a:rPr>
              <a:t>    </a:t>
            </a:r>
            <a:r>
              <a:rPr lang="en-US" altLang="en-US" sz="3100">
                <a:ea typeface="宋体" panose="02010600030101010101" pitchFamily="2" charset="-122"/>
              </a:rPr>
              <a:t>ArcBox  *firstin,</a:t>
            </a:r>
          </a:p>
          <a:p>
            <a:pPr marL="0" indent="0">
              <a:buNone/>
            </a:pPr>
            <a:r>
              <a:rPr lang="en-US" altLang="en-US" sz="3100">
                <a:ea typeface="宋体" panose="02010600030101010101" pitchFamily="2" charset="-122"/>
              </a:rPr>
              <a:t>            *firstout; //</a:t>
            </a:r>
            <a:r>
              <a:rPr lang="zh-CN" altLang="en-US" sz="3100">
                <a:ea typeface="宋体" panose="02010600030101010101" pitchFamily="2" charset="-122"/>
              </a:rPr>
              <a:t>分别指向该顶点第一条入弧和出弧</a:t>
            </a:r>
          </a:p>
          <a:p>
            <a:pPr marL="0" indent="0">
              <a:buNone/>
            </a:pPr>
            <a:r>
              <a:rPr lang="en-US" altLang="zh-CN" sz="3100">
                <a:ea typeface="宋体" panose="02010600030101010101" pitchFamily="2" charset="-122"/>
              </a:rPr>
              <a:t>}</a:t>
            </a:r>
            <a:r>
              <a:rPr lang="en-US" altLang="en-US" sz="3100" b="1">
                <a:solidFill>
                  <a:srgbClr val="0000FF"/>
                </a:solidFill>
                <a:ea typeface="宋体" panose="02010600030101010101" pitchFamily="2" charset="-122"/>
              </a:rPr>
              <a:t>VexNode</a:t>
            </a:r>
            <a:r>
              <a:rPr lang="en-US" altLang="en-US" sz="3100">
                <a:ea typeface="宋体" panose="02010600030101010101" pitchFamily="2" charset="-122"/>
              </a:rPr>
              <a:t>;//</a:t>
            </a:r>
            <a:r>
              <a:rPr lang="zh-CN" altLang="en-US" sz="3100">
                <a:ea typeface="宋体" panose="02010600030101010101" pitchFamily="2" charset="-122"/>
              </a:rPr>
              <a:t>顶点结点</a:t>
            </a:r>
          </a:p>
          <a:p>
            <a:pPr marL="0" indent="0">
              <a:buNone/>
            </a:pPr>
            <a:r>
              <a:rPr lang="en-US" altLang="en-US" sz="3100">
                <a:ea typeface="宋体" panose="02010600030101010101" pitchFamily="2" charset="-122"/>
              </a:rPr>
              <a:t>typedef struct {</a:t>
            </a:r>
          </a:p>
          <a:p>
            <a:pPr marL="0" indent="0">
              <a:buNone/>
            </a:pPr>
            <a:r>
              <a:rPr lang="en-US" altLang="en-US" sz="3100">
                <a:ea typeface="宋体" panose="02010600030101010101" pitchFamily="2" charset="-122"/>
              </a:rPr>
              <a:t>    int vexnum, arcnum;</a:t>
            </a:r>
          </a:p>
          <a:p>
            <a:pPr marL="0" indent="0">
              <a:buNone/>
            </a:pPr>
            <a:r>
              <a:rPr lang="en-US" altLang="en-US" sz="3100">
                <a:ea typeface="宋体" panose="02010600030101010101" pitchFamily="2" charset="-122"/>
              </a:rPr>
              <a:t>    VexNode  xlist[MAX_VERTEX_NUM];</a:t>
            </a:r>
          </a:p>
          <a:p>
            <a:pPr marL="0" indent="0">
              <a:buNone/>
            </a:pPr>
            <a:r>
              <a:rPr lang="en-US" altLang="en-US" sz="3100">
                <a:ea typeface="宋体" panose="02010600030101010101" pitchFamily="2" charset="-122"/>
              </a:rPr>
              <a:t>}</a:t>
            </a:r>
            <a:r>
              <a:rPr lang="en-US" altLang="en-US" sz="3100" b="1">
                <a:solidFill>
                  <a:srgbClr val="0000FF"/>
                </a:solidFill>
                <a:ea typeface="宋体" panose="02010600030101010101" pitchFamily="2" charset="-122"/>
              </a:rPr>
              <a:t>OLGraph</a:t>
            </a:r>
            <a:r>
              <a:rPr lang="en-US" altLang="en-US" sz="3100">
                <a:ea typeface="宋体" panose="02010600030101010101" pitchFamily="2" charset="-122"/>
              </a:rPr>
              <a:t>;</a:t>
            </a:r>
            <a:endParaRPr lang="en-US" altLang="en-US" dirty="0" smtClean="0"/>
          </a:p>
        </p:txBody>
      </p:sp>
    </p:spTree>
    <p:extLst>
      <p:ext uri="{BB962C8B-B14F-4D97-AF65-F5344CB8AC3E}">
        <p14:creationId xmlns:p14="http://schemas.microsoft.com/office/powerpoint/2010/main" val="2933920317"/>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792088"/>
          </a:xfrm>
        </p:spPr>
        <p:txBody>
          <a:bodyPr>
            <a:normAutofit/>
          </a:bodyPr>
          <a:lstStyle/>
          <a:p>
            <a:r>
              <a:rPr lang="zh-CN" altLang="en-US" sz="3600" dirty="0" smtClean="0"/>
              <a:t>采用十字链表构造</a:t>
            </a:r>
            <a:r>
              <a:rPr lang="zh-CN" altLang="en-US" sz="3600" dirty="0"/>
              <a:t>有向图</a:t>
            </a:r>
            <a:endParaRPr lang="en-US" sz="3600" dirty="0"/>
          </a:p>
        </p:txBody>
      </p:sp>
      <p:sp>
        <p:nvSpPr>
          <p:cNvPr id="3" name="内容占位符 2"/>
          <p:cNvSpPr>
            <a:spLocks noGrp="1"/>
          </p:cNvSpPr>
          <p:nvPr>
            <p:ph idx="1"/>
          </p:nvPr>
        </p:nvSpPr>
        <p:spPr>
          <a:xfrm>
            <a:off x="107504" y="548680"/>
            <a:ext cx="9036496" cy="6309320"/>
          </a:xfrm>
        </p:spPr>
        <p:txBody>
          <a:bodyPr>
            <a:noAutofit/>
          </a:bodyPr>
          <a:lstStyle/>
          <a:p>
            <a:pPr marL="0" indent="0">
              <a:spcBef>
                <a:spcPts val="0"/>
              </a:spcBef>
              <a:buNone/>
            </a:pPr>
            <a:r>
              <a:rPr lang="en-US" altLang="zh-CN" sz="2400" smtClean="0"/>
              <a:t>void </a:t>
            </a:r>
            <a:r>
              <a:rPr lang="en-US" altLang="zh-CN" sz="2400"/>
              <a:t>CreateGraph(OLGraph *g) { // G.kind = DG</a:t>
            </a:r>
          </a:p>
          <a:p>
            <a:pPr marL="0" indent="0">
              <a:spcBef>
                <a:spcPts val="0"/>
              </a:spcBef>
              <a:buNone/>
            </a:pPr>
            <a:r>
              <a:rPr lang="en-US" altLang="zh-CN" sz="2400"/>
              <a:t>int i,j,k; char v1,v2</a:t>
            </a:r>
            <a:r>
              <a:rPr lang="en-US" altLang="zh-CN" sz="2400" smtClean="0"/>
              <a:t>; struct </a:t>
            </a:r>
            <a:r>
              <a:rPr lang="en-US" altLang="zh-CN" sz="2400"/>
              <a:t>ArcBox *p;</a:t>
            </a:r>
          </a:p>
          <a:p>
            <a:pPr marL="0" indent="0">
              <a:spcBef>
                <a:spcPts val="0"/>
              </a:spcBef>
              <a:buNone/>
            </a:pPr>
            <a:r>
              <a:rPr lang="en-US" altLang="zh-CN" sz="2400" smtClean="0"/>
              <a:t>scanf</a:t>
            </a:r>
            <a:r>
              <a:rPr lang="en-US" altLang="zh-CN" sz="2400"/>
              <a:t>("%d %d",&amp;g-&gt;vexnum, &amp;g-&gt;arcnum);</a:t>
            </a:r>
          </a:p>
          <a:p>
            <a:pPr marL="0" indent="0">
              <a:spcBef>
                <a:spcPts val="0"/>
              </a:spcBef>
              <a:buNone/>
            </a:pPr>
            <a:r>
              <a:rPr lang="en-US" altLang="zh-CN" sz="2400"/>
              <a:t>for(i=0; i&lt;g-&gt;vexnum; ++i) { //</a:t>
            </a:r>
            <a:r>
              <a:rPr lang="zh-CN" altLang="en-US" sz="2400"/>
              <a:t>构造表头向量</a:t>
            </a:r>
          </a:p>
          <a:p>
            <a:pPr marL="0" indent="0">
              <a:spcBef>
                <a:spcPts val="0"/>
              </a:spcBef>
              <a:buNone/>
            </a:pPr>
            <a:r>
              <a:rPr lang="zh-CN" altLang="en-US" sz="2400"/>
              <a:t>         </a:t>
            </a:r>
            <a:r>
              <a:rPr lang="en-US" altLang="zh-CN" sz="2400"/>
              <a:t>g-&gt;xlist[i].data='A'+i; //</a:t>
            </a:r>
            <a:r>
              <a:rPr lang="zh-CN" altLang="en-US" sz="2400"/>
              <a:t>设置顶点值</a:t>
            </a:r>
          </a:p>
          <a:p>
            <a:pPr marL="0" indent="0">
              <a:spcBef>
                <a:spcPts val="0"/>
              </a:spcBef>
              <a:buNone/>
            </a:pPr>
            <a:r>
              <a:rPr lang="zh-CN" altLang="en-US" sz="2400"/>
              <a:t>         </a:t>
            </a:r>
            <a:r>
              <a:rPr lang="en-US" altLang="zh-CN" sz="2400"/>
              <a:t>g-&gt;xlist[i].firstin = g-&gt;xlist[i].firstout = NULL;</a:t>
            </a:r>
          </a:p>
          <a:p>
            <a:pPr marL="0" indent="0">
              <a:spcBef>
                <a:spcPts val="0"/>
              </a:spcBef>
              <a:buNone/>
            </a:pPr>
            <a:r>
              <a:rPr lang="en-US" altLang="zh-CN" sz="2400"/>
              <a:t>         }</a:t>
            </a:r>
          </a:p>
          <a:p>
            <a:pPr marL="0" indent="0">
              <a:spcBef>
                <a:spcPts val="0"/>
              </a:spcBef>
              <a:buNone/>
            </a:pPr>
            <a:r>
              <a:rPr lang="en-US" altLang="zh-CN" sz="2400"/>
              <a:t>for(k=0; k&lt;g-&gt;arcnum; ++k) { //</a:t>
            </a:r>
            <a:r>
              <a:rPr lang="zh-CN" altLang="en-US" sz="2400"/>
              <a:t>输入各弧并构造十字链表</a:t>
            </a:r>
          </a:p>
          <a:p>
            <a:pPr marL="0" indent="0">
              <a:spcBef>
                <a:spcPts val="0"/>
              </a:spcBef>
              <a:buNone/>
            </a:pPr>
            <a:r>
              <a:rPr lang="zh-CN" altLang="en-US" sz="2400"/>
              <a:t>        </a:t>
            </a:r>
            <a:r>
              <a:rPr lang="en-US" altLang="zh-CN" sz="2400"/>
              <a:t>scanf(" %c%c",&amp;v1, &amp;v2); //</a:t>
            </a:r>
            <a:r>
              <a:rPr lang="zh-CN" altLang="en-US" sz="2400"/>
              <a:t>输入一条弧的始点和终点</a:t>
            </a:r>
          </a:p>
          <a:p>
            <a:pPr marL="0" indent="0">
              <a:spcBef>
                <a:spcPts val="0"/>
              </a:spcBef>
              <a:buNone/>
            </a:pPr>
            <a:r>
              <a:rPr lang="zh-CN" altLang="en-US" sz="2400"/>
              <a:t>        </a:t>
            </a:r>
            <a:r>
              <a:rPr lang="en-US" altLang="zh-CN" sz="2400"/>
              <a:t>i=LocateVex(g,v1</a:t>
            </a:r>
            <a:r>
              <a:rPr lang="en-US" altLang="zh-CN" sz="2400" smtClean="0"/>
              <a:t>); j=LocateVex(g,v2</a:t>
            </a:r>
            <a:r>
              <a:rPr lang="en-US" altLang="zh-CN" sz="2400"/>
              <a:t>); //</a:t>
            </a:r>
            <a:r>
              <a:rPr lang="zh-CN" altLang="en-US" sz="2400"/>
              <a:t>确定</a:t>
            </a:r>
            <a:r>
              <a:rPr lang="en-US" altLang="zh-CN" sz="2400"/>
              <a:t>v1</a:t>
            </a:r>
            <a:r>
              <a:rPr lang="zh-CN" altLang="en-US" sz="2400"/>
              <a:t>和</a:t>
            </a:r>
            <a:r>
              <a:rPr lang="en-US" altLang="zh-CN" sz="2400"/>
              <a:t>v2</a:t>
            </a:r>
            <a:r>
              <a:rPr lang="zh-CN" altLang="en-US" sz="2400"/>
              <a:t>在</a:t>
            </a:r>
            <a:r>
              <a:rPr lang="en-US" altLang="zh-CN" sz="2400"/>
              <a:t>g</a:t>
            </a:r>
            <a:r>
              <a:rPr lang="zh-CN" altLang="en-US" sz="2400"/>
              <a:t>中位置</a:t>
            </a:r>
          </a:p>
          <a:p>
            <a:pPr marL="0" indent="0">
              <a:spcBef>
                <a:spcPts val="0"/>
              </a:spcBef>
              <a:buNone/>
            </a:pPr>
            <a:r>
              <a:rPr lang="zh-CN" altLang="en-US" sz="2400"/>
              <a:t>        </a:t>
            </a:r>
            <a:r>
              <a:rPr lang="en-US" altLang="zh-CN" sz="2400"/>
              <a:t>p=(ArcBox *) malloc (sizeof (ArcBox)); //</a:t>
            </a:r>
            <a:r>
              <a:rPr lang="zh-CN" altLang="en-US" sz="2400"/>
              <a:t>假定有足够空间</a:t>
            </a:r>
          </a:p>
          <a:p>
            <a:pPr marL="0" indent="0">
              <a:spcBef>
                <a:spcPts val="0"/>
              </a:spcBef>
              <a:buNone/>
            </a:pPr>
            <a:r>
              <a:rPr lang="zh-CN" altLang="en-US" sz="2400"/>
              <a:t>        </a:t>
            </a:r>
            <a:r>
              <a:rPr lang="en-US" altLang="zh-CN" sz="2400"/>
              <a:t>p-&gt;tailvex=i; p-&gt;headvex=j;</a:t>
            </a:r>
          </a:p>
          <a:p>
            <a:pPr marL="0" indent="0">
              <a:spcBef>
                <a:spcPts val="0"/>
              </a:spcBef>
              <a:buNone/>
            </a:pPr>
            <a:r>
              <a:rPr lang="en-US" altLang="zh-CN" sz="2400"/>
              <a:t>        p-&gt;hlink=g-&gt;xlist[j].firstin</a:t>
            </a:r>
            <a:r>
              <a:rPr lang="en-US" altLang="zh-CN" sz="2400" smtClean="0"/>
              <a:t>; p-</a:t>
            </a:r>
            <a:r>
              <a:rPr lang="en-US" altLang="zh-CN" sz="2400"/>
              <a:t>&gt;tlink=g-&gt;xlist[j].firstout;</a:t>
            </a:r>
          </a:p>
          <a:p>
            <a:pPr marL="0" indent="0">
              <a:spcBef>
                <a:spcPts val="0"/>
              </a:spcBef>
              <a:buNone/>
            </a:pPr>
            <a:r>
              <a:rPr lang="en-US" altLang="zh-CN" sz="2400"/>
              <a:t>        g-&gt;xlist[j].firstin = g-&gt;xlist[i].firstout = p; //</a:t>
            </a:r>
            <a:r>
              <a:rPr lang="zh-CN" altLang="en-US" sz="2400"/>
              <a:t>在入弧和出弧链头插入</a:t>
            </a:r>
          </a:p>
          <a:p>
            <a:pPr marL="0" indent="0">
              <a:spcBef>
                <a:spcPts val="0"/>
              </a:spcBef>
              <a:buNone/>
            </a:pPr>
            <a:r>
              <a:rPr lang="zh-CN" altLang="en-US" sz="2400"/>
              <a:t>        </a:t>
            </a:r>
            <a:r>
              <a:rPr lang="en-US" altLang="zh-CN" sz="2400"/>
              <a:t>}</a:t>
            </a:r>
          </a:p>
          <a:p>
            <a:pPr marL="0" indent="0">
              <a:spcBef>
                <a:spcPts val="0"/>
              </a:spcBef>
              <a:buNone/>
            </a:pPr>
            <a:r>
              <a:rPr lang="en-US" altLang="zh-CN" sz="2400"/>
              <a:t> return</a:t>
            </a:r>
            <a:r>
              <a:rPr lang="en-US" altLang="zh-CN" sz="2400" smtClean="0"/>
              <a:t>; </a:t>
            </a:r>
          </a:p>
          <a:p>
            <a:pPr marL="0" indent="0">
              <a:spcBef>
                <a:spcPts val="0"/>
              </a:spcBef>
              <a:buNone/>
            </a:pPr>
            <a:r>
              <a:rPr lang="en-US" altLang="zh-CN" sz="2400" smtClean="0"/>
              <a:t>}</a:t>
            </a:r>
            <a:endParaRPr 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42</a:t>
            </a:fld>
            <a:endParaRPr lang="zh-CN" altLang="en-US"/>
          </a:p>
        </p:txBody>
      </p:sp>
      <p:sp>
        <p:nvSpPr>
          <p:cNvPr id="5" name="流程图: 可选过程 4"/>
          <p:cNvSpPr/>
          <p:nvPr/>
        </p:nvSpPr>
        <p:spPr>
          <a:xfrm>
            <a:off x="8460432" y="0"/>
            <a:ext cx="683568" cy="36004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7.3</a:t>
            </a:r>
            <a:endParaRPr lang="en-US" dirty="0"/>
          </a:p>
        </p:txBody>
      </p:sp>
      <p:sp>
        <p:nvSpPr>
          <p:cNvPr id="6" name="TextBox 5"/>
          <p:cNvSpPr txBox="1"/>
          <p:nvPr/>
        </p:nvSpPr>
        <p:spPr>
          <a:xfrm>
            <a:off x="6561242" y="5919663"/>
            <a:ext cx="2582758" cy="461665"/>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zh-CN" altLang="en-US" sz="2400" dirty="0" smtClean="0"/>
              <a:t>时间复杂度</a:t>
            </a:r>
            <a:r>
              <a:rPr lang="en-US" altLang="zh-CN" sz="2400" dirty="0" smtClean="0"/>
              <a:t>O(</a:t>
            </a:r>
            <a:r>
              <a:rPr lang="en-US" altLang="zh-CN" sz="2400" dirty="0" err="1" smtClean="0"/>
              <a:t>n+e</a:t>
            </a:r>
            <a:r>
              <a:rPr lang="en-US" altLang="zh-CN" sz="2400" dirty="0" smtClean="0"/>
              <a:t>)</a:t>
            </a:r>
            <a:endParaRPr lang="en-US" sz="2400" dirty="0"/>
          </a:p>
        </p:txBody>
      </p:sp>
    </p:spTree>
    <p:extLst>
      <p:ext uri="{BB962C8B-B14F-4D97-AF65-F5344CB8AC3E}">
        <p14:creationId xmlns:p14="http://schemas.microsoft.com/office/powerpoint/2010/main" val="3031835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normAutofit/>
          </a:bodyPr>
          <a:lstStyle/>
          <a:p>
            <a:r>
              <a:rPr lang="en-US" altLang="en-US" dirty="0" smtClean="0">
                <a:latin typeface="+mn-lt"/>
                <a:ea typeface="宋体" panose="02010600030101010101" pitchFamily="2" charset="-122"/>
              </a:rPr>
              <a:t>2.4邻接多重表 (Adjacency </a:t>
            </a:r>
            <a:r>
              <a:rPr lang="en-US" altLang="en-US" dirty="0" err="1" smtClean="0">
                <a:latin typeface="+mn-lt"/>
                <a:ea typeface="宋体" panose="02010600030101010101" pitchFamily="2" charset="-122"/>
              </a:rPr>
              <a:t>Multilist</a:t>
            </a:r>
            <a:r>
              <a:rPr lang="en-US" altLang="en-US" dirty="0" smtClean="0">
                <a:latin typeface="+mn-lt"/>
                <a:ea typeface="宋体" panose="02010600030101010101" pitchFamily="2" charset="-122"/>
              </a:rPr>
              <a:t>)</a:t>
            </a:r>
            <a:r>
              <a:rPr lang="zh-CN" altLang="en-US" dirty="0" smtClean="0">
                <a:latin typeface="+mn-lt"/>
                <a:ea typeface="宋体" panose="02010600030101010101" pitchFamily="2" charset="-122"/>
              </a:rPr>
              <a:t>法</a:t>
            </a:r>
            <a:endParaRPr lang="en-US" altLang="en-US" dirty="0" smtClean="0">
              <a:latin typeface="+mn-lt"/>
              <a:ea typeface="宋体" panose="02010600030101010101" pitchFamily="2" charset="-122"/>
            </a:endParaRPr>
          </a:p>
        </p:txBody>
      </p:sp>
      <p:sp>
        <p:nvSpPr>
          <p:cNvPr id="473091" name="Rectangle 3"/>
          <p:cNvSpPr>
            <a:spLocks noGrp="1" noChangeArrowheads="1"/>
          </p:cNvSpPr>
          <p:nvPr>
            <p:ph idx="1"/>
          </p:nvPr>
        </p:nvSpPr>
        <p:spPr>
          <a:xfrm>
            <a:off x="457200" y="908719"/>
            <a:ext cx="8229600" cy="4789611"/>
          </a:xfrm>
        </p:spPr>
        <p:txBody>
          <a:bodyPr>
            <a:normAutofit fontScale="92500" lnSpcReduction="20000"/>
          </a:bodyPr>
          <a:lstStyle/>
          <a:p>
            <a:r>
              <a:rPr lang="en-US" altLang="en-US" dirty="0" err="1" smtClean="0">
                <a:ea typeface="宋体" panose="02010600030101010101" pitchFamily="2" charset="-122"/>
              </a:rPr>
              <a:t>邻接多重表</a:t>
            </a:r>
            <a:r>
              <a:rPr lang="zh-CN" altLang="en-US" dirty="0" smtClean="0">
                <a:ea typeface="宋体" panose="02010600030101010101" pitchFamily="2" charset="-122"/>
              </a:rPr>
              <a:t>：</a:t>
            </a:r>
            <a:r>
              <a:rPr lang="zh-CN" altLang="en-US" dirty="0">
                <a:ea typeface="宋体" panose="02010600030101010101" pitchFamily="2" charset="-122"/>
              </a:rPr>
              <a:t>用于</a:t>
            </a:r>
            <a:r>
              <a:rPr lang="zh-CN" altLang="en-US" dirty="0" smtClean="0">
                <a:ea typeface="宋体" panose="02010600030101010101" pitchFamily="2" charset="-122"/>
              </a:rPr>
              <a:t>表示无向图</a:t>
            </a:r>
            <a:endParaRPr lang="en-US" altLang="en-US" dirty="0" smtClean="0">
              <a:ea typeface="宋体" panose="02010600030101010101" pitchFamily="2" charset="-122"/>
            </a:endParaRPr>
          </a:p>
          <a:p>
            <a:pPr lvl="1"/>
            <a:r>
              <a:rPr lang="zh-CN" altLang="en-US" dirty="0" smtClean="0">
                <a:ea typeface="宋体" panose="02010600030101010101" pitchFamily="2" charset="-122"/>
              </a:rPr>
              <a:t>每个</a:t>
            </a:r>
            <a:r>
              <a:rPr lang="en-US" altLang="en-US" dirty="0" err="1" smtClean="0">
                <a:ea typeface="宋体" panose="02010600030101010101" pitchFamily="2" charset="-122"/>
              </a:rPr>
              <a:t>顶点</a:t>
            </a:r>
            <a:r>
              <a:rPr lang="zh-CN" altLang="en-US" dirty="0" smtClean="0">
                <a:ea typeface="宋体" panose="02010600030101010101" pitchFamily="2" charset="-122"/>
              </a:rPr>
              <a:t>用一个顶点</a:t>
            </a:r>
            <a:r>
              <a:rPr lang="en-US" altLang="en-US" dirty="0" err="1" smtClean="0">
                <a:ea typeface="宋体" panose="02010600030101010101" pitchFamily="2" charset="-122"/>
              </a:rPr>
              <a:t>结点</a:t>
            </a:r>
            <a:r>
              <a:rPr lang="zh-CN" altLang="en-US" dirty="0" smtClean="0">
                <a:ea typeface="宋体" panose="02010600030101010101" pitchFamily="2" charset="-122"/>
              </a:rPr>
              <a:t>表示：</a:t>
            </a:r>
            <a:endParaRPr lang="en-US" altLang="zh-CN" dirty="0" smtClean="0">
              <a:ea typeface="宋体" panose="02010600030101010101" pitchFamily="2" charset="-122"/>
            </a:endParaRPr>
          </a:p>
          <a:p>
            <a:pPr lvl="2"/>
            <a:r>
              <a:rPr lang="en-US" altLang="zh-CN" sz="2600" dirty="0">
                <a:ea typeface="宋体" panose="02010600030101010101" pitchFamily="2" charset="-122"/>
              </a:rPr>
              <a:t>d</a:t>
            </a:r>
            <a:r>
              <a:rPr lang="en-US" altLang="en-US" sz="2600" smtClean="0">
                <a:ea typeface="宋体" panose="02010600030101010101" pitchFamily="2" charset="-122"/>
              </a:rPr>
              <a:t>ata</a:t>
            </a:r>
            <a:r>
              <a:rPr lang="zh-CN" altLang="en-US" sz="2600" dirty="0" smtClean="0">
                <a:ea typeface="宋体" panose="02010600030101010101" pitchFamily="2" charset="-122"/>
              </a:rPr>
              <a:t>域：存储和顶点相关的信息；</a:t>
            </a:r>
            <a:endParaRPr lang="en-US" altLang="zh-CN" sz="2600" dirty="0" smtClean="0">
              <a:ea typeface="宋体" panose="02010600030101010101" pitchFamily="2" charset="-122"/>
            </a:endParaRPr>
          </a:p>
          <a:p>
            <a:pPr lvl="2"/>
            <a:r>
              <a:rPr lang="en-US" altLang="en-US" sz="2600" dirty="0" err="1" smtClean="0">
                <a:ea typeface="宋体" panose="02010600030101010101" pitchFamily="2" charset="-122"/>
              </a:rPr>
              <a:t>firstedge</a:t>
            </a:r>
            <a:r>
              <a:rPr lang="zh-CN" altLang="en-US" sz="2600" dirty="0">
                <a:ea typeface="宋体" panose="02010600030101010101" pitchFamily="2" charset="-122"/>
              </a:rPr>
              <a:t>域</a:t>
            </a:r>
            <a:r>
              <a:rPr lang="zh-CN" altLang="en-US" sz="2600" dirty="0" smtClean="0">
                <a:ea typeface="宋体" panose="02010600030101010101" pitchFamily="2" charset="-122"/>
              </a:rPr>
              <a:t>：指向依附于该顶点的第一条边所对应的表结点；</a:t>
            </a:r>
          </a:p>
          <a:p>
            <a:pPr lvl="1"/>
            <a:r>
              <a:rPr lang="en-US" altLang="en-US" dirty="0" err="1" smtClean="0">
                <a:ea typeface="宋体" panose="02010600030101010101" pitchFamily="2" charset="-122"/>
              </a:rPr>
              <a:t>每条边用一个</a:t>
            </a:r>
            <a:r>
              <a:rPr lang="zh-CN" altLang="en-US" dirty="0" smtClean="0">
                <a:ea typeface="宋体" panose="02010600030101010101" pitchFamily="2" charset="-122"/>
              </a:rPr>
              <a:t>边</a:t>
            </a:r>
            <a:r>
              <a:rPr lang="en-US" altLang="en-US" dirty="0" err="1" smtClean="0">
                <a:ea typeface="宋体" panose="02010600030101010101" pitchFamily="2" charset="-122"/>
              </a:rPr>
              <a:t>结点表示</a:t>
            </a:r>
            <a:endParaRPr lang="en-US" altLang="en-US" dirty="0" smtClean="0">
              <a:ea typeface="宋体" panose="02010600030101010101" pitchFamily="2" charset="-122"/>
            </a:endParaRPr>
          </a:p>
          <a:p>
            <a:pPr lvl="2"/>
            <a:r>
              <a:rPr lang="en-US" altLang="en-US" sz="2600" dirty="0" smtClean="0">
                <a:ea typeface="宋体" panose="02010600030101010101" pitchFamily="2" charset="-122"/>
              </a:rPr>
              <a:t>mark</a:t>
            </a:r>
            <a:r>
              <a:rPr lang="zh-CN" altLang="en-US" sz="2600" dirty="0">
                <a:ea typeface="宋体" panose="02010600030101010101" pitchFamily="2" charset="-122"/>
              </a:rPr>
              <a:t>域</a:t>
            </a:r>
            <a:r>
              <a:rPr lang="zh-CN" altLang="en-US" sz="2600" dirty="0" smtClean="0">
                <a:ea typeface="宋体" panose="02010600030101010101" pitchFamily="2" charset="-122"/>
              </a:rPr>
              <a:t>：用以标识该条边是否被访问过；</a:t>
            </a:r>
          </a:p>
          <a:p>
            <a:pPr lvl="2"/>
            <a:r>
              <a:rPr lang="en-US" altLang="en-US" sz="2600" dirty="0" err="1" smtClean="0">
                <a:ea typeface="宋体" panose="02010600030101010101" pitchFamily="2" charset="-122"/>
              </a:rPr>
              <a:t>ivex</a:t>
            </a:r>
            <a:r>
              <a:rPr lang="zh-CN" altLang="en-US" sz="2600" dirty="0" smtClean="0">
                <a:ea typeface="宋体" panose="02010600030101010101" pitchFamily="2" charset="-122"/>
              </a:rPr>
              <a:t>和</a:t>
            </a:r>
            <a:r>
              <a:rPr lang="en-US" altLang="en-US" sz="2600" dirty="0" err="1" smtClean="0">
                <a:ea typeface="宋体" panose="02010600030101010101" pitchFamily="2" charset="-122"/>
              </a:rPr>
              <a:t>jvex</a:t>
            </a:r>
            <a:r>
              <a:rPr lang="zh-CN" altLang="en-US" sz="2600" dirty="0" smtClean="0">
                <a:ea typeface="宋体" panose="02010600030101010101" pitchFamily="2" charset="-122"/>
              </a:rPr>
              <a:t>域：分别保存该边所依附的两个顶点在图中的位置；</a:t>
            </a:r>
          </a:p>
          <a:p>
            <a:pPr lvl="2"/>
            <a:r>
              <a:rPr lang="en-US" altLang="en-US" sz="2600" dirty="0" smtClean="0">
                <a:ea typeface="宋体" panose="02010600030101010101" pitchFamily="2" charset="-122"/>
              </a:rPr>
              <a:t>info</a:t>
            </a:r>
            <a:r>
              <a:rPr lang="zh-CN" altLang="en-US" sz="2600" dirty="0" smtClean="0">
                <a:ea typeface="宋体" panose="02010600030101010101" pitchFamily="2" charset="-122"/>
              </a:rPr>
              <a:t>域：保存该边的相关信息；</a:t>
            </a:r>
          </a:p>
          <a:p>
            <a:pPr lvl="2"/>
            <a:r>
              <a:rPr lang="en-US" altLang="zh-CN" sz="2600" dirty="0" err="1">
                <a:ea typeface="宋体" panose="02010600030101010101" pitchFamily="2" charset="-122"/>
              </a:rPr>
              <a:t>i</a:t>
            </a:r>
            <a:r>
              <a:rPr lang="en-US" altLang="en-US" sz="2600" dirty="0" err="1" smtClean="0">
                <a:ea typeface="宋体" panose="02010600030101010101" pitchFamily="2" charset="-122"/>
              </a:rPr>
              <a:t>link</a:t>
            </a:r>
            <a:r>
              <a:rPr lang="zh-CN" altLang="en-US" sz="2600" dirty="0" smtClean="0">
                <a:ea typeface="宋体" panose="02010600030101010101" pitchFamily="2" charset="-122"/>
              </a:rPr>
              <a:t>域：指向下一条依附于顶点</a:t>
            </a:r>
            <a:r>
              <a:rPr lang="en-US" altLang="en-US" sz="2600" dirty="0" err="1" smtClean="0">
                <a:ea typeface="宋体" panose="02010600030101010101" pitchFamily="2" charset="-122"/>
              </a:rPr>
              <a:t>ivex</a:t>
            </a:r>
            <a:r>
              <a:rPr lang="zh-CN" altLang="en-US" sz="2600" dirty="0" smtClean="0">
                <a:ea typeface="宋体" panose="02010600030101010101" pitchFamily="2" charset="-122"/>
              </a:rPr>
              <a:t>的边；</a:t>
            </a:r>
          </a:p>
          <a:p>
            <a:pPr lvl="2"/>
            <a:r>
              <a:rPr lang="en-US" altLang="en-US" sz="2600" dirty="0" err="1" smtClean="0">
                <a:ea typeface="宋体" panose="02010600030101010101" pitchFamily="2" charset="-122"/>
              </a:rPr>
              <a:t>jlink</a:t>
            </a:r>
            <a:r>
              <a:rPr lang="zh-CN" altLang="en-US" sz="2600" dirty="0">
                <a:ea typeface="宋体" panose="02010600030101010101" pitchFamily="2" charset="-122"/>
              </a:rPr>
              <a:t>域</a:t>
            </a:r>
            <a:r>
              <a:rPr lang="zh-CN" altLang="en-US" sz="2600" dirty="0" smtClean="0">
                <a:ea typeface="宋体" panose="02010600030101010101" pitchFamily="2" charset="-122"/>
              </a:rPr>
              <a:t>：指向下一条依附于顶点</a:t>
            </a:r>
            <a:r>
              <a:rPr lang="en-US" altLang="en-US" sz="2600" dirty="0" err="1" smtClean="0">
                <a:ea typeface="宋体" panose="02010600030101010101" pitchFamily="2" charset="-122"/>
              </a:rPr>
              <a:t>jvex</a:t>
            </a:r>
            <a:r>
              <a:rPr lang="zh-CN" altLang="en-US" sz="2600" dirty="0" smtClean="0">
                <a:ea typeface="宋体" panose="02010600030101010101" pitchFamily="2" charset="-122"/>
              </a:rPr>
              <a:t>的边；</a:t>
            </a:r>
          </a:p>
          <a:p>
            <a:endParaRPr lang="en-US" altLang="en-US" dirty="0" smtClean="0"/>
          </a:p>
          <a:p>
            <a:endParaRPr lang="en-US" altLang="en-US" dirty="0"/>
          </a:p>
        </p:txBody>
      </p:sp>
      <p:grpSp>
        <p:nvGrpSpPr>
          <p:cNvPr id="433156" name="Group 4"/>
          <p:cNvGrpSpPr>
            <a:grpSpLocks/>
          </p:cNvGrpSpPr>
          <p:nvPr/>
        </p:nvGrpSpPr>
        <p:grpSpPr bwMode="auto">
          <a:xfrm>
            <a:off x="1042988" y="5518150"/>
            <a:ext cx="7200900" cy="1295400"/>
            <a:chOff x="0" y="0"/>
            <a:chExt cx="4536" cy="816"/>
          </a:xfrm>
        </p:grpSpPr>
        <p:grpSp>
          <p:nvGrpSpPr>
            <p:cNvPr id="433157" name="Group 5"/>
            <p:cNvGrpSpPr>
              <a:grpSpLocks/>
            </p:cNvGrpSpPr>
            <p:nvPr/>
          </p:nvGrpSpPr>
          <p:grpSpPr bwMode="auto">
            <a:xfrm>
              <a:off x="0" y="276"/>
              <a:ext cx="1298" cy="249"/>
              <a:chOff x="0" y="0"/>
              <a:chExt cx="1298" cy="249"/>
            </a:xfrm>
          </p:grpSpPr>
          <p:sp>
            <p:nvSpPr>
              <p:cNvPr id="433168" name="Rectangle 6"/>
              <p:cNvSpPr>
                <a:spLocks noChangeArrowheads="1"/>
              </p:cNvSpPr>
              <p:nvPr/>
            </p:nvSpPr>
            <p:spPr bwMode="auto">
              <a:xfrm>
                <a:off x="0" y="0"/>
                <a:ext cx="1298"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mn-lt"/>
                  </a:rPr>
                  <a:t>data   firstedge</a:t>
                </a:r>
              </a:p>
            </p:txBody>
          </p:sp>
          <p:sp>
            <p:nvSpPr>
              <p:cNvPr id="433169" name="Line 7"/>
              <p:cNvSpPr>
                <a:spLocks noChangeShapeType="1"/>
              </p:cNvSpPr>
              <p:nvPr/>
            </p:nvSpPr>
            <p:spPr bwMode="auto">
              <a:xfrm>
                <a:off x="511"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33158" name="Rectangle 8"/>
            <p:cNvSpPr>
              <a:spLocks noChangeArrowheads="1"/>
            </p:cNvSpPr>
            <p:nvPr/>
          </p:nvSpPr>
          <p:spPr bwMode="auto">
            <a:xfrm>
              <a:off x="0" y="0"/>
              <a:ext cx="129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000" b="1">
                  <a:latin typeface="+mn-lt"/>
                </a:rPr>
                <a:t>顶点</a:t>
              </a:r>
              <a:r>
                <a:rPr lang="zh-CN" altLang="en-US" sz="2000" b="1" smtClean="0">
                  <a:latin typeface="+mn-lt"/>
                </a:rPr>
                <a:t>结点</a:t>
              </a:r>
              <a:r>
                <a:rPr lang="en-US" altLang="zh-CN" sz="2000" b="1" smtClean="0">
                  <a:latin typeface="+mn-lt"/>
                </a:rPr>
                <a:t>VerBox</a:t>
              </a:r>
              <a:endParaRPr lang="zh-CN" altLang="en-US" sz="2000" b="1">
                <a:latin typeface="+mn-lt"/>
              </a:endParaRPr>
            </a:p>
          </p:txBody>
        </p:sp>
        <p:sp>
          <p:nvSpPr>
            <p:cNvPr id="433159" name="Rectangle 9"/>
            <p:cNvSpPr>
              <a:spLocks noChangeArrowheads="1"/>
            </p:cNvSpPr>
            <p:nvPr/>
          </p:nvSpPr>
          <p:spPr bwMode="auto">
            <a:xfrm>
              <a:off x="1057" y="612"/>
              <a:ext cx="222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dirty="0" smtClean="0">
                  <a:latin typeface="+mn-lt"/>
                </a:rPr>
                <a:t>邻接</a:t>
              </a:r>
              <a:r>
                <a:rPr lang="zh-CN" altLang="en-US" sz="2000" b="1" dirty="0">
                  <a:latin typeface="+mn-lt"/>
                </a:rPr>
                <a:t>多重表的结点结构</a:t>
              </a:r>
            </a:p>
          </p:txBody>
        </p:sp>
        <p:sp>
          <p:nvSpPr>
            <p:cNvPr id="433160" name="Rectangle 10"/>
            <p:cNvSpPr>
              <a:spLocks noChangeArrowheads="1"/>
            </p:cNvSpPr>
            <p:nvPr/>
          </p:nvSpPr>
          <p:spPr bwMode="auto">
            <a:xfrm>
              <a:off x="2749" y="0"/>
              <a:ext cx="92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000" b="1">
                  <a:latin typeface="+mn-lt"/>
                </a:rPr>
                <a:t>边</a:t>
              </a:r>
              <a:r>
                <a:rPr lang="zh-CN" altLang="en-US" sz="2000" b="1" smtClean="0">
                  <a:latin typeface="+mn-lt"/>
                </a:rPr>
                <a:t>结点</a:t>
              </a:r>
              <a:r>
                <a:rPr lang="en-US" altLang="zh-CN" sz="2000" b="1" smtClean="0">
                  <a:latin typeface="+mn-lt"/>
                </a:rPr>
                <a:t>EBox</a:t>
              </a:r>
              <a:endParaRPr lang="zh-CN" altLang="en-US" sz="2000" b="1" dirty="0">
                <a:latin typeface="+mn-lt"/>
              </a:endParaRPr>
            </a:p>
          </p:txBody>
        </p:sp>
        <p:grpSp>
          <p:nvGrpSpPr>
            <p:cNvPr id="433161" name="Group 11"/>
            <p:cNvGrpSpPr>
              <a:grpSpLocks/>
            </p:cNvGrpSpPr>
            <p:nvPr/>
          </p:nvGrpSpPr>
          <p:grpSpPr bwMode="auto">
            <a:xfrm>
              <a:off x="1549" y="280"/>
              <a:ext cx="2987" cy="254"/>
              <a:chOff x="0" y="0"/>
              <a:chExt cx="2987" cy="254"/>
            </a:xfrm>
          </p:grpSpPr>
          <p:sp>
            <p:nvSpPr>
              <p:cNvPr id="433162" name="Rectangle 12"/>
              <p:cNvSpPr>
                <a:spLocks noChangeArrowheads="1"/>
              </p:cNvSpPr>
              <p:nvPr/>
            </p:nvSpPr>
            <p:spPr bwMode="auto">
              <a:xfrm>
                <a:off x="0" y="5"/>
                <a:ext cx="2987"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mn-lt"/>
                  </a:rPr>
                  <a:t>mark    ivex   </a:t>
                </a:r>
                <a:r>
                  <a:rPr lang="en-US" altLang="en-US" sz="2400" b="1" smtClean="0">
                    <a:latin typeface="+mn-lt"/>
                  </a:rPr>
                  <a:t>ilink   jvex   </a:t>
                </a:r>
                <a:r>
                  <a:rPr lang="en-US" altLang="en-US" sz="2400" b="1">
                    <a:latin typeface="+mn-lt"/>
                  </a:rPr>
                  <a:t>jlink    </a:t>
                </a:r>
                <a:r>
                  <a:rPr lang="en-US" altLang="en-US" sz="2400" b="1" smtClean="0">
                    <a:latin typeface="+mn-lt"/>
                  </a:rPr>
                  <a:t>info</a:t>
                </a:r>
                <a:endParaRPr lang="en-US" altLang="en-US" sz="2400" b="1">
                  <a:latin typeface="+mn-lt"/>
                </a:endParaRPr>
              </a:p>
            </p:txBody>
          </p:sp>
          <p:sp>
            <p:nvSpPr>
              <p:cNvPr id="433163" name="Line 13"/>
              <p:cNvSpPr>
                <a:spLocks noChangeShapeType="1"/>
              </p:cNvSpPr>
              <p:nvPr/>
            </p:nvSpPr>
            <p:spPr bwMode="auto">
              <a:xfrm>
                <a:off x="549" y="5"/>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3164" name="Line 14"/>
              <p:cNvSpPr>
                <a:spLocks noChangeShapeType="1"/>
              </p:cNvSpPr>
              <p:nvPr/>
            </p:nvSpPr>
            <p:spPr bwMode="auto">
              <a:xfrm>
                <a:off x="1493" y="5"/>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3165" name="Line 15"/>
              <p:cNvSpPr>
                <a:spLocks noChangeShapeType="1"/>
              </p:cNvSpPr>
              <p:nvPr/>
            </p:nvSpPr>
            <p:spPr bwMode="auto">
              <a:xfrm>
                <a:off x="1032"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3166" name="Line 16"/>
              <p:cNvSpPr>
                <a:spLocks noChangeShapeType="1"/>
              </p:cNvSpPr>
              <p:nvPr/>
            </p:nvSpPr>
            <p:spPr bwMode="auto">
              <a:xfrm>
                <a:off x="1923"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3167" name="Line 17"/>
              <p:cNvSpPr>
                <a:spLocks noChangeShapeType="1"/>
              </p:cNvSpPr>
              <p:nvPr/>
            </p:nvSpPr>
            <p:spPr bwMode="auto">
              <a:xfrm>
                <a:off x="2437" y="5"/>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Tree>
    <p:extLst>
      <p:ext uri="{BB962C8B-B14F-4D97-AF65-F5344CB8AC3E}">
        <p14:creationId xmlns:p14="http://schemas.microsoft.com/office/powerpoint/2010/main" val="18957611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邻接多重表与邻接表的区别</a:t>
            </a:r>
            <a:endParaRPr lang="en-US" dirty="0"/>
          </a:p>
        </p:txBody>
      </p:sp>
      <p:sp>
        <p:nvSpPr>
          <p:cNvPr id="477186" name="Rectangle 2"/>
          <p:cNvSpPr>
            <a:spLocks noGrp="1" noChangeArrowheads="1"/>
          </p:cNvSpPr>
          <p:nvPr>
            <p:ph idx="1"/>
          </p:nvPr>
        </p:nvSpPr>
        <p:spPr>
          <a:xfrm>
            <a:off x="457200" y="764704"/>
            <a:ext cx="8229600" cy="3343593"/>
          </a:xfrm>
        </p:spPr>
        <p:txBody>
          <a:bodyPr>
            <a:normAutofit fontScale="92500" lnSpcReduction="10000"/>
          </a:bodyPr>
          <a:lstStyle/>
          <a:p>
            <a:r>
              <a:rPr lang="zh-CN" altLang="en-US" dirty="0" smtClean="0"/>
              <a:t>邻接表的同一条边用两个结点表示，而邻接多重表只用一个结点表示</a:t>
            </a:r>
            <a:endParaRPr lang="en-US" altLang="zh-CN" dirty="0" smtClean="0"/>
          </a:p>
          <a:p>
            <a:r>
              <a:rPr lang="zh-CN" altLang="en-US" dirty="0"/>
              <a:t>邻接多重</a:t>
            </a:r>
            <a:r>
              <a:rPr lang="zh-CN" altLang="en-US" dirty="0" smtClean="0"/>
              <a:t>表能较方便地完成对边的操作</a:t>
            </a:r>
            <a:endParaRPr lang="en-US" altLang="zh-CN" dirty="0" smtClean="0"/>
          </a:p>
          <a:p>
            <a:pPr lvl="1"/>
            <a:r>
              <a:rPr lang="zh-CN" altLang="en-US" dirty="0" smtClean="0"/>
              <a:t>标记已被搜索的边</a:t>
            </a:r>
            <a:endParaRPr lang="en-US" altLang="zh-CN" dirty="0" smtClean="0"/>
          </a:p>
          <a:p>
            <a:pPr lvl="1"/>
            <a:r>
              <a:rPr lang="zh-CN" altLang="en-US" dirty="0" smtClean="0"/>
              <a:t>删除一条边</a:t>
            </a:r>
            <a:endParaRPr lang="en-US" altLang="zh-CN" dirty="0" smtClean="0"/>
          </a:p>
          <a:p>
            <a:r>
              <a:rPr lang="zh-CN" altLang="en-US" dirty="0" smtClean="0"/>
              <a:t>除标志域外，邻接多重表与邻接表表达的信息是相同的，因此，操作的实现也基本相似</a:t>
            </a:r>
          </a:p>
        </p:txBody>
      </p:sp>
      <p:sp>
        <p:nvSpPr>
          <p:cNvPr id="437252" name="Rectangle 4"/>
          <p:cNvSpPr>
            <a:spLocks noChangeArrowheads="1"/>
          </p:cNvSpPr>
          <p:nvPr/>
        </p:nvSpPr>
        <p:spPr bwMode="auto">
          <a:xfrm>
            <a:off x="5436096" y="6453336"/>
            <a:ext cx="3706812" cy="384178"/>
          </a:xfrm>
          <a:prstGeom prst="rect">
            <a:avLst/>
          </a:prstGeom>
          <a:noFill/>
          <a:ln w="9525">
            <a:no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400" b="1" dirty="0" smtClean="0">
                <a:latin typeface="Times New Roman" pitchFamily="18" charset="0"/>
              </a:rPr>
              <a:t>无向图</a:t>
            </a:r>
            <a:r>
              <a:rPr lang="zh-CN" altLang="en-US" sz="2400" b="1" dirty="0">
                <a:latin typeface="Times New Roman" pitchFamily="18" charset="0"/>
              </a:rPr>
              <a:t>及其多重邻接链表</a:t>
            </a:r>
          </a:p>
        </p:txBody>
      </p:sp>
      <p:grpSp>
        <p:nvGrpSpPr>
          <p:cNvPr id="437253" name="Group 5"/>
          <p:cNvGrpSpPr>
            <a:grpSpLocks/>
          </p:cNvGrpSpPr>
          <p:nvPr/>
        </p:nvGrpSpPr>
        <p:grpSpPr bwMode="auto">
          <a:xfrm>
            <a:off x="251520" y="4824712"/>
            <a:ext cx="1449387" cy="1376637"/>
            <a:chOff x="0" y="0"/>
            <a:chExt cx="913" cy="731"/>
          </a:xfrm>
        </p:grpSpPr>
        <p:sp>
          <p:nvSpPr>
            <p:cNvPr id="437330" name="Oval 6"/>
            <p:cNvSpPr>
              <a:spLocks noChangeArrowheads="1"/>
            </p:cNvSpPr>
            <p:nvPr/>
          </p:nvSpPr>
          <p:spPr bwMode="auto">
            <a:xfrm>
              <a:off x="0" y="36"/>
              <a:ext cx="295"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dirty="0">
                  <a:latin typeface="Times New Roman" pitchFamily="18" charset="0"/>
                </a:rPr>
                <a:t>v</a:t>
              </a:r>
              <a:r>
                <a:rPr lang="en-US" altLang="en-US" sz="2400" baseline="-20000" dirty="0">
                  <a:latin typeface="Times New Roman" pitchFamily="18" charset="0"/>
                </a:rPr>
                <a:t>1</a:t>
              </a:r>
            </a:p>
          </p:txBody>
        </p:sp>
        <p:sp>
          <p:nvSpPr>
            <p:cNvPr id="437331" name="Oval 7"/>
            <p:cNvSpPr>
              <a:spLocks noChangeArrowheads="1"/>
            </p:cNvSpPr>
            <p:nvPr/>
          </p:nvSpPr>
          <p:spPr bwMode="auto">
            <a:xfrm>
              <a:off x="17" y="504"/>
              <a:ext cx="295"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v</a:t>
              </a:r>
              <a:r>
                <a:rPr lang="en-US" altLang="en-US" sz="2400" baseline="-20000">
                  <a:latin typeface="Times New Roman" pitchFamily="18" charset="0"/>
                </a:rPr>
                <a:t>2</a:t>
              </a:r>
            </a:p>
          </p:txBody>
        </p:sp>
        <p:sp>
          <p:nvSpPr>
            <p:cNvPr id="437332" name="Oval 8"/>
            <p:cNvSpPr>
              <a:spLocks noChangeArrowheads="1"/>
            </p:cNvSpPr>
            <p:nvPr/>
          </p:nvSpPr>
          <p:spPr bwMode="auto">
            <a:xfrm>
              <a:off x="618" y="496"/>
              <a:ext cx="295"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v</a:t>
              </a:r>
              <a:r>
                <a:rPr lang="en-US" altLang="en-US" sz="2400" baseline="-20000">
                  <a:latin typeface="Times New Roman" pitchFamily="18" charset="0"/>
                </a:rPr>
                <a:t>3</a:t>
              </a:r>
            </a:p>
          </p:txBody>
        </p:sp>
        <p:sp>
          <p:nvSpPr>
            <p:cNvPr id="437333" name="Oval 9"/>
            <p:cNvSpPr>
              <a:spLocks noChangeArrowheads="1"/>
            </p:cNvSpPr>
            <p:nvPr/>
          </p:nvSpPr>
          <p:spPr bwMode="auto">
            <a:xfrm>
              <a:off x="601" y="0"/>
              <a:ext cx="295"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dirty="0">
                  <a:latin typeface="Times New Roman" pitchFamily="18" charset="0"/>
                </a:rPr>
                <a:t>v</a:t>
              </a:r>
              <a:r>
                <a:rPr lang="en-US" altLang="en-US" sz="2400" baseline="-20000" dirty="0">
                  <a:latin typeface="Times New Roman" pitchFamily="18" charset="0"/>
                </a:rPr>
                <a:t>4</a:t>
              </a:r>
            </a:p>
          </p:txBody>
        </p:sp>
        <p:sp>
          <p:nvSpPr>
            <p:cNvPr id="437334" name="Line 10"/>
            <p:cNvSpPr>
              <a:spLocks noChangeShapeType="1"/>
            </p:cNvSpPr>
            <p:nvPr/>
          </p:nvSpPr>
          <p:spPr bwMode="auto">
            <a:xfrm>
              <a:off x="144" y="271"/>
              <a:ext cx="0" cy="242"/>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37335" name="Line 11"/>
            <p:cNvSpPr>
              <a:spLocks noChangeShapeType="1"/>
            </p:cNvSpPr>
            <p:nvPr/>
          </p:nvSpPr>
          <p:spPr bwMode="auto">
            <a:xfrm>
              <a:off x="752" y="235"/>
              <a:ext cx="0" cy="272"/>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37336" name="Line 12"/>
            <p:cNvSpPr>
              <a:spLocks noChangeShapeType="1"/>
            </p:cNvSpPr>
            <p:nvPr/>
          </p:nvSpPr>
          <p:spPr bwMode="auto">
            <a:xfrm>
              <a:off x="262" y="216"/>
              <a:ext cx="380" cy="327"/>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37337" name="Line 13"/>
            <p:cNvSpPr>
              <a:spLocks noChangeShapeType="1"/>
            </p:cNvSpPr>
            <p:nvPr/>
          </p:nvSpPr>
          <p:spPr bwMode="auto">
            <a:xfrm flipV="1">
              <a:off x="303" y="139"/>
              <a:ext cx="295" cy="0"/>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37338" name="Line 14"/>
            <p:cNvSpPr>
              <a:spLocks noChangeShapeType="1"/>
            </p:cNvSpPr>
            <p:nvPr/>
          </p:nvSpPr>
          <p:spPr bwMode="auto">
            <a:xfrm>
              <a:off x="310" y="621"/>
              <a:ext cx="313" cy="0"/>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grpSp>
      <p:grpSp>
        <p:nvGrpSpPr>
          <p:cNvPr id="437255" name="Group 16"/>
          <p:cNvGrpSpPr>
            <a:grpSpLocks/>
          </p:cNvGrpSpPr>
          <p:nvPr/>
        </p:nvGrpSpPr>
        <p:grpSpPr bwMode="auto">
          <a:xfrm>
            <a:off x="3910707" y="5453709"/>
            <a:ext cx="1079500" cy="563084"/>
            <a:chOff x="0" y="0"/>
            <a:chExt cx="1104" cy="227"/>
          </a:xfrm>
        </p:grpSpPr>
        <p:sp>
          <p:nvSpPr>
            <p:cNvPr id="437327" name="Line 17"/>
            <p:cNvSpPr>
              <a:spLocks noChangeShapeType="1"/>
            </p:cNvSpPr>
            <p:nvPr/>
          </p:nvSpPr>
          <p:spPr bwMode="auto">
            <a:xfrm>
              <a:off x="0" y="0"/>
              <a:ext cx="0" cy="227"/>
            </a:xfrm>
            <a:prstGeom prst="line">
              <a:avLst/>
            </a:prstGeom>
            <a:noFill/>
            <a:ln w="38100">
              <a:solidFill>
                <a:schemeClr val="tx2"/>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37328" name="Line 18"/>
            <p:cNvSpPr>
              <a:spLocks noChangeShapeType="1"/>
            </p:cNvSpPr>
            <p:nvPr/>
          </p:nvSpPr>
          <p:spPr bwMode="auto">
            <a:xfrm>
              <a:off x="0" y="0"/>
              <a:ext cx="1104" cy="0"/>
            </a:xfrm>
            <a:prstGeom prst="line">
              <a:avLst/>
            </a:prstGeom>
            <a:noFill/>
            <a:ln w="38100">
              <a:solidFill>
                <a:schemeClr val="tx2"/>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37329" name="Line 19"/>
            <p:cNvSpPr>
              <a:spLocks noChangeShapeType="1"/>
            </p:cNvSpPr>
            <p:nvPr/>
          </p:nvSpPr>
          <p:spPr bwMode="auto">
            <a:xfrm>
              <a:off x="1104" y="0"/>
              <a:ext cx="0" cy="144"/>
            </a:xfrm>
            <a:prstGeom prst="line">
              <a:avLst/>
            </a:prstGeom>
            <a:noFill/>
            <a:ln w="38100">
              <a:solidFill>
                <a:schemeClr val="tx2"/>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grpSp>
      <p:sp>
        <p:nvSpPr>
          <p:cNvPr id="437257" name="Line 21"/>
          <p:cNvSpPr>
            <a:spLocks noChangeShapeType="1"/>
          </p:cNvSpPr>
          <p:nvPr/>
        </p:nvSpPr>
        <p:spPr bwMode="auto">
          <a:xfrm>
            <a:off x="2889945" y="6041275"/>
            <a:ext cx="360363" cy="0"/>
          </a:xfrm>
          <a:prstGeom prst="line">
            <a:avLst/>
          </a:prstGeom>
          <a:noFill/>
          <a:ln w="38100">
            <a:solidFill>
              <a:schemeClr val="tx2"/>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37258" name="Line 22"/>
          <p:cNvSpPr>
            <a:spLocks noChangeShapeType="1"/>
          </p:cNvSpPr>
          <p:nvPr/>
        </p:nvSpPr>
        <p:spPr bwMode="auto">
          <a:xfrm>
            <a:off x="2894707" y="4971604"/>
            <a:ext cx="360363" cy="0"/>
          </a:xfrm>
          <a:prstGeom prst="line">
            <a:avLst/>
          </a:prstGeom>
          <a:noFill/>
          <a:ln w="38100">
            <a:solidFill>
              <a:schemeClr val="folHlink"/>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grpSp>
        <p:nvGrpSpPr>
          <p:cNvPr id="437259" name="Group 23"/>
          <p:cNvGrpSpPr>
            <a:grpSpLocks/>
          </p:cNvGrpSpPr>
          <p:nvPr/>
        </p:nvGrpSpPr>
        <p:grpSpPr bwMode="auto">
          <a:xfrm>
            <a:off x="2051720" y="4775748"/>
            <a:ext cx="952500" cy="1877575"/>
            <a:chOff x="0" y="0"/>
            <a:chExt cx="600" cy="993"/>
          </a:xfrm>
        </p:grpSpPr>
        <p:grpSp>
          <p:nvGrpSpPr>
            <p:cNvPr id="437309" name="Group 24"/>
            <p:cNvGrpSpPr>
              <a:grpSpLocks/>
            </p:cNvGrpSpPr>
            <p:nvPr/>
          </p:nvGrpSpPr>
          <p:grpSpPr bwMode="auto">
            <a:xfrm>
              <a:off x="213" y="0"/>
              <a:ext cx="387" cy="993"/>
              <a:chOff x="0" y="0"/>
              <a:chExt cx="387" cy="993"/>
            </a:xfrm>
          </p:grpSpPr>
          <p:grpSp>
            <p:nvGrpSpPr>
              <p:cNvPr id="437315" name="Group 25"/>
              <p:cNvGrpSpPr>
                <a:grpSpLocks/>
              </p:cNvGrpSpPr>
              <p:nvPr/>
            </p:nvGrpSpPr>
            <p:grpSpPr bwMode="auto">
              <a:xfrm>
                <a:off x="1" y="0"/>
                <a:ext cx="385" cy="249"/>
                <a:chOff x="0" y="0"/>
                <a:chExt cx="385" cy="204"/>
              </a:xfrm>
            </p:grpSpPr>
            <p:sp>
              <p:nvSpPr>
                <p:cNvPr id="437325" name="Rectangle 26"/>
                <p:cNvSpPr>
                  <a:spLocks noChangeArrowheads="1"/>
                </p:cNvSpPr>
                <p:nvPr/>
              </p:nvSpPr>
              <p:spPr bwMode="auto">
                <a:xfrm>
                  <a:off x="0" y="0"/>
                  <a:ext cx="385" cy="204"/>
                </a:xfrm>
                <a:prstGeom prst="rect">
                  <a:avLst/>
                </a:prstGeom>
                <a:noFill/>
                <a:ln w="381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v</a:t>
                  </a:r>
                  <a:r>
                    <a:rPr lang="en-US" altLang="en-US" sz="2400" baseline="-20000">
                      <a:latin typeface="Times New Roman" pitchFamily="18" charset="0"/>
                    </a:rPr>
                    <a:t>1</a:t>
                  </a:r>
                </a:p>
              </p:txBody>
            </p:sp>
            <p:sp>
              <p:nvSpPr>
                <p:cNvPr id="437326" name="Line 27"/>
                <p:cNvSpPr>
                  <a:spLocks noChangeShapeType="1"/>
                </p:cNvSpPr>
                <p:nvPr/>
              </p:nvSpPr>
              <p:spPr bwMode="auto">
                <a:xfrm>
                  <a:off x="240" y="0"/>
                  <a:ext cx="0" cy="204"/>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grpSp>
          <p:grpSp>
            <p:nvGrpSpPr>
              <p:cNvPr id="437316" name="Group 28"/>
              <p:cNvGrpSpPr>
                <a:grpSpLocks/>
              </p:cNvGrpSpPr>
              <p:nvPr/>
            </p:nvGrpSpPr>
            <p:grpSpPr bwMode="auto">
              <a:xfrm>
                <a:off x="0" y="247"/>
                <a:ext cx="385" cy="249"/>
                <a:chOff x="0" y="0"/>
                <a:chExt cx="385" cy="204"/>
              </a:xfrm>
            </p:grpSpPr>
            <p:sp>
              <p:nvSpPr>
                <p:cNvPr id="437323" name="Rectangle 29"/>
                <p:cNvSpPr>
                  <a:spLocks noChangeArrowheads="1"/>
                </p:cNvSpPr>
                <p:nvPr/>
              </p:nvSpPr>
              <p:spPr bwMode="auto">
                <a:xfrm>
                  <a:off x="0" y="0"/>
                  <a:ext cx="385" cy="204"/>
                </a:xfrm>
                <a:prstGeom prst="rect">
                  <a:avLst/>
                </a:prstGeom>
                <a:noFill/>
                <a:ln w="381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v</a:t>
                  </a:r>
                  <a:r>
                    <a:rPr lang="en-US" altLang="en-US" sz="2400" baseline="-20000">
                      <a:latin typeface="Times New Roman" pitchFamily="18" charset="0"/>
                    </a:rPr>
                    <a:t>2</a:t>
                  </a:r>
                </a:p>
              </p:txBody>
            </p:sp>
            <p:sp>
              <p:nvSpPr>
                <p:cNvPr id="437324" name="Line 30"/>
                <p:cNvSpPr>
                  <a:spLocks noChangeShapeType="1"/>
                </p:cNvSpPr>
                <p:nvPr/>
              </p:nvSpPr>
              <p:spPr bwMode="auto">
                <a:xfrm>
                  <a:off x="240" y="0"/>
                  <a:ext cx="0" cy="204"/>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grpSp>
          <p:grpSp>
            <p:nvGrpSpPr>
              <p:cNvPr id="437317" name="Group 31"/>
              <p:cNvGrpSpPr>
                <a:grpSpLocks/>
              </p:cNvGrpSpPr>
              <p:nvPr/>
            </p:nvGrpSpPr>
            <p:grpSpPr bwMode="auto">
              <a:xfrm>
                <a:off x="2" y="496"/>
                <a:ext cx="385" cy="249"/>
                <a:chOff x="0" y="0"/>
                <a:chExt cx="385" cy="204"/>
              </a:xfrm>
            </p:grpSpPr>
            <p:sp>
              <p:nvSpPr>
                <p:cNvPr id="437321" name="Rectangle 32"/>
                <p:cNvSpPr>
                  <a:spLocks noChangeArrowheads="1"/>
                </p:cNvSpPr>
                <p:nvPr/>
              </p:nvSpPr>
              <p:spPr bwMode="auto">
                <a:xfrm>
                  <a:off x="0" y="0"/>
                  <a:ext cx="385" cy="204"/>
                </a:xfrm>
                <a:prstGeom prst="rect">
                  <a:avLst/>
                </a:prstGeom>
                <a:noFill/>
                <a:ln w="381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v</a:t>
                  </a:r>
                  <a:r>
                    <a:rPr lang="en-US" altLang="en-US" sz="2400" baseline="-20000">
                      <a:latin typeface="Times New Roman" pitchFamily="18" charset="0"/>
                    </a:rPr>
                    <a:t>3</a:t>
                  </a:r>
                </a:p>
              </p:txBody>
            </p:sp>
            <p:sp>
              <p:nvSpPr>
                <p:cNvPr id="437322" name="Line 33"/>
                <p:cNvSpPr>
                  <a:spLocks noChangeShapeType="1"/>
                </p:cNvSpPr>
                <p:nvPr/>
              </p:nvSpPr>
              <p:spPr bwMode="auto">
                <a:xfrm>
                  <a:off x="240" y="0"/>
                  <a:ext cx="0" cy="204"/>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grpSp>
          <p:grpSp>
            <p:nvGrpSpPr>
              <p:cNvPr id="437318" name="Group 34"/>
              <p:cNvGrpSpPr>
                <a:grpSpLocks/>
              </p:cNvGrpSpPr>
              <p:nvPr/>
            </p:nvGrpSpPr>
            <p:grpSpPr bwMode="auto">
              <a:xfrm>
                <a:off x="2" y="744"/>
                <a:ext cx="385" cy="249"/>
                <a:chOff x="0" y="0"/>
                <a:chExt cx="385" cy="204"/>
              </a:xfrm>
            </p:grpSpPr>
            <p:sp>
              <p:nvSpPr>
                <p:cNvPr id="437319" name="Rectangle 35"/>
                <p:cNvSpPr>
                  <a:spLocks noChangeArrowheads="1"/>
                </p:cNvSpPr>
                <p:nvPr/>
              </p:nvSpPr>
              <p:spPr bwMode="auto">
                <a:xfrm>
                  <a:off x="0" y="0"/>
                  <a:ext cx="385" cy="204"/>
                </a:xfrm>
                <a:prstGeom prst="rect">
                  <a:avLst/>
                </a:prstGeom>
                <a:noFill/>
                <a:ln w="381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v</a:t>
                  </a:r>
                  <a:r>
                    <a:rPr lang="en-US" altLang="en-US" sz="2400" baseline="-20000">
                      <a:latin typeface="Times New Roman" pitchFamily="18" charset="0"/>
                    </a:rPr>
                    <a:t>4</a:t>
                  </a:r>
                </a:p>
              </p:txBody>
            </p:sp>
            <p:sp>
              <p:nvSpPr>
                <p:cNvPr id="437320" name="Line 36"/>
                <p:cNvSpPr>
                  <a:spLocks noChangeShapeType="1"/>
                </p:cNvSpPr>
                <p:nvPr/>
              </p:nvSpPr>
              <p:spPr bwMode="auto">
                <a:xfrm>
                  <a:off x="240" y="0"/>
                  <a:ext cx="0" cy="204"/>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grpSp>
        </p:grpSp>
        <p:grpSp>
          <p:nvGrpSpPr>
            <p:cNvPr id="437310" name="Group 37"/>
            <p:cNvGrpSpPr>
              <a:grpSpLocks/>
            </p:cNvGrpSpPr>
            <p:nvPr/>
          </p:nvGrpSpPr>
          <p:grpSpPr bwMode="auto">
            <a:xfrm>
              <a:off x="0" y="0"/>
              <a:ext cx="181" cy="992"/>
              <a:chOff x="0" y="0"/>
              <a:chExt cx="181" cy="992"/>
            </a:xfrm>
          </p:grpSpPr>
          <p:sp>
            <p:nvSpPr>
              <p:cNvPr id="437311" name="Rectangle 38"/>
              <p:cNvSpPr>
                <a:spLocks noChangeArrowheads="1"/>
              </p:cNvSpPr>
              <p:nvPr/>
            </p:nvSpPr>
            <p:spPr bwMode="auto">
              <a:xfrm>
                <a:off x="0" y="0"/>
                <a:ext cx="181" cy="249"/>
              </a:xfrm>
              <a:prstGeom prst="rect">
                <a:avLst/>
              </a:prstGeom>
              <a:noFill/>
              <a:ln w="9525">
                <a:no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0</a:t>
                </a:r>
              </a:p>
            </p:txBody>
          </p:sp>
          <p:sp>
            <p:nvSpPr>
              <p:cNvPr id="437312" name="Rectangle 39"/>
              <p:cNvSpPr>
                <a:spLocks noChangeArrowheads="1"/>
              </p:cNvSpPr>
              <p:nvPr/>
            </p:nvSpPr>
            <p:spPr bwMode="auto">
              <a:xfrm>
                <a:off x="0" y="247"/>
                <a:ext cx="181" cy="249"/>
              </a:xfrm>
              <a:prstGeom prst="rect">
                <a:avLst/>
              </a:prstGeom>
              <a:noFill/>
              <a:ln w="9525">
                <a:no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1</a:t>
                </a:r>
              </a:p>
            </p:txBody>
          </p:sp>
          <p:sp>
            <p:nvSpPr>
              <p:cNvPr id="437313" name="Rectangle 40"/>
              <p:cNvSpPr>
                <a:spLocks noChangeArrowheads="1"/>
              </p:cNvSpPr>
              <p:nvPr/>
            </p:nvSpPr>
            <p:spPr bwMode="auto">
              <a:xfrm>
                <a:off x="0" y="495"/>
                <a:ext cx="181" cy="249"/>
              </a:xfrm>
              <a:prstGeom prst="rect">
                <a:avLst/>
              </a:prstGeom>
              <a:noFill/>
              <a:ln w="9525">
                <a:no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dirty="0">
                    <a:latin typeface="Times New Roman" pitchFamily="18" charset="0"/>
                  </a:rPr>
                  <a:t>2</a:t>
                </a:r>
              </a:p>
            </p:txBody>
          </p:sp>
          <p:sp>
            <p:nvSpPr>
              <p:cNvPr id="437314" name="Rectangle 41"/>
              <p:cNvSpPr>
                <a:spLocks noChangeArrowheads="1"/>
              </p:cNvSpPr>
              <p:nvPr/>
            </p:nvSpPr>
            <p:spPr bwMode="auto">
              <a:xfrm>
                <a:off x="0" y="743"/>
                <a:ext cx="181" cy="249"/>
              </a:xfrm>
              <a:prstGeom prst="rect">
                <a:avLst/>
              </a:prstGeom>
              <a:noFill/>
              <a:ln w="9525">
                <a:no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3</a:t>
                </a:r>
              </a:p>
            </p:txBody>
          </p:sp>
        </p:grpSp>
      </p:grpSp>
      <p:grpSp>
        <p:nvGrpSpPr>
          <p:cNvPr id="437260" name="Group 42"/>
          <p:cNvGrpSpPr>
            <a:grpSpLocks/>
          </p:cNvGrpSpPr>
          <p:nvPr/>
        </p:nvGrpSpPr>
        <p:grpSpPr bwMode="auto">
          <a:xfrm>
            <a:off x="3250307" y="4775748"/>
            <a:ext cx="1295400" cy="384178"/>
            <a:chOff x="0" y="0"/>
            <a:chExt cx="816" cy="204"/>
          </a:xfrm>
        </p:grpSpPr>
        <p:sp>
          <p:nvSpPr>
            <p:cNvPr id="437304" name="Rectangle 43"/>
            <p:cNvSpPr>
              <a:spLocks noChangeArrowheads="1"/>
            </p:cNvSpPr>
            <p:nvPr/>
          </p:nvSpPr>
          <p:spPr bwMode="auto">
            <a:xfrm>
              <a:off x="0" y="0"/>
              <a:ext cx="816" cy="204"/>
            </a:xfrm>
            <a:prstGeom prst="rect">
              <a:avLst/>
            </a:prstGeom>
            <a:noFill/>
            <a:ln w="381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a:latin typeface="Times New Roman" pitchFamily="18" charset="0"/>
                </a:rPr>
                <a:t>   </a:t>
              </a:r>
              <a:r>
                <a:rPr lang="en-US" altLang="en-US" sz="2400">
                  <a:latin typeface="Times New Roman" pitchFamily="18" charset="0"/>
                </a:rPr>
                <a:t>0     1</a:t>
              </a:r>
            </a:p>
          </p:txBody>
        </p:sp>
        <p:sp>
          <p:nvSpPr>
            <p:cNvPr id="437305" name="Line 44"/>
            <p:cNvSpPr>
              <a:spLocks noChangeShapeType="1"/>
            </p:cNvSpPr>
            <p:nvPr/>
          </p:nvSpPr>
          <p:spPr bwMode="auto">
            <a:xfrm>
              <a:off x="144" y="0"/>
              <a:ext cx="0" cy="204"/>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37306" name="Line 45"/>
            <p:cNvSpPr>
              <a:spLocks noChangeShapeType="1"/>
            </p:cNvSpPr>
            <p:nvPr/>
          </p:nvSpPr>
          <p:spPr bwMode="auto">
            <a:xfrm>
              <a:off x="336" y="0"/>
              <a:ext cx="0" cy="204"/>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37307" name="Line 46"/>
            <p:cNvSpPr>
              <a:spLocks noChangeShapeType="1"/>
            </p:cNvSpPr>
            <p:nvPr/>
          </p:nvSpPr>
          <p:spPr bwMode="auto">
            <a:xfrm>
              <a:off x="480" y="0"/>
              <a:ext cx="0" cy="204"/>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37308" name="Line 47"/>
            <p:cNvSpPr>
              <a:spLocks noChangeShapeType="1"/>
            </p:cNvSpPr>
            <p:nvPr/>
          </p:nvSpPr>
          <p:spPr bwMode="auto">
            <a:xfrm>
              <a:off x="672" y="0"/>
              <a:ext cx="0" cy="204"/>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grpSp>
      <p:grpSp>
        <p:nvGrpSpPr>
          <p:cNvPr id="437261" name="Group 48"/>
          <p:cNvGrpSpPr>
            <a:grpSpLocks/>
          </p:cNvGrpSpPr>
          <p:nvPr/>
        </p:nvGrpSpPr>
        <p:grpSpPr bwMode="auto">
          <a:xfrm>
            <a:off x="4748907" y="4775748"/>
            <a:ext cx="1295400" cy="384178"/>
            <a:chOff x="0" y="0"/>
            <a:chExt cx="816" cy="204"/>
          </a:xfrm>
        </p:grpSpPr>
        <p:sp>
          <p:nvSpPr>
            <p:cNvPr id="437299" name="Rectangle 49"/>
            <p:cNvSpPr>
              <a:spLocks noChangeArrowheads="1"/>
            </p:cNvSpPr>
            <p:nvPr/>
          </p:nvSpPr>
          <p:spPr bwMode="auto">
            <a:xfrm>
              <a:off x="0" y="0"/>
              <a:ext cx="816" cy="204"/>
            </a:xfrm>
            <a:prstGeom prst="rect">
              <a:avLst/>
            </a:prstGeom>
            <a:noFill/>
            <a:ln w="381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dirty="0">
                  <a:latin typeface="Times New Roman" pitchFamily="18" charset="0"/>
                </a:rPr>
                <a:t>   </a:t>
              </a:r>
              <a:r>
                <a:rPr lang="en-US" altLang="en-US" sz="2400" dirty="0">
                  <a:latin typeface="Times New Roman" pitchFamily="18" charset="0"/>
                </a:rPr>
                <a:t>0     </a:t>
              </a:r>
              <a:r>
                <a:rPr lang="en-US" altLang="en-US" sz="2400" dirty="0" smtClean="0">
                  <a:latin typeface="Times New Roman" pitchFamily="18" charset="0"/>
                </a:rPr>
                <a:t>2</a:t>
              </a:r>
              <a:endParaRPr lang="en-US" altLang="en-US" sz="2400" dirty="0">
                <a:latin typeface="Times New Roman" pitchFamily="18" charset="0"/>
                <a:cs typeface="Times New Roman" pitchFamily="18" charset="0"/>
              </a:endParaRPr>
            </a:p>
          </p:txBody>
        </p:sp>
        <p:sp>
          <p:nvSpPr>
            <p:cNvPr id="437300" name="Line 50"/>
            <p:cNvSpPr>
              <a:spLocks noChangeShapeType="1"/>
            </p:cNvSpPr>
            <p:nvPr/>
          </p:nvSpPr>
          <p:spPr bwMode="auto">
            <a:xfrm>
              <a:off x="144" y="0"/>
              <a:ext cx="0" cy="204"/>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37301" name="Line 51"/>
            <p:cNvSpPr>
              <a:spLocks noChangeShapeType="1"/>
            </p:cNvSpPr>
            <p:nvPr/>
          </p:nvSpPr>
          <p:spPr bwMode="auto">
            <a:xfrm>
              <a:off x="336" y="0"/>
              <a:ext cx="0" cy="204"/>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37302" name="Line 52"/>
            <p:cNvSpPr>
              <a:spLocks noChangeShapeType="1"/>
            </p:cNvSpPr>
            <p:nvPr/>
          </p:nvSpPr>
          <p:spPr bwMode="auto">
            <a:xfrm>
              <a:off x="480" y="0"/>
              <a:ext cx="0" cy="204"/>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37303" name="Line 53"/>
            <p:cNvSpPr>
              <a:spLocks noChangeShapeType="1"/>
            </p:cNvSpPr>
            <p:nvPr/>
          </p:nvSpPr>
          <p:spPr bwMode="auto">
            <a:xfrm>
              <a:off x="672" y="0"/>
              <a:ext cx="0" cy="204"/>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grpSp>
      <p:grpSp>
        <p:nvGrpSpPr>
          <p:cNvPr id="437262" name="Group 54"/>
          <p:cNvGrpSpPr>
            <a:grpSpLocks/>
          </p:cNvGrpSpPr>
          <p:nvPr/>
        </p:nvGrpSpPr>
        <p:grpSpPr bwMode="auto">
          <a:xfrm>
            <a:off x="2907407" y="5167459"/>
            <a:ext cx="719138" cy="299433"/>
            <a:chOff x="0" y="0"/>
            <a:chExt cx="453" cy="159"/>
          </a:xfrm>
        </p:grpSpPr>
        <p:sp>
          <p:nvSpPr>
            <p:cNvPr id="437297" name="Line 55"/>
            <p:cNvSpPr>
              <a:spLocks noChangeShapeType="1"/>
            </p:cNvSpPr>
            <p:nvPr/>
          </p:nvSpPr>
          <p:spPr bwMode="auto">
            <a:xfrm>
              <a:off x="0" y="152"/>
              <a:ext cx="453" cy="0"/>
            </a:xfrm>
            <a:prstGeom prst="line">
              <a:avLst/>
            </a:prstGeom>
            <a:noFill/>
            <a:ln w="38100">
              <a:solidFill>
                <a:schemeClr val="hlink"/>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37298" name="Line 56"/>
            <p:cNvSpPr>
              <a:spLocks noChangeShapeType="1"/>
            </p:cNvSpPr>
            <p:nvPr/>
          </p:nvSpPr>
          <p:spPr bwMode="auto">
            <a:xfrm flipV="1">
              <a:off x="448" y="0"/>
              <a:ext cx="0" cy="159"/>
            </a:xfrm>
            <a:prstGeom prst="line">
              <a:avLst/>
            </a:prstGeom>
            <a:noFill/>
            <a:ln w="38100">
              <a:solidFill>
                <a:schemeClr val="hlink"/>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grpSp>
      <p:grpSp>
        <p:nvGrpSpPr>
          <p:cNvPr id="437263" name="Group 57"/>
          <p:cNvGrpSpPr>
            <a:grpSpLocks/>
          </p:cNvGrpSpPr>
          <p:nvPr/>
        </p:nvGrpSpPr>
        <p:grpSpPr bwMode="auto">
          <a:xfrm>
            <a:off x="3250307" y="5852953"/>
            <a:ext cx="1295400" cy="384178"/>
            <a:chOff x="0" y="0"/>
            <a:chExt cx="816" cy="204"/>
          </a:xfrm>
        </p:grpSpPr>
        <p:sp>
          <p:nvSpPr>
            <p:cNvPr id="437292" name="Rectangle 58"/>
            <p:cNvSpPr>
              <a:spLocks noChangeArrowheads="1"/>
            </p:cNvSpPr>
            <p:nvPr/>
          </p:nvSpPr>
          <p:spPr bwMode="auto">
            <a:xfrm>
              <a:off x="0" y="0"/>
              <a:ext cx="816" cy="204"/>
            </a:xfrm>
            <a:prstGeom prst="rect">
              <a:avLst/>
            </a:prstGeom>
            <a:noFill/>
            <a:ln w="381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dirty="0">
                  <a:latin typeface="Times New Roman" pitchFamily="18" charset="0"/>
                </a:rPr>
                <a:t>   </a:t>
              </a:r>
              <a:r>
                <a:rPr lang="en-US" altLang="en-US" sz="2400" dirty="0">
                  <a:latin typeface="Times New Roman" pitchFamily="18" charset="0"/>
                </a:rPr>
                <a:t>2     </a:t>
              </a:r>
              <a:r>
                <a:rPr lang="en-US" altLang="en-US" sz="2400" dirty="0" smtClean="0">
                  <a:latin typeface="Times New Roman" pitchFamily="18" charset="0"/>
                </a:rPr>
                <a:t>1</a:t>
              </a:r>
              <a:endParaRPr lang="en-US" altLang="en-US" sz="2400" dirty="0">
                <a:latin typeface="Times New Roman" pitchFamily="18" charset="0"/>
                <a:cs typeface="Times New Roman" pitchFamily="18" charset="0"/>
              </a:endParaRPr>
            </a:p>
          </p:txBody>
        </p:sp>
        <p:sp>
          <p:nvSpPr>
            <p:cNvPr id="437293" name="Line 59"/>
            <p:cNvSpPr>
              <a:spLocks noChangeShapeType="1"/>
            </p:cNvSpPr>
            <p:nvPr/>
          </p:nvSpPr>
          <p:spPr bwMode="auto">
            <a:xfrm>
              <a:off x="144" y="0"/>
              <a:ext cx="0" cy="204"/>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37294" name="Line 60"/>
            <p:cNvSpPr>
              <a:spLocks noChangeShapeType="1"/>
            </p:cNvSpPr>
            <p:nvPr/>
          </p:nvSpPr>
          <p:spPr bwMode="auto">
            <a:xfrm>
              <a:off x="336" y="0"/>
              <a:ext cx="0" cy="204"/>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37295" name="Line 61"/>
            <p:cNvSpPr>
              <a:spLocks noChangeShapeType="1"/>
            </p:cNvSpPr>
            <p:nvPr/>
          </p:nvSpPr>
          <p:spPr bwMode="auto">
            <a:xfrm>
              <a:off x="480" y="0"/>
              <a:ext cx="0" cy="204"/>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37296" name="Line 62"/>
            <p:cNvSpPr>
              <a:spLocks noChangeShapeType="1"/>
            </p:cNvSpPr>
            <p:nvPr/>
          </p:nvSpPr>
          <p:spPr bwMode="auto">
            <a:xfrm>
              <a:off x="672" y="0"/>
              <a:ext cx="0" cy="204"/>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grpSp>
      <p:grpSp>
        <p:nvGrpSpPr>
          <p:cNvPr id="437264" name="Group 63"/>
          <p:cNvGrpSpPr>
            <a:grpSpLocks/>
          </p:cNvGrpSpPr>
          <p:nvPr/>
        </p:nvGrpSpPr>
        <p:grpSpPr bwMode="auto">
          <a:xfrm>
            <a:off x="4748907" y="5852953"/>
            <a:ext cx="1295400" cy="384178"/>
            <a:chOff x="0" y="0"/>
            <a:chExt cx="816" cy="204"/>
          </a:xfrm>
        </p:grpSpPr>
        <p:sp>
          <p:nvSpPr>
            <p:cNvPr id="437287" name="Rectangle 64"/>
            <p:cNvSpPr>
              <a:spLocks noChangeArrowheads="1"/>
            </p:cNvSpPr>
            <p:nvPr/>
          </p:nvSpPr>
          <p:spPr bwMode="auto">
            <a:xfrm>
              <a:off x="0" y="0"/>
              <a:ext cx="816" cy="204"/>
            </a:xfrm>
            <a:prstGeom prst="rect">
              <a:avLst/>
            </a:prstGeom>
            <a:noFill/>
            <a:ln w="381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a:latin typeface="Times New Roman" pitchFamily="18" charset="0"/>
                </a:rPr>
                <a:t>   </a:t>
              </a:r>
              <a:r>
                <a:rPr lang="en-US" altLang="en-US" sz="2400">
                  <a:latin typeface="Times New Roman" pitchFamily="18" charset="0"/>
                </a:rPr>
                <a:t>2     3</a:t>
              </a:r>
              <a:endParaRPr lang="en-US" altLang="en-US" sz="2400">
                <a:latin typeface="Times New Roman" pitchFamily="18" charset="0"/>
                <a:ea typeface="Arial Unicode MS" pitchFamily="34" charset="-122"/>
                <a:cs typeface="Arial Unicode MS" pitchFamily="34" charset="-122"/>
              </a:endParaRPr>
            </a:p>
          </p:txBody>
        </p:sp>
        <p:sp>
          <p:nvSpPr>
            <p:cNvPr id="437288" name="Line 65"/>
            <p:cNvSpPr>
              <a:spLocks noChangeShapeType="1"/>
            </p:cNvSpPr>
            <p:nvPr/>
          </p:nvSpPr>
          <p:spPr bwMode="auto">
            <a:xfrm>
              <a:off x="144" y="0"/>
              <a:ext cx="0" cy="204"/>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37289" name="Line 66"/>
            <p:cNvSpPr>
              <a:spLocks noChangeShapeType="1"/>
            </p:cNvSpPr>
            <p:nvPr/>
          </p:nvSpPr>
          <p:spPr bwMode="auto">
            <a:xfrm>
              <a:off x="336" y="0"/>
              <a:ext cx="0" cy="204"/>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37290" name="Line 67"/>
            <p:cNvSpPr>
              <a:spLocks noChangeShapeType="1"/>
            </p:cNvSpPr>
            <p:nvPr/>
          </p:nvSpPr>
          <p:spPr bwMode="auto">
            <a:xfrm>
              <a:off x="480" y="0"/>
              <a:ext cx="0" cy="204"/>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37291" name="Line 68"/>
            <p:cNvSpPr>
              <a:spLocks noChangeShapeType="1"/>
            </p:cNvSpPr>
            <p:nvPr/>
          </p:nvSpPr>
          <p:spPr bwMode="auto">
            <a:xfrm>
              <a:off x="672" y="0"/>
              <a:ext cx="0" cy="204"/>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grpSp>
      <p:grpSp>
        <p:nvGrpSpPr>
          <p:cNvPr id="437265" name="Group 69"/>
          <p:cNvGrpSpPr>
            <a:grpSpLocks/>
          </p:cNvGrpSpPr>
          <p:nvPr/>
        </p:nvGrpSpPr>
        <p:grpSpPr bwMode="auto">
          <a:xfrm>
            <a:off x="3910707" y="4365104"/>
            <a:ext cx="1079500" cy="643516"/>
            <a:chOff x="0" y="0"/>
            <a:chExt cx="1104" cy="227"/>
          </a:xfrm>
        </p:grpSpPr>
        <p:sp>
          <p:nvSpPr>
            <p:cNvPr id="437284" name="Line 70"/>
            <p:cNvSpPr>
              <a:spLocks noChangeShapeType="1"/>
            </p:cNvSpPr>
            <p:nvPr/>
          </p:nvSpPr>
          <p:spPr bwMode="auto">
            <a:xfrm>
              <a:off x="0" y="0"/>
              <a:ext cx="0" cy="227"/>
            </a:xfrm>
            <a:prstGeom prst="line">
              <a:avLst/>
            </a:prstGeom>
            <a:noFill/>
            <a:ln w="38100">
              <a:solidFill>
                <a:schemeClr val="folHlink"/>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37285" name="Line 71"/>
            <p:cNvSpPr>
              <a:spLocks noChangeShapeType="1"/>
            </p:cNvSpPr>
            <p:nvPr/>
          </p:nvSpPr>
          <p:spPr bwMode="auto">
            <a:xfrm>
              <a:off x="0" y="0"/>
              <a:ext cx="1104" cy="0"/>
            </a:xfrm>
            <a:prstGeom prst="line">
              <a:avLst/>
            </a:prstGeom>
            <a:noFill/>
            <a:ln w="38100">
              <a:solidFill>
                <a:schemeClr val="folHlink"/>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37286" name="Line 72"/>
            <p:cNvSpPr>
              <a:spLocks noChangeShapeType="1"/>
            </p:cNvSpPr>
            <p:nvPr/>
          </p:nvSpPr>
          <p:spPr bwMode="auto">
            <a:xfrm>
              <a:off x="1104" y="0"/>
              <a:ext cx="0" cy="144"/>
            </a:xfrm>
            <a:prstGeom prst="line">
              <a:avLst/>
            </a:prstGeom>
            <a:noFill/>
            <a:ln w="38100">
              <a:solidFill>
                <a:schemeClr val="folHlink"/>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grpSp>
      <p:sp>
        <p:nvSpPr>
          <p:cNvPr id="437266" name="Line 73"/>
          <p:cNvSpPr>
            <a:spLocks noChangeShapeType="1"/>
          </p:cNvSpPr>
          <p:nvPr/>
        </p:nvSpPr>
        <p:spPr bwMode="auto">
          <a:xfrm>
            <a:off x="4444107" y="5046933"/>
            <a:ext cx="0" cy="813553"/>
          </a:xfrm>
          <a:prstGeom prst="line">
            <a:avLst/>
          </a:prstGeom>
          <a:noFill/>
          <a:ln w="38100">
            <a:solidFill>
              <a:schemeClr val="hlink"/>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grpSp>
        <p:nvGrpSpPr>
          <p:cNvPr id="437267" name="Group 74"/>
          <p:cNvGrpSpPr>
            <a:grpSpLocks/>
          </p:cNvGrpSpPr>
          <p:nvPr/>
        </p:nvGrpSpPr>
        <p:grpSpPr bwMode="auto">
          <a:xfrm>
            <a:off x="5422007" y="4365104"/>
            <a:ext cx="1079500" cy="566952"/>
            <a:chOff x="0" y="0"/>
            <a:chExt cx="1104" cy="227"/>
          </a:xfrm>
        </p:grpSpPr>
        <p:sp>
          <p:nvSpPr>
            <p:cNvPr id="437281" name="Line 75"/>
            <p:cNvSpPr>
              <a:spLocks noChangeShapeType="1"/>
            </p:cNvSpPr>
            <p:nvPr/>
          </p:nvSpPr>
          <p:spPr bwMode="auto">
            <a:xfrm>
              <a:off x="0" y="0"/>
              <a:ext cx="0" cy="227"/>
            </a:xfrm>
            <a:prstGeom prst="line">
              <a:avLst/>
            </a:prstGeom>
            <a:noFill/>
            <a:ln w="38100">
              <a:solidFill>
                <a:schemeClr val="folHlink"/>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37282" name="Line 76"/>
            <p:cNvSpPr>
              <a:spLocks noChangeShapeType="1"/>
            </p:cNvSpPr>
            <p:nvPr/>
          </p:nvSpPr>
          <p:spPr bwMode="auto">
            <a:xfrm>
              <a:off x="0" y="0"/>
              <a:ext cx="1104" cy="0"/>
            </a:xfrm>
            <a:prstGeom prst="line">
              <a:avLst/>
            </a:prstGeom>
            <a:noFill/>
            <a:ln w="38100">
              <a:solidFill>
                <a:schemeClr val="folHlink"/>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37283" name="Line 77"/>
            <p:cNvSpPr>
              <a:spLocks noChangeShapeType="1"/>
            </p:cNvSpPr>
            <p:nvPr/>
          </p:nvSpPr>
          <p:spPr bwMode="auto">
            <a:xfrm>
              <a:off x="1104" y="0"/>
              <a:ext cx="0" cy="144"/>
            </a:xfrm>
            <a:prstGeom prst="line">
              <a:avLst/>
            </a:prstGeom>
            <a:noFill/>
            <a:ln w="38100">
              <a:solidFill>
                <a:schemeClr val="folHlink"/>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grpSp>
      <p:grpSp>
        <p:nvGrpSpPr>
          <p:cNvPr id="437268" name="Group 78"/>
          <p:cNvGrpSpPr>
            <a:grpSpLocks/>
          </p:cNvGrpSpPr>
          <p:nvPr/>
        </p:nvGrpSpPr>
        <p:grpSpPr bwMode="auto">
          <a:xfrm>
            <a:off x="6272907" y="4775748"/>
            <a:ext cx="1295400" cy="384178"/>
            <a:chOff x="0" y="0"/>
            <a:chExt cx="816" cy="204"/>
          </a:xfrm>
        </p:grpSpPr>
        <p:sp>
          <p:nvSpPr>
            <p:cNvPr id="437276" name="Rectangle 79"/>
            <p:cNvSpPr>
              <a:spLocks noChangeArrowheads="1"/>
            </p:cNvSpPr>
            <p:nvPr/>
          </p:nvSpPr>
          <p:spPr bwMode="auto">
            <a:xfrm>
              <a:off x="0" y="0"/>
              <a:ext cx="816" cy="204"/>
            </a:xfrm>
            <a:prstGeom prst="rect">
              <a:avLst/>
            </a:prstGeom>
            <a:noFill/>
            <a:ln w="38100">
              <a:solidFill>
                <a:schemeClr val="tx1"/>
              </a:solid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dirty="0">
                  <a:latin typeface="Times New Roman" pitchFamily="18" charset="0"/>
                </a:rPr>
                <a:t>   </a:t>
              </a:r>
              <a:r>
                <a:rPr lang="en-US" altLang="en-US" sz="2400" dirty="0" smtClean="0">
                  <a:latin typeface="Times New Roman" pitchFamily="18" charset="0"/>
                </a:rPr>
                <a:t>0</a:t>
              </a:r>
              <a:r>
                <a:rPr lang="en-US" altLang="en-US" sz="2400" dirty="0">
                  <a:latin typeface="Times New Roman" pitchFamily="18" charset="0"/>
                  <a:cs typeface="Times New Roman" pitchFamily="18" charset="0"/>
                </a:rPr>
                <a:t> ∧</a:t>
              </a:r>
              <a:r>
                <a:rPr lang="en-US" altLang="en-US" sz="2400" dirty="0" smtClean="0">
                  <a:latin typeface="Times New Roman" pitchFamily="18" charset="0"/>
                </a:rPr>
                <a:t> 3</a:t>
              </a:r>
              <a:endParaRPr lang="en-US" altLang="en-US" sz="2400" dirty="0">
                <a:latin typeface="Times New Roman" pitchFamily="18" charset="0"/>
                <a:cs typeface="Times New Roman" pitchFamily="18" charset="0"/>
              </a:endParaRPr>
            </a:p>
          </p:txBody>
        </p:sp>
        <p:sp>
          <p:nvSpPr>
            <p:cNvPr id="437277" name="Line 80"/>
            <p:cNvSpPr>
              <a:spLocks noChangeShapeType="1"/>
            </p:cNvSpPr>
            <p:nvPr/>
          </p:nvSpPr>
          <p:spPr bwMode="auto">
            <a:xfrm>
              <a:off x="144" y="0"/>
              <a:ext cx="0" cy="204"/>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37278" name="Line 81"/>
            <p:cNvSpPr>
              <a:spLocks noChangeShapeType="1"/>
            </p:cNvSpPr>
            <p:nvPr/>
          </p:nvSpPr>
          <p:spPr bwMode="auto">
            <a:xfrm>
              <a:off x="336" y="0"/>
              <a:ext cx="0" cy="204"/>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37279" name="Line 82"/>
            <p:cNvSpPr>
              <a:spLocks noChangeShapeType="1"/>
            </p:cNvSpPr>
            <p:nvPr/>
          </p:nvSpPr>
          <p:spPr bwMode="auto">
            <a:xfrm>
              <a:off x="480" y="0"/>
              <a:ext cx="0" cy="204"/>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37280" name="Line 83"/>
            <p:cNvSpPr>
              <a:spLocks noChangeShapeType="1"/>
            </p:cNvSpPr>
            <p:nvPr/>
          </p:nvSpPr>
          <p:spPr bwMode="auto">
            <a:xfrm>
              <a:off x="672" y="0"/>
              <a:ext cx="0" cy="204"/>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grpSp>
      <p:sp>
        <p:nvSpPr>
          <p:cNvPr id="437269" name="Line 84"/>
          <p:cNvSpPr>
            <a:spLocks noChangeShapeType="1"/>
          </p:cNvSpPr>
          <p:nvPr/>
        </p:nvSpPr>
        <p:spPr bwMode="auto">
          <a:xfrm flipV="1">
            <a:off x="5396607" y="5152393"/>
            <a:ext cx="0" cy="853101"/>
          </a:xfrm>
          <a:prstGeom prst="line">
            <a:avLst/>
          </a:prstGeom>
          <a:noFill/>
          <a:ln w="38100">
            <a:solidFill>
              <a:schemeClr val="tx2"/>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grpSp>
        <p:nvGrpSpPr>
          <p:cNvPr id="437270" name="Group 85"/>
          <p:cNvGrpSpPr>
            <a:grpSpLocks/>
          </p:cNvGrpSpPr>
          <p:nvPr/>
        </p:nvGrpSpPr>
        <p:grpSpPr bwMode="auto">
          <a:xfrm>
            <a:off x="2894707" y="6222065"/>
            <a:ext cx="2519363" cy="299433"/>
            <a:chOff x="0" y="0"/>
            <a:chExt cx="1587" cy="159"/>
          </a:xfrm>
        </p:grpSpPr>
        <p:sp>
          <p:nvSpPr>
            <p:cNvPr id="437274" name="Line 86"/>
            <p:cNvSpPr>
              <a:spLocks noChangeShapeType="1"/>
            </p:cNvSpPr>
            <p:nvPr/>
          </p:nvSpPr>
          <p:spPr bwMode="auto">
            <a:xfrm>
              <a:off x="0" y="152"/>
              <a:ext cx="1587" cy="0"/>
            </a:xfrm>
            <a:prstGeom prst="line">
              <a:avLst/>
            </a:prstGeom>
            <a:noFill/>
            <a:ln w="38100">
              <a:solidFill>
                <a:schemeClr val="accent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37275" name="Line 87"/>
            <p:cNvSpPr>
              <a:spLocks noChangeShapeType="1"/>
            </p:cNvSpPr>
            <p:nvPr/>
          </p:nvSpPr>
          <p:spPr bwMode="auto">
            <a:xfrm flipV="1">
              <a:off x="1584" y="0"/>
              <a:ext cx="0" cy="159"/>
            </a:xfrm>
            <a:prstGeom prst="line">
              <a:avLst/>
            </a:prstGeom>
            <a:noFill/>
            <a:ln w="38100">
              <a:solidFill>
                <a:schemeClr val="accent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grpSp>
      <p:grpSp>
        <p:nvGrpSpPr>
          <p:cNvPr id="437271" name="Group 88"/>
          <p:cNvGrpSpPr>
            <a:grpSpLocks/>
          </p:cNvGrpSpPr>
          <p:nvPr/>
        </p:nvGrpSpPr>
        <p:grpSpPr bwMode="auto">
          <a:xfrm>
            <a:off x="5904607" y="5152393"/>
            <a:ext cx="1511300" cy="858750"/>
            <a:chOff x="0" y="0"/>
            <a:chExt cx="952" cy="456"/>
          </a:xfrm>
        </p:grpSpPr>
        <p:sp>
          <p:nvSpPr>
            <p:cNvPr id="437272" name="Line 89"/>
            <p:cNvSpPr>
              <a:spLocks noChangeShapeType="1"/>
            </p:cNvSpPr>
            <p:nvPr/>
          </p:nvSpPr>
          <p:spPr bwMode="auto">
            <a:xfrm flipV="1">
              <a:off x="952" y="0"/>
              <a:ext cx="0" cy="453"/>
            </a:xfrm>
            <a:prstGeom prst="line">
              <a:avLst/>
            </a:prstGeom>
            <a:noFill/>
            <a:ln w="38100">
              <a:solidFill>
                <a:schemeClr val="accent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37273" name="Line 90"/>
            <p:cNvSpPr>
              <a:spLocks noChangeShapeType="1"/>
            </p:cNvSpPr>
            <p:nvPr/>
          </p:nvSpPr>
          <p:spPr bwMode="auto">
            <a:xfrm>
              <a:off x="0" y="456"/>
              <a:ext cx="952" cy="0"/>
            </a:xfrm>
            <a:prstGeom prst="line">
              <a:avLst/>
            </a:prstGeom>
            <a:noFill/>
            <a:ln w="38100">
              <a:solidFill>
                <a:schemeClr val="accent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grpSp>
      <p:sp>
        <p:nvSpPr>
          <p:cNvPr id="5" name="矩形 4"/>
          <p:cNvSpPr/>
          <p:nvPr/>
        </p:nvSpPr>
        <p:spPr>
          <a:xfrm>
            <a:off x="7298764" y="4766998"/>
            <a:ext cx="320922" cy="369332"/>
          </a:xfrm>
          <a:prstGeom prst="rect">
            <a:avLst/>
          </a:prstGeom>
        </p:spPr>
        <p:txBody>
          <a:bodyPr wrap="none">
            <a:spAutoFit/>
          </a:bodyPr>
          <a:lstStyle/>
          <a:p>
            <a:r>
              <a:rPr lang="en-US" altLang="en-US" dirty="0">
                <a:latin typeface="Times New Roman" pitchFamily="18" charset="0"/>
                <a:cs typeface="Times New Roman" pitchFamily="18" charset="0"/>
              </a:rPr>
              <a:t>∧</a:t>
            </a:r>
            <a:endParaRPr lang="en-US" dirty="0"/>
          </a:p>
        </p:txBody>
      </p:sp>
      <p:sp>
        <p:nvSpPr>
          <p:cNvPr id="6" name="矩形 5"/>
          <p:cNvSpPr/>
          <p:nvPr/>
        </p:nvSpPr>
        <p:spPr>
          <a:xfrm>
            <a:off x="5744146" y="4766998"/>
            <a:ext cx="320922" cy="369332"/>
          </a:xfrm>
          <a:prstGeom prst="rect">
            <a:avLst/>
          </a:prstGeom>
        </p:spPr>
        <p:txBody>
          <a:bodyPr wrap="none">
            <a:spAutoFit/>
          </a:bodyPr>
          <a:lstStyle/>
          <a:p>
            <a:r>
              <a:rPr lang="en-US" altLang="en-US" dirty="0">
                <a:latin typeface="Times New Roman" pitchFamily="18" charset="0"/>
                <a:cs typeface="Times New Roman" pitchFamily="18" charset="0"/>
              </a:rPr>
              <a:t>∧</a:t>
            </a:r>
            <a:endParaRPr lang="en-US" dirty="0"/>
          </a:p>
        </p:txBody>
      </p:sp>
      <p:sp>
        <p:nvSpPr>
          <p:cNvPr id="7" name="矩形 6"/>
          <p:cNvSpPr/>
          <p:nvPr/>
        </p:nvSpPr>
        <p:spPr>
          <a:xfrm>
            <a:off x="4317107" y="5877614"/>
            <a:ext cx="320922" cy="369332"/>
          </a:xfrm>
          <a:prstGeom prst="rect">
            <a:avLst/>
          </a:prstGeom>
        </p:spPr>
        <p:txBody>
          <a:bodyPr wrap="none">
            <a:spAutoFit/>
          </a:bodyPr>
          <a:lstStyle/>
          <a:p>
            <a:r>
              <a:rPr lang="en-US" altLang="en-US" dirty="0">
                <a:latin typeface="Times New Roman" pitchFamily="18" charset="0"/>
                <a:cs typeface="Times New Roman" pitchFamily="18" charset="0"/>
              </a:rPr>
              <a:t>∧</a:t>
            </a:r>
            <a:endParaRPr lang="en-US" dirty="0"/>
          </a:p>
        </p:txBody>
      </p:sp>
    </p:spTree>
    <p:extLst>
      <p:ext uri="{BB962C8B-B14F-4D97-AF65-F5344CB8AC3E}">
        <p14:creationId xmlns:p14="http://schemas.microsoft.com/office/powerpoint/2010/main" val="349486138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9392"/>
            <a:ext cx="8229600" cy="936104"/>
          </a:xfrm>
        </p:spPr>
        <p:txBody>
          <a:bodyPr/>
          <a:lstStyle/>
          <a:p>
            <a:r>
              <a:rPr lang="zh-CN" altLang="en-US" dirty="0" smtClean="0"/>
              <a:t>邻接多重表的定义</a:t>
            </a:r>
            <a:endParaRPr lang="en-US" dirty="0"/>
          </a:p>
        </p:txBody>
      </p:sp>
      <p:sp>
        <p:nvSpPr>
          <p:cNvPr id="475138" name="Rectangle 2"/>
          <p:cNvSpPr>
            <a:spLocks noGrp="1" noChangeArrowheads="1"/>
          </p:cNvSpPr>
          <p:nvPr>
            <p:ph type="body" idx="1"/>
          </p:nvPr>
        </p:nvSpPr>
        <p:spPr>
          <a:xfrm>
            <a:off x="457200" y="692696"/>
            <a:ext cx="8507288" cy="6165304"/>
          </a:xfrm>
        </p:spPr>
        <p:txBody>
          <a:bodyPr>
            <a:noAutofit/>
          </a:bodyPr>
          <a:lstStyle/>
          <a:p>
            <a:pPr marL="0" indent="0">
              <a:spcBef>
                <a:spcPts val="0"/>
              </a:spcBef>
              <a:buNone/>
            </a:pPr>
            <a:r>
              <a:rPr lang="en-US" altLang="en-US" sz="2200" dirty="0" smtClean="0">
                <a:ea typeface="宋体" panose="02010600030101010101" pitchFamily="2" charset="-122"/>
              </a:rPr>
              <a:t>#define MAX_VE</a:t>
            </a:r>
            <a:r>
              <a:rPr lang="en-US" altLang="zh-CN" sz="2200" dirty="0" smtClean="0">
                <a:ea typeface="宋体" panose="02010600030101010101" pitchFamily="2" charset="-122"/>
              </a:rPr>
              <a:t>RTE</a:t>
            </a:r>
            <a:r>
              <a:rPr lang="en-US" altLang="en-US" sz="2200" dirty="0" smtClean="0">
                <a:ea typeface="宋体" panose="02010600030101010101" pitchFamily="2" charset="-122"/>
              </a:rPr>
              <a:t>X_NUM  30  //</a:t>
            </a:r>
            <a:r>
              <a:rPr lang="en-US" altLang="en-US" sz="2200" dirty="0" err="1" smtClean="0">
                <a:ea typeface="宋体" panose="02010600030101010101" pitchFamily="2" charset="-122"/>
              </a:rPr>
              <a:t>最大顶点数</a:t>
            </a:r>
            <a:endParaRPr lang="en-US" altLang="en-US" sz="2200" dirty="0" smtClean="0">
              <a:ea typeface="宋体" panose="02010600030101010101" pitchFamily="2" charset="-122"/>
            </a:endParaRPr>
          </a:p>
          <a:p>
            <a:pPr marL="0" indent="0">
              <a:spcBef>
                <a:spcPts val="0"/>
              </a:spcBef>
              <a:buNone/>
            </a:pPr>
            <a:r>
              <a:rPr lang="en-US" altLang="en-US" sz="2200" dirty="0" err="1" smtClean="0">
                <a:ea typeface="宋体" panose="02010600030101010101" pitchFamily="2" charset="-122"/>
              </a:rPr>
              <a:t>typedef</a:t>
            </a:r>
            <a:r>
              <a:rPr lang="en-US" altLang="en-US" sz="2200" dirty="0" smtClean="0">
                <a:ea typeface="宋体" panose="02010600030101010101" pitchFamily="2" charset="-122"/>
              </a:rPr>
              <a:t>  </a:t>
            </a:r>
            <a:r>
              <a:rPr lang="en-US" altLang="en-US" sz="2200" dirty="0" err="1" smtClean="0">
                <a:ea typeface="宋体" panose="02010600030101010101" pitchFamily="2" charset="-122"/>
              </a:rPr>
              <a:t>emnu</a:t>
            </a:r>
            <a:r>
              <a:rPr lang="en-US" altLang="en-US" sz="2200" dirty="0" smtClean="0">
                <a:ea typeface="宋体" panose="02010600030101010101" pitchFamily="2" charset="-122"/>
              </a:rPr>
              <a:t> {unvisited , visited}  </a:t>
            </a:r>
            <a:r>
              <a:rPr lang="en-US" altLang="en-US" sz="2200" dirty="0" err="1" smtClean="0">
                <a:ea typeface="宋体" panose="02010600030101010101" pitchFamily="2" charset="-122"/>
              </a:rPr>
              <a:t>Visit</a:t>
            </a:r>
            <a:r>
              <a:rPr lang="en-US" altLang="zh-CN" sz="2200" dirty="0" err="1" smtClean="0">
                <a:ea typeface="宋体" panose="02010600030101010101" pitchFamily="2" charset="-122"/>
              </a:rPr>
              <a:t>If</a:t>
            </a:r>
            <a:r>
              <a:rPr lang="en-US" altLang="en-US" sz="2200" dirty="0" smtClean="0">
                <a:ea typeface="宋体" panose="02010600030101010101" pitchFamily="2" charset="-122"/>
              </a:rPr>
              <a:t>;</a:t>
            </a:r>
          </a:p>
          <a:p>
            <a:pPr marL="0" indent="0">
              <a:spcBef>
                <a:spcPts val="0"/>
              </a:spcBef>
              <a:buNone/>
            </a:pPr>
            <a:r>
              <a:rPr lang="en-US" altLang="en-US" sz="2200" dirty="0" err="1" smtClean="0">
                <a:ea typeface="宋体" panose="02010600030101010101" pitchFamily="2" charset="-122"/>
              </a:rPr>
              <a:t>typedef</a:t>
            </a:r>
            <a:r>
              <a:rPr lang="en-US" altLang="en-US" sz="2200" dirty="0" smtClean="0">
                <a:ea typeface="宋体" panose="02010600030101010101" pitchFamily="2" charset="-122"/>
              </a:rPr>
              <a:t> </a:t>
            </a:r>
            <a:r>
              <a:rPr lang="en-US" altLang="en-US" sz="2200" dirty="0" err="1" smtClean="0">
                <a:ea typeface="宋体" panose="02010600030101010101" pitchFamily="2" charset="-122"/>
              </a:rPr>
              <a:t>struct</a:t>
            </a:r>
            <a:r>
              <a:rPr lang="en-US" altLang="en-US" sz="2200" dirty="0" smtClean="0">
                <a:ea typeface="宋体" panose="02010600030101010101" pitchFamily="2" charset="-122"/>
              </a:rPr>
              <a:t> </a:t>
            </a:r>
            <a:r>
              <a:rPr lang="en-US" altLang="en-US" sz="2200" dirty="0" err="1" smtClean="0">
                <a:ea typeface="宋体" panose="02010600030101010101" pitchFamily="2" charset="-122"/>
              </a:rPr>
              <a:t>E</a:t>
            </a:r>
            <a:r>
              <a:rPr lang="en-US" altLang="zh-CN" sz="2200" dirty="0" err="1" smtClean="0">
                <a:ea typeface="宋体" panose="02010600030101010101" pitchFamily="2" charset="-122"/>
              </a:rPr>
              <a:t>box</a:t>
            </a:r>
            <a:r>
              <a:rPr lang="en-US" altLang="zh-CN" sz="2200" dirty="0" smtClean="0">
                <a:ea typeface="宋体" panose="02010600030101010101" pitchFamily="2" charset="-122"/>
              </a:rPr>
              <a:t> {</a:t>
            </a:r>
            <a:endParaRPr lang="en-US" altLang="en-US" sz="2200" dirty="0" smtClean="0">
              <a:ea typeface="宋体" panose="02010600030101010101" pitchFamily="2" charset="-122"/>
            </a:endParaRPr>
          </a:p>
          <a:p>
            <a:pPr marL="0" indent="0">
              <a:spcBef>
                <a:spcPts val="0"/>
              </a:spcBef>
              <a:buNone/>
            </a:pPr>
            <a:r>
              <a:rPr lang="en-US" altLang="en-US" sz="2200" dirty="0" smtClean="0">
                <a:ea typeface="宋体" panose="02010600030101010101" pitchFamily="2" charset="-122"/>
              </a:rPr>
              <a:t>	</a:t>
            </a:r>
            <a:r>
              <a:rPr lang="en-US" altLang="en-US" sz="2200" dirty="0" err="1" smtClean="0">
                <a:ea typeface="宋体" panose="02010600030101010101" pitchFamily="2" charset="-122"/>
              </a:rPr>
              <a:t>VisitIf</a:t>
            </a:r>
            <a:r>
              <a:rPr lang="en-US" altLang="en-US" sz="2200" dirty="0" smtClean="0">
                <a:ea typeface="宋体" panose="02010600030101010101" pitchFamily="2" charset="-122"/>
              </a:rPr>
              <a:t>  mark;    //</a:t>
            </a:r>
            <a:r>
              <a:rPr lang="en-US" altLang="en-US" sz="2200" dirty="0" err="1" smtClean="0">
                <a:ea typeface="宋体" panose="02010600030101010101" pitchFamily="2" charset="-122"/>
              </a:rPr>
              <a:t>访问标记</a:t>
            </a:r>
            <a:endParaRPr lang="en-US" altLang="en-US" sz="2200" dirty="0" smtClean="0">
              <a:ea typeface="宋体" panose="02010600030101010101" pitchFamily="2" charset="-122"/>
            </a:endParaRPr>
          </a:p>
          <a:p>
            <a:pPr marL="0" indent="0">
              <a:spcBef>
                <a:spcPts val="0"/>
              </a:spcBef>
              <a:buNone/>
            </a:pPr>
            <a:r>
              <a:rPr lang="en-US" altLang="en-US" sz="2200" dirty="0" smtClean="0">
                <a:ea typeface="宋体" panose="02010600030101010101" pitchFamily="2" charset="-122"/>
              </a:rPr>
              <a:t>	</a:t>
            </a:r>
            <a:r>
              <a:rPr lang="en-US" altLang="en-US" sz="2200" dirty="0" err="1" smtClean="0">
                <a:ea typeface="宋体" panose="02010600030101010101" pitchFamily="2" charset="-122"/>
              </a:rPr>
              <a:t>int</a:t>
            </a:r>
            <a:r>
              <a:rPr lang="en-US" altLang="en-US" sz="2200" dirty="0" smtClean="0">
                <a:ea typeface="宋体" panose="02010600030101010101" pitchFamily="2" charset="-122"/>
              </a:rPr>
              <a:t>  </a:t>
            </a:r>
            <a:r>
              <a:rPr lang="en-US" altLang="en-US" sz="2200" dirty="0" err="1" smtClean="0">
                <a:ea typeface="宋体" panose="02010600030101010101" pitchFamily="2" charset="-122"/>
              </a:rPr>
              <a:t>ivex</a:t>
            </a:r>
            <a:r>
              <a:rPr lang="en-US" altLang="en-US" sz="2200" dirty="0" smtClean="0">
                <a:ea typeface="宋体" panose="02010600030101010101" pitchFamily="2" charset="-122"/>
              </a:rPr>
              <a:t>, </a:t>
            </a:r>
            <a:r>
              <a:rPr lang="en-US" altLang="en-US" sz="2200" dirty="0" err="1" smtClean="0">
                <a:ea typeface="宋体" panose="02010600030101010101" pitchFamily="2" charset="-122"/>
              </a:rPr>
              <a:t>jvex</a:t>
            </a:r>
            <a:r>
              <a:rPr lang="en-US" altLang="en-US" sz="2200" dirty="0" smtClean="0">
                <a:ea typeface="宋体" panose="02010600030101010101" pitchFamily="2" charset="-122"/>
              </a:rPr>
              <a:t>; //</a:t>
            </a:r>
            <a:r>
              <a:rPr lang="en-US" altLang="en-US" sz="2200" dirty="0" err="1" smtClean="0">
                <a:ea typeface="宋体" panose="02010600030101010101" pitchFamily="2" charset="-122"/>
              </a:rPr>
              <a:t>该边依附的两个结点在图中的位置</a:t>
            </a:r>
            <a:endParaRPr lang="en-US" altLang="en-US" sz="2200" dirty="0" smtClean="0">
              <a:ea typeface="宋体" panose="02010600030101010101" pitchFamily="2" charset="-122"/>
            </a:endParaRPr>
          </a:p>
          <a:p>
            <a:pPr marL="0" indent="0">
              <a:spcBef>
                <a:spcPts val="0"/>
              </a:spcBef>
              <a:buNone/>
            </a:pPr>
            <a:r>
              <a:rPr lang="en-US" altLang="en-US" sz="2200" smtClean="0">
                <a:ea typeface="宋体" panose="02010600030101010101" pitchFamily="2" charset="-122"/>
              </a:rPr>
              <a:t>	//分别指向依附于这两个顶点的下一条边</a:t>
            </a:r>
          </a:p>
          <a:p>
            <a:pPr marL="0" indent="0">
              <a:spcBef>
                <a:spcPts val="0"/>
              </a:spcBef>
              <a:buNone/>
            </a:pPr>
            <a:r>
              <a:rPr lang="en-US" altLang="en-US" sz="2200" dirty="0" smtClean="0">
                <a:ea typeface="宋体" panose="02010600030101010101" pitchFamily="2" charset="-122"/>
              </a:rPr>
              <a:t>	</a:t>
            </a:r>
            <a:r>
              <a:rPr lang="en-US" altLang="en-US" sz="2200" dirty="0" err="1" smtClean="0">
                <a:ea typeface="宋体" panose="02010600030101010101" pitchFamily="2" charset="-122"/>
              </a:rPr>
              <a:t>struct</a:t>
            </a:r>
            <a:r>
              <a:rPr lang="en-US" altLang="en-US" sz="2200" dirty="0" smtClean="0">
                <a:ea typeface="宋体" panose="02010600030101010101" pitchFamily="2" charset="-122"/>
              </a:rPr>
              <a:t> </a:t>
            </a:r>
            <a:r>
              <a:rPr lang="en-US" altLang="en-US" sz="2200" b="1" dirty="0" err="1">
                <a:ea typeface="宋体" panose="02010600030101010101" pitchFamily="2" charset="-122"/>
              </a:rPr>
              <a:t>EBox</a:t>
            </a:r>
            <a:r>
              <a:rPr lang="en-US" altLang="en-US" sz="2200" dirty="0">
                <a:ea typeface="宋体" panose="02010600030101010101" pitchFamily="2" charset="-122"/>
              </a:rPr>
              <a:t>  *</a:t>
            </a:r>
            <a:r>
              <a:rPr lang="en-US" altLang="en-US" sz="2200" dirty="0" err="1">
                <a:ea typeface="宋体" panose="02010600030101010101" pitchFamily="2" charset="-122"/>
              </a:rPr>
              <a:t>ilink</a:t>
            </a:r>
            <a:r>
              <a:rPr lang="en-US" altLang="en-US" sz="2200" dirty="0">
                <a:ea typeface="宋体" panose="02010600030101010101" pitchFamily="2" charset="-122"/>
              </a:rPr>
              <a:t>, *</a:t>
            </a:r>
            <a:r>
              <a:rPr lang="en-US" altLang="en-US" sz="2200" err="1">
                <a:ea typeface="宋体" panose="02010600030101010101" pitchFamily="2" charset="-122"/>
              </a:rPr>
              <a:t>jlink</a:t>
            </a:r>
            <a:r>
              <a:rPr lang="en-US" altLang="en-US" sz="2200" smtClean="0">
                <a:ea typeface="宋体" panose="02010600030101010101" pitchFamily="2" charset="-122"/>
              </a:rPr>
              <a:t>;</a:t>
            </a:r>
          </a:p>
          <a:p>
            <a:pPr marL="0" indent="0">
              <a:spcBef>
                <a:spcPts val="0"/>
              </a:spcBef>
              <a:buNone/>
            </a:pPr>
            <a:r>
              <a:rPr lang="en-US" altLang="en-US" sz="2200" smtClean="0">
                <a:ea typeface="宋体" panose="02010600030101010101" pitchFamily="2" charset="-122"/>
              </a:rPr>
              <a:t>	InfoType    </a:t>
            </a:r>
            <a:r>
              <a:rPr lang="en-US" altLang="en-US" sz="2200">
                <a:ea typeface="宋体" panose="02010600030101010101" pitchFamily="2" charset="-122"/>
              </a:rPr>
              <a:t>info  ;       //</a:t>
            </a:r>
            <a:r>
              <a:rPr lang="zh-CN" altLang="en-US" sz="2200">
                <a:ea typeface="宋体" panose="02010600030101010101" pitchFamily="2" charset="-122"/>
              </a:rPr>
              <a:t>与边相关的信息</a:t>
            </a:r>
            <a:r>
              <a:rPr lang="en-US" altLang="zh-CN" sz="2200">
                <a:ea typeface="宋体" panose="02010600030101010101" pitchFamily="2" charset="-122"/>
              </a:rPr>
              <a:t>, </a:t>
            </a:r>
            <a:r>
              <a:rPr lang="zh-CN" altLang="en-US" sz="2200">
                <a:ea typeface="宋体" panose="02010600030101010101" pitchFamily="2" charset="-122"/>
              </a:rPr>
              <a:t>如权值</a:t>
            </a:r>
            <a:endParaRPr lang="en-US" altLang="en-US" sz="2200" dirty="0" smtClean="0">
              <a:ea typeface="宋体" panose="02010600030101010101" pitchFamily="2" charset="-122"/>
            </a:endParaRPr>
          </a:p>
          <a:p>
            <a:pPr marL="0" indent="0">
              <a:spcBef>
                <a:spcPts val="0"/>
              </a:spcBef>
              <a:buNone/>
            </a:pPr>
            <a:r>
              <a:rPr lang="en-US" altLang="en-US" sz="2200" dirty="0" smtClean="0">
                <a:ea typeface="宋体" panose="02010600030101010101" pitchFamily="2" charset="-122"/>
              </a:rPr>
              <a:t>}</a:t>
            </a:r>
            <a:r>
              <a:rPr lang="en-US" altLang="en-US" sz="2200" b="1" dirty="0" err="1" smtClean="0">
                <a:ea typeface="宋体" panose="02010600030101010101" pitchFamily="2" charset="-122"/>
              </a:rPr>
              <a:t>EBox</a:t>
            </a:r>
            <a:r>
              <a:rPr lang="en-US" altLang="en-US" sz="2200" dirty="0" smtClean="0">
                <a:ea typeface="宋体" panose="02010600030101010101" pitchFamily="2" charset="-122"/>
              </a:rPr>
              <a:t> ;    //</a:t>
            </a:r>
            <a:r>
              <a:rPr lang="en-US" altLang="en-US" sz="2200" b="1" dirty="0" err="1" smtClean="0">
                <a:ea typeface="宋体" panose="02010600030101010101" pitchFamily="2" charset="-122"/>
              </a:rPr>
              <a:t>弧边结点</a:t>
            </a:r>
            <a:endParaRPr lang="en-US" altLang="en-US" sz="2200" b="1" dirty="0" smtClean="0">
              <a:ea typeface="宋体" panose="02010600030101010101" pitchFamily="2" charset="-122"/>
            </a:endParaRPr>
          </a:p>
          <a:p>
            <a:pPr marL="0" indent="0">
              <a:spcBef>
                <a:spcPts val="0"/>
              </a:spcBef>
              <a:buNone/>
            </a:pPr>
            <a:r>
              <a:rPr lang="en-US" altLang="en-US" sz="2200" dirty="0" err="1" smtClean="0">
                <a:ea typeface="宋体" panose="02010600030101010101" pitchFamily="2" charset="-122"/>
              </a:rPr>
              <a:t>typedef</a:t>
            </a:r>
            <a:r>
              <a:rPr lang="en-US" altLang="en-US" sz="2200" dirty="0" smtClean="0">
                <a:ea typeface="宋体" panose="02010600030101010101" pitchFamily="2" charset="-122"/>
              </a:rPr>
              <a:t> </a:t>
            </a:r>
            <a:r>
              <a:rPr lang="en-US" altLang="en-US" sz="2200" dirty="0" err="1" smtClean="0">
                <a:ea typeface="宋体" panose="02010600030101010101" pitchFamily="2" charset="-122"/>
              </a:rPr>
              <a:t>struct</a:t>
            </a:r>
            <a:r>
              <a:rPr lang="en-US" altLang="en-US" sz="2200" dirty="0" smtClean="0">
                <a:ea typeface="宋体" panose="02010600030101010101" pitchFamily="2" charset="-122"/>
              </a:rPr>
              <a:t> </a:t>
            </a:r>
            <a:r>
              <a:rPr lang="en-US" altLang="en-US" sz="2200" dirty="0" err="1" smtClean="0">
                <a:ea typeface="宋体" panose="02010600030101010101" pitchFamily="2" charset="-122"/>
              </a:rPr>
              <a:t>VexBox</a:t>
            </a:r>
            <a:r>
              <a:rPr lang="en-US" altLang="en-US" sz="2200" dirty="0" smtClean="0">
                <a:ea typeface="宋体" panose="02010600030101010101" pitchFamily="2" charset="-122"/>
              </a:rPr>
              <a:t> { </a:t>
            </a:r>
          </a:p>
          <a:p>
            <a:pPr marL="0" indent="0">
              <a:spcBef>
                <a:spcPts val="0"/>
              </a:spcBef>
              <a:buNone/>
            </a:pPr>
            <a:r>
              <a:rPr lang="en-US" altLang="en-US" sz="2200" dirty="0" smtClean="0">
                <a:ea typeface="宋体" panose="02010600030101010101" pitchFamily="2" charset="-122"/>
              </a:rPr>
              <a:t>	</a:t>
            </a:r>
            <a:r>
              <a:rPr lang="en-US" altLang="en-US" sz="2200" dirty="0" err="1" smtClean="0">
                <a:ea typeface="宋体" panose="02010600030101010101" pitchFamily="2" charset="-122"/>
              </a:rPr>
              <a:t>VertexType</a:t>
            </a:r>
            <a:r>
              <a:rPr lang="en-US" altLang="en-US" sz="2200" dirty="0" smtClean="0">
                <a:ea typeface="宋体" panose="02010600030101010101" pitchFamily="2" charset="-122"/>
              </a:rPr>
              <a:t>  data;     //</a:t>
            </a:r>
            <a:r>
              <a:rPr lang="en-US" altLang="en-US" sz="2200" dirty="0" err="1" smtClean="0">
                <a:ea typeface="宋体" panose="02010600030101010101" pitchFamily="2" charset="-122"/>
              </a:rPr>
              <a:t>顶点信息</a:t>
            </a:r>
            <a:endParaRPr lang="en-US" altLang="en-US" sz="2200" dirty="0" smtClean="0">
              <a:ea typeface="宋体" panose="02010600030101010101" pitchFamily="2" charset="-122"/>
            </a:endParaRPr>
          </a:p>
          <a:p>
            <a:pPr marL="0" indent="0">
              <a:spcBef>
                <a:spcPts val="0"/>
              </a:spcBef>
              <a:buNone/>
            </a:pPr>
            <a:r>
              <a:rPr lang="en-US" altLang="en-US" sz="2200" dirty="0" smtClean="0">
                <a:ea typeface="宋体" panose="02010600030101010101" pitchFamily="2" charset="-122"/>
              </a:rPr>
              <a:t>	</a:t>
            </a:r>
            <a:r>
              <a:rPr lang="en-US" altLang="en-US" sz="2200" b="1" dirty="0" err="1" smtClean="0">
                <a:ea typeface="宋体" panose="02010600030101010101" pitchFamily="2" charset="-122"/>
              </a:rPr>
              <a:t>EBox</a:t>
            </a:r>
            <a:r>
              <a:rPr lang="en-US" altLang="en-US" sz="2200" dirty="0" smtClean="0">
                <a:ea typeface="宋体" panose="02010600030101010101" pitchFamily="2" charset="-122"/>
              </a:rPr>
              <a:t>  *</a:t>
            </a:r>
            <a:r>
              <a:rPr lang="en-US" altLang="en-US" sz="2200" dirty="0" err="1" smtClean="0">
                <a:ea typeface="宋体" panose="02010600030101010101" pitchFamily="2" charset="-122"/>
              </a:rPr>
              <a:t>firsedge</a:t>
            </a:r>
            <a:r>
              <a:rPr lang="en-US" altLang="en-US" sz="2200" dirty="0" smtClean="0">
                <a:ea typeface="宋体" panose="02010600030101010101" pitchFamily="2" charset="-122"/>
              </a:rPr>
              <a:t> ;      // </a:t>
            </a:r>
            <a:r>
              <a:rPr lang="en-US" altLang="en-US" sz="2200" dirty="0" err="1" smtClean="0">
                <a:ea typeface="宋体" panose="02010600030101010101" pitchFamily="2" charset="-122"/>
              </a:rPr>
              <a:t>指向依附于该顶点的第一条边</a:t>
            </a:r>
            <a:endParaRPr lang="en-US" altLang="en-US" sz="2200" dirty="0" smtClean="0">
              <a:ea typeface="宋体" panose="02010600030101010101" pitchFamily="2" charset="-122"/>
            </a:endParaRPr>
          </a:p>
          <a:p>
            <a:pPr marL="0" indent="0">
              <a:spcBef>
                <a:spcPts val="0"/>
              </a:spcBef>
              <a:buNone/>
            </a:pPr>
            <a:r>
              <a:rPr lang="en-US" altLang="en-US" sz="2200" dirty="0" smtClean="0">
                <a:ea typeface="宋体" panose="02010600030101010101" pitchFamily="2" charset="-122"/>
              </a:rPr>
              <a:t>}</a:t>
            </a:r>
            <a:r>
              <a:rPr lang="en-US" altLang="en-US" sz="2200" b="1" dirty="0" err="1" smtClean="0">
                <a:ea typeface="宋体" panose="02010600030101010101" pitchFamily="2" charset="-122"/>
              </a:rPr>
              <a:t>VerBox</a:t>
            </a:r>
            <a:r>
              <a:rPr lang="en-US" altLang="en-US" sz="2200" dirty="0" smtClean="0">
                <a:ea typeface="宋体" panose="02010600030101010101" pitchFamily="2" charset="-122"/>
              </a:rPr>
              <a:t>;    //</a:t>
            </a:r>
            <a:r>
              <a:rPr lang="en-US" altLang="en-US" sz="2200" b="1" dirty="0" err="1" smtClean="0">
                <a:ea typeface="宋体" panose="02010600030101010101" pitchFamily="2" charset="-122"/>
              </a:rPr>
              <a:t>顶点结点</a:t>
            </a:r>
            <a:endParaRPr lang="en-US" altLang="en-US" sz="2200" b="1" dirty="0" smtClean="0">
              <a:ea typeface="宋体" panose="02010600030101010101" pitchFamily="2" charset="-122"/>
            </a:endParaRPr>
          </a:p>
          <a:p>
            <a:pPr marL="0" indent="0">
              <a:spcBef>
                <a:spcPts val="0"/>
              </a:spcBef>
              <a:buNone/>
            </a:pPr>
            <a:r>
              <a:rPr lang="en-US" altLang="en-US" sz="2200" dirty="0" err="1" smtClean="0">
                <a:ea typeface="宋体" panose="02010600030101010101" pitchFamily="2" charset="-122"/>
              </a:rPr>
              <a:t>typedef</a:t>
            </a:r>
            <a:r>
              <a:rPr lang="en-US" altLang="en-US" sz="2200" dirty="0" smtClean="0">
                <a:ea typeface="宋体" panose="02010600030101010101" pitchFamily="2" charset="-122"/>
              </a:rPr>
              <a:t> </a:t>
            </a:r>
            <a:r>
              <a:rPr lang="en-US" altLang="en-US" sz="2200" dirty="0" err="1" smtClean="0">
                <a:ea typeface="宋体" panose="02010600030101010101" pitchFamily="2" charset="-122"/>
              </a:rPr>
              <a:t>struct</a:t>
            </a:r>
            <a:r>
              <a:rPr lang="en-US" altLang="en-US" sz="2200" dirty="0" smtClean="0">
                <a:ea typeface="宋体" panose="02010600030101010101" pitchFamily="2" charset="-122"/>
              </a:rPr>
              <a:t> {</a:t>
            </a:r>
          </a:p>
          <a:p>
            <a:pPr marL="0" indent="0">
              <a:spcBef>
                <a:spcPts val="0"/>
              </a:spcBef>
              <a:buNone/>
            </a:pPr>
            <a:r>
              <a:rPr lang="en-US" altLang="en-US" sz="2200" dirty="0" smtClean="0">
                <a:ea typeface="宋体" panose="02010600030101010101" pitchFamily="2" charset="-122"/>
              </a:rPr>
              <a:t>	</a:t>
            </a:r>
            <a:r>
              <a:rPr lang="en-US" altLang="en-US" sz="2200" dirty="0" err="1" smtClean="0">
                <a:ea typeface="宋体" panose="02010600030101010101" pitchFamily="2" charset="-122"/>
              </a:rPr>
              <a:t>int</a:t>
            </a:r>
            <a:r>
              <a:rPr lang="en-US" altLang="en-US" sz="2200" dirty="0" smtClean="0">
                <a:ea typeface="宋体" panose="02010600030101010101" pitchFamily="2" charset="-122"/>
              </a:rPr>
              <a:t> </a:t>
            </a:r>
            <a:r>
              <a:rPr lang="en-US" altLang="en-US" sz="2200" dirty="0" err="1" smtClean="0">
                <a:ea typeface="宋体" panose="02010600030101010101" pitchFamily="2" charset="-122"/>
              </a:rPr>
              <a:t>vexnum,edgenum</a:t>
            </a:r>
            <a:r>
              <a:rPr lang="en-US" altLang="en-US" sz="2200" dirty="0" smtClean="0">
                <a:ea typeface="宋体" panose="02010600030101010101" pitchFamily="2" charset="-122"/>
              </a:rPr>
              <a:t>; //</a:t>
            </a:r>
            <a:r>
              <a:rPr lang="zh-CN" altLang="en-US" sz="2200" dirty="0" smtClean="0">
                <a:ea typeface="宋体" panose="02010600030101010101" pitchFamily="2" charset="-122"/>
              </a:rPr>
              <a:t>无向图的顶点数和边数</a:t>
            </a:r>
            <a:endParaRPr lang="en-US" altLang="en-US" sz="2200" dirty="0" smtClean="0">
              <a:ea typeface="宋体" panose="02010600030101010101" pitchFamily="2" charset="-122"/>
            </a:endParaRPr>
          </a:p>
          <a:p>
            <a:pPr marL="0" indent="0">
              <a:spcBef>
                <a:spcPts val="0"/>
              </a:spcBef>
              <a:buNone/>
            </a:pPr>
            <a:r>
              <a:rPr lang="en-US" altLang="zh-CN" sz="2200" dirty="0" smtClean="0">
                <a:ea typeface="宋体" panose="02010600030101010101" pitchFamily="2" charset="-122"/>
              </a:rPr>
              <a:t>	</a:t>
            </a:r>
            <a:r>
              <a:rPr lang="en-US" altLang="zh-CN" sz="2200" b="1" dirty="0" err="1" smtClean="0">
                <a:ea typeface="宋体" panose="02010600030101010101" pitchFamily="2" charset="-122"/>
              </a:rPr>
              <a:t>VerBox</a:t>
            </a:r>
            <a:r>
              <a:rPr lang="en-US" altLang="en-US" sz="2200" dirty="0" smtClean="0">
                <a:ea typeface="宋体" panose="02010600030101010101" pitchFamily="2" charset="-122"/>
              </a:rPr>
              <a:t> </a:t>
            </a:r>
            <a:r>
              <a:rPr lang="en-US" altLang="zh-CN" sz="2200" dirty="0" err="1" smtClean="0">
                <a:ea typeface="宋体" panose="02010600030101010101" pitchFamily="2" charset="-122"/>
              </a:rPr>
              <a:t>adj</a:t>
            </a:r>
            <a:r>
              <a:rPr lang="en-US" altLang="en-US" sz="2200" dirty="0" err="1" smtClean="0">
                <a:ea typeface="宋体" panose="02010600030101010101" pitchFamily="2" charset="-122"/>
              </a:rPr>
              <a:t>mulist</a:t>
            </a:r>
            <a:r>
              <a:rPr lang="en-US" altLang="en-US" sz="2200" dirty="0" smtClean="0">
                <a:ea typeface="宋体" panose="02010600030101010101" pitchFamily="2" charset="-122"/>
              </a:rPr>
              <a:t>[MAX_VE</a:t>
            </a:r>
            <a:r>
              <a:rPr lang="en-US" altLang="zh-CN" sz="2200" dirty="0" smtClean="0">
                <a:ea typeface="宋体" panose="02010600030101010101" pitchFamily="2" charset="-122"/>
              </a:rPr>
              <a:t>RTE</a:t>
            </a:r>
            <a:r>
              <a:rPr lang="en-US" altLang="en-US" sz="2200" dirty="0" smtClean="0">
                <a:ea typeface="宋体" panose="02010600030101010101" pitchFamily="2" charset="-122"/>
              </a:rPr>
              <a:t>X_NUM]; </a:t>
            </a:r>
          </a:p>
          <a:p>
            <a:pPr marL="0" indent="0">
              <a:spcBef>
                <a:spcPts val="0"/>
              </a:spcBef>
              <a:buNone/>
            </a:pPr>
            <a:r>
              <a:rPr lang="en-US" altLang="en-US" sz="2200" dirty="0" smtClean="0">
                <a:ea typeface="宋体" panose="02010600030101010101" pitchFamily="2" charset="-122"/>
              </a:rPr>
              <a:t>}</a:t>
            </a:r>
            <a:r>
              <a:rPr lang="en-US" altLang="en-US" sz="2200" b="1" dirty="0" err="1" smtClean="0">
                <a:ea typeface="宋体" panose="02010600030101010101" pitchFamily="2" charset="-122"/>
              </a:rPr>
              <a:t>AMGraph</a:t>
            </a:r>
            <a:r>
              <a:rPr lang="en-US" altLang="en-US" sz="2200" dirty="0" smtClean="0">
                <a:ea typeface="宋体" panose="02010600030101010101" pitchFamily="2" charset="-122"/>
              </a:rPr>
              <a:t> ;</a:t>
            </a:r>
          </a:p>
          <a:p>
            <a:endParaRPr lang="en-US" altLang="en-US" sz="2200" dirty="0" smtClean="0"/>
          </a:p>
        </p:txBody>
      </p:sp>
    </p:spTree>
    <p:extLst>
      <p:ext uri="{BB962C8B-B14F-4D97-AF65-F5344CB8AC3E}">
        <p14:creationId xmlns:p14="http://schemas.microsoft.com/office/powerpoint/2010/main" val="19211722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457200" y="44624"/>
            <a:ext cx="8229600" cy="792088"/>
          </a:xfrm>
        </p:spPr>
        <p:txBody>
          <a:bodyPr/>
          <a:lstStyle/>
          <a:p>
            <a:r>
              <a:rPr lang="en-US" altLang="en-US" smtClean="0">
                <a:latin typeface="+mn-lt"/>
                <a:ea typeface="宋体" panose="02010600030101010101" pitchFamily="2" charset="-122"/>
              </a:rPr>
              <a:t>3. 图的遍历</a:t>
            </a:r>
            <a:r>
              <a:rPr lang="en-US" altLang="en-US" dirty="0">
                <a:latin typeface="+mn-lt"/>
                <a:ea typeface="宋体" panose="02010600030101010101" pitchFamily="2" charset="-122"/>
              </a:rPr>
              <a:t>(</a:t>
            </a:r>
            <a:r>
              <a:rPr lang="en-US" altLang="en-US" dirty="0" smtClean="0">
                <a:latin typeface="+mn-lt"/>
                <a:ea typeface="宋体" panose="02010600030101010101" pitchFamily="2" charset="-122"/>
              </a:rPr>
              <a:t>Traversing </a:t>
            </a:r>
            <a:r>
              <a:rPr lang="en-US" altLang="en-US" dirty="0">
                <a:latin typeface="+mn-lt"/>
                <a:ea typeface="宋体" panose="02010600030101010101" pitchFamily="2" charset="-122"/>
              </a:rPr>
              <a:t>Graph)</a:t>
            </a:r>
            <a:endParaRPr lang="en-US" altLang="en-US" dirty="0" smtClean="0">
              <a:latin typeface="+mn-lt"/>
              <a:ea typeface="宋体" panose="02010600030101010101" pitchFamily="2" charset="-122"/>
            </a:endParaRPr>
          </a:p>
        </p:txBody>
      </p:sp>
      <p:sp>
        <p:nvSpPr>
          <p:cNvPr id="481283" name="Rectangle 3"/>
          <p:cNvSpPr>
            <a:spLocks noGrp="1" noChangeArrowheads="1"/>
          </p:cNvSpPr>
          <p:nvPr>
            <p:ph idx="1"/>
          </p:nvPr>
        </p:nvSpPr>
        <p:spPr/>
        <p:txBody>
          <a:bodyPr>
            <a:normAutofit/>
          </a:bodyPr>
          <a:lstStyle/>
          <a:p>
            <a:r>
              <a:rPr lang="zh-CN" altLang="en-US" dirty="0" smtClean="0">
                <a:ea typeface="宋体" panose="02010600030101010101" pitchFamily="2" charset="-122"/>
              </a:rPr>
              <a:t>定义：从图的某一顶点出发，访遍图中的其余顶点，且每个顶点仅被访问一次</a:t>
            </a:r>
            <a:endParaRPr lang="en-US" altLang="zh-CN" dirty="0" smtClean="0">
              <a:ea typeface="宋体" panose="02010600030101010101" pitchFamily="2" charset="-122"/>
            </a:endParaRPr>
          </a:p>
          <a:p>
            <a:pPr lvl="1"/>
            <a:r>
              <a:rPr lang="en-US" altLang="en-US" dirty="0" err="1" smtClean="0">
                <a:ea typeface="宋体" panose="02010600030101010101" pitchFamily="2" charset="-122"/>
              </a:rPr>
              <a:t>复杂性：图的任意顶点可能和其余的顶点相邻接，可能在访问了某个顶点后，沿某条路径搜索后又回到原顶点</a:t>
            </a:r>
            <a:r>
              <a:rPr lang="en-US" altLang="en-US" dirty="0" smtClean="0">
                <a:ea typeface="宋体" panose="02010600030101010101" pitchFamily="2" charset="-122"/>
              </a:rPr>
              <a:t>。</a:t>
            </a:r>
          </a:p>
          <a:p>
            <a:pPr lvl="1"/>
            <a:r>
              <a:rPr lang="en-US" altLang="en-US" dirty="0" err="1" smtClean="0">
                <a:ea typeface="宋体" panose="02010600030101010101" pitchFamily="2" charset="-122"/>
              </a:rPr>
              <a:t>解决办法：在遍历过程中记下已被访问过的顶点</a:t>
            </a:r>
            <a:r>
              <a:rPr lang="zh-CN" altLang="en-US" dirty="0" smtClean="0">
                <a:ea typeface="宋体" panose="02010600030101010101" pitchFamily="2" charset="-122"/>
              </a:rPr>
              <a:t>，即：</a:t>
            </a:r>
            <a:r>
              <a:rPr lang="en-US" altLang="en-US" dirty="0" err="1" smtClean="0">
                <a:ea typeface="宋体" panose="02010600030101010101" pitchFamily="2" charset="-122"/>
              </a:rPr>
              <a:t>设置一个辅助向量Visited</a:t>
            </a:r>
            <a:r>
              <a:rPr lang="en-US" altLang="en-US" dirty="0" smtClean="0">
                <a:ea typeface="宋体" panose="02010600030101010101" pitchFamily="2" charset="-122"/>
              </a:rPr>
              <a:t>[1…n](</a:t>
            </a:r>
            <a:r>
              <a:rPr lang="en-US" altLang="en-US" dirty="0" err="1" smtClean="0">
                <a:ea typeface="宋体" panose="02010600030101010101" pitchFamily="2" charset="-122"/>
              </a:rPr>
              <a:t>n为顶点数</a:t>
            </a:r>
            <a:r>
              <a:rPr lang="en-US" altLang="en-US" dirty="0" smtClean="0">
                <a:ea typeface="宋体" panose="02010600030101010101" pitchFamily="2" charset="-122"/>
              </a:rPr>
              <a:t>)，其初值为0，一旦访问了顶点vi后，</a:t>
            </a:r>
            <a:r>
              <a:rPr lang="zh-CN" altLang="en-US" dirty="0" smtClean="0">
                <a:ea typeface="宋体" panose="02010600030101010101" pitchFamily="2" charset="-122"/>
              </a:rPr>
              <a:t>设置</a:t>
            </a:r>
            <a:r>
              <a:rPr lang="en-US" altLang="en-US" dirty="0" smtClean="0">
                <a:ea typeface="宋体" panose="02010600030101010101" pitchFamily="2" charset="-122"/>
              </a:rPr>
              <a:t>Visited[</a:t>
            </a:r>
            <a:r>
              <a:rPr lang="en-US" altLang="en-US" dirty="0" err="1" smtClean="0">
                <a:ea typeface="宋体" panose="02010600030101010101" pitchFamily="2" charset="-122"/>
              </a:rPr>
              <a:t>i</a:t>
            </a:r>
            <a:r>
              <a:rPr lang="en-US" altLang="en-US" dirty="0" smtClean="0">
                <a:ea typeface="宋体" panose="02010600030101010101" pitchFamily="2" charset="-122"/>
              </a:rPr>
              <a:t>]为1</a:t>
            </a:r>
            <a:r>
              <a:rPr lang="zh-CN" altLang="en-US" dirty="0" smtClean="0">
                <a:ea typeface="宋体" panose="02010600030101010101" pitchFamily="2" charset="-122"/>
              </a:rPr>
              <a:t>或为访问的次序号</a:t>
            </a:r>
          </a:p>
          <a:p>
            <a:r>
              <a:rPr lang="zh-CN" altLang="en-US" dirty="0" smtClean="0">
                <a:ea typeface="宋体" panose="02010600030101010101" pitchFamily="2" charset="-122"/>
              </a:rPr>
              <a:t>算法：</a:t>
            </a:r>
            <a:endParaRPr lang="en-US" altLang="zh-CN" dirty="0" smtClean="0">
              <a:ea typeface="宋体" panose="02010600030101010101" pitchFamily="2" charset="-122"/>
            </a:endParaRPr>
          </a:p>
          <a:p>
            <a:pPr lvl="1"/>
            <a:r>
              <a:rPr lang="zh-CN" altLang="en-US" b="1" dirty="0" smtClean="0">
                <a:solidFill>
                  <a:srgbClr val="0000FF"/>
                </a:solidFill>
                <a:ea typeface="宋体" panose="02010600030101010101" pitchFamily="2" charset="-122"/>
              </a:rPr>
              <a:t>深度优先搜索</a:t>
            </a:r>
            <a:r>
              <a:rPr lang="zh-CN" altLang="en-US" dirty="0" smtClean="0">
                <a:ea typeface="宋体" panose="02010600030101010101" pitchFamily="2" charset="-122"/>
              </a:rPr>
              <a:t>算法和</a:t>
            </a:r>
            <a:r>
              <a:rPr lang="zh-CN" altLang="en-US" b="1" dirty="0" smtClean="0">
                <a:solidFill>
                  <a:srgbClr val="0000FF"/>
                </a:solidFill>
                <a:ea typeface="宋体" panose="02010600030101010101" pitchFamily="2" charset="-122"/>
              </a:rPr>
              <a:t>广度优先搜索</a:t>
            </a:r>
            <a:r>
              <a:rPr lang="zh-CN" altLang="en-US" dirty="0" smtClean="0">
                <a:ea typeface="宋体" panose="02010600030101010101" pitchFamily="2" charset="-122"/>
              </a:rPr>
              <a:t>算法</a:t>
            </a:r>
            <a:endParaRPr lang="en-US" altLang="zh-CN" dirty="0" smtClean="0">
              <a:ea typeface="宋体" panose="02010600030101010101" pitchFamily="2" charset="-122"/>
            </a:endParaRPr>
          </a:p>
          <a:p>
            <a:pPr lvl="1"/>
            <a:r>
              <a:rPr lang="zh-CN" altLang="en-US" dirty="0" smtClean="0">
                <a:ea typeface="宋体" panose="02010600030101010101" pitchFamily="2" charset="-122"/>
              </a:rPr>
              <a:t>采用的数据结构是</a:t>
            </a:r>
            <a:r>
              <a:rPr lang="en-US" altLang="en-US" dirty="0" smtClean="0">
                <a:ea typeface="宋体" panose="02010600030101010101" pitchFamily="2" charset="-122"/>
              </a:rPr>
              <a:t>(正)</a:t>
            </a:r>
            <a:r>
              <a:rPr lang="en-US" altLang="en-US" dirty="0" err="1" smtClean="0">
                <a:ea typeface="宋体" panose="02010600030101010101" pitchFamily="2" charset="-122"/>
              </a:rPr>
              <a:t>邻接链表</a:t>
            </a:r>
            <a:endParaRPr lang="en-US" altLang="en-US" dirty="0" smtClean="0">
              <a:ea typeface="宋体" panose="02010600030101010101" pitchFamily="2" charset="-122"/>
            </a:endParaRPr>
          </a:p>
        </p:txBody>
      </p:sp>
    </p:spTree>
    <p:extLst>
      <p:ext uri="{BB962C8B-B14F-4D97-AF65-F5344CB8AC3E}">
        <p14:creationId xmlns:p14="http://schemas.microsoft.com/office/powerpoint/2010/main" val="2904268980"/>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normAutofit/>
          </a:bodyPr>
          <a:lstStyle/>
          <a:p>
            <a:r>
              <a:rPr lang="en-US" altLang="en-US" dirty="0" smtClean="0">
                <a:latin typeface="+mn-lt"/>
                <a:ea typeface="宋体" panose="02010600030101010101" pitchFamily="2" charset="-122"/>
              </a:rPr>
              <a:t>3.1深度优先搜索(Depth First Search, DFS)</a:t>
            </a:r>
          </a:p>
        </p:txBody>
      </p:sp>
      <p:sp>
        <p:nvSpPr>
          <p:cNvPr id="482307" name="Rectangle 3"/>
          <p:cNvSpPr>
            <a:spLocks noGrp="1" noChangeArrowheads="1"/>
          </p:cNvSpPr>
          <p:nvPr>
            <p:ph idx="1"/>
          </p:nvPr>
        </p:nvSpPr>
        <p:spPr/>
        <p:txBody>
          <a:bodyPr/>
          <a:lstStyle/>
          <a:p>
            <a:r>
              <a:rPr lang="en-US" altLang="en-US" dirty="0" err="1" smtClean="0">
                <a:ea typeface="宋体" panose="02010600030101010101" pitchFamily="2" charset="-122"/>
              </a:rPr>
              <a:t>设初始状态时图中的所有顶点</a:t>
            </a:r>
            <a:r>
              <a:rPr lang="zh-CN" altLang="en-US" dirty="0" smtClean="0">
                <a:ea typeface="宋体" panose="02010600030101010101" pitchFamily="2" charset="-122"/>
              </a:rPr>
              <a:t>均</a:t>
            </a:r>
            <a:r>
              <a:rPr lang="en-US" altLang="en-US" dirty="0" err="1" smtClean="0">
                <a:ea typeface="宋体" panose="02010600030101010101" pitchFamily="2" charset="-122"/>
              </a:rPr>
              <a:t>未被访问</a:t>
            </a:r>
            <a:endParaRPr lang="en-US" altLang="en-US" dirty="0" smtClean="0">
              <a:ea typeface="宋体" panose="02010600030101010101" pitchFamily="2" charset="-122"/>
            </a:endParaRPr>
          </a:p>
          <a:p>
            <a:r>
              <a:rPr lang="zh-CN" altLang="en-US" dirty="0" smtClean="0">
                <a:ea typeface="宋体" panose="02010600030101010101" pitchFamily="2" charset="-122"/>
              </a:rPr>
              <a:t>从图中某个</a:t>
            </a:r>
            <a:r>
              <a:rPr lang="zh-CN" altLang="en-US" b="1" dirty="0" smtClean="0">
                <a:solidFill>
                  <a:srgbClr val="0000FF"/>
                </a:solidFill>
                <a:ea typeface="宋体" panose="02010600030101010101" pitchFamily="2" charset="-122"/>
              </a:rPr>
              <a:t>顶点</a:t>
            </a:r>
            <a:r>
              <a:rPr lang="en-US" altLang="zh-CN" b="1" dirty="0" smtClean="0">
                <a:solidFill>
                  <a:srgbClr val="0000FF"/>
                </a:solidFill>
                <a:ea typeface="宋体" panose="02010600030101010101" pitchFamily="2" charset="-122"/>
              </a:rPr>
              <a:t>V0 </a:t>
            </a:r>
            <a:r>
              <a:rPr lang="zh-CN" altLang="en-US" dirty="0" smtClean="0">
                <a:ea typeface="宋体" panose="02010600030101010101" pitchFamily="2" charset="-122"/>
              </a:rPr>
              <a:t>出发，访问此顶点，然后</a:t>
            </a:r>
            <a:r>
              <a:rPr lang="zh-CN" altLang="en-US" b="1" dirty="0" smtClean="0">
                <a:solidFill>
                  <a:srgbClr val="0000FF"/>
                </a:solidFill>
                <a:ea typeface="宋体" panose="02010600030101010101" pitchFamily="2" charset="-122"/>
              </a:rPr>
              <a:t>依次从</a:t>
            </a:r>
            <a:r>
              <a:rPr lang="en-US" altLang="zh-CN" b="1" smtClean="0">
                <a:solidFill>
                  <a:srgbClr val="0000FF"/>
                </a:solidFill>
                <a:ea typeface="宋体" panose="02010600030101010101" pitchFamily="2" charset="-122"/>
              </a:rPr>
              <a:t>V0</a:t>
            </a:r>
            <a:r>
              <a:rPr lang="zh-CN" altLang="en-US" b="1" smtClean="0">
                <a:solidFill>
                  <a:srgbClr val="0000FF"/>
                </a:solidFill>
                <a:ea typeface="宋体" panose="02010600030101010101" pitchFamily="2" charset="-122"/>
              </a:rPr>
              <a:t>的未</a:t>
            </a:r>
            <a:r>
              <a:rPr lang="zh-CN" altLang="en-US" b="1" dirty="0" smtClean="0">
                <a:solidFill>
                  <a:srgbClr val="0000FF"/>
                </a:solidFill>
                <a:ea typeface="宋体" panose="02010600030101010101" pitchFamily="2" charset="-122"/>
              </a:rPr>
              <a:t>被访问的邻接点出发</a:t>
            </a:r>
            <a:r>
              <a:rPr lang="zh-CN" altLang="en-US" b="1" smtClean="0">
                <a:solidFill>
                  <a:srgbClr val="0000FF"/>
                </a:solidFill>
                <a:ea typeface="宋体" panose="02010600030101010101" pitchFamily="2" charset="-122"/>
              </a:rPr>
              <a:t>深度优先遍历</a:t>
            </a:r>
            <a:r>
              <a:rPr lang="zh-CN" altLang="en-US" b="1" dirty="0" smtClean="0">
                <a:solidFill>
                  <a:srgbClr val="0000FF"/>
                </a:solidFill>
                <a:ea typeface="宋体" panose="02010600030101010101" pitchFamily="2" charset="-122"/>
              </a:rPr>
              <a:t>图</a:t>
            </a:r>
            <a:r>
              <a:rPr lang="zh-CN" altLang="en-US" dirty="0" smtClean="0">
                <a:ea typeface="宋体" panose="02010600030101010101" pitchFamily="2" charset="-122"/>
              </a:rPr>
              <a:t>，直至图中所有和</a:t>
            </a:r>
            <a:r>
              <a:rPr lang="en-US" altLang="zh-CN" dirty="0" smtClean="0">
                <a:ea typeface="宋体" panose="02010600030101010101" pitchFamily="2" charset="-122"/>
              </a:rPr>
              <a:t>V0</a:t>
            </a:r>
            <a:r>
              <a:rPr lang="zh-CN" altLang="en-US" dirty="0" smtClean="0">
                <a:ea typeface="宋体" panose="02010600030101010101" pitchFamily="2" charset="-122"/>
              </a:rPr>
              <a:t>有路径相通的顶点都被访问到</a:t>
            </a:r>
            <a:endParaRPr lang="en-US" altLang="zh-CN" dirty="0" smtClean="0">
              <a:ea typeface="宋体" panose="02010600030101010101" pitchFamily="2" charset="-122"/>
            </a:endParaRPr>
          </a:p>
          <a:p>
            <a:r>
              <a:rPr lang="zh-CN" altLang="en-US" dirty="0" smtClean="0">
                <a:ea typeface="宋体" panose="02010600030101010101" pitchFamily="2" charset="-122"/>
              </a:rPr>
              <a:t>若图中尚有顶点未被访问，则</a:t>
            </a:r>
            <a:r>
              <a:rPr lang="zh-CN" altLang="en-US" dirty="0" smtClean="0">
                <a:solidFill>
                  <a:srgbClr val="0000FF"/>
                </a:solidFill>
                <a:ea typeface="宋体" panose="02010600030101010101" pitchFamily="2" charset="-122"/>
              </a:rPr>
              <a:t>选一个未曾被访问的顶点作为起点</a:t>
            </a:r>
            <a:r>
              <a:rPr lang="zh-CN" altLang="en-US" dirty="0" smtClean="0">
                <a:ea typeface="宋体" panose="02010600030101010101" pitchFamily="2" charset="-122"/>
              </a:rPr>
              <a:t>，重复上述过程，直到图中所有顶点都被访问到为止</a:t>
            </a:r>
            <a:endParaRPr lang="zh-CN" altLang="en-US" dirty="0">
              <a:ea typeface="宋体" panose="02010600030101010101" pitchFamily="2" charset="-122"/>
            </a:endParaRPr>
          </a:p>
        </p:txBody>
      </p:sp>
    </p:spTree>
    <p:extLst>
      <p:ext uri="{BB962C8B-B14F-4D97-AF65-F5344CB8AC3E}">
        <p14:creationId xmlns:p14="http://schemas.microsoft.com/office/powerpoint/2010/main" val="364367707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smtClean="0"/>
              <a:t>DFS</a:t>
            </a:r>
            <a:endParaRPr lang="en-US" dirty="0"/>
          </a:p>
        </p:txBody>
      </p:sp>
      <p:sp>
        <p:nvSpPr>
          <p:cNvPr id="9" name="内容占位符 8"/>
          <p:cNvSpPr>
            <a:spLocks noGrp="1"/>
          </p:cNvSpPr>
          <p:nvPr>
            <p:ph sz="half" idx="1"/>
          </p:nvPr>
        </p:nvSpPr>
        <p:spPr>
          <a:xfrm>
            <a:off x="457200" y="908720"/>
            <a:ext cx="4474840" cy="5832648"/>
          </a:xfrm>
        </p:spPr>
        <p:txBody>
          <a:bodyPr>
            <a:normAutofit fontScale="77500" lnSpcReduction="20000"/>
          </a:bodyPr>
          <a:lstStyle/>
          <a:p>
            <a:endParaRPr lang="en-US" dirty="0" smtClean="0"/>
          </a:p>
          <a:p>
            <a:endParaRPr lang="en-US" dirty="0"/>
          </a:p>
          <a:p>
            <a:endParaRPr lang="en-US" dirty="0" smtClean="0"/>
          </a:p>
          <a:p>
            <a:endParaRPr lang="en-US" dirty="0"/>
          </a:p>
          <a:p>
            <a:endParaRPr lang="en-US" dirty="0" smtClean="0"/>
          </a:p>
          <a:p>
            <a:endParaRPr lang="en-US" altLang="zh-CN" dirty="0" smtClean="0">
              <a:solidFill>
                <a:srgbClr val="000099"/>
              </a:solidFill>
            </a:endParaRPr>
          </a:p>
          <a:p>
            <a:endParaRPr lang="en-US" altLang="zh-CN" dirty="0">
              <a:solidFill>
                <a:srgbClr val="000099"/>
              </a:solidFill>
            </a:endParaRPr>
          </a:p>
          <a:p>
            <a:endParaRPr lang="en-US" altLang="zh-CN" dirty="0" smtClean="0">
              <a:solidFill>
                <a:srgbClr val="000099"/>
              </a:solidFill>
              <a:ea typeface="楷体_GB2312" pitchFamily="49" charset="-122"/>
            </a:endParaRPr>
          </a:p>
          <a:p>
            <a:pPr marL="0" indent="0">
              <a:lnSpc>
                <a:spcPct val="120000"/>
              </a:lnSpc>
              <a:buNone/>
            </a:pPr>
            <a:endParaRPr lang="en-US" altLang="zh-CN" sz="2600" dirty="0" smtClean="0">
              <a:solidFill>
                <a:srgbClr val="000099"/>
              </a:solidFill>
              <a:ea typeface="楷体_GB2312" pitchFamily="49" charset="-122"/>
            </a:endParaRPr>
          </a:p>
          <a:p>
            <a:pPr marL="0" indent="0">
              <a:lnSpc>
                <a:spcPct val="120000"/>
              </a:lnSpc>
              <a:buNone/>
            </a:pPr>
            <a:r>
              <a:rPr lang="zh-CN" altLang="en-US" sz="2600" dirty="0" smtClean="0">
                <a:solidFill>
                  <a:srgbClr val="000099"/>
                </a:solidFill>
                <a:ea typeface="楷体_GB2312" pitchFamily="49" charset="-122"/>
              </a:rPr>
              <a:t>访问</a:t>
            </a:r>
            <a:r>
              <a:rPr lang="zh-CN" altLang="en-US" sz="2600" dirty="0">
                <a:solidFill>
                  <a:srgbClr val="000099"/>
                </a:solidFill>
                <a:ea typeface="楷体_GB2312" pitchFamily="49" charset="-122"/>
              </a:rPr>
              <a:t>顶点 </a:t>
            </a:r>
            <a:r>
              <a:rPr lang="en-US" altLang="zh-CN" sz="2600" dirty="0" smtClean="0">
                <a:solidFill>
                  <a:srgbClr val="000099"/>
                </a:solidFill>
                <a:ea typeface="楷体_GB2312" pitchFamily="49" charset="-122"/>
              </a:rPr>
              <a:t>V</a:t>
            </a:r>
            <a:r>
              <a:rPr lang="en-US" altLang="zh-CN" sz="2600" baseline="-25000" dirty="0" smtClean="0">
                <a:solidFill>
                  <a:srgbClr val="000099"/>
                </a:solidFill>
                <a:ea typeface="楷体_GB2312" pitchFamily="49" charset="-122"/>
              </a:rPr>
              <a:t> </a:t>
            </a:r>
            <a:r>
              <a:rPr lang="en-US" altLang="zh-CN" sz="2600" dirty="0">
                <a:solidFill>
                  <a:srgbClr val="000099"/>
                </a:solidFill>
                <a:ea typeface="楷体_GB2312" pitchFamily="49" charset="-122"/>
              </a:rPr>
              <a:t>;</a:t>
            </a:r>
          </a:p>
          <a:p>
            <a:pPr marL="0" indent="0">
              <a:lnSpc>
                <a:spcPct val="120000"/>
              </a:lnSpc>
              <a:buNone/>
            </a:pPr>
            <a:r>
              <a:rPr lang="en-US" altLang="zh-CN" sz="2600" dirty="0">
                <a:solidFill>
                  <a:srgbClr val="000099"/>
                </a:solidFill>
                <a:ea typeface="楷体_GB2312" pitchFamily="49" charset="-122"/>
              </a:rPr>
              <a:t>for </a:t>
            </a:r>
            <a:r>
              <a:rPr lang="en-US" altLang="zh-CN" sz="2600" dirty="0" smtClean="0">
                <a:solidFill>
                  <a:srgbClr val="000099"/>
                </a:solidFill>
                <a:ea typeface="楷体_GB2312" pitchFamily="49" charset="-122"/>
              </a:rPr>
              <a:t>(V</a:t>
            </a:r>
            <a:r>
              <a:rPr lang="zh-CN" altLang="en-US" sz="2600" dirty="0">
                <a:solidFill>
                  <a:srgbClr val="000099"/>
                </a:solidFill>
                <a:ea typeface="楷体_GB2312" pitchFamily="49" charset="-122"/>
              </a:rPr>
              <a:t>的邻接</a:t>
            </a:r>
            <a:r>
              <a:rPr lang="zh-CN" altLang="en-US" sz="2600" dirty="0" smtClean="0">
                <a:solidFill>
                  <a:srgbClr val="000099"/>
                </a:solidFill>
                <a:ea typeface="楷体_GB2312" pitchFamily="49" charset="-122"/>
              </a:rPr>
              <a:t>点即</a:t>
            </a:r>
            <a:r>
              <a:rPr lang="en-US" altLang="zh-CN" sz="2600" dirty="0" smtClean="0">
                <a:solidFill>
                  <a:srgbClr val="000099"/>
                </a:solidFill>
              </a:rPr>
              <a:t>W</a:t>
            </a:r>
            <a:r>
              <a:rPr lang="en-US" altLang="zh-CN" sz="2600" baseline="-25000" dirty="0" smtClean="0">
                <a:solidFill>
                  <a:srgbClr val="000099"/>
                </a:solidFill>
              </a:rPr>
              <a:t>1</a:t>
            </a:r>
            <a:r>
              <a:rPr lang="zh-CN" altLang="en-US" sz="2600" dirty="0">
                <a:solidFill>
                  <a:srgbClr val="000099"/>
                </a:solidFill>
              </a:rPr>
              <a:t>、</a:t>
            </a:r>
            <a:r>
              <a:rPr lang="en-US" altLang="zh-CN" sz="2600" dirty="0">
                <a:solidFill>
                  <a:srgbClr val="000099"/>
                </a:solidFill>
              </a:rPr>
              <a:t>W</a:t>
            </a:r>
            <a:r>
              <a:rPr lang="en-US" altLang="zh-CN" sz="2600" baseline="-25000" dirty="0">
                <a:solidFill>
                  <a:srgbClr val="000099"/>
                </a:solidFill>
              </a:rPr>
              <a:t>2</a:t>
            </a:r>
            <a:r>
              <a:rPr lang="zh-CN" altLang="en-US" sz="2600" baseline="-25000" dirty="0">
                <a:solidFill>
                  <a:srgbClr val="000099"/>
                </a:solidFill>
              </a:rPr>
              <a:t>、</a:t>
            </a:r>
            <a:r>
              <a:rPr lang="en-US" altLang="zh-CN" sz="2600" dirty="0">
                <a:solidFill>
                  <a:srgbClr val="000099"/>
                </a:solidFill>
              </a:rPr>
              <a:t>W</a:t>
            </a:r>
            <a:r>
              <a:rPr lang="en-US" altLang="zh-CN" sz="2600" baseline="-25000" dirty="0">
                <a:solidFill>
                  <a:srgbClr val="000099"/>
                </a:solidFill>
              </a:rPr>
              <a:t>3 </a:t>
            </a:r>
            <a:r>
              <a:rPr lang="en-US" altLang="zh-CN" sz="2600" dirty="0">
                <a:solidFill>
                  <a:srgbClr val="000099"/>
                </a:solidFill>
                <a:ea typeface="楷体_GB2312" pitchFamily="49" charset="-122"/>
              </a:rPr>
              <a:t>)</a:t>
            </a:r>
          </a:p>
          <a:p>
            <a:pPr marL="0" indent="0">
              <a:lnSpc>
                <a:spcPct val="120000"/>
              </a:lnSpc>
              <a:buNone/>
            </a:pPr>
            <a:r>
              <a:rPr lang="en-US" altLang="zh-CN" sz="2600" dirty="0">
                <a:solidFill>
                  <a:srgbClr val="000099"/>
                </a:solidFill>
                <a:ea typeface="楷体_GB2312" pitchFamily="49" charset="-122"/>
              </a:rPr>
              <a:t>    </a:t>
            </a:r>
            <a:r>
              <a:rPr lang="zh-CN" altLang="en-US" sz="2600" dirty="0">
                <a:solidFill>
                  <a:srgbClr val="CC0000"/>
                </a:solidFill>
                <a:ea typeface="楷体_GB2312" pitchFamily="49" charset="-122"/>
              </a:rPr>
              <a:t>若</a:t>
            </a:r>
            <a:r>
              <a:rPr lang="zh-CN" altLang="en-US" sz="2600" dirty="0">
                <a:solidFill>
                  <a:srgbClr val="000099"/>
                </a:solidFill>
                <a:ea typeface="楷体_GB2312" pitchFamily="49" charset="-122"/>
              </a:rPr>
              <a:t>该邻接点</a:t>
            </a:r>
            <a:r>
              <a:rPr lang="en-US" altLang="zh-CN" sz="2600" dirty="0">
                <a:solidFill>
                  <a:srgbClr val="CC0000"/>
                </a:solidFill>
                <a:ea typeface="楷体_GB2312" pitchFamily="49" charset="-122"/>
              </a:rPr>
              <a:t>W</a:t>
            </a:r>
            <a:r>
              <a:rPr lang="zh-CN" altLang="en-US" sz="2600" dirty="0">
                <a:solidFill>
                  <a:srgbClr val="CC0000"/>
                </a:solidFill>
                <a:ea typeface="楷体_GB2312" pitchFamily="49" charset="-122"/>
              </a:rPr>
              <a:t>未被访问</a:t>
            </a:r>
            <a:r>
              <a:rPr lang="zh-CN" altLang="en-US" sz="2600" dirty="0">
                <a:solidFill>
                  <a:srgbClr val="000099"/>
                </a:solidFill>
                <a:ea typeface="楷体_GB2312" pitchFamily="49" charset="-122"/>
              </a:rPr>
              <a:t>，</a:t>
            </a:r>
          </a:p>
          <a:p>
            <a:pPr marL="0" indent="0">
              <a:lnSpc>
                <a:spcPct val="120000"/>
              </a:lnSpc>
              <a:buNone/>
            </a:pPr>
            <a:r>
              <a:rPr lang="zh-CN" altLang="en-US" sz="2600" dirty="0">
                <a:solidFill>
                  <a:srgbClr val="000099"/>
                </a:solidFill>
                <a:ea typeface="楷体_GB2312" pitchFamily="49" charset="-122"/>
              </a:rPr>
              <a:t>    </a:t>
            </a:r>
            <a:r>
              <a:rPr lang="zh-CN" altLang="en-US" sz="2600" dirty="0">
                <a:solidFill>
                  <a:srgbClr val="CC0000"/>
                </a:solidFill>
                <a:ea typeface="楷体_GB2312" pitchFamily="49" charset="-122"/>
              </a:rPr>
              <a:t>则</a:t>
            </a:r>
            <a:r>
              <a:rPr lang="zh-CN" altLang="en-US" sz="2600" dirty="0">
                <a:solidFill>
                  <a:srgbClr val="000099"/>
                </a:solidFill>
                <a:ea typeface="楷体_GB2312" pitchFamily="49" charset="-122"/>
              </a:rPr>
              <a:t>从它出发进行深度</a:t>
            </a:r>
            <a:r>
              <a:rPr lang="zh-CN" altLang="en-US" sz="2600" dirty="0" smtClean="0">
                <a:solidFill>
                  <a:srgbClr val="000099"/>
                </a:solidFill>
                <a:ea typeface="楷体_GB2312" pitchFamily="49" charset="-122"/>
              </a:rPr>
              <a:t>优先遍历</a:t>
            </a:r>
            <a:endParaRPr lang="en-US" altLang="zh-CN" sz="2600" dirty="0">
              <a:solidFill>
                <a:srgbClr val="000099"/>
              </a:solidFill>
              <a:ea typeface="楷体_GB2312" pitchFamily="49" charset="-122"/>
            </a:endParaRPr>
          </a:p>
          <a:p>
            <a:pPr marL="0" indent="0">
              <a:buNone/>
            </a:pPr>
            <a:endParaRPr lang="en-US" altLang="zh-CN" dirty="0" smtClean="0">
              <a:solidFill>
                <a:srgbClr val="000099"/>
              </a:solidFill>
            </a:endParaRPr>
          </a:p>
          <a:p>
            <a:pPr marL="0" indent="0">
              <a:lnSpc>
                <a:spcPct val="120000"/>
              </a:lnSpc>
              <a:spcBef>
                <a:spcPts val="0"/>
              </a:spcBef>
              <a:buNone/>
            </a:pPr>
            <a:r>
              <a:rPr lang="en-US" altLang="zh-CN" sz="2600" dirty="0" smtClean="0">
                <a:solidFill>
                  <a:srgbClr val="000099"/>
                </a:solidFill>
              </a:rPr>
              <a:t>SG</a:t>
            </a:r>
            <a:r>
              <a:rPr lang="en-US" altLang="zh-CN" sz="2600" baseline="-25000" dirty="0" smtClean="0">
                <a:solidFill>
                  <a:srgbClr val="000099"/>
                </a:solidFill>
              </a:rPr>
              <a:t>1</a:t>
            </a:r>
            <a:r>
              <a:rPr lang="zh-CN" altLang="en-US" sz="2600" dirty="0">
                <a:solidFill>
                  <a:srgbClr val="000099"/>
                </a:solidFill>
              </a:rPr>
              <a:t>、</a:t>
            </a:r>
            <a:r>
              <a:rPr lang="en-US" altLang="zh-CN" sz="2600" dirty="0">
                <a:solidFill>
                  <a:srgbClr val="000099"/>
                </a:solidFill>
              </a:rPr>
              <a:t>SG</a:t>
            </a:r>
            <a:r>
              <a:rPr lang="en-US" altLang="zh-CN" sz="2600" baseline="-25000" dirty="0">
                <a:solidFill>
                  <a:srgbClr val="000099"/>
                </a:solidFill>
              </a:rPr>
              <a:t>2 </a:t>
            </a:r>
            <a:r>
              <a:rPr lang="zh-CN" altLang="en-US" sz="2600" dirty="0">
                <a:solidFill>
                  <a:srgbClr val="000099"/>
                </a:solidFill>
                <a:ea typeface="楷体_GB2312" pitchFamily="49" charset="-122"/>
              </a:rPr>
              <a:t>和 </a:t>
            </a:r>
            <a:r>
              <a:rPr lang="en-US" altLang="zh-CN" sz="2600" dirty="0">
                <a:solidFill>
                  <a:srgbClr val="000099"/>
                </a:solidFill>
              </a:rPr>
              <a:t>SG</a:t>
            </a:r>
            <a:r>
              <a:rPr lang="en-US" altLang="zh-CN" sz="2600" baseline="-25000" dirty="0">
                <a:solidFill>
                  <a:srgbClr val="000099"/>
                </a:solidFill>
              </a:rPr>
              <a:t>3 </a:t>
            </a:r>
            <a:r>
              <a:rPr lang="zh-CN" altLang="en-US" sz="2600" dirty="0">
                <a:solidFill>
                  <a:srgbClr val="000099"/>
                </a:solidFill>
                <a:latin typeface="楷体_GB2312" pitchFamily="49" charset="-122"/>
                <a:ea typeface="楷体_GB2312" pitchFamily="49" charset="-122"/>
              </a:rPr>
              <a:t>分别为含顶点</a:t>
            </a:r>
            <a:r>
              <a:rPr lang="en-US" altLang="zh-CN" sz="2600" dirty="0">
                <a:solidFill>
                  <a:srgbClr val="000099"/>
                </a:solidFill>
              </a:rPr>
              <a:t>W</a:t>
            </a:r>
            <a:r>
              <a:rPr lang="en-US" altLang="zh-CN" sz="2600" baseline="-25000" dirty="0">
                <a:solidFill>
                  <a:srgbClr val="000099"/>
                </a:solidFill>
              </a:rPr>
              <a:t>1</a:t>
            </a:r>
            <a:r>
              <a:rPr lang="zh-CN" altLang="en-US" sz="2600" dirty="0">
                <a:solidFill>
                  <a:srgbClr val="000099"/>
                </a:solidFill>
              </a:rPr>
              <a:t>、</a:t>
            </a:r>
            <a:r>
              <a:rPr lang="en-US" altLang="zh-CN" sz="2600" dirty="0">
                <a:solidFill>
                  <a:srgbClr val="000099"/>
                </a:solidFill>
              </a:rPr>
              <a:t>W</a:t>
            </a:r>
            <a:r>
              <a:rPr lang="en-US" altLang="zh-CN" sz="2600" baseline="-25000" dirty="0">
                <a:solidFill>
                  <a:srgbClr val="000099"/>
                </a:solidFill>
              </a:rPr>
              <a:t>2</a:t>
            </a:r>
            <a:r>
              <a:rPr lang="zh-CN" altLang="en-US" sz="2600" dirty="0">
                <a:solidFill>
                  <a:srgbClr val="000099"/>
                </a:solidFill>
                <a:ea typeface="楷体_GB2312" pitchFamily="49" charset="-122"/>
              </a:rPr>
              <a:t>和</a:t>
            </a:r>
            <a:r>
              <a:rPr lang="en-US" altLang="zh-CN" sz="2600" dirty="0">
                <a:solidFill>
                  <a:srgbClr val="000099"/>
                </a:solidFill>
              </a:rPr>
              <a:t>W</a:t>
            </a:r>
            <a:r>
              <a:rPr lang="en-US" altLang="zh-CN" sz="2600" baseline="-25000" dirty="0">
                <a:solidFill>
                  <a:srgbClr val="000099"/>
                </a:solidFill>
              </a:rPr>
              <a:t>3</a:t>
            </a:r>
            <a:r>
              <a:rPr lang="en-US" altLang="zh-CN" sz="2600" dirty="0">
                <a:solidFill>
                  <a:srgbClr val="000099"/>
                </a:solidFill>
              </a:rPr>
              <a:t> </a:t>
            </a:r>
            <a:r>
              <a:rPr lang="zh-CN" altLang="en-US" sz="2600" dirty="0">
                <a:solidFill>
                  <a:srgbClr val="000099"/>
                </a:solidFill>
                <a:ea typeface="楷体_GB2312" pitchFamily="49" charset="-122"/>
              </a:rPr>
              <a:t>的</a:t>
            </a:r>
            <a:r>
              <a:rPr lang="zh-CN" altLang="en-US" sz="2600" dirty="0" smtClean="0">
                <a:solidFill>
                  <a:srgbClr val="000099"/>
                </a:solidFill>
                <a:ea typeface="楷体_GB2312" pitchFamily="49" charset="-122"/>
              </a:rPr>
              <a:t>子图</a:t>
            </a:r>
            <a:endParaRPr lang="en-US" sz="2600" dirty="0"/>
          </a:p>
        </p:txBody>
      </p:sp>
      <p:sp>
        <p:nvSpPr>
          <p:cNvPr id="10" name="内容占位符 9"/>
          <p:cNvSpPr>
            <a:spLocks noGrp="1"/>
          </p:cNvSpPr>
          <p:nvPr>
            <p:ph sz="half" idx="2"/>
          </p:nvPr>
        </p:nvSpPr>
        <p:spPr/>
        <p:txBody>
          <a:bodyPr>
            <a:normAutofit fontScale="77500" lnSpcReduction="20000"/>
          </a:bodyPr>
          <a:lstStyle/>
          <a:p>
            <a:pPr>
              <a:lnSpc>
                <a:spcPct val="120000"/>
              </a:lnSpc>
            </a:pPr>
            <a:r>
              <a:rPr lang="zh-CN" altLang="en-US" sz="3800" dirty="0" smtClean="0">
                <a:solidFill>
                  <a:srgbClr val="000099"/>
                </a:solidFill>
                <a:ea typeface="楷体_GB2312" pitchFamily="49" charset="-122"/>
              </a:rPr>
              <a:t>深度优先搜索</a:t>
            </a:r>
            <a:r>
              <a:rPr lang="zh-CN" altLang="en-US" sz="3800" dirty="0">
                <a:solidFill>
                  <a:srgbClr val="000099"/>
                </a:solidFill>
                <a:ea typeface="楷体_GB2312" pitchFamily="49" charset="-122"/>
              </a:rPr>
              <a:t>遍历连通图的过程类似于树的先根</a:t>
            </a:r>
            <a:r>
              <a:rPr lang="zh-CN" altLang="en-US" sz="3800" dirty="0" smtClean="0">
                <a:solidFill>
                  <a:srgbClr val="000099"/>
                </a:solidFill>
                <a:ea typeface="楷体_GB2312" pitchFamily="49" charset="-122"/>
              </a:rPr>
              <a:t>遍历</a:t>
            </a:r>
            <a:endParaRPr lang="en-US" altLang="zh-CN" sz="3800" b="1" dirty="0">
              <a:solidFill>
                <a:srgbClr val="0000FF"/>
              </a:solidFill>
              <a:ea typeface="楷体_GB2312" pitchFamily="49" charset="-122"/>
            </a:endParaRPr>
          </a:p>
          <a:p>
            <a:pPr>
              <a:lnSpc>
                <a:spcPct val="120000"/>
              </a:lnSpc>
            </a:pPr>
            <a:r>
              <a:rPr lang="zh-CN" altLang="en-US" sz="3800" dirty="0">
                <a:solidFill>
                  <a:srgbClr val="000099"/>
                </a:solidFill>
                <a:ea typeface="楷体_GB2312" pitchFamily="49" charset="-122"/>
              </a:rPr>
              <a:t>如何判别</a:t>
            </a:r>
            <a:r>
              <a:rPr lang="en-US" altLang="zh-CN" sz="3800" dirty="0">
                <a:solidFill>
                  <a:srgbClr val="000099"/>
                </a:solidFill>
                <a:ea typeface="楷体_GB2312" pitchFamily="49" charset="-122"/>
              </a:rPr>
              <a:t>V</a:t>
            </a:r>
            <a:r>
              <a:rPr lang="zh-CN" altLang="en-US" sz="3800" dirty="0">
                <a:solidFill>
                  <a:srgbClr val="000099"/>
                </a:solidFill>
                <a:ea typeface="楷体_GB2312" pitchFamily="49" charset="-122"/>
              </a:rPr>
              <a:t>的邻接点是否被访问？</a:t>
            </a:r>
          </a:p>
          <a:p>
            <a:pPr lvl="1">
              <a:lnSpc>
                <a:spcPct val="120000"/>
              </a:lnSpc>
            </a:pPr>
            <a:r>
              <a:rPr lang="zh-CN" altLang="en-US" sz="3400" dirty="0">
                <a:solidFill>
                  <a:srgbClr val="000099"/>
                </a:solidFill>
                <a:ea typeface="楷体_GB2312" pitchFamily="49" charset="-122"/>
              </a:rPr>
              <a:t>解决的办法</a:t>
            </a:r>
            <a:r>
              <a:rPr lang="zh-CN" altLang="en-US" sz="3400" dirty="0" smtClean="0">
                <a:solidFill>
                  <a:srgbClr val="000099"/>
                </a:solidFill>
                <a:ea typeface="楷体_GB2312" pitchFamily="49" charset="-122"/>
              </a:rPr>
              <a:t>是为</a:t>
            </a:r>
            <a:r>
              <a:rPr lang="zh-CN" altLang="en-US" sz="3400" dirty="0">
                <a:solidFill>
                  <a:srgbClr val="000099"/>
                </a:solidFill>
                <a:ea typeface="楷体_GB2312" pitchFamily="49" charset="-122"/>
              </a:rPr>
              <a:t>每个顶点设立一个 </a:t>
            </a:r>
            <a:r>
              <a:rPr lang="zh-CN" altLang="en-US" sz="3400" dirty="0" smtClean="0">
                <a:solidFill>
                  <a:srgbClr val="800000"/>
                </a:solidFill>
                <a:ea typeface="楷体_GB2312" pitchFamily="49" charset="-122"/>
              </a:rPr>
              <a:t>访问</a:t>
            </a:r>
            <a:r>
              <a:rPr lang="zh-CN" altLang="en-US" sz="3400" dirty="0">
                <a:solidFill>
                  <a:srgbClr val="800000"/>
                </a:solidFill>
                <a:ea typeface="楷体_GB2312" pitchFamily="49" charset="-122"/>
              </a:rPr>
              <a:t>标志 </a:t>
            </a:r>
            <a:r>
              <a:rPr lang="en-US" altLang="zh-CN" sz="3400" dirty="0">
                <a:solidFill>
                  <a:srgbClr val="800000"/>
                </a:solidFill>
                <a:ea typeface="楷体_GB2312" pitchFamily="49" charset="-122"/>
              </a:rPr>
              <a:t>visited[w</a:t>
            </a:r>
            <a:r>
              <a:rPr lang="en-US" altLang="zh-CN" sz="3400" dirty="0" smtClean="0">
                <a:solidFill>
                  <a:srgbClr val="800000"/>
                </a:solidFill>
                <a:ea typeface="楷体_GB2312" pitchFamily="49" charset="-122"/>
              </a:rPr>
              <a:t>]</a:t>
            </a:r>
            <a:endParaRPr lang="en-US" altLang="zh-CN" sz="3400" b="1" dirty="0">
              <a:solidFill>
                <a:srgbClr val="0000FF"/>
              </a:solidFill>
              <a:ea typeface="楷体_GB2312" pitchFamily="49" charset="-122"/>
            </a:endParaRPr>
          </a:p>
          <a:p>
            <a:pPr>
              <a:lnSpc>
                <a:spcPct val="120000"/>
              </a:lnSpc>
            </a:pP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48</a:t>
            </a:fld>
            <a:endParaRPr lang="zh-CN" altLang="en-US"/>
          </a:p>
        </p:txBody>
      </p:sp>
      <p:grpSp>
        <p:nvGrpSpPr>
          <p:cNvPr id="11" name="Group 22"/>
          <p:cNvGrpSpPr>
            <a:grpSpLocks/>
          </p:cNvGrpSpPr>
          <p:nvPr/>
        </p:nvGrpSpPr>
        <p:grpSpPr bwMode="auto">
          <a:xfrm>
            <a:off x="392112" y="1759496"/>
            <a:ext cx="2438400" cy="1828800"/>
            <a:chOff x="192" y="1008"/>
            <a:chExt cx="1536" cy="1152"/>
          </a:xfrm>
        </p:grpSpPr>
        <p:sp>
          <p:nvSpPr>
            <p:cNvPr id="12" name="Oval 4"/>
            <p:cNvSpPr>
              <a:spLocks noChangeArrowheads="1"/>
            </p:cNvSpPr>
            <p:nvPr/>
          </p:nvSpPr>
          <p:spPr bwMode="auto">
            <a:xfrm>
              <a:off x="192" y="1008"/>
              <a:ext cx="1536" cy="1152"/>
            </a:xfrm>
            <a:prstGeom prst="ellipse">
              <a:avLst/>
            </a:prstGeom>
            <a:solidFill>
              <a:srgbClr val="FFCC99">
                <a:alpha val="50000"/>
              </a:srgbClr>
            </a:solidFill>
            <a:ln w="12700"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Text Box 13"/>
            <p:cNvSpPr txBox="1">
              <a:spLocks noChangeArrowheads="1"/>
            </p:cNvSpPr>
            <p:nvPr/>
          </p:nvSpPr>
          <p:spPr bwMode="auto">
            <a:xfrm>
              <a:off x="494" y="1776"/>
              <a:ext cx="4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rgbClr val="000099"/>
                  </a:solidFill>
                </a:rPr>
                <a:t>SG</a:t>
              </a:r>
              <a:r>
                <a:rPr lang="en-US" altLang="zh-CN" sz="2400" b="1" baseline="-25000" dirty="0">
                  <a:solidFill>
                    <a:srgbClr val="000099"/>
                  </a:solidFill>
                </a:rPr>
                <a:t>1</a:t>
              </a:r>
              <a:endParaRPr lang="en-US" altLang="zh-CN" sz="2400" dirty="0"/>
            </a:p>
          </p:txBody>
        </p:sp>
      </p:grpSp>
      <p:grpSp>
        <p:nvGrpSpPr>
          <p:cNvPr id="14" name="Group 28"/>
          <p:cNvGrpSpPr>
            <a:grpSpLocks/>
          </p:cNvGrpSpPr>
          <p:nvPr/>
        </p:nvGrpSpPr>
        <p:grpSpPr bwMode="auto">
          <a:xfrm>
            <a:off x="1611312" y="1835696"/>
            <a:ext cx="1828800" cy="1752600"/>
            <a:chOff x="960" y="1056"/>
            <a:chExt cx="1152" cy="1104"/>
          </a:xfrm>
        </p:grpSpPr>
        <p:sp>
          <p:nvSpPr>
            <p:cNvPr id="15" name="Oval 5"/>
            <p:cNvSpPr>
              <a:spLocks noChangeArrowheads="1"/>
            </p:cNvSpPr>
            <p:nvPr/>
          </p:nvSpPr>
          <p:spPr bwMode="auto">
            <a:xfrm>
              <a:off x="960" y="1056"/>
              <a:ext cx="1152" cy="1104"/>
            </a:xfrm>
            <a:prstGeom prst="ellipse">
              <a:avLst/>
            </a:prstGeom>
            <a:solidFill>
              <a:srgbClr val="FFCC99">
                <a:alpha val="50000"/>
              </a:srgbClr>
            </a:solidFill>
            <a:ln w="12700"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Text Box 14"/>
            <p:cNvSpPr txBox="1">
              <a:spLocks noChangeArrowheads="1"/>
            </p:cNvSpPr>
            <p:nvPr/>
          </p:nvSpPr>
          <p:spPr bwMode="auto">
            <a:xfrm>
              <a:off x="1392" y="177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rgbClr val="000099"/>
                  </a:solidFill>
                </a:rPr>
                <a:t>SG</a:t>
              </a:r>
              <a:r>
                <a:rPr lang="en-US" altLang="zh-CN" sz="2400" b="1" baseline="-25000" dirty="0">
                  <a:solidFill>
                    <a:srgbClr val="000099"/>
                  </a:solidFill>
                </a:rPr>
                <a:t>2</a:t>
              </a:r>
              <a:endParaRPr lang="en-US" altLang="zh-CN" sz="2400" dirty="0"/>
            </a:p>
          </p:txBody>
        </p:sp>
      </p:grpSp>
      <p:grpSp>
        <p:nvGrpSpPr>
          <p:cNvPr id="17" name="Group 24"/>
          <p:cNvGrpSpPr>
            <a:grpSpLocks/>
          </p:cNvGrpSpPr>
          <p:nvPr/>
        </p:nvGrpSpPr>
        <p:grpSpPr bwMode="auto">
          <a:xfrm>
            <a:off x="3516312" y="1835696"/>
            <a:ext cx="914400" cy="1752600"/>
            <a:chOff x="2160" y="1056"/>
            <a:chExt cx="576" cy="1104"/>
          </a:xfrm>
        </p:grpSpPr>
        <p:sp>
          <p:nvSpPr>
            <p:cNvPr id="18" name="Oval 6"/>
            <p:cNvSpPr>
              <a:spLocks noChangeArrowheads="1"/>
            </p:cNvSpPr>
            <p:nvPr/>
          </p:nvSpPr>
          <p:spPr bwMode="auto">
            <a:xfrm>
              <a:off x="2160" y="1056"/>
              <a:ext cx="576" cy="1104"/>
            </a:xfrm>
            <a:prstGeom prst="ellipse">
              <a:avLst/>
            </a:prstGeom>
            <a:solidFill>
              <a:srgbClr val="FFCC99">
                <a:alpha val="50000"/>
              </a:srgbClr>
            </a:solidFill>
            <a:ln w="12700"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5"/>
            <p:cNvSpPr txBox="1">
              <a:spLocks noChangeArrowheads="1"/>
            </p:cNvSpPr>
            <p:nvPr/>
          </p:nvSpPr>
          <p:spPr bwMode="auto">
            <a:xfrm>
              <a:off x="2270" y="1728"/>
              <a:ext cx="4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000099"/>
                  </a:solidFill>
                </a:rPr>
                <a:t>SG</a:t>
              </a:r>
              <a:r>
                <a:rPr lang="en-US" altLang="zh-CN" sz="2400" b="1" baseline="-25000">
                  <a:solidFill>
                    <a:srgbClr val="000099"/>
                  </a:solidFill>
                </a:rPr>
                <a:t>3</a:t>
              </a:r>
              <a:endParaRPr lang="en-US" altLang="zh-CN" sz="2400"/>
            </a:p>
          </p:txBody>
        </p:sp>
      </p:grpSp>
      <p:grpSp>
        <p:nvGrpSpPr>
          <p:cNvPr id="20" name="Group 25"/>
          <p:cNvGrpSpPr>
            <a:grpSpLocks/>
          </p:cNvGrpSpPr>
          <p:nvPr/>
        </p:nvGrpSpPr>
        <p:grpSpPr bwMode="auto">
          <a:xfrm>
            <a:off x="925512" y="692696"/>
            <a:ext cx="3276600" cy="1828800"/>
            <a:chOff x="528" y="336"/>
            <a:chExt cx="2064" cy="1152"/>
          </a:xfrm>
        </p:grpSpPr>
        <p:sp>
          <p:nvSpPr>
            <p:cNvPr id="21" name="Oval 2"/>
            <p:cNvSpPr>
              <a:spLocks noChangeArrowheads="1"/>
            </p:cNvSpPr>
            <p:nvPr/>
          </p:nvSpPr>
          <p:spPr bwMode="auto">
            <a:xfrm>
              <a:off x="1344" y="336"/>
              <a:ext cx="384" cy="384"/>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800000"/>
                  </a:solidFill>
                </a:rPr>
                <a:t>V</a:t>
              </a:r>
              <a:endParaRPr lang="en-US" altLang="zh-CN" sz="2400"/>
            </a:p>
          </p:txBody>
        </p:sp>
        <p:sp>
          <p:nvSpPr>
            <p:cNvPr id="22" name="Oval 7"/>
            <p:cNvSpPr>
              <a:spLocks noChangeArrowheads="1"/>
            </p:cNvSpPr>
            <p:nvPr/>
          </p:nvSpPr>
          <p:spPr bwMode="auto">
            <a:xfrm>
              <a:off x="528" y="1056"/>
              <a:ext cx="336" cy="384"/>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800000"/>
                  </a:solidFill>
                </a:rPr>
                <a:t>w</a:t>
              </a:r>
              <a:r>
                <a:rPr lang="en-US" altLang="zh-CN" sz="3200" b="1" baseline="-25000">
                  <a:solidFill>
                    <a:srgbClr val="800000"/>
                  </a:solidFill>
                </a:rPr>
                <a:t>1</a:t>
              </a:r>
              <a:endParaRPr lang="en-US" altLang="zh-CN" sz="2400"/>
            </a:p>
          </p:txBody>
        </p:sp>
        <p:sp>
          <p:nvSpPr>
            <p:cNvPr id="23" name="Line 10"/>
            <p:cNvSpPr>
              <a:spLocks noChangeShapeType="1"/>
            </p:cNvSpPr>
            <p:nvPr/>
          </p:nvSpPr>
          <p:spPr bwMode="auto">
            <a:xfrm flipH="1">
              <a:off x="672" y="528"/>
              <a:ext cx="672" cy="528"/>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1"/>
            <p:cNvSpPr>
              <a:spLocks noChangeShapeType="1"/>
            </p:cNvSpPr>
            <p:nvPr/>
          </p:nvSpPr>
          <p:spPr bwMode="auto">
            <a:xfrm flipH="1">
              <a:off x="1392" y="720"/>
              <a:ext cx="144" cy="384"/>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2"/>
            <p:cNvSpPr>
              <a:spLocks noChangeShapeType="1"/>
            </p:cNvSpPr>
            <p:nvPr/>
          </p:nvSpPr>
          <p:spPr bwMode="auto">
            <a:xfrm>
              <a:off x="1728" y="528"/>
              <a:ext cx="720" cy="576"/>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19"/>
            <p:cNvSpPr>
              <a:spLocks noChangeArrowheads="1"/>
            </p:cNvSpPr>
            <p:nvPr/>
          </p:nvSpPr>
          <p:spPr bwMode="auto">
            <a:xfrm>
              <a:off x="2256" y="1056"/>
              <a:ext cx="336" cy="384"/>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800000"/>
                  </a:solidFill>
                </a:rPr>
                <a:t>w</a:t>
              </a:r>
              <a:r>
                <a:rPr lang="en-US" altLang="zh-CN" sz="3200" b="1" baseline="-25000">
                  <a:solidFill>
                    <a:srgbClr val="800000"/>
                  </a:solidFill>
                </a:rPr>
                <a:t>3</a:t>
              </a:r>
              <a:endParaRPr lang="en-US" altLang="zh-CN" sz="2400"/>
            </a:p>
          </p:txBody>
        </p:sp>
        <p:sp>
          <p:nvSpPr>
            <p:cNvPr id="27" name="Oval 20"/>
            <p:cNvSpPr>
              <a:spLocks noChangeArrowheads="1"/>
            </p:cNvSpPr>
            <p:nvPr/>
          </p:nvSpPr>
          <p:spPr bwMode="auto">
            <a:xfrm>
              <a:off x="1200" y="1104"/>
              <a:ext cx="336" cy="384"/>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800000"/>
                  </a:solidFill>
                </a:rPr>
                <a:t>w</a:t>
              </a:r>
              <a:r>
                <a:rPr lang="en-US" altLang="zh-CN" sz="3200" b="1" baseline="-25000">
                  <a:solidFill>
                    <a:srgbClr val="800000"/>
                  </a:solidFill>
                </a:rPr>
                <a:t>2</a:t>
              </a:r>
              <a:endParaRPr lang="en-US" altLang="zh-CN" sz="2400"/>
            </a:p>
          </p:txBody>
        </p:sp>
      </p:grpSp>
      <p:sp>
        <p:nvSpPr>
          <p:cNvPr id="28" name="Line 26"/>
          <p:cNvSpPr>
            <a:spLocks noChangeShapeType="1"/>
          </p:cNvSpPr>
          <p:nvPr/>
        </p:nvSpPr>
        <p:spPr bwMode="auto">
          <a:xfrm flipH="1">
            <a:off x="696912" y="2216696"/>
            <a:ext cx="228600" cy="838200"/>
          </a:xfrm>
          <a:prstGeom prst="line">
            <a:avLst/>
          </a:prstGeom>
          <a:noFill/>
          <a:ln w="12700">
            <a:solidFill>
              <a:srgbClr val="CC33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27"/>
          <p:cNvSpPr>
            <a:spLocks noChangeShapeType="1"/>
          </p:cNvSpPr>
          <p:nvPr/>
        </p:nvSpPr>
        <p:spPr bwMode="auto">
          <a:xfrm flipV="1">
            <a:off x="696912" y="2445296"/>
            <a:ext cx="1371600" cy="609600"/>
          </a:xfrm>
          <a:prstGeom prst="line">
            <a:avLst/>
          </a:prstGeom>
          <a:noFill/>
          <a:ln w="12700">
            <a:solidFill>
              <a:srgbClr val="CC33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6170590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up)">
                                      <p:cBhvr>
                                        <p:cTn id="27" dur="500"/>
                                        <p:tgtEl>
                                          <p:spTgt spid="28"/>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down)">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9">
                                            <p:txEl>
                                              <p:pRg st="9" end="9"/>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9">
                                            <p:txEl>
                                              <p:pRg st="10" end="10"/>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9">
                                            <p:txEl>
                                              <p:pRg st="11" end="11"/>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9">
                                            <p:txEl>
                                              <p:pRg st="12" end="12"/>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0">
                                            <p:txEl>
                                              <p:pRg st="0" end="0"/>
                                            </p:txEl>
                                          </p:spTgt>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0">
                                            <p:txEl>
                                              <p:pRg st="1" end="1"/>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720080"/>
          </a:xfrm>
        </p:spPr>
        <p:txBody>
          <a:bodyPr/>
          <a:lstStyle/>
          <a:p>
            <a:r>
              <a:rPr lang="en-US" altLang="zh-CN" dirty="0" smtClean="0">
                <a:latin typeface="+mn-lt"/>
                <a:ea typeface="宋体" panose="02010600030101010101" pitchFamily="2" charset="-122"/>
              </a:rPr>
              <a:t>DFS</a:t>
            </a:r>
            <a:r>
              <a:rPr lang="zh-CN" altLang="en-US" dirty="0" smtClean="0">
                <a:latin typeface="+mn-lt"/>
                <a:ea typeface="宋体" panose="02010600030101010101" pitchFamily="2" charset="-122"/>
              </a:rPr>
              <a:t>的递归实现</a:t>
            </a:r>
            <a:r>
              <a:rPr lang="en-US" altLang="zh-CN" dirty="0" smtClean="0">
                <a:latin typeface="+mn-lt"/>
                <a:ea typeface="宋体" panose="02010600030101010101" pitchFamily="2" charset="-122"/>
              </a:rPr>
              <a:t>-I</a:t>
            </a:r>
            <a:endParaRPr lang="en-US" dirty="0">
              <a:latin typeface="+mn-lt"/>
              <a:ea typeface="宋体" panose="02010600030101010101" pitchFamily="2" charset="-122"/>
            </a:endParaRPr>
          </a:p>
        </p:txBody>
      </p:sp>
      <p:sp>
        <p:nvSpPr>
          <p:cNvPr id="3" name="内容占位符 2"/>
          <p:cNvSpPr>
            <a:spLocks noGrp="1"/>
          </p:cNvSpPr>
          <p:nvPr>
            <p:ph idx="1"/>
          </p:nvPr>
        </p:nvSpPr>
        <p:spPr>
          <a:xfrm>
            <a:off x="395536" y="620688"/>
            <a:ext cx="8640960" cy="6223919"/>
          </a:xfrm>
        </p:spPr>
        <p:txBody>
          <a:bodyPr>
            <a:noAutofit/>
          </a:bodyPr>
          <a:lstStyle/>
          <a:p>
            <a:pPr marL="0" indent="0">
              <a:spcBef>
                <a:spcPts val="0"/>
              </a:spcBef>
              <a:buNone/>
            </a:pPr>
            <a:r>
              <a:rPr lang="en-US" altLang="zh-CN" sz="2800" smtClean="0"/>
              <a:t>int</a:t>
            </a:r>
            <a:r>
              <a:rPr lang="en-US" sz="2800" smtClean="0"/>
              <a:t> </a:t>
            </a:r>
            <a:r>
              <a:rPr lang="en-US" sz="2800" dirty="0"/>
              <a:t>visited[MAX_VERTEX_NUM]; </a:t>
            </a:r>
            <a:r>
              <a:rPr lang="en-US" sz="2800" dirty="0" smtClean="0"/>
              <a:t>//</a:t>
            </a:r>
            <a:r>
              <a:rPr lang="zh-CN" altLang="en-US" sz="2800" dirty="0" smtClean="0"/>
              <a:t>访问</a:t>
            </a:r>
            <a:r>
              <a:rPr lang="zh-CN" altLang="en-US" sz="2800" dirty="0"/>
              <a:t>标志数组 </a:t>
            </a:r>
            <a:endParaRPr lang="en-US" altLang="zh-CN" sz="2800" dirty="0" smtClean="0"/>
          </a:p>
          <a:p>
            <a:pPr marL="0" indent="0">
              <a:spcBef>
                <a:spcPts val="0"/>
              </a:spcBef>
              <a:buNone/>
            </a:pPr>
            <a:r>
              <a:rPr lang="en-US" sz="2800" smtClean="0"/>
              <a:t>//Status </a:t>
            </a:r>
            <a:r>
              <a:rPr lang="en-US" sz="2800" dirty="0"/>
              <a:t>(* </a:t>
            </a:r>
            <a:r>
              <a:rPr lang="en-US" sz="2800" dirty="0" err="1"/>
              <a:t>VisitFunc</a:t>
            </a:r>
            <a:r>
              <a:rPr lang="en-US" sz="2800" dirty="0"/>
              <a:t>)(</a:t>
            </a:r>
            <a:r>
              <a:rPr lang="en-US" sz="2800" dirty="0" err="1"/>
              <a:t>int</a:t>
            </a:r>
            <a:r>
              <a:rPr lang="en-US" sz="2800" dirty="0"/>
              <a:t> v); </a:t>
            </a:r>
            <a:r>
              <a:rPr lang="en-US" sz="2800" dirty="0" smtClean="0"/>
              <a:t>//</a:t>
            </a:r>
            <a:r>
              <a:rPr lang="zh-CN" altLang="en-US" sz="2800" dirty="0" smtClean="0"/>
              <a:t>函数变量</a:t>
            </a:r>
            <a:endParaRPr lang="en-US" altLang="zh-CN" sz="2800" dirty="0" smtClean="0"/>
          </a:p>
          <a:p>
            <a:pPr marL="0" indent="0">
              <a:spcBef>
                <a:spcPts val="0"/>
              </a:spcBef>
              <a:buNone/>
            </a:pPr>
            <a:r>
              <a:rPr lang="en-US" altLang="zh-CN" sz="2800" smtClean="0"/>
              <a:t>//</a:t>
            </a:r>
            <a:r>
              <a:rPr lang="zh-CN" altLang="en-US" sz="2800"/>
              <a:t>从第</a:t>
            </a:r>
            <a:r>
              <a:rPr lang="en-US" altLang="zh-CN" sz="2800"/>
              <a:t>x</a:t>
            </a:r>
            <a:r>
              <a:rPr lang="zh-CN" altLang="en-US" sz="2800"/>
              <a:t>个顶点出发递归地深度优先遍历图</a:t>
            </a:r>
            <a:r>
              <a:rPr lang="en-US" altLang="zh-CN" sz="2800"/>
              <a:t>g</a:t>
            </a:r>
          </a:p>
          <a:p>
            <a:pPr marL="0" indent="0">
              <a:spcBef>
                <a:spcPts val="0"/>
              </a:spcBef>
              <a:buNone/>
            </a:pPr>
            <a:r>
              <a:rPr lang="en-US" altLang="zh-CN" sz="2800"/>
              <a:t>void </a:t>
            </a:r>
            <a:r>
              <a:rPr lang="en-US" altLang="zh-CN" sz="2800" b="1">
                <a:solidFill>
                  <a:srgbClr val="0000FF"/>
                </a:solidFill>
              </a:rPr>
              <a:t>DFS(AGraph *g,int x</a:t>
            </a:r>
            <a:r>
              <a:rPr lang="en-US" altLang="zh-CN" sz="2800" b="1" smtClean="0">
                <a:solidFill>
                  <a:srgbClr val="0000FF"/>
                </a:solidFill>
              </a:rPr>
              <a:t>)</a:t>
            </a:r>
            <a:r>
              <a:rPr lang="en-US" altLang="zh-CN" sz="2800" smtClean="0"/>
              <a:t> {</a:t>
            </a:r>
            <a:endParaRPr lang="en-US" altLang="zh-CN" sz="2800"/>
          </a:p>
          <a:p>
            <a:pPr marL="0" indent="0">
              <a:spcBef>
                <a:spcPts val="0"/>
              </a:spcBef>
              <a:buNone/>
            </a:pPr>
            <a:r>
              <a:rPr lang="en-US" altLang="zh-CN" sz="2800"/>
              <a:t>NodeLink *p;</a:t>
            </a:r>
          </a:p>
          <a:p>
            <a:pPr marL="0" indent="0">
              <a:spcBef>
                <a:spcPts val="0"/>
              </a:spcBef>
              <a:buNone/>
            </a:pPr>
            <a:r>
              <a:rPr lang="en-US" altLang="zh-CN" sz="2800"/>
              <a:t>visited[x]=1</a:t>
            </a:r>
            <a:r>
              <a:rPr lang="en-US" altLang="zh-CN" sz="2800" smtClean="0"/>
              <a:t>; printf</a:t>
            </a:r>
            <a:r>
              <a:rPr lang="en-US" altLang="zh-CN" sz="2800"/>
              <a:t>("%3c",g-&gt;v[x].vertex</a:t>
            </a:r>
            <a:r>
              <a:rPr lang="en-US" altLang="zh-CN" sz="2800" smtClean="0"/>
              <a:t>);</a:t>
            </a:r>
          </a:p>
          <a:p>
            <a:pPr marL="0" indent="0">
              <a:spcBef>
                <a:spcPts val="0"/>
              </a:spcBef>
              <a:buNone/>
            </a:pPr>
            <a:r>
              <a:rPr lang="en-US" sz="2800"/>
              <a:t>//VisitFunc(v); //</a:t>
            </a:r>
            <a:r>
              <a:rPr lang="zh-CN" altLang="en-US" sz="2800"/>
              <a:t>访问第</a:t>
            </a:r>
            <a:r>
              <a:rPr lang="en-US" sz="2800"/>
              <a:t>v</a:t>
            </a:r>
            <a:r>
              <a:rPr lang="zh-CN" altLang="en-US" sz="2800"/>
              <a:t>个顶点</a:t>
            </a:r>
            <a:endParaRPr lang="en-US" altLang="zh-CN" sz="2800"/>
          </a:p>
          <a:p>
            <a:pPr marL="0" indent="0">
              <a:spcBef>
                <a:spcPts val="0"/>
              </a:spcBef>
              <a:buNone/>
            </a:pPr>
            <a:r>
              <a:rPr lang="en-US" altLang="zh-CN" sz="2800" smtClean="0"/>
              <a:t>p=g-</a:t>
            </a:r>
            <a:r>
              <a:rPr lang="en-US" altLang="zh-CN" sz="2800"/>
              <a:t>&gt;v[x].first;</a:t>
            </a:r>
          </a:p>
          <a:p>
            <a:pPr marL="0" indent="0">
              <a:spcBef>
                <a:spcPts val="0"/>
              </a:spcBef>
              <a:buNone/>
            </a:pPr>
            <a:r>
              <a:rPr lang="en-US" altLang="zh-CN" sz="2800"/>
              <a:t>while(p){</a:t>
            </a:r>
          </a:p>
          <a:p>
            <a:pPr marL="0" indent="0">
              <a:spcBef>
                <a:spcPts val="0"/>
              </a:spcBef>
              <a:buNone/>
            </a:pPr>
            <a:r>
              <a:rPr lang="en-US" altLang="zh-CN" sz="2800"/>
              <a:t>    if(!visited[p-&gt;vindex</a:t>
            </a:r>
            <a:r>
              <a:rPr lang="en-US" altLang="zh-CN" sz="2800" smtClean="0"/>
              <a:t>]) </a:t>
            </a:r>
            <a:r>
              <a:rPr lang="en-US" sz="2800"/>
              <a:t>//</a:t>
            </a:r>
            <a:r>
              <a:rPr lang="zh-CN" altLang="en-US" sz="2800" smtClean="0"/>
              <a:t>对</a:t>
            </a:r>
            <a:r>
              <a:rPr lang="en-US" sz="2800" smtClean="0"/>
              <a:t>x</a:t>
            </a:r>
            <a:r>
              <a:rPr lang="zh-CN" altLang="en-US" sz="2800" smtClean="0"/>
              <a:t>的</a:t>
            </a:r>
            <a:r>
              <a:rPr lang="zh-CN" altLang="en-US" sz="2800"/>
              <a:t>尚未访问的邻接</a:t>
            </a:r>
            <a:r>
              <a:rPr lang="zh-CN" altLang="en-US" sz="2800" smtClean="0"/>
              <a:t>顶点</a:t>
            </a:r>
            <a:endParaRPr lang="en-US" altLang="zh-CN" sz="2800" smtClean="0"/>
          </a:p>
          <a:p>
            <a:pPr marL="0" indent="0">
              <a:spcBef>
                <a:spcPts val="0"/>
              </a:spcBef>
              <a:buNone/>
            </a:pPr>
            <a:r>
              <a:rPr lang="en-US" altLang="zh-CN" sz="2800"/>
              <a:t>	</a:t>
            </a:r>
            <a:r>
              <a:rPr lang="en-US" altLang="zh-CN" sz="2800" smtClean="0"/>
              <a:t>	</a:t>
            </a:r>
            <a:r>
              <a:rPr lang="en-US" altLang="zh-CN" sz="2800" b="1" smtClean="0">
                <a:solidFill>
                  <a:srgbClr val="0000FF"/>
                </a:solidFill>
              </a:rPr>
              <a:t>DFS(g,p-</a:t>
            </a:r>
            <a:r>
              <a:rPr lang="en-US" altLang="zh-CN" sz="2800" b="1">
                <a:solidFill>
                  <a:srgbClr val="0000FF"/>
                </a:solidFill>
              </a:rPr>
              <a:t>&gt;vindex)</a:t>
            </a:r>
            <a:r>
              <a:rPr lang="en-US" altLang="zh-CN" sz="2800"/>
              <a:t>;</a:t>
            </a:r>
          </a:p>
          <a:p>
            <a:pPr marL="0" indent="0">
              <a:spcBef>
                <a:spcPts val="0"/>
              </a:spcBef>
              <a:buNone/>
            </a:pPr>
            <a:r>
              <a:rPr lang="en-US" altLang="zh-CN" sz="2800"/>
              <a:t>    p=p-&gt;next</a:t>
            </a:r>
            <a:r>
              <a:rPr lang="en-US" altLang="zh-CN" sz="2800" smtClean="0"/>
              <a:t>; </a:t>
            </a:r>
          </a:p>
          <a:p>
            <a:pPr marL="0" indent="0">
              <a:spcBef>
                <a:spcPts val="0"/>
              </a:spcBef>
              <a:buNone/>
            </a:pPr>
            <a:r>
              <a:rPr lang="en-US" altLang="zh-CN" sz="2800" smtClean="0"/>
              <a:t>    }</a:t>
            </a:r>
          </a:p>
          <a:p>
            <a:pPr marL="0" indent="0">
              <a:spcBef>
                <a:spcPts val="0"/>
              </a:spcBef>
              <a:buNone/>
            </a:pPr>
            <a:r>
              <a:rPr lang="en-US" altLang="zh-CN" sz="2800" smtClean="0"/>
              <a:t>}</a:t>
            </a:r>
            <a:endParaRPr lang="en-US" sz="22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49</a:t>
            </a:fld>
            <a:endParaRPr lang="zh-CN" altLang="en-US"/>
          </a:p>
        </p:txBody>
      </p:sp>
      <p:sp>
        <p:nvSpPr>
          <p:cNvPr id="5" name="流程图: 可选过程 4"/>
          <p:cNvSpPr/>
          <p:nvPr/>
        </p:nvSpPr>
        <p:spPr>
          <a:xfrm>
            <a:off x="8514184" y="0"/>
            <a:ext cx="629816" cy="36004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7.4</a:t>
            </a:r>
            <a:endParaRPr lang="en-US" dirty="0"/>
          </a:p>
        </p:txBody>
      </p:sp>
    </p:spTree>
    <p:extLst>
      <p:ext uri="{BB962C8B-B14F-4D97-AF65-F5344CB8AC3E}">
        <p14:creationId xmlns:p14="http://schemas.microsoft.com/office/powerpoint/2010/main" val="34768637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术语</a:t>
            </a:r>
            <a:r>
              <a:rPr lang="en-US" altLang="zh-CN"/>
              <a:t>-</a:t>
            </a:r>
            <a:r>
              <a:rPr lang="zh-CN" altLang="en-US" smtClean="0"/>
              <a:t>图的分类</a:t>
            </a:r>
            <a:endParaRPr lang="en-US"/>
          </a:p>
        </p:txBody>
      </p:sp>
      <p:sp>
        <p:nvSpPr>
          <p:cNvPr id="3" name="内容占位符 2"/>
          <p:cNvSpPr>
            <a:spLocks noGrp="1"/>
          </p:cNvSpPr>
          <p:nvPr>
            <p:ph idx="1"/>
          </p:nvPr>
        </p:nvSpPr>
        <p:spPr/>
        <p:txBody>
          <a:bodyPr/>
          <a:lstStyle/>
          <a:p>
            <a:r>
              <a:rPr lang="zh-CN" altLang="en-US" b="1" dirty="0" smtClean="0">
                <a:solidFill>
                  <a:srgbClr val="0000FF"/>
                </a:solidFill>
              </a:rPr>
              <a:t>简单图</a:t>
            </a:r>
            <a:r>
              <a:rPr lang="en-US" altLang="zh-CN" b="1" dirty="0" smtClean="0"/>
              <a:t>(simple graph)</a:t>
            </a:r>
            <a:r>
              <a:rPr lang="zh-CN" altLang="en-US" dirty="0" smtClean="0"/>
              <a:t>：每条边连接两个不同的顶点且没有两条不同的边连接一对相同顶点的图</a:t>
            </a:r>
            <a:endParaRPr lang="en-US" altLang="zh-CN" dirty="0" smtClean="0"/>
          </a:p>
          <a:p>
            <a:pPr lvl="1"/>
            <a:r>
              <a:rPr lang="zh-CN" altLang="en-US" b="1" dirty="0" smtClean="0">
                <a:solidFill>
                  <a:srgbClr val="0000FF"/>
                </a:solidFill>
              </a:rPr>
              <a:t>完全图</a:t>
            </a:r>
            <a:r>
              <a:rPr lang="en-US" altLang="zh-CN" b="1" dirty="0" smtClean="0"/>
              <a:t>(Complete graph)</a:t>
            </a:r>
            <a:r>
              <a:rPr lang="zh-CN" altLang="en-US" dirty="0" smtClean="0"/>
              <a:t>：在每对不同顶点之间恰好有一条边的简单图</a:t>
            </a:r>
            <a:endParaRPr lang="en-US" altLang="zh-CN" dirty="0" smtClean="0"/>
          </a:p>
          <a:p>
            <a:r>
              <a:rPr lang="zh-CN" altLang="en-US" b="1" dirty="0" smtClean="0">
                <a:solidFill>
                  <a:srgbClr val="0000FF"/>
                </a:solidFill>
              </a:rPr>
              <a:t>多重图</a:t>
            </a:r>
            <a:r>
              <a:rPr lang="en-US" altLang="zh-CN" b="1" dirty="0" smtClean="0"/>
              <a:t>(</a:t>
            </a:r>
            <a:r>
              <a:rPr lang="en-US" altLang="zh-CN" b="1" dirty="0" err="1" smtClean="0"/>
              <a:t>multigraph</a:t>
            </a:r>
            <a:r>
              <a:rPr lang="en-US" altLang="zh-CN" b="1" dirty="0" smtClean="0"/>
              <a:t>)</a:t>
            </a:r>
            <a:r>
              <a:rPr lang="zh-CN" altLang="en-US" dirty="0" smtClean="0"/>
              <a:t>：可以有多条边连接到同一对顶点的图</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47989978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ea typeface="宋体" panose="02010600030101010101" pitchFamily="2" charset="-122"/>
              </a:rPr>
              <a:t>DFS</a:t>
            </a:r>
            <a:r>
              <a:rPr lang="zh-CN" altLang="en-US" dirty="0">
                <a:latin typeface="+mn-lt"/>
                <a:ea typeface="宋体" panose="02010600030101010101" pitchFamily="2" charset="-122"/>
              </a:rPr>
              <a:t>的递归</a:t>
            </a:r>
            <a:r>
              <a:rPr lang="zh-CN" altLang="en-US" dirty="0" smtClean="0">
                <a:latin typeface="+mn-lt"/>
                <a:ea typeface="宋体" panose="02010600030101010101" pitchFamily="2" charset="-122"/>
              </a:rPr>
              <a:t>实现</a:t>
            </a:r>
            <a:r>
              <a:rPr lang="en-US" altLang="zh-CN" dirty="0" smtClean="0">
                <a:latin typeface="+mn-lt"/>
                <a:ea typeface="宋体" panose="02010600030101010101" pitchFamily="2" charset="-122"/>
              </a:rPr>
              <a:t>-II</a:t>
            </a:r>
            <a:endParaRPr lang="en-US" dirty="0">
              <a:latin typeface="+mn-lt"/>
              <a:ea typeface="宋体" panose="02010600030101010101" pitchFamily="2" charset="-122"/>
            </a:endParaRPr>
          </a:p>
        </p:txBody>
      </p:sp>
      <p:sp>
        <p:nvSpPr>
          <p:cNvPr id="3" name="内容占位符 2"/>
          <p:cNvSpPr>
            <a:spLocks noGrp="1"/>
          </p:cNvSpPr>
          <p:nvPr>
            <p:ph idx="1"/>
          </p:nvPr>
        </p:nvSpPr>
        <p:spPr>
          <a:xfrm>
            <a:off x="457200" y="908720"/>
            <a:ext cx="8363272" cy="5832648"/>
          </a:xfrm>
        </p:spPr>
        <p:txBody>
          <a:bodyPr>
            <a:normAutofit/>
          </a:bodyPr>
          <a:lstStyle/>
          <a:p>
            <a:pPr marL="0" indent="0">
              <a:spcBef>
                <a:spcPts val="0"/>
              </a:spcBef>
              <a:buNone/>
            </a:pPr>
            <a:r>
              <a:rPr lang="en-US" altLang="zh-CN" dirty="0"/>
              <a:t>//</a:t>
            </a:r>
            <a:r>
              <a:rPr lang="zh-CN" altLang="en-US" dirty="0"/>
              <a:t>对图</a:t>
            </a:r>
            <a:r>
              <a:rPr lang="en-US" dirty="0"/>
              <a:t>G</a:t>
            </a:r>
            <a:r>
              <a:rPr lang="zh-CN" altLang="en-US" dirty="0"/>
              <a:t>作深度优先遍历</a:t>
            </a:r>
          </a:p>
          <a:p>
            <a:pPr marL="0" indent="0">
              <a:spcBef>
                <a:spcPts val="0"/>
              </a:spcBef>
              <a:buNone/>
            </a:pPr>
            <a:r>
              <a:rPr lang="en-US" dirty="0"/>
              <a:t>void </a:t>
            </a:r>
            <a:r>
              <a:rPr lang="en-US" b="1" dirty="0" err="1">
                <a:solidFill>
                  <a:srgbClr val="0000FF"/>
                </a:solidFill>
              </a:rPr>
              <a:t>DFSGraph</a:t>
            </a:r>
            <a:r>
              <a:rPr lang="en-US" dirty="0"/>
              <a:t>(</a:t>
            </a:r>
            <a:r>
              <a:rPr lang="en-US" dirty="0" err="1"/>
              <a:t>AGraph</a:t>
            </a:r>
            <a:r>
              <a:rPr lang="en-US" dirty="0"/>
              <a:t> *g){</a:t>
            </a:r>
          </a:p>
          <a:p>
            <a:pPr marL="0" indent="0">
              <a:spcBef>
                <a:spcPts val="0"/>
              </a:spcBef>
              <a:buNone/>
            </a:pPr>
            <a:r>
              <a:rPr lang="en-US" dirty="0" err="1"/>
              <a:t>int</a:t>
            </a:r>
            <a:r>
              <a:rPr lang="en-US" dirty="0"/>
              <a:t> </a:t>
            </a:r>
            <a:r>
              <a:rPr lang="en-US" dirty="0" err="1"/>
              <a:t>i</a:t>
            </a:r>
            <a:r>
              <a:rPr lang="en-US" dirty="0"/>
              <a:t>;</a:t>
            </a:r>
          </a:p>
          <a:p>
            <a:pPr marL="0" indent="0">
              <a:spcBef>
                <a:spcPts val="0"/>
              </a:spcBef>
              <a:buNone/>
            </a:pPr>
            <a:r>
              <a:rPr lang="en-US" dirty="0" smtClean="0"/>
              <a:t>for(</a:t>
            </a:r>
            <a:r>
              <a:rPr lang="en-US" dirty="0" err="1" smtClean="0"/>
              <a:t>i</a:t>
            </a:r>
            <a:r>
              <a:rPr lang="en-US" dirty="0" smtClean="0"/>
              <a:t>=0;i&lt;g-</a:t>
            </a:r>
            <a:r>
              <a:rPr lang="en-US" dirty="0"/>
              <a:t>&gt;</a:t>
            </a:r>
            <a:r>
              <a:rPr lang="en-US" dirty="0" err="1"/>
              <a:t>vexnum;i</a:t>
            </a:r>
            <a:r>
              <a:rPr lang="en-US" dirty="0" smtClean="0"/>
              <a:t>++)     </a:t>
            </a:r>
          </a:p>
          <a:p>
            <a:pPr marL="0" indent="0">
              <a:spcBef>
                <a:spcPts val="0"/>
              </a:spcBef>
              <a:buNone/>
            </a:pPr>
            <a:r>
              <a:rPr lang="en-US" dirty="0"/>
              <a:t>	</a:t>
            </a:r>
            <a:r>
              <a:rPr lang="en-US" dirty="0" smtClean="0"/>
              <a:t>visited[</a:t>
            </a:r>
            <a:r>
              <a:rPr lang="en-US" dirty="0" err="1" smtClean="0"/>
              <a:t>i</a:t>
            </a:r>
            <a:r>
              <a:rPr lang="en-US" dirty="0"/>
              <a:t>]=0</a:t>
            </a:r>
            <a:r>
              <a:rPr lang="en-US" dirty="0" smtClean="0"/>
              <a:t>;</a:t>
            </a:r>
            <a:r>
              <a:rPr lang="en-US" dirty="0"/>
              <a:t> //</a:t>
            </a:r>
            <a:r>
              <a:rPr lang="zh-CN" altLang="en-US" dirty="0"/>
              <a:t>访问标志数组初始化</a:t>
            </a:r>
          </a:p>
          <a:p>
            <a:pPr marL="0" indent="0">
              <a:spcBef>
                <a:spcPts val="0"/>
              </a:spcBef>
              <a:buNone/>
            </a:pPr>
            <a:r>
              <a:rPr lang="en-US" dirty="0" smtClean="0"/>
              <a:t>for(</a:t>
            </a:r>
            <a:r>
              <a:rPr lang="en-US" dirty="0" err="1" smtClean="0"/>
              <a:t>i</a:t>
            </a:r>
            <a:r>
              <a:rPr lang="en-US" dirty="0" smtClean="0"/>
              <a:t>=0;i&lt;g-</a:t>
            </a:r>
            <a:r>
              <a:rPr lang="en-US" dirty="0"/>
              <a:t>&gt;</a:t>
            </a:r>
            <a:r>
              <a:rPr lang="en-US" dirty="0" err="1"/>
              <a:t>vexnum;i</a:t>
            </a:r>
            <a:r>
              <a:rPr lang="en-US" dirty="0"/>
              <a:t>++)</a:t>
            </a:r>
          </a:p>
          <a:p>
            <a:pPr marL="0" indent="0">
              <a:spcBef>
                <a:spcPts val="0"/>
              </a:spcBef>
              <a:buNone/>
            </a:pPr>
            <a:r>
              <a:rPr lang="en-US" dirty="0"/>
              <a:t>    </a:t>
            </a:r>
            <a:r>
              <a:rPr lang="en-US" dirty="0" smtClean="0"/>
              <a:t>	if</a:t>
            </a:r>
            <a:r>
              <a:rPr lang="en-US" dirty="0"/>
              <a:t>(</a:t>
            </a:r>
            <a:r>
              <a:rPr lang="en-US" dirty="0">
                <a:solidFill>
                  <a:schemeClr val="accent6">
                    <a:lumMod val="75000"/>
                  </a:schemeClr>
                </a:solidFill>
              </a:rPr>
              <a:t>!visited[</a:t>
            </a:r>
            <a:r>
              <a:rPr lang="en-US" dirty="0" err="1">
                <a:solidFill>
                  <a:schemeClr val="accent6">
                    <a:lumMod val="75000"/>
                  </a:schemeClr>
                </a:solidFill>
              </a:rPr>
              <a:t>i</a:t>
            </a:r>
            <a:r>
              <a:rPr lang="en-US" dirty="0">
                <a:solidFill>
                  <a:schemeClr val="accent6">
                    <a:lumMod val="75000"/>
                  </a:schemeClr>
                </a:solidFill>
              </a:rPr>
              <a:t>]</a:t>
            </a:r>
            <a:r>
              <a:rPr lang="en-US" dirty="0"/>
              <a:t>) </a:t>
            </a:r>
            <a:r>
              <a:rPr lang="en-US" b="1" dirty="0">
                <a:solidFill>
                  <a:srgbClr val="0000FF"/>
                </a:solidFill>
              </a:rPr>
              <a:t>DFS</a:t>
            </a:r>
            <a:r>
              <a:rPr lang="en-US" dirty="0"/>
              <a:t>(</a:t>
            </a:r>
            <a:r>
              <a:rPr lang="en-US" dirty="0" err="1"/>
              <a:t>g,i</a:t>
            </a:r>
            <a:r>
              <a:rPr lang="en-US" dirty="0"/>
              <a:t>);</a:t>
            </a:r>
          </a:p>
          <a:p>
            <a:pPr marL="0" indent="0">
              <a:spcBef>
                <a:spcPts val="0"/>
              </a:spcBef>
              <a:buNone/>
            </a:pPr>
            <a:r>
              <a:rPr lang="en-US" dirty="0" smtClean="0"/>
              <a:t>} </a:t>
            </a:r>
          </a:p>
          <a:p>
            <a:pPr marL="0" indent="0">
              <a:buNone/>
            </a:pP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50</a:t>
            </a:fld>
            <a:endParaRPr lang="zh-CN" altLang="en-US"/>
          </a:p>
        </p:txBody>
      </p:sp>
      <p:sp>
        <p:nvSpPr>
          <p:cNvPr id="5" name="TextBox 4"/>
          <p:cNvSpPr txBox="1"/>
          <p:nvPr/>
        </p:nvSpPr>
        <p:spPr>
          <a:xfrm>
            <a:off x="6198605" y="1033572"/>
            <a:ext cx="2981907" cy="523220"/>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zh-CN" altLang="en-US" sz="2800" dirty="0" smtClean="0"/>
              <a:t>时间复杂度</a:t>
            </a:r>
            <a:r>
              <a:rPr lang="en-US" altLang="zh-CN" sz="2800" dirty="0" smtClean="0"/>
              <a:t>O(</a:t>
            </a:r>
            <a:r>
              <a:rPr lang="en-US" altLang="zh-CN" sz="2800" dirty="0" err="1" smtClean="0"/>
              <a:t>n+e</a:t>
            </a:r>
            <a:r>
              <a:rPr lang="en-US" altLang="zh-CN" sz="2800" dirty="0" smtClean="0"/>
              <a:t>)</a:t>
            </a:r>
            <a:endParaRPr lang="en-US" sz="2800" dirty="0"/>
          </a:p>
        </p:txBody>
      </p:sp>
      <p:sp>
        <p:nvSpPr>
          <p:cNvPr id="6" name="流程图: 可选过程 5"/>
          <p:cNvSpPr/>
          <p:nvPr/>
        </p:nvSpPr>
        <p:spPr>
          <a:xfrm>
            <a:off x="8532440" y="0"/>
            <a:ext cx="611560" cy="35718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7.5</a:t>
            </a:r>
            <a:endParaRPr lang="en-US" dirty="0"/>
          </a:p>
        </p:txBody>
      </p:sp>
      <p:pic>
        <p:nvPicPr>
          <p:cNvPr id="3073" name="Picture 1" descr="C:\Users\Beihong\AppData\Roaming\Tencent\Users\1774624821\QQ\WinTemp\RichOle\(M_}(IQRB9HF8{{{BFQE)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350" y="4653136"/>
            <a:ext cx="5928650" cy="2191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2001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89" name="Group 89"/>
          <p:cNvGrpSpPr>
            <a:grpSpLocks/>
          </p:cNvGrpSpPr>
          <p:nvPr/>
        </p:nvGrpSpPr>
        <p:grpSpPr bwMode="auto">
          <a:xfrm>
            <a:off x="609600" y="685800"/>
            <a:ext cx="5181600" cy="3048000"/>
            <a:chOff x="1152" y="432"/>
            <a:chExt cx="3264" cy="1920"/>
          </a:xfrm>
        </p:grpSpPr>
        <p:grpSp>
          <p:nvGrpSpPr>
            <p:cNvPr id="102487" name="Group 87"/>
            <p:cNvGrpSpPr>
              <a:grpSpLocks/>
            </p:cNvGrpSpPr>
            <p:nvPr/>
          </p:nvGrpSpPr>
          <p:grpSpPr bwMode="auto">
            <a:xfrm>
              <a:off x="1248" y="672"/>
              <a:ext cx="3168" cy="1680"/>
              <a:chOff x="1248" y="672"/>
              <a:chExt cx="3168" cy="1680"/>
            </a:xfrm>
          </p:grpSpPr>
          <p:sp>
            <p:nvSpPr>
              <p:cNvPr id="102402" name="Oval 2"/>
              <p:cNvSpPr>
                <a:spLocks noChangeArrowheads="1"/>
              </p:cNvSpPr>
              <p:nvPr/>
            </p:nvSpPr>
            <p:spPr bwMode="auto">
              <a:xfrm>
                <a:off x="2400" y="67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a</a:t>
                </a:r>
                <a:endParaRPr lang="en-US" altLang="zh-CN" sz="3600"/>
              </a:p>
            </p:txBody>
          </p:sp>
          <p:sp>
            <p:nvSpPr>
              <p:cNvPr id="102403" name="Oval 3"/>
              <p:cNvSpPr>
                <a:spLocks noChangeArrowheads="1"/>
              </p:cNvSpPr>
              <p:nvPr/>
            </p:nvSpPr>
            <p:spPr bwMode="auto">
              <a:xfrm>
                <a:off x="3264" y="67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b</a:t>
                </a:r>
                <a:endParaRPr lang="en-US" altLang="zh-CN" sz="3600"/>
              </a:p>
            </p:txBody>
          </p:sp>
          <p:sp>
            <p:nvSpPr>
              <p:cNvPr id="102404" name="Oval 4"/>
              <p:cNvSpPr>
                <a:spLocks noChangeArrowheads="1"/>
              </p:cNvSpPr>
              <p:nvPr/>
            </p:nvSpPr>
            <p:spPr bwMode="auto">
              <a:xfrm>
                <a:off x="1248" y="139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c</a:t>
                </a:r>
                <a:endParaRPr lang="en-US" altLang="zh-CN" sz="3600"/>
              </a:p>
            </p:txBody>
          </p:sp>
          <p:sp>
            <p:nvSpPr>
              <p:cNvPr id="102405" name="Oval 5"/>
              <p:cNvSpPr>
                <a:spLocks noChangeArrowheads="1"/>
              </p:cNvSpPr>
              <p:nvPr/>
            </p:nvSpPr>
            <p:spPr bwMode="auto">
              <a:xfrm>
                <a:off x="1728" y="2064"/>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h</a:t>
                </a:r>
                <a:endParaRPr lang="en-US" altLang="zh-CN" sz="3600"/>
              </a:p>
            </p:txBody>
          </p:sp>
          <p:sp>
            <p:nvSpPr>
              <p:cNvPr id="102406" name="Oval 6"/>
              <p:cNvSpPr>
                <a:spLocks noChangeArrowheads="1"/>
              </p:cNvSpPr>
              <p:nvPr/>
            </p:nvSpPr>
            <p:spPr bwMode="auto">
              <a:xfrm>
                <a:off x="2016" y="139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d</a:t>
                </a:r>
                <a:endParaRPr lang="en-US" altLang="zh-CN" sz="3600"/>
              </a:p>
            </p:txBody>
          </p:sp>
          <p:sp>
            <p:nvSpPr>
              <p:cNvPr id="102407" name="Oval 7"/>
              <p:cNvSpPr>
                <a:spLocks noChangeArrowheads="1"/>
              </p:cNvSpPr>
              <p:nvPr/>
            </p:nvSpPr>
            <p:spPr bwMode="auto">
              <a:xfrm>
                <a:off x="2736" y="139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e</a:t>
                </a:r>
                <a:endParaRPr lang="en-US" altLang="zh-CN" sz="3600"/>
              </a:p>
            </p:txBody>
          </p:sp>
          <p:sp>
            <p:nvSpPr>
              <p:cNvPr id="102408" name="Oval 8"/>
              <p:cNvSpPr>
                <a:spLocks noChangeArrowheads="1"/>
              </p:cNvSpPr>
              <p:nvPr/>
            </p:nvSpPr>
            <p:spPr bwMode="auto">
              <a:xfrm>
                <a:off x="2976" y="2064"/>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k</a:t>
                </a:r>
                <a:endParaRPr lang="en-US" altLang="zh-CN" sz="3600"/>
              </a:p>
            </p:txBody>
          </p:sp>
          <p:sp>
            <p:nvSpPr>
              <p:cNvPr id="102409" name="Oval 9"/>
              <p:cNvSpPr>
                <a:spLocks noChangeArrowheads="1"/>
              </p:cNvSpPr>
              <p:nvPr/>
            </p:nvSpPr>
            <p:spPr bwMode="auto">
              <a:xfrm>
                <a:off x="3504" y="139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f</a:t>
                </a:r>
                <a:endParaRPr lang="en-US" altLang="zh-CN" sz="3600"/>
              </a:p>
            </p:txBody>
          </p:sp>
          <p:sp>
            <p:nvSpPr>
              <p:cNvPr id="102410" name="Oval 10"/>
              <p:cNvSpPr>
                <a:spLocks noChangeArrowheads="1"/>
              </p:cNvSpPr>
              <p:nvPr/>
            </p:nvSpPr>
            <p:spPr bwMode="auto">
              <a:xfrm>
                <a:off x="4080" y="864"/>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g</a:t>
                </a:r>
                <a:endParaRPr lang="en-US" altLang="zh-CN" sz="3600"/>
              </a:p>
            </p:txBody>
          </p:sp>
          <p:sp>
            <p:nvSpPr>
              <p:cNvPr id="102411" name="Line 11"/>
              <p:cNvSpPr>
                <a:spLocks noChangeShapeType="1"/>
              </p:cNvSpPr>
              <p:nvPr/>
            </p:nvSpPr>
            <p:spPr bwMode="auto">
              <a:xfrm flipH="1">
                <a:off x="1392" y="816"/>
                <a:ext cx="1008" cy="576"/>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12" name="Line 12"/>
              <p:cNvSpPr>
                <a:spLocks noChangeShapeType="1"/>
              </p:cNvSpPr>
              <p:nvPr/>
            </p:nvSpPr>
            <p:spPr bwMode="auto">
              <a:xfrm>
                <a:off x="1392" y="1680"/>
                <a:ext cx="384" cy="432"/>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13" name="Line 13"/>
              <p:cNvSpPr>
                <a:spLocks noChangeShapeType="1"/>
              </p:cNvSpPr>
              <p:nvPr/>
            </p:nvSpPr>
            <p:spPr bwMode="auto">
              <a:xfrm>
                <a:off x="2064" y="2208"/>
                <a:ext cx="912" cy="0"/>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14" name="Line 14"/>
              <p:cNvSpPr>
                <a:spLocks noChangeShapeType="1"/>
              </p:cNvSpPr>
              <p:nvPr/>
            </p:nvSpPr>
            <p:spPr bwMode="auto">
              <a:xfrm flipH="1">
                <a:off x="2208" y="912"/>
                <a:ext cx="240" cy="480"/>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15" name="Line 15"/>
              <p:cNvSpPr>
                <a:spLocks noChangeShapeType="1"/>
              </p:cNvSpPr>
              <p:nvPr/>
            </p:nvSpPr>
            <p:spPr bwMode="auto">
              <a:xfrm flipH="1">
                <a:off x="1872" y="1632"/>
                <a:ext cx="240" cy="432"/>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16" name="Line 16"/>
              <p:cNvSpPr>
                <a:spLocks noChangeShapeType="1"/>
              </p:cNvSpPr>
              <p:nvPr/>
            </p:nvSpPr>
            <p:spPr bwMode="auto">
              <a:xfrm>
                <a:off x="3024" y="1680"/>
                <a:ext cx="96" cy="384"/>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17" name="Line 17"/>
              <p:cNvSpPr>
                <a:spLocks noChangeShapeType="1"/>
              </p:cNvSpPr>
              <p:nvPr/>
            </p:nvSpPr>
            <p:spPr bwMode="auto">
              <a:xfrm>
                <a:off x="2688" y="912"/>
                <a:ext cx="192" cy="480"/>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19" name="Line 19"/>
              <p:cNvSpPr>
                <a:spLocks noChangeShapeType="1"/>
              </p:cNvSpPr>
              <p:nvPr/>
            </p:nvSpPr>
            <p:spPr bwMode="auto">
              <a:xfrm>
                <a:off x="2736" y="816"/>
                <a:ext cx="912" cy="576"/>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20" name="Line 20"/>
              <p:cNvSpPr>
                <a:spLocks noChangeShapeType="1"/>
              </p:cNvSpPr>
              <p:nvPr/>
            </p:nvSpPr>
            <p:spPr bwMode="auto">
              <a:xfrm flipH="1">
                <a:off x="3312" y="1680"/>
                <a:ext cx="384" cy="480"/>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21" name="Line 21"/>
              <p:cNvSpPr>
                <a:spLocks noChangeShapeType="1"/>
              </p:cNvSpPr>
              <p:nvPr/>
            </p:nvSpPr>
            <p:spPr bwMode="auto">
              <a:xfrm>
                <a:off x="3600" y="816"/>
                <a:ext cx="480" cy="144"/>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73" name="Line 73"/>
              <p:cNvSpPr>
                <a:spLocks noChangeShapeType="1"/>
              </p:cNvSpPr>
              <p:nvPr/>
            </p:nvSpPr>
            <p:spPr bwMode="auto">
              <a:xfrm flipV="1">
                <a:off x="2016" y="1632"/>
                <a:ext cx="1536" cy="480"/>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grpSp>
        <p:sp>
          <p:nvSpPr>
            <p:cNvPr id="102474" name="Text Box 74"/>
            <p:cNvSpPr txBox="1">
              <a:spLocks noChangeArrowheads="1"/>
            </p:cNvSpPr>
            <p:nvPr/>
          </p:nvSpPr>
          <p:spPr bwMode="auto">
            <a:xfrm>
              <a:off x="3120" y="1824"/>
              <a:ext cx="24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rgbClr val="580094"/>
                  </a:solidFill>
                </a:rPr>
                <a:t>8</a:t>
              </a:r>
              <a:endParaRPr lang="en-US" altLang="zh-CN" sz="4400"/>
            </a:p>
          </p:txBody>
        </p:sp>
        <p:sp>
          <p:nvSpPr>
            <p:cNvPr id="102475" name="Text Box 75"/>
            <p:cNvSpPr txBox="1">
              <a:spLocks noChangeArrowheads="1"/>
            </p:cNvSpPr>
            <p:nvPr/>
          </p:nvSpPr>
          <p:spPr bwMode="auto">
            <a:xfrm>
              <a:off x="3264" y="432"/>
              <a:ext cx="24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rgbClr val="580094"/>
                  </a:solidFill>
                </a:rPr>
                <a:t>1</a:t>
              </a:r>
              <a:endParaRPr lang="en-US" altLang="zh-CN" sz="4400"/>
            </a:p>
          </p:txBody>
        </p:sp>
        <p:sp>
          <p:nvSpPr>
            <p:cNvPr id="102476" name="Text Box 76"/>
            <p:cNvSpPr txBox="1">
              <a:spLocks noChangeArrowheads="1"/>
            </p:cNvSpPr>
            <p:nvPr/>
          </p:nvSpPr>
          <p:spPr bwMode="auto">
            <a:xfrm>
              <a:off x="1152" y="1200"/>
              <a:ext cx="24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dirty="0">
                  <a:solidFill>
                    <a:srgbClr val="580094"/>
                  </a:solidFill>
                </a:rPr>
                <a:t>2</a:t>
              </a:r>
              <a:endParaRPr lang="en-US" altLang="zh-CN" sz="4400" dirty="0"/>
            </a:p>
          </p:txBody>
        </p:sp>
        <p:sp>
          <p:nvSpPr>
            <p:cNvPr id="102477" name="Text Box 77"/>
            <p:cNvSpPr txBox="1">
              <a:spLocks noChangeArrowheads="1"/>
            </p:cNvSpPr>
            <p:nvPr/>
          </p:nvSpPr>
          <p:spPr bwMode="auto">
            <a:xfrm>
              <a:off x="2016" y="1152"/>
              <a:ext cx="24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rgbClr val="580094"/>
                  </a:solidFill>
                </a:rPr>
                <a:t>3</a:t>
              </a:r>
              <a:endParaRPr lang="en-US" altLang="zh-CN" sz="4400"/>
            </a:p>
          </p:txBody>
        </p:sp>
        <p:sp>
          <p:nvSpPr>
            <p:cNvPr id="102478" name="Text Box 78"/>
            <p:cNvSpPr txBox="1">
              <a:spLocks noChangeArrowheads="1"/>
            </p:cNvSpPr>
            <p:nvPr/>
          </p:nvSpPr>
          <p:spPr bwMode="auto">
            <a:xfrm>
              <a:off x="2832" y="1152"/>
              <a:ext cx="24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rgbClr val="580094"/>
                  </a:solidFill>
                </a:rPr>
                <a:t>4</a:t>
              </a:r>
              <a:endParaRPr lang="en-US" altLang="zh-CN" sz="4400"/>
            </a:p>
          </p:txBody>
        </p:sp>
        <p:sp>
          <p:nvSpPr>
            <p:cNvPr id="102479" name="Text Box 79"/>
            <p:cNvSpPr txBox="1">
              <a:spLocks noChangeArrowheads="1"/>
            </p:cNvSpPr>
            <p:nvPr/>
          </p:nvSpPr>
          <p:spPr bwMode="auto">
            <a:xfrm>
              <a:off x="3600" y="1152"/>
              <a:ext cx="24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rgbClr val="580094"/>
                  </a:solidFill>
                </a:rPr>
                <a:t>5</a:t>
              </a:r>
              <a:endParaRPr lang="en-US" altLang="zh-CN" sz="4400"/>
            </a:p>
          </p:txBody>
        </p:sp>
        <p:sp>
          <p:nvSpPr>
            <p:cNvPr id="102480" name="Text Box 80"/>
            <p:cNvSpPr txBox="1">
              <a:spLocks noChangeArrowheads="1"/>
            </p:cNvSpPr>
            <p:nvPr/>
          </p:nvSpPr>
          <p:spPr bwMode="auto">
            <a:xfrm>
              <a:off x="4176" y="624"/>
              <a:ext cx="24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rgbClr val="580094"/>
                  </a:solidFill>
                </a:rPr>
                <a:t>6</a:t>
              </a:r>
              <a:endParaRPr lang="en-US" altLang="zh-CN" sz="4400"/>
            </a:p>
          </p:txBody>
        </p:sp>
        <p:sp>
          <p:nvSpPr>
            <p:cNvPr id="102481" name="Text Box 81"/>
            <p:cNvSpPr txBox="1">
              <a:spLocks noChangeArrowheads="1"/>
            </p:cNvSpPr>
            <p:nvPr/>
          </p:nvSpPr>
          <p:spPr bwMode="auto">
            <a:xfrm>
              <a:off x="1680" y="1824"/>
              <a:ext cx="24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rgbClr val="580094"/>
                  </a:solidFill>
                </a:rPr>
                <a:t>7</a:t>
              </a:r>
              <a:endParaRPr lang="en-US" altLang="zh-CN" sz="4400"/>
            </a:p>
          </p:txBody>
        </p:sp>
        <p:sp>
          <p:nvSpPr>
            <p:cNvPr id="102482" name="Text Box 82"/>
            <p:cNvSpPr txBox="1">
              <a:spLocks noChangeArrowheads="1"/>
            </p:cNvSpPr>
            <p:nvPr/>
          </p:nvSpPr>
          <p:spPr bwMode="auto">
            <a:xfrm>
              <a:off x="2352" y="432"/>
              <a:ext cx="24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rgbClr val="580094"/>
                  </a:solidFill>
                </a:rPr>
                <a:t>0</a:t>
              </a:r>
              <a:endParaRPr lang="en-US" altLang="zh-CN" sz="4400"/>
            </a:p>
          </p:txBody>
        </p:sp>
      </p:grpSp>
      <p:grpSp>
        <p:nvGrpSpPr>
          <p:cNvPr id="102488" name="Group 88"/>
          <p:cNvGrpSpPr>
            <a:grpSpLocks/>
          </p:cNvGrpSpPr>
          <p:nvPr/>
        </p:nvGrpSpPr>
        <p:grpSpPr bwMode="auto">
          <a:xfrm>
            <a:off x="2897832" y="4622140"/>
            <a:ext cx="5540375" cy="981075"/>
            <a:chOff x="1680" y="2592"/>
            <a:chExt cx="3490" cy="618"/>
          </a:xfrm>
        </p:grpSpPr>
        <p:sp>
          <p:nvSpPr>
            <p:cNvPr id="102422" name="Text Box 22"/>
            <p:cNvSpPr txBox="1">
              <a:spLocks noChangeArrowheads="1"/>
            </p:cNvSpPr>
            <p:nvPr/>
          </p:nvSpPr>
          <p:spPr bwMode="auto">
            <a:xfrm>
              <a:off x="1680" y="2875"/>
              <a:ext cx="3490" cy="330"/>
            </a:xfrm>
            <a:prstGeom prst="rect">
              <a:avLst/>
            </a:prstGeom>
            <a:solidFill>
              <a:srgbClr val="EBEBFF"/>
            </a:solidFill>
            <a:ln w="12700" cap="sq">
              <a:solidFill>
                <a:srgbClr val="00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solidFill>
                    <a:srgbClr val="000099"/>
                  </a:solidFill>
                </a:rPr>
                <a:t>F   </a:t>
              </a:r>
              <a:r>
                <a:rPr lang="en-US" altLang="zh-CN" sz="2800" b="1" dirty="0" smtClean="0">
                  <a:solidFill>
                    <a:srgbClr val="000099"/>
                  </a:solidFill>
                </a:rPr>
                <a:t>    </a:t>
              </a:r>
              <a:r>
                <a:rPr lang="en-US" altLang="zh-CN" sz="2800" b="1" dirty="0" err="1" smtClean="0">
                  <a:solidFill>
                    <a:srgbClr val="000099"/>
                  </a:solidFill>
                </a:rPr>
                <a:t>F</a:t>
              </a:r>
              <a:r>
                <a:rPr lang="en-US" altLang="zh-CN" sz="2800" b="1" dirty="0" smtClean="0">
                  <a:solidFill>
                    <a:srgbClr val="000099"/>
                  </a:solidFill>
                </a:rPr>
                <a:t>    </a:t>
              </a:r>
              <a:r>
                <a:rPr lang="en-US" altLang="zh-CN" sz="2800" b="1" dirty="0" err="1" smtClean="0">
                  <a:solidFill>
                    <a:srgbClr val="000099"/>
                  </a:solidFill>
                </a:rPr>
                <a:t>F</a:t>
              </a:r>
              <a:r>
                <a:rPr lang="en-US" altLang="zh-CN" sz="2800" b="1" dirty="0" smtClean="0">
                  <a:solidFill>
                    <a:srgbClr val="000099"/>
                  </a:solidFill>
                </a:rPr>
                <a:t>      </a:t>
              </a:r>
              <a:r>
                <a:rPr lang="en-US" altLang="zh-CN" sz="2800" b="1" dirty="0" err="1" smtClean="0">
                  <a:solidFill>
                    <a:srgbClr val="000099"/>
                  </a:solidFill>
                </a:rPr>
                <a:t>F</a:t>
              </a:r>
              <a:r>
                <a:rPr lang="en-US" altLang="zh-CN" sz="2800" b="1" dirty="0" smtClean="0">
                  <a:solidFill>
                    <a:srgbClr val="000099"/>
                  </a:solidFill>
                </a:rPr>
                <a:t>      </a:t>
              </a:r>
              <a:r>
                <a:rPr lang="en-US" altLang="zh-CN" sz="2800" b="1" dirty="0" err="1" smtClean="0">
                  <a:solidFill>
                    <a:srgbClr val="000099"/>
                  </a:solidFill>
                </a:rPr>
                <a:t>F</a:t>
              </a:r>
              <a:r>
                <a:rPr lang="en-US" altLang="zh-CN" sz="2800" b="1" dirty="0" smtClean="0">
                  <a:solidFill>
                    <a:srgbClr val="000099"/>
                  </a:solidFill>
                </a:rPr>
                <a:t>    </a:t>
              </a:r>
              <a:r>
                <a:rPr lang="en-US" altLang="zh-CN" sz="2800" b="1" dirty="0" err="1" smtClean="0">
                  <a:solidFill>
                    <a:srgbClr val="000099"/>
                  </a:solidFill>
                </a:rPr>
                <a:t>F</a:t>
              </a:r>
              <a:r>
                <a:rPr lang="en-US" altLang="zh-CN" sz="2800" b="1" dirty="0" smtClean="0">
                  <a:solidFill>
                    <a:srgbClr val="000099"/>
                  </a:solidFill>
                </a:rPr>
                <a:t>       </a:t>
              </a:r>
              <a:r>
                <a:rPr lang="en-US" altLang="zh-CN" sz="2800" b="1" dirty="0" err="1" smtClean="0">
                  <a:solidFill>
                    <a:srgbClr val="000099"/>
                  </a:solidFill>
                </a:rPr>
                <a:t>F</a:t>
              </a:r>
              <a:r>
                <a:rPr lang="en-US" altLang="zh-CN" sz="2800" b="1" dirty="0" smtClean="0">
                  <a:solidFill>
                    <a:srgbClr val="000099"/>
                  </a:solidFill>
                </a:rPr>
                <a:t>     </a:t>
              </a:r>
              <a:r>
                <a:rPr lang="en-US" altLang="zh-CN" sz="2800" b="1" dirty="0" err="1" smtClean="0">
                  <a:solidFill>
                    <a:srgbClr val="000099"/>
                  </a:solidFill>
                </a:rPr>
                <a:t>F</a:t>
              </a:r>
              <a:r>
                <a:rPr lang="en-US" altLang="zh-CN" sz="2800" b="1" dirty="0" smtClean="0">
                  <a:solidFill>
                    <a:srgbClr val="000099"/>
                  </a:solidFill>
                </a:rPr>
                <a:t>     </a:t>
              </a:r>
              <a:r>
                <a:rPr lang="en-US" altLang="zh-CN" sz="2800" b="1" dirty="0" err="1" smtClean="0">
                  <a:solidFill>
                    <a:srgbClr val="000099"/>
                  </a:solidFill>
                </a:rPr>
                <a:t>F</a:t>
              </a:r>
              <a:endParaRPr lang="en-US" altLang="zh-CN" sz="3600" dirty="0"/>
            </a:p>
          </p:txBody>
        </p:sp>
        <p:sp>
          <p:nvSpPr>
            <p:cNvPr id="102423" name="Line 23"/>
            <p:cNvSpPr>
              <a:spLocks noChangeShapeType="1"/>
            </p:cNvSpPr>
            <p:nvPr/>
          </p:nvSpPr>
          <p:spPr bwMode="auto">
            <a:xfrm>
              <a:off x="2050" y="2880"/>
              <a:ext cx="0" cy="330"/>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24" name="Line 24"/>
            <p:cNvSpPr>
              <a:spLocks noChangeShapeType="1"/>
            </p:cNvSpPr>
            <p:nvPr/>
          </p:nvSpPr>
          <p:spPr bwMode="auto">
            <a:xfrm>
              <a:off x="2434" y="2880"/>
              <a:ext cx="14" cy="330"/>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25" name="Line 25"/>
            <p:cNvSpPr>
              <a:spLocks noChangeShapeType="1"/>
            </p:cNvSpPr>
            <p:nvPr/>
          </p:nvSpPr>
          <p:spPr bwMode="auto">
            <a:xfrm>
              <a:off x="2818" y="2880"/>
              <a:ext cx="0" cy="330"/>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26" name="Line 26"/>
            <p:cNvSpPr>
              <a:spLocks noChangeShapeType="1"/>
            </p:cNvSpPr>
            <p:nvPr/>
          </p:nvSpPr>
          <p:spPr bwMode="auto">
            <a:xfrm>
              <a:off x="3202" y="2880"/>
              <a:ext cx="14" cy="330"/>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27" name="Line 27"/>
            <p:cNvSpPr>
              <a:spLocks noChangeShapeType="1"/>
            </p:cNvSpPr>
            <p:nvPr/>
          </p:nvSpPr>
          <p:spPr bwMode="auto">
            <a:xfrm flipH="1">
              <a:off x="3564" y="2880"/>
              <a:ext cx="0" cy="325"/>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28" name="Line 28"/>
            <p:cNvSpPr>
              <a:spLocks noChangeShapeType="1"/>
            </p:cNvSpPr>
            <p:nvPr/>
          </p:nvSpPr>
          <p:spPr bwMode="auto">
            <a:xfrm>
              <a:off x="3970" y="2880"/>
              <a:ext cx="14" cy="330"/>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29" name="Line 29"/>
            <p:cNvSpPr>
              <a:spLocks noChangeShapeType="1"/>
            </p:cNvSpPr>
            <p:nvPr/>
          </p:nvSpPr>
          <p:spPr bwMode="auto">
            <a:xfrm>
              <a:off x="4354" y="2880"/>
              <a:ext cx="0" cy="330"/>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30" name="Line 30"/>
            <p:cNvSpPr>
              <a:spLocks noChangeShapeType="1"/>
            </p:cNvSpPr>
            <p:nvPr/>
          </p:nvSpPr>
          <p:spPr bwMode="auto">
            <a:xfrm>
              <a:off x="4738" y="2880"/>
              <a:ext cx="14" cy="330"/>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72" name="Text Box 72"/>
            <p:cNvSpPr txBox="1">
              <a:spLocks noChangeArrowheads="1"/>
            </p:cNvSpPr>
            <p:nvPr/>
          </p:nvSpPr>
          <p:spPr bwMode="auto">
            <a:xfrm>
              <a:off x="1742" y="2592"/>
              <a:ext cx="339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rgbClr val="3333FF"/>
                  </a:solidFill>
                </a:rPr>
                <a:t>0     </a:t>
              </a:r>
              <a:r>
                <a:rPr lang="en-US" altLang="zh-CN" sz="3200" dirty="0" smtClean="0">
                  <a:solidFill>
                    <a:srgbClr val="3333FF"/>
                  </a:solidFill>
                </a:rPr>
                <a:t>1     </a:t>
              </a:r>
              <a:r>
                <a:rPr lang="en-US" altLang="zh-CN" sz="3200" dirty="0">
                  <a:solidFill>
                    <a:srgbClr val="3333FF"/>
                  </a:solidFill>
                </a:rPr>
                <a:t>2   </a:t>
              </a:r>
              <a:r>
                <a:rPr lang="en-US" altLang="zh-CN" sz="3200" dirty="0" smtClean="0">
                  <a:solidFill>
                    <a:srgbClr val="3333FF"/>
                  </a:solidFill>
                </a:rPr>
                <a:t>  </a:t>
              </a:r>
              <a:r>
                <a:rPr lang="en-US" altLang="zh-CN" sz="3200" dirty="0">
                  <a:solidFill>
                    <a:srgbClr val="3333FF"/>
                  </a:solidFill>
                </a:rPr>
                <a:t>3  </a:t>
              </a:r>
              <a:r>
                <a:rPr lang="en-US" altLang="zh-CN" sz="3200" dirty="0" smtClean="0">
                  <a:solidFill>
                    <a:srgbClr val="3333FF"/>
                  </a:solidFill>
                </a:rPr>
                <a:t>  </a:t>
              </a:r>
              <a:r>
                <a:rPr lang="en-US" altLang="zh-CN" sz="3200" dirty="0">
                  <a:solidFill>
                    <a:srgbClr val="3333FF"/>
                  </a:solidFill>
                </a:rPr>
                <a:t>4   </a:t>
              </a:r>
              <a:r>
                <a:rPr lang="en-US" altLang="zh-CN" sz="3200" dirty="0" smtClean="0">
                  <a:solidFill>
                    <a:srgbClr val="3333FF"/>
                  </a:solidFill>
                </a:rPr>
                <a:t> </a:t>
              </a:r>
              <a:r>
                <a:rPr lang="en-US" altLang="zh-CN" sz="3200" dirty="0">
                  <a:solidFill>
                    <a:srgbClr val="3333FF"/>
                  </a:solidFill>
                </a:rPr>
                <a:t>5   </a:t>
              </a:r>
              <a:r>
                <a:rPr lang="en-US" altLang="zh-CN" sz="3200" dirty="0" smtClean="0">
                  <a:solidFill>
                    <a:srgbClr val="3333FF"/>
                  </a:solidFill>
                </a:rPr>
                <a:t>6    7     </a:t>
              </a:r>
              <a:r>
                <a:rPr lang="en-US" altLang="zh-CN" sz="3200" dirty="0">
                  <a:solidFill>
                    <a:srgbClr val="3333FF"/>
                  </a:solidFill>
                </a:rPr>
                <a:t>8</a:t>
              </a:r>
              <a:endParaRPr lang="en-US" altLang="zh-CN" sz="3200" dirty="0"/>
            </a:p>
          </p:txBody>
        </p:sp>
      </p:grpSp>
      <p:sp>
        <p:nvSpPr>
          <p:cNvPr id="102431" name="Rectangle 31"/>
          <p:cNvSpPr>
            <a:spLocks noChangeArrowheads="1"/>
          </p:cNvSpPr>
          <p:nvPr/>
        </p:nvSpPr>
        <p:spPr bwMode="auto">
          <a:xfrm>
            <a:off x="2974032" y="5079340"/>
            <a:ext cx="362600" cy="52322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800000"/>
                </a:solidFill>
              </a:rPr>
              <a:t>T</a:t>
            </a:r>
            <a:endParaRPr lang="en-US" altLang="zh-CN" sz="2800" b="1">
              <a:solidFill>
                <a:srgbClr val="000099"/>
              </a:solidFill>
            </a:endParaRPr>
          </a:p>
        </p:txBody>
      </p:sp>
      <p:sp>
        <p:nvSpPr>
          <p:cNvPr id="102432" name="Rectangle 32"/>
          <p:cNvSpPr>
            <a:spLocks noChangeArrowheads="1"/>
          </p:cNvSpPr>
          <p:nvPr/>
        </p:nvSpPr>
        <p:spPr bwMode="auto">
          <a:xfrm>
            <a:off x="3583632" y="5079340"/>
            <a:ext cx="362600" cy="52322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800000"/>
                </a:solidFill>
              </a:rPr>
              <a:t>T</a:t>
            </a:r>
            <a:endParaRPr lang="en-US" altLang="zh-CN" sz="2800" b="1">
              <a:solidFill>
                <a:srgbClr val="000099"/>
              </a:solidFill>
            </a:endParaRPr>
          </a:p>
        </p:txBody>
      </p:sp>
      <p:sp>
        <p:nvSpPr>
          <p:cNvPr id="102433" name="Rectangle 33"/>
          <p:cNvSpPr>
            <a:spLocks noChangeArrowheads="1"/>
          </p:cNvSpPr>
          <p:nvPr/>
        </p:nvSpPr>
        <p:spPr bwMode="auto">
          <a:xfrm>
            <a:off x="4193232" y="5079340"/>
            <a:ext cx="362600" cy="52322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800000"/>
                </a:solidFill>
              </a:rPr>
              <a:t>T</a:t>
            </a:r>
            <a:endParaRPr lang="en-US" altLang="zh-CN" sz="2800" b="1">
              <a:solidFill>
                <a:srgbClr val="000099"/>
              </a:solidFill>
            </a:endParaRPr>
          </a:p>
        </p:txBody>
      </p:sp>
      <p:sp>
        <p:nvSpPr>
          <p:cNvPr id="102434" name="Rectangle 34"/>
          <p:cNvSpPr>
            <a:spLocks noChangeArrowheads="1"/>
          </p:cNvSpPr>
          <p:nvPr/>
        </p:nvSpPr>
        <p:spPr bwMode="auto">
          <a:xfrm>
            <a:off x="4802832" y="5079340"/>
            <a:ext cx="362600" cy="52322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800000"/>
                </a:solidFill>
              </a:rPr>
              <a:t>T</a:t>
            </a:r>
            <a:endParaRPr lang="en-US" altLang="zh-CN" sz="2800" b="1">
              <a:solidFill>
                <a:srgbClr val="000099"/>
              </a:solidFill>
            </a:endParaRPr>
          </a:p>
        </p:txBody>
      </p:sp>
      <p:sp>
        <p:nvSpPr>
          <p:cNvPr id="102435" name="Rectangle 35"/>
          <p:cNvSpPr>
            <a:spLocks noChangeArrowheads="1"/>
          </p:cNvSpPr>
          <p:nvPr/>
        </p:nvSpPr>
        <p:spPr bwMode="auto">
          <a:xfrm>
            <a:off x="5412432" y="5079340"/>
            <a:ext cx="362600" cy="52322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800000"/>
                </a:solidFill>
              </a:rPr>
              <a:t>T</a:t>
            </a:r>
            <a:endParaRPr lang="en-US" altLang="zh-CN" sz="2800" b="1">
              <a:solidFill>
                <a:srgbClr val="000099"/>
              </a:solidFill>
            </a:endParaRPr>
          </a:p>
        </p:txBody>
      </p:sp>
      <p:sp>
        <p:nvSpPr>
          <p:cNvPr id="102436" name="Rectangle 36"/>
          <p:cNvSpPr>
            <a:spLocks noChangeArrowheads="1"/>
          </p:cNvSpPr>
          <p:nvPr/>
        </p:nvSpPr>
        <p:spPr bwMode="auto">
          <a:xfrm>
            <a:off x="6022032" y="5079340"/>
            <a:ext cx="362600" cy="52322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800000"/>
                </a:solidFill>
              </a:rPr>
              <a:t>T</a:t>
            </a:r>
            <a:endParaRPr lang="en-US" altLang="zh-CN" sz="2800" b="1">
              <a:solidFill>
                <a:srgbClr val="000099"/>
              </a:solidFill>
            </a:endParaRPr>
          </a:p>
        </p:txBody>
      </p:sp>
      <p:sp>
        <p:nvSpPr>
          <p:cNvPr id="102437" name="Rectangle 37"/>
          <p:cNvSpPr>
            <a:spLocks noChangeArrowheads="1"/>
          </p:cNvSpPr>
          <p:nvPr/>
        </p:nvSpPr>
        <p:spPr bwMode="auto">
          <a:xfrm>
            <a:off x="6676082" y="5079340"/>
            <a:ext cx="362600" cy="52322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800000"/>
                </a:solidFill>
              </a:rPr>
              <a:t>T</a:t>
            </a:r>
            <a:endParaRPr lang="en-US" altLang="zh-CN" sz="2800" b="1">
              <a:solidFill>
                <a:srgbClr val="000099"/>
              </a:solidFill>
            </a:endParaRPr>
          </a:p>
        </p:txBody>
      </p:sp>
      <p:sp>
        <p:nvSpPr>
          <p:cNvPr id="102438" name="Rectangle 38"/>
          <p:cNvSpPr>
            <a:spLocks noChangeArrowheads="1"/>
          </p:cNvSpPr>
          <p:nvPr/>
        </p:nvSpPr>
        <p:spPr bwMode="auto">
          <a:xfrm>
            <a:off x="7241232" y="5079340"/>
            <a:ext cx="362600" cy="52322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800000"/>
                </a:solidFill>
              </a:rPr>
              <a:t>T</a:t>
            </a:r>
            <a:endParaRPr lang="en-US" altLang="zh-CN" sz="2800" b="1" dirty="0">
              <a:solidFill>
                <a:srgbClr val="000099"/>
              </a:solidFill>
            </a:endParaRPr>
          </a:p>
        </p:txBody>
      </p:sp>
      <p:sp>
        <p:nvSpPr>
          <p:cNvPr id="102439" name="Rectangle 39"/>
          <p:cNvSpPr>
            <a:spLocks noChangeArrowheads="1"/>
          </p:cNvSpPr>
          <p:nvPr/>
        </p:nvSpPr>
        <p:spPr bwMode="auto">
          <a:xfrm>
            <a:off x="7850832" y="5079340"/>
            <a:ext cx="488950" cy="52322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800000"/>
                </a:solidFill>
              </a:rPr>
              <a:t>T</a:t>
            </a:r>
            <a:endParaRPr lang="en-US" altLang="zh-CN" sz="2800" b="1">
              <a:solidFill>
                <a:srgbClr val="000099"/>
              </a:solidFill>
            </a:endParaRPr>
          </a:p>
        </p:txBody>
      </p:sp>
      <p:sp>
        <p:nvSpPr>
          <p:cNvPr id="102441" name="Rectangle 41"/>
          <p:cNvSpPr>
            <a:spLocks noChangeArrowheads="1"/>
          </p:cNvSpPr>
          <p:nvPr/>
        </p:nvSpPr>
        <p:spPr bwMode="auto">
          <a:xfrm>
            <a:off x="2897832" y="6114390"/>
            <a:ext cx="609600" cy="523220"/>
          </a:xfrm>
          <a:prstGeom prst="rect">
            <a:avLst/>
          </a:prstGeom>
          <a:solidFill>
            <a:srgbClr val="959AFD">
              <a:alpha val="50000"/>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a:solidFill>
                  <a:srgbClr val="800000"/>
                </a:solidFill>
              </a:rPr>
              <a:t>a</a:t>
            </a:r>
            <a:endParaRPr lang="en-US" altLang="zh-CN" sz="2800" b="1">
              <a:solidFill>
                <a:srgbClr val="000099"/>
              </a:solidFill>
            </a:endParaRPr>
          </a:p>
        </p:txBody>
      </p:sp>
      <p:sp>
        <p:nvSpPr>
          <p:cNvPr id="102442" name="Rectangle 42"/>
          <p:cNvSpPr>
            <a:spLocks noChangeArrowheads="1"/>
          </p:cNvSpPr>
          <p:nvPr/>
        </p:nvSpPr>
        <p:spPr bwMode="auto">
          <a:xfrm>
            <a:off x="3507432" y="6114390"/>
            <a:ext cx="609600" cy="523220"/>
          </a:xfrm>
          <a:prstGeom prst="rect">
            <a:avLst/>
          </a:prstGeom>
          <a:solidFill>
            <a:srgbClr val="959AFD">
              <a:alpha val="50000"/>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a:solidFill>
                  <a:srgbClr val="800000"/>
                </a:solidFill>
              </a:rPr>
              <a:t>c</a:t>
            </a:r>
            <a:endParaRPr lang="en-US" altLang="zh-CN" sz="2800" b="1">
              <a:solidFill>
                <a:srgbClr val="000099"/>
              </a:solidFill>
            </a:endParaRPr>
          </a:p>
        </p:txBody>
      </p:sp>
      <p:sp>
        <p:nvSpPr>
          <p:cNvPr id="102443" name="Rectangle 43"/>
          <p:cNvSpPr>
            <a:spLocks noChangeArrowheads="1"/>
          </p:cNvSpPr>
          <p:nvPr/>
        </p:nvSpPr>
        <p:spPr bwMode="auto">
          <a:xfrm>
            <a:off x="4117032" y="6114390"/>
            <a:ext cx="609600" cy="523220"/>
          </a:xfrm>
          <a:prstGeom prst="rect">
            <a:avLst/>
          </a:prstGeom>
          <a:solidFill>
            <a:srgbClr val="959AFD">
              <a:alpha val="50000"/>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a:solidFill>
                  <a:srgbClr val="800000"/>
                </a:solidFill>
              </a:rPr>
              <a:t>h</a:t>
            </a:r>
            <a:endParaRPr lang="en-US" altLang="zh-CN" sz="2800" b="1">
              <a:solidFill>
                <a:srgbClr val="000099"/>
              </a:solidFill>
            </a:endParaRPr>
          </a:p>
        </p:txBody>
      </p:sp>
      <p:sp>
        <p:nvSpPr>
          <p:cNvPr id="102444" name="Rectangle 44"/>
          <p:cNvSpPr>
            <a:spLocks noChangeArrowheads="1"/>
          </p:cNvSpPr>
          <p:nvPr/>
        </p:nvSpPr>
        <p:spPr bwMode="auto">
          <a:xfrm>
            <a:off x="4726632" y="6114390"/>
            <a:ext cx="609600" cy="523220"/>
          </a:xfrm>
          <a:prstGeom prst="rect">
            <a:avLst/>
          </a:prstGeom>
          <a:solidFill>
            <a:srgbClr val="959AFD">
              <a:alpha val="50000"/>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a:solidFill>
                  <a:srgbClr val="800000"/>
                </a:solidFill>
              </a:rPr>
              <a:t>d</a:t>
            </a:r>
            <a:endParaRPr lang="en-US" altLang="zh-CN" sz="2800" b="1">
              <a:solidFill>
                <a:srgbClr val="000099"/>
              </a:solidFill>
            </a:endParaRPr>
          </a:p>
        </p:txBody>
      </p:sp>
      <p:sp>
        <p:nvSpPr>
          <p:cNvPr id="102445" name="Rectangle 45"/>
          <p:cNvSpPr>
            <a:spLocks noChangeArrowheads="1"/>
          </p:cNvSpPr>
          <p:nvPr/>
        </p:nvSpPr>
        <p:spPr bwMode="auto">
          <a:xfrm>
            <a:off x="5336232" y="6114390"/>
            <a:ext cx="552450" cy="523220"/>
          </a:xfrm>
          <a:prstGeom prst="rect">
            <a:avLst/>
          </a:prstGeom>
          <a:solidFill>
            <a:srgbClr val="959AFD">
              <a:alpha val="50000"/>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a:solidFill>
                  <a:srgbClr val="800000"/>
                </a:solidFill>
              </a:rPr>
              <a:t>k</a:t>
            </a:r>
            <a:endParaRPr lang="en-US" altLang="zh-CN" sz="2800" b="1">
              <a:solidFill>
                <a:srgbClr val="000099"/>
              </a:solidFill>
            </a:endParaRPr>
          </a:p>
        </p:txBody>
      </p:sp>
      <p:sp>
        <p:nvSpPr>
          <p:cNvPr id="102446" name="Rectangle 46"/>
          <p:cNvSpPr>
            <a:spLocks noChangeArrowheads="1"/>
          </p:cNvSpPr>
          <p:nvPr/>
        </p:nvSpPr>
        <p:spPr bwMode="auto">
          <a:xfrm>
            <a:off x="5945832" y="6114390"/>
            <a:ext cx="609600" cy="523220"/>
          </a:xfrm>
          <a:prstGeom prst="rect">
            <a:avLst/>
          </a:prstGeom>
          <a:solidFill>
            <a:srgbClr val="959AFD">
              <a:alpha val="50000"/>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a:solidFill>
                  <a:srgbClr val="800000"/>
                </a:solidFill>
              </a:rPr>
              <a:t>f</a:t>
            </a:r>
            <a:endParaRPr lang="en-US" altLang="zh-CN" sz="2800" b="1">
              <a:solidFill>
                <a:srgbClr val="000099"/>
              </a:solidFill>
            </a:endParaRPr>
          </a:p>
        </p:txBody>
      </p:sp>
      <p:sp>
        <p:nvSpPr>
          <p:cNvPr id="102447" name="Rectangle 47"/>
          <p:cNvSpPr>
            <a:spLocks noChangeArrowheads="1"/>
          </p:cNvSpPr>
          <p:nvPr/>
        </p:nvSpPr>
        <p:spPr bwMode="auto">
          <a:xfrm>
            <a:off x="6555432" y="6114390"/>
            <a:ext cx="609600" cy="523220"/>
          </a:xfrm>
          <a:prstGeom prst="rect">
            <a:avLst/>
          </a:prstGeom>
          <a:solidFill>
            <a:srgbClr val="959AFD">
              <a:alpha val="50000"/>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a:solidFill>
                  <a:srgbClr val="800000"/>
                </a:solidFill>
              </a:rPr>
              <a:t>e </a:t>
            </a:r>
            <a:endParaRPr lang="en-US" altLang="zh-CN" sz="2800" b="1">
              <a:solidFill>
                <a:srgbClr val="000099"/>
              </a:solidFill>
            </a:endParaRPr>
          </a:p>
        </p:txBody>
      </p:sp>
      <p:sp>
        <p:nvSpPr>
          <p:cNvPr id="102448" name="Rectangle 48"/>
          <p:cNvSpPr>
            <a:spLocks noChangeArrowheads="1"/>
          </p:cNvSpPr>
          <p:nvPr/>
        </p:nvSpPr>
        <p:spPr bwMode="auto">
          <a:xfrm>
            <a:off x="7222182" y="6114390"/>
            <a:ext cx="552450" cy="523220"/>
          </a:xfrm>
          <a:prstGeom prst="rect">
            <a:avLst/>
          </a:prstGeom>
          <a:solidFill>
            <a:srgbClr val="959AFD">
              <a:alpha val="50000"/>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a:solidFill>
                  <a:srgbClr val="800000"/>
                </a:solidFill>
              </a:rPr>
              <a:t>b</a:t>
            </a:r>
            <a:endParaRPr lang="en-US" altLang="zh-CN" sz="2800" b="1">
              <a:solidFill>
                <a:srgbClr val="000099"/>
              </a:solidFill>
            </a:endParaRPr>
          </a:p>
        </p:txBody>
      </p:sp>
      <p:sp>
        <p:nvSpPr>
          <p:cNvPr id="102449" name="Rectangle 49"/>
          <p:cNvSpPr>
            <a:spLocks noChangeArrowheads="1"/>
          </p:cNvSpPr>
          <p:nvPr/>
        </p:nvSpPr>
        <p:spPr bwMode="auto">
          <a:xfrm>
            <a:off x="7774632" y="6114390"/>
            <a:ext cx="685800" cy="523220"/>
          </a:xfrm>
          <a:prstGeom prst="rect">
            <a:avLst/>
          </a:prstGeom>
          <a:solidFill>
            <a:srgbClr val="959AFD">
              <a:alpha val="50000"/>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a:solidFill>
                  <a:srgbClr val="800000"/>
                </a:solidFill>
              </a:rPr>
              <a:t>g</a:t>
            </a:r>
            <a:endParaRPr lang="en-US" altLang="zh-CN" sz="2800" b="1">
              <a:solidFill>
                <a:srgbClr val="000099"/>
              </a:solidFill>
            </a:endParaRPr>
          </a:p>
        </p:txBody>
      </p:sp>
      <p:sp>
        <p:nvSpPr>
          <p:cNvPr id="102450" name="Oval 50"/>
          <p:cNvSpPr>
            <a:spLocks noChangeArrowheads="1"/>
          </p:cNvSpPr>
          <p:nvPr/>
        </p:nvSpPr>
        <p:spPr bwMode="auto">
          <a:xfrm>
            <a:off x="2590800" y="10668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a</a:t>
            </a:r>
            <a:endParaRPr lang="en-US" altLang="zh-CN" sz="3600"/>
          </a:p>
        </p:txBody>
      </p:sp>
      <p:sp>
        <p:nvSpPr>
          <p:cNvPr id="102451" name="Line 51"/>
          <p:cNvSpPr>
            <a:spLocks noChangeShapeType="1"/>
          </p:cNvSpPr>
          <p:nvPr/>
        </p:nvSpPr>
        <p:spPr bwMode="auto">
          <a:xfrm flipH="1">
            <a:off x="990600" y="1295400"/>
            <a:ext cx="1600200" cy="914400"/>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52" name="Oval 52"/>
          <p:cNvSpPr>
            <a:spLocks noChangeArrowheads="1"/>
          </p:cNvSpPr>
          <p:nvPr/>
        </p:nvSpPr>
        <p:spPr bwMode="auto">
          <a:xfrm>
            <a:off x="762000" y="22098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c</a:t>
            </a:r>
            <a:endParaRPr lang="en-US" altLang="zh-CN" sz="3600"/>
          </a:p>
        </p:txBody>
      </p:sp>
      <p:sp>
        <p:nvSpPr>
          <p:cNvPr id="102453" name="Line 53"/>
          <p:cNvSpPr>
            <a:spLocks noChangeShapeType="1"/>
          </p:cNvSpPr>
          <p:nvPr/>
        </p:nvSpPr>
        <p:spPr bwMode="auto">
          <a:xfrm>
            <a:off x="990600" y="2667000"/>
            <a:ext cx="609600" cy="685800"/>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54" name="Oval 54"/>
          <p:cNvSpPr>
            <a:spLocks noChangeArrowheads="1"/>
          </p:cNvSpPr>
          <p:nvPr/>
        </p:nvSpPr>
        <p:spPr bwMode="auto">
          <a:xfrm>
            <a:off x="1524000" y="32766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h</a:t>
            </a:r>
            <a:endParaRPr lang="en-US" altLang="zh-CN" sz="3600"/>
          </a:p>
        </p:txBody>
      </p:sp>
      <p:sp>
        <p:nvSpPr>
          <p:cNvPr id="102455" name="Line 55"/>
          <p:cNvSpPr>
            <a:spLocks noChangeShapeType="1"/>
          </p:cNvSpPr>
          <p:nvPr/>
        </p:nvSpPr>
        <p:spPr bwMode="auto">
          <a:xfrm flipH="1">
            <a:off x="1752600" y="2590800"/>
            <a:ext cx="381000" cy="685800"/>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56" name="Line 56"/>
          <p:cNvSpPr>
            <a:spLocks noChangeShapeType="1"/>
          </p:cNvSpPr>
          <p:nvPr/>
        </p:nvSpPr>
        <p:spPr bwMode="auto">
          <a:xfrm>
            <a:off x="2057400" y="3505200"/>
            <a:ext cx="1447800" cy="0"/>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57" name="Oval 57"/>
          <p:cNvSpPr>
            <a:spLocks noChangeArrowheads="1"/>
          </p:cNvSpPr>
          <p:nvPr/>
        </p:nvSpPr>
        <p:spPr bwMode="auto">
          <a:xfrm>
            <a:off x="3505200" y="32766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k</a:t>
            </a:r>
            <a:endParaRPr lang="en-US" altLang="zh-CN" sz="3600"/>
          </a:p>
        </p:txBody>
      </p:sp>
      <p:sp>
        <p:nvSpPr>
          <p:cNvPr id="102458" name="Line 58"/>
          <p:cNvSpPr>
            <a:spLocks noChangeShapeType="1"/>
          </p:cNvSpPr>
          <p:nvPr/>
        </p:nvSpPr>
        <p:spPr bwMode="auto">
          <a:xfrm flipH="1">
            <a:off x="4038600" y="2667000"/>
            <a:ext cx="609600" cy="762000"/>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59" name="Oval 59"/>
          <p:cNvSpPr>
            <a:spLocks noChangeArrowheads="1"/>
          </p:cNvSpPr>
          <p:nvPr/>
        </p:nvSpPr>
        <p:spPr bwMode="auto">
          <a:xfrm>
            <a:off x="4343400" y="22098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f</a:t>
            </a:r>
            <a:endParaRPr lang="en-US" altLang="zh-CN" sz="3600"/>
          </a:p>
        </p:txBody>
      </p:sp>
      <p:sp>
        <p:nvSpPr>
          <p:cNvPr id="102460" name="Line 60"/>
          <p:cNvSpPr>
            <a:spLocks noChangeShapeType="1"/>
          </p:cNvSpPr>
          <p:nvPr/>
        </p:nvSpPr>
        <p:spPr bwMode="auto">
          <a:xfrm>
            <a:off x="3581400" y="2667000"/>
            <a:ext cx="152400" cy="609600"/>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61" name="Oval 61"/>
          <p:cNvSpPr>
            <a:spLocks noChangeArrowheads="1"/>
          </p:cNvSpPr>
          <p:nvPr/>
        </p:nvSpPr>
        <p:spPr bwMode="auto">
          <a:xfrm>
            <a:off x="3124200" y="22098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e</a:t>
            </a:r>
            <a:endParaRPr lang="en-US" altLang="zh-CN" sz="3600"/>
          </a:p>
        </p:txBody>
      </p:sp>
      <p:sp>
        <p:nvSpPr>
          <p:cNvPr id="102462" name="Oval 62"/>
          <p:cNvSpPr>
            <a:spLocks noChangeArrowheads="1"/>
          </p:cNvSpPr>
          <p:nvPr/>
        </p:nvSpPr>
        <p:spPr bwMode="auto">
          <a:xfrm>
            <a:off x="1981200" y="22098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d</a:t>
            </a:r>
            <a:endParaRPr lang="en-US" altLang="zh-CN" sz="3600"/>
          </a:p>
        </p:txBody>
      </p:sp>
      <p:sp>
        <p:nvSpPr>
          <p:cNvPr id="102463" name="Oval 63"/>
          <p:cNvSpPr>
            <a:spLocks noChangeArrowheads="1"/>
          </p:cNvSpPr>
          <p:nvPr/>
        </p:nvSpPr>
        <p:spPr bwMode="auto">
          <a:xfrm>
            <a:off x="3962400" y="10668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b</a:t>
            </a:r>
            <a:endParaRPr lang="en-US" altLang="zh-CN" sz="3600"/>
          </a:p>
        </p:txBody>
      </p:sp>
      <p:sp>
        <p:nvSpPr>
          <p:cNvPr id="102464" name="Line 64"/>
          <p:cNvSpPr>
            <a:spLocks noChangeShapeType="1"/>
          </p:cNvSpPr>
          <p:nvPr/>
        </p:nvSpPr>
        <p:spPr bwMode="auto">
          <a:xfrm>
            <a:off x="4495800" y="1295400"/>
            <a:ext cx="762000" cy="228600"/>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65" name="Oval 65"/>
          <p:cNvSpPr>
            <a:spLocks noChangeArrowheads="1"/>
          </p:cNvSpPr>
          <p:nvPr/>
        </p:nvSpPr>
        <p:spPr bwMode="auto">
          <a:xfrm>
            <a:off x="5257800" y="13716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g</a:t>
            </a:r>
            <a:endParaRPr lang="en-US" altLang="zh-CN" sz="3600"/>
          </a:p>
        </p:txBody>
      </p:sp>
      <p:sp>
        <p:nvSpPr>
          <p:cNvPr id="102466" name="Text Box 66"/>
          <p:cNvSpPr txBox="1">
            <a:spLocks noChangeArrowheads="1"/>
          </p:cNvSpPr>
          <p:nvPr/>
        </p:nvSpPr>
        <p:spPr bwMode="auto">
          <a:xfrm>
            <a:off x="519757" y="5003140"/>
            <a:ext cx="17267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宋体" panose="02010600030101010101" pitchFamily="2" charset="-122"/>
              </a:rPr>
              <a:t>访问标志</a:t>
            </a:r>
            <a:r>
              <a:rPr lang="en-US" altLang="zh-CN" sz="2800" b="1" dirty="0">
                <a:solidFill>
                  <a:srgbClr val="000099"/>
                </a:solidFill>
                <a:ea typeface="宋体" panose="02010600030101010101" pitchFamily="2" charset="-122"/>
              </a:rPr>
              <a:t>:</a:t>
            </a:r>
            <a:endParaRPr lang="en-US" altLang="zh-CN" sz="3600" dirty="0">
              <a:ea typeface="宋体" panose="02010600030101010101" pitchFamily="2" charset="-122"/>
            </a:endParaRPr>
          </a:p>
        </p:txBody>
      </p:sp>
      <p:sp>
        <p:nvSpPr>
          <p:cNvPr id="102467" name="Text Box 67"/>
          <p:cNvSpPr txBox="1">
            <a:spLocks noChangeArrowheads="1"/>
          </p:cNvSpPr>
          <p:nvPr/>
        </p:nvSpPr>
        <p:spPr bwMode="auto">
          <a:xfrm>
            <a:off x="459432" y="6146140"/>
            <a:ext cx="17267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800000"/>
                </a:solidFill>
                <a:ea typeface="宋体" panose="02010600030101010101" pitchFamily="2" charset="-122"/>
              </a:rPr>
              <a:t>访问次序</a:t>
            </a:r>
            <a:r>
              <a:rPr lang="en-US" altLang="zh-CN" sz="2800" b="1" dirty="0">
                <a:solidFill>
                  <a:srgbClr val="800000"/>
                </a:solidFill>
                <a:ea typeface="宋体" panose="02010600030101010101" pitchFamily="2" charset="-122"/>
              </a:rPr>
              <a:t>:</a:t>
            </a:r>
            <a:endParaRPr lang="en-US" altLang="zh-CN" sz="3600" dirty="0">
              <a:ea typeface="宋体" panose="02010600030101010101" pitchFamily="2" charset="-122"/>
            </a:endParaRPr>
          </a:p>
        </p:txBody>
      </p:sp>
      <p:sp>
        <p:nvSpPr>
          <p:cNvPr id="102483" name="Line 83"/>
          <p:cNvSpPr>
            <a:spLocks noChangeShapeType="1"/>
          </p:cNvSpPr>
          <p:nvPr/>
        </p:nvSpPr>
        <p:spPr bwMode="auto">
          <a:xfrm flipH="1">
            <a:off x="2286000" y="1447800"/>
            <a:ext cx="381000" cy="762000"/>
          </a:xfrm>
          <a:prstGeom prst="line">
            <a:avLst/>
          </a:prstGeom>
          <a:noFill/>
          <a:ln w="19050" cap="sq">
            <a:solidFill>
              <a:srgbClr val="9999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84" name="Line 84"/>
          <p:cNvSpPr>
            <a:spLocks noChangeShapeType="1"/>
          </p:cNvSpPr>
          <p:nvPr/>
        </p:nvSpPr>
        <p:spPr bwMode="auto">
          <a:xfrm>
            <a:off x="3048000" y="1447800"/>
            <a:ext cx="304800" cy="762000"/>
          </a:xfrm>
          <a:prstGeom prst="line">
            <a:avLst/>
          </a:prstGeom>
          <a:noFill/>
          <a:ln w="19050" cap="sq">
            <a:solidFill>
              <a:srgbClr val="9999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85" name="Line 85"/>
          <p:cNvSpPr>
            <a:spLocks noChangeShapeType="1"/>
          </p:cNvSpPr>
          <p:nvPr/>
        </p:nvSpPr>
        <p:spPr bwMode="auto">
          <a:xfrm>
            <a:off x="3124200" y="1295400"/>
            <a:ext cx="1447800" cy="914400"/>
          </a:xfrm>
          <a:prstGeom prst="line">
            <a:avLst/>
          </a:prstGeom>
          <a:noFill/>
          <a:ln w="19050" cap="sq">
            <a:solidFill>
              <a:srgbClr val="9999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86" name="Line 86"/>
          <p:cNvSpPr>
            <a:spLocks noChangeShapeType="1"/>
          </p:cNvSpPr>
          <p:nvPr/>
        </p:nvSpPr>
        <p:spPr bwMode="auto">
          <a:xfrm flipV="1">
            <a:off x="1981200" y="2590800"/>
            <a:ext cx="2438400" cy="762000"/>
          </a:xfrm>
          <a:prstGeom prst="line">
            <a:avLst/>
          </a:prstGeom>
          <a:noFill/>
          <a:ln w="19050" cap="sq">
            <a:solidFill>
              <a:srgbClr val="9999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90" name="Oval 90"/>
          <p:cNvSpPr>
            <a:spLocks noChangeArrowheads="1"/>
          </p:cNvSpPr>
          <p:nvPr/>
        </p:nvSpPr>
        <p:spPr bwMode="auto">
          <a:xfrm>
            <a:off x="7049616" y="931912"/>
            <a:ext cx="533400" cy="457200"/>
          </a:xfrm>
          <a:prstGeom prst="ellipse">
            <a:avLst/>
          </a:prstGeom>
          <a:solidFill>
            <a:schemeClr val="accent5">
              <a:lumMod val="40000"/>
              <a:lumOff val="60000"/>
            </a:schemeClr>
          </a:solidFill>
          <a:ln w="28575" cap="sq">
            <a:solidFill>
              <a:srgbClr val="00B0F0"/>
            </a:solidFill>
            <a:round/>
            <a:headEnd type="none" w="sm" len="sm"/>
            <a:tailEnd type="none" w="sm" len="sm"/>
          </a:ln>
          <a:effectLst/>
        </p:spPr>
        <p:txBody>
          <a:bodyPr wrap="none" anchor="ctr"/>
          <a:lstStyle/>
          <a:p>
            <a:pPr algn="ctr"/>
            <a:r>
              <a:rPr lang="en-US" altLang="zh-CN" sz="2800" b="1">
                <a:solidFill>
                  <a:srgbClr val="800000"/>
                </a:solidFill>
              </a:rPr>
              <a:t>a</a:t>
            </a:r>
            <a:endParaRPr lang="en-US" altLang="zh-CN" sz="3600"/>
          </a:p>
        </p:txBody>
      </p:sp>
      <p:sp>
        <p:nvSpPr>
          <p:cNvPr id="102491" name="Line 91"/>
          <p:cNvSpPr>
            <a:spLocks noChangeShapeType="1"/>
          </p:cNvSpPr>
          <p:nvPr/>
        </p:nvSpPr>
        <p:spPr bwMode="auto">
          <a:xfrm>
            <a:off x="7354416" y="1389112"/>
            <a:ext cx="0" cy="304800"/>
          </a:xfrm>
          <a:prstGeom prst="line">
            <a:avLst/>
          </a:prstGeom>
          <a:noFill/>
          <a:ln w="57150" cap="sq">
            <a:solidFill>
              <a:srgbClr val="00B0F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02492" name="Oval 92"/>
          <p:cNvSpPr>
            <a:spLocks noChangeArrowheads="1"/>
          </p:cNvSpPr>
          <p:nvPr/>
        </p:nvSpPr>
        <p:spPr bwMode="auto">
          <a:xfrm>
            <a:off x="7049616" y="1693912"/>
            <a:ext cx="533400" cy="457200"/>
          </a:xfrm>
          <a:prstGeom prst="ellipse">
            <a:avLst/>
          </a:prstGeom>
          <a:solidFill>
            <a:schemeClr val="accent5">
              <a:lumMod val="40000"/>
              <a:lumOff val="60000"/>
            </a:schemeClr>
          </a:solidFill>
          <a:ln w="28575" cap="sq">
            <a:solidFill>
              <a:srgbClr val="00B0F0"/>
            </a:solidFill>
            <a:round/>
            <a:headEnd type="none" w="sm" len="sm"/>
            <a:tailEnd type="none" w="sm" len="sm"/>
          </a:ln>
          <a:effectLst/>
        </p:spPr>
        <p:txBody>
          <a:bodyPr wrap="none" anchor="ctr"/>
          <a:lstStyle/>
          <a:p>
            <a:pPr algn="ctr"/>
            <a:r>
              <a:rPr lang="en-US" altLang="zh-CN" sz="2800" b="1">
                <a:solidFill>
                  <a:srgbClr val="800000"/>
                </a:solidFill>
              </a:rPr>
              <a:t>c</a:t>
            </a:r>
            <a:endParaRPr lang="en-US" altLang="zh-CN" sz="3600"/>
          </a:p>
        </p:txBody>
      </p:sp>
      <p:sp>
        <p:nvSpPr>
          <p:cNvPr id="102493" name="Oval 93"/>
          <p:cNvSpPr>
            <a:spLocks noChangeArrowheads="1"/>
          </p:cNvSpPr>
          <p:nvPr/>
        </p:nvSpPr>
        <p:spPr bwMode="auto">
          <a:xfrm>
            <a:off x="7049616" y="2455912"/>
            <a:ext cx="533400" cy="457200"/>
          </a:xfrm>
          <a:prstGeom prst="ellipse">
            <a:avLst/>
          </a:prstGeom>
          <a:solidFill>
            <a:schemeClr val="accent5">
              <a:lumMod val="40000"/>
              <a:lumOff val="60000"/>
            </a:schemeClr>
          </a:solidFill>
          <a:ln w="28575" cap="sq">
            <a:solidFill>
              <a:srgbClr val="00B0F0"/>
            </a:solidFill>
            <a:round/>
            <a:headEnd type="none" w="sm" len="sm"/>
            <a:tailEnd type="none" w="sm" len="sm"/>
          </a:ln>
          <a:effectLst/>
        </p:spPr>
        <p:txBody>
          <a:bodyPr wrap="none" anchor="ctr"/>
          <a:lstStyle/>
          <a:p>
            <a:pPr algn="ctr"/>
            <a:r>
              <a:rPr lang="en-US" altLang="zh-CN" sz="2800" b="1">
                <a:solidFill>
                  <a:srgbClr val="800000"/>
                </a:solidFill>
              </a:rPr>
              <a:t>h</a:t>
            </a:r>
            <a:endParaRPr lang="en-US" altLang="zh-CN" sz="3600"/>
          </a:p>
        </p:txBody>
      </p:sp>
      <p:sp>
        <p:nvSpPr>
          <p:cNvPr id="102494" name="Line 94"/>
          <p:cNvSpPr>
            <a:spLocks noChangeShapeType="1"/>
          </p:cNvSpPr>
          <p:nvPr/>
        </p:nvSpPr>
        <p:spPr bwMode="auto">
          <a:xfrm>
            <a:off x="7354416" y="2151112"/>
            <a:ext cx="0" cy="304800"/>
          </a:xfrm>
          <a:prstGeom prst="line">
            <a:avLst/>
          </a:prstGeom>
          <a:noFill/>
          <a:ln w="57150" cap="sq">
            <a:solidFill>
              <a:srgbClr val="00B0F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02495" name="Oval 95"/>
          <p:cNvSpPr>
            <a:spLocks noChangeArrowheads="1"/>
          </p:cNvSpPr>
          <p:nvPr/>
        </p:nvSpPr>
        <p:spPr bwMode="auto">
          <a:xfrm>
            <a:off x="6516216" y="3217912"/>
            <a:ext cx="533400" cy="457200"/>
          </a:xfrm>
          <a:prstGeom prst="ellipse">
            <a:avLst/>
          </a:prstGeom>
          <a:solidFill>
            <a:schemeClr val="accent5">
              <a:lumMod val="40000"/>
              <a:lumOff val="60000"/>
            </a:schemeClr>
          </a:solidFill>
          <a:ln w="28575" cap="sq">
            <a:solidFill>
              <a:srgbClr val="00B0F0"/>
            </a:solidFill>
            <a:round/>
            <a:headEnd type="none" w="sm" len="sm"/>
            <a:tailEnd type="none" w="sm" len="sm"/>
          </a:ln>
          <a:effectLst/>
        </p:spPr>
        <p:txBody>
          <a:bodyPr wrap="none" anchor="ctr"/>
          <a:lstStyle/>
          <a:p>
            <a:pPr algn="ctr"/>
            <a:r>
              <a:rPr lang="en-US" altLang="zh-CN" sz="2800" b="1">
                <a:solidFill>
                  <a:srgbClr val="800000"/>
                </a:solidFill>
              </a:rPr>
              <a:t>d</a:t>
            </a:r>
            <a:endParaRPr lang="en-US" altLang="zh-CN" sz="3600"/>
          </a:p>
        </p:txBody>
      </p:sp>
      <p:sp>
        <p:nvSpPr>
          <p:cNvPr id="102496" name="Oval 96"/>
          <p:cNvSpPr>
            <a:spLocks noChangeArrowheads="1"/>
          </p:cNvSpPr>
          <p:nvPr/>
        </p:nvSpPr>
        <p:spPr bwMode="auto">
          <a:xfrm>
            <a:off x="7583016" y="3217912"/>
            <a:ext cx="533400" cy="457200"/>
          </a:xfrm>
          <a:prstGeom prst="ellipse">
            <a:avLst/>
          </a:prstGeom>
          <a:solidFill>
            <a:schemeClr val="accent5">
              <a:lumMod val="40000"/>
              <a:lumOff val="60000"/>
            </a:schemeClr>
          </a:solidFill>
          <a:ln w="28575" cap="sq">
            <a:solidFill>
              <a:srgbClr val="00B0F0"/>
            </a:solidFill>
            <a:round/>
            <a:headEnd type="none" w="sm" len="sm"/>
            <a:tailEnd type="none" w="sm" len="sm"/>
          </a:ln>
          <a:effectLst/>
        </p:spPr>
        <p:txBody>
          <a:bodyPr wrap="none" anchor="ctr"/>
          <a:lstStyle/>
          <a:p>
            <a:pPr algn="ctr"/>
            <a:r>
              <a:rPr lang="en-US" altLang="zh-CN" sz="2800" b="1">
                <a:solidFill>
                  <a:srgbClr val="800000"/>
                </a:solidFill>
              </a:rPr>
              <a:t>k</a:t>
            </a:r>
            <a:endParaRPr lang="en-US" altLang="zh-CN" sz="3600"/>
          </a:p>
        </p:txBody>
      </p:sp>
      <p:sp>
        <p:nvSpPr>
          <p:cNvPr id="102497" name="Oval 97"/>
          <p:cNvSpPr>
            <a:spLocks noChangeArrowheads="1"/>
          </p:cNvSpPr>
          <p:nvPr/>
        </p:nvSpPr>
        <p:spPr bwMode="auto">
          <a:xfrm>
            <a:off x="7049616" y="3979912"/>
            <a:ext cx="533400" cy="457200"/>
          </a:xfrm>
          <a:prstGeom prst="ellipse">
            <a:avLst/>
          </a:prstGeom>
          <a:solidFill>
            <a:schemeClr val="accent5">
              <a:lumMod val="40000"/>
              <a:lumOff val="60000"/>
            </a:schemeClr>
          </a:solidFill>
          <a:ln w="28575" cap="sq">
            <a:solidFill>
              <a:srgbClr val="00B0F0"/>
            </a:solidFill>
            <a:round/>
            <a:headEnd type="none" w="sm" len="sm"/>
            <a:tailEnd type="none" w="sm" len="sm"/>
          </a:ln>
          <a:effectLst/>
        </p:spPr>
        <p:txBody>
          <a:bodyPr wrap="none" anchor="ctr"/>
          <a:lstStyle/>
          <a:p>
            <a:pPr algn="ctr"/>
            <a:r>
              <a:rPr lang="en-US" altLang="zh-CN" sz="2800" b="1">
                <a:solidFill>
                  <a:srgbClr val="800000"/>
                </a:solidFill>
              </a:rPr>
              <a:t>f</a:t>
            </a:r>
            <a:endParaRPr lang="en-US" altLang="zh-CN" sz="3600"/>
          </a:p>
        </p:txBody>
      </p:sp>
      <p:sp>
        <p:nvSpPr>
          <p:cNvPr id="102498" name="Oval 98"/>
          <p:cNvSpPr>
            <a:spLocks noChangeArrowheads="1"/>
          </p:cNvSpPr>
          <p:nvPr/>
        </p:nvSpPr>
        <p:spPr bwMode="auto">
          <a:xfrm>
            <a:off x="8116416" y="3979912"/>
            <a:ext cx="533400" cy="457200"/>
          </a:xfrm>
          <a:prstGeom prst="ellipse">
            <a:avLst/>
          </a:prstGeom>
          <a:solidFill>
            <a:schemeClr val="accent5">
              <a:lumMod val="40000"/>
              <a:lumOff val="60000"/>
            </a:schemeClr>
          </a:solidFill>
          <a:ln w="28575" cap="sq">
            <a:solidFill>
              <a:srgbClr val="00B0F0"/>
            </a:solidFill>
            <a:round/>
            <a:headEnd type="none" w="sm" len="sm"/>
            <a:tailEnd type="none" w="sm" len="sm"/>
          </a:ln>
          <a:effectLst/>
        </p:spPr>
        <p:txBody>
          <a:bodyPr wrap="none" anchor="ctr"/>
          <a:lstStyle/>
          <a:p>
            <a:pPr algn="ctr"/>
            <a:r>
              <a:rPr lang="en-US" altLang="zh-CN" sz="2800" b="1">
                <a:solidFill>
                  <a:srgbClr val="800000"/>
                </a:solidFill>
              </a:rPr>
              <a:t>e</a:t>
            </a:r>
            <a:endParaRPr lang="en-US" altLang="zh-CN" sz="3600"/>
          </a:p>
        </p:txBody>
      </p:sp>
      <p:sp>
        <p:nvSpPr>
          <p:cNvPr id="102499" name="Line 99"/>
          <p:cNvSpPr>
            <a:spLocks noChangeShapeType="1"/>
          </p:cNvSpPr>
          <p:nvPr/>
        </p:nvSpPr>
        <p:spPr bwMode="auto">
          <a:xfrm flipH="1">
            <a:off x="6821016" y="2760712"/>
            <a:ext cx="228600" cy="457200"/>
          </a:xfrm>
          <a:prstGeom prst="line">
            <a:avLst/>
          </a:prstGeom>
          <a:noFill/>
          <a:ln w="57150" cap="sq">
            <a:solidFill>
              <a:srgbClr val="00B0F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02500" name="Line 100"/>
          <p:cNvSpPr>
            <a:spLocks noChangeShapeType="1"/>
          </p:cNvSpPr>
          <p:nvPr/>
        </p:nvSpPr>
        <p:spPr bwMode="auto">
          <a:xfrm>
            <a:off x="7583016" y="2760712"/>
            <a:ext cx="228600" cy="457200"/>
          </a:xfrm>
          <a:prstGeom prst="line">
            <a:avLst/>
          </a:prstGeom>
          <a:noFill/>
          <a:ln w="57150" cap="sq">
            <a:solidFill>
              <a:srgbClr val="00B0F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02501" name="Line 101"/>
          <p:cNvSpPr>
            <a:spLocks noChangeShapeType="1"/>
          </p:cNvSpPr>
          <p:nvPr/>
        </p:nvSpPr>
        <p:spPr bwMode="auto">
          <a:xfrm flipH="1">
            <a:off x="7354416" y="3522712"/>
            <a:ext cx="228600" cy="457200"/>
          </a:xfrm>
          <a:prstGeom prst="line">
            <a:avLst/>
          </a:prstGeom>
          <a:noFill/>
          <a:ln w="57150" cap="sq">
            <a:solidFill>
              <a:srgbClr val="00B0F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02502" name="Line 102"/>
          <p:cNvSpPr>
            <a:spLocks noChangeShapeType="1"/>
          </p:cNvSpPr>
          <p:nvPr/>
        </p:nvSpPr>
        <p:spPr bwMode="auto">
          <a:xfrm>
            <a:off x="8116416" y="3522712"/>
            <a:ext cx="228600" cy="457200"/>
          </a:xfrm>
          <a:prstGeom prst="line">
            <a:avLst/>
          </a:prstGeom>
          <a:noFill/>
          <a:ln w="57150" cap="sq">
            <a:solidFill>
              <a:srgbClr val="00B0F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2" name="标题 1"/>
          <p:cNvSpPr>
            <a:spLocks noGrp="1"/>
          </p:cNvSpPr>
          <p:nvPr>
            <p:ph type="title"/>
          </p:nvPr>
        </p:nvSpPr>
        <p:spPr/>
        <p:txBody>
          <a:bodyPr/>
          <a:lstStyle/>
          <a:p>
            <a:r>
              <a:rPr lang="zh-CN" altLang="en-US" dirty="0">
                <a:latin typeface="+mn-lt"/>
                <a:ea typeface="宋体" panose="02010600030101010101" pitchFamily="2" charset="-122"/>
              </a:rPr>
              <a:t>例子：遍历</a:t>
            </a:r>
            <a:r>
              <a:rPr lang="en-US" altLang="en-US" dirty="0" err="1">
                <a:latin typeface="+mn-lt"/>
                <a:ea typeface="宋体" panose="02010600030101010101" pitchFamily="2" charset="-122"/>
              </a:rPr>
              <a:t>无向图</a:t>
            </a:r>
            <a:r>
              <a:rPr lang="en-US" altLang="en-US" dirty="0">
                <a:latin typeface="+mn-lt"/>
                <a:ea typeface="宋体" panose="02010600030101010101" pitchFamily="2" charset="-122"/>
              </a:rPr>
              <a:t>/ </a:t>
            </a:r>
            <a:r>
              <a:rPr lang="en-US" altLang="en-US" dirty="0" err="1">
                <a:latin typeface="+mn-lt"/>
                <a:ea typeface="宋体" panose="02010600030101010101" pitchFamily="2" charset="-122"/>
              </a:rPr>
              <a:t>深度优先搜索</a:t>
            </a:r>
            <a:endParaRPr lang="en-US" dirty="0">
              <a:latin typeface="+mn-lt"/>
              <a:ea typeface="宋体" panose="02010600030101010101" pitchFamily="2" charset="-122"/>
            </a:endParaRPr>
          </a:p>
        </p:txBody>
      </p:sp>
    </p:spTree>
    <p:extLst>
      <p:ext uri="{BB962C8B-B14F-4D97-AF65-F5344CB8AC3E}">
        <p14:creationId xmlns:p14="http://schemas.microsoft.com/office/powerpoint/2010/main" val="2086975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2489"/>
                                        </p:tgtEl>
                                        <p:attrNameLst>
                                          <p:attrName>style.visibility</p:attrName>
                                        </p:attrNameLst>
                                      </p:cBhvr>
                                      <p:to>
                                        <p:strVal val="visible"/>
                                      </p:to>
                                    </p:set>
                                    <p:animEffect transition="in" filter="wipe(up)">
                                      <p:cBhvr>
                                        <p:cTn id="7" dur="500"/>
                                        <p:tgtEl>
                                          <p:spTgt spid="1024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66"/>
                                        </p:tgtEl>
                                        <p:attrNameLst>
                                          <p:attrName>style.visibility</p:attrName>
                                        </p:attrNameLst>
                                      </p:cBhvr>
                                      <p:to>
                                        <p:strVal val="visible"/>
                                      </p:to>
                                    </p:set>
                                    <p:animEffect transition="in" filter="wipe(left)">
                                      <p:cBhvr>
                                        <p:cTn id="12" dur="500"/>
                                        <p:tgtEl>
                                          <p:spTgt spid="102466"/>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02488"/>
                                        </p:tgtEl>
                                        <p:attrNameLst>
                                          <p:attrName>style.visibility</p:attrName>
                                        </p:attrNameLst>
                                      </p:cBhvr>
                                      <p:to>
                                        <p:strVal val="visible"/>
                                      </p:to>
                                    </p:set>
                                    <p:animEffect transition="in" filter="wipe(left)">
                                      <p:cBhvr>
                                        <p:cTn id="16" dur="500"/>
                                        <p:tgtEl>
                                          <p:spTgt spid="102488"/>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02467"/>
                                        </p:tgtEl>
                                        <p:attrNameLst>
                                          <p:attrName>style.visibility</p:attrName>
                                        </p:attrNameLst>
                                      </p:cBhvr>
                                      <p:to>
                                        <p:strVal val="visible"/>
                                      </p:to>
                                    </p:set>
                                    <p:animEffect transition="in" filter="wipe(left)">
                                      <p:cBhvr>
                                        <p:cTn id="20" dur="500"/>
                                        <p:tgtEl>
                                          <p:spTgt spid="10246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2450"/>
                                        </p:tgtEl>
                                        <p:attrNameLst>
                                          <p:attrName>style.visibility</p:attrName>
                                        </p:attrNameLst>
                                      </p:cBhvr>
                                      <p:to>
                                        <p:strVal val="visible"/>
                                      </p:to>
                                    </p:set>
                                    <p:animEffect transition="in" filter="wipe(up)">
                                      <p:cBhvr>
                                        <p:cTn id="25" dur="500"/>
                                        <p:tgtEl>
                                          <p:spTgt spid="10245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2431"/>
                                        </p:tgtEl>
                                        <p:attrNameLst>
                                          <p:attrName>style.visibility</p:attrName>
                                        </p:attrNameLst>
                                      </p:cBhvr>
                                      <p:to>
                                        <p:strVal val="visible"/>
                                      </p:to>
                                    </p:set>
                                    <p:animEffect transition="in" filter="wipe(left)">
                                      <p:cBhvr>
                                        <p:cTn id="30" dur="500"/>
                                        <p:tgtEl>
                                          <p:spTgt spid="10243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2441"/>
                                        </p:tgtEl>
                                        <p:attrNameLst>
                                          <p:attrName>style.visibility</p:attrName>
                                        </p:attrNameLst>
                                      </p:cBhvr>
                                      <p:to>
                                        <p:strVal val="visible"/>
                                      </p:to>
                                    </p:set>
                                    <p:animEffect transition="in" filter="wipe(left)">
                                      <p:cBhvr>
                                        <p:cTn id="35" dur="500"/>
                                        <p:tgtEl>
                                          <p:spTgt spid="10244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02451"/>
                                        </p:tgtEl>
                                        <p:attrNameLst>
                                          <p:attrName>style.visibility</p:attrName>
                                        </p:attrNameLst>
                                      </p:cBhvr>
                                      <p:to>
                                        <p:strVal val="visible"/>
                                      </p:to>
                                    </p:set>
                                    <p:animEffect transition="in" filter="wipe(up)">
                                      <p:cBhvr>
                                        <p:cTn id="40" dur="500"/>
                                        <p:tgtEl>
                                          <p:spTgt spid="10245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02452"/>
                                        </p:tgtEl>
                                        <p:attrNameLst>
                                          <p:attrName>style.visibility</p:attrName>
                                        </p:attrNameLst>
                                      </p:cBhvr>
                                      <p:to>
                                        <p:strVal val="visible"/>
                                      </p:to>
                                    </p:set>
                                    <p:animEffect transition="in" filter="wipe(up)">
                                      <p:cBhvr>
                                        <p:cTn id="45" dur="500"/>
                                        <p:tgtEl>
                                          <p:spTgt spid="10245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02433"/>
                                        </p:tgtEl>
                                        <p:attrNameLst>
                                          <p:attrName>style.visibility</p:attrName>
                                        </p:attrNameLst>
                                      </p:cBhvr>
                                      <p:to>
                                        <p:strVal val="visible"/>
                                      </p:to>
                                    </p:set>
                                    <p:animEffect transition="in" filter="wipe(left)">
                                      <p:cBhvr>
                                        <p:cTn id="50" dur="500"/>
                                        <p:tgtEl>
                                          <p:spTgt spid="10243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02442"/>
                                        </p:tgtEl>
                                        <p:attrNameLst>
                                          <p:attrName>style.visibility</p:attrName>
                                        </p:attrNameLst>
                                      </p:cBhvr>
                                      <p:to>
                                        <p:strVal val="visible"/>
                                      </p:to>
                                    </p:set>
                                    <p:animEffect transition="in" filter="wipe(left)">
                                      <p:cBhvr>
                                        <p:cTn id="55" dur="500"/>
                                        <p:tgtEl>
                                          <p:spTgt spid="10244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102453"/>
                                        </p:tgtEl>
                                        <p:attrNameLst>
                                          <p:attrName>style.visibility</p:attrName>
                                        </p:attrNameLst>
                                      </p:cBhvr>
                                      <p:to>
                                        <p:strVal val="visible"/>
                                      </p:to>
                                    </p:set>
                                    <p:animEffect transition="in" filter="wipe(up)">
                                      <p:cBhvr>
                                        <p:cTn id="60" dur="500"/>
                                        <p:tgtEl>
                                          <p:spTgt spid="10245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02454"/>
                                        </p:tgtEl>
                                        <p:attrNameLst>
                                          <p:attrName>style.visibility</p:attrName>
                                        </p:attrNameLst>
                                      </p:cBhvr>
                                      <p:to>
                                        <p:strVal val="visible"/>
                                      </p:to>
                                    </p:set>
                                    <p:animEffect transition="in" filter="wipe(left)">
                                      <p:cBhvr>
                                        <p:cTn id="65" dur="500"/>
                                        <p:tgtEl>
                                          <p:spTgt spid="10245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02438"/>
                                        </p:tgtEl>
                                        <p:attrNameLst>
                                          <p:attrName>style.visibility</p:attrName>
                                        </p:attrNameLst>
                                      </p:cBhvr>
                                      <p:to>
                                        <p:strVal val="visible"/>
                                      </p:to>
                                    </p:set>
                                    <p:animEffect transition="in" filter="wipe(left)">
                                      <p:cBhvr>
                                        <p:cTn id="70" dur="500"/>
                                        <p:tgtEl>
                                          <p:spTgt spid="10243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02443"/>
                                        </p:tgtEl>
                                        <p:attrNameLst>
                                          <p:attrName>style.visibility</p:attrName>
                                        </p:attrNameLst>
                                      </p:cBhvr>
                                      <p:to>
                                        <p:strVal val="visible"/>
                                      </p:to>
                                    </p:set>
                                    <p:animEffect transition="in" filter="wipe(left)">
                                      <p:cBhvr>
                                        <p:cTn id="75" dur="500"/>
                                        <p:tgtEl>
                                          <p:spTgt spid="10244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102455"/>
                                        </p:tgtEl>
                                        <p:attrNameLst>
                                          <p:attrName>style.visibility</p:attrName>
                                        </p:attrNameLst>
                                      </p:cBhvr>
                                      <p:to>
                                        <p:strVal val="visible"/>
                                      </p:to>
                                    </p:set>
                                    <p:animEffect transition="in" filter="wipe(down)">
                                      <p:cBhvr>
                                        <p:cTn id="80" dur="500"/>
                                        <p:tgtEl>
                                          <p:spTgt spid="102455"/>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102462"/>
                                        </p:tgtEl>
                                        <p:attrNameLst>
                                          <p:attrName>style.visibility</p:attrName>
                                        </p:attrNameLst>
                                      </p:cBhvr>
                                      <p:to>
                                        <p:strVal val="visible"/>
                                      </p:to>
                                    </p:set>
                                    <p:animEffect transition="in" filter="wipe(down)">
                                      <p:cBhvr>
                                        <p:cTn id="85" dur="500"/>
                                        <p:tgtEl>
                                          <p:spTgt spid="102462"/>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02434"/>
                                        </p:tgtEl>
                                        <p:attrNameLst>
                                          <p:attrName>style.visibility</p:attrName>
                                        </p:attrNameLst>
                                      </p:cBhvr>
                                      <p:to>
                                        <p:strVal val="visible"/>
                                      </p:to>
                                    </p:set>
                                    <p:animEffect transition="in" filter="wipe(left)">
                                      <p:cBhvr>
                                        <p:cTn id="90" dur="500"/>
                                        <p:tgtEl>
                                          <p:spTgt spid="102434"/>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102444"/>
                                        </p:tgtEl>
                                        <p:attrNameLst>
                                          <p:attrName>style.visibility</p:attrName>
                                        </p:attrNameLst>
                                      </p:cBhvr>
                                      <p:to>
                                        <p:strVal val="visible"/>
                                      </p:to>
                                    </p:set>
                                    <p:animEffect transition="in" filter="wipe(left)">
                                      <p:cBhvr>
                                        <p:cTn id="95" dur="500"/>
                                        <p:tgtEl>
                                          <p:spTgt spid="102444"/>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102483"/>
                                        </p:tgtEl>
                                        <p:attrNameLst>
                                          <p:attrName>style.visibility</p:attrName>
                                        </p:attrNameLst>
                                      </p:cBhvr>
                                      <p:to>
                                        <p:strVal val="visible"/>
                                      </p:to>
                                    </p:set>
                                    <p:animEffect transition="in" filter="wipe(down)">
                                      <p:cBhvr>
                                        <p:cTn id="100" dur="500"/>
                                        <p:tgtEl>
                                          <p:spTgt spid="102483"/>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102456"/>
                                        </p:tgtEl>
                                        <p:attrNameLst>
                                          <p:attrName>style.visibility</p:attrName>
                                        </p:attrNameLst>
                                      </p:cBhvr>
                                      <p:to>
                                        <p:strVal val="visible"/>
                                      </p:to>
                                    </p:set>
                                    <p:animEffect transition="in" filter="wipe(left)">
                                      <p:cBhvr>
                                        <p:cTn id="105" dur="500"/>
                                        <p:tgtEl>
                                          <p:spTgt spid="102456"/>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102457"/>
                                        </p:tgtEl>
                                        <p:attrNameLst>
                                          <p:attrName>style.visibility</p:attrName>
                                        </p:attrNameLst>
                                      </p:cBhvr>
                                      <p:to>
                                        <p:strVal val="visible"/>
                                      </p:to>
                                    </p:set>
                                    <p:animEffect transition="in" filter="wipe(left)">
                                      <p:cBhvr>
                                        <p:cTn id="110" dur="500"/>
                                        <p:tgtEl>
                                          <p:spTgt spid="102457"/>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102439"/>
                                        </p:tgtEl>
                                        <p:attrNameLst>
                                          <p:attrName>style.visibility</p:attrName>
                                        </p:attrNameLst>
                                      </p:cBhvr>
                                      <p:to>
                                        <p:strVal val="visible"/>
                                      </p:to>
                                    </p:set>
                                    <p:animEffect transition="in" filter="wipe(left)">
                                      <p:cBhvr>
                                        <p:cTn id="115" dur="500"/>
                                        <p:tgtEl>
                                          <p:spTgt spid="102439"/>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102445"/>
                                        </p:tgtEl>
                                        <p:attrNameLst>
                                          <p:attrName>style.visibility</p:attrName>
                                        </p:attrNameLst>
                                      </p:cBhvr>
                                      <p:to>
                                        <p:strVal val="visible"/>
                                      </p:to>
                                    </p:set>
                                    <p:animEffect transition="in" filter="wipe(left)">
                                      <p:cBhvr>
                                        <p:cTn id="120" dur="500"/>
                                        <p:tgtEl>
                                          <p:spTgt spid="102445"/>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102458"/>
                                        </p:tgtEl>
                                        <p:attrNameLst>
                                          <p:attrName>style.visibility</p:attrName>
                                        </p:attrNameLst>
                                      </p:cBhvr>
                                      <p:to>
                                        <p:strVal val="visible"/>
                                      </p:to>
                                    </p:set>
                                    <p:animEffect transition="in" filter="wipe(down)">
                                      <p:cBhvr>
                                        <p:cTn id="125" dur="500"/>
                                        <p:tgtEl>
                                          <p:spTgt spid="102458"/>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4" fill="hold" grpId="0" nodeType="clickEffect">
                                  <p:stCondLst>
                                    <p:cond delay="0"/>
                                  </p:stCondLst>
                                  <p:childTnLst>
                                    <p:set>
                                      <p:cBhvr>
                                        <p:cTn id="129" dur="1" fill="hold">
                                          <p:stCondLst>
                                            <p:cond delay="0"/>
                                          </p:stCondLst>
                                        </p:cTn>
                                        <p:tgtEl>
                                          <p:spTgt spid="102459"/>
                                        </p:tgtEl>
                                        <p:attrNameLst>
                                          <p:attrName>style.visibility</p:attrName>
                                        </p:attrNameLst>
                                      </p:cBhvr>
                                      <p:to>
                                        <p:strVal val="visible"/>
                                      </p:to>
                                    </p:set>
                                    <p:animEffect transition="in" filter="wipe(down)">
                                      <p:cBhvr>
                                        <p:cTn id="130" dur="500"/>
                                        <p:tgtEl>
                                          <p:spTgt spid="102459"/>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102436"/>
                                        </p:tgtEl>
                                        <p:attrNameLst>
                                          <p:attrName>style.visibility</p:attrName>
                                        </p:attrNameLst>
                                      </p:cBhvr>
                                      <p:to>
                                        <p:strVal val="visible"/>
                                      </p:to>
                                    </p:set>
                                    <p:animEffect transition="in" filter="wipe(left)">
                                      <p:cBhvr>
                                        <p:cTn id="135" dur="500"/>
                                        <p:tgtEl>
                                          <p:spTgt spid="102436"/>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8" fill="hold" grpId="0" nodeType="clickEffect">
                                  <p:stCondLst>
                                    <p:cond delay="0"/>
                                  </p:stCondLst>
                                  <p:childTnLst>
                                    <p:set>
                                      <p:cBhvr>
                                        <p:cTn id="139" dur="1" fill="hold">
                                          <p:stCondLst>
                                            <p:cond delay="0"/>
                                          </p:stCondLst>
                                        </p:cTn>
                                        <p:tgtEl>
                                          <p:spTgt spid="102446"/>
                                        </p:tgtEl>
                                        <p:attrNameLst>
                                          <p:attrName>style.visibility</p:attrName>
                                        </p:attrNameLst>
                                      </p:cBhvr>
                                      <p:to>
                                        <p:strVal val="visible"/>
                                      </p:to>
                                    </p:set>
                                    <p:animEffect transition="in" filter="wipe(left)">
                                      <p:cBhvr>
                                        <p:cTn id="140" dur="500"/>
                                        <p:tgtEl>
                                          <p:spTgt spid="102446"/>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102485"/>
                                        </p:tgtEl>
                                        <p:attrNameLst>
                                          <p:attrName>style.visibility</p:attrName>
                                        </p:attrNameLst>
                                      </p:cBhvr>
                                      <p:to>
                                        <p:strVal val="visible"/>
                                      </p:to>
                                    </p:set>
                                    <p:animEffect transition="in" filter="wipe(down)">
                                      <p:cBhvr>
                                        <p:cTn id="145" dur="500"/>
                                        <p:tgtEl>
                                          <p:spTgt spid="102485"/>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2" fill="hold" grpId="0" nodeType="clickEffect">
                                  <p:stCondLst>
                                    <p:cond delay="0"/>
                                  </p:stCondLst>
                                  <p:childTnLst>
                                    <p:set>
                                      <p:cBhvr>
                                        <p:cTn id="149" dur="1" fill="hold">
                                          <p:stCondLst>
                                            <p:cond delay="0"/>
                                          </p:stCondLst>
                                        </p:cTn>
                                        <p:tgtEl>
                                          <p:spTgt spid="102486"/>
                                        </p:tgtEl>
                                        <p:attrNameLst>
                                          <p:attrName>style.visibility</p:attrName>
                                        </p:attrNameLst>
                                      </p:cBhvr>
                                      <p:to>
                                        <p:strVal val="visible"/>
                                      </p:to>
                                    </p:set>
                                    <p:animEffect transition="in" filter="wipe(right)">
                                      <p:cBhvr>
                                        <p:cTn id="150" dur="500"/>
                                        <p:tgtEl>
                                          <p:spTgt spid="102486"/>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4" fill="hold" grpId="0" nodeType="clickEffect">
                                  <p:stCondLst>
                                    <p:cond delay="0"/>
                                  </p:stCondLst>
                                  <p:childTnLst>
                                    <p:set>
                                      <p:cBhvr>
                                        <p:cTn id="154" dur="1" fill="hold">
                                          <p:stCondLst>
                                            <p:cond delay="0"/>
                                          </p:stCondLst>
                                        </p:cTn>
                                        <p:tgtEl>
                                          <p:spTgt spid="102460"/>
                                        </p:tgtEl>
                                        <p:attrNameLst>
                                          <p:attrName>style.visibility</p:attrName>
                                        </p:attrNameLst>
                                      </p:cBhvr>
                                      <p:to>
                                        <p:strVal val="visible"/>
                                      </p:to>
                                    </p:set>
                                    <p:animEffect transition="in" filter="wipe(down)">
                                      <p:cBhvr>
                                        <p:cTn id="155" dur="500"/>
                                        <p:tgtEl>
                                          <p:spTgt spid="102460"/>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4" fill="hold" grpId="0" nodeType="clickEffect">
                                  <p:stCondLst>
                                    <p:cond delay="0"/>
                                  </p:stCondLst>
                                  <p:childTnLst>
                                    <p:set>
                                      <p:cBhvr>
                                        <p:cTn id="159" dur="1" fill="hold">
                                          <p:stCondLst>
                                            <p:cond delay="0"/>
                                          </p:stCondLst>
                                        </p:cTn>
                                        <p:tgtEl>
                                          <p:spTgt spid="102461"/>
                                        </p:tgtEl>
                                        <p:attrNameLst>
                                          <p:attrName>style.visibility</p:attrName>
                                        </p:attrNameLst>
                                      </p:cBhvr>
                                      <p:to>
                                        <p:strVal val="visible"/>
                                      </p:to>
                                    </p:set>
                                    <p:animEffect transition="in" filter="wipe(down)">
                                      <p:cBhvr>
                                        <p:cTn id="160" dur="500"/>
                                        <p:tgtEl>
                                          <p:spTgt spid="102461"/>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102435"/>
                                        </p:tgtEl>
                                        <p:attrNameLst>
                                          <p:attrName>style.visibility</p:attrName>
                                        </p:attrNameLst>
                                      </p:cBhvr>
                                      <p:to>
                                        <p:strVal val="visible"/>
                                      </p:to>
                                    </p:set>
                                    <p:animEffect transition="in" filter="wipe(left)">
                                      <p:cBhvr>
                                        <p:cTn id="165" dur="500"/>
                                        <p:tgtEl>
                                          <p:spTgt spid="102435"/>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102447"/>
                                        </p:tgtEl>
                                        <p:attrNameLst>
                                          <p:attrName>style.visibility</p:attrName>
                                        </p:attrNameLst>
                                      </p:cBhvr>
                                      <p:to>
                                        <p:strVal val="visible"/>
                                      </p:to>
                                    </p:set>
                                    <p:animEffect transition="in" filter="wipe(left)">
                                      <p:cBhvr>
                                        <p:cTn id="170" dur="500"/>
                                        <p:tgtEl>
                                          <p:spTgt spid="102447"/>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2" presetClass="entr" presetSubtype="4" fill="hold" grpId="0" nodeType="clickEffect">
                                  <p:stCondLst>
                                    <p:cond delay="0"/>
                                  </p:stCondLst>
                                  <p:childTnLst>
                                    <p:set>
                                      <p:cBhvr>
                                        <p:cTn id="174" dur="1" fill="hold">
                                          <p:stCondLst>
                                            <p:cond delay="0"/>
                                          </p:stCondLst>
                                        </p:cTn>
                                        <p:tgtEl>
                                          <p:spTgt spid="102484"/>
                                        </p:tgtEl>
                                        <p:attrNameLst>
                                          <p:attrName>style.visibility</p:attrName>
                                        </p:attrNameLst>
                                      </p:cBhvr>
                                      <p:to>
                                        <p:strVal val="visible"/>
                                      </p:to>
                                    </p:set>
                                    <p:animEffect transition="in" filter="wipe(down)">
                                      <p:cBhvr>
                                        <p:cTn id="175" dur="500"/>
                                        <p:tgtEl>
                                          <p:spTgt spid="102484"/>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2" presetClass="entr" presetSubtype="1" fill="hold" grpId="0" nodeType="clickEffect">
                                  <p:stCondLst>
                                    <p:cond delay="0"/>
                                  </p:stCondLst>
                                  <p:childTnLst>
                                    <p:set>
                                      <p:cBhvr>
                                        <p:cTn id="179" dur="1" fill="hold">
                                          <p:stCondLst>
                                            <p:cond delay="0"/>
                                          </p:stCondLst>
                                        </p:cTn>
                                        <p:tgtEl>
                                          <p:spTgt spid="102463"/>
                                        </p:tgtEl>
                                        <p:attrNameLst>
                                          <p:attrName>style.visibility</p:attrName>
                                        </p:attrNameLst>
                                      </p:cBhvr>
                                      <p:to>
                                        <p:strVal val="visible"/>
                                      </p:to>
                                    </p:set>
                                    <p:animEffect transition="in" filter="wipe(up)">
                                      <p:cBhvr>
                                        <p:cTn id="180" dur="500"/>
                                        <p:tgtEl>
                                          <p:spTgt spid="102463"/>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102432"/>
                                        </p:tgtEl>
                                        <p:attrNameLst>
                                          <p:attrName>style.visibility</p:attrName>
                                        </p:attrNameLst>
                                      </p:cBhvr>
                                      <p:to>
                                        <p:strVal val="visible"/>
                                      </p:to>
                                    </p:set>
                                    <p:animEffect transition="in" filter="wipe(left)">
                                      <p:cBhvr>
                                        <p:cTn id="185" dur="500"/>
                                        <p:tgtEl>
                                          <p:spTgt spid="102432"/>
                                        </p:tgtEl>
                                      </p:cBhvr>
                                    </p:animEffec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22" presetClass="entr" presetSubtype="8" fill="hold" grpId="0" nodeType="clickEffect">
                                  <p:stCondLst>
                                    <p:cond delay="0"/>
                                  </p:stCondLst>
                                  <p:childTnLst>
                                    <p:set>
                                      <p:cBhvr>
                                        <p:cTn id="189" dur="1" fill="hold">
                                          <p:stCondLst>
                                            <p:cond delay="0"/>
                                          </p:stCondLst>
                                        </p:cTn>
                                        <p:tgtEl>
                                          <p:spTgt spid="102448"/>
                                        </p:tgtEl>
                                        <p:attrNameLst>
                                          <p:attrName>style.visibility</p:attrName>
                                        </p:attrNameLst>
                                      </p:cBhvr>
                                      <p:to>
                                        <p:strVal val="visible"/>
                                      </p:to>
                                    </p:set>
                                    <p:animEffect transition="in" filter="wipe(left)">
                                      <p:cBhvr>
                                        <p:cTn id="190" dur="500"/>
                                        <p:tgtEl>
                                          <p:spTgt spid="102448"/>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22" presetClass="entr" presetSubtype="1" fill="hold" grpId="0" nodeType="clickEffect">
                                  <p:stCondLst>
                                    <p:cond delay="0"/>
                                  </p:stCondLst>
                                  <p:childTnLst>
                                    <p:set>
                                      <p:cBhvr>
                                        <p:cTn id="194" dur="1" fill="hold">
                                          <p:stCondLst>
                                            <p:cond delay="0"/>
                                          </p:stCondLst>
                                        </p:cTn>
                                        <p:tgtEl>
                                          <p:spTgt spid="102464"/>
                                        </p:tgtEl>
                                        <p:attrNameLst>
                                          <p:attrName>style.visibility</p:attrName>
                                        </p:attrNameLst>
                                      </p:cBhvr>
                                      <p:to>
                                        <p:strVal val="visible"/>
                                      </p:to>
                                    </p:set>
                                    <p:animEffect transition="in" filter="wipe(up)">
                                      <p:cBhvr>
                                        <p:cTn id="195" dur="500"/>
                                        <p:tgtEl>
                                          <p:spTgt spid="102464"/>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22" presetClass="entr" presetSubtype="8" fill="hold" grpId="0" nodeType="clickEffect">
                                  <p:stCondLst>
                                    <p:cond delay="0"/>
                                  </p:stCondLst>
                                  <p:childTnLst>
                                    <p:set>
                                      <p:cBhvr>
                                        <p:cTn id="199" dur="1" fill="hold">
                                          <p:stCondLst>
                                            <p:cond delay="0"/>
                                          </p:stCondLst>
                                        </p:cTn>
                                        <p:tgtEl>
                                          <p:spTgt spid="102465"/>
                                        </p:tgtEl>
                                        <p:attrNameLst>
                                          <p:attrName>style.visibility</p:attrName>
                                        </p:attrNameLst>
                                      </p:cBhvr>
                                      <p:to>
                                        <p:strVal val="visible"/>
                                      </p:to>
                                    </p:set>
                                    <p:animEffect transition="in" filter="wipe(left)">
                                      <p:cBhvr>
                                        <p:cTn id="200" dur="500"/>
                                        <p:tgtEl>
                                          <p:spTgt spid="102465"/>
                                        </p:tgtEl>
                                      </p:cBhvr>
                                    </p:animEffec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22" presetClass="entr" presetSubtype="8" fill="hold" grpId="0" nodeType="clickEffect">
                                  <p:stCondLst>
                                    <p:cond delay="0"/>
                                  </p:stCondLst>
                                  <p:childTnLst>
                                    <p:set>
                                      <p:cBhvr>
                                        <p:cTn id="204" dur="1" fill="hold">
                                          <p:stCondLst>
                                            <p:cond delay="0"/>
                                          </p:stCondLst>
                                        </p:cTn>
                                        <p:tgtEl>
                                          <p:spTgt spid="102437"/>
                                        </p:tgtEl>
                                        <p:attrNameLst>
                                          <p:attrName>style.visibility</p:attrName>
                                        </p:attrNameLst>
                                      </p:cBhvr>
                                      <p:to>
                                        <p:strVal val="visible"/>
                                      </p:to>
                                    </p:set>
                                    <p:animEffect transition="in" filter="wipe(left)">
                                      <p:cBhvr>
                                        <p:cTn id="205" dur="500"/>
                                        <p:tgtEl>
                                          <p:spTgt spid="102437"/>
                                        </p:tgtEl>
                                      </p:cBhvr>
                                    </p:animEffec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22" presetClass="entr" presetSubtype="8" fill="hold" grpId="0" nodeType="clickEffect">
                                  <p:stCondLst>
                                    <p:cond delay="0"/>
                                  </p:stCondLst>
                                  <p:childTnLst>
                                    <p:set>
                                      <p:cBhvr>
                                        <p:cTn id="209" dur="1" fill="hold">
                                          <p:stCondLst>
                                            <p:cond delay="0"/>
                                          </p:stCondLst>
                                        </p:cTn>
                                        <p:tgtEl>
                                          <p:spTgt spid="102449"/>
                                        </p:tgtEl>
                                        <p:attrNameLst>
                                          <p:attrName>style.visibility</p:attrName>
                                        </p:attrNameLst>
                                      </p:cBhvr>
                                      <p:to>
                                        <p:strVal val="visible"/>
                                      </p:to>
                                    </p:set>
                                    <p:animEffect transition="in" filter="wipe(left)">
                                      <p:cBhvr>
                                        <p:cTn id="210" dur="500"/>
                                        <p:tgtEl>
                                          <p:spTgt spid="102449"/>
                                        </p:tgtEl>
                                      </p:cBhvr>
                                    </p:animEffect>
                                  </p:childTnLst>
                                </p:cTn>
                              </p:par>
                            </p:childTnLst>
                          </p:cTn>
                        </p:par>
                      </p:childTnLst>
                    </p:cTn>
                  </p:par>
                  <p:par>
                    <p:cTn id="211" fill="hold" nodeType="clickPar">
                      <p:stCondLst>
                        <p:cond delay="indefinite"/>
                      </p:stCondLst>
                      <p:childTnLst>
                        <p:par>
                          <p:cTn id="212" fill="hold" nodeType="withGroup">
                            <p:stCondLst>
                              <p:cond delay="0"/>
                            </p:stCondLst>
                            <p:childTnLst>
                              <p:par>
                                <p:cTn id="213" presetID="22" presetClass="entr" presetSubtype="1" fill="hold" grpId="0" nodeType="clickEffect">
                                  <p:stCondLst>
                                    <p:cond delay="0"/>
                                  </p:stCondLst>
                                  <p:childTnLst>
                                    <p:set>
                                      <p:cBhvr>
                                        <p:cTn id="214" dur="1" fill="hold">
                                          <p:stCondLst>
                                            <p:cond delay="0"/>
                                          </p:stCondLst>
                                        </p:cTn>
                                        <p:tgtEl>
                                          <p:spTgt spid="102490"/>
                                        </p:tgtEl>
                                        <p:attrNameLst>
                                          <p:attrName>style.visibility</p:attrName>
                                        </p:attrNameLst>
                                      </p:cBhvr>
                                      <p:to>
                                        <p:strVal val="visible"/>
                                      </p:to>
                                    </p:set>
                                    <p:animEffect transition="in" filter="wipe(up)">
                                      <p:cBhvr>
                                        <p:cTn id="215" dur="500"/>
                                        <p:tgtEl>
                                          <p:spTgt spid="102490"/>
                                        </p:tgtEl>
                                      </p:cBhvr>
                                    </p:animEffec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22" presetClass="entr" presetSubtype="1" fill="hold" grpId="0" nodeType="clickEffect">
                                  <p:stCondLst>
                                    <p:cond delay="0"/>
                                  </p:stCondLst>
                                  <p:childTnLst>
                                    <p:set>
                                      <p:cBhvr>
                                        <p:cTn id="219" dur="1" fill="hold">
                                          <p:stCondLst>
                                            <p:cond delay="0"/>
                                          </p:stCondLst>
                                        </p:cTn>
                                        <p:tgtEl>
                                          <p:spTgt spid="102491"/>
                                        </p:tgtEl>
                                        <p:attrNameLst>
                                          <p:attrName>style.visibility</p:attrName>
                                        </p:attrNameLst>
                                      </p:cBhvr>
                                      <p:to>
                                        <p:strVal val="visible"/>
                                      </p:to>
                                    </p:set>
                                    <p:animEffect transition="in" filter="wipe(up)">
                                      <p:cBhvr>
                                        <p:cTn id="220" dur="500"/>
                                        <p:tgtEl>
                                          <p:spTgt spid="102491"/>
                                        </p:tgtEl>
                                      </p:cBhvr>
                                    </p:animEffec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22" presetClass="entr" presetSubtype="1" fill="hold" grpId="0" nodeType="clickEffect">
                                  <p:stCondLst>
                                    <p:cond delay="0"/>
                                  </p:stCondLst>
                                  <p:childTnLst>
                                    <p:set>
                                      <p:cBhvr>
                                        <p:cTn id="224" dur="1" fill="hold">
                                          <p:stCondLst>
                                            <p:cond delay="0"/>
                                          </p:stCondLst>
                                        </p:cTn>
                                        <p:tgtEl>
                                          <p:spTgt spid="102492"/>
                                        </p:tgtEl>
                                        <p:attrNameLst>
                                          <p:attrName>style.visibility</p:attrName>
                                        </p:attrNameLst>
                                      </p:cBhvr>
                                      <p:to>
                                        <p:strVal val="visible"/>
                                      </p:to>
                                    </p:set>
                                    <p:animEffect transition="in" filter="wipe(up)">
                                      <p:cBhvr>
                                        <p:cTn id="225" dur="500"/>
                                        <p:tgtEl>
                                          <p:spTgt spid="102492"/>
                                        </p:tgtEl>
                                      </p:cBhvr>
                                    </p:animEffec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22" presetClass="entr" presetSubtype="1" fill="hold" grpId="0" nodeType="clickEffect">
                                  <p:stCondLst>
                                    <p:cond delay="0"/>
                                  </p:stCondLst>
                                  <p:childTnLst>
                                    <p:set>
                                      <p:cBhvr>
                                        <p:cTn id="229" dur="1" fill="hold">
                                          <p:stCondLst>
                                            <p:cond delay="0"/>
                                          </p:stCondLst>
                                        </p:cTn>
                                        <p:tgtEl>
                                          <p:spTgt spid="102494"/>
                                        </p:tgtEl>
                                        <p:attrNameLst>
                                          <p:attrName>style.visibility</p:attrName>
                                        </p:attrNameLst>
                                      </p:cBhvr>
                                      <p:to>
                                        <p:strVal val="visible"/>
                                      </p:to>
                                    </p:set>
                                    <p:animEffect transition="in" filter="wipe(up)">
                                      <p:cBhvr>
                                        <p:cTn id="230" dur="500"/>
                                        <p:tgtEl>
                                          <p:spTgt spid="102494"/>
                                        </p:tgtEl>
                                      </p:cBhvr>
                                    </p:animEffec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22" presetClass="entr" presetSubtype="1" fill="hold" grpId="0" nodeType="clickEffect">
                                  <p:stCondLst>
                                    <p:cond delay="0"/>
                                  </p:stCondLst>
                                  <p:childTnLst>
                                    <p:set>
                                      <p:cBhvr>
                                        <p:cTn id="234" dur="1" fill="hold">
                                          <p:stCondLst>
                                            <p:cond delay="0"/>
                                          </p:stCondLst>
                                        </p:cTn>
                                        <p:tgtEl>
                                          <p:spTgt spid="102493"/>
                                        </p:tgtEl>
                                        <p:attrNameLst>
                                          <p:attrName>style.visibility</p:attrName>
                                        </p:attrNameLst>
                                      </p:cBhvr>
                                      <p:to>
                                        <p:strVal val="visible"/>
                                      </p:to>
                                    </p:set>
                                    <p:animEffect transition="in" filter="wipe(up)">
                                      <p:cBhvr>
                                        <p:cTn id="235" dur="500"/>
                                        <p:tgtEl>
                                          <p:spTgt spid="102493"/>
                                        </p:tgtEl>
                                      </p:cBhvr>
                                    </p:animEffect>
                                  </p:childTnLst>
                                </p:cTn>
                              </p:par>
                            </p:childTnLst>
                          </p:cTn>
                        </p:par>
                      </p:childTnLst>
                    </p:cTn>
                  </p:par>
                  <p:par>
                    <p:cTn id="236" fill="hold" nodeType="clickPar">
                      <p:stCondLst>
                        <p:cond delay="indefinite"/>
                      </p:stCondLst>
                      <p:childTnLst>
                        <p:par>
                          <p:cTn id="237" fill="hold" nodeType="withGroup">
                            <p:stCondLst>
                              <p:cond delay="0"/>
                            </p:stCondLst>
                            <p:childTnLst>
                              <p:par>
                                <p:cTn id="238" presetID="22" presetClass="entr" presetSubtype="1" fill="hold" grpId="0" nodeType="clickEffect">
                                  <p:stCondLst>
                                    <p:cond delay="0"/>
                                  </p:stCondLst>
                                  <p:childTnLst>
                                    <p:set>
                                      <p:cBhvr>
                                        <p:cTn id="239" dur="1" fill="hold">
                                          <p:stCondLst>
                                            <p:cond delay="0"/>
                                          </p:stCondLst>
                                        </p:cTn>
                                        <p:tgtEl>
                                          <p:spTgt spid="102499"/>
                                        </p:tgtEl>
                                        <p:attrNameLst>
                                          <p:attrName>style.visibility</p:attrName>
                                        </p:attrNameLst>
                                      </p:cBhvr>
                                      <p:to>
                                        <p:strVal val="visible"/>
                                      </p:to>
                                    </p:set>
                                    <p:animEffect transition="in" filter="wipe(up)">
                                      <p:cBhvr>
                                        <p:cTn id="240" dur="500"/>
                                        <p:tgtEl>
                                          <p:spTgt spid="102499"/>
                                        </p:tgtEl>
                                      </p:cBhvr>
                                    </p:animEffect>
                                  </p:childTnLst>
                                </p:cTn>
                              </p:par>
                            </p:childTnLst>
                          </p:cTn>
                        </p:par>
                      </p:childTnLst>
                    </p:cTn>
                  </p:par>
                  <p:par>
                    <p:cTn id="241" fill="hold" nodeType="clickPar">
                      <p:stCondLst>
                        <p:cond delay="indefinite"/>
                      </p:stCondLst>
                      <p:childTnLst>
                        <p:par>
                          <p:cTn id="242" fill="hold" nodeType="withGroup">
                            <p:stCondLst>
                              <p:cond delay="0"/>
                            </p:stCondLst>
                            <p:childTnLst>
                              <p:par>
                                <p:cTn id="243" presetID="22" presetClass="entr" presetSubtype="1" fill="hold" grpId="0" nodeType="clickEffect">
                                  <p:stCondLst>
                                    <p:cond delay="0"/>
                                  </p:stCondLst>
                                  <p:childTnLst>
                                    <p:set>
                                      <p:cBhvr>
                                        <p:cTn id="244" dur="1" fill="hold">
                                          <p:stCondLst>
                                            <p:cond delay="0"/>
                                          </p:stCondLst>
                                        </p:cTn>
                                        <p:tgtEl>
                                          <p:spTgt spid="102495"/>
                                        </p:tgtEl>
                                        <p:attrNameLst>
                                          <p:attrName>style.visibility</p:attrName>
                                        </p:attrNameLst>
                                      </p:cBhvr>
                                      <p:to>
                                        <p:strVal val="visible"/>
                                      </p:to>
                                    </p:set>
                                    <p:animEffect transition="in" filter="wipe(up)">
                                      <p:cBhvr>
                                        <p:cTn id="245" dur="500"/>
                                        <p:tgtEl>
                                          <p:spTgt spid="102495"/>
                                        </p:tgtEl>
                                      </p:cBhvr>
                                    </p:animEffect>
                                  </p:childTnLst>
                                </p:cTn>
                              </p:par>
                            </p:childTnLst>
                          </p:cTn>
                        </p:par>
                      </p:childTnLst>
                    </p:cTn>
                  </p:par>
                  <p:par>
                    <p:cTn id="246" fill="hold" nodeType="clickPar">
                      <p:stCondLst>
                        <p:cond delay="indefinite"/>
                      </p:stCondLst>
                      <p:childTnLst>
                        <p:par>
                          <p:cTn id="247" fill="hold" nodeType="withGroup">
                            <p:stCondLst>
                              <p:cond delay="0"/>
                            </p:stCondLst>
                            <p:childTnLst>
                              <p:par>
                                <p:cTn id="248" presetID="22" presetClass="entr" presetSubtype="1" fill="hold" grpId="0" nodeType="clickEffect">
                                  <p:stCondLst>
                                    <p:cond delay="0"/>
                                  </p:stCondLst>
                                  <p:childTnLst>
                                    <p:set>
                                      <p:cBhvr>
                                        <p:cTn id="249" dur="1" fill="hold">
                                          <p:stCondLst>
                                            <p:cond delay="0"/>
                                          </p:stCondLst>
                                        </p:cTn>
                                        <p:tgtEl>
                                          <p:spTgt spid="102500"/>
                                        </p:tgtEl>
                                        <p:attrNameLst>
                                          <p:attrName>style.visibility</p:attrName>
                                        </p:attrNameLst>
                                      </p:cBhvr>
                                      <p:to>
                                        <p:strVal val="visible"/>
                                      </p:to>
                                    </p:set>
                                    <p:animEffect transition="in" filter="wipe(up)">
                                      <p:cBhvr>
                                        <p:cTn id="250" dur="500"/>
                                        <p:tgtEl>
                                          <p:spTgt spid="102500"/>
                                        </p:tgtEl>
                                      </p:cBhvr>
                                    </p:animEffec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22" presetClass="entr" presetSubtype="1" fill="hold" grpId="0" nodeType="clickEffect">
                                  <p:stCondLst>
                                    <p:cond delay="0"/>
                                  </p:stCondLst>
                                  <p:childTnLst>
                                    <p:set>
                                      <p:cBhvr>
                                        <p:cTn id="254" dur="1" fill="hold">
                                          <p:stCondLst>
                                            <p:cond delay="0"/>
                                          </p:stCondLst>
                                        </p:cTn>
                                        <p:tgtEl>
                                          <p:spTgt spid="102496"/>
                                        </p:tgtEl>
                                        <p:attrNameLst>
                                          <p:attrName>style.visibility</p:attrName>
                                        </p:attrNameLst>
                                      </p:cBhvr>
                                      <p:to>
                                        <p:strVal val="visible"/>
                                      </p:to>
                                    </p:set>
                                    <p:animEffect transition="in" filter="wipe(up)">
                                      <p:cBhvr>
                                        <p:cTn id="255" dur="500"/>
                                        <p:tgtEl>
                                          <p:spTgt spid="102496"/>
                                        </p:tgtEl>
                                      </p:cBhvr>
                                    </p:animEffect>
                                  </p:childTnLst>
                                </p:cTn>
                              </p:par>
                            </p:childTnLst>
                          </p:cTn>
                        </p:par>
                      </p:childTnLst>
                    </p:cTn>
                  </p:par>
                  <p:par>
                    <p:cTn id="256" fill="hold" nodeType="clickPar">
                      <p:stCondLst>
                        <p:cond delay="indefinite"/>
                      </p:stCondLst>
                      <p:childTnLst>
                        <p:par>
                          <p:cTn id="257" fill="hold" nodeType="withGroup">
                            <p:stCondLst>
                              <p:cond delay="0"/>
                            </p:stCondLst>
                            <p:childTnLst>
                              <p:par>
                                <p:cTn id="258" presetID="22" presetClass="entr" presetSubtype="1" fill="hold" grpId="0" nodeType="clickEffect">
                                  <p:stCondLst>
                                    <p:cond delay="0"/>
                                  </p:stCondLst>
                                  <p:childTnLst>
                                    <p:set>
                                      <p:cBhvr>
                                        <p:cTn id="259" dur="1" fill="hold">
                                          <p:stCondLst>
                                            <p:cond delay="0"/>
                                          </p:stCondLst>
                                        </p:cTn>
                                        <p:tgtEl>
                                          <p:spTgt spid="102501"/>
                                        </p:tgtEl>
                                        <p:attrNameLst>
                                          <p:attrName>style.visibility</p:attrName>
                                        </p:attrNameLst>
                                      </p:cBhvr>
                                      <p:to>
                                        <p:strVal val="visible"/>
                                      </p:to>
                                    </p:set>
                                    <p:animEffect transition="in" filter="wipe(up)">
                                      <p:cBhvr>
                                        <p:cTn id="260" dur="500"/>
                                        <p:tgtEl>
                                          <p:spTgt spid="102501"/>
                                        </p:tgtEl>
                                      </p:cBhvr>
                                    </p:animEffect>
                                  </p:childTnLst>
                                </p:cTn>
                              </p:par>
                            </p:childTnLst>
                          </p:cTn>
                        </p:par>
                      </p:childTnLst>
                    </p:cTn>
                  </p:par>
                  <p:par>
                    <p:cTn id="261" fill="hold" nodeType="clickPar">
                      <p:stCondLst>
                        <p:cond delay="indefinite"/>
                      </p:stCondLst>
                      <p:childTnLst>
                        <p:par>
                          <p:cTn id="262" fill="hold" nodeType="withGroup">
                            <p:stCondLst>
                              <p:cond delay="0"/>
                            </p:stCondLst>
                            <p:childTnLst>
                              <p:par>
                                <p:cTn id="263" presetID="22" presetClass="entr" presetSubtype="1" fill="hold" grpId="0" nodeType="clickEffect">
                                  <p:stCondLst>
                                    <p:cond delay="0"/>
                                  </p:stCondLst>
                                  <p:childTnLst>
                                    <p:set>
                                      <p:cBhvr>
                                        <p:cTn id="264" dur="1" fill="hold">
                                          <p:stCondLst>
                                            <p:cond delay="0"/>
                                          </p:stCondLst>
                                        </p:cTn>
                                        <p:tgtEl>
                                          <p:spTgt spid="102497"/>
                                        </p:tgtEl>
                                        <p:attrNameLst>
                                          <p:attrName>style.visibility</p:attrName>
                                        </p:attrNameLst>
                                      </p:cBhvr>
                                      <p:to>
                                        <p:strVal val="visible"/>
                                      </p:to>
                                    </p:set>
                                    <p:animEffect transition="in" filter="wipe(up)">
                                      <p:cBhvr>
                                        <p:cTn id="265" dur="500"/>
                                        <p:tgtEl>
                                          <p:spTgt spid="102497"/>
                                        </p:tgtEl>
                                      </p:cBhvr>
                                    </p:animEffect>
                                  </p:childTnLst>
                                </p:cTn>
                              </p:par>
                            </p:childTnLst>
                          </p:cTn>
                        </p:par>
                      </p:childTnLst>
                    </p:cTn>
                  </p:par>
                  <p:par>
                    <p:cTn id="266" fill="hold" nodeType="clickPar">
                      <p:stCondLst>
                        <p:cond delay="indefinite"/>
                      </p:stCondLst>
                      <p:childTnLst>
                        <p:par>
                          <p:cTn id="267" fill="hold" nodeType="withGroup">
                            <p:stCondLst>
                              <p:cond delay="0"/>
                            </p:stCondLst>
                            <p:childTnLst>
                              <p:par>
                                <p:cTn id="268" presetID="22" presetClass="entr" presetSubtype="1" fill="hold" grpId="0" nodeType="clickEffect">
                                  <p:stCondLst>
                                    <p:cond delay="0"/>
                                  </p:stCondLst>
                                  <p:childTnLst>
                                    <p:set>
                                      <p:cBhvr>
                                        <p:cTn id="269" dur="1" fill="hold">
                                          <p:stCondLst>
                                            <p:cond delay="0"/>
                                          </p:stCondLst>
                                        </p:cTn>
                                        <p:tgtEl>
                                          <p:spTgt spid="102502"/>
                                        </p:tgtEl>
                                        <p:attrNameLst>
                                          <p:attrName>style.visibility</p:attrName>
                                        </p:attrNameLst>
                                      </p:cBhvr>
                                      <p:to>
                                        <p:strVal val="visible"/>
                                      </p:to>
                                    </p:set>
                                    <p:animEffect transition="in" filter="wipe(up)">
                                      <p:cBhvr>
                                        <p:cTn id="270" dur="500"/>
                                        <p:tgtEl>
                                          <p:spTgt spid="102502"/>
                                        </p:tgtEl>
                                      </p:cBhvr>
                                    </p:animEffect>
                                  </p:childTnLst>
                                </p:cTn>
                              </p:par>
                            </p:childTnLst>
                          </p:cTn>
                        </p:par>
                      </p:childTnLst>
                    </p:cTn>
                  </p:par>
                  <p:par>
                    <p:cTn id="271" fill="hold" nodeType="clickPar">
                      <p:stCondLst>
                        <p:cond delay="indefinite"/>
                      </p:stCondLst>
                      <p:childTnLst>
                        <p:par>
                          <p:cTn id="272" fill="hold" nodeType="withGroup">
                            <p:stCondLst>
                              <p:cond delay="0"/>
                            </p:stCondLst>
                            <p:childTnLst>
                              <p:par>
                                <p:cTn id="273" presetID="22" presetClass="entr" presetSubtype="1" fill="hold" grpId="0" nodeType="clickEffect">
                                  <p:stCondLst>
                                    <p:cond delay="0"/>
                                  </p:stCondLst>
                                  <p:childTnLst>
                                    <p:set>
                                      <p:cBhvr>
                                        <p:cTn id="274" dur="1" fill="hold">
                                          <p:stCondLst>
                                            <p:cond delay="0"/>
                                          </p:stCondLst>
                                        </p:cTn>
                                        <p:tgtEl>
                                          <p:spTgt spid="102498"/>
                                        </p:tgtEl>
                                        <p:attrNameLst>
                                          <p:attrName>style.visibility</p:attrName>
                                        </p:attrNameLst>
                                      </p:cBhvr>
                                      <p:to>
                                        <p:strVal val="visible"/>
                                      </p:to>
                                    </p:set>
                                    <p:animEffect transition="in" filter="wipe(up)">
                                      <p:cBhvr>
                                        <p:cTn id="275" dur="500"/>
                                        <p:tgtEl>
                                          <p:spTgt spid="102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1" grpId="0" animBg="1" autoUpdateAnimBg="0"/>
      <p:bldP spid="102432" grpId="0" animBg="1" autoUpdateAnimBg="0"/>
      <p:bldP spid="102433" grpId="0" animBg="1" autoUpdateAnimBg="0"/>
      <p:bldP spid="102434" grpId="0" animBg="1" autoUpdateAnimBg="0"/>
      <p:bldP spid="102435" grpId="0" animBg="1" autoUpdateAnimBg="0"/>
      <p:bldP spid="102436" grpId="0" animBg="1" autoUpdateAnimBg="0"/>
      <p:bldP spid="102437" grpId="0" animBg="1" autoUpdateAnimBg="0"/>
      <p:bldP spid="102438" grpId="0" animBg="1" autoUpdateAnimBg="0"/>
      <p:bldP spid="102439" grpId="0" animBg="1" autoUpdateAnimBg="0"/>
      <p:bldP spid="102441" grpId="0" animBg="1" autoUpdateAnimBg="0"/>
      <p:bldP spid="102442" grpId="0" animBg="1" autoUpdateAnimBg="0"/>
      <p:bldP spid="102443" grpId="0" animBg="1" autoUpdateAnimBg="0"/>
      <p:bldP spid="102444" grpId="0" animBg="1" autoUpdateAnimBg="0"/>
      <p:bldP spid="102445" grpId="0" animBg="1" autoUpdateAnimBg="0"/>
      <p:bldP spid="102446" grpId="0" animBg="1" autoUpdateAnimBg="0"/>
      <p:bldP spid="102447" grpId="0" animBg="1" autoUpdateAnimBg="0"/>
      <p:bldP spid="102448" grpId="0" animBg="1" autoUpdateAnimBg="0"/>
      <p:bldP spid="102449" grpId="0" animBg="1" autoUpdateAnimBg="0"/>
      <p:bldP spid="102450" grpId="0" animBg="1" autoUpdateAnimBg="0"/>
      <p:bldP spid="102451" grpId="0" animBg="1"/>
      <p:bldP spid="102452" grpId="0" animBg="1" autoUpdateAnimBg="0"/>
      <p:bldP spid="102453" grpId="0" animBg="1"/>
      <p:bldP spid="102454" grpId="0" animBg="1" autoUpdateAnimBg="0"/>
      <p:bldP spid="102455" grpId="0" animBg="1"/>
      <p:bldP spid="102456" grpId="0" animBg="1"/>
      <p:bldP spid="102457" grpId="0" animBg="1" autoUpdateAnimBg="0"/>
      <p:bldP spid="102458" grpId="0" animBg="1"/>
      <p:bldP spid="102459" grpId="0" animBg="1" autoUpdateAnimBg="0"/>
      <p:bldP spid="102460" grpId="0" animBg="1"/>
      <p:bldP spid="102461" grpId="0" animBg="1" autoUpdateAnimBg="0"/>
      <p:bldP spid="102462" grpId="0" animBg="1" autoUpdateAnimBg="0"/>
      <p:bldP spid="102463" grpId="0" animBg="1" autoUpdateAnimBg="0"/>
      <p:bldP spid="102464" grpId="0" animBg="1"/>
      <p:bldP spid="102465" grpId="0" animBg="1" autoUpdateAnimBg="0"/>
      <p:bldP spid="102466" grpId="0" autoUpdateAnimBg="0"/>
      <p:bldP spid="102467" grpId="0" autoUpdateAnimBg="0"/>
      <p:bldP spid="102483" grpId="0" animBg="1"/>
      <p:bldP spid="102484" grpId="0" animBg="1"/>
      <p:bldP spid="102485" grpId="0" animBg="1"/>
      <p:bldP spid="102486" grpId="0" animBg="1"/>
      <p:bldP spid="102490" grpId="0" animBg="1" autoUpdateAnimBg="0"/>
      <p:bldP spid="102491" grpId="0" animBg="1"/>
      <p:bldP spid="102492" grpId="0" animBg="1" autoUpdateAnimBg="0"/>
      <p:bldP spid="102493" grpId="0" animBg="1" autoUpdateAnimBg="0"/>
      <p:bldP spid="102494" grpId="0" animBg="1"/>
      <p:bldP spid="102495" grpId="0" animBg="1" autoUpdateAnimBg="0"/>
      <p:bldP spid="102496" grpId="0" animBg="1" autoUpdateAnimBg="0"/>
      <p:bldP spid="102497" grpId="0" animBg="1" autoUpdateAnimBg="0"/>
      <p:bldP spid="102498" grpId="0" animBg="1" autoUpdateAnimBg="0"/>
      <p:bldP spid="102499" grpId="0" animBg="1"/>
      <p:bldP spid="102500" grpId="0" animBg="1"/>
      <p:bldP spid="102501" grpId="0" animBg="1"/>
      <p:bldP spid="102502"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43394" name="Group 2"/>
          <p:cNvGrpSpPr>
            <a:grpSpLocks/>
          </p:cNvGrpSpPr>
          <p:nvPr/>
        </p:nvGrpSpPr>
        <p:grpSpPr bwMode="auto">
          <a:xfrm>
            <a:off x="677863" y="2636838"/>
            <a:ext cx="6905625" cy="3876675"/>
            <a:chOff x="0" y="0"/>
            <a:chExt cx="4350" cy="2442"/>
          </a:xfrm>
        </p:grpSpPr>
        <p:sp>
          <p:nvSpPr>
            <p:cNvPr id="443396" name="Rectangle 3"/>
            <p:cNvSpPr>
              <a:spLocks noChangeArrowheads="1"/>
            </p:cNvSpPr>
            <p:nvPr/>
          </p:nvSpPr>
          <p:spPr bwMode="auto">
            <a:xfrm>
              <a:off x="677" y="2238"/>
              <a:ext cx="242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dirty="0" smtClean="0">
                  <a:latin typeface="Times New Roman" pitchFamily="18" charset="0"/>
                </a:rPr>
                <a:t>无向图</a:t>
              </a:r>
              <a:r>
                <a:rPr lang="zh-CN" altLang="en-US" sz="2000" b="1" dirty="0">
                  <a:latin typeface="Times New Roman" pitchFamily="18" charset="0"/>
                </a:rPr>
                <a:t>深度优先搜索遍历</a:t>
              </a:r>
            </a:p>
          </p:txBody>
        </p:sp>
        <p:grpSp>
          <p:nvGrpSpPr>
            <p:cNvPr id="443397" name="Group 4"/>
            <p:cNvGrpSpPr>
              <a:grpSpLocks/>
            </p:cNvGrpSpPr>
            <p:nvPr/>
          </p:nvGrpSpPr>
          <p:grpSpPr bwMode="auto">
            <a:xfrm>
              <a:off x="0" y="386"/>
              <a:ext cx="1541" cy="1148"/>
              <a:chOff x="0" y="0"/>
              <a:chExt cx="1541" cy="1148"/>
            </a:xfrm>
          </p:grpSpPr>
          <p:sp>
            <p:nvSpPr>
              <p:cNvPr id="443465" name="Rectangle 5"/>
              <p:cNvSpPr>
                <a:spLocks noChangeArrowheads="1"/>
              </p:cNvSpPr>
              <p:nvPr/>
            </p:nvSpPr>
            <p:spPr bwMode="auto">
              <a:xfrm>
                <a:off x="293" y="944"/>
                <a:ext cx="90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a:latin typeface="Times New Roman" pitchFamily="18" charset="0"/>
                  </a:rPr>
                  <a:t>(a)  </a:t>
                </a:r>
                <a:r>
                  <a:rPr lang="zh-CN" altLang="en-US" sz="2000" b="1">
                    <a:latin typeface="Times New Roman" pitchFamily="18" charset="0"/>
                  </a:rPr>
                  <a:t>无向图</a:t>
                </a:r>
                <a:r>
                  <a:rPr lang="en-US" altLang="en-US" sz="2000" b="1">
                    <a:latin typeface="Times New Roman" pitchFamily="18" charset="0"/>
                  </a:rPr>
                  <a:t>G</a:t>
                </a:r>
              </a:p>
            </p:txBody>
          </p:sp>
          <p:grpSp>
            <p:nvGrpSpPr>
              <p:cNvPr id="443466" name="Group 6"/>
              <p:cNvGrpSpPr>
                <a:grpSpLocks/>
              </p:cNvGrpSpPr>
              <p:nvPr/>
            </p:nvGrpSpPr>
            <p:grpSpPr bwMode="auto">
              <a:xfrm>
                <a:off x="0" y="0"/>
                <a:ext cx="992" cy="864"/>
                <a:chOff x="0" y="0"/>
                <a:chExt cx="992" cy="864"/>
              </a:xfrm>
            </p:grpSpPr>
            <p:sp>
              <p:nvSpPr>
                <p:cNvPr id="443473" name="Oval 7"/>
                <p:cNvSpPr>
                  <a:spLocks noChangeArrowheads="1"/>
                </p:cNvSpPr>
                <p:nvPr/>
              </p:nvSpPr>
              <p:spPr bwMode="auto">
                <a:xfrm>
                  <a:off x="0" y="80"/>
                  <a:ext cx="317" cy="249"/>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v</a:t>
                  </a:r>
                  <a:r>
                    <a:rPr lang="en-US" altLang="en-US" sz="2400" baseline="-18000">
                      <a:latin typeface="Times New Roman" pitchFamily="18" charset="0"/>
                    </a:rPr>
                    <a:t>1</a:t>
                  </a:r>
                </a:p>
              </p:txBody>
            </p:sp>
            <p:sp>
              <p:nvSpPr>
                <p:cNvPr id="443474" name="Oval 8"/>
                <p:cNvSpPr>
                  <a:spLocks noChangeArrowheads="1"/>
                </p:cNvSpPr>
                <p:nvPr/>
              </p:nvSpPr>
              <p:spPr bwMode="auto">
                <a:xfrm>
                  <a:off x="0" y="615"/>
                  <a:ext cx="317" cy="249"/>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v</a:t>
                  </a:r>
                  <a:r>
                    <a:rPr lang="en-US" altLang="en-US" sz="2400" baseline="-18000">
                      <a:latin typeface="Times New Roman" pitchFamily="18" charset="0"/>
                    </a:rPr>
                    <a:t>2</a:t>
                  </a:r>
                </a:p>
              </p:txBody>
            </p:sp>
            <p:sp>
              <p:nvSpPr>
                <p:cNvPr id="443475" name="Oval 9"/>
                <p:cNvSpPr>
                  <a:spLocks noChangeArrowheads="1"/>
                </p:cNvSpPr>
                <p:nvPr/>
              </p:nvSpPr>
              <p:spPr bwMode="auto">
                <a:xfrm>
                  <a:off x="675" y="80"/>
                  <a:ext cx="317" cy="249"/>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v</a:t>
                  </a:r>
                  <a:r>
                    <a:rPr lang="en-US" altLang="en-US" sz="2400" baseline="-18000">
                      <a:latin typeface="Times New Roman" pitchFamily="18" charset="0"/>
                    </a:rPr>
                    <a:t>3</a:t>
                  </a:r>
                </a:p>
              </p:txBody>
            </p:sp>
            <p:sp>
              <p:nvSpPr>
                <p:cNvPr id="443476" name="Line 10"/>
                <p:cNvSpPr>
                  <a:spLocks noChangeShapeType="1"/>
                </p:cNvSpPr>
                <p:nvPr/>
              </p:nvSpPr>
              <p:spPr bwMode="auto">
                <a:xfrm>
                  <a:off x="160" y="328"/>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3477" name="Line 11"/>
                <p:cNvSpPr>
                  <a:spLocks noChangeShapeType="1"/>
                </p:cNvSpPr>
                <p:nvPr/>
              </p:nvSpPr>
              <p:spPr bwMode="auto">
                <a:xfrm flipV="1">
                  <a:off x="288" y="320"/>
                  <a:ext cx="480" cy="3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3478" name="Line 12"/>
                <p:cNvSpPr>
                  <a:spLocks noChangeShapeType="1"/>
                </p:cNvSpPr>
                <p:nvPr/>
              </p:nvSpPr>
              <p:spPr bwMode="auto">
                <a:xfrm>
                  <a:off x="320" y="192"/>
                  <a:ext cx="3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3479" name="未知"/>
                <p:cNvSpPr>
                  <a:spLocks/>
                </p:cNvSpPr>
                <p:nvPr/>
              </p:nvSpPr>
              <p:spPr bwMode="auto">
                <a:xfrm>
                  <a:off x="208" y="0"/>
                  <a:ext cx="528" cy="96"/>
                </a:xfrm>
                <a:custGeom>
                  <a:avLst/>
                  <a:gdLst>
                    <a:gd name="T0" fmla="*/ 0 w 528"/>
                    <a:gd name="T1" fmla="*/ 96 h 96"/>
                    <a:gd name="T2" fmla="*/ 192 w 528"/>
                    <a:gd name="T3" fmla="*/ 0 h 96"/>
                    <a:gd name="T4" fmla="*/ 528 w 528"/>
                    <a:gd name="T5" fmla="*/ 96 h 96"/>
                    <a:gd name="T6" fmla="*/ 0 60000 65536"/>
                    <a:gd name="T7" fmla="*/ 0 60000 65536"/>
                    <a:gd name="T8" fmla="*/ 0 60000 65536"/>
                  </a:gdLst>
                  <a:ahLst/>
                  <a:cxnLst>
                    <a:cxn ang="T6">
                      <a:pos x="T0" y="T1"/>
                    </a:cxn>
                    <a:cxn ang="T7">
                      <a:pos x="T2" y="T3"/>
                    </a:cxn>
                    <a:cxn ang="T8">
                      <a:pos x="T4" y="T5"/>
                    </a:cxn>
                  </a:cxnLst>
                  <a:rect l="0" t="0" r="r" b="b"/>
                  <a:pathLst>
                    <a:path w="528" h="96">
                      <a:moveTo>
                        <a:pt x="0" y="96"/>
                      </a:moveTo>
                      <a:cubicBezTo>
                        <a:pt x="52" y="48"/>
                        <a:pt x="104" y="0"/>
                        <a:pt x="192" y="0"/>
                      </a:cubicBezTo>
                      <a:cubicBezTo>
                        <a:pt x="280" y="0"/>
                        <a:pt x="472" y="80"/>
                        <a:pt x="528" y="96"/>
                      </a:cubicBezTo>
                    </a:path>
                  </a:pathLst>
                </a:custGeom>
                <a:noFill/>
                <a:ln w="28575" cap="flat" cmpd="sng">
                  <a:solidFill>
                    <a:schemeClr val="hlink"/>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3480" name="未知"/>
                <p:cNvSpPr>
                  <a:spLocks/>
                </p:cNvSpPr>
                <p:nvPr/>
              </p:nvSpPr>
              <p:spPr bwMode="auto">
                <a:xfrm>
                  <a:off x="312" y="336"/>
                  <a:ext cx="528" cy="384"/>
                </a:xfrm>
                <a:custGeom>
                  <a:avLst/>
                  <a:gdLst>
                    <a:gd name="T0" fmla="*/ 528 w 528"/>
                    <a:gd name="T1" fmla="*/ 0 h 384"/>
                    <a:gd name="T2" fmla="*/ 432 w 528"/>
                    <a:gd name="T3" fmla="*/ 192 h 384"/>
                    <a:gd name="T4" fmla="*/ 0 w 528"/>
                    <a:gd name="T5" fmla="*/ 384 h 384"/>
                    <a:gd name="T6" fmla="*/ 0 60000 65536"/>
                    <a:gd name="T7" fmla="*/ 0 60000 65536"/>
                    <a:gd name="T8" fmla="*/ 0 60000 65536"/>
                  </a:gdLst>
                  <a:ahLst/>
                  <a:cxnLst>
                    <a:cxn ang="T6">
                      <a:pos x="T0" y="T1"/>
                    </a:cxn>
                    <a:cxn ang="T7">
                      <a:pos x="T2" y="T3"/>
                    </a:cxn>
                    <a:cxn ang="T8">
                      <a:pos x="T4" y="T5"/>
                    </a:cxn>
                  </a:cxnLst>
                  <a:rect l="0" t="0" r="r" b="b"/>
                  <a:pathLst>
                    <a:path w="528" h="384">
                      <a:moveTo>
                        <a:pt x="528" y="0"/>
                      </a:moveTo>
                      <a:cubicBezTo>
                        <a:pt x="524" y="64"/>
                        <a:pt x="520" y="128"/>
                        <a:pt x="432" y="192"/>
                      </a:cubicBezTo>
                      <a:cubicBezTo>
                        <a:pt x="344" y="256"/>
                        <a:pt x="72" y="352"/>
                        <a:pt x="0" y="384"/>
                      </a:cubicBezTo>
                    </a:path>
                  </a:pathLst>
                </a:custGeom>
                <a:noFill/>
                <a:ln w="28575" cap="flat" cmpd="sng">
                  <a:solidFill>
                    <a:schemeClr val="hlink"/>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3467" name="Group 15"/>
              <p:cNvGrpSpPr>
                <a:grpSpLocks/>
              </p:cNvGrpSpPr>
              <p:nvPr/>
            </p:nvGrpSpPr>
            <p:grpSpPr bwMode="auto">
              <a:xfrm>
                <a:off x="576" y="528"/>
                <a:ext cx="965" cy="329"/>
                <a:chOff x="0" y="0"/>
                <a:chExt cx="965" cy="329"/>
              </a:xfrm>
            </p:grpSpPr>
            <p:grpSp>
              <p:nvGrpSpPr>
                <p:cNvPr id="443468" name="Group 16"/>
                <p:cNvGrpSpPr>
                  <a:grpSpLocks/>
                </p:cNvGrpSpPr>
                <p:nvPr/>
              </p:nvGrpSpPr>
              <p:grpSpPr bwMode="auto">
                <a:xfrm>
                  <a:off x="0" y="80"/>
                  <a:ext cx="965" cy="249"/>
                  <a:chOff x="0" y="0"/>
                  <a:chExt cx="965" cy="249"/>
                </a:xfrm>
              </p:grpSpPr>
              <p:sp>
                <p:nvSpPr>
                  <p:cNvPr id="443470" name="Oval 17"/>
                  <p:cNvSpPr>
                    <a:spLocks noChangeArrowheads="1"/>
                  </p:cNvSpPr>
                  <p:nvPr/>
                </p:nvSpPr>
                <p:spPr bwMode="auto">
                  <a:xfrm>
                    <a:off x="0" y="0"/>
                    <a:ext cx="317" cy="249"/>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v</a:t>
                    </a:r>
                    <a:r>
                      <a:rPr lang="en-US" altLang="en-US" sz="2400" baseline="-18000">
                        <a:latin typeface="Times New Roman" pitchFamily="18" charset="0"/>
                      </a:rPr>
                      <a:t>4</a:t>
                    </a:r>
                  </a:p>
                </p:txBody>
              </p:sp>
              <p:sp>
                <p:nvSpPr>
                  <p:cNvPr id="443471" name="Oval 18"/>
                  <p:cNvSpPr>
                    <a:spLocks noChangeArrowheads="1"/>
                  </p:cNvSpPr>
                  <p:nvPr/>
                </p:nvSpPr>
                <p:spPr bwMode="auto">
                  <a:xfrm>
                    <a:off x="648" y="0"/>
                    <a:ext cx="317" cy="249"/>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v</a:t>
                    </a:r>
                    <a:r>
                      <a:rPr lang="en-US" altLang="en-US" sz="2400" baseline="-18000">
                        <a:latin typeface="Times New Roman" pitchFamily="18" charset="0"/>
                      </a:rPr>
                      <a:t>5</a:t>
                    </a:r>
                  </a:p>
                </p:txBody>
              </p:sp>
              <p:sp>
                <p:nvSpPr>
                  <p:cNvPr id="443472" name="Line 19"/>
                  <p:cNvSpPr>
                    <a:spLocks noChangeShapeType="1"/>
                  </p:cNvSpPr>
                  <p:nvPr/>
                </p:nvSpPr>
                <p:spPr bwMode="auto">
                  <a:xfrm>
                    <a:off x="320" y="112"/>
                    <a:ext cx="3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43469" name="未知"/>
                <p:cNvSpPr>
                  <a:spLocks/>
                </p:cNvSpPr>
                <p:nvPr/>
              </p:nvSpPr>
              <p:spPr bwMode="auto">
                <a:xfrm>
                  <a:off x="240" y="0"/>
                  <a:ext cx="480" cy="96"/>
                </a:xfrm>
                <a:custGeom>
                  <a:avLst/>
                  <a:gdLst>
                    <a:gd name="T0" fmla="*/ 0 w 480"/>
                    <a:gd name="T1" fmla="*/ 96 h 96"/>
                    <a:gd name="T2" fmla="*/ 192 w 480"/>
                    <a:gd name="T3" fmla="*/ 0 h 96"/>
                    <a:gd name="T4" fmla="*/ 480 w 480"/>
                    <a:gd name="T5" fmla="*/ 96 h 96"/>
                    <a:gd name="T6" fmla="*/ 0 60000 65536"/>
                    <a:gd name="T7" fmla="*/ 0 60000 65536"/>
                    <a:gd name="T8" fmla="*/ 0 60000 65536"/>
                  </a:gdLst>
                  <a:ahLst/>
                  <a:cxnLst>
                    <a:cxn ang="T6">
                      <a:pos x="T0" y="T1"/>
                    </a:cxn>
                    <a:cxn ang="T7">
                      <a:pos x="T2" y="T3"/>
                    </a:cxn>
                    <a:cxn ang="T8">
                      <a:pos x="T4" y="T5"/>
                    </a:cxn>
                  </a:cxnLst>
                  <a:rect l="0" t="0" r="r" b="b"/>
                  <a:pathLst>
                    <a:path w="480" h="96">
                      <a:moveTo>
                        <a:pt x="0" y="96"/>
                      </a:moveTo>
                      <a:cubicBezTo>
                        <a:pt x="56" y="48"/>
                        <a:pt x="112" y="0"/>
                        <a:pt x="192" y="0"/>
                      </a:cubicBezTo>
                      <a:cubicBezTo>
                        <a:pt x="272" y="0"/>
                        <a:pt x="432" y="80"/>
                        <a:pt x="480" y="96"/>
                      </a:cubicBezTo>
                    </a:path>
                  </a:pathLst>
                </a:custGeom>
                <a:noFill/>
                <a:ln w="28575" cap="flat" cmpd="sng">
                  <a:solidFill>
                    <a:schemeClr val="folHlink"/>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443398" name="Group 21"/>
            <p:cNvGrpSpPr>
              <a:grpSpLocks/>
            </p:cNvGrpSpPr>
            <p:nvPr/>
          </p:nvGrpSpPr>
          <p:grpSpPr bwMode="auto">
            <a:xfrm>
              <a:off x="1546" y="0"/>
              <a:ext cx="2804" cy="2147"/>
              <a:chOff x="0" y="0"/>
              <a:chExt cx="2804" cy="2147"/>
            </a:xfrm>
          </p:grpSpPr>
          <p:sp>
            <p:nvSpPr>
              <p:cNvPr id="443399" name="Rectangle 22"/>
              <p:cNvSpPr>
                <a:spLocks noChangeArrowheads="1"/>
              </p:cNvSpPr>
              <p:nvPr/>
            </p:nvSpPr>
            <p:spPr bwMode="auto">
              <a:xfrm>
                <a:off x="891" y="1943"/>
                <a:ext cx="127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a:latin typeface="Times New Roman" pitchFamily="18" charset="0"/>
                  </a:rPr>
                  <a:t>(b)  G</a:t>
                </a:r>
                <a:r>
                  <a:rPr lang="zh-CN" altLang="en-US" sz="2000" b="1">
                    <a:latin typeface="Times New Roman" pitchFamily="18" charset="0"/>
                  </a:rPr>
                  <a:t>的邻接链表</a:t>
                </a:r>
              </a:p>
            </p:txBody>
          </p:sp>
          <p:grpSp>
            <p:nvGrpSpPr>
              <p:cNvPr id="443400" name="Group 23"/>
              <p:cNvGrpSpPr>
                <a:grpSpLocks/>
              </p:cNvGrpSpPr>
              <p:nvPr/>
            </p:nvGrpSpPr>
            <p:grpSpPr bwMode="auto">
              <a:xfrm>
                <a:off x="0" y="0"/>
                <a:ext cx="2804" cy="1865"/>
                <a:chOff x="0" y="0"/>
                <a:chExt cx="2804" cy="1865"/>
              </a:xfrm>
            </p:grpSpPr>
            <p:sp>
              <p:nvSpPr>
                <p:cNvPr id="443401" name="未知"/>
                <p:cNvSpPr>
                  <a:spLocks/>
                </p:cNvSpPr>
                <p:nvPr/>
              </p:nvSpPr>
              <p:spPr bwMode="auto">
                <a:xfrm>
                  <a:off x="1451" y="549"/>
                  <a:ext cx="1048" cy="56"/>
                </a:xfrm>
                <a:custGeom>
                  <a:avLst/>
                  <a:gdLst>
                    <a:gd name="T0" fmla="*/ 40 w 1048"/>
                    <a:gd name="T1" fmla="*/ 56 h 56"/>
                    <a:gd name="T2" fmla="*/ 136 w 1048"/>
                    <a:gd name="T3" fmla="*/ 8 h 56"/>
                    <a:gd name="T4" fmla="*/ 856 w 1048"/>
                    <a:gd name="T5" fmla="*/ 8 h 56"/>
                    <a:gd name="T6" fmla="*/ 1048 w 1048"/>
                    <a:gd name="T7" fmla="*/ 56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48" h="56">
                      <a:moveTo>
                        <a:pt x="40" y="56"/>
                      </a:moveTo>
                      <a:cubicBezTo>
                        <a:pt x="20" y="36"/>
                        <a:pt x="0" y="16"/>
                        <a:pt x="136" y="8"/>
                      </a:cubicBezTo>
                      <a:cubicBezTo>
                        <a:pt x="272" y="0"/>
                        <a:pt x="704" y="0"/>
                        <a:pt x="856" y="8"/>
                      </a:cubicBezTo>
                      <a:cubicBezTo>
                        <a:pt x="1008" y="16"/>
                        <a:pt x="1016" y="48"/>
                        <a:pt x="1048" y="56"/>
                      </a:cubicBezTo>
                    </a:path>
                  </a:pathLst>
                </a:custGeom>
                <a:noFill/>
                <a:ln w="28575" cap="flat" cmpd="sng">
                  <a:solidFill>
                    <a:schemeClr val="hlink"/>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3402" name="Line 25"/>
                <p:cNvSpPr>
                  <a:spLocks noChangeShapeType="1"/>
                </p:cNvSpPr>
                <p:nvPr/>
              </p:nvSpPr>
              <p:spPr bwMode="auto">
                <a:xfrm>
                  <a:off x="1451" y="911"/>
                  <a:ext cx="336" cy="0"/>
                </a:xfrm>
                <a:prstGeom prst="line">
                  <a:avLst/>
                </a:prstGeom>
                <a:noFill/>
                <a:ln w="28575">
                  <a:solidFill>
                    <a:schemeClr val="folHlink"/>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3403" name="Rectangle 26"/>
                <p:cNvSpPr>
                  <a:spLocks noChangeArrowheads="1"/>
                </p:cNvSpPr>
                <p:nvPr/>
              </p:nvSpPr>
              <p:spPr bwMode="auto">
                <a:xfrm>
                  <a:off x="769" y="17"/>
                  <a:ext cx="226" cy="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lnSpc>
                      <a:spcPct val="110000"/>
                    </a:lnSpc>
                    <a:spcBef>
                      <a:spcPct val="0"/>
                    </a:spcBef>
                    <a:buClrTx/>
                    <a:buSzTx/>
                    <a:buFontTx/>
                    <a:buNone/>
                  </a:pPr>
                  <a:r>
                    <a:rPr lang="en-US" altLang="en-US" sz="2400" b="1">
                      <a:latin typeface="Times New Roman" pitchFamily="18" charset="0"/>
                    </a:rPr>
                    <a:t>0</a:t>
                  </a:r>
                </a:p>
                <a:p>
                  <a:pPr eaLnBrk="1" hangingPunct="1">
                    <a:lnSpc>
                      <a:spcPct val="110000"/>
                    </a:lnSpc>
                    <a:spcBef>
                      <a:spcPct val="0"/>
                    </a:spcBef>
                    <a:buClrTx/>
                    <a:buSzTx/>
                    <a:buFontTx/>
                    <a:buNone/>
                  </a:pPr>
                  <a:r>
                    <a:rPr lang="en-US" altLang="en-US" sz="2400" b="1">
                      <a:latin typeface="Times New Roman" pitchFamily="18" charset="0"/>
                    </a:rPr>
                    <a:t>1</a:t>
                  </a:r>
                </a:p>
                <a:p>
                  <a:pPr eaLnBrk="1" hangingPunct="1">
                    <a:lnSpc>
                      <a:spcPct val="110000"/>
                    </a:lnSpc>
                    <a:spcBef>
                      <a:spcPct val="0"/>
                    </a:spcBef>
                    <a:buClrTx/>
                    <a:buSzTx/>
                    <a:buFontTx/>
                    <a:buNone/>
                  </a:pPr>
                  <a:r>
                    <a:rPr lang="en-US" altLang="en-US" sz="2400" b="1">
                      <a:latin typeface="Times New Roman" pitchFamily="18" charset="0"/>
                    </a:rPr>
                    <a:t>2</a:t>
                  </a:r>
                </a:p>
                <a:p>
                  <a:pPr eaLnBrk="1" hangingPunct="1">
                    <a:lnSpc>
                      <a:spcPct val="110000"/>
                    </a:lnSpc>
                    <a:spcBef>
                      <a:spcPct val="0"/>
                    </a:spcBef>
                    <a:buClrTx/>
                    <a:buSzTx/>
                    <a:buFontTx/>
                    <a:buNone/>
                  </a:pPr>
                  <a:r>
                    <a:rPr lang="en-US" altLang="en-US" sz="2400" b="1">
                      <a:latin typeface="Times New Roman" pitchFamily="18" charset="0"/>
                    </a:rPr>
                    <a:t>3</a:t>
                  </a:r>
                </a:p>
                <a:p>
                  <a:pPr eaLnBrk="1" hangingPunct="1">
                    <a:lnSpc>
                      <a:spcPct val="110000"/>
                    </a:lnSpc>
                    <a:spcBef>
                      <a:spcPct val="0"/>
                    </a:spcBef>
                    <a:buClrTx/>
                    <a:buSzTx/>
                    <a:buFontTx/>
                    <a:buNone/>
                  </a:pPr>
                  <a:r>
                    <a:rPr lang="en-US" altLang="en-US" sz="2400" b="1">
                      <a:latin typeface="Times New Roman" pitchFamily="18" charset="0"/>
                    </a:rPr>
                    <a:t>4</a:t>
                  </a:r>
                </a:p>
              </p:txBody>
            </p:sp>
            <p:sp>
              <p:nvSpPr>
                <p:cNvPr id="443404" name="Rectangle 27"/>
                <p:cNvSpPr>
                  <a:spLocks noChangeArrowheads="1"/>
                </p:cNvSpPr>
                <p:nvPr/>
              </p:nvSpPr>
              <p:spPr bwMode="auto">
                <a:xfrm>
                  <a:off x="0" y="1621"/>
                  <a:ext cx="99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a:latin typeface="Times New Roman" pitchFamily="18" charset="0"/>
                    </a:rPr>
                    <a:t>MAX_VEX-1</a:t>
                  </a:r>
                </a:p>
              </p:txBody>
            </p:sp>
            <p:grpSp>
              <p:nvGrpSpPr>
                <p:cNvPr id="443405" name="Group 28"/>
                <p:cNvGrpSpPr>
                  <a:grpSpLocks/>
                </p:cNvGrpSpPr>
                <p:nvPr/>
              </p:nvGrpSpPr>
              <p:grpSpPr bwMode="auto">
                <a:xfrm>
                  <a:off x="998" y="24"/>
                  <a:ext cx="590" cy="1841"/>
                  <a:chOff x="0" y="0"/>
                  <a:chExt cx="590" cy="1841"/>
                </a:xfrm>
              </p:grpSpPr>
              <p:grpSp>
                <p:nvGrpSpPr>
                  <p:cNvPr id="443444" name="Group 29"/>
                  <p:cNvGrpSpPr>
                    <a:grpSpLocks/>
                  </p:cNvGrpSpPr>
                  <p:nvPr/>
                </p:nvGrpSpPr>
                <p:grpSpPr bwMode="auto">
                  <a:xfrm>
                    <a:off x="0" y="0"/>
                    <a:ext cx="590" cy="262"/>
                    <a:chOff x="0" y="0"/>
                    <a:chExt cx="544" cy="226"/>
                  </a:xfrm>
                </p:grpSpPr>
                <p:sp>
                  <p:nvSpPr>
                    <p:cNvPr id="443463" name="Rectangle 30"/>
                    <p:cNvSpPr>
                      <a:spLocks noChangeArrowheads="1"/>
                    </p:cNvSpPr>
                    <p:nvPr/>
                  </p:nvSpPr>
                  <p:spPr bwMode="auto">
                    <a:xfrm>
                      <a:off x="0" y="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1</a:t>
                      </a:r>
                      <a:r>
                        <a:rPr lang="en-US" altLang="en-US" sz="2400" b="1">
                          <a:latin typeface="Times New Roman" pitchFamily="18" charset="0"/>
                        </a:rPr>
                        <a:t>       </a:t>
                      </a:r>
                    </a:p>
                  </p:txBody>
                </p:sp>
                <p:sp>
                  <p:nvSpPr>
                    <p:cNvPr id="443464" name="Line 31"/>
                    <p:cNvSpPr>
                      <a:spLocks noChangeShapeType="1"/>
                    </p:cNvSpPr>
                    <p:nvPr/>
                  </p:nvSpPr>
                  <p:spPr bwMode="auto">
                    <a:xfrm>
                      <a:off x="293"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3445" name="Group 32"/>
                  <p:cNvGrpSpPr>
                    <a:grpSpLocks/>
                  </p:cNvGrpSpPr>
                  <p:nvPr/>
                </p:nvGrpSpPr>
                <p:grpSpPr bwMode="auto">
                  <a:xfrm>
                    <a:off x="0" y="263"/>
                    <a:ext cx="590" cy="263"/>
                    <a:chOff x="0" y="0"/>
                    <a:chExt cx="544" cy="226"/>
                  </a:xfrm>
                </p:grpSpPr>
                <p:sp>
                  <p:nvSpPr>
                    <p:cNvPr id="443461" name="Rectangle 33"/>
                    <p:cNvSpPr>
                      <a:spLocks noChangeArrowheads="1"/>
                    </p:cNvSpPr>
                    <p:nvPr/>
                  </p:nvSpPr>
                  <p:spPr bwMode="auto">
                    <a:xfrm>
                      <a:off x="0" y="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2</a:t>
                      </a:r>
                      <a:endParaRPr lang="en-US" altLang="en-US" sz="2400" b="1">
                        <a:latin typeface="Times New Roman" pitchFamily="18" charset="0"/>
                      </a:endParaRPr>
                    </a:p>
                  </p:txBody>
                </p:sp>
                <p:sp>
                  <p:nvSpPr>
                    <p:cNvPr id="443462" name="Line 34"/>
                    <p:cNvSpPr>
                      <a:spLocks noChangeShapeType="1"/>
                    </p:cNvSpPr>
                    <p:nvPr/>
                  </p:nvSpPr>
                  <p:spPr bwMode="auto">
                    <a:xfrm>
                      <a:off x="293"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3446" name="Group 35"/>
                  <p:cNvGrpSpPr>
                    <a:grpSpLocks/>
                  </p:cNvGrpSpPr>
                  <p:nvPr/>
                </p:nvGrpSpPr>
                <p:grpSpPr bwMode="auto">
                  <a:xfrm>
                    <a:off x="0" y="527"/>
                    <a:ext cx="590" cy="262"/>
                    <a:chOff x="0" y="0"/>
                    <a:chExt cx="544" cy="226"/>
                  </a:xfrm>
                </p:grpSpPr>
                <p:sp>
                  <p:nvSpPr>
                    <p:cNvPr id="443459" name="Rectangle 36"/>
                    <p:cNvSpPr>
                      <a:spLocks noChangeArrowheads="1"/>
                    </p:cNvSpPr>
                    <p:nvPr/>
                  </p:nvSpPr>
                  <p:spPr bwMode="auto">
                    <a:xfrm>
                      <a:off x="0" y="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3</a:t>
                      </a:r>
                      <a:r>
                        <a:rPr lang="en-US" altLang="en-US" sz="2400" b="1">
                          <a:latin typeface="Times New Roman" pitchFamily="18" charset="0"/>
                        </a:rPr>
                        <a:t>       </a:t>
                      </a:r>
                    </a:p>
                  </p:txBody>
                </p:sp>
                <p:sp>
                  <p:nvSpPr>
                    <p:cNvPr id="443460" name="Line 37"/>
                    <p:cNvSpPr>
                      <a:spLocks noChangeShapeType="1"/>
                    </p:cNvSpPr>
                    <p:nvPr/>
                  </p:nvSpPr>
                  <p:spPr bwMode="auto">
                    <a:xfrm>
                      <a:off x="293"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3447" name="Group 38"/>
                  <p:cNvGrpSpPr>
                    <a:grpSpLocks/>
                  </p:cNvGrpSpPr>
                  <p:nvPr/>
                </p:nvGrpSpPr>
                <p:grpSpPr bwMode="auto">
                  <a:xfrm>
                    <a:off x="0" y="790"/>
                    <a:ext cx="590" cy="262"/>
                    <a:chOff x="0" y="0"/>
                    <a:chExt cx="544" cy="226"/>
                  </a:xfrm>
                </p:grpSpPr>
                <p:sp>
                  <p:nvSpPr>
                    <p:cNvPr id="443457" name="Rectangle 39"/>
                    <p:cNvSpPr>
                      <a:spLocks noChangeArrowheads="1"/>
                    </p:cNvSpPr>
                    <p:nvPr/>
                  </p:nvSpPr>
                  <p:spPr bwMode="auto">
                    <a:xfrm>
                      <a:off x="0" y="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4</a:t>
                      </a:r>
                      <a:endParaRPr lang="en-US" altLang="en-US" sz="2400" b="1">
                        <a:latin typeface="Times New Roman" pitchFamily="18" charset="0"/>
                      </a:endParaRPr>
                    </a:p>
                  </p:txBody>
                </p:sp>
                <p:sp>
                  <p:nvSpPr>
                    <p:cNvPr id="443458" name="Line 40"/>
                    <p:cNvSpPr>
                      <a:spLocks noChangeShapeType="1"/>
                    </p:cNvSpPr>
                    <p:nvPr/>
                  </p:nvSpPr>
                  <p:spPr bwMode="auto">
                    <a:xfrm>
                      <a:off x="293"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3448" name="Group 41"/>
                  <p:cNvGrpSpPr>
                    <a:grpSpLocks/>
                  </p:cNvGrpSpPr>
                  <p:nvPr/>
                </p:nvGrpSpPr>
                <p:grpSpPr bwMode="auto">
                  <a:xfrm>
                    <a:off x="0" y="1317"/>
                    <a:ext cx="590" cy="262"/>
                    <a:chOff x="0" y="0"/>
                    <a:chExt cx="544" cy="226"/>
                  </a:xfrm>
                </p:grpSpPr>
                <p:sp>
                  <p:nvSpPr>
                    <p:cNvPr id="443455" name="Rectangle 42"/>
                    <p:cNvSpPr>
                      <a:spLocks noChangeArrowheads="1"/>
                    </p:cNvSpPr>
                    <p:nvPr/>
                  </p:nvSpPr>
                  <p:spPr bwMode="auto">
                    <a:xfrm>
                      <a:off x="0" y="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宋体" pitchFamily="2" charset="-122"/>
                        </a:rPr>
                        <a:t>┇</a:t>
                      </a:r>
                      <a:r>
                        <a:rPr lang="zh-CN" altLang="en-US" sz="2400" b="1">
                          <a:latin typeface="Times New Roman" pitchFamily="18" charset="0"/>
                        </a:rPr>
                        <a:t> ┇ </a:t>
                      </a:r>
                    </a:p>
                  </p:txBody>
                </p:sp>
                <p:sp>
                  <p:nvSpPr>
                    <p:cNvPr id="443456" name="Line 43"/>
                    <p:cNvSpPr>
                      <a:spLocks noChangeShapeType="1"/>
                    </p:cNvSpPr>
                    <p:nvPr/>
                  </p:nvSpPr>
                  <p:spPr bwMode="auto">
                    <a:xfrm>
                      <a:off x="293"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3449" name="Group 44"/>
                  <p:cNvGrpSpPr>
                    <a:grpSpLocks/>
                  </p:cNvGrpSpPr>
                  <p:nvPr/>
                </p:nvGrpSpPr>
                <p:grpSpPr bwMode="auto">
                  <a:xfrm>
                    <a:off x="0" y="1579"/>
                    <a:ext cx="590" cy="262"/>
                    <a:chOff x="0" y="0"/>
                    <a:chExt cx="544" cy="226"/>
                  </a:xfrm>
                </p:grpSpPr>
                <p:sp>
                  <p:nvSpPr>
                    <p:cNvPr id="443453" name="Rectangle 45"/>
                    <p:cNvSpPr>
                      <a:spLocks noChangeArrowheads="1"/>
                    </p:cNvSpPr>
                    <p:nvPr/>
                  </p:nvSpPr>
                  <p:spPr bwMode="auto">
                    <a:xfrm>
                      <a:off x="0" y="0"/>
                      <a:ext cx="544" cy="22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Times New Roman" pitchFamily="18" charset="0"/>
                      </a:endParaRPr>
                    </a:p>
                  </p:txBody>
                </p:sp>
                <p:sp>
                  <p:nvSpPr>
                    <p:cNvPr id="443454" name="Line 46"/>
                    <p:cNvSpPr>
                      <a:spLocks noChangeShapeType="1"/>
                    </p:cNvSpPr>
                    <p:nvPr/>
                  </p:nvSpPr>
                  <p:spPr bwMode="auto">
                    <a:xfrm>
                      <a:off x="293"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3450" name="Group 47"/>
                  <p:cNvGrpSpPr>
                    <a:grpSpLocks/>
                  </p:cNvGrpSpPr>
                  <p:nvPr/>
                </p:nvGrpSpPr>
                <p:grpSpPr bwMode="auto">
                  <a:xfrm>
                    <a:off x="0" y="1053"/>
                    <a:ext cx="590" cy="263"/>
                    <a:chOff x="0" y="0"/>
                    <a:chExt cx="544" cy="226"/>
                  </a:xfrm>
                </p:grpSpPr>
                <p:sp>
                  <p:nvSpPr>
                    <p:cNvPr id="443451" name="Rectangle 48"/>
                    <p:cNvSpPr>
                      <a:spLocks noChangeArrowheads="1"/>
                    </p:cNvSpPr>
                    <p:nvPr/>
                  </p:nvSpPr>
                  <p:spPr bwMode="auto">
                    <a:xfrm>
                      <a:off x="0" y="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5</a:t>
                      </a:r>
                      <a:r>
                        <a:rPr lang="en-US" altLang="en-US" sz="2400" b="1">
                          <a:latin typeface="Times New Roman" pitchFamily="18" charset="0"/>
                        </a:rPr>
                        <a:t>       </a:t>
                      </a:r>
                    </a:p>
                  </p:txBody>
                </p:sp>
                <p:sp>
                  <p:nvSpPr>
                    <p:cNvPr id="443452" name="Line 49"/>
                    <p:cNvSpPr>
                      <a:spLocks noChangeShapeType="1"/>
                    </p:cNvSpPr>
                    <p:nvPr/>
                  </p:nvSpPr>
                  <p:spPr bwMode="auto">
                    <a:xfrm>
                      <a:off x="293"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443406" name="Group 50"/>
                <p:cNvGrpSpPr>
                  <a:grpSpLocks/>
                </p:cNvGrpSpPr>
                <p:nvPr/>
              </p:nvGrpSpPr>
              <p:grpSpPr bwMode="auto">
                <a:xfrm>
                  <a:off x="1451" y="0"/>
                  <a:ext cx="1353" cy="235"/>
                  <a:chOff x="0" y="0"/>
                  <a:chExt cx="1353" cy="235"/>
                </a:xfrm>
              </p:grpSpPr>
              <p:grpSp>
                <p:nvGrpSpPr>
                  <p:cNvPr id="443436" name="Group 51"/>
                  <p:cNvGrpSpPr>
                    <a:grpSpLocks/>
                  </p:cNvGrpSpPr>
                  <p:nvPr/>
                </p:nvGrpSpPr>
                <p:grpSpPr bwMode="auto">
                  <a:xfrm>
                    <a:off x="275" y="0"/>
                    <a:ext cx="456" cy="226"/>
                    <a:chOff x="0" y="0"/>
                    <a:chExt cx="456" cy="226"/>
                  </a:xfrm>
                </p:grpSpPr>
                <p:sp>
                  <p:nvSpPr>
                    <p:cNvPr id="443442" name="Rectangle 52"/>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2</a:t>
                      </a:r>
                    </a:p>
                  </p:txBody>
                </p:sp>
                <p:sp>
                  <p:nvSpPr>
                    <p:cNvPr id="443443" name="Line 53"/>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3437" name="Group 54"/>
                  <p:cNvGrpSpPr>
                    <a:grpSpLocks/>
                  </p:cNvGrpSpPr>
                  <p:nvPr/>
                </p:nvGrpSpPr>
                <p:grpSpPr bwMode="auto">
                  <a:xfrm>
                    <a:off x="897" y="9"/>
                    <a:ext cx="456" cy="226"/>
                    <a:chOff x="0" y="0"/>
                    <a:chExt cx="456" cy="226"/>
                  </a:xfrm>
                </p:grpSpPr>
                <p:sp>
                  <p:nvSpPr>
                    <p:cNvPr id="443440" name="Rectangle 55"/>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   </a:t>
                      </a:r>
                      <a:r>
                        <a:rPr lang="en-US" altLang="en-US" sz="2400">
                          <a:latin typeface="Times New Roman" pitchFamily="18" charset="0"/>
                        </a:rPr>
                        <a:t>⋀</a:t>
                      </a:r>
                    </a:p>
                  </p:txBody>
                </p:sp>
                <p:sp>
                  <p:nvSpPr>
                    <p:cNvPr id="443441" name="Line 56"/>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43438" name="Line 57"/>
                  <p:cNvSpPr>
                    <a:spLocks noChangeShapeType="1"/>
                  </p:cNvSpPr>
                  <p:nvPr/>
                </p:nvSpPr>
                <p:spPr bwMode="auto">
                  <a:xfrm>
                    <a:off x="0" y="129"/>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3439" name="Line 58"/>
                  <p:cNvSpPr>
                    <a:spLocks noChangeShapeType="1"/>
                  </p:cNvSpPr>
                  <p:nvPr/>
                </p:nvSpPr>
                <p:spPr bwMode="auto">
                  <a:xfrm>
                    <a:off x="625" y="12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3407" name="Group 59"/>
                <p:cNvGrpSpPr>
                  <a:grpSpLocks/>
                </p:cNvGrpSpPr>
                <p:nvPr/>
              </p:nvGrpSpPr>
              <p:grpSpPr bwMode="auto">
                <a:xfrm>
                  <a:off x="1451" y="281"/>
                  <a:ext cx="1353" cy="235"/>
                  <a:chOff x="0" y="0"/>
                  <a:chExt cx="1353" cy="235"/>
                </a:xfrm>
              </p:grpSpPr>
              <p:grpSp>
                <p:nvGrpSpPr>
                  <p:cNvPr id="443428" name="Group 60"/>
                  <p:cNvGrpSpPr>
                    <a:grpSpLocks/>
                  </p:cNvGrpSpPr>
                  <p:nvPr/>
                </p:nvGrpSpPr>
                <p:grpSpPr bwMode="auto">
                  <a:xfrm>
                    <a:off x="275" y="0"/>
                    <a:ext cx="456" cy="226"/>
                    <a:chOff x="0" y="0"/>
                    <a:chExt cx="456" cy="226"/>
                  </a:xfrm>
                </p:grpSpPr>
                <p:sp>
                  <p:nvSpPr>
                    <p:cNvPr id="443434" name="Rectangle 61"/>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2</a:t>
                      </a:r>
                    </a:p>
                  </p:txBody>
                </p:sp>
                <p:sp>
                  <p:nvSpPr>
                    <p:cNvPr id="443435" name="Line 62"/>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3429" name="Group 63"/>
                  <p:cNvGrpSpPr>
                    <a:grpSpLocks/>
                  </p:cNvGrpSpPr>
                  <p:nvPr/>
                </p:nvGrpSpPr>
                <p:grpSpPr bwMode="auto">
                  <a:xfrm>
                    <a:off x="897" y="9"/>
                    <a:ext cx="456" cy="226"/>
                    <a:chOff x="0" y="0"/>
                    <a:chExt cx="456" cy="226"/>
                  </a:xfrm>
                </p:grpSpPr>
                <p:sp>
                  <p:nvSpPr>
                    <p:cNvPr id="443432" name="Rectangle 64"/>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0   </a:t>
                      </a:r>
                      <a:r>
                        <a:rPr lang="en-US" altLang="en-US" sz="2400">
                          <a:latin typeface="Times New Roman" pitchFamily="18" charset="0"/>
                        </a:rPr>
                        <a:t>⋀</a:t>
                      </a:r>
                    </a:p>
                  </p:txBody>
                </p:sp>
                <p:sp>
                  <p:nvSpPr>
                    <p:cNvPr id="443433" name="Line 65"/>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43430" name="Line 66"/>
                  <p:cNvSpPr>
                    <a:spLocks noChangeShapeType="1"/>
                  </p:cNvSpPr>
                  <p:nvPr/>
                </p:nvSpPr>
                <p:spPr bwMode="auto">
                  <a:xfrm>
                    <a:off x="0" y="129"/>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3431" name="Line 67"/>
                  <p:cNvSpPr>
                    <a:spLocks noChangeShapeType="1"/>
                  </p:cNvSpPr>
                  <p:nvPr/>
                </p:nvSpPr>
                <p:spPr bwMode="auto">
                  <a:xfrm>
                    <a:off x="625" y="12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3408" name="Group 68"/>
                <p:cNvGrpSpPr>
                  <a:grpSpLocks/>
                </p:cNvGrpSpPr>
                <p:nvPr/>
              </p:nvGrpSpPr>
              <p:grpSpPr bwMode="auto">
                <a:xfrm>
                  <a:off x="1451" y="569"/>
                  <a:ext cx="1340" cy="235"/>
                  <a:chOff x="0" y="0"/>
                  <a:chExt cx="1340" cy="235"/>
                </a:xfrm>
              </p:grpSpPr>
              <p:grpSp>
                <p:nvGrpSpPr>
                  <p:cNvPr id="443420" name="Group 69"/>
                  <p:cNvGrpSpPr>
                    <a:grpSpLocks/>
                  </p:cNvGrpSpPr>
                  <p:nvPr/>
                </p:nvGrpSpPr>
                <p:grpSpPr bwMode="auto">
                  <a:xfrm>
                    <a:off x="275" y="0"/>
                    <a:ext cx="456" cy="226"/>
                    <a:chOff x="0" y="0"/>
                    <a:chExt cx="456" cy="226"/>
                  </a:xfrm>
                </p:grpSpPr>
                <p:sp>
                  <p:nvSpPr>
                    <p:cNvPr id="443426" name="Rectangle 70"/>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0</a:t>
                      </a:r>
                    </a:p>
                  </p:txBody>
                </p:sp>
                <p:sp>
                  <p:nvSpPr>
                    <p:cNvPr id="443427" name="Line 71"/>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43421" name="Line 72"/>
                  <p:cNvSpPr>
                    <a:spLocks noChangeShapeType="1"/>
                  </p:cNvSpPr>
                  <p:nvPr/>
                </p:nvSpPr>
                <p:spPr bwMode="auto">
                  <a:xfrm>
                    <a:off x="0" y="123"/>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443422" name="Group 73"/>
                  <p:cNvGrpSpPr>
                    <a:grpSpLocks/>
                  </p:cNvGrpSpPr>
                  <p:nvPr/>
                </p:nvGrpSpPr>
                <p:grpSpPr bwMode="auto">
                  <a:xfrm>
                    <a:off x="884" y="9"/>
                    <a:ext cx="456" cy="226"/>
                    <a:chOff x="0" y="0"/>
                    <a:chExt cx="456" cy="226"/>
                  </a:xfrm>
                </p:grpSpPr>
                <p:sp>
                  <p:nvSpPr>
                    <p:cNvPr id="443424" name="Rectangle 74"/>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   </a:t>
                      </a:r>
                      <a:r>
                        <a:rPr lang="en-US" altLang="en-US" sz="2400">
                          <a:latin typeface="Times New Roman" pitchFamily="18" charset="0"/>
                        </a:rPr>
                        <a:t>⋀</a:t>
                      </a:r>
                    </a:p>
                  </p:txBody>
                </p:sp>
                <p:sp>
                  <p:nvSpPr>
                    <p:cNvPr id="443425" name="Line 75"/>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43423" name="Line 76"/>
                  <p:cNvSpPr>
                    <a:spLocks noChangeShapeType="1"/>
                  </p:cNvSpPr>
                  <p:nvPr/>
                </p:nvSpPr>
                <p:spPr bwMode="auto">
                  <a:xfrm>
                    <a:off x="603" y="12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3409" name="Group 77"/>
                <p:cNvGrpSpPr>
                  <a:grpSpLocks/>
                </p:cNvGrpSpPr>
                <p:nvPr/>
              </p:nvGrpSpPr>
              <p:grpSpPr bwMode="auto">
                <a:xfrm>
                  <a:off x="1451" y="864"/>
                  <a:ext cx="729" cy="226"/>
                  <a:chOff x="0" y="0"/>
                  <a:chExt cx="729" cy="226"/>
                </a:xfrm>
              </p:grpSpPr>
              <p:grpSp>
                <p:nvGrpSpPr>
                  <p:cNvPr id="443416" name="Group 78"/>
                  <p:cNvGrpSpPr>
                    <a:grpSpLocks/>
                  </p:cNvGrpSpPr>
                  <p:nvPr/>
                </p:nvGrpSpPr>
                <p:grpSpPr bwMode="auto">
                  <a:xfrm>
                    <a:off x="273" y="0"/>
                    <a:ext cx="456" cy="226"/>
                    <a:chOff x="0" y="0"/>
                    <a:chExt cx="456" cy="226"/>
                  </a:xfrm>
                </p:grpSpPr>
                <p:sp>
                  <p:nvSpPr>
                    <p:cNvPr id="443418" name="Rectangle 79"/>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4   </a:t>
                      </a:r>
                      <a:r>
                        <a:rPr lang="en-US" altLang="en-US" sz="2400">
                          <a:latin typeface="Times New Roman" pitchFamily="18" charset="0"/>
                        </a:rPr>
                        <a:t>⋀</a:t>
                      </a:r>
                    </a:p>
                  </p:txBody>
                </p:sp>
                <p:sp>
                  <p:nvSpPr>
                    <p:cNvPr id="443419" name="Line 80"/>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43417" name="Line 81"/>
                  <p:cNvSpPr>
                    <a:spLocks noChangeShapeType="1"/>
                  </p:cNvSpPr>
                  <p:nvPr/>
                </p:nvSpPr>
                <p:spPr bwMode="auto">
                  <a:xfrm>
                    <a:off x="0" y="115"/>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3410" name="Group 82"/>
                <p:cNvGrpSpPr>
                  <a:grpSpLocks/>
                </p:cNvGrpSpPr>
                <p:nvPr/>
              </p:nvGrpSpPr>
              <p:grpSpPr bwMode="auto">
                <a:xfrm>
                  <a:off x="1451" y="1136"/>
                  <a:ext cx="729" cy="226"/>
                  <a:chOff x="0" y="0"/>
                  <a:chExt cx="729" cy="226"/>
                </a:xfrm>
              </p:grpSpPr>
              <p:grpSp>
                <p:nvGrpSpPr>
                  <p:cNvPr id="443412" name="Group 83"/>
                  <p:cNvGrpSpPr>
                    <a:grpSpLocks/>
                  </p:cNvGrpSpPr>
                  <p:nvPr/>
                </p:nvGrpSpPr>
                <p:grpSpPr bwMode="auto">
                  <a:xfrm>
                    <a:off x="273" y="0"/>
                    <a:ext cx="456" cy="226"/>
                    <a:chOff x="0" y="0"/>
                    <a:chExt cx="456" cy="226"/>
                  </a:xfrm>
                </p:grpSpPr>
                <p:sp>
                  <p:nvSpPr>
                    <p:cNvPr id="443414" name="Rectangle 84"/>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3   </a:t>
                      </a:r>
                      <a:r>
                        <a:rPr lang="en-US" altLang="en-US" sz="2400">
                          <a:latin typeface="Times New Roman" pitchFamily="18" charset="0"/>
                        </a:rPr>
                        <a:t>⋀</a:t>
                      </a:r>
                    </a:p>
                  </p:txBody>
                </p:sp>
                <p:sp>
                  <p:nvSpPr>
                    <p:cNvPr id="443415" name="Line 85"/>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43413" name="Line 86"/>
                  <p:cNvSpPr>
                    <a:spLocks noChangeShapeType="1"/>
                  </p:cNvSpPr>
                  <p:nvPr/>
                </p:nvSpPr>
                <p:spPr bwMode="auto">
                  <a:xfrm>
                    <a:off x="0" y="10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43411" name="Line 87"/>
                <p:cNvSpPr>
                  <a:spLocks noChangeShapeType="1"/>
                </p:cNvSpPr>
                <p:nvPr/>
              </p:nvSpPr>
              <p:spPr bwMode="auto">
                <a:xfrm>
                  <a:off x="1451" y="79"/>
                  <a:ext cx="318" cy="0"/>
                </a:xfrm>
                <a:prstGeom prst="line">
                  <a:avLst/>
                </a:prstGeom>
                <a:noFill/>
                <a:ln w="28575">
                  <a:solidFill>
                    <a:schemeClr val="hlink"/>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sp>
        <p:nvSpPr>
          <p:cNvPr id="2" name="标题 1"/>
          <p:cNvSpPr>
            <a:spLocks noGrp="1"/>
          </p:cNvSpPr>
          <p:nvPr>
            <p:ph type="title"/>
          </p:nvPr>
        </p:nvSpPr>
        <p:spPr/>
        <p:txBody>
          <a:bodyPr/>
          <a:lstStyle/>
          <a:p>
            <a:r>
              <a:rPr lang="zh-CN" altLang="en-US" dirty="0" smtClean="0">
                <a:latin typeface="+mn-lt"/>
                <a:ea typeface="宋体" panose="02010600030101010101" pitchFamily="2" charset="-122"/>
              </a:rPr>
              <a:t>例子：遍历</a:t>
            </a:r>
            <a:r>
              <a:rPr lang="en-US" altLang="en-US" dirty="0" err="1" smtClean="0">
                <a:latin typeface="+mn-lt"/>
                <a:ea typeface="宋体" panose="02010600030101010101" pitchFamily="2" charset="-122"/>
              </a:rPr>
              <a:t>无向图</a:t>
            </a:r>
            <a:r>
              <a:rPr lang="en-US" altLang="en-US" dirty="0" smtClean="0">
                <a:latin typeface="+mn-lt"/>
                <a:ea typeface="宋体" panose="02010600030101010101" pitchFamily="2" charset="-122"/>
              </a:rPr>
              <a:t>/</a:t>
            </a:r>
            <a:r>
              <a:rPr lang="en-US" altLang="en-US" dirty="0">
                <a:latin typeface="+mn-lt"/>
                <a:ea typeface="宋体" panose="02010600030101010101" pitchFamily="2" charset="-122"/>
              </a:rPr>
              <a:t> </a:t>
            </a:r>
            <a:r>
              <a:rPr lang="en-US" altLang="en-US" dirty="0" err="1">
                <a:latin typeface="+mn-lt"/>
                <a:ea typeface="宋体" panose="02010600030101010101" pitchFamily="2" charset="-122"/>
              </a:rPr>
              <a:t>深度优先搜索</a:t>
            </a:r>
            <a:endParaRPr lang="en-US" dirty="0">
              <a:latin typeface="+mn-lt"/>
              <a:ea typeface="宋体" panose="02010600030101010101" pitchFamily="2" charset="-122"/>
            </a:endParaRPr>
          </a:p>
        </p:txBody>
      </p:sp>
      <p:sp>
        <p:nvSpPr>
          <p:cNvPr id="483416" name="Rectangle 88"/>
          <p:cNvSpPr>
            <a:spLocks noGrp="1" noChangeArrowheads="1"/>
          </p:cNvSpPr>
          <p:nvPr>
            <p:ph idx="1"/>
          </p:nvPr>
        </p:nvSpPr>
        <p:spPr/>
        <p:txBody>
          <a:bodyPr/>
          <a:lstStyle/>
          <a:p>
            <a:r>
              <a:rPr lang="en-US" altLang="en-US" dirty="0" smtClean="0">
                <a:ea typeface="宋体" panose="02010600030101010101" pitchFamily="2" charset="-122"/>
              </a:rPr>
              <a:t>某种DFS次序是：v1→ v3 → v2 → v4 → v5</a:t>
            </a:r>
          </a:p>
        </p:txBody>
      </p:sp>
    </p:spTree>
    <p:extLst>
      <p:ext uri="{BB962C8B-B14F-4D97-AF65-F5344CB8AC3E}">
        <p14:creationId xmlns:p14="http://schemas.microsoft.com/office/powerpoint/2010/main" val="3816414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a:xfrm>
            <a:off x="251520" y="-27384"/>
            <a:ext cx="8892480" cy="936104"/>
          </a:xfrm>
        </p:spPr>
        <p:txBody>
          <a:bodyPr>
            <a:normAutofit/>
          </a:bodyPr>
          <a:lstStyle/>
          <a:p>
            <a:r>
              <a:rPr lang="en-US" altLang="en-US" dirty="0" smtClean="0">
                <a:latin typeface="+mn-lt"/>
                <a:ea typeface="宋体" panose="02010600030101010101" pitchFamily="2" charset="-122"/>
              </a:rPr>
              <a:t>3.2广度优先搜索 (Breadth First Search, BFS)</a:t>
            </a:r>
          </a:p>
        </p:txBody>
      </p:sp>
      <p:sp>
        <p:nvSpPr>
          <p:cNvPr id="487427" name="Rectangle 3"/>
          <p:cNvSpPr>
            <a:spLocks noGrp="1" noChangeArrowheads="1"/>
          </p:cNvSpPr>
          <p:nvPr>
            <p:ph idx="1"/>
          </p:nvPr>
        </p:nvSpPr>
        <p:spPr/>
        <p:txBody>
          <a:bodyPr>
            <a:normAutofit fontScale="85000" lnSpcReduction="10000"/>
          </a:bodyPr>
          <a:lstStyle/>
          <a:p>
            <a:r>
              <a:rPr lang="en-US" altLang="en-US" dirty="0" err="1" smtClean="0">
                <a:ea typeface="宋体" panose="02010600030101010101" pitchFamily="2" charset="-122"/>
              </a:rPr>
              <a:t>设初始状态时图中的所有顶点未被访问</a:t>
            </a:r>
            <a:endParaRPr lang="en-US" altLang="en-US" dirty="0" smtClean="0">
              <a:ea typeface="宋体" panose="02010600030101010101" pitchFamily="2" charset="-122"/>
            </a:endParaRPr>
          </a:p>
          <a:p>
            <a:pPr>
              <a:lnSpc>
                <a:spcPct val="125000"/>
              </a:lnSpc>
            </a:pPr>
            <a:r>
              <a:rPr lang="zh-CN" altLang="en-US" dirty="0">
                <a:ea typeface="宋体" panose="02010600030101010101" pitchFamily="2" charset="-122"/>
              </a:rPr>
              <a:t>从图中的某个顶点</a:t>
            </a:r>
            <a:r>
              <a:rPr lang="en-US" altLang="zh-CN" dirty="0">
                <a:ea typeface="宋体" panose="02010600030101010101" pitchFamily="2" charset="-122"/>
              </a:rPr>
              <a:t>V</a:t>
            </a:r>
            <a:r>
              <a:rPr lang="en-US" altLang="zh-CN" baseline="-25000" dirty="0">
                <a:ea typeface="宋体" panose="02010600030101010101" pitchFamily="2" charset="-122"/>
              </a:rPr>
              <a:t>0</a:t>
            </a:r>
            <a:r>
              <a:rPr lang="zh-CN" altLang="en-US" dirty="0">
                <a:ea typeface="宋体" panose="02010600030101010101" pitchFamily="2" charset="-122"/>
              </a:rPr>
              <a:t>出发，并在访问此顶点之后</a:t>
            </a:r>
            <a:r>
              <a:rPr lang="zh-CN" altLang="en-US" dirty="0">
                <a:solidFill>
                  <a:srgbClr val="0000FF"/>
                </a:solidFill>
                <a:ea typeface="宋体" panose="02010600030101010101" pitchFamily="2" charset="-122"/>
              </a:rPr>
              <a:t>依次访问</a:t>
            </a:r>
            <a:r>
              <a:rPr lang="en-US" altLang="zh-CN" dirty="0">
                <a:solidFill>
                  <a:srgbClr val="0000FF"/>
                </a:solidFill>
                <a:ea typeface="宋体" panose="02010600030101010101" pitchFamily="2" charset="-122"/>
              </a:rPr>
              <a:t>V</a:t>
            </a:r>
            <a:r>
              <a:rPr lang="en-US" altLang="zh-CN" baseline="-25000" dirty="0">
                <a:solidFill>
                  <a:srgbClr val="0000FF"/>
                </a:solidFill>
                <a:ea typeface="宋体" panose="02010600030101010101" pitchFamily="2" charset="-122"/>
              </a:rPr>
              <a:t>0</a:t>
            </a:r>
            <a:r>
              <a:rPr lang="zh-CN" altLang="en-US" dirty="0">
                <a:solidFill>
                  <a:srgbClr val="0000FF"/>
                </a:solidFill>
                <a:ea typeface="宋体" panose="02010600030101010101" pitchFamily="2" charset="-122"/>
              </a:rPr>
              <a:t>的所有</a:t>
            </a:r>
            <a:r>
              <a:rPr lang="zh-CN" altLang="en-US" b="1" dirty="0">
                <a:solidFill>
                  <a:srgbClr val="0000FF"/>
                </a:solidFill>
                <a:ea typeface="宋体" panose="02010600030101010101" pitchFamily="2" charset="-122"/>
              </a:rPr>
              <a:t>未被访问</a:t>
            </a:r>
            <a:r>
              <a:rPr lang="zh-CN" altLang="en-US" dirty="0">
                <a:solidFill>
                  <a:srgbClr val="0000FF"/>
                </a:solidFill>
                <a:ea typeface="宋体" panose="02010600030101010101" pitchFamily="2" charset="-122"/>
              </a:rPr>
              <a:t>过的邻接点</a:t>
            </a:r>
            <a:r>
              <a:rPr lang="zh-CN" altLang="en-US" dirty="0">
                <a:solidFill>
                  <a:srgbClr val="000099"/>
                </a:solidFill>
                <a:ea typeface="宋体" panose="02010600030101010101" pitchFamily="2" charset="-122"/>
              </a:rPr>
              <a:t>，</a:t>
            </a:r>
            <a:r>
              <a:rPr lang="zh-CN" altLang="en-US" dirty="0">
                <a:ea typeface="宋体" panose="02010600030101010101" pitchFamily="2" charset="-122"/>
              </a:rPr>
              <a:t>之后</a:t>
            </a:r>
            <a:r>
              <a:rPr lang="zh-CN" altLang="en-US" b="1" dirty="0">
                <a:solidFill>
                  <a:srgbClr val="0000FF"/>
                </a:solidFill>
                <a:ea typeface="宋体" panose="02010600030101010101" pitchFamily="2" charset="-122"/>
              </a:rPr>
              <a:t>按这些顶点被访问的先后次序依次访问它们的邻接点</a:t>
            </a:r>
            <a:r>
              <a:rPr lang="zh-CN" altLang="en-US" dirty="0">
                <a:solidFill>
                  <a:srgbClr val="000099"/>
                </a:solidFill>
                <a:ea typeface="宋体" panose="02010600030101010101" pitchFamily="2" charset="-122"/>
              </a:rPr>
              <a:t>，</a:t>
            </a:r>
            <a:r>
              <a:rPr lang="zh-CN" altLang="en-US" dirty="0">
                <a:ea typeface="宋体" panose="02010600030101010101" pitchFamily="2" charset="-122"/>
              </a:rPr>
              <a:t>直至图中所有和</a:t>
            </a:r>
            <a:r>
              <a:rPr lang="en-US" altLang="zh-CN" dirty="0">
                <a:ea typeface="宋体" panose="02010600030101010101" pitchFamily="2" charset="-122"/>
              </a:rPr>
              <a:t>V</a:t>
            </a:r>
            <a:r>
              <a:rPr lang="en-US" altLang="zh-CN" baseline="-25000" dirty="0">
                <a:ea typeface="宋体" panose="02010600030101010101" pitchFamily="2" charset="-122"/>
              </a:rPr>
              <a:t>0</a:t>
            </a:r>
            <a:r>
              <a:rPr lang="zh-CN" altLang="en-US" dirty="0">
                <a:ea typeface="宋体" panose="02010600030101010101" pitchFamily="2" charset="-122"/>
              </a:rPr>
              <a:t>有路径相通的顶点都被访问</a:t>
            </a:r>
            <a:r>
              <a:rPr lang="zh-CN" altLang="en-US" dirty="0" smtClean="0">
                <a:ea typeface="宋体" panose="02010600030101010101" pitchFamily="2" charset="-122"/>
              </a:rPr>
              <a:t>到</a:t>
            </a:r>
            <a:endParaRPr lang="en-US" altLang="zh-CN" dirty="0">
              <a:ea typeface="宋体" panose="02010600030101010101" pitchFamily="2" charset="-122"/>
            </a:endParaRPr>
          </a:p>
          <a:p>
            <a:pPr>
              <a:lnSpc>
                <a:spcPct val="125000"/>
              </a:lnSpc>
            </a:pPr>
            <a:r>
              <a:rPr lang="zh-CN" altLang="en-US" dirty="0">
                <a:ea typeface="宋体" panose="02010600030101010101" pitchFamily="2" charset="-122"/>
              </a:rPr>
              <a:t>若图中尚有顶点未被访问，则</a:t>
            </a:r>
            <a:r>
              <a:rPr lang="zh-CN" altLang="en-US" dirty="0">
                <a:solidFill>
                  <a:srgbClr val="0000FF"/>
                </a:solidFill>
                <a:ea typeface="宋体" panose="02010600030101010101" pitchFamily="2" charset="-122"/>
              </a:rPr>
              <a:t>选一个未曾被访问的顶点作为起点</a:t>
            </a:r>
            <a:r>
              <a:rPr lang="zh-CN" altLang="en-US" dirty="0">
                <a:ea typeface="宋体" panose="02010600030101010101" pitchFamily="2" charset="-122"/>
              </a:rPr>
              <a:t>，重复上述过程，直到图中所有顶点都被访问</a:t>
            </a:r>
            <a:r>
              <a:rPr lang="zh-CN" altLang="en-US">
                <a:ea typeface="宋体" panose="02010600030101010101" pitchFamily="2" charset="-122"/>
              </a:rPr>
              <a:t>到</a:t>
            </a:r>
            <a:r>
              <a:rPr lang="zh-CN" altLang="en-US" smtClean="0">
                <a:ea typeface="宋体" panose="02010600030101010101" pitchFamily="2" charset="-122"/>
              </a:rPr>
              <a:t>为止</a:t>
            </a:r>
            <a:endParaRPr lang="en-US" altLang="zh-CN" smtClean="0">
              <a:ea typeface="宋体" panose="02010600030101010101" pitchFamily="2" charset="-122"/>
            </a:endParaRPr>
          </a:p>
          <a:p>
            <a:pPr>
              <a:lnSpc>
                <a:spcPct val="125000"/>
              </a:lnSpc>
            </a:pPr>
            <a:endParaRPr lang="en-US" altLang="zh-CN" smtClean="0">
              <a:ea typeface="宋体" panose="02010600030101010101" pitchFamily="2" charset="-122"/>
            </a:endParaRPr>
          </a:p>
          <a:p>
            <a:r>
              <a:rPr lang="en-US" altLang="en-US">
                <a:solidFill>
                  <a:schemeClr val="folHlink"/>
                </a:solidFill>
                <a:latin typeface="宋体" pitchFamily="2" charset="-122"/>
              </a:rPr>
              <a:t>广度优先遍历</a:t>
            </a:r>
            <a:r>
              <a:rPr lang="en-US" altLang="en-US" smtClean="0"/>
              <a:t>类似</a:t>
            </a:r>
            <a:r>
              <a:rPr lang="en-US" altLang="en-US" smtClean="0">
                <a:solidFill>
                  <a:schemeClr val="folHlink"/>
                </a:solidFill>
              </a:rPr>
              <a:t>树的按层次遍历</a:t>
            </a:r>
            <a:r>
              <a:rPr lang="en-US" altLang="en-US" smtClean="0"/>
              <a:t>的过程</a:t>
            </a:r>
            <a:endParaRPr lang="en-US" altLang="en-US"/>
          </a:p>
          <a:p>
            <a:r>
              <a:rPr lang="zh-CN" altLang="en-US"/>
              <a:t>用广度</a:t>
            </a:r>
            <a:r>
              <a:rPr lang="zh-CN" altLang="en-US" smtClean="0"/>
              <a:t>优先</a:t>
            </a:r>
            <a:r>
              <a:rPr lang="zh-CN" altLang="en-US"/>
              <a:t>遍历</a:t>
            </a:r>
            <a:r>
              <a:rPr lang="zh-CN" altLang="en-US" smtClean="0"/>
              <a:t>算法</a:t>
            </a:r>
            <a:r>
              <a:rPr lang="zh-CN" altLang="en-US"/>
              <a:t>遍历图与深度</a:t>
            </a:r>
            <a:r>
              <a:rPr lang="zh-CN" altLang="en-US" smtClean="0"/>
              <a:t>优先遍历算法</a:t>
            </a:r>
            <a:r>
              <a:rPr lang="zh-CN" altLang="en-US"/>
              <a:t>遍历图的唯一区别是</a:t>
            </a:r>
            <a:r>
              <a:rPr lang="zh-CN" altLang="en-US" b="1"/>
              <a:t>邻接点搜索次序</a:t>
            </a:r>
            <a:r>
              <a:rPr lang="zh-CN" altLang="en-US" b="1" smtClean="0"/>
              <a:t>不同</a:t>
            </a:r>
            <a:endParaRPr lang="zh-CN" altLang="en-US" dirty="0">
              <a:ea typeface="宋体" panose="02010600030101010101" pitchFamily="2" charset="-122"/>
            </a:endParaRPr>
          </a:p>
          <a:p>
            <a:pPr>
              <a:lnSpc>
                <a:spcPct val="125000"/>
              </a:lnSpc>
            </a:pPr>
            <a:endParaRPr lang="en-US" altLang="zh-CN" dirty="0" smtClean="0">
              <a:solidFill>
                <a:srgbClr val="000099"/>
              </a:solidFill>
              <a:ea typeface="楷体_GB2312" pitchFamily="49" charset="-122"/>
            </a:endParaRPr>
          </a:p>
          <a:p>
            <a:pPr>
              <a:lnSpc>
                <a:spcPct val="125000"/>
              </a:lnSpc>
            </a:pPr>
            <a:endParaRPr lang="zh-CN" altLang="en-US" sz="3600" dirty="0">
              <a:ea typeface="楷体_GB2312" pitchFamily="49" charset="-122"/>
            </a:endParaRPr>
          </a:p>
        </p:txBody>
      </p:sp>
    </p:spTree>
    <p:extLst>
      <p:ext uri="{BB962C8B-B14F-4D97-AF65-F5344CB8AC3E}">
        <p14:creationId xmlns:p14="http://schemas.microsoft.com/office/powerpoint/2010/main" val="17027141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742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87427">
                                            <p:txEl>
                                              <p:pRg st="5" end="5"/>
                                            </p:txEl>
                                          </p:spTgt>
                                        </p:tgtEl>
                                        <p:attrNameLst>
                                          <p:attrName>style.visibility</p:attrName>
                                        </p:attrNameLst>
                                      </p:cBhvr>
                                      <p:to>
                                        <p:strVal val="visible"/>
                                      </p:to>
                                    </p:set>
                                    <p:animEffect transition="in" filter="fade">
                                      <p:cBhvr>
                                        <p:cTn id="11" dur="500"/>
                                        <p:tgtEl>
                                          <p:spTgt spid="4874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宋体" panose="02010600030101010101" pitchFamily="2" charset="-122"/>
              </a:rPr>
              <a:t>例子：</a:t>
            </a:r>
            <a:r>
              <a:rPr lang="en-US" altLang="en-US" dirty="0" err="1" smtClean="0">
                <a:latin typeface="+mn-lt"/>
                <a:ea typeface="宋体" panose="02010600030101010101" pitchFamily="2" charset="-122"/>
              </a:rPr>
              <a:t>遍历有向图</a:t>
            </a:r>
            <a:r>
              <a:rPr lang="en-US" altLang="en-US" dirty="0" smtClean="0">
                <a:latin typeface="+mn-lt"/>
                <a:ea typeface="宋体" panose="02010600030101010101" pitchFamily="2" charset="-122"/>
              </a:rPr>
              <a:t>/</a:t>
            </a:r>
            <a:r>
              <a:rPr lang="en-US" altLang="en-US" dirty="0" err="1">
                <a:latin typeface="+mn-lt"/>
                <a:ea typeface="宋体" panose="02010600030101010101" pitchFamily="2" charset="-122"/>
              </a:rPr>
              <a:t>广度优先搜索</a:t>
            </a:r>
            <a:endParaRPr lang="en-US" dirty="0">
              <a:latin typeface="+mn-lt"/>
              <a:ea typeface="宋体" panose="02010600030101010101" pitchFamily="2" charset="-122"/>
            </a:endParaRPr>
          </a:p>
        </p:txBody>
      </p:sp>
      <p:sp>
        <p:nvSpPr>
          <p:cNvPr id="488450" name="Rectangle 2"/>
          <p:cNvSpPr>
            <a:spLocks noGrp="1" noChangeArrowheads="1"/>
          </p:cNvSpPr>
          <p:nvPr>
            <p:ph idx="1"/>
          </p:nvPr>
        </p:nvSpPr>
        <p:spPr/>
        <p:txBody>
          <a:bodyPr/>
          <a:lstStyle/>
          <a:p>
            <a:r>
              <a:rPr lang="zh-CN" altLang="en-US" dirty="0" smtClean="0">
                <a:ea typeface="宋体" panose="02010600030101010101" pitchFamily="2" charset="-122"/>
              </a:rPr>
              <a:t>下</a:t>
            </a:r>
            <a:r>
              <a:rPr lang="en-US" altLang="en-US" dirty="0" smtClean="0">
                <a:ea typeface="宋体" panose="02010600030101010101" pitchFamily="2" charset="-122"/>
              </a:rPr>
              <a:t>图的BFS次序是：v1→ v2 → v4 → v3 → v5</a:t>
            </a:r>
          </a:p>
        </p:txBody>
      </p:sp>
      <p:grpSp>
        <p:nvGrpSpPr>
          <p:cNvPr id="448516" name="Group 4"/>
          <p:cNvGrpSpPr>
            <a:grpSpLocks/>
          </p:cNvGrpSpPr>
          <p:nvPr/>
        </p:nvGrpSpPr>
        <p:grpSpPr bwMode="auto">
          <a:xfrm>
            <a:off x="3275856" y="2565400"/>
            <a:ext cx="5764212" cy="3365500"/>
            <a:chOff x="0" y="0"/>
            <a:chExt cx="3631" cy="2120"/>
          </a:xfrm>
        </p:grpSpPr>
        <p:sp>
          <p:nvSpPr>
            <p:cNvPr id="448537" name="Rectangle 5"/>
            <p:cNvSpPr>
              <a:spLocks noChangeArrowheads="1"/>
            </p:cNvSpPr>
            <p:nvPr/>
          </p:nvSpPr>
          <p:spPr bwMode="auto">
            <a:xfrm>
              <a:off x="545" y="1916"/>
              <a:ext cx="158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a:latin typeface="Times New Roman" pitchFamily="18" charset="0"/>
                </a:rPr>
                <a:t>(b)    G’</a:t>
              </a:r>
              <a:r>
                <a:rPr lang="zh-CN" altLang="en-US" sz="2000" b="1">
                  <a:latin typeface="Times New Roman" pitchFamily="18" charset="0"/>
                </a:rPr>
                <a:t>的正邻接链表</a:t>
              </a:r>
            </a:p>
          </p:txBody>
        </p:sp>
        <p:grpSp>
          <p:nvGrpSpPr>
            <p:cNvPr id="448538" name="Group 6"/>
            <p:cNvGrpSpPr>
              <a:grpSpLocks/>
            </p:cNvGrpSpPr>
            <p:nvPr/>
          </p:nvGrpSpPr>
          <p:grpSpPr bwMode="auto">
            <a:xfrm>
              <a:off x="0" y="0"/>
              <a:ext cx="3631" cy="1848"/>
              <a:chOff x="0" y="0"/>
              <a:chExt cx="3631" cy="1848"/>
            </a:xfrm>
          </p:grpSpPr>
          <p:grpSp>
            <p:nvGrpSpPr>
              <p:cNvPr id="448539" name="Group 7"/>
              <p:cNvGrpSpPr>
                <a:grpSpLocks/>
              </p:cNvGrpSpPr>
              <p:nvPr/>
            </p:nvGrpSpPr>
            <p:grpSpPr bwMode="auto">
              <a:xfrm>
                <a:off x="1678" y="24"/>
                <a:ext cx="1364" cy="234"/>
                <a:chOff x="0" y="0"/>
                <a:chExt cx="1364" cy="234"/>
              </a:xfrm>
            </p:grpSpPr>
            <p:grpSp>
              <p:nvGrpSpPr>
                <p:cNvPr id="448597" name="Group 8"/>
                <p:cNvGrpSpPr>
                  <a:grpSpLocks/>
                </p:cNvGrpSpPr>
                <p:nvPr/>
              </p:nvGrpSpPr>
              <p:grpSpPr bwMode="auto">
                <a:xfrm>
                  <a:off x="275" y="0"/>
                  <a:ext cx="456" cy="226"/>
                  <a:chOff x="0" y="0"/>
                  <a:chExt cx="456" cy="226"/>
                </a:xfrm>
              </p:grpSpPr>
              <p:sp>
                <p:nvSpPr>
                  <p:cNvPr id="448603" name="Rectangle 9"/>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a:t>
                    </a:r>
                  </a:p>
                </p:txBody>
              </p:sp>
              <p:sp>
                <p:nvSpPr>
                  <p:cNvPr id="448604" name="Line 10"/>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8598" name="Group 11"/>
                <p:cNvGrpSpPr>
                  <a:grpSpLocks/>
                </p:cNvGrpSpPr>
                <p:nvPr/>
              </p:nvGrpSpPr>
              <p:grpSpPr bwMode="auto">
                <a:xfrm>
                  <a:off x="908" y="8"/>
                  <a:ext cx="456" cy="226"/>
                  <a:chOff x="0" y="0"/>
                  <a:chExt cx="456" cy="226"/>
                </a:xfrm>
              </p:grpSpPr>
              <p:sp>
                <p:nvSpPr>
                  <p:cNvPr id="448601" name="Rectangle 12"/>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3   </a:t>
                    </a:r>
                    <a:r>
                      <a:rPr lang="en-US" altLang="en-US" sz="2400">
                        <a:latin typeface="Times New Roman" pitchFamily="18" charset="0"/>
                      </a:rPr>
                      <a:t>⋀</a:t>
                    </a:r>
                  </a:p>
                </p:txBody>
              </p:sp>
              <p:sp>
                <p:nvSpPr>
                  <p:cNvPr id="448602" name="Line 13"/>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48599" name="Line 14"/>
                <p:cNvSpPr>
                  <a:spLocks noChangeShapeType="1"/>
                </p:cNvSpPr>
                <p:nvPr/>
              </p:nvSpPr>
              <p:spPr bwMode="auto">
                <a:xfrm>
                  <a:off x="0" y="123"/>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8600" name="Line 15"/>
                <p:cNvSpPr>
                  <a:spLocks noChangeShapeType="1"/>
                </p:cNvSpPr>
                <p:nvPr/>
              </p:nvSpPr>
              <p:spPr bwMode="auto">
                <a:xfrm>
                  <a:off x="630" y="128"/>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8540" name="Group 16"/>
              <p:cNvGrpSpPr>
                <a:grpSpLocks/>
              </p:cNvGrpSpPr>
              <p:nvPr/>
            </p:nvGrpSpPr>
            <p:grpSpPr bwMode="auto">
              <a:xfrm>
                <a:off x="1678" y="544"/>
                <a:ext cx="1953" cy="235"/>
                <a:chOff x="0" y="0"/>
                <a:chExt cx="1953" cy="235"/>
              </a:xfrm>
            </p:grpSpPr>
            <p:grpSp>
              <p:nvGrpSpPr>
                <p:cNvPr id="448585" name="Group 17"/>
                <p:cNvGrpSpPr>
                  <a:grpSpLocks/>
                </p:cNvGrpSpPr>
                <p:nvPr/>
              </p:nvGrpSpPr>
              <p:grpSpPr bwMode="auto">
                <a:xfrm>
                  <a:off x="275" y="0"/>
                  <a:ext cx="456" cy="226"/>
                  <a:chOff x="0" y="0"/>
                  <a:chExt cx="456" cy="226"/>
                </a:xfrm>
              </p:grpSpPr>
              <p:sp>
                <p:nvSpPr>
                  <p:cNvPr id="448595" name="Rectangle 18"/>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0</a:t>
                    </a:r>
                  </a:p>
                </p:txBody>
              </p:sp>
              <p:sp>
                <p:nvSpPr>
                  <p:cNvPr id="448596" name="Line 19"/>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48586" name="Line 20"/>
                <p:cNvSpPr>
                  <a:spLocks noChangeShapeType="1"/>
                </p:cNvSpPr>
                <p:nvPr/>
              </p:nvSpPr>
              <p:spPr bwMode="auto">
                <a:xfrm>
                  <a:off x="0" y="123"/>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448587" name="Group 21"/>
                <p:cNvGrpSpPr>
                  <a:grpSpLocks/>
                </p:cNvGrpSpPr>
                <p:nvPr/>
              </p:nvGrpSpPr>
              <p:grpSpPr bwMode="auto">
                <a:xfrm>
                  <a:off x="878" y="1"/>
                  <a:ext cx="456" cy="226"/>
                  <a:chOff x="0" y="0"/>
                  <a:chExt cx="456" cy="226"/>
                </a:xfrm>
              </p:grpSpPr>
              <p:sp>
                <p:nvSpPr>
                  <p:cNvPr id="448593" name="Rectangle 22"/>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a:t>
                    </a:r>
                  </a:p>
                </p:txBody>
              </p:sp>
              <p:sp>
                <p:nvSpPr>
                  <p:cNvPr id="448594" name="Line 23"/>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8588" name="Group 24"/>
                <p:cNvGrpSpPr>
                  <a:grpSpLocks/>
                </p:cNvGrpSpPr>
                <p:nvPr/>
              </p:nvGrpSpPr>
              <p:grpSpPr bwMode="auto">
                <a:xfrm>
                  <a:off x="1497" y="9"/>
                  <a:ext cx="456" cy="226"/>
                  <a:chOff x="0" y="0"/>
                  <a:chExt cx="456" cy="226"/>
                </a:xfrm>
              </p:grpSpPr>
              <p:sp>
                <p:nvSpPr>
                  <p:cNvPr id="448591" name="Rectangle 25"/>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4   </a:t>
                    </a:r>
                    <a:r>
                      <a:rPr lang="en-US" altLang="en-US" sz="2400">
                        <a:latin typeface="Times New Roman" pitchFamily="18" charset="0"/>
                      </a:rPr>
                      <a:t>⋀</a:t>
                    </a:r>
                  </a:p>
                </p:txBody>
              </p:sp>
              <p:sp>
                <p:nvSpPr>
                  <p:cNvPr id="448592" name="Line 26"/>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48589" name="Line 27"/>
                <p:cNvSpPr>
                  <a:spLocks noChangeShapeType="1"/>
                </p:cNvSpPr>
                <p:nvPr/>
              </p:nvSpPr>
              <p:spPr bwMode="auto">
                <a:xfrm>
                  <a:off x="603" y="12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8590" name="Line 28"/>
                <p:cNvSpPr>
                  <a:spLocks noChangeShapeType="1"/>
                </p:cNvSpPr>
                <p:nvPr/>
              </p:nvSpPr>
              <p:spPr bwMode="auto">
                <a:xfrm>
                  <a:off x="1225" y="12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8541" name="Group 29"/>
              <p:cNvGrpSpPr>
                <a:grpSpLocks/>
              </p:cNvGrpSpPr>
              <p:nvPr/>
            </p:nvGrpSpPr>
            <p:grpSpPr bwMode="auto">
              <a:xfrm>
                <a:off x="1678" y="831"/>
                <a:ext cx="729" cy="226"/>
                <a:chOff x="0" y="0"/>
                <a:chExt cx="729" cy="226"/>
              </a:xfrm>
            </p:grpSpPr>
            <p:grpSp>
              <p:nvGrpSpPr>
                <p:cNvPr id="448581" name="Group 30"/>
                <p:cNvGrpSpPr>
                  <a:grpSpLocks/>
                </p:cNvGrpSpPr>
                <p:nvPr/>
              </p:nvGrpSpPr>
              <p:grpSpPr bwMode="auto">
                <a:xfrm>
                  <a:off x="273" y="0"/>
                  <a:ext cx="456" cy="226"/>
                  <a:chOff x="0" y="0"/>
                  <a:chExt cx="456" cy="226"/>
                </a:xfrm>
              </p:grpSpPr>
              <p:sp>
                <p:nvSpPr>
                  <p:cNvPr id="448583" name="Rectangle 31"/>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2   </a:t>
                    </a:r>
                    <a:r>
                      <a:rPr lang="en-US" altLang="en-US" sz="2400">
                        <a:latin typeface="Times New Roman" pitchFamily="18" charset="0"/>
                      </a:rPr>
                      <a:t>⋀</a:t>
                    </a:r>
                  </a:p>
                </p:txBody>
              </p:sp>
              <p:sp>
                <p:nvSpPr>
                  <p:cNvPr id="448584" name="Line 32"/>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48582" name="Line 33"/>
                <p:cNvSpPr>
                  <a:spLocks noChangeShapeType="1"/>
                </p:cNvSpPr>
                <p:nvPr/>
              </p:nvSpPr>
              <p:spPr bwMode="auto">
                <a:xfrm>
                  <a:off x="0" y="115"/>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8542" name="Group 34"/>
              <p:cNvGrpSpPr>
                <a:grpSpLocks/>
              </p:cNvGrpSpPr>
              <p:nvPr/>
            </p:nvGrpSpPr>
            <p:grpSpPr bwMode="auto">
              <a:xfrm>
                <a:off x="1678" y="1103"/>
                <a:ext cx="729" cy="226"/>
                <a:chOff x="0" y="0"/>
                <a:chExt cx="729" cy="226"/>
              </a:xfrm>
            </p:grpSpPr>
            <p:grpSp>
              <p:nvGrpSpPr>
                <p:cNvPr id="448577" name="Group 35"/>
                <p:cNvGrpSpPr>
                  <a:grpSpLocks/>
                </p:cNvGrpSpPr>
                <p:nvPr/>
              </p:nvGrpSpPr>
              <p:grpSpPr bwMode="auto">
                <a:xfrm>
                  <a:off x="273" y="0"/>
                  <a:ext cx="456" cy="226"/>
                  <a:chOff x="0" y="0"/>
                  <a:chExt cx="456" cy="226"/>
                </a:xfrm>
              </p:grpSpPr>
              <p:sp>
                <p:nvSpPr>
                  <p:cNvPr id="448579" name="Rectangle 36"/>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3   </a:t>
                    </a:r>
                    <a:r>
                      <a:rPr lang="en-US" altLang="en-US" sz="2400">
                        <a:latin typeface="Times New Roman" pitchFamily="18" charset="0"/>
                      </a:rPr>
                      <a:t>⋀</a:t>
                    </a:r>
                  </a:p>
                </p:txBody>
              </p:sp>
              <p:sp>
                <p:nvSpPr>
                  <p:cNvPr id="448580" name="Line 37"/>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48578" name="Line 38"/>
                <p:cNvSpPr>
                  <a:spLocks noChangeShapeType="1"/>
                </p:cNvSpPr>
                <p:nvPr/>
              </p:nvSpPr>
              <p:spPr bwMode="auto">
                <a:xfrm>
                  <a:off x="0" y="120"/>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48543" name="Rectangle 39"/>
              <p:cNvSpPr>
                <a:spLocks noChangeArrowheads="1"/>
              </p:cNvSpPr>
              <p:nvPr/>
            </p:nvSpPr>
            <p:spPr bwMode="auto">
              <a:xfrm>
                <a:off x="769" y="0"/>
                <a:ext cx="226" cy="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lnSpc>
                    <a:spcPct val="110000"/>
                  </a:lnSpc>
                  <a:spcBef>
                    <a:spcPct val="0"/>
                  </a:spcBef>
                  <a:buClrTx/>
                  <a:buSzTx/>
                  <a:buFontTx/>
                  <a:buNone/>
                </a:pPr>
                <a:r>
                  <a:rPr lang="en-US" altLang="en-US" sz="2400" b="1">
                    <a:latin typeface="Times New Roman" pitchFamily="18" charset="0"/>
                  </a:rPr>
                  <a:t>0</a:t>
                </a:r>
              </a:p>
              <a:p>
                <a:pPr eaLnBrk="1" hangingPunct="1">
                  <a:lnSpc>
                    <a:spcPct val="110000"/>
                  </a:lnSpc>
                  <a:spcBef>
                    <a:spcPct val="0"/>
                  </a:spcBef>
                  <a:buClrTx/>
                  <a:buSzTx/>
                  <a:buFontTx/>
                  <a:buNone/>
                </a:pPr>
                <a:r>
                  <a:rPr lang="en-US" altLang="en-US" sz="2400" b="1">
                    <a:latin typeface="Times New Roman" pitchFamily="18" charset="0"/>
                  </a:rPr>
                  <a:t>1</a:t>
                </a:r>
              </a:p>
              <a:p>
                <a:pPr eaLnBrk="1" hangingPunct="1">
                  <a:lnSpc>
                    <a:spcPct val="110000"/>
                  </a:lnSpc>
                  <a:spcBef>
                    <a:spcPct val="0"/>
                  </a:spcBef>
                  <a:buClrTx/>
                  <a:buSzTx/>
                  <a:buFontTx/>
                  <a:buNone/>
                </a:pPr>
                <a:r>
                  <a:rPr lang="en-US" altLang="en-US" sz="2400" b="1">
                    <a:latin typeface="Times New Roman" pitchFamily="18" charset="0"/>
                  </a:rPr>
                  <a:t>2</a:t>
                </a:r>
              </a:p>
              <a:p>
                <a:pPr eaLnBrk="1" hangingPunct="1">
                  <a:lnSpc>
                    <a:spcPct val="110000"/>
                  </a:lnSpc>
                  <a:spcBef>
                    <a:spcPct val="0"/>
                  </a:spcBef>
                  <a:buClrTx/>
                  <a:buSzTx/>
                  <a:buFontTx/>
                  <a:buNone/>
                </a:pPr>
                <a:r>
                  <a:rPr lang="en-US" altLang="en-US" sz="2400" b="1">
                    <a:latin typeface="Times New Roman" pitchFamily="18" charset="0"/>
                  </a:rPr>
                  <a:t>3</a:t>
                </a:r>
              </a:p>
              <a:p>
                <a:pPr eaLnBrk="1" hangingPunct="1">
                  <a:lnSpc>
                    <a:spcPct val="110000"/>
                  </a:lnSpc>
                  <a:spcBef>
                    <a:spcPct val="0"/>
                  </a:spcBef>
                  <a:buClrTx/>
                  <a:buSzTx/>
                  <a:buFontTx/>
                  <a:buNone/>
                </a:pPr>
                <a:r>
                  <a:rPr lang="en-US" altLang="en-US" sz="2400" b="1">
                    <a:latin typeface="Times New Roman" pitchFamily="18" charset="0"/>
                  </a:rPr>
                  <a:t>4</a:t>
                </a:r>
              </a:p>
            </p:txBody>
          </p:sp>
          <p:sp>
            <p:nvSpPr>
              <p:cNvPr id="448544" name="Rectangle 40"/>
              <p:cNvSpPr>
                <a:spLocks noChangeArrowheads="1"/>
              </p:cNvSpPr>
              <p:nvPr/>
            </p:nvSpPr>
            <p:spPr bwMode="auto">
              <a:xfrm>
                <a:off x="0" y="1604"/>
                <a:ext cx="99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a:latin typeface="Times New Roman" pitchFamily="18" charset="0"/>
                  </a:rPr>
                  <a:t>MAX_VEX-1</a:t>
                </a:r>
              </a:p>
            </p:txBody>
          </p:sp>
          <p:grpSp>
            <p:nvGrpSpPr>
              <p:cNvPr id="448545" name="Group 41"/>
              <p:cNvGrpSpPr>
                <a:grpSpLocks/>
              </p:cNvGrpSpPr>
              <p:nvPr/>
            </p:nvGrpSpPr>
            <p:grpSpPr bwMode="auto">
              <a:xfrm>
                <a:off x="1043" y="7"/>
                <a:ext cx="772" cy="1841"/>
                <a:chOff x="0" y="0"/>
                <a:chExt cx="772" cy="1841"/>
              </a:xfrm>
            </p:grpSpPr>
            <p:grpSp>
              <p:nvGrpSpPr>
                <p:cNvPr id="448549" name="Group 42"/>
                <p:cNvGrpSpPr>
                  <a:grpSpLocks/>
                </p:cNvGrpSpPr>
                <p:nvPr/>
              </p:nvGrpSpPr>
              <p:grpSpPr bwMode="auto">
                <a:xfrm>
                  <a:off x="0" y="0"/>
                  <a:ext cx="772" cy="262"/>
                  <a:chOff x="0" y="0"/>
                  <a:chExt cx="772" cy="262"/>
                </a:xfrm>
              </p:grpSpPr>
              <p:sp>
                <p:nvSpPr>
                  <p:cNvPr id="448574" name="Rectangle 43"/>
                  <p:cNvSpPr>
                    <a:spLocks noChangeArrowheads="1"/>
                  </p:cNvSpPr>
                  <p:nvPr/>
                </p:nvSpPr>
                <p:spPr bwMode="auto">
                  <a:xfrm>
                    <a:off x="0" y="0"/>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1</a:t>
                    </a:r>
                    <a:r>
                      <a:rPr lang="en-US" altLang="en-US" sz="2400" b="1">
                        <a:latin typeface="Times New Roman" pitchFamily="18" charset="0"/>
                      </a:rPr>
                      <a:t>    2     </a:t>
                    </a:r>
                  </a:p>
                </p:txBody>
              </p:sp>
              <p:sp>
                <p:nvSpPr>
                  <p:cNvPr id="448575" name="Line 44"/>
                  <p:cNvSpPr>
                    <a:spLocks noChangeShapeType="1"/>
                  </p:cNvSpPr>
                  <p:nvPr/>
                </p:nvSpPr>
                <p:spPr bwMode="auto">
                  <a:xfrm>
                    <a:off x="553"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8576" name="Line 45"/>
                  <p:cNvSpPr>
                    <a:spLocks noChangeShapeType="1"/>
                  </p:cNvSpPr>
                  <p:nvPr/>
                </p:nvSpPr>
                <p:spPr bwMode="auto">
                  <a:xfrm>
                    <a:off x="302"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8550" name="Group 46"/>
                <p:cNvGrpSpPr>
                  <a:grpSpLocks/>
                </p:cNvGrpSpPr>
                <p:nvPr/>
              </p:nvGrpSpPr>
              <p:grpSpPr bwMode="auto">
                <a:xfrm>
                  <a:off x="0" y="263"/>
                  <a:ext cx="772" cy="263"/>
                  <a:chOff x="0" y="0"/>
                  <a:chExt cx="772" cy="263"/>
                </a:xfrm>
              </p:grpSpPr>
              <p:sp>
                <p:nvSpPr>
                  <p:cNvPr id="448571" name="Rectangle 47"/>
                  <p:cNvSpPr>
                    <a:spLocks noChangeArrowheads="1"/>
                  </p:cNvSpPr>
                  <p:nvPr/>
                </p:nvSpPr>
                <p:spPr bwMode="auto">
                  <a:xfrm>
                    <a:off x="0" y="0"/>
                    <a:ext cx="772" cy="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2 </a:t>
                    </a:r>
                    <a:r>
                      <a:rPr lang="en-US" altLang="en-US" sz="2400" b="1">
                        <a:latin typeface="Times New Roman" pitchFamily="18" charset="0"/>
                      </a:rPr>
                      <a:t>   0  </a:t>
                    </a:r>
                    <a:r>
                      <a:rPr lang="en-US" altLang="en-US" sz="2400">
                        <a:latin typeface="Times New Roman" pitchFamily="18" charset="0"/>
                      </a:rPr>
                      <a:t>⋀</a:t>
                    </a:r>
                  </a:p>
                </p:txBody>
              </p:sp>
              <p:sp>
                <p:nvSpPr>
                  <p:cNvPr id="448572" name="Line 48"/>
                  <p:cNvSpPr>
                    <a:spLocks noChangeShapeType="1"/>
                  </p:cNvSpPr>
                  <p:nvPr/>
                </p:nvSpPr>
                <p:spPr bwMode="auto">
                  <a:xfrm>
                    <a:off x="553" y="0"/>
                    <a:ext cx="0" cy="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8573" name="Line 49"/>
                  <p:cNvSpPr>
                    <a:spLocks noChangeShapeType="1"/>
                  </p:cNvSpPr>
                  <p:nvPr/>
                </p:nvSpPr>
                <p:spPr bwMode="auto">
                  <a:xfrm>
                    <a:off x="302" y="0"/>
                    <a:ext cx="0" cy="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8551" name="Group 50"/>
                <p:cNvGrpSpPr>
                  <a:grpSpLocks/>
                </p:cNvGrpSpPr>
                <p:nvPr/>
              </p:nvGrpSpPr>
              <p:grpSpPr bwMode="auto">
                <a:xfrm>
                  <a:off x="0" y="527"/>
                  <a:ext cx="772" cy="262"/>
                  <a:chOff x="0" y="0"/>
                  <a:chExt cx="772" cy="262"/>
                </a:xfrm>
              </p:grpSpPr>
              <p:sp>
                <p:nvSpPr>
                  <p:cNvPr id="448568" name="Rectangle 51"/>
                  <p:cNvSpPr>
                    <a:spLocks noChangeArrowheads="1"/>
                  </p:cNvSpPr>
                  <p:nvPr/>
                </p:nvSpPr>
                <p:spPr bwMode="auto">
                  <a:xfrm>
                    <a:off x="0" y="0"/>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3</a:t>
                    </a:r>
                    <a:r>
                      <a:rPr lang="en-US" altLang="en-US" sz="2400" b="1">
                        <a:latin typeface="Times New Roman" pitchFamily="18" charset="0"/>
                      </a:rPr>
                      <a:t>    3</a:t>
                    </a:r>
                  </a:p>
                </p:txBody>
              </p:sp>
              <p:sp>
                <p:nvSpPr>
                  <p:cNvPr id="448569" name="Line 52"/>
                  <p:cNvSpPr>
                    <a:spLocks noChangeShapeType="1"/>
                  </p:cNvSpPr>
                  <p:nvPr/>
                </p:nvSpPr>
                <p:spPr bwMode="auto">
                  <a:xfrm>
                    <a:off x="553"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8570" name="Line 53"/>
                  <p:cNvSpPr>
                    <a:spLocks noChangeShapeType="1"/>
                  </p:cNvSpPr>
                  <p:nvPr/>
                </p:nvSpPr>
                <p:spPr bwMode="auto">
                  <a:xfrm>
                    <a:off x="302"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8552" name="Group 54"/>
                <p:cNvGrpSpPr>
                  <a:grpSpLocks/>
                </p:cNvGrpSpPr>
                <p:nvPr/>
              </p:nvGrpSpPr>
              <p:grpSpPr bwMode="auto">
                <a:xfrm>
                  <a:off x="0" y="790"/>
                  <a:ext cx="772" cy="262"/>
                  <a:chOff x="0" y="0"/>
                  <a:chExt cx="772" cy="262"/>
                </a:xfrm>
              </p:grpSpPr>
              <p:sp>
                <p:nvSpPr>
                  <p:cNvPr id="448565" name="Rectangle 55"/>
                  <p:cNvSpPr>
                    <a:spLocks noChangeArrowheads="1"/>
                  </p:cNvSpPr>
                  <p:nvPr/>
                </p:nvSpPr>
                <p:spPr bwMode="auto">
                  <a:xfrm>
                    <a:off x="0" y="0"/>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4</a:t>
                    </a:r>
                    <a:r>
                      <a:rPr lang="en-US" altLang="en-US" sz="2400" b="1">
                        <a:latin typeface="Times New Roman" pitchFamily="18" charset="0"/>
                      </a:rPr>
                      <a:t>    1</a:t>
                    </a:r>
                  </a:p>
                </p:txBody>
              </p:sp>
              <p:sp>
                <p:nvSpPr>
                  <p:cNvPr id="448566" name="Line 56"/>
                  <p:cNvSpPr>
                    <a:spLocks noChangeShapeType="1"/>
                  </p:cNvSpPr>
                  <p:nvPr/>
                </p:nvSpPr>
                <p:spPr bwMode="auto">
                  <a:xfrm>
                    <a:off x="553"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8567" name="Line 57"/>
                  <p:cNvSpPr>
                    <a:spLocks noChangeShapeType="1"/>
                  </p:cNvSpPr>
                  <p:nvPr/>
                </p:nvSpPr>
                <p:spPr bwMode="auto">
                  <a:xfrm>
                    <a:off x="302"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8553" name="Group 58"/>
                <p:cNvGrpSpPr>
                  <a:grpSpLocks/>
                </p:cNvGrpSpPr>
                <p:nvPr/>
              </p:nvGrpSpPr>
              <p:grpSpPr bwMode="auto">
                <a:xfrm>
                  <a:off x="0" y="1317"/>
                  <a:ext cx="772" cy="262"/>
                  <a:chOff x="0" y="0"/>
                  <a:chExt cx="772" cy="262"/>
                </a:xfrm>
              </p:grpSpPr>
              <p:sp>
                <p:nvSpPr>
                  <p:cNvPr id="448562" name="Rectangle 59"/>
                  <p:cNvSpPr>
                    <a:spLocks noChangeArrowheads="1"/>
                  </p:cNvSpPr>
                  <p:nvPr/>
                </p:nvSpPr>
                <p:spPr bwMode="auto">
                  <a:xfrm>
                    <a:off x="0" y="0"/>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宋体" pitchFamily="2" charset="-122"/>
                      </a:rPr>
                      <a:t>┇</a:t>
                    </a:r>
                    <a:r>
                      <a:rPr lang="zh-CN" altLang="en-US" sz="2400" b="1">
                        <a:latin typeface="Times New Roman" pitchFamily="18" charset="0"/>
                      </a:rPr>
                      <a:t> ┇ ┇</a:t>
                    </a:r>
                  </a:p>
                </p:txBody>
              </p:sp>
              <p:sp>
                <p:nvSpPr>
                  <p:cNvPr id="448563" name="Line 60"/>
                  <p:cNvSpPr>
                    <a:spLocks noChangeShapeType="1"/>
                  </p:cNvSpPr>
                  <p:nvPr/>
                </p:nvSpPr>
                <p:spPr bwMode="auto">
                  <a:xfrm>
                    <a:off x="553"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8564" name="Line 61"/>
                  <p:cNvSpPr>
                    <a:spLocks noChangeShapeType="1"/>
                  </p:cNvSpPr>
                  <p:nvPr/>
                </p:nvSpPr>
                <p:spPr bwMode="auto">
                  <a:xfrm>
                    <a:off x="302"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8554" name="Group 62"/>
                <p:cNvGrpSpPr>
                  <a:grpSpLocks/>
                </p:cNvGrpSpPr>
                <p:nvPr/>
              </p:nvGrpSpPr>
              <p:grpSpPr bwMode="auto">
                <a:xfrm>
                  <a:off x="0" y="1579"/>
                  <a:ext cx="772" cy="262"/>
                  <a:chOff x="0" y="0"/>
                  <a:chExt cx="772" cy="262"/>
                </a:xfrm>
              </p:grpSpPr>
              <p:sp>
                <p:nvSpPr>
                  <p:cNvPr id="448559" name="Rectangle 63"/>
                  <p:cNvSpPr>
                    <a:spLocks noChangeArrowheads="1"/>
                  </p:cNvSpPr>
                  <p:nvPr/>
                </p:nvSpPr>
                <p:spPr bwMode="auto">
                  <a:xfrm>
                    <a:off x="0" y="0"/>
                    <a:ext cx="772" cy="2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Times New Roman" pitchFamily="18" charset="0"/>
                    </a:endParaRPr>
                  </a:p>
                </p:txBody>
              </p:sp>
              <p:sp>
                <p:nvSpPr>
                  <p:cNvPr id="448560" name="Line 64"/>
                  <p:cNvSpPr>
                    <a:spLocks noChangeShapeType="1"/>
                  </p:cNvSpPr>
                  <p:nvPr/>
                </p:nvSpPr>
                <p:spPr bwMode="auto">
                  <a:xfrm>
                    <a:off x="553"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8561" name="Line 65"/>
                  <p:cNvSpPr>
                    <a:spLocks noChangeShapeType="1"/>
                  </p:cNvSpPr>
                  <p:nvPr/>
                </p:nvSpPr>
                <p:spPr bwMode="auto">
                  <a:xfrm>
                    <a:off x="302"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8555" name="Group 66"/>
                <p:cNvGrpSpPr>
                  <a:grpSpLocks/>
                </p:cNvGrpSpPr>
                <p:nvPr/>
              </p:nvGrpSpPr>
              <p:grpSpPr bwMode="auto">
                <a:xfrm>
                  <a:off x="0" y="1053"/>
                  <a:ext cx="772" cy="263"/>
                  <a:chOff x="0" y="0"/>
                  <a:chExt cx="772" cy="263"/>
                </a:xfrm>
              </p:grpSpPr>
              <p:sp>
                <p:nvSpPr>
                  <p:cNvPr id="448556" name="Rectangle 67"/>
                  <p:cNvSpPr>
                    <a:spLocks noChangeArrowheads="1"/>
                  </p:cNvSpPr>
                  <p:nvPr/>
                </p:nvSpPr>
                <p:spPr bwMode="auto">
                  <a:xfrm>
                    <a:off x="0" y="0"/>
                    <a:ext cx="772" cy="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5</a:t>
                    </a:r>
                    <a:r>
                      <a:rPr lang="en-US" altLang="en-US" sz="2400" b="1">
                        <a:latin typeface="Times New Roman" pitchFamily="18" charset="0"/>
                      </a:rPr>
                      <a:t>   1 </a:t>
                    </a:r>
                  </a:p>
                </p:txBody>
              </p:sp>
              <p:sp>
                <p:nvSpPr>
                  <p:cNvPr id="448557" name="Line 68"/>
                  <p:cNvSpPr>
                    <a:spLocks noChangeShapeType="1"/>
                  </p:cNvSpPr>
                  <p:nvPr/>
                </p:nvSpPr>
                <p:spPr bwMode="auto">
                  <a:xfrm>
                    <a:off x="553" y="0"/>
                    <a:ext cx="0" cy="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8558" name="Line 69"/>
                  <p:cNvSpPr>
                    <a:spLocks noChangeShapeType="1"/>
                  </p:cNvSpPr>
                  <p:nvPr/>
                </p:nvSpPr>
                <p:spPr bwMode="auto">
                  <a:xfrm>
                    <a:off x="302" y="0"/>
                    <a:ext cx="0" cy="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448546" name="未知"/>
              <p:cNvSpPr>
                <a:spLocks/>
              </p:cNvSpPr>
              <p:nvPr/>
            </p:nvSpPr>
            <p:spPr bwMode="auto">
              <a:xfrm flipV="1">
                <a:off x="1681" y="47"/>
                <a:ext cx="998" cy="44"/>
              </a:xfrm>
              <a:custGeom>
                <a:avLst/>
                <a:gdLst>
                  <a:gd name="T0" fmla="*/ 0 w 816"/>
                  <a:gd name="T1" fmla="*/ 0 h 1"/>
                  <a:gd name="T2" fmla="*/ 1221 w 816"/>
                  <a:gd name="T3" fmla="*/ 0 h 1"/>
                  <a:gd name="T4" fmla="*/ 0 60000 65536"/>
                  <a:gd name="T5" fmla="*/ 0 60000 65536"/>
                </a:gdLst>
                <a:ahLst/>
                <a:cxnLst>
                  <a:cxn ang="T4">
                    <a:pos x="T0" y="T1"/>
                  </a:cxn>
                  <a:cxn ang="T5">
                    <a:pos x="T2" y="T3"/>
                  </a:cxn>
                </a:cxnLst>
                <a:rect l="0" t="0" r="r" b="b"/>
                <a:pathLst>
                  <a:path w="816" h="1">
                    <a:moveTo>
                      <a:pt x="0" y="0"/>
                    </a:moveTo>
                    <a:cubicBezTo>
                      <a:pt x="340" y="0"/>
                      <a:pt x="680" y="0"/>
                      <a:pt x="816" y="0"/>
                    </a:cubicBezTo>
                  </a:path>
                </a:pathLst>
              </a:custGeom>
              <a:noFill/>
              <a:ln w="28575" cap="flat" cmpd="sng">
                <a:solidFill>
                  <a:schemeClr val="hlink"/>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8547" name="Line 71"/>
              <p:cNvSpPr>
                <a:spLocks noChangeShapeType="1"/>
              </p:cNvSpPr>
              <p:nvPr/>
            </p:nvSpPr>
            <p:spPr bwMode="auto">
              <a:xfrm>
                <a:off x="1681" y="870"/>
                <a:ext cx="384" cy="0"/>
              </a:xfrm>
              <a:prstGeom prst="line">
                <a:avLst/>
              </a:prstGeom>
              <a:noFill/>
              <a:ln w="28575">
                <a:solidFill>
                  <a:schemeClr val="hlink"/>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8548" name="未知"/>
              <p:cNvSpPr>
                <a:spLocks/>
              </p:cNvSpPr>
              <p:nvPr/>
            </p:nvSpPr>
            <p:spPr bwMode="auto">
              <a:xfrm>
                <a:off x="1681" y="374"/>
                <a:ext cx="1488" cy="216"/>
              </a:xfrm>
              <a:custGeom>
                <a:avLst/>
                <a:gdLst>
                  <a:gd name="T0" fmla="*/ 0 w 1488"/>
                  <a:gd name="T1" fmla="*/ 216 h 216"/>
                  <a:gd name="T2" fmla="*/ 240 w 1488"/>
                  <a:gd name="T3" fmla="*/ 72 h 216"/>
                  <a:gd name="T4" fmla="*/ 1056 w 1488"/>
                  <a:gd name="T5" fmla="*/ 24 h 216"/>
                  <a:gd name="T6" fmla="*/ 1488 w 1488"/>
                  <a:gd name="T7" fmla="*/ 216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8" h="216">
                    <a:moveTo>
                      <a:pt x="0" y="216"/>
                    </a:moveTo>
                    <a:cubicBezTo>
                      <a:pt x="32" y="160"/>
                      <a:pt x="64" y="104"/>
                      <a:pt x="240" y="72"/>
                    </a:cubicBezTo>
                    <a:cubicBezTo>
                      <a:pt x="416" y="40"/>
                      <a:pt x="848" y="0"/>
                      <a:pt x="1056" y="24"/>
                    </a:cubicBezTo>
                    <a:cubicBezTo>
                      <a:pt x="1264" y="48"/>
                      <a:pt x="1416" y="184"/>
                      <a:pt x="1488" y="216"/>
                    </a:cubicBezTo>
                  </a:path>
                </a:pathLst>
              </a:custGeom>
              <a:noFill/>
              <a:ln w="28575" cap="flat" cmpd="sng">
                <a:solidFill>
                  <a:schemeClr val="hlink"/>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448517" name="Rectangle 73"/>
          <p:cNvSpPr>
            <a:spLocks noChangeArrowheads="1"/>
          </p:cNvSpPr>
          <p:nvPr/>
        </p:nvSpPr>
        <p:spPr bwMode="auto">
          <a:xfrm>
            <a:off x="1979613" y="5992813"/>
            <a:ext cx="38512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dirty="0" smtClean="0">
                <a:latin typeface="Times New Roman" pitchFamily="18" charset="0"/>
              </a:rPr>
              <a:t>有向图</a:t>
            </a:r>
            <a:r>
              <a:rPr lang="zh-CN" altLang="en-US" sz="2000" b="1" dirty="0">
                <a:latin typeface="Times New Roman" pitchFamily="18" charset="0"/>
              </a:rPr>
              <a:t>广度优先搜索遍历</a:t>
            </a:r>
          </a:p>
        </p:txBody>
      </p:sp>
      <p:grpSp>
        <p:nvGrpSpPr>
          <p:cNvPr id="448518" name="Group 74"/>
          <p:cNvGrpSpPr>
            <a:grpSpLocks/>
          </p:cNvGrpSpPr>
          <p:nvPr/>
        </p:nvGrpSpPr>
        <p:grpSpPr bwMode="auto">
          <a:xfrm>
            <a:off x="395536" y="2636912"/>
            <a:ext cx="3024336" cy="2970138"/>
            <a:chOff x="0" y="0"/>
            <a:chExt cx="1384" cy="1116"/>
          </a:xfrm>
        </p:grpSpPr>
        <p:sp>
          <p:nvSpPr>
            <p:cNvPr id="448519" name="Rectangle 75"/>
            <p:cNvSpPr>
              <a:spLocks noChangeArrowheads="1"/>
            </p:cNvSpPr>
            <p:nvPr/>
          </p:nvSpPr>
          <p:spPr bwMode="auto">
            <a:xfrm>
              <a:off x="192" y="912"/>
              <a:ext cx="997" cy="204"/>
            </a:xfrm>
            <a:prstGeom prst="rect">
              <a:avLst/>
            </a:prstGeom>
            <a:noFill/>
            <a:ln w="9525">
              <a:no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(a)   </a:t>
              </a:r>
              <a:r>
                <a:rPr lang="zh-CN" altLang="en-US" sz="2400" b="1" dirty="0">
                  <a:latin typeface="Times New Roman" pitchFamily="18" charset="0"/>
                </a:rPr>
                <a:t>有向图</a:t>
              </a:r>
              <a:r>
                <a:rPr lang="en-US" altLang="en-US" sz="2400" b="1" dirty="0">
                  <a:latin typeface="Times New Roman" pitchFamily="18" charset="0"/>
                </a:rPr>
                <a:t>G’</a:t>
              </a:r>
            </a:p>
          </p:txBody>
        </p:sp>
        <p:grpSp>
          <p:nvGrpSpPr>
            <p:cNvPr id="448520" name="Group 76"/>
            <p:cNvGrpSpPr>
              <a:grpSpLocks/>
            </p:cNvGrpSpPr>
            <p:nvPr/>
          </p:nvGrpSpPr>
          <p:grpSpPr bwMode="auto">
            <a:xfrm>
              <a:off x="0" y="0"/>
              <a:ext cx="1384" cy="839"/>
              <a:chOff x="0" y="0"/>
              <a:chExt cx="1384" cy="839"/>
            </a:xfrm>
          </p:grpSpPr>
          <p:sp>
            <p:nvSpPr>
              <p:cNvPr id="448521" name="Oval 77"/>
              <p:cNvSpPr>
                <a:spLocks noChangeArrowheads="1"/>
              </p:cNvSpPr>
              <p:nvPr/>
            </p:nvSpPr>
            <p:spPr bwMode="auto">
              <a:xfrm>
                <a:off x="0" y="144"/>
                <a:ext cx="295"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dirty="0">
                    <a:latin typeface="Times New Roman" pitchFamily="18" charset="0"/>
                  </a:rPr>
                  <a:t>v</a:t>
                </a:r>
                <a:r>
                  <a:rPr lang="en-US" altLang="en-US" baseline="-20000" dirty="0">
                    <a:latin typeface="Times New Roman" pitchFamily="18" charset="0"/>
                  </a:rPr>
                  <a:t>1</a:t>
                </a:r>
              </a:p>
            </p:txBody>
          </p:sp>
          <p:sp>
            <p:nvSpPr>
              <p:cNvPr id="448522" name="Oval 78"/>
              <p:cNvSpPr>
                <a:spLocks noChangeArrowheads="1"/>
              </p:cNvSpPr>
              <p:nvPr/>
            </p:nvSpPr>
            <p:spPr bwMode="auto">
              <a:xfrm>
                <a:off x="17" y="612"/>
                <a:ext cx="295"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a:latin typeface="Times New Roman" pitchFamily="18" charset="0"/>
                  </a:rPr>
                  <a:t>v</a:t>
                </a:r>
                <a:r>
                  <a:rPr lang="en-US" altLang="en-US" baseline="-20000">
                    <a:latin typeface="Times New Roman" pitchFamily="18" charset="0"/>
                  </a:rPr>
                  <a:t>2</a:t>
                </a:r>
              </a:p>
            </p:txBody>
          </p:sp>
          <p:sp>
            <p:nvSpPr>
              <p:cNvPr id="448523" name="Oval 79"/>
              <p:cNvSpPr>
                <a:spLocks noChangeArrowheads="1"/>
              </p:cNvSpPr>
              <p:nvPr/>
            </p:nvSpPr>
            <p:spPr bwMode="auto">
              <a:xfrm>
                <a:off x="618" y="604"/>
                <a:ext cx="295"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a:latin typeface="Times New Roman" pitchFamily="18" charset="0"/>
                  </a:rPr>
                  <a:t>v</a:t>
                </a:r>
                <a:r>
                  <a:rPr lang="en-US" altLang="en-US" baseline="-20000">
                    <a:latin typeface="Times New Roman" pitchFamily="18" charset="0"/>
                  </a:rPr>
                  <a:t>3</a:t>
                </a:r>
              </a:p>
            </p:txBody>
          </p:sp>
          <p:sp>
            <p:nvSpPr>
              <p:cNvPr id="448524" name="Oval 80"/>
              <p:cNvSpPr>
                <a:spLocks noChangeArrowheads="1"/>
              </p:cNvSpPr>
              <p:nvPr/>
            </p:nvSpPr>
            <p:spPr bwMode="auto">
              <a:xfrm>
                <a:off x="569" y="0"/>
                <a:ext cx="295"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a:latin typeface="Times New Roman" pitchFamily="18" charset="0"/>
                  </a:rPr>
                  <a:t>v</a:t>
                </a:r>
                <a:r>
                  <a:rPr lang="en-US" altLang="en-US" baseline="-20000">
                    <a:latin typeface="Times New Roman" pitchFamily="18" charset="0"/>
                  </a:rPr>
                  <a:t>4</a:t>
                </a:r>
              </a:p>
            </p:txBody>
          </p:sp>
          <p:sp>
            <p:nvSpPr>
              <p:cNvPr id="448525" name="Line 81"/>
              <p:cNvSpPr>
                <a:spLocks noChangeShapeType="1"/>
              </p:cNvSpPr>
              <p:nvPr/>
            </p:nvSpPr>
            <p:spPr bwMode="auto">
              <a:xfrm>
                <a:off x="144" y="379"/>
                <a:ext cx="0" cy="242"/>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48526" name="Line 82"/>
              <p:cNvSpPr>
                <a:spLocks noChangeShapeType="1"/>
              </p:cNvSpPr>
              <p:nvPr/>
            </p:nvSpPr>
            <p:spPr bwMode="auto">
              <a:xfrm>
                <a:off x="744" y="223"/>
                <a:ext cx="0" cy="385"/>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48527" name="Line 83"/>
              <p:cNvSpPr>
                <a:spLocks noChangeShapeType="1"/>
              </p:cNvSpPr>
              <p:nvPr/>
            </p:nvSpPr>
            <p:spPr bwMode="auto">
              <a:xfrm>
                <a:off x="262" y="332"/>
                <a:ext cx="380" cy="327"/>
              </a:xfrm>
              <a:prstGeom prst="line">
                <a:avLst/>
              </a:prstGeom>
              <a:noFill/>
              <a:ln w="38100">
                <a:solidFill>
                  <a:schemeClr val="tx1"/>
                </a:solidFill>
                <a:round/>
                <a:headEnd type="triangle"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48528" name="Line 84"/>
              <p:cNvSpPr>
                <a:spLocks noChangeShapeType="1"/>
              </p:cNvSpPr>
              <p:nvPr/>
            </p:nvSpPr>
            <p:spPr bwMode="auto">
              <a:xfrm flipV="1">
                <a:off x="294" y="144"/>
                <a:ext cx="282" cy="102"/>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48529" name="Line 85"/>
              <p:cNvSpPr>
                <a:spLocks noChangeShapeType="1"/>
              </p:cNvSpPr>
              <p:nvPr/>
            </p:nvSpPr>
            <p:spPr bwMode="auto">
              <a:xfrm>
                <a:off x="310" y="729"/>
                <a:ext cx="313" cy="0"/>
              </a:xfrm>
              <a:prstGeom prst="line">
                <a:avLst/>
              </a:prstGeom>
              <a:noFill/>
              <a:ln w="38100">
                <a:solidFill>
                  <a:schemeClr val="tx1"/>
                </a:solidFill>
                <a:round/>
                <a:headEnd type="triangle"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48530" name="Oval 86"/>
              <p:cNvSpPr>
                <a:spLocks noChangeArrowheads="1"/>
              </p:cNvSpPr>
              <p:nvPr/>
            </p:nvSpPr>
            <p:spPr bwMode="auto">
              <a:xfrm>
                <a:off x="1089" y="333"/>
                <a:ext cx="295"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a:latin typeface="Times New Roman" pitchFamily="18" charset="0"/>
                  </a:rPr>
                  <a:t>v</a:t>
                </a:r>
                <a:r>
                  <a:rPr lang="en-US" altLang="en-US" baseline="-20000">
                    <a:latin typeface="Times New Roman" pitchFamily="18" charset="0"/>
                  </a:rPr>
                  <a:t>5</a:t>
                </a:r>
              </a:p>
            </p:txBody>
          </p:sp>
          <p:sp>
            <p:nvSpPr>
              <p:cNvPr id="448531" name="Line 87"/>
              <p:cNvSpPr>
                <a:spLocks noChangeShapeType="1"/>
              </p:cNvSpPr>
              <p:nvPr/>
            </p:nvSpPr>
            <p:spPr bwMode="auto">
              <a:xfrm>
                <a:off x="864" y="144"/>
                <a:ext cx="336" cy="192"/>
              </a:xfrm>
              <a:prstGeom prst="line">
                <a:avLst/>
              </a:prstGeom>
              <a:noFill/>
              <a:ln w="38100">
                <a:solidFill>
                  <a:schemeClr val="tx1"/>
                </a:solidFill>
                <a:round/>
                <a:headEnd type="triangle"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48532" name="Line 88"/>
              <p:cNvSpPr>
                <a:spLocks noChangeShapeType="1"/>
              </p:cNvSpPr>
              <p:nvPr/>
            </p:nvSpPr>
            <p:spPr bwMode="auto">
              <a:xfrm flipV="1">
                <a:off x="912" y="536"/>
                <a:ext cx="240" cy="192"/>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48533" name="未知"/>
              <p:cNvSpPr>
                <a:spLocks/>
              </p:cNvSpPr>
              <p:nvPr/>
            </p:nvSpPr>
            <p:spPr bwMode="auto">
              <a:xfrm>
                <a:off x="240" y="44"/>
                <a:ext cx="336" cy="112"/>
              </a:xfrm>
              <a:custGeom>
                <a:avLst/>
                <a:gdLst>
                  <a:gd name="T0" fmla="*/ 0 w 336"/>
                  <a:gd name="T1" fmla="*/ 112 h 112"/>
                  <a:gd name="T2" fmla="*/ 144 w 336"/>
                  <a:gd name="T3" fmla="*/ 16 h 112"/>
                  <a:gd name="T4" fmla="*/ 336 w 336"/>
                  <a:gd name="T5" fmla="*/ 16 h 112"/>
                  <a:gd name="T6" fmla="*/ 0 60000 65536"/>
                  <a:gd name="T7" fmla="*/ 0 60000 65536"/>
                  <a:gd name="T8" fmla="*/ 0 60000 65536"/>
                </a:gdLst>
                <a:ahLst/>
                <a:cxnLst>
                  <a:cxn ang="T6">
                    <a:pos x="T0" y="T1"/>
                  </a:cxn>
                  <a:cxn ang="T7">
                    <a:pos x="T2" y="T3"/>
                  </a:cxn>
                  <a:cxn ang="T8">
                    <a:pos x="T4" y="T5"/>
                  </a:cxn>
                </a:cxnLst>
                <a:rect l="0" t="0" r="r" b="b"/>
                <a:pathLst>
                  <a:path w="336" h="112">
                    <a:moveTo>
                      <a:pt x="0" y="112"/>
                    </a:moveTo>
                    <a:cubicBezTo>
                      <a:pt x="44" y="72"/>
                      <a:pt x="88" y="32"/>
                      <a:pt x="144" y="16"/>
                    </a:cubicBezTo>
                    <a:cubicBezTo>
                      <a:pt x="200" y="0"/>
                      <a:pt x="304" y="16"/>
                      <a:pt x="336" y="16"/>
                    </a:cubicBezTo>
                  </a:path>
                </a:pathLst>
              </a:custGeom>
              <a:noFill/>
              <a:ln w="38100" cap="flat" cmpd="sng">
                <a:solidFill>
                  <a:schemeClr val="hlink"/>
                </a:solidFill>
                <a:prstDash val="dash"/>
                <a:round/>
                <a:headEnd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48534" name="未知"/>
              <p:cNvSpPr>
                <a:spLocks/>
              </p:cNvSpPr>
              <p:nvPr/>
            </p:nvSpPr>
            <p:spPr bwMode="auto">
              <a:xfrm>
                <a:off x="16" y="372"/>
                <a:ext cx="104" cy="240"/>
              </a:xfrm>
              <a:custGeom>
                <a:avLst/>
                <a:gdLst>
                  <a:gd name="T0" fmla="*/ 104 w 104"/>
                  <a:gd name="T1" fmla="*/ 0 h 240"/>
                  <a:gd name="T2" fmla="*/ 8 w 104"/>
                  <a:gd name="T3" fmla="*/ 96 h 240"/>
                  <a:gd name="T4" fmla="*/ 56 w 104"/>
                  <a:gd name="T5" fmla="*/ 240 h 240"/>
                  <a:gd name="T6" fmla="*/ 0 60000 65536"/>
                  <a:gd name="T7" fmla="*/ 0 60000 65536"/>
                  <a:gd name="T8" fmla="*/ 0 60000 65536"/>
                </a:gdLst>
                <a:ahLst/>
                <a:cxnLst>
                  <a:cxn ang="T6">
                    <a:pos x="T0" y="T1"/>
                  </a:cxn>
                  <a:cxn ang="T7">
                    <a:pos x="T2" y="T3"/>
                  </a:cxn>
                  <a:cxn ang="T8">
                    <a:pos x="T4" y="T5"/>
                  </a:cxn>
                </a:cxnLst>
                <a:rect l="0" t="0" r="r" b="b"/>
                <a:pathLst>
                  <a:path w="104" h="240">
                    <a:moveTo>
                      <a:pt x="104" y="0"/>
                    </a:moveTo>
                    <a:cubicBezTo>
                      <a:pt x="60" y="28"/>
                      <a:pt x="16" y="56"/>
                      <a:pt x="8" y="96"/>
                    </a:cubicBezTo>
                    <a:cubicBezTo>
                      <a:pt x="0" y="136"/>
                      <a:pt x="48" y="216"/>
                      <a:pt x="56" y="240"/>
                    </a:cubicBezTo>
                  </a:path>
                </a:pathLst>
              </a:custGeom>
              <a:noFill/>
              <a:ln w="38100" cap="flat" cmpd="sng">
                <a:solidFill>
                  <a:schemeClr val="hlink"/>
                </a:solidFill>
                <a:prstDash val="dash"/>
                <a:round/>
                <a:headEnd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48535" name="未知"/>
              <p:cNvSpPr>
                <a:spLocks/>
              </p:cNvSpPr>
              <p:nvPr/>
            </p:nvSpPr>
            <p:spPr bwMode="auto">
              <a:xfrm>
                <a:off x="808" y="220"/>
                <a:ext cx="48" cy="384"/>
              </a:xfrm>
              <a:custGeom>
                <a:avLst/>
                <a:gdLst>
                  <a:gd name="T0" fmla="*/ 0 w 48"/>
                  <a:gd name="T1" fmla="*/ 0 h 384"/>
                  <a:gd name="T2" fmla="*/ 48 w 48"/>
                  <a:gd name="T3" fmla="*/ 144 h 384"/>
                  <a:gd name="T4" fmla="*/ 0 w 48"/>
                  <a:gd name="T5" fmla="*/ 384 h 384"/>
                  <a:gd name="T6" fmla="*/ 0 60000 65536"/>
                  <a:gd name="T7" fmla="*/ 0 60000 65536"/>
                  <a:gd name="T8" fmla="*/ 0 60000 65536"/>
                </a:gdLst>
                <a:ahLst/>
                <a:cxnLst>
                  <a:cxn ang="T6">
                    <a:pos x="T0" y="T1"/>
                  </a:cxn>
                  <a:cxn ang="T7">
                    <a:pos x="T2" y="T3"/>
                  </a:cxn>
                  <a:cxn ang="T8">
                    <a:pos x="T4" y="T5"/>
                  </a:cxn>
                </a:cxnLst>
                <a:rect l="0" t="0" r="r" b="b"/>
                <a:pathLst>
                  <a:path w="48" h="384">
                    <a:moveTo>
                      <a:pt x="0" y="0"/>
                    </a:moveTo>
                    <a:cubicBezTo>
                      <a:pt x="24" y="40"/>
                      <a:pt x="48" y="80"/>
                      <a:pt x="48" y="144"/>
                    </a:cubicBezTo>
                    <a:cubicBezTo>
                      <a:pt x="48" y="208"/>
                      <a:pt x="8" y="344"/>
                      <a:pt x="0" y="384"/>
                    </a:cubicBezTo>
                  </a:path>
                </a:pathLst>
              </a:custGeom>
              <a:noFill/>
              <a:ln w="38100" cap="flat" cmpd="sng">
                <a:solidFill>
                  <a:schemeClr val="hlink"/>
                </a:solidFill>
                <a:prstDash val="dash"/>
                <a:round/>
                <a:headEnd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48536" name="未知"/>
              <p:cNvSpPr>
                <a:spLocks/>
              </p:cNvSpPr>
              <p:nvPr/>
            </p:nvSpPr>
            <p:spPr bwMode="auto">
              <a:xfrm>
                <a:off x="904" y="564"/>
                <a:ext cx="336" cy="224"/>
              </a:xfrm>
              <a:custGeom>
                <a:avLst/>
                <a:gdLst>
                  <a:gd name="T0" fmla="*/ 0 w 336"/>
                  <a:gd name="T1" fmla="*/ 192 h 224"/>
                  <a:gd name="T2" fmla="*/ 192 w 336"/>
                  <a:gd name="T3" fmla="*/ 192 h 224"/>
                  <a:gd name="T4" fmla="*/ 336 w 336"/>
                  <a:gd name="T5" fmla="*/ 0 h 224"/>
                  <a:gd name="T6" fmla="*/ 0 60000 65536"/>
                  <a:gd name="T7" fmla="*/ 0 60000 65536"/>
                  <a:gd name="T8" fmla="*/ 0 60000 65536"/>
                </a:gdLst>
                <a:ahLst/>
                <a:cxnLst>
                  <a:cxn ang="T6">
                    <a:pos x="T0" y="T1"/>
                  </a:cxn>
                  <a:cxn ang="T7">
                    <a:pos x="T2" y="T3"/>
                  </a:cxn>
                  <a:cxn ang="T8">
                    <a:pos x="T4" y="T5"/>
                  </a:cxn>
                </a:cxnLst>
                <a:rect l="0" t="0" r="r" b="b"/>
                <a:pathLst>
                  <a:path w="336" h="224">
                    <a:moveTo>
                      <a:pt x="0" y="192"/>
                    </a:moveTo>
                    <a:cubicBezTo>
                      <a:pt x="68" y="208"/>
                      <a:pt x="136" y="224"/>
                      <a:pt x="192" y="192"/>
                    </a:cubicBezTo>
                    <a:cubicBezTo>
                      <a:pt x="248" y="160"/>
                      <a:pt x="312" y="32"/>
                      <a:pt x="336" y="0"/>
                    </a:cubicBezTo>
                  </a:path>
                </a:pathLst>
              </a:custGeom>
              <a:noFill/>
              <a:ln w="38100" cap="flat" cmpd="sng">
                <a:solidFill>
                  <a:schemeClr val="hlink"/>
                </a:solidFill>
                <a:prstDash val="dash"/>
                <a:round/>
                <a:headEnd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grpSp>
      </p:grpSp>
    </p:spTree>
    <p:extLst>
      <p:ext uri="{BB962C8B-B14F-4D97-AF65-F5344CB8AC3E}">
        <p14:creationId xmlns:p14="http://schemas.microsoft.com/office/powerpoint/2010/main" val="260506866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720080"/>
          </a:xfrm>
        </p:spPr>
        <p:txBody>
          <a:bodyPr/>
          <a:lstStyle/>
          <a:p>
            <a:r>
              <a:rPr lang="en-US" altLang="zh-CN" dirty="0" smtClean="0"/>
              <a:t>BFS</a:t>
            </a:r>
            <a:r>
              <a:rPr lang="zh-CN" altLang="en-US" dirty="0" smtClean="0"/>
              <a:t>的</a:t>
            </a:r>
            <a:r>
              <a:rPr lang="zh-CN" altLang="en-US" dirty="0"/>
              <a:t>非</a:t>
            </a:r>
            <a:r>
              <a:rPr lang="zh-CN" altLang="en-US" dirty="0" smtClean="0"/>
              <a:t>递归实现</a:t>
            </a:r>
            <a:r>
              <a:rPr lang="en-US" altLang="zh-CN" dirty="0" smtClean="0"/>
              <a:t>-I</a:t>
            </a:r>
            <a:endParaRPr lang="en-US" dirty="0"/>
          </a:p>
        </p:txBody>
      </p:sp>
      <p:sp>
        <p:nvSpPr>
          <p:cNvPr id="3" name="内容占位符 2"/>
          <p:cNvSpPr>
            <a:spLocks noGrp="1"/>
          </p:cNvSpPr>
          <p:nvPr>
            <p:ph idx="1"/>
          </p:nvPr>
        </p:nvSpPr>
        <p:spPr>
          <a:xfrm>
            <a:off x="457200" y="692696"/>
            <a:ext cx="8686800" cy="6192688"/>
          </a:xfrm>
        </p:spPr>
        <p:txBody>
          <a:bodyPr>
            <a:noAutofit/>
          </a:bodyPr>
          <a:lstStyle/>
          <a:p>
            <a:pPr marL="0" indent="0">
              <a:spcBef>
                <a:spcPts val="0"/>
              </a:spcBef>
              <a:buNone/>
            </a:pPr>
            <a:r>
              <a:rPr lang="en-US" dirty="0"/>
              <a:t>void </a:t>
            </a:r>
            <a:r>
              <a:rPr lang="en-US" b="1" dirty="0" err="1"/>
              <a:t>BFSTraverse</a:t>
            </a:r>
            <a:r>
              <a:rPr lang="en-US" dirty="0"/>
              <a:t>(Graph G, Status (*Visit)(</a:t>
            </a:r>
            <a:r>
              <a:rPr lang="en-US" dirty="0" err="1"/>
              <a:t>int</a:t>
            </a:r>
            <a:r>
              <a:rPr lang="en-US" dirty="0"/>
              <a:t> v )) </a:t>
            </a:r>
            <a:r>
              <a:rPr lang="en-US" dirty="0" smtClean="0"/>
              <a:t>{</a:t>
            </a:r>
          </a:p>
          <a:p>
            <a:pPr marL="0" indent="0">
              <a:spcBef>
                <a:spcPts val="0"/>
              </a:spcBef>
              <a:buNone/>
            </a:pPr>
            <a:r>
              <a:rPr lang="en-US" altLang="zh-CN" dirty="0"/>
              <a:t>//</a:t>
            </a:r>
            <a:r>
              <a:rPr lang="zh-CN" altLang="en-US" dirty="0"/>
              <a:t>使用辅助</a:t>
            </a:r>
            <a:r>
              <a:rPr lang="zh-CN" altLang="en-US"/>
              <a:t>队列</a:t>
            </a:r>
            <a:r>
              <a:rPr lang="en-US" smtClean="0"/>
              <a:t>Q</a:t>
            </a:r>
            <a:r>
              <a:rPr lang="zh-CN" altLang="en-US" smtClean="0"/>
              <a:t>，</a:t>
            </a:r>
            <a:r>
              <a:rPr lang="en-US" altLang="en-US" smtClean="0"/>
              <a:t>保存访问</a:t>
            </a:r>
            <a:r>
              <a:rPr lang="en-US" altLang="en-US" err="1"/>
              <a:t>vi</a:t>
            </a:r>
            <a:r>
              <a:rPr lang="en-US" altLang="en-US" smtClean="0"/>
              <a:t>的相邻接的顶点</a:t>
            </a:r>
            <a:endParaRPr lang="en-US" altLang="zh-CN" dirty="0" smtClean="0"/>
          </a:p>
          <a:p>
            <a:pPr marL="0" indent="0">
              <a:spcBef>
                <a:spcPts val="0"/>
              </a:spcBef>
              <a:buNone/>
            </a:pPr>
            <a:r>
              <a:rPr lang="en-US" altLang="zh-CN" smtClean="0"/>
              <a:t>//</a:t>
            </a:r>
            <a:r>
              <a:rPr lang="zh-CN" altLang="en-US" smtClean="0"/>
              <a:t>使用访问</a:t>
            </a:r>
            <a:r>
              <a:rPr lang="zh-CN" altLang="en-US" dirty="0"/>
              <a:t>标志</a:t>
            </a:r>
            <a:r>
              <a:rPr lang="zh-CN" altLang="en-US"/>
              <a:t>数组</a:t>
            </a:r>
            <a:r>
              <a:rPr lang="en-US" smtClean="0"/>
              <a:t>visited</a:t>
            </a:r>
            <a:r>
              <a:rPr lang="zh-CN" altLang="en-US" smtClean="0"/>
              <a:t>，用于</a:t>
            </a:r>
            <a:r>
              <a:rPr lang="en-US" altLang="en-US">
                <a:latin typeface="宋体" pitchFamily="2" charset="-122"/>
              </a:rPr>
              <a:t>标记图中顶点是否被访问过</a:t>
            </a:r>
            <a:endParaRPr lang="en-US" dirty="0" smtClean="0"/>
          </a:p>
          <a:p>
            <a:pPr marL="0" indent="0">
              <a:spcBef>
                <a:spcPts val="0"/>
              </a:spcBef>
              <a:buNone/>
            </a:pPr>
            <a:endParaRPr lang="en-US" dirty="0"/>
          </a:p>
          <a:p>
            <a:pPr marL="0" indent="0">
              <a:spcBef>
                <a:spcPts val="0"/>
              </a:spcBef>
              <a:buNone/>
            </a:pPr>
            <a:r>
              <a:rPr lang="en-US" dirty="0" err="1" smtClean="0"/>
              <a:t>QElemType</a:t>
            </a:r>
            <a:r>
              <a:rPr lang="en-US" dirty="0" smtClean="0"/>
              <a:t> </a:t>
            </a:r>
            <a:r>
              <a:rPr lang="en-US" dirty="0" err="1"/>
              <a:t>v,w</a:t>
            </a:r>
            <a:r>
              <a:rPr lang="en-US" dirty="0"/>
              <a:t>; queue Q; </a:t>
            </a:r>
            <a:r>
              <a:rPr lang="en-US" dirty="0" err="1"/>
              <a:t>QElemType</a:t>
            </a:r>
            <a:r>
              <a:rPr lang="en-US" dirty="0"/>
              <a:t> u; </a:t>
            </a:r>
            <a:endParaRPr lang="en-US" dirty="0" smtClean="0"/>
          </a:p>
          <a:p>
            <a:pPr marL="0" indent="0">
              <a:spcBef>
                <a:spcPts val="0"/>
              </a:spcBef>
              <a:buNone/>
            </a:pPr>
            <a:r>
              <a:rPr lang="en-US" dirty="0" smtClean="0"/>
              <a:t>for </a:t>
            </a:r>
            <a:r>
              <a:rPr lang="en-US" dirty="0"/>
              <a:t>(v=0; v&lt;</a:t>
            </a:r>
            <a:r>
              <a:rPr lang="en-US" dirty="0" err="1"/>
              <a:t>G.vexnum</a:t>
            </a:r>
            <a:r>
              <a:rPr lang="en-US" dirty="0"/>
              <a:t>; ++v) visited[v] = FALSE</a:t>
            </a:r>
            <a:r>
              <a:rPr lang="en-US" dirty="0" smtClean="0"/>
              <a:t>;</a:t>
            </a:r>
          </a:p>
          <a:p>
            <a:pPr marL="0" indent="0">
              <a:spcBef>
                <a:spcPts val="0"/>
              </a:spcBef>
              <a:buNone/>
            </a:pPr>
            <a:r>
              <a:rPr lang="en-US" dirty="0" err="1" smtClean="0"/>
              <a:t>InitQueue</a:t>
            </a:r>
            <a:r>
              <a:rPr lang="en-US" dirty="0" smtClean="0"/>
              <a:t>(Q</a:t>
            </a:r>
            <a:r>
              <a:rPr lang="en-US"/>
              <a:t>); </a:t>
            </a:r>
            <a:r>
              <a:rPr lang="en-US" smtClean="0"/>
              <a:t>//</a:t>
            </a:r>
            <a:r>
              <a:rPr lang="zh-CN" altLang="en-US" smtClean="0"/>
              <a:t>置</a:t>
            </a:r>
            <a:r>
              <a:rPr lang="zh-CN" altLang="en-US" dirty="0"/>
              <a:t>空的辅助队列</a:t>
            </a:r>
            <a:r>
              <a:rPr lang="en-US" dirty="0"/>
              <a:t>Q </a:t>
            </a:r>
            <a:endParaRPr lang="en-US" dirty="0" smtClean="0"/>
          </a:p>
          <a:p>
            <a:pPr marL="0" indent="0">
              <a:spcBef>
                <a:spcPts val="0"/>
              </a:spcBef>
              <a:buNone/>
            </a:pPr>
            <a:r>
              <a:rPr lang="en-US" dirty="0" smtClean="0"/>
              <a:t>for </a:t>
            </a:r>
            <a:r>
              <a:rPr lang="en-US" dirty="0"/>
              <a:t>(v=0; v&lt;</a:t>
            </a:r>
            <a:r>
              <a:rPr lang="en-US" dirty="0" err="1"/>
              <a:t>G.vexnum</a:t>
            </a:r>
            <a:r>
              <a:rPr lang="en-US" dirty="0"/>
              <a:t>; ++v) </a:t>
            </a:r>
            <a:endParaRPr lang="en-US" dirty="0" smtClean="0"/>
          </a:p>
          <a:p>
            <a:pPr marL="0" indent="0">
              <a:spcBef>
                <a:spcPts val="0"/>
              </a:spcBef>
              <a:buNone/>
            </a:pPr>
            <a:r>
              <a:rPr lang="en-US" dirty="0" smtClean="0"/>
              <a:t>… </a:t>
            </a:r>
          </a:p>
          <a:p>
            <a:pPr marL="0" indent="0">
              <a:spcBef>
                <a:spcPts val="0"/>
              </a:spcBef>
              <a:buNone/>
            </a:pPr>
            <a:r>
              <a:rPr lang="en-US" dirty="0" smtClean="0"/>
              <a:t>} </a:t>
            </a:r>
            <a:r>
              <a:rPr lang="en-US" dirty="0"/>
              <a:t>// </a:t>
            </a:r>
            <a:r>
              <a:rPr lang="en-US" dirty="0" err="1"/>
              <a:t>BFSTraverse</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55</a:t>
            </a:fld>
            <a:endParaRPr lang="zh-CN" altLang="en-US"/>
          </a:p>
        </p:txBody>
      </p:sp>
      <p:sp>
        <p:nvSpPr>
          <p:cNvPr id="5" name="流程图: 可选过程 4"/>
          <p:cNvSpPr/>
          <p:nvPr/>
        </p:nvSpPr>
        <p:spPr>
          <a:xfrm>
            <a:off x="8604448" y="0"/>
            <a:ext cx="539552" cy="36004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7.6</a:t>
            </a:r>
            <a:endParaRPr lang="en-US" dirty="0"/>
          </a:p>
        </p:txBody>
      </p:sp>
    </p:spTree>
    <p:extLst>
      <p:ext uri="{BB962C8B-B14F-4D97-AF65-F5344CB8AC3E}">
        <p14:creationId xmlns:p14="http://schemas.microsoft.com/office/powerpoint/2010/main" val="415252649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BFS</a:t>
            </a:r>
            <a:r>
              <a:rPr lang="zh-CN" altLang="en-US" dirty="0"/>
              <a:t>的非递归</a:t>
            </a:r>
            <a:r>
              <a:rPr lang="zh-CN" altLang="en-US" dirty="0" smtClean="0"/>
              <a:t>实现</a:t>
            </a:r>
            <a:r>
              <a:rPr lang="en-US" altLang="zh-CN" dirty="0" smtClean="0"/>
              <a:t>-II</a:t>
            </a:r>
            <a:endParaRPr lang="en-US" dirty="0"/>
          </a:p>
        </p:txBody>
      </p:sp>
      <p:sp>
        <p:nvSpPr>
          <p:cNvPr id="3" name="内容占位符 2"/>
          <p:cNvSpPr>
            <a:spLocks noGrp="1"/>
          </p:cNvSpPr>
          <p:nvPr>
            <p:ph idx="1"/>
          </p:nvPr>
        </p:nvSpPr>
        <p:spPr/>
        <p:txBody>
          <a:bodyPr>
            <a:normAutofit fontScale="85000" lnSpcReduction="20000"/>
          </a:bodyPr>
          <a:lstStyle/>
          <a:p>
            <a:pPr marL="0" indent="0">
              <a:spcBef>
                <a:spcPts val="0"/>
              </a:spcBef>
              <a:buNone/>
            </a:pPr>
            <a:r>
              <a:rPr lang="en-US" dirty="0"/>
              <a:t> if (!visited[v]) {// v</a:t>
            </a:r>
            <a:r>
              <a:rPr lang="zh-CN" altLang="en-US" dirty="0"/>
              <a:t>尚未访问</a:t>
            </a:r>
            <a:endParaRPr lang="en-US" dirty="0"/>
          </a:p>
          <a:p>
            <a:pPr marL="0" indent="0">
              <a:spcBef>
                <a:spcPts val="0"/>
              </a:spcBef>
              <a:buNone/>
            </a:pPr>
            <a:r>
              <a:rPr lang="en-US" dirty="0"/>
              <a:t>	visited[v] = TRUE;  Visit(v); // </a:t>
            </a:r>
            <a:r>
              <a:rPr lang="zh-CN" altLang="en-US" dirty="0"/>
              <a:t>访问</a:t>
            </a:r>
            <a:r>
              <a:rPr lang="en-US" dirty="0"/>
              <a:t>v </a:t>
            </a:r>
          </a:p>
          <a:p>
            <a:pPr marL="0" indent="0">
              <a:spcBef>
                <a:spcPts val="0"/>
              </a:spcBef>
              <a:buNone/>
            </a:pPr>
            <a:r>
              <a:rPr lang="en-US" dirty="0"/>
              <a:t>	</a:t>
            </a:r>
            <a:r>
              <a:rPr lang="en-US" b="1" dirty="0" err="1"/>
              <a:t>EnQueue</a:t>
            </a:r>
            <a:r>
              <a:rPr lang="en-US" dirty="0"/>
              <a:t>(Q, v); // v</a:t>
            </a:r>
            <a:r>
              <a:rPr lang="zh-CN" altLang="en-US" dirty="0"/>
              <a:t>入队列</a:t>
            </a:r>
            <a:endParaRPr lang="en-US" altLang="zh-CN" dirty="0"/>
          </a:p>
          <a:p>
            <a:pPr marL="0" indent="0">
              <a:spcBef>
                <a:spcPts val="0"/>
              </a:spcBef>
              <a:buNone/>
            </a:pPr>
            <a:r>
              <a:rPr lang="en-US" dirty="0"/>
              <a:t>	</a:t>
            </a:r>
            <a:r>
              <a:rPr lang="en-US" dirty="0">
                <a:solidFill>
                  <a:srgbClr val="7030A0"/>
                </a:solidFill>
              </a:rPr>
              <a:t>while </a:t>
            </a:r>
            <a:r>
              <a:rPr lang="en-US" dirty="0"/>
              <a:t>(!</a:t>
            </a:r>
            <a:r>
              <a:rPr lang="en-US" dirty="0" err="1"/>
              <a:t>QueueEmpty</a:t>
            </a:r>
            <a:r>
              <a:rPr lang="en-US" dirty="0"/>
              <a:t>(Q)) { </a:t>
            </a:r>
          </a:p>
          <a:p>
            <a:pPr marL="0" indent="0">
              <a:spcBef>
                <a:spcPts val="0"/>
              </a:spcBef>
              <a:buNone/>
            </a:pPr>
            <a:r>
              <a:rPr lang="en-US" dirty="0"/>
              <a:t>	</a:t>
            </a:r>
            <a:r>
              <a:rPr lang="en-US" dirty="0" smtClean="0"/>
              <a:t>  </a:t>
            </a:r>
            <a:r>
              <a:rPr lang="en-US" b="1" dirty="0" err="1" smtClean="0"/>
              <a:t>DeQueue</a:t>
            </a:r>
            <a:r>
              <a:rPr lang="en-US" dirty="0" smtClean="0"/>
              <a:t>(Q</a:t>
            </a:r>
            <a:r>
              <a:rPr lang="en-US" dirty="0"/>
              <a:t>, u); // </a:t>
            </a:r>
            <a:r>
              <a:rPr lang="zh-CN" altLang="en-US" dirty="0"/>
              <a:t>队头元素出队并置为</a:t>
            </a:r>
            <a:r>
              <a:rPr lang="en-US" dirty="0"/>
              <a:t>u </a:t>
            </a:r>
          </a:p>
          <a:p>
            <a:pPr marL="0" indent="0">
              <a:spcBef>
                <a:spcPts val="0"/>
              </a:spcBef>
              <a:buNone/>
            </a:pPr>
            <a:r>
              <a:rPr lang="en-US" dirty="0"/>
              <a:t>	</a:t>
            </a:r>
            <a:r>
              <a:rPr lang="en-US" dirty="0" smtClean="0"/>
              <a:t>  for </a:t>
            </a:r>
            <a:r>
              <a:rPr lang="en-US" dirty="0"/>
              <a:t>(w=</a:t>
            </a:r>
            <a:r>
              <a:rPr lang="en-US" dirty="0" err="1"/>
              <a:t>FirstAdjVex</a:t>
            </a:r>
            <a:r>
              <a:rPr lang="en-US" dirty="0"/>
              <a:t>(G, u); w&gt;=0; </a:t>
            </a:r>
            <a:endParaRPr lang="en-US" dirty="0" smtClean="0"/>
          </a:p>
          <a:p>
            <a:pPr marL="0" indent="0">
              <a:spcBef>
                <a:spcPts val="0"/>
              </a:spcBef>
              <a:buNone/>
            </a:pPr>
            <a:r>
              <a:rPr lang="en-US" dirty="0"/>
              <a:t>	</a:t>
            </a:r>
            <a:r>
              <a:rPr lang="en-US" dirty="0" smtClean="0"/>
              <a:t>		w=</a:t>
            </a:r>
            <a:r>
              <a:rPr lang="en-US" dirty="0" err="1" smtClean="0"/>
              <a:t>NextAdjVex</a:t>
            </a:r>
            <a:r>
              <a:rPr lang="en-US" dirty="0" smtClean="0"/>
              <a:t>(G</a:t>
            </a:r>
            <a:r>
              <a:rPr lang="en-US" dirty="0"/>
              <a:t>, u, w)) </a:t>
            </a:r>
          </a:p>
          <a:p>
            <a:pPr marL="0" indent="0">
              <a:spcBef>
                <a:spcPts val="0"/>
              </a:spcBef>
              <a:buNone/>
            </a:pPr>
            <a:r>
              <a:rPr lang="en-US" dirty="0"/>
              <a:t>	          </a:t>
            </a:r>
            <a:r>
              <a:rPr lang="en-US" dirty="0">
                <a:solidFill>
                  <a:schemeClr val="accent6">
                    <a:lumMod val="75000"/>
                  </a:schemeClr>
                </a:solidFill>
              </a:rPr>
              <a:t>if</a:t>
            </a:r>
            <a:r>
              <a:rPr lang="en-US" dirty="0"/>
              <a:t> (!visited[w]) { </a:t>
            </a:r>
            <a:endParaRPr lang="en-US" dirty="0" smtClean="0"/>
          </a:p>
          <a:p>
            <a:pPr marL="0" indent="0">
              <a:spcBef>
                <a:spcPts val="0"/>
              </a:spcBef>
              <a:buNone/>
            </a:pPr>
            <a:r>
              <a:rPr lang="en-US" dirty="0"/>
              <a:t>	</a:t>
            </a:r>
            <a:r>
              <a:rPr lang="en-US" dirty="0" smtClean="0"/>
              <a:t>	// </a:t>
            </a:r>
            <a:r>
              <a:rPr lang="en-US" dirty="0"/>
              <a:t>u</a:t>
            </a:r>
            <a:r>
              <a:rPr lang="zh-CN" altLang="en-US" dirty="0"/>
              <a:t>的尚未访问的邻接顶点</a:t>
            </a:r>
            <a:r>
              <a:rPr lang="en-US" dirty="0"/>
              <a:t>w</a:t>
            </a:r>
            <a:r>
              <a:rPr lang="zh-CN" altLang="en-US" dirty="0"/>
              <a:t>入队列</a:t>
            </a:r>
            <a:r>
              <a:rPr lang="en-US" dirty="0"/>
              <a:t>Q </a:t>
            </a:r>
          </a:p>
          <a:p>
            <a:pPr marL="0" indent="0">
              <a:spcBef>
                <a:spcPts val="0"/>
              </a:spcBef>
              <a:buNone/>
            </a:pPr>
            <a:r>
              <a:rPr lang="en-US" dirty="0"/>
              <a:t>		visited[w] = TRUE; </a:t>
            </a:r>
            <a:endParaRPr lang="en-US" dirty="0" smtClean="0"/>
          </a:p>
          <a:p>
            <a:pPr marL="0" indent="0">
              <a:spcBef>
                <a:spcPts val="0"/>
              </a:spcBef>
              <a:buNone/>
            </a:pPr>
            <a:r>
              <a:rPr lang="en-US" dirty="0"/>
              <a:t>	</a:t>
            </a:r>
            <a:r>
              <a:rPr lang="en-US" dirty="0" smtClean="0"/>
              <a:t>	Visit(w</a:t>
            </a:r>
            <a:r>
              <a:rPr lang="en-US" dirty="0"/>
              <a:t>); </a:t>
            </a:r>
            <a:endParaRPr lang="en-US" dirty="0" smtClean="0"/>
          </a:p>
          <a:p>
            <a:pPr marL="0" indent="0">
              <a:spcBef>
                <a:spcPts val="0"/>
              </a:spcBef>
              <a:buNone/>
            </a:pPr>
            <a:r>
              <a:rPr lang="en-US" b="1" dirty="0"/>
              <a:t>	</a:t>
            </a:r>
            <a:r>
              <a:rPr lang="en-US" b="1" dirty="0" smtClean="0"/>
              <a:t>	</a:t>
            </a:r>
            <a:r>
              <a:rPr lang="en-US" b="1" dirty="0" err="1" smtClean="0"/>
              <a:t>EnQueue</a:t>
            </a:r>
            <a:r>
              <a:rPr lang="en-US" dirty="0" smtClean="0"/>
              <a:t>(Q</a:t>
            </a:r>
            <a:r>
              <a:rPr lang="en-US" dirty="0"/>
              <a:t>, w); </a:t>
            </a:r>
          </a:p>
          <a:p>
            <a:pPr marL="0" indent="0">
              <a:spcBef>
                <a:spcPts val="0"/>
              </a:spcBef>
              <a:buNone/>
            </a:pPr>
            <a:r>
              <a:rPr lang="en-US" dirty="0"/>
              <a:t>	          }//</a:t>
            </a:r>
            <a:r>
              <a:rPr lang="en-US" dirty="0">
                <a:solidFill>
                  <a:schemeClr val="accent6">
                    <a:lumMod val="75000"/>
                  </a:schemeClr>
                </a:solidFill>
              </a:rPr>
              <a:t>if </a:t>
            </a:r>
          </a:p>
          <a:p>
            <a:pPr marL="0" indent="0">
              <a:spcBef>
                <a:spcPts val="0"/>
              </a:spcBef>
              <a:buNone/>
            </a:pPr>
            <a:r>
              <a:rPr lang="en-US" dirty="0"/>
              <a:t>	}//</a:t>
            </a:r>
            <a:r>
              <a:rPr lang="en-US" dirty="0">
                <a:solidFill>
                  <a:srgbClr val="7030A0"/>
                </a:solidFill>
              </a:rPr>
              <a:t>while</a:t>
            </a:r>
          </a:p>
          <a:p>
            <a:pPr marL="0" indent="0">
              <a:spcBef>
                <a:spcPts val="0"/>
              </a:spcBef>
              <a:buNone/>
            </a:pPr>
            <a:r>
              <a:rPr lang="en-US" dirty="0"/>
              <a:t>  }//if </a:t>
            </a:r>
            <a:r>
              <a:rPr lang="en-US" dirty="0" smtClean="0"/>
              <a:t>  </a:t>
            </a:r>
            <a:r>
              <a:rPr lang="zh-CN" altLang="en-US" dirty="0" smtClean="0"/>
              <a:t>此版本为先访问顶点再将顶点入队列。顶点出队列</a:t>
            </a:r>
            <a:r>
              <a:rPr lang="zh-CN" altLang="en-US" dirty="0" smtClean="0"/>
              <a:t>后再依次访问该顶点的未访问过</a:t>
            </a:r>
            <a:endParaRPr lang="en-US" altLang="zh-CN" smtClean="0"/>
          </a:p>
          <a:p>
            <a:pPr marL="0" indent="0">
              <a:spcBef>
                <a:spcPts val="0"/>
              </a:spcBef>
              <a:buNone/>
            </a:pPr>
            <a:r>
              <a:rPr lang="zh-CN" altLang="en-US" smtClean="0"/>
              <a:t>的邻</a:t>
            </a:r>
            <a:r>
              <a:rPr lang="zh-CN" altLang="en-US" dirty="0" smtClean="0"/>
              <a:t>接点</a:t>
            </a:r>
            <a:r>
              <a:rPr lang="zh-CN" altLang="en-US" smtClean="0"/>
              <a:t>，然后这些邻接点入队列</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56</a:t>
            </a:fld>
            <a:endParaRPr lang="zh-CN" altLang="en-US"/>
          </a:p>
        </p:txBody>
      </p:sp>
      <p:sp>
        <p:nvSpPr>
          <p:cNvPr id="5" name="TextBox 4"/>
          <p:cNvSpPr txBox="1"/>
          <p:nvPr/>
        </p:nvSpPr>
        <p:spPr>
          <a:xfrm>
            <a:off x="6162092" y="6093296"/>
            <a:ext cx="2981907" cy="523220"/>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zh-CN" altLang="en-US" sz="2800" dirty="0" smtClean="0"/>
              <a:t>时间复杂度</a:t>
            </a:r>
            <a:r>
              <a:rPr lang="en-US" altLang="zh-CN" sz="2800" dirty="0" smtClean="0"/>
              <a:t>O(</a:t>
            </a:r>
            <a:r>
              <a:rPr lang="en-US" altLang="zh-CN" sz="2800" dirty="0" err="1" smtClean="0"/>
              <a:t>n+e</a:t>
            </a:r>
            <a:r>
              <a:rPr lang="en-US" altLang="zh-CN" sz="2800" dirty="0" smtClean="0"/>
              <a:t>)</a:t>
            </a:r>
            <a:endParaRPr lang="en-US" sz="2800" dirty="0"/>
          </a:p>
        </p:txBody>
      </p:sp>
    </p:spTree>
    <p:extLst>
      <p:ext uri="{BB962C8B-B14F-4D97-AF65-F5344CB8AC3E}">
        <p14:creationId xmlns:p14="http://schemas.microsoft.com/office/powerpoint/2010/main" val="4084705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BFS</a:t>
            </a:r>
            <a:endParaRPr lang="en-US"/>
          </a:p>
        </p:txBody>
      </p:sp>
      <p:sp>
        <p:nvSpPr>
          <p:cNvPr id="3" name="内容占位符 2"/>
          <p:cNvSpPr>
            <a:spLocks noGrp="1"/>
          </p:cNvSpPr>
          <p:nvPr>
            <p:ph idx="1"/>
          </p:nvPr>
        </p:nvSpPr>
        <p:spPr/>
        <p:txBody>
          <a:bodyPr>
            <a:normAutofit fontScale="62500" lnSpcReduction="20000"/>
          </a:bodyPr>
          <a:lstStyle/>
          <a:p>
            <a:pPr marL="0" indent="0">
              <a:buNone/>
            </a:pPr>
            <a:r>
              <a:rPr lang="en-US" sz="3600" dirty="0"/>
              <a:t>void BFS(</a:t>
            </a:r>
            <a:r>
              <a:rPr lang="en-US" sz="3600" dirty="0" err="1"/>
              <a:t>AGraph</a:t>
            </a:r>
            <a:r>
              <a:rPr lang="en-US" sz="3600" dirty="0"/>
              <a:t> *</a:t>
            </a:r>
            <a:r>
              <a:rPr lang="en-US" sz="3600" dirty="0" err="1"/>
              <a:t>g,int</a:t>
            </a:r>
            <a:r>
              <a:rPr lang="en-US" sz="3600" dirty="0"/>
              <a:t> x</a:t>
            </a:r>
            <a:r>
              <a:rPr lang="en-US" sz="3600" dirty="0" smtClean="0"/>
              <a:t>) {</a:t>
            </a:r>
            <a:endParaRPr lang="en-US" sz="3600" dirty="0"/>
          </a:p>
          <a:p>
            <a:pPr marL="0" indent="0">
              <a:buNone/>
            </a:pPr>
            <a:r>
              <a:rPr lang="en-US" sz="3600" dirty="0"/>
              <a:t>//</a:t>
            </a:r>
            <a:r>
              <a:rPr lang="zh-CN" altLang="en-US" sz="3600" dirty="0"/>
              <a:t>设置辅助队列</a:t>
            </a:r>
            <a:r>
              <a:rPr lang="en-US" sz="3600" dirty="0"/>
              <a:t>q,</a:t>
            </a:r>
            <a:r>
              <a:rPr lang="zh-CN" altLang="en-US" sz="3600" dirty="0"/>
              <a:t>保存访问</a:t>
            </a:r>
            <a:r>
              <a:rPr lang="en-US" sz="3600" dirty="0"/>
              <a:t>vi</a:t>
            </a:r>
            <a:r>
              <a:rPr lang="zh-CN" altLang="en-US" sz="3600" dirty="0"/>
              <a:t>的相邻接的顶点</a:t>
            </a:r>
          </a:p>
          <a:p>
            <a:pPr marL="0" indent="0">
              <a:buNone/>
            </a:pPr>
            <a:r>
              <a:rPr lang="en-US" sz="3600" dirty="0" err="1"/>
              <a:t>int</a:t>
            </a:r>
            <a:r>
              <a:rPr lang="en-US" sz="3600" dirty="0"/>
              <a:t> q[MAX_VERTEX_NUM],</a:t>
            </a:r>
            <a:r>
              <a:rPr lang="en-US" sz="3600" dirty="0" err="1"/>
              <a:t>front,rear,i</a:t>
            </a:r>
            <a:r>
              <a:rPr lang="en-US" sz="3600" dirty="0" smtClean="0"/>
              <a:t>; </a:t>
            </a:r>
            <a:endParaRPr lang="en-US" sz="3600" dirty="0"/>
          </a:p>
          <a:p>
            <a:pPr marL="0" indent="0">
              <a:buNone/>
            </a:pPr>
            <a:r>
              <a:rPr lang="en-US" sz="3600" dirty="0" err="1"/>
              <a:t>NodeLink</a:t>
            </a:r>
            <a:r>
              <a:rPr lang="en-US" sz="3600" dirty="0"/>
              <a:t> *p;</a:t>
            </a:r>
          </a:p>
          <a:p>
            <a:pPr marL="0" indent="0">
              <a:buNone/>
            </a:pPr>
            <a:r>
              <a:rPr lang="en-US" sz="3600" dirty="0" smtClean="0"/>
              <a:t>front=rear=0</a:t>
            </a:r>
            <a:r>
              <a:rPr lang="en-US" sz="3600" dirty="0"/>
              <a:t>; q[rear++]=x;</a:t>
            </a:r>
          </a:p>
          <a:p>
            <a:pPr marL="0" indent="0">
              <a:buNone/>
            </a:pPr>
            <a:r>
              <a:rPr lang="en-US" sz="3600" dirty="0"/>
              <a:t>while(front != rear) </a:t>
            </a:r>
            <a:r>
              <a:rPr lang="en-US" sz="3600" dirty="0" smtClean="0"/>
              <a:t>{//</a:t>
            </a:r>
            <a:r>
              <a:rPr lang="zh-CN" altLang="en-US" sz="3600" dirty="0"/>
              <a:t>顶点出队列，并访问它</a:t>
            </a:r>
          </a:p>
          <a:p>
            <a:pPr marL="0" indent="0">
              <a:buNone/>
            </a:pPr>
            <a:r>
              <a:rPr lang="zh-CN" altLang="en-US" sz="3600" dirty="0"/>
              <a:t>    </a:t>
            </a:r>
            <a:r>
              <a:rPr lang="en-US" sz="3600" dirty="0"/>
              <a:t>x=q[front</a:t>
            </a:r>
            <a:r>
              <a:rPr lang="en-US" sz="3600" dirty="0" smtClean="0"/>
              <a:t>++]; </a:t>
            </a:r>
            <a:r>
              <a:rPr lang="en-US" sz="3600" dirty="0" err="1" smtClean="0"/>
              <a:t>printf</a:t>
            </a:r>
            <a:r>
              <a:rPr lang="en-US" sz="3600" dirty="0"/>
              <a:t>("%c-&gt;",g-&gt;v[x].vertex</a:t>
            </a:r>
            <a:r>
              <a:rPr lang="en-US" sz="3600" dirty="0" smtClean="0"/>
              <a:t>); visited[x</a:t>
            </a:r>
            <a:r>
              <a:rPr lang="en-US" sz="3600" dirty="0"/>
              <a:t>]=1;</a:t>
            </a:r>
          </a:p>
          <a:p>
            <a:pPr marL="0" indent="0">
              <a:buNone/>
            </a:pPr>
            <a:r>
              <a:rPr lang="en-US" sz="3600" dirty="0"/>
              <a:t>    p=g-&gt;v[x].first;</a:t>
            </a:r>
          </a:p>
          <a:p>
            <a:pPr marL="0" indent="0">
              <a:buNone/>
            </a:pPr>
            <a:r>
              <a:rPr lang="en-US" sz="3600" dirty="0"/>
              <a:t>    while(p!=NULL){</a:t>
            </a:r>
          </a:p>
          <a:p>
            <a:pPr marL="0" indent="0">
              <a:buNone/>
            </a:pPr>
            <a:r>
              <a:rPr lang="en-US" sz="3600" dirty="0"/>
              <a:t>        for(</a:t>
            </a:r>
            <a:r>
              <a:rPr lang="en-US" sz="3600" dirty="0" err="1"/>
              <a:t>i</a:t>
            </a:r>
            <a:r>
              <a:rPr lang="en-US" sz="3600" dirty="0"/>
              <a:t>=0;i&lt;</a:t>
            </a:r>
            <a:r>
              <a:rPr lang="en-US" sz="3600" dirty="0" err="1"/>
              <a:t>rear;i</a:t>
            </a:r>
            <a:r>
              <a:rPr lang="en-US" sz="3600" dirty="0"/>
              <a:t>++)</a:t>
            </a:r>
          </a:p>
          <a:p>
            <a:pPr marL="0" indent="0">
              <a:buNone/>
            </a:pPr>
            <a:r>
              <a:rPr lang="en-US" sz="3600" dirty="0"/>
              <a:t>            if(p-&gt;</a:t>
            </a:r>
            <a:r>
              <a:rPr lang="en-US" sz="3600" dirty="0" err="1"/>
              <a:t>vindex</a:t>
            </a:r>
            <a:r>
              <a:rPr lang="en-US" sz="3600" dirty="0"/>
              <a:t> == q[</a:t>
            </a:r>
            <a:r>
              <a:rPr lang="en-US" sz="3600" dirty="0" err="1"/>
              <a:t>i</a:t>
            </a:r>
            <a:r>
              <a:rPr lang="en-US" sz="3600" dirty="0"/>
              <a:t>]) break;</a:t>
            </a:r>
          </a:p>
          <a:p>
            <a:pPr marL="0" indent="0">
              <a:buNone/>
            </a:pPr>
            <a:r>
              <a:rPr lang="en-US" sz="3600" dirty="0"/>
              <a:t>        if(</a:t>
            </a:r>
            <a:r>
              <a:rPr lang="en-US" sz="3600" dirty="0" err="1"/>
              <a:t>i</a:t>
            </a:r>
            <a:r>
              <a:rPr lang="en-US" sz="3600" dirty="0"/>
              <a:t> &gt;=rear)//</a:t>
            </a:r>
            <a:r>
              <a:rPr lang="zh-CN" altLang="en-US" sz="3600" dirty="0"/>
              <a:t>邻接点未被访问，则入队列</a:t>
            </a:r>
          </a:p>
          <a:p>
            <a:pPr marL="0" indent="0">
              <a:buNone/>
            </a:pPr>
            <a:r>
              <a:rPr lang="zh-CN" altLang="en-US" sz="3600" dirty="0"/>
              <a:t>            </a:t>
            </a:r>
            <a:r>
              <a:rPr lang="en-US" sz="3600" dirty="0"/>
              <a:t>q[rear++]=p-&gt;</a:t>
            </a:r>
            <a:r>
              <a:rPr lang="en-US" sz="3600" dirty="0" err="1"/>
              <a:t>vindex</a:t>
            </a:r>
            <a:r>
              <a:rPr lang="en-US" sz="3600" dirty="0"/>
              <a:t>;</a:t>
            </a:r>
          </a:p>
          <a:p>
            <a:pPr marL="0" indent="0">
              <a:buNone/>
            </a:pPr>
            <a:r>
              <a:rPr lang="en-US" sz="3600" dirty="0"/>
              <a:t>        p=p-&gt;next;</a:t>
            </a:r>
          </a:p>
          <a:p>
            <a:pPr marL="0" indent="0">
              <a:buNone/>
            </a:pPr>
            <a:r>
              <a:rPr lang="en-US" sz="3600" dirty="0"/>
              <a:t>    }</a:t>
            </a:r>
          </a:p>
          <a:p>
            <a:pPr marL="0" indent="0">
              <a:buNone/>
            </a:pPr>
            <a:r>
              <a:rPr lang="en-US" sz="3600" dirty="0" smtClean="0"/>
              <a:t> </a:t>
            </a:r>
            <a:r>
              <a:rPr lang="en-US" sz="3600" dirty="0" smtClean="0"/>
              <a:t>}  </a:t>
            </a:r>
            <a:r>
              <a:rPr lang="en-US" sz="3600" dirty="0" smtClean="0"/>
              <a:t>\\ </a:t>
            </a:r>
            <a:r>
              <a:rPr lang="zh-CN" altLang="en-US" sz="3600" dirty="0" smtClean="0"/>
              <a:t>此版本为顶点先入队列</a:t>
            </a:r>
            <a:r>
              <a:rPr lang="en-US" altLang="zh-CN" sz="3600" dirty="0" smtClean="0"/>
              <a:t>(</a:t>
            </a:r>
            <a:r>
              <a:rPr lang="zh-CN" altLang="en-US" sz="3600" dirty="0" smtClean="0"/>
              <a:t>先不访问</a:t>
            </a:r>
            <a:r>
              <a:rPr lang="en-US" altLang="zh-CN" sz="3600" dirty="0" smtClean="0"/>
              <a:t>)</a:t>
            </a:r>
            <a:r>
              <a:rPr lang="zh-CN" altLang="en-US" sz="3600" dirty="0" smtClean="0"/>
              <a:t>，顶点出队列时再</a:t>
            </a:r>
            <a:endParaRPr lang="en-US" sz="3600" dirty="0"/>
          </a:p>
          <a:p>
            <a:pPr marL="0" indent="0">
              <a:buNone/>
            </a:pPr>
            <a:r>
              <a:rPr lang="en-US" sz="3600" dirty="0" smtClean="0"/>
              <a:t>}  </a:t>
            </a:r>
            <a:r>
              <a:rPr lang="en-US" sz="3600" dirty="0" smtClean="0"/>
              <a:t>\\  </a:t>
            </a:r>
            <a:r>
              <a:rPr lang="zh-CN" altLang="en-US" sz="3600" dirty="0" smtClean="0"/>
              <a:t>访问顶点，并将未访问过的该顶点的邻接点依次入队列</a:t>
            </a:r>
            <a:endParaRPr lang="en-US" sz="3600"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57</a:t>
            </a:fld>
            <a:endParaRPr lang="zh-CN" altLang="en-US"/>
          </a:p>
        </p:txBody>
      </p:sp>
    </p:spTree>
    <p:extLst>
      <p:ext uri="{BB962C8B-B14F-4D97-AF65-F5344CB8AC3E}">
        <p14:creationId xmlns:p14="http://schemas.microsoft.com/office/powerpoint/2010/main" val="2784048290"/>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BFS</a:t>
            </a:r>
            <a:endParaRPr lang="en-US"/>
          </a:p>
        </p:txBody>
      </p:sp>
      <p:sp>
        <p:nvSpPr>
          <p:cNvPr id="3" name="内容占位符 2"/>
          <p:cNvSpPr>
            <a:spLocks noGrp="1"/>
          </p:cNvSpPr>
          <p:nvPr>
            <p:ph idx="1"/>
          </p:nvPr>
        </p:nvSpPr>
        <p:spPr/>
        <p:txBody>
          <a:bodyPr/>
          <a:lstStyle/>
          <a:p>
            <a:pPr marL="0" indent="0">
              <a:buNone/>
            </a:pPr>
            <a:r>
              <a:rPr lang="en-US"/>
              <a:t>void BFSGraph(AGraph *g</a:t>
            </a:r>
            <a:r>
              <a:rPr lang="en-US" smtClean="0"/>
              <a:t>)</a:t>
            </a:r>
            <a:endParaRPr lang="en-US"/>
          </a:p>
          <a:p>
            <a:pPr marL="0" indent="0">
              <a:buNone/>
            </a:pPr>
            <a:r>
              <a:rPr lang="en-US" smtClean="0"/>
              <a:t>{</a:t>
            </a:r>
            <a:endParaRPr lang="en-US"/>
          </a:p>
          <a:p>
            <a:pPr marL="0" indent="0">
              <a:buNone/>
            </a:pPr>
            <a:r>
              <a:rPr lang="en-US"/>
              <a:t>int i;</a:t>
            </a:r>
          </a:p>
          <a:p>
            <a:pPr marL="0" indent="0">
              <a:buNone/>
            </a:pPr>
            <a:r>
              <a:rPr lang="en-US"/>
              <a:t>for(i=0;i&lt;g-&gt;vexnum;i++)</a:t>
            </a:r>
          </a:p>
          <a:p>
            <a:pPr marL="0" indent="0">
              <a:buNone/>
            </a:pPr>
            <a:r>
              <a:rPr lang="en-US"/>
              <a:t>    visited[i]=0;</a:t>
            </a:r>
          </a:p>
          <a:p>
            <a:pPr marL="0" indent="0">
              <a:buNone/>
            </a:pPr>
            <a:r>
              <a:rPr lang="en-US" smtClean="0"/>
              <a:t>for(i=0;i&lt;g-</a:t>
            </a:r>
            <a:r>
              <a:rPr lang="en-US"/>
              <a:t>&gt;vexnum;i++)</a:t>
            </a:r>
          </a:p>
          <a:p>
            <a:pPr marL="0" indent="0">
              <a:buNone/>
            </a:pPr>
            <a:r>
              <a:rPr lang="en-US"/>
              <a:t>    if(!visited[i]) BFS(g,i);</a:t>
            </a:r>
          </a:p>
          <a:p>
            <a:pPr marL="0" indent="0">
              <a:buNone/>
            </a:pPr>
            <a:r>
              <a:rPr lang="en-US" smtClean="0"/>
              <a:t>}</a:t>
            </a:r>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58</a:t>
            </a:fld>
            <a:endParaRPr lang="zh-CN"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7076" y="4869160"/>
            <a:ext cx="5297544" cy="1988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9076445"/>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3.3 </a:t>
            </a:r>
            <a:r>
              <a:rPr lang="zh-CN" altLang="en-US" dirty="0" smtClean="0"/>
              <a:t>图遍历的应用</a:t>
            </a:r>
            <a:endParaRPr lang="en-US" dirty="0"/>
          </a:p>
        </p:txBody>
      </p:sp>
      <p:sp>
        <p:nvSpPr>
          <p:cNvPr id="3" name="内容占位符 2"/>
          <p:cNvSpPr>
            <a:spLocks noGrp="1"/>
          </p:cNvSpPr>
          <p:nvPr>
            <p:ph idx="1"/>
          </p:nvPr>
        </p:nvSpPr>
        <p:spPr/>
        <p:txBody>
          <a:bodyPr>
            <a:normAutofit fontScale="92500" lnSpcReduction="10000"/>
          </a:bodyPr>
          <a:lstStyle/>
          <a:p>
            <a:r>
              <a:rPr lang="zh-CN" altLang="en-US" dirty="0" smtClean="0"/>
              <a:t>连通图的支撑树：</a:t>
            </a:r>
            <a:r>
              <a:rPr lang="en-US" altLang="zh-CN" dirty="0" smtClean="0"/>
              <a:t>DFS/BFS</a:t>
            </a:r>
          </a:p>
          <a:p>
            <a:r>
              <a:rPr lang="zh-CN" altLang="en-US" dirty="0" smtClean="0"/>
              <a:t>非连通图的支撑森林</a:t>
            </a:r>
            <a:r>
              <a:rPr lang="zh-CN" altLang="en-US" dirty="0"/>
              <a:t>：</a:t>
            </a:r>
            <a:r>
              <a:rPr lang="en-US" altLang="zh-CN" dirty="0" smtClean="0"/>
              <a:t>DFS/BFS</a:t>
            </a:r>
          </a:p>
          <a:p>
            <a:r>
              <a:rPr lang="zh-CN" altLang="en-US" dirty="0" smtClean="0"/>
              <a:t>重连通图</a:t>
            </a:r>
            <a:r>
              <a:rPr lang="en-US" altLang="zh-CN" dirty="0" smtClean="0"/>
              <a:t>/</a:t>
            </a:r>
            <a:r>
              <a:rPr lang="zh-CN" altLang="en-US" dirty="0" smtClean="0"/>
              <a:t>连通图关节点</a:t>
            </a:r>
            <a:r>
              <a:rPr lang="zh-CN" altLang="en-US" dirty="0"/>
              <a:t>的</a:t>
            </a:r>
            <a:r>
              <a:rPr lang="zh-CN" altLang="en-US" dirty="0" smtClean="0"/>
              <a:t>判定</a:t>
            </a:r>
            <a:r>
              <a:rPr lang="zh-CN" altLang="en-US" dirty="0"/>
              <a:t>：</a:t>
            </a:r>
            <a:r>
              <a:rPr lang="en-US" altLang="zh-CN" dirty="0"/>
              <a:t>DFS</a:t>
            </a:r>
            <a:endParaRPr lang="en-US" altLang="zh-CN" dirty="0" smtClean="0"/>
          </a:p>
          <a:p>
            <a:r>
              <a:rPr lang="zh-CN" altLang="en-US" dirty="0" smtClean="0"/>
              <a:t>图的连通性检测：</a:t>
            </a:r>
            <a:r>
              <a:rPr lang="en-US" altLang="zh-CN" dirty="0" smtClean="0"/>
              <a:t>DFS/BFS</a:t>
            </a:r>
          </a:p>
          <a:p>
            <a:r>
              <a:rPr lang="zh-CN" altLang="en-US" dirty="0" smtClean="0"/>
              <a:t>无向图的环路检测</a:t>
            </a:r>
            <a:r>
              <a:rPr lang="zh-CN" altLang="en-US" dirty="0"/>
              <a:t>：</a:t>
            </a:r>
            <a:r>
              <a:rPr lang="en-US" altLang="zh-CN" dirty="0"/>
              <a:t>DFS/BFS</a:t>
            </a:r>
            <a:endParaRPr lang="en-US" altLang="zh-CN" dirty="0" smtClean="0"/>
          </a:p>
          <a:p>
            <a:r>
              <a:rPr lang="zh-CN" altLang="en-US" dirty="0" smtClean="0"/>
              <a:t>有向图的环路检测：</a:t>
            </a:r>
            <a:r>
              <a:rPr lang="en-US" altLang="zh-CN" dirty="0" smtClean="0"/>
              <a:t>DFS</a:t>
            </a:r>
          </a:p>
          <a:p>
            <a:endParaRPr lang="en-US" altLang="zh-CN" dirty="0" smtClean="0"/>
          </a:p>
          <a:p>
            <a:r>
              <a:rPr lang="zh-CN" altLang="en-US" dirty="0" smtClean="0"/>
              <a:t>顶点之间的可达性检测</a:t>
            </a:r>
            <a:r>
              <a:rPr lang="zh-CN" altLang="en-US" dirty="0"/>
              <a:t>：</a:t>
            </a:r>
            <a:r>
              <a:rPr lang="en-US" altLang="zh-CN" dirty="0"/>
              <a:t>DFS/BFS</a:t>
            </a:r>
            <a:endParaRPr lang="en-US" altLang="zh-CN" dirty="0" smtClean="0"/>
          </a:p>
          <a:p>
            <a:r>
              <a:rPr lang="zh-CN" altLang="en-US" dirty="0" smtClean="0"/>
              <a:t>顶点之间的</a:t>
            </a:r>
            <a:r>
              <a:rPr lang="zh-CN" altLang="en-US" dirty="0"/>
              <a:t>路径求解：</a:t>
            </a:r>
            <a:r>
              <a:rPr lang="en-US" altLang="zh-CN" dirty="0"/>
              <a:t>DFS/BFS</a:t>
            </a:r>
            <a:endParaRPr lang="en-US" altLang="zh-CN" dirty="0" smtClean="0"/>
          </a:p>
          <a:p>
            <a:r>
              <a:rPr lang="zh-CN" altLang="en-US" dirty="0" smtClean="0"/>
              <a:t>顶点之间的最短距离：</a:t>
            </a:r>
            <a:r>
              <a:rPr lang="en-US" altLang="zh-CN" dirty="0" smtClean="0"/>
              <a:t>BFS</a:t>
            </a:r>
          </a:p>
          <a:p>
            <a:r>
              <a:rPr lang="zh-CN" altLang="en-US" dirty="0"/>
              <a:t>欧</a:t>
            </a:r>
            <a:r>
              <a:rPr lang="zh-CN" altLang="en-US" dirty="0" smtClean="0"/>
              <a:t>拉回路：</a:t>
            </a:r>
            <a:r>
              <a:rPr lang="en-US" altLang="zh-CN" dirty="0" smtClean="0"/>
              <a:t>DFS</a:t>
            </a:r>
          </a:p>
          <a:p>
            <a:r>
              <a:rPr lang="zh-CN" altLang="en-US" dirty="0" smtClean="0"/>
              <a:t>拓扑排序：</a:t>
            </a:r>
            <a:r>
              <a:rPr lang="en-US" altLang="zh-CN" dirty="0" smtClean="0"/>
              <a:t>DFS</a:t>
            </a:r>
          </a:p>
          <a:p>
            <a:endParaRPr lang="zh-CN" altLang="en-US" dirty="0" smtClean="0"/>
          </a:p>
          <a:p>
            <a:endParaRPr lang="zh-CN" altLang="en-US" dirty="0" smtClean="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59</a:t>
            </a:fld>
            <a:endParaRPr lang="zh-CN" altLang="en-US"/>
          </a:p>
        </p:txBody>
      </p:sp>
      <p:cxnSp>
        <p:nvCxnSpPr>
          <p:cNvPr id="6" name="直接连接符 5"/>
          <p:cNvCxnSpPr/>
          <p:nvPr/>
        </p:nvCxnSpPr>
        <p:spPr>
          <a:xfrm>
            <a:off x="827584" y="5157192"/>
            <a:ext cx="5184576"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784760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术语</a:t>
            </a:r>
            <a:r>
              <a:rPr lang="en-US" altLang="zh-CN" smtClean="0"/>
              <a:t>-</a:t>
            </a:r>
            <a:r>
              <a:rPr lang="zh-CN" altLang="en-US" smtClean="0"/>
              <a:t>图的分类</a:t>
            </a:r>
            <a:endParaRPr lang="en-US" dirty="0"/>
          </a:p>
        </p:txBody>
      </p:sp>
      <p:sp>
        <p:nvSpPr>
          <p:cNvPr id="3" name="内容占位符 2"/>
          <p:cNvSpPr>
            <a:spLocks noGrp="1"/>
          </p:cNvSpPr>
          <p:nvPr>
            <p:ph idx="1"/>
          </p:nvPr>
        </p:nvSpPr>
        <p:spPr/>
        <p:txBody>
          <a:bodyPr/>
          <a:lstStyle/>
          <a:p>
            <a:r>
              <a:rPr lang="en-US" altLang="en-US" smtClean="0">
                <a:ea typeface="宋体" panose="02010600030101010101" pitchFamily="2" charset="-122"/>
              </a:rPr>
              <a:t>根据图的</a:t>
            </a:r>
            <a:r>
              <a:rPr lang="zh-CN" altLang="en-US" b="1" smtClean="0">
                <a:ea typeface="宋体" panose="02010600030101010101" pitchFamily="2" charset="-122"/>
              </a:rPr>
              <a:t>弧</a:t>
            </a:r>
            <a:r>
              <a:rPr lang="en-US" altLang="en-US" smtClean="0">
                <a:ea typeface="宋体" panose="02010600030101010101" pitchFamily="2" charset="-122"/>
              </a:rPr>
              <a:t>将图分为有向图和无向图</a:t>
            </a:r>
          </a:p>
          <a:p>
            <a:pPr lvl="1"/>
            <a:r>
              <a:rPr lang="en-US" altLang="en-US" b="1" smtClean="0">
                <a:solidFill>
                  <a:srgbClr val="0000FF"/>
                </a:solidFill>
                <a:ea typeface="宋体" panose="02010600030101010101" pitchFamily="2" charset="-122"/>
              </a:rPr>
              <a:t>有向图</a:t>
            </a:r>
            <a:r>
              <a:rPr lang="en-US" altLang="en-US" b="1" smtClean="0">
                <a:ea typeface="宋体" panose="02010600030101010101" pitchFamily="2" charset="-122"/>
              </a:rPr>
              <a:t>(directed graph, digraph)</a:t>
            </a:r>
            <a:r>
              <a:rPr lang="en-US" altLang="en-US" smtClean="0">
                <a:ea typeface="宋体" panose="02010600030101010101" pitchFamily="2" charset="-122"/>
              </a:rPr>
              <a:t>：顶点对&lt;v,w&gt;的v和w之间是有序的</a:t>
            </a:r>
          </a:p>
          <a:p>
            <a:pPr lvl="2"/>
            <a:r>
              <a:rPr lang="en-US" altLang="en-US" smtClean="0">
                <a:ea typeface="宋体" panose="02010600030101010101" pitchFamily="2" charset="-122"/>
              </a:rPr>
              <a:t>在有向图中，若从顶点v到顶点w有一条弧</a:t>
            </a:r>
            <a:r>
              <a:rPr lang="zh-CN" altLang="en-US" smtClean="0">
                <a:ea typeface="宋体" panose="02010600030101010101" pitchFamily="2" charset="-122"/>
              </a:rPr>
              <a:t>，那么，</a:t>
            </a:r>
            <a:r>
              <a:rPr lang="en-US" altLang="en-US" smtClean="0">
                <a:ea typeface="宋体" panose="02010600030101010101" pitchFamily="2" charset="-122"/>
              </a:rPr>
              <a:t>v称为</a:t>
            </a:r>
            <a:r>
              <a:rPr lang="en-US" altLang="en-US" b="1" smtClean="0">
                <a:ea typeface="宋体" panose="02010600030101010101" pitchFamily="2" charset="-122"/>
              </a:rPr>
              <a:t>弧尾</a:t>
            </a:r>
            <a:r>
              <a:rPr lang="en-US" altLang="en-US" smtClean="0">
                <a:ea typeface="宋体" panose="02010600030101010101" pitchFamily="2" charset="-122"/>
              </a:rPr>
              <a:t>(tail)或</a:t>
            </a:r>
            <a:r>
              <a:rPr lang="zh-CN" altLang="en-US" b="1" smtClean="0">
                <a:ea typeface="宋体" panose="02010600030101010101" pitchFamily="2" charset="-122"/>
              </a:rPr>
              <a:t>初</a:t>
            </a:r>
            <a:r>
              <a:rPr lang="en-US" altLang="en-US" b="1" smtClean="0">
                <a:ea typeface="宋体" panose="02010600030101010101" pitchFamily="2" charset="-122"/>
              </a:rPr>
              <a:t>始点</a:t>
            </a:r>
            <a:r>
              <a:rPr lang="en-US" altLang="en-US" smtClean="0">
                <a:ea typeface="宋体" panose="02010600030101010101" pitchFamily="2" charset="-122"/>
              </a:rPr>
              <a:t>(initial node)，w称为</a:t>
            </a:r>
            <a:r>
              <a:rPr lang="en-US" altLang="en-US" b="1" smtClean="0">
                <a:ea typeface="宋体" panose="02010600030101010101" pitchFamily="2" charset="-122"/>
              </a:rPr>
              <a:t>弧头</a:t>
            </a:r>
            <a:r>
              <a:rPr lang="en-US" altLang="en-US" smtClean="0">
                <a:ea typeface="宋体" panose="02010600030101010101" pitchFamily="2" charset="-122"/>
              </a:rPr>
              <a:t>(head)或</a:t>
            </a:r>
            <a:r>
              <a:rPr lang="en-US" altLang="en-US" b="1" smtClean="0">
                <a:ea typeface="宋体" panose="02010600030101010101" pitchFamily="2" charset="-122"/>
              </a:rPr>
              <a:t>终点</a:t>
            </a:r>
            <a:r>
              <a:rPr lang="en-US" altLang="en-US" smtClean="0">
                <a:ea typeface="宋体" panose="02010600030101010101" pitchFamily="2" charset="-122"/>
              </a:rPr>
              <a:t>(terminal node) </a:t>
            </a:r>
          </a:p>
          <a:p>
            <a:pPr lvl="1"/>
            <a:r>
              <a:rPr lang="en-US" altLang="en-US" b="1" smtClean="0">
                <a:solidFill>
                  <a:srgbClr val="0000FF"/>
                </a:solidFill>
                <a:ea typeface="宋体" panose="02010600030101010101" pitchFamily="2" charset="-122"/>
              </a:rPr>
              <a:t>无向图</a:t>
            </a:r>
            <a:r>
              <a:rPr lang="en-US" altLang="en-US" b="1" smtClean="0">
                <a:ea typeface="宋体" panose="02010600030101010101" pitchFamily="2" charset="-122"/>
              </a:rPr>
              <a:t>(undirected graph, undigraph)</a:t>
            </a:r>
            <a:r>
              <a:rPr lang="en-US" altLang="en-US" smtClean="0">
                <a:ea typeface="宋体" panose="02010600030101010101" pitchFamily="2" charset="-122"/>
              </a:rPr>
              <a:t>：顶点对&lt;v,w&gt;的v和w之间是无序的</a:t>
            </a:r>
            <a:r>
              <a:rPr lang="zh-CN" altLang="en-US" smtClean="0">
                <a:ea typeface="宋体" panose="02010600030101010101" pitchFamily="2" charset="-122"/>
              </a:rPr>
              <a:t>，即：若有</a:t>
            </a:r>
            <a:r>
              <a:rPr lang="en-US" altLang="zh-CN">
                <a:ea typeface="宋体" panose="02010600030101010101" pitchFamily="2" charset="-122"/>
              </a:rPr>
              <a:t>(</a:t>
            </a:r>
            <a:r>
              <a:rPr lang="en-US" altLang="zh-CN" smtClean="0">
                <a:ea typeface="宋体" panose="02010600030101010101" pitchFamily="2" charset="-122"/>
              </a:rPr>
              <a:t>v, w)</a:t>
            </a:r>
            <a:r>
              <a:rPr lang="el-GR" altLang="zh-CN" smtClean="0">
                <a:ea typeface="宋体" panose="02010600030101010101" pitchFamily="2" charset="-122"/>
              </a:rPr>
              <a:t>ϵ</a:t>
            </a:r>
            <a:r>
              <a:rPr lang="en-US" altLang="zh-CN" smtClean="0">
                <a:ea typeface="宋体" panose="02010600030101010101" pitchFamily="2" charset="-122"/>
              </a:rPr>
              <a:t>E</a:t>
            </a:r>
            <a:r>
              <a:rPr lang="zh-CN" altLang="en-US" smtClean="0">
                <a:ea typeface="宋体" panose="02010600030101010101" pitchFamily="2" charset="-122"/>
              </a:rPr>
              <a:t>，则必有</a:t>
            </a:r>
            <a:r>
              <a:rPr lang="en-US" altLang="zh-CN" smtClean="0">
                <a:ea typeface="宋体" panose="02010600030101010101" pitchFamily="2" charset="-122"/>
              </a:rPr>
              <a:t> </a:t>
            </a:r>
            <a:r>
              <a:rPr lang="en-US" altLang="zh-CN">
                <a:ea typeface="宋体" panose="02010600030101010101" pitchFamily="2" charset="-122"/>
              </a:rPr>
              <a:t>(</a:t>
            </a:r>
            <a:r>
              <a:rPr lang="en-US" altLang="zh-CN" smtClean="0">
                <a:ea typeface="宋体" panose="02010600030101010101" pitchFamily="2" charset="-122"/>
              </a:rPr>
              <a:t>w, v)</a:t>
            </a:r>
            <a:r>
              <a:rPr lang="el-GR" altLang="zh-CN" smtClean="0">
                <a:ea typeface="宋体" panose="02010600030101010101" pitchFamily="2" charset="-122"/>
              </a:rPr>
              <a:t>ϵ </a:t>
            </a:r>
            <a:r>
              <a:rPr lang="en-US" altLang="zh-CN" smtClean="0">
                <a:ea typeface="宋体" panose="02010600030101010101" pitchFamily="2" charset="-122"/>
              </a:rPr>
              <a:t>E</a:t>
            </a:r>
          </a:p>
          <a:p>
            <a:pPr lvl="2"/>
            <a:r>
              <a:rPr lang="zh-CN" altLang="en-US" smtClean="0">
                <a:ea typeface="宋体" panose="02010600030101010101" pitchFamily="2" charset="-122"/>
              </a:rPr>
              <a:t>无向图中的无序对</a:t>
            </a:r>
            <a:r>
              <a:rPr lang="en-US" altLang="zh-CN" smtClean="0">
                <a:ea typeface="宋体" panose="02010600030101010101" pitchFamily="2" charset="-122"/>
              </a:rPr>
              <a:t>(v,w)</a:t>
            </a:r>
            <a:r>
              <a:rPr lang="zh-CN" altLang="en-US" smtClean="0">
                <a:ea typeface="宋体" panose="02010600030101010101" pitchFamily="2" charset="-122"/>
              </a:rPr>
              <a:t>，表示</a:t>
            </a:r>
            <a:r>
              <a:rPr lang="en-US" altLang="zh-CN" smtClean="0">
                <a:ea typeface="宋体" panose="02010600030101010101" pitchFamily="2" charset="-122"/>
              </a:rPr>
              <a:t>v</a:t>
            </a:r>
            <a:r>
              <a:rPr lang="zh-CN" altLang="en-US" smtClean="0">
                <a:ea typeface="宋体" panose="02010600030101010101" pitchFamily="2" charset="-122"/>
              </a:rPr>
              <a:t>和</a:t>
            </a:r>
            <a:r>
              <a:rPr lang="en-US" altLang="zh-CN" smtClean="0">
                <a:ea typeface="宋体" panose="02010600030101010101" pitchFamily="2" charset="-122"/>
              </a:rPr>
              <a:t>w</a:t>
            </a:r>
            <a:r>
              <a:rPr lang="zh-CN" altLang="en-US" smtClean="0">
                <a:ea typeface="宋体" panose="02010600030101010101" pitchFamily="2" charset="-122"/>
              </a:rPr>
              <a:t>之间的一条边</a:t>
            </a:r>
            <a:r>
              <a:rPr lang="en-US" altLang="zh-CN" smtClean="0">
                <a:ea typeface="宋体" panose="02010600030101010101" pitchFamily="2" charset="-122"/>
              </a:rPr>
              <a:t>(edge)</a:t>
            </a: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grpSp>
        <p:nvGrpSpPr>
          <p:cNvPr id="27" name="Group 18"/>
          <p:cNvGrpSpPr>
            <a:grpSpLocks/>
          </p:cNvGrpSpPr>
          <p:nvPr/>
        </p:nvGrpSpPr>
        <p:grpSpPr bwMode="auto">
          <a:xfrm>
            <a:off x="4191022" y="5229200"/>
            <a:ext cx="2109170" cy="1622425"/>
            <a:chOff x="0" y="0"/>
            <a:chExt cx="1440" cy="1022"/>
          </a:xfrm>
        </p:grpSpPr>
        <p:sp>
          <p:nvSpPr>
            <p:cNvPr id="28" name="Rectangle 19"/>
            <p:cNvSpPr>
              <a:spLocks noChangeArrowheads="1"/>
            </p:cNvSpPr>
            <p:nvPr/>
          </p:nvSpPr>
          <p:spPr bwMode="auto">
            <a:xfrm>
              <a:off x="6" y="852"/>
              <a:ext cx="1434" cy="170"/>
            </a:xfrm>
            <a:prstGeom prst="rect">
              <a:avLst/>
            </a:prstGeom>
            <a:noFill/>
            <a:ln w="9525">
              <a:no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dirty="0">
                  <a:latin typeface="Times New Roman" pitchFamily="18" charset="0"/>
                </a:rPr>
                <a:t>(a)   </a:t>
              </a:r>
              <a:r>
                <a:rPr lang="zh-CN" altLang="en-US" sz="2000" b="1" dirty="0">
                  <a:latin typeface="Times New Roman" pitchFamily="18" charset="0"/>
                </a:rPr>
                <a:t>有向图</a:t>
              </a:r>
              <a:r>
                <a:rPr lang="en-US" altLang="en-US" sz="2000" b="1" dirty="0">
                  <a:latin typeface="Times New Roman" pitchFamily="18" charset="0"/>
                </a:rPr>
                <a:t>G1</a:t>
              </a:r>
              <a:r>
                <a:rPr lang="en-US" altLang="en-US" sz="2000" dirty="0">
                  <a:latin typeface="Times New Roman" pitchFamily="18" charset="0"/>
                </a:rPr>
                <a:t> </a:t>
              </a:r>
            </a:p>
          </p:txBody>
        </p:sp>
        <p:grpSp>
          <p:nvGrpSpPr>
            <p:cNvPr id="29" name="Group 20"/>
            <p:cNvGrpSpPr>
              <a:grpSpLocks/>
            </p:cNvGrpSpPr>
            <p:nvPr/>
          </p:nvGrpSpPr>
          <p:grpSpPr bwMode="auto">
            <a:xfrm>
              <a:off x="0" y="0"/>
              <a:ext cx="1104" cy="773"/>
              <a:chOff x="0" y="0"/>
              <a:chExt cx="1104" cy="773"/>
            </a:xfrm>
          </p:grpSpPr>
          <p:sp>
            <p:nvSpPr>
              <p:cNvPr id="30" name="Oval 21"/>
              <p:cNvSpPr>
                <a:spLocks noChangeArrowheads="1"/>
              </p:cNvSpPr>
              <p:nvPr/>
            </p:nvSpPr>
            <p:spPr bwMode="auto">
              <a:xfrm>
                <a:off x="1" y="0"/>
                <a:ext cx="247" cy="226"/>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a:latin typeface="Times New Roman" pitchFamily="18" charset="0"/>
                  </a:rPr>
                  <a:t>a</a:t>
                </a:r>
              </a:p>
            </p:txBody>
          </p:sp>
          <p:sp>
            <p:nvSpPr>
              <p:cNvPr id="31" name="Oval 22"/>
              <p:cNvSpPr>
                <a:spLocks noChangeArrowheads="1"/>
              </p:cNvSpPr>
              <p:nvPr/>
            </p:nvSpPr>
            <p:spPr bwMode="auto">
              <a:xfrm>
                <a:off x="0" y="547"/>
                <a:ext cx="247" cy="226"/>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a:latin typeface="Times New Roman" pitchFamily="18" charset="0"/>
                  </a:rPr>
                  <a:t>c</a:t>
                </a:r>
              </a:p>
            </p:txBody>
          </p:sp>
          <p:sp>
            <p:nvSpPr>
              <p:cNvPr id="32" name="Oval 23"/>
              <p:cNvSpPr>
                <a:spLocks noChangeArrowheads="1"/>
              </p:cNvSpPr>
              <p:nvPr/>
            </p:nvSpPr>
            <p:spPr bwMode="auto">
              <a:xfrm>
                <a:off x="858" y="8"/>
                <a:ext cx="246" cy="226"/>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a:latin typeface="Times New Roman" pitchFamily="18" charset="0"/>
                  </a:rPr>
                  <a:t>b</a:t>
                </a:r>
              </a:p>
            </p:txBody>
          </p:sp>
          <p:sp>
            <p:nvSpPr>
              <p:cNvPr id="33" name="Oval 24"/>
              <p:cNvSpPr>
                <a:spLocks noChangeArrowheads="1"/>
              </p:cNvSpPr>
              <p:nvPr/>
            </p:nvSpPr>
            <p:spPr bwMode="auto">
              <a:xfrm>
                <a:off x="842" y="542"/>
                <a:ext cx="247" cy="226"/>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dirty="0">
                    <a:latin typeface="Times New Roman" pitchFamily="18" charset="0"/>
                  </a:rPr>
                  <a:t>d</a:t>
                </a:r>
              </a:p>
            </p:txBody>
          </p:sp>
          <p:sp>
            <p:nvSpPr>
              <p:cNvPr id="34" name="Oval 25"/>
              <p:cNvSpPr>
                <a:spLocks noChangeArrowheads="1"/>
              </p:cNvSpPr>
              <p:nvPr/>
            </p:nvSpPr>
            <p:spPr bwMode="auto">
              <a:xfrm>
                <a:off x="429" y="300"/>
                <a:ext cx="247" cy="226"/>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dirty="0">
                    <a:latin typeface="Times New Roman" pitchFamily="18" charset="0"/>
                  </a:rPr>
                  <a:t>e</a:t>
                </a:r>
              </a:p>
            </p:txBody>
          </p:sp>
          <p:sp>
            <p:nvSpPr>
              <p:cNvPr id="35" name="Line 26"/>
              <p:cNvSpPr>
                <a:spLocks noChangeShapeType="1"/>
              </p:cNvSpPr>
              <p:nvPr/>
            </p:nvSpPr>
            <p:spPr bwMode="auto">
              <a:xfrm>
                <a:off x="112" y="231"/>
                <a:ext cx="0" cy="316"/>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36" name="Line 27"/>
              <p:cNvSpPr>
                <a:spLocks noChangeShapeType="1"/>
              </p:cNvSpPr>
              <p:nvPr/>
            </p:nvSpPr>
            <p:spPr bwMode="auto">
              <a:xfrm>
                <a:off x="969" y="231"/>
                <a:ext cx="0" cy="316"/>
              </a:xfrm>
              <a:prstGeom prst="line">
                <a:avLst/>
              </a:prstGeom>
              <a:noFill/>
              <a:ln w="38100">
                <a:solidFill>
                  <a:schemeClr val="tx1"/>
                </a:solidFill>
                <a:round/>
                <a:headEnd type="triangle"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37" name="Line 28"/>
              <p:cNvSpPr>
                <a:spLocks noChangeShapeType="1"/>
              </p:cNvSpPr>
              <p:nvPr/>
            </p:nvSpPr>
            <p:spPr bwMode="auto">
              <a:xfrm>
                <a:off x="239" y="104"/>
                <a:ext cx="619" cy="0"/>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38" name="Line 29"/>
              <p:cNvSpPr>
                <a:spLocks noChangeShapeType="1"/>
              </p:cNvSpPr>
              <p:nvPr/>
            </p:nvSpPr>
            <p:spPr bwMode="auto">
              <a:xfrm>
                <a:off x="207" y="192"/>
                <a:ext cx="247" cy="158"/>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39" name="Line 30"/>
              <p:cNvSpPr>
                <a:spLocks noChangeShapeType="1"/>
              </p:cNvSpPr>
              <p:nvPr/>
            </p:nvSpPr>
            <p:spPr bwMode="auto">
              <a:xfrm>
                <a:off x="255" y="670"/>
                <a:ext cx="584" cy="0"/>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40" name="Line 31"/>
              <p:cNvSpPr>
                <a:spLocks noChangeShapeType="1"/>
              </p:cNvSpPr>
              <p:nvPr/>
            </p:nvSpPr>
            <p:spPr bwMode="auto">
              <a:xfrm>
                <a:off x="659" y="462"/>
                <a:ext cx="225" cy="113"/>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41" name="Line 32"/>
              <p:cNvSpPr>
                <a:spLocks noChangeShapeType="1"/>
              </p:cNvSpPr>
              <p:nvPr/>
            </p:nvSpPr>
            <p:spPr bwMode="auto">
              <a:xfrm flipV="1">
                <a:off x="225" y="497"/>
                <a:ext cx="240" cy="96"/>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42" name="未知"/>
              <p:cNvSpPr>
                <a:spLocks/>
              </p:cNvSpPr>
              <p:nvPr/>
            </p:nvSpPr>
            <p:spPr bwMode="auto">
              <a:xfrm>
                <a:off x="233" y="145"/>
                <a:ext cx="720" cy="400"/>
              </a:xfrm>
              <a:custGeom>
                <a:avLst/>
                <a:gdLst>
                  <a:gd name="T0" fmla="*/ 720 w 720"/>
                  <a:gd name="T1" fmla="*/ 400 h 400"/>
                  <a:gd name="T2" fmla="*/ 384 w 720"/>
                  <a:gd name="T3" fmla="*/ 64 h 400"/>
                  <a:gd name="T4" fmla="*/ 0 w 720"/>
                  <a:gd name="T5" fmla="*/ 16 h 400"/>
                  <a:gd name="T6" fmla="*/ 0 60000 65536"/>
                  <a:gd name="T7" fmla="*/ 0 60000 65536"/>
                  <a:gd name="T8" fmla="*/ 0 60000 65536"/>
                </a:gdLst>
                <a:ahLst/>
                <a:cxnLst>
                  <a:cxn ang="T6">
                    <a:pos x="T0" y="T1"/>
                  </a:cxn>
                  <a:cxn ang="T7">
                    <a:pos x="T2" y="T3"/>
                  </a:cxn>
                  <a:cxn ang="T8">
                    <a:pos x="T4" y="T5"/>
                  </a:cxn>
                </a:cxnLst>
                <a:rect l="0" t="0" r="r" b="b"/>
                <a:pathLst>
                  <a:path w="720" h="400">
                    <a:moveTo>
                      <a:pt x="720" y="400"/>
                    </a:moveTo>
                    <a:cubicBezTo>
                      <a:pt x="612" y="264"/>
                      <a:pt x="504" y="128"/>
                      <a:pt x="384" y="64"/>
                    </a:cubicBezTo>
                    <a:cubicBezTo>
                      <a:pt x="264" y="0"/>
                      <a:pt x="64" y="24"/>
                      <a:pt x="0" y="16"/>
                    </a:cubicBezTo>
                  </a:path>
                </a:pathLst>
              </a:custGeom>
              <a:noFill/>
              <a:ln w="38100" cap="flat" cmpd="sng">
                <a:solidFill>
                  <a:schemeClr val="tx1"/>
                </a:solidFill>
                <a:round/>
                <a:headEnd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grpSp>
      </p:grpSp>
      <p:grpSp>
        <p:nvGrpSpPr>
          <p:cNvPr id="43" name="Group 4"/>
          <p:cNvGrpSpPr>
            <a:grpSpLocks/>
          </p:cNvGrpSpPr>
          <p:nvPr/>
        </p:nvGrpSpPr>
        <p:grpSpPr bwMode="auto">
          <a:xfrm>
            <a:off x="6736210" y="5383038"/>
            <a:ext cx="2084262" cy="1430338"/>
            <a:chOff x="-5" y="0"/>
            <a:chExt cx="1382" cy="1016"/>
          </a:xfrm>
        </p:grpSpPr>
        <p:grpSp>
          <p:nvGrpSpPr>
            <p:cNvPr id="44" name="Group 5"/>
            <p:cNvGrpSpPr>
              <a:grpSpLocks/>
            </p:cNvGrpSpPr>
            <p:nvPr/>
          </p:nvGrpSpPr>
          <p:grpSpPr bwMode="auto">
            <a:xfrm>
              <a:off x="96" y="0"/>
              <a:ext cx="816" cy="680"/>
              <a:chOff x="0" y="0"/>
              <a:chExt cx="826" cy="699"/>
            </a:xfrm>
          </p:grpSpPr>
          <p:sp>
            <p:nvSpPr>
              <p:cNvPr id="46" name="Oval 6"/>
              <p:cNvSpPr>
                <a:spLocks noChangeArrowheads="1"/>
              </p:cNvSpPr>
              <p:nvPr/>
            </p:nvSpPr>
            <p:spPr bwMode="auto">
              <a:xfrm>
                <a:off x="0" y="0"/>
                <a:ext cx="249"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a:latin typeface="Times New Roman" pitchFamily="18" charset="0"/>
                  </a:rPr>
                  <a:t>a</a:t>
                </a:r>
              </a:p>
            </p:txBody>
          </p:sp>
          <p:sp>
            <p:nvSpPr>
              <p:cNvPr id="47" name="Oval 7"/>
              <p:cNvSpPr>
                <a:spLocks noChangeArrowheads="1"/>
              </p:cNvSpPr>
              <p:nvPr/>
            </p:nvSpPr>
            <p:spPr bwMode="auto">
              <a:xfrm>
                <a:off x="17" y="472"/>
                <a:ext cx="249"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a:latin typeface="Times New Roman" pitchFamily="18" charset="0"/>
                  </a:rPr>
                  <a:t>b</a:t>
                </a:r>
              </a:p>
            </p:txBody>
          </p:sp>
          <p:sp>
            <p:nvSpPr>
              <p:cNvPr id="48" name="Oval 8"/>
              <p:cNvSpPr>
                <a:spLocks noChangeArrowheads="1"/>
              </p:cNvSpPr>
              <p:nvPr/>
            </p:nvSpPr>
            <p:spPr bwMode="auto">
              <a:xfrm>
                <a:off x="577" y="464"/>
                <a:ext cx="249"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a:latin typeface="Times New Roman" pitchFamily="18" charset="0"/>
                  </a:rPr>
                  <a:t>c</a:t>
                </a:r>
              </a:p>
            </p:txBody>
          </p:sp>
          <p:sp>
            <p:nvSpPr>
              <p:cNvPr id="49" name="Oval 9"/>
              <p:cNvSpPr>
                <a:spLocks noChangeArrowheads="1"/>
              </p:cNvSpPr>
              <p:nvPr/>
            </p:nvSpPr>
            <p:spPr bwMode="auto">
              <a:xfrm>
                <a:off x="567" y="0"/>
                <a:ext cx="249"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dirty="0">
                    <a:latin typeface="Times New Roman" pitchFamily="18" charset="0"/>
                  </a:rPr>
                  <a:t>d</a:t>
                </a:r>
              </a:p>
            </p:txBody>
          </p:sp>
          <p:sp>
            <p:nvSpPr>
              <p:cNvPr id="50" name="Line 10"/>
              <p:cNvSpPr>
                <a:spLocks noChangeShapeType="1"/>
              </p:cNvSpPr>
              <p:nvPr/>
            </p:nvSpPr>
            <p:spPr bwMode="auto">
              <a:xfrm>
                <a:off x="137" y="232"/>
                <a:ext cx="0" cy="249"/>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51" name="Line 11"/>
              <p:cNvSpPr>
                <a:spLocks noChangeShapeType="1"/>
              </p:cNvSpPr>
              <p:nvPr/>
            </p:nvSpPr>
            <p:spPr bwMode="auto">
              <a:xfrm>
                <a:off x="697" y="224"/>
                <a:ext cx="0" cy="249"/>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52" name="Line 12"/>
              <p:cNvSpPr>
                <a:spLocks noChangeShapeType="1"/>
              </p:cNvSpPr>
              <p:nvPr/>
            </p:nvSpPr>
            <p:spPr bwMode="auto">
              <a:xfrm>
                <a:off x="217" y="176"/>
                <a:ext cx="384" cy="336"/>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53" name="Line 13"/>
              <p:cNvSpPr>
                <a:spLocks noChangeShapeType="1"/>
              </p:cNvSpPr>
              <p:nvPr/>
            </p:nvSpPr>
            <p:spPr bwMode="auto">
              <a:xfrm>
                <a:off x="249" y="96"/>
                <a:ext cx="317" cy="0"/>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54" name="Line 14"/>
              <p:cNvSpPr>
                <a:spLocks noChangeShapeType="1"/>
              </p:cNvSpPr>
              <p:nvPr/>
            </p:nvSpPr>
            <p:spPr bwMode="auto">
              <a:xfrm>
                <a:off x="265" y="592"/>
                <a:ext cx="317" cy="0"/>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55" name="Line 15"/>
              <p:cNvSpPr>
                <a:spLocks noChangeShapeType="1"/>
              </p:cNvSpPr>
              <p:nvPr/>
            </p:nvSpPr>
            <p:spPr bwMode="auto">
              <a:xfrm flipV="1">
                <a:off x="257" y="184"/>
                <a:ext cx="340" cy="340"/>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grpSp>
        <p:sp>
          <p:nvSpPr>
            <p:cNvPr id="45" name="Rectangle 16"/>
            <p:cNvSpPr>
              <a:spLocks noChangeArrowheads="1"/>
            </p:cNvSpPr>
            <p:nvPr/>
          </p:nvSpPr>
          <p:spPr bwMode="auto">
            <a:xfrm>
              <a:off x="-5" y="835"/>
              <a:ext cx="1382" cy="181"/>
            </a:xfrm>
            <a:prstGeom prst="rect">
              <a:avLst/>
            </a:prstGeom>
            <a:noFill/>
            <a:ln w="9525">
              <a:no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dirty="0">
                  <a:latin typeface="Times New Roman" pitchFamily="18" charset="0"/>
                </a:rPr>
                <a:t>(b)   </a:t>
              </a:r>
              <a:r>
                <a:rPr lang="zh-CN" altLang="en-US" sz="2000" b="1" dirty="0">
                  <a:latin typeface="Times New Roman" pitchFamily="18" charset="0"/>
                </a:rPr>
                <a:t>无向图</a:t>
              </a:r>
              <a:r>
                <a:rPr lang="en-US" altLang="en-US" sz="2000" b="1" dirty="0">
                  <a:latin typeface="Times New Roman" pitchFamily="18" charset="0"/>
                </a:rPr>
                <a:t>G2</a:t>
              </a:r>
              <a:r>
                <a:rPr lang="en-US" altLang="en-US" sz="2000" dirty="0">
                  <a:latin typeface="Times New Roman" pitchFamily="18" charset="0"/>
                </a:rPr>
                <a:t> </a:t>
              </a:r>
            </a:p>
          </p:txBody>
        </p:sp>
      </p:grpSp>
    </p:spTree>
    <p:extLst>
      <p:ext uri="{BB962C8B-B14F-4D97-AF65-F5344CB8AC3E}">
        <p14:creationId xmlns:p14="http://schemas.microsoft.com/office/powerpoint/2010/main" val="1960254630"/>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507" name="Group 59"/>
          <p:cNvGrpSpPr>
            <a:grpSpLocks/>
          </p:cNvGrpSpPr>
          <p:nvPr/>
        </p:nvGrpSpPr>
        <p:grpSpPr bwMode="auto">
          <a:xfrm>
            <a:off x="4800600" y="692696"/>
            <a:ext cx="4191000" cy="3733800"/>
            <a:chOff x="3024" y="624"/>
            <a:chExt cx="2640" cy="2352"/>
          </a:xfrm>
        </p:grpSpPr>
        <p:sp>
          <p:nvSpPr>
            <p:cNvPr id="104451" name="Oval 3"/>
            <p:cNvSpPr>
              <a:spLocks noChangeArrowheads="1"/>
            </p:cNvSpPr>
            <p:nvPr/>
          </p:nvSpPr>
          <p:spPr bwMode="auto">
            <a:xfrm>
              <a:off x="4224" y="1296"/>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a</a:t>
              </a:r>
              <a:endParaRPr lang="en-US" altLang="zh-CN" sz="3600"/>
            </a:p>
          </p:txBody>
        </p:sp>
        <p:sp>
          <p:nvSpPr>
            <p:cNvPr id="104452" name="Oval 4"/>
            <p:cNvSpPr>
              <a:spLocks noChangeArrowheads="1"/>
            </p:cNvSpPr>
            <p:nvPr/>
          </p:nvSpPr>
          <p:spPr bwMode="auto">
            <a:xfrm>
              <a:off x="3504" y="816"/>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dirty="0">
                  <a:solidFill>
                    <a:srgbClr val="800000"/>
                  </a:solidFill>
                </a:rPr>
                <a:t>b</a:t>
              </a:r>
              <a:endParaRPr lang="en-US" altLang="zh-CN" sz="3600" dirty="0"/>
            </a:p>
          </p:txBody>
        </p:sp>
        <p:sp>
          <p:nvSpPr>
            <p:cNvPr id="104453" name="Oval 5"/>
            <p:cNvSpPr>
              <a:spLocks noChangeArrowheads="1"/>
            </p:cNvSpPr>
            <p:nvPr/>
          </p:nvSpPr>
          <p:spPr bwMode="auto">
            <a:xfrm>
              <a:off x="3024" y="2016"/>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c</a:t>
              </a:r>
              <a:endParaRPr lang="en-US" altLang="zh-CN" sz="3600"/>
            </a:p>
          </p:txBody>
        </p:sp>
        <p:sp>
          <p:nvSpPr>
            <p:cNvPr id="104454" name="Oval 6"/>
            <p:cNvSpPr>
              <a:spLocks noChangeArrowheads="1"/>
            </p:cNvSpPr>
            <p:nvPr/>
          </p:nvSpPr>
          <p:spPr bwMode="auto">
            <a:xfrm>
              <a:off x="3552" y="2688"/>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h</a:t>
              </a:r>
              <a:endParaRPr lang="en-US" altLang="zh-CN" sz="3600"/>
            </a:p>
          </p:txBody>
        </p:sp>
        <p:sp>
          <p:nvSpPr>
            <p:cNvPr id="104455" name="Oval 7"/>
            <p:cNvSpPr>
              <a:spLocks noChangeArrowheads="1"/>
            </p:cNvSpPr>
            <p:nvPr/>
          </p:nvSpPr>
          <p:spPr bwMode="auto">
            <a:xfrm>
              <a:off x="3840" y="2016"/>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d</a:t>
              </a:r>
              <a:endParaRPr lang="en-US" altLang="zh-CN" sz="3600"/>
            </a:p>
          </p:txBody>
        </p:sp>
        <p:sp>
          <p:nvSpPr>
            <p:cNvPr id="104456" name="Oval 8"/>
            <p:cNvSpPr>
              <a:spLocks noChangeArrowheads="1"/>
            </p:cNvSpPr>
            <p:nvPr/>
          </p:nvSpPr>
          <p:spPr bwMode="auto">
            <a:xfrm>
              <a:off x="4560" y="2016"/>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e</a:t>
              </a:r>
              <a:endParaRPr lang="en-US" altLang="zh-CN" sz="3600"/>
            </a:p>
          </p:txBody>
        </p:sp>
        <p:sp>
          <p:nvSpPr>
            <p:cNvPr id="104457" name="Oval 9"/>
            <p:cNvSpPr>
              <a:spLocks noChangeArrowheads="1"/>
            </p:cNvSpPr>
            <p:nvPr/>
          </p:nvSpPr>
          <p:spPr bwMode="auto">
            <a:xfrm>
              <a:off x="4800" y="2688"/>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k</a:t>
              </a:r>
              <a:endParaRPr lang="en-US" altLang="zh-CN" sz="3600"/>
            </a:p>
          </p:txBody>
        </p:sp>
        <p:sp>
          <p:nvSpPr>
            <p:cNvPr id="104458" name="Oval 10"/>
            <p:cNvSpPr>
              <a:spLocks noChangeArrowheads="1"/>
            </p:cNvSpPr>
            <p:nvPr/>
          </p:nvSpPr>
          <p:spPr bwMode="auto">
            <a:xfrm>
              <a:off x="5328" y="2016"/>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f</a:t>
              </a:r>
              <a:endParaRPr lang="en-US" altLang="zh-CN" sz="3600"/>
            </a:p>
          </p:txBody>
        </p:sp>
        <p:sp>
          <p:nvSpPr>
            <p:cNvPr id="104459" name="Line 11"/>
            <p:cNvSpPr>
              <a:spLocks noChangeShapeType="1"/>
            </p:cNvSpPr>
            <p:nvPr/>
          </p:nvSpPr>
          <p:spPr bwMode="auto">
            <a:xfrm flipH="1">
              <a:off x="3216" y="1440"/>
              <a:ext cx="1008" cy="576"/>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60" name="Line 12"/>
            <p:cNvSpPr>
              <a:spLocks noChangeShapeType="1"/>
            </p:cNvSpPr>
            <p:nvPr/>
          </p:nvSpPr>
          <p:spPr bwMode="auto">
            <a:xfrm>
              <a:off x="3216" y="2304"/>
              <a:ext cx="384" cy="432"/>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61" name="Line 13"/>
            <p:cNvSpPr>
              <a:spLocks noChangeShapeType="1"/>
            </p:cNvSpPr>
            <p:nvPr/>
          </p:nvSpPr>
          <p:spPr bwMode="auto">
            <a:xfrm>
              <a:off x="5136" y="768"/>
              <a:ext cx="432" cy="1248"/>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62" name="Line 14"/>
            <p:cNvSpPr>
              <a:spLocks noChangeShapeType="1"/>
            </p:cNvSpPr>
            <p:nvPr/>
          </p:nvSpPr>
          <p:spPr bwMode="auto">
            <a:xfrm flipH="1">
              <a:off x="4032" y="1536"/>
              <a:ext cx="240" cy="480"/>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63" name="Line 15"/>
            <p:cNvSpPr>
              <a:spLocks noChangeShapeType="1"/>
            </p:cNvSpPr>
            <p:nvPr/>
          </p:nvSpPr>
          <p:spPr bwMode="auto">
            <a:xfrm flipH="1">
              <a:off x="3696" y="2304"/>
              <a:ext cx="192" cy="384"/>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64" name="Line 16"/>
            <p:cNvSpPr>
              <a:spLocks noChangeShapeType="1"/>
            </p:cNvSpPr>
            <p:nvPr/>
          </p:nvSpPr>
          <p:spPr bwMode="auto">
            <a:xfrm>
              <a:off x="4800" y="2256"/>
              <a:ext cx="144" cy="432"/>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65" name="Line 17"/>
            <p:cNvSpPr>
              <a:spLocks noChangeShapeType="1"/>
            </p:cNvSpPr>
            <p:nvPr/>
          </p:nvSpPr>
          <p:spPr bwMode="auto">
            <a:xfrm>
              <a:off x="4512" y="1536"/>
              <a:ext cx="192" cy="480"/>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66" name="Line 18"/>
            <p:cNvSpPr>
              <a:spLocks noChangeShapeType="1"/>
            </p:cNvSpPr>
            <p:nvPr/>
          </p:nvSpPr>
          <p:spPr bwMode="auto">
            <a:xfrm>
              <a:off x="4560" y="1440"/>
              <a:ext cx="912" cy="576"/>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67" name="Line 19"/>
            <p:cNvSpPr>
              <a:spLocks noChangeShapeType="1"/>
            </p:cNvSpPr>
            <p:nvPr/>
          </p:nvSpPr>
          <p:spPr bwMode="auto">
            <a:xfrm flipH="1">
              <a:off x="5136" y="2304"/>
              <a:ext cx="384" cy="480"/>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68" name="Oval 20"/>
            <p:cNvSpPr>
              <a:spLocks noChangeArrowheads="1"/>
            </p:cNvSpPr>
            <p:nvPr/>
          </p:nvSpPr>
          <p:spPr bwMode="auto">
            <a:xfrm>
              <a:off x="4800" y="624"/>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g</a:t>
              </a:r>
              <a:endParaRPr lang="en-US" altLang="zh-CN" sz="3600"/>
            </a:p>
          </p:txBody>
        </p:sp>
        <p:sp>
          <p:nvSpPr>
            <p:cNvPr id="104482" name="Line 34"/>
            <p:cNvSpPr>
              <a:spLocks noChangeShapeType="1"/>
            </p:cNvSpPr>
            <p:nvPr/>
          </p:nvSpPr>
          <p:spPr bwMode="auto">
            <a:xfrm flipV="1">
              <a:off x="3840" y="768"/>
              <a:ext cx="960" cy="144"/>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83" name="Line 35"/>
            <p:cNvSpPr>
              <a:spLocks noChangeShapeType="1"/>
            </p:cNvSpPr>
            <p:nvPr/>
          </p:nvSpPr>
          <p:spPr bwMode="auto">
            <a:xfrm>
              <a:off x="3792" y="1056"/>
              <a:ext cx="480" cy="288"/>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84" name="Line 36"/>
            <p:cNvSpPr>
              <a:spLocks noChangeShapeType="1"/>
            </p:cNvSpPr>
            <p:nvPr/>
          </p:nvSpPr>
          <p:spPr bwMode="auto">
            <a:xfrm flipH="1">
              <a:off x="4512" y="912"/>
              <a:ext cx="384" cy="432"/>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85" name="Line 37"/>
            <p:cNvSpPr>
              <a:spLocks noChangeShapeType="1"/>
            </p:cNvSpPr>
            <p:nvPr/>
          </p:nvSpPr>
          <p:spPr bwMode="auto">
            <a:xfrm flipH="1">
              <a:off x="3168" y="960"/>
              <a:ext cx="336" cy="1056"/>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grpSp>
      <p:sp>
        <p:nvSpPr>
          <p:cNvPr id="104491" name="Rectangle 43"/>
          <p:cNvSpPr>
            <a:spLocks noChangeArrowheads="1"/>
          </p:cNvSpPr>
          <p:nvPr/>
        </p:nvSpPr>
        <p:spPr bwMode="auto">
          <a:xfrm>
            <a:off x="191393" y="3891995"/>
            <a:ext cx="387655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en-US" altLang="zh-CN" sz="3200" dirty="0">
                <a:solidFill>
                  <a:srgbClr val="000082"/>
                </a:solidFill>
                <a:latin typeface="隶书" pitchFamily="49" charset="-122"/>
                <a:ea typeface="隶书" pitchFamily="49" charset="-122"/>
              </a:rPr>
              <a:t>   </a:t>
            </a:r>
            <a:r>
              <a:rPr lang="zh-CN" altLang="en-US" sz="2800" b="1" dirty="0" smtClean="0">
                <a:solidFill>
                  <a:srgbClr val="000082"/>
                </a:solidFill>
                <a:latin typeface="+mn-ea"/>
              </a:rPr>
              <a:t>假设</a:t>
            </a:r>
            <a:r>
              <a:rPr lang="zh-CN" altLang="en-US" sz="2800" b="1" dirty="0">
                <a:solidFill>
                  <a:srgbClr val="000082"/>
                </a:solidFill>
                <a:latin typeface="+mn-ea"/>
              </a:rPr>
              <a:t>找到的第一个邻接点是</a:t>
            </a:r>
            <a:r>
              <a:rPr lang="en-US" altLang="zh-CN" sz="2800" b="1" dirty="0">
                <a:solidFill>
                  <a:srgbClr val="000082"/>
                </a:solidFill>
                <a:latin typeface="+mn-ea"/>
              </a:rPr>
              <a:t>a,</a:t>
            </a:r>
            <a:r>
              <a:rPr lang="zh-CN" altLang="en-US" sz="2800" b="1" dirty="0">
                <a:solidFill>
                  <a:srgbClr val="000082"/>
                </a:solidFill>
                <a:latin typeface="+mn-ea"/>
              </a:rPr>
              <a:t>且得到的结点访问序列</a:t>
            </a:r>
            <a:r>
              <a:rPr lang="zh-CN" altLang="en-US" sz="2800" b="1" dirty="0" smtClean="0">
                <a:solidFill>
                  <a:srgbClr val="000082"/>
                </a:solidFill>
                <a:latin typeface="+mn-ea"/>
              </a:rPr>
              <a:t>为：</a:t>
            </a:r>
            <a:endParaRPr lang="en-US" altLang="zh-CN" sz="3200" b="1" dirty="0" smtClean="0">
              <a:solidFill>
                <a:srgbClr val="000082"/>
              </a:solidFill>
              <a:latin typeface="+mn-ea"/>
            </a:endParaRPr>
          </a:p>
          <a:p>
            <a:pPr>
              <a:lnSpc>
                <a:spcPct val="120000"/>
              </a:lnSpc>
            </a:pPr>
            <a:r>
              <a:rPr lang="en-US" altLang="zh-CN" sz="3200" b="1" dirty="0" smtClean="0">
                <a:solidFill>
                  <a:srgbClr val="000082"/>
                </a:solidFill>
                <a:latin typeface="+mn-ea"/>
              </a:rPr>
              <a:t> </a:t>
            </a:r>
            <a:r>
              <a:rPr lang="en-US" altLang="zh-CN" sz="3200" b="1" dirty="0">
                <a:solidFill>
                  <a:srgbClr val="800000"/>
                </a:solidFill>
                <a:ea typeface="隶书" pitchFamily="49" charset="-122"/>
              </a:rPr>
              <a:t>b</a:t>
            </a:r>
            <a:r>
              <a:rPr lang="en-US" altLang="zh-CN" sz="3200" dirty="0">
                <a:solidFill>
                  <a:srgbClr val="000082"/>
                </a:solidFill>
                <a:ea typeface="隶书" pitchFamily="49" charset="-122"/>
              </a:rPr>
              <a:t>  </a:t>
            </a:r>
            <a:r>
              <a:rPr lang="en-US" altLang="zh-CN" sz="3200" dirty="0">
                <a:solidFill>
                  <a:srgbClr val="7800EE"/>
                </a:solidFill>
                <a:ea typeface="隶书" pitchFamily="49" charset="-122"/>
              </a:rPr>
              <a:t>a</a:t>
            </a:r>
            <a:r>
              <a:rPr lang="en-US" altLang="zh-CN" sz="3200" dirty="0">
                <a:solidFill>
                  <a:srgbClr val="000082"/>
                </a:solidFill>
                <a:ea typeface="隶书" pitchFamily="49" charset="-122"/>
              </a:rPr>
              <a:t>  d  h  c  </a:t>
            </a:r>
            <a:r>
              <a:rPr lang="en-US" altLang="zh-CN" sz="3200" dirty="0">
                <a:solidFill>
                  <a:srgbClr val="7800EE"/>
                </a:solidFill>
                <a:ea typeface="隶书" pitchFamily="49" charset="-122"/>
              </a:rPr>
              <a:t>e</a:t>
            </a:r>
            <a:r>
              <a:rPr lang="en-US" altLang="zh-CN" sz="3200" dirty="0">
                <a:solidFill>
                  <a:srgbClr val="000082"/>
                </a:solidFill>
                <a:ea typeface="隶书" pitchFamily="49" charset="-122"/>
              </a:rPr>
              <a:t>  </a:t>
            </a:r>
            <a:r>
              <a:rPr lang="en-US" altLang="zh-CN" sz="3200" b="1" dirty="0">
                <a:solidFill>
                  <a:srgbClr val="800000"/>
                </a:solidFill>
                <a:ea typeface="隶书" pitchFamily="49" charset="-122"/>
              </a:rPr>
              <a:t>k</a:t>
            </a:r>
            <a:r>
              <a:rPr lang="en-US" altLang="zh-CN" sz="3200" dirty="0">
                <a:solidFill>
                  <a:srgbClr val="000082"/>
                </a:solidFill>
                <a:ea typeface="隶书" pitchFamily="49" charset="-122"/>
              </a:rPr>
              <a:t>  f  g</a:t>
            </a:r>
          </a:p>
        </p:txBody>
      </p:sp>
      <p:sp>
        <p:nvSpPr>
          <p:cNvPr id="104492" name="Rectangle 44"/>
          <p:cNvSpPr>
            <a:spLocks noChangeArrowheads="1"/>
          </p:cNvSpPr>
          <p:nvPr/>
        </p:nvSpPr>
        <p:spPr bwMode="auto">
          <a:xfrm>
            <a:off x="245368" y="1849904"/>
            <a:ext cx="4038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1" dirty="0">
                <a:solidFill>
                  <a:srgbClr val="000082"/>
                </a:solidFill>
                <a:latin typeface="+mn-ea"/>
              </a:rPr>
              <a:t>  </a:t>
            </a:r>
            <a:r>
              <a:rPr lang="zh-CN" altLang="en-US" sz="2800" b="1" dirty="0">
                <a:solidFill>
                  <a:srgbClr val="000082"/>
                </a:solidFill>
                <a:latin typeface="+mn-ea"/>
              </a:rPr>
              <a:t>假设找到的第一个邻接点是</a:t>
            </a:r>
            <a:r>
              <a:rPr lang="en-US" altLang="zh-CN" sz="2800" b="1" dirty="0">
                <a:solidFill>
                  <a:srgbClr val="000082"/>
                </a:solidFill>
                <a:latin typeface="+mn-ea"/>
              </a:rPr>
              <a:t>c,</a:t>
            </a:r>
            <a:r>
              <a:rPr lang="zh-CN" altLang="en-US" sz="2800" b="1" dirty="0">
                <a:solidFill>
                  <a:srgbClr val="000082"/>
                </a:solidFill>
                <a:latin typeface="+mn-ea"/>
              </a:rPr>
              <a:t>则得到的结点访问序列</a:t>
            </a:r>
            <a:r>
              <a:rPr lang="zh-CN" altLang="en-US" sz="2800" b="1" dirty="0" smtClean="0">
                <a:solidFill>
                  <a:srgbClr val="000082"/>
                </a:solidFill>
                <a:latin typeface="+mn-ea"/>
              </a:rPr>
              <a:t>为：</a:t>
            </a:r>
            <a:endParaRPr lang="en-US" altLang="zh-CN" sz="3200" dirty="0">
              <a:solidFill>
                <a:srgbClr val="000082"/>
              </a:solidFill>
              <a:latin typeface="隶书" pitchFamily="49" charset="-122"/>
              <a:ea typeface="隶书" pitchFamily="49" charset="-122"/>
            </a:endParaRPr>
          </a:p>
          <a:p>
            <a:r>
              <a:rPr lang="en-US" altLang="zh-CN" sz="3200" dirty="0">
                <a:solidFill>
                  <a:srgbClr val="000082"/>
                </a:solidFill>
                <a:latin typeface="隶书" pitchFamily="49" charset="-122"/>
                <a:ea typeface="隶书" pitchFamily="49" charset="-122"/>
              </a:rPr>
              <a:t>  </a:t>
            </a:r>
            <a:r>
              <a:rPr lang="en-US" altLang="zh-CN" sz="3200" b="1" dirty="0">
                <a:solidFill>
                  <a:srgbClr val="800000"/>
                </a:solidFill>
                <a:ea typeface="隶书" pitchFamily="49" charset="-122"/>
              </a:rPr>
              <a:t>b</a:t>
            </a:r>
            <a:r>
              <a:rPr lang="en-US" altLang="zh-CN" sz="3200" dirty="0">
                <a:solidFill>
                  <a:srgbClr val="000082"/>
                </a:solidFill>
                <a:ea typeface="隶书" pitchFamily="49" charset="-122"/>
              </a:rPr>
              <a:t>  </a:t>
            </a:r>
            <a:r>
              <a:rPr lang="en-US" altLang="zh-CN" sz="3200" dirty="0">
                <a:solidFill>
                  <a:srgbClr val="3333FF"/>
                </a:solidFill>
                <a:ea typeface="隶书" pitchFamily="49" charset="-122"/>
              </a:rPr>
              <a:t>c  h  d  a  e</a:t>
            </a:r>
            <a:r>
              <a:rPr lang="en-US" altLang="zh-CN" sz="3200" dirty="0">
                <a:solidFill>
                  <a:srgbClr val="000082"/>
                </a:solidFill>
                <a:ea typeface="隶书" pitchFamily="49" charset="-122"/>
              </a:rPr>
              <a:t>  </a:t>
            </a:r>
            <a:r>
              <a:rPr lang="en-US" altLang="zh-CN" sz="3200" b="1" dirty="0">
                <a:solidFill>
                  <a:srgbClr val="800000"/>
                </a:solidFill>
                <a:ea typeface="隶书" pitchFamily="49" charset="-122"/>
              </a:rPr>
              <a:t>k</a:t>
            </a:r>
            <a:r>
              <a:rPr lang="en-US" altLang="zh-CN" sz="3200" dirty="0">
                <a:solidFill>
                  <a:srgbClr val="000082"/>
                </a:solidFill>
                <a:ea typeface="隶书" pitchFamily="49" charset="-122"/>
              </a:rPr>
              <a:t>  f  g</a:t>
            </a:r>
          </a:p>
        </p:txBody>
      </p:sp>
      <p:sp>
        <p:nvSpPr>
          <p:cNvPr id="104494" name="Line 46"/>
          <p:cNvSpPr>
            <a:spLocks noChangeShapeType="1"/>
          </p:cNvSpPr>
          <p:nvPr/>
        </p:nvSpPr>
        <p:spPr bwMode="auto">
          <a:xfrm flipH="1">
            <a:off x="5029200" y="1302296"/>
            <a:ext cx="533400" cy="1676400"/>
          </a:xfrm>
          <a:prstGeom prst="line">
            <a:avLst/>
          </a:prstGeom>
          <a:noFill/>
          <a:ln w="5715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95" name="Line 47"/>
          <p:cNvSpPr>
            <a:spLocks noChangeShapeType="1"/>
          </p:cNvSpPr>
          <p:nvPr/>
        </p:nvSpPr>
        <p:spPr bwMode="auto">
          <a:xfrm>
            <a:off x="5105400" y="3359696"/>
            <a:ext cx="609600" cy="685800"/>
          </a:xfrm>
          <a:prstGeom prst="line">
            <a:avLst/>
          </a:prstGeom>
          <a:noFill/>
          <a:ln w="5715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96" name="Line 48"/>
          <p:cNvSpPr>
            <a:spLocks noChangeShapeType="1"/>
          </p:cNvSpPr>
          <p:nvPr/>
        </p:nvSpPr>
        <p:spPr bwMode="auto">
          <a:xfrm flipH="1">
            <a:off x="5867400" y="3359696"/>
            <a:ext cx="304800" cy="609600"/>
          </a:xfrm>
          <a:prstGeom prst="line">
            <a:avLst/>
          </a:prstGeom>
          <a:noFill/>
          <a:ln w="5715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97" name="Line 49"/>
          <p:cNvSpPr>
            <a:spLocks noChangeShapeType="1"/>
          </p:cNvSpPr>
          <p:nvPr/>
        </p:nvSpPr>
        <p:spPr bwMode="auto">
          <a:xfrm flipH="1">
            <a:off x="6400800" y="2140496"/>
            <a:ext cx="381000" cy="762000"/>
          </a:xfrm>
          <a:prstGeom prst="line">
            <a:avLst/>
          </a:prstGeom>
          <a:noFill/>
          <a:ln w="5715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98" name="Line 50"/>
          <p:cNvSpPr>
            <a:spLocks noChangeShapeType="1"/>
          </p:cNvSpPr>
          <p:nvPr/>
        </p:nvSpPr>
        <p:spPr bwMode="auto">
          <a:xfrm>
            <a:off x="7162800" y="2140496"/>
            <a:ext cx="304800" cy="762000"/>
          </a:xfrm>
          <a:prstGeom prst="line">
            <a:avLst/>
          </a:prstGeom>
          <a:noFill/>
          <a:ln w="5715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99" name="Line 51"/>
          <p:cNvSpPr>
            <a:spLocks noChangeShapeType="1"/>
          </p:cNvSpPr>
          <p:nvPr/>
        </p:nvSpPr>
        <p:spPr bwMode="auto">
          <a:xfrm>
            <a:off x="7620000" y="3283496"/>
            <a:ext cx="228600" cy="685800"/>
          </a:xfrm>
          <a:prstGeom prst="line">
            <a:avLst/>
          </a:prstGeom>
          <a:noFill/>
          <a:ln w="5715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500" name="Line 52"/>
          <p:cNvSpPr>
            <a:spLocks noChangeShapeType="1"/>
          </p:cNvSpPr>
          <p:nvPr/>
        </p:nvSpPr>
        <p:spPr bwMode="auto">
          <a:xfrm>
            <a:off x="722784" y="3657600"/>
            <a:ext cx="2590800" cy="0"/>
          </a:xfrm>
          <a:prstGeom prst="line">
            <a:avLst/>
          </a:prstGeom>
          <a:noFill/>
          <a:ln w="3810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01" name="Line 53"/>
          <p:cNvSpPr>
            <a:spLocks noChangeShapeType="1"/>
          </p:cNvSpPr>
          <p:nvPr/>
        </p:nvSpPr>
        <p:spPr bwMode="auto">
          <a:xfrm>
            <a:off x="6019800" y="1378496"/>
            <a:ext cx="762000" cy="457200"/>
          </a:xfrm>
          <a:prstGeom prst="line">
            <a:avLst/>
          </a:prstGeom>
          <a:noFill/>
          <a:ln w="57150" cap="sq">
            <a:solidFill>
              <a:srgbClr val="5900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502" name="Line 54"/>
          <p:cNvSpPr>
            <a:spLocks noChangeShapeType="1"/>
          </p:cNvSpPr>
          <p:nvPr/>
        </p:nvSpPr>
        <p:spPr bwMode="auto">
          <a:xfrm>
            <a:off x="7239000" y="2140496"/>
            <a:ext cx="304800" cy="762000"/>
          </a:xfrm>
          <a:prstGeom prst="line">
            <a:avLst/>
          </a:prstGeom>
          <a:noFill/>
          <a:ln w="57150" cap="sq">
            <a:solidFill>
              <a:srgbClr val="5900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503" name="Line 55"/>
          <p:cNvSpPr>
            <a:spLocks noChangeShapeType="1"/>
          </p:cNvSpPr>
          <p:nvPr/>
        </p:nvSpPr>
        <p:spPr bwMode="auto">
          <a:xfrm>
            <a:off x="7696200" y="3283496"/>
            <a:ext cx="228600" cy="685800"/>
          </a:xfrm>
          <a:prstGeom prst="line">
            <a:avLst/>
          </a:prstGeom>
          <a:noFill/>
          <a:ln w="57150" cap="sq">
            <a:solidFill>
              <a:srgbClr val="5900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504" name="Line 56"/>
          <p:cNvSpPr>
            <a:spLocks noChangeShapeType="1"/>
          </p:cNvSpPr>
          <p:nvPr/>
        </p:nvSpPr>
        <p:spPr bwMode="auto">
          <a:xfrm>
            <a:off x="537672" y="6057472"/>
            <a:ext cx="609600" cy="0"/>
          </a:xfrm>
          <a:prstGeom prst="line">
            <a:avLst/>
          </a:prstGeom>
          <a:noFill/>
          <a:ln w="38100" cap="sq">
            <a:solidFill>
              <a:srgbClr val="A04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05" name="Line 57"/>
          <p:cNvSpPr>
            <a:spLocks noChangeShapeType="1"/>
          </p:cNvSpPr>
          <p:nvPr/>
        </p:nvSpPr>
        <p:spPr bwMode="auto">
          <a:xfrm>
            <a:off x="2411760" y="6057472"/>
            <a:ext cx="685800" cy="0"/>
          </a:xfrm>
          <a:prstGeom prst="line">
            <a:avLst/>
          </a:prstGeom>
          <a:noFill/>
          <a:ln w="38100" cap="sq">
            <a:solidFill>
              <a:srgbClr val="A04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标题 1"/>
          <p:cNvSpPr>
            <a:spLocks noGrp="1"/>
          </p:cNvSpPr>
          <p:nvPr>
            <p:ph type="title"/>
          </p:nvPr>
        </p:nvSpPr>
        <p:spPr/>
        <p:txBody>
          <a:bodyPr>
            <a:normAutofit fontScale="90000"/>
          </a:bodyPr>
          <a:lstStyle/>
          <a:p>
            <a:r>
              <a:rPr lang="zh-CN" altLang="en-US" sz="3200" dirty="0" smtClean="0"/>
              <a:t>应用</a:t>
            </a:r>
            <a:r>
              <a:rPr lang="en-US" altLang="zh-CN" sz="3200" dirty="0" smtClean="0"/>
              <a:t>1</a:t>
            </a:r>
            <a:r>
              <a:rPr lang="zh-CN" altLang="en-US" sz="3200" dirty="0" smtClean="0"/>
              <a:t>：求从一顶点到另一顶点的一条简单路径</a:t>
            </a:r>
            <a:endParaRPr lang="en-US" sz="3200" dirty="0"/>
          </a:p>
        </p:txBody>
      </p:sp>
      <p:sp>
        <p:nvSpPr>
          <p:cNvPr id="3" name="内容占位符 2"/>
          <p:cNvSpPr>
            <a:spLocks noGrp="1"/>
          </p:cNvSpPr>
          <p:nvPr>
            <p:ph sz="half" idx="1"/>
          </p:nvPr>
        </p:nvSpPr>
        <p:spPr/>
        <p:txBody>
          <a:bodyPr/>
          <a:lstStyle/>
          <a:p>
            <a:r>
              <a:rPr lang="zh-CN" altLang="en-US" dirty="0" smtClean="0"/>
              <a:t>从顶点 </a:t>
            </a:r>
            <a:r>
              <a:rPr lang="en-US" altLang="zh-CN" dirty="0" smtClean="0"/>
              <a:t>b </a:t>
            </a:r>
            <a:r>
              <a:rPr lang="zh-CN" altLang="en-US" dirty="0" smtClean="0"/>
              <a:t>出发，进行深度优先搜索遍历</a:t>
            </a:r>
          </a:p>
          <a:p>
            <a:endParaRPr lang="en-US" dirty="0"/>
          </a:p>
        </p:txBody>
      </p:sp>
      <p:sp>
        <p:nvSpPr>
          <p:cNvPr id="8" name="TextBox 7"/>
          <p:cNvSpPr txBox="1"/>
          <p:nvPr/>
        </p:nvSpPr>
        <p:spPr>
          <a:xfrm>
            <a:off x="4067944" y="4566607"/>
            <a:ext cx="5076056" cy="2246769"/>
          </a:xfrm>
          <a:prstGeom prst="rect">
            <a:avLst/>
          </a:prstGeom>
          <a:noFill/>
        </p:spPr>
        <p:txBody>
          <a:bodyPr wrap="square" rtlCol="0">
            <a:spAutoFit/>
          </a:bodyPr>
          <a:lstStyle/>
          <a:p>
            <a:pPr marL="342900" indent="-342900">
              <a:buFont typeface="Arial" panose="020B0604020202020204" pitchFamily="34" charset="0"/>
              <a:buChar char="•"/>
            </a:pPr>
            <a:r>
              <a:rPr lang="zh-CN" altLang="en-US" sz="2800" dirty="0"/>
              <a:t>从顶点 </a:t>
            </a:r>
            <a:r>
              <a:rPr lang="en-US" altLang="zh-CN" sz="2800" dirty="0" err="1"/>
              <a:t>i</a:t>
            </a:r>
            <a:r>
              <a:rPr lang="en-US" altLang="zh-CN" sz="2800" dirty="0"/>
              <a:t> </a:t>
            </a:r>
            <a:r>
              <a:rPr lang="zh-CN" altLang="en-US" sz="2800" dirty="0"/>
              <a:t>到顶点 </a:t>
            </a:r>
            <a:r>
              <a:rPr lang="en-US" altLang="zh-CN" sz="2800" dirty="0"/>
              <a:t>s</a:t>
            </a:r>
            <a:r>
              <a:rPr lang="zh-CN" altLang="en-US" sz="2800" dirty="0"/>
              <a:t>，若存在路径，则从顶点 </a:t>
            </a:r>
            <a:r>
              <a:rPr lang="en-US" altLang="zh-CN" sz="2800" dirty="0" err="1"/>
              <a:t>i</a:t>
            </a:r>
            <a:r>
              <a:rPr lang="en-US" altLang="zh-CN" sz="2800" dirty="0"/>
              <a:t> </a:t>
            </a:r>
            <a:r>
              <a:rPr lang="zh-CN" altLang="en-US" sz="2800" dirty="0"/>
              <a:t>出发进行深度优先搜索，必能搜索到顶点 </a:t>
            </a:r>
            <a:r>
              <a:rPr lang="en-US" altLang="zh-CN" sz="2800" dirty="0"/>
              <a:t>s</a:t>
            </a:r>
          </a:p>
          <a:p>
            <a:pPr marL="342900" indent="-342900">
              <a:buFont typeface="Arial" panose="020B0604020202020204" pitchFamily="34" charset="0"/>
              <a:buChar char="•"/>
            </a:pPr>
            <a:r>
              <a:rPr lang="zh-CN" altLang="en-US" sz="2800" b="1" dirty="0">
                <a:solidFill>
                  <a:srgbClr val="0000FF"/>
                </a:solidFill>
              </a:rPr>
              <a:t>遍历过程中搜索到的顶点不一定是路径上</a:t>
            </a:r>
            <a:r>
              <a:rPr lang="zh-CN" altLang="en-US" sz="2800" b="1">
                <a:solidFill>
                  <a:srgbClr val="0000FF"/>
                </a:solidFill>
              </a:rPr>
              <a:t>的</a:t>
            </a:r>
            <a:r>
              <a:rPr lang="zh-CN" altLang="en-US" sz="2800" b="1" smtClean="0">
                <a:solidFill>
                  <a:srgbClr val="0000FF"/>
                </a:solidFill>
              </a:rPr>
              <a:t>顶点！</a:t>
            </a:r>
            <a:endParaRPr lang="en-US" sz="2800" b="1" dirty="0">
              <a:solidFill>
                <a:srgbClr val="0000FF"/>
              </a:solidFill>
            </a:endParaRPr>
          </a:p>
        </p:txBody>
      </p:sp>
    </p:spTree>
    <p:extLst>
      <p:ext uri="{BB962C8B-B14F-4D97-AF65-F5344CB8AC3E}">
        <p14:creationId xmlns:p14="http://schemas.microsoft.com/office/powerpoint/2010/main" val="2176739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4507"/>
                                        </p:tgtEl>
                                        <p:attrNameLst>
                                          <p:attrName>style.visibility</p:attrName>
                                        </p:attrNameLst>
                                      </p:cBhvr>
                                      <p:to>
                                        <p:strVal val="visible"/>
                                      </p:to>
                                    </p:set>
                                    <p:animEffect transition="in" filter="wipe(up)">
                                      <p:cBhvr>
                                        <p:cTn id="7" dur="500"/>
                                        <p:tgtEl>
                                          <p:spTgt spid="1045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492"/>
                                        </p:tgtEl>
                                        <p:attrNameLst>
                                          <p:attrName>style.visibility</p:attrName>
                                        </p:attrNameLst>
                                      </p:cBhvr>
                                      <p:to>
                                        <p:strVal val="visible"/>
                                      </p:to>
                                    </p:set>
                                    <p:animEffect transition="in" filter="wipe(left)">
                                      <p:cBhvr>
                                        <p:cTn id="12" dur="500"/>
                                        <p:tgtEl>
                                          <p:spTgt spid="1044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4500"/>
                                        </p:tgtEl>
                                        <p:attrNameLst>
                                          <p:attrName>style.visibility</p:attrName>
                                        </p:attrNameLst>
                                      </p:cBhvr>
                                      <p:to>
                                        <p:strVal val="visible"/>
                                      </p:to>
                                    </p:set>
                                    <p:animEffect transition="in" filter="wipe(left)">
                                      <p:cBhvr>
                                        <p:cTn id="17" dur="500"/>
                                        <p:tgtEl>
                                          <p:spTgt spid="104500"/>
                                        </p:tgtEl>
                                      </p:cBhvr>
                                    </p:animEffec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104494"/>
                                        </p:tgtEl>
                                        <p:attrNameLst>
                                          <p:attrName>style.visibility</p:attrName>
                                        </p:attrNameLst>
                                      </p:cBhvr>
                                      <p:to>
                                        <p:strVal val="visible"/>
                                      </p:to>
                                    </p:set>
                                    <p:animEffect transition="in" filter="wipe(up)">
                                      <p:cBhvr>
                                        <p:cTn id="21" dur="500"/>
                                        <p:tgtEl>
                                          <p:spTgt spid="104494"/>
                                        </p:tgtEl>
                                      </p:cBhvr>
                                    </p:animEffect>
                                  </p:childTnLst>
                                </p:cTn>
                              </p:par>
                            </p:childTnLst>
                          </p:cTn>
                        </p:par>
                        <p:par>
                          <p:cTn id="22" fill="hold" nodeType="afterGroup">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104495"/>
                                        </p:tgtEl>
                                        <p:attrNameLst>
                                          <p:attrName>style.visibility</p:attrName>
                                        </p:attrNameLst>
                                      </p:cBhvr>
                                      <p:to>
                                        <p:strVal val="visible"/>
                                      </p:to>
                                    </p:set>
                                    <p:animEffect transition="in" filter="wipe(up)">
                                      <p:cBhvr>
                                        <p:cTn id="25" dur="500"/>
                                        <p:tgtEl>
                                          <p:spTgt spid="104495"/>
                                        </p:tgtEl>
                                      </p:cBhvr>
                                    </p:animEffect>
                                  </p:childTnLst>
                                </p:cTn>
                              </p:par>
                            </p:childTnLst>
                          </p:cTn>
                        </p:par>
                        <p:par>
                          <p:cTn id="26" fill="hold" nodeType="afterGroup">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104496"/>
                                        </p:tgtEl>
                                        <p:attrNameLst>
                                          <p:attrName>style.visibility</p:attrName>
                                        </p:attrNameLst>
                                      </p:cBhvr>
                                      <p:to>
                                        <p:strVal val="visible"/>
                                      </p:to>
                                    </p:set>
                                    <p:animEffect transition="in" filter="wipe(down)">
                                      <p:cBhvr>
                                        <p:cTn id="29" dur="500"/>
                                        <p:tgtEl>
                                          <p:spTgt spid="104496"/>
                                        </p:tgtEl>
                                      </p:cBhvr>
                                    </p:animEffect>
                                  </p:childTnLst>
                                </p:cTn>
                              </p:par>
                            </p:childTnLst>
                          </p:cTn>
                        </p:par>
                        <p:par>
                          <p:cTn id="30" fill="hold" nodeType="afterGroup">
                            <p:stCondLst>
                              <p:cond delay="2000"/>
                            </p:stCondLst>
                            <p:childTnLst>
                              <p:par>
                                <p:cTn id="31" presetID="22" presetClass="entr" presetSubtype="4" fill="hold" grpId="0" nodeType="afterEffect">
                                  <p:stCondLst>
                                    <p:cond delay="0"/>
                                  </p:stCondLst>
                                  <p:childTnLst>
                                    <p:set>
                                      <p:cBhvr>
                                        <p:cTn id="32" dur="1" fill="hold">
                                          <p:stCondLst>
                                            <p:cond delay="0"/>
                                          </p:stCondLst>
                                        </p:cTn>
                                        <p:tgtEl>
                                          <p:spTgt spid="104497"/>
                                        </p:tgtEl>
                                        <p:attrNameLst>
                                          <p:attrName>style.visibility</p:attrName>
                                        </p:attrNameLst>
                                      </p:cBhvr>
                                      <p:to>
                                        <p:strVal val="visible"/>
                                      </p:to>
                                    </p:set>
                                    <p:animEffect transition="in" filter="wipe(down)">
                                      <p:cBhvr>
                                        <p:cTn id="33" dur="500"/>
                                        <p:tgtEl>
                                          <p:spTgt spid="104497"/>
                                        </p:tgtEl>
                                      </p:cBhvr>
                                    </p:animEffect>
                                  </p:childTnLst>
                                </p:cTn>
                              </p:par>
                            </p:childTnLst>
                          </p:cTn>
                        </p:par>
                        <p:par>
                          <p:cTn id="34" fill="hold" nodeType="afterGroup">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104498"/>
                                        </p:tgtEl>
                                        <p:attrNameLst>
                                          <p:attrName>style.visibility</p:attrName>
                                        </p:attrNameLst>
                                      </p:cBhvr>
                                      <p:to>
                                        <p:strVal val="visible"/>
                                      </p:to>
                                    </p:set>
                                    <p:animEffect transition="in" filter="wipe(up)">
                                      <p:cBhvr>
                                        <p:cTn id="37" dur="500"/>
                                        <p:tgtEl>
                                          <p:spTgt spid="104498"/>
                                        </p:tgtEl>
                                      </p:cBhvr>
                                    </p:animEffect>
                                  </p:childTnLst>
                                </p:cTn>
                              </p:par>
                            </p:childTnLst>
                          </p:cTn>
                        </p:par>
                        <p:par>
                          <p:cTn id="38" fill="hold" nodeType="afterGroup">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104499"/>
                                        </p:tgtEl>
                                        <p:attrNameLst>
                                          <p:attrName>style.visibility</p:attrName>
                                        </p:attrNameLst>
                                      </p:cBhvr>
                                      <p:to>
                                        <p:strVal val="visible"/>
                                      </p:to>
                                    </p:set>
                                    <p:animEffect transition="in" filter="wipe(up)">
                                      <p:cBhvr>
                                        <p:cTn id="41" dur="500"/>
                                        <p:tgtEl>
                                          <p:spTgt spid="10449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4491"/>
                                        </p:tgtEl>
                                        <p:attrNameLst>
                                          <p:attrName>style.visibility</p:attrName>
                                        </p:attrNameLst>
                                      </p:cBhvr>
                                      <p:to>
                                        <p:strVal val="visible"/>
                                      </p:to>
                                    </p:set>
                                    <p:animEffect transition="in" filter="wipe(left)">
                                      <p:cBhvr>
                                        <p:cTn id="46" dur="500"/>
                                        <p:tgtEl>
                                          <p:spTgt spid="10449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04504"/>
                                        </p:tgtEl>
                                        <p:attrNameLst>
                                          <p:attrName>style.visibility</p:attrName>
                                        </p:attrNameLst>
                                      </p:cBhvr>
                                      <p:to>
                                        <p:strVal val="visible"/>
                                      </p:to>
                                    </p:set>
                                    <p:animEffect transition="in" filter="wipe(left)">
                                      <p:cBhvr>
                                        <p:cTn id="51" dur="500"/>
                                        <p:tgtEl>
                                          <p:spTgt spid="104504"/>
                                        </p:tgtEl>
                                      </p:cBhvr>
                                    </p:animEffect>
                                  </p:childTnLst>
                                </p:cTn>
                              </p:par>
                            </p:childTnLst>
                          </p:cTn>
                        </p:par>
                        <p:par>
                          <p:cTn id="52" fill="hold" nodeType="afterGroup">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104505"/>
                                        </p:tgtEl>
                                        <p:attrNameLst>
                                          <p:attrName>style.visibility</p:attrName>
                                        </p:attrNameLst>
                                      </p:cBhvr>
                                      <p:to>
                                        <p:strVal val="visible"/>
                                      </p:to>
                                    </p:set>
                                    <p:animEffect transition="in" filter="wipe(left)">
                                      <p:cBhvr>
                                        <p:cTn id="55" dur="500"/>
                                        <p:tgtEl>
                                          <p:spTgt spid="104505"/>
                                        </p:tgtEl>
                                      </p:cBhvr>
                                    </p:animEffect>
                                  </p:childTnLst>
                                </p:cTn>
                              </p:par>
                            </p:childTnLst>
                          </p:cTn>
                        </p:par>
                        <p:par>
                          <p:cTn id="56" fill="hold" nodeType="afterGroup">
                            <p:stCondLst>
                              <p:cond delay="1000"/>
                            </p:stCondLst>
                            <p:childTnLst>
                              <p:par>
                                <p:cTn id="57" presetID="22" presetClass="entr" presetSubtype="1" fill="hold" grpId="0" nodeType="afterEffect">
                                  <p:stCondLst>
                                    <p:cond delay="0"/>
                                  </p:stCondLst>
                                  <p:childTnLst>
                                    <p:set>
                                      <p:cBhvr>
                                        <p:cTn id="58" dur="1" fill="hold">
                                          <p:stCondLst>
                                            <p:cond delay="0"/>
                                          </p:stCondLst>
                                        </p:cTn>
                                        <p:tgtEl>
                                          <p:spTgt spid="104501"/>
                                        </p:tgtEl>
                                        <p:attrNameLst>
                                          <p:attrName>style.visibility</p:attrName>
                                        </p:attrNameLst>
                                      </p:cBhvr>
                                      <p:to>
                                        <p:strVal val="visible"/>
                                      </p:to>
                                    </p:set>
                                    <p:animEffect transition="in" filter="wipe(up)">
                                      <p:cBhvr>
                                        <p:cTn id="59" dur="500"/>
                                        <p:tgtEl>
                                          <p:spTgt spid="104501"/>
                                        </p:tgtEl>
                                      </p:cBhvr>
                                    </p:animEffect>
                                  </p:childTnLst>
                                </p:cTn>
                              </p:par>
                            </p:childTnLst>
                          </p:cTn>
                        </p:par>
                        <p:par>
                          <p:cTn id="60" fill="hold" nodeType="afterGroup">
                            <p:stCondLst>
                              <p:cond delay="1500"/>
                            </p:stCondLst>
                            <p:childTnLst>
                              <p:par>
                                <p:cTn id="61" presetID="22" presetClass="entr" presetSubtype="1" fill="hold" grpId="0" nodeType="afterEffect">
                                  <p:stCondLst>
                                    <p:cond delay="0"/>
                                  </p:stCondLst>
                                  <p:childTnLst>
                                    <p:set>
                                      <p:cBhvr>
                                        <p:cTn id="62" dur="1" fill="hold">
                                          <p:stCondLst>
                                            <p:cond delay="0"/>
                                          </p:stCondLst>
                                        </p:cTn>
                                        <p:tgtEl>
                                          <p:spTgt spid="104502"/>
                                        </p:tgtEl>
                                        <p:attrNameLst>
                                          <p:attrName>style.visibility</p:attrName>
                                        </p:attrNameLst>
                                      </p:cBhvr>
                                      <p:to>
                                        <p:strVal val="visible"/>
                                      </p:to>
                                    </p:set>
                                    <p:animEffect transition="in" filter="wipe(up)">
                                      <p:cBhvr>
                                        <p:cTn id="63" dur="500"/>
                                        <p:tgtEl>
                                          <p:spTgt spid="104502"/>
                                        </p:tgtEl>
                                      </p:cBhvr>
                                    </p:animEffect>
                                  </p:childTnLst>
                                </p:cTn>
                              </p:par>
                            </p:childTnLst>
                          </p:cTn>
                        </p:par>
                        <p:par>
                          <p:cTn id="64" fill="hold" nodeType="afterGroup">
                            <p:stCondLst>
                              <p:cond delay="2000"/>
                            </p:stCondLst>
                            <p:childTnLst>
                              <p:par>
                                <p:cTn id="65" presetID="22" presetClass="entr" presetSubtype="1" fill="hold" grpId="0" nodeType="afterEffect">
                                  <p:stCondLst>
                                    <p:cond delay="0"/>
                                  </p:stCondLst>
                                  <p:childTnLst>
                                    <p:set>
                                      <p:cBhvr>
                                        <p:cTn id="66" dur="1" fill="hold">
                                          <p:stCondLst>
                                            <p:cond delay="0"/>
                                          </p:stCondLst>
                                        </p:cTn>
                                        <p:tgtEl>
                                          <p:spTgt spid="104503"/>
                                        </p:tgtEl>
                                        <p:attrNameLst>
                                          <p:attrName>style.visibility</p:attrName>
                                        </p:attrNameLst>
                                      </p:cBhvr>
                                      <p:to>
                                        <p:strVal val="visible"/>
                                      </p:to>
                                    </p:set>
                                    <p:animEffect transition="in" filter="wipe(up)">
                                      <p:cBhvr>
                                        <p:cTn id="67" dur="500"/>
                                        <p:tgtEl>
                                          <p:spTgt spid="104503"/>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91" grpId="0" autoUpdateAnimBg="0"/>
      <p:bldP spid="104492" grpId="0" autoUpdateAnimBg="0"/>
      <p:bldP spid="104494" grpId="0" animBg="1"/>
      <p:bldP spid="104495" grpId="0" animBg="1"/>
      <p:bldP spid="104496" grpId="0" animBg="1"/>
      <p:bldP spid="104497" grpId="0" animBg="1"/>
      <p:bldP spid="104498" grpId="0" animBg="1"/>
      <p:bldP spid="104499" grpId="0" animBg="1"/>
      <p:bldP spid="104500" grpId="0" animBg="1"/>
      <p:bldP spid="104501" grpId="0" animBg="1"/>
      <p:bldP spid="104502" grpId="0" animBg="1"/>
      <p:bldP spid="104503" grpId="0" animBg="1"/>
      <p:bldP spid="104504" grpId="0" animBg="1"/>
      <p:bldP spid="104505" grpId="0" animBg="1"/>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76200" y="76200"/>
            <a:ext cx="9067800" cy="679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A043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3200" b="1" dirty="0">
                <a:solidFill>
                  <a:srgbClr val="000082"/>
                </a:solidFill>
                <a:ea typeface="楷体_GB2312" pitchFamily="49" charset="-122"/>
              </a:rPr>
              <a:t>void</a:t>
            </a:r>
            <a:r>
              <a:rPr lang="en-US" altLang="zh-CN" sz="3200" dirty="0">
                <a:solidFill>
                  <a:srgbClr val="000082"/>
                </a:solidFill>
                <a:ea typeface="楷体_GB2312" pitchFamily="49" charset="-122"/>
              </a:rPr>
              <a:t> </a:t>
            </a:r>
            <a:r>
              <a:rPr lang="en-US" altLang="zh-CN" sz="3200" dirty="0" err="1">
                <a:solidFill>
                  <a:srgbClr val="000082"/>
                </a:solidFill>
                <a:ea typeface="楷体_GB2312" pitchFamily="49" charset="-122"/>
              </a:rPr>
              <a:t>DFSearch</a:t>
            </a:r>
            <a:r>
              <a:rPr lang="en-US" altLang="zh-CN" sz="3200" dirty="0">
                <a:solidFill>
                  <a:srgbClr val="000082"/>
                </a:solidFill>
                <a:ea typeface="楷体_GB2312" pitchFamily="49" charset="-122"/>
              </a:rPr>
              <a:t>( </a:t>
            </a:r>
            <a:r>
              <a:rPr lang="en-US" altLang="zh-CN" sz="3200" b="1" dirty="0" err="1">
                <a:solidFill>
                  <a:srgbClr val="000082"/>
                </a:solidFill>
                <a:ea typeface="楷体_GB2312" pitchFamily="49" charset="-122"/>
              </a:rPr>
              <a:t>int</a:t>
            </a:r>
            <a:r>
              <a:rPr lang="en-US" altLang="zh-CN" sz="3200" dirty="0">
                <a:solidFill>
                  <a:srgbClr val="000082"/>
                </a:solidFill>
                <a:ea typeface="楷体_GB2312" pitchFamily="49" charset="-122"/>
              </a:rPr>
              <a:t> v, </a:t>
            </a:r>
            <a:r>
              <a:rPr lang="en-US" altLang="zh-CN" sz="3200" b="1" dirty="0" err="1">
                <a:solidFill>
                  <a:srgbClr val="000082"/>
                </a:solidFill>
                <a:ea typeface="楷体_GB2312" pitchFamily="49" charset="-122"/>
              </a:rPr>
              <a:t>int</a:t>
            </a:r>
            <a:r>
              <a:rPr lang="en-US" altLang="zh-CN" sz="3200" dirty="0">
                <a:solidFill>
                  <a:srgbClr val="000082"/>
                </a:solidFill>
                <a:ea typeface="楷体_GB2312" pitchFamily="49" charset="-122"/>
              </a:rPr>
              <a:t> s, </a:t>
            </a:r>
            <a:r>
              <a:rPr lang="en-US" altLang="zh-CN" sz="3200" b="1" dirty="0">
                <a:solidFill>
                  <a:srgbClr val="000082"/>
                </a:solidFill>
                <a:ea typeface="楷体_GB2312" pitchFamily="49" charset="-122"/>
              </a:rPr>
              <a:t>char</a:t>
            </a:r>
            <a:r>
              <a:rPr lang="en-US" altLang="zh-CN" sz="3200" dirty="0">
                <a:solidFill>
                  <a:srgbClr val="000082"/>
                </a:solidFill>
                <a:ea typeface="楷体_GB2312" pitchFamily="49" charset="-122"/>
              </a:rPr>
              <a:t> *PATH)  </a:t>
            </a:r>
            <a:r>
              <a:rPr lang="en-US" altLang="zh-CN" sz="3200" b="1" dirty="0">
                <a:solidFill>
                  <a:srgbClr val="000082"/>
                </a:solidFill>
                <a:ea typeface="楷体_GB2312" pitchFamily="49" charset="-122"/>
              </a:rPr>
              <a:t>{</a:t>
            </a:r>
            <a:endParaRPr lang="en-US" altLang="zh-CN" sz="3200" dirty="0">
              <a:solidFill>
                <a:srgbClr val="000082"/>
              </a:solidFill>
              <a:ea typeface="楷体_GB2312" pitchFamily="49" charset="-122"/>
            </a:endParaRPr>
          </a:p>
          <a:p>
            <a:pPr>
              <a:lnSpc>
                <a:spcPct val="125000"/>
              </a:lnSpc>
            </a:pPr>
            <a:r>
              <a:rPr lang="en-US" altLang="zh-CN" sz="3200" dirty="0">
                <a:solidFill>
                  <a:srgbClr val="000082"/>
                </a:solidFill>
                <a:ea typeface="楷体_GB2312" pitchFamily="49" charset="-122"/>
              </a:rPr>
              <a:t> </a:t>
            </a:r>
            <a:r>
              <a:rPr lang="en-US" altLang="zh-CN" sz="3200" dirty="0" smtClean="0">
                <a:solidFill>
                  <a:srgbClr val="000082"/>
                </a:solidFill>
                <a:ea typeface="楷体_GB2312" pitchFamily="49" charset="-122"/>
              </a:rPr>
              <a:t>//</a:t>
            </a:r>
            <a:r>
              <a:rPr lang="zh-CN" altLang="en-US" sz="3200" dirty="0" smtClean="0">
                <a:solidFill>
                  <a:srgbClr val="000082"/>
                </a:solidFill>
                <a:ea typeface="楷体_GB2312" pitchFamily="49" charset="-122"/>
              </a:rPr>
              <a:t>从</a:t>
            </a:r>
            <a:r>
              <a:rPr lang="zh-CN" altLang="en-US" sz="3200" dirty="0">
                <a:solidFill>
                  <a:srgbClr val="000082"/>
                </a:solidFill>
                <a:ea typeface="楷体_GB2312" pitchFamily="49" charset="-122"/>
              </a:rPr>
              <a:t>第</a:t>
            </a:r>
            <a:r>
              <a:rPr lang="en-US" altLang="zh-CN" sz="3200" dirty="0">
                <a:solidFill>
                  <a:srgbClr val="000082"/>
                </a:solidFill>
                <a:ea typeface="楷体_GB2312" pitchFamily="49" charset="-122"/>
              </a:rPr>
              <a:t>v</a:t>
            </a:r>
            <a:r>
              <a:rPr lang="zh-CN" altLang="en-US" sz="3200" dirty="0">
                <a:solidFill>
                  <a:srgbClr val="000082"/>
                </a:solidFill>
                <a:ea typeface="楷体_GB2312" pitchFamily="49" charset="-122"/>
              </a:rPr>
              <a:t>个顶点出发递归地深度优先遍历图</a:t>
            </a:r>
            <a:r>
              <a:rPr lang="en-US" altLang="zh-CN" sz="3200" dirty="0">
                <a:solidFill>
                  <a:srgbClr val="000082"/>
                </a:solidFill>
                <a:ea typeface="楷体_GB2312" pitchFamily="49" charset="-122"/>
              </a:rPr>
              <a:t>G</a:t>
            </a:r>
            <a:r>
              <a:rPr lang="zh-CN" altLang="en-US" sz="3200" dirty="0">
                <a:solidFill>
                  <a:srgbClr val="000082"/>
                </a:solidFill>
                <a:ea typeface="楷体_GB2312" pitchFamily="49" charset="-122"/>
              </a:rPr>
              <a:t>，</a:t>
            </a:r>
          </a:p>
          <a:p>
            <a:pPr>
              <a:lnSpc>
                <a:spcPct val="125000"/>
              </a:lnSpc>
            </a:pPr>
            <a:r>
              <a:rPr lang="zh-CN" altLang="en-US" sz="3200" dirty="0">
                <a:solidFill>
                  <a:srgbClr val="000082"/>
                </a:solidFill>
                <a:ea typeface="楷体_GB2312" pitchFamily="49" charset="-122"/>
              </a:rPr>
              <a:t> </a:t>
            </a:r>
            <a:r>
              <a:rPr lang="en-US" altLang="zh-CN" sz="3200" dirty="0" smtClean="0">
                <a:solidFill>
                  <a:srgbClr val="000082"/>
                </a:solidFill>
                <a:ea typeface="楷体_GB2312" pitchFamily="49" charset="-122"/>
              </a:rPr>
              <a:t>//</a:t>
            </a:r>
            <a:r>
              <a:rPr lang="zh-CN" altLang="en-US" sz="3200" dirty="0" smtClean="0">
                <a:solidFill>
                  <a:srgbClr val="000082"/>
                </a:solidFill>
                <a:ea typeface="楷体_GB2312" pitchFamily="49" charset="-122"/>
              </a:rPr>
              <a:t>求得</a:t>
            </a:r>
            <a:r>
              <a:rPr lang="zh-CN" altLang="en-US" sz="3200" dirty="0">
                <a:solidFill>
                  <a:srgbClr val="000082"/>
                </a:solidFill>
                <a:ea typeface="楷体_GB2312" pitchFamily="49" charset="-122"/>
              </a:rPr>
              <a:t>一条从</a:t>
            </a:r>
            <a:r>
              <a:rPr lang="en-US" altLang="zh-CN" sz="3200" dirty="0">
                <a:solidFill>
                  <a:srgbClr val="000082"/>
                </a:solidFill>
                <a:ea typeface="楷体_GB2312" pitchFamily="49" charset="-122"/>
              </a:rPr>
              <a:t>v</a:t>
            </a:r>
            <a:r>
              <a:rPr lang="zh-CN" altLang="en-US" sz="3200" dirty="0">
                <a:solidFill>
                  <a:srgbClr val="000082"/>
                </a:solidFill>
                <a:ea typeface="楷体_GB2312" pitchFamily="49" charset="-122"/>
              </a:rPr>
              <a:t>到</a:t>
            </a:r>
            <a:r>
              <a:rPr lang="en-US" altLang="zh-CN" sz="3200" dirty="0">
                <a:solidFill>
                  <a:srgbClr val="000082"/>
                </a:solidFill>
                <a:ea typeface="楷体_GB2312" pitchFamily="49" charset="-122"/>
              </a:rPr>
              <a:t>s</a:t>
            </a:r>
            <a:r>
              <a:rPr lang="zh-CN" altLang="en-US" sz="3200" dirty="0">
                <a:solidFill>
                  <a:srgbClr val="000082"/>
                </a:solidFill>
                <a:ea typeface="楷体_GB2312" pitchFamily="49" charset="-122"/>
              </a:rPr>
              <a:t>的简单路径，并记录在</a:t>
            </a:r>
            <a:r>
              <a:rPr lang="en-US" altLang="zh-CN" sz="3200" dirty="0">
                <a:solidFill>
                  <a:srgbClr val="000082"/>
                </a:solidFill>
                <a:ea typeface="楷体_GB2312" pitchFamily="49" charset="-122"/>
              </a:rPr>
              <a:t>PATH</a:t>
            </a:r>
            <a:r>
              <a:rPr lang="zh-CN" altLang="en-US" sz="3200" dirty="0">
                <a:solidFill>
                  <a:srgbClr val="000082"/>
                </a:solidFill>
                <a:ea typeface="楷体_GB2312" pitchFamily="49" charset="-122"/>
              </a:rPr>
              <a:t>中  </a:t>
            </a:r>
          </a:p>
          <a:p>
            <a:pPr>
              <a:lnSpc>
                <a:spcPct val="125000"/>
              </a:lnSpc>
            </a:pPr>
            <a:r>
              <a:rPr lang="zh-CN" altLang="en-US" sz="3200" dirty="0">
                <a:solidFill>
                  <a:srgbClr val="000082"/>
                </a:solidFill>
                <a:ea typeface="楷体_GB2312" pitchFamily="49" charset="-122"/>
              </a:rPr>
              <a:t>  </a:t>
            </a:r>
            <a:r>
              <a:rPr lang="en-US" altLang="zh-CN" sz="3200" dirty="0">
                <a:solidFill>
                  <a:srgbClr val="000082"/>
                </a:solidFill>
                <a:ea typeface="楷体_GB2312" pitchFamily="49" charset="-122"/>
              </a:rPr>
              <a:t>visited[v] = </a:t>
            </a:r>
            <a:r>
              <a:rPr lang="en-US" altLang="zh-CN" sz="3200" b="1" dirty="0">
                <a:solidFill>
                  <a:srgbClr val="000082"/>
                </a:solidFill>
                <a:ea typeface="楷体_GB2312" pitchFamily="49" charset="-122"/>
              </a:rPr>
              <a:t>TRUE</a:t>
            </a:r>
            <a:r>
              <a:rPr lang="en-US" altLang="zh-CN" sz="3200" dirty="0">
                <a:solidFill>
                  <a:srgbClr val="000082"/>
                </a:solidFill>
                <a:ea typeface="楷体_GB2312" pitchFamily="49" charset="-122"/>
              </a:rPr>
              <a:t>;   // </a:t>
            </a:r>
            <a:r>
              <a:rPr lang="zh-CN" altLang="en-US" sz="3200" dirty="0">
                <a:solidFill>
                  <a:srgbClr val="000082"/>
                </a:solidFill>
                <a:ea typeface="楷体_GB2312" pitchFamily="49" charset="-122"/>
              </a:rPr>
              <a:t>访问第 </a:t>
            </a:r>
            <a:r>
              <a:rPr lang="en-US" altLang="zh-CN" sz="3200" dirty="0">
                <a:solidFill>
                  <a:srgbClr val="000082"/>
                </a:solidFill>
                <a:ea typeface="楷体_GB2312" pitchFamily="49" charset="-122"/>
              </a:rPr>
              <a:t>v </a:t>
            </a:r>
            <a:r>
              <a:rPr lang="zh-CN" altLang="en-US" sz="3200" dirty="0">
                <a:solidFill>
                  <a:srgbClr val="000082"/>
                </a:solidFill>
                <a:ea typeface="楷体_GB2312" pitchFamily="49" charset="-122"/>
              </a:rPr>
              <a:t>个顶点</a:t>
            </a:r>
          </a:p>
          <a:p>
            <a:pPr>
              <a:lnSpc>
                <a:spcPct val="125000"/>
              </a:lnSpc>
            </a:pPr>
            <a:r>
              <a:rPr lang="zh-CN" altLang="en-US" sz="3200" dirty="0">
                <a:ea typeface="楷体_GB2312" pitchFamily="49" charset="-122"/>
              </a:rPr>
              <a:t>           </a:t>
            </a:r>
          </a:p>
          <a:p>
            <a:pPr>
              <a:lnSpc>
                <a:spcPct val="125000"/>
              </a:lnSpc>
            </a:pPr>
            <a:r>
              <a:rPr lang="zh-CN" altLang="en-US" sz="3200" dirty="0">
                <a:ea typeface="楷体_GB2312" pitchFamily="49" charset="-122"/>
              </a:rPr>
              <a:t>  </a:t>
            </a:r>
            <a:r>
              <a:rPr lang="en-US" altLang="zh-CN" sz="3200" b="1" dirty="0">
                <a:solidFill>
                  <a:srgbClr val="000082"/>
                </a:solidFill>
                <a:ea typeface="楷体_GB2312" pitchFamily="49" charset="-122"/>
              </a:rPr>
              <a:t>for</a:t>
            </a:r>
            <a:r>
              <a:rPr lang="en-US" altLang="zh-CN" sz="3200" dirty="0">
                <a:solidFill>
                  <a:srgbClr val="000082"/>
                </a:solidFill>
                <a:ea typeface="楷体_GB2312" pitchFamily="49" charset="-122"/>
              </a:rPr>
              <a:t> (w=</a:t>
            </a:r>
            <a:r>
              <a:rPr lang="en-US" altLang="zh-CN" sz="3200" dirty="0" err="1">
                <a:solidFill>
                  <a:srgbClr val="000082"/>
                </a:solidFill>
                <a:ea typeface="楷体_GB2312" pitchFamily="49" charset="-122"/>
              </a:rPr>
              <a:t>FirstAdjVex</a:t>
            </a:r>
            <a:r>
              <a:rPr lang="en-US" altLang="zh-CN" sz="3200" dirty="0">
                <a:solidFill>
                  <a:srgbClr val="000082"/>
                </a:solidFill>
                <a:ea typeface="楷体_GB2312" pitchFamily="49" charset="-122"/>
              </a:rPr>
              <a:t>(v);  w</a:t>
            </a:r>
            <a:r>
              <a:rPr lang="en-US" altLang="zh-CN" sz="3200" b="1" dirty="0">
                <a:solidFill>
                  <a:srgbClr val="000082"/>
                </a:solidFill>
                <a:ea typeface="楷体_GB2312" pitchFamily="49" charset="-122"/>
              </a:rPr>
              <a:t>!=</a:t>
            </a:r>
            <a:r>
              <a:rPr lang="en-US" altLang="zh-CN" sz="3200" dirty="0">
                <a:solidFill>
                  <a:srgbClr val="000082"/>
                </a:solidFill>
                <a:ea typeface="楷体_GB2312" pitchFamily="49" charset="-122"/>
              </a:rPr>
              <a:t>0                   </a:t>
            </a:r>
            <a:r>
              <a:rPr lang="en-US" altLang="zh-CN" sz="3200" dirty="0" smtClean="0">
                <a:solidFill>
                  <a:srgbClr val="000082"/>
                </a:solidFill>
                <a:ea typeface="楷体_GB2312" pitchFamily="49" charset="-122"/>
              </a:rPr>
              <a:t>     </a:t>
            </a:r>
            <a:r>
              <a:rPr lang="en-US" altLang="zh-CN" sz="3200" dirty="0" smtClean="0">
                <a:ea typeface="楷体_GB2312" pitchFamily="49" charset="-122"/>
              </a:rPr>
              <a:t>;</a:t>
            </a:r>
            <a:endParaRPr lang="en-US" altLang="zh-CN" sz="3200" dirty="0">
              <a:ea typeface="楷体_GB2312" pitchFamily="49" charset="-122"/>
            </a:endParaRPr>
          </a:p>
          <a:p>
            <a:pPr>
              <a:lnSpc>
                <a:spcPct val="125000"/>
              </a:lnSpc>
            </a:pPr>
            <a:r>
              <a:rPr lang="en-US" altLang="zh-CN" sz="3200" dirty="0">
                <a:ea typeface="楷体_GB2312" pitchFamily="49" charset="-122"/>
              </a:rPr>
              <a:t>                                </a:t>
            </a:r>
            <a:r>
              <a:rPr lang="en-US" altLang="zh-CN" sz="3200" dirty="0">
                <a:solidFill>
                  <a:srgbClr val="000082"/>
                </a:solidFill>
                <a:ea typeface="楷体_GB2312" pitchFamily="49" charset="-122"/>
              </a:rPr>
              <a:t>w=</a:t>
            </a:r>
            <a:r>
              <a:rPr lang="en-US" altLang="zh-CN" sz="3200" dirty="0" err="1">
                <a:solidFill>
                  <a:srgbClr val="000082"/>
                </a:solidFill>
                <a:ea typeface="楷体_GB2312" pitchFamily="49" charset="-122"/>
              </a:rPr>
              <a:t>NextAdjVex</a:t>
            </a:r>
            <a:r>
              <a:rPr lang="en-US" altLang="zh-CN" sz="3200" dirty="0">
                <a:solidFill>
                  <a:srgbClr val="000082"/>
                </a:solidFill>
                <a:ea typeface="楷体_GB2312" pitchFamily="49" charset="-122"/>
              </a:rPr>
              <a:t>(v) )</a:t>
            </a:r>
          </a:p>
          <a:p>
            <a:pPr>
              <a:lnSpc>
                <a:spcPct val="125000"/>
              </a:lnSpc>
            </a:pPr>
            <a:endParaRPr lang="en-US" altLang="zh-CN" sz="3200" b="1" dirty="0">
              <a:solidFill>
                <a:srgbClr val="000082"/>
              </a:solidFill>
              <a:ea typeface="楷体_GB2312" pitchFamily="49" charset="-122"/>
            </a:endParaRPr>
          </a:p>
          <a:p>
            <a:pPr>
              <a:lnSpc>
                <a:spcPct val="125000"/>
              </a:lnSpc>
            </a:pPr>
            <a:r>
              <a:rPr lang="en-US" altLang="zh-CN" sz="3200" b="1" dirty="0">
                <a:solidFill>
                  <a:srgbClr val="000082"/>
                </a:solidFill>
                <a:ea typeface="楷体_GB2312" pitchFamily="49" charset="-122"/>
              </a:rPr>
              <a:t>               if </a:t>
            </a:r>
            <a:r>
              <a:rPr lang="en-US" altLang="zh-CN" sz="3200" dirty="0">
                <a:solidFill>
                  <a:srgbClr val="000082"/>
                </a:solidFill>
                <a:ea typeface="楷体_GB2312" pitchFamily="49" charset="-122"/>
              </a:rPr>
              <a:t>(</a:t>
            </a:r>
            <a:r>
              <a:rPr lang="en-US" altLang="zh-CN" sz="3200" b="1" dirty="0">
                <a:solidFill>
                  <a:srgbClr val="000082"/>
                </a:solidFill>
                <a:ea typeface="楷体_GB2312" pitchFamily="49" charset="-122"/>
              </a:rPr>
              <a:t>!</a:t>
            </a:r>
            <a:r>
              <a:rPr lang="en-US" altLang="zh-CN" sz="3200" dirty="0">
                <a:solidFill>
                  <a:srgbClr val="000082"/>
                </a:solidFill>
                <a:ea typeface="楷体_GB2312" pitchFamily="49" charset="-122"/>
              </a:rPr>
              <a:t>visited[w])  </a:t>
            </a:r>
            <a:r>
              <a:rPr lang="en-US" altLang="zh-CN" sz="3200" dirty="0" err="1">
                <a:solidFill>
                  <a:srgbClr val="000082"/>
                </a:solidFill>
                <a:ea typeface="楷体_GB2312" pitchFamily="49" charset="-122"/>
              </a:rPr>
              <a:t>DFSearch</a:t>
            </a:r>
            <a:r>
              <a:rPr lang="en-US" altLang="zh-CN" sz="3200" dirty="0">
                <a:solidFill>
                  <a:srgbClr val="000082"/>
                </a:solidFill>
                <a:ea typeface="楷体_GB2312" pitchFamily="49" charset="-122"/>
              </a:rPr>
              <a:t>(w, s, PATH);</a:t>
            </a:r>
            <a:endParaRPr lang="en-US" altLang="zh-CN" sz="3200" dirty="0">
              <a:ea typeface="楷体_GB2312" pitchFamily="49" charset="-122"/>
            </a:endParaRPr>
          </a:p>
          <a:p>
            <a:pPr>
              <a:lnSpc>
                <a:spcPct val="125000"/>
              </a:lnSpc>
            </a:pPr>
            <a:r>
              <a:rPr lang="en-US" altLang="zh-CN" sz="3200" b="1" dirty="0">
                <a:solidFill>
                  <a:srgbClr val="FF0000"/>
                </a:solidFill>
                <a:ea typeface="楷体_GB2312" pitchFamily="49" charset="-122"/>
              </a:rPr>
              <a:t> </a:t>
            </a:r>
            <a:r>
              <a:rPr lang="en-US" altLang="zh-CN" sz="3200" dirty="0">
                <a:ea typeface="楷体_GB2312" pitchFamily="49" charset="-122"/>
              </a:rPr>
              <a:t> </a:t>
            </a:r>
          </a:p>
          <a:p>
            <a:pPr>
              <a:lnSpc>
                <a:spcPct val="125000"/>
              </a:lnSpc>
            </a:pPr>
            <a:r>
              <a:rPr lang="en-US" altLang="zh-CN" sz="3200" b="1" dirty="0">
                <a:solidFill>
                  <a:srgbClr val="000082"/>
                </a:solidFill>
                <a:ea typeface="楷体_GB2312" pitchFamily="49" charset="-122"/>
              </a:rPr>
              <a:t>}</a:t>
            </a:r>
          </a:p>
        </p:txBody>
      </p:sp>
      <p:sp>
        <p:nvSpPr>
          <p:cNvPr id="25606" name="Rectangle 6"/>
          <p:cNvSpPr>
            <a:spLocks noChangeArrowheads="1"/>
          </p:cNvSpPr>
          <p:nvPr/>
        </p:nvSpPr>
        <p:spPr bwMode="auto">
          <a:xfrm>
            <a:off x="107504" y="2598738"/>
            <a:ext cx="8909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000082"/>
                </a:solidFill>
                <a:ea typeface="楷体_GB2312" pitchFamily="49" charset="-122"/>
              </a:rPr>
              <a:t> </a:t>
            </a:r>
            <a:r>
              <a:rPr lang="en-US" altLang="zh-CN" sz="3200" dirty="0">
                <a:solidFill>
                  <a:srgbClr val="FF0000"/>
                </a:solidFill>
                <a:ea typeface="楷体_GB2312" pitchFamily="49" charset="-122"/>
              </a:rPr>
              <a:t>Append(PATH, </a:t>
            </a:r>
            <a:r>
              <a:rPr lang="en-US" altLang="zh-CN" sz="3200" dirty="0" err="1">
                <a:solidFill>
                  <a:srgbClr val="FF0000"/>
                </a:solidFill>
                <a:ea typeface="楷体_GB2312" pitchFamily="49" charset="-122"/>
              </a:rPr>
              <a:t>getVertex</a:t>
            </a:r>
            <a:r>
              <a:rPr lang="en-US" altLang="zh-CN" sz="3200" dirty="0">
                <a:solidFill>
                  <a:srgbClr val="FF0000"/>
                </a:solidFill>
                <a:ea typeface="楷体_GB2312" pitchFamily="49" charset="-122"/>
              </a:rPr>
              <a:t>(v));   </a:t>
            </a:r>
            <a:r>
              <a:rPr lang="en-US" altLang="zh-CN" sz="2800" dirty="0">
                <a:solidFill>
                  <a:srgbClr val="7800EE"/>
                </a:solidFill>
                <a:ea typeface="楷体_GB2312" pitchFamily="49" charset="-122"/>
              </a:rPr>
              <a:t>// </a:t>
            </a:r>
            <a:r>
              <a:rPr lang="zh-CN" altLang="en-US" sz="2800" dirty="0">
                <a:solidFill>
                  <a:srgbClr val="7800EE"/>
                </a:solidFill>
                <a:ea typeface="楷体_GB2312" pitchFamily="49" charset="-122"/>
              </a:rPr>
              <a:t>第</a:t>
            </a:r>
            <a:r>
              <a:rPr lang="en-US" altLang="zh-CN" sz="2800" dirty="0">
                <a:solidFill>
                  <a:srgbClr val="7800EE"/>
                </a:solidFill>
                <a:ea typeface="楷体_GB2312" pitchFamily="49" charset="-122"/>
              </a:rPr>
              <a:t>v</a:t>
            </a:r>
            <a:r>
              <a:rPr lang="zh-CN" altLang="en-US" sz="2800" dirty="0">
                <a:solidFill>
                  <a:srgbClr val="7800EE"/>
                </a:solidFill>
                <a:ea typeface="楷体_GB2312" pitchFamily="49" charset="-122"/>
              </a:rPr>
              <a:t>个顶点加入路径</a:t>
            </a:r>
          </a:p>
        </p:txBody>
      </p:sp>
      <p:sp>
        <p:nvSpPr>
          <p:cNvPr id="25607" name="Rectangle 7"/>
          <p:cNvSpPr>
            <a:spLocks noChangeArrowheads="1"/>
          </p:cNvSpPr>
          <p:nvPr/>
        </p:nvSpPr>
        <p:spPr bwMode="auto">
          <a:xfrm>
            <a:off x="5334000" y="3200400"/>
            <a:ext cx="1898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ea typeface="楷体_GB2312" pitchFamily="49" charset="-122"/>
              </a:rPr>
              <a:t>&amp;&amp;!found</a:t>
            </a:r>
          </a:p>
        </p:txBody>
      </p:sp>
      <p:sp>
        <p:nvSpPr>
          <p:cNvPr id="25608" name="Rectangle 8"/>
          <p:cNvSpPr>
            <a:spLocks noChangeArrowheads="1"/>
          </p:cNvSpPr>
          <p:nvPr/>
        </p:nvSpPr>
        <p:spPr bwMode="auto">
          <a:xfrm>
            <a:off x="669925" y="4327525"/>
            <a:ext cx="80930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3200" b="1" dirty="0">
                <a:solidFill>
                  <a:srgbClr val="FF0000"/>
                </a:solidFill>
                <a:ea typeface="楷体_GB2312" pitchFamily="49" charset="-122"/>
              </a:rPr>
              <a:t>if</a:t>
            </a:r>
            <a:r>
              <a:rPr lang="en-US" altLang="zh-CN" sz="3200" dirty="0">
                <a:solidFill>
                  <a:srgbClr val="FF0000"/>
                </a:solidFill>
                <a:ea typeface="楷体_GB2312" pitchFamily="49" charset="-122"/>
              </a:rPr>
              <a:t> (w=s) </a:t>
            </a:r>
            <a:r>
              <a:rPr lang="en-US" altLang="zh-CN" sz="3200" b="1" dirty="0">
                <a:solidFill>
                  <a:srgbClr val="FF0000"/>
                </a:solidFill>
                <a:ea typeface="楷体_GB2312" pitchFamily="49" charset="-122"/>
              </a:rPr>
              <a:t>{</a:t>
            </a:r>
            <a:r>
              <a:rPr lang="en-US" altLang="zh-CN" sz="3200" dirty="0">
                <a:solidFill>
                  <a:srgbClr val="FF0000"/>
                </a:solidFill>
                <a:ea typeface="楷体_GB2312" pitchFamily="49" charset="-122"/>
              </a:rPr>
              <a:t> found = TRUE;  Append(PATH, w); </a:t>
            </a:r>
            <a:r>
              <a:rPr lang="en-US" altLang="zh-CN" sz="3200" b="1" dirty="0">
                <a:solidFill>
                  <a:srgbClr val="FF0000"/>
                </a:solidFill>
                <a:ea typeface="楷体_GB2312" pitchFamily="49" charset="-122"/>
              </a:rPr>
              <a:t>}</a:t>
            </a:r>
            <a:endParaRPr lang="en-US" altLang="zh-CN" sz="3200" dirty="0">
              <a:solidFill>
                <a:srgbClr val="FF0000"/>
              </a:solidFill>
              <a:ea typeface="楷体_GB2312" pitchFamily="49" charset="-122"/>
            </a:endParaRPr>
          </a:p>
          <a:p>
            <a:pPr>
              <a:lnSpc>
                <a:spcPct val="125000"/>
              </a:lnSpc>
            </a:pPr>
            <a:r>
              <a:rPr lang="en-US" altLang="zh-CN" sz="3200" b="1" dirty="0">
                <a:solidFill>
                  <a:srgbClr val="FF0000"/>
                </a:solidFill>
                <a:ea typeface="楷体_GB2312" pitchFamily="49" charset="-122"/>
              </a:rPr>
              <a:t>else</a:t>
            </a:r>
          </a:p>
        </p:txBody>
      </p:sp>
      <p:sp>
        <p:nvSpPr>
          <p:cNvPr id="25609" name="Rectangle 9"/>
          <p:cNvSpPr>
            <a:spLocks noChangeArrowheads="1"/>
          </p:cNvSpPr>
          <p:nvPr/>
        </p:nvSpPr>
        <p:spPr bwMode="auto">
          <a:xfrm>
            <a:off x="209550" y="5638800"/>
            <a:ext cx="8782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ea typeface="楷体_GB2312" pitchFamily="49" charset="-122"/>
              </a:rPr>
              <a:t> if </a:t>
            </a:r>
            <a:r>
              <a:rPr lang="en-US" altLang="zh-CN" sz="3200">
                <a:solidFill>
                  <a:srgbClr val="FF0000"/>
                </a:solidFill>
                <a:ea typeface="楷体_GB2312" pitchFamily="49" charset="-122"/>
              </a:rPr>
              <a:t>(!found)  Delete (PATH);</a:t>
            </a:r>
            <a:r>
              <a:rPr lang="en-US" altLang="zh-CN" sz="3200">
                <a:ea typeface="楷体_GB2312" pitchFamily="49" charset="-122"/>
              </a:rPr>
              <a:t> </a:t>
            </a:r>
            <a:r>
              <a:rPr lang="en-US" altLang="zh-CN" sz="3200">
                <a:solidFill>
                  <a:srgbClr val="7800EE"/>
                </a:solidFill>
                <a:ea typeface="楷体_GB2312" pitchFamily="49" charset="-122"/>
              </a:rPr>
              <a:t>// </a:t>
            </a:r>
            <a:r>
              <a:rPr lang="zh-CN" altLang="en-US" sz="3200">
                <a:solidFill>
                  <a:srgbClr val="7800EE"/>
                </a:solidFill>
                <a:ea typeface="楷体_GB2312" pitchFamily="49" charset="-122"/>
              </a:rPr>
              <a:t>从路径上删除顶点 </a:t>
            </a:r>
            <a:r>
              <a:rPr lang="en-US" altLang="zh-CN" sz="3200">
                <a:solidFill>
                  <a:srgbClr val="7800EE"/>
                </a:solidFill>
                <a:ea typeface="楷体_GB2312" pitchFamily="49" charset="-122"/>
              </a:rPr>
              <a:t>v</a:t>
            </a:r>
          </a:p>
        </p:txBody>
      </p:sp>
    </p:spTree>
    <p:extLst>
      <p:ext uri="{BB962C8B-B14F-4D97-AF65-F5344CB8AC3E}">
        <p14:creationId xmlns:p14="http://schemas.microsoft.com/office/powerpoint/2010/main" val="2340035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strips(downRight)">
                                      <p:cBhvr>
                                        <p:cTn id="7" dur="500"/>
                                        <p:tgtEl>
                                          <p:spTgt spid="25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6"/>
                                        </p:tgtEl>
                                        <p:attrNameLst>
                                          <p:attrName>style.visibility</p:attrName>
                                        </p:attrNameLst>
                                      </p:cBhvr>
                                      <p:to>
                                        <p:strVal val="visible"/>
                                      </p:to>
                                    </p:set>
                                    <p:animEffect transition="in" filter="wipe(left)">
                                      <p:cBhvr>
                                        <p:cTn id="12" dur="500"/>
                                        <p:tgtEl>
                                          <p:spTgt spid="256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8"/>
                                        </p:tgtEl>
                                        <p:attrNameLst>
                                          <p:attrName>style.visibility</p:attrName>
                                        </p:attrNameLst>
                                      </p:cBhvr>
                                      <p:to>
                                        <p:strVal val="visible"/>
                                      </p:to>
                                    </p:set>
                                    <p:animEffect transition="in" filter="wipe(left)">
                                      <p:cBhvr>
                                        <p:cTn id="17" dur="500"/>
                                        <p:tgtEl>
                                          <p:spTgt spid="256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07"/>
                                        </p:tgtEl>
                                        <p:attrNameLst>
                                          <p:attrName>style.visibility</p:attrName>
                                        </p:attrNameLst>
                                      </p:cBhvr>
                                      <p:to>
                                        <p:strVal val="visible"/>
                                      </p:to>
                                    </p:set>
                                    <p:animEffect transition="in" filter="wipe(left)">
                                      <p:cBhvr>
                                        <p:cTn id="22" dur="500"/>
                                        <p:tgtEl>
                                          <p:spTgt spid="256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609"/>
                                        </p:tgtEl>
                                        <p:attrNameLst>
                                          <p:attrName>style.visibility</p:attrName>
                                        </p:attrNameLst>
                                      </p:cBhvr>
                                      <p:to>
                                        <p:strVal val="visible"/>
                                      </p:to>
                                    </p:set>
                                    <p:animEffect transition="in" filter="wipe(left)">
                                      <p:cBhvr>
                                        <p:cTn id="27" dur="500"/>
                                        <p:tgtEl>
                                          <p:spTgt spid="25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utoUpdateAnimBg="0"/>
      <p:bldP spid="25606" grpId="0" autoUpdateAnimBg="0"/>
      <p:bldP spid="25607" grpId="0" autoUpdateAnimBg="0"/>
      <p:bldP spid="25608" grpId="0" autoUpdateAnimBg="0"/>
      <p:bldP spid="25609"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583" name="Group 39"/>
          <p:cNvGrpSpPr>
            <a:grpSpLocks/>
          </p:cNvGrpSpPr>
          <p:nvPr/>
        </p:nvGrpSpPr>
        <p:grpSpPr bwMode="auto">
          <a:xfrm>
            <a:off x="300608" y="2532856"/>
            <a:ext cx="4343400" cy="3200400"/>
            <a:chOff x="96" y="288"/>
            <a:chExt cx="2736" cy="2016"/>
          </a:xfrm>
        </p:grpSpPr>
        <p:sp>
          <p:nvSpPr>
            <p:cNvPr id="108546" name="Oval 2"/>
            <p:cNvSpPr>
              <a:spLocks noChangeArrowheads="1"/>
            </p:cNvSpPr>
            <p:nvPr/>
          </p:nvSpPr>
          <p:spPr bwMode="auto">
            <a:xfrm>
              <a:off x="1152" y="1008"/>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a</a:t>
              </a:r>
              <a:endParaRPr lang="en-US" altLang="zh-CN" sz="2400"/>
            </a:p>
          </p:txBody>
        </p:sp>
        <p:sp>
          <p:nvSpPr>
            <p:cNvPr id="108547" name="Oval 3"/>
            <p:cNvSpPr>
              <a:spLocks noChangeArrowheads="1"/>
            </p:cNvSpPr>
            <p:nvPr/>
          </p:nvSpPr>
          <p:spPr bwMode="auto">
            <a:xfrm>
              <a:off x="336" y="67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b</a:t>
              </a:r>
              <a:endParaRPr lang="en-US" altLang="zh-CN" sz="2400"/>
            </a:p>
          </p:txBody>
        </p:sp>
        <p:sp>
          <p:nvSpPr>
            <p:cNvPr id="108548" name="Oval 4"/>
            <p:cNvSpPr>
              <a:spLocks noChangeArrowheads="1"/>
            </p:cNvSpPr>
            <p:nvPr/>
          </p:nvSpPr>
          <p:spPr bwMode="auto">
            <a:xfrm>
              <a:off x="96" y="1344"/>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c</a:t>
              </a:r>
              <a:endParaRPr lang="en-US" altLang="zh-CN" sz="2400"/>
            </a:p>
          </p:txBody>
        </p:sp>
        <p:sp>
          <p:nvSpPr>
            <p:cNvPr id="108549" name="Oval 5"/>
            <p:cNvSpPr>
              <a:spLocks noChangeArrowheads="1"/>
            </p:cNvSpPr>
            <p:nvPr/>
          </p:nvSpPr>
          <p:spPr bwMode="auto">
            <a:xfrm>
              <a:off x="624" y="2016"/>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h</a:t>
              </a:r>
              <a:endParaRPr lang="en-US" altLang="zh-CN" sz="2400"/>
            </a:p>
          </p:txBody>
        </p:sp>
        <p:sp>
          <p:nvSpPr>
            <p:cNvPr id="108550" name="Oval 6"/>
            <p:cNvSpPr>
              <a:spLocks noChangeArrowheads="1"/>
            </p:cNvSpPr>
            <p:nvPr/>
          </p:nvSpPr>
          <p:spPr bwMode="auto">
            <a:xfrm>
              <a:off x="1056" y="163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d</a:t>
              </a:r>
              <a:endParaRPr lang="en-US" altLang="zh-CN" sz="2400"/>
            </a:p>
          </p:txBody>
        </p:sp>
        <p:sp>
          <p:nvSpPr>
            <p:cNvPr id="108551" name="Oval 7"/>
            <p:cNvSpPr>
              <a:spLocks noChangeArrowheads="1"/>
            </p:cNvSpPr>
            <p:nvPr/>
          </p:nvSpPr>
          <p:spPr bwMode="auto">
            <a:xfrm>
              <a:off x="1776" y="139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e</a:t>
              </a:r>
              <a:endParaRPr lang="en-US" altLang="zh-CN" sz="2400"/>
            </a:p>
          </p:txBody>
        </p:sp>
        <p:sp>
          <p:nvSpPr>
            <p:cNvPr id="108552" name="Oval 8"/>
            <p:cNvSpPr>
              <a:spLocks noChangeArrowheads="1"/>
            </p:cNvSpPr>
            <p:nvPr/>
          </p:nvSpPr>
          <p:spPr bwMode="auto">
            <a:xfrm>
              <a:off x="2496" y="163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k</a:t>
              </a:r>
              <a:endParaRPr lang="en-US" altLang="zh-CN" sz="2400"/>
            </a:p>
          </p:txBody>
        </p:sp>
        <p:sp>
          <p:nvSpPr>
            <p:cNvPr id="108553" name="Oval 9"/>
            <p:cNvSpPr>
              <a:spLocks noChangeArrowheads="1"/>
            </p:cNvSpPr>
            <p:nvPr/>
          </p:nvSpPr>
          <p:spPr bwMode="auto">
            <a:xfrm>
              <a:off x="2064" y="480"/>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f</a:t>
              </a:r>
              <a:endParaRPr lang="en-US" altLang="zh-CN" sz="2400"/>
            </a:p>
          </p:txBody>
        </p:sp>
        <p:sp>
          <p:nvSpPr>
            <p:cNvPr id="108554" name="Line 10"/>
            <p:cNvSpPr>
              <a:spLocks noChangeShapeType="1"/>
            </p:cNvSpPr>
            <p:nvPr/>
          </p:nvSpPr>
          <p:spPr bwMode="auto">
            <a:xfrm flipH="1">
              <a:off x="432" y="1200"/>
              <a:ext cx="720" cy="240"/>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5" name="Line 11"/>
            <p:cNvSpPr>
              <a:spLocks noChangeShapeType="1"/>
            </p:cNvSpPr>
            <p:nvPr/>
          </p:nvSpPr>
          <p:spPr bwMode="auto">
            <a:xfrm>
              <a:off x="288" y="1632"/>
              <a:ext cx="384" cy="432"/>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6" name="Line 12"/>
            <p:cNvSpPr>
              <a:spLocks noChangeShapeType="1"/>
            </p:cNvSpPr>
            <p:nvPr/>
          </p:nvSpPr>
          <p:spPr bwMode="auto">
            <a:xfrm>
              <a:off x="1536" y="432"/>
              <a:ext cx="528" cy="144"/>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7" name="Line 13"/>
            <p:cNvSpPr>
              <a:spLocks noChangeShapeType="1"/>
            </p:cNvSpPr>
            <p:nvPr/>
          </p:nvSpPr>
          <p:spPr bwMode="auto">
            <a:xfrm flipH="1">
              <a:off x="1200" y="1296"/>
              <a:ext cx="144" cy="336"/>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8" name="Line 14"/>
            <p:cNvSpPr>
              <a:spLocks noChangeShapeType="1"/>
            </p:cNvSpPr>
            <p:nvPr/>
          </p:nvSpPr>
          <p:spPr bwMode="auto">
            <a:xfrm flipH="1">
              <a:off x="960" y="1872"/>
              <a:ext cx="144" cy="240"/>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9" name="Line 15"/>
            <p:cNvSpPr>
              <a:spLocks noChangeShapeType="1"/>
            </p:cNvSpPr>
            <p:nvPr/>
          </p:nvSpPr>
          <p:spPr bwMode="auto">
            <a:xfrm>
              <a:off x="2112" y="1584"/>
              <a:ext cx="384" cy="192"/>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0" name="Line 16"/>
            <p:cNvSpPr>
              <a:spLocks noChangeShapeType="1"/>
            </p:cNvSpPr>
            <p:nvPr/>
          </p:nvSpPr>
          <p:spPr bwMode="auto">
            <a:xfrm>
              <a:off x="1488" y="1200"/>
              <a:ext cx="384" cy="240"/>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1" name="Line 17"/>
            <p:cNvSpPr>
              <a:spLocks noChangeShapeType="1"/>
            </p:cNvSpPr>
            <p:nvPr/>
          </p:nvSpPr>
          <p:spPr bwMode="auto">
            <a:xfrm>
              <a:off x="2400" y="672"/>
              <a:ext cx="288" cy="960"/>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2" name="Line 18"/>
            <p:cNvSpPr>
              <a:spLocks noChangeShapeType="1"/>
            </p:cNvSpPr>
            <p:nvPr/>
          </p:nvSpPr>
          <p:spPr bwMode="auto">
            <a:xfrm flipH="1">
              <a:off x="2064" y="768"/>
              <a:ext cx="192" cy="672"/>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3" name="Oval 19"/>
            <p:cNvSpPr>
              <a:spLocks noChangeArrowheads="1"/>
            </p:cNvSpPr>
            <p:nvPr/>
          </p:nvSpPr>
          <p:spPr bwMode="auto">
            <a:xfrm>
              <a:off x="1200" y="288"/>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g</a:t>
              </a:r>
              <a:endParaRPr lang="en-US" altLang="zh-CN" sz="2400"/>
            </a:p>
          </p:txBody>
        </p:sp>
        <p:sp>
          <p:nvSpPr>
            <p:cNvPr id="108564" name="Line 20"/>
            <p:cNvSpPr>
              <a:spLocks noChangeShapeType="1"/>
            </p:cNvSpPr>
            <p:nvPr/>
          </p:nvSpPr>
          <p:spPr bwMode="auto">
            <a:xfrm flipV="1">
              <a:off x="624" y="432"/>
              <a:ext cx="576" cy="288"/>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5" name="Line 21"/>
            <p:cNvSpPr>
              <a:spLocks noChangeShapeType="1"/>
            </p:cNvSpPr>
            <p:nvPr/>
          </p:nvSpPr>
          <p:spPr bwMode="auto">
            <a:xfrm>
              <a:off x="624" y="864"/>
              <a:ext cx="576" cy="192"/>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6" name="Line 22"/>
            <p:cNvSpPr>
              <a:spLocks noChangeShapeType="1"/>
            </p:cNvSpPr>
            <p:nvPr/>
          </p:nvSpPr>
          <p:spPr bwMode="auto">
            <a:xfrm flipH="1">
              <a:off x="1440" y="720"/>
              <a:ext cx="624" cy="336"/>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7" name="Line 23"/>
            <p:cNvSpPr>
              <a:spLocks noChangeShapeType="1"/>
            </p:cNvSpPr>
            <p:nvPr/>
          </p:nvSpPr>
          <p:spPr bwMode="auto">
            <a:xfrm flipH="1">
              <a:off x="288" y="960"/>
              <a:ext cx="96" cy="384"/>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8568" name="Line 24"/>
          <p:cNvSpPr>
            <a:spLocks noChangeShapeType="1"/>
          </p:cNvSpPr>
          <p:nvPr/>
        </p:nvSpPr>
        <p:spPr bwMode="auto">
          <a:xfrm flipH="1">
            <a:off x="605408" y="3523456"/>
            <a:ext cx="152400" cy="685800"/>
          </a:xfrm>
          <a:prstGeom prst="line">
            <a:avLst/>
          </a:prstGeom>
          <a:noFill/>
          <a:ln w="5715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9" name="Line 25"/>
          <p:cNvSpPr>
            <a:spLocks noChangeShapeType="1"/>
          </p:cNvSpPr>
          <p:nvPr/>
        </p:nvSpPr>
        <p:spPr bwMode="auto">
          <a:xfrm>
            <a:off x="605408" y="4666456"/>
            <a:ext cx="609600" cy="685800"/>
          </a:xfrm>
          <a:prstGeom prst="line">
            <a:avLst/>
          </a:prstGeom>
          <a:noFill/>
          <a:ln w="5715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70" name="Line 26"/>
          <p:cNvSpPr>
            <a:spLocks noChangeShapeType="1"/>
          </p:cNvSpPr>
          <p:nvPr/>
        </p:nvSpPr>
        <p:spPr bwMode="auto">
          <a:xfrm flipH="1">
            <a:off x="1672208" y="5047456"/>
            <a:ext cx="228600" cy="381000"/>
          </a:xfrm>
          <a:prstGeom prst="line">
            <a:avLst/>
          </a:prstGeom>
          <a:noFill/>
          <a:ln w="5715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71" name="Line 27"/>
          <p:cNvSpPr>
            <a:spLocks noChangeShapeType="1"/>
          </p:cNvSpPr>
          <p:nvPr/>
        </p:nvSpPr>
        <p:spPr bwMode="auto">
          <a:xfrm flipH="1">
            <a:off x="2053208" y="4133056"/>
            <a:ext cx="228600" cy="533400"/>
          </a:xfrm>
          <a:prstGeom prst="line">
            <a:avLst/>
          </a:prstGeom>
          <a:noFill/>
          <a:ln w="5715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72" name="Line 28"/>
          <p:cNvSpPr>
            <a:spLocks noChangeShapeType="1"/>
          </p:cNvSpPr>
          <p:nvPr/>
        </p:nvSpPr>
        <p:spPr bwMode="auto">
          <a:xfrm>
            <a:off x="2510408" y="3980656"/>
            <a:ext cx="533400" cy="304800"/>
          </a:xfrm>
          <a:prstGeom prst="line">
            <a:avLst/>
          </a:prstGeom>
          <a:noFill/>
          <a:ln w="5715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73" name="Line 29"/>
          <p:cNvSpPr>
            <a:spLocks noChangeShapeType="1"/>
          </p:cNvSpPr>
          <p:nvPr/>
        </p:nvSpPr>
        <p:spPr bwMode="auto">
          <a:xfrm>
            <a:off x="3501008" y="4666456"/>
            <a:ext cx="609600" cy="304800"/>
          </a:xfrm>
          <a:prstGeom prst="line">
            <a:avLst/>
          </a:prstGeom>
          <a:noFill/>
          <a:ln w="5715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74" name="Line 30"/>
          <p:cNvSpPr>
            <a:spLocks noChangeShapeType="1"/>
          </p:cNvSpPr>
          <p:nvPr/>
        </p:nvSpPr>
        <p:spPr bwMode="auto">
          <a:xfrm>
            <a:off x="1215008" y="3447256"/>
            <a:ext cx="914400" cy="304800"/>
          </a:xfrm>
          <a:prstGeom prst="line">
            <a:avLst/>
          </a:prstGeom>
          <a:noFill/>
          <a:ln w="57150" cap="sq">
            <a:solidFill>
              <a:srgbClr val="5900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75" name="Line 31"/>
          <p:cNvSpPr>
            <a:spLocks noChangeShapeType="1"/>
          </p:cNvSpPr>
          <p:nvPr/>
        </p:nvSpPr>
        <p:spPr bwMode="auto">
          <a:xfrm>
            <a:off x="2510408" y="3904456"/>
            <a:ext cx="685800" cy="381000"/>
          </a:xfrm>
          <a:prstGeom prst="line">
            <a:avLst/>
          </a:prstGeom>
          <a:noFill/>
          <a:ln w="57150" cap="sq">
            <a:solidFill>
              <a:srgbClr val="5900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76" name="Line 32"/>
          <p:cNvSpPr>
            <a:spLocks noChangeShapeType="1"/>
          </p:cNvSpPr>
          <p:nvPr/>
        </p:nvSpPr>
        <p:spPr bwMode="auto">
          <a:xfrm>
            <a:off x="3501008" y="4590256"/>
            <a:ext cx="609600" cy="304800"/>
          </a:xfrm>
          <a:prstGeom prst="line">
            <a:avLst/>
          </a:prstGeom>
          <a:noFill/>
          <a:ln w="57150" cap="sq">
            <a:solidFill>
              <a:srgbClr val="5900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79" name="Line 35"/>
          <p:cNvSpPr>
            <a:spLocks noChangeShapeType="1"/>
          </p:cNvSpPr>
          <p:nvPr/>
        </p:nvSpPr>
        <p:spPr bwMode="auto">
          <a:xfrm flipV="1">
            <a:off x="1138808" y="2761456"/>
            <a:ext cx="914400" cy="457200"/>
          </a:xfrm>
          <a:prstGeom prst="line">
            <a:avLst/>
          </a:prstGeom>
          <a:noFill/>
          <a:ln w="5715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80" name="Line 36"/>
          <p:cNvSpPr>
            <a:spLocks noChangeShapeType="1"/>
          </p:cNvSpPr>
          <p:nvPr/>
        </p:nvSpPr>
        <p:spPr bwMode="auto">
          <a:xfrm>
            <a:off x="2586608" y="2761456"/>
            <a:ext cx="838200" cy="228600"/>
          </a:xfrm>
          <a:prstGeom prst="line">
            <a:avLst/>
          </a:prstGeom>
          <a:noFill/>
          <a:ln w="5715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81" name="Line 37"/>
          <p:cNvSpPr>
            <a:spLocks noChangeShapeType="1"/>
          </p:cNvSpPr>
          <p:nvPr/>
        </p:nvSpPr>
        <p:spPr bwMode="auto">
          <a:xfrm flipH="1">
            <a:off x="3424808" y="3294856"/>
            <a:ext cx="304800" cy="1066800"/>
          </a:xfrm>
          <a:prstGeom prst="line">
            <a:avLst/>
          </a:prstGeom>
          <a:noFill/>
          <a:ln w="5715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82" name="Line 38"/>
          <p:cNvSpPr>
            <a:spLocks noChangeShapeType="1"/>
          </p:cNvSpPr>
          <p:nvPr/>
        </p:nvSpPr>
        <p:spPr bwMode="auto">
          <a:xfrm>
            <a:off x="3501008" y="4514056"/>
            <a:ext cx="609600" cy="304800"/>
          </a:xfrm>
          <a:prstGeom prst="line">
            <a:avLst/>
          </a:prstGeom>
          <a:noFill/>
          <a:ln w="5715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标题 3"/>
          <p:cNvSpPr>
            <a:spLocks noGrp="1"/>
          </p:cNvSpPr>
          <p:nvPr>
            <p:ph type="title"/>
          </p:nvPr>
        </p:nvSpPr>
        <p:spPr/>
        <p:txBody>
          <a:bodyPr>
            <a:normAutofit/>
          </a:bodyPr>
          <a:lstStyle/>
          <a:p>
            <a:r>
              <a:rPr lang="zh-CN" altLang="en-US" sz="3200" dirty="0" smtClean="0"/>
              <a:t>应用</a:t>
            </a:r>
            <a:r>
              <a:rPr lang="en-US" altLang="zh-CN" sz="3200" dirty="0" smtClean="0"/>
              <a:t>2</a:t>
            </a:r>
            <a:r>
              <a:rPr lang="zh-CN" altLang="en-US" sz="3200" dirty="0" smtClean="0"/>
              <a:t>：求两个顶点之间的一条最短路径</a:t>
            </a:r>
            <a:endParaRPr lang="en-US" sz="3200" dirty="0"/>
          </a:p>
        </p:txBody>
      </p:sp>
      <p:sp>
        <p:nvSpPr>
          <p:cNvPr id="14" name="内容占位符 13"/>
          <p:cNvSpPr>
            <a:spLocks noGrp="1"/>
          </p:cNvSpPr>
          <p:nvPr>
            <p:ph sz="half" idx="1"/>
          </p:nvPr>
        </p:nvSpPr>
        <p:spPr/>
        <p:txBody>
          <a:bodyPr>
            <a:normAutofit/>
          </a:bodyPr>
          <a:lstStyle/>
          <a:p>
            <a:r>
              <a:rPr lang="zh-CN" altLang="en-US" dirty="0"/>
              <a:t>例如：</a:t>
            </a:r>
            <a:r>
              <a:rPr lang="en-US" altLang="zh-CN" dirty="0"/>
              <a:t>b</a:t>
            </a:r>
            <a:r>
              <a:rPr lang="zh-CN" altLang="en-US" dirty="0"/>
              <a:t>和</a:t>
            </a:r>
            <a:r>
              <a:rPr lang="en-US" altLang="zh-CN" dirty="0"/>
              <a:t>k</a:t>
            </a:r>
            <a:r>
              <a:rPr lang="zh-CN" altLang="en-US" dirty="0"/>
              <a:t>两个顶点之间存在多条</a:t>
            </a:r>
            <a:r>
              <a:rPr lang="zh-CN" altLang="en-US" dirty="0" smtClean="0"/>
              <a:t>路径，求</a:t>
            </a:r>
            <a:r>
              <a:rPr lang="en-US" altLang="zh-CN" dirty="0"/>
              <a:t>b</a:t>
            </a:r>
            <a:r>
              <a:rPr lang="zh-CN" altLang="en-US" dirty="0"/>
              <a:t>到</a:t>
            </a:r>
            <a:r>
              <a:rPr lang="en-US" altLang="zh-CN" dirty="0"/>
              <a:t>k</a:t>
            </a:r>
            <a:r>
              <a:rPr lang="zh-CN" altLang="en-US" dirty="0"/>
              <a:t>的最短路径</a:t>
            </a:r>
            <a:endParaRPr lang="en-US" dirty="0"/>
          </a:p>
        </p:txBody>
      </p:sp>
      <p:sp>
        <p:nvSpPr>
          <p:cNvPr id="11" name="内容占位符 10"/>
          <p:cNvSpPr>
            <a:spLocks noGrp="1"/>
          </p:cNvSpPr>
          <p:nvPr>
            <p:ph sz="half" idx="2"/>
          </p:nvPr>
        </p:nvSpPr>
        <p:spPr/>
        <p:txBody>
          <a:bodyPr/>
          <a:lstStyle/>
          <a:p>
            <a:r>
              <a:rPr lang="zh-CN" altLang="en-US" dirty="0" smtClean="0"/>
              <a:t>深度优先搜索访问顶点的次序取决于图的存储结构，而广度优先搜索访问顶点的次序是按“路径长度”渐增的次序</a:t>
            </a:r>
            <a:endParaRPr lang="en-US" altLang="zh-CN" dirty="0" smtClean="0"/>
          </a:p>
          <a:p>
            <a:r>
              <a:rPr lang="zh-CN" altLang="en-US" dirty="0" smtClean="0"/>
              <a:t>因此，求路径长度最短的路径可以基于广度优先搜索遍历进行，但需要修改链队列的结点结构及其入队列和出队列的算法</a:t>
            </a:r>
          </a:p>
          <a:p>
            <a:endParaRPr lang="zh-CN" altLang="en-US" dirty="0" smtClean="0"/>
          </a:p>
          <a:p>
            <a:endParaRPr lang="en-US" dirty="0"/>
          </a:p>
        </p:txBody>
      </p:sp>
    </p:spTree>
    <p:extLst>
      <p:ext uri="{BB962C8B-B14F-4D97-AF65-F5344CB8AC3E}">
        <p14:creationId xmlns:p14="http://schemas.microsoft.com/office/powerpoint/2010/main" val="2706271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8568"/>
                                        </p:tgtEl>
                                        <p:attrNameLst>
                                          <p:attrName>style.visibility</p:attrName>
                                        </p:attrNameLst>
                                      </p:cBhvr>
                                      <p:to>
                                        <p:strVal val="visible"/>
                                      </p:to>
                                    </p:set>
                                    <p:animEffect transition="in" filter="wipe(up)">
                                      <p:cBhvr>
                                        <p:cTn id="7" dur="500"/>
                                        <p:tgtEl>
                                          <p:spTgt spid="108568"/>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8569"/>
                                        </p:tgtEl>
                                        <p:attrNameLst>
                                          <p:attrName>style.visibility</p:attrName>
                                        </p:attrNameLst>
                                      </p:cBhvr>
                                      <p:to>
                                        <p:strVal val="visible"/>
                                      </p:to>
                                    </p:set>
                                    <p:animEffect transition="in" filter="wipe(up)">
                                      <p:cBhvr>
                                        <p:cTn id="11" dur="500"/>
                                        <p:tgtEl>
                                          <p:spTgt spid="108569"/>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08570"/>
                                        </p:tgtEl>
                                        <p:attrNameLst>
                                          <p:attrName>style.visibility</p:attrName>
                                        </p:attrNameLst>
                                      </p:cBhvr>
                                      <p:to>
                                        <p:strVal val="visible"/>
                                      </p:to>
                                    </p:set>
                                    <p:animEffect transition="in" filter="wipe(down)">
                                      <p:cBhvr>
                                        <p:cTn id="15" dur="500"/>
                                        <p:tgtEl>
                                          <p:spTgt spid="108570"/>
                                        </p:tgtEl>
                                      </p:cBhvr>
                                    </p:animEffect>
                                  </p:childTnLst>
                                </p:cTn>
                              </p:par>
                            </p:childTnLst>
                          </p:cTn>
                        </p:par>
                        <p:par>
                          <p:cTn id="16" fill="hold" nodeType="afterGroup">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08571"/>
                                        </p:tgtEl>
                                        <p:attrNameLst>
                                          <p:attrName>style.visibility</p:attrName>
                                        </p:attrNameLst>
                                      </p:cBhvr>
                                      <p:to>
                                        <p:strVal val="visible"/>
                                      </p:to>
                                    </p:set>
                                    <p:animEffect transition="in" filter="wipe(down)">
                                      <p:cBhvr>
                                        <p:cTn id="19" dur="500"/>
                                        <p:tgtEl>
                                          <p:spTgt spid="108571"/>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08572"/>
                                        </p:tgtEl>
                                        <p:attrNameLst>
                                          <p:attrName>style.visibility</p:attrName>
                                        </p:attrNameLst>
                                      </p:cBhvr>
                                      <p:to>
                                        <p:strVal val="visible"/>
                                      </p:to>
                                    </p:set>
                                    <p:animEffect transition="in" filter="wipe(up)">
                                      <p:cBhvr>
                                        <p:cTn id="23" dur="500"/>
                                        <p:tgtEl>
                                          <p:spTgt spid="108572"/>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08573"/>
                                        </p:tgtEl>
                                        <p:attrNameLst>
                                          <p:attrName>style.visibility</p:attrName>
                                        </p:attrNameLst>
                                      </p:cBhvr>
                                      <p:to>
                                        <p:strVal val="visible"/>
                                      </p:to>
                                    </p:set>
                                    <p:animEffect transition="in" filter="wipe(up)">
                                      <p:cBhvr>
                                        <p:cTn id="27" dur="500"/>
                                        <p:tgtEl>
                                          <p:spTgt spid="1085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8574"/>
                                        </p:tgtEl>
                                        <p:attrNameLst>
                                          <p:attrName>style.visibility</p:attrName>
                                        </p:attrNameLst>
                                      </p:cBhvr>
                                      <p:to>
                                        <p:strVal val="visible"/>
                                      </p:to>
                                    </p:set>
                                    <p:animEffect transition="in" filter="wipe(up)">
                                      <p:cBhvr>
                                        <p:cTn id="32" dur="500"/>
                                        <p:tgtEl>
                                          <p:spTgt spid="108574"/>
                                        </p:tgtEl>
                                      </p:cBhvr>
                                    </p:animEffect>
                                  </p:childTnLst>
                                </p:cTn>
                              </p:par>
                            </p:childTnLst>
                          </p:cTn>
                        </p:par>
                        <p:par>
                          <p:cTn id="33" fill="hold" nodeType="afterGroup">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108575"/>
                                        </p:tgtEl>
                                        <p:attrNameLst>
                                          <p:attrName>style.visibility</p:attrName>
                                        </p:attrNameLst>
                                      </p:cBhvr>
                                      <p:to>
                                        <p:strVal val="visible"/>
                                      </p:to>
                                    </p:set>
                                    <p:animEffect transition="in" filter="wipe(up)">
                                      <p:cBhvr>
                                        <p:cTn id="36" dur="500"/>
                                        <p:tgtEl>
                                          <p:spTgt spid="108575"/>
                                        </p:tgtEl>
                                      </p:cBhvr>
                                    </p:animEffect>
                                  </p:childTnLst>
                                </p:cTn>
                              </p:par>
                            </p:childTnLst>
                          </p:cTn>
                        </p:par>
                        <p:par>
                          <p:cTn id="37" fill="hold" nodeType="afterGroup">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108576"/>
                                        </p:tgtEl>
                                        <p:attrNameLst>
                                          <p:attrName>style.visibility</p:attrName>
                                        </p:attrNameLst>
                                      </p:cBhvr>
                                      <p:to>
                                        <p:strVal val="visible"/>
                                      </p:to>
                                    </p:set>
                                    <p:animEffect transition="in" filter="wipe(up)">
                                      <p:cBhvr>
                                        <p:cTn id="40" dur="500"/>
                                        <p:tgtEl>
                                          <p:spTgt spid="10857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08579"/>
                                        </p:tgtEl>
                                        <p:attrNameLst>
                                          <p:attrName>style.visibility</p:attrName>
                                        </p:attrNameLst>
                                      </p:cBhvr>
                                      <p:to>
                                        <p:strVal val="visible"/>
                                      </p:to>
                                    </p:set>
                                    <p:animEffect transition="in" filter="wipe(left)">
                                      <p:cBhvr>
                                        <p:cTn id="45" dur="500"/>
                                        <p:tgtEl>
                                          <p:spTgt spid="108579"/>
                                        </p:tgtEl>
                                      </p:cBhvr>
                                    </p:animEffect>
                                  </p:childTnLst>
                                </p:cTn>
                              </p:par>
                            </p:childTnLst>
                          </p:cTn>
                        </p:par>
                        <p:par>
                          <p:cTn id="46" fill="hold" nodeType="afterGroup">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08580"/>
                                        </p:tgtEl>
                                        <p:attrNameLst>
                                          <p:attrName>style.visibility</p:attrName>
                                        </p:attrNameLst>
                                      </p:cBhvr>
                                      <p:to>
                                        <p:strVal val="visible"/>
                                      </p:to>
                                    </p:set>
                                    <p:animEffect transition="in" filter="wipe(left)">
                                      <p:cBhvr>
                                        <p:cTn id="49" dur="500"/>
                                        <p:tgtEl>
                                          <p:spTgt spid="108580"/>
                                        </p:tgtEl>
                                      </p:cBhvr>
                                    </p:animEffect>
                                  </p:childTnLst>
                                </p:cTn>
                              </p:par>
                            </p:childTnLst>
                          </p:cTn>
                        </p:par>
                        <p:par>
                          <p:cTn id="50" fill="hold" nodeType="afterGroup">
                            <p:stCondLst>
                              <p:cond delay="1000"/>
                            </p:stCondLst>
                            <p:childTnLst>
                              <p:par>
                                <p:cTn id="51" presetID="22" presetClass="entr" presetSubtype="1" fill="hold" grpId="0" nodeType="afterEffect">
                                  <p:stCondLst>
                                    <p:cond delay="0"/>
                                  </p:stCondLst>
                                  <p:childTnLst>
                                    <p:set>
                                      <p:cBhvr>
                                        <p:cTn id="52" dur="1" fill="hold">
                                          <p:stCondLst>
                                            <p:cond delay="0"/>
                                          </p:stCondLst>
                                        </p:cTn>
                                        <p:tgtEl>
                                          <p:spTgt spid="108581"/>
                                        </p:tgtEl>
                                        <p:attrNameLst>
                                          <p:attrName>style.visibility</p:attrName>
                                        </p:attrNameLst>
                                      </p:cBhvr>
                                      <p:to>
                                        <p:strVal val="visible"/>
                                      </p:to>
                                    </p:set>
                                    <p:animEffect transition="in" filter="wipe(up)">
                                      <p:cBhvr>
                                        <p:cTn id="53" dur="500"/>
                                        <p:tgtEl>
                                          <p:spTgt spid="108581"/>
                                        </p:tgtEl>
                                      </p:cBhvr>
                                    </p:animEffect>
                                  </p:childTnLst>
                                </p:cTn>
                              </p:par>
                            </p:childTnLst>
                          </p:cTn>
                        </p:par>
                        <p:par>
                          <p:cTn id="54" fill="hold" nodeType="afterGroup">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108582"/>
                                        </p:tgtEl>
                                        <p:attrNameLst>
                                          <p:attrName>style.visibility</p:attrName>
                                        </p:attrNameLst>
                                      </p:cBhvr>
                                      <p:to>
                                        <p:strVal val="visible"/>
                                      </p:to>
                                    </p:set>
                                    <p:animEffect transition="in" filter="wipe(left)">
                                      <p:cBhvr>
                                        <p:cTn id="57" dur="500"/>
                                        <p:tgtEl>
                                          <p:spTgt spid="108582"/>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1">
                                            <p:txEl>
                                              <p:pRg st="1" end="1"/>
                                            </p:txEl>
                                          </p:spTgt>
                                        </p:tgtEl>
                                        <p:attrNameLst>
                                          <p:attrName>style.visibility</p:attrName>
                                        </p:attrNameLst>
                                      </p:cBhvr>
                                      <p:to>
                                        <p:strVal val="visible"/>
                                      </p:to>
                                    </p:set>
                                    <p:animEffect transition="in" filter="fade">
                                      <p:cBhvr>
                                        <p:cTn id="66"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68" grpId="0" animBg="1"/>
      <p:bldP spid="108569" grpId="0" animBg="1"/>
      <p:bldP spid="108570" grpId="0" animBg="1"/>
      <p:bldP spid="108571" grpId="0" animBg="1"/>
      <p:bldP spid="108572" grpId="0" animBg="1"/>
      <p:bldP spid="108573" grpId="0" animBg="1"/>
      <p:bldP spid="108574" grpId="0" animBg="1"/>
      <p:bldP spid="108575" grpId="0" animBg="1"/>
      <p:bldP spid="108576" grpId="0" animBg="1"/>
      <p:bldP spid="108579" grpId="0" animBg="1"/>
      <p:bldP spid="108580" grpId="0" animBg="1"/>
      <p:bldP spid="108581" grpId="0" animBg="1"/>
      <p:bldP spid="10858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7" name="Text Box 19"/>
          <p:cNvSpPr txBox="1">
            <a:spLocks noChangeArrowheads="1"/>
          </p:cNvSpPr>
          <p:nvPr/>
        </p:nvSpPr>
        <p:spPr bwMode="auto">
          <a:xfrm>
            <a:off x="509905" y="2013235"/>
            <a:ext cx="2766695"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en-US" sz="3200" dirty="0">
                <a:solidFill>
                  <a:srgbClr val="000082"/>
                </a:solidFill>
                <a:ea typeface="楷体_GB2312" pitchFamily="49" charset="-122"/>
              </a:rPr>
              <a:t>链队列的状态如下所示</a:t>
            </a:r>
            <a:r>
              <a:rPr lang="en-US" altLang="zh-CN" sz="3200" dirty="0">
                <a:solidFill>
                  <a:srgbClr val="000082"/>
                </a:solidFill>
                <a:ea typeface="楷体_GB2312" pitchFamily="49" charset="-122"/>
              </a:rPr>
              <a:t>:</a:t>
            </a:r>
            <a:endParaRPr lang="en-US" altLang="zh-CN" sz="3200" dirty="0">
              <a:ea typeface="楷体_GB2312" pitchFamily="49" charset="-122"/>
            </a:endParaRPr>
          </a:p>
        </p:txBody>
      </p:sp>
      <p:grpSp>
        <p:nvGrpSpPr>
          <p:cNvPr id="27754" name="Group 106"/>
          <p:cNvGrpSpPr>
            <a:grpSpLocks/>
          </p:cNvGrpSpPr>
          <p:nvPr/>
        </p:nvGrpSpPr>
        <p:grpSpPr bwMode="auto">
          <a:xfrm>
            <a:off x="3124200" y="4876800"/>
            <a:ext cx="3581400" cy="1676400"/>
            <a:chOff x="1968" y="3072"/>
            <a:chExt cx="2256" cy="1056"/>
          </a:xfrm>
        </p:grpSpPr>
        <p:sp>
          <p:nvSpPr>
            <p:cNvPr id="27706" name="Line 58"/>
            <p:cNvSpPr>
              <a:spLocks noChangeShapeType="1"/>
            </p:cNvSpPr>
            <p:nvPr/>
          </p:nvSpPr>
          <p:spPr bwMode="auto">
            <a:xfrm>
              <a:off x="4224" y="3072"/>
              <a:ext cx="0" cy="1056"/>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7" name="Line 59"/>
            <p:cNvSpPr>
              <a:spLocks noChangeShapeType="1"/>
            </p:cNvSpPr>
            <p:nvPr/>
          </p:nvSpPr>
          <p:spPr bwMode="auto">
            <a:xfrm flipH="1">
              <a:off x="1968" y="4128"/>
              <a:ext cx="2256"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8" name="Line 60"/>
            <p:cNvSpPr>
              <a:spLocks noChangeShapeType="1"/>
            </p:cNvSpPr>
            <p:nvPr/>
          </p:nvSpPr>
          <p:spPr bwMode="auto">
            <a:xfrm flipV="1">
              <a:off x="1968" y="3072"/>
              <a:ext cx="0" cy="1056"/>
            </a:xfrm>
            <a:prstGeom prst="line">
              <a:avLst/>
            </a:prstGeom>
            <a:noFill/>
            <a:ln w="38100" cap="sq">
              <a:solidFill>
                <a:srgbClr val="800000"/>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755" name="Group 107"/>
          <p:cNvGrpSpPr>
            <a:grpSpLocks/>
          </p:cNvGrpSpPr>
          <p:nvPr/>
        </p:nvGrpSpPr>
        <p:grpSpPr bwMode="auto">
          <a:xfrm>
            <a:off x="1981200" y="4876800"/>
            <a:ext cx="2133600" cy="914400"/>
            <a:chOff x="1248" y="3072"/>
            <a:chExt cx="1344" cy="576"/>
          </a:xfrm>
        </p:grpSpPr>
        <p:sp>
          <p:nvSpPr>
            <p:cNvPr id="27711" name="Line 63"/>
            <p:cNvSpPr>
              <a:spLocks noChangeShapeType="1"/>
            </p:cNvSpPr>
            <p:nvPr/>
          </p:nvSpPr>
          <p:spPr bwMode="auto">
            <a:xfrm>
              <a:off x="2592" y="3072"/>
              <a:ext cx="0" cy="576"/>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12" name="Line 64"/>
            <p:cNvSpPr>
              <a:spLocks noChangeShapeType="1"/>
            </p:cNvSpPr>
            <p:nvPr/>
          </p:nvSpPr>
          <p:spPr bwMode="auto">
            <a:xfrm flipH="1">
              <a:off x="1248" y="3648"/>
              <a:ext cx="1344"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13" name="Line 65"/>
            <p:cNvSpPr>
              <a:spLocks noChangeShapeType="1"/>
            </p:cNvSpPr>
            <p:nvPr/>
          </p:nvSpPr>
          <p:spPr bwMode="auto">
            <a:xfrm flipV="1">
              <a:off x="1248" y="3072"/>
              <a:ext cx="0" cy="576"/>
            </a:xfrm>
            <a:prstGeom prst="line">
              <a:avLst/>
            </a:prstGeom>
            <a:noFill/>
            <a:ln w="38100" cap="sq">
              <a:solidFill>
                <a:srgbClr val="800000"/>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grpSp>
      <p:grpSp>
        <p:nvGrpSpPr>
          <p:cNvPr id="27749" name="Group 101"/>
          <p:cNvGrpSpPr>
            <a:grpSpLocks/>
          </p:cNvGrpSpPr>
          <p:nvPr/>
        </p:nvGrpSpPr>
        <p:grpSpPr bwMode="auto">
          <a:xfrm>
            <a:off x="395288" y="3298825"/>
            <a:ext cx="5243513" cy="1120775"/>
            <a:chOff x="249" y="1838"/>
            <a:chExt cx="3303" cy="706"/>
          </a:xfrm>
        </p:grpSpPr>
        <p:sp>
          <p:nvSpPr>
            <p:cNvPr id="27714" name="Line 66"/>
            <p:cNvSpPr>
              <a:spLocks noChangeShapeType="1"/>
            </p:cNvSpPr>
            <p:nvPr/>
          </p:nvSpPr>
          <p:spPr bwMode="auto">
            <a:xfrm>
              <a:off x="249" y="2304"/>
              <a:ext cx="3303" cy="0"/>
            </a:xfrm>
            <a:prstGeom prst="line">
              <a:avLst/>
            </a:prstGeom>
            <a:noFill/>
            <a:ln w="3810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16" name="Line 68"/>
            <p:cNvSpPr>
              <a:spLocks noChangeShapeType="1"/>
            </p:cNvSpPr>
            <p:nvPr/>
          </p:nvSpPr>
          <p:spPr bwMode="auto">
            <a:xfrm>
              <a:off x="3552" y="2304"/>
              <a:ext cx="0" cy="240"/>
            </a:xfrm>
            <a:prstGeom prst="line">
              <a:avLst/>
            </a:prstGeom>
            <a:noFill/>
            <a:ln w="38100" cap="sq">
              <a:solidFill>
                <a:srgbClr val="3333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19" name="Text Box 71"/>
            <p:cNvSpPr txBox="1">
              <a:spLocks noChangeArrowheads="1"/>
            </p:cNvSpPr>
            <p:nvPr/>
          </p:nvSpPr>
          <p:spPr bwMode="auto">
            <a:xfrm>
              <a:off x="249" y="1838"/>
              <a:ext cx="77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err="1">
                  <a:solidFill>
                    <a:srgbClr val="3333FF"/>
                  </a:solidFill>
                </a:rPr>
                <a:t>Q.front</a:t>
              </a:r>
              <a:endParaRPr lang="en-US" altLang="zh-CN" sz="2800" dirty="0"/>
            </a:p>
          </p:txBody>
        </p:sp>
      </p:grpSp>
      <p:grpSp>
        <p:nvGrpSpPr>
          <p:cNvPr id="27751" name="Group 103"/>
          <p:cNvGrpSpPr>
            <a:grpSpLocks/>
          </p:cNvGrpSpPr>
          <p:nvPr/>
        </p:nvGrpSpPr>
        <p:grpSpPr bwMode="auto">
          <a:xfrm>
            <a:off x="762000" y="4876800"/>
            <a:ext cx="990600" cy="1295400"/>
            <a:chOff x="480" y="3072"/>
            <a:chExt cx="624" cy="816"/>
          </a:xfrm>
        </p:grpSpPr>
        <p:sp>
          <p:nvSpPr>
            <p:cNvPr id="27722" name="Line 74"/>
            <p:cNvSpPr>
              <a:spLocks noChangeShapeType="1"/>
            </p:cNvSpPr>
            <p:nvPr/>
          </p:nvSpPr>
          <p:spPr bwMode="auto">
            <a:xfrm>
              <a:off x="1104" y="3072"/>
              <a:ext cx="0" cy="816"/>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3" name="Line 75"/>
            <p:cNvSpPr>
              <a:spLocks noChangeShapeType="1"/>
            </p:cNvSpPr>
            <p:nvPr/>
          </p:nvSpPr>
          <p:spPr bwMode="auto">
            <a:xfrm flipH="1">
              <a:off x="480" y="3888"/>
              <a:ext cx="624"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4" name="Line 76"/>
            <p:cNvSpPr>
              <a:spLocks noChangeShapeType="1"/>
            </p:cNvSpPr>
            <p:nvPr/>
          </p:nvSpPr>
          <p:spPr bwMode="auto">
            <a:xfrm flipV="1">
              <a:off x="480" y="3072"/>
              <a:ext cx="0" cy="816"/>
            </a:xfrm>
            <a:prstGeom prst="line">
              <a:avLst/>
            </a:prstGeom>
            <a:noFill/>
            <a:ln w="38100" cap="sq">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752" name="Group 104"/>
          <p:cNvGrpSpPr>
            <a:grpSpLocks/>
          </p:cNvGrpSpPr>
          <p:nvPr/>
        </p:nvGrpSpPr>
        <p:grpSpPr bwMode="auto">
          <a:xfrm>
            <a:off x="5638800" y="4876800"/>
            <a:ext cx="2286000" cy="457200"/>
            <a:chOff x="3552" y="3072"/>
            <a:chExt cx="1440" cy="288"/>
          </a:xfrm>
        </p:grpSpPr>
        <p:sp>
          <p:nvSpPr>
            <p:cNvPr id="27727" name="Line 79"/>
            <p:cNvSpPr>
              <a:spLocks noChangeShapeType="1"/>
            </p:cNvSpPr>
            <p:nvPr/>
          </p:nvSpPr>
          <p:spPr bwMode="auto">
            <a:xfrm>
              <a:off x="4992" y="3072"/>
              <a:ext cx="0" cy="288"/>
            </a:xfrm>
            <a:prstGeom prst="line">
              <a:avLst/>
            </a:prstGeom>
            <a:noFill/>
            <a:ln w="381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28" name="Line 80"/>
            <p:cNvSpPr>
              <a:spLocks noChangeShapeType="1"/>
            </p:cNvSpPr>
            <p:nvPr/>
          </p:nvSpPr>
          <p:spPr bwMode="auto">
            <a:xfrm flipH="1">
              <a:off x="3552" y="3360"/>
              <a:ext cx="1440" cy="0"/>
            </a:xfrm>
            <a:prstGeom prst="line">
              <a:avLst/>
            </a:prstGeom>
            <a:noFill/>
            <a:ln w="381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29" name="Line 81"/>
            <p:cNvSpPr>
              <a:spLocks noChangeShapeType="1"/>
            </p:cNvSpPr>
            <p:nvPr/>
          </p:nvSpPr>
          <p:spPr bwMode="auto">
            <a:xfrm flipV="1">
              <a:off x="3552" y="3072"/>
              <a:ext cx="0" cy="288"/>
            </a:xfrm>
            <a:prstGeom prst="line">
              <a:avLst/>
            </a:prstGeom>
            <a:noFill/>
            <a:ln w="38100" cap="sq">
              <a:solidFill>
                <a:srgbClr val="8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grpSp>
      <p:grpSp>
        <p:nvGrpSpPr>
          <p:cNvPr id="27747" name="Group 99"/>
          <p:cNvGrpSpPr>
            <a:grpSpLocks/>
          </p:cNvGrpSpPr>
          <p:nvPr/>
        </p:nvGrpSpPr>
        <p:grpSpPr bwMode="auto">
          <a:xfrm>
            <a:off x="533400" y="4311650"/>
            <a:ext cx="8153400" cy="565150"/>
            <a:chOff x="336" y="2716"/>
            <a:chExt cx="5136" cy="356"/>
          </a:xfrm>
        </p:grpSpPr>
        <p:sp>
          <p:nvSpPr>
            <p:cNvPr id="27668" name="Text Box 20"/>
            <p:cNvSpPr txBox="1">
              <a:spLocks noChangeArrowheads="1"/>
            </p:cNvSpPr>
            <p:nvPr/>
          </p:nvSpPr>
          <p:spPr bwMode="auto">
            <a:xfrm>
              <a:off x="1056" y="2716"/>
              <a:ext cx="4320" cy="330"/>
            </a:xfrm>
            <a:prstGeom prst="rect">
              <a:avLst/>
            </a:prstGeom>
            <a:noFill/>
            <a:ln w="12700" cap="sq">
              <a:no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dirty="0">
                  <a:ea typeface="楷体_GB2312" pitchFamily="49" charset="-122"/>
                </a:rPr>
                <a:t> </a:t>
              </a:r>
              <a:r>
                <a:rPr lang="en-US" altLang="zh-CN" sz="2800" b="1" dirty="0">
                  <a:solidFill>
                    <a:srgbClr val="000082"/>
                  </a:solidFill>
                  <a:ea typeface="楷体_GB2312" pitchFamily="49" charset="-122"/>
                </a:rPr>
                <a:t>3        </a:t>
              </a:r>
              <a:r>
                <a:rPr lang="en-US" altLang="zh-CN" sz="2800" b="1" dirty="0" smtClean="0">
                  <a:solidFill>
                    <a:srgbClr val="000082"/>
                  </a:solidFill>
                  <a:ea typeface="楷体_GB2312" pitchFamily="49" charset="-122"/>
                </a:rPr>
                <a:t>     1             2             4              7             5</a:t>
              </a:r>
              <a:r>
                <a:rPr lang="en-US" altLang="zh-CN" sz="2800" b="1" dirty="0" smtClean="0">
                  <a:ea typeface="楷体_GB2312" pitchFamily="49" charset="-122"/>
                </a:rPr>
                <a:t> </a:t>
              </a:r>
              <a:endParaRPr lang="en-US" altLang="zh-CN" sz="2800" b="1" dirty="0">
                <a:ea typeface="楷体_GB2312" pitchFamily="49" charset="-122"/>
              </a:endParaRPr>
            </a:p>
          </p:txBody>
        </p:sp>
        <p:sp>
          <p:nvSpPr>
            <p:cNvPr id="27671" name="Line 23"/>
            <p:cNvSpPr>
              <a:spLocks noChangeShapeType="1"/>
            </p:cNvSpPr>
            <p:nvPr/>
          </p:nvSpPr>
          <p:spPr bwMode="auto">
            <a:xfrm>
              <a:off x="1392"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72" name="Line 24"/>
            <p:cNvSpPr>
              <a:spLocks noChangeShapeType="1"/>
            </p:cNvSpPr>
            <p:nvPr/>
          </p:nvSpPr>
          <p:spPr bwMode="auto">
            <a:xfrm>
              <a:off x="1584"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73" name="Line 25"/>
            <p:cNvSpPr>
              <a:spLocks noChangeShapeType="1"/>
            </p:cNvSpPr>
            <p:nvPr/>
          </p:nvSpPr>
          <p:spPr bwMode="auto">
            <a:xfrm>
              <a:off x="1104"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74" name="Line 26"/>
            <p:cNvSpPr>
              <a:spLocks noChangeShapeType="1"/>
            </p:cNvSpPr>
            <p:nvPr/>
          </p:nvSpPr>
          <p:spPr bwMode="auto">
            <a:xfrm>
              <a:off x="1104" y="2784"/>
              <a:ext cx="480"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75" name="Line 27"/>
            <p:cNvSpPr>
              <a:spLocks noChangeShapeType="1"/>
            </p:cNvSpPr>
            <p:nvPr/>
          </p:nvSpPr>
          <p:spPr bwMode="auto">
            <a:xfrm>
              <a:off x="1104" y="3072"/>
              <a:ext cx="480"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76" name="Line 28"/>
            <p:cNvSpPr>
              <a:spLocks noChangeShapeType="1"/>
            </p:cNvSpPr>
            <p:nvPr/>
          </p:nvSpPr>
          <p:spPr bwMode="auto">
            <a:xfrm>
              <a:off x="2112"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77" name="Line 29"/>
            <p:cNvSpPr>
              <a:spLocks noChangeShapeType="1"/>
            </p:cNvSpPr>
            <p:nvPr/>
          </p:nvSpPr>
          <p:spPr bwMode="auto">
            <a:xfrm>
              <a:off x="2304"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78" name="Line 30"/>
            <p:cNvSpPr>
              <a:spLocks noChangeShapeType="1"/>
            </p:cNvSpPr>
            <p:nvPr/>
          </p:nvSpPr>
          <p:spPr bwMode="auto">
            <a:xfrm>
              <a:off x="1824"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79" name="Line 31"/>
            <p:cNvSpPr>
              <a:spLocks noChangeShapeType="1"/>
            </p:cNvSpPr>
            <p:nvPr/>
          </p:nvSpPr>
          <p:spPr bwMode="auto">
            <a:xfrm>
              <a:off x="1824" y="2784"/>
              <a:ext cx="480"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80" name="Line 32"/>
            <p:cNvSpPr>
              <a:spLocks noChangeShapeType="1"/>
            </p:cNvSpPr>
            <p:nvPr/>
          </p:nvSpPr>
          <p:spPr bwMode="auto">
            <a:xfrm>
              <a:off x="1824" y="3072"/>
              <a:ext cx="480"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81" name="Line 33"/>
            <p:cNvSpPr>
              <a:spLocks noChangeShapeType="1"/>
            </p:cNvSpPr>
            <p:nvPr/>
          </p:nvSpPr>
          <p:spPr bwMode="auto">
            <a:xfrm>
              <a:off x="2880"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82" name="Line 34"/>
            <p:cNvSpPr>
              <a:spLocks noChangeShapeType="1"/>
            </p:cNvSpPr>
            <p:nvPr/>
          </p:nvSpPr>
          <p:spPr bwMode="auto">
            <a:xfrm>
              <a:off x="3072"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83" name="Line 35"/>
            <p:cNvSpPr>
              <a:spLocks noChangeShapeType="1"/>
            </p:cNvSpPr>
            <p:nvPr/>
          </p:nvSpPr>
          <p:spPr bwMode="auto">
            <a:xfrm>
              <a:off x="2592"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84" name="Line 36"/>
            <p:cNvSpPr>
              <a:spLocks noChangeShapeType="1"/>
            </p:cNvSpPr>
            <p:nvPr/>
          </p:nvSpPr>
          <p:spPr bwMode="auto">
            <a:xfrm>
              <a:off x="2592" y="2784"/>
              <a:ext cx="480"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85" name="Line 37"/>
            <p:cNvSpPr>
              <a:spLocks noChangeShapeType="1"/>
            </p:cNvSpPr>
            <p:nvPr/>
          </p:nvSpPr>
          <p:spPr bwMode="auto">
            <a:xfrm>
              <a:off x="2592" y="3072"/>
              <a:ext cx="480"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86" name="Line 38"/>
            <p:cNvSpPr>
              <a:spLocks noChangeShapeType="1"/>
            </p:cNvSpPr>
            <p:nvPr/>
          </p:nvSpPr>
          <p:spPr bwMode="auto">
            <a:xfrm>
              <a:off x="3696"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87" name="Line 39"/>
            <p:cNvSpPr>
              <a:spLocks noChangeShapeType="1"/>
            </p:cNvSpPr>
            <p:nvPr/>
          </p:nvSpPr>
          <p:spPr bwMode="auto">
            <a:xfrm>
              <a:off x="3888"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88" name="Line 40"/>
            <p:cNvSpPr>
              <a:spLocks noChangeShapeType="1"/>
            </p:cNvSpPr>
            <p:nvPr/>
          </p:nvSpPr>
          <p:spPr bwMode="auto">
            <a:xfrm>
              <a:off x="3408"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89" name="Line 41"/>
            <p:cNvSpPr>
              <a:spLocks noChangeShapeType="1"/>
            </p:cNvSpPr>
            <p:nvPr/>
          </p:nvSpPr>
          <p:spPr bwMode="auto">
            <a:xfrm>
              <a:off x="3408" y="2784"/>
              <a:ext cx="480"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90" name="Line 42"/>
            <p:cNvSpPr>
              <a:spLocks noChangeShapeType="1"/>
            </p:cNvSpPr>
            <p:nvPr/>
          </p:nvSpPr>
          <p:spPr bwMode="auto">
            <a:xfrm>
              <a:off x="3408" y="3072"/>
              <a:ext cx="480"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91" name="Line 43"/>
            <p:cNvSpPr>
              <a:spLocks noChangeShapeType="1"/>
            </p:cNvSpPr>
            <p:nvPr/>
          </p:nvSpPr>
          <p:spPr bwMode="auto">
            <a:xfrm>
              <a:off x="4512"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92" name="Line 44"/>
            <p:cNvSpPr>
              <a:spLocks noChangeShapeType="1"/>
            </p:cNvSpPr>
            <p:nvPr/>
          </p:nvSpPr>
          <p:spPr bwMode="auto">
            <a:xfrm>
              <a:off x="4704"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93" name="Line 45"/>
            <p:cNvSpPr>
              <a:spLocks noChangeShapeType="1"/>
            </p:cNvSpPr>
            <p:nvPr/>
          </p:nvSpPr>
          <p:spPr bwMode="auto">
            <a:xfrm>
              <a:off x="4224"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94" name="Line 46"/>
            <p:cNvSpPr>
              <a:spLocks noChangeShapeType="1"/>
            </p:cNvSpPr>
            <p:nvPr/>
          </p:nvSpPr>
          <p:spPr bwMode="auto">
            <a:xfrm>
              <a:off x="4224" y="2784"/>
              <a:ext cx="480"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95" name="Line 47"/>
            <p:cNvSpPr>
              <a:spLocks noChangeShapeType="1"/>
            </p:cNvSpPr>
            <p:nvPr/>
          </p:nvSpPr>
          <p:spPr bwMode="auto">
            <a:xfrm>
              <a:off x="4224" y="3072"/>
              <a:ext cx="480"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96" name="Line 48"/>
            <p:cNvSpPr>
              <a:spLocks noChangeShapeType="1"/>
            </p:cNvSpPr>
            <p:nvPr/>
          </p:nvSpPr>
          <p:spPr bwMode="auto">
            <a:xfrm>
              <a:off x="5280"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97" name="Line 49"/>
            <p:cNvSpPr>
              <a:spLocks noChangeShapeType="1"/>
            </p:cNvSpPr>
            <p:nvPr/>
          </p:nvSpPr>
          <p:spPr bwMode="auto">
            <a:xfrm>
              <a:off x="5472"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98" name="Line 50"/>
            <p:cNvSpPr>
              <a:spLocks noChangeShapeType="1"/>
            </p:cNvSpPr>
            <p:nvPr/>
          </p:nvSpPr>
          <p:spPr bwMode="auto">
            <a:xfrm>
              <a:off x="4992"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99" name="Line 51"/>
            <p:cNvSpPr>
              <a:spLocks noChangeShapeType="1"/>
            </p:cNvSpPr>
            <p:nvPr/>
          </p:nvSpPr>
          <p:spPr bwMode="auto">
            <a:xfrm>
              <a:off x="4992" y="2784"/>
              <a:ext cx="480"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00" name="Line 52"/>
            <p:cNvSpPr>
              <a:spLocks noChangeShapeType="1"/>
            </p:cNvSpPr>
            <p:nvPr/>
          </p:nvSpPr>
          <p:spPr bwMode="auto">
            <a:xfrm>
              <a:off x="4992" y="3072"/>
              <a:ext cx="480"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02" name="Line 54"/>
            <p:cNvSpPr>
              <a:spLocks noChangeShapeType="1"/>
            </p:cNvSpPr>
            <p:nvPr/>
          </p:nvSpPr>
          <p:spPr bwMode="auto">
            <a:xfrm>
              <a:off x="816"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03" name="Line 55"/>
            <p:cNvSpPr>
              <a:spLocks noChangeShapeType="1"/>
            </p:cNvSpPr>
            <p:nvPr/>
          </p:nvSpPr>
          <p:spPr bwMode="auto">
            <a:xfrm>
              <a:off x="336"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04" name="Line 56"/>
            <p:cNvSpPr>
              <a:spLocks noChangeShapeType="1"/>
            </p:cNvSpPr>
            <p:nvPr/>
          </p:nvSpPr>
          <p:spPr bwMode="auto">
            <a:xfrm>
              <a:off x="336" y="2784"/>
              <a:ext cx="480"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05" name="Line 57"/>
            <p:cNvSpPr>
              <a:spLocks noChangeShapeType="1"/>
            </p:cNvSpPr>
            <p:nvPr/>
          </p:nvSpPr>
          <p:spPr bwMode="auto">
            <a:xfrm>
              <a:off x="336" y="3072"/>
              <a:ext cx="480"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20" name="Rectangle 72"/>
            <p:cNvSpPr>
              <a:spLocks noChangeArrowheads="1"/>
            </p:cNvSpPr>
            <p:nvPr/>
          </p:nvSpPr>
          <p:spPr bwMode="auto">
            <a:xfrm>
              <a:off x="336" y="2784"/>
              <a:ext cx="480" cy="288"/>
            </a:xfrm>
            <a:prstGeom prst="rect">
              <a:avLst/>
            </a:prstGeom>
            <a:solidFill>
              <a:schemeClr val="accent1"/>
            </a:solidFill>
            <a:ln w="38100" cap="sq">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21" name="Line 73"/>
            <p:cNvSpPr>
              <a:spLocks noChangeShapeType="1"/>
            </p:cNvSpPr>
            <p:nvPr/>
          </p:nvSpPr>
          <p:spPr bwMode="auto">
            <a:xfrm>
              <a:off x="624"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31" name="Line 83"/>
            <p:cNvSpPr>
              <a:spLocks noChangeShapeType="1"/>
            </p:cNvSpPr>
            <p:nvPr/>
          </p:nvSpPr>
          <p:spPr bwMode="auto">
            <a:xfrm>
              <a:off x="720" y="2928"/>
              <a:ext cx="384" cy="0"/>
            </a:xfrm>
            <a:prstGeom prst="line">
              <a:avLst/>
            </a:prstGeom>
            <a:noFill/>
            <a:ln w="38100" cap="sq">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32" name="Line 84"/>
            <p:cNvSpPr>
              <a:spLocks noChangeShapeType="1"/>
            </p:cNvSpPr>
            <p:nvPr/>
          </p:nvSpPr>
          <p:spPr bwMode="auto">
            <a:xfrm>
              <a:off x="1488" y="2928"/>
              <a:ext cx="336" cy="0"/>
            </a:xfrm>
            <a:prstGeom prst="line">
              <a:avLst/>
            </a:prstGeom>
            <a:noFill/>
            <a:ln w="38100" cap="sq">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33" name="Line 85"/>
            <p:cNvSpPr>
              <a:spLocks noChangeShapeType="1"/>
            </p:cNvSpPr>
            <p:nvPr/>
          </p:nvSpPr>
          <p:spPr bwMode="auto">
            <a:xfrm>
              <a:off x="2208" y="2928"/>
              <a:ext cx="384" cy="0"/>
            </a:xfrm>
            <a:prstGeom prst="line">
              <a:avLst/>
            </a:prstGeom>
            <a:noFill/>
            <a:ln w="38100" cap="sq">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34" name="Line 86"/>
            <p:cNvSpPr>
              <a:spLocks noChangeShapeType="1"/>
            </p:cNvSpPr>
            <p:nvPr/>
          </p:nvSpPr>
          <p:spPr bwMode="auto">
            <a:xfrm>
              <a:off x="2976" y="2928"/>
              <a:ext cx="432" cy="0"/>
            </a:xfrm>
            <a:prstGeom prst="line">
              <a:avLst/>
            </a:prstGeom>
            <a:noFill/>
            <a:ln w="38100" cap="sq">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35" name="Line 87"/>
            <p:cNvSpPr>
              <a:spLocks noChangeShapeType="1"/>
            </p:cNvSpPr>
            <p:nvPr/>
          </p:nvSpPr>
          <p:spPr bwMode="auto">
            <a:xfrm>
              <a:off x="3792" y="2928"/>
              <a:ext cx="432" cy="0"/>
            </a:xfrm>
            <a:prstGeom prst="line">
              <a:avLst/>
            </a:prstGeom>
            <a:noFill/>
            <a:ln w="38100" cap="sq">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36" name="Line 88"/>
            <p:cNvSpPr>
              <a:spLocks noChangeShapeType="1"/>
            </p:cNvSpPr>
            <p:nvPr/>
          </p:nvSpPr>
          <p:spPr bwMode="auto">
            <a:xfrm>
              <a:off x="4608" y="2928"/>
              <a:ext cx="384" cy="0"/>
            </a:xfrm>
            <a:prstGeom prst="line">
              <a:avLst/>
            </a:prstGeom>
            <a:noFill/>
            <a:ln w="38100" cap="sq">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grpSp>
      <p:grpSp>
        <p:nvGrpSpPr>
          <p:cNvPr id="27760" name="Group 112"/>
          <p:cNvGrpSpPr>
            <a:grpSpLocks/>
          </p:cNvGrpSpPr>
          <p:nvPr/>
        </p:nvGrpSpPr>
        <p:grpSpPr bwMode="auto">
          <a:xfrm>
            <a:off x="4139952" y="908720"/>
            <a:ext cx="4191000" cy="2362200"/>
            <a:chOff x="2832" y="192"/>
            <a:chExt cx="2640" cy="1488"/>
          </a:xfrm>
        </p:grpSpPr>
        <p:sp>
          <p:nvSpPr>
            <p:cNvPr id="27655" name="Line 7"/>
            <p:cNvSpPr>
              <a:spLocks noChangeShapeType="1"/>
            </p:cNvSpPr>
            <p:nvPr/>
          </p:nvSpPr>
          <p:spPr bwMode="auto">
            <a:xfrm>
              <a:off x="3696" y="288"/>
              <a:ext cx="960" cy="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6" name="Line 8"/>
            <p:cNvSpPr>
              <a:spLocks noChangeShapeType="1"/>
            </p:cNvSpPr>
            <p:nvPr/>
          </p:nvSpPr>
          <p:spPr bwMode="auto">
            <a:xfrm flipH="1">
              <a:off x="4320" y="384"/>
              <a:ext cx="336" cy="288"/>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7" name="Line 9"/>
            <p:cNvSpPr>
              <a:spLocks noChangeShapeType="1"/>
            </p:cNvSpPr>
            <p:nvPr/>
          </p:nvSpPr>
          <p:spPr bwMode="auto">
            <a:xfrm>
              <a:off x="3648" y="384"/>
              <a:ext cx="480" cy="288"/>
            </a:xfrm>
            <a:prstGeom prst="line">
              <a:avLst/>
            </a:prstGeom>
            <a:noFill/>
            <a:ln w="762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8" name="Line 10"/>
            <p:cNvSpPr>
              <a:spLocks noChangeShapeType="1"/>
            </p:cNvSpPr>
            <p:nvPr/>
          </p:nvSpPr>
          <p:spPr bwMode="auto">
            <a:xfrm flipH="1">
              <a:off x="3504" y="768"/>
              <a:ext cx="624" cy="336"/>
            </a:xfrm>
            <a:prstGeom prst="line">
              <a:avLst/>
            </a:prstGeom>
            <a:noFill/>
            <a:ln w="762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9" name="Line 11"/>
            <p:cNvSpPr>
              <a:spLocks noChangeShapeType="1"/>
            </p:cNvSpPr>
            <p:nvPr/>
          </p:nvSpPr>
          <p:spPr bwMode="auto">
            <a:xfrm>
              <a:off x="4320" y="816"/>
              <a:ext cx="528" cy="288"/>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0" name="Line 12"/>
            <p:cNvSpPr>
              <a:spLocks noChangeShapeType="1"/>
            </p:cNvSpPr>
            <p:nvPr/>
          </p:nvSpPr>
          <p:spPr bwMode="auto">
            <a:xfrm flipH="1">
              <a:off x="4608" y="1200"/>
              <a:ext cx="240" cy="288"/>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1" name="Line 13"/>
            <p:cNvSpPr>
              <a:spLocks noChangeShapeType="1"/>
            </p:cNvSpPr>
            <p:nvPr/>
          </p:nvSpPr>
          <p:spPr bwMode="auto">
            <a:xfrm>
              <a:off x="5088" y="1152"/>
              <a:ext cx="240" cy="288"/>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3" name="Line 15"/>
            <p:cNvSpPr>
              <a:spLocks noChangeShapeType="1"/>
            </p:cNvSpPr>
            <p:nvPr/>
          </p:nvSpPr>
          <p:spPr bwMode="auto">
            <a:xfrm flipH="1">
              <a:off x="3024" y="1248"/>
              <a:ext cx="288" cy="240"/>
            </a:xfrm>
            <a:prstGeom prst="line">
              <a:avLst/>
            </a:prstGeom>
            <a:noFill/>
            <a:ln w="762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4" name="Line 16"/>
            <p:cNvSpPr>
              <a:spLocks noChangeShapeType="1"/>
            </p:cNvSpPr>
            <p:nvPr/>
          </p:nvSpPr>
          <p:spPr bwMode="auto">
            <a:xfrm>
              <a:off x="3072" y="1584"/>
              <a:ext cx="624" cy="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5" name="Line 17"/>
            <p:cNvSpPr>
              <a:spLocks noChangeShapeType="1"/>
            </p:cNvSpPr>
            <p:nvPr/>
          </p:nvSpPr>
          <p:spPr bwMode="auto">
            <a:xfrm>
              <a:off x="3888" y="1584"/>
              <a:ext cx="528" cy="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6" name="Line 18"/>
            <p:cNvSpPr>
              <a:spLocks noChangeShapeType="1"/>
            </p:cNvSpPr>
            <p:nvPr/>
          </p:nvSpPr>
          <p:spPr bwMode="auto">
            <a:xfrm>
              <a:off x="4656" y="1584"/>
              <a:ext cx="576" cy="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30" name="Line 82"/>
            <p:cNvSpPr>
              <a:spLocks noChangeShapeType="1"/>
            </p:cNvSpPr>
            <p:nvPr/>
          </p:nvSpPr>
          <p:spPr bwMode="auto">
            <a:xfrm>
              <a:off x="3504" y="1152"/>
              <a:ext cx="240" cy="288"/>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37" name="Oval 89"/>
            <p:cNvSpPr>
              <a:spLocks noChangeArrowheads="1"/>
            </p:cNvSpPr>
            <p:nvPr/>
          </p:nvSpPr>
          <p:spPr bwMode="auto">
            <a:xfrm>
              <a:off x="3456" y="192"/>
              <a:ext cx="240" cy="240"/>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tx2"/>
                  </a:solidFill>
                </a:rPr>
                <a:t>3</a:t>
              </a:r>
              <a:endParaRPr lang="en-US" altLang="zh-CN" sz="2400"/>
            </a:p>
          </p:txBody>
        </p:sp>
        <p:sp>
          <p:nvSpPr>
            <p:cNvPr id="27739" name="Oval 91"/>
            <p:cNvSpPr>
              <a:spLocks noChangeArrowheads="1"/>
            </p:cNvSpPr>
            <p:nvPr/>
          </p:nvSpPr>
          <p:spPr bwMode="auto">
            <a:xfrm>
              <a:off x="4656" y="192"/>
              <a:ext cx="240" cy="240"/>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tx2"/>
                  </a:solidFill>
                </a:rPr>
                <a:t>2</a:t>
              </a:r>
              <a:endParaRPr lang="en-US" altLang="zh-CN" sz="2400"/>
            </a:p>
          </p:txBody>
        </p:sp>
        <p:sp>
          <p:nvSpPr>
            <p:cNvPr id="27740" name="Oval 92"/>
            <p:cNvSpPr>
              <a:spLocks noChangeArrowheads="1"/>
            </p:cNvSpPr>
            <p:nvPr/>
          </p:nvSpPr>
          <p:spPr bwMode="auto">
            <a:xfrm>
              <a:off x="4080" y="624"/>
              <a:ext cx="240" cy="240"/>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dirty="0">
                  <a:solidFill>
                    <a:schemeClr val="tx2"/>
                  </a:solidFill>
                </a:rPr>
                <a:t>1</a:t>
              </a:r>
              <a:endParaRPr lang="en-US" altLang="zh-CN" sz="2400" dirty="0"/>
            </a:p>
          </p:txBody>
        </p:sp>
        <p:sp>
          <p:nvSpPr>
            <p:cNvPr id="27741" name="Oval 93"/>
            <p:cNvSpPr>
              <a:spLocks noChangeArrowheads="1"/>
            </p:cNvSpPr>
            <p:nvPr/>
          </p:nvSpPr>
          <p:spPr bwMode="auto">
            <a:xfrm>
              <a:off x="3264" y="1008"/>
              <a:ext cx="240" cy="240"/>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tx2"/>
                  </a:solidFill>
                </a:rPr>
                <a:t>4</a:t>
              </a:r>
              <a:endParaRPr lang="en-US" altLang="zh-CN" sz="2400"/>
            </a:p>
          </p:txBody>
        </p:sp>
        <p:sp>
          <p:nvSpPr>
            <p:cNvPr id="27742" name="Oval 94"/>
            <p:cNvSpPr>
              <a:spLocks noChangeArrowheads="1"/>
            </p:cNvSpPr>
            <p:nvPr/>
          </p:nvSpPr>
          <p:spPr bwMode="auto">
            <a:xfrm>
              <a:off x="4848" y="1008"/>
              <a:ext cx="240" cy="240"/>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tx2"/>
                  </a:solidFill>
                </a:rPr>
                <a:t>7</a:t>
              </a:r>
              <a:endParaRPr lang="en-US" altLang="zh-CN" sz="2400"/>
            </a:p>
          </p:txBody>
        </p:sp>
        <p:sp>
          <p:nvSpPr>
            <p:cNvPr id="27743" name="Oval 95"/>
            <p:cNvSpPr>
              <a:spLocks noChangeArrowheads="1"/>
            </p:cNvSpPr>
            <p:nvPr/>
          </p:nvSpPr>
          <p:spPr bwMode="auto">
            <a:xfrm>
              <a:off x="2832" y="1440"/>
              <a:ext cx="240" cy="240"/>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tx2"/>
                  </a:solidFill>
                </a:rPr>
                <a:t>5</a:t>
              </a:r>
              <a:endParaRPr lang="en-US" altLang="zh-CN" sz="2400"/>
            </a:p>
          </p:txBody>
        </p:sp>
        <p:sp>
          <p:nvSpPr>
            <p:cNvPr id="27744" name="Oval 96"/>
            <p:cNvSpPr>
              <a:spLocks noChangeArrowheads="1"/>
            </p:cNvSpPr>
            <p:nvPr/>
          </p:nvSpPr>
          <p:spPr bwMode="auto">
            <a:xfrm>
              <a:off x="3648" y="1440"/>
              <a:ext cx="240" cy="240"/>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tx2"/>
                  </a:solidFill>
                </a:rPr>
                <a:t>6</a:t>
              </a:r>
              <a:endParaRPr lang="en-US" altLang="zh-CN" sz="2400"/>
            </a:p>
          </p:txBody>
        </p:sp>
        <p:sp>
          <p:nvSpPr>
            <p:cNvPr id="27745" name="Oval 97"/>
            <p:cNvSpPr>
              <a:spLocks noChangeArrowheads="1"/>
            </p:cNvSpPr>
            <p:nvPr/>
          </p:nvSpPr>
          <p:spPr bwMode="auto">
            <a:xfrm>
              <a:off x="4416" y="1440"/>
              <a:ext cx="240" cy="240"/>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tx2"/>
                  </a:solidFill>
                </a:rPr>
                <a:t>8</a:t>
              </a:r>
              <a:endParaRPr lang="en-US" altLang="zh-CN" sz="2400"/>
            </a:p>
          </p:txBody>
        </p:sp>
        <p:sp>
          <p:nvSpPr>
            <p:cNvPr id="27746" name="Oval 98"/>
            <p:cNvSpPr>
              <a:spLocks noChangeArrowheads="1"/>
            </p:cNvSpPr>
            <p:nvPr/>
          </p:nvSpPr>
          <p:spPr bwMode="auto">
            <a:xfrm>
              <a:off x="5232" y="1440"/>
              <a:ext cx="240" cy="240"/>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tx2"/>
                  </a:solidFill>
                </a:rPr>
                <a:t>9</a:t>
              </a:r>
              <a:endParaRPr lang="en-US" altLang="zh-CN" sz="2400"/>
            </a:p>
          </p:txBody>
        </p:sp>
      </p:grpSp>
      <p:grpSp>
        <p:nvGrpSpPr>
          <p:cNvPr id="27750" name="Group 102"/>
          <p:cNvGrpSpPr>
            <a:grpSpLocks/>
          </p:cNvGrpSpPr>
          <p:nvPr/>
        </p:nvGrpSpPr>
        <p:grpSpPr bwMode="auto">
          <a:xfrm>
            <a:off x="7589840" y="3308350"/>
            <a:ext cx="1303338" cy="1111250"/>
            <a:chOff x="4781" y="1748"/>
            <a:chExt cx="821" cy="700"/>
          </a:xfrm>
        </p:grpSpPr>
        <p:sp>
          <p:nvSpPr>
            <p:cNvPr id="27717" name="Line 69"/>
            <p:cNvSpPr>
              <a:spLocks noChangeShapeType="1"/>
            </p:cNvSpPr>
            <p:nvPr/>
          </p:nvSpPr>
          <p:spPr bwMode="auto">
            <a:xfrm>
              <a:off x="5088" y="2160"/>
              <a:ext cx="514" cy="0"/>
            </a:xfrm>
            <a:prstGeom prst="line">
              <a:avLst/>
            </a:prstGeom>
            <a:noFill/>
            <a:ln w="38100" cap="sq">
              <a:solidFill>
                <a:srgbClr val="7800E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18" name="Line 70"/>
            <p:cNvSpPr>
              <a:spLocks noChangeShapeType="1"/>
            </p:cNvSpPr>
            <p:nvPr/>
          </p:nvSpPr>
          <p:spPr bwMode="auto">
            <a:xfrm>
              <a:off x="5088" y="2160"/>
              <a:ext cx="0" cy="288"/>
            </a:xfrm>
            <a:prstGeom prst="line">
              <a:avLst/>
            </a:prstGeom>
            <a:noFill/>
            <a:ln w="38100" cap="sq">
              <a:solidFill>
                <a:srgbClr val="7800EE"/>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48" name="Rectangle 100"/>
            <p:cNvSpPr>
              <a:spLocks noChangeArrowheads="1"/>
            </p:cNvSpPr>
            <p:nvPr/>
          </p:nvSpPr>
          <p:spPr bwMode="auto">
            <a:xfrm>
              <a:off x="4781" y="1748"/>
              <a:ext cx="70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err="1">
                  <a:solidFill>
                    <a:srgbClr val="7800EE"/>
                  </a:solidFill>
                </a:rPr>
                <a:t>Q.rear</a:t>
              </a:r>
              <a:endParaRPr lang="en-US" altLang="zh-CN" sz="2800" dirty="0">
                <a:solidFill>
                  <a:srgbClr val="7800EE"/>
                </a:solidFill>
              </a:endParaRPr>
            </a:p>
          </p:txBody>
        </p:sp>
      </p:grpSp>
      <p:grpSp>
        <p:nvGrpSpPr>
          <p:cNvPr id="27757" name="Group 109"/>
          <p:cNvGrpSpPr>
            <a:grpSpLocks/>
          </p:cNvGrpSpPr>
          <p:nvPr/>
        </p:nvGrpSpPr>
        <p:grpSpPr bwMode="auto">
          <a:xfrm>
            <a:off x="1981200" y="4876800"/>
            <a:ext cx="914400" cy="457200"/>
            <a:chOff x="1248" y="3072"/>
            <a:chExt cx="576" cy="288"/>
          </a:xfrm>
        </p:grpSpPr>
        <p:sp>
          <p:nvSpPr>
            <p:cNvPr id="27725" name="Line 77"/>
            <p:cNvSpPr>
              <a:spLocks noChangeShapeType="1"/>
            </p:cNvSpPr>
            <p:nvPr/>
          </p:nvSpPr>
          <p:spPr bwMode="auto">
            <a:xfrm>
              <a:off x="1824" y="3072"/>
              <a:ext cx="0" cy="288"/>
            </a:xfrm>
            <a:prstGeom prst="line">
              <a:avLst/>
            </a:prstGeom>
            <a:noFill/>
            <a:ln w="381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26" name="Line 78"/>
            <p:cNvSpPr>
              <a:spLocks noChangeShapeType="1"/>
            </p:cNvSpPr>
            <p:nvPr/>
          </p:nvSpPr>
          <p:spPr bwMode="auto">
            <a:xfrm flipH="1">
              <a:off x="1248" y="3360"/>
              <a:ext cx="576" cy="0"/>
            </a:xfrm>
            <a:prstGeom prst="line">
              <a:avLst/>
            </a:prstGeom>
            <a:noFill/>
            <a:ln w="381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56" name="Line 108"/>
            <p:cNvSpPr>
              <a:spLocks noChangeShapeType="1"/>
            </p:cNvSpPr>
            <p:nvPr/>
          </p:nvSpPr>
          <p:spPr bwMode="auto">
            <a:xfrm flipV="1">
              <a:off x="1248" y="3072"/>
              <a:ext cx="0" cy="288"/>
            </a:xfrm>
            <a:prstGeom prst="line">
              <a:avLst/>
            </a:prstGeom>
            <a:noFill/>
            <a:ln w="38100" cap="sq">
              <a:solidFill>
                <a:srgbClr val="8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grpSp>
      <p:grpSp>
        <p:nvGrpSpPr>
          <p:cNvPr id="27759" name="Group 111"/>
          <p:cNvGrpSpPr>
            <a:grpSpLocks/>
          </p:cNvGrpSpPr>
          <p:nvPr/>
        </p:nvGrpSpPr>
        <p:grpSpPr bwMode="auto">
          <a:xfrm>
            <a:off x="3124200" y="4876800"/>
            <a:ext cx="2286000" cy="1295400"/>
            <a:chOff x="1968" y="3072"/>
            <a:chExt cx="1440" cy="816"/>
          </a:xfrm>
        </p:grpSpPr>
        <p:sp>
          <p:nvSpPr>
            <p:cNvPr id="27709" name="Line 61"/>
            <p:cNvSpPr>
              <a:spLocks noChangeShapeType="1"/>
            </p:cNvSpPr>
            <p:nvPr/>
          </p:nvSpPr>
          <p:spPr bwMode="auto">
            <a:xfrm>
              <a:off x="3408" y="3072"/>
              <a:ext cx="0" cy="816"/>
            </a:xfrm>
            <a:prstGeom prst="line">
              <a:avLst/>
            </a:prstGeom>
            <a:noFill/>
            <a:ln w="381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0" name="Line 62"/>
            <p:cNvSpPr>
              <a:spLocks noChangeShapeType="1"/>
            </p:cNvSpPr>
            <p:nvPr/>
          </p:nvSpPr>
          <p:spPr bwMode="auto">
            <a:xfrm flipH="1">
              <a:off x="1968" y="3888"/>
              <a:ext cx="1440" cy="0"/>
            </a:xfrm>
            <a:prstGeom prst="line">
              <a:avLst/>
            </a:prstGeom>
            <a:noFill/>
            <a:ln w="38100" cap="sq">
              <a:solidFill>
                <a:srgbClr val="8000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8" name="Line 110"/>
            <p:cNvSpPr>
              <a:spLocks noChangeShapeType="1"/>
            </p:cNvSpPr>
            <p:nvPr/>
          </p:nvSpPr>
          <p:spPr bwMode="auto">
            <a:xfrm flipV="1">
              <a:off x="1968" y="3072"/>
              <a:ext cx="0" cy="816"/>
            </a:xfrm>
            <a:prstGeom prst="line">
              <a:avLst/>
            </a:prstGeom>
            <a:noFill/>
            <a:ln w="38100" cap="sq">
              <a:solidFill>
                <a:srgbClr val="8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标题 1"/>
          <p:cNvSpPr>
            <a:spLocks noGrp="1"/>
          </p:cNvSpPr>
          <p:nvPr>
            <p:ph type="title"/>
          </p:nvPr>
        </p:nvSpPr>
        <p:spPr/>
        <p:txBody>
          <a:bodyPr>
            <a:normAutofit/>
          </a:bodyPr>
          <a:lstStyle/>
          <a:p>
            <a:r>
              <a:rPr lang="zh-CN" altLang="en-US" dirty="0" smtClean="0">
                <a:solidFill>
                  <a:srgbClr val="000082"/>
                </a:solidFill>
                <a:ea typeface="楷体_GB2312" pitchFamily="49" charset="-122"/>
              </a:rPr>
              <a:t>求顶点 </a:t>
            </a:r>
            <a:r>
              <a:rPr lang="en-US" altLang="zh-CN" dirty="0">
                <a:solidFill>
                  <a:srgbClr val="000082"/>
                </a:solidFill>
                <a:ea typeface="楷体_GB2312" pitchFamily="49" charset="-122"/>
              </a:rPr>
              <a:t>3 </a:t>
            </a:r>
            <a:r>
              <a:rPr lang="zh-CN" altLang="en-US" dirty="0">
                <a:solidFill>
                  <a:srgbClr val="000082"/>
                </a:solidFill>
                <a:ea typeface="楷体_GB2312" pitchFamily="49" charset="-122"/>
              </a:rPr>
              <a:t>至顶点 </a:t>
            </a:r>
            <a:r>
              <a:rPr lang="en-US" altLang="zh-CN" dirty="0">
                <a:solidFill>
                  <a:srgbClr val="000082"/>
                </a:solidFill>
                <a:ea typeface="楷体_GB2312" pitchFamily="49" charset="-122"/>
              </a:rPr>
              <a:t>5 </a:t>
            </a:r>
            <a:r>
              <a:rPr lang="zh-CN" altLang="en-US" dirty="0">
                <a:solidFill>
                  <a:srgbClr val="000082"/>
                </a:solidFill>
                <a:ea typeface="楷体_GB2312" pitchFamily="49" charset="-122"/>
              </a:rPr>
              <a:t>的一条最短</a:t>
            </a:r>
            <a:r>
              <a:rPr lang="zh-CN" altLang="en-US" dirty="0" smtClean="0">
                <a:solidFill>
                  <a:srgbClr val="000082"/>
                </a:solidFill>
                <a:ea typeface="楷体_GB2312" pitchFamily="49" charset="-122"/>
              </a:rPr>
              <a:t>路径</a:t>
            </a:r>
            <a:endParaRPr lang="en-US" dirty="0"/>
          </a:p>
        </p:txBody>
      </p:sp>
    </p:spTree>
    <p:extLst>
      <p:ext uri="{BB962C8B-B14F-4D97-AF65-F5344CB8AC3E}">
        <p14:creationId xmlns:p14="http://schemas.microsoft.com/office/powerpoint/2010/main" val="3396469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760"/>
                                        </p:tgtEl>
                                        <p:attrNameLst>
                                          <p:attrName>style.visibility</p:attrName>
                                        </p:attrNameLst>
                                      </p:cBhvr>
                                      <p:to>
                                        <p:strVal val="visible"/>
                                      </p:to>
                                    </p:set>
                                    <p:animEffect transition="in" filter="wipe(left)">
                                      <p:cBhvr>
                                        <p:cTn id="7" dur="500"/>
                                        <p:tgtEl>
                                          <p:spTgt spid="277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67"/>
                                        </p:tgtEl>
                                        <p:attrNameLst>
                                          <p:attrName>style.visibility</p:attrName>
                                        </p:attrNameLst>
                                      </p:cBhvr>
                                      <p:to>
                                        <p:strVal val="visible"/>
                                      </p:to>
                                    </p:set>
                                    <p:animEffect transition="in" filter="wipe(left)">
                                      <p:cBhvr>
                                        <p:cTn id="12" dur="500"/>
                                        <p:tgtEl>
                                          <p:spTgt spid="276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747"/>
                                        </p:tgtEl>
                                        <p:attrNameLst>
                                          <p:attrName>style.visibility</p:attrName>
                                        </p:attrNameLst>
                                      </p:cBhvr>
                                      <p:to>
                                        <p:strVal val="visible"/>
                                      </p:to>
                                    </p:set>
                                    <p:animEffect transition="in" filter="wipe(left)">
                                      <p:cBhvr>
                                        <p:cTn id="17" dur="500"/>
                                        <p:tgtEl>
                                          <p:spTgt spid="277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27750"/>
                                        </p:tgtEl>
                                        <p:attrNameLst>
                                          <p:attrName>style.visibility</p:attrName>
                                        </p:attrNameLst>
                                      </p:cBhvr>
                                      <p:to>
                                        <p:strVal val="visible"/>
                                      </p:to>
                                    </p:set>
                                    <p:animEffect transition="in" filter="wipe(right)">
                                      <p:cBhvr>
                                        <p:cTn id="22" dur="500"/>
                                        <p:tgtEl>
                                          <p:spTgt spid="277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27751"/>
                                        </p:tgtEl>
                                        <p:attrNameLst>
                                          <p:attrName>style.visibility</p:attrName>
                                        </p:attrNameLst>
                                      </p:cBhvr>
                                      <p:to>
                                        <p:strVal val="visible"/>
                                      </p:to>
                                    </p:set>
                                    <p:animEffect transition="in" filter="wipe(right)">
                                      <p:cBhvr>
                                        <p:cTn id="27" dur="500"/>
                                        <p:tgtEl>
                                          <p:spTgt spid="2775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27757"/>
                                        </p:tgtEl>
                                        <p:attrNameLst>
                                          <p:attrName>style.visibility</p:attrName>
                                        </p:attrNameLst>
                                      </p:cBhvr>
                                      <p:to>
                                        <p:strVal val="visible"/>
                                      </p:to>
                                    </p:set>
                                    <p:animEffect transition="in" filter="wipe(right)">
                                      <p:cBhvr>
                                        <p:cTn id="32" dur="500"/>
                                        <p:tgtEl>
                                          <p:spTgt spid="2775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27755"/>
                                        </p:tgtEl>
                                        <p:attrNameLst>
                                          <p:attrName>style.visibility</p:attrName>
                                        </p:attrNameLst>
                                      </p:cBhvr>
                                      <p:to>
                                        <p:strVal val="visible"/>
                                      </p:to>
                                    </p:set>
                                    <p:animEffect transition="in" filter="wipe(right)">
                                      <p:cBhvr>
                                        <p:cTn id="37" dur="500"/>
                                        <p:tgtEl>
                                          <p:spTgt spid="2775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27759"/>
                                        </p:tgtEl>
                                        <p:attrNameLst>
                                          <p:attrName>style.visibility</p:attrName>
                                        </p:attrNameLst>
                                      </p:cBhvr>
                                      <p:to>
                                        <p:strVal val="visible"/>
                                      </p:to>
                                    </p:set>
                                    <p:animEffect transition="in" filter="wipe(right)">
                                      <p:cBhvr>
                                        <p:cTn id="42" dur="500"/>
                                        <p:tgtEl>
                                          <p:spTgt spid="2775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27754"/>
                                        </p:tgtEl>
                                        <p:attrNameLst>
                                          <p:attrName>style.visibility</p:attrName>
                                        </p:attrNameLst>
                                      </p:cBhvr>
                                      <p:to>
                                        <p:strVal val="visible"/>
                                      </p:to>
                                    </p:set>
                                    <p:animEffect transition="in" filter="wipe(right)">
                                      <p:cBhvr>
                                        <p:cTn id="47" dur="500"/>
                                        <p:tgtEl>
                                          <p:spTgt spid="2775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p:cTn id="51" dur="1" fill="hold">
                                          <p:stCondLst>
                                            <p:cond delay="0"/>
                                          </p:stCondLst>
                                        </p:cTn>
                                        <p:tgtEl>
                                          <p:spTgt spid="27752"/>
                                        </p:tgtEl>
                                        <p:attrNameLst>
                                          <p:attrName>style.visibility</p:attrName>
                                        </p:attrNameLst>
                                      </p:cBhvr>
                                      <p:to>
                                        <p:strVal val="visible"/>
                                      </p:to>
                                    </p:set>
                                    <p:animEffect transition="in" filter="wipe(right)">
                                      <p:cBhvr>
                                        <p:cTn id="52" dur="500"/>
                                        <p:tgtEl>
                                          <p:spTgt spid="2775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7749"/>
                                        </p:tgtEl>
                                        <p:attrNameLst>
                                          <p:attrName>style.visibility</p:attrName>
                                        </p:attrNameLst>
                                      </p:cBhvr>
                                      <p:to>
                                        <p:strVal val="visible"/>
                                      </p:to>
                                    </p:set>
                                    <p:animEffect transition="in" filter="wipe(left)">
                                      <p:cBhvr>
                                        <p:cTn id="57" dur="500"/>
                                        <p:tgtEl>
                                          <p:spTgt spid="27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7"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en-US"/>
          </a:p>
        </p:txBody>
      </p:sp>
      <p:sp>
        <p:nvSpPr>
          <p:cNvPr id="5" name="内容占位符 4"/>
          <p:cNvSpPr>
            <a:spLocks noGrp="1"/>
          </p:cNvSpPr>
          <p:nvPr>
            <p:ph idx="1"/>
          </p:nvPr>
        </p:nvSpPr>
        <p:spPr/>
        <p:txBody>
          <a:bodyPr/>
          <a:lstStyle/>
          <a:p>
            <a:r>
              <a:rPr lang="zh-CN" altLang="en-US" b="1" dirty="0" smtClean="0"/>
              <a:t>将链队列的结点改为“双链”结点</a:t>
            </a:r>
            <a:r>
              <a:rPr lang="zh-CN" altLang="en-US" dirty="0" smtClean="0"/>
              <a:t>：结点中包含</a:t>
            </a:r>
            <a:r>
              <a:rPr lang="en-US" altLang="zh-CN" dirty="0" smtClean="0"/>
              <a:t>next </a:t>
            </a:r>
            <a:r>
              <a:rPr lang="zh-CN" altLang="en-US" smtClean="0"/>
              <a:t>和</a:t>
            </a:r>
            <a:r>
              <a:rPr lang="en-US" altLang="zh-CN" smtClean="0"/>
              <a:t>prior</a:t>
            </a:r>
            <a:r>
              <a:rPr lang="zh-CN" altLang="en-US" smtClean="0"/>
              <a:t>两</a:t>
            </a:r>
            <a:r>
              <a:rPr lang="zh-CN" altLang="en-US" dirty="0" smtClean="0"/>
              <a:t>个指针；</a:t>
            </a:r>
            <a:endParaRPr lang="en-US" altLang="zh-CN" dirty="0" smtClean="0"/>
          </a:p>
          <a:p>
            <a:r>
              <a:rPr lang="zh-CN" altLang="en-US" b="1" dirty="0" smtClean="0"/>
              <a:t>修改入队列的操作</a:t>
            </a:r>
            <a:r>
              <a:rPr lang="zh-CN" altLang="en-US" dirty="0" smtClean="0"/>
              <a:t>：插入新的队尾结点时，令</a:t>
            </a:r>
            <a:r>
              <a:rPr lang="zh-CN" altLang="en-US" smtClean="0"/>
              <a:t>其</a:t>
            </a:r>
            <a:r>
              <a:rPr lang="en-US" altLang="zh-CN" smtClean="0"/>
              <a:t>prior</a:t>
            </a:r>
            <a:r>
              <a:rPr lang="zh-CN" altLang="en-US" smtClean="0"/>
              <a:t>域</a:t>
            </a:r>
            <a:r>
              <a:rPr lang="zh-CN" altLang="en-US" dirty="0" smtClean="0"/>
              <a:t>的指针指向刚刚出队列的结点，即当前的队头指针所指结点；</a:t>
            </a:r>
            <a:endParaRPr lang="en-US" altLang="zh-CN" dirty="0" smtClean="0"/>
          </a:p>
          <a:p>
            <a:r>
              <a:rPr lang="zh-CN" altLang="en-US" b="1" dirty="0" smtClean="0"/>
              <a:t>修改出队列的操作</a:t>
            </a:r>
            <a:r>
              <a:rPr lang="zh-CN" altLang="en-US" dirty="0" smtClean="0"/>
              <a:t>：出队列时，仅移 动队头指针，而不将队头结点从链表中删除</a:t>
            </a:r>
          </a:p>
          <a:p>
            <a:pPr lvl="2"/>
            <a:endParaRPr lang="en-US" altLang="zh-CN" dirty="0" smtClean="0"/>
          </a:p>
          <a:p>
            <a:pPr lvl="2"/>
            <a:endParaRPr lang="en-US" altLang="zh-CN" dirty="0" smtClean="0"/>
          </a:p>
          <a:p>
            <a:endParaRPr lang="en-US" dirty="0"/>
          </a:p>
        </p:txBody>
      </p:sp>
    </p:spTree>
    <p:extLst>
      <p:ext uri="{BB962C8B-B14F-4D97-AF65-F5344CB8AC3E}">
        <p14:creationId xmlns:p14="http://schemas.microsoft.com/office/powerpoint/2010/main" val="2906775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419100" y="0"/>
            <a:ext cx="7581900" cy="695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sz="2800" b="1" dirty="0" err="1">
                <a:solidFill>
                  <a:srgbClr val="000082"/>
                </a:solidFill>
                <a:ea typeface="楷体_GB2312" pitchFamily="49" charset="-122"/>
              </a:rPr>
              <a:t>typedef</a:t>
            </a:r>
            <a:r>
              <a:rPr lang="en-US" altLang="zh-CN" sz="2800" b="1" dirty="0">
                <a:ea typeface="楷体_GB2312" pitchFamily="49" charset="-122"/>
              </a:rPr>
              <a:t>  </a:t>
            </a:r>
            <a:r>
              <a:rPr lang="en-US" altLang="zh-CN" sz="2800" b="1" dirty="0" err="1">
                <a:solidFill>
                  <a:srgbClr val="0000FF"/>
                </a:solidFill>
                <a:ea typeface="楷体_GB2312" pitchFamily="49" charset="-122"/>
              </a:rPr>
              <a:t>DuLinkList</a:t>
            </a:r>
            <a:r>
              <a:rPr lang="en-US" altLang="zh-CN" sz="2800" b="1" dirty="0">
                <a:solidFill>
                  <a:srgbClr val="0000FF"/>
                </a:solidFill>
                <a:ea typeface="楷体_GB2312" pitchFamily="49" charset="-122"/>
              </a:rPr>
              <a:t> </a:t>
            </a:r>
            <a:r>
              <a:rPr lang="en-US" altLang="zh-CN" sz="2800" b="1" dirty="0" err="1">
                <a:solidFill>
                  <a:srgbClr val="0000FF"/>
                </a:solidFill>
                <a:ea typeface="楷体_GB2312" pitchFamily="49" charset="-122"/>
              </a:rPr>
              <a:t>QueuePtr</a:t>
            </a:r>
            <a:r>
              <a:rPr lang="en-US" altLang="zh-CN" sz="2800" dirty="0">
                <a:ea typeface="楷体_GB2312" pitchFamily="49" charset="-122"/>
              </a:rPr>
              <a:t>;</a:t>
            </a:r>
            <a:r>
              <a:rPr lang="en-US" altLang="zh-CN" sz="2800" b="1" dirty="0">
                <a:ea typeface="楷体_GB2312" pitchFamily="49" charset="-122"/>
              </a:rPr>
              <a:t> </a:t>
            </a:r>
          </a:p>
          <a:p>
            <a:pPr>
              <a:lnSpc>
                <a:spcPct val="115000"/>
              </a:lnSpc>
            </a:pPr>
            <a:r>
              <a:rPr lang="en-US" altLang="zh-CN" sz="2800" b="1" dirty="0">
                <a:solidFill>
                  <a:srgbClr val="000082"/>
                </a:solidFill>
                <a:ea typeface="楷体_GB2312" pitchFamily="49" charset="-122"/>
              </a:rPr>
              <a:t>void </a:t>
            </a:r>
            <a:r>
              <a:rPr lang="en-US" altLang="zh-CN" sz="2800" dirty="0" err="1">
                <a:solidFill>
                  <a:srgbClr val="000082"/>
                </a:solidFill>
                <a:ea typeface="楷体_GB2312" pitchFamily="49" charset="-122"/>
              </a:rPr>
              <a:t>InitQueue</a:t>
            </a:r>
            <a:r>
              <a:rPr lang="en-US" altLang="zh-CN" sz="2800" dirty="0">
                <a:solidFill>
                  <a:srgbClr val="000082"/>
                </a:solidFill>
                <a:ea typeface="楷体_GB2312" pitchFamily="49" charset="-122"/>
              </a:rPr>
              <a:t>(</a:t>
            </a:r>
            <a:r>
              <a:rPr lang="en-US" altLang="zh-CN" sz="2800" dirty="0" err="1">
                <a:solidFill>
                  <a:srgbClr val="000082"/>
                </a:solidFill>
                <a:ea typeface="楷体_GB2312" pitchFamily="49" charset="-122"/>
              </a:rPr>
              <a:t>LinkQueue</a:t>
            </a:r>
            <a:r>
              <a:rPr lang="en-US" altLang="zh-CN" sz="2800" b="1" dirty="0">
                <a:solidFill>
                  <a:srgbClr val="000082"/>
                </a:solidFill>
                <a:ea typeface="楷体_GB2312" pitchFamily="49" charset="-122"/>
              </a:rPr>
              <a:t>&amp;</a:t>
            </a:r>
            <a:r>
              <a:rPr lang="en-US" altLang="zh-CN" sz="2800" dirty="0">
                <a:solidFill>
                  <a:srgbClr val="000082"/>
                </a:solidFill>
                <a:ea typeface="楷体_GB2312" pitchFamily="49" charset="-122"/>
              </a:rPr>
              <a:t> Q) {</a:t>
            </a:r>
          </a:p>
          <a:p>
            <a:pPr>
              <a:lnSpc>
                <a:spcPct val="115000"/>
              </a:lnSpc>
            </a:pPr>
            <a:r>
              <a:rPr lang="en-US" altLang="zh-CN" sz="2800" dirty="0">
                <a:solidFill>
                  <a:srgbClr val="000082"/>
                </a:solidFill>
                <a:ea typeface="楷体_GB2312" pitchFamily="49" charset="-122"/>
              </a:rPr>
              <a:t>  </a:t>
            </a:r>
            <a:r>
              <a:rPr lang="en-US" altLang="zh-CN" sz="2800" dirty="0" err="1">
                <a:solidFill>
                  <a:srgbClr val="000082"/>
                </a:solidFill>
                <a:ea typeface="楷体_GB2312" pitchFamily="49" charset="-122"/>
              </a:rPr>
              <a:t>Q.front</a:t>
            </a:r>
            <a:r>
              <a:rPr lang="en-US" altLang="zh-CN" sz="2800" dirty="0">
                <a:solidFill>
                  <a:srgbClr val="000082"/>
                </a:solidFill>
                <a:ea typeface="楷体_GB2312" pitchFamily="49" charset="-122"/>
              </a:rPr>
              <a:t> = </a:t>
            </a:r>
            <a:r>
              <a:rPr lang="en-US" altLang="zh-CN" sz="2800" dirty="0" err="1">
                <a:solidFill>
                  <a:srgbClr val="000082"/>
                </a:solidFill>
                <a:ea typeface="楷体_GB2312" pitchFamily="49" charset="-122"/>
              </a:rPr>
              <a:t>Q.rear</a:t>
            </a:r>
            <a:r>
              <a:rPr lang="en-US" altLang="zh-CN" sz="2800" dirty="0">
                <a:solidFill>
                  <a:srgbClr val="000082"/>
                </a:solidFill>
                <a:ea typeface="楷体_GB2312" pitchFamily="49" charset="-122"/>
              </a:rPr>
              <a:t> = </a:t>
            </a:r>
            <a:r>
              <a:rPr lang="en-US" altLang="zh-CN" sz="2800" b="1" dirty="0">
                <a:solidFill>
                  <a:srgbClr val="000082"/>
                </a:solidFill>
                <a:ea typeface="楷体_GB2312" pitchFamily="49" charset="-122"/>
              </a:rPr>
              <a:t>new</a:t>
            </a:r>
            <a:r>
              <a:rPr lang="en-US" altLang="zh-CN" sz="2800" dirty="0">
                <a:solidFill>
                  <a:srgbClr val="000082"/>
                </a:solidFill>
                <a:ea typeface="楷体_GB2312" pitchFamily="49" charset="-122"/>
              </a:rPr>
              <a:t> </a:t>
            </a:r>
            <a:r>
              <a:rPr lang="en-US" altLang="zh-CN" sz="2800" dirty="0" err="1">
                <a:solidFill>
                  <a:srgbClr val="000082"/>
                </a:solidFill>
                <a:ea typeface="楷体_GB2312" pitchFamily="49" charset="-122"/>
              </a:rPr>
              <a:t>QNode</a:t>
            </a:r>
            <a:r>
              <a:rPr lang="en-US" altLang="zh-CN" sz="2800" dirty="0">
                <a:solidFill>
                  <a:srgbClr val="000082"/>
                </a:solidFill>
                <a:ea typeface="楷体_GB2312" pitchFamily="49" charset="-122"/>
              </a:rPr>
              <a:t>;</a:t>
            </a:r>
          </a:p>
          <a:p>
            <a:pPr>
              <a:lnSpc>
                <a:spcPct val="115000"/>
              </a:lnSpc>
            </a:pPr>
            <a:r>
              <a:rPr lang="en-US" altLang="zh-CN" sz="2800" dirty="0">
                <a:ea typeface="楷体_GB2312" pitchFamily="49" charset="-122"/>
              </a:rPr>
              <a:t>  </a:t>
            </a:r>
            <a:r>
              <a:rPr lang="en-US" altLang="zh-CN" sz="2800" b="1" dirty="0" err="1">
                <a:solidFill>
                  <a:srgbClr val="0000FF"/>
                </a:solidFill>
                <a:ea typeface="楷体_GB2312" pitchFamily="49" charset="-122"/>
              </a:rPr>
              <a:t>Q.front</a:t>
            </a:r>
            <a:r>
              <a:rPr lang="en-US" altLang="zh-CN" sz="2800" b="1" dirty="0">
                <a:solidFill>
                  <a:srgbClr val="0000FF"/>
                </a:solidFill>
                <a:ea typeface="楷体_GB2312" pitchFamily="49" charset="-122"/>
              </a:rPr>
              <a:t>-&gt;next = </a:t>
            </a:r>
            <a:r>
              <a:rPr lang="en-US" altLang="zh-CN" sz="2800" b="1" dirty="0" err="1">
                <a:solidFill>
                  <a:srgbClr val="0000FF"/>
                </a:solidFill>
                <a:ea typeface="楷体_GB2312" pitchFamily="49" charset="-122"/>
              </a:rPr>
              <a:t>Q.rear</a:t>
            </a:r>
            <a:r>
              <a:rPr lang="en-US" altLang="zh-CN" sz="2800" b="1" dirty="0">
                <a:solidFill>
                  <a:srgbClr val="0000FF"/>
                </a:solidFill>
                <a:ea typeface="楷体_GB2312" pitchFamily="49" charset="-122"/>
              </a:rPr>
              <a:t>-&gt;next = NULL;</a:t>
            </a:r>
            <a:endParaRPr lang="en-US" altLang="zh-CN" sz="2800" dirty="0">
              <a:ea typeface="楷体_GB2312" pitchFamily="49" charset="-122"/>
            </a:endParaRPr>
          </a:p>
          <a:p>
            <a:pPr>
              <a:lnSpc>
                <a:spcPct val="115000"/>
              </a:lnSpc>
            </a:pPr>
            <a:r>
              <a:rPr lang="en-US" altLang="zh-CN" sz="2800" dirty="0">
                <a:solidFill>
                  <a:srgbClr val="000082"/>
                </a:solidFill>
                <a:ea typeface="楷体_GB2312" pitchFamily="49" charset="-122"/>
              </a:rPr>
              <a:t>}</a:t>
            </a:r>
          </a:p>
          <a:p>
            <a:pPr>
              <a:lnSpc>
                <a:spcPct val="115000"/>
              </a:lnSpc>
            </a:pPr>
            <a:r>
              <a:rPr lang="en-US" altLang="zh-CN" sz="2800" b="1" dirty="0">
                <a:solidFill>
                  <a:srgbClr val="000082"/>
                </a:solidFill>
                <a:ea typeface="楷体_GB2312" pitchFamily="49" charset="-122"/>
              </a:rPr>
              <a:t>void</a:t>
            </a:r>
            <a:r>
              <a:rPr lang="en-US" altLang="zh-CN" sz="2800" dirty="0">
                <a:solidFill>
                  <a:srgbClr val="000082"/>
                </a:solidFill>
                <a:ea typeface="楷体_GB2312" pitchFamily="49" charset="-122"/>
              </a:rPr>
              <a:t> </a:t>
            </a:r>
            <a:r>
              <a:rPr lang="en-US" altLang="zh-CN" sz="2800" dirty="0" err="1">
                <a:solidFill>
                  <a:srgbClr val="000082"/>
                </a:solidFill>
                <a:ea typeface="楷体_GB2312" pitchFamily="49" charset="-122"/>
              </a:rPr>
              <a:t>EnQueue</a:t>
            </a:r>
            <a:r>
              <a:rPr lang="en-US" altLang="zh-CN" sz="2800" dirty="0">
                <a:solidFill>
                  <a:srgbClr val="000082"/>
                </a:solidFill>
                <a:ea typeface="楷体_GB2312" pitchFamily="49" charset="-122"/>
              </a:rPr>
              <a:t>( </a:t>
            </a:r>
            <a:r>
              <a:rPr lang="en-US" altLang="zh-CN" sz="2800" dirty="0" err="1">
                <a:solidFill>
                  <a:srgbClr val="000082"/>
                </a:solidFill>
                <a:ea typeface="楷体_GB2312" pitchFamily="49" charset="-122"/>
              </a:rPr>
              <a:t>LinkQueue</a:t>
            </a:r>
            <a:r>
              <a:rPr lang="en-US" altLang="zh-CN" sz="2800" b="1" dirty="0">
                <a:solidFill>
                  <a:srgbClr val="000082"/>
                </a:solidFill>
                <a:ea typeface="楷体_GB2312" pitchFamily="49" charset="-122"/>
              </a:rPr>
              <a:t>&amp;</a:t>
            </a:r>
            <a:r>
              <a:rPr lang="en-US" altLang="zh-CN" sz="2800" dirty="0">
                <a:solidFill>
                  <a:srgbClr val="000082"/>
                </a:solidFill>
                <a:ea typeface="楷体_GB2312" pitchFamily="49" charset="-122"/>
              </a:rPr>
              <a:t> Q, </a:t>
            </a:r>
            <a:r>
              <a:rPr lang="en-US" altLang="zh-CN" sz="2800" dirty="0" err="1">
                <a:solidFill>
                  <a:srgbClr val="000082"/>
                </a:solidFill>
                <a:ea typeface="楷体_GB2312" pitchFamily="49" charset="-122"/>
              </a:rPr>
              <a:t>QelemType</a:t>
            </a:r>
            <a:r>
              <a:rPr lang="en-US" altLang="zh-CN" sz="2800" dirty="0">
                <a:solidFill>
                  <a:srgbClr val="000082"/>
                </a:solidFill>
                <a:ea typeface="楷体_GB2312" pitchFamily="49" charset="-122"/>
              </a:rPr>
              <a:t> e ) {</a:t>
            </a:r>
          </a:p>
          <a:p>
            <a:pPr>
              <a:lnSpc>
                <a:spcPct val="115000"/>
              </a:lnSpc>
            </a:pPr>
            <a:r>
              <a:rPr lang="en-US" altLang="zh-CN" sz="2800" dirty="0">
                <a:solidFill>
                  <a:srgbClr val="000082"/>
                </a:solidFill>
                <a:ea typeface="楷体_GB2312" pitchFamily="49" charset="-122"/>
              </a:rPr>
              <a:t>  p =  </a:t>
            </a:r>
            <a:r>
              <a:rPr lang="en-US" altLang="zh-CN" sz="2800" b="1" dirty="0">
                <a:solidFill>
                  <a:srgbClr val="000082"/>
                </a:solidFill>
                <a:ea typeface="楷体_GB2312" pitchFamily="49" charset="-122"/>
              </a:rPr>
              <a:t>new</a:t>
            </a:r>
            <a:r>
              <a:rPr lang="en-US" altLang="zh-CN" sz="2800" dirty="0">
                <a:solidFill>
                  <a:srgbClr val="000082"/>
                </a:solidFill>
                <a:ea typeface="楷体_GB2312" pitchFamily="49" charset="-122"/>
              </a:rPr>
              <a:t> </a:t>
            </a:r>
            <a:r>
              <a:rPr lang="en-US" altLang="zh-CN" sz="2800" dirty="0" err="1">
                <a:solidFill>
                  <a:srgbClr val="000082"/>
                </a:solidFill>
                <a:ea typeface="楷体_GB2312" pitchFamily="49" charset="-122"/>
              </a:rPr>
              <a:t>QNode</a:t>
            </a:r>
            <a:r>
              <a:rPr lang="en-US" altLang="zh-CN" sz="2800" dirty="0">
                <a:solidFill>
                  <a:srgbClr val="000082"/>
                </a:solidFill>
                <a:ea typeface="楷体_GB2312" pitchFamily="49" charset="-122"/>
              </a:rPr>
              <a:t>;</a:t>
            </a:r>
          </a:p>
          <a:p>
            <a:pPr>
              <a:lnSpc>
                <a:spcPct val="115000"/>
              </a:lnSpc>
            </a:pPr>
            <a:r>
              <a:rPr lang="en-US" altLang="zh-CN" sz="2800" dirty="0">
                <a:solidFill>
                  <a:srgbClr val="000082"/>
                </a:solidFill>
                <a:ea typeface="楷体_GB2312" pitchFamily="49" charset="-122"/>
              </a:rPr>
              <a:t>  p-&gt;data = e;  p-&gt;next = </a:t>
            </a:r>
            <a:r>
              <a:rPr lang="en-US" altLang="zh-CN" sz="2800" b="1" dirty="0">
                <a:solidFill>
                  <a:srgbClr val="000082"/>
                </a:solidFill>
                <a:ea typeface="楷体_GB2312" pitchFamily="49" charset="-122"/>
              </a:rPr>
              <a:t>NULL</a:t>
            </a:r>
            <a:r>
              <a:rPr lang="en-US" altLang="zh-CN" sz="2800" dirty="0">
                <a:solidFill>
                  <a:srgbClr val="000082"/>
                </a:solidFill>
                <a:ea typeface="楷体_GB2312" pitchFamily="49" charset="-122"/>
              </a:rPr>
              <a:t>;</a:t>
            </a:r>
          </a:p>
          <a:p>
            <a:pPr>
              <a:lnSpc>
                <a:spcPct val="115000"/>
              </a:lnSpc>
            </a:pPr>
            <a:r>
              <a:rPr lang="en-US" altLang="zh-CN" sz="2800" dirty="0">
                <a:ea typeface="楷体_GB2312" pitchFamily="49" charset="-122"/>
              </a:rPr>
              <a:t>  </a:t>
            </a:r>
            <a:r>
              <a:rPr lang="en-US" altLang="zh-CN" sz="2800" b="1" dirty="0">
                <a:solidFill>
                  <a:srgbClr val="0000FF"/>
                </a:solidFill>
                <a:ea typeface="楷体_GB2312" pitchFamily="49" charset="-122"/>
              </a:rPr>
              <a:t>p-&gt;</a:t>
            </a:r>
            <a:r>
              <a:rPr lang="en-US" altLang="zh-CN" sz="2800" b="1" dirty="0" err="1">
                <a:solidFill>
                  <a:srgbClr val="0000FF"/>
                </a:solidFill>
                <a:ea typeface="楷体_GB2312" pitchFamily="49" charset="-122"/>
              </a:rPr>
              <a:t>priou</a:t>
            </a:r>
            <a:r>
              <a:rPr lang="en-US" altLang="zh-CN" sz="2800" b="1" dirty="0">
                <a:solidFill>
                  <a:srgbClr val="0000FF"/>
                </a:solidFill>
                <a:ea typeface="楷体_GB2312" pitchFamily="49" charset="-122"/>
              </a:rPr>
              <a:t> = </a:t>
            </a:r>
            <a:r>
              <a:rPr lang="en-US" altLang="zh-CN" sz="2800" b="1" dirty="0" err="1">
                <a:solidFill>
                  <a:srgbClr val="0000FF"/>
                </a:solidFill>
                <a:ea typeface="楷体_GB2312" pitchFamily="49" charset="-122"/>
              </a:rPr>
              <a:t>Q.front</a:t>
            </a:r>
            <a:r>
              <a:rPr lang="en-US" altLang="zh-CN" sz="2800" b="1" dirty="0">
                <a:solidFill>
                  <a:srgbClr val="0000FF"/>
                </a:solidFill>
                <a:ea typeface="楷体_GB2312" pitchFamily="49" charset="-122"/>
              </a:rPr>
              <a:t>;</a:t>
            </a:r>
            <a:endParaRPr lang="en-US" altLang="zh-CN" sz="2800" dirty="0">
              <a:ea typeface="楷体_GB2312" pitchFamily="49" charset="-122"/>
            </a:endParaRPr>
          </a:p>
          <a:p>
            <a:pPr>
              <a:lnSpc>
                <a:spcPct val="115000"/>
              </a:lnSpc>
            </a:pPr>
            <a:r>
              <a:rPr lang="en-US" altLang="zh-CN" sz="2800" dirty="0">
                <a:ea typeface="楷体_GB2312" pitchFamily="49" charset="-122"/>
              </a:rPr>
              <a:t>  </a:t>
            </a:r>
            <a:r>
              <a:rPr lang="en-US" altLang="zh-CN" sz="2800" dirty="0" err="1">
                <a:solidFill>
                  <a:srgbClr val="000082"/>
                </a:solidFill>
                <a:ea typeface="楷体_GB2312" pitchFamily="49" charset="-122"/>
              </a:rPr>
              <a:t>Q.rear</a:t>
            </a:r>
            <a:r>
              <a:rPr lang="en-US" altLang="zh-CN" sz="2800" dirty="0">
                <a:solidFill>
                  <a:srgbClr val="000082"/>
                </a:solidFill>
                <a:ea typeface="楷体_GB2312" pitchFamily="49" charset="-122"/>
              </a:rPr>
              <a:t>-&gt;next = p;  </a:t>
            </a:r>
            <a:r>
              <a:rPr lang="en-US" altLang="zh-CN" sz="2800" dirty="0" err="1">
                <a:solidFill>
                  <a:srgbClr val="000082"/>
                </a:solidFill>
                <a:ea typeface="楷体_GB2312" pitchFamily="49" charset="-122"/>
              </a:rPr>
              <a:t>Q.rear</a:t>
            </a:r>
            <a:r>
              <a:rPr lang="en-US" altLang="zh-CN" sz="2800" dirty="0">
                <a:solidFill>
                  <a:srgbClr val="000082"/>
                </a:solidFill>
                <a:ea typeface="楷体_GB2312" pitchFamily="49" charset="-122"/>
              </a:rPr>
              <a:t> = p;</a:t>
            </a:r>
          </a:p>
          <a:p>
            <a:pPr>
              <a:lnSpc>
                <a:spcPct val="115000"/>
              </a:lnSpc>
            </a:pPr>
            <a:r>
              <a:rPr lang="en-US" altLang="zh-CN" sz="2800" dirty="0">
                <a:solidFill>
                  <a:srgbClr val="000082"/>
                </a:solidFill>
                <a:ea typeface="楷体_GB2312" pitchFamily="49" charset="-122"/>
              </a:rPr>
              <a:t>}</a:t>
            </a:r>
          </a:p>
          <a:p>
            <a:pPr>
              <a:lnSpc>
                <a:spcPct val="115000"/>
              </a:lnSpc>
            </a:pPr>
            <a:r>
              <a:rPr lang="en-US" altLang="zh-CN" sz="2800" b="1" dirty="0">
                <a:solidFill>
                  <a:srgbClr val="000082"/>
                </a:solidFill>
                <a:ea typeface="楷体_GB2312" pitchFamily="49" charset="-122"/>
              </a:rPr>
              <a:t>void</a:t>
            </a:r>
            <a:r>
              <a:rPr lang="en-US" altLang="zh-CN" sz="2800" dirty="0">
                <a:solidFill>
                  <a:srgbClr val="000082"/>
                </a:solidFill>
                <a:ea typeface="楷体_GB2312" pitchFamily="49" charset="-122"/>
              </a:rPr>
              <a:t> </a:t>
            </a:r>
            <a:r>
              <a:rPr lang="en-US" altLang="zh-CN" sz="2800" dirty="0" err="1">
                <a:solidFill>
                  <a:srgbClr val="000082"/>
                </a:solidFill>
                <a:ea typeface="楷体_GB2312" pitchFamily="49" charset="-122"/>
              </a:rPr>
              <a:t>DeQueue</a:t>
            </a:r>
            <a:r>
              <a:rPr lang="en-US" altLang="zh-CN" sz="2800" dirty="0">
                <a:solidFill>
                  <a:srgbClr val="000082"/>
                </a:solidFill>
                <a:ea typeface="楷体_GB2312" pitchFamily="49" charset="-122"/>
              </a:rPr>
              <a:t>( </a:t>
            </a:r>
            <a:r>
              <a:rPr lang="en-US" altLang="zh-CN" sz="2800" dirty="0" err="1">
                <a:solidFill>
                  <a:srgbClr val="000082"/>
                </a:solidFill>
                <a:ea typeface="楷体_GB2312" pitchFamily="49" charset="-122"/>
              </a:rPr>
              <a:t>LinkQueue</a:t>
            </a:r>
            <a:r>
              <a:rPr lang="en-US" altLang="zh-CN" sz="2800" b="1" dirty="0">
                <a:solidFill>
                  <a:srgbClr val="000082"/>
                </a:solidFill>
                <a:ea typeface="楷体_GB2312" pitchFamily="49" charset="-122"/>
              </a:rPr>
              <a:t>&amp;</a:t>
            </a:r>
            <a:r>
              <a:rPr lang="en-US" altLang="zh-CN" sz="2800" dirty="0">
                <a:solidFill>
                  <a:srgbClr val="000082"/>
                </a:solidFill>
                <a:ea typeface="楷体_GB2312" pitchFamily="49" charset="-122"/>
              </a:rPr>
              <a:t> Q, </a:t>
            </a:r>
            <a:r>
              <a:rPr lang="en-US" altLang="zh-CN" sz="2800" dirty="0" err="1">
                <a:solidFill>
                  <a:srgbClr val="000082"/>
                </a:solidFill>
                <a:ea typeface="楷体_GB2312" pitchFamily="49" charset="-122"/>
              </a:rPr>
              <a:t>QelemType</a:t>
            </a:r>
            <a:r>
              <a:rPr lang="en-US" altLang="zh-CN" sz="2800" b="1" dirty="0">
                <a:solidFill>
                  <a:srgbClr val="000082"/>
                </a:solidFill>
                <a:ea typeface="楷体_GB2312" pitchFamily="49" charset="-122"/>
              </a:rPr>
              <a:t>&amp;</a:t>
            </a:r>
            <a:r>
              <a:rPr lang="en-US" altLang="zh-CN" sz="2800" dirty="0">
                <a:solidFill>
                  <a:srgbClr val="000082"/>
                </a:solidFill>
                <a:ea typeface="楷体_GB2312" pitchFamily="49" charset="-122"/>
              </a:rPr>
              <a:t> e ) {</a:t>
            </a:r>
            <a:endParaRPr lang="en-US" altLang="zh-CN" sz="2800" dirty="0">
              <a:ea typeface="楷体_GB2312" pitchFamily="49" charset="-122"/>
            </a:endParaRPr>
          </a:p>
          <a:p>
            <a:pPr>
              <a:lnSpc>
                <a:spcPct val="115000"/>
              </a:lnSpc>
            </a:pPr>
            <a:r>
              <a:rPr lang="en-US" altLang="zh-CN" sz="2800" dirty="0">
                <a:ea typeface="楷体_GB2312" pitchFamily="49" charset="-122"/>
              </a:rPr>
              <a:t>  </a:t>
            </a:r>
            <a:r>
              <a:rPr lang="en-US" altLang="zh-CN" sz="2800" b="1" dirty="0" err="1">
                <a:solidFill>
                  <a:srgbClr val="0000FF"/>
                </a:solidFill>
                <a:ea typeface="楷体_GB2312" pitchFamily="49" charset="-122"/>
              </a:rPr>
              <a:t>Q.front</a:t>
            </a:r>
            <a:r>
              <a:rPr lang="en-US" altLang="zh-CN" sz="2800" b="1" dirty="0">
                <a:solidFill>
                  <a:srgbClr val="0000FF"/>
                </a:solidFill>
                <a:ea typeface="楷体_GB2312" pitchFamily="49" charset="-122"/>
              </a:rPr>
              <a:t> = </a:t>
            </a:r>
            <a:r>
              <a:rPr lang="en-US" altLang="zh-CN" sz="2800" b="1" dirty="0" err="1">
                <a:solidFill>
                  <a:srgbClr val="0000FF"/>
                </a:solidFill>
                <a:ea typeface="楷体_GB2312" pitchFamily="49" charset="-122"/>
              </a:rPr>
              <a:t>Q.front</a:t>
            </a:r>
            <a:r>
              <a:rPr lang="en-US" altLang="zh-CN" sz="2800" b="1" dirty="0">
                <a:solidFill>
                  <a:srgbClr val="0000FF"/>
                </a:solidFill>
                <a:ea typeface="楷体_GB2312" pitchFamily="49" charset="-122"/>
              </a:rPr>
              <a:t>-&gt;next;  e = </a:t>
            </a:r>
            <a:r>
              <a:rPr lang="en-US" altLang="zh-CN" sz="2800" b="1" dirty="0" err="1">
                <a:solidFill>
                  <a:srgbClr val="0000FF"/>
                </a:solidFill>
                <a:ea typeface="楷体_GB2312" pitchFamily="49" charset="-122"/>
              </a:rPr>
              <a:t>Q.front</a:t>
            </a:r>
            <a:r>
              <a:rPr lang="en-US" altLang="zh-CN" sz="2800" b="1" dirty="0">
                <a:solidFill>
                  <a:srgbClr val="0000FF"/>
                </a:solidFill>
                <a:ea typeface="楷体_GB2312" pitchFamily="49" charset="-122"/>
              </a:rPr>
              <a:t>-&gt;data</a:t>
            </a:r>
            <a:endParaRPr lang="en-US" altLang="zh-CN" sz="2800" dirty="0">
              <a:ea typeface="楷体_GB2312" pitchFamily="49" charset="-122"/>
            </a:endParaRPr>
          </a:p>
          <a:p>
            <a:pPr>
              <a:lnSpc>
                <a:spcPct val="115000"/>
              </a:lnSpc>
            </a:pPr>
            <a:r>
              <a:rPr lang="en-US" altLang="zh-CN" sz="2800" dirty="0">
                <a:solidFill>
                  <a:srgbClr val="000082"/>
                </a:solidFill>
                <a:ea typeface="楷体_GB2312" pitchFamily="49" charset="-122"/>
              </a:rPr>
              <a:t>}</a:t>
            </a:r>
            <a:endParaRPr lang="en-US" altLang="zh-CN" sz="2800" dirty="0">
              <a:ea typeface="楷体_GB2312" pitchFamily="49" charset="-122"/>
            </a:endParaRPr>
          </a:p>
        </p:txBody>
      </p:sp>
    </p:spTree>
    <p:extLst>
      <p:ext uri="{BB962C8B-B14F-4D97-AF65-F5344CB8AC3E}">
        <p14:creationId xmlns:p14="http://schemas.microsoft.com/office/powerpoint/2010/main" val="1911048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barn(outVertical)">
                                      <p:cBhvr>
                                        <p:cTn id="7" dur="5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术语</a:t>
            </a:r>
            <a:r>
              <a:rPr lang="en-US" altLang="zh-CN" dirty="0" smtClean="0"/>
              <a:t>-</a:t>
            </a:r>
            <a:r>
              <a:rPr lang="zh-CN" altLang="en-US" dirty="0"/>
              <a:t>图的分类</a:t>
            </a:r>
            <a:endParaRPr lang="en-US" dirty="0"/>
          </a:p>
        </p:txBody>
      </p:sp>
      <p:sp>
        <p:nvSpPr>
          <p:cNvPr id="3" name="内容占位符 2"/>
          <p:cNvSpPr>
            <a:spLocks noGrp="1"/>
          </p:cNvSpPr>
          <p:nvPr>
            <p:ph idx="1"/>
          </p:nvPr>
        </p:nvSpPr>
        <p:spPr>
          <a:xfrm>
            <a:off x="395536" y="836712"/>
            <a:ext cx="8424936" cy="5904656"/>
          </a:xfrm>
        </p:spPr>
        <p:txBody>
          <a:bodyPr>
            <a:normAutofit/>
          </a:bodyPr>
          <a:lstStyle/>
          <a:p>
            <a:r>
              <a:rPr lang="en-US" altLang="en-US" sz="3300" smtClean="0">
                <a:ea typeface="宋体" panose="02010600030101010101" pitchFamily="2" charset="-122"/>
              </a:rPr>
              <a:t>根据图的</a:t>
            </a:r>
            <a:r>
              <a:rPr lang="zh-CN" altLang="en-US" sz="3300" b="1" dirty="0" smtClean="0">
                <a:ea typeface="宋体" panose="02010600030101010101" pitchFamily="2" charset="-122"/>
              </a:rPr>
              <a:t>边</a:t>
            </a:r>
            <a:r>
              <a:rPr lang="en-US" altLang="zh-CN" sz="3300" b="1" dirty="0" smtClean="0">
                <a:ea typeface="宋体" panose="02010600030101010101" pitchFamily="2" charset="-122"/>
              </a:rPr>
              <a:t>/</a:t>
            </a:r>
            <a:r>
              <a:rPr lang="zh-CN" altLang="en-US" sz="3300" b="1" dirty="0" smtClean="0">
                <a:ea typeface="宋体" panose="02010600030101010101" pitchFamily="2" charset="-122"/>
              </a:rPr>
              <a:t>弧的</a:t>
            </a:r>
            <a:r>
              <a:rPr lang="zh-CN" altLang="en-US" sz="3300" b="1" smtClean="0">
                <a:ea typeface="宋体" panose="02010600030101010101" pitchFamily="2" charset="-122"/>
              </a:rPr>
              <a:t>数量</a:t>
            </a:r>
            <a:r>
              <a:rPr lang="en-US" altLang="en-US" sz="3300" smtClean="0">
                <a:ea typeface="宋体" panose="02010600030101010101" pitchFamily="2" charset="-122"/>
              </a:rPr>
              <a:t>将图</a:t>
            </a:r>
            <a:r>
              <a:rPr lang="zh-CN" altLang="en-US" sz="3300" smtClean="0">
                <a:ea typeface="宋体" panose="02010600030101010101" pitchFamily="2" charset="-122"/>
              </a:rPr>
              <a:t>分类</a:t>
            </a:r>
            <a:endParaRPr lang="en-US" altLang="zh-CN" sz="3300" smtClean="0">
              <a:ea typeface="宋体" panose="02010600030101010101" pitchFamily="2" charset="-122"/>
            </a:endParaRPr>
          </a:p>
          <a:p>
            <a:r>
              <a:rPr lang="zh-CN" altLang="en-US" sz="3300">
                <a:ea typeface="宋体" panose="02010600030101010101" pitchFamily="2" charset="-122"/>
              </a:rPr>
              <a:t>稀疏图</a:t>
            </a:r>
            <a:r>
              <a:rPr lang="en-US" altLang="zh-CN" sz="3300">
                <a:ea typeface="宋体" panose="02010600030101010101" pitchFamily="2" charset="-122"/>
              </a:rPr>
              <a:t>(</a:t>
            </a:r>
            <a:r>
              <a:rPr lang="en-US" altLang="en-US" sz="3300">
                <a:ea typeface="宋体" panose="02010600030101010101" pitchFamily="2" charset="-122"/>
              </a:rPr>
              <a:t>sparse graph)：</a:t>
            </a:r>
            <a:r>
              <a:rPr lang="zh-CN" altLang="en-US" sz="3300">
                <a:ea typeface="宋体" panose="02010600030101010101" pitchFamily="2" charset="-122"/>
              </a:rPr>
              <a:t>有很少边或弧的图</a:t>
            </a:r>
            <a:r>
              <a:rPr lang="en-US" altLang="zh-CN" sz="3300">
                <a:ea typeface="宋体" panose="02010600030101010101" pitchFamily="2" charset="-122"/>
              </a:rPr>
              <a:t>(</a:t>
            </a:r>
            <a:r>
              <a:rPr lang="en-US" altLang="en-US" sz="3300">
                <a:ea typeface="宋体" panose="02010600030101010101" pitchFamily="2" charset="-122"/>
              </a:rPr>
              <a:t>e&lt;n㏒n)</a:t>
            </a:r>
            <a:r>
              <a:rPr lang="zh-CN" altLang="en-US" sz="3300">
                <a:ea typeface="宋体" panose="02010600030101010101" pitchFamily="2" charset="-122"/>
              </a:rPr>
              <a:t>的图，反之称为稠密图</a:t>
            </a:r>
            <a:r>
              <a:rPr lang="en-US" altLang="zh-CN" sz="3300">
                <a:ea typeface="宋体" panose="02010600030101010101" pitchFamily="2" charset="-122"/>
              </a:rPr>
              <a:t>(</a:t>
            </a:r>
            <a:r>
              <a:rPr lang="en-US" altLang="en-US" sz="3300">
                <a:ea typeface="宋体" panose="02010600030101010101" pitchFamily="2" charset="-122"/>
              </a:rPr>
              <a:t>dense graph)</a:t>
            </a:r>
          </a:p>
          <a:p>
            <a:r>
              <a:rPr lang="zh-CN" altLang="en-US" sz="3300" smtClean="0">
                <a:ea typeface="宋体" panose="02010600030101010101" pitchFamily="2" charset="-122"/>
              </a:rPr>
              <a:t>对于</a:t>
            </a:r>
            <a:r>
              <a:rPr lang="zh-CN" altLang="en-US" sz="3300" b="1" dirty="0" smtClean="0">
                <a:solidFill>
                  <a:schemeClr val="accent6">
                    <a:lumMod val="50000"/>
                  </a:schemeClr>
                </a:solidFill>
                <a:ea typeface="宋体" panose="02010600030101010101" pitchFamily="2" charset="-122"/>
              </a:rPr>
              <a:t>无向图</a:t>
            </a:r>
            <a:r>
              <a:rPr lang="zh-CN" altLang="en-US" sz="3300" dirty="0" smtClean="0">
                <a:ea typeface="宋体" panose="02010600030101010101" pitchFamily="2" charset="-122"/>
              </a:rPr>
              <a:t>，若图中顶点数为</a:t>
            </a:r>
            <a:r>
              <a:rPr lang="en-US" altLang="en-US" sz="3300" dirty="0" smtClean="0">
                <a:ea typeface="宋体" panose="02010600030101010101" pitchFamily="2" charset="-122"/>
              </a:rPr>
              <a:t>n</a:t>
            </a:r>
            <a:r>
              <a:rPr lang="zh-CN" altLang="en-US" sz="3300" dirty="0" smtClean="0">
                <a:ea typeface="宋体" panose="02010600030101010101" pitchFamily="2" charset="-122"/>
              </a:rPr>
              <a:t>，用</a:t>
            </a:r>
            <a:r>
              <a:rPr lang="en-US" altLang="en-US" sz="3300" dirty="0" smtClean="0">
                <a:ea typeface="宋体" panose="02010600030101010101" pitchFamily="2" charset="-122"/>
              </a:rPr>
              <a:t>e</a:t>
            </a:r>
            <a:r>
              <a:rPr lang="zh-CN" altLang="en-US" sz="3300" dirty="0" smtClean="0">
                <a:ea typeface="宋体" panose="02010600030101010101" pitchFamily="2" charset="-122"/>
              </a:rPr>
              <a:t>表示边的数目，则</a:t>
            </a:r>
            <a:r>
              <a:rPr lang="en-US" altLang="en-US" sz="3300" dirty="0" smtClean="0">
                <a:ea typeface="宋体" panose="02010600030101010101" pitchFamily="2" charset="-122"/>
              </a:rPr>
              <a:t>e </a:t>
            </a:r>
            <a:r>
              <a:rPr lang="en-US" altLang="en-US" sz="3300" dirty="0" smtClean="0">
                <a:ea typeface="宋体" panose="02010600030101010101" pitchFamily="2" charset="-122"/>
                <a:sym typeface="Symbol" pitchFamily="18" charset="2"/>
              </a:rPr>
              <a:t></a:t>
            </a:r>
            <a:r>
              <a:rPr lang="en-US" altLang="en-US" sz="3300" dirty="0" smtClean="0">
                <a:ea typeface="宋体" panose="02010600030101010101" pitchFamily="2" charset="-122"/>
              </a:rPr>
              <a:t>[0</a:t>
            </a:r>
            <a:r>
              <a:rPr lang="zh-CN" altLang="en-US" sz="3300" dirty="0" smtClean="0">
                <a:ea typeface="宋体" panose="02010600030101010101" pitchFamily="2" charset="-122"/>
              </a:rPr>
              <a:t>，</a:t>
            </a:r>
            <a:r>
              <a:rPr lang="en-US" altLang="en-US" sz="3300" dirty="0" smtClean="0">
                <a:ea typeface="宋体" panose="02010600030101010101" pitchFamily="2" charset="-122"/>
              </a:rPr>
              <a:t>n(n-1)/2]</a:t>
            </a:r>
            <a:endParaRPr lang="en-US" altLang="zh-CN" sz="3300" dirty="0" smtClean="0">
              <a:ea typeface="宋体" panose="02010600030101010101" pitchFamily="2" charset="-122"/>
            </a:endParaRPr>
          </a:p>
          <a:p>
            <a:pPr lvl="1"/>
            <a:r>
              <a:rPr lang="zh-CN" altLang="en-US" sz="2900" b="1" smtClean="0">
                <a:solidFill>
                  <a:srgbClr val="0000FF"/>
                </a:solidFill>
                <a:ea typeface="宋体" panose="02010600030101010101" pitchFamily="2" charset="-122"/>
              </a:rPr>
              <a:t>完全图</a:t>
            </a:r>
            <a:r>
              <a:rPr lang="zh-CN" altLang="en-US" sz="2900" smtClean="0">
                <a:ea typeface="宋体" panose="02010600030101010101" pitchFamily="2" charset="-122"/>
              </a:rPr>
              <a:t>：</a:t>
            </a:r>
            <a:r>
              <a:rPr lang="zh-CN" altLang="en-US" sz="2900" dirty="0" smtClean="0">
                <a:ea typeface="宋体" panose="02010600030101010101" pitchFamily="2" charset="-122"/>
              </a:rPr>
              <a:t>具有</a:t>
            </a:r>
            <a:r>
              <a:rPr lang="en-US" altLang="en-US" sz="2900" dirty="0" smtClean="0">
                <a:ea typeface="宋体" panose="02010600030101010101" pitchFamily="2" charset="-122"/>
              </a:rPr>
              <a:t>n(n-1)/2</a:t>
            </a:r>
            <a:r>
              <a:rPr lang="zh-CN" altLang="en-US" sz="2900" dirty="0" smtClean="0">
                <a:ea typeface="宋体" panose="02010600030101010101" pitchFamily="2" charset="-122"/>
              </a:rPr>
              <a:t>条边的无向图</a:t>
            </a:r>
          </a:p>
          <a:p>
            <a:r>
              <a:rPr lang="en-US" altLang="en-US" sz="3300" dirty="0" err="1" smtClean="0">
                <a:ea typeface="宋体" panose="02010600030101010101" pitchFamily="2" charset="-122"/>
              </a:rPr>
              <a:t>对于</a:t>
            </a:r>
            <a:r>
              <a:rPr lang="en-US" altLang="en-US" sz="3300" b="1" dirty="0" err="1" smtClean="0">
                <a:solidFill>
                  <a:schemeClr val="accent6">
                    <a:lumMod val="50000"/>
                  </a:schemeClr>
                </a:solidFill>
                <a:ea typeface="宋体" panose="02010600030101010101" pitchFamily="2" charset="-122"/>
              </a:rPr>
              <a:t>有向图</a:t>
            </a:r>
            <a:r>
              <a:rPr lang="en-US" altLang="en-US" sz="3300" dirty="0" err="1">
                <a:ea typeface="宋体" panose="02010600030101010101" pitchFamily="2" charset="-122"/>
              </a:rPr>
              <a:t>，若图中顶点数为n，用e表示弧的数目，则e</a:t>
            </a:r>
            <a:r>
              <a:rPr lang="en-US" altLang="en-US" sz="3300" dirty="0">
                <a:ea typeface="宋体" panose="02010600030101010101" pitchFamily="2" charset="-122"/>
                <a:sym typeface="Symbol" pitchFamily="18" charset="2"/>
              </a:rPr>
              <a:t></a:t>
            </a:r>
            <a:r>
              <a:rPr lang="en-US" altLang="en-US" sz="3300" dirty="0">
                <a:ea typeface="宋体" panose="02010600030101010101" pitchFamily="2" charset="-122"/>
              </a:rPr>
              <a:t>[0，n(n-1</a:t>
            </a:r>
            <a:r>
              <a:rPr lang="en-US" altLang="en-US" sz="3300" dirty="0" smtClean="0">
                <a:ea typeface="宋体" panose="02010600030101010101" pitchFamily="2" charset="-122"/>
              </a:rPr>
              <a:t>)]</a:t>
            </a:r>
          </a:p>
          <a:p>
            <a:pPr lvl="1"/>
            <a:r>
              <a:rPr lang="en-US" altLang="en-US" sz="2900" b="1" smtClean="0">
                <a:solidFill>
                  <a:srgbClr val="0000FF"/>
                </a:solidFill>
                <a:ea typeface="宋体" panose="02010600030101010101" pitchFamily="2" charset="-122"/>
              </a:rPr>
              <a:t>完全图</a:t>
            </a:r>
            <a:r>
              <a:rPr lang="en-US" altLang="en-US" sz="2900" smtClean="0">
                <a:ea typeface="宋体" panose="02010600030101010101" pitchFamily="2" charset="-122"/>
              </a:rPr>
              <a:t>：</a:t>
            </a:r>
            <a:r>
              <a:rPr lang="en-US" altLang="en-US" sz="2900" dirty="0" err="1" smtClean="0">
                <a:ea typeface="宋体" panose="02010600030101010101" pitchFamily="2" charset="-122"/>
              </a:rPr>
              <a:t>具有n</a:t>
            </a:r>
            <a:r>
              <a:rPr lang="en-US" altLang="en-US" sz="2900" dirty="0" smtClean="0">
                <a:ea typeface="宋体" panose="02010600030101010101" pitchFamily="2" charset="-122"/>
              </a:rPr>
              <a:t>(n-1)</a:t>
            </a:r>
            <a:r>
              <a:rPr lang="en-US" altLang="en-US" sz="2900" dirty="0" err="1" smtClean="0">
                <a:ea typeface="宋体" panose="02010600030101010101" pitchFamily="2" charset="-122"/>
              </a:rPr>
              <a:t>条边的有向图</a:t>
            </a:r>
            <a:endParaRPr lang="en-US" altLang="en-US" sz="2900" dirty="0" smtClean="0">
              <a:ea typeface="宋体" panose="02010600030101010101" pitchFamily="2" charset="-122"/>
            </a:endParaRPr>
          </a:p>
          <a:p>
            <a:endParaRPr lang="en-US" altLang="en-US" sz="3300" dirty="0" smtClean="0">
              <a:ea typeface="宋体" panose="02010600030101010101" pitchFamily="2" charset="-122"/>
            </a:endParaRPr>
          </a:p>
        </p:txBody>
      </p:sp>
    </p:spTree>
    <p:extLst>
      <p:ext uri="{BB962C8B-B14F-4D97-AF65-F5344CB8AC3E}">
        <p14:creationId xmlns:p14="http://schemas.microsoft.com/office/powerpoint/2010/main" val="373310489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术语</a:t>
            </a:r>
            <a:r>
              <a:rPr lang="en-US" altLang="zh-CN" smtClean="0"/>
              <a:t>-</a:t>
            </a:r>
            <a:r>
              <a:rPr lang="zh-CN" altLang="en-US" smtClean="0"/>
              <a:t>权</a:t>
            </a:r>
            <a:endParaRPr lang="en-US" dirty="0"/>
          </a:p>
        </p:txBody>
      </p:sp>
      <p:sp>
        <p:nvSpPr>
          <p:cNvPr id="3" name="内容占位符 2"/>
          <p:cNvSpPr>
            <a:spLocks noGrp="1"/>
          </p:cNvSpPr>
          <p:nvPr>
            <p:ph idx="1"/>
          </p:nvPr>
        </p:nvSpPr>
        <p:spPr/>
        <p:txBody>
          <a:bodyPr/>
          <a:lstStyle/>
          <a:p>
            <a:r>
              <a:rPr lang="en-US" altLang="en-US" b="1" smtClean="0">
                <a:solidFill>
                  <a:srgbClr val="0000FF"/>
                </a:solidFill>
                <a:ea typeface="宋体" panose="02010600030101010101" pitchFamily="2" charset="-122"/>
              </a:rPr>
              <a:t>权</a:t>
            </a:r>
            <a:r>
              <a:rPr lang="zh-CN" altLang="en-US" b="1" smtClean="0">
                <a:solidFill>
                  <a:srgbClr val="0000FF"/>
                </a:solidFill>
                <a:ea typeface="宋体" panose="02010600030101010101" pitchFamily="2" charset="-122"/>
              </a:rPr>
              <a:t>重</a:t>
            </a:r>
            <a:r>
              <a:rPr lang="en-US" altLang="en-US" b="1" smtClean="0">
                <a:ea typeface="宋体" panose="02010600030101010101" pitchFamily="2" charset="-122"/>
              </a:rPr>
              <a:t>(weight</a:t>
            </a:r>
            <a:r>
              <a:rPr lang="en-US" altLang="en-US" b="1" dirty="0" smtClean="0">
                <a:ea typeface="宋体" panose="02010600030101010101" pitchFamily="2" charset="-122"/>
              </a:rPr>
              <a:t>)</a:t>
            </a:r>
            <a:r>
              <a:rPr lang="en-US" altLang="en-US" dirty="0" smtClean="0">
                <a:ea typeface="宋体" panose="02010600030101010101" pitchFamily="2" charset="-122"/>
              </a:rPr>
              <a:t>：</a:t>
            </a:r>
            <a:r>
              <a:rPr lang="en-US" altLang="en-US" dirty="0" err="1" smtClean="0">
                <a:ea typeface="宋体" panose="02010600030101010101" pitchFamily="2" charset="-122"/>
              </a:rPr>
              <a:t>与图的边</a:t>
            </a:r>
            <a:r>
              <a:rPr lang="en-US" altLang="en-US" dirty="0" smtClean="0">
                <a:ea typeface="宋体" panose="02010600030101010101" pitchFamily="2" charset="-122"/>
              </a:rPr>
              <a:t>/</a:t>
            </a:r>
            <a:r>
              <a:rPr lang="en-US" altLang="en-US" dirty="0" err="1" smtClean="0">
                <a:ea typeface="宋体" panose="02010600030101010101" pitchFamily="2" charset="-122"/>
              </a:rPr>
              <a:t>弧相关的数</a:t>
            </a:r>
            <a:endParaRPr lang="en-US" altLang="en-US" dirty="0" smtClean="0">
              <a:ea typeface="宋体" panose="02010600030101010101" pitchFamily="2" charset="-122"/>
            </a:endParaRPr>
          </a:p>
          <a:p>
            <a:pPr lvl="1"/>
            <a:r>
              <a:rPr lang="en-US" altLang="en-US" dirty="0" err="1" smtClean="0">
                <a:ea typeface="宋体" panose="02010600030101010101" pitchFamily="2" charset="-122"/>
              </a:rPr>
              <a:t>可以表示从一个顶点到另一个顶点的距离或耗费</a:t>
            </a:r>
            <a:endParaRPr lang="en-US" altLang="en-US" dirty="0" smtClean="0">
              <a:ea typeface="宋体" panose="02010600030101010101" pitchFamily="2" charset="-122"/>
            </a:endParaRPr>
          </a:p>
          <a:p>
            <a:r>
              <a:rPr lang="zh-CN" altLang="en-US" b="1" dirty="0" smtClean="0">
                <a:solidFill>
                  <a:srgbClr val="0000FF"/>
                </a:solidFill>
                <a:ea typeface="宋体" panose="02010600030101010101" pitchFamily="2" charset="-122"/>
              </a:rPr>
              <a:t>带权图或网</a:t>
            </a:r>
            <a:r>
              <a:rPr lang="en-US" altLang="zh-CN" b="1" dirty="0" smtClean="0">
                <a:ea typeface="宋体" panose="02010600030101010101" pitchFamily="2" charset="-122"/>
              </a:rPr>
              <a:t>(network)</a:t>
            </a:r>
            <a:r>
              <a:rPr lang="en-US" altLang="zh-CN" dirty="0" smtClean="0">
                <a:ea typeface="宋体" panose="02010600030101010101" pitchFamily="2" charset="-122"/>
              </a:rPr>
              <a:t> </a:t>
            </a:r>
            <a:r>
              <a:rPr lang="zh-CN" altLang="en-US" dirty="0" smtClean="0">
                <a:ea typeface="宋体" panose="02010600030101010101" pitchFamily="2" charset="-122"/>
              </a:rPr>
              <a:t>：图上每个边</a:t>
            </a:r>
            <a:r>
              <a:rPr lang="en-US" altLang="en-US" dirty="0" smtClean="0">
                <a:ea typeface="宋体" panose="02010600030101010101" pitchFamily="2" charset="-122"/>
              </a:rPr>
              <a:t>(</a:t>
            </a:r>
            <a:r>
              <a:rPr lang="zh-CN" altLang="en-US" dirty="0" smtClean="0">
                <a:ea typeface="宋体" panose="02010600030101010101" pitchFamily="2" charset="-122"/>
              </a:rPr>
              <a:t>或弧</a:t>
            </a:r>
            <a:r>
              <a:rPr lang="en-US" altLang="en-US" dirty="0" smtClean="0">
                <a:ea typeface="宋体" panose="02010600030101010101" pitchFamily="2" charset="-122"/>
              </a:rPr>
              <a:t>)</a:t>
            </a:r>
            <a:r>
              <a:rPr lang="zh-CN" altLang="en-US" dirty="0" smtClean="0">
                <a:ea typeface="宋体" panose="02010600030101010101" pitchFamily="2" charset="-122"/>
              </a:rPr>
              <a:t>都附加一个权值</a:t>
            </a:r>
            <a:endParaRPr lang="en-US" altLang="zh-CN" dirty="0" smtClean="0">
              <a:ea typeface="宋体" panose="02010600030101010101" pitchFamily="2" charset="-122"/>
            </a:endParaRPr>
          </a:p>
          <a:p>
            <a:pPr marL="457200" lvl="1" indent="0">
              <a:buNone/>
            </a:pPr>
            <a:endParaRPr lang="zh-CN" altLang="en-US" smtClean="0">
              <a:ea typeface="宋体" panose="02010600030101010101" pitchFamily="2" charset="-122"/>
            </a:endParaRP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extLst>
      <p:ext uri="{BB962C8B-B14F-4D97-AF65-F5344CB8AC3E}">
        <p14:creationId xmlns:p14="http://schemas.microsoft.com/office/powerpoint/2010/main" val="268015548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术语</a:t>
            </a:r>
            <a:r>
              <a:rPr lang="en-US" altLang="zh-CN" dirty="0" smtClean="0"/>
              <a:t>-</a:t>
            </a:r>
            <a:r>
              <a:rPr lang="zh-CN" altLang="en-US" dirty="0" smtClean="0"/>
              <a:t>度</a:t>
            </a:r>
            <a:endParaRPr lang="en-US" dirty="0"/>
          </a:p>
        </p:txBody>
      </p:sp>
      <p:sp>
        <p:nvSpPr>
          <p:cNvPr id="429058" name="Rectangle 2"/>
          <p:cNvSpPr>
            <a:spLocks noGrp="1" noChangeArrowheads="1"/>
          </p:cNvSpPr>
          <p:nvPr>
            <p:ph idx="1"/>
          </p:nvPr>
        </p:nvSpPr>
        <p:spPr/>
        <p:txBody>
          <a:bodyPr>
            <a:normAutofit lnSpcReduction="10000"/>
          </a:bodyPr>
          <a:lstStyle/>
          <a:p>
            <a:r>
              <a:rPr lang="en-US" altLang="en-US" dirty="0" err="1">
                <a:ea typeface="宋体" panose="02010600030101010101" pitchFamily="2" charset="-122"/>
              </a:rPr>
              <a:t>对于</a:t>
            </a:r>
            <a:r>
              <a:rPr lang="en-US" altLang="en-US" b="1" dirty="0" err="1">
                <a:solidFill>
                  <a:srgbClr val="7030A0"/>
                </a:solidFill>
                <a:ea typeface="宋体" panose="02010600030101010101" pitchFamily="2" charset="-122"/>
              </a:rPr>
              <a:t>无向图</a:t>
            </a:r>
            <a:r>
              <a:rPr lang="en-US" altLang="en-US" dirty="0" err="1">
                <a:ea typeface="宋体" panose="02010600030101010101" pitchFamily="2" charset="-122"/>
              </a:rPr>
              <a:t>G</a:t>
            </a:r>
            <a:r>
              <a:rPr lang="en-US" altLang="en-US" dirty="0">
                <a:ea typeface="宋体" panose="02010600030101010101" pitchFamily="2" charset="-122"/>
              </a:rPr>
              <a:t>=(</a:t>
            </a:r>
            <a:r>
              <a:rPr lang="en-US" altLang="en-US" dirty="0" smtClean="0">
                <a:ea typeface="宋体" panose="02010600030101010101" pitchFamily="2" charset="-122"/>
              </a:rPr>
              <a:t>V</a:t>
            </a:r>
            <a:r>
              <a:rPr lang="en-US" altLang="en-US" smtClean="0">
                <a:ea typeface="宋体" panose="02010600030101010101" pitchFamily="2" charset="-122"/>
              </a:rPr>
              <a:t>, E)</a:t>
            </a:r>
            <a:r>
              <a:rPr lang="zh-CN" altLang="en-US" dirty="0" smtClean="0">
                <a:ea typeface="宋体" panose="02010600030101010101" pitchFamily="2" charset="-122"/>
              </a:rPr>
              <a:t>：</a:t>
            </a:r>
            <a:endParaRPr lang="en-US" altLang="en-US" dirty="0" smtClean="0">
              <a:ea typeface="宋体" panose="02010600030101010101" pitchFamily="2" charset="-122"/>
            </a:endParaRPr>
          </a:p>
          <a:p>
            <a:pPr lvl="1"/>
            <a:r>
              <a:rPr lang="en-US" altLang="en-US" dirty="0" err="1" smtClean="0">
                <a:ea typeface="宋体" panose="02010600030101010101" pitchFamily="2" charset="-122"/>
              </a:rPr>
              <a:t>若边</a:t>
            </a:r>
            <a:r>
              <a:rPr lang="en-US" altLang="en-US" dirty="0" smtClean="0">
                <a:ea typeface="宋体" panose="02010600030101010101" pitchFamily="2" charset="-122"/>
              </a:rPr>
              <a:t>(</a:t>
            </a:r>
            <a:r>
              <a:rPr lang="en-US" altLang="en-US" dirty="0" err="1" smtClean="0">
                <a:ea typeface="宋体" panose="02010600030101010101" pitchFamily="2" charset="-122"/>
              </a:rPr>
              <a:t>v,w</a:t>
            </a:r>
            <a:r>
              <a:rPr lang="en-US" altLang="en-US" dirty="0" smtClean="0">
                <a:ea typeface="宋体" panose="02010600030101010101" pitchFamily="2" charset="-122"/>
              </a:rPr>
              <a:t>)</a:t>
            </a:r>
            <a:r>
              <a:rPr lang="en-US" altLang="en-US" dirty="0" smtClean="0">
                <a:ea typeface="宋体" panose="02010600030101010101" pitchFamily="2" charset="-122"/>
                <a:sym typeface="Symbol" pitchFamily="18" charset="2"/>
              </a:rPr>
              <a:t></a:t>
            </a:r>
            <a:r>
              <a:rPr lang="en-US" altLang="en-US" dirty="0" err="1" smtClean="0">
                <a:ea typeface="宋体" panose="02010600030101010101" pitchFamily="2" charset="-122"/>
              </a:rPr>
              <a:t>E，则称顶点v和w</a:t>
            </a:r>
            <a:r>
              <a:rPr lang="en-US" altLang="en-US" dirty="0" smtClean="0">
                <a:ea typeface="宋体" panose="02010600030101010101" pitchFamily="2" charset="-122"/>
              </a:rPr>
              <a:t> </a:t>
            </a:r>
            <a:r>
              <a:rPr lang="en-US" altLang="en-US" dirty="0" err="1" smtClean="0">
                <a:ea typeface="宋体" panose="02010600030101010101" pitchFamily="2" charset="-122"/>
              </a:rPr>
              <a:t>互为邻接点，即v和</a:t>
            </a:r>
            <a:r>
              <a:rPr lang="en-US" altLang="en-US" err="1" smtClean="0">
                <a:ea typeface="宋体" panose="02010600030101010101" pitchFamily="2" charset="-122"/>
              </a:rPr>
              <a:t>w</a:t>
            </a:r>
            <a:r>
              <a:rPr lang="en-US" altLang="en-US" smtClean="0">
                <a:ea typeface="宋体" panose="02010600030101010101" pitchFamily="2" charset="-122"/>
              </a:rPr>
              <a:t>相邻</a:t>
            </a:r>
            <a:r>
              <a:rPr lang="en-US" altLang="en-US" b="1" smtClean="0">
                <a:ea typeface="宋体" panose="02010600030101010101" pitchFamily="2" charset="-122"/>
              </a:rPr>
              <a:t>(</a:t>
            </a:r>
            <a:r>
              <a:rPr lang="en-US" altLang="zh-CN" b="1" dirty="0">
                <a:ea typeface="宋体" panose="02010600030101010101" pitchFamily="2" charset="-122"/>
              </a:rPr>
              <a:t>a</a:t>
            </a:r>
            <a:r>
              <a:rPr lang="en-US" altLang="en-US" b="1" dirty="0">
                <a:ea typeface="宋体" panose="02010600030101010101" pitchFamily="2" charset="-122"/>
              </a:rPr>
              <a:t>djacent)</a:t>
            </a:r>
            <a:r>
              <a:rPr lang="zh-CN" altLang="en-US" dirty="0" smtClean="0">
                <a:ea typeface="宋体" panose="02010600030101010101" pitchFamily="2" charset="-122"/>
              </a:rPr>
              <a:t>，而</a:t>
            </a:r>
            <a:r>
              <a:rPr lang="en-US" altLang="en-US" dirty="0" smtClean="0">
                <a:ea typeface="宋体" panose="02010600030101010101" pitchFamily="2" charset="-122"/>
              </a:rPr>
              <a:t>边(</a:t>
            </a:r>
            <a:r>
              <a:rPr lang="en-US" altLang="en-US" dirty="0" err="1" smtClean="0">
                <a:ea typeface="宋体" panose="02010600030101010101" pitchFamily="2" charset="-122"/>
              </a:rPr>
              <a:t>v,w</a:t>
            </a:r>
            <a:r>
              <a:rPr lang="en-US" altLang="en-US" smtClean="0">
                <a:ea typeface="宋体" panose="02010600030101010101" pitchFamily="2" charset="-122"/>
              </a:rPr>
              <a:t>)依附</a:t>
            </a:r>
            <a:r>
              <a:rPr lang="zh-CN" altLang="en-US">
                <a:ea typeface="宋体" panose="02010600030101010101" pitchFamily="2" charset="-122"/>
              </a:rPr>
              <a:t>于</a:t>
            </a:r>
            <a:r>
              <a:rPr lang="en-US" altLang="en-US" b="1" smtClean="0">
                <a:ea typeface="宋体" panose="02010600030101010101" pitchFamily="2" charset="-122"/>
              </a:rPr>
              <a:t>(incident)</a:t>
            </a:r>
            <a:r>
              <a:rPr lang="zh-CN" altLang="en-US" smtClean="0">
                <a:ea typeface="宋体" panose="02010600030101010101" pitchFamily="2" charset="-122"/>
              </a:rPr>
              <a:t> </a:t>
            </a:r>
            <a:r>
              <a:rPr lang="en-US" altLang="en-US" smtClean="0">
                <a:ea typeface="宋体" panose="02010600030101010101" pitchFamily="2" charset="-122"/>
              </a:rPr>
              <a:t>顶点</a:t>
            </a:r>
            <a:r>
              <a:rPr lang="en-US" altLang="en-US" dirty="0" err="1" smtClean="0">
                <a:ea typeface="宋体" panose="02010600030101010101" pitchFamily="2" charset="-122"/>
              </a:rPr>
              <a:t>v和w</a:t>
            </a:r>
            <a:r>
              <a:rPr lang="en-US" altLang="en-US" dirty="0" smtClean="0">
                <a:ea typeface="宋体" panose="02010600030101010101" pitchFamily="2" charset="-122"/>
              </a:rPr>
              <a:t> </a:t>
            </a:r>
          </a:p>
          <a:p>
            <a:pPr lvl="1"/>
            <a:r>
              <a:rPr lang="en-US" altLang="en-US" dirty="0" smtClean="0">
                <a:ea typeface="宋体" panose="02010600030101010101" pitchFamily="2" charset="-122"/>
                <a:sym typeface="Symbol" pitchFamily="18" charset="2"/>
              </a:rPr>
              <a:t> </a:t>
            </a:r>
            <a:r>
              <a:rPr lang="en-US" altLang="en-US" dirty="0" err="1">
                <a:ea typeface="宋体" panose="02010600030101010101" pitchFamily="2" charset="-122"/>
              </a:rPr>
              <a:t>vi</a:t>
            </a:r>
            <a:r>
              <a:rPr lang="en-US" altLang="en-US" dirty="0" err="1">
                <a:ea typeface="宋体" panose="02010600030101010101" pitchFamily="2" charset="-122"/>
                <a:sym typeface="Symbol" pitchFamily="18" charset="2"/>
              </a:rPr>
              <a:t></a:t>
            </a:r>
            <a:r>
              <a:rPr lang="en-US" altLang="en-US" dirty="0" err="1">
                <a:ea typeface="宋体" panose="02010600030101010101" pitchFamily="2" charset="-122"/>
              </a:rPr>
              <a:t>V</a:t>
            </a:r>
            <a:r>
              <a:rPr lang="en-US" altLang="en-US" dirty="0" err="1" smtClean="0">
                <a:ea typeface="宋体" panose="02010600030101010101" pitchFamily="2" charset="-122"/>
              </a:rPr>
              <a:t>，依附于</a:t>
            </a:r>
            <a:r>
              <a:rPr lang="en-US" altLang="en-US" dirty="0" err="1">
                <a:ea typeface="宋体" panose="02010600030101010101" pitchFamily="2" charset="-122"/>
              </a:rPr>
              <a:t>vi的边的数目称为顶点vi的</a:t>
            </a:r>
            <a:r>
              <a:rPr lang="en-US" altLang="en-US" b="1" dirty="0" err="1">
                <a:solidFill>
                  <a:srgbClr val="0000FF"/>
                </a:solidFill>
                <a:ea typeface="宋体" panose="02010600030101010101" pitchFamily="2" charset="-122"/>
              </a:rPr>
              <a:t>度</a:t>
            </a:r>
            <a:r>
              <a:rPr lang="en-US" altLang="en-US" b="1" dirty="0">
                <a:ea typeface="宋体" panose="02010600030101010101" pitchFamily="2" charset="-122"/>
              </a:rPr>
              <a:t>(degree)</a:t>
            </a:r>
            <a:r>
              <a:rPr lang="en-US" altLang="en-US" dirty="0">
                <a:ea typeface="宋体" panose="02010600030101010101" pitchFamily="2" charset="-122"/>
              </a:rPr>
              <a:t>，</a:t>
            </a:r>
            <a:r>
              <a:rPr lang="en-US" altLang="en-US" dirty="0" err="1">
                <a:ea typeface="宋体" panose="02010600030101010101" pitchFamily="2" charset="-122"/>
              </a:rPr>
              <a:t>记为TD</a:t>
            </a:r>
            <a:r>
              <a:rPr lang="en-US" altLang="en-US" dirty="0">
                <a:ea typeface="宋体" panose="02010600030101010101" pitchFamily="2" charset="-122"/>
              </a:rPr>
              <a:t>(vi</a:t>
            </a:r>
            <a:r>
              <a:rPr lang="en-US" altLang="en-US" dirty="0" smtClean="0">
                <a:ea typeface="宋体" panose="02010600030101010101" pitchFamily="2" charset="-122"/>
              </a:rPr>
              <a:t>)</a:t>
            </a:r>
          </a:p>
          <a:p>
            <a:pPr lvl="1"/>
            <a:r>
              <a:rPr lang="zh-CN" altLang="en-US" b="1" smtClean="0">
                <a:ea typeface="宋体" panose="02010600030101010101" pitchFamily="2" charset="-122"/>
              </a:rPr>
              <a:t>握手定理</a:t>
            </a:r>
            <a:r>
              <a:rPr lang="en-US" altLang="zh-CN" b="1" smtClean="0">
                <a:ea typeface="宋体" panose="02010600030101010101" pitchFamily="2" charset="-122"/>
              </a:rPr>
              <a:t>/Handshaking theorem</a:t>
            </a:r>
            <a:r>
              <a:rPr lang="zh-CN" altLang="en-US" b="1" smtClean="0">
                <a:ea typeface="宋体" panose="02010600030101010101" pitchFamily="2" charset="-122"/>
              </a:rPr>
              <a:t>：</a:t>
            </a:r>
            <a:r>
              <a:rPr lang="en-US" altLang="en-US" b="1" dirty="0" err="1" smtClean="0">
                <a:ea typeface="宋体" panose="02010600030101010101" pitchFamily="2" charset="-122"/>
              </a:rPr>
              <a:t>所有顶点</a:t>
            </a:r>
            <a:r>
              <a:rPr lang="zh-CN" altLang="en-US" b="1" dirty="0" smtClean="0">
                <a:ea typeface="宋体" panose="02010600030101010101" pitchFamily="2" charset="-122"/>
              </a:rPr>
              <a:t>的</a:t>
            </a:r>
            <a:r>
              <a:rPr lang="en-US" altLang="en-US" b="1" dirty="0" smtClean="0">
                <a:ea typeface="宋体" panose="02010600030101010101" pitchFamily="2" charset="-122"/>
              </a:rPr>
              <a:t>度的和是图中边的</a:t>
            </a:r>
            <a:r>
              <a:rPr lang="en-US" altLang="en-US" b="1" dirty="0">
                <a:ea typeface="宋体" panose="02010600030101010101" pitchFamily="2" charset="-122"/>
              </a:rPr>
              <a:t>2</a:t>
            </a:r>
            <a:r>
              <a:rPr lang="en-US" altLang="en-US" b="1" dirty="0" smtClean="0">
                <a:ea typeface="宋体" panose="02010600030101010101" pitchFamily="2" charset="-122"/>
              </a:rPr>
              <a:t>倍</a:t>
            </a:r>
            <a:r>
              <a:rPr lang="zh-CN" altLang="en-US" b="1" dirty="0" smtClean="0">
                <a:ea typeface="宋体" panose="02010600030101010101" pitchFamily="2" charset="-122"/>
              </a:rPr>
              <a:t>，</a:t>
            </a:r>
            <a:r>
              <a:rPr lang="en-US" altLang="en-US" b="1" dirty="0" smtClean="0">
                <a:ea typeface="宋体" panose="02010600030101010101" pitchFamily="2" charset="-122"/>
              </a:rPr>
              <a:t>即</a:t>
            </a:r>
            <a:r>
              <a:rPr lang="zh-CN" altLang="en-US" b="1" dirty="0" smtClean="0">
                <a:ea typeface="宋体" panose="02010600030101010101" pitchFamily="2" charset="-122"/>
              </a:rPr>
              <a:t>：</a:t>
            </a:r>
            <a:r>
              <a:rPr lang="en-US" altLang="en-US" b="1" dirty="0" smtClean="0">
                <a:ea typeface="宋体" panose="02010600030101010101" pitchFamily="2" charset="-122"/>
                <a:cs typeface="Arial Unicode MS" pitchFamily="34" charset="-122"/>
              </a:rPr>
              <a:t>∑</a:t>
            </a:r>
            <a:r>
              <a:rPr lang="en-US" altLang="en-US" b="1" dirty="0">
                <a:ea typeface="宋体" panose="02010600030101010101" pitchFamily="2" charset="-122"/>
              </a:rPr>
              <a:t>TD(v</a:t>
            </a:r>
            <a:r>
              <a:rPr lang="en-US" altLang="en-US" b="1" baseline="-18000" dirty="0">
                <a:ea typeface="宋体" panose="02010600030101010101" pitchFamily="2" charset="-122"/>
              </a:rPr>
              <a:t>i</a:t>
            </a:r>
            <a:r>
              <a:rPr lang="en-US" altLang="en-US" b="1" dirty="0">
                <a:ea typeface="宋体" panose="02010600030101010101" pitchFamily="2" charset="-122"/>
              </a:rPr>
              <a:t>)=</a:t>
            </a:r>
            <a:r>
              <a:rPr lang="en-US" altLang="en-US" b="1" dirty="0" smtClean="0">
                <a:ea typeface="宋体" panose="02010600030101010101" pitchFamily="2" charset="-122"/>
              </a:rPr>
              <a:t>2e, </a:t>
            </a:r>
            <a:r>
              <a:rPr lang="en-US" altLang="en-US" b="1" dirty="0" err="1" smtClean="0">
                <a:ea typeface="宋体" panose="02010600030101010101" pitchFamily="2" charset="-122"/>
              </a:rPr>
              <a:t>i</a:t>
            </a:r>
            <a:r>
              <a:rPr lang="en-US" altLang="en-US" b="1" dirty="0" smtClean="0">
                <a:ea typeface="宋体" panose="02010600030101010101" pitchFamily="2" charset="-122"/>
              </a:rPr>
              <a:t>=1</a:t>
            </a:r>
            <a:r>
              <a:rPr lang="en-US" altLang="en-US" b="1" dirty="0">
                <a:ea typeface="宋体" panose="02010600030101010101" pitchFamily="2" charset="-122"/>
              </a:rPr>
              <a:t>, 2, </a:t>
            </a:r>
            <a:r>
              <a:rPr lang="en-US" altLang="en-US" b="1" dirty="0">
                <a:ea typeface="宋体" panose="02010600030101010101" pitchFamily="2" charset="-122"/>
                <a:cs typeface="Times New Roman" pitchFamily="18" charset="0"/>
              </a:rPr>
              <a:t>…</a:t>
            </a:r>
            <a:r>
              <a:rPr lang="en-US" altLang="en-US" b="1" dirty="0">
                <a:ea typeface="宋体" panose="02010600030101010101" pitchFamily="2" charset="-122"/>
              </a:rPr>
              <a:t>, </a:t>
            </a:r>
            <a:r>
              <a:rPr lang="en-US" altLang="en-US" b="1" dirty="0" err="1" smtClean="0">
                <a:ea typeface="宋体" panose="02010600030101010101" pitchFamily="2" charset="-122"/>
              </a:rPr>
              <a:t>n，e为图的边数</a:t>
            </a:r>
            <a:endParaRPr lang="en-US" altLang="en-US" b="1" dirty="0" smtClean="0">
              <a:ea typeface="宋体" panose="02010600030101010101" pitchFamily="2" charset="-122"/>
            </a:endParaRPr>
          </a:p>
          <a:p>
            <a:pPr lvl="1"/>
            <a:r>
              <a:rPr lang="zh-CN" altLang="en-US" b="1" dirty="0" smtClean="0">
                <a:ea typeface="宋体" panose="02010600030101010101" pitchFamily="2" charset="-122"/>
              </a:rPr>
              <a:t>定理：在</a:t>
            </a:r>
            <a:r>
              <a:rPr lang="zh-CN" altLang="en-US" b="1" dirty="0">
                <a:ea typeface="宋体" panose="02010600030101010101" pitchFamily="2" charset="-122"/>
              </a:rPr>
              <a:t>任何图中，所有度数之和必为偶数，度数为奇数的结点必定是偶数</a:t>
            </a:r>
            <a:r>
              <a:rPr lang="zh-CN" altLang="en-US" b="1" dirty="0" smtClean="0">
                <a:ea typeface="宋体" panose="02010600030101010101" pitchFamily="2" charset="-122"/>
              </a:rPr>
              <a:t>个</a:t>
            </a:r>
            <a:endParaRPr lang="en-US" altLang="zh-CN" b="1" dirty="0" smtClean="0">
              <a:ea typeface="宋体" panose="02010600030101010101" pitchFamily="2" charset="-122"/>
            </a:endParaRPr>
          </a:p>
          <a:p>
            <a:pPr lvl="1"/>
            <a:r>
              <a:rPr lang="zh-CN" altLang="en-US" b="1" dirty="0" smtClean="0">
                <a:ea typeface="宋体" panose="02010600030101010101" pitchFamily="2" charset="-122"/>
              </a:rPr>
              <a:t>推论：若</a:t>
            </a:r>
            <a:r>
              <a:rPr lang="zh-CN" altLang="en-US" b="1" dirty="0">
                <a:ea typeface="宋体" panose="02010600030101010101" pitchFamily="2" charset="-122"/>
              </a:rPr>
              <a:t>图Ｇ有</a:t>
            </a:r>
            <a:r>
              <a:rPr lang="en-US" altLang="zh-CN" b="1" dirty="0">
                <a:ea typeface="宋体" panose="02010600030101010101" pitchFamily="2" charset="-122"/>
              </a:rPr>
              <a:t>n</a:t>
            </a:r>
            <a:r>
              <a:rPr lang="zh-CN" altLang="en-US" b="1" dirty="0">
                <a:ea typeface="宋体" panose="02010600030101010101" pitchFamily="2" charset="-122"/>
              </a:rPr>
              <a:t>个顶点</a:t>
            </a:r>
            <a:r>
              <a:rPr lang="zh-CN" altLang="en-US" b="1" dirty="0" smtClean="0">
                <a:ea typeface="宋体" panose="02010600030101010101" pitchFamily="2" charset="-122"/>
              </a:rPr>
              <a:t>，</a:t>
            </a:r>
            <a:r>
              <a:rPr lang="en-US" altLang="zh-CN" b="1" dirty="0" smtClean="0">
                <a:ea typeface="宋体" panose="02010600030101010101" pitchFamily="2" charset="-122"/>
              </a:rPr>
              <a:t>n+1</a:t>
            </a:r>
            <a:r>
              <a:rPr lang="zh-CN" altLang="en-US" b="1" dirty="0" smtClean="0">
                <a:ea typeface="宋体" panose="02010600030101010101" pitchFamily="2" charset="-122"/>
              </a:rPr>
              <a:t>条</a:t>
            </a:r>
            <a:r>
              <a:rPr lang="zh-CN" altLang="en-US" b="1" dirty="0">
                <a:ea typeface="宋体" panose="02010600030101010101" pitchFamily="2" charset="-122"/>
              </a:rPr>
              <a:t>边，则Ｇ中至少有一个结点的</a:t>
            </a:r>
            <a:r>
              <a:rPr lang="zh-CN" altLang="en-US" b="1" dirty="0" smtClean="0">
                <a:ea typeface="宋体" panose="02010600030101010101" pitchFamily="2" charset="-122"/>
              </a:rPr>
              <a:t>度数</a:t>
            </a:r>
            <a:r>
              <a:rPr lang="zh-CN" altLang="en-US" b="1" dirty="0">
                <a:ea typeface="宋体" panose="02010600030101010101" pitchFamily="2" charset="-122"/>
              </a:rPr>
              <a:t>大于</a:t>
            </a:r>
            <a:r>
              <a:rPr lang="en-US" altLang="zh-CN" b="1" dirty="0">
                <a:ea typeface="宋体" panose="02010600030101010101" pitchFamily="2" charset="-122"/>
              </a:rPr>
              <a:t>3</a:t>
            </a:r>
            <a:r>
              <a:rPr lang="zh-CN" altLang="en-US" b="1" dirty="0">
                <a:ea typeface="宋体" panose="02010600030101010101" pitchFamily="2" charset="-122"/>
              </a:rPr>
              <a:t>  </a:t>
            </a:r>
          </a:p>
          <a:p>
            <a:pPr lvl="1"/>
            <a:endParaRPr lang="en-US" altLang="en-US" dirty="0" smtClean="0"/>
          </a:p>
        </p:txBody>
      </p:sp>
    </p:spTree>
    <p:extLst>
      <p:ext uri="{BB962C8B-B14F-4D97-AF65-F5344CB8AC3E}">
        <p14:creationId xmlns:p14="http://schemas.microsoft.com/office/powerpoint/2010/main" val="18933664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905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905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905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13736</TotalTime>
  <Words>6714</Words>
  <Application>Microsoft Macintosh PowerPoint</Application>
  <PresentationFormat>全屏显示(4:3)</PresentationFormat>
  <Paragraphs>1115</Paragraphs>
  <Slides>65</Slides>
  <Notes>20</Notes>
  <HiddenSlides>1</HiddenSlides>
  <MMClips>0</MMClips>
  <ScaleCrop>false</ScaleCrop>
  <HeadingPairs>
    <vt:vector size="6" baseType="variant">
      <vt:variant>
        <vt:lpstr>主题</vt:lpstr>
      </vt:variant>
      <vt:variant>
        <vt:i4>1</vt:i4>
      </vt:variant>
      <vt:variant>
        <vt:lpstr>嵌入的 OLE 服务器</vt:lpstr>
      </vt:variant>
      <vt:variant>
        <vt:i4>1</vt:i4>
      </vt:variant>
      <vt:variant>
        <vt:lpstr>幻灯片标题</vt:lpstr>
      </vt:variant>
      <vt:variant>
        <vt:i4>65</vt:i4>
      </vt:variant>
    </vt:vector>
  </HeadingPairs>
  <TitlesOfParts>
    <vt:vector size="67" baseType="lpstr">
      <vt:lpstr>Office 主题</vt:lpstr>
      <vt:lpstr>Document</vt:lpstr>
      <vt:lpstr>第7章 图</vt:lpstr>
      <vt:lpstr>目录</vt:lpstr>
      <vt:lpstr>1. 图 (Graph)</vt:lpstr>
      <vt:lpstr>术语-图、子图</vt:lpstr>
      <vt:lpstr>术语-图的分类</vt:lpstr>
      <vt:lpstr>术语-图的分类</vt:lpstr>
      <vt:lpstr>术语-图的分类</vt:lpstr>
      <vt:lpstr>术语-权</vt:lpstr>
      <vt:lpstr>术语-度</vt:lpstr>
      <vt:lpstr>术语-度</vt:lpstr>
      <vt:lpstr>例子</vt:lpstr>
      <vt:lpstr>术语-路径(path)</vt:lpstr>
      <vt:lpstr>术语-路径(path)</vt:lpstr>
      <vt:lpstr>术语-路径(path)</vt:lpstr>
      <vt:lpstr>术语-路径(path)</vt:lpstr>
      <vt:lpstr>术语-连通图、图的连通分量</vt:lpstr>
      <vt:lpstr>术语-生成树、生成森林</vt:lpstr>
      <vt:lpstr>图的应用实例</vt:lpstr>
      <vt:lpstr>图的设计：图的基本操作</vt:lpstr>
      <vt:lpstr>2. 图的存储结构</vt:lpstr>
      <vt:lpstr>2.1 数组(邻接矩阵)表示法</vt:lpstr>
      <vt:lpstr>无向图：无权图的数组表示</vt:lpstr>
      <vt:lpstr>无向图：带权图的数组表示</vt:lpstr>
      <vt:lpstr>有向图：无权图的邻接矩阵表示</vt:lpstr>
      <vt:lpstr>有向图：带权图的邻接矩阵表示</vt:lpstr>
      <vt:lpstr>图的数组表示</vt:lpstr>
      <vt:lpstr>采用数组构造无向图</vt:lpstr>
      <vt:lpstr>输出无向图</vt:lpstr>
      <vt:lpstr>2.2邻接表(Adjacency List)法</vt:lpstr>
      <vt:lpstr>例子：无向图的邻接表表示</vt:lpstr>
      <vt:lpstr>例子：有向图的邻接表表示</vt:lpstr>
      <vt:lpstr>邻接表的特点</vt:lpstr>
      <vt:lpstr>邻接表的实现</vt:lpstr>
      <vt:lpstr>采用邻接表构造无向图</vt:lpstr>
      <vt:lpstr>输出无向图</vt:lpstr>
      <vt:lpstr>图的顶点定位</vt:lpstr>
      <vt:lpstr>邻接矩阵 vs. 邻接表</vt:lpstr>
      <vt:lpstr>2.3十字链表 (Orthogonal List) 法</vt:lpstr>
      <vt:lpstr>例子：有向图的十字链表表示</vt:lpstr>
      <vt:lpstr>例子：有向图的十字链表表示</vt:lpstr>
      <vt:lpstr>十字链表的实现</vt:lpstr>
      <vt:lpstr>采用十字链表构造有向图</vt:lpstr>
      <vt:lpstr>2.4邻接多重表 (Adjacency Multilist)法</vt:lpstr>
      <vt:lpstr>邻接多重表与邻接表的区别</vt:lpstr>
      <vt:lpstr>邻接多重表的定义</vt:lpstr>
      <vt:lpstr>3. 图的遍历(Traversing Graph)</vt:lpstr>
      <vt:lpstr>3.1深度优先搜索(Depth First Search, DFS)</vt:lpstr>
      <vt:lpstr>DFS</vt:lpstr>
      <vt:lpstr>DFS的递归实现-I</vt:lpstr>
      <vt:lpstr>DFS的递归实现-II</vt:lpstr>
      <vt:lpstr>例子：遍历无向图/ 深度优先搜索</vt:lpstr>
      <vt:lpstr>例子：遍历无向图/ 深度优先搜索</vt:lpstr>
      <vt:lpstr>3.2广度优先搜索 (Breadth First Search, BFS)</vt:lpstr>
      <vt:lpstr>例子：遍历有向图/广度优先搜索</vt:lpstr>
      <vt:lpstr>BFS的非递归实现-I</vt:lpstr>
      <vt:lpstr>BFS的非递归实现-II</vt:lpstr>
      <vt:lpstr>BFS</vt:lpstr>
      <vt:lpstr>BFS</vt:lpstr>
      <vt:lpstr>3.3 图遍历的应用</vt:lpstr>
      <vt:lpstr>应用1：求从一顶点到另一顶点的一条简单路径</vt:lpstr>
      <vt:lpstr>PowerPoint 演示文稿</vt:lpstr>
      <vt:lpstr>应用2：求两个顶点之间的一条最短路径</vt:lpstr>
      <vt:lpstr>求顶点 3 至顶点 5 的一条最短路径</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Beihong</dc:creator>
  <cp:lastModifiedBy>apple sd</cp:lastModifiedBy>
  <cp:revision>429</cp:revision>
  <cp:lastPrinted>2018-05-08T02:07:49Z</cp:lastPrinted>
  <dcterms:created xsi:type="dcterms:W3CDTF">2015-07-19T09:35:25Z</dcterms:created>
  <dcterms:modified xsi:type="dcterms:W3CDTF">2018-05-14T12:25:28Z</dcterms:modified>
</cp:coreProperties>
</file>