
<file path=[Content_Types].xml><?xml version="1.0" encoding="utf-8"?>
<Types xmlns="http://schemas.openxmlformats.org/package/2006/content-types">
  <Default Extension="xml" ContentType="application/xml"/>
  <Default Extension="doc" ContentType="application/msword"/>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handoutMasterIdLst>
    <p:handoutMasterId r:id="rId58"/>
  </p:handoutMasterIdLst>
  <p:sldIdLst>
    <p:sldId id="256" r:id="rId2"/>
    <p:sldId id="371" r:id="rId3"/>
    <p:sldId id="403" r:id="rId4"/>
    <p:sldId id="404" r:id="rId5"/>
    <p:sldId id="293" r:id="rId6"/>
    <p:sldId id="294" r:id="rId7"/>
    <p:sldId id="295" r:id="rId8"/>
    <p:sldId id="402" r:id="rId9"/>
    <p:sldId id="296" r:id="rId10"/>
    <p:sldId id="297" r:id="rId11"/>
    <p:sldId id="372" r:id="rId12"/>
    <p:sldId id="373" r:id="rId13"/>
    <p:sldId id="374" r:id="rId14"/>
    <p:sldId id="375" r:id="rId15"/>
    <p:sldId id="304" r:id="rId16"/>
    <p:sldId id="305" r:id="rId17"/>
    <p:sldId id="306" r:id="rId18"/>
    <p:sldId id="407" r:id="rId19"/>
    <p:sldId id="309" r:id="rId20"/>
    <p:sldId id="307" r:id="rId21"/>
    <p:sldId id="376" r:id="rId22"/>
    <p:sldId id="378" r:id="rId23"/>
    <p:sldId id="379" r:id="rId24"/>
    <p:sldId id="381" r:id="rId25"/>
    <p:sldId id="384" r:id="rId26"/>
    <p:sldId id="387" r:id="rId27"/>
    <p:sldId id="388" r:id="rId28"/>
    <p:sldId id="389" r:id="rId29"/>
    <p:sldId id="390" r:id="rId30"/>
    <p:sldId id="405" r:id="rId31"/>
    <p:sldId id="310" r:id="rId32"/>
    <p:sldId id="391" r:id="rId33"/>
    <p:sldId id="398" r:id="rId34"/>
    <p:sldId id="312" r:id="rId35"/>
    <p:sldId id="311" r:id="rId36"/>
    <p:sldId id="313" r:id="rId37"/>
    <p:sldId id="392" r:id="rId38"/>
    <p:sldId id="315" r:id="rId39"/>
    <p:sldId id="316" r:id="rId40"/>
    <p:sldId id="317" r:id="rId41"/>
    <p:sldId id="393" r:id="rId42"/>
    <p:sldId id="395" r:id="rId43"/>
    <p:sldId id="322" r:id="rId44"/>
    <p:sldId id="394" r:id="rId45"/>
    <p:sldId id="409" r:id="rId46"/>
    <p:sldId id="410" r:id="rId47"/>
    <p:sldId id="411" r:id="rId48"/>
    <p:sldId id="412" r:id="rId49"/>
    <p:sldId id="413" r:id="rId50"/>
    <p:sldId id="414" r:id="rId51"/>
    <p:sldId id="415" r:id="rId52"/>
    <p:sldId id="416" r:id="rId53"/>
    <p:sldId id="417" r:id="rId54"/>
    <p:sldId id="418" r:id="rId55"/>
    <p:sldId id="419" r:id="rId56"/>
  </p:sldIdLst>
  <p:sldSz cx="9144000" cy="6858000" type="screen4x3"/>
  <p:notesSz cx="6669088"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371" autoAdjust="0"/>
  </p:normalViewPr>
  <p:slideViewPr>
    <p:cSldViewPr>
      <p:cViewPr varScale="1">
        <p:scale>
          <a:sx n="99" d="100"/>
          <a:sy n="99" d="100"/>
        </p:scale>
        <p:origin x="-2288" y="-104"/>
      </p:cViewPr>
      <p:guideLst>
        <p:guide orient="horz" pos="2160"/>
        <p:guide pos="2880"/>
      </p:guideLst>
    </p:cSldViewPr>
  </p:slideViewPr>
  <p:notesTextViewPr>
    <p:cViewPr>
      <p:scale>
        <a:sx n="100" d="100"/>
        <a:sy n="100" d="100"/>
      </p:scale>
      <p:origin x="0" y="0"/>
    </p:cViewPr>
  </p:notesTextViewPr>
  <p:sorterViewPr>
    <p:cViewPr>
      <p:scale>
        <a:sx n="87" d="100"/>
        <a:sy n="87" d="100"/>
      </p:scale>
      <p:origin x="0" y="3005"/>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handoutMaster" Target="handoutMasters/handoutMaster1.xml"/><Relationship Id="rId59" Type="http://schemas.openxmlformats.org/officeDocument/2006/relationships/printerSettings" Target="printerSettings/printerSettings1.bin"/><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938" cy="496412"/>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777607" y="0"/>
            <a:ext cx="2889938" cy="496412"/>
          </a:xfrm>
          <a:prstGeom prst="rect">
            <a:avLst/>
          </a:prstGeom>
        </p:spPr>
        <p:txBody>
          <a:bodyPr vert="horz" lIns="91440" tIns="45720" rIns="91440" bIns="45720" rtlCol="0"/>
          <a:lstStyle>
            <a:lvl1pPr algn="r">
              <a:defRPr sz="1200"/>
            </a:lvl1pPr>
          </a:lstStyle>
          <a:p>
            <a:fld id="{3CFB2F0E-1649-4FDB-9622-A4547210FD41}" type="datetimeFigureOut">
              <a:rPr lang="en-US" smtClean="0"/>
              <a:t>18/5/21</a:t>
            </a:fld>
            <a:endParaRPr lang="en-US"/>
          </a:p>
        </p:txBody>
      </p:sp>
      <p:sp>
        <p:nvSpPr>
          <p:cNvPr id="4" name="页脚占位符 3"/>
          <p:cNvSpPr>
            <a:spLocks noGrp="1"/>
          </p:cNvSpPr>
          <p:nvPr>
            <p:ph type="ftr" sz="quarter" idx="2"/>
          </p:nvPr>
        </p:nvSpPr>
        <p:spPr>
          <a:xfrm>
            <a:off x="0" y="9430091"/>
            <a:ext cx="2889938" cy="496412"/>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777607" y="9430091"/>
            <a:ext cx="2889938" cy="496412"/>
          </a:xfrm>
          <a:prstGeom prst="rect">
            <a:avLst/>
          </a:prstGeom>
        </p:spPr>
        <p:txBody>
          <a:bodyPr vert="horz" lIns="91440" tIns="45720" rIns="91440" bIns="45720" rtlCol="0" anchor="b"/>
          <a:lstStyle>
            <a:lvl1pPr algn="r">
              <a:defRPr sz="1200"/>
            </a:lvl1pPr>
          </a:lstStyle>
          <a:p>
            <a:fld id="{CF3205BD-19C3-4645-B041-0D369F844E4B}" type="slidenum">
              <a:rPr lang="en-US" smtClean="0"/>
              <a:t>‹#›</a:t>
            </a:fld>
            <a:endParaRPr lang="en-US"/>
          </a:p>
        </p:txBody>
      </p:sp>
    </p:spTree>
    <p:extLst>
      <p:ext uri="{BB962C8B-B14F-4D97-AF65-F5344CB8AC3E}">
        <p14:creationId xmlns:p14="http://schemas.microsoft.com/office/powerpoint/2010/main" val="4173352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938" cy="496412"/>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777607" y="0"/>
            <a:ext cx="2889938" cy="496412"/>
          </a:xfrm>
          <a:prstGeom prst="rect">
            <a:avLst/>
          </a:prstGeom>
        </p:spPr>
        <p:txBody>
          <a:bodyPr vert="horz" lIns="91440" tIns="45720" rIns="91440" bIns="45720" rtlCol="0"/>
          <a:lstStyle>
            <a:lvl1pPr algn="r">
              <a:defRPr sz="1200"/>
            </a:lvl1pPr>
          </a:lstStyle>
          <a:p>
            <a:fld id="{2F349429-7AEC-40B9-B018-84F7C02F90AD}" type="datetimeFigureOut">
              <a:rPr lang="en-US" smtClean="0"/>
              <a:t>18/5/21</a:t>
            </a:fld>
            <a:endParaRPr lang="en-US"/>
          </a:p>
        </p:txBody>
      </p:sp>
      <p:sp>
        <p:nvSpPr>
          <p:cNvPr id="4" name="幻灯片图像占位符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66909" y="4715907"/>
            <a:ext cx="5335270" cy="4467702"/>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9430091"/>
            <a:ext cx="2889938" cy="496412"/>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777607" y="9430091"/>
            <a:ext cx="2889938" cy="496412"/>
          </a:xfrm>
          <a:prstGeom prst="rect">
            <a:avLst/>
          </a:prstGeom>
        </p:spPr>
        <p:txBody>
          <a:bodyPr vert="horz" lIns="91440" tIns="45720" rIns="91440" bIns="45720" rtlCol="0" anchor="b"/>
          <a:lstStyle>
            <a:lvl1pPr algn="r">
              <a:defRPr sz="1200"/>
            </a:lvl1pPr>
          </a:lstStyle>
          <a:p>
            <a:fld id="{A2A1643A-76C6-4418-8C90-D4A34E557575}" type="slidenum">
              <a:rPr lang="en-US" smtClean="0"/>
              <a:t>‹#›</a:t>
            </a:fld>
            <a:endParaRPr lang="en-US"/>
          </a:p>
        </p:txBody>
      </p:sp>
    </p:spTree>
    <p:extLst>
      <p:ext uri="{BB962C8B-B14F-4D97-AF65-F5344CB8AC3E}">
        <p14:creationId xmlns:p14="http://schemas.microsoft.com/office/powerpoint/2010/main" val="3499690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a:t>
            </a:fld>
            <a:endParaRPr lang="en-US" dirty="0"/>
          </a:p>
        </p:txBody>
      </p:sp>
    </p:spTree>
    <p:extLst>
      <p:ext uri="{BB962C8B-B14F-4D97-AF65-F5344CB8AC3E}">
        <p14:creationId xmlns:p14="http://schemas.microsoft.com/office/powerpoint/2010/main" val="136222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a:t>
            </a:r>
            <a:r>
              <a:rPr lang="en-US" dirty="0" err="1" smtClean="0"/>
              <a:t>struct</a:t>
            </a:r>
            <a:r>
              <a:rPr lang="en-US" dirty="0" smtClean="0"/>
              <a:t> { </a:t>
            </a:r>
          </a:p>
          <a:p>
            <a:r>
              <a:rPr lang="en-US" dirty="0" smtClean="0"/>
              <a:t>// </a:t>
            </a:r>
            <a:r>
              <a:rPr lang="en-US" dirty="0" err="1" smtClean="0"/>
              <a:t>VertexType</a:t>
            </a:r>
            <a:r>
              <a:rPr lang="en-US" dirty="0" smtClean="0"/>
              <a:t> </a:t>
            </a:r>
            <a:r>
              <a:rPr lang="en-US" dirty="0" err="1" smtClean="0"/>
              <a:t>adjvex</a:t>
            </a:r>
            <a:r>
              <a:rPr lang="en-US" dirty="0" smtClean="0"/>
              <a:t>; </a:t>
            </a:r>
          </a:p>
          <a:p>
            <a:r>
              <a:rPr lang="en-US" dirty="0" smtClean="0"/>
              <a:t>// </a:t>
            </a:r>
            <a:r>
              <a:rPr lang="en-US" dirty="0" err="1" smtClean="0"/>
              <a:t>VRType</a:t>
            </a:r>
            <a:r>
              <a:rPr lang="en-US" dirty="0" smtClean="0"/>
              <a:t> </a:t>
            </a:r>
            <a:r>
              <a:rPr lang="en-US" dirty="0" err="1" smtClean="0"/>
              <a:t>lowcost</a:t>
            </a:r>
            <a:r>
              <a:rPr lang="en-US" dirty="0" smtClean="0"/>
              <a:t>; </a:t>
            </a:r>
          </a:p>
          <a:p>
            <a:r>
              <a:rPr lang="en-US" dirty="0" smtClean="0"/>
              <a:t>// } </a:t>
            </a:r>
            <a:r>
              <a:rPr lang="en-US" dirty="0" err="1" smtClean="0"/>
              <a:t>closedge</a:t>
            </a:r>
            <a:r>
              <a:rPr lang="en-US" dirty="0" smtClean="0"/>
              <a:t>[MAX_VERTEX_NUM]; </a:t>
            </a:r>
          </a:p>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39</a:t>
            </a:fld>
            <a:endParaRPr lang="en-US"/>
          </a:p>
        </p:txBody>
      </p:sp>
    </p:spTree>
    <p:extLst>
      <p:ext uri="{BB962C8B-B14F-4D97-AF65-F5344CB8AC3E}">
        <p14:creationId xmlns:p14="http://schemas.microsoft.com/office/powerpoint/2010/main" val="1601017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40</a:t>
            </a:fld>
            <a:endParaRPr lang="en-US"/>
          </a:p>
        </p:txBody>
      </p:sp>
    </p:spTree>
    <p:extLst>
      <p:ext uri="{BB962C8B-B14F-4D97-AF65-F5344CB8AC3E}">
        <p14:creationId xmlns:p14="http://schemas.microsoft.com/office/powerpoint/2010/main" val="3954814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41</a:t>
            </a:fld>
            <a:endParaRPr lang="en-US"/>
          </a:p>
        </p:txBody>
      </p:sp>
    </p:spTree>
    <p:extLst>
      <p:ext uri="{BB962C8B-B14F-4D97-AF65-F5344CB8AC3E}">
        <p14:creationId xmlns:p14="http://schemas.microsoft.com/office/powerpoint/2010/main" val="1274955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50</a:t>
            </a:fld>
            <a:endParaRPr lang="en-US"/>
          </a:p>
        </p:txBody>
      </p:sp>
    </p:spTree>
    <p:extLst>
      <p:ext uri="{BB962C8B-B14F-4D97-AF65-F5344CB8AC3E}">
        <p14:creationId xmlns:p14="http://schemas.microsoft.com/office/powerpoint/2010/main" val="1033638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51</a:t>
            </a:fld>
            <a:endParaRPr lang="en-US"/>
          </a:p>
        </p:txBody>
      </p:sp>
    </p:spTree>
    <p:extLst>
      <p:ext uri="{BB962C8B-B14F-4D97-AF65-F5344CB8AC3E}">
        <p14:creationId xmlns:p14="http://schemas.microsoft.com/office/powerpoint/2010/main" val="208938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1"/>
            <a:r>
              <a:rPr lang="en-US" altLang="en-US" dirty="0" smtClean="0"/>
              <a:t>如果一个图有n个顶点和小于n-1条边，则是非连通图</a:t>
            </a:r>
          </a:p>
          <a:p>
            <a:pPr marL="0" lvl="1"/>
            <a:r>
              <a:rPr lang="en-US" altLang="en-US" dirty="0" smtClean="0"/>
              <a:t>如果多于n-1条边，则一定有环</a:t>
            </a:r>
          </a:p>
          <a:p>
            <a:pPr marL="0" lvl="1"/>
            <a:r>
              <a:rPr lang="en-US" altLang="en-US" dirty="0" smtClean="0"/>
              <a:t>有n-1条边的图不一定是生成树</a:t>
            </a:r>
          </a:p>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4</a:t>
            </a:fld>
            <a:endParaRPr lang="en-US"/>
          </a:p>
        </p:txBody>
      </p:sp>
    </p:spTree>
    <p:extLst>
      <p:ext uri="{BB962C8B-B14F-4D97-AF65-F5344CB8AC3E}">
        <p14:creationId xmlns:p14="http://schemas.microsoft.com/office/powerpoint/2010/main" val="1928974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 (</a:t>
            </a:r>
            <a:r>
              <a:rPr lang="zh-CN" altLang="en-US" dirty="0" smtClean="0"/>
              <a:t>最左</a:t>
            </a:r>
            <a:r>
              <a:rPr lang="en-US" altLang="zh-CN" dirty="0" smtClean="0"/>
              <a:t>)</a:t>
            </a:r>
            <a:r>
              <a:rPr lang="zh-CN" altLang="en-US" dirty="0" smtClean="0"/>
              <a:t>孩子</a:t>
            </a:r>
            <a:r>
              <a:rPr lang="en-US" altLang="zh-CN" dirty="0" smtClean="0"/>
              <a:t>(</a:t>
            </a:r>
            <a:r>
              <a:rPr lang="zh-CN" altLang="en-US" dirty="0" smtClean="0"/>
              <a:t>右</a:t>
            </a:r>
            <a:r>
              <a:rPr lang="en-US" altLang="zh-CN" dirty="0" smtClean="0"/>
              <a:t>)</a:t>
            </a:r>
            <a:r>
              <a:rPr lang="zh-CN" altLang="en-US" dirty="0" smtClean="0"/>
              <a:t>兄弟链表</a:t>
            </a:r>
            <a:r>
              <a:rPr lang="en-US" altLang="zh-CN" dirty="0" smtClean="0"/>
              <a:t>T </a:t>
            </a:r>
          </a:p>
        </p:txBody>
      </p:sp>
      <p:sp>
        <p:nvSpPr>
          <p:cNvPr id="4" name="灯片编号占位符 3"/>
          <p:cNvSpPr>
            <a:spLocks noGrp="1"/>
          </p:cNvSpPr>
          <p:nvPr>
            <p:ph type="sldNum" sz="quarter" idx="10"/>
          </p:nvPr>
        </p:nvSpPr>
        <p:spPr/>
        <p:txBody>
          <a:bodyPr/>
          <a:lstStyle/>
          <a:p>
            <a:fld id="{A2A1643A-76C6-4418-8C90-D4A34E557575}" type="slidenum">
              <a:rPr lang="en-US" smtClean="0"/>
              <a:t>11</a:t>
            </a:fld>
            <a:endParaRPr lang="en-US"/>
          </a:p>
        </p:txBody>
      </p:sp>
    </p:spTree>
    <p:extLst>
      <p:ext uri="{BB962C8B-B14F-4D97-AF65-F5344CB8AC3E}">
        <p14:creationId xmlns:p14="http://schemas.microsoft.com/office/powerpoint/2010/main" val="3677837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13</a:t>
            </a:fld>
            <a:endParaRPr lang="en-US"/>
          </a:p>
        </p:txBody>
      </p:sp>
    </p:spTree>
    <p:extLst>
      <p:ext uri="{BB962C8B-B14F-4D97-AF65-F5344CB8AC3E}">
        <p14:creationId xmlns:p14="http://schemas.microsoft.com/office/powerpoint/2010/main" val="4251078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16</a:t>
            </a:fld>
            <a:endParaRPr lang="en-US"/>
          </a:p>
        </p:txBody>
      </p:sp>
    </p:spTree>
    <p:extLst>
      <p:ext uri="{BB962C8B-B14F-4D97-AF65-F5344CB8AC3E}">
        <p14:creationId xmlns:p14="http://schemas.microsoft.com/office/powerpoint/2010/main" val="2581780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18</a:t>
            </a:fld>
            <a:endParaRPr lang="en-US"/>
          </a:p>
        </p:txBody>
      </p:sp>
    </p:spTree>
    <p:extLst>
      <p:ext uri="{BB962C8B-B14F-4D97-AF65-F5344CB8AC3E}">
        <p14:creationId xmlns:p14="http://schemas.microsoft.com/office/powerpoint/2010/main" val="2581780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21</a:t>
            </a:fld>
            <a:endParaRPr lang="en-US"/>
          </a:p>
        </p:txBody>
      </p:sp>
    </p:spTree>
    <p:extLst>
      <p:ext uri="{BB962C8B-B14F-4D97-AF65-F5344CB8AC3E}">
        <p14:creationId xmlns:p14="http://schemas.microsoft.com/office/powerpoint/2010/main" val="3833507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26</a:t>
            </a:fld>
            <a:endParaRPr lang="en-US"/>
          </a:p>
        </p:txBody>
      </p:sp>
    </p:spTree>
    <p:extLst>
      <p:ext uri="{BB962C8B-B14F-4D97-AF65-F5344CB8AC3E}">
        <p14:creationId xmlns:p14="http://schemas.microsoft.com/office/powerpoint/2010/main" val="2377579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28</a:t>
            </a:fld>
            <a:endParaRPr lang="en-US"/>
          </a:p>
        </p:txBody>
      </p:sp>
    </p:spTree>
    <p:extLst>
      <p:ext uri="{BB962C8B-B14F-4D97-AF65-F5344CB8AC3E}">
        <p14:creationId xmlns:p14="http://schemas.microsoft.com/office/powerpoint/2010/main" val="2290337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936104"/>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908720"/>
            <a:ext cx="4038600" cy="58326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908720"/>
            <a:ext cx="4038600" cy="58326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389A4FBB-8608-4DA1-9CC7-2B93F4B6FB74}" type="datetime1">
              <a:rPr lang="zh-CN" altLang="en-US" smtClean="0"/>
              <a:t>18/5/21</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69BC0FD3-7E1B-464B-91E3-271B2FD6D44F}" type="datetime1">
              <a:rPr lang="zh-CN" altLang="en-US" smtClean="0"/>
              <a:t>18/5/21</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63EFA495-27E1-4B80-A733-DA8F705253CF}" type="datetime1">
              <a:rPr lang="zh-CN" altLang="en-US" smtClean="0"/>
              <a:t>18/5/21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5A10FAE-EBAA-4484-AB98-8A8084DD7BBD}" type="datetime1">
              <a:rPr lang="zh-CN" altLang="en-US" smtClean="0"/>
              <a:t>18/5/21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384"/>
            <a:ext cx="8229600" cy="936104"/>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908720"/>
            <a:ext cx="8229600" cy="583264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5"/>
          <p:cNvSpPr>
            <a:spLocks noGrp="1"/>
          </p:cNvSpPr>
          <p:nvPr>
            <p:ph type="sldNum" sz="quarter" idx="4"/>
          </p:nvPr>
        </p:nvSpPr>
        <p:spPr>
          <a:xfrm>
            <a:off x="8748464" y="6492875"/>
            <a:ext cx="39553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 id="2147483657" r:id="rId7"/>
    <p:sldLayoutId id="2147483658" r:id="rId8"/>
    <p:sldLayoutId id="2147483659" r:id="rId9"/>
  </p:sldLayoutIdLst>
  <p:timing>
    <p:tnLst>
      <p:par>
        <p:cTn xmlns:p14="http://schemas.microsoft.com/office/powerpoint/2010/main" id="1" dur="indefinite" restart="never" nodeType="tmRoot"/>
      </p:par>
    </p:tnLst>
  </p:timing>
  <p:hf hdr="0" ftr="0" dt="0"/>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Microsoft_Word_97_-_2004___1.doc"/><Relationship Id="rId4" Type="http://schemas.openxmlformats.org/officeDocument/2006/relationships/image" Target="../media/image3.emf"/><Relationship Id="rId1" Type="http://schemas.openxmlformats.org/officeDocument/2006/relationships/vmlDrawing" Target="../drawings/vmlDrawing1.vml"/><Relationship Id="rId2"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21952"/>
            <a:ext cx="6858000" cy="6858000"/>
          </a:xfrm>
          <a:prstGeom prst="rect">
            <a:avLst/>
          </a:prstGeom>
        </p:spPr>
      </p:pic>
      <p:sp>
        <p:nvSpPr>
          <p:cNvPr id="2" name="标题 1"/>
          <p:cNvSpPr>
            <a:spLocks noGrp="1"/>
          </p:cNvSpPr>
          <p:nvPr>
            <p:ph type="ctrTitle"/>
          </p:nvPr>
        </p:nvSpPr>
        <p:spPr>
          <a:xfrm>
            <a:off x="827584" y="2751063"/>
            <a:ext cx="7772400" cy="1470025"/>
          </a:xfrm>
        </p:spPr>
        <p:txBody>
          <a:bodyPr/>
          <a:lstStyle/>
          <a:p>
            <a:r>
              <a:rPr lang="en-US" altLang="en-US" dirty="0" smtClean="0"/>
              <a:t>第</a:t>
            </a:r>
            <a:r>
              <a:rPr lang="en-US" altLang="zh-CN" dirty="0" smtClean="0"/>
              <a:t>7</a:t>
            </a:r>
            <a:r>
              <a:rPr lang="en-US" altLang="en-US" dirty="0" smtClean="0"/>
              <a:t>章 </a:t>
            </a:r>
            <a:r>
              <a:rPr lang="zh-CN" altLang="en-US" dirty="0" smtClean="0"/>
              <a:t>图</a:t>
            </a:r>
            <a:endParaRPr lang="en-US" dirty="0"/>
          </a:p>
        </p:txBody>
      </p:sp>
      <p:sp>
        <p:nvSpPr>
          <p:cNvPr id="3" name="副标题 2"/>
          <p:cNvSpPr>
            <a:spLocks noGrp="1"/>
          </p:cNvSpPr>
          <p:nvPr>
            <p:ph type="subTitle" idx="1"/>
          </p:nvPr>
        </p:nvSpPr>
        <p:spPr/>
        <p:txBody>
          <a:bodyPr/>
          <a:lstStyle/>
          <a:p>
            <a:r>
              <a:rPr lang="en-US" altLang="zh-CN" dirty="0" smtClean="0"/>
              <a:t>Part II</a:t>
            </a:r>
            <a:endParaRPr 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a:t>
            </a:fld>
            <a:endParaRPr lang="zh-CN" altLang="en-US" dirty="0"/>
          </a:p>
        </p:txBody>
      </p:sp>
      <p:sp>
        <p:nvSpPr>
          <p:cNvPr id="4" name="新月形 3"/>
          <p:cNvSpPr/>
          <p:nvPr/>
        </p:nvSpPr>
        <p:spPr>
          <a:xfrm rot="15000000">
            <a:off x="2936453" y="1465197"/>
            <a:ext cx="274014" cy="588513"/>
          </a:xfrm>
          <a:prstGeom prst="moon">
            <a:avLst>
              <a:gd name="adj" fmla="val 557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椭圆 10"/>
          <p:cNvSpPr/>
          <p:nvPr/>
        </p:nvSpPr>
        <p:spPr>
          <a:xfrm>
            <a:off x="3140887" y="1124744"/>
            <a:ext cx="278985" cy="2076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492815" y="1349180"/>
            <a:ext cx="278985" cy="2076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7766913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求无向非连通图的生成森林</a:t>
            </a:r>
            <a:endParaRPr lang="zh-CN" altLang="en-US" dirty="0"/>
          </a:p>
        </p:txBody>
      </p:sp>
      <p:sp>
        <p:nvSpPr>
          <p:cNvPr id="3" name="内容占位符 2"/>
          <p:cNvSpPr>
            <a:spLocks noGrp="1"/>
          </p:cNvSpPr>
          <p:nvPr>
            <p:ph idx="1"/>
          </p:nvPr>
        </p:nvSpPr>
        <p:spPr/>
        <p:txBody>
          <a:bodyPr>
            <a:normAutofit/>
          </a:bodyPr>
          <a:lstStyle/>
          <a:p>
            <a:r>
              <a:rPr lang="zh-CN" altLang="en-US" dirty="0" smtClean="0"/>
              <a:t>构造无向非连通图的</a:t>
            </a:r>
            <a:r>
              <a:rPr lang="zh-CN" altLang="en-US" dirty="0"/>
              <a:t>深度优先</a:t>
            </a:r>
            <a:r>
              <a:rPr lang="zh-CN" altLang="en-US" b="1" dirty="0">
                <a:solidFill>
                  <a:srgbClr val="0000FF"/>
                </a:solidFill>
              </a:rPr>
              <a:t>生成</a:t>
            </a:r>
            <a:r>
              <a:rPr lang="zh-CN" altLang="en-US" b="1" dirty="0" smtClean="0">
                <a:solidFill>
                  <a:srgbClr val="0000FF"/>
                </a:solidFill>
              </a:rPr>
              <a:t>森林</a:t>
            </a:r>
            <a:r>
              <a:rPr lang="zh-CN" altLang="en-US" dirty="0" smtClean="0"/>
              <a:t>算法</a:t>
            </a:r>
            <a:endParaRPr lang="en-US" altLang="zh-CN" dirty="0"/>
          </a:p>
          <a:p>
            <a:pPr lvl="1"/>
            <a:r>
              <a:rPr lang="zh-CN" altLang="en-US" dirty="0"/>
              <a:t>修改图的深度优先遍历算法</a:t>
            </a:r>
            <a:endParaRPr lang="en-US" altLang="zh-CN" dirty="0"/>
          </a:p>
          <a:p>
            <a:pPr lvl="1"/>
            <a:r>
              <a:rPr lang="zh-CN" altLang="en-US" dirty="0" smtClean="0"/>
              <a:t>采用</a:t>
            </a:r>
            <a:r>
              <a:rPr lang="zh-CN" altLang="en-US" b="1" dirty="0" smtClean="0">
                <a:solidFill>
                  <a:schemeClr val="accent6">
                    <a:lumMod val="50000"/>
                  </a:schemeClr>
                </a:solidFill>
              </a:rPr>
              <a:t>孩子兄弟</a:t>
            </a:r>
            <a:r>
              <a:rPr lang="zh-CN" altLang="en-US" b="1" dirty="0">
                <a:solidFill>
                  <a:schemeClr val="accent6">
                    <a:lumMod val="50000"/>
                  </a:schemeClr>
                </a:solidFill>
              </a:rPr>
              <a:t>链表</a:t>
            </a:r>
            <a:r>
              <a:rPr lang="zh-CN" altLang="en-US" dirty="0" smtClean="0"/>
              <a:t>作为</a:t>
            </a:r>
            <a:r>
              <a:rPr lang="zh-CN" altLang="en-US" dirty="0"/>
              <a:t>生成森林的存储</a:t>
            </a:r>
            <a:r>
              <a:rPr lang="zh-CN" altLang="en-US" dirty="0" smtClean="0"/>
              <a:t>结构</a:t>
            </a:r>
            <a:endParaRPr lang="en-US" altLang="zh-CN" dirty="0" smtClean="0"/>
          </a:p>
          <a:p>
            <a:r>
              <a:rPr lang="zh-CN" altLang="en-US" dirty="0" smtClean="0"/>
              <a:t>从某个</a:t>
            </a:r>
            <a:r>
              <a:rPr lang="zh-CN" altLang="en-US" b="1" dirty="0" smtClean="0">
                <a:solidFill>
                  <a:srgbClr val="0000FF"/>
                </a:solidFill>
              </a:rPr>
              <a:t>顶点</a:t>
            </a:r>
            <a:r>
              <a:rPr lang="zh-CN" altLang="en-US" dirty="0" smtClean="0"/>
              <a:t>出发构造图的深度优先</a:t>
            </a:r>
            <a:r>
              <a:rPr lang="zh-CN" altLang="en-US" b="1" dirty="0" smtClean="0">
                <a:solidFill>
                  <a:srgbClr val="0000FF"/>
                </a:solidFill>
              </a:rPr>
              <a:t>生成</a:t>
            </a:r>
            <a:r>
              <a:rPr lang="zh-CN" altLang="en-US" b="1" dirty="0">
                <a:solidFill>
                  <a:srgbClr val="0000FF"/>
                </a:solidFill>
              </a:rPr>
              <a:t>树</a:t>
            </a:r>
            <a:r>
              <a:rPr lang="zh-CN" altLang="en-US" dirty="0"/>
              <a:t>算法 </a:t>
            </a:r>
          </a:p>
          <a:p>
            <a:pPr lvl="1"/>
            <a:r>
              <a:rPr lang="zh-CN" altLang="en-US" dirty="0"/>
              <a:t>首先从某个顶点</a:t>
            </a:r>
            <a:r>
              <a:rPr lang="en-US" altLang="en-US" dirty="0"/>
              <a:t>V</a:t>
            </a:r>
            <a:r>
              <a:rPr lang="zh-CN" altLang="en-US" dirty="0"/>
              <a:t>出发，建立生成树树根结点，然后再分别以</a:t>
            </a:r>
            <a:r>
              <a:rPr lang="en-US" altLang="en-US" dirty="0"/>
              <a:t>V</a:t>
            </a:r>
            <a:r>
              <a:rPr lang="zh-CN" altLang="en-US" dirty="0"/>
              <a:t>的邻接点为起始点，建立相应的子生成树，并将其作为</a:t>
            </a:r>
            <a:r>
              <a:rPr lang="en-US" altLang="en-US" dirty="0"/>
              <a:t>V </a:t>
            </a:r>
            <a:r>
              <a:rPr lang="zh-CN" altLang="en-US" dirty="0"/>
              <a:t>结点的子树链接到</a:t>
            </a:r>
            <a:r>
              <a:rPr lang="en-US" altLang="en-US" dirty="0"/>
              <a:t>V</a:t>
            </a:r>
            <a:r>
              <a:rPr lang="zh-CN" altLang="en-US" dirty="0"/>
              <a:t>结点上。</a:t>
            </a:r>
            <a:endParaRPr lang="en-US" altLang="zh-CN" dirty="0"/>
          </a:p>
          <a:p>
            <a:pPr lvl="1"/>
            <a:r>
              <a:rPr lang="zh-CN" altLang="en-US" dirty="0"/>
              <a:t>算法是一个递归算法</a:t>
            </a:r>
            <a:endParaRPr lang="en-US" altLang="zh-CN" dirty="0"/>
          </a:p>
          <a:p>
            <a:pPr lvl="1"/>
            <a:endParaRPr lang="en-US" altLang="zh-CN" dirty="0"/>
          </a:p>
          <a:p>
            <a:endParaRPr lang="zh-CN" altLang="en-US" dirty="0"/>
          </a:p>
        </p:txBody>
      </p:sp>
    </p:spTree>
    <p:extLst>
      <p:ext uri="{BB962C8B-B14F-4D97-AF65-F5344CB8AC3E}">
        <p14:creationId xmlns:p14="http://schemas.microsoft.com/office/powerpoint/2010/main" val="305409487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建立无向图</a:t>
            </a:r>
            <a:r>
              <a:rPr lang="en-US" altLang="zh-CN" dirty="0"/>
              <a:t>G</a:t>
            </a:r>
            <a:r>
              <a:rPr lang="zh-CN" altLang="en-US" dirty="0"/>
              <a:t>的深度优先生成</a:t>
            </a:r>
            <a:r>
              <a:rPr lang="zh-CN" altLang="en-US" dirty="0" smtClean="0"/>
              <a:t>森林</a:t>
            </a:r>
            <a:r>
              <a:rPr lang="en-US" altLang="zh-CN" dirty="0" smtClean="0"/>
              <a:t>-I</a:t>
            </a:r>
            <a:endParaRPr lang="zh-CN" altLang="en-US" dirty="0"/>
          </a:p>
        </p:txBody>
      </p:sp>
      <p:sp>
        <p:nvSpPr>
          <p:cNvPr id="6" name="内容占位符 5"/>
          <p:cNvSpPr>
            <a:spLocks noGrp="1"/>
          </p:cNvSpPr>
          <p:nvPr>
            <p:ph idx="1"/>
          </p:nvPr>
        </p:nvSpPr>
        <p:spPr>
          <a:xfrm>
            <a:off x="457200" y="874440"/>
            <a:ext cx="8579296" cy="5832648"/>
          </a:xfrm>
        </p:spPr>
        <p:txBody>
          <a:bodyPr>
            <a:normAutofit/>
          </a:bodyPr>
          <a:lstStyle/>
          <a:p>
            <a:pPr marL="0" indent="0">
              <a:buNone/>
            </a:pPr>
            <a:r>
              <a:rPr lang="en-US" altLang="zh-CN" dirty="0"/>
              <a:t>void </a:t>
            </a:r>
            <a:r>
              <a:rPr lang="en-US" altLang="zh-CN" dirty="0" err="1"/>
              <a:t>DFSForest</a:t>
            </a:r>
            <a:r>
              <a:rPr lang="en-US" altLang="zh-CN" dirty="0"/>
              <a:t>(Graph G, </a:t>
            </a:r>
            <a:r>
              <a:rPr lang="en-US" altLang="zh-CN" dirty="0" err="1"/>
              <a:t>CSTree</a:t>
            </a:r>
            <a:r>
              <a:rPr lang="en-US" altLang="zh-CN" dirty="0"/>
              <a:t> &amp;T) { </a:t>
            </a:r>
            <a:endParaRPr lang="en-US" altLang="zh-CN" dirty="0" smtClean="0"/>
          </a:p>
          <a:p>
            <a:pPr marL="0" indent="0">
              <a:buNone/>
            </a:pPr>
            <a:r>
              <a:rPr lang="en-US" altLang="zh-CN" dirty="0" err="1"/>
              <a:t>int</a:t>
            </a:r>
            <a:r>
              <a:rPr lang="en-US" altLang="zh-CN" dirty="0"/>
              <a:t> v; </a:t>
            </a:r>
            <a:r>
              <a:rPr lang="en-US" altLang="zh-CN" dirty="0" err="1"/>
              <a:t>int</a:t>
            </a:r>
            <a:r>
              <a:rPr lang="en-US" altLang="zh-CN" dirty="0"/>
              <a:t> j=0; </a:t>
            </a:r>
            <a:r>
              <a:rPr lang="en-US" altLang="zh-CN" dirty="0" err="1"/>
              <a:t>CSTree</a:t>
            </a:r>
            <a:r>
              <a:rPr lang="en-US" altLang="zh-CN" dirty="0"/>
              <a:t> p</a:t>
            </a:r>
            <a:r>
              <a:rPr lang="en-US" altLang="zh-CN" dirty="0" smtClean="0"/>
              <a:t>, q</a:t>
            </a:r>
            <a:r>
              <a:rPr lang="en-US" altLang="zh-CN" dirty="0"/>
              <a:t>; T = NULL; </a:t>
            </a:r>
          </a:p>
          <a:p>
            <a:pPr marL="0" indent="0">
              <a:buNone/>
            </a:pPr>
            <a:r>
              <a:rPr lang="en-US" altLang="zh-CN" dirty="0"/>
              <a:t>for (v=0; v&lt;</a:t>
            </a:r>
            <a:r>
              <a:rPr lang="en-US" altLang="zh-CN" dirty="0" err="1"/>
              <a:t>G.vexnum</a:t>
            </a:r>
            <a:r>
              <a:rPr lang="en-US" altLang="zh-CN" dirty="0"/>
              <a:t>; ++v) </a:t>
            </a:r>
            <a:endParaRPr lang="en-US" altLang="zh-CN" dirty="0" smtClean="0"/>
          </a:p>
          <a:p>
            <a:pPr marL="0" indent="0">
              <a:buNone/>
            </a:pPr>
            <a:r>
              <a:rPr lang="en-US" altLang="zh-CN" dirty="0"/>
              <a:t>	</a:t>
            </a:r>
            <a:r>
              <a:rPr lang="en-US" altLang="zh-CN" dirty="0" smtClean="0"/>
              <a:t>visited[v</a:t>
            </a:r>
            <a:r>
              <a:rPr lang="en-US" altLang="zh-CN" dirty="0"/>
              <a:t>] = FALSE; </a:t>
            </a:r>
          </a:p>
          <a:p>
            <a:pPr marL="0" indent="0">
              <a:buNone/>
            </a:pPr>
            <a:r>
              <a:rPr lang="en-US" altLang="zh-CN" dirty="0"/>
              <a:t>for (v=0; v&lt;</a:t>
            </a:r>
            <a:r>
              <a:rPr lang="en-US" altLang="zh-CN" dirty="0" err="1"/>
              <a:t>G.vexnum</a:t>
            </a:r>
            <a:r>
              <a:rPr lang="en-US" altLang="zh-CN" dirty="0"/>
              <a:t>; ++v) </a:t>
            </a:r>
            <a:endParaRPr lang="en-US" altLang="zh-CN" dirty="0" smtClean="0"/>
          </a:p>
          <a:p>
            <a:pPr marL="0" indent="0">
              <a:buNone/>
            </a:pPr>
            <a:r>
              <a:rPr lang="en-US" altLang="zh-CN" dirty="0" smtClean="0"/>
              <a:t>	if </a:t>
            </a:r>
            <a:r>
              <a:rPr lang="en-US" altLang="zh-CN" dirty="0"/>
              <a:t>(</a:t>
            </a:r>
            <a:r>
              <a:rPr lang="en-US" altLang="zh-CN" dirty="0">
                <a:solidFill>
                  <a:srgbClr val="0000FF"/>
                </a:solidFill>
              </a:rPr>
              <a:t>!visited[v]</a:t>
            </a:r>
            <a:r>
              <a:rPr lang="en-US" altLang="zh-CN" dirty="0"/>
              <a:t>) { </a:t>
            </a:r>
            <a:endParaRPr lang="en-US" altLang="zh-CN" dirty="0" smtClean="0"/>
          </a:p>
          <a:p>
            <a:pPr marL="0" indent="0">
              <a:buNone/>
            </a:pPr>
            <a:r>
              <a:rPr lang="en-US" altLang="zh-CN" dirty="0" smtClean="0"/>
              <a:t>	… … //</a:t>
            </a:r>
            <a:r>
              <a:rPr lang="zh-CN" altLang="en-US" dirty="0" smtClean="0"/>
              <a:t>见下页</a:t>
            </a:r>
            <a:r>
              <a:rPr lang="en-US" altLang="zh-CN" dirty="0" smtClean="0"/>
              <a:t>.</a:t>
            </a:r>
            <a:r>
              <a:rPr lang="zh-CN" altLang="en-US" dirty="0" smtClean="0"/>
              <a:t>深度遍历时</a:t>
            </a:r>
            <a:r>
              <a:rPr lang="en-US" altLang="zh-CN" dirty="0" smtClean="0"/>
              <a:t>,</a:t>
            </a:r>
            <a:r>
              <a:rPr lang="zh-CN" altLang="en-US" dirty="0" smtClean="0"/>
              <a:t>这里是</a:t>
            </a:r>
            <a:r>
              <a:rPr lang="en-US" altLang="zh-CN" dirty="0" smtClean="0"/>
              <a:t>DFS(</a:t>
            </a:r>
            <a:r>
              <a:rPr lang="en-US" altLang="zh-CN" dirty="0" err="1" smtClean="0"/>
              <a:t>G,v</a:t>
            </a:r>
            <a:r>
              <a:rPr lang="en-US" altLang="zh-CN" dirty="0" smtClean="0"/>
              <a:t>);</a:t>
            </a:r>
            <a:endParaRPr lang="en-US" altLang="zh-CN" dirty="0"/>
          </a:p>
          <a:p>
            <a:pPr marL="0" indent="0">
              <a:buNone/>
            </a:pPr>
            <a:r>
              <a:rPr lang="en-US" altLang="zh-CN" dirty="0" smtClean="0"/>
              <a:t>	}//</a:t>
            </a:r>
            <a:r>
              <a:rPr lang="en-US" altLang="zh-CN" dirty="0"/>
              <a:t>if </a:t>
            </a:r>
          </a:p>
          <a:p>
            <a:pPr marL="0" indent="0">
              <a:buNone/>
            </a:pPr>
            <a:r>
              <a:rPr lang="en-US" altLang="zh-CN" dirty="0"/>
              <a:t>} // </a:t>
            </a:r>
            <a:r>
              <a:rPr lang="en-US" altLang="zh-CN" dirty="0" err="1"/>
              <a:t>DFSForest</a:t>
            </a:r>
            <a:endParaRPr lang="zh-CN" altLang="en-US"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11</a:t>
            </a:fld>
            <a:endParaRPr lang="zh-CN" altLang="en-US"/>
          </a:p>
        </p:txBody>
      </p:sp>
      <p:sp>
        <p:nvSpPr>
          <p:cNvPr id="8" name="流程图: 可选过程 7"/>
          <p:cNvSpPr/>
          <p:nvPr/>
        </p:nvSpPr>
        <p:spPr>
          <a:xfrm>
            <a:off x="8460432" y="0"/>
            <a:ext cx="683568" cy="360040"/>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7.7</a:t>
            </a:r>
            <a:endParaRPr lang="en-US" dirty="0"/>
          </a:p>
        </p:txBody>
      </p:sp>
    </p:spTree>
    <p:extLst>
      <p:ext uri="{BB962C8B-B14F-4D97-AF65-F5344CB8AC3E}">
        <p14:creationId xmlns:p14="http://schemas.microsoft.com/office/powerpoint/2010/main" val="28361934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建立无向图</a:t>
            </a:r>
            <a:r>
              <a:rPr lang="en-US" altLang="zh-CN" dirty="0"/>
              <a:t>G</a:t>
            </a:r>
            <a:r>
              <a:rPr lang="zh-CN" altLang="en-US" dirty="0"/>
              <a:t>的深度优先生成森林</a:t>
            </a:r>
            <a:r>
              <a:rPr lang="en-US" altLang="zh-CN" dirty="0"/>
              <a:t>-</a:t>
            </a:r>
            <a:r>
              <a:rPr lang="en-US" altLang="zh-CN" dirty="0" smtClean="0"/>
              <a:t>II</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en-US" altLang="zh-CN" dirty="0" smtClean="0"/>
              <a:t>//</a:t>
            </a:r>
            <a:r>
              <a:rPr lang="zh-CN" altLang="en-US" dirty="0" smtClean="0"/>
              <a:t>第</a:t>
            </a:r>
            <a:r>
              <a:rPr lang="en-US" altLang="zh-CN" dirty="0"/>
              <a:t>v</a:t>
            </a:r>
            <a:r>
              <a:rPr lang="zh-CN" altLang="en-US" dirty="0"/>
              <a:t>顶点为新的生成树的根</a:t>
            </a:r>
            <a:r>
              <a:rPr lang="zh-CN" altLang="en-US" dirty="0" smtClean="0"/>
              <a:t>结点</a:t>
            </a:r>
            <a:endParaRPr lang="en-US" altLang="zh-CN" dirty="0" smtClean="0"/>
          </a:p>
          <a:p>
            <a:pPr marL="0" indent="0">
              <a:buNone/>
            </a:pPr>
            <a:r>
              <a:rPr lang="en-US" altLang="zh-CN" dirty="0"/>
              <a:t>//</a:t>
            </a:r>
            <a:r>
              <a:rPr lang="zh-CN" altLang="en-US" dirty="0"/>
              <a:t>分配根结点 </a:t>
            </a:r>
            <a:endParaRPr lang="en-US" altLang="zh-CN" dirty="0"/>
          </a:p>
          <a:p>
            <a:pPr marL="0" indent="0">
              <a:buNone/>
            </a:pPr>
            <a:r>
              <a:rPr lang="en-US" altLang="zh-CN" dirty="0" smtClean="0"/>
              <a:t>p</a:t>
            </a:r>
            <a:r>
              <a:rPr lang="en-US" altLang="zh-CN" dirty="0"/>
              <a:t>= (</a:t>
            </a:r>
            <a:r>
              <a:rPr lang="en-US" altLang="zh-CN" dirty="0" err="1"/>
              <a:t>CSTree</a:t>
            </a:r>
            <a:r>
              <a:rPr lang="en-US" altLang="zh-CN" dirty="0"/>
              <a:t>)</a:t>
            </a:r>
            <a:r>
              <a:rPr lang="en-US" altLang="zh-CN" dirty="0" err="1"/>
              <a:t>malloc</a:t>
            </a:r>
            <a:r>
              <a:rPr lang="en-US" altLang="zh-CN" dirty="0"/>
              <a:t>(</a:t>
            </a:r>
            <a:r>
              <a:rPr lang="en-US" altLang="zh-CN" dirty="0" err="1"/>
              <a:t>sizeof</a:t>
            </a:r>
            <a:r>
              <a:rPr lang="en-US" altLang="zh-CN" dirty="0"/>
              <a:t>(</a:t>
            </a:r>
            <a:r>
              <a:rPr lang="en-US" altLang="zh-CN" dirty="0" err="1"/>
              <a:t>CSNode</a:t>
            </a:r>
            <a:r>
              <a:rPr lang="en-US" altLang="zh-CN" dirty="0"/>
              <a:t>)); </a:t>
            </a:r>
          </a:p>
          <a:p>
            <a:pPr marL="0" indent="0">
              <a:buNone/>
            </a:pPr>
            <a:r>
              <a:rPr lang="en-US" altLang="zh-CN" dirty="0"/>
              <a:t>//</a:t>
            </a:r>
            <a:r>
              <a:rPr lang="zh-CN" altLang="en-US" dirty="0"/>
              <a:t>给该结点</a:t>
            </a:r>
            <a:r>
              <a:rPr lang="zh-CN" altLang="en-US" dirty="0" smtClean="0"/>
              <a:t>赋值</a:t>
            </a:r>
            <a:endParaRPr lang="en-US" altLang="zh-CN" dirty="0" smtClean="0"/>
          </a:p>
          <a:p>
            <a:pPr marL="0" indent="0">
              <a:buNone/>
            </a:pPr>
            <a:r>
              <a:rPr lang="en-US" altLang="zh-CN" dirty="0" smtClean="0"/>
              <a:t>p-</a:t>
            </a:r>
            <a:r>
              <a:rPr lang="en-US" altLang="zh-CN" dirty="0"/>
              <a:t>&gt;data=</a:t>
            </a:r>
            <a:r>
              <a:rPr lang="en-US" altLang="zh-CN" dirty="0" err="1"/>
              <a:t>GetVex</a:t>
            </a:r>
            <a:r>
              <a:rPr lang="en-US" altLang="zh-CN" dirty="0"/>
              <a:t>(</a:t>
            </a:r>
            <a:r>
              <a:rPr lang="en-US" altLang="zh-CN" dirty="0" err="1"/>
              <a:t>G,v</a:t>
            </a:r>
            <a:r>
              <a:rPr lang="en-US" altLang="zh-CN" dirty="0"/>
              <a:t>); </a:t>
            </a:r>
          </a:p>
          <a:p>
            <a:pPr marL="0" indent="0">
              <a:buNone/>
            </a:pPr>
            <a:r>
              <a:rPr lang="en-US" altLang="zh-CN" dirty="0" smtClean="0"/>
              <a:t>p-</a:t>
            </a:r>
            <a:r>
              <a:rPr lang="en-US" altLang="zh-CN" dirty="0"/>
              <a:t>&gt;</a:t>
            </a:r>
            <a:r>
              <a:rPr lang="en-US" altLang="zh-CN" dirty="0" err="1"/>
              <a:t>firstchild</a:t>
            </a:r>
            <a:r>
              <a:rPr lang="en-US" altLang="zh-CN" dirty="0"/>
              <a:t>=NULL; p-&gt;</a:t>
            </a:r>
            <a:r>
              <a:rPr lang="en-US" altLang="zh-CN" dirty="0" err="1"/>
              <a:t>nextsibling</a:t>
            </a:r>
            <a:r>
              <a:rPr lang="en-US" altLang="zh-CN" dirty="0"/>
              <a:t>=NULL; </a:t>
            </a:r>
          </a:p>
          <a:p>
            <a:pPr marL="0" indent="0">
              <a:buNone/>
            </a:pPr>
            <a:r>
              <a:rPr lang="en-US" altLang="zh-CN" dirty="0"/>
              <a:t>if (!T) T = p; // </a:t>
            </a:r>
            <a:r>
              <a:rPr lang="en-US" altLang="zh-CN" dirty="0" smtClean="0"/>
              <a:t>p</a:t>
            </a:r>
            <a:r>
              <a:rPr lang="zh-CN" altLang="en-US" dirty="0" smtClean="0"/>
              <a:t>是</a:t>
            </a:r>
            <a:r>
              <a:rPr lang="zh-CN" altLang="en-US" dirty="0"/>
              <a:t>第一棵生成树的根</a:t>
            </a:r>
            <a:r>
              <a:rPr lang="en-US" altLang="zh-CN" dirty="0"/>
              <a:t>(T</a:t>
            </a:r>
            <a:r>
              <a:rPr lang="zh-CN" altLang="en-US" dirty="0"/>
              <a:t>的根</a:t>
            </a:r>
            <a:r>
              <a:rPr lang="en-US" altLang="zh-CN" dirty="0"/>
              <a:t>) </a:t>
            </a:r>
          </a:p>
          <a:p>
            <a:pPr marL="0" indent="0">
              <a:buNone/>
            </a:pPr>
            <a:r>
              <a:rPr lang="en-US" altLang="zh-CN" dirty="0"/>
              <a:t>else // </a:t>
            </a:r>
            <a:r>
              <a:rPr lang="zh-CN" altLang="en-US" dirty="0"/>
              <a:t>其它生成树的根</a:t>
            </a:r>
            <a:r>
              <a:rPr lang="en-US" altLang="zh-CN" dirty="0"/>
              <a:t>(</a:t>
            </a:r>
            <a:r>
              <a:rPr lang="zh-CN" altLang="en-US" dirty="0"/>
              <a:t>前一棵的根的“兄弟”</a:t>
            </a:r>
            <a:r>
              <a:rPr lang="en-US" altLang="zh-CN" dirty="0"/>
              <a:t>) </a:t>
            </a:r>
            <a:endParaRPr lang="en-US" altLang="zh-CN" dirty="0" smtClean="0"/>
          </a:p>
          <a:p>
            <a:pPr marL="0" indent="0">
              <a:buNone/>
            </a:pPr>
            <a:r>
              <a:rPr lang="en-US" altLang="zh-CN" dirty="0" smtClean="0"/>
              <a:t>	q-</a:t>
            </a:r>
            <a:r>
              <a:rPr lang="en-US" altLang="zh-CN" dirty="0"/>
              <a:t>&gt;</a:t>
            </a:r>
            <a:r>
              <a:rPr lang="en-US" altLang="zh-CN" dirty="0" err="1"/>
              <a:t>nextsibling</a:t>
            </a:r>
            <a:r>
              <a:rPr lang="en-US" altLang="zh-CN" dirty="0"/>
              <a:t> = p</a:t>
            </a:r>
            <a:r>
              <a:rPr lang="en-US" altLang="zh-CN" dirty="0" smtClean="0"/>
              <a:t>; </a:t>
            </a:r>
            <a:endParaRPr lang="en-US" altLang="zh-CN" dirty="0"/>
          </a:p>
          <a:p>
            <a:pPr marL="0" indent="0">
              <a:buNone/>
            </a:pPr>
            <a:r>
              <a:rPr lang="en-US" altLang="zh-CN" dirty="0"/>
              <a:t>q = p; // </a:t>
            </a:r>
            <a:r>
              <a:rPr lang="en-US" altLang="zh-CN" dirty="0">
                <a:solidFill>
                  <a:srgbClr val="0000FF"/>
                </a:solidFill>
              </a:rPr>
              <a:t>q</a:t>
            </a:r>
            <a:r>
              <a:rPr lang="zh-CN" altLang="en-US" dirty="0">
                <a:solidFill>
                  <a:srgbClr val="0000FF"/>
                </a:solidFill>
              </a:rPr>
              <a:t>指示当前生成树的根 </a:t>
            </a:r>
            <a:endParaRPr lang="en-US" altLang="zh-CN" dirty="0">
              <a:solidFill>
                <a:srgbClr val="0000FF"/>
              </a:solidFill>
            </a:endParaRPr>
          </a:p>
          <a:p>
            <a:pPr marL="0" indent="0">
              <a:buNone/>
            </a:pPr>
            <a:r>
              <a:rPr lang="en-US" altLang="zh-CN" b="1" dirty="0" err="1"/>
              <a:t>DFSTree</a:t>
            </a:r>
            <a:r>
              <a:rPr lang="en-US" altLang="zh-CN" b="1" dirty="0"/>
              <a:t>(G, v</a:t>
            </a:r>
            <a:r>
              <a:rPr lang="en-US" altLang="zh-CN" b="1" dirty="0" smtClean="0"/>
              <a:t>, p</a:t>
            </a:r>
            <a:r>
              <a:rPr lang="en-US" altLang="zh-CN" b="1" dirty="0"/>
              <a:t>)</a:t>
            </a:r>
            <a:r>
              <a:rPr lang="en-US" altLang="zh-CN" dirty="0"/>
              <a:t>; // </a:t>
            </a:r>
            <a:r>
              <a:rPr lang="zh-CN" altLang="en-US" dirty="0"/>
              <a:t>建立以</a:t>
            </a:r>
            <a:r>
              <a:rPr lang="en-US" altLang="zh-CN" dirty="0"/>
              <a:t>p</a:t>
            </a:r>
            <a:r>
              <a:rPr lang="zh-CN" altLang="en-US" dirty="0"/>
              <a:t>为根的生成树 </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a:t>
            </a:fld>
            <a:endParaRPr lang="zh-CN" altLang="en-US"/>
          </a:p>
        </p:txBody>
      </p:sp>
    </p:spTree>
    <p:extLst>
      <p:ext uri="{BB962C8B-B14F-4D97-AF65-F5344CB8AC3E}">
        <p14:creationId xmlns:p14="http://schemas.microsoft.com/office/powerpoint/2010/main" val="200546943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600" dirty="0"/>
              <a:t>建立无向图</a:t>
            </a:r>
            <a:r>
              <a:rPr lang="en-US" altLang="zh-CN" sz="3600" dirty="0"/>
              <a:t>G</a:t>
            </a:r>
            <a:r>
              <a:rPr lang="zh-CN" altLang="en-US" sz="3600" dirty="0" smtClean="0"/>
              <a:t>的一生成树</a:t>
            </a:r>
            <a:r>
              <a:rPr lang="en-US" altLang="zh-CN" sz="3600" dirty="0" smtClean="0"/>
              <a:t>(</a:t>
            </a:r>
            <a:r>
              <a:rPr lang="zh-CN" altLang="en-US" sz="3600" dirty="0" smtClean="0"/>
              <a:t>从顶点</a:t>
            </a:r>
            <a:r>
              <a:rPr lang="en-US" altLang="zh-CN" sz="3600" dirty="0" smtClean="0"/>
              <a:t>v</a:t>
            </a:r>
            <a:r>
              <a:rPr lang="zh-CN" altLang="en-US" sz="3600" dirty="0" smtClean="0"/>
              <a:t>为根</a:t>
            </a:r>
            <a:r>
              <a:rPr lang="en-US" altLang="zh-CN" sz="3600" dirty="0" smtClean="0"/>
              <a:t>)</a:t>
            </a:r>
            <a:endParaRPr lang="zh-CN" altLang="en-US" sz="3600" dirty="0"/>
          </a:p>
        </p:txBody>
      </p:sp>
      <p:sp>
        <p:nvSpPr>
          <p:cNvPr id="3" name="内容占位符 2"/>
          <p:cNvSpPr>
            <a:spLocks noGrp="1"/>
          </p:cNvSpPr>
          <p:nvPr>
            <p:ph idx="1"/>
          </p:nvPr>
        </p:nvSpPr>
        <p:spPr/>
        <p:txBody>
          <a:bodyPr>
            <a:normAutofit fontScale="92500" lnSpcReduction="20000"/>
          </a:bodyPr>
          <a:lstStyle/>
          <a:p>
            <a:pPr marL="0" indent="0">
              <a:buNone/>
            </a:pPr>
            <a:r>
              <a:rPr lang="en-US" altLang="zh-CN" dirty="0"/>
              <a:t>void </a:t>
            </a:r>
            <a:r>
              <a:rPr lang="en-US" altLang="zh-CN" dirty="0" err="1"/>
              <a:t>DFSTree</a:t>
            </a:r>
            <a:r>
              <a:rPr lang="en-US" altLang="zh-CN" dirty="0"/>
              <a:t>(Graph G, </a:t>
            </a:r>
            <a:r>
              <a:rPr lang="en-US" altLang="zh-CN" dirty="0" err="1"/>
              <a:t>int</a:t>
            </a:r>
            <a:r>
              <a:rPr lang="en-US" altLang="zh-CN" dirty="0"/>
              <a:t> v, </a:t>
            </a:r>
            <a:r>
              <a:rPr lang="en-US" altLang="zh-CN" dirty="0" err="1"/>
              <a:t>CSTree</a:t>
            </a:r>
            <a:r>
              <a:rPr lang="en-US" altLang="zh-CN" dirty="0"/>
              <a:t> &amp;T) { </a:t>
            </a:r>
            <a:endParaRPr lang="en-US" altLang="zh-CN" dirty="0" smtClean="0"/>
          </a:p>
          <a:p>
            <a:pPr marL="0" indent="0">
              <a:buNone/>
            </a:pPr>
            <a:r>
              <a:rPr lang="en-US" altLang="zh-CN" dirty="0" smtClean="0"/>
              <a:t>//</a:t>
            </a:r>
            <a:r>
              <a:rPr lang="zh-CN" altLang="en-US" dirty="0"/>
              <a:t>从第</a:t>
            </a:r>
            <a:r>
              <a:rPr lang="en-US" altLang="zh-CN" dirty="0"/>
              <a:t>v</a:t>
            </a:r>
            <a:r>
              <a:rPr lang="zh-CN" altLang="en-US" dirty="0"/>
              <a:t>个顶点出发递归地深度优先遍历图</a:t>
            </a:r>
            <a:r>
              <a:rPr lang="en-US" altLang="zh-CN" dirty="0" smtClean="0"/>
              <a:t>G</a:t>
            </a:r>
          </a:p>
          <a:p>
            <a:pPr marL="0" indent="0">
              <a:buNone/>
            </a:pPr>
            <a:r>
              <a:rPr lang="en-US" altLang="zh-CN" dirty="0" smtClean="0"/>
              <a:t>//</a:t>
            </a:r>
            <a:r>
              <a:rPr lang="zh-CN" altLang="en-US" dirty="0" smtClean="0"/>
              <a:t>建立</a:t>
            </a:r>
            <a:r>
              <a:rPr lang="zh-CN" altLang="en-US" dirty="0"/>
              <a:t>以</a:t>
            </a:r>
            <a:r>
              <a:rPr lang="en-US" altLang="zh-CN" dirty="0"/>
              <a:t>T</a:t>
            </a:r>
            <a:r>
              <a:rPr lang="zh-CN" altLang="en-US" dirty="0"/>
              <a:t>为根的生成树</a:t>
            </a:r>
            <a:endParaRPr lang="en-US" altLang="zh-CN" dirty="0"/>
          </a:p>
          <a:p>
            <a:pPr marL="0" indent="0">
              <a:buNone/>
            </a:pPr>
            <a:r>
              <a:rPr lang="en-US" altLang="zh-CN" dirty="0" err="1" smtClean="0"/>
              <a:t>int</a:t>
            </a:r>
            <a:r>
              <a:rPr lang="en-US" altLang="zh-CN" dirty="0" smtClean="0"/>
              <a:t> </a:t>
            </a:r>
            <a:r>
              <a:rPr lang="en-US" altLang="zh-CN" dirty="0"/>
              <a:t>w; </a:t>
            </a:r>
            <a:r>
              <a:rPr lang="en-US" altLang="zh-CN" dirty="0" err="1"/>
              <a:t>CSTree</a:t>
            </a:r>
            <a:r>
              <a:rPr lang="en-US" altLang="zh-CN" dirty="0"/>
              <a:t> </a:t>
            </a:r>
            <a:r>
              <a:rPr lang="en-US" altLang="zh-CN" dirty="0" err="1"/>
              <a:t>p,q</a:t>
            </a:r>
            <a:r>
              <a:rPr lang="en-US" altLang="zh-CN" dirty="0"/>
              <a:t>; </a:t>
            </a:r>
            <a:r>
              <a:rPr lang="en-US" altLang="zh-CN" dirty="0" err="1"/>
              <a:t>bool</a:t>
            </a:r>
            <a:r>
              <a:rPr lang="en-US" altLang="zh-CN" dirty="0"/>
              <a:t> first =TRUE; </a:t>
            </a:r>
            <a:endParaRPr lang="en-US" altLang="zh-CN" dirty="0" smtClean="0"/>
          </a:p>
          <a:p>
            <a:pPr marL="0" indent="0">
              <a:buNone/>
            </a:pPr>
            <a:r>
              <a:rPr lang="en-US" altLang="zh-CN" dirty="0" smtClean="0"/>
              <a:t>visited[v</a:t>
            </a:r>
            <a:r>
              <a:rPr lang="en-US" altLang="zh-CN" dirty="0"/>
              <a:t>] = TRUE;</a:t>
            </a:r>
          </a:p>
          <a:p>
            <a:pPr marL="0" indent="0">
              <a:buNone/>
            </a:pPr>
            <a:r>
              <a:rPr lang="en-US" altLang="zh-CN" dirty="0" smtClean="0"/>
              <a:t>for </a:t>
            </a:r>
            <a:r>
              <a:rPr lang="en-US" altLang="zh-CN" dirty="0"/>
              <a:t>(w=</a:t>
            </a:r>
            <a:r>
              <a:rPr lang="en-US" altLang="zh-CN" dirty="0" err="1"/>
              <a:t>FirstAdjVex</a:t>
            </a:r>
            <a:r>
              <a:rPr lang="en-US" altLang="zh-CN" dirty="0"/>
              <a:t>(G, v); w!=-1; </a:t>
            </a:r>
            <a:endParaRPr lang="en-US" altLang="zh-CN" dirty="0" smtClean="0"/>
          </a:p>
          <a:p>
            <a:pPr marL="0" indent="0">
              <a:buNone/>
            </a:pPr>
            <a:r>
              <a:rPr lang="en-US" altLang="zh-CN" dirty="0" smtClean="0"/>
              <a:t>				w=</a:t>
            </a:r>
            <a:r>
              <a:rPr lang="en-US" altLang="zh-CN" dirty="0" err="1" smtClean="0"/>
              <a:t>NextAdjVex</a:t>
            </a:r>
            <a:r>
              <a:rPr lang="en-US" altLang="zh-CN" dirty="0" smtClean="0"/>
              <a:t>(G, v, w))</a:t>
            </a:r>
          </a:p>
          <a:p>
            <a:pPr marL="0" indent="0">
              <a:buNone/>
            </a:pPr>
            <a:r>
              <a:rPr lang="en-US" altLang="zh-CN" dirty="0" smtClean="0"/>
              <a:t> 	if </a:t>
            </a:r>
            <a:r>
              <a:rPr lang="en-US" altLang="zh-CN" dirty="0"/>
              <a:t>(!visited[w]) </a:t>
            </a:r>
            <a:r>
              <a:rPr lang="en-US" altLang="zh-CN" dirty="0" smtClean="0"/>
              <a:t>{</a:t>
            </a:r>
          </a:p>
          <a:p>
            <a:pPr marL="0" indent="0">
              <a:buNone/>
            </a:pPr>
            <a:r>
              <a:rPr lang="en-US" altLang="zh-CN" dirty="0" smtClean="0"/>
              <a:t>	… … //</a:t>
            </a:r>
            <a:r>
              <a:rPr lang="zh-CN" altLang="en-US" dirty="0" smtClean="0"/>
              <a:t>见</a:t>
            </a:r>
            <a:r>
              <a:rPr lang="zh-CN" altLang="en-US" dirty="0"/>
              <a:t>下页</a:t>
            </a:r>
            <a:r>
              <a:rPr lang="en-US" altLang="zh-CN" dirty="0"/>
              <a:t>.</a:t>
            </a:r>
          </a:p>
          <a:p>
            <a:pPr marL="0" indent="0">
              <a:buNone/>
            </a:pPr>
            <a:r>
              <a:rPr lang="en-US" altLang="zh-CN" dirty="0" smtClean="0"/>
              <a:t>	</a:t>
            </a:r>
            <a:r>
              <a:rPr lang="en-US" altLang="zh-CN" dirty="0" err="1" smtClean="0"/>
              <a:t>DFSTree</a:t>
            </a:r>
            <a:r>
              <a:rPr lang="en-US" altLang="zh-CN" dirty="0" smtClean="0"/>
              <a:t>(G, w, q);</a:t>
            </a:r>
            <a:endParaRPr lang="en-US" altLang="zh-CN" dirty="0"/>
          </a:p>
          <a:p>
            <a:pPr marL="0" indent="0">
              <a:buNone/>
            </a:pPr>
            <a:r>
              <a:rPr lang="en-US" altLang="zh-CN" dirty="0"/>
              <a:t> </a:t>
            </a:r>
            <a:r>
              <a:rPr lang="en-US" altLang="zh-CN" dirty="0" smtClean="0"/>
              <a:t>	}//</a:t>
            </a:r>
            <a:r>
              <a:rPr lang="en-US" altLang="zh-CN" dirty="0"/>
              <a:t>if </a:t>
            </a:r>
          </a:p>
          <a:p>
            <a:pPr marL="0" indent="0">
              <a:buNone/>
            </a:pPr>
            <a:r>
              <a:rPr lang="en-US" altLang="zh-CN" dirty="0"/>
              <a:t>} // </a:t>
            </a:r>
            <a:r>
              <a:rPr lang="en-US" altLang="zh-CN" dirty="0" err="1"/>
              <a:t>DFSTree</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a:t>
            </a:fld>
            <a:endParaRPr lang="zh-CN" altLang="en-US"/>
          </a:p>
        </p:txBody>
      </p:sp>
      <p:sp>
        <p:nvSpPr>
          <p:cNvPr id="5" name="流程图: 可选过程 4"/>
          <p:cNvSpPr/>
          <p:nvPr/>
        </p:nvSpPr>
        <p:spPr>
          <a:xfrm>
            <a:off x="8460432" y="0"/>
            <a:ext cx="683568" cy="360040"/>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7.8</a:t>
            </a:r>
            <a:endParaRPr lang="en-US" dirty="0"/>
          </a:p>
        </p:txBody>
      </p:sp>
    </p:spTree>
    <p:extLst>
      <p:ext uri="{BB962C8B-B14F-4D97-AF65-F5344CB8AC3E}">
        <p14:creationId xmlns:p14="http://schemas.microsoft.com/office/powerpoint/2010/main" val="146769823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建立无向图</a:t>
            </a:r>
            <a:r>
              <a:rPr lang="en-US" altLang="zh-CN" dirty="0"/>
              <a:t>G</a:t>
            </a:r>
            <a:r>
              <a:rPr lang="zh-CN" altLang="en-US" dirty="0"/>
              <a:t>的一生成</a:t>
            </a:r>
            <a:r>
              <a:rPr lang="zh-CN" altLang="en-US" dirty="0" smtClean="0"/>
              <a:t>树</a:t>
            </a:r>
            <a:r>
              <a:rPr lang="en-US" altLang="zh-CN" dirty="0" smtClean="0"/>
              <a:t>-II</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en-US" altLang="zh-CN" dirty="0" smtClean="0"/>
              <a:t>//</a:t>
            </a:r>
            <a:r>
              <a:rPr lang="zh-CN" altLang="en-US" dirty="0" smtClean="0"/>
              <a:t>为</a:t>
            </a:r>
            <a:r>
              <a:rPr lang="en-US" altLang="zh-CN" dirty="0" smtClean="0"/>
              <a:t>w </a:t>
            </a:r>
            <a:r>
              <a:rPr lang="zh-CN" altLang="en-US" dirty="0" smtClean="0"/>
              <a:t>生成 生成树</a:t>
            </a:r>
            <a:r>
              <a:rPr lang="en-US" altLang="zh-CN" dirty="0" smtClean="0"/>
              <a:t>T</a:t>
            </a:r>
            <a:r>
              <a:rPr lang="zh-CN" altLang="en-US" dirty="0" smtClean="0"/>
              <a:t>的结点</a:t>
            </a:r>
            <a:r>
              <a:rPr lang="en-US" altLang="zh-CN" dirty="0" smtClean="0"/>
              <a:t>p</a:t>
            </a:r>
          </a:p>
          <a:p>
            <a:pPr marL="0" indent="0">
              <a:buNone/>
            </a:pPr>
            <a:r>
              <a:rPr lang="en-US" altLang="zh-CN" dirty="0" smtClean="0"/>
              <a:t>p </a:t>
            </a:r>
            <a:r>
              <a:rPr lang="en-US" altLang="zh-CN" dirty="0"/>
              <a:t>= (</a:t>
            </a:r>
            <a:r>
              <a:rPr lang="en-US" altLang="zh-CN" dirty="0" err="1"/>
              <a:t>CSTree</a:t>
            </a:r>
            <a:r>
              <a:rPr lang="en-US" altLang="zh-CN" dirty="0"/>
              <a:t>) </a:t>
            </a:r>
            <a:r>
              <a:rPr lang="en-US" altLang="zh-CN" dirty="0" err="1"/>
              <a:t>malloc</a:t>
            </a:r>
            <a:r>
              <a:rPr lang="en-US" altLang="zh-CN" dirty="0"/>
              <a:t> (</a:t>
            </a:r>
            <a:r>
              <a:rPr lang="en-US" altLang="zh-CN" dirty="0" err="1"/>
              <a:t>sizeof</a:t>
            </a:r>
            <a:r>
              <a:rPr lang="en-US" altLang="zh-CN" dirty="0"/>
              <a:t> (</a:t>
            </a:r>
            <a:r>
              <a:rPr lang="en-US" altLang="zh-CN" dirty="0" err="1"/>
              <a:t>CSNode</a:t>
            </a:r>
            <a:r>
              <a:rPr lang="en-US" altLang="zh-CN" dirty="0"/>
              <a:t>)); </a:t>
            </a:r>
          </a:p>
          <a:p>
            <a:pPr marL="0" indent="0">
              <a:buNone/>
            </a:pPr>
            <a:r>
              <a:rPr lang="en-US" altLang="zh-CN" dirty="0" smtClean="0"/>
              <a:t>p-</a:t>
            </a:r>
            <a:r>
              <a:rPr lang="en-US" altLang="zh-CN" dirty="0"/>
              <a:t>&gt;data = </a:t>
            </a:r>
            <a:r>
              <a:rPr lang="en-US" altLang="zh-CN" dirty="0" err="1"/>
              <a:t>GetVex</a:t>
            </a:r>
            <a:r>
              <a:rPr lang="en-US" altLang="zh-CN" dirty="0"/>
              <a:t>(</a:t>
            </a:r>
            <a:r>
              <a:rPr lang="en-US" altLang="zh-CN" dirty="0" err="1"/>
              <a:t>G,w</a:t>
            </a:r>
            <a:r>
              <a:rPr lang="en-US" altLang="zh-CN" dirty="0"/>
              <a:t>); </a:t>
            </a:r>
          </a:p>
          <a:p>
            <a:pPr marL="0" indent="0">
              <a:buNone/>
            </a:pPr>
            <a:r>
              <a:rPr lang="en-US" altLang="zh-CN" dirty="0"/>
              <a:t>p-&gt;</a:t>
            </a:r>
            <a:r>
              <a:rPr lang="en-US" altLang="zh-CN" dirty="0" err="1"/>
              <a:t>firstchild</a:t>
            </a:r>
            <a:r>
              <a:rPr lang="en-US" altLang="zh-CN" dirty="0"/>
              <a:t>=NULL; p-&gt;</a:t>
            </a:r>
            <a:r>
              <a:rPr lang="en-US" altLang="zh-CN" dirty="0" err="1"/>
              <a:t>nextsibling</a:t>
            </a:r>
            <a:r>
              <a:rPr lang="en-US" altLang="zh-CN" dirty="0"/>
              <a:t>=NULL; </a:t>
            </a:r>
          </a:p>
          <a:p>
            <a:pPr marL="0" indent="0">
              <a:buNone/>
            </a:pPr>
            <a:r>
              <a:rPr lang="en-US" altLang="zh-CN" dirty="0"/>
              <a:t>if (first) { </a:t>
            </a:r>
            <a:r>
              <a:rPr lang="en-US" altLang="zh-CN" dirty="0" smtClean="0"/>
              <a:t>//w</a:t>
            </a:r>
            <a:r>
              <a:rPr lang="zh-CN" altLang="en-US" dirty="0"/>
              <a:t>是</a:t>
            </a:r>
            <a:r>
              <a:rPr lang="en-US" altLang="zh-CN" dirty="0"/>
              <a:t>v</a:t>
            </a:r>
            <a:r>
              <a:rPr lang="zh-CN" altLang="en-US" dirty="0"/>
              <a:t>的第一个未被访问的邻接顶点 </a:t>
            </a:r>
            <a:endParaRPr lang="en-US" altLang="zh-CN" dirty="0"/>
          </a:p>
          <a:p>
            <a:pPr marL="0" indent="0">
              <a:buNone/>
            </a:pPr>
            <a:r>
              <a:rPr lang="en-US" altLang="zh-CN" dirty="0" smtClean="0"/>
              <a:t>	T-</a:t>
            </a:r>
            <a:r>
              <a:rPr lang="en-US" altLang="zh-CN" dirty="0"/>
              <a:t>&gt;</a:t>
            </a:r>
            <a:r>
              <a:rPr lang="en-US" altLang="zh-CN" dirty="0" err="1"/>
              <a:t>firstchild</a:t>
            </a:r>
            <a:r>
              <a:rPr lang="en-US" altLang="zh-CN" dirty="0"/>
              <a:t> = p; </a:t>
            </a:r>
          </a:p>
          <a:p>
            <a:pPr marL="0" indent="0">
              <a:buNone/>
            </a:pPr>
            <a:r>
              <a:rPr lang="en-US" altLang="zh-CN" dirty="0" smtClean="0"/>
              <a:t>	first </a:t>
            </a:r>
            <a:r>
              <a:rPr lang="en-US" altLang="zh-CN" dirty="0"/>
              <a:t>= FALSE; </a:t>
            </a:r>
            <a:r>
              <a:rPr lang="en-US" altLang="zh-CN" dirty="0" smtClean="0"/>
              <a:t>//</a:t>
            </a:r>
            <a:r>
              <a:rPr lang="zh-CN" altLang="en-US" dirty="0" smtClean="0"/>
              <a:t>那么，</a:t>
            </a:r>
            <a:r>
              <a:rPr lang="en-US" altLang="zh-CN" dirty="0" smtClean="0"/>
              <a:t>p</a:t>
            </a:r>
            <a:r>
              <a:rPr lang="zh-CN" altLang="en-US" dirty="0" smtClean="0"/>
              <a:t>是</a:t>
            </a:r>
            <a:r>
              <a:rPr lang="zh-CN" altLang="en-US" dirty="0"/>
              <a:t>根的左孩子</a:t>
            </a:r>
            <a:r>
              <a:rPr lang="zh-CN" altLang="en-US" dirty="0" smtClean="0"/>
              <a:t>结点</a:t>
            </a:r>
            <a:endParaRPr lang="en-US" altLang="zh-CN" dirty="0" smtClean="0"/>
          </a:p>
          <a:p>
            <a:pPr marL="0" indent="0">
              <a:buNone/>
            </a:pPr>
            <a:r>
              <a:rPr lang="en-US" altLang="zh-CN" dirty="0"/>
              <a:t>	</a:t>
            </a:r>
            <a:r>
              <a:rPr lang="zh-CN" altLang="en-US" dirty="0" smtClean="0"/>
              <a:t> </a:t>
            </a:r>
            <a:r>
              <a:rPr lang="en-US" altLang="zh-CN" dirty="0"/>
              <a:t>}</a:t>
            </a:r>
          </a:p>
          <a:p>
            <a:pPr marL="0" indent="0">
              <a:buNone/>
            </a:pPr>
            <a:r>
              <a:rPr lang="en-US" altLang="zh-CN" dirty="0"/>
              <a:t> else { </a:t>
            </a:r>
            <a:r>
              <a:rPr lang="en-US" altLang="zh-CN" dirty="0" smtClean="0"/>
              <a:t>//w</a:t>
            </a:r>
            <a:r>
              <a:rPr lang="zh-CN" altLang="en-US" dirty="0"/>
              <a:t>是</a:t>
            </a:r>
            <a:r>
              <a:rPr lang="en-US" altLang="zh-CN" dirty="0"/>
              <a:t>v</a:t>
            </a:r>
            <a:r>
              <a:rPr lang="zh-CN" altLang="en-US" dirty="0"/>
              <a:t>的其它未被访问的邻接</a:t>
            </a:r>
            <a:r>
              <a:rPr lang="zh-CN" altLang="en-US" dirty="0" smtClean="0"/>
              <a:t>顶点</a:t>
            </a:r>
            <a:endParaRPr lang="en-US" altLang="zh-CN" dirty="0" smtClean="0"/>
          </a:p>
          <a:p>
            <a:pPr marL="0" indent="0">
              <a:buNone/>
            </a:pPr>
            <a:r>
              <a:rPr lang="en-US" altLang="zh-CN" dirty="0" smtClean="0"/>
              <a:t>	 //</a:t>
            </a:r>
            <a:r>
              <a:rPr lang="zh-CN" altLang="en-US" dirty="0" smtClean="0"/>
              <a:t>那么，</a:t>
            </a:r>
            <a:r>
              <a:rPr lang="en-US" altLang="zh-CN" dirty="0" smtClean="0"/>
              <a:t>p</a:t>
            </a:r>
            <a:r>
              <a:rPr lang="zh-CN" altLang="en-US" dirty="0" smtClean="0"/>
              <a:t>是上</a:t>
            </a:r>
            <a:r>
              <a:rPr lang="zh-CN" altLang="en-US" dirty="0"/>
              <a:t>一邻接顶点的右兄弟结点</a:t>
            </a:r>
            <a:endParaRPr lang="en-US" altLang="zh-CN" dirty="0"/>
          </a:p>
          <a:p>
            <a:pPr marL="0" indent="0">
              <a:buNone/>
            </a:pPr>
            <a:r>
              <a:rPr lang="en-US" altLang="zh-CN" dirty="0" smtClean="0"/>
              <a:t>	q-</a:t>
            </a:r>
            <a:r>
              <a:rPr lang="en-US" altLang="zh-CN" dirty="0"/>
              <a:t>&gt;</a:t>
            </a:r>
            <a:r>
              <a:rPr lang="en-US" altLang="zh-CN" dirty="0" err="1"/>
              <a:t>nextsibling</a:t>
            </a:r>
            <a:r>
              <a:rPr lang="en-US" altLang="zh-CN" dirty="0"/>
              <a:t> = p; </a:t>
            </a:r>
            <a:r>
              <a:rPr lang="en-US" altLang="zh-CN" dirty="0" smtClean="0"/>
              <a:t>} </a:t>
            </a:r>
            <a:endParaRPr lang="en-US" altLang="zh-CN" dirty="0"/>
          </a:p>
          <a:p>
            <a:pPr marL="0" indent="0">
              <a:buNone/>
            </a:pPr>
            <a:r>
              <a:rPr lang="en-US" altLang="zh-CN" dirty="0"/>
              <a:t>q = p; </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14</a:t>
            </a:fld>
            <a:endParaRPr lang="zh-CN" altLang="en-US"/>
          </a:p>
        </p:txBody>
      </p:sp>
    </p:spTree>
    <p:extLst>
      <p:ext uri="{BB962C8B-B14F-4D97-AF65-F5344CB8AC3E}">
        <p14:creationId xmlns:p14="http://schemas.microsoft.com/office/powerpoint/2010/main" val="283746313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en-US" altLang="en-US" dirty="0" smtClean="0">
                <a:latin typeface="+mn-lt"/>
                <a:ea typeface="宋体" panose="02010600030101010101" pitchFamily="2" charset="-122"/>
              </a:rPr>
              <a:t>4.2有向图的强连通分量</a:t>
            </a:r>
          </a:p>
        </p:txBody>
      </p:sp>
      <p:sp>
        <p:nvSpPr>
          <p:cNvPr id="2" name="内容占位符 1"/>
          <p:cNvSpPr>
            <a:spLocks noGrp="1"/>
          </p:cNvSpPr>
          <p:nvPr>
            <p:ph idx="1"/>
          </p:nvPr>
        </p:nvSpPr>
        <p:spPr/>
        <p:txBody>
          <a:bodyPr>
            <a:normAutofit/>
          </a:bodyPr>
          <a:lstStyle/>
          <a:p>
            <a:r>
              <a:rPr lang="zh-CN" altLang="en-US" dirty="0" smtClean="0">
                <a:ea typeface="宋体" panose="02010600030101010101" pitchFamily="2" charset="-122"/>
              </a:rPr>
              <a:t>对于有向图，在其每一个强连通分量中，任何两个顶点都是可达的。 </a:t>
            </a:r>
            <a:r>
              <a:rPr lang="zh-CN" altLang="en-US" dirty="0" smtClean="0">
                <a:ea typeface="宋体" panose="02010600030101010101" pitchFamily="2" charset="-122"/>
                <a:sym typeface="Symbol" pitchFamily="18" charset="2"/>
              </a:rPr>
              <a:t></a:t>
            </a:r>
            <a:r>
              <a:rPr lang="en-US" altLang="en-US" dirty="0" smtClean="0">
                <a:ea typeface="宋体" panose="02010600030101010101" pitchFamily="2" charset="-122"/>
              </a:rPr>
              <a:t>V</a:t>
            </a:r>
            <a:r>
              <a:rPr lang="en-US" altLang="en-US" dirty="0" smtClean="0">
                <a:ea typeface="宋体" panose="02010600030101010101" pitchFamily="2" charset="-122"/>
                <a:sym typeface="Symbol" pitchFamily="18" charset="2"/>
              </a:rPr>
              <a:t></a:t>
            </a:r>
            <a:r>
              <a:rPr lang="en-US" altLang="en-US" dirty="0" smtClean="0">
                <a:ea typeface="宋体" panose="02010600030101010101" pitchFamily="2" charset="-122"/>
              </a:rPr>
              <a:t>G</a:t>
            </a:r>
            <a:r>
              <a:rPr lang="zh-CN" altLang="en-US" dirty="0" smtClean="0">
                <a:ea typeface="宋体" panose="02010600030101010101" pitchFamily="2" charset="-122"/>
              </a:rPr>
              <a:t>，与</a:t>
            </a:r>
            <a:r>
              <a:rPr lang="en-US" altLang="en-US" dirty="0" smtClean="0">
                <a:ea typeface="宋体" panose="02010600030101010101" pitchFamily="2" charset="-122"/>
              </a:rPr>
              <a:t>V</a:t>
            </a:r>
            <a:r>
              <a:rPr lang="zh-CN" altLang="en-US" dirty="0" smtClean="0">
                <a:ea typeface="宋体" panose="02010600030101010101" pitchFamily="2" charset="-122"/>
              </a:rPr>
              <a:t>可相互到达的所有顶点就是包含</a:t>
            </a:r>
            <a:r>
              <a:rPr lang="en-US" altLang="en-US" dirty="0" smtClean="0">
                <a:ea typeface="宋体" panose="02010600030101010101" pitchFamily="2" charset="-122"/>
              </a:rPr>
              <a:t>V</a:t>
            </a:r>
            <a:r>
              <a:rPr lang="zh-CN" altLang="en-US" dirty="0" smtClean="0">
                <a:ea typeface="宋体" panose="02010600030101010101" pitchFamily="2" charset="-122"/>
              </a:rPr>
              <a:t>的强连通分量的所有顶点。</a:t>
            </a:r>
          </a:p>
          <a:p>
            <a:r>
              <a:rPr lang="zh-CN" altLang="en-US" dirty="0" smtClean="0">
                <a:ea typeface="宋体" panose="02010600030101010101" pitchFamily="2" charset="-122"/>
              </a:rPr>
              <a:t>设从</a:t>
            </a:r>
            <a:r>
              <a:rPr lang="en-US" altLang="en-US" dirty="0" smtClean="0">
                <a:ea typeface="宋体" panose="02010600030101010101" pitchFamily="2" charset="-122"/>
              </a:rPr>
              <a:t>V</a:t>
            </a:r>
            <a:r>
              <a:rPr lang="zh-CN" altLang="en-US" dirty="0" smtClean="0">
                <a:ea typeface="宋体" panose="02010600030101010101" pitchFamily="2" charset="-122"/>
              </a:rPr>
              <a:t>可到达 </a:t>
            </a:r>
            <a:r>
              <a:rPr lang="en-US" altLang="en-US" dirty="0" smtClean="0">
                <a:ea typeface="宋体" panose="02010600030101010101" pitchFamily="2" charset="-122"/>
              </a:rPr>
              <a:t>(</a:t>
            </a:r>
            <a:r>
              <a:rPr lang="zh-CN" altLang="en-US" dirty="0" smtClean="0">
                <a:ea typeface="宋体" panose="02010600030101010101" pitchFamily="2" charset="-122"/>
              </a:rPr>
              <a:t>以</a:t>
            </a:r>
            <a:r>
              <a:rPr lang="en-US" altLang="en-US" dirty="0" smtClean="0">
                <a:ea typeface="宋体" panose="02010600030101010101" pitchFamily="2" charset="-122"/>
              </a:rPr>
              <a:t>V</a:t>
            </a:r>
            <a:r>
              <a:rPr lang="zh-CN" altLang="en-US" dirty="0" smtClean="0">
                <a:ea typeface="宋体" panose="02010600030101010101" pitchFamily="2" charset="-122"/>
              </a:rPr>
              <a:t>为起点的所有有向路径的终点</a:t>
            </a:r>
            <a:r>
              <a:rPr lang="en-US" altLang="en-US" dirty="0" smtClean="0">
                <a:ea typeface="宋体" panose="02010600030101010101" pitchFamily="2" charset="-122"/>
              </a:rPr>
              <a:t>)</a:t>
            </a:r>
            <a:r>
              <a:rPr lang="zh-CN" altLang="en-US" dirty="0" smtClean="0">
                <a:ea typeface="宋体" panose="02010600030101010101" pitchFamily="2" charset="-122"/>
              </a:rPr>
              <a:t>的顶点集合为</a:t>
            </a:r>
            <a:r>
              <a:rPr lang="en-US" altLang="en-US" dirty="0" smtClean="0">
                <a:ea typeface="宋体" panose="02010600030101010101" pitchFamily="2" charset="-122"/>
              </a:rPr>
              <a:t>T1(</a:t>
            </a:r>
            <a:r>
              <a:rPr lang="en-US" altLang="zh-CN" dirty="0" smtClean="0">
                <a:ea typeface="宋体" panose="02010600030101010101" pitchFamily="2" charset="-122"/>
              </a:rPr>
              <a:t>V</a:t>
            </a:r>
            <a:r>
              <a:rPr lang="en-US" altLang="en-US" dirty="0" smtClean="0">
                <a:ea typeface="宋体" panose="02010600030101010101" pitchFamily="2" charset="-122"/>
              </a:rPr>
              <a:t>)</a:t>
            </a:r>
            <a:r>
              <a:rPr lang="zh-CN" altLang="en-US" dirty="0" smtClean="0">
                <a:ea typeface="宋体" panose="02010600030101010101" pitchFamily="2" charset="-122"/>
              </a:rPr>
              <a:t>，而到达</a:t>
            </a:r>
            <a:r>
              <a:rPr lang="en-US" altLang="en-US" dirty="0" smtClean="0">
                <a:ea typeface="宋体" panose="02010600030101010101" pitchFamily="2" charset="-122"/>
              </a:rPr>
              <a:t>V (</a:t>
            </a:r>
            <a:r>
              <a:rPr lang="zh-CN" altLang="en-US" dirty="0" smtClean="0">
                <a:ea typeface="宋体" panose="02010600030101010101" pitchFamily="2" charset="-122"/>
              </a:rPr>
              <a:t>以</a:t>
            </a:r>
            <a:r>
              <a:rPr lang="en-US" altLang="en-US" dirty="0" smtClean="0">
                <a:ea typeface="宋体" panose="02010600030101010101" pitchFamily="2" charset="-122"/>
              </a:rPr>
              <a:t>V</a:t>
            </a:r>
            <a:r>
              <a:rPr lang="zh-CN" altLang="en-US" dirty="0" smtClean="0">
                <a:ea typeface="宋体" panose="02010600030101010101" pitchFamily="2" charset="-122"/>
              </a:rPr>
              <a:t>为终点的所有有向路径的起点</a:t>
            </a:r>
            <a:r>
              <a:rPr lang="en-US" altLang="en-US" dirty="0" smtClean="0">
                <a:ea typeface="宋体" panose="02010600030101010101" pitchFamily="2" charset="-122"/>
              </a:rPr>
              <a:t>)</a:t>
            </a:r>
            <a:r>
              <a:rPr lang="zh-CN" altLang="en-US" dirty="0" smtClean="0">
                <a:ea typeface="宋体" panose="02010600030101010101" pitchFamily="2" charset="-122"/>
              </a:rPr>
              <a:t>的顶点集合为</a:t>
            </a:r>
            <a:r>
              <a:rPr lang="en-US" altLang="en-US" dirty="0" smtClean="0">
                <a:ea typeface="宋体" panose="02010600030101010101" pitchFamily="2" charset="-122"/>
              </a:rPr>
              <a:t>T2(</a:t>
            </a:r>
            <a:r>
              <a:rPr lang="en-US" altLang="zh-CN" dirty="0" smtClean="0">
                <a:ea typeface="宋体" panose="02010600030101010101" pitchFamily="2" charset="-122"/>
              </a:rPr>
              <a:t>V</a:t>
            </a:r>
            <a:r>
              <a:rPr lang="en-US" altLang="en-US" dirty="0" smtClean="0">
                <a:ea typeface="宋体" panose="02010600030101010101" pitchFamily="2" charset="-122"/>
              </a:rPr>
              <a:t>)</a:t>
            </a:r>
            <a:r>
              <a:rPr lang="zh-CN" altLang="en-US" dirty="0" smtClean="0">
                <a:ea typeface="宋体" panose="02010600030101010101" pitchFamily="2" charset="-122"/>
              </a:rPr>
              <a:t>，则包含</a:t>
            </a:r>
            <a:r>
              <a:rPr lang="en-US" altLang="en-US" dirty="0" smtClean="0">
                <a:ea typeface="宋体" panose="02010600030101010101" pitchFamily="2" charset="-122"/>
              </a:rPr>
              <a:t>V</a:t>
            </a:r>
            <a:r>
              <a:rPr lang="zh-CN" altLang="en-US" dirty="0" smtClean="0">
                <a:ea typeface="宋体" panose="02010600030101010101" pitchFamily="2" charset="-122"/>
              </a:rPr>
              <a:t>的强连通分量的顶点集合是： </a:t>
            </a:r>
            <a:r>
              <a:rPr lang="en-US" altLang="en-US" dirty="0" smtClean="0">
                <a:ea typeface="宋体" panose="02010600030101010101" pitchFamily="2" charset="-122"/>
              </a:rPr>
              <a:t>T1(</a:t>
            </a:r>
            <a:r>
              <a:rPr lang="en-US" altLang="zh-CN" dirty="0" smtClean="0">
                <a:ea typeface="宋体" panose="02010600030101010101" pitchFamily="2" charset="-122"/>
              </a:rPr>
              <a:t>V</a:t>
            </a:r>
            <a:r>
              <a:rPr lang="en-US" altLang="en-US" dirty="0" smtClean="0">
                <a:ea typeface="宋体" panose="02010600030101010101" pitchFamily="2" charset="-122"/>
              </a:rPr>
              <a:t>)∩T2(</a:t>
            </a:r>
            <a:r>
              <a:rPr lang="en-US" altLang="zh-CN" dirty="0" smtClean="0">
                <a:ea typeface="宋体" panose="02010600030101010101" pitchFamily="2" charset="-122"/>
              </a:rPr>
              <a:t>V</a:t>
            </a:r>
            <a:r>
              <a:rPr lang="en-US" altLang="en-US" dirty="0" smtClean="0">
                <a:ea typeface="宋体" panose="02010600030101010101" pitchFamily="2" charset="-122"/>
              </a:rPr>
              <a:t>) </a:t>
            </a:r>
            <a:r>
              <a:rPr lang="zh-CN" altLang="en-US" dirty="0" smtClean="0">
                <a:ea typeface="宋体" panose="02010600030101010101" pitchFamily="2" charset="-122"/>
              </a:rPr>
              <a:t>。</a:t>
            </a:r>
          </a:p>
          <a:p>
            <a:endParaRPr lang="zh-CN" altLang="en-US" dirty="0"/>
          </a:p>
        </p:txBody>
      </p:sp>
    </p:spTree>
    <p:extLst>
      <p:ext uri="{BB962C8B-B14F-4D97-AF65-F5344CB8AC3E}">
        <p14:creationId xmlns:p14="http://schemas.microsoft.com/office/powerpoint/2010/main" val="192912168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求有向图</a:t>
            </a:r>
            <a:r>
              <a:rPr lang="en-US" altLang="en-US" dirty="0" smtClean="0"/>
              <a:t>G</a:t>
            </a:r>
            <a:r>
              <a:rPr lang="zh-CN" altLang="en-US" dirty="0" smtClean="0"/>
              <a:t>的强连通分量</a:t>
            </a:r>
            <a:r>
              <a:rPr lang="en-US" altLang="zh-CN" dirty="0" smtClean="0"/>
              <a:t>(</a:t>
            </a:r>
            <a:r>
              <a:rPr lang="en-US" altLang="zh-CN" dirty="0" err="1" smtClean="0"/>
              <a:t>Kosaraju</a:t>
            </a:r>
            <a:r>
              <a:rPr lang="zh-CN" altLang="en-US" dirty="0" smtClean="0"/>
              <a:t>算法</a:t>
            </a:r>
            <a:r>
              <a:rPr lang="en-US" altLang="zh-CN" dirty="0" smtClean="0"/>
              <a:t>)</a:t>
            </a:r>
            <a:endParaRPr lang="zh-CN" altLang="en-US" dirty="0"/>
          </a:p>
        </p:txBody>
      </p:sp>
      <p:sp>
        <p:nvSpPr>
          <p:cNvPr id="3" name="内容占位符 2"/>
          <p:cNvSpPr>
            <a:spLocks noGrp="1"/>
          </p:cNvSpPr>
          <p:nvPr>
            <p:ph idx="1"/>
          </p:nvPr>
        </p:nvSpPr>
        <p:spPr/>
        <p:txBody>
          <a:bodyPr>
            <a:normAutofit fontScale="85000" lnSpcReduction="10000"/>
          </a:bodyPr>
          <a:lstStyle/>
          <a:p>
            <a:pPr marL="514350" indent="-514350">
              <a:buFont typeface="+mj-lt"/>
              <a:buAutoNum type="arabicPeriod"/>
            </a:pPr>
            <a:r>
              <a:rPr lang="zh-CN" altLang="en-US" dirty="0" smtClean="0">
                <a:ea typeface="宋体" panose="02010600030101010101" pitchFamily="2" charset="-122"/>
              </a:rPr>
              <a:t>对</a:t>
            </a:r>
            <a:r>
              <a:rPr lang="en-US" altLang="en-US" dirty="0" smtClean="0">
                <a:ea typeface="宋体" panose="02010600030101010101" pitchFamily="2" charset="-122"/>
              </a:rPr>
              <a:t>G</a:t>
            </a:r>
            <a:r>
              <a:rPr lang="zh-CN" altLang="en-US" dirty="0" smtClean="0">
                <a:ea typeface="宋体" panose="02010600030101010101" pitchFamily="2" charset="-122"/>
              </a:rPr>
              <a:t>进行深度优先遍历，生成</a:t>
            </a:r>
            <a:r>
              <a:rPr lang="en-US" altLang="en-US" dirty="0" smtClean="0">
                <a:ea typeface="宋体" panose="02010600030101010101" pitchFamily="2" charset="-122"/>
              </a:rPr>
              <a:t>G</a:t>
            </a:r>
            <a:r>
              <a:rPr lang="zh-CN" altLang="en-US" dirty="0" smtClean="0">
                <a:ea typeface="宋体" panose="02010600030101010101" pitchFamily="2" charset="-122"/>
              </a:rPr>
              <a:t>的深度优先生成森林</a:t>
            </a:r>
            <a:r>
              <a:rPr lang="en-US" altLang="en-US" dirty="0" smtClean="0">
                <a:ea typeface="宋体" panose="02010600030101010101" pitchFamily="2" charset="-122"/>
              </a:rPr>
              <a:t>T</a:t>
            </a:r>
            <a:endParaRPr lang="zh-CN" altLang="en-US" dirty="0" smtClean="0">
              <a:ea typeface="宋体" panose="02010600030101010101" pitchFamily="2" charset="-122"/>
            </a:endParaRPr>
          </a:p>
          <a:p>
            <a:pPr marL="514350" indent="-514350">
              <a:buFont typeface="+mj-lt"/>
              <a:buAutoNum type="arabicPeriod"/>
            </a:pPr>
            <a:r>
              <a:rPr lang="zh-CN" altLang="en-US" dirty="0" smtClean="0">
                <a:ea typeface="宋体" panose="02010600030101010101" pitchFamily="2" charset="-122"/>
              </a:rPr>
              <a:t>对森林</a:t>
            </a:r>
            <a:r>
              <a:rPr lang="en-US" altLang="en-US" dirty="0" smtClean="0">
                <a:ea typeface="宋体" panose="02010600030101010101" pitchFamily="2" charset="-122"/>
              </a:rPr>
              <a:t>T</a:t>
            </a:r>
            <a:r>
              <a:rPr lang="zh-CN" altLang="en-US" dirty="0" smtClean="0">
                <a:ea typeface="宋体" panose="02010600030101010101" pitchFamily="2" charset="-122"/>
              </a:rPr>
              <a:t>的顶点</a:t>
            </a:r>
            <a:r>
              <a:rPr lang="zh-CN" altLang="en-US" b="1" dirty="0" smtClean="0">
                <a:solidFill>
                  <a:schemeClr val="accent6">
                    <a:lumMod val="50000"/>
                  </a:schemeClr>
                </a:solidFill>
                <a:ea typeface="宋体" panose="02010600030101010101" pitchFamily="2" charset="-122"/>
              </a:rPr>
              <a:t>按</a:t>
            </a:r>
            <a:r>
              <a:rPr lang="zh-CN" altLang="en-US" b="1" dirty="0" smtClean="0">
                <a:solidFill>
                  <a:srgbClr val="0000FF"/>
                </a:solidFill>
                <a:ea typeface="宋体" panose="02010600030101010101" pitchFamily="2" charset="-122"/>
              </a:rPr>
              <a:t>退出</a:t>
            </a:r>
            <a:r>
              <a:rPr lang="en-US" altLang="zh-CN" b="1" dirty="0" smtClean="0">
                <a:solidFill>
                  <a:srgbClr val="0000FF"/>
                </a:solidFill>
                <a:ea typeface="宋体" panose="02010600030101010101" pitchFamily="2" charset="-122"/>
              </a:rPr>
              <a:t>DFS</a:t>
            </a:r>
            <a:r>
              <a:rPr lang="zh-CN" altLang="en-US" b="1" dirty="0" smtClean="0">
                <a:solidFill>
                  <a:srgbClr val="0000FF"/>
                </a:solidFill>
                <a:ea typeface="宋体" panose="02010600030101010101" pitchFamily="2" charset="-122"/>
              </a:rPr>
              <a:t>函数的顺序</a:t>
            </a:r>
            <a:r>
              <a:rPr lang="zh-CN" altLang="en-US" b="1" dirty="0" smtClean="0">
                <a:solidFill>
                  <a:schemeClr val="accent6">
                    <a:lumMod val="50000"/>
                  </a:schemeClr>
                </a:solidFill>
                <a:ea typeface="宋体" panose="02010600030101010101" pitchFamily="2" charset="-122"/>
              </a:rPr>
              <a:t>进行编号</a:t>
            </a:r>
            <a:endParaRPr lang="en-US" altLang="zh-CN" b="1" dirty="0" smtClean="0">
              <a:solidFill>
                <a:schemeClr val="accent6">
                  <a:lumMod val="50000"/>
                </a:schemeClr>
              </a:solidFill>
              <a:ea typeface="宋体" panose="02010600030101010101" pitchFamily="2" charset="-122"/>
            </a:endParaRPr>
          </a:p>
          <a:p>
            <a:pPr marL="514350" indent="-514350">
              <a:buFont typeface="+mj-lt"/>
              <a:buAutoNum type="arabicPeriod"/>
            </a:pPr>
            <a:r>
              <a:rPr lang="zh-CN" altLang="en-US" dirty="0" smtClean="0">
                <a:ea typeface="宋体" panose="02010600030101010101" pitchFamily="2" charset="-122"/>
              </a:rPr>
              <a:t>改变</a:t>
            </a:r>
            <a:r>
              <a:rPr lang="en-US" altLang="en-US" dirty="0" smtClean="0">
                <a:ea typeface="宋体" panose="02010600030101010101" pitchFamily="2" charset="-122"/>
              </a:rPr>
              <a:t>G</a:t>
            </a:r>
            <a:r>
              <a:rPr lang="zh-CN" altLang="en-US" dirty="0" smtClean="0">
                <a:ea typeface="宋体" panose="02010600030101010101" pitchFamily="2" charset="-122"/>
              </a:rPr>
              <a:t>中每一条弧的方向，构成一个新的有向图</a:t>
            </a:r>
            <a:r>
              <a:rPr lang="en-US" altLang="en-US" dirty="0" smtClean="0">
                <a:ea typeface="宋体" panose="02010600030101010101" pitchFamily="2" charset="-122"/>
              </a:rPr>
              <a:t>G’</a:t>
            </a:r>
            <a:endParaRPr lang="zh-CN" altLang="en-US" dirty="0" smtClean="0">
              <a:ea typeface="宋体" panose="02010600030101010101" pitchFamily="2" charset="-122"/>
            </a:endParaRPr>
          </a:p>
          <a:p>
            <a:pPr marL="514350" indent="-514350">
              <a:buFont typeface="+mj-lt"/>
              <a:buAutoNum type="arabicPeriod"/>
            </a:pPr>
            <a:r>
              <a:rPr lang="zh-CN" altLang="en-US" dirty="0" smtClean="0">
                <a:ea typeface="宋体" panose="02010600030101010101" pitchFamily="2" charset="-122"/>
              </a:rPr>
              <a:t>按</a:t>
            </a:r>
            <a:r>
              <a:rPr lang="en-US" altLang="zh-CN" dirty="0" smtClean="0">
                <a:ea typeface="宋体" panose="02010600030101010101" pitchFamily="2" charset="-122"/>
              </a:rPr>
              <a:t>(2)</a:t>
            </a:r>
            <a:r>
              <a:rPr lang="zh-CN" altLang="en-US" dirty="0" smtClean="0">
                <a:ea typeface="宋体" panose="02010600030101010101" pitchFamily="2" charset="-122"/>
              </a:rPr>
              <a:t>中标出的顶点编号，从编号最大的顶点开始对</a:t>
            </a:r>
            <a:r>
              <a:rPr lang="en-US" altLang="en-US" dirty="0" smtClean="0">
                <a:ea typeface="宋体" panose="02010600030101010101" pitchFamily="2" charset="-122"/>
              </a:rPr>
              <a:t>G’</a:t>
            </a:r>
            <a:r>
              <a:rPr lang="zh-CN" altLang="en-US" dirty="0" smtClean="0">
                <a:ea typeface="宋体" panose="02010600030101010101" pitchFamily="2" charset="-122"/>
              </a:rPr>
              <a:t>进行深度优先搜索，得到一棵深度优先生成树。若一次完整的搜索过程没有遍历</a:t>
            </a:r>
            <a:r>
              <a:rPr lang="en-US" altLang="en-US" dirty="0" smtClean="0">
                <a:ea typeface="宋体" panose="02010600030101010101" pitchFamily="2" charset="-122"/>
              </a:rPr>
              <a:t>G’</a:t>
            </a:r>
            <a:r>
              <a:rPr lang="zh-CN" altLang="en-US" dirty="0" smtClean="0">
                <a:ea typeface="宋体" panose="02010600030101010101" pitchFamily="2" charset="-122"/>
              </a:rPr>
              <a:t>的所有顶点，则从未访问的顶点中选择一个编号最大的顶点，由它开始再进行深度优先搜索，并得到另一棵深度优先生成树。在该步骤中，</a:t>
            </a:r>
            <a:r>
              <a:rPr lang="zh-CN" altLang="en-US" b="1" dirty="0" smtClean="0">
                <a:solidFill>
                  <a:srgbClr val="0000FF"/>
                </a:solidFill>
                <a:ea typeface="宋体" panose="02010600030101010101" pitchFamily="2" charset="-122"/>
              </a:rPr>
              <a:t>每一次深度优先搜索所得到的生成树中的顶点就是</a:t>
            </a:r>
            <a:r>
              <a:rPr lang="en-US" altLang="en-US" b="1" dirty="0" smtClean="0">
                <a:solidFill>
                  <a:srgbClr val="0000FF"/>
                </a:solidFill>
                <a:ea typeface="宋体" panose="02010600030101010101" pitchFamily="2" charset="-122"/>
              </a:rPr>
              <a:t>G</a:t>
            </a:r>
            <a:r>
              <a:rPr lang="zh-CN" altLang="en-US" b="1" dirty="0" smtClean="0">
                <a:solidFill>
                  <a:srgbClr val="0000FF"/>
                </a:solidFill>
                <a:ea typeface="宋体" panose="02010600030101010101" pitchFamily="2" charset="-122"/>
              </a:rPr>
              <a:t>的一个强连通分量的所有顶点</a:t>
            </a:r>
            <a:r>
              <a:rPr lang="zh-CN" altLang="en-US" dirty="0" smtClean="0">
                <a:ea typeface="宋体" panose="02010600030101010101" pitchFamily="2" charset="-122"/>
              </a:rPr>
              <a:t> </a:t>
            </a:r>
          </a:p>
          <a:p>
            <a:pPr marL="514350" indent="-514350">
              <a:buFont typeface="+mj-lt"/>
              <a:buAutoNum type="arabicPeriod"/>
            </a:pPr>
            <a:r>
              <a:rPr lang="zh-CN" altLang="en-US" dirty="0" smtClean="0">
                <a:ea typeface="宋体" panose="02010600030101010101" pitchFamily="2" charset="-122"/>
              </a:rPr>
              <a:t>重复步骤</a:t>
            </a:r>
            <a:r>
              <a:rPr lang="en-US" altLang="zh-CN" dirty="0" smtClean="0">
                <a:ea typeface="宋体" panose="02010600030101010101" pitchFamily="2" charset="-122"/>
              </a:rPr>
              <a:t>(4)</a:t>
            </a:r>
            <a:r>
              <a:rPr lang="zh-CN" altLang="en-US" dirty="0" smtClean="0">
                <a:ea typeface="宋体" panose="02010600030101010101" pitchFamily="2" charset="-122"/>
              </a:rPr>
              <a:t>，直到</a:t>
            </a:r>
            <a:r>
              <a:rPr lang="en-US" altLang="en-US" dirty="0" smtClean="0">
                <a:ea typeface="宋体" panose="02010600030101010101" pitchFamily="2" charset="-122"/>
              </a:rPr>
              <a:t>G’</a:t>
            </a:r>
            <a:r>
              <a:rPr lang="zh-CN" altLang="en-US" dirty="0" smtClean="0">
                <a:ea typeface="宋体" panose="02010600030101010101" pitchFamily="2" charset="-122"/>
              </a:rPr>
              <a:t>中的所有顶点都被访问   </a:t>
            </a:r>
          </a:p>
          <a:p>
            <a:pPr marL="514350" indent="-514350">
              <a:buFont typeface="+mj-lt"/>
              <a:buAutoNum type="arabicPeriod"/>
            </a:pPr>
            <a:endParaRPr lang="zh-CN" altLang="en-US" dirty="0">
              <a:ea typeface="宋体" panose="02010600030101010101" pitchFamily="2" charset="-122"/>
            </a:endParaRPr>
          </a:p>
        </p:txBody>
      </p:sp>
    </p:spTree>
    <p:extLst>
      <p:ext uri="{BB962C8B-B14F-4D97-AF65-F5344CB8AC3E}">
        <p14:creationId xmlns:p14="http://schemas.microsoft.com/office/powerpoint/2010/main" val="269181132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6946" name="Group 2"/>
          <p:cNvGrpSpPr>
            <a:grpSpLocks/>
          </p:cNvGrpSpPr>
          <p:nvPr/>
        </p:nvGrpSpPr>
        <p:grpSpPr bwMode="auto">
          <a:xfrm>
            <a:off x="228600" y="836712"/>
            <a:ext cx="8821738" cy="3600400"/>
            <a:chOff x="0" y="0"/>
            <a:chExt cx="5557" cy="1728"/>
          </a:xfrm>
        </p:grpSpPr>
        <p:grpSp>
          <p:nvGrpSpPr>
            <p:cNvPr id="466948" name="Group 3"/>
            <p:cNvGrpSpPr>
              <a:grpSpLocks/>
            </p:cNvGrpSpPr>
            <p:nvPr/>
          </p:nvGrpSpPr>
          <p:grpSpPr bwMode="auto">
            <a:xfrm>
              <a:off x="0" y="0"/>
              <a:ext cx="1200" cy="1420"/>
              <a:chOff x="0" y="0"/>
              <a:chExt cx="1200" cy="1420"/>
            </a:xfrm>
          </p:grpSpPr>
          <p:grpSp>
            <p:nvGrpSpPr>
              <p:cNvPr id="467003" name="Group 4"/>
              <p:cNvGrpSpPr>
                <a:grpSpLocks/>
              </p:cNvGrpSpPr>
              <p:nvPr/>
            </p:nvGrpSpPr>
            <p:grpSpPr bwMode="auto">
              <a:xfrm>
                <a:off x="0" y="0"/>
                <a:ext cx="1200" cy="1104"/>
                <a:chOff x="0" y="0"/>
                <a:chExt cx="1200" cy="1104"/>
              </a:xfrm>
            </p:grpSpPr>
            <p:sp>
              <p:nvSpPr>
                <p:cNvPr id="467005" name="Oval 5"/>
                <p:cNvSpPr>
                  <a:spLocks noChangeArrowheads="1"/>
                </p:cNvSpPr>
                <p:nvPr/>
              </p:nvSpPr>
              <p:spPr bwMode="auto">
                <a:xfrm>
                  <a:off x="432" y="440"/>
                  <a:ext cx="272" cy="2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d</a:t>
                  </a:r>
                </a:p>
              </p:txBody>
            </p:sp>
            <p:sp>
              <p:nvSpPr>
                <p:cNvPr id="467006" name="Oval 6"/>
                <p:cNvSpPr>
                  <a:spLocks noChangeArrowheads="1"/>
                </p:cNvSpPr>
                <p:nvPr/>
              </p:nvSpPr>
              <p:spPr bwMode="auto">
                <a:xfrm>
                  <a:off x="448" y="0"/>
                  <a:ext cx="272" cy="2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a</a:t>
                  </a:r>
                </a:p>
              </p:txBody>
            </p:sp>
            <p:sp>
              <p:nvSpPr>
                <p:cNvPr id="467007" name="Oval 7"/>
                <p:cNvSpPr>
                  <a:spLocks noChangeArrowheads="1"/>
                </p:cNvSpPr>
                <p:nvPr/>
              </p:nvSpPr>
              <p:spPr bwMode="auto">
                <a:xfrm>
                  <a:off x="928" y="336"/>
                  <a:ext cx="272" cy="2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c</a:t>
                  </a:r>
                </a:p>
              </p:txBody>
            </p:sp>
            <p:sp>
              <p:nvSpPr>
                <p:cNvPr id="467008" name="Oval 8"/>
                <p:cNvSpPr>
                  <a:spLocks noChangeArrowheads="1"/>
                </p:cNvSpPr>
                <p:nvPr/>
              </p:nvSpPr>
              <p:spPr bwMode="auto">
                <a:xfrm>
                  <a:off x="688" y="900"/>
                  <a:ext cx="272" cy="2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f</a:t>
                  </a:r>
                </a:p>
              </p:txBody>
            </p:sp>
            <p:sp>
              <p:nvSpPr>
                <p:cNvPr id="467009" name="Oval 9"/>
                <p:cNvSpPr>
                  <a:spLocks noChangeArrowheads="1"/>
                </p:cNvSpPr>
                <p:nvPr/>
              </p:nvSpPr>
              <p:spPr bwMode="auto">
                <a:xfrm>
                  <a:off x="144" y="860"/>
                  <a:ext cx="272" cy="2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e</a:t>
                  </a:r>
                </a:p>
              </p:txBody>
            </p:sp>
            <p:sp>
              <p:nvSpPr>
                <p:cNvPr id="467010" name="Oval 10"/>
                <p:cNvSpPr>
                  <a:spLocks noChangeArrowheads="1"/>
                </p:cNvSpPr>
                <p:nvPr/>
              </p:nvSpPr>
              <p:spPr bwMode="auto">
                <a:xfrm>
                  <a:off x="0" y="384"/>
                  <a:ext cx="272" cy="2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b</a:t>
                  </a:r>
                </a:p>
              </p:txBody>
            </p:sp>
            <p:sp>
              <p:nvSpPr>
                <p:cNvPr id="467011" name="Line 11"/>
                <p:cNvSpPr>
                  <a:spLocks noChangeShapeType="1"/>
                </p:cNvSpPr>
                <p:nvPr/>
              </p:nvSpPr>
              <p:spPr bwMode="auto">
                <a:xfrm flipH="1">
                  <a:off x="144" y="160"/>
                  <a:ext cx="320" cy="22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7012" name="Line 12"/>
                <p:cNvSpPr>
                  <a:spLocks noChangeShapeType="1"/>
                </p:cNvSpPr>
                <p:nvPr/>
              </p:nvSpPr>
              <p:spPr bwMode="auto">
                <a:xfrm>
                  <a:off x="704" y="152"/>
                  <a:ext cx="288"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7013" name="Line 13"/>
                <p:cNvSpPr>
                  <a:spLocks noChangeShapeType="1"/>
                </p:cNvSpPr>
                <p:nvPr/>
              </p:nvSpPr>
              <p:spPr bwMode="auto">
                <a:xfrm flipH="1" flipV="1">
                  <a:off x="144" y="584"/>
                  <a:ext cx="96"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7014" name="Line 14"/>
                <p:cNvSpPr>
                  <a:spLocks noChangeShapeType="1"/>
                </p:cNvSpPr>
                <p:nvPr/>
              </p:nvSpPr>
              <p:spPr bwMode="auto">
                <a:xfrm>
                  <a:off x="240" y="552"/>
                  <a:ext cx="480" cy="38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7015" name="Line 15"/>
                <p:cNvSpPr>
                  <a:spLocks noChangeShapeType="1"/>
                </p:cNvSpPr>
                <p:nvPr/>
              </p:nvSpPr>
              <p:spPr bwMode="auto">
                <a:xfrm flipV="1">
                  <a:off x="864" y="528"/>
                  <a:ext cx="144" cy="384"/>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7016" name="Line 16"/>
                <p:cNvSpPr>
                  <a:spLocks noChangeShapeType="1"/>
                </p:cNvSpPr>
                <p:nvPr/>
              </p:nvSpPr>
              <p:spPr bwMode="auto">
                <a:xfrm>
                  <a:off x="408" y="976"/>
                  <a:ext cx="288" cy="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7017" name="Line 17"/>
                <p:cNvSpPr>
                  <a:spLocks noChangeShapeType="1"/>
                </p:cNvSpPr>
                <p:nvPr/>
              </p:nvSpPr>
              <p:spPr bwMode="auto">
                <a:xfrm>
                  <a:off x="576" y="208"/>
                  <a:ext cx="0" cy="24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7018" name="Line 18"/>
                <p:cNvSpPr>
                  <a:spLocks noChangeShapeType="1"/>
                </p:cNvSpPr>
                <p:nvPr/>
              </p:nvSpPr>
              <p:spPr bwMode="auto">
                <a:xfrm flipV="1">
                  <a:off x="696" y="480"/>
                  <a:ext cx="240" cy="48"/>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67004" name="Rectangle 19"/>
              <p:cNvSpPr>
                <a:spLocks noChangeArrowheads="1"/>
              </p:cNvSpPr>
              <p:nvPr/>
            </p:nvSpPr>
            <p:spPr bwMode="auto">
              <a:xfrm>
                <a:off x="41" y="1216"/>
                <a:ext cx="99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dirty="0">
                    <a:latin typeface="Times New Roman" pitchFamily="18" charset="0"/>
                  </a:rPr>
                  <a:t>(</a:t>
                </a:r>
                <a:r>
                  <a:rPr lang="en-US" altLang="en-US" sz="2000" b="1" dirty="0" smtClean="0">
                    <a:latin typeface="Times New Roman" pitchFamily="18" charset="0"/>
                  </a:rPr>
                  <a:t>a)</a:t>
                </a:r>
                <a:r>
                  <a:rPr lang="zh-CN" altLang="en-US" sz="2000" b="1" dirty="0" smtClean="0">
                    <a:latin typeface="Times New Roman" pitchFamily="18" charset="0"/>
                  </a:rPr>
                  <a:t>有向图</a:t>
                </a:r>
                <a:r>
                  <a:rPr lang="en-US" altLang="en-US" sz="2000" b="1" dirty="0">
                    <a:latin typeface="Times New Roman" pitchFamily="18" charset="0"/>
                  </a:rPr>
                  <a:t>G</a:t>
                </a:r>
              </a:p>
            </p:txBody>
          </p:sp>
        </p:grpSp>
        <p:grpSp>
          <p:nvGrpSpPr>
            <p:cNvPr id="466949" name="Group 20"/>
            <p:cNvGrpSpPr>
              <a:grpSpLocks/>
            </p:cNvGrpSpPr>
            <p:nvPr/>
          </p:nvGrpSpPr>
          <p:grpSpPr bwMode="auto">
            <a:xfrm>
              <a:off x="1248" y="0"/>
              <a:ext cx="1440" cy="1543"/>
              <a:chOff x="0" y="0"/>
              <a:chExt cx="1440" cy="1543"/>
            </a:xfrm>
          </p:grpSpPr>
          <p:grpSp>
            <p:nvGrpSpPr>
              <p:cNvPr id="466984" name="Group 21"/>
              <p:cNvGrpSpPr>
                <a:grpSpLocks/>
              </p:cNvGrpSpPr>
              <p:nvPr/>
            </p:nvGrpSpPr>
            <p:grpSpPr bwMode="auto">
              <a:xfrm>
                <a:off x="48" y="0"/>
                <a:ext cx="1392" cy="1200"/>
                <a:chOff x="0" y="0"/>
                <a:chExt cx="1392" cy="1200"/>
              </a:xfrm>
            </p:grpSpPr>
            <p:sp>
              <p:nvSpPr>
                <p:cNvPr id="466986" name="Rectangle 22"/>
                <p:cNvSpPr>
                  <a:spLocks noChangeArrowheads="1"/>
                </p:cNvSpPr>
                <p:nvPr/>
              </p:nvSpPr>
              <p:spPr bwMode="auto">
                <a:xfrm>
                  <a:off x="736" y="8"/>
                  <a:ext cx="192"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a:latin typeface="Times New Roman" pitchFamily="18" charset="0"/>
                    </a:rPr>
                    <a:t>6</a:t>
                  </a:r>
                </a:p>
              </p:txBody>
            </p:sp>
            <p:sp>
              <p:nvSpPr>
                <p:cNvPr id="466987" name="Rectangle 23"/>
                <p:cNvSpPr>
                  <a:spLocks noChangeArrowheads="1"/>
                </p:cNvSpPr>
                <p:nvPr/>
              </p:nvSpPr>
              <p:spPr bwMode="auto">
                <a:xfrm>
                  <a:off x="1200" y="352"/>
                  <a:ext cx="192"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a:latin typeface="Times New Roman" pitchFamily="18" charset="0"/>
                    </a:rPr>
                    <a:t>5</a:t>
                  </a:r>
                </a:p>
              </p:txBody>
            </p:sp>
            <p:sp>
              <p:nvSpPr>
                <p:cNvPr id="466988" name="Rectangle 24"/>
                <p:cNvSpPr>
                  <a:spLocks noChangeArrowheads="1"/>
                </p:cNvSpPr>
                <p:nvPr/>
              </p:nvSpPr>
              <p:spPr bwMode="auto">
                <a:xfrm>
                  <a:off x="1080" y="832"/>
                  <a:ext cx="192"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a:latin typeface="Times New Roman" pitchFamily="18" charset="0"/>
                    </a:rPr>
                    <a:t>4</a:t>
                  </a:r>
                </a:p>
              </p:txBody>
            </p:sp>
            <p:sp>
              <p:nvSpPr>
                <p:cNvPr id="466989" name="Rectangle 25"/>
                <p:cNvSpPr>
                  <a:spLocks noChangeArrowheads="1"/>
                </p:cNvSpPr>
                <p:nvPr/>
              </p:nvSpPr>
              <p:spPr bwMode="auto">
                <a:xfrm>
                  <a:off x="368" y="352"/>
                  <a:ext cx="192"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a:latin typeface="Times New Roman" pitchFamily="18" charset="0"/>
                    </a:rPr>
                    <a:t>3</a:t>
                  </a:r>
                </a:p>
              </p:txBody>
            </p:sp>
            <p:sp>
              <p:nvSpPr>
                <p:cNvPr id="466990" name="Rectangle 26"/>
                <p:cNvSpPr>
                  <a:spLocks noChangeArrowheads="1"/>
                </p:cNvSpPr>
                <p:nvPr/>
              </p:nvSpPr>
              <p:spPr bwMode="auto">
                <a:xfrm>
                  <a:off x="264" y="720"/>
                  <a:ext cx="192"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a:latin typeface="Times New Roman" pitchFamily="18" charset="0"/>
                    </a:rPr>
                    <a:t>2</a:t>
                  </a:r>
                </a:p>
              </p:txBody>
            </p:sp>
            <p:sp>
              <p:nvSpPr>
                <p:cNvPr id="466991" name="Rectangle 27"/>
                <p:cNvSpPr>
                  <a:spLocks noChangeArrowheads="1"/>
                </p:cNvSpPr>
                <p:nvPr/>
              </p:nvSpPr>
              <p:spPr bwMode="auto">
                <a:xfrm>
                  <a:off x="256" y="1056"/>
                  <a:ext cx="192"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a:latin typeface="Times New Roman" pitchFamily="18" charset="0"/>
                    </a:rPr>
                    <a:t>1</a:t>
                  </a:r>
                </a:p>
              </p:txBody>
            </p:sp>
            <p:sp>
              <p:nvSpPr>
                <p:cNvPr id="466992" name="Oval 28"/>
                <p:cNvSpPr>
                  <a:spLocks noChangeArrowheads="1"/>
                </p:cNvSpPr>
                <p:nvPr/>
              </p:nvSpPr>
              <p:spPr bwMode="auto">
                <a:xfrm>
                  <a:off x="816" y="820"/>
                  <a:ext cx="272" cy="2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dirty="0" smtClean="0">
                      <a:latin typeface="Times New Roman" pitchFamily="18" charset="0"/>
                    </a:rPr>
                    <a:t>d</a:t>
                  </a:r>
                  <a:endParaRPr lang="en-US" altLang="en-US" sz="2400" dirty="0">
                    <a:latin typeface="Times New Roman" pitchFamily="18" charset="0"/>
                  </a:endParaRPr>
                </a:p>
              </p:txBody>
            </p:sp>
            <p:sp>
              <p:nvSpPr>
                <p:cNvPr id="466993" name="Oval 29"/>
                <p:cNvSpPr>
                  <a:spLocks noChangeArrowheads="1"/>
                </p:cNvSpPr>
                <p:nvPr/>
              </p:nvSpPr>
              <p:spPr bwMode="auto">
                <a:xfrm>
                  <a:off x="464" y="0"/>
                  <a:ext cx="272" cy="2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a</a:t>
                  </a:r>
                </a:p>
              </p:txBody>
            </p:sp>
            <p:sp>
              <p:nvSpPr>
                <p:cNvPr id="466994" name="Oval 30"/>
                <p:cNvSpPr>
                  <a:spLocks noChangeArrowheads="1"/>
                </p:cNvSpPr>
                <p:nvPr/>
              </p:nvSpPr>
              <p:spPr bwMode="auto">
                <a:xfrm>
                  <a:off x="944" y="336"/>
                  <a:ext cx="272" cy="2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dirty="0" smtClean="0">
                      <a:latin typeface="Times New Roman" pitchFamily="18" charset="0"/>
                    </a:rPr>
                    <a:t>c</a:t>
                  </a:r>
                  <a:endParaRPr lang="en-US" altLang="en-US" sz="2400" dirty="0">
                    <a:latin typeface="Times New Roman" pitchFamily="18" charset="0"/>
                  </a:endParaRPr>
                </a:p>
              </p:txBody>
            </p:sp>
            <p:sp>
              <p:nvSpPr>
                <p:cNvPr id="466995" name="Oval 31"/>
                <p:cNvSpPr>
                  <a:spLocks noChangeArrowheads="1"/>
                </p:cNvSpPr>
                <p:nvPr/>
              </p:nvSpPr>
              <p:spPr bwMode="auto">
                <a:xfrm>
                  <a:off x="448" y="704"/>
                  <a:ext cx="272" cy="2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f</a:t>
                  </a:r>
                </a:p>
              </p:txBody>
            </p:sp>
            <p:sp>
              <p:nvSpPr>
                <p:cNvPr id="466996" name="Oval 32"/>
                <p:cNvSpPr>
                  <a:spLocks noChangeArrowheads="1"/>
                </p:cNvSpPr>
                <p:nvPr/>
              </p:nvSpPr>
              <p:spPr bwMode="auto">
                <a:xfrm>
                  <a:off x="0" y="996"/>
                  <a:ext cx="272" cy="2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e</a:t>
                  </a:r>
                </a:p>
              </p:txBody>
            </p:sp>
            <p:sp>
              <p:nvSpPr>
                <p:cNvPr id="466997" name="Oval 33"/>
                <p:cNvSpPr>
                  <a:spLocks noChangeArrowheads="1"/>
                </p:cNvSpPr>
                <p:nvPr/>
              </p:nvSpPr>
              <p:spPr bwMode="auto">
                <a:xfrm>
                  <a:off x="112" y="344"/>
                  <a:ext cx="272" cy="2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b</a:t>
                  </a:r>
                </a:p>
              </p:txBody>
            </p:sp>
            <p:sp>
              <p:nvSpPr>
                <p:cNvPr id="466998" name="Line 34"/>
                <p:cNvSpPr>
                  <a:spLocks noChangeShapeType="1"/>
                </p:cNvSpPr>
                <p:nvPr/>
              </p:nvSpPr>
              <p:spPr bwMode="auto">
                <a:xfrm flipH="1">
                  <a:off x="247" y="160"/>
                  <a:ext cx="249" cy="18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6999" name="Line 35"/>
                <p:cNvSpPr>
                  <a:spLocks noChangeShapeType="1"/>
                </p:cNvSpPr>
                <p:nvPr/>
              </p:nvSpPr>
              <p:spPr bwMode="auto">
                <a:xfrm>
                  <a:off x="720" y="152"/>
                  <a:ext cx="288"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7000" name="Line 36"/>
                <p:cNvSpPr>
                  <a:spLocks noChangeShapeType="1"/>
                </p:cNvSpPr>
                <p:nvPr/>
              </p:nvSpPr>
              <p:spPr bwMode="auto">
                <a:xfrm>
                  <a:off x="352" y="520"/>
                  <a:ext cx="240" cy="18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7001" name="Line 37"/>
                <p:cNvSpPr>
                  <a:spLocks noChangeShapeType="1"/>
                </p:cNvSpPr>
                <p:nvPr/>
              </p:nvSpPr>
              <p:spPr bwMode="auto">
                <a:xfrm flipV="1">
                  <a:off x="232" y="912"/>
                  <a:ext cx="312" cy="128"/>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7002" name="Line 38"/>
                <p:cNvSpPr>
                  <a:spLocks noChangeShapeType="1"/>
                </p:cNvSpPr>
                <p:nvPr/>
              </p:nvSpPr>
              <p:spPr bwMode="auto">
                <a:xfrm flipV="1">
                  <a:off x="944" y="536"/>
                  <a:ext cx="96" cy="288"/>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66985" name="Rectangle 39"/>
              <p:cNvSpPr>
                <a:spLocks noChangeArrowheads="1"/>
              </p:cNvSpPr>
              <p:nvPr/>
            </p:nvSpPr>
            <p:spPr bwMode="auto">
              <a:xfrm>
                <a:off x="0" y="1210"/>
                <a:ext cx="1440"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None/>
                </a:pPr>
                <a:r>
                  <a:rPr lang="en-US" altLang="zh-CN" sz="2000" b="1" dirty="0" smtClean="0">
                    <a:latin typeface="Times New Roman" pitchFamily="18" charset="0"/>
                  </a:rPr>
                  <a:t>(b)</a:t>
                </a:r>
                <a:r>
                  <a:rPr lang="zh-CN" altLang="en-US" sz="2000" b="1" dirty="0" smtClean="0">
                    <a:latin typeface="Times New Roman" pitchFamily="18" charset="0"/>
                  </a:rPr>
                  <a:t>执行</a:t>
                </a:r>
                <a:r>
                  <a:rPr lang="zh-CN" altLang="en-US" sz="2000" b="1" dirty="0">
                    <a:latin typeface="Times New Roman" pitchFamily="18" charset="0"/>
                  </a:rPr>
                  <a:t>步骤</a:t>
                </a:r>
                <a:r>
                  <a:rPr lang="en-US" altLang="en-US" sz="2000" b="1" dirty="0">
                    <a:latin typeface="Times New Roman" pitchFamily="18" charset="0"/>
                  </a:rPr>
                  <a:t>(1)</a:t>
                </a:r>
                <a:r>
                  <a:rPr lang="zh-CN" altLang="en-US" sz="2000" b="1" dirty="0">
                    <a:latin typeface="Times New Roman" pitchFamily="18" charset="0"/>
                  </a:rPr>
                  <a:t>和</a:t>
                </a:r>
                <a:r>
                  <a:rPr lang="en-US" altLang="en-US" sz="2000" b="1" dirty="0">
                    <a:latin typeface="Times New Roman" pitchFamily="18" charset="0"/>
                  </a:rPr>
                  <a:t>(2</a:t>
                </a:r>
                <a:r>
                  <a:rPr lang="en-US" altLang="en-US" sz="2000" b="1" dirty="0" smtClean="0">
                    <a:latin typeface="Times New Roman" pitchFamily="18" charset="0"/>
                  </a:rPr>
                  <a:t>)</a:t>
                </a:r>
              </a:p>
              <a:p>
                <a:pPr eaLnBrk="1" hangingPunct="1">
                  <a:spcBef>
                    <a:spcPct val="0"/>
                  </a:spcBef>
                  <a:buClrTx/>
                  <a:buSzTx/>
                  <a:buNone/>
                </a:pPr>
                <a:r>
                  <a:rPr lang="zh-CN" altLang="en-US" sz="2000" b="1" dirty="0" smtClean="0">
                    <a:latin typeface="Times New Roman" pitchFamily="18" charset="0"/>
                  </a:rPr>
                  <a:t>：以</a:t>
                </a:r>
                <a:r>
                  <a:rPr lang="en-US" altLang="zh-CN" sz="2000" b="1" dirty="0">
                    <a:latin typeface="Times New Roman" pitchFamily="18" charset="0"/>
                  </a:rPr>
                  <a:t>a</a:t>
                </a:r>
                <a:r>
                  <a:rPr lang="zh-CN" altLang="en-US" sz="2000" b="1" dirty="0">
                    <a:latin typeface="Times New Roman" pitchFamily="18" charset="0"/>
                  </a:rPr>
                  <a:t>为尾的</a:t>
                </a:r>
                <a:r>
                  <a:rPr lang="zh-CN" altLang="en-US" sz="2000" b="1" dirty="0" smtClean="0">
                    <a:latin typeface="Times New Roman" pitchFamily="18" charset="0"/>
                  </a:rPr>
                  <a:t>弧</a:t>
                </a:r>
                <a:endParaRPr lang="en-US" altLang="en-US" sz="2000" b="1" dirty="0">
                  <a:latin typeface="Times New Roman" pitchFamily="18" charset="0"/>
                </a:endParaRPr>
              </a:p>
            </p:txBody>
          </p:sp>
        </p:grpSp>
        <p:grpSp>
          <p:nvGrpSpPr>
            <p:cNvPr id="466950" name="Group 40"/>
            <p:cNvGrpSpPr>
              <a:grpSpLocks/>
            </p:cNvGrpSpPr>
            <p:nvPr/>
          </p:nvGrpSpPr>
          <p:grpSpPr bwMode="auto">
            <a:xfrm>
              <a:off x="2801" y="0"/>
              <a:ext cx="1231" cy="1488"/>
              <a:chOff x="-31" y="0"/>
              <a:chExt cx="1231" cy="1488"/>
            </a:xfrm>
          </p:grpSpPr>
          <p:grpSp>
            <p:nvGrpSpPr>
              <p:cNvPr id="466967" name="Group 41"/>
              <p:cNvGrpSpPr>
                <a:grpSpLocks/>
              </p:cNvGrpSpPr>
              <p:nvPr/>
            </p:nvGrpSpPr>
            <p:grpSpPr bwMode="auto">
              <a:xfrm>
                <a:off x="0" y="0"/>
                <a:ext cx="1200" cy="1104"/>
                <a:chOff x="0" y="0"/>
                <a:chExt cx="1200" cy="1104"/>
              </a:xfrm>
            </p:grpSpPr>
            <p:sp>
              <p:nvSpPr>
                <p:cNvPr id="466969" name="Oval 42"/>
                <p:cNvSpPr>
                  <a:spLocks noChangeArrowheads="1"/>
                </p:cNvSpPr>
                <p:nvPr/>
              </p:nvSpPr>
              <p:spPr bwMode="auto">
                <a:xfrm>
                  <a:off x="448" y="0"/>
                  <a:ext cx="272" cy="2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a</a:t>
                  </a:r>
                </a:p>
              </p:txBody>
            </p:sp>
            <p:sp>
              <p:nvSpPr>
                <p:cNvPr id="466970" name="Oval 43"/>
                <p:cNvSpPr>
                  <a:spLocks noChangeArrowheads="1"/>
                </p:cNvSpPr>
                <p:nvPr/>
              </p:nvSpPr>
              <p:spPr bwMode="auto">
                <a:xfrm>
                  <a:off x="928" y="328"/>
                  <a:ext cx="272" cy="2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c</a:t>
                  </a:r>
                </a:p>
              </p:txBody>
            </p:sp>
            <p:sp>
              <p:nvSpPr>
                <p:cNvPr id="466971" name="Oval 44"/>
                <p:cNvSpPr>
                  <a:spLocks noChangeArrowheads="1"/>
                </p:cNvSpPr>
                <p:nvPr/>
              </p:nvSpPr>
              <p:spPr bwMode="auto">
                <a:xfrm>
                  <a:off x="432" y="440"/>
                  <a:ext cx="272" cy="2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d</a:t>
                  </a:r>
                </a:p>
              </p:txBody>
            </p:sp>
            <p:sp>
              <p:nvSpPr>
                <p:cNvPr id="466972" name="Oval 45"/>
                <p:cNvSpPr>
                  <a:spLocks noChangeArrowheads="1"/>
                </p:cNvSpPr>
                <p:nvPr/>
              </p:nvSpPr>
              <p:spPr bwMode="auto">
                <a:xfrm>
                  <a:off x="688" y="900"/>
                  <a:ext cx="272" cy="2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f</a:t>
                  </a:r>
                </a:p>
              </p:txBody>
            </p:sp>
            <p:sp>
              <p:nvSpPr>
                <p:cNvPr id="466973" name="Oval 46"/>
                <p:cNvSpPr>
                  <a:spLocks noChangeArrowheads="1"/>
                </p:cNvSpPr>
                <p:nvPr/>
              </p:nvSpPr>
              <p:spPr bwMode="auto">
                <a:xfrm>
                  <a:off x="144" y="860"/>
                  <a:ext cx="272" cy="2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e</a:t>
                  </a:r>
                </a:p>
              </p:txBody>
            </p:sp>
            <p:sp>
              <p:nvSpPr>
                <p:cNvPr id="466974" name="Oval 47"/>
                <p:cNvSpPr>
                  <a:spLocks noChangeArrowheads="1"/>
                </p:cNvSpPr>
                <p:nvPr/>
              </p:nvSpPr>
              <p:spPr bwMode="auto">
                <a:xfrm>
                  <a:off x="0" y="384"/>
                  <a:ext cx="272" cy="2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b</a:t>
                  </a:r>
                </a:p>
              </p:txBody>
            </p:sp>
            <p:grpSp>
              <p:nvGrpSpPr>
                <p:cNvPr id="466975" name="Group 48"/>
                <p:cNvGrpSpPr>
                  <a:grpSpLocks/>
                </p:cNvGrpSpPr>
                <p:nvPr/>
              </p:nvGrpSpPr>
              <p:grpSpPr bwMode="auto">
                <a:xfrm>
                  <a:off x="144" y="152"/>
                  <a:ext cx="864" cy="824"/>
                  <a:chOff x="0" y="0"/>
                  <a:chExt cx="864" cy="824"/>
                </a:xfrm>
              </p:grpSpPr>
              <p:sp>
                <p:nvSpPr>
                  <p:cNvPr id="466976" name="Line 49"/>
                  <p:cNvSpPr>
                    <a:spLocks noChangeShapeType="1"/>
                  </p:cNvSpPr>
                  <p:nvPr/>
                </p:nvSpPr>
                <p:spPr bwMode="auto">
                  <a:xfrm flipH="1">
                    <a:off x="0" y="8"/>
                    <a:ext cx="320" cy="224"/>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6977" name="Line 50"/>
                  <p:cNvSpPr>
                    <a:spLocks noChangeShapeType="1"/>
                  </p:cNvSpPr>
                  <p:nvPr/>
                </p:nvSpPr>
                <p:spPr bwMode="auto">
                  <a:xfrm>
                    <a:off x="552" y="0"/>
                    <a:ext cx="288" cy="19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6978" name="Line 51"/>
                  <p:cNvSpPr>
                    <a:spLocks noChangeShapeType="1"/>
                  </p:cNvSpPr>
                  <p:nvPr/>
                </p:nvSpPr>
                <p:spPr bwMode="auto">
                  <a:xfrm flipH="1" flipV="1">
                    <a:off x="0" y="432"/>
                    <a:ext cx="96" cy="288"/>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6979" name="Line 52"/>
                  <p:cNvSpPr>
                    <a:spLocks noChangeShapeType="1"/>
                  </p:cNvSpPr>
                  <p:nvPr/>
                </p:nvSpPr>
                <p:spPr bwMode="auto">
                  <a:xfrm>
                    <a:off x="96" y="400"/>
                    <a:ext cx="480" cy="384"/>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6980" name="Line 53"/>
                  <p:cNvSpPr>
                    <a:spLocks noChangeShapeType="1"/>
                  </p:cNvSpPr>
                  <p:nvPr/>
                </p:nvSpPr>
                <p:spPr bwMode="auto">
                  <a:xfrm flipV="1">
                    <a:off x="720" y="376"/>
                    <a:ext cx="144" cy="38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6981" name="Line 54"/>
                  <p:cNvSpPr>
                    <a:spLocks noChangeShapeType="1"/>
                  </p:cNvSpPr>
                  <p:nvPr/>
                </p:nvSpPr>
                <p:spPr bwMode="auto">
                  <a:xfrm>
                    <a:off x="288" y="824"/>
                    <a:ext cx="26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6982" name="Line 55"/>
                  <p:cNvSpPr>
                    <a:spLocks noChangeShapeType="1"/>
                  </p:cNvSpPr>
                  <p:nvPr/>
                </p:nvSpPr>
                <p:spPr bwMode="auto">
                  <a:xfrm>
                    <a:off x="432" y="56"/>
                    <a:ext cx="0" cy="24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6983" name="Line 56"/>
                  <p:cNvSpPr>
                    <a:spLocks noChangeShapeType="1"/>
                  </p:cNvSpPr>
                  <p:nvPr/>
                </p:nvSpPr>
                <p:spPr bwMode="auto">
                  <a:xfrm flipV="1">
                    <a:off x="552" y="328"/>
                    <a:ext cx="240" cy="4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466968" name="Rectangle 57"/>
              <p:cNvSpPr>
                <a:spLocks noChangeArrowheads="1"/>
              </p:cNvSpPr>
              <p:nvPr/>
            </p:nvSpPr>
            <p:spPr bwMode="auto">
              <a:xfrm>
                <a:off x="-31" y="1220"/>
                <a:ext cx="1189"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None/>
                </a:pPr>
                <a:r>
                  <a:rPr lang="en-US" altLang="zh-CN" sz="2000" b="1" dirty="0" smtClean="0">
                    <a:latin typeface="Times New Roman" pitchFamily="18" charset="0"/>
                  </a:rPr>
                  <a:t>(c)</a:t>
                </a:r>
                <a:r>
                  <a:rPr lang="zh-CN" altLang="en-US" sz="2000" b="1" dirty="0" smtClean="0">
                    <a:latin typeface="Times New Roman" pitchFamily="18" charset="0"/>
                  </a:rPr>
                  <a:t>执行</a:t>
                </a:r>
                <a:r>
                  <a:rPr lang="zh-CN" altLang="en-US" sz="2000" b="1" dirty="0">
                    <a:latin typeface="Times New Roman" pitchFamily="18" charset="0"/>
                  </a:rPr>
                  <a:t>步骤</a:t>
                </a:r>
                <a:r>
                  <a:rPr lang="en-US" altLang="en-US" sz="2000" b="1" dirty="0">
                    <a:latin typeface="Times New Roman" pitchFamily="18" charset="0"/>
                  </a:rPr>
                  <a:t>(3</a:t>
                </a:r>
                <a:r>
                  <a:rPr lang="en-US" altLang="en-US" sz="2000" b="1" dirty="0" smtClean="0">
                    <a:latin typeface="Times New Roman" pitchFamily="18" charset="0"/>
                  </a:rPr>
                  <a:t>)</a:t>
                </a:r>
              </a:p>
              <a:p>
                <a:pPr eaLnBrk="1" hangingPunct="1">
                  <a:spcBef>
                    <a:spcPct val="0"/>
                  </a:spcBef>
                  <a:buClrTx/>
                  <a:buSzTx/>
                  <a:buNone/>
                </a:pPr>
                <a:r>
                  <a:rPr lang="zh-CN" altLang="en-US" sz="2000" b="1" dirty="0" smtClean="0">
                    <a:latin typeface="Times New Roman" pitchFamily="18" charset="0"/>
                  </a:rPr>
                  <a:t>：所有弧反向</a:t>
                </a:r>
                <a:endParaRPr lang="en-US" altLang="en-US" sz="2000" b="1" dirty="0">
                  <a:latin typeface="Times New Roman" pitchFamily="18" charset="0"/>
                </a:endParaRPr>
              </a:p>
            </p:txBody>
          </p:sp>
        </p:grpSp>
        <p:grpSp>
          <p:nvGrpSpPr>
            <p:cNvPr id="466951" name="Group 58"/>
            <p:cNvGrpSpPr>
              <a:grpSpLocks/>
            </p:cNvGrpSpPr>
            <p:nvPr/>
          </p:nvGrpSpPr>
          <p:grpSpPr bwMode="auto">
            <a:xfrm>
              <a:off x="4032" y="144"/>
              <a:ext cx="1525" cy="1399"/>
              <a:chOff x="37" y="0"/>
              <a:chExt cx="1525" cy="1399"/>
            </a:xfrm>
          </p:grpSpPr>
          <p:grpSp>
            <p:nvGrpSpPr>
              <p:cNvPr id="466953" name="Group 59"/>
              <p:cNvGrpSpPr>
                <a:grpSpLocks/>
              </p:cNvGrpSpPr>
              <p:nvPr/>
            </p:nvGrpSpPr>
            <p:grpSpPr bwMode="auto">
              <a:xfrm>
                <a:off x="480" y="0"/>
                <a:ext cx="672" cy="1008"/>
                <a:chOff x="0" y="0"/>
                <a:chExt cx="672" cy="1008"/>
              </a:xfrm>
            </p:grpSpPr>
            <p:grpSp>
              <p:nvGrpSpPr>
                <p:cNvPr id="466955" name="Group 60"/>
                <p:cNvGrpSpPr>
                  <a:grpSpLocks/>
                </p:cNvGrpSpPr>
                <p:nvPr/>
              </p:nvGrpSpPr>
              <p:grpSpPr bwMode="auto">
                <a:xfrm>
                  <a:off x="0" y="0"/>
                  <a:ext cx="249" cy="1008"/>
                  <a:chOff x="0" y="0"/>
                  <a:chExt cx="249" cy="1008"/>
                </a:xfrm>
              </p:grpSpPr>
              <p:sp>
                <p:nvSpPr>
                  <p:cNvPr id="466962" name="Oval 61"/>
                  <p:cNvSpPr>
                    <a:spLocks noChangeArrowheads="1"/>
                  </p:cNvSpPr>
                  <p:nvPr/>
                </p:nvSpPr>
                <p:spPr bwMode="auto">
                  <a:xfrm>
                    <a:off x="0" y="0"/>
                    <a:ext cx="249" cy="2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a</a:t>
                    </a:r>
                  </a:p>
                </p:txBody>
              </p:sp>
              <p:sp>
                <p:nvSpPr>
                  <p:cNvPr id="466963" name="Line 62"/>
                  <p:cNvSpPr>
                    <a:spLocks noChangeShapeType="1"/>
                  </p:cNvSpPr>
                  <p:nvPr/>
                </p:nvSpPr>
                <p:spPr bwMode="auto">
                  <a:xfrm>
                    <a:off x="128" y="208"/>
                    <a:ext cx="0" cy="20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6964" name="Oval 63"/>
                  <p:cNvSpPr>
                    <a:spLocks noChangeArrowheads="1"/>
                  </p:cNvSpPr>
                  <p:nvPr/>
                </p:nvSpPr>
                <p:spPr bwMode="auto">
                  <a:xfrm>
                    <a:off x="0" y="404"/>
                    <a:ext cx="249" cy="2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d</a:t>
                    </a:r>
                  </a:p>
                </p:txBody>
              </p:sp>
              <p:sp>
                <p:nvSpPr>
                  <p:cNvPr id="466965" name="Line 64"/>
                  <p:cNvSpPr>
                    <a:spLocks noChangeShapeType="1"/>
                  </p:cNvSpPr>
                  <p:nvPr/>
                </p:nvSpPr>
                <p:spPr bwMode="auto">
                  <a:xfrm>
                    <a:off x="128" y="604"/>
                    <a:ext cx="0" cy="20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6966" name="Oval 65"/>
                  <p:cNvSpPr>
                    <a:spLocks noChangeArrowheads="1"/>
                  </p:cNvSpPr>
                  <p:nvPr/>
                </p:nvSpPr>
                <p:spPr bwMode="auto">
                  <a:xfrm>
                    <a:off x="0" y="804"/>
                    <a:ext cx="249" cy="2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c</a:t>
                    </a:r>
                  </a:p>
                </p:txBody>
              </p:sp>
            </p:grpSp>
            <p:grpSp>
              <p:nvGrpSpPr>
                <p:cNvPr id="466956" name="Group 66"/>
                <p:cNvGrpSpPr>
                  <a:grpSpLocks/>
                </p:cNvGrpSpPr>
                <p:nvPr/>
              </p:nvGrpSpPr>
              <p:grpSpPr bwMode="auto">
                <a:xfrm>
                  <a:off x="423" y="0"/>
                  <a:ext cx="249" cy="1008"/>
                  <a:chOff x="0" y="0"/>
                  <a:chExt cx="249" cy="1008"/>
                </a:xfrm>
              </p:grpSpPr>
              <p:sp>
                <p:nvSpPr>
                  <p:cNvPr id="466957" name="Oval 67"/>
                  <p:cNvSpPr>
                    <a:spLocks noChangeArrowheads="1"/>
                  </p:cNvSpPr>
                  <p:nvPr/>
                </p:nvSpPr>
                <p:spPr bwMode="auto">
                  <a:xfrm>
                    <a:off x="0" y="0"/>
                    <a:ext cx="249" cy="2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b</a:t>
                    </a:r>
                  </a:p>
                </p:txBody>
              </p:sp>
              <p:sp>
                <p:nvSpPr>
                  <p:cNvPr id="466958" name="Line 68"/>
                  <p:cNvSpPr>
                    <a:spLocks noChangeShapeType="1"/>
                  </p:cNvSpPr>
                  <p:nvPr/>
                </p:nvSpPr>
                <p:spPr bwMode="auto">
                  <a:xfrm>
                    <a:off x="128" y="208"/>
                    <a:ext cx="0" cy="20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6959" name="Oval 69"/>
                  <p:cNvSpPr>
                    <a:spLocks noChangeArrowheads="1"/>
                  </p:cNvSpPr>
                  <p:nvPr/>
                </p:nvSpPr>
                <p:spPr bwMode="auto">
                  <a:xfrm>
                    <a:off x="0" y="404"/>
                    <a:ext cx="249" cy="2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e</a:t>
                    </a:r>
                  </a:p>
                </p:txBody>
              </p:sp>
              <p:sp>
                <p:nvSpPr>
                  <p:cNvPr id="466960" name="Line 70"/>
                  <p:cNvSpPr>
                    <a:spLocks noChangeShapeType="1"/>
                  </p:cNvSpPr>
                  <p:nvPr/>
                </p:nvSpPr>
                <p:spPr bwMode="auto">
                  <a:xfrm>
                    <a:off x="128" y="604"/>
                    <a:ext cx="0" cy="20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6961" name="Oval 71"/>
                  <p:cNvSpPr>
                    <a:spLocks noChangeArrowheads="1"/>
                  </p:cNvSpPr>
                  <p:nvPr/>
                </p:nvSpPr>
                <p:spPr bwMode="auto">
                  <a:xfrm>
                    <a:off x="0" y="804"/>
                    <a:ext cx="249" cy="2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f</a:t>
                    </a:r>
                  </a:p>
                </p:txBody>
              </p:sp>
            </p:grpSp>
          </p:grpSp>
          <p:sp>
            <p:nvSpPr>
              <p:cNvPr id="506952" name="Rectangle 72"/>
              <p:cNvSpPr>
                <a:spLocks noChangeArrowheads="1"/>
              </p:cNvSpPr>
              <p:nvPr/>
            </p:nvSpPr>
            <p:spPr bwMode="auto">
              <a:xfrm>
                <a:off x="37" y="1076"/>
                <a:ext cx="1525"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en-US" altLang="zh-CN" sz="2000" b="1" dirty="0" smtClean="0"/>
                  <a:t>(d)</a:t>
                </a:r>
                <a:r>
                  <a:rPr lang="zh-CN" altLang="en-US" sz="2000" b="1" dirty="0" smtClean="0"/>
                  <a:t>执行</a:t>
                </a:r>
                <a:r>
                  <a:rPr lang="zh-CN" altLang="en-US" sz="2000" b="1" dirty="0"/>
                  <a:t>步骤</a:t>
                </a:r>
                <a:r>
                  <a:rPr lang="en-US" altLang="en-US" sz="2000" b="1" dirty="0"/>
                  <a:t>(4)</a:t>
                </a:r>
                <a:r>
                  <a:rPr lang="zh-CN" altLang="en-US" sz="2000" b="1" dirty="0"/>
                  <a:t>和</a:t>
                </a:r>
                <a:r>
                  <a:rPr lang="en-US" altLang="en-US" sz="2000" b="1" dirty="0"/>
                  <a:t>(5</a:t>
                </a:r>
                <a:r>
                  <a:rPr lang="en-US" altLang="en-US" sz="2000" b="1" dirty="0" smtClean="0"/>
                  <a:t>)</a:t>
                </a:r>
                <a:endParaRPr lang="en-US" altLang="zh-CN" sz="2000" b="1" dirty="0" smtClean="0"/>
              </a:p>
              <a:p>
                <a:pPr>
                  <a:defRPr/>
                </a:pPr>
                <a:r>
                  <a:rPr lang="zh-CN" altLang="en-US" sz="2000" b="1" dirty="0" smtClean="0"/>
                  <a:t>：以</a:t>
                </a:r>
                <a:r>
                  <a:rPr lang="en-US" altLang="zh-CN" sz="2000" b="1" dirty="0" smtClean="0"/>
                  <a:t>a</a:t>
                </a:r>
                <a:r>
                  <a:rPr lang="zh-CN" altLang="en-US" sz="2000" b="1" dirty="0" smtClean="0"/>
                  <a:t>为头，以</a:t>
                </a:r>
                <a:r>
                  <a:rPr lang="en-US" altLang="zh-CN" sz="2000" b="1" dirty="0" smtClean="0"/>
                  <a:t>b</a:t>
                </a:r>
                <a:r>
                  <a:rPr lang="zh-CN" altLang="en-US" sz="2000" b="1" dirty="0" smtClean="0"/>
                  <a:t>为头</a:t>
                </a:r>
                <a:endParaRPr lang="en-US" altLang="en-US" sz="2000" b="1" dirty="0"/>
              </a:p>
            </p:txBody>
          </p:sp>
        </p:grpSp>
        <p:sp>
          <p:nvSpPr>
            <p:cNvPr id="466952" name="Rectangle 73"/>
            <p:cNvSpPr>
              <a:spLocks noChangeArrowheads="1"/>
            </p:cNvSpPr>
            <p:nvPr/>
          </p:nvSpPr>
          <p:spPr bwMode="auto">
            <a:xfrm>
              <a:off x="24" y="1488"/>
              <a:ext cx="350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000" b="1" dirty="0" smtClean="0">
                  <a:latin typeface="Times New Roman" pitchFamily="18" charset="0"/>
                </a:rPr>
                <a:t>利用</a:t>
              </a:r>
              <a:r>
                <a:rPr lang="zh-CN" altLang="en-US" sz="2000" b="1" dirty="0">
                  <a:latin typeface="Times New Roman" pitchFamily="18" charset="0"/>
                </a:rPr>
                <a:t>深度优先搜索求有向图的强连通分量</a:t>
              </a:r>
            </a:p>
          </p:txBody>
        </p:sp>
      </p:grpSp>
      <p:sp>
        <p:nvSpPr>
          <p:cNvPr id="2" name="标题 1"/>
          <p:cNvSpPr>
            <a:spLocks noGrp="1"/>
          </p:cNvSpPr>
          <p:nvPr>
            <p:ph type="title"/>
          </p:nvPr>
        </p:nvSpPr>
        <p:spPr/>
        <p:txBody>
          <a:bodyPr>
            <a:normAutofit fontScale="90000"/>
          </a:bodyPr>
          <a:lstStyle/>
          <a:p>
            <a:r>
              <a:rPr lang="zh-CN" altLang="en-US" dirty="0" smtClean="0"/>
              <a:t>例子</a:t>
            </a:r>
            <a:r>
              <a:rPr lang="zh-CN" altLang="en-US" smtClean="0"/>
              <a:t>：求一棵有向图的强连通分量过</a:t>
            </a:r>
            <a:r>
              <a:rPr lang="zh-CN" altLang="en-US" dirty="0" smtClean="0"/>
              <a:t>程</a:t>
            </a:r>
            <a:endParaRPr lang="zh-CN" altLang="en-US" dirty="0"/>
          </a:p>
        </p:txBody>
      </p:sp>
      <p:sp>
        <p:nvSpPr>
          <p:cNvPr id="3" name="内容占位符 2"/>
          <p:cNvSpPr>
            <a:spLocks noGrp="1"/>
          </p:cNvSpPr>
          <p:nvPr>
            <p:ph idx="1"/>
          </p:nvPr>
        </p:nvSpPr>
        <p:spPr>
          <a:xfrm>
            <a:off x="457200" y="4373404"/>
            <a:ext cx="8229600" cy="2367964"/>
          </a:xfrm>
        </p:spPr>
        <p:txBody>
          <a:bodyPr>
            <a:normAutofit fontScale="77500" lnSpcReduction="20000"/>
          </a:bodyPr>
          <a:lstStyle/>
          <a:p>
            <a:pPr marL="0" indent="0">
              <a:lnSpc>
                <a:spcPct val="110000"/>
              </a:lnSpc>
              <a:buClr>
                <a:schemeClr val="accent2"/>
              </a:buClr>
              <a:buSzPct val="80000"/>
              <a:buNone/>
            </a:pPr>
            <a:r>
              <a:rPr lang="zh-CN" altLang="en-US" dirty="0">
                <a:ea typeface="宋体" panose="02010600030101010101" pitchFamily="2" charset="-122"/>
              </a:rPr>
              <a:t>在算法实现</a:t>
            </a:r>
            <a:r>
              <a:rPr lang="zh-CN" altLang="en-US" dirty="0" smtClean="0">
                <a:ea typeface="宋体" panose="02010600030101010101" pitchFamily="2" charset="-122"/>
              </a:rPr>
              <a:t>时</a:t>
            </a:r>
            <a:r>
              <a:rPr lang="zh-CN" altLang="en-US" dirty="0">
                <a:ea typeface="宋体" panose="02010600030101010101" pitchFamily="2" charset="-122"/>
              </a:rPr>
              <a:t>：</a:t>
            </a:r>
            <a:endParaRPr lang="en-US" altLang="zh-CN" dirty="0" smtClean="0">
              <a:ea typeface="宋体" panose="02010600030101010101" pitchFamily="2" charset="-122"/>
            </a:endParaRPr>
          </a:p>
          <a:p>
            <a:pPr>
              <a:lnSpc>
                <a:spcPct val="110000"/>
              </a:lnSpc>
              <a:buClr>
                <a:schemeClr val="tx1"/>
              </a:buClr>
              <a:buSzPct val="100000"/>
              <a:buFontTx/>
              <a:buChar char="•"/>
            </a:pPr>
            <a:r>
              <a:rPr lang="zh-CN" altLang="en-US" dirty="0">
                <a:ea typeface="宋体" panose="02010600030101010101" pitchFamily="2" charset="-122"/>
              </a:rPr>
              <a:t>图采用十字链表作为存储结构最</a:t>
            </a:r>
            <a:r>
              <a:rPr lang="zh-CN" altLang="en-US" dirty="0" smtClean="0">
                <a:ea typeface="宋体" panose="02010600030101010101" pitchFamily="2" charset="-122"/>
              </a:rPr>
              <a:t>合适 </a:t>
            </a:r>
            <a:endParaRPr lang="zh-CN" altLang="en-US" dirty="0">
              <a:ea typeface="宋体" panose="02010600030101010101" pitchFamily="2" charset="-122"/>
            </a:endParaRPr>
          </a:p>
          <a:p>
            <a:pPr>
              <a:lnSpc>
                <a:spcPct val="110000"/>
              </a:lnSpc>
              <a:buClr>
                <a:schemeClr val="tx1"/>
              </a:buClr>
              <a:buSzPct val="100000"/>
              <a:buFontTx/>
              <a:buChar char="•"/>
            </a:pPr>
            <a:r>
              <a:rPr lang="zh-CN" altLang="en-US" dirty="0" smtClean="0">
                <a:ea typeface="宋体" panose="02010600030101010101" pitchFamily="2" charset="-122"/>
              </a:rPr>
              <a:t>用数组</a:t>
            </a:r>
            <a:r>
              <a:rPr lang="en-US" altLang="en-US" dirty="0" err="1">
                <a:ea typeface="宋体" panose="02010600030101010101" pitchFamily="2" charset="-122"/>
              </a:rPr>
              <a:t>in_order</a:t>
            </a:r>
            <a:r>
              <a:rPr lang="en-US" altLang="en-US" dirty="0">
                <a:ea typeface="宋体" panose="02010600030101010101" pitchFamily="2" charset="-122"/>
              </a:rPr>
              <a:t>[n]</a:t>
            </a:r>
            <a:r>
              <a:rPr lang="zh-CN" altLang="en-US" dirty="0" smtClean="0">
                <a:ea typeface="宋体" panose="02010600030101010101" pitchFamily="2" charset="-122"/>
              </a:rPr>
              <a:t>存放顶点序列，这些顶点按照其所有邻接点的搜索都完成的顺序排列</a:t>
            </a:r>
            <a:endParaRPr lang="en-US" altLang="zh-CN" dirty="0" smtClean="0">
              <a:ea typeface="宋体" panose="02010600030101010101" pitchFamily="2" charset="-122"/>
            </a:endParaRPr>
          </a:p>
          <a:p>
            <a:pPr lvl="1">
              <a:lnSpc>
                <a:spcPct val="110000"/>
              </a:lnSpc>
              <a:buClr>
                <a:schemeClr val="tx1"/>
              </a:buClr>
              <a:buSzPct val="100000"/>
              <a:buFontTx/>
              <a:buChar char="•"/>
            </a:pPr>
            <a:r>
              <a:rPr lang="zh-CN" altLang="en-US" dirty="0" smtClean="0">
                <a:ea typeface="宋体" panose="02010600030101010101" pitchFamily="2" charset="-122"/>
              </a:rPr>
              <a:t>对</a:t>
            </a:r>
            <a:r>
              <a:rPr lang="zh-CN" altLang="en-US" dirty="0">
                <a:ea typeface="宋体" panose="02010600030101010101" pitchFamily="2" charset="-122"/>
              </a:rPr>
              <a:t>每个顶点</a:t>
            </a:r>
            <a:r>
              <a:rPr lang="en-US" altLang="en-US" dirty="0">
                <a:ea typeface="宋体" panose="02010600030101010101" pitchFamily="2" charset="-122"/>
              </a:rPr>
              <a:t>v</a:t>
            </a:r>
            <a:r>
              <a:rPr lang="zh-CN" altLang="en-US" dirty="0">
                <a:ea typeface="宋体" panose="02010600030101010101" pitchFamily="2" charset="-122"/>
              </a:rPr>
              <a:t>，在调用</a:t>
            </a:r>
            <a:r>
              <a:rPr lang="en-US" altLang="en-US" dirty="0">
                <a:ea typeface="宋体" panose="02010600030101010101" pitchFamily="2" charset="-122"/>
              </a:rPr>
              <a:t>DFS</a:t>
            </a:r>
            <a:r>
              <a:rPr lang="zh-CN" altLang="en-US" dirty="0">
                <a:ea typeface="宋体" panose="02010600030101010101" pitchFamily="2" charset="-122"/>
              </a:rPr>
              <a:t>函数结束时，将顶点依次存放在数组</a:t>
            </a:r>
            <a:r>
              <a:rPr lang="en-US" altLang="en-US" dirty="0" err="1">
                <a:ea typeface="宋体" panose="02010600030101010101" pitchFamily="2" charset="-122"/>
              </a:rPr>
              <a:t>in_order</a:t>
            </a:r>
            <a:r>
              <a:rPr lang="en-US" altLang="en-US" dirty="0">
                <a:ea typeface="宋体" panose="02010600030101010101" pitchFamily="2" charset="-122"/>
              </a:rPr>
              <a:t>[n]</a:t>
            </a:r>
            <a:r>
              <a:rPr lang="zh-CN" altLang="en-US" dirty="0" smtClean="0">
                <a:ea typeface="宋体" panose="02010600030101010101" pitchFamily="2" charset="-122"/>
              </a:rPr>
              <a:t>中</a:t>
            </a:r>
            <a:endParaRPr lang="en-US" altLang="zh-CN" dirty="0" smtClean="0">
              <a:ea typeface="宋体" panose="02010600030101010101" pitchFamily="2" charset="-122"/>
            </a:endParaRPr>
          </a:p>
          <a:p>
            <a:endParaRPr lang="zh-CN" altLang="en-US" dirty="0"/>
          </a:p>
        </p:txBody>
      </p:sp>
    </p:spTree>
    <p:extLst>
      <p:ext uri="{BB962C8B-B14F-4D97-AF65-F5344CB8AC3E}">
        <p14:creationId xmlns:p14="http://schemas.microsoft.com/office/powerpoint/2010/main" val="308825024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Sokaraju</a:t>
            </a:r>
            <a:r>
              <a:rPr lang="zh-CN" altLang="en-US" dirty="0" smtClean="0"/>
              <a:t>算法的原理</a:t>
            </a:r>
            <a:endParaRPr lang="zh-CN" altLang="en-US" dirty="0"/>
          </a:p>
        </p:txBody>
      </p:sp>
      <p:sp>
        <p:nvSpPr>
          <p:cNvPr id="3" name="内容占位符 2"/>
          <p:cNvSpPr>
            <a:spLocks noGrp="1"/>
          </p:cNvSpPr>
          <p:nvPr>
            <p:ph idx="1"/>
          </p:nvPr>
        </p:nvSpPr>
        <p:spPr>
          <a:xfrm>
            <a:off x="457200" y="764704"/>
            <a:ext cx="8229600" cy="5976664"/>
          </a:xfrm>
        </p:spPr>
        <p:txBody>
          <a:bodyPr>
            <a:normAutofit fontScale="77500" lnSpcReduction="20000"/>
          </a:bodyPr>
          <a:lstStyle/>
          <a:p>
            <a:pPr marL="514350" indent="-514350">
              <a:buFont typeface="+mj-lt"/>
              <a:buAutoNum type="arabicPeriod"/>
            </a:pPr>
            <a:r>
              <a:rPr lang="zh-CN" altLang="en-US" dirty="0" smtClean="0">
                <a:ea typeface="宋体" panose="02010600030101010101" pitchFamily="2" charset="-122"/>
              </a:rPr>
              <a:t>第一遍</a:t>
            </a:r>
            <a:r>
              <a:rPr lang="en-US" altLang="zh-CN" dirty="0" smtClean="0">
                <a:ea typeface="宋体" panose="02010600030101010101" pitchFamily="2" charset="-122"/>
              </a:rPr>
              <a:t>DFS</a:t>
            </a:r>
            <a:r>
              <a:rPr lang="zh-CN" altLang="en-US" dirty="0" smtClean="0">
                <a:ea typeface="宋体" panose="02010600030101010101" pitchFamily="2" charset="-122"/>
              </a:rPr>
              <a:t>遍历所得到的编号有如下性质：如果顶点</a:t>
            </a:r>
            <a:r>
              <a:rPr lang="en-US" altLang="zh-CN" dirty="0" smtClean="0">
                <a:ea typeface="宋体" panose="02010600030101010101" pitchFamily="2" charset="-122"/>
              </a:rPr>
              <a:t>A</a:t>
            </a:r>
            <a:r>
              <a:rPr lang="zh-CN" altLang="en-US" dirty="0" smtClean="0">
                <a:ea typeface="宋体" panose="02010600030101010101" pitchFamily="2" charset="-122"/>
              </a:rPr>
              <a:t>的编号大于顶点</a:t>
            </a:r>
            <a:r>
              <a:rPr lang="en-US" altLang="zh-CN" dirty="0" smtClean="0">
                <a:ea typeface="宋体" panose="02010600030101010101" pitchFamily="2" charset="-122"/>
              </a:rPr>
              <a:t>B</a:t>
            </a:r>
            <a:r>
              <a:rPr lang="zh-CN" altLang="en-US" dirty="0" smtClean="0">
                <a:ea typeface="宋体" panose="02010600030101010101" pitchFamily="2" charset="-122"/>
              </a:rPr>
              <a:t>的编号，则要么不存在从</a:t>
            </a:r>
            <a:r>
              <a:rPr lang="en-US" altLang="zh-CN" dirty="0" smtClean="0">
                <a:ea typeface="宋体" panose="02010600030101010101" pitchFamily="2" charset="-122"/>
              </a:rPr>
              <a:t>B</a:t>
            </a:r>
            <a:r>
              <a:rPr lang="zh-CN" altLang="en-US" dirty="0" smtClean="0">
                <a:ea typeface="宋体" panose="02010600030101010101" pitchFamily="2" charset="-122"/>
              </a:rPr>
              <a:t>到</a:t>
            </a:r>
            <a:r>
              <a:rPr lang="en-US" altLang="zh-CN" dirty="0" smtClean="0">
                <a:ea typeface="宋体" panose="02010600030101010101" pitchFamily="2" charset="-122"/>
              </a:rPr>
              <a:t>A</a:t>
            </a:r>
            <a:r>
              <a:rPr lang="zh-CN" altLang="en-US" dirty="0" smtClean="0">
                <a:ea typeface="宋体" panose="02010600030101010101" pitchFamily="2" charset="-122"/>
              </a:rPr>
              <a:t>的路径，要么存在从</a:t>
            </a:r>
            <a:r>
              <a:rPr lang="en-US" altLang="zh-CN" dirty="0" smtClean="0">
                <a:ea typeface="宋体" panose="02010600030101010101" pitchFamily="2" charset="-122"/>
              </a:rPr>
              <a:t>A</a:t>
            </a:r>
            <a:r>
              <a:rPr lang="zh-CN" altLang="en-US" dirty="0" smtClean="0">
                <a:ea typeface="宋体" panose="02010600030101010101" pitchFamily="2" charset="-122"/>
              </a:rPr>
              <a:t>到</a:t>
            </a:r>
            <a:r>
              <a:rPr lang="en-US" altLang="zh-CN" dirty="0" smtClean="0">
                <a:ea typeface="宋体" panose="02010600030101010101" pitchFamily="2" charset="-122"/>
              </a:rPr>
              <a:t>B</a:t>
            </a:r>
            <a:r>
              <a:rPr lang="zh-CN" altLang="en-US" dirty="0" smtClean="0">
                <a:ea typeface="宋体" panose="02010600030101010101" pitchFamily="2" charset="-122"/>
              </a:rPr>
              <a:t>的路径。</a:t>
            </a:r>
          </a:p>
          <a:p>
            <a:pPr marL="514350" indent="-514350">
              <a:buFont typeface="+mj-lt"/>
              <a:buAutoNum type="arabicPeriod"/>
            </a:pPr>
            <a:r>
              <a:rPr lang="zh-CN" altLang="en-US" b="1" dirty="0" smtClean="0">
                <a:solidFill>
                  <a:schemeClr val="accent6">
                    <a:lumMod val="50000"/>
                  </a:schemeClr>
                </a:solidFill>
                <a:ea typeface="宋体" panose="02010600030101010101" pitchFamily="2" charset="-122"/>
              </a:rPr>
              <a:t>两点之间的强连通</a:t>
            </a:r>
            <a:r>
              <a:rPr lang="en-US" altLang="zh-CN" b="1" dirty="0" smtClean="0">
                <a:solidFill>
                  <a:schemeClr val="accent6">
                    <a:lumMod val="50000"/>
                  </a:schemeClr>
                </a:solidFill>
                <a:ea typeface="宋体" panose="02010600030101010101" pitchFamily="2" charset="-122"/>
              </a:rPr>
              <a:t>(</a:t>
            </a:r>
            <a:r>
              <a:rPr lang="zh-CN" altLang="en-US" b="1" dirty="0" smtClean="0">
                <a:solidFill>
                  <a:schemeClr val="accent6">
                    <a:lumMod val="50000"/>
                  </a:schemeClr>
                </a:solidFill>
                <a:ea typeface="宋体" panose="02010600030101010101" pitchFamily="2" charset="-122"/>
              </a:rPr>
              <a:t>即来去都有路径</a:t>
            </a:r>
            <a:r>
              <a:rPr lang="en-US" altLang="zh-CN" b="1" dirty="0" smtClean="0">
                <a:solidFill>
                  <a:schemeClr val="accent6">
                    <a:lumMod val="50000"/>
                  </a:schemeClr>
                </a:solidFill>
                <a:ea typeface="宋体" panose="02010600030101010101" pitchFamily="2" charset="-122"/>
              </a:rPr>
              <a:t>)</a:t>
            </a:r>
            <a:r>
              <a:rPr lang="zh-CN" altLang="en-US" b="1" dirty="0" smtClean="0">
                <a:solidFill>
                  <a:schemeClr val="accent6">
                    <a:lumMod val="50000"/>
                  </a:schemeClr>
                </a:solidFill>
                <a:ea typeface="宋体" panose="02010600030101010101" pitchFamily="2" charset="-122"/>
              </a:rPr>
              <a:t>关系是一个等价关系，求图的强连通分量就是求顶点集合的等价类划分。</a:t>
            </a:r>
            <a:endParaRPr lang="en-US" altLang="zh-CN" b="1" dirty="0" smtClean="0">
              <a:solidFill>
                <a:schemeClr val="accent6">
                  <a:lumMod val="50000"/>
                </a:schemeClr>
              </a:solidFill>
              <a:ea typeface="宋体" panose="02010600030101010101" pitchFamily="2" charset="-122"/>
            </a:endParaRPr>
          </a:p>
          <a:p>
            <a:pPr marL="514350" indent="-514350">
              <a:buFont typeface="+mj-lt"/>
              <a:buAutoNum type="arabicPeriod"/>
            </a:pPr>
            <a:r>
              <a:rPr lang="zh-CN" altLang="en-US" dirty="0" smtClean="0">
                <a:ea typeface="宋体" panose="02010600030101010101" pitchFamily="2" charset="-122"/>
              </a:rPr>
              <a:t>在此等价关系下，两点之间存在路径的关系是一个偏序关系</a:t>
            </a:r>
            <a:r>
              <a:rPr lang="zh-CN" altLang="zh-CN" dirty="0">
                <a:ea typeface="宋体" panose="02010600030101010101" pitchFamily="2" charset="-122"/>
              </a:rPr>
              <a:t>。</a:t>
            </a:r>
            <a:endParaRPr lang="zh-CN" altLang="en-US" dirty="0" smtClean="0">
              <a:ea typeface="宋体" panose="02010600030101010101" pitchFamily="2" charset="-122"/>
            </a:endParaRPr>
          </a:p>
          <a:p>
            <a:pPr marL="514350" indent="-514350">
              <a:buFont typeface="+mj-lt"/>
              <a:buAutoNum type="arabicPeriod"/>
            </a:pPr>
            <a:r>
              <a:rPr lang="zh-CN" altLang="en-US" dirty="0" smtClean="0">
                <a:ea typeface="宋体" panose="02010600030101010101" pitchFamily="2" charset="-122"/>
              </a:rPr>
              <a:t>如果已知顶点</a:t>
            </a:r>
            <a:r>
              <a:rPr lang="en-US" altLang="zh-CN" dirty="0" smtClean="0">
                <a:ea typeface="宋体" panose="02010600030101010101" pitchFamily="2" charset="-122"/>
              </a:rPr>
              <a:t>A</a:t>
            </a:r>
            <a:r>
              <a:rPr lang="zh-CN" altLang="en-US" dirty="0" smtClean="0">
                <a:ea typeface="宋体" panose="02010600030101010101" pitchFamily="2" charset="-122"/>
              </a:rPr>
              <a:t>是在此偏序关系下图中的极大顶点，则从</a:t>
            </a:r>
            <a:r>
              <a:rPr lang="en-US" altLang="zh-CN" dirty="0" smtClean="0">
                <a:ea typeface="宋体" panose="02010600030101010101" pitchFamily="2" charset="-122"/>
              </a:rPr>
              <a:t>A</a:t>
            </a:r>
            <a:r>
              <a:rPr lang="zh-CN" altLang="en-US" dirty="0" smtClean="0">
                <a:ea typeface="宋体" panose="02010600030101010101" pitchFamily="2" charset="-122"/>
              </a:rPr>
              <a:t>开始进行逆向</a:t>
            </a:r>
            <a:r>
              <a:rPr lang="en-US" altLang="zh-CN" dirty="0" smtClean="0">
                <a:ea typeface="宋体" panose="02010600030101010101" pitchFamily="2" charset="-122"/>
              </a:rPr>
              <a:t>DFS</a:t>
            </a:r>
            <a:r>
              <a:rPr lang="zh-CN" altLang="en-US" dirty="0" smtClean="0">
                <a:ea typeface="宋体" panose="02010600030101010101" pitchFamily="2" charset="-122"/>
              </a:rPr>
              <a:t>遍历</a:t>
            </a:r>
            <a:r>
              <a:rPr lang="en-US" altLang="zh-CN" dirty="0" smtClean="0">
                <a:ea typeface="宋体" panose="02010600030101010101" pitchFamily="2" charset="-122"/>
              </a:rPr>
              <a:t>(</a:t>
            </a:r>
            <a:r>
              <a:rPr lang="zh-CN" altLang="en-US" dirty="0" smtClean="0">
                <a:ea typeface="宋体" panose="02010600030101010101" pitchFamily="2" charset="-122"/>
              </a:rPr>
              <a:t>找到所有比</a:t>
            </a:r>
            <a:r>
              <a:rPr lang="en-US" altLang="zh-CN" dirty="0" smtClean="0">
                <a:ea typeface="宋体" panose="02010600030101010101" pitchFamily="2" charset="-122"/>
              </a:rPr>
              <a:t>A</a:t>
            </a:r>
            <a:r>
              <a:rPr lang="zh-CN" altLang="en-US" dirty="0" smtClean="0">
                <a:ea typeface="宋体" panose="02010600030101010101" pitchFamily="2" charset="-122"/>
              </a:rPr>
              <a:t>大的顶点</a:t>
            </a:r>
            <a:r>
              <a:rPr lang="en-US" altLang="zh-CN" dirty="0" smtClean="0">
                <a:ea typeface="宋体" panose="02010600030101010101" pitchFamily="2" charset="-122"/>
              </a:rPr>
              <a:t>)</a:t>
            </a:r>
            <a:r>
              <a:rPr lang="zh-CN" altLang="en-US" dirty="0" smtClean="0">
                <a:ea typeface="宋体" panose="02010600030101010101" pitchFamily="2" charset="-122"/>
              </a:rPr>
              <a:t>即可找到</a:t>
            </a:r>
            <a:r>
              <a:rPr lang="en-US" altLang="zh-CN" dirty="0" smtClean="0">
                <a:ea typeface="宋体" panose="02010600030101010101" pitchFamily="2" charset="-122"/>
              </a:rPr>
              <a:t>A</a:t>
            </a:r>
            <a:r>
              <a:rPr lang="zh-CN" altLang="en-US" dirty="0" smtClean="0">
                <a:ea typeface="宋体" panose="02010600030101010101" pitchFamily="2" charset="-122"/>
              </a:rPr>
              <a:t>所在等价类的所有顶点。</a:t>
            </a:r>
          </a:p>
          <a:p>
            <a:pPr marL="514350" indent="-514350">
              <a:buFont typeface="+mj-lt"/>
              <a:buAutoNum type="arabicPeriod"/>
            </a:pPr>
            <a:r>
              <a:rPr lang="zh-CN" altLang="en-US" dirty="0" smtClean="0">
                <a:ea typeface="宋体" panose="02010600030101010101" pitchFamily="2" charset="-122"/>
              </a:rPr>
              <a:t>由</a:t>
            </a:r>
            <a:r>
              <a:rPr lang="en-US" altLang="zh-CN" dirty="0" smtClean="0">
                <a:ea typeface="宋体" panose="02010600030101010101" pitchFamily="2" charset="-122"/>
              </a:rPr>
              <a:t>1.</a:t>
            </a:r>
            <a:r>
              <a:rPr lang="zh-CN" altLang="en-US" dirty="0" smtClean="0">
                <a:ea typeface="宋体" panose="02010600030101010101" pitchFamily="2" charset="-122"/>
              </a:rPr>
              <a:t>知，编号最大的顶点</a:t>
            </a:r>
            <a:r>
              <a:rPr lang="en-US" altLang="zh-CN" dirty="0" smtClean="0">
                <a:ea typeface="宋体" panose="02010600030101010101" pitchFamily="2" charset="-122"/>
              </a:rPr>
              <a:t>A</a:t>
            </a:r>
            <a:r>
              <a:rPr lang="zh-CN" altLang="en-US" dirty="0" smtClean="0">
                <a:ea typeface="宋体" panose="02010600030101010101" pitchFamily="2" charset="-122"/>
              </a:rPr>
              <a:t>一定是图中的极大顶点。</a:t>
            </a:r>
            <a:endParaRPr lang="en-US" altLang="zh-CN" dirty="0" smtClean="0">
              <a:ea typeface="宋体" panose="02010600030101010101" pitchFamily="2" charset="-122"/>
            </a:endParaRPr>
          </a:p>
          <a:p>
            <a:pPr marL="514350" indent="-514350">
              <a:buFont typeface="+mj-lt"/>
              <a:buAutoNum type="arabicPeriod"/>
            </a:pPr>
            <a:r>
              <a:rPr lang="zh-CN" altLang="en-US" dirty="0" smtClean="0">
                <a:ea typeface="宋体" panose="02010600030101010101" pitchFamily="2" charset="-122"/>
              </a:rPr>
              <a:t>把</a:t>
            </a:r>
            <a:r>
              <a:rPr lang="en-US" altLang="zh-CN" dirty="0" smtClean="0">
                <a:ea typeface="宋体" panose="02010600030101010101" pitchFamily="2" charset="-122"/>
              </a:rPr>
              <a:t>A</a:t>
            </a:r>
            <a:r>
              <a:rPr lang="zh-CN" altLang="en-US" dirty="0" smtClean="0">
                <a:ea typeface="宋体" panose="02010600030101010101" pitchFamily="2" charset="-122"/>
              </a:rPr>
              <a:t>的等价类中的顶点删除后，由</a:t>
            </a:r>
            <a:r>
              <a:rPr lang="en-US" altLang="zh-CN" dirty="0" smtClean="0">
                <a:ea typeface="宋体" panose="02010600030101010101" pitchFamily="2" charset="-122"/>
              </a:rPr>
              <a:t>1</a:t>
            </a:r>
            <a:r>
              <a:rPr lang="zh-CN" altLang="en-US" dirty="0" smtClean="0">
                <a:ea typeface="宋体" panose="02010600030101010101" pitchFamily="2" charset="-122"/>
              </a:rPr>
              <a:t>知，剩下顶点中编号最大的顶点</a:t>
            </a:r>
            <a:r>
              <a:rPr lang="en-US" altLang="zh-CN" dirty="0" smtClean="0">
                <a:ea typeface="宋体" panose="02010600030101010101" pitchFamily="2" charset="-122"/>
              </a:rPr>
              <a:t>B</a:t>
            </a:r>
            <a:r>
              <a:rPr lang="zh-CN" altLang="en-US" dirty="0" smtClean="0">
                <a:ea typeface="宋体" panose="02010600030101010101" pitchFamily="2" charset="-122"/>
              </a:rPr>
              <a:t>一定是剩下顶点中的极大顶点，从</a:t>
            </a:r>
            <a:r>
              <a:rPr lang="en-US" altLang="zh-CN" dirty="0" smtClean="0">
                <a:ea typeface="宋体" panose="02010600030101010101" pitchFamily="2" charset="-122"/>
              </a:rPr>
              <a:t>B</a:t>
            </a:r>
            <a:r>
              <a:rPr lang="zh-CN" altLang="en-US" dirty="0" smtClean="0">
                <a:ea typeface="宋体" panose="02010600030101010101" pitchFamily="2" charset="-122"/>
              </a:rPr>
              <a:t>开始对剩下的图进行逆向</a:t>
            </a:r>
            <a:r>
              <a:rPr lang="en-US" altLang="zh-CN" dirty="0" smtClean="0">
                <a:ea typeface="宋体" panose="02010600030101010101" pitchFamily="2" charset="-122"/>
              </a:rPr>
              <a:t>DFS</a:t>
            </a:r>
            <a:r>
              <a:rPr lang="zh-CN" altLang="en-US" dirty="0" smtClean="0">
                <a:ea typeface="宋体" panose="02010600030101010101" pitchFamily="2" charset="-122"/>
              </a:rPr>
              <a:t>遍历即可找到</a:t>
            </a:r>
            <a:r>
              <a:rPr lang="en-US" altLang="zh-CN" dirty="0" smtClean="0">
                <a:ea typeface="宋体" panose="02010600030101010101" pitchFamily="2" charset="-122"/>
              </a:rPr>
              <a:t>B</a:t>
            </a:r>
            <a:r>
              <a:rPr lang="zh-CN" altLang="en-US" dirty="0" smtClean="0">
                <a:ea typeface="宋体" panose="02010600030101010101" pitchFamily="2" charset="-122"/>
              </a:rPr>
              <a:t>所在的等价类的所有顶点。</a:t>
            </a:r>
            <a:endParaRPr lang="en-US" altLang="zh-CN" dirty="0" smtClean="0">
              <a:ea typeface="宋体" panose="02010600030101010101" pitchFamily="2" charset="-122"/>
            </a:endParaRPr>
          </a:p>
          <a:p>
            <a:pPr marL="514350" indent="-514350">
              <a:buFont typeface="+mj-lt"/>
              <a:buAutoNum type="arabicPeriod"/>
            </a:pPr>
            <a:r>
              <a:rPr lang="zh-CN" altLang="en-US" dirty="0" smtClean="0">
                <a:ea typeface="宋体" panose="02010600030101010101" pitchFamily="2" charset="-122"/>
              </a:rPr>
              <a:t>直至所有顶点都属于某个等价类。   </a:t>
            </a:r>
          </a:p>
          <a:p>
            <a:pPr marL="514350" indent="-514350">
              <a:buFont typeface="+mj-lt"/>
              <a:buAutoNum type="arabicPeriod"/>
            </a:pPr>
            <a:endParaRPr lang="zh-CN" altLang="en-US" dirty="0">
              <a:ea typeface="宋体" panose="02010600030101010101" pitchFamily="2" charset="-122"/>
            </a:endParaRPr>
          </a:p>
        </p:txBody>
      </p:sp>
    </p:spTree>
    <p:extLst>
      <p:ext uri="{BB962C8B-B14F-4D97-AF65-F5344CB8AC3E}">
        <p14:creationId xmlns:p14="http://schemas.microsoft.com/office/powerpoint/2010/main" val="204464634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算法</a:t>
            </a:r>
            <a:r>
              <a:rPr lang="zh-CN" altLang="en-US" dirty="0" smtClean="0"/>
              <a:t>实现</a:t>
            </a:r>
            <a:r>
              <a:rPr lang="en-US" altLang="zh-CN" dirty="0" smtClean="0"/>
              <a:t>-I</a:t>
            </a:r>
            <a:endParaRPr lang="en-US" dirty="0"/>
          </a:p>
        </p:txBody>
      </p:sp>
      <p:sp>
        <p:nvSpPr>
          <p:cNvPr id="5" name="内容占位符 4"/>
          <p:cNvSpPr>
            <a:spLocks noGrp="1"/>
          </p:cNvSpPr>
          <p:nvPr>
            <p:ph idx="1"/>
          </p:nvPr>
        </p:nvSpPr>
        <p:spPr>
          <a:xfrm>
            <a:off x="457200" y="764704"/>
            <a:ext cx="8229600" cy="5976664"/>
          </a:xfrm>
        </p:spPr>
        <p:txBody>
          <a:bodyPr>
            <a:normAutofit fontScale="92500" lnSpcReduction="20000"/>
          </a:bodyPr>
          <a:lstStyle/>
          <a:p>
            <a:pPr marL="0" indent="0">
              <a:buNone/>
            </a:pPr>
            <a:r>
              <a:rPr lang="en-US" altLang="en-US" sz="2600" dirty="0">
                <a:ea typeface="宋体" panose="02010600030101010101" pitchFamily="2" charset="-122"/>
              </a:rPr>
              <a:t>void  </a:t>
            </a:r>
            <a:r>
              <a:rPr lang="en-US" altLang="en-US" sz="2600" dirty="0" err="1">
                <a:ea typeface="宋体" panose="02010600030101010101" pitchFamily="2" charset="-122"/>
              </a:rPr>
              <a:t>Connected_DG</a:t>
            </a:r>
            <a:r>
              <a:rPr lang="en-US" altLang="en-US" sz="2600" dirty="0">
                <a:ea typeface="宋体" panose="02010600030101010101" pitchFamily="2" charset="-122"/>
              </a:rPr>
              <a:t>(</a:t>
            </a:r>
            <a:r>
              <a:rPr lang="en-US" altLang="en-US" sz="2600" dirty="0" err="1">
                <a:ea typeface="宋体" panose="02010600030101010101" pitchFamily="2" charset="-122"/>
              </a:rPr>
              <a:t>OLGraph</a:t>
            </a:r>
            <a:r>
              <a:rPr lang="en-US" altLang="en-US" sz="2600" dirty="0">
                <a:ea typeface="宋体" panose="02010600030101010101" pitchFamily="2" charset="-122"/>
              </a:rPr>
              <a:t> *G)</a:t>
            </a:r>
          </a:p>
          <a:p>
            <a:pPr marL="0" indent="0">
              <a:buNone/>
            </a:pPr>
            <a:r>
              <a:rPr lang="en-US" altLang="en-US" sz="2600" dirty="0">
                <a:ea typeface="宋体" panose="02010600030101010101" pitchFamily="2" charset="-122"/>
              </a:rPr>
              <a:t>{ </a:t>
            </a:r>
            <a:r>
              <a:rPr lang="en-US" altLang="en-US" sz="2600" dirty="0" err="1">
                <a:ea typeface="宋体" panose="02010600030101010101" pitchFamily="2" charset="-122"/>
              </a:rPr>
              <a:t>int</a:t>
            </a:r>
            <a:r>
              <a:rPr lang="en-US" altLang="en-US" sz="2600" dirty="0">
                <a:ea typeface="宋体" panose="02010600030101010101" pitchFamily="2" charset="-122"/>
              </a:rPr>
              <a:t>  k=1, v, j ; </a:t>
            </a:r>
          </a:p>
          <a:p>
            <a:pPr marL="495300" lvl="2" indent="0">
              <a:buNone/>
            </a:pPr>
            <a:r>
              <a:rPr lang="en-US" altLang="en-US" sz="2600" dirty="0">
                <a:ea typeface="宋体" panose="02010600030101010101" pitchFamily="2" charset="-122"/>
              </a:rPr>
              <a:t>for (v=0; v&lt;G-&gt;</a:t>
            </a:r>
            <a:r>
              <a:rPr lang="en-US" altLang="en-US" sz="2600" dirty="0" err="1">
                <a:ea typeface="宋体" panose="02010600030101010101" pitchFamily="2" charset="-122"/>
              </a:rPr>
              <a:t>vexnum</a:t>
            </a:r>
            <a:r>
              <a:rPr lang="en-US" altLang="en-US" sz="2600" dirty="0">
                <a:ea typeface="宋体" panose="02010600030101010101" pitchFamily="2" charset="-122"/>
              </a:rPr>
              <a:t>; v++)  </a:t>
            </a:r>
          </a:p>
          <a:p>
            <a:pPr marL="850900" lvl="3" indent="0">
              <a:buNone/>
            </a:pPr>
            <a:r>
              <a:rPr lang="en-US" altLang="en-US" sz="2600" dirty="0">
                <a:ea typeface="宋体" panose="02010600030101010101" pitchFamily="2" charset="-122"/>
              </a:rPr>
              <a:t>Visited[v]=FALSE ;</a:t>
            </a:r>
          </a:p>
          <a:p>
            <a:pPr marL="495300" lvl="2" indent="0">
              <a:buNone/>
            </a:pPr>
            <a:r>
              <a:rPr lang="en-US" altLang="en-US" sz="2600" dirty="0">
                <a:ea typeface="宋体" panose="02010600030101010101" pitchFamily="2" charset="-122"/>
              </a:rPr>
              <a:t>for (v=0; v&lt;G-&gt;</a:t>
            </a:r>
            <a:r>
              <a:rPr lang="en-US" altLang="en-US" sz="2600" dirty="0" err="1">
                <a:ea typeface="宋体" panose="02010600030101010101" pitchFamily="2" charset="-122"/>
              </a:rPr>
              <a:t>vexnum</a:t>
            </a:r>
            <a:r>
              <a:rPr lang="en-US" altLang="en-US" sz="2600" dirty="0">
                <a:ea typeface="宋体" panose="02010600030101010101" pitchFamily="2" charset="-122"/>
              </a:rPr>
              <a:t>; v++)</a:t>
            </a:r>
          </a:p>
          <a:p>
            <a:pPr marL="850900" lvl="3" indent="0">
              <a:buNone/>
            </a:pPr>
            <a:r>
              <a:rPr lang="en-US" altLang="en-US" sz="2600" dirty="0">
                <a:ea typeface="宋体" panose="02010600030101010101" pitchFamily="2" charset="-122"/>
              </a:rPr>
              <a:t>if (!Visited[v])  </a:t>
            </a:r>
            <a:r>
              <a:rPr lang="en-US" altLang="en-US" sz="2600" dirty="0">
                <a:solidFill>
                  <a:srgbClr val="0000FF"/>
                </a:solidFill>
                <a:ea typeface="宋体" panose="02010600030101010101" pitchFamily="2" charset="-122"/>
              </a:rPr>
              <a:t>DFS(</a:t>
            </a:r>
            <a:r>
              <a:rPr lang="en-US" altLang="en-US" sz="2600" dirty="0" err="1">
                <a:solidFill>
                  <a:srgbClr val="0000FF"/>
                </a:solidFill>
                <a:ea typeface="宋体" panose="02010600030101010101" pitchFamily="2" charset="-122"/>
              </a:rPr>
              <a:t>G,v</a:t>
            </a:r>
            <a:r>
              <a:rPr lang="en-US" altLang="en-US" sz="2600" dirty="0">
                <a:solidFill>
                  <a:srgbClr val="0000FF"/>
                </a:solidFill>
                <a:ea typeface="宋体" panose="02010600030101010101" pitchFamily="2" charset="-122"/>
              </a:rPr>
              <a:t>)</a:t>
            </a:r>
            <a:r>
              <a:rPr lang="en-US" altLang="en-US" sz="2600" dirty="0">
                <a:ea typeface="宋体" panose="02010600030101010101" pitchFamily="2" charset="-122"/>
              </a:rPr>
              <a:t>; //</a:t>
            </a:r>
            <a:r>
              <a:rPr lang="zh-CN" altLang="en-US" sz="2600" dirty="0">
                <a:ea typeface="宋体" panose="02010600030101010101" pitchFamily="2" charset="-122"/>
              </a:rPr>
              <a:t>对图</a:t>
            </a:r>
            <a:r>
              <a:rPr lang="en-US" altLang="en-US" sz="2600" dirty="0">
                <a:ea typeface="宋体" panose="02010600030101010101" pitchFamily="2" charset="-122"/>
              </a:rPr>
              <a:t>G</a:t>
            </a:r>
            <a:r>
              <a:rPr lang="zh-CN" altLang="en-US" sz="2600" dirty="0">
                <a:ea typeface="宋体" panose="02010600030101010101" pitchFamily="2" charset="-122"/>
              </a:rPr>
              <a:t>正向遍历</a:t>
            </a:r>
            <a:endParaRPr lang="en-US" altLang="en-US" sz="2600" dirty="0">
              <a:ea typeface="宋体" panose="02010600030101010101" pitchFamily="2" charset="-122"/>
            </a:endParaRPr>
          </a:p>
          <a:p>
            <a:pPr marL="495300" lvl="2" indent="0">
              <a:buNone/>
            </a:pPr>
            <a:r>
              <a:rPr lang="en-US" altLang="en-US" sz="2600" dirty="0">
                <a:ea typeface="宋体" panose="02010600030101010101" pitchFamily="2" charset="-122"/>
              </a:rPr>
              <a:t>for (v=0; v&lt;G-&gt;</a:t>
            </a:r>
            <a:r>
              <a:rPr lang="en-US" altLang="en-US" sz="2600" dirty="0" err="1">
                <a:ea typeface="宋体" panose="02010600030101010101" pitchFamily="2" charset="-122"/>
              </a:rPr>
              <a:t>vexnum</a:t>
            </a:r>
            <a:r>
              <a:rPr lang="en-US" altLang="en-US" sz="2600" dirty="0">
                <a:ea typeface="宋体" panose="02010600030101010101" pitchFamily="2" charset="-122"/>
              </a:rPr>
              <a:t>; v++)  </a:t>
            </a:r>
          </a:p>
          <a:p>
            <a:pPr marL="850900" lvl="3" indent="0">
              <a:buNone/>
            </a:pPr>
            <a:r>
              <a:rPr lang="en-US" altLang="en-US" sz="2600" dirty="0">
                <a:ea typeface="宋体" panose="02010600030101010101" pitchFamily="2" charset="-122"/>
              </a:rPr>
              <a:t>Visited[v]=FALSE ;</a:t>
            </a:r>
          </a:p>
          <a:p>
            <a:pPr marL="495300" lvl="2" indent="0">
              <a:buNone/>
            </a:pPr>
            <a:r>
              <a:rPr lang="en-US" altLang="en-US" sz="2600" dirty="0">
                <a:ea typeface="宋体" panose="02010600030101010101" pitchFamily="2" charset="-122"/>
              </a:rPr>
              <a:t>for (j=G-&gt;vexnum-1; j&gt;=0; j--) { </a:t>
            </a:r>
          </a:p>
          <a:p>
            <a:pPr marL="850900" lvl="3" indent="0">
              <a:buNone/>
            </a:pPr>
            <a:r>
              <a:rPr lang="en-US" altLang="en-US" sz="2600" b="1" dirty="0">
                <a:solidFill>
                  <a:srgbClr val="0000FF"/>
                </a:solidFill>
                <a:ea typeface="宋体" panose="02010600030101010101" pitchFamily="2" charset="-122"/>
              </a:rPr>
              <a:t>v=</a:t>
            </a:r>
            <a:r>
              <a:rPr lang="en-US" altLang="en-US" sz="2600" b="1" dirty="0" err="1">
                <a:solidFill>
                  <a:srgbClr val="0000FF"/>
                </a:solidFill>
                <a:ea typeface="宋体" panose="02010600030101010101" pitchFamily="2" charset="-122"/>
              </a:rPr>
              <a:t>in_order</a:t>
            </a:r>
            <a:r>
              <a:rPr lang="en-US" altLang="en-US" sz="2600" b="1" dirty="0">
                <a:solidFill>
                  <a:srgbClr val="0000FF"/>
                </a:solidFill>
                <a:ea typeface="宋体" panose="02010600030101010101" pitchFamily="2" charset="-122"/>
              </a:rPr>
              <a:t>[j]</a:t>
            </a:r>
            <a:r>
              <a:rPr lang="en-US" altLang="en-US" sz="2600" dirty="0">
                <a:ea typeface="宋体" panose="02010600030101010101" pitchFamily="2" charset="-122"/>
              </a:rPr>
              <a:t>; </a:t>
            </a:r>
          </a:p>
          <a:p>
            <a:pPr marL="850900" lvl="3" indent="0">
              <a:buNone/>
            </a:pPr>
            <a:r>
              <a:rPr lang="en-US" altLang="en-US" sz="2600" dirty="0">
                <a:ea typeface="宋体" panose="02010600030101010101" pitchFamily="2" charset="-122"/>
              </a:rPr>
              <a:t>if (!Visited[v]) </a:t>
            </a:r>
            <a:r>
              <a:rPr lang="en-US" altLang="zh-CN" sz="2600" dirty="0">
                <a:ea typeface="宋体" panose="02010600030101010101" pitchFamily="2" charset="-122"/>
              </a:rPr>
              <a:t>{ </a:t>
            </a:r>
          </a:p>
          <a:p>
            <a:pPr marL="850900" lvl="3" indent="0">
              <a:buNone/>
            </a:pPr>
            <a:r>
              <a:rPr lang="en-US" altLang="en-US" sz="2600" dirty="0">
                <a:ea typeface="宋体" panose="02010600030101010101" pitchFamily="2" charset="-122"/>
              </a:rPr>
              <a:t>	</a:t>
            </a:r>
            <a:r>
              <a:rPr lang="en-US" altLang="en-US" sz="2600" dirty="0" err="1">
                <a:ea typeface="宋体" panose="02010600030101010101" pitchFamily="2" charset="-122"/>
              </a:rPr>
              <a:t>printf</a:t>
            </a:r>
            <a:r>
              <a:rPr lang="en-US" altLang="en-US" sz="2600" dirty="0">
                <a:ea typeface="宋体" panose="02010600030101010101" pitchFamily="2" charset="-122"/>
              </a:rPr>
              <a:t>(“\n</a:t>
            </a:r>
            <a:r>
              <a:rPr lang="zh-CN" altLang="en-US" sz="2600" dirty="0">
                <a:ea typeface="宋体" panose="02010600030101010101" pitchFamily="2" charset="-122"/>
              </a:rPr>
              <a:t>第</a:t>
            </a:r>
            <a:r>
              <a:rPr lang="en-US" altLang="en-US" sz="2600" dirty="0">
                <a:ea typeface="宋体" panose="02010600030101010101" pitchFamily="2" charset="-122"/>
              </a:rPr>
              <a:t>%d</a:t>
            </a:r>
            <a:r>
              <a:rPr lang="zh-CN" altLang="en-US" sz="2600" dirty="0">
                <a:ea typeface="宋体" panose="02010600030101010101" pitchFamily="2" charset="-122"/>
              </a:rPr>
              <a:t>个连通分量顶点</a:t>
            </a:r>
            <a:r>
              <a:rPr lang="en-US" altLang="en-US" sz="2600" dirty="0">
                <a:ea typeface="宋体" panose="02010600030101010101" pitchFamily="2" charset="-122"/>
              </a:rPr>
              <a:t>: ”, k++) ;</a:t>
            </a:r>
          </a:p>
          <a:p>
            <a:pPr marL="850900" lvl="3" indent="0">
              <a:buNone/>
            </a:pPr>
            <a:r>
              <a:rPr lang="en-US" altLang="en-US" sz="2600" dirty="0">
                <a:ea typeface="宋体" panose="02010600030101010101" pitchFamily="2" charset="-122"/>
              </a:rPr>
              <a:t>	</a:t>
            </a:r>
            <a:r>
              <a:rPr lang="en-US" altLang="en-US" sz="2600" dirty="0" err="1">
                <a:solidFill>
                  <a:srgbClr val="0000FF"/>
                </a:solidFill>
                <a:ea typeface="宋体" panose="02010600030101010101" pitchFamily="2" charset="-122"/>
              </a:rPr>
              <a:t>Rev_DFS</a:t>
            </a:r>
            <a:r>
              <a:rPr lang="en-US" altLang="en-US" sz="2600" dirty="0">
                <a:solidFill>
                  <a:srgbClr val="0000FF"/>
                </a:solidFill>
                <a:ea typeface="宋体" panose="02010600030101010101" pitchFamily="2" charset="-122"/>
              </a:rPr>
              <a:t>(G, v)</a:t>
            </a:r>
            <a:r>
              <a:rPr lang="en-US" altLang="en-US" sz="2600" dirty="0">
                <a:ea typeface="宋体" panose="02010600030101010101" pitchFamily="2" charset="-122"/>
              </a:rPr>
              <a:t>; //</a:t>
            </a:r>
            <a:r>
              <a:rPr lang="zh-CN" altLang="en-US" sz="2600" dirty="0">
                <a:ea typeface="宋体" panose="02010600030101010101" pitchFamily="2" charset="-122"/>
              </a:rPr>
              <a:t>对图</a:t>
            </a:r>
            <a:r>
              <a:rPr lang="en-US" altLang="en-US" sz="2600" dirty="0">
                <a:ea typeface="宋体" panose="02010600030101010101" pitchFamily="2" charset="-122"/>
              </a:rPr>
              <a:t>G</a:t>
            </a:r>
            <a:r>
              <a:rPr lang="zh-CN" altLang="en-US" sz="2600" dirty="0">
                <a:ea typeface="宋体" panose="02010600030101010101" pitchFamily="2" charset="-122"/>
              </a:rPr>
              <a:t>逆向遍历</a:t>
            </a:r>
            <a:endParaRPr lang="en-US" altLang="zh-CN" sz="2600" dirty="0">
              <a:ea typeface="宋体" panose="02010600030101010101" pitchFamily="2" charset="-122"/>
            </a:endParaRPr>
          </a:p>
          <a:p>
            <a:pPr marL="850900" lvl="3" indent="0">
              <a:buNone/>
            </a:pPr>
            <a:r>
              <a:rPr lang="en-US" altLang="zh-CN" sz="2600" dirty="0">
                <a:ea typeface="宋体" panose="02010600030101010101" pitchFamily="2" charset="-122"/>
              </a:rPr>
              <a:t>	}</a:t>
            </a:r>
          </a:p>
          <a:p>
            <a:pPr marL="495300" lvl="2" indent="0">
              <a:buNone/>
            </a:pPr>
            <a:r>
              <a:rPr lang="en-US" altLang="en-US" sz="2600" dirty="0">
                <a:ea typeface="宋体" panose="02010600030101010101" pitchFamily="2" charset="-122"/>
              </a:rPr>
              <a:t>}</a:t>
            </a:r>
          </a:p>
          <a:p>
            <a:pPr marL="0" indent="0">
              <a:buNone/>
            </a:pPr>
            <a:r>
              <a:rPr lang="en-US" altLang="en-US" sz="2600" dirty="0">
                <a:ea typeface="宋体" panose="02010600030101010101" pitchFamily="2" charset="-122"/>
              </a:rPr>
              <a:t>}</a:t>
            </a:r>
          </a:p>
          <a:p>
            <a:endParaRPr lang="en-US" dirty="0"/>
          </a:p>
        </p:txBody>
      </p:sp>
    </p:spTree>
    <p:extLst>
      <p:ext uri="{BB962C8B-B14F-4D97-AF65-F5344CB8AC3E}">
        <p14:creationId xmlns:p14="http://schemas.microsoft.com/office/powerpoint/2010/main" val="241522651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目录</a:t>
            </a:r>
            <a:endParaRPr lang="zh-CN" altLang="en-US" dirty="0"/>
          </a:p>
        </p:txBody>
      </p:sp>
      <p:sp>
        <p:nvSpPr>
          <p:cNvPr id="2" name="内容占位符 1"/>
          <p:cNvSpPr>
            <a:spLocks noGrp="1"/>
          </p:cNvSpPr>
          <p:nvPr>
            <p:ph idx="1"/>
          </p:nvPr>
        </p:nvSpPr>
        <p:spPr/>
        <p:txBody>
          <a:bodyPr>
            <a:normAutofit fontScale="92500" lnSpcReduction="20000"/>
          </a:bodyPr>
          <a:lstStyle/>
          <a:p>
            <a:pPr marL="514350" indent="-514350">
              <a:buFont typeface="+mj-lt"/>
              <a:buAutoNum type="arabicPeriod"/>
            </a:pPr>
            <a:r>
              <a:rPr lang="zh-CN" altLang="en-US" dirty="0" smtClean="0"/>
              <a:t>关于图的定义和术语</a:t>
            </a:r>
            <a:endParaRPr lang="en-US" altLang="en-US" dirty="0" smtClean="0"/>
          </a:p>
          <a:p>
            <a:pPr marL="514350" indent="-514350">
              <a:buFont typeface="+mj-lt"/>
              <a:buAutoNum type="arabicPeriod"/>
            </a:pPr>
            <a:r>
              <a:rPr lang="zh-CN" altLang="en-US" dirty="0" smtClean="0"/>
              <a:t>图的存储结构：</a:t>
            </a:r>
            <a:endParaRPr lang="en-US" altLang="zh-CN" dirty="0" smtClean="0"/>
          </a:p>
          <a:p>
            <a:pPr marL="914400" lvl="1" indent="-514350">
              <a:buFont typeface="+mj-lt"/>
              <a:buAutoNum type="arabicPeriod"/>
            </a:pPr>
            <a:r>
              <a:rPr lang="zh-CN" altLang="en-US" dirty="0" smtClean="0"/>
              <a:t>数组表示，邻接表表示</a:t>
            </a:r>
            <a:endParaRPr lang="en-US" altLang="zh-CN" dirty="0" smtClean="0"/>
          </a:p>
          <a:p>
            <a:pPr marL="914400" lvl="1" indent="-514350">
              <a:buFont typeface="+mj-lt"/>
              <a:buAutoNum type="arabicPeriod"/>
            </a:pPr>
            <a:r>
              <a:rPr lang="en-US" altLang="zh-CN" dirty="0" smtClean="0"/>
              <a:t>(</a:t>
            </a:r>
            <a:r>
              <a:rPr lang="zh-CN" altLang="en-US" dirty="0" smtClean="0"/>
              <a:t>有向图</a:t>
            </a:r>
            <a:r>
              <a:rPr lang="en-US" altLang="zh-CN" dirty="0" smtClean="0"/>
              <a:t>)</a:t>
            </a:r>
            <a:r>
              <a:rPr lang="zh-CN" altLang="en-US" dirty="0" smtClean="0"/>
              <a:t>十字链表，</a:t>
            </a:r>
            <a:r>
              <a:rPr lang="en-US" altLang="zh-CN" dirty="0" smtClean="0"/>
              <a:t>(</a:t>
            </a:r>
            <a:r>
              <a:rPr lang="zh-CN" altLang="en-US" dirty="0" smtClean="0"/>
              <a:t>无向图</a:t>
            </a:r>
            <a:r>
              <a:rPr lang="en-US" altLang="zh-CN" dirty="0" smtClean="0"/>
              <a:t>)</a:t>
            </a:r>
            <a:r>
              <a:rPr lang="zh-CN" altLang="en-US" dirty="0" smtClean="0"/>
              <a:t>邻接多重表</a:t>
            </a:r>
            <a:endParaRPr lang="en-US" altLang="zh-CN" dirty="0" smtClean="0"/>
          </a:p>
          <a:p>
            <a:pPr marL="514350" indent="-514350">
              <a:buFont typeface="+mj-lt"/>
              <a:buAutoNum type="arabicPeriod"/>
            </a:pPr>
            <a:r>
              <a:rPr lang="zh-CN" altLang="en-US" dirty="0" smtClean="0"/>
              <a:t>图的遍历：深度优先，广度优先</a:t>
            </a:r>
            <a:endParaRPr lang="en-US" altLang="zh-CN" dirty="0" smtClean="0"/>
          </a:p>
          <a:p>
            <a:pPr marL="514350" indent="-514350">
              <a:buFont typeface="+mj-lt"/>
              <a:buAutoNum type="arabicPeriod"/>
            </a:pPr>
            <a:r>
              <a:rPr lang="zh-CN" altLang="en-US" b="1" dirty="0" smtClean="0"/>
              <a:t>图的连通性</a:t>
            </a:r>
            <a:endParaRPr lang="en-US" altLang="zh-CN" b="1" dirty="0" smtClean="0"/>
          </a:p>
          <a:p>
            <a:pPr marL="971550" lvl="1" indent="-514350">
              <a:buFont typeface="+mj-lt"/>
              <a:buAutoNum type="arabicPeriod"/>
            </a:pPr>
            <a:r>
              <a:rPr lang="en-US" altLang="en-US" b="1" dirty="0" err="1" smtClean="0">
                <a:ea typeface="宋体" panose="02010600030101010101" pitchFamily="2" charset="-122"/>
              </a:rPr>
              <a:t>无向图的连通分量</a:t>
            </a:r>
            <a:endParaRPr lang="en-US" altLang="en-US" b="1" dirty="0" smtClean="0">
              <a:ea typeface="宋体" panose="02010600030101010101" pitchFamily="2" charset="-122"/>
            </a:endParaRPr>
          </a:p>
          <a:p>
            <a:pPr marL="971550" lvl="1" indent="-514350">
              <a:buFont typeface="+mj-lt"/>
              <a:buAutoNum type="arabicPeriod"/>
            </a:pPr>
            <a:r>
              <a:rPr lang="en-US" altLang="en-US" b="1" dirty="0" err="1" smtClean="0">
                <a:ea typeface="宋体" panose="02010600030101010101" pitchFamily="2" charset="-122"/>
              </a:rPr>
              <a:t>有向图的强连通分量</a:t>
            </a:r>
            <a:endParaRPr lang="en-US" altLang="en-US" b="1" dirty="0" smtClean="0">
              <a:ea typeface="宋体" panose="02010600030101010101" pitchFamily="2" charset="-122"/>
            </a:endParaRPr>
          </a:p>
          <a:p>
            <a:pPr marL="971550" lvl="1" indent="-514350">
              <a:buFont typeface="+mj-lt"/>
              <a:buAutoNum type="arabicPeriod"/>
            </a:pPr>
            <a:r>
              <a:rPr lang="zh-CN" altLang="en-US" b="1" dirty="0" smtClean="0">
                <a:ea typeface="宋体" panose="02010600030101010101" pitchFamily="2" charset="-122"/>
              </a:rPr>
              <a:t>关节点和重连通分量</a:t>
            </a:r>
            <a:endParaRPr lang="en-US" altLang="zh-CN" b="1" dirty="0" smtClean="0">
              <a:ea typeface="宋体" panose="02010600030101010101" pitchFamily="2" charset="-122"/>
            </a:endParaRPr>
          </a:p>
          <a:p>
            <a:pPr marL="514350" indent="-514350">
              <a:buFont typeface="+mj-lt"/>
              <a:buAutoNum type="arabicPeriod"/>
            </a:pPr>
            <a:r>
              <a:rPr lang="zh-CN" altLang="en-US" b="1" dirty="0" smtClean="0"/>
              <a:t>最小生成树：</a:t>
            </a:r>
            <a:r>
              <a:rPr lang="en-US" altLang="zh-CN" b="1" dirty="0" smtClean="0"/>
              <a:t>Prim</a:t>
            </a:r>
            <a:r>
              <a:rPr lang="zh-CN" altLang="en-US" b="1" dirty="0" smtClean="0"/>
              <a:t>算法，</a:t>
            </a:r>
            <a:r>
              <a:rPr lang="en-US" dirty="0" err="1" smtClean="0"/>
              <a:t>Kruskal</a:t>
            </a:r>
            <a:r>
              <a:rPr lang="zh-CN" altLang="en-US" dirty="0" smtClean="0"/>
              <a:t>算法</a:t>
            </a:r>
            <a:endParaRPr lang="en-US" altLang="zh-CN" dirty="0" smtClean="0"/>
          </a:p>
          <a:p>
            <a:pPr marL="514350" indent="-514350">
              <a:buFont typeface="+mj-lt"/>
              <a:buAutoNum type="arabicPeriod"/>
            </a:pPr>
            <a:r>
              <a:rPr lang="zh-CN" altLang="en-US" dirty="0" smtClean="0"/>
              <a:t>拓扑排序：</a:t>
            </a:r>
            <a:r>
              <a:rPr lang="en-US" altLang="zh-CN" dirty="0" smtClean="0"/>
              <a:t>AOV</a:t>
            </a:r>
            <a:r>
              <a:rPr lang="zh-CN" altLang="en-US" dirty="0" smtClean="0"/>
              <a:t>网</a:t>
            </a:r>
            <a:endParaRPr lang="en-US" altLang="zh-CN" dirty="0" smtClean="0"/>
          </a:p>
          <a:p>
            <a:pPr marL="514350" indent="-514350">
              <a:buFont typeface="+mj-lt"/>
              <a:buAutoNum type="arabicPeriod"/>
            </a:pPr>
            <a:r>
              <a:rPr lang="zh-CN" altLang="en-US" dirty="0" smtClean="0"/>
              <a:t>关键路径：</a:t>
            </a:r>
            <a:r>
              <a:rPr lang="en-US" altLang="zh-CN" dirty="0" smtClean="0"/>
              <a:t>AOE</a:t>
            </a:r>
            <a:r>
              <a:rPr lang="zh-CN" altLang="en-US" dirty="0" smtClean="0"/>
              <a:t>网</a:t>
            </a:r>
            <a:endParaRPr lang="en-US" altLang="zh-CN" dirty="0" smtClean="0"/>
          </a:p>
          <a:p>
            <a:pPr marL="514350" indent="-514350">
              <a:buFont typeface="+mj-lt"/>
              <a:buAutoNum type="arabicPeriod"/>
            </a:pPr>
            <a:r>
              <a:rPr lang="zh-CN" altLang="en-US" dirty="0" smtClean="0"/>
              <a:t>最短路径：</a:t>
            </a:r>
            <a:r>
              <a:rPr lang="en-US" dirty="0" err="1" smtClean="0"/>
              <a:t>Dijkstra</a:t>
            </a:r>
            <a:r>
              <a:rPr lang="zh-CN" altLang="en-US" dirty="0" smtClean="0"/>
              <a:t>算法，</a:t>
            </a:r>
            <a:r>
              <a:rPr lang="en-US" altLang="zh-CN" dirty="0" smtClean="0"/>
              <a:t>Floyd</a:t>
            </a:r>
            <a:r>
              <a:rPr lang="zh-CN" altLang="en-US" dirty="0" smtClean="0"/>
              <a:t>算法</a:t>
            </a:r>
          </a:p>
          <a:p>
            <a:endParaRPr 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a:t>
            </a:fld>
            <a:endParaRPr lang="zh-CN" altLang="en-US" dirty="0"/>
          </a:p>
        </p:txBody>
      </p:sp>
    </p:spTree>
    <p:extLst>
      <p:ext uri="{BB962C8B-B14F-4D97-AF65-F5344CB8AC3E}">
        <p14:creationId xmlns:p14="http://schemas.microsoft.com/office/powerpoint/2010/main" val="24076635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ChangeArrowheads="1"/>
          </p:cNvSpPr>
          <p:nvPr/>
        </p:nvSpPr>
        <p:spPr bwMode="auto">
          <a:xfrm>
            <a:off x="-4419600" y="1772816"/>
            <a:ext cx="8839200" cy="6156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355600" eaLnBrk="0" hangingPunct="0">
              <a:spcBef>
                <a:spcPct val="20000"/>
              </a:spcBef>
              <a:buClr>
                <a:schemeClr val="tx1"/>
              </a:buClr>
              <a:buChar char="•"/>
              <a:defRPr sz="2800">
                <a:solidFill>
                  <a:schemeClr val="tx1"/>
                </a:solidFill>
                <a:latin typeface="Verdana" pitchFamily="34" charset="0"/>
                <a:ea typeface="宋体" pitchFamily="2" charset="-122"/>
              </a:defRPr>
            </a:lvl2pPr>
            <a:lvl3pPr marL="7239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079500" eaLnBrk="0" hangingPunct="0">
              <a:spcBef>
                <a:spcPct val="20000"/>
              </a:spcBef>
              <a:buClr>
                <a:schemeClr val="tx2"/>
              </a:buClr>
              <a:buChar char="•"/>
              <a:defRPr sz="2000">
                <a:solidFill>
                  <a:schemeClr val="tx1"/>
                </a:solidFill>
                <a:latin typeface="Verdana" pitchFamily="34" charset="0"/>
                <a:ea typeface="宋体" pitchFamily="2" charset="-122"/>
              </a:defRPr>
            </a:lvl4pPr>
            <a:lvl5pPr marL="14351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18923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3495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28067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2639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lnSpc>
                <a:spcPct val="110000"/>
              </a:lnSpc>
              <a:spcAft>
                <a:spcPct val="20000"/>
              </a:spcAft>
              <a:buClr>
                <a:schemeClr val="accent2"/>
              </a:buClr>
              <a:buSzPct val="80000"/>
              <a:buNone/>
            </a:pPr>
            <a:endParaRPr lang="en-US" altLang="en-US" b="1" dirty="0">
              <a:latin typeface="Times New Roman" pitchFamily="18" charset="0"/>
            </a:endParaRPr>
          </a:p>
        </p:txBody>
      </p:sp>
      <p:sp>
        <p:nvSpPr>
          <p:cNvPr id="4" name="标题 3"/>
          <p:cNvSpPr>
            <a:spLocks noGrp="1"/>
          </p:cNvSpPr>
          <p:nvPr>
            <p:ph type="title"/>
          </p:nvPr>
        </p:nvSpPr>
        <p:spPr>
          <a:xfrm>
            <a:off x="457200" y="-27384"/>
            <a:ext cx="8229600" cy="720080"/>
          </a:xfrm>
        </p:spPr>
        <p:txBody>
          <a:bodyPr/>
          <a:lstStyle/>
          <a:p>
            <a:r>
              <a:rPr lang="zh-CN" altLang="en-US" dirty="0" smtClean="0"/>
              <a:t>算法实现</a:t>
            </a:r>
            <a:r>
              <a:rPr lang="en-US" altLang="zh-CN" dirty="0" smtClean="0"/>
              <a:t>-II</a:t>
            </a:r>
            <a:endParaRPr lang="zh-CN" altLang="en-US" dirty="0"/>
          </a:p>
        </p:txBody>
      </p:sp>
      <p:sp>
        <p:nvSpPr>
          <p:cNvPr id="5" name="内容占位符 4"/>
          <p:cNvSpPr>
            <a:spLocks noGrp="1"/>
          </p:cNvSpPr>
          <p:nvPr>
            <p:ph idx="1"/>
          </p:nvPr>
        </p:nvSpPr>
        <p:spPr>
          <a:xfrm>
            <a:off x="457200" y="692696"/>
            <a:ext cx="8229600" cy="6165304"/>
          </a:xfrm>
        </p:spPr>
        <p:txBody>
          <a:bodyPr>
            <a:normAutofit fontScale="62500" lnSpcReduction="20000"/>
          </a:bodyPr>
          <a:lstStyle/>
          <a:p>
            <a:pPr marL="0" indent="0">
              <a:buNone/>
            </a:pPr>
            <a:r>
              <a:rPr lang="en-US" altLang="en-US" sz="3500" dirty="0" err="1" smtClean="0"/>
              <a:t>int</a:t>
            </a:r>
            <a:r>
              <a:rPr lang="en-US" altLang="en-US" sz="3500" dirty="0" smtClean="0"/>
              <a:t> </a:t>
            </a:r>
            <a:r>
              <a:rPr lang="en-US" altLang="en-US" sz="3500" dirty="0" err="1" smtClean="0"/>
              <a:t>in_order</a:t>
            </a:r>
            <a:r>
              <a:rPr lang="en-US" altLang="en-US" sz="3500" dirty="0" smtClean="0"/>
              <a:t>[MAX_VEX] ;</a:t>
            </a:r>
          </a:p>
          <a:p>
            <a:pPr marL="0" indent="0">
              <a:buNone/>
            </a:pPr>
            <a:r>
              <a:rPr lang="en-US" altLang="en-US" sz="3500" dirty="0" smtClean="0"/>
              <a:t>void  </a:t>
            </a:r>
            <a:r>
              <a:rPr lang="en-US" altLang="en-US" sz="3500" b="1" dirty="0" smtClean="0">
                <a:solidFill>
                  <a:srgbClr val="0000FF"/>
                </a:solidFill>
              </a:rPr>
              <a:t>DFS(</a:t>
            </a:r>
            <a:r>
              <a:rPr lang="en-US" altLang="en-US" sz="3500" b="1" dirty="0" err="1" smtClean="0">
                <a:solidFill>
                  <a:srgbClr val="0000FF"/>
                </a:solidFill>
              </a:rPr>
              <a:t>OLGraph</a:t>
            </a:r>
            <a:r>
              <a:rPr lang="en-US" altLang="en-US" sz="3500" b="1" dirty="0" smtClean="0">
                <a:solidFill>
                  <a:srgbClr val="0000FF"/>
                </a:solidFill>
              </a:rPr>
              <a:t> *G , </a:t>
            </a:r>
            <a:r>
              <a:rPr lang="en-US" altLang="en-US" sz="3500" b="1" dirty="0" err="1" smtClean="0">
                <a:solidFill>
                  <a:srgbClr val="0000FF"/>
                </a:solidFill>
              </a:rPr>
              <a:t>int</a:t>
            </a:r>
            <a:r>
              <a:rPr lang="en-US" altLang="en-US" sz="3500" b="1" dirty="0" smtClean="0">
                <a:solidFill>
                  <a:srgbClr val="0000FF"/>
                </a:solidFill>
              </a:rPr>
              <a:t> v)</a:t>
            </a:r>
            <a:r>
              <a:rPr lang="en-US" altLang="en-US" sz="3500" dirty="0" smtClean="0"/>
              <a:t>  </a:t>
            </a:r>
            <a:r>
              <a:rPr lang="en-US" altLang="zh-CN" sz="3500" dirty="0" smtClean="0"/>
              <a:t>{ </a:t>
            </a:r>
            <a:r>
              <a:rPr lang="en-US" altLang="en-US" sz="3500" dirty="0" smtClean="0"/>
              <a:t>//</a:t>
            </a:r>
            <a:r>
              <a:rPr lang="zh-CN" altLang="en-US" sz="3500" dirty="0" smtClean="0"/>
              <a:t>按弧的正向搜索</a:t>
            </a:r>
          </a:p>
          <a:p>
            <a:pPr marL="457200" lvl="1" indent="0">
              <a:buNone/>
            </a:pPr>
            <a:r>
              <a:rPr lang="en-US" altLang="en-US" sz="3500" dirty="0" err="1" smtClean="0"/>
              <a:t>ArcNode</a:t>
            </a:r>
            <a:r>
              <a:rPr lang="en-US" altLang="en-US" sz="3500" dirty="0" smtClean="0"/>
              <a:t>  *p ;</a:t>
            </a:r>
          </a:p>
          <a:p>
            <a:pPr marL="457200" lvl="1" indent="0">
              <a:buNone/>
            </a:pPr>
            <a:r>
              <a:rPr lang="en-US" altLang="en-US" sz="3500" b="1" dirty="0" smtClean="0">
                <a:solidFill>
                  <a:srgbClr val="FF0000"/>
                </a:solidFill>
              </a:rPr>
              <a:t>Count=0 ;</a:t>
            </a:r>
          </a:p>
          <a:p>
            <a:pPr marL="457200" lvl="1" indent="0">
              <a:buNone/>
            </a:pPr>
            <a:r>
              <a:rPr lang="en-US" altLang="en-US" sz="3500" dirty="0" smtClean="0"/>
              <a:t>Visited[v]=TRUE ;</a:t>
            </a:r>
          </a:p>
          <a:p>
            <a:pPr marL="457200" lvl="1" indent="0">
              <a:buNone/>
            </a:pPr>
            <a:r>
              <a:rPr lang="en-US" altLang="en-US" sz="3500" dirty="0" smtClean="0"/>
              <a:t>for  (p=G-&gt;</a:t>
            </a:r>
            <a:r>
              <a:rPr lang="en-US" altLang="en-US" sz="3500" dirty="0" err="1" smtClean="0"/>
              <a:t>xlist</a:t>
            </a:r>
            <a:r>
              <a:rPr lang="en-US" altLang="en-US" sz="3500" dirty="0" smtClean="0"/>
              <a:t>[v].</a:t>
            </a:r>
            <a:r>
              <a:rPr lang="en-US" altLang="en-US" sz="3500" b="1" dirty="0" err="1" smtClean="0">
                <a:solidFill>
                  <a:schemeClr val="accent6">
                    <a:lumMod val="50000"/>
                  </a:schemeClr>
                </a:solidFill>
              </a:rPr>
              <a:t>firstout</a:t>
            </a:r>
            <a:r>
              <a:rPr lang="en-US" altLang="en-US" sz="3500" dirty="0" smtClean="0"/>
              <a:t>; p!=NULL ; p=p-&gt;</a:t>
            </a:r>
            <a:r>
              <a:rPr lang="en-US" altLang="en-US" sz="3500" b="1" dirty="0" err="1" smtClean="0">
                <a:solidFill>
                  <a:schemeClr val="accent6">
                    <a:lumMod val="50000"/>
                  </a:schemeClr>
                </a:solidFill>
              </a:rPr>
              <a:t>tlink</a:t>
            </a:r>
            <a:r>
              <a:rPr lang="en-US" altLang="en-US" sz="3500" dirty="0" smtClean="0"/>
              <a:t>)</a:t>
            </a:r>
          </a:p>
          <a:p>
            <a:pPr marL="457200" lvl="1" indent="0">
              <a:buNone/>
            </a:pPr>
            <a:r>
              <a:rPr lang="en-US" altLang="en-US" sz="3500" dirty="0" smtClean="0"/>
              <a:t>	if  (!Visited[p-&gt;</a:t>
            </a:r>
            <a:r>
              <a:rPr lang="en-US" altLang="en-US" sz="3500" dirty="0" err="1" smtClean="0"/>
              <a:t>headvex</a:t>
            </a:r>
            <a:r>
              <a:rPr lang="en-US" altLang="en-US" sz="3500" dirty="0" smtClean="0"/>
              <a:t>])  </a:t>
            </a:r>
          </a:p>
          <a:p>
            <a:pPr marL="457200" lvl="1" indent="0">
              <a:buNone/>
            </a:pPr>
            <a:r>
              <a:rPr lang="en-US" altLang="en-US" sz="3500" b="1" dirty="0" smtClean="0">
                <a:solidFill>
                  <a:srgbClr val="0000FF"/>
                </a:solidFill>
              </a:rPr>
              <a:t>	DFS(G , p-&gt;</a:t>
            </a:r>
            <a:r>
              <a:rPr lang="en-US" altLang="en-US" sz="3500" b="1" dirty="0" err="1" smtClean="0">
                <a:solidFill>
                  <a:srgbClr val="0000FF"/>
                </a:solidFill>
              </a:rPr>
              <a:t>headvex</a:t>
            </a:r>
            <a:r>
              <a:rPr lang="en-US" altLang="en-US" sz="3500" b="1" dirty="0" smtClean="0">
                <a:solidFill>
                  <a:srgbClr val="0000FF"/>
                </a:solidFill>
              </a:rPr>
              <a:t>)</a:t>
            </a:r>
            <a:r>
              <a:rPr lang="en-US" altLang="en-US" sz="3500" dirty="0" smtClean="0"/>
              <a:t>;</a:t>
            </a:r>
          </a:p>
          <a:p>
            <a:pPr marL="457200" lvl="1" indent="0">
              <a:buNone/>
            </a:pPr>
            <a:r>
              <a:rPr lang="en-US" altLang="en-US" sz="3500" b="1" dirty="0" err="1" smtClean="0">
                <a:solidFill>
                  <a:srgbClr val="FF0000"/>
                </a:solidFill>
              </a:rPr>
              <a:t>in_order</a:t>
            </a:r>
            <a:r>
              <a:rPr lang="en-US" altLang="en-US" sz="3500" b="1" dirty="0" smtClean="0">
                <a:solidFill>
                  <a:srgbClr val="FF0000"/>
                </a:solidFill>
              </a:rPr>
              <a:t>[count++]=v;</a:t>
            </a:r>
          </a:p>
          <a:p>
            <a:pPr marL="0" indent="0">
              <a:buNone/>
            </a:pPr>
            <a:r>
              <a:rPr lang="en-US" altLang="en-US" sz="3500" dirty="0" smtClean="0"/>
              <a:t>} </a:t>
            </a:r>
          </a:p>
          <a:p>
            <a:pPr marL="0" indent="0">
              <a:buNone/>
            </a:pPr>
            <a:r>
              <a:rPr lang="en-US" altLang="en-US" sz="3500" dirty="0" smtClean="0"/>
              <a:t>void  </a:t>
            </a:r>
            <a:r>
              <a:rPr lang="en-US" altLang="en-US" sz="3500" b="1" dirty="0" err="1" smtClean="0">
                <a:solidFill>
                  <a:srgbClr val="0000FF"/>
                </a:solidFill>
              </a:rPr>
              <a:t>Rev_DFS</a:t>
            </a:r>
            <a:r>
              <a:rPr lang="en-US" altLang="en-US" sz="3500" b="1" dirty="0" smtClean="0">
                <a:solidFill>
                  <a:srgbClr val="0000FF"/>
                </a:solidFill>
              </a:rPr>
              <a:t>(</a:t>
            </a:r>
            <a:r>
              <a:rPr lang="en-US" altLang="en-US" sz="3500" b="1" dirty="0" err="1" smtClean="0">
                <a:solidFill>
                  <a:srgbClr val="0000FF"/>
                </a:solidFill>
              </a:rPr>
              <a:t>OLGraph</a:t>
            </a:r>
            <a:r>
              <a:rPr lang="en-US" altLang="en-US" sz="3500" b="1" dirty="0" smtClean="0">
                <a:solidFill>
                  <a:srgbClr val="0000FF"/>
                </a:solidFill>
              </a:rPr>
              <a:t> *G , </a:t>
            </a:r>
            <a:r>
              <a:rPr lang="en-US" altLang="en-US" sz="3500" b="1" dirty="0" err="1" smtClean="0">
                <a:solidFill>
                  <a:srgbClr val="0000FF"/>
                </a:solidFill>
              </a:rPr>
              <a:t>int</a:t>
            </a:r>
            <a:r>
              <a:rPr lang="en-US" altLang="en-US" sz="3500" b="1" dirty="0" smtClean="0">
                <a:solidFill>
                  <a:srgbClr val="0000FF"/>
                </a:solidFill>
              </a:rPr>
              <a:t> v) </a:t>
            </a:r>
            <a:r>
              <a:rPr lang="en-US" altLang="zh-CN" sz="3500" dirty="0" smtClean="0"/>
              <a:t>{</a:t>
            </a:r>
            <a:r>
              <a:rPr lang="en-US" altLang="en-US" sz="3500" dirty="0" smtClean="0"/>
              <a:t>//</a:t>
            </a:r>
            <a:r>
              <a:rPr lang="zh-CN" altLang="en-US" sz="3500" dirty="0" smtClean="0"/>
              <a:t>对图</a:t>
            </a:r>
            <a:r>
              <a:rPr lang="en-US" altLang="en-US" sz="3500" dirty="0" smtClean="0"/>
              <a:t>G</a:t>
            </a:r>
            <a:r>
              <a:rPr lang="zh-CN" altLang="en-US" sz="3500" dirty="0" smtClean="0"/>
              <a:t>按弧的逆向进行搜索</a:t>
            </a:r>
            <a:endParaRPr lang="en-US" altLang="en-US" sz="3500" dirty="0" smtClean="0"/>
          </a:p>
          <a:p>
            <a:pPr marL="457200" lvl="1" indent="0">
              <a:buNone/>
            </a:pPr>
            <a:r>
              <a:rPr lang="en-US" altLang="en-US" sz="3500" dirty="0" err="1" smtClean="0"/>
              <a:t>ArcNode</a:t>
            </a:r>
            <a:r>
              <a:rPr lang="en-US" altLang="en-US" sz="3500" dirty="0" smtClean="0"/>
              <a:t>  *p ;</a:t>
            </a:r>
          </a:p>
          <a:p>
            <a:pPr marL="457200" lvl="1" indent="0">
              <a:buNone/>
            </a:pPr>
            <a:r>
              <a:rPr lang="en-US" altLang="en-US" sz="3500" dirty="0" smtClean="0"/>
              <a:t>Visited[v]=TRUE ;</a:t>
            </a:r>
          </a:p>
          <a:p>
            <a:pPr marL="457200" lvl="1" indent="0">
              <a:buNone/>
            </a:pPr>
            <a:r>
              <a:rPr lang="en-US" altLang="en-US" sz="3500" dirty="0" err="1" smtClean="0"/>
              <a:t>printf</a:t>
            </a:r>
            <a:r>
              <a:rPr lang="en-US" altLang="en-US" sz="3500" dirty="0" smtClean="0"/>
              <a:t>(“%d” , v) ;     //</a:t>
            </a:r>
            <a:r>
              <a:rPr lang="zh-CN" altLang="en-US" sz="3500" dirty="0" smtClean="0"/>
              <a:t>输出顶点</a:t>
            </a:r>
            <a:endParaRPr lang="en-US" altLang="zh-CN" sz="3500" dirty="0" smtClean="0"/>
          </a:p>
          <a:p>
            <a:pPr marL="457200" lvl="1" indent="0">
              <a:buNone/>
            </a:pPr>
            <a:r>
              <a:rPr lang="en-US" altLang="en-US" sz="3500" dirty="0" smtClean="0"/>
              <a:t>for  (p=G-&gt;</a:t>
            </a:r>
            <a:r>
              <a:rPr lang="en-US" altLang="en-US" sz="3500" dirty="0" err="1" smtClean="0"/>
              <a:t>xlist</a:t>
            </a:r>
            <a:r>
              <a:rPr lang="en-US" altLang="en-US" sz="3500" dirty="0" smtClean="0"/>
              <a:t>[v].</a:t>
            </a:r>
            <a:r>
              <a:rPr lang="en-US" altLang="en-US" sz="3500" b="1" dirty="0" err="1" smtClean="0">
                <a:solidFill>
                  <a:schemeClr val="accent6">
                    <a:lumMod val="50000"/>
                  </a:schemeClr>
                </a:solidFill>
              </a:rPr>
              <a:t>firstin</a:t>
            </a:r>
            <a:r>
              <a:rPr lang="en-US" altLang="en-US" sz="3500" dirty="0" smtClean="0"/>
              <a:t>; p!=NULL ; p=p-&gt;</a:t>
            </a:r>
            <a:r>
              <a:rPr lang="en-US" altLang="en-US" sz="3500" b="1" dirty="0" err="1" smtClean="0">
                <a:solidFill>
                  <a:schemeClr val="accent6">
                    <a:lumMod val="50000"/>
                  </a:schemeClr>
                </a:solidFill>
              </a:rPr>
              <a:t>hlink</a:t>
            </a:r>
            <a:r>
              <a:rPr lang="en-US" altLang="en-US" sz="3500" dirty="0" smtClean="0"/>
              <a:t>)</a:t>
            </a:r>
          </a:p>
          <a:p>
            <a:pPr marL="457200" lvl="1" indent="0">
              <a:buNone/>
            </a:pPr>
            <a:r>
              <a:rPr lang="en-US" altLang="en-US" sz="3500" dirty="0" smtClean="0"/>
              <a:t>	if  (!Visited[p-&gt;</a:t>
            </a:r>
            <a:r>
              <a:rPr lang="en-US" altLang="en-US" sz="3500" dirty="0" err="1" smtClean="0"/>
              <a:t>tailvex</a:t>
            </a:r>
            <a:r>
              <a:rPr lang="en-US" altLang="en-US" sz="3500" dirty="0" smtClean="0"/>
              <a:t>]) </a:t>
            </a:r>
          </a:p>
          <a:p>
            <a:pPr marL="457200" lvl="1" indent="0">
              <a:buNone/>
            </a:pPr>
            <a:r>
              <a:rPr lang="en-US" altLang="en-US" sz="3500" b="1" dirty="0" smtClean="0">
                <a:solidFill>
                  <a:srgbClr val="0000FF"/>
                </a:solidFill>
              </a:rPr>
              <a:t>	</a:t>
            </a:r>
            <a:r>
              <a:rPr lang="en-US" altLang="en-US" sz="3500" b="1" dirty="0" err="1" smtClean="0">
                <a:solidFill>
                  <a:srgbClr val="0000FF"/>
                </a:solidFill>
              </a:rPr>
              <a:t>Rev_DFS</a:t>
            </a:r>
            <a:r>
              <a:rPr lang="en-US" altLang="en-US" sz="3500" b="1" dirty="0" smtClean="0">
                <a:solidFill>
                  <a:srgbClr val="0000FF"/>
                </a:solidFill>
              </a:rPr>
              <a:t>(G , p-&gt;</a:t>
            </a:r>
            <a:r>
              <a:rPr lang="en-US" altLang="en-US" sz="3500" b="1" dirty="0" err="1" smtClean="0">
                <a:solidFill>
                  <a:srgbClr val="0000FF"/>
                </a:solidFill>
              </a:rPr>
              <a:t>tailvex</a:t>
            </a:r>
            <a:r>
              <a:rPr lang="en-US" altLang="en-US" sz="3500" b="1" dirty="0" smtClean="0">
                <a:solidFill>
                  <a:srgbClr val="0000FF"/>
                </a:solidFill>
              </a:rPr>
              <a:t>)</a:t>
            </a:r>
            <a:r>
              <a:rPr lang="en-US" altLang="en-US" sz="3500" dirty="0" smtClean="0"/>
              <a:t>;</a:t>
            </a:r>
          </a:p>
          <a:p>
            <a:pPr marL="0" indent="0">
              <a:buNone/>
            </a:pPr>
            <a:r>
              <a:rPr lang="en-US" altLang="en-US" sz="3500" dirty="0" smtClean="0"/>
              <a:t>}</a:t>
            </a:r>
            <a:endParaRPr lang="zh-CN" altLang="en-US" dirty="0"/>
          </a:p>
        </p:txBody>
      </p:sp>
    </p:spTree>
    <p:extLst>
      <p:ext uri="{BB962C8B-B14F-4D97-AF65-F5344CB8AC3E}">
        <p14:creationId xmlns:p14="http://schemas.microsoft.com/office/powerpoint/2010/main" val="32448860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4.3</a:t>
            </a:r>
            <a:r>
              <a:rPr lang="zh-CN" altLang="en-US" dirty="0" smtClean="0"/>
              <a:t>重连通图和关节点</a:t>
            </a:r>
            <a:endParaRPr lang="en-US" dirty="0"/>
          </a:p>
        </p:txBody>
      </p:sp>
      <p:sp>
        <p:nvSpPr>
          <p:cNvPr id="5" name="内容占位符 4"/>
          <p:cNvSpPr>
            <a:spLocks noGrp="1"/>
          </p:cNvSpPr>
          <p:nvPr>
            <p:ph idx="1"/>
          </p:nvPr>
        </p:nvSpPr>
        <p:spPr/>
        <p:txBody>
          <a:bodyPr>
            <a:normAutofit lnSpcReduction="10000"/>
          </a:bodyPr>
          <a:lstStyle/>
          <a:p>
            <a:r>
              <a:rPr lang="zh-CN" altLang="en-US" dirty="0" smtClean="0"/>
              <a:t>定义</a:t>
            </a:r>
            <a:endParaRPr lang="en-US" altLang="zh-CN" dirty="0" smtClean="0"/>
          </a:p>
          <a:p>
            <a:pPr lvl="1"/>
            <a:r>
              <a:rPr lang="zh-CN" altLang="en-US" sz="3200" dirty="0" smtClean="0"/>
              <a:t>若从一个连通图中删去任何一个顶点及其相关联的边，它仍为一个连通图的话，则该连通图被称为</a:t>
            </a:r>
            <a:r>
              <a:rPr lang="zh-CN" altLang="en-US" sz="3200" b="1" dirty="0" smtClean="0">
                <a:solidFill>
                  <a:srgbClr val="0000FF"/>
                </a:solidFill>
              </a:rPr>
              <a:t>重</a:t>
            </a:r>
            <a:r>
              <a:rPr lang="en-US" altLang="zh-CN" sz="3200" b="1" dirty="0" smtClean="0">
                <a:solidFill>
                  <a:srgbClr val="0000FF"/>
                </a:solidFill>
              </a:rPr>
              <a:t>(</a:t>
            </a:r>
            <a:r>
              <a:rPr lang="zh-CN" altLang="en-US" sz="3200" b="1" dirty="0" smtClean="0">
                <a:solidFill>
                  <a:srgbClr val="0000FF"/>
                </a:solidFill>
              </a:rPr>
              <a:t>双</a:t>
            </a:r>
            <a:r>
              <a:rPr lang="en-US" altLang="zh-CN" sz="3200" b="1" dirty="0" smtClean="0">
                <a:solidFill>
                  <a:srgbClr val="0000FF"/>
                </a:solidFill>
              </a:rPr>
              <a:t>)</a:t>
            </a:r>
            <a:r>
              <a:rPr lang="zh-CN" altLang="en-US" sz="3200" b="1" dirty="0" smtClean="0">
                <a:solidFill>
                  <a:srgbClr val="0000FF"/>
                </a:solidFill>
              </a:rPr>
              <a:t>连通图</a:t>
            </a:r>
            <a:r>
              <a:rPr lang="en-US" altLang="zh-CN" sz="3200" b="1" dirty="0" smtClean="0">
                <a:solidFill>
                  <a:srgbClr val="0000FF"/>
                </a:solidFill>
              </a:rPr>
              <a:t>(</a:t>
            </a:r>
            <a:r>
              <a:rPr lang="en-US" altLang="zh-CN" sz="3200" b="1" dirty="0" err="1" smtClean="0">
                <a:solidFill>
                  <a:srgbClr val="0000FF"/>
                </a:solidFill>
              </a:rPr>
              <a:t>biconnected</a:t>
            </a:r>
            <a:r>
              <a:rPr lang="en-US" altLang="zh-CN" sz="3200" b="1" dirty="0" smtClean="0">
                <a:solidFill>
                  <a:srgbClr val="0000FF"/>
                </a:solidFill>
              </a:rPr>
              <a:t> graph)</a:t>
            </a:r>
          </a:p>
          <a:p>
            <a:pPr lvl="1"/>
            <a:r>
              <a:rPr lang="zh-CN" altLang="en-US" sz="3200" dirty="0" smtClean="0"/>
              <a:t>若连通图中的某个顶点和其相关联的边被删去之后，该连通图被分割成两个或两个以上的连通分量，则称此顶点为</a:t>
            </a:r>
            <a:r>
              <a:rPr lang="zh-CN" altLang="en-US" sz="3200" b="1" dirty="0" smtClean="0">
                <a:solidFill>
                  <a:srgbClr val="0000FF"/>
                </a:solidFill>
              </a:rPr>
              <a:t>关节点</a:t>
            </a:r>
            <a:r>
              <a:rPr lang="en-US" altLang="zh-CN" sz="3200" b="1" dirty="0" smtClean="0">
                <a:solidFill>
                  <a:srgbClr val="0000FF"/>
                </a:solidFill>
              </a:rPr>
              <a:t>(articulation point)/</a:t>
            </a:r>
            <a:r>
              <a:rPr lang="zh-CN" altLang="en-US" sz="3200" b="1" dirty="0" smtClean="0">
                <a:solidFill>
                  <a:srgbClr val="0000FF"/>
                </a:solidFill>
              </a:rPr>
              <a:t>割点</a:t>
            </a:r>
            <a:r>
              <a:rPr lang="en-US" altLang="zh-CN" sz="3200" b="1" dirty="0" smtClean="0">
                <a:solidFill>
                  <a:srgbClr val="0000FF"/>
                </a:solidFill>
              </a:rPr>
              <a:t>(cut point)</a:t>
            </a:r>
          </a:p>
          <a:p>
            <a:pPr lvl="1"/>
            <a:r>
              <a:rPr lang="zh-CN" altLang="en-US" sz="3200" dirty="0" smtClean="0"/>
              <a:t>没有关节点的连通图为重连通图</a:t>
            </a:r>
          </a:p>
          <a:p>
            <a:r>
              <a:rPr lang="zh-CN" altLang="en-US" b="1" dirty="0">
                <a:solidFill>
                  <a:srgbClr val="800000"/>
                </a:solidFill>
                <a:ea typeface="楷体_GB2312" pitchFamily="49" charset="-122"/>
              </a:rPr>
              <a:t>如何判别给定的连通图是否</a:t>
            </a:r>
            <a:r>
              <a:rPr lang="zh-CN" altLang="en-US" b="1" dirty="0" smtClean="0">
                <a:solidFill>
                  <a:srgbClr val="800000"/>
                </a:solidFill>
                <a:ea typeface="楷体_GB2312" pitchFamily="49" charset="-122"/>
              </a:rPr>
              <a:t>是重连通图</a:t>
            </a:r>
            <a:r>
              <a:rPr lang="zh-CN" altLang="en-US" b="1" dirty="0">
                <a:solidFill>
                  <a:srgbClr val="800000"/>
                </a:solidFill>
                <a:ea typeface="楷体_GB2312" pitchFamily="49" charset="-122"/>
              </a:rPr>
              <a:t>？</a:t>
            </a:r>
            <a:endParaRPr lang="en-US" dirty="0"/>
          </a:p>
          <a:p>
            <a:endParaRPr lang="en-US" dirty="0"/>
          </a:p>
        </p:txBody>
      </p:sp>
    </p:spTree>
    <p:extLst>
      <p:ext uri="{BB962C8B-B14F-4D97-AF65-F5344CB8AC3E}">
        <p14:creationId xmlns:p14="http://schemas.microsoft.com/office/powerpoint/2010/main" val="2045478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820" name="Group 60"/>
          <p:cNvGrpSpPr>
            <a:grpSpLocks/>
          </p:cNvGrpSpPr>
          <p:nvPr/>
        </p:nvGrpSpPr>
        <p:grpSpPr bwMode="auto">
          <a:xfrm>
            <a:off x="1066800" y="1524000"/>
            <a:ext cx="2438400" cy="3810000"/>
            <a:chOff x="672" y="960"/>
            <a:chExt cx="1536" cy="2400"/>
          </a:xfrm>
        </p:grpSpPr>
        <p:sp>
          <p:nvSpPr>
            <p:cNvPr id="117762" name="Oval 2"/>
            <p:cNvSpPr>
              <a:spLocks noChangeArrowheads="1"/>
            </p:cNvSpPr>
            <p:nvPr/>
          </p:nvSpPr>
          <p:spPr bwMode="auto">
            <a:xfrm>
              <a:off x="1296" y="1536"/>
              <a:ext cx="288" cy="288"/>
            </a:xfrm>
            <a:prstGeom prst="ellipse">
              <a:avLst/>
            </a:prstGeom>
            <a:solidFill>
              <a:srgbClr val="CCFFFF"/>
            </a:solidFill>
            <a:ln w="9525">
              <a:solidFill>
                <a:srgbClr val="00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0099"/>
                  </a:solidFill>
                </a:rPr>
                <a:t>a</a:t>
              </a:r>
              <a:endParaRPr lang="en-US" altLang="zh-CN" sz="2400"/>
            </a:p>
          </p:txBody>
        </p:sp>
        <p:sp>
          <p:nvSpPr>
            <p:cNvPr id="117763" name="Oval 3"/>
            <p:cNvSpPr>
              <a:spLocks noChangeArrowheads="1"/>
            </p:cNvSpPr>
            <p:nvPr/>
          </p:nvSpPr>
          <p:spPr bwMode="auto">
            <a:xfrm>
              <a:off x="672" y="960"/>
              <a:ext cx="288" cy="288"/>
            </a:xfrm>
            <a:prstGeom prst="ellipse">
              <a:avLst/>
            </a:prstGeom>
            <a:solidFill>
              <a:srgbClr val="CCFFFF"/>
            </a:solidFill>
            <a:ln w="9525">
              <a:solidFill>
                <a:srgbClr val="00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0099"/>
                  </a:solidFill>
                </a:rPr>
                <a:t>h</a:t>
              </a:r>
              <a:endParaRPr lang="en-US" altLang="zh-CN" sz="2400"/>
            </a:p>
          </p:txBody>
        </p:sp>
        <p:sp>
          <p:nvSpPr>
            <p:cNvPr id="117764" name="Oval 4"/>
            <p:cNvSpPr>
              <a:spLocks noChangeArrowheads="1"/>
            </p:cNvSpPr>
            <p:nvPr/>
          </p:nvSpPr>
          <p:spPr bwMode="auto">
            <a:xfrm>
              <a:off x="1920" y="960"/>
              <a:ext cx="288" cy="288"/>
            </a:xfrm>
            <a:prstGeom prst="ellipse">
              <a:avLst/>
            </a:prstGeom>
            <a:solidFill>
              <a:srgbClr val="CCFFFF"/>
            </a:solidFill>
            <a:ln w="9525">
              <a:solidFill>
                <a:srgbClr val="00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0099"/>
                  </a:solidFill>
                </a:rPr>
                <a:t>g</a:t>
              </a:r>
              <a:endParaRPr lang="en-US" altLang="zh-CN" sz="2400"/>
            </a:p>
          </p:txBody>
        </p:sp>
        <p:sp>
          <p:nvSpPr>
            <p:cNvPr id="117765" name="Oval 5"/>
            <p:cNvSpPr>
              <a:spLocks noChangeArrowheads="1"/>
            </p:cNvSpPr>
            <p:nvPr/>
          </p:nvSpPr>
          <p:spPr bwMode="auto">
            <a:xfrm>
              <a:off x="1296" y="2496"/>
              <a:ext cx="288" cy="288"/>
            </a:xfrm>
            <a:prstGeom prst="ellipse">
              <a:avLst/>
            </a:prstGeom>
            <a:solidFill>
              <a:srgbClr val="CCFFFF"/>
            </a:solidFill>
            <a:ln w="9525">
              <a:solidFill>
                <a:srgbClr val="00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0099"/>
                  </a:solidFill>
                </a:rPr>
                <a:t>c</a:t>
              </a:r>
              <a:endParaRPr lang="en-US" altLang="zh-CN" sz="2400"/>
            </a:p>
          </p:txBody>
        </p:sp>
        <p:sp>
          <p:nvSpPr>
            <p:cNvPr id="117766" name="Oval 6"/>
            <p:cNvSpPr>
              <a:spLocks noChangeArrowheads="1"/>
            </p:cNvSpPr>
            <p:nvPr/>
          </p:nvSpPr>
          <p:spPr bwMode="auto">
            <a:xfrm>
              <a:off x="672" y="2016"/>
              <a:ext cx="288" cy="288"/>
            </a:xfrm>
            <a:prstGeom prst="ellipse">
              <a:avLst/>
            </a:prstGeom>
            <a:solidFill>
              <a:srgbClr val="CCFFFF"/>
            </a:solidFill>
            <a:ln w="9525">
              <a:solidFill>
                <a:srgbClr val="00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0099"/>
                  </a:solidFill>
                </a:rPr>
                <a:t>b</a:t>
              </a:r>
              <a:endParaRPr lang="en-US" altLang="zh-CN" sz="2400"/>
            </a:p>
          </p:txBody>
        </p:sp>
        <p:sp>
          <p:nvSpPr>
            <p:cNvPr id="117767" name="Oval 7"/>
            <p:cNvSpPr>
              <a:spLocks noChangeArrowheads="1"/>
            </p:cNvSpPr>
            <p:nvPr/>
          </p:nvSpPr>
          <p:spPr bwMode="auto">
            <a:xfrm>
              <a:off x="1920" y="2016"/>
              <a:ext cx="288" cy="288"/>
            </a:xfrm>
            <a:prstGeom prst="ellipse">
              <a:avLst/>
            </a:prstGeom>
            <a:solidFill>
              <a:srgbClr val="CCFFFF"/>
            </a:solidFill>
            <a:ln w="9525">
              <a:solidFill>
                <a:srgbClr val="00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0099"/>
                  </a:solidFill>
                </a:rPr>
                <a:t>f</a:t>
              </a:r>
              <a:endParaRPr lang="en-US" altLang="zh-CN" sz="2400"/>
            </a:p>
          </p:txBody>
        </p:sp>
        <p:sp>
          <p:nvSpPr>
            <p:cNvPr id="117768" name="Oval 8"/>
            <p:cNvSpPr>
              <a:spLocks noChangeArrowheads="1"/>
            </p:cNvSpPr>
            <p:nvPr/>
          </p:nvSpPr>
          <p:spPr bwMode="auto">
            <a:xfrm>
              <a:off x="672" y="3072"/>
              <a:ext cx="288" cy="288"/>
            </a:xfrm>
            <a:prstGeom prst="ellipse">
              <a:avLst/>
            </a:prstGeom>
            <a:solidFill>
              <a:srgbClr val="CCFFFF"/>
            </a:solidFill>
            <a:ln w="9525">
              <a:solidFill>
                <a:srgbClr val="00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0099"/>
                  </a:solidFill>
                </a:rPr>
                <a:t>d</a:t>
              </a:r>
              <a:endParaRPr lang="en-US" altLang="zh-CN" sz="2400"/>
            </a:p>
          </p:txBody>
        </p:sp>
        <p:sp>
          <p:nvSpPr>
            <p:cNvPr id="117769" name="Oval 9"/>
            <p:cNvSpPr>
              <a:spLocks noChangeArrowheads="1"/>
            </p:cNvSpPr>
            <p:nvPr/>
          </p:nvSpPr>
          <p:spPr bwMode="auto">
            <a:xfrm>
              <a:off x="1920" y="3072"/>
              <a:ext cx="288" cy="288"/>
            </a:xfrm>
            <a:prstGeom prst="ellipse">
              <a:avLst/>
            </a:prstGeom>
            <a:solidFill>
              <a:srgbClr val="CCFFFF"/>
            </a:solidFill>
            <a:ln w="9525">
              <a:solidFill>
                <a:srgbClr val="00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0099"/>
                  </a:solidFill>
                </a:rPr>
                <a:t>e</a:t>
              </a:r>
              <a:endParaRPr lang="en-US" altLang="zh-CN" sz="2400"/>
            </a:p>
          </p:txBody>
        </p:sp>
        <p:sp>
          <p:nvSpPr>
            <p:cNvPr id="117770" name="Line 10"/>
            <p:cNvSpPr>
              <a:spLocks noChangeShapeType="1"/>
            </p:cNvSpPr>
            <p:nvPr/>
          </p:nvSpPr>
          <p:spPr bwMode="auto">
            <a:xfrm>
              <a:off x="960" y="1104"/>
              <a:ext cx="960"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71" name="Line 11"/>
            <p:cNvSpPr>
              <a:spLocks noChangeShapeType="1"/>
            </p:cNvSpPr>
            <p:nvPr/>
          </p:nvSpPr>
          <p:spPr bwMode="auto">
            <a:xfrm>
              <a:off x="960" y="3216"/>
              <a:ext cx="960"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72" name="Line 12"/>
            <p:cNvSpPr>
              <a:spLocks noChangeShapeType="1"/>
            </p:cNvSpPr>
            <p:nvPr/>
          </p:nvSpPr>
          <p:spPr bwMode="auto">
            <a:xfrm>
              <a:off x="912" y="1248"/>
              <a:ext cx="384" cy="384"/>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73" name="Line 13"/>
            <p:cNvSpPr>
              <a:spLocks noChangeShapeType="1"/>
            </p:cNvSpPr>
            <p:nvPr/>
          </p:nvSpPr>
          <p:spPr bwMode="auto">
            <a:xfrm flipH="1">
              <a:off x="1536" y="1200"/>
              <a:ext cx="432" cy="432"/>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74" name="Line 14"/>
            <p:cNvSpPr>
              <a:spLocks noChangeShapeType="1"/>
            </p:cNvSpPr>
            <p:nvPr/>
          </p:nvSpPr>
          <p:spPr bwMode="auto">
            <a:xfrm flipH="1">
              <a:off x="912" y="1776"/>
              <a:ext cx="384" cy="336"/>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75" name="Line 15"/>
            <p:cNvSpPr>
              <a:spLocks noChangeShapeType="1"/>
            </p:cNvSpPr>
            <p:nvPr/>
          </p:nvSpPr>
          <p:spPr bwMode="auto">
            <a:xfrm>
              <a:off x="912" y="2256"/>
              <a:ext cx="432" cy="336"/>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76" name="Line 16"/>
            <p:cNvSpPr>
              <a:spLocks noChangeShapeType="1"/>
            </p:cNvSpPr>
            <p:nvPr/>
          </p:nvSpPr>
          <p:spPr bwMode="auto">
            <a:xfrm>
              <a:off x="1536" y="1728"/>
              <a:ext cx="432" cy="336"/>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77" name="Line 17"/>
            <p:cNvSpPr>
              <a:spLocks noChangeShapeType="1"/>
            </p:cNvSpPr>
            <p:nvPr/>
          </p:nvSpPr>
          <p:spPr bwMode="auto">
            <a:xfrm flipH="1">
              <a:off x="1584" y="2256"/>
              <a:ext cx="384" cy="336"/>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78" name="Line 18"/>
            <p:cNvSpPr>
              <a:spLocks noChangeShapeType="1"/>
            </p:cNvSpPr>
            <p:nvPr/>
          </p:nvSpPr>
          <p:spPr bwMode="auto">
            <a:xfrm flipH="1">
              <a:off x="912" y="2736"/>
              <a:ext cx="432" cy="384"/>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79" name="Line 19"/>
            <p:cNvSpPr>
              <a:spLocks noChangeShapeType="1"/>
            </p:cNvSpPr>
            <p:nvPr/>
          </p:nvSpPr>
          <p:spPr bwMode="auto">
            <a:xfrm>
              <a:off x="1536" y="2688"/>
              <a:ext cx="432" cy="432"/>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7821" name="Group 61"/>
          <p:cNvGrpSpPr>
            <a:grpSpLocks/>
          </p:cNvGrpSpPr>
          <p:nvPr/>
        </p:nvGrpSpPr>
        <p:grpSpPr bwMode="auto">
          <a:xfrm>
            <a:off x="5100315" y="1902792"/>
            <a:ext cx="3505200" cy="4343400"/>
            <a:chOff x="3082" y="944"/>
            <a:chExt cx="2208" cy="2736"/>
          </a:xfrm>
        </p:grpSpPr>
        <p:sp>
          <p:nvSpPr>
            <p:cNvPr id="117780" name="Oval 20"/>
            <p:cNvSpPr>
              <a:spLocks noChangeArrowheads="1"/>
            </p:cNvSpPr>
            <p:nvPr/>
          </p:nvSpPr>
          <p:spPr bwMode="auto">
            <a:xfrm>
              <a:off x="4282" y="944"/>
              <a:ext cx="288" cy="288"/>
            </a:xfrm>
            <a:prstGeom prst="ellipse">
              <a:avLst/>
            </a:prstGeom>
            <a:solidFill>
              <a:srgbClr val="CCFFFF"/>
            </a:solidFill>
            <a:ln w="9525">
              <a:solidFill>
                <a:srgbClr val="00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0099"/>
                  </a:solidFill>
                </a:rPr>
                <a:t>a</a:t>
              </a:r>
              <a:endParaRPr lang="en-US" altLang="zh-CN" sz="2400"/>
            </a:p>
          </p:txBody>
        </p:sp>
        <p:sp>
          <p:nvSpPr>
            <p:cNvPr id="117781" name="Oval 21"/>
            <p:cNvSpPr>
              <a:spLocks noChangeArrowheads="1"/>
            </p:cNvSpPr>
            <p:nvPr/>
          </p:nvSpPr>
          <p:spPr bwMode="auto">
            <a:xfrm>
              <a:off x="3562" y="1472"/>
              <a:ext cx="288" cy="288"/>
            </a:xfrm>
            <a:prstGeom prst="ellipse">
              <a:avLst/>
            </a:prstGeom>
            <a:solidFill>
              <a:srgbClr val="CCFFFF"/>
            </a:solidFill>
            <a:ln w="9525">
              <a:solidFill>
                <a:srgbClr val="00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0099"/>
                  </a:solidFill>
                </a:rPr>
                <a:t>b</a:t>
              </a:r>
              <a:endParaRPr lang="en-US" altLang="zh-CN" sz="2400"/>
            </a:p>
          </p:txBody>
        </p:sp>
        <p:sp>
          <p:nvSpPr>
            <p:cNvPr id="117782" name="Oval 22"/>
            <p:cNvSpPr>
              <a:spLocks noChangeArrowheads="1"/>
            </p:cNvSpPr>
            <p:nvPr/>
          </p:nvSpPr>
          <p:spPr bwMode="auto">
            <a:xfrm>
              <a:off x="3562" y="2144"/>
              <a:ext cx="288" cy="288"/>
            </a:xfrm>
            <a:prstGeom prst="ellipse">
              <a:avLst/>
            </a:prstGeom>
            <a:solidFill>
              <a:srgbClr val="CCFFFF"/>
            </a:solidFill>
            <a:ln w="9525">
              <a:solidFill>
                <a:srgbClr val="00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0099"/>
                  </a:solidFill>
                </a:rPr>
                <a:t>c</a:t>
              </a:r>
              <a:endParaRPr lang="en-US" altLang="zh-CN" sz="2400"/>
            </a:p>
          </p:txBody>
        </p:sp>
        <p:sp>
          <p:nvSpPr>
            <p:cNvPr id="117783" name="Oval 23"/>
            <p:cNvSpPr>
              <a:spLocks noChangeArrowheads="1"/>
            </p:cNvSpPr>
            <p:nvPr/>
          </p:nvSpPr>
          <p:spPr bwMode="auto">
            <a:xfrm>
              <a:off x="3082" y="2720"/>
              <a:ext cx="288" cy="288"/>
            </a:xfrm>
            <a:prstGeom prst="ellipse">
              <a:avLst/>
            </a:prstGeom>
            <a:solidFill>
              <a:srgbClr val="CCFFFF"/>
            </a:solidFill>
            <a:ln w="9525">
              <a:solidFill>
                <a:srgbClr val="00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0099"/>
                  </a:solidFill>
                </a:rPr>
                <a:t>d</a:t>
              </a:r>
              <a:endParaRPr lang="en-US" altLang="zh-CN" sz="2400"/>
            </a:p>
          </p:txBody>
        </p:sp>
        <p:sp>
          <p:nvSpPr>
            <p:cNvPr id="117784" name="Oval 24"/>
            <p:cNvSpPr>
              <a:spLocks noChangeArrowheads="1"/>
            </p:cNvSpPr>
            <p:nvPr/>
          </p:nvSpPr>
          <p:spPr bwMode="auto">
            <a:xfrm>
              <a:off x="3082" y="3392"/>
              <a:ext cx="288" cy="288"/>
            </a:xfrm>
            <a:prstGeom prst="ellipse">
              <a:avLst/>
            </a:prstGeom>
            <a:solidFill>
              <a:srgbClr val="CCFFFF"/>
            </a:solidFill>
            <a:ln w="9525">
              <a:solidFill>
                <a:srgbClr val="00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0099"/>
                  </a:solidFill>
                </a:rPr>
                <a:t>e</a:t>
              </a:r>
              <a:endParaRPr lang="en-US" altLang="zh-CN" sz="2400"/>
            </a:p>
          </p:txBody>
        </p:sp>
        <p:sp>
          <p:nvSpPr>
            <p:cNvPr id="117785" name="Oval 25"/>
            <p:cNvSpPr>
              <a:spLocks noChangeArrowheads="1"/>
            </p:cNvSpPr>
            <p:nvPr/>
          </p:nvSpPr>
          <p:spPr bwMode="auto">
            <a:xfrm>
              <a:off x="4042" y="2720"/>
              <a:ext cx="288" cy="288"/>
            </a:xfrm>
            <a:prstGeom prst="ellipse">
              <a:avLst/>
            </a:prstGeom>
            <a:solidFill>
              <a:srgbClr val="CCFFFF"/>
            </a:solidFill>
            <a:ln w="9525">
              <a:solidFill>
                <a:srgbClr val="00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0099"/>
                  </a:solidFill>
                </a:rPr>
                <a:t>f</a:t>
              </a:r>
              <a:endParaRPr lang="en-US" altLang="zh-CN" sz="2400"/>
            </a:p>
          </p:txBody>
        </p:sp>
        <p:sp>
          <p:nvSpPr>
            <p:cNvPr id="117786" name="Oval 26"/>
            <p:cNvSpPr>
              <a:spLocks noChangeArrowheads="1"/>
            </p:cNvSpPr>
            <p:nvPr/>
          </p:nvSpPr>
          <p:spPr bwMode="auto">
            <a:xfrm>
              <a:off x="5002" y="1472"/>
              <a:ext cx="288" cy="288"/>
            </a:xfrm>
            <a:prstGeom prst="ellipse">
              <a:avLst/>
            </a:prstGeom>
            <a:solidFill>
              <a:srgbClr val="CCFFFF"/>
            </a:solidFill>
            <a:ln w="9525">
              <a:solidFill>
                <a:srgbClr val="00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0099"/>
                  </a:solidFill>
                </a:rPr>
                <a:t>g</a:t>
              </a:r>
              <a:endParaRPr lang="en-US" altLang="zh-CN" sz="2400"/>
            </a:p>
          </p:txBody>
        </p:sp>
        <p:sp>
          <p:nvSpPr>
            <p:cNvPr id="117787" name="Oval 27"/>
            <p:cNvSpPr>
              <a:spLocks noChangeArrowheads="1"/>
            </p:cNvSpPr>
            <p:nvPr/>
          </p:nvSpPr>
          <p:spPr bwMode="auto">
            <a:xfrm>
              <a:off x="5002" y="2144"/>
              <a:ext cx="288" cy="288"/>
            </a:xfrm>
            <a:prstGeom prst="ellipse">
              <a:avLst/>
            </a:prstGeom>
            <a:solidFill>
              <a:srgbClr val="CCFFFF"/>
            </a:solidFill>
            <a:ln w="9525">
              <a:solidFill>
                <a:srgbClr val="00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0099"/>
                  </a:solidFill>
                </a:rPr>
                <a:t>h</a:t>
              </a:r>
              <a:endParaRPr lang="en-US" altLang="zh-CN" sz="2400"/>
            </a:p>
          </p:txBody>
        </p:sp>
        <p:sp>
          <p:nvSpPr>
            <p:cNvPr id="117788" name="Line 28"/>
            <p:cNvSpPr>
              <a:spLocks noChangeShapeType="1"/>
            </p:cNvSpPr>
            <p:nvPr/>
          </p:nvSpPr>
          <p:spPr bwMode="auto">
            <a:xfrm flipH="1">
              <a:off x="3706" y="1088"/>
              <a:ext cx="576" cy="384"/>
            </a:xfrm>
            <a:prstGeom prst="line">
              <a:avLst/>
            </a:prstGeom>
            <a:noFill/>
            <a:ln w="38100">
              <a:solidFill>
                <a:srgbClr val="000099"/>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89" name="Line 29"/>
            <p:cNvSpPr>
              <a:spLocks noChangeShapeType="1"/>
            </p:cNvSpPr>
            <p:nvPr/>
          </p:nvSpPr>
          <p:spPr bwMode="auto">
            <a:xfrm>
              <a:off x="3706" y="1760"/>
              <a:ext cx="0" cy="384"/>
            </a:xfrm>
            <a:prstGeom prst="line">
              <a:avLst/>
            </a:prstGeom>
            <a:noFill/>
            <a:ln w="38100">
              <a:solidFill>
                <a:srgbClr val="000099"/>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90" name="Line 30"/>
            <p:cNvSpPr>
              <a:spLocks noChangeShapeType="1"/>
            </p:cNvSpPr>
            <p:nvPr/>
          </p:nvSpPr>
          <p:spPr bwMode="auto">
            <a:xfrm flipH="1">
              <a:off x="3226" y="2288"/>
              <a:ext cx="336" cy="432"/>
            </a:xfrm>
            <a:prstGeom prst="line">
              <a:avLst/>
            </a:prstGeom>
            <a:noFill/>
            <a:ln w="38100">
              <a:solidFill>
                <a:srgbClr val="000099"/>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91" name="Line 31"/>
            <p:cNvSpPr>
              <a:spLocks noChangeShapeType="1"/>
            </p:cNvSpPr>
            <p:nvPr/>
          </p:nvSpPr>
          <p:spPr bwMode="auto">
            <a:xfrm>
              <a:off x="3850" y="2288"/>
              <a:ext cx="336" cy="432"/>
            </a:xfrm>
            <a:prstGeom prst="line">
              <a:avLst/>
            </a:prstGeom>
            <a:noFill/>
            <a:ln w="38100">
              <a:solidFill>
                <a:srgbClr val="000099"/>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92" name="Line 32"/>
            <p:cNvSpPr>
              <a:spLocks noChangeShapeType="1"/>
            </p:cNvSpPr>
            <p:nvPr/>
          </p:nvSpPr>
          <p:spPr bwMode="auto">
            <a:xfrm>
              <a:off x="3226" y="3008"/>
              <a:ext cx="0" cy="384"/>
            </a:xfrm>
            <a:prstGeom prst="line">
              <a:avLst/>
            </a:prstGeom>
            <a:noFill/>
            <a:ln w="38100">
              <a:solidFill>
                <a:srgbClr val="000099"/>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93" name="Line 33"/>
            <p:cNvSpPr>
              <a:spLocks noChangeShapeType="1"/>
            </p:cNvSpPr>
            <p:nvPr/>
          </p:nvSpPr>
          <p:spPr bwMode="auto">
            <a:xfrm>
              <a:off x="4570" y="1088"/>
              <a:ext cx="576" cy="384"/>
            </a:xfrm>
            <a:prstGeom prst="line">
              <a:avLst/>
            </a:prstGeom>
            <a:noFill/>
            <a:ln w="38100">
              <a:solidFill>
                <a:srgbClr val="000099"/>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94" name="Line 34"/>
            <p:cNvSpPr>
              <a:spLocks noChangeShapeType="1"/>
            </p:cNvSpPr>
            <p:nvPr/>
          </p:nvSpPr>
          <p:spPr bwMode="auto">
            <a:xfrm flipH="1">
              <a:off x="5146" y="1760"/>
              <a:ext cx="0" cy="384"/>
            </a:xfrm>
            <a:prstGeom prst="line">
              <a:avLst/>
            </a:prstGeom>
            <a:noFill/>
            <a:ln w="38100">
              <a:solidFill>
                <a:srgbClr val="000099"/>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7795" name="Freeform 35"/>
          <p:cNvSpPr>
            <a:spLocks/>
          </p:cNvSpPr>
          <p:nvPr/>
        </p:nvSpPr>
        <p:spPr bwMode="auto">
          <a:xfrm>
            <a:off x="6852915" y="2359992"/>
            <a:ext cx="495300" cy="3479800"/>
          </a:xfrm>
          <a:custGeom>
            <a:avLst/>
            <a:gdLst>
              <a:gd name="T0" fmla="*/ 0 w 312"/>
              <a:gd name="T1" fmla="*/ 1776 h 2192"/>
              <a:gd name="T2" fmla="*/ 96 w 312"/>
              <a:gd name="T3" fmla="*/ 1920 h 2192"/>
              <a:gd name="T4" fmla="*/ 288 w 312"/>
              <a:gd name="T5" fmla="*/ 1872 h 2192"/>
              <a:gd name="T6" fmla="*/ 240 w 312"/>
              <a:gd name="T7" fmla="*/ 0 h 2192"/>
            </a:gdLst>
            <a:ahLst/>
            <a:cxnLst>
              <a:cxn ang="0">
                <a:pos x="T0" y="T1"/>
              </a:cxn>
              <a:cxn ang="0">
                <a:pos x="T2" y="T3"/>
              </a:cxn>
              <a:cxn ang="0">
                <a:pos x="T4" y="T5"/>
              </a:cxn>
              <a:cxn ang="0">
                <a:pos x="T6" y="T7"/>
              </a:cxn>
            </a:cxnLst>
            <a:rect l="0" t="0" r="r" b="b"/>
            <a:pathLst>
              <a:path w="312" h="2192">
                <a:moveTo>
                  <a:pt x="0" y="1776"/>
                </a:moveTo>
                <a:cubicBezTo>
                  <a:pt x="24" y="1840"/>
                  <a:pt x="48" y="1904"/>
                  <a:pt x="96" y="1920"/>
                </a:cubicBezTo>
                <a:cubicBezTo>
                  <a:pt x="144" y="1936"/>
                  <a:pt x="264" y="2192"/>
                  <a:pt x="288" y="1872"/>
                </a:cubicBezTo>
                <a:cubicBezTo>
                  <a:pt x="312" y="1552"/>
                  <a:pt x="276" y="776"/>
                  <a:pt x="240" y="0"/>
                </a:cubicBezTo>
              </a:path>
            </a:pathLst>
          </a:custGeom>
          <a:noFill/>
          <a:ln w="31750">
            <a:solidFill>
              <a:srgbClr val="FF0000"/>
            </a:solidFill>
            <a:round/>
            <a:headEn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96" name="Freeform 36"/>
          <p:cNvSpPr>
            <a:spLocks/>
          </p:cNvSpPr>
          <p:nvPr/>
        </p:nvSpPr>
        <p:spPr bwMode="auto">
          <a:xfrm>
            <a:off x="7310115" y="2359992"/>
            <a:ext cx="1066800" cy="2667000"/>
          </a:xfrm>
          <a:custGeom>
            <a:avLst/>
            <a:gdLst>
              <a:gd name="T0" fmla="*/ 0 w 672"/>
              <a:gd name="T1" fmla="*/ 0 h 1680"/>
              <a:gd name="T2" fmla="*/ 384 w 672"/>
              <a:gd name="T3" fmla="*/ 1440 h 1680"/>
              <a:gd name="T4" fmla="*/ 576 w 672"/>
              <a:gd name="T5" fmla="*/ 1440 h 1680"/>
              <a:gd name="T6" fmla="*/ 672 w 672"/>
              <a:gd name="T7" fmla="*/ 1200 h 1680"/>
            </a:gdLst>
            <a:ahLst/>
            <a:cxnLst>
              <a:cxn ang="0">
                <a:pos x="T0" y="T1"/>
              </a:cxn>
              <a:cxn ang="0">
                <a:pos x="T2" y="T3"/>
              </a:cxn>
              <a:cxn ang="0">
                <a:pos x="T4" y="T5"/>
              </a:cxn>
              <a:cxn ang="0">
                <a:pos x="T6" y="T7"/>
              </a:cxn>
            </a:cxnLst>
            <a:rect l="0" t="0" r="r" b="b"/>
            <a:pathLst>
              <a:path w="672" h="1680">
                <a:moveTo>
                  <a:pt x="0" y="0"/>
                </a:moveTo>
                <a:cubicBezTo>
                  <a:pt x="144" y="600"/>
                  <a:pt x="288" y="1200"/>
                  <a:pt x="384" y="1440"/>
                </a:cubicBezTo>
                <a:cubicBezTo>
                  <a:pt x="480" y="1680"/>
                  <a:pt x="528" y="1480"/>
                  <a:pt x="576" y="1440"/>
                </a:cubicBezTo>
                <a:cubicBezTo>
                  <a:pt x="624" y="1400"/>
                  <a:pt x="648" y="1300"/>
                  <a:pt x="672" y="1200"/>
                </a:cubicBezTo>
              </a:path>
            </a:pathLst>
          </a:custGeom>
          <a:noFill/>
          <a:ln w="31750">
            <a:solidFill>
              <a:srgbClr val="FF0000"/>
            </a:solidFill>
            <a:round/>
            <a:headEnd type="stealth" w="med"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97" name="Text Box 37"/>
          <p:cNvSpPr txBox="1">
            <a:spLocks noChangeArrowheads="1"/>
          </p:cNvSpPr>
          <p:nvPr/>
        </p:nvSpPr>
        <p:spPr bwMode="auto">
          <a:xfrm>
            <a:off x="6837040" y="1464642"/>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9900FF"/>
                </a:solidFill>
              </a:rPr>
              <a:t>1</a:t>
            </a:r>
            <a:endParaRPr lang="en-US" altLang="zh-CN" sz="3200"/>
          </a:p>
        </p:txBody>
      </p:sp>
      <p:sp>
        <p:nvSpPr>
          <p:cNvPr id="117798" name="Text Box 38"/>
          <p:cNvSpPr txBox="1">
            <a:spLocks noChangeArrowheads="1"/>
          </p:cNvSpPr>
          <p:nvPr/>
        </p:nvSpPr>
        <p:spPr bwMode="auto">
          <a:xfrm>
            <a:off x="5703565" y="2313955"/>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9900FF"/>
                </a:solidFill>
              </a:rPr>
              <a:t>2</a:t>
            </a:r>
            <a:endParaRPr lang="en-US" altLang="zh-CN" sz="3200"/>
          </a:p>
        </p:txBody>
      </p:sp>
      <p:sp>
        <p:nvSpPr>
          <p:cNvPr id="117799" name="Text Box 39"/>
          <p:cNvSpPr txBox="1">
            <a:spLocks noChangeArrowheads="1"/>
          </p:cNvSpPr>
          <p:nvPr/>
        </p:nvSpPr>
        <p:spPr bwMode="auto">
          <a:xfrm>
            <a:off x="5617840" y="3445842"/>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9900FF"/>
                </a:solidFill>
              </a:rPr>
              <a:t>3</a:t>
            </a:r>
            <a:endParaRPr lang="en-US" altLang="zh-CN" sz="3200"/>
          </a:p>
        </p:txBody>
      </p:sp>
      <p:sp>
        <p:nvSpPr>
          <p:cNvPr id="117800" name="Text Box 40"/>
          <p:cNvSpPr txBox="1">
            <a:spLocks noChangeArrowheads="1"/>
          </p:cNvSpPr>
          <p:nvPr/>
        </p:nvSpPr>
        <p:spPr bwMode="auto">
          <a:xfrm>
            <a:off x="4932040" y="4295155"/>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9900FF"/>
                </a:solidFill>
              </a:rPr>
              <a:t>4</a:t>
            </a:r>
            <a:endParaRPr lang="en-US" altLang="zh-CN" sz="3200"/>
          </a:p>
        </p:txBody>
      </p:sp>
      <p:sp>
        <p:nvSpPr>
          <p:cNvPr id="117801" name="Text Box 41"/>
          <p:cNvSpPr txBox="1">
            <a:spLocks noChangeArrowheads="1"/>
          </p:cNvSpPr>
          <p:nvPr/>
        </p:nvSpPr>
        <p:spPr bwMode="auto">
          <a:xfrm>
            <a:off x="4932040" y="5350842"/>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9900FF"/>
                </a:solidFill>
              </a:rPr>
              <a:t>5</a:t>
            </a:r>
            <a:endParaRPr lang="en-US" altLang="zh-CN" sz="3200"/>
          </a:p>
        </p:txBody>
      </p:sp>
      <p:sp>
        <p:nvSpPr>
          <p:cNvPr id="117802" name="Text Box 42"/>
          <p:cNvSpPr txBox="1">
            <a:spLocks noChangeArrowheads="1"/>
          </p:cNvSpPr>
          <p:nvPr/>
        </p:nvSpPr>
        <p:spPr bwMode="auto">
          <a:xfrm>
            <a:off x="6760840" y="4264992"/>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9900FF"/>
                </a:solidFill>
              </a:rPr>
              <a:t>6</a:t>
            </a:r>
            <a:endParaRPr lang="en-US" altLang="zh-CN" sz="3200"/>
          </a:p>
        </p:txBody>
      </p:sp>
      <p:sp>
        <p:nvSpPr>
          <p:cNvPr id="117803" name="Text Box 43"/>
          <p:cNvSpPr txBox="1">
            <a:spLocks noChangeArrowheads="1"/>
          </p:cNvSpPr>
          <p:nvPr/>
        </p:nvSpPr>
        <p:spPr bwMode="auto">
          <a:xfrm>
            <a:off x="8208640" y="2226642"/>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9900FF"/>
                </a:solidFill>
              </a:rPr>
              <a:t>7</a:t>
            </a:r>
            <a:endParaRPr lang="en-US" altLang="zh-CN" sz="3200"/>
          </a:p>
        </p:txBody>
      </p:sp>
      <p:sp>
        <p:nvSpPr>
          <p:cNvPr id="117804" name="Text Box 44"/>
          <p:cNvSpPr txBox="1">
            <a:spLocks noChangeArrowheads="1"/>
          </p:cNvSpPr>
          <p:nvPr/>
        </p:nvSpPr>
        <p:spPr bwMode="auto">
          <a:xfrm>
            <a:off x="8361040" y="3380755"/>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9900FF"/>
                </a:solidFill>
              </a:rPr>
              <a:t>8</a:t>
            </a:r>
            <a:endParaRPr lang="en-US" altLang="zh-CN" sz="3200"/>
          </a:p>
        </p:txBody>
      </p:sp>
      <p:sp>
        <p:nvSpPr>
          <p:cNvPr id="117805" name="Freeform 45"/>
          <p:cNvSpPr>
            <a:spLocks/>
          </p:cNvSpPr>
          <p:nvPr/>
        </p:nvSpPr>
        <p:spPr bwMode="auto">
          <a:xfrm>
            <a:off x="5328915" y="4264992"/>
            <a:ext cx="889000" cy="2692400"/>
          </a:xfrm>
          <a:custGeom>
            <a:avLst/>
            <a:gdLst>
              <a:gd name="T0" fmla="*/ 0 w 560"/>
              <a:gd name="T1" fmla="*/ 1248 h 1696"/>
              <a:gd name="T2" fmla="*/ 288 w 560"/>
              <a:gd name="T3" fmla="*/ 1536 h 1696"/>
              <a:gd name="T4" fmla="*/ 528 w 560"/>
              <a:gd name="T5" fmla="*/ 1440 h 1696"/>
              <a:gd name="T6" fmla="*/ 480 w 560"/>
              <a:gd name="T7" fmla="*/ 0 h 1696"/>
            </a:gdLst>
            <a:ahLst/>
            <a:cxnLst>
              <a:cxn ang="0">
                <a:pos x="T0" y="T1"/>
              </a:cxn>
              <a:cxn ang="0">
                <a:pos x="T2" y="T3"/>
              </a:cxn>
              <a:cxn ang="0">
                <a:pos x="T4" y="T5"/>
              </a:cxn>
              <a:cxn ang="0">
                <a:pos x="T6" y="T7"/>
              </a:cxn>
            </a:cxnLst>
            <a:rect l="0" t="0" r="r" b="b"/>
            <a:pathLst>
              <a:path w="560" h="1696">
                <a:moveTo>
                  <a:pt x="0" y="1248"/>
                </a:moveTo>
                <a:cubicBezTo>
                  <a:pt x="100" y="1376"/>
                  <a:pt x="200" y="1504"/>
                  <a:pt x="288" y="1536"/>
                </a:cubicBezTo>
                <a:cubicBezTo>
                  <a:pt x="376" y="1568"/>
                  <a:pt x="496" y="1696"/>
                  <a:pt x="528" y="1440"/>
                </a:cubicBezTo>
                <a:cubicBezTo>
                  <a:pt x="560" y="1184"/>
                  <a:pt x="488" y="240"/>
                  <a:pt x="480" y="0"/>
                </a:cubicBezTo>
              </a:path>
            </a:pathLst>
          </a:custGeom>
          <a:noFill/>
          <a:ln w="31750">
            <a:solidFill>
              <a:srgbClr val="FF0000"/>
            </a:solidFill>
            <a:round/>
            <a:headEn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06" name="Text Box 46"/>
          <p:cNvSpPr txBox="1">
            <a:spLocks noChangeArrowheads="1"/>
          </p:cNvSpPr>
          <p:nvPr/>
        </p:nvSpPr>
        <p:spPr bwMode="auto">
          <a:xfrm>
            <a:off x="5481315" y="5895355"/>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990000"/>
                </a:solidFill>
              </a:rPr>
              <a:t>3</a:t>
            </a:r>
            <a:endParaRPr lang="en-US" altLang="zh-CN" sz="3200" dirty="0"/>
          </a:p>
        </p:txBody>
      </p:sp>
      <p:sp>
        <p:nvSpPr>
          <p:cNvPr id="117807" name="Text Box 47"/>
          <p:cNvSpPr txBox="1">
            <a:spLocks noChangeArrowheads="1"/>
          </p:cNvSpPr>
          <p:nvPr/>
        </p:nvSpPr>
        <p:spPr bwMode="auto">
          <a:xfrm>
            <a:off x="5481315" y="4828555"/>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990000"/>
                </a:solidFill>
              </a:rPr>
              <a:t>3</a:t>
            </a:r>
            <a:endParaRPr lang="en-US" altLang="zh-CN" sz="3200" dirty="0"/>
          </a:p>
        </p:txBody>
      </p:sp>
      <p:sp>
        <p:nvSpPr>
          <p:cNvPr id="117808" name="Text Box 48"/>
          <p:cNvSpPr txBox="1">
            <a:spLocks noChangeArrowheads="1"/>
          </p:cNvSpPr>
          <p:nvPr/>
        </p:nvSpPr>
        <p:spPr bwMode="auto">
          <a:xfrm>
            <a:off x="6998965" y="4874592"/>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990000"/>
                </a:solidFill>
              </a:rPr>
              <a:t>1</a:t>
            </a:r>
            <a:endParaRPr lang="en-US" altLang="zh-CN" sz="3200"/>
          </a:p>
        </p:txBody>
      </p:sp>
      <p:sp>
        <p:nvSpPr>
          <p:cNvPr id="117809" name="Text Box 49"/>
          <p:cNvSpPr txBox="1">
            <a:spLocks noChangeArrowheads="1"/>
          </p:cNvSpPr>
          <p:nvPr/>
        </p:nvSpPr>
        <p:spPr bwMode="auto">
          <a:xfrm>
            <a:off x="6167115" y="3990355"/>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990000"/>
                </a:solidFill>
              </a:rPr>
              <a:t>1</a:t>
            </a:r>
            <a:endParaRPr lang="en-US" altLang="zh-CN" sz="3200"/>
          </a:p>
        </p:txBody>
      </p:sp>
      <p:sp>
        <p:nvSpPr>
          <p:cNvPr id="117810" name="Text Box 50"/>
          <p:cNvSpPr txBox="1">
            <a:spLocks noChangeArrowheads="1"/>
          </p:cNvSpPr>
          <p:nvPr/>
        </p:nvSpPr>
        <p:spPr bwMode="auto">
          <a:xfrm>
            <a:off x="6243315" y="2817192"/>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990000"/>
                </a:solidFill>
              </a:rPr>
              <a:t>1</a:t>
            </a:r>
            <a:endParaRPr lang="en-US" altLang="zh-CN" sz="3200"/>
          </a:p>
        </p:txBody>
      </p:sp>
      <p:sp>
        <p:nvSpPr>
          <p:cNvPr id="117811" name="Text Box 51"/>
          <p:cNvSpPr txBox="1">
            <a:spLocks noChangeArrowheads="1"/>
          </p:cNvSpPr>
          <p:nvPr/>
        </p:nvSpPr>
        <p:spPr bwMode="auto">
          <a:xfrm>
            <a:off x="8522965" y="3960192"/>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990000"/>
                </a:solidFill>
              </a:rPr>
              <a:t>1</a:t>
            </a:r>
            <a:endParaRPr lang="en-US" altLang="zh-CN" sz="3200"/>
          </a:p>
        </p:txBody>
      </p:sp>
      <p:sp>
        <p:nvSpPr>
          <p:cNvPr id="117812" name="Text Box 52"/>
          <p:cNvSpPr txBox="1">
            <a:spLocks noChangeArrowheads="1"/>
          </p:cNvSpPr>
          <p:nvPr/>
        </p:nvSpPr>
        <p:spPr bwMode="auto">
          <a:xfrm>
            <a:off x="8453115" y="2893392"/>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990000"/>
                </a:solidFill>
              </a:rPr>
              <a:t>1</a:t>
            </a:r>
            <a:endParaRPr lang="en-US" altLang="zh-CN" sz="3200"/>
          </a:p>
        </p:txBody>
      </p:sp>
      <p:sp>
        <p:nvSpPr>
          <p:cNvPr id="117813" name="Text Box 53"/>
          <p:cNvSpPr txBox="1">
            <a:spLocks noChangeArrowheads="1"/>
          </p:cNvSpPr>
          <p:nvPr/>
        </p:nvSpPr>
        <p:spPr bwMode="auto">
          <a:xfrm>
            <a:off x="7310115" y="2085355"/>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990000"/>
                </a:solidFill>
              </a:rPr>
              <a:t>1</a:t>
            </a:r>
            <a:endParaRPr lang="en-US" altLang="zh-CN" sz="3200"/>
          </a:p>
        </p:txBody>
      </p:sp>
      <p:sp>
        <p:nvSpPr>
          <p:cNvPr id="117815" name="Text Box 55"/>
          <p:cNvSpPr txBox="1">
            <a:spLocks noChangeArrowheads="1"/>
          </p:cNvSpPr>
          <p:nvPr/>
        </p:nvSpPr>
        <p:spPr bwMode="auto">
          <a:xfrm>
            <a:off x="152400" y="5638800"/>
            <a:ext cx="4660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rgbClr val="000099"/>
                </a:solidFill>
                <a:ea typeface="楷体_GB2312" pitchFamily="49" charset="-122"/>
              </a:rPr>
              <a:t>顶点</a:t>
            </a:r>
            <a:r>
              <a:rPr lang="zh-CN" altLang="en-US" sz="3200" b="1" dirty="0">
                <a:solidFill>
                  <a:srgbClr val="0000FF"/>
                </a:solidFill>
                <a:ea typeface="楷体_GB2312" pitchFamily="49" charset="-122"/>
              </a:rPr>
              <a:t> </a:t>
            </a:r>
            <a:r>
              <a:rPr lang="en-US" altLang="zh-CN" sz="3200" b="1" dirty="0">
                <a:solidFill>
                  <a:srgbClr val="0000FF"/>
                </a:solidFill>
              </a:rPr>
              <a:t>a</a:t>
            </a:r>
            <a:r>
              <a:rPr lang="en-US" altLang="zh-CN" sz="3200" b="1" dirty="0">
                <a:solidFill>
                  <a:srgbClr val="000099"/>
                </a:solidFill>
              </a:rPr>
              <a:t> </a:t>
            </a:r>
            <a:r>
              <a:rPr lang="zh-CN" altLang="en-US" sz="3200" b="1" dirty="0">
                <a:solidFill>
                  <a:srgbClr val="000099"/>
                </a:solidFill>
                <a:ea typeface="楷体_GB2312" pitchFamily="49" charset="-122"/>
              </a:rPr>
              <a:t>和顶点 </a:t>
            </a:r>
            <a:r>
              <a:rPr lang="en-US" altLang="zh-CN" sz="3200" b="1" dirty="0">
                <a:solidFill>
                  <a:srgbClr val="0000FF"/>
                </a:solidFill>
              </a:rPr>
              <a:t>c</a:t>
            </a:r>
            <a:r>
              <a:rPr lang="en-US" altLang="zh-CN" sz="3200" b="1" dirty="0">
                <a:solidFill>
                  <a:srgbClr val="000099"/>
                </a:solidFill>
              </a:rPr>
              <a:t> </a:t>
            </a:r>
            <a:r>
              <a:rPr lang="zh-CN" altLang="en-US" sz="3200" b="1" dirty="0">
                <a:solidFill>
                  <a:srgbClr val="000099"/>
                </a:solidFill>
                <a:ea typeface="楷体_GB2312" pitchFamily="49" charset="-122"/>
              </a:rPr>
              <a:t>是关节点</a:t>
            </a:r>
            <a:endParaRPr lang="zh-CN" altLang="en-US" sz="3200" dirty="0"/>
          </a:p>
        </p:txBody>
      </p:sp>
      <p:sp>
        <p:nvSpPr>
          <p:cNvPr id="117817" name="Text Box 57"/>
          <p:cNvSpPr txBox="1">
            <a:spLocks noChangeArrowheads="1"/>
          </p:cNvSpPr>
          <p:nvPr/>
        </p:nvSpPr>
        <p:spPr bwMode="auto">
          <a:xfrm>
            <a:off x="3923928" y="692696"/>
            <a:ext cx="504056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dirty="0" smtClean="0">
                <a:solidFill>
                  <a:srgbClr val="9900FF"/>
                </a:solidFill>
              </a:rPr>
              <a:t>从</a:t>
            </a:r>
            <a:r>
              <a:rPr lang="en-US" altLang="zh-CN" sz="2800" dirty="0">
                <a:solidFill>
                  <a:srgbClr val="9900FF"/>
                </a:solidFill>
              </a:rPr>
              <a:t>a</a:t>
            </a:r>
            <a:r>
              <a:rPr lang="zh-CN" altLang="en-US" sz="2800" dirty="0" smtClean="0">
                <a:solidFill>
                  <a:srgbClr val="9900FF"/>
                </a:solidFill>
              </a:rPr>
              <a:t>开始以</a:t>
            </a:r>
            <a:r>
              <a:rPr lang="en-US" altLang="zh-CN" sz="2800" dirty="0" smtClean="0">
                <a:solidFill>
                  <a:srgbClr val="9900FF"/>
                </a:solidFill>
              </a:rPr>
              <a:t>DFS</a:t>
            </a:r>
            <a:r>
              <a:rPr lang="zh-CN" altLang="en-US" sz="2800" dirty="0" smtClean="0">
                <a:solidFill>
                  <a:srgbClr val="9900FF"/>
                </a:solidFill>
              </a:rPr>
              <a:t>遍历左图，可以得到下面这颗深度</a:t>
            </a:r>
            <a:r>
              <a:rPr lang="zh-CN" altLang="en-US" sz="2800" dirty="0">
                <a:solidFill>
                  <a:srgbClr val="9900FF"/>
                </a:solidFill>
              </a:rPr>
              <a:t>优先生成树</a:t>
            </a:r>
            <a:endParaRPr lang="zh-CN" altLang="en-US" sz="2800" dirty="0"/>
          </a:p>
        </p:txBody>
      </p:sp>
      <p:sp>
        <p:nvSpPr>
          <p:cNvPr id="2" name="标题 1"/>
          <p:cNvSpPr>
            <a:spLocks noGrp="1"/>
          </p:cNvSpPr>
          <p:nvPr>
            <p:ph type="title"/>
          </p:nvPr>
        </p:nvSpPr>
        <p:spPr/>
        <p:txBody>
          <a:bodyPr/>
          <a:lstStyle/>
          <a:p>
            <a:pPr algn="l"/>
            <a:r>
              <a:rPr lang="zh-CN" altLang="en-US" dirty="0" smtClean="0"/>
              <a:t>例子：重连通图和关节点</a:t>
            </a:r>
            <a:endParaRPr lang="en-US" dirty="0"/>
          </a:p>
        </p:txBody>
      </p:sp>
    </p:spTree>
    <p:extLst>
      <p:ext uri="{BB962C8B-B14F-4D97-AF65-F5344CB8AC3E}">
        <p14:creationId xmlns:p14="http://schemas.microsoft.com/office/powerpoint/2010/main" val="1550962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17820"/>
                                        </p:tgtEl>
                                        <p:attrNameLst>
                                          <p:attrName>style.visibility</p:attrName>
                                        </p:attrNameLst>
                                      </p:cBhvr>
                                      <p:to>
                                        <p:strVal val="visible"/>
                                      </p:to>
                                    </p:set>
                                    <p:animEffect transition="in" filter="wipe(up)">
                                      <p:cBhvr>
                                        <p:cTn id="7" dur="500"/>
                                        <p:tgtEl>
                                          <p:spTgt spid="1178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7815"/>
                                        </p:tgtEl>
                                        <p:attrNameLst>
                                          <p:attrName>style.visibility</p:attrName>
                                        </p:attrNameLst>
                                      </p:cBhvr>
                                      <p:to>
                                        <p:strVal val="visible"/>
                                      </p:to>
                                    </p:set>
                                    <p:animEffect transition="in" filter="wipe(left)">
                                      <p:cBhvr>
                                        <p:cTn id="12" dur="500"/>
                                        <p:tgtEl>
                                          <p:spTgt spid="1178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117817"/>
                                        </p:tgtEl>
                                        <p:attrNameLst>
                                          <p:attrName>style.visibility</p:attrName>
                                        </p:attrNameLst>
                                      </p:cBhvr>
                                      <p:to>
                                        <p:strVal val="visible"/>
                                      </p:to>
                                    </p:set>
                                    <p:anim calcmode="lin" valueType="num">
                                      <p:cBhvr additive="base">
                                        <p:cTn id="17" dur="500" fill="hold"/>
                                        <p:tgtEl>
                                          <p:spTgt spid="117817"/>
                                        </p:tgtEl>
                                        <p:attrNameLst>
                                          <p:attrName>ppt_x</p:attrName>
                                        </p:attrNameLst>
                                      </p:cBhvr>
                                      <p:tavLst>
                                        <p:tav tm="0">
                                          <p:val>
                                            <p:strVal val="#ppt_x"/>
                                          </p:val>
                                        </p:tav>
                                        <p:tav tm="100000">
                                          <p:val>
                                            <p:strVal val="#ppt_x"/>
                                          </p:val>
                                        </p:tav>
                                      </p:tavLst>
                                    </p:anim>
                                    <p:anim calcmode="lin" valueType="num">
                                      <p:cBhvr additive="base">
                                        <p:cTn id="18" dur="500" fill="hold"/>
                                        <p:tgtEl>
                                          <p:spTgt spid="117817"/>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117821"/>
                                        </p:tgtEl>
                                        <p:attrNameLst>
                                          <p:attrName>style.visibility</p:attrName>
                                        </p:attrNameLst>
                                      </p:cBhvr>
                                      <p:to>
                                        <p:strVal val="visible"/>
                                      </p:to>
                                    </p:set>
                                    <p:animEffect transition="in" filter="wipe(up)">
                                      <p:cBhvr>
                                        <p:cTn id="23" dur="500"/>
                                        <p:tgtEl>
                                          <p:spTgt spid="11782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4" fill="hold" grpId="0" nodeType="clickEffect">
                                  <p:stCondLst>
                                    <p:cond delay="0"/>
                                  </p:stCondLst>
                                  <p:childTnLst>
                                    <p:set>
                                      <p:cBhvr>
                                        <p:cTn id="27" dur="1" fill="hold">
                                          <p:stCondLst>
                                            <p:cond delay="0"/>
                                          </p:stCondLst>
                                        </p:cTn>
                                        <p:tgtEl>
                                          <p:spTgt spid="117795"/>
                                        </p:tgtEl>
                                        <p:attrNameLst>
                                          <p:attrName>style.visibility</p:attrName>
                                        </p:attrNameLst>
                                      </p:cBhvr>
                                      <p:to>
                                        <p:strVal val="visible"/>
                                      </p:to>
                                    </p:set>
                                    <p:anim calcmode="lin" valueType="num">
                                      <p:cBhvr>
                                        <p:cTn id="28" dur="500" fill="hold"/>
                                        <p:tgtEl>
                                          <p:spTgt spid="117795"/>
                                        </p:tgtEl>
                                        <p:attrNameLst>
                                          <p:attrName>ppt_x</p:attrName>
                                        </p:attrNameLst>
                                      </p:cBhvr>
                                      <p:tavLst>
                                        <p:tav tm="0">
                                          <p:val>
                                            <p:strVal val="#ppt_x"/>
                                          </p:val>
                                        </p:tav>
                                        <p:tav tm="100000">
                                          <p:val>
                                            <p:strVal val="#ppt_x"/>
                                          </p:val>
                                        </p:tav>
                                      </p:tavLst>
                                    </p:anim>
                                    <p:anim calcmode="lin" valueType="num">
                                      <p:cBhvr>
                                        <p:cTn id="29" dur="500" fill="hold"/>
                                        <p:tgtEl>
                                          <p:spTgt spid="117795"/>
                                        </p:tgtEl>
                                        <p:attrNameLst>
                                          <p:attrName>ppt_y</p:attrName>
                                        </p:attrNameLst>
                                      </p:cBhvr>
                                      <p:tavLst>
                                        <p:tav tm="0">
                                          <p:val>
                                            <p:strVal val="#ppt_y+#ppt_h/2"/>
                                          </p:val>
                                        </p:tav>
                                        <p:tav tm="100000">
                                          <p:val>
                                            <p:strVal val="#ppt_y"/>
                                          </p:val>
                                        </p:tav>
                                      </p:tavLst>
                                    </p:anim>
                                    <p:anim calcmode="lin" valueType="num">
                                      <p:cBhvr>
                                        <p:cTn id="30" dur="500" fill="hold"/>
                                        <p:tgtEl>
                                          <p:spTgt spid="117795"/>
                                        </p:tgtEl>
                                        <p:attrNameLst>
                                          <p:attrName>ppt_w</p:attrName>
                                        </p:attrNameLst>
                                      </p:cBhvr>
                                      <p:tavLst>
                                        <p:tav tm="0">
                                          <p:val>
                                            <p:strVal val="#ppt_w"/>
                                          </p:val>
                                        </p:tav>
                                        <p:tav tm="100000">
                                          <p:val>
                                            <p:strVal val="#ppt_w"/>
                                          </p:val>
                                        </p:tav>
                                      </p:tavLst>
                                    </p:anim>
                                    <p:anim calcmode="lin" valueType="num">
                                      <p:cBhvr>
                                        <p:cTn id="31" dur="500" fill="hold"/>
                                        <p:tgtEl>
                                          <p:spTgt spid="117795"/>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4" fill="hold" grpId="0" nodeType="clickEffect">
                                  <p:stCondLst>
                                    <p:cond delay="0"/>
                                  </p:stCondLst>
                                  <p:childTnLst>
                                    <p:set>
                                      <p:cBhvr>
                                        <p:cTn id="35" dur="1" fill="hold">
                                          <p:stCondLst>
                                            <p:cond delay="0"/>
                                          </p:stCondLst>
                                        </p:cTn>
                                        <p:tgtEl>
                                          <p:spTgt spid="117796"/>
                                        </p:tgtEl>
                                        <p:attrNameLst>
                                          <p:attrName>style.visibility</p:attrName>
                                        </p:attrNameLst>
                                      </p:cBhvr>
                                      <p:to>
                                        <p:strVal val="visible"/>
                                      </p:to>
                                    </p:set>
                                    <p:anim calcmode="lin" valueType="num">
                                      <p:cBhvr>
                                        <p:cTn id="36" dur="500" fill="hold"/>
                                        <p:tgtEl>
                                          <p:spTgt spid="117796"/>
                                        </p:tgtEl>
                                        <p:attrNameLst>
                                          <p:attrName>ppt_x</p:attrName>
                                        </p:attrNameLst>
                                      </p:cBhvr>
                                      <p:tavLst>
                                        <p:tav tm="0">
                                          <p:val>
                                            <p:strVal val="#ppt_x"/>
                                          </p:val>
                                        </p:tav>
                                        <p:tav tm="100000">
                                          <p:val>
                                            <p:strVal val="#ppt_x"/>
                                          </p:val>
                                        </p:tav>
                                      </p:tavLst>
                                    </p:anim>
                                    <p:anim calcmode="lin" valueType="num">
                                      <p:cBhvr>
                                        <p:cTn id="37" dur="500" fill="hold"/>
                                        <p:tgtEl>
                                          <p:spTgt spid="117796"/>
                                        </p:tgtEl>
                                        <p:attrNameLst>
                                          <p:attrName>ppt_y</p:attrName>
                                        </p:attrNameLst>
                                      </p:cBhvr>
                                      <p:tavLst>
                                        <p:tav tm="0">
                                          <p:val>
                                            <p:strVal val="#ppt_y+#ppt_h/2"/>
                                          </p:val>
                                        </p:tav>
                                        <p:tav tm="100000">
                                          <p:val>
                                            <p:strVal val="#ppt_y"/>
                                          </p:val>
                                        </p:tav>
                                      </p:tavLst>
                                    </p:anim>
                                    <p:anim calcmode="lin" valueType="num">
                                      <p:cBhvr>
                                        <p:cTn id="38" dur="500" fill="hold"/>
                                        <p:tgtEl>
                                          <p:spTgt spid="117796"/>
                                        </p:tgtEl>
                                        <p:attrNameLst>
                                          <p:attrName>ppt_w</p:attrName>
                                        </p:attrNameLst>
                                      </p:cBhvr>
                                      <p:tavLst>
                                        <p:tav tm="0">
                                          <p:val>
                                            <p:strVal val="#ppt_w"/>
                                          </p:val>
                                        </p:tav>
                                        <p:tav tm="100000">
                                          <p:val>
                                            <p:strVal val="#ppt_w"/>
                                          </p:val>
                                        </p:tav>
                                      </p:tavLst>
                                    </p:anim>
                                    <p:anim calcmode="lin" valueType="num">
                                      <p:cBhvr>
                                        <p:cTn id="39" dur="500" fill="hold"/>
                                        <p:tgtEl>
                                          <p:spTgt spid="117796"/>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4" fill="hold" grpId="0" nodeType="clickEffect">
                                  <p:stCondLst>
                                    <p:cond delay="0"/>
                                  </p:stCondLst>
                                  <p:childTnLst>
                                    <p:set>
                                      <p:cBhvr>
                                        <p:cTn id="43" dur="1" fill="hold">
                                          <p:stCondLst>
                                            <p:cond delay="0"/>
                                          </p:stCondLst>
                                        </p:cTn>
                                        <p:tgtEl>
                                          <p:spTgt spid="117805"/>
                                        </p:tgtEl>
                                        <p:attrNameLst>
                                          <p:attrName>style.visibility</p:attrName>
                                        </p:attrNameLst>
                                      </p:cBhvr>
                                      <p:to>
                                        <p:strVal val="visible"/>
                                      </p:to>
                                    </p:set>
                                    <p:anim calcmode="lin" valueType="num">
                                      <p:cBhvr>
                                        <p:cTn id="44" dur="500" fill="hold"/>
                                        <p:tgtEl>
                                          <p:spTgt spid="117805"/>
                                        </p:tgtEl>
                                        <p:attrNameLst>
                                          <p:attrName>ppt_x</p:attrName>
                                        </p:attrNameLst>
                                      </p:cBhvr>
                                      <p:tavLst>
                                        <p:tav tm="0">
                                          <p:val>
                                            <p:strVal val="#ppt_x"/>
                                          </p:val>
                                        </p:tav>
                                        <p:tav tm="100000">
                                          <p:val>
                                            <p:strVal val="#ppt_x"/>
                                          </p:val>
                                        </p:tav>
                                      </p:tavLst>
                                    </p:anim>
                                    <p:anim calcmode="lin" valueType="num">
                                      <p:cBhvr>
                                        <p:cTn id="45" dur="500" fill="hold"/>
                                        <p:tgtEl>
                                          <p:spTgt spid="117805"/>
                                        </p:tgtEl>
                                        <p:attrNameLst>
                                          <p:attrName>ppt_y</p:attrName>
                                        </p:attrNameLst>
                                      </p:cBhvr>
                                      <p:tavLst>
                                        <p:tav tm="0">
                                          <p:val>
                                            <p:strVal val="#ppt_y+#ppt_h/2"/>
                                          </p:val>
                                        </p:tav>
                                        <p:tav tm="100000">
                                          <p:val>
                                            <p:strVal val="#ppt_y"/>
                                          </p:val>
                                        </p:tav>
                                      </p:tavLst>
                                    </p:anim>
                                    <p:anim calcmode="lin" valueType="num">
                                      <p:cBhvr>
                                        <p:cTn id="46" dur="500" fill="hold"/>
                                        <p:tgtEl>
                                          <p:spTgt spid="117805"/>
                                        </p:tgtEl>
                                        <p:attrNameLst>
                                          <p:attrName>ppt_w</p:attrName>
                                        </p:attrNameLst>
                                      </p:cBhvr>
                                      <p:tavLst>
                                        <p:tav tm="0">
                                          <p:val>
                                            <p:strVal val="#ppt_w"/>
                                          </p:val>
                                        </p:tav>
                                        <p:tav tm="100000">
                                          <p:val>
                                            <p:strVal val="#ppt_w"/>
                                          </p:val>
                                        </p:tav>
                                      </p:tavLst>
                                    </p:anim>
                                    <p:anim calcmode="lin" valueType="num">
                                      <p:cBhvr>
                                        <p:cTn id="47" dur="500" fill="hold"/>
                                        <p:tgtEl>
                                          <p:spTgt spid="117805"/>
                                        </p:tgtEl>
                                        <p:attrNameLst>
                                          <p:attrName>ppt_h</p:attrName>
                                        </p:attrNameLst>
                                      </p:cBhvr>
                                      <p:tavLst>
                                        <p:tav tm="0">
                                          <p:val>
                                            <p:fltVal val="0"/>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1" fill="hold" grpId="0" nodeType="clickEffect">
                                  <p:stCondLst>
                                    <p:cond delay="0"/>
                                  </p:stCondLst>
                                  <p:childTnLst>
                                    <p:set>
                                      <p:cBhvr>
                                        <p:cTn id="51" dur="1" fill="hold">
                                          <p:stCondLst>
                                            <p:cond delay="0"/>
                                          </p:stCondLst>
                                        </p:cTn>
                                        <p:tgtEl>
                                          <p:spTgt spid="117797"/>
                                        </p:tgtEl>
                                        <p:attrNameLst>
                                          <p:attrName>style.visibility</p:attrName>
                                        </p:attrNameLst>
                                      </p:cBhvr>
                                      <p:to>
                                        <p:strVal val="visible"/>
                                      </p:to>
                                    </p:set>
                                    <p:anim calcmode="lin" valueType="num">
                                      <p:cBhvr additive="base">
                                        <p:cTn id="52" dur="500"/>
                                        <p:tgtEl>
                                          <p:spTgt spid="117797"/>
                                        </p:tgtEl>
                                        <p:attrNameLst>
                                          <p:attrName>ppt_y</p:attrName>
                                        </p:attrNameLst>
                                      </p:cBhvr>
                                      <p:tavLst>
                                        <p:tav tm="0">
                                          <p:val>
                                            <p:strVal val="#ppt_y-#ppt_h*1.125000"/>
                                          </p:val>
                                        </p:tav>
                                        <p:tav tm="100000">
                                          <p:val>
                                            <p:strVal val="#ppt_y"/>
                                          </p:val>
                                        </p:tav>
                                      </p:tavLst>
                                    </p:anim>
                                    <p:animEffect transition="in" filter="wipe(down)">
                                      <p:cBhvr>
                                        <p:cTn id="53" dur="500"/>
                                        <p:tgtEl>
                                          <p:spTgt spid="11779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2" presetClass="entr" presetSubtype="1" fill="hold" grpId="0" nodeType="clickEffect">
                                  <p:stCondLst>
                                    <p:cond delay="0"/>
                                  </p:stCondLst>
                                  <p:childTnLst>
                                    <p:set>
                                      <p:cBhvr>
                                        <p:cTn id="57" dur="1" fill="hold">
                                          <p:stCondLst>
                                            <p:cond delay="0"/>
                                          </p:stCondLst>
                                        </p:cTn>
                                        <p:tgtEl>
                                          <p:spTgt spid="117798"/>
                                        </p:tgtEl>
                                        <p:attrNameLst>
                                          <p:attrName>style.visibility</p:attrName>
                                        </p:attrNameLst>
                                      </p:cBhvr>
                                      <p:to>
                                        <p:strVal val="visible"/>
                                      </p:to>
                                    </p:set>
                                    <p:anim calcmode="lin" valueType="num">
                                      <p:cBhvr additive="base">
                                        <p:cTn id="58" dur="500"/>
                                        <p:tgtEl>
                                          <p:spTgt spid="117798"/>
                                        </p:tgtEl>
                                        <p:attrNameLst>
                                          <p:attrName>ppt_y</p:attrName>
                                        </p:attrNameLst>
                                      </p:cBhvr>
                                      <p:tavLst>
                                        <p:tav tm="0">
                                          <p:val>
                                            <p:strVal val="#ppt_y-#ppt_h*1.125000"/>
                                          </p:val>
                                        </p:tav>
                                        <p:tav tm="100000">
                                          <p:val>
                                            <p:strVal val="#ppt_y"/>
                                          </p:val>
                                        </p:tav>
                                      </p:tavLst>
                                    </p:anim>
                                    <p:animEffect transition="in" filter="wipe(down)">
                                      <p:cBhvr>
                                        <p:cTn id="59" dur="500"/>
                                        <p:tgtEl>
                                          <p:spTgt spid="11779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2" presetClass="entr" presetSubtype="1" fill="hold" grpId="0" nodeType="clickEffect">
                                  <p:stCondLst>
                                    <p:cond delay="0"/>
                                  </p:stCondLst>
                                  <p:childTnLst>
                                    <p:set>
                                      <p:cBhvr>
                                        <p:cTn id="63" dur="1" fill="hold">
                                          <p:stCondLst>
                                            <p:cond delay="0"/>
                                          </p:stCondLst>
                                        </p:cTn>
                                        <p:tgtEl>
                                          <p:spTgt spid="117799"/>
                                        </p:tgtEl>
                                        <p:attrNameLst>
                                          <p:attrName>style.visibility</p:attrName>
                                        </p:attrNameLst>
                                      </p:cBhvr>
                                      <p:to>
                                        <p:strVal val="visible"/>
                                      </p:to>
                                    </p:set>
                                    <p:anim calcmode="lin" valueType="num">
                                      <p:cBhvr additive="base">
                                        <p:cTn id="64" dur="500"/>
                                        <p:tgtEl>
                                          <p:spTgt spid="117799"/>
                                        </p:tgtEl>
                                        <p:attrNameLst>
                                          <p:attrName>ppt_y</p:attrName>
                                        </p:attrNameLst>
                                      </p:cBhvr>
                                      <p:tavLst>
                                        <p:tav tm="0">
                                          <p:val>
                                            <p:strVal val="#ppt_y-#ppt_h*1.125000"/>
                                          </p:val>
                                        </p:tav>
                                        <p:tav tm="100000">
                                          <p:val>
                                            <p:strVal val="#ppt_y"/>
                                          </p:val>
                                        </p:tav>
                                      </p:tavLst>
                                    </p:anim>
                                    <p:animEffect transition="in" filter="wipe(down)">
                                      <p:cBhvr>
                                        <p:cTn id="65" dur="500"/>
                                        <p:tgtEl>
                                          <p:spTgt spid="117799"/>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2" presetClass="entr" presetSubtype="1" fill="hold" grpId="0" nodeType="clickEffect">
                                  <p:stCondLst>
                                    <p:cond delay="0"/>
                                  </p:stCondLst>
                                  <p:childTnLst>
                                    <p:set>
                                      <p:cBhvr>
                                        <p:cTn id="69" dur="1" fill="hold">
                                          <p:stCondLst>
                                            <p:cond delay="0"/>
                                          </p:stCondLst>
                                        </p:cTn>
                                        <p:tgtEl>
                                          <p:spTgt spid="117800"/>
                                        </p:tgtEl>
                                        <p:attrNameLst>
                                          <p:attrName>style.visibility</p:attrName>
                                        </p:attrNameLst>
                                      </p:cBhvr>
                                      <p:to>
                                        <p:strVal val="visible"/>
                                      </p:to>
                                    </p:set>
                                    <p:anim calcmode="lin" valueType="num">
                                      <p:cBhvr additive="base">
                                        <p:cTn id="70" dur="500"/>
                                        <p:tgtEl>
                                          <p:spTgt spid="117800"/>
                                        </p:tgtEl>
                                        <p:attrNameLst>
                                          <p:attrName>ppt_y</p:attrName>
                                        </p:attrNameLst>
                                      </p:cBhvr>
                                      <p:tavLst>
                                        <p:tav tm="0">
                                          <p:val>
                                            <p:strVal val="#ppt_y-#ppt_h*1.125000"/>
                                          </p:val>
                                        </p:tav>
                                        <p:tav tm="100000">
                                          <p:val>
                                            <p:strVal val="#ppt_y"/>
                                          </p:val>
                                        </p:tav>
                                      </p:tavLst>
                                    </p:anim>
                                    <p:animEffect transition="in" filter="wipe(down)">
                                      <p:cBhvr>
                                        <p:cTn id="71" dur="500"/>
                                        <p:tgtEl>
                                          <p:spTgt spid="117800"/>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2" presetClass="entr" presetSubtype="1" fill="hold" grpId="0" nodeType="clickEffect">
                                  <p:stCondLst>
                                    <p:cond delay="0"/>
                                  </p:stCondLst>
                                  <p:childTnLst>
                                    <p:set>
                                      <p:cBhvr>
                                        <p:cTn id="75" dur="1" fill="hold">
                                          <p:stCondLst>
                                            <p:cond delay="0"/>
                                          </p:stCondLst>
                                        </p:cTn>
                                        <p:tgtEl>
                                          <p:spTgt spid="117801"/>
                                        </p:tgtEl>
                                        <p:attrNameLst>
                                          <p:attrName>style.visibility</p:attrName>
                                        </p:attrNameLst>
                                      </p:cBhvr>
                                      <p:to>
                                        <p:strVal val="visible"/>
                                      </p:to>
                                    </p:set>
                                    <p:anim calcmode="lin" valueType="num">
                                      <p:cBhvr additive="base">
                                        <p:cTn id="76" dur="500"/>
                                        <p:tgtEl>
                                          <p:spTgt spid="117801"/>
                                        </p:tgtEl>
                                        <p:attrNameLst>
                                          <p:attrName>ppt_y</p:attrName>
                                        </p:attrNameLst>
                                      </p:cBhvr>
                                      <p:tavLst>
                                        <p:tav tm="0">
                                          <p:val>
                                            <p:strVal val="#ppt_y-#ppt_h*1.125000"/>
                                          </p:val>
                                        </p:tav>
                                        <p:tav tm="100000">
                                          <p:val>
                                            <p:strVal val="#ppt_y"/>
                                          </p:val>
                                        </p:tav>
                                      </p:tavLst>
                                    </p:anim>
                                    <p:animEffect transition="in" filter="wipe(down)">
                                      <p:cBhvr>
                                        <p:cTn id="77" dur="500"/>
                                        <p:tgtEl>
                                          <p:spTgt spid="11780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2" presetClass="entr" presetSubtype="1" fill="hold" grpId="0" nodeType="clickEffect">
                                  <p:stCondLst>
                                    <p:cond delay="0"/>
                                  </p:stCondLst>
                                  <p:childTnLst>
                                    <p:set>
                                      <p:cBhvr>
                                        <p:cTn id="81" dur="1" fill="hold">
                                          <p:stCondLst>
                                            <p:cond delay="0"/>
                                          </p:stCondLst>
                                        </p:cTn>
                                        <p:tgtEl>
                                          <p:spTgt spid="117802"/>
                                        </p:tgtEl>
                                        <p:attrNameLst>
                                          <p:attrName>style.visibility</p:attrName>
                                        </p:attrNameLst>
                                      </p:cBhvr>
                                      <p:to>
                                        <p:strVal val="visible"/>
                                      </p:to>
                                    </p:set>
                                    <p:anim calcmode="lin" valueType="num">
                                      <p:cBhvr additive="base">
                                        <p:cTn id="82" dur="500"/>
                                        <p:tgtEl>
                                          <p:spTgt spid="117802"/>
                                        </p:tgtEl>
                                        <p:attrNameLst>
                                          <p:attrName>ppt_y</p:attrName>
                                        </p:attrNameLst>
                                      </p:cBhvr>
                                      <p:tavLst>
                                        <p:tav tm="0">
                                          <p:val>
                                            <p:strVal val="#ppt_y-#ppt_h*1.125000"/>
                                          </p:val>
                                        </p:tav>
                                        <p:tav tm="100000">
                                          <p:val>
                                            <p:strVal val="#ppt_y"/>
                                          </p:val>
                                        </p:tav>
                                      </p:tavLst>
                                    </p:anim>
                                    <p:animEffect transition="in" filter="wipe(down)">
                                      <p:cBhvr>
                                        <p:cTn id="83" dur="500"/>
                                        <p:tgtEl>
                                          <p:spTgt spid="117802"/>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2" presetClass="entr" presetSubtype="1" fill="hold" grpId="0" nodeType="clickEffect">
                                  <p:stCondLst>
                                    <p:cond delay="0"/>
                                  </p:stCondLst>
                                  <p:childTnLst>
                                    <p:set>
                                      <p:cBhvr>
                                        <p:cTn id="87" dur="1" fill="hold">
                                          <p:stCondLst>
                                            <p:cond delay="0"/>
                                          </p:stCondLst>
                                        </p:cTn>
                                        <p:tgtEl>
                                          <p:spTgt spid="117803"/>
                                        </p:tgtEl>
                                        <p:attrNameLst>
                                          <p:attrName>style.visibility</p:attrName>
                                        </p:attrNameLst>
                                      </p:cBhvr>
                                      <p:to>
                                        <p:strVal val="visible"/>
                                      </p:to>
                                    </p:set>
                                    <p:anim calcmode="lin" valueType="num">
                                      <p:cBhvr additive="base">
                                        <p:cTn id="88" dur="500"/>
                                        <p:tgtEl>
                                          <p:spTgt spid="117803"/>
                                        </p:tgtEl>
                                        <p:attrNameLst>
                                          <p:attrName>ppt_y</p:attrName>
                                        </p:attrNameLst>
                                      </p:cBhvr>
                                      <p:tavLst>
                                        <p:tav tm="0">
                                          <p:val>
                                            <p:strVal val="#ppt_y-#ppt_h*1.125000"/>
                                          </p:val>
                                        </p:tav>
                                        <p:tav tm="100000">
                                          <p:val>
                                            <p:strVal val="#ppt_y"/>
                                          </p:val>
                                        </p:tav>
                                      </p:tavLst>
                                    </p:anim>
                                    <p:animEffect transition="in" filter="wipe(down)">
                                      <p:cBhvr>
                                        <p:cTn id="89" dur="500"/>
                                        <p:tgtEl>
                                          <p:spTgt spid="117803"/>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2" presetClass="entr" presetSubtype="1" fill="hold" grpId="0" nodeType="clickEffect">
                                  <p:stCondLst>
                                    <p:cond delay="0"/>
                                  </p:stCondLst>
                                  <p:childTnLst>
                                    <p:set>
                                      <p:cBhvr>
                                        <p:cTn id="93" dur="1" fill="hold">
                                          <p:stCondLst>
                                            <p:cond delay="0"/>
                                          </p:stCondLst>
                                        </p:cTn>
                                        <p:tgtEl>
                                          <p:spTgt spid="117804"/>
                                        </p:tgtEl>
                                        <p:attrNameLst>
                                          <p:attrName>style.visibility</p:attrName>
                                        </p:attrNameLst>
                                      </p:cBhvr>
                                      <p:to>
                                        <p:strVal val="visible"/>
                                      </p:to>
                                    </p:set>
                                    <p:anim calcmode="lin" valueType="num">
                                      <p:cBhvr additive="base">
                                        <p:cTn id="94" dur="500"/>
                                        <p:tgtEl>
                                          <p:spTgt spid="117804"/>
                                        </p:tgtEl>
                                        <p:attrNameLst>
                                          <p:attrName>ppt_y</p:attrName>
                                        </p:attrNameLst>
                                      </p:cBhvr>
                                      <p:tavLst>
                                        <p:tav tm="0">
                                          <p:val>
                                            <p:strVal val="#ppt_y-#ppt_h*1.125000"/>
                                          </p:val>
                                        </p:tav>
                                        <p:tav tm="100000">
                                          <p:val>
                                            <p:strVal val="#ppt_y"/>
                                          </p:val>
                                        </p:tav>
                                      </p:tavLst>
                                    </p:anim>
                                    <p:animEffect transition="in" filter="wipe(down)">
                                      <p:cBhvr>
                                        <p:cTn id="95" dur="500"/>
                                        <p:tgtEl>
                                          <p:spTgt spid="117804"/>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2" presetClass="entr" presetSubtype="1" fill="hold" grpId="0" nodeType="clickEffect">
                                  <p:stCondLst>
                                    <p:cond delay="0"/>
                                  </p:stCondLst>
                                  <p:childTnLst>
                                    <p:set>
                                      <p:cBhvr>
                                        <p:cTn id="99" dur="1" fill="hold">
                                          <p:stCondLst>
                                            <p:cond delay="0"/>
                                          </p:stCondLst>
                                        </p:cTn>
                                        <p:tgtEl>
                                          <p:spTgt spid="117806"/>
                                        </p:tgtEl>
                                        <p:attrNameLst>
                                          <p:attrName>style.visibility</p:attrName>
                                        </p:attrNameLst>
                                      </p:cBhvr>
                                      <p:to>
                                        <p:strVal val="visible"/>
                                      </p:to>
                                    </p:set>
                                    <p:anim calcmode="lin" valueType="num">
                                      <p:cBhvr additive="base">
                                        <p:cTn id="100" dur="500"/>
                                        <p:tgtEl>
                                          <p:spTgt spid="117806"/>
                                        </p:tgtEl>
                                        <p:attrNameLst>
                                          <p:attrName>ppt_y</p:attrName>
                                        </p:attrNameLst>
                                      </p:cBhvr>
                                      <p:tavLst>
                                        <p:tav tm="0">
                                          <p:val>
                                            <p:strVal val="#ppt_y-#ppt_h*1.125000"/>
                                          </p:val>
                                        </p:tav>
                                        <p:tav tm="100000">
                                          <p:val>
                                            <p:strVal val="#ppt_y"/>
                                          </p:val>
                                        </p:tav>
                                      </p:tavLst>
                                    </p:anim>
                                    <p:animEffect transition="in" filter="wipe(down)">
                                      <p:cBhvr>
                                        <p:cTn id="101" dur="500"/>
                                        <p:tgtEl>
                                          <p:spTgt spid="117806"/>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2" presetClass="entr" presetSubtype="1" fill="hold" grpId="0" nodeType="clickEffect">
                                  <p:stCondLst>
                                    <p:cond delay="0"/>
                                  </p:stCondLst>
                                  <p:childTnLst>
                                    <p:set>
                                      <p:cBhvr>
                                        <p:cTn id="105" dur="1" fill="hold">
                                          <p:stCondLst>
                                            <p:cond delay="0"/>
                                          </p:stCondLst>
                                        </p:cTn>
                                        <p:tgtEl>
                                          <p:spTgt spid="117807"/>
                                        </p:tgtEl>
                                        <p:attrNameLst>
                                          <p:attrName>style.visibility</p:attrName>
                                        </p:attrNameLst>
                                      </p:cBhvr>
                                      <p:to>
                                        <p:strVal val="visible"/>
                                      </p:to>
                                    </p:set>
                                    <p:anim calcmode="lin" valueType="num">
                                      <p:cBhvr additive="base">
                                        <p:cTn id="106" dur="500"/>
                                        <p:tgtEl>
                                          <p:spTgt spid="117807"/>
                                        </p:tgtEl>
                                        <p:attrNameLst>
                                          <p:attrName>ppt_y</p:attrName>
                                        </p:attrNameLst>
                                      </p:cBhvr>
                                      <p:tavLst>
                                        <p:tav tm="0">
                                          <p:val>
                                            <p:strVal val="#ppt_y-#ppt_h*1.125000"/>
                                          </p:val>
                                        </p:tav>
                                        <p:tav tm="100000">
                                          <p:val>
                                            <p:strVal val="#ppt_y"/>
                                          </p:val>
                                        </p:tav>
                                      </p:tavLst>
                                    </p:anim>
                                    <p:animEffect transition="in" filter="wipe(down)">
                                      <p:cBhvr>
                                        <p:cTn id="107" dur="500"/>
                                        <p:tgtEl>
                                          <p:spTgt spid="117807"/>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2" presetClass="entr" presetSubtype="1" fill="hold" grpId="0" nodeType="clickEffect">
                                  <p:stCondLst>
                                    <p:cond delay="0"/>
                                  </p:stCondLst>
                                  <p:childTnLst>
                                    <p:set>
                                      <p:cBhvr>
                                        <p:cTn id="111" dur="1" fill="hold">
                                          <p:stCondLst>
                                            <p:cond delay="0"/>
                                          </p:stCondLst>
                                        </p:cTn>
                                        <p:tgtEl>
                                          <p:spTgt spid="117808"/>
                                        </p:tgtEl>
                                        <p:attrNameLst>
                                          <p:attrName>style.visibility</p:attrName>
                                        </p:attrNameLst>
                                      </p:cBhvr>
                                      <p:to>
                                        <p:strVal val="visible"/>
                                      </p:to>
                                    </p:set>
                                    <p:anim calcmode="lin" valueType="num">
                                      <p:cBhvr additive="base">
                                        <p:cTn id="112" dur="500"/>
                                        <p:tgtEl>
                                          <p:spTgt spid="117808"/>
                                        </p:tgtEl>
                                        <p:attrNameLst>
                                          <p:attrName>ppt_y</p:attrName>
                                        </p:attrNameLst>
                                      </p:cBhvr>
                                      <p:tavLst>
                                        <p:tav tm="0">
                                          <p:val>
                                            <p:strVal val="#ppt_y-#ppt_h*1.125000"/>
                                          </p:val>
                                        </p:tav>
                                        <p:tav tm="100000">
                                          <p:val>
                                            <p:strVal val="#ppt_y"/>
                                          </p:val>
                                        </p:tav>
                                      </p:tavLst>
                                    </p:anim>
                                    <p:animEffect transition="in" filter="wipe(down)">
                                      <p:cBhvr>
                                        <p:cTn id="113" dur="500"/>
                                        <p:tgtEl>
                                          <p:spTgt spid="117808"/>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2" presetClass="entr" presetSubtype="1" fill="hold" grpId="0" nodeType="clickEffect">
                                  <p:stCondLst>
                                    <p:cond delay="0"/>
                                  </p:stCondLst>
                                  <p:childTnLst>
                                    <p:set>
                                      <p:cBhvr>
                                        <p:cTn id="117" dur="1" fill="hold">
                                          <p:stCondLst>
                                            <p:cond delay="0"/>
                                          </p:stCondLst>
                                        </p:cTn>
                                        <p:tgtEl>
                                          <p:spTgt spid="117809"/>
                                        </p:tgtEl>
                                        <p:attrNameLst>
                                          <p:attrName>style.visibility</p:attrName>
                                        </p:attrNameLst>
                                      </p:cBhvr>
                                      <p:to>
                                        <p:strVal val="visible"/>
                                      </p:to>
                                    </p:set>
                                    <p:anim calcmode="lin" valueType="num">
                                      <p:cBhvr additive="base">
                                        <p:cTn id="118" dur="500"/>
                                        <p:tgtEl>
                                          <p:spTgt spid="117809"/>
                                        </p:tgtEl>
                                        <p:attrNameLst>
                                          <p:attrName>ppt_y</p:attrName>
                                        </p:attrNameLst>
                                      </p:cBhvr>
                                      <p:tavLst>
                                        <p:tav tm="0">
                                          <p:val>
                                            <p:strVal val="#ppt_y-#ppt_h*1.125000"/>
                                          </p:val>
                                        </p:tav>
                                        <p:tav tm="100000">
                                          <p:val>
                                            <p:strVal val="#ppt_y"/>
                                          </p:val>
                                        </p:tav>
                                      </p:tavLst>
                                    </p:anim>
                                    <p:animEffect transition="in" filter="wipe(down)">
                                      <p:cBhvr>
                                        <p:cTn id="119" dur="500"/>
                                        <p:tgtEl>
                                          <p:spTgt spid="117809"/>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2" presetClass="entr" presetSubtype="1" fill="hold" grpId="0" nodeType="clickEffect">
                                  <p:stCondLst>
                                    <p:cond delay="0"/>
                                  </p:stCondLst>
                                  <p:childTnLst>
                                    <p:set>
                                      <p:cBhvr>
                                        <p:cTn id="123" dur="1" fill="hold">
                                          <p:stCondLst>
                                            <p:cond delay="0"/>
                                          </p:stCondLst>
                                        </p:cTn>
                                        <p:tgtEl>
                                          <p:spTgt spid="117810"/>
                                        </p:tgtEl>
                                        <p:attrNameLst>
                                          <p:attrName>style.visibility</p:attrName>
                                        </p:attrNameLst>
                                      </p:cBhvr>
                                      <p:to>
                                        <p:strVal val="visible"/>
                                      </p:to>
                                    </p:set>
                                    <p:anim calcmode="lin" valueType="num">
                                      <p:cBhvr additive="base">
                                        <p:cTn id="124" dur="500"/>
                                        <p:tgtEl>
                                          <p:spTgt spid="117810"/>
                                        </p:tgtEl>
                                        <p:attrNameLst>
                                          <p:attrName>ppt_y</p:attrName>
                                        </p:attrNameLst>
                                      </p:cBhvr>
                                      <p:tavLst>
                                        <p:tav tm="0">
                                          <p:val>
                                            <p:strVal val="#ppt_y-#ppt_h*1.125000"/>
                                          </p:val>
                                        </p:tav>
                                        <p:tav tm="100000">
                                          <p:val>
                                            <p:strVal val="#ppt_y"/>
                                          </p:val>
                                        </p:tav>
                                      </p:tavLst>
                                    </p:anim>
                                    <p:animEffect transition="in" filter="wipe(down)">
                                      <p:cBhvr>
                                        <p:cTn id="125" dur="500"/>
                                        <p:tgtEl>
                                          <p:spTgt spid="117810"/>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12" presetClass="entr" presetSubtype="1" fill="hold" grpId="0" nodeType="clickEffect">
                                  <p:stCondLst>
                                    <p:cond delay="0"/>
                                  </p:stCondLst>
                                  <p:childTnLst>
                                    <p:set>
                                      <p:cBhvr>
                                        <p:cTn id="129" dur="1" fill="hold">
                                          <p:stCondLst>
                                            <p:cond delay="0"/>
                                          </p:stCondLst>
                                        </p:cTn>
                                        <p:tgtEl>
                                          <p:spTgt spid="117811"/>
                                        </p:tgtEl>
                                        <p:attrNameLst>
                                          <p:attrName>style.visibility</p:attrName>
                                        </p:attrNameLst>
                                      </p:cBhvr>
                                      <p:to>
                                        <p:strVal val="visible"/>
                                      </p:to>
                                    </p:set>
                                    <p:anim calcmode="lin" valueType="num">
                                      <p:cBhvr additive="base">
                                        <p:cTn id="130" dur="500"/>
                                        <p:tgtEl>
                                          <p:spTgt spid="117811"/>
                                        </p:tgtEl>
                                        <p:attrNameLst>
                                          <p:attrName>ppt_y</p:attrName>
                                        </p:attrNameLst>
                                      </p:cBhvr>
                                      <p:tavLst>
                                        <p:tav tm="0">
                                          <p:val>
                                            <p:strVal val="#ppt_y-#ppt_h*1.125000"/>
                                          </p:val>
                                        </p:tav>
                                        <p:tav tm="100000">
                                          <p:val>
                                            <p:strVal val="#ppt_y"/>
                                          </p:val>
                                        </p:tav>
                                      </p:tavLst>
                                    </p:anim>
                                    <p:animEffect transition="in" filter="wipe(down)">
                                      <p:cBhvr>
                                        <p:cTn id="131" dur="500"/>
                                        <p:tgtEl>
                                          <p:spTgt spid="117811"/>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12" presetClass="entr" presetSubtype="1" fill="hold" grpId="0" nodeType="clickEffect">
                                  <p:stCondLst>
                                    <p:cond delay="0"/>
                                  </p:stCondLst>
                                  <p:childTnLst>
                                    <p:set>
                                      <p:cBhvr>
                                        <p:cTn id="135" dur="1" fill="hold">
                                          <p:stCondLst>
                                            <p:cond delay="0"/>
                                          </p:stCondLst>
                                        </p:cTn>
                                        <p:tgtEl>
                                          <p:spTgt spid="117812"/>
                                        </p:tgtEl>
                                        <p:attrNameLst>
                                          <p:attrName>style.visibility</p:attrName>
                                        </p:attrNameLst>
                                      </p:cBhvr>
                                      <p:to>
                                        <p:strVal val="visible"/>
                                      </p:to>
                                    </p:set>
                                    <p:anim calcmode="lin" valueType="num">
                                      <p:cBhvr additive="base">
                                        <p:cTn id="136" dur="500"/>
                                        <p:tgtEl>
                                          <p:spTgt spid="117812"/>
                                        </p:tgtEl>
                                        <p:attrNameLst>
                                          <p:attrName>ppt_y</p:attrName>
                                        </p:attrNameLst>
                                      </p:cBhvr>
                                      <p:tavLst>
                                        <p:tav tm="0">
                                          <p:val>
                                            <p:strVal val="#ppt_y-#ppt_h*1.125000"/>
                                          </p:val>
                                        </p:tav>
                                        <p:tav tm="100000">
                                          <p:val>
                                            <p:strVal val="#ppt_y"/>
                                          </p:val>
                                        </p:tav>
                                      </p:tavLst>
                                    </p:anim>
                                    <p:animEffect transition="in" filter="wipe(down)">
                                      <p:cBhvr>
                                        <p:cTn id="137" dur="500"/>
                                        <p:tgtEl>
                                          <p:spTgt spid="117812"/>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2" presetClass="entr" presetSubtype="1" fill="hold" grpId="0" nodeType="clickEffect">
                                  <p:stCondLst>
                                    <p:cond delay="0"/>
                                  </p:stCondLst>
                                  <p:childTnLst>
                                    <p:set>
                                      <p:cBhvr>
                                        <p:cTn id="141" dur="1" fill="hold">
                                          <p:stCondLst>
                                            <p:cond delay="0"/>
                                          </p:stCondLst>
                                        </p:cTn>
                                        <p:tgtEl>
                                          <p:spTgt spid="117813"/>
                                        </p:tgtEl>
                                        <p:attrNameLst>
                                          <p:attrName>style.visibility</p:attrName>
                                        </p:attrNameLst>
                                      </p:cBhvr>
                                      <p:to>
                                        <p:strVal val="visible"/>
                                      </p:to>
                                    </p:set>
                                    <p:anim calcmode="lin" valueType="num">
                                      <p:cBhvr additive="base">
                                        <p:cTn id="142" dur="500"/>
                                        <p:tgtEl>
                                          <p:spTgt spid="117813"/>
                                        </p:tgtEl>
                                        <p:attrNameLst>
                                          <p:attrName>ppt_y</p:attrName>
                                        </p:attrNameLst>
                                      </p:cBhvr>
                                      <p:tavLst>
                                        <p:tav tm="0">
                                          <p:val>
                                            <p:strVal val="#ppt_y-#ppt_h*1.125000"/>
                                          </p:val>
                                        </p:tav>
                                        <p:tav tm="100000">
                                          <p:val>
                                            <p:strVal val="#ppt_y"/>
                                          </p:val>
                                        </p:tav>
                                      </p:tavLst>
                                    </p:anim>
                                    <p:animEffect transition="in" filter="wipe(down)">
                                      <p:cBhvr>
                                        <p:cTn id="143" dur="500"/>
                                        <p:tgtEl>
                                          <p:spTgt spid="117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95" grpId="0" animBg="1"/>
      <p:bldP spid="117796" grpId="0" animBg="1"/>
      <p:bldP spid="117797" grpId="0" autoUpdateAnimBg="0"/>
      <p:bldP spid="117798" grpId="0" autoUpdateAnimBg="0"/>
      <p:bldP spid="117799" grpId="0" autoUpdateAnimBg="0"/>
      <p:bldP spid="117800" grpId="0" autoUpdateAnimBg="0"/>
      <p:bldP spid="117801" grpId="0" autoUpdateAnimBg="0"/>
      <p:bldP spid="117802" grpId="0" autoUpdateAnimBg="0"/>
      <p:bldP spid="117803" grpId="0" autoUpdateAnimBg="0"/>
      <p:bldP spid="117804" grpId="0" autoUpdateAnimBg="0"/>
      <p:bldP spid="117805" grpId="0" animBg="1"/>
      <p:bldP spid="117806" grpId="0" autoUpdateAnimBg="0"/>
      <p:bldP spid="117807" grpId="0" autoUpdateAnimBg="0"/>
      <p:bldP spid="117808" grpId="0" autoUpdateAnimBg="0"/>
      <p:bldP spid="117809" grpId="0" autoUpdateAnimBg="0"/>
      <p:bldP spid="117810" grpId="0" autoUpdateAnimBg="0"/>
      <p:bldP spid="117811" grpId="0" autoUpdateAnimBg="0"/>
      <p:bldP spid="117812" grpId="0" autoUpdateAnimBg="0"/>
      <p:bldP spid="117813" grpId="0" autoUpdateAnimBg="0"/>
      <p:bldP spid="117815" grpId="0" autoUpdateAnimBg="0"/>
      <p:bldP spid="117817"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关节点有何特征？</a:t>
            </a:r>
            <a:endParaRPr lang="en-US" dirty="0"/>
          </a:p>
        </p:txBody>
      </p:sp>
      <p:sp>
        <p:nvSpPr>
          <p:cNvPr id="5" name="内容占位符 4"/>
          <p:cNvSpPr>
            <a:spLocks noGrp="1"/>
          </p:cNvSpPr>
          <p:nvPr>
            <p:ph idx="1"/>
          </p:nvPr>
        </p:nvSpPr>
        <p:spPr/>
        <p:txBody>
          <a:bodyPr/>
          <a:lstStyle/>
          <a:p>
            <a:r>
              <a:rPr lang="zh-CN" altLang="en-US" dirty="0" smtClean="0"/>
              <a:t>需借助图的深度优先生成树来分析</a:t>
            </a:r>
          </a:p>
          <a:p>
            <a:pPr lvl="1"/>
            <a:r>
              <a:rPr lang="zh-CN" altLang="en-US" dirty="0" smtClean="0"/>
              <a:t>假设从某个顶点</a:t>
            </a:r>
            <a:r>
              <a:rPr lang="en-US" altLang="zh-CN" dirty="0" smtClean="0"/>
              <a:t>V0</a:t>
            </a:r>
            <a:r>
              <a:rPr lang="zh-CN" altLang="en-US" dirty="0" smtClean="0"/>
              <a:t>出发对连通图进行深度优先搜索遍历，则可得到一棵</a:t>
            </a:r>
            <a:r>
              <a:rPr lang="zh-CN" altLang="en-US" b="1" dirty="0" smtClean="0">
                <a:solidFill>
                  <a:srgbClr val="0000FF"/>
                </a:solidFill>
              </a:rPr>
              <a:t>深度优先生成树</a:t>
            </a:r>
            <a:r>
              <a:rPr lang="zh-CN" altLang="en-US" dirty="0" smtClean="0"/>
              <a:t>，树上包含图的所有顶点</a:t>
            </a:r>
          </a:p>
          <a:p>
            <a:r>
              <a:rPr lang="zh-CN" altLang="en-US" dirty="0" smtClean="0"/>
              <a:t>若生成树的</a:t>
            </a:r>
            <a:r>
              <a:rPr lang="zh-CN" altLang="en-US" b="1" dirty="0" smtClean="0">
                <a:solidFill>
                  <a:srgbClr val="0000FF"/>
                </a:solidFill>
              </a:rPr>
              <a:t>根结点</a:t>
            </a:r>
            <a:r>
              <a:rPr lang="zh-CN" altLang="en-US" dirty="0" smtClean="0"/>
              <a:t>有两个或两个以上的</a:t>
            </a:r>
            <a:r>
              <a:rPr lang="zh-CN" altLang="en-US" b="1" dirty="0" smtClean="0">
                <a:solidFill>
                  <a:srgbClr val="0000FF"/>
                </a:solidFill>
              </a:rPr>
              <a:t>分支</a:t>
            </a:r>
            <a:r>
              <a:rPr lang="zh-CN" altLang="en-US" dirty="0" smtClean="0"/>
              <a:t>，则此顶点</a:t>
            </a:r>
            <a:r>
              <a:rPr lang="en-US" altLang="zh-CN" dirty="0" smtClean="0"/>
              <a:t>(</a:t>
            </a:r>
            <a:r>
              <a:rPr lang="zh-CN" altLang="en-US" dirty="0" smtClean="0"/>
              <a:t>生成树的根</a:t>
            </a:r>
            <a:r>
              <a:rPr lang="en-US" altLang="zh-CN" dirty="0" smtClean="0"/>
              <a:t>)</a:t>
            </a:r>
            <a:r>
              <a:rPr lang="zh-CN" altLang="en-US" dirty="0" smtClean="0"/>
              <a:t>必为关节点</a:t>
            </a:r>
            <a:endParaRPr lang="en-US" altLang="zh-CN" dirty="0" smtClean="0"/>
          </a:p>
          <a:p>
            <a:r>
              <a:rPr lang="zh-CN" altLang="en-US" dirty="0" smtClean="0"/>
              <a:t>对生成树上的任意一个</a:t>
            </a:r>
            <a:r>
              <a:rPr lang="zh-CN" altLang="en-US" b="1" dirty="0" smtClean="0">
                <a:solidFill>
                  <a:srgbClr val="0000FF"/>
                </a:solidFill>
              </a:rPr>
              <a:t>内部结点</a:t>
            </a:r>
            <a:r>
              <a:rPr lang="en-US" altLang="zh-CN" b="1" dirty="0" smtClean="0">
                <a:solidFill>
                  <a:srgbClr val="0000FF"/>
                </a:solidFill>
              </a:rPr>
              <a:t>v</a:t>
            </a:r>
            <a:r>
              <a:rPr lang="en-US" altLang="zh-CN" b="1" dirty="0" smtClean="0"/>
              <a:t>(</a:t>
            </a:r>
            <a:r>
              <a:rPr lang="zh-CN" altLang="en-US" b="1" dirty="0" smtClean="0"/>
              <a:t>非叶子结点</a:t>
            </a:r>
            <a:r>
              <a:rPr lang="en-US" altLang="zh-CN" b="1" dirty="0" smtClean="0"/>
              <a:t>)</a:t>
            </a:r>
            <a:r>
              <a:rPr lang="zh-CN" altLang="en-US" dirty="0" smtClean="0"/>
              <a:t>，若其某棵子树的根或子树中的其它结点</a:t>
            </a:r>
            <a:r>
              <a:rPr lang="zh-CN" altLang="en-US" b="1" dirty="0" smtClean="0">
                <a:solidFill>
                  <a:srgbClr val="0000FF"/>
                </a:solidFill>
              </a:rPr>
              <a:t>没有和</a:t>
            </a:r>
            <a:r>
              <a:rPr lang="en-US" altLang="zh-CN" b="1" dirty="0" smtClean="0">
                <a:solidFill>
                  <a:srgbClr val="0000FF"/>
                </a:solidFill>
              </a:rPr>
              <a:t>v</a:t>
            </a:r>
            <a:r>
              <a:rPr lang="zh-CN" altLang="en-US" b="1" dirty="0" smtClean="0">
                <a:solidFill>
                  <a:srgbClr val="0000FF"/>
                </a:solidFill>
              </a:rPr>
              <a:t>祖先相通的回边</a:t>
            </a:r>
            <a:r>
              <a:rPr lang="zh-CN" altLang="en-US" dirty="0" smtClean="0"/>
              <a:t>，则该</a:t>
            </a:r>
            <a:r>
              <a:rPr lang="zh-CN" altLang="en-US" dirty="0"/>
              <a:t>结点</a:t>
            </a:r>
            <a:r>
              <a:rPr lang="en-US" altLang="zh-CN" dirty="0" smtClean="0"/>
              <a:t>v</a:t>
            </a:r>
            <a:r>
              <a:rPr lang="zh-CN" altLang="en-US" dirty="0" smtClean="0"/>
              <a:t>必为关节点</a:t>
            </a:r>
            <a:endParaRPr lang="en-US" altLang="zh-CN" dirty="0" smtClean="0"/>
          </a:p>
          <a:p>
            <a:endParaRPr lang="en-US" dirty="0"/>
          </a:p>
        </p:txBody>
      </p:sp>
    </p:spTree>
    <p:extLst>
      <p:ext uri="{BB962C8B-B14F-4D97-AF65-F5344CB8AC3E}">
        <p14:creationId xmlns:p14="http://schemas.microsoft.com/office/powerpoint/2010/main" val="691647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mn-lt"/>
                <a:ea typeface="宋体" panose="02010600030101010101" pitchFamily="2" charset="-122"/>
              </a:rPr>
              <a:t>对上述判定准则的算法表达</a:t>
            </a:r>
            <a:endParaRPr lang="en-US" dirty="0">
              <a:latin typeface="+mn-lt"/>
              <a:ea typeface="宋体" panose="02010600030101010101" pitchFamily="2" charset="-122"/>
            </a:endParaRPr>
          </a:p>
        </p:txBody>
      </p:sp>
      <p:sp>
        <p:nvSpPr>
          <p:cNvPr id="3" name="内容占位符 2"/>
          <p:cNvSpPr>
            <a:spLocks noGrp="1"/>
          </p:cNvSpPr>
          <p:nvPr>
            <p:ph idx="1"/>
          </p:nvPr>
        </p:nvSpPr>
        <p:spPr/>
        <p:txBody>
          <a:bodyPr>
            <a:noAutofit/>
          </a:bodyPr>
          <a:lstStyle/>
          <a:p>
            <a:pPr marL="342900" lvl="1" indent="-342900">
              <a:spcBef>
                <a:spcPts val="0"/>
              </a:spcBef>
              <a:buFont typeface="Arial" pitchFamily="34" charset="0"/>
              <a:buChar char="•"/>
            </a:pPr>
            <a:r>
              <a:rPr lang="zh-CN" altLang="en-US" sz="3000" b="1" dirty="0">
                <a:solidFill>
                  <a:srgbClr val="000099"/>
                </a:solidFill>
                <a:ea typeface="宋体" panose="02010600030101010101" pitchFamily="2" charset="-122"/>
              </a:rPr>
              <a:t>顶点</a:t>
            </a:r>
            <a:r>
              <a:rPr lang="en-US" altLang="zh-CN" sz="3000" b="1" dirty="0">
                <a:solidFill>
                  <a:srgbClr val="000099"/>
                </a:solidFill>
                <a:ea typeface="宋体" panose="02010600030101010101" pitchFamily="2" charset="-122"/>
              </a:rPr>
              <a:t>v</a:t>
            </a:r>
            <a:r>
              <a:rPr lang="zh-CN" altLang="en-US" sz="3000" b="1" dirty="0">
                <a:solidFill>
                  <a:srgbClr val="000099"/>
                </a:solidFill>
                <a:ea typeface="宋体" panose="02010600030101010101" pitchFamily="2" charset="-122"/>
              </a:rPr>
              <a:t>为</a:t>
            </a:r>
            <a:r>
              <a:rPr lang="zh-CN" altLang="en-US" sz="3000" b="1" dirty="0" smtClean="0">
                <a:solidFill>
                  <a:srgbClr val="0000FF"/>
                </a:solidFill>
                <a:ea typeface="宋体" panose="02010600030101010101" pitchFamily="2" charset="-122"/>
              </a:rPr>
              <a:t>关节点：</a:t>
            </a:r>
            <a:endParaRPr lang="en-US" altLang="zh-CN" sz="3000" b="1" dirty="0">
              <a:solidFill>
                <a:srgbClr val="0000FF"/>
              </a:solidFill>
              <a:ea typeface="宋体" panose="02010600030101010101" pitchFamily="2" charset="-122"/>
            </a:endParaRPr>
          </a:p>
          <a:p>
            <a:pPr marL="857250" lvl="2" indent="-457200">
              <a:spcBef>
                <a:spcPts val="0"/>
              </a:spcBef>
              <a:buFont typeface="宋体" panose="02010600030101010101" pitchFamily="2" charset="-122"/>
              <a:buChar char="－"/>
            </a:pPr>
            <a:r>
              <a:rPr lang="zh-CN" altLang="en-US" sz="2600" dirty="0" smtClean="0">
                <a:solidFill>
                  <a:srgbClr val="590096"/>
                </a:solidFill>
                <a:ea typeface="宋体" panose="02010600030101010101" pitchFamily="2" charset="-122"/>
              </a:rPr>
              <a:t>存在顶点</a:t>
            </a:r>
            <a:r>
              <a:rPr lang="en-US" altLang="zh-CN" sz="2600" b="1" dirty="0">
                <a:solidFill>
                  <a:srgbClr val="0000FF"/>
                </a:solidFill>
                <a:ea typeface="宋体" panose="02010600030101010101" pitchFamily="2" charset="-122"/>
              </a:rPr>
              <a:t>w</a:t>
            </a:r>
            <a:r>
              <a:rPr lang="en-US" altLang="zh-CN" sz="2600" b="1" dirty="0">
                <a:solidFill>
                  <a:srgbClr val="590096"/>
                </a:solidFill>
                <a:ea typeface="宋体" panose="02010600030101010101" pitchFamily="2" charset="-122"/>
              </a:rPr>
              <a:t> </a:t>
            </a:r>
            <a:r>
              <a:rPr lang="zh-CN" altLang="en-US" sz="2600" dirty="0">
                <a:solidFill>
                  <a:srgbClr val="590096"/>
                </a:solidFill>
                <a:ea typeface="宋体" panose="02010600030101010101" pitchFamily="2" charset="-122"/>
              </a:rPr>
              <a:t>是生成树上顶点</a:t>
            </a:r>
            <a:r>
              <a:rPr lang="en-US" altLang="zh-CN" sz="2600" b="1" dirty="0">
                <a:solidFill>
                  <a:srgbClr val="0000FF"/>
                </a:solidFill>
                <a:ea typeface="宋体" panose="02010600030101010101" pitchFamily="2" charset="-122"/>
              </a:rPr>
              <a:t>v</a:t>
            </a:r>
            <a:r>
              <a:rPr lang="en-US" altLang="zh-CN" sz="2600" b="1" dirty="0">
                <a:solidFill>
                  <a:srgbClr val="590096"/>
                </a:solidFill>
                <a:ea typeface="宋体" panose="02010600030101010101" pitchFamily="2" charset="-122"/>
              </a:rPr>
              <a:t> </a:t>
            </a:r>
            <a:r>
              <a:rPr lang="zh-CN" altLang="en-US" sz="2600" dirty="0">
                <a:solidFill>
                  <a:srgbClr val="590096"/>
                </a:solidFill>
                <a:ea typeface="宋体" panose="02010600030101010101" pitchFamily="2" charset="-122"/>
              </a:rPr>
              <a:t>的</a:t>
            </a:r>
            <a:r>
              <a:rPr lang="zh-CN" altLang="en-US" sz="2600" b="1" dirty="0" smtClean="0">
                <a:solidFill>
                  <a:srgbClr val="590096"/>
                </a:solidFill>
                <a:ea typeface="宋体" panose="02010600030101010101" pitchFamily="2" charset="-122"/>
              </a:rPr>
              <a:t>孩子，且</a:t>
            </a:r>
            <a:endParaRPr lang="en-US" altLang="zh-CN" sz="2600" dirty="0">
              <a:solidFill>
                <a:srgbClr val="590096"/>
              </a:solidFill>
              <a:ea typeface="宋体" panose="02010600030101010101" pitchFamily="2" charset="-122"/>
            </a:endParaRPr>
          </a:p>
          <a:p>
            <a:pPr marL="857250" lvl="2" indent="-457200">
              <a:spcBef>
                <a:spcPts val="0"/>
              </a:spcBef>
              <a:buFont typeface="宋体" panose="02010600030101010101" pitchFamily="2" charset="-122"/>
              <a:buChar char="－"/>
            </a:pPr>
            <a:r>
              <a:rPr lang="en-US" altLang="zh-CN" sz="2600" b="1" dirty="0" smtClean="0">
                <a:solidFill>
                  <a:srgbClr val="0000FF"/>
                </a:solidFill>
                <a:ea typeface="宋体" panose="02010600030101010101" pitchFamily="2" charset="-122"/>
              </a:rPr>
              <a:t>W</a:t>
            </a:r>
            <a:r>
              <a:rPr lang="zh-CN" altLang="en-US" sz="2600" b="1" dirty="0">
                <a:solidFill>
                  <a:srgbClr val="0000FF"/>
                </a:solidFill>
                <a:ea typeface="宋体" panose="02010600030101010101" pitchFamily="2" charset="-122"/>
              </a:rPr>
              <a:t>及其子孙均无指向</a:t>
            </a:r>
            <a:r>
              <a:rPr lang="en-US" altLang="zh-CN" sz="2600" b="1" dirty="0">
                <a:solidFill>
                  <a:srgbClr val="0000FF"/>
                </a:solidFill>
                <a:ea typeface="宋体" panose="02010600030101010101" pitchFamily="2" charset="-122"/>
              </a:rPr>
              <a:t>v</a:t>
            </a:r>
            <a:r>
              <a:rPr lang="zh-CN" altLang="en-US" sz="2600" b="1" dirty="0">
                <a:solidFill>
                  <a:srgbClr val="0000FF"/>
                </a:solidFill>
                <a:ea typeface="宋体" panose="02010600030101010101" pitchFamily="2" charset="-122"/>
              </a:rPr>
              <a:t>的祖先的回边</a:t>
            </a:r>
            <a:endParaRPr lang="en-US" altLang="zh-CN" sz="2600" dirty="0">
              <a:ea typeface="宋体" panose="02010600030101010101" pitchFamily="2" charset="-122"/>
            </a:endParaRPr>
          </a:p>
          <a:p>
            <a:pPr>
              <a:spcBef>
                <a:spcPts val="0"/>
              </a:spcBef>
            </a:pPr>
            <a:endParaRPr lang="en-US" altLang="zh-CN" sz="3000" dirty="0" smtClean="0">
              <a:ea typeface="宋体" panose="02010600030101010101" pitchFamily="2" charset="-122"/>
            </a:endParaRPr>
          </a:p>
          <a:p>
            <a:pPr>
              <a:spcBef>
                <a:spcPts val="0"/>
              </a:spcBef>
            </a:pPr>
            <a:r>
              <a:rPr lang="zh-CN" altLang="en-US" sz="3000" dirty="0" smtClean="0">
                <a:ea typeface="宋体" panose="02010600030101010101" pitchFamily="2" charset="-122"/>
              </a:rPr>
              <a:t>定义：</a:t>
            </a:r>
            <a:endParaRPr lang="en-US" altLang="zh-CN" sz="3000" dirty="0" smtClean="0">
              <a:ea typeface="宋体" panose="02010600030101010101" pitchFamily="2" charset="-122"/>
            </a:endParaRPr>
          </a:p>
          <a:p>
            <a:pPr>
              <a:spcBef>
                <a:spcPts val="0"/>
              </a:spcBef>
            </a:pPr>
            <a:r>
              <a:rPr lang="en-US" altLang="zh-CN" sz="3000" b="1" dirty="0" smtClean="0">
                <a:solidFill>
                  <a:srgbClr val="0000FF"/>
                </a:solidFill>
                <a:ea typeface="宋体" panose="02010600030101010101" pitchFamily="2" charset="-122"/>
              </a:rPr>
              <a:t>low(v) = Min{visited[v], low[w], visited[k] }</a:t>
            </a:r>
          </a:p>
          <a:p>
            <a:pPr>
              <a:spcBef>
                <a:spcPts val="0"/>
              </a:spcBef>
            </a:pPr>
            <a:r>
              <a:rPr lang="zh-CN" altLang="en-US" sz="3000" b="1" dirty="0" smtClean="0">
                <a:ea typeface="宋体" panose="02010600030101010101" pitchFamily="2" charset="-122"/>
              </a:rPr>
              <a:t>其中</a:t>
            </a:r>
            <a:endParaRPr lang="en-US" altLang="zh-CN" sz="3000" b="1" dirty="0" smtClean="0">
              <a:ea typeface="宋体" panose="02010600030101010101" pitchFamily="2" charset="-122"/>
            </a:endParaRPr>
          </a:p>
          <a:p>
            <a:pPr lvl="1">
              <a:spcBef>
                <a:spcPts val="0"/>
              </a:spcBef>
            </a:pPr>
            <a:r>
              <a:rPr lang="zh-CN" altLang="en-US" sz="2600" dirty="0" smtClean="0">
                <a:solidFill>
                  <a:srgbClr val="590096"/>
                </a:solidFill>
                <a:ea typeface="宋体" panose="02010600030101010101" pitchFamily="2" charset="-122"/>
              </a:rPr>
              <a:t>顶点</a:t>
            </a:r>
            <a:r>
              <a:rPr lang="en-US" altLang="zh-CN" sz="2600" b="1" dirty="0" smtClean="0">
                <a:solidFill>
                  <a:srgbClr val="0000FF"/>
                </a:solidFill>
                <a:ea typeface="宋体" panose="02010600030101010101" pitchFamily="2" charset="-122"/>
              </a:rPr>
              <a:t>w</a:t>
            </a:r>
            <a:r>
              <a:rPr lang="en-US" altLang="zh-CN" sz="2600" b="1" dirty="0" smtClean="0">
                <a:solidFill>
                  <a:srgbClr val="590096"/>
                </a:solidFill>
                <a:ea typeface="宋体" panose="02010600030101010101" pitchFamily="2" charset="-122"/>
              </a:rPr>
              <a:t> </a:t>
            </a:r>
            <a:r>
              <a:rPr lang="zh-CN" altLang="en-US" sz="2600" dirty="0" smtClean="0">
                <a:solidFill>
                  <a:srgbClr val="590096"/>
                </a:solidFill>
                <a:ea typeface="宋体" panose="02010600030101010101" pitchFamily="2" charset="-122"/>
              </a:rPr>
              <a:t>是生成树上顶点</a:t>
            </a:r>
            <a:r>
              <a:rPr lang="en-US" altLang="zh-CN" sz="2600" b="1" dirty="0" smtClean="0">
                <a:solidFill>
                  <a:srgbClr val="0000FF"/>
                </a:solidFill>
                <a:ea typeface="宋体" panose="02010600030101010101" pitchFamily="2" charset="-122"/>
              </a:rPr>
              <a:t>v</a:t>
            </a:r>
            <a:r>
              <a:rPr lang="en-US" altLang="zh-CN" sz="2600" b="1" dirty="0" smtClean="0">
                <a:solidFill>
                  <a:srgbClr val="590096"/>
                </a:solidFill>
                <a:ea typeface="宋体" panose="02010600030101010101" pitchFamily="2" charset="-122"/>
              </a:rPr>
              <a:t> </a:t>
            </a:r>
            <a:r>
              <a:rPr lang="zh-CN" altLang="en-US" sz="2600" dirty="0" smtClean="0">
                <a:solidFill>
                  <a:srgbClr val="590096"/>
                </a:solidFill>
                <a:ea typeface="宋体" panose="02010600030101010101" pitchFamily="2" charset="-122"/>
              </a:rPr>
              <a:t>的</a:t>
            </a:r>
            <a:r>
              <a:rPr lang="zh-CN" altLang="en-US" sz="2600" b="1" dirty="0" smtClean="0">
                <a:solidFill>
                  <a:srgbClr val="590096"/>
                </a:solidFill>
                <a:ea typeface="宋体" panose="02010600030101010101" pitchFamily="2" charset="-122"/>
              </a:rPr>
              <a:t>孩子</a:t>
            </a:r>
            <a:endParaRPr lang="en-US" altLang="zh-CN" sz="2600" dirty="0" smtClean="0">
              <a:solidFill>
                <a:srgbClr val="590096"/>
              </a:solidFill>
              <a:ea typeface="宋体" panose="02010600030101010101" pitchFamily="2" charset="-122"/>
            </a:endParaRPr>
          </a:p>
          <a:p>
            <a:pPr lvl="1">
              <a:spcBef>
                <a:spcPts val="0"/>
              </a:spcBef>
            </a:pPr>
            <a:r>
              <a:rPr lang="zh-CN" altLang="en-US" sz="2600" dirty="0" smtClean="0">
                <a:solidFill>
                  <a:srgbClr val="590096"/>
                </a:solidFill>
                <a:ea typeface="宋体" panose="02010600030101010101" pitchFamily="2" charset="-122"/>
              </a:rPr>
              <a:t>顶点</a:t>
            </a:r>
            <a:r>
              <a:rPr lang="en-US" altLang="zh-CN" sz="2600" b="1" dirty="0" smtClean="0">
                <a:solidFill>
                  <a:srgbClr val="0000FF"/>
                </a:solidFill>
                <a:ea typeface="宋体" panose="02010600030101010101" pitchFamily="2" charset="-122"/>
              </a:rPr>
              <a:t>k</a:t>
            </a:r>
            <a:r>
              <a:rPr lang="en-US" altLang="zh-CN" sz="2600" b="1" dirty="0" smtClean="0">
                <a:solidFill>
                  <a:srgbClr val="590096"/>
                </a:solidFill>
                <a:ea typeface="宋体" panose="02010600030101010101" pitchFamily="2" charset="-122"/>
              </a:rPr>
              <a:t> </a:t>
            </a:r>
            <a:r>
              <a:rPr lang="zh-CN" altLang="en-US" sz="2600" dirty="0" smtClean="0">
                <a:solidFill>
                  <a:srgbClr val="590096"/>
                </a:solidFill>
                <a:ea typeface="宋体" panose="02010600030101010101" pitchFamily="2" charset="-122"/>
              </a:rPr>
              <a:t>是生成树上和顶点</a:t>
            </a:r>
            <a:r>
              <a:rPr lang="en-US" altLang="zh-CN" sz="2600" b="1" dirty="0" smtClean="0">
                <a:solidFill>
                  <a:srgbClr val="0000FF"/>
                </a:solidFill>
                <a:ea typeface="宋体" panose="02010600030101010101" pitchFamily="2" charset="-122"/>
              </a:rPr>
              <a:t>v</a:t>
            </a:r>
            <a:r>
              <a:rPr lang="zh-CN" altLang="en-US" sz="2600" dirty="0" smtClean="0">
                <a:solidFill>
                  <a:srgbClr val="590096"/>
                </a:solidFill>
                <a:ea typeface="宋体" panose="02010600030101010101" pitchFamily="2" charset="-122"/>
              </a:rPr>
              <a:t>由</a:t>
            </a:r>
            <a:r>
              <a:rPr lang="zh-CN" altLang="en-US" sz="2600" b="1" dirty="0" smtClean="0">
                <a:solidFill>
                  <a:srgbClr val="590096"/>
                </a:solidFill>
                <a:ea typeface="宋体" panose="02010600030101010101" pitchFamily="2" charset="-122"/>
              </a:rPr>
              <a:t>回边</a:t>
            </a:r>
            <a:r>
              <a:rPr lang="zh-CN" altLang="en-US" sz="2600" dirty="0" smtClean="0">
                <a:solidFill>
                  <a:srgbClr val="590096"/>
                </a:solidFill>
                <a:ea typeface="宋体" panose="02010600030101010101" pitchFamily="2" charset="-122"/>
              </a:rPr>
              <a:t>相联接的</a:t>
            </a:r>
            <a:r>
              <a:rPr lang="zh-CN" altLang="en-US" sz="2600" b="1" dirty="0" smtClean="0">
                <a:solidFill>
                  <a:srgbClr val="590096"/>
                </a:solidFill>
                <a:ea typeface="宋体" panose="02010600030101010101" pitchFamily="2" charset="-122"/>
              </a:rPr>
              <a:t>祖先</a:t>
            </a:r>
            <a:endParaRPr lang="en-US" altLang="zh-CN" sz="2600" dirty="0" smtClean="0">
              <a:solidFill>
                <a:srgbClr val="590096"/>
              </a:solidFill>
              <a:ea typeface="宋体" panose="02010600030101010101" pitchFamily="2" charset="-122"/>
            </a:endParaRPr>
          </a:p>
          <a:p>
            <a:pPr lvl="1">
              <a:spcBef>
                <a:spcPts val="0"/>
              </a:spcBef>
            </a:pPr>
            <a:r>
              <a:rPr lang="en-US" altLang="zh-CN" sz="2600" dirty="0" smtClean="0">
                <a:solidFill>
                  <a:srgbClr val="590096"/>
                </a:solidFill>
                <a:ea typeface="宋体" panose="02010600030101010101" pitchFamily="2" charset="-122"/>
              </a:rPr>
              <a:t>visited</a:t>
            </a:r>
            <a:r>
              <a:rPr lang="zh-CN" altLang="en-US" sz="2600" dirty="0" smtClean="0">
                <a:solidFill>
                  <a:srgbClr val="590096"/>
                </a:solidFill>
                <a:ea typeface="宋体" panose="02010600030101010101" pitchFamily="2" charset="-122"/>
              </a:rPr>
              <a:t>记录深度优先遍历时的访问次序</a:t>
            </a:r>
            <a:endParaRPr lang="en-US" altLang="zh-CN" sz="2600" dirty="0" smtClean="0">
              <a:solidFill>
                <a:srgbClr val="590096"/>
              </a:solidFill>
              <a:ea typeface="宋体" panose="02010600030101010101" pitchFamily="2" charset="-122"/>
            </a:endParaRPr>
          </a:p>
          <a:p>
            <a:pPr>
              <a:spcBef>
                <a:spcPts val="0"/>
              </a:spcBef>
            </a:pPr>
            <a:r>
              <a:rPr lang="zh-CN" altLang="en-US" sz="3000" b="1" dirty="0" smtClean="0">
                <a:solidFill>
                  <a:srgbClr val="000099"/>
                </a:solidFill>
                <a:ea typeface="宋体" panose="02010600030101010101" pitchFamily="2" charset="-122"/>
              </a:rPr>
              <a:t>若对顶点</a:t>
            </a:r>
            <a:r>
              <a:rPr lang="en-US" altLang="zh-CN" sz="3000" b="1" dirty="0" smtClean="0">
                <a:solidFill>
                  <a:srgbClr val="000099"/>
                </a:solidFill>
                <a:ea typeface="宋体" panose="02010600030101010101" pitchFamily="2" charset="-122"/>
              </a:rPr>
              <a:t>v</a:t>
            </a:r>
            <a:r>
              <a:rPr lang="zh-CN" altLang="en-US" sz="3000" dirty="0" smtClean="0">
                <a:solidFill>
                  <a:srgbClr val="000099"/>
                </a:solidFill>
                <a:ea typeface="宋体" panose="02010600030101010101" pitchFamily="2" charset="-122"/>
              </a:rPr>
              <a:t>，在生成树上</a:t>
            </a:r>
            <a:r>
              <a:rPr lang="zh-CN" altLang="en-US" sz="3000" b="1" dirty="0" smtClean="0">
                <a:solidFill>
                  <a:srgbClr val="000099"/>
                </a:solidFill>
                <a:ea typeface="宋体" panose="02010600030101010101" pitchFamily="2" charset="-122"/>
              </a:rPr>
              <a:t>存在</a:t>
            </a:r>
            <a:r>
              <a:rPr lang="zh-CN" altLang="en-US" sz="3000" dirty="0" smtClean="0">
                <a:solidFill>
                  <a:srgbClr val="000099"/>
                </a:solidFill>
                <a:ea typeface="宋体" panose="02010600030101010101" pitchFamily="2" charset="-122"/>
              </a:rPr>
              <a:t>一个</a:t>
            </a:r>
            <a:r>
              <a:rPr lang="zh-CN" altLang="en-US" sz="3000" b="1" dirty="0" smtClean="0">
                <a:solidFill>
                  <a:srgbClr val="000099"/>
                </a:solidFill>
                <a:ea typeface="宋体" panose="02010600030101010101" pitchFamily="2" charset="-122"/>
              </a:rPr>
              <a:t>子树根</a:t>
            </a:r>
            <a:r>
              <a:rPr lang="en-US" altLang="zh-CN" sz="3000" b="1" dirty="0" smtClean="0">
                <a:solidFill>
                  <a:srgbClr val="000099"/>
                </a:solidFill>
                <a:ea typeface="宋体" panose="02010600030101010101" pitchFamily="2" charset="-122"/>
              </a:rPr>
              <a:t>w</a:t>
            </a:r>
            <a:r>
              <a:rPr lang="zh-CN" altLang="en-US" sz="3000" dirty="0" smtClean="0">
                <a:solidFill>
                  <a:srgbClr val="000099"/>
                </a:solidFill>
                <a:ea typeface="宋体" panose="02010600030101010101" pitchFamily="2" charset="-122"/>
              </a:rPr>
              <a:t>，且</a:t>
            </a:r>
            <a:r>
              <a:rPr lang="en-US" altLang="zh-CN" sz="3000" dirty="0" smtClean="0">
                <a:solidFill>
                  <a:srgbClr val="993300"/>
                </a:solidFill>
                <a:ea typeface="宋体" panose="02010600030101010101" pitchFamily="2" charset="-122"/>
              </a:rPr>
              <a:t>low[w]  ≥ visited[v]</a:t>
            </a:r>
            <a:r>
              <a:rPr lang="zh-CN" altLang="en-US" sz="3000" dirty="0" smtClean="0">
                <a:solidFill>
                  <a:srgbClr val="993300"/>
                </a:solidFill>
                <a:ea typeface="宋体" panose="02010600030101010101" pitchFamily="2" charset="-122"/>
              </a:rPr>
              <a:t>，</a:t>
            </a:r>
            <a:r>
              <a:rPr lang="zh-CN" altLang="en-US" sz="3000" b="1" dirty="0" smtClean="0">
                <a:solidFill>
                  <a:srgbClr val="000099"/>
                </a:solidFill>
                <a:ea typeface="宋体" panose="02010600030101010101" pitchFamily="2" charset="-122"/>
              </a:rPr>
              <a:t>则顶点</a:t>
            </a:r>
            <a:r>
              <a:rPr lang="en-US" altLang="zh-CN" sz="3000" b="1" dirty="0" smtClean="0">
                <a:solidFill>
                  <a:srgbClr val="000099"/>
                </a:solidFill>
                <a:ea typeface="宋体" panose="02010600030101010101" pitchFamily="2" charset="-122"/>
              </a:rPr>
              <a:t>v</a:t>
            </a:r>
            <a:r>
              <a:rPr lang="zh-CN" altLang="en-US" sz="3000" b="1" dirty="0" smtClean="0">
                <a:solidFill>
                  <a:srgbClr val="000099"/>
                </a:solidFill>
                <a:ea typeface="宋体" panose="02010600030101010101" pitchFamily="2" charset="-122"/>
              </a:rPr>
              <a:t>为</a:t>
            </a:r>
            <a:r>
              <a:rPr lang="zh-CN" altLang="en-US" sz="3000" b="1" dirty="0" smtClean="0">
                <a:solidFill>
                  <a:srgbClr val="0000FF"/>
                </a:solidFill>
                <a:ea typeface="宋体" panose="02010600030101010101" pitchFamily="2" charset="-122"/>
              </a:rPr>
              <a:t>关节点</a:t>
            </a:r>
            <a:endParaRPr lang="en-US" altLang="zh-CN" sz="3000" b="1" dirty="0" smtClean="0">
              <a:solidFill>
                <a:srgbClr val="0000FF"/>
              </a:solidFill>
              <a:ea typeface="宋体" panose="02010600030101010101" pitchFamily="2" charset="-122"/>
            </a:endParaRPr>
          </a:p>
        </p:txBody>
      </p:sp>
    </p:spTree>
    <p:extLst>
      <p:ext uri="{BB962C8B-B14F-4D97-AF65-F5344CB8AC3E}">
        <p14:creationId xmlns:p14="http://schemas.microsoft.com/office/powerpoint/2010/main" val="3501818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修改深度优先遍历算法</a:t>
            </a:r>
            <a:endParaRPr lang="en-US" dirty="0"/>
          </a:p>
        </p:txBody>
      </p:sp>
      <p:sp>
        <p:nvSpPr>
          <p:cNvPr id="3" name="内容占位符 2"/>
          <p:cNvSpPr>
            <a:spLocks noGrp="1"/>
          </p:cNvSpPr>
          <p:nvPr>
            <p:ph idx="1"/>
          </p:nvPr>
        </p:nvSpPr>
        <p:spPr/>
        <p:txBody>
          <a:bodyPr/>
          <a:lstStyle/>
          <a:p>
            <a:r>
              <a:rPr lang="en-US" altLang="zh-CN" sz="3600" dirty="0" smtClean="0"/>
              <a:t>visited[v]</a:t>
            </a:r>
            <a:r>
              <a:rPr lang="zh-CN" altLang="en-US" sz="3600" dirty="0" smtClean="0"/>
              <a:t>的值改为遍历过程中顶点的访问次序</a:t>
            </a:r>
            <a:endParaRPr lang="en-US" altLang="zh-CN" sz="3600" dirty="0"/>
          </a:p>
          <a:p>
            <a:pPr lvl="1"/>
            <a:r>
              <a:rPr lang="zh-CN" altLang="en-US" sz="3200" dirty="0" smtClean="0"/>
              <a:t>该次序记录在</a:t>
            </a:r>
            <a:r>
              <a:rPr lang="en-US" altLang="zh-CN" sz="3200" dirty="0" smtClean="0"/>
              <a:t>count</a:t>
            </a:r>
            <a:r>
              <a:rPr lang="zh-CN" altLang="zh-CN" sz="3200" dirty="0" smtClean="0"/>
              <a:t>值</a:t>
            </a:r>
            <a:r>
              <a:rPr lang="zh-CN" altLang="en-US" sz="3200" dirty="0" smtClean="0"/>
              <a:t>中</a:t>
            </a:r>
            <a:endParaRPr lang="en-US" altLang="zh-CN" sz="3200" dirty="0" smtClean="0"/>
          </a:p>
          <a:p>
            <a:r>
              <a:rPr lang="zh-CN" altLang="en-US" sz="3600" dirty="0" smtClean="0"/>
              <a:t>遍历过程中，求得  </a:t>
            </a:r>
            <a:r>
              <a:rPr lang="en-US" altLang="zh-CN" sz="3600" dirty="0" smtClean="0"/>
              <a:t>low[v]=Min{visited[v],low[w],visited[k]}</a:t>
            </a:r>
          </a:p>
          <a:p>
            <a:r>
              <a:rPr lang="zh-CN" altLang="en-US" sz="3600" dirty="0" smtClean="0"/>
              <a:t>从子树遍历返回时，判别</a:t>
            </a:r>
            <a:r>
              <a:rPr lang="en-US" altLang="zh-CN" sz="3600" dirty="0" smtClean="0"/>
              <a:t>low[w]≥visited[v]</a:t>
            </a:r>
          </a:p>
          <a:p>
            <a:endParaRPr lang="en-US" altLang="zh-CN" dirty="0" smtClean="0"/>
          </a:p>
          <a:p>
            <a:endParaRPr lang="en-US" dirty="0"/>
          </a:p>
        </p:txBody>
      </p:sp>
    </p:spTree>
    <p:extLst>
      <p:ext uri="{BB962C8B-B14F-4D97-AF65-F5344CB8AC3E}">
        <p14:creationId xmlns:p14="http://schemas.microsoft.com/office/powerpoint/2010/main" val="1925446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查找并</a:t>
            </a:r>
            <a:r>
              <a:rPr lang="zh-CN" altLang="en-US" dirty="0" smtClean="0"/>
              <a:t>输出连通图</a:t>
            </a:r>
            <a:r>
              <a:rPr lang="en-US" dirty="0" smtClean="0"/>
              <a:t>G</a:t>
            </a:r>
            <a:r>
              <a:rPr lang="zh-CN" altLang="en-US" dirty="0" smtClean="0"/>
              <a:t>上的</a:t>
            </a:r>
            <a:r>
              <a:rPr lang="zh-CN" altLang="en-US" b="1" dirty="0" smtClean="0"/>
              <a:t>全部关节点</a:t>
            </a:r>
            <a:endParaRPr lang="en-US" b="1" dirty="0"/>
          </a:p>
        </p:txBody>
      </p:sp>
      <p:sp>
        <p:nvSpPr>
          <p:cNvPr id="3" name="内容占位符 2"/>
          <p:cNvSpPr>
            <a:spLocks noGrp="1"/>
          </p:cNvSpPr>
          <p:nvPr>
            <p:ph idx="1"/>
          </p:nvPr>
        </p:nvSpPr>
        <p:spPr>
          <a:xfrm>
            <a:off x="457200" y="836712"/>
            <a:ext cx="8229600" cy="5904656"/>
          </a:xfrm>
        </p:spPr>
        <p:txBody>
          <a:bodyPr>
            <a:normAutofit fontScale="85000" lnSpcReduction="10000"/>
          </a:bodyPr>
          <a:lstStyle/>
          <a:p>
            <a:pPr marL="0" indent="0">
              <a:buNone/>
            </a:pPr>
            <a:r>
              <a:rPr lang="en-US" dirty="0"/>
              <a:t>void </a:t>
            </a:r>
            <a:r>
              <a:rPr lang="en-US" b="1" dirty="0" err="1"/>
              <a:t>FindArticul</a:t>
            </a:r>
            <a:r>
              <a:rPr lang="en-US" dirty="0"/>
              <a:t>(</a:t>
            </a:r>
            <a:r>
              <a:rPr lang="en-US" dirty="0" err="1"/>
              <a:t>ALGraph</a:t>
            </a:r>
            <a:r>
              <a:rPr lang="en-US" dirty="0"/>
              <a:t> G) { </a:t>
            </a:r>
            <a:endParaRPr lang="en-US" dirty="0" smtClean="0"/>
          </a:p>
          <a:p>
            <a:pPr marL="0" indent="0">
              <a:buNone/>
            </a:pPr>
            <a:r>
              <a:rPr lang="en-US" altLang="zh-CN" dirty="0" smtClean="0"/>
              <a:t>//</a:t>
            </a:r>
            <a:r>
              <a:rPr lang="zh-CN" altLang="en-US" dirty="0" smtClean="0">
                <a:solidFill>
                  <a:srgbClr val="0000FF"/>
                </a:solidFill>
              </a:rPr>
              <a:t>连通图</a:t>
            </a:r>
            <a:r>
              <a:rPr lang="en-US" dirty="0">
                <a:solidFill>
                  <a:srgbClr val="0000FF"/>
                </a:solidFill>
              </a:rPr>
              <a:t>G</a:t>
            </a:r>
            <a:r>
              <a:rPr lang="zh-CN" altLang="en-US" dirty="0">
                <a:solidFill>
                  <a:srgbClr val="0000FF"/>
                </a:solidFill>
              </a:rPr>
              <a:t>以邻接表作存储</a:t>
            </a:r>
            <a:r>
              <a:rPr lang="zh-CN" altLang="en-US" dirty="0" smtClean="0">
                <a:solidFill>
                  <a:srgbClr val="0000FF"/>
                </a:solidFill>
              </a:rPr>
              <a:t>结构</a:t>
            </a:r>
            <a:endParaRPr lang="en-US" altLang="zh-CN" dirty="0" smtClean="0">
              <a:solidFill>
                <a:srgbClr val="0000FF"/>
              </a:solidFill>
            </a:endParaRPr>
          </a:p>
          <a:p>
            <a:pPr marL="0" indent="0">
              <a:buNone/>
            </a:pPr>
            <a:r>
              <a:rPr lang="en-US" altLang="zh-CN" dirty="0" smtClean="0"/>
              <a:t>//</a:t>
            </a:r>
            <a:r>
              <a:rPr lang="zh-CN" altLang="en-US" dirty="0"/>
              <a:t>全局变量</a:t>
            </a:r>
            <a:r>
              <a:rPr lang="en-US" dirty="0"/>
              <a:t>count</a:t>
            </a:r>
            <a:r>
              <a:rPr lang="zh-CN" altLang="en-US" dirty="0"/>
              <a:t>对访问计数</a:t>
            </a:r>
            <a:endParaRPr lang="en-US" altLang="zh-CN" dirty="0"/>
          </a:p>
          <a:p>
            <a:pPr marL="0" indent="0">
              <a:buNone/>
            </a:pPr>
            <a:r>
              <a:rPr lang="zh-CN" altLang="en-US" dirty="0"/>
              <a:t> </a:t>
            </a:r>
            <a:r>
              <a:rPr lang="en-US" dirty="0" err="1"/>
              <a:t>int</a:t>
            </a:r>
            <a:r>
              <a:rPr lang="en-US" dirty="0"/>
              <a:t> v; </a:t>
            </a:r>
            <a:r>
              <a:rPr lang="en-US" dirty="0" err="1"/>
              <a:t>struct</a:t>
            </a:r>
            <a:r>
              <a:rPr lang="en-US" dirty="0"/>
              <a:t> </a:t>
            </a:r>
            <a:r>
              <a:rPr lang="en-US" dirty="0" err="1"/>
              <a:t>ArcNode</a:t>
            </a:r>
            <a:r>
              <a:rPr lang="en-US" dirty="0"/>
              <a:t> *p; </a:t>
            </a:r>
            <a:endParaRPr lang="en-US" dirty="0" smtClean="0"/>
          </a:p>
          <a:p>
            <a:pPr marL="0" indent="0">
              <a:buNone/>
            </a:pPr>
            <a:r>
              <a:rPr lang="en-US" dirty="0"/>
              <a:t>//</a:t>
            </a:r>
            <a:r>
              <a:rPr lang="zh-CN" altLang="en-US" dirty="0"/>
              <a:t>设定邻接表上</a:t>
            </a:r>
            <a:r>
              <a:rPr lang="en-US" altLang="zh-CN" dirty="0"/>
              <a:t>0</a:t>
            </a:r>
            <a:r>
              <a:rPr lang="zh-CN" altLang="en-US" dirty="0"/>
              <a:t>号顶点为生成树的</a:t>
            </a:r>
            <a:r>
              <a:rPr lang="zh-CN" altLang="en-US" dirty="0" smtClean="0"/>
              <a:t>根</a:t>
            </a:r>
            <a:endParaRPr lang="en-US" altLang="zh-CN" dirty="0" smtClean="0"/>
          </a:p>
          <a:p>
            <a:pPr marL="0" indent="0">
              <a:buNone/>
            </a:pPr>
            <a:r>
              <a:rPr lang="en-US" altLang="zh-CN" dirty="0" smtClean="0">
                <a:solidFill>
                  <a:srgbClr val="0000FF"/>
                </a:solidFill>
              </a:rPr>
              <a:t>count</a:t>
            </a:r>
            <a:r>
              <a:rPr lang="en-US" altLang="zh-CN" dirty="0" smtClean="0"/>
              <a:t>=1; </a:t>
            </a:r>
            <a:r>
              <a:rPr lang="en-US" dirty="0" smtClean="0"/>
              <a:t>visited[0</a:t>
            </a:r>
            <a:r>
              <a:rPr lang="en-US" dirty="0"/>
              <a:t>] = 1; </a:t>
            </a:r>
          </a:p>
          <a:p>
            <a:pPr marL="0" indent="0">
              <a:buNone/>
            </a:pPr>
            <a:r>
              <a:rPr lang="en-US" dirty="0"/>
              <a:t>// </a:t>
            </a:r>
            <a:r>
              <a:rPr lang="zh-CN" altLang="en-US" dirty="0"/>
              <a:t>其余顶点尚未访问 </a:t>
            </a:r>
            <a:endParaRPr lang="en-US" altLang="zh-CN" dirty="0"/>
          </a:p>
          <a:p>
            <a:pPr marL="0" indent="0">
              <a:buNone/>
            </a:pPr>
            <a:r>
              <a:rPr lang="en-US" dirty="0" smtClean="0"/>
              <a:t>for </a:t>
            </a:r>
            <a:r>
              <a:rPr lang="en-US" dirty="0"/>
              <a:t>(</a:t>
            </a:r>
            <a:r>
              <a:rPr lang="en-US" dirty="0" err="1"/>
              <a:t>int</a:t>
            </a:r>
            <a:r>
              <a:rPr lang="en-US" dirty="0"/>
              <a:t> </a:t>
            </a:r>
            <a:r>
              <a:rPr lang="en-US" dirty="0" err="1"/>
              <a:t>i</a:t>
            </a:r>
            <a:r>
              <a:rPr lang="en-US" dirty="0"/>
              <a:t>=1; </a:t>
            </a:r>
            <a:r>
              <a:rPr lang="en-US" dirty="0" err="1"/>
              <a:t>i</a:t>
            </a:r>
            <a:r>
              <a:rPr lang="en-US" dirty="0"/>
              <a:t>&lt;</a:t>
            </a:r>
            <a:r>
              <a:rPr lang="en-US" dirty="0" err="1"/>
              <a:t>G.vexnum</a:t>
            </a:r>
            <a:r>
              <a:rPr lang="en-US" dirty="0"/>
              <a:t>; ++</a:t>
            </a:r>
            <a:r>
              <a:rPr lang="en-US" dirty="0" err="1"/>
              <a:t>i</a:t>
            </a:r>
            <a:r>
              <a:rPr lang="en-US" dirty="0"/>
              <a:t>) visited[</a:t>
            </a:r>
            <a:r>
              <a:rPr lang="en-US" dirty="0" err="1"/>
              <a:t>i</a:t>
            </a:r>
            <a:r>
              <a:rPr lang="en-US" dirty="0"/>
              <a:t>] = 0;</a:t>
            </a:r>
            <a:endParaRPr lang="en-US" altLang="zh-CN" dirty="0"/>
          </a:p>
          <a:p>
            <a:pPr marL="0" indent="0">
              <a:buNone/>
            </a:pPr>
            <a:r>
              <a:rPr lang="en-US" dirty="0" smtClean="0"/>
              <a:t>p </a:t>
            </a:r>
            <a:r>
              <a:rPr lang="en-US" dirty="0"/>
              <a:t>= </a:t>
            </a:r>
            <a:r>
              <a:rPr lang="en-US" dirty="0" err="1"/>
              <a:t>G.vertices</a:t>
            </a:r>
            <a:r>
              <a:rPr lang="en-US" dirty="0"/>
              <a:t>[0].</a:t>
            </a:r>
            <a:r>
              <a:rPr lang="en-US" dirty="0" err="1"/>
              <a:t>firstarc</a:t>
            </a:r>
            <a:r>
              <a:rPr lang="en-US" dirty="0"/>
              <a:t>; </a:t>
            </a:r>
          </a:p>
          <a:p>
            <a:pPr marL="0" indent="0">
              <a:buNone/>
            </a:pPr>
            <a:r>
              <a:rPr lang="en-US" dirty="0"/>
              <a:t>if(p) { </a:t>
            </a:r>
            <a:endParaRPr lang="en-US" dirty="0" smtClean="0"/>
          </a:p>
          <a:p>
            <a:pPr marL="0" indent="0">
              <a:buNone/>
            </a:pPr>
            <a:r>
              <a:rPr lang="en-US" dirty="0" smtClean="0"/>
              <a:t>	… … </a:t>
            </a:r>
          </a:p>
          <a:p>
            <a:pPr marL="0" indent="0">
              <a:buNone/>
            </a:pPr>
            <a:r>
              <a:rPr lang="en-US" dirty="0"/>
              <a:t>	</a:t>
            </a:r>
            <a:r>
              <a:rPr lang="en-US" dirty="0" smtClean="0"/>
              <a:t>}//</a:t>
            </a:r>
            <a:r>
              <a:rPr lang="en-US" dirty="0"/>
              <a:t>if(p) </a:t>
            </a:r>
            <a:endParaRPr lang="en-US" dirty="0" smtClean="0"/>
          </a:p>
          <a:p>
            <a:pPr marL="0" indent="0">
              <a:buNone/>
            </a:pPr>
            <a:r>
              <a:rPr lang="en-US" dirty="0" smtClean="0"/>
              <a:t>} </a:t>
            </a:r>
            <a:r>
              <a:rPr lang="en-US" dirty="0"/>
              <a:t>// </a:t>
            </a:r>
            <a:r>
              <a:rPr lang="en-US" dirty="0" err="1"/>
              <a:t>FindArticul</a:t>
            </a: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26</a:t>
            </a:fld>
            <a:endParaRPr lang="zh-CN" altLang="en-US"/>
          </a:p>
        </p:txBody>
      </p:sp>
      <p:sp>
        <p:nvSpPr>
          <p:cNvPr id="5" name="流程图: 可选过程 4"/>
          <p:cNvSpPr/>
          <p:nvPr/>
        </p:nvSpPr>
        <p:spPr>
          <a:xfrm>
            <a:off x="8460432" y="0"/>
            <a:ext cx="683568" cy="360040"/>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7.10</a:t>
            </a:r>
            <a:endParaRPr lang="en-US" dirty="0"/>
          </a:p>
        </p:txBody>
      </p:sp>
    </p:spTree>
    <p:extLst>
      <p:ext uri="{BB962C8B-B14F-4D97-AF65-F5344CB8AC3E}">
        <p14:creationId xmlns:p14="http://schemas.microsoft.com/office/powerpoint/2010/main" val="286296395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查找全部关节点</a:t>
            </a:r>
            <a:endParaRPr lang="en-US" dirty="0"/>
          </a:p>
        </p:txBody>
      </p:sp>
      <p:sp>
        <p:nvSpPr>
          <p:cNvPr id="3" name="内容占位符 2"/>
          <p:cNvSpPr>
            <a:spLocks noGrp="1"/>
          </p:cNvSpPr>
          <p:nvPr>
            <p:ph idx="1"/>
          </p:nvPr>
        </p:nvSpPr>
        <p:spPr>
          <a:xfrm>
            <a:off x="457200" y="908720"/>
            <a:ext cx="8435280" cy="5832648"/>
          </a:xfrm>
        </p:spPr>
        <p:txBody>
          <a:bodyPr>
            <a:normAutofit fontScale="92500" lnSpcReduction="20000"/>
          </a:bodyPr>
          <a:lstStyle/>
          <a:p>
            <a:pPr marL="0" indent="0">
              <a:buNone/>
            </a:pPr>
            <a:r>
              <a:rPr lang="en-US" dirty="0"/>
              <a:t>v = p-&gt;</a:t>
            </a:r>
            <a:r>
              <a:rPr lang="en-US" dirty="0" err="1"/>
              <a:t>adjvex</a:t>
            </a:r>
            <a:r>
              <a:rPr lang="en-US" dirty="0"/>
              <a:t>; </a:t>
            </a:r>
            <a:endParaRPr lang="en-US" dirty="0" smtClean="0"/>
          </a:p>
          <a:p>
            <a:pPr marL="0" indent="0">
              <a:buNone/>
            </a:pPr>
            <a:r>
              <a:rPr lang="en-US" dirty="0"/>
              <a:t>// </a:t>
            </a:r>
            <a:r>
              <a:rPr lang="zh-CN" altLang="en-US" dirty="0"/>
              <a:t>从第</a:t>
            </a:r>
            <a:r>
              <a:rPr lang="en-US" dirty="0"/>
              <a:t>v</a:t>
            </a:r>
            <a:r>
              <a:rPr lang="zh-CN" altLang="en-US" dirty="0"/>
              <a:t>顶点出发深度优先查找关节点</a:t>
            </a:r>
            <a:endParaRPr lang="en-US" altLang="zh-CN" dirty="0"/>
          </a:p>
          <a:p>
            <a:pPr marL="0" indent="0">
              <a:buNone/>
            </a:pPr>
            <a:r>
              <a:rPr lang="en-US" b="1" dirty="0" err="1" smtClean="0"/>
              <a:t>DFSArticul</a:t>
            </a:r>
            <a:r>
              <a:rPr lang="en-US" b="1" dirty="0" smtClean="0"/>
              <a:t>(G</a:t>
            </a:r>
            <a:r>
              <a:rPr lang="en-US" b="1" dirty="0"/>
              <a:t>, v); </a:t>
            </a:r>
            <a:endParaRPr lang="en-US" b="1" dirty="0" smtClean="0"/>
          </a:p>
          <a:p>
            <a:pPr marL="0" indent="0">
              <a:buNone/>
            </a:pPr>
            <a:r>
              <a:rPr lang="en-US" dirty="0" smtClean="0"/>
              <a:t>if </a:t>
            </a:r>
            <a:r>
              <a:rPr lang="en-US" dirty="0"/>
              <a:t>(</a:t>
            </a:r>
            <a:r>
              <a:rPr lang="en-US" dirty="0">
                <a:solidFill>
                  <a:srgbClr val="0000FF"/>
                </a:solidFill>
              </a:rPr>
              <a:t>count &lt; </a:t>
            </a:r>
            <a:r>
              <a:rPr lang="en-US" dirty="0" err="1">
                <a:solidFill>
                  <a:srgbClr val="0000FF"/>
                </a:solidFill>
              </a:rPr>
              <a:t>G.vexnum</a:t>
            </a:r>
            <a:r>
              <a:rPr lang="en-US" dirty="0"/>
              <a:t>) { </a:t>
            </a:r>
            <a:endParaRPr lang="en-US" dirty="0" smtClean="0"/>
          </a:p>
          <a:p>
            <a:pPr marL="0" indent="0">
              <a:buNone/>
            </a:pPr>
            <a:r>
              <a:rPr lang="en-US" dirty="0"/>
              <a:t>	</a:t>
            </a:r>
            <a:r>
              <a:rPr lang="en-US" dirty="0" smtClean="0"/>
              <a:t>// </a:t>
            </a:r>
            <a:r>
              <a:rPr lang="zh-CN" altLang="en-US" dirty="0"/>
              <a:t>生成树的根有至少两棵子</a:t>
            </a:r>
            <a:r>
              <a:rPr lang="zh-CN" altLang="en-US" dirty="0" smtClean="0"/>
              <a:t>树</a:t>
            </a:r>
            <a:endParaRPr lang="en-US" altLang="zh-CN" dirty="0" smtClean="0"/>
          </a:p>
          <a:p>
            <a:pPr marL="0" indent="0">
              <a:buNone/>
            </a:pPr>
            <a:r>
              <a:rPr lang="en-US" dirty="0" smtClean="0"/>
              <a:t>	// </a:t>
            </a:r>
            <a:r>
              <a:rPr lang="zh-CN" altLang="en-US" dirty="0"/>
              <a:t>根是关节点，输出</a:t>
            </a:r>
            <a:endParaRPr lang="en-US" altLang="zh-CN" dirty="0"/>
          </a:p>
          <a:p>
            <a:pPr marL="0" indent="0">
              <a:buNone/>
            </a:pPr>
            <a:r>
              <a:rPr lang="en-US" dirty="0"/>
              <a:t>	</a:t>
            </a:r>
            <a:r>
              <a:rPr lang="en-US" dirty="0" err="1"/>
              <a:t>printf</a:t>
            </a:r>
            <a:r>
              <a:rPr lang="en-US" dirty="0"/>
              <a:t> (0, </a:t>
            </a:r>
            <a:r>
              <a:rPr lang="en-US" dirty="0" err="1"/>
              <a:t>G.vertices</a:t>
            </a:r>
            <a:r>
              <a:rPr lang="en-US" dirty="0"/>
              <a:t>[0].data); </a:t>
            </a:r>
            <a:endParaRPr lang="en-US" altLang="zh-CN" dirty="0"/>
          </a:p>
          <a:p>
            <a:pPr marL="0" indent="0">
              <a:buNone/>
            </a:pPr>
            <a:r>
              <a:rPr lang="en-US" dirty="0"/>
              <a:t>	while (p-&gt;</a:t>
            </a:r>
            <a:r>
              <a:rPr lang="en-US" dirty="0" err="1"/>
              <a:t>nextarc</a:t>
            </a:r>
            <a:r>
              <a:rPr lang="en-US" dirty="0"/>
              <a:t>) { </a:t>
            </a:r>
            <a:r>
              <a:rPr lang="en-US" dirty="0" smtClean="0"/>
              <a:t>//</a:t>
            </a:r>
            <a:r>
              <a:rPr lang="zh-CN" altLang="en-US" dirty="0" smtClean="0"/>
              <a:t>寻找还没有访问到的节点</a:t>
            </a:r>
            <a:endParaRPr lang="en-US" dirty="0"/>
          </a:p>
          <a:p>
            <a:pPr marL="0" indent="0">
              <a:buNone/>
            </a:pPr>
            <a:r>
              <a:rPr lang="en-US" dirty="0"/>
              <a:t>		p = p-&gt;</a:t>
            </a:r>
            <a:r>
              <a:rPr lang="en-US" dirty="0" err="1"/>
              <a:t>nextarc</a:t>
            </a:r>
            <a:r>
              <a:rPr lang="en-US" dirty="0"/>
              <a:t>; v = p-&gt;</a:t>
            </a:r>
            <a:r>
              <a:rPr lang="en-US" dirty="0" err="1"/>
              <a:t>adjvex</a:t>
            </a:r>
            <a:r>
              <a:rPr lang="en-US" dirty="0"/>
              <a:t>; </a:t>
            </a:r>
          </a:p>
          <a:p>
            <a:pPr marL="0" indent="0">
              <a:buNone/>
            </a:pPr>
            <a:r>
              <a:rPr lang="en-US" dirty="0"/>
              <a:t>		if (visited[v]==0) </a:t>
            </a:r>
            <a:r>
              <a:rPr lang="en-US" b="1" dirty="0" err="1"/>
              <a:t>DFSArticul</a:t>
            </a:r>
            <a:r>
              <a:rPr lang="en-US" b="1" dirty="0"/>
              <a:t>(G, v)</a:t>
            </a:r>
            <a:r>
              <a:rPr lang="en-US" dirty="0"/>
              <a:t>; </a:t>
            </a:r>
          </a:p>
          <a:p>
            <a:pPr marL="0" indent="0">
              <a:buNone/>
            </a:pPr>
            <a:r>
              <a:rPr lang="en-US" dirty="0"/>
              <a:t>		}//while </a:t>
            </a:r>
          </a:p>
          <a:p>
            <a:pPr marL="0" indent="0">
              <a:buNone/>
            </a:pPr>
            <a:r>
              <a:rPr lang="en-US" dirty="0"/>
              <a:t>	}//if </a:t>
            </a:r>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27</a:t>
            </a:fld>
            <a:endParaRPr lang="zh-CN" altLang="en-US"/>
          </a:p>
        </p:txBody>
      </p:sp>
    </p:spTree>
    <p:extLst>
      <p:ext uri="{BB962C8B-B14F-4D97-AF65-F5344CB8AC3E}">
        <p14:creationId xmlns:p14="http://schemas.microsoft.com/office/powerpoint/2010/main" val="262215654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从</a:t>
            </a:r>
            <a:r>
              <a:rPr lang="zh-CN" altLang="en-US" sz="3600" dirty="0"/>
              <a:t>第</a:t>
            </a:r>
            <a:r>
              <a:rPr lang="en-US" sz="3600" dirty="0" smtClean="0"/>
              <a:t>v0</a:t>
            </a:r>
            <a:r>
              <a:rPr lang="zh-CN" altLang="en-US" sz="3600" dirty="0" smtClean="0"/>
              <a:t>出发</a:t>
            </a:r>
            <a:r>
              <a:rPr lang="en-US" altLang="zh-CN" sz="3600" dirty="0" smtClean="0"/>
              <a:t>DFS</a:t>
            </a:r>
            <a:r>
              <a:rPr lang="zh-CN" altLang="en-US" sz="3600" dirty="0" smtClean="0"/>
              <a:t>图</a:t>
            </a:r>
            <a:r>
              <a:rPr lang="en-US" sz="3600" dirty="0"/>
              <a:t>G，</a:t>
            </a:r>
            <a:r>
              <a:rPr lang="zh-CN" altLang="en-US" sz="3600" dirty="0"/>
              <a:t>查找并输出</a:t>
            </a:r>
            <a:r>
              <a:rPr lang="zh-CN" altLang="en-US" sz="3600" dirty="0" smtClean="0"/>
              <a:t>关节点</a:t>
            </a:r>
            <a:endParaRPr lang="en-US" dirty="0"/>
          </a:p>
        </p:txBody>
      </p:sp>
      <p:sp>
        <p:nvSpPr>
          <p:cNvPr id="3" name="内容占位符 2"/>
          <p:cNvSpPr>
            <a:spLocks noGrp="1"/>
          </p:cNvSpPr>
          <p:nvPr>
            <p:ph idx="1"/>
          </p:nvPr>
        </p:nvSpPr>
        <p:spPr>
          <a:xfrm>
            <a:off x="457200" y="908720"/>
            <a:ext cx="8229600" cy="5832648"/>
          </a:xfrm>
        </p:spPr>
        <p:txBody>
          <a:bodyPr>
            <a:normAutofit fontScale="92500" lnSpcReduction="10000"/>
          </a:bodyPr>
          <a:lstStyle/>
          <a:p>
            <a:pPr marL="0" indent="0">
              <a:buNone/>
            </a:pPr>
            <a:r>
              <a:rPr lang="en-US" dirty="0"/>
              <a:t>void </a:t>
            </a:r>
            <a:r>
              <a:rPr lang="en-US" b="1" dirty="0" err="1"/>
              <a:t>DFSArticul</a:t>
            </a:r>
            <a:r>
              <a:rPr lang="en-US" dirty="0"/>
              <a:t>(</a:t>
            </a:r>
            <a:r>
              <a:rPr lang="en-US" dirty="0" err="1"/>
              <a:t>ALGraph</a:t>
            </a:r>
            <a:r>
              <a:rPr lang="en-US" dirty="0"/>
              <a:t> G, </a:t>
            </a:r>
            <a:r>
              <a:rPr lang="en-US" dirty="0" err="1"/>
              <a:t>int</a:t>
            </a:r>
            <a:r>
              <a:rPr lang="en-US" dirty="0"/>
              <a:t> v0 ) { </a:t>
            </a:r>
          </a:p>
          <a:p>
            <a:pPr marL="0" indent="0">
              <a:buNone/>
            </a:pPr>
            <a:r>
              <a:rPr lang="en-US" dirty="0" err="1" smtClean="0">
                <a:solidFill>
                  <a:schemeClr val="accent6">
                    <a:lumMod val="50000"/>
                  </a:schemeClr>
                </a:solidFill>
              </a:rPr>
              <a:t>int</a:t>
            </a:r>
            <a:r>
              <a:rPr lang="en-US" dirty="0" smtClean="0">
                <a:solidFill>
                  <a:schemeClr val="accent6">
                    <a:lumMod val="50000"/>
                  </a:schemeClr>
                </a:solidFill>
              </a:rPr>
              <a:t> </a:t>
            </a:r>
            <a:r>
              <a:rPr lang="en-US" dirty="0">
                <a:solidFill>
                  <a:schemeClr val="accent6">
                    <a:lumMod val="50000"/>
                  </a:schemeClr>
                </a:solidFill>
              </a:rPr>
              <a:t>min</a:t>
            </a:r>
            <a:r>
              <a:rPr lang="en-US" dirty="0" smtClean="0"/>
              <a:t>, w</a:t>
            </a:r>
            <a:r>
              <a:rPr lang="en-US" dirty="0"/>
              <a:t>; </a:t>
            </a:r>
            <a:r>
              <a:rPr lang="en-US" dirty="0" err="1"/>
              <a:t>struct</a:t>
            </a:r>
            <a:r>
              <a:rPr lang="en-US" dirty="0"/>
              <a:t> </a:t>
            </a:r>
            <a:r>
              <a:rPr lang="en-US" dirty="0" err="1"/>
              <a:t>ArcNode</a:t>
            </a:r>
            <a:r>
              <a:rPr lang="en-US" dirty="0"/>
              <a:t> *p; </a:t>
            </a:r>
            <a:endParaRPr lang="en-US" dirty="0" smtClean="0"/>
          </a:p>
          <a:p>
            <a:pPr marL="0" indent="0">
              <a:buNone/>
            </a:pPr>
            <a:r>
              <a:rPr lang="en-US" dirty="0" smtClean="0"/>
              <a:t>//v0</a:t>
            </a:r>
            <a:r>
              <a:rPr lang="zh-CN" altLang="en-US" dirty="0"/>
              <a:t>是第</a:t>
            </a:r>
            <a:r>
              <a:rPr lang="en-US" dirty="0"/>
              <a:t>count</a:t>
            </a:r>
            <a:r>
              <a:rPr lang="zh-CN" altLang="en-US" dirty="0"/>
              <a:t>个访问的顶点 </a:t>
            </a:r>
            <a:endParaRPr lang="en-US" altLang="zh-CN" dirty="0"/>
          </a:p>
          <a:p>
            <a:pPr marL="0" indent="0">
              <a:buNone/>
            </a:pPr>
            <a:r>
              <a:rPr lang="en-US" dirty="0" smtClean="0">
                <a:solidFill>
                  <a:srgbClr val="0000FF"/>
                </a:solidFill>
              </a:rPr>
              <a:t>visited[v0</a:t>
            </a:r>
            <a:r>
              <a:rPr lang="en-US" dirty="0">
                <a:solidFill>
                  <a:srgbClr val="0000FF"/>
                </a:solidFill>
              </a:rPr>
              <a:t>] </a:t>
            </a:r>
            <a:r>
              <a:rPr lang="en-US" dirty="0"/>
              <a:t>= </a:t>
            </a:r>
            <a:r>
              <a:rPr lang="en-US" dirty="0">
                <a:solidFill>
                  <a:schemeClr val="accent6">
                    <a:lumMod val="50000"/>
                  </a:schemeClr>
                </a:solidFill>
              </a:rPr>
              <a:t>min</a:t>
            </a:r>
            <a:r>
              <a:rPr lang="en-US" dirty="0"/>
              <a:t> = </a:t>
            </a:r>
            <a:r>
              <a:rPr lang="en-US" dirty="0">
                <a:solidFill>
                  <a:srgbClr val="0000FF"/>
                </a:solidFill>
              </a:rPr>
              <a:t>++count</a:t>
            </a:r>
            <a:r>
              <a:rPr lang="en-US" dirty="0"/>
              <a:t>; </a:t>
            </a:r>
          </a:p>
          <a:p>
            <a:pPr marL="0" indent="0">
              <a:buNone/>
            </a:pPr>
            <a:r>
              <a:rPr lang="en-US" dirty="0" smtClean="0"/>
              <a:t>for </a:t>
            </a:r>
            <a:r>
              <a:rPr lang="en-US" dirty="0"/>
              <a:t>(p=</a:t>
            </a:r>
            <a:r>
              <a:rPr lang="en-US" dirty="0" err="1"/>
              <a:t>G.vertices</a:t>
            </a:r>
            <a:r>
              <a:rPr lang="en-US" dirty="0"/>
              <a:t>[v0].</a:t>
            </a:r>
            <a:r>
              <a:rPr lang="en-US" dirty="0" err="1"/>
              <a:t>firstarc</a:t>
            </a:r>
            <a:r>
              <a:rPr lang="en-US" dirty="0"/>
              <a:t>; p!=NULL; </a:t>
            </a:r>
            <a:endParaRPr lang="en-US" dirty="0" smtClean="0"/>
          </a:p>
          <a:p>
            <a:pPr marL="0" indent="0">
              <a:buNone/>
            </a:pPr>
            <a:r>
              <a:rPr lang="en-US" dirty="0" smtClean="0"/>
              <a:t>		p=p-</a:t>
            </a:r>
            <a:r>
              <a:rPr lang="en-US" dirty="0"/>
              <a:t>&gt;</a:t>
            </a:r>
            <a:r>
              <a:rPr lang="en-US" dirty="0" err="1"/>
              <a:t>nextarc</a:t>
            </a:r>
            <a:r>
              <a:rPr lang="en-US" dirty="0"/>
              <a:t>) { </a:t>
            </a:r>
            <a:endParaRPr lang="en-US" dirty="0" smtClean="0"/>
          </a:p>
          <a:p>
            <a:pPr marL="0" indent="0">
              <a:buNone/>
            </a:pPr>
            <a:r>
              <a:rPr lang="en-US" dirty="0"/>
              <a:t>	</a:t>
            </a:r>
            <a:r>
              <a:rPr lang="en-US" dirty="0" smtClean="0"/>
              <a:t>	// </a:t>
            </a:r>
            <a:r>
              <a:rPr lang="zh-CN" altLang="en-US" dirty="0"/>
              <a:t>检查</a:t>
            </a:r>
            <a:r>
              <a:rPr lang="en-US" dirty="0"/>
              <a:t>v0</a:t>
            </a:r>
            <a:r>
              <a:rPr lang="zh-CN" altLang="en-US" dirty="0"/>
              <a:t>的每个邻接</a:t>
            </a:r>
            <a:r>
              <a:rPr lang="zh-CN" altLang="en-US" dirty="0" smtClean="0"/>
              <a:t>顶点</a:t>
            </a:r>
            <a:endParaRPr lang="en-US" altLang="zh-CN" dirty="0" smtClean="0"/>
          </a:p>
          <a:p>
            <a:pPr marL="0" indent="0">
              <a:buNone/>
            </a:pPr>
            <a:r>
              <a:rPr lang="en-US" dirty="0" smtClean="0"/>
              <a:t>		</a:t>
            </a:r>
            <a:r>
              <a:rPr lang="en-US" altLang="zh-CN" dirty="0" smtClean="0"/>
              <a:t>… …</a:t>
            </a:r>
          </a:p>
          <a:p>
            <a:pPr marL="0" indent="0">
              <a:buNone/>
            </a:pPr>
            <a:r>
              <a:rPr lang="en-US" altLang="zh-CN" dirty="0" smtClean="0"/>
              <a:t>}//</a:t>
            </a:r>
            <a:r>
              <a:rPr lang="en-US" dirty="0" smtClean="0"/>
              <a:t>for</a:t>
            </a:r>
          </a:p>
          <a:p>
            <a:pPr marL="0" indent="0">
              <a:buNone/>
            </a:pPr>
            <a:r>
              <a:rPr lang="en-US" dirty="0" smtClean="0"/>
              <a:t>low[v0</a:t>
            </a:r>
            <a:r>
              <a:rPr lang="en-US" dirty="0"/>
              <a:t>] = min; </a:t>
            </a:r>
            <a:endParaRPr lang="en-US" dirty="0" smtClean="0"/>
          </a:p>
          <a:p>
            <a:pPr marL="0" indent="0">
              <a:buNone/>
            </a:pPr>
            <a:r>
              <a:rPr lang="en-US" dirty="0" smtClean="0"/>
              <a:t>} </a:t>
            </a:r>
            <a:r>
              <a:rPr lang="en-US" dirty="0"/>
              <a:t>// </a:t>
            </a:r>
            <a:r>
              <a:rPr lang="en-US" dirty="0" err="1"/>
              <a:t>DFSArticul</a:t>
            </a:r>
            <a:endParaRPr lang="en-US" dirty="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28</a:t>
            </a:fld>
            <a:endParaRPr lang="zh-CN" altLang="en-US"/>
          </a:p>
        </p:txBody>
      </p:sp>
      <p:sp>
        <p:nvSpPr>
          <p:cNvPr id="5" name="流程图: 可选过程 4"/>
          <p:cNvSpPr/>
          <p:nvPr/>
        </p:nvSpPr>
        <p:spPr>
          <a:xfrm>
            <a:off x="8460432" y="0"/>
            <a:ext cx="683568" cy="360040"/>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7.11</a:t>
            </a:r>
            <a:endParaRPr lang="en-US" dirty="0"/>
          </a:p>
        </p:txBody>
      </p:sp>
    </p:spTree>
    <p:extLst>
      <p:ext uri="{BB962C8B-B14F-4D97-AF65-F5344CB8AC3E}">
        <p14:creationId xmlns:p14="http://schemas.microsoft.com/office/powerpoint/2010/main" val="11522985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查找并输出关节点</a:t>
            </a:r>
            <a:endParaRPr lang="en-US" dirty="0"/>
          </a:p>
        </p:txBody>
      </p:sp>
      <p:sp>
        <p:nvSpPr>
          <p:cNvPr id="3" name="内容占位符 2"/>
          <p:cNvSpPr>
            <a:spLocks noGrp="1"/>
          </p:cNvSpPr>
          <p:nvPr>
            <p:ph idx="1"/>
          </p:nvPr>
        </p:nvSpPr>
        <p:spPr/>
        <p:txBody>
          <a:bodyPr>
            <a:normAutofit fontScale="85000" lnSpcReduction="20000"/>
          </a:bodyPr>
          <a:lstStyle/>
          <a:p>
            <a:pPr marL="0" indent="0">
              <a:buNone/>
            </a:pPr>
            <a:r>
              <a:rPr lang="en-US" dirty="0"/>
              <a:t>w = p-&gt;</a:t>
            </a:r>
            <a:r>
              <a:rPr lang="en-US" dirty="0" err="1"/>
              <a:t>adjvex</a:t>
            </a:r>
            <a:r>
              <a:rPr lang="en-US" dirty="0"/>
              <a:t>; // w</a:t>
            </a:r>
            <a:r>
              <a:rPr lang="zh-CN" altLang="en-US" dirty="0"/>
              <a:t>为</a:t>
            </a:r>
            <a:r>
              <a:rPr lang="en-US" dirty="0"/>
              <a:t>v0</a:t>
            </a:r>
            <a:r>
              <a:rPr lang="zh-CN" altLang="en-US" dirty="0"/>
              <a:t>的邻接顶点</a:t>
            </a:r>
            <a:endParaRPr lang="en-US" altLang="zh-CN" dirty="0"/>
          </a:p>
          <a:p>
            <a:pPr marL="0" indent="0">
              <a:buNone/>
            </a:pPr>
            <a:r>
              <a:rPr lang="en-US" dirty="0" smtClean="0"/>
              <a:t>if </a:t>
            </a:r>
            <a:r>
              <a:rPr lang="en-US" dirty="0"/>
              <a:t>(visited[w] == 0) </a:t>
            </a:r>
            <a:r>
              <a:rPr lang="en-US" dirty="0" smtClean="0"/>
              <a:t>{</a:t>
            </a:r>
          </a:p>
          <a:p>
            <a:pPr marL="0" indent="0">
              <a:buNone/>
            </a:pPr>
            <a:r>
              <a:rPr lang="en-US" dirty="0" smtClean="0"/>
              <a:t>	// w</a:t>
            </a:r>
            <a:r>
              <a:rPr lang="zh-CN" altLang="en-US" dirty="0" smtClean="0"/>
              <a:t>未曾被访问，是</a:t>
            </a:r>
            <a:r>
              <a:rPr lang="en-US" dirty="0" smtClean="0"/>
              <a:t>v0</a:t>
            </a:r>
            <a:r>
              <a:rPr lang="zh-CN" altLang="en-US" dirty="0" smtClean="0"/>
              <a:t>的孩子 </a:t>
            </a:r>
            <a:endParaRPr lang="en-US" altLang="zh-CN" dirty="0" smtClean="0"/>
          </a:p>
          <a:p>
            <a:pPr marL="0" indent="0">
              <a:buNone/>
            </a:pPr>
            <a:r>
              <a:rPr lang="en-US" dirty="0" smtClean="0"/>
              <a:t>	</a:t>
            </a:r>
            <a:r>
              <a:rPr lang="en-US" b="1" dirty="0" err="1" smtClean="0"/>
              <a:t>DFSArticul</a:t>
            </a:r>
            <a:r>
              <a:rPr lang="en-US" b="1" dirty="0" smtClean="0"/>
              <a:t>(G</a:t>
            </a:r>
            <a:r>
              <a:rPr lang="en-US" b="1" dirty="0"/>
              <a:t>, w)</a:t>
            </a:r>
            <a:r>
              <a:rPr lang="en-US" dirty="0"/>
              <a:t>; // </a:t>
            </a:r>
            <a:r>
              <a:rPr lang="zh-CN" altLang="en-US" dirty="0"/>
              <a:t>返回前求得</a:t>
            </a:r>
            <a:r>
              <a:rPr lang="en-US" dirty="0"/>
              <a:t>low[w] </a:t>
            </a:r>
          </a:p>
          <a:p>
            <a:pPr marL="0" indent="0">
              <a:buNone/>
            </a:pPr>
            <a:r>
              <a:rPr lang="en-US" dirty="0" smtClean="0"/>
              <a:t>	if </a:t>
            </a:r>
            <a:r>
              <a:rPr lang="en-US" dirty="0"/>
              <a:t>(low[w] &lt; min) </a:t>
            </a:r>
            <a:r>
              <a:rPr lang="en-US" dirty="0">
                <a:solidFill>
                  <a:schemeClr val="accent6">
                    <a:lumMod val="50000"/>
                  </a:schemeClr>
                </a:solidFill>
              </a:rPr>
              <a:t>min</a:t>
            </a:r>
            <a:r>
              <a:rPr lang="en-US" dirty="0"/>
              <a:t> = low[w]; </a:t>
            </a:r>
            <a:endParaRPr lang="en-US" dirty="0" smtClean="0"/>
          </a:p>
          <a:p>
            <a:pPr marL="0" indent="0">
              <a:buNone/>
            </a:pPr>
            <a:r>
              <a:rPr lang="en-US" dirty="0" smtClean="0"/>
              <a:t>	</a:t>
            </a:r>
            <a:r>
              <a:rPr lang="en-US" dirty="0"/>
              <a:t> //</a:t>
            </a:r>
            <a:r>
              <a:rPr lang="zh-CN" altLang="en-US" dirty="0"/>
              <a:t>从子树返回时</a:t>
            </a:r>
            <a:r>
              <a:rPr lang="zh-CN" altLang="en-US" dirty="0" smtClean="0"/>
              <a:t>判断</a:t>
            </a:r>
            <a:r>
              <a:rPr lang="en-US" altLang="zh-CN" dirty="0" smtClean="0"/>
              <a:t>v0</a:t>
            </a:r>
            <a:r>
              <a:rPr lang="zh-CN" altLang="en-US" dirty="0"/>
              <a:t>是否是</a:t>
            </a:r>
            <a:r>
              <a:rPr lang="zh-CN" altLang="en-US" dirty="0" smtClean="0"/>
              <a:t>关节点</a:t>
            </a:r>
            <a:endParaRPr lang="en-US" altLang="zh-CN" dirty="0" smtClean="0"/>
          </a:p>
          <a:p>
            <a:pPr marL="0" indent="0">
              <a:buNone/>
            </a:pPr>
            <a:r>
              <a:rPr lang="en-US" dirty="0"/>
              <a:t>	</a:t>
            </a:r>
            <a:r>
              <a:rPr lang="en-US" dirty="0" smtClean="0"/>
              <a:t>if </a:t>
            </a:r>
            <a:r>
              <a:rPr lang="en-US" dirty="0"/>
              <a:t>(low[w] &gt;= visited[v0]) </a:t>
            </a:r>
            <a:endParaRPr lang="en-US" dirty="0" smtClean="0"/>
          </a:p>
          <a:p>
            <a:pPr marL="0" indent="0">
              <a:buNone/>
            </a:pPr>
            <a:r>
              <a:rPr lang="en-US" dirty="0"/>
              <a:t>	</a:t>
            </a:r>
            <a:r>
              <a:rPr lang="en-US" dirty="0" smtClean="0"/>
              <a:t>	</a:t>
            </a:r>
            <a:r>
              <a:rPr lang="en-US" dirty="0"/>
              <a:t> // </a:t>
            </a:r>
            <a:r>
              <a:rPr lang="zh-CN" altLang="en-US" dirty="0"/>
              <a:t>输出</a:t>
            </a:r>
            <a:r>
              <a:rPr lang="zh-CN" altLang="en-US" dirty="0" smtClean="0"/>
              <a:t>关节点</a:t>
            </a:r>
            <a:endParaRPr lang="en-US" altLang="zh-CN" dirty="0" smtClean="0"/>
          </a:p>
          <a:p>
            <a:pPr marL="0" indent="0">
              <a:buNone/>
            </a:pPr>
            <a:r>
              <a:rPr lang="en-US" dirty="0"/>
              <a:t>	</a:t>
            </a:r>
            <a:r>
              <a:rPr lang="en-US" dirty="0" smtClean="0"/>
              <a:t>	</a:t>
            </a:r>
            <a:r>
              <a:rPr lang="en-US" dirty="0" err="1" smtClean="0"/>
              <a:t>printf</a:t>
            </a:r>
            <a:r>
              <a:rPr lang="en-US" dirty="0" smtClean="0"/>
              <a:t>(v0</a:t>
            </a:r>
            <a:r>
              <a:rPr lang="en-US" dirty="0"/>
              <a:t>, </a:t>
            </a:r>
            <a:r>
              <a:rPr lang="en-US" dirty="0" err="1"/>
              <a:t>G.vertices</a:t>
            </a:r>
            <a:r>
              <a:rPr lang="en-US" dirty="0"/>
              <a:t>[v0].data); </a:t>
            </a:r>
            <a:endParaRPr lang="en-US" dirty="0" smtClean="0"/>
          </a:p>
          <a:p>
            <a:pPr marL="0" indent="0">
              <a:buNone/>
            </a:pPr>
            <a:r>
              <a:rPr lang="en-US" altLang="zh-CN" dirty="0" smtClean="0"/>
              <a:t>} </a:t>
            </a:r>
          </a:p>
          <a:p>
            <a:pPr marL="0" indent="0">
              <a:buNone/>
            </a:pPr>
            <a:r>
              <a:rPr lang="en-US" dirty="0" smtClean="0"/>
              <a:t>else 	//w</a:t>
            </a:r>
            <a:r>
              <a:rPr lang="zh-CN" altLang="en-US" dirty="0" smtClean="0"/>
              <a:t>是回边上的顶点</a:t>
            </a:r>
            <a:endParaRPr lang="en-US" dirty="0" smtClean="0"/>
          </a:p>
          <a:p>
            <a:pPr marL="0" indent="0">
              <a:buNone/>
            </a:pPr>
            <a:r>
              <a:rPr lang="en-US" dirty="0"/>
              <a:t>	</a:t>
            </a:r>
            <a:r>
              <a:rPr lang="en-US" dirty="0" smtClean="0"/>
              <a:t>if </a:t>
            </a:r>
            <a:r>
              <a:rPr lang="en-US" dirty="0"/>
              <a:t>(visited[w] &lt; min) </a:t>
            </a:r>
            <a:endParaRPr lang="en-US" dirty="0" smtClean="0"/>
          </a:p>
          <a:p>
            <a:pPr marL="0" indent="0">
              <a:buNone/>
            </a:pPr>
            <a:r>
              <a:rPr lang="en-US" dirty="0" smtClean="0"/>
              <a:t>	//</a:t>
            </a:r>
            <a:r>
              <a:rPr lang="en-US" dirty="0"/>
              <a:t>w</a:t>
            </a:r>
            <a:r>
              <a:rPr lang="zh-CN" altLang="en-US" dirty="0"/>
              <a:t>已被访问，</a:t>
            </a:r>
            <a:r>
              <a:rPr lang="en-US" dirty="0"/>
              <a:t>w</a:t>
            </a:r>
            <a:r>
              <a:rPr lang="zh-CN" altLang="en-US" dirty="0"/>
              <a:t>是</a:t>
            </a:r>
            <a:r>
              <a:rPr lang="en-US" dirty="0"/>
              <a:t>v0</a:t>
            </a:r>
            <a:r>
              <a:rPr lang="zh-CN" altLang="en-US" dirty="0"/>
              <a:t>在生成树上的</a:t>
            </a:r>
            <a:r>
              <a:rPr lang="zh-CN" altLang="en-US" dirty="0" smtClean="0"/>
              <a:t>祖先</a:t>
            </a:r>
            <a:endParaRPr lang="en-US" dirty="0" smtClean="0"/>
          </a:p>
          <a:p>
            <a:pPr marL="0" indent="0">
              <a:buNone/>
            </a:pPr>
            <a:r>
              <a:rPr lang="en-US" dirty="0" smtClean="0"/>
              <a:t>	</a:t>
            </a:r>
            <a:r>
              <a:rPr lang="en-US" dirty="0" smtClean="0">
                <a:solidFill>
                  <a:schemeClr val="accent6">
                    <a:lumMod val="50000"/>
                  </a:schemeClr>
                </a:solidFill>
              </a:rPr>
              <a:t>min</a:t>
            </a:r>
            <a:r>
              <a:rPr lang="en-US" dirty="0" smtClean="0"/>
              <a:t> = visited[w]; </a:t>
            </a:r>
          </a:p>
          <a:p>
            <a:pPr marL="0" indent="0">
              <a:buNone/>
            </a:pPr>
            <a:endParaRPr lang="en-US" altLang="zh-CN" dirty="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29</a:t>
            </a:fld>
            <a:endParaRPr lang="zh-CN" altLang="en-US"/>
          </a:p>
        </p:txBody>
      </p:sp>
    </p:spTree>
    <p:extLst>
      <p:ext uri="{BB962C8B-B14F-4D97-AF65-F5344CB8AC3E}">
        <p14:creationId xmlns:p14="http://schemas.microsoft.com/office/powerpoint/2010/main" val="29831198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宋体" panose="02010600030101010101" pitchFamily="2" charset="-122"/>
              </a:rPr>
              <a:t>术语</a:t>
            </a:r>
            <a:r>
              <a:rPr lang="en-US" altLang="zh-CN" dirty="0" smtClean="0">
                <a:latin typeface="+mn-lt"/>
                <a:ea typeface="宋体" panose="02010600030101010101" pitchFamily="2" charset="-122"/>
              </a:rPr>
              <a:t>-</a:t>
            </a:r>
            <a:r>
              <a:rPr lang="en-US" altLang="en-US" dirty="0" err="1" smtClean="0">
                <a:latin typeface="+mn-lt"/>
                <a:ea typeface="宋体" panose="02010600030101010101" pitchFamily="2" charset="-122"/>
              </a:rPr>
              <a:t>连通图、图的连通分量</a:t>
            </a:r>
            <a:endParaRPr lang="en-US" dirty="0">
              <a:latin typeface="+mn-lt"/>
              <a:ea typeface="宋体" panose="02010600030101010101" pitchFamily="2" charset="-122"/>
            </a:endParaRPr>
          </a:p>
        </p:txBody>
      </p:sp>
      <p:sp>
        <p:nvSpPr>
          <p:cNvPr id="432130" name="Rectangle 2"/>
          <p:cNvSpPr>
            <a:spLocks noGrp="1" noChangeArrowheads="1"/>
          </p:cNvSpPr>
          <p:nvPr>
            <p:ph idx="1"/>
          </p:nvPr>
        </p:nvSpPr>
        <p:spPr/>
        <p:txBody>
          <a:bodyPr>
            <a:normAutofit fontScale="92500" lnSpcReduction="10000"/>
          </a:bodyPr>
          <a:lstStyle/>
          <a:p>
            <a:r>
              <a:rPr lang="en-US" altLang="en-US" dirty="0" err="1" smtClean="0">
                <a:ea typeface="宋体" panose="02010600030101010101" pitchFamily="2" charset="-122"/>
              </a:rPr>
              <a:t>对</a:t>
            </a:r>
            <a:r>
              <a:rPr lang="en-US" altLang="en-US" b="1" dirty="0" err="1">
                <a:solidFill>
                  <a:schemeClr val="accent6">
                    <a:lumMod val="75000"/>
                  </a:schemeClr>
                </a:solidFill>
                <a:ea typeface="宋体" panose="02010600030101010101" pitchFamily="2" charset="-122"/>
              </a:rPr>
              <a:t>无向图</a:t>
            </a:r>
            <a:r>
              <a:rPr lang="en-US" altLang="en-US" dirty="0" err="1" smtClean="0">
                <a:ea typeface="宋体" panose="02010600030101010101" pitchFamily="2" charset="-122"/>
              </a:rPr>
              <a:t>G</a:t>
            </a:r>
            <a:r>
              <a:rPr lang="en-US" altLang="en-US" dirty="0" smtClean="0">
                <a:ea typeface="宋体" panose="02010600030101010101" pitchFamily="2" charset="-122"/>
              </a:rPr>
              <a:t>=(V，E)，</a:t>
            </a:r>
            <a:r>
              <a:rPr lang="en-US" altLang="en-US" dirty="0" err="1" smtClean="0">
                <a:ea typeface="宋体" panose="02010600030101010101" pitchFamily="2" charset="-122"/>
              </a:rPr>
              <a:t>若</a:t>
            </a:r>
            <a:r>
              <a:rPr lang="en-US" altLang="en-US" dirty="0" err="1" smtClean="0">
                <a:ea typeface="宋体" panose="02010600030101010101" pitchFamily="2" charset="-122"/>
                <a:sym typeface="Symbol" pitchFamily="18" charset="2"/>
              </a:rPr>
              <a:t></a:t>
            </a:r>
            <a:r>
              <a:rPr lang="en-US" altLang="en-US" dirty="0" err="1" smtClean="0">
                <a:ea typeface="宋体" panose="02010600030101010101" pitchFamily="2" charset="-122"/>
              </a:rPr>
              <a:t>vi</a:t>
            </a:r>
            <a:r>
              <a:rPr lang="en-US" altLang="en-US" dirty="0" smtClean="0">
                <a:ea typeface="宋体" panose="02010600030101010101" pitchFamily="2" charset="-122"/>
              </a:rPr>
              <a:t> ，</a:t>
            </a:r>
            <a:r>
              <a:rPr lang="en-US" altLang="en-US" dirty="0" err="1" smtClean="0">
                <a:ea typeface="宋体" panose="02010600030101010101" pitchFamily="2" charset="-122"/>
              </a:rPr>
              <a:t>vj</a:t>
            </a:r>
            <a:r>
              <a:rPr lang="en-US" altLang="en-US" dirty="0" smtClean="0">
                <a:ea typeface="宋体" panose="02010600030101010101" pitchFamily="2" charset="-122"/>
              </a:rPr>
              <a:t> </a:t>
            </a:r>
            <a:r>
              <a:rPr lang="en-US" altLang="en-US" dirty="0" smtClean="0">
                <a:ea typeface="宋体" panose="02010600030101010101" pitchFamily="2" charset="-122"/>
                <a:sym typeface="Symbol" pitchFamily="18" charset="2"/>
              </a:rPr>
              <a:t></a:t>
            </a:r>
            <a:r>
              <a:rPr lang="en-US" altLang="en-US" dirty="0" err="1" smtClean="0">
                <a:ea typeface="宋体" panose="02010600030101010101" pitchFamily="2" charset="-122"/>
              </a:rPr>
              <a:t>V，vi和vj都是连通的</a:t>
            </a:r>
            <a:r>
              <a:rPr lang="en-US" altLang="en-US" dirty="0" smtClean="0">
                <a:ea typeface="宋体" panose="02010600030101010101" pitchFamily="2" charset="-122"/>
              </a:rPr>
              <a:t>(</a:t>
            </a:r>
            <a:r>
              <a:rPr lang="zh-CN" altLang="en-US" dirty="0" smtClean="0">
                <a:ea typeface="宋体" panose="02010600030101010101" pitchFamily="2" charset="-122"/>
              </a:rPr>
              <a:t>指从</a:t>
            </a:r>
            <a:r>
              <a:rPr lang="en-US" altLang="zh-CN" dirty="0" smtClean="0">
                <a:ea typeface="宋体" panose="02010600030101010101" pitchFamily="2" charset="-122"/>
              </a:rPr>
              <a:t>vi</a:t>
            </a:r>
            <a:r>
              <a:rPr lang="zh-CN" altLang="en-US" dirty="0" smtClean="0">
                <a:ea typeface="宋体" panose="02010600030101010101" pitchFamily="2" charset="-122"/>
              </a:rPr>
              <a:t>到</a:t>
            </a:r>
            <a:r>
              <a:rPr lang="en-US" altLang="zh-CN" dirty="0" err="1" smtClean="0">
                <a:ea typeface="宋体" panose="02010600030101010101" pitchFamily="2" charset="-122"/>
              </a:rPr>
              <a:t>vj</a:t>
            </a:r>
            <a:r>
              <a:rPr lang="zh-CN" altLang="en-US" dirty="0" smtClean="0">
                <a:ea typeface="宋体" panose="02010600030101010101" pitchFamily="2" charset="-122"/>
              </a:rPr>
              <a:t>有路径存在</a:t>
            </a:r>
            <a:r>
              <a:rPr lang="en-US" altLang="en-US" dirty="0" smtClean="0">
                <a:ea typeface="宋体" panose="02010600030101010101" pitchFamily="2" charset="-122"/>
              </a:rPr>
              <a:t>)，</a:t>
            </a:r>
            <a:r>
              <a:rPr lang="en-US" altLang="en-US" dirty="0" err="1" smtClean="0">
                <a:ea typeface="宋体" panose="02010600030101010101" pitchFamily="2" charset="-122"/>
              </a:rPr>
              <a:t>则称图G是</a:t>
            </a:r>
            <a:r>
              <a:rPr lang="en-US" altLang="en-US" b="1" dirty="0" err="1" smtClean="0">
                <a:solidFill>
                  <a:srgbClr val="0000FF"/>
                </a:solidFill>
                <a:ea typeface="宋体" panose="02010600030101010101" pitchFamily="2" charset="-122"/>
              </a:rPr>
              <a:t>连通图</a:t>
            </a:r>
            <a:r>
              <a:rPr lang="en-US" altLang="en-US" b="1" dirty="0" smtClean="0">
                <a:ea typeface="宋体" panose="02010600030101010101" pitchFamily="2" charset="-122"/>
              </a:rPr>
              <a:t>(connected graph)</a:t>
            </a:r>
            <a:r>
              <a:rPr lang="en-US" altLang="en-US" dirty="0" smtClean="0">
                <a:ea typeface="宋体" panose="02010600030101010101" pitchFamily="2" charset="-122"/>
              </a:rPr>
              <a:t>，</a:t>
            </a:r>
            <a:r>
              <a:rPr lang="en-US" altLang="en-US" dirty="0" err="1" smtClean="0">
                <a:ea typeface="宋体" panose="02010600030101010101" pitchFamily="2" charset="-122"/>
              </a:rPr>
              <a:t>否则称为非连通图</a:t>
            </a:r>
            <a:endParaRPr lang="en-US" altLang="en-US" dirty="0" smtClean="0">
              <a:ea typeface="宋体" panose="02010600030101010101" pitchFamily="2" charset="-122"/>
            </a:endParaRPr>
          </a:p>
          <a:p>
            <a:pPr lvl="1"/>
            <a:r>
              <a:rPr lang="en-US" altLang="en-US" dirty="0" err="1" smtClean="0">
                <a:ea typeface="宋体" panose="02010600030101010101" pitchFamily="2" charset="-122"/>
              </a:rPr>
              <a:t>若G是非连通图，则极大的连通子图称为G的</a:t>
            </a:r>
            <a:r>
              <a:rPr lang="en-US" altLang="en-US" b="1" dirty="0" err="1" smtClean="0">
                <a:solidFill>
                  <a:srgbClr val="0000FF"/>
                </a:solidFill>
                <a:ea typeface="宋体" panose="02010600030101010101" pitchFamily="2" charset="-122"/>
              </a:rPr>
              <a:t>连通分量</a:t>
            </a:r>
            <a:r>
              <a:rPr lang="en-US" altLang="en-US" b="1" dirty="0" smtClean="0">
                <a:ea typeface="宋体" panose="02010600030101010101" pitchFamily="2" charset="-122"/>
              </a:rPr>
              <a:t>(connected component)</a:t>
            </a:r>
            <a:r>
              <a:rPr lang="en-US" altLang="en-US" b="1" dirty="0" smtClean="0">
                <a:solidFill>
                  <a:srgbClr val="7030A0"/>
                </a:solidFill>
                <a:ea typeface="宋体" panose="02010600030101010101" pitchFamily="2" charset="-122"/>
              </a:rPr>
              <a:t> </a:t>
            </a:r>
          </a:p>
          <a:p>
            <a:r>
              <a:rPr lang="en-US" altLang="en-US" dirty="0" err="1" smtClean="0">
                <a:ea typeface="宋体" panose="02010600030101010101" pitchFamily="2" charset="-122"/>
              </a:rPr>
              <a:t>对</a:t>
            </a:r>
            <a:r>
              <a:rPr lang="en-US" altLang="en-US" b="1" dirty="0" err="1" smtClean="0">
                <a:solidFill>
                  <a:schemeClr val="accent6">
                    <a:lumMod val="75000"/>
                  </a:schemeClr>
                </a:solidFill>
                <a:ea typeface="宋体" panose="02010600030101010101" pitchFamily="2" charset="-122"/>
              </a:rPr>
              <a:t>有向图</a:t>
            </a:r>
            <a:r>
              <a:rPr lang="en-US" altLang="en-US" dirty="0" err="1" smtClean="0">
                <a:ea typeface="宋体" panose="02010600030101010101" pitchFamily="2" charset="-122"/>
              </a:rPr>
              <a:t>G</a:t>
            </a:r>
            <a:r>
              <a:rPr lang="en-US" altLang="en-US" dirty="0" smtClean="0">
                <a:ea typeface="宋体" panose="02010600030101010101" pitchFamily="2" charset="-122"/>
              </a:rPr>
              <a:t>=(V，E)，</a:t>
            </a:r>
            <a:r>
              <a:rPr lang="en-US" altLang="en-US" dirty="0" err="1" smtClean="0">
                <a:ea typeface="宋体" panose="02010600030101010101" pitchFamily="2" charset="-122"/>
              </a:rPr>
              <a:t>若</a:t>
            </a:r>
            <a:r>
              <a:rPr lang="en-US" altLang="en-US" dirty="0" err="1" smtClean="0">
                <a:ea typeface="宋体" panose="02010600030101010101" pitchFamily="2" charset="-122"/>
                <a:sym typeface="Symbol" pitchFamily="18" charset="2"/>
              </a:rPr>
              <a:t></a:t>
            </a:r>
            <a:r>
              <a:rPr lang="en-US" altLang="en-US" dirty="0" err="1" smtClean="0">
                <a:ea typeface="宋体" panose="02010600030101010101" pitchFamily="2" charset="-122"/>
              </a:rPr>
              <a:t>vi</a:t>
            </a:r>
            <a:r>
              <a:rPr lang="en-US" altLang="en-US" dirty="0" smtClean="0">
                <a:ea typeface="宋体" panose="02010600030101010101" pitchFamily="2" charset="-122"/>
              </a:rPr>
              <a:t> ，</a:t>
            </a:r>
            <a:r>
              <a:rPr lang="en-US" altLang="en-US" dirty="0" err="1" smtClean="0">
                <a:ea typeface="宋体" panose="02010600030101010101" pitchFamily="2" charset="-122"/>
              </a:rPr>
              <a:t>vj</a:t>
            </a:r>
            <a:r>
              <a:rPr lang="en-US" altLang="en-US" dirty="0" smtClean="0">
                <a:ea typeface="宋体" panose="02010600030101010101" pitchFamily="2" charset="-122"/>
              </a:rPr>
              <a:t> </a:t>
            </a:r>
            <a:r>
              <a:rPr lang="en-US" altLang="en-US" dirty="0" smtClean="0">
                <a:ea typeface="宋体" panose="02010600030101010101" pitchFamily="2" charset="-122"/>
                <a:sym typeface="Symbol" pitchFamily="18" charset="2"/>
              </a:rPr>
              <a:t></a:t>
            </a:r>
            <a:r>
              <a:rPr lang="en-US" altLang="en-US" dirty="0" err="1" smtClean="0">
                <a:ea typeface="宋体" panose="02010600030101010101" pitchFamily="2" charset="-122"/>
              </a:rPr>
              <a:t>V，都有以vi为起点</a:t>
            </a:r>
            <a:r>
              <a:rPr lang="en-US" altLang="en-US" dirty="0" smtClean="0">
                <a:ea typeface="宋体" panose="02010600030101010101" pitchFamily="2" charset="-122"/>
              </a:rPr>
              <a:t>， </a:t>
            </a:r>
            <a:r>
              <a:rPr lang="en-US" altLang="en-US" dirty="0" err="1" smtClean="0">
                <a:ea typeface="宋体" panose="02010600030101010101" pitchFamily="2" charset="-122"/>
              </a:rPr>
              <a:t>vj</a:t>
            </a:r>
            <a:r>
              <a:rPr lang="en-US" altLang="en-US" dirty="0" smtClean="0">
                <a:ea typeface="宋体" panose="02010600030101010101" pitchFamily="2" charset="-122"/>
              </a:rPr>
              <a:t> </a:t>
            </a:r>
            <a:r>
              <a:rPr lang="en-US" altLang="en-US" dirty="0" err="1" smtClean="0">
                <a:ea typeface="宋体" panose="02010600030101010101" pitchFamily="2" charset="-122"/>
              </a:rPr>
              <a:t>为终点以及以vj为起点，vi为终点的有向路径，称图G是</a:t>
            </a:r>
            <a:r>
              <a:rPr lang="en-US" altLang="en-US" b="1" dirty="0" err="1" smtClean="0">
                <a:solidFill>
                  <a:srgbClr val="0000FF"/>
                </a:solidFill>
                <a:ea typeface="宋体" panose="02010600030101010101" pitchFamily="2" charset="-122"/>
              </a:rPr>
              <a:t>强连通图</a:t>
            </a:r>
            <a:r>
              <a:rPr lang="en-US" altLang="en-US" b="1" dirty="0">
                <a:ea typeface="宋体" panose="02010600030101010101" pitchFamily="2" charset="-122"/>
              </a:rPr>
              <a:t> (</a:t>
            </a:r>
            <a:r>
              <a:rPr lang="en-US" altLang="zh-CN" b="1" dirty="0">
                <a:ea typeface="宋体" panose="02010600030101010101" pitchFamily="2" charset="-122"/>
              </a:rPr>
              <a:t>s</a:t>
            </a:r>
            <a:r>
              <a:rPr lang="en-US" altLang="en-US" b="1" dirty="0">
                <a:ea typeface="宋体" panose="02010600030101010101" pitchFamily="2" charset="-122"/>
              </a:rPr>
              <a:t>trongly connected </a:t>
            </a:r>
            <a:r>
              <a:rPr lang="en-US" altLang="zh-CN" b="1" dirty="0" smtClean="0">
                <a:ea typeface="宋体" panose="02010600030101010101" pitchFamily="2" charset="-122"/>
              </a:rPr>
              <a:t>graph</a:t>
            </a:r>
            <a:r>
              <a:rPr lang="en-US" altLang="zh-CN" b="1" dirty="0">
                <a:ea typeface="宋体" panose="02010600030101010101" pitchFamily="2" charset="-122"/>
              </a:rPr>
              <a:t>)</a:t>
            </a:r>
            <a:r>
              <a:rPr lang="en-US" altLang="en-US" dirty="0" smtClean="0">
                <a:ea typeface="宋体" panose="02010600030101010101" pitchFamily="2" charset="-122"/>
              </a:rPr>
              <a:t>，</a:t>
            </a:r>
            <a:r>
              <a:rPr lang="en-US" altLang="en-US" dirty="0" err="1" smtClean="0">
                <a:ea typeface="宋体" panose="02010600030101010101" pitchFamily="2" charset="-122"/>
              </a:rPr>
              <a:t>否则称为非强连通图</a:t>
            </a:r>
            <a:endParaRPr lang="en-US" altLang="en-US" dirty="0" smtClean="0">
              <a:ea typeface="宋体" panose="02010600030101010101" pitchFamily="2" charset="-122"/>
            </a:endParaRPr>
          </a:p>
          <a:p>
            <a:pPr lvl="1"/>
            <a:r>
              <a:rPr lang="en-US" altLang="en-US" dirty="0" err="1" smtClean="0">
                <a:ea typeface="宋体" panose="02010600030101010101" pitchFamily="2" charset="-122"/>
              </a:rPr>
              <a:t>若G是非强连通图，则极大的强连通子图称为G的</a:t>
            </a:r>
            <a:r>
              <a:rPr lang="en-US" altLang="en-US" b="1" dirty="0" err="1" smtClean="0">
                <a:solidFill>
                  <a:srgbClr val="0000FF"/>
                </a:solidFill>
                <a:ea typeface="宋体" panose="02010600030101010101" pitchFamily="2" charset="-122"/>
              </a:rPr>
              <a:t>强连通分量</a:t>
            </a:r>
            <a:r>
              <a:rPr lang="en-US" altLang="en-US" b="1" dirty="0" smtClean="0">
                <a:ea typeface="宋体" panose="02010600030101010101" pitchFamily="2" charset="-122"/>
              </a:rPr>
              <a:t>(</a:t>
            </a:r>
            <a:r>
              <a:rPr lang="en-US" altLang="zh-CN" b="1" dirty="0" smtClean="0">
                <a:ea typeface="宋体" panose="02010600030101010101" pitchFamily="2" charset="-122"/>
              </a:rPr>
              <a:t>s</a:t>
            </a:r>
            <a:r>
              <a:rPr lang="en-US" altLang="en-US" b="1" dirty="0" smtClean="0">
                <a:ea typeface="宋体" panose="02010600030101010101" pitchFamily="2" charset="-122"/>
              </a:rPr>
              <a:t>trongly connected component)</a:t>
            </a:r>
            <a:r>
              <a:rPr lang="en-US" altLang="en-US" dirty="0" smtClean="0">
                <a:ea typeface="宋体" panose="02010600030101010101" pitchFamily="2" charset="-122"/>
              </a:rPr>
              <a:t> </a:t>
            </a:r>
          </a:p>
          <a:p>
            <a:r>
              <a:rPr lang="en-US" altLang="en-US" dirty="0" smtClean="0">
                <a:ea typeface="宋体" panose="02010600030101010101" pitchFamily="2" charset="-122"/>
              </a:rPr>
              <a:t>“</a:t>
            </a:r>
            <a:r>
              <a:rPr lang="en-US" altLang="en-US" dirty="0" err="1" smtClean="0">
                <a:ea typeface="宋体" panose="02010600030101010101" pitchFamily="2" charset="-122"/>
              </a:rPr>
              <a:t>极大”的含义：对子图再增加图G中的其它顶点，子图就不再连通</a:t>
            </a:r>
            <a:endParaRPr lang="en-US" altLang="en-US" dirty="0" smtClean="0">
              <a:ea typeface="宋体" panose="02010600030101010101" pitchFamily="2" charset="-122"/>
            </a:endParaRPr>
          </a:p>
        </p:txBody>
      </p:sp>
    </p:spTree>
    <p:extLst>
      <p:ext uri="{BB962C8B-B14F-4D97-AF65-F5344CB8AC3E}">
        <p14:creationId xmlns:p14="http://schemas.microsoft.com/office/powerpoint/2010/main" val="22287319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820" name="Group 60"/>
          <p:cNvGrpSpPr>
            <a:grpSpLocks/>
          </p:cNvGrpSpPr>
          <p:nvPr/>
        </p:nvGrpSpPr>
        <p:grpSpPr bwMode="auto">
          <a:xfrm>
            <a:off x="1066800" y="1524000"/>
            <a:ext cx="2438400" cy="3810000"/>
            <a:chOff x="672" y="960"/>
            <a:chExt cx="1536" cy="2400"/>
          </a:xfrm>
        </p:grpSpPr>
        <p:sp>
          <p:nvSpPr>
            <p:cNvPr id="117762" name="Oval 2"/>
            <p:cNvSpPr>
              <a:spLocks noChangeArrowheads="1"/>
            </p:cNvSpPr>
            <p:nvPr/>
          </p:nvSpPr>
          <p:spPr bwMode="auto">
            <a:xfrm>
              <a:off x="1296" y="1536"/>
              <a:ext cx="288" cy="288"/>
            </a:xfrm>
            <a:prstGeom prst="ellipse">
              <a:avLst/>
            </a:prstGeom>
            <a:solidFill>
              <a:srgbClr val="CCFFFF"/>
            </a:solidFill>
            <a:ln w="9525">
              <a:solidFill>
                <a:srgbClr val="00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dirty="0">
                  <a:solidFill>
                    <a:srgbClr val="000099"/>
                  </a:solidFill>
                </a:rPr>
                <a:t>a</a:t>
              </a:r>
              <a:endParaRPr lang="en-US" altLang="zh-CN" sz="2400" dirty="0"/>
            </a:p>
          </p:txBody>
        </p:sp>
        <p:sp>
          <p:nvSpPr>
            <p:cNvPr id="117763" name="Oval 3"/>
            <p:cNvSpPr>
              <a:spLocks noChangeArrowheads="1"/>
            </p:cNvSpPr>
            <p:nvPr/>
          </p:nvSpPr>
          <p:spPr bwMode="auto">
            <a:xfrm>
              <a:off x="672" y="960"/>
              <a:ext cx="288" cy="288"/>
            </a:xfrm>
            <a:prstGeom prst="ellipse">
              <a:avLst/>
            </a:prstGeom>
            <a:solidFill>
              <a:srgbClr val="CCFFFF"/>
            </a:solidFill>
            <a:ln w="9525">
              <a:solidFill>
                <a:srgbClr val="00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dirty="0">
                  <a:solidFill>
                    <a:srgbClr val="000099"/>
                  </a:solidFill>
                </a:rPr>
                <a:t>h</a:t>
              </a:r>
              <a:endParaRPr lang="en-US" altLang="zh-CN" sz="2400" dirty="0"/>
            </a:p>
          </p:txBody>
        </p:sp>
        <p:sp>
          <p:nvSpPr>
            <p:cNvPr id="117764" name="Oval 4"/>
            <p:cNvSpPr>
              <a:spLocks noChangeArrowheads="1"/>
            </p:cNvSpPr>
            <p:nvPr/>
          </p:nvSpPr>
          <p:spPr bwMode="auto">
            <a:xfrm>
              <a:off x="1920" y="960"/>
              <a:ext cx="288" cy="288"/>
            </a:xfrm>
            <a:prstGeom prst="ellipse">
              <a:avLst/>
            </a:prstGeom>
            <a:solidFill>
              <a:srgbClr val="CCFFFF"/>
            </a:solidFill>
            <a:ln w="9525">
              <a:solidFill>
                <a:srgbClr val="00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dirty="0">
                  <a:solidFill>
                    <a:srgbClr val="000099"/>
                  </a:solidFill>
                </a:rPr>
                <a:t>g</a:t>
              </a:r>
              <a:endParaRPr lang="en-US" altLang="zh-CN" sz="2400" dirty="0"/>
            </a:p>
          </p:txBody>
        </p:sp>
        <p:sp>
          <p:nvSpPr>
            <p:cNvPr id="117765" name="Oval 5"/>
            <p:cNvSpPr>
              <a:spLocks noChangeArrowheads="1"/>
            </p:cNvSpPr>
            <p:nvPr/>
          </p:nvSpPr>
          <p:spPr bwMode="auto">
            <a:xfrm>
              <a:off x="1296" y="2496"/>
              <a:ext cx="288" cy="288"/>
            </a:xfrm>
            <a:prstGeom prst="ellipse">
              <a:avLst/>
            </a:prstGeom>
            <a:solidFill>
              <a:srgbClr val="CCFFFF"/>
            </a:solidFill>
            <a:ln w="9525">
              <a:solidFill>
                <a:srgbClr val="00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dirty="0">
                  <a:solidFill>
                    <a:srgbClr val="000099"/>
                  </a:solidFill>
                </a:rPr>
                <a:t>c</a:t>
              </a:r>
              <a:endParaRPr lang="en-US" altLang="zh-CN" sz="2400" dirty="0"/>
            </a:p>
          </p:txBody>
        </p:sp>
        <p:sp>
          <p:nvSpPr>
            <p:cNvPr id="117766" name="Oval 6"/>
            <p:cNvSpPr>
              <a:spLocks noChangeArrowheads="1"/>
            </p:cNvSpPr>
            <p:nvPr/>
          </p:nvSpPr>
          <p:spPr bwMode="auto">
            <a:xfrm>
              <a:off x="672" y="2016"/>
              <a:ext cx="288" cy="288"/>
            </a:xfrm>
            <a:prstGeom prst="ellipse">
              <a:avLst/>
            </a:prstGeom>
            <a:solidFill>
              <a:srgbClr val="CCFFFF"/>
            </a:solidFill>
            <a:ln w="9525">
              <a:solidFill>
                <a:srgbClr val="00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dirty="0">
                  <a:solidFill>
                    <a:srgbClr val="000099"/>
                  </a:solidFill>
                </a:rPr>
                <a:t>b</a:t>
              </a:r>
              <a:endParaRPr lang="en-US" altLang="zh-CN" sz="2400" dirty="0"/>
            </a:p>
          </p:txBody>
        </p:sp>
        <p:sp>
          <p:nvSpPr>
            <p:cNvPr id="117767" name="Oval 7"/>
            <p:cNvSpPr>
              <a:spLocks noChangeArrowheads="1"/>
            </p:cNvSpPr>
            <p:nvPr/>
          </p:nvSpPr>
          <p:spPr bwMode="auto">
            <a:xfrm>
              <a:off x="1920" y="2016"/>
              <a:ext cx="288" cy="288"/>
            </a:xfrm>
            <a:prstGeom prst="ellipse">
              <a:avLst/>
            </a:prstGeom>
            <a:solidFill>
              <a:srgbClr val="CCFFFF"/>
            </a:solidFill>
            <a:ln w="9525">
              <a:solidFill>
                <a:srgbClr val="00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dirty="0">
                  <a:solidFill>
                    <a:srgbClr val="000099"/>
                  </a:solidFill>
                </a:rPr>
                <a:t>f</a:t>
              </a:r>
              <a:endParaRPr lang="en-US" altLang="zh-CN" sz="2400" dirty="0"/>
            </a:p>
          </p:txBody>
        </p:sp>
        <p:sp>
          <p:nvSpPr>
            <p:cNvPr id="117768" name="Oval 8"/>
            <p:cNvSpPr>
              <a:spLocks noChangeArrowheads="1"/>
            </p:cNvSpPr>
            <p:nvPr/>
          </p:nvSpPr>
          <p:spPr bwMode="auto">
            <a:xfrm>
              <a:off x="672" y="3072"/>
              <a:ext cx="288" cy="288"/>
            </a:xfrm>
            <a:prstGeom prst="ellipse">
              <a:avLst/>
            </a:prstGeom>
            <a:solidFill>
              <a:srgbClr val="CCFFFF"/>
            </a:solidFill>
            <a:ln w="9525">
              <a:solidFill>
                <a:srgbClr val="00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dirty="0">
                  <a:solidFill>
                    <a:srgbClr val="000099"/>
                  </a:solidFill>
                </a:rPr>
                <a:t>d</a:t>
              </a:r>
              <a:endParaRPr lang="en-US" altLang="zh-CN" sz="2400" dirty="0"/>
            </a:p>
          </p:txBody>
        </p:sp>
        <p:sp>
          <p:nvSpPr>
            <p:cNvPr id="117769" name="Oval 9"/>
            <p:cNvSpPr>
              <a:spLocks noChangeArrowheads="1"/>
            </p:cNvSpPr>
            <p:nvPr/>
          </p:nvSpPr>
          <p:spPr bwMode="auto">
            <a:xfrm>
              <a:off x="1920" y="3072"/>
              <a:ext cx="288" cy="288"/>
            </a:xfrm>
            <a:prstGeom prst="ellipse">
              <a:avLst/>
            </a:prstGeom>
            <a:solidFill>
              <a:srgbClr val="CCFFFF"/>
            </a:solidFill>
            <a:ln w="9525">
              <a:solidFill>
                <a:srgbClr val="00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dirty="0">
                  <a:solidFill>
                    <a:srgbClr val="000099"/>
                  </a:solidFill>
                </a:rPr>
                <a:t>e</a:t>
              </a:r>
              <a:endParaRPr lang="en-US" altLang="zh-CN" sz="2400" dirty="0"/>
            </a:p>
          </p:txBody>
        </p:sp>
        <p:sp>
          <p:nvSpPr>
            <p:cNvPr id="117770" name="Line 10"/>
            <p:cNvSpPr>
              <a:spLocks noChangeShapeType="1"/>
            </p:cNvSpPr>
            <p:nvPr/>
          </p:nvSpPr>
          <p:spPr bwMode="auto">
            <a:xfrm>
              <a:off x="960" y="1104"/>
              <a:ext cx="960"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771" name="Line 11"/>
            <p:cNvSpPr>
              <a:spLocks noChangeShapeType="1"/>
            </p:cNvSpPr>
            <p:nvPr/>
          </p:nvSpPr>
          <p:spPr bwMode="auto">
            <a:xfrm>
              <a:off x="960" y="3216"/>
              <a:ext cx="960"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772" name="Line 12"/>
            <p:cNvSpPr>
              <a:spLocks noChangeShapeType="1"/>
            </p:cNvSpPr>
            <p:nvPr/>
          </p:nvSpPr>
          <p:spPr bwMode="auto">
            <a:xfrm>
              <a:off x="912" y="1248"/>
              <a:ext cx="384" cy="384"/>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773" name="Line 13"/>
            <p:cNvSpPr>
              <a:spLocks noChangeShapeType="1"/>
            </p:cNvSpPr>
            <p:nvPr/>
          </p:nvSpPr>
          <p:spPr bwMode="auto">
            <a:xfrm flipH="1">
              <a:off x="1536" y="1200"/>
              <a:ext cx="432" cy="432"/>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774" name="Line 14"/>
            <p:cNvSpPr>
              <a:spLocks noChangeShapeType="1"/>
            </p:cNvSpPr>
            <p:nvPr/>
          </p:nvSpPr>
          <p:spPr bwMode="auto">
            <a:xfrm flipH="1">
              <a:off x="912" y="1776"/>
              <a:ext cx="384" cy="336"/>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775" name="Line 15"/>
            <p:cNvSpPr>
              <a:spLocks noChangeShapeType="1"/>
            </p:cNvSpPr>
            <p:nvPr/>
          </p:nvSpPr>
          <p:spPr bwMode="auto">
            <a:xfrm>
              <a:off x="912" y="2256"/>
              <a:ext cx="432" cy="336"/>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776" name="Line 16"/>
            <p:cNvSpPr>
              <a:spLocks noChangeShapeType="1"/>
            </p:cNvSpPr>
            <p:nvPr/>
          </p:nvSpPr>
          <p:spPr bwMode="auto">
            <a:xfrm>
              <a:off x="1536" y="1728"/>
              <a:ext cx="432" cy="336"/>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777" name="Line 17"/>
            <p:cNvSpPr>
              <a:spLocks noChangeShapeType="1"/>
            </p:cNvSpPr>
            <p:nvPr/>
          </p:nvSpPr>
          <p:spPr bwMode="auto">
            <a:xfrm flipH="1">
              <a:off x="1584" y="2256"/>
              <a:ext cx="384" cy="336"/>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778" name="Line 18"/>
            <p:cNvSpPr>
              <a:spLocks noChangeShapeType="1"/>
            </p:cNvSpPr>
            <p:nvPr/>
          </p:nvSpPr>
          <p:spPr bwMode="auto">
            <a:xfrm flipH="1">
              <a:off x="912" y="2736"/>
              <a:ext cx="432" cy="384"/>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779" name="Line 19"/>
            <p:cNvSpPr>
              <a:spLocks noChangeShapeType="1"/>
            </p:cNvSpPr>
            <p:nvPr/>
          </p:nvSpPr>
          <p:spPr bwMode="auto">
            <a:xfrm>
              <a:off x="1536" y="2688"/>
              <a:ext cx="432" cy="432"/>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grpSp>
        <p:nvGrpSpPr>
          <p:cNvPr id="117821" name="Group 61"/>
          <p:cNvGrpSpPr>
            <a:grpSpLocks/>
          </p:cNvGrpSpPr>
          <p:nvPr/>
        </p:nvGrpSpPr>
        <p:grpSpPr bwMode="auto">
          <a:xfrm>
            <a:off x="5100315" y="1902792"/>
            <a:ext cx="3505200" cy="4343400"/>
            <a:chOff x="3082" y="944"/>
            <a:chExt cx="2208" cy="2736"/>
          </a:xfrm>
        </p:grpSpPr>
        <p:sp>
          <p:nvSpPr>
            <p:cNvPr id="117780" name="Oval 20"/>
            <p:cNvSpPr>
              <a:spLocks noChangeArrowheads="1"/>
            </p:cNvSpPr>
            <p:nvPr/>
          </p:nvSpPr>
          <p:spPr bwMode="auto">
            <a:xfrm>
              <a:off x="4282" y="944"/>
              <a:ext cx="288" cy="288"/>
            </a:xfrm>
            <a:prstGeom prst="ellipse">
              <a:avLst/>
            </a:prstGeom>
            <a:solidFill>
              <a:srgbClr val="CCFFFF"/>
            </a:solidFill>
            <a:ln w="9525">
              <a:solidFill>
                <a:srgbClr val="00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dirty="0">
                  <a:solidFill>
                    <a:srgbClr val="000099"/>
                  </a:solidFill>
                </a:rPr>
                <a:t>a</a:t>
              </a:r>
              <a:endParaRPr lang="en-US" altLang="zh-CN" sz="2400" dirty="0"/>
            </a:p>
          </p:txBody>
        </p:sp>
        <p:sp>
          <p:nvSpPr>
            <p:cNvPr id="117781" name="Oval 21"/>
            <p:cNvSpPr>
              <a:spLocks noChangeArrowheads="1"/>
            </p:cNvSpPr>
            <p:nvPr/>
          </p:nvSpPr>
          <p:spPr bwMode="auto">
            <a:xfrm>
              <a:off x="3562" y="1472"/>
              <a:ext cx="288" cy="288"/>
            </a:xfrm>
            <a:prstGeom prst="ellipse">
              <a:avLst/>
            </a:prstGeom>
            <a:solidFill>
              <a:srgbClr val="CCFFFF"/>
            </a:solidFill>
            <a:ln w="9525">
              <a:solidFill>
                <a:srgbClr val="00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dirty="0">
                  <a:solidFill>
                    <a:srgbClr val="000099"/>
                  </a:solidFill>
                </a:rPr>
                <a:t>b</a:t>
              </a:r>
              <a:endParaRPr lang="en-US" altLang="zh-CN" sz="2400" dirty="0"/>
            </a:p>
          </p:txBody>
        </p:sp>
        <p:sp>
          <p:nvSpPr>
            <p:cNvPr id="117782" name="Oval 22"/>
            <p:cNvSpPr>
              <a:spLocks noChangeArrowheads="1"/>
            </p:cNvSpPr>
            <p:nvPr/>
          </p:nvSpPr>
          <p:spPr bwMode="auto">
            <a:xfrm>
              <a:off x="3562" y="2144"/>
              <a:ext cx="288" cy="288"/>
            </a:xfrm>
            <a:prstGeom prst="ellipse">
              <a:avLst/>
            </a:prstGeom>
            <a:solidFill>
              <a:srgbClr val="CCFFFF"/>
            </a:solidFill>
            <a:ln w="9525">
              <a:solidFill>
                <a:srgbClr val="00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dirty="0">
                  <a:solidFill>
                    <a:srgbClr val="000099"/>
                  </a:solidFill>
                </a:rPr>
                <a:t>c</a:t>
              </a:r>
              <a:endParaRPr lang="en-US" altLang="zh-CN" sz="2400" dirty="0"/>
            </a:p>
          </p:txBody>
        </p:sp>
        <p:sp>
          <p:nvSpPr>
            <p:cNvPr id="117783" name="Oval 23"/>
            <p:cNvSpPr>
              <a:spLocks noChangeArrowheads="1"/>
            </p:cNvSpPr>
            <p:nvPr/>
          </p:nvSpPr>
          <p:spPr bwMode="auto">
            <a:xfrm>
              <a:off x="3082" y="2720"/>
              <a:ext cx="288" cy="288"/>
            </a:xfrm>
            <a:prstGeom prst="ellipse">
              <a:avLst/>
            </a:prstGeom>
            <a:solidFill>
              <a:srgbClr val="CCFFFF"/>
            </a:solidFill>
            <a:ln w="9525">
              <a:solidFill>
                <a:srgbClr val="00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dirty="0">
                  <a:solidFill>
                    <a:srgbClr val="000099"/>
                  </a:solidFill>
                </a:rPr>
                <a:t>d</a:t>
              </a:r>
              <a:endParaRPr lang="en-US" altLang="zh-CN" sz="2400" dirty="0"/>
            </a:p>
          </p:txBody>
        </p:sp>
        <p:sp>
          <p:nvSpPr>
            <p:cNvPr id="117784" name="Oval 24"/>
            <p:cNvSpPr>
              <a:spLocks noChangeArrowheads="1"/>
            </p:cNvSpPr>
            <p:nvPr/>
          </p:nvSpPr>
          <p:spPr bwMode="auto">
            <a:xfrm>
              <a:off x="3082" y="3392"/>
              <a:ext cx="288" cy="288"/>
            </a:xfrm>
            <a:prstGeom prst="ellipse">
              <a:avLst/>
            </a:prstGeom>
            <a:solidFill>
              <a:srgbClr val="CCFFFF"/>
            </a:solidFill>
            <a:ln w="9525">
              <a:solidFill>
                <a:srgbClr val="00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dirty="0">
                  <a:solidFill>
                    <a:srgbClr val="000099"/>
                  </a:solidFill>
                </a:rPr>
                <a:t>e</a:t>
              </a:r>
              <a:endParaRPr lang="en-US" altLang="zh-CN" sz="2400" dirty="0"/>
            </a:p>
          </p:txBody>
        </p:sp>
        <p:sp>
          <p:nvSpPr>
            <p:cNvPr id="117785" name="Oval 25"/>
            <p:cNvSpPr>
              <a:spLocks noChangeArrowheads="1"/>
            </p:cNvSpPr>
            <p:nvPr/>
          </p:nvSpPr>
          <p:spPr bwMode="auto">
            <a:xfrm>
              <a:off x="4042" y="2720"/>
              <a:ext cx="288" cy="288"/>
            </a:xfrm>
            <a:prstGeom prst="ellipse">
              <a:avLst/>
            </a:prstGeom>
            <a:solidFill>
              <a:srgbClr val="CCFFFF"/>
            </a:solidFill>
            <a:ln w="9525">
              <a:solidFill>
                <a:srgbClr val="00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dirty="0">
                  <a:solidFill>
                    <a:srgbClr val="000099"/>
                  </a:solidFill>
                </a:rPr>
                <a:t>f</a:t>
              </a:r>
              <a:endParaRPr lang="en-US" altLang="zh-CN" sz="2400" dirty="0"/>
            </a:p>
          </p:txBody>
        </p:sp>
        <p:sp>
          <p:nvSpPr>
            <p:cNvPr id="117786" name="Oval 26"/>
            <p:cNvSpPr>
              <a:spLocks noChangeArrowheads="1"/>
            </p:cNvSpPr>
            <p:nvPr/>
          </p:nvSpPr>
          <p:spPr bwMode="auto">
            <a:xfrm>
              <a:off x="5002" y="1472"/>
              <a:ext cx="288" cy="288"/>
            </a:xfrm>
            <a:prstGeom prst="ellipse">
              <a:avLst/>
            </a:prstGeom>
            <a:solidFill>
              <a:srgbClr val="CCFFFF"/>
            </a:solidFill>
            <a:ln w="9525">
              <a:solidFill>
                <a:srgbClr val="00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dirty="0">
                  <a:solidFill>
                    <a:srgbClr val="000099"/>
                  </a:solidFill>
                </a:rPr>
                <a:t>g</a:t>
              </a:r>
              <a:endParaRPr lang="en-US" altLang="zh-CN" sz="2400" dirty="0"/>
            </a:p>
          </p:txBody>
        </p:sp>
        <p:sp>
          <p:nvSpPr>
            <p:cNvPr id="117787" name="Oval 27"/>
            <p:cNvSpPr>
              <a:spLocks noChangeArrowheads="1"/>
            </p:cNvSpPr>
            <p:nvPr/>
          </p:nvSpPr>
          <p:spPr bwMode="auto">
            <a:xfrm>
              <a:off x="5002" y="2144"/>
              <a:ext cx="288" cy="288"/>
            </a:xfrm>
            <a:prstGeom prst="ellipse">
              <a:avLst/>
            </a:prstGeom>
            <a:solidFill>
              <a:srgbClr val="CCFFFF"/>
            </a:solidFill>
            <a:ln w="9525">
              <a:solidFill>
                <a:srgbClr val="00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dirty="0">
                  <a:solidFill>
                    <a:srgbClr val="000099"/>
                  </a:solidFill>
                </a:rPr>
                <a:t>h</a:t>
              </a:r>
              <a:endParaRPr lang="en-US" altLang="zh-CN" sz="2400" dirty="0"/>
            </a:p>
          </p:txBody>
        </p:sp>
        <p:sp>
          <p:nvSpPr>
            <p:cNvPr id="117788" name="Line 28"/>
            <p:cNvSpPr>
              <a:spLocks noChangeShapeType="1"/>
            </p:cNvSpPr>
            <p:nvPr/>
          </p:nvSpPr>
          <p:spPr bwMode="auto">
            <a:xfrm flipH="1">
              <a:off x="3706" y="1088"/>
              <a:ext cx="576" cy="384"/>
            </a:xfrm>
            <a:prstGeom prst="line">
              <a:avLst/>
            </a:prstGeom>
            <a:noFill/>
            <a:ln w="38100">
              <a:solidFill>
                <a:srgbClr val="000099"/>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789" name="Line 29"/>
            <p:cNvSpPr>
              <a:spLocks noChangeShapeType="1"/>
            </p:cNvSpPr>
            <p:nvPr/>
          </p:nvSpPr>
          <p:spPr bwMode="auto">
            <a:xfrm>
              <a:off x="3706" y="1760"/>
              <a:ext cx="0" cy="384"/>
            </a:xfrm>
            <a:prstGeom prst="line">
              <a:avLst/>
            </a:prstGeom>
            <a:noFill/>
            <a:ln w="38100">
              <a:solidFill>
                <a:srgbClr val="000099"/>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790" name="Line 30"/>
            <p:cNvSpPr>
              <a:spLocks noChangeShapeType="1"/>
            </p:cNvSpPr>
            <p:nvPr/>
          </p:nvSpPr>
          <p:spPr bwMode="auto">
            <a:xfrm flipH="1">
              <a:off x="3226" y="2288"/>
              <a:ext cx="336" cy="432"/>
            </a:xfrm>
            <a:prstGeom prst="line">
              <a:avLst/>
            </a:prstGeom>
            <a:noFill/>
            <a:ln w="38100">
              <a:solidFill>
                <a:srgbClr val="000099"/>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791" name="Line 31"/>
            <p:cNvSpPr>
              <a:spLocks noChangeShapeType="1"/>
            </p:cNvSpPr>
            <p:nvPr/>
          </p:nvSpPr>
          <p:spPr bwMode="auto">
            <a:xfrm>
              <a:off x="3850" y="2288"/>
              <a:ext cx="336" cy="432"/>
            </a:xfrm>
            <a:prstGeom prst="line">
              <a:avLst/>
            </a:prstGeom>
            <a:noFill/>
            <a:ln w="38100">
              <a:solidFill>
                <a:srgbClr val="000099"/>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792" name="Line 32"/>
            <p:cNvSpPr>
              <a:spLocks noChangeShapeType="1"/>
            </p:cNvSpPr>
            <p:nvPr/>
          </p:nvSpPr>
          <p:spPr bwMode="auto">
            <a:xfrm>
              <a:off x="3226" y="3008"/>
              <a:ext cx="0" cy="384"/>
            </a:xfrm>
            <a:prstGeom prst="line">
              <a:avLst/>
            </a:prstGeom>
            <a:noFill/>
            <a:ln w="38100">
              <a:solidFill>
                <a:srgbClr val="000099"/>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793" name="Line 33"/>
            <p:cNvSpPr>
              <a:spLocks noChangeShapeType="1"/>
            </p:cNvSpPr>
            <p:nvPr/>
          </p:nvSpPr>
          <p:spPr bwMode="auto">
            <a:xfrm>
              <a:off x="4570" y="1088"/>
              <a:ext cx="576" cy="384"/>
            </a:xfrm>
            <a:prstGeom prst="line">
              <a:avLst/>
            </a:prstGeom>
            <a:noFill/>
            <a:ln w="38100">
              <a:solidFill>
                <a:srgbClr val="000099"/>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794" name="Line 34"/>
            <p:cNvSpPr>
              <a:spLocks noChangeShapeType="1"/>
            </p:cNvSpPr>
            <p:nvPr/>
          </p:nvSpPr>
          <p:spPr bwMode="auto">
            <a:xfrm flipH="1">
              <a:off x="5146" y="1760"/>
              <a:ext cx="0" cy="384"/>
            </a:xfrm>
            <a:prstGeom prst="line">
              <a:avLst/>
            </a:prstGeom>
            <a:noFill/>
            <a:ln w="38100">
              <a:solidFill>
                <a:srgbClr val="000099"/>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117795" name="Freeform 35"/>
          <p:cNvSpPr>
            <a:spLocks/>
          </p:cNvSpPr>
          <p:nvPr/>
        </p:nvSpPr>
        <p:spPr bwMode="auto">
          <a:xfrm>
            <a:off x="6852915" y="2359992"/>
            <a:ext cx="495300" cy="3479800"/>
          </a:xfrm>
          <a:custGeom>
            <a:avLst/>
            <a:gdLst>
              <a:gd name="T0" fmla="*/ 0 w 312"/>
              <a:gd name="T1" fmla="*/ 1776 h 2192"/>
              <a:gd name="T2" fmla="*/ 96 w 312"/>
              <a:gd name="T3" fmla="*/ 1920 h 2192"/>
              <a:gd name="T4" fmla="*/ 288 w 312"/>
              <a:gd name="T5" fmla="*/ 1872 h 2192"/>
              <a:gd name="T6" fmla="*/ 240 w 312"/>
              <a:gd name="T7" fmla="*/ 0 h 2192"/>
            </a:gdLst>
            <a:ahLst/>
            <a:cxnLst>
              <a:cxn ang="0">
                <a:pos x="T0" y="T1"/>
              </a:cxn>
              <a:cxn ang="0">
                <a:pos x="T2" y="T3"/>
              </a:cxn>
              <a:cxn ang="0">
                <a:pos x="T4" y="T5"/>
              </a:cxn>
              <a:cxn ang="0">
                <a:pos x="T6" y="T7"/>
              </a:cxn>
            </a:cxnLst>
            <a:rect l="0" t="0" r="r" b="b"/>
            <a:pathLst>
              <a:path w="312" h="2192">
                <a:moveTo>
                  <a:pt x="0" y="1776"/>
                </a:moveTo>
                <a:cubicBezTo>
                  <a:pt x="24" y="1840"/>
                  <a:pt x="48" y="1904"/>
                  <a:pt x="96" y="1920"/>
                </a:cubicBezTo>
                <a:cubicBezTo>
                  <a:pt x="144" y="1936"/>
                  <a:pt x="264" y="2192"/>
                  <a:pt x="288" y="1872"/>
                </a:cubicBezTo>
                <a:cubicBezTo>
                  <a:pt x="312" y="1552"/>
                  <a:pt x="276" y="776"/>
                  <a:pt x="240" y="0"/>
                </a:cubicBezTo>
              </a:path>
            </a:pathLst>
          </a:custGeom>
          <a:noFill/>
          <a:ln w="31750">
            <a:solidFill>
              <a:srgbClr val="FF0000"/>
            </a:solidFill>
            <a:round/>
            <a:headEn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796" name="Freeform 36"/>
          <p:cNvSpPr>
            <a:spLocks/>
          </p:cNvSpPr>
          <p:nvPr/>
        </p:nvSpPr>
        <p:spPr bwMode="auto">
          <a:xfrm>
            <a:off x="7310115" y="2359992"/>
            <a:ext cx="1066800" cy="2667000"/>
          </a:xfrm>
          <a:custGeom>
            <a:avLst/>
            <a:gdLst>
              <a:gd name="T0" fmla="*/ 0 w 672"/>
              <a:gd name="T1" fmla="*/ 0 h 1680"/>
              <a:gd name="T2" fmla="*/ 384 w 672"/>
              <a:gd name="T3" fmla="*/ 1440 h 1680"/>
              <a:gd name="T4" fmla="*/ 576 w 672"/>
              <a:gd name="T5" fmla="*/ 1440 h 1680"/>
              <a:gd name="T6" fmla="*/ 672 w 672"/>
              <a:gd name="T7" fmla="*/ 1200 h 1680"/>
            </a:gdLst>
            <a:ahLst/>
            <a:cxnLst>
              <a:cxn ang="0">
                <a:pos x="T0" y="T1"/>
              </a:cxn>
              <a:cxn ang="0">
                <a:pos x="T2" y="T3"/>
              </a:cxn>
              <a:cxn ang="0">
                <a:pos x="T4" y="T5"/>
              </a:cxn>
              <a:cxn ang="0">
                <a:pos x="T6" y="T7"/>
              </a:cxn>
            </a:cxnLst>
            <a:rect l="0" t="0" r="r" b="b"/>
            <a:pathLst>
              <a:path w="672" h="1680">
                <a:moveTo>
                  <a:pt x="0" y="0"/>
                </a:moveTo>
                <a:cubicBezTo>
                  <a:pt x="144" y="600"/>
                  <a:pt x="288" y="1200"/>
                  <a:pt x="384" y="1440"/>
                </a:cubicBezTo>
                <a:cubicBezTo>
                  <a:pt x="480" y="1680"/>
                  <a:pt x="528" y="1480"/>
                  <a:pt x="576" y="1440"/>
                </a:cubicBezTo>
                <a:cubicBezTo>
                  <a:pt x="624" y="1400"/>
                  <a:pt x="648" y="1300"/>
                  <a:pt x="672" y="1200"/>
                </a:cubicBezTo>
              </a:path>
            </a:pathLst>
          </a:custGeom>
          <a:noFill/>
          <a:ln w="31750">
            <a:solidFill>
              <a:srgbClr val="FF0000"/>
            </a:solidFill>
            <a:round/>
            <a:headEnd type="stealth" w="med"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797" name="Text Box 37"/>
          <p:cNvSpPr txBox="1">
            <a:spLocks noChangeArrowheads="1"/>
          </p:cNvSpPr>
          <p:nvPr/>
        </p:nvSpPr>
        <p:spPr bwMode="auto">
          <a:xfrm>
            <a:off x="6837040" y="1464642"/>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9900FF"/>
                </a:solidFill>
              </a:rPr>
              <a:t>1</a:t>
            </a:r>
            <a:endParaRPr lang="en-US" altLang="zh-CN" sz="3200" dirty="0"/>
          </a:p>
        </p:txBody>
      </p:sp>
      <p:sp>
        <p:nvSpPr>
          <p:cNvPr id="117798" name="Text Box 38"/>
          <p:cNvSpPr txBox="1">
            <a:spLocks noChangeArrowheads="1"/>
          </p:cNvSpPr>
          <p:nvPr/>
        </p:nvSpPr>
        <p:spPr bwMode="auto">
          <a:xfrm>
            <a:off x="5703565" y="2313955"/>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9900FF"/>
                </a:solidFill>
              </a:rPr>
              <a:t>2</a:t>
            </a:r>
            <a:endParaRPr lang="en-US" altLang="zh-CN" sz="3200" dirty="0"/>
          </a:p>
        </p:txBody>
      </p:sp>
      <p:sp>
        <p:nvSpPr>
          <p:cNvPr id="117799" name="Text Box 39"/>
          <p:cNvSpPr txBox="1">
            <a:spLocks noChangeArrowheads="1"/>
          </p:cNvSpPr>
          <p:nvPr/>
        </p:nvSpPr>
        <p:spPr bwMode="auto">
          <a:xfrm>
            <a:off x="5617840" y="3445842"/>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9900FF"/>
                </a:solidFill>
              </a:rPr>
              <a:t>3</a:t>
            </a:r>
            <a:endParaRPr lang="en-US" altLang="zh-CN" sz="3200" dirty="0"/>
          </a:p>
        </p:txBody>
      </p:sp>
      <p:sp>
        <p:nvSpPr>
          <p:cNvPr id="117800" name="Text Box 40"/>
          <p:cNvSpPr txBox="1">
            <a:spLocks noChangeArrowheads="1"/>
          </p:cNvSpPr>
          <p:nvPr/>
        </p:nvSpPr>
        <p:spPr bwMode="auto">
          <a:xfrm>
            <a:off x="4932040" y="4295155"/>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9900FF"/>
                </a:solidFill>
              </a:rPr>
              <a:t>4</a:t>
            </a:r>
            <a:endParaRPr lang="en-US" altLang="zh-CN" sz="3200" dirty="0"/>
          </a:p>
        </p:txBody>
      </p:sp>
      <p:sp>
        <p:nvSpPr>
          <p:cNvPr id="117801" name="Text Box 41"/>
          <p:cNvSpPr txBox="1">
            <a:spLocks noChangeArrowheads="1"/>
          </p:cNvSpPr>
          <p:nvPr/>
        </p:nvSpPr>
        <p:spPr bwMode="auto">
          <a:xfrm>
            <a:off x="4932040" y="5350842"/>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9900FF"/>
                </a:solidFill>
              </a:rPr>
              <a:t>5</a:t>
            </a:r>
            <a:endParaRPr lang="en-US" altLang="zh-CN" sz="3200" dirty="0"/>
          </a:p>
        </p:txBody>
      </p:sp>
      <p:sp>
        <p:nvSpPr>
          <p:cNvPr id="117802" name="Text Box 42"/>
          <p:cNvSpPr txBox="1">
            <a:spLocks noChangeArrowheads="1"/>
          </p:cNvSpPr>
          <p:nvPr/>
        </p:nvSpPr>
        <p:spPr bwMode="auto">
          <a:xfrm>
            <a:off x="6760840" y="4264992"/>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9900FF"/>
                </a:solidFill>
              </a:rPr>
              <a:t>6</a:t>
            </a:r>
            <a:endParaRPr lang="en-US" altLang="zh-CN" sz="3200" dirty="0"/>
          </a:p>
        </p:txBody>
      </p:sp>
      <p:sp>
        <p:nvSpPr>
          <p:cNvPr id="117803" name="Text Box 43"/>
          <p:cNvSpPr txBox="1">
            <a:spLocks noChangeArrowheads="1"/>
          </p:cNvSpPr>
          <p:nvPr/>
        </p:nvSpPr>
        <p:spPr bwMode="auto">
          <a:xfrm>
            <a:off x="8208640" y="2226642"/>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9900FF"/>
                </a:solidFill>
              </a:rPr>
              <a:t>7</a:t>
            </a:r>
            <a:endParaRPr lang="en-US" altLang="zh-CN" sz="3200" dirty="0"/>
          </a:p>
        </p:txBody>
      </p:sp>
      <p:sp>
        <p:nvSpPr>
          <p:cNvPr id="117804" name="Text Box 44"/>
          <p:cNvSpPr txBox="1">
            <a:spLocks noChangeArrowheads="1"/>
          </p:cNvSpPr>
          <p:nvPr/>
        </p:nvSpPr>
        <p:spPr bwMode="auto">
          <a:xfrm>
            <a:off x="8361040" y="3380755"/>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9900FF"/>
                </a:solidFill>
              </a:rPr>
              <a:t>8</a:t>
            </a:r>
            <a:endParaRPr lang="en-US" altLang="zh-CN" sz="3200" dirty="0"/>
          </a:p>
        </p:txBody>
      </p:sp>
      <p:sp>
        <p:nvSpPr>
          <p:cNvPr id="117805" name="Freeform 45"/>
          <p:cNvSpPr>
            <a:spLocks/>
          </p:cNvSpPr>
          <p:nvPr/>
        </p:nvSpPr>
        <p:spPr bwMode="auto">
          <a:xfrm>
            <a:off x="5328915" y="4264992"/>
            <a:ext cx="889000" cy="2692400"/>
          </a:xfrm>
          <a:custGeom>
            <a:avLst/>
            <a:gdLst>
              <a:gd name="T0" fmla="*/ 0 w 560"/>
              <a:gd name="T1" fmla="*/ 1248 h 1696"/>
              <a:gd name="T2" fmla="*/ 288 w 560"/>
              <a:gd name="T3" fmla="*/ 1536 h 1696"/>
              <a:gd name="T4" fmla="*/ 528 w 560"/>
              <a:gd name="T5" fmla="*/ 1440 h 1696"/>
              <a:gd name="T6" fmla="*/ 480 w 560"/>
              <a:gd name="T7" fmla="*/ 0 h 1696"/>
            </a:gdLst>
            <a:ahLst/>
            <a:cxnLst>
              <a:cxn ang="0">
                <a:pos x="T0" y="T1"/>
              </a:cxn>
              <a:cxn ang="0">
                <a:pos x="T2" y="T3"/>
              </a:cxn>
              <a:cxn ang="0">
                <a:pos x="T4" y="T5"/>
              </a:cxn>
              <a:cxn ang="0">
                <a:pos x="T6" y="T7"/>
              </a:cxn>
            </a:cxnLst>
            <a:rect l="0" t="0" r="r" b="b"/>
            <a:pathLst>
              <a:path w="560" h="1696">
                <a:moveTo>
                  <a:pt x="0" y="1248"/>
                </a:moveTo>
                <a:cubicBezTo>
                  <a:pt x="100" y="1376"/>
                  <a:pt x="200" y="1504"/>
                  <a:pt x="288" y="1536"/>
                </a:cubicBezTo>
                <a:cubicBezTo>
                  <a:pt x="376" y="1568"/>
                  <a:pt x="496" y="1696"/>
                  <a:pt x="528" y="1440"/>
                </a:cubicBezTo>
                <a:cubicBezTo>
                  <a:pt x="560" y="1184"/>
                  <a:pt x="488" y="240"/>
                  <a:pt x="480" y="0"/>
                </a:cubicBezTo>
              </a:path>
            </a:pathLst>
          </a:custGeom>
          <a:noFill/>
          <a:ln w="31750">
            <a:solidFill>
              <a:srgbClr val="FF0000"/>
            </a:solidFill>
            <a:round/>
            <a:headEn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806" name="Text Box 46"/>
          <p:cNvSpPr txBox="1">
            <a:spLocks noChangeArrowheads="1"/>
          </p:cNvSpPr>
          <p:nvPr/>
        </p:nvSpPr>
        <p:spPr bwMode="auto">
          <a:xfrm>
            <a:off x="5481315" y="5895355"/>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990000"/>
                </a:solidFill>
              </a:rPr>
              <a:t>3</a:t>
            </a:r>
            <a:endParaRPr lang="en-US" altLang="zh-CN" sz="3200" dirty="0"/>
          </a:p>
        </p:txBody>
      </p:sp>
      <p:sp>
        <p:nvSpPr>
          <p:cNvPr id="117807" name="Text Box 47"/>
          <p:cNvSpPr txBox="1">
            <a:spLocks noChangeArrowheads="1"/>
          </p:cNvSpPr>
          <p:nvPr/>
        </p:nvSpPr>
        <p:spPr bwMode="auto">
          <a:xfrm>
            <a:off x="5481315" y="4828555"/>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990000"/>
                </a:solidFill>
              </a:rPr>
              <a:t>3</a:t>
            </a:r>
            <a:endParaRPr lang="en-US" altLang="zh-CN" sz="3200" dirty="0"/>
          </a:p>
        </p:txBody>
      </p:sp>
      <p:sp>
        <p:nvSpPr>
          <p:cNvPr id="117808" name="Text Box 48"/>
          <p:cNvSpPr txBox="1">
            <a:spLocks noChangeArrowheads="1"/>
          </p:cNvSpPr>
          <p:nvPr/>
        </p:nvSpPr>
        <p:spPr bwMode="auto">
          <a:xfrm>
            <a:off x="6998965" y="4874592"/>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990000"/>
                </a:solidFill>
              </a:rPr>
              <a:t>1</a:t>
            </a:r>
            <a:endParaRPr lang="en-US" altLang="zh-CN" sz="3200" dirty="0"/>
          </a:p>
        </p:txBody>
      </p:sp>
      <p:sp>
        <p:nvSpPr>
          <p:cNvPr id="117809" name="Text Box 49"/>
          <p:cNvSpPr txBox="1">
            <a:spLocks noChangeArrowheads="1"/>
          </p:cNvSpPr>
          <p:nvPr/>
        </p:nvSpPr>
        <p:spPr bwMode="auto">
          <a:xfrm>
            <a:off x="6167115" y="3990355"/>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990000"/>
                </a:solidFill>
              </a:rPr>
              <a:t>1</a:t>
            </a:r>
            <a:endParaRPr lang="en-US" altLang="zh-CN" sz="3200" dirty="0"/>
          </a:p>
        </p:txBody>
      </p:sp>
      <p:sp>
        <p:nvSpPr>
          <p:cNvPr id="117810" name="Text Box 50"/>
          <p:cNvSpPr txBox="1">
            <a:spLocks noChangeArrowheads="1"/>
          </p:cNvSpPr>
          <p:nvPr/>
        </p:nvSpPr>
        <p:spPr bwMode="auto">
          <a:xfrm>
            <a:off x="6243315" y="2817192"/>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990000"/>
                </a:solidFill>
              </a:rPr>
              <a:t>1</a:t>
            </a:r>
            <a:endParaRPr lang="en-US" altLang="zh-CN" sz="3200" dirty="0"/>
          </a:p>
        </p:txBody>
      </p:sp>
      <p:sp>
        <p:nvSpPr>
          <p:cNvPr id="117811" name="Text Box 51"/>
          <p:cNvSpPr txBox="1">
            <a:spLocks noChangeArrowheads="1"/>
          </p:cNvSpPr>
          <p:nvPr/>
        </p:nvSpPr>
        <p:spPr bwMode="auto">
          <a:xfrm>
            <a:off x="8522965" y="3960192"/>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990000"/>
                </a:solidFill>
              </a:rPr>
              <a:t>1</a:t>
            </a:r>
            <a:endParaRPr lang="en-US" altLang="zh-CN" sz="3200" dirty="0"/>
          </a:p>
        </p:txBody>
      </p:sp>
      <p:sp>
        <p:nvSpPr>
          <p:cNvPr id="117812" name="Text Box 52"/>
          <p:cNvSpPr txBox="1">
            <a:spLocks noChangeArrowheads="1"/>
          </p:cNvSpPr>
          <p:nvPr/>
        </p:nvSpPr>
        <p:spPr bwMode="auto">
          <a:xfrm>
            <a:off x="8453115" y="2893392"/>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990000"/>
                </a:solidFill>
              </a:rPr>
              <a:t>1</a:t>
            </a:r>
            <a:endParaRPr lang="en-US" altLang="zh-CN" sz="3200" dirty="0"/>
          </a:p>
        </p:txBody>
      </p:sp>
      <p:sp>
        <p:nvSpPr>
          <p:cNvPr id="117813" name="Text Box 53"/>
          <p:cNvSpPr txBox="1">
            <a:spLocks noChangeArrowheads="1"/>
          </p:cNvSpPr>
          <p:nvPr/>
        </p:nvSpPr>
        <p:spPr bwMode="auto">
          <a:xfrm>
            <a:off x="7310115" y="2085355"/>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990000"/>
                </a:solidFill>
              </a:rPr>
              <a:t>1</a:t>
            </a:r>
            <a:endParaRPr lang="en-US" altLang="zh-CN" sz="3200" dirty="0"/>
          </a:p>
        </p:txBody>
      </p:sp>
      <p:sp>
        <p:nvSpPr>
          <p:cNvPr id="117815" name="Text Box 55"/>
          <p:cNvSpPr txBox="1">
            <a:spLocks noChangeArrowheads="1"/>
          </p:cNvSpPr>
          <p:nvPr/>
        </p:nvSpPr>
        <p:spPr bwMode="auto">
          <a:xfrm>
            <a:off x="152400" y="5638800"/>
            <a:ext cx="4660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rgbClr val="000099"/>
                </a:solidFill>
                <a:ea typeface="楷体_GB2312" pitchFamily="49" charset="-122"/>
              </a:rPr>
              <a:t>顶点</a:t>
            </a:r>
            <a:r>
              <a:rPr lang="zh-CN" altLang="en-US" sz="3200" b="1" dirty="0">
                <a:solidFill>
                  <a:srgbClr val="0000FF"/>
                </a:solidFill>
                <a:ea typeface="楷体_GB2312" pitchFamily="49" charset="-122"/>
              </a:rPr>
              <a:t> </a:t>
            </a:r>
            <a:r>
              <a:rPr lang="en-US" altLang="zh-CN" sz="3200" b="1" dirty="0">
                <a:solidFill>
                  <a:srgbClr val="0000FF"/>
                </a:solidFill>
              </a:rPr>
              <a:t>a</a:t>
            </a:r>
            <a:r>
              <a:rPr lang="en-US" altLang="zh-CN" sz="3200" b="1" dirty="0">
                <a:solidFill>
                  <a:srgbClr val="000099"/>
                </a:solidFill>
              </a:rPr>
              <a:t> </a:t>
            </a:r>
            <a:r>
              <a:rPr lang="zh-CN" altLang="en-US" sz="3200" b="1" dirty="0">
                <a:solidFill>
                  <a:srgbClr val="000099"/>
                </a:solidFill>
                <a:ea typeface="楷体_GB2312" pitchFamily="49" charset="-122"/>
              </a:rPr>
              <a:t>和顶点 </a:t>
            </a:r>
            <a:r>
              <a:rPr lang="en-US" altLang="zh-CN" sz="3200" b="1" dirty="0">
                <a:solidFill>
                  <a:srgbClr val="0000FF"/>
                </a:solidFill>
              </a:rPr>
              <a:t>c</a:t>
            </a:r>
            <a:r>
              <a:rPr lang="en-US" altLang="zh-CN" sz="3200" b="1" dirty="0">
                <a:solidFill>
                  <a:srgbClr val="000099"/>
                </a:solidFill>
              </a:rPr>
              <a:t> </a:t>
            </a:r>
            <a:r>
              <a:rPr lang="zh-CN" altLang="en-US" sz="3200" b="1" dirty="0">
                <a:solidFill>
                  <a:srgbClr val="000099"/>
                </a:solidFill>
                <a:ea typeface="楷体_GB2312" pitchFamily="49" charset="-122"/>
              </a:rPr>
              <a:t>是关节点</a:t>
            </a:r>
            <a:endParaRPr lang="zh-CN" altLang="en-US" sz="3200" dirty="0"/>
          </a:p>
        </p:txBody>
      </p:sp>
      <p:sp>
        <p:nvSpPr>
          <p:cNvPr id="117817" name="Text Box 57"/>
          <p:cNvSpPr txBox="1">
            <a:spLocks noChangeArrowheads="1"/>
          </p:cNvSpPr>
          <p:nvPr/>
        </p:nvSpPr>
        <p:spPr bwMode="auto">
          <a:xfrm>
            <a:off x="3923928" y="692696"/>
            <a:ext cx="504056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dirty="0" smtClean="0">
                <a:solidFill>
                  <a:srgbClr val="9900FF"/>
                </a:solidFill>
              </a:rPr>
              <a:t>从</a:t>
            </a:r>
            <a:r>
              <a:rPr lang="en-US" altLang="zh-CN" sz="2800" dirty="0">
                <a:solidFill>
                  <a:srgbClr val="9900FF"/>
                </a:solidFill>
              </a:rPr>
              <a:t>a</a:t>
            </a:r>
            <a:r>
              <a:rPr lang="zh-CN" altLang="en-US" sz="2800" dirty="0" smtClean="0">
                <a:solidFill>
                  <a:srgbClr val="9900FF"/>
                </a:solidFill>
              </a:rPr>
              <a:t>开始以</a:t>
            </a:r>
            <a:r>
              <a:rPr lang="en-US" altLang="zh-CN" sz="2800" dirty="0" smtClean="0">
                <a:solidFill>
                  <a:srgbClr val="9900FF"/>
                </a:solidFill>
              </a:rPr>
              <a:t>DFS</a:t>
            </a:r>
            <a:r>
              <a:rPr lang="zh-CN" altLang="en-US" sz="2800" dirty="0" smtClean="0">
                <a:solidFill>
                  <a:srgbClr val="9900FF"/>
                </a:solidFill>
              </a:rPr>
              <a:t>遍历左图，可以得到下面这颗深度</a:t>
            </a:r>
            <a:r>
              <a:rPr lang="zh-CN" altLang="en-US" sz="2800" dirty="0">
                <a:solidFill>
                  <a:srgbClr val="9900FF"/>
                </a:solidFill>
              </a:rPr>
              <a:t>优先生成树</a:t>
            </a:r>
            <a:endParaRPr lang="zh-CN" altLang="en-US" sz="2800" dirty="0"/>
          </a:p>
        </p:txBody>
      </p:sp>
      <p:sp>
        <p:nvSpPr>
          <p:cNvPr id="2" name="标题 1"/>
          <p:cNvSpPr>
            <a:spLocks noGrp="1"/>
          </p:cNvSpPr>
          <p:nvPr>
            <p:ph type="title"/>
          </p:nvPr>
        </p:nvSpPr>
        <p:spPr/>
        <p:txBody>
          <a:bodyPr/>
          <a:lstStyle/>
          <a:p>
            <a:pPr algn="l"/>
            <a:r>
              <a:rPr lang="zh-CN" altLang="en-US" dirty="0" smtClean="0"/>
              <a:t>例子：重连通图和关节点</a:t>
            </a:r>
            <a:endParaRPr lang="en-US" dirty="0"/>
          </a:p>
        </p:txBody>
      </p:sp>
      <p:sp>
        <p:nvSpPr>
          <p:cNvPr id="3" name="文本框 2"/>
          <p:cNvSpPr txBox="1"/>
          <p:nvPr/>
        </p:nvSpPr>
        <p:spPr>
          <a:xfrm>
            <a:off x="7768540" y="5725665"/>
            <a:ext cx="1308179" cy="584775"/>
          </a:xfrm>
          <a:prstGeom prst="rect">
            <a:avLst/>
          </a:prstGeom>
          <a:noFill/>
        </p:spPr>
        <p:txBody>
          <a:bodyPr wrap="none" rtlCol="0">
            <a:spAutoFit/>
          </a:bodyPr>
          <a:lstStyle/>
          <a:p>
            <a:r>
              <a:rPr lang="en-US" altLang="zh-CN" sz="3200" b="1" dirty="0">
                <a:solidFill>
                  <a:srgbClr val="9900FF"/>
                </a:solidFill>
              </a:rPr>
              <a:t>visited</a:t>
            </a:r>
            <a:endParaRPr lang="zh-CN" altLang="en-US" sz="3200" b="1" dirty="0">
              <a:solidFill>
                <a:srgbClr val="9900FF"/>
              </a:solidFill>
            </a:endParaRPr>
          </a:p>
        </p:txBody>
      </p:sp>
      <p:sp>
        <p:nvSpPr>
          <p:cNvPr id="4" name="文本框 3"/>
          <p:cNvSpPr txBox="1"/>
          <p:nvPr/>
        </p:nvSpPr>
        <p:spPr>
          <a:xfrm>
            <a:off x="7843515" y="6185073"/>
            <a:ext cx="812210" cy="584775"/>
          </a:xfrm>
          <a:prstGeom prst="rect">
            <a:avLst/>
          </a:prstGeom>
          <a:noFill/>
        </p:spPr>
        <p:txBody>
          <a:bodyPr wrap="none" rtlCol="0">
            <a:spAutoFit/>
          </a:bodyPr>
          <a:lstStyle/>
          <a:p>
            <a:r>
              <a:rPr lang="en-US" altLang="zh-CN" sz="3200" b="1" dirty="0">
                <a:solidFill>
                  <a:srgbClr val="990000"/>
                </a:solidFill>
              </a:rPr>
              <a:t>low</a:t>
            </a:r>
            <a:endParaRPr lang="zh-CN" altLang="en-US" sz="3200" b="1" dirty="0">
              <a:solidFill>
                <a:srgbClr val="990000"/>
              </a:solidFill>
            </a:endParaRPr>
          </a:p>
        </p:txBody>
      </p:sp>
    </p:spTree>
    <p:extLst>
      <p:ext uri="{BB962C8B-B14F-4D97-AF65-F5344CB8AC3E}">
        <p14:creationId xmlns:p14="http://schemas.microsoft.com/office/powerpoint/2010/main" val="4035454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17820"/>
                                        </p:tgtEl>
                                        <p:attrNameLst>
                                          <p:attrName>style.visibility</p:attrName>
                                        </p:attrNameLst>
                                      </p:cBhvr>
                                      <p:to>
                                        <p:strVal val="visible"/>
                                      </p:to>
                                    </p:set>
                                    <p:animEffect transition="in" filter="wipe(up)">
                                      <p:cBhvr>
                                        <p:cTn id="7" dur="500"/>
                                        <p:tgtEl>
                                          <p:spTgt spid="1178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7815"/>
                                        </p:tgtEl>
                                        <p:attrNameLst>
                                          <p:attrName>style.visibility</p:attrName>
                                        </p:attrNameLst>
                                      </p:cBhvr>
                                      <p:to>
                                        <p:strVal val="visible"/>
                                      </p:to>
                                    </p:set>
                                    <p:animEffect transition="in" filter="wipe(left)">
                                      <p:cBhvr>
                                        <p:cTn id="12" dur="500"/>
                                        <p:tgtEl>
                                          <p:spTgt spid="1178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117817"/>
                                        </p:tgtEl>
                                        <p:attrNameLst>
                                          <p:attrName>style.visibility</p:attrName>
                                        </p:attrNameLst>
                                      </p:cBhvr>
                                      <p:to>
                                        <p:strVal val="visible"/>
                                      </p:to>
                                    </p:set>
                                    <p:anim calcmode="lin" valueType="num">
                                      <p:cBhvr additive="base">
                                        <p:cTn id="17" dur="500" fill="hold"/>
                                        <p:tgtEl>
                                          <p:spTgt spid="117817"/>
                                        </p:tgtEl>
                                        <p:attrNameLst>
                                          <p:attrName>ppt_x</p:attrName>
                                        </p:attrNameLst>
                                      </p:cBhvr>
                                      <p:tavLst>
                                        <p:tav tm="0">
                                          <p:val>
                                            <p:strVal val="#ppt_x"/>
                                          </p:val>
                                        </p:tav>
                                        <p:tav tm="100000">
                                          <p:val>
                                            <p:strVal val="#ppt_x"/>
                                          </p:val>
                                        </p:tav>
                                      </p:tavLst>
                                    </p:anim>
                                    <p:anim calcmode="lin" valueType="num">
                                      <p:cBhvr additive="base">
                                        <p:cTn id="18" dur="500" fill="hold"/>
                                        <p:tgtEl>
                                          <p:spTgt spid="117817"/>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117821"/>
                                        </p:tgtEl>
                                        <p:attrNameLst>
                                          <p:attrName>style.visibility</p:attrName>
                                        </p:attrNameLst>
                                      </p:cBhvr>
                                      <p:to>
                                        <p:strVal val="visible"/>
                                      </p:to>
                                    </p:set>
                                    <p:animEffect transition="in" filter="wipe(up)">
                                      <p:cBhvr>
                                        <p:cTn id="23" dur="500"/>
                                        <p:tgtEl>
                                          <p:spTgt spid="11782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4" fill="hold" grpId="0" nodeType="clickEffect">
                                  <p:stCondLst>
                                    <p:cond delay="0"/>
                                  </p:stCondLst>
                                  <p:childTnLst>
                                    <p:set>
                                      <p:cBhvr>
                                        <p:cTn id="27" dur="1" fill="hold">
                                          <p:stCondLst>
                                            <p:cond delay="0"/>
                                          </p:stCondLst>
                                        </p:cTn>
                                        <p:tgtEl>
                                          <p:spTgt spid="117795"/>
                                        </p:tgtEl>
                                        <p:attrNameLst>
                                          <p:attrName>style.visibility</p:attrName>
                                        </p:attrNameLst>
                                      </p:cBhvr>
                                      <p:to>
                                        <p:strVal val="visible"/>
                                      </p:to>
                                    </p:set>
                                    <p:anim calcmode="lin" valueType="num">
                                      <p:cBhvr>
                                        <p:cTn id="28" dur="500" fill="hold"/>
                                        <p:tgtEl>
                                          <p:spTgt spid="117795"/>
                                        </p:tgtEl>
                                        <p:attrNameLst>
                                          <p:attrName>ppt_x</p:attrName>
                                        </p:attrNameLst>
                                      </p:cBhvr>
                                      <p:tavLst>
                                        <p:tav tm="0">
                                          <p:val>
                                            <p:strVal val="#ppt_x"/>
                                          </p:val>
                                        </p:tav>
                                        <p:tav tm="100000">
                                          <p:val>
                                            <p:strVal val="#ppt_x"/>
                                          </p:val>
                                        </p:tav>
                                      </p:tavLst>
                                    </p:anim>
                                    <p:anim calcmode="lin" valueType="num">
                                      <p:cBhvr>
                                        <p:cTn id="29" dur="500" fill="hold"/>
                                        <p:tgtEl>
                                          <p:spTgt spid="117795"/>
                                        </p:tgtEl>
                                        <p:attrNameLst>
                                          <p:attrName>ppt_y</p:attrName>
                                        </p:attrNameLst>
                                      </p:cBhvr>
                                      <p:tavLst>
                                        <p:tav tm="0">
                                          <p:val>
                                            <p:strVal val="#ppt_y+#ppt_h/2"/>
                                          </p:val>
                                        </p:tav>
                                        <p:tav tm="100000">
                                          <p:val>
                                            <p:strVal val="#ppt_y"/>
                                          </p:val>
                                        </p:tav>
                                      </p:tavLst>
                                    </p:anim>
                                    <p:anim calcmode="lin" valueType="num">
                                      <p:cBhvr>
                                        <p:cTn id="30" dur="500" fill="hold"/>
                                        <p:tgtEl>
                                          <p:spTgt spid="117795"/>
                                        </p:tgtEl>
                                        <p:attrNameLst>
                                          <p:attrName>ppt_w</p:attrName>
                                        </p:attrNameLst>
                                      </p:cBhvr>
                                      <p:tavLst>
                                        <p:tav tm="0">
                                          <p:val>
                                            <p:strVal val="#ppt_w"/>
                                          </p:val>
                                        </p:tav>
                                        <p:tav tm="100000">
                                          <p:val>
                                            <p:strVal val="#ppt_w"/>
                                          </p:val>
                                        </p:tav>
                                      </p:tavLst>
                                    </p:anim>
                                    <p:anim calcmode="lin" valueType="num">
                                      <p:cBhvr>
                                        <p:cTn id="31" dur="500" fill="hold"/>
                                        <p:tgtEl>
                                          <p:spTgt spid="117795"/>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4" fill="hold" grpId="0" nodeType="clickEffect">
                                  <p:stCondLst>
                                    <p:cond delay="0"/>
                                  </p:stCondLst>
                                  <p:childTnLst>
                                    <p:set>
                                      <p:cBhvr>
                                        <p:cTn id="35" dur="1" fill="hold">
                                          <p:stCondLst>
                                            <p:cond delay="0"/>
                                          </p:stCondLst>
                                        </p:cTn>
                                        <p:tgtEl>
                                          <p:spTgt spid="117796"/>
                                        </p:tgtEl>
                                        <p:attrNameLst>
                                          <p:attrName>style.visibility</p:attrName>
                                        </p:attrNameLst>
                                      </p:cBhvr>
                                      <p:to>
                                        <p:strVal val="visible"/>
                                      </p:to>
                                    </p:set>
                                    <p:anim calcmode="lin" valueType="num">
                                      <p:cBhvr>
                                        <p:cTn id="36" dur="500" fill="hold"/>
                                        <p:tgtEl>
                                          <p:spTgt spid="117796"/>
                                        </p:tgtEl>
                                        <p:attrNameLst>
                                          <p:attrName>ppt_x</p:attrName>
                                        </p:attrNameLst>
                                      </p:cBhvr>
                                      <p:tavLst>
                                        <p:tav tm="0">
                                          <p:val>
                                            <p:strVal val="#ppt_x"/>
                                          </p:val>
                                        </p:tav>
                                        <p:tav tm="100000">
                                          <p:val>
                                            <p:strVal val="#ppt_x"/>
                                          </p:val>
                                        </p:tav>
                                      </p:tavLst>
                                    </p:anim>
                                    <p:anim calcmode="lin" valueType="num">
                                      <p:cBhvr>
                                        <p:cTn id="37" dur="500" fill="hold"/>
                                        <p:tgtEl>
                                          <p:spTgt spid="117796"/>
                                        </p:tgtEl>
                                        <p:attrNameLst>
                                          <p:attrName>ppt_y</p:attrName>
                                        </p:attrNameLst>
                                      </p:cBhvr>
                                      <p:tavLst>
                                        <p:tav tm="0">
                                          <p:val>
                                            <p:strVal val="#ppt_y+#ppt_h/2"/>
                                          </p:val>
                                        </p:tav>
                                        <p:tav tm="100000">
                                          <p:val>
                                            <p:strVal val="#ppt_y"/>
                                          </p:val>
                                        </p:tav>
                                      </p:tavLst>
                                    </p:anim>
                                    <p:anim calcmode="lin" valueType="num">
                                      <p:cBhvr>
                                        <p:cTn id="38" dur="500" fill="hold"/>
                                        <p:tgtEl>
                                          <p:spTgt spid="117796"/>
                                        </p:tgtEl>
                                        <p:attrNameLst>
                                          <p:attrName>ppt_w</p:attrName>
                                        </p:attrNameLst>
                                      </p:cBhvr>
                                      <p:tavLst>
                                        <p:tav tm="0">
                                          <p:val>
                                            <p:strVal val="#ppt_w"/>
                                          </p:val>
                                        </p:tav>
                                        <p:tav tm="100000">
                                          <p:val>
                                            <p:strVal val="#ppt_w"/>
                                          </p:val>
                                        </p:tav>
                                      </p:tavLst>
                                    </p:anim>
                                    <p:anim calcmode="lin" valueType="num">
                                      <p:cBhvr>
                                        <p:cTn id="39" dur="500" fill="hold"/>
                                        <p:tgtEl>
                                          <p:spTgt spid="117796"/>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4" fill="hold" grpId="0" nodeType="clickEffect">
                                  <p:stCondLst>
                                    <p:cond delay="0"/>
                                  </p:stCondLst>
                                  <p:childTnLst>
                                    <p:set>
                                      <p:cBhvr>
                                        <p:cTn id="43" dur="1" fill="hold">
                                          <p:stCondLst>
                                            <p:cond delay="0"/>
                                          </p:stCondLst>
                                        </p:cTn>
                                        <p:tgtEl>
                                          <p:spTgt spid="117805"/>
                                        </p:tgtEl>
                                        <p:attrNameLst>
                                          <p:attrName>style.visibility</p:attrName>
                                        </p:attrNameLst>
                                      </p:cBhvr>
                                      <p:to>
                                        <p:strVal val="visible"/>
                                      </p:to>
                                    </p:set>
                                    <p:anim calcmode="lin" valueType="num">
                                      <p:cBhvr>
                                        <p:cTn id="44" dur="500" fill="hold"/>
                                        <p:tgtEl>
                                          <p:spTgt spid="117805"/>
                                        </p:tgtEl>
                                        <p:attrNameLst>
                                          <p:attrName>ppt_x</p:attrName>
                                        </p:attrNameLst>
                                      </p:cBhvr>
                                      <p:tavLst>
                                        <p:tav tm="0">
                                          <p:val>
                                            <p:strVal val="#ppt_x"/>
                                          </p:val>
                                        </p:tav>
                                        <p:tav tm="100000">
                                          <p:val>
                                            <p:strVal val="#ppt_x"/>
                                          </p:val>
                                        </p:tav>
                                      </p:tavLst>
                                    </p:anim>
                                    <p:anim calcmode="lin" valueType="num">
                                      <p:cBhvr>
                                        <p:cTn id="45" dur="500" fill="hold"/>
                                        <p:tgtEl>
                                          <p:spTgt spid="117805"/>
                                        </p:tgtEl>
                                        <p:attrNameLst>
                                          <p:attrName>ppt_y</p:attrName>
                                        </p:attrNameLst>
                                      </p:cBhvr>
                                      <p:tavLst>
                                        <p:tav tm="0">
                                          <p:val>
                                            <p:strVal val="#ppt_y+#ppt_h/2"/>
                                          </p:val>
                                        </p:tav>
                                        <p:tav tm="100000">
                                          <p:val>
                                            <p:strVal val="#ppt_y"/>
                                          </p:val>
                                        </p:tav>
                                      </p:tavLst>
                                    </p:anim>
                                    <p:anim calcmode="lin" valueType="num">
                                      <p:cBhvr>
                                        <p:cTn id="46" dur="500" fill="hold"/>
                                        <p:tgtEl>
                                          <p:spTgt spid="117805"/>
                                        </p:tgtEl>
                                        <p:attrNameLst>
                                          <p:attrName>ppt_w</p:attrName>
                                        </p:attrNameLst>
                                      </p:cBhvr>
                                      <p:tavLst>
                                        <p:tav tm="0">
                                          <p:val>
                                            <p:strVal val="#ppt_w"/>
                                          </p:val>
                                        </p:tav>
                                        <p:tav tm="100000">
                                          <p:val>
                                            <p:strVal val="#ppt_w"/>
                                          </p:val>
                                        </p:tav>
                                      </p:tavLst>
                                    </p:anim>
                                    <p:anim calcmode="lin" valueType="num">
                                      <p:cBhvr>
                                        <p:cTn id="47" dur="500" fill="hold"/>
                                        <p:tgtEl>
                                          <p:spTgt spid="117805"/>
                                        </p:tgtEl>
                                        <p:attrNameLst>
                                          <p:attrName>ppt_h</p:attrName>
                                        </p:attrNameLst>
                                      </p:cBhvr>
                                      <p:tavLst>
                                        <p:tav tm="0">
                                          <p:val>
                                            <p:fltVal val="0"/>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4"/>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2" presetClass="entr" presetSubtype="1" fill="hold" grpId="0" nodeType="clickEffect">
                                  <p:stCondLst>
                                    <p:cond delay="0"/>
                                  </p:stCondLst>
                                  <p:childTnLst>
                                    <p:set>
                                      <p:cBhvr>
                                        <p:cTn id="57" dur="1" fill="hold">
                                          <p:stCondLst>
                                            <p:cond delay="0"/>
                                          </p:stCondLst>
                                        </p:cTn>
                                        <p:tgtEl>
                                          <p:spTgt spid="117797"/>
                                        </p:tgtEl>
                                        <p:attrNameLst>
                                          <p:attrName>style.visibility</p:attrName>
                                        </p:attrNameLst>
                                      </p:cBhvr>
                                      <p:to>
                                        <p:strVal val="visible"/>
                                      </p:to>
                                    </p:set>
                                    <p:anim calcmode="lin" valueType="num">
                                      <p:cBhvr additive="base">
                                        <p:cTn id="58" dur="500"/>
                                        <p:tgtEl>
                                          <p:spTgt spid="117797"/>
                                        </p:tgtEl>
                                        <p:attrNameLst>
                                          <p:attrName>ppt_y</p:attrName>
                                        </p:attrNameLst>
                                      </p:cBhvr>
                                      <p:tavLst>
                                        <p:tav tm="0">
                                          <p:val>
                                            <p:strVal val="#ppt_y-#ppt_h*1.125000"/>
                                          </p:val>
                                        </p:tav>
                                        <p:tav tm="100000">
                                          <p:val>
                                            <p:strVal val="#ppt_y"/>
                                          </p:val>
                                        </p:tav>
                                      </p:tavLst>
                                    </p:anim>
                                    <p:animEffect transition="in" filter="wipe(down)">
                                      <p:cBhvr>
                                        <p:cTn id="59" dur="500"/>
                                        <p:tgtEl>
                                          <p:spTgt spid="11779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2" presetClass="entr" presetSubtype="1" fill="hold" grpId="0" nodeType="clickEffect">
                                  <p:stCondLst>
                                    <p:cond delay="0"/>
                                  </p:stCondLst>
                                  <p:childTnLst>
                                    <p:set>
                                      <p:cBhvr>
                                        <p:cTn id="63" dur="1" fill="hold">
                                          <p:stCondLst>
                                            <p:cond delay="0"/>
                                          </p:stCondLst>
                                        </p:cTn>
                                        <p:tgtEl>
                                          <p:spTgt spid="117798"/>
                                        </p:tgtEl>
                                        <p:attrNameLst>
                                          <p:attrName>style.visibility</p:attrName>
                                        </p:attrNameLst>
                                      </p:cBhvr>
                                      <p:to>
                                        <p:strVal val="visible"/>
                                      </p:to>
                                    </p:set>
                                    <p:anim calcmode="lin" valueType="num">
                                      <p:cBhvr additive="base">
                                        <p:cTn id="64" dur="500"/>
                                        <p:tgtEl>
                                          <p:spTgt spid="117798"/>
                                        </p:tgtEl>
                                        <p:attrNameLst>
                                          <p:attrName>ppt_y</p:attrName>
                                        </p:attrNameLst>
                                      </p:cBhvr>
                                      <p:tavLst>
                                        <p:tav tm="0">
                                          <p:val>
                                            <p:strVal val="#ppt_y-#ppt_h*1.125000"/>
                                          </p:val>
                                        </p:tav>
                                        <p:tav tm="100000">
                                          <p:val>
                                            <p:strVal val="#ppt_y"/>
                                          </p:val>
                                        </p:tav>
                                      </p:tavLst>
                                    </p:anim>
                                    <p:animEffect transition="in" filter="wipe(down)">
                                      <p:cBhvr>
                                        <p:cTn id="65" dur="500"/>
                                        <p:tgtEl>
                                          <p:spTgt spid="117798"/>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2" presetClass="entr" presetSubtype="1" fill="hold" grpId="0" nodeType="clickEffect">
                                  <p:stCondLst>
                                    <p:cond delay="0"/>
                                  </p:stCondLst>
                                  <p:childTnLst>
                                    <p:set>
                                      <p:cBhvr>
                                        <p:cTn id="69" dur="1" fill="hold">
                                          <p:stCondLst>
                                            <p:cond delay="0"/>
                                          </p:stCondLst>
                                        </p:cTn>
                                        <p:tgtEl>
                                          <p:spTgt spid="117799"/>
                                        </p:tgtEl>
                                        <p:attrNameLst>
                                          <p:attrName>style.visibility</p:attrName>
                                        </p:attrNameLst>
                                      </p:cBhvr>
                                      <p:to>
                                        <p:strVal val="visible"/>
                                      </p:to>
                                    </p:set>
                                    <p:anim calcmode="lin" valueType="num">
                                      <p:cBhvr additive="base">
                                        <p:cTn id="70" dur="500"/>
                                        <p:tgtEl>
                                          <p:spTgt spid="117799"/>
                                        </p:tgtEl>
                                        <p:attrNameLst>
                                          <p:attrName>ppt_y</p:attrName>
                                        </p:attrNameLst>
                                      </p:cBhvr>
                                      <p:tavLst>
                                        <p:tav tm="0">
                                          <p:val>
                                            <p:strVal val="#ppt_y-#ppt_h*1.125000"/>
                                          </p:val>
                                        </p:tav>
                                        <p:tav tm="100000">
                                          <p:val>
                                            <p:strVal val="#ppt_y"/>
                                          </p:val>
                                        </p:tav>
                                      </p:tavLst>
                                    </p:anim>
                                    <p:animEffect transition="in" filter="wipe(down)">
                                      <p:cBhvr>
                                        <p:cTn id="71" dur="500"/>
                                        <p:tgtEl>
                                          <p:spTgt spid="11779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2" presetClass="entr" presetSubtype="1" fill="hold" grpId="0" nodeType="clickEffect">
                                  <p:stCondLst>
                                    <p:cond delay="0"/>
                                  </p:stCondLst>
                                  <p:childTnLst>
                                    <p:set>
                                      <p:cBhvr>
                                        <p:cTn id="75" dur="1" fill="hold">
                                          <p:stCondLst>
                                            <p:cond delay="0"/>
                                          </p:stCondLst>
                                        </p:cTn>
                                        <p:tgtEl>
                                          <p:spTgt spid="117800"/>
                                        </p:tgtEl>
                                        <p:attrNameLst>
                                          <p:attrName>style.visibility</p:attrName>
                                        </p:attrNameLst>
                                      </p:cBhvr>
                                      <p:to>
                                        <p:strVal val="visible"/>
                                      </p:to>
                                    </p:set>
                                    <p:anim calcmode="lin" valueType="num">
                                      <p:cBhvr additive="base">
                                        <p:cTn id="76" dur="500"/>
                                        <p:tgtEl>
                                          <p:spTgt spid="117800"/>
                                        </p:tgtEl>
                                        <p:attrNameLst>
                                          <p:attrName>ppt_y</p:attrName>
                                        </p:attrNameLst>
                                      </p:cBhvr>
                                      <p:tavLst>
                                        <p:tav tm="0">
                                          <p:val>
                                            <p:strVal val="#ppt_y-#ppt_h*1.125000"/>
                                          </p:val>
                                        </p:tav>
                                        <p:tav tm="100000">
                                          <p:val>
                                            <p:strVal val="#ppt_y"/>
                                          </p:val>
                                        </p:tav>
                                      </p:tavLst>
                                    </p:anim>
                                    <p:animEffect transition="in" filter="wipe(down)">
                                      <p:cBhvr>
                                        <p:cTn id="77" dur="500"/>
                                        <p:tgtEl>
                                          <p:spTgt spid="11780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2" presetClass="entr" presetSubtype="1" fill="hold" grpId="0" nodeType="clickEffect">
                                  <p:stCondLst>
                                    <p:cond delay="0"/>
                                  </p:stCondLst>
                                  <p:childTnLst>
                                    <p:set>
                                      <p:cBhvr>
                                        <p:cTn id="81" dur="1" fill="hold">
                                          <p:stCondLst>
                                            <p:cond delay="0"/>
                                          </p:stCondLst>
                                        </p:cTn>
                                        <p:tgtEl>
                                          <p:spTgt spid="117801"/>
                                        </p:tgtEl>
                                        <p:attrNameLst>
                                          <p:attrName>style.visibility</p:attrName>
                                        </p:attrNameLst>
                                      </p:cBhvr>
                                      <p:to>
                                        <p:strVal val="visible"/>
                                      </p:to>
                                    </p:set>
                                    <p:anim calcmode="lin" valueType="num">
                                      <p:cBhvr additive="base">
                                        <p:cTn id="82" dur="500"/>
                                        <p:tgtEl>
                                          <p:spTgt spid="117801"/>
                                        </p:tgtEl>
                                        <p:attrNameLst>
                                          <p:attrName>ppt_y</p:attrName>
                                        </p:attrNameLst>
                                      </p:cBhvr>
                                      <p:tavLst>
                                        <p:tav tm="0">
                                          <p:val>
                                            <p:strVal val="#ppt_y-#ppt_h*1.125000"/>
                                          </p:val>
                                        </p:tav>
                                        <p:tav tm="100000">
                                          <p:val>
                                            <p:strVal val="#ppt_y"/>
                                          </p:val>
                                        </p:tav>
                                      </p:tavLst>
                                    </p:anim>
                                    <p:animEffect transition="in" filter="wipe(down)">
                                      <p:cBhvr>
                                        <p:cTn id="83" dur="500"/>
                                        <p:tgtEl>
                                          <p:spTgt spid="117801"/>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2" presetClass="entr" presetSubtype="1" fill="hold" grpId="0" nodeType="clickEffect">
                                  <p:stCondLst>
                                    <p:cond delay="0"/>
                                  </p:stCondLst>
                                  <p:childTnLst>
                                    <p:set>
                                      <p:cBhvr>
                                        <p:cTn id="87" dur="1" fill="hold">
                                          <p:stCondLst>
                                            <p:cond delay="0"/>
                                          </p:stCondLst>
                                        </p:cTn>
                                        <p:tgtEl>
                                          <p:spTgt spid="117802"/>
                                        </p:tgtEl>
                                        <p:attrNameLst>
                                          <p:attrName>style.visibility</p:attrName>
                                        </p:attrNameLst>
                                      </p:cBhvr>
                                      <p:to>
                                        <p:strVal val="visible"/>
                                      </p:to>
                                    </p:set>
                                    <p:anim calcmode="lin" valueType="num">
                                      <p:cBhvr additive="base">
                                        <p:cTn id="88" dur="500"/>
                                        <p:tgtEl>
                                          <p:spTgt spid="117802"/>
                                        </p:tgtEl>
                                        <p:attrNameLst>
                                          <p:attrName>ppt_y</p:attrName>
                                        </p:attrNameLst>
                                      </p:cBhvr>
                                      <p:tavLst>
                                        <p:tav tm="0">
                                          <p:val>
                                            <p:strVal val="#ppt_y-#ppt_h*1.125000"/>
                                          </p:val>
                                        </p:tav>
                                        <p:tav tm="100000">
                                          <p:val>
                                            <p:strVal val="#ppt_y"/>
                                          </p:val>
                                        </p:tav>
                                      </p:tavLst>
                                    </p:anim>
                                    <p:animEffect transition="in" filter="wipe(down)">
                                      <p:cBhvr>
                                        <p:cTn id="89" dur="500"/>
                                        <p:tgtEl>
                                          <p:spTgt spid="117802"/>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2" presetClass="entr" presetSubtype="1" fill="hold" grpId="0" nodeType="clickEffect">
                                  <p:stCondLst>
                                    <p:cond delay="0"/>
                                  </p:stCondLst>
                                  <p:childTnLst>
                                    <p:set>
                                      <p:cBhvr>
                                        <p:cTn id="93" dur="1" fill="hold">
                                          <p:stCondLst>
                                            <p:cond delay="0"/>
                                          </p:stCondLst>
                                        </p:cTn>
                                        <p:tgtEl>
                                          <p:spTgt spid="117803"/>
                                        </p:tgtEl>
                                        <p:attrNameLst>
                                          <p:attrName>style.visibility</p:attrName>
                                        </p:attrNameLst>
                                      </p:cBhvr>
                                      <p:to>
                                        <p:strVal val="visible"/>
                                      </p:to>
                                    </p:set>
                                    <p:anim calcmode="lin" valueType="num">
                                      <p:cBhvr additive="base">
                                        <p:cTn id="94" dur="500"/>
                                        <p:tgtEl>
                                          <p:spTgt spid="117803"/>
                                        </p:tgtEl>
                                        <p:attrNameLst>
                                          <p:attrName>ppt_y</p:attrName>
                                        </p:attrNameLst>
                                      </p:cBhvr>
                                      <p:tavLst>
                                        <p:tav tm="0">
                                          <p:val>
                                            <p:strVal val="#ppt_y-#ppt_h*1.125000"/>
                                          </p:val>
                                        </p:tav>
                                        <p:tav tm="100000">
                                          <p:val>
                                            <p:strVal val="#ppt_y"/>
                                          </p:val>
                                        </p:tav>
                                      </p:tavLst>
                                    </p:anim>
                                    <p:animEffect transition="in" filter="wipe(down)">
                                      <p:cBhvr>
                                        <p:cTn id="95" dur="500"/>
                                        <p:tgtEl>
                                          <p:spTgt spid="117803"/>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2" presetClass="entr" presetSubtype="1" fill="hold" grpId="0" nodeType="clickEffect">
                                  <p:stCondLst>
                                    <p:cond delay="0"/>
                                  </p:stCondLst>
                                  <p:childTnLst>
                                    <p:set>
                                      <p:cBhvr>
                                        <p:cTn id="99" dur="1" fill="hold">
                                          <p:stCondLst>
                                            <p:cond delay="0"/>
                                          </p:stCondLst>
                                        </p:cTn>
                                        <p:tgtEl>
                                          <p:spTgt spid="117804"/>
                                        </p:tgtEl>
                                        <p:attrNameLst>
                                          <p:attrName>style.visibility</p:attrName>
                                        </p:attrNameLst>
                                      </p:cBhvr>
                                      <p:to>
                                        <p:strVal val="visible"/>
                                      </p:to>
                                    </p:set>
                                    <p:anim calcmode="lin" valueType="num">
                                      <p:cBhvr additive="base">
                                        <p:cTn id="100" dur="500"/>
                                        <p:tgtEl>
                                          <p:spTgt spid="117804"/>
                                        </p:tgtEl>
                                        <p:attrNameLst>
                                          <p:attrName>ppt_y</p:attrName>
                                        </p:attrNameLst>
                                      </p:cBhvr>
                                      <p:tavLst>
                                        <p:tav tm="0">
                                          <p:val>
                                            <p:strVal val="#ppt_y-#ppt_h*1.125000"/>
                                          </p:val>
                                        </p:tav>
                                        <p:tav tm="100000">
                                          <p:val>
                                            <p:strVal val="#ppt_y"/>
                                          </p:val>
                                        </p:tav>
                                      </p:tavLst>
                                    </p:anim>
                                    <p:animEffect transition="in" filter="wipe(down)">
                                      <p:cBhvr>
                                        <p:cTn id="101" dur="500"/>
                                        <p:tgtEl>
                                          <p:spTgt spid="117804"/>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2" presetClass="entr" presetSubtype="1" fill="hold" grpId="0" nodeType="clickEffect">
                                  <p:stCondLst>
                                    <p:cond delay="0"/>
                                  </p:stCondLst>
                                  <p:childTnLst>
                                    <p:set>
                                      <p:cBhvr>
                                        <p:cTn id="105" dur="1" fill="hold">
                                          <p:stCondLst>
                                            <p:cond delay="0"/>
                                          </p:stCondLst>
                                        </p:cTn>
                                        <p:tgtEl>
                                          <p:spTgt spid="117806"/>
                                        </p:tgtEl>
                                        <p:attrNameLst>
                                          <p:attrName>style.visibility</p:attrName>
                                        </p:attrNameLst>
                                      </p:cBhvr>
                                      <p:to>
                                        <p:strVal val="visible"/>
                                      </p:to>
                                    </p:set>
                                    <p:anim calcmode="lin" valueType="num">
                                      <p:cBhvr additive="base">
                                        <p:cTn id="106" dur="500"/>
                                        <p:tgtEl>
                                          <p:spTgt spid="117806"/>
                                        </p:tgtEl>
                                        <p:attrNameLst>
                                          <p:attrName>ppt_y</p:attrName>
                                        </p:attrNameLst>
                                      </p:cBhvr>
                                      <p:tavLst>
                                        <p:tav tm="0">
                                          <p:val>
                                            <p:strVal val="#ppt_y-#ppt_h*1.125000"/>
                                          </p:val>
                                        </p:tav>
                                        <p:tav tm="100000">
                                          <p:val>
                                            <p:strVal val="#ppt_y"/>
                                          </p:val>
                                        </p:tav>
                                      </p:tavLst>
                                    </p:anim>
                                    <p:animEffect transition="in" filter="wipe(down)">
                                      <p:cBhvr>
                                        <p:cTn id="107" dur="500"/>
                                        <p:tgtEl>
                                          <p:spTgt spid="117806"/>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2" presetClass="entr" presetSubtype="1" fill="hold" grpId="0" nodeType="clickEffect">
                                  <p:stCondLst>
                                    <p:cond delay="0"/>
                                  </p:stCondLst>
                                  <p:childTnLst>
                                    <p:set>
                                      <p:cBhvr>
                                        <p:cTn id="111" dur="1" fill="hold">
                                          <p:stCondLst>
                                            <p:cond delay="0"/>
                                          </p:stCondLst>
                                        </p:cTn>
                                        <p:tgtEl>
                                          <p:spTgt spid="117807"/>
                                        </p:tgtEl>
                                        <p:attrNameLst>
                                          <p:attrName>style.visibility</p:attrName>
                                        </p:attrNameLst>
                                      </p:cBhvr>
                                      <p:to>
                                        <p:strVal val="visible"/>
                                      </p:to>
                                    </p:set>
                                    <p:anim calcmode="lin" valueType="num">
                                      <p:cBhvr additive="base">
                                        <p:cTn id="112" dur="500"/>
                                        <p:tgtEl>
                                          <p:spTgt spid="117807"/>
                                        </p:tgtEl>
                                        <p:attrNameLst>
                                          <p:attrName>ppt_y</p:attrName>
                                        </p:attrNameLst>
                                      </p:cBhvr>
                                      <p:tavLst>
                                        <p:tav tm="0">
                                          <p:val>
                                            <p:strVal val="#ppt_y-#ppt_h*1.125000"/>
                                          </p:val>
                                        </p:tav>
                                        <p:tav tm="100000">
                                          <p:val>
                                            <p:strVal val="#ppt_y"/>
                                          </p:val>
                                        </p:tav>
                                      </p:tavLst>
                                    </p:anim>
                                    <p:animEffect transition="in" filter="wipe(down)">
                                      <p:cBhvr>
                                        <p:cTn id="113" dur="500"/>
                                        <p:tgtEl>
                                          <p:spTgt spid="117807"/>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2" presetClass="entr" presetSubtype="1" fill="hold" grpId="0" nodeType="clickEffect">
                                  <p:stCondLst>
                                    <p:cond delay="0"/>
                                  </p:stCondLst>
                                  <p:childTnLst>
                                    <p:set>
                                      <p:cBhvr>
                                        <p:cTn id="117" dur="1" fill="hold">
                                          <p:stCondLst>
                                            <p:cond delay="0"/>
                                          </p:stCondLst>
                                        </p:cTn>
                                        <p:tgtEl>
                                          <p:spTgt spid="117808"/>
                                        </p:tgtEl>
                                        <p:attrNameLst>
                                          <p:attrName>style.visibility</p:attrName>
                                        </p:attrNameLst>
                                      </p:cBhvr>
                                      <p:to>
                                        <p:strVal val="visible"/>
                                      </p:to>
                                    </p:set>
                                    <p:anim calcmode="lin" valueType="num">
                                      <p:cBhvr additive="base">
                                        <p:cTn id="118" dur="500"/>
                                        <p:tgtEl>
                                          <p:spTgt spid="117808"/>
                                        </p:tgtEl>
                                        <p:attrNameLst>
                                          <p:attrName>ppt_y</p:attrName>
                                        </p:attrNameLst>
                                      </p:cBhvr>
                                      <p:tavLst>
                                        <p:tav tm="0">
                                          <p:val>
                                            <p:strVal val="#ppt_y-#ppt_h*1.125000"/>
                                          </p:val>
                                        </p:tav>
                                        <p:tav tm="100000">
                                          <p:val>
                                            <p:strVal val="#ppt_y"/>
                                          </p:val>
                                        </p:tav>
                                      </p:tavLst>
                                    </p:anim>
                                    <p:animEffect transition="in" filter="wipe(down)">
                                      <p:cBhvr>
                                        <p:cTn id="119" dur="500"/>
                                        <p:tgtEl>
                                          <p:spTgt spid="117808"/>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2" presetClass="entr" presetSubtype="1" fill="hold" grpId="0" nodeType="clickEffect">
                                  <p:stCondLst>
                                    <p:cond delay="0"/>
                                  </p:stCondLst>
                                  <p:childTnLst>
                                    <p:set>
                                      <p:cBhvr>
                                        <p:cTn id="123" dur="1" fill="hold">
                                          <p:stCondLst>
                                            <p:cond delay="0"/>
                                          </p:stCondLst>
                                        </p:cTn>
                                        <p:tgtEl>
                                          <p:spTgt spid="117809"/>
                                        </p:tgtEl>
                                        <p:attrNameLst>
                                          <p:attrName>style.visibility</p:attrName>
                                        </p:attrNameLst>
                                      </p:cBhvr>
                                      <p:to>
                                        <p:strVal val="visible"/>
                                      </p:to>
                                    </p:set>
                                    <p:anim calcmode="lin" valueType="num">
                                      <p:cBhvr additive="base">
                                        <p:cTn id="124" dur="500"/>
                                        <p:tgtEl>
                                          <p:spTgt spid="117809"/>
                                        </p:tgtEl>
                                        <p:attrNameLst>
                                          <p:attrName>ppt_y</p:attrName>
                                        </p:attrNameLst>
                                      </p:cBhvr>
                                      <p:tavLst>
                                        <p:tav tm="0">
                                          <p:val>
                                            <p:strVal val="#ppt_y-#ppt_h*1.125000"/>
                                          </p:val>
                                        </p:tav>
                                        <p:tav tm="100000">
                                          <p:val>
                                            <p:strVal val="#ppt_y"/>
                                          </p:val>
                                        </p:tav>
                                      </p:tavLst>
                                    </p:anim>
                                    <p:animEffect transition="in" filter="wipe(down)">
                                      <p:cBhvr>
                                        <p:cTn id="125" dur="500"/>
                                        <p:tgtEl>
                                          <p:spTgt spid="117809"/>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12" presetClass="entr" presetSubtype="1" fill="hold" grpId="0" nodeType="clickEffect">
                                  <p:stCondLst>
                                    <p:cond delay="0"/>
                                  </p:stCondLst>
                                  <p:childTnLst>
                                    <p:set>
                                      <p:cBhvr>
                                        <p:cTn id="129" dur="1" fill="hold">
                                          <p:stCondLst>
                                            <p:cond delay="0"/>
                                          </p:stCondLst>
                                        </p:cTn>
                                        <p:tgtEl>
                                          <p:spTgt spid="117810"/>
                                        </p:tgtEl>
                                        <p:attrNameLst>
                                          <p:attrName>style.visibility</p:attrName>
                                        </p:attrNameLst>
                                      </p:cBhvr>
                                      <p:to>
                                        <p:strVal val="visible"/>
                                      </p:to>
                                    </p:set>
                                    <p:anim calcmode="lin" valueType="num">
                                      <p:cBhvr additive="base">
                                        <p:cTn id="130" dur="500"/>
                                        <p:tgtEl>
                                          <p:spTgt spid="117810"/>
                                        </p:tgtEl>
                                        <p:attrNameLst>
                                          <p:attrName>ppt_y</p:attrName>
                                        </p:attrNameLst>
                                      </p:cBhvr>
                                      <p:tavLst>
                                        <p:tav tm="0">
                                          <p:val>
                                            <p:strVal val="#ppt_y-#ppt_h*1.125000"/>
                                          </p:val>
                                        </p:tav>
                                        <p:tav tm="100000">
                                          <p:val>
                                            <p:strVal val="#ppt_y"/>
                                          </p:val>
                                        </p:tav>
                                      </p:tavLst>
                                    </p:anim>
                                    <p:animEffect transition="in" filter="wipe(down)">
                                      <p:cBhvr>
                                        <p:cTn id="131" dur="500"/>
                                        <p:tgtEl>
                                          <p:spTgt spid="117810"/>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12" presetClass="entr" presetSubtype="1" fill="hold" grpId="0" nodeType="clickEffect">
                                  <p:stCondLst>
                                    <p:cond delay="0"/>
                                  </p:stCondLst>
                                  <p:childTnLst>
                                    <p:set>
                                      <p:cBhvr>
                                        <p:cTn id="135" dur="1" fill="hold">
                                          <p:stCondLst>
                                            <p:cond delay="0"/>
                                          </p:stCondLst>
                                        </p:cTn>
                                        <p:tgtEl>
                                          <p:spTgt spid="117811"/>
                                        </p:tgtEl>
                                        <p:attrNameLst>
                                          <p:attrName>style.visibility</p:attrName>
                                        </p:attrNameLst>
                                      </p:cBhvr>
                                      <p:to>
                                        <p:strVal val="visible"/>
                                      </p:to>
                                    </p:set>
                                    <p:anim calcmode="lin" valueType="num">
                                      <p:cBhvr additive="base">
                                        <p:cTn id="136" dur="500"/>
                                        <p:tgtEl>
                                          <p:spTgt spid="117811"/>
                                        </p:tgtEl>
                                        <p:attrNameLst>
                                          <p:attrName>ppt_y</p:attrName>
                                        </p:attrNameLst>
                                      </p:cBhvr>
                                      <p:tavLst>
                                        <p:tav tm="0">
                                          <p:val>
                                            <p:strVal val="#ppt_y-#ppt_h*1.125000"/>
                                          </p:val>
                                        </p:tav>
                                        <p:tav tm="100000">
                                          <p:val>
                                            <p:strVal val="#ppt_y"/>
                                          </p:val>
                                        </p:tav>
                                      </p:tavLst>
                                    </p:anim>
                                    <p:animEffect transition="in" filter="wipe(down)">
                                      <p:cBhvr>
                                        <p:cTn id="137" dur="500"/>
                                        <p:tgtEl>
                                          <p:spTgt spid="117811"/>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2" presetClass="entr" presetSubtype="1" fill="hold" grpId="0" nodeType="clickEffect">
                                  <p:stCondLst>
                                    <p:cond delay="0"/>
                                  </p:stCondLst>
                                  <p:childTnLst>
                                    <p:set>
                                      <p:cBhvr>
                                        <p:cTn id="141" dur="1" fill="hold">
                                          <p:stCondLst>
                                            <p:cond delay="0"/>
                                          </p:stCondLst>
                                        </p:cTn>
                                        <p:tgtEl>
                                          <p:spTgt spid="117812"/>
                                        </p:tgtEl>
                                        <p:attrNameLst>
                                          <p:attrName>style.visibility</p:attrName>
                                        </p:attrNameLst>
                                      </p:cBhvr>
                                      <p:to>
                                        <p:strVal val="visible"/>
                                      </p:to>
                                    </p:set>
                                    <p:anim calcmode="lin" valueType="num">
                                      <p:cBhvr additive="base">
                                        <p:cTn id="142" dur="500"/>
                                        <p:tgtEl>
                                          <p:spTgt spid="117812"/>
                                        </p:tgtEl>
                                        <p:attrNameLst>
                                          <p:attrName>ppt_y</p:attrName>
                                        </p:attrNameLst>
                                      </p:cBhvr>
                                      <p:tavLst>
                                        <p:tav tm="0">
                                          <p:val>
                                            <p:strVal val="#ppt_y-#ppt_h*1.125000"/>
                                          </p:val>
                                        </p:tav>
                                        <p:tav tm="100000">
                                          <p:val>
                                            <p:strVal val="#ppt_y"/>
                                          </p:val>
                                        </p:tav>
                                      </p:tavLst>
                                    </p:anim>
                                    <p:animEffect transition="in" filter="wipe(down)">
                                      <p:cBhvr>
                                        <p:cTn id="143" dur="500"/>
                                        <p:tgtEl>
                                          <p:spTgt spid="117812"/>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12" presetClass="entr" presetSubtype="1" fill="hold" grpId="0" nodeType="clickEffect">
                                  <p:stCondLst>
                                    <p:cond delay="0"/>
                                  </p:stCondLst>
                                  <p:childTnLst>
                                    <p:set>
                                      <p:cBhvr>
                                        <p:cTn id="147" dur="1" fill="hold">
                                          <p:stCondLst>
                                            <p:cond delay="0"/>
                                          </p:stCondLst>
                                        </p:cTn>
                                        <p:tgtEl>
                                          <p:spTgt spid="117813"/>
                                        </p:tgtEl>
                                        <p:attrNameLst>
                                          <p:attrName>style.visibility</p:attrName>
                                        </p:attrNameLst>
                                      </p:cBhvr>
                                      <p:to>
                                        <p:strVal val="visible"/>
                                      </p:to>
                                    </p:set>
                                    <p:anim calcmode="lin" valueType="num">
                                      <p:cBhvr additive="base">
                                        <p:cTn id="148" dur="500"/>
                                        <p:tgtEl>
                                          <p:spTgt spid="117813"/>
                                        </p:tgtEl>
                                        <p:attrNameLst>
                                          <p:attrName>ppt_y</p:attrName>
                                        </p:attrNameLst>
                                      </p:cBhvr>
                                      <p:tavLst>
                                        <p:tav tm="0">
                                          <p:val>
                                            <p:strVal val="#ppt_y-#ppt_h*1.125000"/>
                                          </p:val>
                                        </p:tav>
                                        <p:tav tm="100000">
                                          <p:val>
                                            <p:strVal val="#ppt_y"/>
                                          </p:val>
                                        </p:tav>
                                      </p:tavLst>
                                    </p:anim>
                                    <p:animEffect transition="in" filter="wipe(down)">
                                      <p:cBhvr>
                                        <p:cTn id="149" dur="500"/>
                                        <p:tgtEl>
                                          <p:spTgt spid="117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95" grpId="0" animBg="1"/>
      <p:bldP spid="117796" grpId="0" animBg="1"/>
      <p:bldP spid="117797" grpId="0" autoUpdateAnimBg="0"/>
      <p:bldP spid="117798" grpId="0" autoUpdateAnimBg="0"/>
      <p:bldP spid="117799" grpId="0" autoUpdateAnimBg="0"/>
      <p:bldP spid="117800" grpId="0" autoUpdateAnimBg="0"/>
      <p:bldP spid="117801" grpId="0" autoUpdateAnimBg="0"/>
      <p:bldP spid="117802" grpId="0" autoUpdateAnimBg="0"/>
      <p:bldP spid="117803" grpId="0" autoUpdateAnimBg="0"/>
      <p:bldP spid="117804" grpId="0" autoUpdateAnimBg="0"/>
      <p:bldP spid="117805" grpId="0" animBg="1"/>
      <p:bldP spid="117806" grpId="0" autoUpdateAnimBg="0"/>
      <p:bldP spid="117807" grpId="0" autoUpdateAnimBg="0"/>
      <p:bldP spid="117808" grpId="0" autoUpdateAnimBg="0"/>
      <p:bldP spid="117809" grpId="0" autoUpdateAnimBg="0"/>
      <p:bldP spid="117810" grpId="0" autoUpdateAnimBg="0"/>
      <p:bldP spid="117811" grpId="0" autoUpdateAnimBg="0"/>
      <p:bldP spid="117812" grpId="0" autoUpdateAnimBg="0"/>
      <p:bldP spid="117813" grpId="0" autoUpdateAnimBg="0"/>
      <p:bldP spid="117815" grpId="0" autoUpdateAnimBg="0"/>
      <p:bldP spid="117817" grpId="0" autoUpdateAnimBg="0"/>
      <p:bldP spid="3"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a:xfrm>
            <a:off x="107504" y="-27384"/>
            <a:ext cx="8856984" cy="936104"/>
          </a:xfrm>
        </p:spPr>
        <p:txBody>
          <a:bodyPr>
            <a:normAutofit fontScale="90000"/>
          </a:bodyPr>
          <a:lstStyle/>
          <a:p>
            <a:r>
              <a:rPr lang="en-US" altLang="en-US" dirty="0" smtClean="0">
                <a:latin typeface="+mn-lt"/>
                <a:ea typeface="宋体" panose="02010600030101010101" pitchFamily="2" charset="-122"/>
              </a:rPr>
              <a:t>5最小生成树(Minimum Spanning Tree, MST) </a:t>
            </a:r>
          </a:p>
        </p:txBody>
      </p:sp>
      <p:sp>
        <p:nvSpPr>
          <p:cNvPr id="2" name="内容占位符 1"/>
          <p:cNvSpPr>
            <a:spLocks noGrp="1"/>
          </p:cNvSpPr>
          <p:nvPr>
            <p:ph idx="1"/>
          </p:nvPr>
        </p:nvSpPr>
        <p:spPr>
          <a:xfrm>
            <a:off x="457200" y="764704"/>
            <a:ext cx="8435280" cy="6093296"/>
          </a:xfrm>
        </p:spPr>
        <p:txBody>
          <a:bodyPr>
            <a:normAutofit fontScale="92500" lnSpcReduction="20000"/>
          </a:bodyPr>
          <a:lstStyle/>
          <a:p>
            <a:r>
              <a:rPr lang="en-US" altLang="en-US" dirty="0" err="1" smtClean="0">
                <a:ea typeface="宋体" panose="02010600030101010101" pitchFamily="2" charset="-122"/>
              </a:rPr>
              <a:t>最小生成树</a:t>
            </a:r>
            <a:r>
              <a:rPr lang="zh-CN" altLang="en-US" dirty="0" smtClean="0">
                <a:ea typeface="宋体" panose="02010600030101010101" pitchFamily="2" charset="-122"/>
              </a:rPr>
              <a:t>：带权连通图</a:t>
            </a:r>
            <a:r>
              <a:rPr lang="en-US" altLang="zh-CN" dirty="0" smtClean="0">
                <a:ea typeface="宋体" panose="02010600030101010101" pitchFamily="2" charset="-122"/>
              </a:rPr>
              <a:t>G</a:t>
            </a:r>
            <a:r>
              <a:rPr lang="zh-CN" altLang="en-US" dirty="0" smtClean="0">
                <a:ea typeface="宋体" panose="02010600030101010101" pitchFamily="2" charset="-122"/>
              </a:rPr>
              <a:t>上的最小代价生成树</a:t>
            </a:r>
            <a:r>
              <a:rPr lang="en-US" altLang="zh-CN" dirty="0" smtClean="0">
                <a:ea typeface="宋体" panose="02010600030101010101" pitchFamily="2" charset="-122"/>
              </a:rPr>
              <a:t>(</a:t>
            </a:r>
            <a:r>
              <a:rPr lang="en-US" altLang="en-US" dirty="0" smtClean="0">
                <a:ea typeface="宋体" panose="02010600030101010101" pitchFamily="2" charset="-122"/>
              </a:rPr>
              <a:t>Minimum Cost Spanning Tree</a:t>
            </a:r>
            <a:r>
              <a:rPr lang="en-US" altLang="zh-CN" dirty="0" smtClean="0">
                <a:ea typeface="宋体" panose="02010600030101010101" pitchFamily="2" charset="-122"/>
              </a:rPr>
              <a:t>)</a:t>
            </a:r>
          </a:p>
          <a:p>
            <a:r>
              <a:rPr lang="en-US" altLang="zh-CN" dirty="0" smtClean="0">
                <a:ea typeface="宋体" panose="02010600030101010101" pitchFamily="2" charset="-122"/>
              </a:rPr>
              <a:t>Spanning</a:t>
            </a:r>
          </a:p>
          <a:p>
            <a:pPr lvl="1"/>
            <a:r>
              <a:rPr lang="zh-CN" altLang="en-US" dirty="0" smtClean="0">
                <a:ea typeface="宋体" panose="02010600030101010101" pitchFamily="2" charset="-122"/>
              </a:rPr>
              <a:t>覆盖</a:t>
            </a:r>
            <a:r>
              <a:rPr lang="en-US" altLang="zh-CN" dirty="0" smtClean="0">
                <a:ea typeface="宋体" panose="02010600030101010101" pitchFamily="2" charset="-122"/>
              </a:rPr>
              <a:t>G</a:t>
            </a:r>
            <a:r>
              <a:rPr lang="zh-CN" altLang="en-US" dirty="0" smtClean="0">
                <a:ea typeface="宋体" panose="02010600030101010101" pitchFamily="2" charset="-122"/>
              </a:rPr>
              <a:t>中的所有顶点</a:t>
            </a:r>
            <a:endParaRPr lang="en-US" altLang="zh-CN" dirty="0" smtClean="0">
              <a:ea typeface="宋体" panose="02010600030101010101" pitchFamily="2" charset="-122"/>
            </a:endParaRPr>
          </a:p>
          <a:p>
            <a:r>
              <a:rPr lang="en-US" altLang="zh-CN" dirty="0" smtClean="0">
                <a:ea typeface="宋体" panose="02010600030101010101" pitchFamily="2" charset="-122"/>
              </a:rPr>
              <a:t>Tree</a:t>
            </a:r>
          </a:p>
          <a:p>
            <a:pPr lvl="1"/>
            <a:r>
              <a:rPr lang="zh-CN" altLang="en-US" dirty="0" smtClean="0">
                <a:ea typeface="宋体" panose="02010600030101010101" pitchFamily="2" charset="-122"/>
              </a:rPr>
              <a:t>连通各个顶点但无环</a:t>
            </a:r>
            <a:endParaRPr lang="en-US" altLang="zh-CN" dirty="0" smtClean="0">
              <a:ea typeface="宋体" panose="02010600030101010101" pitchFamily="2" charset="-122"/>
            </a:endParaRPr>
          </a:p>
          <a:p>
            <a:pPr lvl="1"/>
            <a:r>
              <a:rPr lang="zh-CN" altLang="en-US" dirty="0" smtClean="0">
                <a:ea typeface="宋体" panose="02010600030101010101" pitchFamily="2" charset="-122"/>
              </a:rPr>
              <a:t>加边的话，出现单环</a:t>
            </a:r>
            <a:endParaRPr lang="en-US" altLang="zh-CN" dirty="0" smtClean="0">
              <a:ea typeface="宋体" panose="02010600030101010101" pitchFamily="2" charset="-122"/>
            </a:endParaRPr>
          </a:p>
          <a:p>
            <a:pPr lvl="1"/>
            <a:r>
              <a:rPr lang="zh-CN" altLang="en-US" dirty="0" smtClean="0">
                <a:ea typeface="宋体" panose="02010600030101010101" pitchFamily="2" charset="-122"/>
              </a:rPr>
              <a:t>删边的话，各个顶点不连通</a:t>
            </a:r>
            <a:endParaRPr lang="en-US" altLang="zh-CN" dirty="0" smtClean="0">
              <a:ea typeface="宋体" panose="02010600030101010101" pitchFamily="2" charset="-122"/>
            </a:endParaRPr>
          </a:p>
          <a:p>
            <a:pPr lvl="1"/>
            <a:r>
              <a:rPr lang="en-US" altLang="zh-CN" dirty="0" smtClean="0">
                <a:solidFill>
                  <a:srgbClr val="0000FF"/>
                </a:solidFill>
                <a:ea typeface="宋体" panose="02010600030101010101" pitchFamily="2" charset="-122"/>
              </a:rPr>
              <a:t>Spanning  tree</a:t>
            </a:r>
            <a:r>
              <a:rPr lang="zh-CN" altLang="en-US" dirty="0" smtClean="0">
                <a:solidFill>
                  <a:srgbClr val="0000FF"/>
                </a:solidFill>
                <a:ea typeface="宋体" panose="02010600030101010101" pitchFamily="2" charset="-122"/>
              </a:rPr>
              <a:t>不唯一</a:t>
            </a:r>
            <a:endParaRPr lang="en-US" altLang="zh-CN" dirty="0" smtClean="0">
              <a:solidFill>
                <a:srgbClr val="0000FF"/>
              </a:solidFill>
              <a:ea typeface="宋体" panose="02010600030101010101" pitchFamily="2" charset="-122"/>
            </a:endParaRPr>
          </a:p>
          <a:p>
            <a:r>
              <a:rPr lang="en-US" altLang="en-US" dirty="0" smtClean="0">
                <a:ea typeface="宋体" panose="02010600030101010101" pitchFamily="2" charset="-122"/>
              </a:rPr>
              <a:t>Minimum Cost</a:t>
            </a:r>
            <a:endParaRPr lang="en-US" altLang="zh-CN" dirty="0" smtClean="0">
              <a:ea typeface="宋体" panose="02010600030101010101" pitchFamily="2" charset="-122"/>
            </a:endParaRPr>
          </a:p>
          <a:p>
            <a:pPr lvl="1"/>
            <a:r>
              <a:rPr lang="zh-CN" altLang="en-US" dirty="0" smtClean="0">
                <a:ea typeface="宋体" panose="02010600030101010101" pitchFamily="2" charset="-122"/>
              </a:rPr>
              <a:t>生成树的代价：如果连通图是一个带权图，则其生成树中的边也带权，生成树中所有边的权值</a:t>
            </a:r>
            <a:r>
              <a:rPr lang="en-US" altLang="zh-CN" dirty="0" smtClean="0">
                <a:ea typeface="宋体" panose="02010600030101010101" pitchFamily="2" charset="-122"/>
              </a:rPr>
              <a:t>(</a:t>
            </a:r>
            <a:r>
              <a:rPr lang="zh-CN" altLang="en-US" dirty="0" smtClean="0">
                <a:ea typeface="宋体" panose="02010600030101010101" pitchFamily="2" charset="-122"/>
              </a:rPr>
              <a:t>每</a:t>
            </a:r>
            <a:r>
              <a:rPr lang="zh-CN" altLang="en-US" dirty="0">
                <a:ea typeface="宋体" panose="02010600030101010101" pitchFamily="2" charset="-122"/>
              </a:rPr>
              <a:t>条边上的权均为大于零的</a:t>
            </a:r>
            <a:r>
              <a:rPr lang="zh-CN" altLang="en-US" dirty="0" smtClean="0">
                <a:ea typeface="宋体" panose="02010600030101010101" pitchFamily="2" charset="-122"/>
              </a:rPr>
              <a:t>实数</a:t>
            </a:r>
            <a:r>
              <a:rPr lang="en-US" altLang="zh-CN" dirty="0" smtClean="0">
                <a:ea typeface="宋体" panose="02010600030101010101" pitchFamily="2" charset="-122"/>
              </a:rPr>
              <a:t>)</a:t>
            </a:r>
            <a:r>
              <a:rPr lang="zh-CN" altLang="en-US" dirty="0" smtClean="0">
                <a:ea typeface="宋体" panose="02010600030101010101" pitchFamily="2" charset="-122"/>
              </a:rPr>
              <a:t>之和称为生成树的代价</a:t>
            </a:r>
          </a:p>
          <a:p>
            <a:pPr lvl="1"/>
            <a:r>
              <a:rPr lang="zh-CN" altLang="en-US" dirty="0" smtClean="0">
                <a:ea typeface="宋体" panose="02010600030101010101" pitchFamily="2" charset="-122"/>
              </a:rPr>
              <a:t>生成树各边权重之和最小</a:t>
            </a:r>
            <a:endParaRPr lang="en-US" altLang="zh-CN" dirty="0" smtClean="0">
              <a:ea typeface="宋体" panose="02010600030101010101" pitchFamily="2" charset="-122"/>
            </a:endParaRPr>
          </a:p>
          <a:p>
            <a:pPr lvl="1"/>
            <a:r>
              <a:rPr lang="en-US" altLang="en-US" dirty="0">
                <a:solidFill>
                  <a:srgbClr val="0000FF"/>
                </a:solidFill>
                <a:ea typeface="宋体" panose="02010600030101010101" pitchFamily="2" charset="-122"/>
              </a:rPr>
              <a:t>Minimum Cost Spanning Tree</a:t>
            </a:r>
            <a:r>
              <a:rPr lang="zh-CN" altLang="en-US" dirty="0">
                <a:solidFill>
                  <a:srgbClr val="0000FF"/>
                </a:solidFill>
                <a:ea typeface="宋体" panose="02010600030101010101" pitchFamily="2" charset="-122"/>
              </a:rPr>
              <a:t>不唯一</a:t>
            </a:r>
            <a:endParaRPr lang="en-US" altLang="zh-CN" dirty="0">
              <a:solidFill>
                <a:srgbClr val="0000FF"/>
              </a:solidFill>
              <a:ea typeface="宋体" panose="02010600030101010101" pitchFamily="2" charset="-122"/>
            </a:endParaRPr>
          </a:p>
          <a:p>
            <a:pPr lvl="1"/>
            <a:endParaRPr lang="zh-CN" altLang="en-US" dirty="0" smtClean="0"/>
          </a:p>
        </p:txBody>
      </p:sp>
    </p:spTree>
    <p:extLst>
      <p:ext uri="{BB962C8B-B14F-4D97-AF65-F5344CB8AC3E}">
        <p14:creationId xmlns:p14="http://schemas.microsoft.com/office/powerpoint/2010/main" val="32656339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最小生成树的应用</a:t>
            </a:r>
            <a:endParaRPr lang="en-US" dirty="0"/>
          </a:p>
        </p:txBody>
      </p:sp>
      <p:sp>
        <p:nvSpPr>
          <p:cNvPr id="3" name="内容占位符 2"/>
          <p:cNvSpPr>
            <a:spLocks noGrp="1"/>
          </p:cNvSpPr>
          <p:nvPr>
            <p:ph idx="1"/>
          </p:nvPr>
        </p:nvSpPr>
        <p:spPr/>
        <p:txBody>
          <a:bodyPr>
            <a:normAutofit/>
          </a:bodyPr>
          <a:lstStyle/>
          <a:p>
            <a:r>
              <a:rPr lang="zh-CN" altLang="en-US" dirty="0" smtClean="0"/>
              <a:t>通信网</a:t>
            </a:r>
            <a:r>
              <a:rPr lang="zh-CN" altLang="en-US" dirty="0"/>
              <a:t>的</a:t>
            </a:r>
            <a:r>
              <a:rPr lang="zh-CN" altLang="en-US" dirty="0" smtClean="0"/>
              <a:t>设计：假设要在 </a:t>
            </a:r>
            <a:r>
              <a:rPr lang="en-US" altLang="zh-CN" dirty="0" smtClean="0"/>
              <a:t>n </a:t>
            </a:r>
            <a:r>
              <a:rPr lang="zh-CN" altLang="en-US" dirty="0" smtClean="0"/>
              <a:t>个城市之间建立通信联络网，那么：</a:t>
            </a:r>
            <a:endParaRPr lang="en-US" altLang="zh-CN" dirty="0" smtClean="0"/>
          </a:p>
          <a:p>
            <a:pPr lvl="1"/>
            <a:r>
              <a:rPr lang="en-US" altLang="en-US" dirty="0" smtClean="0"/>
              <a:t>n</a:t>
            </a:r>
            <a:r>
              <a:rPr lang="zh-CN" altLang="en-US" dirty="0" smtClean="0"/>
              <a:t>个城市之间最多可以建</a:t>
            </a:r>
            <a:r>
              <a:rPr lang="en-US" altLang="en-US" dirty="0" smtClean="0"/>
              <a:t>n</a:t>
            </a:r>
            <a:r>
              <a:rPr lang="en-US" altLang="en-US" dirty="0" smtClean="0">
                <a:sym typeface="Symbol" pitchFamily="18" charset="2"/>
              </a:rPr>
              <a:t></a:t>
            </a:r>
            <a:r>
              <a:rPr lang="en-US" altLang="en-US" dirty="0" smtClean="0"/>
              <a:t>(n-1)/2</a:t>
            </a:r>
            <a:r>
              <a:rPr lang="zh-CN" altLang="en-US" dirty="0" smtClean="0"/>
              <a:t>条线路</a:t>
            </a:r>
            <a:endParaRPr lang="en-US" altLang="zh-CN" dirty="0" smtClean="0"/>
          </a:p>
          <a:p>
            <a:pPr lvl="1"/>
            <a:r>
              <a:rPr lang="zh-CN" altLang="en-US" dirty="0" smtClean="0"/>
              <a:t>而连通 </a:t>
            </a:r>
            <a:r>
              <a:rPr lang="en-US" altLang="zh-CN" dirty="0" smtClean="0"/>
              <a:t>n </a:t>
            </a:r>
            <a:r>
              <a:rPr lang="zh-CN" altLang="en-US" dirty="0" smtClean="0"/>
              <a:t>个城市只需要修建 </a:t>
            </a:r>
            <a:r>
              <a:rPr lang="en-US" altLang="zh-CN" dirty="0" smtClean="0"/>
              <a:t>n-1</a:t>
            </a:r>
            <a:r>
              <a:rPr lang="zh-CN" altLang="en-US" dirty="0" smtClean="0"/>
              <a:t>条线路</a:t>
            </a:r>
            <a:endParaRPr lang="en-US" altLang="zh-CN" dirty="0" smtClean="0"/>
          </a:p>
          <a:p>
            <a:pPr lvl="1"/>
            <a:r>
              <a:rPr lang="zh-CN" altLang="en-US" dirty="0" smtClean="0"/>
              <a:t>如何在最节省经费的前提下建立这个通讯网？</a:t>
            </a:r>
          </a:p>
          <a:p>
            <a:r>
              <a:rPr lang="zh-CN" altLang="en-US" dirty="0" smtClean="0"/>
              <a:t>问题建模：</a:t>
            </a:r>
            <a:endParaRPr lang="en-US" altLang="zh-CN" dirty="0" smtClean="0"/>
          </a:p>
          <a:p>
            <a:pPr lvl="1"/>
            <a:r>
              <a:rPr lang="zh-CN" altLang="en-US" dirty="0" smtClean="0"/>
              <a:t>以图的顶点表示城市，边表示两个城市之间的通信线路，边的权值表示建造通信线路的费用</a:t>
            </a:r>
            <a:endParaRPr lang="en-US" altLang="zh-CN" dirty="0" smtClean="0"/>
          </a:p>
          <a:p>
            <a:pPr lvl="1"/>
            <a:r>
              <a:rPr lang="zh-CN" altLang="en-US" dirty="0" smtClean="0"/>
              <a:t>选择其中的</a:t>
            </a:r>
            <a:r>
              <a:rPr lang="en-US" altLang="en-US" dirty="0" smtClean="0"/>
              <a:t>n-1</a:t>
            </a:r>
            <a:r>
              <a:rPr lang="zh-CN" altLang="en-US" dirty="0" smtClean="0"/>
              <a:t>条，使总的建造费用最低的问题就是在该图上构造最小生成树</a:t>
            </a:r>
            <a:endParaRPr lang="en-US" altLang="zh-CN" dirty="0" smtClean="0"/>
          </a:p>
          <a:p>
            <a:r>
              <a:rPr lang="en-US" altLang="en-US" smtClean="0"/>
              <a:t> </a:t>
            </a:r>
            <a:endParaRPr lang="en-US" altLang="en-US" dirty="0" smtClean="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32</a:t>
            </a:fld>
            <a:endParaRPr lang="zh-CN" altLang="en-US"/>
          </a:p>
        </p:txBody>
      </p:sp>
    </p:spTree>
    <p:extLst>
      <p:ext uri="{BB962C8B-B14F-4D97-AF65-F5344CB8AC3E}">
        <p14:creationId xmlns:p14="http://schemas.microsoft.com/office/powerpoint/2010/main" val="15107736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暴力求解</a:t>
            </a:r>
            <a:r>
              <a:rPr lang="zh-CN" altLang="en-US" dirty="0" smtClean="0"/>
              <a:t>法</a:t>
            </a:r>
            <a:r>
              <a:rPr lang="en-US" altLang="zh-CN" dirty="0" smtClean="0"/>
              <a:t>(Brute force solution)</a:t>
            </a:r>
            <a:endParaRPr lang="en-US" dirty="0"/>
          </a:p>
        </p:txBody>
      </p:sp>
      <p:sp>
        <p:nvSpPr>
          <p:cNvPr id="3" name="内容占位符 2"/>
          <p:cNvSpPr>
            <a:spLocks noGrp="1"/>
          </p:cNvSpPr>
          <p:nvPr>
            <p:ph idx="1"/>
          </p:nvPr>
        </p:nvSpPr>
        <p:spPr/>
        <p:txBody>
          <a:bodyPr/>
          <a:lstStyle/>
          <a:p>
            <a:r>
              <a:rPr lang="zh-CN" altLang="en-US" b="1" dirty="0" smtClean="0">
                <a:solidFill>
                  <a:srgbClr val="0000FF"/>
                </a:solidFill>
              </a:rPr>
              <a:t>枚举</a:t>
            </a:r>
            <a:r>
              <a:rPr lang="zh-CN" altLang="en-US" dirty="0" smtClean="0"/>
              <a:t>出图</a:t>
            </a:r>
            <a:r>
              <a:rPr lang="en-US" altLang="zh-CN" dirty="0" smtClean="0"/>
              <a:t>G</a:t>
            </a:r>
            <a:r>
              <a:rPr lang="zh-CN" altLang="en-US" dirty="0" smtClean="0"/>
              <a:t>的所有生成树，从中找出代价最小的生成树</a:t>
            </a:r>
            <a:endParaRPr lang="en-US" altLang="zh-CN" dirty="0" smtClean="0"/>
          </a:p>
          <a:p>
            <a:r>
              <a:rPr lang="en-US" altLang="zh-CN" dirty="0" smtClean="0"/>
              <a:t>N</a:t>
            </a:r>
            <a:r>
              <a:rPr lang="zh-CN" altLang="en-US" dirty="0" smtClean="0"/>
              <a:t>个顶点组成的图，可能有多少棵支撑树？</a:t>
            </a:r>
            <a:endParaRPr lang="en-US" altLang="zh-CN" dirty="0" smtClean="0"/>
          </a:p>
          <a:p>
            <a:pPr lvl="1"/>
            <a:r>
              <a:rPr lang="en-US" altLang="zh-CN" dirty="0" smtClean="0"/>
              <a:t>1</a:t>
            </a:r>
            <a:r>
              <a:rPr lang="zh-CN" altLang="en-US" dirty="0" smtClean="0"/>
              <a:t>棵，</a:t>
            </a:r>
            <a:r>
              <a:rPr lang="en-US" altLang="zh-CN" dirty="0" smtClean="0"/>
              <a:t>N=1</a:t>
            </a:r>
          </a:p>
          <a:p>
            <a:pPr lvl="1"/>
            <a:r>
              <a:rPr lang="en-US" altLang="zh-CN" dirty="0"/>
              <a:t>1</a:t>
            </a:r>
            <a:r>
              <a:rPr lang="zh-CN" altLang="en-US" dirty="0"/>
              <a:t>棵， </a:t>
            </a:r>
            <a:r>
              <a:rPr lang="en-US" altLang="zh-CN" dirty="0" smtClean="0"/>
              <a:t>N=2</a:t>
            </a:r>
          </a:p>
          <a:p>
            <a:pPr lvl="1"/>
            <a:r>
              <a:rPr lang="en-US" altLang="zh-CN" dirty="0" smtClean="0">
                <a:solidFill>
                  <a:srgbClr val="7030A0"/>
                </a:solidFill>
              </a:rPr>
              <a:t>3</a:t>
            </a:r>
            <a:r>
              <a:rPr lang="zh-CN" altLang="en-US" dirty="0" smtClean="0">
                <a:solidFill>
                  <a:srgbClr val="7030A0"/>
                </a:solidFill>
              </a:rPr>
              <a:t>棵</a:t>
            </a:r>
            <a:r>
              <a:rPr lang="zh-CN" altLang="en-US" dirty="0">
                <a:solidFill>
                  <a:srgbClr val="7030A0"/>
                </a:solidFill>
              </a:rPr>
              <a:t>， </a:t>
            </a:r>
            <a:r>
              <a:rPr lang="en-US" altLang="zh-CN" dirty="0" smtClean="0">
                <a:solidFill>
                  <a:srgbClr val="7030A0"/>
                </a:solidFill>
              </a:rPr>
              <a:t>N=3</a:t>
            </a:r>
          </a:p>
          <a:p>
            <a:pPr lvl="1"/>
            <a:r>
              <a:rPr lang="en-US" altLang="zh-CN" dirty="0" smtClean="0"/>
              <a:t>16</a:t>
            </a:r>
            <a:r>
              <a:rPr lang="zh-CN" altLang="en-US" dirty="0" smtClean="0"/>
              <a:t>棵</a:t>
            </a:r>
            <a:r>
              <a:rPr lang="zh-CN" altLang="en-US" dirty="0"/>
              <a:t>， </a:t>
            </a:r>
            <a:r>
              <a:rPr lang="en-US" altLang="zh-CN" dirty="0" smtClean="0"/>
              <a:t>N=4</a:t>
            </a:r>
          </a:p>
          <a:p>
            <a:r>
              <a:rPr lang="en-US" altLang="zh-CN" dirty="0" smtClean="0"/>
              <a:t>Cayley</a:t>
            </a:r>
            <a:r>
              <a:rPr lang="zh-CN" altLang="en-US" dirty="0" smtClean="0"/>
              <a:t>公式：连接</a:t>
            </a:r>
            <a:r>
              <a:rPr lang="en-US" altLang="zh-CN" dirty="0" smtClean="0"/>
              <a:t>n</a:t>
            </a:r>
            <a:r>
              <a:rPr lang="zh-CN" altLang="en-US" dirty="0" smtClean="0"/>
              <a:t>个互异顶点的树有</a:t>
            </a:r>
            <a:r>
              <a:rPr lang="en-US" altLang="zh-CN" dirty="0" smtClean="0"/>
              <a:t>n</a:t>
            </a:r>
            <a:r>
              <a:rPr lang="en-US" altLang="zh-CN" baseline="30000" dirty="0" smtClean="0"/>
              <a:t>n-2</a:t>
            </a:r>
            <a:r>
              <a:rPr lang="zh-CN" altLang="en-US" dirty="0" smtClean="0"/>
              <a:t>棵；或等价地说，</a:t>
            </a:r>
            <a:r>
              <a:rPr lang="en-US" altLang="zh-CN" dirty="0" smtClean="0"/>
              <a:t>n</a:t>
            </a:r>
            <a:r>
              <a:rPr lang="zh-CN" altLang="en-US" dirty="0" smtClean="0"/>
              <a:t>阶完全图</a:t>
            </a:r>
            <a:r>
              <a:rPr lang="en-US" altLang="zh-CN" dirty="0" err="1" smtClean="0"/>
              <a:t>k</a:t>
            </a:r>
            <a:r>
              <a:rPr lang="en-US" altLang="zh-CN" baseline="30000" dirty="0" err="1" smtClean="0"/>
              <a:t>n</a:t>
            </a:r>
            <a:r>
              <a:rPr lang="zh-CN" altLang="en-US" dirty="0" smtClean="0"/>
              <a:t>有</a:t>
            </a:r>
            <a:r>
              <a:rPr lang="en-US" altLang="zh-CN" dirty="0" smtClean="0"/>
              <a:t>n</a:t>
            </a:r>
            <a:r>
              <a:rPr lang="en-US" altLang="zh-CN" baseline="30000" dirty="0" smtClean="0"/>
              <a:t>n-2</a:t>
            </a:r>
            <a:r>
              <a:rPr lang="zh-CN" altLang="en-US" dirty="0" smtClean="0"/>
              <a:t>棵生成树</a:t>
            </a:r>
            <a:endParaRPr lang="en-US" altLang="zh-CN" dirty="0" smtClean="0"/>
          </a:p>
          <a:p>
            <a:r>
              <a:rPr lang="zh-CN" altLang="en-US" dirty="0" smtClean="0"/>
              <a:t>暴力求解法行不通</a:t>
            </a:r>
            <a:endParaRPr lang="en-US" altLang="zh-CN" dirty="0" smtClean="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33</a:t>
            </a:fld>
            <a:endParaRPr lang="zh-CN" altLang="en-US"/>
          </a:p>
        </p:txBody>
      </p:sp>
    </p:spTree>
    <p:extLst>
      <p:ext uri="{BB962C8B-B14F-4D97-AF65-F5344CB8AC3E}">
        <p14:creationId xmlns:p14="http://schemas.microsoft.com/office/powerpoint/2010/main" val="418810622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dirty="0" smtClean="0"/>
              <a:t>MST</a:t>
            </a:r>
            <a:r>
              <a:rPr lang="zh-CN" altLang="en-US" dirty="0" smtClean="0"/>
              <a:t>的特性</a:t>
            </a:r>
            <a:endParaRPr lang="en-US" dirty="0"/>
          </a:p>
        </p:txBody>
      </p:sp>
      <p:sp>
        <p:nvSpPr>
          <p:cNvPr id="3" name="内容占位符 2"/>
          <p:cNvSpPr>
            <a:spLocks noGrp="1"/>
          </p:cNvSpPr>
          <p:nvPr>
            <p:ph idx="1"/>
          </p:nvPr>
        </p:nvSpPr>
        <p:spPr/>
        <p:txBody>
          <a:bodyPr>
            <a:normAutofit fontScale="77500" lnSpcReduction="20000"/>
          </a:bodyPr>
          <a:lstStyle/>
          <a:p>
            <a:pPr>
              <a:lnSpc>
                <a:spcPct val="120000"/>
              </a:lnSpc>
              <a:spcBef>
                <a:spcPts val="0"/>
              </a:spcBef>
            </a:pPr>
            <a:r>
              <a:rPr lang="zh-CN" altLang="en-US" sz="3300" dirty="0" smtClean="0">
                <a:ea typeface="宋体" panose="02010600030101010101" pitchFamily="2" charset="-122"/>
              </a:rPr>
              <a:t>设</a:t>
            </a:r>
            <a:r>
              <a:rPr lang="en-US" altLang="en-US" sz="3300" dirty="0" smtClean="0">
                <a:ea typeface="宋体" panose="02010600030101010101" pitchFamily="2" charset="-122"/>
              </a:rPr>
              <a:t>G = (V, E)</a:t>
            </a:r>
            <a:r>
              <a:rPr lang="zh-CN" altLang="en-US" sz="3300" dirty="0" smtClean="0">
                <a:ea typeface="宋体" panose="02010600030101010101" pitchFamily="2" charset="-122"/>
              </a:rPr>
              <a:t>是一个带权连通图，</a:t>
            </a:r>
            <a:r>
              <a:rPr lang="en-US" altLang="en-US" sz="3300" dirty="0" smtClean="0">
                <a:ea typeface="宋体" panose="02010600030101010101" pitchFamily="2" charset="-122"/>
              </a:rPr>
              <a:t>U</a:t>
            </a:r>
            <a:r>
              <a:rPr lang="zh-CN" altLang="en-US" sz="3300" dirty="0" smtClean="0">
                <a:ea typeface="宋体" panose="02010600030101010101" pitchFamily="2" charset="-122"/>
              </a:rPr>
              <a:t>是顶点集</a:t>
            </a:r>
            <a:r>
              <a:rPr lang="en-US" altLang="en-US" sz="3300" dirty="0" smtClean="0">
                <a:ea typeface="宋体" panose="02010600030101010101" pitchFamily="2" charset="-122"/>
              </a:rPr>
              <a:t>V</a:t>
            </a:r>
            <a:r>
              <a:rPr lang="zh-CN" altLang="en-US" sz="3300" dirty="0" smtClean="0">
                <a:ea typeface="宋体" panose="02010600030101010101" pitchFamily="2" charset="-122"/>
              </a:rPr>
              <a:t>的一个非空子集。若</a:t>
            </a:r>
            <a:r>
              <a:rPr lang="en-US" altLang="en-US" sz="3300" dirty="0" err="1" smtClean="0">
                <a:ea typeface="宋体" panose="02010600030101010101" pitchFamily="2" charset="-122"/>
              </a:rPr>
              <a:t>u∈U</a:t>
            </a:r>
            <a:r>
              <a:rPr lang="en-US" altLang="en-US" sz="3300" dirty="0" smtClean="0">
                <a:ea typeface="宋体" panose="02010600030101010101" pitchFamily="2" charset="-122"/>
              </a:rPr>
              <a:t> </a:t>
            </a:r>
            <a:r>
              <a:rPr lang="zh-CN" altLang="en-US" sz="3300" dirty="0" smtClean="0">
                <a:ea typeface="宋体" panose="02010600030101010101" pitchFamily="2" charset="-122"/>
              </a:rPr>
              <a:t>，</a:t>
            </a:r>
            <a:r>
              <a:rPr lang="en-US" altLang="en-US" sz="3300" dirty="0" err="1" smtClean="0">
                <a:ea typeface="宋体" panose="02010600030101010101" pitchFamily="2" charset="-122"/>
              </a:rPr>
              <a:t>v∈V-U</a:t>
            </a:r>
            <a:r>
              <a:rPr lang="zh-CN" altLang="en-US" sz="3300" dirty="0" smtClean="0">
                <a:ea typeface="宋体" panose="02010600030101010101" pitchFamily="2" charset="-122"/>
              </a:rPr>
              <a:t>，且</a:t>
            </a:r>
            <a:r>
              <a:rPr lang="en-US" altLang="en-US" sz="3300" b="1" dirty="0" smtClean="0">
                <a:solidFill>
                  <a:srgbClr val="0000FF"/>
                </a:solidFill>
                <a:ea typeface="宋体" panose="02010600030101010101" pitchFamily="2" charset="-122"/>
              </a:rPr>
              <a:t>(u, v)</a:t>
            </a:r>
            <a:r>
              <a:rPr lang="zh-CN" altLang="en-US" sz="3300" dirty="0" smtClean="0">
                <a:ea typeface="宋体" panose="02010600030101010101" pitchFamily="2" charset="-122"/>
              </a:rPr>
              <a:t>是</a:t>
            </a:r>
            <a:r>
              <a:rPr lang="en-US" altLang="en-US" sz="3300" dirty="0" smtClean="0">
                <a:ea typeface="宋体" panose="02010600030101010101" pitchFamily="2" charset="-122"/>
              </a:rPr>
              <a:t>U</a:t>
            </a:r>
            <a:r>
              <a:rPr lang="zh-CN" altLang="en-US" sz="3300" dirty="0" smtClean="0">
                <a:ea typeface="宋体" panose="02010600030101010101" pitchFamily="2" charset="-122"/>
              </a:rPr>
              <a:t>中顶点到</a:t>
            </a:r>
            <a:r>
              <a:rPr lang="en-US" altLang="en-US" sz="3300" dirty="0" smtClean="0">
                <a:ea typeface="宋体" panose="02010600030101010101" pitchFamily="2" charset="-122"/>
              </a:rPr>
              <a:t>V-U</a:t>
            </a:r>
            <a:r>
              <a:rPr lang="zh-CN" altLang="en-US" sz="3300" dirty="0" smtClean="0">
                <a:ea typeface="宋体" panose="02010600030101010101" pitchFamily="2" charset="-122"/>
              </a:rPr>
              <a:t>中顶点之间</a:t>
            </a:r>
            <a:r>
              <a:rPr lang="zh-CN" altLang="en-US" sz="3300" b="1" dirty="0" smtClean="0">
                <a:solidFill>
                  <a:srgbClr val="0000FF"/>
                </a:solidFill>
                <a:ea typeface="宋体" panose="02010600030101010101" pitchFamily="2" charset="-122"/>
              </a:rPr>
              <a:t>权值最小的边</a:t>
            </a:r>
            <a:r>
              <a:rPr lang="zh-CN" altLang="en-US" sz="3300" dirty="0" smtClean="0">
                <a:ea typeface="宋体" panose="02010600030101010101" pitchFamily="2" charset="-122"/>
              </a:rPr>
              <a:t>，则</a:t>
            </a:r>
            <a:r>
              <a:rPr lang="zh-CN" altLang="en-US" sz="3300" b="1" dirty="0">
                <a:solidFill>
                  <a:srgbClr val="0000FF"/>
                </a:solidFill>
                <a:ea typeface="宋体" panose="02010600030101010101" pitchFamily="2" charset="-122"/>
              </a:rPr>
              <a:t>必定存</a:t>
            </a:r>
            <a:r>
              <a:rPr lang="zh-CN" altLang="en-US" sz="3300" b="1" dirty="0" smtClean="0">
                <a:solidFill>
                  <a:srgbClr val="0000FF"/>
                </a:solidFill>
                <a:ea typeface="宋体" panose="02010600030101010101" pitchFamily="2" charset="-122"/>
              </a:rPr>
              <a:t>在一棵包含边</a:t>
            </a:r>
            <a:r>
              <a:rPr lang="en-US" altLang="en-US" sz="3300" b="1" dirty="0" smtClean="0">
                <a:solidFill>
                  <a:srgbClr val="0000FF"/>
                </a:solidFill>
                <a:ea typeface="宋体" panose="02010600030101010101" pitchFamily="2" charset="-122"/>
              </a:rPr>
              <a:t>(u, v)</a:t>
            </a:r>
            <a:r>
              <a:rPr lang="zh-CN" altLang="en-US" sz="3300" b="1" dirty="0" smtClean="0">
                <a:solidFill>
                  <a:srgbClr val="0000FF"/>
                </a:solidFill>
                <a:ea typeface="宋体" panose="02010600030101010101" pitchFamily="2" charset="-122"/>
              </a:rPr>
              <a:t>的最小生成树</a:t>
            </a:r>
            <a:endParaRPr lang="en-US" altLang="zh-CN" sz="3300" b="1" dirty="0" smtClean="0">
              <a:solidFill>
                <a:srgbClr val="0000FF"/>
              </a:solidFill>
              <a:ea typeface="宋体" panose="02010600030101010101" pitchFamily="2" charset="-122"/>
            </a:endParaRPr>
          </a:p>
          <a:p>
            <a:r>
              <a:rPr lang="zh-CN" altLang="en-US" sz="3300" dirty="0" smtClean="0">
                <a:ea typeface="宋体" panose="02010600030101010101" pitchFamily="2" charset="-122"/>
              </a:rPr>
              <a:t>证明：我们证明：任取一棵</a:t>
            </a:r>
            <a:r>
              <a:rPr lang="en-US" altLang="zh-CN" sz="3300" dirty="0" smtClean="0">
                <a:ea typeface="宋体" panose="02010600030101010101" pitchFamily="2" charset="-122"/>
              </a:rPr>
              <a:t>G</a:t>
            </a:r>
            <a:r>
              <a:rPr lang="zh-CN" altLang="en-US" sz="3300" dirty="0" smtClean="0">
                <a:ea typeface="宋体" panose="02010600030101010101" pitchFamily="2" charset="-122"/>
              </a:rPr>
              <a:t>的最小生成树</a:t>
            </a:r>
            <a:r>
              <a:rPr lang="en-US" altLang="zh-CN" sz="3300" dirty="0" smtClean="0">
                <a:ea typeface="宋体" panose="02010600030101010101" pitchFamily="2" charset="-122"/>
              </a:rPr>
              <a:t>T</a:t>
            </a:r>
            <a:r>
              <a:rPr lang="zh-CN" altLang="en-US" sz="3300" dirty="0" smtClean="0">
                <a:ea typeface="宋体" panose="02010600030101010101" pitchFamily="2" charset="-122"/>
              </a:rPr>
              <a:t>，如果</a:t>
            </a:r>
            <a:r>
              <a:rPr lang="en-US" altLang="zh-CN" sz="3300" dirty="0" smtClean="0">
                <a:ea typeface="宋体" panose="02010600030101010101" pitchFamily="2" charset="-122"/>
              </a:rPr>
              <a:t>T</a:t>
            </a:r>
            <a:r>
              <a:rPr lang="zh-CN" altLang="en-US" sz="3300" dirty="0" smtClean="0">
                <a:ea typeface="宋体" panose="02010600030101010101" pitchFamily="2" charset="-122"/>
              </a:rPr>
              <a:t>不包含</a:t>
            </a:r>
            <a:r>
              <a:rPr lang="en-US" altLang="zh-CN" sz="3300" dirty="0" smtClean="0">
                <a:ea typeface="宋体" panose="02010600030101010101" pitchFamily="2" charset="-122"/>
              </a:rPr>
              <a:t>(</a:t>
            </a:r>
            <a:r>
              <a:rPr lang="en-US" altLang="zh-CN" sz="3300" dirty="0" err="1" smtClean="0">
                <a:ea typeface="宋体" panose="02010600030101010101" pitchFamily="2" charset="-122"/>
              </a:rPr>
              <a:t>u,v</a:t>
            </a:r>
            <a:r>
              <a:rPr lang="en-US" altLang="zh-CN" sz="3300" dirty="0" smtClean="0">
                <a:ea typeface="宋体" panose="02010600030101010101" pitchFamily="2" charset="-122"/>
              </a:rPr>
              <a:t>),</a:t>
            </a:r>
            <a:r>
              <a:rPr lang="zh-CN" altLang="en-US" sz="3300" dirty="0" smtClean="0">
                <a:ea typeface="宋体" panose="02010600030101010101" pitchFamily="2" charset="-122"/>
              </a:rPr>
              <a:t>则定有另一棵最小生成树</a:t>
            </a:r>
            <a:r>
              <a:rPr lang="en-US" altLang="zh-CN" sz="3300" dirty="0" smtClean="0">
                <a:ea typeface="宋体" panose="02010600030101010101" pitchFamily="2" charset="-122"/>
              </a:rPr>
              <a:t>T’</a:t>
            </a:r>
            <a:r>
              <a:rPr lang="zh-CN" altLang="en-US" sz="3300" dirty="0" smtClean="0">
                <a:ea typeface="宋体" panose="02010600030101010101" pitchFamily="2" charset="-122"/>
              </a:rPr>
              <a:t>，它包含</a:t>
            </a:r>
            <a:r>
              <a:rPr lang="en-US" altLang="zh-CN" sz="3300" dirty="0" smtClean="0">
                <a:ea typeface="宋体" panose="02010600030101010101" pitchFamily="2" charset="-122"/>
              </a:rPr>
              <a:t>(</a:t>
            </a:r>
            <a:r>
              <a:rPr lang="en-US" altLang="zh-CN" sz="3300" dirty="0" err="1" smtClean="0">
                <a:ea typeface="宋体" panose="02010600030101010101" pitchFamily="2" charset="-122"/>
              </a:rPr>
              <a:t>u,v</a:t>
            </a:r>
            <a:r>
              <a:rPr lang="en-US" altLang="zh-CN" sz="3300" dirty="0" smtClean="0">
                <a:ea typeface="宋体" panose="02010600030101010101" pitchFamily="2" charset="-122"/>
              </a:rPr>
              <a:t>).</a:t>
            </a:r>
            <a:endParaRPr lang="zh-CN" altLang="en-US" sz="3300" dirty="0" smtClean="0">
              <a:ea typeface="宋体" panose="02010600030101010101" pitchFamily="2" charset="-122"/>
            </a:endParaRPr>
          </a:p>
          <a:p>
            <a:pPr lvl="1"/>
            <a:r>
              <a:rPr lang="zh-CN" altLang="en-US" sz="3300" dirty="0" smtClean="0">
                <a:ea typeface="宋体" panose="02010600030101010101" pitchFamily="2" charset="-122"/>
              </a:rPr>
              <a:t>设</a:t>
            </a:r>
            <a:r>
              <a:rPr lang="en-US" altLang="en-US" sz="3300" dirty="0" smtClean="0">
                <a:ea typeface="宋体" panose="02010600030101010101" pitchFamily="2" charset="-122"/>
              </a:rPr>
              <a:t>T</a:t>
            </a:r>
            <a:r>
              <a:rPr lang="zh-CN" altLang="en-US" sz="3300" dirty="0" smtClean="0">
                <a:ea typeface="宋体" panose="02010600030101010101" pitchFamily="2" charset="-122"/>
              </a:rPr>
              <a:t>是</a:t>
            </a:r>
            <a:r>
              <a:rPr lang="en-US" altLang="en-US" sz="3300" dirty="0" smtClean="0">
                <a:ea typeface="宋体" panose="02010600030101010101" pitchFamily="2" charset="-122"/>
              </a:rPr>
              <a:t>G</a:t>
            </a:r>
            <a:r>
              <a:rPr lang="zh-CN" altLang="en-US" sz="3300" dirty="0" smtClean="0">
                <a:ea typeface="宋体" panose="02010600030101010101" pitchFamily="2" charset="-122"/>
              </a:rPr>
              <a:t>的一棵最小生成树，且</a:t>
            </a:r>
            <a:r>
              <a:rPr lang="en-US" altLang="zh-CN" sz="3300" dirty="0" smtClean="0">
                <a:ea typeface="宋体" panose="02010600030101010101" pitchFamily="2" charset="-122"/>
              </a:rPr>
              <a:t>T</a:t>
            </a:r>
            <a:r>
              <a:rPr lang="zh-CN" altLang="en-US" sz="3300" dirty="0" smtClean="0">
                <a:ea typeface="宋体" panose="02010600030101010101" pitchFamily="2" charset="-122"/>
              </a:rPr>
              <a:t>不包含</a:t>
            </a:r>
            <a:r>
              <a:rPr lang="en-US" altLang="zh-CN" sz="3300" dirty="0" smtClean="0">
                <a:ea typeface="宋体" panose="02010600030101010101" pitchFamily="2" charset="-122"/>
              </a:rPr>
              <a:t>(</a:t>
            </a:r>
            <a:r>
              <a:rPr lang="en-US" altLang="zh-CN" sz="3300" dirty="0" err="1" smtClean="0">
                <a:ea typeface="宋体" panose="02010600030101010101" pitchFamily="2" charset="-122"/>
              </a:rPr>
              <a:t>u,v</a:t>
            </a:r>
            <a:r>
              <a:rPr lang="en-US" altLang="zh-CN" sz="3300" dirty="0" smtClean="0">
                <a:ea typeface="宋体" panose="02010600030101010101" pitchFamily="2" charset="-122"/>
              </a:rPr>
              <a:t>)</a:t>
            </a:r>
            <a:r>
              <a:rPr lang="zh-CN" altLang="en-US" sz="3300" dirty="0" smtClean="0">
                <a:ea typeface="宋体" panose="02010600030101010101" pitchFamily="2" charset="-122"/>
              </a:rPr>
              <a:t>。因为</a:t>
            </a:r>
            <a:r>
              <a:rPr lang="en-US" altLang="en-US" sz="3300" dirty="0" smtClean="0">
                <a:ea typeface="宋体" panose="02010600030101010101" pitchFamily="2" charset="-122"/>
              </a:rPr>
              <a:t>T</a:t>
            </a:r>
            <a:r>
              <a:rPr lang="zh-CN" altLang="en-US" sz="3300" dirty="0" smtClean="0">
                <a:ea typeface="宋体" panose="02010600030101010101" pitchFamily="2" charset="-122"/>
              </a:rPr>
              <a:t>是连通的，从</a:t>
            </a:r>
            <a:r>
              <a:rPr lang="en-US" altLang="en-US" sz="3300" dirty="0" smtClean="0">
                <a:ea typeface="宋体" panose="02010600030101010101" pitchFamily="2" charset="-122"/>
              </a:rPr>
              <a:t>u</a:t>
            </a:r>
            <a:r>
              <a:rPr lang="zh-CN" altLang="en-US" sz="3300" dirty="0" smtClean="0">
                <a:ea typeface="宋体" panose="02010600030101010101" pitchFamily="2" charset="-122"/>
              </a:rPr>
              <a:t>到</a:t>
            </a:r>
            <a:r>
              <a:rPr lang="en-US" altLang="en-US" sz="3300" dirty="0" smtClean="0">
                <a:ea typeface="宋体" panose="02010600030101010101" pitchFamily="2" charset="-122"/>
              </a:rPr>
              <a:t>v</a:t>
            </a:r>
            <a:r>
              <a:rPr lang="zh-CN" altLang="en-US" sz="3300" dirty="0" smtClean="0">
                <a:ea typeface="宋体" panose="02010600030101010101" pitchFamily="2" charset="-122"/>
              </a:rPr>
              <a:t>必有一条路径</a:t>
            </a:r>
            <a:r>
              <a:rPr lang="en-US" altLang="en-US" sz="3300" dirty="0" smtClean="0">
                <a:ea typeface="宋体" panose="02010600030101010101" pitchFamily="2" charset="-122"/>
              </a:rPr>
              <a:t>(u,…,v)</a:t>
            </a:r>
            <a:r>
              <a:rPr lang="zh-CN" altLang="en-US" sz="3300" dirty="0" smtClean="0">
                <a:ea typeface="宋体" panose="02010600030101010101" pitchFamily="2" charset="-122"/>
              </a:rPr>
              <a:t>，当将边</a:t>
            </a:r>
            <a:r>
              <a:rPr lang="en-US" altLang="en-US" sz="3300" dirty="0" smtClean="0">
                <a:ea typeface="宋体" panose="02010600030101010101" pitchFamily="2" charset="-122"/>
              </a:rPr>
              <a:t>(</a:t>
            </a:r>
            <a:r>
              <a:rPr lang="en-US" altLang="en-US" sz="3300" dirty="0" err="1" smtClean="0">
                <a:ea typeface="宋体" panose="02010600030101010101" pitchFamily="2" charset="-122"/>
              </a:rPr>
              <a:t>u,v</a:t>
            </a:r>
            <a:r>
              <a:rPr lang="en-US" altLang="en-US" sz="3300" dirty="0" smtClean="0">
                <a:ea typeface="宋体" panose="02010600030101010101" pitchFamily="2" charset="-122"/>
              </a:rPr>
              <a:t>)</a:t>
            </a:r>
            <a:r>
              <a:rPr lang="zh-CN" altLang="en-US" sz="3300" dirty="0" smtClean="0">
                <a:ea typeface="宋体" panose="02010600030101010101" pitchFamily="2" charset="-122"/>
              </a:rPr>
              <a:t>加入到</a:t>
            </a:r>
            <a:r>
              <a:rPr lang="en-US" altLang="en-US" sz="3300" dirty="0" smtClean="0">
                <a:ea typeface="宋体" panose="02010600030101010101" pitchFamily="2" charset="-122"/>
              </a:rPr>
              <a:t>T</a:t>
            </a:r>
            <a:r>
              <a:rPr lang="zh-CN" altLang="en-US" sz="3300" dirty="0" smtClean="0">
                <a:ea typeface="宋体" panose="02010600030101010101" pitchFamily="2" charset="-122"/>
              </a:rPr>
              <a:t>中时就构成了回路。则</a:t>
            </a:r>
            <a:r>
              <a:rPr lang="zh-CN" altLang="en-US" sz="3300" b="1" dirty="0" smtClean="0">
                <a:ea typeface="宋体" panose="02010600030101010101" pitchFamily="2" charset="-122"/>
              </a:rPr>
              <a:t>路径</a:t>
            </a:r>
            <a:r>
              <a:rPr lang="en-US" altLang="en-US" sz="3300" b="1" dirty="0" smtClean="0">
                <a:ea typeface="宋体" panose="02010600030101010101" pitchFamily="2" charset="-122"/>
              </a:rPr>
              <a:t>(u, …,v)</a:t>
            </a:r>
            <a:r>
              <a:rPr lang="zh-CN" altLang="en-US" sz="3300" b="1" dirty="0" smtClean="0">
                <a:ea typeface="宋体" panose="02010600030101010101" pitchFamily="2" charset="-122"/>
              </a:rPr>
              <a:t>中必有一条边</a:t>
            </a:r>
            <a:r>
              <a:rPr lang="en-US" altLang="en-US" sz="3300" b="1" dirty="0" smtClean="0">
                <a:ea typeface="宋体" panose="02010600030101010101" pitchFamily="2" charset="-122"/>
              </a:rPr>
              <a:t>(</a:t>
            </a:r>
            <a:r>
              <a:rPr lang="en-US" altLang="en-US" sz="3300" b="1" dirty="0" err="1" smtClean="0">
                <a:ea typeface="宋体" panose="02010600030101010101" pitchFamily="2" charset="-122"/>
              </a:rPr>
              <a:t>u’,v</a:t>
            </a:r>
            <a:r>
              <a:rPr lang="en-US" altLang="en-US" sz="3300" b="1" dirty="0" smtClean="0">
                <a:ea typeface="宋体" panose="02010600030101010101" pitchFamily="2" charset="-122"/>
              </a:rPr>
              <a:t>’) </a:t>
            </a:r>
            <a:r>
              <a:rPr lang="zh-CN" altLang="en-US" sz="3300" b="1" dirty="0" smtClean="0">
                <a:ea typeface="宋体" panose="02010600030101010101" pitchFamily="2" charset="-122"/>
              </a:rPr>
              <a:t>，满足</a:t>
            </a:r>
            <a:r>
              <a:rPr lang="en-US" altLang="en-US" sz="3300" b="1" dirty="0" err="1" smtClean="0">
                <a:ea typeface="宋体" panose="02010600030101010101" pitchFamily="2" charset="-122"/>
              </a:rPr>
              <a:t>u’∈U</a:t>
            </a:r>
            <a:r>
              <a:rPr lang="en-US" altLang="en-US" sz="3300" b="1" dirty="0" smtClean="0">
                <a:ea typeface="宋体" panose="02010600030101010101" pitchFamily="2" charset="-122"/>
              </a:rPr>
              <a:t> </a:t>
            </a:r>
            <a:r>
              <a:rPr lang="zh-CN" altLang="en-US" sz="3300" b="1" dirty="0" smtClean="0">
                <a:ea typeface="宋体" panose="02010600030101010101" pitchFamily="2" charset="-122"/>
              </a:rPr>
              <a:t>，</a:t>
            </a:r>
            <a:r>
              <a:rPr lang="en-US" altLang="en-US" sz="3300" b="1" dirty="0" err="1" smtClean="0">
                <a:ea typeface="宋体" panose="02010600030101010101" pitchFamily="2" charset="-122"/>
              </a:rPr>
              <a:t>v’∈V-U</a:t>
            </a:r>
            <a:r>
              <a:rPr lang="en-US" altLang="en-US" sz="3300" dirty="0" smtClean="0">
                <a:ea typeface="宋体" panose="02010600030101010101" pitchFamily="2" charset="-122"/>
              </a:rPr>
              <a:t> </a:t>
            </a:r>
            <a:r>
              <a:rPr lang="zh-CN" altLang="en-US" sz="3300" dirty="0" smtClean="0">
                <a:ea typeface="宋体" panose="02010600030101010101" pitchFamily="2" charset="-122"/>
              </a:rPr>
              <a:t>。删去边</a:t>
            </a:r>
            <a:r>
              <a:rPr lang="en-US" altLang="en-US" sz="3300" dirty="0" smtClean="0">
                <a:ea typeface="宋体" panose="02010600030101010101" pitchFamily="2" charset="-122"/>
              </a:rPr>
              <a:t>(</a:t>
            </a:r>
            <a:r>
              <a:rPr lang="en-US" altLang="en-US" sz="3300" dirty="0" err="1" smtClean="0">
                <a:ea typeface="宋体" panose="02010600030101010101" pitchFamily="2" charset="-122"/>
              </a:rPr>
              <a:t>u’,v</a:t>
            </a:r>
            <a:r>
              <a:rPr lang="en-US" altLang="en-US" sz="3300" dirty="0" smtClean="0">
                <a:ea typeface="宋体" panose="02010600030101010101" pitchFamily="2" charset="-122"/>
              </a:rPr>
              <a:t>’) </a:t>
            </a:r>
            <a:r>
              <a:rPr lang="zh-CN" altLang="en-US" sz="3300" dirty="0" smtClean="0">
                <a:ea typeface="宋体" panose="02010600030101010101" pitchFamily="2" charset="-122"/>
              </a:rPr>
              <a:t>便可消除回路，同时得到另一棵生成树</a:t>
            </a:r>
            <a:r>
              <a:rPr lang="en-US" altLang="en-US" sz="3300" dirty="0" smtClean="0">
                <a:ea typeface="宋体" panose="02010600030101010101" pitchFamily="2" charset="-122"/>
              </a:rPr>
              <a:t>T’</a:t>
            </a:r>
            <a:endParaRPr lang="zh-CN" altLang="en-US" sz="3300" dirty="0" smtClean="0">
              <a:ea typeface="宋体" panose="02010600030101010101" pitchFamily="2" charset="-122"/>
            </a:endParaRPr>
          </a:p>
          <a:p>
            <a:pPr lvl="1"/>
            <a:r>
              <a:rPr lang="zh-CN" altLang="en-US" sz="3300" dirty="0" smtClean="0">
                <a:ea typeface="宋体" panose="02010600030101010101" pitchFamily="2" charset="-122"/>
              </a:rPr>
              <a:t>由于</a:t>
            </a:r>
            <a:r>
              <a:rPr lang="en-US" altLang="en-US" sz="3300" dirty="0" smtClean="0">
                <a:ea typeface="宋体" panose="02010600030101010101" pitchFamily="2" charset="-122"/>
              </a:rPr>
              <a:t>(</a:t>
            </a:r>
            <a:r>
              <a:rPr lang="en-US" altLang="en-US" sz="3300" dirty="0" err="1" smtClean="0">
                <a:ea typeface="宋体" panose="02010600030101010101" pitchFamily="2" charset="-122"/>
              </a:rPr>
              <a:t>u,v</a:t>
            </a:r>
            <a:r>
              <a:rPr lang="en-US" altLang="en-US" sz="3300" dirty="0" smtClean="0">
                <a:ea typeface="宋体" panose="02010600030101010101" pitchFamily="2" charset="-122"/>
              </a:rPr>
              <a:t>)</a:t>
            </a:r>
            <a:r>
              <a:rPr lang="zh-CN" altLang="en-US" sz="3300" dirty="0" smtClean="0">
                <a:ea typeface="宋体" panose="02010600030101010101" pitchFamily="2" charset="-122"/>
              </a:rPr>
              <a:t>是</a:t>
            </a:r>
            <a:r>
              <a:rPr lang="en-US" altLang="en-US" sz="3300" dirty="0" smtClean="0">
                <a:ea typeface="宋体" panose="02010600030101010101" pitchFamily="2" charset="-122"/>
              </a:rPr>
              <a:t>U</a:t>
            </a:r>
            <a:r>
              <a:rPr lang="zh-CN" altLang="en-US" sz="3300" dirty="0" smtClean="0">
                <a:ea typeface="宋体" panose="02010600030101010101" pitchFamily="2" charset="-122"/>
              </a:rPr>
              <a:t>中顶点到</a:t>
            </a:r>
            <a:r>
              <a:rPr lang="en-US" altLang="en-US" sz="3300" dirty="0" smtClean="0">
                <a:ea typeface="宋体" panose="02010600030101010101" pitchFamily="2" charset="-122"/>
              </a:rPr>
              <a:t>V-U</a:t>
            </a:r>
            <a:r>
              <a:rPr lang="zh-CN" altLang="en-US" sz="3300" dirty="0" smtClean="0">
                <a:ea typeface="宋体" panose="02010600030101010101" pitchFamily="2" charset="-122"/>
              </a:rPr>
              <a:t>中顶点之间权值最小的边，故</a:t>
            </a:r>
            <a:r>
              <a:rPr lang="en-US" altLang="en-US" sz="3300" dirty="0" smtClean="0">
                <a:ea typeface="宋体" panose="02010600030101010101" pitchFamily="2" charset="-122"/>
              </a:rPr>
              <a:t>(</a:t>
            </a:r>
            <a:r>
              <a:rPr lang="en-US" altLang="en-US" sz="3300" dirty="0" err="1" smtClean="0">
                <a:ea typeface="宋体" panose="02010600030101010101" pitchFamily="2" charset="-122"/>
              </a:rPr>
              <a:t>u,v</a:t>
            </a:r>
            <a:r>
              <a:rPr lang="en-US" altLang="en-US" sz="3300" dirty="0" smtClean="0">
                <a:ea typeface="宋体" panose="02010600030101010101" pitchFamily="2" charset="-122"/>
              </a:rPr>
              <a:t>)</a:t>
            </a:r>
            <a:r>
              <a:rPr lang="zh-CN" altLang="en-US" sz="3300" dirty="0" smtClean="0">
                <a:ea typeface="宋体" panose="02010600030101010101" pitchFamily="2" charset="-122"/>
              </a:rPr>
              <a:t>的权值不会高于</a:t>
            </a:r>
            <a:r>
              <a:rPr lang="en-US" altLang="en-US" sz="3300" dirty="0" smtClean="0">
                <a:ea typeface="宋体" panose="02010600030101010101" pitchFamily="2" charset="-122"/>
              </a:rPr>
              <a:t>(</a:t>
            </a:r>
            <a:r>
              <a:rPr lang="en-US" altLang="en-US" sz="3300" dirty="0" err="1" smtClean="0">
                <a:ea typeface="宋体" panose="02010600030101010101" pitchFamily="2" charset="-122"/>
              </a:rPr>
              <a:t>u’,v</a:t>
            </a:r>
            <a:r>
              <a:rPr lang="en-US" altLang="en-US" sz="3300" dirty="0" smtClean="0">
                <a:ea typeface="宋体" panose="02010600030101010101" pitchFamily="2" charset="-122"/>
              </a:rPr>
              <a:t>’)</a:t>
            </a:r>
            <a:r>
              <a:rPr lang="zh-CN" altLang="en-US" sz="3300" dirty="0" smtClean="0">
                <a:ea typeface="宋体" panose="02010600030101010101" pitchFamily="2" charset="-122"/>
              </a:rPr>
              <a:t>的权值，</a:t>
            </a:r>
            <a:r>
              <a:rPr lang="en-US" altLang="en-US" sz="3300" dirty="0" smtClean="0">
                <a:ea typeface="宋体" panose="02010600030101010101" pitchFamily="2" charset="-122"/>
              </a:rPr>
              <a:t>T’</a:t>
            </a:r>
            <a:r>
              <a:rPr lang="zh-CN" altLang="en-US" sz="3300" dirty="0" smtClean="0">
                <a:ea typeface="宋体" panose="02010600030101010101" pitchFamily="2" charset="-122"/>
              </a:rPr>
              <a:t>的代价也不会高于</a:t>
            </a:r>
            <a:r>
              <a:rPr lang="en-US" altLang="en-US" sz="3300" dirty="0" smtClean="0">
                <a:ea typeface="宋体" panose="02010600030101010101" pitchFamily="2" charset="-122"/>
              </a:rPr>
              <a:t>T</a:t>
            </a:r>
            <a:r>
              <a:rPr lang="zh-CN" altLang="en-US" sz="3300" dirty="0" smtClean="0">
                <a:ea typeface="宋体" panose="02010600030101010101" pitchFamily="2" charset="-122"/>
              </a:rPr>
              <a:t>， 这样，</a:t>
            </a:r>
            <a:r>
              <a:rPr lang="en-US" altLang="en-US" sz="3300" dirty="0" smtClean="0">
                <a:ea typeface="宋体" panose="02010600030101010101" pitchFamily="2" charset="-122"/>
              </a:rPr>
              <a:t>T’</a:t>
            </a:r>
            <a:r>
              <a:rPr lang="zh-CN" altLang="en-US" sz="3300" smtClean="0">
                <a:ea typeface="宋体" panose="02010600030101010101" pitchFamily="2" charset="-122"/>
              </a:rPr>
              <a:t>就是</a:t>
            </a:r>
            <a:r>
              <a:rPr lang="zh-CN" altLang="en-US" sz="3300" dirty="0" smtClean="0">
                <a:ea typeface="宋体" panose="02010600030101010101" pitchFamily="2" charset="-122"/>
              </a:rPr>
              <a:t>包含</a:t>
            </a:r>
            <a:r>
              <a:rPr lang="en-US" altLang="en-US" sz="3300" dirty="0" smtClean="0">
                <a:ea typeface="宋体" panose="02010600030101010101" pitchFamily="2" charset="-122"/>
              </a:rPr>
              <a:t>(</a:t>
            </a:r>
            <a:r>
              <a:rPr lang="en-US" altLang="en-US" sz="3300" dirty="0" err="1" smtClean="0">
                <a:ea typeface="宋体" panose="02010600030101010101" pitchFamily="2" charset="-122"/>
              </a:rPr>
              <a:t>u,v</a:t>
            </a:r>
            <a:r>
              <a:rPr lang="en-US" altLang="en-US" sz="3300" dirty="0" smtClean="0">
                <a:ea typeface="宋体" panose="02010600030101010101" pitchFamily="2" charset="-122"/>
              </a:rPr>
              <a:t>) </a:t>
            </a:r>
            <a:r>
              <a:rPr lang="zh-CN" altLang="en-US" sz="3300" dirty="0" smtClean="0">
                <a:ea typeface="宋体" panose="02010600030101010101" pitchFamily="2" charset="-122"/>
              </a:rPr>
              <a:t>的一棵最小生成树</a:t>
            </a:r>
            <a:r>
              <a:rPr lang="zh-CN" altLang="en-US" sz="3300" dirty="0">
                <a:ea typeface="宋体" panose="02010600030101010101" pitchFamily="2" charset="-122"/>
              </a:rPr>
              <a:t>。</a:t>
            </a:r>
            <a:endParaRPr lang="zh-CN" altLang="en-US" sz="3300" dirty="0" smtClean="0">
              <a:ea typeface="宋体" panose="02010600030101010101" pitchFamily="2" charset="-122"/>
            </a:endParaRPr>
          </a:p>
          <a:p>
            <a:endParaRPr lang="en-US" dirty="0"/>
          </a:p>
        </p:txBody>
      </p:sp>
    </p:spTree>
    <p:extLst>
      <p:ext uri="{BB962C8B-B14F-4D97-AF65-F5344CB8AC3E}">
        <p14:creationId xmlns:p14="http://schemas.microsoft.com/office/powerpoint/2010/main" val="45471715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 构造最小生成树的基本原则</a:t>
            </a:r>
            <a:endParaRPr lang="en-US" dirty="0"/>
          </a:p>
        </p:txBody>
      </p:sp>
      <p:sp>
        <p:nvSpPr>
          <p:cNvPr id="7" name="内容占位符 6"/>
          <p:cNvSpPr>
            <a:spLocks noGrp="1"/>
          </p:cNvSpPr>
          <p:nvPr>
            <p:ph idx="1"/>
          </p:nvPr>
        </p:nvSpPr>
        <p:spPr>
          <a:xfrm>
            <a:off x="457200" y="908720"/>
            <a:ext cx="8435280" cy="5832648"/>
          </a:xfrm>
        </p:spPr>
        <p:txBody>
          <a:bodyPr/>
          <a:lstStyle/>
          <a:p>
            <a:r>
              <a:rPr lang="zh-CN" altLang="en-US" dirty="0"/>
              <a:t>构成</a:t>
            </a:r>
            <a:r>
              <a:rPr lang="zh-CN" altLang="en-US" dirty="0" smtClean="0"/>
              <a:t>最小生成树</a:t>
            </a:r>
            <a:endParaRPr lang="en-US" altLang="zh-CN" dirty="0" smtClean="0"/>
          </a:p>
          <a:p>
            <a:pPr lvl="1"/>
            <a:r>
              <a:rPr lang="zh-CN" altLang="en-US" sz="3200" dirty="0" smtClean="0"/>
              <a:t>尽可能</a:t>
            </a:r>
            <a:r>
              <a:rPr lang="zh-CN" altLang="en-US" sz="3200" b="1" dirty="0" smtClean="0">
                <a:solidFill>
                  <a:srgbClr val="0000FF"/>
                </a:solidFill>
              </a:rPr>
              <a:t>选取权值最小的边</a:t>
            </a:r>
            <a:endParaRPr lang="en-US" altLang="zh-CN" sz="3200" dirty="0" smtClean="0"/>
          </a:p>
          <a:p>
            <a:pPr lvl="1"/>
            <a:r>
              <a:rPr lang="zh-CN" altLang="en-US" sz="3200" dirty="0" smtClean="0"/>
              <a:t>但</a:t>
            </a:r>
            <a:r>
              <a:rPr lang="zh-CN" altLang="en-US" sz="3200" b="1" dirty="0" smtClean="0">
                <a:solidFill>
                  <a:schemeClr val="accent6">
                    <a:lumMod val="50000"/>
                  </a:schemeClr>
                </a:solidFill>
              </a:rPr>
              <a:t>不能构成回路</a:t>
            </a:r>
            <a:endParaRPr lang="zh-CN" altLang="en-US" sz="3200" dirty="0" smtClean="0"/>
          </a:p>
          <a:p>
            <a:pPr lvl="1"/>
            <a:r>
              <a:rPr lang="zh-CN" altLang="en-US" sz="3200" b="1" dirty="0" smtClean="0">
                <a:solidFill>
                  <a:schemeClr val="accent6">
                    <a:lumMod val="50000"/>
                  </a:schemeClr>
                </a:solidFill>
              </a:rPr>
              <a:t>选择</a:t>
            </a:r>
            <a:r>
              <a:rPr lang="en-US" altLang="en-US" sz="3200" b="1" dirty="0" smtClean="0">
                <a:solidFill>
                  <a:schemeClr val="accent6">
                    <a:lumMod val="50000"/>
                  </a:schemeClr>
                </a:solidFill>
              </a:rPr>
              <a:t>n-1</a:t>
            </a:r>
            <a:r>
              <a:rPr lang="zh-CN" altLang="en-US" sz="3200" b="1" dirty="0" smtClean="0">
                <a:solidFill>
                  <a:schemeClr val="accent6">
                    <a:lumMod val="50000"/>
                  </a:schemeClr>
                </a:solidFill>
              </a:rPr>
              <a:t>条边</a:t>
            </a:r>
            <a:endParaRPr lang="en-US" altLang="zh-CN" sz="3200" dirty="0" smtClean="0"/>
          </a:p>
          <a:p>
            <a:endParaRPr lang="en-US" altLang="zh-CN" dirty="0"/>
          </a:p>
          <a:p>
            <a:r>
              <a:rPr lang="zh-CN" altLang="en-US" dirty="0"/>
              <a:t>算法一：</a:t>
            </a:r>
            <a:r>
              <a:rPr lang="en-US" altLang="zh-CN" dirty="0"/>
              <a:t>Prim</a:t>
            </a:r>
            <a:r>
              <a:rPr lang="zh-CN" altLang="en-US" dirty="0" smtClean="0"/>
              <a:t>算法</a:t>
            </a:r>
            <a:endParaRPr lang="en-US" altLang="zh-CN" dirty="0" smtClean="0"/>
          </a:p>
          <a:p>
            <a:pPr lvl="1"/>
            <a:r>
              <a:rPr lang="zh-CN" altLang="en-US" dirty="0" smtClean="0"/>
              <a:t>逐步添加结点</a:t>
            </a:r>
            <a:r>
              <a:rPr lang="en-US" altLang="zh-CN" dirty="0" smtClean="0"/>
              <a:t>w</a:t>
            </a:r>
            <a:endParaRPr lang="en-US" altLang="zh-CN" b="1" dirty="0" smtClean="0">
              <a:solidFill>
                <a:srgbClr val="0000FF"/>
              </a:solidFill>
            </a:endParaRPr>
          </a:p>
          <a:p>
            <a:r>
              <a:rPr lang="zh-CN" altLang="en-US" dirty="0" smtClean="0"/>
              <a:t>算法二：</a:t>
            </a:r>
            <a:r>
              <a:rPr lang="en-US" altLang="en-US" dirty="0" err="1" smtClean="0"/>
              <a:t>Kruskal</a:t>
            </a:r>
            <a:r>
              <a:rPr lang="zh-CN" altLang="en-US" dirty="0" smtClean="0"/>
              <a:t>算法</a:t>
            </a:r>
            <a:endParaRPr lang="en-US" altLang="zh-CN" dirty="0" smtClean="0"/>
          </a:p>
          <a:p>
            <a:pPr lvl="1"/>
            <a:r>
              <a:rPr lang="zh-CN" altLang="en-US" dirty="0" smtClean="0"/>
              <a:t>逐步添加边</a:t>
            </a:r>
            <a:endParaRPr lang="zh-CN" altLang="en-US" dirty="0"/>
          </a:p>
        </p:txBody>
      </p:sp>
    </p:spTree>
    <p:extLst>
      <p:ext uri="{BB962C8B-B14F-4D97-AF65-F5344CB8AC3E}">
        <p14:creationId xmlns:p14="http://schemas.microsoft.com/office/powerpoint/2010/main" val="87816215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en-US" altLang="en-US" dirty="0" err="1" smtClean="0">
                <a:latin typeface="+mn-lt"/>
                <a:ea typeface="宋体" panose="02010600030101010101" pitchFamily="2" charset="-122"/>
              </a:rPr>
              <a:t>最小生成树</a:t>
            </a:r>
            <a:r>
              <a:rPr lang="en-US" altLang="en-US" dirty="0" smtClean="0">
                <a:latin typeface="+mn-lt"/>
                <a:ea typeface="宋体" panose="02010600030101010101" pitchFamily="2" charset="-122"/>
              </a:rPr>
              <a:t> </a:t>
            </a:r>
            <a:r>
              <a:rPr lang="zh-CN" altLang="en-US" dirty="0" smtClean="0">
                <a:latin typeface="+mn-lt"/>
                <a:ea typeface="宋体" panose="02010600030101010101" pitchFamily="2" charset="-122"/>
              </a:rPr>
              <a:t>：</a:t>
            </a:r>
            <a:r>
              <a:rPr lang="en-US" altLang="en-US" dirty="0" err="1" smtClean="0">
                <a:latin typeface="+mn-lt"/>
                <a:ea typeface="宋体" panose="02010600030101010101" pitchFamily="2" charset="-122"/>
              </a:rPr>
              <a:t>普里姆</a:t>
            </a:r>
            <a:r>
              <a:rPr lang="en-US" altLang="en-US" dirty="0" smtClean="0">
                <a:latin typeface="+mn-lt"/>
                <a:ea typeface="宋体" panose="02010600030101010101" pitchFamily="2" charset="-122"/>
              </a:rPr>
              <a:t>(Prim)</a:t>
            </a:r>
            <a:r>
              <a:rPr lang="en-US" altLang="en-US" dirty="0" err="1" smtClean="0">
                <a:latin typeface="+mn-lt"/>
                <a:ea typeface="宋体" panose="02010600030101010101" pitchFamily="2" charset="-122"/>
              </a:rPr>
              <a:t>算法</a:t>
            </a:r>
            <a:endParaRPr lang="en-US" altLang="en-US" dirty="0" smtClean="0">
              <a:latin typeface="+mn-lt"/>
              <a:ea typeface="宋体" panose="02010600030101010101" pitchFamily="2" charset="-122"/>
            </a:endParaRPr>
          </a:p>
        </p:txBody>
      </p:sp>
      <p:sp>
        <p:nvSpPr>
          <p:cNvPr id="514051" name="Rectangle 3"/>
          <p:cNvSpPr>
            <a:spLocks noGrp="1" noChangeArrowheads="1"/>
          </p:cNvSpPr>
          <p:nvPr>
            <p:ph idx="1"/>
          </p:nvPr>
        </p:nvSpPr>
        <p:spPr>
          <a:xfrm>
            <a:off x="457200" y="908720"/>
            <a:ext cx="8363272" cy="5832648"/>
          </a:xfrm>
        </p:spPr>
        <p:txBody>
          <a:bodyPr>
            <a:normAutofit lnSpcReduction="10000"/>
          </a:bodyPr>
          <a:lstStyle/>
          <a:p>
            <a:r>
              <a:rPr lang="zh-CN" altLang="en-US" dirty="0" smtClean="0">
                <a:ea typeface="宋体" panose="02010600030101010101" pitchFamily="2" charset="-122"/>
              </a:rPr>
              <a:t>逐步添加结点</a:t>
            </a:r>
            <a:r>
              <a:rPr lang="en-US" altLang="zh-CN" dirty="0" smtClean="0">
                <a:ea typeface="宋体" panose="02010600030101010101" pitchFamily="2" charset="-122"/>
              </a:rPr>
              <a:t>w</a:t>
            </a:r>
            <a:r>
              <a:rPr lang="zh-CN" altLang="en-US" dirty="0" smtClean="0">
                <a:ea typeface="宋体" panose="02010600030101010101" pitchFamily="2" charset="-122"/>
              </a:rPr>
              <a:t>，</a:t>
            </a:r>
            <a:r>
              <a:rPr lang="en-US" altLang="zh-CN" dirty="0" smtClean="0">
                <a:ea typeface="宋体" panose="02010600030101010101" pitchFamily="2" charset="-122"/>
              </a:rPr>
              <a:t>w</a:t>
            </a:r>
            <a:r>
              <a:rPr lang="zh-CN" altLang="en-US" dirty="0" smtClean="0">
                <a:ea typeface="宋体" panose="02010600030101010101" pitchFamily="2" charset="-122"/>
              </a:rPr>
              <a:t>要满足：</a:t>
            </a:r>
            <a:endParaRPr lang="en-US" altLang="zh-CN" dirty="0" smtClean="0">
              <a:ea typeface="宋体" panose="02010600030101010101" pitchFamily="2" charset="-122"/>
            </a:endParaRPr>
          </a:p>
          <a:p>
            <a:pPr lvl="1"/>
            <a:r>
              <a:rPr lang="zh-CN" altLang="en-US" dirty="0" smtClean="0">
                <a:ea typeface="宋体" panose="02010600030101010101" pitchFamily="2" charset="-122"/>
              </a:rPr>
              <a:t>新添加的</a:t>
            </a:r>
            <a:r>
              <a:rPr lang="en-US" altLang="zh-CN" dirty="0" smtClean="0">
                <a:ea typeface="宋体" panose="02010600030101010101" pitchFamily="2" charset="-122"/>
              </a:rPr>
              <a:t>w</a:t>
            </a:r>
            <a:r>
              <a:rPr lang="zh-CN" altLang="en-US" dirty="0" smtClean="0">
                <a:ea typeface="宋体" panose="02010600030101010101" pitchFamily="2" charset="-122"/>
              </a:rPr>
              <a:t>和</a:t>
            </a:r>
            <a:r>
              <a:rPr lang="zh-CN" altLang="en-US" b="1" dirty="0" smtClean="0">
                <a:solidFill>
                  <a:srgbClr val="0000FF"/>
                </a:solidFill>
                <a:ea typeface="宋体" panose="02010600030101010101" pitchFamily="2" charset="-122"/>
              </a:rPr>
              <a:t>已经在生成树上的顶点</a:t>
            </a:r>
            <a:r>
              <a:rPr lang="en-US" altLang="zh-CN" dirty="0" smtClean="0">
                <a:ea typeface="宋体" panose="02010600030101010101" pitchFamily="2" charset="-122"/>
              </a:rPr>
              <a:t>v </a:t>
            </a:r>
            <a:r>
              <a:rPr lang="zh-CN" altLang="en-US" dirty="0" smtClean="0">
                <a:ea typeface="宋体" panose="02010600030101010101" pitchFamily="2" charset="-122"/>
              </a:rPr>
              <a:t>之间存在一条边，</a:t>
            </a:r>
            <a:r>
              <a:rPr lang="zh-CN" altLang="en-US" b="1" dirty="0" smtClean="0">
                <a:solidFill>
                  <a:srgbClr val="0000FF"/>
                </a:solidFill>
                <a:ea typeface="宋体" panose="02010600030101010101" pitchFamily="2" charset="-122"/>
              </a:rPr>
              <a:t>该边的权值</a:t>
            </a:r>
            <a:r>
              <a:rPr lang="zh-CN" altLang="en-US" dirty="0" smtClean="0">
                <a:ea typeface="宋体" panose="02010600030101010101" pitchFamily="2" charset="-122"/>
              </a:rPr>
              <a:t>在所有连通顶点 </a:t>
            </a:r>
            <a:r>
              <a:rPr lang="en-US" altLang="zh-CN" dirty="0" smtClean="0">
                <a:ea typeface="宋体" panose="02010600030101010101" pitchFamily="2" charset="-122"/>
              </a:rPr>
              <a:t>w</a:t>
            </a:r>
            <a:r>
              <a:rPr lang="zh-CN" altLang="en-US" dirty="0" smtClean="0">
                <a:ea typeface="宋体" panose="02010600030101010101" pitchFamily="2" charset="-122"/>
              </a:rPr>
              <a:t>和 </a:t>
            </a:r>
            <a:r>
              <a:rPr lang="en-US" altLang="zh-CN" dirty="0" smtClean="0">
                <a:ea typeface="宋体" panose="02010600030101010101" pitchFamily="2" charset="-122"/>
              </a:rPr>
              <a:t>v</a:t>
            </a:r>
            <a:r>
              <a:rPr lang="zh-CN" altLang="en-US" dirty="0" smtClean="0">
                <a:ea typeface="宋体" panose="02010600030101010101" pitchFamily="2" charset="-122"/>
              </a:rPr>
              <a:t>之间的边中取值最小</a:t>
            </a:r>
            <a:endParaRPr lang="en-US" altLang="zh-CN" dirty="0" smtClean="0">
              <a:ea typeface="宋体" panose="02010600030101010101" pitchFamily="2" charset="-122"/>
            </a:endParaRPr>
          </a:p>
          <a:p>
            <a:endParaRPr lang="en-US" altLang="en-US" dirty="0" smtClean="0">
              <a:ea typeface="宋体" panose="02010600030101010101" pitchFamily="2" charset="-122"/>
            </a:endParaRPr>
          </a:p>
          <a:p>
            <a:r>
              <a:rPr lang="en-US" altLang="en-US" dirty="0" err="1" smtClean="0">
                <a:ea typeface="宋体" panose="02010600030101010101" pitchFamily="2" charset="-122"/>
              </a:rPr>
              <a:t>从连通网N</a:t>
            </a:r>
            <a:r>
              <a:rPr lang="en-US" altLang="en-US" dirty="0" smtClean="0">
                <a:ea typeface="宋体" panose="02010600030101010101" pitchFamily="2" charset="-122"/>
              </a:rPr>
              <a:t>=(U, E)</a:t>
            </a:r>
            <a:r>
              <a:rPr lang="en-US" altLang="en-US" dirty="0" err="1" smtClean="0">
                <a:ea typeface="宋体" panose="02010600030101010101" pitchFamily="2" charset="-122"/>
              </a:rPr>
              <a:t>中找最小生成树T</a:t>
            </a:r>
            <a:r>
              <a:rPr lang="en-US" altLang="en-US" dirty="0" smtClean="0">
                <a:ea typeface="宋体" panose="02010600030101010101" pitchFamily="2" charset="-122"/>
              </a:rPr>
              <a:t>=(U, TE)</a:t>
            </a:r>
          </a:p>
          <a:p>
            <a:pPr lvl="1"/>
            <a:r>
              <a:rPr lang="en-US" altLang="en-US" dirty="0" smtClean="0">
                <a:ea typeface="宋体" panose="02010600030101010101" pitchFamily="2" charset="-122"/>
              </a:rPr>
              <a:t>若从顶点v</a:t>
            </a:r>
            <a:r>
              <a:rPr lang="en-US" altLang="en-US" baseline="-25000" dirty="0" smtClean="0">
                <a:ea typeface="宋体" panose="02010600030101010101" pitchFamily="2" charset="-122"/>
              </a:rPr>
              <a:t>0</a:t>
            </a:r>
            <a:r>
              <a:rPr lang="en-US" altLang="en-US" dirty="0" smtClean="0">
                <a:ea typeface="宋体" panose="02010600030101010101" pitchFamily="2" charset="-122"/>
              </a:rPr>
              <a:t>出发构造，U={v</a:t>
            </a:r>
            <a:r>
              <a:rPr lang="en-US" altLang="en-US" baseline="-25000" dirty="0" smtClean="0">
                <a:ea typeface="宋体" panose="02010600030101010101" pitchFamily="2" charset="-122"/>
              </a:rPr>
              <a:t>0</a:t>
            </a:r>
            <a:r>
              <a:rPr lang="en-US" altLang="en-US" dirty="0" smtClean="0">
                <a:ea typeface="宋体" panose="02010600030101010101" pitchFamily="2" charset="-122"/>
              </a:rPr>
              <a:t>}，TE={}；</a:t>
            </a:r>
          </a:p>
          <a:p>
            <a:pPr lvl="1"/>
            <a:r>
              <a:rPr lang="en-US" altLang="en-US" dirty="0" err="1" smtClean="0">
                <a:ea typeface="宋体" panose="02010600030101010101" pitchFamily="2" charset="-122"/>
              </a:rPr>
              <a:t>先找权值最小的边</a:t>
            </a:r>
            <a:r>
              <a:rPr lang="en-US" altLang="en-US" dirty="0" smtClean="0">
                <a:ea typeface="宋体" panose="02010600030101010101" pitchFamily="2" charset="-122"/>
              </a:rPr>
              <a:t>(u, v)，</a:t>
            </a:r>
            <a:r>
              <a:rPr lang="en-US" altLang="en-US" dirty="0" err="1" smtClean="0">
                <a:ea typeface="宋体" panose="02010600030101010101" pitchFamily="2" charset="-122"/>
              </a:rPr>
              <a:t>其中u∈U且v∈V-U，</a:t>
            </a:r>
            <a:r>
              <a:rPr lang="en-US" altLang="en-US" dirty="0" err="1">
                <a:ea typeface="宋体" panose="02010600030101010101" pitchFamily="2" charset="-122"/>
              </a:rPr>
              <a:t>并且子图</a:t>
            </a:r>
            <a:r>
              <a:rPr lang="en-US" altLang="en-US" dirty="0">
                <a:ea typeface="宋体" panose="02010600030101010101" pitchFamily="2" charset="-122"/>
              </a:rPr>
              <a:t>(U, TE)</a:t>
            </a:r>
            <a:r>
              <a:rPr lang="en-US" altLang="en-US" dirty="0" err="1">
                <a:ea typeface="宋体" panose="02010600030101010101" pitchFamily="2" charset="-122"/>
              </a:rPr>
              <a:t>不构成环</a:t>
            </a:r>
            <a:r>
              <a:rPr lang="en-US" altLang="en-US" dirty="0" err="1" smtClean="0">
                <a:ea typeface="宋体" panose="02010600030101010101" pitchFamily="2" charset="-122"/>
              </a:rPr>
              <a:t>，则U</a:t>
            </a:r>
            <a:r>
              <a:rPr lang="en-US" altLang="en-US" dirty="0" smtClean="0">
                <a:ea typeface="宋体" panose="02010600030101010101" pitchFamily="2" charset="-122"/>
              </a:rPr>
              <a:t>= U∪{v}，TE=TE∪{(u, v)} ；</a:t>
            </a:r>
          </a:p>
          <a:p>
            <a:pPr lvl="1"/>
            <a:r>
              <a:rPr lang="en-US" altLang="en-US" dirty="0" err="1" smtClean="0">
                <a:ea typeface="宋体" panose="02010600030101010101" pitchFamily="2" charset="-122"/>
              </a:rPr>
              <a:t>重复</a:t>
            </a:r>
            <a:r>
              <a:rPr lang="zh-CN" altLang="en-US" dirty="0" smtClean="0">
                <a:ea typeface="宋体" panose="02010600030101010101" pitchFamily="2" charset="-122"/>
              </a:rPr>
              <a:t>前一步</a:t>
            </a:r>
            <a:r>
              <a:rPr lang="en-US" altLang="en-US" dirty="0" smtClean="0">
                <a:ea typeface="宋体" panose="02010600030101010101" pitchFamily="2" charset="-122"/>
              </a:rPr>
              <a:t>，</a:t>
            </a:r>
            <a:r>
              <a:rPr lang="en-US" altLang="en-US" dirty="0" err="1" smtClean="0">
                <a:ea typeface="宋体" panose="02010600030101010101" pitchFamily="2" charset="-122"/>
              </a:rPr>
              <a:t>直到U</a:t>
            </a:r>
            <a:r>
              <a:rPr lang="en-US" altLang="en-US" dirty="0" smtClean="0">
                <a:ea typeface="宋体" panose="02010600030101010101" pitchFamily="2" charset="-122"/>
              </a:rPr>
              <a:t>=</a:t>
            </a:r>
            <a:r>
              <a:rPr lang="en-US" altLang="en-US" dirty="0" err="1" smtClean="0">
                <a:ea typeface="宋体" panose="02010600030101010101" pitchFamily="2" charset="-122"/>
              </a:rPr>
              <a:t>V为止</a:t>
            </a:r>
            <a:r>
              <a:rPr lang="zh-CN" altLang="en-US" dirty="0" smtClean="0">
                <a:ea typeface="宋体" panose="02010600030101010101" pitchFamily="2" charset="-122"/>
              </a:rPr>
              <a:t>，这时，</a:t>
            </a:r>
            <a:r>
              <a:rPr lang="en-US" altLang="en-US" dirty="0" smtClean="0">
                <a:ea typeface="宋体" panose="02010600030101010101" pitchFamily="2" charset="-122"/>
              </a:rPr>
              <a:t>TE中必有n-1条边，T=(U, TE)</a:t>
            </a:r>
            <a:r>
              <a:rPr lang="zh-CN" altLang="en-US" dirty="0" smtClean="0">
                <a:ea typeface="宋体" panose="02010600030101010101" pitchFamily="2" charset="-122"/>
              </a:rPr>
              <a:t>就是最小生成树</a:t>
            </a:r>
          </a:p>
        </p:txBody>
      </p:sp>
    </p:spTree>
    <p:extLst>
      <p:ext uri="{BB962C8B-B14F-4D97-AF65-F5344CB8AC3E}">
        <p14:creationId xmlns:p14="http://schemas.microsoft.com/office/powerpoint/2010/main" val="67627248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633" name="Group 65"/>
          <p:cNvGrpSpPr>
            <a:grpSpLocks/>
          </p:cNvGrpSpPr>
          <p:nvPr/>
        </p:nvGrpSpPr>
        <p:grpSpPr bwMode="auto">
          <a:xfrm>
            <a:off x="1219200" y="1173163"/>
            <a:ext cx="5715000" cy="4389437"/>
            <a:chOff x="768" y="739"/>
            <a:chExt cx="3600" cy="2765"/>
          </a:xfrm>
        </p:grpSpPr>
        <p:sp>
          <p:nvSpPr>
            <p:cNvPr id="109570" name="Oval 2"/>
            <p:cNvSpPr>
              <a:spLocks noChangeArrowheads="1"/>
            </p:cNvSpPr>
            <p:nvPr/>
          </p:nvSpPr>
          <p:spPr bwMode="auto">
            <a:xfrm>
              <a:off x="1152" y="864"/>
              <a:ext cx="336" cy="336"/>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tx2"/>
                  </a:solidFill>
                </a:rPr>
                <a:t>a</a:t>
              </a:r>
              <a:endParaRPr lang="en-US" altLang="zh-CN" sz="2400"/>
            </a:p>
          </p:txBody>
        </p:sp>
        <p:sp>
          <p:nvSpPr>
            <p:cNvPr id="109571" name="Oval 3"/>
            <p:cNvSpPr>
              <a:spLocks noChangeArrowheads="1"/>
            </p:cNvSpPr>
            <p:nvPr/>
          </p:nvSpPr>
          <p:spPr bwMode="auto">
            <a:xfrm>
              <a:off x="2928" y="864"/>
              <a:ext cx="336" cy="336"/>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tx2"/>
                  </a:solidFill>
                </a:rPr>
                <a:t>b</a:t>
              </a:r>
              <a:endParaRPr lang="en-US" altLang="zh-CN" sz="2400"/>
            </a:p>
          </p:txBody>
        </p:sp>
        <p:sp>
          <p:nvSpPr>
            <p:cNvPr id="109572" name="Oval 4"/>
            <p:cNvSpPr>
              <a:spLocks noChangeArrowheads="1"/>
            </p:cNvSpPr>
            <p:nvPr/>
          </p:nvSpPr>
          <p:spPr bwMode="auto">
            <a:xfrm>
              <a:off x="4032" y="1392"/>
              <a:ext cx="336" cy="336"/>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tx2"/>
                  </a:solidFill>
                </a:rPr>
                <a:t>c</a:t>
              </a:r>
              <a:endParaRPr lang="en-US" altLang="zh-CN" sz="2400"/>
            </a:p>
          </p:txBody>
        </p:sp>
        <p:sp>
          <p:nvSpPr>
            <p:cNvPr id="109573" name="Oval 5"/>
            <p:cNvSpPr>
              <a:spLocks noChangeArrowheads="1"/>
            </p:cNvSpPr>
            <p:nvPr/>
          </p:nvSpPr>
          <p:spPr bwMode="auto">
            <a:xfrm>
              <a:off x="3072" y="2448"/>
              <a:ext cx="336" cy="336"/>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tx2"/>
                  </a:solidFill>
                </a:rPr>
                <a:t>d</a:t>
              </a:r>
              <a:endParaRPr lang="en-US" altLang="zh-CN" sz="2400"/>
            </a:p>
          </p:txBody>
        </p:sp>
        <p:sp>
          <p:nvSpPr>
            <p:cNvPr id="109574" name="Oval 6"/>
            <p:cNvSpPr>
              <a:spLocks noChangeArrowheads="1"/>
            </p:cNvSpPr>
            <p:nvPr/>
          </p:nvSpPr>
          <p:spPr bwMode="auto">
            <a:xfrm>
              <a:off x="2016" y="1872"/>
              <a:ext cx="336" cy="336"/>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tx2"/>
                  </a:solidFill>
                </a:rPr>
                <a:t>e</a:t>
              </a:r>
              <a:endParaRPr lang="en-US" altLang="zh-CN" sz="2400"/>
            </a:p>
          </p:txBody>
        </p:sp>
        <p:sp>
          <p:nvSpPr>
            <p:cNvPr id="109575" name="Oval 7"/>
            <p:cNvSpPr>
              <a:spLocks noChangeArrowheads="1"/>
            </p:cNvSpPr>
            <p:nvPr/>
          </p:nvSpPr>
          <p:spPr bwMode="auto">
            <a:xfrm>
              <a:off x="768" y="2448"/>
              <a:ext cx="336" cy="336"/>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tx2"/>
                  </a:solidFill>
                </a:rPr>
                <a:t>g</a:t>
              </a:r>
              <a:endParaRPr lang="en-US" altLang="zh-CN" sz="2400"/>
            </a:p>
          </p:txBody>
        </p:sp>
        <p:sp>
          <p:nvSpPr>
            <p:cNvPr id="109576" name="Oval 8"/>
            <p:cNvSpPr>
              <a:spLocks noChangeArrowheads="1"/>
            </p:cNvSpPr>
            <p:nvPr/>
          </p:nvSpPr>
          <p:spPr bwMode="auto">
            <a:xfrm>
              <a:off x="2208" y="3168"/>
              <a:ext cx="336" cy="336"/>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tx2"/>
                  </a:solidFill>
                </a:rPr>
                <a:t>f</a:t>
              </a:r>
              <a:endParaRPr lang="en-US" altLang="zh-CN" sz="2400"/>
            </a:p>
          </p:txBody>
        </p:sp>
        <p:sp>
          <p:nvSpPr>
            <p:cNvPr id="109577" name="Line 9"/>
            <p:cNvSpPr>
              <a:spLocks noChangeShapeType="1"/>
            </p:cNvSpPr>
            <p:nvPr/>
          </p:nvSpPr>
          <p:spPr bwMode="auto">
            <a:xfrm>
              <a:off x="1488" y="1056"/>
              <a:ext cx="1440" cy="0"/>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78" name="Line 10"/>
            <p:cNvSpPr>
              <a:spLocks noChangeShapeType="1"/>
            </p:cNvSpPr>
            <p:nvPr/>
          </p:nvSpPr>
          <p:spPr bwMode="auto">
            <a:xfrm>
              <a:off x="1440" y="1152"/>
              <a:ext cx="624" cy="768"/>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79" name="Line 11"/>
            <p:cNvSpPr>
              <a:spLocks noChangeShapeType="1"/>
            </p:cNvSpPr>
            <p:nvPr/>
          </p:nvSpPr>
          <p:spPr bwMode="auto">
            <a:xfrm flipH="1">
              <a:off x="2304" y="1152"/>
              <a:ext cx="672" cy="768"/>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80" name="Line 12"/>
            <p:cNvSpPr>
              <a:spLocks noChangeShapeType="1"/>
            </p:cNvSpPr>
            <p:nvPr/>
          </p:nvSpPr>
          <p:spPr bwMode="auto">
            <a:xfrm flipH="1">
              <a:off x="960" y="1152"/>
              <a:ext cx="288" cy="1296"/>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81" name="Line 13"/>
            <p:cNvSpPr>
              <a:spLocks noChangeShapeType="1"/>
            </p:cNvSpPr>
            <p:nvPr/>
          </p:nvSpPr>
          <p:spPr bwMode="auto">
            <a:xfrm flipV="1">
              <a:off x="1104" y="2112"/>
              <a:ext cx="960" cy="480"/>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82" name="Line 14"/>
            <p:cNvSpPr>
              <a:spLocks noChangeShapeType="1"/>
            </p:cNvSpPr>
            <p:nvPr/>
          </p:nvSpPr>
          <p:spPr bwMode="auto">
            <a:xfrm>
              <a:off x="2352" y="2112"/>
              <a:ext cx="768" cy="432"/>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83" name="Line 15"/>
            <p:cNvSpPr>
              <a:spLocks noChangeShapeType="1"/>
            </p:cNvSpPr>
            <p:nvPr/>
          </p:nvSpPr>
          <p:spPr bwMode="auto">
            <a:xfrm>
              <a:off x="3264" y="1056"/>
              <a:ext cx="816" cy="432"/>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84" name="Line 16"/>
            <p:cNvSpPr>
              <a:spLocks noChangeShapeType="1"/>
            </p:cNvSpPr>
            <p:nvPr/>
          </p:nvSpPr>
          <p:spPr bwMode="auto">
            <a:xfrm flipH="1">
              <a:off x="3360" y="1680"/>
              <a:ext cx="720" cy="864"/>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85" name="Line 17"/>
            <p:cNvSpPr>
              <a:spLocks noChangeShapeType="1"/>
            </p:cNvSpPr>
            <p:nvPr/>
          </p:nvSpPr>
          <p:spPr bwMode="auto">
            <a:xfrm>
              <a:off x="3120" y="1200"/>
              <a:ext cx="96" cy="1248"/>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86" name="Line 18"/>
            <p:cNvSpPr>
              <a:spLocks noChangeShapeType="1"/>
            </p:cNvSpPr>
            <p:nvPr/>
          </p:nvSpPr>
          <p:spPr bwMode="auto">
            <a:xfrm>
              <a:off x="1056" y="2736"/>
              <a:ext cx="1152" cy="528"/>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87" name="Line 19"/>
            <p:cNvSpPr>
              <a:spLocks noChangeShapeType="1"/>
            </p:cNvSpPr>
            <p:nvPr/>
          </p:nvSpPr>
          <p:spPr bwMode="auto">
            <a:xfrm flipH="1">
              <a:off x="2544" y="2736"/>
              <a:ext cx="576" cy="528"/>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89" name="Text Box 21"/>
            <p:cNvSpPr txBox="1">
              <a:spLocks noChangeArrowheads="1"/>
            </p:cNvSpPr>
            <p:nvPr/>
          </p:nvSpPr>
          <p:spPr bwMode="auto">
            <a:xfrm>
              <a:off x="1910" y="739"/>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tx2"/>
                  </a:solidFill>
                </a:rPr>
                <a:t>19</a:t>
              </a:r>
              <a:endParaRPr lang="en-US" altLang="zh-CN" sz="2400"/>
            </a:p>
          </p:txBody>
        </p:sp>
        <p:sp>
          <p:nvSpPr>
            <p:cNvPr id="109590" name="Text Box 22"/>
            <p:cNvSpPr txBox="1">
              <a:spLocks noChangeArrowheads="1"/>
            </p:cNvSpPr>
            <p:nvPr/>
          </p:nvSpPr>
          <p:spPr bwMode="auto">
            <a:xfrm>
              <a:off x="3504" y="931"/>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tx2"/>
                  </a:solidFill>
                </a:rPr>
                <a:t>5</a:t>
              </a:r>
              <a:endParaRPr lang="en-US" altLang="zh-CN" sz="2400">
                <a:solidFill>
                  <a:schemeClr val="tx2"/>
                </a:solidFill>
              </a:endParaRPr>
            </a:p>
          </p:txBody>
        </p:sp>
        <p:sp>
          <p:nvSpPr>
            <p:cNvPr id="109591" name="Text Box 23"/>
            <p:cNvSpPr txBox="1">
              <a:spLocks noChangeArrowheads="1"/>
            </p:cNvSpPr>
            <p:nvPr/>
          </p:nvSpPr>
          <p:spPr bwMode="auto">
            <a:xfrm>
              <a:off x="1680" y="1296"/>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tx2"/>
                  </a:solidFill>
                </a:rPr>
                <a:t>14</a:t>
              </a:r>
              <a:endParaRPr lang="en-US" altLang="zh-CN" sz="2400"/>
            </a:p>
          </p:txBody>
        </p:sp>
        <p:sp>
          <p:nvSpPr>
            <p:cNvPr id="109592" name="Text Box 24"/>
            <p:cNvSpPr txBox="1">
              <a:spLocks noChangeArrowheads="1"/>
            </p:cNvSpPr>
            <p:nvPr/>
          </p:nvSpPr>
          <p:spPr bwMode="auto">
            <a:xfrm>
              <a:off x="768" y="1596"/>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tx2"/>
                  </a:solidFill>
                </a:rPr>
                <a:t>18</a:t>
              </a:r>
              <a:endParaRPr lang="en-US" altLang="zh-CN" sz="3200"/>
            </a:p>
          </p:txBody>
        </p:sp>
        <p:sp>
          <p:nvSpPr>
            <p:cNvPr id="109593" name="Text Box 25"/>
            <p:cNvSpPr txBox="1">
              <a:spLocks noChangeArrowheads="1"/>
            </p:cNvSpPr>
            <p:nvPr/>
          </p:nvSpPr>
          <p:spPr bwMode="auto">
            <a:xfrm>
              <a:off x="1430" y="2940"/>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t>27</a:t>
              </a:r>
            </a:p>
          </p:txBody>
        </p:sp>
        <p:sp>
          <p:nvSpPr>
            <p:cNvPr id="109594" name="Text Box 26"/>
            <p:cNvSpPr txBox="1">
              <a:spLocks noChangeArrowheads="1"/>
            </p:cNvSpPr>
            <p:nvPr/>
          </p:nvSpPr>
          <p:spPr bwMode="auto">
            <a:xfrm>
              <a:off x="1382" y="2028"/>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tx2"/>
                  </a:solidFill>
                </a:rPr>
                <a:t>16</a:t>
              </a:r>
              <a:endParaRPr lang="en-US" altLang="zh-CN" sz="3200"/>
            </a:p>
          </p:txBody>
        </p:sp>
        <p:sp>
          <p:nvSpPr>
            <p:cNvPr id="109595" name="Text Box 27"/>
            <p:cNvSpPr txBox="1">
              <a:spLocks noChangeArrowheads="1"/>
            </p:cNvSpPr>
            <p:nvPr/>
          </p:nvSpPr>
          <p:spPr bwMode="auto">
            <a:xfrm>
              <a:off x="2534" y="1932"/>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tx2"/>
                  </a:solidFill>
                </a:rPr>
                <a:t>8</a:t>
              </a:r>
              <a:endParaRPr lang="en-US" altLang="zh-CN" sz="3200"/>
            </a:p>
          </p:txBody>
        </p:sp>
        <p:sp>
          <p:nvSpPr>
            <p:cNvPr id="109596" name="Text Box 28"/>
            <p:cNvSpPr txBox="1">
              <a:spLocks noChangeArrowheads="1"/>
            </p:cNvSpPr>
            <p:nvPr/>
          </p:nvSpPr>
          <p:spPr bwMode="auto">
            <a:xfrm>
              <a:off x="2688" y="2928"/>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tx2"/>
                  </a:solidFill>
                </a:rPr>
                <a:t>21</a:t>
              </a:r>
              <a:endParaRPr lang="en-US" altLang="zh-CN" sz="3200"/>
            </a:p>
          </p:txBody>
        </p:sp>
        <p:sp>
          <p:nvSpPr>
            <p:cNvPr id="109597" name="Text Box 29"/>
            <p:cNvSpPr txBox="1">
              <a:spLocks noChangeArrowheads="1"/>
            </p:cNvSpPr>
            <p:nvPr/>
          </p:nvSpPr>
          <p:spPr bwMode="auto">
            <a:xfrm>
              <a:off x="3696" y="2112"/>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tx2"/>
                  </a:solidFill>
                </a:rPr>
                <a:t>3</a:t>
              </a:r>
              <a:endParaRPr lang="en-US" altLang="zh-CN" sz="3200"/>
            </a:p>
          </p:txBody>
        </p:sp>
        <p:sp>
          <p:nvSpPr>
            <p:cNvPr id="109602" name="Text Box 34"/>
            <p:cNvSpPr txBox="1">
              <a:spLocks noChangeArrowheads="1"/>
            </p:cNvSpPr>
            <p:nvPr/>
          </p:nvSpPr>
          <p:spPr bwMode="auto">
            <a:xfrm>
              <a:off x="2400" y="1171"/>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tx2"/>
                  </a:solidFill>
                </a:rPr>
                <a:t>12</a:t>
              </a:r>
              <a:endParaRPr lang="en-US" altLang="zh-CN" sz="3200"/>
            </a:p>
          </p:txBody>
        </p:sp>
        <p:sp>
          <p:nvSpPr>
            <p:cNvPr id="109612" name="Text Box 44"/>
            <p:cNvSpPr txBox="1">
              <a:spLocks noChangeArrowheads="1"/>
            </p:cNvSpPr>
            <p:nvPr/>
          </p:nvSpPr>
          <p:spPr bwMode="auto">
            <a:xfrm>
              <a:off x="3158" y="1500"/>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tx2"/>
                  </a:solidFill>
                </a:rPr>
                <a:t>7</a:t>
              </a:r>
              <a:endParaRPr lang="en-US" altLang="zh-CN" sz="3200"/>
            </a:p>
          </p:txBody>
        </p:sp>
      </p:grpSp>
      <p:sp>
        <p:nvSpPr>
          <p:cNvPr id="109598" name="Oval 30"/>
          <p:cNvSpPr>
            <a:spLocks noChangeArrowheads="1"/>
          </p:cNvSpPr>
          <p:nvPr/>
        </p:nvSpPr>
        <p:spPr bwMode="auto">
          <a:xfrm>
            <a:off x="1828800" y="1371600"/>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800000"/>
                </a:solidFill>
              </a:rPr>
              <a:t>a</a:t>
            </a:r>
            <a:endParaRPr lang="en-US" altLang="zh-CN" sz="2400"/>
          </a:p>
        </p:txBody>
      </p:sp>
      <p:sp>
        <p:nvSpPr>
          <p:cNvPr id="109599" name="Line 31"/>
          <p:cNvSpPr>
            <a:spLocks noChangeShapeType="1"/>
          </p:cNvSpPr>
          <p:nvPr/>
        </p:nvSpPr>
        <p:spPr bwMode="auto">
          <a:xfrm>
            <a:off x="2286000" y="1828800"/>
            <a:ext cx="990600" cy="1219200"/>
          </a:xfrm>
          <a:prstGeom prst="line">
            <a:avLst/>
          </a:prstGeom>
          <a:noFill/>
          <a:ln w="7620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00" name="Oval 32"/>
          <p:cNvSpPr>
            <a:spLocks noChangeArrowheads="1"/>
          </p:cNvSpPr>
          <p:nvPr/>
        </p:nvSpPr>
        <p:spPr bwMode="auto">
          <a:xfrm>
            <a:off x="3200400" y="2971800"/>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800000"/>
                </a:solidFill>
              </a:rPr>
              <a:t>e</a:t>
            </a:r>
            <a:endParaRPr lang="en-US" altLang="zh-CN" sz="2400"/>
          </a:p>
        </p:txBody>
      </p:sp>
      <p:sp>
        <p:nvSpPr>
          <p:cNvPr id="109601" name="Line 33"/>
          <p:cNvSpPr>
            <a:spLocks noChangeShapeType="1"/>
          </p:cNvSpPr>
          <p:nvPr/>
        </p:nvSpPr>
        <p:spPr bwMode="auto">
          <a:xfrm>
            <a:off x="3733800" y="3352800"/>
            <a:ext cx="1219200" cy="685800"/>
          </a:xfrm>
          <a:prstGeom prst="line">
            <a:avLst/>
          </a:prstGeom>
          <a:noFill/>
          <a:ln w="7620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03" name="Oval 35"/>
          <p:cNvSpPr>
            <a:spLocks noChangeArrowheads="1"/>
          </p:cNvSpPr>
          <p:nvPr/>
        </p:nvSpPr>
        <p:spPr bwMode="auto">
          <a:xfrm>
            <a:off x="4876800" y="3886200"/>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800000"/>
                </a:solidFill>
              </a:rPr>
              <a:t>d</a:t>
            </a:r>
            <a:endParaRPr lang="en-US" altLang="zh-CN" sz="2400"/>
          </a:p>
        </p:txBody>
      </p:sp>
      <p:sp>
        <p:nvSpPr>
          <p:cNvPr id="109604" name="Line 36"/>
          <p:cNvSpPr>
            <a:spLocks noChangeShapeType="1"/>
          </p:cNvSpPr>
          <p:nvPr/>
        </p:nvSpPr>
        <p:spPr bwMode="auto">
          <a:xfrm flipH="1">
            <a:off x="5334000" y="2667000"/>
            <a:ext cx="1143000" cy="1371600"/>
          </a:xfrm>
          <a:prstGeom prst="line">
            <a:avLst/>
          </a:prstGeom>
          <a:noFill/>
          <a:ln w="7620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05" name="Oval 37"/>
          <p:cNvSpPr>
            <a:spLocks noChangeArrowheads="1"/>
          </p:cNvSpPr>
          <p:nvPr/>
        </p:nvSpPr>
        <p:spPr bwMode="auto">
          <a:xfrm>
            <a:off x="6400800" y="2209800"/>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800000"/>
                </a:solidFill>
              </a:rPr>
              <a:t>c</a:t>
            </a:r>
            <a:endParaRPr lang="en-US" altLang="zh-CN" sz="2400"/>
          </a:p>
        </p:txBody>
      </p:sp>
      <p:sp>
        <p:nvSpPr>
          <p:cNvPr id="109606" name="Line 38"/>
          <p:cNvSpPr>
            <a:spLocks noChangeShapeType="1"/>
          </p:cNvSpPr>
          <p:nvPr/>
        </p:nvSpPr>
        <p:spPr bwMode="auto">
          <a:xfrm>
            <a:off x="5181600" y="1676400"/>
            <a:ext cx="1295400" cy="685800"/>
          </a:xfrm>
          <a:prstGeom prst="line">
            <a:avLst/>
          </a:prstGeom>
          <a:noFill/>
          <a:ln w="7620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07" name="Oval 39"/>
          <p:cNvSpPr>
            <a:spLocks noChangeArrowheads="1"/>
          </p:cNvSpPr>
          <p:nvPr/>
        </p:nvSpPr>
        <p:spPr bwMode="auto">
          <a:xfrm>
            <a:off x="4648200" y="1371600"/>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800000"/>
                </a:solidFill>
              </a:rPr>
              <a:t>b</a:t>
            </a:r>
            <a:endParaRPr lang="en-US" altLang="zh-CN" sz="2400"/>
          </a:p>
        </p:txBody>
      </p:sp>
      <p:sp>
        <p:nvSpPr>
          <p:cNvPr id="109608" name="Line 40"/>
          <p:cNvSpPr>
            <a:spLocks noChangeShapeType="1"/>
          </p:cNvSpPr>
          <p:nvPr/>
        </p:nvSpPr>
        <p:spPr bwMode="auto">
          <a:xfrm flipV="1">
            <a:off x="1752600" y="3352800"/>
            <a:ext cx="1524000" cy="762000"/>
          </a:xfrm>
          <a:prstGeom prst="line">
            <a:avLst/>
          </a:prstGeom>
          <a:noFill/>
          <a:ln w="7620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09" name="Oval 41"/>
          <p:cNvSpPr>
            <a:spLocks noChangeArrowheads="1"/>
          </p:cNvSpPr>
          <p:nvPr/>
        </p:nvSpPr>
        <p:spPr bwMode="auto">
          <a:xfrm>
            <a:off x="1219200" y="3886200"/>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800000"/>
                </a:solidFill>
              </a:rPr>
              <a:t>g</a:t>
            </a:r>
            <a:endParaRPr lang="en-US" altLang="zh-CN" sz="2400"/>
          </a:p>
        </p:txBody>
      </p:sp>
      <p:sp>
        <p:nvSpPr>
          <p:cNvPr id="109610" name="Line 42"/>
          <p:cNvSpPr>
            <a:spLocks noChangeShapeType="1"/>
          </p:cNvSpPr>
          <p:nvPr/>
        </p:nvSpPr>
        <p:spPr bwMode="auto">
          <a:xfrm flipH="1">
            <a:off x="4038600" y="4343400"/>
            <a:ext cx="914400" cy="838200"/>
          </a:xfrm>
          <a:prstGeom prst="line">
            <a:avLst/>
          </a:prstGeom>
          <a:noFill/>
          <a:ln w="5715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11" name="Oval 43"/>
          <p:cNvSpPr>
            <a:spLocks noChangeArrowheads="1"/>
          </p:cNvSpPr>
          <p:nvPr/>
        </p:nvSpPr>
        <p:spPr bwMode="auto">
          <a:xfrm>
            <a:off x="3505200" y="5029200"/>
            <a:ext cx="533400" cy="533400"/>
          </a:xfrm>
          <a:prstGeom prst="ellipse">
            <a:avLst/>
          </a:prstGeom>
          <a:solidFill>
            <a:srgbClr val="FFFF99"/>
          </a:solidFill>
          <a:ln w="28575"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800000"/>
                </a:solidFill>
              </a:rPr>
              <a:t>f</a:t>
            </a:r>
            <a:endParaRPr lang="en-US" altLang="zh-CN" sz="2400"/>
          </a:p>
        </p:txBody>
      </p:sp>
      <p:sp>
        <p:nvSpPr>
          <p:cNvPr id="109613" name="Text Box 45"/>
          <p:cNvSpPr txBox="1">
            <a:spLocks noChangeArrowheads="1"/>
          </p:cNvSpPr>
          <p:nvPr/>
        </p:nvSpPr>
        <p:spPr bwMode="auto">
          <a:xfrm>
            <a:off x="2686050" y="205740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FF0000"/>
                </a:solidFill>
              </a:rPr>
              <a:t>14</a:t>
            </a:r>
            <a:endParaRPr lang="en-US" altLang="zh-CN" sz="2400">
              <a:solidFill>
                <a:srgbClr val="FF0000"/>
              </a:solidFill>
            </a:endParaRPr>
          </a:p>
        </p:txBody>
      </p:sp>
      <p:sp>
        <p:nvSpPr>
          <p:cNvPr id="109614" name="Text Box 46"/>
          <p:cNvSpPr txBox="1">
            <a:spLocks noChangeArrowheads="1"/>
          </p:cNvSpPr>
          <p:nvPr/>
        </p:nvSpPr>
        <p:spPr bwMode="auto">
          <a:xfrm>
            <a:off x="4038600" y="30480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FF0000"/>
                </a:solidFill>
              </a:rPr>
              <a:t>8</a:t>
            </a:r>
            <a:endParaRPr lang="en-US" altLang="zh-CN" sz="3200"/>
          </a:p>
        </p:txBody>
      </p:sp>
      <p:sp>
        <p:nvSpPr>
          <p:cNvPr id="109615" name="Text Box 47"/>
          <p:cNvSpPr txBox="1">
            <a:spLocks noChangeArrowheads="1"/>
          </p:cNvSpPr>
          <p:nvPr/>
        </p:nvSpPr>
        <p:spPr bwMode="auto">
          <a:xfrm>
            <a:off x="5562600" y="14478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FF0000"/>
                </a:solidFill>
              </a:rPr>
              <a:t>5</a:t>
            </a:r>
            <a:endParaRPr lang="en-US" altLang="zh-CN" sz="2400">
              <a:solidFill>
                <a:schemeClr val="tx2"/>
              </a:solidFill>
            </a:endParaRPr>
          </a:p>
        </p:txBody>
      </p:sp>
      <p:sp>
        <p:nvSpPr>
          <p:cNvPr id="109616" name="Text Box 48"/>
          <p:cNvSpPr txBox="1">
            <a:spLocks noChangeArrowheads="1"/>
          </p:cNvSpPr>
          <p:nvPr/>
        </p:nvSpPr>
        <p:spPr bwMode="auto">
          <a:xfrm>
            <a:off x="5861050" y="33528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FF0000"/>
                </a:solidFill>
              </a:rPr>
              <a:t>3</a:t>
            </a:r>
            <a:endParaRPr lang="en-US" altLang="zh-CN" sz="3200"/>
          </a:p>
        </p:txBody>
      </p:sp>
      <p:sp>
        <p:nvSpPr>
          <p:cNvPr id="109617" name="Text Box 49"/>
          <p:cNvSpPr txBox="1">
            <a:spLocks noChangeArrowheads="1"/>
          </p:cNvSpPr>
          <p:nvPr/>
        </p:nvSpPr>
        <p:spPr bwMode="auto">
          <a:xfrm>
            <a:off x="2209800" y="320040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FF0000"/>
                </a:solidFill>
              </a:rPr>
              <a:t>16</a:t>
            </a:r>
          </a:p>
        </p:txBody>
      </p:sp>
      <p:sp>
        <p:nvSpPr>
          <p:cNvPr id="109618" name="Text Box 50"/>
          <p:cNvSpPr txBox="1">
            <a:spLocks noChangeArrowheads="1"/>
          </p:cNvSpPr>
          <p:nvPr/>
        </p:nvSpPr>
        <p:spPr bwMode="auto">
          <a:xfrm>
            <a:off x="4286250" y="464820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FF0000"/>
                </a:solidFill>
              </a:rPr>
              <a:t>21</a:t>
            </a:r>
            <a:endParaRPr lang="en-US" altLang="zh-CN" sz="3200"/>
          </a:p>
        </p:txBody>
      </p:sp>
      <p:sp>
        <p:nvSpPr>
          <p:cNvPr id="109619" name="Text Box 51"/>
          <p:cNvSpPr txBox="1">
            <a:spLocks noChangeArrowheads="1"/>
          </p:cNvSpPr>
          <p:nvPr/>
        </p:nvSpPr>
        <p:spPr bwMode="auto">
          <a:xfrm>
            <a:off x="682624" y="6021288"/>
            <a:ext cx="6625679"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dirty="0">
                <a:solidFill>
                  <a:srgbClr val="000082"/>
                </a:solidFill>
                <a:ea typeface="楷体_GB2312" pitchFamily="49" charset="-122"/>
              </a:rPr>
              <a:t>所得生成树权值</a:t>
            </a:r>
            <a:r>
              <a:rPr lang="zh-CN" altLang="en-US" sz="2800" dirty="0" smtClean="0">
                <a:solidFill>
                  <a:srgbClr val="000082"/>
                </a:solidFill>
                <a:ea typeface="楷体_GB2312" pitchFamily="49" charset="-122"/>
              </a:rPr>
              <a:t>和</a:t>
            </a:r>
            <a:r>
              <a:rPr lang="en-US" altLang="zh-CN" sz="2800" dirty="0">
                <a:solidFill>
                  <a:srgbClr val="000082"/>
                </a:solidFill>
              </a:rPr>
              <a:t>= 14+8+3+5+16+21 = 67</a:t>
            </a:r>
            <a:endParaRPr lang="en-US" altLang="zh-CN" sz="2800" dirty="0"/>
          </a:p>
          <a:p>
            <a:endParaRPr lang="zh-CN" altLang="en-US" dirty="0">
              <a:ea typeface="楷体_GB2312" pitchFamily="49" charset="-122"/>
            </a:endParaRPr>
          </a:p>
        </p:txBody>
      </p:sp>
      <p:sp>
        <p:nvSpPr>
          <p:cNvPr id="109621" name="Line 53"/>
          <p:cNvSpPr>
            <a:spLocks noChangeShapeType="1"/>
          </p:cNvSpPr>
          <p:nvPr/>
        </p:nvSpPr>
        <p:spPr bwMode="auto">
          <a:xfrm flipH="1">
            <a:off x="1524000" y="1905000"/>
            <a:ext cx="457200" cy="205740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22" name="Line 54"/>
          <p:cNvSpPr>
            <a:spLocks noChangeShapeType="1"/>
          </p:cNvSpPr>
          <p:nvPr/>
        </p:nvSpPr>
        <p:spPr bwMode="auto">
          <a:xfrm>
            <a:off x="2286000" y="1828800"/>
            <a:ext cx="990600" cy="1219200"/>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23" name="Line 55"/>
          <p:cNvSpPr>
            <a:spLocks noChangeShapeType="1"/>
          </p:cNvSpPr>
          <p:nvPr/>
        </p:nvSpPr>
        <p:spPr bwMode="auto">
          <a:xfrm>
            <a:off x="2362200" y="1676400"/>
            <a:ext cx="2286000" cy="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24" name="Line 56"/>
          <p:cNvSpPr>
            <a:spLocks noChangeShapeType="1"/>
          </p:cNvSpPr>
          <p:nvPr/>
        </p:nvSpPr>
        <p:spPr bwMode="auto">
          <a:xfrm flipV="1">
            <a:off x="1752600" y="3352800"/>
            <a:ext cx="1524000" cy="76200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25" name="Line 57"/>
          <p:cNvSpPr>
            <a:spLocks noChangeShapeType="1"/>
          </p:cNvSpPr>
          <p:nvPr/>
        </p:nvSpPr>
        <p:spPr bwMode="auto">
          <a:xfrm flipH="1">
            <a:off x="3657600" y="1828800"/>
            <a:ext cx="1066800" cy="121920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26" name="Line 58"/>
          <p:cNvSpPr>
            <a:spLocks noChangeShapeType="1"/>
          </p:cNvSpPr>
          <p:nvPr/>
        </p:nvSpPr>
        <p:spPr bwMode="auto">
          <a:xfrm>
            <a:off x="3733800" y="3352800"/>
            <a:ext cx="1219200" cy="68580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27" name="Line 59"/>
          <p:cNvSpPr>
            <a:spLocks noChangeShapeType="1"/>
          </p:cNvSpPr>
          <p:nvPr/>
        </p:nvSpPr>
        <p:spPr bwMode="auto">
          <a:xfrm>
            <a:off x="4953000" y="1828800"/>
            <a:ext cx="152400" cy="198120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28" name="Line 60"/>
          <p:cNvSpPr>
            <a:spLocks noChangeShapeType="1"/>
          </p:cNvSpPr>
          <p:nvPr/>
        </p:nvSpPr>
        <p:spPr bwMode="auto">
          <a:xfrm flipH="1">
            <a:off x="5334000" y="2667000"/>
            <a:ext cx="1143000" cy="137160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29" name="Line 61"/>
          <p:cNvSpPr>
            <a:spLocks noChangeShapeType="1"/>
          </p:cNvSpPr>
          <p:nvPr/>
        </p:nvSpPr>
        <p:spPr bwMode="auto">
          <a:xfrm flipH="1">
            <a:off x="4038600" y="4343400"/>
            <a:ext cx="914400" cy="83820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30" name="Line 62"/>
          <p:cNvSpPr>
            <a:spLocks noChangeShapeType="1"/>
          </p:cNvSpPr>
          <p:nvPr/>
        </p:nvSpPr>
        <p:spPr bwMode="auto">
          <a:xfrm>
            <a:off x="5181600" y="1676400"/>
            <a:ext cx="1295400" cy="68580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31" name="Line 63"/>
          <p:cNvSpPr>
            <a:spLocks noChangeShapeType="1"/>
          </p:cNvSpPr>
          <p:nvPr/>
        </p:nvSpPr>
        <p:spPr bwMode="auto">
          <a:xfrm>
            <a:off x="1676400" y="4343400"/>
            <a:ext cx="1828800" cy="83820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标题 1"/>
          <p:cNvSpPr>
            <a:spLocks noGrp="1"/>
          </p:cNvSpPr>
          <p:nvPr>
            <p:ph type="title"/>
          </p:nvPr>
        </p:nvSpPr>
        <p:spPr/>
        <p:txBody>
          <a:bodyPr/>
          <a:lstStyle/>
          <a:p>
            <a:r>
              <a:rPr lang="zh-CN" altLang="en-US" dirty="0"/>
              <a:t>例子</a:t>
            </a:r>
            <a:endParaRPr lang="en-US" dirty="0"/>
          </a:p>
        </p:txBody>
      </p:sp>
    </p:spTree>
    <p:extLst>
      <p:ext uri="{BB962C8B-B14F-4D97-AF65-F5344CB8AC3E}">
        <p14:creationId xmlns:p14="http://schemas.microsoft.com/office/powerpoint/2010/main" val="2617137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9633"/>
                                        </p:tgtEl>
                                        <p:attrNameLst>
                                          <p:attrName>style.visibility</p:attrName>
                                        </p:attrNameLst>
                                      </p:cBhvr>
                                      <p:to>
                                        <p:strVal val="visible"/>
                                      </p:to>
                                    </p:set>
                                    <p:animEffect transition="in" filter="wipe(up)">
                                      <p:cBhvr>
                                        <p:cTn id="7" dur="500"/>
                                        <p:tgtEl>
                                          <p:spTgt spid="1096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9598"/>
                                        </p:tgtEl>
                                        <p:attrNameLst>
                                          <p:attrName>style.visibility</p:attrName>
                                        </p:attrNameLst>
                                      </p:cBhvr>
                                      <p:to>
                                        <p:strVal val="visible"/>
                                      </p:to>
                                    </p:set>
                                    <p:animEffect transition="in" filter="wipe(up)">
                                      <p:cBhvr>
                                        <p:cTn id="12" dur="500"/>
                                        <p:tgtEl>
                                          <p:spTgt spid="1095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9621"/>
                                        </p:tgtEl>
                                        <p:attrNameLst>
                                          <p:attrName>style.visibility</p:attrName>
                                        </p:attrNameLst>
                                      </p:cBhvr>
                                      <p:to>
                                        <p:strVal val="visible"/>
                                      </p:to>
                                    </p:set>
                                    <p:animEffect transition="in" filter="wipe(up)">
                                      <p:cBhvr>
                                        <p:cTn id="17" dur="500"/>
                                        <p:tgtEl>
                                          <p:spTgt spid="1096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9622"/>
                                        </p:tgtEl>
                                        <p:attrNameLst>
                                          <p:attrName>style.visibility</p:attrName>
                                        </p:attrNameLst>
                                      </p:cBhvr>
                                      <p:to>
                                        <p:strVal val="visible"/>
                                      </p:to>
                                    </p:set>
                                    <p:animEffect transition="in" filter="wipe(up)">
                                      <p:cBhvr>
                                        <p:cTn id="22" dur="500"/>
                                        <p:tgtEl>
                                          <p:spTgt spid="1096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9623"/>
                                        </p:tgtEl>
                                        <p:attrNameLst>
                                          <p:attrName>style.visibility</p:attrName>
                                        </p:attrNameLst>
                                      </p:cBhvr>
                                      <p:to>
                                        <p:strVal val="visible"/>
                                      </p:to>
                                    </p:set>
                                    <p:animEffect transition="in" filter="wipe(left)">
                                      <p:cBhvr>
                                        <p:cTn id="27" dur="500"/>
                                        <p:tgtEl>
                                          <p:spTgt spid="1096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9599"/>
                                        </p:tgtEl>
                                        <p:attrNameLst>
                                          <p:attrName>style.visibility</p:attrName>
                                        </p:attrNameLst>
                                      </p:cBhvr>
                                      <p:to>
                                        <p:strVal val="visible"/>
                                      </p:to>
                                    </p:set>
                                    <p:animEffect transition="in" filter="wipe(up)">
                                      <p:cBhvr>
                                        <p:cTn id="32" dur="500"/>
                                        <p:tgtEl>
                                          <p:spTgt spid="10959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09600"/>
                                        </p:tgtEl>
                                        <p:attrNameLst>
                                          <p:attrName>style.visibility</p:attrName>
                                        </p:attrNameLst>
                                      </p:cBhvr>
                                      <p:to>
                                        <p:strVal val="visible"/>
                                      </p:to>
                                    </p:set>
                                    <p:animEffect transition="in" filter="wipe(up)">
                                      <p:cBhvr>
                                        <p:cTn id="37" dur="500"/>
                                        <p:tgtEl>
                                          <p:spTgt spid="10960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109624"/>
                                        </p:tgtEl>
                                        <p:attrNameLst>
                                          <p:attrName>style.visibility</p:attrName>
                                        </p:attrNameLst>
                                      </p:cBhvr>
                                      <p:to>
                                        <p:strVal val="visible"/>
                                      </p:to>
                                    </p:set>
                                    <p:animEffect transition="in" filter="wipe(right)">
                                      <p:cBhvr>
                                        <p:cTn id="42" dur="500"/>
                                        <p:tgtEl>
                                          <p:spTgt spid="10962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09626"/>
                                        </p:tgtEl>
                                        <p:attrNameLst>
                                          <p:attrName>style.visibility</p:attrName>
                                        </p:attrNameLst>
                                      </p:cBhvr>
                                      <p:to>
                                        <p:strVal val="visible"/>
                                      </p:to>
                                    </p:set>
                                    <p:animEffect transition="in" filter="wipe(up)">
                                      <p:cBhvr>
                                        <p:cTn id="47" dur="500"/>
                                        <p:tgtEl>
                                          <p:spTgt spid="10962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09625"/>
                                        </p:tgtEl>
                                        <p:attrNameLst>
                                          <p:attrName>style.visibility</p:attrName>
                                        </p:attrNameLst>
                                      </p:cBhvr>
                                      <p:to>
                                        <p:strVal val="visible"/>
                                      </p:to>
                                    </p:set>
                                    <p:animEffect transition="in" filter="wipe(down)">
                                      <p:cBhvr>
                                        <p:cTn id="52" dur="500"/>
                                        <p:tgtEl>
                                          <p:spTgt spid="10962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09601"/>
                                        </p:tgtEl>
                                        <p:attrNameLst>
                                          <p:attrName>style.visibility</p:attrName>
                                        </p:attrNameLst>
                                      </p:cBhvr>
                                      <p:to>
                                        <p:strVal val="visible"/>
                                      </p:to>
                                    </p:set>
                                    <p:animEffect transition="in" filter="wipe(up)">
                                      <p:cBhvr>
                                        <p:cTn id="57" dur="500"/>
                                        <p:tgtEl>
                                          <p:spTgt spid="10960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09603"/>
                                        </p:tgtEl>
                                        <p:attrNameLst>
                                          <p:attrName>style.visibility</p:attrName>
                                        </p:attrNameLst>
                                      </p:cBhvr>
                                      <p:to>
                                        <p:strVal val="visible"/>
                                      </p:to>
                                    </p:set>
                                    <p:animEffect transition="in" filter="wipe(up)">
                                      <p:cBhvr>
                                        <p:cTn id="62" dur="500"/>
                                        <p:tgtEl>
                                          <p:spTgt spid="10960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09627"/>
                                        </p:tgtEl>
                                        <p:attrNameLst>
                                          <p:attrName>style.visibility</p:attrName>
                                        </p:attrNameLst>
                                      </p:cBhvr>
                                      <p:to>
                                        <p:strVal val="visible"/>
                                      </p:to>
                                    </p:set>
                                    <p:animEffect transition="in" filter="wipe(down)">
                                      <p:cBhvr>
                                        <p:cTn id="67" dur="500"/>
                                        <p:tgtEl>
                                          <p:spTgt spid="10962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09628"/>
                                        </p:tgtEl>
                                        <p:attrNameLst>
                                          <p:attrName>style.visibility</p:attrName>
                                        </p:attrNameLst>
                                      </p:cBhvr>
                                      <p:to>
                                        <p:strVal val="visible"/>
                                      </p:to>
                                    </p:set>
                                    <p:animEffect transition="in" filter="wipe(left)">
                                      <p:cBhvr>
                                        <p:cTn id="72" dur="500"/>
                                        <p:tgtEl>
                                          <p:spTgt spid="10962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09629"/>
                                        </p:tgtEl>
                                        <p:attrNameLst>
                                          <p:attrName>style.visibility</p:attrName>
                                        </p:attrNameLst>
                                      </p:cBhvr>
                                      <p:to>
                                        <p:strVal val="visible"/>
                                      </p:to>
                                    </p:set>
                                    <p:animEffect transition="in" filter="wipe(up)">
                                      <p:cBhvr>
                                        <p:cTn id="77" dur="500"/>
                                        <p:tgtEl>
                                          <p:spTgt spid="10962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09604"/>
                                        </p:tgtEl>
                                        <p:attrNameLst>
                                          <p:attrName>style.visibility</p:attrName>
                                        </p:attrNameLst>
                                      </p:cBhvr>
                                      <p:to>
                                        <p:strVal val="visible"/>
                                      </p:to>
                                    </p:set>
                                    <p:animEffect transition="in" filter="wipe(down)">
                                      <p:cBhvr>
                                        <p:cTn id="82" dur="500"/>
                                        <p:tgtEl>
                                          <p:spTgt spid="109604"/>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09605"/>
                                        </p:tgtEl>
                                        <p:attrNameLst>
                                          <p:attrName>style.visibility</p:attrName>
                                        </p:attrNameLst>
                                      </p:cBhvr>
                                      <p:to>
                                        <p:strVal val="visible"/>
                                      </p:to>
                                    </p:set>
                                    <p:animEffect transition="in" filter="wipe(left)">
                                      <p:cBhvr>
                                        <p:cTn id="87" dur="500"/>
                                        <p:tgtEl>
                                          <p:spTgt spid="109605"/>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2" fill="hold" grpId="0" nodeType="clickEffect">
                                  <p:stCondLst>
                                    <p:cond delay="0"/>
                                  </p:stCondLst>
                                  <p:childTnLst>
                                    <p:set>
                                      <p:cBhvr>
                                        <p:cTn id="91" dur="1" fill="hold">
                                          <p:stCondLst>
                                            <p:cond delay="0"/>
                                          </p:stCondLst>
                                        </p:cTn>
                                        <p:tgtEl>
                                          <p:spTgt spid="109630"/>
                                        </p:tgtEl>
                                        <p:attrNameLst>
                                          <p:attrName>style.visibility</p:attrName>
                                        </p:attrNameLst>
                                      </p:cBhvr>
                                      <p:to>
                                        <p:strVal val="visible"/>
                                      </p:to>
                                    </p:set>
                                    <p:animEffect transition="in" filter="wipe(right)">
                                      <p:cBhvr>
                                        <p:cTn id="92" dur="500"/>
                                        <p:tgtEl>
                                          <p:spTgt spid="109630"/>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2" fill="hold" grpId="0" nodeType="clickEffect">
                                  <p:stCondLst>
                                    <p:cond delay="0"/>
                                  </p:stCondLst>
                                  <p:childTnLst>
                                    <p:set>
                                      <p:cBhvr>
                                        <p:cTn id="96" dur="1" fill="hold">
                                          <p:stCondLst>
                                            <p:cond delay="0"/>
                                          </p:stCondLst>
                                        </p:cTn>
                                        <p:tgtEl>
                                          <p:spTgt spid="109606"/>
                                        </p:tgtEl>
                                        <p:attrNameLst>
                                          <p:attrName>style.visibility</p:attrName>
                                        </p:attrNameLst>
                                      </p:cBhvr>
                                      <p:to>
                                        <p:strVal val="visible"/>
                                      </p:to>
                                    </p:set>
                                    <p:animEffect transition="in" filter="wipe(right)">
                                      <p:cBhvr>
                                        <p:cTn id="97" dur="500"/>
                                        <p:tgtEl>
                                          <p:spTgt spid="109606"/>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2" fill="hold" grpId="0" nodeType="clickEffect">
                                  <p:stCondLst>
                                    <p:cond delay="0"/>
                                  </p:stCondLst>
                                  <p:childTnLst>
                                    <p:set>
                                      <p:cBhvr>
                                        <p:cTn id="101" dur="1" fill="hold">
                                          <p:stCondLst>
                                            <p:cond delay="0"/>
                                          </p:stCondLst>
                                        </p:cTn>
                                        <p:tgtEl>
                                          <p:spTgt spid="109607"/>
                                        </p:tgtEl>
                                        <p:attrNameLst>
                                          <p:attrName>style.visibility</p:attrName>
                                        </p:attrNameLst>
                                      </p:cBhvr>
                                      <p:to>
                                        <p:strVal val="visible"/>
                                      </p:to>
                                    </p:set>
                                    <p:animEffect transition="in" filter="wipe(right)">
                                      <p:cBhvr>
                                        <p:cTn id="102" dur="500"/>
                                        <p:tgtEl>
                                          <p:spTgt spid="109607"/>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1" fill="hold" grpId="0" nodeType="clickEffect">
                                  <p:stCondLst>
                                    <p:cond delay="0"/>
                                  </p:stCondLst>
                                  <p:childTnLst>
                                    <p:set>
                                      <p:cBhvr>
                                        <p:cTn id="106" dur="1" fill="hold">
                                          <p:stCondLst>
                                            <p:cond delay="0"/>
                                          </p:stCondLst>
                                        </p:cTn>
                                        <p:tgtEl>
                                          <p:spTgt spid="109608"/>
                                        </p:tgtEl>
                                        <p:attrNameLst>
                                          <p:attrName>style.visibility</p:attrName>
                                        </p:attrNameLst>
                                      </p:cBhvr>
                                      <p:to>
                                        <p:strVal val="visible"/>
                                      </p:to>
                                    </p:set>
                                    <p:animEffect transition="in" filter="wipe(up)">
                                      <p:cBhvr>
                                        <p:cTn id="107" dur="500"/>
                                        <p:tgtEl>
                                          <p:spTgt spid="109608"/>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1" fill="hold" grpId="0" nodeType="clickEffect">
                                  <p:stCondLst>
                                    <p:cond delay="0"/>
                                  </p:stCondLst>
                                  <p:childTnLst>
                                    <p:set>
                                      <p:cBhvr>
                                        <p:cTn id="111" dur="1" fill="hold">
                                          <p:stCondLst>
                                            <p:cond delay="0"/>
                                          </p:stCondLst>
                                        </p:cTn>
                                        <p:tgtEl>
                                          <p:spTgt spid="109609"/>
                                        </p:tgtEl>
                                        <p:attrNameLst>
                                          <p:attrName>style.visibility</p:attrName>
                                        </p:attrNameLst>
                                      </p:cBhvr>
                                      <p:to>
                                        <p:strVal val="visible"/>
                                      </p:to>
                                    </p:set>
                                    <p:animEffect transition="in" filter="wipe(up)">
                                      <p:cBhvr>
                                        <p:cTn id="112" dur="500"/>
                                        <p:tgtEl>
                                          <p:spTgt spid="109609"/>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1" fill="hold" grpId="0" nodeType="clickEffect">
                                  <p:stCondLst>
                                    <p:cond delay="0"/>
                                  </p:stCondLst>
                                  <p:childTnLst>
                                    <p:set>
                                      <p:cBhvr>
                                        <p:cTn id="116" dur="1" fill="hold">
                                          <p:stCondLst>
                                            <p:cond delay="0"/>
                                          </p:stCondLst>
                                        </p:cTn>
                                        <p:tgtEl>
                                          <p:spTgt spid="109631"/>
                                        </p:tgtEl>
                                        <p:attrNameLst>
                                          <p:attrName>style.visibility</p:attrName>
                                        </p:attrNameLst>
                                      </p:cBhvr>
                                      <p:to>
                                        <p:strVal val="visible"/>
                                      </p:to>
                                    </p:set>
                                    <p:animEffect transition="in" filter="wipe(up)">
                                      <p:cBhvr>
                                        <p:cTn id="117" dur="500"/>
                                        <p:tgtEl>
                                          <p:spTgt spid="109631"/>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1" fill="hold" grpId="0" nodeType="clickEffect">
                                  <p:stCondLst>
                                    <p:cond delay="0"/>
                                  </p:stCondLst>
                                  <p:childTnLst>
                                    <p:set>
                                      <p:cBhvr>
                                        <p:cTn id="121" dur="1" fill="hold">
                                          <p:stCondLst>
                                            <p:cond delay="0"/>
                                          </p:stCondLst>
                                        </p:cTn>
                                        <p:tgtEl>
                                          <p:spTgt spid="109610"/>
                                        </p:tgtEl>
                                        <p:attrNameLst>
                                          <p:attrName>style.visibility</p:attrName>
                                        </p:attrNameLst>
                                      </p:cBhvr>
                                      <p:to>
                                        <p:strVal val="visible"/>
                                      </p:to>
                                    </p:set>
                                    <p:animEffect transition="in" filter="wipe(up)">
                                      <p:cBhvr>
                                        <p:cTn id="122" dur="500"/>
                                        <p:tgtEl>
                                          <p:spTgt spid="109610"/>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1" fill="hold" grpId="0" nodeType="clickEffect">
                                  <p:stCondLst>
                                    <p:cond delay="0"/>
                                  </p:stCondLst>
                                  <p:childTnLst>
                                    <p:set>
                                      <p:cBhvr>
                                        <p:cTn id="126" dur="1" fill="hold">
                                          <p:stCondLst>
                                            <p:cond delay="0"/>
                                          </p:stCondLst>
                                        </p:cTn>
                                        <p:tgtEl>
                                          <p:spTgt spid="109611"/>
                                        </p:tgtEl>
                                        <p:attrNameLst>
                                          <p:attrName>style.visibility</p:attrName>
                                        </p:attrNameLst>
                                      </p:cBhvr>
                                      <p:to>
                                        <p:strVal val="visible"/>
                                      </p:to>
                                    </p:set>
                                    <p:animEffect transition="in" filter="wipe(up)">
                                      <p:cBhvr>
                                        <p:cTn id="127" dur="500"/>
                                        <p:tgtEl>
                                          <p:spTgt spid="109611"/>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109619"/>
                                        </p:tgtEl>
                                        <p:attrNameLst>
                                          <p:attrName>style.visibility</p:attrName>
                                        </p:attrNameLst>
                                      </p:cBhvr>
                                      <p:to>
                                        <p:strVal val="visible"/>
                                      </p:to>
                                    </p:set>
                                    <p:animEffect transition="in" filter="wipe(left)">
                                      <p:cBhvr>
                                        <p:cTn id="132" dur="500"/>
                                        <p:tgtEl>
                                          <p:spTgt spid="109619"/>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109613"/>
                                        </p:tgtEl>
                                        <p:attrNameLst>
                                          <p:attrName>style.visibility</p:attrName>
                                        </p:attrNameLst>
                                      </p:cBhvr>
                                      <p:to>
                                        <p:strVal val="visible"/>
                                      </p:to>
                                    </p:set>
                                    <p:animEffect transition="in" filter="wipe(left)">
                                      <p:cBhvr>
                                        <p:cTn id="137" dur="500"/>
                                        <p:tgtEl>
                                          <p:spTgt spid="109613"/>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109614"/>
                                        </p:tgtEl>
                                        <p:attrNameLst>
                                          <p:attrName>style.visibility</p:attrName>
                                        </p:attrNameLst>
                                      </p:cBhvr>
                                      <p:to>
                                        <p:strVal val="visible"/>
                                      </p:to>
                                    </p:set>
                                    <p:animEffect transition="in" filter="wipe(left)">
                                      <p:cBhvr>
                                        <p:cTn id="142" dur="500"/>
                                        <p:tgtEl>
                                          <p:spTgt spid="109614"/>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109616"/>
                                        </p:tgtEl>
                                        <p:attrNameLst>
                                          <p:attrName>style.visibility</p:attrName>
                                        </p:attrNameLst>
                                      </p:cBhvr>
                                      <p:to>
                                        <p:strVal val="visible"/>
                                      </p:to>
                                    </p:set>
                                    <p:animEffect transition="in" filter="wipe(left)">
                                      <p:cBhvr>
                                        <p:cTn id="147" dur="500"/>
                                        <p:tgtEl>
                                          <p:spTgt spid="109616"/>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2" presetClass="entr" presetSubtype="8" fill="hold" grpId="0" nodeType="clickEffect">
                                  <p:stCondLst>
                                    <p:cond delay="0"/>
                                  </p:stCondLst>
                                  <p:childTnLst>
                                    <p:set>
                                      <p:cBhvr>
                                        <p:cTn id="151" dur="1" fill="hold">
                                          <p:stCondLst>
                                            <p:cond delay="0"/>
                                          </p:stCondLst>
                                        </p:cTn>
                                        <p:tgtEl>
                                          <p:spTgt spid="109615"/>
                                        </p:tgtEl>
                                        <p:attrNameLst>
                                          <p:attrName>style.visibility</p:attrName>
                                        </p:attrNameLst>
                                      </p:cBhvr>
                                      <p:to>
                                        <p:strVal val="visible"/>
                                      </p:to>
                                    </p:set>
                                    <p:animEffect transition="in" filter="wipe(left)">
                                      <p:cBhvr>
                                        <p:cTn id="152" dur="500"/>
                                        <p:tgtEl>
                                          <p:spTgt spid="109615"/>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2" presetClass="entr" presetSubtype="8" fill="hold" grpId="0" nodeType="clickEffect">
                                  <p:stCondLst>
                                    <p:cond delay="0"/>
                                  </p:stCondLst>
                                  <p:childTnLst>
                                    <p:set>
                                      <p:cBhvr>
                                        <p:cTn id="156" dur="1" fill="hold">
                                          <p:stCondLst>
                                            <p:cond delay="0"/>
                                          </p:stCondLst>
                                        </p:cTn>
                                        <p:tgtEl>
                                          <p:spTgt spid="109617"/>
                                        </p:tgtEl>
                                        <p:attrNameLst>
                                          <p:attrName>style.visibility</p:attrName>
                                        </p:attrNameLst>
                                      </p:cBhvr>
                                      <p:to>
                                        <p:strVal val="visible"/>
                                      </p:to>
                                    </p:set>
                                    <p:animEffect transition="in" filter="wipe(left)">
                                      <p:cBhvr>
                                        <p:cTn id="157" dur="500"/>
                                        <p:tgtEl>
                                          <p:spTgt spid="109617"/>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22" presetClass="entr" presetSubtype="8" fill="hold" grpId="0" nodeType="clickEffect">
                                  <p:stCondLst>
                                    <p:cond delay="0"/>
                                  </p:stCondLst>
                                  <p:childTnLst>
                                    <p:set>
                                      <p:cBhvr>
                                        <p:cTn id="161" dur="1" fill="hold">
                                          <p:stCondLst>
                                            <p:cond delay="0"/>
                                          </p:stCondLst>
                                        </p:cTn>
                                        <p:tgtEl>
                                          <p:spTgt spid="109618"/>
                                        </p:tgtEl>
                                        <p:attrNameLst>
                                          <p:attrName>style.visibility</p:attrName>
                                        </p:attrNameLst>
                                      </p:cBhvr>
                                      <p:to>
                                        <p:strVal val="visible"/>
                                      </p:to>
                                    </p:set>
                                    <p:animEffect transition="in" filter="wipe(left)">
                                      <p:cBhvr>
                                        <p:cTn id="162" dur="500"/>
                                        <p:tgtEl>
                                          <p:spTgt spid="109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98" grpId="0" animBg="1" autoUpdateAnimBg="0"/>
      <p:bldP spid="109599" grpId="0" animBg="1"/>
      <p:bldP spid="109600" grpId="0" animBg="1" autoUpdateAnimBg="0"/>
      <p:bldP spid="109601" grpId="0" animBg="1"/>
      <p:bldP spid="109603" grpId="0" animBg="1" autoUpdateAnimBg="0"/>
      <p:bldP spid="109604" grpId="0" animBg="1"/>
      <p:bldP spid="109605" grpId="0" animBg="1" autoUpdateAnimBg="0"/>
      <p:bldP spid="109606" grpId="0" animBg="1"/>
      <p:bldP spid="109607" grpId="0" animBg="1" autoUpdateAnimBg="0"/>
      <p:bldP spid="109608" grpId="0" animBg="1"/>
      <p:bldP spid="109609" grpId="0" animBg="1" autoUpdateAnimBg="0"/>
      <p:bldP spid="109610" grpId="0" animBg="1"/>
      <p:bldP spid="109611" grpId="0" animBg="1" autoUpdateAnimBg="0"/>
      <p:bldP spid="109613" grpId="0" autoUpdateAnimBg="0"/>
      <p:bldP spid="109614" grpId="0" autoUpdateAnimBg="0"/>
      <p:bldP spid="109615" grpId="0" autoUpdateAnimBg="0"/>
      <p:bldP spid="109616" grpId="0" autoUpdateAnimBg="0"/>
      <p:bldP spid="109617" grpId="0" autoUpdateAnimBg="0"/>
      <p:bldP spid="109618" grpId="0" autoUpdateAnimBg="0"/>
      <p:bldP spid="109619" grpId="0" autoUpdateAnimBg="0"/>
      <p:bldP spid="109621" grpId="0" animBg="1"/>
      <p:bldP spid="109622" grpId="0" animBg="1"/>
      <p:bldP spid="109623" grpId="0" animBg="1"/>
      <p:bldP spid="109624" grpId="0" animBg="1"/>
      <p:bldP spid="109625" grpId="0" animBg="1"/>
      <p:bldP spid="109626" grpId="0" animBg="1"/>
      <p:bldP spid="109627" grpId="0" animBg="1"/>
      <p:bldP spid="109628" grpId="0" animBg="1"/>
      <p:bldP spid="109629" grpId="0" animBg="1"/>
      <p:bldP spid="109630" grpId="0" animBg="1"/>
      <p:bldP spid="10963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err="1" smtClean="0">
                <a:latin typeface="+mn-lt"/>
                <a:ea typeface="宋体" panose="02010600030101010101" pitchFamily="2" charset="-122"/>
              </a:rPr>
              <a:t>算法实现</a:t>
            </a:r>
            <a:r>
              <a:rPr lang="en-US" altLang="zh-CN" dirty="0" smtClean="0">
                <a:latin typeface="+mn-lt"/>
                <a:ea typeface="宋体" panose="02010600030101010101" pitchFamily="2" charset="-122"/>
              </a:rPr>
              <a:t>-</a:t>
            </a:r>
            <a:r>
              <a:rPr lang="zh-CN" altLang="en-US" dirty="0" smtClean="0">
                <a:latin typeface="+mn-lt"/>
                <a:ea typeface="宋体" panose="02010600030101010101" pitchFamily="2" charset="-122"/>
              </a:rPr>
              <a:t>数据结构</a:t>
            </a:r>
            <a:endParaRPr lang="en-US" dirty="0">
              <a:latin typeface="+mn-lt"/>
              <a:ea typeface="宋体" panose="02010600030101010101" pitchFamily="2" charset="-122"/>
            </a:endParaRPr>
          </a:p>
        </p:txBody>
      </p:sp>
      <p:sp>
        <p:nvSpPr>
          <p:cNvPr id="516098" name="Rectangle 2"/>
          <p:cNvSpPr>
            <a:spLocks noGrp="1" noChangeArrowheads="1"/>
          </p:cNvSpPr>
          <p:nvPr>
            <p:ph idx="1"/>
          </p:nvPr>
        </p:nvSpPr>
        <p:spPr/>
        <p:txBody>
          <a:bodyPr>
            <a:normAutofit/>
          </a:bodyPr>
          <a:lstStyle/>
          <a:p>
            <a:r>
              <a:rPr lang="en-US" altLang="en-US" dirty="0" err="1" smtClean="0">
                <a:ea typeface="宋体" panose="02010600030101010101" pitchFamily="2" charset="-122"/>
              </a:rPr>
              <a:t>设用数组</a:t>
            </a:r>
            <a:r>
              <a:rPr lang="en-US" altLang="en-US" dirty="0" smtClean="0">
                <a:ea typeface="宋体" panose="02010600030101010101" pitchFamily="2" charset="-122"/>
              </a:rPr>
              <a:t>(</a:t>
            </a:r>
            <a:r>
              <a:rPr lang="en-US" altLang="en-US" dirty="0" err="1">
                <a:ea typeface="宋体" panose="02010600030101010101" pitchFamily="2" charset="-122"/>
              </a:rPr>
              <a:t>邻接矩阵</a:t>
            </a:r>
            <a:r>
              <a:rPr lang="en-US" altLang="en-US" dirty="0">
                <a:ea typeface="宋体" panose="02010600030101010101" pitchFamily="2" charset="-122"/>
              </a:rPr>
              <a:t>)</a:t>
            </a:r>
            <a:r>
              <a:rPr lang="en-US" altLang="en-US" dirty="0" err="1" smtClean="0">
                <a:ea typeface="宋体" panose="02010600030101010101" pitchFamily="2" charset="-122"/>
              </a:rPr>
              <a:t>表示图</a:t>
            </a:r>
            <a:endParaRPr lang="en-US" altLang="en-US" dirty="0" smtClean="0">
              <a:ea typeface="宋体" panose="02010600030101010101" pitchFamily="2" charset="-122"/>
            </a:endParaRPr>
          </a:p>
          <a:p>
            <a:pPr lvl="1"/>
            <a:r>
              <a:rPr lang="zh-CN" altLang="en-US" dirty="0" smtClean="0">
                <a:ea typeface="宋体" panose="02010600030101010101" pitchFamily="2" charset="-122"/>
              </a:rPr>
              <a:t>若</a:t>
            </a:r>
            <a:r>
              <a:rPr lang="en-US" altLang="en-US" dirty="0" err="1" smtClean="0">
                <a:ea typeface="宋体" panose="02010600030101010101" pitchFamily="2" charset="-122"/>
              </a:rPr>
              <a:t>两个顶点之间不存在边</a:t>
            </a:r>
            <a:r>
              <a:rPr lang="zh-CN" altLang="en-US" dirty="0" smtClean="0">
                <a:ea typeface="宋体" panose="02010600030101010101" pitchFamily="2" charset="-122"/>
              </a:rPr>
              <a:t>，则对应</a:t>
            </a:r>
            <a:r>
              <a:rPr lang="en-US" altLang="en-US" dirty="0" err="1" smtClean="0">
                <a:ea typeface="宋体" panose="02010600030101010101" pitchFamily="2" charset="-122"/>
              </a:rPr>
              <a:t>的权值</a:t>
            </a:r>
            <a:r>
              <a:rPr lang="zh-CN" altLang="en-US" dirty="0" smtClean="0">
                <a:ea typeface="宋体" panose="02010600030101010101" pitchFamily="2" charset="-122"/>
              </a:rPr>
              <a:t>设</a:t>
            </a:r>
            <a:r>
              <a:rPr lang="en-US" altLang="en-US" dirty="0" smtClean="0">
                <a:ea typeface="宋体" panose="02010600030101010101" pitchFamily="2" charset="-122"/>
              </a:rPr>
              <a:t>为</a:t>
            </a:r>
            <a:r>
              <a:rPr lang="zh-CN" altLang="en-US" dirty="0" smtClean="0">
                <a:ea typeface="宋体" panose="02010600030101010101" pitchFamily="2" charset="-122"/>
              </a:rPr>
              <a:t>指定</a:t>
            </a:r>
            <a:r>
              <a:rPr lang="en-US" altLang="en-US" dirty="0" err="1" smtClean="0">
                <a:ea typeface="宋体" panose="02010600030101010101" pitchFamily="2" charset="-122"/>
              </a:rPr>
              <a:t>的最大值</a:t>
            </a:r>
            <a:r>
              <a:rPr lang="en-US" altLang="en-US" dirty="0" smtClean="0">
                <a:ea typeface="宋体" panose="02010600030101010101" pitchFamily="2" charset="-122"/>
              </a:rPr>
              <a:t> </a:t>
            </a:r>
          </a:p>
          <a:p>
            <a:r>
              <a:rPr lang="zh-CN" altLang="en-US" dirty="0" smtClean="0">
                <a:ea typeface="宋体" panose="02010600030101010101" pitchFamily="2" charset="-122"/>
              </a:rPr>
              <a:t>所构造的最小生成树用一维数组存储其</a:t>
            </a:r>
            <a:r>
              <a:rPr lang="en-US" altLang="en-US" dirty="0" smtClean="0">
                <a:ea typeface="宋体" panose="02010600030101010101" pitchFamily="2" charset="-122"/>
              </a:rPr>
              <a:t>n-1</a:t>
            </a:r>
            <a:r>
              <a:rPr lang="zh-CN" altLang="en-US" dirty="0" smtClean="0">
                <a:ea typeface="宋体" panose="02010600030101010101" pitchFamily="2" charset="-122"/>
              </a:rPr>
              <a:t>条边</a:t>
            </a:r>
            <a:endParaRPr lang="en-US" altLang="zh-CN" dirty="0" smtClean="0">
              <a:ea typeface="宋体" panose="02010600030101010101" pitchFamily="2" charset="-122"/>
            </a:endParaRPr>
          </a:p>
          <a:p>
            <a:pPr marL="400050" lvl="1" indent="0">
              <a:buNone/>
            </a:pPr>
            <a:r>
              <a:rPr lang="en-US" altLang="en-US" sz="3300" dirty="0" err="1" smtClean="0">
                <a:ea typeface="宋体" panose="02010600030101010101" pitchFamily="2" charset="-122"/>
              </a:rPr>
              <a:t>typedef</a:t>
            </a:r>
            <a:r>
              <a:rPr lang="en-US" altLang="en-US" sz="3300" dirty="0" smtClean="0">
                <a:ea typeface="宋体" panose="02010600030101010101" pitchFamily="2" charset="-122"/>
              </a:rPr>
              <a:t> </a:t>
            </a:r>
            <a:r>
              <a:rPr lang="en-US" altLang="en-US" sz="3300" dirty="0" err="1" smtClean="0">
                <a:ea typeface="宋体" panose="02010600030101010101" pitchFamily="2" charset="-122"/>
              </a:rPr>
              <a:t>struct</a:t>
            </a:r>
            <a:r>
              <a:rPr lang="en-US" altLang="en-US" sz="3300" dirty="0" smtClean="0">
                <a:ea typeface="宋体" panose="02010600030101010101" pitchFamily="2" charset="-122"/>
              </a:rPr>
              <a:t> </a:t>
            </a:r>
            <a:r>
              <a:rPr lang="en-US" altLang="en-US" sz="3300" dirty="0" err="1" smtClean="0">
                <a:ea typeface="宋体" panose="02010600030101010101" pitchFamily="2" charset="-122"/>
              </a:rPr>
              <a:t>MSTEdge</a:t>
            </a:r>
            <a:r>
              <a:rPr lang="en-US" altLang="en-US" sz="3300" dirty="0" smtClean="0">
                <a:ea typeface="宋体" panose="02010600030101010101" pitchFamily="2" charset="-122"/>
              </a:rPr>
              <a:t> </a:t>
            </a:r>
            <a:r>
              <a:rPr lang="en-US" altLang="zh-CN" sz="3300" dirty="0" smtClean="0">
                <a:ea typeface="宋体" panose="02010600030101010101" pitchFamily="2" charset="-122"/>
              </a:rPr>
              <a:t>{</a:t>
            </a:r>
            <a:endParaRPr lang="en-US" altLang="en-US" sz="3300" dirty="0" smtClean="0">
              <a:ea typeface="宋体" panose="02010600030101010101" pitchFamily="2" charset="-122"/>
            </a:endParaRPr>
          </a:p>
          <a:p>
            <a:pPr marL="857250" lvl="2" indent="0">
              <a:buNone/>
            </a:pPr>
            <a:r>
              <a:rPr lang="en-US" altLang="en-US" sz="3300" dirty="0">
                <a:ea typeface="宋体" panose="02010600030101010101" pitchFamily="2" charset="-122"/>
              </a:rPr>
              <a:t>//</a:t>
            </a:r>
            <a:r>
              <a:rPr lang="zh-CN" altLang="en-US" sz="3300" dirty="0">
                <a:ea typeface="宋体" panose="02010600030101010101" pitchFamily="2" charset="-122"/>
              </a:rPr>
              <a:t>边所依附的图中两个</a:t>
            </a:r>
            <a:r>
              <a:rPr lang="zh-CN" altLang="en-US" sz="3300" dirty="0" smtClean="0">
                <a:ea typeface="宋体" panose="02010600030101010101" pitchFamily="2" charset="-122"/>
              </a:rPr>
              <a:t>顶点</a:t>
            </a:r>
            <a:endParaRPr lang="en-US" altLang="zh-CN" sz="3300" dirty="0" smtClean="0">
              <a:ea typeface="宋体" panose="02010600030101010101" pitchFamily="2" charset="-122"/>
            </a:endParaRPr>
          </a:p>
          <a:p>
            <a:pPr marL="857250" lvl="2" indent="0">
              <a:buNone/>
            </a:pPr>
            <a:r>
              <a:rPr lang="en-US" altLang="en-US" sz="3300" dirty="0" err="1" smtClean="0">
                <a:ea typeface="宋体" panose="02010600030101010101" pitchFamily="2" charset="-122"/>
              </a:rPr>
              <a:t>int</a:t>
            </a:r>
            <a:r>
              <a:rPr lang="en-US" altLang="en-US" sz="3300" dirty="0" smtClean="0">
                <a:ea typeface="宋体" panose="02010600030101010101" pitchFamily="2" charset="-122"/>
              </a:rPr>
              <a:t>  vex1, vex2; </a:t>
            </a:r>
          </a:p>
          <a:p>
            <a:pPr marL="857250" lvl="2" indent="0">
              <a:buNone/>
            </a:pPr>
            <a:r>
              <a:rPr lang="en-US" altLang="en-US" sz="3300" dirty="0" err="1" smtClean="0">
                <a:ea typeface="宋体" panose="02010600030101010101" pitchFamily="2" charset="-122"/>
              </a:rPr>
              <a:t>WeightType</a:t>
            </a:r>
            <a:r>
              <a:rPr lang="en-US" altLang="en-US" sz="3300" dirty="0" smtClean="0">
                <a:ea typeface="宋体" panose="02010600030101010101" pitchFamily="2" charset="-122"/>
              </a:rPr>
              <a:t>  weight; //</a:t>
            </a:r>
            <a:r>
              <a:rPr lang="zh-CN" altLang="en-US" sz="3300" dirty="0" smtClean="0">
                <a:ea typeface="宋体" panose="02010600030101010101" pitchFamily="2" charset="-122"/>
              </a:rPr>
              <a:t>边的权值</a:t>
            </a:r>
            <a:endParaRPr lang="en-US" altLang="zh-CN" sz="3300" dirty="0" smtClean="0">
              <a:ea typeface="宋体" panose="02010600030101010101" pitchFamily="2" charset="-122"/>
            </a:endParaRPr>
          </a:p>
          <a:p>
            <a:pPr marL="400050" lvl="1" indent="0">
              <a:buNone/>
            </a:pPr>
            <a:r>
              <a:rPr lang="en-US" altLang="en-US" sz="3300" dirty="0" smtClean="0">
                <a:ea typeface="宋体" panose="02010600030101010101" pitchFamily="2" charset="-122"/>
              </a:rPr>
              <a:t>}</a:t>
            </a:r>
            <a:r>
              <a:rPr lang="en-US" altLang="en-US" sz="3300" dirty="0" err="1" smtClean="0">
                <a:ea typeface="宋体" panose="02010600030101010101" pitchFamily="2" charset="-122"/>
              </a:rPr>
              <a:t>MSTEdge</a:t>
            </a:r>
            <a:r>
              <a:rPr lang="en-US" altLang="en-US" sz="3300" dirty="0" smtClean="0">
                <a:ea typeface="宋体" panose="02010600030101010101" pitchFamily="2" charset="-122"/>
              </a:rPr>
              <a:t>;</a:t>
            </a:r>
          </a:p>
        </p:txBody>
      </p:sp>
    </p:spTree>
    <p:extLst>
      <p:ext uri="{BB962C8B-B14F-4D97-AF65-F5344CB8AC3E}">
        <p14:creationId xmlns:p14="http://schemas.microsoft.com/office/powerpoint/2010/main" val="210616982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en-US" dirty="0" err="1">
                <a:latin typeface="+mn-lt"/>
                <a:ea typeface="宋体" panose="02010600030101010101" pitchFamily="2" charset="-122"/>
              </a:rPr>
              <a:t>算法实现</a:t>
            </a:r>
            <a:r>
              <a:rPr lang="en-US" altLang="zh-CN" dirty="0">
                <a:latin typeface="+mn-lt"/>
                <a:ea typeface="宋体" panose="02010600030101010101" pitchFamily="2" charset="-122"/>
              </a:rPr>
              <a:t>-</a:t>
            </a:r>
            <a:r>
              <a:rPr lang="zh-CN" altLang="en-US" dirty="0">
                <a:latin typeface="+mn-lt"/>
                <a:ea typeface="宋体" panose="02010600030101010101" pitchFamily="2" charset="-122"/>
              </a:rPr>
              <a:t>数据结构</a:t>
            </a:r>
            <a:endParaRPr lang="en-US" dirty="0">
              <a:latin typeface="+mn-lt"/>
              <a:ea typeface="宋体" panose="02010600030101010101" pitchFamily="2" charset="-122"/>
            </a:endParaRPr>
          </a:p>
        </p:txBody>
      </p:sp>
      <p:sp>
        <p:nvSpPr>
          <p:cNvPr id="517122" name="Rectangle 2"/>
          <p:cNvSpPr>
            <a:spLocks noGrp="1" noChangeArrowheads="1"/>
          </p:cNvSpPr>
          <p:nvPr>
            <p:ph idx="1"/>
          </p:nvPr>
        </p:nvSpPr>
        <p:spPr/>
        <p:txBody>
          <a:bodyPr>
            <a:normAutofit fontScale="85000" lnSpcReduction="10000"/>
          </a:bodyPr>
          <a:lstStyle/>
          <a:p>
            <a:r>
              <a:rPr lang="en-US" altLang="en-US" dirty="0" err="1" smtClean="0">
                <a:ea typeface="宋体" panose="02010600030101010101" pitchFamily="2" charset="-122"/>
              </a:rPr>
              <a:t>设置一个一维数组closedge</a:t>
            </a:r>
            <a:r>
              <a:rPr lang="en-US" altLang="en-US" dirty="0" smtClean="0">
                <a:ea typeface="宋体" panose="02010600030101010101" pitchFamily="2" charset="-122"/>
              </a:rPr>
              <a:t>[n]，</a:t>
            </a:r>
            <a:r>
              <a:rPr lang="en-US" altLang="en-US" dirty="0" err="1" smtClean="0">
                <a:ea typeface="宋体" panose="02010600030101010101" pitchFamily="2" charset="-122"/>
              </a:rPr>
              <a:t>用来保存V</a:t>
            </a:r>
            <a:r>
              <a:rPr lang="en-US" altLang="en-US" dirty="0" smtClean="0">
                <a:ea typeface="宋体" panose="02010600030101010101" pitchFamily="2" charset="-122"/>
              </a:rPr>
              <a:t>- </a:t>
            </a:r>
            <a:r>
              <a:rPr lang="en-US" altLang="en-US" dirty="0" err="1" smtClean="0">
                <a:ea typeface="宋体" panose="02010600030101010101" pitchFamily="2" charset="-122"/>
              </a:rPr>
              <a:t>U中各顶点到U中顶点具有权值最小的边</a:t>
            </a:r>
            <a:endParaRPr lang="en-US" altLang="en-US" dirty="0" smtClean="0">
              <a:ea typeface="宋体" panose="02010600030101010101" pitchFamily="2" charset="-122"/>
            </a:endParaRPr>
          </a:p>
          <a:p>
            <a:pPr marL="457200" lvl="1" indent="0">
              <a:buNone/>
            </a:pPr>
            <a:r>
              <a:rPr lang="en-US" altLang="en-US" sz="3300" dirty="0" err="1" smtClean="0">
                <a:ea typeface="宋体" panose="02010600030101010101" pitchFamily="2" charset="-122"/>
              </a:rPr>
              <a:t>struct</a:t>
            </a:r>
            <a:r>
              <a:rPr lang="en-US" altLang="en-US" sz="3300" dirty="0" smtClean="0">
                <a:ea typeface="宋体" panose="02010600030101010101" pitchFamily="2" charset="-122"/>
              </a:rPr>
              <a:t> </a:t>
            </a:r>
            <a:r>
              <a:rPr lang="en-US" altLang="zh-CN" sz="3300" dirty="0" smtClean="0">
                <a:ea typeface="宋体" panose="02010600030101010101" pitchFamily="2" charset="-122"/>
              </a:rPr>
              <a:t>{</a:t>
            </a:r>
            <a:endParaRPr lang="en-US" altLang="en-US" sz="3300" dirty="0" smtClean="0">
              <a:ea typeface="宋体" panose="02010600030101010101" pitchFamily="2" charset="-122"/>
            </a:endParaRPr>
          </a:p>
          <a:p>
            <a:pPr marL="914400" lvl="2" indent="0">
              <a:buNone/>
            </a:pPr>
            <a:r>
              <a:rPr lang="en-US" altLang="en-US" sz="3300" dirty="0" err="1" smtClean="0">
                <a:ea typeface="宋体" panose="02010600030101010101" pitchFamily="2" charset="-122"/>
              </a:rPr>
              <a:t>int</a:t>
            </a:r>
            <a:r>
              <a:rPr lang="en-US" altLang="en-US" sz="3300" dirty="0" smtClean="0">
                <a:ea typeface="宋体" panose="02010600030101010101" pitchFamily="2" charset="-122"/>
              </a:rPr>
              <a:t>  </a:t>
            </a:r>
            <a:r>
              <a:rPr lang="en-US" altLang="en-US" sz="3300" dirty="0" err="1" smtClean="0">
                <a:ea typeface="宋体" panose="02010600030101010101" pitchFamily="2" charset="-122"/>
              </a:rPr>
              <a:t>adjvex</a:t>
            </a:r>
            <a:r>
              <a:rPr lang="en-US" altLang="en-US" sz="3300" dirty="0" smtClean="0">
                <a:ea typeface="宋体" panose="02010600030101010101" pitchFamily="2" charset="-122"/>
              </a:rPr>
              <a:t>; 		//</a:t>
            </a:r>
            <a:r>
              <a:rPr lang="en-US" altLang="en-US" sz="3300" dirty="0" err="1" smtClean="0">
                <a:ea typeface="宋体" panose="02010600030101010101" pitchFamily="2" charset="-122"/>
              </a:rPr>
              <a:t>边所依附于U中的顶点</a:t>
            </a:r>
            <a:endParaRPr lang="en-US" altLang="en-US" sz="3300" dirty="0" smtClean="0">
              <a:ea typeface="宋体" panose="02010600030101010101" pitchFamily="2" charset="-122"/>
            </a:endParaRPr>
          </a:p>
          <a:p>
            <a:pPr marL="914400" lvl="2" indent="0">
              <a:buNone/>
            </a:pPr>
            <a:r>
              <a:rPr lang="en-US" altLang="en-US" sz="3300" dirty="0" err="1" smtClean="0">
                <a:ea typeface="宋体" panose="02010600030101010101" pitchFamily="2" charset="-122"/>
              </a:rPr>
              <a:t>int</a:t>
            </a:r>
            <a:r>
              <a:rPr lang="en-US" altLang="en-US" sz="3300" dirty="0" smtClean="0">
                <a:ea typeface="宋体" panose="02010600030101010101" pitchFamily="2" charset="-122"/>
              </a:rPr>
              <a:t>  </a:t>
            </a:r>
            <a:r>
              <a:rPr lang="en-US" altLang="en-US" sz="3300" dirty="0" err="1" smtClean="0">
                <a:ea typeface="宋体" panose="02010600030101010101" pitchFamily="2" charset="-122"/>
              </a:rPr>
              <a:t>lowcost</a:t>
            </a:r>
            <a:r>
              <a:rPr lang="en-US" altLang="en-US" sz="3300" dirty="0" smtClean="0">
                <a:ea typeface="宋体" panose="02010600030101010101" pitchFamily="2" charset="-122"/>
              </a:rPr>
              <a:t> ; 	//</a:t>
            </a:r>
            <a:r>
              <a:rPr lang="en-US" altLang="en-US" sz="3300" dirty="0" err="1" smtClean="0">
                <a:ea typeface="宋体" panose="02010600030101010101" pitchFamily="2" charset="-122"/>
              </a:rPr>
              <a:t>该边的权值</a:t>
            </a:r>
            <a:endParaRPr lang="en-US" altLang="en-US" sz="3300" dirty="0" smtClean="0">
              <a:ea typeface="宋体" panose="02010600030101010101" pitchFamily="2" charset="-122"/>
            </a:endParaRPr>
          </a:p>
          <a:p>
            <a:pPr marL="457200" lvl="1" indent="0">
              <a:buNone/>
            </a:pPr>
            <a:r>
              <a:rPr lang="en-US" altLang="en-US" sz="3300" dirty="0" smtClean="0">
                <a:ea typeface="宋体" panose="02010600030101010101" pitchFamily="2" charset="-122"/>
              </a:rPr>
              <a:t>} </a:t>
            </a:r>
            <a:r>
              <a:rPr lang="en-US" altLang="en-US" sz="3300" dirty="0" err="1" smtClean="0">
                <a:ea typeface="宋体" panose="02010600030101010101" pitchFamily="2" charset="-122"/>
              </a:rPr>
              <a:t>closedge</a:t>
            </a:r>
            <a:r>
              <a:rPr lang="en-US" altLang="en-US" sz="3300" dirty="0" smtClean="0">
                <a:ea typeface="宋体" panose="02010600030101010101" pitchFamily="2" charset="-122"/>
              </a:rPr>
              <a:t>[</a:t>
            </a:r>
            <a:r>
              <a:rPr lang="en-US" sz="3300" dirty="0" smtClean="0">
                <a:ea typeface="宋体" panose="02010600030101010101" pitchFamily="2" charset="-122"/>
              </a:rPr>
              <a:t>MAX_VERTEX_NUM</a:t>
            </a:r>
            <a:r>
              <a:rPr lang="en-US" altLang="en-US" sz="3300" dirty="0" smtClean="0">
                <a:ea typeface="宋体" panose="02010600030101010101" pitchFamily="2" charset="-122"/>
              </a:rPr>
              <a:t>];</a:t>
            </a:r>
          </a:p>
          <a:p>
            <a:r>
              <a:rPr lang="en-US" altLang="en-US" dirty="0" err="1" smtClean="0">
                <a:ea typeface="宋体" panose="02010600030101010101" pitchFamily="2" charset="-122"/>
              </a:rPr>
              <a:t>closedge</a:t>
            </a:r>
            <a:r>
              <a:rPr lang="en-US" altLang="en-US" dirty="0" smtClean="0">
                <a:ea typeface="宋体" panose="02010600030101010101" pitchFamily="2" charset="-122"/>
              </a:rPr>
              <a:t>[j].</a:t>
            </a:r>
            <a:r>
              <a:rPr lang="en-US" altLang="en-US" dirty="0" err="1" smtClean="0">
                <a:ea typeface="宋体" panose="02010600030101010101" pitchFamily="2" charset="-122"/>
              </a:rPr>
              <a:t>adjvex</a:t>
            </a:r>
            <a:r>
              <a:rPr lang="en-US" altLang="en-US" dirty="0" smtClean="0">
                <a:ea typeface="宋体" panose="02010600030101010101" pitchFamily="2" charset="-122"/>
              </a:rPr>
              <a:t>=</a:t>
            </a:r>
            <a:r>
              <a:rPr lang="en-US" altLang="en-US" dirty="0" err="1" smtClean="0">
                <a:ea typeface="宋体" panose="02010600030101010101" pitchFamily="2" charset="-122"/>
              </a:rPr>
              <a:t>k，表明边</a:t>
            </a:r>
            <a:r>
              <a:rPr lang="en-US" altLang="en-US" dirty="0" smtClean="0">
                <a:ea typeface="宋体" panose="02010600030101010101" pitchFamily="2" charset="-122"/>
              </a:rPr>
              <a:t>(</a:t>
            </a:r>
            <a:r>
              <a:rPr lang="en-US" altLang="en-US" dirty="0" err="1" smtClean="0">
                <a:ea typeface="宋体" panose="02010600030101010101" pitchFamily="2" charset="-122"/>
              </a:rPr>
              <a:t>vj</a:t>
            </a:r>
            <a:r>
              <a:rPr lang="en-US" altLang="en-US" dirty="0" smtClean="0">
                <a:ea typeface="宋体" panose="02010600030101010101" pitchFamily="2" charset="-122"/>
              </a:rPr>
              <a:t>, </a:t>
            </a:r>
            <a:r>
              <a:rPr lang="en-US" altLang="en-US" dirty="0" err="1" smtClean="0">
                <a:ea typeface="宋体" panose="02010600030101010101" pitchFamily="2" charset="-122"/>
              </a:rPr>
              <a:t>vk</a:t>
            </a:r>
            <a:r>
              <a:rPr lang="en-US" altLang="en-US" dirty="0" smtClean="0">
                <a:ea typeface="宋体" panose="02010600030101010101" pitchFamily="2" charset="-122"/>
              </a:rPr>
              <a:t>)</a:t>
            </a:r>
            <a:r>
              <a:rPr lang="en-US" altLang="en-US" dirty="0" err="1" smtClean="0">
                <a:ea typeface="宋体" panose="02010600030101010101" pitchFamily="2" charset="-122"/>
              </a:rPr>
              <a:t>是V-U中顶点vj到U中权值最小的边，而顶点vk是该边所依附的U中的顶点</a:t>
            </a:r>
            <a:endParaRPr lang="en-US" altLang="zh-CN" dirty="0" smtClean="0">
              <a:ea typeface="宋体" panose="02010600030101010101" pitchFamily="2" charset="-122"/>
            </a:endParaRPr>
          </a:p>
          <a:p>
            <a:r>
              <a:rPr lang="en-US" altLang="en-US" dirty="0" err="1" smtClean="0">
                <a:ea typeface="宋体" panose="02010600030101010101" pitchFamily="2" charset="-122"/>
              </a:rPr>
              <a:t>closedge</a:t>
            </a:r>
            <a:r>
              <a:rPr lang="en-US" altLang="en-US" dirty="0" smtClean="0">
                <a:ea typeface="宋体" panose="02010600030101010101" pitchFamily="2" charset="-122"/>
              </a:rPr>
              <a:t>[j].</a:t>
            </a:r>
            <a:r>
              <a:rPr lang="en-US" altLang="en-US" dirty="0" err="1" smtClean="0">
                <a:ea typeface="宋体" panose="02010600030101010101" pitchFamily="2" charset="-122"/>
              </a:rPr>
              <a:t>lowcost存放该边的权值</a:t>
            </a:r>
            <a:endParaRPr lang="en-US" altLang="en-US" dirty="0" smtClean="0">
              <a:ea typeface="宋体" panose="02010600030101010101" pitchFamily="2" charset="-122"/>
            </a:endParaRPr>
          </a:p>
          <a:p>
            <a:endParaRPr lang="en-US" altLang="en-US" dirty="0" smtClean="0">
              <a:ea typeface="宋体" panose="02010600030101010101" pitchFamily="2" charset="-122"/>
            </a:endParaRPr>
          </a:p>
          <a:p>
            <a:r>
              <a:rPr lang="en-US" altLang="en-US" dirty="0" err="1" smtClean="0">
                <a:ea typeface="宋体" panose="02010600030101010101" pitchFamily="2" charset="-122"/>
              </a:rPr>
              <a:t>假设从顶点</a:t>
            </a:r>
            <a:r>
              <a:rPr lang="en-US" altLang="zh-CN" dirty="0" err="1" smtClean="0">
                <a:ea typeface="宋体" panose="02010600030101010101" pitchFamily="2" charset="-122"/>
              </a:rPr>
              <a:t>V</a:t>
            </a:r>
            <a:r>
              <a:rPr lang="en-US" altLang="en-US" dirty="0" err="1" smtClean="0">
                <a:ea typeface="宋体" panose="02010600030101010101" pitchFamily="2" charset="-122"/>
              </a:rPr>
              <a:t>s开始构造最小生成树。初始时令Closedge</a:t>
            </a:r>
            <a:r>
              <a:rPr lang="en-US" altLang="en-US" dirty="0" smtClean="0">
                <a:ea typeface="宋体" panose="02010600030101010101" pitchFamily="2" charset="-122"/>
              </a:rPr>
              <a:t>[s].</a:t>
            </a:r>
            <a:r>
              <a:rPr lang="en-US" altLang="en-US" dirty="0" err="1" smtClean="0">
                <a:ea typeface="宋体" panose="02010600030101010101" pitchFamily="2" charset="-122"/>
              </a:rPr>
              <a:t>lowcost</a:t>
            </a:r>
            <a:r>
              <a:rPr lang="en-US" altLang="en-US" dirty="0" smtClean="0">
                <a:ea typeface="宋体" panose="02010600030101010101" pitchFamily="2" charset="-122"/>
              </a:rPr>
              <a:t>=0</a:t>
            </a:r>
            <a:r>
              <a:rPr lang="zh-CN" altLang="en-US" dirty="0" smtClean="0">
                <a:ea typeface="宋体" panose="02010600030101010101" pitchFamily="2" charset="-122"/>
              </a:rPr>
              <a:t>，表明顶点</a:t>
            </a:r>
            <a:r>
              <a:rPr lang="en-US" altLang="zh-CN" dirty="0" smtClean="0">
                <a:ea typeface="宋体" panose="02010600030101010101" pitchFamily="2" charset="-122"/>
              </a:rPr>
              <a:t>V</a:t>
            </a:r>
            <a:r>
              <a:rPr lang="en-US" altLang="en-US" dirty="0" smtClean="0">
                <a:ea typeface="宋体" panose="02010600030101010101" pitchFamily="2" charset="-122"/>
              </a:rPr>
              <a:t>s</a:t>
            </a:r>
            <a:r>
              <a:rPr lang="zh-CN" altLang="en-US" dirty="0" smtClean="0">
                <a:ea typeface="宋体" panose="02010600030101010101" pitchFamily="2" charset="-122"/>
              </a:rPr>
              <a:t>首先加入到</a:t>
            </a:r>
            <a:r>
              <a:rPr lang="en-US" altLang="en-US" dirty="0" smtClean="0">
                <a:ea typeface="宋体" panose="02010600030101010101" pitchFamily="2" charset="-122"/>
              </a:rPr>
              <a:t>U</a:t>
            </a:r>
            <a:r>
              <a:rPr lang="zh-CN" altLang="en-US" dirty="0" smtClean="0">
                <a:ea typeface="宋体" panose="02010600030101010101" pitchFamily="2" charset="-122"/>
              </a:rPr>
              <a:t>中；</a:t>
            </a:r>
            <a:endParaRPr lang="en-US" altLang="zh-CN" dirty="0" smtClean="0">
              <a:ea typeface="宋体" panose="02010600030101010101" pitchFamily="2" charset="-122"/>
            </a:endParaRPr>
          </a:p>
          <a:p>
            <a:endParaRPr lang="en-US" altLang="en-US" dirty="0" smtClean="0"/>
          </a:p>
        </p:txBody>
      </p:sp>
    </p:spTree>
    <p:extLst>
      <p:ext uri="{BB962C8B-B14F-4D97-AF65-F5344CB8AC3E}">
        <p14:creationId xmlns:p14="http://schemas.microsoft.com/office/powerpoint/2010/main" val="28938239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宋体" panose="02010600030101010101" pitchFamily="2" charset="-122"/>
              </a:rPr>
              <a:t>术语</a:t>
            </a:r>
            <a:r>
              <a:rPr lang="en-US" altLang="zh-CN" dirty="0" smtClean="0">
                <a:latin typeface="+mn-lt"/>
                <a:ea typeface="宋体" panose="02010600030101010101" pitchFamily="2" charset="-122"/>
              </a:rPr>
              <a:t>-</a:t>
            </a:r>
            <a:r>
              <a:rPr lang="en-US" altLang="en-US" dirty="0" err="1" smtClean="0">
                <a:latin typeface="+mn-lt"/>
                <a:ea typeface="宋体" panose="02010600030101010101" pitchFamily="2" charset="-122"/>
              </a:rPr>
              <a:t>生成树、生成森林</a:t>
            </a:r>
            <a:endParaRPr lang="en-US" dirty="0">
              <a:latin typeface="+mn-lt"/>
              <a:ea typeface="宋体" panose="02010600030101010101" pitchFamily="2" charset="-122"/>
            </a:endParaRPr>
          </a:p>
        </p:txBody>
      </p:sp>
      <p:sp>
        <p:nvSpPr>
          <p:cNvPr id="433154" name="Rectangle 2"/>
          <p:cNvSpPr>
            <a:spLocks noGrp="1" noChangeArrowheads="1"/>
          </p:cNvSpPr>
          <p:nvPr>
            <p:ph idx="1"/>
          </p:nvPr>
        </p:nvSpPr>
        <p:spPr>
          <a:xfrm>
            <a:off x="457200" y="836712"/>
            <a:ext cx="8434388" cy="4330996"/>
          </a:xfrm>
        </p:spPr>
        <p:txBody>
          <a:bodyPr>
            <a:normAutofit lnSpcReduction="10000"/>
          </a:bodyPr>
          <a:lstStyle/>
          <a:p>
            <a:r>
              <a:rPr lang="en-US" altLang="en-US" dirty="0" err="1" smtClean="0">
                <a:ea typeface="宋体" panose="02010600030101010101" pitchFamily="2" charset="-122"/>
              </a:rPr>
              <a:t>一个</a:t>
            </a:r>
            <a:r>
              <a:rPr lang="en-US" altLang="en-US" b="1" dirty="0" err="1" smtClean="0">
                <a:solidFill>
                  <a:srgbClr val="0000FF"/>
                </a:solidFill>
                <a:ea typeface="宋体" panose="02010600030101010101" pitchFamily="2" charset="-122"/>
              </a:rPr>
              <a:t>连通图的生成树</a:t>
            </a:r>
            <a:r>
              <a:rPr lang="zh-CN" altLang="en-US" dirty="0" smtClean="0">
                <a:ea typeface="宋体" panose="02010600030101010101" pitchFamily="2" charset="-122"/>
              </a:rPr>
              <a:t>是</a:t>
            </a:r>
            <a:r>
              <a:rPr lang="en-US" altLang="en-US" dirty="0" smtClean="0">
                <a:ea typeface="宋体" panose="02010600030101010101" pitchFamily="2" charset="-122"/>
              </a:rPr>
              <a:t>一个</a:t>
            </a:r>
            <a:r>
              <a:rPr lang="en-US" altLang="en-US" b="1" dirty="0" smtClean="0">
                <a:ea typeface="宋体" panose="02010600030101010101" pitchFamily="2" charset="-122"/>
              </a:rPr>
              <a:t>极小连通子图</a:t>
            </a:r>
            <a:r>
              <a:rPr lang="en-US" altLang="en-US" dirty="0" smtClean="0">
                <a:ea typeface="宋体" panose="02010600030101010101" pitchFamily="2" charset="-122"/>
              </a:rPr>
              <a:t>，它含有图中</a:t>
            </a:r>
            <a:r>
              <a:rPr lang="en-US" altLang="en-US" b="1" dirty="0" smtClean="0">
                <a:ea typeface="宋体" panose="02010600030101010101" pitchFamily="2" charset="-122"/>
              </a:rPr>
              <a:t>全部n个顶点</a:t>
            </a:r>
            <a:r>
              <a:rPr lang="en-US" altLang="en-US" dirty="0" smtClean="0">
                <a:ea typeface="宋体" panose="02010600030101010101" pitchFamily="2" charset="-122"/>
              </a:rPr>
              <a:t>和只有足以构成一棵树的</a:t>
            </a:r>
            <a:r>
              <a:rPr lang="en-US" altLang="en-US" b="1" dirty="0" smtClean="0">
                <a:ea typeface="宋体" panose="02010600030101010101" pitchFamily="2" charset="-122"/>
              </a:rPr>
              <a:t>n-1条边</a:t>
            </a:r>
            <a:endParaRPr lang="zh-CN" altLang="en-US" b="1" dirty="0" smtClean="0">
              <a:ea typeface="宋体" panose="02010600030101010101" pitchFamily="2" charset="-122"/>
            </a:endParaRPr>
          </a:p>
          <a:p>
            <a:pPr lvl="1"/>
            <a:r>
              <a:rPr lang="en-US" altLang="en-US" dirty="0" smtClean="0">
                <a:ea typeface="宋体" panose="02010600030101010101" pitchFamily="2" charset="-122"/>
              </a:rPr>
              <a:t>一棵有n个顶点的生成树有且仅有n-1条边</a:t>
            </a:r>
          </a:p>
          <a:p>
            <a:r>
              <a:rPr lang="zh-CN" altLang="en-US" b="1" dirty="0" smtClean="0">
                <a:solidFill>
                  <a:srgbClr val="0000FF"/>
                </a:solidFill>
                <a:ea typeface="宋体" panose="02010600030101010101" pitchFamily="2" charset="-122"/>
              </a:rPr>
              <a:t>有向图的生成森林</a:t>
            </a:r>
            <a:r>
              <a:rPr lang="zh-CN" altLang="en-US" dirty="0" smtClean="0">
                <a:ea typeface="宋体" panose="02010600030101010101" pitchFamily="2" charset="-122"/>
              </a:rPr>
              <a:t>是这样一个子图，由若干棵</a:t>
            </a:r>
            <a:r>
              <a:rPr lang="zh-CN" altLang="en-US" b="1" dirty="0" smtClean="0">
                <a:solidFill>
                  <a:schemeClr val="accent6">
                    <a:lumMod val="50000"/>
                  </a:schemeClr>
                </a:solidFill>
                <a:ea typeface="宋体" panose="02010600030101010101" pitchFamily="2" charset="-122"/>
              </a:rPr>
              <a:t>有向树</a:t>
            </a:r>
            <a:r>
              <a:rPr lang="zh-CN" altLang="en-US" dirty="0" smtClean="0">
                <a:ea typeface="宋体" panose="02010600030101010101" pitchFamily="2" charset="-122"/>
              </a:rPr>
              <a:t>组成，含有图中全部顶点，但只有足以构成若干棵</a:t>
            </a:r>
            <a:r>
              <a:rPr lang="zh-CN" altLang="en-US" dirty="0">
                <a:ea typeface="宋体" panose="02010600030101010101" pitchFamily="2" charset="-122"/>
              </a:rPr>
              <a:t>不相交有向树的弧</a:t>
            </a:r>
          </a:p>
          <a:p>
            <a:pPr lvl="1"/>
            <a:r>
              <a:rPr lang="zh-CN" altLang="en-US" b="1" dirty="0" smtClean="0">
                <a:solidFill>
                  <a:schemeClr val="accent6">
                    <a:lumMod val="50000"/>
                  </a:schemeClr>
                </a:solidFill>
                <a:ea typeface="宋体" panose="02010600030101010101" pitchFamily="2" charset="-122"/>
              </a:rPr>
              <a:t>有向树</a:t>
            </a:r>
            <a:r>
              <a:rPr lang="zh-CN" altLang="en-US" dirty="0" smtClean="0">
                <a:ea typeface="宋体" panose="02010600030101010101" pitchFamily="2" charset="-122"/>
              </a:rPr>
              <a:t>是只有一个顶点的入度为</a:t>
            </a:r>
            <a:r>
              <a:rPr lang="en-US" altLang="en-US" dirty="0" smtClean="0">
                <a:ea typeface="宋体" panose="02010600030101010101" pitchFamily="2" charset="-122"/>
              </a:rPr>
              <a:t>0 </a:t>
            </a:r>
            <a:r>
              <a:rPr lang="zh-CN" altLang="en-US" dirty="0" smtClean="0">
                <a:ea typeface="宋体" panose="02010600030101010101" pitchFamily="2" charset="-122"/>
              </a:rPr>
              <a:t>，其余顶点的入度均为</a:t>
            </a:r>
            <a:r>
              <a:rPr lang="en-US" altLang="en-US" dirty="0" smtClean="0">
                <a:ea typeface="宋体" panose="02010600030101010101" pitchFamily="2" charset="-122"/>
              </a:rPr>
              <a:t>1</a:t>
            </a:r>
            <a:r>
              <a:rPr lang="zh-CN" altLang="en-US" dirty="0" smtClean="0">
                <a:ea typeface="宋体" panose="02010600030101010101" pitchFamily="2" charset="-122"/>
              </a:rPr>
              <a:t>的有向图</a:t>
            </a:r>
            <a:endParaRPr lang="en-US" altLang="en-US" dirty="0" smtClean="0">
              <a:ea typeface="宋体" panose="02010600030101010101" pitchFamily="2" charset="-122"/>
            </a:endParaRPr>
          </a:p>
          <a:p>
            <a:pPr lvl="1"/>
            <a:endParaRPr lang="en-US" altLang="en-US" dirty="0" smtClean="0"/>
          </a:p>
        </p:txBody>
      </p:sp>
      <p:grpSp>
        <p:nvGrpSpPr>
          <p:cNvPr id="393219" name="Group 3"/>
          <p:cNvGrpSpPr>
            <a:grpSpLocks/>
          </p:cNvGrpSpPr>
          <p:nvPr/>
        </p:nvGrpSpPr>
        <p:grpSpPr bwMode="auto">
          <a:xfrm>
            <a:off x="1565259" y="5040734"/>
            <a:ext cx="2304257" cy="1657350"/>
            <a:chOff x="263" y="0"/>
            <a:chExt cx="1551" cy="1044"/>
          </a:xfrm>
        </p:grpSpPr>
        <p:grpSp>
          <p:nvGrpSpPr>
            <p:cNvPr id="393221" name="Group 4"/>
            <p:cNvGrpSpPr>
              <a:grpSpLocks/>
            </p:cNvGrpSpPr>
            <p:nvPr/>
          </p:nvGrpSpPr>
          <p:grpSpPr bwMode="auto">
            <a:xfrm>
              <a:off x="576" y="0"/>
              <a:ext cx="803" cy="696"/>
              <a:chOff x="0" y="0"/>
              <a:chExt cx="803" cy="696"/>
            </a:xfrm>
          </p:grpSpPr>
          <p:sp>
            <p:nvSpPr>
              <p:cNvPr id="393223" name="Oval 5"/>
              <p:cNvSpPr>
                <a:spLocks noChangeArrowheads="1"/>
              </p:cNvSpPr>
              <p:nvPr/>
            </p:nvSpPr>
            <p:spPr bwMode="auto">
              <a:xfrm>
                <a:off x="0" y="0"/>
                <a:ext cx="227" cy="204"/>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dirty="0">
                    <a:latin typeface="Times New Roman" pitchFamily="18" charset="0"/>
                  </a:rPr>
                  <a:t>a</a:t>
                </a:r>
              </a:p>
            </p:txBody>
          </p:sp>
          <p:sp>
            <p:nvSpPr>
              <p:cNvPr id="393224" name="Oval 6"/>
              <p:cNvSpPr>
                <a:spLocks noChangeArrowheads="1"/>
              </p:cNvSpPr>
              <p:nvPr/>
            </p:nvSpPr>
            <p:spPr bwMode="auto">
              <a:xfrm>
                <a:off x="541" y="12"/>
                <a:ext cx="227" cy="204"/>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d</a:t>
                </a:r>
              </a:p>
            </p:txBody>
          </p:sp>
          <p:sp>
            <p:nvSpPr>
              <p:cNvPr id="393225" name="Oval 7"/>
              <p:cNvSpPr>
                <a:spLocks noChangeArrowheads="1"/>
              </p:cNvSpPr>
              <p:nvPr/>
            </p:nvSpPr>
            <p:spPr bwMode="auto">
              <a:xfrm>
                <a:off x="5" y="492"/>
                <a:ext cx="227" cy="204"/>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dirty="0">
                    <a:latin typeface="Times New Roman" pitchFamily="18" charset="0"/>
                  </a:rPr>
                  <a:t>b</a:t>
                </a:r>
              </a:p>
            </p:txBody>
          </p:sp>
          <p:sp>
            <p:nvSpPr>
              <p:cNvPr id="393226" name="Oval 8"/>
              <p:cNvSpPr>
                <a:spLocks noChangeArrowheads="1"/>
              </p:cNvSpPr>
              <p:nvPr/>
            </p:nvSpPr>
            <p:spPr bwMode="auto">
              <a:xfrm>
                <a:off x="576" y="492"/>
                <a:ext cx="227" cy="204"/>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c</a:t>
                </a:r>
              </a:p>
            </p:txBody>
          </p:sp>
          <p:sp>
            <p:nvSpPr>
              <p:cNvPr id="393227" name="Line 9"/>
              <p:cNvSpPr>
                <a:spLocks noChangeShapeType="1"/>
              </p:cNvSpPr>
              <p:nvPr/>
            </p:nvSpPr>
            <p:spPr bwMode="auto">
              <a:xfrm>
                <a:off x="120" y="212"/>
                <a:ext cx="0" cy="2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3228" name="Line 10"/>
              <p:cNvSpPr>
                <a:spLocks noChangeShapeType="1"/>
              </p:cNvSpPr>
              <p:nvPr/>
            </p:nvSpPr>
            <p:spPr bwMode="auto">
              <a:xfrm>
                <a:off x="232" y="596"/>
                <a:ext cx="33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3229" name="Line 11"/>
              <p:cNvSpPr>
                <a:spLocks noChangeShapeType="1"/>
              </p:cNvSpPr>
              <p:nvPr/>
            </p:nvSpPr>
            <p:spPr bwMode="auto">
              <a:xfrm>
                <a:off x="224" y="108"/>
                <a:ext cx="31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93222" name="Rectangle 12"/>
            <p:cNvSpPr>
              <a:spLocks noChangeArrowheads="1"/>
            </p:cNvSpPr>
            <p:nvPr/>
          </p:nvSpPr>
          <p:spPr bwMode="auto">
            <a:xfrm>
              <a:off x="263" y="868"/>
              <a:ext cx="1551" cy="17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000" b="1" dirty="0" smtClean="0">
                  <a:latin typeface="Times New Roman" pitchFamily="18" charset="0"/>
                </a:rPr>
                <a:t>图</a:t>
              </a:r>
              <a:r>
                <a:rPr lang="en-US" altLang="en-US" sz="2000" b="1" dirty="0">
                  <a:latin typeface="Times New Roman" pitchFamily="18" charset="0"/>
                </a:rPr>
                <a:t>G2</a:t>
              </a:r>
              <a:r>
                <a:rPr lang="zh-CN" altLang="en-US" sz="2000" b="1" dirty="0">
                  <a:latin typeface="Times New Roman" pitchFamily="18" charset="0"/>
                </a:rPr>
                <a:t>的一棵生成树</a:t>
              </a:r>
            </a:p>
          </p:txBody>
        </p:sp>
      </p:grpSp>
      <p:grpSp>
        <p:nvGrpSpPr>
          <p:cNvPr id="19" name="Group 4"/>
          <p:cNvGrpSpPr>
            <a:grpSpLocks/>
          </p:cNvGrpSpPr>
          <p:nvPr/>
        </p:nvGrpSpPr>
        <p:grpSpPr bwMode="auto">
          <a:xfrm>
            <a:off x="4451225" y="5005783"/>
            <a:ext cx="4513263" cy="1879601"/>
            <a:chOff x="0" y="0"/>
            <a:chExt cx="2843" cy="1184"/>
          </a:xfrm>
        </p:grpSpPr>
        <p:sp>
          <p:nvSpPr>
            <p:cNvPr id="20" name="Rectangle 5"/>
            <p:cNvSpPr>
              <a:spLocks noChangeArrowheads="1"/>
            </p:cNvSpPr>
            <p:nvPr/>
          </p:nvSpPr>
          <p:spPr bwMode="auto">
            <a:xfrm>
              <a:off x="503" y="980"/>
              <a:ext cx="1995" cy="204"/>
            </a:xfrm>
            <a:prstGeom prst="rect">
              <a:avLst/>
            </a:prstGeom>
            <a:noFill/>
            <a:ln w="9525" cmpd="sng">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000" b="1" dirty="0" smtClean="0">
                  <a:latin typeface="Times New Roman" pitchFamily="18" charset="0"/>
                </a:rPr>
                <a:t>有向图</a:t>
              </a:r>
              <a:r>
                <a:rPr lang="zh-CN" altLang="en-US" sz="2000" b="1" dirty="0">
                  <a:latin typeface="Times New Roman" pitchFamily="18" charset="0"/>
                </a:rPr>
                <a:t>及其生成森林</a:t>
              </a:r>
            </a:p>
          </p:txBody>
        </p:sp>
        <p:grpSp>
          <p:nvGrpSpPr>
            <p:cNvPr id="21" name="Group 6"/>
            <p:cNvGrpSpPr>
              <a:grpSpLocks/>
            </p:cNvGrpSpPr>
            <p:nvPr/>
          </p:nvGrpSpPr>
          <p:grpSpPr bwMode="auto">
            <a:xfrm>
              <a:off x="0" y="24"/>
              <a:ext cx="1203" cy="696"/>
              <a:chOff x="0" y="0"/>
              <a:chExt cx="1203" cy="696"/>
            </a:xfrm>
          </p:grpSpPr>
          <p:sp>
            <p:nvSpPr>
              <p:cNvPr id="40" name="Oval 7"/>
              <p:cNvSpPr>
                <a:spLocks noChangeArrowheads="1"/>
              </p:cNvSpPr>
              <p:nvPr/>
            </p:nvSpPr>
            <p:spPr bwMode="auto">
              <a:xfrm>
                <a:off x="0" y="0"/>
                <a:ext cx="227" cy="204"/>
              </a:xfrm>
              <a:prstGeom prst="ellipse">
                <a:avLst/>
              </a:pr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a</a:t>
                </a:r>
              </a:p>
            </p:txBody>
          </p:sp>
          <p:sp>
            <p:nvSpPr>
              <p:cNvPr id="41" name="Oval 8"/>
              <p:cNvSpPr>
                <a:spLocks noChangeArrowheads="1"/>
              </p:cNvSpPr>
              <p:nvPr/>
            </p:nvSpPr>
            <p:spPr bwMode="auto">
              <a:xfrm>
                <a:off x="541" y="12"/>
                <a:ext cx="227" cy="204"/>
              </a:xfrm>
              <a:prstGeom prst="ellipse">
                <a:avLst/>
              </a:pr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b</a:t>
                </a:r>
              </a:p>
            </p:txBody>
          </p:sp>
          <p:sp>
            <p:nvSpPr>
              <p:cNvPr id="42" name="Oval 9"/>
              <p:cNvSpPr>
                <a:spLocks noChangeArrowheads="1"/>
              </p:cNvSpPr>
              <p:nvPr/>
            </p:nvSpPr>
            <p:spPr bwMode="auto">
              <a:xfrm>
                <a:off x="5" y="492"/>
                <a:ext cx="227" cy="204"/>
              </a:xfrm>
              <a:prstGeom prst="ellipse">
                <a:avLst/>
              </a:pr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c</a:t>
                </a:r>
              </a:p>
            </p:txBody>
          </p:sp>
          <p:sp>
            <p:nvSpPr>
              <p:cNvPr id="43" name="Oval 10"/>
              <p:cNvSpPr>
                <a:spLocks noChangeArrowheads="1"/>
              </p:cNvSpPr>
              <p:nvPr/>
            </p:nvSpPr>
            <p:spPr bwMode="auto">
              <a:xfrm>
                <a:off x="560" y="492"/>
                <a:ext cx="227" cy="204"/>
              </a:xfrm>
              <a:prstGeom prst="ellipse">
                <a:avLst/>
              </a:pr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d</a:t>
                </a:r>
              </a:p>
            </p:txBody>
          </p:sp>
          <p:sp>
            <p:nvSpPr>
              <p:cNvPr id="44" name="Oval 11"/>
              <p:cNvSpPr>
                <a:spLocks noChangeArrowheads="1"/>
              </p:cNvSpPr>
              <p:nvPr/>
            </p:nvSpPr>
            <p:spPr bwMode="auto">
              <a:xfrm>
                <a:off x="976" y="244"/>
                <a:ext cx="227" cy="204"/>
              </a:xfrm>
              <a:prstGeom prst="ellipse">
                <a:avLst/>
              </a:pr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e</a:t>
                </a:r>
              </a:p>
            </p:txBody>
          </p:sp>
          <p:sp>
            <p:nvSpPr>
              <p:cNvPr id="45" name="Line 12"/>
              <p:cNvSpPr>
                <a:spLocks noChangeShapeType="1"/>
              </p:cNvSpPr>
              <p:nvPr/>
            </p:nvSpPr>
            <p:spPr bwMode="auto">
              <a:xfrm>
                <a:off x="112" y="216"/>
                <a:ext cx="0" cy="288"/>
              </a:xfrm>
              <a:prstGeom prst="line">
                <a:avLst/>
              </a:prstGeom>
              <a:noFill/>
              <a:ln w="381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 name="Line 13"/>
              <p:cNvSpPr>
                <a:spLocks noChangeShapeType="1"/>
              </p:cNvSpPr>
              <p:nvPr/>
            </p:nvSpPr>
            <p:spPr bwMode="auto">
              <a:xfrm>
                <a:off x="672" y="208"/>
                <a:ext cx="0" cy="288"/>
              </a:xfrm>
              <a:prstGeom prst="line">
                <a:avLst/>
              </a:prstGeom>
              <a:noFill/>
              <a:ln w="38100" cmpd="sng">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7" name="Line 14"/>
              <p:cNvSpPr>
                <a:spLocks noChangeShapeType="1"/>
              </p:cNvSpPr>
              <p:nvPr/>
            </p:nvSpPr>
            <p:spPr bwMode="auto">
              <a:xfrm>
                <a:off x="224" y="104"/>
                <a:ext cx="317" cy="0"/>
              </a:xfrm>
              <a:prstGeom prst="line">
                <a:avLst/>
              </a:prstGeom>
              <a:noFill/>
              <a:ln w="381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8" name="Line 15"/>
              <p:cNvSpPr>
                <a:spLocks noChangeShapeType="1"/>
              </p:cNvSpPr>
              <p:nvPr/>
            </p:nvSpPr>
            <p:spPr bwMode="auto">
              <a:xfrm>
                <a:off x="240" y="600"/>
                <a:ext cx="317" cy="0"/>
              </a:xfrm>
              <a:prstGeom prst="line">
                <a:avLst/>
              </a:prstGeom>
              <a:noFill/>
              <a:ln w="38100" cmpd="sng">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 name="Line 16"/>
              <p:cNvSpPr>
                <a:spLocks noChangeShapeType="1"/>
              </p:cNvSpPr>
              <p:nvPr/>
            </p:nvSpPr>
            <p:spPr bwMode="auto">
              <a:xfrm flipV="1">
                <a:off x="192" y="168"/>
                <a:ext cx="385" cy="340"/>
              </a:xfrm>
              <a:prstGeom prst="line">
                <a:avLst/>
              </a:prstGeom>
              <a:noFill/>
              <a:ln w="381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 name="Line 17"/>
              <p:cNvSpPr>
                <a:spLocks noChangeShapeType="1"/>
              </p:cNvSpPr>
              <p:nvPr/>
            </p:nvSpPr>
            <p:spPr bwMode="auto">
              <a:xfrm flipV="1">
                <a:off x="768" y="408"/>
                <a:ext cx="240" cy="144"/>
              </a:xfrm>
              <a:prstGeom prst="line">
                <a:avLst/>
              </a:prstGeom>
              <a:noFill/>
              <a:ln w="381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 name="Line 18"/>
              <p:cNvSpPr>
                <a:spLocks noChangeShapeType="1"/>
              </p:cNvSpPr>
              <p:nvPr/>
            </p:nvSpPr>
            <p:spPr bwMode="auto">
              <a:xfrm flipH="1" flipV="1">
                <a:off x="776" y="128"/>
                <a:ext cx="240" cy="144"/>
              </a:xfrm>
              <a:prstGeom prst="line">
                <a:avLst/>
              </a:prstGeom>
              <a:noFill/>
              <a:ln w="381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2" name="Group 19"/>
            <p:cNvGrpSpPr>
              <a:grpSpLocks/>
            </p:cNvGrpSpPr>
            <p:nvPr/>
          </p:nvGrpSpPr>
          <p:grpSpPr bwMode="auto">
            <a:xfrm>
              <a:off x="2400" y="0"/>
              <a:ext cx="443" cy="700"/>
              <a:chOff x="168" y="0"/>
              <a:chExt cx="443" cy="700"/>
            </a:xfrm>
          </p:grpSpPr>
          <p:sp>
            <p:nvSpPr>
              <p:cNvPr id="35" name="Oval 20"/>
              <p:cNvSpPr>
                <a:spLocks noChangeArrowheads="1"/>
              </p:cNvSpPr>
              <p:nvPr/>
            </p:nvSpPr>
            <p:spPr bwMode="auto">
              <a:xfrm>
                <a:off x="168" y="0"/>
                <a:ext cx="227" cy="204"/>
              </a:xfrm>
              <a:prstGeom prst="ellipse">
                <a:avLst/>
              </a:pr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d</a:t>
                </a:r>
              </a:p>
            </p:txBody>
          </p:sp>
          <p:sp>
            <p:nvSpPr>
              <p:cNvPr id="38" name="Line 23"/>
              <p:cNvSpPr>
                <a:spLocks noChangeShapeType="1"/>
              </p:cNvSpPr>
              <p:nvPr/>
            </p:nvSpPr>
            <p:spPr bwMode="auto">
              <a:xfrm>
                <a:off x="352" y="176"/>
                <a:ext cx="159" cy="317"/>
              </a:xfrm>
              <a:prstGeom prst="line">
                <a:avLst/>
              </a:prstGeom>
              <a:noFill/>
              <a:ln w="381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 name="Oval 24"/>
              <p:cNvSpPr>
                <a:spLocks noChangeArrowheads="1"/>
              </p:cNvSpPr>
              <p:nvPr/>
            </p:nvSpPr>
            <p:spPr bwMode="auto">
              <a:xfrm>
                <a:off x="384" y="496"/>
                <a:ext cx="227" cy="204"/>
              </a:xfrm>
              <a:prstGeom prst="ellipse">
                <a:avLst/>
              </a:pr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e</a:t>
                </a:r>
              </a:p>
            </p:txBody>
          </p:sp>
        </p:grpSp>
        <p:sp>
          <p:nvSpPr>
            <p:cNvPr id="23" name="Rectangle 25"/>
            <p:cNvSpPr>
              <a:spLocks noChangeArrowheads="1"/>
            </p:cNvSpPr>
            <p:nvPr/>
          </p:nvSpPr>
          <p:spPr bwMode="auto">
            <a:xfrm>
              <a:off x="0" y="816"/>
              <a:ext cx="861" cy="204"/>
            </a:xfrm>
            <a:prstGeom prst="rect">
              <a:avLst/>
            </a:prstGeom>
            <a:noFill/>
            <a:ln w="9525" cmpd="sng">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dirty="0">
                  <a:latin typeface="Times New Roman" pitchFamily="18" charset="0"/>
                </a:rPr>
                <a:t>(a)   </a:t>
              </a:r>
              <a:r>
                <a:rPr lang="zh-CN" altLang="en-US" sz="2000" b="1" dirty="0">
                  <a:latin typeface="Times New Roman" pitchFamily="18" charset="0"/>
                </a:rPr>
                <a:t>有向图</a:t>
              </a:r>
            </a:p>
          </p:txBody>
        </p:sp>
        <p:sp>
          <p:nvSpPr>
            <p:cNvPr id="24" name="Rectangle 26"/>
            <p:cNvSpPr>
              <a:spLocks noChangeArrowheads="1"/>
            </p:cNvSpPr>
            <p:nvPr/>
          </p:nvSpPr>
          <p:spPr bwMode="auto">
            <a:xfrm>
              <a:off x="1713" y="816"/>
              <a:ext cx="1056" cy="204"/>
            </a:xfrm>
            <a:prstGeom prst="rect">
              <a:avLst/>
            </a:prstGeom>
            <a:noFill/>
            <a:ln w="9525" cmpd="sng">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dirty="0">
                  <a:latin typeface="Times New Roman" pitchFamily="18" charset="0"/>
                </a:rPr>
                <a:t>(b)   </a:t>
              </a:r>
              <a:r>
                <a:rPr lang="zh-CN" altLang="en-US" sz="2000" b="1" dirty="0">
                  <a:latin typeface="Times New Roman" pitchFamily="18" charset="0"/>
                </a:rPr>
                <a:t>生成森林</a:t>
              </a:r>
            </a:p>
          </p:txBody>
        </p:sp>
        <p:grpSp>
          <p:nvGrpSpPr>
            <p:cNvPr id="25" name="Group 27"/>
            <p:cNvGrpSpPr>
              <a:grpSpLocks/>
            </p:cNvGrpSpPr>
            <p:nvPr/>
          </p:nvGrpSpPr>
          <p:grpSpPr bwMode="auto">
            <a:xfrm>
              <a:off x="1488" y="0"/>
              <a:ext cx="611" cy="720"/>
              <a:chOff x="0" y="0"/>
              <a:chExt cx="611" cy="720"/>
            </a:xfrm>
          </p:grpSpPr>
          <p:sp>
            <p:nvSpPr>
              <p:cNvPr id="30" name="Oval 28"/>
              <p:cNvSpPr>
                <a:spLocks noChangeArrowheads="1"/>
              </p:cNvSpPr>
              <p:nvPr/>
            </p:nvSpPr>
            <p:spPr bwMode="auto">
              <a:xfrm>
                <a:off x="168" y="0"/>
                <a:ext cx="227" cy="204"/>
              </a:xfrm>
              <a:prstGeom prst="ellipse">
                <a:avLst/>
              </a:pr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a</a:t>
                </a:r>
              </a:p>
            </p:txBody>
          </p:sp>
          <p:sp>
            <p:nvSpPr>
              <p:cNvPr id="31" name="Oval 29"/>
              <p:cNvSpPr>
                <a:spLocks noChangeArrowheads="1"/>
              </p:cNvSpPr>
              <p:nvPr/>
            </p:nvSpPr>
            <p:spPr bwMode="auto">
              <a:xfrm>
                <a:off x="0" y="516"/>
                <a:ext cx="227" cy="204"/>
              </a:xfrm>
              <a:prstGeom prst="ellipse">
                <a:avLst/>
              </a:pr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c</a:t>
                </a:r>
              </a:p>
            </p:txBody>
          </p:sp>
          <p:sp>
            <p:nvSpPr>
              <p:cNvPr id="32" name="Line 30"/>
              <p:cNvSpPr>
                <a:spLocks noChangeShapeType="1"/>
              </p:cNvSpPr>
              <p:nvPr/>
            </p:nvSpPr>
            <p:spPr bwMode="auto">
              <a:xfrm flipH="1">
                <a:off x="104" y="200"/>
                <a:ext cx="136" cy="317"/>
              </a:xfrm>
              <a:prstGeom prst="line">
                <a:avLst/>
              </a:prstGeom>
              <a:noFill/>
              <a:ln w="381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 name="Line 31"/>
              <p:cNvSpPr>
                <a:spLocks noChangeShapeType="1"/>
              </p:cNvSpPr>
              <p:nvPr/>
            </p:nvSpPr>
            <p:spPr bwMode="auto">
              <a:xfrm>
                <a:off x="352" y="176"/>
                <a:ext cx="159" cy="317"/>
              </a:xfrm>
              <a:prstGeom prst="line">
                <a:avLst/>
              </a:prstGeom>
              <a:noFill/>
              <a:ln w="381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4" name="Oval 32"/>
              <p:cNvSpPr>
                <a:spLocks noChangeArrowheads="1"/>
              </p:cNvSpPr>
              <p:nvPr/>
            </p:nvSpPr>
            <p:spPr bwMode="auto">
              <a:xfrm>
                <a:off x="384" y="496"/>
                <a:ext cx="227" cy="204"/>
              </a:xfrm>
              <a:prstGeom prst="ellipse">
                <a:avLst/>
              </a:pr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b</a:t>
                </a:r>
              </a:p>
            </p:txBody>
          </p:sp>
        </p:grpSp>
      </p:grpSp>
      <p:grpSp>
        <p:nvGrpSpPr>
          <p:cNvPr id="52" name="Group 4"/>
          <p:cNvGrpSpPr>
            <a:grpSpLocks/>
          </p:cNvGrpSpPr>
          <p:nvPr/>
        </p:nvGrpSpPr>
        <p:grpSpPr bwMode="auto">
          <a:xfrm>
            <a:off x="0" y="5085184"/>
            <a:ext cx="1749364" cy="1612900"/>
            <a:chOff x="-5" y="0"/>
            <a:chExt cx="1000" cy="1016"/>
          </a:xfrm>
        </p:grpSpPr>
        <p:grpSp>
          <p:nvGrpSpPr>
            <p:cNvPr id="53" name="Group 5"/>
            <p:cNvGrpSpPr>
              <a:grpSpLocks/>
            </p:cNvGrpSpPr>
            <p:nvPr/>
          </p:nvGrpSpPr>
          <p:grpSpPr bwMode="auto">
            <a:xfrm>
              <a:off x="96" y="0"/>
              <a:ext cx="816" cy="680"/>
              <a:chOff x="0" y="0"/>
              <a:chExt cx="826" cy="699"/>
            </a:xfrm>
          </p:grpSpPr>
          <p:sp>
            <p:nvSpPr>
              <p:cNvPr id="55" name="Oval 6"/>
              <p:cNvSpPr>
                <a:spLocks noChangeArrowheads="1"/>
              </p:cNvSpPr>
              <p:nvPr/>
            </p:nvSpPr>
            <p:spPr bwMode="auto">
              <a:xfrm>
                <a:off x="0" y="0"/>
                <a:ext cx="249" cy="227"/>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a</a:t>
                </a:r>
              </a:p>
            </p:txBody>
          </p:sp>
          <p:sp>
            <p:nvSpPr>
              <p:cNvPr id="56" name="Oval 7"/>
              <p:cNvSpPr>
                <a:spLocks noChangeArrowheads="1"/>
              </p:cNvSpPr>
              <p:nvPr/>
            </p:nvSpPr>
            <p:spPr bwMode="auto">
              <a:xfrm>
                <a:off x="17" y="472"/>
                <a:ext cx="249" cy="227"/>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b</a:t>
                </a:r>
              </a:p>
            </p:txBody>
          </p:sp>
          <p:sp>
            <p:nvSpPr>
              <p:cNvPr id="57" name="Oval 8"/>
              <p:cNvSpPr>
                <a:spLocks noChangeArrowheads="1"/>
              </p:cNvSpPr>
              <p:nvPr/>
            </p:nvSpPr>
            <p:spPr bwMode="auto">
              <a:xfrm>
                <a:off x="577" y="464"/>
                <a:ext cx="249" cy="227"/>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a:latin typeface="Times New Roman" pitchFamily="18" charset="0"/>
                  </a:rPr>
                  <a:t>c</a:t>
                </a:r>
              </a:p>
            </p:txBody>
          </p:sp>
          <p:sp>
            <p:nvSpPr>
              <p:cNvPr id="58" name="Oval 9"/>
              <p:cNvSpPr>
                <a:spLocks noChangeArrowheads="1"/>
              </p:cNvSpPr>
              <p:nvPr/>
            </p:nvSpPr>
            <p:spPr bwMode="auto">
              <a:xfrm>
                <a:off x="567" y="0"/>
                <a:ext cx="249" cy="227"/>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dirty="0">
                    <a:latin typeface="Times New Roman" pitchFamily="18" charset="0"/>
                  </a:rPr>
                  <a:t>d</a:t>
                </a:r>
              </a:p>
            </p:txBody>
          </p:sp>
          <p:sp>
            <p:nvSpPr>
              <p:cNvPr id="59" name="Line 10"/>
              <p:cNvSpPr>
                <a:spLocks noChangeShapeType="1"/>
              </p:cNvSpPr>
              <p:nvPr/>
            </p:nvSpPr>
            <p:spPr bwMode="auto">
              <a:xfrm>
                <a:off x="137" y="232"/>
                <a:ext cx="0" cy="249"/>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60" name="Line 11"/>
              <p:cNvSpPr>
                <a:spLocks noChangeShapeType="1"/>
              </p:cNvSpPr>
              <p:nvPr/>
            </p:nvSpPr>
            <p:spPr bwMode="auto">
              <a:xfrm>
                <a:off x="697" y="224"/>
                <a:ext cx="0" cy="249"/>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61" name="Line 12"/>
              <p:cNvSpPr>
                <a:spLocks noChangeShapeType="1"/>
              </p:cNvSpPr>
              <p:nvPr/>
            </p:nvSpPr>
            <p:spPr bwMode="auto">
              <a:xfrm>
                <a:off x="217" y="176"/>
                <a:ext cx="384" cy="336"/>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62" name="Line 13"/>
              <p:cNvSpPr>
                <a:spLocks noChangeShapeType="1"/>
              </p:cNvSpPr>
              <p:nvPr/>
            </p:nvSpPr>
            <p:spPr bwMode="auto">
              <a:xfrm>
                <a:off x="249" y="96"/>
                <a:ext cx="317" cy="0"/>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63" name="Line 14"/>
              <p:cNvSpPr>
                <a:spLocks noChangeShapeType="1"/>
              </p:cNvSpPr>
              <p:nvPr/>
            </p:nvSpPr>
            <p:spPr bwMode="auto">
              <a:xfrm>
                <a:off x="265" y="592"/>
                <a:ext cx="317" cy="0"/>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sp>
            <p:nvSpPr>
              <p:cNvPr id="64" name="Line 15"/>
              <p:cNvSpPr>
                <a:spLocks noChangeShapeType="1"/>
              </p:cNvSpPr>
              <p:nvPr/>
            </p:nvSpPr>
            <p:spPr bwMode="auto">
              <a:xfrm flipV="1">
                <a:off x="257" y="184"/>
                <a:ext cx="340" cy="340"/>
              </a:xfrm>
              <a:prstGeom prst="line">
                <a:avLst/>
              </a:prstGeom>
              <a:noFill/>
              <a:ln w="38100">
                <a:solidFill>
                  <a:schemeClr val="tx1"/>
                </a:solidFill>
                <a:round/>
                <a:headEnd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800"/>
              </a:p>
            </p:txBody>
          </p:sp>
        </p:grpSp>
        <p:sp>
          <p:nvSpPr>
            <p:cNvPr id="54" name="Rectangle 16"/>
            <p:cNvSpPr>
              <a:spLocks noChangeArrowheads="1"/>
            </p:cNvSpPr>
            <p:nvPr/>
          </p:nvSpPr>
          <p:spPr bwMode="auto">
            <a:xfrm>
              <a:off x="-5" y="800"/>
              <a:ext cx="1000" cy="216"/>
            </a:xfrm>
            <a:prstGeom prst="rect">
              <a:avLst/>
            </a:prstGeom>
            <a:noFill/>
            <a:ln w="9525">
              <a:no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000" b="1" dirty="0" smtClean="0">
                  <a:latin typeface="Times New Roman" pitchFamily="18" charset="0"/>
                </a:rPr>
                <a:t>无向图</a:t>
              </a:r>
              <a:r>
                <a:rPr lang="en-US" altLang="en-US" sz="2000" b="1" dirty="0">
                  <a:latin typeface="Times New Roman" pitchFamily="18" charset="0"/>
                </a:rPr>
                <a:t>G2</a:t>
              </a:r>
              <a:r>
                <a:rPr lang="en-US" altLang="en-US" sz="2000" dirty="0">
                  <a:latin typeface="Times New Roman" pitchFamily="18" charset="0"/>
                </a:rPr>
                <a:t> </a:t>
              </a:r>
            </a:p>
          </p:txBody>
        </p:sp>
      </p:grpSp>
    </p:spTree>
    <p:extLst>
      <p:ext uri="{BB962C8B-B14F-4D97-AF65-F5344CB8AC3E}">
        <p14:creationId xmlns:p14="http://schemas.microsoft.com/office/powerpoint/2010/main" val="283720787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en-US" dirty="0" err="1" smtClean="0">
                <a:latin typeface="+mn-lt"/>
                <a:ea typeface="宋体" panose="02010600030101010101" pitchFamily="2" charset="-122"/>
              </a:rPr>
              <a:t>算法步骤</a:t>
            </a:r>
            <a:endParaRPr lang="en-US" dirty="0">
              <a:latin typeface="+mn-lt"/>
              <a:ea typeface="宋体" panose="02010600030101010101" pitchFamily="2" charset="-122"/>
            </a:endParaRPr>
          </a:p>
        </p:txBody>
      </p:sp>
      <p:sp>
        <p:nvSpPr>
          <p:cNvPr id="518146" name="Rectangle 2"/>
          <p:cNvSpPr>
            <a:spLocks noGrp="1" noChangeArrowheads="1"/>
          </p:cNvSpPr>
          <p:nvPr>
            <p:ph idx="1"/>
          </p:nvPr>
        </p:nvSpPr>
        <p:spPr/>
        <p:txBody>
          <a:bodyPr>
            <a:normAutofit/>
          </a:bodyPr>
          <a:lstStyle/>
          <a:p>
            <a:r>
              <a:rPr lang="en-US" altLang="en-US" dirty="0" err="1" smtClean="0">
                <a:ea typeface="宋体" panose="02010600030101010101" pitchFamily="2" charset="-122"/>
              </a:rPr>
              <a:t>从closedge中选择一条权值</a:t>
            </a:r>
            <a:r>
              <a:rPr lang="en-US" altLang="en-US" dirty="0" smtClean="0">
                <a:ea typeface="宋体" panose="02010600030101010101" pitchFamily="2" charset="-122"/>
              </a:rPr>
              <a:t>(不为0)</a:t>
            </a:r>
            <a:r>
              <a:rPr lang="en-US" altLang="en-US" dirty="0" err="1" smtClean="0">
                <a:ea typeface="宋体" panose="02010600030101010101" pitchFamily="2" charset="-122"/>
              </a:rPr>
              <a:t>最小的边</a:t>
            </a:r>
            <a:r>
              <a:rPr lang="en-US" altLang="en-US" dirty="0" smtClean="0">
                <a:ea typeface="宋体" panose="02010600030101010101" pitchFamily="2" charset="-122"/>
              </a:rPr>
              <a:t>(</a:t>
            </a:r>
            <a:r>
              <a:rPr lang="en-US" altLang="en-US" dirty="0" err="1" smtClean="0">
                <a:ea typeface="宋体" panose="02010600030101010101" pitchFamily="2" charset="-122"/>
              </a:rPr>
              <a:t>v</a:t>
            </a:r>
            <a:r>
              <a:rPr lang="en-US" altLang="en-US" baseline="-25000" dirty="0" err="1" smtClean="0">
                <a:ea typeface="宋体" panose="02010600030101010101" pitchFamily="2" charset="-122"/>
              </a:rPr>
              <a:t>k</a:t>
            </a:r>
            <a:r>
              <a:rPr lang="en-US" altLang="en-US" dirty="0" smtClean="0">
                <a:ea typeface="宋体" panose="02010600030101010101" pitchFamily="2" charset="-122"/>
              </a:rPr>
              <a:t>, </a:t>
            </a:r>
            <a:r>
              <a:rPr lang="en-US" altLang="en-US" dirty="0" err="1" smtClean="0">
                <a:ea typeface="宋体" panose="02010600030101010101" pitchFamily="2" charset="-122"/>
              </a:rPr>
              <a:t>v</a:t>
            </a:r>
            <a:r>
              <a:rPr lang="en-US" altLang="en-US" baseline="-25000" dirty="0" err="1" smtClean="0">
                <a:ea typeface="宋体" panose="02010600030101010101" pitchFamily="2" charset="-122"/>
              </a:rPr>
              <a:t>j</a:t>
            </a:r>
            <a:r>
              <a:rPr lang="en-US" altLang="en-US" dirty="0" smtClean="0">
                <a:ea typeface="宋体" panose="02010600030101010101" pitchFamily="2" charset="-122"/>
              </a:rPr>
              <a:t>) ，</a:t>
            </a:r>
            <a:r>
              <a:rPr lang="en-US" altLang="en-US" dirty="0" err="1" smtClean="0">
                <a:ea typeface="宋体" panose="02010600030101010101" pitchFamily="2" charset="-122"/>
              </a:rPr>
              <a:t>然后做</a:t>
            </a:r>
            <a:r>
              <a:rPr lang="en-US" altLang="en-US" dirty="0" smtClean="0">
                <a:ea typeface="宋体" panose="02010600030101010101" pitchFamily="2" charset="-122"/>
              </a:rPr>
              <a:t>：</a:t>
            </a:r>
          </a:p>
          <a:p>
            <a:pPr lvl="1"/>
            <a:r>
              <a:rPr lang="en-US" altLang="en-US" dirty="0" err="1" smtClean="0">
                <a:ea typeface="宋体" panose="02010600030101010101" pitchFamily="2" charset="-122"/>
              </a:rPr>
              <a:t>置closedge</a:t>
            </a:r>
            <a:r>
              <a:rPr lang="en-US" altLang="en-US" dirty="0" smtClean="0">
                <a:ea typeface="宋体" panose="02010600030101010101" pitchFamily="2" charset="-122"/>
              </a:rPr>
              <a:t>[k].lowcost为0 ，</a:t>
            </a:r>
            <a:r>
              <a:rPr lang="en-US" altLang="en-US" dirty="0" err="1" smtClean="0">
                <a:ea typeface="宋体" panose="02010600030101010101" pitchFamily="2" charset="-122"/>
              </a:rPr>
              <a:t>表示v</a:t>
            </a:r>
            <a:r>
              <a:rPr lang="en-US" altLang="en-US" baseline="-25000" dirty="0" err="1" smtClean="0">
                <a:ea typeface="宋体" panose="02010600030101010101" pitchFamily="2" charset="-122"/>
              </a:rPr>
              <a:t>k</a:t>
            </a:r>
            <a:r>
              <a:rPr lang="en-US" altLang="en-US" dirty="0" err="1" smtClean="0">
                <a:ea typeface="宋体" panose="02010600030101010101" pitchFamily="2" charset="-122"/>
              </a:rPr>
              <a:t>已加入到U中</a:t>
            </a:r>
            <a:endParaRPr lang="en-US" altLang="en-US" dirty="0" smtClean="0">
              <a:ea typeface="宋体" panose="02010600030101010101" pitchFamily="2" charset="-122"/>
            </a:endParaRPr>
          </a:p>
          <a:p>
            <a:pPr lvl="1"/>
            <a:r>
              <a:rPr lang="en-US" altLang="en-US" dirty="0" err="1" smtClean="0">
                <a:ea typeface="宋体" panose="02010600030101010101" pitchFamily="2" charset="-122"/>
              </a:rPr>
              <a:t>根据新加入</a:t>
            </a:r>
            <a:r>
              <a:rPr lang="en-US" altLang="en-US" dirty="0" smtClean="0">
                <a:ea typeface="宋体" panose="02010600030101010101" pitchFamily="2" charset="-122"/>
              </a:rPr>
              <a:t> </a:t>
            </a:r>
            <a:r>
              <a:rPr lang="en-US" altLang="en-US" dirty="0" err="1" smtClean="0">
                <a:ea typeface="宋体" panose="02010600030101010101" pitchFamily="2" charset="-122"/>
              </a:rPr>
              <a:t>的v</a:t>
            </a:r>
            <a:r>
              <a:rPr lang="en-US" altLang="en-US" baseline="-25000" dirty="0" err="1" smtClean="0">
                <a:ea typeface="宋体" panose="02010600030101010101" pitchFamily="2" charset="-122"/>
              </a:rPr>
              <a:t>k</a:t>
            </a:r>
            <a:r>
              <a:rPr lang="zh-CN" altLang="en-US" dirty="0" smtClean="0">
                <a:ea typeface="宋体" panose="02010600030101010101" pitchFamily="2" charset="-122"/>
              </a:rPr>
              <a:t>，</a:t>
            </a:r>
            <a:r>
              <a:rPr lang="en-US" altLang="en-US" dirty="0" err="1" smtClean="0">
                <a:ea typeface="宋体" panose="02010600030101010101" pitchFamily="2" charset="-122"/>
              </a:rPr>
              <a:t>更新closedge中每个元素</a:t>
            </a:r>
            <a:r>
              <a:rPr lang="en-US" altLang="en-US" dirty="0" smtClean="0">
                <a:ea typeface="宋体" panose="02010600030101010101" pitchFamily="2" charset="-122"/>
              </a:rPr>
              <a:t>：</a:t>
            </a:r>
          </a:p>
          <a:p>
            <a:pPr lvl="1"/>
            <a:r>
              <a:rPr lang="en-US" altLang="en-US" dirty="0" smtClean="0">
                <a:ea typeface="宋体" panose="02010600030101010101" pitchFamily="2" charset="-122"/>
                <a:sym typeface="Symbol" pitchFamily="18" charset="2"/>
              </a:rPr>
              <a:t></a:t>
            </a:r>
            <a:r>
              <a:rPr lang="en-US" altLang="en-US" dirty="0" err="1" smtClean="0">
                <a:ea typeface="宋体" panose="02010600030101010101" pitchFamily="2" charset="-122"/>
              </a:rPr>
              <a:t>vi∈V-U</a:t>
            </a:r>
            <a:r>
              <a:rPr lang="en-US" altLang="en-US" dirty="0" smtClean="0">
                <a:ea typeface="宋体" panose="02010600030101010101" pitchFamily="2" charset="-122"/>
              </a:rPr>
              <a:t> ，</a:t>
            </a:r>
            <a:r>
              <a:rPr lang="en-US" altLang="en-US" dirty="0" err="1" smtClean="0">
                <a:ea typeface="宋体" panose="02010600030101010101" pitchFamily="2" charset="-122"/>
              </a:rPr>
              <a:t>若cost</a:t>
            </a:r>
            <a:r>
              <a:rPr lang="en-US" altLang="en-US" dirty="0" smtClean="0">
                <a:ea typeface="宋体" panose="02010600030101010101" pitchFamily="2" charset="-122"/>
              </a:rPr>
              <a:t>(</a:t>
            </a:r>
            <a:r>
              <a:rPr lang="en-US" altLang="en-US" dirty="0" err="1" smtClean="0">
                <a:ea typeface="宋体" panose="02010600030101010101" pitchFamily="2" charset="-122"/>
              </a:rPr>
              <a:t>i</a:t>
            </a:r>
            <a:r>
              <a:rPr lang="en-US" altLang="en-US" dirty="0" smtClean="0">
                <a:ea typeface="宋体" panose="02010600030101010101" pitchFamily="2" charset="-122"/>
              </a:rPr>
              <a:t>, k)≦</a:t>
            </a:r>
            <a:r>
              <a:rPr lang="en-US" altLang="en-US" dirty="0" err="1" smtClean="0">
                <a:ea typeface="宋体" panose="02010600030101010101" pitchFamily="2" charset="-122"/>
              </a:rPr>
              <a:t>colsedge</a:t>
            </a:r>
            <a:r>
              <a:rPr lang="en-US" altLang="en-US" dirty="0" smtClean="0">
                <a:ea typeface="宋体" panose="02010600030101010101" pitchFamily="2" charset="-122"/>
              </a:rPr>
              <a:t>[</a:t>
            </a:r>
            <a:r>
              <a:rPr lang="en-US" altLang="en-US" dirty="0" err="1" smtClean="0">
                <a:ea typeface="宋体" panose="02010600030101010101" pitchFamily="2" charset="-122"/>
              </a:rPr>
              <a:t>i</a:t>
            </a:r>
            <a:r>
              <a:rPr lang="en-US" altLang="en-US" dirty="0" smtClean="0">
                <a:ea typeface="宋体" panose="02010600030101010101" pitchFamily="2" charset="-122"/>
              </a:rPr>
              <a:t>].</a:t>
            </a:r>
            <a:r>
              <a:rPr lang="en-US" altLang="en-US" dirty="0" err="1" smtClean="0">
                <a:ea typeface="宋体" panose="02010600030101010101" pitchFamily="2" charset="-122"/>
              </a:rPr>
              <a:t>lowcost，表明在U中新加入顶点v</a:t>
            </a:r>
            <a:r>
              <a:rPr lang="en-US" altLang="en-US" baseline="-25000" dirty="0" err="1" smtClean="0">
                <a:ea typeface="宋体" panose="02010600030101010101" pitchFamily="2" charset="-122"/>
              </a:rPr>
              <a:t>k</a:t>
            </a:r>
            <a:r>
              <a:rPr lang="en-US" altLang="en-US" dirty="0" err="1" smtClean="0">
                <a:ea typeface="宋体" panose="02010600030101010101" pitchFamily="2" charset="-122"/>
              </a:rPr>
              <a:t>后</a:t>
            </a:r>
            <a:r>
              <a:rPr lang="en-US" altLang="en-US" dirty="0" smtClean="0">
                <a:ea typeface="宋体" panose="02010600030101010101" pitchFamily="2" charset="-122"/>
              </a:rPr>
              <a:t>， (v</a:t>
            </a:r>
            <a:r>
              <a:rPr lang="en-US" altLang="en-US" baseline="-25000" dirty="0" smtClean="0">
                <a:ea typeface="宋体" panose="02010600030101010101" pitchFamily="2" charset="-122"/>
              </a:rPr>
              <a:t>i</a:t>
            </a:r>
            <a:r>
              <a:rPr lang="en-US" altLang="en-US" dirty="0" smtClean="0">
                <a:ea typeface="宋体" panose="02010600030101010101" pitchFamily="2" charset="-122"/>
              </a:rPr>
              <a:t>, </a:t>
            </a:r>
            <a:r>
              <a:rPr lang="en-US" altLang="en-US" dirty="0" err="1" smtClean="0">
                <a:ea typeface="宋体" panose="02010600030101010101" pitchFamily="2" charset="-122"/>
              </a:rPr>
              <a:t>v</a:t>
            </a:r>
            <a:r>
              <a:rPr lang="en-US" altLang="en-US" baseline="-25000" dirty="0" err="1" smtClean="0">
                <a:ea typeface="宋体" panose="02010600030101010101" pitchFamily="2" charset="-122"/>
              </a:rPr>
              <a:t>k</a:t>
            </a:r>
            <a:r>
              <a:rPr lang="en-US" altLang="en-US" dirty="0" smtClean="0">
                <a:ea typeface="宋体" panose="02010600030101010101" pitchFamily="2" charset="-122"/>
              </a:rPr>
              <a:t>)</a:t>
            </a:r>
            <a:r>
              <a:rPr lang="en-US" altLang="en-US" dirty="0" err="1" smtClean="0">
                <a:ea typeface="宋体" panose="02010600030101010101" pitchFamily="2" charset="-122"/>
              </a:rPr>
              <a:t>成为v</a:t>
            </a:r>
            <a:r>
              <a:rPr lang="en-US" altLang="en-US" baseline="-25000" dirty="0" err="1" smtClean="0">
                <a:ea typeface="宋体" panose="02010600030101010101" pitchFamily="2" charset="-122"/>
              </a:rPr>
              <a:t>i</a:t>
            </a:r>
            <a:r>
              <a:rPr lang="en-US" altLang="en-US" dirty="0" err="1" smtClean="0">
                <a:ea typeface="宋体" panose="02010600030101010101" pitchFamily="2" charset="-122"/>
              </a:rPr>
              <a:t>到U中权值最小的边</a:t>
            </a:r>
            <a:r>
              <a:rPr lang="en-US" altLang="en-US" dirty="0" smtClean="0">
                <a:ea typeface="宋体" panose="02010600030101010101" pitchFamily="2" charset="-122"/>
              </a:rPr>
              <a:t>，</a:t>
            </a:r>
            <a:r>
              <a:rPr lang="zh-CN" altLang="en-US" dirty="0" smtClean="0">
                <a:ea typeface="宋体" panose="02010600030101010101" pitchFamily="2" charset="-122"/>
              </a:rPr>
              <a:t>那么做如下设置</a:t>
            </a:r>
            <a:r>
              <a:rPr lang="en-US" altLang="en-US" dirty="0" smtClean="0">
                <a:ea typeface="宋体" panose="02010600030101010101" pitchFamily="2" charset="-122"/>
              </a:rPr>
              <a:t>：</a:t>
            </a:r>
          </a:p>
          <a:p>
            <a:pPr lvl="1"/>
            <a:r>
              <a:rPr lang="en-US" altLang="en-US" dirty="0" err="1" smtClean="0">
                <a:ea typeface="宋体" panose="02010600030101010101" pitchFamily="2" charset="-122"/>
              </a:rPr>
              <a:t>Closedge</a:t>
            </a:r>
            <a:r>
              <a:rPr lang="en-US" altLang="en-US" dirty="0" smtClean="0">
                <a:ea typeface="宋体" panose="02010600030101010101" pitchFamily="2" charset="-122"/>
              </a:rPr>
              <a:t>[</a:t>
            </a:r>
            <a:r>
              <a:rPr lang="en-US" altLang="en-US" dirty="0" err="1" smtClean="0">
                <a:ea typeface="宋体" panose="02010600030101010101" pitchFamily="2" charset="-122"/>
              </a:rPr>
              <a:t>i</a:t>
            </a:r>
            <a:r>
              <a:rPr lang="en-US" altLang="en-US" dirty="0" smtClean="0">
                <a:ea typeface="宋体" panose="02010600030101010101" pitchFamily="2" charset="-122"/>
              </a:rPr>
              <a:t>].</a:t>
            </a:r>
            <a:r>
              <a:rPr lang="en-US" altLang="en-US" dirty="0" err="1" smtClean="0">
                <a:ea typeface="宋体" panose="02010600030101010101" pitchFamily="2" charset="-122"/>
              </a:rPr>
              <a:t>lowcost</a:t>
            </a:r>
            <a:r>
              <a:rPr lang="en-US" altLang="en-US" dirty="0" smtClean="0">
                <a:ea typeface="宋体" panose="02010600030101010101" pitchFamily="2" charset="-122"/>
              </a:rPr>
              <a:t>=cost(</a:t>
            </a:r>
            <a:r>
              <a:rPr lang="en-US" altLang="en-US" dirty="0" err="1" smtClean="0">
                <a:ea typeface="宋体" panose="02010600030101010101" pitchFamily="2" charset="-122"/>
              </a:rPr>
              <a:t>i</a:t>
            </a:r>
            <a:r>
              <a:rPr lang="en-US" altLang="en-US" dirty="0" smtClean="0">
                <a:ea typeface="宋体" panose="02010600030101010101" pitchFamily="2" charset="-122"/>
              </a:rPr>
              <a:t>, k)</a:t>
            </a:r>
          </a:p>
          <a:p>
            <a:pPr lvl="1"/>
            <a:r>
              <a:rPr lang="en-US" altLang="en-US" dirty="0" err="1" smtClean="0">
                <a:ea typeface="宋体" panose="02010600030101010101" pitchFamily="2" charset="-122"/>
              </a:rPr>
              <a:t>Closedge</a:t>
            </a:r>
            <a:r>
              <a:rPr lang="en-US" altLang="en-US" dirty="0" smtClean="0">
                <a:ea typeface="宋体" panose="02010600030101010101" pitchFamily="2" charset="-122"/>
              </a:rPr>
              <a:t>[</a:t>
            </a:r>
            <a:r>
              <a:rPr lang="en-US" altLang="en-US" dirty="0" err="1" smtClean="0">
                <a:ea typeface="宋体" panose="02010600030101010101" pitchFamily="2" charset="-122"/>
              </a:rPr>
              <a:t>i</a:t>
            </a:r>
            <a:r>
              <a:rPr lang="en-US" altLang="en-US" dirty="0" smtClean="0">
                <a:ea typeface="宋体" panose="02010600030101010101" pitchFamily="2" charset="-122"/>
              </a:rPr>
              <a:t>].</a:t>
            </a:r>
            <a:r>
              <a:rPr lang="en-US" altLang="en-US" dirty="0" err="1" smtClean="0">
                <a:ea typeface="宋体" panose="02010600030101010101" pitchFamily="2" charset="-122"/>
              </a:rPr>
              <a:t>adjvex</a:t>
            </a:r>
            <a:r>
              <a:rPr lang="en-US" altLang="en-US" dirty="0" smtClean="0">
                <a:ea typeface="宋体" panose="02010600030101010101" pitchFamily="2" charset="-122"/>
              </a:rPr>
              <a:t>=k </a:t>
            </a:r>
          </a:p>
          <a:p>
            <a:r>
              <a:rPr lang="zh-CN" altLang="en-US" dirty="0" smtClean="0">
                <a:ea typeface="宋体" panose="02010600030101010101" pitchFamily="2" charset="-122"/>
              </a:rPr>
              <a:t>重复</a:t>
            </a:r>
            <a:r>
              <a:rPr lang="zh-CN" altLang="en-US" dirty="0">
                <a:ea typeface="宋体" panose="02010600030101010101" pitchFamily="2" charset="-122"/>
              </a:rPr>
              <a:t>前一步</a:t>
            </a:r>
            <a:r>
              <a:rPr lang="zh-CN" altLang="en-US" dirty="0" smtClean="0">
                <a:ea typeface="宋体" panose="02010600030101010101" pitchFamily="2" charset="-122"/>
              </a:rPr>
              <a:t> </a:t>
            </a:r>
            <a:r>
              <a:rPr lang="en-US" altLang="en-US" dirty="0" smtClean="0">
                <a:ea typeface="宋体" panose="02010600030101010101" pitchFamily="2" charset="-122"/>
              </a:rPr>
              <a:t>n-1</a:t>
            </a:r>
            <a:r>
              <a:rPr lang="zh-CN" altLang="en-US" dirty="0" smtClean="0">
                <a:ea typeface="宋体" panose="02010600030101010101" pitchFamily="2" charset="-122"/>
              </a:rPr>
              <a:t>次，就得到最小生成树</a:t>
            </a:r>
          </a:p>
          <a:p>
            <a:pPr lvl="3"/>
            <a:endParaRPr lang="en-US" altLang="en-US" dirty="0" smtClean="0"/>
          </a:p>
        </p:txBody>
      </p:sp>
    </p:spTree>
    <p:extLst>
      <p:ext uri="{BB962C8B-B14F-4D97-AF65-F5344CB8AC3E}">
        <p14:creationId xmlns:p14="http://schemas.microsoft.com/office/powerpoint/2010/main" val="210892828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224136"/>
          </a:xfrm>
        </p:spPr>
        <p:txBody>
          <a:bodyPr>
            <a:normAutofit/>
          </a:bodyPr>
          <a:lstStyle/>
          <a:p>
            <a:r>
              <a:rPr lang="zh-CN" altLang="en-US" sz="3600" dirty="0" smtClean="0"/>
              <a:t>用</a:t>
            </a:r>
            <a:r>
              <a:rPr lang="en-US" altLang="zh-CN" sz="3600" dirty="0"/>
              <a:t>Prim</a:t>
            </a:r>
            <a:r>
              <a:rPr lang="zh-CN" altLang="en-US" sz="3600" dirty="0" smtClean="0"/>
              <a:t>算法</a:t>
            </a:r>
            <a:r>
              <a:rPr lang="zh-CN" altLang="en-US" sz="3600" dirty="0"/>
              <a:t>从第</a:t>
            </a:r>
            <a:r>
              <a:rPr lang="en-US" sz="3600" dirty="0"/>
              <a:t>u</a:t>
            </a:r>
            <a:r>
              <a:rPr lang="zh-CN" altLang="en-US" sz="3600" dirty="0"/>
              <a:t>个顶点出发构造网</a:t>
            </a:r>
            <a:r>
              <a:rPr lang="en-US" sz="3600" dirty="0"/>
              <a:t>G</a:t>
            </a:r>
            <a:r>
              <a:rPr lang="zh-CN" altLang="en-US" sz="3600" dirty="0"/>
              <a:t>的最小生成树</a:t>
            </a:r>
            <a:r>
              <a:rPr lang="en-US" sz="3600" dirty="0"/>
              <a:t>T，</a:t>
            </a:r>
            <a:r>
              <a:rPr lang="zh-CN" altLang="en-US" sz="3600" dirty="0"/>
              <a:t>输出</a:t>
            </a:r>
            <a:r>
              <a:rPr lang="en-US" sz="3600" dirty="0"/>
              <a:t>T</a:t>
            </a:r>
            <a:r>
              <a:rPr lang="zh-CN" altLang="en-US" sz="3600" dirty="0"/>
              <a:t>的各条</a:t>
            </a:r>
            <a:r>
              <a:rPr lang="zh-CN" altLang="en-US" sz="3600" dirty="0" smtClean="0"/>
              <a:t>边</a:t>
            </a:r>
            <a:endParaRPr lang="en-US" dirty="0"/>
          </a:p>
        </p:txBody>
      </p:sp>
      <p:sp>
        <p:nvSpPr>
          <p:cNvPr id="3" name="内容占位符 2"/>
          <p:cNvSpPr>
            <a:spLocks noGrp="1"/>
          </p:cNvSpPr>
          <p:nvPr>
            <p:ph idx="1"/>
          </p:nvPr>
        </p:nvSpPr>
        <p:spPr>
          <a:xfrm>
            <a:off x="251520" y="1124744"/>
            <a:ext cx="8686800" cy="5733256"/>
          </a:xfrm>
        </p:spPr>
        <p:txBody>
          <a:bodyPr>
            <a:noAutofit/>
          </a:bodyPr>
          <a:lstStyle/>
          <a:p>
            <a:pPr marL="0" indent="0">
              <a:spcBef>
                <a:spcPts val="0"/>
              </a:spcBef>
              <a:buNone/>
            </a:pPr>
            <a:r>
              <a:rPr lang="en-US" sz="3000" dirty="0"/>
              <a:t>void </a:t>
            </a:r>
            <a:r>
              <a:rPr lang="en-US" sz="3000" dirty="0" err="1"/>
              <a:t>MiniSpanTree_PRIM</a:t>
            </a:r>
            <a:r>
              <a:rPr lang="en-US" sz="3000" dirty="0"/>
              <a:t>(</a:t>
            </a:r>
            <a:r>
              <a:rPr lang="en-US" sz="3000" dirty="0" err="1"/>
              <a:t>MGraph</a:t>
            </a:r>
            <a:r>
              <a:rPr lang="en-US" sz="3000" dirty="0"/>
              <a:t> G, </a:t>
            </a:r>
            <a:r>
              <a:rPr lang="en-US" sz="3000" dirty="0" err="1"/>
              <a:t>VertexType</a:t>
            </a:r>
            <a:r>
              <a:rPr lang="en-US" sz="3000" dirty="0"/>
              <a:t> u</a:t>
            </a:r>
            <a:r>
              <a:rPr lang="en-US" sz="3000" dirty="0" smtClean="0"/>
              <a:t>)</a:t>
            </a:r>
          </a:p>
          <a:p>
            <a:pPr marL="0" indent="0">
              <a:spcBef>
                <a:spcPts val="0"/>
              </a:spcBef>
              <a:buNone/>
            </a:pPr>
            <a:r>
              <a:rPr lang="en-US" sz="3000" dirty="0" smtClean="0"/>
              <a:t>{ </a:t>
            </a:r>
            <a:r>
              <a:rPr lang="en-US" sz="3000" dirty="0" err="1" smtClean="0"/>
              <a:t>int</a:t>
            </a:r>
            <a:r>
              <a:rPr lang="en-US" sz="3000" dirty="0" smtClean="0"/>
              <a:t> </a:t>
            </a:r>
            <a:r>
              <a:rPr lang="en-US" sz="3000" dirty="0" err="1"/>
              <a:t>i,j,k</a:t>
            </a:r>
            <a:r>
              <a:rPr lang="en-US" sz="3000" dirty="0"/>
              <a:t>; </a:t>
            </a:r>
            <a:r>
              <a:rPr lang="en-US" sz="3000" dirty="0" smtClean="0"/>
              <a:t>k= </a:t>
            </a:r>
            <a:r>
              <a:rPr lang="en-US" sz="3000" dirty="0" err="1" smtClean="0"/>
              <a:t>LocateVex</a:t>
            </a:r>
            <a:r>
              <a:rPr lang="en-US" sz="3000" dirty="0" smtClean="0"/>
              <a:t>(G</a:t>
            </a:r>
            <a:r>
              <a:rPr lang="en-US" sz="3000" dirty="0"/>
              <a:t>, </a:t>
            </a:r>
            <a:r>
              <a:rPr lang="en-US" sz="3000" dirty="0" smtClean="0"/>
              <a:t>u); </a:t>
            </a:r>
            <a:endParaRPr lang="en-US" sz="3000" dirty="0"/>
          </a:p>
          <a:p>
            <a:pPr marL="0" indent="0">
              <a:spcBef>
                <a:spcPts val="0"/>
              </a:spcBef>
              <a:buNone/>
            </a:pPr>
            <a:r>
              <a:rPr lang="en-US" sz="3000" dirty="0" smtClean="0"/>
              <a:t>  for (j=0</a:t>
            </a:r>
            <a:r>
              <a:rPr lang="en-US" sz="3000" dirty="0"/>
              <a:t>; j&lt;</a:t>
            </a:r>
            <a:r>
              <a:rPr lang="en-US" sz="3000" dirty="0" err="1"/>
              <a:t>G.vexnum</a:t>
            </a:r>
            <a:r>
              <a:rPr lang="en-US" sz="3000" dirty="0"/>
              <a:t>; ++j ) { // </a:t>
            </a:r>
            <a:r>
              <a:rPr lang="zh-CN" altLang="en-US" sz="3000" dirty="0"/>
              <a:t>辅助数组初始化</a:t>
            </a:r>
            <a:endParaRPr lang="en-US" altLang="zh-CN" sz="3000" dirty="0"/>
          </a:p>
          <a:p>
            <a:pPr marL="0" indent="0">
              <a:spcBef>
                <a:spcPts val="0"/>
              </a:spcBef>
              <a:buNone/>
            </a:pPr>
            <a:r>
              <a:rPr lang="en-US" sz="3000" dirty="0" smtClean="0"/>
              <a:t>	if </a:t>
            </a:r>
            <a:r>
              <a:rPr lang="en-US" sz="3000" dirty="0"/>
              <a:t>(j!=k) </a:t>
            </a:r>
            <a:r>
              <a:rPr lang="en-US" sz="3000" dirty="0" smtClean="0"/>
              <a:t>{</a:t>
            </a:r>
            <a:r>
              <a:rPr lang="en-US" sz="3000" dirty="0" err="1" smtClean="0"/>
              <a:t>closedge</a:t>
            </a:r>
            <a:r>
              <a:rPr lang="en-US" sz="3000" dirty="0" smtClean="0"/>
              <a:t>[j</a:t>
            </a:r>
            <a:r>
              <a:rPr lang="en-US" sz="3000" dirty="0"/>
              <a:t>].</a:t>
            </a:r>
            <a:r>
              <a:rPr lang="en-US" sz="3000" dirty="0" err="1"/>
              <a:t>adjvex</a:t>
            </a:r>
            <a:r>
              <a:rPr lang="en-US" sz="3000" dirty="0"/>
              <a:t>=u; </a:t>
            </a:r>
            <a:endParaRPr lang="en-US" sz="3000" dirty="0" smtClean="0"/>
          </a:p>
          <a:p>
            <a:pPr marL="0" indent="0">
              <a:spcBef>
                <a:spcPts val="0"/>
              </a:spcBef>
              <a:buNone/>
            </a:pPr>
            <a:r>
              <a:rPr lang="en-US" sz="3000" dirty="0" smtClean="0"/>
              <a:t>		     </a:t>
            </a:r>
            <a:r>
              <a:rPr lang="en-US" sz="3000" dirty="0" err="1" smtClean="0"/>
              <a:t>closedge</a:t>
            </a:r>
            <a:r>
              <a:rPr lang="en-US" sz="3000" dirty="0" smtClean="0"/>
              <a:t>[j</a:t>
            </a:r>
            <a:r>
              <a:rPr lang="en-US" sz="3000" dirty="0"/>
              <a:t>].</a:t>
            </a:r>
            <a:r>
              <a:rPr lang="en-US" sz="3000" dirty="0" err="1"/>
              <a:t>lowcost</a:t>
            </a:r>
            <a:r>
              <a:rPr lang="en-US" sz="3000" dirty="0"/>
              <a:t>=</a:t>
            </a:r>
            <a:r>
              <a:rPr lang="en-US" sz="3000" dirty="0" err="1"/>
              <a:t>G.arcs</a:t>
            </a:r>
            <a:r>
              <a:rPr lang="en-US" sz="3000" dirty="0"/>
              <a:t>[k][j].</a:t>
            </a:r>
            <a:r>
              <a:rPr lang="en-US" sz="3000" dirty="0" err="1"/>
              <a:t>adj</a:t>
            </a:r>
            <a:r>
              <a:rPr lang="en-US" sz="3000" dirty="0"/>
              <a:t>; }</a:t>
            </a:r>
          </a:p>
          <a:p>
            <a:pPr marL="0" indent="0">
              <a:spcBef>
                <a:spcPts val="0"/>
              </a:spcBef>
              <a:buNone/>
            </a:pPr>
            <a:r>
              <a:rPr lang="en-US" sz="3000" dirty="0" smtClean="0"/>
              <a:t>  }</a:t>
            </a:r>
            <a:endParaRPr lang="en-US" sz="3000" dirty="0"/>
          </a:p>
          <a:p>
            <a:pPr marL="0" indent="0">
              <a:spcBef>
                <a:spcPts val="0"/>
              </a:spcBef>
              <a:buNone/>
            </a:pPr>
            <a:r>
              <a:rPr lang="en-US" sz="3000" dirty="0" smtClean="0"/>
              <a:t>  </a:t>
            </a:r>
            <a:r>
              <a:rPr lang="en-US" sz="3000" dirty="0" err="1" smtClean="0"/>
              <a:t>closedge</a:t>
            </a:r>
            <a:r>
              <a:rPr lang="en-US" sz="3000" dirty="0" smtClean="0"/>
              <a:t>[k</a:t>
            </a:r>
            <a:r>
              <a:rPr lang="en-US" sz="3000" dirty="0"/>
              <a:t>].</a:t>
            </a:r>
            <a:r>
              <a:rPr lang="en-US" sz="3000" dirty="0" err="1"/>
              <a:t>lowcost</a:t>
            </a:r>
            <a:r>
              <a:rPr lang="en-US" sz="3000" dirty="0"/>
              <a:t> = 0; // </a:t>
            </a:r>
            <a:r>
              <a:rPr lang="zh-CN" altLang="en-US" sz="3000" dirty="0"/>
              <a:t>初始，</a:t>
            </a:r>
            <a:r>
              <a:rPr lang="en-US" sz="3000" dirty="0"/>
              <a:t>U＝{u} </a:t>
            </a:r>
          </a:p>
          <a:p>
            <a:pPr marL="0" indent="0">
              <a:spcBef>
                <a:spcPts val="0"/>
              </a:spcBef>
              <a:buNone/>
            </a:pPr>
            <a:r>
              <a:rPr lang="en-US" sz="3000" dirty="0" smtClean="0"/>
              <a:t>  for </a:t>
            </a:r>
            <a:r>
              <a:rPr lang="en-US" sz="3000" dirty="0"/>
              <a:t>(</a:t>
            </a:r>
            <a:r>
              <a:rPr lang="en-US" sz="3000" dirty="0" err="1"/>
              <a:t>i</a:t>
            </a:r>
            <a:r>
              <a:rPr lang="en-US" sz="3000" dirty="0"/>
              <a:t>=1; </a:t>
            </a:r>
            <a:r>
              <a:rPr lang="en-US" sz="3000" dirty="0" err="1"/>
              <a:t>i</a:t>
            </a:r>
            <a:r>
              <a:rPr lang="en-US" sz="3000" dirty="0"/>
              <a:t>&lt;</a:t>
            </a:r>
            <a:r>
              <a:rPr lang="en-US" sz="3000" dirty="0" err="1"/>
              <a:t>G.vexnum</a:t>
            </a:r>
            <a:r>
              <a:rPr lang="en-US" sz="3000" dirty="0"/>
              <a:t>; ++</a:t>
            </a:r>
            <a:r>
              <a:rPr lang="en-US" sz="3000" dirty="0" err="1"/>
              <a:t>i</a:t>
            </a:r>
            <a:r>
              <a:rPr lang="en-US" sz="3000" dirty="0"/>
              <a:t>) </a:t>
            </a:r>
            <a:r>
              <a:rPr lang="en-US" sz="3000" dirty="0" smtClean="0"/>
              <a:t>{</a:t>
            </a:r>
          </a:p>
          <a:p>
            <a:pPr marL="0" indent="0">
              <a:spcBef>
                <a:spcPts val="0"/>
              </a:spcBef>
              <a:buNone/>
            </a:pPr>
            <a:r>
              <a:rPr lang="en-US" sz="3000" dirty="0" smtClean="0"/>
              <a:t>	//</a:t>
            </a:r>
            <a:r>
              <a:rPr lang="zh-CN" altLang="en-US" sz="3000" dirty="0" smtClean="0"/>
              <a:t>选择</a:t>
            </a:r>
            <a:r>
              <a:rPr lang="zh-CN" altLang="en-US" sz="3000" dirty="0"/>
              <a:t>其余</a:t>
            </a:r>
            <a:r>
              <a:rPr lang="en-US" sz="3000" dirty="0"/>
              <a:t>G.vexnum-1</a:t>
            </a:r>
            <a:r>
              <a:rPr lang="zh-CN" altLang="en-US" sz="3000" dirty="0"/>
              <a:t>个</a:t>
            </a:r>
            <a:r>
              <a:rPr lang="zh-CN" altLang="en-US" sz="3000" dirty="0" smtClean="0"/>
              <a:t>顶点添加到生成树上 </a:t>
            </a:r>
            <a:endParaRPr lang="en-US" altLang="zh-CN" sz="3000" dirty="0"/>
          </a:p>
          <a:p>
            <a:pPr marL="0" indent="0">
              <a:spcBef>
                <a:spcPts val="0"/>
              </a:spcBef>
              <a:buNone/>
            </a:pPr>
            <a:r>
              <a:rPr lang="en-US" sz="3000" dirty="0" smtClean="0"/>
              <a:t>	… …</a:t>
            </a:r>
          </a:p>
          <a:p>
            <a:pPr marL="0" indent="0">
              <a:spcBef>
                <a:spcPts val="0"/>
              </a:spcBef>
              <a:buNone/>
            </a:pPr>
            <a:r>
              <a:rPr lang="en-US" sz="3000" dirty="0" smtClean="0"/>
              <a:t>  } </a:t>
            </a:r>
            <a:endParaRPr lang="en-US" sz="3000" dirty="0"/>
          </a:p>
          <a:p>
            <a:pPr marL="0" indent="0">
              <a:spcBef>
                <a:spcPts val="0"/>
              </a:spcBef>
              <a:buNone/>
            </a:pPr>
            <a:r>
              <a:rPr lang="en-US" sz="3000" dirty="0"/>
              <a:t>} // </a:t>
            </a:r>
            <a:r>
              <a:rPr lang="en-US" sz="3000" dirty="0" err="1" smtClean="0"/>
              <a:t>MiniSpanTree</a:t>
            </a:r>
            <a:endParaRPr lang="en-US" sz="3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41</a:t>
            </a:fld>
            <a:endParaRPr lang="zh-CN" altLang="en-US"/>
          </a:p>
        </p:txBody>
      </p:sp>
      <p:sp>
        <p:nvSpPr>
          <p:cNvPr id="5" name="流程图: 可选过程 4"/>
          <p:cNvSpPr/>
          <p:nvPr/>
        </p:nvSpPr>
        <p:spPr>
          <a:xfrm>
            <a:off x="8460432" y="0"/>
            <a:ext cx="683568" cy="360040"/>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7.9</a:t>
            </a:r>
            <a:endParaRPr lang="en-US" dirty="0"/>
          </a:p>
        </p:txBody>
      </p:sp>
    </p:spTree>
    <p:extLst>
      <p:ext uri="{BB962C8B-B14F-4D97-AF65-F5344CB8AC3E}">
        <p14:creationId xmlns:p14="http://schemas.microsoft.com/office/powerpoint/2010/main" val="426193712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选择</a:t>
            </a:r>
            <a:r>
              <a:rPr lang="zh-CN" altLang="en-US" dirty="0" smtClean="0"/>
              <a:t>其余顶点</a:t>
            </a:r>
            <a:r>
              <a:rPr lang="zh-CN" altLang="en-US" dirty="0"/>
              <a:t>添加到生成树上</a:t>
            </a:r>
            <a:r>
              <a:rPr lang="en-US" dirty="0" smtClean="0"/>
              <a:t>  </a:t>
            </a:r>
            <a:endParaRPr lang="en-US" dirty="0"/>
          </a:p>
        </p:txBody>
      </p:sp>
      <p:sp>
        <p:nvSpPr>
          <p:cNvPr id="3" name="内容占位符 2"/>
          <p:cNvSpPr>
            <a:spLocks noGrp="1"/>
          </p:cNvSpPr>
          <p:nvPr>
            <p:ph idx="1"/>
          </p:nvPr>
        </p:nvSpPr>
        <p:spPr/>
        <p:txBody>
          <a:bodyPr>
            <a:normAutofit fontScale="92500" lnSpcReduction="10000"/>
          </a:bodyPr>
          <a:lstStyle/>
          <a:p>
            <a:pPr marL="0" indent="0">
              <a:buNone/>
            </a:pPr>
            <a:r>
              <a:rPr lang="en-US" dirty="0"/>
              <a:t>// </a:t>
            </a:r>
            <a:r>
              <a:rPr lang="zh-CN" altLang="en-US" dirty="0"/>
              <a:t>求</a:t>
            </a:r>
            <a:r>
              <a:rPr lang="zh-CN" altLang="en-US" dirty="0" smtClean="0"/>
              <a:t>出加入</a:t>
            </a:r>
            <a:r>
              <a:rPr lang="en-US" dirty="0" smtClean="0"/>
              <a:t>T</a:t>
            </a:r>
            <a:r>
              <a:rPr lang="zh-CN" altLang="en-US" dirty="0"/>
              <a:t>的下一个结点：第</a:t>
            </a:r>
            <a:r>
              <a:rPr lang="en-US" dirty="0"/>
              <a:t>k</a:t>
            </a:r>
            <a:r>
              <a:rPr lang="zh-CN" altLang="en-US" dirty="0"/>
              <a:t>顶点 </a:t>
            </a:r>
            <a:endParaRPr lang="en-US" altLang="zh-CN" dirty="0"/>
          </a:p>
          <a:p>
            <a:pPr marL="0" indent="0">
              <a:buNone/>
            </a:pPr>
            <a:r>
              <a:rPr lang="en-US" dirty="0" smtClean="0"/>
              <a:t>k </a:t>
            </a:r>
            <a:r>
              <a:rPr lang="en-US" dirty="0"/>
              <a:t>= minimum(</a:t>
            </a:r>
            <a:r>
              <a:rPr lang="en-US" dirty="0" err="1"/>
              <a:t>closedge</a:t>
            </a:r>
            <a:r>
              <a:rPr lang="en-US" dirty="0"/>
              <a:t>); </a:t>
            </a:r>
          </a:p>
          <a:p>
            <a:pPr marL="0" indent="0">
              <a:buNone/>
            </a:pPr>
            <a:r>
              <a:rPr lang="en-US" dirty="0"/>
              <a:t>// </a:t>
            </a:r>
            <a:r>
              <a:rPr lang="zh-CN" altLang="en-US" dirty="0"/>
              <a:t>输出生成树的</a:t>
            </a:r>
            <a:r>
              <a:rPr lang="zh-CN" altLang="en-US" dirty="0" smtClean="0"/>
              <a:t>边，或者保存到</a:t>
            </a:r>
            <a:r>
              <a:rPr lang="en-US" altLang="zh-CN" dirty="0" err="1" smtClean="0"/>
              <a:t>MSTEdge</a:t>
            </a:r>
            <a:r>
              <a:rPr lang="zh-CN" altLang="en-US" dirty="0" smtClean="0"/>
              <a:t>数组中</a:t>
            </a:r>
            <a:endParaRPr lang="en-US" dirty="0" smtClean="0"/>
          </a:p>
          <a:p>
            <a:pPr marL="0" indent="0">
              <a:buNone/>
            </a:pPr>
            <a:r>
              <a:rPr lang="en-US" dirty="0" err="1" smtClean="0"/>
              <a:t>printf</a:t>
            </a:r>
            <a:r>
              <a:rPr lang="en-US" dirty="0" smtClean="0"/>
              <a:t>(</a:t>
            </a:r>
            <a:r>
              <a:rPr lang="en-US" dirty="0" err="1" smtClean="0"/>
              <a:t>closedge</a:t>
            </a:r>
            <a:r>
              <a:rPr lang="en-US" dirty="0" smtClean="0"/>
              <a:t>[k</a:t>
            </a:r>
            <a:r>
              <a:rPr lang="en-US" dirty="0"/>
              <a:t>].</a:t>
            </a:r>
            <a:r>
              <a:rPr lang="en-US" dirty="0" err="1"/>
              <a:t>adjvex</a:t>
            </a:r>
            <a:r>
              <a:rPr lang="en-US" dirty="0"/>
              <a:t>, </a:t>
            </a:r>
            <a:r>
              <a:rPr lang="en-US" dirty="0" err="1"/>
              <a:t>G.vexs</a:t>
            </a:r>
            <a:r>
              <a:rPr lang="en-US" dirty="0"/>
              <a:t>[k]); </a:t>
            </a:r>
            <a:endParaRPr lang="en-US" altLang="zh-CN" dirty="0"/>
          </a:p>
          <a:p>
            <a:pPr marL="0" indent="0">
              <a:buNone/>
            </a:pPr>
            <a:r>
              <a:rPr lang="en-US" dirty="0" err="1"/>
              <a:t>closedge</a:t>
            </a:r>
            <a:r>
              <a:rPr lang="en-US" dirty="0"/>
              <a:t>[k].</a:t>
            </a:r>
            <a:r>
              <a:rPr lang="en-US" dirty="0" err="1"/>
              <a:t>lowcost</a:t>
            </a:r>
            <a:r>
              <a:rPr lang="en-US" dirty="0"/>
              <a:t> = 0; // </a:t>
            </a:r>
            <a:r>
              <a:rPr lang="zh-CN" altLang="en-US" dirty="0"/>
              <a:t>第</a:t>
            </a:r>
            <a:r>
              <a:rPr lang="en-US" dirty="0"/>
              <a:t>k</a:t>
            </a:r>
            <a:r>
              <a:rPr lang="zh-CN" altLang="en-US" dirty="0"/>
              <a:t>顶点并入</a:t>
            </a:r>
            <a:r>
              <a:rPr lang="en-US" dirty="0"/>
              <a:t>U</a:t>
            </a:r>
            <a:r>
              <a:rPr lang="zh-CN" altLang="en-US" dirty="0"/>
              <a:t>集 </a:t>
            </a:r>
            <a:endParaRPr lang="en-US" altLang="zh-CN" dirty="0"/>
          </a:p>
          <a:p>
            <a:pPr marL="0" indent="0">
              <a:buNone/>
            </a:pPr>
            <a:r>
              <a:rPr lang="en-US" dirty="0"/>
              <a:t>for (j=0; j&lt;</a:t>
            </a:r>
            <a:r>
              <a:rPr lang="en-US" dirty="0" err="1"/>
              <a:t>G.vexnum</a:t>
            </a:r>
            <a:r>
              <a:rPr lang="en-US" dirty="0"/>
              <a:t>; ++j)</a:t>
            </a:r>
          </a:p>
          <a:p>
            <a:pPr marL="0" indent="0">
              <a:buNone/>
            </a:pPr>
            <a:r>
              <a:rPr lang="en-US" dirty="0" smtClean="0"/>
              <a:t>	if </a:t>
            </a:r>
            <a:r>
              <a:rPr lang="en-US" dirty="0"/>
              <a:t>(</a:t>
            </a:r>
            <a:r>
              <a:rPr lang="en-US" dirty="0" err="1"/>
              <a:t>G.arcs</a:t>
            </a:r>
            <a:r>
              <a:rPr lang="en-US" dirty="0"/>
              <a:t>[k][j].</a:t>
            </a:r>
            <a:r>
              <a:rPr lang="en-US" dirty="0" err="1"/>
              <a:t>adj</a:t>
            </a:r>
            <a:r>
              <a:rPr lang="en-US" dirty="0"/>
              <a:t> &lt; </a:t>
            </a:r>
            <a:r>
              <a:rPr lang="en-US" dirty="0" err="1"/>
              <a:t>closedge</a:t>
            </a:r>
            <a:r>
              <a:rPr lang="en-US" dirty="0"/>
              <a:t>[j].</a:t>
            </a:r>
            <a:r>
              <a:rPr lang="en-US" dirty="0" err="1"/>
              <a:t>lowcost</a:t>
            </a:r>
            <a:r>
              <a:rPr lang="en-US" dirty="0"/>
              <a:t>) { </a:t>
            </a:r>
            <a:endParaRPr lang="en-US" dirty="0" smtClean="0"/>
          </a:p>
          <a:p>
            <a:pPr marL="0" indent="0">
              <a:buNone/>
            </a:pPr>
            <a:r>
              <a:rPr lang="en-US" dirty="0" smtClean="0"/>
              <a:t>	//</a:t>
            </a:r>
            <a:r>
              <a:rPr lang="zh-CN" altLang="en-US" dirty="0" smtClean="0">
                <a:solidFill>
                  <a:srgbClr val="000082"/>
                </a:solidFill>
                <a:ea typeface="楷体_GB2312" pitchFamily="49" charset="-122"/>
              </a:rPr>
              <a:t>修改</a:t>
            </a:r>
            <a:r>
              <a:rPr lang="zh-CN" altLang="en-US" dirty="0">
                <a:solidFill>
                  <a:srgbClr val="000082"/>
                </a:solidFill>
                <a:ea typeface="楷体_GB2312" pitchFamily="49" charset="-122"/>
              </a:rPr>
              <a:t>其它顶点的最小边</a:t>
            </a:r>
            <a:endParaRPr lang="en-US" dirty="0"/>
          </a:p>
          <a:p>
            <a:pPr marL="0" indent="0">
              <a:buNone/>
            </a:pPr>
            <a:r>
              <a:rPr lang="en-US" dirty="0" smtClean="0"/>
              <a:t>	</a:t>
            </a:r>
            <a:r>
              <a:rPr lang="en-US" dirty="0" err="1" smtClean="0"/>
              <a:t>closedge</a:t>
            </a:r>
            <a:r>
              <a:rPr lang="en-US" dirty="0" smtClean="0"/>
              <a:t>[j</a:t>
            </a:r>
            <a:r>
              <a:rPr lang="en-US" dirty="0"/>
              <a:t>].</a:t>
            </a:r>
            <a:r>
              <a:rPr lang="en-US" dirty="0" err="1"/>
              <a:t>adjvex</a:t>
            </a:r>
            <a:r>
              <a:rPr lang="en-US" dirty="0"/>
              <a:t>=</a:t>
            </a:r>
            <a:r>
              <a:rPr lang="en-US" dirty="0" err="1"/>
              <a:t>G.vexs</a:t>
            </a:r>
            <a:r>
              <a:rPr lang="en-US" dirty="0"/>
              <a:t>[k]; </a:t>
            </a:r>
          </a:p>
          <a:p>
            <a:pPr marL="0" indent="0">
              <a:buNone/>
            </a:pPr>
            <a:r>
              <a:rPr lang="en-US" dirty="0" smtClean="0"/>
              <a:t>	</a:t>
            </a:r>
            <a:r>
              <a:rPr lang="en-US" dirty="0" err="1" smtClean="0"/>
              <a:t>closedge</a:t>
            </a:r>
            <a:r>
              <a:rPr lang="en-US" dirty="0" smtClean="0"/>
              <a:t>[j</a:t>
            </a:r>
            <a:r>
              <a:rPr lang="en-US" dirty="0"/>
              <a:t>].</a:t>
            </a:r>
            <a:r>
              <a:rPr lang="en-US" dirty="0" err="1"/>
              <a:t>lowcost</a:t>
            </a:r>
            <a:r>
              <a:rPr lang="en-US" dirty="0"/>
              <a:t>=</a:t>
            </a:r>
            <a:r>
              <a:rPr lang="en-US" dirty="0" err="1"/>
              <a:t>G.arcs</a:t>
            </a:r>
            <a:r>
              <a:rPr lang="en-US" dirty="0"/>
              <a:t>[k][j].</a:t>
            </a:r>
            <a:r>
              <a:rPr lang="en-US" dirty="0" err="1"/>
              <a:t>adj</a:t>
            </a:r>
            <a:r>
              <a:rPr lang="en-US" dirty="0" smtClean="0"/>
              <a:t>;</a:t>
            </a:r>
          </a:p>
          <a:p>
            <a:pPr marL="0" indent="0">
              <a:buNone/>
            </a:pPr>
            <a:r>
              <a:rPr lang="en-US" dirty="0" smtClean="0"/>
              <a:t>	} </a:t>
            </a:r>
            <a:endParaRPr lang="en-US" dirty="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42</a:t>
            </a:fld>
            <a:endParaRPr lang="zh-CN" altLang="en-US"/>
          </a:p>
        </p:txBody>
      </p:sp>
    </p:spTree>
    <p:extLst>
      <p:ext uri="{BB962C8B-B14F-4D97-AF65-F5344CB8AC3E}">
        <p14:creationId xmlns:p14="http://schemas.microsoft.com/office/powerpoint/2010/main" val="3849670888"/>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smtClean="0"/>
              <a:t>Prim</a:t>
            </a:r>
            <a:r>
              <a:rPr lang="zh-CN" altLang="en-US" smtClean="0"/>
              <a:t>算法的时间复杂度分析</a:t>
            </a:r>
            <a:endParaRPr lang="en-US" dirty="0"/>
          </a:p>
        </p:txBody>
      </p:sp>
      <p:sp>
        <p:nvSpPr>
          <p:cNvPr id="5" name="内容占位符 4"/>
          <p:cNvSpPr>
            <a:spLocks noGrp="1"/>
          </p:cNvSpPr>
          <p:nvPr>
            <p:ph idx="1"/>
          </p:nvPr>
        </p:nvSpPr>
        <p:spPr/>
        <p:txBody>
          <a:bodyPr/>
          <a:lstStyle/>
          <a:p>
            <a:r>
              <a:rPr lang="zh-CN" altLang="en-US" dirty="0" smtClean="0"/>
              <a:t>设带权连通图有</a:t>
            </a:r>
            <a:r>
              <a:rPr lang="en-US" altLang="en-US" dirty="0" smtClean="0"/>
              <a:t>n</a:t>
            </a:r>
            <a:r>
              <a:rPr lang="zh-CN" altLang="en-US" dirty="0" smtClean="0"/>
              <a:t>个顶点，则算法的主要执行是二重循环：</a:t>
            </a:r>
            <a:endParaRPr lang="en-US" altLang="zh-CN" dirty="0" smtClean="0"/>
          </a:p>
          <a:p>
            <a:pPr lvl="1"/>
            <a:r>
              <a:rPr lang="zh-CN" altLang="en-US" dirty="0" smtClean="0"/>
              <a:t>求</a:t>
            </a:r>
            <a:r>
              <a:rPr lang="en-US" altLang="en-US" dirty="0" err="1" smtClean="0"/>
              <a:t>closedge</a:t>
            </a:r>
            <a:r>
              <a:rPr lang="zh-CN" altLang="en-US" dirty="0" smtClean="0"/>
              <a:t>中权值最小的边，频度为</a:t>
            </a:r>
            <a:r>
              <a:rPr lang="en-US" altLang="en-US" dirty="0" smtClean="0"/>
              <a:t>n-1</a:t>
            </a:r>
            <a:endParaRPr lang="en-US" altLang="zh-CN" dirty="0" smtClean="0"/>
          </a:p>
          <a:p>
            <a:pPr lvl="1"/>
            <a:r>
              <a:rPr lang="zh-CN" altLang="en-US" dirty="0" smtClean="0"/>
              <a:t>修改</a:t>
            </a:r>
            <a:r>
              <a:rPr lang="en-US" altLang="en-US" dirty="0" err="1" smtClean="0"/>
              <a:t>closedge</a:t>
            </a:r>
            <a:r>
              <a:rPr lang="zh-CN" altLang="en-US" dirty="0" smtClean="0"/>
              <a:t>数组，频度为</a:t>
            </a:r>
            <a:r>
              <a:rPr lang="en-US" altLang="en-US" dirty="0" smtClean="0"/>
              <a:t>n</a:t>
            </a:r>
            <a:endParaRPr lang="en-US" altLang="zh-CN" dirty="0" smtClean="0"/>
          </a:p>
          <a:p>
            <a:r>
              <a:rPr lang="zh-CN" altLang="en-US" dirty="0" smtClean="0"/>
              <a:t>因此，整个算法的时间复杂度是</a:t>
            </a:r>
            <a:r>
              <a:rPr lang="en-US" altLang="en-US" dirty="0" smtClean="0"/>
              <a:t>O(n</a:t>
            </a:r>
            <a:r>
              <a:rPr lang="en-US" altLang="en-US" baseline="30000" dirty="0" smtClean="0"/>
              <a:t>2</a:t>
            </a:r>
            <a:r>
              <a:rPr lang="en-US" altLang="en-US" dirty="0" smtClean="0"/>
              <a:t>)</a:t>
            </a:r>
            <a:r>
              <a:rPr lang="zh-CN" altLang="en-US" dirty="0" smtClean="0"/>
              <a:t>，与边的数目无关</a:t>
            </a:r>
            <a:endParaRPr lang="en-US" altLang="zh-CN" dirty="0" smtClean="0"/>
          </a:p>
          <a:p>
            <a:endParaRPr lang="en-US" altLang="zh-CN" dirty="0"/>
          </a:p>
          <a:p>
            <a:r>
              <a:rPr lang="zh-CN" altLang="en-US" dirty="0" smtClean="0"/>
              <a:t>适用于稠密图</a:t>
            </a:r>
          </a:p>
          <a:p>
            <a:endParaRPr lang="en-US" dirty="0"/>
          </a:p>
        </p:txBody>
      </p:sp>
    </p:spTree>
    <p:extLst>
      <p:ext uri="{BB962C8B-B14F-4D97-AF65-F5344CB8AC3E}">
        <p14:creationId xmlns:p14="http://schemas.microsoft.com/office/powerpoint/2010/main" val="1241816951"/>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669" name="Group 77"/>
          <p:cNvGrpSpPr>
            <a:grpSpLocks/>
          </p:cNvGrpSpPr>
          <p:nvPr/>
        </p:nvGrpSpPr>
        <p:grpSpPr bwMode="auto">
          <a:xfrm>
            <a:off x="304800" y="746125"/>
            <a:ext cx="4349750" cy="2759075"/>
            <a:chOff x="192" y="470"/>
            <a:chExt cx="2740" cy="1738"/>
          </a:xfrm>
        </p:grpSpPr>
        <p:sp>
          <p:nvSpPr>
            <p:cNvPr id="110594" name="Oval 2"/>
            <p:cNvSpPr>
              <a:spLocks noChangeArrowheads="1"/>
            </p:cNvSpPr>
            <p:nvPr/>
          </p:nvSpPr>
          <p:spPr bwMode="auto">
            <a:xfrm>
              <a:off x="388" y="605"/>
              <a:ext cx="288" cy="259"/>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tx2"/>
                  </a:solidFill>
                </a:rPr>
                <a:t>a</a:t>
              </a:r>
              <a:endParaRPr lang="en-US" altLang="zh-CN" sz="2400"/>
            </a:p>
          </p:txBody>
        </p:sp>
        <p:sp>
          <p:nvSpPr>
            <p:cNvPr id="110595" name="Oval 3"/>
            <p:cNvSpPr>
              <a:spLocks noChangeArrowheads="1"/>
            </p:cNvSpPr>
            <p:nvPr/>
          </p:nvSpPr>
          <p:spPr bwMode="auto">
            <a:xfrm>
              <a:off x="1828" y="605"/>
              <a:ext cx="288" cy="259"/>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tx2"/>
                  </a:solidFill>
                </a:rPr>
                <a:t>b</a:t>
              </a:r>
              <a:endParaRPr lang="en-US" altLang="zh-CN" sz="2400"/>
            </a:p>
          </p:txBody>
        </p:sp>
        <p:sp>
          <p:nvSpPr>
            <p:cNvPr id="110596" name="Oval 4"/>
            <p:cNvSpPr>
              <a:spLocks noChangeArrowheads="1"/>
            </p:cNvSpPr>
            <p:nvPr/>
          </p:nvSpPr>
          <p:spPr bwMode="auto">
            <a:xfrm>
              <a:off x="2644" y="893"/>
              <a:ext cx="288" cy="259"/>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tx2"/>
                  </a:solidFill>
                </a:rPr>
                <a:t>c</a:t>
              </a:r>
              <a:endParaRPr lang="en-US" altLang="zh-CN" sz="2400"/>
            </a:p>
          </p:txBody>
        </p:sp>
        <p:sp>
          <p:nvSpPr>
            <p:cNvPr id="110597" name="Oval 5"/>
            <p:cNvSpPr>
              <a:spLocks noChangeArrowheads="1"/>
            </p:cNvSpPr>
            <p:nvPr/>
          </p:nvSpPr>
          <p:spPr bwMode="auto">
            <a:xfrm>
              <a:off x="2260" y="1421"/>
              <a:ext cx="288" cy="259"/>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tx2"/>
                  </a:solidFill>
                </a:rPr>
                <a:t>d</a:t>
              </a:r>
              <a:endParaRPr lang="en-US" altLang="zh-CN" sz="2400"/>
            </a:p>
          </p:txBody>
        </p:sp>
        <p:sp>
          <p:nvSpPr>
            <p:cNvPr id="110598" name="Oval 6"/>
            <p:cNvSpPr>
              <a:spLocks noChangeArrowheads="1"/>
            </p:cNvSpPr>
            <p:nvPr/>
          </p:nvSpPr>
          <p:spPr bwMode="auto">
            <a:xfrm>
              <a:off x="1396" y="1229"/>
              <a:ext cx="288" cy="259"/>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tx2"/>
                  </a:solidFill>
                </a:rPr>
                <a:t>e</a:t>
              </a:r>
              <a:endParaRPr lang="en-US" altLang="zh-CN" sz="2400"/>
            </a:p>
          </p:txBody>
        </p:sp>
        <p:sp>
          <p:nvSpPr>
            <p:cNvPr id="110599" name="Oval 7"/>
            <p:cNvSpPr>
              <a:spLocks noChangeArrowheads="1"/>
            </p:cNvSpPr>
            <p:nvPr/>
          </p:nvSpPr>
          <p:spPr bwMode="auto">
            <a:xfrm>
              <a:off x="292" y="1565"/>
              <a:ext cx="288" cy="259"/>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tx2"/>
                  </a:solidFill>
                </a:rPr>
                <a:t>g</a:t>
              </a:r>
              <a:endParaRPr lang="en-US" altLang="zh-CN" sz="2400"/>
            </a:p>
          </p:txBody>
        </p:sp>
        <p:sp>
          <p:nvSpPr>
            <p:cNvPr id="110600" name="Oval 8"/>
            <p:cNvSpPr>
              <a:spLocks noChangeArrowheads="1"/>
            </p:cNvSpPr>
            <p:nvPr/>
          </p:nvSpPr>
          <p:spPr bwMode="auto">
            <a:xfrm>
              <a:off x="1348" y="1949"/>
              <a:ext cx="288" cy="259"/>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tx2"/>
                  </a:solidFill>
                </a:rPr>
                <a:t>f</a:t>
              </a:r>
              <a:endParaRPr lang="en-US" altLang="zh-CN" sz="2400"/>
            </a:p>
          </p:txBody>
        </p:sp>
        <p:sp>
          <p:nvSpPr>
            <p:cNvPr id="110601" name="Line 9"/>
            <p:cNvSpPr>
              <a:spLocks noChangeShapeType="1"/>
            </p:cNvSpPr>
            <p:nvPr/>
          </p:nvSpPr>
          <p:spPr bwMode="auto">
            <a:xfrm flipV="1">
              <a:off x="676" y="749"/>
              <a:ext cx="1152" cy="0"/>
            </a:xfrm>
            <a:prstGeom prst="line">
              <a:avLst/>
            </a:prstGeom>
            <a:noFill/>
            <a:ln w="28575" cap="sq">
              <a:solidFill>
                <a:schemeClr val="accent3">
                  <a:lumMod val="60000"/>
                  <a:lumOff val="40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02" name="Line 10"/>
            <p:cNvSpPr>
              <a:spLocks noChangeShapeType="1"/>
            </p:cNvSpPr>
            <p:nvPr/>
          </p:nvSpPr>
          <p:spPr bwMode="auto">
            <a:xfrm>
              <a:off x="628" y="845"/>
              <a:ext cx="816" cy="432"/>
            </a:xfrm>
            <a:prstGeom prst="line">
              <a:avLst/>
            </a:prstGeom>
            <a:noFill/>
            <a:ln w="28575" cap="sq">
              <a:solidFill>
                <a:schemeClr val="accent3">
                  <a:lumMod val="60000"/>
                  <a:lumOff val="40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03" name="Line 11"/>
            <p:cNvSpPr>
              <a:spLocks noChangeShapeType="1"/>
            </p:cNvSpPr>
            <p:nvPr/>
          </p:nvSpPr>
          <p:spPr bwMode="auto">
            <a:xfrm flipH="1">
              <a:off x="1588" y="845"/>
              <a:ext cx="288" cy="384"/>
            </a:xfrm>
            <a:prstGeom prst="line">
              <a:avLst/>
            </a:prstGeom>
            <a:noFill/>
            <a:ln w="28575" cap="sq">
              <a:solidFill>
                <a:schemeClr val="accent3">
                  <a:lumMod val="60000"/>
                  <a:lumOff val="40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04" name="Line 12"/>
            <p:cNvSpPr>
              <a:spLocks noChangeShapeType="1"/>
            </p:cNvSpPr>
            <p:nvPr/>
          </p:nvSpPr>
          <p:spPr bwMode="auto">
            <a:xfrm flipH="1">
              <a:off x="436" y="893"/>
              <a:ext cx="96" cy="672"/>
            </a:xfrm>
            <a:prstGeom prst="line">
              <a:avLst/>
            </a:prstGeom>
            <a:noFill/>
            <a:ln w="28575" cap="sq">
              <a:solidFill>
                <a:schemeClr val="accent3">
                  <a:lumMod val="60000"/>
                  <a:lumOff val="40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05" name="Line 13"/>
            <p:cNvSpPr>
              <a:spLocks noChangeShapeType="1"/>
            </p:cNvSpPr>
            <p:nvPr/>
          </p:nvSpPr>
          <p:spPr bwMode="auto">
            <a:xfrm flipV="1">
              <a:off x="580" y="1421"/>
              <a:ext cx="816" cy="240"/>
            </a:xfrm>
            <a:prstGeom prst="line">
              <a:avLst/>
            </a:prstGeom>
            <a:noFill/>
            <a:ln w="28575" cap="sq">
              <a:solidFill>
                <a:schemeClr val="accent3">
                  <a:lumMod val="60000"/>
                  <a:lumOff val="40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06" name="Line 14"/>
            <p:cNvSpPr>
              <a:spLocks noChangeShapeType="1"/>
            </p:cNvSpPr>
            <p:nvPr/>
          </p:nvSpPr>
          <p:spPr bwMode="auto">
            <a:xfrm>
              <a:off x="1684" y="1373"/>
              <a:ext cx="576" cy="144"/>
            </a:xfrm>
            <a:prstGeom prst="line">
              <a:avLst/>
            </a:prstGeom>
            <a:noFill/>
            <a:ln w="28575" cap="sq">
              <a:solidFill>
                <a:schemeClr val="accent3">
                  <a:lumMod val="60000"/>
                  <a:lumOff val="40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07" name="Line 15"/>
            <p:cNvSpPr>
              <a:spLocks noChangeShapeType="1"/>
            </p:cNvSpPr>
            <p:nvPr/>
          </p:nvSpPr>
          <p:spPr bwMode="auto">
            <a:xfrm>
              <a:off x="2116" y="749"/>
              <a:ext cx="528" cy="192"/>
            </a:xfrm>
            <a:prstGeom prst="line">
              <a:avLst/>
            </a:prstGeom>
            <a:noFill/>
            <a:ln w="28575" cap="sq">
              <a:solidFill>
                <a:schemeClr val="accent3">
                  <a:lumMod val="60000"/>
                  <a:lumOff val="40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08" name="Line 16"/>
            <p:cNvSpPr>
              <a:spLocks noChangeShapeType="1"/>
            </p:cNvSpPr>
            <p:nvPr/>
          </p:nvSpPr>
          <p:spPr bwMode="auto">
            <a:xfrm flipH="1">
              <a:off x="2500" y="1133"/>
              <a:ext cx="192" cy="288"/>
            </a:xfrm>
            <a:prstGeom prst="line">
              <a:avLst/>
            </a:prstGeom>
            <a:noFill/>
            <a:ln w="28575" cap="sq">
              <a:solidFill>
                <a:schemeClr val="accent3">
                  <a:lumMod val="60000"/>
                  <a:lumOff val="40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09" name="Line 17"/>
            <p:cNvSpPr>
              <a:spLocks noChangeShapeType="1"/>
            </p:cNvSpPr>
            <p:nvPr/>
          </p:nvSpPr>
          <p:spPr bwMode="auto">
            <a:xfrm>
              <a:off x="2068" y="845"/>
              <a:ext cx="336" cy="624"/>
            </a:xfrm>
            <a:prstGeom prst="line">
              <a:avLst/>
            </a:prstGeom>
            <a:noFill/>
            <a:ln w="28575" cap="sq">
              <a:solidFill>
                <a:schemeClr val="accent3">
                  <a:lumMod val="60000"/>
                  <a:lumOff val="40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10" name="Line 18"/>
            <p:cNvSpPr>
              <a:spLocks noChangeShapeType="1"/>
            </p:cNvSpPr>
            <p:nvPr/>
          </p:nvSpPr>
          <p:spPr bwMode="auto">
            <a:xfrm>
              <a:off x="580" y="1757"/>
              <a:ext cx="768" cy="288"/>
            </a:xfrm>
            <a:prstGeom prst="line">
              <a:avLst/>
            </a:prstGeom>
            <a:noFill/>
            <a:ln w="28575" cap="sq">
              <a:solidFill>
                <a:schemeClr val="accent3">
                  <a:lumMod val="60000"/>
                  <a:lumOff val="40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11" name="Line 19"/>
            <p:cNvSpPr>
              <a:spLocks noChangeShapeType="1"/>
            </p:cNvSpPr>
            <p:nvPr/>
          </p:nvSpPr>
          <p:spPr bwMode="auto">
            <a:xfrm flipH="1">
              <a:off x="1636" y="1613"/>
              <a:ext cx="624" cy="432"/>
            </a:xfrm>
            <a:prstGeom prst="line">
              <a:avLst/>
            </a:prstGeom>
            <a:noFill/>
            <a:ln w="28575" cap="sq">
              <a:solidFill>
                <a:schemeClr val="accent3">
                  <a:lumMod val="60000"/>
                  <a:lumOff val="40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12" name="Text Box 20"/>
            <p:cNvSpPr txBox="1">
              <a:spLocks noChangeArrowheads="1"/>
            </p:cNvSpPr>
            <p:nvPr/>
          </p:nvSpPr>
          <p:spPr bwMode="auto">
            <a:xfrm>
              <a:off x="1204" y="470"/>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chemeClr val="tx2"/>
                  </a:solidFill>
                </a:rPr>
                <a:t>19</a:t>
              </a:r>
              <a:endParaRPr lang="en-US" altLang="zh-CN" sz="2800"/>
            </a:p>
          </p:txBody>
        </p:sp>
        <p:sp>
          <p:nvSpPr>
            <p:cNvPr id="110613" name="Text Box 21"/>
            <p:cNvSpPr txBox="1">
              <a:spLocks noChangeArrowheads="1"/>
            </p:cNvSpPr>
            <p:nvPr/>
          </p:nvSpPr>
          <p:spPr bwMode="auto">
            <a:xfrm>
              <a:off x="2356" y="55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chemeClr val="tx2"/>
                  </a:solidFill>
                </a:rPr>
                <a:t>5</a:t>
              </a:r>
              <a:endParaRPr lang="en-US" altLang="zh-CN" sz="2400">
                <a:solidFill>
                  <a:schemeClr val="tx2"/>
                </a:solidFill>
              </a:endParaRPr>
            </a:p>
          </p:txBody>
        </p:sp>
        <p:sp>
          <p:nvSpPr>
            <p:cNvPr id="110614" name="Text Box 22"/>
            <p:cNvSpPr txBox="1">
              <a:spLocks noChangeArrowheads="1"/>
            </p:cNvSpPr>
            <p:nvPr/>
          </p:nvSpPr>
          <p:spPr bwMode="auto">
            <a:xfrm>
              <a:off x="772" y="749"/>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chemeClr val="tx2"/>
                  </a:solidFill>
                </a:rPr>
                <a:t>14</a:t>
              </a:r>
              <a:endParaRPr lang="en-US" altLang="zh-CN" sz="2400"/>
            </a:p>
          </p:txBody>
        </p:sp>
        <p:sp>
          <p:nvSpPr>
            <p:cNvPr id="110615" name="Text Box 23"/>
            <p:cNvSpPr txBox="1">
              <a:spLocks noChangeArrowheads="1"/>
            </p:cNvSpPr>
            <p:nvPr/>
          </p:nvSpPr>
          <p:spPr bwMode="auto">
            <a:xfrm>
              <a:off x="192" y="1037"/>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solidFill>
                    <a:schemeClr val="tx2"/>
                  </a:solidFill>
                </a:rPr>
                <a:t>18</a:t>
              </a:r>
              <a:endParaRPr lang="en-US" altLang="zh-CN" sz="3200" dirty="0"/>
            </a:p>
          </p:txBody>
        </p:sp>
        <p:sp>
          <p:nvSpPr>
            <p:cNvPr id="110616" name="Text Box 24"/>
            <p:cNvSpPr txBox="1">
              <a:spLocks noChangeArrowheads="1"/>
            </p:cNvSpPr>
            <p:nvPr/>
          </p:nvSpPr>
          <p:spPr bwMode="auto">
            <a:xfrm>
              <a:off x="868" y="1661"/>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t>27</a:t>
              </a:r>
              <a:endParaRPr lang="en-US" altLang="zh-CN" sz="3200"/>
            </a:p>
          </p:txBody>
        </p:sp>
        <p:sp>
          <p:nvSpPr>
            <p:cNvPr id="110617" name="Text Box 25"/>
            <p:cNvSpPr txBox="1">
              <a:spLocks noChangeArrowheads="1"/>
            </p:cNvSpPr>
            <p:nvPr/>
          </p:nvSpPr>
          <p:spPr bwMode="auto">
            <a:xfrm>
              <a:off x="676" y="1305"/>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chemeClr val="tx2"/>
                  </a:solidFill>
                </a:rPr>
                <a:t>16</a:t>
              </a:r>
              <a:endParaRPr lang="en-US" altLang="zh-CN" sz="2800"/>
            </a:p>
          </p:txBody>
        </p:sp>
        <p:sp>
          <p:nvSpPr>
            <p:cNvPr id="110618" name="Text Box 26"/>
            <p:cNvSpPr txBox="1">
              <a:spLocks noChangeArrowheads="1"/>
            </p:cNvSpPr>
            <p:nvPr/>
          </p:nvSpPr>
          <p:spPr bwMode="auto">
            <a:xfrm>
              <a:off x="1828" y="119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chemeClr val="tx2"/>
                  </a:solidFill>
                </a:rPr>
                <a:t>8</a:t>
              </a:r>
              <a:endParaRPr lang="en-US" altLang="zh-CN" sz="3200"/>
            </a:p>
          </p:txBody>
        </p:sp>
        <p:sp>
          <p:nvSpPr>
            <p:cNvPr id="110619" name="Text Box 27"/>
            <p:cNvSpPr txBox="1">
              <a:spLocks noChangeArrowheads="1"/>
            </p:cNvSpPr>
            <p:nvPr/>
          </p:nvSpPr>
          <p:spPr bwMode="auto">
            <a:xfrm>
              <a:off x="1684" y="1574"/>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chemeClr val="tx2"/>
                  </a:solidFill>
                </a:rPr>
                <a:t>21</a:t>
              </a:r>
              <a:endParaRPr lang="en-US" altLang="zh-CN" sz="2800"/>
            </a:p>
          </p:txBody>
        </p:sp>
        <p:sp>
          <p:nvSpPr>
            <p:cNvPr id="110620" name="Text Box 28"/>
            <p:cNvSpPr txBox="1">
              <a:spLocks noChangeArrowheads="1"/>
            </p:cNvSpPr>
            <p:nvPr/>
          </p:nvSpPr>
          <p:spPr bwMode="auto">
            <a:xfrm>
              <a:off x="2596" y="118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chemeClr val="tx2"/>
                  </a:solidFill>
                </a:rPr>
                <a:t>3</a:t>
              </a:r>
              <a:endParaRPr lang="en-US" altLang="zh-CN" sz="3200"/>
            </a:p>
          </p:txBody>
        </p:sp>
        <p:sp>
          <p:nvSpPr>
            <p:cNvPr id="110625" name="Text Box 33"/>
            <p:cNvSpPr txBox="1">
              <a:spLocks noChangeArrowheads="1"/>
            </p:cNvSpPr>
            <p:nvPr/>
          </p:nvSpPr>
          <p:spPr bwMode="auto">
            <a:xfrm>
              <a:off x="1492" y="749"/>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chemeClr val="tx2"/>
                  </a:solidFill>
                </a:rPr>
                <a:t>12</a:t>
              </a:r>
              <a:endParaRPr lang="en-US" altLang="zh-CN" sz="3200"/>
            </a:p>
          </p:txBody>
        </p:sp>
        <p:sp>
          <p:nvSpPr>
            <p:cNvPr id="110635" name="Text Box 43"/>
            <p:cNvSpPr txBox="1">
              <a:spLocks noChangeArrowheads="1"/>
            </p:cNvSpPr>
            <p:nvPr/>
          </p:nvSpPr>
          <p:spPr bwMode="auto">
            <a:xfrm>
              <a:off x="2164" y="94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chemeClr val="tx2"/>
                  </a:solidFill>
                </a:rPr>
                <a:t>7</a:t>
              </a:r>
              <a:endParaRPr lang="en-US" altLang="zh-CN" sz="3200"/>
            </a:p>
          </p:txBody>
        </p:sp>
      </p:grpSp>
      <p:graphicFrame>
        <p:nvGraphicFramePr>
          <p:cNvPr id="110642" name="Object 50"/>
          <p:cNvGraphicFramePr>
            <a:graphicFrameLocks noChangeAspect="1"/>
          </p:cNvGraphicFramePr>
          <p:nvPr>
            <p:extLst>
              <p:ext uri="{D42A27DB-BD31-4B8C-83A1-F6EECF244321}">
                <p14:modId xmlns:p14="http://schemas.microsoft.com/office/powerpoint/2010/main" val="1746139167"/>
              </p:ext>
            </p:extLst>
          </p:nvPr>
        </p:nvGraphicFramePr>
        <p:xfrm>
          <a:off x="468313" y="3997325"/>
          <a:ext cx="7994650" cy="2424113"/>
        </p:xfrm>
        <a:graphic>
          <a:graphicData uri="http://schemas.openxmlformats.org/presentationml/2006/ole">
            <mc:AlternateContent xmlns:mc="http://schemas.openxmlformats.org/markup-compatibility/2006">
              <mc:Choice xmlns:v="urn:schemas-microsoft-com:vml" Requires="v">
                <p:oleObj spid="_x0000_s3181" name="Document" r:id="rId3" imgW="8201396" imgH="2480041" progId="Word.Document.8">
                  <p:embed/>
                </p:oleObj>
              </mc:Choice>
              <mc:Fallback>
                <p:oleObj name="Document" r:id="rId3" imgW="8201396" imgH="2480041" progId="Word.Document.8">
                  <p:embed/>
                  <p:pic>
                    <p:nvPicPr>
                      <p:cNvPr id="0" name=""/>
                      <p:cNvPicPr>
                        <a:picLocks noChangeAspect="1" noChangeArrowheads="1"/>
                      </p:cNvPicPr>
                      <p:nvPr/>
                    </p:nvPicPr>
                    <p:blipFill>
                      <a:blip r:embed="rId4"/>
                      <a:srcRect/>
                      <a:stretch>
                        <a:fillRect/>
                      </a:stretch>
                    </p:blipFill>
                    <p:spPr bwMode="auto">
                      <a:xfrm>
                        <a:off x="468313" y="3997325"/>
                        <a:ext cx="7994650" cy="2424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0621" name="Oval 29"/>
          <p:cNvSpPr>
            <a:spLocks noChangeArrowheads="1"/>
          </p:cNvSpPr>
          <p:nvPr/>
        </p:nvSpPr>
        <p:spPr bwMode="auto">
          <a:xfrm>
            <a:off x="609600" y="990600"/>
            <a:ext cx="457200" cy="411163"/>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800000"/>
                </a:solidFill>
              </a:rPr>
              <a:t>a</a:t>
            </a:r>
            <a:endParaRPr lang="en-US" altLang="zh-CN" sz="2400"/>
          </a:p>
        </p:txBody>
      </p:sp>
      <p:sp>
        <p:nvSpPr>
          <p:cNvPr id="110622" name="Line 30"/>
          <p:cNvSpPr>
            <a:spLocks noChangeShapeType="1"/>
          </p:cNvSpPr>
          <p:nvPr/>
        </p:nvSpPr>
        <p:spPr bwMode="auto">
          <a:xfrm>
            <a:off x="2716212" y="2179638"/>
            <a:ext cx="914400" cy="22860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23" name="Oval 31"/>
          <p:cNvSpPr>
            <a:spLocks noChangeArrowheads="1"/>
          </p:cNvSpPr>
          <p:nvPr/>
        </p:nvSpPr>
        <p:spPr bwMode="auto">
          <a:xfrm>
            <a:off x="2209800" y="1981200"/>
            <a:ext cx="457200" cy="411163"/>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800000"/>
                </a:solidFill>
              </a:rPr>
              <a:t>e</a:t>
            </a:r>
            <a:endParaRPr lang="en-US" altLang="zh-CN" sz="2400"/>
          </a:p>
        </p:txBody>
      </p:sp>
      <p:sp>
        <p:nvSpPr>
          <p:cNvPr id="110624" name="Line 32"/>
          <p:cNvSpPr>
            <a:spLocks noChangeShapeType="1"/>
          </p:cNvSpPr>
          <p:nvPr/>
        </p:nvSpPr>
        <p:spPr bwMode="auto">
          <a:xfrm>
            <a:off x="1008062" y="1341438"/>
            <a:ext cx="1295400" cy="68580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26" name="Oval 34"/>
          <p:cNvSpPr>
            <a:spLocks noChangeArrowheads="1"/>
          </p:cNvSpPr>
          <p:nvPr/>
        </p:nvSpPr>
        <p:spPr bwMode="auto">
          <a:xfrm>
            <a:off x="3581400" y="2286000"/>
            <a:ext cx="457200" cy="411163"/>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800000"/>
                </a:solidFill>
              </a:rPr>
              <a:t>d</a:t>
            </a:r>
            <a:endParaRPr lang="en-US" altLang="zh-CN" sz="2400"/>
          </a:p>
        </p:txBody>
      </p:sp>
      <p:sp>
        <p:nvSpPr>
          <p:cNvPr id="110627" name="Line 35"/>
          <p:cNvSpPr>
            <a:spLocks noChangeShapeType="1"/>
          </p:cNvSpPr>
          <p:nvPr/>
        </p:nvSpPr>
        <p:spPr bwMode="auto">
          <a:xfrm flipH="1">
            <a:off x="3983037" y="1798638"/>
            <a:ext cx="304800" cy="45720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28" name="Oval 36"/>
          <p:cNvSpPr>
            <a:spLocks noChangeArrowheads="1"/>
          </p:cNvSpPr>
          <p:nvPr/>
        </p:nvSpPr>
        <p:spPr bwMode="auto">
          <a:xfrm>
            <a:off x="4191000" y="1417638"/>
            <a:ext cx="457200" cy="411162"/>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800000"/>
                </a:solidFill>
              </a:rPr>
              <a:t>c</a:t>
            </a:r>
            <a:endParaRPr lang="en-US" altLang="zh-CN" sz="2400"/>
          </a:p>
        </p:txBody>
      </p:sp>
      <p:sp>
        <p:nvSpPr>
          <p:cNvPr id="110629" name="Line 37"/>
          <p:cNvSpPr>
            <a:spLocks noChangeShapeType="1"/>
          </p:cNvSpPr>
          <p:nvPr/>
        </p:nvSpPr>
        <p:spPr bwMode="auto">
          <a:xfrm>
            <a:off x="3378200" y="1219200"/>
            <a:ext cx="838200" cy="304800"/>
          </a:xfrm>
          <a:prstGeom prst="line">
            <a:avLst/>
          </a:prstGeom>
          <a:noFill/>
          <a:ln w="28575"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30" name="Oval 38"/>
          <p:cNvSpPr>
            <a:spLocks noChangeArrowheads="1"/>
          </p:cNvSpPr>
          <p:nvPr/>
        </p:nvSpPr>
        <p:spPr bwMode="auto">
          <a:xfrm>
            <a:off x="2895600" y="990600"/>
            <a:ext cx="457200" cy="411163"/>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800000"/>
                </a:solidFill>
              </a:rPr>
              <a:t>b</a:t>
            </a:r>
            <a:endParaRPr lang="en-US" altLang="zh-CN" sz="2400"/>
          </a:p>
        </p:txBody>
      </p:sp>
      <p:sp>
        <p:nvSpPr>
          <p:cNvPr id="110643" name="Text Box 51"/>
          <p:cNvSpPr txBox="1">
            <a:spLocks noChangeArrowheads="1"/>
          </p:cNvSpPr>
          <p:nvPr/>
        </p:nvSpPr>
        <p:spPr bwMode="auto">
          <a:xfrm>
            <a:off x="3200400" y="4876800"/>
            <a:ext cx="8540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a:solidFill>
                  <a:srgbClr val="000082"/>
                </a:solidFill>
              </a:rPr>
              <a:t>a</a:t>
            </a:r>
            <a:endParaRPr lang="en-US" altLang="zh-CN" sz="2800" b="1"/>
          </a:p>
        </p:txBody>
      </p:sp>
      <p:sp>
        <p:nvSpPr>
          <p:cNvPr id="110644" name="Text Box 52"/>
          <p:cNvSpPr txBox="1">
            <a:spLocks noChangeArrowheads="1"/>
          </p:cNvSpPr>
          <p:nvPr/>
        </p:nvSpPr>
        <p:spPr bwMode="auto">
          <a:xfrm>
            <a:off x="5943600" y="4876800"/>
            <a:ext cx="8540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a:solidFill>
                  <a:srgbClr val="000082"/>
                </a:solidFill>
              </a:rPr>
              <a:t>a</a:t>
            </a:r>
            <a:endParaRPr lang="en-US" altLang="zh-CN" sz="2800" b="1"/>
          </a:p>
        </p:txBody>
      </p:sp>
      <p:sp>
        <p:nvSpPr>
          <p:cNvPr id="110645" name="Text Box 53"/>
          <p:cNvSpPr txBox="1">
            <a:spLocks noChangeArrowheads="1"/>
          </p:cNvSpPr>
          <p:nvPr/>
        </p:nvSpPr>
        <p:spPr bwMode="auto">
          <a:xfrm>
            <a:off x="7772400" y="4845050"/>
            <a:ext cx="8540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a:solidFill>
                  <a:srgbClr val="000082"/>
                </a:solidFill>
              </a:rPr>
              <a:t>a</a:t>
            </a:r>
            <a:endParaRPr lang="en-US" altLang="zh-CN" sz="2800" b="1"/>
          </a:p>
        </p:txBody>
      </p:sp>
      <p:sp>
        <p:nvSpPr>
          <p:cNvPr id="110646" name="Text Box 54"/>
          <p:cNvSpPr txBox="1">
            <a:spLocks noChangeArrowheads="1"/>
          </p:cNvSpPr>
          <p:nvPr/>
        </p:nvSpPr>
        <p:spPr bwMode="auto">
          <a:xfrm>
            <a:off x="3200400" y="5530850"/>
            <a:ext cx="8540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a:solidFill>
                  <a:srgbClr val="000082"/>
                </a:solidFill>
              </a:rPr>
              <a:t>19</a:t>
            </a:r>
            <a:endParaRPr lang="en-US" altLang="zh-CN" sz="2800" b="1"/>
          </a:p>
        </p:txBody>
      </p:sp>
      <p:sp>
        <p:nvSpPr>
          <p:cNvPr id="110647" name="Text Box 55"/>
          <p:cNvSpPr txBox="1">
            <a:spLocks noChangeArrowheads="1"/>
          </p:cNvSpPr>
          <p:nvPr/>
        </p:nvSpPr>
        <p:spPr bwMode="auto">
          <a:xfrm>
            <a:off x="5927725" y="5562600"/>
            <a:ext cx="8540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a:solidFill>
                  <a:srgbClr val="000082"/>
                </a:solidFill>
              </a:rPr>
              <a:t>14</a:t>
            </a:r>
            <a:endParaRPr lang="en-US" altLang="zh-CN" sz="2800" b="1"/>
          </a:p>
        </p:txBody>
      </p:sp>
      <p:sp>
        <p:nvSpPr>
          <p:cNvPr id="110648" name="Text Box 56"/>
          <p:cNvSpPr txBox="1">
            <a:spLocks noChangeArrowheads="1"/>
          </p:cNvSpPr>
          <p:nvPr/>
        </p:nvSpPr>
        <p:spPr bwMode="auto">
          <a:xfrm>
            <a:off x="7756525" y="5530850"/>
            <a:ext cx="8540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a:solidFill>
                  <a:srgbClr val="000082"/>
                </a:solidFill>
              </a:rPr>
              <a:t>18</a:t>
            </a:r>
            <a:endParaRPr lang="en-US" altLang="zh-CN" sz="2800" b="1"/>
          </a:p>
        </p:txBody>
      </p:sp>
      <p:sp>
        <p:nvSpPr>
          <p:cNvPr id="110649" name="Text Box 57"/>
          <p:cNvSpPr txBox="1">
            <a:spLocks noChangeArrowheads="1"/>
          </p:cNvSpPr>
          <p:nvPr/>
        </p:nvSpPr>
        <p:spPr bwMode="auto">
          <a:xfrm>
            <a:off x="5943600" y="5607050"/>
            <a:ext cx="854075" cy="523220"/>
          </a:xfrm>
          <a:prstGeom prst="rect">
            <a:avLst/>
          </a:prstGeom>
          <a:solidFill>
            <a:srgbClr val="FADCDC"/>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b="1">
                <a:solidFill>
                  <a:srgbClr val="FF0000"/>
                </a:solidFill>
              </a:rPr>
              <a:t>14</a:t>
            </a:r>
            <a:endParaRPr lang="en-US" altLang="zh-CN" sz="2800" b="1"/>
          </a:p>
        </p:txBody>
      </p:sp>
      <p:sp>
        <p:nvSpPr>
          <p:cNvPr id="110651" name="Text Box 59"/>
          <p:cNvSpPr txBox="1">
            <a:spLocks noChangeArrowheads="1"/>
          </p:cNvSpPr>
          <p:nvPr/>
        </p:nvSpPr>
        <p:spPr bwMode="auto">
          <a:xfrm>
            <a:off x="3200400" y="4876800"/>
            <a:ext cx="854075" cy="523220"/>
          </a:xfrm>
          <a:prstGeom prst="rect">
            <a:avLst/>
          </a:prstGeom>
          <a:solidFill>
            <a:srgbClr val="FFFFFF"/>
          </a:solidFill>
          <a:ln w="127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a:solidFill>
                  <a:srgbClr val="000082"/>
                </a:solidFill>
              </a:rPr>
              <a:t>e</a:t>
            </a:r>
            <a:endParaRPr lang="en-US" altLang="zh-CN" sz="2800" b="1"/>
          </a:p>
        </p:txBody>
      </p:sp>
      <p:sp>
        <p:nvSpPr>
          <p:cNvPr id="110652" name="Text Box 60"/>
          <p:cNvSpPr txBox="1">
            <a:spLocks noChangeArrowheads="1"/>
          </p:cNvSpPr>
          <p:nvPr/>
        </p:nvSpPr>
        <p:spPr bwMode="auto">
          <a:xfrm>
            <a:off x="3200400" y="5594350"/>
            <a:ext cx="854075" cy="523220"/>
          </a:xfrm>
          <a:prstGeom prst="rect">
            <a:avLst/>
          </a:prstGeom>
          <a:solidFill>
            <a:srgbClr val="FFFFFF"/>
          </a:solidFill>
          <a:ln w="127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a:solidFill>
                  <a:srgbClr val="000082"/>
                </a:solidFill>
              </a:rPr>
              <a:t>12</a:t>
            </a:r>
            <a:endParaRPr lang="en-US" altLang="zh-CN" sz="2800" b="1"/>
          </a:p>
        </p:txBody>
      </p:sp>
      <p:sp>
        <p:nvSpPr>
          <p:cNvPr id="110653" name="Text Box 61"/>
          <p:cNvSpPr txBox="1">
            <a:spLocks noChangeArrowheads="1"/>
          </p:cNvSpPr>
          <p:nvPr/>
        </p:nvSpPr>
        <p:spPr bwMode="auto">
          <a:xfrm>
            <a:off x="5013325" y="4876800"/>
            <a:ext cx="854075" cy="523220"/>
          </a:xfrm>
          <a:prstGeom prst="rect">
            <a:avLst/>
          </a:prstGeom>
          <a:solidFill>
            <a:srgbClr val="FFFFFF"/>
          </a:solidFill>
          <a:ln w="127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a:solidFill>
                  <a:srgbClr val="000082"/>
                </a:solidFill>
              </a:rPr>
              <a:t>e</a:t>
            </a:r>
            <a:endParaRPr lang="en-US" altLang="zh-CN" sz="2800" b="1"/>
          </a:p>
        </p:txBody>
      </p:sp>
      <p:sp>
        <p:nvSpPr>
          <p:cNvPr id="110654" name="Text Box 62"/>
          <p:cNvSpPr txBox="1">
            <a:spLocks noChangeArrowheads="1"/>
          </p:cNvSpPr>
          <p:nvPr/>
        </p:nvSpPr>
        <p:spPr bwMode="auto">
          <a:xfrm>
            <a:off x="7756525" y="4876800"/>
            <a:ext cx="854075" cy="523220"/>
          </a:xfrm>
          <a:prstGeom prst="rect">
            <a:avLst/>
          </a:prstGeom>
          <a:solidFill>
            <a:srgbClr val="FFFFFF"/>
          </a:solidFill>
          <a:ln w="127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a:solidFill>
                  <a:srgbClr val="000082"/>
                </a:solidFill>
              </a:rPr>
              <a:t>e</a:t>
            </a:r>
            <a:endParaRPr lang="en-US" altLang="zh-CN" sz="2800" b="1"/>
          </a:p>
        </p:txBody>
      </p:sp>
      <p:sp>
        <p:nvSpPr>
          <p:cNvPr id="110655" name="Text Box 63"/>
          <p:cNvSpPr txBox="1">
            <a:spLocks noChangeArrowheads="1"/>
          </p:cNvSpPr>
          <p:nvPr/>
        </p:nvSpPr>
        <p:spPr bwMode="auto">
          <a:xfrm>
            <a:off x="5013325" y="5594350"/>
            <a:ext cx="854075" cy="523220"/>
          </a:xfrm>
          <a:prstGeom prst="rect">
            <a:avLst/>
          </a:prstGeom>
          <a:solidFill>
            <a:srgbClr val="FFFFFF"/>
          </a:solidFill>
          <a:ln w="127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a:t>8</a:t>
            </a:r>
            <a:endParaRPr lang="en-US" altLang="zh-CN" sz="2800" b="1"/>
          </a:p>
        </p:txBody>
      </p:sp>
      <p:sp>
        <p:nvSpPr>
          <p:cNvPr id="110656" name="Text Box 64"/>
          <p:cNvSpPr txBox="1">
            <a:spLocks noChangeArrowheads="1"/>
          </p:cNvSpPr>
          <p:nvPr/>
        </p:nvSpPr>
        <p:spPr bwMode="auto">
          <a:xfrm>
            <a:off x="7772400" y="5594350"/>
            <a:ext cx="854075" cy="523220"/>
          </a:xfrm>
          <a:prstGeom prst="rect">
            <a:avLst/>
          </a:prstGeom>
          <a:solidFill>
            <a:srgbClr val="FFFFFF"/>
          </a:solidFill>
          <a:ln w="127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a:solidFill>
                  <a:srgbClr val="000082"/>
                </a:solidFill>
              </a:rPr>
              <a:t>16</a:t>
            </a:r>
            <a:endParaRPr lang="en-US" altLang="zh-CN" sz="2800" b="1"/>
          </a:p>
        </p:txBody>
      </p:sp>
      <p:sp>
        <p:nvSpPr>
          <p:cNvPr id="110657" name="Text Box 65"/>
          <p:cNvSpPr txBox="1">
            <a:spLocks noChangeArrowheads="1"/>
          </p:cNvSpPr>
          <p:nvPr/>
        </p:nvSpPr>
        <p:spPr bwMode="auto">
          <a:xfrm>
            <a:off x="5029200" y="5594350"/>
            <a:ext cx="854075" cy="523220"/>
          </a:xfrm>
          <a:prstGeom prst="rect">
            <a:avLst/>
          </a:prstGeom>
          <a:solidFill>
            <a:srgbClr val="FADCDC"/>
          </a:solidFill>
          <a:ln>
            <a:noFill/>
          </a:ln>
          <a:effectLst/>
          <a:extLst>
            <a:ext uri="{91240B29-F687-4f45-9708-019B960494DF}">
              <a14:hiddenLine xmlns:a14="http://schemas.microsoft.com/office/drawing/2010/main" w="12700" cap="sq">
                <a:solidFill>
                  <a:srgbClr val="00008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b="1">
                <a:solidFill>
                  <a:srgbClr val="FF0000"/>
                </a:solidFill>
              </a:rPr>
              <a:t>8</a:t>
            </a:r>
            <a:endParaRPr lang="en-US" altLang="zh-CN" sz="2800" b="1"/>
          </a:p>
        </p:txBody>
      </p:sp>
      <p:sp>
        <p:nvSpPr>
          <p:cNvPr id="110658" name="Text Box 66"/>
          <p:cNvSpPr txBox="1">
            <a:spLocks noChangeArrowheads="1"/>
          </p:cNvSpPr>
          <p:nvPr/>
        </p:nvSpPr>
        <p:spPr bwMode="auto">
          <a:xfrm>
            <a:off x="4114800" y="4876800"/>
            <a:ext cx="854075" cy="523220"/>
          </a:xfrm>
          <a:prstGeom prst="rect">
            <a:avLst/>
          </a:prstGeom>
          <a:solidFill>
            <a:srgbClr val="CCFFCC"/>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a:solidFill>
                  <a:schemeClr val="tx2"/>
                </a:solidFill>
              </a:rPr>
              <a:t>d</a:t>
            </a:r>
            <a:endParaRPr lang="en-US" altLang="zh-CN" sz="2800" b="1"/>
          </a:p>
        </p:txBody>
      </p:sp>
      <p:sp>
        <p:nvSpPr>
          <p:cNvPr id="110659" name="Text Box 67"/>
          <p:cNvSpPr txBox="1">
            <a:spLocks noChangeArrowheads="1"/>
          </p:cNvSpPr>
          <p:nvPr/>
        </p:nvSpPr>
        <p:spPr bwMode="auto">
          <a:xfrm>
            <a:off x="4114800" y="5594350"/>
            <a:ext cx="854075" cy="523220"/>
          </a:xfrm>
          <a:prstGeom prst="rect">
            <a:avLst/>
          </a:prstGeom>
          <a:solidFill>
            <a:srgbClr val="CCFFCC"/>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a:solidFill>
                  <a:schemeClr val="tx2"/>
                </a:solidFill>
              </a:rPr>
              <a:t>3</a:t>
            </a:r>
            <a:endParaRPr lang="en-US" altLang="zh-CN" sz="2800" b="1"/>
          </a:p>
        </p:txBody>
      </p:sp>
      <p:sp>
        <p:nvSpPr>
          <p:cNvPr id="110660" name="Text Box 68"/>
          <p:cNvSpPr txBox="1">
            <a:spLocks noChangeArrowheads="1"/>
          </p:cNvSpPr>
          <p:nvPr/>
        </p:nvSpPr>
        <p:spPr bwMode="auto">
          <a:xfrm>
            <a:off x="3200400" y="4876800"/>
            <a:ext cx="854075" cy="523220"/>
          </a:xfrm>
          <a:prstGeom prst="rect">
            <a:avLst/>
          </a:prstGeom>
          <a:solidFill>
            <a:srgbClr val="CCFFCC"/>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a:solidFill>
                  <a:schemeClr val="tx2"/>
                </a:solidFill>
              </a:rPr>
              <a:t>d</a:t>
            </a:r>
            <a:endParaRPr lang="en-US" altLang="zh-CN" sz="2800" b="1"/>
          </a:p>
        </p:txBody>
      </p:sp>
      <p:sp>
        <p:nvSpPr>
          <p:cNvPr id="110661" name="Text Box 69"/>
          <p:cNvSpPr txBox="1">
            <a:spLocks noChangeArrowheads="1"/>
          </p:cNvSpPr>
          <p:nvPr/>
        </p:nvSpPr>
        <p:spPr bwMode="auto">
          <a:xfrm>
            <a:off x="6858000" y="4876800"/>
            <a:ext cx="854075" cy="523220"/>
          </a:xfrm>
          <a:prstGeom prst="rect">
            <a:avLst/>
          </a:prstGeom>
          <a:solidFill>
            <a:srgbClr val="CCFFCC"/>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a:solidFill>
                  <a:schemeClr val="tx2"/>
                </a:solidFill>
              </a:rPr>
              <a:t>d</a:t>
            </a:r>
            <a:endParaRPr lang="en-US" altLang="zh-CN" sz="2800" b="1"/>
          </a:p>
        </p:txBody>
      </p:sp>
      <p:sp>
        <p:nvSpPr>
          <p:cNvPr id="110662" name="Text Box 70"/>
          <p:cNvSpPr txBox="1">
            <a:spLocks noChangeArrowheads="1"/>
          </p:cNvSpPr>
          <p:nvPr/>
        </p:nvSpPr>
        <p:spPr bwMode="auto">
          <a:xfrm>
            <a:off x="3200400" y="5594350"/>
            <a:ext cx="854075" cy="523220"/>
          </a:xfrm>
          <a:prstGeom prst="rect">
            <a:avLst/>
          </a:prstGeom>
          <a:solidFill>
            <a:srgbClr val="CCFFCC"/>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b="1"/>
              <a:t>7</a:t>
            </a:r>
          </a:p>
        </p:txBody>
      </p:sp>
      <p:sp>
        <p:nvSpPr>
          <p:cNvPr id="110663" name="Text Box 71"/>
          <p:cNvSpPr txBox="1">
            <a:spLocks noChangeArrowheads="1"/>
          </p:cNvSpPr>
          <p:nvPr/>
        </p:nvSpPr>
        <p:spPr bwMode="auto">
          <a:xfrm>
            <a:off x="6858000" y="5594350"/>
            <a:ext cx="854075" cy="523220"/>
          </a:xfrm>
          <a:prstGeom prst="rect">
            <a:avLst/>
          </a:prstGeom>
          <a:solidFill>
            <a:srgbClr val="CCFFCC"/>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a:solidFill>
                  <a:schemeClr val="tx2"/>
                </a:solidFill>
              </a:rPr>
              <a:t>21</a:t>
            </a:r>
            <a:endParaRPr lang="en-US" altLang="zh-CN" sz="2800" b="1"/>
          </a:p>
        </p:txBody>
      </p:sp>
      <p:sp>
        <p:nvSpPr>
          <p:cNvPr id="110664" name="Text Box 72"/>
          <p:cNvSpPr txBox="1">
            <a:spLocks noChangeArrowheads="1"/>
          </p:cNvSpPr>
          <p:nvPr/>
        </p:nvSpPr>
        <p:spPr bwMode="auto">
          <a:xfrm>
            <a:off x="4114800" y="5594350"/>
            <a:ext cx="854075" cy="523220"/>
          </a:xfrm>
          <a:prstGeom prst="rect">
            <a:avLst/>
          </a:prstGeom>
          <a:solidFill>
            <a:srgbClr val="FADCDC"/>
          </a:solidFill>
          <a:ln>
            <a:noFill/>
          </a:ln>
          <a:effectLst/>
          <a:extLst>
            <a:ext uri="{91240B29-F687-4f45-9708-019B960494DF}">
              <a14:hiddenLine xmlns:a14="http://schemas.microsoft.com/office/drawing/2010/main" w="12700" cap="sq">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b="1">
                <a:solidFill>
                  <a:srgbClr val="FF0000"/>
                </a:solidFill>
              </a:rPr>
              <a:t>3</a:t>
            </a:r>
            <a:endParaRPr lang="en-US" altLang="zh-CN" sz="2800" b="1"/>
          </a:p>
        </p:txBody>
      </p:sp>
      <p:sp>
        <p:nvSpPr>
          <p:cNvPr id="110665" name="Text Box 73"/>
          <p:cNvSpPr txBox="1">
            <a:spLocks noChangeArrowheads="1"/>
          </p:cNvSpPr>
          <p:nvPr/>
        </p:nvSpPr>
        <p:spPr bwMode="auto">
          <a:xfrm>
            <a:off x="3200400" y="4876800"/>
            <a:ext cx="854075" cy="523220"/>
          </a:xfrm>
          <a:prstGeom prst="rect">
            <a:avLst/>
          </a:prstGeom>
          <a:solidFill>
            <a:srgbClr val="FFFF99"/>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dirty="0">
                <a:solidFill>
                  <a:srgbClr val="800000"/>
                </a:solidFill>
              </a:rPr>
              <a:t>c</a:t>
            </a:r>
            <a:endParaRPr lang="en-US" altLang="zh-CN" sz="2800" b="1" dirty="0"/>
          </a:p>
        </p:txBody>
      </p:sp>
      <p:sp>
        <p:nvSpPr>
          <p:cNvPr id="110666" name="Text Box 74"/>
          <p:cNvSpPr txBox="1">
            <a:spLocks noChangeArrowheads="1"/>
          </p:cNvSpPr>
          <p:nvPr/>
        </p:nvSpPr>
        <p:spPr bwMode="auto">
          <a:xfrm>
            <a:off x="3200400" y="5594350"/>
            <a:ext cx="854075" cy="523220"/>
          </a:xfrm>
          <a:prstGeom prst="rect">
            <a:avLst/>
          </a:prstGeom>
          <a:solidFill>
            <a:srgbClr val="FFFF99"/>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a:solidFill>
                  <a:srgbClr val="800000"/>
                </a:solidFill>
              </a:rPr>
              <a:t>5</a:t>
            </a:r>
            <a:endParaRPr lang="en-US" altLang="zh-CN" sz="2800" b="1"/>
          </a:p>
        </p:txBody>
      </p:sp>
      <p:sp>
        <p:nvSpPr>
          <p:cNvPr id="110667" name="Text Box 75"/>
          <p:cNvSpPr txBox="1">
            <a:spLocks noChangeArrowheads="1"/>
          </p:cNvSpPr>
          <p:nvPr/>
        </p:nvSpPr>
        <p:spPr bwMode="auto">
          <a:xfrm>
            <a:off x="3200400" y="5594350"/>
            <a:ext cx="854075" cy="523220"/>
          </a:xfrm>
          <a:prstGeom prst="rect">
            <a:avLst/>
          </a:prstGeom>
          <a:solidFill>
            <a:srgbClr val="FADCDC"/>
          </a:solidFill>
          <a:ln>
            <a:noFill/>
          </a:ln>
          <a:effectLst/>
          <a:extLst>
            <a:ext uri="{91240B29-F687-4f45-9708-019B960494DF}">
              <a14:hiddenLine xmlns:a14="http://schemas.microsoft.com/office/drawing/2010/main" w="12700" cap="sq">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b="1">
                <a:solidFill>
                  <a:srgbClr val="FF0000"/>
                </a:solidFill>
              </a:rPr>
              <a:t>5</a:t>
            </a:r>
            <a:endParaRPr lang="en-US" altLang="zh-CN" sz="2800" b="1"/>
          </a:p>
        </p:txBody>
      </p:sp>
      <p:sp>
        <p:nvSpPr>
          <p:cNvPr id="110668" name="Text Box 76"/>
          <p:cNvSpPr txBox="1">
            <a:spLocks noChangeArrowheads="1"/>
          </p:cNvSpPr>
          <p:nvPr/>
        </p:nvSpPr>
        <p:spPr bwMode="auto">
          <a:xfrm>
            <a:off x="4800600" y="163513"/>
            <a:ext cx="4191000" cy="368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
              </a:spcBef>
            </a:pPr>
            <a:r>
              <a:rPr lang="en-US" altLang="zh-CN" sz="3200" dirty="0"/>
              <a:t> </a:t>
            </a:r>
            <a:r>
              <a:rPr lang="en-US" altLang="zh-CN" sz="3200" dirty="0" smtClean="0"/>
              <a:t> 0  </a:t>
            </a:r>
            <a:r>
              <a:rPr lang="en-US" altLang="zh-CN" sz="3200" dirty="0">
                <a:solidFill>
                  <a:srgbClr val="9900FF"/>
                </a:solidFill>
              </a:rPr>
              <a:t>19</a:t>
            </a:r>
            <a:r>
              <a:rPr lang="en-US" altLang="zh-CN" sz="3200" dirty="0"/>
              <a:t>  m  </a:t>
            </a:r>
            <a:r>
              <a:rPr lang="en-US" altLang="zh-CN" sz="3200" dirty="0" err="1"/>
              <a:t>m</a:t>
            </a:r>
            <a:r>
              <a:rPr lang="en-US" altLang="zh-CN" sz="3200" dirty="0"/>
              <a:t>  </a:t>
            </a:r>
            <a:r>
              <a:rPr lang="en-US" altLang="zh-CN" sz="3200" dirty="0">
                <a:solidFill>
                  <a:srgbClr val="9900FF"/>
                </a:solidFill>
              </a:rPr>
              <a:t>14</a:t>
            </a:r>
            <a:r>
              <a:rPr lang="en-US" altLang="zh-CN" sz="3200" dirty="0"/>
              <a:t>  m   </a:t>
            </a:r>
            <a:r>
              <a:rPr lang="en-US" altLang="zh-CN" sz="3200" dirty="0">
                <a:solidFill>
                  <a:srgbClr val="9900FF"/>
                </a:solidFill>
              </a:rPr>
              <a:t>18</a:t>
            </a:r>
            <a:endParaRPr lang="en-US" altLang="zh-CN" sz="3200" dirty="0"/>
          </a:p>
          <a:p>
            <a:pPr>
              <a:spcBef>
                <a:spcPct val="5000"/>
              </a:spcBef>
            </a:pPr>
            <a:r>
              <a:rPr lang="en-US" altLang="zh-CN" sz="3200" dirty="0">
                <a:solidFill>
                  <a:srgbClr val="9900FF"/>
                </a:solidFill>
              </a:rPr>
              <a:t>19   </a:t>
            </a:r>
            <a:r>
              <a:rPr lang="en-US" altLang="zh-CN" sz="3200" dirty="0" smtClean="0">
                <a:solidFill>
                  <a:srgbClr val="9900FF"/>
                </a:solidFill>
              </a:rPr>
              <a:t>0    </a:t>
            </a:r>
            <a:r>
              <a:rPr lang="en-US" altLang="zh-CN" sz="3200" dirty="0">
                <a:solidFill>
                  <a:srgbClr val="9900FF"/>
                </a:solidFill>
              </a:rPr>
              <a:t>5   7   12</a:t>
            </a:r>
            <a:r>
              <a:rPr lang="en-US" altLang="zh-CN" sz="3200" dirty="0"/>
              <a:t>   m   </a:t>
            </a:r>
            <a:r>
              <a:rPr lang="en-US" altLang="zh-CN" sz="3200" dirty="0" err="1"/>
              <a:t>m</a:t>
            </a:r>
            <a:endParaRPr lang="en-US" altLang="zh-CN" sz="3200" dirty="0"/>
          </a:p>
          <a:p>
            <a:pPr>
              <a:spcBef>
                <a:spcPct val="5000"/>
              </a:spcBef>
            </a:pPr>
            <a:r>
              <a:rPr lang="en-US" altLang="zh-CN" sz="3200" dirty="0"/>
              <a:t> m  </a:t>
            </a:r>
            <a:r>
              <a:rPr lang="en-US" altLang="zh-CN" sz="3200" dirty="0">
                <a:solidFill>
                  <a:srgbClr val="9900FF"/>
                </a:solidFill>
              </a:rPr>
              <a:t>5     </a:t>
            </a:r>
            <a:r>
              <a:rPr lang="en-US" altLang="zh-CN" sz="3200" dirty="0" smtClean="0">
                <a:solidFill>
                  <a:srgbClr val="9900FF"/>
                </a:solidFill>
              </a:rPr>
              <a:t>0   </a:t>
            </a:r>
            <a:r>
              <a:rPr lang="en-US" altLang="zh-CN" sz="3200" dirty="0">
                <a:solidFill>
                  <a:srgbClr val="9900FF"/>
                </a:solidFill>
              </a:rPr>
              <a:t>3</a:t>
            </a:r>
            <a:r>
              <a:rPr lang="en-US" altLang="zh-CN" sz="3200" dirty="0"/>
              <a:t>    m   </a:t>
            </a:r>
            <a:r>
              <a:rPr lang="en-US" altLang="zh-CN" sz="3200" dirty="0" err="1"/>
              <a:t>m</a:t>
            </a:r>
            <a:r>
              <a:rPr lang="en-US" altLang="zh-CN" sz="3200" dirty="0"/>
              <a:t>   </a:t>
            </a:r>
            <a:r>
              <a:rPr lang="en-US" altLang="zh-CN" sz="3200" dirty="0" err="1"/>
              <a:t>m</a:t>
            </a:r>
            <a:endParaRPr lang="en-US" altLang="zh-CN" sz="3200" dirty="0"/>
          </a:p>
          <a:p>
            <a:pPr>
              <a:spcBef>
                <a:spcPct val="5000"/>
              </a:spcBef>
            </a:pPr>
            <a:r>
              <a:rPr lang="en-US" altLang="zh-CN" sz="3200" dirty="0"/>
              <a:t> m  </a:t>
            </a:r>
            <a:r>
              <a:rPr lang="en-US" altLang="zh-CN" sz="3200" dirty="0">
                <a:solidFill>
                  <a:srgbClr val="9900FF"/>
                </a:solidFill>
              </a:rPr>
              <a:t>7   3     </a:t>
            </a:r>
            <a:r>
              <a:rPr lang="en-US" altLang="zh-CN" sz="3200" dirty="0" smtClean="0">
                <a:solidFill>
                  <a:srgbClr val="9900FF"/>
                </a:solidFill>
              </a:rPr>
              <a:t>0    </a:t>
            </a:r>
            <a:r>
              <a:rPr lang="en-US" altLang="zh-CN" sz="3200" dirty="0">
                <a:solidFill>
                  <a:srgbClr val="9900FF"/>
                </a:solidFill>
              </a:rPr>
              <a:t>8    21</a:t>
            </a:r>
            <a:r>
              <a:rPr lang="en-US" altLang="zh-CN" sz="3200" dirty="0"/>
              <a:t>  m</a:t>
            </a:r>
          </a:p>
          <a:p>
            <a:pPr>
              <a:spcBef>
                <a:spcPct val="5000"/>
              </a:spcBef>
            </a:pPr>
            <a:r>
              <a:rPr lang="en-US" altLang="zh-CN" sz="3200" dirty="0">
                <a:solidFill>
                  <a:srgbClr val="9900FF"/>
                </a:solidFill>
              </a:rPr>
              <a:t>14  12</a:t>
            </a:r>
            <a:r>
              <a:rPr lang="en-US" altLang="zh-CN" sz="3200" dirty="0"/>
              <a:t>  m  </a:t>
            </a:r>
            <a:r>
              <a:rPr lang="en-US" altLang="zh-CN" sz="3200" dirty="0">
                <a:solidFill>
                  <a:srgbClr val="9900FF"/>
                </a:solidFill>
              </a:rPr>
              <a:t>8</a:t>
            </a:r>
            <a:r>
              <a:rPr lang="en-US" altLang="zh-CN" sz="3200" dirty="0"/>
              <a:t>     </a:t>
            </a:r>
            <a:r>
              <a:rPr lang="en-US" altLang="zh-CN" sz="3200" dirty="0" smtClean="0"/>
              <a:t>0    </a:t>
            </a:r>
            <a:r>
              <a:rPr lang="en-US" altLang="zh-CN" sz="3200" dirty="0"/>
              <a:t>m   </a:t>
            </a:r>
            <a:r>
              <a:rPr lang="en-US" altLang="zh-CN" sz="3200" dirty="0">
                <a:solidFill>
                  <a:srgbClr val="9900FF"/>
                </a:solidFill>
              </a:rPr>
              <a:t>16</a:t>
            </a:r>
            <a:endParaRPr lang="en-US" altLang="zh-CN" sz="3200" dirty="0"/>
          </a:p>
          <a:p>
            <a:pPr>
              <a:spcBef>
                <a:spcPct val="5000"/>
              </a:spcBef>
            </a:pPr>
            <a:r>
              <a:rPr lang="en-US" altLang="zh-CN" sz="3200" dirty="0"/>
              <a:t> m   </a:t>
            </a:r>
            <a:r>
              <a:rPr lang="en-US" altLang="zh-CN" sz="3200" dirty="0" err="1"/>
              <a:t>m</a:t>
            </a:r>
            <a:r>
              <a:rPr lang="en-US" altLang="zh-CN" sz="3200" dirty="0"/>
              <a:t>  </a:t>
            </a:r>
            <a:r>
              <a:rPr lang="en-US" altLang="zh-CN" sz="3200" dirty="0" err="1"/>
              <a:t>m</a:t>
            </a:r>
            <a:r>
              <a:rPr lang="en-US" altLang="zh-CN" sz="3200" dirty="0"/>
              <a:t>  </a:t>
            </a:r>
            <a:r>
              <a:rPr lang="en-US" altLang="zh-CN" sz="3200" dirty="0">
                <a:solidFill>
                  <a:srgbClr val="9900FF"/>
                </a:solidFill>
              </a:rPr>
              <a:t>21</a:t>
            </a:r>
            <a:r>
              <a:rPr lang="en-US" altLang="zh-CN" sz="3200" dirty="0"/>
              <a:t>  m    </a:t>
            </a:r>
            <a:r>
              <a:rPr lang="en-US" altLang="zh-CN" sz="3200" dirty="0" smtClean="0"/>
              <a:t>0    </a:t>
            </a:r>
            <a:r>
              <a:rPr lang="en-US" altLang="zh-CN" sz="3200" dirty="0">
                <a:solidFill>
                  <a:srgbClr val="9900FF"/>
                </a:solidFill>
              </a:rPr>
              <a:t>27</a:t>
            </a:r>
            <a:endParaRPr lang="en-US" altLang="zh-CN" sz="3200" dirty="0"/>
          </a:p>
          <a:p>
            <a:pPr>
              <a:spcBef>
                <a:spcPct val="5000"/>
              </a:spcBef>
            </a:pPr>
            <a:r>
              <a:rPr lang="en-US" altLang="zh-CN" sz="3200" dirty="0">
                <a:solidFill>
                  <a:srgbClr val="9900FF"/>
                </a:solidFill>
              </a:rPr>
              <a:t>18 </a:t>
            </a:r>
            <a:r>
              <a:rPr lang="en-US" altLang="zh-CN" sz="3200" dirty="0"/>
              <a:t>  m  </a:t>
            </a:r>
            <a:r>
              <a:rPr lang="en-US" altLang="zh-CN" sz="3200" dirty="0" err="1"/>
              <a:t>m</a:t>
            </a:r>
            <a:r>
              <a:rPr lang="en-US" altLang="zh-CN" sz="3200" dirty="0"/>
              <a:t>  </a:t>
            </a:r>
            <a:r>
              <a:rPr lang="en-US" altLang="zh-CN" sz="3200" dirty="0" err="1"/>
              <a:t>m</a:t>
            </a:r>
            <a:r>
              <a:rPr lang="en-US" altLang="zh-CN" sz="3200" dirty="0"/>
              <a:t>  </a:t>
            </a:r>
            <a:r>
              <a:rPr lang="en-US" altLang="zh-CN" sz="3200" dirty="0">
                <a:solidFill>
                  <a:srgbClr val="9900FF"/>
                </a:solidFill>
              </a:rPr>
              <a:t>16  </a:t>
            </a:r>
            <a:r>
              <a:rPr lang="en-US" altLang="zh-CN" sz="3200" dirty="0" smtClean="0">
                <a:solidFill>
                  <a:srgbClr val="9900FF"/>
                </a:solidFill>
              </a:rPr>
              <a:t>27     0</a:t>
            </a:r>
            <a:endParaRPr lang="en-US" altLang="zh-CN" sz="3200" dirty="0"/>
          </a:p>
        </p:txBody>
      </p:sp>
      <p:sp>
        <p:nvSpPr>
          <p:cNvPr id="2" name="标题 1"/>
          <p:cNvSpPr>
            <a:spLocks noGrp="1"/>
          </p:cNvSpPr>
          <p:nvPr>
            <p:ph type="title"/>
          </p:nvPr>
        </p:nvSpPr>
        <p:spPr/>
        <p:txBody>
          <a:bodyPr/>
          <a:lstStyle/>
          <a:p>
            <a:pPr algn="l"/>
            <a:r>
              <a:rPr lang="zh-CN" altLang="en-US" dirty="0" smtClean="0"/>
              <a:t>例子</a:t>
            </a:r>
            <a:endParaRPr lang="en-US" dirty="0"/>
          </a:p>
        </p:txBody>
      </p:sp>
      <p:cxnSp>
        <p:nvCxnSpPr>
          <p:cNvPr id="4" name="直接连接符 3"/>
          <p:cNvCxnSpPr/>
          <p:nvPr/>
        </p:nvCxnSpPr>
        <p:spPr>
          <a:xfrm>
            <a:off x="5292080" y="620688"/>
            <a:ext cx="3168352" cy="2884513"/>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2651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10669"/>
                                        </p:tgtEl>
                                        <p:attrNameLst>
                                          <p:attrName>style.visibility</p:attrName>
                                        </p:attrNameLst>
                                      </p:cBhvr>
                                      <p:to>
                                        <p:strVal val="visible"/>
                                      </p:to>
                                    </p:set>
                                    <p:animEffect transition="in" filter="wipe(up)">
                                      <p:cBhvr>
                                        <p:cTn id="7" dur="500"/>
                                        <p:tgtEl>
                                          <p:spTgt spid="1106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0668"/>
                                        </p:tgtEl>
                                        <p:attrNameLst>
                                          <p:attrName>style.visibility</p:attrName>
                                        </p:attrNameLst>
                                      </p:cBhvr>
                                      <p:to>
                                        <p:strVal val="visible"/>
                                      </p:to>
                                    </p:set>
                                    <p:animEffect transition="in" filter="wipe(left)">
                                      <p:cBhvr>
                                        <p:cTn id="12" dur="500"/>
                                        <p:tgtEl>
                                          <p:spTgt spid="11066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110642"/>
                                        </p:tgtEl>
                                        <p:attrNameLst>
                                          <p:attrName>style.visibility</p:attrName>
                                        </p:attrNameLst>
                                      </p:cBhvr>
                                      <p:to>
                                        <p:strVal val="visible"/>
                                      </p:to>
                                    </p:set>
                                    <p:animEffect transition="in" filter="dissolve">
                                      <p:cBhvr>
                                        <p:cTn id="21" dur="500"/>
                                        <p:tgtEl>
                                          <p:spTgt spid="11064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110621"/>
                                        </p:tgtEl>
                                        <p:attrNameLst>
                                          <p:attrName>style.visibility</p:attrName>
                                        </p:attrNameLst>
                                      </p:cBhvr>
                                      <p:to>
                                        <p:strVal val="visible"/>
                                      </p:to>
                                    </p:set>
                                    <p:anim calcmode="lin" valueType="num">
                                      <p:cBhvr additive="base">
                                        <p:cTn id="26" dur="500"/>
                                        <p:tgtEl>
                                          <p:spTgt spid="110621"/>
                                        </p:tgtEl>
                                        <p:attrNameLst>
                                          <p:attrName>ppt_x</p:attrName>
                                        </p:attrNameLst>
                                      </p:cBhvr>
                                      <p:tavLst>
                                        <p:tav tm="0">
                                          <p:val>
                                            <p:strVal val="#ppt_x-#ppt_w*1.125000"/>
                                          </p:val>
                                        </p:tav>
                                        <p:tav tm="100000">
                                          <p:val>
                                            <p:strVal val="#ppt_x"/>
                                          </p:val>
                                        </p:tav>
                                      </p:tavLst>
                                    </p:anim>
                                    <p:animEffect transition="in" filter="wipe(right)">
                                      <p:cBhvr>
                                        <p:cTn id="27" dur="500"/>
                                        <p:tgtEl>
                                          <p:spTgt spid="11062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110643"/>
                                        </p:tgtEl>
                                        <p:attrNameLst>
                                          <p:attrName>style.visibility</p:attrName>
                                        </p:attrNameLst>
                                      </p:cBhvr>
                                      <p:to>
                                        <p:strVal val="visible"/>
                                      </p:to>
                                    </p:set>
                                    <p:anim calcmode="lin" valueType="num">
                                      <p:cBhvr additive="base">
                                        <p:cTn id="32" dur="500"/>
                                        <p:tgtEl>
                                          <p:spTgt spid="110643"/>
                                        </p:tgtEl>
                                        <p:attrNameLst>
                                          <p:attrName>ppt_x</p:attrName>
                                        </p:attrNameLst>
                                      </p:cBhvr>
                                      <p:tavLst>
                                        <p:tav tm="0">
                                          <p:val>
                                            <p:strVal val="#ppt_x-#ppt_w*1.125000"/>
                                          </p:val>
                                        </p:tav>
                                        <p:tav tm="100000">
                                          <p:val>
                                            <p:strVal val="#ppt_x"/>
                                          </p:val>
                                        </p:tav>
                                      </p:tavLst>
                                    </p:anim>
                                    <p:animEffect transition="in" filter="wipe(right)">
                                      <p:cBhvr>
                                        <p:cTn id="33" dur="500"/>
                                        <p:tgtEl>
                                          <p:spTgt spid="110643"/>
                                        </p:tgtEl>
                                      </p:cBhvr>
                                    </p:animEffect>
                                  </p:childTnLst>
                                </p:cTn>
                              </p:par>
                            </p:childTnLst>
                          </p:cTn>
                        </p:par>
                        <p:par>
                          <p:cTn id="34" fill="hold" nodeType="afterGroup">
                            <p:stCondLst>
                              <p:cond delay="500"/>
                            </p:stCondLst>
                            <p:childTnLst>
                              <p:par>
                                <p:cTn id="35" presetID="12" presetClass="entr" presetSubtype="8" fill="hold" grpId="0" nodeType="afterEffect">
                                  <p:stCondLst>
                                    <p:cond delay="0"/>
                                  </p:stCondLst>
                                  <p:childTnLst>
                                    <p:set>
                                      <p:cBhvr>
                                        <p:cTn id="36" dur="1" fill="hold">
                                          <p:stCondLst>
                                            <p:cond delay="0"/>
                                          </p:stCondLst>
                                        </p:cTn>
                                        <p:tgtEl>
                                          <p:spTgt spid="110646"/>
                                        </p:tgtEl>
                                        <p:attrNameLst>
                                          <p:attrName>style.visibility</p:attrName>
                                        </p:attrNameLst>
                                      </p:cBhvr>
                                      <p:to>
                                        <p:strVal val="visible"/>
                                      </p:to>
                                    </p:set>
                                    <p:anim calcmode="lin" valueType="num">
                                      <p:cBhvr additive="base">
                                        <p:cTn id="37" dur="500"/>
                                        <p:tgtEl>
                                          <p:spTgt spid="110646"/>
                                        </p:tgtEl>
                                        <p:attrNameLst>
                                          <p:attrName>ppt_x</p:attrName>
                                        </p:attrNameLst>
                                      </p:cBhvr>
                                      <p:tavLst>
                                        <p:tav tm="0">
                                          <p:val>
                                            <p:strVal val="#ppt_x-#ppt_w*1.125000"/>
                                          </p:val>
                                        </p:tav>
                                        <p:tav tm="100000">
                                          <p:val>
                                            <p:strVal val="#ppt_x"/>
                                          </p:val>
                                        </p:tav>
                                      </p:tavLst>
                                    </p:anim>
                                    <p:animEffect transition="in" filter="wipe(right)">
                                      <p:cBhvr>
                                        <p:cTn id="38" dur="500"/>
                                        <p:tgtEl>
                                          <p:spTgt spid="11064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8" fill="hold" grpId="0" nodeType="clickEffect">
                                  <p:stCondLst>
                                    <p:cond delay="0"/>
                                  </p:stCondLst>
                                  <p:childTnLst>
                                    <p:set>
                                      <p:cBhvr>
                                        <p:cTn id="42" dur="1" fill="hold">
                                          <p:stCondLst>
                                            <p:cond delay="0"/>
                                          </p:stCondLst>
                                        </p:cTn>
                                        <p:tgtEl>
                                          <p:spTgt spid="110644"/>
                                        </p:tgtEl>
                                        <p:attrNameLst>
                                          <p:attrName>style.visibility</p:attrName>
                                        </p:attrNameLst>
                                      </p:cBhvr>
                                      <p:to>
                                        <p:strVal val="visible"/>
                                      </p:to>
                                    </p:set>
                                    <p:anim calcmode="lin" valueType="num">
                                      <p:cBhvr additive="base">
                                        <p:cTn id="43" dur="500"/>
                                        <p:tgtEl>
                                          <p:spTgt spid="110644"/>
                                        </p:tgtEl>
                                        <p:attrNameLst>
                                          <p:attrName>ppt_x</p:attrName>
                                        </p:attrNameLst>
                                      </p:cBhvr>
                                      <p:tavLst>
                                        <p:tav tm="0">
                                          <p:val>
                                            <p:strVal val="#ppt_x-#ppt_w*1.125000"/>
                                          </p:val>
                                        </p:tav>
                                        <p:tav tm="100000">
                                          <p:val>
                                            <p:strVal val="#ppt_x"/>
                                          </p:val>
                                        </p:tav>
                                      </p:tavLst>
                                    </p:anim>
                                    <p:animEffect transition="in" filter="wipe(right)">
                                      <p:cBhvr>
                                        <p:cTn id="44" dur="500"/>
                                        <p:tgtEl>
                                          <p:spTgt spid="110644"/>
                                        </p:tgtEl>
                                      </p:cBhvr>
                                    </p:animEffect>
                                  </p:childTnLst>
                                </p:cTn>
                              </p:par>
                            </p:childTnLst>
                          </p:cTn>
                        </p:par>
                        <p:par>
                          <p:cTn id="45" fill="hold" nodeType="afterGroup">
                            <p:stCondLst>
                              <p:cond delay="500"/>
                            </p:stCondLst>
                            <p:childTnLst>
                              <p:par>
                                <p:cTn id="46" presetID="12" presetClass="entr" presetSubtype="8" fill="hold" grpId="0" nodeType="afterEffect">
                                  <p:stCondLst>
                                    <p:cond delay="0"/>
                                  </p:stCondLst>
                                  <p:childTnLst>
                                    <p:set>
                                      <p:cBhvr>
                                        <p:cTn id="47" dur="1" fill="hold">
                                          <p:stCondLst>
                                            <p:cond delay="0"/>
                                          </p:stCondLst>
                                        </p:cTn>
                                        <p:tgtEl>
                                          <p:spTgt spid="110647"/>
                                        </p:tgtEl>
                                        <p:attrNameLst>
                                          <p:attrName>style.visibility</p:attrName>
                                        </p:attrNameLst>
                                      </p:cBhvr>
                                      <p:to>
                                        <p:strVal val="visible"/>
                                      </p:to>
                                    </p:set>
                                    <p:anim calcmode="lin" valueType="num">
                                      <p:cBhvr additive="base">
                                        <p:cTn id="48" dur="500"/>
                                        <p:tgtEl>
                                          <p:spTgt spid="110647"/>
                                        </p:tgtEl>
                                        <p:attrNameLst>
                                          <p:attrName>ppt_x</p:attrName>
                                        </p:attrNameLst>
                                      </p:cBhvr>
                                      <p:tavLst>
                                        <p:tav tm="0">
                                          <p:val>
                                            <p:strVal val="#ppt_x-#ppt_w*1.125000"/>
                                          </p:val>
                                        </p:tav>
                                        <p:tav tm="100000">
                                          <p:val>
                                            <p:strVal val="#ppt_x"/>
                                          </p:val>
                                        </p:tav>
                                      </p:tavLst>
                                    </p:anim>
                                    <p:animEffect transition="in" filter="wipe(right)">
                                      <p:cBhvr>
                                        <p:cTn id="49" dur="500"/>
                                        <p:tgtEl>
                                          <p:spTgt spid="11064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2" presetClass="entr" presetSubtype="8" fill="hold" grpId="0" nodeType="clickEffect">
                                  <p:stCondLst>
                                    <p:cond delay="0"/>
                                  </p:stCondLst>
                                  <p:childTnLst>
                                    <p:set>
                                      <p:cBhvr>
                                        <p:cTn id="53" dur="1" fill="hold">
                                          <p:stCondLst>
                                            <p:cond delay="0"/>
                                          </p:stCondLst>
                                        </p:cTn>
                                        <p:tgtEl>
                                          <p:spTgt spid="110645"/>
                                        </p:tgtEl>
                                        <p:attrNameLst>
                                          <p:attrName>style.visibility</p:attrName>
                                        </p:attrNameLst>
                                      </p:cBhvr>
                                      <p:to>
                                        <p:strVal val="visible"/>
                                      </p:to>
                                    </p:set>
                                    <p:anim calcmode="lin" valueType="num">
                                      <p:cBhvr additive="base">
                                        <p:cTn id="54" dur="500"/>
                                        <p:tgtEl>
                                          <p:spTgt spid="110645"/>
                                        </p:tgtEl>
                                        <p:attrNameLst>
                                          <p:attrName>ppt_x</p:attrName>
                                        </p:attrNameLst>
                                      </p:cBhvr>
                                      <p:tavLst>
                                        <p:tav tm="0">
                                          <p:val>
                                            <p:strVal val="#ppt_x-#ppt_w*1.125000"/>
                                          </p:val>
                                        </p:tav>
                                        <p:tav tm="100000">
                                          <p:val>
                                            <p:strVal val="#ppt_x"/>
                                          </p:val>
                                        </p:tav>
                                      </p:tavLst>
                                    </p:anim>
                                    <p:animEffect transition="in" filter="wipe(right)">
                                      <p:cBhvr>
                                        <p:cTn id="55" dur="500"/>
                                        <p:tgtEl>
                                          <p:spTgt spid="110645"/>
                                        </p:tgtEl>
                                      </p:cBhvr>
                                    </p:animEffect>
                                  </p:childTnLst>
                                </p:cTn>
                              </p:par>
                            </p:childTnLst>
                          </p:cTn>
                        </p:par>
                        <p:par>
                          <p:cTn id="56" fill="hold" nodeType="afterGroup">
                            <p:stCondLst>
                              <p:cond delay="500"/>
                            </p:stCondLst>
                            <p:childTnLst>
                              <p:par>
                                <p:cTn id="57" presetID="12" presetClass="entr" presetSubtype="8" fill="hold" grpId="0" nodeType="afterEffect">
                                  <p:stCondLst>
                                    <p:cond delay="0"/>
                                  </p:stCondLst>
                                  <p:childTnLst>
                                    <p:set>
                                      <p:cBhvr>
                                        <p:cTn id="58" dur="1" fill="hold">
                                          <p:stCondLst>
                                            <p:cond delay="0"/>
                                          </p:stCondLst>
                                        </p:cTn>
                                        <p:tgtEl>
                                          <p:spTgt spid="110648"/>
                                        </p:tgtEl>
                                        <p:attrNameLst>
                                          <p:attrName>style.visibility</p:attrName>
                                        </p:attrNameLst>
                                      </p:cBhvr>
                                      <p:to>
                                        <p:strVal val="visible"/>
                                      </p:to>
                                    </p:set>
                                    <p:anim calcmode="lin" valueType="num">
                                      <p:cBhvr additive="base">
                                        <p:cTn id="59" dur="500"/>
                                        <p:tgtEl>
                                          <p:spTgt spid="110648"/>
                                        </p:tgtEl>
                                        <p:attrNameLst>
                                          <p:attrName>ppt_x</p:attrName>
                                        </p:attrNameLst>
                                      </p:cBhvr>
                                      <p:tavLst>
                                        <p:tav tm="0">
                                          <p:val>
                                            <p:strVal val="#ppt_x-#ppt_w*1.125000"/>
                                          </p:val>
                                        </p:tav>
                                        <p:tav tm="100000">
                                          <p:val>
                                            <p:strVal val="#ppt_x"/>
                                          </p:val>
                                        </p:tav>
                                      </p:tavLst>
                                    </p:anim>
                                    <p:animEffect transition="in" filter="wipe(right)">
                                      <p:cBhvr>
                                        <p:cTn id="60" dur="500"/>
                                        <p:tgtEl>
                                          <p:spTgt spid="11064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10649"/>
                                        </p:tgtEl>
                                        <p:attrNameLst>
                                          <p:attrName>style.visibility</p:attrName>
                                        </p:attrNameLst>
                                      </p:cBhvr>
                                      <p:to>
                                        <p:strVal val="visible"/>
                                      </p:to>
                                    </p:set>
                                    <p:animEffect transition="in" filter="wipe(left)">
                                      <p:cBhvr>
                                        <p:cTn id="65" dur="500"/>
                                        <p:tgtEl>
                                          <p:spTgt spid="110649"/>
                                        </p:tgtEl>
                                      </p:cBhvr>
                                    </p:animEffect>
                                  </p:childTnLst>
                                </p:cTn>
                              </p:par>
                            </p:childTnLst>
                          </p:cTn>
                        </p:par>
                        <p:par>
                          <p:cTn id="66" fill="hold" nodeType="afterGroup">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110624"/>
                                        </p:tgtEl>
                                        <p:attrNameLst>
                                          <p:attrName>style.visibility</p:attrName>
                                        </p:attrNameLst>
                                      </p:cBhvr>
                                      <p:to>
                                        <p:strVal val="visible"/>
                                      </p:to>
                                    </p:set>
                                    <p:animEffect transition="in" filter="wipe(left)">
                                      <p:cBhvr>
                                        <p:cTn id="69" dur="500"/>
                                        <p:tgtEl>
                                          <p:spTgt spid="11062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2" presetClass="entr" presetSubtype="8" fill="hold" grpId="0" nodeType="clickEffect">
                                  <p:stCondLst>
                                    <p:cond delay="0"/>
                                  </p:stCondLst>
                                  <p:childTnLst>
                                    <p:set>
                                      <p:cBhvr>
                                        <p:cTn id="73" dur="1" fill="hold">
                                          <p:stCondLst>
                                            <p:cond delay="0"/>
                                          </p:stCondLst>
                                        </p:cTn>
                                        <p:tgtEl>
                                          <p:spTgt spid="110623"/>
                                        </p:tgtEl>
                                        <p:attrNameLst>
                                          <p:attrName>style.visibility</p:attrName>
                                        </p:attrNameLst>
                                      </p:cBhvr>
                                      <p:to>
                                        <p:strVal val="visible"/>
                                      </p:to>
                                    </p:set>
                                    <p:anim calcmode="lin" valueType="num">
                                      <p:cBhvr additive="base">
                                        <p:cTn id="74" dur="500"/>
                                        <p:tgtEl>
                                          <p:spTgt spid="110623"/>
                                        </p:tgtEl>
                                        <p:attrNameLst>
                                          <p:attrName>ppt_x</p:attrName>
                                        </p:attrNameLst>
                                      </p:cBhvr>
                                      <p:tavLst>
                                        <p:tav tm="0">
                                          <p:val>
                                            <p:strVal val="#ppt_x-#ppt_w*1.125000"/>
                                          </p:val>
                                        </p:tav>
                                        <p:tav tm="100000">
                                          <p:val>
                                            <p:strVal val="#ppt_x"/>
                                          </p:val>
                                        </p:tav>
                                      </p:tavLst>
                                    </p:anim>
                                    <p:animEffect transition="in" filter="wipe(right)">
                                      <p:cBhvr>
                                        <p:cTn id="75" dur="500"/>
                                        <p:tgtEl>
                                          <p:spTgt spid="110623"/>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2" presetClass="entr" presetSubtype="8" fill="hold" grpId="0" nodeType="clickEffect">
                                  <p:stCondLst>
                                    <p:cond delay="0"/>
                                  </p:stCondLst>
                                  <p:childTnLst>
                                    <p:set>
                                      <p:cBhvr>
                                        <p:cTn id="79" dur="1" fill="hold">
                                          <p:stCondLst>
                                            <p:cond delay="0"/>
                                          </p:stCondLst>
                                        </p:cTn>
                                        <p:tgtEl>
                                          <p:spTgt spid="110651"/>
                                        </p:tgtEl>
                                        <p:attrNameLst>
                                          <p:attrName>style.visibility</p:attrName>
                                        </p:attrNameLst>
                                      </p:cBhvr>
                                      <p:to>
                                        <p:strVal val="visible"/>
                                      </p:to>
                                    </p:set>
                                    <p:anim calcmode="lin" valueType="num">
                                      <p:cBhvr additive="base">
                                        <p:cTn id="80" dur="500"/>
                                        <p:tgtEl>
                                          <p:spTgt spid="110651"/>
                                        </p:tgtEl>
                                        <p:attrNameLst>
                                          <p:attrName>ppt_x</p:attrName>
                                        </p:attrNameLst>
                                      </p:cBhvr>
                                      <p:tavLst>
                                        <p:tav tm="0">
                                          <p:val>
                                            <p:strVal val="#ppt_x-#ppt_w*1.125000"/>
                                          </p:val>
                                        </p:tav>
                                        <p:tav tm="100000">
                                          <p:val>
                                            <p:strVal val="#ppt_x"/>
                                          </p:val>
                                        </p:tav>
                                      </p:tavLst>
                                    </p:anim>
                                    <p:animEffect transition="in" filter="wipe(right)">
                                      <p:cBhvr>
                                        <p:cTn id="81" dur="500"/>
                                        <p:tgtEl>
                                          <p:spTgt spid="110651"/>
                                        </p:tgtEl>
                                      </p:cBhvr>
                                    </p:animEffect>
                                  </p:childTnLst>
                                </p:cTn>
                              </p:par>
                            </p:childTnLst>
                          </p:cTn>
                        </p:par>
                        <p:par>
                          <p:cTn id="82" fill="hold" nodeType="afterGroup">
                            <p:stCondLst>
                              <p:cond delay="500"/>
                            </p:stCondLst>
                            <p:childTnLst>
                              <p:par>
                                <p:cTn id="83" presetID="12" presetClass="entr" presetSubtype="8" fill="hold" grpId="0" nodeType="afterEffect">
                                  <p:stCondLst>
                                    <p:cond delay="0"/>
                                  </p:stCondLst>
                                  <p:childTnLst>
                                    <p:set>
                                      <p:cBhvr>
                                        <p:cTn id="84" dur="1" fill="hold">
                                          <p:stCondLst>
                                            <p:cond delay="0"/>
                                          </p:stCondLst>
                                        </p:cTn>
                                        <p:tgtEl>
                                          <p:spTgt spid="110652"/>
                                        </p:tgtEl>
                                        <p:attrNameLst>
                                          <p:attrName>style.visibility</p:attrName>
                                        </p:attrNameLst>
                                      </p:cBhvr>
                                      <p:to>
                                        <p:strVal val="visible"/>
                                      </p:to>
                                    </p:set>
                                    <p:anim calcmode="lin" valueType="num">
                                      <p:cBhvr additive="base">
                                        <p:cTn id="85" dur="500"/>
                                        <p:tgtEl>
                                          <p:spTgt spid="110652"/>
                                        </p:tgtEl>
                                        <p:attrNameLst>
                                          <p:attrName>ppt_x</p:attrName>
                                        </p:attrNameLst>
                                      </p:cBhvr>
                                      <p:tavLst>
                                        <p:tav tm="0">
                                          <p:val>
                                            <p:strVal val="#ppt_x-#ppt_w*1.125000"/>
                                          </p:val>
                                        </p:tav>
                                        <p:tav tm="100000">
                                          <p:val>
                                            <p:strVal val="#ppt_x"/>
                                          </p:val>
                                        </p:tav>
                                      </p:tavLst>
                                    </p:anim>
                                    <p:animEffect transition="in" filter="wipe(right)">
                                      <p:cBhvr>
                                        <p:cTn id="86" dur="500"/>
                                        <p:tgtEl>
                                          <p:spTgt spid="110652"/>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2" presetClass="entr" presetSubtype="8" fill="hold" grpId="0" nodeType="clickEffect">
                                  <p:stCondLst>
                                    <p:cond delay="0"/>
                                  </p:stCondLst>
                                  <p:childTnLst>
                                    <p:set>
                                      <p:cBhvr>
                                        <p:cTn id="90" dur="1" fill="hold">
                                          <p:stCondLst>
                                            <p:cond delay="0"/>
                                          </p:stCondLst>
                                        </p:cTn>
                                        <p:tgtEl>
                                          <p:spTgt spid="110653"/>
                                        </p:tgtEl>
                                        <p:attrNameLst>
                                          <p:attrName>style.visibility</p:attrName>
                                        </p:attrNameLst>
                                      </p:cBhvr>
                                      <p:to>
                                        <p:strVal val="visible"/>
                                      </p:to>
                                    </p:set>
                                    <p:anim calcmode="lin" valueType="num">
                                      <p:cBhvr additive="base">
                                        <p:cTn id="91" dur="500"/>
                                        <p:tgtEl>
                                          <p:spTgt spid="110653"/>
                                        </p:tgtEl>
                                        <p:attrNameLst>
                                          <p:attrName>ppt_x</p:attrName>
                                        </p:attrNameLst>
                                      </p:cBhvr>
                                      <p:tavLst>
                                        <p:tav tm="0">
                                          <p:val>
                                            <p:strVal val="#ppt_x-#ppt_w*1.125000"/>
                                          </p:val>
                                        </p:tav>
                                        <p:tav tm="100000">
                                          <p:val>
                                            <p:strVal val="#ppt_x"/>
                                          </p:val>
                                        </p:tav>
                                      </p:tavLst>
                                    </p:anim>
                                    <p:animEffect transition="in" filter="wipe(right)">
                                      <p:cBhvr>
                                        <p:cTn id="92" dur="500"/>
                                        <p:tgtEl>
                                          <p:spTgt spid="110653"/>
                                        </p:tgtEl>
                                      </p:cBhvr>
                                    </p:animEffect>
                                  </p:childTnLst>
                                </p:cTn>
                              </p:par>
                            </p:childTnLst>
                          </p:cTn>
                        </p:par>
                        <p:par>
                          <p:cTn id="93" fill="hold" nodeType="afterGroup">
                            <p:stCondLst>
                              <p:cond delay="500"/>
                            </p:stCondLst>
                            <p:childTnLst>
                              <p:par>
                                <p:cTn id="94" presetID="12" presetClass="entr" presetSubtype="8" fill="hold" grpId="0" nodeType="afterEffect">
                                  <p:stCondLst>
                                    <p:cond delay="0"/>
                                  </p:stCondLst>
                                  <p:childTnLst>
                                    <p:set>
                                      <p:cBhvr>
                                        <p:cTn id="95" dur="1" fill="hold">
                                          <p:stCondLst>
                                            <p:cond delay="0"/>
                                          </p:stCondLst>
                                        </p:cTn>
                                        <p:tgtEl>
                                          <p:spTgt spid="110655"/>
                                        </p:tgtEl>
                                        <p:attrNameLst>
                                          <p:attrName>style.visibility</p:attrName>
                                        </p:attrNameLst>
                                      </p:cBhvr>
                                      <p:to>
                                        <p:strVal val="visible"/>
                                      </p:to>
                                    </p:set>
                                    <p:anim calcmode="lin" valueType="num">
                                      <p:cBhvr additive="base">
                                        <p:cTn id="96" dur="500"/>
                                        <p:tgtEl>
                                          <p:spTgt spid="110655"/>
                                        </p:tgtEl>
                                        <p:attrNameLst>
                                          <p:attrName>ppt_x</p:attrName>
                                        </p:attrNameLst>
                                      </p:cBhvr>
                                      <p:tavLst>
                                        <p:tav tm="0">
                                          <p:val>
                                            <p:strVal val="#ppt_x-#ppt_w*1.125000"/>
                                          </p:val>
                                        </p:tav>
                                        <p:tav tm="100000">
                                          <p:val>
                                            <p:strVal val="#ppt_x"/>
                                          </p:val>
                                        </p:tav>
                                      </p:tavLst>
                                    </p:anim>
                                    <p:animEffect transition="in" filter="wipe(right)">
                                      <p:cBhvr>
                                        <p:cTn id="97" dur="500"/>
                                        <p:tgtEl>
                                          <p:spTgt spid="110655"/>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2" presetClass="entr" presetSubtype="8" fill="hold" grpId="0" nodeType="clickEffect">
                                  <p:stCondLst>
                                    <p:cond delay="0"/>
                                  </p:stCondLst>
                                  <p:childTnLst>
                                    <p:set>
                                      <p:cBhvr>
                                        <p:cTn id="101" dur="1" fill="hold">
                                          <p:stCondLst>
                                            <p:cond delay="0"/>
                                          </p:stCondLst>
                                        </p:cTn>
                                        <p:tgtEl>
                                          <p:spTgt spid="110654"/>
                                        </p:tgtEl>
                                        <p:attrNameLst>
                                          <p:attrName>style.visibility</p:attrName>
                                        </p:attrNameLst>
                                      </p:cBhvr>
                                      <p:to>
                                        <p:strVal val="visible"/>
                                      </p:to>
                                    </p:set>
                                    <p:anim calcmode="lin" valueType="num">
                                      <p:cBhvr additive="base">
                                        <p:cTn id="102" dur="500"/>
                                        <p:tgtEl>
                                          <p:spTgt spid="110654"/>
                                        </p:tgtEl>
                                        <p:attrNameLst>
                                          <p:attrName>ppt_x</p:attrName>
                                        </p:attrNameLst>
                                      </p:cBhvr>
                                      <p:tavLst>
                                        <p:tav tm="0">
                                          <p:val>
                                            <p:strVal val="#ppt_x-#ppt_w*1.125000"/>
                                          </p:val>
                                        </p:tav>
                                        <p:tav tm="100000">
                                          <p:val>
                                            <p:strVal val="#ppt_x"/>
                                          </p:val>
                                        </p:tav>
                                      </p:tavLst>
                                    </p:anim>
                                    <p:animEffect transition="in" filter="wipe(right)">
                                      <p:cBhvr>
                                        <p:cTn id="103" dur="500"/>
                                        <p:tgtEl>
                                          <p:spTgt spid="110654"/>
                                        </p:tgtEl>
                                      </p:cBhvr>
                                    </p:animEffect>
                                  </p:childTnLst>
                                </p:cTn>
                              </p:par>
                            </p:childTnLst>
                          </p:cTn>
                        </p:par>
                        <p:par>
                          <p:cTn id="104" fill="hold" nodeType="afterGroup">
                            <p:stCondLst>
                              <p:cond delay="500"/>
                            </p:stCondLst>
                            <p:childTnLst>
                              <p:par>
                                <p:cTn id="105" presetID="12" presetClass="entr" presetSubtype="8" fill="hold" grpId="0" nodeType="afterEffect">
                                  <p:stCondLst>
                                    <p:cond delay="0"/>
                                  </p:stCondLst>
                                  <p:childTnLst>
                                    <p:set>
                                      <p:cBhvr>
                                        <p:cTn id="106" dur="1" fill="hold">
                                          <p:stCondLst>
                                            <p:cond delay="0"/>
                                          </p:stCondLst>
                                        </p:cTn>
                                        <p:tgtEl>
                                          <p:spTgt spid="110656"/>
                                        </p:tgtEl>
                                        <p:attrNameLst>
                                          <p:attrName>style.visibility</p:attrName>
                                        </p:attrNameLst>
                                      </p:cBhvr>
                                      <p:to>
                                        <p:strVal val="visible"/>
                                      </p:to>
                                    </p:set>
                                    <p:anim calcmode="lin" valueType="num">
                                      <p:cBhvr additive="base">
                                        <p:cTn id="107" dur="500"/>
                                        <p:tgtEl>
                                          <p:spTgt spid="110656"/>
                                        </p:tgtEl>
                                        <p:attrNameLst>
                                          <p:attrName>ppt_x</p:attrName>
                                        </p:attrNameLst>
                                      </p:cBhvr>
                                      <p:tavLst>
                                        <p:tav tm="0">
                                          <p:val>
                                            <p:strVal val="#ppt_x-#ppt_w*1.125000"/>
                                          </p:val>
                                        </p:tav>
                                        <p:tav tm="100000">
                                          <p:val>
                                            <p:strVal val="#ppt_x"/>
                                          </p:val>
                                        </p:tav>
                                      </p:tavLst>
                                    </p:anim>
                                    <p:animEffect transition="in" filter="wipe(right)">
                                      <p:cBhvr>
                                        <p:cTn id="108" dur="500"/>
                                        <p:tgtEl>
                                          <p:spTgt spid="110656"/>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110657"/>
                                        </p:tgtEl>
                                        <p:attrNameLst>
                                          <p:attrName>style.visibility</p:attrName>
                                        </p:attrNameLst>
                                      </p:cBhvr>
                                      <p:to>
                                        <p:strVal val="visible"/>
                                      </p:to>
                                    </p:set>
                                    <p:animEffect transition="in" filter="wipe(left)">
                                      <p:cBhvr>
                                        <p:cTn id="113" dur="500"/>
                                        <p:tgtEl>
                                          <p:spTgt spid="110657"/>
                                        </p:tgtEl>
                                      </p:cBhvr>
                                    </p:animEffect>
                                  </p:childTnLst>
                                </p:cTn>
                              </p:par>
                            </p:childTnLst>
                          </p:cTn>
                        </p:par>
                        <p:par>
                          <p:cTn id="114" fill="hold" nodeType="afterGroup">
                            <p:stCondLst>
                              <p:cond delay="500"/>
                            </p:stCondLst>
                            <p:childTnLst>
                              <p:par>
                                <p:cTn id="115" presetID="22" presetClass="entr" presetSubtype="8" fill="hold" grpId="0" nodeType="afterEffect">
                                  <p:stCondLst>
                                    <p:cond delay="0"/>
                                  </p:stCondLst>
                                  <p:childTnLst>
                                    <p:set>
                                      <p:cBhvr>
                                        <p:cTn id="116" dur="1" fill="hold">
                                          <p:stCondLst>
                                            <p:cond delay="0"/>
                                          </p:stCondLst>
                                        </p:cTn>
                                        <p:tgtEl>
                                          <p:spTgt spid="110622"/>
                                        </p:tgtEl>
                                        <p:attrNameLst>
                                          <p:attrName>style.visibility</p:attrName>
                                        </p:attrNameLst>
                                      </p:cBhvr>
                                      <p:to>
                                        <p:strVal val="visible"/>
                                      </p:to>
                                    </p:set>
                                    <p:animEffect transition="in" filter="wipe(left)">
                                      <p:cBhvr>
                                        <p:cTn id="117" dur="500"/>
                                        <p:tgtEl>
                                          <p:spTgt spid="110622"/>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2" presetClass="entr" presetSubtype="8" fill="hold" grpId="0" nodeType="clickEffect">
                                  <p:stCondLst>
                                    <p:cond delay="0"/>
                                  </p:stCondLst>
                                  <p:childTnLst>
                                    <p:set>
                                      <p:cBhvr>
                                        <p:cTn id="121" dur="1" fill="hold">
                                          <p:stCondLst>
                                            <p:cond delay="0"/>
                                          </p:stCondLst>
                                        </p:cTn>
                                        <p:tgtEl>
                                          <p:spTgt spid="110626"/>
                                        </p:tgtEl>
                                        <p:attrNameLst>
                                          <p:attrName>style.visibility</p:attrName>
                                        </p:attrNameLst>
                                      </p:cBhvr>
                                      <p:to>
                                        <p:strVal val="visible"/>
                                      </p:to>
                                    </p:set>
                                    <p:anim calcmode="lin" valueType="num">
                                      <p:cBhvr additive="base">
                                        <p:cTn id="122" dur="500"/>
                                        <p:tgtEl>
                                          <p:spTgt spid="110626"/>
                                        </p:tgtEl>
                                        <p:attrNameLst>
                                          <p:attrName>ppt_x</p:attrName>
                                        </p:attrNameLst>
                                      </p:cBhvr>
                                      <p:tavLst>
                                        <p:tav tm="0">
                                          <p:val>
                                            <p:strVal val="#ppt_x-#ppt_w*1.125000"/>
                                          </p:val>
                                        </p:tav>
                                        <p:tav tm="100000">
                                          <p:val>
                                            <p:strVal val="#ppt_x"/>
                                          </p:val>
                                        </p:tav>
                                      </p:tavLst>
                                    </p:anim>
                                    <p:animEffect transition="in" filter="wipe(right)">
                                      <p:cBhvr>
                                        <p:cTn id="123" dur="500"/>
                                        <p:tgtEl>
                                          <p:spTgt spid="110626"/>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2" presetClass="entr" presetSubtype="8" fill="hold" grpId="0" nodeType="clickEffect">
                                  <p:stCondLst>
                                    <p:cond delay="0"/>
                                  </p:stCondLst>
                                  <p:childTnLst>
                                    <p:set>
                                      <p:cBhvr>
                                        <p:cTn id="127" dur="1" fill="hold">
                                          <p:stCondLst>
                                            <p:cond delay="0"/>
                                          </p:stCondLst>
                                        </p:cTn>
                                        <p:tgtEl>
                                          <p:spTgt spid="110660"/>
                                        </p:tgtEl>
                                        <p:attrNameLst>
                                          <p:attrName>style.visibility</p:attrName>
                                        </p:attrNameLst>
                                      </p:cBhvr>
                                      <p:to>
                                        <p:strVal val="visible"/>
                                      </p:to>
                                    </p:set>
                                    <p:anim calcmode="lin" valueType="num">
                                      <p:cBhvr additive="base">
                                        <p:cTn id="128" dur="500"/>
                                        <p:tgtEl>
                                          <p:spTgt spid="110660"/>
                                        </p:tgtEl>
                                        <p:attrNameLst>
                                          <p:attrName>ppt_x</p:attrName>
                                        </p:attrNameLst>
                                      </p:cBhvr>
                                      <p:tavLst>
                                        <p:tav tm="0">
                                          <p:val>
                                            <p:strVal val="#ppt_x-#ppt_w*1.125000"/>
                                          </p:val>
                                        </p:tav>
                                        <p:tav tm="100000">
                                          <p:val>
                                            <p:strVal val="#ppt_x"/>
                                          </p:val>
                                        </p:tav>
                                      </p:tavLst>
                                    </p:anim>
                                    <p:animEffect transition="in" filter="wipe(right)">
                                      <p:cBhvr>
                                        <p:cTn id="129" dur="500"/>
                                        <p:tgtEl>
                                          <p:spTgt spid="110660"/>
                                        </p:tgtEl>
                                      </p:cBhvr>
                                    </p:animEffect>
                                  </p:childTnLst>
                                </p:cTn>
                              </p:par>
                            </p:childTnLst>
                          </p:cTn>
                        </p:par>
                        <p:par>
                          <p:cTn id="130" fill="hold" nodeType="afterGroup">
                            <p:stCondLst>
                              <p:cond delay="500"/>
                            </p:stCondLst>
                            <p:childTnLst>
                              <p:par>
                                <p:cTn id="131" presetID="12" presetClass="entr" presetSubtype="8" fill="hold" grpId="0" nodeType="afterEffect">
                                  <p:stCondLst>
                                    <p:cond delay="0"/>
                                  </p:stCondLst>
                                  <p:childTnLst>
                                    <p:set>
                                      <p:cBhvr>
                                        <p:cTn id="132" dur="1" fill="hold">
                                          <p:stCondLst>
                                            <p:cond delay="0"/>
                                          </p:stCondLst>
                                        </p:cTn>
                                        <p:tgtEl>
                                          <p:spTgt spid="110662"/>
                                        </p:tgtEl>
                                        <p:attrNameLst>
                                          <p:attrName>style.visibility</p:attrName>
                                        </p:attrNameLst>
                                      </p:cBhvr>
                                      <p:to>
                                        <p:strVal val="visible"/>
                                      </p:to>
                                    </p:set>
                                    <p:anim calcmode="lin" valueType="num">
                                      <p:cBhvr additive="base">
                                        <p:cTn id="133" dur="500"/>
                                        <p:tgtEl>
                                          <p:spTgt spid="110662"/>
                                        </p:tgtEl>
                                        <p:attrNameLst>
                                          <p:attrName>ppt_x</p:attrName>
                                        </p:attrNameLst>
                                      </p:cBhvr>
                                      <p:tavLst>
                                        <p:tav tm="0">
                                          <p:val>
                                            <p:strVal val="#ppt_x-#ppt_w*1.125000"/>
                                          </p:val>
                                        </p:tav>
                                        <p:tav tm="100000">
                                          <p:val>
                                            <p:strVal val="#ppt_x"/>
                                          </p:val>
                                        </p:tav>
                                      </p:tavLst>
                                    </p:anim>
                                    <p:animEffect transition="in" filter="wipe(right)">
                                      <p:cBhvr>
                                        <p:cTn id="134" dur="500"/>
                                        <p:tgtEl>
                                          <p:spTgt spid="110662"/>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2" presetClass="entr" presetSubtype="8" fill="hold" grpId="0" nodeType="clickEffect">
                                  <p:stCondLst>
                                    <p:cond delay="0"/>
                                  </p:stCondLst>
                                  <p:childTnLst>
                                    <p:set>
                                      <p:cBhvr>
                                        <p:cTn id="138" dur="1" fill="hold">
                                          <p:stCondLst>
                                            <p:cond delay="0"/>
                                          </p:stCondLst>
                                        </p:cTn>
                                        <p:tgtEl>
                                          <p:spTgt spid="110658"/>
                                        </p:tgtEl>
                                        <p:attrNameLst>
                                          <p:attrName>style.visibility</p:attrName>
                                        </p:attrNameLst>
                                      </p:cBhvr>
                                      <p:to>
                                        <p:strVal val="visible"/>
                                      </p:to>
                                    </p:set>
                                    <p:anim calcmode="lin" valueType="num">
                                      <p:cBhvr additive="base">
                                        <p:cTn id="139" dur="500"/>
                                        <p:tgtEl>
                                          <p:spTgt spid="110658"/>
                                        </p:tgtEl>
                                        <p:attrNameLst>
                                          <p:attrName>ppt_x</p:attrName>
                                        </p:attrNameLst>
                                      </p:cBhvr>
                                      <p:tavLst>
                                        <p:tav tm="0">
                                          <p:val>
                                            <p:strVal val="#ppt_x-#ppt_w*1.125000"/>
                                          </p:val>
                                        </p:tav>
                                        <p:tav tm="100000">
                                          <p:val>
                                            <p:strVal val="#ppt_x"/>
                                          </p:val>
                                        </p:tav>
                                      </p:tavLst>
                                    </p:anim>
                                    <p:animEffect transition="in" filter="wipe(right)">
                                      <p:cBhvr>
                                        <p:cTn id="140" dur="500"/>
                                        <p:tgtEl>
                                          <p:spTgt spid="110658"/>
                                        </p:tgtEl>
                                      </p:cBhvr>
                                    </p:animEffect>
                                  </p:childTnLst>
                                </p:cTn>
                              </p:par>
                            </p:childTnLst>
                          </p:cTn>
                        </p:par>
                        <p:par>
                          <p:cTn id="141" fill="hold" nodeType="afterGroup">
                            <p:stCondLst>
                              <p:cond delay="500"/>
                            </p:stCondLst>
                            <p:childTnLst>
                              <p:par>
                                <p:cTn id="142" presetID="12" presetClass="entr" presetSubtype="8" fill="hold" grpId="0" nodeType="afterEffect">
                                  <p:stCondLst>
                                    <p:cond delay="0"/>
                                  </p:stCondLst>
                                  <p:childTnLst>
                                    <p:set>
                                      <p:cBhvr>
                                        <p:cTn id="143" dur="1" fill="hold">
                                          <p:stCondLst>
                                            <p:cond delay="0"/>
                                          </p:stCondLst>
                                        </p:cTn>
                                        <p:tgtEl>
                                          <p:spTgt spid="110659"/>
                                        </p:tgtEl>
                                        <p:attrNameLst>
                                          <p:attrName>style.visibility</p:attrName>
                                        </p:attrNameLst>
                                      </p:cBhvr>
                                      <p:to>
                                        <p:strVal val="visible"/>
                                      </p:to>
                                    </p:set>
                                    <p:anim calcmode="lin" valueType="num">
                                      <p:cBhvr additive="base">
                                        <p:cTn id="144" dur="500"/>
                                        <p:tgtEl>
                                          <p:spTgt spid="110659"/>
                                        </p:tgtEl>
                                        <p:attrNameLst>
                                          <p:attrName>ppt_x</p:attrName>
                                        </p:attrNameLst>
                                      </p:cBhvr>
                                      <p:tavLst>
                                        <p:tav tm="0">
                                          <p:val>
                                            <p:strVal val="#ppt_x-#ppt_w*1.125000"/>
                                          </p:val>
                                        </p:tav>
                                        <p:tav tm="100000">
                                          <p:val>
                                            <p:strVal val="#ppt_x"/>
                                          </p:val>
                                        </p:tav>
                                      </p:tavLst>
                                    </p:anim>
                                    <p:animEffect transition="in" filter="wipe(right)">
                                      <p:cBhvr>
                                        <p:cTn id="145" dur="500"/>
                                        <p:tgtEl>
                                          <p:spTgt spid="110659"/>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12" presetClass="entr" presetSubtype="8" fill="hold" grpId="0" nodeType="clickEffect">
                                  <p:stCondLst>
                                    <p:cond delay="0"/>
                                  </p:stCondLst>
                                  <p:childTnLst>
                                    <p:set>
                                      <p:cBhvr>
                                        <p:cTn id="149" dur="1" fill="hold">
                                          <p:stCondLst>
                                            <p:cond delay="0"/>
                                          </p:stCondLst>
                                        </p:cTn>
                                        <p:tgtEl>
                                          <p:spTgt spid="110661"/>
                                        </p:tgtEl>
                                        <p:attrNameLst>
                                          <p:attrName>style.visibility</p:attrName>
                                        </p:attrNameLst>
                                      </p:cBhvr>
                                      <p:to>
                                        <p:strVal val="visible"/>
                                      </p:to>
                                    </p:set>
                                    <p:anim calcmode="lin" valueType="num">
                                      <p:cBhvr additive="base">
                                        <p:cTn id="150" dur="500"/>
                                        <p:tgtEl>
                                          <p:spTgt spid="110661"/>
                                        </p:tgtEl>
                                        <p:attrNameLst>
                                          <p:attrName>ppt_x</p:attrName>
                                        </p:attrNameLst>
                                      </p:cBhvr>
                                      <p:tavLst>
                                        <p:tav tm="0">
                                          <p:val>
                                            <p:strVal val="#ppt_x-#ppt_w*1.125000"/>
                                          </p:val>
                                        </p:tav>
                                        <p:tav tm="100000">
                                          <p:val>
                                            <p:strVal val="#ppt_x"/>
                                          </p:val>
                                        </p:tav>
                                      </p:tavLst>
                                    </p:anim>
                                    <p:animEffect transition="in" filter="wipe(right)">
                                      <p:cBhvr>
                                        <p:cTn id="151" dur="500"/>
                                        <p:tgtEl>
                                          <p:spTgt spid="110661"/>
                                        </p:tgtEl>
                                      </p:cBhvr>
                                    </p:animEffect>
                                  </p:childTnLst>
                                </p:cTn>
                              </p:par>
                            </p:childTnLst>
                          </p:cTn>
                        </p:par>
                        <p:par>
                          <p:cTn id="152" fill="hold" nodeType="afterGroup">
                            <p:stCondLst>
                              <p:cond delay="500"/>
                            </p:stCondLst>
                            <p:childTnLst>
                              <p:par>
                                <p:cTn id="153" presetID="12" presetClass="entr" presetSubtype="8" fill="hold" grpId="0" nodeType="afterEffect">
                                  <p:stCondLst>
                                    <p:cond delay="0"/>
                                  </p:stCondLst>
                                  <p:childTnLst>
                                    <p:set>
                                      <p:cBhvr>
                                        <p:cTn id="154" dur="1" fill="hold">
                                          <p:stCondLst>
                                            <p:cond delay="0"/>
                                          </p:stCondLst>
                                        </p:cTn>
                                        <p:tgtEl>
                                          <p:spTgt spid="110663"/>
                                        </p:tgtEl>
                                        <p:attrNameLst>
                                          <p:attrName>style.visibility</p:attrName>
                                        </p:attrNameLst>
                                      </p:cBhvr>
                                      <p:to>
                                        <p:strVal val="visible"/>
                                      </p:to>
                                    </p:set>
                                    <p:anim calcmode="lin" valueType="num">
                                      <p:cBhvr additive="base">
                                        <p:cTn id="155" dur="500"/>
                                        <p:tgtEl>
                                          <p:spTgt spid="110663"/>
                                        </p:tgtEl>
                                        <p:attrNameLst>
                                          <p:attrName>ppt_x</p:attrName>
                                        </p:attrNameLst>
                                      </p:cBhvr>
                                      <p:tavLst>
                                        <p:tav tm="0">
                                          <p:val>
                                            <p:strVal val="#ppt_x-#ppt_w*1.125000"/>
                                          </p:val>
                                        </p:tav>
                                        <p:tav tm="100000">
                                          <p:val>
                                            <p:strVal val="#ppt_x"/>
                                          </p:val>
                                        </p:tav>
                                      </p:tavLst>
                                    </p:anim>
                                    <p:animEffect transition="in" filter="wipe(right)">
                                      <p:cBhvr>
                                        <p:cTn id="156" dur="500"/>
                                        <p:tgtEl>
                                          <p:spTgt spid="110663"/>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2" presetClass="entr" presetSubtype="8" fill="hold" grpId="0" nodeType="clickEffect">
                                  <p:stCondLst>
                                    <p:cond delay="0"/>
                                  </p:stCondLst>
                                  <p:childTnLst>
                                    <p:set>
                                      <p:cBhvr>
                                        <p:cTn id="160" dur="1" fill="hold">
                                          <p:stCondLst>
                                            <p:cond delay="0"/>
                                          </p:stCondLst>
                                        </p:cTn>
                                        <p:tgtEl>
                                          <p:spTgt spid="110664"/>
                                        </p:tgtEl>
                                        <p:attrNameLst>
                                          <p:attrName>style.visibility</p:attrName>
                                        </p:attrNameLst>
                                      </p:cBhvr>
                                      <p:to>
                                        <p:strVal val="visible"/>
                                      </p:to>
                                    </p:set>
                                    <p:animEffect transition="in" filter="wipe(left)">
                                      <p:cBhvr>
                                        <p:cTn id="161" dur="500"/>
                                        <p:tgtEl>
                                          <p:spTgt spid="110664"/>
                                        </p:tgtEl>
                                      </p:cBhvr>
                                    </p:animEffect>
                                  </p:childTnLst>
                                </p:cTn>
                              </p:par>
                            </p:childTnLst>
                          </p:cTn>
                        </p:par>
                        <p:par>
                          <p:cTn id="162" fill="hold" nodeType="afterGroup">
                            <p:stCondLst>
                              <p:cond delay="500"/>
                            </p:stCondLst>
                            <p:childTnLst>
                              <p:par>
                                <p:cTn id="163" presetID="22" presetClass="entr" presetSubtype="4" fill="hold" grpId="0" nodeType="afterEffect">
                                  <p:stCondLst>
                                    <p:cond delay="0"/>
                                  </p:stCondLst>
                                  <p:childTnLst>
                                    <p:set>
                                      <p:cBhvr>
                                        <p:cTn id="164" dur="1" fill="hold">
                                          <p:stCondLst>
                                            <p:cond delay="0"/>
                                          </p:stCondLst>
                                        </p:cTn>
                                        <p:tgtEl>
                                          <p:spTgt spid="110627"/>
                                        </p:tgtEl>
                                        <p:attrNameLst>
                                          <p:attrName>style.visibility</p:attrName>
                                        </p:attrNameLst>
                                      </p:cBhvr>
                                      <p:to>
                                        <p:strVal val="visible"/>
                                      </p:to>
                                    </p:set>
                                    <p:animEffect transition="in" filter="wipe(down)">
                                      <p:cBhvr>
                                        <p:cTn id="165" dur="500"/>
                                        <p:tgtEl>
                                          <p:spTgt spid="110627"/>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12" presetClass="entr" presetSubtype="8" fill="hold" grpId="0" nodeType="clickEffect">
                                  <p:stCondLst>
                                    <p:cond delay="0"/>
                                  </p:stCondLst>
                                  <p:childTnLst>
                                    <p:set>
                                      <p:cBhvr>
                                        <p:cTn id="169" dur="1" fill="hold">
                                          <p:stCondLst>
                                            <p:cond delay="0"/>
                                          </p:stCondLst>
                                        </p:cTn>
                                        <p:tgtEl>
                                          <p:spTgt spid="110628"/>
                                        </p:tgtEl>
                                        <p:attrNameLst>
                                          <p:attrName>style.visibility</p:attrName>
                                        </p:attrNameLst>
                                      </p:cBhvr>
                                      <p:to>
                                        <p:strVal val="visible"/>
                                      </p:to>
                                    </p:set>
                                    <p:anim calcmode="lin" valueType="num">
                                      <p:cBhvr additive="base">
                                        <p:cTn id="170" dur="500"/>
                                        <p:tgtEl>
                                          <p:spTgt spid="110628"/>
                                        </p:tgtEl>
                                        <p:attrNameLst>
                                          <p:attrName>ppt_x</p:attrName>
                                        </p:attrNameLst>
                                      </p:cBhvr>
                                      <p:tavLst>
                                        <p:tav tm="0">
                                          <p:val>
                                            <p:strVal val="#ppt_x-#ppt_w*1.125000"/>
                                          </p:val>
                                        </p:tav>
                                        <p:tav tm="100000">
                                          <p:val>
                                            <p:strVal val="#ppt_x"/>
                                          </p:val>
                                        </p:tav>
                                      </p:tavLst>
                                    </p:anim>
                                    <p:animEffect transition="in" filter="wipe(right)">
                                      <p:cBhvr>
                                        <p:cTn id="171" dur="500"/>
                                        <p:tgtEl>
                                          <p:spTgt spid="110628"/>
                                        </p:tgtEl>
                                      </p:cBhvr>
                                    </p:animEffec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12" presetClass="entr" presetSubtype="8" fill="hold" grpId="0" nodeType="clickEffect">
                                  <p:stCondLst>
                                    <p:cond delay="0"/>
                                  </p:stCondLst>
                                  <p:childTnLst>
                                    <p:set>
                                      <p:cBhvr>
                                        <p:cTn id="175" dur="1" fill="hold">
                                          <p:stCondLst>
                                            <p:cond delay="0"/>
                                          </p:stCondLst>
                                        </p:cTn>
                                        <p:tgtEl>
                                          <p:spTgt spid="110665"/>
                                        </p:tgtEl>
                                        <p:attrNameLst>
                                          <p:attrName>style.visibility</p:attrName>
                                        </p:attrNameLst>
                                      </p:cBhvr>
                                      <p:to>
                                        <p:strVal val="visible"/>
                                      </p:to>
                                    </p:set>
                                    <p:anim calcmode="lin" valueType="num">
                                      <p:cBhvr additive="base">
                                        <p:cTn id="176" dur="500"/>
                                        <p:tgtEl>
                                          <p:spTgt spid="110665"/>
                                        </p:tgtEl>
                                        <p:attrNameLst>
                                          <p:attrName>ppt_x</p:attrName>
                                        </p:attrNameLst>
                                      </p:cBhvr>
                                      <p:tavLst>
                                        <p:tav tm="0">
                                          <p:val>
                                            <p:strVal val="#ppt_x-#ppt_w*1.125000"/>
                                          </p:val>
                                        </p:tav>
                                        <p:tav tm="100000">
                                          <p:val>
                                            <p:strVal val="#ppt_x"/>
                                          </p:val>
                                        </p:tav>
                                      </p:tavLst>
                                    </p:anim>
                                    <p:animEffect transition="in" filter="wipe(right)">
                                      <p:cBhvr>
                                        <p:cTn id="177" dur="500"/>
                                        <p:tgtEl>
                                          <p:spTgt spid="110665"/>
                                        </p:tgtEl>
                                      </p:cBhvr>
                                    </p:animEffect>
                                  </p:childTnLst>
                                </p:cTn>
                              </p:par>
                            </p:childTnLst>
                          </p:cTn>
                        </p:par>
                        <p:par>
                          <p:cTn id="178" fill="hold" nodeType="afterGroup">
                            <p:stCondLst>
                              <p:cond delay="500"/>
                            </p:stCondLst>
                            <p:childTnLst>
                              <p:par>
                                <p:cTn id="179" presetID="12" presetClass="entr" presetSubtype="8" fill="hold" grpId="0" nodeType="afterEffect">
                                  <p:stCondLst>
                                    <p:cond delay="0"/>
                                  </p:stCondLst>
                                  <p:childTnLst>
                                    <p:set>
                                      <p:cBhvr>
                                        <p:cTn id="180" dur="1" fill="hold">
                                          <p:stCondLst>
                                            <p:cond delay="0"/>
                                          </p:stCondLst>
                                        </p:cTn>
                                        <p:tgtEl>
                                          <p:spTgt spid="110666"/>
                                        </p:tgtEl>
                                        <p:attrNameLst>
                                          <p:attrName>style.visibility</p:attrName>
                                        </p:attrNameLst>
                                      </p:cBhvr>
                                      <p:to>
                                        <p:strVal val="visible"/>
                                      </p:to>
                                    </p:set>
                                    <p:anim calcmode="lin" valueType="num">
                                      <p:cBhvr additive="base">
                                        <p:cTn id="181" dur="500"/>
                                        <p:tgtEl>
                                          <p:spTgt spid="110666"/>
                                        </p:tgtEl>
                                        <p:attrNameLst>
                                          <p:attrName>ppt_x</p:attrName>
                                        </p:attrNameLst>
                                      </p:cBhvr>
                                      <p:tavLst>
                                        <p:tav tm="0">
                                          <p:val>
                                            <p:strVal val="#ppt_x-#ppt_w*1.125000"/>
                                          </p:val>
                                        </p:tav>
                                        <p:tav tm="100000">
                                          <p:val>
                                            <p:strVal val="#ppt_x"/>
                                          </p:val>
                                        </p:tav>
                                      </p:tavLst>
                                    </p:anim>
                                    <p:animEffect transition="in" filter="wipe(right)">
                                      <p:cBhvr>
                                        <p:cTn id="182" dur="500"/>
                                        <p:tgtEl>
                                          <p:spTgt spid="110666"/>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22" presetClass="entr" presetSubtype="8" fill="hold" grpId="0" nodeType="clickEffect">
                                  <p:stCondLst>
                                    <p:cond delay="0"/>
                                  </p:stCondLst>
                                  <p:childTnLst>
                                    <p:set>
                                      <p:cBhvr>
                                        <p:cTn id="186" dur="1" fill="hold">
                                          <p:stCondLst>
                                            <p:cond delay="0"/>
                                          </p:stCondLst>
                                        </p:cTn>
                                        <p:tgtEl>
                                          <p:spTgt spid="110667"/>
                                        </p:tgtEl>
                                        <p:attrNameLst>
                                          <p:attrName>style.visibility</p:attrName>
                                        </p:attrNameLst>
                                      </p:cBhvr>
                                      <p:to>
                                        <p:strVal val="visible"/>
                                      </p:to>
                                    </p:set>
                                    <p:animEffect transition="in" filter="wipe(left)">
                                      <p:cBhvr>
                                        <p:cTn id="187" dur="500"/>
                                        <p:tgtEl>
                                          <p:spTgt spid="110667"/>
                                        </p:tgtEl>
                                      </p:cBhvr>
                                    </p:animEffect>
                                  </p:childTnLst>
                                </p:cTn>
                              </p:par>
                            </p:childTnLst>
                          </p:cTn>
                        </p:par>
                        <p:par>
                          <p:cTn id="188" fill="hold" nodeType="afterGroup">
                            <p:stCondLst>
                              <p:cond delay="500"/>
                            </p:stCondLst>
                            <p:childTnLst>
                              <p:par>
                                <p:cTn id="189" presetID="22" presetClass="entr" presetSubtype="2" fill="hold" grpId="0" nodeType="afterEffect">
                                  <p:stCondLst>
                                    <p:cond delay="0"/>
                                  </p:stCondLst>
                                  <p:childTnLst>
                                    <p:set>
                                      <p:cBhvr>
                                        <p:cTn id="190" dur="1" fill="hold">
                                          <p:stCondLst>
                                            <p:cond delay="0"/>
                                          </p:stCondLst>
                                        </p:cTn>
                                        <p:tgtEl>
                                          <p:spTgt spid="110629"/>
                                        </p:tgtEl>
                                        <p:attrNameLst>
                                          <p:attrName>style.visibility</p:attrName>
                                        </p:attrNameLst>
                                      </p:cBhvr>
                                      <p:to>
                                        <p:strVal val="visible"/>
                                      </p:to>
                                    </p:set>
                                    <p:animEffect transition="in" filter="wipe(right)">
                                      <p:cBhvr>
                                        <p:cTn id="191" dur="500"/>
                                        <p:tgtEl>
                                          <p:spTgt spid="110629"/>
                                        </p:tgtEl>
                                      </p:cBhvr>
                                    </p:animEffec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12" presetClass="entr" presetSubtype="8" fill="hold" grpId="0" nodeType="clickEffect">
                                  <p:stCondLst>
                                    <p:cond delay="0"/>
                                  </p:stCondLst>
                                  <p:childTnLst>
                                    <p:set>
                                      <p:cBhvr>
                                        <p:cTn id="195" dur="1" fill="hold">
                                          <p:stCondLst>
                                            <p:cond delay="0"/>
                                          </p:stCondLst>
                                        </p:cTn>
                                        <p:tgtEl>
                                          <p:spTgt spid="110630"/>
                                        </p:tgtEl>
                                        <p:attrNameLst>
                                          <p:attrName>style.visibility</p:attrName>
                                        </p:attrNameLst>
                                      </p:cBhvr>
                                      <p:to>
                                        <p:strVal val="visible"/>
                                      </p:to>
                                    </p:set>
                                    <p:anim calcmode="lin" valueType="num">
                                      <p:cBhvr additive="base">
                                        <p:cTn id="196" dur="500"/>
                                        <p:tgtEl>
                                          <p:spTgt spid="110630"/>
                                        </p:tgtEl>
                                        <p:attrNameLst>
                                          <p:attrName>ppt_x</p:attrName>
                                        </p:attrNameLst>
                                      </p:cBhvr>
                                      <p:tavLst>
                                        <p:tav tm="0">
                                          <p:val>
                                            <p:strVal val="#ppt_x-#ppt_w*1.125000"/>
                                          </p:val>
                                        </p:tav>
                                        <p:tav tm="100000">
                                          <p:val>
                                            <p:strVal val="#ppt_x"/>
                                          </p:val>
                                        </p:tav>
                                      </p:tavLst>
                                    </p:anim>
                                    <p:animEffect transition="in" filter="wipe(right)">
                                      <p:cBhvr>
                                        <p:cTn id="197" dur="500"/>
                                        <p:tgtEl>
                                          <p:spTgt spid="110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21" grpId="0" animBg="1" autoUpdateAnimBg="0"/>
      <p:bldP spid="110622" grpId="0" animBg="1"/>
      <p:bldP spid="110623" grpId="0" animBg="1" autoUpdateAnimBg="0"/>
      <p:bldP spid="110624" grpId="0" animBg="1"/>
      <p:bldP spid="110626" grpId="0" animBg="1" autoUpdateAnimBg="0"/>
      <p:bldP spid="110627" grpId="0" animBg="1"/>
      <p:bldP spid="110628" grpId="0" animBg="1" autoUpdateAnimBg="0"/>
      <p:bldP spid="110629" grpId="0" animBg="1"/>
      <p:bldP spid="110630" grpId="0" animBg="1" autoUpdateAnimBg="0"/>
      <p:bldP spid="110643" grpId="0" autoUpdateAnimBg="0"/>
      <p:bldP spid="110644" grpId="0" autoUpdateAnimBg="0"/>
      <p:bldP spid="110645" grpId="0" autoUpdateAnimBg="0"/>
      <p:bldP spid="110646" grpId="0" autoUpdateAnimBg="0"/>
      <p:bldP spid="110647" grpId="0" autoUpdateAnimBg="0"/>
      <p:bldP spid="110648" grpId="0" autoUpdateAnimBg="0"/>
      <p:bldP spid="110649" grpId="0" animBg="1" autoUpdateAnimBg="0"/>
      <p:bldP spid="110651" grpId="0" animBg="1" autoUpdateAnimBg="0"/>
      <p:bldP spid="110652" grpId="0" animBg="1" autoUpdateAnimBg="0"/>
      <p:bldP spid="110653" grpId="0" animBg="1" autoUpdateAnimBg="0"/>
      <p:bldP spid="110654" grpId="0" animBg="1" autoUpdateAnimBg="0"/>
      <p:bldP spid="110655" grpId="0" animBg="1" autoUpdateAnimBg="0"/>
      <p:bldP spid="110656" grpId="0" animBg="1" autoUpdateAnimBg="0"/>
      <p:bldP spid="110657" grpId="0" animBg="1" autoUpdateAnimBg="0"/>
      <p:bldP spid="110658" grpId="0" animBg="1" autoUpdateAnimBg="0"/>
      <p:bldP spid="110659" grpId="0" animBg="1" autoUpdateAnimBg="0"/>
      <p:bldP spid="110660" grpId="0" animBg="1" autoUpdateAnimBg="0"/>
      <p:bldP spid="110661" grpId="0" animBg="1" autoUpdateAnimBg="0"/>
      <p:bldP spid="110662" grpId="0" animBg="1" autoUpdateAnimBg="0"/>
      <p:bldP spid="110663" grpId="0" animBg="1" autoUpdateAnimBg="0"/>
      <p:bldP spid="110664" grpId="0" animBg="1" autoUpdateAnimBg="0"/>
      <p:bldP spid="110665" grpId="0" animBg="1" autoUpdateAnimBg="0"/>
      <p:bldP spid="110666" grpId="0" animBg="1" autoUpdateAnimBg="0"/>
      <p:bldP spid="110667" grpId="0" animBg="1" autoUpdateAnimBg="0"/>
      <p:bldP spid="110668"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en-US" dirty="0" err="1" smtClean="0">
                <a:latin typeface="+mn-lt"/>
                <a:ea typeface="宋体" panose="02010600030101010101" pitchFamily="2" charset="-122"/>
              </a:rPr>
              <a:t>最小生成树</a:t>
            </a:r>
            <a:r>
              <a:rPr lang="zh-CN" altLang="en-US" dirty="0" smtClean="0">
                <a:latin typeface="+mn-lt"/>
                <a:ea typeface="宋体" panose="02010600030101010101" pitchFamily="2" charset="-122"/>
              </a:rPr>
              <a:t>：</a:t>
            </a:r>
            <a:r>
              <a:rPr lang="en-US" altLang="en-US" dirty="0" err="1" smtClean="0">
                <a:latin typeface="+mn-lt"/>
                <a:ea typeface="宋体" panose="02010600030101010101" pitchFamily="2" charset="-122"/>
              </a:rPr>
              <a:t>克鲁斯卡尔</a:t>
            </a:r>
            <a:r>
              <a:rPr lang="en-US" altLang="en-US" dirty="0" smtClean="0">
                <a:latin typeface="+mn-lt"/>
                <a:ea typeface="宋体" panose="02010600030101010101" pitchFamily="2" charset="-122"/>
              </a:rPr>
              <a:t>(</a:t>
            </a:r>
            <a:r>
              <a:rPr lang="en-US" altLang="en-US" dirty="0" err="1" smtClean="0">
                <a:latin typeface="+mn-lt"/>
                <a:ea typeface="宋体" panose="02010600030101010101" pitchFamily="2" charset="-122"/>
              </a:rPr>
              <a:t>Kruskal</a:t>
            </a:r>
            <a:r>
              <a:rPr lang="en-US" altLang="en-US" dirty="0" smtClean="0">
                <a:latin typeface="+mn-lt"/>
                <a:ea typeface="宋体" panose="02010600030101010101" pitchFamily="2" charset="-122"/>
              </a:rPr>
              <a:t>)</a:t>
            </a:r>
            <a:r>
              <a:rPr lang="en-US" altLang="en-US" dirty="0" err="1" smtClean="0">
                <a:latin typeface="+mn-lt"/>
                <a:ea typeface="宋体" panose="02010600030101010101" pitchFamily="2" charset="-122"/>
              </a:rPr>
              <a:t>算法</a:t>
            </a:r>
            <a:endParaRPr lang="en-US" dirty="0">
              <a:latin typeface="+mn-lt"/>
              <a:ea typeface="宋体" panose="02010600030101010101" pitchFamily="2" charset="-122"/>
            </a:endParaRPr>
          </a:p>
        </p:txBody>
      </p:sp>
      <p:sp>
        <p:nvSpPr>
          <p:cNvPr id="3" name="内容占位符 2"/>
          <p:cNvSpPr>
            <a:spLocks noGrp="1"/>
          </p:cNvSpPr>
          <p:nvPr>
            <p:ph idx="1"/>
          </p:nvPr>
        </p:nvSpPr>
        <p:spPr/>
        <p:txBody>
          <a:bodyPr/>
          <a:lstStyle/>
          <a:p>
            <a:r>
              <a:rPr lang="zh-CN" altLang="en-US" dirty="0" smtClean="0"/>
              <a:t>考虑问题的出发点：为使生成树上边的权值之和达到最小，则应使生成树中每一条边的权值尽可能地小</a:t>
            </a:r>
          </a:p>
          <a:p>
            <a:r>
              <a:rPr lang="zh-CN" altLang="en-US" dirty="0" smtClean="0"/>
              <a:t>具体做法：先构造一个只含 </a:t>
            </a:r>
            <a:r>
              <a:rPr lang="en-US" altLang="zh-CN" dirty="0" smtClean="0"/>
              <a:t>n </a:t>
            </a:r>
            <a:r>
              <a:rPr lang="zh-CN" altLang="en-US" dirty="0" smtClean="0"/>
              <a:t>个顶点的子图 </a:t>
            </a:r>
            <a:r>
              <a:rPr lang="en-US" altLang="zh-CN" dirty="0" smtClean="0"/>
              <a:t>SG</a:t>
            </a:r>
            <a:r>
              <a:rPr lang="zh-CN" altLang="en-US" dirty="0" smtClean="0"/>
              <a:t>，然后从权值最小的边开始，若添加</a:t>
            </a:r>
            <a:r>
              <a:rPr lang="zh-CN" altLang="en-US" dirty="0"/>
              <a:t>它</a:t>
            </a:r>
            <a:r>
              <a:rPr lang="zh-CN" altLang="en-US" dirty="0" smtClean="0"/>
              <a:t>不会使得</a:t>
            </a:r>
            <a:r>
              <a:rPr lang="en-US" altLang="zh-CN" dirty="0" smtClean="0"/>
              <a:t>SG </a:t>
            </a:r>
            <a:r>
              <a:rPr lang="zh-CN" altLang="en-US" dirty="0" smtClean="0"/>
              <a:t>中产生回路，则在 </a:t>
            </a:r>
            <a:r>
              <a:rPr lang="en-US" altLang="zh-CN" dirty="0" smtClean="0"/>
              <a:t>SG </a:t>
            </a:r>
            <a:r>
              <a:rPr lang="zh-CN" altLang="en-US" dirty="0" smtClean="0"/>
              <a:t>上加上这条边，如此重复，直至加上 </a:t>
            </a:r>
            <a:r>
              <a:rPr lang="en-US" altLang="zh-CN" dirty="0" smtClean="0"/>
              <a:t>n-1 </a:t>
            </a:r>
            <a:r>
              <a:rPr lang="zh-CN" altLang="en-US" dirty="0" smtClean="0"/>
              <a:t>条边为止</a:t>
            </a:r>
            <a:endParaRPr lang="en-US" altLang="zh-CN" dirty="0" smtClean="0"/>
          </a:p>
          <a:p>
            <a:endParaRPr lang="en-US" altLang="zh-CN" dirty="0"/>
          </a:p>
          <a:p>
            <a:r>
              <a:rPr lang="zh-CN" altLang="en-US" dirty="0" smtClean="0"/>
              <a:t>贪心原则：根据权值，从小到大依次尝试各边</a:t>
            </a:r>
            <a:endParaRPr lang="en-US" altLang="zh-CN" dirty="0" smtClean="0"/>
          </a:p>
          <a:p>
            <a:endParaRPr lang="zh-CN" altLang="en-US" dirty="0" smtClean="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45</a:t>
            </a:fld>
            <a:endParaRPr lang="zh-CN" altLang="en-US"/>
          </a:p>
        </p:txBody>
      </p:sp>
    </p:spTree>
    <p:extLst>
      <p:ext uri="{BB962C8B-B14F-4D97-AF65-F5344CB8AC3E}">
        <p14:creationId xmlns:p14="http://schemas.microsoft.com/office/powerpoint/2010/main" val="20474941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normAutofit fontScale="90000"/>
          </a:bodyPr>
          <a:lstStyle/>
          <a:p>
            <a:r>
              <a:rPr lang="en-US" altLang="en-US" dirty="0" err="1" smtClean="0">
                <a:latin typeface="+mn-lt"/>
                <a:ea typeface="宋体" panose="02010600030101010101" pitchFamily="2" charset="-122"/>
              </a:rPr>
              <a:t>最小生成树</a:t>
            </a:r>
            <a:r>
              <a:rPr lang="zh-CN" altLang="en-US" dirty="0" smtClean="0">
                <a:latin typeface="+mn-lt"/>
                <a:ea typeface="宋体" panose="02010600030101010101" pitchFamily="2" charset="-122"/>
              </a:rPr>
              <a:t>：</a:t>
            </a:r>
            <a:r>
              <a:rPr lang="en-US" altLang="en-US" dirty="0" err="1" smtClean="0">
                <a:latin typeface="+mn-lt"/>
                <a:ea typeface="宋体" panose="02010600030101010101" pitchFamily="2" charset="-122"/>
              </a:rPr>
              <a:t>克鲁斯卡尔</a:t>
            </a:r>
            <a:r>
              <a:rPr lang="en-US" altLang="en-US" dirty="0" smtClean="0">
                <a:latin typeface="+mn-lt"/>
                <a:ea typeface="宋体" panose="02010600030101010101" pitchFamily="2" charset="-122"/>
              </a:rPr>
              <a:t>(</a:t>
            </a:r>
            <a:r>
              <a:rPr lang="en-US" altLang="en-US" dirty="0" err="1" smtClean="0">
                <a:latin typeface="+mn-lt"/>
                <a:ea typeface="宋体" panose="02010600030101010101" pitchFamily="2" charset="-122"/>
              </a:rPr>
              <a:t>Kruskal</a:t>
            </a:r>
            <a:r>
              <a:rPr lang="en-US" altLang="en-US" dirty="0" smtClean="0">
                <a:latin typeface="+mn-lt"/>
                <a:ea typeface="宋体" panose="02010600030101010101" pitchFamily="2" charset="-122"/>
              </a:rPr>
              <a:t>)</a:t>
            </a:r>
            <a:r>
              <a:rPr lang="en-US" altLang="en-US" dirty="0" err="1" smtClean="0">
                <a:latin typeface="+mn-lt"/>
                <a:ea typeface="宋体" panose="02010600030101010101" pitchFamily="2" charset="-122"/>
              </a:rPr>
              <a:t>算法</a:t>
            </a:r>
            <a:endParaRPr lang="en-US" altLang="en-US" dirty="0" smtClean="0">
              <a:latin typeface="+mn-lt"/>
              <a:ea typeface="宋体" panose="02010600030101010101" pitchFamily="2" charset="-122"/>
            </a:endParaRPr>
          </a:p>
        </p:txBody>
      </p:sp>
      <p:sp>
        <p:nvSpPr>
          <p:cNvPr id="524291" name="Rectangle 3"/>
          <p:cNvSpPr>
            <a:spLocks noGrp="1" noChangeArrowheads="1"/>
          </p:cNvSpPr>
          <p:nvPr>
            <p:ph idx="1"/>
          </p:nvPr>
        </p:nvSpPr>
        <p:spPr/>
        <p:txBody>
          <a:bodyPr>
            <a:normAutofit lnSpcReduction="10000"/>
          </a:bodyPr>
          <a:lstStyle/>
          <a:p>
            <a:r>
              <a:rPr lang="en-US" altLang="en-US" dirty="0" err="1" smtClean="0">
                <a:ea typeface="宋体" panose="02010600030101010101" pitchFamily="2" charset="-122"/>
              </a:rPr>
              <a:t>设G</a:t>
            </a:r>
            <a:r>
              <a:rPr lang="en-US" altLang="en-US" dirty="0" smtClean="0">
                <a:ea typeface="宋体" panose="02010600030101010101" pitchFamily="2" charset="-122"/>
              </a:rPr>
              <a:t>=(V, E)</a:t>
            </a:r>
            <a:r>
              <a:rPr lang="en-US" altLang="en-US" dirty="0" err="1" smtClean="0">
                <a:ea typeface="宋体" panose="02010600030101010101" pitchFamily="2" charset="-122"/>
              </a:rPr>
              <a:t>是具有n个顶点的连通网，T</a:t>
            </a:r>
            <a:r>
              <a:rPr lang="en-US" altLang="en-US" dirty="0" smtClean="0">
                <a:ea typeface="宋体" panose="02010600030101010101" pitchFamily="2" charset="-122"/>
              </a:rPr>
              <a:t>=(U, TE)</a:t>
            </a:r>
            <a:r>
              <a:rPr lang="en-US" altLang="en-US" dirty="0" err="1" smtClean="0">
                <a:ea typeface="宋体" panose="02010600030101010101" pitchFamily="2" charset="-122"/>
              </a:rPr>
              <a:t>是其最小生成树</a:t>
            </a:r>
            <a:r>
              <a:rPr lang="zh-CN" altLang="en-US" dirty="0" smtClean="0">
                <a:ea typeface="宋体" panose="02010600030101010101" pitchFamily="2" charset="-122"/>
              </a:rPr>
              <a:t>，初始时</a:t>
            </a:r>
            <a:r>
              <a:rPr lang="en-US" altLang="en-US" dirty="0" smtClean="0">
                <a:ea typeface="宋体" panose="02010600030101010101" pitchFamily="2" charset="-122"/>
              </a:rPr>
              <a:t>：U=V，TE={} </a:t>
            </a:r>
          </a:p>
          <a:p>
            <a:r>
              <a:rPr lang="en-US" altLang="en-US" dirty="0" err="1" smtClean="0">
                <a:ea typeface="宋体" panose="02010600030101010101" pitchFamily="2" charset="-122"/>
              </a:rPr>
              <a:t>对G中的边</a:t>
            </a:r>
            <a:r>
              <a:rPr lang="en-US" altLang="en-US" b="1" dirty="0" err="1" smtClean="0">
                <a:solidFill>
                  <a:srgbClr val="0000FF"/>
                </a:solidFill>
                <a:ea typeface="宋体" panose="02010600030101010101" pitchFamily="2" charset="-122"/>
              </a:rPr>
              <a:t>按权值大小</a:t>
            </a:r>
            <a:r>
              <a:rPr lang="en-US" altLang="en-US" dirty="0" err="1" smtClean="0">
                <a:ea typeface="宋体" panose="02010600030101010101" pitchFamily="2" charset="-122"/>
              </a:rPr>
              <a:t>从小到大依次选取</a:t>
            </a:r>
            <a:endParaRPr lang="zh-CN" altLang="en-US" dirty="0" smtClean="0">
              <a:ea typeface="宋体" panose="02010600030101010101" pitchFamily="2" charset="-122"/>
            </a:endParaRPr>
          </a:p>
          <a:p>
            <a:pPr lvl="1"/>
            <a:r>
              <a:rPr lang="en-US" altLang="en-US" b="1" dirty="0" err="1" smtClean="0">
                <a:solidFill>
                  <a:srgbClr val="0000FF"/>
                </a:solidFill>
                <a:ea typeface="宋体" panose="02010600030101010101" pitchFamily="2" charset="-122"/>
              </a:rPr>
              <a:t>选取权值最小的边</a:t>
            </a:r>
            <a:r>
              <a:rPr lang="en-US" altLang="en-US" dirty="0" smtClean="0">
                <a:ea typeface="宋体" panose="02010600030101010101" pitchFamily="2" charset="-122"/>
              </a:rPr>
              <a:t>(</a:t>
            </a:r>
            <a:r>
              <a:rPr lang="en-US" altLang="en-US" dirty="0" err="1" smtClean="0">
                <a:ea typeface="宋体" panose="02010600030101010101" pitchFamily="2" charset="-122"/>
              </a:rPr>
              <a:t>v</a:t>
            </a:r>
            <a:r>
              <a:rPr lang="en-US" altLang="en-US" baseline="-25000" dirty="0" err="1" smtClean="0">
                <a:ea typeface="宋体" panose="02010600030101010101" pitchFamily="2" charset="-122"/>
              </a:rPr>
              <a:t>i</a:t>
            </a:r>
            <a:r>
              <a:rPr lang="en-US" altLang="en-US" dirty="0" err="1" smtClean="0">
                <a:ea typeface="宋体" panose="02010600030101010101" pitchFamily="2" charset="-122"/>
              </a:rPr>
              <a:t>，v</a:t>
            </a:r>
            <a:r>
              <a:rPr lang="en-US" altLang="en-US" baseline="-25000" dirty="0" err="1" smtClean="0">
                <a:ea typeface="宋体" panose="02010600030101010101" pitchFamily="2" charset="-122"/>
              </a:rPr>
              <a:t>j</a:t>
            </a:r>
            <a:r>
              <a:rPr lang="en-US" altLang="en-US" dirty="0" smtClean="0">
                <a:ea typeface="宋体" panose="02010600030101010101" pitchFamily="2" charset="-122"/>
              </a:rPr>
              <a:t>)，</a:t>
            </a:r>
          </a:p>
          <a:p>
            <a:pPr lvl="1"/>
            <a:r>
              <a:rPr lang="en-US" altLang="en-US" dirty="0" err="1" smtClean="0">
                <a:ea typeface="宋体" panose="02010600030101010101" pitchFamily="2" charset="-122"/>
              </a:rPr>
              <a:t>若边</a:t>
            </a:r>
            <a:r>
              <a:rPr lang="en-US" altLang="en-US" dirty="0" smtClean="0">
                <a:ea typeface="宋体" panose="02010600030101010101" pitchFamily="2" charset="-122"/>
              </a:rPr>
              <a:t>(</a:t>
            </a:r>
            <a:r>
              <a:rPr lang="en-US" altLang="en-US" dirty="0" err="1" smtClean="0">
                <a:ea typeface="宋体" panose="02010600030101010101" pitchFamily="2" charset="-122"/>
              </a:rPr>
              <a:t>v</a:t>
            </a:r>
            <a:r>
              <a:rPr lang="en-US" altLang="en-US" baseline="-25000" dirty="0" err="1" smtClean="0">
                <a:ea typeface="宋体" panose="02010600030101010101" pitchFamily="2" charset="-122"/>
              </a:rPr>
              <a:t>i</a:t>
            </a:r>
            <a:r>
              <a:rPr lang="en-US" altLang="en-US" dirty="0" err="1" smtClean="0">
                <a:ea typeface="宋体" panose="02010600030101010101" pitchFamily="2" charset="-122"/>
              </a:rPr>
              <a:t>，v</a:t>
            </a:r>
            <a:r>
              <a:rPr lang="en-US" altLang="en-US" baseline="-25000" dirty="0" err="1" smtClean="0">
                <a:ea typeface="宋体" panose="02010600030101010101" pitchFamily="2" charset="-122"/>
              </a:rPr>
              <a:t>j</a:t>
            </a:r>
            <a:r>
              <a:rPr lang="en-US" altLang="en-US" dirty="0" smtClean="0">
                <a:ea typeface="宋体" panose="02010600030101010101" pitchFamily="2" charset="-122"/>
              </a:rPr>
              <a:t>)</a:t>
            </a:r>
            <a:r>
              <a:rPr lang="en-US" altLang="en-US" dirty="0" err="1" smtClean="0">
                <a:ea typeface="宋体" panose="02010600030101010101" pitchFamily="2" charset="-122"/>
              </a:rPr>
              <a:t>加入到TE后形成</a:t>
            </a:r>
            <a:r>
              <a:rPr lang="en-US" altLang="en-US" b="1" dirty="0" err="1" smtClean="0">
                <a:solidFill>
                  <a:srgbClr val="0000FF"/>
                </a:solidFill>
                <a:ea typeface="宋体" panose="02010600030101010101" pitchFamily="2" charset="-122"/>
              </a:rPr>
              <a:t>回路</a:t>
            </a:r>
            <a:r>
              <a:rPr lang="en-US" altLang="en-US" dirty="0" err="1" smtClean="0">
                <a:ea typeface="宋体" panose="02010600030101010101" pitchFamily="2" charset="-122"/>
              </a:rPr>
              <a:t>，则舍弃该边；否则，将该边并入到TE中，即TE</a:t>
            </a:r>
            <a:r>
              <a:rPr lang="en-US" altLang="en-US" dirty="0" smtClean="0">
                <a:ea typeface="宋体" panose="02010600030101010101" pitchFamily="2" charset="-122"/>
              </a:rPr>
              <a:t>=TE∪{(</a:t>
            </a:r>
            <a:r>
              <a:rPr lang="en-US" altLang="en-US" dirty="0" err="1" smtClean="0">
                <a:ea typeface="宋体" panose="02010600030101010101" pitchFamily="2" charset="-122"/>
              </a:rPr>
              <a:t>v</a:t>
            </a:r>
            <a:r>
              <a:rPr lang="en-US" altLang="en-US" baseline="-25000" dirty="0" err="1" smtClean="0">
                <a:ea typeface="宋体" panose="02010600030101010101" pitchFamily="2" charset="-122"/>
              </a:rPr>
              <a:t>i</a:t>
            </a:r>
            <a:r>
              <a:rPr lang="en-US" altLang="en-US" dirty="0" err="1" smtClean="0">
                <a:ea typeface="宋体" panose="02010600030101010101" pitchFamily="2" charset="-122"/>
              </a:rPr>
              <a:t>，v</a:t>
            </a:r>
            <a:r>
              <a:rPr lang="en-US" altLang="en-US" baseline="-25000" dirty="0" err="1" smtClean="0">
                <a:ea typeface="宋体" panose="02010600030101010101" pitchFamily="2" charset="-122"/>
              </a:rPr>
              <a:t>j</a:t>
            </a:r>
            <a:r>
              <a:rPr lang="en-US" altLang="en-US" dirty="0" smtClean="0">
                <a:ea typeface="宋体" panose="02010600030101010101" pitchFamily="2" charset="-122"/>
              </a:rPr>
              <a:t>)} 。</a:t>
            </a:r>
          </a:p>
          <a:p>
            <a:pPr lvl="1"/>
            <a:r>
              <a:rPr lang="en-US" altLang="en-US" dirty="0" err="1" smtClean="0">
                <a:ea typeface="宋体" panose="02010600030101010101" pitchFamily="2" charset="-122"/>
              </a:rPr>
              <a:t>重复</a:t>
            </a:r>
            <a:r>
              <a:rPr lang="zh-CN" altLang="en-US" dirty="0" smtClean="0">
                <a:ea typeface="宋体" panose="02010600030101010101" pitchFamily="2" charset="-122"/>
              </a:rPr>
              <a:t>前一步骤</a:t>
            </a:r>
            <a:r>
              <a:rPr lang="en-US" altLang="en-US" dirty="0" smtClean="0">
                <a:ea typeface="宋体" panose="02010600030101010101" pitchFamily="2" charset="-122"/>
              </a:rPr>
              <a:t>，直到TE中包含有n-1</a:t>
            </a:r>
            <a:r>
              <a:rPr lang="zh-CN" altLang="en-US" dirty="0" smtClean="0">
                <a:ea typeface="宋体" panose="02010600030101010101" pitchFamily="2" charset="-122"/>
              </a:rPr>
              <a:t>条边为止</a:t>
            </a:r>
            <a:endParaRPr lang="en-US" altLang="zh-CN" dirty="0">
              <a:ea typeface="宋体" panose="02010600030101010101" pitchFamily="2" charset="-122"/>
            </a:endParaRPr>
          </a:p>
          <a:p>
            <a:pPr lvl="1"/>
            <a:endParaRPr lang="en-US" altLang="zh-CN" dirty="0" smtClean="0">
              <a:ea typeface="宋体" panose="02010600030101010101" pitchFamily="2" charset="-122"/>
            </a:endParaRPr>
          </a:p>
          <a:p>
            <a:r>
              <a:rPr lang="zh-CN" altLang="en-US" dirty="0" smtClean="0">
                <a:ea typeface="宋体" panose="02010600030101010101" pitchFamily="2" charset="-122"/>
              </a:rPr>
              <a:t>贪心策略</a:t>
            </a:r>
            <a:endParaRPr lang="en-US" altLang="zh-CN" dirty="0" smtClean="0">
              <a:ea typeface="宋体" panose="02010600030101010101" pitchFamily="2" charset="-122"/>
            </a:endParaRPr>
          </a:p>
          <a:p>
            <a:pPr lvl="1"/>
            <a:r>
              <a:rPr lang="zh-CN" altLang="en-US" dirty="0" smtClean="0">
                <a:ea typeface="宋体" panose="02010600030101010101" pitchFamily="2" charset="-122"/>
              </a:rPr>
              <a:t>局部最优，但不一定能达到全局最优</a:t>
            </a:r>
            <a:endParaRPr lang="en-US" altLang="zh-CN" dirty="0" smtClean="0">
              <a:ea typeface="宋体" panose="02010600030101010101" pitchFamily="2" charset="-122"/>
            </a:endParaRPr>
          </a:p>
          <a:p>
            <a:pPr lvl="1"/>
            <a:r>
              <a:rPr lang="zh-CN" altLang="en-US" dirty="0" smtClean="0">
                <a:ea typeface="宋体" panose="02010600030101010101" pitchFamily="2" charset="-122"/>
              </a:rPr>
              <a:t>但在拟阵上实施贪心策略，就能实现最优解</a:t>
            </a:r>
            <a:endParaRPr lang="en-US" altLang="zh-CN" dirty="0" smtClean="0">
              <a:ea typeface="宋体" panose="02010600030101010101" pitchFamily="2" charset="-122"/>
            </a:endParaRPr>
          </a:p>
        </p:txBody>
      </p:sp>
    </p:spTree>
    <p:extLst>
      <p:ext uri="{BB962C8B-B14F-4D97-AF65-F5344CB8AC3E}">
        <p14:creationId xmlns:p14="http://schemas.microsoft.com/office/powerpoint/2010/main" val="2753349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4291">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4291">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42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独立系统和拟阵</a:t>
            </a:r>
            <a:endParaRPr lang="en-US" dirty="0"/>
          </a:p>
        </p:txBody>
      </p:sp>
      <p:sp>
        <p:nvSpPr>
          <p:cNvPr id="3" name="内容占位符 2"/>
          <p:cNvSpPr>
            <a:spLocks noGrp="1"/>
          </p:cNvSpPr>
          <p:nvPr>
            <p:ph idx="1"/>
          </p:nvPr>
        </p:nvSpPr>
        <p:spPr/>
        <p:txBody>
          <a:bodyPr>
            <a:normAutofit fontScale="92500"/>
          </a:bodyPr>
          <a:lstStyle/>
          <a:p>
            <a:r>
              <a:rPr lang="en-US" altLang="zh-CN" dirty="0" smtClean="0"/>
              <a:t>E</a:t>
            </a:r>
            <a:r>
              <a:rPr lang="zh-CN" altLang="en-US" dirty="0" smtClean="0"/>
              <a:t>的一个子集簇</a:t>
            </a:r>
            <a:r>
              <a:rPr lang="en-US" altLang="zh-CN" dirty="0" smtClean="0"/>
              <a:t>F</a:t>
            </a:r>
            <a:r>
              <a:rPr lang="zh-CN" altLang="en-US" dirty="0" smtClean="0"/>
              <a:t>，若具有如下的性质：对于</a:t>
            </a:r>
            <a:r>
              <a:rPr lang="en-US" altLang="zh-CN" dirty="0" smtClean="0"/>
              <a:t>F</a:t>
            </a:r>
            <a:r>
              <a:rPr lang="zh-CN" altLang="en-US" dirty="0" smtClean="0"/>
              <a:t>中的任一个元素</a:t>
            </a:r>
            <a:r>
              <a:rPr lang="en-US" altLang="zh-CN" dirty="0" smtClean="0"/>
              <a:t>E</a:t>
            </a:r>
            <a:r>
              <a:rPr lang="zh-CN" altLang="en-US" dirty="0" smtClean="0"/>
              <a:t>，当</a:t>
            </a:r>
            <a:r>
              <a:rPr lang="en-US" altLang="zh-CN" dirty="0" smtClean="0"/>
              <a:t>S</a:t>
            </a:r>
            <a:r>
              <a:rPr lang="zh-CN" altLang="en-US" dirty="0" smtClean="0"/>
              <a:t>是</a:t>
            </a:r>
            <a:r>
              <a:rPr lang="en-US" altLang="zh-CN" dirty="0" err="1" smtClean="0"/>
              <a:t>Ei</a:t>
            </a:r>
            <a:r>
              <a:rPr lang="zh-CN" altLang="en-US" dirty="0" smtClean="0"/>
              <a:t>的子集时</a:t>
            </a:r>
            <a:r>
              <a:rPr lang="en-US" altLang="zh-CN" dirty="0" smtClean="0"/>
              <a:t>S</a:t>
            </a:r>
            <a:r>
              <a:rPr lang="zh-CN" altLang="en-US" dirty="0" smtClean="0"/>
              <a:t>也是</a:t>
            </a:r>
            <a:r>
              <a:rPr lang="en-US" altLang="zh-CN" dirty="0" smtClean="0"/>
              <a:t>F</a:t>
            </a:r>
            <a:r>
              <a:rPr lang="zh-CN" altLang="en-US" dirty="0" smtClean="0"/>
              <a:t>中的元素，即</a:t>
            </a:r>
            <a:r>
              <a:rPr lang="en-US" altLang="zh-CN" dirty="0" err="1" smtClean="0"/>
              <a:t>S</a:t>
            </a:r>
            <a:r>
              <a:rPr lang="en-US" dirty="0" err="1"/>
              <a:t>⊆</a:t>
            </a:r>
            <a:r>
              <a:rPr lang="en-US" altLang="zh-CN" dirty="0" err="1" smtClean="0"/>
              <a:t>Ei</a:t>
            </a:r>
            <a:r>
              <a:rPr lang="en-US" altLang="zh-CN" dirty="0" smtClean="0"/>
              <a:t> </a:t>
            </a:r>
            <a:r>
              <a:rPr lang="en-US" dirty="0" smtClean="0"/>
              <a:t>∈ </a:t>
            </a:r>
            <a:r>
              <a:rPr lang="en-US" altLang="zh-CN" dirty="0" smtClean="0"/>
              <a:t>F ==&gt; S</a:t>
            </a:r>
            <a:r>
              <a:rPr lang="en-US" dirty="0"/>
              <a:t> </a:t>
            </a:r>
            <a:r>
              <a:rPr lang="en-US" dirty="0" smtClean="0"/>
              <a:t>∈F</a:t>
            </a:r>
            <a:r>
              <a:rPr lang="zh-CN" altLang="en-US" dirty="0" smtClean="0"/>
              <a:t>，则</a:t>
            </a:r>
            <a:r>
              <a:rPr lang="en-US" altLang="zh-CN" dirty="0" smtClean="0"/>
              <a:t>F</a:t>
            </a:r>
            <a:r>
              <a:rPr lang="zh-CN" altLang="en-US" dirty="0" smtClean="0"/>
              <a:t>称为独立系统，其元素为独立集。</a:t>
            </a:r>
            <a:endParaRPr lang="en-US" altLang="zh-CN" dirty="0" smtClean="0"/>
          </a:p>
          <a:p>
            <a:pPr lvl="1"/>
            <a:r>
              <a:rPr lang="zh-CN" altLang="en-US" dirty="0" smtClean="0"/>
              <a:t>在独立系统上定义的组合优化问题，称为最优独立集问题，例如求最小生成树，最优边无关集</a:t>
            </a:r>
            <a:endParaRPr lang="en-US" altLang="zh-CN" dirty="0" smtClean="0"/>
          </a:p>
          <a:p>
            <a:r>
              <a:rPr lang="zh-CN" altLang="en-US" dirty="0" smtClean="0"/>
              <a:t>拟阵是指一个独立系统</a:t>
            </a:r>
            <a:r>
              <a:rPr lang="en-US" altLang="zh-CN" dirty="0" smtClean="0"/>
              <a:t>F</a:t>
            </a:r>
            <a:r>
              <a:rPr lang="zh-CN" altLang="en-US" dirty="0" smtClean="0"/>
              <a:t>满足下列可扩充条件：对任意两个独立集</a:t>
            </a:r>
            <a:r>
              <a:rPr lang="en-US" altLang="zh-CN" dirty="0" smtClean="0"/>
              <a:t>I</a:t>
            </a:r>
            <a:r>
              <a:rPr lang="zh-CN" altLang="en-US" dirty="0" smtClean="0"/>
              <a:t>、</a:t>
            </a:r>
            <a:r>
              <a:rPr lang="en-US" altLang="zh-CN" dirty="0" smtClean="0"/>
              <a:t>I’</a:t>
            </a:r>
            <a:r>
              <a:rPr lang="zh-CN" altLang="en-US" dirty="0" smtClean="0"/>
              <a:t>，若</a:t>
            </a:r>
            <a:r>
              <a:rPr lang="en-US" altLang="zh-CN" dirty="0" smtClean="0"/>
              <a:t>I’</a:t>
            </a:r>
            <a:r>
              <a:rPr lang="zh-CN" altLang="en-US" dirty="0" smtClean="0"/>
              <a:t>中的元素个数大于</a:t>
            </a:r>
            <a:r>
              <a:rPr lang="en-US" altLang="zh-CN" dirty="0"/>
              <a:t>I</a:t>
            </a:r>
            <a:r>
              <a:rPr lang="zh-CN" altLang="en-US" dirty="0" smtClean="0"/>
              <a:t>的元素个数，则</a:t>
            </a:r>
            <a:r>
              <a:rPr lang="en-US" altLang="zh-CN" dirty="0" smtClean="0"/>
              <a:t>I’</a:t>
            </a:r>
            <a:r>
              <a:rPr lang="zh-CN" altLang="en-US" dirty="0" smtClean="0"/>
              <a:t>中必存在一个不属于</a:t>
            </a:r>
            <a:r>
              <a:rPr lang="en-US" altLang="zh-CN" dirty="0" smtClean="0"/>
              <a:t>I</a:t>
            </a:r>
            <a:r>
              <a:rPr lang="zh-CN" altLang="en-US" dirty="0" smtClean="0"/>
              <a:t>的元素</a:t>
            </a:r>
            <a:r>
              <a:rPr lang="en-US" altLang="zh-CN" dirty="0" smtClean="0"/>
              <a:t>e</a:t>
            </a:r>
            <a:r>
              <a:rPr lang="zh-CN" altLang="en-US" dirty="0" smtClean="0"/>
              <a:t>使得将</a:t>
            </a:r>
            <a:r>
              <a:rPr lang="en-US" altLang="zh-CN" dirty="0" smtClean="0"/>
              <a:t>e</a:t>
            </a:r>
            <a:r>
              <a:rPr lang="zh-CN" altLang="en-US" dirty="0" smtClean="0"/>
              <a:t>加入</a:t>
            </a:r>
            <a:r>
              <a:rPr lang="en-US" altLang="zh-CN" dirty="0" smtClean="0"/>
              <a:t>I</a:t>
            </a:r>
            <a:r>
              <a:rPr lang="zh-CN" altLang="en-US" dirty="0" smtClean="0"/>
              <a:t>时，它仍是一个独立集</a:t>
            </a:r>
            <a:endParaRPr lang="en-US" altLang="zh-CN" dirty="0" smtClean="0"/>
          </a:p>
          <a:p>
            <a:r>
              <a:rPr lang="zh-CN" altLang="en-US" dirty="0" smtClean="0"/>
              <a:t>贪心算法能求得最优独立集的充分必要条件是该独立系统是一个拟阵。</a:t>
            </a:r>
            <a:endParaRPr lang="en-US" altLang="zh-CN" dirty="0" smtClean="0"/>
          </a:p>
          <a:p>
            <a:pPr lvl="1"/>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47</a:t>
            </a:fld>
            <a:endParaRPr lang="zh-CN" altLang="en-US"/>
          </a:p>
        </p:txBody>
      </p:sp>
    </p:spTree>
    <p:extLst>
      <p:ext uri="{BB962C8B-B14F-4D97-AF65-F5344CB8AC3E}">
        <p14:creationId xmlns:p14="http://schemas.microsoft.com/office/powerpoint/2010/main" val="295552725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700" name="Group 60"/>
          <p:cNvGrpSpPr>
            <a:grpSpLocks/>
          </p:cNvGrpSpPr>
          <p:nvPr/>
        </p:nvGrpSpPr>
        <p:grpSpPr bwMode="auto">
          <a:xfrm>
            <a:off x="1905000" y="1371600"/>
            <a:ext cx="5715000" cy="4389438"/>
            <a:chOff x="1200" y="864"/>
            <a:chExt cx="3600" cy="2765"/>
          </a:xfrm>
        </p:grpSpPr>
        <p:sp>
          <p:nvSpPr>
            <p:cNvPr id="112642" name="Oval 2"/>
            <p:cNvSpPr>
              <a:spLocks noChangeArrowheads="1"/>
            </p:cNvSpPr>
            <p:nvPr/>
          </p:nvSpPr>
          <p:spPr bwMode="auto">
            <a:xfrm>
              <a:off x="1584" y="989"/>
              <a:ext cx="336" cy="336"/>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tx2"/>
                  </a:solidFill>
                </a:rPr>
                <a:t>a</a:t>
              </a:r>
              <a:endParaRPr lang="en-US" altLang="zh-CN" sz="2400"/>
            </a:p>
          </p:txBody>
        </p:sp>
        <p:sp>
          <p:nvSpPr>
            <p:cNvPr id="112643" name="Oval 3"/>
            <p:cNvSpPr>
              <a:spLocks noChangeArrowheads="1"/>
            </p:cNvSpPr>
            <p:nvPr/>
          </p:nvSpPr>
          <p:spPr bwMode="auto">
            <a:xfrm>
              <a:off x="3360" y="989"/>
              <a:ext cx="336" cy="336"/>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tx2"/>
                  </a:solidFill>
                </a:rPr>
                <a:t>b</a:t>
              </a:r>
              <a:endParaRPr lang="en-US" altLang="zh-CN" sz="2400"/>
            </a:p>
          </p:txBody>
        </p:sp>
        <p:sp>
          <p:nvSpPr>
            <p:cNvPr id="112644" name="Oval 4"/>
            <p:cNvSpPr>
              <a:spLocks noChangeArrowheads="1"/>
            </p:cNvSpPr>
            <p:nvPr/>
          </p:nvSpPr>
          <p:spPr bwMode="auto">
            <a:xfrm>
              <a:off x="4464" y="1517"/>
              <a:ext cx="336" cy="336"/>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tx2"/>
                  </a:solidFill>
                </a:rPr>
                <a:t>c</a:t>
              </a:r>
              <a:endParaRPr lang="en-US" altLang="zh-CN" sz="2400"/>
            </a:p>
          </p:txBody>
        </p:sp>
        <p:sp>
          <p:nvSpPr>
            <p:cNvPr id="112645" name="Oval 5"/>
            <p:cNvSpPr>
              <a:spLocks noChangeArrowheads="1"/>
            </p:cNvSpPr>
            <p:nvPr/>
          </p:nvSpPr>
          <p:spPr bwMode="auto">
            <a:xfrm>
              <a:off x="3504" y="2573"/>
              <a:ext cx="336" cy="336"/>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tx2"/>
                  </a:solidFill>
                </a:rPr>
                <a:t>d</a:t>
              </a:r>
              <a:endParaRPr lang="en-US" altLang="zh-CN" sz="2400"/>
            </a:p>
          </p:txBody>
        </p:sp>
        <p:sp>
          <p:nvSpPr>
            <p:cNvPr id="112646" name="Oval 6"/>
            <p:cNvSpPr>
              <a:spLocks noChangeArrowheads="1"/>
            </p:cNvSpPr>
            <p:nvPr/>
          </p:nvSpPr>
          <p:spPr bwMode="auto">
            <a:xfrm>
              <a:off x="2448" y="1997"/>
              <a:ext cx="336" cy="336"/>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tx2"/>
                  </a:solidFill>
                </a:rPr>
                <a:t>e</a:t>
              </a:r>
              <a:endParaRPr lang="en-US" altLang="zh-CN" sz="2400"/>
            </a:p>
          </p:txBody>
        </p:sp>
        <p:sp>
          <p:nvSpPr>
            <p:cNvPr id="112647" name="Oval 7"/>
            <p:cNvSpPr>
              <a:spLocks noChangeArrowheads="1"/>
            </p:cNvSpPr>
            <p:nvPr/>
          </p:nvSpPr>
          <p:spPr bwMode="auto">
            <a:xfrm>
              <a:off x="1200" y="2573"/>
              <a:ext cx="336" cy="336"/>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tx2"/>
                  </a:solidFill>
                </a:rPr>
                <a:t>g</a:t>
              </a:r>
              <a:endParaRPr lang="en-US" altLang="zh-CN" sz="2400"/>
            </a:p>
          </p:txBody>
        </p:sp>
        <p:sp>
          <p:nvSpPr>
            <p:cNvPr id="112648" name="Oval 8"/>
            <p:cNvSpPr>
              <a:spLocks noChangeArrowheads="1"/>
            </p:cNvSpPr>
            <p:nvPr/>
          </p:nvSpPr>
          <p:spPr bwMode="auto">
            <a:xfrm>
              <a:off x="2640" y="3293"/>
              <a:ext cx="336" cy="336"/>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tx2"/>
                  </a:solidFill>
                </a:rPr>
                <a:t>f</a:t>
              </a:r>
              <a:endParaRPr lang="en-US" altLang="zh-CN" sz="2400"/>
            </a:p>
          </p:txBody>
        </p:sp>
        <p:sp>
          <p:nvSpPr>
            <p:cNvPr id="112649" name="Line 9"/>
            <p:cNvSpPr>
              <a:spLocks noChangeShapeType="1"/>
            </p:cNvSpPr>
            <p:nvPr/>
          </p:nvSpPr>
          <p:spPr bwMode="auto">
            <a:xfrm>
              <a:off x="1920" y="1181"/>
              <a:ext cx="1440" cy="0"/>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0" name="Line 10"/>
            <p:cNvSpPr>
              <a:spLocks noChangeShapeType="1"/>
            </p:cNvSpPr>
            <p:nvPr/>
          </p:nvSpPr>
          <p:spPr bwMode="auto">
            <a:xfrm>
              <a:off x="1872" y="1277"/>
              <a:ext cx="624" cy="768"/>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1" name="Line 11"/>
            <p:cNvSpPr>
              <a:spLocks noChangeShapeType="1"/>
            </p:cNvSpPr>
            <p:nvPr/>
          </p:nvSpPr>
          <p:spPr bwMode="auto">
            <a:xfrm flipH="1">
              <a:off x="2736" y="1277"/>
              <a:ext cx="672" cy="768"/>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2" name="Line 12"/>
            <p:cNvSpPr>
              <a:spLocks noChangeShapeType="1"/>
            </p:cNvSpPr>
            <p:nvPr/>
          </p:nvSpPr>
          <p:spPr bwMode="auto">
            <a:xfrm flipH="1">
              <a:off x="1392" y="1277"/>
              <a:ext cx="288" cy="1296"/>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3" name="Line 13"/>
            <p:cNvSpPr>
              <a:spLocks noChangeShapeType="1"/>
            </p:cNvSpPr>
            <p:nvPr/>
          </p:nvSpPr>
          <p:spPr bwMode="auto">
            <a:xfrm flipV="1">
              <a:off x="1536" y="2237"/>
              <a:ext cx="960" cy="480"/>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4" name="Line 14"/>
            <p:cNvSpPr>
              <a:spLocks noChangeShapeType="1"/>
            </p:cNvSpPr>
            <p:nvPr/>
          </p:nvSpPr>
          <p:spPr bwMode="auto">
            <a:xfrm>
              <a:off x="2784" y="2237"/>
              <a:ext cx="768" cy="432"/>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5" name="Line 15"/>
            <p:cNvSpPr>
              <a:spLocks noChangeShapeType="1"/>
            </p:cNvSpPr>
            <p:nvPr/>
          </p:nvSpPr>
          <p:spPr bwMode="auto">
            <a:xfrm>
              <a:off x="3696" y="1181"/>
              <a:ext cx="816" cy="432"/>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6" name="Line 16"/>
            <p:cNvSpPr>
              <a:spLocks noChangeShapeType="1"/>
            </p:cNvSpPr>
            <p:nvPr/>
          </p:nvSpPr>
          <p:spPr bwMode="auto">
            <a:xfrm flipH="1">
              <a:off x="3792" y="1805"/>
              <a:ext cx="720" cy="864"/>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7" name="Line 17"/>
            <p:cNvSpPr>
              <a:spLocks noChangeShapeType="1"/>
            </p:cNvSpPr>
            <p:nvPr/>
          </p:nvSpPr>
          <p:spPr bwMode="auto">
            <a:xfrm>
              <a:off x="3552" y="1325"/>
              <a:ext cx="96" cy="1248"/>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8" name="Line 18"/>
            <p:cNvSpPr>
              <a:spLocks noChangeShapeType="1"/>
            </p:cNvSpPr>
            <p:nvPr/>
          </p:nvSpPr>
          <p:spPr bwMode="auto">
            <a:xfrm>
              <a:off x="1488" y="2861"/>
              <a:ext cx="1152" cy="528"/>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9" name="Line 19"/>
            <p:cNvSpPr>
              <a:spLocks noChangeShapeType="1"/>
            </p:cNvSpPr>
            <p:nvPr/>
          </p:nvSpPr>
          <p:spPr bwMode="auto">
            <a:xfrm flipH="1">
              <a:off x="2976" y="2861"/>
              <a:ext cx="576" cy="528"/>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0" name="Text Box 20"/>
            <p:cNvSpPr txBox="1">
              <a:spLocks noChangeArrowheads="1"/>
            </p:cNvSpPr>
            <p:nvPr/>
          </p:nvSpPr>
          <p:spPr bwMode="auto">
            <a:xfrm>
              <a:off x="2342" y="864"/>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tx2"/>
                  </a:solidFill>
                </a:rPr>
                <a:t>19</a:t>
              </a:r>
              <a:endParaRPr lang="en-US" altLang="zh-CN" sz="2400"/>
            </a:p>
          </p:txBody>
        </p:sp>
        <p:sp>
          <p:nvSpPr>
            <p:cNvPr id="112661" name="Text Box 21"/>
            <p:cNvSpPr txBox="1">
              <a:spLocks noChangeArrowheads="1"/>
            </p:cNvSpPr>
            <p:nvPr/>
          </p:nvSpPr>
          <p:spPr bwMode="auto">
            <a:xfrm>
              <a:off x="3936" y="1056"/>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tx2"/>
                  </a:solidFill>
                </a:rPr>
                <a:t>5</a:t>
              </a:r>
              <a:endParaRPr lang="en-US" altLang="zh-CN" sz="2400">
                <a:solidFill>
                  <a:schemeClr val="tx2"/>
                </a:solidFill>
              </a:endParaRPr>
            </a:p>
          </p:txBody>
        </p:sp>
        <p:sp>
          <p:nvSpPr>
            <p:cNvPr id="112662" name="Text Box 22"/>
            <p:cNvSpPr txBox="1">
              <a:spLocks noChangeArrowheads="1"/>
            </p:cNvSpPr>
            <p:nvPr/>
          </p:nvSpPr>
          <p:spPr bwMode="auto">
            <a:xfrm>
              <a:off x="2112" y="1421"/>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tx2"/>
                  </a:solidFill>
                </a:rPr>
                <a:t>14</a:t>
              </a:r>
              <a:endParaRPr lang="en-US" altLang="zh-CN" sz="2400"/>
            </a:p>
          </p:txBody>
        </p:sp>
        <p:sp>
          <p:nvSpPr>
            <p:cNvPr id="112663" name="Text Box 23"/>
            <p:cNvSpPr txBox="1">
              <a:spLocks noChangeArrowheads="1"/>
            </p:cNvSpPr>
            <p:nvPr/>
          </p:nvSpPr>
          <p:spPr bwMode="auto">
            <a:xfrm>
              <a:off x="1200" y="1721"/>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tx2"/>
                  </a:solidFill>
                </a:rPr>
                <a:t>18</a:t>
              </a:r>
              <a:endParaRPr lang="en-US" altLang="zh-CN" sz="3200"/>
            </a:p>
          </p:txBody>
        </p:sp>
        <p:sp>
          <p:nvSpPr>
            <p:cNvPr id="112664" name="Text Box 24"/>
            <p:cNvSpPr txBox="1">
              <a:spLocks noChangeArrowheads="1"/>
            </p:cNvSpPr>
            <p:nvPr/>
          </p:nvSpPr>
          <p:spPr bwMode="auto">
            <a:xfrm>
              <a:off x="1862" y="3065"/>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t>27</a:t>
              </a:r>
            </a:p>
          </p:txBody>
        </p:sp>
        <p:sp>
          <p:nvSpPr>
            <p:cNvPr id="112665" name="Text Box 25"/>
            <p:cNvSpPr txBox="1">
              <a:spLocks noChangeArrowheads="1"/>
            </p:cNvSpPr>
            <p:nvPr/>
          </p:nvSpPr>
          <p:spPr bwMode="auto">
            <a:xfrm>
              <a:off x="1814" y="2153"/>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tx2"/>
                  </a:solidFill>
                </a:rPr>
                <a:t>16</a:t>
              </a:r>
              <a:endParaRPr lang="en-US" altLang="zh-CN" sz="3200"/>
            </a:p>
          </p:txBody>
        </p:sp>
        <p:sp>
          <p:nvSpPr>
            <p:cNvPr id="112666" name="Text Box 26"/>
            <p:cNvSpPr txBox="1">
              <a:spLocks noChangeArrowheads="1"/>
            </p:cNvSpPr>
            <p:nvPr/>
          </p:nvSpPr>
          <p:spPr bwMode="auto">
            <a:xfrm>
              <a:off x="3068" y="2160"/>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tx2"/>
                  </a:solidFill>
                </a:rPr>
                <a:t>8</a:t>
              </a:r>
              <a:endParaRPr lang="en-US" altLang="zh-CN" sz="3200"/>
            </a:p>
          </p:txBody>
        </p:sp>
        <p:sp>
          <p:nvSpPr>
            <p:cNvPr id="112667" name="Text Box 27"/>
            <p:cNvSpPr txBox="1">
              <a:spLocks noChangeArrowheads="1"/>
            </p:cNvSpPr>
            <p:nvPr/>
          </p:nvSpPr>
          <p:spPr bwMode="auto">
            <a:xfrm>
              <a:off x="3120" y="3053"/>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tx2"/>
                  </a:solidFill>
                </a:rPr>
                <a:t>21</a:t>
              </a:r>
              <a:endParaRPr lang="en-US" altLang="zh-CN" sz="3200"/>
            </a:p>
          </p:txBody>
        </p:sp>
        <p:sp>
          <p:nvSpPr>
            <p:cNvPr id="112668" name="Text Box 28"/>
            <p:cNvSpPr txBox="1">
              <a:spLocks noChangeArrowheads="1"/>
            </p:cNvSpPr>
            <p:nvPr/>
          </p:nvSpPr>
          <p:spPr bwMode="auto">
            <a:xfrm>
              <a:off x="4022" y="2201"/>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tx2"/>
                  </a:solidFill>
                </a:rPr>
                <a:t>3</a:t>
              </a:r>
              <a:endParaRPr lang="en-US" altLang="zh-CN" sz="3200"/>
            </a:p>
          </p:txBody>
        </p:sp>
        <p:sp>
          <p:nvSpPr>
            <p:cNvPr id="112673" name="Text Box 33"/>
            <p:cNvSpPr txBox="1">
              <a:spLocks noChangeArrowheads="1"/>
            </p:cNvSpPr>
            <p:nvPr/>
          </p:nvSpPr>
          <p:spPr bwMode="auto">
            <a:xfrm>
              <a:off x="2832" y="1296"/>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tx2"/>
                  </a:solidFill>
                </a:rPr>
                <a:t>12</a:t>
              </a:r>
              <a:endParaRPr lang="en-US" altLang="zh-CN" sz="3200"/>
            </a:p>
          </p:txBody>
        </p:sp>
        <p:sp>
          <p:nvSpPr>
            <p:cNvPr id="112683" name="Text Box 43"/>
            <p:cNvSpPr txBox="1">
              <a:spLocks noChangeArrowheads="1"/>
            </p:cNvSpPr>
            <p:nvPr/>
          </p:nvSpPr>
          <p:spPr bwMode="auto">
            <a:xfrm>
              <a:off x="3590" y="1625"/>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tx2"/>
                  </a:solidFill>
                </a:rPr>
                <a:t>7</a:t>
              </a:r>
              <a:endParaRPr lang="en-US" altLang="zh-CN" sz="3200"/>
            </a:p>
          </p:txBody>
        </p:sp>
      </p:grpSp>
      <p:sp>
        <p:nvSpPr>
          <p:cNvPr id="112669" name="Oval 29"/>
          <p:cNvSpPr>
            <a:spLocks noChangeArrowheads="1"/>
          </p:cNvSpPr>
          <p:nvPr/>
        </p:nvSpPr>
        <p:spPr bwMode="auto">
          <a:xfrm>
            <a:off x="2514600" y="1600200"/>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800000"/>
                </a:solidFill>
              </a:rPr>
              <a:t>a</a:t>
            </a:r>
            <a:endParaRPr lang="en-US" altLang="zh-CN" sz="2400"/>
          </a:p>
        </p:txBody>
      </p:sp>
      <p:sp>
        <p:nvSpPr>
          <p:cNvPr id="112670" name="Line 30"/>
          <p:cNvSpPr>
            <a:spLocks noChangeShapeType="1"/>
          </p:cNvSpPr>
          <p:nvPr/>
        </p:nvSpPr>
        <p:spPr bwMode="auto">
          <a:xfrm>
            <a:off x="2971800" y="2027238"/>
            <a:ext cx="990600" cy="1219200"/>
          </a:xfrm>
          <a:prstGeom prst="line">
            <a:avLst/>
          </a:prstGeom>
          <a:noFill/>
          <a:ln w="57150"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1" name="Oval 31"/>
          <p:cNvSpPr>
            <a:spLocks noChangeArrowheads="1"/>
          </p:cNvSpPr>
          <p:nvPr/>
        </p:nvSpPr>
        <p:spPr bwMode="auto">
          <a:xfrm>
            <a:off x="3886200" y="3170238"/>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800000"/>
                </a:solidFill>
              </a:rPr>
              <a:t>e</a:t>
            </a:r>
            <a:endParaRPr lang="en-US" altLang="zh-CN" sz="2400"/>
          </a:p>
        </p:txBody>
      </p:sp>
      <p:sp>
        <p:nvSpPr>
          <p:cNvPr id="112672" name="Line 32"/>
          <p:cNvSpPr>
            <a:spLocks noChangeShapeType="1"/>
          </p:cNvSpPr>
          <p:nvPr/>
        </p:nvSpPr>
        <p:spPr bwMode="auto">
          <a:xfrm>
            <a:off x="4419600" y="3551238"/>
            <a:ext cx="1219200" cy="685800"/>
          </a:xfrm>
          <a:prstGeom prst="line">
            <a:avLst/>
          </a:prstGeom>
          <a:noFill/>
          <a:ln w="57150"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4" name="Oval 34"/>
          <p:cNvSpPr>
            <a:spLocks noChangeArrowheads="1"/>
          </p:cNvSpPr>
          <p:nvPr/>
        </p:nvSpPr>
        <p:spPr bwMode="auto">
          <a:xfrm>
            <a:off x="5562600" y="4084638"/>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800000"/>
                </a:solidFill>
              </a:rPr>
              <a:t>d</a:t>
            </a:r>
            <a:endParaRPr lang="en-US" altLang="zh-CN" sz="2400"/>
          </a:p>
        </p:txBody>
      </p:sp>
      <p:sp>
        <p:nvSpPr>
          <p:cNvPr id="112675" name="Line 35"/>
          <p:cNvSpPr>
            <a:spLocks noChangeShapeType="1"/>
          </p:cNvSpPr>
          <p:nvPr/>
        </p:nvSpPr>
        <p:spPr bwMode="auto">
          <a:xfrm flipH="1">
            <a:off x="6019800" y="2865438"/>
            <a:ext cx="1143000" cy="1371600"/>
          </a:xfrm>
          <a:prstGeom prst="line">
            <a:avLst/>
          </a:prstGeom>
          <a:noFill/>
          <a:ln w="57150"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6" name="Oval 36"/>
          <p:cNvSpPr>
            <a:spLocks noChangeArrowheads="1"/>
          </p:cNvSpPr>
          <p:nvPr/>
        </p:nvSpPr>
        <p:spPr bwMode="auto">
          <a:xfrm>
            <a:off x="7086600" y="2408238"/>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800000"/>
                </a:solidFill>
              </a:rPr>
              <a:t>c</a:t>
            </a:r>
            <a:endParaRPr lang="en-US" altLang="zh-CN" sz="2400"/>
          </a:p>
        </p:txBody>
      </p:sp>
      <p:sp>
        <p:nvSpPr>
          <p:cNvPr id="112677" name="Line 37"/>
          <p:cNvSpPr>
            <a:spLocks noChangeShapeType="1"/>
          </p:cNvSpPr>
          <p:nvPr/>
        </p:nvSpPr>
        <p:spPr bwMode="auto">
          <a:xfrm>
            <a:off x="5867400" y="1874838"/>
            <a:ext cx="1295400" cy="685800"/>
          </a:xfrm>
          <a:prstGeom prst="line">
            <a:avLst/>
          </a:prstGeom>
          <a:noFill/>
          <a:ln w="57150"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8" name="Oval 38"/>
          <p:cNvSpPr>
            <a:spLocks noChangeArrowheads="1"/>
          </p:cNvSpPr>
          <p:nvPr/>
        </p:nvSpPr>
        <p:spPr bwMode="auto">
          <a:xfrm>
            <a:off x="5334000" y="1570038"/>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800000"/>
                </a:solidFill>
              </a:rPr>
              <a:t>b</a:t>
            </a:r>
            <a:endParaRPr lang="en-US" altLang="zh-CN" sz="2400"/>
          </a:p>
        </p:txBody>
      </p:sp>
      <p:sp>
        <p:nvSpPr>
          <p:cNvPr id="112679" name="Line 39"/>
          <p:cNvSpPr>
            <a:spLocks noChangeShapeType="1"/>
          </p:cNvSpPr>
          <p:nvPr/>
        </p:nvSpPr>
        <p:spPr bwMode="auto">
          <a:xfrm flipV="1">
            <a:off x="2438400" y="3551238"/>
            <a:ext cx="1524000" cy="762000"/>
          </a:xfrm>
          <a:prstGeom prst="line">
            <a:avLst/>
          </a:prstGeom>
          <a:noFill/>
          <a:ln w="57150"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80" name="Oval 40"/>
          <p:cNvSpPr>
            <a:spLocks noChangeArrowheads="1"/>
          </p:cNvSpPr>
          <p:nvPr/>
        </p:nvSpPr>
        <p:spPr bwMode="auto">
          <a:xfrm>
            <a:off x="1905000" y="4084638"/>
            <a:ext cx="533400" cy="533400"/>
          </a:xfrm>
          <a:prstGeom prst="ellipse">
            <a:avLst/>
          </a:prstGeom>
          <a:solidFill>
            <a:srgbClr val="FFFF99"/>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800000"/>
                </a:solidFill>
              </a:rPr>
              <a:t>g</a:t>
            </a:r>
            <a:endParaRPr lang="en-US" altLang="zh-CN" sz="2400"/>
          </a:p>
        </p:txBody>
      </p:sp>
      <p:sp>
        <p:nvSpPr>
          <p:cNvPr id="112681" name="Line 41"/>
          <p:cNvSpPr>
            <a:spLocks noChangeShapeType="1"/>
          </p:cNvSpPr>
          <p:nvPr/>
        </p:nvSpPr>
        <p:spPr bwMode="auto">
          <a:xfrm flipH="1">
            <a:off x="4724400" y="4541838"/>
            <a:ext cx="914400" cy="838200"/>
          </a:xfrm>
          <a:prstGeom prst="line">
            <a:avLst/>
          </a:prstGeom>
          <a:noFill/>
          <a:ln w="57150" cap="sq">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82" name="Oval 42"/>
          <p:cNvSpPr>
            <a:spLocks noChangeArrowheads="1"/>
          </p:cNvSpPr>
          <p:nvPr/>
        </p:nvSpPr>
        <p:spPr bwMode="auto">
          <a:xfrm>
            <a:off x="4191000" y="5227638"/>
            <a:ext cx="533400" cy="533400"/>
          </a:xfrm>
          <a:prstGeom prst="ellipse">
            <a:avLst/>
          </a:prstGeom>
          <a:solidFill>
            <a:srgbClr val="FFFF99"/>
          </a:solidFill>
          <a:ln w="28575"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800000"/>
                </a:solidFill>
              </a:rPr>
              <a:t>f</a:t>
            </a:r>
            <a:endParaRPr lang="en-US" altLang="zh-CN" sz="2400"/>
          </a:p>
        </p:txBody>
      </p:sp>
      <p:sp>
        <p:nvSpPr>
          <p:cNvPr id="112684" name="Text Box 44"/>
          <p:cNvSpPr txBox="1">
            <a:spLocks noChangeArrowheads="1"/>
          </p:cNvSpPr>
          <p:nvPr/>
        </p:nvSpPr>
        <p:spPr bwMode="auto">
          <a:xfrm>
            <a:off x="3352800" y="2255838"/>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FF0000"/>
                </a:solidFill>
              </a:rPr>
              <a:t>14</a:t>
            </a:r>
            <a:endParaRPr lang="en-US" altLang="zh-CN" sz="2400" b="1">
              <a:solidFill>
                <a:srgbClr val="FF0000"/>
              </a:solidFill>
            </a:endParaRPr>
          </a:p>
        </p:txBody>
      </p:sp>
      <p:sp>
        <p:nvSpPr>
          <p:cNvPr id="112685" name="Text Box 45"/>
          <p:cNvSpPr txBox="1">
            <a:spLocks noChangeArrowheads="1"/>
          </p:cNvSpPr>
          <p:nvPr/>
        </p:nvSpPr>
        <p:spPr bwMode="auto">
          <a:xfrm>
            <a:off x="4870450" y="34290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FF0000"/>
                </a:solidFill>
              </a:rPr>
              <a:t>8</a:t>
            </a:r>
            <a:endParaRPr lang="en-US" altLang="zh-CN" sz="3200"/>
          </a:p>
        </p:txBody>
      </p:sp>
      <p:sp>
        <p:nvSpPr>
          <p:cNvPr id="112686" name="Text Box 46"/>
          <p:cNvSpPr txBox="1">
            <a:spLocks noChangeArrowheads="1"/>
          </p:cNvSpPr>
          <p:nvPr/>
        </p:nvSpPr>
        <p:spPr bwMode="auto">
          <a:xfrm>
            <a:off x="6248400" y="16764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FF0000"/>
                </a:solidFill>
              </a:rPr>
              <a:t>5</a:t>
            </a:r>
            <a:endParaRPr lang="en-US" altLang="zh-CN" sz="2400">
              <a:solidFill>
                <a:schemeClr val="tx2"/>
              </a:solidFill>
            </a:endParaRPr>
          </a:p>
        </p:txBody>
      </p:sp>
      <p:sp>
        <p:nvSpPr>
          <p:cNvPr id="112687" name="Text Box 47"/>
          <p:cNvSpPr txBox="1">
            <a:spLocks noChangeArrowheads="1"/>
          </p:cNvSpPr>
          <p:nvPr/>
        </p:nvSpPr>
        <p:spPr bwMode="auto">
          <a:xfrm>
            <a:off x="6394450" y="35052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FF0000"/>
                </a:solidFill>
              </a:rPr>
              <a:t>3</a:t>
            </a:r>
            <a:endParaRPr lang="en-US" altLang="zh-CN" sz="3200"/>
          </a:p>
        </p:txBody>
      </p:sp>
      <p:sp>
        <p:nvSpPr>
          <p:cNvPr id="112688" name="Text Box 48"/>
          <p:cNvSpPr txBox="1">
            <a:spLocks noChangeArrowheads="1"/>
          </p:cNvSpPr>
          <p:nvPr/>
        </p:nvSpPr>
        <p:spPr bwMode="auto">
          <a:xfrm>
            <a:off x="2895600" y="3398838"/>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FF0000"/>
                </a:solidFill>
              </a:rPr>
              <a:t>16</a:t>
            </a:r>
          </a:p>
        </p:txBody>
      </p:sp>
      <p:sp>
        <p:nvSpPr>
          <p:cNvPr id="112689" name="Text Box 49"/>
          <p:cNvSpPr txBox="1">
            <a:spLocks noChangeArrowheads="1"/>
          </p:cNvSpPr>
          <p:nvPr/>
        </p:nvSpPr>
        <p:spPr bwMode="auto">
          <a:xfrm>
            <a:off x="4953000" y="4846638"/>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FF0000"/>
                </a:solidFill>
              </a:rPr>
              <a:t>21</a:t>
            </a:r>
            <a:endParaRPr lang="en-US" altLang="zh-CN" sz="3200"/>
          </a:p>
        </p:txBody>
      </p:sp>
      <p:sp>
        <p:nvSpPr>
          <p:cNvPr id="112691" name="Line 51"/>
          <p:cNvSpPr>
            <a:spLocks noChangeShapeType="1"/>
          </p:cNvSpPr>
          <p:nvPr/>
        </p:nvSpPr>
        <p:spPr bwMode="auto">
          <a:xfrm>
            <a:off x="5638800" y="2103438"/>
            <a:ext cx="152400" cy="1981200"/>
          </a:xfrm>
          <a:prstGeom prst="line">
            <a:avLst/>
          </a:prstGeom>
          <a:noFill/>
          <a:ln w="28575" cap="sq">
            <a:solidFill>
              <a:srgbClr val="DFA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92" name="Line 52"/>
          <p:cNvSpPr>
            <a:spLocks noChangeShapeType="1"/>
          </p:cNvSpPr>
          <p:nvPr/>
        </p:nvSpPr>
        <p:spPr bwMode="auto">
          <a:xfrm flipH="1">
            <a:off x="4343400" y="2027238"/>
            <a:ext cx="1066800" cy="1219200"/>
          </a:xfrm>
          <a:prstGeom prst="line">
            <a:avLst/>
          </a:prstGeom>
          <a:noFill/>
          <a:ln w="28575" cap="sq">
            <a:solidFill>
              <a:srgbClr val="DFA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93" name="Line 53"/>
          <p:cNvSpPr>
            <a:spLocks noChangeShapeType="1"/>
          </p:cNvSpPr>
          <p:nvPr/>
        </p:nvSpPr>
        <p:spPr bwMode="auto">
          <a:xfrm flipH="1">
            <a:off x="2209800" y="2027238"/>
            <a:ext cx="457200" cy="2057400"/>
          </a:xfrm>
          <a:prstGeom prst="line">
            <a:avLst/>
          </a:prstGeom>
          <a:noFill/>
          <a:ln w="28575" cap="sq">
            <a:solidFill>
              <a:srgbClr val="DFA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94" name="Line 54"/>
          <p:cNvSpPr>
            <a:spLocks noChangeShapeType="1"/>
          </p:cNvSpPr>
          <p:nvPr/>
        </p:nvSpPr>
        <p:spPr bwMode="auto">
          <a:xfrm>
            <a:off x="3048000" y="1874838"/>
            <a:ext cx="2286000" cy="0"/>
          </a:xfrm>
          <a:prstGeom prst="line">
            <a:avLst/>
          </a:prstGeom>
          <a:noFill/>
          <a:ln w="28575" cap="sq">
            <a:solidFill>
              <a:srgbClr val="DFA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95" name="Text Box 55"/>
          <p:cNvSpPr txBox="1">
            <a:spLocks noChangeArrowheads="1"/>
          </p:cNvSpPr>
          <p:nvPr/>
        </p:nvSpPr>
        <p:spPr bwMode="auto">
          <a:xfrm>
            <a:off x="5715000" y="25908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DFAFFF"/>
                </a:solidFill>
              </a:rPr>
              <a:t>7</a:t>
            </a:r>
            <a:endParaRPr lang="en-US" altLang="zh-CN" sz="3200"/>
          </a:p>
        </p:txBody>
      </p:sp>
      <p:sp>
        <p:nvSpPr>
          <p:cNvPr id="112696" name="Text Box 56"/>
          <p:cNvSpPr txBox="1">
            <a:spLocks noChangeArrowheads="1"/>
          </p:cNvSpPr>
          <p:nvPr/>
        </p:nvSpPr>
        <p:spPr bwMode="auto">
          <a:xfrm>
            <a:off x="4495800" y="205740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DFAFFF"/>
                </a:solidFill>
              </a:rPr>
              <a:t>12</a:t>
            </a:r>
            <a:endParaRPr lang="en-US" altLang="zh-CN" sz="3200"/>
          </a:p>
        </p:txBody>
      </p:sp>
      <p:sp>
        <p:nvSpPr>
          <p:cNvPr id="112697" name="Text Box 57"/>
          <p:cNvSpPr txBox="1">
            <a:spLocks noChangeArrowheads="1"/>
          </p:cNvSpPr>
          <p:nvPr/>
        </p:nvSpPr>
        <p:spPr bwMode="auto">
          <a:xfrm>
            <a:off x="1905000" y="274320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DFAFFF"/>
                </a:solidFill>
              </a:rPr>
              <a:t>18</a:t>
            </a:r>
            <a:endParaRPr lang="en-US" altLang="zh-CN" sz="3200"/>
          </a:p>
        </p:txBody>
      </p:sp>
      <p:sp>
        <p:nvSpPr>
          <p:cNvPr id="112698" name="Text Box 58"/>
          <p:cNvSpPr txBox="1">
            <a:spLocks noChangeArrowheads="1"/>
          </p:cNvSpPr>
          <p:nvPr/>
        </p:nvSpPr>
        <p:spPr bwMode="auto">
          <a:xfrm>
            <a:off x="3733800" y="137160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DFAFFF"/>
                </a:solidFill>
              </a:rPr>
              <a:t>19</a:t>
            </a:r>
            <a:endParaRPr lang="en-US" altLang="zh-CN" sz="2400"/>
          </a:p>
        </p:txBody>
      </p:sp>
      <p:sp>
        <p:nvSpPr>
          <p:cNvPr id="2" name="标题 1"/>
          <p:cNvSpPr>
            <a:spLocks noGrp="1"/>
          </p:cNvSpPr>
          <p:nvPr>
            <p:ph type="title"/>
          </p:nvPr>
        </p:nvSpPr>
        <p:spPr/>
        <p:txBody>
          <a:bodyPr/>
          <a:lstStyle/>
          <a:p>
            <a:r>
              <a:rPr lang="zh-CN" altLang="en-US" dirty="0" smtClean="0"/>
              <a:t>例子</a:t>
            </a:r>
            <a:endParaRPr lang="en-US" dirty="0"/>
          </a:p>
        </p:txBody>
      </p:sp>
    </p:spTree>
    <p:extLst>
      <p:ext uri="{BB962C8B-B14F-4D97-AF65-F5344CB8AC3E}">
        <p14:creationId xmlns:p14="http://schemas.microsoft.com/office/powerpoint/2010/main" val="2560944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12700"/>
                                        </p:tgtEl>
                                        <p:attrNameLst>
                                          <p:attrName>style.visibility</p:attrName>
                                        </p:attrNameLst>
                                      </p:cBhvr>
                                      <p:to>
                                        <p:strVal val="visible"/>
                                      </p:to>
                                    </p:set>
                                    <p:animEffect transition="in" filter="wipe(up)">
                                      <p:cBhvr>
                                        <p:cTn id="7" dur="500"/>
                                        <p:tgtEl>
                                          <p:spTgt spid="1127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2669"/>
                                        </p:tgtEl>
                                        <p:attrNameLst>
                                          <p:attrName>style.visibility</p:attrName>
                                        </p:attrNameLst>
                                      </p:cBhvr>
                                      <p:to>
                                        <p:strVal val="visible"/>
                                      </p:to>
                                    </p:set>
                                    <p:animEffect transition="in" filter="wipe(up)">
                                      <p:cBhvr>
                                        <p:cTn id="12" dur="500"/>
                                        <p:tgtEl>
                                          <p:spTgt spid="112669"/>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12678"/>
                                        </p:tgtEl>
                                        <p:attrNameLst>
                                          <p:attrName>style.visibility</p:attrName>
                                        </p:attrNameLst>
                                      </p:cBhvr>
                                      <p:to>
                                        <p:strVal val="visible"/>
                                      </p:to>
                                    </p:set>
                                    <p:animEffect transition="in" filter="wipe(up)">
                                      <p:cBhvr>
                                        <p:cTn id="16" dur="500"/>
                                        <p:tgtEl>
                                          <p:spTgt spid="112678"/>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12676"/>
                                        </p:tgtEl>
                                        <p:attrNameLst>
                                          <p:attrName>style.visibility</p:attrName>
                                        </p:attrNameLst>
                                      </p:cBhvr>
                                      <p:to>
                                        <p:strVal val="visible"/>
                                      </p:to>
                                    </p:set>
                                    <p:animEffect transition="in" filter="wipe(left)">
                                      <p:cBhvr>
                                        <p:cTn id="20" dur="500"/>
                                        <p:tgtEl>
                                          <p:spTgt spid="112676"/>
                                        </p:tgtEl>
                                      </p:cBhvr>
                                    </p:animEffect>
                                  </p:childTnLst>
                                </p:cTn>
                              </p:par>
                            </p:childTnLst>
                          </p:cTn>
                        </p:par>
                        <p:par>
                          <p:cTn id="21" fill="hold" nodeType="afterGroup">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12674"/>
                                        </p:tgtEl>
                                        <p:attrNameLst>
                                          <p:attrName>style.visibility</p:attrName>
                                        </p:attrNameLst>
                                      </p:cBhvr>
                                      <p:to>
                                        <p:strVal val="visible"/>
                                      </p:to>
                                    </p:set>
                                    <p:animEffect transition="in" filter="wipe(up)">
                                      <p:cBhvr>
                                        <p:cTn id="24" dur="500"/>
                                        <p:tgtEl>
                                          <p:spTgt spid="112674"/>
                                        </p:tgtEl>
                                      </p:cBhvr>
                                    </p:animEffect>
                                  </p:childTnLst>
                                </p:cTn>
                              </p:par>
                            </p:childTnLst>
                          </p:cTn>
                        </p:par>
                        <p:par>
                          <p:cTn id="25" fill="hold" nodeType="afterGroup">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112671"/>
                                        </p:tgtEl>
                                        <p:attrNameLst>
                                          <p:attrName>style.visibility</p:attrName>
                                        </p:attrNameLst>
                                      </p:cBhvr>
                                      <p:to>
                                        <p:strVal val="visible"/>
                                      </p:to>
                                    </p:set>
                                    <p:animEffect transition="in" filter="wipe(up)">
                                      <p:cBhvr>
                                        <p:cTn id="28" dur="500"/>
                                        <p:tgtEl>
                                          <p:spTgt spid="112671"/>
                                        </p:tgtEl>
                                      </p:cBhvr>
                                    </p:animEffect>
                                  </p:childTnLst>
                                </p:cTn>
                              </p:par>
                            </p:childTnLst>
                          </p:cTn>
                        </p:par>
                        <p:par>
                          <p:cTn id="29" fill="hold" nodeType="afterGroup">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112682"/>
                                        </p:tgtEl>
                                        <p:attrNameLst>
                                          <p:attrName>style.visibility</p:attrName>
                                        </p:attrNameLst>
                                      </p:cBhvr>
                                      <p:to>
                                        <p:strVal val="visible"/>
                                      </p:to>
                                    </p:set>
                                    <p:animEffect transition="in" filter="wipe(up)">
                                      <p:cBhvr>
                                        <p:cTn id="32" dur="500"/>
                                        <p:tgtEl>
                                          <p:spTgt spid="112682"/>
                                        </p:tgtEl>
                                      </p:cBhvr>
                                    </p:animEffect>
                                  </p:childTnLst>
                                </p:cTn>
                              </p:par>
                            </p:childTnLst>
                          </p:cTn>
                        </p:par>
                        <p:par>
                          <p:cTn id="33" fill="hold" nodeType="afterGroup">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112680"/>
                                        </p:tgtEl>
                                        <p:attrNameLst>
                                          <p:attrName>style.visibility</p:attrName>
                                        </p:attrNameLst>
                                      </p:cBhvr>
                                      <p:to>
                                        <p:strVal val="visible"/>
                                      </p:to>
                                    </p:set>
                                    <p:animEffect transition="in" filter="wipe(up)">
                                      <p:cBhvr>
                                        <p:cTn id="36" dur="500"/>
                                        <p:tgtEl>
                                          <p:spTgt spid="11268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12675"/>
                                        </p:tgtEl>
                                        <p:attrNameLst>
                                          <p:attrName>style.visibility</p:attrName>
                                        </p:attrNameLst>
                                      </p:cBhvr>
                                      <p:to>
                                        <p:strVal val="visible"/>
                                      </p:to>
                                    </p:set>
                                    <p:animEffect transition="in" filter="wipe(up)">
                                      <p:cBhvr>
                                        <p:cTn id="41" dur="500"/>
                                        <p:tgtEl>
                                          <p:spTgt spid="112675"/>
                                        </p:tgtEl>
                                      </p:cBhvr>
                                    </p:animEffect>
                                  </p:childTnLst>
                                </p:cTn>
                              </p:par>
                            </p:childTnLst>
                          </p:cTn>
                        </p:par>
                        <p:par>
                          <p:cTn id="42" fill="hold" nodeType="afterGroup">
                            <p:stCondLst>
                              <p:cond delay="500"/>
                            </p:stCondLst>
                            <p:childTnLst>
                              <p:par>
                                <p:cTn id="43" presetID="12" presetClass="entr" presetSubtype="1" fill="hold" grpId="0" nodeType="afterEffect">
                                  <p:stCondLst>
                                    <p:cond delay="0"/>
                                  </p:stCondLst>
                                  <p:childTnLst>
                                    <p:set>
                                      <p:cBhvr>
                                        <p:cTn id="44" dur="1" fill="hold">
                                          <p:stCondLst>
                                            <p:cond delay="0"/>
                                          </p:stCondLst>
                                        </p:cTn>
                                        <p:tgtEl>
                                          <p:spTgt spid="112687"/>
                                        </p:tgtEl>
                                        <p:attrNameLst>
                                          <p:attrName>style.visibility</p:attrName>
                                        </p:attrNameLst>
                                      </p:cBhvr>
                                      <p:to>
                                        <p:strVal val="visible"/>
                                      </p:to>
                                    </p:set>
                                    <p:anim calcmode="lin" valueType="num">
                                      <p:cBhvr additive="base">
                                        <p:cTn id="45" dur="500"/>
                                        <p:tgtEl>
                                          <p:spTgt spid="112687"/>
                                        </p:tgtEl>
                                        <p:attrNameLst>
                                          <p:attrName>ppt_y</p:attrName>
                                        </p:attrNameLst>
                                      </p:cBhvr>
                                      <p:tavLst>
                                        <p:tav tm="0">
                                          <p:val>
                                            <p:strVal val="#ppt_y-#ppt_h*1.125000"/>
                                          </p:val>
                                        </p:tav>
                                        <p:tav tm="100000">
                                          <p:val>
                                            <p:strVal val="#ppt_y"/>
                                          </p:val>
                                        </p:tav>
                                      </p:tavLst>
                                    </p:anim>
                                    <p:animEffect transition="in" filter="wipe(down)">
                                      <p:cBhvr>
                                        <p:cTn id="46" dur="500"/>
                                        <p:tgtEl>
                                          <p:spTgt spid="11268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12677"/>
                                        </p:tgtEl>
                                        <p:attrNameLst>
                                          <p:attrName>style.visibility</p:attrName>
                                        </p:attrNameLst>
                                      </p:cBhvr>
                                      <p:to>
                                        <p:strVal val="visible"/>
                                      </p:to>
                                    </p:set>
                                    <p:animEffect transition="in" filter="wipe(up)">
                                      <p:cBhvr>
                                        <p:cTn id="51" dur="500"/>
                                        <p:tgtEl>
                                          <p:spTgt spid="112677"/>
                                        </p:tgtEl>
                                      </p:cBhvr>
                                    </p:animEffect>
                                  </p:childTnLst>
                                </p:cTn>
                              </p:par>
                            </p:childTnLst>
                          </p:cTn>
                        </p:par>
                        <p:par>
                          <p:cTn id="52" fill="hold" nodeType="afterGroup">
                            <p:stCondLst>
                              <p:cond delay="500"/>
                            </p:stCondLst>
                            <p:childTnLst>
                              <p:par>
                                <p:cTn id="53" presetID="12" presetClass="entr" presetSubtype="1" fill="hold" grpId="0" nodeType="afterEffect">
                                  <p:stCondLst>
                                    <p:cond delay="0"/>
                                  </p:stCondLst>
                                  <p:childTnLst>
                                    <p:set>
                                      <p:cBhvr>
                                        <p:cTn id="54" dur="1" fill="hold">
                                          <p:stCondLst>
                                            <p:cond delay="0"/>
                                          </p:stCondLst>
                                        </p:cTn>
                                        <p:tgtEl>
                                          <p:spTgt spid="112686"/>
                                        </p:tgtEl>
                                        <p:attrNameLst>
                                          <p:attrName>style.visibility</p:attrName>
                                        </p:attrNameLst>
                                      </p:cBhvr>
                                      <p:to>
                                        <p:strVal val="visible"/>
                                      </p:to>
                                    </p:set>
                                    <p:anim calcmode="lin" valueType="num">
                                      <p:cBhvr additive="base">
                                        <p:cTn id="55" dur="500"/>
                                        <p:tgtEl>
                                          <p:spTgt spid="112686"/>
                                        </p:tgtEl>
                                        <p:attrNameLst>
                                          <p:attrName>ppt_y</p:attrName>
                                        </p:attrNameLst>
                                      </p:cBhvr>
                                      <p:tavLst>
                                        <p:tav tm="0">
                                          <p:val>
                                            <p:strVal val="#ppt_y-#ppt_h*1.125000"/>
                                          </p:val>
                                        </p:tav>
                                        <p:tav tm="100000">
                                          <p:val>
                                            <p:strVal val="#ppt_y"/>
                                          </p:val>
                                        </p:tav>
                                      </p:tavLst>
                                    </p:anim>
                                    <p:animEffect transition="in" filter="wipe(down)">
                                      <p:cBhvr>
                                        <p:cTn id="56" dur="500"/>
                                        <p:tgtEl>
                                          <p:spTgt spid="11268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12691"/>
                                        </p:tgtEl>
                                        <p:attrNameLst>
                                          <p:attrName>style.visibility</p:attrName>
                                        </p:attrNameLst>
                                      </p:cBhvr>
                                      <p:to>
                                        <p:strVal val="visible"/>
                                      </p:to>
                                    </p:set>
                                    <p:animEffect transition="in" filter="wipe(up)">
                                      <p:cBhvr>
                                        <p:cTn id="61" dur="500"/>
                                        <p:tgtEl>
                                          <p:spTgt spid="112691"/>
                                        </p:tgtEl>
                                      </p:cBhvr>
                                    </p:animEffect>
                                  </p:childTnLst>
                                </p:cTn>
                              </p:par>
                            </p:childTnLst>
                          </p:cTn>
                        </p:par>
                        <p:par>
                          <p:cTn id="62" fill="hold" nodeType="afterGroup">
                            <p:stCondLst>
                              <p:cond delay="500"/>
                            </p:stCondLst>
                            <p:childTnLst>
                              <p:par>
                                <p:cTn id="63" presetID="4" presetClass="entr" presetSubtype="32" fill="hold" grpId="0" nodeType="afterEffect">
                                  <p:stCondLst>
                                    <p:cond delay="0"/>
                                  </p:stCondLst>
                                  <p:childTnLst>
                                    <p:set>
                                      <p:cBhvr>
                                        <p:cTn id="64" dur="1" fill="hold">
                                          <p:stCondLst>
                                            <p:cond delay="0"/>
                                          </p:stCondLst>
                                        </p:cTn>
                                        <p:tgtEl>
                                          <p:spTgt spid="112695"/>
                                        </p:tgtEl>
                                        <p:attrNameLst>
                                          <p:attrName>style.visibility</p:attrName>
                                        </p:attrNameLst>
                                      </p:cBhvr>
                                      <p:to>
                                        <p:strVal val="visible"/>
                                      </p:to>
                                    </p:set>
                                    <p:animEffect transition="in" filter="box(out)">
                                      <p:cBhvr>
                                        <p:cTn id="65" dur="500"/>
                                        <p:tgtEl>
                                          <p:spTgt spid="112695"/>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112672"/>
                                        </p:tgtEl>
                                        <p:attrNameLst>
                                          <p:attrName>style.visibility</p:attrName>
                                        </p:attrNameLst>
                                      </p:cBhvr>
                                      <p:to>
                                        <p:strVal val="visible"/>
                                      </p:to>
                                    </p:set>
                                    <p:animEffect transition="in" filter="wipe(up)">
                                      <p:cBhvr>
                                        <p:cTn id="70" dur="500"/>
                                        <p:tgtEl>
                                          <p:spTgt spid="112672"/>
                                        </p:tgtEl>
                                      </p:cBhvr>
                                    </p:animEffect>
                                  </p:childTnLst>
                                </p:cTn>
                              </p:par>
                            </p:childTnLst>
                          </p:cTn>
                        </p:par>
                        <p:par>
                          <p:cTn id="71" fill="hold" nodeType="afterGroup">
                            <p:stCondLst>
                              <p:cond delay="500"/>
                            </p:stCondLst>
                            <p:childTnLst>
                              <p:par>
                                <p:cTn id="72" presetID="12" presetClass="entr" presetSubtype="1" fill="hold" grpId="0" nodeType="afterEffect">
                                  <p:stCondLst>
                                    <p:cond delay="0"/>
                                  </p:stCondLst>
                                  <p:childTnLst>
                                    <p:set>
                                      <p:cBhvr>
                                        <p:cTn id="73" dur="1" fill="hold">
                                          <p:stCondLst>
                                            <p:cond delay="0"/>
                                          </p:stCondLst>
                                        </p:cTn>
                                        <p:tgtEl>
                                          <p:spTgt spid="112685"/>
                                        </p:tgtEl>
                                        <p:attrNameLst>
                                          <p:attrName>style.visibility</p:attrName>
                                        </p:attrNameLst>
                                      </p:cBhvr>
                                      <p:to>
                                        <p:strVal val="visible"/>
                                      </p:to>
                                    </p:set>
                                    <p:anim calcmode="lin" valueType="num">
                                      <p:cBhvr additive="base">
                                        <p:cTn id="74" dur="500"/>
                                        <p:tgtEl>
                                          <p:spTgt spid="112685"/>
                                        </p:tgtEl>
                                        <p:attrNameLst>
                                          <p:attrName>ppt_y</p:attrName>
                                        </p:attrNameLst>
                                      </p:cBhvr>
                                      <p:tavLst>
                                        <p:tav tm="0">
                                          <p:val>
                                            <p:strVal val="#ppt_y-#ppt_h*1.125000"/>
                                          </p:val>
                                        </p:tav>
                                        <p:tav tm="100000">
                                          <p:val>
                                            <p:strVal val="#ppt_y"/>
                                          </p:val>
                                        </p:tav>
                                      </p:tavLst>
                                    </p:anim>
                                    <p:animEffect transition="in" filter="wipe(down)">
                                      <p:cBhvr>
                                        <p:cTn id="75" dur="500"/>
                                        <p:tgtEl>
                                          <p:spTgt spid="112685"/>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112692"/>
                                        </p:tgtEl>
                                        <p:attrNameLst>
                                          <p:attrName>style.visibility</p:attrName>
                                        </p:attrNameLst>
                                      </p:cBhvr>
                                      <p:to>
                                        <p:strVal val="visible"/>
                                      </p:to>
                                    </p:set>
                                    <p:animEffect transition="in" filter="wipe(up)">
                                      <p:cBhvr>
                                        <p:cTn id="80" dur="500"/>
                                        <p:tgtEl>
                                          <p:spTgt spid="112692"/>
                                        </p:tgtEl>
                                      </p:cBhvr>
                                    </p:animEffect>
                                  </p:childTnLst>
                                </p:cTn>
                              </p:par>
                            </p:childTnLst>
                          </p:cTn>
                        </p:par>
                        <p:par>
                          <p:cTn id="81" fill="hold" nodeType="afterGroup">
                            <p:stCondLst>
                              <p:cond delay="500"/>
                            </p:stCondLst>
                            <p:childTnLst>
                              <p:par>
                                <p:cTn id="82" presetID="4" presetClass="entr" presetSubtype="32" fill="hold" grpId="0" nodeType="afterEffect">
                                  <p:stCondLst>
                                    <p:cond delay="0"/>
                                  </p:stCondLst>
                                  <p:childTnLst>
                                    <p:set>
                                      <p:cBhvr>
                                        <p:cTn id="83" dur="1" fill="hold">
                                          <p:stCondLst>
                                            <p:cond delay="0"/>
                                          </p:stCondLst>
                                        </p:cTn>
                                        <p:tgtEl>
                                          <p:spTgt spid="112696"/>
                                        </p:tgtEl>
                                        <p:attrNameLst>
                                          <p:attrName>style.visibility</p:attrName>
                                        </p:attrNameLst>
                                      </p:cBhvr>
                                      <p:to>
                                        <p:strVal val="visible"/>
                                      </p:to>
                                    </p:set>
                                    <p:animEffect transition="in" filter="box(out)">
                                      <p:cBhvr>
                                        <p:cTn id="84" dur="500"/>
                                        <p:tgtEl>
                                          <p:spTgt spid="112696"/>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112670"/>
                                        </p:tgtEl>
                                        <p:attrNameLst>
                                          <p:attrName>style.visibility</p:attrName>
                                        </p:attrNameLst>
                                      </p:cBhvr>
                                      <p:to>
                                        <p:strVal val="visible"/>
                                      </p:to>
                                    </p:set>
                                    <p:animEffect transition="in" filter="wipe(up)">
                                      <p:cBhvr>
                                        <p:cTn id="89" dur="500"/>
                                        <p:tgtEl>
                                          <p:spTgt spid="112670"/>
                                        </p:tgtEl>
                                      </p:cBhvr>
                                    </p:animEffect>
                                  </p:childTnLst>
                                </p:cTn>
                              </p:par>
                            </p:childTnLst>
                          </p:cTn>
                        </p:par>
                        <p:par>
                          <p:cTn id="90" fill="hold" nodeType="afterGroup">
                            <p:stCondLst>
                              <p:cond delay="500"/>
                            </p:stCondLst>
                            <p:childTnLst>
                              <p:par>
                                <p:cTn id="91" presetID="12" presetClass="entr" presetSubtype="1" fill="hold" grpId="0" nodeType="afterEffect">
                                  <p:stCondLst>
                                    <p:cond delay="0"/>
                                  </p:stCondLst>
                                  <p:childTnLst>
                                    <p:set>
                                      <p:cBhvr>
                                        <p:cTn id="92" dur="1" fill="hold">
                                          <p:stCondLst>
                                            <p:cond delay="0"/>
                                          </p:stCondLst>
                                        </p:cTn>
                                        <p:tgtEl>
                                          <p:spTgt spid="112684"/>
                                        </p:tgtEl>
                                        <p:attrNameLst>
                                          <p:attrName>style.visibility</p:attrName>
                                        </p:attrNameLst>
                                      </p:cBhvr>
                                      <p:to>
                                        <p:strVal val="visible"/>
                                      </p:to>
                                    </p:set>
                                    <p:anim calcmode="lin" valueType="num">
                                      <p:cBhvr additive="base">
                                        <p:cTn id="93" dur="500"/>
                                        <p:tgtEl>
                                          <p:spTgt spid="112684"/>
                                        </p:tgtEl>
                                        <p:attrNameLst>
                                          <p:attrName>ppt_y</p:attrName>
                                        </p:attrNameLst>
                                      </p:cBhvr>
                                      <p:tavLst>
                                        <p:tav tm="0">
                                          <p:val>
                                            <p:strVal val="#ppt_y-#ppt_h*1.125000"/>
                                          </p:val>
                                        </p:tav>
                                        <p:tav tm="100000">
                                          <p:val>
                                            <p:strVal val="#ppt_y"/>
                                          </p:val>
                                        </p:tav>
                                      </p:tavLst>
                                    </p:anim>
                                    <p:animEffect transition="in" filter="wipe(down)">
                                      <p:cBhvr>
                                        <p:cTn id="94" dur="500"/>
                                        <p:tgtEl>
                                          <p:spTgt spid="112684"/>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1" fill="hold" grpId="0" nodeType="clickEffect">
                                  <p:stCondLst>
                                    <p:cond delay="0"/>
                                  </p:stCondLst>
                                  <p:childTnLst>
                                    <p:set>
                                      <p:cBhvr>
                                        <p:cTn id="98" dur="1" fill="hold">
                                          <p:stCondLst>
                                            <p:cond delay="0"/>
                                          </p:stCondLst>
                                        </p:cTn>
                                        <p:tgtEl>
                                          <p:spTgt spid="112679"/>
                                        </p:tgtEl>
                                        <p:attrNameLst>
                                          <p:attrName>style.visibility</p:attrName>
                                        </p:attrNameLst>
                                      </p:cBhvr>
                                      <p:to>
                                        <p:strVal val="visible"/>
                                      </p:to>
                                    </p:set>
                                    <p:animEffect transition="in" filter="wipe(up)">
                                      <p:cBhvr>
                                        <p:cTn id="99" dur="500"/>
                                        <p:tgtEl>
                                          <p:spTgt spid="112679"/>
                                        </p:tgtEl>
                                      </p:cBhvr>
                                    </p:animEffect>
                                  </p:childTnLst>
                                </p:cTn>
                              </p:par>
                            </p:childTnLst>
                          </p:cTn>
                        </p:par>
                        <p:par>
                          <p:cTn id="100" fill="hold" nodeType="afterGroup">
                            <p:stCondLst>
                              <p:cond delay="500"/>
                            </p:stCondLst>
                            <p:childTnLst>
                              <p:par>
                                <p:cTn id="101" presetID="12" presetClass="entr" presetSubtype="1" fill="hold" grpId="0" nodeType="afterEffect">
                                  <p:stCondLst>
                                    <p:cond delay="0"/>
                                  </p:stCondLst>
                                  <p:childTnLst>
                                    <p:set>
                                      <p:cBhvr>
                                        <p:cTn id="102" dur="1" fill="hold">
                                          <p:stCondLst>
                                            <p:cond delay="0"/>
                                          </p:stCondLst>
                                        </p:cTn>
                                        <p:tgtEl>
                                          <p:spTgt spid="112688"/>
                                        </p:tgtEl>
                                        <p:attrNameLst>
                                          <p:attrName>style.visibility</p:attrName>
                                        </p:attrNameLst>
                                      </p:cBhvr>
                                      <p:to>
                                        <p:strVal val="visible"/>
                                      </p:to>
                                    </p:set>
                                    <p:anim calcmode="lin" valueType="num">
                                      <p:cBhvr additive="base">
                                        <p:cTn id="103" dur="500"/>
                                        <p:tgtEl>
                                          <p:spTgt spid="112688"/>
                                        </p:tgtEl>
                                        <p:attrNameLst>
                                          <p:attrName>ppt_y</p:attrName>
                                        </p:attrNameLst>
                                      </p:cBhvr>
                                      <p:tavLst>
                                        <p:tav tm="0">
                                          <p:val>
                                            <p:strVal val="#ppt_y-#ppt_h*1.125000"/>
                                          </p:val>
                                        </p:tav>
                                        <p:tav tm="100000">
                                          <p:val>
                                            <p:strVal val="#ppt_y"/>
                                          </p:val>
                                        </p:tav>
                                      </p:tavLst>
                                    </p:anim>
                                    <p:animEffect transition="in" filter="wipe(down)">
                                      <p:cBhvr>
                                        <p:cTn id="104" dur="500"/>
                                        <p:tgtEl>
                                          <p:spTgt spid="112688"/>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112693"/>
                                        </p:tgtEl>
                                        <p:attrNameLst>
                                          <p:attrName>style.visibility</p:attrName>
                                        </p:attrNameLst>
                                      </p:cBhvr>
                                      <p:to>
                                        <p:strVal val="visible"/>
                                      </p:to>
                                    </p:set>
                                    <p:animEffect transition="in" filter="wipe(up)">
                                      <p:cBhvr>
                                        <p:cTn id="109" dur="500"/>
                                        <p:tgtEl>
                                          <p:spTgt spid="112693"/>
                                        </p:tgtEl>
                                      </p:cBhvr>
                                    </p:animEffect>
                                  </p:childTnLst>
                                </p:cTn>
                              </p:par>
                            </p:childTnLst>
                          </p:cTn>
                        </p:par>
                        <p:par>
                          <p:cTn id="110" fill="hold" nodeType="afterGroup">
                            <p:stCondLst>
                              <p:cond delay="500"/>
                            </p:stCondLst>
                            <p:childTnLst>
                              <p:par>
                                <p:cTn id="111" presetID="4" presetClass="entr" presetSubtype="32" fill="hold" grpId="0" nodeType="afterEffect">
                                  <p:stCondLst>
                                    <p:cond delay="0"/>
                                  </p:stCondLst>
                                  <p:childTnLst>
                                    <p:set>
                                      <p:cBhvr>
                                        <p:cTn id="112" dur="1" fill="hold">
                                          <p:stCondLst>
                                            <p:cond delay="0"/>
                                          </p:stCondLst>
                                        </p:cTn>
                                        <p:tgtEl>
                                          <p:spTgt spid="112697"/>
                                        </p:tgtEl>
                                        <p:attrNameLst>
                                          <p:attrName>style.visibility</p:attrName>
                                        </p:attrNameLst>
                                      </p:cBhvr>
                                      <p:to>
                                        <p:strVal val="visible"/>
                                      </p:to>
                                    </p:set>
                                    <p:animEffect transition="in" filter="box(out)">
                                      <p:cBhvr>
                                        <p:cTn id="113" dur="500"/>
                                        <p:tgtEl>
                                          <p:spTgt spid="112697"/>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7" presetClass="entr" presetSubtype="8" fill="hold" grpId="0" nodeType="clickEffect">
                                  <p:stCondLst>
                                    <p:cond delay="0"/>
                                  </p:stCondLst>
                                  <p:childTnLst>
                                    <p:set>
                                      <p:cBhvr>
                                        <p:cTn id="117" dur="1" fill="hold">
                                          <p:stCondLst>
                                            <p:cond delay="0"/>
                                          </p:stCondLst>
                                        </p:cTn>
                                        <p:tgtEl>
                                          <p:spTgt spid="112694"/>
                                        </p:tgtEl>
                                        <p:attrNameLst>
                                          <p:attrName>style.visibility</p:attrName>
                                        </p:attrNameLst>
                                      </p:cBhvr>
                                      <p:to>
                                        <p:strVal val="visible"/>
                                      </p:to>
                                    </p:set>
                                    <p:anim calcmode="lin" valueType="num">
                                      <p:cBhvr>
                                        <p:cTn id="118" dur="500" fill="hold"/>
                                        <p:tgtEl>
                                          <p:spTgt spid="112694"/>
                                        </p:tgtEl>
                                        <p:attrNameLst>
                                          <p:attrName>ppt_x</p:attrName>
                                        </p:attrNameLst>
                                      </p:cBhvr>
                                      <p:tavLst>
                                        <p:tav tm="0">
                                          <p:val>
                                            <p:strVal val="#ppt_x-#ppt_w/2"/>
                                          </p:val>
                                        </p:tav>
                                        <p:tav tm="100000">
                                          <p:val>
                                            <p:strVal val="#ppt_x"/>
                                          </p:val>
                                        </p:tav>
                                      </p:tavLst>
                                    </p:anim>
                                    <p:anim calcmode="lin" valueType="num">
                                      <p:cBhvr>
                                        <p:cTn id="119" dur="500" fill="hold"/>
                                        <p:tgtEl>
                                          <p:spTgt spid="112694"/>
                                        </p:tgtEl>
                                        <p:attrNameLst>
                                          <p:attrName>ppt_y</p:attrName>
                                        </p:attrNameLst>
                                      </p:cBhvr>
                                      <p:tavLst>
                                        <p:tav tm="0">
                                          <p:val>
                                            <p:strVal val="#ppt_y"/>
                                          </p:val>
                                        </p:tav>
                                        <p:tav tm="100000">
                                          <p:val>
                                            <p:strVal val="#ppt_y"/>
                                          </p:val>
                                        </p:tav>
                                      </p:tavLst>
                                    </p:anim>
                                    <p:anim calcmode="lin" valueType="num">
                                      <p:cBhvr>
                                        <p:cTn id="120" dur="500" fill="hold"/>
                                        <p:tgtEl>
                                          <p:spTgt spid="112694"/>
                                        </p:tgtEl>
                                        <p:attrNameLst>
                                          <p:attrName>ppt_w</p:attrName>
                                        </p:attrNameLst>
                                      </p:cBhvr>
                                      <p:tavLst>
                                        <p:tav tm="0">
                                          <p:val>
                                            <p:fltVal val="0"/>
                                          </p:val>
                                        </p:tav>
                                        <p:tav tm="100000">
                                          <p:val>
                                            <p:strVal val="#ppt_w"/>
                                          </p:val>
                                        </p:tav>
                                      </p:tavLst>
                                    </p:anim>
                                    <p:anim calcmode="lin" valueType="num">
                                      <p:cBhvr>
                                        <p:cTn id="121" dur="500" fill="hold"/>
                                        <p:tgtEl>
                                          <p:spTgt spid="112694"/>
                                        </p:tgtEl>
                                        <p:attrNameLst>
                                          <p:attrName>ppt_h</p:attrName>
                                        </p:attrNameLst>
                                      </p:cBhvr>
                                      <p:tavLst>
                                        <p:tav tm="0">
                                          <p:val>
                                            <p:strVal val="#ppt_h"/>
                                          </p:val>
                                        </p:tav>
                                        <p:tav tm="100000">
                                          <p:val>
                                            <p:strVal val="#ppt_h"/>
                                          </p:val>
                                        </p:tav>
                                      </p:tavLst>
                                    </p:anim>
                                  </p:childTnLst>
                                </p:cTn>
                              </p:par>
                            </p:childTnLst>
                          </p:cTn>
                        </p:par>
                        <p:par>
                          <p:cTn id="122" fill="hold" nodeType="afterGroup">
                            <p:stCondLst>
                              <p:cond delay="500"/>
                            </p:stCondLst>
                            <p:childTnLst>
                              <p:par>
                                <p:cTn id="123" presetID="4" presetClass="entr" presetSubtype="32" fill="hold" grpId="0" nodeType="afterEffect">
                                  <p:stCondLst>
                                    <p:cond delay="0"/>
                                  </p:stCondLst>
                                  <p:childTnLst>
                                    <p:set>
                                      <p:cBhvr>
                                        <p:cTn id="124" dur="1" fill="hold">
                                          <p:stCondLst>
                                            <p:cond delay="0"/>
                                          </p:stCondLst>
                                        </p:cTn>
                                        <p:tgtEl>
                                          <p:spTgt spid="112698"/>
                                        </p:tgtEl>
                                        <p:attrNameLst>
                                          <p:attrName>style.visibility</p:attrName>
                                        </p:attrNameLst>
                                      </p:cBhvr>
                                      <p:to>
                                        <p:strVal val="visible"/>
                                      </p:to>
                                    </p:set>
                                    <p:animEffect transition="in" filter="box(out)">
                                      <p:cBhvr>
                                        <p:cTn id="125" dur="500"/>
                                        <p:tgtEl>
                                          <p:spTgt spid="112698"/>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2" presetClass="entr" presetSubtype="1" fill="hold" grpId="0" nodeType="clickEffect">
                                  <p:stCondLst>
                                    <p:cond delay="0"/>
                                  </p:stCondLst>
                                  <p:childTnLst>
                                    <p:set>
                                      <p:cBhvr>
                                        <p:cTn id="129" dur="1" fill="hold">
                                          <p:stCondLst>
                                            <p:cond delay="0"/>
                                          </p:stCondLst>
                                        </p:cTn>
                                        <p:tgtEl>
                                          <p:spTgt spid="112681"/>
                                        </p:tgtEl>
                                        <p:attrNameLst>
                                          <p:attrName>style.visibility</p:attrName>
                                        </p:attrNameLst>
                                      </p:cBhvr>
                                      <p:to>
                                        <p:strVal val="visible"/>
                                      </p:to>
                                    </p:set>
                                    <p:animEffect transition="in" filter="wipe(up)">
                                      <p:cBhvr>
                                        <p:cTn id="130" dur="500"/>
                                        <p:tgtEl>
                                          <p:spTgt spid="112681"/>
                                        </p:tgtEl>
                                      </p:cBhvr>
                                    </p:animEffect>
                                  </p:childTnLst>
                                </p:cTn>
                              </p:par>
                            </p:childTnLst>
                          </p:cTn>
                        </p:par>
                        <p:par>
                          <p:cTn id="131" fill="hold" nodeType="afterGroup">
                            <p:stCondLst>
                              <p:cond delay="500"/>
                            </p:stCondLst>
                            <p:childTnLst>
                              <p:par>
                                <p:cTn id="132" presetID="12" presetClass="entr" presetSubtype="1" fill="hold" grpId="0" nodeType="afterEffect">
                                  <p:stCondLst>
                                    <p:cond delay="0"/>
                                  </p:stCondLst>
                                  <p:childTnLst>
                                    <p:set>
                                      <p:cBhvr>
                                        <p:cTn id="133" dur="1" fill="hold">
                                          <p:stCondLst>
                                            <p:cond delay="0"/>
                                          </p:stCondLst>
                                        </p:cTn>
                                        <p:tgtEl>
                                          <p:spTgt spid="112689"/>
                                        </p:tgtEl>
                                        <p:attrNameLst>
                                          <p:attrName>style.visibility</p:attrName>
                                        </p:attrNameLst>
                                      </p:cBhvr>
                                      <p:to>
                                        <p:strVal val="visible"/>
                                      </p:to>
                                    </p:set>
                                    <p:anim calcmode="lin" valueType="num">
                                      <p:cBhvr additive="base">
                                        <p:cTn id="134" dur="500"/>
                                        <p:tgtEl>
                                          <p:spTgt spid="112689"/>
                                        </p:tgtEl>
                                        <p:attrNameLst>
                                          <p:attrName>ppt_y</p:attrName>
                                        </p:attrNameLst>
                                      </p:cBhvr>
                                      <p:tavLst>
                                        <p:tav tm="0">
                                          <p:val>
                                            <p:strVal val="#ppt_y-#ppt_h*1.125000"/>
                                          </p:val>
                                        </p:tav>
                                        <p:tav tm="100000">
                                          <p:val>
                                            <p:strVal val="#ppt_y"/>
                                          </p:val>
                                        </p:tav>
                                      </p:tavLst>
                                    </p:anim>
                                    <p:animEffect transition="in" filter="wipe(down)">
                                      <p:cBhvr>
                                        <p:cTn id="135" dur="500"/>
                                        <p:tgtEl>
                                          <p:spTgt spid="112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9" grpId="0" animBg="1" autoUpdateAnimBg="0"/>
      <p:bldP spid="112670" grpId="0" animBg="1"/>
      <p:bldP spid="112671" grpId="0" animBg="1" autoUpdateAnimBg="0"/>
      <p:bldP spid="112672" grpId="0" animBg="1"/>
      <p:bldP spid="112674" grpId="0" animBg="1" autoUpdateAnimBg="0"/>
      <p:bldP spid="112675" grpId="0" animBg="1"/>
      <p:bldP spid="112676" grpId="0" animBg="1" autoUpdateAnimBg="0"/>
      <p:bldP spid="112677" grpId="0" animBg="1"/>
      <p:bldP spid="112678" grpId="0" animBg="1" autoUpdateAnimBg="0"/>
      <p:bldP spid="112679" grpId="0" animBg="1"/>
      <p:bldP spid="112680" grpId="0" animBg="1" autoUpdateAnimBg="0"/>
      <p:bldP spid="112681" grpId="0" animBg="1"/>
      <p:bldP spid="112682" grpId="0" animBg="1" autoUpdateAnimBg="0"/>
      <p:bldP spid="112684" grpId="0" autoUpdateAnimBg="0"/>
      <p:bldP spid="112685" grpId="0" autoUpdateAnimBg="0"/>
      <p:bldP spid="112686" grpId="0" autoUpdateAnimBg="0"/>
      <p:bldP spid="112687" grpId="0" autoUpdateAnimBg="0"/>
      <p:bldP spid="112688" grpId="0" autoUpdateAnimBg="0"/>
      <p:bldP spid="112689" grpId="0" autoUpdateAnimBg="0"/>
      <p:bldP spid="112691" grpId="0" animBg="1"/>
      <p:bldP spid="112692" grpId="0" animBg="1"/>
      <p:bldP spid="112693" grpId="0" animBg="1"/>
      <p:bldP spid="112694" grpId="0" animBg="1"/>
      <p:bldP spid="112695" grpId="0" autoUpdateAnimBg="0"/>
      <p:bldP spid="112696" grpId="0" autoUpdateAnimBg="0"/>
      <p:bldP spid="112697" grpId="0" autoUpdateAnimBg="0"/>
      <p:bldP spid="112698"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en-US" dirty="0" err="1" smtClean="0">
                <a:latin typeface="+mn-lt"/>
                <a:ea typeface="宋体" panose="02010600030101010101" pitchFamily="2" charset="-122"/>
              </a:rPr>
              <a:t>算法实现</a:t>
            </a:r>
            <a:r>
              <a:rPr lang="en-US" altLang="zh-CN" dirty="0" smtClean="0">
                <a:latin typeface="+mn-lt"/>
                <a:ea typeface="宋体" panose="02010600030101010101" pitchFamily="2" charset="-122"/>
              </a:rPr>
              <a:t>-</a:t>
            </a:r>
            <a:r>
              <a:rPr lang="zh-CN" altLang="en-US" dirty="0" smtClean="0">
                <a:latin typeface="+mn-lt"/>
                <a:ea typeface="宋体" panose="02010600030101010101" pitchFamily="2" charset="-122"/>
              </a:rPr>
              <a:t>数据结构</a:t>
            </a:r>
            <a:endParaRPr lang="en-US" dirty="0">
              <a:latin typeface="+mn-lt"/>
              <a:ea typeface="宋体" panose="02010600030101010101" pitchFamily="2" charset="-122"/>
            </a:endParaRPr>
          </a:p>
        </p:txBody>
      </p:sp>
      <p:sp>
        <p:nvSpPr>
          <p:cNvPr id="7" name="内容占位符 6"/>
          <p:cNvSpPr>
            <a:spLocks noGrp="1"/>
          </p:cNvSpPr>
          <p:nvPr>
            <p:ph idx="1"/>
          </p:nvPr>
        </p:nvSpPr>
        <p:spPr/>
        <p:txBody>
          <a:bodyPr>
            <a:normAutofit fontScale="92500" lnSpcReduction="20000"/>
          </a:bodyPr>
          <a:lstStyle/>
          <a:p>
            <a:r>
              <a:rPr lang="zh-CN" altLang="en-US" dirty="0" smtClean="0">
                <a:ea typeface="宋体" panose="02010600030101010101" pitchFamily="2" charset="-122"/>
              </a:rPr>
              <a:t>图用</a:t>
            </a:r>
            <a:r>
              <a:rPr lang="zh-CN" altLang="en-US" b="1" dirty="0" smtClean="0">
                <a:solidFill>
                  <a:srgbClr val="0000FF"/>
                </a:solidFill>
                <a:ea typeface="宋体" panose="02010600030101010101" pitchFamily="2" charset="-122"/>
              </a:rPr>
              <a:t>边表</a:t>
            </a:r>
            <a:r>
              <a:rPr lang="zh-CN" altLang="en-US" dirty="0" smtClean="0">
                <a:ea typeface="宋体" panose="02010600030101010101" pitchFamily="2" charset="-122"/>
              </a:rPr>
              <a:t>表示</a:t>
            </a:r>
            <a:endParaRPr lang="en-US" altLang="zh-CN" dirty="0" smtClean="0">
              <a:ea typeface="宋体" panose="02010600030101010101" pitchFamily="2" charset="-122"/>
            </a:endParaRPr>
          </a:p>
          <a:p>
            <a:pPr marL="0" indent="0">
              <a:buNone/>
            </a:pPr>
            <a:r>
              <a:rPr lang="en-US" altLang="en-US" dirty="0" err="1" smtClean="0">
                <a:ea typeface="宋体" panose="02010600030101010101" pitchFamily="2" charset="-122"/>
              </a:rPr>
              <a:t>typedef</a:t>
            </a:r>
            <a:r>
              <a:rPr lang="en-US" altLang="en-US" dirty="0" smtClean="0">
                <a:ea typeface="宋体" panose="02010600030101010101" pitchFamily="2" charset="-122"/>
              </a:rPr>
              <a:t> </a:t>
            </a:r>
            <a:r>
              <a:rPr lang="en-US" altLang="en-US" dirty="0" err="1" smtClean="0">
                <a:ea typeface="宋体" panose="02010600030101010101" pitchFamily="2" charset="-122"/>
              </a:rPr>
              <a:t>struct</a:t>
            </a:r>
            <a:r>
              <a:rPr lang="en-US" altLang="en-US" dirty="0" smtClean="0">
                <a:ea typeface="宋体" panose="02010600030101010101" pitchFamily="2" charset="-122"/>
              </a:rPr>
              <a:t> </a:t>
            </a:r>
            <a:r>
              <a:rPr lang="en-US" altLang="en-US" dirty="0" err="1" smtClean="0">
                <a:ea typeface="宋体" panose="02010600030101010101" pitchFamily="2" charset="-122"/>
              </a:rPr>
              <a:t>Enode</a:t>
            </a:r>
            <a:r>
              <a:rPr lang="en-US" altLang="en-US" dirty="0" smtClean="0">
                <a:ea typeface="宋体" panose="02010600030101010101" pitchFamily="2" charset="-122"/>
              </a:rPr>
              <a:t>{</a:t>
            </a:r>
          </a:p>
          <a:p>
            <a:pPr marL="0" indent="0">
              <a:buNone/>
            </a:pPr>
            <a:r>
              <a:rPr lang="en-US" altLang="en-US" dirty="0" smtClean="0">
                <a:ea typeface="宋体" panose="02010600030101010101" pitchFamily="2" charset="-122"/>
              </a:rPr>
              <a:t>	</a:t>
            </a:r>
            <a:r>
              <a:rPr lang="en-US" altLang="en-US" dirty="0" err="1" smtClean="0">
                <a:ea typeface="宋体" panose="02010600030101010101" pitchFamily="2" charset="-122"/>
              </a:rPr>
              <a:t>int</a:t>
            </a:r>
            <a:r>
              <a:rPr lang="en-US" altLang="en-US" dirty="0" smtClean="0">
                <a:ea typeface="宋体" panose="02010600030101010101" pitchFamily="2" charset="-122"/>
              </a:rPr>
              <a:t>  </a:t>
            </a:r>
            <a:r>
              <a:rPr lang="en-US" altLang="en-US" dirty="0" err="1" smtClean="0">
                <a:ea typeface="宋体" panose="02010600030101010101" pitchFamily="2" charset="-122"/>
              </a:rPr>
              <a:t>ivex</a:t>
            </a:r>
            <a:r>
              <a:rPr lang="en-US" altLang="en-US" dirty="0" smtClean="0">
                <a:ea typeface="宋体" panose="02010600030101010101" pitchFamily="2" charset="-122"/>
              </a:rPr>
              <a:t> , </a:t>
            </a:r>
            <a:r>
              <a:rPr lang="en-US" altLang="en-US" dirty="0" err="1" smtClean="0">
                <a:ea typeface="宋体" panose="02010600030101010101" pitchFamily="2" charset="-122"/>
              </a:rPr>
              <a:t>jvex</a:t>
            </a:r>
            <a:r>
              <a:rPr lang="en-US" altLang="en-US" dirty="0" smtClean="0">
                <a:ea typeface="宋体" panose="02010600030101010101" pitchFamily="2" charset="-122"/>
              </a:rPr>
              <a:t>;   	//</a:t>
            </a:r>
            <a:r>
              <a:rPr lang="en-US" altLang="en-US" dirty="0" err="1" smtClean="0">
                <a:ea typeface="宋体" panose="02010600030101010101" pitchFamily="2" charset="-122"/>
              </a:rPr>
              <a:t>边所依附的两个顶点</a:t>
            </a:r>
            <a:endParaRPr lang="en-US" altLang="en-US" dirty="0" smtClean="0">
              <a:ea typeface="宋体" panose="02010600030101010101" pitchFamily="2" charset="-122"/>
            </a:endParaRPr>
          </a:p>
          <a:p>
            <a:pPr marL="0" indent="0">
              <a:buNone/>
            </a:pPr>
            <a:r>
              <a:rPr lang="en-US" altLang="en-US" dirty="0" smtClean="0">
                <a:ea typeface="宋体" panose="02010600030101010101" pitchFamily="2" charset="-122"/>
              </a:rPr>
              <a:t>	</a:t>
            </a:r>
            <a:r>
              <a:rPr lang="en-US" altLang="en-US" dirty="0" err="1" smtClean="0">
                <a:ea typeface="宋体" panose="02010600030101010101" pitchFamily="2" charset="-122"/>
              </a:rPr>
              <a:t>WeightType</a:t>
            </a:r>
            <a:r>
              <a:rPr lang="en-US" altLang="en-US" dirty="0" smtClean="0">
                <a:ea typeface="宋体" panose="02010600030101010101" pitchFamily="2" charset="-122"/>
              </a:rPr>
              <a:t>  weight; //</a:t>
            </a:r>
            <a:r>
              <a:rPr lang="en-US" altLang="en-US" dirty="0" err="1" smtClean="0">
                <a:ea typeface="宋体" panose="02010600030101010101" pitchFamily="2" charset="-122"/>
              </a:rPr>
              <a:t>边的权值</a:t>
            </a:r>
            <a:r>
              <a:rPr lang="en-US" altLang="en-US" dirty="0" smtClean="0">
                <a:ea typeface="宋体" panose="02010600030101010101" pitchFamily="2" charset="-122"/>
              </a:rPr>
              <a:t> </a:t>
            </a:r>
          </a:p>
          <a:p>
            <a:pPr marL="0" indent="0">
              <a:buNone/>
            </a:pPr>
            <a:r>
              <a:rPr lang="en-US" altLang="en-US" dirty="0" smtClean="0">
                <a:ea typeface="宋体" panose="02010600030101010101" pitchFamily="2" charset="-122"/>
              </a:rPr>
              <a:t>} </a:t>
            </a:r>
            <a:r>
              <a:rPr lang="en-US" altLang="en-US" b="1" dirty="0" err="1" smtClean="0">
                <a:solidFill>
                  <a:srgbClr val="0000FF"/>
                </a:solidFill>
                <a:ea typeface="宋体" panose="02010600030101010101" pitchFamily="2" charset="-122"/>
              </a:rPr>
              <a:t>ENode</a:t>
            </a:r>
            <a:r>
              <a:rPr lang="en-US" altLang="en-US" dirty="0" smtClean="0">
                <a:ea typeface="宋体" panose="02010600030101010101" pitchFamily="2" charset="-122"/>
              </a:rPr>
              <a:t> ;    //</a:t>
            </a:r>
            <a:r>
              <a:rPr lang="en-US" altLang="en-US" dirty="0" err="1" smtClean="0">
                <a:ea typeface="宋体" panose="02010600030101010101" pitchFamily="2" charset="-122"/>
              </a:rPr>
              <a:t>边表元素类型定义</a:t>
            </a:r>
            <a:endParaRPr lang="en-US" altLang="en-US" dirty="0" smtClean="0">
              <a:ea typeface="宋体" panose="02010600030101010101" pitchFamily="2" charset="-122"/>
            </a:endParaRPr>
          </a:p>
          <a:p>
            <a:pPr marL="0" indent="0">
              <a:buNone/>
            </a:pPr>
            <a:r>
              <a:rPr lang="en-US" altLang="en-US" dirty="0" err="1" smtClean="0">
                <a:ea typeface="宋体" panose="02010600030101010101" pitchFamily="2" charset="-122"/>
              </a:rPr>
              <a:t>typedef</a:t>
            </a:r>
            <a:r>
              <a:rPr lang="en-US" altLang="en-US" dirty="0" smtClean="0">
                <a:ea typeface="宋体" panose="02010600030101010101" pitchFamily="2" charset="-122"/>
              </a:rPr>
              <a:t> </a:t>
            </a:r>
            <a:r>
              <a:rPr lang="en-US" altLang="en-US" dirty="0" err="1" smtClean="0">
                <a:ea typeface="宋体" panose="02010600030101010101" pitchFamily="2" charset="-122"/>
              </a:rPr>
              <a:t>struct</a:t>
            </a:r>
            <a:r>
              <a:rPr lang="en-US" altLang="en-US" dirty="0" smtClean="0">
                <a:ea typeface="宋体" panose="02010600030101010101" pitchFamily="2" charset="-122"/>
              </a:rPr>
              <a:t> </a:t>
            </a:r>
            <a:r>
              <a:rPr lang="en-US" altLang="zh-CN" dirty="0" smtClean="0">
                <a:ea typeface="宋体" panose="02010600030101010101" pitchFamily="2" charset="-122"/>
              </a:rPr>
              <a:t>{</a:t>
            </a:r>
          </a:p>
          <a:p>
            <a:pPr marL="0" indent="0">
              <a:buNone/>
            </a:pPr>
            <a:r>
              <a:rPr lang="en-US" altLang="en-US" dirty="0" smtClean="0">
                <a:ea typeface="宋体" panose="02010600030101010101" pitchFamily="2" charset="-122"/>
              </a:rPr>
              <a:t>	</a:t>
            </a:r>
            <a:r>
              <a:rPr lang="en-US" altLang="en-US" dirty="0" err="1" smtClean="0">
                <a:ea typeface="宋体" panose="02010600030101010101" pitchFamily="2" charset="-122"/>
              </a:rPr>
              <a:t>int</a:t>
            </a:r>
            <a:r>
              <a:rPr lang="en-US" altLang="en-US" dirty="0" smtClean="0">
                <a:ea typeface="宋体" panose="02010600030101010101" pitchFamily="2" charset="-122"/>
              </a:rPr>
              <a:t>  </a:t>
            </a:r>
            <a:r>
              <a:rPr lang="en-US" altLang="en-US" dirty="0" err="1" smtClean="0">
                <a:ea typeface="宋体" panose="02010600030101010101" pitchFamily="2" charset="-122"/>
              </a:rPr>
              <a:t>vexnum</a:t>
            </a:r>
            <a:r>
              <a:rPr lang="en-US" altLang="en-US" dirty="0" smtClean="0">
                <a:ea typeface="宋体" panose="02010600030101010101" pitchFamily="2" charset="-122"/>
              </a:rPr>
              <a:t> , </a:t>
            </a:r>
            <a:r>
              <a:rPr lang="en-US" altLang="en-US" dirty="0" err="1" smtClean="0">
                <a:ea typeface="宋体" panose="02010600030101010101" pitchFamily="2" charset="-122"/>
              </a:rPr>
              <a:t>edgenum</a:t>
            </a:r>
            <a:r>
              <a:rPr lang="en-US" altLang="en-US" dirty="0" smtClean="0">
                <a:ea typeface="宋体" panose="02010600030101010101" pitchFamily="2" charset="-122"/>
              </a:rPr>
              <a:t>; //</a:t>
            </a:r>
            <a:r>
              <a:rPr lang="en-US" altLang="en-US" dirty="0" err="1" smtClean="0">
                <a:ea typeface="宋体" panose="02010600030101010101" pitchFamily="2" charset="-122"/>
              </a:rPr>
              <a:t>顶点数和边数</a:t>
            </a:r>
            <a:endParaRPr lang="en-US" altLang="en-US" dirty="0" smtClean="0">
              <a:ea typeface="宋体" panose="02010600030101010101" pitchFamily="2" charset="-122"/>
            </a:endParaRPr>
          </a:p>
          <a:p>
            <a:pPr marL="0" indent="0">
              <a:buNone/>
            </a:pPr>
            <a:r>
              <a:rPr lang="en-US" altLang="en-US" dirty="0" smtClean="0">
                <a:ea typeface="宋体" panose="02010600030101010101" pitchFamily="2" charset="-122"/>
              </a:rPr>
              <a:t>	</a:t>
            </a:r>
            <a:r>
              <a:rPr lang="en-US" altLang="en-US" dirty="0" err="1" smtClean="0">
                <a:ea typeface="宋体" panose="02010600030101010101" pitchFamily="2" charset="-122"/>
              </a:rPr>
              <a:t>VexType</a:t>
            </a:r>
            <a:r>
              <a:rPr lang="en-US" altLang="en-US" dirty="0" smtClean="0">
                <a:ea typeface="宋体" panose="02010600030101010101" pitchFamily="2" charset="-122"/>
              </a:rPr>
              <a:t>  </a:t>
            </a:r>
            <a:r>
              <a:rPr lang="en-US" altLang="en-US" dirty="0" err="1" smtClean="0">
                <a:ea typeface="宋体" panose="02010600030101010101" pitchFamily="2" charset="-122"/>
              </a:rPr>
              <a:t>vexlist</a:t>
            </a:r>
            <a:r>
              <a:rPr lang="en-US" altLang="en-US" dirty="0" smtClean="0">
                <a:ea typeface="宋体" panose="02010600030101010101" pitchFamily="2" charset="-122"/>
              </a:rPr>
              <a:t>[MAX_VEX];     //</a:t>
            </a:r>
            <a:r>
              <a:rPr lang="en-US" altLang="en-US" dirty="0" err="1" smtClean="0">
                <a:ea typeface="宋体" panose="02010600030101010101" pitchFamily="2" charset="-122"/>
              </a:rPr>
              <a:t>顶点表</a:t>
            </a:r>
            <a:endParaRPr lang="en-US" altLang="en-US" dirty="0" smtClean="0">
              <a:ea typeface="宋体" panose="02010600030101010101" pitchFamily="2" charset="-122"/>
            </a:endParaRPr>
          </a:p>
          <a:p>
            <a:pPr marL="0" indent="0">
              <a:buNone/>
            </a:pPr>
            <a:r>
              <a:rPr lang="en-US" altLang="en-US" dirty="0" smtClean="0">
                <a:ea typeface="宋体" panose="02010600030101010101" pitchFamily="2" charset="-122"/>
              </a:rPr>
              <a:t>	</a:t>
            </a:r>
            <a:r>
              <a:rPr lang="en-US" altLang="en-US" b="1" dirty="0" err="1" smtClean="0">
                <a:solidFill>
                  <a:srgbClr val="0000FF"/>
                </a:solidFill>
                <a:ea typeface="宋体" panose="02010600030101010101" pitchFamily="2" charset="-122"/>
              </a:rPr>
              <a:t>ENode</a:t>
            </a:r>
            <a:r>
              <a:rPr lang="en-US" altLang="en-US" dirty="0" smtClean="0">
                <a:ea typeface="宋体" panose="02010600030101010101" pitchFamily="2" charset="-122"/>
              </a:rPr>
              <a:t>  </a:t>
            </a:r>
            <a:r>
              <a:rPr lang="en-US" altLang="en-US" b="1" dirty="0" err="1" smtClean="0">
                <a:solidFill>
                  <a:schemeClr val="accent6">
                    <a:lumMod val="50000"/>
                  </a:schemeClr>
                </a:solidFill>
                <a:ea typeface="宋体" panose="02010600030101010101" pitchFamily="2" charset="-122"/>
              </a:rPr>
              <a:t>edgelist</a:t>
            </a:r>
            <a:r>
              <a:rPr lang="en-US" altLang="en-US" dirty="0" smtClean="0">
                <a:ea typeface="宋体" panose="02010600030101010101" pitchFamily="2" charset="-122"/>
              </a:rPr>
              <a:t>[MAX_EDGE];  //</a:t>
            </a:r>
            <a:r>
              <a:rPr lang="en-US" altLang="en-US" dirty="0" err="1" smtClean="0">
                <a:ea typeface="宋体" panose="02010600030101010101" pitchFamily="2" charset="-122"/>
              </a:rPr>
              <a:t>边表</a:t>
            </a:r>
            <a:endParaRPr lang="en-US" altLang="en-US" dirty="0" smtClean="0">
              <a:ea typeface="宋体" panose="02010600030101010101" pitchFamily="2" charset="-122"/>
            </a:endParaRPr>
          </a:p>
          <a:p>
            <a:pPr marL="0" indent="0">
              <a:buNone/>
            </a:pPr>
            <a:r>
              <a:rPr lang="en-US" altLang="en-US" dirty="0" smtClean="0">
                <a:ea typeface="宋体" panose="02010600030101010101" pitchFamily="2" charset="-122"/>
              </a:rPr>
              <a:t>}</a:t>
            </a:r>
            <a:r>
              <a:rPr lang="en-US" altLang="en-US" b="1" dirty="0" err="1" smtClean="0">
                <a:solidFill>
                  <a:srgbClr val="0000FF"/>
                </a:solidFill>
                <a:ea typeface="宋体" panose="02010600030101010101" pitchFamily="2" charset="-122"/>
              </a:rPr>
              <a:t>ELGraph</a:t>
            </a:r>
            <a:r>
              <a:rPr lang="en-US" altLang="en-US" dirty="0" smtClean="0">
                <a:ea typeface="宋体" panose="02010600030101010101" pitchFamily="2" charset="-122"/>
              </a:rPr>
              <a:t>;    </a:t>
            </a:r>
          </a:p>
          <a:p>
            <a:r>
              <a:rPr lang="en-US" altLang="zh-CN" dirty="0" smtClean="0">
                <a:ea typeface="宋体" panose="02010600030101010101" pitchFamily="2" charset="-122"/>
              </a:rPr>
              <a:t>//</a:t>
            </a:r>
            <a:r>
              <a:rPr lang="zh-CN" altLang="en-US" dirty="0" smtClean="0">
                <a:ea typeface="宋体" panose="02010600030101010101" pitchFamily="2" charset="-122"/>
              </a:rPr>
              <a:t>考虑</a:t>
            </a:r>
            <a:r>
              <a:rPr lang="zh-CN" altLang="en-US" dirty="0">
                <a:ea typeface="宋体" panose="02010600030101010101" pitchFamily="2" charset="-122"/>
              </a:rPr>
              <a:t>到需要对边进行排序</a:t>
            </a:r>
            <a:r>
              <a:rPr lang="zh-CN" altLang="en-US" dirty="0" smtClean="0">
                <a:ea typeface="宋体" panose="02010600030101010101" pitchFamily="2" charset="-122"/>
              </a:rPr>
              <a:t>，可以用堆存放边，使得每次选取最小权值的边仅需</a:t>
            </a:r>
            <a:r>
              <a:rPr lang="en-US" altLang="zh-CN" dirty="0" smtClean="0">
                <a:ea typeface="宋体" panose="02010600030101010101" pitchFamily="2" charset="-122"/>
              </a:rPr>
              <a:t>O(loge)</a:t>
            </a:r>
            <a:endParaRPr 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49</a:t>
            </a:fld>
            <a:endParaRPr lang="zh-CN" altLang="en-US"/>
          </a:p>
        </p:txBody>
      </p:sp>
    </p:spTree>
    <p:extLst>
      <p:ext uri="{BB962C8B-B14F-4D97-AF65-F5344CB8AC3E}">
        <p14:creationId xmlns:p14="http://schemas.microsoft.com/office/powerpoint/2010/main" val="50768289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lstStyle/>
          <a:p>
            <a:r>
              <a:rPr lang="en-US" altLang="en-US" dirty="0" smtClean="0">
                <a:latin typeface="+mn-lt"/>
                <a:ea typeface="宋体" panose="02010600030101010101" pitchFamily="2" charset="-122"/>
              </a:rPr>
              <a:t>4.1无向图的连通分量</a:t>
            </a:r>
            <a:endParaRPr lang="en-US" altLang="en-US" dirty="0">
              <a:latin typeface="+mn-lt"/>
              <a:ea typeface="宋体" panose="02010600030101010101" pitchFamily="2" charset="-122"/>
            </a:endParaRPr>
          </a:p>
        </p:txBody>
      </p:sp>
      <p:sp>
        <p:nvSpPr>
          <p:cNvPr id="493571" name="Rectangle 3"/>
          <p:cNvSpPr>
            <a:spLocks noGrp="1" noChangeArrowheads="1"/>
          </p:cNvSpPr>
          <p:nvPr>
            <p:ph idx="1"/>
          </p:nvPr>
        </p:nvSpPr>
        <p:spPr/>
        <p:txBody>
          <a:bodyPr/>
          <a:lstStyle/>
          <a:p>
            <a:r>
              <a:rPr lang="en-US" altLang="en-US" dirty="0" err="1" smtClean="0">
                <a:ea typeface="宋体" panose="02010600030101010101" pitchFamily="2" charset="-122"/>
              </a:rPr>
              <a:t>对于无向图，对其进行遍历时</a:t>
            </a:r>
            <a:r>
              <a:rPr lang="en-US" altLang="en-US" dirty="0" smtClean="0">
                <a:ea typeface="宋体" panose="02010600030101010101" pitchFamily="2" charset="-122"/>
              </a:rPr>
              <a:t>：</a:t>
            </a:r>
          </a:p>
          <a:p>
            <a:pPr lvl="1"/>
            <a:r>
              <a:rPr lang="en-US" altLang="en-US" dirty="0" err="1" smtClean="0">
                <a:ea typeface="宋体" panose="02010600030101010101" pitchFamily="2" charset="-122"/>
              </a:rPr>
              <a:t>若是连通图</a:t>
            </a:r>
            <a:r>
              <a:rPr lang="zh-CN" altLang="en-US" dirty="0" smtClean="0">
                <a:ea typeface="宋体" panose="02010600030101010101" pitchFamily="2" charset="-122"/>
              </a:rPr>
              <a:t>，</a:t>
            </a:r>
            <a:r>
              <a:rPr lang="en-US" altLang="en-US" dirty="0" err="1" smtClean="0">
                <a:ea typeface="宋体" panose="02010600030101010101" pitchFamily="2" charset="-122"/>
              </a:rPr>
              <a:t>仅需从图中任一顶点出发，就能访问图中的所有顶点</a:t>
            </a:r>
            <a:r>
              <a:rPr lang="en-US" altLang="en-US" dirty="0" smtClean="0">
                <a:ea typeface="宋体" panose="02010600030101010101" pitchFamily="2" charset="-122"/>
              </a:rPr>
              <a:t>；</a:t>
            </a:r>
          </a:p>
          <a:p>
            <a:pPr lvl="1"/>
            <a:r>
              <a:rPr lang="en-US" altLang="en-US" dirty="0" err="1" smtClean="0">
                <a:ea typeface="宋体" panose="02010600030101010101" pitchFamily="2" charset="-122"/>
              </a:rPr>
              <a:t>若是非连通图</a:t>
            </a:r>
            <a:r>
              <a:rPr lang="zh-CN" altLang="en-US" dirty="0" smtClean="0">
                <a:ea typeface="宋体" panose="02010600030101010101" pitchFamily="2" charset="-122"/>
              </a:rPr>
              <a:t>，</a:t>
            </a:r>
            <a:r>
              <a:rPr lang="en-US" altLang="en-US" dirty="0" err="1" smtClean="0">
                <a:ea typeface="宋体" panose="02010600030101010101" pitchFamily="2" charset="-122"/>
              </a:rPr>
              <a:t>需从图中多个顶点出发。每次从一个新顶点出发所访问的顶点集序列恰好是</a:t>
            </a:r>
            <a:r>
              <a:rPr lang="zh-CN" altLang="en-US" dirty="0">
                <a:ea typeface="宋体" panose="02010600030101010101" pitchFamily="2" charset="-122"/>
              </a:rPr>
              <a:t>这</a:t>
            </a:r>
            <a:r>
              <a:rPr lang="en-US" altLang="en-US" dirty="0" err="1" smtClean="0">
                <a:ea typeface="宋体" panose="02010600030101010101" pitchFamily="2" charset="-122"/>
              </a:rPr>
              <a:t>个连通分量的顶点集</a:t>
            </a:r>
            <a:r>
              <a:rPr lang="en-US" altLang="en-US" dirty="0" smtClean="0">
                <a:ea typeface="宋体" panose="02010600030101010101" pitchFamily="2" charset="-122"/>
              </a:rPr>
              <a:t>；</a:t>
            </a:r>
          </a:p>
        </p:txBody>
      </p:sp>
    </p:spTree>
    <p:extLst>
      <p:ext uri="{BB962C8B-B14F-4D97-AF65-F5344CB8AC3E}">
        <p14:creationId xmlns:p14="http://schemas.microsoft.com/office/powerpoint/2010/main" val="361923250"/>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err="1" smtClean="0">
                <a:latin typeface="+mn-lt"/>
                <a:ea typeface="宋体" panose="02010600030101010101" pitchFamily="2" charset="-122"/>
              </a:rPr>
              <a:t>算法实现</a:t>
            </a:r>
            <a:r>
              <a:rPr lang="en-US" altLang="zh-CN" dirty="0" smtClean="0">
                <a:latin typeface="+mn-lt"/>
                <a:ea typeface="宋体" panose="02010600030101010101" pitchFamily="2" charset="-122"/>
              </a:rPr>
              <a:t>-</a:t>
            </a:r>
            <a:r>
              <a:rPr lang="zh-CN" altLang="en-US" dirty="0" smtClean="0">
                <a:latin typeface="+mn-lt"/>
                <a:ea typeface="宋体" panose="02010600030101010101" pitchFamily="2" charset="-122"/>
              </a:rPr>
              <a:t>数据结构</a:t>
            </a:r>
            <a:endParaRPr lang="en-US" dirty="0">
              <a:latin typeface="+mn-lt"/>
              <a:ea typeface="宋体" panose="02010600030101010101" pitchFamily="2" charset="-122"/>
            </a:endParaRPr>
          </a:p>
        </p:txBody>
      </p:sp>
      <p:sp>
        <p:nvSpPr>
          <p:cNvPr id="526338" name="Rectangle 2"/>
          <p:cNvSpPr>
            <a:spLocks noGrp="1" noChangeArrowheads="1"/>
          </p:cNvSpPr>
          <p:nvPr>
            <p:ph idx="1"/>
          </p:nvPr>
        </p:nvSpPr>
        <p:spPr>
          <a:xfrm>
            <a:off x="457200" y="764704"/>
            <a:ext cx="8229600" cy="5976664"/>
          </a:xfrm>
        </p:spPr>
        <p:txBody>
          <a:bodyPr>
            <a:normAutofit fontScale="85000" lnSpcReduction="10000"/>
          </a:bodyPr>
          <a:lstStyle/>
          <a:p>
            <a:r>
              <a:rPr lang="en-US" altLang="en-US" b="1" dirty="0" err="1" smtClean="0">
                <a:solidFill>
                  <a:srgbClr val="0000FF"/>
                </a:solidFill>
                <a:ea typeface="宋体" panose="02010600030101010101" pitchFamily="2" charset="-122"/>
              </a:rPr>
              <a:t>Kruskal算法实现的关键</a:t>
            </a:r>
            <a:r>
              <a:rPr lang="en-US" altLang="en-US" dirty="0" err="1" smtClean="0">
                <a:ea typeface="宋体" panose="02010600030101010101" pitchFamily="2" charset="-122"/>
              </a:rPr>
              <a:t>是当一条边加入到TE的集合后，如何判断是否构成回路</a:t>
            </a:r>
            <a:r>
              <a:rPr lang="en-US" altLang="en-US" dirty="0" smtClean="0">
                <a:ea typeface="宋体" panose="02010600030101010101" pitchFamily="2" charset="-122"/>
              </a:rPr>
              <a:t>?</a:t>
            </a:r>
          </a:p>
          <a:p>
            <a:r>
              <a:rPr lang="en-US" altLang="en-US" dirty="0" err="1" smtClean="0">
                <a:ea typeface="宋体" panose="02010600030101010101" pitchFamily="2" charset="-122"/>
              </a:rPr>
              <a:t>简单的解决方法是：定义一个一维数组</a:t>
            </a:r>
            <a:r>
              <a:rPr lang="en-US" altLang="en-US" b="1" dirty="0" err="1" smtClean="0">
                <a:solidFill>
                  <a:srgbClr val="0000FF"/>
                </a:solidFill>
                <a:ea typeface="宋体" panose="02010600030101010101" pitchFamily="2" charset="-122"/>
              </a:rPr>
              <a:t>Vset</a:t>
            </a:r>
            <a:r>
              <a:rPr lang="en-US" altLang="en-US" b="1" dirty="0" smtClean="0">
                <a:solidFill>
                  <a:srgbClr val="0000FF"/>
                </a:solidFill>
                <a:ea typeface="宋体" panose="02010600030101010101" pitchFamily="2" charset="-122"/>
              </a:rPr>
              <a:t>[n]</a:t>
            </a:r>
            <a:r>
              <a:rPr lang="en-US" altLang="en-US" dirty="0" smtClean="0">
                <a:ea typeface="宋体" panose="02010600030101010101" pitchFamily="2" charset="-122"/>
              </a:rPr>
              <a:t>，</a:t>
            </a:r>
            <a:r>
              <a:rPr lang="en-US" altLang="en-US" dirty="0" err="1" smtClean="0">
                <a:ea typeface="宋体" panose="02010600030101010101" pitchFamily="2" charset="-122"/>
              </a:rPr>
              <a:t>存放图T中每个顶点所在的连通分量的编号</a:t>
            </a:r>
            <a:endParaRPr lang="en-US" altLang="en-US" dirty="0" smtClean="0">
              <a:ea typeface="宋体" panose="02010600030101010101" pitchFamily="2" charset="-122"/>
            </a:endParaRPr>
          </a:p>
          <a:p>
            <a:pPr lvl="1"/>
            <a:r>
              <a:rPr lang="en-US" altLang="en-US" dirty="0" smtClean="0">
                <a:ea typeface="宋体" panose="02010600030101010101" pitchFamily="2" charset="-122"/>
              </a:rPr>
              <a:t> </a:t>
            </a:r>
            <a:r>
              <a:rPr lang="en-US" altLang="en-US" sz="3000" dirty="0" err="1" smtClean="0">
                <a:ea typeface="宋体" panose="02010600030101010101" pitchFamily="2" charset="-122"/>
              </a:rPr>
              <a:t>初值：Vset</a:t>
            </a:r>
            <a:r>
              <a:rPr lang="en-US" altLang="en-US" sz="3000" dirty="0" smtClean="0">
                <a:ea typeface="宋体" panose="02010600030101010101" pitchFamily="2" charset="-122"/>
              </a:rPr>
              <a:t>[</a:t>
            </a:r>
            <a:r>
              <a:rPr lang="en-US" altLang="en-US" sz="3000" dirty="0" err="1" smtClean="0">
                <a:ea typeface="宋体" panose="02010600030101010101" pitchFamily="2" charset="-122"/>
              </a:rPr>
              <a:t>i</a:t>
            </a:r>
            <a:r>
              <a:rPr lang="en-US" altLang="en-US" sz="3000" dirty="0" smtClean="0">
                <a:ea typeface="宋体" panose="02010600030101010101" pitchFamily="2" charset="-122"/>
              </a:rPr>
              <a:t>]=</a:t>
            </a:r>
            <a:r>
              <a:rPr lang="en-US" altLang="en-US" sz="3000" dirty="0" err="1" smtClean="0">
                <a:ea typeface="宋体" panose="02010600030101010101" pitchFamily="2" charset="-122"/>
              </a:rPr>
              <a:t>i，表示每个顶点各自组成一个连通分量，连通分量的编号简单地使用顶点在图中的位置</a:t>
            </a:r>
            <a:r>
              <a:rPr lang="en-US" altLang="en-US" sz="3000" dirty="0" smtClean="0">
                <a:ea typeface="宋体" panose="02010600030101010101" pitchFamily="2" charset="-122"/>
              </a:rPr>
              <a:t>(</a:t>
            </a:r>
            <a:r>
              <a:rPr lang="en-US" altLang="en-US" sz="3000" dirty="0" err="1" smtClean="0">
                <a:ea typeface="宋体" panose="02010600030101010101" pitchFamily="2" charset="-122"/>
              </a:rPr>
              <a:t>编号</a:t>
            </a:r>
            <a:r>
              <a:rPr lang="en-US" altLang="en-US" sz="3000" dirty="0" smtClean="0">
                <a:ea typeface="宋体" panose="02010600030101010101" pitchFamily="2" charset="-122"/>
              </a:rPr>
              <a:t>)</a:t>
            </a:r>
          </a:p>
          <a:p>
            <a:pPr lvl="1"/>
            <a:r>
              <a:rPr lang="en-US" altLang="en-US" sz="3000" dirty="0" err="1" smtClean="0">
                <a:ea typeface="宋体" panose="02010600030101010101" pitchFamily="2" charset="-122"/>
              </a:rPr>
              <a:t>当往T中增加一条边</a:t>
            </a:r>
            <a:r>
              <a:rPr lang="en-US" altLang="en-US" sz="3000" dirty="0" smtClean="0">
                <a:ea typeface="宋体" panose="02010600030101010101" pitchFamily="2" charset="-122"/>
              </a:rPr>
              <a:t>(</a:t>
            </a:r>
            <a:r>
              <a:rPr lang="en-US" altLang="en-US" sz="3000" dirty="0" err="1" smtClean="0">
                <a:ea typeface="宋体" panose="02010600030101010101" pitchFamily="2" charset="-122"/>
              </a:rPr>
              <a:t>vi，vj</a:t>
            </a:r>
            <a:r>
              <a:rPr lang="en-US" altLang="en-US" sz="3000" dirty="0" smtClean="0">
                <a:ea typeface="宋体" panose="02010600030101010101" pitchFamily="2" charset="-122"/>
              </a:rPr>
              <a:t>) </a:t>
            </a:r>
            <a:r>
              <a:rPr lang="en-US" altLang="en-US" sz="3000" dirty="0" err="1" smtClean="0">
                <a:ea typeface="宋体" panose="02010600030101010101" pitchFamily="2" charset="-122"/>
              </a:rPr>
              <a:t>时，先检查Vset</a:t>
            </a:r>
            <a:r>
              <a:rPr lang="en-US" altLang="en-US" sz="3000" dirty="0" smtClean="0">
                <a:ea typeface="宋体" panose="02010600030101010101" pitchFamily="2" charset="-122"/>
              </a:rPr>
              <a:t>[</a:t>
            </a:r>
            <a:r>
              <a:rPr lang="en-US" altLang="en-US" sz="3000" dirty="0" err="1" smtClean="0">
                <a:ea typeface="宋体" panose="02010600030101010101" pitchFamily="2" charset="-122"/>
              </a:rPr>
              <a:t>i</a:t>
            </a:r>
            <a:r>
              <a:rPr lang="en-US" altLang="en-US" sz="3000" dirty="0" smtClean="0">
                <a:ea typeface="宋体" panose="02010600030101010101" pitchFamily="2" charset="-122"/>
              </a:rPr>
              <a:t>]</a:t>
            </a:r>
            <a:r>
              <a:rPr lang="en-US" altLang="en-US" sz="3000" dirty="0" err="1" smtClean="0">
                <a:ea typeface="宋体" panose="02010600030101010101" pitchFamily="2" charset="-122"/>
              </a:rPr>
              <a:t>和Vset</a:t>
            </a:r>
            <a:r>
              <a:rPr lang="en-US" altLang="en-US" sz="3000" dirty="0" smtClean="0">
                <a:ea typeface="宋体" panose="02010600030101010101" pitchFamily="2" charset="-122"/>
              </a:rPr>
              <a:t>[j]值：</a:t>
            </a:r>
          </a:p>
          <a:p>
            <a:pPr lvl="2"/>
            <a:r>
              <a:rPr lang="en-US" altLang="en-US" sz="3000" dirty="0" err="1" smtClean="0">
                <a:ea typeface="宋体" panose="02010600030101010101" pitchFamily="2" charset="-122"/>
              </a:rPr>
              <a:t>若</a:t>
            </a:r>
            <a:r>
              <a:rPr lang="en-US" altLang="en-US" sz="3000" b="1" dirty="0" err="1" smtClean="0">
                <a:ea typeface="宋体" panose="02010600030101010101" pitchFamily="2" charset="-122"/>
              </a:rPr>
              <a:t>Vset</a:t>
            </a:r>
            <a:r>
              <a:rPr lang="en-US" altLang="en-US" sz="3000" b="1" dirty="0" smtClean="0">
                <a:ea typeface="宋体" panose="02010600030101010101" pitchFamily="2" charset="-122"/>
              </a:rPr>
              <a:t>[</a:t>
            </a:r>
            <a:r>
              <a:rPr lang="en-US" altLang="en-US" sz="3000" b="1" dirty="0" err="1" smtClean="0">
                <a:ea typeface="宋体" panose="02010600030101010101" pitchFamily="2" charset="-122"/>
              </a:rPr>
              <a:t>i</a:t>
            </a:r>
            <a:r>
              <a:rPr lang="en-US" altLang="en-US" sz="3000" b="1" dirty="0" smtClean="0">
                <a:ea typeface="宋体" panose="02010600030101010101" pitchFamily="2" charset="-122"/>
              </a:rPr>
              <a:t>]=</a:t>
            </a:r>
            <a:r>
              <a:rPr lang="en-US" altLang="en-US" sz="3000" b="1" dirty="0" err="1" smtClean="0">
                <a:ea typeface="宋体" panose="02010600030101010101" pitchFamily="2" charset="-122"/>
              </a:rPr>
              <a:t>Vset</a:t>
            </a:r>
            <a:r>
              <a:rPr lang="en-US" altLang="en-US" sz="3000" b="1" dirty="0" smtClean="0">
                <a:ea typeface="宋体" panose="02010600030101010101" pitchFamily="2" charset="-122"/>
              </a:rPr>
              <a:t>[j]</a:t>
            </a:r>
            <a:r>
              <a:rPr lang="en-US" altLang="en-US" sz="3000" dirty="0" smtClean="0">
                <a:ea typeface="宋体" panose="02010600030101010101" pitchFamily="2" charset="-122"/>
              </a:rPr>
              <a:t>：</a:t>
            </a:r>
            <a:r>
              <a:rPr lang="en-US" altLang="en-US" sz="3000" dirty="0" err="1" smtClean="0">
                <a:ea typeface="宋体" panose="02010600030101010101" pitchFamily="2" charset="-122"/>
              </a:rPr>
              <a:t>表明vi和vj处在</a:t>
            </a:r>
            <a:r>
              <a:rPr lang="en-US" altLang="en-US" sz="3000" b="1" dirty="0" err="1" smtClean="0">
                <a:ea typeface="宋体" panose="02010600030101010101" pitchFamily="2" charset="-122"/>
              </a:rPr>
              <a:t>同一个连通分量</a:t>
            </a:r>
            <a:r>
              <a:rPr lang="en-US" altLang="en-US" sz="3000" dirty="0" err="1" smtClean="0">
                <a:ea typeface="宋体" panose="02010600030101010101" pitchFamily="2" charset="-122"/>
              </a:rPr>
              <a:t>中，</a:t>
            </a:r>
            <a:r>
              <a:rPr lang="en-US" altLang="en-US" sz="3000" b="1" dirty="0" err="1" smtClean="0">
                <a:ea typeface="宋体" panose="02010600030101010101" pitchFamily="2" charset="-122"/>
              </a:rPr>
              <a:t>加入此边会形成回路</a:t>
            </a:r>
            <a:endParaRPr lang="en-US" altLang="en-US" sz="3000" b="1" dirty="0" smtClean="0">
              <a:ea typeface="宋体" panose="02010600030101010101" pitchFamily="2" charset="-122"/>
            </a:endParaRPr>
          </a:p>
          <a:p>
            <a:pPr lvl="2"/>
            <a:r>
              <a:rPr lang="en-US" altLang="en-US" sz="3000" dirty="0" smtClean="0">
                <a:ea typeface="宋体" panose="02010600030101010101" pitchFamily="2" charset="-122"/>
              </a:rPr>
              <a:t> </a:t>
            </a:r>
            <a:r>
              <a:rPr lang="en-US" altLang="en-US" sz="3000" dirty="0" err="1" smtClean="0">
                <a:ea typeface="宋体" panose="02010600030101010101" pitchFamily="2" charset="-122"/>
              </a:rPr>
              <a:t>若</a:t>
            </a:r>
            <a:r>
              <a:rPr lang="en-US" altLang="en-US" sz="3000" b="1" dirty="0" err="1" smtClean="0">
                <a:ea typeface="宋体" panose="02010600030101010101" pitchFamily="2" charset="-122"/>
              </a:rPr>
              <a:t>Vset</a:t>
            </a:r>
            <a:r>
              <a:rPr lang="en-US" altLang="en-US" sz="3000" b="1" dirty="0" smtClean="0">
                <a:ea typeface="宋体" panose="02010600030101010101" pitchFamily="2" charset="-122"/>
              </a:rPr>
              <a:t>[</a:t>
            </a:r>
            <a:r>
              <a:rPr lang="en-US" altLang="en-US" sz="3000" b="1" dirty="0" err="1" smtClean="0">
                <a:ea typeface="宋体" panose="02010600030101010101" pitchFamily="2" charset="-122"/>
              </a:rPr>
              <a:t>i</a:t>
            </a:r>
            <a:r>
              <a:rPr lang="en-US" altLang="en-US" sz="3000" b="1" dirty="0" smtClean="0">
                <a:ea typeface="宋体" panose="02010600030101010101" pitchFamily="2" charset="-122"/>
              </a:rPr>
              <a:t>]≠</a:t>
            </a:r>
            <a:r>
              <a:rPr lang="en-US" altLang="en-US" sz="3000" b="1" dirty="0" err="1" smtClean="0">
                <a:ea typeface="宋体" panose="02010600030101010101" pitchFamily="2" charset="-122"/>
              </a:rPr>
              <a:t>Vset</a:t>
            </a:r>
            <a:r>
              <a:rPr lang="en-US" altLang="en-US" sz="3000" b="1" dirty="0" smtClean="0">
                <a:ea typeface="宋体" panose="02010600030101010101" pitchFamily="2" charset="-122"/>
              </a:rPr>
              <a:t>[j]</a:t>
            </a:r>
            <a:r>
              <a:rPr lang="en-US" altLang="en-US" sz="3000" dirty="0" smtClean="0">
                <a:ea typeface="宋体" panose="02010600030101010101" pitchFamily="2" charset="-122"/>
              </a:rPr>
              <a:t>，</a:t>
            </a:r>
            <a:r>
              <a:rPr lang="en-US" altLang="en-US" sz="3000" dirty="0" err="1" smtClean="0">
                <a:ea typeface="宋体" panose="02010600030101010101" pitchFamily="2" charset="-122"/>
              </a:rPr>
              <a:t>则</a:t>
            </a:r>
            <a:r>
              <a:rPr lang="en-US" altLang="en-US" sz="3000" b="1" dirty="0" err="1" smtClean="0">
                <a:ea typeface="宋体" panose="02010600030101010101" pitchFamily="2" charset="-122"/>
              </a:rPr>
              <a:t>加入此边不会形成回路</a:t>
            </a:r>
            <a:r>
              <a:rPr lang="en-US" altLang="en-US" sz="3000" dirty="0" err="1" smtClean="0">
                <a:ea typeface="宋体" panose="02010600030101010101" pitchFamily="2" charset="-122"/>
              </a:rPr>
              <a:t>，将此边加入到生成树的边集中</a:t>
            </a:r>
            <a:endParaRPr lang="en-US" altLang="en-US" sz="3000" dirty="0" smtClean="0">
              <a:ea typeface="宋体" panose="02010600030101010101" pitchFamily="2" charset="-122"/>
            </a:endParaRPr>
          </a:p>
          <a:p>
            <a:pPr lvl="1"/>
            <a:r>
              <a:rPr lang="zh-CN" altLang="en-US" sz="3000" dirty="0" smtClean="0">
                <a:ea typeface="宋体" panose="02010600030101010101" pitchFamily="2" charset="-122"/>
              </a:rPr>
              <a:t>加入一条新边后，</a:t>
            </a:r>
            <a:r>
              <a:rPr lang="zh-CN" altLang="en-US" sz="3000" b="1" dirty="0" smtClean="0">
                <a:ea typeface="宋体" panose="02010600030101010101" pitchFamily="2" charset="-122"/>
              </a:rPr>
              <a:t>将两个不同的连通分量合并</a:t>
            </a:r>
            <a:r>
              <a:rPr lang="zh-CN" altLang="en-US" sz="3000" dirty="0" smtClean="0">
                <a:ea typeface="宋体" panose="02010600030101010101" pitchFamily="2" charset="-122"/>
              </a:rPr>
              <a:t>：将一个连通分量的编号换成另一个连通分量的编号</a:t>
            </a:r>
            <a:endParaRPr lang="en-US" altLang="zh-CN" sz="3000" dirty="0" smtClean="0">
              <a:ea typeface="宋体" panose="02010600030101010101" pitchFamily="2" charset="-122"/>
            </a:endParaRPr>
          </a:p>
          <a:p>
            <a:pPr lvl="2"/>
            <a:endParaRPr lang="en-US" altLang="en-US" dirty="0" smtClean="0"/>
          </a:p>
        </p:txBody>
      </p:sp>
    </p:spTree>
    <p:extLst>
      <p:ext uri="{BB962C8B-B14F-4D97-AF65-F5344CB8AC3E}">
        <p14:creationId xmlns:p14="http://schemas.microsoft.com/office/powerpoint/2010/main" val="684367512"/>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mn-lt"/>
                <a:ea typeface="宋体" panose="02010600030101010101" pitchFamily="2" charset="-122"/>
              </a:rPr>
              <a:t>求最小生成树的</a:t>
            </a:r>
            <a:r>
              <a:rPr lang="en-US" altLang="en-US" dirty="0" err="1" smtClean="0">
                <a:latin typeface="+mn-lt"/>
                <a:ea typeface="宋体" panose="02010600030101010101" pitchFamily="2" charset="-122"/>
              </a:rPr>
              <a:t>Kruskal</a:t>
            </a:r>
            <a:r>
              <a:rPr lang="zh-CN" altLang="en-US" dirty="0" smtClean="0">
                <a:latin typeface="+mn-lt"/>
                <a:ea typeface="宋体" panose="02010600030101010101" pitchFamily="2" charset="-122"/>
              </a:rPr>
              <a:t>算法</a:t>
            </a:r>
            <a:endParaRPr lang="en-US" dirty="0">
              <a:latin typeface="+mn-lt"/>
              <a:ea typeface="宋体" panose="02010600030101010101" pitchFamily="2" charset="-122"/>
            </a:endParaRPr>
          </a:p>
        </p:txBody>
      </p:sp>
      <p:sp>
        <p:nvSpPr>
          <p:cNvPr id="5" name="内容占位符 4"/>
          <p:cNvSpPr>
            <a:spLocks noGrp="1"/>
          </p:cNvSpPr>
          <p:nvPr>
            <p:ph idx="1"/>
          </p:nvPr>
        </p:nvSpPr>
        <p:spPr>
          <a:xfrm>
            <a:off x="457200" y="836712"/>
            <a:ext cx="8229600" cy="5904656"/>
          </a:xfrm>
        </p:spPr>
        <p:txBody>
          <a:bodyPr>
            <a:normAutofit fontScale="85000" lnSpcReduction="10000"/>
          </a:bodyPr>
          <a:lstStyle/>
          <a:p>
            <a:pPr marL="0" indent="0">
              <a:buNone/>
            </a:pPr>
            <a:r>
              <a:rPr lang="en-US" altLang="en-US" dirty="0" err="1" smtClean="0">
                <a:ea typeface="宋体" panose="02010600030101010101" pitchFamily="2" charset="-122"/>
              </a:rPr>
              <a:t>MSTEdge</a:t>
            </a:r>
            <a:r>
              <a:rPr lang="en-US" altLang="en-US" dirty="0" smtClean="0">
                <a:ea typeface="宋体" panose="02010600030101010101" pitchFamily="2" charset="-122"/>
              </a:rPr>
              <a:t> *</a:t>
            </a:r>
            <a:r>
              <a:rPr lang="en-US" altLang="en-US" dirty="0" err="1" smtClean="0">
                <a:ea typeface="宋体" panose="02010600030101010101" pitchFamily="2" charset="-122"/>
              </a:rPr>
              <a:t>Kruskal_MST</a:t>
            </a:r>
            <a:r>
              <a:rPr lang="en-US" altLang="en-US" dirty="0" smtClean="0">
                <a:ea typeface="宋体" panose="02010600030101010101" pitchFamily="2" charset="-122"/>
              </a:rPr>
              <a:t> (</a:t>
            </a:r>
            <a:r>
              <a:rPr lang="en-US" altLang="en-US" dirty="0" err="1" smtClean="0">
                <a:ea typeface="宋体" panose="02010600030101010101" pitchFamily="2" charset="-122"/>
              </a:rPr>
              <a:t>ELGraph</a:t>
            </a:r>
            <a:r>
              <a:rPr lang="en-US" altLang="en-US" dirty="0" smtClean="0">
                <a:ea typeface="宋体" panose="02010600030101010101" pitchFamily="2" charset="-122"/>
              </a:rPr>
              <a:t> *G)</a:t>
            </a:r>
            <a:r>
              <a:rPr lang="en-US" altLang="zh-CN" dirty="0" smtClean="0">
                <a:ea typeface="宋体" panose="02010600030101010101" pitchFamily="2" charset="-122"/>
              </a:rPr>
              <a:t>{</a:t>
            </a:r>
          </a:p>
          <a:p>
            <a:pPr marL="0" indent="0">
              <a:buNone/>
            </a:pPr>
            <a:r>
              <a:rPr lang="en-US" altLang="en-US" dirty="0" err="1" smtClean="0">
                <a:ea typeface="宋体" panose="02010600030101010101" pitchFamily="2" charset="-122"/>
              </a:rPr>
              <a:t>MSTEdge</a:t>
            </a:r>
            <a:r>
              <a:rPr lang="en-US" altLang="en-US" dirty="0" smtClean="0">
                <a:ea typeface="宋体" panose="02010600030101010101" pitchFamily="2" charset="-122"/>
              </a:rPr>
              <a:t> TE[]; </a:t>
            </a:r>
            <a:r>
              <a:rPr lang="en-US" altLang="en-US" dirty="0" err="1" smtClean="0">
                <a:ea typeface="宋体" panose="02010600030101010101" pitchFamily="2" charset="-122"/>
              </a:rPr>
              <a:t>int</a:t>
            </a:r>
            <a:r>
              <a:rPr lang="en-US" altLang="en-US" dirty="0" smtClean="0">
                <a:ea typeface="宋体" panose="02010600030101010101" pitchFamily="2" charset="-122"/>
              </a:rPr>
              <a:t>  j, k, v, s1, s2, </a:t>
            </a:r>
            <a:r>
              <a:rPr lang="en-US" altLang="en-US" dirty="0" err="1" smtClean="0">
                <a:ea typeface="宋体" panose="02010600030101010101" pitchFamily="2" charset="-122"/>
              </a:rPr>
              <a:t>Vset</a:t>
            </a:r>
            <a:r>
              <a:rPr lang="en-US" altLang="en-US" dirty="0" smtClean="0">
                <a:ea typeface="宋体" panose="02010600030101010101" pitchFamily="2" charset="-122"/>
              </a:rPr>
              <a:t>[]; </a:t>
            </a:r>
          </a:p>
          <a:p>
            <a:pPr marL="0" indent="0">
              <a:buNone/>
            </a:pPr>
            <a:r>
              <a:rPr lang="en-US" altLang="en-US" dirty="0" err="1" smtClean="0">
                <a:ea typeface="宋体" panose="02010600030101010101" pitchFamily="2" charset="-122"/>
              </a:rPr>
              <a:t>WeightType</a:t>
            </a:r>
            <a:r>
              <a:rPr lang="en-US" altLang="en-US" dirty="0" smtClean="0">
                <a:ea typeface="宋体" panose="02010600030101010101" pitchFamily="2" charset="-122"/>
              </a:rPr>
              <a:t>  w;</a:t>
            </a:r>
          </a:p>
          <a:p>
            <a:pPr marL="0" indent="0">
              <a:buNone/>
            </a:pPr>
            <a:r>
              <a:rPr lang="en-US" altLang="en-US" dirty="0" err="1" smtClean="0">
                <a:ea typeface="宋体" panose="02010600030101010101" pitchFamily="2" charset="-122"/>
              </a:rPr>
              <a:t>Vset</a:t>
            </a:r>
            <a:r>
              <a:rPr lang="en-US" altLang="en-US" dirty="0" smtClean="0">
                <a:ea typeface="宋体" panose="02010600030101010101" pitchFamily="2" charset="-122"/>
              </a:rPr>
              <a:t>=(</a:t>
            </a:r>
            <a:r>
              <a:rPr lang="en-US" altLang="en-US" dirty="0" err="1" smtClean="0">
                <a:ea typeface="宋体" panose="02010600030101010101" pitchFamily="2" charset="-122"/>
              </a:rPr>
              <a:t>int</a:t>
            </a:r>
            <a:r>
              <a:rPr lang="en-US" altLang="en-US" dirty="0" smtClean="0">
                <a:ea typeface="宋体" panose="02010600030101010101" pitchFamily="2" charset="-122"/>
              </a:rPr>
              <a:t>  *)</a:t>
            </a:r>
            <a:r>
              <a:rPr lang="en-US" altLang="en-US" dirty="0" err="1" smtClean="0">
                <a:ea typeface="宋体" panose="02010600030101010101" pitchFamily="2" charset="-122"/>
              </a:rPr>
              <a:t>malloc</a:t>
            </a:r>
            <a:r>
              <a:rPr lang="en-US" altLang="en-US" dirty="0" smtClean="0">
                <a:ea typeface="宋体" panose="02010600030101010101" pitchFamily="2" charset="-122"/>
              </a:rPr>
              <a:t>(G-&gt;</a:t>
            </a:r>
            <a:r>
              <a:rPr lang="en-US" altLang="en-US" dirty="0" err="1" smtClean="0">
                <a:ea typeface="宋体" panose="02010600030101010101" pitchFamily="2" charset="-122"/>
              </a:rPr>
              <a:t>vexnum</a:t>
            </a:r>
            <a:r>
              <a:rPr lang="en-US" altLang="en-US" dirty="0" smtClean="0">
                <a:ea typeface="宋体" panose="02010600030101010101" pitchFamily="2" charset="-122"/>
              </a:rPr>
              <a:t>*</a:t>
            </a:r>
            <a:r>
              <a:rPr lang="en-US" altLang="en-US" dirty="0" err="1" smtClean="0">
                <a:ea typeface="宋体" panose="02010600030101010101" pitchFamily="2" charset="-122"/>
              </a:rPr>
              <a:t>sizeof</a:t>
            </a:r>
            <a:r>
              <a:rPr lang="en-US" altLang="en-US" dirty="0" smtClean="0">
                <a:ea typeface="宋体" panose="02010600030101010101" pitchFamily="2" charset="-122"/>
              </a:rPr>
              <a:t>(</a:t>
            </a:r>
            <a:r>
              <a:rPr lang="en-US" altLang="en-US" dirty="0" err="1" smtClean="0">
                <a:ea typeface="宋体" panose="02010600030101010101" pitchFamily="2" charset="-122"/>
              </a:rPr>
              <a:t>int</a:t>
            </a:r>
            <a:r>
              <a:rPr lang="en-US" altLang="en-US" dirty="0" smtClean="0">
                <a:ea typeface="宋体" panose="02010600030101010101" pitchFamily="2" charset="-122"/>
              </a:rPr>
              <a:t>));</a:t>
            </a:r>
          </a:p>
          <a:p>
            <a:pPr marL="0" indent="0">
              <a:buNone/>
            </a:pPr>
            <a:r>
              <a:rPr lang="en-US" altLang="en-US" dirty="0" smtClean="0">
                <a:ea typeface="宋体" panose="02010600030101010101" pitchFamily="2" charset="-122"/>
              </a:rPr>
              <a:t>for (j=0; j&lt;G-&gt;</a:t>
            </a:r>
            <a:r>
              <a:rPr lang="en-US" altLang="en-US" dirty="0" err="1" smtClean="0">
                <a:ea typeface="宋体" panose="02010600030101010101" pitchFamily="2" charset="-122"/>
              </a:rPr>
              <a:t>vexnum</a:t>
            </a:r>
            <a:r>
              <a:rPr lang="en-US" altLang="en-US" dirty="0" smtClean="0">
                <a:ea typeface="宋体" panose="02010600030101010101" pitchFamily="2" charset="-122"/>
              </a:rPr>
              <a:t>; </a:t>
            </a:r>
            <a:r>
              <a:rPr lang="en-US" altLang="en-US" dirty="0" err="1" smtClean="0">
                <a:ea typeface="宋体" panose="02010600030101010101" pitchFamily="2" charset="-122"/>
              </a:rPr>
              <a:t>j++</a:t>
            </a:r>
            <a:r>
              <a:rPr lang="en-US" altLang="en-US" dirty="0" smtClean="0">
                <a:ea typeface="宋体" panose="02010600030101010101" pitchFamily="2" charset="-122"/>
              </a:rPr>
              <a:t>)</a:t>
            </a:r>
          </a:p>
          <a:p>
            <a:pPr marL="0" indent="0">
              <a:buNone/>
            </a:pPr>
            <a:r>
              <a:rPr lang="en-US" altLang="en-US" dirty="0">
                <a:ea typeface="宋体" panose="02010600030101010101" pitchFamily="2" charset="-122"/>
              </a:rPr>
              <a:t>	</a:t>
            </a:r>
            <a:r>
              <a:rPr lang="en-US" altLang="en-US" dirty="0" err="1" smtClean="0">
                <a:ea typeface="宋体" panose="02010600030101010101" pitchFamily="2" charset="-122"/>
              </a:rPr>
              <a:t>Vset</a:t>
            </a:r>
            <a:r>
              <a:rPr lang="en-US" altLang="en-US" dirty="0" smtClean="0">
                <a:ea typeface="宋体" panose="02010600030101010101" pitchFamily="2" charset="-122"/>
              </a:rPr>
              <a:t>[j]=j  ; //</a:t>
            </a:r>
            <a:r>
              <a:rPr lang="zh-CN" altLang="en-US" dirty="0" smtClean="0">
                <a:ea typeface="宋体" panose="02010600030101010101" pitchFamily="2" charset="-122"/>
              </a:rPr>
              <a:t>初始化数组</a:t>
            </a:r>
            <a:r>
              <a:rPr lang="en-US" altLang="en-US" dirty="0" err="1" smtClean="0">
                <a:ea typeface="宋体" panose="02010600030101010101" pitchFamily="2" charset="-122"/>
              </a:rPr>
              <a:t>Vset</a:t>
            </a:r>
            <a:r>
              <a:rPr lang="en-US" altLang="en-US" dirty="0" smtClean="0">
                <a:ea typeface="宋体" panose="02010600030101010101" pitchFamily="2" charset="-122"/>
              </a:rPr>
              <a:t>[n] </a:t>
            </a:r>
          </a:p>
          <a:p>
            <a:pPr marL="0" indent="0">
              <a:buNone/>
            </a:pPr>
            <a:r>
              <a:rPr lang="en-US" altLang="en-US" dirty="0" smtClean="0">
                <a:ea typeface="宋体" panose="02010600030101010101" pitchFamily="2" charset="-122"/>
              </a:rPr>
              <a:t>sort(G-&gt;</a:t>
            </a:r>
            <a:r>
              <a:rPr lang="en-US" altLang="en-US" dirty="0" err="1" smtClean="0">
                <a:ea typeface="宋体" panose="02010600030101010101" pitchFamily="2" charset="-122"/>
              </a:rPr>
              <a:t>edgelist</a:t>
            </a:r>
            <a:r>
              <a:rPr lang="en-US" altLang="en-US" dirty="0" smtClean="0">
                <a:ea typeface="宋体" panose="02010600030101010101" pitchFamily="2" charset="-122"/>
              </a:rPr>
              <a:t>) ;   //</a:t>
            </a:r>
            <a:r>
              <a:rPr lang="zh-CN" altLang="en-US" dirty="0" smtClean="0">
                <a:ea typeface="宋体" panose="02010600030101010101" pitchFamily="2" charset="-122"/>
              </a:rPr>
              <a:t>对</a:t>
            </a:r>
            <a:r>
              <a:rPr lang="zh-CN" altLang="en-US" dirty="0">
                <a:ea typeface="宋体" panose="02010600030101010101" pitchFamily="2" charset="-122"/>
              </a:rPr>
              <a:t>边</a:t>
            </a:r>
            <a:r>
              <a:rPr lang="zh-CN" altLang="en-US" dirty="0" smtClean="0">
                <a:ea typeface="宋体" panose="02010600030101010101" pitchFamily="2" charset="-122"/>
              </a:rPr>
              <a:t>按权值从小到大排序</a:t>
            </a:r>
            <a:endParaRPr lang="en-US" altLang="en-US" dirty="0" smtClean="0">
              <a:ea typeface="宋体" panose="02010600030101010101" pitchFamily="2" charset="-122"/>
            </a:endParaRPr>
          </a:p>
          <a:p>
            <a:pPr marL="0" indent="0">
              <a:buNone/>
            </a:pPr>
            <a:r>
              <a:rPr lang="en-US" altLang="en-US" dirty="0" smtClean="0">
                <a:ea typeface="宋体" panose="02010600030101010101" pitchFamily="2" charset="-122"/>
              </a:rPr>
              <a:t>j=0 ; k=0 ;</a:t>
            </a:r>
          </a:p>
          <a:p>
            <a:pPr marL="0" indent="0">
              <a:buNone/>
            </a:pPr>
            <a:r>
              <a:rPr lang="en-US" altLang="en-US" dirty="0" smtClean="0">
                <a:ea typeface="宋体" panose="02010600030101010101" pitchFamily="2" charset="-122"/>
              </a:rPr>
              <a:t>while (k&lt;G-&gt;vexnum-1 &amp;&amp; j&lt; G-&gt;</a:t>
            </a:r>
            <a:r>
              <a:rPr lang="en-US" altLang="en-US" dirty="0" err="1" smtClean="0">
                <a:ea typeface="宋体" panose="02010600030101010101" pitchFamily="2" charset="-122"/>
              </a:rPr>
              <a:t>edgenum</a:t>
            </a:r>
            <a:r>
              <a:rPr lang="en-US" altLang="en-US" dirty="0" smtClean="0">
                <a:ea typeface="宋体" panose="02010600030101010101" pitchFamily="2" charset="-122"/>
              </a:rPr>
              <a:t>) {</a:t>
            </a:r>
          </a:p>
          <a:p>
            <a:pPr marL="0" indent="0">
              <a:buNone/>
            </a:pPr>
            <a:r>
              <a:rPr lang="en-US" altLang="en-US" dirty="0" smtClean="0">
                <a:ea typeface="宋体" panose="02010600030101010101" pitchFamily="2" charset="-122"/>
              </a:rPr>
              <a:t>	s1=</a:t>
            </a:r>
            <a:r>
              <a:rPr lang="en-US" altLang="en-US" dirty="0" err="1" smtClean="0">
                <a:ea typeface="宋体" panose="02010600030101010101" pitchFamily="2" charset="-122"/>
              </a:rPr>
              <a:t>Vset</a:t>
            </a:r>
            <a:r>
              <a:rPr lang="en-US" altLang="en-US" dirty="0" smtClean="0">
                <a:ea typeface="宋体" panose="02010600030101010101" pitchFamily="2" charset="-122"/>
              </a:rPr>
              <a:t>[G-&gt;</a:t>
            </a:r>
            <a:r>
              <a:rPr lang="en-US" altLang="en-US" dirty="0" err="1" smtClean="0">
                <a:ea typeface="宋体" panose="02010600030101010101" pitchFamily="2" charset="-122"/>
              </a:rPr>
              <a:t>edgelist</a:t>
            </a:r>
            <a:r>
              <a:rPr lang="en-US" altLang="en-US" dirty="0" smtClean="0">
                <a:ea typeface="宋体" panose="02010600030101010101" pitchFamily="2" charset="-122"/>
              </a:rPr>
              <a:t>[j].vex1] ;</a:t>
            </a:r>
          </a:p>
          <a:p>
            <a:pPr marL="0" indent="0">
              <a:buNone/>
            </a:pPr>
            <a:r>
              <a:rPr lang="en-US" altLang="en-US" dirty="0" smtClean="0">
                <a:ea typeface="宋体" panose="02010600030101010101" pitchFamily="2" charset="-122"/>
              </a:rPr>
              <a:t>	s2=</a:t>
            </a:r>
            <a:r>
              <a:rPr lang="en-US" altLang="en-US" dirty="0" err="1" smtClean="0">
                <a:ea typeface="宋体" panose="02010600030101010101" pitchFamily="2" charset="-122"/>
              </a:rPr>
              <a:t>Vset</a:t>
            </a:r>
            <a:r>
              <a:rPr lang="en-US" altLang="en-US" dirty="0" smtClean="0">
                <a:ea typeface="宋体" panose="02010600030101010101" pitchFamily="2" charset="-122"/>
              </a:rPr>
              <a:t>[G-&gt;</a:t>
            </a:r>
            <a:r>
              <a:rPr lang="en-US" altLang="en-US" dirty="0" err="1" smtClean="0">
                <a:ea typeface="宋体" panose="02010600030101010101" pitchFamily="2" charset="-122"/>
              </a:rPr>
              <a:t>edgelist</a:t>
            </a:r>
            <a:r>
              <a:rPr lang="en-US" altLang="en-US" dirty="0" smtClean="0">
                <a:ea typeface="宋体" panose="02010600030101010101" pitchFamily="2" charset="-122"/>
              </a:rPr>
              <a:t>[j].vex2] ;</a:t>
            </a:r>
          </a:p>
          <a:p>
            <a:pPr marL="0" indent="0">
              <a:buNone/>
            </a:pPr>
            <a:r>
              <a:rPr lang="en-US" altLang="en-US" dirty="0" smtClean="0">
                <a:ea typeface="宋体" panose="02010600030101010101" pitchFamily="2" charset="-122"/>
              </a:rPr>
              <a:t>	//</a:t>
            </a:r>
            <a:r>
              <a:rPr lang="zh-CN" altLang="en-US" dirty="0" smtClean="0">
                <a:ea typeface="宋体" panose="02010600030101010101" pitchFamily="2" charset="-122"/>
              </a:rPr>
              <a:t>若边的两个顶点的连通分量编号不同</a:t>
            </a:r>
            <a:r>
              <a:rPr lang="en-US" altLang="en-US" dirty="0" smtClean="0">
                <a:ea typeface="宋体" panose="02010600030101010101" pitchFamily="2" charset="-122"/>
              </a:rPr>
              <a:t>, </a:t>
            </a:r>
          </a:p>
          <a:p>
            <a:pPr marL="0" indent="0">
              <a:buNone/>
            </a:pPr>
            <a:r>
              <a:rPr lang="en-US" altLang="zh-CN" dirty="0">
                <a:ea typeface="宋体" panose="02010600030101010101" pitchFamily="2" charset="-122"/>
              </a:rPr>
              <a:t>	</a:t>
            </a:r>
            <a:r>
              <a:rPr lang="en-US" altLang="zh-CN" dirty="0" smtClean="0">
                <a:ea typeface="宋体" panose="02010600030101010101" pitchFamily="2" charset="-122"/>
              </a:rPr>
              <a:t>//</a:t>
            </a:r>
            <a:r>
              <a:rPr lang="zh-CN" altLang="en-US" dirty="0" smtClean="0">
                <a:ea typeface="宋体" panose="02010600030101010101" pitchFamily="2" charset="-122"/>
              </a:rPr>
              <a:t>边加入到</a:t>
            </a:r>
            <a:r>
              <a:rPr lang="en-US" altLang="en-US" dirty="0" smtClean="0">
                <a:ea typeface="宋体" panose="02010600030101010101" pitchFamily="2" charset="-122"/>
              </a:rPr>
              <a:t>TE</a:t>
            </a:r>
            <a:r>
              <a:rPr lang="zh-CN" altLang="en-US" dirty="0" smtClean="0">
                <a:ea typeface="宋体" panose="02010600030101010101" pitchFamily="2" charset="-122"/>
              </a:rPr>
              <a:t>中</a:t>
            </a:r>
            <a:endParaRPr lang="en-US" dirty="0">
              <a:ea typeface="宋体" panose="02010600030101010101" pitchFamily="2" charset="-122"/>
            </a:endParaRPr>
          </a:p>
        </p:txBody>
      </p:sp>
    </p:spTree>
    <p:extLst>
      <p:ext uri="{BB962C8B-B14F-4D97-AF65-F5344CB8AC3E}">
        <p14:creationId xmlns:p14="http://schemas.microsoft.com/office/powerpoint/2010/main" val="1422904140"/>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求最小生成树的</a:t>
            </a:r>
            <a:r>
              <a:rPr lang="en-US" altLang="en-US" smtClean="0"/>
              <a:t>Kruskal</a:t>
            </a:r>
            <a:r>
              <a:rPr lang="zh-CN" altLang="en-US" smtClean="0"/>
              <a:t>算法</a:t>
            </a:r>
            <a:endParaRPr lang="en-US" dirty="0"/>
          </a:p>
        </p:txBody>
      </p:sp>
      <p:sp>
        <p:nvSpPr>
          <p:cNvPr id="5" name="内容占位符 4"/>
          <p:cNvSpPr>
            <a:spLocks noGrp="1"/>
          </p:cNvSpPr>
          <p:nvPr>
            <p:ph idx="1"/>
          </p:nvPr>
        </p:nvSpPr>
        <p:spPr/>
        <p:txBody>
          <a:bodyPr>
            <a:normAutofit fontScale="85000" lnSpcReduction="20000"/>
          </a:bodyPr>
          <a:lstStyle/>
          <a:p>
            <a:pPr marL="0" indent="0">
              <a:buNone/>
            </a:pPr>
            <a:r>
              <a:rPr lang="en-US" altLang="en-US" dirty="0" smtClean="0"/>
              <a:t>	</a:t>
            </a:r>
            <a:r>
              <a:rPr lang="en-US" altLang="en-US" sz="3300" dirty="0" smtClean="0"/>
              <a:t>if  (s1!=s2) {</a:t>
            </a:r>
          </a:p>
          <a:p>
            <a:pPr marL="0" indent="0">
              <a:buNone/>
            </a:pPr>
            <a:r>
              <a:rPr lang="en-US" altLang="en-US" sz="3300" dirty="0"/>
              <a:t>	</a:t>
            </a:r>
            <a:r>
              <a:rPr lang="en-US" altLang="en-US" sz="3300" dirty="0" smtClean="0"/>
              <a:t>	TE[k].vex1=G-&gt;</a:t>
            </a:r>
            <a:r>
              <a:rPr lang="en-US" altLang="en-US" sz="3300" dirty="0" err="1" smtClean="0"/>
              <a:t>edgelist</a:t>
            </a:r>
            <a:r>
              <a:rPr lang="en-US" altLang="en-US" sz="3300" dirty="0" smtClean="0"/>
              <a:t>[j].vex1 ;</a:t>
            </a:r>
          </a:p>
          <a:p>
            <a:pPr marL="0" indent="0">
              <a:buNone/>
            </a:pPr>
            <a:r>
              <a:rPr lang="en-US" altLang="en-US" sz="3300" dirty="0" smtClean="0"/>
              <a:t>    		TE[k].vex2=G-&gt;</a:t>
            </a:r>
            <a:r>
              <a:rPr lang="en-US" altLang="en-US" sz="3300" dirty="0" err="1" smtClean="0"/>
              <a:t>edgelist</a:t>
            </a:r>
            <a:r>
              <a:rPr lang="en-US" altLang="en-US" sz="3300" dirty="0" smtClean="0"/>
              <a:t>[j].vex2 ;</a:t>
            </a:r>
          </a:p>
          <a:p>
            <a:pPr marL="0" indent="0">
              <a:buNone/>
            </a:pPr>
            <a:r>
              <a:rPr lang="en-US" altLang="en-US" sz="3300" dirty="0" smtClean="0"/>
              <a:t>    		TE[k].weight=G-&gt;</a:t>
            </a:r>
            <a:r>
              <a:rPr lang="en-US" altLang="en-US" sz="3300" dirty="0" err="1" smtClean="0"/>
              <a:t>edgelist</a:t>
            </a:r>
            <a:r>
              <a:rPr lang="en-US" altLang="en-US" sz="3300" dirty="0" smtClean="0"/>
              <a:t>[j].weight ;         </a:t>
            </a:r>
          </a:p>
          <a:p>
            <a:pPr marL="0" indent="0">
              <a:buNone/>
            </a:pPr>
            <a:r>
              <a:rPr lang="zh-CN" altLang="en-US" sz="3300" dirty="0" smtClean="0"/>
              <a:t>    </a:t>
            </a:r>
            <a:r>
              <a:rPr lang="en-US" altLang="zh-CN" sz="3300" dirty="0" smtClean="0"/>
              <a:t>		</a:t>
            </a:r>
            <a:r>
              <a:rPr lang="en-US" altLang="en-US" sz="3300" dirty="0" smtClean="0"/>
              <a:t>k++ ;</a:t>
            </a:r>
          </a:p>
          <a:p>
            <a:pPr marL="0" indent="0">
              <a:buNone/>
            </a:pPr>
            <a:r>
              <a:rPr lang="en-US" altLang="en-US" sz="3300" dirty="0" smtClean="0"/>
              <a:t>    		for (v=0; v&lt;G-&gt;</a:t>
            </a:r>
            <a:r>
              <a:rPr lang="en-US" altLang="en-US" sz="3300" dirty="0" err="1" smtClean="0"/>
              <a:t>vexnum</a:t>
            </a:r>
            <a:r>
              <a:rPr lang="en-US" altLang="en-US" sz="3300" dirty="0" smtClean="0"/>
              <a:t>; v++)</a:t>
            </a:r>
          </a:p>
          <a:p>
            <a:pPr marL="0" indent="0">
              <a:buNone/>
            </a:pPr>
            <a:r>
              <a:rPr lang="en-US" altLang="en-US" sz="3300" dirty="0" smtClean="0"/>
              <a:t>             		if  (</a:t>
            </a:r>
            <a:r>
              <a:rPr lang="en-US" altLang="en-US" sz="3300" dirty="0" err="1" smtClean="0"/>
              <a:t>Vset</a:t>
            </a:r>
            <a:r>
              <a:rPr lang="en-US" altLang="en-US" sz="3300" dirty="0" smtClean="0"/>
              <a:t>[v]==s2)  </a:t>
            </a:r>
            <a:r>
              <a:rPr lang="en-US" altLang="en-US" sz="3300" dirty="0" err="1" smtClean="0"/>
              <a:t>Vset</a:t>
            </a:r>
            <a:r>
              <a:rPr lang="en-US" altLang="en-US" sz="3300" dirty="0" smtClean="0"/>
              <a:t>[v]=s1 ;</a:t>
            </a:r>
          </a:p>
          <a:p>
            <a:pPr marL="0" indent="0">
              <a:buNone/>
            </a:pPr>
            <a:r>
              <a:rPr lang="en-US" altLang="en-US" sz="3300" dirty="0" smtClean="0"/>
              <a:t>    	}</a:t>
            </a:r>
          </a:p>
          <a:p>
            <a:pPr marL="0" indent="0">
              <a:buNone/>
            </a:pPr>
            <a:r>
              <a:rPr lang="en-US" altLang="en-US" sz="3300" dirty="0" err="1" smtClean="0"/>
              <a:t>j++</a:t>
            </a:r>
            <a:r>
              <a:rPr lang="en-US" altLang="en-US" sz="3300" dirty="0" smtClean="0"/>
              <a:t> ;</a:t>
            </a:r>
          </a:p>
          <a:p>
            <a:pPr marL="0" indent="0">
              <a:buNone/>
            </a:pPr>
            <a:r>
              <a:rPr lang="en-US" altLang="en-US" sz="3300" dirty="0" smtClean="0"/>
              <a:t>}</a:t>
            </a:r>
          </a:p>
          <a:p>
            <a:pPr marL="0" indent="0">
              <a:buNone/>
            </a:pPr>
            <a:r>
              <a:rPr lang="en-US" altLang="en-US" sz="3300" dirty="0" smtClean="0"/>
              <a:t>free(</a:t>
            </a:r>
            <a:r>
              <a:rPr lang="en-US" altLang="en-US" sz="3300" dirty="0" err="1" smtClean="0"/>
              <a:t>Vset</a:t>
            </a:r>
            <a:r>
              <a:rPr lang="en-US" altLang="en-US" sz="3300" dirty="0" smtClean="0"/>
              <a:t>) ;  </a:t>
            </a:r>
          </a:p>
          <a:p>
            <a:pPr marL="0" indent="0">
              <a:buNone/>
            </a:pPr>
            <a:r>
              <a:rPr lang="en-US" altLang="en-US" sz="3300" dirty="0" smtClean="0"/>
              <a:t>return(TE) ;</a:t>
            </a:r>
          </a:p>
          <a:p>
            <a:pPr marL="0" indent="0">
              <a:buNone/>
            </a:pPr>
            <a:r>
              <a:rPr lang="en-US" altLang="en-US" sz="3300" dirty="0" smtClean="0"/>
              <a:t>}</a:t>
            </a:r>
          </a:p>
          <a:p>
            <a:endParaRPr lang="en-US" dirty="0"/>
          </a:p>
        </p:txBody>
      </p:sp>
    </p:spTree>
    <p:extLst>
      <p:ext uri="{BB962C8B-B14F-4D97-AF65-F5344CB8AC3E}">
        <p14:creationId xmlns:p14="http://schemas.microsoft.com/office/powerpoint/2010/main" val="340743846"/>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Kruskal</a:t>
            </a:r>
            <a:r>
              <a:rPr lang="zh-CN" altLang="en-US" dirty="0" smtClean="0"/>
              <a:t>算法的时间复杂度分析</a:t>
            </a:r>
            <a:endParaRPr lang="en-US" dirty="0"/>
          </a:p>
        </p:txBody>
      </p:sp>
      <p:sp>
        <p:nvSpPr>
          <p:cNvPr id="3" name="内容占位符 2"/>
          <p:cNvSpPr>
            <a:spLocks noGrp="1"/>
          </p:cNvSpPr>
          <p:nvPr>
            <p:ph idx="1"/>
          </p:nvPr>
        </p:nvSpPr>
        <p:spPr/>
        <p:txBody>
          <a:bodyPr>
            <a:normAutofit/>
          </a:bodyPr>
          <a:lstStyle/>
          <a:p>
            <a:r>
              <a:rPr lang="zh-CN" altLang="en-US" dirty="0" smtClean="0"/>
              <a:t>设带权连通图有</a:t>
            </a:r>
            <a:r>
              <a:rPr lang="en-US" altLang="en-US" dirty="0" smtClean="0"/>
              <a:t>n</a:t>
            </a:r>
            <a:r>
              <a:rPr lang="zh-CN" altLang="en-US" dirty="0" smtClean="0"/>
              <a:t>个顶点和</a:t>
            </a:r>
            <a:r>
              <a:rPr lang="en-US" altLang="en-US" dirty="0" smtClean="0"/>
              <a:t>e</a:t>
            </a:r>
            <a:r>
              <a:rPr lang="zh-CN" altLang="en-US" dirty="0" smtClean="0"/>
              <a:t>条边</a:t>
            </a:r>
            <a:endParaRPr lang="en-US" altLang="zh-CN" dirty="0" smtClean="0"/>
          </a:p>
          <a:p>
            <a:r>
              <a:rPr lang="zh-CN" altLang="en-US" dirty="0" smtClean="0"/>
              <a:t>则算法的主要执行是：</a:t>
            </a:r>
          </a:p>
          <a:p>
            <a:pPr lvl="1"/>
            <a:r>
              <a:rPr lang="en-US" altLang="en-US" dirty="0" err="1" smtClean="0"/>
              <a:t>Vset</a:t>
            </a:r>
            <a:r>
              <a:rPr lang="zh-CN" altLang="en-US" dirty="0" smtClean="0"/>
              <a:t>数组初始化：时间复杂度是</a:t>
            </a:r>
            <a:r>
              <a:rPr lang="en-US" altLang="en-US" dirty="0" smtClean="0"/>
              <a:t>O(n) </a:t>
            </a:r>
            <a:r>
              <a:rPr lang="zh-CN" altLang="en-US" dirty="0" smtClean="0"/>
              <a:t>；</a:t>
            </a:r>
          </a:p>
          <a:p>
            <a:pPr lvl="1"/>
            <a:r>
              <a:rPr lang="zh-CN" altLang="en-US" dirty="0" smtClean="0"/>
              <a:t>边表按权值排序：若采用堆排序或快速排序，时间复杂度是</a:t>
            </a:r>
            <a:r>
              <a:rPr lang="en-US" altLang="en-US" dirty="0" smtClean="0"/>
              <a:t>O(</a:t>
            </a:r>
            <a:r>
              <a:rPr lang="en-US" altLang="en-US" dirty="0" err="1" smtClean="0"/>
              <a:t>e㏒e</a:t>
            </a:r>
            <a:r>
              <a:rPr lang="en-US" altLang="en-US" dirty="0" smtClean="0"/>
              <a:t>) </a:t>
            </a:r>
            <a:r>
              <a:rPr lang="zh-CN" altLang="en-US" dirty="0" smtClean="0"/>
              <a:t>；</a:t>
            </a:r>
          </a:p>
          <a:p>
            <a:pPr lvl="1"/>
            <a:r>
              <a:rPr lang="en-US" altLang="en-US" b="1" dirty="0" smtClean="0"/>
              <a:t>while</a:t>
            </a:r>
            <a:r>
              <a:rPr lang="zh-CN" altLang="en-US" b="1" dirty="0" smtClean="0"/>
              <a:t>循环：最大执行频度是</a:t>
            </a:r>
            <a:r>
              <a:rPr lang="en-US" altLang="en-US" b="1" dirty="0" smtClean="0"/>
              <a:t>O(n)</a:t>
            </a:r>
            <a:r>
              <a:rPr lang="zh-CN" altLang="en-US" b="1" dirty="0" smtClean="0"/>
              <a:t>，其中包含修改</a:t>
            </a:r>
            <a:r>
              <a:rPr lang="en-US" altLang="en-US" b="1" dirty="0" err="1" smtClean="0"/>
              <a:t>Vset</a:t>
            </a:r>
            <a:r>
              <a:rPr lang="zh-CN" altLang="en-US" b="1" dirty="0" smtClean="0"/>
              <a:t>数组，共执行</a:t>
            </a:r>
            <a:r>
              <a:rPr lang="en-US" altLang="en-US" b="1" dirty="0" smtClean="0"/>
              <a:t>n-1</a:t>
            </a:r>
            <a:r>
              <a:rPr lang="zh-CN" altLang="en-US" b="1" dirty="0" smtClean="0"/>
              <a:t>次，时间复杂度是</a:t>
            </a:r>
            <a:r>
              <a:rPr lang="en-US" altLang="en-US" b="1" dirty="0" smtClean="0"/>
              <a:t>O(n</a:t>
            </a:r>
            <a:r>
              <a:rPr lang="en-US" altLang="en-US" b="1" baseline="30000" dirty="0" smtClean="0"/>
              <a:t>2</a:t>
            </a:r>
            <a:r>
              <a:rPr lang="en-US" altLang="en-US" b="1" dirty="0" smtClean="0"/>
              <a:t>) </a:t>
            </a:r>
            <a:r>
              <a:rPr lang="zh-CN" altLang="en-US" b="1" dirty="0" smtClean="0"/>
              <a:t>；</a:t>
            </a:r>
          </a:p>
          <a:p>
            <a:r>
              <a:rPr lang="zh-CN" altLang="en-US" dirty="0" smtClean="0"/>
              <a:t>整个算法的时间复杂度是</a:t>
            </a:r>
            <a:r>
              <a:rPr lang="en-US" altLang="en-US" dirty="0" smtClean="0"/>
              <a:t>O(e㏒e+n</a:t>
            </a:r>
            <a:r>
              <a:rPr lang="en-US" altLang="en-US" baseline="30000" dirty="0" smtClean="0"/>
              <a:t>2</a:t>
            </a:r>
            <a:r>
              <a:rPr lang="en-US" altLang="en-US" dirty="0" smtClean="0"/>
              <a:t>)</a:t>
            </a:r>
          </a:p>
          <a:p>
            <a:endParaRPr lang="en-US" dirty="0"/>
          </a:p>
        </p:txBody>
      </p:sp>
    </p:spTree>
    <p:extLst>
      <p:ext uri="{BB962C8B-B14F-4D97-AF65-F5344CB8AC3E}">
        <p14:creationId xmlns:p14="http://schemas.microsoft.com/office/powerpoint/2010/main" val="4117310640"/>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err="1">
                <a:latin typeface="+mn-lt"/>
                <a:ea typeface="宋体" panose="02010600030101010101" pitchFamily="2" charset="-122"/>
              </a:rPr>
              <a:t>算法实现</a:t>
            </a:r>
            <a:r>
              <a:rPr lang="en-US" altLang="zh-CN" dirty="0" smtClean="0">
                <a:latin typeface="+mn-lt"/>
                <a:ea typeface="宋体" panose="02010600030101010101" pitchFamily="2" charset="-122"/>
              </a:rPr>
              <a:t>-</a:t>
            </a:r>
            <a:r>
              <a:rPr lang="zh-CN" altLang="en-US" dirty="0" smtClean="0">
                <a:latin typeface="+mn-lt"/>
                <a:ea typeface="宋体" panose="02010600030101010101" pitchFamily="2" charset="-122"/>
              </a:rPr>
              <a:t>改进</a:t>
            </a:r>
            <a:endParaRPr lang="en-US" dirty="0">
              <a:latin typeface="+mn-lt"/>
              <a:ea typeface="宋体" panose="02010600030101010101" pitchFamily="2" charset="-122"/>
            </a:endParaRPr>
          </a:p>
        </p:txBody>
      </p:sp>
      <p:sp>
        <p:nvSpPr>
          <p:cNvPr id="3" name="内容占位符 2"/>
          <p:cNvSpPr>
            <a:spLocks noGrp="1"/>
          </p:cNvSpPr>
          <p:nvPr>
            <p:ph idx="1"/>
          </p:nvPr>
        </p:nvSpPr>
        <p:spPr/>
        <p:txBody>
          <a:bodyPr>
            <a:normAutofit fontScale="92500" lnSpcReduction="20000"/>
          </a:bodyPr>
          <a:lstStyle/>
          <a:p>
            <a:r>
              <a:rPr lang="zh-CN" altLang="en-US" dirty="0" smtClean="0"/>
              <a:t>回路检测</a:t>
            </a:r>
            <a:endParaRPr lang="en-US" altLang="zh-CN" dirty="0" smtClean="0"/>
          </a:p>
          <a:p>
            <a:pPr lvl="1"/>
            <a:r>
              <a:rPr lang="zh-CN" altLang="en-US" dirty="0" smtClean="0"/>
              <a:t>边的加入，会形成多颗树</a:t>
            </a:r>
            <a:endParaRPr lang="en-US" altLang="zh-CN" dirty="0" smtClean="0"/>
          </a:p>
          <a:p>
            <a:pPr lvl="1"/>
            <a:r>
              <a:rPr lang="zh-CN" altLang="en-US" dirty="0" smtClean="0"/>
              <a:t>为每棵树各选出一个</a:t>
            </a:r>
            <a:r>
              <a:rPr lang="en-US" altLang="zh-CN" dirty="0" smtClean="0"/>
              <a:t>leader</a:t>
            </a:r>
          </a:p>
          <a:p>
            <a:pPr lvl="1"/>
            <a:r>
              <a:rPr lang="zh-CN" altLang="en-US" dirty="0" smtClean="0"/>
              <a:t>每个顶点设指针</a:t>
            </a:r>
            <a:r>
              <a:rPr lang="en-US" altLang="zh-CN" dirty="0" smtClean="0"/>
              <a:t>parent</a:t>
            </a:r>
          </a:p>
          <a:p>
            <a:pPr lvl="1"/>
            <a:r>
              <a:rPr lang="zh-CN" altLang="en-US" dirty="0" smtClean="0"/>
              <a:t>沿</a:t>
            </a:r>
            <a:r>
              <a:rPr lang="en-US" altLang="zh-CN" dirty="0" smtClean="0"/>
              <a:t>parent</a:t>
            </a:r>
            <a:r>
              <a:rPr lang="zh-CN" altLang="en-US" dirty="0" smtClean="0"/>
              <a:t>可以找到对应的</a:t>
            </a:r>
            <a:r>
              <a:rPr lang="en-US" altLang="zh-CN" dirty="0" smtClean="0"/>
              <a:t>leader</a:t>
            </a:r>
          </a:p>
          <a:p>
            <a:pPr lvl="1"/>
            <a:r>
              <a:rPr lang="en-US" altLang="zh-CN" dirty="0" err="1" smtClean="0"/>
              <a:t>leader.parent</a:t>
            </a:r>
            <a:r>
              <a:rPr lang="en-US" altLang="zh-CN" dirty="0" smtClean="0"/>
              <a:t> = </a:t>
            </a:r>
            <a:r>
              <a:rPr lang="zh-CN" altLang="en-US" dirty="0" smtClean="0"/>
              <a:t>该子树的结点个数</a:t>
            </a:r>
            <a:endParaRPr lang="en-US" altLang="zh-CN" dirty="0" smtClean="0"/>
          </a:p>
          <a:p>
            <a:pPr lvl="1"/>
            <a:r>
              <a:rPr lang="zh-CN" altLang="en-US" dirty="0" smtClean="0"/>
              <a:t>在引入新边</a:t>
            </a:r>
            <a:r>
              <a:rPr lang="en-US" altLang="zh-CN" dirty="0" smtClean="0"/>
              <a:t>e =(</a:t>
            </a:r>
            <a:r>
              <a:rPr lang="en-US" altLang="zh-CN" dirty="0" err="1" smtClean="0"/>
              <a:t>u,v</a:t>
            </a:r>
            <a:r>
              <a:rPr lang="en-US" altLang="zh-CN" dirty="0" smtClean="0"/>
              <a:t>)</a:t>
            </a:r>
            <a:r>
              <a:rPr lang="zh-CN" altLang="en-US" dirty="0" smtClean="0"/>
              <a:t>时：</a:t>
            </a:r>
            <a:endParaRPr lang="en-US" altLang="zh-CN" dirty="0" smtClean="0"/>
          </a:p>
          <a:p>
            <a:pPr lvl="1"/>
            <a:r>
              <a:rPr lang="zh-CN" altLang="en-US" dirty="0" smtClean="0"/>
              <a:t>由</a:t>
            </a:r>
            <a:r>
              <a:rPr lang="en-US" altLang="zh-CN" dirty="0" smtClean="0"/>
              <a:t>u, v</a:t>
            </a:r>
            <a:r>
              <a:rPr lang="zh-CN" altLang="en-US" dirty="0" smtClean="0"/>
              <a:t>的</a:t>
            </a:r>
            <a:r>
              <a:rPr lang="en-US" altLang="zh-CN" dirty="0" smtClean="0"/>
              <a:t>parent</a:t>
            </a:r>
            <a:r>
              <a:rPr lang="zh-CN" altLang="en-US" dirty="0" smtClean="0"/>
              <a:t>，找到并比较</a:t>
            </a:r>
            <a:r>
              <a:rPr lang="en-US" altLang="zh-CN" dirty="0" smtClean="0"/>
              <a:t>leader(u)</a:t>
            </a:r>
            <a:r>
              <a:rPr lang="zh-CN" altLang="en-US" dirty="0" smtClean="0"/>
              <a:t>和</a:t>
            </a:r>
            <a:r>
              <a:rPr lang="en-US" altLang="zh-CN" dirty="0" smtClean="0"/>
              <a:t>leader(v)</a:t>
            </a:r>
          </a:p>
          <a:p>
            <a:pPr lvl="1"/>
            <a:r>
              <a:rPr lang="en-US" altLang="zh-CN" dirty="0" smtClean="0"/>
              <a:t>e</a:t>
            </a:r>
            <a:r>
              <a:rPr lang="zh-CN" altLang="en-US" dirty="0" smtClean="0"/>
              <a:t>的引入形成回路 </a:t>
            </a:r>
            <a:r>
              <a:rPr lang="en-US" altLang="zh-CN" dirty="0" err="1" smtClean="0"/>
              <a:t>iff</a:t>
            </a:r>
            <a:r>
              <a:rPr lang="en-US" altLang="zh-CN" dirty="0" smtClean="0"/>
              <a:t> leader(u) = leader(v) </a:t>
            </a:r>
          </a:p>
          <a:p>
            <a:r>
              <a:rPr lang="zh-CN" altLang="en-US" dirty="0"/>
              <a:t>子</a:t>
            </a:r>
            <a:r>
              <a:rPr lang="zh-CN" altLang="en-US" dirty="0" smtClean="0"/>
              <a:t>树合并</a:t>
            </a:r>
            <a:endParaRPr lang="en-US" altLang="zh-CN" dirty="0" smtClean="0"/>
          </a:p>
          <a:p>
            <a:pPr lvl="1"/>
            <a:r>
              <a:rPr lang="en-US" dirty="0" smtClean="0"/>
              <a:t>If(leader(u).parent &gt; leader(v).parent)</a:t>
            </a:r>
          </a:p>
          <a:p>
            <a:pPr lvl="1"/>
            <a:r>
              <a:rPr lang="en-US" dirty="0"/>
              <a:t>l</a:t>
            </a:r>
            <a:r>
              <a:rPr lang="en-US" dirty="0" smtClean="0"/>
              <a:t>eader(u).parent=leader(v);</a:t>
            </a:r>
          </a:p>
          <a:p>
            <a:pPr lvl="1"/>
            <a:r>
              <a:rPr lang="en-US" dirty="0" smtClean="0"/>
              <a:t>else leader(v).parent =leader(u)</a:t>
            </a:r>
          </a:p>
          <a:p>
            <a:r>
              <a:rPr lang="en-US" altLang="zh-CN" dirty="0" smtClean="0"/>
              <a:t>O(</a:t>
            </a:r>
            <a:r>
              <a:rPr lang="en-US" altLang="zh-CN" dirty="0" err="1" smtClean="0"/>
              <a:t>nlogn</a:t>
            </a:r>
            <a:r>
              <a:rPr lang="en-US" altLang="zh-CN" dirty="0" smtClean="0"/>
              <a:t>)</a:t>
            </a: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54</a:t>
            </a:fld>
            <a:endParaRPr lang="zh-CN" altLang="en-US"/>
          </a:p>
        </p:txBody>
      </p:sp>
    </p:spTree>
    <p:extLst>
      <p:ext uri="{BB962C8B-B14F-4D97-AF65-F5344CB8AC3E}">
        <p14:creationId xmlns:p14="http://schemas.microsoft.com/office/powerpoint/2010/main" val="1672315983"/>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Kruskal</a:t>
            </a:r>
            <a:r>
              <a:rPr lang="zh-CN" altLang="en-US" dirty="0"/>
              <a:t>算法的时间复杂度分析</a:t>
            </a:r>
            <a:endParaRPr lang="en-US" dirty="0"/>
          </a:p>
        </p:txBody>
      </p:sp>
      <p:sp>
        <p:nvSpPr>
          <p:cNvPr id="3" name="内容占位符 2"/>
          <p:cNvSpPr>
            <a:spLocks noGrp="1"/>
          </p:cNvSpPr>
          <p:nvPr>
            <p:ph idx="1"/>
          </p:nvPr>
        </p:nvSpPr>
        <p:spPr/>
        <p:txBody>
          <a:bodyPr/>
          <a:lstStyle/>
          <a:p>
            <a:r>
              <a:rPr lang="zh-CN" altLang="en-US" dirty="0" smtClean="0">
                <a:ea typeface="宋体" panose="02010600030101010101" pitchFamily="2" charset="-122"/>
              </a:rPr>
              <a:t>用</a:t>
            </a:r>
            <a:r>
              <a:rPr lang="zh-CN" altLang="en-US" dirty="0">
                <a:ea typeface="宋体" panose="02010600030101010101" pitchFamily="2" charset="-122"/>
              </a:rPr>
              <a:t>堆存放边，可使得每次选取最小权值的边仅需</a:t>
            </a:r>
            <a:r>
              <a:rPr lang="en-US" altLang="zh-CN" dirty="0">
                <a:ea typeface="宋体" panose="02010600030101010101" pitchFamily="2" charset="-122"/>
              </a:rPr>
              <a:t>O(loge)</a:t>
            </a:r>
            <a:endParaRPr lang="en-US" dirty="0"/>
          </a:p>
          <a:p>
            <a:r>
              <a:rPr lang="zh-CN" altLang="en-US" dirty="0" smtClean="0"/>
              <a:t>若</a:t>
            </a:r>
            <a:r>
              <a:rPr lang="zh-CN" altLang="en-US" dirty="0"/>
              <a:t>将生成树</a:t>
            </a:r>
            <a:r>
              <a:rPr lang="en-US" altLang="zh-CN" dirty="0"/>
              <a:t>T</a:t>
            </a:r>
            <a:r>
              <a:rPr lang="zh-CN" altLang="en-US" dirty="0"/>
              <a:t>的连通分量看成等价类，则构造</a:t>
            </a:r>
            <a:r>
              <a:rPr lang="en-US" altLang="zh-CN" dirty="0"/>
              <a:t>T</a:t>
            </a:r>
            <a:r>
              <a:rPr lang="zh-CN" altLang="en-US" dirty="0"/>
              <a:t>需</a:t>
            </a:r>
            <a:r>
              <a:rPr lang="en-US" altLang="zh-CN" dirty="0"/>
              <a:t>O(</a:t>
            </a:r>
            <a:r>
              <a:rPr lang="en-US" altLang="zh-CN" dirty="0" err="1"/>
              <a:t>eloge</a:t>
            </a:r>
            <a:r>
              <a:rPr lang="en-US" altLang="zh-CN" dirty="0"/>
              <a:t>)</a:t>
            </a:r>
            <a:endParaRPr lang="zh-CN" altLang="en-US" dirty="0"/>
          </a:p>
          <a:p>
            <a:r>
              <a:rPr lang="en-US" dirty="0" err="1" smtClean="0"/>
              <a:t>Kruskal</a:t>
            </a:r>
            <a:r>
              <a:rPr lang="zh-CN" altLang="en-US" dirty="0"/>
              <a:t>算法的时间复杂度为</a:t>
            </a:r>
            <a:r>
              <a:rPr lang="en-US" altLang="zh-CN" dirty="0"/>
              <a:t>O(</a:t>
            </a:r>
            <a:r>
              <a:rPr lang="en-US" altLang="zh-CN" dirty="0" err="1"/>
              <a:t>eloge</a:t>
            </a:r>
            <a:r>
              <a:rPr lang="en-US" altLang="zh-CN" dirty="0"/>
              <a:t>)</a:t>
            </a:r>
          </a:p>
          <a:p>
            <a:r>
              <a:rPr lang="zh-CN" altLang="en-US" dirty="0"/>
              <a:t>适用于稀疏图</a:t>
            </a:r>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55</a:t>
            </a:fld>
            <a:endParaRPr lang="zh-CN" altLang="en-US"/>
          </a:p>
        </p:txBody>
      </p:sp>
    </p:spTree>
    <p:extLst>
      <p:ext uri="{BB962C8B-B14F-4D97-AF65-F5344CB8AC3E}">
        <p14:creationId xmlns:p14="http://schemas.microsoft.com/office/powerpoint/2010/main" val="316716179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4660" name="Group 3"/>
          <p:cNvGrpSpPr>
            <a:grpSpLocks/>
          </p:cNvGrpSpPr>
          <p:nvPr/>
        </p:nvGrpSpPr>
        <p:grpSpPr bwMode="auto">
          <a:xfrm>
            <a:off x="262259" y="2924944"/>
            <a:ext cx="2446338" cy="1822450"/>
            <a:chOff x="0" y="0"/>
            <a:chExt cx="1541" cy="1148"/>
          </a:xfrm>
        </p:grpSpPr>
        <p:sp>
          <p:nvSpPr>
            <p:cNvPr id="454743" name="Rectangle 4"/>
            <p:cNvSpPr>
              <a:spLocks noChangeArrowheads="1"/>
            </p:cNvSpPr>
            <p:nvPr/>
          </p:nvSpPr>
          <p:spPr bwMode="auto">
            <a:xfrm>
              <a:off x="293" y="944"/>
              <a:ext cx="90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a:latin typeface="Times New Roman" pitchFamily="18" charset="0"/>
                </a:rPr>
                <a:t>(a)  </a:t>
              </a:r>
              <a:r>
                <a:rPr lang="zh-CN" altLang="en-US" sz="2000" b="1">
                  <a:latin typeface="Times New Roman" pitchFamily="18" charset="0"/>
                </a:rPr>
                <a:t>无向图</a:t>
              </a:r>
              <a:r>
                <a:rPr lang="en-US" altLang="en-US" sz="2000" b="1">
                  <a:latin typeface="Times New Roman" pitchFamily="18" charset="0"/>
                </a:rPr>
                <a:t>G</a:t>
              </a:r>
            </a:p>
          </p:txBody>
        </p:sp>
        <p:grpSp>
          <p:nvGrpSpPr>
            <p:cNvPr id="454744" name="Group 5"/>
            <p:cNvGrpSpPr>
              <a:grpSpLocks/>
            </p:cNvGrpSpPr>
            <p:nvPr/>
          </p:nvGrpSpPr>
          <p:grpSpPr bwMode="auto">
            <a:xfrm>
              <a:off x="0" y="0"/>
              <a:ext cx="992" cy="864"/>
              <a:chOff x="0" y="0"/>
              <a:chExt cx="992" cy="864"/>
            </a:xfrm>
          </p:grpSpPr>
          <p:sp>
            <p:nvSpPr>
              <p:cNvPr id="454751" name="Oval 6"/>
              <p:cNvSpPr>
                <a:spLocks noChangeArrowheads="1"/>
              </p:cNvSpPr>
              <p:nvPr/>
            </p:nvSpPr>
            <p:spPr bwMode="auto">
              <a:xfrm>
                <a:off x="0" y="80"/>
                <a:ext cx="317" cy="249"/>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dirty="0">
                    <a:latin typeface="Times New Roman" pitchFamily="18" charset="0"/>
                  </a:rPr>
                  <a:t>v</a:t>
                </a:r>
                <a:r>
                  <a:rPr lang="en-US" altLang="en-US" sz="2400" baseline="-18000" dirty="0">
                    <a:latin typeface="Times New Roman" pitchFamily="18" charset="0"/>
                  </a:rPr>
                  <a:t>1</a:t>
                </a:r>
              </a:p>
            </p:txBody>
          </p:sp>
          <p:sp>
            <p:nvSpPr>
              <p:cNvPr id="454752" name="Oval 7"/>
              <p:cNvSpPr>
                <a:spLocks noChangeArrowheads="1"/>
              </p:cNvSpPr>
              <p:nvPr/>
            </p:nvSpPr>
            <p:spPr bwMode="auto">
              <a:xfrm>
                <a:off x="0" y="615"/>
                <a:ext cx="317" cy="249"/>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v</a:t>
                </a:r>
                <a:r>
                  <a:rPr lang="en-US" altLang="en-US" sz="2400" baseline="-18000">
                    <a:latin typeface="Times New Roman" pitchFamily="18" charset="0"/>
                  </a:rPr>
                  <a:t>2</a:t>
                </a:r>
              </a:p>
            </p:txBody>
          </p:sp>
          <p:sp>
            <p:nvSpPr>
              <p:cNvPr id="454753" name="Oval 8"/>
              <p:cNvSpPr>
                <a:spLocks noChangeArrowheads="1"/>
              </p:cNvSpPr>
              <p:nvPr/>
            </p:nvSpPr>
            <p:spPr bwMode="auto">
              <a:xfrm>
                <a:off x="675" y="80"/>
                <a:ext cx="317" cy="249"/>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v</a:t>
                </a:r>
                <a:r>
                  <a:rPr lang="en-US" altLang="en-US" sz="2400" baseline="-18000">
                    <a:latin typeface="Times New Roman" pitchFamily="18" charset="0"/>
                  </a:rPr>
                  <a:t>3</a:t>
                </a:r>
              </a:p>
            </p:txBody>
          </p:sp>
          <p:sp>
            <p:nvSpPr>
              <p:cNvPr id="454754" name="Line 9"/>
              <p:cNvSpPr>
                <a:spLocks noChangeShapeType="1"/>
              </p:cNvSpPr>
              <p:nvPr/>
            </p:nvSpPr>
            <p:spPr bwMode="auto">
              <a:xfrm>
                <a:off x="160" y="328"/>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54755" name="Line 10"/>
              <p:cNvSpPr>
                <a:spLocks noChangeShapeType="1"/>
              </p:cNvSpPr>
              <p:nvPr/>
            </p:nvSpPr>
            <p:spPr bwMode="auto">
              <a:xfrm flipV="1">
                <a:off x="288" y="320"/>
                <a:ext cx="480" cy="3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54756" name="Line 11"/>
              <p:cNvSpPr>
                <a:spLocks noChangeShapeType="1"/>
              </p:cNvSpPr>
              <p:nvPr/>
            </p:nvSpPr>
            <p:spPr bwMode="auto">
              <a:xfrm>
                <a:off x="320" y="192"/>
                <a:ext cx="36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54757" name="未知"/>
              <p:cNvSpPr>
                <a:spLocks/>
              </p:cNvSpPr>
              <p:nvPr/>
            </p:nvSpPr>
            <p:spPr bwMode="auto">
              <a:xfrm>
                <a:off x="208" y="0"/>
                <a:ext cx="528" cy="96"/>
              </a:xfrm>
              <a:custGeom>
                <a:avLst/>
                <a:gdLst>
                  <a:gd name="T0" fmla="*/ 0 w 528"/>
                  <a:gd name="T1" fmla="*/ 96 h 96"/>
                  <a:gd name="T2" fmla="*/ 192 w 528"/>
                  <a:gd name="T3" fmla="*/ 0 h 96"/>
                  <a:gd name="T4" fmla="*/ 528 w 528"/>
                  <a:gd name="T5" fmla="*/ 96 h 96"/>
                  <a:gd name="T6" fmla="*/ 0 60000 65536"/>
                  <a:gd name="T7" fmla="*/ 0 60000 65536"/>
                  <a:gd name="T8" fmla="*/ 0 60000 65536"/>
                </a:gdLst>
                <a:ahLst/>
                <a:cxnLst>
                  <a:cxn ang="T6">
                    <a:pos x="T0" y="T1"/>
                  </a:cxn>
                  <a:cxn ang="T7">
                    <a:pos x="T2" y="T3"/>
                  </a:cxn>
                  <a:cxn ang="T8">
                    <a:pos x="T4" y="T5"/>
                  </a:cxn>
                </a:cxnLst>
                <a:rect l="0" t="0" r="r" b="b"/>
                <a:pathLst>
                  <a:path w="528" h="96">
                    <a:moveTo>
                      <a:pt x="0" y="96"/>
                    </a:moveTo>
                    <a:cubicBezTo>
                      <a:pt x="52" y="48"/>
                      <a:pt x="104" y="0"/>
                      <a:pt x="192" y="0"/>
                    </a:cubicBezTo>
                    <a:cubicBezTo>
                      <a:pt x="280" y="0"/>
                      <a:pt x="472" y="80"/>
                      <a:pt x="528" y="96"/>
                    </a:cubicBezTo>
                  </a:path>
                </a:pathLst>
              </a:custGeom>
              <a:noFill/>
              <a:ln w="28575" cap="flat" cmpd="sng">
                <a:solidFill>
                  <a:schemeClr val="hlink"/>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54758" name="未知"/>
              <p:cNvSpPr>
                <a:spLocks/>
              </p:cNvSpPr>
              <p:nvPr/>
            </p:nvSpPr>
            <p:spPr bwMode="auto">
              <a:xfrm>
                <a:off x="312" y="336"/>
                <a:ext cx="528" cy="384"/>
              </a:xfrm>
              <a:custGeom>
                <a:avLst/>
                <a:gdLst>
                  <a:gd name="T0" fmla="*/ 528 w 528"/>
                  <a:gd name="T1" fmla="*/ 0 h 384"/>
                  <a:gd name="T2" fmla="*/ 432 w 528"/>
                  <a:gd name="T3" fmla="*/ 192 h 384"/>
                  <a:gd name="T4" fmla="*/ 0 w 528"/>
                  <a:gd name="T5" fmla="*/ 384 h 384"/>
                  <a:gd name="T6" fmla="*/ 0 60000 65536"/>
                  <a:gd name="T7" fmla="*/ 0 60000 65536"/>
                  <a:gd name="T8" fmla="*/ 0 60000 65536"/>
                </a:gdLst>
                <a:ahLst/>
                <a:cxnLst>
                  <a:cxn ang="T6">
                    <a:pos x="T0" y="T1"/>
                  </a:cxn>
                  <a:cxn ang="T7">
                    <a:pos x="T2" y="T3"/>
                  </a:cxn>
                  <a:cxn ang="T8">
                    <a:pos x="T4" y="T5"/>
                  </a:cxn>
                </a:cxnLst>
                <a:rect l="0" t="0" r="r" b="b"/>
                <a:pathLst>
                  <a:path w="528" h="384">
                    <a:moveTo>
                      <a:pt x="528" y="0"/>
                    </a:moveTo>
                    <a:cubicBezTo>
                      <a:pt x="524" y="64"/>
                      <a:pt x="520" y="128"/>
                      <a:pt x="432" y="192"/>
                    </a:cubicBezTo>
                    <a:cubicBezTo>
                      <a:pt x="344" y="256"/>
                      <a:pt x="72" y="352"/>
                      <a:pt x="0" y="384"/>
                    </a:cubicBezTo>
                  </a:path>
                </a:pathLst>
              </a:custGeom>
              <a:noFill/>
              <a:ln w="28575" cap="flat" cmpd="sng">
                <a:solidFill>
                  <a:schemeClr val="hlink"/>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54745" name="Group 14"/>
            <p:cNvGrpSpPr>
              <a:grpSpLocks/>
            </p:cNvGrpSpPr>
            <p:nvPr/>
          </p:nvGrpSpPr>
          <p:grpSpPr bwMode="auto">
            <a:xfrm>
              <a:off x="576" y="528"/>
              <a:ext cx="965" cy="329"/>
              <a:chOff x="0" y="0"/>
              <a:chExt cx="965" cy="329"/>
            </a:xfrm>
          </p:grpSpPr>
          <p:grpSp>
            <p:nvGrpSpPr>
              <p:cNvPr id="454746" name="Group 15"/>
              <p:cNvGrpSpPr>
                <a:grpSpLocks/>
              </p:cNvGrpSpPr>
              <p:nvPr/>
            </p:nvGrpSpPr>
            <p:grpSpPr bwMode="auto">
              <a:xfrm>
                <a:off x="0" y="80"/>
                <a:ext cx="965" cy="249"/>
                <a:chOff x="0" y="0"/>
                <a:chExt cx="965" cy="249"/>
              </a:xfrm>
            </p:grpSpPr>
            <p:sp>
              <p:nvSpPr>
                <p:cNvPr id="454748" name="Oval 16"/>
                <p:cNvSpPr>
                  <a:spLocks noChangeArrowheads="1"/>
                </p:cNvSpPr>
                <p:nvPr/>
              </p:nvSpPr>
              <p:spPr bwMode="auto">
                <a:xfrm>
                  <a:off x="0" y="0"/>
                  <a:ext cx="317" cy="249"/>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v</a:t>
                  </a:r>
                  <a:r>
                    <a:rPr lang="en-US" altLang="en-US" sz="2400" baseline="-18000">
                      <a:latin typeface="Times New Roman" pitchFamily="18" charset="0"/>
                    </a:rPr>
                    <a:t>4</a:t>
                  </a:r>
                </a:p>
              </p:txBody>
            </p:sp>
            <p:sp>
              <p:nvSpPr>
                <p:cNvPr id="454749" name="Oval 17"/>
                <p:cNvSpPr>
                  <a:spLocks noChangeArrowheads="1"/>
                </p:cNvSpPr>
                <p:nvPr/>
              </p:nvSpPr>
              <p:spPr bwMode="auto">
                <a:xfrm>
                  <a:off x="648" y="0"/>
                  <a:ext cx="317" cy="249"/>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v</a:t>
                  </a:r>
                  <a:r>
                    <a:rPr lang="en-US" altLang="en-US" sz="2400" baseline="-18000">
                      <a:latin typeface="Times New Roman" pitchFamily="18" charset="0"/>
                    </a:rPr>
                    <a:t>5</a:t>
                  </a:r>
                </a:p>
              </p:txBody>
            </p:sp>
            <p:sp>
              <p:nvSpPr>
                <p:cNvPr id="454750" name="Line 18"/>
                <p:cNvSpPr>
                  <a:spLocks noChangeShapeType="1"/>
                </p:cNvSpPr>
                <p:nvPr/>
              </p:nvSpPr>
              <p:spPr bwMode="auto">
                <a:xfrm>
                  <a:off x="320" y="112"/>
                  <a:ext cx="3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54747" name="未知"/>
              <p:cNvSpPr>
                <a:spLocks/>
              </p:cNvSpPr>
              <p:nvPr/>
            </p:nvSpPr>
            <p:spPr bwMode="auto">
              <a:xfrm>
                <a:off x="240" y="0"/>
                <a:ext cx="480" cy="96"/>
              </a:xfrm>
              <a:custGeom>
                <a:avLst/>
                <a:gdLst>
                  <a:gd name="T0" fmla="*/ 0 w 480"/>
                  <a:gd name="T1" fmla="*/ 96 h 96"/>
                  <a:gd name="T2" fmla="*/ 192 w 480"/>
                  <a:gd name="T3" fmla="*/ 0 h 96"/>
                  <a:gd name="T4" fmla="*/ 480 w 480"/>
                  <a:gd name="T5" fmla="*/ 96 h 96"/>
                  <a:gd name="T6" fmla="*/ 0 60000 65536"/>
                  <a:gd name="T7" fmla="*/ 0 60000 65536"/>
                  <a:gd name="T8" fmla="*/ 0 60000 65536"/>
                </a:gdLst>
                <a:ahLst/>
                <a:cxnLst>
                  <a:cxn ang="T6">
                    <a:pos x="T0" y="T1"/>
                  </a:cxn>
                  <a:cxn ang="T7">
                    <a:pos x="T2" y="T3"/>
                  </a:cxn>
                  <a:cxn ang="T8">
                    <a:pos x="T4" y="T5"/>
                  </a:cxn>
                </a:cxnLst>
                <a:rect l="0" t="0" r="r" b="b"/>
                <a:pathLst>
                  <a:path w="480" h="96">
                    <a:moveTo>
                      <a:pt x="0" y="96"/>
                    </a:moveTo>
                    <a:cubicBezTo>
                      <a:pt x="56" y="48"/>
                      <a:pt x="112" y="0"/>
                      <a:pt x="192" y="0"/>
                    </a:cubicBezTo>
                    <a:cubicBezTo>
                      <a:pt x="272" y="0"/>
                      <a:pt x="432" y="80"/>
                      <a:pt x="480" y="96"/>
                    </a:cubicBezTo>
                  </a:path>
                </a:pathLst>
              </a:custGeom>
              <a:noFill/>
              <a:ln w="28575" cap="flat" cmpd="sng">
                <a:solidFill>
                  <a:schemeClr val="folHlink"/>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454661" name="Group 20"/>
          <p:cNvGrpSpPr>
            <a:grpSpLocks/>
          </p:cNvGrpSpPr>
          <p:nvPr/>
        </p:nvGrpSpPr>
        <p:grpSpPr bwMode="auto">
          <a:xfrm>
            <a:off x="2911797" y="3115220"/>
            <a:ext cx="3651748" cy="3408363"/>
            <a:chOff x="680" y="0"/>
            <a:chExt cx="2124" cy="2147"/>
          </a:xfrm>
        </p:grpSpPr>
        <p:sp>
          <p:nvSpPr>
            <p:cNvPr id="454676" name="Rectangle 21"/>
            <p:cNvSpPr>
              <a:spLocks noChangeArrowheads="1"/>
            </p:cNvSpPr>
            <p:nvPr/>
          </p:nvSpPr>
          <p:spPr bwMode="auto">
            <a:xfrm>
              <a:off x="680" y="1943"/>
              <a:ext cx="1270"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a:latin typeface="Times New Roman" pitchFamily="18" charset="0"/>
                </a:rPr>
                <a:t>(b)  G</a:t>
              </a:r>
              <a:r>
                <a:rPr lang="zh-CN" altLang="en-US" sz="2000" b="1">
                  <a:latin typeface="Times New Roman" pitchFamily="18" charset="0"/>
                </a:rPr>
                <a:t>的邻接链表</a:t>
              </a:r>
            </a:p>
          </p:txBody>
        </p:sp>
        <p:grpSp>
          <p:nvGrpSpPr>
            <p:cNvPr id="454677" name="Group 22"/>
            <p:cNvGrpSpPr>
              <a:grpSpLocks/>
            </p:cNvGrpSpPr>
            <p:nvPr/>
          </p:nvGrpSpPr>
          <p:grpSpPr bwMode="auto">
            <a:xfrm>
              <a:off x="769" y="0"/>
              <a:ext cx="2035" cy="1865"/>
              <a:chOff x="769" y="0"/>
              <a:chExt cx="2035" cy="1865"/>
            </a:xfrm>
          </p:grpSpPr>
          <p:sp>
            <p:nvSpPr>
              <p:cNvPr id="454678" name="未知"/>
              <p:cNvSpPr>
                <a:spLocks/>
              </p:cNvSpPr>
              <p:nvPr/>
            </p:nvSpPr>
            <p:spPr bwMode="auto">
              <a:xfrm>
                <a:off x="1451" y="549"/>
                <a:ext cx="1048" cy="56"/>
              </a:xfrm>
              <a:custGeom>
                <a:avLst/>
                <a:gdLst>
                  <a:gd name="T0" fmla="*/ 40 w 1048"/>
                  <a:gd name="T1" fmla="*/ 56 h 56"/>
                  <a:gd name="T2" fmla="*/ 136 w 1048"/>
                  <a:gd name="T3" fmla="*/ 8 h 56"/>
                  <a:gd name="T4" fmla="*/ 856 w 1048"/>
                  <a:gd name="T5" fmla="*/ 8 h 56"/>
                  <a:gd name="T6" fmla="*/ 1048 w 1048"/>
                  <a:gd name="T7" fmla="*/ 56 h 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48" h="56">
                    <a:moveTo>
                      <a:pt x="40" y="56"/>
                    </a:moveTo>
                    <a:cubicBezTo>
                      <a:pt x="20" y="36"/>
                      <a:pt x="0" y="16"/>
                      <a:pt x="136" y="8"/>
                    </a:cubicBezTo>
                    <a:cubicBezTo>
                      <a:pt x="272" y="0"/>
                      <a:pt x="704" y="0"/>
                      <a:pt x="856" y="8"/>
                    </a:cubicBezTo>
                    <a:cubicBezTo>
                      <a:pt x="1008" y="16"/>
                      <a:pt x="1016" y="48"/>
                      <a:pt x="1048" y="56"/>
                    </a:cubicBezTo>
                  </a:path>
                </a:pathLst>
              </a:custGeom>
              <a:noFill/>
              <a:ln w="28575" cap="flat" cmpd="sng">
                <a:solidFill>
                  <a:schemeClr val="hlink"/>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54679" name="Line 24"/>
              <p:cNvSpPr>
                <a:spLocks noChangeShapeType="1"/>
              </p:cNvSpPr>
              <p:nvPr/>
            </p:nvSpPr>
            <p:spPr bwMode="auto">
              <a:xfrm>
                <a:off x="1451" y="911"/>
                <a:ext cx="336" cy="0"/>
              </a:xfrm>
              <a:prstGeom prst="line">
                <a:avLst/>
              </a:prstGeom>
              <a:noFill/>
              <a:ln w="28575">
                <a:solidFill>
                  <a:schemeClr val="folHlink"/>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454680" name="Group 25"/>
              <p:cNvGrpSpPr>
                <a:grpSpLocks/>
              </p:cNvGrpSpPr>
              <p:nvPr/>
            </p:nvGrpSpPr>
            <p:grpSpPr bwMode="auto">
              <a:xfrm>
                <a:off x="769" y="0"/>
                <a:ext cx="2035" cy="1865"/>
                <a:chOff x="769" y="0"/>
                <a:chExt cx="2035" cy="1865"/>
              </a:xfrm>
            </p:grpSpPr>
            <p:sp>
              <p:nvSpPr>
                <p:cNvPr id="454682" name="Rectangle 26"/>
                <p:cNvSpPr>
                  <a:spLocks noChangeArrowheads="1"/>
                </p:cNvSpPr>
                <p:nvPr/>
              </p:nvSpPr>
              <p:spPr bwMode="auto">
                <a:xfrm>
                  <a:off x="769" y="17"/>
                  <a:ext cx="226" cy="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lnSpc>
                      <a:spcPct val="110000"/>
                    </a:lnSpc>
                    <a:spcBef>
                      <a:spcPct val="0"/>
                    </a:spcBef>
                    <a:buClrTx/>
                    <a:buSzTx/>
                    <a:buFontTx/>
                    <a:buNone/>
                  </a:pPr>
                  <a:r>
                    <a:rPr lang="en-US" altLang="en-US" sz="2400" b="1">
                      <a:latin typeface="Times New Roman" pitchFamily="18" charset="0"/>
                    </a:rPr>
                    <a:t>0</a:t>
                  </a:r>
                </a:p>
                <a:p>
                  <a:pPr eaLnBrk="1" hangingPunct="1">
                    <a:lnSpc>
                      <a:spcPct val="110000"/>
                    </a:lnSpc>
                    <a:spcBef>
                      <a:spcPct val="0"/>
                    </a:spcBef>
                    <a:buClrTx/>
                    <a:buSzTx/>
                    <a:buFontTx/>
                    <a:buNone/>
                  </a:pPr>
                  <a:r>
                    <a:rPr lang="en-US" altLang="en-US" sz="2400" b="1">
                      <a:latin typeface="Times New Roman" pitchFamily="18" charset="0"/>
                    </a:rPr>
                    <a:t>1</a:t>
                  </a:r>
                </a:p>
                <a:p>
                  <a:pPr eaLnBrk="1" hangingPunct="1">
                    <a:lnSpc>
                      <a:spcPct val="110000"/>
                    </a:lnSpc>
                    <a:spcBef>
                      <a:spcPct val="0"/>
                    </a:spcBef>
                    <a:buClrTx/>
                    <a:buSzTx/>
                    <a:buFontTx/>
                    <a:buNone/>
                  </a:pPr>
                  <a:r>
                    <a:rPr lang="en-US" altLang="en-US" sz="2400" b="1">
                      <a:latin typeface="Times New Roman" pitchFamily="18" charset="0"/>
                    </a:rPr>
                    <a:t>2</a:t>
                  </a:r>
                </a:p>
                <a:p>
                  <a:pPr eaLnBrk="1" hangingPunct="1">
                    <a:lnSpc>
                      <a:spcPct val="110000"/>
                    </a:lnSpc>
                    <a:spcBef>
                      <a:spcPct val="0"/>
                    </a:spcBef>
                    <a:buClrTx/>
                    <a:buSzTx/>
                    <a:buFontTx/>
                    <a:buNone/>
                  </a:pPr>
                  <a:r>
                    <a:rPr lang="en-US" altLang="en-US" sz="2400" b="1">
                      <a:latin typeface="Times New Roman" pitchFamily="18" charset="0"/>
                    </a:rPr>
                    <a:t>3</a:t>
                  </a:r>
                </a:p>
                <a:p>
                  <a:pPr eaLnBrk="1" hangingPunct="1">
                    <a:lnSpc>
                      <a:spcPct val="110000"/>
                    </a:lnSpc>
                    <a:spcBef>
                      <a:spcPct val="0"/>
                    </a:spcBef>
                    <a:buClrTx/>
                    <a:buSzTx/>
                    <a:buFontTx/>
                    <a:buNone/>
                  </a:pPr>
                  <a:r>
                    <a:rPr lang="en-US" altLang="en-US" sz="2400" b="1">
                      <a:latin typeface="Times New Roman" pitchFamily="18" charset="0"/>
                    </a:rPr>
                    <a:t>4</a:t>
                  </a:r>
                </a:p>
              </p:txBody>
            </p:sp>
            <p:grpSp>
              <p:nvGrpSpPr>
                <p:cNvPr id="454684" name="Group 28"/>
                <p:cNvGrpSpPr>
                  <a:grpSpLocks/>
                </p:cNvGrpSpPr>
                <p:nvPr/>
              </p:nvGrpSpPr>
              <p:grpSpPr bwMode="auto">
                <a:xfrm>
                  <a:off x="998" y="24"/>
                  <a:ext cx="590" cy="1841"/>
                  <a:chOff x="0" y="0"/>
                  <a:chExt cx="590" cy="1841"/>
                </a:xfrm>
              </p:grpSpPr>
              <p:grpSp>
                <p:nvGrpSpPr>
                  <p:cNvPr id="454722" name="Group 29"/>
                  <p:cNvGrpSpPr>
                    <a:grpSpLocks/>
                  </p:cNvGrpSpPr>
                  <p:nvPr/>
                </p:nvGrpSpPr>
                <p:grpSpPr bwMode="auto">
                  <a:xfrm>
                    <a:off x="0" y="0"/>
                    <a:ext cx="590" cy="262"/>
                    <a:chOff x="0" y="0"/>
                    <a:chExt cx="544" cy="226"/>
                  </a:xfrm>
                </p:grpSpPr>
                <p:sp>
                  <p:nvSpPr>
                    <p:cNvPr id="454741" name="Rectangle 30"/>
                    <p:cNvSpPr>
                      <a:spLocks noChangeArrowheads="1"/>
                    </p:cNvSpPr>
                    <p:nvPr/>
                  </p:nvSpPr>
                  <p:spPr bwMode="auto">
                    <a:xfrm>
                      <a:off x="0" y="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a:latin typeface="Times New Roman" pitchFamily="18" charset="0"/>
                        </a:rPr>
                        <a:t>v</a:t>
                      </a:r>
                      <a:r>
                        <a:rPr lang="en-US" altLang="en-US" sz="2400" b="1" baseline="-20000" dirty="0">
                          <a:latin typeface="Times New Roman" pitchFamily="18" charset="0"/>
                        </a:rPr>
                        <a:t>1</a:t>
                      </a:r>
                      <a:r>
                        <a:rPr lang="en-US" altLang="en-US" sz="2400" b="1" dirty="0">
                          <a:latin typeface="Times New Roman" pitchFamily="18" charset="0"/>
                        </a:rPr>
                        <a:t>       </a:t>
                      </a:r>
                    </a:p>
                  </p:txBody>
                </p:sp>
                <p:sp>
                  <p:nvSpPr>
                    <p:cNvPr id="454742" name="Line 31"/>
                    <p:cNvSpPr>
                      <a:spLocks noChangeShapeType="1"/>
                    </p:cNvSpPr>
                    <p:nvPr/>
                  </p:nvSpPr>
                  <p:spPr bwMode="auto">
                    <a:xfrm>
                      <a:off x="293"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54723" name="Group 32"/>
                  <p:cNvGrpSpPr>
                    <a:grpSpLocks/>
                  </p:cNvGrpSpPr>
                  <p:nvPr/>
                </p:nvGrpSpPr>
                <p:grpSpPr bwMode="auto">
                  <a:xfrm>
                    <a:off x="0" y="263"/>
                    <a:ext cx="590" cy="263"/>
                    <a:chOff x="0" y="0"/>
                    <a:chExt cx="544" cy="226"/>
                  </a:xfrm>
                </p:grpSpPr>
                <p:sp>
                  <p:nvSpPr>
                    <p:cNvPr id="454739" name="Rectangle 33"/>
                    <p:cNvSpPr>
                      <a:spLocks noChangeArrowheads="1"/>
                    </p:cNvSpPr>
                    <p:nvPr/>
                  </p:nvSpPr>
                  <p:spPr bwMode="auto">
                    <a:xfrm>
                      <a:off x="0" y="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v</a:t>
                      </a:r>
                      <a:r>
                        <a:rPr lang="en-US" altLang="en-US" sz="2400" b="1" baseline="-20000">
                          <a:latin typeface="Times New Roman" pitchFamily="18" charset="0"/>
                        </a:rPr>
                        <a:t>2</a:t>
                      </a:r>
                      <a:endParaRPr lang="en-US" altLang="en-US" sz="2400" b="1">
                        <a:latin typeface="Times New Roman" pitchFamily="18" charset="0"/>
                      </a:endParaRPr>
                    </a:p>
                  </p:txBody>
                </p:sp>
                <p:sp>
                  <p:nvSpPr>
                    <p:cNvPr id="454740" name="Line 34"/>
                    <p:cNvSpPr>
                      <a:spLocks noChangeShapeType="1"/>
                    </p:cNvSpPr>
                    <p:nvPr/>
                  </p:nvSpPr>
                  <p:spPr bwMode="auto">
                    <a:xfrm>
                      <a:off x="293"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54724" name="Group 35"/>
                  <p:cNvGrpSpPr>
                    <a:grpSpLocks/>
                  </p:cNvGrpSpPr>
                  <p:nvPr/>
                </p:nvGrpSpPr>
                <p:grpSpPr bwMode="auto">
                  <a:xfrm>
                    <a:off x="0" y="527"/>
                    <a:ext cx="590" cy="262"/>
                    <a:chOff x="0" y="0"/>
                    <a:chExt cx="544" cy="226"/>
                  </a:xfrm>
                </p:grpSpPr>
                <p:sp>
                  <p:nvSpPr>
                    <p:cNvPr id="454737" name="Rectangle 36"/>
                    <p:cNvSpPr>
                      <a:spLocks noChangeArrowheads="1"/>
                    </p:cNvSpPr>
                    <p:nvPr/>
                  </p:nvSpPr>
                  <p:spPr bwMode="auto">
                    <a:xfrm>
                      <a:off x="0" y="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v</a:t>
                      </a:r>
                      <a:r>
                        <a:rPr lang="en-US" altLang="en-US" sz="2400" b="1" baseline="-20000">
                          <a:latin typeface="Times New Roman" pitchFamily="18" charset="0"/>
                        </a:rPr>
                        <a:t>3</a:t>
                      </a:r>
                      <a:r>
                        <a:rPr lang="en-US" altLang="en-US" sz="2400" b="1">
                          <a:latin typeface="Times New Roman" pitchFamily="18" charset="0"/>
                        </a:rPr>
                        <a:t>       </a:t>
                      </a:r>
                    </a:p>
                  </p:txBody>
                </p:sp>
                <p:sp>
                  <p:nvSpPr>
                    <p:cNvPr id="454738" name="Line 37"/>
                    <p:cNvSpPr>
                      <a:spLocks noChangeShapeType="1"/>
                    </p:cNvSpPr>
                    <p:nvPr/>
                  </p:nvSpPr>
                  <p:spPr bwMode="auto">
                    <a:xfrm>
                      <a:off x="293"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54725" name="Group 38"/>
                  <p:cNvGrpSpPr>
                    <a:grpSpLocks/>
                  </p:cNvGrpSpPr>
                  <p:nvPr/>
                </p:nvGrpSpPr>
                <p:grpSpPr bwMode="auto">
                  <a:xfrm>
                    <a:off x="0" y="790"/>
                    <a:ext cx="590" cy="262"/>
                    <a:chOff x="0" y="0"/>
                    <a:chExt cx="544" cy="226"/>
                  </a:xfrm>
                </p:grpSpPr>
                <p:sp>
                  <p:nvSpPr>
                    <p:cNvPr id="454735" name="Rectangle 39"/>
                    <p:cNvSpPr>
                      <a:spLocks noChangeArrowheads="1"/>
                    </p:cNvSpPr>
                    <p:nvPr/>
                  </p:nvSpPr>
                  <p:spPr bwMode="auto">
                    <a:xfrm>
                      <a:off x="0" y="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v</a:t>
                      </a:r>
                      <a:r>
                        <a:rPr lang="en-US" altLang="en-US" sz="2400" b="1" baseline="-20000">
                          <a:latin typeface="Times New Roman" pitchFamily="18" charset="0"/>
                        </a:rPr>
                        <a:t>4</a:t>
                      </a:r>
                      <a:endParaRPr lang="en-US" altLang="en-US" sz="2400" b="1">
                        <a:latin typeface="Times New Roman" pitchFamily="18" charset="0"/>
                      </a:endParaRPr>
                    </a:p>
                  </p:txBody>
                </p:sp>
                <p:sp>
                  <p:nvSpPr>
                    <p:cNvPr id="454736" name="Line 40"/>
                    <p:cNvSpPr>
                      <a:spLocks noChangeShapeType="1"/>
                    </p:cNvSpPr>
                    <p:nvPr/>
                  </p:nvSpPr>
                  <p:spPr bwMode="auto">
                    <a:xfrm>
                      <a:off x="293"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54726" name="Group 41"/>
                  <p:cNvGrpSpPr>
                    <a:grpSpLocks/>
                  </p:cNvGrpSpPr>
                  <p:nvPr/>
                </p:nvGrpSpPr>
                <p:grpSpPr bwMode="auto">
                  <a:xfrm>
                    <a:off x="0" y="1317"/>
                    <a:ext cx="590" cy="262"/>
                    <a:chOff x="0" y="0"/>
                    <a:chExt cx="544" cy="226"/>
                  </a:xfrm>
                </p:grpSpPr>
                <p:sp>
                  <p:nvSpPr>
                    <p:cNvPr id="454733" name="Rectangle 42"/>
                    <p:cNvSpPr>
                      <a:spLocks noChangeArrowheads="1"/>
                    </p:cNvSpPr>
                    <p:nvPr/>
                  </p:nvSpPr>
                  <p:spPr bwMode="auto">
                    <a:xfrm>
                      <a:off x="0" y="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a:latin typeface="宋体" pitchFamily="2" charset="-122"/>
                        </a:rPr>
                        <a:t>┇</a:t>
                      </a:r>
                      <a:r>
                        <a:rPr lang="zh-CN" altLang="en-US" sz="2400" b="1">
                          <a:latin typeface="Times New Roman" pitchFamily="18" charset="0"/>
                        </a:rPr>
                        <a:t> ┇ </a:t>
                      </a:r>
                    </a:p>
                  </p:txBody>
                </p:sp>
                <p:sp>
                  <p:nvSpPr>
                    <p:cNvPr id="454734" name="Line 43"/>
                    <p:cNvSpPr>
                      <a:spLocks noChangeShapeType="1"/>
                    </p:cNvSpPr>
                    <p:nvPr/>
                  </p:nvSpPr>
                  <p:spPr bwMode="auto">
                    <a:xfrm>
                      <a:off x="293"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54727" name="Group 44"/>
                  <p:cNvGrpSpPr>
                    <a:grpSpLocks/>
                  </p:cNvGrpSpPr>
                  <p:nvPr/>
                </p:nvGrpSpPr>
                <p:grpSpPr bwMode="auto">
                  <a:xfrm>
                    <a:off x="0" y="1579"/>
                    <a:ext cx="590" cy="262"/>
                    <a:chOff x="0" y="0"/>
                    <a:chExt cx="544" cy="226"/>
                  </a:xfrm>
                </p:grpSpPr>
                <p:sp>
                  <p:nvSpPr>
                    <p:cNvPr id="454731" name="Rectangle 45"/>
                    <p:cNvSpPr>
                      <a:spLocks noChangeArrowheads="1"/>
                    </p:cNvSpPr>
                    <p:nvPr/>
                  </p:nvSpPr>
                  <p:spPr bwMode="auto">
                    <a:xfrm>
                      <a:off x="0" y="0"/>
                      <a:ext cx="544" cy="22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zh-CN" altLang="en-US" sz="2400" b="1">
                        <a:latin typeface="Times New Roman" pitchFamily="18" charset="0"/>
                      </a:endParaRPr>
                    </a:p>
                  </p:txBody>
                </p:sp>
                <p:sp>
                  <p:nvSpPr>
                    <p:cNvPr id="454732" name="Line 46"/>
                    <p:cNvSpPr>
                      <a:spLocks noChangeShapeType="1"/>
                    </p:cNvSpPr>
                    <p:nvPr/>
                  </p:nvSpPr>
                  <p:spPr bwMode="auto">
                    <a:xfrm>
                      <a:off x="293"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54728" name="Group 47"/>
                  <p:cNvGrpSpPr>
                    <a:grpSpLocks/>
                  </p:cNvGrpSpPr>
                  <p:nvPr/>
                </p:nvGrpSpPr>
                <p:grpSpPr bwMode="auto">
                  <a:xfrm>
                    <a:off x="0" y="1053"/>
                    <a:ext cx="590" cy="263"/>
                    <a:chOff x="0" y="0"/>
                    <a:chExt cx="544" cy="226"/>
                  </a:xfrm>
                </p:grpSpPr>
                <p:sp>
                  <p:nvSpPr>
                    <p:cNvPr id="454729" name="Rectangle 48"/>
                    <p:cNvSpPr>
                      <a:spLocks noChangeArrowheads="1"/>
                    </p:cNvSpPr>
                    <p:nvPr/>
                  </p:nvSpPr>
                  <p:spPr bwMode="auto">
                    <a:xfrm>
                      <a:off x="0" y="0"/>
                      <a:ext cx="54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v</a:t>
                      </a:r>
                      <a:r>
                        <a:rPr lang="en-US" altLang="en-US" sz="2400" b="1" baseline="-20000">
                          <a:latin typeface="Times New Roman" pitchFamily="18" charset="0"/>
                        </a:rPr>
                        <a:t>5</a:t>
                      </a:r>
                      <a:r>
                        <a:rPr lang="en-US" altLang="en-US" sz="2400" b="1">
                          <a:latin typeface="Times New Roman" pitchFamily="18" charset="0"/>
                        </a:rPr>
                        <a:t>       </a:t>
                      </a:r>
                    </a:p>
                  </p:txBody>
                </p:sp>
                <p:sp>
                  <p:nvSpPr>
                    <p:cNvPr id="454730" name="Line 49"/>
                    <p:cNvSpPr>
                      <a:spLocks noChangeShapeType="1"/>
                    </p:cNvSpPr>
                    <p:nvPr/>
                  </p:nvSpPr>
                  <p:spPr bwMode="auto">
                    <a:xfrm>
                      <a:off x="293"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454685" name="Group 50"/>
                <p:cNvGrpSpPr>
                  <a:grpSpLocks/>
                </p:cNvGrpSpPr>
                <p:nvPr/>
              </p:nvGrpSpPr>
              <p:grpSpPr bwMode="auto">
                <a:xfrm>
                  <a:off x="1451" y="0"/>
                  <a:ext cx="1353" cy="235"/>
                  <a:chOff x="0" y="0"/>
                  <a:chExt cx="1353" cy="235"/>
                </a:xfrm>
              </p:grpSpPr>
              <p:grpSp>
                <p:nvGrpSpPr>
                  <p:cNvPr id="454714" name="Group 51"/>
                  <p:cNvGrpSpPr>
                    <a:grpSpLocks/>
                  </p:cNvGrpSpPr>
                  <p:nvPr/>
                </p:nvGrpSpPr>
                <p:grpSpPr bwMode="auto">
                  <a:xfrm>
                    <a:off x="275" y="0"/>
                    <a:ext cx="456" cy="226"/>
                    <a:chOff x="0" y="0"/>
                    <a:chExt cx="456" cy="226"/>
                  </a:xfrm>
                </p:grpSpPr>
                <p:sp>
                  <p:nvSpPr>
                    <p:cNvPr id="454720" name="Rectangle 52"/>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2</a:t>
                      </a:r>
                    </a:p>
                  </p:txBody>
                </p:sp>
                <p:sp>
                  <p:nvSpPr>
                    <p:cNvPr id="454721" name="Line 53"/>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54715" name="Group 54"/>
                  <p:cNvGrpSpPr>
                    <a:grpSpLocks/>
                  </p:cNvGrpSpPr>
                  <p:nvPr/>
                </p:nvGrpSpPr>
                <p:grpSpPr bwMode="auto">
                  <a:xfrm>
                    <a:off x="897" y="9"/>
                    <a:ext cx="456" cy="226"/>
                    <a:chOff x="0" y="0"/>
                    <a:chExt cx="456" cy="226"/>
                  </a:xfrm>
                </p:grpSpPr>
                <p:sp>
                  <p:nvSpPr>
                    <p:cNvPr id="454718" name="Rectangle 55"/>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   </a:t>
                      </a:r>
                      <a:r>
                        <a:rPr lang="en-US" altLang="en-US" sz="2400">
                          <a:latin typeface="Times New Roman" pitchFamily="18" charset="0"/>
                        </a:rPr>
                        <a:t>⋀</a:t>
                      </a:r>
                    </a:p>
                  </p:txBody>
                </p:sp>
                <p:sp>
                  <p:nvSpPr>
                    <p:cNvPr id="454719" name="Line 56"/>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54716" name="Line 57"/>
                  <p:cNvSpPr>
                    <a:spLocks noChangeShapeType="1"/>
                  </p:cNvSpPr>
                  <p:nvPr/>
                </p:nvSpPr>
                <p:spPr bwMode="auto">
                  <a:xfrm>
                    <a:off x="0" y="129"/>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54717" name="Line 58"/>
                  <p:cNvSpPr>
                    <a:spLocks noChangeShapeType="1"/>
                  </p:cNvSpPr>
                  <p:nvPr/>
                </p:nvSpPr>
                <p:spPr bwMode="auto">
                  <a:xfrm>
                    <a:off x="625" y="124"/>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54686" name="Group 59"/>
                <p:cNvGrpSpPr>
                  <a:grpSpLocks/>
                </p:cNvGrpSpPr>
                <p:nvPr/>
              </p:nvGrpSpPr>
              <p:grpSpPr bwMode="auto">
                <a:xfrm>
                  <a:off x="1451" y="281"/>
                  <a:ext cx="1353" cy="235"/>
                  <a:chOff x="0" y="0"/>
                  <a:chExt cx="1353" cy="235"/>
                </a:xfrm>
              </p:grpSpPr>
              <p:grpSp>
                <p:nvGrpSpPr>
                  <p:cNvPr id="454706" name="Group 60"/>
                  <p:cNvGrpSpPr>
                    <a:grpSpLocks/>
                  </p:cNvGrpSpPr>
                  <p:nvPr/>
                </p:nvGrpSpPr>
                <p:grpSpPr bwMode="auto">
                  <a:xfrm>
                    <a:off x="275" y="0"/>
                    <a:ext cx="456" cy="226"/>
                    <a:chOff x="0" y="0"/>
                    <a:chExt cx="456" cy="226"/>
                  </a:xfrm>
                </p:grpSpPr>
                <p:sp>
                  <p:nvSpPr>
                    <p:cNvPr id="454712" name="Rectangle 61"/>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2</a:t>
                      </a:r>
                    </a:p>
                  </p:txBody>
                </p:sp>
                <p:sp>
                  <p:nvSpPr>
                    <p:cNvPr id="454713" name="Line 62"/>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54707" name="Group 63"/>
                  <p:cNvGrpSpPr>
                    <a:grpSpLocks/>
                  </p:cNvGrpSpPr>
                  <p:nvPr/>
                </p:nvGrpSpPr>
                <p:grpSpPr bwMode="auto">
                  <a:xfrm>
                    <a:off x="897" y="9"/>
                    <a:ext cx="456" cy="226"/>
                    <a:chOff x="0" y="0"/>
                    <a:chExt cx="456" cy="226"/>
                  </a:xfrm>
                </p:grpSpPr>
                <p:sp>
                  <p:nvSpPr>
                    <p:cNvPr id="454710" name="Rectangle 64"/>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0   </a:t>
                      </a:r>
                      <a:r>
                        <a:rPr lang="en-US" altLang="en-US" sz="2400">
                          <a:latin typeface="Times New Roman" pitchFamily="18" charset="0"/>
                        </a:rPr>
                        <a:t>⋀</a:t>
                      </a:r>
                    </a:p>
                  </p:txBody>
                </p:sp>
                <p:sp>
                  <p:nvSpPr>
                    <p:cNvPr id="454711" name="Line 65"/>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54708" name="Line 66"/>
                  <p:cNvSpPr>
                    <a:spLocks noChangeShapeType="1"/>
                  </p:cNvSpPr>
                  <p:nvPr/>
                </p:nvSpPr>
                <p:spPr bwMode="auto">
                  <a:xfrm>
                    <a:off x="0" y="129"/>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54709" name="Line 67"/>
                  <p:cNvSpPr>
                    <a:spLocks noChangeShapeType="1"/>
                  </p:cNvSpPr>
                  <p:nvPr/>
                </p:nvSpPr>
                <p:spPr bwMode="auto">
                  <a:xfrm>
                    <a:off x="625" y="124"/>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54687" name="Group 68"/>
                <p:cNvGrpSpPr>
                  <a:grpSpLocks/>
                </p:cNvGrpSpPr>
                <p:nvPr/>
              </p:nvGrpSpPr>
              <p:grpSpPr bwMode="auto">
                <a:xfrm>
                  <a:off x="1451" y="569"/>
                  <a:ext cx="1340" cy="235"/>
                  <a:chOff x="0" y="0"/>
                  <a:chExt cx="1340" cy="235"/>
                </a:xfrm>
              </p:grpSpPr>
              <p:grpSp>
                <p:nvGrpSpPr>
                  <p:cNvPr id="454698" name="Group 69"/>
                  <p:cNvGrpSpPr>
                    <a:grpSpLocks/>
                  </p:cNvGrpSpPr>
                  <p:nvPr/>
                </p:nvGrpSpPr>
                <p:grpSpPr bwMode="auto">
                  <a:xfrm>
                    <a:off x="275" y="0"/>
                    <a:ext cx="456" cy="226"/>
                    <a:chOff x="0" y="0"/>
                    <a:chExt cx="456" cy="226"/>
                  </a:xfrm>
                </p:grpSpPr>
                <p:sp>
                  <p:nvSpPr>
                    <p:cNvPr id="454704" name="Rectangle 70"/>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a:latin typeface="Times New Roman" pitchFamily="18" charset="0"/>
                        </a:rPr>
                        <a:t>0</a:t>
                      </a:r>
                    </a:p>
                  </p:txBody>
                </p:sp>
                <p:sp>
                  <p:nvSpPr>
                    <p:cNvPr id="454705" name="Line 71"/>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54699" name="Line 72"/>
                  <p:cNvSpPr>
                    <a:spLocks noChangeShapeType="1"/>
                  </p:cNvSpPr>
                  <p:nvPr/>
                </p:nvSpPr>
                <p:spPr bwMode="auto">
                  <a:xfrm>
                    <a:off x="0" y="123"/>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454700" name="Group 73"/>
                  <p:cNvGrpSpPr>
                    <a:grpSpLocks/>
                  </p:cNvGrpSpPr>
                  <p:nvPr/>
                </p:nvGrpSpPr>
                <p:grpSpPr bwMode="auto">
                  <a:xfrm>
                    <a:off x="884" y="9"/>
                    <a:ext cx="456" cy="226"/>
                    <a:chOff x="0" y="0"/>
                    <a:chExt cx="456" cy="226"/>
                  </a:xfrm>
                </p:grpSpPr>
                <p:sp>
                  <p:nvSpPr>
                    <p:cNvPr id="454702" name="Rectangle 74"/>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   </a:t>
                      </a:r>
                      <a:r>
                        <a:rPr lang="en-US" altLang="en-US" sz="2400">
                          <a:latin typeface="Times New Roman" pitchFamily="18" charset="0"/>
                        </a:rPr>
                        <a:t>⋀</a:t>
                      </a:r>
                    </a:p>
                  </p:txBody>
                </p:sp>
                <p:sp>
                  <p:nvSpPr>
                    <p:cNvPr id="454703" name="Line 75"/>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54701" name="Line 76"/>
                  <p:cNvSpPr>
                    <a:spLocks noChangeShapeType="1"/>
                  </p:cNvSpPr>
                  <p:nvPr/>
                </p:nvSpPr>
                <p:spPr bwMode="auto">
                  <a:xfrm>
                    <a:off x="603" y="124"/>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54688" name="Group 77"/>
                <p:cNvGrpSpPr>
                  <a:grpSpLocks/>
                </p:cNvGrpSpPr>
                <p:nvPr/>
              </p:nvGrpSpPr>
              <p:grpSpPr bwMode="auto">
                <a:xfrm>
                  <a:off x="1451" y="864"/>
                  <a:ext cx="729" cy="226"/>
                  <a:chOff x="0" y="0"/>
                  <a:chExt cx="729" cy="226"/>
                </a:xfrm>
              </p:grpSpPr>
              <p:grpSp>
                <p:nvGrpSpPr>
                  <p:cNvPr id="454694" name="Group 78"/>
                  <p:cNvGrpSpPr>
                    <a:grpSpLocks/>
                  </p:cNvGrpSpPr>
                  <p:nvPr/>
                </p:nvGrpSpPr>
                <p:grpSpPr bwMode="auto">
                  <a:xfrm>
                    <a:off x="273" y="0"/>
                    <a:ext cx="456" cy="226"/>
                    <a:chOff x="0" y="0"/>
                    <a:chExt cx="456" cy="226"/>
                  </a:xfrm>
                </p:grpSpPr>
                <p:sp>
                  <p:nvSpPr>
                    <p:cNvPr id="454696" name="Rectangle 79"/>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4   </a:t>
                      </a:r>
                      <a:r>
                        <a:rPr lang="en-US" altLang="en-US" sz="2400">
                          <a:latin typeface="Times New Roman" pitchFamily="18" charset="0"/>
                        </a:rPr>
                        <a:t>⋀</a:t>
                      </a:r>
                    </a:p>
                  </p:txBody>
                </p:sp>
                <p:sp>
                  <p:nvSpPr>
                    <p:cNvPr id="454697" name="Line 80"/>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54695" name="Line 81"/>
                  <p:cNvSpPr>
                    <a:spLocks noChangeShapeType="1"/>
                  </p:cNvSpPr>
                  <p:nvPr/>
                </p:nvSpPr>
                <p:spPr bwMode="auto">
                  <a:xfrm>
                    <a:off x="0" y="115"/>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54689" name="Group 82"/>
                <p:cNvGrpSpPr>
                  <a:grpSpLocks/>
                </p:cNvGrpSpPr>
                <p:nvPr/>
              </p:nvGrpSpPr>
              <p:grpSpPr bwMode="auto">
                <a:xfrm>
                  <a:off x="1451" y="1136"/>
                  <a:ext cx="729" cy="226"/>
                  <a:chOff x="0" y="0"/>
                  <a:chExt cx="729" cy="226"/>
                </a:xfrm>
              </p:grpSpPr>
              <p:grpSp>
                <p:nvGrpSpPr>
                  <p:cNvPr id="454690" name="Group 83"/>
                  <p:cNvGrpSpPr>
                    <a:grpSpLocks/>
                  </p:cNvGrpSpPr>
                  <p:nvPr/>
                </p:nvGrpSpPr>
                <p:grpSpPr bwMode="auto">
                  <a:xfrm>
                    <a:off x="273" y="0"/>
                    <a:ext cx="456" cy="226"/>
                    <a:chOff x="0" y="0"/>
                    <a:chExt cx="456" cy="226"/>
                  </a:xfrm>
                </p:grpSpPr>
                <p:sp>
                  <p:nvSpPr>
                    <p:cNvPr id="454692" name="Rectangle 84"/>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3   </a:t>
                      </a:r>
                      <a:r>
                        <a:rPr lang="en-US" altLang="en-US" sz="2400">
                          <a:latin typeface="Times New Roman" pitchFamily="18" charset="0"/>
                        </a:rPr>
                        <a:t>⋀</a:t>
                      </a:r>
                    </a:p>
                  </p:txBody>
                </p:sp>
                <p:sp>
                  <p:nvSpPr>
                    <p:cNvPr id="454693" name="Line 85"/>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54691" name="Line 86"/>
                  <p:cNvSpPr>
                    <a:spLocks noChangeShapeType="1"/>
                  </p:cNvSpPr>
                  <p:nvPr/>
                </p:nvSpPr>
                <p:spPr bwMode="auto">
                  <a:xfrm>
                    <a:off x="0" y="104"/>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454681" name="Line 87"/>
              <p:cNvSpPr>
                <a:spLocks noChangeShapeType="1"/>
              </p:cNvSpPr>
              <p:nvPr/>
            </p:nvSpPr>
            <p:spPr bwMode="auto">
              <a:xfrm>
                <a:off x="1451" y="79"/>
                <a:ext cx="318" cy="0"/>
              </a:xfrm>
              <a:prstGeom prst="line">
                <a:avLst/>
              </a:prstGeom>
              <a:noFill/>
              <a:ln w="28575">
                <a:solidFill>
                  <a:schemeClr val="hlink"/>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454662" name="Rectangle 88"/>
          <p:cNvSpPr>
            <a:spLocks noChangeArrowheads="1"/>
          </p:cNvSpPr>
          <p:nvPr/>
        </p:nvSpPr>
        <p:spPr bwMode="auto">
          <a:xfrm>
            <a:off x="2298631" y="6575475"/>
            <a:ext cx="395922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000" b="1" dirty="0" smtClean="0">
                <a:latin typeface="Times New Roman" pitchFamily="18" charset="0"/>
              </a:rPr>
              <a:t>无向图</a:t>
            </a:r>
            <a:r>
              <a:rPr lang="zh-CN" altLang="en-US" sz="2000" b="1" dirty="0">
                <a:latin typeface="Times New Roman" pitchFamily="18" charset="0"/>
              </a:rPr>
              <a:t>及深度优先生成森林</a:t>
            </a:r>
          </a:p>
        </p:txBody>
      </p:sp>
      <p:grpSp>
        <p:nvGrpSpPr>
          <p:cNvPr id="454663" name="Group 89"/>
          <p:cNvGrpSpPr>
            <a:grpSpLocks/>
          </p:cNvGrpSpPr>
          <p:nvPr/>
        </p:nvGrpSpPr>
        <p:grpSpPr bwMode="auto">
          <a:xfrm>
            <a:off x="107504" y="4869160"/>
            <a:ext cx="2408238" cy="1785938"/>
            <a:chOff x="0" y="0"/>
            <a:chExt cx="1517" cy="1125"/>
          </a:xfrm>
        </p:grpSpPr>
        <p:sp>
          <p:nvSpPr>
            <p:cNvPr id="454664" name="Rectangle 90"/>
            <p:cNvSpPr>
              <a:spLocks noChangeArrowheads="1"/>
            </p:cNvSpPr>
            <p:nvPr/>
          </p:nvSpPr>
          <p:spPr bwMode="auto">
            <a:xfrm>
              <a:off x="0" y="921"/>
              <a:ext cx="149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a:latin typeface="Times New Roman" pitchFamily="18" charset="0"/>
                </a:rPr>
                <a:t>(c)  </a:t>
              </a:r>
              <a:r>
                <a:rPr lang="zh-CN" altLang="en-US" sz="2000" b="1">
                  <a:latin typeface="Times New Roman" pitchFamily="18" charset="0"/>
                </a:rPr>
                <a:t>深度优先生成森林</a:t>
              </a:r>
            </a:p>
          </p:txBody>
        </p:sp>
        <p:grpSp>
          <p:nvGrpSpPr>
            <p:cNvPr id="454665" name="Group 91"/>
            <p:cNvGrpSpPr>
              <a:grpSpLocks/>
            </p:cNvGrpSpPr>
            <p:nvPr/>
          </p:nvGrpSpPr>
          <p:grpSpPr bwMode="auto">
            <a:xfrm>
              <a:off x="91" y="0"/>
              <a:ext cx="1426" cy="825"/>
              <a:chOff x="0" y="0"/>
              <a:chExt cx="1426" cy="825"/>
            </a:xfrm>
          </p:grpSpPr>
          <p:grpSp>
            <p:nvGrpSpPr>
              <p:cNvPr id="454666" name="Group 92"/>
              <p:cNvGrpSpPr>
                <a:grpSpLocks/>
              </p:cNvGrpSpPr>
              <p:nvPr/>
            </p:nvGrpSpPr>
            <p:grpSpPr bwMode="auto">
              <a:xfrm>
                <a:off x="0" y="32"/>
                <a:ext cx="992" cy="784"/>
                <a:chOff x="0" y="0"/>
                <a:chExt cx="992" cy="784"/>
              </a:xfrm>
            </p:grpSpPr>
            <p:sp>
              <p:nvSpPr>
                <p:cNvPr id="454671" name="Oval 93"/>
                <p:cNvSpPr>
                  <a:spLocks noChangeArrowheads="1"/>
                </p:cNvSpPr>
                <p:nvPr/>
              </p:nvSpPr>
              <p:spPr bwMode="auto">
                <a:xfrm>
                  <a:off x="0" y="0"/>
                  <a:ext cx="317" cy="249"/>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v</a:t>
                  </a:r>
                  <a:r>
                    <a:rPr lang="en-US" altLang="en-US" sz="2400" baseline="-18000">
                      <a:latin typeface="Times New Roman" pitchFamily="18" charset="0"/>
                    </a:rPr>
                    <a:t>1</a:t>
                  </a:r>
                </a:p>
              </p:txBody>
            </p:sp>
            <p:sp>
              <p:nvSpPr>
                <p:cNvPr id="454672" name="Oval 94"/>
                <p:cNvSpPr>
                  <a:spLocks noChangeArrowheads="1"/>
                </p:cNvSpPr>
                <p:nvPr/>
              </p:nvSpPr>
              <p:spPr bwMode="auto">
                <a:xfrm>
                  <a:off x="0" y="535"/>
                  <a:ext cx="317" cy="249"/>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v</a:t>
                  </a:r>
                  <a:r>
                    <a:rPr lang="en-US" altLang="en-US" sz="2400" baseline="-18000">
                      <a:latin typeface="Times New Roman" pitchFamily="18" charset="0"/>
                    </a:rPr>
                    <a:t>2</a:t>
                  </a:r>
                </a:p>
              </p:txBody>
            </p:sp>
            <p:sp>
              <p:nvSpPr>
                <p:cNvPr id="454673" name="Oval 95"/>
                <p:cNvSpPr>
                  <a:spLocks noChangeArrowheads="1"/>
                </p:cNvSpPr>
                <p:nvPr/>
              </p:nvSpPr>
              <p:spPr bwMode="auto">
                <a:xfrm>
                  <a:off x="675" y="0"/>
                  <a:ext cx="317" cy="249"/>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v</a:t>
                  </a:r>
                  <a:r>
                    <a:rPr lang="en-US" altLang="en-US" sz="2400" baseline="-18000">
                      <a:latin typeface="Times New Roman" pitchFamily="18" charset="0"/>
                    </a:rPr>
                    <a:t>3</a:t>
                  </a:r>
                </a:p>
              </p:txBody>
            </p:sp>
            <p:sp>
              <p:nvSpPr>
                <p:cNvPr id="454674" name="Line 96"/>
                <p:cNvSpPr>
                  <a:spLocks noChangeShapeType="1"/>
                </p:cNvSpPr>
                <p:nvPr/>
              </p:nvSpPr>
              <p:spPr bwMode="auto">
                <a:xfrm>
                  <a:off x="320" y="112"/>
                  <a:ext cx="36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54675" name="Line 97"/>
                <p:cNvSpPr>
                  <a:spLocks noChangeShapeType="1"/>
                </p:cNvSpPr>
                <p:nvPr/>
              </p:nvSpPr>
              <p:spPr bwMode="auto">
                <a:xfrm flipH="1">
                  <a:off x="293" y="208"/>
                  <a:ext cx="432" cy="3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54667" name="Group 98"/>
              <p:cNvGrpSpPr>
                <a:grpSpLocks/>
              </p:cNvGrpSpPr>
              <p:nvPr/>
            </p:nvGrpSpPr>
            <p:grpSpPr bwMode="auto">
              <a:xfrm>
                <a:off x="1093" y="0"/>
                <a:ext cx="333" cy="825"/>
                <a:chOff x="0" y="0"/>
                <a:chExt cx="333" cy="825"/>
              </a:xfrm>
            </p:grpSpPr>
            <p:sp>
              <p:nvSpPr>
                <p:cNvPr id="454668" name="Oval 99"/>
                <p:cNvSpPr>
                  <a:spLocks noChangeArrowheads="1"/>
                </p:cNvSpPr>
                <p:nvPr/>
              </p:nvSpPr>
              <p:spPr bwMode="auto">
                <a:xfrm>
                  <a:off x="16" y="0"/>
                  <a:ext cx="317" cy="249"/>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v</a:t>
                  </a:r>
                  <a:r>
                    <a:rPr lang="en-US" altLang="en-US" sz="2400" baseline="-18000">
                      <a:latin typeface="Times New Roman" pitchFamily="18" charset="0"/>
                    </a:rPr>
                    <a:t>4</a:t>
                  </a:r>
                </a:p>
              </p:txBody>
            </p:sp>
            <p:sp>
              <p:nvSpPr>
                <p:cNvPr id="454669" name="Oval 100"/>
                <p:cNvSpPr>
                  <a:spLocks noChangeArrowheads="1"/>
                </p:cNvSpPr>
                <p:nvPr/>
              </p:nvSpPr>
              <p:spPr bwMode="auto">
                <a:xfrm>
                  <a:off x="0" y="576"/>
                  <a:ext cx="317" cy="249"/>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v</a:t>
                  </a:r>
                  <a:r>
                    <a:rPr lang="en-US" altLang="en-US" sz="2400" baseline="-18000">
                      <a:latin typeface="Times New Roman" pitchFamily="18" charset="0"/>
                    </a:rPr>
                    <a:t>5</a:t>
                  </a:r>
                </a:p>
              </p:txBody>
            </p:sp>
            <p:sp>
              <p:nvSpPr>
                <p:cNvPr id="454670" name="Line 101"/>
                <p:cNvSpPr>
                  <a:spLocks noChangeShapeType="1"/>
                </p:cNvSpPr>
                <p:nvPr/>
              </p:nvSpPr>
              <p:spPr bwMode="auto">
                <a:xfrm>
                  <a:off x="160" y="240"/>
                  <a:ext cx="0"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sp>
        <p:nvSpPr>
          <p:cNvPr id="2" name="标题 1"/>
          <p:cNvSpPr>
            <a:spLocks noGrp="1"/>
          </p:cNvSpPr>
          <p:nvPr>
            <p:ph type="title"/>
          </p:nvPr>
        </p:nvSpPr>
        <p:spPr/>
        <p:txBody>
          <a:bodyPr/>
          <a:lstStyle/>
          <a:p>
            <a:r>
              <a:rPr lang="zh-CN" altLang="en-US" dirty="0" smtClean="0"/>
              <a:t>例子：无向图的连通分量</a:t>
            </a:r>
            <a:endParaRPr lang="zh-CN" altLang="en-US" dirty="0"/>
          </a:p>
        </p:txBody>
      </p:sp>
      <p:sp>
        <p:nvSpPr>
          <p:cNvPr id="494694" name="Rectangle 102"/>
          <p:cNvSpPr>
            <a:spLocks noGrp="1" noChangeArrowheads="1"/>
          </p:cNvSpPr>
          <p:nvPr>
            <p:ph idx="1"/>
          </p:nvPr>
        </p:nvSpPr>
        <p:spPr>
          <a:xfrm>
            <a:off x="457199" y="836712"/>
            <a:ext cx="8261797" cy="5832648"/>
          </a:xfrm>
        </p:spPr>
        <p:txBody>
          <a:bodyPr/>
          <a:lstStyle/>
          <a:p>
            <a:r>
              <a:rPr lang="zh-CN" altLang="en-US" dirty="0" smtClean="0">
                <a:ea typeface="宋体" panose="02010600030101010101" pitchFamily="2" charset="-122"/>
              </a:rPr>
              <a:t>对如下</a:t>
            </a:r>
            <a:r>
              <a:rPr lang="en-US" altLang="en-US" dirty="0" err="1" smtClean="0">
                <a:ea typeface="宋体" panose="02010600030101010101" pitchFamily="2" charset="-122"/>
              </a:rPr>
              <a:t>的无向图，按图中给定的邻接表进行深度优先搜索遍历</a:t>
            </a:r>
            <a:r>
              <a:rPr lang="en-US" altLang="en-US" dirty="0" smtClean="0">
                <a:ea typeface="宋体" panose="02010600030101010101" pitchFamily="2" charset="-122"/>
              </a:rPr>
              <a:t>，</a:t>
            </a:r>
            <a:r>
              <a:rPr lang="zh-CN" altLang="en-US" dirty="0" smtClean="0">
                <a:ea typeface="宋体" panose="02010600030101010101" pitchFamily="2" charset="-122"/>
              </a:rPr>
              <a:t>需要</a:t>
            </a:r>
            <a:r>
              <a:rPr lang="en-US" altLang="en-US" dirty="0" smtClean="0">
                <a:ea typeface="宋体" panose="02010600030101010101" pitchFamily="2" charset="-122"/>
              </a:rPr>
              <a:t>2次调用DFS</a:t>
            </a:r>
            <a:r>
              <a:rPr lang="zh-CN" altLang="en-US" dirty="0" smtClean="0">
                <a:ea typeface="宋体" panose="02010600030101010101" pitchFamily="2" charset="-122"/>
              </a:rPr>
              <a:t>，</a:t>
            </a:r>
            <a:r>
              <a:rPr lang="en-US" altLang="en-US" dirty="0" err="1" smtClean="0">
                <a:ea typeface="宋体" panose="02010600030101010101" pitchFamily="2" charset="-122"/>
              </a:rPr>
              <a:t>所得到的顶点访问序列集</a:t>
            </a:r>
            <a:r>
              <a:rPr lang="zh-CN" altLang="en-US" dirty="0" smtClean="0">
                <a:ea typeface="宋体" panose="02010600030101010101" pitchFamily="2" charset="-122"/>
              </a:rPr>
              <a:t>分别</a:t>
            </a:r>
            <a:r>
              <a:rPr lang="en-US" altLang="en-US" dirty="0" smtClean="0">
                <a:ea typeface="宋体" panose="02010600030101010101" pitchFamily="2" charset="-122"/>
              </a:rPr>
              <a:t>是 { v1 ,v3 ,v2}和{ v4 ,v5 }</a:t>
            </a:r>
          </a:p>
        </p:txBody>
      </p:sp>
      <p:sp>
        <p:nvSpPr>
          <p:cNvPr id="5" name="文本框 4"/>
          <p:cNvSpPr txBox="1"/>
          <p:nvPr/>
        </p:nvSpPr>
        <p:spPr>
          <a:xfrm>
            <a:off x="6741015" y="2506493"/>
            <a:ext cx="2524326" cy="4401205"/>
          </a:xfrm>
          <a:prstGeom prst="rect">
            <a:avLst/>
          </a:prstGeom>
          <a:noFill/>
        </p:spPr>
        <p:txBody>
          <a:bodyPr wrap="square" rtlCol="0">
            <a:spAutoFit/>
          </a:bodyPr>
          <a:lstStyle/>
          <a:p>
            <a:r>
              <a:rPr lang="en-US" altLang="en-US" sz="2800" b="1" dirty="0" err="1">
                <a:latin typeface="宋体" pitchFamily="2" charset="-122"/>
              </a:rPr>
              <a:t>当给定无向图要求画出其对应的生成树或生成森林时，必须</a:t>
            </a:r>
            <a:r>
              <a:rPr lang="en-US" altLang="en-US" sz="2800" b="1" dirty="0" err="1">
                <a:solidFill>
                  <a:srgbClr val="0000FF"/>
                </a:solidFill>
                <a:latin typeface="宋体" pitchFamily="2" charset="-122"/>
              </a:rPr>
              <a:t>先给出相应的邻接表</a:t>
            </a:r>
            <a:r>
              <a:rPr lang="en-US" altLang="en-US" sz="2800" b="1" dirty="0" err="1">
                <a:latin typeface="宋体" pitchFamily="2" charset="-122"/>
              </a:rPr>
              <a:t>，</a:t>
            </a:r>
            <a:r>
              <a:rPr lang="en-US" altLang="en-US" sz="2800" b="1" dirty="0" err="1" smtClean="0">
                <a:latin typeface="宋体" pitchFamily="2" charset="-122"/>
              </a:rPr>
              <a:t>然后才能根据邻接表画出其对应的生成树或生成森林</a:t>
            </a:r>
            <a:endParaRPr lang="zh-CN" altLang="en-US" dirty="0"/>
          </a:p>
        </p:txBody>
      </p:sp>
    </p:spTree>
    <p:extLst>
      <p:ext uri="{BB962C8B-B14F-4D97-AF65-F5344CB8AC3E}">
        <p14:creationId xmlns:p14="http://schemas.microsoft.com/office/powerpoint/2010/main" val="16906520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46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46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err="1" smtClean="0">
                <a:latin typeface="+mn-lt"/>
                <a:ea typeface="宋体" panose="02010600030101010101" pitchFamily="2" charset="-122"/>
              </a:rPr>
              <a:t>无向连通图</a:t>
            </a:r>
            <a:r>
              <a:rPr lang="zh-CN" altLang="en-US" dirty="0" smtClean="0">
                <a:latin typeface="+mn-lt"/>
                <a:ea typeface="宋体" panose="02010600030101010101" pitchFamily="2" charset="-122"/>
              </a:rPr>
              <a:t>的生成树</a:t>
            </a:r>
            <a:endParaRPr lang="zh-CN" altLang="en-US" dirty="0">
              <a:latin typeface="+mn-lt"/>
              <a:ea typeface="宋体" panose="02010600030101010101" pitchFamily="2" charset="-122"/>
            </a:endParaRPr>
          </a:p>
        </p:txBody>
      </p:sp>
      <p:sp>
        <p:nvSpPr>
          <p:cNvPr id="495618" name="Rectangle 2"/>
          <p:cNvSpPr>
            <a:spLocks noGrp="1" noChangeArrowheads="1"/>
          </p:cNvSpPr>
          <p:nvPr>
            <p:ph idx="1"/>
          </p:nvPr>
        </p:nvSpPr>
        <p:spPr/>
        <p:txBody>
          <a:bodyPr>
            <a:normAutofit fontScale="92500" lnSpcReduction="10000"/>
          </a:bodyPr>
          <a:lstStyle/>
          <a:p>
            <a:r>
              <a:rPr lang="zh-CN" altLang="en-US" dirty="0" err="1">
                <a:ea typeface="宋体" panose="02010600030101010101" pitchFamily="2" charset="-122"/>
              </a:rPr>
              <a:t>设</a:t>
            </a:r>
            <a:r>
              <a:rPr lang="en-US" altLang="en-US" dirty="0" smtClean="0">
                <a:ea typeface="宋体" panose="02010600030101010101" pitchFamily="2" charset="-122"/>
              </a:rPr>
              <a:t>G=(V,E)</a:t>
            </a:r>
            <a:r>
              <a:rPr lang="en-US" altLang="en-US" dirty="0" err="1" smtClean="0">
                <a:ea typeface="宋体" panose="02010600030101010101" pitchFamily="2" charset="-122"/>
              </a:rPr>
              <a:t>是无向连通图</a:t>
            </a:r>
            <a:r>
              <a:rPr lang="en-US" altLang="en-US" dirty="0" smtClean="0">
                <a:ea typeface="宋体" panose="02010600030101010101" pitchFamily="2" charset="-122"/>
              </a:rPr>
              <a:t>， </a:t>
            </a:r>
            <a:r>
              <a:rPr lang="en-US" altLang="en-US" dirty="0" err="1" smtClean="0">
                <a:ea typeface="宋体" panose="02010600030101010101" pitchFamily="2" charset="-122"/>
              </a:rPr>
              <a:t>顶点集和边集分别是V</a:t>
            </a:r>
            <a:r>
              <a:rPr lang="en-US" altLang="en-US" dirty="0" smtClean="0">
                <a:ea typeface="宋体" panose="02010600030101010101" pitchFamily="2" charset="-122"/>
              </a:rPr>
              <a:t>(G) ，E(G)</a:t>
            </a:r>
          </a:p>
          <a:p>
            <a:r>
              <a:rPr lang="en-US" altLang="en-US" dirty="0" err="1" smtClean="0">
                <a:ea typeface="宋体" panose="02010600030101010101" pitchFamily="2" charset="-122"/>
              </a:rPr>
              <a:t>若从G中任意点出发</a:t>
            </a:r>
            <a:r>
              <a:rPr lang="zh-CN" altLang="en-US" dirty="0" smtClean="0">
                <a:ea typeface="宋体" panose="02010600030101010101" pitchFamily="2" charset="-122"/>
              </a:rPr>
              <a:t>进行</a:t>
            </a:r>
            <a:r>
              <a:rPr lang="en-US" altLang="en-US" dirty="0" err="1" smtClean="0">
                <a:ea typeface="宋体" panose="02010600030101010101" pitchFamily="2" charset="-122"/>
              </a:rPr>
              <a:t>遍历</a:t>
            </a:r>
            <a:r>
              <a:rPr lang="zh-CN" altLang="en-US" dirty="0" smtClean="0">
                <a:ea typeface="宋体" panose="02010600030101010101" pitchFamily="2" charset="-122"/>
              </a:rPr>
              <a:t>操作</a:t>
            </a:r>
            <a:r>
              <a:rPr lang="en-US" altLang="en-US" dirty="0" smtClean="0">
                <a:ea typeface="宋体" panose="02010600030101010101" pitchFamily="2" charset="-122"/>
              </a:rPr>
              <a:t>，</a:t>
            </a:r>
            <a:r>
              <a:rPr lang="zh-CN" altLang="en-US" dirty="0" smtClean="0">
                <a:ea typeface="宋体" panose="02010600030101010101" pitchFamily="2" charset="-122"/>
              </a:rPr>
              <a:t>那么</a:t>
            </a:r>
            <a:r>
              <a:rPr lang="en-US" altLang="en-US" dirty="0" smtClean="0">
                <a:ea typeface="宋体" panose="02010600030101010101" pitchFamily="2" charset="-122"/>
              </a:rPr>
              <a:t>E(G)</a:t>
            </a:r>
            <a:r>
              <a:rPr lang="en-US" altLang="en-US" dirty="0" err="1" smtClean="0">
                <a:ea typeface="宋体" panose="02010600030101010101" pitchFamily="2" charset="-122"/>
              </a:rPr>
              <a:t>被分成两个互不相交的集合</a:t>
            </a:r>
            <a:r>
              <a:rPr lang="en-US" altLang="en-US" dirty="0" smtClean="0">
                <a:ea typeface="宋体" panose="02010600030101010101" pitchFamily="2" charset="-122"/>
              </a:rPr>
              <a:t>：</a:t>
            </a:r>
          </a:p>
          <a:p>
            <a:pPr lvl="1"/>
            <a:r>
              <a:rPr lang="en-US" altLang="en-US" dirty="0" smtClean="0">
                <a:ea typeface="宋体" panose="02010600030101010101" pitchFamily="2" charset="-122"/>
              </a:rPr>
              <a:t>T(G) ：</a:t>
            </a:r>
            <a:r>
              <a:rPr lang="en-US" altLang="en-US" dirty="0" err="1" smtClean="0">
                <a:ea typeface="宋体" panose="02010600030101010101" pitchFamily="2" charset="-122"/>
              </a:rPr>
              <a:t>遍历过程中所经过的边的集合</a:t>
            </a:r>
            <a:r>
              <a:rPr lang="en-US" altLang="en-US" dirty="0" smtClean="0">
                <a:ea typeface="宋体" panose="02010600030101010101" pitchFamily="2" charset="-122"/>
              </a:rPr>
              <a:t>；</a:t>
            </a:r>
          </a:p>
          <a:p>
            <a:pPr lvl="1"/>
            <a:r>
              <a:rPr lang="en-US" altLang="en-US" dirty="0" smtClean="0">
                <a:ea typeface="宋体" panose="02010600030101010101" pitchFamily="2" charset="-122"/>
              </a:rPr>
              <a:t>B(G) ：</a:t>
            </a:r>
            <a:r>
              <a:rPr lang="zh-CN" altLang="en-US" dirty="0" smtClean="0">
                <a:ea typeface="宋体" panose="02010600030101010101" pitchFamily="2" charset="-122"/>
              </a:rPr>
              <a:t>遍历过程中未经过的边的集合；</a:t>
            </a:r>
          </a:p>
          <a:p>
            <a:r>
              <a:rPr lang="zh-CN" altLang="en-US" dirty="0" smtClean="0">
                <a:ea typeface="宋体" panose="02010600030101010101" pitchFamily="2" charset="-122"/>
              </a:rPr>
              <a:t>显然有： </a:t>
            </a:r>
            <a:r>
              <a:rPr lang="en-US" altLang="en-US" dirty="0" smtClean="0">
                <a:ea typeface="宋体" panose="02010600030101010101" pitchFamily="2" charset="-122"/>
              </a:rPr>
              <a:t>E(G)=T(G)∪B(G) ，T(G)∩B(G)=Ø</a:t>
            </a:r>
          </a:p>
          <a:p>
            <a:r>
              <a:rPr lang="en-US" altLang="en-US" b="1" dirty="0" err="1" smtClean="0">
                <a:solidFill>
                  <a:srgbClr val="0000FF"/>
                </a:solidFill>
                <a:ea typeface="宋体" panose="02010600030101010101" pitchFamily="2" charset="-122"/>
              </a:rPr>
              <a:t>显然</a:t>
            </a:r>
            <a:r>
              <a:rPr lang="en-US" altLang="en-US" dirty="0" err="1" smtClean="0">
                <a:ea typeface="宋体" panose="02010600030101010101" pitchFamily="2" charset="-122"/>
              </a:rPr>
              <a:t>，图G</a:t>
            </a:r>
            <a:r>
              <a:rPr lang="en-US" altLang="en-US" dirty="0" smtClean="0">
                <a:ea typeface="宋体" panose="02010600030101010101" pitchFamily="2" charset="-122"/>
              </a:rPr>
              <a:t>’=(V, T(G))</a:t>
            </a:r>
            <a:r>
              <a:rPr lang="en-US" altLang="en-US" dirty="0" err="1" smtClean="0">
                <a:ea typeface="宋体" panose="02010600030101010101" pitchFamily="2" charset="-122"/>
              </a:rPr>
              <a:t>是G的极小连通子图，且G’是一棵树</a:t>
            </a:r>
            <a:r>
              <a:rPr lang="zh-CN" altLang="en-US" dirty="0" smtClean="0">
                <a:ea typeface="宋体" panose="02010600030101010101" pitchFamily="2" charset="-122"/>
              </a:rPr>
              <a:t>，</a:t>
            </a:r>
            <a:r>
              <a:rPr lang="en-US" altLang="en-US" dirty="0" smtClean="0">
                <a:ea typeface="宋体" panose="02010600030101010101" pitchFamily="2" charset="-122"/>
              </a:rPr>
              <a:t>G’</a:t>
            </a:r>
            <a:r>
              <a:rPr lang="zh-CN" altLang="en-US" dirty="0" smtClean="0">
                <a:ea typeface="宋体" panose="02010600030101010101" pitchFamily="2" charset="-122"/>
              </a:rPr>
              <a:t>被</a:t>
            </a:r>
            <a:r>
              <a:rPr lang="en-US" altLang="en-US" dirty="0" err="1" smtClean="0">
                <a:ea typeface="宋体" panose="02010600030101010101" pitchFamily="2" charset="-122"/>
              </a:rPr>
              <a:t>称为图G的一棵</a:t>
            </a:r>
            <a:r>
              <a:rPr lang="en-US" altLang="en-US" b="1" dirty="0" err="1" smtClean="0">
                <a:solidFill>
                  <a:srgbClr val="0000FF"/>
                </a:solidFill>
                <a:ea typeface="宋体" panose="02010600030101010101" pitchFamily="2" charset="-122"/>
              </a:rPr>
              <a:t>生成树</a:t>
            </a:r>
            <a:r>
              <a:rPr lang="en-US" altLang="en-US" dirty="0" smtClean="0">
                <a:ea typeface="宋体" panose="02010600030101010101" pitchFamily="2" charset="-122"/>
              </a:rPr>
              <a:t>。</a:t>
            </a:r>
          </a:p>
          <a:p>
            <a:r>
              <a:rPr lang="en-US" altLang="en-US" dirty="0" err="1" smtClean="0">
                <a:ea typeface="宋体" panose="02010600030101010101" pitchFamily="2" charset="-122"/>
              </a:rPr>
              <a:t>从任意点出发按DFS算法得到生成树G’称为</a:t>
            </a:r>
            <a:r>
              <a:rPr lang="en-US" altLang="en-US" b="1" dirty="0" err="1" smtClean="0">
                <a:solidFill>
                  <a:srgbClr val="0000FF"/>
                </a:solidFill>
                <a:ea typeface="宋体" panose="02010600030101010101" pitchFamily="2" charset="-122"/>
              </a:rPr>
              <a:t>深度优先生成树</a:t>
            </a:r>
            <a:endParaRPr lang="en-US" altLang="en-US" b="1" dirty="0" smtClean="0">
              <a:solidFill>
                <a:srgbClr val="0000FF"/>
              </a:solidFill>
              <a:ea typeface="宋体" panose="02010600030101010101" pitchFamily="2" charset="-122"/>
            </a:endParaRPr>
          </a:p>
          <a:p>
            <a:r>
              <a:rPr lang="en-US" altLang="en-US" dirty="0" err="1" smtClean="0">
                <a:ea typeface="宋体" panose="02010600030101010101" pitchFamily="2" charset="-122"/>
              </a:rPr>
              <a:t>按BFS算法得到的G’称为</a:t>
            </a:r>
            <a:r>
              <a:rPr lang="en-US" altLang="en-US" b="1" dirty="0" err="1">
                <a:solidFill>
                  <a:srgbClr val="0000FF"/>
                </a:solidFill>
                <a:ea typeface="宋体" panose="02010600030101010101" pitchFamily="2" charset="-122"/>
              </a:rPr>
              <a:t>广度优先生成树</a:t>
            </a:r>
            <a:endParaRPr lang="en-US" altLang="en-US" b="1" dirty="0">
              <a:solidFill>
                <a:srgbClr val="0000FF"/>
              </a:solidFill>
              <a:ea typeface="宋体" panose="02010600030101010101" pitchFamily="2" charset="-122"/>
            </a:endParaRPr>
          </a:p>
        </p:txBody>
      </p:sp>
    </p:spTree>
    <p:extLst>
      <p:ext uri="{BB962C8B-B14F-4D97-AF65-F5344CB8AC3E}">
        <p14:creationId xmlns:p14="http://schemas.microsoft.com/office/powerpoint/2010/main" val="61375583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宋体" panose="02010600030101010101" pitchFamily="2" charset="-122"/>
              </a:rPr>
              <a:t>例子：</a:t>
            </a:r>
            <a:r>
              <a:rPr lang="en-US" altLang="en-US" dirty="0" err="1" smtClean="0">
                <a:ea typeface="宋体" panose="02010600030101010101" pitchFamily="2" charset="-122"/>
              </a:rPr>
              <a:t>无向连通图</a:t>
            </a:r>
            <a:r>
              <a:rPr lang="zh-CN" altLang="en-US" dirty="0"/>
              <a:t>的生成树</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8</a:t>
            </a:fld>
            <a:endParaRPr lang="zh-CN" altLang="en-US"/>
          </a:p>
        </p:txBody>
      </p:sp>
      <p:grpSp>
        <p:nvGrpSpPr>
          <p:cNvPr id="5" name="Group 149"/>
          <p:cNvGrpSpPr>
            <a:grpSpLocks/>
          </p:cNvGrpSpPr>
          <p:nvPr/>
        </p:nvGrpSpPr>
        <p:grpSpPr bwMode="auto">
          <a:xfrm>
            <a:off x="429816" y="980728"/>
            <a:ext cx="2838450" cy="2527300"/>
            <a:chOff x="520" y="157"/>
            <a:chExt cx="1788" cy="1592"/>
          </a:xfrm>
        </p:grpSpPr>
        <p:sp>
          <p:nvSpPr>
            <p:cNvPr id="6" name="Line 58"/>
            <p:cNvSpPr>
              <a:spLocks noChangeShapeType="1"/>
            </p:cNvSpPr>
            <p:nvPr/>
          </p:nvSpPr>
          <p:spPr bwMode="auto">
            <a:xfrm flipV="1">
              <a:off x="760" y="981"/>
              <a:ext cx="528" cy="48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59"/>
            <p:cNvSpPr>
              <a:spLocks noChangeShapeType="1"/>
            </p:cNvSpPr>
            <p:nvPr/>
          </p:nvSpPr>
          <p:spPr bwMode="auto">
            <a:xfrm>
              <a:off x="760" y="405"/>
              <a:ext cx="576" cy="432"/>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60"/>
            <p:cNvSpPr>
              <a:spLocks noChangeShapeType="1"/>
            </p:cNvSpPr>
            <p:nvPr/>
          </p:nvSpPr>
          <p:spPr bwMode="auto">
            <a:xfrm>
              <a:off x="1384" y="405"/>
              <a:ext cx="0" cy="33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61"/>
            <p:cNvSpPr>
              <a:spLocks noChangeShapeType="1"/>
            </p:cNvSpPr>
            <p:nvPr/>
          </p:nvSpPr>
          <p:spPr bwMode="auto">
            <a:xfrm>
              <a:off x="760" y="1557"/>
              <a:ext cx="1248" cy="0"/>
            </a:xfrm>
            <a:prstGeom prst="line">
              <a:avLst/>
            </a:prstGeom>
            <a:noFill/>
            <a:ln w="28575">
              <a:solidFill>
                <a:schemeClr val="tx2"/>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62"/>
            <p:cNvSpPr>
              <a:spLocks noChangeShapeType="1"/>
            </p:cNvSpPr>
            <p:nvPr/>
          </p:nvSpPr>
          <p:spPr bwMode="auto">
            <a:xfrm>
              <a:off x="664" y="462"/>
              <a:ext cx="0" cy="1008"/>
            </a:xfrm>
            <a:prstGeom prst="line">
              <a:avLst/>
            </a:prstGeom>
            <a:noFill/>
            <a:ln w="28575">
              <a:solidFill>
                <a:schemeClr val="tx2"/>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63"/>
            <p:cNvSpPr>
              <a:spLocks noChangeShapeType="1"/>
            </p:cNvSpPr>
            <p:nvPr/>
          </p:nvSpPr>
          <p:spPr bwMode="auto">
            <a:xfrm>
              <a:off x="760" y="309"/>
              <a:ext cx="1248" cy="0"/>
            </a:xfrm>
            <a:prstGeom prst="line">
              <a:avLst/>
            </a:prstGeom>
            <a:noFill/>
            <a:ln w="28575">
              <a:solidFill>
                <a:schemeClr val="tx2"/>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Oval 64" descr="粉色砂纸"/>
            <p:cNvSpPr>
              <a:spLocks noChangeArrowheads="1"/>
            </p:cNvSpPr>
            <p:nvPr/>
          </p:nvSpPr>
          <p:spPr bwMode="auto">
            <a:xfrm>
              <a:off x="2008" y="174"/>
              <a:ext cx="288" cy="288"/>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3" name="Oval 65" descr="粉色砂纸"/>
            <p:cNvSpPr>
              <a:spLocks noChangeArrowheads="1"/>
            </p:cNvSpPr>
            <p:nvPr/>
          </p:nvSpPr>
          <p:spPr bwMode="auto">
            <a:xfrm>
              <a:off x="520" y="758"/>
              <a:ext cx="288" cy="288"/>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4" name="Oval 66" descr="粉色砂纸"/>
            <p:cNvSpPr>
              <a:spLocks noChangeArrowheads="1"/>
            </p:cNvSpPr>
            <p:nvPr/>
          </p:nvSpPr>
          <p:spPr bwMode="auto">
            <a:xfrm>
              <a:off x="520" y="1422"/>
              <a:ext cx="288" cy="288"/>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5" name="Oval 67" descr="粉色砂纸"/>
            <p:cNvSpPr>
              <a:spLocks noChangeArrowheads="1"/>
            </p:cNvSpPr>
            <p:nvPr/>
          </p:nvSpPr>
          <p:spPr bwMode="auto">
            <a:xfrm>
              <a:off x="1240" y="741"/>
              <a:ext cx="288" cy="288"/>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6" name="Oval 68" descr="粉色砂纸"/>
            <p:cNvSpPr>
              <a:spLocks noChangeArrowheads="1"/>
            </p:cNvSpPr>
            <p:nvPr/>
          </p:nvSpPr>
          <p:spPr bwMode="auto">
            <a:xfrm>
              <a:off x="520" y="174"/>
              <a:ext cx="288" cy="288"/>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7" name="Text Box 69"/>
            <p:cNvSpPr txBox="1">
              <a:spLocks noChangeArrowheads="1"/>
            </p:cNvSpPr>
            <p:nvPr/>
          </p:nvSpPr>
          <p:spPr bwMode="auto">
            <a:xfrm>
              <a:off x="530" y="157"/>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rPr>
                <a:t>A</a:t>
              </a:r>
              <a:endParaRPr kumimoji="1" lang="en-US" altLang="zh-CN" sz="2400">
                <a:latin typeface="Times New Roman" panose="02020603050405020304" pitchFamily="18" charset="0"/>
              </a:endParaRPr>
            </a:p>
          </p:txBody>
        </p:sp>
        <p:sp>
          <p:nvSpPr>
            <p:cNvPr id="18" name="Text Box 70"/>
            <p:cNvSpPr txBox="1">
              <a:spLocks noChangeArrowheads="1"/>
            </p:cNvSpPr>
            <p:nvPr/>
          </p:nvSpPr>
          <p:spPr bwMode="auto">
            <a:xfrm>
              <a:off x="1250" y="74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rPr>
                <a:t>C</a:t>
              </a:r>
              <a:endParaRPr kumimoji="1" lang="en-US" altLang="zh-CN" sz="2400">
                <a:latin typeface="Times New Roman" panose="02020603050405020304" pitchFamily="18" charset="0"/>
              </a:endParaRPr>
            </a:p>
          </p:txBody>
        </p:sp>
        <p:sp>
          <p:nvSpPr>
            <p:cNvPr id="19" name="Text Box 71"/>
            <p:cNvSpPr txBox="1">
              <a:spLocks noChangeArrowheads="1"/>
            </p:cNvSpPr>
            <p:nvPr/>
          </p:nvSpPr>
          <p:spPr bwMode="auto">
            <a:xfrm>
              <a:off x="530" y="74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rPr>
                <a:t>D</a:t>
              </a:r>
              <a:endParaRPr kumimoji="1" lang="en-US" altLang="zh-CN" sz="2400">
                <a:latin typeface="Times New Roman" panose="02020603050405020304" pitchFamily="18" charset="0"/>
              </a:endParaRPr>
            </a:p>
          </p:txBody>
        </p:sp>
        <p:sp>
          <p:nvSpPr>
            <p:cNvPr id="20" name="Text Box 72"/>
            <p:cNvSpPr txBox="1">
              <a:spLocks noChangeArrowheads="1"/>
            </p:cNvSpPr>
            <p:nvPr/>
          </p:nvSpPr>
          <p:spPr bwMode="auto">
            <a:xfrm>
              <a:off x="2031" y="174"/>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rPr>
                <a:t>E</a:t>
              </a:r>
              <a:endParaRPr kumimoji="1" lang="en-US" altLang="zh-CN" sz="2400">
                <a:latin typeface="Times New Roman" panose="02020603050405020304" pitchFamily="18" charset="0"/>
              </a:endParaRPr>
            </a:p>
          </p:txBody>
        </p:sp>
        <p:sp>
          <p:nvSpPr>
            <p:cNvPr id="21" name="Oval 73" descr="粉色砂纸"/>
            <p:cNvSpPr>
              <a:spLocks noChangeArrowheads="1"/>
            </p:cNvSpPr>
            <p:nvPr/>
          </p:nvSpPr>
          <p:spPr bwMode="auto">
            <a:xfrm>
              <a:off x="1240" y="165"/>
              <a:ext cx="288" cy="288"/>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22" name="Line 74"/>
            <p:cNvSpPr>
              <a:spLocks noChangeShapeType="1"/>
            </p:cNvSpPr>
            <p:nvPr/>
          </p:nvSpPr>
          <p:spPr bwMode="auto">
            <a:xfrm>
              <a:off x="2152" y="453"/>
              <a:ext cx="0" cy="336"/>
            </a:xfrm>
            <a:prstGeom prst="line">
              <a:avLst/>
            </a:prstGeom>
            <a:noFill/>
            <a:ln w="28575">
              <a:solidFill>
                <a:schemeClr val="tx2"/>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Oval 75" descr="粉色砂纸"/>
            <p:cNvSpPr>
              <a:spLocks noChangeArrowheads="1"/>
            </p:cNvSpPr>
            <p:nvPr/>
          </p:nvSpPr>
          <p:spPr bwMode="auto">
            <a:xfrm>
              <a:off x="2008" y="749"/>
              <a:ext cx="288" cy="288"/>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24" name="Oval 76" descr="粉色砂纸"/>
            <p:cNvSpPr>
              <a:spLocks noChangeArrowheads="1"/>
            </p:cNvSpPr>
            <p:nvPr/>
          </p:nvSpPr>
          <p:spPr bwMode="auto">
            <a:xfrm>
              <a:off x="2008" y="1413"/>
              <a:ext cx="288" cy="288"/>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25" name="Text Box 77"/>
            <p:cNvSpPr txBox="1">
              <a:spLocks noChangeArrowheads="1"/>
            </p:cNvSpPr>
            <p:nvPr/>
          </p:nvSpPr>
          <p:spPr bwMode="auto">
            <a:xfrm>
              <a:off x="2018" y="732"/>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rPr>
                <a:t>G</a:t>
              </a:r>
              <a:endParaRPr kumimoji="1" lang="en-US" altLang="zh-CN" sz="2400">
                <a:latin typeface="Times New Roman" panose="02020603050405020304" pitchFamily="18" charset="0"/>
              </a:endParaRPr>
            </a:p>
          </p:txBody>
        </p:sp>
        <p:sp>
          <p:nvSpPr>
            <p:cNvPr id="26" name="Text Box 78"/>
            <p:cNvSpPr txBox="1">
              <a:spLocks noChangeArrowheads="1"/>
            </p:cNvSpPr>
            <p:nvPr/>
          </p:nvSpPr>
          <p:spPr bwMode="auto">
            <a:xfrm>
              <a:off x="1250" y="165"/>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rPr>
                <a:t>B</a:t>
              </a:r>
              <a:endParaRPr kumimoji="1" lang="en-US" altLang="zh-CN" sz="2400">
                <a:latin typeface="Times New Roman" panose="02020603050405020304" pitchFamily="18" charset="0"/>
              </a:endParaRPr>
            </a:p>
          </p:txBody>
        </p:sp>
        <p:sp>
          <p:nvSpPr>
            <p:cNvPr id="27" name="Text Box 79"/>
            <p:cNvSpPr txBox="1">
              <a:spLocks noChangeArrowheads="1"/>
            </p:cNvSpPr>
            <p:nvPr/>
          </p:nvSpPr>
          <p:spPr bwMode="auto">
            <a:xfrm>
              <a:off x="555" y="1422"/>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rPr>
                <a:t>F</a:t>
              </a:r>
              <a:endParaRPr kumimoji="1" lang="en-US" altLang="zh-CN" sz="2400">
                <a:latin typeface="Times New Roman" panose="02020603050405020304" pitchFamily="18" charset="0"/>
              </a:endParaRPr>
            </a:p>
          </p:txBody>
        </p:sp>
        <p:sp>
          <p:nvSpPr>
            <p:cNvPr id="28" name="Text Box 80"/>
            <p:cNvSpPr txBox="1">
              <a:spLocks noChangeArrowheads="1"/>
            </p:cNvSpPr>
            <p:nvPr/>
          </p:nvSpPr>
          <p:spPr bwMode="auto">
            <a:xfrm>
              <a:off x="2070" y="1413"/>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rPr>
                <a:t>I</a:t>
              </a:r>
              <a:endParaRPr kumimoji="1" lang="en-US" altLang="zh-CN" sz="2400">
                <a:latin typeface="Times New Roman" panose="02020603050405020304" pitchFamily="18" charset="0"/>
              </a:endParaRPr>
            </a:p>
          </p:txBody>
        </p:sp>
        <p:sp>
          <p:nvSpPr>
            <p:cNvPr id="29" name="Oval 81" descr="粉色砂纸"/>
            <p:cNvSpPr>
              <a:spLocks noChangeArrowheads="1"/>
            </p:cNvSpPr>
            <p:nvPr/>
          </p:nvSpPr>
          <p:spPr bwMode="auto">
            <a:xfrm>
              <a:off x="1240" y="1413"/>
              <a:ext cx="288" cy="288"/>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30" name="Text Box 82"/>
            <p:cNvSpPr txBox="1">
              <a:spLocks noChangeArrowheads="1"/>
            </p:cNvSpPr>
            <p:nvPr/>
          </p:nvSpPr>
          <p:spPr bwMode="auto">
            <a:xfrm>
              <a:off x="1250" y="141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rPr>
                <a:t>H</a:t>
              </a:r>
              <a:endParaRPr kumimoji="1" lang="en-US" altLang="zh-CN" sz="2400">
                <a:latin typeface="Times New Roman" panose="02020603050405020304" pitchFamily="18" charset="0"/>
              </a:endParaRPr>
            </a:p>
          </p:txBody>
        </p:sp>
      </p:grpSp>
      <p:grpSp>
        <p:nvGrpSpPr>
          <p:cNvPr id="31" name="Group 151"/>
          <p:cNvGrpSpPr>
            <a:grpSpLocks/>
          </p:cNvGrpSpPr>
          <p:nvPr/>
        </p:nvGrpSpPr>
        <p:grpSpPr bwMode="auto">
          <a:xfrm>
            <a:off x="437406" y="4221088"/>
            <a:ext cx="2838450" cy="2527300"/>
            <a:chOff x="3664" y="2556"/>
            <a:chExt cx="1788" cy="1592"/>
          </a:xfrm>
        </p:grpSpPr>
        <p:sp>
          <p:nvSpPr>
            <p:cNvPr id="32" name="Line 5"/>
            <p:cNvSpPr>
              <a:spLocks noChangeShapeType="1"/>
            </p:cNvSpPr>
            <p:nvPr/>
          </p:nvSpPr>
          <p:spPr bwMode="auto">
            <a:xfrm>
              <a:off x="3904" y="3956"/>
              <a:ext cx="507" cy="0"/>
            </a:xfrm>
            <a:prstGeom prst="line">
              <a:avLst/>
            </a:prstGeom>
            <a:noFill/>
            <a:ln w="28575">
              <a:solidFill>
                <a:schemeClr val="tx2"/>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Oval 6" descr="粉色砂纸"/>
            <p:cNvSpPr>
              <a:spLocks noChangeArrowheads="1"/>
            </p:cNvSpPr>
            <p:nvPr/>
          </p:nvSpPr>
          <p:spPr bwMode="auto">
            <a:xfrm>
              <a:off x="4384" y="3812"/>
              <a:ext cx="288" cy="288"/>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34" name="Text Box 7"/>
            <p:cNvSpPr txBox="1">
              <a:spLocks noChangeArrowheads="1"/>
            </p:cNvSpPr>
            <p:nvPr/>
          </p:nvSpPr>
          <p:spPr bwMode="auto">
            <a:xfrm>
              <a:off x="4394" y="3812"/>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rPr>
                <a:t>H</a:t>
              </a:r>
              <a:endParaRPr kumimoji="1" lang="en-US" altLang="zh-CN" sz="2400">
                <a:latin typeface="Times New Roman" panose="02020603050405020304" pitchFamily="18" charset="0"/>
              </a:endParaRPr>
            </a:p>
          </p:txBody>
        </p:sp>
        <p:sp>
          <p:nvSpPr>
            <p:cNvPr id="35" name="Line 10"/>
            <p:cNvSpPr>
              <a:spLocks noChangeShapeType="1"/>
            </p:cNvSpPr>
            <p:nvPr/>
          </p:nvSpPr>
          <p:spPr bwMode="auto">
            <a:xfrm flipH="1">
              <a:off x="3820" y="2700"/>
              <a:ext cx="0" cy="672"/>
            </a:xfrm>
            <a:prstGeom prst="line">
              <a:avLst/>
            </a:prstGeom>
            <a:noFill/>
            <a:ln w="28575">
              <a:solidFill>
                <a:schemeClr val="tx2"/>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Oval 11" descr="粉色砂纸"/>
            <p:cNvSpPr>
              <a:spLocks noChangeArrowheads="1"/>
            </p:cNvSpPr>
            <p:nvPr/>
          </p:nvSpPr>
          <p:spPr bwMode="auto">
            <a:xfrm>
              <a:off x="3664" y="3157"/>
              <a:ext cx="288" cy="288"/>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37" name="Text Box 12"/>
            <p:cNvSpPr txBox="1">
              <a:spLocks noChangeArrowheads="1"/>
            </p:cNvSpPr>
            <p:nvPr/>
          </p:nvSpPr>
          <p:spPr bwMode="auto">
            <a:xfrm>
              <a:off x="3674" y="3140"/>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rPr>
                <a:t>D</a:t>
              </a:r>
              <a:endParaRPr kumimoji="1" lang="en-US" altLang="zh-CN" sz="2400">
                <a:latin typeface="Times New Roman" panose="02020603050405020304" pitchFamily="18" charset="0"/>
              </a:endParaRPr>
            </a:p>
          </p:txBody>
        </p:sp>
        <p:sp>
          <p:nvSpPr>
            <p:cNvPr id="38" name="Line 15"/>
            <p:cNvSpPr>
              <a:spLocks noChangeShapeType="1"/>
            </p:cNvSpPr>
            <p:nvPr/>
          </p:nvSpPr>
          <p:spPr bwMode="auto">
            <a:xfrm flipV="1">
              <a:off x="3904" y="2708"/>
              <a:ext cx="453" cy="0"/>
            </a:xfrm>
            <a:prstGeom prst="line">
              <a:avLst/>
            </a:prstGeom>
            <a:noFill/>
            <a:ln w="28575">
              <a:solidFill>
                <a:schemeClr val="tx2"/>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Oval 16" descr="粉色砂纸"/>
            <p:cNvSpPr>
              <a:spLocks noChangeArrowheads="1"/>
            </p:cNvSpPr>
            <p:nvPr/>
          </p:nvSpPr>
          <p:spPr bwMode="auto">
            <a:xfrm>
              <a:off x="4384" y="2564"/>
              <a:ext cx="288" cy="288"/>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40" name="Text Box 17"/>
            <p:cNvSpPr txBox="1">
              <a:spLocks noChangeArrowheads="1"/>
            </p:cNvSpPr>
            <p:nvPr/>
          </p:nvSpPr>
          <p:spPr bwMode="auto">
            <a:xfrm>
              <a:off x="4394" y="2564"/>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rPr>
                <a:t>B</a:t>
              </a:r>
              <a:endParaRPr kumimoji="1" lang="en-US" altLang="zh-CN" sz="2400">
                <a:latin typeface="Times New Roman" panose="02020603050405020304" pitchFamily="18" charset="0"/>
              </a:endParaRPr>
            </a:p>
          </p:txBody>
        </p:sp>
        <p:sp>
          <p:nvSpPr>
            <p:cNvPr id="41" name="Line 20"/>
            <p:cNvSpPr>
              <a:spLocks noChangeShapeType="1"/>
            </p:cNvSpPr>
            <p:nvPr/>
          </p:nvSpPr>
          <p:spPr bwMode="auto">
            <a:xfrm>
              <a:off x="3830" y="2783"/>
              <a:ext cx="600" cy="471"/>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Oval 21" descr="粉色砂纸"/>
            <p:cNvSpPr>
              <a:spLocks noChangeArrowheads="1"/>
            </p:cNvSpPr>
            <p:nvPr/>
          </p:nvSpPr>
          <p:spPr bwMode="auto">
            <a:xfrm>
              <a:off x="4384" y="3140"/>
              <a:ext cx="288" cy="288"/>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43" name="Text Box 22"/>
            <p:cNvSpPr txBox="1">
              <a:spLocks noChangeArrowheads="1"/>
            </p:cNvSpPr>
            <p:nvPr/>
          </p:nvSpPr>
          <p:spPr bwMode="auto">
            <a:xfrm>
              <a:off x="4394" y="3140"/>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chemeClr val="accent2"/>
                  </a:solidFill>
                </a:rPr>
                <a:t>C</a:t>
              </a:r>
              <a:endParaRPr kumimoji="1" lang="en-US" altLang="zh-CN" sz="2400" dirty="0">
                <a:latin typeface="Times New Roman" panose="02020603050405020304" pitchFamily="18" charset="0"/>
              </a:endParaRPr>
            </a:p>
          </p:txBody>
        </p:sp>
        <p:sp>
          <p:nvSpPr>
            <p:cNvPr id="44" name="Oval 25" descr="粉色砂纸"/>
            <p:cNvSpPr>
              <a:spLocks noChangeArrowheads="1"/>
            </p:cNvSpPr>
            <p:nvPr/>
          </p:nvSpPr>
          <p:spPr bwMode="auto">
            <a:xfrm>
              <a:off x="3664" y="2573"/>
              <a:ext cx="288" cy="288"/>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45" name="Text Box 26"/>
            <p:cNvSpPr txBox="1">
              <a:spLocks noChangeArrowheads="1"/>
            </p:cNvSpPr>
            <p:nvPr/>
          </p:nvSpPr>
          <p:spPr bwMode="auto">
            <a:xfrm>
              <a:off x="3674" y="2556"/>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rPr>
                <a:t>A</a:t>
              </a:r>
              <a:endParaRPr kumimoji="1" lang="en-US" altLang="zh-CN" sz="2400">
                <a:latin typeface="Times New Roman" panose="02020603050405020304" pitchFamily="18" charset="0"/>
              </a:endParaRPr>
            </a:p>
          </p:txBody>
        </p:sp>
        <p:sp>
          <p:nvSpPr>
            <p:cNvPr id="46" name="Line 29"/>
            <p:cNvSpPr>
              <a:spLocks noChangeShapeType="1"/>
            </p:cNvSpPr>
            <p:nvPr/>
          </p:nvSpPr>
          <p:spPr bwMode="auto">
            <a:xfrm flipV="1">
              <a:off x="3904" y="3380"/>
              <a:ext cx="528" cy="48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Oval 30" descr="粉色砂纸"/>
            <p:cNvSpPr>
              <a:spLocks noChangeArrowheads="1"/>
            </p:cNvSpPr>
            <p:nvPr/>
          </p:nvSpPr>
          <p:spPr bwMode="auto">
            <a:xfrm>
              <a:off x="3664" y="3821"/>
              <a:ext cx="288" cy="288"/>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48" name="Text Box 31"/>
            <p:cNvSpPr txBox="1">
              <a:spLocks noChangeArrowheads="1"/>
            </p:cNvSpPr>
            <p:nvPr/>
          </p:nvSpPr>
          <p:spPr bwMode="auto">
            <a:xfrm>
              <a:off x="3699" y="3821"/>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rPr>
                <a:t>F</a:t>
              </a:r>
              <a:endParaRPr kumimoji="1" lang="en-US" altLang="zh-CN" sz="2400">
                <a:latin typeface="Times New Roman" panose="02020603050405020304" pitchFamily="18" charset="0"/>
              </a:endParaRPr>
            </a:p>
          </p:txBody>
        </p:sp>
        <p:sp>
          <p:nvSpPr>
            <p:cNvPr id="49" name="Line 34"/>
            <p:cNvSpPr>
              <a:spLocks noChangeShapeType="1"/>
            </p:cNvSpPr>
            <p:nvPr/>
          </p:nvSpPr>
          <p:spPr bwMode="auto">
            <a:xfrm>
              <a:off x="5296" y="2852"/>
              <a:ext cx="0" cy="336"/>
            </a:xfrm>
            <a:prstGeom prst="line">
              <a:avLst/>
            </a:prstGeom>
            <a:noFill/>
            <a:ln w="28575">
              <a:solidFill>
                <a:schemeClr val="tx2"/>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Oval 35" descr="粉色砂纸"/>
            <p:cNvSpPr>
              <a:spLocks noChangeArrowheads="1"/>
            </p:cNvSpPr>
            <p:nvPr/>
          </p:nvSpPr>
          <p:spPr bwMode="auto">
            <a:xfrm>
              <a:off x="5152" y="3148"/>
              <a:ext cx="288" cy="288"/>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51" name="Text Box 36"/>
            <p:cNvSpPr txBox="1">
              <a:spLocks noChangeArrowheads="1"/>
            </p:cNvSpPr>
            <p:nvPr/>
          </p:nvSpPr>
          <p:spPr bwMode="auto">
            <a:xfrm>
              <a:off x="5162" y="3131"/>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rPr>
                <a:t>G</a:t>
              </a:r>
              <a:endParaRPr kumimoji="1" lang="en-US" altLang="zh-CN" sz="2400">
                <a:latin typeface="Times New Roman" panose="02020603050405020304" pitchFamily="18" charset="0"/>
              </a:endParaRPr>
            </a:p>
          </p:txBody>
        </p:sp>
        <p:sp>
          <p:nvSpPr>
            <p:cNvPr id="52" name="Oval 39" descr="粉色砂纸"/>
            <p:cNvSpPr>
              <a:spLocks noChangeArrowheads="1"/>
            </p:cNvSpPr>
            <p:nvPr/>
          </p:nvSpPr>
          <p:spPr bwMode="auto">
            <a:xfrm>
              <a:off x="5152" y="2573"/>
              <a:ext cx="288" cy="288"/>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53" name="Text Box 40"/>
            <p:cNvSpPr txBox="1">
              <a:spLocks noChangeArrowheads="1"/>
            </p:cNvSpPr>
            <p:nvPr/>
          </p:nvSpPr>
          <p:spPr bwMode="auto">
            <a:xfrm>
              <a:off x="5175" y="2573"/>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rPr>
                <a:t>E</a:t>
              </a:r>
              <a:endParaRPr kumimoji="1" lang="en-US" altLang="zh-CN" sz="2400">
                <a:latin typeface="Times New Roman" panose="02020603050405020304" pitchFamily="18" charset="0"/>
              </a:endParaRPr>
            </a:p>
          </p:txBody>
        </p:sp>
        <p:sp>
          <p:nvSpPr>
            <p:cNvPr id="54" name="Line 42"/>
            <p:cNvSpPr>
              <a:spLocks noChangeShapeType="1"/>
            </p:cNvSpPr>
            <p:nvPr/>
          </p:nvSpPr>
          <p:spPr bwMode="auto">
            <a:xfrm flipV="1">
              <a:off x="4690" y="2708"/>
              <a:ext cx="453" cy="0"/>
            </a:xfrm>
            <a:prstGeom prst="line">
              <a:avLst/>
            </a:prstGeom>
            <a:noFill/>
            <a:ln w="28575">
              <a:solidFill>
                <a:schemeClr val="tx2"/>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Oval 45" descr="粉色砂纸"/>
            <p:cNvSpPr>
              <a:spLocks noChangeArrowheads="1"/>
            </p:cNvSpPr>
            <p:nvPr/>
          </p:nvSpPr>
          <p:spPr bwMode="auto">
            <a:xfrm>
              <a:off x="5164" y="3804"/>
              <a:ext cx="288" cy="288"/>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56" name="Text Box 46"/>
            <p:cNvSpPr txBox="1">
              <a:spLocks noChangeArrowheads="1"/>
            </p:cNvSpPr>
            <p:nvPr/>
          </p:nvSpPr>
          <p:spPr bwMode="auto">
            <a:xfrm>
              <a:off x="5214" y="3813"/>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rPr>
                <a:t>I</a:t>
              </a:r>
              <a:endParaRPr kumimoji="1" lang="en-US" altLang="zh-CN" sz="2400">
                <a:latin typeface="Times New Roman" panose="02020603050405020304" pitchFamily="18" charset="0"/>
              </a:endParaRPr>
            </a:p>
          </p:txBody>
        </p:sp>
        <p:sp>
          <p:nvSpPr>
            <p:cNvPr id="57" name="Line 47"/>
            <p:cNvSpPr>
              <a:spLocks noChangeShapeType="1"/>
            </p:cNvSpPr>
            <p:nvPr/>
          </p:nvSpPr>
          <p:spPr bwMode="auto">
            <a:xfrm>
              <a:off x="4681" y="3956"/>
              <a:ext cx="507" cy="0"/>
            </a:xfrm>
            <a:prstGeom prst="line">
              <a:avLst/>
            </a:prstGeom>
            <a:noFill/>
            <a:ln w="28575">
              <a:solidFill>
                <a:schemeClr val="tx2"/>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8" name="Group 150"/>
          <p:cNvGrpSpPr>
            <a:grpSpLocks/>
          </p:cNvGrpSpPr>
          <p:nvPr/>
        </p:nvGrpSpPr>
        <p:grpSpPr bwMode="auto">
          <a:xfrm>
            <a:off x="4973910" y="901700"/>
            <a:ext cx="2838450" cy="2527300"/>
            <a:chOff x="3436" y="165"/>
            <a:chExt cx="1788" cy="1592"/>
          </a:xfrm>
        </p:grpSpPr>
        <p:sp>
          <p:nvSpPr>
            <p:cNvPr id="59" name="Line 49"/>
            <p:cNvSpPr>
              <a:spLocks noChangeShapeType="1"/>
            </p:cNvSpPr>
            <p:nvPr/>
          </p:nvSpPr>
          <p:spPr bwMode="auto">
            <a:xfrm flipV="1">
              <a:off x="3676" y="1564"/>
              <a:ext cx="480" cy="1"/>
            </a:xfrm>
            <a:prstGeom prst="line">
              <a:avLst/>
            </a:prstGeom>
            <a:noFill/>
            <a:ln w="28575">
              <a:solidFill>
                <a:schemeClr val="tx2"/>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Oval 50" descr="粉色砂纸"/>
            <p:cNvSpPr>
              <a:spLocks noChangeArrowheads="1"/>
            </p:cNvSpPr>
            <p:nvPr/>
          </p:nvSpPr>
          <p:spPr bwMode="auto">
            <a:xfrm>
              <a:off x="4156" y="1421"/>
              <a:ext cx="288" cy="288"/>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61" name="Text Box 51"/>
            <p:cNvSpPr txBox="1">
              <a:spLocks noChangeArrowheads="1"/>
            </p:cNvSpPr>
            <p:nvPr/>
          </p:nvSpPr>
          <p:spPr bwMode="auto">
            <a:xfrm>
              <a:off x="4166" y="142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rPr>
                <a:t>H</a:t>
              </a:r>
              <a:endParaRPr kumimoji="1" lang="en-US" altLang="zh-CN" sz="2400">
                <a:latin typeface="Times New Roman" panose="02020603050405020304" pitchFamily="18" charset="0"/>
              </a:endParaRPr>
            </a:p>
          </p:txBody>
        </p:sp>
        <p:sp>
          <p:nvSpPr>
            <p:cNvPr id="62" name="Line 54"/>
            <p:cNvSpPr>
              <a:spLocks noChangeShapeType="1"/>
            </p:cNvSpPr>
            <p:nvPr/>
          </p:nvSpPr>
          <p:spPr bwMode="auto">
            <a:xfrm flipH="1">
              <a:off x="3592" y="981"/>
              <a:ext cx="0" cy="672"/>
            </a:xfrm>
            <a:prstGeom prst="line">
              <a:avLst/>
            </a:prstGeom>
            <a:noFill/>
            <a:ln w="28575">
              <a:solidFill>
                <a:schemeClr val="tx2"/>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Oval 55" descr="粉色砂纸"/>
            <p:cNvSpPr>
              <a:spLocks noChangeArrowheads="1"/>
            </p:cNvSpPr>
            <p:nvPr/>
          </p:nvSpPr>
          <p:spPr bwMode="auto">
            <a:xfrm>
              <a:off x="3436" y="766"/>
              <a:ext cx="288" cy="288"/>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64" name="Text Box 56"/>
            <p:cNvSpPr txBox="1">
              <a:spLocks noChangeArrowheads="1"/>
            </p:cNvSpPr>
            <p:nvPr/>
          </p:nvSpPr>
          <p:spPr bwMode="auto">
            <a:xfrm>
              <a:off x="3446" y="74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rPr>
                <a:t>D</a:t>
              </a:r>
              <a:endParaRPr kumimoji="1" lang="en-US" altLang="zh-CN" sz="2400">
                <a:latin typeface="Times New Roman" panose="02020603050405020304" pitchFamily="18" charset="0"/>
              </a:endParaRPr>
            </a:p>
          </p:txBody>
        </p:sp>
        <p:sp>
          <p:nvSpPr>
            <p:cNvPr id="65" name="Oval 109" descr="粉色砂纸"/>
            <p:cNvSpPr>
              <a:spLocks noChangeArrowheads="1"/>
            </p:cNvSpPr>
            <p:nvPr/>
          </p:nvSpPr>
          <p:spPr bwMode="auto">
            <a:xfrm>
              <a:off x="3436" y="182"/>
              <a:ext cx="288" cy="288"/>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66" name="Text Box 110"/>
            <p:cNvSpPr txBox="1">
              <a:spLocks noChangeArrowheads="1"/>
            </p:cNvSpPr>
            <p:nvPr/>
          </p:nvSpPr>
          <p:spPr bwMode="auto">
            <a:xfrm>
              <a:off x="3446" y="165"/>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rPr>
                <a:t>A</a:t>
              </a:r>
              <a:endParaRPr kumimoji="1" lang="en-US" altLang="zh-CN" sz="2400">
                <a:latin typeface="Times New Roman" panose="02020603050405020304" pitchFamily="18" charset="0"/>
              </a:endParaRPr>
            </a:p>
          </p:txBody>
        </p:sp>
        <p:sp>
          <p:nvSpPr>
            <p:cNvPr id="67" name="Oval 113" descr="粉色砂纸"/>
            <p:cNvSpPr>
              <a:spLocks noChangeArrowheads="1"/>
            </p:cNvSpPr>
            <p:nvPr/>
          </p:nvSpPr>
          <p:spPr bwMode="auto">
            <a:xfrm>
              <a:off x="4156" y="173"/>
              <a:ext cx="288" cy="288"/>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68" name="Line 115"/>
            <p:cNvSpPr>
              <a:spLocks noChangeShapeType="1"/>
            </p:cNvSpPr>
            <p:nvPr/>
          </p:nvSpPr>
          <p:spPr bwMode="auto">
            <a:xfrm>
              <a:off x="3676" y="317"/>
              <a:ext cx="480" cy="0"/>
            </a:xfrm>
            <a:prstGeom prst="line">
              <a:avLst/>
            </a:prstGeom>
            <a:noFill/>
            <a:ln w="28575">
              <a:solidFill>
                <a:schemeClr val="tx2"/>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Text Box 116"/>
            <p:cNvSpPr txBox="1">
              <a:spLocks noChangeArrowheads="1"/>
            </p:cNvSpPr>
            <p:nvPr/>
          </p:nvSpPr>
          <p:spPr bwMode="auto">
            <a:xfrm>
              <a:off x="4166" y="17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rPr>
                <a:t>B</a:t>
              </a:r>
              <a:endParaRPr kumimoji="1" lang="en-US" altLang="zh-CN" sz="2400">
                <a:latin typeface="Times New Roman" panose="02020603050405020304" pitchFamily="18" charset="0"/>
              </a:endParaRPr>
            </a:p>
          </p:txBody>
        </p:sp>
        <p:sp>
          <p:nvSpPr>
            <p:cNvPr id="70" name="Line 119"/>
            <p:cNvSpPr>
              <a:spLocks noChangeShapeType="1"/>
            </p:cNvSpPr>
            <p:nvPr/>
          </p:nvSpPr>
          <p:spPr bwMode="auto">
            <a:xfrm>
              <a:off x="5068" y="461"/>
              <a:ext cx="0" cy="336"/>
            </a:xfrm>
            <a:prstGeom prst="line">
              <a:avLst/>
            </a:prstGeom>
            <a:noFill/>
            <a:ln w="28575">
              <a:solidFill>
                <a:schemeClr val="tx2"/>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Oval 120" descr="粉色砂纸"/>
            <p:cNvSpPr>
              <a:spLocks noChangeArrowheads="1"/>
            </p:cNvSpPr>
            <p:nvPr/>
          </p:nvSpPr>
          <p:spPr bwMode="auto">
            <a:xfrm>
              <a:off x="4924" y="757"/>
              <a:ext cx="288" cy="288"/>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72" name="Text Box 121"/>
            <p:cNvSpPr txBox="1">
              <a:spLocks noChangeArrowheads="1"/>
            </p:cNvSpPr>
            <p:nvPr/>
          </p:nvSpPr>
          <p:spPr bwMode="auto">
            <a:xfrm>
              <a:off x="4934" y="740"/>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rPr>
                <a:t>G</a:t>
              </a:r>
              <a:endParaRPr kumimoji="1" lang="en-US" altLang="zh-CN" sz="2400">
                <a:latin typeface="Times New Roman" panose="02020603050405020304" pitchFamily="18" charset="0"/>
              </a:endParaRPr>
            </a:p>
          </p:txBody>
        </p:sp>
        <p:sp>
          <p:nvSpPr>
            <p:cNvPr id="73" name="Line 125"/>
            <p:cNvSpPr>
              <a:spLocks noChangeShapeType="1"/>
            </p:cNvSpPr>
            <p:nvPr/>
          </p:nvSpPr>
          <p:spPr bwMode="auto">
            <a:xfrm>
              <a:off x="4312" y="453"/>
              <a:ext cx="0" cy="33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Oval 126" descr="粉色砂纸"/>
            <p:cNvSpPr>
              <a:spLocks noChangeArrowheads="1"/>
            </p:cNvSpPr>
            <p:nvPr/>
          </p:nvSpPr>
          <p:spPr bwMode="auto">
            <a:xfrm>
              <a:off x="4156" y="749"/>
              <a:ext cx="288" cy="288"/>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75" name="Text Box 127"/>
            <p:cNvSpPr txBox="1">
              <a:spLocks noChangeArrowheads="1"/>
            </p:cNvSpPr>
            <p:nvPr/>
          </p:nvSpPr>
          <p:spPr bwMode="auto">
            <a:xfrm>
              <a:off x="4166" y="74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rPr>
                <a:t>C</a:t>
              </a:r>
              <a:endParaRPr kumimoji="1" lang="en-US" altLang="zh-CN" sz="2400">
                <a:latin typeface="Times New Roman" panose="02020603050405020304" pitchFamily="18" charset="0"/>
              </a:endParaRPr>
            </a:p>
          </p:txBody>
        </p:sp>
        <p:sp>
          <p:nvSpPr>
            <p:cNvPr id="76" name="Line 130"/>
            <p:cNvSpPr>
              <a:spLocks noChangeShapeType="1"/>
            </p:cNvSpPr>
            <p:nvPr/>
          </p:nvSpPr>
          <p:spPr bwMode="auto">
            <a:xfrm flipV="1">
              <a:off x="3676" y="989"/>
              <a:ext cx="528" cy="48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Oval 132" descr="粉色砂纸"/>
            <p:cNvSpPr>
              <a:spLocks noChangeArrowheads="1"/>
            </p:cNvSpPr>
            <p:nvPr/>
          </p:nvSpPr>
          <p:spPr bwMode="auto">
            <a:xfrm>
              <a:off x="3436" y="1430"/>
              <a:ext cx="288" cy="288"/>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78" name="Text Box 133"/>
            <p:cNvSpPr txBox="1">
              <a:spLocks noChangeArrowheads="1"/>
            </p:cNvSpPr>
            <p:nvPr/>
          </p:nvSpPr>
          <p:spPr bwMode="auto">
            <a:xfrm>
              <a:off x="3471" y="1430"/>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rPr>
                <a:t>F</a:t>
              </a:r>
              <a:endParaRPr kumimoji="1" lang="en-US" altLang="zh-CN" sz="2400">
                <a:latin typeface="Times New Roman" panose="02020603050405020304" pitchFamily="18" charset="0"/>
              </a:endParaRPr>
            </a:p>
          </p:txBody>
        </p:sp>
        <p:sp>
          <p:nvSpPr>
            <p:cNvPr id="79" name="Oval 140" descr="粉色砂纸"/>
            <p:cNvSpPr>
              <a:spLocks noChangeArrowheads="1"/>
            </p:cNvSpPr>
            <p:nvPr/>
          </p:nvSpPr>
          <p:spPr bwMode="auto">
            <a:xfrm>
              <a:off x="4924" y="182"/>
              <a:ext cx="288" cy="288"/>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80" name="Text Box 141"/>
            <p:cNvSpPr txBox="1">
              <a:spLocks noChangeArrowheads="1"/>
            </p:cNvSpPr>
            <p:nvPr/>
          </p:nvSpPr>
          <p:spPr bwMode="auto">
            <a:xfrm>
              <a:off x="4947" y="182"/>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rPr>
                <a:t>E</a:t>
              </a:r>
              <a:endParaRPr kumimoji="1" lang="en-US" altLang="zh-CN" sz="2400">
                <a:latin typeface="Times New Roman" panose="02020603050405020304" pitchFamily="18" charset="0"/>
              </a:endParaRPr>
            </a:p>
          </p:txBody>
        </p:sp>
        <p:sp>
          <p:nvSpPr>
            <p:cNvPr id="81" name="Line 143"/>
            <p:cNvSpPr>
              <a:spLocks noChangeShapeType="1"/>
            </p:cNvSpPr>
            <p:nvPr/>
          </p:nvSpPr>
          <p:spPr bwMode="auto">
            <a:xfrm>
              <a:off x="4444" y="317"/>
              <a:ext cx="480" cy="0"/>
            </a:xfrm>
            <a:prstGeom prst="line">
              <a:avLst/>
            </a:prstGeom>
            <a:noFill/>
            <a:ln w="28575">
              <a:solidFill>
                <a:schemeClr val="tx2"/>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Oval 145" descr="粉色砂纸"/>
            <p:cNvSpPr>
              <a:spLocks noChangeArrowheads="1"/>
            </p:cNvSpPr>
            <p:nvPr/>
          </p:nvSpPr>
          <p:spPr bwMode="auto">
            <a:xfrm>
              <a:off x="4924" y="1421"/>
              <a:ext cx="288" cy="288"/>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83" name="Text Box 146"/>
            <p:cNvSpPr txBox="1">
              <a:spLocks noChangeArrowheads="1"/>
            </p:cNvSpPr>
            <p:nvPr/>
          </p:nvSpPr>
          <p:spPr bwMode="auto">
            <a:xfrm>
              <a:off x="4986" y="1421"/>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rPr>
                <a:t>I</a:t>
              </a:r>
              <a:endParaRPr kumimoji="1" lang="en-US" altLang="zh-CN" sz="2400">
                <a:latin typeface="Times New Roman" panose="02020603050405020304" pitchFamily="18" charset="0"/>
              </a:endParaRPr>
            </a:p>
          </p:txBody>
        </p:sp>
        <p:sp>
          <p:nvSpPr>
            <p:cNvPr id="84" name="Line 148"/>
            <p:cNvSpPr>
              <a:spLocks noChangeShapeType="1"/>
            </p:cNvSpPr>
            <p:nvPr/>
          </p:nvSpPr>
          <p:spPr bwMode="auto">
            <a:xfrm flipV="1">
              <a:off x="4462" y="1573"/>
              <a:ext cx="480" cy="1"/>
            </a:xfrm>
            <a:prstGeom prst="line">
              <a:avLst/>
            </a:prstGeom>
            <a:noFill/>
            <a:ln w="28575">
              <a:solidFill>
                <a:schemeClr val="tx2"/>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4" name="Text Box 95"/>
          <p:cNvSpPr txBox="1">
            <a:spLocks noChangeArrowheads="1"/>
          </p:cNvSpPr>
          <p:nvPr/>
        </p:nvSpPr>
        <p:spPr bwMode="auto">
          <a:xfrm>
            <a:off x="4038403" y="3645024"/>
            <a:ext cx="67761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0000FF"/>
                </a:solidFill>
                <a:latin typeface="Times New Roman" panose="02020603050405020304" pitchFamily="18" charset="0"/>
                <a:ea typeface="仿宋_GB2312" pitchFamily="49" charset="-122"/>
              </a:rPr>
              <a:t>深度优先搜索过程</a:t>
            </a:r>
            <a:endParaRPr kumimoji="1" lang="zh-CN" altLang="en-US" dirty="0">
              <a:solidFill>
                <a:srgbClr val="0000FF"/>
              </a:solidFill>
              <a:latin typeface="Times New Roman" panose="02020603050405020304" pitchFamily="18" charset="0"/>
            </a:endParaRPr>
          </a:p>
        </p:txBody>
      </p:sp>
      <p:sp>
        <p:nvSpPr>
          <p:cNvPr id="135" name="Text Box 152"/>
          <p:cNvSpPr txBox="1">
            <a:spLocks noChangeArrowheads="1"/>
          </p:cNvSpPr>
          <p:nvPr/>
        </p:nvSpPr>
        <p:spPr bwMode="auto">
          <a:xfrm>
            <a:off x="4067944" y="850668"/>
            <a:ext cx="73258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t>深度优先生成树</a:t>
            </a:r>
            <a:endParaRPr lang="en-US" altLang="zh-CN" sz="2400" b="1" dirty="0"/>
          </a:p>
        </p:txBody>
      </p:sp>
      <p:sp>
        <p:nvSpPr>
          <p:cNvPr id="136" name="Text Box 153"/>
          <p:cNvSpPr txBox="1">
            <a:spLocks noChangeArrowheads="1"/>
          </p:cNvSpPr>
          <p:nvPr/>
        </p:nvSpPr>
        <p:spPr bwMode="auto">
          <a:xfrm>
            <a:off x="658515" y="3717032"/>
            <a:ext cx="2473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t>广度优先生成树</a:t>
            </a:r>
            <a:endParaRPr lang="en-US" altLang="zh-CN" sz="2400" b="1" dirty="0"/>
          </a:p>
        </p:txBody>
      </p:sp>
      <p:grpSp>
        <p:nvGrpSpPr>
          <p:cNvPr id="3" name="组合 2"/>
          <p:cNvGrpSpPr/>
          <p:nvPr/>
        </p:nvGrpSpPr>
        <p:grpSpPr>
          <a:xfrm>
            <a:off x="4578300" y="3501008"/>
            <a:ext cx="3594100" cy="3171825"/>
            <a:chOff x="4578300" y="3501008"/>
            <a:chExt cx="3594100" cy="3171825"/>
          </a:xfrm>
        </p:grpSpPr>
        <p:grpSp>
          <p:nvGrpSpPr>
            <p:cNvPr id="85" name="组合 84"/>
            <p:cNvGrpSpPr/>
            <p:nvPr/>
          </p:nvGrpSpPr>
          <p:grpSpPr>
            <a:xfrm>
              <a:off x="4578300" y="3501008"/>
              <a:ext cx="3594100" cy="3171825"/>
              <a:chOff x="438150" y="1706563"/>
              <a:chExt cx="3594100" cy="3171825"/>
            </a:xfrm>
          </p:grpSpPr>
          <p:sp>
            <p:nvSpPr>
              <p:cNvPr id="86" name="Line 14"/>
              <p:cNvSpPr>
                <a:spLocks noChangeShapeType="1"/>
              </p:cNvSpPr>
              <p:nvPr/>
            </p:nvSpPr>
            <p:spPr bwMode="auto">
              <a:xfrm flipV="1">
                <a:off x="1206500" y="3506788"/>
                <a:ext cx="838200" cy="7620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Line 15"/>
              <p:cNvSpPr>
                <a:spLocks noChangeShapeType="1"/>
              </p:cNvSpPr>
              <p:nvPr/>
            </p:nvSpPr>
            <p:spPr bwMode="auto">
              <a:xfrm>
                <a:off x="1206500" y="2592388"/>
                <a:ext cx="914400" cy="6858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Line 16"/>
              <p:cNvSpPr>
                <a:spLocks noChangeShapeType="1"/>
              </p:cNvSpPr>
              <p:nvPr/>
            </p:nvSpPr>
            <p:spPr bwMode="auto">
              <a:xfrm>
                <a:off x="2197100" y="2592388"/>
                <a:ext cx="0" cy="5334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Line 17"/>
              <p:cNvSpPr>
                <a:spLocks noChangeShapeType="1"/>
              </p:cNvSpPr>
              <p:nvPr/>
            </p:nvSpPr>
            <p:spPr bwMode="auto">
              <a:xfrm>
                <a:off x="1206500" y="4421188"/>
                <a:ext cx="1981200" cy="0"/>
              </a:xfrm>
              <a:prstGeom prst="line">
                <a:avLst/>
              </a:prstGeom>
              <a:noFill/>
              <a:ln w="28575">
                <a:solidFill>
                  <a:schemeClr val="tx2"/>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Line 18"/>
              <p:cNvSpPr>
                <a:spLocks noChangeShapeType="1"/>
              </p:cNvSpPr>
              <p:nvPr/>
            </p:nvSpPr>
            <p:spPr bwMode="auto">
              <a:xfrm>
                <a:off x="1054100" y="2682875"/>
                <a:ext cx="0" cy="1600200"/>
              </a:xfrm>
              <a:prstGeom prst="line">
                <a:avLst/>
              </a:prstGeom>
              <a:noFill/>
              <a:ln w="28575">
                <a:solidFill>
                  <a:schemeClr val="tx2"/>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Line 19"/>
              <p:cNvSpPr>
                <a:spLocks noChangeShapeType="1"/>
              </p:cNvSpPr>
              <p:nvPr/>
            </p:nvSpPr>
            <p:spPr bwMode="auto">
              <a:xfrm>
                <a:off x="1206500" y="2439988"/>
                <a:ext cx="1981200" cy="0"/>
              </a:xfrm>
              <a:prstGeom prst="line">
                <a:avLst/>
              </a:prstGeom>
              <a:noFill/>
              <a:ln w="28575">
                <a:solidFill>
                  <a:schemeClr val="tx2"/>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Oval 20" descr="粉色砂纸"/>
              <p:cNvSpPr>
                <a:spLocks noChangeArrowheads="1"/>
              </p:cNvSpPr>
              <p:nvPr/>
            </p:nvSpPr>
            <p:spPr bwMode="auto">
              <a:xfrm>
                <a:off x="3187700" y="2225675"/>
                <a:ext cx="457200" cy="457200"/>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93" name="Oval 21" descr="粉色砂纸"/>
              <p:cNvSpPr>
                <a:spLocks noChangeArrowheads="1"/>
              </p:cNvSpPr>
              <p:nvPr/>
            </p:nvSpPr>
            <p:spPr bwMode="auto">
              <a:xfrm>
                <a:off x="825500" y="3152775"/>
                <a:ext cx="457200" cy="457200"/>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94" name="Oval 22" descr="粉色砂纸"/>
              <p:cNvSpPr>
                <a:spLocks noChangeArrowheads="1"/>
              </p:cNvSpPr>
              <p:nvPr/>
            </p:nvSpPr>
            <p:spPr bwMode="auto">
              <a:xfrm>
                <a:off x="825500" y="4206875"/>
                <a:ext cx="457200" cy="457200"/>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95" name="Oval 23" descr="粉色砂纸"/>
              <p:cNvSpPr>
                <a:spLocks noChangeArrowheads="1"/>
              </p:cNvSpPr>
              <p:nvPr/>
            </p:nvSpPr>
            <p:spPr bwMode="auto">
              <a:xfrm>
                <a:off x="1968500" y="3125788"/>
                <a:ext cx="457200" cy="457200"/>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96" name="Oval 24" descr="粉色砂纸"/>
              <p:cNvSpPr>
                <a:spLocks noChangeArrowheads="1"/>
              </p:cNvSpPr>
              <p:nvPr/>
            </p:nvSpPr>
            <p:spPr bwMode="auto">
              <a:xfrm>
                <a:off x="825500" y="2225675"/>
                <a:ext cx="457200" cy="457200"/>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97" name="Text Box 25"/>
              <p:cNvSpPr txBox="1">
                <a:spLocks noChangeArrowheads="1"/>
              </p:cNvSpPr>
              <p:nvPr/>
            </p:nvSpPr>
            <p:spPr bwMode="auto">
              <a:xfrm>
                <a:off x="841375" y="2198688"/>
                <a:ext cx="441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rPr>
                  <a:t>A</a:t>
                </a:r>
                <a:endParaRPr kumimoji="1" lang="en-US" altLang="zh-CN" sz="2400">
                  <a:latin typeface="Times New Roman" panose="02020603050405020304" pitchFamily="18" charset="0"/>
                </a:endParaRPr>
              </a:p>
            </p:txBody>
          </p:sp>
          <p:sp>
            <p:nvSpPr>
              <p:cNvPr id="98" name="Text Box 26"/>
              <p:cNvSpPr txBox="1">
                <a:spLocks noChangeArrowheads="1"/>
              </p:cNvSpPr>
              <p:nvPr/>
            </p:nvSpPr>
            <p:spPr bwMode="auto">
              <a:xfrm>
                <a:off x="1984375" y="3125788"/>
                <a:ext cx="441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rPr>
                  <a:t>C</a:t>
                </a:r>
                <a:endParaRPr kumimoji="1" lang="en-US" altLang="zh-CN" sz="2400">
                  <a:latin typeface="Times New Roman" panose="02020603050405020304" pitchFamily="18" charset="0"/>
                </a:endParaRPr>
              </a:p>
            </p:txBody>
          </p:sp>
          <p:sp>
            <p:nvSpPr>
              <p:cNvPr id="99" name="Text Box 27"/>
              <p:cNvSpPr txBox="1">
                <a:spLocks noChangeArrowheads="1"/>
              </p:cNvSpPr>
              <p:nvPr/>
            </p:nvSpPr>
            <p:spPr bwMode="auto">
              <a:xfrm>
                <a:off x="841375" y="3125788"/>
                <a:ext cx="441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rPr>
                  <a:t>D</a:t>
                </a:r>
                <a:endParaRPr kumimoji="1" lang="en-US" altLang="zh-CN" sz="2400">
                  <a:latin typeface="Times New Roman" panose="02020603050405020304" pitchFamily="18" charset="0"/>
                </a:endParaRPr>
              </a:p>
            </p:txBody>
          </p:sp>
          <p:sp>
            <p:nvSpPr>
              <p:cNvPr id="100" name="Text Box 28"/>
              <p:cNvSpPr txBox="1">
                <a:spLocks noChangeArrowheads="1"/>
              </p:cNvSpPr>
              <p:nvPr/>
            </p:nvSpPr>
            <p:spPr bwMode="auto">
              <a:xfrm>
                <a:off x="3224213" y="2225675"/>
                <a:ext cx="4206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rPr>
                  <a:t>E</a:t>
                </a:r>
                <a:endParaRPr kumimoji="1" lang="en-US" altLang="zh-CN" sz="2400">
                  <a:latin typeface="Times New Roman" panose="02020603050405020304" pitchFamily="18" charset="0"/>
                </a:endParaRPr>
              </a:p>
            </p:txBody>
          </p:sp>
          <p:sp>
            <p:nvSpPr>
              <p:cNvPr id="101" name="Oval 29" descr="粉色砂纸"/>
              <p:cNvSpPr>
                <a:spLocks noChangeArrowheads="1"/>
              </p:cNvSpPr>
              <p:nvPr/>
            </p:nvSpPr>
            <p:spPr bwMode="auto">
              <a:xfrm>
                <a:off x="1968500" y="2211388"/>
                <a:ext cx="457200" cy="457200"/>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02" name="Line 30"/>
              <p:cNvSpPr>
                <a:spLocks noChangeShapeType="1"/>
              </p:cNvSpPr>
              <p:nvPr/>
            </p:nvSpPr>
            <p:spPr bwMode="auto">
              <a:xfrm>
                <a:off x="3416300" y="2668588"/>
                <a:ext cx="0" cy="533400"/>
              </a:xfrm>
              <a:prstGeom prst="line">
                <a:avLst/>
              </a:prstGeom>
              <a:noFill/>
              <a:ln w="28575">
                <a:solidFill>
                  <a:schemeClr val="tx2"/>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 name="Oval 31" descr="粉色砂纸"/>
              <p:cNvSpPr>
                <a:spLocks noChangeArrowheads="1"/>
              </p:cNvSpPr>
              <p:nvPr/>
            </p:nvSpPr>
            <p:spPr bwMode="auto">
              <a:xfrm>
                <a:off x="3187700" y="3138488"/>
                <a:ext cx="457200" cy="457200"/>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04" name="Oval 32" descr="粉色砂纸"/>
              <p:cNvSpPr>
                <a:spLocks noChangeArrowheads="1"/>
              </p:cNvSpPr>
              <p:nvPr/>
            </p:nvSpPr>
            <p:spPr bwMode="auto">
              <a:xfrm>
                <a:off x="3187700" y="4192588"/>
                <a:ext cx="457200" cy="457200"/>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05" name="Text Box 33"/>
              <p:cNvSpPr txBox="1">
                <a:spLocks noChangeArrowheads="1"/>
              </p:cNvSpPr>
              <p:nvPr/>
            </p:nvSpPr>
            <p:spPr bwMode="auto">
              <a:xfrm>
                <a:off x="3203575" y="3111500"/>
                <a:ext cx="460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rPr>
                  <a:t>G</a:t>
                </a:r>
                <a:endParaRPr kumimoji="1" lang="en-US" altLang="zh-CN" sz="2400">
                  <a:latin typeface="Times New Roman" panose="02020603050405020304" pitchFamily="18" charset="0"/>
                </a:endParaRPr>
              </a:p>
            </p:txBody>
          </p:sp>
          <p:sp>
            <p:nvSpPr>
              <p:cNvPr id="106" name="Text Box 34"/>
              <p:cNvSpPr txBox="1">
                <a:spLocks noChangeArrowheads="1"/>
              </p:cNvSpPr>
              <p:nvPr/>
            </p:nvSpPr>
            <p:spPr bwMode="auto">
              <a:xfrm>
                <a:off x="1984375" y="2211388"/>
                <a:ext cx="441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rPr>
                  <a:t>B</a:t>
                </a:r>
                <a:endParaRPr kumimoji="1" lang="en-US" altLang="zh-CN" sz="2400">
                  <a:latin typeface="Times New Roman" panose="02020603050405020304" pitchFamily="18" charset="0"/>
                </a:endParaRPr>
              </a:p>
            </p:txBody>
          </p:sp>
          <p:sp>
            <p:nvSpPr>
              <p:cNvPr id="107" name="Text Box 35"/>
              <p:cNvSpPr txBox="1">
                <a:spLocks noChangeArrowheads="1"/>
              </p:cNvSpPr>
              <p:nvPr/>
            </p:nvSpPr>
            <p:spPr bwMode="auto">
              <a:xfrm>
                <a:off x="881063" y="4206875"/>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rPr>
                  <a:t>F</a:t>
                </a:r>
                <a:endParaRPr kumimoji="1" lang="en-US" altLang="zh-CN" sz="2400">
                  <a:latin typeface="Times New Roman" panose="02020603050405020304" pitchFamily="18" charset="0"/>
                </a:endParaRPr>
              </a:p>
            </p:txBody>
          </p:sp>
          <p:sp>
            <p:nvSpPr>
              <p:cNvPr id="108" name="Text Box 36"/>
              <p:cNvSpPr txBox="1">
                <a:spLocks noChangeArrowheads="1"/>
              </p:cNvSpPr>
              <p:nvPr/>
            </p:nvSpPr>
            <p:spPr bwMode="auto">
              <a:xfrm>
                <a:off x="3286125" y="4192588"/>
                <a:ext cx="2825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rPr>
                  <a:t>I</a:t>
                </a:r>
                <a:endParaRPr kumimoji="1" lang="en-US" altLang="zh-CN" sz="2400">
                  <a:latin typeface="Times New Roman" panose="02020603050405020304" pitchFamily="18" charset="0"/>
                </a:endParaRPr>
              </a:p>
            </p:txBody>
          </p:sp>
          <p:sp>
            <p:nvSpPr>
              <p:cNvPr id="109" name="Oval 37" descr="粉色砂纸"/>
              <p:cNvSpPr>
                <a:spLocks noChangeArrowheads="1"/>
              </p:cNvSpPr>
              <p:nvPr/>
            </p:nvSpPr>
            <p:spPr bwMode="auto">
              <a:xfrm>
                <a:off x="1968500" y="4192588"/>
                <a:ext cx="457200" cy="457200"/>
              </a:xfrm>
              <a:prstGeom prst="ellipse">
                <a:avLst/>
              </a:prstGeom>
              <a:blipFill dpi="0" rotWithShape="0">
                <a:blip r:embed="rId2"/>
                <a:srcRect/>
                <a:tile tx="0" ty="0" sx="100000" sy="100000" flip="none" algn="tl"/>
              </a:blipFill>
              <a:ln w="9525">
                <a:solidFill>
                  <a:srgbClr val="CC3300"/>
                </a:solidFill>
                <a:round/>
                <a:headEnd/>
                <a:tailEnd/>
              </a:ln>
              <a:effectLst>
                <a:outerShdw dist="35921" dir="2700000" algn="ctr" rotWithShape="0">
                  <a:schemeClr val="bg2"/>
                </a:outerShdw>
              </a:effectLst>
            </p:spPr>
            <p:txBody>
              <a:bodyPr wrap="none" anchor="ctr"/>
              <a:lstStyle/>
              <a:p>
                <a:endParaRPr lang="zh-CN" altLang="en-US"/>
              </a:p>
            </p:txBody>
          </p:sp>
          <p:sp>
            <p:nvSpPr>
              <p:cNvPr id="110" name="Text Box 38"/>
              <p:cNvSpPr txBox="1">
                <a:spLocks noChangeArrowheads="1"/>
              </p:cNvSpPr>
              <p:nvPr/>
            </p:nvSpPr>
            <p:spPr bwMode="auto">
              <a:xfrm>
                <a:off x="1984375" y="4192588"/>
                <a:ext cx="441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accent2"/>
                    </a:solidFill>
                  </a:rPr>
                  <a:t>H</a:t>
                </a:r>
                <a:endParaRPr kumimoji="1" lang="en-US" altLang="zh-CN" sz="2400">
                  <a:latin typeface="Times New Roman" panose="02020603050405020304" pitchFamily="18" charset="0"/>
                </a:endParaRPr>
              </a:p>
            </p:txBody>
          </p:sp>
          <p:sp>
            <p:nvSpPr>
              <p:cNvPr id="111" name="Text Box 39"/>
              <p:cNvSpPr txBox="1">
                <a:spLocks noChangeArrowheads="1"/>
              </p:cNvSpPr>
              <p:nvPr/>
            </p:nvSpPr>
            <p:spPr bwMode="auto">
              <a:xfrm>
                <a:off x="844550" y="1706563"/>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009900"/>
                    </a:solidFill>
                    <a:latin typeface="Times New Roman" panose="02020603050405020304" pitchFamily="18" charset="0"/>
                  </a:rPr>
                  <a:t>1</a:t>
                </a:r>
                <a:endParaRPr kumimoji="1" lang="zh-CN" altLang="en-US" sz="2800" b="1">
                  <a:solidFill>
                    <a:srgbClr val="009900"/>
                  </a:solidFill>
                  <a:latin typeface="Times New Roman" panose="02020603050405020304" pitchFamily="18" charset="0"/>
                </a:endParaRPr>
              </a:p>
            </p:txBody>
          </p:sp>
          <p:sp>
            <p:nvSpPr>
              <p:cNvPr id="112" name="Text Box 40"/>
              <p:cNvSpPr txBox="1">
                <a:spLocks noChangeArrowheads="1"/>
              </p:cNvSpPr>
              <p:nvPr/>
            </p:nvSpPr>
            <p:spPr bwMode="auto">
              <a:xfrm>
                <a:off x="2038350" y="1706563"/>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009900"/>
                    </a:solidFill>
                    <a:latin typeface="Times New Roman" panose="02020603050405020304" pitchFamily="18" charset="0"/>
                  </a:rPr>
                  <a:t>2</a:t>
                </a:r>
                <a:endParaRPr kumimoji="1" lang="zh-CN" altLang="en-US" sz="2800" b="1">
                  <a:solidFill>
                    <a:srgbClr val="009900"/>
                  </a:solidFill>
                  <a:latin typeface="Times New Roman" panose="02020603050405020304" pitchFamily="18" charset="0"/>
                </a:endParaRPr>
              </a:p>
            </p:txBody>
          </p:sp>
          <p:sp>
            <p:nvSpPr>
              <p:cNvPr id="113" name="Text Box 41"/>
              <p:cNvSpPr txBox="1">
                <a:spLocks noChangeArrowheads="1"/>
              </p:cNvSpPr>
              <p:nvPr/>
            </p:nvSpPr>
            <p:spPr bwMode="auto">
              <a:xfrm>
                <a:off x="3257550" y="170815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009900"/>
                    </a:solidFill>
                    <a:latin typeface="Times New Roman" panose="02020603050405020304" pitchFamily="18" charset="0"/>
                  </a:rPr>
                  <a:t>3</a:t>
                </a:r>
                <a:endParaRPr kumimoji="1" lang="zh-CN" altLang="en-US" sz="2800" b="1">
                  <a:solidFill>
                    <a:srgbClr val="009900"/>
                  </a:solidFill>
                  <a:latin typeface="Times New Roman" panose="02020603050405020304" pitchFamily="18" charset="0"/>
                </a:endParaRPr>
              </a:p>
            </p:txBody>
          </p:sp>
          <p:sp>
            <p:nvSpPr>
              <p:cNvPr id="114" name="Text Box 42"/>
              <p:cNvSpPr txBox="1">
                <a:spLocks noChangeArrowheads="1"/>
              </p:cNvSpPr>
              <p:nvPr/>
            </p:nvSpPr>
            <p:spPr bwMode="auto">
              <a:xfrm>
                <a:off x="3644900" y="307975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009900"/>
                    </a:solidFill>
                    <a:latin typeface="Times New Roman" panose="02020603050405020304" pitchFamily="18" charset="0"/>
                  </a:rPr>
                  <a:t>4</a:t>
                </a:r>
                <a:endParaRPr kumimoji="1" lang="zh-CN" altLang="en-US" sz="2800" b="1">
                  <a:solidFill>
                    <a:srgbClr val="009900"/>
                  </a:solidFill>
                  <a:latin typeface="Times New Roman" panose="02020603050405020304" pitchFamily="18" charset="0"/>
                </a:endParaRPr>
              </a:p>
            </p:txBody>
          </p:sp>
          <p:sp>
            <p:nvSpPr>
              <p:cNvPr id="115" name="Line 43"/>
              <p:cNvSpPr>
                <a:spLocks noChangeShapeType="1"/>
              </p:cNvSpPr>
              <p:nvPr/>
            </p:nvSpPr>
            <p:spPr bwMode="auto">
              <a:xfrm>
                <a:off x="1282700" y="2211388"/>
                <a:ext cx="685800" cy="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 name="Line 44"/>
              <p:cNvSpPr>
                <a:spLocks noChangeShapeType="1"/>
              </p:cNvSpPr>
              <p:nvPr/>
            </p:nvSpPr>
            <p:spPr bwMode="auto">
              <a:xfrm>
                <a:off x="2501900" y="2211388"/>
                <a:ext cx="685800" cy="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Line 45"/>
              <p:cNvSpPr>
                <a:spLocks noChangeShapeType="1"/>
              </p:cNvSpPr>
              <p:nvPr/>
            </p:nvSpPr>
            <p:spPr bwMode="auto">
              <a:xfrm>
                <a:off x="3721100" y="2668588"/>
                <a:ext cx="0" cy="53340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 name="Line 46"/>
              <p:cNvSpPr>
                <a:spLocks noChangeShapeType="1"/>
              </p:cNvSpPr>
              <p:nvPr/>
            </p:nvSpPr>
            <p:spPr bwMode="auto">
              <a:xfrm>
                <a:off x="2501900" y="2744788"/>
                <a:ext cx="0" cy="53340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 name="Line 47"/>
              <p:cNvSpPr>
                <a:spLocks noChangeShapeType="1"/>
              </p:cNvSpPr>
              <p:nvPr/>
            </p:nvSpPr>
            <p:spPr bwMode="auto">
              <a:xfrm>
                <a:off x="3111500" y="2744788"/>
                <a:ext cx="0" cy="533400"/>
              </a:xfrm>
              <a:prstGeom prst="line">
                <a:avLst/>
              </a:prstGeom>
              <a:noFill/>
              <a:ln w="28575">
                <a:solidFill>
                  <a:srgbClr val="009900"/>
                </a:solidFill>
                <a:prstDash val="sysDot"/>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 name="Line 48"/>
              <p:cNvSpPr>
                <a:spLocks noChangeShapeType="1"/>
              </p:cNvSpPr>
              <p:nvPr/>
            </p:nvSpPr>
            <p:spPr bwMode="auto">
              <a:xfrm>
                <a:off x="2501900" y="2668588"/>
                <a:ext cx="609600" cy="0"/>
              </a:xfrm>
              <a:prstGeom prst="line">
                <a:avLst/>
              </a:prstGeom>
              <a:noFill/>
              <a:ln w="28575">
                <a:solidFill>
                  <a:srgbClr val="009900"/>
                </a:solidFill>
                <a:prstDash val="sysDot"/>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 name="Line 49"/>
              <p:cNvSpPr>
                <a:spLocks noChangeShapeType="1"/>
              </p:cNvSpPr>
              <p:nvPr/>
            </p:nvSpPr>
            <p:spPr bwMode="auto">
              <a:xfrm>
                <a:off x="1968500" y="2592388"/>
                <a:ext cx="0" cy="457200"/>
              </a:xfrm>
              <a:prstGeom prst="line">
                <a:avLst/>
              </a:prstGeom>
              <a:noFill/>
              <a:ln w="28575">
                <a:solidFill>
                  <a:srgbClr val="009900"/>
                </a:solidFill>
                <a:prstDash val="sysDot"/>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 name="Line 50"/>
              <p:cNvSpPr>
                <a:spLocks noChangeShapeType="1"/>
              </p:cNvSpPr>
              <p:nvPr/>
            </p:nvSpPr>
            <p:spPr bwMode="auto">
              <a:xfrm>
                <a:off x="1435100" y="2668588"/>
                <a:ext cx="457200" cy="0"/>
              </a:xfrm>
              <a:prstGeom prst="line">
                <a:avLst/>
              </a:prstGeom>
              <a:noFill/>
              <a:ln w="28575">
                <a:solidFill>
                  <a:srgbClr val="009900"/>
                </a:solidFill>
                <a:prstDash val="sysDot"/>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 name="Text Box 51"/>
              <p:cNvSpPr txBox="1">
                <a:spLocks noChangeArrowheads="1"/>
              </p:cNvSpPr>
              <p:nvPr/>
            </p:nvSpPr>
            <p:spPr bwMode="auto">
              <a:xfrm>
                <a:off x="2425700" y="307975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009900"/>
                    </a:solidFill>
                    <a:latin typeface="Times New Roman" panose="02020603050405020304" pitchFamily="18" charset="0"/>
                  </a:rPr>
                  <a:t>5</a:t>
                </a:r>
                <a:endParaRPr kumimoji="1" lang="zh-CN" altLang="en-US" sz="2800" b="1">
                  <a:solidFill>
                    <a:srgbClr val="009900"/>
                  </a:solidFill>
                  <a:latin typeface="Times New Roman" panose="02020603050405020304" pitchFamily="18" charset="0"/>
                </a:endParaRPr>
              </a:p>
            </p:txBody>
          </p:sp>
          <p:sp>
            <p:nvSpPr>
              <p:cNvPr id="124" name="Line 52"/>
              <p:cNvSpPr>
                <a:spLocks noChangeShapeType="1"/>
              </p:cNvSpPr>
              <p:nvPr/>
            </p:nvSpPr>
            <p:spPr bwMode="auto">
              <a:xfrm flipH="1">
                <a:off x="1435100" y="3659188"/>
                <a:ext cx="685800" cy="60960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 name="Line 53"/>
              <p:cNvSpPr>
                <a:spLocks noChangeShapeType="1"/>
              </p:cNvSpPr>
              <p:nvPr/>
            </p:nvSpPr>
            <p:spPr bwMode="auto">
              <a:xfrm flipV="1">
                <a:off x="1206500" y="3659188"/>
                <a:ext cx="0" cy="45720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 name="Line 54"/>
              <p:cNvSpPr>
                <a:spLocks noChangeShapeType="1"/>
              </p:cNvSpPr>
              <p:nvPr/>
            </p:nvSpPr>
            <p:spPr bwMode="auto">
              <a:xfrm flipV="1">
                <a:off x="825500" y="3659188"/>
                <a:ext cx="0" cy="533400"/>
              </a:xfrm>
              <a:prstGeom prst="line">
                <a:avLst/>
              </a:prstGeom>
              <a:noFill/>
              <a:ln w="28575">
                <a:solidFill>
                  <a:srgbClr val="009900"/>
                </a:solidFill>
                <a:prstDash val="sysDot"/>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 name="Line 55"/>
              <p:cNvSpPr>
                <a:spLocks noChangeShapeType="1"/>
              </p:cNvSpPr>
              <p:nvPr/>
            </p:nvSpPr>
            <p:spPr bwMode="auto">
              <a:xfrm>
                <a:off x="1358900" y="4649788"/>
                <a:ext cx="609600" cy="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 name="Line 56"/>
              <p:cNvSpPr>
                <a:spLocks noChangeShapeType="1"/>
              </p:cNvSpPr>
              <p:nvPr/>
            </p:nvSpPr>
            <p:spPr bwMode="auto">
              <a:xfrm>
                <a:off x="2501900" y="4649788"/>
                <a:ext cx="609600" cy="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 name="Line 57"/>
              <p:cNvSpPr>
                <a:spLocks noChangeShapeType="1"/>
              </p:cNvSpPr>
              <p:nvPr/>
            </p:nvSpPr>
            <p:spPr bwMode="auto">
              <a:xfrm>
                <a:off x="1358900" y="4878388"/>
                <a:ext cx="609600" cy="0"/>
              </a:xfrm>
              <a:prstGeom prst="line">
                <a:avLst/>
              </a:prstGeom>
              <a:noFill/>
              <a:ln w="28575">
                <a:solidFill>
                  <a:srgbClr val="009900"/>
                </a:solidFill>
                <a:prstDash val="sysDot"/>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 name="Line 58"/>
              <p:cNvSpPr>
                <a:spLocks noChangeShapeType="1"/>
              </p:cNvSpPr>
              <p:nvPr/>
            </p:nvSpPr>
            <p:spPr bwMode="auto">
              <a:xfrm>
                <a:off x="2501900" y="4878388"/>
                <a:ext cx="609600" cy="0"/>
              </a:xfrm>
              <a:prstGeom prst="line">
                <a:avLst/>
              </a:prstGeom>
              <a:noFill/>
              <a:ln w="28575">
                <a:solidFill>
                  <a:srgbClr val="009900"/>
                </a:solidFill>
                <a:prstDash val="sysDot"/>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 name="Line 59"/>
              <p:cNvSpPr>
                <a:spLocks noChangeShapeType="1"/>
              </p:cNvSpPr>
              <p:nvPr/>
            </p:nvSpPr>
            <p:spPr bwMode="auto">
              <a:xfrm flipV="1">
                <a:off x="1358900" y="3430588"/>
                <a:ext cx="533400" cy="457200"/>
              </a:xfrm>
              <a:prstGeom prst="line">
                <a:avLst/>
              </a:prstGeom>
              <a:noFill/>
              <a:ln w="28575">
                <a:solidFill>
                  <a:srgbClr val="009900"/>
                </a:solidFill>
                <a:prstDash val="sysDot"/>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 name="Text Box 60"/>
              <p:cNvSpPr txBox="1">
                <a:spLocks noChangeArrowheads="1"/>
              </p:cNvSpPr>
              <p:nvPr/>
            </p:nvSpPr>
            <p:spPr bwMode="auto">
              <a:xfrm>
                <a:off x="438150" y="4116388"/>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009900"/>
                    </a:solidFill>
                    <a:latin typeface="Times New Roman" panose="02020603050405020304" pitchFamily="18" charset="0"/>
                  </a:rPr>
                  <a:t>6</a:t>
                </a:r>
                <a:endParaRPr kumimoji="1" lang="zh-CN" altLang="en-US" sz="2800" b="1">
                  <a:solidFill>
                    <a:srgbClr val="009900"/>
                  </a:solidFill>
                  <a:latin typeface="Times New Roman" panose="02020603050405020304" pitchFamily="18" charset="0"/>
                </a:endParaRPr>
              </a:p>
            </p:txBody>
          </p:sp>
          <p:sp>
            <p:nvSpPr>
              <p:cNvPr id="133" name="Text Box 61"/>
              <p:cNvSpPr txBox="1">
                <a:spLocks noChangeArrowheads="1"/>
              </p:cNvSpPr>
              <p:nvPr/>
            </p:nvSpPr>
            <p:spPr bwMode="auto">
              <a:xfrm>
                <a:off x="444500" y="3049588"/>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009900"/>
                    </a:solidFill>
                    <a:latin typeface="Times New Roman" panose="02020603050405020304" pitchFamily="18" charset="0"/>
                  </a:rPr>
                  <a:t>7</a:t>
                </a:r>
                <a:endParaRPr kumimoji="1" lang="zh-CN" altLang="en-US" sz="2800" b="1">
                  <a:solidFill>
                    <a:srgbClr val="009900"/>
                  </a:solidFill>
                  <a:latin typeface="Times New Roman" panose="02020603050405020304" pitchFamily="18" charset="0"/>
                </a:endParaRPr>
              </a:p>
            </p:txBody>
          </p:sp>
        </p:grpSp>
        <p:sp>
          <p:nvSpPr>
            <p:cNvPr id="140" name="Text Box 104"/>
            <p:cNvSpPr txBox="1">
              <a:spLocks noChangeArrowheads="1"/>
            </p:cNvSpPr>
            <p:nvPr/>
          </p:nvSpPr>
          <p:spPr bwMode="auto">
            <a:xfrm>
              <a:off x="7577360" y="6020941"/>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009900"/>
                  </a:solidFill>
                  <a:latin typeface="Times New Roman" panose="02020603050405020304" pitchFamily="18" charset="0"/>
                </a:rPr>
                <a:t>9</a:t>
              </a:r>
              <a:endParaRPr kumimoji="1" lang="zh-CN" altLang="en-US" sz="2800" b="1" dirty="0">
                <a:solidFill>
                  <a:srgbClr val="009900"/>
                </a:solidFill>
                <a:latin typeface="Times New Roman" panose="02020603050405020304" pitchFamily="18" charset="0"/>
              </a:endParaRPr>
            </a:p>
          </p:txBody>
        </p:sp>
        <p:sp>
          <p:nvSpPr>
            <p:cNvPr id="142" name="Text Box 104"/>
            <p:cNvSpPr txBox="1">
              <a:spLocks noChangeArrowheads="1"/>
            </p:cNvSpPr>
            <p:nvPr/>
          </p:nvSpPr>
          <p:spPr bwMode="auto">
            <a:xfrm>
              <a:off x="6319540" y="6063233"/>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dirty="0" smtClean="0">
                  <a:solidFill>
                    <a:srgbClr val="009900"/>
                  </a:solidFill>
                  <a:latin typeface="Times New Roman" panose="02020603050405020304" pitchFamily="18" charset="0"/>
                </a:rPr>
                <a:t>8</a:t>
              </a:r>
              <a:endParaRPr kumimoji="1" lang="zh-CN" altLang="en-US" sz="2800" b="1" dirty="0">
                <a:solidFill>
                  <a:srgbClr val="009900"/>
                </a:solidFill>
                <a:latin typeface="Times New Roman" panose="02020603050405020304" pitchFamily="18" charset="0"/>
              </a:endParaRPr>
            </a:p>
          </p:txBody>
        </p:sp>
      </p:grpSp>
    </p:spTree>
    <p:extLst>
      <p:ext uri="{BB962C8B-B14F-4D97-AF65-F5344CB8AC3E}">
        <p14:creationId xmlns:p14="http://schemas.microsoft.com/office/powerpoint/2010/main" val="3750565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dissolve">
                                      <p:cBhvr>
                                        <p:cTn id="2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P spid="135" grpId="0"/>
      <p:bldP spid="1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err="1" smtClean="0">
                <a:latin typeface="+mn-lt"/>
                <a:ea typeface="宋体" panose="02010600030101010101" pitchFamily="2" charset="-122"/>
              </a:rPr>
              <a:t>无向</a:t>
            </a:r>
            <a:r>
              <a:rPr lang="zh-CN" altLang="en-US" dirty="0" smtClean="0">
                <a:latin typeface="+mn-lt"/>
                <a:ea typeface="宋体" panose="02010600030101010101" pitchFamily="2" charset="-122"/>
              </a:rPr>
              <a:t>非</a:t>
            </a:r>
            <a:r>
              <a:rPr lang="en-US" altLang="en-US" dirty="0" err="1" smtClean="0">
                <a:latin typeface="+mn-lt"/>
                <a:ea typeface="宋体" panose="02010600030101010101" pitchFamily="2" charset="-122"/>
              </a:rPr>
              <a:t>连通图</a:t>
            </a:r>
            <a:r>
              <a:rPr lang="zh-CN" altLang="en-US" dirty="0" smtClean="0">
                <a:latin typeface="+mn-lt"/>
                <a:ea typeface="宋体" panose="02010600030101010101" pitchFamily="2" charset="-122"/>
              </a:rPr>
              <a:t>的生成森林</a:t>
            </a:r>
            <a:endParaRPr lang="zh-CN" altLang="en-US" dirty="0">
              <a:latin typeface="+mn-lt"/>
              <a:ea typeface="宋体" panose="02010600030101010101" pitchFamily="2" charset="-122"/>
            </a:endParaRPr>
          </a:p>
        </p:txBody>
      </p:sp>
      <p:sp>
        <p:nvSpPr>
          <p:cNvPr id="496642" name="Rectangle 2"/>
          <p:cNvSpPr>
            <a:spLocks noGrp="1" noChangeArrowheads="1"/>
          </p:cNvSpPr>
          <p:nvPr>
            <p:ph idx="1"/>
          </p:nvPr>
        </p:nvSpPr>
        <p:spPr>
          <a:xfrm>
            <a:off x="457200" y="908720"/>
            <a:ext cx="8003232" cy="5832648"/>
          </a:xfrm>
        </p:spPr>
        <p:txBody>
          <a:bodyPr/>
          <a:lstStyle/>
          <a:p>
            <a:r>
              <a:rPr lang="en-US" altLang="en-US" dirty="0" err="1" smtClean="0">
                <a:ea typeface="宋体" panose="02010600030101010101" pitchFamily="2" charset="-122"/>
              </a:rPr>
              <a:t>若G</a:t>
            </a:r>
            <a:r>
              <a:rPr lang="en-US" altLang="en-US" dirty="0" smtClean="0">
                <a:ea typeface="宋体" panose="02010600030101010101" pitchFamily="2" charset="-122"/>
              </a:rPr>
              <a:t>=(V,E)</a:t>
            </a:r>
            <a:r>
              <a:rPr lang="en-US" altLang="en-US" dirty="0" err="1" smtClean="0">
                <a:ea typeface="宋体" panose="02010600030101010101" pitchFamily="2" charset="-122"/>
              </a:rPr>
              <a:t>是无向非连通图</a:t>
            </a:r>
            <a:r>
              <a:rPr lang="en-US" altLang="en-US" dirty="0" smtClean="0">
                <a:ea typeface="宋体" panose="02010600030101010101" pitchFamily="2" charset="-122"/>
              </a:rPr>
              <a:t>，</a:t>
            </a:r>
            <a:r>
              <a:rPr lang="zh-CN" altLang="en-US" dirty="0" smtClean="0">
                <a:ea typeface="宋体" panose="02010600030101010101" pitchFamily="2" charset="-122"/>
              </a:rPr>
              <a:t>那么，</a:t>
            </a:r>
            <a:r>
              <a:rPr lang="en-US" altLang="en-US" dirty="0" err="1" smtClean="0">
                <a:ea typeface="宋体" panose="02010600030101010101" pitchFamily="2" charset="-122"/>
              </a:rPr>
              <a:t>对图进行遍历</a:t>
            </a:r>
            <a:r>
              <a:rPr lang="zh-CN" altLang="en-US" dirty="0" smtClean="0">
                <a:ea typeface="宋体" panose="02010600030101010101" pitchFamily="2" charset="-122"/>
              </a:rPr>
              <a:t>，可</a:t>
            </a:r>
            <a:r>
              <a:rPr lang="en-US" altLang="en-US" dirty="0" smtClean="0">
                <a:ea typeface="宋体" panose="02010600030101010101" pitchFamily="2" charset="-122"/>
              </a:rPr>
              <a:t>得到若干个连通分量的顶点集：V1(G), V2(G),…, </a:t>
            </a:r>
            <a:r>
              <a:rPr lang="en-US" altLang="en-US" dirty="0" err="1" smtClean="0">
                <a:ea typeface="宋体" panose="02010600030101010101" pitchFamily="2" charset="-122"/>
              </a:rPr>
              <a:t>Vn</a:t>
            </a:r>
            <a:r>
              <a:rPr lang="en-US" altLang="en-US" dirty="0" smtClean="0">
                <a:ea typeface="宋体" panose="02010600030101010101" pitchFamily="2" charset="-122"/>
              </a:rPr>
              <a:t>(G)和相应所经过的边集：T1(G), T2(G), …, </a:t>
            </a:r>
            <a:r>
              <a:rPr lang="en-US" altLang="en-US" dirty="0" err="1" smtClean="0">
                <a:ea typeface="宋体" panose="02010600030101010101" pitchFamily="2" charset="-122"/>
              </a:rPr>
              <a:t>Tn</a:t>
            </a:r>
            <a:r>
              <a:rPr lang="en-US" altLang="en-US" dirty="0" smtClean="0">
                <a:ea typeface="宋体" panose="02010600030101010101" pitchFamily="2" charset="-122"/>
              </a:rPr>
              <a:t>(G) </a:t>
            </a:r>
          </a:p>
          <a:p>
            <a:r>
              <a:rPr lang="zh-CN" altLang="en-US" dirty="0" smtClean="0">
                <a:ea typeface="宋体" panose="02010600030101010101" pitchFamily="2" charset="-122"/>
              </a:rPr>
              <a:t>上述</a:t>
            </a:r>
            <a:r>
              <a:rPr lang="en-US" altLang="en-US" dirty="0" err="1" smtClean="0">
                <a:ea typeface="宋体" panose="02010600030101010101" pitchFamily="2" charset="-122"/>
              </a:rPr>
              <a:t>顶点集和</a:t>
            </a:r>
            <a:r>
              <a:rPr lang="zh-CN" altLang="en-US" dirty="0" smtClean="0">
                <a:ea typeface="宋体" panose="02010600030101010101" pitchFamily="2" charset="-122"/>
              </a:rPr>
              <a:t>对应的</a:t>
            </a:r>
            <a:r>
              <a:rPr lang="en-US" altLang="en-US" dirty="0" err="1" smtClean="0">
                <a:ea typeface="宋体" panose="02010600030101010101" pitchFamily="2" charset="-122"/>
              </a:rPr>
              <a:t>边集</a:t>
            </a:r>
            <a:r>
              <a:rPr lang="zh-CN" altLang="en-US" dirty="0" smtClean="0">
                <a:ea typeface="宋体" panose="02010600030101010101" pitchFamily="2" charset="-122"/>
              </a:rPr>
              <a:t>组成的</a:t>
            </a:r>
            <a:r>
              <a:rPr lang="en-US" altLang="en-US" dirty="0" err="1" smtClean="0">
                <a:ea typeface="宋体" panose="02010600030101010101" pitchFamily="2" charset="-122"/>
              </a:rPr>
              <a:t>二元组Gi</a:t>
            </a:r>
            <a:r>
              <a:rPr lang="en-US" altLang="en-US" dirty="0" smtClean="0">
                <a:ea typeface="宋体" panose="02010600030101010101" pitchFamily="2" charset="-122"/>
              </a:rPr>
              <a:t>=(Vi(G),Ti(G))(1≦i≦n)</a:t>
            </a:r>
            <a:r>
              <a:rPr lang="en-US" altLang="en-US" dirty="0" err="1" smtClean="0">
                <a:ea typeface="宋体" panose="02010600030101010101" pitchFamily="2" charset="-122"/>
              </a:rPr>
              <a:t>是对应</a:t>
            </a:r>
            <a:r>
              <a:rPr lang="zh-CN" altLang="en-US" dirty="0" smtClean="0">
                <a:ea typeface="宋体" panose="02010600030101010101" pitchFamily="2" charset="-122"/>
              </a:rPr>
              <a:t>的图的连通</a:t>
            </a:r>
            <a:r>
              <a:rPr lang="en-US" altLang="en-US" dirty="0" err="1" smtClean="0">
                <a:ea typeface="宋体" panose="02010600030101010101" pitchFamily="2" charset="-122"/>
              </a:rPr>
              <a:t>分量的生成树，所有这些生成树构成了原来非连通图的生成森林</a:t>
            </a:r>
            <a:endParaRPr lang="en-US" altLang="en-US" dirty="0" smtClean="0">
              <a:ea typeface="宋体" panose="02010600030101010101" pitchFamily="2" charset="-122"/>
            </a:endParaRPr>
          </a:p>
        </p:txBody>
      </p:sp>
    </p:spTree>
    <p:extLst>
      <p:ext uri="{BB962C8B-B14F-4D97-AF65-F5344CB8AC3E}">
        <p14:creationId xmlns:p14="http://schemas.microsoft.com/office/powerpoint/2010/main" val="143866544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3510</TotalTime>
  <Words>4640</Words>
  <Application>Microsoft Macintosh PowerPoint</Application>
  <PresentationFormat>全屏显示(4:3)</PresentationFormat>
  <Paragraphs>835</Paragraphs>
  <Slides>55</Slides>
  <Notes>14</Notes>
  <HiddenSlides>0</HiddenSlides>
  <MMClips>0</MMClips>
  <ScaleCrop>false</ScaleCrop>
  <HeadingPairs>
    <vt:vector size="6" baseType="variant">
      <vt:variant>
        <vt:lpstr>主题</vt:lpstr>
      </vt:variant>
      <vt:variant>
        <vt:i4>1</vt:i4>
      </vt:variant>
      <vt:variant>
        <vt:lpstr>嵌入的 OLE 服务器</vt:lpstr>
      </vt:variant>
      <vt:variant>
        <vt:i4>1</vt:i4>
      </vt:variant>
      <vt:variant>
        <vt:lpstr>幻灯片标题</vt:lpstr>
      </vt:variant>
      <vt:variant>
        <vt:i4>55</vt:i4>
      </vt:variant>
    </vt:vector>
  </HeadingPairs>
  <TitlesOfParts>
    <vt:vector size="57" baseType="lpstr">
      <vt:lpstr>Office 主题</vt:lpstr>
      <vt:lpstr>Document</vt:lpstr>
      <vt:lpstr>第7章 图</vt:lpstr>
      <vt:lpstr>目录</vt:lpstr>
      <vt:lpstr>术语-连通图、图的连通分量</vt:lpstr>
      <vt:lpstr>术语-生成树、生成森林</vt:lpstr>
      <vt:lpstr>4.1无向图的连通分量</vt:lpstr>
      <vt:lpstr>例子：无向图的连通分量</vt:lpstr>
      <vt:lpstr>无向连通图的生成树</vt:lpstr>
      <vt:lpstr>例子：无向连通图的生成树</vt:lpstr>
      <vt:lpstr>无向非连通图的生成森林</vt:lpstr>
      <vt:lpstr>求无向非连通图的生成森林</vt:lpstr>
      <vt:lpstr>建立无向图G的深度优先生成森林-I</vt:lpstr>
      <vt:lpstr>建立无向图G的深度优先生成森林-II</vt:lpstr>
      <vt:lpstr>建立无向图G的一生成树(从顶点v为根)</vt:lpstr>
      <vt:lpstr>建立无向图G的一生成树-II</vt:lpstr>
      <vt:lpstr>4.2有向图的强连通分量</vt:lpstr>
      <vt:lpstr>求有向图G的强连通分量(Kosaraju算法)</vt:lpstr>
      <vt:lpstr>例子：求一棵有向图的强连通分量过程</vt:lpstr>
      <vt:lpstr>Sokaraju算法的原理</vt:lpstr>
      <vt:lpstr>算法实现-I</vt:lpstr>
      <vt:lpstr>算法实现-II</vt:lpstr>
      <vt:lpstr>4.3重连通图和关节点</vt:lpstr>
      <vt:lpstr>例子：重连通图和关节点</vt:lpstr>
      <vt:lpstr>关节点有何特征？</vt:lpstr>
      <vt:lpstr>对上述判定准则的算法表达</vt:lpstr>
      <vt:lpstr>修改深度优先遍历算法</vt:lpstr>
      <vt:lpstr>查找并输出连通图G上的全部关节点</vt:lpstr>
      <vt:lpstr>查找全部关节点</vt:lpstr>
      <vt:lpstr>从第v0出发DFS图G，查找并输出关节点</vt:lpstr>
      <vt:lpstr>查找并输出关节点</vt:lpstr>
      <vt:lpstr>例子：重连通图和关节点</vt:lpstr>
      <vt:lpstr>5最小生成树(Minimum Spanning Tree, MST) </vt:lpstr>
      <vt:lpstr>最小生成树的应用</vt:lpstr>
      <vt:lpstr>暴力求解法(Brute force solution)</vt:lpstr>
      <vt:lpstr>MST的特性</vt:lpstr>
      <vt:lpstr> 构造最小生成树的基本原则</vt:lpstr>
      <vt:lpstr>最小生成树 ：普里姆(Prim)算法</vt:lpstr>
      <vt:lpstr>例子</vt:lpstr>
      <vt:lpstr>算法实现-数据结构</vt:lpstr>
      <vt:lpstr>算法实现-数据结构</vt:lpstr>
      <vt:lpstr>算法步骤</vt:lpstr>
      <vt:lpstr>用Prim算法从第u个顶点出发构造网G的最小生成树T，输出T的各条边</vt:lpstr>
      <vt:lpstr>选择其余顶点添加到生成树上  </vt:lpstr>
      <vt:lpstr>Prim算法的时间复杂度分析</vt:lpstr>
      <vt:lpstr>例子</vt:lpstr>
      <vt:lpstr>最小生成树：克鲁斯卡尔(Kruskal)算法</vt:lpstr>
      <vt:lpstr>最小生成树：克鲁斯卡尔(Kruskal)算法</vt:lpstr>
      <vt:lpstr>独立系统和拟阵</vt:lpstr>
      <vt:lpstr>例子</vt:lpstr>
      <vt:lpstr>算法实现-数据结构</vt:lpstr>
      <vt:lpstr>算法实现-数据结构</vt:lpstr>
      <vt:lpstr>求最小生成树的Kruskal算法</vt:lpstr>
      <vt:lpstr>求最小生成树的Kruskal算法</vt:lpstr>
      <vt:lpstr>Kruskal算法的时间复杂度分析</vt:lpstr>
      <vt:lpstr>算法实现-改进</vt:lpstr>
      <vt:lpstr>Kruskal算法的时间复杂度分析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Beihong</dc:creator>
  <cp:lastModifiedBy>apple sd</cp:lastModifiedBy>
  <cp:revision>296</cp:revision>
  <cp:lastPrinted>2017-04-24T16:33:43Z</cp:lastPrinted>
  <dcterms:created xsi:type="dcterms:W3CDTF">2015-07-19T09:35:25Z</dcterms:created>
  <dcterms:modified xsi:type="dcterms:W3CDTF">2018-05-21T08:36:47Z</dcterms:modified>
</cp:coreProperties>
</file>