
<file path=[Content_Types].xml><?xml version="1.0" encoding="utf-8"?>
<Types xmlns="http://schemas.openxmlformats.org/package/2006/content-types">
  <Default Extension="xml" ContentType="application/xml"/>
  <Default Extension="doc" ContentType="application/msword"/>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5.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256" r:id="rId2"/>
    <p:sldId id="292" r:id="rId3"/>
    <p:sldId id="294" r:id="rId4"/>
    <p:sldId id="432" r:id="rId5"/>
    <p:sldId id="433" r:id="rId6"/>
    <p:sldId id="295" r:id="rId7"/>
    <p:sldId id="296" r:id="rId8"/>
    <p:sldId id="456" r:id="rId9"/>
    <p:sldId id="430" r:id="rId10"/>
    <p:sldId id="299" r:id="rId11"/>
    <p:sldId id="434" r:id="rId12"/>
    <p:sldId id="300" r:id="rId13"/>
    <p:sldId id="435" r:id="rId14"/>
    <p:sldId id="466" r:id="rId15"/>
    <p:sldId id="301" r:id="rId16"/>
    <p:sldId id="303" r:id="rId17"/>
    <p:sldId id="436" r:id="rId18"/>
    <p:sldId id="304" r:id="rId19"/>
    <p:sldId id="305" r:id="rId20"/>
    <p:sldId id="306" r:id="rId21"/>
    <p:sldId id="307" r:id="rId22"/>
    <p:sldId id="308" r:id="rId23"/>
    <p:sldId id="462" r:id="rId24"/>
    <p:sldId id="309" r:id="rId25"/>
    <p:sldId id="310" r:id="rId26"/>
    <p:sldId id="475" r:id="rId27"/>
    <p:sldId id="474" r:id="rId28"/>
    <p:sldId id="467" r:id="rId29"/>
    <p:sldId id="316" r:id="rId30"/>
    <p:sldId id="442" r:id="rId31"/>
    <p:sldId id="317" r:id="rId32"/>
    <p:sldId id="318" r:id="rId33"/>
    <p:sldId id="469" r:id="rId34"/>
    <p:sldId id="458" r:id="rId35"/>
    <p:sldId id="459" r:id="rId36"/>
    <p:sldId id="460" r:id="rId37"/>
    <p:sldId id="461" r:id="rId38"/>
    <p:sldId id="320" r:id="rId39"/>
    <p:sldId id="470" r:id="rId40"/>
    <p:sldId id="471" r:id="rId41"/>
    <p:sldId id="480" r:id="rId42"/>
    <p:sldId id="478" r:id="rId43"/>
    <p:sldId id="473" r:id="rId44"/>
    <p:sldId id="481" r:id="rId45"/>
    <p:sldId id="482" r:id="rId46"/>
    <p:sldId id="479" r:id="rId47"/>
    <p:sldId id="431" r:id="rId48"/>
    <p:sldId id="448" r:id="rId49"/>
    <p:sldId id="321" r:id="rId50"/>
    <p:sldId id="483" r:id="rId51"/>
    <p:sldId id="476" r:id="rId52"/>
    <p:sldId id="324" r:id="rId53"/>
    <p:sldId id="326" r:id="rId54"/>
    <p:sldId id="325" r:id="rId55"/>
    <p:sldId id="328" r:id="rId56"/>
    <p:sldId id="477" r:id="rId57"/>
    <p:sldId id="331" r:id="rId58"/>
    <p:sldId id="449" r:id="rId59"/>
    <p:sldId id="450" r:id="rId60"/>
    <p:sldId id="484" r:id="rId61"/>
    <p:sldId id="332" r:id="rId62"/>
    <p:sldId id="452" r:id="rId63"/>
    <p:sldId id="451" r:id="rId64"/>
    <p:sldId id="453" r:id="rId65"/>
    <p:sldId id="455" r:id="rId66"/>
  </p:sldIdLst>
  <p:sldSz cx="9144000" cy="6858000" type="screen4x3"/>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00FF"/>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72" autoAdjust="0"/>
    <p:restoredTop sz="90216" autoAdjust="0"/>
  </p:normalViewPr>
  <p:slideViewPr>
    <p:cSldViewPr>
      <p:cViewPr varScale="1">
        <p:scale>
          <a:sx n="72" d="100"/>
          <a:sy n="72" d="100"/>
        </p:scale>
        <p:origin x="-3488" y="-104"/>
      </p:cViewPr>
      <p:guideLst>
        <p:guide orient="horz" pos="2160"/>
        <p:guide pos="2880"/>
      </p:guideLst>
    </p:cSldViewPr>
  </p:slideViewPr>
  <p:notesTextViewPr>
    <p:cViewPr>
      <p:scale>
        <a:sx n="100" d="100"/>
        <a:sy n="100" d="100"/>
      </p:scale>
      <p:origin x="0" y="0"/>
    </p:cViewPr>
  </p:notesTextViewPr>
  <p:sorterViewPr>
    <p:cViewPr>
      <p:scale>
        <a:sx n="58" d="100"/>
        <a:sy n="58" d="100"/>
      </p:scale>
      <p:origin x="0" y="-4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interSettings" Target="printerSettings/printerSettings1.bin"/><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 Id="rId3"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78842"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5593123" y="0"/>
            <a:ext cx="4278842" cy="339884"/>
          </a:xfrm>
          <a:prstGeom prst="rect">
            <a:avLst/>
          </a:prstGeom>
        </p:spPr>
        <p:txBody>
          <a:bodyPr vert="horz" lIns="91440" tIns="45720" rIns="91440" bIns="45720" rtlCol="0"/>
          <a:lstStyle>
            <a:lvl1pPr algn="r">
              <a:defRPr sz="1200"/>
            </a:lvl1pPr>
          </a:lstStyle>
          <a:p>
            <a:fld id="{3CFB2F0E-1649-4FDB-9622-A4547210FD41}" type="datetimeFigureOut">
              <a:rPr lang="en-US" smtClean="0"/>
              <a:t>17/5/18</a:t>
            </a:fld>
            <a:endParaRPr lang="en-US"/>
          </a:p>
        </p:txBody>
      </p:sp>
      <p:sp>
        <p:nvSpPr>
          <p:cNvPr id="4" name="页脚占位符 3"/>
          <p:cNvSpPr>
            <a:spLocks noGrp="1"/>
          </p:cNvSpPr>
          <p:nvPr>
            <p:ph type="ftr" sz="quarter" idx="2"/>
          </p:nvPr>
        </p:nvSpPr>
        <p:spPr>
          <a:xfrm>
            <a:off x="0" y="6456612"/>
            <a:ext cx="4278842" cy="339884"/>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5593123" y="6456612"/>
            <a:ext cx="4278842" cy="339884"/>
          </a:xfrm>
          <a:prstGeom prst="rect">
            <a:avLst/>
          </a:prstGeom>
        </p:spPr>
        <p:txBody>
          <a:bodyPr vert="horz" lIns="91440" tIns="45720" rIns="91440" bIns="45720" rtlCol="0" anchor="b"/>
          <a:lstStyle>
            <a:lvl1pPr algn="r">
              <a:defRPr sz="1200"/>
            </a:lvl1pPr>
          </a:lstStyle>
          <a:p>
            <a:fld id="{CF3205BD-19C3-4645-B041-0D369F844E4B}" type="slidenum">
              <a:rPr lang="en-US" smtClean="0"/>
              <a:t>‹#›</a:t>
            </a:fld>
            <a:endParaRPr lang="en-US"/>
          </a:p>
        </p:txBody>
      </p:sp>
    </p:spTree>
    <p:extLst>
      <p:ext uri="{BB962C8B-B14F-4D97-AF65-F5344CB8AC3E}">
        <p14:creationId xmlns:p14="http://schemas.microsoft.com/office/powerpoint/2010/main" val="4173352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78842"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5593123" y="0"/>
            <a:ext cx="4278842" cy="339884"/>
          </a:xfrm>
          <a:prstGeom prst="rect">
            <a:avLst/>
          </a:prstGeom>
        </p:spPr>
        <p:txBody>
          <a:bodyPr vert="horz" lIns="91440" tIns="45720" rIns="91440" bIns="45720" rtlCol="0"/>
          <a:lstStyle>
            <a:lvl1pPr algn="r">
              <a:defRPr sz="1200"/>
            </a:lvl1pPr>
          </a:lstStyle>
          <a:p>
            <a:fld id="{2F349429-7AEC-40B9-B018-84F7C02F90AD}" type="datetimeFigureOut">
              <a:rPr lang="en-US" smtClean="0"/>
              <a:t>17/5/18</a:t>
            </a:fld>
            <a:endParaRPr lang="en-US"/>
          </a:p>
        </p:txBody>
      </p:sp>
      <p:sp>
        <p:nvSpPr>
          <p:cNvPr id="4" name="幻灯片图像占位符 3"/>
          <p:cNvSpPr>
            <a:spLocks noGrp="1" noRot="1" noChangeAspect="1"/>
          </p:cNvSpPr>
          <p:nvPr>
            <p:ph type="sldImg" idx="2"/>
          </p:nvPr>
        </p:nvSpPr>
        <p:spPr>
          <a:xfrm>
            <a:off x="3236913" y="509588"/>
            <a:ext cx="34004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987425" y="3228895"/>
            <a:ext cx="7899400" cy="30589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6456612"/>
            <a:ext cx="4278842" cy="339884"/>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5593123" y="6456612"/>
            <a:ext cx="4278842" cy="339884"/>
          </a:xfrm>
          <a:prstGeom prst="rect">
            <a:avLst/>
          </a:prstGeom>
        </p:spPr>
        <p:txBody>
          <a:bodyPr vert="horz" lIns="91440" tIns="45720" rIns="91440" bIns="45720" rtlCol="0" anchor="b"/>
          <a:lstStyle>
            <a:lvl1pPr algn="r">
              <a:defRPr sz="1200"/>
            </a:lvl1pPr>
          </a:lstStyle>
          <a:p>
            <a:fld id="{A2A1643A-76C6-4418-8C90-D4A34E557575}" type="slidenum">
              <a:rPr lang="en-US" smtClean="0"/>
              <a:t>‹#›</a:t>
            </a:fld>
            <a:endParaRPr lang="en-US"/>
          </a:p>
        </p:txBody>
      </p:sp>
    </p:spTree>
    <p:extLst>
      <p:ext uri="{BB962C8B-B14F-4D97-AF65-F5344CB8AC3E}">
        <p14:creationId xmlns:p14="http://schemas.microsoft.com/office/powerpoint/2010/main" val="349969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1</a:t>
            </a:fld>
            <a:endParaRPr lang="en-US"/>
          </a:p>
        </p:txBody>
      </p:sp>
    </p:spTree>
    <p:extLst>
      <p:ext uri="{BB962C8B-B14F-4D97-AF65-F5344CB8AC3E}">
        <p14:creationId xmlns:p14="http://schemas.microsoft.com/office/powerpoint/2010/main" val="4201874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mtClean="0">
              <a:solidFill>
                <a:schemeClr val="accent2"/>
              </a:solidFill>
            </a:endParaRPr>
          </a:p>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25</a:t>
            </a:fld>
            <a:endParaRPr lang="en-US"/>
          </a:p>
        </p:txBody>
      </p:sp>
    </p:spTree>
    <p:extLst>
      <p:ext uri="{BB962C8B-B14F-4D97-AF65-F5344CB8AC3E}">
        <p14:creationId xmlns:p14="http://schemas.microsoft.com/office/powerpoint/2010/main" val="1799000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smtClean="0"/>
              <a:t>(1)</a:t>
            </a:r>
            <a:r>
              <a:rPr lang="en-US" altLang="zh-CN" sz="1200" baseline="0" smtClean="0"/>
              <a:t> </a:t>
            </a:r>
            <a:r>
              <a:rPr lang="zh-CN" altLang="en-US" sz="1200" smtClean="0"/>
              <a:t>顺序查找平均需要比较</a:t>
            </a:r>
            <a:r>
              <a:rPr lang="en-US" altLang="zh-CN" sz="1200" smtClean="0"/>
              <a:t>500</a:t>
            </a:r>
            <a:r>
              <a:rPr lang="zh-CN" altLang="en-US" sz="1200" smtClean="0"/>
              <a:t>次</a:t>
            </a:r>
            <a:endParaRPr lang="en-US" altLang="zh-CN" sz="1200" smtClean="0"/>
          </a:p>
          <a:p>
            <a:r>
              <a:rPr lang="en-US" altLang="zh-CN" sz="1200" smtClean="0"/>
              <a:t>(2) Log</a:t>
            </a:r>
            <a:r>
              <a:rPr lang="en-US" altLang="zh-CN" sz="1200" baseline="-25000" smtClean="0"/>
              <a:t>2</a:t>
            </a:r>
            <a:r>
              <a:rPr lang="en-US" altLang="zh-CN" sz="1200" smtClean="0"/>
              <a:t>10</a:t>
            </a:r>
            <a:r>
              <a:rPr lang="en-US" altLang="zh-CN" sz="1200" baseline="30000" smtClean="0"/>
              <a:t>6 </a:t>
            </a:r>
            <a:r>
              <a:rPr lang="en-US" altLang="zh-CN" sz="1200" smtClean="0"/>
              <a:t>= 19.93</a:t>
            </a:r>
          </a:p>
          <a:p>
            <a:r>
              <a:rPr lang="zh-CN" altLang="en-US" smtClean="0"/>
              <a:t>一种对二分查找的改进是当发现查找区间小于某个阈值时，就对此区间停止采用二分查找，而改用顺序查找</a:t>
            </a:r>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28</a:t>
            </a:fld>
            <a:endParaRPr lang="en-US"/>
          </a:p>
        </p:txBody>
      </p:sp>
    </p:spTree>
    <p:extLst>
      <p:ext uri="{BB962C8B-B14F-4D97-AF65-F5344CB8AC3E}">
        <p14:creationId xmlns:p14="http://schemas.microsoft.com/office/powerpoint/2010/main" val="4274119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Why </a:t>
            </a:r>
            <a:r>
              <a:rPr lang="en-US" altLang="en-US" smtClean="0"/>
              <a:t>n=F(j)-1</a:t>
            </a:r>
            <a:r>
              <a:rPr lang="zh-CN" altLang="en-US" smtClean="0"/>
              <a:t>？</a:t>
            </a:r>
            <a:r>
              <a:rPr lang="en-US" altLang="zh-CN" smtClean="0"/>
              <a:t>F(j-1) = F[j-1]-1 +1 +F[j-2]</a:t>
            </a:r>
            <a:r>
              <a:rPr lang="en-US" altLang="zh-CN" baseline="0" smtClean="0"/>
              <a:t>-1</a:t>
            </a:r>
            <a:endParaRPr lang="en-US" altLang="zh-CN"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smtClean="0">
                <a:solidFill>
                  <a:schemeClr val="tx1"/>
                </a:solidFill>
                <a:effectLst/>
                <a:latin typeface="+mn-lt"/>
                <a:ea typeface="+mn-ea"/>
                <a:cs typeface="+mn-cs"/>
              </a:rPr>
              <a:t>有序表的元素个数</a:t>
            </a:r>
            <a:r>
              <a:rPr lang="en-US" altLang="zh-CN" sz="1200" b="0" i="0" kern="1200" smtClean="0">
                <a:solidFill>
                  <a:schemeClr val="tx1"/>
                </a:solidFill>
                <a:effectLst/>
                <a:latin typeface="+mn-lt"/>
                <a:ea typeface="+mn-ea"/>
                <a:cs typeface="+mn-cs"/>
              </a:rPr>
              <a:t>n</a:t>
            </a:r>
            <a:r>
              <a:rPr lang="zh-CN" altLang="en-US" sz="1200" b="0" i="0" kern="1200" smtClean="0">
                <a:solidFill>
                  <a:schemeClr val="tx1"/>
                </a:solidFill>
                <a:effectLst/>
                <a:latin typeface="+mn-lt"/>
                <a:ea typeface="+mn-ea"/>
                <a:cs typeface="+mn-cs"/>
              </a:rPr>
              <a:t>不等于</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某个斐波那契数 </a:t>
            </a:r>
            <a:r>
              <a:rPr lang="en-US" altLang="zh-CN" sz="1200" b="0" i="0" kern="1200" smtClean="0">
                <a:solidFill>
                  <a:schemeClr val="tx1"/>
                </a:solidFill>
                <a:effectLst/>
                <a:latin typeface="+mn-lt"/>
                <a:ea typeface="+mn-ea"/>
                <a:cs typeface="+mn-cs"/>
              </a:rPr>
              <a:t>– 1)</a:t>
            </a:r>
            <a:r>
              <a:rPr lang="zh-CN" altLang="en-US" sz="1200" b="0" i="0" kern="1200" smtClean="0">
                <a:solidFill>
                  <a:schemeClr val="tx1"/>
                </a:solidFill>
                <a:effectLst/>
                <a:latin typeface="+mn-lt"/>
                <a:ea typeface="+mn-ea"/>
                <a:cs typeface="+mn-cs"/>
              </a:rPr>
              <a:t>的话？</a:t>
            </a:r>
            <a:r>
              <a:rPr lang="zh-CN" altLang="en-US" sz="1200" smtClean="0">
                <a:solidFill>
                  <a:schemeClr val="tx1"/>
                </a:solidFill>
              </a:rPr>
              <a:t>那么将有序表的元素扩展到大于</a:t>
            </a:r>
            <a:r>
              <a:rPr lang="en-US" altLang="zh-CN" sz="1200" smtClean="0">
                <a:solidFill>
                  <a:schemeClr val="tx1"/>
                </a:solidFill>
              </a:rPr>
              <a:t>n</a:t>
            </a:r>
            <a:r>
              <a:rPr lang="zh-CN" altLang="en-US" sz="1200" smtClean="0">
                <a:solidFill>
                  <a:schemeClr val="tx1"/>
                </a:solidFill>
              </a:rPr>
              <a:t>的那个</a:t>
            </a:r>
            <a:r>
              <a:rPr lang="en-US" altLang="en-US" sz="1200" smtClean="0">
                <a:solidFill>
                  <a:schemeClr val="tx1"/>
                </a:solidFill>
              </a:rPr>
              <a:t>Fibonacci</a:t>
            </a:r>
            <a:r>
              <a:rPr lang="zh-CN" altLang="en-US" sz="1200" smtClean="0">
                <a:solidFill>
                  <a:schemeClr val="tx1"/>
                </a:solidFill>
              </a:rPr>
              <a:t>数 </a:t>
            </a:r>
            <a:r>
              <a:rPr lang="en-US" altLang="zh-CN" sz="1200" smtClean="0">
                <a:solidFill>
                  <a:schemeClr val="tx1"/>
                </a:solidFill>
              </a:rPr>
              <a:t>- 1</a:t>
            </a:r>
            <a:endParaRPr lang="zh-CN" altLang="en-US" smtClean="0">
              <a:solidFill>
                <a:schemeClr val="tx1"/>
              </a:solidFill>
            </a:endParaRPr>
          </a:p>
          <a:p>
            <a:endParaRPr lang="en-US" altLang="zh-CN" sz="1200" b="0" i="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2A1643A-76C6-4418-8C90-D4A34E557575}" type="slidenum">
              <a:rPr lang="en-US" smtClean="0"/>
              <a:t>30</a:t>
            </a:fld>
            <a:endParaRPr lang="en-US"/>
          </a:p>
        </p:txBody>
      </p:sp>
    </p:spTree>
    <p:extLst>
      <p:ext uri="{BB962C8B-B14F-4D97-AF65-F5344CB8AC3E}">
        <p14:creationId xmlns:p14="http://schemas.microsoft.com/office/powerpoint/2010/main" val="3832541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多级索引：新华字典的部首表→检字表→汉字</a:t>
            </a:r>
            <a:endParaRPr lang="en-US" altLang="zh-CN" smtClean="0"/>
          </a:p>
          <a:p>
            <a:r>
              <a:rPr lang="zh-CN" altLang="en-US" smtClean="0"/>
              <a:t>多种索引：拼音及部首</a:t>
            </a:r>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34</a:t>
            </a:fld>
            <a:endParaRPr lang="en-US"/>
          </a:p>
        </p:txBody>
      </p:sp>
    </p:spTree>
    <p:extLst>
      <p:ext uri="{BB962C8B-B14F-4D97-AF65-F5344CB8AC3E}">
        <p14:creationId xmlns:p14="http://schemas.microsoft.com/office/powerpoint/2010/main" val="3542735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35</a:t>
            </a:fld>
            <a:endParaRPr lang="en-US"/>
          </a:p>
        </p:txBody>
      </p:sp>
    </p:spTree>
    <p:extLst>
      <p:ext uri="{BB962C8B-B14F-4D97-AF65-F5344CB8AC3E}">
        <p14:creationId xmlns:p14="http://schemas.microsoft.com/office/powerpoint/2010/main" val="126155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41</a:t>
            </a:fld>
            <a:endParaRPr lang="en-US"/>
          </a:p>
        </p:txBody>
      </p:sp>
    </p:spTree>
    <p:extLst>
      <p:ext uri="{BB962C8B-B14F-4D97-AF65-F5344CB8AC3E}">
        <p14:creationId xmlns:p14="http://schemas.microsoft.com/office/powerpoint/2010/main" val="3906720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路径长度*权重</a:t>
            </a:r>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45</a:t>
            </a:fld>
            <a:endParaRPr lang="en-US"/>
          </a:p>
        </p:txBody>
      </p:sp>
    </p:spTree>
    <p:extLst>
      <p:ext uri="{BB962C8B-B14F-4D97-AF65-F5344CB8AC3E}">
        <p14:creationId xmlns:p14="http://schemas.microsoft.com/office/powerpoint/2010/main" val="4235278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49</a:t>
            </a:fld>
            <a:endParaRPr lang="en-US"/>
          </a:p>
        </p:txBody>
      </p:sp>
    </p:spTree>
    <p:extLst>
      <p:ext uri="{BB962C8B-B14F-4D97-AF65-F5344CB8AC3E}">
        <p14:creationId xmlns:p14="http://schemas.microsoft.com/office/powerpoint/2010/main" val="1442490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50</a:t>
            </a:fld>
            <a:endParaRPr lang="en-US"/>
          </a:p>
        </p:txBody>
      </p:sp>
    </p:spTree>
    <p:extLst>
      <p:ext uri="{BB962C8B-B14F-4D97-AF65-F5344CB8AC3E}">
        <p14:creationId xmlns:p14="http://schemas.microsoft.com/office/powerpoint/2010/main" val="2557033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4" indent="0" algn="l" defTabSz="914400" rtl="0" eaLnBrk="1" fontAlgn="auto" latinLnBrk="0" hangingPunct="1">
              <a:lnSpc>
                <a:spcPct val="100000"/>
              </a:lnSpc>
              <a:spcBef>
                <a:spcPts val="0"/>
              </a:spcBef>
              <a:spcAft>
                <a:spcPts val="0"/>
              </a:spcAft>
              <a:buClrTx/>
              <a:buSzTx/>
              <a:buFontTx/>
              <a:buNone/>
              <a:tabLst/>
              <a:defRPr/>
            </a:pPr>
            <a:r>
              <a:rPr lang="en-US" altLang="en-US" sz="2800" err="1" smtClean="0"/>
              <a:t>BST可以用二叉链表来存储</a:t>
            </a:r>
            <a:r>
              <a:rPr lang="zh-CN" altLang="en-US" sz="2800" smtClean="0"/>
              <a:t>，见书</a:t>
            </a:r>
            <a:r>
              <a:rPr lang="en-US" altLang="zh-CN" sz="2800" smtClean="0"/>
              <a:t>P127</a:t>
            </a:r>
            <a:r>
              <a:rPr lang="zh-CN" altLang="en-US" sz="2800" smtClean="0"/>
              <a:t>的</a:t>
            </a:r>
            <a:r>
              <a:rPr lang="en-US" altLang="zh-CN" sz="2800" err="1" smtClean="0"/>
              <a:t>BiTree</a:t>
            </a:r>
            <a:endParaRPr lang="en-US" altLang="en-US" sz="2800" smtClean="0"/>
          </a:p>
        </p:txBody>
      </p:sp>
      <p:sp>
        <p:nvSpPr>
          <p:cNvPr id="4" name="灯片编号占位符 3"/>
          <p:cNvSpPr>
            <a:spLocks noGrp="1"/>
          </p:cNvSpPr>
          <p:nvPr>
            <p:ph type="sldNum" sz="quarter" idx="10"/>
          </p:nvPr>
        </p:nvSpPr>
        <p:spPr/>
        <p:txBody>
          <a:bodyPr/>
          <a:lstStyle/>
          <a:p>
            <a:fld id="{A2A1643A-76C6-4418-8C90-D4A34E557575}" type="slidenum">
              <a:rPr lang="en-US" smtClean="0"/>
              <a:t>52</a:t>
            </a:fld>
            <a:endParaRPr lang="en-US"/>
          </a:p>
        </p:txBody>
      </p:sp>
    </p:spTree>
    <p:extLst>
      <p:ext uri="{BB962C8B-B14F-4D97-AF65-F5344CB8AC3E}">
        <p14:creationId xmlns:p14="http://schemas.microsoft.com/office/powerpoint/2010/main" val="4166090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2</a:t>
            </a:fld>
            <a:endParaRPr lang="en-US"/>
          </a:p>
        </p:txBody>
      </p:sp>
    </p:spTree>
    <p:extLst>
      <p:ext uri="{BB962C8B-B14F-4D97-AF65-F5344CB8AC3E}">
        <p14:creationId xmlns:p14="http://schemas.microsoft.com/office/powerpoint/2010/main" val="3876672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4" indent="0" algn="l" defTabSz="914400" rtl="0" eaLnBrk="1" fontAlgn="auto" latinLnBrk="0" hangingPunct="1">
              <a:lnSpc>
                <a:spcPct val="100000"/>
              </a:lnSpc>
              <a:spcBef>
                <a:spcPts val="0"/>
              </a:spcBef>
              <a:spcAft>
                <a:spcPts val="0"/>
              </a:spcAft>
              <a:buClrTx/>
              <a:buSzTx/>
              <a:buFontTx/>
              <a:buNone/>
              <a:tabLst/>
              <a:defRPr/>
            </a:pPr>
            <a:r>
              <a:rPr lang="zh-CN" altLang="en-US" sz="2800" b="0" smtClean="0">
                <a:latin typeface="Times New Roman" pitchFamily="18" charset="0"/>
              </a:rPr>
              <a:t>对于一个无序序列可以通过构造一棵</a:t>
            </a:r>
            <a:r>
              <a:rPr lang="en-US" altLang="en-US" sz="2800" b="0" smtClean="0">
                <a:latin typeface="Times New Roman" pitchFamily="18" charset="0"/>
              </a:rPr>
              <a:t>BST</a:t>
            </a:r>
            <a:r>
              <a:rPr lang="zh-CN" altLang="en-US" sz="2800" b="0" smtClean="0">
                <a:latin typeface="Times New Roman" pitchFamily="18" charset="0"/>
              </a:rPr>
              <a:t>树而变成一个有序序列</a:t>
            </a:r>
            <a:r>
              <a:rPr lang="zh-CN" altLang="en-US" sz="2800" b="0" smtClean="0">
                <a:latin typeface="宋体" pitchFamily="2" charset="-122"/>
              </a:rPr>
              <a:t>。</a:t>
            </a:r>
          </a:p>
          <a:p>
            <a:endParaRPr lang="en-US" smtClean="0"/>
          </a:p>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53</a:t>
            </a:fld>
            <a:endParaRPr lang="en-US"/>
          </a:p>
        </p:txBody>
      </p:sp>
    </p:spTree>
    <p:extLst>
      <p:ext uri="{BB962C8B-B14F-4D97-AF65-F5344CB8AC3E}">
        <p14:creationId xmlns:p14="http://schemas.microsoft.com/office/powerpoint/2010/main" val="4274643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54</a:t>
            </a:fld>
            <a:endParaRPr lang="en-US"/>
          </a:p>
        </p:txBody>
      </p:sp>
    </p:spTree>
    <p:extLst>
      <p:ext uri="{BB962C8B-B14F-4D97-AF65-F5344CB8AC3E}">
        <p14:creationId xmlns:p14="http://schemas.microsoft.com/office/powerpoint/2010/main" val="3377876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4</a:t>
            </a:fld>
            <a:endParaRPr lang="en-US"/>
          </a:p>
        </p:txBody>
      </p:sp>
    </p:spTree>
    <p:extLst>
      <p:ext uri="{BB962C8B-B14F-4D97-AF65-F5344CB8AC3E}">
        <p14:creationId xmlns:p14="http://schemas.microsoft.com/office/powerpoint/2010/main" val="58362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err="1" smtClean="0"/>
              <a:t>查找的对象是查找表</a:t>
            </a:r>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6</a:t>
            </a:fld>
            <a:endParaRPr lang="en-US"/>
          </a:p>
        </p:txBody>
      </p:sp>
    </p:spTree>
    <p:extLst>
      <p:ext uri="{BB962C8B-B14F-4D97-AF65-F5344CB8AC3E}">
        <p14:creationId xmlns:p14="http://schemas.microsoft.com/office/powerpoint/2010/main" val="2547048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11</a:t>
            </a:fld>
            <a:endParaRPr lang="en-US"/>
          </a:p>
        </p:txBody>
      </p:sp>
    </p:spTree>
    <p:extLst>
      <p:ext uri="{BB962C8B-B14F-4D97-AF65-F5344CB8AC3E}">
        <p14:creationId xmlns:p14="http://schemas.microsoft.com/office/powerpoint/2010/main" val="1068502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13</a:t>
            </a:fld>
            <a:endParaRPr lang="en-US"/>
          </a:p>
        </p:txBody>
      </p:sp>
    </p:spTree>
    <p:extLst>
      <p:ext uri="{BB962C8B-B14F-4D97-AF65-F5344CB8AC3E}">
        <p14:creationId xmlns:p14="http://schemas.microsoft.com/office/powerpoint/2010/main" val="824841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17</a:t>
            </a:fld>
            <a:endParaRPr lang="en-US"/>
          </a:p>
        </p:txBody>
      </p:sp>
    </p:spTree>
    <p:extLst>
      <p:ext uri="{BB962C8B-B14F-4D97-AF65-F5344CB8AC3E}">
        <p14:creationId xmlns:p14="http://schemas.microsoft.com/office/powerpoint/2010/main" val="1303013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6B3A3-5EFF-4271-A948-F701149B7847}" type="slidenum">
              <a:rPr lang="zh-CN" altLang="en-US"/>
              <a:pPr/>
              <a:t>23</a:t>
            </a:fld>
            <a:endParaRPr lang="en-US" altLang="zh-CN"/>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endParaRPr lang="zh-CN" altLang="en-US">
              <a:solidFill>
                <a:schemeClr val="accent2"/>
              </a:solidFill>
            </a:endParaRPr>
          </a:p>
        </p:txBody>
      </p:sp>
    </p:spTree>
    <p:extLst>
      <p:ext uri="{BB962C8B-B14F-4D97-AF65-F5344CB8AC3E}">
        <p14:creationId xmlns:p14="http://schemas.microsoft.com/office/powerpoint/2010/main" val="3837774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24</a:t>
            </a:fld>
            <a:endParaRPr lang="en-US"/>
          </a:p>
        </p:txBody>
      </p:sp>
    </p:spTree>
    <p:extLst>
      <p:ext uri="{BB962C8B-B14F-4D97-AF65-F5344CB8AC3E}">
        <p14:creationId xmlns:p14="http://schemas.microsoft.com/office/powerpoint/2010/main" val="4223495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latin typeface="+mj-lt"/>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lvl1pPr>
              <a:defRPr>
                <a:latin typeface="+mj-lt"/>
              </a:defRPr>
            </a:lvl1pPr>
          </a:lstStyle>
          <a:p>
            <a:fld id="{0C913308-F349-4B6D-A68A-DD1791B4A57B}" type="slidenum">
              <a:rPr lang="zh-CN" altLang="en-US" smtClean="0"/>
              <a:pPr/>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936104"/>
          </a:xfrm>
        </p:spPr>
        <p:txBody>
          <a:bodyPr/>
          <a:lstStyle>
            <a:lvl1pPr>
              <a:defRPr>
                <a:latin typeface="+mn-lt"/>
                <a:ea typeface="宋体" panose="0201060003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mn-lt"/>
                <a:ea typeface="宋体" panose="02010600030101010101" pitchFamily="2" charset="-122"/>
              </a:defRPr>
            </a:lvl1pPr>
            <a:lvl2pPr>
              <a:defRPr>
                <a:latin typeface="+mn-lt"/>
                <a:ea typeface="宋体" panose="02010600030101010101" pitchFamily="2" charset="-122"/>
              </a:defRPr>
            </a:lvl2pPr>
            <a:lvl3pPr>
              <a:defRPr>
                <a:latin typeface="+mn-lt"/>
                <a:ea typeface="宋体" panose="02010600030101010101" pitchFamily="2" charset="-122"/>
              </a:defRPr>
            </a:lvl3pPr>
            <a:lvl4pPr>
              <a:defRPr>
                <a:latin typeface="+mn-lt"/>
                <a:ea typeface="宋体" panose="02010600030101010101" pitchFamily="2" charset="-122"/>
              </a:defRPr>
            </a:lvl4pPr>
            <a:lvl5pPr>
              <a:defRPr>
                <a:latin typeface="+mn-lt"/>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12"/>
          </p:nvPr>
        </p:nvSpPr>
        <p:spPr/>
        <p:txBody>
          <a:bodyPr/>
          <a:lstStyle>
            <a:lvl1pPr>
              <a:defRPr>
                <a:latin typeface="宋体" panose="02010600030101010101" pitchFamily="2" charset="-122"/>
                <a:ea typeface="宋体" panose="02010600030101010101" pitchFamily="2" charset="-122"/>
              </a:defRPr>
            </a:lvl1pPr>
          </a:lstStyle>
          <a:p>
            <a:fld id="{0C913308-F349-4B6D-A68A-DD1791B4A57B}" type="slidenum">
              <a:rPr lang="zh-CN" altLang="en-US" smtClean="0"/>
              <a:pPr/>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552728"/>
          </a:xfrm>
        </p:spPr>
        <p:txBody>
          <a:bodyPr/>
          <a:lstStyle>
            <a:lvl1pPr>
              <a:defRPr>
                <a:latin typeface="+mn-lt"/>
                <a:ea typeface="宋体" panose="02010600030101010101" pitchFamily="2" charset="-122"/>
              </a:defRPr>
            </a:lvl1pPr>
            <a:lvl2pPr>
              <a:defRPr>
                <a:latin typeface="+mn-lt"/>
                <a:ea typeface="宋体" panose="02010600030101010101" pitchFamily="2" charset="-122"/>
              </a:defRPr>
            </a:lvl2pPr>
            <a:lvl3pPr>
              <a:defRPr>
                <a:latin typeface="+mn-lt"/>
                <a:ea typeface="宋体" panose="02010600030101010101" pitchFamily="2" charset="-122"/>
              </a:defRPr>
            </a:lvl3pPr>
            <a:lvl4pPr>
              <a:defRPr>
                <a:latin typeface="+mn-lt"/>
                <a:ea typeface="宋体" panose="02010600030101010101" pitchFamily="2" charset="-122"/>
              </a:defRPr>
            </a:lvl4pPr>
            <a:lvl5pPr>
              <a:defRPr>
                <a:latin typeface="+mn-lt"/>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12"/>
          </p:nvPr>
        </p:nvSpPr>
        <p:spPr/>
        <p:txBody>
          <a:bodyPr/>
          <a:lstStyle>
            <a:lvl1pPr>
              <a:defRPr>
                <a:latin typeface="宋体" panose="02010600030101010101" pitchFamily="2" charset="-122"/>
                <a:ea typeface="宋体" panose="02010600030101010101" pitchFamily="2" charset="-122"/>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350058339"/>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93610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908720"/>
            <a:ext cx="8229600" cy="583264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8748464" y="6492875"/>
            <a:ext cx="3955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4" r:id="rId5"/>
    <p:sldLayoutId id="2147483655" r:id="rId6"/>
    <p:sldLayoutId id="2147483656" r:id="rId7"/>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4000" kern="1200">
          <a:solidFill>
            <a:schemeClr val="tx1"/>
          </a:solidFill>
          <a:latin typeface="宋体" panose="02010600030101010101" pitchFamily="2" charset="-122"/>
          <a:ea typeface="宋体" panose="02010600030101010101" pitchFamily="2"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bin"/><Relationship Id="rId5" Type="http://schemas.openxmlformats.org/officeDocument/2006/relationships/oleObject" Target="../embeddings/Microsoft_Word_97_-_2004___1.doc"/><Relationship Id="rId6"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3.wmf"/><Relationship Id="rId5" Type="http://schemas.openxmlformats.org/officeDocument/2006/relationships/oleObject" Target="../embeddings/oleObject3.bin"/><Relationship Id="rId6" Type="http://schemas.openxmlformats.org/officeDocument/2006/relationships/image" Target="../media/image4.wmf"/><Relationship Id="rId7" Type="http://schemas.openxmlformats.org/officeDocument/2006/relationships/oleObject" Target="../embeddings/oleObject4.bin"/><Relationship Id="rId8" Type="http://schemas.openxmlformats.org/officeDocument/2006/relationships/image" Target="../media/image5.wmf"/><Relationship Id="rId1" Type="http://schemas.openxmlformats.org/officeDocument/2006/relationships/vmlDrawing" Target="../drawings/vmlDrawing2.vml"/><Relationship Id="rId2"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oleObject" Target="../embeddings/Microsoft_Word_97_-_2004___2.doc"/><Relationship Id="rId5" Type="http://schemas.openxmlformats.org/officeDocument/2006/relationships/image" Target="../media/image6.wmf"/><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80574"/>
            <a:ext cx="3203848" cy="4004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ctrTitle"/>
          </p:nvPr>
        </p:nvSpPr>
        <p:spPr/>
        <p:txBody>
          <a:bodyPr/>
          <a:lstStyle/>
          <a:p>
            <a:r>
              <a:rPr lang="en-US" altLang="en-US" b="1" smtClean="0"/>
              <a:t>第</a:t>
            </a:r>
            <a:r>
              <a:rPr lang="en-US" altLang="zh-CN" b="1" smtClean="0"/>
              <a:t>9</a:t>
            </a:r>
            <a:r>
              <a:rPr lang="en-US" altLang="en-US" b="1" smtClean="0"/>
              <a:t>章 </a:t>
            </a:r>
            <a:r>
              <a:rPr lang="zh-CN" altLang="en-US" b="1" smtClean="0"/>
              <a:t>查找</a:t>
            </a:r>
            <a:r>
              <a:rPr lang="en-US" altLang="zh-CN" b="1" smtClean="0"/>
              <a:t>/</a:t>
            </a:r>
            <a:r>
              <a:rPr lang="zh-CN" altLang="en-US" b="1" smtClean="0"/>
              <a:t>搜索</a:t>
            </a:r>
            <a:endParaRPr lang="en-US" b="1"/>
          </a:p>
        </p:txBody>
      </p:sp>
      <p:sp>
        <p:nvSpPr>
          <p:cNvPr id="3" name="副标题 2"/>
          <p:cNvSpPr>
            <a:spLocks noGrp="1"/>
          </p:cNvSpPr>
          <p:nvPr>
            <p:ph type="subTitle" idx="1"/>
          </p:nvPr>
        </p:nvSpPr>
        <p:spPr/>
        <p:txBody>
          <a:bodyPr/>
          <a:lstStyle/>
          <a:p>
            <a:r>
              <a:rPr lang="en-US" altLang="zh-CN" smtClean="0"/>
              <a:t>Part I</a:t>
            </a:r>
            <a:endParaRPr 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a:t>
            </a:fld>
            <a:endParaRPr lang="zh-CN" altLang="en-US"/>
          </a:p>
        </p:txBody>
      </p:sp>
    </p:spTree>
    <p:extLst>
      <p:ext uri="{BB962C8B-B14F-4D97-AF65-F5344CB8AC3E}">
        <p14:creationId xmlns:p14="http://schemas.microsoft.com/office/powerpoint/2010/main" val="13776691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altLang="en-US" smtClean="0"/>
              <a:t>2 </a:t>
            </a:r>
            <a:r>
              <a:rPr lang="zh-CN" altLang="en-US" smtClean="0"/>
              <a:t>静态</a:t>
            </a:r>
            <a:r>
              <a:rPr lang="zh-CN" altLang="en-US"/>
              <a:t>查找表的</a:t>
            </a:r>
            <a:r>
              <a:rPr lang="en-US" altLang="zh-CN"/>
              <a:t>ADT</a:t>
            </a:r>
            <a:endParaRPr lang="en-US" altLang="en-US" smtClean="0"/>
          </a:p>
        </p:txBody>
      </p:sp>
      <p:sp>
        <p:nvSpPr>
          <p:cNvPr id="2" name="内容占位符 1"/>
          <p:cNvSpPr>
            <a:spLocks noGrp="1"/>
          </p:cNvSpPr>
          <p:nvPr>
            <p:ph idx="1"/>
          </p:nvPr>
        </p:nvSpPr>
        <p:spPr>
          <a:xfrm>
            <a:off x="457200" y="908720"/>
            <a:ext cx="8686800" cy="5832648"/>
          </a:xfrm>
        </p:spPr>
        <p:txBody>
          <a:bodyPr>
            <a:normAutofit/>
          </a:bodyPr>
          <a:lstStyle/>
          <a:p>
            <a:pPr marL="0" indent="0">
              <a:buNone/>
            </a:pPr>
            <a:r>
              <a:rPr lang="en-US" altLang="en-US" smtClean="0"/>
              <a:t>ADT </a:t>
            </a:r>
            <a:r>
              <a:rPr lang="en-US" altLang="en-US" err="1" smtClean="0"/>
              <a:t>StaticSearchTable</a:t>
            </a:r>
            <a:r>
              <a:rPr lang="en-US" altLang="en-US" smtClean="0"/>
              <a:t>{</a:t>
            </a:r>
          </a:p>
          <a:p>
            <a:pPr marL="457200" lvl="1" indent="0">
              <a:buNone/>
            </a:pPr>
            <a:r>
              <a:rPr lang="zh-CN" altLang="en-US" smtClean="0"/>
              <a:t>数据对象</a:t>
            </a:r>
            <a:r>
              <a:rPr lang="en-US" altLang="en-US" smtClean="0"/>
              <a:t>D</a:t>
            </a:r>
            <a:r>
              <a:rPr lang="zh-CN" altLang="en-US" smtClean="0"/>
              <a:t>：</a:t>
            </a:r>
            <a:r>
              <a:rPr lang="en-US" altLang="en-US" smtClean="0"/>
              <a:t>D</a:t>
            </a:r>
            <a:r>
              <a:rPr lang="zh-CN" altLang="en-US" smtClean="0"/>
              <a:t>是具有相同特性的数据元素的集合，各个数据元素有唯一标识的关键字</a:t>
            </a:r>
          </a:p>
          <a:p>
            <a:pPr marL="457200" lvl="1" indent="0">
              <a:buNone/>
            </a:pPr>
            <a:r>
              <a:rPr lang="zh-CN" altLang="en-US" smtClean="0"/>
              <a:t>数据关系</a:t>
            </a:r>
            <a:r>
              <a:rPr lang="en-US" altLang="en-US" smtClean="0"/>
              <a:t>R</a:t>
            </a:r>
            <a:r>
              <a:rPr lang="zh-CN" altLang="en-US" smtClean="0"/>
              <a:t>：数据元素同属于一个集合</a:t>
            </a:r>
          </a:p>
          <a:p>
            <a:pPr marL="457200" lvl="1" indent="0">
              <a:buNone/>
            </a:pPr>
            <a:r>
              <a:rPr lang="zh-CN" altLang="en-US" smtClean="0"/>
              <a:t>基本操作</a:t>
            </a:r>
            <a:r>
              <a:rPr lang="en-US" altLang="en-US" smtClean="0"/>
              <a:t>P</a:t>
            </a:r>
            <a:r>
              <a:rPr lang="zh-CN" altLang="en-US" smtClean="0"/>
              <a:t>： </a:t>
            </a:r>
            <a:endParaRPr lang="en-US" altLang="zh-CN" smtClean="0"/>
          </a:p>
          <a:p>
            <a:pPr marL="457200" lvl="1" indent="0">
              <a:buNone/>
            </a:pPr>
            <a:r>
              <a:rPr lang="en-US" altLang="zh-CN" smtClean="0"/>
              <a:t>Create(&amp;</a:t>
            </a:r>
            <a:r>
              <a:rPr lang="en-US" altLang="zh-CN" err="1" smtClean="0"/>
              <a:t>ST,n</a:t>
            </a:r>
            <a:r>
              <a:rPr lang="en-US" altLang="zh-CN" smtClean="0"/>
              <a:t>); //</a:t>
            </a:r>
            <a:r>
              <a:rPr lang="zh-CN" altLang="en-US" smtClean="0"/>
              <a:t>构造一个含</a:t>
            </a:r>
            <a:r>
              <a:rPr lang="en-US" altLang="zh-CN" smtClean="0"/>
              <a:t>n</a:t>
            </a:r>
            <a:r>
              <a:rPr lang="zh-CN" altLang="en-US" smtClean="0"/>
              <a:t>个数据元素的查找表</a:t>
            </a:r>
            <a:r>
              <a:rPr lang="en-US" altLang="zh-CN" smtClean="0"/>
              <a:t>ST</a:t>
            </a:r>
          </a:p>
          <a:p>
            <a:pPr marL="457200" lvl="1" indent="0">
              <a:buNone/>
            </a:pPr>
            <a:r>
              <a:rPr lang="en-US" altLang="zh-CN" smtClean="0"/>
              <a:t>Destroy(&amp;ST);</a:t>
            </a:r>
          </a:p>
          <a:p>
            <a:pPr marL="457200" lvl="1" indent="0">
              <a:buNone/>
            </a:pPr>
            <a:r>
              <a:rPr lang="en-US" altLang="zh-CN" smtClean="0"/>
              <a:t>Search(ST, key); //</a:t>
            </a:r>
            <a:r>
              <a:rPr lang="zh-CN" altLang="en-US" smtClean="0"/>
              <a:t>查找成功，返回元素值或表中位置</a:t>
            </a:r>
            <a:endParaRPr lang="en-US" altLang="zh-CN" smtClean="0"/>
          </a:p>
          <a:p>
            <a:pPr marL="457200" lvl="1" indent="0">
              <a:buNone/>
            </a:pPr>
            <a:r>
              <a:rPr lang="en-US" altLang="zh-CN" smtClean="0"/>
              <a:t>Traverser(ST, Visit());</a:t>
            </a:r>
            <a:r>
              <a:rPr lang="zh-CN" altLang="en-US"/>
              <a:t> </a:t>
            </a:r>
            <a:r>
              <a:rPr lang="en-US" altLang="zh-CN" smtClean="0"/>
              <a:t>//</a:t>
            </a:r>
            <a:r>
              <a:rPr lang="zh-CN" altLang="en-US" smtClean="0"/>
              <a:t>按某种次序对</a:t>
            </a:r>
            <a:r>
              <a:rPr lang="en-US" altLang="zh-CN" smtClean="0"/>
              <a:t>ST</a:t>
            </a:r>
            <a:r>
              <a:rPr lang="zh-CN" altLang="en-US" smtClean="0"/>
              <a:t>的每个元素</a:t>
            </a:r>
            <a:endParaRPr lang="en-US" altLang="zh-CN" smtClean="0"/>
          </a:p>
          <a:p>
            <a:pPr marL="457200" lvl="1" indent="0">
              <a:buNone/>
            </a:pPr>
            <a:r>
              <a:rPr lang="en-US" altLang="zh-CN" smtClean="0"/>
              <a:t>		    	        //</a:t>
            </a:r>
            <a:r>
              <a:rPr lang="zh-CN" altLang="en-US" smtClean="0"/>
              <a:t>调用函数</a:t>
            </a:r>
            <a:r>
              <a:rPr lang="en-US" altLang="zh-CN" smtClean="0"/>
              <a:t>Visit()</a:t>
            </a:r>
            <a:r>
              <a:rPr lang="zh-CN" altLang="en-US" smtClean="0"/>
              <a:t>一次且一次</a:t>
            </a:r>
          </a:p>
          <a:p>
            <a:pPr marL="0" indent="0">
              <a:buNone/>
            </a:pPr>
            <a:r>
              <a:rPr lang="en-US" altLang="en-US" smtClean="0"/>
              <a:t>} ADT </a:t>
            </a:r>
            <a:r>
              <a:rPr lang="en-US" altLang="en-US" err="1" smtClean="0"/>
              <a:t>StaticSearchTable</a:t>
            </a:r>
            <a:endParaRPr lang="zh-CN" altLang="en-US" smtClean="0"/>
          </a:p>
          <a:p>
            <a:endParaRPr 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373608464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静态查找表的查找</a:t>
            </a:r>
            <a:endParaRPr lang="zh-CN" altLang="en-US"/>
          </a:p>
        </p:txBody>
      </p:sp>
      <p:sp>
        <p:nvSpPr>
          <p:cNvPr id="3" name="内容占位符 2"/>
          <p:cNvSpPr>
            <a:spLocks noGrp="1"/>
          </p:cNvSpPr>
          <p:nvPr>
            <p:ph idx="1"/>
          </p:nvPr>
        </p:nvSpPr>
        <p:spPr/>
        <p:txBody>
          <a:bodyPr>
            <a:normAutofit fontScale="92500"/>
          </a:bodyPr>
          <a:lstStyle/>
          <a:p>
            <a:r>
              <a:rPr lang="zh-CN" altLang="en-US" smtClean="0"/>
              <a:t>静态查找表：可以用线性表</a:t>
            </a:r>
            <a:r>
              <a:rPr lang="en-US" altLang="zh-CN" smtClean="0"/>
              <a:t>(</a:t>
            </a:r>
            <a:r>
              <a:rPr lang="zh-CN" altLang="en-US" smtClean="0"/>
              <a:t>顺序表或线性链表</a:t>
            </a:r>
            <a:r>
              <a:rPr lang="en-US" altLang="zh-CN" smtClean="0"/>
              <a:t>)</a:t>
            </a:r>
            <a:r>
              <a:rPr lang="zh-CN" altLang="en-US" smtClean="0"/>
              <a:t>实现</a:t>
            </a:r>
            <a:endParaRPr lang="en-US" altLang="zh-CN" smtClean="0"/>
          </a:p>
          <a:p>
            <a:r>
              <a:rPr lang="zh-CN" altLang="en-US" smtClean="0"/>
              <a:t>静态查找表的查找方法</a:t>
            </a:r>
            <a:endParaRPr lang="en-US" altLang="zh-CN" smtClean="0"/>
          </a:p>
          <a:p>
            <a:pPr lvl="1"/>
            <a:r>
              <a:rPr lang="zh-CN" altLang="en-US" smtClean="0"/>
              <a:t>基于</a:t>
            </a:r>
            <a:r>
              <a:rPr lang="zh-CN" altLang="en-US" b="1" smtClean="0">
                <a:solidFill>
                  <a:srgbClr val="0000FF"/>
                </a:solidFill>
              </a:rPr>
              <a:t>顺序表</a:t>
            </a:r>
            <a:r>
              <a:rPr lang="zh-CN" altLang="en-US" smtClean="0"/>
              <a:t>的查找：</a:t>
            </a:r>
            <a:r>
              <a:rPr lang="en-US" altLang="en-US" b="1" err="1" smtClean="0">
                <a:solidFill>
                  <a:srgbClr val="0000FF"/>
                </a:solidFill>
              </a:rPr>
              <a:t>顺序查找</a:t>
            </a:r>
            <a:r>
              <a:rPr lang="en-US" altLang="en-US" b="1" smtClean="0">
                <a:solidFill>
                  <a:srgbClr val="0000FF"/>
                </a:solidFill>
              </a:rPr>
              <a:t> </a:t>
            </a:r>
            <a:r>
              <a:rPr lang="en-US" altLang="zh-CN" b="1" smtClean="0">
                <a:solidFill>
                  <a:srgbClr val="0000FF"/>
                </a:solidFill>
              </a:rPr>
              <a:t>(</a:t>
            </a:r>
            <a:r>
              <a:rPr lang="en-US" altLang="zh-CN" b="1">
                <a:solidFill>
                  <a:srgbClr val="0000FF"/>
                </a:solidFill>
              </a:rPr>
              <a:t>Sequential Search)</a:t>
            </a:r>
            <a:r>
              <a:rPr lang="zh-CN" altLang="en-US" smtClean="0"/>
              <a:t>，逐一比较</a:t>
            </a:r>
            <a:endParaRPr lang="en-US" altLang="zh-CN" smtClean="0"/>
          </a:p>
          <a:p>
            <a:pPr lvl="1"/>
            <a:r>
              <a:rPr lang="zh-CN" altLang="en-US" smtClean="0"/>
              <a:t>基于</a:t>
            </a:r>
            <a:r>
              <a:rPr lang="zh-CN" altLang="en-US" b="1">
                <a:solidFill>
                  <a:srgbClr val="0000FF"/>
                </a:solidFill>
              </a:rPr>
              <a:t>有序表</a:t>
            </a:r>
            <a:r>
              <a:rPr lang="zh-CN" altLang="en-US" smtClean="0"/>
              <a:t>的查找</a:t>
            </a:r>
            <a:endParaRPr lang="en-US" altLang="zh-CN" smtClean="0"/>
          </a:p>
          <a:p>
            <a:pPr lvl="2"/>
            <a:r>
              <a:rPr lang="zh-CN" altLang="en-US" b="1" smtClean="0">
                <a:solidFill>
                  <a:srgbClr val="0000FF"/>
                </a:solidFill>
              </a:rPr>
              <a:t>折半查找</a:t>
            </a:r>
            <a:r>
              <a:rPr lang="en-US" altLang="zh-CN" b="1" smtClean="0">
                <a:solidFill>
                  <a:srgbClr val="0000FF"/>
                </a:solidFill>
              </a:rPr>
              <a:t>/</a:t>
            </a:r>
            <a:r>
              <a:rPr lang="en-US" altLang="en-US" b="1" err="1" smtClean="0">
                <a:solidFill>
                  <a:srgbClr val="0000FF"/>
                </a:solidFill>
              </a:rPr>
              <a:t>二分查找</a:t>
            </a:r>
            <a:r>
              <a:rPr lang="en-US" altLang="en-US" b="1" smtClean="0">
                <a:solidFill>
                  <a:srgbClr val="0000FF"/>
                </a:solidFill>
              </a:rPr>
              <a:t> (</a:t>
            </a:r>
            <a:r>
              <a:rPr lang="en-US" altLang="en-US" b="1">
                <a:solidFill>
                  <a:srgbClr val="0000FF"/>
                </a:solidFill>
              </a:rPr>
              <a:t>Binary Search)</a:t>
            </a:r>
            <a:r>
              <a:rPr lang="zh-CN" altLang="en-US" smtClean="0"/>
              <a:t>：每次对查找表进行折半缩小</a:t>
            </a:r>
            <a:endParaRPr lang="en-US" altLang="zh-CN" smtClean="0"/>
          </a:p>
          <a:p>
            <a:pPr lvl="2"/>
            <a:r>
              <a:rPr lang="en-US" altLang="en-US" b="1" smtClean="0">
                <a:solidFill>
                  <a:srgbClr val="0000FF"/>
                </a:solidFill>
              </a:rPr>
              <a:t>Fibonacci </a:t>
            </a:r>
            <a:r>
              <a:rPr lang="en-US" altLang="en-US" b="1" err="1" smtClean="0">
                <a:solidFill>
                  <a:srgbClr val="0000FF"/>
                </a:solidFill>
              </a:rPr>
              <a:t>查找</a:t>
            </a:r>
            <a:r>
              <a:rPr lang="zh-CN" altLang="en-US" smtClean="0"/>
              <a:t>：</a:t>
            </a:r>
            <a:r>
              <a:rPr lang="en-US" altLang="en-US" err="1" smtClean="0"/>
              <a:t>根据</a:t>
            </a:r>
            <a:r>
              <a:rPr lang="en-US" altLang="en-US" smtClean="0"/>
              <a:t> Fibonacci </a:t>
            </a:r>
            <a:r>
              <a:rPr lang="en-US" altLang="en-US" err="1" smtClean="0"/>
              <a:t>数列的特点对查找表进行分割</a:t>
            </a:r>
            <a:endParaRPr lang="en-US" altLang="en-US" smtClean="0"/>
          </a:p>
          <a:p>
            <a:pPr lvl="2"/>
            <a:r>
              <a:rPr lang="zh-CN" altLang="en-US" b="1">
                <a:solidFill>
                  <a:srgbClr val="0000FF"/>
                </a:solidFill>
              </a:rPr>
              <a:t>静态树表查找</a:t>
            </a:r>
          </a:p>
          <a:p>
            <a:pPr lvl="1"/>
            <a:r>
              <a:rPr lang="zh-CN" altLang="en-US" smtClean="0"/>
              <a:t>基于</a:t>
            </a:r>
            <a:r>
              <a:rPr lang="zh-CN" altLang="en-US" b="1">
                <a:solidFill>
                  <a:srgbClr val="0000FF"/>
                </a:solidFill>
              </a:rPr>
              <a:t>索引顺序表</a:t>
            </a:r>
            <a:r>
              <a:rPr lang="zh-CN" altLang="en-US" smtClean="0"/>
              <a:t>的查找：</a:t>
            </a:r>
            <a:r>
              <a:rPr lang="zh-CN" altLang="en-US" b="1">
                <a:solidFill>
                  <a:srgbClr val="0000FF"/>
                </a:solidFill>
              </a:rPr>
              <a:t>索引顺序查找</a:t>
            </a:r>
            <a:r>
              <a:rPr lang="en-US" altLang="zh-CN" b="1">
                <a:solidFill>
                  <a:srgbClr val="0000FF"/>
                </a:solidFill>
              </a:rPr>
              <a:t>/</a:t>
            </a:r>
            <a:r>
              <a:rPr lang="en-US" altLang="en-US" b="1" err="1" smtClean="0">
                <a:solidFill>
                  <a:srgbClr val="0000FF"/>
                </a:solidFill>
              </a:rPr>
              <a:t>分块查找</a:t>
            </a:r>
            <a:r>
              <a:rPr lang="en-US" altLang="en-US" b="1" smtClean="0">
                <a:solidFill>
                  <a:srgbClr val="0000FF"/>
                </a:solidFill>
              </a:rPr>
              <a:t> (</a:t>
            </a:r>
            <a:r>
              <a:rPr lang="en-US" altLang="en-US" b="1">
                <a:solidFill>
                  <a:srgbClr val="0000FF"/>
                </a:solidFill>
              </a:rPr>
              <a:t>Blocking Search)</a:t>
            </a:r>
            <a:r>
              <a:rPr lang="zh-CN" altLang="en-US" smtClean="0"/>
              <a:t>，基于顺序表和其索引的查找</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5" name="文本框 4"/>
          <p:cNvSpPr txBox="1"/>
          <p:nvPr/>
        </p:nvSpPr>
        <p:spPr>
          <a:xfrm>
            <a:off x="2743176" y="1412776"/>
            <a:ext cx="6400824" cy="523220"/>
          </a:xfrm>
          <a:prstGeom prst="rect">
            <a:avLst/>
          </a:prstGeom>
          <a:effectLst>
            <a:outerShdw blurRad="40000" dist="20000" dir="5400000" rotWithShape="0">
              <a:srgbClr val="000000">
                <a:alpha val="38000"/>
              </a:srgbClr>
            </a:outerShdw>
            <a:softEdge rad="0"/>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marL="0" lvl="2">
              <a:defRPr/>
            </a:pPr>
            <a:r>
              <a:rPr lang="zh-CN" altLang="en-US" sz="2800"/>
              <a:t>线性表是查找表最简单的一种组织方式</a:t>
            </a:r>
          </a:p>
        </p:txBody>
      </p:sp>
    </p:spTree>
    <p:extLst>
      <p:ext uri="{BB962C8B-B14F-4D97-AF65-F5344CB8AC3E}">
        <p14:creationId xmlns:p14="http://schemas.microsoft.com/office/powerpoint/2010/main" val="36651099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p:txBody>
          <a:bodyPr/>
          <a:lstStyle/>
          <a:p>
            <a:r>
              <a:rPr lang="en-US" altLang="en-US" smtClean="0"/>
              <a:t>2.1 顺序查找</a:t>
            </a:r>
          </a:p>
        </p:txBody>
      </p:sp>
      <p:sp>
        <p:nvSpPr>
          <p:cNvPr id="615427" name="Rectangle 3"/>
          <p:cNvSpPr>
            <a:spLocks noGrp="1" noChangeArrowheads="1"/>
          </p:cNvSpPr>
          <p:nvPr>
            <p:ph idx="1"/>
          </p:nvPr>
        </p:nvSpPr>
        <p:spPr/>
        <p:txBody>
          <a:bodyPr/>
          <a:lstStyle/>
          <a:p>
            <a:r>
              <a:rPr lang="en-US" altLang="en-US" err="1" smtClean="0"/>
              <a:t>顺序表的定义如下</a:t>
            </a:r>
            <a:r>
              <a:rPr lang="en-US" altLang="en-US" smtClean="0"/>
              <a:t>：</a:t>
            </a:r>
          </a:p>
          <a:p>
            <a:pPr marL="0" indent="0">
              <a:buNone/>
            </a:pPr>
            <a:r>
              <a:rPr lang="en-US" altLang="en-US" err="1" smtClean="0"/>
              <a:t>typedef</a:t>
            </a:r>
            <a:r>
              <a:rPr lang="en-US" altLang="en-US" smtClean="0"/>
              <a:t>  </a:t>
            </a:r>
            <a:r>
              <a:rPr lang="en-US" altLang="en-US" err="1" smtClean="0"/>
              <a:t>struct</a:t>
            </a:r>
            <a:r>
              <a:rPr lang="en-US" altLang="en-US" smtClean="0"/>
              <a:t>  </a:t>
            </a:r>
            <a:r>
              <a:rPr lang="en-US" altLang="en-US" err="1" smtClean="0"/>
              <a:t>SSTable</a:t>
            </a:r>
            <a:r>
              <a:rPr lang="en-US" altLang="en-US" smtClean="0"/>
              <a:t>{</a:t>
            </a:r>
          </a:p>
          <a:p>
            <a:pPr marL="0" indent="0">
              <a:buNone/>
            </a:pPr>
            <a:r>
              <a:rPr lang="en-US" altLang="zh-CN" smtClean="0"/>
              <a:t>    //</a:t>
            </a:r>
            <a:r>
              <a:rPr lang="zh-CN" altLang="en-US" smtClean="0"/>
              <a:t>数据元素存储空间的基地址</a:t>
            </a:r>
            <a:endParaRPr lang="en-US" altLang="zh-CN" smtClean="0"/>
          </a:p>
          <a:p>
            <a:pPr marL="0" indent="0">
              <a:buNone/>
            </a:pPr>
            <a:r>
              <a:rPr lang="en-US" altLang="en-US"/>
              <a:t> </a:t>
            </a:r>
            <a:r>
              <a:rPr lang="en-US" altLang="en-US" smtClean="0"/>
              <a:t>   //</a:t>
            </a:r>
            <a:r>
              <a:rPr lang="zh-CN" altLang="en-US" smtClean="0"/>
              <a:t>建表时按实际长度分配，</a:t>
            </a:r>
            <a:r>
              <a:rPr lang="en-US" altLang="zh-CN" smtClean="0"/>
              <a:t>0</a:t>
            </a:r>
            <a:r>
              <a:rPr lang="zh-CN" altLang="en-US" smtClean="0"/>
              <a:t>号单元留空</a:t>
            </a:r>
            <a:endParaRPr lang="en-US" altLang="en-US" smtClean="0"/>
          </a:p>
          <a:p>
            <a:pPr marL="0" indent="0">
              <a:buNone/>
            </a:pPr>
            <a:r>
              <a:rPr lang="en-US" altLang="zh-CN" smtClean="0"/>
              <a:t>    </a:t>
            </a:r>
            <a:r>
              <a:rPr lang="en-US" altLang="zh-CN" err="1" smtClean="0"/>
              <a:t>ElemType</a:t>
            </a:r>
            <a:r>
              <a:rPr lang="en-US" altLang="zh-CN" smtClean="0"/>
              <a:t> *</a:t>
            </a:r>
            <a:r>
              <a:rPr lang="en-US" altLang="zh-CN" err="1" smtClean="0"/>
              <a:t>elem</a:t>
            </a:r>
            <a:r>
              <a:rPr lang="en-US" altLang="zh-CN" smtClean="0"/>
              <a:t>; </a:t>
            </a:r>
          </a:p>
          <a:p>
            <a:pPr marL="0" indent="0">
              <a:buNone/>
            </a:pPr>
            <a:r>
              <a:rPr lang="en-US" altLang="en-US" smtClean="0"/>
              <a:t>    </a:t>
            </a:r>
            <a:r>
              <a:rPr lang="en-US" altLang="en-US" err="1" smtClean="0"/>
              <a:t>int</a:t>
            </a:r>
            <a:r>
              <a:rPr lang="en-US" altLang="en-US" smtClean="0"/>
              <a:t>  length ; //</a:t>
            </a:r>
            <a:r>
              <a:rPr lang="en-US" altLang="en-US" err="1" smtClean="0"/>
              <a:t>实际元素个数</a:t>
            </a:r>
            <a:endParaRPr lang="en-US" altLang="en-US" smtClean="0"/>
          </a:p>
          <a:p>
            <a:pPr marL="0" indent="0">
              <a:buNone/>
            </a:pPr>
            <a:r>
              <a:rPr lang="en-US" altLang="en-US" smtClean="0"/>
              <a:t>} </a:t>
            </a:r>
            <a:r>
              <a:rPr lang="en-US" altLang="en-US" err="1" smtClean="0"/>
              <a:t>SSTable</a:t>
            </a:r>
            <a:r>
              <a:rPr lang="en-US" altLang="en-US" smtClean="0"/>
              <a:t>;</a:t>
            </a:r>
            <a:endParaRPr lang="en-US"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extLst>
      <p:ext uri="{BB962C8B-B14F-4D97-AF65-F5344CB8AC3E}">
        <p14:creationId xmlns:p14="http://schemas.microsoft.com/office/powerpoint/2010/main" val="55674856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en-US" err="1"/>
              <a:t>顺序查找</a:t>
            </a:r>
            <a:r>
              <a:rPr lang="zh-CN" altLang="en-US" smtClean="0"/>
              <a:t>算法</a:t>
            </a:r>
            <a:endParaRPr lang="zh-CN" altLang="en-US"/>
          </a:p>
        </p:txBody>
      </p:sp>
      <p:sp>
        <p:nvSpPr>
          <p:cNvPr id="3" name="内容占位符 2"/>
          <p:cNvSpPr>
            <a:spLocks noGrp="1"/>
          </p:cNvSpPr>
          <p:nvPr>
            <p:ph idx="1"/>
          </p:nvPr>
        </p:nvSpPr>
        <p:spPr>
          <a:xfrm>
            <a:off x="251520" y="908720"/>
            <a:ext cx="8712968" cy="5949280"/>
          </a:xfrm>
        </p:spPr>
        <p:txBody>
          <a:bodyPr>
            <a:normAutofit fontScale="77500" lnSpcReduction="20000"/>
          </a:bodyPr>
          <a:lstStyle/>
          <a:p>
            <a:pPr>
              <a:lnSpc>
                <a:spcPct val="120000"/>
              </a:lnSpc>
              <a:spcBef>
                <a:spcPts val="0"/>
              </a:spcBef>
            </a:pPr>
            <a:r>
              <a:rPr lang="en-US" altLang="en-US" sz="3600" dirty="0" smtClean="0"/>
              <a:t>从</a:t>
            </a:r>
            <a:r>
              <a:rPr lang="en-US" altLang="en-US" sz="3600" b="1" dirty="0" smtClean="0">
                <a:solidFill>
                  <a:srgbClr val="0000FF"/>
                </a:solidFill>
              </a:rPr>
              <a:t>表的一端</a:t>
            </a:r>
            <a:r>
              <a:rPr lang="en-US" altLang="en-US" sz="3600" dirty="0"/>
              <a:t>(</a:t>
            </a:r>
            <a:r>
              <a:rPr lang="zh-CN" altLang="en-US" sz="3600" dirty="0"/>
              <a:t>例如：最后一个记录</a:t>
            </a:r>
            <a:r>
              <a:rPr lang="en-US" altLang="en-US" sz="3600" dirty="0"/>
              <a:t>)开始</a:t>
            </a:r>
            <a:r>
              <a:rPr lang="zh-CN" altLang="en-US" sz="3600" dirty="0"/>
              <a:t>，</a:t>
            </a:r>
            <a:r>
              <a:rPr lang="en-US" altLang="en-US" sz="3600" b="1" dirty="0" err="1">
                <a:solidFill>
                  <a:srgbClr val="0000FF"/>
                </a:solidFill>
              </a:rPr>
              <a:t>逐个</a:t>
            </a:r>
            <a:r>
              <a:rPr lang="en-US" altLang="en-US" sz="3600" dirty="0" err="1"/>
              <a:t>将记录的关键字和给定Key</a:t>
            </a:r>
            <a:r>
              <a:rPr lang="en-US" altLang="en-US" sz="3600" dirty="0" err="1" smtClean="0"/>
              <a:t>值进行</a:t>
            </a:r>
            <a:r>
              <a:rPr lang="en-US" altLang="en-US" sz="3600" b="1" dirty="0" err="1" smtClean="0">
                <a:solidFill>
                  <a:srgbClr val="0000FF"/>
                </a:solidFill>
              </a:rPr>
              <a:t>比较</a:t>
            </a:r>
            <a:endParaRPr lang="en-US" altLang="en-US" sz="3600" b="1" dirty="0">
              <a:solidFill>
                <a:srgbClr val="0000FF"/>
              </a:solidFill>
            </a:endParaRPr>
          </a:p>
          <a:p>
            <a:pPr lvl="1">
              <a:lnSpc>
                <a:spcPct val="120000"/>
              </a:lnSpc>
              <a:spcBef>
                <a:spcPts val="0"/>
              </a:spcBef>
            </a:pPr>
            <a:r>
              <a:rPr lang="en-US" altLang="en-US" sz="3100" dirty="0" err="1"/>
              <a:t>若某个记录的关键字和给定Key值相等，查找成功</a:t>
            </a:r>
            <a:endParaRPr lang="en-US" altLang="en-US" sz="3100" dirty="0"/>
          </a:p>
          <a:p>
            <a:pPr lvl="1">
              <a:lnSpc>
                <a:spcPct val="120000"/>
              </a:lnSpc>
              <a:spcBef>
                <a:spcPts val="0"/>
              </a:spcBef>
            </a:pPr>
            <a:r>
              <a:rPr lang="en-US" altLang="en-US" sz="3100" dirty="0"/>
              <a:t>否则，若扫描完整个表，仍然没有找到相应的记录，则</a:t>
            </a:r>
            <a:r>
              <a:rPr lang="en-US" altLang="en-US" sz="3100"/>
              <a:t>查找</a:t>
            </a:r>
            <a:r>
              <a:rPr lang="en-US" altLang="en-US" sz="3100" smtClean="0"/>
              <a:t>失败</a:t>
            </a:r>
            <a:endParaRPr lang="en-US" altLang="en-US"/>
          </a:p>
          <a:p>
            <a:r>
              <a:rPr lang="zh-CN" altLang="en-US" sz="3600" dirty="0"/>
              <a:t>简单</a:t>
            </a:r>
            <a:r>
              <a:rPr lang="zh-CN" altLang="en-US" sz="3600" dirty="0" smtClean="0"/>
              <a:t>实现</a:t>
            </a:r>
            <a:r>
              <a:rPr lang="en-US" altLang="en-US" sz="3600" dirty="0" smtClean="0">
                <a:latin typeface="Times New Roman" pitchFamily="18" charset="0"/>
              </a:rPr>
              <a:t> </a:t>
            </a:r>
          </a:p>
          <a:p>
            <a:pPr marL="0" indent="0">
              <a:buNone/>
            </a:pPr>
            <a:r>
              <a:rPr kumimoji="1" lang="en-US" altLang="zh-CN" sz="3600" dirty="0" err="1" smtClean="0"/>
              <a:t>int</a:t>
            </a:r>
            <a:r>
              <a:rPr kumimoji="1" lang="en-US" altLang="zh-CN" sz="3600" dirty="0" smtClean="0"/>
              <a:t> </a:t>
            </a:r>
            <a:r>
              <a:rPr lang="en-US" altLang="en-US" sz="3600" dirty="0" err="1" smtClean="0"/>
              <a:t>Search_Seq</a:t>
            </a:r>
            <a:r>
              <a:rPr kumimoji="1" lang="en-US" altLang="zh-CN" sz="3600" dirty="0" smtClean="0"/>
              <a:t>(</a:t>
            </a:r>
            <a:r>
              <a:rPr kumimoji="1" lang="en-US" altLang="zh-CN" sz="3600" dirty="0" err="1" smtClean="0"/>
              <a:t>SSTable</a:t>
            </a:r>
            <a:r>
              <a:rPr kumimoji="1" lang="en-US" altLang="zh-CN" sz="3600" dirty="0" smtClean="0"/>
              <a:t> ST, </a:t>
            </a:r>
            <a:r>
              <a:rPr kumimoji="1" lang="en-US" altLang="zh-CN" sz="3600" dirty="0" err="1"/>
              <a:t>KeyType</a:t>
            </a:r>
            <a:r>
              <a:rPr kumimoji="1" lang="en-US" altLang="zh-CN" sz="3600" dirty="0"/>
              <a:t> </a:t>
            </a:r>
            <a:r>
              <a:rPr kumimoji="1" lang="en-US" altLang="zh-CN" sz="3600" dirty="0" smtClean="0"/>
              <a:t>key) </a:t>
            </a:r>
            <a:r>
              <a:rPr kumimoji="1" lang="en-US" altLang="zh-CN" sz="3600" dirty="0"/>
              <a:t>{</a:t>
            </a:r>
          </a:p>
          <a:p>
            <a:pPr marL="0" indent="0">
              <a:buNone/>
            </a:pPr>
            <a:r>
              <a:rPr kumimoji="1" lang="en-US" altLang="zh-CN" sz="3600" dirty="0"/>
              <a:t>    </a:t>
            </a:r>
            <a:r>
              <a:rPr kumimoji="1" lang="en-US" altLang="zh-CN" sz="3600" dirty="0" smtClean="0"/>
              <a:t>for(</a:t>
            </a:r>
            <a:r>
              <a:rPr kumimoji="1" lang="en-US" altLang="zh-CN" sz="3600" dirty="0" err="1" smtClean="0"/>
              <a:t>int</a:t>
            </a:r>
            <a:r>
              <a:rPr kumimoji="1" lang="en-US" altLang="zh-CN" sz="3600" dirty="0" smtClean="0"/>
              <a:t> </a:t>
            </a:r>
            <a:r>
              <a:rPr kumimoji="1" lang="en-US" altLang="zh-CN" sz="3600" dirty="0" err="1"/>
              <a:t>i</a:t>
            </a:r>
            <a:r>
              <a:rPr kumimoji="1" lang="en-US" altLang="zh-CN" sz="3600" dirty="0"/>
              <a:t>=1;  </a:t>
            </a:r>
            <a:r>
              <a:rPr kumimoji="1" lang="en-US" altLang="zh-CN" sz="3600" dirty="0" err="1"/>
              <a:t>i</a:t>
            </a:r>
            <a:r>
              <a:rPr kumimoji="1" lang="en-US" altLang="zh-CN" sz="3600" dirty="0" smtClean="0"/>
              <a:t>&lt;=</a:t>
            </a:r>
            <a:r>
              <a:rPr kumimoji="1" lang="en-US" altLang="zh-CN" sz="3600" dirty="0" err="1" smtClean="0"/>
              <a:t>ST.length</a:t>
            </a:r>
            <a:r>
              <a:rPr kumimoji="1" lang="en-US" altLang="zh-CN" sz="3600" dirty="0" smtClean="0"/>
              <a:t> </a:t>
            </a:r>
            <a:r>
              <a:rPr kumimoji="1" lang="en-US" altLang="zh-CN" sz="3600" dirty="0"/>
              <a:t>&amp;&amp; </a:t>
            </a:r>
            <a:r>
              <a:rPr kumimoji="1" lang="en-US" altLang="zh-CN" sz="3600" dirty="0" smtClean="0"/>
              <a:t>(</a:t>
            </a:r>
            <a:r>
              <a:rPr kumimoji="1" lang="en-US" altLang="zh-CN" sz="3600" dirty="0" err="1" smtClean="0"/>
              <a:t>ST.elem</a:t>
            </a:r>
            <a:r>
              <a:rPr kumimoji="1" lang="en-US" altLang="zh-CN" sz="3600" dirty="0" smtClean="0"/>
              <a:t>[</a:t>
            </a:r>
            <a:r>
              <a:rPr kumimoji="1" lang="en-US" altLang="zh-CN" sz="3600" dirty="0" err="1" smtClean="0"/>
              <a:t>i</a:t>
            </a:r>
            <a:r>
              <a:rPr kumimoji="1" lang="en-US" altLang="zh-CN" sz="3600" dirty="0"/>
              <a:t>].key != </a:t>
            </a:r>
            <a:r>
              <a:rPr kumimoji="1" lang="en-US" altLang="zh-CN" sz="3600" dirty="0" smtClean="0"/>
              <a:t>key);  </a:t>
            </a:r>
            <a:r>
              <a:rPr kumimoji="1" lang="en-US" altLang="zh-CN" sz="3600" dirty="0" err="1"/>
              <a:t>i</a:t>
            </a:r>
            <a:r>
              <a:rPr kumimoji="1" lang="en-US" altLang="zh-CN" sz="3600" dirty="0"/>
              <a:t>++ );</a:t>
            </a:r>
          </a:p>
          <a:p>
            <a:pPr marL="0" indent="0">
              <a:buNone/>
            </a:pPr>
            <a:r>
              <a:rPr kumimoji="1" lang="en-US" altLang="zh-CN" sz="3600" dirty="0"/>
              <a:t>    if( </a:t>
            </a:r>
            <a:r>
              <a:rPr kumimoji="1" lang="en-US" altLang="zh-CN" sz="3600" dirty="0" err="1"/>
              <a:t>i</a:t>
            </a:r>
            <a:r>
              <a:rPr kumimoji="1" lang="en-US" altLang="zh-CN" sz="3600" dirty="0" smtClean="0"/>
              <a:t>&lt;=</a:t>
            </a:r>
            <a:r>
              <a:rPr kumimoji="1" lang="en-US" altLang="zh-CN" sz="3600" dirty="0" err="1" smtClean="0"/>
              <a:t>ST.length</a:t>
            </a:r>
            <a:r>
              <a:rPr kumimoji="1" lang="en-US" altLang="zh-CN" sz="3600" dirty="0" smtClean="0"/>
              <a:t> </a:t>
            </a:r>
            <a:r>
              <a:rPr kumimoji="1" lang="en-US" altLang="zh-CN" sz="3600" dirty="0"/>
              <a:t>)</a:t>
            </a:r>
          </a:p>
          <a:p>
            <a:pPr marL="0" indent="0">
              <a:buNone/>
            </a:pPr>
            <a:r>
              <a:rPr kumimoji="1" lang="en-US" altLang="zh-CN" sz="3600" dirty="0"/>
              <a:t>        return </a:t>
            </a:r>
            <a:r>
              <a:rPr kumimoji="1" lang="en-US" altLang="zh-CN" sz="3600" dirty="0" err="1"/>
              <a:t>i</a:t>
            </a:r>
            <a:r>
              <a:rPr kumimoji="1" lang="en-US" altLang="zh-CN" sz="3600" dirty="0"/>
              <a:t>;</a:t>
            </a:r>
          </a:p>
          <a:p>
            <a:pPr marL="0" indent="0">
              <a:buNone/>
            </a:pPr>
            <a:r>
              <a:rPr kumimoji="1" lang="en-US" altLang="zh-CN" sz="3600" dirty="0"/>
              <a:t>    else</a:t>
            </a:r>
          </a:p>
          <a:p>
            <a:pPr marL="0" indent="0">
              <a:buNone/>
            </a:pPr>
            <a:r>
              <a:rPr kumimoji="1" lang="en-US" altLang="zh-CN" sz="3600" dirty="0"/>
              <a:t>        return 0;</a:t>
            </a:r>
          </a:p>
          <a:p>
            <a:pPr marL="0" indent="0">
              <a:buNone/>
            </a:pPr>
            <a:r>
              <a:rPr kumimoji="1" lang="en-US" altLang="zh-CN" sz="3600" b="1" dirty="0"/>
              <a:t>}</a:t>
            </a:r>
            <a:r>
              <a:rPr kumimoji="1" lang="en-US" altLang="zh-CN" sz="3600" dirty="0"/>
              <a:t> </a:t>
            </a:r>
            <a:r>
              <a:rPr kumimoji="1" lang="en-US" altLang="zh-CN" sz="3600" dirty="0" smtClean="0"/>
              <a:t>//</a:t>
            </a:r>
            <a:r>
              <a:rPr lang="en-US" altLang="en-US" sz="3600" dirty="0" err="1" smtClean="0"/>
              <a:t>Search_Seq</a:t>
            </a:r>
            <a:endParaRPr lang="zh-CN" altLang="en-US" sz="3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extLst>
      <p:ext uri="{BB962C8B-B14F-4D97-AF65-F5344CB8AC3E}">
        <p14:creationId xmlns:p14="http://schemas.microsoft.com/office/powerpoint/2010/main" val="21660370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标准算法</a:t>
            </a:r>
            <a:endParaRPr lang="zh-CN" altLang="en-US"/>
          </a:p>
        </p:txBody>
      </p:sp>
      <p:sp>
        <p:nvSpPr>
          <p:cNvPr id="3" name="内容占位符 2"/>
          <p:cNvSpPr>
            <a:spLocks noGrp="1"/>
          </p:cNvSpPr>
          <p:nvPr>
            <p:ph idx="1"/>
          </p:nvPr>
        </p:nvSpPr>
        <p:spPr/>
        <p:txBody>
          <a:bodyPr/>
          <a:lstStyle/>
          <a:p>
            <a:pPr marL="0" indent="0">
              <a:lnSpc>
                <a:spcPct val="110000"/>
              </a:lnSpc>
              <a:buClr>
                <a:schemeClr val="accent2"/>
              </a:buClr>
              <a:buSzPct val="80000"/>
              <a:buNone/>
            </a:pPr>
            <a:r>
              <a:rPr lang="en-US" altLang="en-US" sz="3000" err="1"/>
              <a:t>int</a:t>
            </a:r>
            <a:r>
              <a:rPr lang="en-US" altLang="en-US" sz="3000"/>
              <a:t> </a:t>
            </a:r>
            <a:r>
              <a:rPr lang="en-US" altLang="en-US" sz="3000" err="1"/>
              <a:t>Search_Seq</a:t>
            </a:r>
            <a:r>
              <a:rPr lang="en-US" altLang="en-US" sz="3000"/>
              <a:t>(</a:t>
            </a:r>
            <a:r>
              <a:rPr lang="en-US" altLang="en-US" sz="3000" err="1"/>
              <a:t>SSTable</a:t>
            </a:r>
            <a:r>
              <a:rPr lang="en-US" altLang="en-US" sz="3000"/>
              <a:t>  ST, </a:t>
            </a:r>
            <a:r>
              <a:rPr lang="en-US" altLang="en-US" sz="3000" err="1"/>
              <a:t>KeyType</a:t>
            </a:r>
            <a:r>
              <a:rPr lang="en-US" altLang="en-US" sz="3000"/>
              <a:t> key) {</a:t>
            </a:r>
          </a:p>
          <a:p>
            <a:pPr marL="457200" lvl="1" indent="0">
              <a:lnSpc>
                <a:spcPct val="110000"/>
              </a:lnSpc>
              <a:buClr>
                <a:schemeClr val="accent2"/>
              </a:buClr>
              <a:buSzPct val="80000"/>
              <a:buNone/>
            </a:pPr>
            <a:r>
              <a:rPr lang="en-US" altLang="en-US" sz="3000" smtClean="0"/>
              <a:t>//</a:t>
            </a:r>
            <a:r>
              <a:rPr lang="zh-CN" altLang="en-US" sz="3000"/>
              <a:t>设置</a:t>
            </a:r>
            <a:r>
              <a:rPr lang="zh-CN" altLang="en-US" sz="3000" b="1">
                <a:solidFill>
                  <a:srgbClr val="0000FF"/>
                </a:solidFill>
              </a:rPr>
              <a:t>哨兵</a:t>
            </a:r>
            <a:r>
              <a:rPr lang="zh-CN" altLang="en-US" sz="3000"/>
              <a:t>，查找失败时返回</a:t>
            </a:r>
            <a:r>
              <a:rPr lang="en-US" altLang="en-US" sz="3000"/>
              <a:t>0</a:t>
            </a:r>
            <a:r>
              <a:rPr lang="en-US" altLang="en-US" sz="3000" smtClean="0"/>
              <a:t>  </a:t>
            </a:r>
            <a:endParaRPr lang="en-US" altLang="en-US" sz="3000"/>
          </a:p>
          <a:p>
            <a:pPr marL="457200" lvl="1" indent="0">
              <a:lnSpc>
                <a:spcPct val="110000"/>
              </a:lnSpc>
              <a:buClr>
                <a:schemeClr val="accent2"/>
              </a:buClr>
              <a:buSzPct val="80000"/>
              <a:buNone/>
            </a:pPr>
            <a:r>
              <a:rPr lang="en-US" altLang="en-US" sz="3000"/>
              <a:t>ST. </a:t>
            </a:r>
            <a:r>
              <a:rPr lang="en-US" altLang="en-US" sz="3000" err="1"/>
              <a:t>elem</a:t>
            </a:r>
            <a:r>
              <a:rPr lang="en-US" altLang="en-US" sz="3000"/>
              <a:t>[0].key=key; </a:t>
            </a:r>
          </a:p>
          <a:p>
            <a:pPr marL="457200" lvl="1" indent="0">
              <a:lnSpc>
                <a:spcPct val="110000"/>
              </a:lnSpc>
              <a:buClr>
                <a:schemeClr val="accent2"/>
              </a:buClr>
              <a:buSzPct val="80000"/>
              <a:buNone/>
            </a:pPr>
            <a:r>
              <a:rPr lang="en-US" altLang="en-US" sz="3000"/>
              <a:t>//</a:t>
            </a:r>
            <a:r>
              <a:rPr lang="zh-CN" altLang="en-US" sz="3000"/>
              <a:t>从后往前找</a:t>
            </a:r>
            <a:endParaRPr lang="en-US" altLang="en-US" sz="3000"/>
          </a:p>
          <a:p>
            <a:pPr marL="457200" lvl="1" indent="0">
              <a:lnSpc>
                <a:spcPct val="110000"/>
              </a:lnSpc>
              <a:buClr>
                <a:schemeClr val="accent2"/>
              </a:buClr>
              <a:buSzPct val="80000"/>
              <a:buNone/>
            </a:pPr>
            <a:r>
              <a:rPr lang="en-US" altLang="en-US" sz="3000"/>
              <a:t>for </a:t>
            </a:r>
            <a:r>
              <a:rPr lang="en-US" altLang="en-US" sz="3000" smtClean="0"/>
              <a:t>(</a:t>
            </a:r>
            <a:r>
              <a:rPr lang="en-US" altLang="en-US" sz="3000" err="1" smtClean="0"/>
              <a:t>int</a:t>
            </a:r>
            <a:r>
              <a:rPr lang="en-US" altLang="en-US" sz="3000" smtClean="0"/>
              <a:t> </a:t>
            </a:r>
            <a:r>
              <a:rPr lang="en-US" altLang="en-US" sz="3000" err="1" smtClean="0"/>
              <a:t>i</a:t>
            </a:r>
            <a:r>
              <a:rPr lang="en-US" altLang="en-US" sz="3000" smtClean="0"/>
              <a:t>=</a:t>
            </a:r>
            <a:r>
              <a:rPr lang="en-US" altLang="en-US" sz="3000" err="1" smtClean="0"/>
              <a:t>ST.length</a:t>
            </a:r>
            <a:r>
              <a:rPr lang="en-US" altLang="en-US" sz="3000"/>
              <a:t>; !</a:t>
            </a:r>
            <a:r>
              <a:rPr lang="en-US" altLang="en-US" sz="3000" b="1"/>
              <a:t>EQ</a:t>
            </a:r>
            <a:r>
              <a:rPr lang="en-US" altLang="en-US" sz="3000"/>
              <a:t>(ST. </a:t>
            </a:r>
            <a:r>
              <a:rPr lang="en-US" altLang="en-US" sz="3000" err="1"/>
              <a:t>elem</a:t>
            </a:r>
            <a:r>
              <a:rPr lang="en-US" altLang="en-US" sz="3000"/>
              <a:t>[</a:t>
            </a:r>
            <a:r>
              <a:rPr lang="en-US" altLang="en-US" sz="3000" err="1"/>
              <a:t>i</a:t>
            </a:r>
            <a:r>
              <a:rPr lang="en-US" altLang="en-US" sz="3000"/>
              <a:t>].key, key); --</a:t>
            </a:r>
            <a:r>
              <a:rPr lang="en-US" altLang="en-US" sz="3000" err="1"/>
              <a:t>i</a:t>
            </a:r>
            <a:r>
              <a:rPr lang="en-US" altLang="en-US" sz="3000"/>
              <a:t>) ;</a:t>
            </a:r>
          </a:p>
          <a:p>
            <a:pPr marL="457200" lvl="1" indent="0">
              <a:lnSpc>
                <a:spcPct val="110000"/>
              </a:lnSpc>
              <a:buClr>
                <a:schemeClr val="accent2"/>
              </a:buClr>
              <a:buSzPct val="80000"/>
              <a:buNone/>
            </a:pPr>
            <a:r>
              <a:rPr lang="en-US" altLang="en-US" sz="3000"/>
              <a:t>return(</a:t>
            </a:r>
            <a:r>
              <a:rPr lang="en-US" altLang="en-US" sz="3000" err="1"/>
              <a:t>i</a:t>
            </a:r>
            <a:r>
              <a:rPr lang="en-US" altLang="en-US" sz="3000"/>
              <a:t>) ; //</a:t>
            </a:r>
            <a:r>
              <a:rPr lang="zh-CN" altLang="en-US" sz="3000"/>
              <a:t>找不到时，</a:t>
            </a:r>
            <a:r>
              <a:rPr lang="en-US" altLang="zh-CN" sz="3000" err="1"/>
              <a:t>i</a:t>
            </a:r>
            <a:r>
              <a:rPr lang="zh-CN" altLang="en-US" sz="3000"/>
              <a:t>为</a:t>
            </a:r>
            <a:r>
              <a:rPr lang="en-US" altLang="zh-CN" sz="3000"/>
              <a:t>0</a:t>
            </a:r>
            <a:endParaRPr lang="en-US" altLang="en-US" sz="3000"/>
          </a:p>
          <a:p>
            <a:pPr marL="0" indent="0">
              <a:lnSpc>
                <a:spcPct val="110000"/>
              </a:lnSpc>
              <a:buClr>
                <a:schemeClr val="accent2"/>
              </a:buClr>
              <a:buSzPct val="80000"/>
              <a:buNone/>
            </a:pPr>
            <a:r>
              <a:rPr lang="en-US" altLang="en-US" sz="3000"/>
              <a:t>}</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5" name="文本框 4"/>
          <p:cNvSpPr txBox="1"/>
          <p:nvPr/>
        </p:nvSpPr>
        <p:spPr>
          <a:xfrm>
            <a:off x="539552" y="6248177"/>
            <a:ext cx="4852610" cy="523220"/>
          </a:xfrm>
          <a:prstGeom prst="rect">
            <a:avLst/>
          </a:prstGeom>
          <a:noFill/>
        </p:spPr>
        <p:txBody>
          <a:bodyPr wrap="none" rtlCol="0">
            <a:spAutoFit/>
          </a:bodyPr>
          <a:lstStyle/>
          <a:p>
            <a:r>
              <a:rPr lang="zh-CN" altLang="en-US" sz="2800"/>
              <a:t>表尾设哨兵的话，从前向后</a:t>
            </a:r>
            <a:r>
              <a:rPr lang="zh-CN" altLang="en-US" sz="2800" smtClean="0"/>
              <a:t>找</a:t>
            </a:r>
            <a:endParaRPr lang="zh-CN" altLang="en-US" sz="2800"/>
          </a:p>
        </p:txBody>
      </p:sp>
      <p:sp>
        <p:nvSpPr>
          <p:cNvPr id="6" name="文本框 5"/>
          <p:cNvSpPr txBox="1"/>
          <p:nvPr/>
        </p:nvSpPr>
        <p:spPr>
          <a:xfrm>
            <a:off x="539552" y="5173205"/>
            <a:ext cx="7992888" cy="984885"/>
          </a:xfrm>
          <a:prstGeom prst="rect">
            <a:avLst/>
          </a:prstGeom>
          <a:noFill/>
        </p:spPr>
        <p:txBody>
          <a:bodyPr wrap="square" rtlCol="0">
            <a:spAutoFit/>
          </a:bodyPr>
          <a:lstStyle/>
          <a:p>
            <a:r>
              <a:rPr lang="zh-CN" altLang="en-US" sz="2800"/>
              <a:t>设立哨兵后可以使循环中省掉了一次比较</a:t>
            </a:r>
            <a:r>
              <a:rPr lang="zh-CN" altLang="en-US" sz="2800" smtClean="0"/>
              <a:t>，在</a:t>
            </a:r>
            <a:r>
              <a:rPr lang="en-US" altLang="en-US" sz="2800" err="1" smtClean="0"/>
              <a:t>ST.length</a:t>
            </a:r>
            <a:r>
              <a:rPr lang="en-US" altLang="en-US" sz="2800" smtClean="0"/>
              <a:t>&gt;=1000</a:t>
            </a:r>
            <a:r>
              <a:rPr lang="zh-CN" altLang="en-US" sz="2800" smtClean="0"/>
              <a:t>时，几乎</a:t>
            </a:r>
            <a:r>
              <a:rPr lang="zh-CN" altLang="en-US" sz="2800"/>
              <a:t>可以使效率提高</a:t>
            </a:r>
            <a:r>
              <a:rPr lang="zh-CN" altLang="en-US" sz="2800" smtClean="0"/>
              <a:t>一倍</a:t>
            </a:r>
            <a:endParaRPr lang="zh-CN" altLang="en-US"/>
          </a:p>
        </p:txBody>
      </p:sp>
      <p:sp>
        <p:nvSpPr>
          <p:cNvPr id="7" name="流程图: 可选过程 6"/>
          <p:cNvSpPr/>
          <p:nvPr/>
        </p:nvSpPr>
        <p:spPr>
          <a:xfrm>
            <a:off x="8460432" y="0"/>
            <a:ext cx="683568"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t>9.1</a:t>
            </a:r>
            <a:endParaRPr lang="en-US"/>
          </a:p>
        </p:txBody>
      </p:sp>
    </p:spTree>
    <p:extLst>
      <p:ext uri="{BB962C8B-B14F-4D97-AF65-F5344CB8AC3E}">
        <p14:creationId xmlns:p14="http://schemas.microsoft.com/office/powerpoint/2010/main" val="14574090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标题 44"/>
          <p:cNvSpPr>
            <a:spLocks noGrp="1"/>
          </p:cNvSpPr>
          <p:nvPr>
            <p:ph type="title"/>
          </p:nvPr>
        </p:nvSpPr>
        <p:spPr/>
        <p:txBody>
          <a:bodyPr/>
          <a:lstStyle/>
          <a:p>
            <a:r>
              <a:rPr lang="zh-CN" altLang="en-US" smtClean="0"/>
              <a:t>算法分析</a:t>
            </a:r>
            <a:endParaRPr lang="zh-CN" altLang="en-US"/>
          </a:p>
        </p:txBody>
      </p:sp>
      <p:sp>
        <p:nvSpPr>
          <p:cNvPr id="42" name="内容占位符 41"/>
          <p:cNvSpPr>
            <a:spLocks noGrp="1"/>
          </p:cNvSpPr>
          <p:nvPr>
            <p:ph idx="1"/>
          </p:nvPr>
        </p:nvSpPr>
        <p:spPr/>
        <p:txBody>
          <a:bodyPr/>
          <a:lstStyle/>
          <a:p>
            <a:r>
              <a:rPr lang="zh-CN" altLang="en-US" smtClean="0"/>
              <a:t>比较次数：</a:t>
            </a:r>
          </a:p>
          <a:p>
            <a:pPr lvl="1"/>
            <a:r>
              <a:rPr lang="zh-CN" altLang="en-US" smtClean="0"/>
              <a:t>查找第</a:t>
            </a:r>
            <a:r>
              <a:rPr lang="en-US" altLang="en-US" smtClean="0"/>
              <a:t>n</a:t>
            </a:r>
            <a:r>
              <a:rPr lang="zh-CN" altLang="en-US" smtClean="0"/>
              <a:t>个元素：    1</a:t>
            </a:r>
          </a:p>
          <a:p>
            <a:pPr lvl="1"/>
            <a:r>
              <a:rPr lang="en-US" altLang="en-US" smtClean="0"/>
              <a:t>……….</a:t>
            </a:r>
          </a:p>
          <a:p>
            <a:pPr lvl="1"/>
            <a:r>
              <a:rPr lang="zh-CN" altLang="en-US" smtClean="0"/>
              <a:t>查找第</a:t>
            </a:r>
            <a:r>
              <a:rPr lang="en-US" altLang="en-US" err="1" smtClean="0"/>
              <a:t>i</a:t>
            </a:r>
            <a:r>
              <a:rPr lang="zh-CN" altLang="en-US" smtClean="0"/>
              <a:t>个元素：    </a:t>
            </a:r>
            <a:r>
              <a:rPr lang="en-US" altLang="en-US" smtClean="0"/>
              <a:t>n-i+1</a:t>
            </a:r>
          </a:p>
          <a:p>
            <a:pPr lvl="1"/>
            <a:r>
              <a:rPr lang="zh-CN" altLang="en-US" smtClean="0"/>
              <a:t>查找第</a:t>
            </a:r>
            <a:r>
              <a:rPr lang="en-US" altLang="en-US" smtClean="0"/>
              <a:t>1</a:t>
            </a:r>
            <a:r>
              <a:rPr lang="zh-CN" altLang="en-US" smtClean="0"/>
              <a:t>个元素：   </a:t>
            </a:r>
            <a:r>
              <a:rPr lang="en-US" altLang="en-US" smtClean="0"/>
              <a:t>n</a:t>
            </a:r>
          </a:p>
          <a:p>
            <a:r>
              <a:rPr lang="zh-CN" altLang="en-US" smtClean="0"/>
              <a:t>查找失败时的比较次数： </a:t>
            </a:r>
            <a:r>
              <a:rPr lang="en-US" altLang="en-US" smtClean="0"/>
              <a:t>n+1</a:t>
            </a:r>
          </a:p>
          <a:p>
            <a:r>
              <a:rPr lang="zh-CN" altLang="en-US">
                <a:latin typeface="Times New Roman" pitchFamily="18" charset="0"/>
              </a:rPr>
              <a:t>顺序查找</a:t>
            </a:r>
            <a:r>
              <a:rPr lang="zh-CN" altLang="en-US" smtClean="0">
                <a:latin typeface="Times New Roman" pitchFamily="18" charset="0"/>
              </a:rPr>
              <a:t>示例：</a:t>
            </a:r>
            <a:endParaRPr lang="zh-CN" altLang="en-US">
              <a:latin typeface="Times New Roman" pitchFamily="18" charset="0"/>
            </a:endParaRPr>
          </a:p>
          <a:p>
            <a:endParaRPr lang="en-US" altLang="en-US" smtClean="0"/>
          </a:p>
          <a:p>
            <a:endParaRPr lang="zh-CN" altLang="en-US"/>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15</a:t>
            </a:fld>
            <a:endParaRPr lang="zh-CN" altLang="en-US"/>
          </a:p>
        </p:txBody>
      </p:sp>
      <p:grpSp>
        <p:nvGrpSpPr>
          <p:cNvPr id="7" name="Group 22"/>
          <p:cNvGrpSpPr>
            <a:grpSpLocks/>
          </p:cNvGrpSpPr>
          <p:nvPr/>
        </p:nvGrpSpPr>
        <p:grpSpPr bwMode="auto">
          <a:xfrm>
            <a:off x="685800" y="5111576"/>
            <a:ext cx="7413625" cy="395288"/>
            <a:chOff x="0" y="0"/>
            <a:chExt cx="4670" cy="249"/>
          </a:xfrm>
        </p:grpSpPr>
        <p:sp>
          <p:nvSpPr>
            <p:cNvPr id="27" name="Rectangle 23"/>
            <p:cNvSpPr>
              <a:spLocks noChangeArrowheads="1"/>
            </p:cNvSpPr>
            <p:nvPr/>
          </p:nvSpPr>
          <p:spPr bwMode="auto">
            <a:xfrm>
              <a:off x="0" y="0"/>
              <a:ext cx="4670" cy="24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solidFill>
                    <a:schemeClr val="hlink"/>
                  </a:solidFill>
                  <a:latin typeface="Times New Roman" pitchFamily="18" charset="0"/>
                </a:rPr>
                <a:t>64</a:t>
              </a:r>
              <a:r>
                <a:rPr lang="en-US" altLang="en-US" sz="2400">
                  <a:latin typeface="Times New Roman" pitchFamily="18" charset="0"/>
                </a:rPr>
                <a:t>     5     13    19    21    37    56     64     75    80    88    92</a:t>
              </a:r>
            </a:p>
          </p:txBody>
        </p:sp>
        <p:sp>
          <p:nvSpPr>
            <p:cNvPr id="28" name="Line 24"/>
            <p:cNvSpPr>
              <a:spLocks noChangeShapeType="1"/>
            </p:cNvSpPr>
            <p:nvPr/>
          </p:nvSpPr>
          <p:spPr bwMode="auto">
            <a:xfrm>
              <a:off x="336"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9" name="Line 25"/>
            <p:cNvSpPr>
              <a:spLocks noChangeShapeType="1"/>
            </p:cNvSpPr>
            <p:nvPr/>
          </p:nvSpPr>
          <p:spPr bwMode="auto">
            <a:xfrm>
              <a:off x="672"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 name="Line 26"/>
            <p:cNvSpPr>
              <a:spLocks noChangeShapeType="1"/>
            </p:cNvSpPr>
            <p:nvPr/>
          </p:nvSpPr>
          <p:spPr bwMode="auto">
            <a:xfrm>
              <a:off x="1104"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 name="Line 27"/>
            <p:cNvSpPr>
              <a:spLocks noChangeShapeType="1"/>
            </p:cNvSpPr>
            <p:nvPr/>
          </p:nvSpPr>
          <p:spPr bwMode="auto">
            <a:xfrm>
              <a:off x="148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 name="Line 28"/>
            <p:cNvSpPr>
              <a:spLocks noChangeShapeType="1"/>
            </p:cNvSpPr>
            <p:nvPr/>
          </p:nvSpPr>
          <p:spPr bwMode="auto">
            <a:xfrm>
              <a:off x="1872"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 name="Line 29"/>
            <p:cNvSpPr>
              <a:spLocks noChangeShapeType="1"/>
            </p:cNvSpPr>
            <p:nvPr/>
          </p:nvSpPr>
          <p:spPr bwMode="auto">
            <a:xfrm>
              <a:off x="2256"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 name="Line 30"/>
            <p:cNvSpPr>
              <a:spLocks noChangeShapeType="1"/>
            </p:cNvSpPr>
            <p:nvPr/>
          </p:nvSpPr>
          <p:spPr bwMode="auto">
            <a:xfrm>
              <a:off x="268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 name="Line 31"/>
            <p:cNvSpPr>
              <a:spLocks noChangeShapeType="1"/>
            </p:cNvSpPr>
            <p:nvPr/>
          </p:nvSpPr>
          <p:spPr bwMode="auto">
            <a:xfrm>
              <a:off x="3120"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 name="Line 32"/>
            <p:cNvSpPr>
              <a:spLocks noChangeShapeType="1"/>
            </p:cNvSpPr>
            <p:nvPr/>
          </p:nvSpPr>
          <p:spPr bwMode="auto">
            <a:xfrm>
              <a:off x="3504"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 name="Line 33"/>
            <p:cNvSpPr>
              <a:spLocks noChangeShapeType="1"/>
            </p:cNvSpPr>
            <p:nvPr/>
          </p:nvSpPr>
          <p:spPr bwMode="auto">
            <a:xfrm>
              <a:off x="388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 name="Line 34"/>
            <p:cNvSpPr>
              <a:spLocks noChangeShapeType="1"/>
            </p:cNvSpPr>
            <p:nvPr/>
          </p:nvSpPr>
          <p:spPr bwMode="auto">
            <a:xfrm>
              <a:off x="4272"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8" name="AutoShape 35"/>
          <p:cNvSpPr>
            <a:spLocks noChangeArrowheads="1"/>
          </p:cNvSpPr>
          <p:nvPr/>
        </p:nvSpPr>
        <p:spPr bwMode="auto">
          <a:xfrm>
            <a:off x="1066800" y="6165676"/>
            <a:ext cx="1008063" cy="647700"/>
          </a:xfrm>
          <a:prstGeom prst="cloudCallout">
            <a:avLst>
              <a:gd name="adj1" fmla="val -57292"/>
              <a:gd name="adj2" fmla="val -152866"/>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a:latin typeface="Times New Roman" pitchFamily="18" charset="0"/>
              </a:rPr>
              <a:t>监视哨</a:t>
            </a:r>
          </a:p>
        </p:txBody>
      </p:sp>
      <p:sp>
        <p:nvSpPr>
          <p:cNvPr id="9" name="AutoShape 36"/>
          <p:cNvSpPr>
            <a:spLocks noChangeArrowheads="1"/>
          </p:cNvSpPr>
          <p:nvPr/>
        </p:nvSpPr>
        <p:spPr bwMode="auto">
          <a:xfrm>
            <a:off x="5314950" y="4273376"/>
            <a:ext cx="1619250" cy="431800"/>
          </a:xfrm>
          <a:prstGeom prst="wedgeEllipseCallout">
            <a:avLst>
              <a:gd name="adj1" fmla="val -43736"/>
              <a:gd name="adj2" fmla="val 70171"/>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a:latin typeface="Times New Roman" pitchFamily="18" charset="0"/>
              </a:rPr>
              <a:t>查找</a:t>
            </a:r>
            <a:r>
              <a:rPr lang="en-US" altLang="en-US" sz="2000" b="1">
                <a:latin typeface="Times New Roman" pitchFamily="18" charset="0"/>
              </a:rPr>
              <a:t>64</a:t>
            </a:r>
          </a:p>
        </p:txBody>
      </p:sp>
      <p:sp>
        <p:nvSpPr>
          <p:cNvPr id="10" name="Rectangle 37"/>
          <p:cNvSpPr>
            <a:spLocks noChangeArrowheads="1"/>
          </p:cNvSpPr>
          <p:nvPr/>
        </p:nvSpPr>
        <p:spPr bwMode="auto">
          <a:xfrm>
            <a:off x="704850" y="4730576"/>
            <a:ext cx="737711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0       1      2      3      4      5      6       7       8     9     10     11</a:t>
            </a:r>
          </a:p>
        </p:txBody>
      </p:sp>
      <p:grpSp>
        <p:nvGrpSpPr>
          <p:cNvPr id="11" name="Group 38"/>
          <p:cNvGrpSpPr>
            <a:grpSpLocks/>
          </p:cNvGrpSpPr>
          <p:nvPr/>
        </p:nvGrpSpPr>
        <p:grpSpPr bwMode="auto">
          <a:xfrm>
            <a:off x="7569200" y="5543376"/>
            <a:ext cx="287338" cy="627063"/>
            <a:chOff x="0" y="0"/>
            <a:chExt cx="181" cy="395"/>
          </a:xfrm>
        </p:grpSpPr>
        <p:sp>
          <p:nvSpPr>
            <p:cNvPr id="25" name="Rectangle 39"/>
            <p:cNvSpPr>
              <a:spLocks noChangeArrowheads="1"/>
            </p:cNvSpPr>
            <p:nvPr/>
          </p:nvSpPr>
          <p:spPr bwMode="auto">
            <a:xfrm>
              <a:off x="0" y="168"/>
              <a:ext cx="18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p</a:t>
              </a:r>
            </a:p>
          </p:txBody>
        </p:sp>
        <p:sp>
          <p:nvSpPr>
            <p:cNvPr id="26" name="Line 40"/>
            <p:cNvSpPr>
              <a:spLocks noChangeShapeType="1"/>
            </p:cNvSpPr>
            <p:nvPr/>
          </p:nvSpPr>
          <p:spPr bwMode="auto">
            <a:xfrm flipV="1">
              <a:off x="176" y="0"/>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2" name="Group 41"/>
          <p:cNvGrpSpPr>
            <a:grpSpLocks/>
          </p:cNvGrpSpPr>
          <p:nvPr/>
        </p:nvGrpSpPr>
        <p:grpSpPr bwMode="auto">
          <a:xfrm>
            <a:off x="6934200" y="5568776"/>
            <a:ext cx="287338" cy="627063"/>
            <a:chOff x="0" y="0"/>
            <a:chExt cx="181" cy="395"/>
          </a:xfrm>
        </p:grpSpPr>
        <p:sp>
          <p:nvSpPr>
            <p:cNvPr id="23" name="Rectangle 42"/>
            <p:cNvSpPr>
              <a:spLocks noChangeArrowheads="1"/>
            </p:cNvSpPr>
            <p:nvPr/>
          </p:nvSpPr>
          <p:spPr bwMode="auto">
            <a:xfrm>
              <a:off x="0" y="168"/>
              <a:ext cx="18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p</a:t>
              </a:r>
            </a:p>
          </p:txBody>
        </p:sp>
        <p:sp>
          <p:nvSpPr>
            <p:cNvPr id="24" name="Line 43"/>
            <p:cNvSpPr>
              <a:spLocks noChangeShapeType="1"/>
            </p:cNvSpPr>
            <p:nvPr/>
          </p:nvSpPr>
          <p:spPr bwMode="auto">
            <a:xfrm flipV="1">
              <a:off x="176" y="0"/>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3" name="Group 44"/>
          <p:cNvGrpSpPr>
            <a:grpSpLocks/>
          </p:cNvGrpSpPr>
          <p:nvPr/>
        </p:nvGrpSpPr>
        <p:grpSpPr bwMode="auto">
          <a:xfrm>
            <a:off x="6248400" y="5568776"/>
            <a:ext cx="287338" cy="627063"/>
            <a:chOff x="0" y="0"/>
            <a:chExt cx="181" cy="395"/>
          </a:xfrm>
        </p:grpSpPr>
        <p:sp>
          <p:nvSpPr>
            <p:cNvPr id="21" name="Rectangle 45"/>
            <p:cNvSpPr>
              <a:spLocks noChangeArrowheads="1"/>
            </p:cNvSpPr>
            <p:nvPr/>
          </p:nvSpPr>
          <p:spPr bwMode="auto">
            <a:xfrm>
              <a:off x="0" y="168"/>
              <a:ext cx="18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p</a:t>
              </a:r>
            </a:p>
          </p:txBody>
        </p:sp>
        <p:sp>
          <p:nvSpPr>
            <p:cNvPr id="22" name="Line 46"/>
            <p:cNvSpPr>
              <a:spLocks noChangeShapeType="1"/>
            </p:cNvSpPr>
            <p:nvPr/>
          </p:nvSpPr>
          <p:spPr bwMode="auto">
            <a:xfrm flipV="1">
              <a:off x="176" y="0"/>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4" name="Group 47"/>
          <p:cNvGrpSpPr>
            <a:grpSpLocks/>
          </p:cNvGrpSpPr>
          <p:nvPr/>
        </p:nvGrpSpPr>
        <p:grpSpPr bwMode="auto">
          <a:xfrm>
            <a:off x="5664200" y="5568776"/>
            <a:ext cx="287338" cy="627063"/>
            <a:chOff x="0" y="0"/>
            <a:chExt cx="181" cy="395"/>
          </a:xfrm>
        </p:grpSpPr>
        <p:sp>
          <p:nvSpPr>
            <p:cNvPr id="19" name="Rectangle 48"/>
            <p:cNvSpPr>
              <a:spLocks noChangeArrowheads="1"/>
            </p:cNvSpPr>
            <p:nvPr/>
          </p:nvSpPr>
          <p:spPr bwMode="auto">
            <a:xfrm>
              <a:off x="0" y="168"/>
              <a:ext cx="18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p</a:t>
              </a:r>
            </a:p>
          </p:txBody>
        </p:sp>
        <p:sp>
          <p:nvSpPr>
            <p:cNvPr id="20" name="Line 49"/>
            <p:cNvSpPr>
              <a:spLocks noChangeShapeType="1"/>
            </p:cNvSpPr>
            <p:nvPr/>
          </p:nvSpPr>
          <p:spPr bwMode="auto">
            <a:xfrm flipV="1">
              <a:off x="176" y="0"/>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5" name="Group 50"/>
          <p:cNvGrpSpPr>
            <a:grpSpLocks/>
          </p:cNvGrpSpPr>
          <p:nvPr/>
        </p:nvGrpSpPr>
        <p:grpSpPr bwMode="auto">
          <a:xfrm>
            <a:off x="5029200" y="5568776"/>
            <a:ext cx="287338" cy="627063"/>
            <a:chOff x="0" y="0"/>
            <a:chExt cx="181" cy="395"/>
          </a:xfrm>
        </p:grpSpPr>
        <p:sp>
          <p:nvSpPr>
            <p:cNvPr id="17" name="Rectangle 51"/>
            <p:cNvSpPr>
              <a:spLocks noChangeArrowheads="1"/>
            </p:cNvSpPr>
            <p:nvPr/>
          </p:nvSpPr>
          <p:spPr bwMode="auto">
            <a:xfrm>
              <a:off x="0" y="168"/>
              <a:ext cx="18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p</a:t>
              </a:r>
            </a:p>
          </p:txBody>
        </p:sp>
        <p:sp>
          <p:nvSpPr>
            <p:cNvPr id="18" name="Line 52"/>
            <p:cNvSpPr>
              <a:spLocks noChangeShapeType="1"/>
            </p:cNvSpPr>
            <p:nvPr/>
          </p:nvSpPr>
          <p:spPr bwMode="auto">
            <a:xfrm flipV="1">
              <a:off x="176" y="0"/>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6" name="Text Box 53"/>
          <p:cNvSpPr txBox="1">
            <a:spLocks noChangeArrowheads="1"/>
          </p:cNvSpPr>
          <p:nvPr/>
        </p:nvSpPr>
        <p:spPr bwMode="auto">
          <a:xfrm>
            <a:off x="3124200" y="6265689"/>
            <a:ext cx="1735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rPr>
              <a:t>比较次数</a:t>
            </a:r>
            <a:r>
              <a:rPr lang="en-US" altLang="en-US" sz="2400" b="1">
                <a:latin typeface="Times New Roman" pitchFamily="18" charset="0"/>
              </a:rPr>
              <a:t>=5</a:t>
            </a:r>
          </a:p>
        </p:txBody>
      </p:sp>
    </p:spTree>
    <p:extLst>
      <p:ext uri="{BB962C8B-B14F-4D97-AF65-F5344CB8AC3E}">
        <p14:creationId xmlns:p14="http://schemas.microsoft.com/office/powerpoint/2010/main" val="22202837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8562" name="Group 2"/>
          <p:cNvGrpSpPr>
            <a:grpSpLocks/>
          </p:cNvGrpSpPr>
          <p:nvPr/>
        </p:nvGrpSpPr>
        <p:grpSpPr bwMode="auto">
          <a:xfrm>
            <a:off x="1216441" y="4509120"/>
            <a:ext cx="6942138" cy="908050"/>
            <a:chOff x="0" y="0"/>
            <a:chExt cx="4373" cy="572"/>
          </a:xfrm>
        </p:grpSpPr>
        <p:grpSp>
          <p:nvGrpSpPr>
            <p:cNvPr id="578564" name="Group 3"/>
            <p:cNvGrpSpPr>
              <a:grpSpLocks/>
            </p:cNvGrpSpPr>
            <p:nvPr/>
          </p:nvGrpSpPr>
          <p:grpSpPr bwMode="auto">
            <a:xfrm>
              <a:off x="0" y="0"/>
              <a:ext cx="1584" cy="548"/>
              <a:chOff x="0" y="0"/>
              <a:chExt cx="1584" cy="548"/>
            </a:xfrm>
          </p:grpSpPr>
          <p:sp>
            <p:nvSpPr>
              <p:cNvPr id="578578" name="Rectangle 4"/>
              <p:cNvSpPr>
                <a:spLocks noChangeArrowheads="1"/>
              </p:cNvSpPr>
              <p:nvPr/>
            </p:nvSpPr>
            <p:spPr bwMode="auto">
              <a:xfrm>
                <a:off x="0" y="104"/>
                <a:ext cx="158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a:latin typeface="Times New Roman" pitchFamily="18" charset="0"/>
                  </a:rPr>
                  <a:t>ASL=∑ </a:t>
                </a:r>
                <a:r>
                  <a:rPr lang="en-US" altLang="en-US" sz="2800" b="1" err="1">
                    <a:latin typeface="Times New Roman" pitchFamily="18" charset="0"/>
                  </a:rPr>
                  <a:t>P</a:t>
                </a:r>
                <a:r>
                  <a:rPr lang="en-US" altLang="en-US" sz="2800" b="1" baseline="-18000" err="1">
                    <a:latin typeface="Times New Roman" pitchFamily="18" charset="0"/>
                  </a:rPr>
                  <a:t>i</a:t>
                </a:r>
                <a:r>
                  <a:rPr lang="en-US" altLang="en-US" sz="2800" b="1" err="1">
                    <a:latin typeface="Times New Roman" pitchFamily="18" charset="0"/>
                    <a:sym typeface="Symbol" pitchFamily="18" charset="2"/>
                  </a:rPr>
                  <a:t></a:t>
                </a:r>
                <a:r>
                  <a:rPr lang="en-US" altLang="en-US" sz="2800" b="1" err="1">
                    <a:latin typeface="Times New Roman" pitchFamily="18" charset="0"/>
                  </a:rPr>
                  <a:t>C</a:t>
                </a:r>
                <a:r>
                  <a:rPr lang="en-US" altLang="en-US" sz="2800" b="1" baseline="-18000" err="1">
                    <a:latin typeface="Times New Roman" pitchFamily="18" charset="0"/>
                  </a:rPr>
                  <a:t>i</a:t>
                </a:r>
                <a:r>
                  <a:rPr lang="en-US" altLang="en-US" sz="2800" b="1">
                    <a:latin typeface="Times New Roman" pitchFamily="18" charset="0"/>
                  </a:rPr>
                  <a:t>=</a:t>
                </a:r>
              </a:p>
            </p:txBody>
          </p:sp>
          <p:sp>
            <p:nvSpPr>
              <p:cNvPr id="578579" name="Rectangle 5"/>
              <p:cNvSpPr>
                <a:spLocks noChangeArrowheads="1"/>
              </p:cNvSpPr>
              <p:nvPr/>
            </p:nvSpPr>
            <p:spPr bwMode="auto">
              <a:xfrm>
                <a:off x="576" y="344"/>
                <a:ext cx="36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i=1</a:t>
                </a:r>
              </a:p>
            </p:txBody>
          </p:sp>
          <p:sp>
            <p:nvSpPr>
              <p:cNvPr id="578580" name="Rectangle 6"/>
              <p:cNvSpPr>
                <a:spLocks noChangeArrowheads="1"/>
              </p:cNvSpPr>
              <p:nvPr/>
            </p:nvSpPr>
            <p:spPr bwMode="auto">
              <a:xfrm>
                <a:off x="640" y="0"/>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n</a:t>
                </a:r>
              </a:p>
            </p:txBody>
          </p:sp>
        </p:grpSp>
        <p:grpSp>
          <p:nvGrpSpPr>
            <p:cNvPr id="578565" name="Group 7"/>
            <p:cNvGrpSpPr>
              <a:grpSpLocks/>
            </p:cNvGrpSpPr>
            <p:nvPr/>
          </p:nvGrpSpPr>
          <p:grpSpPr bwMode="auto">
            <a:xfrm>
              <a:off x="3014" y="96"/>
              <a:ext cx="394" cy="428"/>
              <a:chOff x="0" y="0"/>
              <a:chExt cx="394" cy="428"/>
            </a:xfrm>
          </p:grpSpPr>
          <p:sp>
            <p:nvSpPr>
              <p:cNvPr id="578575" name="Rectangle 8"/>
              <p:cNvSpPr>
                <a:spLocks noChangeArrowheads="1"/>
              </p:cNvSpPr>
              <p:nvPr/>
            </p:nvSpPr>
            <p:spPr bwMode="auto">
              <a:xfrm>
                <a:off x="88" y="224"/>
                <a:ext cx="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2</a:t>
                </a:r>
              </a:p>
            </p:txBody>
          </p:sp>
          <p:sp>
            <p:nvSpPr>
              <p:cNvPr id="578576" name="Rectangle 9"/>
              <p:cNvSpPr>
                <a:spLocks noChangeArrowheads="1"/>
              </p:cNvSpPr>
              <p:nvPr/>
            </p:nvSpPr>
            <p:spPr bwMode="auto">
              <a:xfrm>
                <a:off x="0" y="0"/>
                <a:ext cx="39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n+1</a:t>
                </a:r>
              </a:p>
            </p:txBody>
          </p:sp>
          <p:sp>
            <p:nvSpPr>
              <p:cNvPr id="578577" name="Line 10"/>
              <p:cNvSpPr>
                <a:spLocks noChangeShapeType="1"/>
              </p:cNvSpPr>
              <p:nvPr/>
            </p:nvSpPr>
            <p:spPr bwMode="auto">
              <a:xfrm>
                <a:off x="10" y="208"/>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78566" name="Group 11"/>
            <p:cNvGrpSpPr>
              <a:grpSpLocks/>
            </p:cNvGrpSpPr>
            <p:nvPr/>
          </p:nvGrpSpPr>
          <p:grpSpPr bwMode="auto">
            <a:xfrm>
              <a:off x="1576" y="24"/>
              <a:ext cx="1366" cy="548"/>
              <a:chOff x="0" y="0"/>
              <a:chExt cx="1366" cy="548"/>
            </a:xfrm>
          </p:grpSpPr>
          <p:sp>
            <p:nvSpPr>
              <p:cNvPr id="578568" name="Rectangle 12"/>
              <p:cNvSpPr>
                <a:spLocks noChangeArrowheads="1"/>
              </p:cNvSpPr>
              <p:nvPr/>
            </p:nvSpPr>
            <p:spPr bwMode="auto">
              <a:xfrm>
                <a:off x="278" y="104"/>
                <a:ext cx="108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b="1">
                    <a:latin typeface="Times New Roman" pitchFamily="18" charset="0"/>
                  </a:rPr>
                  <a:t>∑ </a:t>
                </a:r>
                <a:r>
                  <a:rPr lang="en-US" altLang="en-US" sz="2800" b="1">
                    <a:latin typeface="Times New Roman" pitchFamily="18" charset="0"/>
                  </a:rPr>
                  <a:t>(n-i+1)+</a:t>
                </a:r>
              </a:p>
            </p:txBody>
          </p:sp>
          <p:sp>
            <p:nvSpPr>
              <p:cNvPr id="578569" name="Rectangle 13"/>
              <p:cNvSpPr>
                <a:spLocks noChangeArrowheads="1"/>
              </p:cNvSpPr>
              <p:nvPr/>
            </p:nvSpPr>
            <p:spPr bwMode="auto">
              <a:xfrm>
                <a:off x="278" y="344"/>
                <a:ext cx="36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i=1</a:t>
                </a:r>
              </a:p>
            </p:txBody>
          </p:sp>
          <p:sp>
            <p:nvSpPr>
              <p:cNvPr id="578570" name="Rectangle 14"/>
              <p:cNvSpPr>
                <a:spLocks noChangeArrowheads="1"/>
              </p:cNvSpPr>
              <p:nvPr/>
            </p:nvSpPr>
            <p:spPr bwMode="auto">
              <a:xfrm>
                <a:off x="342" y="0"/>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n</a:t>
                </a:r>
              </a:p>
            </p:txBody>
          </p:sp>
          <p:grpSp>
            <p:nvGrpSpPr>
              <p:cNvPr id="578571" name="Group 15"/>
              <p:cNvGrpSpPr>
                <a:grpSpLocks/>
              </p:cNvGrpSpPr>
              <p:nvPr/>
            </p:nvGrpSpPr>
            <p:grpSpPr bwMode="auto">
              <a:xfrm>
                <a:off x="0" y="28"/>
                <a:ext cx="317" cy="428"/>
                <a:chOff x="0" y="0"/>
                <a:chExt cx="317" cy="428"/>
              </a:xfrm>
            </p:grpSpPr>
            <p:sp>
              <p:nvSpPr>
                <p:cNvPr id="578572" name="Rectangle 16"/>
                <p:cNvSpPr>
                  <a:spLocks noChangeArrowheads="1"/>
                </p:cNvSpPr>
                <p:nvPr/>
              </p:nvSpPr>
              <p:spPr bwMode="auto">
                <a:xfrm>
                  <a:off x="38" y="224"/>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2n</a:t>
                  </a:r>
                </a:p>
              </p:txBody>
            </p:sp>
            <p:sp>
              <p:nvSpPr>
                <p:cNvPr id="578573" name="Rectangle 17"/>
                <p:cNvSpPr>
                  <a:spLocks noChangeArrowheads="1"/>
                </p:cNvSpPr>
                <p:nvPr/>
              </p:nvSpPr>
              <p:spPr bwMode="auto">
                <a:xfrm>
                  <a:off x="70" y="0"/>
                  <a:ext cx="21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1</a:t>
                  </a:r>
                </a:p>
              </p:txBody>
            </p:sp>
            <p:sp>
              <p:nvSpPr>
                <p:cNvPr id="578574" name="Line 18"/>
                <p:cNvSpPr>
                  <a:spLocks noChangeShapeType="1"/>
                </p:cNvSpPr>
                <p:nvPr/>
              </p:nvSpPr>
              <p:spPr bwMode="auto">
                <a:xfrm flipV="1">
                  <a:off x="0" y="220"/>
                  <a:ext cx="31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578567" name="Rectangle 19"/>
            <p:cNvSpPr>
              <a:spLocks noChangeArrowheads="1"/>
            </p:cNvSpPr>
            <p:nvPr/>
          </p:nvSpPr>
          <p:spPr bwMode="auto">
            <a:xfrm>
              <a:off x="3376" y="180"/>
              <a:ext cx="99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a:latin typeface="Times New Roman" pitchFamily="18" charset="0"/>
                </a:rPr>
                <a:t>=3(n+1)/4</a:t>
              </a:r>
            </a:p>
          </p:txBody>
        </p:sp>
      </p:grpSp>
      <p:sp>
        <p:nvSpPr>
          <p:cNvPr id="6" name="标题 5"/>
          <p:cNvSpPr>
            <a:spLocks noGrp="1"/>
          </p:cNvSpPr>
          <p:nvPr>
            <p:ph type="title"/>
          </p:nvPr>
        </p:nvSpPr>
        <p:spPr/>
        <p:txBody>
          <a:bodyPr/>
          <a:lstStyle/>
          <a:p>
            <a:r>
              <a:rPr lang="zh-CN" altLang="en-US" smtClean="0"/>
              <a:t>算法分析</a:t>
            </a:r>
            <a:endParaRPr lang="en-US"/>
          </a:p>
        </p:txBody>
      </p:sp>
      <p:sp>
        <p:nvSpPr>
          <p:cNvPr id="7" name="内容占位符 6"/>
          <p:cNvSpPr>
            <a:spLocks noGrp="1"/>
          </p:cNvSpPr>
          <p:nvPr>
            <p:ph idx="1"/>
          </p:nvPr>
        </p:nvSpPr>
        <p:spPr/>
        <p:txBody>
          <a:bodyPr>
            <a:normAutofit lnSpcReduction="10000"/>
          </a:bodyPr>
          <a:lstStyle/>
          <a:p>
            <a:r>
              <a:rPr lang="zh-CN" altLang="en-US" smtClean="0"/>
              <a:t>设</a:t>
            </a:r>
            <a:r>
              <a:rPr lang="zh-CN" altLang="en-US" b="1" smtClean="0">
                <a:solidFill>
                  <a:schemeClr val="accent6">
                    <a:lumMod val="75000"/>
                  </a:schemeClr>
                </a:solidFill>
              </a:rPr>
              <a:t>查找每个记录成功的概率相等</a:t>
            </a:r>
            <a:r>
              <a:rPr lang="zh-CN" altLang="en-US" smtClean="0"/>
              <a:t>，即</a:t>
            </a:r>
            <a:r>
              <a:rPr lang="en-US" altLang="en-US" smtClean="0"/>
              <a:t>P</a:t>
            </a:r>
            <a:r>
              <a:rPr lang="en-US" altLang="en-US" baseline="-25000" smtClean="0"/>
              <a:t>i</a:t>
            </a:r>
            <a:r>
              <a:rPr lang="en-US" altLang="en-US" smtClean="0"/>
              <a:t>=1/n</a:t>
            </a:r>
            <a:endParaRPr lang="zh-CN" altLang="en-US" smtClean="0"/>
          </a:p>
          <a:p>
            <a:pPr lvl="1"/>
            <a:r>
              <a:rPr lang="zh-CN" altLang="en-US" b="1" smtClean="0">
                <a:solidFill>
                  <a:srgbClr val="0000FF"/>
                </a:solidFill>
              </a:rPr>
              <a:t>查找成功时的</a:t>
            </a:r>
            <a:r>
              <a:rPr lang="en-US" altLang="en-US" b="1" smtClean="0">
                <a:solidFill>
                  <a:srgbClr val="0000FF"/>
                </a:solidFill>
              </a:rPr>
              <a:t>ASL</a:t>
            </a:r>
            <a:r>
              <a:rPr lang="zh-CN" altLang="en-US" smtClean="0"/>
              <a:t>：查找</a:t>
            </a:r>
            <a:r>
              <a:rPr lang="zh-CN" altLang="en-US"/>
              <a:t>第</a:t>
            </a:r>
            <a:r>
              <a:rPr lang="en-US" altLang="en-US" err="1"/>
              <a:t>i</a:t>
            </a:r>
            <a:r>
              <a:rPr lang="zh-CN" altLang="en-US"/>
              <a:t>个元素成功的比较次数</a:t>
            </a:r>
            <a:r>
              <a:rPr lang="en-US" altLang="en-US"/>
              <a:t>C</a:t>
            </a:r>
            <a:r>
              <a:rPr lang="en-US" altLang="en-US" baseline="-25000"/>
              <a:t>i</a:t>
            </a:r>
            <a:r>
              <a:rPr lang="en-US" altLang="en-US"/>
              <a:t>=n-i+1 </a:t>
            </a:r>
            <a:endParaRPr lang="en-US" altLang="zh-CN" smtClean="0"/>
          </a:p>
          <a:p>
            <a:pPr lvl="1"/>
            <a:endParaRPr lang="en-US" altLang="zh-CN" smtClean="0"/>
          </a:p>
          <a:p>
            <a:pPr lvl="1"/>
            <a:endParaRPr lang="en-US" altLang="zh-CN" smtClean="0">
              <a:solidFill>
                <a:srgbClr val="0000FF"/>
              </a:solidFill>
            </a:endParaRPr>
          </a:p>
          <a:p>
            <a:pPr lvl="1"/>
            <a:r>
              <a:rPr lang="zh-CN" altLang="en-US" b="1" smtClean="0">
                <a:solidFill>
                  <a:srgbClr val="0000FF"/>
                </a:solidFill>
              </a:rPr>
              <a:t>包含查找不成功的</a:t>
            </a:r>
            <a:r>
              <a:rPr lang="en-US" altLang="zh-CN" b="1" smtClean="0">
                <a:solidFill>
                  <a:srgbClr val="0000FF"/>
                </a:solidFill>
              </a:rPr>
              <a:t>ASL</a:t>
            </a:r>
            <a:r>
              <a:rPr lang="zh-CN" altLang="en-US" smtClean="0"/>
              <a:t>：查找失败的比较次数为</a:t>
            </a:r>
            <a:r>
              <a:rPr lang="en-US" altLang="en-US" smtClean="0"/>
              <a:t>n+1</a:t>
            </a:r>
            <a:r>
              <a:rPr lang="zh-CN" altLang="en-US" smtClean="0"/>
              <a:t>，</a:t>
            </a:r>
            <a:r>
              <a:rPr lang="zh-CN" altLang="en-US" b="1" smtClean="0">
                <a:solidFill>
                  <a:schemeClr val="accent6">
                    <a:lumMod val="75000"/>
                  </a:schemeClr>
                </a:solidFill>
              </a:rPr>
              <a:t>若成功与不成功的概率相等</a:t>
            </a:r>
            <a:r>
              <a:rPr lang="zh-CN" altLang="en-US" smtClean="0"/>
              <a:t>，对每个记录的查找概率为</a:t>
            </a:r>
            <a:r>
              <a:rPr lang="en-US" altLang="en-US" smtClean="0"/>
              <a:t>Pi=1/(2n)</a:t>
            </a:r>
            <a:r>
              <a:rPr lang="zh-CN" altLang="en-US" smtClean="0"/>
              <a:t> </a:t>
            </a:r>
          </a:p>
          <a:p>
            <a:endParaRPr lang="en-US" smtClean="0"/>
          </a:p>
          <a:p>
            <a:endParaRPr lang="en-US"/>
          </a:p>
          <a:p>
            <a:r>
              <a:rPr lang="zh-CN" altLang="en-US"/>
              <a:t>查找效率低，当</a:t>
            </a:r>
            <a:r>
              <a:rPr lang="en-US" altLang="zh-CN"/>
              <a:t>n</a:t>
            </a:r>
            <a:r>
              <a:rPr lang="zh-CN" altLang="en-US"/>
              <a:t>较大时，不宜采用顺序查找</a:t>
            </a:r>
            <a:endParaRPr 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16</a:t>
            </a:fld>
            <a:endParaRPr lang="zh-CN" altLang="en-US"/>
          </a:p>
        </p:txBody>
      </p:sp>
      <p:grpSp>
        <p:nvGrpSpPr>
          <p:cNvPr id="27" name="Group 3"/>
          <p:cNvGrpSpPr>
            <a:grpSpLocks/>
          </p:cNvGrpSpPr>
          <p:nvPr/>
        </p:nvGrpSpPr>
        <p:grpSpPr bwMode="auto">
          <a:xfrm>
            <a:off x="1259632" y="2448942"/>
            <a:ext cx="5235575" cy="908050"/>
            <a:chOff x="0" y="0"/>
            <a:chExt cx="3298" cy="572"/>
          </a:xfrm>
        </p:grpSpPr>
        <p:sp>
          <p:nvSpPr>
            <p:cNvPr id="28" name="Rectangle 4"/>
            <p:cNvSpPr>
              <a:spLocks noChangeArrowheads="1"/>
            </p:cNvSpPr>
            <p:nvPr/>
          </p:nvSpPr>
          <p:spPr bwMode="auto">
            <a:xfrm>
              <a:off x="0" y="104"/>
              <a:ext cx="158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a:latin typeface="Times New Roman" pitchFamily="18" charset="0"/>
                </a:rPr>
                <a:t>ASL=∑ </a:t>
              </a:r>
              <a:r>
                <a:rPr lang="en-US" altLang="en-US" sz="2800" b="1" err="1">
                  <a:latin typeface="Times New Roman" pitchFamily="18" charset="0"/>
                </a:rPr>
                <a:t>P</a:t>
              </a:r>
              <a:r>
                <a:rPr lang="en-US" altLang="en-US" sz="2800" b="1" baseline="-18000" err="1">
                  <a:latin typeface="Times New Roman" pitchFamily="18" charset="0"/>
                </a:rPr>
                <a:t>i</a:t>
              </a:r>
              <a:r>
                <a:rPr lang="en-US" altLang="en-US" sz="2800" b="1" err="1">
                  <a:latin typeface="Times New Roman" pitchFamily="18" charset="0"/>
                  <a:sym typeface="Symbol" pitchFamily="18" charset="2"/>
                </a:rPr>
                <a:t></a:t>
              </a:r>
              <a:r>
                <a:rPr lang="en-US" altLang="en-US" sz="2800" b="1" err="1">
                  <a:latin typeface="Times New Roman" pitchFamily="18" charset="0"/>
                </a:rPr>
                <a:t>C</a:t>
              </a:r>
              <a:r>
                <a:rPr lang="en-US" altLang="en-US" sz="2800" b="1" baseline="-18000" err="1">
                  <a:latin typeface="Times New Roman" pitchFamily="18" charset="0"/>
                </a:rPr>
                <a:t>i</a:t>
              </a:r>
              <a:r>
                <a:rPr lang="en-US" altLang="en-US" sz="2800" b="1">
                  <a:latin typeface="Times New Roman" pitchFamily="18" charset="0"/>
                </a:rPr>
                <a:t>=</a:t>
              </a:r>
            </a:p>
          </p:txBody>
        </p:sp>
        <p:sp>
          <p:nvSpPr>
            <p:cNvPr id="29" name="Rectangle 5"/>
            <p:cNvSpPr>
              <a:spLocks noChangeArrowheads="1"/>
            </p:cNvSpPr>
            <p:nvPr/>
          </p:nvSpPr>
          <p:spPr bwMode="auto">
            <a:xfrm>
              <a:off x="576" y="344"/>
              <a:ext cx="36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i=1</a:t>
              </a:r>
            </a:p>
          </p:txBody>
        </p:sp>
        <p:sp>
          <p:nvSpPr>
            <p:cNvPr id="30" name="Rectangle 6"/>
            <p:cNvSpPr>
              <a:spLocks noChangeArrowheads="1"/>
            </p:cNvSpPr>
            <p:nvPr/>
          </p:nvSpPr>
          <p:spPr bwMode="auto">
            <a:xfrm>
              <a:off x="640" y="0"/>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n</a:t>
              </a:r>
            </a:p>
          </p:txBody>
        </p:sp>
        <p:grpSp>
          <p:nvGrpSpPr>
            <p:cNvPr id="31" name="Group 7"/>
            <p:cNvGrpSpPr>
              <a:grpSpLocks/>
            </p:cNvGrpSpPr>
            <p:nvPr/>
          </p:nvGrpSpPr>
          <p:grpSpPr bwMode="auto">
            <a:xfrm>
              <a:off x="1520" y="24"/>
              <a:ext cx="1199" cy="548"/>
              <a:chOff x="0" y="0"/>
              <a:chExt cx="1199" cy="548"/>
            </a:xfrm>
          </p:grpSpPr>
          <p:sp>
            <p:nvSpPr>
              <p:cNvPr id="36" name="Rectangle 8"/>
              <p:cNvSpPr>
                <a:spLocks noChangeArrowheads="1"/>
              </p:cNvSpPr>
              <p:nvPr/>
            </p:nvSpPr>
            <p:spPr bwMode="auto">
              <a:xfrm>
                <a:off x="224" y="104"/>
                <a:ext cx="975"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b="1">
                    <a:latin typeface="Times New Roman" pitchFamily="18" charset="0"/>
                  </a:rPr>
                  <a:t>∑ </a:t>
                </a:r>
                <a:r>
                  <a:rPr lang="en-US" altLang="en-US" sz="2800" b="1">
                    <a:latin typeface="Times New Roman" pitchFamily="18" charset="0"/>
                  </a:rPr>
                  <a:t>(n-i+1)=</a:t>
                </a:r>
              </a:p>
            </p:txBody>
          </p:sp>
          <p:sp>
            <p:nvSpPr>
              <p:cNvPr id="37" name="Rectangle 9"/>
              <p:cNvSpPr>
                <a:spLocks noChangeArrowheads="1"/>
              </p:cNvSpPr>
              <p:nvPr/>
            </p:nvSpPr>
            <p:spPr bwMode="auto">
              <a:xfrm>
                <a:off x="224" y="344"/>
                <a:ext cx="36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i=1</a:t>
                </a:r>
              </a:p>
            </p:txBody>
          </p:sp>
          <p:sp>
            <p:nvSpPr>
              <p:cNvPr id="38" name="Rectangle 10"/>
              <p:cNvSpPr>
                <a:spLocks noChangeArrowheads="1"/>
              </p:cNvSpPr>
              <p:nvPr/>
            </p:nvSpPr>
            <p:spPr bwMode="auto">
              <a:xfrm>
                <a:off x="288" y="0"/>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n</a:t>
                </a:r>
              </a:p>
            </p:txBody>
          </p:sp>
          <p:grpSp>
            <p:nvGrpSpPr>
              <p:cNvPr id="39" name="Group 11"/>
              <p:cNvGrpSpPr>
                <a:grpSpLocks/>
              </p:cNvGrpSpPr>
              <p:nvPr/>
            </p:nvGrpSpPr>
            <p:grpSpPr bwMode="auto">
              <a:xfrm>
                <a:off x="0" y="68"/>
                <a:ext cx="222" cy="348"/>
                <a:chOff x="0" y="0"/>
                <a:chExt cx="222" cy="348"/>
              </a:xfrm>
            </p:grpSpPr>
            <p:sp>
              <p:nvSpPr>
                <p:cNvPr id="40" name="Rectangle 12"/>
                <p:cNvSpPr>
                  <a:spLocks noChangeArrowheads="1"/>
                </p:cNvSpPr>
                <p:nvPr/>
              </p:nvSpPr>
              <p:spPr bwMode="auto">
                <a:xfrm>
                  <a:off x="40" y="144"/>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n</a:t>
                  </a:r>
                </a:p>
              </p:txBody>
            </p:sp>
            <p:grpSp>
              <p:nvGrpSpPr>
                <p:cNvPr id="41" name="Group 13"/>
                <p:cNvGrpSpPr>
                  <a:grpSpLocks/>
                </p:cNvGrpSpPr>
                <p:nvPr/>
              </p:nvGrpSpPr>
              <p:grpSpPr bwMode="auto">
                <a:xfrm>
                  <a:off x="0" y="0"/>
                  <a:ext cx="222" cy="284"/>
                  <a:chOff x="0" y="0"/>
                  <a:chExt cx="222" cy="284"/>
                </a:xfrm>
              </p:grpSpPr>
              <p:sp>
                <p:nvSpPr>
                  <p:cNvPr id="42" name="Rectangle 14"/>
                  <p:cNvSpPr>
                    <a:spLocks noChangeArrowheads="1"/>
                  </p:cNvSpPr>
                  <p:nvPr/>
                </p:nvSpPr>
                <p:spPr bwMode="auto">
                  <a:xfrm>
                    <a:off x="0" y="80"/>
                    <a:ext cx="18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a:t>
                    </a:r>
                  </a:p>
                </p:txBody>
              </p:sp>
              <p:sp>
                <p:nvSpPr>
                  <p:cNvPr id="43" name="Rectangle 15"/>
                  <p:cNvSpPr>
                    <a:spLocks noChangeArrowheads="1"/>
                  </p:cNvSpPr>
                  <p:nvPr/>
                </p:nvSpPr>
                <p:spPr bwMode="auto">
                  <a:xfrm>
                    <a:off x="40" y="0"/>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1</a:t>
                    </a:r>
                  </a:p>
                </p:txBody>
              </p:sp>
            </p:grpSp>
          </p:grpSp>
        </p:grpSp>
        <p:grpSp>
          <p:nvGrpSpPr>
            <p:cNvPr id="32" name="Group 16"/>
            <p:cNvGrpSpPr>
              <a:grpSpLocks/>
            </p:cNvGrpSpPr>
            <p:nvPr/>
          </p:nvGrpSpPr>
          <p:grpSpPr bwMode="auto">
            <a:xfrm>
              <a:off x="2904" y="96"/>
              <a:ext cx="394" cy="428"/>
              <a:chOff x="0" y="0"/>
              <a:chExt cx="394" cy="428"/>
            </a:xfrm>
          </p:grpSpPr>
          <p:sp>
            <p:nvSpPr>
              <p:cNvPr id="33" name="Rectangle 17"/>
              <p:cNvSpPr>
                <a:spLocks noChangeArrowheads="1"/>
              </p:cNvSpPr>
              <p:nvPr/>
            </p:nvSpPr>
            <p:spPr bwMode="auto">
              <a:xfrm>
                <a:off x="88" y="224"/>
                <a:ext cx="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2</a:t>
                </a:r>
              </a:p>
            </p:txBody>
          </p:sp>
          <p:sp>
            <p:nvSpPr>
              <p:cNvPr id="34" name="Rectangle 18"/>
              <p:cNvSpPr>
                <a:spLocks noChangeArrowheads="1"/>
              </p:cNvSpPr>
              <p:nvPr/>
            </p:nvSpPr>
            <p:spPr bwMode="auto">
              <a:xfrm>
                <a:off x="0" y="0"/>
                <a:ext cx="39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n+1</a:t>
                </a:r>
              </a:p>
            </p:txBody>
          </p:sp>
          <p:sp>
            <p:nvSpPr>
              <p:cNvPr id="35" name="Line 19"/>
              <p:cNvSpPr>
                <a:spLocks noChangeShapeType="1"/>
              </p:cNvSpPr>
              <p:nvPr/>
            </p:nvSpPr>
            <p:spPr bwMode="auto">
              <a:xfrm>
                <a:off x="10" y="208"/>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Tree>
    <p:extLst>
      <p:ext uri="{BB962C8B-B14F-4D97-AF65-F5344CB8AC3E}">
        <p14:creationId xmlns:p14="http://schemas.microsoft.com/office/powerpoint/2010/main" val="23643521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改进</a:t>
            </a:r>
            <a:endParaRPr lang="zh-CN" altLang="en-US"/>
          </a:p>
        </p:txBody>
      </p:sp>
      <p:sp>
        <p:nvSpPr>
          <p:cNvPr id="3" name="内容占位符 2"/>
          <p:cNvSpPr>
            <a:spLocks noGrp="1"/>
          </p:cNvSpPr>
          <p:nvPr>
            <p:ph idx="1"/>
          </p:nvPr>
        </p:nvSpPr>
        <p:spPr/>
        <p:txBody>
          <a:bodyPr>
            <a:normAutofit/>
          </a:bodyPr>
          <a:lstStyle/>
          <a:p>
            <a:r>
              <a:rPr lang="zh-CN" altLang="en-US" smtClean="0"/>
              <a:t>根据</a:t>
            </a:r>
            <a:r>
              <a:rPr lang="zh-CN" altLang="en-US"/>
              <a:t>数据</a:t>
            </a:r>
            <a:r>
              <a:rPr lang="zh-CN" altLang="en-US" smtClean="0"/>
              <a:t>元素被查找的概率组织查找表</a:t>
            </a:r>
            <a:endParaRPr lang="en-US" altLang="zh-CN" smtClean="0"/>
          </a:p>
          <a:p>
            <a:pPr lvl="1"/>
            <a:r>
              <a:rPr kumimoji="1" lang="zh-CN" altLang="en-US" smtClean="0"/>
              <a:t>在</a:t>
            </a:r>
            <a:r>
              <a:rPr kumimoji="1" lang="zh-CN" altLang="en-US">
                <a:solidFill>
                  <a:srgbClr val="CC0000"/>
                </a:solidFill>
              </a:rPr>
              <a:t>不等概率查找</a:t>
            </a:r>
            <a:r>
              <a:rPr kumimoji="1" lang="zh-CN" altLang="en-US"/>
              <a:t>的情况下，</a:t>
            </a:r>
            <a:r>
              <a:rPr kumimoji="1" lang="en-US" altLang="zh-CN" b="1" i="1" err="1">
                <a:solidFill>
                  <a:srgbClr val="0000FF"/>
                </a:solidFill>
              </a:rPr>
              <a:t>ASL</a:t>
            </a:r>
            <a:r>
              <a:rPr kumimoji="1" lang="en-US" altLang="zh-CN" b="1" i="1" baseline="-25000" err="1">
                <a:solidFill>
                  <a:srgbClr val="0000FF"/>
                </a:solidFill>
              </a:rPr>
              <a:t>st</a:t>
            </a:r>
            <a:r>
              <a:rPr kumimoji="1" lang="en-US" altLang="zh-CN" i="1" baseline="-25000">
                <a:solidFill>
                  <a:srgbClr val="0000FF"/>
                </a:solidFill>
              </a:rPr>
              <a:t> </a:t>
            </a:r>
            <a:r>
              <a:rPr kumimoji="1" lang="zh-CN" altLang="en-US" smtClean="0"/>
              <a:t>在</a:t>
            </a:r>
            <a:r>
              <a:rPr kumimoji="1" lang="en-US" altLang="zh-CN" b="1" i="1" smtClean="0">
                <a:solidFill>
                  <a:srgbClr val="0000FF"/>
                </a:solidFill>
              </a:rPr>
              <a:t>P</a:t>
            </a:r>
            <a:r>
              <a:rPr kumimoji="1" lang="en-US" altLang="zh-CN" b="1" i="1" baseline="-25000" smtClean="0">
                <a:solidFill>
                  <a:srgbClr val="0000FF"/>
                </a:solidFill>
              </a:rPr>
              <a:t>n</a:t>
            </a:r>
            <a:r>
              <a:rPr kumimoji="1" lang="en-US" altLang="zh-CN" b="1" i="1">
                <a:solidFill>
                  <a:srgbClr val="0000FF"/>
                </a:solidFill>
              </a:rPr>
              <a:t>≥</a:t>
            </a:r>
            <a:r>
              <a:rPr kumimoji="1" lang="en-US" altLang="zh-CN" b="1" i="1" smtClean="0">
                <a:solidFill>
                  <a:srgbClr val="0000FF"/>
                </a:solidFill>
              </a:rPr>
              <a:t>P</a:t>
            </a:r>
            <a:r>
              <a:rPr kumimoji="1" lang="en-US" altLang="zh-CN" b="1" i="1" baseline="-25000" smtClean="0">
                <a:solidFill>
                  <a:srgbClr val="0000FF"/>
                </a:solidFill>
              </a:rPr>
              <a:t>n-1 </a:t>
            </a:r>
            <a:r>
              <a:rPr kumimoji="1" lang="en-US" altLang="zh-CN" b="1" i="1" smtClean="0">
                <a:solidFill>
                  <a:srgbClr val="0000FF"/>
                </a:solidFill>
              </a:rPr>
              <a:t>≥</a:t>
            </a:r>
            <a:r>
              <a:rPr kumimoji="1" lang="en-US" altLang="zh-CN" b="1" i="1">
                <a:solidFill>
                  <a:srgbClr val="0000FF"/>
                </a:solidFill>
              </a:rPr>
              <a:t>···≥P</a:t>
            </a:r>
            <a:r>
              <a:rPr kumimoji="1" lang="en-US" altLang="zh-CN" b="1" i="1" baseline="-25000">
                <a:solidFill>
                  <a:srgbClr val="0000FF"/>
                </a:solidFill>
              </a:rPr>
              <a:t>2</a:t>
            </a:r>
            <a:r>
              <a:rPr kumimoji="1" lang="en-US" altLang="zh-CN" b="1" i="1">
                <a:solidFill>
                  <a:srgbClr val="0000FF"/>
                </a:solidFill>
              </a:rPr>
              <a:t>≥</a:t>
            </a:r>
            <a:r>
              <a:rPr kumimoji="1" lang="en-US" altLang="zh-CN" b="1" i="1" smtClean="0">
                <a:solidFill>
                  <a:srgbClr val="0000FF"/>
                </a:solidFill>
              </a:rPr>
              <a:t>P</a:t>
            </a:r>
            <a:r>
              <a:rPr kumimoji="1" lang="en-US" altLang="zh-CN" b="1" i="1" baseline="-25000" smtClean="0">
                <a:solidFill>
                  <a:srgbClr val="0000FF"/>
                </a:solidFill>
              </a:rPr>
              <a:t>1</a:t>
            </a:r>
            <a:r>
              <a:rPr kumimoji="1" lang="zh-CN" altLang="en-US" smtClean="0"/>
              <a:t>时</a:t>
            </a:r>
            <a:r>
              <a:rPr kumimoji="1" lang="zh-CN" altLang="en-US"/>
              <a:t>取</a:t>
            </a:r>
            <a:r>
              <a:rPr kumimoji="1" lang="zh-CN" altLang="en-US" smtClean="0"/>
              <a:t>极小值</a:t>
            </a:r>
            <a:endParaRPr kumimoji="1" lang="en-US" altLang="zh-CN" smtClean="0"/>
          </a:p>
          <a:p>
            <a:pPr lvl="1"/>
            <a:r>
              <a:rPr lang="zh-CN" altLang="en-US"/>
              <a:t>按数据元素被查找的概率</a:t>
            </a:r>
            <a:r>
              <a:rPr lang="zh-CN" altLang="en-US" smtClean="0"/>
              <a:t>进行升序排序</a:t>
            </a:r>
            <a:endParaRPr kumimoji="1" lang="zh-CN" altLang="en-US"/>
          </a:p>
          <a:p>
            <a:r>
              <a:rPr lang="zh-CN" altLang="en-US" smtClean="0"/>
              <a:t>在数据元素中增加一数据项，用于记录对该数据元素的访问次数</a:t>
            </a:r>
            <a:endParaRPr lang="en-US" altLang="zh-CN" smtClean="0"/>
          </a:p>
          <a:p>
            <a:pPr lvl="1"/>
            <a:r>
              <a:rPr lang="zh-CN" altLang="en-US" smtClean="0"/>
              <a:t>在每次查找后，维护查找表使得其按照数据元素的访问</a:t>
            </a:r>
            <a:r>
              <a:rPr lang="zh-CN" altLang="en-US"/>
              <a:t>次数升序排序</a:t>
            </a:r>
            <a:endParaRPr lang="en-US" altLang="zh-CN" smtClean="0"/>
          </a:p>
          <a:p>
            <a:r>
              <a:rPr lang="zh-CN" altLang="en-US" smtClean="0"/>
              <a:t>在</a:t>
            </a:r>
            <a:r>
              <a:rPr lang="zh-CN" altLang="en-US"/>
              <a:t>每次查找后</a:t>
            </a:r>
            <a:r>
              <a:rPr lang="zh-CN" altLang="en-US" smtClean="0"/>
              <a:t>，将刚查找到的元素移动至表尾：已</a:t>
            </a:r>
            <a:r>
              <a:rPr lang="zh-CN" altLang="en-US"/>
              <a:t>发生的事会重复</a:t>
            </a:r>
            <a:r>
              <a:rPr lang="zh-CN" altLang="en-US" smtClean="0"/>
              <a:t>发生</a:t>
            </a:r>
            <a:endParaRPr lang="en-US" altLang="zh-CN" smtClean="0"/>
          </a:p>
          <a:p>
            <a:r>
              <a:rPr lang="zh-CN" altLang="en-US" smtClean="0"/>
              <a:t>为顺序表加索引</a:t>
            </a:r>
            <a:endParaRPr lang="en-US" altLang="zh-CN" smtClean="0"/>
          </a:p>
          <a:p>
            <a:pPr lvl="1"/>
            <a:endParaRPr lang="en-US" altLang="zh-CN"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extLst>
      <p:ext uri="{BB962C8B-B14F-4D97-AF65-F5344CB8AC3E}">
        <p14:creationId xmlns:p14="http://schemas.microsoft.com/office/powerpoint/2010/main" val="36682024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p:txBody>
          <a:bodyPr/>
          <a:lstStyle/>
          <a:p>
            <a:r>
              <a:rPr lang="en-US" altLang="en-US" smtClean="0"/>
              <a:t>2.2 </a:t>
            </a:r>
            <a:r>
              <a:rPr lang="en-US" altLang="en-US" err="1" smtClean="0"/>
              <a:t>折半查找</a:t>
            </a:r>
            <a:endParaRPr lang="en-US" altLang="en-US" smtClean="0"/>
          </a:p>
        </p:txBody>
      </p:sp>
      <p:sp>
        <p:nvSpPr>
          <p:cNvPr id="619523" name="Rectangle 3"/>
          <p:cNvSpPr>
            <a:spLocks noGrp="1" noChangeArrowheads="1"/>
          </p:cNvSpPr>
          <p:nvPr>
            <p:ph type="body" idx="1"/>
          </p:nvPr>
        </p:nvSpPr>
        <p:spPr/>
        <p:txBody>
          <a:bodyPr>
            <a:normAutofit/>
          </a:bodyPr>
          <a:lstStyle/>
          <a:p>
            <a:r>
              <a:rPr lang="zh-CN" altLang="en-US" smtClean="0"/>
              <a:t>基于有序顺序表的查找</a:t>
            </a:r>
            <a:endParaRPr lang="en-US" altLang="zh-CN" smtClean="0"/>
          </a:p>
          <a:p>
            <a:pPr lvl="1"/>
            <a:r>
              <a:rPr lang="en-US" altLang="en-US" sz="3200" err="1" smtClean="0"/>
              <a:t>查找表中的所有记录是按关键字有序</a:t>
            </a:r>
            <a:r>
              <a:rPr lang="en-US" altLang="en-US" sz="3200" smtClean="0"/>
              <a:t>(</a:t>
            </a:r>
            <a:r>
              <a:rPr lang="en-US" altLang="en-US" sz="3200" err="1" smtClean="0"/>
              <a:t>升序或降序</a:t>
            </a:r>
            <a:r>
              <a:rPr lang="en-US" altLang="en-US" sz="3200" smtClean="0"/>
              <a:t>)</a:t>
            </a:r>
            <a:r>
              <a:rPr lang="zh-CN" altLang="en-US" sz="3200" smtClean="0"/>
              <a:t>排列的</a:t>
            </a:r>
            <a:r>
              <a:rPr lang="en-US" altLang="en-US" sz="3200" smtClean="0"/>
              <a:t> </a:t>
            </a:r>
          </a:p>
          <a:p>
            <a:endParaRPr lang="en-US" altLang="en-US" smtClean="0"/>
          </a:p>
          <a:p>
            <a:r>
              <a:rPr lang="en-US" altLang="en-US" err="1" smtClean="0"/>
              <a:t>查找过程中，先确定待查找记录在表中的范围，然后逐步缩小范围</a:t>
            </a:r>
            <a:r>
              <a:rPr lang="en-US" altLang="en-US" smtClean="0"/>
              <a:t>(</a:t>
            </a:r>
            <a:r>
              <a:rPr lang="en-US" altLang="en-US" b="1" err="1" smtClean="0">
                <a:solidFill>
                  <a:srgbClr val="0000FF"/>
                </a:solidFill>
              </a:rPr>
              <a:t>每次将待查记录所在区间缩小一半</a:t>
            </a:r>
            <a:r>
              <a:rPr lang="en-US" altLang="en-US" smtClean="0"/>
              <a:t>)，</a:t>
            </a:r>
            <a:r>
              <a:rPr lang="en-US" altLang="en-US" err="1" smtClean="0"/>
              <a:t>直到找到或找不到记录为止</a:t>
            </a:r>
            <a:endParaRPr lang="en-US" altLang="en-US"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303529130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算法</a:t>
            </a:r>
            <a:r>
              <a:rPr lang="en-US" altLang="en-US" err="1" smtClean="0"/>
              <a:t>思想</a:t>
            </a:r>
            <a:endParaRPr lang="en-US"/>
          </a:p>
        </p:txBody>
      </p:sp>
      <p:sp>
        <p:nvSpPr>
          <p:cNvPr id="620546" name="Rectangle 2"/>
          <p:cNvSpPr>
            <a:spLocks noGrp="1" noChangeArrowheads="1"/>
          </p:cNvSpPr>
          <p:nvPr>
            <p:ph idx="1"/>
          </p:nvPr>
        </p:nvSpPr>
        <p:spPr/>
        <p:txBody>
          <a:bodyPr>
            <a:normAutofit lnSpcReduction="10000"/>
          </a:bodyPr>
          <a:lstStyle/>
          <a:p>
            <a:r>
              <a:rPr lang="zh-CN" altLang="en-US" smtClean="0"/>
              <a:t>初始：</a:t>
            </a:r>
            <a:r>
              <a:rPr lang="en-US" altLang="en-US" err="1" smtClean="0"/>
              <a:t>用Low、High和Mid表示待查找区间的下界、上界和中间位置指针，初值</a:t>
            </a:r>
            <a:r>
              <a:rPr lang="zh-CN" altLang="en-US" smtClean="0"/>
              <a:t>设置</a:t>
            </a:r>
            <a:r>
              <a:rPr lang="en-US" altLang="en-US" err="1" smtClean="0"/>
              <a:t>为Low</a:t>
            </a:r>
            <a:r>
              <a:rPr lang="en-US" altLang="en-US" smtClean="0"/>
              <a:t>=1，High=n</a:t>
            </a:r>
          </a:p>
          <a:p>
            <a:r>
              <a:rPr lang="en-US" altLang="en-US" smtClean="0"/>
              <a:t>(1) </a:t>
            </a:r>
            <a:r>
              <a:rPr lang="en-US" altLang="en-US" err="1" smtClean="0"/>
              <a:t>取中间位置Mid：Mid</a:t>
            </a:r>
            <a:r>
              <a:rPr lang="en-US" altLang="en-US" smtClean="0"/>
              <a:t>=</a:t>
            </a:r>
            <a:r>
              <a:rPr lang="en-US" altLang="en-US" smtClean="0">
                <a:sym typeface="Symbol" pitchFamily="18" charset="2"/>
              </a:rPr>
              <a:t>(</a:t>
            </a:r>
            <a:r>
              <a:rPr lang="en-US" altLang="en-US" err="1" smtClean="0"/>
              <a:t>Low+High</a:t>
            </a:r>
            <a:r>
              <a:rPr lang="en-US" altLang="en-US" smtClean="0">
                <a:sym typeface="Symbol" pitchFamily="18" charset="2"/>
              </a:rPr>
              <a:t>)/2 </a:t>
            </a:r>
          </a:p>
          <a:p>
            <a:r>
              <a:rPr lang="en-US" altLang="en-US" smtClean="0">
                <a:sym typeface="Symbol" pitchFamily="18" charset="2"/>
              </a:rPr>
              <a:t>(2) </a:t>
            </a:r>
            <a:r>
              <a:rPr lang="en-US" altLang="en-US" err="1" smtClean="0">
                <a:sym typeface="Symbol" pitchFamily="18" charset="2"/>
              </a:rPr>
              <a:t>比较</a:t>
            </a:r>
            <a:r>
              <a:rPr lang="en-US" altLang="en-US" err="1" smtClean="0"/>
              <a:t>中间位置记录的关键字与给定的K</a:t>
            </a:r>
            <a:r>
              <a:rPr lang="en-US" altLang="zh-CN" err="1" smtClean="0"/>
              <a:t>ey</a:t>
            </a:r>
            <a:r>
              <a:rPr lang="en-US" altLang="en-US" err="1" smtClean="0"/>
              <a:t>值</a:t>
            </a:r>
            <a:r>
              <a:rPr lang="en-US" altLang="en-US" smtClean="0"/>
              <a:t>：</a:t>
            </a:r>
          </a:p>
          <a:p>
            <a:pPr lvl="1"/>
            <a:r>
              <a:rPr lang="en-US" altLang="en-US" err="1" smtClean="0"/>
              <a:t>相等</a:t>
            </a:r>
            <a:r>
              <a:rPr lang="en-US" altLang="en-US" smtClean="0"/>
              <a:t>： </a:t>
            </a:r>
            <a:r>
              <a:rPr lang="en-US" altLang="en-US" err="1" smtClean="0"/>
              <a:t>查找成功</a:t>
            </a:r>
            <a:r>
              <a:rPr lang="en-US" altLang="en-US" smtClean="0"/>
              <a:t>；</a:t>
            </a:r>
          </a:p>
          <a:p>
            <a:pPr lvl="1"/>
            <a:r>
              <a:rPr lang="en-US" altLang="en-US" err="1" smtClean="0"/>
              <a:t>大于：待查记录在区间的前半段，修改上界指针</a:t>
            </a:r>
            <a:r>
              <a:rPr lang="en-US" altLang="en-US" smtClean="0"/>
              <a:t>： High=Mid-1，转(1) ；</a:t>
            </a:r>
          </a:p>
          <a:p>
            <a:pPr lvl="1"/>
            <a:r>
              <a:rPr lang="en-US" altLang="en-US" err="1" smtClean="0"/>
              <a:t>小于：待查记录在区间的后半段，修改下界指针：Low</a:t>
            </a:r>
            <a:r>
              <a:rPr lang="en-US" altLang="en-US" smtClean="0"/>
              <a:t>=Mid+1，转(1) </a:t>
            </a:r>
            <a:r>
              <a:rPr lang="zh-CN" altLang="en-US" smtClean="0"/>
              <a:t>；</a:t>
            </a:r>
          </a:p>
          <a:p>
            <a:r>
              <a:rPr lang="zh-CN" altLang="en-US" smtClean="0"/>
              <a:t>直到越界</a:t>
            </a:r>
            <a:r>
              <a:rPr lang="en-US" altLang="en-US" smtClean="0"/>
              <a:t>(Low&gt;High)，</a:t>
            </a:r>
            <a:r>
              <a:rPr lang="en-US" altLang="en-US" err="1" smtClean="0"/>
              <a:t>查找失败</a:t>
            </a:r>
            <a:endParaRPr lang="en-US" altLang="en-US" smtClean="0"/>
          </a:p>
          <a:p>
            <a:endParaRPr lang="en-US" altLang="en-US"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27858932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目录</a:t>
            </a:r>
            <a:endParaRPr lang="zh-CN" altLang="en-US"/>
          </a:p>
        </p:txBody>
      </p:sp>
      <p:sp>
        <p:nvSpPr>
          <p:cNvPr id="2" name="内容占位符 1"/>
          <p:cNvSpPr>
            <a:spLocks noGrp="1"/>
          </p:cNvSpPr>
          <p:nvPr>
            <p:ph sz="half" idx="1"/>
          </p:nvPr>
        </p:nvSpPr>
        <p:spPr/>
        <p:txBody>
          <a:bodyPr/>
          <a:lstStyle/>
          <a:p>
            <a:r>
              <a:rPr lang="zh-CN" altLang="en-US" sz="3600" b="1" smtClean="0"/>
              <a:t>基本概念</a:t>
            </a:r>
            <a:endParaRPr lang="en-US" altLang="zh-CN" sz="3600" b="1" smtClean="0"/>
          </a:p>
          <a:p>
            <a:r>
              <a:rPr lang="zh-CN" altLang="en-US" sz="3600" b="1" smtClean="0"/>
              <a:t>静态查找表</a:t>
            </a:r>
            <a:endParaRPr lang="en-US" altLang="zh-CN" sz="3600" b="1" smtClean="0"/>
          </a:p>
          <a:p>
            <a:pPr lvl="1"/>
            <a:r>
              <a:rPr lang="zh-CN" altLang="en-US" sz="3200" b="1" smtClean="0"/>
              <a:t>顺序表的查找</a:t>
            </a:r>
            <a:endParaRPr lang="en-US" altLang="zh-CN" sz="3200" b="1" smtClean="0"/>
          </a:p>
          <a:p>
            <a:pPr lvl="1"/>
            <a:r>
              <a:rPr lang="zh-CN" altLang="en-US" sz="3200" b="1" smtClean="0"/>
              <a:t>有序顺序表的查找</a:t>
            </a:r>
            <a:endParaRPr lang="en-US" altLang="zh-CN" sz="3200" b="1" smtClean="0"/>
          </a:p>
          <a:p>
            <a:pPr lvl="1"/>
            <a:r>
              <a:rPr lang="zh-CN" altLang="en-US" sz="3200" b="1" smtClean="0"/>
              <a:t>索引</a:t>
            </a:r>
            <a:r>
              <a:rPr lang="zh-CN" altLang="en-US" sz="3200" b="1"/>
              <a:t>顺序表的</a:t>
            </a:r>
            <a:r>
              <a:rPr lang="zh-CN" altLang="en-US" sz="3200" b="1" smtClean="0"/>
              <a:t>查找</a:t>
            </a:r>
            <a:endParaRPr lang="en-US" altLang="zh-CN" sz="3200" b="1" smtClean="0"/>
          </a:p>
          <a:p>
            <a:pPr lvl="1"/>
            <a:r>
              <a:rPr lang="zh-CN" altLang="en-US" sz="3200" b="1" smtClean="0"/>
              <a:t>静态</a:t>
            </a:r>
            <a:r>
              <a:rPr lang="zh-CN" altLang="en-US" sz="3200" b="1"/>
              <a:t>树表的查找</a:t>
            </a:r>
            <a:endParaRPr lang="en-US" altLang="zh-CN" sz="3200" b="1"/>
          </a:p>
          <a:p>
            <a:pPr marL="457200" lvl="1" indent="0">
              <a:buNone/>
            </a:pPr>
            <a:endParaRPr lang="en-US" altLang="zh-CN" sz="3200" smtClean="0"/>
          </a:p>
          <a:p>
            <a:pPr lvl="1"/>
            <a:endParaRPr lang="zh-CN" altLang="en-US" smtClean="0"/>
          </a:p>
          <a:p>
            <a:endParaRPr lang="en-US"/>
          </a:p>
        </p:txBody>
      </p:sp>
      <p:sp>
        <p:nvSpPr>
          <p:cNvPr id="12" name="内容占位符 11"/>
          <p:cNvSpPr>
            <a:spLocks noGrp="1"/>
          </p:cNvSpPr>
          <p:nvPr>
            <p:ph sz="half" idx="2"/>
          </p:nvPr>
        </p:nvSpPr>
        <p:spPr/>
        <p:txBody>
          <a:bodyPr>
            <a:normAutofit/>
          </a:bodyPr>
          <a:lstStyle/>
          <a:p>
            <a:r>
              <a:rPr lang="zh-CN" altLang="en-US" sz="3600" smtClean="0"/>
              <a:t>动态查找表</a:t>
            </a:r>
            <a:endParaRPr lang="en-US" altLang="zh-CN" sz="3600" smtClean="0"/>
          </a:p>
          <a:p>
            <a:pPr lvl="1"/>
            <a:r>
              <a:rPr lang="zh-CN" altLang="en-US" sz="3200" b="1" smtClean="0"/>
              <a:t>二叉排序树</a:t>
            </a:r>
            <a:endParaRPr lang="en-US" altLang="zh-CN" sz="3200" b="1" smtClean="0"/>
          </a:p>
          <a:p>
            <a:pPr lvl="1"/>
            <a:r>
              <a:rPr lang="zh-CN" altLang="en-US" sz="3200" smtClean="0"/>
              <a:t>平衡二叉树</a:t>
            </a:r>
            <a:endParaRPr lang="en-US" altLang="zh-CN" sz="3200" smtClean="0"/>
          </a:p>
          <a:p>
            <a:pPr lvl="1"/>
            <a:r>
              <a:rPr lang="en-US" altLang="zh-CN" sz="3200" smtClean="0"/>
              <a:t>B</a:t>
            </a:r>
            <a:r>
              <a:rPr lang="zh-CN" altLang="en-US" sz="3200" smtClean="0"/>
              <a:t>树和</a:t>
            </a:r>
            <a:r>
              <a:rPr lang="en-US" altLang="zh-CN" sz="3200" smtClean="0"/>
              <a:t>B+</a:t>
            </a:r>
            <a:r>
              <a:rPr lang="zh-CN" altLang="en-US" sz="3200" smtClean="0"/>
              <a:t>树</a:t>
            </a:r>
            <a:endParaRPr lang="en-US" altLang="zh-CN" sz="3200" smtClean="0"/>
          </a:p>
          <a:p>
            <a:pPr lvl="1"/>
            <a:r>
              <a:rPr lang="zh-CN" altLang="en-US" sz="3200" smtClean="0"/>
              <a:t>键树</a:t>
            </a:r>
            <a:endParaRPr lang="en-US" altLang="zh-CN" sz="3200" smtClean="0"/>
          </a:p>
          <a:p>
            <a:r>
              <a:rPr lang="zh-CN" altLang="en-US" sz="3600" smtClean="0"/>
              <a:t>哈希表</a:t>
            </a:r>
            <a:endParaRPr lang="en-US" altLang="zh-CN" sz="3600" smtClean="0"/>
          </a:p>
          <a:p>
            <a:endParaRPr lang="en-US" sz="360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extLst>
      <p:ext uri="{BB962C8B-B14F-4D97-AF65-F5344CB8AC3E}">
        <p14:creationId xmlns:p14="http://schemas.microsoft.com/office/powerpoint/2010/main" val="1683673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err="1" smtClean="0"/>
              <a:t>算法实现</a:t>
            </a:r>
            <a:endParaRPr lang="en-US"/>
          </a:p>
        </p:txBody>
      </p:sp>
      <p:sp>
        <p:nvSpPr>
          <p:cNvPr id="11" name="内容占位符 10"/>
          <p:cNvSpPr>
            <a:spLocks noGrp="1"/>
          </p:cNvSpPr>
          <p:nvPr>
            <p:ph idx="1"/>
          </p:nvPr>
        </p:nvSpPr>
        <p:spPr>
          <a:xfrm>
            <a:off x="457200" y="764704"/>
            <a:ext cx="8229600" cy="6093296"/>
          </a:xfrm>
        </p:spPr>
        <p:txBody>
          <a:bodyPr>
            <a:normAutofit fontScale="85000" lnSpcReduction="20000"/>
          </a:bodyPr>
          <a:lstStyle/>
          <a:p>
            <a:pPr marL="0" lvl="0" indent="0" eaLnBrk="0" fontAlgn="base" hangingPunct="0">
              <a:spcBef>
                <a:spcPct val="0"/>
              </a:spcBef>
              <a:spcAft>
                <a:spcPct val="0"/>
              </a:spcAft>
              <a:buNone/>
            </a:pPr>
            <a:r>
              <a:rPr lang="zh-CN" altLang="zh-CN">
                <a:solidFill>
                  <a:srgbClr val="000000"/>
                </a:solidFill>
                <a:latin typeface="Arial Unicode MS" panose="020B0604020202020204" pitchFamily="34" charset="-122"/>
              </a:rPr>
              <a:t>int Search_Bin ( SSTable ST, KeyType key ) { </a:t>
            </a:r>
            <a:endParaRPr lang="en-US" altLang="zh-CN">
              <a:solidFill>
                <a:srgbClr val="000000"/>
              </a:solidFill>
              <a:latin typeface="Arial Unicode MS" panose="020B0604020202020204" pitchFamily="34" charset="-122"/>
            </a:endParaRPr>
          </a:p>
          <a:p>
            <a:pPr marL="0" lvl="0" indent="0" eaLnBrk="0" fontAlgn="base" hangingPunct="0">
              <a:spcBef>
                <a:spcPct val="0"/>
              </a:spcBef>
              <a:spcAft>
                <a:spcPct val="0"/>
              </a:spcAft>
              <a:buNone/>
            </a:pPr>
            <a:r>
              <a:rPr lang="zh-CN" altLang="zh-CN" smtClean="0">
                <a:solidFill>
                  <a:srgbClr val="000000"/>
                </a:solidFill>
                <a:latin typeface="Arial Unicode MS" panose="020B0604020202020204" pitchFamily="34" charset="-122"/>
              </a:rPr>
              <a:t>//在</a:t>
            </a:r>
            <a:r>
              <a:rPr lang="zh-CN" altLang="zh-CN">
                <a:solidFill>
                  <a:srgbClr val="000000"/>
                </a:solidFill>
                <a:latin typeface="Arial Unicode MS" panose="020B0604020202020204" pitchFamily="34" charset="-122"/>
              </a:rPr>
              <a:t>有序表ST中折半查找其关键字等于key的数据</a:t>
            </a:r>
            <a:r>
              <a:rPr lang="zh-CN" altLang="zh-CN" smtClean="0">
                <a:solidFill>
                  <a:srgbClr val="000000"/>
                </a:solidFill>
                <a:latin typeface="Arial Unicode MS" panose="020B0604020202020204" pitchFamily="34" charset="-122"/>
              </a:rPr>
              <a:t>元素</a:t>
            </a:r>
            <a:endParaRPr lang="en-US" altLang="zh-CN" smtClean="0">
              <a:solidFill>
                <a:srgbClr val="000000"/>
              </a:solidFill>
              <a:latin typeface="Arial Unicode MS" panose="020B0604020202020204" pitchFamily="34" charset="-122"/>
            </a:endParaRPr>
          </a:p>
          <a:p>
            <a:pPr marL="0" lvl="0" indent="0" eaLnBrk="0" fontAlgn="base" hangingPunct="0">
              <a:spcBef>
                <a:spcPct val="0"/>
              </a:spcBef>
              <a:spcAft>
                <a:spcPct val="0"/>
              </a:spcAft>
              <a:buNone/>
            </a:pPr>
            <a:r>
              <a:rPr lang="zh-CN" altLang="zh-CN" smtClean="0">
                <a:solidFill>
                  <a:srgbClr val="000000"/>
                </a:solidFill>
                <a:latin typeface="Arial Unicode MS" panose="020B0604020202020204" pitchFamily="34" charset="-122"/>
              </a:rPr>
              <a:t>int </a:t>
            </a:r>
            <a:r>
              <a:rPr lang="zh-CN" altLang="zh-CN">
                <a:solidFill>
                  <a:srgbClr val="000000"/>
                </a:solidFill>
                <a:latin typeface="Arial Unicode MS" panose="020B0604020202020204" pitchFamily="34" charset="-122"/>
              </a:rPr>
              <a:t>low, high, mid; </a:t>
            </a:r>
            <a:endParaRPr lang="en-US" altLang="zh-CN" smtClean="0">
              <a:solidFill>
                <a:srgbClr val="000000"/>
              </a:solidFill>
              <a:latin typeface="Arial Unicode MS" panose="020B0604020202020204" pitchFamily="34" charset="-122"/>
            </a:endParaRPr>
          </a:p>
          <a:p>
            <a:pPr marL="0" lvl="0" indent="0" eaLnBrk="0" fontAlgn="base" hangingPunct="0">
              <a:spcBef>
                <a:spcPct val="0"/>
              </a:spcBef>
              <a:spcAft>
                <a:spcPct val="0"/>
              </a:spcAft>
              <a:buNone/>
            </a:pPr>
            <a:r>
              <a:rPr lang="zh-CN" altLang="zh-CN" smtClean="0">
                <a:solidFill>
                  <a:srgbClr val="000000"/>
                </a:solidFill>
                <a:latin typeface="Arial Unicode MS" panose="020B0604020202020204" pitchFamily="34" charset="-122"/>
              </a:rPr>
              <a:t>low </a:t>
            </a:r>
            <a:r>
              <a:rPr lang="zh-CN" altLang="zh-CN">
                <a:solidFill>
                  <a:srgbClr val="000000"/>
                </a:solidFill>
                <a:latin typeface="Arial Unicode MS" panose="020B0604020202020204" pitchFamily="34" charset="-122"/>
              </a:rPr>
              <a:t>= 1; high = ST.length; // 置区间初值 </a:t>
            </a:r>
            <a:endParaRPr lang="en-US" altLang="zh-CN" smtClean="0">
              <a:solidFill>
                <a:srgbClr val="000000"/>
              </a:solidFill>
              <a:latin typeface="Arial Unicode MS" panose="020B0604020202020204" pitchFamily="34" charset="-122"/>
            </a:endParaRPr>
          </a:p>
          <a:p>
            <a:pPr marL="0" lvl="0" indent="0" eaLnBrk="0" fontAlgn="base" hangingPunct="0">
              <a:spcBef>
                <a:spcPct val="0"/>
              </a:spcBef>
              <a:spcAft>
                <a:spcPct val="0"/>
              </a:spcAft>
              <a:buNone/>
            </a:pPr>
            <a:r>
              <a:rPr lang="zh-CN" altLang="zh-CN" smtClean="0">
                <a:solidFill>
                  <a:srgbClr val="000000"/>
                </a:solidFill>
                <a:latin typeface="Arial Unicode MS" panose="020B0604020202020204" pitchFamily="34" charset="-122"/>
              </a:rPr>
              <a:t>while </a:t>
            </a:r>
            <a:r>
              <a:rPr lang="zh-CN" altLang="zh-CN">
                <a:solidFill>
                  <a:srgbClr val="000000"/>
                </a:solidFill>
                <a:latin typeface="Arial Unicode MS" panose="020B0604020202020204" pitchFamily="34" charset="-122"/>
              </a:rPr>
              <a:t>(low &lt;= high) { </a:t>
            </a:r>
            <a:endParaRPr lang="en-US" altLang="zh-CN" smtClean="0">
              <a:solidFill>
                <a:srgbClr val="000000"/>
              </a:solidFill>
              <a:latin typeface="Arial Unicode MS" panose="020B0604020202020204" pitchFamily="34" charset="-122"/>
            </a:endParaRPr>
          </a:p>
          <a:p>
            <a:pPr marL="0" lvl="0" indent="0" eaLnBrk="0" fontAlgn="base" hangingPunct="0">
              <a:spcBef>
                <a:spcPct val="0"/>
              </a:spcBef>
              <a:spcAft>
                <a:spcPct val="0"/>
              </a:spcAft>
              <a:buNone/>
            </a:pPr>
            <a:r>
              <a:rPr lang="en-US" altLang="zh-CN" smtClean="0">
                <a:solidFill>
                  <a:srgbClr val="000000"/>
                </a:solidFill>
                <a:latin typeface="Arial Unicode MS" panose="020B0604020202020204" pitchFamily="34" charset="-122"/>
              </a:rPr>
              <a:t>	</a:t>
            </a:r>
            <a:r>
              <a:rPr lang="zh-CN" altLang="zh-CN" smtClean="0">
                <a:solidFill>
                  <a:srgbClr val="000000"/>
                </a:solidFill>
                <a:latin typeface="Arial Unicode MS" panose="020B0604020202020204" pitchFamily="34" charset="-122"/>
              </a:rPr>
              <a:t>mid </a:t>
            </a:r>
            <a:r>
              <a:rPr lang="zh-CN" altLang="zh-CN">
                <a:solidFill>
                  <a:srgbClr val="000000"/>
                </a:solidFill>
                <a:latin typeface="Arial Unicode MS" panose="020B0604020202020204" pitchFamily="34" charset="-122"/>
              </a:rPr>
              <a:t>= (low + high) / 2; </a:t>
            </a:r>
            <a:endParaRPr lang="en-US" altLang="zh-CN" smtClean="0">
              <a:solidFill>
                <a:srgbClr val="000000"/>
              </a:solidFill>
              <a:latin typeface="Arial Unicode MS" panose="020B0604020202020204" pitchFamily="34" charset="-122"/>
            </a:endParaRPr>
          </a:p>
          <a:p>
            <a:pPr marL="0" lvl="0" indent="0" eaLnBrk="0" fontAlgn="base" hangingPunct="0">
              <a:spcBef>
                <a:spcPct val="0"/>
              </a:spcBef>
              <a:spcAft>
                <a:spcPct val="0"/>
              </a:spcAft>
              <a:buNone/>
            </a:pPr>
            <a:r>
              <a:rPr lang="en-US" altLang="zh-CN" smtClean="0">
                <a:solidFill>
                  <a:srgbClr val="000000"/>
                </a:solidFill>
                <a:latin typeface="Arial Unicode MS" panose="020B0604020202020204" pitchFamily="34" charset="-122"/>
              </a:rPr>
              <a:t>	</a:t>
            </a:r>
            <a:r>
              <a:rPr lang="zh-CN" altLang="zh-CN" smtClean="0">
                <a:solidFill>
                  <a:srgbClr val="000000"/>
                </a:solidFill>
                <a:latin typeface="Arial Unicode MS" panose="020B0604020202020204" pitchFamily="34" charset="-122"/>
              </a:rPr>
              <a:t>if </a:t>
            </a:r>
            <a:r>
              <a:rPr lang="zh-CN" altLang="zh-CN">
                <a:solidFill>
                  <a:srgbClr val="000000"/>
                </a:solidFill>
                <a:latin typeface="Arial Unicode MS" panose="020B0604020202020204" pitchFamily="34" charset="-122"/>
              </a:rPr>
              <a:t>(EQ(key , ST.elem[mid].key)) </a:t>
            </a:r>
            <a:endParaRPr lang="en-US" altLang="zh-CN" smtClean="0">
              <a:solidFill>
                <a:srgbClr val="000000"/>
              </a:solidFill>
              <a:latin typeface="Arial Unicode MS" panose="020B0604020202020204" pitchFamily="34" charset="-122"/>
            </a:endParaRPr>
          </a:p>
          <a:p>
            <a:pPr marL="0" lvl="0" indent="0" eaLnBrk="0" fontAlgn="base" hangingPunct="0">
              <a:spcBef>
                <a:spcPct val="0"/>
              </a:spcBef>
              <a:spcAft>
                <a:spcPct val="0"/>
              </a:spcAft>
              <a:buNone/>
            </a:pPr>
            <a:r>
              <a:rPr lang="en-US" altLang="zh-CN" smtClean="0">
                <a:solidFill>
                  <a:srgbClr val="000000"/>
                </a:solidFill>
                <a:latin typeface="Arial Unicode MS" panose="020B0604020202020204" pitchFamily="34" charset="-122"/>
              </a:rPr>
              <a:t>		</a:t>
            </a:r>
            <a:r>
              <a:rPr lang="zh-CN" altLang="zh-CN" smtClean="0">
                <a:solidFill>
                  <a:srgbClr val="000000"/>
                </a:solidFill>
                <a:latin typeface="Arial Unicode MS" panose="020B0604020202020204" pitchFamily="34" charset="-122"/>
              </a:rPr>
              <a:t>//找到</a:t>
            </a:r>
            <a:r>
              <a:rPr lang="zh-CN" altLang="en-US" smtClean="0">
                <a:solidFill>
                  <a:srgbClr val="000000"/>
                </a:solidFill>
                <a:latin typeface="Arial Unicode MS" panose="020B0604020202020204" pitchFamily="34" charset="-122"/>
              </a:rPr>
              <a:t>，</a:t>
            </a:r>
            <a:r>
              <a:rPr lang="zh-CN" altLang="en-US">
                <a:solidFill>
                  <a:srgbClr val="000000"/>
                </a:solidFill>
                <a:latin typeface="Arial Unicode MS" panose="020B0604020202020204" pitchFamily="34" charset="-122"/>
              </a:rPr>
              <a:t>返回</a:t>
            </a:r>
            <a:r>
              <a:rPr lang="zh-CN" altLang="zh-CN" smtClean="0">
                <a:solidFill>
                  <a:srgbClr val="000000"/>
                </a:solidFill>
                <a:latin typeface="Arial Unicode MS" panose="020B0604020202020204" pitchFamily="34" charset="-122"/>
              </a:rPr>
              <a:t>该</a:t>
            </a:r>
            <a:r>
              <a:rPr lang="zh-CN" altLang="en-US" smtClean="0">
                <a:solidFill>
                  <a:srgbClr val="000000"/>
                </a:solidFill>
                <a:latin typeface="Arial Unicode MS" panose="020B0604020202020204" pitchFamily="34" charset="-122"/>
              </a:rPr>
              <a:t>待查</a:t>
            </a:r>
            <a:r>
              <a:rPr lang="zh-CN" altLang="zh-CN" smtClean="0">
                <a:solidFill>
                  <a:srgbClr val="000000"/>
                </a:solidFill>
                <a:latin typeface="Arial Unicode MS" panose="020B0604020202020204" pitchFamily="34" charset="-122"/>
              </a:rPr>
              <a:t>元素</a:t>
            </a:r>
            <a:r>
              <a:rPr lang="zh-CN" altLang="zh-CN">
                <a:solidFill>
                  <a:srgbClr val="000000"/>
                </a:solidFill>
                <a:latin typeface="Arial Unicode MS" panose="020B0604020202020204" pitchFamily="34" charset="-122"/>
              </a:rPr>
              <a:t>在表中的位置</a:t>
            </a:r>
            <a:endParaRPr lang="en-US" altLang="zh-CN" smtClean="0">
              <a:solidFill>
                <a:srgbClr val="000000"/>
              </a:solidFill>
              <a:latin typeface="Arial Unicode MS" panose="020B0604020202020204" pitchFamily="34" charset="-122"/>
            </a:endParaRPr>
          </a:p>
          <a:p>
            <a:pPr marL="0" lvl="0" indent="0" eaLnBrk="0" fontAlgn="base" hangingPunct="0">
              <a:spcBef>
                <a:spcPct val="0"/>
              </a:spcBef>
              <a:spcAft>
                <a:spcPct val="0"/>
              </a:spcAft>
              <a:buNone/>
            </a:pPr>
            <a:r>
              <a:rPr lang="en-US" altLang="zh-CN" smtClean="0">
                <a:solidFill>
                  <a:srgbClr val="000000"/>
                </a:solidFill>
                <a:latin typeface="Arial Unicode MS" panose="020B0604020202020204" pitchFamily="34" charset="-122"/>
              </a:rPr>
              <a:t>		</a:t>
            </a:r>
            <a:r>
              <a:rPr lang="zh-CN" altLang="zh-CN" smtClean="0">
                <a:solidFill>
                  <a:srgbClr val="000000"/>
                </a:solidFill>
                <a:latin typeface="Arial Unicode MS" panose="020B0604020202020204" pitchFamily="34" charset="-122"/>
              </a:rPr>
              <a:t>return </a:t>
            </a:r>
            <a:r>
              <a:rPr lang="zh-CN" altLang="zh-CN">
                <a:solidFill>
                  <a:srgbClr val="000000"/>
                </a:solidFill>
                <a:latin typeface="Arial Unicode MS" panose="020B0604020202020204" pitchFamily="34" charset="-122"/>
              </a:rPr>
              <a:t>mid; </a:t>
            </a:r>
            <a:endParaRPr lang="en-US" altLang="zh-CN" smtClean="0">
              <a:solidFill>
                <a:srgbClr val="000000"/>
              </a:solidFill>
              <a:latin typeface="Arial Unicode MS" panose="020B0604020202020204" pitchFamily="34" charset="-122"/>
            </a:endParaRPr>
          </a:p>
          <a:p>
            <a:pPr marL="0" lvl="0" indent="0" eaLnBrk="0" fontAlgn="base" hangingPunct="0">
              <a:spcBef>
                <a:spcPct val="0"/>
              </a:spcBef>
              <a:spcAft>
                <a:spcPct val="0"/>
              </a:spcAft>
              <a:buNone/>
            </a:pPr>
            <a:r>
              <a:rPr lang="en-US" altLang="zh-CN" smtClean="0">
                <a:solidFill>
                  <a:srgbClr val="000000"/>
                </a:solidFill>
                <a:latin typeface="Arial Unicode MS" panose="020B0604020202020204" pitchFamily="34" charset="-122"/>
              </a:rPr>
              <a:t>	</a:t>
            </a:r>
            <a:r>
              <a:rPr lang="zh-CN" altLang="zh-CN" smtClean="0">
                <a:solidFill>
                  <a:srgbClr val="000000"/>
                </a:solidFill>
                <a:latin typeface="Arial Unicode MS" panose="020B0604020202020204" pitchFamily="34" charset="-122"/>
              </a:rPr>
              <a:t>else </a:t>
            </a:r>
            <a:r>
              <a:rPr lang="zh-CN" altLang="zh-CN">
                <a:solidFill>
                  <a:srgbClr val="000000"/>
                </a:solidFill>
                <a:latin typeface="Arial Unicode MS" panose="020B0604020202020204" pitchFamily="34" charset="-122"/>
              </a:rPr>
              <a:t>if (LT(key, ST.elem[mid].key)) </a:t>
            </a:r>
            <a:endParaRPr lang="en-US" altLang="zh-CN" smtClean="0">
              <a:solidFill>
                <a:srgbClr val="000000"/>
              </a:solidFill>
              <a:latin typeface="Arial Unicode MS" panose="020B0604020202020204" pitchFamily="34" charset="-122"/>
            </a:endParaRPr>
          </a:p>
          <a:p>
            <a:pPr marL="0" lvl="0" indent="0" eaLnBrk="0" fontAlgn="base" hangingPunct="0">
              <a:spcBef>
                <a:spcPct val="0"/>
              </a:spcBef>
              <a:spcAft>
                <a:spcPct val="0"/>
              </a:spcAft>
              <a:buNone/>
            </a:pPr>
            <a:r>
              <a:rPr lang="en-US" altLang="zh-CN" smtClean="0">
                <a:solidFill>
                  <a:srgbClr val="000000"/>
                </a:solidFill>
                <a:latin typeface="Arial Unicode MS" panose="020B0604020202020204" pitchFamily="34" charset="-122"/>
              </a:rPr>
              <a:t>		</a:t>
            </a:r>
            <a:r>
              <a:rPr lang="zh-CN" altLang="zh-CN" smtClean="0">
                <a:solidFill>
                  <a:srgbClr val="000000"/>
                </a:solidFill>
                <a:latin typeface="Arial Unicode MS" panose="020B0604020202020204" pitchFamily="34" charset="-122"/>
              </a:rPr>
              <a:t>// </a:t>
            </a:r>
            <a:r>
              <a:rPr lang="zh-CN" altLang="zh-CN">
                <a:solidFill>
                  <a:srgbClr val="000000"/>
                </a:solidFill>
                <a:latin typeface="Arial Unicode MS" panose="020B0604020202020204" pitchFamily="34" charset="-122"/>
              </a:rPr>
              <a:t>继续在前半区间进行查找</a:t>
            </a:r>
            <a:endParaRPr lang="en-US" altLang="zh-CN" smtClean="0">
              <a:solidFill>
                <a:srgbClr val="000000"/>
              </a:solidFill>
              <a:latin typeface="Arial Unicode MS" panose="020B0604020202020204" pitchFamily="34" charset="-122"/>
            </a:endParaRPr>
          </a:p>
          <a:p>
            <a:pPr marL="0" lvl="0" indent="0" eaLnBrk="0" fontAlgn="base" hangingPunct="0">
              <a:spcBef>
                <a:spcPct val="0"/>
              </a:spcBef>
              <a:spcAft>
                <a:spcPct val="0"/>
              </a:spcAft>
              <a:buNone/>
            </a:pPr>
            <a:r>
              <a:rPr lang="en-US" altLang="zh-CN" smtClean="0">
                <a:solidFill>
                  <a:srgbClr val="000000"/>
                </a:solidFill>
                <a:latin typeface="Arial Unicode MS" panose="020B0604020202020204" pitchFamily="34" charset="-122"/>
              </a:rPr>
              <a:t>		</a:t>
            </a:r>
            <a:r>
              <a:rPr lang="zh-CN" altLang="zh-CN" smtClean="0">
                <a:solidFill>
                  <a:srgbClr val="000000"/>
                </a:solidFill>
                <a:latin typeface="Arial Unicode MS" panose="020B0604020202020204" pitchFamily="34" charset="-122"/>
              </a:rPr>
              <a:t>high </a:t>
            </a:r>
            <a:r>
              <a:rPr lang="zh-CN" altLang="zh-CN">
                <a:solidFill>
                  <a:srgbClr val="000000"/>
                </a:solidFill>
                <a:latin typeface="Arial Unicode MS" panose="020B0604020202020204" pitchFamily="34" charset="-122"/>
              </a:rPr>
              <a:t>= mid - 1; </a:t>
            </a:r>
            <a:endParaRPr lang="en-US" altLang="zh-CN" smtClean="0">
              <a:solidFill>
                <a:srgbClr val="000000"/>
              </a:solidFill>
              <a:latin typeface="Arial Unicode MS" panose="020B0604020202020204" pitchFamily="34" charset="-122"/>
            </a:endParaRPr>
          </a:p>
          <a:p>
            <a:pPr marL="0" lvl="0" indent="0" eaLnBrk="0" fontAlgn="base" hangingPunct="0">
              <a:spcBef>
                <a:spcPct val="0"/>
              </a:spcBef>
              <a:spcAft>
                <a:spcPct val="0"/>
              </a:spcAft>
              <a:buNone/>
            </a:pPr>
            <a:r>
              <a:rPr lang="en-US" altLang="zh-CN" smtClean="0">
                <a:solidFill>
                  <a:srgbClr val="000000"/>
                </a:solidFill>
                <a:latin typeface="Arial Unicode MS" panose="020B0604020202020204" pitchFamily="34" charset="-122"/>
              </a:rPr>
              <a:t>		</a:t>
            </a:r>
            <a:r>
              <a:rPr lang="zh-CN" altLang="zh-CN" smtClean="0">
                <a:solidFill>
                  <a:srgbClr val="000000"/>
                </a:solidFill>
                <a:latin typeface="Arial Unicode MS" panose="020B0604020202020204" pitchFamily="34" charset="-122"/>
              </a:rPr>
              <a:t>else </a:t>
            </a:r>
            <a:endParaRPr lang="en-US" altLang="zh-CN" smtClean="0">
              <a:solidFill>
                <a:srgbClr val="000000"/>
              </a:solidFill>
              <a:latin typeface="Arial Unicode MS" panose="020B0604020202020204" pitchFamily="34" charset="-122"/>
            </a:endParaRPr>
          </a:p>
          <a:p>
            <a:pPr marL="0" lvl="0" indent="0" eaLnBrk="0" fontAlgn="base" hangingPunct="0">
              <a:spcBef>
                <a:spcPct val="0"/>
              </a:spcBef>
              <a:spcAft>
                <a:spcPct val="0"/>
              </a:spcAft>
              <a:buNone/>
            </a:pPr>
            <a:r>
              <a:rPr lang="en-US" altLang="zh-CN">
                <a:solidFill>
                  <a:srgbClr val="000000"/>
                </a:solidFill>
                <a:latin typeface="Arial Unicode MS" panose="020B0604020202020204" pitchFamily="34" charset="-122"/>
              </a:rPr>
              <a:t>	</a:t>
            </a:r>
            <a:r>
              <a:rPr lang="en-US" altLang="zh-CN" smtClean="0">
                <a:solidFill>
                  <a:srgbClr val="000000"/>
                </a:solidFill>
                <a:latin typeface="Arial Unicode MS" panose="020B0604020202020204" pitchFamily="34" charset="-122"/>
              </a:rPr>
              <a:t>	</a:t>
            </a:r>
            <a:r>
              <a:rPr lang="zh-CN" altLang="zh-CN" smtClean="0">
                <a:solidFill>
                  <a:srgbClr val="000000"/>
                </a:solidFill>
                <a:latin typeface="Arial Unicode MS" panose="020B0604020202020204" pitchFamily="34" charset="-122"/>
              </a:rPr>
              <a:t>low </a:t>
            </a:r>
            <a:r>
              <a:rPr lang="zh-CN" altLang="zh-CN">
                <a:solidFill>
                  <a:srgbClr val="000000"/>
                </a:solidFill>
                <a:latin typeface="Arial Unicode MS" panose="020B0604020202020204" pitchFamily="34" charset="-122"/>
              </a:rPr>
              <a:t>= mid + 1; </a:t>
            </a:r>
            <a:r>
              <a:rPr lang="zh-CN" altLang="zh-CN" smtClean="0">
                <a:solidFill>
                  <a:srgbClr val="000000"/>
                </a:solidFill>
                <a:latin typeface="Arial Unicode MS" panose="020B0604020202020204" pitchFamily="34" charset="-122"/>
              </a:rPr>
              <a:t>//继续</a:t>
            </a:r>
            <a:r>
              <a:rPr lang="zh-CN" altLang="zh-CN">
                <a:solidFill>
                  <a:srgbClr val="000000"/>
                </a:solidFill>
                <a:latin typeface="Arial Unicode MS" panose="020B0604020202020204" pitchFamily="34" charset="-122"/>
              </a:rPr>
              <a:t>在后半区间进行</a:t>
            </a:r>
            <a:r>
              <a:rPr lang="zh-CN" altLang="zh-CN" smtClean="0">
                <a:solidFill>
                  <a:srgbClr val="000000"/>
                </a:solidFill>
                <a:latin typeface="Arial Unicode MS" panose="020B0604020202020204" pitchFamily="34" charset="-122"/>
              </a:rPr>
              <a:t>查找</a:t>
            </a:r>
            <a:endParaRPr lang="en-US" altLang="zh-CN" smtClean="0">
              <a:solidFill>
                <a:srgbClr val="000000"/>
              </a:solidFill>
              <a:latin typeface="Arial Unicode MS" panose="020B0604020202020204" pitchFamily="34" charset="-122"/>
            </a:endParaRPr>
          </a:p>
          <a:p>
            <a:pPr marL="0" lvl="0" indent="0" eaLnBrk="0" fontAlgn="base" hangingPunct="0">
              <a:spcBef>
                <a:spcPct val="0"/>
              </a:spcBef>
              <a:spcAft>
                <a:spcPct val="0"/>
              </a:spcAft>
              <a:buNone/>
            </a:pPr>
            <a:r>
              <a:rPr lang="zh-CN" altLang="zh-CN" smtClean="0">
                <a:solidFill>
                  <a:srgbClr val="000000"/>
                </a:solidFill>
                <a:latin typeface="Arial Unicode MS" panose="020B0604020202020204" pitchFamily="34" charset="-122"/>
              </a:rPr>
              <a:t>} </a:t>
            </a:r>
            <a:r>
              <a:rPr lang="zh-CN" altLang="zh-CN">
                <a:solidFill>
                  <a:srgbClr val="000000"/>
                </a:solidFill>
                <a:latin typeface="Arial Unicode MS" panose="020B0604020202020204" pitchFamily="34" charset="-122"/>
              </a:rPr>
              <a:t>return 0; // 顺序表中不存在待查元素 </a:t>
            </a:r>
            <a:endParaRPr lang="en-US" altLang="zh-CN" smtClean="0">
              <a:solidFill>
                <a:srgbClr val="000000"/>
              </a:solidFill>
              <a:latin typeface="Arial Unicode MS" panose="020B0604020202020204" pitchFamily="34" charset="-122"/>
            </a:endParaRPr>
          </a:p>
          <a:p>
            <a:pPr marL="0" lvl="0" indent="0" eaLnBrk="0" fontAlgn="base" hangingPunct="0">
              <a:spcBef>
                <a:spcPct val="0"/>
              </a:spcBef>
              <a:spcAft>
                <a:spcPct val="0"/>
              </a:spcAft>
              <a:buNone/>
            </a:pPr>
            <a:r>
              <a:rPr lang="zh-CN" altLang="zh-CN" smtClean="0">
                <a:solidFill>
                  <a:srgbClr val="000000"/>
                </a:solidFill>
                <a:latin typeface="Arial Unicode MS" panose="020B0604020202020204" pitchFamily="34" charset="-122"/>
              </a:rPr>
              <a:t>} </a:t>
            </a:r>
            <a:r>
              <a:rPr lang="zh-CN" altLang="zh-CN">
                <a:solidFill>
                  <a:srgbClr val="000000"/>
                </a:solidFill>
                <a:latin typeface="Arial Unicode MS" panose="020B0604020202020204" pitchFamily="34" charset="-122"/>
              </a:rPr>
              <a:t>// Search_Bin</a:t>
            </a:r>
            <a:r>
              <a:rPr lang="zh-CN" altLang="zh-CN" sz="800"/>
              <a:t> </a:t>
            </a:r>
            <a:endParaRPr lang="zh-CN" altLang="zh-CN" sz="6000">
              <a:latin typeface="Arial" panose="020B0604020202020204" pitchFamily="34" charset="0"/>
            </a:endParaRPr>
          </a:p>
          <a:p>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5" name="流程图: 可选过程 4"/>
          <p:cNvSpPr/>
          <p:nvPr/>
        </p:nvSpPr>
        <p:spPr>
          <a:xfrm>
            <a:off x="8460432" y="0"/>
            <a:ext cx="683568"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t>9.2</a:t>
            </a:r>
            <a:endParaRPr lang="en-US"/>
          </a:p>
        </p:txBody>
      </p:sp>
    </p:spTree>
    <p:extLst>
      <p:ext uri="{BB962C8B-B14F-4D97-AF65-F5344CB8AC3E}">
        <p14:creationId xmlns:p14="http://schemas.microsoft.com/office/powerpoint/2010/main" val="390988633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711" name="AutoShape 5"/>
          <p:cNvSpPr>
            <a:spLocks noChangeArrowheads="1"/>
          </p:cNvSpPr>
          <p:nvPr/>
        </p:nvSpPr>
        <p:spPr bwMode="auto">
          <a:xfrm>
            <a:off x="4440238" y="946150"/>
            <a:ext cx="1619250" cy="431800"/>
          </a:xfrm>
          <a:prstGeom prst="wedgeEllipseCallout">
            <a:avLst>
              <a:gd name="adj1" fmla="val -43736"/>
              <a:gd name="adj2" fmla="val 70171"/>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a:latin typeface="Times New Roman" pitchFamily="18" charset="0"/>
              </a:rPr>
              <a:t>查找</a:t>
            </a:r>
            <a:r>
              <a:rPr lang="en-US" altLang="en-US" sz="2000" b="1">
                <a:latin typeface="Times New Roman" pitchFamily="18" charset="0"/>
              </a:rPr>
              <a:t>21</a:t>
            </a:r>
          </a:p>
        </p:txBody>
      </p:sp>
      <p:grpSp>
        <p:nvGrpSpPr>
          <p:cNvPr id="582712" name="Group 6"/>
          <p:cNvGrpSpPr>
            <a:grpSpLocks/>
          </p:cNvGrpSpPr>
          <p:nvPr/>
        </p:nvGrpSpPr>
        <p:grpSpPr bwMode="auto">
          <a:xfrm>
            <a:off x="839788" y="1403350"/>
            <a:ext cx="6856412" cy="776288"/>
            <a:chOff x="0" y="0"/>
            <a:chExt cx="4319" cy="489"/>
          </a:xfrm>
        </p:grpSpPr>
        <p:grpSp>
          <p:nvGrpSpPr>
            <p:cNvPr id="582722" name="Group 7"/>
            <p:cNvGrpSpPr>
              <a:grpSpLocks/>
            </p:cNvGrpSpPr>
            <p:nvPr/>
          </p:nvGrpSpPr>
          <p:grpSpPr bwMode="auto">
            <a:xfrm>
              <a:off x="12" y="240"/>
              <a:ext cx="4307" cy="249"/>
              <a:chOff x="0" y="0"/>
              <a:chExt cx="4307" cy="249"/>
            </a:xfrm>
          </p:grpSpPr>
          <p:sp>
            <p:nvSpPr>
              <p:cNvPr id="582724" name="Rectangle 8"/>
              <p:cNvSpPr>
                <a:spLocks noChangeArrowheads="1"/>
              </p:cNvSpPr>
              <p:nvPr/>
            </p:nvSpPr>
            <p:spPr bwMode="auto">
              <a:xfrm>
                <a:off x="0" y="0"/>
                <a:ext cx="4307" cy="24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a:latin typeface="Times New Roman" pitchFamily="18" charset="0"/>
                  </a:rPr>
                  <a:t> </a:t>
                </a:r>
                <a:r>
                  <a:rPr lang="en-US" altLang="en-US" sz="2400">
                    <a:latin typeface="Times New Roman" pitchFamily="18" charset="0"/>
                  </a:rPr>
                  <a:t>5     13    19    21    37    56     64     75    80    88    92</a:t>
                </a:r>
              </a:p>
            </p:txBody>
          </p:sp>
          <p:sp>
            <p:nvSpPr>
              <p:cNvPr id="582725" name="Line 9"/>
              <p:cNvSpPr>
                <a:spLocks noChangeShapeType="1"/>
              </p:cNvSpPr>
              <p:nvPr/>
            </p:nvSpPr>
            <p:spPr bwMode="auto">
              <a:xfrm>
                <a:off x="336"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726" name="Line 10"/>
              <p:cNvSpPr>
                <a:spLocks noChangeShapeType="1"/>
              </p:cNvSpPr>
              <p:nvPr/>
            </p:nvSpPr>
            <p:spPr bwMode="auto">
              <a:xfrm>
                <a:off x="672"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727" name="Line 11"/>
              <p:cNvSpPr>
                <a:spLocks noChangeShapeType="1"/>
              </p:cNvSpPr>
              <p:nvPr/>
            </p:nvSpPr>
            <p:spPr bwMode="auto">
              <a:xfrm>
                <a:off x="1104"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728" name="Line 12"/>
              <p:cNvSpPr>
                <a:spLocks noChangeShapeType="1"/>
              </p:cNvSpPr>
              <p:nvPr/>
            </p:nvSpPr>
            <p:spPr bwMode="auto">
              <a:xfrm>
                <a:off x="148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729" name="Line 13"/>
              <p:cNvSpPr>
                <a:spLocks noChangeShapeType="1"/>
              </p:cNvSpPr>
              <p:nvPr/>
            </p:nvSpPr>
            <p:spPr bwMode="auto">
              <a:xfrm>
                <a:off x="1872"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730" name="Line 14"/>
              <p:cNvSpPr>
                <a:spLocks noChangeShapeType="1"/>
              </p:cNvSpPr>
              <p:nvPr/>
            </p:nvSpPr>
            <p:spPr bwMode="auto">
              <a:xfrm>
                <a:off x="2256"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731" name="Line 15"/>
              <p:cNvSpPr>
                <a:spLocks noChangeShapeType="1"/>
              </p:cNvSpPr>
              <p:nvPr/>
            </p:nvSpPr>
            <p:spPr bwMode="auto">
              <a:xfrm>
                <a:off x="268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732" name="Line 16"/>
              <p:cNvSpPr>
                <a:spLocks noChangeShapeType="1"/>
              </p:cNvSpPr>
              <p:nvPr/>
            </p:nvSpPr>
            <p:spPr bwMode="auto">
              <a:xfrm>
                <a:off x="3120"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733" name="Line 17"/>
              <p:cNvSpPr>
                <a:spLocks noChangeShapeType="1"/>
              </p:cNvSpPr>
              <p:nvPr/>
            </p:nvSpPr>
            <p:spPr bwMode="auto">
              <a:xfrm>
                <a:off x="3504"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734" name="Line 18"/>
              <p:cNvSpPr>
                <a:spLocks noChangeShapeType="1"/>
              </p:cNvSpPr>
              <p:nvPr/>
            </p:nvSpPr>
            <p:spPr bwMode="auto">
              <a:xfrm>
                <a:off x="388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82723" name="Rectangle 19"/>
            <p:cNvSpPr>
              <a:spLocks noChangeArrowheads="1"/>
            </p:cNvSpPr>
            <p:nvPr/>
          </p:nvSpPr>
          <p:spPr bwMode="auto">
            <a:xfrm>
              <a:off x="0" y="0"/>
              <a:ext cx="43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1      2      3      4      5      6       7       8     9     10     11</a:t>
              </a:r>
            </a:p>
          </p:txBody>
        </p:sp>
      </p:grpSp>
      <p:grpSp>
        <p:nvGrpSpPr>
          <p:cNvPr id="582713" name="Group 20"/>
          <p:cNvGrpSpPr>
            <a:grpSpLocks/>
          </p:cNvGrpSpPr>
          <p:nvPr/>
        </p:nvGrpSpPr>
        <p:grpSpPr bwMode="auto">
          <a:xfrm>
            <a:off x="3830638" y="2224088"/>
            <a:ext cx="576262" cy="665163"/>
            <a:chOff x="0" y="0"/>
            <a:chExt cx="363" cy="419"/>
          </a:xfrm>
        </p:grpSpPr>
        <p:sp>
          <p:nvSpPr>
            <p:cNvPr id="582720" name="Rectangle 21"/>
            <p:cNvSpPr>
              <a:spLocks noChangeArrowheads="1"/>
            </p:cNvSpPr>
            <p:nvPr/>
          </p:nvSpPr>
          <p:spPr bwMode="auto">
            <a:xfrm>
              <a:off x="0" y="192"/>
              <a:ext cx="36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Mid</a:t>
              </a:r>
            </a:p>
          </p:txBody>
        </p:sp>
        <p:sp>
          <p:nvSpPr>
            <p:cNvPr id="582721" name="Line 22"/>
            <p:cNvSpPr>
              <a:spLocks noChangeShapeType="1"/>
            </p:cNvSpPr>
            <p:nvPr/>
          </p:nvSpPr>
          <p:spPr bwMode="auto">
            <a:xfrm flipV="1">
              <a:off x="192" y="0"/>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82714" name="Group 23"/>
          <p:cNvGrpSpPr>
            <a:grpSpLocks/>
          </p:cNvGrpSpPr>
          <p:nvPr/>
        </p:nvGrpSpPr>
        <p:grpSpPr bwMode="auto">
          <a:xfrm>
            <a:off x="6992938" y="2228850"/>
            <a:ext cx="647700" cy="677863"/>
            <a:chOff x="0" y="0"/>
            <a:chExt cx="408" cy="427"/>
          </a:xfrm>
        </p:grpSpPr>
        <p:sp>
          <p:nvSpPr>
            <p:cNvPr id="582718" name="Rectangle 24"/>
            <p:cNvSpPr>
              <a:spLocks noChangeArrowheads="1"/>
            </p:cNvSpPr>
            <p:nvPr/>
          </p:nvSpPr>
          <p:spPr bwMode="auto">
            <a:xfrm>
              <a:off x="0" y="20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High</a:t>
              </a:r>
            </a:p>
          </p:txBody>
        </p:sp>
        <p:sp>
          <p:nvSpPr>
            <p:cNvPr id="582719" name="Line 25"/>
            <p:cNvSpPr>
              <a:spLocks noChangeShapeType="1"/>
            </p:cNvSpPr>
            <p:nvPr/>
          </p:nvSpPr>
          <p:spPr bwMode="auto">
            <a:xfrm flipV="1">
              <a:off x="240" y="0"/>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82715" name="Group 26"/>
          <p:cNvGrpSpPr>
            <a:grpSpLocks/>
          </p:cNvGrpSpPr>
          <p:nvPr/>
        </p:nvGrpSpPr>
        <p:grpSpPr bwMode="auto">
          <a:xfrm>
            <a:off x="668338" y="2228850"/>
            <a:ext cx="647700" cy="627063"/>
            <a:chOff x="0" y="0"/>
            <a:chExt cx="408" cy="395"/>
          </a:xfrm>
        </p:grpSpPr>
        <p:sp>
          <p:nvSpPr>
            <p:cNvPr id="582716" name="Rectangle 27"/>
            <p:cNvSpPr>
              <a:spLocks noChangeArrowheads="1"/>
            </p:cNvSpPr>
            <p:nvPr/>
          </p:nvSpPr>
          <p:spPr bwMode="auto">
            <a:xfrm>
              <a:off x="0" y="168"/>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Low</a:t>
              </a:r>
            </a:p>
          </p:txBody>
        </p:sp>
        <p:sp>
          <p:nvSpPr>
            <p:cNvPr id="582717" name="Line 28"/>
            <p:cNvSpPr>
              <a:spLocks noChangeShapeType="1"/>
            </p:cNvSpPr>
            <p:nvPr/>
          </p:nvSpPr>
          <p:spPr bwMode="auto">
            <a:xfrm flipV="1">
              <a:off x="272" y="0"/>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82688" name="Group 30"/>
          <p:cNvGrpSpPr>
            <a:grpSpLocks/>
          </p:cNvGrpSpPr>
          <p:nvPr/>
        </p:nvGrpSpPr>
        <p:grpSpPr bwMode="auto">
          <a:xfrm>
            <a:off x="992188" y="2927350"/>
            <a:ext cx="6856412" cy="776288"/>
            <a:chOff x="0" y="0"/>
            <a:chExt cx="4319" cy="489"/>
          </a:xfrm>
        </p:grpSpPr>
        <p:grpSp>
          <p:nvGrpSpPr>
            <p:cNvPr id="582698" name="Group 31"/>
            <p:cNvGrpSpPr>
              <a:grpSpLocks/>
            </p:cNvGrpSpPr>
            <p:nvPr/>
          </p:nvGrpSpPr>
          <p:grpSpPr bwMode="auto">
            <a:xfrm>
              <a:off x="12" y="240"/>
              <a:ext cx="4307" cy="249"/>
              <a:chOff x="0" y="0"/>
              <a:chExt cx="4307" cy="249"/>
            </a:xfrm>
          </p:grpSpPr>
          <p:sp>
            <p:nvSpPr>
              <p:cNvPr id="582700" name="Rectangle 32"/>
              <p:cNvSpPr>
                <a:spLocks noChangeArrowheads="1"/>
              </p:cNvSpPr>
              <p:nvPr/>
            </p:nvSpPr>
            <p:spPr bwMode="auto">
              <a:xfrm>
                <a:off x="0" y="0"/>
                <a:ext cx="4307" cy="24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a:latin typeface="Times New Roman" pitchFamily="18" charset="0"/>
                  </a:rPr>
                  <a:t> </a:t>
                </a:r>
                <a:r>
                  <a:rPr lang="en-US" altLang="en-US" sz="2400">
                    <a:latin typeface="Times New Roman" pitchFamily="18" charset="0"/>
                  </a:rPr>
                  <a:t>5     13    19    21    37    56     64     75    80    88    92</a:t>
                </a:r>
              </a:p>
            </p:txBody>
          </p:sp>
          <p:sp>
            <p:nvSpPr>
              <p:cNvPr id="582701" name="Line 33"/>
              <p:cNvSpPr>
                <a:spLocks noChangeShapeType="1"/>
              </p:cNvSpPr>
              <p:nvPr/>
            </p:nvSpPr>
            <p:spPr bwMode="auto">
              <a:xfrm>
                <a:off x="336"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702" name="Line 34"/>
              <p:cNvSpPr>
                <a:spLocks noChangeShapeType="1"/>
              </p:cNvSpPr>
              <p:nvPr/>
            </p:nvSpPr>
            <p:spPr bwMode="auto">
              <a:xfrm>
                <a:off x="672"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703" name="Line 35"/>
              <p:cNvSpPr>
                <a:spLocks noChangeShapeType="1"/>
              </p:cNvSpPr>
              <p:nvPr/>
            </p:nvSpPr>
            <p:spPr bwMode="auto">
              <a:xfrm>
                <a:off x="1104"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704" name="Line 36"/>
              <p:cNvSpPr>
                <a:spLocks noChangeShapeType="1"/>
              </p:cNvSpPr>
              <p:nvPr/>
            </p:nvSpPr>
            <p:spPr bwMode="auto">
              <a:xfrm>
                <a:off x="148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705" name="Line 37"/>
              <p:cNvSpPr>
                <a:spLocks noChangeShapeType="1"/>
              </p:cNvSpPr>
              <p:nvPr/>
            </p:nvSpPr>
            <p:spPr bwMode="auto">
              <a:xfrm>
                <a:off x="1872"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706" name="Line 38"/>
              <p:cNvSpPr>
                <a:spLocks noChangeShapeType="1"/>
              </p:cNvSpPr>
              <p:nvPr/>
            </p:nvSpPr>
            <p:spPr bwMode="auto">
              <a:xfrm>
                <a:off x="2256"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707" name="Line 39"/>
              <p:cNvSpPr>
                <a:spLocks noChangeShapeType="1"/>
              </p:cNvSpPr>
              <p:nvPr/>
            </p:nvSpPr>
            <p:spPr bwMode="auto">
              <a:xfrm>
                <a:off x="268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708" name="Line 40"/>
              <p:cNvSpPr>
                <a:spLocks noChangeShapeType="1"/>
              </p:cNvSpPr>
              <p:nvPr/>
            </p:nvSpPr>
            <p:spPr bwMode="auto">
              <a:xfrm>
                <a:off x="3120"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709" name="Line 41"/>
              <p:cNvSpPr>
                <a:spLocks noChangeShapeType="1"/>
              </p:cNvSpPr>
              <p:nvPr/>
            </p:nvSpPr>
            <p:spPr bwMode="auto">
              <a:xfrm>
                <a:off x="3504"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710" name="Line 42"/>
              <p:cNvSpPr>
                <a:spLocks noChangeShapeType="1"/>
              </p:cNvSpPr>
              <p:nvPr/>
            </p:nvSpPr>
            <p:spPr bwMode="auto">
              <a:xfrm>
                <a:off x="388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82699" name="Rectangle 43"/>
            <p:cNvSpPr>
              <a:spLocks noChangeArrowheads="1"/>
            </p:cNvSpPr>
            <p:nvPr/>
          </p:nvSpPr>
          <p:spPr bwMode="auto">
            <a:xfrm>
              <a:off x="0" y="0"/>
              <a:ext cx="43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1      2      3      4      5      6       7       8     9     10     11</a:t>
              </a:r>
            </a:p>
          </p:txBody>
        </p:sp>
      </p:grpSp>
      <p:grpSp>
        <p:nvGrpSpPr>
          <p:cNvPr id="582689" name="Group 44"/>
          <p:cNvGrpSpPr>
            <a:grpSpLocks/>
          </p:cNvGrpSpPr>
          <p:nvPr/>
        </p:nvGrpSpPr>
        <p:grpSpPr bwMode="auto">
          <a:xfrm>
            <a:off x="2179638" y="3727450"/>
            <a:ext cx="576262" cy="665163"/>
            <a:chOff x="0" y="0"/>
            <a:chExt cx="363" cy="419"/>
          </a:xfrm>
        </p:grpSpPr>
        <p:sp>
          <p:nvSpPr>
            <p:cNvPr id="582696" name="Rectangle 45"/>
            <p:cNvSpPr>
              <a:spLocks noChangeArrowheads="1"/>
            </p:cNvSpPr>
            <p:nvPr/>
          </p:nvSpPr>
          <p:spPr bwMode="auto">
            <a:xfrm>
              <a:off x="0" y="192"/>
              <a:ext cx="36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Mid</a:t>
              </a:r>
            </a:p>
          </p:txBody>
        </p:sp>
        <p:sp>
          <p:nvSpPr>
            <p:cNvPr id="582697" name="Line 46"/>
            <p:cNvSpPr>
              <a:spLocks noChangeShapeType="1"/>
            </p:cNvSpPr>
            <p:nvPr/>
          </p:nvSpPr>
          <p:spPr bwMode="auto">
            <a:xfrm flipV="1">
              <a:off x="192" y="0"/>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82690" name="Group 47"/>
          <p:cNvGrpSpPr>
            <a:grpSpLocks/>
          </p:cNvGrpSpPr>
          <p:nvPr/>
        </p:nvGrpSpPr>
        <p:grpSpPr bwMode="auto">
          <a:xfrm>
            <a:off x="3322638" y="3727450"/>
            <a:ext cx="647700" cy="677863"/>
            <a:chOff x="0" y="0"/>
            <a:chExt cx="408" cy="427"/>
          </a:xfrm>
        </p:grpSpPr>
        <p:sp>
          <p:nvSpPr>
            <p:cNvPr id="582694" name="Rectangle 48"/>
            <p:cNvSpPr>
              <a:spLocks noChangeArrowheads="1"/>
            </p:cNvSpPr>
            <p:nvPr/>
          </p:nvSpPr>
          <p:spPr bwMode="auto">
            <a:xfrm>
              <a:off x="0" y="20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High</a:t>
              </a:r>
            </a:p>
          </p:txBody>
        </p:sp>
        <p:sp>
          <p:nvSpPr>
            <p:cNvPr id="582695" name="Line 49"/>
            <p:cNvSpPr>
              <a:spLocks noChangeShapeType="1"/>
            </p:cNvSpPr>
            <p:nvPr/>
          </p:nvSpPr>
          <p:spPr bwMode="auto">
            <a:xfrm flipV="1">
              <a:off x="240" y="0"/>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82691" name="Group 50"/>
          <p:cNvGrpSpPr>
            <a:grpSpLocks/>
          </p:cNvGrpSpPr>
          <p:nvPr/>
        </p:nvGrpSpPr>
        <p:grpSpPr bwMode="auto">
          <a:xfrm>
            <a:off x="820738" y="3752850"/>
            <a:ext cx="647700" cy="627063"/>
            <a:chOff x="0" y="0"/>
            <a:chExt cx="408" cy="395"/>
          </a:xfrm>
        </p:grpSpPr>
        <p:sp>
          <p:nvSpPr>
            <p:cNvPr id="582692" name="Rectangle 51"/>
            <p:cNvSpPr>
              <a:spLocks noChangeArrowheads="1"/>
            </p:cNvSpPr>
            <p:nvPr/>
          </p:nvSpPr>
          <p:spPr bwMode="auto">
            <a:xfrm>
              <a:off x="0" y="168"/>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Low</a:t>
              </a:r>
            </a:p>
          </p:txBody>
        </p:sp>
        <p:sp>
          <p:nvSpPr>
            <p:cNvPr id="582693" name="Line 52"/>
            <p:cNvSpPr>
              <a:spLocks noChangeShapeType="1"/>
            </p:cNvSpPr>
            <p:nvPr/>
          </p:nvSpPr>
          <p:spPr bwMode="auto">
            <a:xfrm flipV="1">
              <a:off x="272" y="0"/>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82665" name="Group 54"/>
          <p:cNvGrpSpPr>
            <a:grpSpLocks/>
          </p:cNvGrpSpPr>
          <p:nvPr/>
        </p:nvGrpSpPr>
        <p:grpSpPr bwMode="auto">
          <a:xfrm>
            <a:off x="992188" y="4624388"/>
            <a:ext cx="6856412" cy="776288"/>
            <a:chOff x="0" y="0"/>
            <a:chExt cx="4319" cy="489"/>
          </a:xfrm>
        </p:grpSpPr>
        <p:grpSp>
          <p:nvGrpSpPr>
            <p:cNvPr id="582675" name="Group 55"/>
            <p:cNvGrpSpPr>
              <a:grpSpLocks/>
            </p:cNvGrpSpPr>
            <p:nvPr/>
          </p:nvGrpSpPr>
          <p:grpSpPr bwMode="auto">
            <a:xfrm>
              <a:off x="12" y="240"/>
              <a:ext cx="4307" cy="249"/>
              <a:chOff x="0" y="0"/>
              <a:chExt cx="4307" cy="249"/>
            </a:xfrm>
          </p:grpSpPr>
          <p:sp>
            <p:nvSpPr>
              <p:cNvPr id="582677" name="Rectangle 56"/>
              <p:cNvSpPr>
                <a:spLocks noChangeArrowheads="1"/>
              </p:cNvSpPr>
              <p:nvPr/>
            </p:nvSpPr>
            <p:spPr bwMode="auto">
              <a:xfrm>
                <a:off x="0" y="0"/>
                <a:ext cx="4307" cy="24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a:latin typeface="Times New Roman" pitchFamily="18" charset="0"/>
                  </a:rPr>
                  <a:t> </a:t>
                </a:r>
                <a:r>
                  <a:rPr lang="en-US" altLang="en-US" sz="2400">
                    <a:latin typeface="Times New Roman" pitchFamily="18" charset="0"/>
                  </a:rPr>
                  <a:t>5     13    19    21    37    56     64     75    80    88    92</a:t>
                </a:r>
              </a:p>
            </p:txBody>
          </p:sp>
          <p:sp>
            <p:nvSpPr>
              <p:cNvPr id="582678" name="Line 57"/>
              <p:cNvSpPr>
                <a:spLocks noChangeShapeType="1"/>
              </p:cNvSpPr>
              <p:nvPr/>
            </p:nvSpPr>
            <p:spPr bwMode="auto">
              <a:xfrm>
                <a:off x="336"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679" name="Line 58"/>
              <p:cNvSpPr>
                <a:spLocks noChangeShapeType="1"/>
              </p:cNvSpPr>
              <p:nvPr/>
            </p:nvSpPr>
            <p:spPr bwMode="auto">
              <a:xfrm>
                <a:off x="672"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680" name="Line 59"/>
              <p:cNvSpPr>
                <a:spLocks noChangeShapeType="1"/>
              </p:cNvSpPr>
              <p:nvPr/>
            </p:nvSpPr>
            <p:spPr bwMode="auto">
              <a:xfrm>
                <a:off x="1104"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681" name="Line 60"/>
              <p:cNvSpPr>
                <a:spLocks noChangeShapeType="1"/>
              </p:cNvSpPr>
              <p:nvPr/>
            </p:nvSpPr>
            <p:spPr bwMode="auto">
              <a:xfrm>
                <a:off x="148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682" name="Line 61"/>
              <p:cNvSpPr>
                <a:spLocks noChangeShapeType="1"/>
              </p:cNvSpPr>
              <p:nvPr/>
            </p:nvSpPr>
            <p:spPr bwMode="auto">
              <a:xfrm>
                <a:off x="1872"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683" name="Line 62"/>
              <p:cNvSpPr>
                <a:spLocks noChangeShapeType="1"/>
              </p:cNvSpPr>
              <p:nvPr/>
            </p:nvSpPr>
            <p:spPr bwMode="auto">
              <a:xfrm>
                <a:off x="2256"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684" name="Line 63"/>
              <p:cNvSpPr>
                <a:spLocks noChangeShapeType="1"/>
              </p:cNvSpPr>
              <p:nvPr/>
            </p:nvSpPr>
            <p:spPr bwMode="auto">
              <a:xfrm>
                <a:off x="268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685" name="Line 64"/>
              <p:cNvSpPr>
                <a:spLocks noChangeShapeType="1"/>
              </p:cNvSpPr>
              <p:nvPr/>
            </p:nvSpPr>
            <p:spPr bwMode="auto">
              <a:xfrm>
                <a:off x="3120"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686" name="Line 65"/>
              <p:cNvSpPr>
                <a:spLocks noChangeShapeType="1"/>
              </p:cNvSpPr>
              <p:nvPr/>
            </p:nvSpPr>
            <p:spPr bwMode="auto">
              <a:xfrm>
                <a:off x="3504"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2687" name="Line 66"/>
              <p:cNvSpPr>
                <a:spLocks noChangeShapeType="1"/>
              </p:cNvSpPr>
              <p:nvPr/>
            </p:nvSpPr>
            <p:spPr bwMode="auto">
              <a:xfrm>
                <a:off x="388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82676" name="Rectangle 67"/>
            <p:cNvSpPr>
              <a:spLocks noChangeArrowheads="1"/>
            </p:cNvSpPr>
            <p:nvPr/>
          </p:nvSpPr>
          <p:spPr bwMode="auto">
            <a:xfrm>
              <a:off x="0" y="0"/>
              <a:ext cx="43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1      2      3      4      5      6       7       8     9     10     11</a:t>
              </a:r>
            </a:p>
          </p:txBody>
        </p:sp>
      </p:grpSp>
      <p:grpSp>
        <p:nvGrpSpPr>
          <p:cNvPr id="582666" name="Group 68"/>
          <p:cNvGrpSpPr>
            <a:grpSpLocks/>
          </p:cNvGrpSpPr>
          <p:nvPr/>
        </p:nvGrpSpPr>
        <p:grpSpPr bwMode="auto">
          <a:xfrm>
            <a:off x="2979738" y="5419726"/>
            <a:ext cx="576262" cy="665163"/>
            <a:chOff x="0" y="0"/>
            <a:chExt cx="363" cy="419"/>
          </a:xfrm>
        </p:grpSpPr>
        <p:sp>
          <p:nvSpPr>
            <p:cNvPr id="582673" name="Rectangle 69"/>
            <p:cNvSpPr>
              <a:spLocks noChangeArrowheads="1"/>
            </p:cNvSpPr>
            <p:nvPr/>
          </p:nvSpPr>
          <p:spPr bwMode="auto">
            <a:xfrm>
              <a:off x="0" y="192"/>
              <a:ext cx="36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Mid</a:t>
              </a:r>
            </a:p>
          </p:txBody>
        </p:sp>
        <p:sp>
          <p:nvSpPr>
            <p:cNvPr id="582674" name="Line 70"/>
            <p:cNvSpPr>
              <a:spLocks noChangeShapeType="1"/>
            </p:cNvSpPr>
            <p:nvPr/>
          </p:nvSpPr>
          <p:spPr bwMode="auto">
            <a:xfrm flipV="1">
              <a:off x="192" y="0"/>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82667" name="Group 71"/>
          <p:cNvGrpSpPr>
            <a:grpSpLocks/>
          </p:cNvGrpSpPr>
          <p:nvPr/>
        </p:nvGrpSpPr>
        <p:grpSpPr bwMode="auto">
          <a:xfrm>
            <a:off x="3475038" y="5424488"/>
            <a:ext cx="647700" cy="677863"/>
            <a:chOff x="0" y="0"/>
            <a:chExt cx="408" cy="427"/>
          </a:xfrm>
        </p:grpSpPr>
        <p:sp>
          <p:nvSpPr>
            <p:cNvPr id="582671" name="Rectangle 72"/>
            <p:cNvSpPr>
              <a:spLocks noChangeArrowheads="1"/>
            </p:cNvSpPr>
            <p:nvPr/>
          </p:nvSpPr>
          <p:spPr bwMode="auto">
            <a:xfrm>
              <a:off x="0" y="20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High</a:t>
              </a:r>
            </a:p>
          </p:txBody>
        </p:sp>
        <p:sp>
          <p:nvSpPr>
            <p:cNvPr id="582672" name="Line 73"/>
            <p:cNvSpPr>
              <a:spLocks noChangeShapeType="1"/>
            </p:cNvSpPr>
            <p:nvPr/>
          </p:nvSpPr>
          <p:spPr bwMode="auto">
            <a:xfrm flipV="1">
              <a:off x="240" y="0"/>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82668" name="Group 74"/>
          <p:cNvGrpSpPr>
            <a:grpSpLocks/>
          </p:cNvGrpSpPr>
          <p:nvPr/>
        </p:nvGrpSpPr>
        <p:grpSpPr bwMode="auto">
          <a:xfrm>
            <a:off x="2411760" y="5437188"/>
            <a:ext cx="647700" cy="627063"/>
            <a:chOff x="0" y="0"/>
            <a:chExt cx="408" cy="395"/>
          </a:xfrm>
        </p:grpSpPr>
        <p:sp>
          <p:nvSpPr>
            <p:cNvPr id="582669" name="Rectangle 75"/>
            <p:cNvSpPr>
              <a:spLocks noChangeArrowheads="1"/>
            </p:cNvSpPr>
            <p:nvPr/>
          </p:nvSpPr>
          <p:spPr bwMode="auto">
            <a:xfrm>
              <a:off x="0" y="168"/>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Low</a:t>
              </a:r>
            </a:p>
          </p:txBody>
        </p:sp>
        <p:sp>
          <p:nvSpPr>
            <p:cNvPr id="582670" name="Line 76"/>
            <p:cNvSpPr>
              <a:spLocks noChangeShapeType="1"/>
            </p:cNvSpPr>
            <p:nvPr/>
          </p:nvSpPr>
          <p:spPr bwMode="auto">
            <a:xfrm flipV="1">
              <a:off x="272" y="0"/>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82661" name="Rectangle 77"/>
          <p:cNvSpPr>
            <a:spLocks noChangeArrowheads="1"/>
          </p:cNvSpPr>
          <p:nvPr/>
        </p:nvSpPr>
        <p:spPr bwMode="auto">
          <a:xfrm>
            <a:off x="387351" y="6307138"/>
            <a:ext cx="2592387"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(a)   </a:t>
            </a:r>
            <a:r>
              <a:rPr lang="zh-CN" altLang="en-US" sz="2400" b="1">
                <a:latin typeface="Times New Roman" pitchFamily="18" charset="0"/>
              </a:rPr>
              <a:t>查找成功示例</a:t>
            </a:r>
          </a:p>
        </p:txBody>
      </p:sp>
      <p:sp>
        <p:nvSpPr>
          <p:cNvPr id="3" name="标题 2"/>
          <p:cNvSpPr>
            <a:spLocks noGrp="1"/>
          </p:cNvSpPr>
          <p:nvPr>
            <p:ph type="title"/>
          </p:nvPr>
        </p:nvSpPr>
        <p:spPr/>
        <p:txBody>
          <a:bodyPr>
            <a:normAutofit/>
          </a:bodyPr>
          <a:lstStyle/>
          <a:p>
            <a:r>
              <a:rPr lang="en-US" altLang="en-US" err="1">
                <a:ea typeface="楷体_GB2312" pitchFamily="49" charset="-122"/>
              </a:rPr>
              <a:t>算法</a:t>
            </a:r>
            <a:r>
              <a:rPr lang="zh-CN" altLang="en-US">
                <a:ea typeface="楷体_GB2312" pitchFamily="49" charset="-122"/>
              </a:rPr>
              <a:t>运行</a:t>
            </a:r>
            <a:r>
              <a:rPr lang="zh-CN" altLang="en-US" smtClean="0">
                <a:ea typeface="楷体_GB2312" pitchFamily="49" charset="-122"/>
              </a:rPr>
              <a:t>实例</a:t>
            </a:r>
            <a:r>
              <a:rPr lang="en-US" altLang="zh-CN" smtClean="0">
                <a:ea typeface="楷体_GB2312" pitchFamily="49" charset="-122"/>
              </a:rPr>
              <a:t>-I</a:t>
            </a:r>
            <a:endParaRPr lang="zh-CN" altLang="en-US"/>
          </a:p>
        </p:txBody>
      </p:sp>
      <p:sp>
        <p:nvSpPr>
          <p:cNvPr id="2" name="灯片编号占位符 1"/>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10934502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27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27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27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27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26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26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26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826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8266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826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826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826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7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3" name="AutoShape 3"/>
          <p:cNvSpPr>
            <a:spLocks noChangeArrowheads="1"/>
          </p:cNvSpPr>
          <p:nvPr/>
        </p:nvSpPr>
        <p:spPr bwMode="auto">
          <a:xfrm>
            <a:off x="7104508" y="188640"/>
            <a:ext cx="1931988" cy="431800"/>
          </a:xfrm>
          <a:prstGeom prst="wedgeEllipseCallout">
            <a:avLst>
              <a:gd name="adj1" fmla="val -44741"/>
              <a:gd name="adj2" fmla="val 70222"/>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a:latin typeface="Times New Roman" pitchFamily="18" charset="0"/>
              </a:rPr>
              <a:t>查找</a:t>
            </a:r>
            <a:r>
              <a:rPr lang="en-US" altLang="en-US" sz="2000" b="1">
                <a:latin typeface="Times New Roman" pitchFamily="18" charset="0"/>
              </a:rPr>
              <a:t>71</a:t>
            </a:r>
          </a:p>
        </p:txBody>
      </p:sp>
      <p:grpSp>
        <p:nvGrpSpPr>
          <p:cNvPr id="583759" name="Group 5"/>
          <p:cNvGrpSpPr>
            <a:grpSpLocks/>
          </p:cNvGrpSpPr>
          <p:nvPr/>
        </p:nvGrpSpPr>
        <p:grpSpPr bwMode="auto">
          <a:xfrm>
            <a:off x="351283" y="620688"/>
            <a:ext cx="6856413" cy="776288"/>
            <a:chOff x="0" y="0"/>
            <a:chExt cx="4319" cy="489"/>
          </a:xfrm>
        </p:grpSpPr>
        <p:grpSp>
          <p:nvGrpSpPr>
            <p:cNvPr id="583769" name="Group 6"/>
            <p:cNvGrpSpPr>
              <a:grpSpLocks/>
            </p:cNvGrpSpPr>
            <p:nvPr/>
          </p:nvGrpSpPr>
          <p:grpSpPr bwMode="auto">
            <a:xfrm>
              <a:off x="12" y="240"/>
              <a:ext cx="4307" cy="249"/>
              <a:chOff x="0" y="0"/>
              <a:chExt cx="4307" cy="249"/>
            </a:xfrm>
          </p:grpSpPr>
          <p:sp>
            <p:nvSpPr>
              <p:cNvPr id="583771" name="Rectangle 7"/>
              <p:cNvSpPr>
                <a:spLocks noChangeArrowheads="1"/>
              </p:cNvSpPr>
              <p:nvPr/>
            </p:nvSpPr>
            <p:spPr bwMode="auto">
              <a:xfrm>
                <a:off x="0" y="0"/>
                <a:ext cx="4307" cy="24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a:latin typeface="Times New Roman" pitchFamily="18" charset="0"/>
                  </a:rPr>
                  <a:t> </a:t>
                </a:r>
                <a:r>
                  <a:rPr lang="en-US" altLang="en-US" sz="2400">
                    <a:latin typeface="Times New Roman" pitchFamily="18" charset="0"/>
                  </a:rPr>
                  <a:t>-5   13    17    23    38    46     56     65    78    81    92</a:t>
                </a:r>
              </a:p>
            </p:txBody>
          </p:sp>
          <p:sp>
            <p:nvSpPr>
              <p:cNvPr id="583772" name="Line 8"/>
              <p:cNvSpPr>
                <a:spLocks noChangeShapeType="1"/>
              </p:cNvSpPr>
              <p:nvPr/>
            </p:nvSpPr>
            <p:spPr bwMode="auto">
              <a:xfrm>
                <a:off x="336"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73" name="Line 9"/>
              <p:cNvSpPr>
                <a:spLocks noChangeShapeType="1"/>
              </p:cNvSpPr>
              <p:nvPr/>
            </p:nvSpPr>
            <p:spPr bwMode="auto">
              <a:xfrm>
                <a:off x="672"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74" name="Line 10"/>
              <p:cNvSpPr>
                <a:spLocks noChangeShapeType="1"/>
              </p:cNvSpPr>
              <p:nvPr/>
            </p:nvSpPr>
            <p:spPr bwMode="auto">
              <a:xfrm>
                <a:off x="1104"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75" name="Line 11"/>
              <p:cNvSpPr>
                <a:spLocks noChangeShapeType="1"/>
              </p:cNvSpPr>
              <p:nvPr/>
            </p:nvSpPr>
            <p:spPr bwMode="auto">
              <a:xfrm>
                <a:off x="148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76" name="Line 12"/>
              <p:cNvSpPr>
                <a:spLocks noChangeShapeType="1"/>
              </p:cNvSpPr>
              <p:nvPr/>
            </p:nvSpPr>
            <p:spPr bwMode="auto">
              <a:xfrm>
                <a:off x="1872"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77" name="Line 13"/>
              <p:cNvSpPr>
                <a:spLocks noChangeShapeType="1"/>
              </p:cNvSpPr>
              <p:nvPr/>
            </p:nvSpPr>
            <p:spPr bwMode="auto">
              <a:xfrm>
                <a:off x="2256"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78" name="Line 14"/>
              <p:cNvSpPr>
                <a:spLocks noChangeShapeType="1"/>
              </p:cNvSpPr>
              <p:nvPr/>
            </p:nvSpPr>
            <p:spPr bwMode="auto">
              <a:xfrm>
                <a:off x="268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79" name="Line 15"/>
              <p:cNvSpPr>
                <a:spLocks noChangeShapeType="1"/>
              </p:cNvSpPr>
              <p:nvPr/>
            </p:nvSpPr>
            <p:spPr bwMode="auto">
              <a:xfrm>
                <a:off x="3120"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80" name="Line 16"/>
              <p:cNvSpPr>
                <a:spLocks noChangeShapeType="1"/>
              </p:cNvSpPr>
              <p:nvPr/>
            </p:nvSpPr>
            <p:spPr bwMode="auto">
              <a:xfrm>
                <a:off x="3504"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81" name="Line 17"/>
              <p:cNvSpPr>
                <a:spLocks noChangeShapeType="1"/>
              </p:cNvSpPr>
              <p:nvPr/>
            </p:nvSpPr>
            <p:spPr bwMode="auto">
              <a:xfrm>
                <a:off x="388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83770" name="Rectangle 18"/>
            <p:cNvSpPr>
              <a:spLocks noChangeArrowheads="1"/>
            </p:cNvSpPr>
            <p:nvPr/>
          </p:nvSpPr>
          <p:spPr bwMode="auto">
            <a:xfrm>
              <a:off x="0" y="0"/>
              <a:ext cx="43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1      2      3      4      5      6       7       8     9     10     11</a:t>
              </a:r>
            </a:p>
          </p:txBody>
        </p:sp>
      </p:grpSp>
      <p:grpSp>
        <p:nvGrpSpPr>
          <p:cNvPr id="583760" name="Group 19"/>
          <p:cNvGrpSpPr>
            <a:grpSpLocks/>
          </p:cNvGrpSpPr>
          <p:nvPr/>
        </p:nvGrpSpPr>
        <p:grpSpPr bwMode="auto">
          <a:xfrm>
            <a:off x="3342133" y="1441426"/>
            <a:ext cx="576263" cy="665163"/>
            <a:chOff x="0" y="0"/>
            <a:chExt cx="363" cy="419"/>
          </a:xfrm>
        </p:grpSpPr>
        <p:sp>
          <p:nvSpPr>
            <p:cNvPr id="583767" name="Rectangle 20"/>
            <p:cNvSpPr>
              <a:spLocks noChangeArrowheads="1"/>
            </p:cNvSpPr>
            <p:nvPr/>
          </p:nvSpPr>
          <p:spPr bwMode="auto">
            <a:xfrm>
              <a:off x="0" y="192"/>
              <a:ext cx="36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Mid</a:t>
              </a:r>
            </a:p>
          </p:txBody>
        </p:sp>
        <p:sp>
          <p:nvSpPr>
            <p:cNvPr id="583768" name="Line 21"/>
            <p:cNvSpPr>
              <a:spLocks noChangeShapeType="1"/>
            </p:cNvSpPr>
            <p:nvPr/>
          </p:nvSpPr>
          <p:spPr bwMode="auto">
            <a:xfrm flipV="1">
              <a:off x="192" y="0"/>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83761" name="Group 22"/>
          <p:cNvGrpSpPr>
            <a:grpSpLocks/>
          </p:cNvGrpSpPr>
          <p:nvPr/>
        </p:nvGrpSpPr>
        <p:grpSpPr bwMode="auto">
          <a:xfrm>
            <a:off x="6504433" y="1446188"/>
            <a:ext cx="647700" cy="677863"/>
            <a:chOff x="0" y="0"/>
            <a:chExt cx="408" cy="427"/>
          </a:xfrm>
        </p:grpSpPr>
        <p:sp>
          <p:nvSpPr>
            <p:cNvPr id="583765" name="Rectangle 23"/>
            <p:cNvSpPr>
              <a:spLocks noChangeArrowheads="1"/>
            </p:cNvSpPr>
            <p:nvPr/>
          </p:nvSpPr>
          <p:spPr bwMode="auto">
            <a:xfrm>
              <a:off x="0" y="20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High</a:t>
              </a:r>
            </a:p>
          </p:txBody>
        </p:sp>
        <p:sp>
          <p:nvSpPr>
            <p:cNvPr id="583766" name="Line 24"/>
            <p:cNvSpPr>
              <a:spLocks noChangeShapeType="1"/>
            </p:cNvSpPr>
            <p:nvPr/>
          </p:nvSpPr>
          <p:spPr bwMode="auto">
            <a:xfrm flipV="1">
              <a:off x="240" y="0"/>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83762" name="Group 25"/>
          <p:cNvGrpSpPr>
            <a:grpSpLocks/>
          </p:cNvGrpSpPr>
          <p:nvPr/>
        </p:nvGrpSpPr>
        <p:grpSpPr bwMode="auto">
          <a:xfrm>
            <a:off x="251716" y="1444600"/>
            <a:ext cx="647700" cy="627063"/>
            <a:chOff x="0" y="0"/>
            <a:chExt cx="408" cy="395"/>
          </a:xfrm>
        </p:grpSpPr>
        <p:sp>
          <p:nvSpPr>
            <p:cNvPr id="583763" name="Rectangle 26"/>
            <p:cNvSpPr>
              <a:spLocks noChangeArrowheads="1"/>
            </p:cNvSpPr>
            <p:nvPr/>
          </p:nvSpPr>
          <p:spPr bwMode="auto">
            <a:xfrm>
              <a:off x="0" y="168"/>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Low</a:t>
              </a:r>
            </a:p>
          </p:txBody>
        </p:sp>
        <p:sp>
          <p:nvSpPr>
            <p:cNvPr id="583764" name="Line 27"/>
            <p:cNvSpPr>
              <a:spLocks noChangeShapeType="1"/>
            </p:cNvSpPr>
            <p:nvPr/>
          </p:nvSpPr>
          <p:spPr bwMode="auto">
            <a:xfrm flipV="1">
              <a:off x="272" y="0"/>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83736" name="Group 29"/>
          <p:cNvGrpSpPr>
            <a:grpSpLocks/>
          </p:cNvGrpSpPr>
          <p:nvPr/>
        </p:nvGrpSpPr>
        <p:grpSpPr bwMode="auto">
          <a:xfrm>
            <a:off x="394146" y="2139926"/>
            <a:ext cx="6856413" cy="776288"/>
            <a:chOff x="0" y="0"/>
            <a:chExt cx="4319" cy="489"/>
          </a:xfrm>
        </p:grpSpPr>
        <p:grpSp>
          <p:nvGrpSpPr>
            <p:cNvPr id="583746" name="Group 30"/>
            <p:cNvGrpSpPr>
              <a:grpSpLocks/>
            </p:cNvGrpSpPr>
            <p:nvPr/>
          </p:nvGrpSpPr>
          <p:grpSpPr bwMode="auto">
            <a:xfrm>
              <a:off x="12" y="240"/>
              <a:ext cx="4307" cy="249"/>
              <a:chOff x="0" y="0"/>
              <a:chExt cx="4307" cy="249"/>
            </a:xfrm>
          </p:grpSpPr>
          <p:sp>
            <p:nvSpPr>
              <p:cNvPr id="583748" name="Rectangle 31"/>
              <p:cNvSpPr>
                <a:spLocks noChangeArrowheads="1"/>
              </p:cNvSpPr>
              <p:nvPr/>
            </p:nvSpPr>
            <p:spPr bwMode="auto">
              <a:xfrm>
                <a:off x="0" y="0"/>
                <a:ext cx="4307" cy="24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a:latin typeface="Times New Roman" pitchFamily="18" charset="0"/>
                  </a:rPr>
                  <a:t> </a:t>
                </a:r>
                <a:r>
                  <a:rPr lang="en-US" altLang="en-US" sz="2400">
                    <a:latin typeface="Times New Roman" pitchFamily="18" charset="0"/>
                  </a:rPr>
                  <a:t>-5   13    17    23    38    46     56     65    78    81    92</a:t>
                </a:r>
              </a:p>
            </p:txBody>
          </p:sp>
          <p:sp>
            <p:nvSpPr>
              <p:cNvPr id="583749" name="Line 32"/>
              <p:cNvSpPr>
                <a:spLocks noChangeShapeType="1"/>
              </p:cNvSpPr>
              <p:nvPr/>
            </p:nvSpPr>
            <p:spPr bwMode="auto">
              <a:xfrm>
                <a:off x="336"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50" name="Line 33"/>
              <p:cNvSpPr>
                <a:spLocks noChangeShapeType="1"/>
              </p:cNvSpPr>
              <p:nvPr/>
            </p:nvSpPr>
            <p:spPr bwMode="auto">
              <a:xfrm>
                <a:off x="672"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51" name="Line 34"/>
              <p:cNvSpPr>
                <a:spLocks noChangeShapeType="1"/>
              </p:cNvSpPr>
              <p:nvPr/>
            </p:nvSpPr>
            <p:spPr bwMode="auto">
              <a:xfrm>
                <a:off x="1104"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52" name="Line 35"/>
              <p:cNvSpPr>
                <a:spLocks noChangeShapeType="1"/>
              </p:cNvSpPr>
              <p:nvPr/>
            </p:nvSpPr>
            <p:spPr bwMode="auto">
              <a:xfrm>
                <a:off x="148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53" name="Line 36"/>
              <p:cNvSpPr>
                <a:spLocks noChangeShapeType="1"/>
              </p:cNvSpPr>
              <p:nvPr/>
            </p:nvSpPr>
            <p:spPr bwMode="auto">
              <a:xfrm>
                <a:off x="1872"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54" name="Line 37"/>
              <p:cNvSpPr>
                <a:spLocks noChangeShapeType="1"/>
              </p:cNvSpPr>
              <p:nvPr/>
            </p:nvSpPr>
            <p:spPr bwMode="auto">
              <a:xfrm>
                <a:off x="2256"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55" name="Line 38"/>
              <p:cNvSpPr>
                <a:spLocks noChangeShapeType="1"/>
              </p:cNvSpPr>
              <p:nvPr/>
            </p:nvSpPr>
            <p:spPr bwMode="auto">
              <a:xfrm>
                <a:off x="268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56" name="Line 39"/>
              <p:cNvSpPr>
                <a:spLocks noChangeShapeType="1"/>
              </p:cNvSpPr>
              <p:nvPr/>
            </p:nvSpPr>
            <p:spPr bwMode="auto">
              <a:xfrm>
                <a:off x="3120"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57" name="Line 40"/>
              <p:cNvSpPr>
                <a:spLocks noChangeShapeType="1"/>
              </p:cNvSpPr>
              <p:nvPr/>
            </p:nvSpPr>
            <p:spPr bwMode="auto">
              <a:xfrm>
                <a:off x="3504"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58" name="Line 41"/>
              <p:cNvSpPr>
                <a:spLocks noChangeShapeType="1"/>
              </p:cNvSpPr>
              <p:nvPr/>
            </p:nvSpPr>
            <p:spPr bwMode="auto">
              <a:xfrm>
                <a:off x="388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83747" name="Rectangle 42"/>
            <p:cNvSpPr>
              <a:spLocks noChangeArrowheads="1"/>
            </p:cNvSpPr>
            <p:nvPr/>
          </p:nvSpPr>
          <p:spPr bwMode="auto">
            <a:xfrm>
              <a:off x="0" y="0"/>
              <a:ext cx="43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1      2      3      4      5      6       7       8     9     10     11</a:t>
              </a:r>
            </a:p>
          </p:txBody>
        </p:sp>
      </p:grpSp>
      <p:grpSp>
        <p:nvGrpSpPr>
          <p:cNvPr id="583737" name="Group 43"/>
          <p:cNvGrpSpPr>
            <a:grpSpLocks/>
          </p:cNvGrpSpPr>
          <p:nvPr/>
        </p:nvGrpSpPr>
        <p:grpSpPr bwMode="auto">
          <a:xfrm>
            <a:off x="5302696" y="2960664"/>
            <a:ext cx="576263" cy="665163"/>
            <a:chOff x="0" y="0"/>
            <a:chExt cx="363" cy="419"/>
          </a:xfrm>
        </p:grpSpPr>
        <p:sp>
          <p:nvSpPr>
            <p:cNvPr id="583744" name="Rectangle 44"/>
            <p:cNvSpPr>
              <a:spLocks noChangeArrowheads="1"/>
            </p:cNvSpPr>
            <p:nvPr/>
          </p:nvSpPr>
          <p:spPr bwMode="auto">
            <a:xfrm>
              <a:off x="0" y="192"/>
              <a:ext cx="36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Mid</a:t>
              </a:r>
            </a:p>
          </p:txBody>
        </p:sp>
        <p:sp>
          <p:nvSpPr>
            <p:cNvPr id="583745" name="Line 45"/>
            <p:cNvSpPr>
              <a:spLocks noChangeShapeType="1"/>
            </p:cNvSpPr>
            <p:nvPr/>
          </p:nvSpPr>
          <p:spPr bwMode="auto">
            <a:xfrm flipV="1">
              <a:off x="192" y="0"/>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83738" name="Group 46"/>
          <p:cNvGrpSpPr>
            <a:grpSpLocks/>
          </p:cNvGrpSpPr>
          <p:nvPr/>
        </p:nvGrpSpPr>
        <p:grpSpPr bwMode="auto">
          <a:xfrm>
            <a:off x="6547296" y="2965426"/>
            <a:ext cx="647700" cy="677863"/>
            <a:chOff x="0" y="0"/>
            <a:chExt cx="408" cy="427"/>
          </a:xfrm>
        </p:grpSpPr>
        <p:sp>
          <p:nvSpPr>
            <p:cNvPr id="583742" name="Rectangle 47"/>
            <p:cNvSpPr>
              <a:spLocks noChangeArrowheads="1"/>
            </p:cNvSpPr>
            <p:nvPr/>
          </p:nvSpPr>
          <p:spPr bwMode="auto">
            <a:xfrm>
              <a:off x="0" y="20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High</a:t>
              </a:r>
            </a:p>
          </p:txBody>
        </p:sp>
        <p:sp>
          <p:nvSpPr>
            <p:cNvPr id="583743" name="Line 48"/>
            <p:cNvSpPr>
              <a:spLocks noChangeShapeType="1"/>
            </p:cNvSpPr>
            <p:nvPr/>
          </p:nvSpPr>
          <p:spPr bwMode="auto">
            <a:xfrm flipV="1">
              <a:off x="240" y="0"/>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83739" name="Group 49"/>
          <p:cNvGrpSpPr>
            <a:grpSpLocks/>
          </p:cNvGrpSpPr>
          <p:nvPr/>
        </p:nvGrpSpPr>
        <p:grpSpPr bwMode="auto">
          <a:xfrm>
            <a:off x="3859659" y="2952726"/>
            <a:ext cx="647700" cy="627063"/>
            <a:chOff x="0" y="0"/>
            <a:chExt cx="408" cy="395"/>
          </a:xfrm>
        </p:grpSpPr>
        <p:sp>
          <p:nvSpPr>
            <p:cNvPr id="583740" name="Rectangle 50"/>
            <p:cNvSpPr>
              <a:spLocks noChangeArrowheads="1"/>
            </p:cNvSpPr>
            <p:nvPr/>
          </p:nvSpPr>
          <p:spPr bwMode="auto">
            <a:xfrm>
              <a:off x="0" y="168"/>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Low</a:t>
              </a:r>
            </a:p>
          </p:txBody>
        </p:sp>
        <p:sp>
          <p:nvSpPr>
            <p:cNvPr id="583741" name="Line 51"/>
            <p:cNvSpPr>
              <a:spLocks noChangeShapeType="1"/>
            </p:cNvSpPr>
            <p:nvPr/>
          </p:nvSpPr>
          <p:spPr bwMode="auto">
            <a:xfrm flipV="1">
              <a:off x="272" y="0"/>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83713" name="Group 53"/>
          <p:cNvGrpSpPr>
            <a:grpSpLocks/>
          </p:cNvGrpSpPr>
          <p:nvPr/>
        </p:nvGrpSpPr>
        <p:grpSpPr bwMode="auto">
          <a:xfrm>
            <a:off x="392558" y="3630588"/>
            <a:ext cx="6856413" cy="776288"/>
            <a:chOff x="0" y="0"/>
            <a:chExt cx="4319" cy="489"/>
          </a:xfrm>
        </p:grpSpPr>
        <p:grpSp>
          <p:nvGrpSpPr>
            <p:cNvPr id="583723" name="Group 54"/>
            <p:cNvGrpSpPr>
              <a:grpSpLocks/>
            </p:cNvGrpSpPr>
            <p:nvPr/>
          </p:nvGrpSpPr>
          <p:grpSpPr bwMode="auto">
            <a:xfrm>
              <a:off x="12" y="240"/>
              <a:ext cx="4307" cy="249"/>
              <a:chOff x="0" y="0"/>
              <a:chExt cx="4307" cy="249"/>
            </a:xfrm>
          </p:grpSpPr>
          <p:sp>
            <p:nvSpPr>
              <p:cNvPr id="583725" name="Rectangle 55"/>
              <p:cNvSpPr>
                <a:spLocks noChangeArrowheads="1"/>
              </p:cNvSpPr>
              <p:nvPr/>
            </p:nvSpPr>
            <p:spPr bwMode="auto">
              <a:xfrm>
                <a:off x="0" y="0"/>
                <a:ext cx="4307" cy="24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a:latin typeface="Times New Roman" pitchFamily="18" charset="0"/>
                  </a:rPr>
                  <a:t> </a:t>
                </a:r>
                <a:r>
                  <a:rPr lang="en-US" altLang="en-US" sz="2400">
                    <a:latin typeface="Times New Roman" pitchFamily="18" charset="0"/>
                  </a:rPr>
                  <a:t>-5   13    17    23    38    46     56     65    78    81    92</a:t>
                </a:r>
              </a:p>
            </p:txBody>
          </p:sp>
          <p:sp>
            <p:nvSpPr>
              <p:cNvPr id="583726" name="Line 56"/>
              <p:cNvSpPr>
                <a:spLocks noChangeShapeType="1"/>
              </p:cNvSpPr>
              <p:nvPr/>
            </p:nvSpPr>
            <p:spPr bwMode="auto">
              <a:xfrm>
                <a:off x="336"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27" name="Line 57"/>
              <p:cNvSpPr>
                <a:spLocks noChangeShapeType="1"/>
              </p:cNvSpPr>
              <p:nvPr/>
            </p:nvSpPr>
            <p:spPr bwMode="auto">
              <a:xfrm>
                <a:off x="672"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28" name="Line 58"/>
              <p:cNvSpPr>
                <a:spLocks noChangeShapeType="1"/>
              </p:cNvSpPr>
              <p:nvPr/>
            </p:nvSpPr>
            <p:spPr bwMode="auto">
              <a:xfrm>
                <a:off x="1104"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29" name="Line 59"/>
              <p:cNvSpPr>
                <a:spLocks noChangeShapeType="1"/>
              </p:cNvSpPr>
              <p:nvPr/>
            </p:nvSpPr>
            <p:spPr bwMode="auto">
              <a:xfrm>
                <a:off x="148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30" name="Line 60"/>
              <p:cNvSpPr>
                <a:spLocks noChangeShapeType="1"/>
              </p:cNvSpPr>
              <p:nvPr/>
            </p:nvSpPr>
            <p:spPr bwMode="auto">
              <a:xfrm>
                <a:off x="1872"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31" name="Line 61"/>
              <p:cNvSpPr>
                <a:spLocks noChangeShapeType="1"/>
              </p:cNvSpPr>
              <p:nvPr/>
            </p:nvSpPr>
            <p:spPr bwMode="auto">
              <a:xfrm>
                <a:off x="2256"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32" name="Line 62"/>
              <p:cNvSpPr>
                <a:spLocks noChangeShapeType="1"/>
              </p:cNvSpPr>
              <p:nvPr/>
            </p:nvSpPr>
            <p:spPr bwMode="auto">
              <a:xfrm>
                <a:off x="268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33" name="Line 63"/>
              <p:cNvSpPr>
                <a:spLocks noChangeShapeType="1"/>
              </p:cNvSpPr>
              <p:nvPr/>
            </p:nvSpPr>
            <p:spPr bwMode="auto">
              <a:xfrm>
                <a:off x="3120"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34" name="Line 64"/>
              <p:cNvSpPr>
                <a:spLocks noChangeShapeType="1"/>
              </p:cNvSpPr>
              <p:nvPr/>
            </p:nvSpPr>
            <p:spPr bwMode="auto">
              <a:xfrm>
                <a:off x="3504"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35" name="Line 65"/>
              <p:cNvSpPr>
                <a:spLocks noChangeShapeType="1"/>
              </p:cNvSpPr>
              <p:nvPr/>
            </p:nvSpPr>
            <p:spPr bwMode="auto">
              <a:xfrm>
                <a:off x="388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83724" name="Rectangle 66"/>
            <p:cNvSpPr>
              <a:spLocks noChangeArrowheads="1"/>
            </p:cNvSpPr>
            <p:nvPr/>
          </p:nvSpPr>
          <p:spPr bwMode="auto">
            <a:xfrm>
              <a:off x="0" y="0"/>
              <a:ext cx="43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1      2      3      4      5      6       7       8     9     10     11</a:t>
              </a:r>
            </a:p>
          </p:txBody>
        </p:sp>
      </p:grpSp>
      <p:grpSp>
        <p:nvGrpSpPr>
          <p:cNvPr id="583714" name="Group 67"/>
          <p:cNvGrpSpPr>
            <a:grpSpLocks/>
          </p:cNvGrpSpPr>
          <p:nvPr/>
        </p:nvGrpSpPr>
        <p:grpSpPr bwMode="auto">
          <a:xfrm>
            <a:off x="4211761" y="4438626"/>
            <a:ext cx="576263" cy="665163"/>
            <a:chOff x="0" y="0"/>
            <a:chExt cx="363" cy="419"/>
          </a:xfrm>
        </p:grpSpPr>
        <p:sp>
          <p:nvSpPr>
            <p:cNvPr id="583721" name="Rectangle 68"/>
            <p:cNvSpPr>
              <a:spLocks noChangeArrowheads="1"/>
            </p:cNvSpPr>
            <p:nvPr/>
          </p:nvSpPr>
          <p:spPr bwMode="auto">
            <a:xfrm>
              <a:off x="0" y="192"/>
              <a:ext cx="36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Mid</a:t>
              </a:r>
            </a:p>
          </p:txBody>
        </p:sp>
        <p:sp>
          <p:nvSpPr>
            <p:cNvPr id="583722" name="Line 69"/>
            <p:cNvSpPr>
              <a:spLocks noChangeShapeType="1"/>
            </p:cNvSpPr>
            <p:nvPr/>
          </p:nvSpPr>
          <p:spPr bwMode="auto">
            <a:xfrm flipV="1">
              <a:off x="192" y="0"/>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83715" name="Group 70"/>
          <p:cNvGrpSpPr>
            <a:grpSpLocks/>
          </p:cNvGrpSpPr>
          <p:nvPr/>
        </p:nvGrpSpPr>
        <p:grpSpPr bwMode="auto">
          <a:xfrm>
            <a:off x="4748658" y="4430688"/>
            <a:ext cx="647700" cy="677863"/>
            <a:chOff x="0" y="0"/>
            <a:chExt cx="408" cy="427"/>
          </a:xfrm>
        </p:grpSpPr>
        <p:sp>
          <p:nvSpPr>
            <p:cNvPr id="583719" name="Rectangle 71"/>
            <p:cNvSpPr>
              <a:spLocks noChangeArrowheads="1"/>
            </p:cNvSpPr>
            <p:nvPr/>
          </p:nvSpPr>
          <p:spPr bwMode="auto">
            <a:xfrm>
              <a:off x="0" y="20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High</a:t>
              </a:r>
            </a:p>
          </p:txBody>
        </p:sp>
        <p:sp>
          <p:nvSpPr>
            <p:cNvPr id="583720" name="Line 72"/>
            <p:cNvSpPr>
              <a:spLocks noChangeShapeType="1"/>
            </p:cNvSpPr>
            <p:nvPr/>
          </p:nvSpPr>
          <p:spPr bwMode="auto">
            <a:xfrm flipV="1">
              <a:off x="240" y="0"/>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83716" name="Group 73"/>
          <p:cNvGrpSpPr>
            <a:grpSpLocks/>
          </p:cNvGrpSpPr>
          <p:nvPr/>
        </p:nvGrpSpPr>
        <p:grpSpPr bwMode="auto">
          <a:xfrm>
            <a:off x="3635896" y="4443388"/>
            <a:ext cx="647700" cy="627063"/>
            <a:chOff x="0" y="0"/>
            <a:chExt cx="408" cy="395"/>
          </a:xfrm>
        </p:grpSpPr>
        <p:sp>
          <p:nvSpPr>
            <p:cNvPr id="583717" name="Rectangle 74"/>
            <p:cNvSpPr>
              <a:spLocks noChangeArrowheads="1"/>
            </p:cNvSpPr>
            <p:nvPr/>
          </p:nvSpPr>
          <p:spPr bwMode="auto">
            <a:xfrm>
              <a:off x="0" y="168"/>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Low</a:t>
              </a:r>
            </a:p>
          </p:txBody>
        </p:sp>
        <p:sp>
          <p:nvSpPr>
            <p:cNvPr id="583718" name="Line 75"/>
            <p:cNvSpPr>
              <a:spLocks noChangeShapeType="1"/>
            </p:cNvSpPr>
            <p:nvPr/>
          </p:nvSpPr>
          <p:spPr bwMode="auto">
            <a:xfrm flipV="1">
              <a:off x="272" y="0"/>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83690" name="Group 77"/>
          <p:cNvGrpSpPr>
            <a:grpSpLocks/>
          </p:cNvGrpSpPr>
          <p:nvPr/>
        </p:nvGrpSpPr>
        <p:grpSpPr bwMode="auto">
          <a:xfrm>
            <a:off x="392558" y="5116488"/>
            <a:ext cx="6856413" cy="776288"/>
            <a:chOff x="0" y="0"/>
            <a:chExt cx="4319" cy="489"/>
          </a:xfrm>
        </p:grpSpPr>
        <p:grpSp>
          <p:nvGrpSpPr>
            <p:cNvPr id="583700" name="Group 78"/>
            <p:cNvGrpSpPr>
              <a:grpSpLocks/>
            </p:cNvGrpSpPr>
            <p:nvPr/>
          </p:nvGrpSpPr>
          <p:grpSpPr bwMode="auto">
            <a:xfrm>
              <a:off x="12" y="240"/>
              <a:ext cx="4307" cy="249"/>
              <a:chOff x="0" y="0"/>
              <a:chExt cx="4307" cy="249"/>
            </a:xfrm>
          </p:grpSpPr>
          <p:sp>
            <p:nvSpPr>
              <p:cNvPr id="583702" name="Rectangle 79"/>
              <p:cNvSpPr>
                <a:spLocks noChangeArrowheads="1"/>
              </p:cNvSpPr>
              <p:nvPr/>
            </p:nvSpPr>
            <p:spPr bwMode="auto">
              <a:xfrm>
                <a:off x="0" y="0"/>
                <a:ext cx="4307" cy="24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a:latin typeface="Times New Roman" pitchFamily="18" charset="0"/>
                  </a:rPr>
                  <a:t> </a:t>
                </a:r>
                <a:r>
                  <a:rPr lang="en-US" altLang="en-US" sz="2400">
                    <a:latin typeface="Times New Roman" pitchFamily="18" charset="0"/>
                  </a:rPr>
                  <a:t>-5   13    17    23    38    46     56     65    78    81    92</a:t>
                </a:r>
              </a:p>
            </p:txBody>
          </p:sp>
          <p:sp>
            <p:nvSpPr>
              <p:cNvPr id="583703" name="Line 80"/>
              <p:cNvSpPr>
                <a:spLocks noChangeShapeType="1"/>
              </p:cNvSpPr>
              <p:nvPr/>
            </p:nvSpPr>
            <p:spPr bwMode="auto">
              <a:xfrm>
                <a:off x="336"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04" name="Line 81"/>
              <p:cNvSpPr>
                <a:spLocks noChangeShapeType="1"/>
              </p:cNvSpPr>
              <p:nvPr/>
            </p:nvSpPr>
            <p:spPr bwMode="auto">
              <a:xfrm>
                <a:off x="672"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05" name="Line 82"/>
              <p:cNvSpPr>
                <a:spLocks noChangeShapeType="1"/>
              </p:cNvSpPr>
              <p:nvPr/>
            </p:nvSpPr>
            <p:spPr bwMode="auto">
              <a:xfrm>
                <a:off x="1104"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06" name="Line 83"/>
              <p:cNvSpPr>
                <a:spLocks noChangeShapeType="1"/>
              </p:cNvSpPr>
              <p:nvPr/>
            </p:nvSpPr>
            <p:spPr bwMode="auto">
              <a:xfrm>
                <a:off x="148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07" name="Line 84"/>
              <p:cNvSpPr>
                <a:spLocks noChangeShapeType="1"/>
              </p:cNvSpPr>
              <p:nvPr/>
            </p:nvSpPr>
            <p:spPr bwMode="auto">
              <a:xfrm>
                <a:off x="1872"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08" name="Line 85"/>
              <p:cNvSpPr>
                <a:spLocks noChangeShapeType="1"/>
              </p:cNvSpPr>
              <p:nvPr/>
            </p:nvSpPr>
            <p:spPr bwMode="auto">
              <a:xfrm>
                <a:off x="2256"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09" name="Line 86"/>
              <p:cNvSpPr>
                <a:spLocks noChangeShapeType="1"/>
              </p:cNvSpPr>
              <p:nvPr/>
            </p:nvSpPr>
            <p:spPr bwMode="auto">
              <a:xfrm>
                <a:off x="268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10" name="Line 87"/>
              <p:cNvSpPr>
                <a:spLocks noChangeShapeType="1"/>
              </p:cNvSpPr>
              <p:nvPr/>
            </p:nvSpPr>
            <p:spPr bwMode="auto">
              <a:xfrm>
                <a:off x="3120"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11" name="Line 88"/>
              <p:cNvSpPr>
                <a:spLocks noChangeShapeType="1"/>
              </p:cNvSpPr>
              <p:nvPr/>
            </p:nvSpPr>
            <p:spPr bwMode="auto">
              <a:xfrm>
                <a:off x="3504"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3712" name="Line 89"/>
              <p:cNvSpPr>
                <a:spLocks noChangeShapeType="1"/>
              </p:cNvSpPr>
              <p:nvPr/>
            </p:nvSpPr>
            <p:spPr bwMode="auto">
              <a:xfrm>
                <a:off x="388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83701" name="Rectangle 90"/>
            <p:cNvSpPr>
              <a:spLocks noChangeArrowheads="1"/>
            </p:cNvSpPr>
            <p:nvPr/>
          </p:nvSpPr>
          <p:spPr bwMode="auto">
            <a:xfrm>
              <a:off x="0" y="0"/>
              <a:ext cx="43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1      2      3      4      5      6       7       8     9     10     11</a:t>
              </a:r>
            </a:p>
          </p:txBody>
        </p:sp>
      </p:grpSp>
      <p:grpSp>
        <p:nvGrpSpPr>
          <p:cNvPr id="583691" name="Group 91"/>
          <p:cNvGrpSpPr>
            <a:grpSpLocks/>
          </p:cNvGrpSpPr>
          <p:nvPr/>
        </p:nvGrpSpPr>
        <p:grpSpPr bwMode="auto">
          <a:xfrm>
            <a:off x="4693096" y="5924526"/>
            <a:ext cx="576263" cy="919163"/>
            <a:chOff x="0" y="0"/>
            <a:chExt cx="363" cy="579"/>
          </a:xfrm>
        </p:grpSpPr>
        <p:sp>
          <p:nvSpPr>
            <p:cNvPr id="583698" name="Rectangle 92"/>
            <p:cNvSpPr>
              <a:spLocks noChangeArrowheads="1"/>
            </p:cNvSpPr>
            <p:nvPr/>
          </p:nvSpPr>
          <p:spPr bwMode="auto">
            <a:xfrm>
              <a:off x="0" y="352"/>
              <a:ext cx="36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Mid</a:t>
              </a:r>
            </a:p>
          </p:txBody>
        </p:sp>
        <p:sp>
          <p:nvSpPr>
            <p:cNvPr id="583699" name="Line 93"/>
            <p:cNvSpPr>
              <a:spLocks noChangeShapeType="1"/>
            </p:cNvSpPr>
            <p:nvPr/>
          </p:nvSpPr>
          <p:spPr bwMode="auto">
            <a:xfrm flipV="1">
              <a:off x="192" y="0"/>
              <a:ext cx="0" cy="34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83692" name="Group 94"/>
          <p:cNvGrpSpPr>
            <a:grpSpLocks/>
          </p:cNvGrpSpPr>
          <p:nvPr/>
        </p:nvGrpSpPr>
        <p:grpSpPr bwMode="auto">
          <a:xfrm>
            <a:off x="4926458" y="5903888"/>
            <a:ext cx="647700" cy="677863"/>
            <a:chOff x="0" y="0"/>
            <a:chExt cx="408" cy="427"/>
          </a:xfrm>
        </p:grpSpPr>
        <p:sp>
          <p:nvSpPr>
            <p:cNvPr id="583696" name="Rectangle 95"/>
            <p:cNvSpPr>
              <a:spLocks noChangeArrowheads="1"/>
            </p:cNvSpPr>
            <p:nvPr/>
          </p:nvSpPr>
          <p:spPr bwMode="auto">
            <a:xfrm>
              <a:off x="0" y="20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High</a:t>
              </a:r>
            </a:p>
          </p:txBody>
        </p:sp>
        <p:sp>
          <p:nvSpPr>
            <p:cNvPr id="583697" name="Line 96"/>
            <p:cNvSpPr>
              <a:spLocks noChangeShapeType="1"/>
            </p:cNvSpPr>
            <p:nvPr/>
          </p:nvSpPr>
          <p:spPr bwMode="auto">
            <a:xfrm flipV="1">
              <a:off x="240" y="0"/>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83693" name="Group 97"/>
          <p:cNvGrpSpPr>
            <a:grpSpLocks/>
          </p:cNvGrpSpPr>
          <p:nvPr/>
        </p:nvGrpSpPr>
        <p:grpSpPr bwMode="auto">
          <a:xfrm>
            <a:off x="4316858" y="5929288"/>
            <a:ext cx="647700" cy="627063"/>
            <a:chOff x="0" y="0"/>
            <a:chExt cx="408" cy="395"/>
          </a:xfrm>
        </p:grpSpPr>
        <p:sp>
          <p:nvSpPr>
            <p:cNvPr id="583694" name="Rectangle 98"/>
            <p:cNvSpPr>
              <a:spLocks noChangeArrowheads="1"/>
            </p:cNvSpPr>
            <p:nvPr/>
          </p:nvSpPr>
          <p:spPr bwMode="auto">
            <a:xfrm>
              <a:off x="0" y="168"/>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Low</a:t>
              </a:r>
            </a:p>
          </p:txBody>
        </p:sp>
        <p:sp>
          <p:nvSpPr>
            <p:cNvPr id="583695" name="Line 99"/>
            <p:cNvSpPr>
              <a:spLocks noChangeShapeType="1"/>
            </p:cNvSpPr>
            <p:nvPr/>
          </p:nvSpPr>
          <p:spPr bwMode="auto">
            <a:xfrm flipV="1">
              <a:off x="272" y="0"/>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83688" name="Rectangle 100"/>
          <p:cNvSpPr>
            <a:spLocks noChangeArrowheads="1"/>
          </p:cNvSpPr>
          <p:nvPr/>
        </p:nvSpPr>
        <p:spPr bwMode="auto">
          <a:xfrm>
            <a:off x="395536" y="6237263"/>
            <a:ext cx="288290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(b)  </a:t>
            </a:r>
            <a:r>
              <a:rPr lang="zh-CN" altLang="en-US" sz="2400" b="1">
                <a:latin typeface="Times New Roman" pitchFamily="18" charset="0"/>
              </a:rPr>
              <a:t>查找不成功示例</a:t>
            </a:r>
          </a:p>
        </p:txBody>
      </p:sp>
      <p:sp>
        <p:nvSpPr>
          <p:cNvPr id="3" name="标题 2"/>
          <p:cNvSpPr>
            <a:spLocks noGrp="1"/>
          </p:cNvSpPr>
          <p:nvPr>
            <p:ph type="title"/>
          </p:nvPr>
        </p:nvSpPr>
        <p:spPr>
          <a:xfrm>
            <a:off x="457200" y="-27384"/>
            <a:ext cx="8229600" cy="835397"/>
          </a:xfrm>
        </p:spPr>
        <p:txBody>
          <a:bodyPr/>
          <a:lstStyle/>
          <a:p>
            <a:r>
              <a:rPr lang="en-US" altLang="en-US" err="1" smtClean="0"/>
              <a:t>算法</a:t>
            </a:r>
            <a:r>
              <a:rPr lang="zh-CN" altLang="en-US" smtClean="0"/>
              <a:t>运行实例</a:t>
            </a:r>
            <a:r>
              <a:rPr lang="en-US" altLang="zh-CN" smtClean="0"/>
              <a:t>-II</a:t>
            </a:r>
            <a:endParaRPr lang="zh-CN" altLang="en-US"/>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extLst>
      <p:ext uri="{BB962C8B-B14F-4D97-AF65-F5344CB8AC3E}">
        <p14:creationId xmlns:p14="http://schemas.microsoft.com/office/powerpoint/2010/main" val="35761358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6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37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37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37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37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837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837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837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837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837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8369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8369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8369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83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60" name="Text Box 4"/>
          <p:cNvSpPr txBox="1">
            <a:spLocks noChangeArrowheads="1"/>
          </p:cNvSpPr>
          <p:nvPr/>
        </p:nvSpPr>
        <p:spPr bwMode="auto">
          <a:xfrm>
            <a:off x="381001" y="836712"/>
            <a:ext cx="822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3600" err="1" smtClean="0">
                <a:ea typeface="楷体_GB2312" pitchFamily="49" charset="-122"/>
              </a:rPr>
              <a:t>ST.length</a:t>
            </a:r>
            <a:r>
              <a:rPr kumimoji="1" lang="en-US" altLang="zh-CN" sz="3600" smtClean="0">
                <a:ea typeface="楷体_GB2312" pitchFamily="49" charset="-122"/>
              </a:rPr>
              <a:t>=11</a:t>
            </a:r>
            <a:endParaRPr kumimoji="1" lang="en-US" altLang="zh-CN" sz="3600"/>
          </a:p>
        </p:txBody>
      </p:sp>
      <p:grpSp>
        <p:nvGrpSpPr>
          <p:cNvPr id="531522" name="Group 66"/>
          <p:cNvGrpSpPr>
            <a:grpSpLocks/>
          </p:cNvGrpSpPr>
          <p:nvPr/>
        </p:nvGrpSpPr>
        <p:grpSpPr bwMode="auto">
          <a:xfrm>
            <a:off x="228600" y="3501008"/>
            <a:ext cx="8610600" cy="3048000"/>
            <a:chOff x="144" y="2327"/>
            <a:chExt cx="5424" cy="1920"/>
          </a:xfrm>
        </p:grpSpPr>
        <p:sp>
          <p:nvSpPr>
            <p:cNvPr id="531462" name="Oval 6"/>
            <p:cNvSpPr>
              <a:spLocks noChangeArrowheads="1"/>
            </p:cNvSpPr>
            <p:nvPr/>
          </p:nvSpPr>
          <p:spPr bwMode="auto">
            <a:xfrm>
              <a:off x="2688" y="2327"/>
              <a:ext cx="384" cy="336"/>
            </a:xfrm>
            <a:prstGeom prst="ellipse">
              <a:avLst/>
            </a:prstGeom>
            <a:solidFill>
              <a:srgbClr val="CCFFCC"/>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4000" b="1">
                  <a:solidFill>
                    <a:srgbClr val="006600"/>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531463" name="Oval 7"/>
            <p:cNvSpPr>
              <a:spLocks noChangeArrowheads="1"/>
            </p:cNvSpPr>
            <p:nvPr/>
          </p:nvSpPr>
          <p:spPr bwMode="auto">
            <a:xfrm>
              <a:off x="816" y="2615"/>
              <a:ext cx="384" cy="336"/>
            </a:xfrm>
            <a:prstGeom prst="ellipse">
              <a:avLst/>
            </a:prstGeom>
            <a:solidFill>
              <a:schemeClr val="hlink"/>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4000" b="1">
                  <a:solidFill>
                    <a:schemeClr val="accent2"/>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531464" name="Oval 8"/>
            <p:cNvSpPr>
              <a:spLocks noChangeArrowheads="1"/>
            </p:cNvSpPr>
            <p:nvPr/>
          </p:nvSpPr>
          <p:spPr bwMode="auto">
            <a:xfrm>
              <a:off x="4032" y="2615"/>
              <a:ext cx="384" cy="336"/>
            </a:xfrm>
            <a:prstGeom prst="ellipse">
              <a:avLst/>
            </a:prstGeom>
            <a:solidFill>
              <a:schemeClr val="hlink"/>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4000" b="1">
                  <a:solidFill>
                    <a:schemeClr val="accent2"/>
                  </a:solidFill>
                  <a:latin typeface="Times New Roman" panose="02020603050405020304" pitchFamily="18" charset="0"/>
                </a:rPr>
                <a:t>9</a:t>
              </a:r>
              <a:endParaRPr kumimoji="1" lang="en-US" altLang="zh-CN" sz="2400" b="1">
                <a:latin typeface="Times New Roman" panose="02020603050405020304" pitchFamily="18" charset="0"/>
              </a:endParaRPr>
            </a:p>
          </p:txBody>
        </p:sp>
        <p:sp>
          <p:nvSpPr>
            <p:cNvPr id="531465" name="Oval 9"/>
            <p:cNvSpPr>
              <a:spLocks noChangeArrowheads="1"/>
            </p:cNvSpPr>
            <p:nvPr/>
          </p:nvSpPr>
          <p:spPr bwMode="auto">
            <a:xfrm>
              <a:off x="240" y="2999"/>
              <a:ext cx="384" cy="336"/>
            </a:xfrm>
            <a:prstGeom prst="ellipse">
              <a:avLst/>
            </a:prstGeom>
            <a:solidFill>
              <a:srgbClr val="FF99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4000" b="1">
                  <a:solidFill>
                    <a:srgbClr val="800080"/>
                  </a:solidFill>
                  <a:latin typeface="Times New Roman" panose="02020603050405020304" pitchFamily="18" charset="0"/>
                </a:rPr>
                <a:t>1</a:t>
              </a:r>
              <a:endParaRPr kumimoji="1" lang="en-US" altLang="zh-CN" sz="2400">
                <a:solidFill>
                  <a:srgbClr val="800080"/>
                </a:solidFill>
                <a:latin typeface="Times New Roman" panose="02020603050405020304" pitchFamily="18" charset="0"/>
              </a:endParaRPr>
            </a:p>
          </p:txBody>
        </p:sp>
        <p:sp>
          <p:nvSpPr>
            <p:cNvPr id="531466" name="Oval 10"/>
            <p:cNvSpPr>
              <a:spLocks noChangeArrowheads="1"/>
            </p:cNvSpPr>
            <p:nvPr/>
          </p:nvSpPr>
          <p:spPr bwMode="auto">
            <a:xfrm>
              <a:off x="1440" y="2951"/>
              <a:ext cx="384" cy="336"/>
            </a:xfrm>
            <a:prstGeom prst="ellipse">
              <a:avLst/>
            </a:prstGeom>
            <a:solidFill>
              <a:srgbClr val="FF99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4000" b="1">
                  <a:solidFill>
                    <a:srgbClr val="800080"/>
                  </a:solidFill>
                  <a:latin typeface="Times New Roman" panose="02020603050405020304" pitchFamily="18" charset="0"/>
                </a:rPr>
                <a:t>4</a:t>
              </a:r>
              <a:endParaRPr kumimoji="1" lang="en-US" altLang="zh-CN" sz="2400">
                <a:solidFill>
                  <a:srgbClr val="800080"/>
                </a:solidFill>
                <a:latin typeface="Times New Roman" panose="02020603050405020304" pitchFamily="18" charset="0"/>
              </a:endParaRPr>
            </a:p>
          </p:txBody>
        </p:sp>
        <p:sp>
          <p:nvSpPr>
            <p:cNvPr id="531467" name="Rectangle 11"/>
            <p:cNvSpPr>
              <a:spLocks noChangeArrowheads="1"/>
            </p:cNvSpPr>
            <p:nvPr/>
          </p:nvSpPr>
          <p:spPr bwMode="auto">
            <a:xfrm>
              <a:off x="144" y="3671"/>
              <a:ext cx="192" cy="2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68" name="Rectangle 12"/>
            <p:cNvSpPr>
              <a:spLocks noChangeArrowheads="1"/>
            </p:cNvSpPr>
            <p:nvPr/>
          </p:nvSpPr>
          <p:spPr bwMode="auto">
            <a:xfrm>
              <a:off x="672" y="3959"/>
              <a:ext cx="192" cy="2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69" name="Rectangle 13"/>
            <p:cNvSpPr>
              <a:spLocks noChangeArrowheads="1"/>
            </p:cNvSpPr>
            <p:nvPr/>
          </p:nvSpPr>
          <p:spPr bwMode="auto">
            <a:xfrm>
              <a:off x="1152" y="3959"/>
              <a:ext cx="192" cy="2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70" name="Rectangle 14"/>
            <p:cNvSpPr>
              <a:spLocks noChangeArrowheads="1"/>
            </p:cNvSpPr>
            <p:nvPr/>
          </p:nvSpPr>
          <p:spPr bwMode="auto">
            <a:xfrm>
              <a:off x="1488" y="3527"/>
              <a:ext cx="192" cy="2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71" name="Rectangle 15"/>
            <p:cNvSpPr>
              <a:spLocks noChangeArrowheads="1"/>
            </p:cNvSpPr>
            <p:nvPr/>
          </p:nvSpPr>
          <p:spPr bwMode="auto">
            <a:xfrm>
              <a:off x="1968" y="3959"/>
              <a:ext cx="192" cy="2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72" name="Rectangle 16"/>
            <p:cNvSpPr>
              <a:spLocks noChangeArrowheads="1"/>
            </p:cNvSpPr>
            <p:nvPr/>
          </p:nvSpPr>
          <p:spPr bwMode="auto">
            <a:xfrm>
              <a:off x="2448" y="3959"/>
              <a:ext cx="192" cy="2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73" name="Rectangle 17"/>
            <p:cNvSpPr>
              <a:spLocks noChangeArrowheads="1"/>
            </p:cNvSpPr>
            <p:nvPr/>
          </p:nvSpPr>
          <p:spPr bwMode="auto">
            <a:xfrm>
              <a:off x="2880" y="3527"/>
              <a:ext cx="192" cy="2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74" name="Rectangle 18"/>
            <p:cNvSpPr>
              <a:spLocks noChangeArrowheads="1"/>
            </p:cNvSpPr>
            <p:nvPr/>
          </p:nvSpPr>
          <p:spPr bwMode="auto">
            <a:xfrm>
              <a:off x="3408" y="3959"/>
              <a:ext cx="192" cy="2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75" name="Rectangle 19"/>
            <p:cNvSpPr>
              <a:spLocks noChangeArrowheads="1"/>
            </p:cNvSpPr>
            <p:nvPr/>
          </p:nvSpPr>
          <p:spPr bwMode="auto">
            <a:xfrm>
              <a:off x="3888" y="3959"/>
              <a:ext cx="192" cy="2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76" name="Rectangle 20"/>
            <p:cNvSpPr>
              <a:spLocks noChangeArrowheads="1"/>
            </p:cNvSpPr>
            <p:nvPr/>
          </p:nvSpPr>
          <p:spPr bwMode="auto">
            <a:xfrm>
              <a:off x="4368" y="3527"/>
              <a:ext cx="192" cy="2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77" name="Rectangle 21"/>
            <p:cNvSpPr>
              <a:spLocks noChangeArrowheads="1"/>
            </p:cNvSpPr>
            <p:nvPr/>
          </p:nvSpPr>
          <p:spPr bwMode="auto">
            <a:xfrm>
              <a:off x="4944" y="3959"/>
              <a:ext cx="192" cy="2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78" name="Rectangle 22"/>
            <p:cNvSpPr>
              <a:spLocks noChangeArrowheads="1"/>
            </p:cNvSpPr>
            <p:nvPr/>
          </p:nvSpPr>
          <p:spPr bwMode="auto">
            <a:xfrm>
              <a:off x="5376" y="3959"/>
              <a:ext cx="192" cy="2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79" name="Oval 23"/>
            <p:cNvSpPr>
              <a:spLocks noChangeArrowheads="1"/>
            </p:cNvSpPr>
            <p:nvPr/>
          </p:nvSpPr>
          <p:spPr bwMode="auto">
            <a:xfrm>
              <a:off x="816" y="3431"/>
              <a:ext cx="384" cy="336"/>
            </a:xfrm>
            <a:prstGeom prst="ellipse">
              <a:avLst/>
            </a:prstGeom>
            <a:solidFill>
              <a:srgbClr val="9D9D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4000" b="1">
                  <a:latin typeface="Times New Roman" panose="02020603050405020304" pitchFamily="18" charset="0"/>
                </a:rPr>
                <a:t>2</a:t>
              </a:r>
              <a:endParaRPr kumimoji="1" lang="en-US" altLang="zh-CN" sz="2400">
                <a:latin typeface="Times New Roman" panose="02020603050405020304" pitchFamily="18" charset="0"/>
              </a:endParaRPr>
            </a:p>
          </p:txBody>
        </p:sp>
        <p:sp>
          <p:nvSpPr>
            <p:cNvPr id="531480" name="Oval 24"/>
            <p:cNvSpPr>
              <a:spLocks noChangeArrowheads="1"/>
            </p:cNvSpPr>
            <p:nvPr/>
          </p:nvSpPr>
          <p:spPr bwMode="auto">
            <a:xfrm>
              <a:off x="2112" y="3383"/>
              <a:ext cx="384" cy="336"/>
            </a:xfrm>
            <a:prstGeom prst="ellipse">
              <a:avLst/>
            </a:prstGeom>
            <a:solidFill>
              <a:srgbClr val="9D9D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4000" b="1">
                  <a:latin typeface="Times New Roman" panose="02020603050405020304" pitchFamily="18" charset="0"/>
                </a:rPr>
                <a:t>5</a:t>
              </a:r>
              <a:endParaRPr kumimoji="1" lang="en-US" altLang="zh-CN" sz="2400">
                <a:latin typeface="Times New Roman" panose="02020603050405020304" pitchFamily="18" charset="0"/>
              </a:endParaRPr>
            </a:p>
          </p:txBody>
        </p:sp>
        <p:sp>
          <p:nvSpPr>
            <p:cNvPr id="531481" name="Oval 25"/>
            <p:cNvSpPr>
              <a:spLocks noChangeArrowheads="1"/>
            </p:cNvSpPr>
            <p:nvPr/>
          </p:nvSpPr>
          <p:spPr bwMode="auto">
            <a:xfrm>
              <a:off x="3120" y="2951"/>
              <a:ext cx="384" cy="336"/>
            </a:xfrm>
            <a:prstGeom prst="ellipse">
              <a:avLst/>
            </a:prstGeom>
            <a:solidFill>
              <a:srgbClr val="FF99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4000" b="1">
                  <a:solidFill>
                    <a:srgbClr val="800080"/>
                  </a:solidFill>
                  <a:latin typeface="Times New Roman" panose="02020603050405020304" pitchFamily="18" charset="0"/>
                </a:rPr>
                <a:t>7</a:t>
              </a:r>
              <a:endParaRPr kumimoji="1" lang="en-US" altLang="zh-CN" sz="2400">
                <a:solidFill>
                  <a:srgbClr val="800080"/>
                </a:solidFill>
                <a:latin typeface="Times New Roman" panose="02020603050405020304" pitchFamily="18" charset="0"/>
              </a:endParaRPr>
            </a:p>
          </p:txBody>
        </p:sp>
        <p:sp>
          <p:nvSpPr>
            <p:cNvPr id="531482" name="Oval 26"/>
            <p:cNvSpPr>
              <a:spLocks noChangeArrowheads="1"/>
            </p:cNvSpPr>
            <p:nvPr/>
          </p:nvSpPr>
          <p:spPr bwMode="auto">
            <a:xfrm>
              <a:off x="3552" y="3383"/>
              <a:ext cx="384" cy="336"/>
            </a:xfrm>
            <a:prstGeom prst="ellipse">
              <a:avLst/>
            </a:prstGeom>
            <a:solidFill>
              <a:srgbClr val="9D9D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4000" b="1">
                  <a:latin typeface="Times New Roman" panose="02020603050405020304" pitchFamily="18" charset="0"/>
                </a:rPr>
                <a:t>8</a:t>
              </a:r>
              <a:endParaRPr kumimoji="1" lang="en-US" altLang="zh-CN" sz="2400">
                <a:latin typeface="Times New Roman" panose="02020603050405020304" pitchFamily="18" charset="0"/>
              </a:endParaRPr>
            </a:p>
          </p:txBody>
        </p:sp>
        <p:sp>
          <p:nvSpPr>
            <p:cNvPr id="531483" name="Oval 27"/>
            <p:cNvSpPr>
              <a:spLocks noChangeArrowheads="1"/>
            </p:cNvSpPr>
            <p:nvPr/>
          </p:nvSpPr>
          <p:spPr bwMode="auto">
            <a:xfrm>
              <a:off x="4608" y="2999"/>
              <a:ext cx="384" cy="336"/>
            </a:xfrm>
            <a:prstGeom prst="ellipse">
              <a:avLst/>
            </a:prstGeom>
            <a:solidFill>
              <a:srgbClr val="FF99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4000" b="1">
                  <a:solidFill>
                    <a:srgbClr val="800080"/>
                  </a:solidFill>
                  <a:latin typeface="Times New Roman" panose="02020603050405020304" pitchFamily="18" charset="0"/>
                </a:rPr>
                <a:t>10</a:t>
              </a:r>
              <a:endParaRPr kumimoji="1" lang="en-US" altLang="zh-CN" sz="2400">
                <a:solidFill>
                  <a:srgbClr val="800080"/>
                </a:solidFill>
                <a:latin typeface="Times New Roman" panose="02020603050405020304" pitchFamily="18" charset="0"/>
              </a:endParaRPr>
            </a:p>
          </p:txBody>
        </p:sp>
        <p:sp>
          <p:nvSpPr>
            <p:cNvPr id="531484" name="Oval 28"/>
            <p:cNvSpPr>
              <a:spLocks noChangeArrowheads="1"/>
            </p:cNvSpPr>
            <p:nvPr/>
          </p:nvSpPr>
          <p:spPr bwMode="auto">
            <a:xfrm>
              <a:off x="5040" y="3431"/>
              <a:ext cx="384" cy="336"/>
            </a:xfrm>
            <a:prstGeom prst="ellipse">
              <a:avLst/>
            </a:prstGeom>
            <a:solidFill>
              <a:srgbClr val="9D9D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4000" b="1">
                  <a:latin typeface="Times New Roman" panose="02020603050405020304" pitchFamily="18" charset="0"/>
                </a:rPr>
                <a:t>11</a:t>
              </a:r>
              <a:endParaRPr kumimoji="1" lang="en-US" altLang="zh-CN" sz="2400">
                <a:latin typeface="Times New Roman" panose="02020603050405020304" pitchFamily="18" charset="0"/>
              </a:endParaRPr>
            </a:p>
          </p:txBody>
        </p:sp>
        <p:sp>
          <p:nvSpPr>
            <p:cNvPr id="531485" name="Line 29"/>
            <p:cNvSpPr>
              <a:spLocks noChangeShapeType="1"/>
            </p:cNvSpPr>
            <p:nvPr/>
          </p:nvSpPr>
          <p:spPr bwMode="auto">
            <a:xfrm flipH="1">
              <a:off x="1200" y="2519"/>
              <a:ext cx="144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86" name="Line 30"/>
            <p:cNvSpPr>
              <a:spLocks noChangeShapeType="1"/>
            </p:cNvSpPr>
            <p:nvPr/>
          </p:nvSpPr>
          <p:spPr bwMode="auto">
            <a:xfrm>
              <a:off x="3120" y="2519"/>
              <a:ext cx="960" cy="14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87" name="Line 31"/>
            <p:cNvSpPr>
              <a:spLocks noChangeShapeType="1"/>
            </p:cNvSpPr>
            <p:nvPr/>
          </p:nvSpPr>
          <p:spPr bwMode="auto">
            <a:xfrm flipH="1">
              <a:off x="576" y="2903"/>
              <a:ext cx="240" cy="14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88" name="Line 32"/>
            <p:cNvSpPr>
              <a:spLocks noChangeShapeType="1"/>
            </p:cNvSpPr>
            <p:nvPr/>
          </p:nvSpPr>
          <p:spPr bwMode="auto">
            <a:xfrm flipH="1">
              <a:off x="240" y="3335"/>
              <a:ext cx="96" cy="33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89" name="Line 33"/>
            <p:cNvSpPr>
              <a:spLocks noChangeShapeType="1"/>
            </p:cNvSpPr>
            <p:nvPr/>
          </p:nvSpPr>
          <p:spPr bwMode="auto">
            <a:xfrm>
              <a:off x="624" y="3239"/>
              <a:ext cx="24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90" name="Line 34"/>
            <p:cNvSpPr>
              <a:spLocks noChangeShapeType="1"/>
            </p:cNvSpPr>
            <p:nvPr/>
          </p:nvSpPr>
          <p:spPr bwMode="auto">
            <a:xfrm flipH="1">
              <a:off x="768" y="3719"/>
              <a:ext cx="96"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91" name="Line 35"/>
            <p:cNvSpPr>
              <a:spLocks noChangeShapeType="1"/>
            </p:cNvSpPr>
            <p:nvPr/>
          </p:nvSpPr>
          <p:spPr bwMode="auto">
            <a:xfrm>
              <a:off x="1152" y="3719"/>
              <a:ext cx="96"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92" name="Line 36"/>
            <p:cNvSpPr>
              <a:spLocks noChangeShapeType="1"/>
            </p:cNvSpPr>
            <p:nvPr/>
          </p:nvSpPr>
          <p:spPr bwMode="auto">
            <a:xfrm>
              <a:off x="1152" y="2903"/>
              <a:ext cx="288" cy="9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93" name="Line 37"/>
            <p:cNvSpPr>
              <a:spLocks noChangeShapeType="1"/>
            </p:cNvSpPr>
            <p:nvPr/>
          </p:nvSpPr>
          <p:spPr bwMode="auto">
            <a:xfrm>
              <a:off x="1584" y="3287"/>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94" name="Line 38"/>
            <p:cNvSpPr>
              <a:spLocks noChangeShapeType="1"/>
            </p:cNvSpPr>
            <p:nvPr/>
          </p:nvSpPr>
          <p:spPr bwMode="auto">
            <a:xfrm>
              <a:off x="2400" y="3671"/>
              <a:ext cx="144"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95" name="Line 39"/>
            <p:cNvSpPr>
              <a:spLocks noChangeShapeType="1"/>
            </p:cNvSpPr>
            <p:nvPr/>
          </p:nvSpPr>
          <p:spPr bwMode="auto">
            <a:xfrm>
              <a:off x="1824" y="3191"/>
              <a:ext cx="336"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96" name="Line 40"/>
            <p:cNvSpPr>
              <a:spLocks noChangeShapeType="1"/>
            </p:cNvSpPr>
            <p:nvPr/>
          </p:nvSpPr>
          <p:spPr bwMode="auto">
            <a:xfrm flipH="1">
              <a:off x="2064" y="3671"/>
              <a:ext cx="96"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97" name="Line 41"/>
            <p:cNvSpPr>
              <a:spLocks noChangeShapeType="1"/>
            </p:cNvSpPr>
            <p:nvPr/>
          </p:nvSpPr>
          <p:spPr bwMode="auto">
            <a:xfrm flipH="1">
              <a:off x="3456" y="2759"/>
              <a:ext cx="576"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98" name="Line 42"/>
            <p:cNvSpPr>
              <a:spLocks noChangeShapeType="1"/>
            </p:cNvSpPr>
            <p:nvPr/>
          </p:nvSpPr>
          <p:spPr bwMode="auto">
            <a:xfrm flipH="1">
              <a:off x="2976" y="3239"/>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499" name="Line 43"/>
            <p:cNvSpPr>
              <a:spLocks noChangeShapeType="1"/>
            </p:cNvSpPr>
            <p:nvPr/>
          </p:nvSpPr>
          <p:spPr bwMode="auto">
            <a:xfrm>
              <a:off x="3456" y="3239"/>
              <a:ext cx="192" cy="14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500" name="Line 44"/>
            <p:cNvSpPr>
              <a:spLocks noChangeShapeType="1"/>
            </p:cNvSpPr>
            <p:nvPr/>
          </p:nvSpPr>
          <p:spPr bwMode="auto">
            <a:xfrm flipH="1">
              <a:off x="3552" y="3719"/>
              <a:ext cx="96"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501" name="Line 45"/>
            <p:cNvSpPr>
              <a:spLocks noChangeShapeType="1"/>
            </p:cNvSpPr>
            <p:nvPr/>
          </p:nvSpPr>
          <p:spPr bwMode="auto">
            <a:xfrm>
              <a:off x="3840" y="3719"/>
              <a:ext cx="144"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502" name="Line 46"/>
            <p:cNvSpPr>
              <a:spLocks noChangeShapeType="1"/>
            </p:cNvSpPr>
            <p:nvPr/>
          </p:nvSpPr>
          <p:spPr bwMode="auto">
            <a:xfrm>
              <a:off x="4416" y="2807"/>
              <a:ext cx="336" cy="19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503" name="Line 47"/>
            <p:cNvSpPr>
              <a:spLocks noChangeShapeType="1"/>
            </p:cNvSpPr>
            <p:nvPr/>
          </p:nvSpPr>
          <p:spPr bwMode="auto">
            <a:xfrm flipH="1">
              <a:off x="4464" y="3287"/>
              <a:ext cx="192"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504" name="Line 48"/>
            <p:cNvSpPr>
              <a:spLocks noChangeShapeType="1"/>
            </p:cNvSpPr>
            <p:nvPr/>
          </p:nvSpPr>
          <p:spPr bwMode="auto">
            <a:xfrm>
              <a:off x="4992" y="3239"/>
              <a:ext cx="192" cy="19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505" name="Line 49"/>
            <p:cNvSpPr>
              <a:spLocks noChangeShapeType="1"/>
            </p:cNvSpPr>
            <p:nvPr/>
          </p:nvSpPr>
          <p:spPr bwMode="auto">
            <a:xfrm flipH="1">
              <a:off x="5040" y="3767"/>
              <a:ext cx="96" cy="1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1506" name="Line 50"/>
            <p:cNvSpPr>
              <a:spLocks noChangeShapeType="1"/>
            </p:cNvSpPr>
            <p:nvPr/>
          </p:nvSpPr>
          <p:spPr bwMode="auto">
            <a:xfrm>
              <a:off x="5328" y="3767"/>
              <a:ext cx="96" cy="19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31507" name="Text Box 51"/>
          <p:cNvSpPr txBox="1">
            <a:spLocks noChangeArrowheads="1"/>
          </p:cNvSpPr>
          <p:nvPr/>
        </p:nvSpPr>
        <p:spPr bwMode="auto">
          <a:xfrm>
            <a:off x="228600" y="3140968"/>
            <a:ext cx="15744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a:solidFill>
                  <a:srgbClr val="00006C"/>
                </a:solidFill>
                <a:latin typeface="宋体" panose="02010600030101010101" pitchFamily="2" charset="-122"/>
                <a:ea typeface="宋体" panose="02010600030101010101" pitchFamily="2" charset="-122"/>
              </a:rPr>
              <a:t>判定树</a:t>
            </a:r>
            <a:endParaRPr kumimoji="1" lang="zh-CN" altLang="en-US" sz="3600" b="1">
              <a:latin typeface="宋体" panose="02010600030101010101" pitchFamily="2" charset="-122"/>
              <a:ea typeface="宋体" panose="02010600030101010101" pitchFamily="2" charset="-122"/>
            </a:endParaRPr>
          </a:p>
        </p:txBody>
      </p:sp>
      <p:graphicFrame>
        <p:nvGraphicFramePr>
          <p:cNvPr id="531508" name="Object 52"/>
          <p:cNvGraphicFramePr>
            <a:graphicFrameLocks noChangeAspect="1"/>
          </p:cNvGraphicFramePr>
          <p:nvPr>
            <p:extLst>
              <p:ext uri="{D42A27DB-BD31-4B8C-83A1-F6EECF244321}">
                <p14:modId xmlns:p14="http://schemas.microsoft.com/office/powerpoint/2010/main" val="267572449"/>
              </p:ext>
            </p:extLst>
          </p:nvPr>
        </p:nvGraphicFramePr>
        <p:xfrm>
          <a:off x="381000" y="1628800"/>
          <a:ext cx="8505825" cy="1266825"/>
        </p:xfrm>
        <a:graphic>
          <a:graphicData uri="http://schemas.openxmlformats.org/presentationml/2006/ole">
            <mc:AlternateContent xmlns:mc="http://schemas.openxmlformats.org/markup-compatibility/2006">
              <mc:Choice xmlns:v="urn:schemas-microsoft-com:vml" Requires="v">
                <p:oleObj spid="_x0000_s1185" name="Document" r:id="rId5" imgW="8501036" imgH="1271563" progId="Word.Document.8">
                  <p:embed/>
                </p:oleObj>
              </mc:Choice>
              <mc:Fallback>
                <p:oleObj name="Document" r:id="rId5" imgW="8501036" imgH="1271563" progId="Word.Document.8">
                  <p:embed/>
                  <p:pic>
                    <p:nvPicPr>
                      <p:cNvPr id="0" name=""/>
                      <p:cNvPicPr>
                        <a:picLocks noChangeAspect="1" noChangeArrowheads="1"/>
                      </p:cNvPicPr>
                      <p:nvPr/>
                    </p:nvPicPr>
                    <p:blipFill>
                      <a:blip r:embed="rId6"/>
                      <a:srcRect/>
                      <a:stretch>
                        <a:fillRect/>
                      </a:stretch>
                    </p:blipFill>
                    <p:spPr bwMode="auto">
                      <a:xfrm>
                        <a:off x="381000" y="1628800"/>
                        <a:ext cx="8505825"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1509" name="Text Box 53"/>
          <p:cNvSpPr txBox="1">
            <a:spLocks noChangeArrowheads="1"/>
          </p:cNvSpPr>
          <p:nvPr/>
        </p:nvSpPr>
        <p:spPr bwMode="auto">
          <a:xfrm>
            <a:off x="4692650" y="210187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chemeClr val="accent1"/>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531510" name="Text Box 54"/>
          <p:cNvSpPr txBox="1">
            <a:spLocks noChangeArrowheads="1"/>
          </p:cNvSpPr>
          <p:nvPr/>
        </p:nvSpPr>
        <p:spPr bwMode="auto">
          <a:xfrm>
            <a:off x="2635250" y="210187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solidFill>
                  <a:schemeClr val="accent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531511" name="Text Box 55"/>
          <p:cNvSpPr txBox="1">
            <a:spLocks noChangeArrowheads="1"/>
          </p:cNvSpPr>
          <p:nvPr/>
        </p:nvSpPr>
        <p:spPr bwMode="auto">
          <a:xfrm>
            <a:off x="6781800" y="210187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solidFill>
                  <a:schemeClr val="accent2"/>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531512" name="Text Box 56"/>
          <p:cNvSpPr txBox="1">
            <a:spLocks noChangeArrowheads="1"/>
          </p:cNvSpPr>
          <p:nvPr/>
        </p:nvSpPr>
        <p:spPr bwMode="auto">
          <a:xfrm>
            <a:off x="1263650" y="210187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solidFill>
                  <a:srgbClr val="800000"/>
                </a:solidFill>
                <a:latin typeface="Times New Roman" panose="02020603050405020304" pitchFamily="18" charset="0"/>
              </a:rPr>
              <a:t>3</a:t>
            </a:r>
            <a:endParaRPr kumimoji="1" lang="en-US" altLang="zh-CN" sz="2400">
              <a:solidFill>
                <a:srgbClr val="800000"/>
              </a:solidFill>
              <a:latin typeface="Times New Roman" panose="02020603050405020304" pitchFamily="18" charset="0"/>
            </a:endParaRPr>
          </a:p>
        </p:txBody>
      </p:sp>
      <p:sp>
        <p:nvSpPr>
          <p:cNvPr id="531513" name="Text Box 57"/>
          <p:cNvSpPr txBox="1">
            <a:spLocks noChangeArrowheads="1"/>
          </p:cNvSpPr>
          <p:nvPr/>
        </p:nvSpPr>
        <p:spPr bwMode="auto">
          <a:xfrm>
            <a:off x="3321050" y="210187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solidFill>
                  <a:srgbClr val="800000"/>
                </a:solidFill>
                <a:latin typeface="Times New Roman" panose="02020603050405020304" pitchFamily="18" charset="0"/>
              </a:rPr>
              <a:t>3</a:t>
            </a:r>
            <a:endParaRPr kumimoji="1" lang="en-US" altLang="zh-CN" sz="2400">
              <a:solidFill>
                <a:srgbClr val="800000"/>
              </a:solidFill>
              <a:latin typeface="Times New Roman" panose="02020603050405020304" pitchFamily="18" charset="0"/>
            </a:endParaRPr>
          </a:p>
        </p:txBody>
      </p:sp>
      <p:sp>
        <p:nvSpPr>
          <p:cNvPr id="531514" name="Text Box 58"/>
          <p:cNvSpPr txBox="1">
            <a:spLocks noChangeArrowheads="1"/>
          </p:cNvSpPr>
          <p:nvPr/>
        </p:nvSpPr>
        <p:spPr bwMode="auto">
          <a:xfrm>
            <a:off x="5410200" y="210187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solidFill>
                  <a:srgbClr val="800000"/>
                </a:solidFill>
                <a:latin typeface="Times New Roman" panose="02020603050405020304" pitchFamily="18" charset="0"/>
              </a:rPr>
              <a:t>3</a:t>
            </a:r>
            <a:endParaRPr kumimoji="1" lang="en-US" altLang="zh-CN" sz="2400">
              <a:solidFill>
                <a:srgbClr val="800000"/>
              </a:solidFill>
              <a:latin typeface="Times New Roman" panose="02020603050405020304" pitchFamily="18" charset="0"/>
            </a:endParaRPr>
          </a:p>
        </p:txBody>
      </p:sp>
      <p:sp>
        <p:nvSpPr>
          <p:cNvPr id="531515" name="Text Box 59"/>
          <p:cNvSpPr txBox="1">
            <a:spLocks noChangeArrowheads="1"/>
          </p:cNvSpPr>
          <p:nvPr/>
        </p:nvSpPr>
        <p:spPr bwMode="auto">
          <a:xfrm>
            <a:off x="7467600" y="210187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solidFill>
                  <a:srgbClr val="800000"/>
                </a:solidFill>
                <a:latin typeface="Times New Roman" panose="02020603050405020304" pitchFamily="18" charset="0"/>
              </a:rPr>
              <a:t>3</a:t>
            </a:r>
            <a:endParaRPr kumimoji="1" lang="en-US" altLang="zh-CN" sz="2400">
              <a:solidFill>
                <a:srgbClr val="800000"/>
              </a:solidFill>
              <a:latin typeface="Times New Roman" panose="02020603050405020304" pitchFamily="18" charset="0"/>
            </a:endParaRPr>
          </a:p>
        </p:txBody>
      </p:sp>
      <p:sp>
        <p:nvSpPr>
          <p:cNvPr id="531516" name="Text Box 60"/>
          <p:cNvSpPr txBox="1">
            <a:spLocks noChangeArrowheads="1"/>
          </p:cNvSpPr>
          <p:nvPr/>
        </p:nvSpPr>
        <p:spPr bwMode="auto">
          <a:xfrm>
            <a:off x="1965325" y="210187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9D9DFF"/>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531517" name="Text Box 61"/>
          <p:cNvSpPr txBox="1">
            <a:spLocks noChangeArrowheads="1"/>
          </p:cNvSpPr>
          <p:nvPr/>
        </p:nvSpPr>
        <p:spPr bwMode="auto">
          <a:xfrm>
            <a:off x="4006850" y="210187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9D9DFF"/>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531518" name="Text Box 62"/>
          <p:cNvSpPr txBox="1">
            <a:spLocks noChangeArrowheads="1"/>
          </p:cNvSpPr>
          <p:nvPr/>
        </p:nvSpPr>
        <p:spPr bwMode="auto">
          <a:xfrm>
            <a:off x="6080125" y="210187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9D9DFF"/>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531519" name="Text Box 63"/>
          <p:cNvSpPr txBox="1">
            <a:spLocks noChangeArrowheads="1"/>
          </p:cNvSpPr>
          <p:nvPr/>
        </p:nvSpPr>
        <p:spPr bwMode="auto">
          <a:xfrm>
            <a:off x="8137525" y="210187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9D9DFF"/>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531520" name="Rectangle 64"/>
          <p:cNvSpPr>
            <a:spLocks noGrp="1" noChangeArrowheads="1"/>
          </p:cNvSpPr>
          <p:nvPr>
            <p:ph type="title"/>
          </p:nvPr>
        </p:nvSpPr>
        <p:spPr/>
        <p:txBody>
          <a:bodyPr/>
          <a:lstStyle/>
          <a:p>
            <a:r>
              <a:rPr lang="zh-CN" altLang="en-US" smtClean="0">
                <a:latin typeface="+mn-lt"/>
              </a:rPr>
              <a:t>算法分析</a:t>
            </a:r>
            <a:r>
              <a:rPr lang="en-US" altLang="zh-CN" smtClean="0">
                <a:latin typeface="+mn-lt"/>
              </a:rPr>
              <a:t>-I</a:t>
            </a:r>
            <a:endParaRPr lang="zh-CN" altLang="en-US">
              <a:latin typeface="+mn-lt"/>
            </a:endParaRPr>
          </a:p>
        </p:txBody>
      </p:sp>
      <p:sp>
        <p:nvSpPr>
          <p:cNvPr id="2" name="TextBox 1"/>
          <p:cNvSpPr txBox="1"/>
          <p:nvPr/>
        </p:nvSpPr>
        <p:spPr>
          <a:xfrm>
            <a:off x="7086600" y="3767708"/>
            <a:ext cx="1112805" cy="461665"/>
          </a:xfrm>
          <a:prstGeom prst="rect">
            <a:avLst/>
          </a:prstGeom>
          <a:noFill/>
        </p:spPr>
        <p:txBody>
          <a:bodyPr wrap="none" rtlCol="0">
            <a:spAutoFit/>
          </a:bodyPr>
          <a:lstStyle/>
          <a:p>
            <a:r>
              <a:rPr lang="zh-CN" altLang="en-US" sz="2400" b="1" smtClean="0"/>
              <a:t>内结点</a:t>
            </a:r>
            <a:endParaRPr lang="en-US" b="1"/>
          </a:p>
        </p:txBody>
      </p:sp>
      <p:sp>
        <p:nvSpPr>
          <p:cNvPr id="64" name="TextBox 63"/>
          <p:cNvSpPr txBox="1"/>
          <p:nvPr/>
        </p:nvSpPr>
        <p:spPr>
          <a:xfrm>
            <a:off x="6682597" y="6091808"/>
            <a:ext cx="1112805" cy="461665"/>
          </a:xfrm>
          <a:prstGeom prst="rect">
            <a:avLst/>
          </a:prstGeom>
          <a:noFill/>
        </p:spPr>
        <p:txBody>
          <a:bodyPr wrap="none" rtlCol="0">
            <a:spAutoFit/>
          </a:bodyPr>
          <a:lstStyle/>
          <a:p>
            <a:r>
              <a:rPr lang="zh-CN" altLang="en-US" sz="2400" b="1"/>
              <a:t>外</a:t>
            </a:r>
            <a:r>
              <a:rPr lang="zh-CN" altLang="en-US" sz="2400" b="1" smtClean="0"/>
              <a:t>结点</a:t>
            </a:r>
            <a:endParaRPr lang="en-US" b="1"/>
          </a:p>
        </p:txBody>
      </p:sp>
    </p:spTree>
    <p:extLst>
      <p:ext uri="{BB962C8B-B14F-4D97-AF65-F5344CB8AC3E}">
        <p14:creationId xmlns:p14="http://schemas.microsoft.com/office/powerpoint/2010/main" val="3616254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1460"/>
                                        </p:tgtEl>
                                        <p:attrNameLst>
                                          <p:attrName>style.visibility</p:attrName>
                                        </p:attrNameLst>
                                      </p:cBhvr>
                                      <p:to>
                                        <p:strVal val="visible"/>
                                      </p:to>
                                    </p:set>
                                    <p:animEffect transition="in" filter="wipe(left)">
                                      <p:cBhvr>
                                        <p:cTn id="7" dur="500"/>
                                        <p:tgtEl>
                                          <p:spTgt spid="5314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31508"/>
                                        </p:tgtEl>
                                        <p:attrNameLst>
                                          <p:attrName>style.visibility</p:attrName>
                                        </p:attrNameLst>
                                      </p:cBhvr>
                                      <p:to>
                                        <p:strVal val="visible"/>
                                      </p:to>
                                    </p:set>
                                    <p:animEffect transition="in" filter="wipe(up)">
                                      <p:cBhvr>
                                        <p:cTn id="12" dur="500"/>
                                        <p:tgtEl>
                                          <p:spTgt spid="5315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3150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3151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3151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3151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3151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3151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53151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53151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3151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531518"/>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53151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nodeType="clickEffect">
                                  <p:stCondLst>
                                    <p:cond delay="0"/>
                                  </p:stCondLst>
                                  <p:childTnLst>
                                    <p:set>
                                      <p:cBhvr>
                                        <p:cTn id="60" dur="1" fill="hold">
                                          <p:stCondLst>
                                            <p:cond delay="0"/>
                                          </p:stCondLst>
                                        </p:cTn>
                                        <p:tgtEl>
                                          <p:spTgt spid="531522"/>
                                        </p:tgtEl>
                                        <p:attrNameLst>
                                          <p:attrName>style.visibility</p:attrName>
                                        </p:attrNameLst>
                                      </p:cBhvr>
                                      <p:to>
                                        <p:strVal val="visible"/>
                                      </p:to>
                                    </p:set>
                                    <p:animEffect transition="in" filter="wipe(up)">
                                      <p:cBhvr>
                                        <p:cTn id="61" dur="500"/>
                                        <p:tgtEl>
                                          <p:spTgt spid="53152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31507"/>
                                        </p:tgtEl>
                                        <p:attrNameLst>
                                          <p:attrName>style.visibility</p:attrName>
                                        </p:attrNameLst>
                                      </p:cBhvr>
                                      <p:to>
                                        <p:strVal val="visible"/>
                                      </p:to>
                                    </p:set>
                                    <p:animEffect transition="in" filter="wipe(left)">
                                      <p:cBhvr>
                                        <p:cTn id="66" dur="500"/>
                                        <p:tgtEl>
                                          <p:spTgt spid="531507"/>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0" grpId="0" autoUpdateAnimBg="0"/>
      <p:bldP spid="531507" grpId="0" autoUpdateAnimBg="0"/>
      <p:bldP spid="531509" grpId="0" autoUpdateAnimBg="0"/>
      <p:bldP spid="531510" grpId="0" autoUpdateAnimBg="0"/>
      <p:bldP spid="531511" grpId="0" autoUpdateAnimBg="0"/>
      <p:bldP spid="531512" grpId="0" autoUpdateAnimBg="0"/>
      <p:bldP spid="531513" grpId="0" autoUpdateAnimBg="0"/>
      <p:bldP spid="531514" grpId="0" autoUpdateAnimBg="0"/>
      <p:bldP spid="531515" grpId="0" autoUpdateAnimBg="0"/>
      <p:bldP spid="531516" grpId="0" autoUpdateAnimBg="0"/>
      <p:bldP spid="531517" grpId="0" autoUpdateAnimBg="0"/>
      <p:bldP spid="531518" grpId="0" autoUpdateAnimBg="0"/>
      <p:bldP spid="531519" grpId="0" autoUpdateAnimBg="0"/>
      <p:bldP spid="2" grpId="0"/>
      <p:bldP spid="6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算法分析</a:t>
            </a:r>
            <a:r>
              <a:rPr lang="en-US" altLang="zh-CN" smtClean="0"/>
              <a:t>-II</a:t>
            </a:r>
            <a:endParaRPr lang="en-US"/>
          </a:p>
        </p:txBody>
      </p:sp>
      <p:sp>
        <p:nvSpPr>
          <p:cNvPr id="3" name="内容占位符 2"/>
          <p:cNvSpPr>
            <a:spLocks noGrp="1"/>
          </p:cNvSpPr>
          <p:nvPr>
            <p:ph idx="1"/>
          </p:nvPr>
        </p:nvSpPr>
        <p:spPr/>
        <p:txBody>
          <a:bodyPr>
            <a:normAutofit fontScale="92500" lnSpcReduction="20000"/>
          </a:bodyPr>
          <a:lstStyle/>
          <a:p>
            <a:r>
              <a:rPr lang="zh-CN" altLang="en-US" smtClean="0"/>
              <a:t>查找时，每经过一次比较，查找范围就缩小一半，该过程可用一棵</a:t>
            </a:r>
            <a:r>
              <a:rPr lang="zh-CN" altLang="en-US" b="1" smtClean="0">
                <a:solidFill>
                  <a:srgbClr val="0000FF"/>
                </a:solidFill>
              </a:rPr>
              <a:t>二叉树</a:t>
            </a:r>
            <a:r>
              <a:rPr lang="zh-CN" altLang="en-US" smtClean="0"/>
              <a:t>表示：</a:t>
            </a:r>
          </a:p>
          <a:p>
            <a:pPr lvl="1"/>
            <a:r>
              <a:rPr lang="zh-CN" altLang="en-US"/>
              <a:t>把当前查找区间的中点作为根</a:t>
            </a:r>
            <a:r>
              <a:rPr lang="zh-CN" altLang="en-US" smtClean="0"/>
              <a:t>结点</a:t>
            </a:r>
            <a:endParaRPr lang="en-US" altLang="zh-CN" smtClean="0"/>
          </a:p>
          <a:p>
            <a:pPr lvl="1"/>
            <a:r>
              <a:rPr lang="zh-CN" altLang="en-US"/>
              <a:t>左子区间和右子区间分别作为根的左子树和右子</a:t>
            </a:r>
            <a:r>
              <a:rPr lang="zh-CN" altLang="en-US" smtClean="0"/>
              <a:t>树</a:t>
            </a:r>
          </a:p>
          <a:p>
            <a:pPr lvl="1"/>
            <a:r>
              <a:rPr lang="zh-CN" altLang="en-US" smtClean="0"/>
              <a:t>排在中间位置前面的作为左子树的结点</a:t>
            </a:r>
          </a:p>
          <a:p>
            <a:pPr lvl="1"/>
            <a:r>
              <a:rPr lang="zh-CN" altLang="en-US" smtClean="0"/>
              <a:t>排在中间位置后面的作为右子树的结点 </a:t>
            </a:r>
          </a:p>
          <a:p>
            <a:r>
              <a:rPr lang="zh-CN" altLang="en-US" smtClean="0"/>
              <a:t>上述描述查找过程的二叉树被称为二分查找的</a:t>
            </a:r>
            <a:r>
              <a:rPr lang="zh-CN" altLang="en-US" b="1" smtClean="0">
                <a:solidFill>
                  <a:srgbClr val="0000FF"/>
                </a:solidFill>
              </a:rPr>
              <a:t>判定树</a:t>
            </a:r>
            <a:r>
              <a:rPr lang="en-US" altLang="en-US" b="1" smtClean="0">
                <a:solidFill>
                  <a:srgbClr val="0000FF"/>
                </a:solidFill>
              </a:rPr>
              <a:t>(Decision Tree)</a:t>
            </a:r>
          </a:p>
          <a:p>
            <a:pPr lvl="1"/>
            <a:r>
              <a:rPr lang="zh-CN" altLang="en-US" b="1">
                <a:latin typeface="Times New Roman" pitchFamily="18" charset="0"/>
                <a:ea typeface="仿宋_GB2312" pitchFamily="49" charset="-122"/>
              </a:rPr>
              <a:t>内结点</a:t>
            </a:r>
            <a:r>
              <a:rPr lang="zh-CN" altLang="en-US">
                <a:latin typeface="Times New Roman" pitchFamily="18" charset="0"/>
                <a:ea typeface="仿宋_GB2312" pitchFamily="49" charset="-122"/>
              </a:rPr>
              <a:t>代表顺序表中已有的元素，</a:t>
            </a:r>
            <a:r>
              <a:rPr lang="zh-CN" altLang="en-US" b="1">
                <a:latin typeface="Times New Roman" pitchFamily="18" charset="0"/>
                <a:ea typeface="仿宋_GB2312" pitchFamily="49" charset="-122"/>
              </a:rPr>
              <a:t>外结点</a:t>
            </a:r>
            <a:r>
              <a:rPr lang="zh-CN" altLang="en-US">
                <a:latin typeface="Times New Roman" pitchFamily="18" charset="0"/>
                <a:ea typeface="仿宋_GB2312" pitchFamily="49" charset="-122"/>
              </a:rPr>
              <a:t>代表失败结点，它表示在两个相邻已有元素值之间的值</a:t>
            </a:r>
            <a:endParaRPr lang="en-US" altLang="en-US" smtClean="0"/>
          </a:p>
          <a:p>
            <a:r>
              <a:rPr lang="zh-CN" altLang="en-US"/>
              <a:t>找到有序表中任一记录的过程是</a:t>
            </a:r>
            <a:r>
              <a:rPr lang="zh-CN" altLang="en-US" b="1" u="sng"/>
              <a:t>走了一条从根结点到与该记录相应的结点的路径</a:t>
            </a:r>
            <a:r>
              <a:rPr lang="zh-CN" altLang="en-US"/>
              <a:t>，与给定值进行比较的关键字个数为该结点在判定树上的层次</a:t>
            </a:r>
            <a:r>
              <a:rPr lang="zh-CN" altLang="en-US" smtClean="0"/>
              <a:t>数</a:t>
            </a:r>
            <a:endParaRPr lang="en-US" altLang="en-US" smtClean="0"/>
          </a:p>
          <a:p>
            <a:endParaRPr lang="zh-CN" altLang="en-US" smtClean="0"/>
          </a:p>
        </p:txBody>
      </p:sp>
      <p:sp>
        <p:nvSpPr>
          <p:cNvPr id="8" name="灯片编号占位符 7"/>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328920699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5731" name="Group 3"/>
          <p:cNvGrpSpPr>
            <a:grpSpLocks/>
          </p:cNvGrpSpPr>
          <p:nvPr/>
        </p:nvGrpSpPr>
        <p:grpSpPr bwMode="auto">
          <a:xfrm>
            <a:off x="1016670" y="4653136"/>
            <a:ext cx="7299746" cy="920750"/>
            <a:chOff x="0" y="0"/>
            <a:chExt cx="4147" cy="580"/>
          </a:xfrm>
        </p:grpSpPr>
        <p:grpSp>
          <p:nvGrpSpPr>
            <p:cNvPr id="585733" name="Group 4"/>
            <p:cNvGrpSpPr>
              <a:grpSpLocks/>
            </p:cNvGrpSpPr>
            <p:nvPr/>
          </p:nvGrpSpPr>
          <p:grpSpPr bwMode="auto">
            <a:xfrm>
              <a:off x="0" y="0"/>
              <a:ext cx="1584" cy="580"/>
              <a:chOff x="0" y="0"/>
              <a:chExt cx="1584" cy="580"/>
            </a:xfrm>
          </p:grpSpPr>
          <p:sp>
            <p:nvSpPr>
              <p:cNvPr id="585749" name="Rectangle 5"/>
              <p:cNvSpPr>
                <a:spLocks noChangeArrowheads="1"/>
              </p:cNvSpPr>
              <p:nvPr/>
            </p:nvSpPr>
            <p:spPr bwMode="auto">
              <a:xfrm>
                <a:off x="0" y="104"/>
                <a:ext cx="158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err="1" smtClean="0">
                    <a:latin typeface="Times New Roman" pitchFamily="18" charset="0"/>
                  </a:rPr>
                  <a:t>ASL</a:t>
                </a:r>
                <a:r>
                  <a:rPr lang="en-US" altLang="zh-CN" sz="2800" b="1" baseline="-25000" err="1" smtClean="0">
                    <a:latin typeface="Times New Roman" pitchFamily="18" charset="0"/>
                  </a:rPr>
                  <a:t>succ</a:t>
                </a:r>
                <a:r>
                  <a:rPr lang="en-US" altLang="en-US" sz="2800" b="1" smtClean="0">
                    <a:latin typeface="Times New Roman" pitchFamily="18" charset="0"/>
                  </a:rPr>
                  <a:t>=</a:t>
                </a:r>
                <a:r>
                  <a:rPr lang="en-US" altLang="en-US" sz="2800" b="1">
                    <a:latin typeface="Times New Roman" pitchFamily="18" charset="0"/>
                  </a:rPr>
                  <a:t>∑ </a:t>
                </a:r>
                <a:r>
                  <a:rPr lang="en-US" altLang="en-US" sz="2800" b="1" err="1">
                    <a:latin typeface="Times New Roman" pitchFamily="18" charset="0"/>
                  </a:rPr>
                  <a:t>P</a:t>
                </a:r>
                <a:r>
                  <a:rPr lang="en-US" altLang="en-US" sz="2800" b="1" baseline="-18000" err="1">
                    <a:latin typeface="Times New Roman" pitchFamily="18" charset="0"/>
                  </a:rPr>
                  <a:t>i</a:t>
                </a:r>
                <a:r>
                  <a:rPr lang="en-US" altLang="en-US" sz="2800" b="1" err="1">
                    <a:latin typeface="Times New Roman" pitchFamily="18" charset="0"/>
                    <a:sym typeface="Symbol" pitchFamily="18" charset="2"/>
                  </a:rPr>
                  <a:t></a:t>
                </a:r>
                <a:r>
                  <a:rPr lang="en-US" altLang="en-US" sz="2800" b="1" err="1">
                    <a:latin typeface="Times New Roman" pitchFamily="18" charset="0"/>
                  </a:rPr>
                  <a:t>C</a:t>
                </a:r>
                <a:r>
                  <a:rPr lang="en-US" altLang="en-US" sz="2800" b="1" baseline="-18000" err="1">
                    <a:latin typeface="Times New Roman" pitchFamily="18" charset="0"/>
                  </a:rPr>
                  <a:t>i</a:t>
                </a:r>
                <a:r>
                  <a:rPr lang="en-US" altLang="en-US" sz="2800" b="1">
                    <a:latin typeface="Times New Roman" pitchFamily="18" charset="0"/>
                  </a:rPr>
                  <a:t>=</a:t>
                </a:r>
              </a:p>
            </p:txBody>
          </p:sp>
          <p:sp>
            <p:nvSpPr>
              <p:cNvPr id="585750" name="Rectangle 6"/>
              <p:cNvSpPr>
                <a:spLocks noChangeArrowheads="1"/>
              </p:cNvSpPr>
              <p:nvPr/>
            </p:nvSpPr>
            <p:spPr bwMode="auto">
              <a:xfrm>
                <a:off x="763" y="376"/>
                <a:ext cx="36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err="1">
                    <a:latin typeface="Times New Roman" pitchFamily="18" charset="0"/>
                  </a:rPr>
                  <a:t>i</a:t>
                </a:r>
                <a:r>
                  <a:rPr lang="en-US" altLang="en-US" sz="2400">
                    <a:latin typeface="Times New Roman" pitchFamily="18" charset="0"/>
                  </a:rPr>
                  <a:t>=1</a:t>
                </a:r>
              </a:p>
            </p:txBody>
          </p:sp>
          <p:sp>
            <p:nvSpPr>
              <p:cNvPr id="585751" name="Rectangle 7"/>
              <p:cNvSpPr>
                <a:spLocks noChangeArrowheads="1"/>
              </p:cNvSpPr>
              <p:nvPr/>
            </p:nvSpPr>
            <p:spPr bwMode="auto">
              <a:xfrm>
                <a:off x="842" y="0"/>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n</a:t>
                </a:r>
              </a:p>
            </p:txBody>
          </p:sp>
        </p:grpSp>
        <p:grpSp>
          <p:nvGrpSpPr>
            <p:cNvPr id="585734" name="Group 8"/>
            <p:cNvGrpSpPr>
              <a:grpSpLocks/>
            </p:cNvGrpSpPr>
            <p:nvPr/>
          </p:nvGrpSpPr>
          <p:grpSpPr bwMode="auto">
            <a:xfrm>
              <a:off x="1520" y="24"/>
              <a:ext cx="1199" cy="548"/>
              <a:chOff x="0" y="0"/>
              <a:chExt cx="1199" cy="548"/>
            </a:xfrm>
          </p:grpSpPr>
          <p:sp>
            <p:nvSpPr>
              <p:cNvPr id="585741" name="Rectangle 9"/>
              <p:cNvSpPr>
                <a:spLocks noChangeArrowheads="1"/>
              </p:cNvSpPr>
              <p:nvPr/>
            </p:nvSpPr>
            <p:spPr bwMode="auto">
              <a:xfrm>
                <a:off x="224" y="104"/>
                <a:ext cx="975"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b="1">
                    <a:latin typeface="Times New Roman" pitchFamily="18" charset="0"/>
                  </a:rPr>
                  <a:t>∑ </a:t>
                </a:r>
                <a:r>
                  <a:rPr lang="en-US" altLang="en-US" sz="2800" b="1">
                    <a:latin typeface="Times New Roman" pitchFamily="18" charset="0"/>
                  </a:rPr>
                  <a:t>j</a:t>
                </a:r>
                <a:r>
                  <a:rPr lang="en-US" altLang="en-US" sz="2800" b="1">
                    <a:latin typeface="Times New Roman" pitchFamily="18" charset="0"/>
                    <a:sym typeface="Symbol" pitchFamily="18" charset="2"/>
                  </a:rPr>
                  <a:t>2</a:t>
                </a:r>
                <a:r>
                  <a:rPr lang="en-US" altLang="en-US" sz="2800" b="1" baseline="30000">
                    <a:latin typeface="Times New Roman" pitchFamily="18" charset="0"/>
                    <a:sym typeface="Symbol" pitchFamily="18" charset="2"/>
                  </a:rPr>
                  <a:t>j-1</a:t>
                </a:r>
                <a:r>
                  <a:rPr lang="en-US" altLang="en-US" sz="2800" b="1">
                    <a:latin typeface="Times New Roman" pitchFamily="18" charset="0"/>
                  </a:rPr>
                  <a:t>=</a:t>
                </a:r>
              </a:p>
            </p:txBody>
          </p:sp>
          <p:sp>
            <p:nvSpPr>
              <p:cNvPr id="585742" name="Rectangle 10"/>
              <p:cNvSpPr>
                <a:spLocks noChangeArrowheads="1"/>
              </p:cNvSpPr>
              <p:nvPr/>
            </p:nvSpPr>
            <p:spPr bwMode="auto">
              <a:xfrm>
                <a:off x="224" y="344"/>
                <a:ext cx="36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j=1</a:t>
                </a:r>
              </a:p>
            </p:txBody>
          </p:sp>
          <p:sp>
            <p:nvSpPr>
              <p:cNvPr id="585743" name="Rectangle 11"/>
              <p:cNvSpPr>
                <a:spLocks noChangeArrowheads="1"/>
              </p:cNvSpPr>
              <p:nvPr/>
            </p:nvSpPr>
            <p:spPr bwMode="auto">
              <a:xfrm>
                <a:off x="288" y="0"/>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h</a:t>
                </a:r>
              </a:p>
            </p:txBody>
          </p:sp>
          <p:grpSp>
            <p:nvGrpSpPr>
              <p:cNvPr id="585744" name="Group 12"/>
              <p:cNvGrpSpPr>
                <a:grpSpLocks/>
              </p:cNvGrpSpPr>
              <p:nvPr/>
            </p:nvGrpSpPr>
            <p:grpSpPr bwMode="auto">
              <a:xfrm>
                <a:off x="0" y="68"/>
                <a:ext cx="222" cy="348"/>
                <a:chOff x="0" y="0"/>
                <a:chExt cx="222" cy="348"/>
              </a:xfrm>
            </p:grpSpPr>
            <p:sp>
              <p:nvSpPr>
                <p:cNvPr id="585745" name="Rectangle 13"/>
                <p:cNvSpPr>
                  <a:spLocks noChangeArrowheads="1"/>
                </p:cNvSpPr>
                <p:nvPr/>
              </p:nvSpPr>
              <p:spPr bwMode="auto">
                <a:xfrm>
                  <a:off x="40" y="144"/>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n</a:t>
                  </a:r>
                </a:p>
              </p:txBody>
            </p:sp>
            <p:grpSp>
              <p:nvGrpSpPr>
                <p:cNvPr id="585746" name="Group 14"/>
                <p:cNvGrpSpPr>
                  <a:grpSpLocks/>
                </p:cNvGrpSpPr>
                <p:nvPr/>
              </p:nvGrpSpPr>
              <p:grpSpPr bwMode="auto">
                <a:xfrm>
                  <a:off x="0" y="0"/>
                  <a:ext cx="222" cy="284"/>
                  <a:chOff x="0" y="0"/>
                  <a:chExt cx="222" cy="284"/>
                </a:xfrm>
              </p:grpSpPr>
              <p:sp>
                <p:nvSpPr>
                  <p:cNvPr id="585747" name="Rectangle 15"/>
                  <p:cNvSpPr>
                    <a:spLocks noChangeArrowheads="1"/>
                  </p:cNvSpPr>
                  <p:nvPr/>
                </p:nvSpPr>
                <p:spPr bwMode="auto">
                  <a:xfrm>
                    <a:off x="0" y="80"/>
                    <a:ext cx="18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a:t>
                    </a:r>
                  </a:p>
                </p:txBody>
              </p:sp>
              <p:sp>
                <p:nvSpPr>
                  <p:cNvPr id="585748" name="Rectangle 16"/>
                  <p:cNvSpPr>
                    <a:spLocks noChangeArrowheads="1"/>
                  </p:cNvSpPr>
                  <p:nvPr/>
                </p:nvSpPr>
                <p:spPr bwMode="auto">
                  <a:xfrm>
                    <a:off x="40" y="0"/>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1</a:t>
                    </a:r>
                  </a:p>
                </p:txBody>
              </p:sp>
            </p:grpSp>
          </p:grpSp>
        </p:grpSp>
        <p:grpSp>
          <p:nvGrpSpPr>
            <p:cNvPr id="585735" name="Group 17"/>
            <p:cNvGrpSpPr>
              <a:grpSpLocks/>
            </p:cNvGrpSpPr>
            <p:nvPr/>
          </p:nvGrpSpPr>
          <p:grpSpPr bwMode="auto">
            <a:xfrm>
              <a:off x="2736" y="96"/>
              <a:ext cx="1411" cy="428"/>
              <a:chOff x="0" y="0"/>
              <a:chExt cx="1411" cy="428"/>
            </a:xfrm>
          </p:grpSpPr>
          <p:grpSp>
            <p:nvGrpSpPr>
              <p:cNvPr id="585736" name="Group 18"/>
              <p:cNvGrpSpPr>
                <a:grpSpLocks/>
              </p:cNvGrpSpPr>
              <p:nvPr/>
            </p:nvGrpSpPr>
            <p:grpSpPr bwMode="auto">
              <a:xfrm>
                <a:off x="0" y="0"/>
                <a:ext cx="394" cy="428"/>
                <a:chOff x="0" y="0"/>
                <a:chExt cx="394" cy="428"/>
              </a:xfrm>
            </p:grpSpPr>
            <p:sp>
              <p:nvSpPr>
                <p:cNvPr id="585738" name="Rectangle 19"/>
                <p:cNvSpPr>
                  <a:spLocks noChangeArrowheads="1"/>
                </p:cNvSpPr>
                <p:nvPr/>
              </p:nvSpPr>
              <p:spPr bwMode="auto">
                <a:xfrm>
                  <a:off x="88" y="224"/>
                  <a:ext cx="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n</a:t>
                  </a:r>
                </a:p>
              </p:txBody>
            </p:sp>
            <p:sp>
              <p:nvSpPr>
                <p:cNvPr id="585739" name="Rectangle 20"/>
                <p:cNvSpPr>
                  <a:spLocks noChangeArrowheads="1"/>
                </p:cNvSpPr>
                <p:nvPr/>
              </p:nvSpPr>
              <p:spPr bwMode="auto">
                <a:xfrm>
                  <a:off x="0" y="0"/>
                  <a:ext cx="39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n+1</a:t>
                  </a:r>
                </a:p>
              </p:txBody>
            </p:sp>
            <p:sp>
              <p:nvSpPr>
                <p:cNvPr id="585740" name="Line 21"/>
                <p:cNvSpPr>
                  <a:spLocks noChangeShapeType="1"/>
                </p:cNvSpPr>
                <p:nvPr/>
              </p:nvSpPr>
              <p:spPr bwMode="auto">
                <a:xfrm>
                  <a:off x="10" y="208"/>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85737" name="Rectangle 22"/>
              <p:cNvSpPr>
                <a:spLocks noChangeArrowheads="1"/>
              </p:cNvSpPr>
              <p:nvPr/>
            </p:nvSpPr>
            <p:spPr bwMode="auto">
              <a:xfrm>
                <a:off x="368" y="80"/>
                <a:ext cx="104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b="1">
                    <a:latin typeface="Times New Roman" pitchFamily="18" charset="0"/>
                  </a:rPr>
                  <a:t>㏒</a:t>
                </a:r>
                <a:r>
                  <a:rPr lang="en-US" altLang="en-US" sz="2800" b="1" baseline="-25000">
                    <a:latin typeface="Times New Roman" pitchFamily="18" charset="0"/>
                  </a:rPr>
                  <a:t>2</a:t>
                </a:r>
                <a:r>
                  <a:rPr lang="en-US" altLang="en-US" sz="2800" b="1">
                    <a:latin typeface="Times New Roman" pitchFamily="18" charset="0"/>
                  </a:rPr>
                  <a:t>(n+1)-1</a:t>
                </a:r>
              </a:p>
            </p:txBody>
          </p:sp>
        </p:grpSp>
      </p:grpSp>
      <p:sp>
        <p:nvSpPr>
          <p:cNvPr id="13" name="标题 12"/>
          <p:cNvSpPr>
            <a:spLocks noGrp="1"/>
          </p:cNvSpPr>
          <p:nvPr>
            <p:ph type="title"/>
          </p:nvPr>
        </p:nvSpPr>
        <p:spPr/>
        <p:txBody>
          <a:bodyPr/>
          <a:lstStyle/>
          <a:p>
            <a:r>
              <a:rPr lang="zh-CN" altLang="en-US" smtClean="0"/>
              <a:t>算法分析</a:t>
            </a:r>
            <a:r>
              <a:rPr lang="en-US" altLang="zh-CN" smtClean="0"/>
              <a:t>-III</a:t>
            </a:r>
            <a:endParaRPr lang="zh-CN" altLang="en-US"/>
          </a:p>
        </p:txBody>
      </p:sp>
      <p:sp>
        <p:nvSpPr>
          <p:cNvPr id="7" name="内容占位符 6"/>
          <p:cNvSpPr>
            <a:spLocks noGrp="1"/>
          </p:cNvSpPr>
          <p:nvPr>
            <p:ph idx="1"/>
          </p:nvPr>
        </p:nvSpPr>
        <p:spPr/>
        <p:txBody>
          <a:bodyPr>
            <a:normAutofit fontScale="92500" lnSpcReduction="10000"/>
          </a:bodyPr>
          <a:lstStyle/>
          <a:p>
            <a:r>
              <a:rPr lang="zh-CN" altLang="en-US" smtClean="0"/>
              <a:t>一般情况下，表长为 </a:t>
            </a:r>
            <a:r>
              <a:rPr lang="en-US" altLang="zh-CN" smtClean="0"/>
              <a:t>n </a:t>
            </a:r>
            <a:r>
              <a:rPr lang="zh-CN" altLang="en-US" smtClean="0"/>
              <a:t>的有序表其二分查找的判定树的深度和含有 </a:t>
            </a:r>
            <a:r>
              <a:rPr lang="en-US" altLang="zh-CN" smtClean="0"/>
              <a:t>n </a:t>
            </a:r>
            <a:r>
              <a:rPr lang="zh-CN" altLang="en-US" smtClean="0"/>
              <a:t>个结点的完全二叉树的深度相同，而含</a:t>
            </a:r>
            <a:r>
              <a:rPr lang="en-US" altLang="zh-CN" smtClean="0"/>
              <a:t>n</a:t>
            </a:r>
            <a:r>
              <a:rPr lang="zh-CN" altLang="en-US" smtClean="0"/>
              <a:t>个结点的完全二叉树的深度为</a:t>
            </a:r>
            <a:r>
              <a:rPr lang="en-US" altLang="en-US" smtClean="0">
                <a:sym typeface="Symbol" pitchFamily="18" charset="2"/>
              </a:rPr>
              <a:t></a:t>
            </a:r>
            <a:r>
              <a:rPr lang="en-US" altLang="zh-CN" smtClean="0"/>
              <a:t>log</a:t>
            </a:r>
            <a:r>
              <a:rPr lang="en-US" altLang="zh-CN" baseline="-25000" smtClean="0"/>
              <a:t>2</a:t>
            </a:r>
            <a:r>
              <a:rPr lang="en-US" altLang="zh-CN" smtClean="0"/>
              <a:t>n</a:t>
            </a:r>
            <a:r>
              <a:rPr lang="en-US" altLang="en-US" smtClean="0">
                <a:sym typeface="Symbol" pitchFamily="18" charset="2"/>
              </a:rPr>
              <a:t></a:t>
            </a:r>
            <a:r>
              <a:rPr lang="en-US" altLang="zh-CN" smtClean="0"/>
              <a:t>+1</a:t>
            </a:r>
            <a:r>
              <a:rPr lang="zh-CN" altLang="en-US" smtClean="0"/>
              <a:t>，则二分查找的</a:t>
            </a:r>
            <a:r>
              <a:rPr lang="zh-CN" altLang="en-US" b="1" smtClean="0">
                <a:solidFill>
                  <a:srgbClr val="0000FF"/>
                </a:solidFill>
              </a:rPr>
              <a:t>最多</a:t>
            </a:r>
            <a:r>
              <a:rPr lang="zh-CN" altLang="en-US" smtClean="0"/>
              <a:t>查找次数也就为</a:t>
            </a:r>
            <a:r>
              <a:rPr lang="zh-CN" altLang="en-US" smtClean="0">
                <a:sym typeface="Symbol" pitchFamily="18" charset="2"/>
              </a:rPr>
              <a:t></a:t>
            </a:r>
            <a:r>
              <a:rPr lang="en-US" altLang="zh-CN" smtClean="0"/>
              <a:t>log</a:t>
            </a:r>
            <a:r>
              <a:rPr lang="en-US" altLang="zh-CN" baseline="-25000" smtClean="0"/>
              <a:t>2</a:t>
            </a:r>
            <a:r>
              <a:rPr lang="en-US" altLang="zh-CN" smtClean="0"/>
              <a:t>n</a:t>
            </a:r>
            <a:r>
              <a:rPr lang="en-US" altLang="en-US" smtClean="0">
                <a:sym typeface="Symbol" pitchFamily="18" charset="2"/>
              </a:rPr>
              <a:t></a:t>
            </a:r>
            <a:r>
              <a:rPr lang="en-US" altLang="zh-CN" smtClean="0"/>
              <a:t>+1</a:t>
            </a:r>
            <a:r>
              <a:rPr lang="zh-CN" altLang="en-US" smtClean="0"/>
              <a:t>次</a:t>
            </a:r>
            <a:endParaRPr lang="en-US" altLang="zh-CN" smtClean="0"/>
          </a:p>
          <a:p>
            <a:r>
              <a:rPr lang="zh-CN" altLang="en-US" smtClean="0"/>
              <a:t>设有序表长度</a:t>
            </a:r>
            <a:r>
              <a:rPr lang="en-US" altLang="zh-CN" smtClean="0"/>
              <a:t>n=2</a:t>
            </a:r>
            <a:r>
              <a:rPr lang="en-US" altLang="zh-CN" baseline="30000" smtClean="0"/>
              <a:t>h</a:t>
            </a:r>
            <a:r>
              <a:rPr lang="en-US" altLang="zh-CN" smtClean="0"/>
              <a:t>-1</a:t>
            </a:r>
            <a:r>
              <a:rPr lang="zh-CN" altLang="en-US" smtClean="0"/>
              <a:t>，即对应的二叉树为满二叉树，则，由</a:t>
            </a:r>
            <a:r>
              <a:rPr lang="zh-CN" altLang="en-US" smtClean="0">
                <a:sym typeface="Symbol" pitchFamily="18" charset="2"/>
              </a:rPr>
              <a:t>满</a:t>
            </a:r>
            <a:r>
              <a:rPr lang="zh-CN" altLang="en-US" smtClean="0"/>
              <a:t>二叉树性质知，第</a:t>
            </a:r>
            <a:r>
              <a:rPr lang="en-US" altLang="en-US" err="1" smtClean="0"/>
              <a:t>i</a:t>
            </a:r>
            <a:r>
              <a:rPr lang="en-US" altLang="en-US" smtClean="0"/>
              <a:t> </a:t>
            </a:r>
            <a:r>
              <a:rPr lang="zh-CN" altLang="en-US" smtClean="0"/>
              <a:t>层上的结点数为</a:t>
            </a:r>
            <a:r>
              <a:rPr lang="en-US" altLang="en-US" smtClean="0"/>
              <a:t>2</a:t>
            </a:r>
            <a:r>
              <a:rPr lang="en-US" altLang="en-US" baseline="30000" smtClean="0"/>
              <a:t>i</a:t>
            </a:r>
            <a:r>
              <a:rPr lang="en-US" altLang="en-US" smtClean="0"/>
              <a:t>-1 (</a:t>
            </a:r>
            <a:r>
              <a:rPr lang="en-US" altLang="en-US" err="1" smtClean="0"/>
              <a:t>i≤h</a:t>
            </a:r>
            <a:r>
              <a:rPr lang="en-US" altLang="en-US" smtClean="0"/>
              <a:t>) </a:t>
            </a:r>
            <a:r>
              <a:rPr lang="zh-CN" altLang="en-US" smtClean="0"/>
              <a:t>，设表中每个记录的查找概率相等，即</a:t>
            </a:r>
            <a:r>
              <a:rPr lang="en-US" altLang="en-US" smtClean="0"/>
              <a:t>Pi=1/n</a:t>
            </a:r>
            <a:r>
              <a:rPr lang="zh-CN" altLang="en-US" smtClean="0"/>
              <a:t>，则</a:t>
            </a:r>
            <a:r>
              <a:rPr lang="zh-CN" altLang="en-US" b="1" smtClean="0">
                <a:solidFill>
                  <a:srgbClr val="0000FF"/>
                </a:solidFill>
              </a:rPr>
              <a:t>查找成功时的</a:t>
            </a:r>
            <a:r>
              <a:rPr lang="en-US" altLang="en-US" b="1" smtClean="0">
                <a:solidFill>
                  <a:srgbClr val="0000FF"/>
                </a:solidFill>
              </a:rPr>
              <a:t>ASL</a:t>
            </a:r>
            <a:r>
              <a:rPr lang="zh-CN" altLang="en-US" smtClean="0"/>
              <a:t>：</a:t>
            </a:r>
            <a:endParaRPr lang="en-US" altLang="zh-CN" smtClean="0"/>
          </a:p>
          <a:p>
            <a:pPr lvl="1"/>
            <a:endParaRPr lang="en-US" altLang="zh-CN" smtClean="0"/>
          </a:p>
          <a:p>
            <a:pPr lvl="1"/>
            <a:endParaRPr lang="en-US" altLang="zh-CN" smtClean="0"/>
          </a:p>
          <a:p>
            <a:pPr lvl="1"/>
            <a:r>
              <a:rPr lang="en-US" altLang="zh-CN" smtClean="0"/>
              <a:t>Ci</a:t>
            </a:r>
            <a:r>
              <a:rPr lang="zh-CN" altLang="en-US" smtClean="0"/>
              <a:t>为找到第</a:t>
            </a:r>
            <a:r>
              <a:rPr lang="en-US" altLang="zh-CN" err="1" smtClean="0"/>
              <a:t>i</a:t>
            </a:r>
            <a:r>
              <a:rPr lang="zh-CN" altLang="en-US" smtClean="0"/>
              <a:t>个记录时已进行过比较的关键字个数</a:t>
            </a:r>
            <a:endParaRPr lang="en-US" altLang="zh-CN" smtClean="0"/>
          </a:p>
          <a:p>
            <a:r>
              <a:rPr lang="zh-CN" altLang="en-US" smtClean="0"/>
              <a:t>当</a:t>
            </a:r>
            <a:r>
              <a:rPr lang="en-US" altLang="en-US" smtClean="0"/>
              <a:t>n</a:t>
            </a:r>
            <a:r>
              <a:rPr lang="zh-CN" altLang="en-US" smtClean="0"/>
              <a:t>很大 </a:t>
            </a:r>
            <a:r>
              <a:rPr lang="en-US" altLang="en-US" smtClean="0"/>
              <a:t>(n&gt;50)</a:t>
            </a:r>
            <a:r>
              <a:rPr lang="zh-CN" altLang="en-US" smtClean="0"/>
              <a:t>时， </a:t>
            </a:r>
            <a:r>
              <a:rPr lang="en-US" altLang="en-US" smtClean="0"/>
              <a:t>ASL≈ ㏒</a:t>
            </a:r>
            <a:r>
              <a:rPr lang="en-US" altLang="en-US" baseline="-25000" smtClean="0"/>
              <a:t>2</a:t>
            </a:r>
            <a:r>
              <a:rPr lang="en-US" altLang="en-US" smtClean="0"/>
              <a:t>(n+1)-1</a:t>
            </a:r>
            <a:endParaRPr lang="zh-CN" altLang="en-US" smtClean="0"/>
          </a:p>
          <a:p>
            <a:pPr lvl="1"/>
            <a:endParaRPr lang="zh-CN" altLang="en-US" smtClean="0"/>
          </a:p>
          <a:p>
            <a:endParaRPr 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2" name="TextBox 1"/>
          <p:cNvSpPr txBox="1"/>
          <p:nvPr/>
        </p:nvSpPr>
        <p:spPr>
          <a:xfrm>
            <a:off x="7740352" y="6093296"/>
            <a:ext cx="1390124" cy="523220"/>
          </a:xfrm>
          <a:prstGeom prst="rect">
            <a:avLst/>
          </a:prstGeom>
          <a:noFill/>
        </p:spPr>
        <p:txBody>
          <a:bodyPr wrap="none" rtlCol="0">
            <a:spAutoFit/>
          </a:bodyPr>
          <a:lstStyle/>
          <a:p>
            <a:r>
              <a:rPr lang="en-US" altLang="zh-CN" sz="2800" smtClean="0">
                <a:solidFill>
                  <a:schemeClr val="accent6">
                    <a:lumMod val="50000"/>
                  </a:schemeClr>
                </a:solidFill>
              </a:rPr>
              <a:t>O(log</a:t>
            </a:r>
            <a:r>
              <a:rPr lang="en-US" altLang="zh-CN" sz="2800" baseline="-25000" smtClean="0">
                <a:solidFill>
                  <a:schemeClr val="accent6">
                    <a:lumMod val="50000"/>
                  </a:schemeClr>
                </a:solidFill>
              </a:rPr>
              <a:t>2</a:t>
            </a:r>
            <a:r>
              <a:rPr lang="en-US" altLang="zh-CN" sz="2800" smtClean="0">
                <a:solidFill>
                  <a:schemeClr val="accent6">
                    <a:lumMod val="50000"/>
                  </a:schemeClr>
                </a:solidFill>
              </a:rPr>
              <a:t>n)</a:t>
            </a:r>
            <a:endParaRPr lang="en-US">
              <a:solidFill>
                <a:schemeClr val="accent6">
                  <a:lumMod val="50000"/>
                </a:schemeClr>
              </a:solidFill>
            </a:endParaRPr>
          </a:p>
        </p:txBody>
      </p:sp>
    </p:spTree>
    <p:extLst>
      <p:ext uri="{BB962C8B-B14F-4D97-AF65-F5344CB8AC3E}">
        <p14:creationId xmlns:p14="http://schemas.microsoft.com/office/powerpoint/2010/main" val="3503834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latin typeface="+mn-lt"/>
              </a:rPr>
              <a:t>算法分析</a:t>
            </a:r>
            <a:r>
              <a:rPr lang="en-US" altLang="zh-CN">
                <a:latin typeface="+mn-lt"/>
              </a:rPr>
              <a:t>-</a:t>
            </a:r>
            <a:r>
              <a:rPr lang="zh-CN" altLang="en-US" smtClean="0">
                <a:latin typeface="+mn-lt"/>
              </a:rPr>
              <a:t>公式推导</a:t>
            </a:r>
            <a:endParaRPr lang="en-US">
              <a:latin typeface="+mn-lt"/>
            </a:endParaRPr>
          </a:p>
        </p:txBody>
      </p:sp>
      <p:sp>
        <p:nvSpPr>
          <p:cNvPr id="7173" name="灯片编号占位符 2"/>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CC354DA-7916-4D49-8DBB-C33599105D2A}" type="slidenum">
              <a:rPr lang="en-US" altLang="zh-CN" smtClean="0">
                <a:latin typeface="华文新魏" pitchFamily="2" charset="-122"/>
                <a:ea typeface="华文新魏" pitchFamily="2" charset="-122"/>
              </a:rPr>
              <a:pPr eaLnBrk="1" hangingPunct="1"/>
              <a:t>26</a:t>
            </a:fld>
            <a:endParaRPr lang="en-US" altLang="zh-CN" smtClean="0">
              <a:latin typeface="华文新魏" pitchFamily="2" charset="-122"/>
              <a:ea typeface="华文新魏" pitchFamily="2" charset="-122"/>
            </a:endParaRPr>
          </a:p>
        </p:txBody>
      </p:sp>
      <p:graphicFrame>
        <p:nvGraphicFramePr>
          <p:cNvPr id="7170" name="Object 2"/>
          <p:cNvGraphicFramePr>
            <a:graphicFrameLocks noChangeAspect="1"/>
          </p:cNvGraphicFramePr>
          <p:nvPr>
            <p:extLst>
              <p:ext uri="{D42A27DB-BD31-4B8C-83A1-F6EECF244321}">
                <p14:modId xmlns:p14="http://schemas.microsoft.com/office/powerpoint/2010/main" val="2971602481"/>
              </p:ext>
            </p:extLst>
          </p:nvPr>
        </p:nvGraphicFramePr>
        <p:xfrm>
          <a:off x="683568" y="2327275"/>
          <a:ext cx="7361237" cy="1246188"/>
        </p:xfrm>
        <a:graphic>
          <a:graphicData uri="http://schemas.openxmlformats.org/presentationml/2006/ole">
            <mc:AlternateContent xmlns:mc="http://schemas.openxmlformats.org/markup-compatibility/2006">
              <mc:Choice xmlns:v="urn:schemas-microsoft-com:vml" Requires="v">
                <p:oleObj spid="_x0000_s2252" name="公式" r:id="rId3" imgW="3047760" imgH="482400" progId="Equation.3">
                  <p:embed/>
                </p:oleObj>
              </mc:Choice>
              <mc:Fallback>
                <p:oleObj name="公式" r:id="rId3" imgW="304776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327275"/>
                        <a:ext cx="7361237" cy="124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3"/>
          <p:cNvGraphicFramePr>
            <a:graphicFrameLocks noChangeAspect="1"/>
          </p:cNvGraphicFramePr>
          <p:nvPr>
            <p:extLst>
              <p:ext uri="{D42A27DB-BD31-4B8C-83A1-F6EECF244321}">
                <p14:modId xmlns:p14="http://schemas.microsoft.com/office/powerpoint/2010/main" val="2872350258"/>
              </p:ext>
            </p:extLst>
          </p:nvPr>
        </p:nvGraphicFramePr>
        <p:xfrm>
          <a:off x="611560" y="4076700"/>
          <a:ext cx="7915275" cy="2057400"/>
        </p:xfrm>
        <a:graphic>
          <a:graphicData uri="http://schemas.openxmlformats.org/presentationml/2006/ole">
            <mc:AlternateContent xmlns:mc="http://schemas.openxmlformats.org/markup-compatibility/2006">
              <mc:Choice xmlns:v="urn:schemas-microsoft-com:vml" Requires="v">
                <p:oleObj spid="_x0000_s2253" name="公式" r:id="rId5" imgW="3403440" imgH="812520" progId="Equation.3">
                  <p:embed/>
                </p:oleObj>
              </mc:Choice>
              <mc:Fallback>
                <p:oleObj name="公式" r:id="rId5" imgW="3403440" imgH="8125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4076700"/>
                        <a:ext cx="79152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5" name="Text Box 6"/>
          <p:cNvSpPr txBox="1">
            <a:spLocks noChangeArrowheads="1"/>
          </p:cNvSpPr>
          <p:nvPr/>
        </p:nvSpPr>
        <p:spPr bwMode="auto">
          <a:xfrm>
            <a:off x="533400" y="1773238"/>
            <a:ext cx="3962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000" b="1">
                <a:solidFill>
                  <a:srgbClr val="000099"/>
                </a:solidFill>
                <a:latin typeface="Times New Roman" pitchFamily="18" charset="0"/>
                <a:ea typeface="仿宋_GB2312" pitchFamily="49" charset="-122"/>
              </a:rPr>
              <a:t>可以用归纳法证明</a:t>
            </a:r>
            <a:endParaRPr kumimoji="1" lang="zh-CN" altLang="en-US" sz="3000">
              <a:solidFill>
                <a:srgbClr val="000099"/>
              </a:solidFill>
              <a:latin typeface="Times New Roman" pitchFamily="18" charset="0"/>
            </a:endParaRPr>
          </a:p>
        </p:txBody>
      </p:sp>
      <p:sp>
        <p:nvSpPr>
          <p:cNvPr id="7176" name="Text Box 7"/>
          <p:cNvSpPr txBox="1">
            <a:spLocks noChangeArrowheads="1"/>
          </p:cNvSpPr>
          <p:nvPr/>
        </p:nvSpPr>
        <p:spPr bwMode="auto">
          <a:xfrm>
            <a:off x="555625" y="3573463"/>
            <a:ext cx="73294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000" b="1">
                <a:solidFill>
                  <a:srgbClr val="000099"/>
                </a:solidFill>
                <a:latin typeface="Times New Roman" pitchFamily="18" charset="0"/>
                <a:ea typeface="仿宋_GB2312" pitchFamily="49" charset="-122"/>
              </a:rPr>
              <a:t>这样，由 </a:t>
            </a:r>
            <a:r>
              <a:rPr lang="en-US" altLang="zh-CN" sz="3000" b="1">
                <a:solidFill>
                  <a:schemeClr val="accent6">
                    <a:lumMod val="50000"/>
                  </a:schemeClr>
                </a:solidFill>
                <a:latin typeface="Times New Roman" pitchFamily="18" charset="0"/>
              </a:rPr>
              <a:t>2</a:t>
            </a:r>
            <a:r>
              <a:rPr lang="en-US" altLang="zh-CN" sz="3000" b="1" i="1" baseline="30000">
                <a:solidFill>
                  <a:schemeClr val="accent6">
                    <a:lumMod val="50000"/>
                  </a:schemeClr>
                </a:solidFill>
                <a:latin typeface="Times New Roman" pitchFamily="18" charset="0"/>
              </a:rPr>
              <a:t>h</a:t>
            </a:r>
            <a:r>
              <a:rPr lang="en-US" altLang="zh-CN" sz="3000" b="1">
                <a:solidFill>
                  <a:schemeClr val="accent6">
                    <a:lumMod val="50000"/>
                  </a:schemeClr>
                </a:solidFill>
                <a:latin typeface="Times New Roman" pitchFamily="18" charset="0"/>
              </a:rPr>
              <a:t> = </a:t>
            </a:r>
            <a:r>
              <a:rPr lang="en-US" altLang="zh-CN" sz="3000" b="1" i="1">
                <a:solidFill>
                  <a:schemeClr val="accent6">
                    <a:lumMod val="50000"/>
                  </a:schemeClr>
                </a:solidFill>
                <a:latin typeface="Times New Roman" pitchFamily="18" charset="0"/>
              </a:rPr>
              <a:t>n</a:t>
            </a:r>
            <a:r>
              <a:rPr lang="en-US" altLang="zh-CN" sz="3000" b="1">
                <a:solidFill>
                  <a:schemeClr val="accent6">
                    <a:lumMod val="50000"/>
                  </a:schemeClr>
                </a:solidFill>
                <a:latin typeface="Times New Roman" pitchFamily="18" charset="0"/>
              </a:rPr>
              <a:t>+1, </a:t>
            </a:r>
            <a:r>
              <a:rPr lang="en-US" altLang="zh-CN" sz="3000" b="1" i="1">
                <a:solidFill>
                  <a:schemeClr val="accent6">
                    <a:lumMod val="50000"/>
                  </a:schemeClr>
                </a:solidFill>
                <a:latin typeface="Times New Roman" pitchFamily="18" charset="0"/>
              </a:rPr>
              <a:t>h</a:t>
            </a:r>
            <a:r>
              <a:rPr lang="en-US" altLang="zh-CN" sz="3000" b="1">
                <a:solidFill>
                  <a:schemeClr val="accent6">
                    <a:lumMod val="50000"/>
                  </a:schemeClr>
                </a:solidFill>
                <a:latin typeface="Times New Roman" pitchFamily="18" charset="0"/>
              </a:rPr>
              <a:t> = log</a:t>
            </a:r>
            <a:r>
              <a:rPr lang="en-US" altLang="zh-CN" sz="3000" b="1" baseline="-25000">
                <a:solidFill>
                  <a:schemeClr val="accent6">
                    <a:lumMod val="50000"/>
                  </a:schemeClr>
                </a:solidFill>
                <a:latin typeface="Times New Roman" pitchFamily="18" charset="0"/>
              </a:rPr>
              <a:t>2</a:t>
            </a:r>
            <a:r>
              <a:rPr lang="en-US" altLang="zh-CN" sz="3000" b="1">
                <a:solidFill>
                  <a:schemeClr val="accent6">
                    <a:lumMod val="50000"/>
                  </a:schemeClr>
                </a:solidFill>
                <a:latin typeface="Times New Roman" pitchFamily="18" charset="0"/>
              </a:rPr>
              <a:t>(</a:t>
            </a:r>
            <a:r>
              <a:rPr lang="en-US" altLang="zh-CN" sz="3000" b="1" i="1">
                <a:solidFill>
                  <a:schemeClr val="accent6">
                    <a:lumMod val="50000"/>
                  </a:schemeClr>
                </a:solidFill>
                <a:latin typeface="Times New Roman" pitchFamily="18" charset="0"/>
              </a:rPr>
              <a:t>n</a:t>
            </a:r>
            <a:r>
              <a:rPr lang="en-US" altLang="zh-CN" sz="3000" b="1">
                <a:solidFill>
                  <a:schemeClr val="accent6">
                    <a:lumMod val="50000"/>
                  </a:schemeClr>
                </a:solidFill>
                <a:latin typeface="Times New Roman" pitchFamily="18" charset="0"/>
              </a:rPr>
              <a:t>+1)</a:t>
            </a:r>
          </a:p>
        </p:txBody>
      </p:sp>
      <p:graphicFrame>
        <p:nvGraphicFramePr>
          <p:cNvPr id="7172" name="Object 4"/>
          <p:cNvGraphicFramePr>
            <a:graphicFrameLocks noChangeAspect="1"/>
          </p:cNvGraphicFramePr>
          <p:nvPr>
            <p:extLst>
              <p:ext uri="{D42A27DB-BD31-4B8C-83A1-F6EECF244321}">
                <p14:modId xmlns:p14="http://schemas.microsoft.com/office/powerpoint/2010/main" val="3123734560"/>
              </p:ext>
            </p:extLst>
          </p:nvPr>
        </p:nvGraphicFramePr>
        <p:xfrm>
          <a:off x="683568" y="836712"/>
          <a:ext cx="6970713" cy="995362"/>
        </p:xfrm>
        <a:graphic>
          <a:graphicData uri="http://schemas.openxmlformats.org/presentationml/2006/ole">
            <mc:AlternateContent xmlns:mc="http://schemas.openxmlformats.org/markup-compatibility/2006">
              <mc:Choice xmlns:v="urn:schemas-microsoft-com:vml" Requires="v">
                <p:oleObj spid="_x0000_s2254" name="公式" r:id="rId7" imgW="2997000" imgH="393480" progId="Equation.3">
                  <p:embed/>
                </p:oleObj>
              </mc:Choice>
              <mc:Fallback>
                <p:oleObj name="公式" r:id="rId7" imgW="299700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836712"/>
                        <a:ext cx="6970713" cy="99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50174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算法分析</a:t>
            </a:r>
            <a:r>
              <a:rPr lang="en-US" altLang="zh-CN" smtClean="0"/>
              <a:t>-</a:t>
            </a:r>
            <a:r>
              <a:rPr lang="zh-CN" altLang="en-US" smtClean="0"/>
              <a:t>查找实例</a:t>
            </a:r>
            <a:endParaRPr lang="en-US"/>
          </a:p>
        </p:txBody>
      </p:sp>
      <p:sp>
        <p:nvSpPr>
          <p:cNvPr id="5" name="内容占位符 4"/>
          <p:cNvSpPr>
            <a:spLocks noGrp="1"/>
          </p:cNvSpPr>
          <p:nvPr>
            <p:ph idx="1"/>
          </p:nvPr>
        </p:nvSpPr>
        <p:spPr/>
        <p:txBody>
          <a:bodyPr/>
          <a:lstStyle/>
          <a:p>
            <a:r>
              <a:rPr lang="zh-CN" altLang="en-US" smtClean="0"/>
              <a:t>对有序顺序表 </a:t>
            </a:r>
            <a:r>
              <a:rPr lang="en-US" altLang="zh-CN" smtClean="0"/>
              <a:t>(10, 20, 30, 40, 50, 60)</a:t>
            </a:r>
            <a:r>
              <a:rPr lang="zh-CN" altLang="en-US" smtClean="0"/>
              <a:t>进行二分查找，对应的判定树如下：</a:t>
            </a:r>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27</a:t>
            </a:fld>
            <a:endParaRPr lang="zh-CN" altLang="en-US"/>
          </a:p>
        </p:txBody>
      </p:sp>
      <p:grpSp>
        <p:nvGrpSpPr>
          <p:cNvPr id="54" name="组合 53"/>
          <p:cNvGrpSpPr/>
          <p:nvPr/>
        </p:nvGrpSpPr>
        <p:grpSpPr>
          <a:xfrm>
            <a:off x="1219200" y="2939752"/>
            <a:ext cx="6953200" cy="3657600"/>
            <a:chOff x="1219200" y="2939752"/>
            <a:chExt cx="6629400" cy="3657600"/>
          </a:xfrm>
        </p:grpSpPr>
        <p:sp>
          <p:nvSpPr>
            <p:cNvPr id="9" name="Oval 3"/>
            <p:cNvSpPr>
              <a:spLocks noChangeArrowheads="1"/>
            </p:cNvSpPr>
            <p:nvPr/>
          </p:nvSpPr>
          <p:spPr bwMode="auto">
            <a:xfrm>
              <a:off x="1905000" y="3930352"/>
              <a:ext cx="533400" cy="533400"/>
            </a:xfrm>
            <a:prstGeom prst="ellipse">
              <a:avLst/>
            </a:prstGeom>
            <a:solidFill>
              <a:schemeClr val="accent4">
                <a:lumMod val="40000"/>
                <a:lumOff val="60000"/>
              </a:schemeClr>
            </a:solidFill>
            <a:ln w="38100">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0000FF"/>
                  </a:solidFill>
                  <a:latin typeface="Times New Roman" pitchFamily="18" charset="0"/>
                </a:rPr>
                <a:t>10</a:t>
              </a:r>
              <a:endParaRPr kumimoji="1" lang="en-US" altLang="zh-CN" sz="2400">
                <a:solidFill>
                  <a:srgbClr val="0000FF"/>
                </a:solidFill>
                <a:latin typeface="Times New Roman" pitchFamily="18" charset="0"/>
              </a:endParaRPr>
            </a:p>
          </p:txBody>
        </p:sp>
        <p:sp>
          <p:nvSpPr>
            <p:cNvPr id="10" name="Oval 4"/>
            <p:cNvSpPr>
              <a:spLocks noChangeArrowheads="1"/>
            </p:cNvSpPr>
            <p:nvPr/>
          </p:nvSpPr>
          <p:spPr bwMode="auto">
            <a:xfrm>
              <a:off x="5943600" y="3930352"/>
              <a:ext cx="533400" cy="533400"/>
            </a:xfrm>
            <a:prstGeom prst="ellipse">
              <a:avLst/>
            </a:prstGeom>
            <a:solidFill>
              <a:schemeClr val="accent4">
                <a:lumMod val="40000"/>
                <a:lumOff val="60000"/>
              </a:schemeClr>
            </a:solidFill>
            <a:ln w="38100">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0000FF"/>
                  </a:solidFill>
                  <a:latin typeface="Times New Roman" pitchFamily="18" charset="0"/>
                </a:rPr>
                <a:t>50</a:t>
              </a:r>
              <a:endParaRPr kumimoji="1" lang="en-US" altLang="zh-CN" sz="2400">
                <a:solidFill>
                  <a:srgbClr val="0000FF"/>
                </a:solidFill>
                <a:latin typeface="Times New Roman" pitchFamily="18" charset="0"/>
              </a:endParaRPr>
            </a:p>
          </p:txBody>
        </p:sp>
        <p:sp>
          <p:nvSpPr>
            <p:cNvPr id="11" name="Rectangle 5"/>
            <p:cNvSpPr>
              <a:spLocks noChangeArrowheads="1"/>
            </p:cNvSpPr>
            <p:nvPr/>
          </p:nvSpPr>
          <p:spPr bwMode="auto">
            <a:xfrm>
              <a:off x="3352800" y="6216352"/>
              <a:ext cx="533400" cy="381000"/>
            </a:xfrm>
            <a:prstGeom prst="rect">
              <a:avLst/>
            </a:prstGeom>
            <a:solidFill>
              <a:schemeClr val="accent6">
                <a:lumMod val="40000"/>
                <a:lumOff val="60000"/>
              </a:schemeClr>
            </a:solidFill>
            <a:ln w="38100">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solidFill>
                  <a:srgbClr val="0000FF"/>
                </a:solidFill>
              </a:endParaRPr>
            </a:p>
          </p:txBody>
        </p:sp>
        <p:sp>
          <p:nvSpPr>
            <p:cNvPr id="12" name="Rectangle 6"/>
            <p:cNvSpPr>
              <a:spLocks noChangeArrowheads="1"/>
            </p:cNvSpPr>
            <p:nvPr/>
          </p:nvSpPr>
          <p:spPr bwMode="auto">
            <a:xfrm>
              <a:off x="1219200" y="5073352"/>
              <a:ext cx="533400" cy="381000"/>
            </a:xfrm>
            <a:prstGeom prst="rect">
              <a:avLst/>
            </a:prstGeom>
            <a:solidFill>
              <a:schemeClr val="accent6">
                <a:lumMod val="40000"/>
                <a:lumOff val="60000"/>
              </a:schemeClr>
            </a:solidFill>
            <a:ln w="38100">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solidFill>
                  <a:srgbClr val="0000FF"/>
                </a:solidFill>
              </a:endParaRPr>
            </a:p>
          </p:txBody>
        </p:sp>
        <p:sp>
          <p:nvSpPr>
            <p:cNvPr id="13" name="Rectangle 7"/>
            <p:cNvSpPr>
              <a:spLocks noChangeArrowheads="1"/>
            </p:cNvSpPr>
            <p:nvPr/>
          </p:nvSpPr>
          <p:spPr bwMode="auto">
            <a:xfrm>
              <a:off x="2057400" y="6216352"/>
              <a:ext cx="533400" cy="381000"/>
            </a:xfrm>
            <a:prstGeom prst="rect">
              <a:avLst/>
            </a:prstGeom>
            <a:solidFill>
              <a:schemeClr val="accent6">
                <a:lumMod val="40000"/>
                <a:lumOff val="60000"/>
              </a:schemeClr>
            </a:solidFill>
            <a:ln w="38100">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solidFill>
                  <a:srgbClr val="0000FF"/>
                </a:solidFill>
              </a:endParaRPr>
            </a:p>
          </p:txBody>
        </p:sp>
        <p:sp>
          <p:nvSpPr>
            <p:cNvPr id="14" name="Rectangle 8"/>
            <p:cNvSpPr>
              <a:spLocks noChangeArrowheads="1"/>
            </p:cNvSpPr>
            <p:nvPr/>
          </p:nvSpPr>
          <p:spPr bwMode="auto">
            <a:xfrm>
              <a:off x="4419600" y="6216352"/>
              <a:ext cx="533400" cy="381000"/>
            </a:xfrm>
            <a:prstGeom prst="rect">
              <a:avLst/>
            </a:prstGeom>
            <a:solidFill>
              <a:schemeClr val="accent6">
                <a:lumMod val="40000"/>
                <a:lumOff val="60000"/>
              </a:schemeClr>
            </a:solidFill>
            <a:ln w="38100">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solidFill>
                  <a:srgbClr val="0000FF"/>
                </a:solidFill>
              </a:endParaRPr>
            </a:p>
          </p:txBody>
        </p:sp>
        <p:sp>
          <p:nvSpPr>
            <p:cNvPr id="15" name="Rectangle 9"/>
            <p:cNvSpPr>
              <a:spLocks noChangeArrowheads="1"/>
            </p:cNvSpPr>
            <p:nvPr/>
          </p:nvSpPr>
          <p:spPr bwMode="auto">
            <a:xfrm>
              <a:off x="5410200" y="6216352"/>
              <a:ext cx="533400" cy="381000"/>
            </a:xfrm>
            <a:prstGeom prst="rect">
              <a:avLst/>
            </a:prstGeom>
            <a:solidFill>
              <a:schemeClr val="accent6">
                <a:lumMod val="40000"/>
                <a:lumOff val="60000"/>
              </a:schemeClr>
            </a:solidFill>
            <a:ln w="38100">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solidFill>
                  <a:srgbClr val="0000FF"/>
                </a:solidFill>
              </a:endParaRPr>
            </a:p>
          </p:txBody>
        </p:sp>
        <p:sp>
          <p:nvSpPr>
            <p:cNvPr id="16" name="Rectangle 10"/>
            <p:cNvSpPr>
              <a:spLocks noChangeArrowheads="1"/>
            </p:cNvSpPr>
            <p:nvPr/>
          </p:nvSpPr>
          <p:spPr bwMode="auto">
            <a:xfrm>
              <a:off x="6248400" y="6216352"/>
              <a:ext cx="533400" cy="381000"/>
            </a:xfrm>
            <a:prstGeom prst="rect">
              <a:avLst/>
            </a:prstGeom>
            <a:solidFill>
              <a:schemeClr val="accent6">
                <a:lumMod val="40000"/>
                <a:lumOff val="60000"/>
              </a:schemeClr>
            </a:solidFill>
            <a:ln w="38100">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solidFill>
                  <a:srgbClr val="0000FF"/>
                </a:solidFill>
              </a:endParaRPr>
            </a:p>
          </p:txBody>
        </p:sp>
        <p:sp>
          <p:nvSpPr>
            <p:cNvPr id="17" name="Rectangle 11"/>
            <p:cNvSpPr>
              <a:spLocks noChangeArrowheads="1"/>
            </p:cNvSpPr>
            <p:nvPr/>
          </p:nvSpPr>
          <p:spPr bwMode="auto">
            <a:xfrm>
              <a:off x="7315200" y="6216352"/>
              <a:ext cx="533400" cy="381000"/>
            </a:xfrm>
            <a:prstGeom prst="rect">
              <a:avLst/>
            </a:prstGeom>
            <a:solidFill>
              <a:schemeClr val="accent6">
                <a:lumMod val="40000"/>
                <a:lumOff val="60000"/>
              </a:schemeClr>
            </a:solidFill>
            <a:ln w="38100">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solidFill>
                  <a:srgbClr val="0000FF"/>
                </a:solidFill>
              </a:endParaRPr>
            </a:p>
          </p:txBody>
        </p:sp>
        <p:sp>
          <p:nvSpPr>
            <p:cNvPr id="18" name="Text Box 12"/>
            <p:cNvSpPr txBox="1">
              <a:spLocks noChangeArrowheads="1"/>
            </p:cNvSpPr>
            <p:nvPr/>
          </p:nvSpPr>
          <p:spPr bwMode="auto">
            <a:xfrm>
              <a:off x="1965325" y="4325640"/>
              <a:ext cx="387350" cy="519112"/>
            </a:xfrm>
            <a:prstGeom prst="rect">
              <a:avLst/>
            </a:prstGeom>
            <a:noFill/>
            <a:ln w="9525">
              <a:noFill/>
              <a:miter lim="800000"/>
              <a:headEnd/>
              <a:tailEnd/>
            </a:ln>
            <a:effectLst/>
          </p:spPr>
          <p:txBody>
            <a:bodyPr wrap="none">
              <a:spAutoFit/>
            </a:bodyPr>
            <a:lstStyle/>
            <a:p>
              <a:pPr>
                <a:defRPr/>
              </a:pPr>
              <a:r>
                <a:rPr kumimoji="1" lang="en-US" altLang="zh-CN" sz="2800" b="1">
                  <a:solidFill>
                    <a:srgbClr val="0000FF"/>
                  </a:solidFill>
                  <a:effectLst>
                    <a:outerShdw blurRad="38100" dist="38100" dir="2700000" algn="tl">
                      <a:srgbClr val="C0C0C0"/>
                    </a:outerShdw>
                  </a:effectLst>
                  <a:latin typeface="Times New Roman" pitchFamily="18" charset="0"/>
                </a:rPr>
                <a:t>=</a:t>
              </a:r>
              <a:endParaRPr kumimoji="1" lang="en-US" altLang="zh-CN" sz="2800" b="1">
                <a:solidFill>
                  <a:srgbClr val="0000FF"/>
                </a:solidFill>
                <a:latin typeface="Times New Roman" pitchFamily="18" charset="0"/>
              </a:endParaRPr>
            </a:p>
          </p:txBody>
        </p:sp>
        <p:sp>
          <p:nvSpPr>
            <p:cNvPr id="19" name="Text Box 13"/>
            <p:cNvSpPr txBox="1">
              <a:spLocks noChangeArrowheads="1"/>
            </p:cNvSpPr>
            <p:nvPr/>
          </p:nvSpPr>
          <p:spPr bwMode="auto">
            <a:xfrm>
              <a:off x="3956050" y="3335040"/>
              <a:ext cx="387350" cy="519112"/>
            </a:xfrm>
            <a:prstGeom prst="rect">
              <a:avLst/>
            </a:prstGeom>
            <a:noFill/>
            <a:ln w="9525">
              <a:noFill/>
              <a:miter lim="800000"/>
              <a:headEnd/>
              <a:tailEnd/>
            </a:ln>
            <a:effectLst/>
          </p:spPr>
          <p:txBody>
            <a:bodyPr wrap="none">
              <a:spAutoFit/>
            </a:bodyPr>
            <a:lstStyle/>
            <a:p>
              <a:pPr>
                <a:defRPr/>
              </a:pPr>
              <a:r>
                <a:rPr kumimoji="1" lang="en-US" altLang="zh-CN" sz="2800" b="1">
                  <a:solidFill>
                    <a:srgbClr val="0000FF"/>
                  </a:solidFill>
                  <a:effectLst>
                    <a:outerShdw blurRad="38100" dist="38100" dir="2700000" algn="tl">
                      <a:srgbClr val="C0C0C0"/>
                    </a:outerShdw>
                  </a:effectLst>
                  <a:latin typeface="Times New Roman" pitchFamily="18" charset="0"/>
                </a:rPr>
                <a:t>=</a:t>
              </a:r>
              <a:endParaRPr kumimoji="1" lang="en-US" altLang="zh-CN" sz="2800" b="1">
                <a:solidFill>
                  <a:srgbClr val="0000FF"/>
                </a:solidFill>
                <a:latin typeface="Times New Roman" pitchFamily="18" charset="0"/>
              </a:endParaRPr>
            </a:p>
          </p:txBody>
        </p:sp>
        <p:sp>
          <p:nvSpPr>
            <p:cNvPr id="20" name="Text Box 14"/>
            <p:cNvSpPr txBox="1">
              <a:spLocks noChangeArrowheads="1"/>
            </p:cNvSpPr>
            <p:nvPr/>
          </p:nvSpPr>
          <p:spPr bwMode="auto">
            <a:xfrm>
              <a:off x="5022850" y="5392440"/>
              <a:ext cx="387350" cy="519112"/>
            </a:xfrm>
            <a:prstGeom prst="rect">
              <a:avLst/>
            </a:prstGeom>
            <a:noFill/>
            <a:ln w="9525">
              <a:noFill/>
              <a:miter lim="800000"/>
              <a:headEnd/>
              <a:tailEnd/>
            </a:ln>
            <a:effectLst/>
          </p:spPr>
          <p:txBody>
            <a:bodyPr wrap="none">
              <a:spAutoFit/>
            </a:bodyPr>
            <a:lstStyle/>
            <a:p>
              <a:pPr>
                <a:defRPr/>
              </a:pPr>
              <a:r>
                <a:rPr kumimoji="1" lang="en-US" altLang="zh-CN" sz="2800" b="1">
                  <a:solidFill>
                    <a:srgbClr val="0000FF"/>
                  </a:solidFill>
                  <a:effectLst>
                    <a:outerShdw blurRad="38100" dist="38100" dir="2700000" algn="tl">
                      <a:srgbClr val="C0C0C0"/>
                    </a:outerShdw>
                  </a:effectLst>
                  <a:latin typeface="Times New Roman" pitchFamily="18" charset="0"/>
                </a:rPr>
                <a:t>=</a:t>
              </a:r>
              <a:endParaRPr kumimoji="1" lang="en-US" altLang="zh-CN" sz="2800" b="1">
                <a:solidFill>
                  <a:srgbClr val="0000FF"/>
                </a:solidFill>
                <a:latin typeface="Times New Roman" pitchFamily="18" charset="0"/>
              </a:endParaRPr>
            </a:p>
          </p:txBody>
        </p:sp>
        <p:sp>
          <p:nvSpPr>
            <p:cNvPr id="21" name="Text Box 15"/>
            <p:cNvSpPr txBox="1">
              <a:spLocks noChangeArrowheads="1"/>
            </p:cNvSpPr>
            <p:nvPr/>
          </p:nvSpPr>
          <p:spPr bwMode="auto">
            <a:xfrm>
              <a:off x="2813050" y="5378152"/>
              <a:ext cx="387350" cy="519113"/>
            </a:xfrm>
            <a:prstGeom prst="rect">
              <a:avLst/>
            </a:prstGeom>
            <a:noFill/>
            <a:ln w="9525">
              <a:noFill/>
              <a:miter lim="800000"/>
              <a:headEnd/>
              <a:tailEnd/>
            </a:ln>
            <a:effectLst/>
          </p:spPr>
          <p:txBody>
            <a:bodyPr wrap="none">
              <a:spAutoFit/>
            </a:bodyPr>
            <a:lstStyle/>
            <a:p>
              <a:pPr>
                <a:defRPr/>
              </a:pPr>
              <a:r>
                <a:rPr kumimoji="1" lang="en-US" altLang="zh-CN" sz="2800" b="1">
                  <a:solidFill>
                    <a:srgbClr val="0000FF"/>
                  </a:solidFill>
                  <a:effectLst>
                    <a:outerShdw blurRad="38100" dist="38100" dir="2700000" algn="tl">
                      <a:srgbClr val="C0C0C0"/>
                    </a:outerShdw>
                  </a:effectLst>
                  <a:latin typeface="Times New Roman" pitchFamily="18" charset="0"/>
                </a:rPr>
                <a:t>=</a:t>
              </a:r>
              <a:endParaRPr kumimoji="1" lang="en-US" altLang="zh-CN" sz="2800" b="1">
                <a:solidFill>
                  <a:srgbClr val="0000FF"/>
                </a:solidFill>
                <a:latin typeface="Times New Roman" pitchFamily="18" charset="0"/>
              </a:endParaRPr>
            </a:p>
          </p:txBody>
        </p:sp>
        <p:sp>
          <p:nvSpPr>
            <p:cNvPr id="22" name="Text Box 16"/>
            <p:cNvSpPr txBox="1">
              <a:spLocks noChangeArrowheads="1"/>
            </p:cNvSpPr>
            <p:nvPr/>
          </p:nvSpPr>
          <p:spPr bwMode="auto">
            <a:xfrm>
              <a:off x="6013450" y="4311352"/>
              <a:ext cx="387350" cy="519113"/>
            </a:xfrm>
            <a:prstGeom prst="rect">
              <a:avLst/>
            </a:prstGeom>
            <a:noFill/>
            <a:ln w="9525">
              <a:noFill/>
              <a:miter lim="800000"/>
              <a:headEnd/>
              <a:tailEnd/>
            </a:ln>
            <a:effectLst/>
          </p:spPr>
          <p:txBody>
            <a:bodyPr wrap="none">
              <a:spAutoFit/>
            </a:bodyPr>
            <a:lstStyle/>
            <a:p>
              <a:pPr>
                <a:defRPr/>
              </a:pPr>
              <a:r>
                <a:rPr kumimoji="1" lang="en-US" altLang="zh-CN" sz="2800" b="1">
                  <a:solidFill>
                    <a:srgbClr val="0000FF"/>
                  </a:solidFill>
                  <a:effectLst>
                    <a:outerShdw blurRad="38100" dist="38100" dir="2700000" algn="tl">
                      <a:srgbClr val="C0C0C0"/>
                    </a:outerShdw>
                  </a:effectLst>
                  <a:latin typeface="Times New Roman" pitchFamily="18" charset="0"/>
                </a:rPr>
                <a:t>=</a:t>
              </a:r>
              <a:endParaRPr kumimoji="1" lang="en-US" altLang="zh-CN" sz="2800" b="1">
                <a:solidFill>
                  <a:srgbClr val="0000FF"/>
                </a:solidFill>
                <a:latin typeface="Times New Roman" pitchFamily="18" charset="0"/>
              </a:endParaRPr>
            </a:p>
          </p:txBody>
        </p:sp>
        <p:sp>
          <p:nvSpPr>
            <p:cNvPr id="23" name="Text Box 17"/>
            <p:cNvSpPr txBox="1">
              <a:spLocks noChangeArrowheads="1"/>
            </p:cNvSpPr>
            <p:nvPr/>
          </p:nvSpPr>
          <p:spPr bwMode="auto">
            <a:xfrm>
              <a:off x="6851650" y="5378152"/>
              <a:ext cx="387350" cy="519113"/>
            </a:xfrm>
            <a:prstGeom prst="rect">
              <a:avLst/>
            </a:prstGeom>
            <a:noFill/>
            <a:ln w="9525">
              <a:noFill/>
              <a:miter lim="800000"/>
              <a:headEnd/>
              <a:tailEnd/>
            </a:ln>
            <a:effectLst/>
          </p:spPr>
          <p:txBody>
            <a:bodyPr wrap="none">
              <a:spAutoFit/>
            </a:bodyPr>
            <a:lstStyle/>
            <a:p>
              <a:pPr>
                <a:defRPr/>
              </a:pPr>
              <a:r>
                <a:rPr kumimoji="1" lang="en-US" altLang="zh-CN" sz="2800" b="1">
                  <a:solidFill>
                    <a:srgbClr val="0000FF"/>
                  </a:solidFill>
                  <a:effectLst>
                    <a:outerShdw blurRad="38100" dist="38100" dir="2700000" algn="tl">
                      <a:srgbClr val="C0C0C0"/>
                    </a:outerShdw>
                  </a:effectLst>
                  <a:latin typeface="Times New Roman" pitchFamily="18" charset="0"/>
                </a:rPr>
                <a:t>=</a:t>
              </a:r>
              <a:endParaRPr kumimoji="1" lang="en-US" altLang="zh-CN" sz="2800" b="1">
                <a:solidFill>
                  <a:srgbClr val="0000FF"/>
                </a:solidFill>
                <a:latin typeface="Times New Roman" pitchFamily="18" charset="0"/>
              </a:endParaRPr>
            </a:p>
          </p:txBody>
        </p:sp>
        <p:sp>
          <p:nvSpPr>
            <p:cNvPr id="24" name="Line 18"/>
            <p:cNvSpPr>
              <a:spLocks noChangeShapeType="1"/>
            </p:cNvSpPr>
            <p:nvPr/>
          </p:nvSpPr>
          <p:spPr bwMode="auto">
            <a:xfrm>
              <a:off x="2362200" y="4387552"/>
              <a:ext cx="533400"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FF"/>
                </a:solidFill>
              </a:endParaRPr>
            </a:p>
          </p:txBody>
        </p:sp>
        <p:sp>
          <p:nvSpPr>
            <p:cNvPr id="25" name="Line 19"/>
            <p:cNvSpPr>
              <a:spLocks noChangeShapeType="1"/>
            </p:cNvSpPr>
            <p:nvPr/>
          </p:nvSpPr>
          <p:spPr bwMode="auto">
            <a:xfrm flipH="1">
              <a:off x="1447800" y="4387552"/>
              <a:ext cx="53340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FF"/>
                </a:solidFill>
              </a:endParaRPr>
            </a:p>
          </p:txBody>
        </p:sp>
        <p:sp>
          <p:nvSpPr>
            <p:cNvPr id="26" name="Oval 20"/>
            <p:cNvSpPr>
              <a:spLocks noChangeArrowheads="1"/>
            </p:cNvSpPr>
            <p:nvPr/>
          </p:nvSpPr>
          <p:spPr bwMode="auto">
            <a:xfrm>
              <a:off x="3886200" y="2939752"/>
              <a:ext cx="533400" cy="533400"/>
            </a:xfrm>
            <a:prstGeom prst="ellipse">
              <a:avLst/>
            </a:prstGeom>
            <a:solidFill>
              <a:schemeClr val="accent4">
                <a:lumMod val="40000"/>
                <a:lumOff val="60000"/>
              </a:schemeClr>
            </a:solidFill>
            <a:ln w="38100">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0000FF"/>
                  </a:solidFill>
                  <a:latin typeface="Times New Roman" pitchFamily="18" charset="0"/>
                </a:rPr>
                <a:t>30</a:t>
              </a:r>
              <a:endParaRPr kumimoji="1" lang="en-US" altLang="zh-CN" sz="2400">
                <a:solidFill>
                  <a:srgbClr val="0000FF"/>
                </a:solidFill>
                <a:latin typeface="Times New Roman" pitchFamily="18" charset="0"/>
              </a:endParaRPr>
            </a:p>
          </p:txBody>
        </p:sp>
        <p:sp>
          <p:nvSpPr>
            <p:cNvPr id="27" name="Line 21"/>
            <p:cNvSpPr>
              <a:spLocks noChangeShapeType="1"/>
            </p:cNvSpPr>
            <p:nvPr/>
          </p:nvSpPr>
          <p:spPr bwMode="auto">
            <a:xfrm flipV="1">
              <a:off x="4724400" y="5454352"/>
              <a:ext cx="38100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FF"/>
                </a:solidFill>
              </a:endParaRPr>
            </a:p>
          </p:txBody>
        </p:sp>
        <p:sp>
          <p:nvSpPr>
            <p:cNvPr id="28" name="Line 22"/>
            <p:cNvSpPr>
              <a:spLocks noChangeShapeType="1"/>
            </p:cNvSpPr>
            <p:nvPr/>
          </p:nvSpPr>
          <p:spPr bwMode="auto">
            <a:xfrm flipV="1">
              <a:off x="2362200" y="5454352"/>
              <a:ext cx="53340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FF"/>
                </a:solidFill>
              </a:endParaRPr>
            </a:p>
          </p:txBody>
        </p:sp>
        <p:sp>
          <p:nvSpPr>
            <p:cNvPr id="29" name="Line 23"/>
            <p:cNvSpPr>
              <a:spLocks noChangeShapeType="1"/>
            </p:cNvSpPr>
            <p:nvPr/>
          </p:nvSpPr>
          <p:spPr bwMode="auto">
            <a:xfrm flipV="1">
              <a:off x="6553200" y="5454352"/>
              <a:ext cx="38100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FF"/>
                </a:solidFill>
              </a:endParaRPr>
            </a:p>
          </p:txBody>
        </p:sp>
        <p:sp>
          <p:nvSpPr>
            <p:cNvPr id="30" name="Line 24"/>
            <p:cNvSpPr>
              <a:spLocks noChangeShapeType="1"/>
            </p:cNvSpPr>
            <p:nvPr/>
          </p:nvSpPr>
          <p:spPr bwMode="auto">
            <a:xfrm flipH="1" flipV="1">
              <a:off x="7162800" y="5454352"/>
              <a:ext cx="38100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FF"/>
                </a:solidFill>
              </a:endParaRPr>
            </a:p>
          </p:txBody>
        </p:sp>
        <p:sp>
          <p:nvSpPr>
            <p:cNvPr id="31" name="Line 25"/>
            <p:cNvSpPr>
              <a:spLocks noChangeShapeType="1"/>
            </p:cNvSpPr>
            <p:nvPr/>
          </p:nvSpPr>
          <p:spPr bwMode="auto">
            <a:xfrm>
              <a:off x="6400800" y="4387552"/>
              <a:ext cx="533400"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FF"/>
                </a:solidFill>
              </a:endParaRPr>
            </a:p>
          </p:txBody>
        </p:sp>
        <p:sp>
          <p:nvSpPr>
            <p:cNvPr id="32" name="Line 26"/>
            <p:cNvSpPr>
              <a:spLocks noChangeShapeType="1"/>
            </p:cNvSpPr>
            <p:nvPr/>
          </p:nvSpPr>
          <p:spPr bwMode="auto">
            <a:xfrm flipH="1">
              <a:off x="5334000" y="4387552"/>
              <a:ext cx="68580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FF"/>
                </a:solidFill>
              </a:endParaRPr>
            </a:p>
          </p:txBody>
        </p:sp>
        <p:sp>
          <p:nvSpPr>
            <p:cNvPr id="33" name="Line 27"/>
            <p:cNvSpPr>
              <a:spLocks noChangeShapeType="1"/>
            </p:cNvSpPr>
            <p:nvPr/>
          </p:nvSpPr>
          <p:spPr bwMode="auto">
            <a:xfrm flipH="1" flipV="1">
              <a:off x="3124200" y="5454352"/>
              <a:ext cx="45720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FF"/>
                </a:solidFill>
              </a:endParaRPr>
            </a:p>
          </p:txBody>
        </p:sp>
        <p:sp>
          <p:nvSpPr>
            <p:cNvPr id="34" name="Text Box 28"/>
            <p:cNvSpPr txBox="1">
              <a:spLocks noChangeArrowheads="1"/>
            </p:cNvSpPr>
            <p:nvPr/>
          </p:nvSpPr>
          <p:spPr bwMode="auto">
            <a:xfrm>
              <a:off x="2286000" y="5392440"/>
              <a:ext cx="387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0000FF"/>
                  </a:solidFill>
                  <a:latin typeface="Times New Roman" pitchFamily="18" charset="0"/>
                </a:rPr>
                <a:t>&lt;</a:t>
              </a:r>
              <a:endParaRPr kumimoji="1" lang="en-US" altLang="zh-CN" sz="2400">
                <a:solidFill>
                  <a:srgbClr val="0000FF"/>
                </a:solidFill>
                <a:latin typeface="Times New Roman" pitchFamily="18" charset="0"/>
              </a:endParaRPr>
            </a:p>
          </p:txBody>
        </p:sp>
        <p:sp>
          <p:nvSpPr>
            <p:cNvPr id="35" name="Text Box 29"/>
            <p:cNvSpPr txBox="1">
              <a:spLocks noChangeArrowheads="1"/>
            </p:cNvSpPr>
            <p:nvPr/>
          </p:nvSpPr>
          <p:spPr bwMode="auto">
            <a:xfrm>
              <a:off x="3194050" y="3125911"/>
              <a:ext cx="38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0000FF"/>
                  </a:solidFill>
                  <a:latin typeface="Times New Roman" pitchFamily="18" charset="0"/>
                </a:rPr>
                <a:t>&lt;</a:t>
              </a:r>
              <a:endParaRPr kumimoji="1" lang="en-US" altLang="zh-CN" sz="2400">
                <a:solidFill>
                  <a:srgbClr val="0000FF"/>
                </a:solidFill>
                <a:latin typeface="Times New Roman" pitchFamily="18" charset="0"/>
              </a:endParaRPr>
            </a:p>
          </p:txBody>
        </p:sp>
        <p:sp>
          <p:nvSpPr>
            <p:cNvPr id="36" name="Text Box 30"/>
            <p:cNvSpPr txBox="1">
              <a:spLocks noChangeArrowheads="1"/>
            </p:cNvSpPr>
            <p:nvPr/>
          </p:nvSpPr>
          <p:spPr bwMode="auto">
            <a:xfrm>
              <a:off x="1447800" y="4158952"/>
              <a:ext cx="38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0000FF"/>
                  </a:solidFill>
                  <a:latin typeface="Times New Roman" pitchFamily="18" charset="0"/>
                </a:rPr>
                <a:t>&lt;</a:t>
              </a:r>
              <a:endParaRPr kumimoji="1" lang="en-US" altLang="zh-CN" sz="2400">
                <a:solidFill>
                  <a:srgbClr val="0000FF"/>
                </a:solidFill>
                <a:latin typeface="Times New Roman" pitchFamily="18" charset="0"/>
              </a:endParaRPr>
            </a:p>
          </p:txBody>
        </p:sp>
        <p:sp>
          <p:nvSpPr>
            <p:cNvPr id="37" name="Text Box 31"/>
            <p:cNvSpPr txBox="1">
              <a:spLocks noChangeArrowheads="1"/>
            </p:cNvSpPr>
            <p:nvPr/>
          </p:nvSpPr>
          <p:spPr bwMode="auto">
            <a:xfrm>
              <a:off x="4572000" y="5392440"/>
              <a:ext cx="387350" cy="519112"/>
            </a:xfrm>
            <a:prstGeom prst="rect">
              <a:avLst/>
            </a:prstGeom>
            <a:noFill/>
            <a:ln w="9525">
              <a:noFill/>
              <a:miter lim="800000"/>
              <a:headEnd/>
              <a:tailEnd/>
            </a:ln>
            <a:effectLst/>
          </p:spPr>
          <p:txBody>
            <a:bodyPr wrap="none">
              <a:spAutoFit/>
            </a:bodyPr>
            <a:lstStyle/>
            <a:p>
              <a:pPr>
                <a:defRPr/>
              </a:pPr>
              <a:r>
                <a:rPr kumimoji="1" lang="en-US" altLang="zh-CN" sz="2800" b="1">
                  <a:solidFill>
                    <a:srgbClr val="0000FF"/>
                  </a:solidFill>
                  <a:latin typeface="Times New Roman" pitchFamily="18" charset="0"/>
                </a:rPr>
                <a:t>&lt;</a:t>
              </a:r>
              <a:endParaRPr kumimoji="1" lang="en-US" altLang="zh-CN" sz="2400">
                <a:solidFill>
                  <a:srgbClr val="0000FF"/>
                </a:solidFill>
                <a:effectLst>
                  <a:outerShdw blurRad="38100" dist="38100" dir="2700000" algn="tl">
                    <a:srgbClr val="C0C0C0"/>
                  </a:outerShdw>
                </a:effectLst>
                <a:latin typeface="Times New Roman" pitchFamily="18" charset="0"/>
              </a:endParaRPr>
            </a:p>
          </p:txBody>
        </p:sp>
        <p:sp>
          <p:nvSpPr>
            <p:cNvPr id="38" name="Text Box 32"/>
            <p:cNvSpPr txBox="1">
              <a:spLocks noChangeArrowheads="1"/>
            </p:cNvSpPr>
            <p:nvPr/>
          </p:nvSpPr>
          <p:spPr bwMode="auto">
            <a:xfrm>
              <a:off x="5470264" y="4206031"/>
              <a:ext cx="387350" cy="519113"/>
            </a:xfrm>
            <a:prstGeom prst="rect">
              <a:avLst/>
            </a:prstGeom>
            <a:noFill/>
            <a:ln w="9525">
              <a:noFill/>
              <a:miter lim="800000"/>
              <a:headEnd/>
              <a:tailEnd/>
            </a:ln>
            <a:effectLst/>
          </p:spPr>
          <p:txBody>
            <a:bodyPr wrap="none">
              <a:spAutoFit/>
            </a:bodyPr>
            <a:lstStyle/>
            <a:p>
              <a:pPr>
                <a:defRPr/>
              </a:pPr>
              <a:r>
                <a:rPr kumimoji="1" lang="en-US" altLang="zh-CN" sz="2800" b="1">
                  <a:solidFill>
                    <a:srgbClr val="0000FF"/>
                  </a:solidFill>
                  <a:latin typeface="Times New Roman" pitchFamily="18" charset="0"/>
                </a:rPr>
                <a:t>&lt;</a:t>
              </a:r>
              <a:endParaRPr kumimoji="1" lang="en-US" altLang="zh-CN" sz="2400">
                <a:solidFill>
                  <a:srgbClr val="0000FF"/>
                </a:solidFill>
                <a:effectLst>
                  <a:outerShdw blurRad="38100" dist="38100" dir="2700000" algn="tl">
                    <a:srgbClr val="C0C0C0"/>
                  </a:outerShdw>
                </a:effectLst>
                <a:latin typeface="Times New Roman" pitchFamily="18" charset="0"/>
              </a:endParaRPr>
            </a:p>
          </p:txBody>
        </p:sp>
        <p:sp>
          <p:nvSpPr>
            <p:cNvPr id="39" name="Text Box 33"/>
            <p:cNvSpPr txBox="1">
              <a:spLocks noChangeArrowheads="1"/>
            </p:cNvSpPr>
            <p:nvPr/>
          </p:nvSpPr>
          <p:spPr bwMode="auto">
            <a:xfrm>
              <a:off x="6394450" y="5378152"/>
              <a:ext cx="387350" cy="519113"/>
            </a:xfrm>
            <a:prstGeom prst="rect">
              <a:avLst/>
            </a:prstGeom>
            <a:noFill/>
            <a:ln w="9525">
              <a:noFill/>
              <a:miter lim="800000"/>
              <a:headEnd/>
              <a:tailEnd/>
            </a:ln>
            <a:effectLst/>
          </p:spPr>
          <p:txBody>
            <a:bodyPr wrap="none">
              <a:spAutoFit/>
            </a:bodyPr>
            <a:lstStyle/>
            <a:p>
              <a:pPr>
                <a:defRPr/>
              </a:pPr>
              <a:r>
                <a:rPr kumimoji="1" lang="en-US" altLang="zh-CN" sz="2800" b="1">
                  <a:solidFill>
                    <a:srgbClr val="0000FF"/>
                  </a:solidFill>
                  <a:latin typeface="Times New Roman" pitchFamily="18" charset="0"/>
                </a:rPr>
                <a:t>&lt;</a:t>
              </a:r>
              <a:endParaRPr kumimoji="1" lang="en-US" altLang="zh-CN" sz="2400">
                <a:solidFill>
                  <a:srgbClr val="0000FF"/>
                </a:solidFill>
                <a:effectLst>
                  <a:outerShdw blurRad="38100" dist="38100" dir="2700000" algn="tl">
                    <a:srgbClr val="C0C0C0"/>
                  </a:outerShdw>
                </a:effectLst>
                <a:latin typeface="Times New Roman" pitchFamily="18" charset="0"/>
              </a:endParaRPr>
            </a:p>
          </p:txBody>
        </p:sp>
        <p:sp>
          <p:nvSpPr>
            <p:cNvPr id="40" name="Text Box 34"/>
            <p:cNvSpPr txBox="1">
              <a:spLocks noChangeArrowheads="1"/>
            </p:cNvSpPr>
            <p:nvPr/>
          </p:nvSpPr>
          <p:spPr bwMode="auto">
            <a:xfrm>
              <a:off x="4641850" y="3068960"/>
              <a:ext cx="387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0000FF"/>
                  </a:solidFill>
                  <a:latin typeface="Times New Roman" pitchFamily="18" charset="0"/>
                </a:rPr>
                <a:t>&gt;</a:t>
              </a:r>
              <a:endParaRPr kumimoji="1" lang="en-US" altLang="zh-CN" sz="2400">
                <a:solidFill>
                  <a:srgbClr val="0000FF"/>
                </a:solidFill>
                <a:latin typeface="Times New Roman" pitchFamily="18" charset="0"/>
              </a:endParaRPr>
            </a:p>
          </p:txBody>
        </p:sp>
        <p:sp>
          <p:nvSpPr>
            <p:cNvPr id="41" name="Text Box 35"/>
            <p:cNvSpPr txBox="1">
              <a:spLocks noChangeArrowheads="1"/>
            </p:cNvSpPr>
            <p:nvPr/>
          </p:nvSpPr>
          <p:spPr bwMode="auto">
            <a:xfrm>
              <a:off x="3346450" y="5392440"/>
              <a:ext cx="387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0000FF"/>
                  </a:solidFill>
                  <a:latin typeface="Times New Roman" pitchFamily="18" charset="0"/>
                </a:rPr>
                <a:t>&gt;</a:t>
              </a:r>
              <a:endParaRPr kumimoji="1" lang="en-US" altLang="zh-CN" sz="2400">
                <a:solidFill>
                  <a:srgbClr val="0000FF"/>
                </a:solidFill>
                <a:latin typeface="Times New Roman" pitchFamily="18" charset="0"/>
              </a:endParaRPr>
            </a:p>
          </p:txBody>
        </p:sp>
        <p:sp>
          <p:nvSpPr>
            <p:cNvPr id="42" name="Text Box 36"/>
            <p:cNvSpPr txBox="1">
              <a:spLocks noChangeArrowheads="1"/>
            </p:cNvSpPr>
            <p:nvPr/>
          </p:nvSpPr>
          <p:spPr bwMode="auto">
            <a:xfrm>
              <a:off x="2514600" y="4173240"/>
              <a:ext cx="387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0000FF"/>
                  </a:solidFill>
                  <a:latin typeface="Times New Roman" pitchFamily="18" charset="0"/>
                </a:rPr>
                <a:t>&gt;</a:t>
              </a:r>
              <a:endParaRPr kumimoji="1" lang="en-US" altLang="zh-CN" sz="2400">
                <a:solidFill>
                  <a:srgbClr val="0000FF"/>
                </a:solidFill>
                <a:latin typeface="Times New Roman" pitchFamily="18" charset="0"/>
              </a:endParaRPr>
            </a:p>
          </p:txBody>
        </p:sp>
        <p:sp>
          <p:nvSpPr>
            <p:cNvPr id="43" name="Text Box 37"/>
            <p:cNvSpPr txBox="1">
              <a:spLocks noChangeArrowheads="1"/>
            </p:cNvSpPr>
            <p:nvPr/>
          </p:nvSpPr>
          <p:spPr bwMode="auto">
            <a:xfrm>
              <a:off x="6546850" y="4158952"/>
              <a:ext cx="38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0000FF"/>
                  </a:solidFill>
                  <a:latin typeface="Times New Roman" pitchFamily="18" charset="0"/>
                </a:rPr>
                <a:t>&gt;</a:t>
              </a:r>
              <a:endParaRPr kumimoji="1" lang="en-US" altLang="zh-CN" sz="2400">
                <a:solidFill>
                  <a:srgbClr val="0000FF"/>
                </a:solidFill>
                <a:latin typeface="Times New Roman" pitchFamily="18" charset="0"/>
              </a:endParaRPr>
            </a:p>
          </p:txBody>
        </p:sp>
        <p:sp>
          <p:nvSpPr>
            <p:cNvPr id="44" name="Text Box 38"/>
            <p:cNvSpPr txBox="1">
              <a:spLocks noChangeArrowheads="1"/>
            </p:cNvSpPr>
            <p:nvPr/>
          </p:nvSpPr>
          <p:spPr bwMode="auto">
            <a:xfrm>
              <a:off x="5410200" y="5392440"/>
              <a:ext cx="387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0000FF"/>
                  </a:solidFill>
                  <a:latin typeface="Times New Roman" pitchFamily="18" charset="0"/>
                </a:rPr>
                <a:t>&gt;</a:t>
              </a:r>
              <a:endParaRPr kumimoji="1" lang="en-US" altLang="zh-CN" sz="2400">
                <a:solidFill>
                  <a:srgbClr val="0000FF"/>
                </a:solidFill>
                <a:latin typeface="Times New Roman" pitchFamily="18" charset="0"/>
              </a:endParaRPr>
            </a:p>
          </p:txBody>
        </p:sp>
        <p:sp>
          <p:nvSpPr>
            <p:cNvPr id="45" name="Text Box 39"/>
            <p:cNvSpPr txBox="1">
              <a:spLocks noChangeArrowheads="1"/>
            </p:cNvSpPr>
            <p:nvPr/>
          </p:nvSpPr>
          <p:spPr bwMode="auto">
            <a:xfrm>
              <a:off x="7315200" y="5392440"/>
              <a:ext cx="387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0000FF"/>
                  </a:solidFill>
                  <a:latin typeface="Times New Roman" pitchFamily="18" charset="0"/>
                </a:rPr>
                <a:t>&gt;</a:t>
              </a:r>
              <a:endParaRPr kumimoji="1" lang="en-US" altLang="zh-CN" sz="2400">
                <a:solidFill>
                  <a:srgbClr val="0000FF"/>
                </a:solidFill>
                <a:latin typeface="Times New Roman" pitchFamily="18" charset="0"/>
              </a:endParaRPr>
            </a:p>
          </p:txBody>
        </p:sp>
        <p:sp>
          <p:nvSpPr>
            <p:cNvPr id="46" name="Line 40"/>
            <p:cNvSpPr>
              <a:spLocks noChangeShapeType="1"/>
            </p:cNvSpPr>
            <p:nvPr/>
          </p:nvSpPr>
          <p:spPr bwMode="auto">
            <a:xfrm flipH="1" flipV="1">
              <a:off x="5334000" y="5454352"/>
              <a:ext cx="30480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FF"/>
                </a:solidFill>
              </a:endParaRPr>
            </a:p>
          </p:txBody>
        </p:sp>
        <p:sp>
          <p:nvSpPr>
            <p:cNvPr id="47" name="Line 41"/>
            <p:cNvSpPr>
              <a:spLocks noChangeShapeType="1"/>
            </p:cNvSpPr>
            <p:nvPr/>
          </p:nvSpPr>
          <p:spPr bwMode="auto">
            <a:xfrm flipH="1">
              <a:off x="2362200" y="3320752"/>
              <a:ext cx="152400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FF"/>
                </a:solidFill>
              </a:endParaRPr>
            </a:p>
          </p:txBody>
        </p:sp>
        <p:sp>
          <p:nvSpPr>
            <p:cNvPr id="48" name="Line 42"/>
            <p:cNvSpPr>
              <a:spLocks noChangeShapeType="1"/>
            </p:cNvSpPr>
            <p:nvPr/>
          </p:nvSpPr>
          <p:spPr bwMode="auto">
            <a:xfrm>
              <a:off x="4419600" y="3320752"/>
              <a:ext cx="152400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FF"/>
                </a:solidFill>
              </a:endParaRPr>
            </a:p>
          </p:txBody>
        </p:sp>
        <p:sp>
          <p:nvSpPr>
            <p:cNvPr id="49" name="Oval 43"/>
            <p:cNvSpPr>
              <a:spLocks noChangeArrowheads="1"/>
            </p:cNvSpPr>
            <p:nvPr/>
          </p:nvSpPr>
          <p:spPr bwMode="auto">
            <a:xfrm>
              <a:off x="2743200" y="4997152"/>
              <a:ext cx="533400" cy="533400"/>
            </a:xfrm>
            <a:prstGeom prst="ellipse">
              <a:avLst/>
            </a:prstGeom>
            <a:solidFill>
              <a:schemeClr val="accent4">
                <a:lumMod val="40000"/>
                <a:lumOff val="60000"/>
              </a:schemeClr>
            </a:solidFill>
            <a:ln w="38100">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0000FF"/>
                  </a:solidFill>
                  <a:latin typeface="Times New Roman" pitchFamily="18" charset="0"/>
                </a:rPr>
                <a:t>20</a:t>
              </a:r>
              <a:endParaRPr kumimoji="1" lang="en-US" altLang="zh-CN" sz="2400">
                <a:solidFill>
                  <a:srgbClr val="0000FF"/>
                </a:solidFill>
                <a:latin typeface="Times New Roman" pitchFamily="18" charset="0"/>
              </a:endParaRPr>
            </a:p>
          </p:txBody>
        </p:sp>
        <p:sp>
          <p:nvSpPr>
            <p:cNvPr id="50" name="Oval 44"/>
            <p:cNvSpPr>
              <a:spLocks noChangeArrowheads="1"/>
            </p:cNvSpPr>
            <p:nvPr/>
          </p:nvSpPr>
          <p:spPr bwMode="auto">
            <a:xfrm>
              <a:off x="4953000" y="4997152"/>
              <a:ext cx="533400" cy="533400"/>
            </a:xfrm>
            <a:prstGeom prst="ellipse">
              <a:avLst/>
            </a:prstGeom>
            <a:solidFill>
              <a:schemeClr val="accent4">
                <a:lumMod val="40000"/>
                <a:lumOff val="60000"/>
              </a:schemeClr>
            </a:solidFill>
            <a:ln w="38100">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0000FF"/>
                  </a:solidFill>
                  <a:latin typeface="Times New Roman" pitchFamily="18" charset="0"/>
                </a:rPr>
                <a:t>40</a:t>
              </a:r>
              <a:endParaRPr kumimoji="1" lang="en-US" altLang="zh-CN" sz="2400">
                <a:solidFill>
                  <a:srgbClr val="0000FF"/>
                </a:solidFill>
                <a:latin typeface="Times New Roman" pitchFamily="18" charset="0"/>
              </a:endParaRPr>
            </a:p>
          </p:txBody>
        </p:sp>
        <p:sp>
          <p:nvSpPr>
            <p:cNvPr id="51" name="Oval 45"/>
            <p:cNvSpPr>
              <a:spLocks noChangeArrowheads="1"/>
            </p:cNvSpPr>
            <p:nvPr/>
          </p:nvSpPr>
          <p:spPr bwMode="auto">
            <a:xfrm>
              <a:off x="6781800" y="4997152"/>
              <a:ext cx="533400" cy="533400"/>
            </a:xfrm>
            <a:prstGeom prst="ellipse">
              <a:avLst/>
            </a:prstGeom>
            <a:solidFill>
              <a:schemeClr val="accent4">
                <a:lumMod val="40000"/>
                <a:lumOff val="60000"/>
              </a:schemeClr>
            </a:solidFill>
            <a:ln w="38100">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0000FF"/>
                  </a:solidFill>
                  <a:latin typeface="Times New Roman" pitchFamily="18" charset="0"/>
                </a:rPr>
                <a:t>60</a:t>
              </a:r>
              <a:endParaRPr kumimoji="1" lang="en-US" altLang="zh-CN" sz="2400">
                <a:solidFill>
                  <a:srgbClr val="0000FF"/>
                </a:solidFill>
                <a:latin typeface="Times New Roman" pitchFamily="18" charset="0"/>
              </a:endParaRPr>
            </a:p>
          </p:txBody>
        </p:sp>
      </p:grpSp>
      <p:sp>
        <p:nvSpPr>
          <p:cNvPr id="52" name="Text Box 46"/>
          <p:cNvSpPr txBox="1">
            <a:spLocks noChangeArrowheads="1"/>
          </p:cNvSpPr>
          <p:nvPr/>
        </p:nvSpPr>
        <p:spPr bwMode="auto">
          <a:xfrm>
            <a:off x="5148263" y="2574627"/>
            <a:ext cx="37131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i="1" err="1">
                <a:solidFill>
                  <a:srgbClr val="0000FF"/>
                </a:solidFill>
                <a:latin typeface="Times New Roman" pitchFamily="18" charset="0"/>
              </a:rPr>
              <a:t>ASL</a:t>
            </a:r>
            <a:r>
              <a:rPr kumimoji="1" lang="en-US" altLang="zh-CN" sz="2800" b="1" i="1" baseline="-25000" err="1">
                <a:solidFill>
                  <a:srgbClr val="0000FF"/>
                </a:solidFill>
                <a:latin typeface="Times New Roman" pitchFamily="18" charset="0"/>
              </a:rPr>
              <a:t>unsucc</a:t>
            </a:r>
            <a:r>
              <a:rPr kumimoji="1" lang="en-US" altLang="zh-CN" sz="2800" b="1">
                <a:solidFill>
                  <a:srgbClr val="0000FF"/>
                </a:solidFill>
                <a:latin typeface="Times New Roman" pitchFamily="18" charset="0"/>
              </a:rPr>
              <a:t> = (2*1+3*6)/7</a:t>
            </a:r>
          </a:p>
          <a:p>
            <a:pPr eaLnBrk="1" hangingPunct="1"/>
            <a:r>
              <a:rPr kumimoji="1" lang="en-US" altLang="zh-CN" sz="2800" b="1">
                <a:solidFill>
                  <a:srgbClr val="0000FF"/>
                </a:solidFill>
                <a:latin typeface="Times New Roman" pitchFamily="18" charset="0"/>
              </a:rPr>
              <a:t>                 = 20/7 </a:t>
            </a:r>
            <a:endParaRPr kumimoji="1" lang="en-US" altLang="zh-CN" sz="2400">
              <a:solidFill>
                <a:srgbClr val="0000FF"/>
              </a:solidFill>
              <a:latin typeface="Times New Roman" pitchFamily="18" charset="0"/>
            </a:endParaRPr>
          </a:p>
        </p:txBody>
      </p:sp>
      <p:sp>
        <p:nvSpPr>
          <p:cNvPr id="53" name="Text Box 47"/>
          <p:cNvSpPr txBox="1">
            <a:spLocks noChangeArrowheads="1"/>
          </p:cNvSpPr>
          <p:nvPr/>
        </p:nvSpPr>
        <p:spPr bwMode="auto">
          <a:xfrm>
            <a:off x="179512" y="2338834"/>
            <a:ext cx="4078561"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i="1" err="1">
                <a:solidFill>
                  <a:srgbClr val="0000FF"/>
                </a:solidFill>
                <a:latin typeface="Times New Roman" pitchFamily="18" charset="0"/>
              </a:rPr>
              <a:t>ASL</a:t>
            </a:r>
            <a:r>
              <a:rPr kumimoji="1" lang="en-US" altLang="zh-CN" sz="2800" b="1" i="1" baseline="-25000" err="1">
                <a:solidFill>
                  <a:srgbClr val="0000FF"/>
                </a:solidFill>
                <a:latin typeface="Times New Roman" pitchFamily="18" charset="0"/>
              </a:rPr>
              <a:t>succ</a:t>
            </a:r>
            <a:r>
              <a:rPr kumimoji="1" lang="en-US" altLang="zh-CN" sz="2800" b="1">
                <a:solidFill>
                  <a:srgbClr val="0000FF"/>
                </a:solidFill>
                <a:latin typeface="Times New Roman" pitchFamily="18" charset="0"/>
              </a:rPr>
              <a:t> = (1+2*2</a:t>
            </a:r>
            <a:r>
              <a:rPr kumimoji="1" lang="en-US" altLang="zh-CN" sz="2800" b="1" smtClean="0">
                <a:solidFill>
                  <a:srgbClr val="0000FF"/>
                </a:solidFill>
                <a:latin typeface="Times New Roman" pitchFamily="18" charset="0"/>
              </a:rPr>
              <a:t>+ 3*3</a:t>
            </a:r>
            <a:r>
              <a:rPr kumimoji="1" lang="en-US" altLang="zh-CN" sz="2800" b="1">
                <a:solidFill>
                  <a:srgbClr val="0000FF"/>
                </a:solidFill>
                <a:latin typeface="Times New Roman" pitchFamily="18" charset="0"/>
              </a:rPr>
              <a:t>)/6 </a:t>
            </a:r>
            <a:endParaRPr kumimoji="1" lang="en-US" altLang="zh-CN" sz="2800" b="1" smtClean="0">
              <a:solidFill>
                <a:srgbClr val="0000FF"/>
              </a:solidFill>
              <a:latin typeface="Times New Roman" pitchFamily="18" charset="0"/>
            </a:endParaRPr>
          </a:p>
          <a:p>
            <a:pPr eaLnBrk="1" hangingPunct="1"/>
            <a:r>
              <a:rPr kumimoji="1" lang="en-US" altLang="zh-CN" sz="2800" b="1">
                <a:solidFill>
                  <a:srgbClr val="0000FF"/>
                </a:solidFill>
                <a:latin typeface="Times New Roman" pitchFamily="18" charset="0"/>
              </a:rPr>
              <a:t>	</a:t>
            </a:r>
            <a:r>
              <a:rPr kumimoji="1" lang="en-US" altLang="zh-CN" sz="2800" b="1" smtClean="0">
                <a:solidFill>
                  <a:srgbClr val="0000FF"/>
                </a:solidFill>
                <a:latin typeface="Times New Roman" pitchFamily="18" charset="0"/>
              </a:rPr>
              <a:t>   = </a:t>
            </a:r>
            <a:r>
              <a:rPr kumimoji="1" lang="en-US" altLang="zh-CN" sz="2800" b="1">
                <a:solidFill>
                  <a:srgbClr val="0000FF"/>
                </a:solidFill>
                <a:latin typeface="Times New Roman" pitchFamily="18" charset="0"/>
              </a:rPr>
              <a:t>14/6 </a:t>
            </a:r>
            <a:endParaRPr kumimoji="1" lang="en-US" altLang="zh-CN" sz="2400">
              <a:solidFill>
                <a:srgbClr val="0000FF"/>
              </a:solidFill>
              <a:latin typeface="Times New Roman" pitchFamily="18" charset="0"/>
            </a:endParaRPr>
          </a:p>
        </p:txBody>
      </p:sp>
    </p:spTree>
    <p:extLst>
      <p:ext uri="{BB962C8B-B14F-4D97-AF65-F5344CB8AC3E}">
        <p14:creationId xmlns:p14="http://schemas.microsoft.com/office/powerpoint/2010/main" val="345839400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算法分析</a:t>
            </a:r>
            <a:r>
              <a:rPr lang="en-US" altLang="zh-CN" smtClean="0"/>
              <a:t>-</a:t>
            </a:r>
            <a:r>
              <a:rPr lang="zh-CN" altLang="en-US" smtClean="0"/>
              <a:t>优缺点比较</a:t>
            </a:r>
            <a:endParaRPr lang="zh-CN" altLang="en-US"/>
          </a:p>
        </p:txBody>
      </p:sp>
      <p:sp>
        <p:nvSpPr>
          <p:cNvPr id="3" name="内容占位符 2"/>
          <p:cNvSpPr>
            <a:spLocks noGrp="1"/>
          </p:cNvSpPr>
          <p:nvPr>
            <p:ph idx="1"/>
          </p:nvPr>
        </p:nvSpPr>
        <p:spPr/>
        <p:txBody>
          <a:bodyPr>
            <a:normAutofit fontScale="92500" lnSpcReduction="20000"/>
          </a:bodyPr>
          <a:lstStyle/>
          <a:p>
            <a:r>
              <a:rPr lang="en-US" altLang="zh-CN" smtClean="0"/>
              <a:t>Strength</a:t>
            </a:r>
            <a:r>
              <a:rPr lang="zh-CN" altLang="en-US" smtClean="0"/>
              <a:t>：二分查找速度很快</a:t>
            </a:r>
            <a:endParaRPr lang="en-US" altLang="zh-CN" smtClean="0"/>
          </a:p>
          <a:p>
            <a:pPr lvl="1"/>
            <a:r>
              <a:rPr lang="en-US" altLang="zh-CN" smtClean="0"/>
              <a:t>1000</a:t>
            </a:r>
            <a:r>
              <a:rPr lang="zh-CN" altLang="en-US" smtClean="0"/>
              <a:t>个元素的有序表，至多需要比较</a:t>
            </a:r>
            <a:r>
              <a:rPr lang="en-US" altLang="zh-CN" smtClean="0"/>
              <a:t>10</a:t>
            </a:r>
            <a:r>
              <a:rPr lang="zh-CN" altLang="en-US" smtClean="0"/>
              <a:t>次</a:t>
            </a:r>
          </a:p>
          <a:p>
            <a:pPr lvl="1"/>
            <a:r>
              <a:rPr lang="en-US" altLang="zh-CN" smtClean="0"/>
              <a:t>1000,000</a:t>
            </a:r>
            <a:r>
              <a:rPr lang="zh-CN" altLang="en-US" smtClean="0"/>
              <a:t>个元素的有序表，需要不超过</a:t>
            </a:r>
            <a:r>
              <a:rPr lang="en-US" altLang="zh-CN" smtClean="0"/>
              <a:t>20</a:t>
            </a:r>
            <a:r>
              <a:rPr lang="zh-CN" altLang="en-US" smtClean="0"/>
              <a:t>次的比较</a:t>
            </a:r>
            <a:endParaRPr lang="en-US" altLang="zh-CN" smtClean="0"/>
          </a:p>
          <a:p>
            <a:r>
              <a:rPr lang="en-US" altLang="zh-CN" smtClean="0"/>
              <a:t>Limitation</a:t>
            </a:r>
            <a:r>
              <a:rPr lang="zh-CN" altLang="en-US" smtClean="0"/>
              <a:t>：查找对象是有序表，即在查找之前需要对顺序表进行排序操作</a:t>
            </a:r>
          </a:p>
          <a:p>
            <a:r>
              <a:rPr lang="en-US" altLang="zh-CN" smtClean="0"/>
              <a:t>Weaknesses</a:t>
            </a:r>
            <a:r>
              <a:rPr lang="zh-CN" altLang="en-US" smtClean="0"/>
              <a:t>：</a:t>
            </a:r>
            <a:endParaRPr lang="en-US" altLang="zh-CN" smtClean="0"/>
          </a:p>
          <a:p>
            <a:pPr lvl="1"/>
            <a:r>
              <a:rPr lang="zh-CN" altLang="en-US" smtClean="0"/>
              <a:t>二分查找无法应用于链表</a:t>
            </a:r>
          </a:p>
          <a:p>
            <a:pPr lvl="1"/>
            <a:r>
              <a:rPr lang="zh-CN" altLang="en-US" smtClean="0"/>
              <a:t>在不等概率查找的情况下，二分查找不一定是有序表最好的查找方法</a:t>
            </a:r>
          </a:p>
          <a:p>
            <a:pPr lvl="1"/>
            <a:r>
              <a:rPr lang="zh-CN" altLang="en-US" smtClean="0"/>
              <a:t>当查找表的长度不大时，也许二分查找的效率不如顺序查找</a:t>
            </a:r>
            <a:endParaRPr lang="en-US" altLang="zh-CN" smtClean="0"/>
          </a:p>
          <a:p>
            <a:r>
              <a:rPr lang="en-US" altLang="zh-CN" smtClean="0"/>
              <a:t>Conclusion</a:t>
            </a:r>
            <a:r>
              <a:rPr lang="zh-CN" altLang="en-US" smtClean="0"/>
              <a:t>：适合于大量的静态数据</a:t>
            </a:r>
            <a:endParaRPr lang="en-US" altLang="zh-CN" smtClean="0"/>
          </a:p>
          <a:p>
            <a:pPr lvl="1"/>
            <a:r>
              <a:rPr lang="zh-CN" altLang="en-US" smtClean="0"/>
              <a:t>有序表的插入和删除都比较麻烦，平均要移动表中一半的元素</a:t>
            </a:r>
          </a:p>
          <a:p>
            <a:pPr lvl="1"/>
            <a:endParaRPr lang="en-US" altLang="zh-CN" smtClean="0"/>
          </a:p>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28</a:t>
            </a:fld>
            <a:endParaRPr lang="zh-CN" altLang="en-US"/>
          </a:p>
        </p:txBody>
      </p:sp>
    </p:spTree>
    <p:extLst>
      <p:ext uri="{BB962C8B-B14F-4D97-AF65-F5344CB8AC3E}">
        <p14:creationId xmlns:p14="http://schemas.microsoft.com/office/powerpoint/2010/main" val="32874702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p:txBody>
          <a:bodyPr/>
          <a:lstStyle/>
          <a:p>
            <a:r>
              <a:rPr lang="en-US" altLang="en-US" smtClean="0"/>
              <a:t>2.3 </a:t>
            </a:r>
            <a:r>
              <a:rPr lang="en-US" altLang="en-US" err="1" smtClean="0"/>
              <a:t>Fibonacci查找</a:t>
            </a:r>
            <a:endParaRPr lang="en-US" altLang="en-US" smtClean="0"/>
          </a:p>
        </p:txBody>
      </p:sp>
      <p:sp>
        <p:nvSpPr>
          <p:cNvPr id="631811" name="Rectangle 3"/>
          <p:cNvSpPr>
            <a:spLocks noGrp="1" noChangeArrowheads="1"/>
          </p:cNvSpPr>
          <p:nvPr>
            <p:ph idx="1"/>
          </p:nvPr>
        </p:nvSpPr>
        <p:spPr>
          <a:xfrm>
            <a:off x="457200" y="908720"/>
            <a:ext cx="8291264" cy="5832648"/>
          </a:xfrm>
        </p:spPr>
        <p:txBody>
          <a:bodyPr>
            <a:normAutofit fontScale="92500" lnSpcReduction="20000"/>
          </a:bodyPr>
          <a:lstStyle/>
          <a:p>
            <a:r>
              <a:rPr lang="zh-CN" altLang="en-US" smtClean="0"/>
              <a:t>基于</a:t>
            </a:r>
            <a:r>
              <a:rPr lang="zh-CN" altLang="en-US"/>
              <a:t>有序顺序表的查找</a:t>
            </a:r>
            <a:endParaRPr lang="en-US" altLang="zh-CN"/>
          </a:p>
          <a:p>
            <a:pPr lvl="1"/>
            <a:r>
              <a:rPr lang="en-US" altLang="en-US" sz="3200" err="1"/>
              <a:t>查找表中的所有记录是按关键字有序</a:t>
            </a:r>
            <a:r>
              <a:rPr lang="en-US" altLang="en-US" sz="3200"/>
              <a:t>(</a:t>
            </a:r>
            <a:r>
              <a:rPr lang="en-US" altLang="en-US" sz="3200" err="1"/>
              <a:t>升序或降序</a:t>
            </a:r>
            <a:r>
              <a:rPr lang="en-US" altLang="en-US" sz="3200"/>
              <a:t>)</a:t>
            </a:r>
            <a:r>
              <a:rPr lang="zh-CN" altLang="en-US" sz="3200"/>
              <a:t>排列的</a:t>
            </a:r>
            <a:r>
              <a:rPr lang="en-US" altLang="en-US" sz="3200"/>
              <a:t> </a:t>
            </a:r>
          </a:p>
          <a:p>
            <a:endParaRPr lang="en-US" altLang="en-US"/>
          </a:p>
          <a:p>
            <a:r>
              <a:rPr lang="en-US" altLang="en-US" err="1"/>
              <a:t>查找过程中，先确定待查找记录在表中的范围，然后逐步缩小范围</a:t>
            </a:r>
            <a:r>
              <a:rPr lang="en-US" altLang="en-US"/>
              <a:t>(</a:t>
            </a:r>
            <a:r>
              <a:rPr lang="en-US" altLang="en-US" b="1" err="1" smtClean="0">
                <a:solidFill>
                  <a:srgbClr val="0000FF"/>
                </a:solidFill>
              </a:rPr>
              <a:t>每次</a:t>
            </a:r>
            <a:r>
              <a:rPr lang="en-US" altLang="en-US" b="1" err="1">
                <a:solidFill>
                  <a:srgbClr val="0000FF"/>
                </a:solidFill>
              </a:rPr>
              <a:t>根据Fibonacci数列的特点对查找表进行分割</a:t>
            </a:r>
            <a:r>
              <a:rPr lang="en-US" altLang="en-US" smtClean="0"/>
              <a:t>)，</a:t>
            </a:r>
            <a:r>
              <a:rPr lang="en-US" altLang="en-US" err="1" smtClean="0"/>
              <a:t>直到找到或找不到记录为止</a:t>
            </a:r>
            <a:endParaRPr lang="en-US" altLang="en-US" smtClean="0"/>
          </a:p>
          <a:p>
            <a:r>
              <a:rPr lang="en-US" altLang="en-US" err="1"/>
              <a:t>Fibonacci</a:t>
            </a:r>
            <a:r>
              <a:rPr lang="en-US" altLang="en-US" err="1" smtClean="0"/>
              <a:t>数列</a:t>
            </a:r>
            <a:r>
              <a:rPr lang="zh-CN" altLang="en-US" smtClean="0"/>
              <a:t>：</a:t>
            </a:r>
            <a:endParaRPr lang="en-US" altLang="en-US" smtClean="0"/>
          </a:p>
          <a:p>
            <a:pPr marL="0" indent="0">
              <a:buNone/>
            </a:pPr>
            <a:r>
              <a:rPr lang="en-US" altLang="en-US" smtClean="0"/>
              <a:t>        F(0)=0，F(1)=1，F(j)=F(j-1)+F(j-2)</a:t>
            </a:r>
          </a:p>
          <a:p>
            <a:pPr marL="0" indent="0">
              <a:buNone/>
            </a:pPr>
            <a:r>
              <a:rPr lang="en-US" altLang="en-US" err="1"/>
              <a:t>Fibonacci</a:t>
            </a:r>
            <a:r>
              <a:rPr lang="en-US" altLang="en-US" err="1" smtClean="0"/>
              <a:t>数列</a:t>
            </a:r>
            <a:r>
              <a:rPr lang="zh-CN" altLang="en-US" smtClean="0"/>
              <a:t>：</a:t>
            </a:r>
            <a:r>
              <a:rPr lang="en-US" altLang="zh-CN" smtClean="0"/>
              <a:t>0</a:t>
            </a:r>
            <a:r>
              <a:rPr lang="en-US" altLang="zh-CN"/>
              <a:t>, 1, 1, 2, 3, 5, 8, 13, 21, 34, 55, 89, 144, 233</a:t>
            </a:r>
            <a:r>
              <a:rPr lang="zh-CN" altLang="en-US"/>
              <a:t>，</a:t>
            </a:r>
            <a:r>
              <a:rPr lang="en-US" altLang="zh-CN"/>
              <a:t>377</a:t>
            </a:r>
            <a:r>
              <a:rPr lang="zh-CN" altLang="en-US"/>
              <a:t>，</a:t>
            </a:r>
            <a:r>
              <a:rPr lang="en-US" altLang="zh-CN"/>
              <a:t>610</a:t>
            </a:r>
            <a:r>
              <a:rPr lang="zh-CN" altLang="en-US"/>
              <a:t>，</a:t>
            </a:r>
            <a:r>
              <a:rPr lang="en-US" altLang="zh-CN"/>
              <a:t>987</a:t>
            </a:r>
            <a:r>
              <a:rPr lang="zh-CN" altLang="en-US"/>
              <a:t>，</a:t>
            </a:r>
            <a:r>
              <a:rPr lang="en-US" altLang="zh-CN"/>
              <a:t>1597</a:t>
            </a:r>
            <a:r>
              <a:rPr lang="zh-CN" altLang="en-US"/>
              <a:t>，</a:t>
            </a:r>
            <a:r>
              <a:rPr lang="en-US" altLang="zh-CN"/>
              <a:t>2584</a:t>
            </a:r>
            <a:r>
              <a:rPr lang="zh-CN" altLang="en-US"/>
              <a:t>，</a:t>
            </a:r>
            <a:r>
              <a:rPr lang="en-US" altLang="zh-CN"/>
              <a:t>4181</a:t>
            </a:r>
            <a:r>
              <a:rPr lang="zh-CN" altLang="en-US"/>
              <a:t>，</a:t>
            </a:r>
            <a:r>
              <a:rPr lang="en-US" altLang="zh-CN"/>
              <a:t>6765</a:t>
            </a:r>
            <a:r>
              <a:rPr lang="zh-CN" altLang="en-US"/>
              <a:t>，</a:t>
            </a:r>
            <a:r>
              <a:rPr lang="en-US" altLang="zh-CN"/>
              <a:t>10946</a:t>
            </a:r>
            <a:r>
              <a:rPr lang="zh-CN" altLang="en-US"/>
              <a:t>，</a:t>
            </a:r>
            <a:r>
              <a:rPr lang="en-US" altLang="zh-CN"/>
              <a:t>17711</a:t>
            </a:r>
            <a:r>
              <a:rPr lang="zh-CN" altLang="en-US"/>
              <a:t>，</a:t>
            </a:r>
            <a:r>
              <a:rPr lang="en-US" altLang="zh-CN"/>
              <a:t>28657</a:t>
            </a:r>
            <a:r>
              <a:rPr lang="zh-CN" altLang="en-US"/>
              <a:t>，</a:t>
            </a:r>
            <a:r>
              <a:rPr lang="en-US" altLang="zh-CN"/>
              <a:t>46368</a:t>
            </a:r>
            <a:endParaRPr lang="en-US" altLang="en-US"/>
          </a:p>
          <a:p>
            <a:endParaRPr lang="en-US" altLang="en-US"/>
          </a:p>
          <a:p>
            <a:endParaRPr lang="en-US" altLang="en-US"/>
          </a:p>
          <a:p>
            <a:endParaRPr lang="en-US" altLang="en-US" smtClean="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extLst>
      <p:ext uri="{BB962C8B-B14F-4D97-AF65-F5344CB8AC3E}">
        <p14:creationId xmlns:p14="http://schemas.microsoft.com/office/powerpoint/2010/main" val="36601100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r>
              <a:rPr lang="en-US" altLang="en-US" smtClean="0"/>
              <a:t>1 </a:t>
            </a:r>
            <a:r>
              <a:rPr lang="zh-CN" altLang="en-US" smtClean="0"/>
              <a:t>基本</a:t>
            </a:r>
            <a:r>
              <a:rPr lang="en-US" altLang="en-US" err="1" smtClean="0"/>
              <a:t>概念</a:t>
            </a:r>
            <a:endParaRPr lang="en-US" altLang="en-US" smtClean="0"/>
          </a:p>
        </p:txBody>
      </p:sp>
      <p:sp>
        <p:nvSpPr>
          <p:cNvPr id="609283" name="Rectangle 3"/>
          <p:cNvSpPr>
            <a:spLocks noGrp="1" noChangeArrowheads="1"/>
          </p:cNvSpPr>
          <p:nvPr>
            <p:ph idx="1"/>
          </p:nvPr>
        </p:nvSpPr>
        <p:spPr/>
        <p:txBody>
          <a:bodyPr>
            <a:normAutofit/>
          </a:bodyPr>
          <a:lstStyle/>
          <a:p>
            <a:r>
              <a:rPr lang="en-US" altLang="en-US" b="1" err="1" smtClean="0">
                <a:solidFill>
                  <a:srgbClr val="0000FF"/>
                </a:solidFill>
              </a:rPr>
              <a:t>查找表</a:t>
            </a:r>
            <a:r>
              <a:rPr lang="en-US" altLang="en-US" b="1" smtClean="0"/>
              <a:t>(Search Table)</a:t>
            </a:r>
            <a:r>
              <a:rPr lang="en-US" altLang="en-US" smtClean="0"/>
              <a:t>：</a:t>
            </a:r>
            <a:r>
              <a:rPr lang="en-US" altLang="en-US" err="1" smtClean="0"/>
              <a:t>相同类型的数据元素</a:t>
            </a:r>
            <a:r>
              <a:rPr lang="en-US" altLang="en-US" smtClean="0"/>
              <a:t>(</a:t>
            </a:r>
            <a:r>
              <a:rPr lang="zh-CN" altLang="en-US" smtClean="0"/>
              <a:t>或记录</a:t>
            </a:r>
            <a:r>
              <a:rPr lang="en-US" altLang="en-US" smtClean="0"/>
              <a:t>)</a:t>
            </a:r>
            <a:r>
              <a:rPr lang="en-US" altLang="en-US" err="1" smtClean="0"/>
              <a:t>组成的</a:t>
            </a:r>
            <a:r>
              <a:rPr lang="en-US" altLang="en-US" b="1" err="1" smtClean="0">
                <a:solidFill>
                  <a:srgbClr val="6600CC"/>
                </a:solidFill>
              </a:rPr>
              <a:t>集合</a:t>
            </a:r>
            <a:r>
              <a:rPr lang="en-US" altLang="en-US" err="1" smtClean="0"/>
              <a:t>，每个</a:t>
            </a:r>
            <a:r>
              <a:rPr lang="zh-CN" altLang="en-US" smtClean="0"/>
              <a:t>数据</a:t>
            </a:r>
            <a:r>
              <a:rPr lang="en-US" altLang="en-US" err="1" smtClean="0"/>
              <a:t>元素通常由若干数据项构成</a:t>
            </a:r>
            <a:endParaRPr lang="en-US" altLang="en-US" smtClean="0"/>
          </a:p>
          <a:p>
            <a:r>
              <a:rPr lang="en-US" altLang="en-US" err="1" smtClean="0"/>
              <a:t>关键字</a:t>
            </a:r>
            <a:r>
              <a:rPr lang="en-US" altLang="en-US" smtClean="0"/>
              <a:t>(</a:t>
            </a:r>
            <a:r>
              <a:rPr lang="en-US" altLang="en-US" err="1" smtClean="0"/>
              <a:t>Key，码</a:t>
            </a:r>
            <a:r>
              <a:rPr lang="en-US" altLang="en-US" smtClean="0"/>
              <a:t>)：</a:t>
            </a:r>
            <a:r>
              <a:rPr lang="en-US" altLang="en-US" err="1" smtClean="0"/>
              <a:t>数据元素中某个</a:t>
            </a:r>
            <a:r>
              <a:rPr lang="en-US" altLang="en-US" smtClean="0"/>
              <a:t>(</a:t>
            </a:r>
            <a:r>
              <a:rPr lang="en-US" altLang="en-US" err="1" smtClean="0"/>
              <a:t>或几个</a:t>
            </a:r>
            <a:r>
              <a:rPr lang="en-US" altLang="en-US" smtClean="0"/>
              <a:t>)</a:t>
            </a:r>
            <a:r>
              <a:rPr lang="en-US" altLang="en-US" err="1" smtClean="0"/>
              <a:t>数据项的值，它可以标识一个数据元素</a:t>
            </a:r>
            <a:endParaRPr lang="en-US" altLang="en-US" smtClean="0"/>
          </a:p>
          <a:p>
            <a:pPr lvl="1"/>
            <a:r>
              <a:rPr lang="en-US" altLang="en-US" sz="3200" b="1" err="1" smtClean="0">
                <a:solidFill>
                  <a:srgbClr val="0000FF"/>
                </a:solidFill>
              </a:rPr>
              <a:t>主关键字</a:t>
            </a:r>
            <a:r>
              <a:rPr lang="en-US" altLang="en-US" sz="3200" b="1" smtClean="0"/>
              <a:t>(Primary Key)</a:t>
            </a:r>
            <a:r>
              <a:rPr lang="zh-CN" altLang="en-US" sz="3200" smtClean="0"/>
              <a:t>：</a:t>
            </a:r>
            <a:r>
              <a:rPr lang="en-US" altLang="en-US" sz="3200" err="1" smtClean="0"/>
              <a:t>能唯一标识一个数据元素</a:t>
            </a:r>
            <a:r>
              <a:rPr lang="zh-CN" altLang="en-US" sz="3200" smtClean="0"/>
              <a:t>的</a:t>
            </a:r>
            <a:r>
              <a:rPr lang="en-US" altLang="en-US" sz="3200" err="1" smtClean="0"/>
              <a:t>关键字</a:t>
            </a:r>
            <a:endParaRPr lang="en-US" altLang="en-US" sz="3200" smtClean="0"/>
          </a:p>
          <a:p>
            <a:pPr lvl="1"/>
            <a:r>
              <a:rPr lang="en-US" altLang="en-US" sz="3200" b="1" err="1" smtClean="0">
                <a:solidFill>
                  <a:srgbClr val="0000FF"/>
                </a:solidFill>
              </a:rPr>
              <a:t>次关键字</a:t>
            </a:r>
            <a:r>
              <a:rPr lang="en-US" altLang="en-US" sz="3200" b="1" smtClean="0"/>
              <a:t>(Secondary Key)</a:t>
            </a:r>
            <a:r>
              <a:rPr lang="zh-CN" altLang="en-US" sz="3200" smtClean="0"/>
              <a:t>：</a:t>
            </a:r>
            <a:r>
              <a:rPr lang="en-US" altLang="en-US" sz="3200" err="1" smtClean="0"/>
              <a:t>能标识若干个数据元素的关键字</a:t>
            </a:r>
            <a:endParaRPr lang="en-US" altLang="en-US" sz="320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extLst>
      <p:ext uri="{BB962C8B-B14F-4D97-AF65-F5344CB8AC3E}">
        <p14:creationId xmlns:p14="http://schemas.microsoft.com/office/powerpoint/2010/main" val="3416982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936104"/>
          </a:xfrm>
        </p:spPr>
        <p:txBody>
          <a:bodyPr/>
          <a:lstStyle/>
          <a:p>
            <a:pPr algn="l"/>
            <a:r>
              <a:rPr lang="zh-CN" altLang="en-US" smtClean="0"/>
              <a:t>算法思想</a:t>
            </a:r>
            <a:endParaRPr lang="zh-CN" altLang="en-US"/>
          </a:p>
        </p:txBody>
      </p:sp>
      <p:sp>
        <p:nvSpPr>
          <p:cNvPr id="3" name="内容占位符 2"/>
          <p:cNvSpPr>
            <a:spLocks noGrp="1"/>
          </p:cNvSpPr>
          <p:nvPr>
            <p:ph idx="1"/>
          </p:nvPr>
        </p:nvSpPr>
        <p:spPr>
          <a:xfrm>
            <a:off x="457200" y="998730"/>
            <a:ext cx="8229600" cy="5742637"/>
          </a:xfrm>
        </p:spPr>
        <p:txBody>
          <a:bodyPr>
            <a:normAutofit fontScale="92500" lnSpcReduction="10000"/>
          </a:bodyPr>
          <a:lstStyle/>
          <a:p>
            <a:r>
              <a:rPr lang="en-US" altLang="en-US" smtClean="0"/>
              <a:t>设查找表中的记录数n比某个Fibonacci数小1，即设n=F(j)-1</a:t>
            </a:r>
          </a:p>
          <a:p>
            <a:r>
              <a:rPr lang="en-US" altLang="en-US" err="1" smtClean="0"/>
              <a:t>用Low、High和Mid表示待查找区间的下界、上界和分割位置，初值为Low</a:t>
            </a:r>
            <a:r>
              <a:rPr lang="en-US" altLang="en-US" smtClean="0"/>
              <a:t>=1，High=n</a:t>
            </a:r>
          </a:p>
          <a:p>
            <a:r>
              <a:rPr lang="en-US" altLang="en-US" smtClean="0"/>
              <a:t>⑴  </a:t>
            </a:r>
            <a:r>
              <a:rPr lang="en-US" altLang="en-US" err="1" smtClean="0"/>
              <a:t>取分割位置Mid：Mid</a:t>
            </a:r>
            <a:r>
              <a:rPr lang="en-US" altLang="en-US" smtClean="0"/>
              <a:t>=</a:t>
            </a:r>
            <a:r>
              <a:rPr lang="en-US" altLang="en-US" smtClean="0">
                <a:sym typeface="Symbol" pitchFamily="18" charset="2"/>
              </a:rPr>
              <a:t>F(j-1)</a:t>
            </a:r>
          </a:p>
          <a:p>
            <a:r>
              <a:rPr lang="en-US" altLang="en-US" smtClean="0"/>
              <a:t>⑵</a:t>
            </a:r>
            <a:r>
              <a:rPr lang="en-US" altLang="en-US" smtClean="0">
                <a:sym typeface="Symbol" pitchFamily="18" charset="2"/>
              </a:rPr>
              <a:t>  </a:t>
            </a:r>
            <a:r>
              <a:rPr lang="en-US" altLang="en-US" err="1" smtClean="0">
                <a:sym typeface="Symbol" pitchFamily="18" charset="2"/>
              </a:rPr>
              <a:t>比较</a:t>
            </a:r>
            <a:r>
              <a:rPr lang="en-US" altLang="zh-CN" err="1" smtClean="0">
                <a:sym typeface="Symbol" pitchFamily="18" charset="2"/>
              </a:rPr>
              <a:t>key</a:t>
            </a:r>
            <a:r>
              <a:rPr lang="zh-CN" altLang="en-US" smtClean="0">
                <a:sym typeface="Symbol" pitchFamily="18" charset="2"/>
              </a:rPr>
              <a:t>值与</a:t>
            </a:r>
            <a:r>
              <a:rPr lang="en-US" altLang="en-US" err="1" smtClean="0"/>
              <a:t>分割位置记录的关键字</a:t>
            </a:r>
            <a:r>
              <a:rPr lang="en-US" altLang="en-US" smtClean="0"/>
              <a:t>：</a:t>
            </a:r>
          </a:p>
          <a:p>
            <a:pPr lvl="1"/>
            <a:r>
              <a:rPr lang="zh-CN" altLang="en-US" smtClean="0"/>
              <a:t>相等： 查找成功</a:t>
            </a:r>
          </a:p>
          <a:p>
            <a:pPr lvl="1"/>
            <a:r>
              <a:rPr lang="zh-CN" altLang="en-US"/>
              <a:t>小于</a:t>
            </a:r>
            <a:r>
              <a:rPr lang="zh-CN" altLang="en-US" smtClean="0"/>
              <a:t>：待查记录在区间的前半段，修改上界指针： </a:t>
            </a:r>
            <a:r>
              <a:rPr lang="en-US" altLang="en-US" smtClean="0"/>
              <a:t>High=Mid-1</a:t>
            </a:r>
            <a:r>
              <a:rPr lang="zh-CN" altLang="en-US" smtClean="0"/>
              <a:t>，这时，区间</a:t>
            </a:r>
            <a:r>
              <a:rPr lang="zh-CN" altLang="en-US"/>
              <a:t>长度为</a:t>
            </a:r>
            <a:r>
              <a:rPr lang="en-US" altLang="en-US"/>
              <a:t>F(j-1)-</a:t>
            </a:r>
            <a:r>
              <a:rPr lang="en-US" altLang="en-US" smtClean="0"/>
              <a:t>1</a:t>
            </a:r>
            <a:r>
              <a:rPr lang="zh-CN" altLang="en-US" smtClean="0"/>
              <a:t>，转⑴ ；</a:t>
            </a:r>
          </a:p>
          <a:p>
            <a:pPr lvl="1"/>
            <a:r>
              <a:rPr lang="zh-CN" altLang="en-US" smtClean="0"/>
              <a:t>大于：待查记录在区间的后半段，修改下界指针：</a:t>
            </a:r>
            <a:r>
              <a:rPr lang="en-US" altLang="en-US" smtClean="0"/>
              <a:t>Low=Mid+1</a:t>
            </a:r>
            <a:r>
              <a:rPr lang="zh-CN" altLang="en-US" smtClean="0"/>
              <a:t>，</a:t>
            </a:r>
            <a:r>
              <a:rPr lang="en-US" altLang="en-US"/>
              <a:t> </a:t>
            </a:r>
            <a:r>
              <a:rPr lang="zh-CN" altLang="en-US" smtClean="0"/>
              <a:t>这时，区间</a:t>
            </a:r>
            <a:r>
              <a:rPr lang="zh-CN" altLang="en-US"/>
              <a:t>长度为</a:t>
            </a:r>
            <a:r>
              <a:rPr lang="en-US" altLang="en-US"/>
              <a:t>F(j-2)-</a:t>
            </a:r>
            <a:r>
              <a:rPr lang="en-US" altLang="en-US" smtClean="0"/>
              <a:t>1</a:t>
            </a:r>
            <a:r>
              <a:rPr lang="zh-CN" altLang="en-US" smtClean="0"/>
              <a:t>，转⑴ ；</a:t>
            </a:r>
          </a:p>
          <a:p>
            <a:r>
              <a:rPr lang="zh-CN" altLang="en-US" smtClean="0"/>
              <a:t>直到越界</a:t>
            </a:r>
            <a:r>
              <a:rPr lang="en-US" altLang="en-US" smtClean="0"/>
              <a:t>(Low&gt;High)</a:t>
            </a:r>
            <a:r>
              <a:rPr lang="zh-CN" altLang="en-US" smtClean="0"/>
              <a:t>，查找失败</a:t>
            </a:r>
          </a:p>
          <a:p>
            <a:pPr lvl="1"/>
            <a:endParaRPr lang="en-US" altLang="en-US" smtClean="0"/>
          </a:p>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6" name="文本框 5"/>
          <p:cNvSpPr txBox="1"/>
          <p:nvPr/>
        </p:nvSpPr>
        <p:spPr>
          <a:xfrm>
            <a:off x="6436014" y="203726"/>
            <a:ext cx="2351112" cy="58477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3200" smtClean="0">
                <a:solidFill>
                  <a:schemeClr val="tx1"/>
                </a:solidFill>
              </a:rPr>
              <a:t>If </a:t>
            </a:r>
            <a:r>
              <a:rPr lang="en-US" altLang="zh-CN" sz="3200" err="1" smtClean="0">
                <a:solidFill>
                  <a:schemeClr val="tx1"/>
                </a:solidFill>
              </a:rPr>
              <a:t>n≠F</a:t>
            </a:r>
            <a:r>
              <a:rPr lang="en-US" altLang="zh-CN" sz="3200" smtClean="0">
                <a:solidFill>
                  <a:schemeClr val="tx1"/>
                </a:solidFill>
              </a:rPr>
              <a:t>[j]-1</a:t>
            </a:r>
            <a:r>
              <a:rPr lang="zh-CN" altLang="en-US" sz="3200">
                <a:solidFill>
                  <a:schemeClr val="tx1"/>
                </a:solidFill>
              </a:rPr>
              <a:t> </a:t>
            </a:r>
            <a:r>
              <a:rPr lang="en-US" altLang="zh-CN" sz="3200" smtClean="0">
                <a:solidFill>
                  <a:schemeClr val="tx1"/>
                </a:solidFill>
              </a:rPr>
              <a:t>?</a:t>
            </a:r>
            <a:endParaRPr lang="zh-CN" altLang="en-US" sz="2000">
              <a:solidFill>
                <a:schemeClr val="tx1"/>
              </a:solidFill>
            </a:endParaRPr>
          </a:p>
        </p:txBody>
      </p:sp>
      <p:sp>
        <p:nvSpPr>
          <p:cNvPr id="7" name="文本框 6"/>
          <p:cNvSpPr txBox="1"/>
          <p:nvPr/>
        </p:nvSpPr>
        <p:spPr>
          <a:xfrm>
            <a:off x="3779912" y="203726"/>
            <a:ext cx="2626232" cy="584775"/>
          </a:xfrm>
          <a:prstGeom prst="rect">
            <a:avLst/>
          </a:prstGeom>
          <a:noFill/>
        </p:spPr>
        <p:txBody>
          <a:bodyPr wrap="none" rtlCol="0">
            <a:spAutoFit/>
          </a:bodyPr>
          <a:lstStyle/>
          <a:p>
            <a:r>
              <a:rPr lang="en-US" altLang="zh-CN" sz="3200" smtClean="0"/>
              <a:t>Why n=F(j)-1 ?</a:t>
            </a:r>
            <a:endParaRPr lang="zh-CN" altLang="en-US" sz="3200"/>
          </a:p>
        </p:txBody>
      </p:sp>
    </p:spTree>
    <p:extLst>
      <p:ext uri="{BB962C8B-B14F-4D97-AF65-F5344CB8AC3E}">
        <p14:creationId xmlns:p14="http://schemas.microsoft.com/office/powerpoint/2010/main" val="31460257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mtClean="0"/>
              <a:t>算法实现</a:t>
            </a:r>
            <a:endParaRPr lang="zh-CN" altLang="en-US"/>
          </a:p>
        </p:txBody>
      </p:sp>
      <p:sp>
        <p:nvSpPr>
          <p:cNvPr id="7" name="内容占位符 6"/>
          <p:cNvSpPr>
            <a:spLocks noGrp="1"/>
          </p:cNvSpPr>
          <p:nvPr>
            <p:ph idx="1"/>
          </p:nvPr>
        </p:nvSpPr>
        <p:spPr/>
        <p:txBody>
          <a:bodyPr>
            <a:normAutofit fontScale="92500" lnSpcReduction="10000"/>
          </a:bodyPr>
          <a:lstStyle/>
          <a:p>
            <a:r>
              <a:rPr lang="en-US" altLang="en-US" smtClean="0"/>
              <a:t>Fibonacci</a:t>
            </a:r>
            <a:r>
              <a:rPr lang="zh-CN" altLang="en-US" smtClean="0"/>
              <a:t>数的计算</a:t>
            </a:r>
            <a:endParaRPr lang="en-US" altLang="en-US" smtClean="0"/>
          </a:p>
          <a:p>
            <a:pPr marL="0" indent="0">
              <a:buNone/>
            </a:pPr>
            <a:r>
              <a:rPr lang="en-US" altLang="en-US" err="1" smtClean="0"/>
              <a:t>int</a:t>
            </a:r>
            <a:r>
              <a:rPr lang="en-US" altLang="en-US" smtClean="0"/>
              <a:t> fib(</a:t>
            </a:r>
            <a:r>
              <a:rPr lang="en-US" altLang="en-US" err="1" smtClean="0"/>
              <a:t>int</a:t>
            </a:r>
            <a:r>
              <a:rPr lang="en-US" altLang="en-US" smtClean="0"/>
              <a:t> n) </a:t>
            </a:r>
            <a:r>
              <a:rPr lang="en-US" altLang="zh-CN" smtClean="0"/>
              <a:t>{</a:t>
            </a:r>
            <a:endParaRPr lang="en-US" altLang="en-US" smtClean="0"/>
          </a:p>
          <a:p>
            <a:pPr marL="457200" lvl="1" indent="0">
              <a:buNone/>
            </a:pPr>
            <a:r>
              <a:rPr lang="en-US" altLang="en-US" sz="3000" err="1" smtClean="0"/>
              <a:t>int</a:t>
            </a:r>
            <a:r>
              <a:rPr lang="en-US" altLang="en-US" sz="3000" smtClean="0"/>
              <a:t> </a:t>
            </a:r>
            <a:r>
              <a:rPr lang="en-US" altLang="en-US" sz="3000" err="1" smtClean="0"/>
              <a:t>i</a:t>
            </a:r>
            <a:r>
              <a:rPr lang="en-US" altLang="en-US" sz="3000" smtClean="0"/>
              <a:t>, f, f0=0 , f1=1 ;</a:t>
            </a:r>
          </a:p>
          <a:p>
            <a:pPr marL="457200" lvl="1" indent="0">
              <a:buNone/>
            </a:pPr>
            <a:r>
              <a:rPr lang="en-US" altLang="en-US" sz="3000" smtClean="0"/>
              <a:t>if (n==0)  return(0) ;</a:t>
            </a:r>
          </a:p>
          <a:p>
            <a:pPr marL="457200" lvl="1" indent="0">
              <a:buNone/>
            </a:pPr>
            <a:r>
              <a:rPr lang="en-US" altLang="en-US" sz="3000" smtClean="0"/>
              <a:t>if (n==1)  return(1) ;</a:t>
            </a:r>
          </a:p>
          <a:p>
            <a:pPr marL="457200" lvl="1" indent="0">
              <a:buNone/>
            </a:pPr>
            <a:r>
              <a:rPr lang="en-US" altLang="en-US" sz="3000" smtClean="0"/>
              <a:t>for (</a:t>
            </a:r>
            <a:r>
              <a:rPr lang="en-US" altLang="en-US" sz="3000" err="1" smtClean="0"/>
              <a:t>i</a:t>
            </a:r>
            <a:r>
              <a:rPr lang="en-US" altLang="en-US" sz="3000" smtClean="0"/>
              <a:t>=2 ; </a:t>
            </a:r>
            <a:r>
              <a:rPr lang="en-US" altLang="en-US" sz="3000" err="1" smtClean="0"/>
              <a:t>i</a:t>
            </a:r>
            <a:r>
              <a:rPr lang="en-US" altLang="en-US" sz="3000" smtClean="0"/>
              <a:t>&lt;=n ; </a:t>
            </a:r>
            <a:r>
              <a:rPr lang="en-US" altLang="en-US" sz="3000" err="1" smtClean="0"/>
              <a:t>i</a:t>
            </a:r>
            <a:r>
              <a:rPr lang="en-US" altLang="en-US" sz="3000" smtClean="0"/>
              <a:t>++ )</a:t>
            </a:r>
          </a:p>
          <a:p>
            <a:pPr marL="457200" lvl="1" indent="0">
              <a:buNone/>
            </a:pPr>
            <a:r>
              <a:rPr lang="en-US" altLang="en-US" sz="3000" smtClean="0"/>
              <a:t>{   f=f0+f1 ; f0=f1 ; f1=f ;   }</a:t>
            </a:r>
          </a:p>
          <a:p>
            <a:pPr marL="457200" lvl="1" indent="0">
              <a:buNone/>
            </a:pPr>
            <a:r>
              <a:rPr lang="en-US" altLang="en-US" sz="3000" smtClean="0"/>
              <a:t>return(f) ;</a:t>
            </a:r>
          </a:p>
          <a:p>
            <a:pPr marL="0" indent="0">
              <a:buNone/>
            </a:pPr>
            <a:r>
              <a:rPr lang="en-US" altLang="en-US" smtClean="0"/>
              <a:t>}</a:t>
            </a:r>
          </a:p>
          <a:p>
            <a:r>
              <a:rPr lang="zh-CN" altLang="en-US" smtClean="0"/>
              <a:t>为了避免频繁计算</a:t>
            </a:r>
            <a:r>
              <a:rPr lang="en-US" altLang="en-US" smtClean="0"/>
              <a:t>Fibonacci</a:t>
            </a:r>
            <a:r>
              <a:rPr lang="zh-CN" altLang="en-US" smtClean="0"/>
              <a:t>数，可用两个变量</a:t>
            </a:r>
            <a:r>
              <a:rPr lang="en-US" altLang="en-US" smtClean="0"/>
              <a:t>f1</a:t>
            </a:r>
            <a:r>
              <a:rPr lang="zh-CN" altLang="en-US" smtClean="0"/>
              <a:t>和</a:t>
            </a:r>
            <a:r>
              <a:rPr lang="en-US" altLang="en-US" smtClean="0"/>
              <a:t>f2</a:t>
            </a:r>
            <a:r>
              <a:rPr lang="zh-CN" altLang="en-US" smtClean="0"/>
              <a:t>保存当前相邻的两个</a:t>
            </a:r>
            <a:r>
              <a:rPr lang="en-US" altLang="en-US" smtClean="0"/>
              <a:t>Fibonacci</a:t>
            </a:r>
            <a:r>
              <a:rPr lang="zh-CN" altLang="en-US" smtClean="0"/>
              <a:t>数，这样在以后的计算中可以依次递推计算出</a:t>
            </a:r>
            <a:r>
              <a:rPr lang="en-US" altLang="zh-CN" smtClean="0"/>
              <a:t>f</a:t>
            </a:r>
          </a:p>
          <a:p>
            <a:endParaRPr lang="en-US" altLang="en-US" smtClean="0"/>
          </a:p>
          <a:p>
            <a:endParaRPr lang="zh-CN" altLang="en-US" smtClean="0"/>
          </a:p>
          <a:p>
            <a:endParaRPr lang="zh-CN" altLang="en-US"/>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31</a:t>
            </a:fld>
            <a:endParaRPr lang="zh-CN" altLang="en-US"/>
          </a:p>
        </p:txBody>
      </p:sp>
    </p:spTree>
    <p:extLst>
      <p:ext uri="{BB962C8B-B14F-4D97-AF65-F5344CB8AC3E}">
        <p14:creationId xmlns:p14="http://schemas.microsoft.com/office/powerpoint/2010/main" val="119193812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ChangeArrowheads="1"/>
          </p:cNvSpPr>
          <p:nvPr/>
        </p:nvSpPr>
        <p:spPr bwMode="auto">
          <a:xfrm>
            <a:off x="224283" y="188640"/>
            <a:ext cx="8812213" cy="6696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355600" eaLnBrk="0" hangingPunct="0">
              <a:spcBef>
                <a:spcPct val="20000"/>
              </a:spcBef>
              <a:buClr>
                <a:schemeClr val="tx1"/>
              </a:buClr>
              <a:buChar char="•"/>
              <a:defRPr sz="2800">
                <a:solidFill>
                  <a:schemeClr val="tx1"/>
                </a:solidFill>
                <a:latin typeface="Verdana" pitchFamily="34" charset="0"/>
                <a:ea typeface="宋体" pitchFamily="2" charset="-122"/>
              </a:defRPr>
            </a:lvl2pPr>
            <a:lvl3pPr marL="7239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0795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10000"/>
              </a:spcBef>
              <a:buClr>
                <a:schemeClr val="accent2"/>
              </a:buClr>
              <a:buSzPct val="80000"/>
              <a:buNone/>
            </a:pPr>
            <a:r>
              <a:rPr lang="en-US" altLang="en-US" sz="2800" dirty="0" err="1" smtClean="0">
                <a:latin typeface="+mn-lt"/>
              </a:rPr>
              <a:t>int</a:t>
            </a:r>
            <a:r>
              <a:rPr lang="en-US" altLang="en-US" sz="2800" dirty="0" smtClean="0">
                <a:latin typeface="+mn-lt"/>
              </a:rPr>
              <a:t> </a:t>
            </a:r>
            <a:r>
              <a:rPr lang="en-US" altLang="en-US" sz="2800" dirty="0" err="1">
                <a:latin typeface="+mn-lt"/>
              </a:rPr>
              <a:t>Fib_search</a:t>
            </a:r>
            <a:r>
              <a:rPr lang="en-US" altLang="en-US" sz="2800" dirty="0">
                <a:latin typeface="+mn-lt"/>
              </a:rPr>
              <a:t>(</a:t>
            </a:r>
            <a:r>
              <a:rPr lang="en-US" altLang="en-US" sz="2800" dirty="0" err="1">
                <a:latin typeface="+mn-lt"/>
              </a:rPr>
              <a:t>RecType</a:t>
            </a:r>
            <a:r>
              <a:rPr lang="en-US" altLang="en-US" sz="2800" dirty="0">
                <a:latin typeface="+mn-lt"/>
              </a:rPr>
              <a:t> ST[] , </a:t>
            </a:r>
            <a:r>
              <a:rPr lang="en-US" altLang="en-US" sz="2800" dirty="0" err="1">
                <a:latin typeface="+mn-lt"/>
              </a:rPr>
              <a:t>KeyType</a:t>
            </a:r>
            <a:r>
              <a:rPr lang="en-US" altLang="en-US" sz="2800" dirty="0">
                <a:latin typeface="+mn-lt"/>
              </a:rPr>
              <a:t> key , </a:t>
            </a:r>
            <a:r>
              <a:rPr lang="en-US" altLang="en-US" sz="2800" dirty="0" err="1">
                <a:latin typeface="+mn-lt"/>
              </a:rPr>
              <a:t>int</a:t>
            </a:r>
            <a:r>
              <a:rPr lang="en-US" altLang="en-US" sz="2800" dirty="0">
                <a:latin typeface="+mn-lt"/>
              </a:rPr>
              <a:t> n)</a:t>
            </a:r>
          </a:p>
          <a:p>
            <a:pPr eaLnBrk="1" hangingPunct="1">
              <a:spcBef>
                <a:spcPct val="10000"/>
              </a:spcBef>
              <a:buClr>
                <a:schemeClr val="accent2"/>
              </a:buClr>
              <a:buSzPct val="80000"/>
              <a:buNone/>
            </a:pPr>
            <a:r>
              <a:rPr lang="en-US" altLang="en-US" sz="2800" dirty="0" smtClean="0">
                <a:latin typeface="+mn-lt"/>
              </a:rPr>
              <a:t>//</a:t>
            </a:r>
            <a:r>
              <a:rPr lang="zh-CN" altLang="en-US" sz="2800" dirty="0" smtClean="0">
                <a:latin typeface="+mn-lt"/>
              </a:rPr>
              <a:t>在长为</a:t>
            </a:r>
            <a:r>
              <a:rPr lang="en-US" altLang="zh-CN" sz="2800" dirty="0" smtClean="0">
                <a:latin typeface="+mn-lt"/>
              </a:rPr>
              <a:t>n</a:t>
            </a:r>
            <a:r>
              <a:rPr lang="zh-CN" altLang="en-US" sz="2800" dirty="0" smtClean="0">
                <a:latin typeface="+mn-lt"/>
              </a:rPr>
              <a:t>的有序表</a:t>
            </a:r>
            <a:r>
              <a:rPr lang="en-US" altLang="en-US" sz="2800" dirty="0">
                <a:latin typeface="+mn-lt"/>
              </a:rPr>
              <a:t>ST</a:t>
            </a:r>
            <a:r>
              <a:rPr lang="zh-CN" altLang="en-US" sz="2800" dirty="0">
                <a:latin typeface="+mn-lt"/>
              </a:rPr>
              <a:t>中用</a:t>
            </a:r>
            <a:r>
              <a:rPr lang="en-US" altLang="en-US" sz="2800" dirty="0">
                <a:latin typeface="+mn-lt"/>
              </a:rPr>
              <a:t>Fibonacci</a:t>
            </a:r>
            <a:r>
              <a:rPr lang="zh-CN" altLang="en-US" sz="2800" dirty="0">
                <a:latin typeface="+mn-lt"/>
              </a:rPr>
              <a:t>方法查找关键字为</a:t>
            </a:r>
            <a:r>
              <a:rPr lang="en-US" altLang="en-US" sz="2800" dirty="0">
                <a:latin typeface="+mn-lt"/>
              </a:rPr>
              <a:t>key</a:t>
            </a:r>
            <a:r>
              <a:rPr lang="zh-CN" altLang="en-US" sz="2800" dirty="0" smtClean="0">
                <a:latin typeface="+mn-lt"/>
              </a:rPr>
              <a:t>的记录，其中</a:t>
            </a:r>
            <a:r>
              <a:rPr lang="en-US" altLang="zh-CN" sz="2800" dirty="0" smtClean="0">
                <a:latin typeface="+mn-lt"/>
              </a:rPr>
              <a:t>n=fib(j)</a:t>
            </a:r>
            <a:endParaRPr lang="en-US" altLang="zh-CN" sz="2800" dirty="0">
              <a:latin typeface="+mn-lt"/>
            </a:endParaRPr>
          </a:p>
          <a:p>
            <a:pPr eaLnBrk="1" hangingPunct="1">
              <a:spcBef>
                <a:spcPct val="10000"/>
              </a:spcBef>
              <a:buClr>
                <a:schemeClr val="accent2"/>
              </a:buClr>
              <a:buSzPct val="80000"/>
              <a:buNone/>
            </a:pPr>
            <a:r>
              <a:rPr lang="en-US" altLang="en-US" sz="2800" dirty="0" smtClean="0">
                <a:latin typeface="+mn-lt"/>
              </a:rPr>
              <a:t>{  </a:t>
            </a:r>
            <a:r>
              <a:rPr lang="en-US" altLang="en-US" sz="2800" dirty="0" err="1" smtClean="0">
                <a:latin typeface="+mn-lt"/>
              </a:rPr>
              <a:t>int</a:t>
            </a:r>
            <a:r>
              <a:rPr lang="en-US" altLang="en-US" sz="2800" dirty="0" smtClean="0">
                <a:latin typeface="+mn-lt"/>
              </a:rPr>
              <a:t> </a:t>
            </a:r>
            <a:r>
              <a:rPr lang="en-US" altLang="en-US" sz="2800" dirty="0">
                <a:latin typeface="+mn-lt"/>
              </a:rPr>
              <a:t>Low=1, High, Mid, f1, f2 </a:t>
            </a:r>
            <a:r>
              <a:rPr lang="en-US" altLang="en-US" sz="2800" dirty="0" smtClean="0">
                <a:latin typeface="+mn-lt"/>
              </a:rPr>
              <a:t>;</a:t>
            </a:r>
          </a:p>
          <a:p>
            <a:pPr eaLnBrk="1" hangingPunct="1">
              <a:spcBef>
                <a:spcPct val="10000"/>
              </a:spcBef>
              <a:buClr>
                <a:schemeClr val="accent2"/>
              </a:buClr>
              <a:buSzPct val="80000"/>
              <a:buNone/>
            </a:pPr>
            <a:r>
              <a:rPr lang="en-US" altLang="en-US" sz="2800" dirty="0" smtClean="0">
                <a:latin typeface="+mn-lt"/>
              </a:rPr>
              <a:t>High=n; </a:t>
            </a:r>
            <a:r>
              <a:rPr lang="en-US" altLang="en-US" sz="2800" dirty="0">
                <a:latin typeface="+mn-lt"/>
              </a:rPr>
              <a:t>f1=fib</a:t>
            </a:r>
            <a:r>
              <a:rPr lang="en-US" altLang="en-US" sz="2800" dirty="0" smtClean="0">
                <a:latin typeface="+mn-lt"/>
              </a:rPr>
              <a:t>(</a:t>
            </a:r>
            <a:r>
              <a:rPr lang="en-US" altLang="en-US" sz="2800" dirty="0">
                <a:latin typeface="+mn-lt"/>
              </a:rPr>
              <a:t>j</a:t>
            </a:r>
            <a:r>
              <a:rPr lang="en-US" altLang="en-US" sz="2800" dirty="0" smtClean="0">
                <a:latin typeface="+mn-lt"/>
              </a:rPr>
              <a:t>-</a:t>
            </a:r>
            <a:r>
              <a:rPr lang="en-US" altLang="en-US" sz="2800" dirty="0">
                <a:latin typeface="+mn-lt"/>
              </a:rPr>
              <a:t>1</a:t>
            </a:r>
            <a:r>
              <a:rPr lang="en-US" altLang="en-US" sz="2800" dirty="0" smtClean="0">
                <a:latin typeface="+mn-lt"/>
              </a:rPr>
              <a:t>); </a:t>
            </a:r>
            <a:r>
              <a:rPr lang="en-US" altLang="en-US" sz="2800" dirty="0">
                <a:latin typeface="+mn-lt"/>
              </a:rPr>
              <a:t>f2=fib</a:t>
            </a:r>
            <a:r>
              <a:rPr lang="en-US" altLang="en-US" sz="2800" dirty="0" smtClean="0">
                <a:latin typeface="+mn-lt"/>
              </a:rPr>
              <a:t>(</a:t>
            </a:r>
            <a:r>
              <a:rPr lang="en-US" altLang="en-US" sz="2800" dirty="0">
                <a:latin typeface="+mn-lt"/>
              </a:rPr>
              <a:t>j</a:t>
            </a:r>
            <a:r>
              <a:rPr lang="en-US" altLang="en-US" sz="2800" dirty="0" smtClean="0">
                <a:latin typeface="+mn-lt"/>
              </a:rPr>
              <a:t>-</a:t>
            </a:r>
            <a:r>
              <a:rPr lang="en-US" altLang="en-US" sz="2800" dirty="0">
                <a:latin typeface="+mn-lt"/>
              </a:rPr>
              <a:t>2</a:t>
            </a:r>
            <a:r>
              <a:rPr lang="en-US" altLang="en-US" sz="2800" dirty="0" smtClean="0">
                <a:latin typeface="+mn-lt"/>
              </a:rPr>
              <a:t>);</a:t>
            </a:r>
            <a:endParaRPr lang="en-US" altLang="en-US" sz="2800" dirty="0">
              <a:latin typeface="+mn-lt"/>
            </a:endParaRPr>
          </a:p>
          <a:p>
            <a:pPr eaLnBrk="1" hangingPunct="1">
              <a:spcBef>
                <a:spcPct val="10000"/>
              </a:spcBef>
              <a:buClr>
                <a:schemeClr val="accent2"/>
              </a:buClr>
              <a:buSzPct val="80000"/>
              <a:buNone/>
            </a:pPr>
            <a:r>
              <a:rPr lang="en-US" altLang="en-US" sz="2800" dirty="0" smtClean="0">
                <a:latin typeface="+mn-lt"/>
              </a:rPr>
              <a:t>while </a:t>
            </a:r>
            <a:r>
              <a:rPr lang="en-US" altLang="en-US" sz="2800" dirty="0">
                <a:latin typeface="+mn-lt"/>
              </a:rPr>
              <a:t>(Low&lt;=High</a:t>
            </a:r>
            <a:r>
              <a:rPr lang="en-US" altLang="en-US" sz="2800" dirty="0" smtClean="0">
                <a:latin typeface="+mn-lt"/>
              </a:rPr>
              <a:t>) {</a:t>
            </a:r>
            <a:endParaRPr lang="en-US" altLang="en-US" sz="2800" dirty="0">
              <a:latin typeface="+mn-lt"/>
            </a:endParaRPr>
          </a:p>
          <a:p>
            <a:pPr lvl="3" eaLnBrk="1" hangingPunct="1">
              <a:spcBef>
                <a:spcPct val="10000"/>
              </a:spcBef>
              <a:buClr>
                <a:schemeClr val="accent2"/>
              </a:buClr>
              <a:buSzPct val="80000"/>
              <a:buNone/>
            </a:pPr>
            <a:r>
              <a:rPr lang="en-US" altLang="en-US" sz="2800" dirty="0" smtClean="0">
                <a:latin typeface="+mn-lt"/>
              </a:rPr>
              <a:t>Mid=Low+f1-1;</a:t>
            </a:r>
          </a:p>
          <a:p>
            <a:pPr lvl="3" eaLnBrk="1" hangingPunct="1">
              <a:spcBef>
                <a:spcPct val="10000"/>
              </a:spcBef>
              <a:buClr>
                <a:schemeClr val="accent2"/>
              </a:buClr>
              <a:buSzPct val="80000"/>
              <a:buNone/>
            </a:pPr>
            <a:r>
              <a:rPr lang="en-US" altLang="en-US" sz="2800" dirty="0" smtClean="0">
                <a:latin typeface="+mn-lt"/>
              </a:rPr>
              <a:t>if </a:t>
            </a:r>
            <a:r>
              <a:rPr lang="en-US" altLang="en-US" sz="2800" dirty="0">
                <a:latin typeface="+mn-lt"/>
              </a:rPr>
              <a:t>( EQ(ST.[Mid].key, key) )   return(Mid) </a:t>
            </a:r>
            <a:r>
              <a:rPr lang="en-US" altLang="en-US" sz="2800" dirty="0" smtClean="0">
                <a:latin typeface="+mn-lt"/>
              </a:rPr>
              <a:t>;</a:t>
            </a:r>
          </a:p>
          <a:p>
            <a:pPr lvl="3" eaLnBrk="1" hangingPunct="1">
              <a:spcBef>
                <a:spcPct val="10000"/>
              </a:spcBef>
              <a:buClr>
                <a:schemeClr val="accent2"/>
              </a:buClr>
              <a:buSzPct val="80000"/>
              <a:buNone/>
            </a:pPr>
            <a:r>
              <a:rPr lang="en-US" altLang="en-US" sz="2800" dirty="0" smtClean="0">
                <a:latin typeface="+mn-lt"/>
              </a:rPr>
              <a:t>else </a:t>
            </a:r>
            <a:r>
              <a:rPr lang="en-US" altLang="en-US" sz="2800" dirty="0">
                <a:latin typeface="+mn-lt"/>
              </a:rPr>
              <a:t>if ( LT(key, ST.[Mid].key) )</a:t>
            </a:r>
          </a:p>
          <a:p>
            <a:pPr marL="1828800" lvl="4" indent="0" eaLnBrk="1" hangingPunct="1">
              <a:lnSpc>
                <a:spcPct val="110000"/>
              </a:lnSpc>
              <a:buClr>
                <a:schemeClr val="accent2"/>
              </a:buClr>
              <a:buSzPct val="80000"/>
              <a:buNone/>
            </a:pPr>
            <a:r>
              <a:rPr lang="en-US" altLang="en-US" sz="2800" dirty="0" smtClean="0">
                <a:latin typeface="+mn-lt"/>
              </a:rPr>
              <a:t>{   </a:t>
            </a:r>
            <a:r>
              <a:rPr lang="en-US" altLang="en-US" sz="2800" dirty="0">
                <a:latin typeface="+mn-lt"/>
              </a:rPr>
              <a:t>High=Mid-1 ; f2=f1-f2 ; f1=f1-f2 ;  </a:t>
            </a:r>
            <a:r>
              <a:rPr lang="en-US" altLang="en-US" sz="2800" dirty="0" smtClean="0">
                <a:latin typeface="+mn-lt"/>
              </a:rPr>
              <a:t>}</a:t>
            </a:r>
            <a:endParaRPr lang="en-US" altLang="en-US" sz="2800" dirty="0">
              <a:latin typeface="+mn-lt"/>
            </a:endParaRPr>
          </a:p>
          <a:p>
            <a:pPr marL="1828800" lvl="4" indent="0" eaLnBrk="1" hangingPunct="1">
              <a:lnSpc>
                <a:spcPct val="110000"/>
              </a:lnSpc>
              <a:buClr>
                <a:schemeClr val="accent2"/>
              </a:buClr>
              <a:buSzPct val="80000"/>
              <a:buNone/>
            </a:pPr>
            <a:r>
              <a:rPr lang="en-US" altLang="en-US" sz="2800" dirty="0" smtClean="0">
                <a:latin typeface="+mn-lt"/>
              </a:rPr>
              <a:t>else  </a:t>
            </a:r>
            <a:endParaRPr lang="en-US" altLang="en-US" sz="2800" dirty="0">
              <a:latin typeface="+mn-lt"/>
            </a:endParaRPr>
          </a:p>
          <a:p>
            <a:pPr marL="1828800" lvl="4" indent="0" eaLnBrk="1" hangingPunct="1">
              <a:lnSpc>
                <a:spcPct val="110000"/>
              </a:lnSpc>
              <a:buClr>
                <a:schemeClr val="accent2"/>
              </a:buClr>
              <a:buSzPct val="80000"/>
              <a:buNone/>
            </a:pPr>
            <a:r>
              <a:rPr lang="en-US" altLang="en-US" sz="2800" dirty="0" smtClean="0">
                <a:latin typeface="+mn-lt"/>
              </a:rPr>
              <a:t> </a:t>
            </a:r>
            <a:r>
              <a:rPr lang="en-US" altLang="en-US" sz="2800" dirty="0">
                <a:latin typeface="+mn-lt"/>
              </a:rPr>
              <a:t>{   Low=Mid+1 ;f1=f1-f2 ; f2=f2-f1 ;  </a:t>
            </a:r>
            <a:r>
              <a:rPr lang="en-US" altLang="en-US" sz="2800" dirty="0" smtClean="0">
                <a:latin typeface="+mn-lt"/>
              </a:rPr>
              <a:t>}</a:t>
            </a:r>
          </a:p>
          <a:p>
            <a:pPr eaLnBrk="1" hangingPunct="1">
              <a:lnSpc>
                <a:spcPct val="110000"/>
              </a:lnSpc>
              <a:buSzPct val="80000"/>
              <a:buNone/>
            </a:pPr>
            <a:r>
              <a:rPr lang="en-US" altLang="en-US" sz="2800" dirty="0" smtClean="0">
                <a:latin typeface="+mn-lt"/>
              </a:rPr>
              <a:t>} return(0);} </a:t>
            </a:r>
            <a:endParaRPr lang="en-US" altLang="en-US" sz="2800" b="1" dirty="0">
              <a:latin typeface="Times New Roman" pitchFamily="18"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234631811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算法分析</a:t>
            </a:r>
            <a:endParaRPr lang="zh-CN" altLang="en-US"/>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normAutofit/>
              </a:bodyPr>
              <a:lstStyle/>
              <a:p>
                <a:r>
                  <a:rPr lang="en-US" altLang="en-US" smtClean="0"/>
                  <a:t>Fibonacci</a:t>
                </a:r>
                <a:r>
                  <a:rPr lang="zh-CN" altLang="en-US" smtClean="0"/>
                  <a:t>查找的平均性能比二分查找好，但最坏情况下比二分查找差</a:t>
                </a:r>
                <a:endParaRPr lang="en-US" altLang="zh-CN" smtClean="0"/>
              </a:p>
              <a:p>
                <a:endParaRPr lang="en-US" altLang="zh-CN"/>
              </a:p>
              <a:p>
                <a:r>
                  <a:rPr lang="zh-CN" altLang="en-US" smtClean="0"/>
                  <a:t>插值查找：根据</a:t>
                </a:r>
                <a:r>
                  <a:rPr lang="en-US" altLang="zh-CN" smtClean="0"/>
                  <a:t>key</a:t>
                </a:r>
                <a:r>
                  <a:rPr lang="zh-CN" altLang="en-US" smtClean="0"/>
                  <a:t>值来决定与哪个记录比较并分区</a:t>
                </a:r>
                <a:endParaRPr lang="en-US" altLang="zh-CN" smtClean="0"/>
              </a:p>
              <a:p>
                <a:pPr lvl="1"/>
                <a:r>
                  <a:rPr lang="en-US" altLang="zh-CN" smtClean="0"/>
                  <a:t>Key</a:t>
                </a:r>
                <a:r>
                  <a:rPr lang="zh-CN" altLang="en-US" smtClean="0"/>
                  <a:t>与</a:t>
                </a:r>
                <a:r>
                  <a:rPr lang="en-US" altLang="zh-CN" err="1" smtClean="0"/>
                  <a:t>ST.elem</a:t>
                </a:r>
                <a:r>
                  <a:rPr lang="en-US" altLang="zh-CN" smtClean="0"/>
                  <a:t>[</a:t>
                </a:r>
                <a:r>
                  <a:rPr lang="en-US" altLang="zh-CN" err="1" smtClean="0"/>
                  <a:t>i</a:t>
                </a:r>
                <a:r>
                  <a:rPr lang="en-US" altLang="zh-CN" smtClean="0"/>
                  <a:t>]</a:t>
                </a:r>
                <a:r>
                  <a:rPr lang="zh-CN" altLang="en-US" smtClean="0"/>
                  <a:t>比较，其中</a:t>
                </a:r>
                <a:endParaRPr lang="en-US" altLang="zh-CN" smtClean="0"/>
              </a:p>
              <a:p>
                <a:pPr lvl="1"/>
                <a14:m>
                  <m:oMath xmlns="" xmlns:m="http://schemas.openxmlformats.org/officeDocument/2006/math">
                    <m:r>
                      <m:rPr>
                        <m:sty m:val="p"/>
                      </m:rPr>
                      <a:rPr lang="en-US" altLang="zh-CN">
                        <a:latin typeface="Cambria Math" panose="02040503050406030204" pitchFamily="18" charset="0"/>
                      </a:rPr>
                      <m:t>i</m:t>
                    </m:r>
                    <m:r>
                      <a:rPr lang="en-US" altLang="zh-CN" b="0" i="0" smtClean="0">
                        <a:latin typeface="Cambria Math" panose="02040503050406030204" pitchFamily="18" charset="0"/>
                      </a:rPr>
                      <m:t>=</m:t>
                    </m:r>
                    <m:f>
                      <m:fPr>
                        <m:ctrlPr>
                          <a:rPr lang="en-US" altLang="zh-CN" b="0" i="1" smtClean="0">
                            <a:latin typeface="Cambria Math"/>
                          </a:rPr>
                        </m:ctrlPr>
                      </m:fPr>
                      <m:num>
                        <m:r>
                          <a:rPr lang="en-US" altLang="zh-CN" b="0" i="1" smtClean="0">
                            <a:latin typeface="Cambria Math" panose="02040503050406030204" pitchFamily="18" charset="0"/>
                          </a:rPr>
                          <m:t>𝐾𝑒𝑦</m:t>
                        </m:r>
                        <m:r>
                          <a:rPr lang="en-US" altLang="zh-CN" b="0" i="1" smtClean="0">
                            <a:latin typeface="Cambria Math" panose="02040503050406030204" pitchFamily="18" charset="0"/>
                          </a:rPr>
                          <m:t>−</m:t>
                        </m:r>
                        <m:r>
                          <a:rPr lang="en-US" altLang="zh-CN" b="0" i="1" smtClean="0">
                            <a:latin typeface="Cambria Math" panose="02040503050406030204" pitchFamily="18" charset="0"/>
                          </a:rPr>
                          <m:t>𝑆𝑇</m:t>
                        </m:r>
                        <m:r>
                          <a:rPr lang="en-US" altLang="zh-CN" b="0" i="1" smtClean="0">
                            <a:latin typeface="Cambria Math" panose="02040503050406030204" pitchFamily="18" charset="0"/>
                          </a:rPr>
                          <m:t>.</m:t>
                        </m:r>
                        <m:r>
                          <a:rPr lang="en-US" altLang="zh-CN" b="0" i="1" smtClean="0">
                            <a:latin typeface="Cambria Math" panose="02040503050406030204" pitchFamily="18" charset="0"/>
                          </a:rPr>
                          <m:t>𝑒𝑙𝑒𝑚</m:t>
                        </m:r>
                        <m:d>
                          <m:dPr>
                            <m:begChr m:val="["/>
                            <m:endChr m:val="]"/>
                            <m:ctrlPr>
                              <a:rPr lang="en-US" altLang="zh-CN" b="0" i="1" smtClean="0">
                                <a:latin typeface="Cambria Math"/>
                              </a:rPr>
                            </m:ctrlPr>
                          </m:dPr>
                          <m:e>
                            <m:r>
                              <a:rPr lang="en-US" altLang="zh-CN" b="0" i="1" smtClean="0">
                                <a:latin typeface="Cambria Math" panose="02040503050406030204" pitchFamily="18" charset="0"/>
                              </a:rPr>
                              <m:t>𝑙</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𝑘𝑒𝑦</m:t>
                        </m:r>
                      </m:num>
                      <m:den>
                        <m:r>
                          <a:rPr lang="en-US" altLang="zh-CN" b="0" i="1" smtClean="0">
                            <a:latin typeface="Cambria Math" panose="02040503050406030204" pitchFamily="18" charset="0"/>
                          </a:rPr>
                          <m:t>𝑆𝑇</m:t>
                        </m:r>
                        <m:r>
                          <a:rPr lang="en-US" altLang="zh-CN" b="0" i="1" smtClean="0">
                            <a:latin typeface="Cambria Math" panose="02040503050406030204" pitchFamily="18" charset="0"/>
                          </a:rPr>
                          <m:t>.</m:t>
                        </m:r>
                        <m:r>
                          <a:rPr lang="en-US" altLang="zh-CN" b="0" i="1" smtClean="0">
                            <a:latin typeface="Cambria Math" panose="02040503050406030204" pitchFamily="18" charset="0"/>
                          </a:rPr>
                          <m:t>𝑒𝑙𝑒𝑚</m:t>
                        </m:r>
                        <m:d>
                          <m:dPr>
                            <m:begChr m:val="["/>
                            <m:endChr m:val="]"/>
                            <m:ctrlPr>
                              <a:rPr lang="en-US" altLang="zh-CN" b="0" i="1" smtClean="0">
                                <a:latin typeface="Cambria Math"/>
                              </a:rPr>
                            </m:ctrlPr>
                          </m:dPr>
                          <m:e>
                            <m:r>
                              <a:rPr lang="en-US" altLang="zh-CN" b="0" i="1" smtClean="0">
                                <a:latin typeface="Cambria Math" panose="02040503050406030204" pitchFamily="18" charset="0"/>
                              </a:rPr>
                              <m:t>h</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𝑘𝑒𝑦</m:t>
                        </m:r>
                        <m:r>
                          <a:rPr lang="en-US" altLang="zh-CN" b="0" i="1" smtClean="0">
                            <a:latin typeface="Cambria Math" panose="02040503050406030204" pitchFamily="18" charset="0"/>
                          </a:rPr>
                          <m:t>−</m:t>
                        </m:r>
                        <m:r>
                          <a:rPr lang="en-US" altLang="zh-CN" b="0" i="1" smtClean="0">
                            <a:latin typeface="Cambria Math" panose="02040503050406030204" pitchFamily="18" charset="0"/>
                          </a:rPr>
                          <m:t>𝑆𝑇</m:t>
                        </m:r>
                        <m:r>
                          <a:rPr lang="en-US" altLang="zh-CN" b="0" i="1" smtClean="0">
                            <a:latin typeface="Cambria Math" panose="02040503050406030204" pitchFamily="18" charset="0"/>
                          </a:rPr>
                          <m:t>.</m:t>
                        </m:r>
                        <m:r>
                          <a:rPr lang="en-US" altLang="zh-CN" b="0" i="1" smtClean="0">
                            <a:latin typeface="Cambria Math" panose="02040503050406030204" pitchFamily="18" charset="0"/>
                          </a:rPr>
                          <m:t>𝑒𝑙𝑒𝑚</m:t>
                        </m:r>
                        <m:d>
                          <m:dPr>
                            <m:begChr m:val="["/>
                            <m:endChr m:val="]"/>
                            <m:ctrlPr>
                              <a:rPr lang="en-US" altLang="zh-CN" b="0" i="1" smtClean="0">
                                <a:latin typeface="Cambria Math"/>
                              </a:rPr>
                            </m:ctrlPr>
                          </m:dPr>
                          <m:e>
                            <m:r>
                              <a:rPr lang="en-US" altLang="zh-CN" b="0" i="1" smtClean="0">
                                <a:latin typeface="Cambria Math" panose="02040503050406030204" pitchFamily="18" charset="0"/>
                              </a:rPr>
                              <m:t>𝑙</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𝑘𝑒𝑦</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+1)</m:t>
                    </m:r>
                  </m:oMath>
                </a14:m>
                <a:endParaRPr lang="en-US" altLang="zh-CN" smtClean="0"/>
              </a:p>
              <a:p>
                <a:pPr lvl="1"/>
                <a:r>
                  <a:rPr lang="zh-CN" altLang="en-US" smtClean="0"/>
                  <a:t>而</a:t>
                </a:r>
                <a:r>
                  <a:rPr lang="en-US" altLang="zh-CN" err="1" smtClean="0"/>
                  <a:t>ST.elem</a:t>
                </a:r>
                <a:r>
                  <a:rPr lang="en-US" altLang="zh-CN" smtClean="0"/>
                  <a:t>[l]</a:t>
                </a:r>
                <a:r>
                  <a:rPr lang="zh-CN" altLang="en-US" smtClean="0"/>
                  <a:t>、</a:t>
                </a:r>
                <a:r>
                  <a:rPr lang="en-US" altLang="zh-CN" err="1" smtClean="0"/>
                  <a:t>ST.elem</a:t>
                </a:r>
                <a:r>
                  <a:rPr lang="en-US" altLang="zh-CN" smtClean="0"/>
                  <a:t>[h]</a:t>
                </a:r>
                <a:r>
                  <a:rPr lang="zh-CN" altLang="en-US" smtClean="0"/>
                  <a:t>为具有最小和最大关键字的记录</a:t>
                </a:r>
                <a:endParaRPr lang="en-US" altLang="zh-CN" smtClean="0"/>
              </a:p>
              <a:p>
                <a:r>
                  <a:rPr lang="zh-CN" altLang="en-US"/>
                  <a:t>插值查找</a:t>
                </a:r>
                <a:r>
                  <a:rPr lang="zh-CN" altLang="en-US" smtClean="0"/>
                  <a:t>适用于关键字均匀分布</a:t>
                </a:r>
                <a:endParaRPr lang="zh-CN" altLang="en-US"/>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0">
                <a:blip r:embed="rId2"/>
                <a:stretch>
                  <a:fillRect l="-1704" t="-1881" r="-1407"/>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27348225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457200" y="0"/>
            <a:ext cx="8229600" cy="936104"/>
          </a:xfrm>
        </p:spPr>
        <p:txBody>
          <a:bodyPr>
            <a:normAutofit/>
          </a:bodyPr>
          <a:lstStyle/>
          <a:p>
            <a:pPr lvl="1" algn="ctr"/>
            <a:r>
              <a:rPr lang="en-US" altLang="en-US" sz="4000" kern="1200" smtClean="0">
                <a:solidFill>
                  <a:schemeClr val="tx1"/>
                </a:solidFill>
                <a:latin typeface="+mn-lt"/>
                <a:ea typeface="宋体" panose="02010600030101010101" pitchFamily="2" charset="-122"/>
                <a:cs typeface="+mj-cs"/>
              </a:rPr>
              <a:t>2.4 </a:t>
            </a:r>
            <a:r>
              <a:rPr lang="en-US" altLang="en-US" sz="4000" kern="1200" err="1">
                <a:solidFill>
                  <a:schemeClr val="tx1"/>
                </a:solidFill>
                <a:latin typeface="+mn-lt"/>
                <a:ea typeface="宋体" panose="02010600030101010101" pitchFamily="2" charset="-122"/>
                <a:cs typeface="+mj-cs"/>
              </a:rPr>
              <a:t>索引顺序查找</a:t>
            </a:r>
            <a:r>
              <a:rPr lang="en-US" altLang="en-US" sz="4000" kern="1200">
                <a:solidFill>
                  <a:schemeClr val="tx1"/>
                </a:solidFill>
                <a:latin typeface="+mn-lt"/>
                <a:ea typeface="宋体" panose="02010600030101010101" pitchFamily="2" charset="-122"/>
                <a:cs typeface="+mj-cs"/>
              </a:rPr>
              <a:t>/</a:t>
            </a:r>
            <a:r>
              <a:rPr lang="en-US" altLang="en-US" sz="4000" kern="1200" err="1">
                <a:solidFill>
                  <a:schemeClr val="tx1"/>
                </a:solidFill>
                <a:latin typeface="+mn-lt"/>
                <a:ea typeface="宋体" panose="02010600030101010101" pitchFamily="2" charset="-122"/>
                <a:cs typeface="+mj-cs"/>
              </a:rPr>
              <a:t>分块查找</a:t>
            </a:r>
            <a:endParaRPr lang="en-US" altLang="en-US" sz="4000" kern="1200">
              <a:solidFill>
                <a:schemeClr val="tx1"/>
              </a:solidFill>
              <a:latin typeface="+mn-lt"/>
              <a:ea typeface="宋体" panose="02010600030101010101" pitchFamily="2" charset="-122"/>
              <a:cs typeface="+mj-cs"/>
            </a:endParaRPr>
          </a:p>
        </p:txBody>
      </p:sp>
      <p:sp>
        <p:nvSpPr>
          <p:cNvPr id="626691" name="Rectangle 3"/>
          <p:cNvSpPr>
            <a:spLocks noGrp="1" noChangeArrowheads="1"/>
          </p:cNvSpPr>
          <p:nvPr>
            <p:ph idx="1"/>
          </p:nvPr>
        </p:nvSpPr>
        <p:spPr/>
        <p:txBody>
          <a:bodyPr/>
          <a:lstStyle/>
          <a:p>
            <a:r>
              <a:rPr lang="en-US" altLang="en-US" err="1" smtClean="0"/>
              <a:t>查找表的组织</a:t>
            </a:r>
            <a:r>
              <a:rPr lang="zh-CN" altLang="en-US" smtClean="0"/>
              <a:t>：</a:t>
            </a:r>
            <a:r>
              <a:rPr lang="en-US" altLang="en-US" err="1" smtClean="0"/>
              <a:t>将查找表分成几块</a:t>
            </a:r>
            <a:endParaRPr lang="en-US" altLang="zh-CN" smtClean="0"/>
          </a:p>
          <a:p>
            <a:pPr lvl="1"/>
            <a:r>
              <a:rPr lang="en-US" altLang="en-US" b="1" smtClean="0">
                <a:solidFill>
                  <a:srgbClr val="0000FF"/>
                </a:solidFill>
              </a:rPr>
              <a:t>块间有序</a:t>
            </a:r>
            <a:r>
              <a:rPr lang="en-US" altLang="en-US" smtClean="0"/>
              <a:t>，即第i+1块的所有记录关键字均大于(</a:t>
            </a:r>
            <a:r>
              <a:rPr lang="en-US" altLang="en-US" err="1" smtClean="0"/>
              <a:t>或小于</a:t>
            </a:r>
            <a:r>
              <a:rPr lang="en-US" altLang="en-US" smtClean="0"/>
              <a:t>)</a:t>
            </a:r>
            <a:r>
              <a:rPr lang="en-US" altLang="en-US" err="1" smtClean="0"/>
              <a:t>第i块记录关键字</a:t>
            </a:r>
            <a:endParaRPr lang="en-US" altLang="en-US" smtClean="0"/>
          </a:p>
          <a:p>
            <a:pPr lvl="1"/>
            <a:r>
              <a:rPr lang="en-US" altLang="en-US" b="1" err="1" smtClean="0">
                <a:solidFill>
                  <a:srgbClr val="0000FF"/>
                </a:solidFill>
              </a:rPr>
              <a:t>块内无序</a:t>
            </a:r>
            <a:endParaRPr lang="en-US" altLang="en-US" b="1" smtClean="0">
              <a:solidFill>
                <a:srgbClr val="0000FF"/>
              </a:solidFill>
            </a:endParaRPr>
          </a:p>
          <a:p>
            <a:pPr lvl="1"/>
            <a:r>
              <a:rPr lang="en-US" altLang="en-US" err="1" smtClean="0"/>
              <a:t>在查找表的基础上附加一个</a:t>
            </a:r>
            <a:r>
              <a:rPr lang="en-US" altLang="en-US" b="1" err="1" smtClean="0">
                <a:solidFill>
                  <a:srgbClr val="0000FF"/>
                </a:solidFill>
              </a:rPr>
              <a:t>索引表</a:t>
            </a:r>
            <a:r>
              <a:rPr lang="en-US" altLang="en-US" err="1" smtClean="0"/>
              <a:t>，索引表是按关键字有序的，索引表中记录的构成是</a:t>
            </a:r>
            <a:r>
              <a:rPr lang="en-US" altLang="en-US" smtClean="0"/>
              <a:t>：</a:t>
            </a:r>
          </a:p>
          <a:p>
            <a:pPr lvl="1"/>
            <a:endParaRPr lang="en-US" altLang="en-US" smtClean="0"/>
          </a:p>
          <a:p>
            <a:pPr lvl="1"/>
            <a:r>
              <a:rPr lang="zh-CN" altLang="en-US" smtClean="0"/>
              <a:t>可以</a:t>
            </a:r>
            <a:r>
              <a:rPr lang="zh-CN" altLang="en-US"/>
              <a:t>建立多级</a:t>
            </a:r>
            <a:r>
              <a:rPr lang="zh-CN" altLang="en-US" smtClean="0"/>
              <a:t>索引</a:t>
            </a:r>
            <a:endParaRPr lang="en-US" altLang="zh-CN" smtClean="0"/>
          </a:p>
          <a:p>
            <a:pPr lvl="1"/>
            <a:r>
              <a:rPr lang="zh-CN" altLang="en-US" smtClean="0"/>
              <a:t>可以建立多种索引</a:t>
            </a:r>
            <a:endParaRPr lang="en-US" altLang="en-US"/>
          </a:p>
          <a:p>
            <a:r>
              <a:rPr lang="en-US" altLang="en-US" smtClean="0"/>
              <a:t>先(</a:t>
            </a:r>
            <a:r>
              <a:rPr lang="zh-CN" altLang="en-US" smtClean="0"/>
              <a:t>用</a:t>
            </a:r>
            <a:r>
              <a:rPr lang="en-US" altLang="en-US" err="1" smtClean="0"/>
              <a:t>顺序查找</a:t>
            </a:r>
            <a:r>
              <a:rPr lang="zh-CN" altLang="en-US"/>
              <a:t>或折半查找</a:t>
            </a:r>
            <a:r>
              <a:rPr lang="en-US" altLang="en-US" smtClean="0"/>
              <a:t>)</a:t>
            </a:r>
            <a:r>
              <a:rPr lang="en-US" altLang="en-US" err="1" smtClean="0"/>
              <a:t>确定待查记录所在块，再在块内查找</a:t>
            </a:r>
            <a:r>
              <a:rPr lang="en-US" altLang="en-US"/>
              <a:t>(</a:t>
            </a:r>
            <a:r>
              <a:rPr lang="en-US" altLang="en-US" err="1"/>
              <a:t>顺序查找</a:t>
            </a:r>
            <a:r>
              <a:rPr lang="en-US" altLang="en-US"/>
              <a:t>)</a:t>
            </a:r>
            <a:endParaRPr lang="en-US" altLang="en-US" smtClean="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34</a:t>
            </a:fld>
            <a:endParaRPr lang="zh-CN" altLang="en-US"/>
          </a:p>
        </p:txBody>
      </p:sp>
      <p:grpSp>
        <p:nvGrpSpPr>
          <p:cNvPr id="586756" name="Group 4"/>
          <p:cNvGrpSpPr>
            <a:grpSpLocks/>
          </p:cNvGrpSpPr>
          <p:nvPr/>
        </p:nvGrpSpPr>
        <p:grpSpPr bwMode="auto">
          <a:xfrm>
            <a:off x="6337126" y="4005560"/>
            <a:ext cx="1619250" cy="863600"/>
            <a:chOff x="0" y="0"/>
            <a:chExt cx="1020" cy="544"/>
          </a:xfrm>
        </p:grpSpPr>
        <p:sp>
          <p:nvSpPr>
            <p:cNvPr id="586757" name="Rectangle 5"/>
            <p:cNvSpPr>
              <a:spLocks noChangeArrowheads="1"/>
            </p:cNvSpPr>
            <p:nvPr/>
          </p:nvSpPr>
          <p:spPr bwMode="auto">
            <a:xfrm>
              <a:off x="0" y="0"/>
              <a:ext cx="1020" cy="54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rPr>
                <a:t>最大关键字</a:t>
              </a:r>
            </a:p>
            <a:p>
              <a:pPr eaLnBrk="1" hangingPunct="1">
                <a:spcBef>
                  <a:spcPct val="0"/>
                </a:spcBef>
                <a:buClrTx/>
                <a:buSzTx/>
                <a:buFontTx/>
                <a:buNone/>
              </a:pPr>
              <a:r>
                <a:rPr lang="zh-CN" altLang="en-US" sz="2400" b="1">
                  <a:latin typeface="Times New Roman" pitchFamily="18" charset="0"/>
                </a:rPr>
                <a:t>起始指针</a:t>
              </a:r>
            </a:p>
          </p:txBody>
        </p:sp>
        <p:sp>
          <p:nvSpPr>
            <p:cNvPr id="586758" name="Line 6"/>
            <p:cNvSpPr>
              <a:spLocks noChangeShapeType="1"/>
            </p:cNvSpPr>
            <p:nvPr/>
          </p:nvSpPr>
          <p:spPr bwMode="auto">
            <a:xfrm>
              <a:off x="0" y="288"/>
              <a:ext cx="10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37130862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669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669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66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en-US" err="1" smtClean="0"/>
              <a:t>算法实现</a:t>
            </a:r>
            <a:endParaRPr lang="zh-CN" altLang="en-US"/>
          </a:p>
        </p:txBody>
      </p:sp>
      <p:sp>
        <p:nvSpPr>
          <p:cNvPr id="627714" name="Rectangle 2"/>
          <p:cNvSpPr>
            <a:spLocks noGrp="1" noChangeArrowheads="1"/>
          </p:cNvSpPr>
          <p:nvPr>
            <p:ph type="body" idx="1"/>
          </p:nvPr>
        </p:nvSpPr>
        <p:spPr/>
        <p:txBody>
          <a:bodyPr/>
          <a:lstStyle/>
          <a:p>
            <a:pPr marL="0" indent="0">
              <a:buNone/>
            </a:pPr>
            <a:r>
              <a:rPr lang="en-US" altLang="en-US" smtClean="0"/>
              <a:t> </a:t>
            </a:r>
            <a:r>
              <a:rPr lang="en-US" altLang="en-US" err="1" smtClean="0"/>
              <a:t>typedef</a:t>
            </a:r>
            <a:r>
              <a:rPr lang="en-US" altLang="en-US" smtClean="0"/>
              <a:t> </a:t>
            </a:r>
            <a:r>
              <a:rPr lang="en-US" altLang="en-US" err="1" smtClean="0"/>
              <a:t>struct</a:t>
            </a:r>
            <a:r>
              <a:rPr lang="en-US" altLang="en-US" smtClean="0"/>
              <a:t> </a:t>
            </a:r>
            <a:r>
              <a:rPr lang="en-US" altLang="en-US" err="1" smtClean="0"/>
              <a:t>IndexType</a:t>
            </a:r>
            <a:r>
              <a:rPr lang="en-US" altLang="en-US" smtClean="0"/>
              <a:t> {</a:t>
            </a:r>
          </a:p>
          <a:p>
            <a:pPr marL="457200" lvl="1" indent="0">
              <a:buNone/>
            </a:pPr>
            <a:r>
              <a:rPr lang="en-US" altLang="en-US" err="1"/>
              <a:t>K</a:t>
            </a:r>
            <a:r>
              <a:rPr lang="en-US" altLang="en-US" err="1" smtClean="0"/>
              <a:t>eyType</a:t>
            </a:r>
            <a:r>
              <a:rPr lang="en-US" altLang="en-US" smtClean="0"/>
              <a:t>  </a:t>
            </a:r>
            <a:r>
              <a:rPr lang="en-US" altLang="en-US" err="1" smtClean="0"/>
              <a:t>maxkey</a:t>
            </a:r>
            <a:r>
              <a:rPr lang="en-US" altLang="en-US" smtClean="0"/>
              <a:t>; //</a:t>
            </a:r>
            <a:r>
              <a:rPr lang="en-US" altLang="en-US" err="1" smtClean="0"/>
              <a:t>块中最大的关键字</a:t>
            </a:r>
            <a:endParaRPr lang="en-US" altLang="en-US" smtClean="0"/>
          </a:p>
          <a:p>
            <a:pPr marL="457200" lvl="1" indent="0">
              <a:buNone/>
            </a:pPr>
            <a:r>
              <a:rPr lang="en-US" altLang="en-US" err="1" smtClean="0"/>
              <a:t>int</a:t>
            </a:r>
            <a:r>
              <a:rPr lang="en-US" altLang="en-US" smtClean="0"/>
              <a:t> </a:t>
            </a:r>
            <a:r>
              <a:rPr lang="en-US" altLang="en-US" err="1" smtClean="0"/>
              <a:t>startpos</a:t>
            </a:r>
            <a:r>
              <a:rPr lang="en-US" altLang="en-US" smtClean="0"/>
              <a:t>;     	    //</a:t>
            </a:r>
            <a:r>
              <a:rPr lang="en-US" altLang="en-US" err="1" smtClean="0"/>
              <a:t>块的起始位置指针</a:t>
            </a:r>
            <a:endParaRPr lang="en-US" altLang="en-US" smtClean="0"/>
          </a:p>
          <a:p>
            <a:pPr marL="457200" lvl="1" indent="0">
              <a:buNone/>
            </a:pPr>
            <a:r>
              <a:rPr lang="en-US" altLang="en-US" smtClean="0"/>
              <a:t>//</a:t>
            </a:r>
            <a:r>
              <a:rPr lang="en-US" altLang="en-US" err="1" smtClean="0"/>
              <a:t>int</a:t>
            </a:r>
            <a:r>
              <a:rPr lang="en-US" altLang="en-US" smtClean="0"/>
              <a:t> length;           //</a:t>
            </a:r>
            <a:r>
              <a:rPr lang="zh-CN" altLang="en-US" smtClean="0"/>
              <a:t>块的长度</a:t>
            </a:r>
            <a:endParaRPr lang="en-US" altLang="en-US" smtClean="0"/>
          </a:p>
          <a:p>
            <a:pPr marL="0" indent="0">
              <a:buNone/>
            </a:pPr>
            <a:r>
              <a:rPr lang="en-US" altLang="en-US" smtClean="0"/>
              <a:t>} Index;</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10" name="Line 5"/>
          <p:cNvSpPr>
            <a:spLocks noChangeShapeType="1"/>
          </p:cNvSpPr>
          <p:nvPr/>
        </p:nvSpPr>
        <p:spPr bwMode="auto">
          <a:xfrm>
            <a:off x="4853236" y="5629275"/>
            <a:ext cx="0" cy="395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 name="Text Box 7"/>
          <p:cNvSpPr txBox="1">
            <a:spLocks noChangeArrowheads="1"/>
          </p:cNvSpPr>
          <p:nvPr/>
        </p:nvSpPr>
        <p:spPr bwMode="auto">
          <a:xfrm>
            <a:off x="3126036" y="3311525"/>
            <a:ext cx="9509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000" b="1">
                <a:latin typeface="Times New Roman" pitchFamily="18" charset="0"/>
              </a:rPr>
              <a:t>索引表</a:t>
            </a:r>
          </a:p>
        </p:txBody>
      </p:sp>
      <p:sp>
        <p:nvSpPr>
          <p:cNvPr id="13" name="Text Box 8"/>
          <p:cNvSpPr txBox="1">
            <a:spLocks noChangeArrowheads="1"/>
          </p:cNvSpPr>
          <p:nvPr/>
        </p:nvSpPr>
        <p:spPr bwMode="auto">
          <a:xfrm>
            <a:off x="486023" y="5203825"/>
            <a:ext cx="8032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1    2    3    4   5    6    7    8    9  10  11  12  13  14  15  16  17  18</a:t>
            </a:r>
          </a:p>
        </p:txBody>
      </p:sp>
      <p:sp>
        <p:nvSpPr>
          <p:cNvPr id="14" name="Rectangle 9"/>
          <p:cNvSpPr>
            <a:spLocks noChangeArrowheads="1"/>
          </p:cNvSpPr>
          <p:nvPr/>
        </p:nvSpPr>
        <p:spPr bwMode="auto">
          <a:xfrm>
            <a:off x="395536" y="5638800"/>
            <a:ext cx="8132762" cy="395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22  12  13   8   9   20  33  42  44 38  24  48  60  58  74  57   86  53</a:t>
            </a:r>
          </a:p>
        </p:txBody>
      </p:sp>
      <p:sp>
        <p:nvSpPr>
          <p:cNvPr id="15" name="Line 10"/>
          <p:cNvSpPr>
            <a:spLocks noChangeShapeType="1"/>
          </p:cNvSpPr>
          <p:nvPr/>
        </p:nvSpPr>
        <p:spPr bwMode="auto">
          <a:xfrm>
            <a:off x="852736" y="5638800"/>
            <a:ext cx="0" cy="395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 name="Line 11"/>
          <p:cNvSpPr>
            <a:spLocks noChangeShapeType="1"/>
          </p:cNvSpPr>
          <p:nvPr/>
        </p:nvSpPr>
        <p:spPr bwMode="auto">
          <a:xfrm>
            <a:off x="1309936" y="5638800"/>
            <a:ext cx="0" cy="395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Line 12"/>
          <p:cNvSpPr>
            <a:spLocks noChangeShapeType="1"/>
          </p:cNvSpPr>
          <p:nvPr/>
        </p:nvSpPr>
        <p:spPr bwMode="auto">
          <a:xfrm>
            <a:off x="1843336" y="5638800"/>
            <a:ext cx="0" cy="395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 name="Line 13"/>
          <p:cNvSpPr>
            <a:spLocks noChangeShapeType="1"/>
          </p:cNvSpPr>
          <p:nvPr/>
        </p:nvSpPr>
        <p:spPr bwMode="auto">
          <a:xfrm>
            <a:off x="8104436" y="5641975"/>
            <a:ext cx="0" cy="395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Line 14"/>
          <p:cNvSpPr>
            <a:spLocks noChangeShapeType="1"/>
          </p:cNvSpPr>
          <p:nvPr/>
        </p:nvSpPr>
        <p:spPr bwMode="auto">
          <a:xfrm>
            <a:off x="2224336" y="5638800"/>
            <a:ext cx="0" cy="395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 name="Line 15"/>
          <p:cNvSpPr>
            <a:spLocks noChangeShapeType="1"/>
          </p:cNvSpPr>
          <p:nvPr/>
        </p:nvSpPr>
        <p:spPr bwMode="auto">
          <a:xfrm>
            <a:off x="2605336" y="5638800"/>
            <a:ext cx="0" cy="395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 name="Line 16"/>
          <p:cNvSpPr>
            <a:spLocks noChangeShapeType="1"/>
          </p:cNvSpPr>
          <p:nvPr/>
        </p:nvSpPr>
        <p:spPr bwMode="auto">
          <a:xfrm>
            <a:off x="3062536" y="5638800"/>
            <a:ext cx="0" cy="39528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 name="Line 17"/>
          <p:cNvSpPr>
            <a:spLocks noChangeShapeType="1"/>
          </p:cNvSpPr>
          <p:nvPr/>
        </p:nvSpPr>
        <p:spPr bwMode="auto">
          <a:xfrm>
            <a:off x="3519736" y="5638800"/>
            <a:ext cx="0" cy="395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 name="Line 18"/>
          <p:cNvSpPr>
            <a:spLocks noChangeShapeType="1"/>
          </p:cNvSpPr>
          <p:nvPr/>
        </p:nvSpPr>
        <p:spPr bwMode="auto">
          <a:xfrm>
            <a:off x="3976936" y="5638800"/>
            <a:ext cx="0" cy="395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 name="Line 19"/>
          <p:cNvSpPr>
            <a:spLocks noChangeShapeType="1"/>
          </p:cNvSpPr>
          <p:nvPr/>
        </p:nvSpPr>
        <p:spPr bwMode="auto">
          <a:xfrm>
            <a:off x="7609136" y="5641975"/>
            <a:ext cx="0" cy="395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 name="Line 20"/>
          <p:cNvSpPr>
            <a:spLocks noChangeShapeType="1"/>
          </p:cNvSpPr>
          <p:nvPr/>
        </p:nvSpPr>
        <p:spPr bwMode="auto">
          <a:xfrm>
            <a:off x="4434136" y="5638800"/>
            <a:ext cx="0" cy="395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Line 21"/>
          <p:cNvSpPr>
            <a:spLocks noChangeShapeType="1"/>
          </p:cNvSpPr>
          <p:nvPr/>
        </p:nvSpPr>
        <p:spPr bwMode="auto">
          <a:xfrm>
            <a:off x="5297736" y="5638800"/>
            <a:ext cx="0" cy="395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 name="Line 22"/>
          <p:cNvSpPr>
            <a:spLocks noChangeShapeType="1"/>
          </p:cNvSpPr>
          <p:nvPr/>
        </p:nvSpPr>
        <p:spPr bwMode="auto">
          <a:xfrm>
            <a:off x="5754936" y="5638800"/>
            <a:ext cx="0" cy="39528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Line 23"/>
          <p:cNvSpPr>
            <a:spLocks noChangeShapeType="1"/>
          </p:cNvSpPr>
          <p:nvPr/>
        </p:nvSpPr>
        <p:spPr bwMode="auto">
          <a:xfrm>
            <a:off x="7101136" y="5638800"/>
            <a:ext cx="0" cy="395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Line 24"/>
          <p:cNvSpPr>
            <a:spLocks noChangeShapeType="1"/>
          </p:cNvSpPr>
          <p:nvPr/>
        </p:nvSpPr>
        <p:spPr bwMode="auto">
          <a:xfrm>
            <a:off x="6212136" y="5638800"/>
            <a:ext cx="0" cy="395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Line 25"/>
          <p:cNvSpPr>
            <a:spLocks noChangeShapeType="1"/>
          </p:cNvSpPr>
          <p:nvPr/>
        </p:nvSpPr>
        <p:spPr bwMode="auto">
          <a:xfrm>
            <a:off x="6670923" y="5638800"/>
            <a:ext cx="0" cy="395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1" name="Group 26"/>
          <p:cNvGrpSpPr>
            <a:grpSpLocks/>
          </p:cNvGrpSpPr>
          <p:nvPr/>
        </p:nvGrpSpPr>
        <p:grpSpPr bwMode="auto">
          <a:xfrm>
            <a:off x="659061" y="4497388"/>
            <a:ext cx="2241550" cy="733425"/>
            <a:chOff x="0" y="0"/>
            <a:chExt cx="1412" cy="462"/>
          </a:xfrm>
        </p:grpSpPr>
        <p:sp>
          <p:nvSpPr>
            <p:cNvPr id="50" name="Line 27"/>
            <p:cNvSpPr>
              <a:spLocks noChangeShapeType="1"/>
            </p:cNvSpPr>
            <p:nvPr/>
          </p:nvSpPr>
          <p:spPr bwMode="auto">
            <a:xfrm>
              <a:off x="1412" y="0"/>
              <a:ext cx="0" cy="16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 name="Line 28"/>
            <p:cNvSpPr>
              <a:spLocks noChangeShapeType="1"/>
            </p:cNvSpPr>
            <p:nvPr/>
          </p:nvSpPr>
          <p:spPr bwMode="auto">
            <a:xfrm flipH="1">
              <a:off x="11" y="167"/>
              <a:ext cx="14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Line 29"/>
            <p:cNvSpPr>
              <a:spLocks noChangeShapeType="1"/>
            </p:cNvSpPr>
            <p:nvPr/>
          </p:nvSpPr>
          <p:spPr bwMode="auto">
            <a:xfrm>
              <a:off x="0" y="167"/>
              <a:ext cx="0" cy="29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2" name="Group 30"/>
          <p:cNvGrpSpPr>
            <a:grpSpLocks/>
          </p:cNvGrpSpPr>
          <p:nvPr/>
        </p:nvGrpSpPr>
        <p:grpSpPr bwMode="auto">
          <a:xfrm>
            <a:off x="3280023" y="4497388"/>
            <a:ext cx="287337" cy="755650"/>
            <a:chOff x="0" y="0"/>
            <a:chExt cx="181" cy="476"/>
          </a:xfrm>
        </p:grpSpPr>
        <p:sp>
          <p:nvSpPr>
            <p:cNvPr id="47" name="Line 31"/>
            <p:cNvSpPr>
              <a:spLocks noChangeShapeType="1"/>
            </p:cNvSpPr>
            <p:nvPr/>
          </p:nvSpPr>
          <p:spPr bwMode="auto">
            <a:xfrm>
              <a:off x="180"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 name="Line 32"/>
            <p:cNvSpPr>
              <a:spLocks noChangeShapeType="1"/>
            </p:cNvSpPr>
            <p:nvPr/>
          </p:nvSpPr>
          <p:spPr bwMode="auto">
            <a:xfrm flipH="1">
              <a:off x="0" y="249"/>
              <a:ext cx="1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 name="Line 33"/>
            <p:cNvSpPr>
              <a:spLocks noChangeShapeType="1"/>
            </p:cNvSpPr>
            <p:nvPr/>
          </p:nvSpPr>
          <p:spPr bwMode="auto">
            <a:xfrm>
              <a:off x="3" y="249"/>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3" name="Group 34"/>
          <p:cNvGrpSpPr>
            <a:grpSpLocks/>
          </p:cNvGrpSpPr>
          <p:nvPr/>
        </p:nvGrpSpPr>
        <p:grpSpPr bwMode="auto">
          <a:xfrm>
            <a:off x="4240461" y="4497388"/>
            <a:ext cx="1655762" cy="747713"/>
            <a:chOff x="0" y="0"/>
            <a:chExt cx="1043" cy="471"/>
          </a:xfrm>
        </p:grpSpPr>
        <p:sp>
          <p:nvSpPr>
            <p:cNvPr id="44" name="Line 35"/>
            <p:cNvSpPr>
              <a:spLocks noChangeShapeType="1"/>
            </p:cNvSpPr>
            <p:nvPr/>
          </p:nvSpPr>
          <p:spPr bwMode="auto">
            <a:xfrm>
              <a:off x="0" y="0"/>
              <a:ext cx="0" cy="22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 name="Line 36"/>
            <p:cNvSpPr>
              <a:spLocks noChangeShapeType="1"/>
            </p:cNvSpPr>
            <p:nvPr/>
          </p:nvSpPr>
          <p:spPr bwMode="auto">
            <a:xfrm>
              <a:off x="0" y="222"/>
              <a:ext cx="104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Line 37"/>
            <p:cNvSpPr>
              <a:spLocks noChangeShapeType="1"/>
            </p:cNvSpPr>
            <p:nvPr/>
          </p:nvSpPr>
          <p:spPr bwMode="auto">
            <a:xfrm>
              <a:off x="1041" y="222"/>
              <a:ext cx="0" cy="24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34" name="AutoShape 38"/>
          <p:cNvSpPr>
            <a:spLocks noChangeArrowheads="1"/>
          </p:cNvSpPr>
          <p:nvPr/>
        </p:nvSpPr>
        <p:spPr bwMode="auto">
          <a:xfrm>
            <a:off x="4967536" y="3714750"/>
            <a:ext cx="1570037" cy="503238"/>
          </a:xfrm>
          <a:prstGeom prst="wedgeEllipseCallout">
            <a:avLst>
              <a:gd name="adj1" fmla="val -43227"/>
              <a:gd name="adj2" fmla="val 74481"/>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400" b="1">
                <a:latin typeface="Times New Roman" pitchFamily="18" charset="0"/>
              </a:rPr>
              <a:t>查</a:t>
            </a:r>
            <a:r>
              <a:rPr lang="en-US" altLang="en-US" sz="2400" b="1">
                <a:latin typeface="Times New Roman" pitchFamily="18" charset="0"/>
              </a:rPr>
              <a:t>38</a:t>
            </a:r>
          </a:p>
        </p:txBody>
      </p:sp>
      <p:grpSp>
        <p:nvGrpSpPr>
          <p:cNvPr id="35" name="Group 39"/>
          <p:cNvGrpSpPr>
            <a:grpSpLocks/>
          </p:cNvGrpSpPr>
          <p:nvPr/>
        </p:nvGrpSpPr>
        <p:grpSpPr bwMode="auto">
          <a:xfrm>
            <a:off x="2633911" y="3702050"/>
            <a:ext cx="1800225" cy="787400"/>
            <a:chOff x="0" y="0"/>
            <a:chExt cx="1134" cy="496"/>
          </a:xfrm>
        </p:grpSpPr>
        <p:grpSp>
          <p:nvGrpSpPr>
            <p:cNvPr id="36" name="Group 40"/>
            <p:cNvGrpSpPr>
              <a:grpSpLocks/>
            </p:cNvGrpSpPr>
            <p:nvPr/>
          </p:nvGrpSpPr>
          <p:grpSpPr bwMode="auto">
            <a:xfrm>
              <a:off x="0" y="0"/>
              <a:ext cx="1134" cy="249"/>
              <a:chOff x="0" y="0"/>
              <a:chExt cx="1134" cy="249"/>
            </a:xfrm>
          </p:grpSpPr>
          <p:sp>
            <p:nvSpPr>
              <p:cNvPr id="41" name="Rectangle 41"/>
              <p:cNvSpPr>
                <a:spLocks noChangeArrowheads="1"/>
              </p:cNvSpPr>
              <p:nvPr/>
            </p:nvSpPr>
            <p:spPr bwMode="auto">
              <a:xfrm>
                <a:off x="0" y="0"/>
                <a:ext cx="1134" cy="24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22    48     86</a:t>
                </a:r>
              </a:p>
            </p:txBody>
          </p:sp>
          <p:sp>
            <p:nvSpPr>
              <p:cNvPr id="42" name="Line 42"/>
              <p:cNvSpPr>
                <a:spLocks noChangeShapeType="1"/>
              </p:cNvSpPr>
              <p:nvPr/>
            </p:nvSpPr>
            <p:spPr bwMode="auto">
              <a:xfrm>
                <a:off x="384"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 name="Line 43"/>
              <p:cNvSpPr>
                <a:spLocks noChangeShapeType="1"/>
              </p:cNvSpPr>
              <p:nvPr/>
            </p:nvSpPr>
            <p:spPr bwMode="auto">
              <a:xfrm>
                <a:off x="76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7" name="Group 44"/>
            <p:cNvGrpSpPr>
              <a:grpSpLocks/>
            </p:cNvGrpSpPr>
            <p:nvPr/>
          </p:nvGrpSpPr>
          <p:grpSpPr bwMode="auto">
            <a:xfrm>
              <a:off x="0" y="247"/>
              <a:ext cx="1134" cy="249"/>
              <a:chOff x="0" y="0"/>
              <a:chExt cx="1134" cy="249"/>
            </a:xfrm>
          </p:grpSpPr>
          <p:sp>
            <p:nvSpPr>
              <p:cNvPr id="38" name="Rectangle 45"/>
              <p:cNvSpPr>
                <a:spLocks noChangeArrowheads="1"/>
              </p:cNvSpPr>
              <p:nvPr/>
            </p:nvSpPr>
            <p:spPr bwMode="auto">
              <a:xfrm>
                <a:off x="0" y="0"/>
                <a:ext cx="1134" cy="24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rPr>
                  <a:t> </a:t>
                </a:r>
                <a:r>
                  <a:rPr lang="en-US" altLang="en-US" sz="2400" b="1">
                    <a:latin typeface="Times New Roman" pitchFamily="18" charset="0"/>
                  </a:rPr>
                  <a:t>1      7      13</a:t>
                </a:r>
              </a:p>
            </p:txBody>
          </p:sp>
          <p:sp>
            <p:nvSpPr>
              <p:cNvPr id="39" name="Line 46"/>
              <p:cNvSpPr>
                <a:spLocks noChangeShapeType="1"/>
              </p:cNvSpPr>
              <p:nvPr/>
            </p:nvSpPr>
            <p:spPr bwMode="auto">
              <a:xfrm>
                <a:off x="384"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 name="Line 47"/>
              <p:cNvSpPr>
                <a:spLocks noChangeShapeType="1"/>
              </p:cNvSpPr>
              <p:nvPr/>
            </p:nvSpPr>
            <p:spPr bwMode="auto">
              <a:xfrm>
                <a:off x="768" y="0"/>
                <a:ext cx="0" cy="2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9" name="Rectangle 48"/>
          <p:cNvSpPr>
            <a:spLocks noChangeArrowheads="1"/>
          </p:cNvSpPr>
          <p:nvPr/>
        </p:nvSpPr>
        <p:spPr bwMode="auto">
          <a:xfrm>
            <a:off x="2321173" y="6192838"/>
            <a:ext cx="273685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400" b="1" smtClean="0">
                <a:latin typeface="Times New Roman" pitchFamily="18" charset="0"/>
              </a:rPr>
              <a:t>分块</a:t>
            </a:r>
            <a:r>
              <a:rPr lang="zh-CN" altLang="en-US" sz="2400" b="1">
                <a:latin typeface="Times New Roman" pitchFamily="18" charset="0"/>
              </a:rPr>
              <a:t>查找示例</a:t>
            </a:r>
            <a:endParaRPr lang="zh-CN" altLang="en-US" sz="2400">
              <a:latin typeface="Times New Roman" pitchFamily="18" charset="0"/>
            </a:endParaRPr>
          </a:p>
        </p:txBody>
      </p:sp>
      <p:sp>
        <p:nvSpPr>
          <p:cNvPr id="3" name="TextBox 2"/>
          <p:cNvSpPr txBox="1"/>
          <p:nvPr/>
        </p:nvSpPr>
        <p:spPr>
          <a:xfrm>
            <a:off x="1974522" y="3660279"/>
            <a:ext cx="645882" cy="461665"/>
          </a:xfrm>
          <a:prstGeom prst="rect">
            <a:avLst/>
          </a:prstGeom>
          <a:noFill/>
        </p:spPr>
        <p:txBody>
          <a:bodyPr wrap="none" rtlCol="0">
            <a:spAutoFit/>
          </a:bodyPr>
          <a:lstStyle/>
          <a:p>
            <a:pPr algn="r"/>
            <a:r>
              <a:rPr lang="en-US" sz="2400" b="1" smtClean="0"/>
              <a:t>Key</a:t>
            </a:r>
            <a:endParaRPr lang="en-US" b="1"/>
          </a:p>
        </p:txBody>
      </p:sp>
      <p:sp>
        <p:nvSpPr>
          <p:cNvPr id="53" name="TextBox 52"/>
          <p:cNvSpPr txBox="1"/>
          <p:nvPr/>
        </p:nvSpPr>
        <p:spPr>
          <a:xfrm>
            <a:off x="719826" y="4097338"/>
            <a:ext cx="1907958" cy="461665"/>
          </a:xfrm>
          <a:prstGeom prst="rect">
            <a:avLst/>
          </a:prstGeom>
          <a:noFill/>
        </p:spPr>
        <p:txBody>
          <a:bodyPr wrap="none" rtlCol="0">
            <a:spAutoFit/>
          </a:bodyPr>
          <a:lstStyle/>
          <a:p>
            <a:pPr algn="r"/>
            <a:r>
              <a:rPr lang="en-US" altLang="zh-CN" sz="2400" b="1" smtClean="0"/>
              <a:t>Start </a:t>
            </a:r>
            <a:r>
              <a:rPr lang="en-US" sz="2400" b="1" smtClean="0"/>
              <a:t>Position</a:t>
            </a:r>
            <a:endParaRPr lang="en-US" b="1"/>
          </a:p>
        </p:txBody>
      </p:sp>
    </p:spTree>
    <p:extLst>
      <p:ext uri="{BB962C8B-B14F-4D97-AF65-F5344CB8AC3E}">
        <p14:creationId xmlns:p14="http://schemas.microsoft.com/office/powerpoint/2010/main" val="35583990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7" grpId="0" animBg="1"/>
      <p:bldP spid="3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457200" y="548680"/>
            <a:ext cx="8229600" cy="6309320"/>
          </a:xfrm>
        </p:spPr>
        <p:txBody>
          <a:bodyPr>
            <a:normAutofit fontScale="92500" lnSpcReduction="20000"/>
          </a:bodyPr>
          <a:lstStyle/>
          <a:p>
            <a:pPr marL="0" indent="0">
              <a:lnSpc>
                <a:spcPct val="110000"/>
              </a:lnSpc>
              <a:spcBef>
                <a:spcPts val="0"/>
              </a:spcBef>
              <a:buNone/>
            </a:pPr>
            <a:r>
              <a:rPr lang="en-US" altLang="en-US" err="1" smtClean="0"/>
              <a:t>int</a:t>
            </a:r>
            <a:r>
              <a:rPr lang="en-US" altLang="en-US" smtClean="0"/>
              <a:t> </a:t>
            </a:r>
            <a:r>
              <a:rPr lang="en-US" altLang="en-US" err="1" smtClean="0"/>
              <a:t>Search_Block</a:t>
            </a:r>
            <a:r>
              <a:rPr lang="en-US" altLang="en-US" smtClean="0"/>
              <a:t> (</a:t>
            </a:r>
            <a:r>
              <a:rPr lang="en-US" altLang="en-US" err="1" smtClean="0"/>
              <a:t>SSTable</a:t>
            </a:r>
            <a:r>
              <a:rPr lang="en-US" altLang="en-US" smtClean="0"/>
              <a:t> ST, Index </a:t>
            </a:r>
            <a:r>
              <a:rPr lang="en-US" altLang="en-US" err="1" smtClean="0"/>
              <a:t>ind</a:t>
            </a:r>
            <a:r>
              <a:rPr lang="en-US" altLang="en-US" smtClean="0"/>
              <a:t>[] , </a:t>
            </a:r>
            <a:r>
              <a:rPr lang="en-US" altLang="en-US" err="1" smtClean="0"/>
              <a:t>KeyType</a:t>
            </a:r>
            <a:r>
              <a:rPr lang="en-US" altLang="en-US" smtClean="0"/>
              <a:t> key , </a:t>
            </a:r>
            <a:r>
              <a:rPr lang="en-US" altLang="en-US" err="1" smtClean="0"/>
              <a:t>int</a:t>
            </a:r>
            <a:r>
              <a:rPr lang="en-US" altLang="en-US" smtClean="0"/>
              <a:t> n , </a:t>
            </a:r>
            <a:r>
              <a:rPr lang="en-US" altLang="en-US" err="1" smtClean="0"/>
              <a:t>int</a:t>
            </a:r>
            <a:r>
              <a:rPr lang="en-US" altLang="en-US" smtClean="0"/>
              <a:t> b)  { //</a:t>
            </a:r>
            <a:r>
              <a:rPr lang="zh-CN" altLang="en-US" smtClean="0"/>
              <a:t>表长为</a:t>
            </a:r>
            <a:r>
              <a:rPr lang="en-US" altLang="en-US" smtClean="0"/>
              <a:t>n </a:t>
            </a:r>
            <a:r>
              <a:rPr lang="zh-CN" altLang="en-US" smtClean="0"/>
              <a:t>，块数为</a:t>
            </a:r>
            <a:r>
              <a:rPr lang="en-US" altLang="en-US" smtClean="0"/>
              <a:t>b</a:t>
            </a:r>
          </a:p>
          <a:p>
            <a:pPr marL="457200" lvl="1" indent="0">
              <a:lnSpc>
                <a:spcPct val="110000"/>
              </a:lnSpc>
              <a:spcBef>
                <a:spcPts val="0"/>
              </a:spcBef>
              <a:buNone/>
            </a:pPr>
            <a:r>
              <a:rPr lang="en-US" altLang="en-US" sz="3200" err="1" smtClean="0"/>
              <a:t>int</a:t>
            </a:r>
            <a:r>
              <a:rPr lang="en-US" altLang="en-US" sz="3200" smtClean="0"/>
              <a:t> </a:t>
            </a:r>
            <a:r>
              <a:rPr lang="en-US" altLang="en-US" sz="3200" err="1" smtClean="0"/>
              <a:t>i</a:t>
            </a:r>
            <a:r>
              <a:rPr lang="en-US" altLang="en-US" sz="3200" smtClean="0"/>
              <a:t>=0 , j , k ;</a:t>
            </a:r>
            <a:endParaRPr lang="en-US" altLang="en-US" sz="3200"/>
          </a:p>
          <a:p>
            <a:pPr marL="457200" lvl="1" indent="0">
              <a:lnSpc>
                <a:spcPct val="110000"/>
              </a:lnSpc>
              <a:spcBef>
                <a:spcPts val="0"/>
              </a:spcBef>
              <a:buNone/>
            </a:pPr>
            <a:r>
              <a:rPr lang="en-US" altLang="en-US" sz="3200" smtClean="0"/>
              <a:t>//</a:t>
            </a:r>
            <a:r>
              <a:rPr lang="zh-CN" altLang="en-US" sz="3200"/>
              <a:t>在</a:t>
            </a:r>
            <a:r>
              <a:rPr lang="zh-CN" altLang="en-US" sz="3200" smtClean="0"/>
              <a:t>块</a:t>
            </a:r>
            <a:r>
              <a:rPr lang="zh-CN" altLang="en-US" sz="3200"/>
              <a:t>间</a:t>
            </a:r>
            <a:r>
              <a:rPr lang="zh-CN" altLang="en-US" sz="3200" smtClean="0"/>
              <a:t>顺序查找</a:t>
            </a:r>
            <a:endParaRPr lang="en-US" altLang="en-US" sz="3200" smtClean="0"/>
          </a:p>
          <a:p>
            <a:pPr marL="457200" lvl="1" indent="0">
              <a:lnSpc>
                <a:spcPct val="110000"/>
              </a:lnSpc>
              <a:spcBef>
                <a:spcPts val="0"/>
              </a:spcBef>
              <a:buNone/>
            </a:pPr>
            <a:r>
              <a:rPr lang="en-US" altLang="en-US" sz="3200" smtClean="0"/>
              <a:t>while ((</a:t>
            </a:r>
            <a:r>
              <a:rPr lang="en-US" altLang="en-US" sz="3200" err="1" smtClean="0"/>
              <a:t>i</a:t>
            </a:r>
            <a:r>
              <a:rPr lang="en-US" altLang="en-US" sz="3200" smtClean="0"/>
              <a:t>&lt;b)&amp;&amp; LT(</a:t>
            </a:r>
            <a:r>
              <a:rPr lang="en-US" altLang="en-US" sz="3200" err="1" smtClean="0"/>
              <a:t>ind</a:t>
            </a:r>
            <a:r>
              <a:rPr lang="en-US" altLang="en-US" sz="3200" smtClean="0"/>
              <a:t>[</a:t>
            </a:r>
            <a:r>
              <a:rPr lang="en-US" altLang="en-US" sz="3200" err="1" smtClean="0"/>
              <a:t>i</a:t>
            </a:r>
            <a:r>
              <a:rPr lang="en-US" altLang="en-US" sz="3200" smtClean="0"/>
              <a:t>].</a:t>
            </a:r>
            <a:r>
              <a:rPr lang="en-US" altLang="en-US" sz="3200" err="1" smtClean="0"/>
              <a:t>maxkey</a:t>
            </a:r>
            <a:r>
              <a:rPr lang="en-US" altLang="en-US" sz="3200" smtClean="0"/>
              <a:t>, key) )  </a:t>
            </a:r>
            <a:r>
              <a:rPr lang="en-US" altLang="en-US" sz="3200" err="1" smtClean="0"/>
              <a:t>i</a:t>
            </a:r>
            <a:r>
              <a:rPr lang="en-US" altLang="en-US" sz="3200" smtClean="0"/>
              <a:t>++  ;</a:t>
            </a:r>
          </a:p>
          <a:p>
            <a:pPr marL="457200" lvl="1" indent="0">
              <a:lnSpc>
                <a:spcPct val="110000"/>
              </a:lnSpc>
              <a:spcBef>
                <a:spcPts val="0"/>
              </a:spcBef>
              <a:buNone/>
            </a:pPr>
            <a:r>
              <a:rPr lang="en-US" altLang="en-US" sz="3200" smtClean="0"/>
              <a:t>if (</a:t>
            </a:r>
            <a:r>
              <a:rPr lang="en-US" altLang="en-US" sz="3200" err="1" smtClean="0"/>
              <a:t>i</a:t>
            </a:r>
            <a:r>
              <a:rPr lang="en-US" altLang="en-US" sz="3200" smtClean="0"/>
              <a:t>&gt;b) return(0); //</a:t>
            </a:r>
            <a:r>
              <a:rPr lang="zh-CN" altLang="en-US" sz="3200" smtClean="0"/>
              <a:t>没有找到</a:t>
            </a:r>
            <a:endParaRPr lang="en-US" altLang="en-US" sz="3200" smtClean="0"/>
          </a:p>
          <a:p>
            <a:pPr marL="457200" lvl="1" indent="0">
              <a:lnSpc>
                <a:spcPct val="110000"/>
              </a:lnSpc>
              <a:spcBef>
                <a:spcPts val="0"/>
              </a:spcBef>
              <a:buNone/>
            </a:pPr>
            <a:r>
              <a:rPr lang="en-US" altLang="en-US" sz="3200" smtClean="0"/>
              <a:t>j=</a:t>
            </a:r>
            <a:r>
              <a:rPr lang="en-US" altLang="en-US" sz="3200" err="1" smtClean="0"/>
              <a:t>ind</a:t>
            </a:r>
            <a:r>
              <a:rPr lang="en-US" altLang="en-US" sz="3200" smtClean="0"/>
              <a:t>[</a:t>
            </a:r>
            <a:r>
              <a:rPr lang="en-US" altLang="en-US" sz="3200" err="1" smtClean="0"/>
              <a:t>i</a:t>
            </a:r>
            <a:r>
              <a:rPr lang="en-US" altLang="en-US" sz="3200" smtClean="0"/>
              <a:t>].</a:t>
            </a:r>
            <a:r>
              <a:rPr lang="en-US" altLang="en-US" sz="3200" err="1" smtClean="0"/>
              <a:t>startpos</a:t>
            </a:r>
            <a:r>
              <a:rPr lang="en-US" altLang="en-US" sz="3200" smtClean="0"/>
              <a:t>;</a:t>
            </a:r>
          </a:p>
          <a:p>
            <a:pPr marL="457200" lvl="1" indent="0">
              <a:lnSpc>
                <a:spcPct val="110000"/>
              </a:lnSpc>
              <a:spcBef>
                <a:spcPts val="0"/>
              </a:spcBef>
              <a:buNone/>
            </a:pPr>
            <a:r>
              <a:rPr lang="en-US" altLang="en-US" sz="3200" smtClean="0"/>
              <a:t>while ((j&lt;n) &amp;&amp; LQ(ST[j].key, </a:t>
            </a:r>
            <a:r>
              <a:rPr lang="en-US" altLang="en-US" sz="3200" err="1" smtClean="0"/>
              <a:t>ind</a:t>
            </a:r>
            <a:r>
              <a:rPr lang="en-US" altLang="en-US" sz="3200" smtClean="0"/>
              <a:t>[</a:t>
            </a:r>
            <a:r>
              <a:rPr lang="en-US" altLang="en-US" sz="3200" err="1" smtClean="0"/>
              <a:t>i</a:t>
            </a:r>
            <a:r>
              <a:rPr lang="en-US" altLang="en-US" sz="3200" smtClean="0"/>
              <a:t>].</a:t>
            </a:r>
            <a:r>
              <a:rPr lang="en-US" altLang="en-US" sz="3200" err="1" smtClean="0"/>
              <a:t>maxkey</a:t>
            </a:r>
            <a:r>
              <a:rPr lang="en-US" altLang="en-US" sz="3200" smtClean="0"/>
              <a:t>) ) {</a:t>
            </a:r>
          </a:p>
          <a:p>
            <a:pPr marL="457200" lvl="1" indent="0">
              <a:lnSpc>
                <a:spcPct val="110000"/>
              </a:lnSpc>
              <a:spcBef>
                <a:spcPts val="0"/>
              </a:spcBef>
              <a:buNone/>
            </a:pPr>
            <a:r>
              <a:rPr lang="en-US" altLang="en-US" sz="3200" smtClean="0"/>
              <a:t>	//</a:t>
            </a:r>
            <a:r>
              <a:rPr lang="zh-CN" altLang="en-US" sz="3200" smtClean="0"/>
              <a:t>在块内顺序查找</a:t>
            </a:r>
            <a:r>
              <a:rPr lang="en-US" altLang="en-US" sz="3200" smtClean="0"/>
              <a:t>  </a:t>
            </a:r>
          </a:p>
          <a:p>
            <a:pPr marL="457200" lvl="1" indent="0">
              <a:lnSpc>
                <a:spcPct val="110000"/>
              </a:lnSpc>
              <a:spcBef>
                <a:spcPts val="0"/>
              </a:spcBef>
              <a:buNone/>
            </a:pPr>
            <a:r>
              <a:rPr lang="en-US" altLang="en-US" sz="3200" smtClean="0"/>
              <a:t>	if ( EQ(ST[j].key, key) )  break ;</a:t>
            </a:r>
          </a:p>
          <a:p>
            <a:pPr marL="457200" lvl="1" indent="0">
              <a:lnSpc>
                <a:spcPct val="110000"/>
              </a:lnSpc>
              <a:spcBef>
                <a:spcPts val="0"/>
              </a:spcBef>
              <a:buNone/>
            </a:pPr>
            <a:r>
              <a:rPr lang="en-US" altLang="en-US" sz="3200" smtClean="0"/>
              <a:t>	j++ ;</a:t>
            </a:r>
          </a:p>
          <a:p>
            <a:pPr marL="457200" lvl="1" indent="0">
              <a:lnSpc>
                <a:spcPct val="110000"/>
              </a:lnSpc>
              <a:spcBef>
                <a:spcPts val="0"/>
              </a:spcBef>
              <a:buNone/>
            </a:pPr>
            <a:r>
              <a:rPr lang="en-US" altLang="en-US" sz="3200" smtClean="0"/>
              <a:t>     } </a:t>
            </a:r>
          </a:p>
          <a:p>
            <a:pPr marL="457200" lvl="1" indent="0">
              <a:lnSpc>
                <a:spcPct val="110000"/>
              </a:lnSpc>
              <a:spcBef>
                <a:spcPts val="0"/>
              </a:spcBef>
              <a:buNone/>
            </a:pPr>
            <a:r>
              <a:rPr lang="en-US" altLang="en-US" sz="3200" smtClean="0"/>
              <a:t>if (j&gt;n||!EQ(ST[j].key, key) ) j=0;</a:t>
            </a:r>
          </a:p>
          <a:p>
            <a:pPr marL="457200" lvl="1" indent="0">
              <a:lnSpc>
                <a:spcPct val="110000"/>
              </a:lnSpc>
              <a:spcBef>
                <a:spcPts val="0"/>
              </a:spcBef>
              <a:buNone/>
            </a:pPr>
            <a:r>
              <a:rPr lang="en-US" altLang="en-US" sz="3200" smtClean="0"/>
              <a:t>return(j); </a:t>
            </a:r>
          </a:p>
          <a:p>
            <a:pPr marL="0" indent="0">
              <a:lnSpc>
                <a:spcPct val="110000"/>
              </a:lnSpc>
              <a:spcBef>
                <a:spcPts val="0"/>
              </a:spcBef>
              <a:buNone/>
            </a:pPr>
            <a:r>
              <a:rPr lang="en-US" altLang="en-US" smtClean="0"/>
              <a:t>}</a:t>
            </a:r>
            <a:endParaRPr lang="zh-CN" altLang="en-US"/>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36</a:t>
            </a:fld>
            <a:endParaRPr lang="zh-CN" altLang="en-US"/>
          </a:p>
        </p:txBody>
      </p:sp>
      <p:sp>
        <p:nvSpPr>
          <p:cNvPr id="5" name="标题 4"/>
          <p:cNvSpPr>
            <a:spLocks noGrp="1"/>
          </p:cNvSpPr>
          <p:nvPr>
            <p:ph type="title"/>
          </p:nvPr>
        </p:nvSpPr>
        <p:spPr>
          <a:xfrm>
            <a:off x="457200" y="-99392"/>
            <a:ext cx="8229600" cy="792088"/>
          </a:xfrm>
        </p:spPr>
        <p:txBody>
          <a:bodyPr>
            <a:normAutofit/>
          </a:bodyPr>
          <a:lstStyle/>
          <a:p>
            <a:r>
              <a:rPr lang="en-US" altLang="en-US" sz="3600" err="1" smtClean="0"/>
              <a:t>算法实现</a:t>
            </a:r>
            <a:endParaRPr lang="zh-CN" altLang="en-US" sz="3600"/>
          </a:p>
        </p:txBody>
      </p:sp>
    </p:spTree>
    <p:extLst>
      <p:ext uri="{BB962C8B-B14F-4D97-AF65-F5344CB8AC3E}">
        <p14:creationId xmlns:p14="http://schemas.microsoft.com/office/powerpoint/2010/main" val="393418445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0851" name="Group 3"/>
          <p:cNvGrpSpPr>
            <a:grpSpLocks/>
          </p:cNvGrpSpPr>
          <p:nvPr/>
        </p:nvGrpSpPr>
        <p:grpSpPr bwMode="auto">
          <a:xfrm>
            <a:off x="3381821" y="5013176"/>
            <a:ext cx="5654675" cy="908050"/>
            <a:chOff x="0" y="0"/>
            <a:chExt cx="3562" cy="572"/>
          </a:xfrm>
        </p:grpSpPr>
        <p:grpSp>
          <p:nvGrpSpPr>
            <p:cNvPr id="590852" name="Group 4"/>
            <p:cNvGrpSpPr>
              <a:grpSpLocks/>
            </p:cNvGrpSpPr>
            <p:nvPr/>
          </p:nvGrpSpPr>
          <p:grpSpPr bwMode="auto">
            <a:xfrm>
              <a:off x="0" y="0"/>
              <a:ext cx="1872" cy="548"/>
              <a:chOff x="0" y="0"/>
              <a:chExt cx="1872" cy="548"/>
            </a:xfrm>
          </p:grpSpPr>
          <p:sp>
            <p:nvSpPr>
              <p:cNvPr id="590871" name="Rectangle 5"/>
              <p:cNvSpPr>
                <a:spLocks noChangeArrowheads="1"/>
              </p:cNvSpPr>
              <p:nvPr/>
            </p:nvSpPr>
            <p:spPr bwMode="auto">
              <a:xfrm>
                <a:off x="0" y="104"/>
                <a:ext cx="187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a:latin typeface="Times New Roman" pitchFamily="18" charset="0"/>
                  </a:rPr>
                  <a:t>ASL=</a:t>
                </a:r>
                <a:r>
                  <a:rPr lang="en-US" altLang="en-US" sz="2800" b="1" err="1">
                    <a:latin typeface="Times New Roman" pitchFamily="18" charset="0"/>
                  </a:rPr>
                  <a:t>L</a:t>
                </a:r>
                <a:r>
                  <a:rPr lang="en-US" altLang="en-US" sz="2800" b="1" baseline="-18000" err="1">
                    <a:latin typeface="Times New Roman" pitchFamily="18" charset="0"/>
                  </a:rPr>
                  <a:t>b</a:t>
                </a:r>
                <a:r>
                  <a:rPr lang="en-US" altLang="en-US" sz="2800" b="1" err="1">
                    <a:latin typeface="Times New Roman" pitchFamily="18" charset="0"/>
                  </a:rPr>
                  <a:t>+L</a:t>
                </a:r>
                <a:r>
                  <a:rPr lang="en-US" altLang="en-US" sz="2800" b="1" baseline="-18000" err="1">
                    <a:latin typeface="Times New Roman" pitchFamily="18" charset="0"/>
                  </a:rPr>
                  <a:t>w</a:t>
                </a:r>
                <a:r>
                  <a:rPr lang="en-US" altLang="en-US" sz="2800" b="1">
                    <a:latin typeface="Times New Roman" pitchFamily="18" charset="0"/>
                  </a:rPr>
                  <a:t>=∑ j+</a:t>
                </a:r>
              </a:p>
            </p:txBody>
          </p:sp>
          <p:sp>
            <p:nvSpPr>
              <p:cNvPr id="590872" name="Rectangle 6"/>
              <p:cNvSpPr>
                <a:spLocks noChangeArrowheads="1"/>
              </p:cNvSpPr>
              <p:nvPr/>
            </p:nvSpPr>
            <p:spPr bwMode="auto">
              <a:xfrm>
                <a:off x="1304" y="344"/>
                <a:ext cx="36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j=1</a:t>
                </a:r>
              </a:p>
            </p:txBody>
          </p:sp>
          <p:sp>
            <p:nvSpPr>
              <p:cNvPr id="590873" name="Rectangle 7"/>
              <p:cNvSpPr>
                <a:spLocks noChangeArrowheads="1"/>
              </p:cNvSpPr>
              <p:nvPr/>
            </p:nvSpPr>
            <p:spPr bwMode="auto">
              <a:xfrm>
                <a:off x="1368" y="0"/>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b</a:t>
                </a:r>
              </a:p>
            </p:txBody>
          </p:sp>
        </p:grpSp>
        <p:grpSp>
          <p:nvGrpSpPr>
            <p:cNvPr id="590853" name="Group 8"/>
            <p:cNvGrpSpPr>
              <a:grpSpLocks/>
            </p:cNvGrpSpPr>
            <p:nvPr/>
          </p:nvGrpSpPr>
          <p:grpSpPr bwMode="auto">
            <a:xfrm>
              <a:off x="1813" y="24"/>
              <a:ext cx="803" cy="548"/>
              <a:chOff x="0" y="0"/>
              <a:chExt cx="803" cy="548"/>
            </a:xfrm>
          </p:grpSpPr>
          <p:sp>
            <p:nvSpPr>
              <p:cNvPr id="590863" name="Rectangle 9"/>
              <p:cNvSpPr>
                <a:spLocks noChangeArrowheads="1"/>
              </p:cNvSpPr>
              <p:nvPr/>
            </p:nvSpPr>
            <p:spPr bwMode="auto">
              <a:xfrm>
                <a:off x="224" y="104"/>
                <a:ext cx="579"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b="1">
                    <a:latin typeface="Times New Roman" pitchFamily="18" charset="0"/>
                  </a:rPr>
                  <a:t>∑ </a:t>
                </a:r>
                <a:r>
                  <a:rPr lang="en-US" altLang="en-US" sz="2800" b="1">
                    <a:latin typeface="Times New Roman" pitchFamily="18" charset="0"/>
                  </a:rPr>
                  <a:t>i=</a:t>
                </a:r>
              </a:p>
            </p:txBody>
          </p:sp>
          <p:sp>
            <p:nvSpPr>
              <p:cNvPr id="590864" name="Rectangle 10"/>
              <p:cNvSpPr>
                <a:spLocks noChangeArrowheads="1"/>
              </p:cNvSpPr>
              <p:nvPr/>
            </p:nvSpPr>
            <p:spPr bwMode="auto">
              <a:xfrm>
                <a:off x="224" y="344"/>
                <a:ext cx="36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i=1</a:t>
                </a:r>
              </a:p>
            </p:txBody>
          </p:sp>
          <p:sp>
            <p:nvSpPr>
              <p:cNvPr id="590865" name="Rectangle 11"/>
              <p:cNvSpPr>
                <a:spLocks noChangeArrowheads="1"/>
              </p:cNvSpPr>
              <p:nvPr/>
            </p:nvSpPr>
            <p:spPr bwMode="auto">
              <a:xfrm>
                <a:off x="288" y="0"/>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s</a:t>
                </a:r>
              </a:p>
            </p:txBody>
          </p:sp>
          <p:grpSp>
            <p:nvGrpSpPr>
              <p:cNvPr id="590866" name="Group 12"/>
              <p:cNvGrpSpPr>
                <a:grpSpLocks/>
              </p:cNvGrpSpPr>
              <p:nvPr/>
            </p:nvGrpSpPr>
            <p:grpSpPr bwMode="auto">
              <a:xfrm>
                <a:off x="0" y="68"/>
                <a:ext cx="222" cy="348"/>
                <a:chOff x="0" y="0"/>
                <a:chExt cx="222" cy="348"/>
              </a:xfrm>
            </p:grpSpPr>
            <p:sp>
              <p:nvSpPr>
                <p:cNvPr id="590867" name="Rectangle 13"/>
                <p:cNvSpPr>
                  <a:spLocks noChangeArrowheads="1"/>
                </p:cNvSpPr>
                <p:nvPr/>
              </p:nvSpPr>
              <p:spPr bwMode="auto">
                <a:xfrm>
                  <a:off x="40" y="144"/>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s</a:t>
                  </a:r>
                </a:p>
              </p:txBody>
            </p:sp>
            <p:grpSp>
              <p:nvGrpSpPr>
                <p:cNvPr id="590868" name="Group 14"/>
                <p:cNvGrpSpPr>
                  <a:grpSpLocks/>
                </p:cNvGrpSpPr>
                <p:nvPr/>
              </p:nvGrpSpPr>
              <p:grpSpPr bwMode="auto">
                <a:xfrm>
                  <a:off x="0" y="0"/>
                  <a:ext cx="222" cy="284"/>
                  <a:chOff x="0" y="0"/>
                  <a:chExt cx="222" cy="284"/>
                </a:xfrm>
              </p:grpSpPr>
              <p:sp>
                <p:nvSpPr>
                  <p:cNvPr id="590869" name="Rectangle 15"/>
                  <p:cNvSpPr>
                    <a:spLocks noChangeArrowheads="1"/>
                  </p:cNvSpPr>
                  <p:nvPr/>
                </p:nvSpPr>
                <p:spPr bwMode="auto">
                  <a:xfrm>
                    <a:off x="0" y="80"/>
                    <a:ext cx="18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a:t>
                    </a:r>
                  </a:p>
                </p:txBody>
              </p:sp>
              <p:sp>
                <p:nvSpPr>
                  <p:cNvPr id="590870" name="Rectangle 16"/>
                  <p:cNvSpPr>
                    <a:spLocks noChangeArrowheads="1"/>
                  </p:cNvSpPr>
                  <p:nvPr/>
                </p:nvSpPr>
                <p:spPr bwMode="auto">
                  <a:xfrm>
                    <a:off x="40" y="0"/>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1</a:t>
                    </a:r>
                  </a:p>
                </p:txBody>
              </p:sp>
            </p:grpSp>
          </p:grpSp>
        </p:grpSp>
        <p:grpSp>
          <p:nvGrpSpPr>
            <p:cNvPr id="590854" name="Group 17"/>
            <p:cNvGrpSpPr>
              <a:grpSpLocks/>
            </p:cNvGrpSpPr>
            <p:nvPr/>
          </p:nvGrpSpPr>
          <p:grpSpPr bwMode="auto">
            <a:xfrm>
              <a:off x="2592" y="96"/>
              <a:ext cx="394" cy="428"/>
              <a:chOff x="0" y="0"/>
              <a:chExt cx="394" cy="428"/>
            </a:xfrm>
          </p:grpSpPr>
          <p:sp>
            <p:nvSpPr>
              <p:cNvPr id="590860" name="Rectangle 18"/>
              <p:cNvSpPr>
                <a:spLocks noChangeArrowheads="1"/>
              </p:cNvSpPr>
              <p:nvPr/>
            </p:nvSpPr>
            <p:spPr bwMode="auto">
              <a:xfrm>
                <a:off x="88" y="224"/>
                <a:ext cx="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2</a:t>
                </a:r>
              </a:p>
            </p:txBody>
          </p:sp>
          <p:sp>
            <p:nvSpPr>
              <p:cNvPr id="590861" name="Rectangle 19"/>
              <p:cNvSpPr>
                <a:spLocks noChangeArrowheads="1"/>
              </p:cNvSpPr>
              <p:nvPr/>
            </p:nvSpPr>
            <p:spPr bwMode="auto">
              <a:xfrm>
                <a:off x="0" y="0"/>
                <a:ext cx="39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b+1</a:t>
                </a:r>
              </a:p>
            </p:txBody>
          </p:sp>
          <p:sp>
            <p:nvSpPr>
              <p:cNvPr id="590862" name="Line 20"/>
              <p:cNvSpPr>
                <a:spLocks noChangeShapeType="1"/>
              </p:cNvSpPr>
              <p:nvPr/>
            </p:nvSpPr>
            <p:spPr bwMode="auto">
              <a:xfrm>
                <a:off x="10" y="208"/>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90855" name="Group 21"/>
            <p:cNvGrpSpPr>
              <a:grpSpLocks/>
            </p:cNvGrpSpPr>
            <p:nvPr/>
          </p:nvGrpSpPr>
          <p:grpSpPr bwMode="auto">
            <a:xfrm>
              <a:off x="3168" y="96"/>
              <a:ext cx="394" cy="428"/>
              <a:chOff x="0" y="0"/>
              <a:chExt cx="394" cy="428"/>
            </a:xfrm>
          </p:grpSpPr>
          <p:sp>
            <p:nvSpPr>
              <p:cNvPr id="590857" name="Rectangle 22"/>
              <p:cNvSpPr>
                <a:spLocks noChangeArrowheads="1"/>
              </p:cNvSpPr>
              <p:nvPr/>
            </p:nvSpPr>
            <p:spPr bwMode="auto">
              <a:xfrm>
                <a:off x="88" y="224"/>
                <a:ext cx="20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2</a:t>
                </a:r>
              </a:p>
            </p:txBody>
          </p:sp>
          <p:sp>
            <p:nvSpPr>
              <p:cNvPr id="590858" name="Rectangle 23"/>
              <p:cNvSpPr>
                <a:spLocks noChangeArrowheads="1"/>
              </p:cNvSpPr>
              <p:nvPr/>
            </p:nvSpPr>
            <p:spPr bwMode="auto">
              <a:xfrm>
                <a:off x="0" y="0"/>
                <a:ext cx="39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s+1</a:t>
                </a:r>
              </a:p>
            </p:txBody>
          </p:sp>
          <p:sp>
            <p:nvSpPr>
              <p:cNvPr id="590859" name="Line 24"/>
              <p:cNvSpPr>
                <a:spLocks noChangeShapeType="1"/>
              </p:cNvSpPr>
              <p:nvPr/>
            </p:nvSpPr>
            <p:spPr bwMode="auto">
              <a:xfrm>
                <a:off x="10" y="208"/>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90856" name="Rectangle 25"/>
            <p:cNvSpPr>
              <a:spLocks noChangeArrowheads="1"/>
            </p:cNvSpPr>
            <p:nvPr/>
          </p:nvSpPr>
          <p:spPr bwMode="auto">
            <a:xfrm>
              <a:off x="2968" y="200"/>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a:t>
              </a:r>
            </a:p>
          </p:txBody>
        </p:sp>
      </p:grpSp>
      <p:sp>
        <p:nvSpPr>
          <p:cNvPr id="8" name="标题 7"/>
          <p:cNvSpPr>
            <a:spLocks noGrp="1"/>
          </p:cNvSpPr>
          <p:nvPr>
            <p:ph type="title"/>
          </p:nvPr>
        </p:nvSpPr>
        <p:spPr/>
        <p:txBody>
          <a:bodyPr/>
          <a:lstStyle/>
          <a:p>
            <a:r>
              <a:rPr lang="zh-CN" altLang="en-US" smtClean="0"/>
              <a:t>算法分析</a:t>
            </a:r>
            <a:endParaRPr lang="zh-CN" altLang="en-US"/>
          </a:p>
        </p:txBody>
      </p:sp>
      <mc:AlternateContent xmlns:mc="http://schemas.openxmlformats.org/markup-compatibility/2006" xmlns:a14="http://schemas.microsoft.com/office/drawing/2010/main">
        <mc:Choice Requires="a14">
          <p:sp>
            <p:nvSpPr>
              <p:cNvPr id="9" name="内容占位符 8"/>
              <p:cNvSpPr>
                <a:spLocks noGrp="1"/>
              </p:cNvSpPr>
              <p:nvPr>
                <p:ph idx="1"/>
              </p:nvPr>
            </p:nvSpPr>
            <p:spPr>
              <a:xfrm>
                <a:off x="457199" y="908720"/>
                <a:ext cx="8469447" cy="5949280"/>
              </a:xfrm>
            </p:spPr>
            <p:txBody>
              <a:bodyPr>
                <a:normAutofit lnSpcReduction="10000"/>
              </a:bodyPr>
              <a:lstStyle/>
              <a:p>
                <a:r>
                  <a:rPr lang="zh-CN" altLang="en-US" smtClean="0"/>
                  <a:t>索引顺序查找的平均查找长度</a:t>
                </a:r>
                <a:r>
                  <a:rPr lang="en-US" altLang="zh-CN" smtClean="0"/>
                  <a:t>(ASL)</a:t>
                </a:r>
                <a:r>
                  <a:rPr lang="zh-CN" altLang="en-US" smtClean="0"/>
                  <a:t>  </a:t>
                </a:r>
                <a:r>
                  <a:rPr lang="en-US" altLang="zh-CN" smtClean="0"/>
                  <a:t>=  </a:t>
                </a:r>
                <a:br>
                  <a:rPr lang="en-US" altLang="zh-CN" smtClean="0"/>
                </a:br>
                <a:r>
                  <a:rPr lang="zh-CN" altLang="en-US" smtClean="0"/>
                  <a:t>查找索引表确定所在块的平均查找长度</a:t>
                </a:r>
                <a:r>
                  <a:rPr lang="en-US" altLang="zh-CN" err="1" smtClean="0"/>
                  <a:t>Lb</a:t>
                </a:r>
                <a:r>
                  <a:rPr lang="zh-CN" altLang="en-US" smtClean="0"/>
                  <a:t>  </a:t>
                </a:r>
                <a:r>
                  <a:rPr lang="en-US" altLang="zh-CN" smtClean="0"/>
                  <a:t>+  </a:t>
                </a:r>
                <a:br>
                  <a:rPr lang="en-US" altLang="zh-CN" smtClean="0"/>
                </a:br>
                <a:r>
                  <a:rPr lang="zh-CN" altLang="en-US" smtClean="0"/>
                  <a:t>在块内查找元素的平均查找长度</a:t>
                </a:r>
                <a:r>
                  <a:rPr lang="en-US" altLang="zh-CN" err="1" smtClean="0"/>
                  <a:t>Lw</a:t>
                </a:r>
                <a:endParaRPr lang="en-US" altLang="zh-CN" smtClean="0"/>
              </a:p>
              <a:p>
                <a:r>
                  <a:rPr lang="zh-CN" altLang="en-US" smtClean="0"/>
                  <a:t>设表长为</a:t>
                </a:r>
                <a:r>
                  <a:rPr lang="en-US" altLang="en-US" smtClean="0"/>
                  <a:t>n</a:t>
                </a:r>
                <a:r>
                  <a:rPr lang="zh-CN" altLang="en-US" smtClean="0"/>
                  <a:t>个记录，均分为</a:t>
                </a:r>
                <a:r>
                  <a:rPr lang="en-US" altLang="en-US" smtClean="0"/>
                  <a:t>b</a:t>
                </a:r>
                <a:r>
                  <a:rPr lang="zh-CN" altLang="en-US" smtClean="0"/>
                  <a:t>块，每块记录数为</a:t>
                </a:r>
                <a:r>
                  <a:rPr lang="en-US" altLang="en-US" smtClean="0"/>
                  <a:t>s</a:t>
                </a:r>
                <a:r>
                  <a:rPr lang="zh-CN" altLang="en-US" smtClean="0"/>
                  <a:t>，则</a:t>
                </a:r>
                <a:r>
                  <a:rPr lang="en-US" altLang="en-US" smtClean="0"/>
                  <a:t>b=⌈n/s⌉</a:t>
                </a:r>
                <a:r>
                  <a:rPr lang="zh-CN" altLang="en-US" smtClean="0"/>
                  <a:t>；设记录的查找概率相等，每块的查找概率为</a:t>
                </a:r>
                <a:r>
                  <a:rPr lang="en-US" altLang="en-US" smtClean="0"/>
                  <a:t>1/b</a:t>
                </a:r>
                <a:r>
                  <a:rPr lang="zh-CN" altLang="en-US" smtClean="0"/>
                  <a:t>，块中记录的查找概率为</a:t>
                </a:r>
                <a:r>
                  <a:rPr lang="en-US" altLang="en-US" smtClean="0"/>
                  <a:t>1/s</a:t>
                </a:r>
                <a:endParaRPr lang="en-US" altLang="zh-CN" smtClean="0"/>
              </a:p>
              <a:p>
                <a:r>
                  <a:rPr lang="zh-CN" altLang="en-US" smtClean="0"/>
                  <a:t>若</a:t>
                </a:r>
                <a:r>
                  <a:rPr lang="zh-CN" altLang="en-US" b="1" smtClean="0">
                    <a:solidFill>
                      <a:srgbClr val="0000FF"/>
                    </a:solidFill>
                  </a:rPr>
                  <a:t>索引表和块内查找都用顺序查找</a:t>
                </a:r>
                <a:r>
                  <a:rPr lang="zh-CN" altLang="en-US" smtClean="0"/>
                  <a:t>：</a:t>
                </a:r>
                <a:endParaRPr lang="en-US" altLang="zh-CN" smtClean="0"/>
              </a:p>
              <a:p>
                <a:pPr lvl="1"/>
                <a:r>
                  <a:rPr lang="en-US" altLang="en-US" smtClean="0"/>
                  <a:t>ASL</a:t>
                </a:r>
                <a:r>
                  <a:rPr lang="zh-CN" altLang="en-US" smtClean="0"/>
                  <a:t>为</a:t>
                </a:r>
                <a14:m>
                  <m:oMath xmlns="" xmlns:m="http://schemas.openxmlformats.org/officeDocument/2006/math">
                    <m:f>
                      <m:fPr>
                        <m:ctrlPr>
                          <a:rPr lang="en-US" altLang="zh-CN" i="1" smtClean="0">
                            <a:latin typeface="Cambria Math"/>
                          </a:rPr>
                        </m:ctrlPr>
                      </m:fPr>
                      <m:num>
                        <m:r>
                          <a:rPr lang="en-US" altLang="zh-CN" smtClean="0">
                            <a:latin typeface="Cambria Math"/>
                          </a:rPr>
                          <m:t>1</m:t>
                        </m:r>
                      </m:num>
                      <m:den>
                        <m:r>
                          <a:rPr lang="en-US" altLang="zh-CN" smtClean="0">
                            <a:latin typeface="Cambria Math"/>
                          </a:rPr>
                          <m:t>2</m:t>
                        </m:r>
                      </m:den>
                    </m:f>
                    <m:d>
                      <m:dPr>
                        <m:ctrlPr>
                          <a:rPr lang="en-US" altLang="zh-CN" i="1" smtClean="0">
                            <a:latin typeface="Cambria Math"/>
                          </a:rPr>
                        </m:ctrlPr>
                      </m:dPr>
                      <m:e>
                        <m:f>
                          <m:fPr>
                            <m:ctrlPr>
                              <a:rPr lang="en-US" altLang="zh-CN" i="1" smtClean="0">
                                <a:latin typeface="Cambria Math"/>
                              </a:rPr>
                            </m:ctrlPr>
                          </m:fPr>
                          <m:num>
                            <m:r>
                              <a:rPr lang="en-US" altLang="zh-CN" smtClean="0">
                                <a:latin typeface="Cambria Math"/>
                              </a:rPr>
                              <m:t>𝑛</m:t>
                            </m:r>
                          </m:num>
                          <m:den>
                            <m:r>
                              <a:rPr lang="en-US" altLang="zh-CN" smtClean="0">
                                <a:latin typeface="Cambria Math"/>
                              </a:rPr>
                              <m:t>𝑠</m:t>
                            </m:r>
                          </m:den>
                        </m:f>
                        <m:r>
                          <a:rPr lang="en-US" altLang="zh-CN" smtClean="0">
                            <a:latin typeface="Cambria Math"/>
                          </a:rPr>
                          <m:t>+</m:t>
                        </m:r>
                        <m:r>
                          <m:rPr>
                            <m:sty m:val="p"/>
                          </m:rPr>
                          <a:rPr lang="en-US" altLang="zh-CN" smtClean="0">
                            <a:latin typeface="Cambria Math"/>
                          </a:rPr>
                          <m:t>s</m:t>
                        </m:r>
                      </m:e>
                    </m:d>
                    <m:r>
                      <a:rPr lang="en-US" altLang="zh-CN" smtClean="0">
                        <a:latin typeface="Cambria Math"/>
                      </a:rPr>
                      <m:t>+1</m:t>
                    </m:r>
                  </m:oMath>
                </a14:m>
                <a:endParaRPr lang="en-US" altLang="zh-CN" smtClean="0"/>
              </a:p>
              <a:p>
                <a:pPr lvl="1"/>
                <a:endParaRPr lang="en-US" altLang="zh-CN"/>
              </a:p>
              <a:p>
                <a:pPr lvl="1"/>
                <a:r>
                  <a:rPr lang="zh-CN" altLang="en-US" smtClean="0"/>
                  <a:t>当</a:t>
                </a:r>
                <a:r>
                  <a:rPr lang="en-US" altLang="zh-CN"/>
                  <a:t>s</a:t>
                </a:r>
                <a:r>
                  <a:rPr lang="en-US" altLang="zh-CN" smtClean="0"/>
                  <a:t>=</a:t>
                </a:r>
                <a14:m>
                  <m:oMath xmlns="" xmlns:m="http://schemas.openxmlformats.org/officeDocument/2006/math">
                    <m:rad>
                      <m:radPr>
                        <m:degHide m:val="on"/>
                        <m:ctrlPr>
                          <a:rPr lang="en-US" altLang="zh-CN" i="1" smtClean="0">
                            <a:latin typeface="Cambria Math"/>
                          </a:rPr>
                        </m:ctrlPr>
                      </m:radPr>
                      <m:deg/>
                      <m:e>
                        <m:r>
                          <a:rPr lang="en-US" altLang="zh-CN" smtClean="0">
                            <a:latin typeface="Cambria Math"/>
                          </a:rPr>
                          <m:t>𝑛</m:t>
                        </m:r>
                      </m:e>
                    </m:rad>
                  </m:oMath>
                </a14:m>
                <a:r>
                  <a:rPr lang="en-US" altLang="zh-CN" smtClean="0"/>
                  <a:t> </a:t>
                </a:r>
                <a:r>
                  <a:rPr lang="zh-CN" altLang="en-US"/>
                  <a:t>时</a:t>
                </a:r>
                <a:r>
                  <a:rPr lang="zh-CN" altLang="en-US" smtClean="0"/>
                  <a:t>，</a:t>
                </a:r>
                <a:r>
                  <a:rPr lang="en-US" altLang="zh-CN" smtClean="0"/>
                  <a:t>ASL</a:t>
                </a:r>
                <a:r>
                  <a:rPr lang="zh-CN" altLang="en-US" smtClean="0"/>
                  <a:t>有最小值</a:t>
                </a:r>
                <a14:m>
                  <m:oMath xmlns="" xmlns:m="http://schemas.openxmlformats.org/officeDocument/2006/math">
                    <m:rad>
                      <m:radPr>
                        <m:degHide m:val="on"/>
                        <m:ctrlPr>
                          <a:rPr lang="zh-CN" altLang="en-US" i="1" smtClean="0">
                            <a:latin typeface="Cambria Math"/>
                          </a:rPr>
                        </m:ctrlPr>
                      </m:radPr>
                      <m:deg/>
                      <m:e>
                        <m:r>
                          <a:rPr lang="en-US" altLang="zh-CN" smtClean="0">
                            <a:latin typeface="Cambria Math"/>
                          </a:rPr>
                          <m:t>𝑛</m:t>
                        </m:r>
                      </m:e>
                    </m:rad>
                    <m:r>
                      <a:rPr lang="en-US" altLang="zh-CN" b="0" i="0" smtClean="0">
                        <a:latin typeface="Cambria Math" panose="02040503050406030204" pitchFamily="18" charset="0"/>
                      </a:rPr>
                      <m:t>+1</m:t>
                    </m:r>
                  </m:oMath>
                </a14:m>
                <a:r>
                  <a:rPr lang="zh-CN" altLang="en-US" smtClean="0"/>
                  <a:t>，介于二分查找的</a:t>
                </a:r>
                <a:r>
                  <a:rPr kumimoji="1" lang="en-US" altLang="zh-CN" smtClean="0"/>
                  <a:t>O(log</a:t>
                </a:r>
                <a:r>
                  <a:rPr kumimoji="1" lang="en-US" altLang="zh-CN" baseline="-25000" smtClean="0"/>
                  <a:t>2</a:t>
                </a:r>
                <a:r>
                  <a:rPr kumimoji="1" lang="en-US" altLang="zh-CN" smtClean="0"/>
                  <a:t>n)</a:t>
                </a:r>
                <a:r>
                  <a:rPr kumimoji="1" lang="zh-CN" altLang="en-US" smtClean="0"/>
                  <a:t>和顺序查找的</a:t>
                </a:r>
                <a:r>
                  <a:rPr kumimoji="1" lang="en-US" altLang="zh-CN" smtClean="0"/>
                  <a:t>O(n)</a:t>
                </a:r>
                <a:r>
                  <a:rPr kumimoji="1" lang="zh-CN" altLang="en-US" smtClean="0"/>
                  <a:t>之间</a:t>
                </a:r>
                <a:endParaRPr lang="en-US" altLang="zh-CN" smtClean="0"/>
              </a:p>
              <a:p>
                <a:pPr lvl="1"/>
                <a:endParaRPr lang="zh-CN" altLang="en-US"/>
              </a:p>
            </p:txBody>
          </p:sp>
        </mc:Choice>
        <mc:Fallback xmlns="">
          <p:sp>
            <p:nvSpPr>
              <p:cNvPr id="9" name="内容占位符 8"/>
              <p:cNvSpPr>
                <a:spLocks noGrp="1" noRot="1" noChangeAspect="1" noMove="1" noResize="1" noEditPoints="1" noAdjustHandles="1" noChangeArrowheads="1" noChangeShapeType="1" noTextEdit="1"/>
              </p:cNvSpPr>
              <p:nvPr>
                <p:ph idx="1"/>
              </p:nvPr>
            </p:nvSpPr>
            <p:spPr>
              <a:xfrm>
                <a:off x="457199" y="908720"/>
                <a:ext cx="8469447" cy="5949280"/>
              </a:xfrm>
              <a:blipFill rotWithShape="0">
                <a:blip r:embed="rId2"/>
                <a:stretch>
                  <a:fillRect l="-1656" t="-2664" r="-1440" b="-1025"/>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0C913308-F349-4B6D-A68A-DD1791B4A57B}" type="slidenum">
              <a:rPr lang="zh-CN" altLang="en-US" smtClean="0"/>
              <a:pPr/>
              <a:t>37</a:t>
            </a:fld>
            <a:endParaRPr lang="zh-CN" altLang="en-US"/>
          </a:p>
        </p:txBody>
      </p:sp>
    </p:spTree>
    <p:extLst>
      <p:ext uri="{BB962C8B-B14F-4D97-AF65-F5344CB8AC3E}">
        <p14:creationId xmlns:p14="http://schemas.microsoft.com/office/powerpoint/2010/main" val="227432187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mtClean="0"/>
              <a:t>查找方法比较</a:t>
            </a:r>
            <a:endParaRPr lang="zh-CN" altLang="en-US"/>
          </a:p>
        </p:txBody>
      </p:sp>
      <p:graphicFrame>
        <p:nvGraphicFramePr>
          <p:cNvPr id="8" name="内容占位符 7"/>
          <p:cNvGraphicFramePr>
            <a:graphicFrameLocks noGrp="1"/>
          </p:cNvGraphicFramePr>
          <p:nvPr>
            <p:ph idx="1"/>
            <p:extLst>
              <p:ext uri="{D42A27DB-BD31-4B8C-83A1-F6EECF244321}">
                <p14:modId xmlns:p14="http://schemas.microsoft.com/office/powerpoint/2010/main" val="2781012899"/>
              </p:ext>
            </p:extLst>
          </p:nvPr>
        </p:nvGraphicFramePr>
        <p:xfrm>
          <a:off x="457200" y="953840"/>
          <a:ext cx="8507288" cy="4114799"/>
        </p:xfrm>
        <a:graphic>
          <a:graphicData uri="http://schemas.openxmlformats.org/drawingml/2006/table">
            <a:tbl>
              <a:tblPr>
                <a:tableStyleId>{BC89EF96-8CEA-46FF-86C4-4CE0E7609802}</a:tableStyleId>
              </a:tblPr>
              <a:tblGrid>
                <a:gridCol w="1108171"/>
                <a:gridCol w="1782493"/>
                <a:gridCol w="1872208"/>
                <a:gridCol w="1656184"/>
                <a:gridCol w="2088232"/>
              </a:tblGrid>
              <a:tr h="518160">
                <a:tc>
                  <a:txBody>
                    <a:bodyPr/>
                    <a:lstStyle/>
                    <a:p>
                      <a:endParaRPr lang="zh-CN" sz="2800" kern="100">
                        <a:effectLst/>
                        <a:latin typeface="Calibri" panose="020F0502020204030204" pitchFamily="34" charset="0"/>
                      </a:endParaRPr>
                    </a:p>
                  </a:txBody>
                  <a:tcPr marL="164421" marR="164421"/>
                </a:tc>
                <a:tc>
                  <a:txBody>
                    <a:bodyPr/>
                    <a:lstStyle/>
                    <a:p>
                      <a:pPr algn="just">
                        <a:spcAft>
                          <a:spcPts val="0"/>
                        </a:spcAft>
                      </a:pPr>
                      <a:r>
                        <a:rPr lang="zh-CN" sz="2800" kern="100">
                          <a:effectLst/>
                        </a:rPr>
                        <a:t>顺序查找</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164421" marR="164421"/>
                </a:tc>
                <a:tc>
                  <a:txBody>
                    <a:bodyPr/>
                    <a:lstStyle/>
                    <a:p>
                      <a:pPr algn="just">
                        <a:spcAft>
                          <a:spcPts val="0"/>
                        </a:spcAft>
                      </a:pPr>
                      <a:r>
                        <a:rPr lang="zh-CN" sz="2800" kern="100">
                          <a:effectLst/>
                        </a:rPr>
                        <a:t>分块查找</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164421" marR="164421"/>
                </a:tc>
                <a:tc>
                  <a:txBody>
                    <a:bodyPr/>
                    <a:lstStyle/>
                    <a:p>
                      <a:pPr algn="just">
                        <a:spcAft>
                          <a:spcPts val="0"/>
                        </a:spcAft>
                      </a:pPr>
                      <a:r>
                        <a:rPr lang="zh-CN" sz="2800" kern="100">
                          <a:effectLst/>
                        </a:rPr>
                        <a:t>折半查找</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just">
                        <a:spcAft>
                          <a:spcPts val="0"/>
                        </a:spcAft>
                      </a:pPr>
                      <a:r>
                        <a:rPr lang="en-US" sz="2800" kern="100">
                          <a:effectLst/>
                        </a:rPr>
                        <a:t>Fibonacci</a:t>
                      </a:r>
                      <a:r>
                        <a:rPr lang="zh-CN" sz="2800" kern="100">
                          <a:effectLst/>
                        </a:rPr>
                        <a:t>查找</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498475">
                <a:tc>
                  <a:txBody>
                    <a:bodyPr/>
                    <a:lstStyle/>
                    <a:p>
                      <a:pPr algn="just">
                        <a:spcAft>
                          <a:spcPts val="0"/>
                        </a:spcAft>
                      </a:pPr>
                      <a:r>
                        <a:rPr lang="en-US" sz="2800" kern="100">
                          <a:effectLst/>
                        </a:rPr>
                        <a:t>ASL</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164421" marR="164421"/>
                </a:tc>
                <a:tc>
                  <a:txBody>
                    <a:bodyPr/>
                    <a:lstStyle/>
                    <a:p>
                      <a:pPr algn="just">
                        <a:spcAft>
                          <a:spcPts val="0"/>
                        </a:spcAft>
                      </a:pPr>
                      <a:r>
                        <a:rPr lang="zh-CN" sz="2800" kern="100">
                          <a:effectLst/>
                        </a:rPr>
                        <a:t>最大</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164421" marR="164421"/>
                </a:tc>
                <a:tc>
                  <a:txBody>
                    <a:bodyPr/>
                    <a:lstStyle/>
                    <a:p>
                      <a:pPr algn="just">
                        <a:spcAft>
                          <a:spcPts val="0"/>
                        </a:spcAft>
                      </a:pPr>
                      <a:r>
                        <a:rPr lang="zh-CN" sz="2800" kern="100">
                          <a:effectLst/>
                        </a:rPr>
                        <a:t>两者之间</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164421" marR="164421"/>
                </a:tc>
                <a:tc>
                  <a:txBody>
                    <a:bodyPr/>
                    <a:lstStyle/>
                    <a:p>
                      <a:pPr algn="just">
                        <a:spcAft>
                          <a:spcPts val="0"/>
                        </a:spcAft>
                      </a:pPr>
                      <a:r>
                        <a:rPr lang="zh-CN" sz="2800" kern="100">
                          <a:effectLst/>
                        </a:rPr>
                        <a:t>最小</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just">
                        <a:spcAft>
                          <a:spcPts val="0"/>
                        </a:spcAft>
                      </a:pPr>
                      <a:r>
                        <a:rPr lang="zh-CN" sz="2800" kern="100">
                          <a:effectLst/>
                        </a:rPr>
                        <a:t>在最坏情况下性能比折半查找差</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514350">
                <a:tc>
                  <a:txBody>
                    <a:bodyPr/>
                    <a:lstStyle/>
                    <a:p>
                      <a:pPr algn="just">
                        <a:spcAft>
                          <a:spcPts val="0"/>
                        </a:spcAft>
                      </a:pPr>
                      <a:r>
                        <a:rPr lang="zh-CN" sz="2800" kern="100">
                          <a:effectLst/>
                        </a:rPr>
                        <a:t>表结构</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164421" marR="164421"/>
                </a:tc>
                <a:tc>
                  <a:txBody>
                    <a:bodyPr/>
                    <a:lstStyle/>
                    <a:p>
                      <a:pPr algn="just">
                        <a:spcAft>
                          <a:spcPts val="0"/>
                        </a:spcAft>
                      </a:pPr>
                      <a:r>
                        <a:rPr lang="zh-CN" sz="2800" kern="100">
                          <a:effectLst/>
                        </a:rPr>
                        <a:t>有序表、无序表</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164421" marR="164421"/>
                </a:tc>
                <a:tc>
                  <a:txBody>
                    <a:bodyPr/>
                    <a:lstStyle/>
                    <a:p>
                      <a:pPr algn="just">
                        <a:spcAft>
                          <a:spcPts val="0"/>
                        </a:spcAft>
                      </a:pPr>
                      <a:r>
                        <a:rPr lang="zh-CN" sz="2800" kern="100">
                          <a:effectLst/>
                        </a:rPr>
                        <a:t>分块有序表</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164421" marR="164421"/>
                </a:tc>
                <a:tc>
                  <a:txBody>
                    <a:bodyPr/>
                    <a:lstStyle/>
                    <a:p>
                      <a:pPr algn="just">
                        <a:spcAft>
                          <a:spcPts val="0"/>
                        </a:spcAft>
                      </a:pPr>
                      <a:r>
                        <a:rPr lang="zh-CN" sz="2800" kern="100">
                          <a:effectLst/>
                        </a:rPr>
                        <a:t>有序表</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just">
                        <a:spcAft>
                          <a:spcPts val="0"/>
                        </a:spcAft>
                      </a:pPr>
                      <a:r>
                        <a:rPr lang="zh-CN" sz="2800" kern="100">
                          <a:effectLst/>
                        </a:rPr>
                        <a:t>有序表</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r h="1314678">
                <a:tc>
                  <a:txBody>
                    <a:bodyPr/>
                    <a:lstStyle/>
                    <a:p>
                      <a:pPr algn="just">
                        <a:spcAft>
                          <a:spcPts val="0"/>
                        </a:spcAft>
                      </a:pPr>
                      <a:r>
                        <a:rPr lang="zh-CN" sz="2800" kern="100">
                          <a:effectLst/>
                        </a:rPr>
                        <a:t>存储结构</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164421" marR="164421"/>
                </a:tc>
                <a:tc>
                  <a:txBody>
                    <a:bodyPr/>
                    <a:lstStyle/>
                    <a:p>
                      <a:pPr algn="just">
                        <a:spcAft>
                          <a:spcPts val="0"/>
                        </a:spcAft>
                      </a:pPr>
                      <a:r>
                        <a:rPr lang="zh-CN" sz="2800" kern="100">
                          <a:effectLst/>
                        </a:rPr>
                        <a:t>顺序存储结构</a:t>
                      </a:r>
                    </a:p>
                    <a:p>
                      <a:pPr algn="just">
                        <a:spcAft>
                          <a:spcPts val="0"/>
                        </a:spcAft>
                      </a:pPr>
                      <a:r>
                        <a:rPr lang="zh-CN" sz="2800" kern="100">
                          <a:effectLst/>
                        </a:rPr>
                        <a:t>线性链表</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164421" marR="164421"/>
                </a:tc>
                <a:tc>
                  <a:txBody>
                    <a:bodyPr/>
                    <a:lstStyle/>
                    <a:p>
                      <a:pPr algn="just">
                        <a:spcAft>
                          <a:spcPts val="0"/>
                        </a:spcAft>
                      </a:pPr>
                      <a:r>
                        <a:rPr lang="zh-CN" sz="2800" kern="100">
                          <a:effectLst/>
                        </a:rPr>
                        <a:t>顺序存储结构</a:t>
                      </a:r>
                    </a:p>
                    <a:p>
                      <a:pPr algn="just">
                        <a:spcAft>
                          <a:spcPts val="0"/>
                        </a:spcAft>
                      </a:pPr>
                      <a:r>
                        <a:rPr lang="zh-CN" sz="2800" kern="100">
                          <a:effectLst/>
                        </a:rPr>
                        <a:t>线性链表</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164421" marR="164421"/>
                </a:tc>
                <a:tc>
                  <a:txBody>
                    <a:bodyPr/>
                    <a:lstStyle/>
                    <a:p>
                      <a:pPr algn="just">
                        <a:spcAft>
                          <a:spcPts val="0"/>
                        </a:spcAft>
                      </a:pPr>
                      <a:r>
                        <a:rPr lang="zh-CN" sz="2800" kern="100">
                          <a:effectLst/>
                        </a:rPr>
                        <a:t>顺序存储结构</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c>
                  <a:txBody>
                    <a:bodyPr/>
                    <a:lstStyle/>
                    <a:p>
                      <a:pPr algn="just">
                        <a:spcAft>
                          <a:spcPts val="0"/>
                        </a:spcAft>
                      </a:pPr>
                      <a:r>
                        <a:rPr lang="zh-CN" sz="2800" kern="100">
                          <a:effectLst/>
                        </a:rPr>
                        <a:t>顺序存储结构</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tc>
              </a:tr>
            </a:tbl>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38</a:t>
            </a:fld>
            <a:endParaRPr lang="zh-CN" altLang="en-US"/>
          </a:p>
        </p:txBody>
      </p:sp>
      <p:sp>
        <p:nvSpPr>
          <p:cNvPr id="9" name="Rectangle 1"/>
          <p:cNvSpPr>
            <a:spLocks noChangeArrowheads="1"/>
          </p:cNvSpPr>
          <p:nvPr/>
        </p:nvSpPr>
        <p:spPr bwMode="auto">
          <a:xfrm>
            <a:off x="1260268" y="177249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964093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2.4 </a:t>
            </a:r>
            <a:r>
              <a:rPr lang="zh-CN" altLang="en-US"/>
              <a:t>静态树表</a:t>
            </a:r>
            <a:r>
              <a:rPr lang="en-US" altLang="zh-CN"/>
              <a:t>/</a:t>
            </a:r>
            <a:r>
              <a:rPr lang="zh-CN" altLang="en-US"/>
              <a:t>次优查找树的查找</a:t>
            </a:r>
            <a:endParaRPr lang="en-US"/>
          </a:p>
        </p:txBody>
      </p:sp>
      <p:sp>
        <p:nvSpPr>
          <p:cNvPr id="3" name="内容占位符 2"/>
          <p:cNvSpPr>
            <a:spLocks noGrp="1"/>
          </p:cNvSpPr>
          <p:nvPr>
            <p:ph idx="1"/>
          </p:nvPr>
        </p:nvSpPr>
        <p:spPr/>
        <p:txBody>
          <a:bodyPr>
            <a:normAutofit/>
          </a:bodyPr>
          <a:lstStyle/>
          <a:p>
            <a:r>
              <a:rPr lang="zh-CN" altLang="en-US" smtClean="0"/>
              <a:t>若有序表中的各个元素的查找概率不等，那么，用折半查找，性能未必最优</a:t>
            </a:r>
            <a:endParaRPr lang="en-US" altLang="zh-CN" smtClean="0"/>
          </a:p>
          <a:p>
            <a:r>
              <a:rPr lang="zh-CN" altLang="en-US" smtClean="0"/>
              <a:t>如何改进，以提高性能</a:t>
            </a:r>
            <a:r>
              <a:rPr lang="en-US" altLang="zh-CN" smtClean="0"/>
              <a:t>?</a:t>
            </a:r>
          </a:p>
          <a:p>
            <a:pPr lvl="1"/>
            <a:r>
              <a:rPr lang="zh-CN" altLang="en-US" smtClean="0"/>
              <a:t>需要找到查找性能最佳的</a:t>
            </a:r>
            <a:r>
              <a:rPr lang="zh-CN" altLang="en-US"/>
              <a:t>判定树</a:t>
            </a:r>
            <a:r>
              <a:rPr lang="zh-CN" altLang="en-US" smtClean="0"/>
              <a:t>，即，</a:t>
            </a:r>
            <a:r>
              <a:rPr lang="zh-CN" altLang="en-US" b="1" smtClean="0">
                <a:solidFill>
                  <a:srgbClr val="0000FF"/>
                </a:solidFill>
              </a:rPr>
              <a:t>静态</a:t>
            </a:r>
            <a:r>
              <a:rPr lang="zh-CN" altLang="en-US" b="1">
                <a:solidFill>
                  <a:srgbClr val="0000FF"/>
                </a:solidFill>
              </a:rPr>
              <a:t>最优查找树</a:t>
            </a:r>
            <a:r>
              <a:rPr lang="en-US" altLang="zh-CN" b="1">
                <a:solidFill>
                  <a:srgbClr val="0000FF"/>
                </a:solidFill>
              </a:rPr>
              <a:t>(Static Optimal Tree</a:t>
            </a:r>
            <a:r>
              <a:rPr lang="en-US" altLang="zh-CN" b="1" smtClean="0">
                <a:solidFill>
                  <a:srgbClr val="0000FF"/>
                </a:solidFill>
              </a:rPr>
              <a:t>)</a:t>
            </a:r>
          </a:p>
          <a:p>
            <a:pPr lvl="1"/>
            <a:r>
              <a:rPr lang="zh-CN" altLang="en-US" smtClean="0"/>
              <a:t>该判定树的带权内路径长度之和最小</a:t>
            </a:r>
            <a:endParaRPr lang="en-US" altLang="zh-CN" smtClean="0"/>
          </a:p>
          <a:p>
            <a:pPr marL="457200" lvl="1" indent="0">
              <a:buNone/>
            </a:pPr>
            <a:endParaRPr lang="en-US" altLang="zh-CN" smtClean="0"/>
          </a:p>
          <a:p>
            <a:pPr lvl="1"/>
            <a:endParaRPr lang="en-US" altLang="zh-CN" smtClean="0"/>
          </a:p>
          <a:p>
            <a:pPr lvl="1"/>
            <a:r>
              <a:rPr lang="en-US" altLang="zh-CN" smtClean="0"/>
              <a:t>n</a:t>
            </a:r>
            <a:r>
              <a:rPr lang="zh-CN" altLang="en-US" smtClean="0"/>
              <a:t>为有序表长度，</a:t>
            </a:r>
            <a:r>
              <a:rPr lang="en-US" altLang="zh-CN" smtClean="0"/>
              <a:t>hi</a:t>
            </a:r>
            <a:r>
              <a:rPr lang="zh-CN" altLang="en-US" smtClean="0"/>
              <a:t>为第</a:t>
            </a:r>
            <a:r>
              <a:rPr lang="en-US" altLang="zh-CN" err="1" smtClean="0"/>
              <a:t>i</a:t>
            </a:r>
            <a:r>
              <a:rPr lang="zh-CN" altLang="en-US" smtClean="0"/>
              <a:t>个结点在二叉树上的层次数，</a:t>
            </a:r>
            <a:r>
              <a:rPr lang="en-US" altLang="zh-CN" err="1" smtClean="0"/>
              <a:t>w</a:t>
            </a:r>
            <a:r>
              <a:rPr lang="en-US" altLang="zh-CN" baseline="-25000" err="1" smtClean="0"/>
              <a:t>i</a:t>
            </a:r>
            <a:r>
              <a:rPr lang="en-US" altLang="zh-CN" smtClean="0"/>
              <a:t>=</a:t>
            </a:r>
            <a:r>
              <a:rPr lang="en-US" altLang="zh-CN" err="1" smtClean="0"/>
              <a:t>cp</a:t>
            </a:r>
            <a:r>
              <a:rPr lang="en-US" altLang="zh-CN" baseline="-25000" err="1" smtClean="0"/>
              <a:t>i</a:t>
            </a:r>
            <a:r>
              <a:rPr lang="en-US" altLang="zh-CN" smtClean="0"/>
              <a:t> (</a:t>
            </a:r>
            <a:r>
              <a:rPr lang="en-US" altLang="zh-CN" err="1" smtClean="0"/>
              <a:t>i</a:t>
            </a:r>
            <a:r>
              <a:rPr lang="en-US" altLang="zh-CN" smtClean="0"/>
              <a:t>=1,2,…,n)</a:t>
            </a:r>
            <a:r>
              <a:rPr lang="zh-CN" altLang="en-US" smtClean="0"/>
              <a:t>，</a:t>
            </a:r>
            <a:r>
              <a:rPr lang="en-US" altLang="zh-CN" smtClean="0"/>
              <a:t>p</a:t>
            </a:r>
            <a:r>
              <a:rPr lang="en-US" altLang="zh-CN" baseline="-25000" smtClean="0"/>
              <a:t>i</a:t>
            </a:r>
            <a:r>
              <a:rPr lang="zh-CN" altLang="en-US" smtClean="0"/>
              <a:t>为结点的查找概率，</a:t>
            </a:r>
            <a:r>
              <a:rPr lang="en-US" altLang="zh-CN" smtClean="0"/>
              <a:t>c</a:t>
            </a:r>
            <a:r>
              <a:rPr lang="zh-CN" altLang="en-US" smtClean="0"/>
              <a:t>为常量</a:t>
            </a:r>
            <a:endParaRPr lang="en-US" altLang="zh-CN" smtClean="0"/>
          </a:p>
          <a:p>
            <a:pPr lvl="1"/>
            <a:endParaRPr lang="en-US"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39</a:t>
            </a:fld>
            <a:endParaRPr lang="zh-CN" altLang="en-US"/>
          </a:p>
        </p:txBody>
      </p:sp>
      <p:grpSp>
        <p:nvGrpSpPr>
          <p:cNvPr id="6" name="Group 4"/>
          <p:cNvGrpSpPr>
            <a:grpSpLocks/>
          </p:cNvGrpSpPr>
          <p:nvPr/>
        </p:nvGrpSpPr>
        <p:grpSpPr bwMode="auto">
          <a:xfrm>
            <a:off x="1619672" y="4149080"/>
            <a:ext cx="3810733" cy="833438"/>
            <a:chOff x="-360" y="-1982"/>
            <a:chExt cx="1789" cy="525"/>
          </a:xfrm>
        </p:grpSpPr>
        <p:sp>
          <p:nvSpPr>
            <p:cNvPr id="22" name="Rectangle 5"/>
            <p:cNvSpPr>
              <a:spLocks noChangeArrowheads="1"/>
            </p:cNvSpPr>
            <p:nvPr/>
          </p:nvSpPr>
          <p:spPr bwMode="auto">
            <a:xfrm>
              <a:off x="-360" y="-1895"/>
              <a:ext cx="1789"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zh-CN" sz="2800" b="1" smtClean="0">
                  <a:latin typeface="Times New Roman" pitchFamily="18" charset="0"/>
                </a:rPr>
                <a:t>Min PH </a:t>
              </a:r>
              <a:r>
                <a:rPr lang="en-US" altLang="en-US" sz="2800" b="1" smtClean="0">
                  <a:latin typeface="Times New Roman" pitchFamily="18" charset="0"/>
                </a:rPr>
                <a:t>=  </a:t>
              </a:r>
              <a:r>
                <a:rPr lang="en-US" altLang="zh-CN" sz="2800" b="1" smtClean="0">
                  <a:latin typeface="Times New Roman" pitchFamily="18" charset="0"/>
                </a:rPr>
                <a:t>min </a:t>
              </a:r>
              <a:r>
                <a:rPr lang="en-US" altLang="en-US" sz="2800" b="1" smtClean="0">
                  <a:latin typeface="Times New Roman" pitchFamily="18" charset="0"/>
                </a:rPr>
                <a:t>∑ </a:t>
              </a:r>
              <a:r>
                <a:rPr lang="en-US" altLang="zh-CN" sz="2800" b="1" err="1" smtClean="0">
                  <a:latin typeface="Times New Roman" pitchFamily="18" charset="0"/>
                </a:rPr>
                <a:t>w</a:t>
              </a:r>
              <a:r>
                <a:rPr lang="en-US" altLang="en-US" sz="2800" b="1" baseline="-18000" err="1" smtClean="0">
                  <a:latin typeface="Times New Roman" pitchFamily="18" charset="0"/>
                </a:rPr>
                <a:t>i</a:t>
              </a:r>
              <a:r>
                <a:rPr lang="en-US" altLang="en-US" sz="2800" b="1" err="1" smtClean="0">
                  <a:latin typeface="Times New Roman" pitchFamily="18" charset="0"/>
                  <a:sym typeface="Symbol" pitchFamily="18" charset="2"/>
                </a:rPr>
                <a:t></a:t>
              </a:r>
              <a:r>
                <a:rPr lang="en-US" altLang="zh-CN" sz="2800" b="1" err="1" smtClean="0">
                  <a:latin typeface="Times New Roman" pitchFamily="18" charset="0"/>
                  <a:sym typeface="Symbol" pitchFamily="18" charset="2"/>
                </a:rPr>
                <a:t>h</a:t>
              </a:r>
              <a:r>
                <a:rPr lang="en-US" altLang="en-US" sz="2800" b="1" baseline="-18000" err="1" smtClean="0">
                  <a:latin typeface="Times New Roman" pitchFamily="18" charset="0"/>
                </a:rPr>
                <a:t>i</a:t>
              </a:r>
              <a:endParaRPr lang="en-US" altLang="en-US" sz="2800" b="1">
                <a:latin typeface="Times New Roman" pitchFamily="18" charset="0"/>
              </a:endParaRPr>
            </a:p>
          </p:txBody>
        </p:sp>
        <p:sp>
          <p:nvSpPr>
            <p:cNvPr id="23" name="Rectangle 6"/>
            <p:cNvSpPr>
              <a:spLocks noChangeArrowheads="1"/>
            </p:cNvSpPr>
            <p:nvPr/>
          </p:nvSpPr>
          <p:spPr bwMode="auto">
            <a:xfrm>
              <a:off x="750" y="-1661"/>
              <a:ext cx="36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err="1">
                  <a:latin typeface="Times New Roman" pitchFamily="18" charset="0"/>
                </a:rPr>
                <a:t>i</a:t>
              </a:r>
              <a:r>
                <a:rPr lang="en-US" altLang="en-US" sz="2400">
                  <a:latin typeface="Times New Roman" pitchFamily="18" charset="0"/>
                </a:rPr>
                <a:t>=1</a:t>
              </a:r>
            </a:p>
          </p:txBody>
        </p:sp>
        <p:sp>
          <p:nvSpPr>
            <p:cNvPr id="24" name="Rectangle 7"/>
            <p:cNvSpPr>
              <a:spLocks noChangeArrowheads="1"/>
            </p:cNvSpPr>
            <p:nvPr/>
          </p:nvSpPr>
          <p:spPr bwMode="auto">
            <a:xfrm>
              <a:off x="769" y="-1982"/>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n</a:t>
              </a:r>
            </a:p>
          </p:txBody>
        </p:sp>
      </p:grpSp>
    </p:spTree>
    <p:extLst>
      <p:ext uri="{BB962C8B-B14F-4D97-AF65-F5344CB8AC3E}">
        <p14:creationId xmlns:p14="http://schemas.microsoft.com/office/powerpoint/2010/main" val="4255566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en-US" err="1" smtClean="0"/>
              <a:t>关键字类型</a:t>
            </a:r>
            <a:endParaRPr lang="en-US"/>
          </a:p>
        </p:txBody>
      </p:sp>
      <p:sp>
        <p:nvSpPr>
          <p:cNvPr id="612354" name="Rectangle 2"/>
          <p:cNvSpPr>
            <a:spLocks noGrp="1" noChangeArrowheads="1"/>
          </p:cNvSpPr>
          <p:nvPr>
            <p:ph idx="1"/>
          </p:nvPr>
        </p:nvSpPr>
        <p:spPr/>
        <p:txBody>
          <a:bodyPr>
            <a:normAutofit lnSpcReduction="10000"/>
          </a:bodyPr>
          <a:lstStyle/>
          <a:p>
            <a:r>
              <a:rPr lang="zh-CN" altLang="en-US" smtClean="0"/>
              <a:t>数据元素的</a:t>
            </a:r>
            <a:r>
              <a:rPr lang="zh-CN" altLang="en-US" b="1" smtClean="0">
                <a:solidFill>
                  <a:srgbClr val="0000FF"/>
                </a:solidFill>
              </a:rPr>
              <a:t>关键字</a:t>
            </a:r>
            <a:r>
              <a:rPr lang="zh-CN" altLang="en-US" smtClean="0"/>
              <a:t>：其类型通常是可以</a:t>
            </a:r>
            <a:r>
              <a:rPr lang="zh-CN" altLang="en-US" b="1">
                <a:solidFill>
                  <a:srgbClr val="6600CC"/>
                </a:solidFill>
              </a:rPr>
              <a:t>进行比较运算</a:t>
            </a:r>
            <a:r>
              <a:rPr lang="zh-CN" altLang="en-US"/>
              <a:t>的类型</a:t>
            </a:r>
            <a:endParaRPr lang="en-US" altLang="en-US" smtClean="0"/>
          </a:p>
          <a:p>
            <a:r>
              <a:rPr lang="en-US" altLang="en-US" err="1" smtClean="0"/>
              <a:t>典型的关键字类型</a:t>
            </a:r>
            <a:endParaRPr lang="en-US" altLang="en-US" smtClean="0"/>
          </a:p>
          <a:p>
            <a:pPr marL="400050" lvl="1" indent="0">
              <a:buNone/>
            </a:pPr>
            <a:r>
              <a:rPr lang="en-US" altLang="en-US" sz="3200" err="1" smtClean="0"/>
              <a:t>typedef</a:t>
            </a:r>
            <a:r>
              <a:rPr lang="en-US" altLang="en-US" sz="3200" smtClean="0"/>
              <a:t>  float </a:t>
            </a:r>
            <a:r>
              <a:rPr lang="en-US" altLang="en-US" sz="3200" err="1" smtClean="0"/>
              <a:t>KeyType</a:t>
            </a:r>
            <a:r>
              <a:rPr lang="en-US" altLang="en-US" sz="3200" smtClean="0"/>
              <a:t> ;   	//</a:t>
            </a:r>
            <a:r>
              <a:rPr lang="en-US" altLang="en-US" sz="3200" err="1" smtClean="0"/>
              <a:t>实型</a:t>
            </a:r>
            <a:endParaRPr lang="en-US" altLang="en-US" sz="3200" smtClean="0"/>
          </a:p>
          <a:p>
            <a:pPr marL="400050" lvl="1" indent="0">
              <a:buNone/>
            </a:pPr>
            <a:r>
              <a:rPr lang="en-US" altLang="en-US" sz="3200" err="1" smtClean="0"/>
              <a:t>typedef</a:t>
            </a:r>
            <a:r>
              <a:rPr lang="en-US" altLang="en-US" sz="3200" smtClean="0"/>
              <a:t>  </a:t>
            </a:r>
            <a:r>
              <a:rPr lang="en-US" altLang="en-US" sz="3200" err="1" smtClean="0"/>
              <a:t>int</a:t>
            </a:r>
            <a:r>
              <a:rPr lang="en-US" altLang="en-US" sz="3200" smtClean="0"/>
              <a:t>   	</a:t>
            </a:r>
            <a:r>
              <a:rPr lang="en-US" altLang="en-US" sz="3200" err="1" smtClean="0"/>
              <a:t>KeyType</a:t>
            </a:r>
            <a:r>
              <a:rPr lang="en-US" altLang="en-US" sz="3200" smtClean="0"/>
              <a:t> ;   //</a:t>
            </a:r>
            <a:r>
              <a:rPr lang="en-US" altLang="en-US" sz="3200" err="1" smtClean="0"/>
              <a:t>整型</a:t>
            </a:r>
            <a:endParaRPr lang="en-US" altLang="en-US" sz="3200" smtClean="0"/>
          </a:p>
          <a:p>
            <a:pPr marL="400050" lvl="1" indent="0">
              <a:buNone/>
            </a:pPr>
            <a:r>
              <a:rPr lang="en-US" altLang="en-US" sz="3200" err="1" smtClean="0"/>
              <a:t>typedef</a:t>
            </a:r>
            <a:r>
              <a:rPr lang="en-US" altLang="en-US" sz="3200" smtClean="0"/>
              <a:t>  char  </a:t>
            </a:r>
            <a:r>
              <a:rPr lang="en-US" altLang="en-US" sz="3200" err="1" smtClean="0"/>
              <a:t>KeyType</a:t>
            </a:r>
            <a:r>
              <a:rPr lang="en-US" altLang="en-US" sz="3200" smtClean="0"/>
              <a:t> ;   //</a:t>
            </a:r>
            <a:r>
              <a:rPr lang="en-US" altLang="en-US" sz="3200" err="1" smtClean="0"/>
              <a:t>字符串型</a:t>
            </a:r>
            <a:endParaRPr lang="en-US" altLang="en-US" sz="3200" smtClean="0"/>
          </a:p>
          <a:p>
            <a:r>
              <a:rPr lang="en-US" altLang="en-US" b="1" err="1" smtClean="0">
                <a:solidFill>
                  <a:srgbClr val="0000FF"/>
                </a:solidFill>
              </a:rPr>
              <a:t>数据元素</a:t>
            </a:r>
            <a:r>
              <a:rPr lang="en-US" altLang="en-US" err="1" smtClean="0"/>
              <a:t>类型</a:t>
            </a:r>
            <a:endParaRPr lang="en-US" altLang="en-US" smtClean="0"/>
          </a:p>
          <a:p>
            <a:pPr marL="400050" lvl="1" indent="0">
              <a:buNone/>
            </a:pPr>
            <a:r>
              <a:rPr lang="en-US" altLang="en-US" sz="3200" err="1"/>
              <a:t>typedef</a:t>
            </a:r>
            <a:r>
              <a:rPr lang="en-US" altLang="en-US" sz="3200"/>
              <a:t>  </a:t>
            </a:r>
            <a:r>
              <a:rPr lang="en-US" altLang="en-US" sz="3200" err="1"/>
              <a:t>struct</a:t>
            </a:r>
            <a:r>
              <a:rPr lang="en-US" altLang="en-US" sz="3200"/>
              <a:t>  </a:t>
            </a:r>
            <a:r>
              <a:rPr lang="en-US" altLang="en-US" sz="3200" err="1"/>
              <a:t>RecType</a:t>
            </a:r>
            <a:r>
              <a:rPr lang="en-US" altLang="en-US" sz="3200"/>
              <a:t> </a:t>
            </a:r>
            <a:r>
              <a:rPr lang="en-US" altLang="zh-CN" sz="3200"/>
              <a:t>{</a:t>
            </a:r>
            <a:endParaRPr lang="en-US" altLang="en-US" sz="3200"/>
          </a:p>
          <a:p>
            <a:pPr marL="400050" lvl="1" indent="0">
              <a:buNone/>
            </a:pPr>
            <a:r>
              <a:rPr lang="en-US" altLang="en-US" sz="3200" err="1"/>
              <a:t>KeyType</a:t>
            </a:r>
            <a:r>
              <a:rPr lang="en-US" altLang="en-US" sz="3200"/>
              <a:t>  key ; </a:t>
            </a:r>
            <a:r>
              <a:rPr lang="en-US" altLang="en-US" sz="3200" smtClean="0"/>
              <a:t>//</a:t>
            </a:r>
            <a:r>
              <a:rPr lang="en-US" altLang="en-US" sz="3200" err="1" smtClean="0"/>
              <a:t>关键字</a:t>
            </a:r>
            <a:r>
              <a:rPr lang="zh-CN" altLang="en-US" sz="3200" smtClean="0"/>
              <a:t>域</a:t>
            </a:r>
            <a:r>
              <a:rPr lang="en-US" altLang="en-US" sz="3200" smtClean="0"/>
              <a:t> </a:t>
            </a:r>
            <a:endParaRPr lang="en-US" altLang="en-US" sz="3200"/>
          </a:p>
          <a:p>
            <a:pPr marL="400050" lvl="1" indent="0">
              <a:buNone/>
            </a:pPr>
            <a:r>
              <a:rPr lang="en-US" altLang="en-US" sz="3200" smtClean="0"/>
              <a:t>… … //</a:t>
            </a:r>
            <a:r>
              <a:rPr lang="en-US" altLang="en-US" sz="3200" err="1"/>
              <a:t>其他域</a:t>
            </a:r>
            <a:r>
              <a:rPr lang="en-US" altLang="en-US" sz="3200"/>
              <a:t> </a:t>
            </a:r>
          </a:p>
          <a:p>
            <a:pPr marL="400050" lvl="1" indent="0">
              <a:buNone/>
            </a:pPr>
            <a:r>
              <a:rPr lang="en-US" altLang="en-US" sz="3200" smtClean="0"/>
              <a:t>} </a:t>
            </a:r>
            <a:r>
              <a:rPr lang="en-US" altLang="en-US" sz="3200" err="1" smtClean="0"/>
              <a:t>SElemType</a:t>
            </a:r>
            <a:r>
              <a:rPr lang="en-US" altLang="en-US" sz="3200" smtClean="0"/>
              <a:t> </a:t>
            </a:r>
            <a:r>
              <a:rPr lang="en-US" altLang="en-US" sz="3200"/>
              <a:t>;</a:t>
            </a:r>
          </a:p>
          <a:p>
            <a:endParaRPr lang="en-US" altLang="en-US"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218984447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0000FF"/>
                </a:solidFill>
              </a:rPr>
              <a:t>算法</a:t>
            </a:r>
            <a:r>
              <a:rPr lang="zh-CN" altLang="en-US" b="1" smtClean="0">
                <a:solidFill>
                  <a:srgbClr val="0000FF"/>
                </a:solidFill>
              </a:rPr>
              <a:t>思路</a:t>
            </a:r>
            <a:endParaRPr lang="zh-CN" altLang="en-US"/>
          </a:p>
        </p:txBody>
      </p:sp>
      <p:sp>
        <p:nvSpPr>
          <p:cNvPr id="3" name="内容占位符 2"/>
          <p:cNvSpPr>
            <a:spLocks noGrp="1"/>
          </p:cNvSpPr>
          <p:nvPr>
            <p:ph idx="1"/>
          </p:nvPr>
        </p:nvSpPr>
        <p:spPr/>
        <p:txBody>
          <a:bodyPr>
            <a:normAutofit/>
          </a:bodyPr>
          <a:lstStyle/>
          <a:p>
            <a:r>
              <a:rPr lang="zh-CN" altLang="en-US" b="1" smtClean="0"/>
              <a:t>构造静态</a:t>
            </a:r>
            <a:r>
              <a:rPr lang="zh-CN" altLang="en-US" b="1"/>
              <a:t>最优查找</a:t>
            </a:r>
            <a:r>
              <a:rPr lang="zh-CN" altLang="en-US" b="1" smtClean="0"/>
              <a:t>树的时间开销太大</a:t>
            </a:r>
            <a:endParaRPr lang="en-US" altLang="zh-CN" b="1" smtClean="0"/>
          </a:p>
          <a:p>
            <a:endParaRPr lang="en-US" altLang="zh-CN" smtClean="0"/>
          </a:p>
          <a:p>
            <a:r>
              <a:rPr lang="zh-CN" altLang="en-US" smtClean="0"/>
              <a:t>为</a:t>
            </a:r>
            <a:r>
              <a:rPr lang="zh-CN" altLang="en-US"/>
              <a:t>有序表构造</a:t>
            </a:r>
            <a:r>
              <a:rPr lang="zh-CN" altLang="en-US" b="1">
                <a:solidFill>
                  <a:srgbClr val="0000FF"/>
                </a:solidFill>
              </a:rPr>
              <a:t>次优查找</a:t>
            </a:r>
            <a:r>
              <a:rPr lang="zh-CN" altLang="en-US" b="1" smtClean="0">
                <a:solidFill>
                  <a:srgbClr val="0000FF"/>
                </a:solidFill>
              </a:rPr>
              <a:t>树</a:t>
            </a:r>
            <a:r>
              <a:rPr lang="en-US" altLang="zh-CN" b="1" smtClean="0">
                <a:solidFill>
                  <a:srgbClr val="0000FF"/>
                </a:solidFill>
              </a:rPr>
              <a:t>(Nearly Optimal Search Tree)</a:t>
            </a:r>
          </a:p>
          <a:p>
            <a:r>
              <a:rPr lang="zh-CN" altLang="en-US" b="1" smtClean="0">
                <a:solidFill>
                  <a:srgbClr val="0000FF"/>
                </a:solidFill>
              </a:rPr>
              <a:t>基于</a:t>
            </a:r>
            <a:r>
              <a:rPr lang="zh-CN" altLang="en-US" b="1">
                <a:solidFill>
                  <a:srgbClr val="0000FF"/>
                </a:solidFill>
              </a:rPr>
              <a:t>次优查找</a:t>
            </a:r>
            <a:r>
              <a:rPr lang="zh-CN" altLang="en-US" b="1" smtClean="0">
                <a:solidFill>
                  <a:srgbClr val="0000FF"/>
                </a:solidFill>
              </a:rPr>
              <a:t>树的查找</a:t>
            </a:r>
            <a:endParaRPr lang="en-US" altLang="zh-CN" b="1">
              <a:solidFill>
                <a:srgbClr val="0000FF"/>
              </a:solidFill>
            </a:endParaRPr>
          </a:p>
          <a:p>
            <a:pPr lvl="1"/>
            <a:r>
              <a:rPr lang="zh-CN" altLang="en-US"/>
              <a:t>给定</a:t>
            </a:r>
            <a:r>
              <a:rPr lang="en-US" altLang="zh-CN"/>
              <a:t>Key</a:t>
            </a:r>
            <a:r>
              <a:rPr lang="zh-CN" altLang="en-US" smtClean="0"/>
              <a:t>，</a:t>
            </a:r>
            <a:endParaRPr lang="en-US" altLang="zh-CN" smtClean="0"/>
          </a:p>
          <a:p>
            <a:pPr lvl="1"/>
            <a:r>
              <a:rPr lang="zh-CN" altLang="en-US" smtClean="0"/>
              <a:t>从</a:t>
            </a:r>
            <a:r>
              <a:rPr lang="zh-CN" altLang="en-US"/>
              <a:t>根结点开始</a:t>
            </a:r>
            <a:r>
              <a:rPr lang="zh-CN" altLang="en-US" smtClean="0"/>
              <a:t>，将</a:t>
            </a:r>
            <a:r>
              <a:rPr lang="en-US" altLang="zh-CN" smtClean="0"/>
              <a:t>Key</a:t>
            </a:r>
            <a:r>
              <a:rPr lang="zh-CN" altLang="en-US" smtClean="0"/>
              <a:t>值与根结点比较</a:t>
            </a:r>
            <a:r>
              <a:rPr lang="zh-CN" altLang="en-US"/>
              <a:t>，</a:t>
            </a:r>
            <a:r>
              <a:rPr lang="zh-CN" altLang="en-US" smtClean="0"/>
              <a:t>若</a:t>
            </a:r>
            <a:r>
              <a:rPr lang="en-US" altLang="zh-CN" smtClean="0"/>
              <a:t>key</a:t>
            </a:r>
            <a:r>
              <a:rPr lang="zh-CN" altLang="en-US" smtClean="0"/>
              <a:t>大于根结点值，在右</a:t>
            </a:r>
            <a:r>
              <a:rPr lang="zh-CN" altLang="en-US"/>
              <a:t>子</a:t>
            </a:r>
            <a:r>
              <a:rPr lang="zh-CN" altLang="en-US" smtClean="0"/>
              <a:t>树中查找，若</a:t>
            </a:r>
            <a:r>
              <a:rPr lang="en-US" altLang="zh-CN" smtClean="0"/>
              <a:t>key</a:t>
            </a:r>
            <a:r>
              <a:rPr lang="zh-CN" altLang="en-US" smtClean="0"/>
              <a:t>小于根结点值，在左子树中查找</a:t>
            </a:r>
            <a:endParaRPr lang="en-US" altLang="zh-CN" smtClean="0"/>
          </a:p>
          <a:p>
            <a:pPr lvl="1"/>
            <a:r>
              <a:rPr lang="zh-CN" altLang="en-US" smtClean="0"/>
              <a:t>平均查找长度与</a:t>
            </a:r>
            <a:r>
              <a:rPr lang="en-US" altLang="zh-CN" err="1" smtClean="0"/>
              <a:t>logn</a:t>
            </a:r>
            <a:r>
              <a:rPr lang="zh-CN" altLang="en-US" smtClean="0"/>
              <a:t>成正比</a:t>
            </a:r>
            <a:endParaRPr lang="en-US" altLang="zh-CN"/>
          </a:p>
          <a:p>
            <a:pPr lvl="1"/>
            <a:endParaRPr lang="en-US" altLang="zh-CN"/>
          </a:p>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40</a:t>
            </a:fld>
            <a:endParaRPr lang="zh-CN" altLang="en-US"/>
          </a:p>
        </p:txBody>
      </p:sp>
    </p:spTree>
    <p:extLst>
      <p:ext uri="{BB962C8B-B14F-4D97-AF65-F5344CB8AC3E}">
        <p14:creationId xmlns:p14="http://schemas.microsoft.com/office/powerpoint/2010/main" val="311080504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算法思路：次优查找树的构建</a:t>
            </a:r>
            <a:endParaRPr lang="zh-CN" altLang="en-US"/>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p:txBody>
              <a:bodyPr>
                <a:normAutofit/>
              </a:bodyPr>
              <a:lstStyle/>
              <a:p>
                <a:r>
                  <a:rPr lang="zh-CN" altLang="en-US" smtClean="0"/>
                  <a:t>已知按关键字升序排列的记录序列</a:t>
                </a:r>
                <a:r>
                  <a:rPr lang="en-US" altLang="zh-CN" smtClean="0"/>
                  <a:t>(r</a:t>
                </a:r>
                <a:r>
                  <a:rPr lang="en-US" altLang="zh-CN" baseline="-25000" smtClean="0"/>
                  <a:t>l</a:t>
                </a:r>
                <a:r>
                  <a:rPr lang="en-US" altLang="zh-CN" smtClean="0"/>
                  <a:t>,r</a:t>
                </a:r>
                <a:r>
                  <a:rPr lang="en-US" altLang="zh-CN" baseline="-25000" smtClean="0"/>
                  <a:t>l+1</a:t>
                </a:r>
                <a:r>
                  <a:rPr lang="en-US" altLang="zh-CN" smtClean="0"/>
                  <a:t>,…,</a:t>
                </a:r>
                <a:r>
                  <a:rPr lang="en-US" altLang="zh-CN" err="1" smtClean="0"/>
                  <a:t>r</a:t>
                </a:r>
                <a:r>
                  <a:rPr lang="en-US" altLang="zh-CN" baseline="-25000" err="1" smtClean="0"/>
                  <a:t>h</a:t>
                </a:r>
                <a:r>
                  <a:rPr lang="en-US" altLang="zh-CN" smtClean="0"/>
                  <a:t>)</a:t>
                </a:r>
                <a:r>
                  <a:rPr lang="zh-CN" altLang="en-US" smtClean="0"/>
                  <a:t>，与每个记录相应的权值为</a:t>
                </a:r>
                <a:r>
                  <a:rPr lang="en-US" altLang="zh-CN" smtClean="0"/>
                  <a:t>w</a:t>
                </a:r>
                <a:r>
                  <a:rPr lang="en-US" altLang="zh-CN" baseline="-25000" smtClean="0"/>
                  <a:t>l</a:t>
                </a:r>
                <a:r>
                  <a:rPr lang="en-US" altLang="zh-CN" smtClean="0"/>
                  <a:t>,w</a:t>
                </a:r>
                <a:r>
                  <a:rPr lang="en-US" altLang="zh-CN" baseline="-25000" smtClean="0"/>
                  <a:t>l+1</a:t>
                </a:r>
                <a:r>
                  <a:rPr lang="en-US" altLang="zh-CN" smtClean="0"/>
                  <a:t>,…,</a:t>
                </a:r>
                <a:r>
                  <a:rPr lang="en-US" altLang="zh-CN" err="1" smtClean="0"/>
                  <a:t>w</a:t>
                </a:r>
                <a:r>
                  <a:rPr lang="en-US" altLang="zh-CN" baseline="-25000" err="1" smtClean="0"/>
                  <a:t>h</a:t>
                </a:r>
                <a:r>
                  <a:rPr lang="zh-CN" altLang="en-US" smtClean="0"/>
                  <a:t>，现构造一颗二叉树，使得该树的带权内路径长度</a:t>
                </a:r>
                <a:r>
                  <a:rPr lang="en-US" altLang="zh-CN" smtClean="0"/>
                  <a:t>PH</a:t>
                </a:r>
                <a:r>
                  <a:rPr lang="zh-CN" altLang="en-US" smtClean="0"/>
                  <a:t>值在所有具有相同权值的二叉树中近似为最小</a:t>
                </a:r>
                <a:endParaRPr lang="en-US" altLang="zh-CN" smtClean="0"/>
              </a:p>
              <a:p>
                <a:r>
                  <a:rPr lang="zh-CN" altLang="en-US" smtClean="0"/>
                  <a:t>取第</a:t>
                </a:r>
                <a:r>
                  <a:rPr lang="en-US" altLang="zh-CN" err="1" smtClean="0"/>
                  <a:t>i</a:t>
                </a:r>
                <a:r>
                  <a:rPr lang="en-US" altLang="zh-CN" smtClean="0"/>
                  <a:t>(l&lt;=</a:t>
                </a:r>
                <a:r>
                  <a:rPr lang="en-US" altLang="zh-CN" err="1" smtClean="0"/>
                  <a:t>i</a:t>
                </a:r>
                <a:r>
                  <a:rPr lang="en-US" altLang="zh-CN" smtClean="0"/>
                  <a:t>&lt;=h)</a:t>
                </a:r>
                <a:r>
                  <a:rPr lang="zh-CN" altLang="en-US" smtClean="0"/>
                  <a:t>个记录构造根节点，使得下式取最小</a:t>
                </a:r>
                <a:endParaRPr lang="en-US" altLang="zh-CN" smtClean="0"/>
              </a:p>
              <a:p>
                <a:pPr marL="0" indent="0">
                  <a:buNone/>
                </a:pPr>
                <a:endParaRPr lang="en-US" altLang="zh-CN" smtClean="0"/>
              </a:p>
              <a:p>
                <a:r>
                  <a:rPr lang="zh-CN" altLang="en-US" smtClean="0"/>
                  <a:t>然后分别对子序列</a:t>
                </a:r>
                <a:r>
                  <a:rPr lang="en-US" altLang="zh-CN" smtClean="0"/>
                  <a:t>(r</a:t>
                </a:r>
                <a:r>
                  <a:rPr lang="en-US" altLang="zh-CN" baseline="-25000" smtClean="0"/>
                  <a:t>l</a:t>
                </a:r>
                <a:r>
                  <a:rPr lang="en-US" altLang="zh-CN" smtClean="0"/>
                  <a:t>,r</a:t>
                </a:r>
                <a:r>
                  <a:rPr lang="en-US" altLang="zh-CN" baseline="-25000" smtClean="0"/>
                  <a:t>l+1</a:t>
                </a:r>
                <a:r>
                  <a:rPr lang="en-US" altLang="zh-CN" smtClean="0"/>
                  <a:t>,…,r</a:t>
                </a:r>
                <a:r>
                  <a:rPr lang="en-US" altLang="zh-CN" baseline="-25000" smtClean="0"/>
                  <a:t>i-1</a:t>
                </a:r>
                <a:r>
                  <a:rPr lang="en-US" altLang="zh-CN" smtClean="0"/>
                  <a:t>)</a:t>
                </a:r>
                <a:r>
                  <a:rPr lang="zh-CN" altLang="en-US" smtClean="0"/>
                  <a:t>、</a:t>
                </a:r>
                <a:r>
                  <a:rPr lang="en-US" altLang="zh-CN" smtClean="0"/>
                  <a:t>(r</a:t>
                </a:r>
                <a:r>
                  <a:rPr lang="en-US" altLang="zh-CN" baseline="-25000" smtClean="0"/>
                  <a:t>i+1</a:t>
                </a:r>
                <a:r>
                  <a:rPr lang="en-US" altLang="zh-CN" smtClean="0"/>
                  <a:t>,…,</a:t>
                </a:r>
                <a:r>
                  <a:rPr lang="en-US" altLang="zh-CN" err="1" smtClean="0"/>
                  <a:t>r</a:t>
                </a:r>
                <a:r>
                  <a:rPr lang="en-US" altLang="zh-CN" baseline="-25000" err="1" smtClean="0"/>
                  <a:t>h</a:t>
                </a:r>
                <a:r>
                  <a:rPr lang="en-US" altLang="zh-CN" smtClean="0"/>
                  <a:t>)</a:t>
                </a:r>
                <a:r>
                  <a:rPr lang="zh-CN" altLang="en-US" smtClean="0"/>
                  <a:t>构造两颗次优查找树，并分别设为根节点的左子树和右子树</a:t>
                </a:r>
                <a:endParaRPr lang="zh-CN" altLang="en-US"/>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blipFill rotWithShape="1">
                <a:blip r:embed="rId3"/>
                <a:stretch>
                  <a:fillRect l="-1481" t="-1776" r="-2667" b="-1254"/>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pPr/>
              <a:t>41</a:t>
            </a:fld>
            <a:endParaRPr lang="zh-CN" altLang="en-US"/>
          </a:p>
        </p:txBody>
      </p:sp>
    </p:spTree>
    <p:extLst>
      <p:ext uri="{BB962C8B-B14F-4D97-AF65-F5344CB8AC3E}">
        <p14:creationId xmlns:p14="http://schemas.microsoft.com/office/powerpoint/2010/main" val="359479099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14:m>
                  <m:oMathPara xmlns=""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𝑃</m:t>
                      </m:r>
                      <m:r>
                        <a:rPr lang="zh-CN" altLang="en-US" i="1">
                          <a:latin typeface="Cambria Math" panose="02040503050406030204" pitchFamily="18" charset="0"/>
                        </a:rPr>
                        <m:t>的计算</m:t>
                      </m:r>
                    </m:oMath>
                  </m:oMathPara>
                </a14:m>
                <a:endParaRPr lang="zh-CN" altLang="en-US"/>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908720"/>
                <a:ext cx="8229600" cy="5832648"/>
              </a:xfrm>
            </p:spPr>
            <p:txBody>
              <a:bodyPr/>
              <a:lstStyle/>
              <a:p>
                <a:r>
                  <a:rPr lang="zh-CN" altLang="en-US" smtClean="0"/>
                  <a:t>令</a:t>
                </a:r>
                <a14:m>
                  <m:oMath xmlns=""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𝑠𝑤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ary>
                      <m:naryPr>
                        <m:chr m:val="∑"/>
                        <m:ctrlPr>
                          <a:rPr lang="en-US" altLang="zh-CN" b="0" i="1" smtClean="0">
                            <a:latin typeface="Cambria Math"/>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sub>
                      <m:sup>
                        <m:r>
                          <a:rPr lang="en-US" altLang="zh-CN" b="0" i="1" smtClean="0">
                            <a:latin typeface="Cambria Math" panose="02040503050406030204" pitchFamily="18" charset="0"/>
                          </a:rPr>
                          <m:t>𝑖</m:t>
                        </m:r>
                      </m:sup>
                      <m:e>
                        <m:sSub>
                          <m:sSubPr>
                            <m:ctrlPr>
                              <a:rPr lang="en-US" altLang="zh-CN" b="0" i="1" smtClean="0">
                                <a:latin typeface="Cambria Math"/>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𝑗</m:t>
                            </m:r>
                          </m:sub>
                        </m:sSub>
                      </m:e>
                    </m:nary>
                  </m:oMath>
                </a14:m>
                <a:r>
                  <a:rPr lang="zh-CN" altLang="en-US" smtClean="0"/>
                  <a:t>，</a:t>
                </a:r>
                <a14:m>
                  <m:oMath xmlns=""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m:t>
                    </m:r>
                  </m:oMath>
                </a14:m>
                <a:r>
                  <a:rPr lang="zh-CN" altLang="en-US" smtClean="0"/>
                  <a:t>，</a:t>
                </a:r>
                <a:r>
                  <a:rPr lang="en-US" altLang="zh-CN" smtClean="0"/>
                  <a:t>s</a:t>
                </a:r>
                <a14:m>
                  <m:oMath xmlns="" xmlns:m="http://schemas.openxmlformats.org/officeDocument/2006/math">
                    <m:sSub>
                      <m:sSubPr>
                        <m:ctrlPr>
                          <a:rPr lang="en-US" altLang="zh-CN" i="1">
                            <a:latin typeface="Cambria Math"/>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𝑙</m:t>
                        </m:r>
                        <m:r>
                          <a:rPr lang="en-US" altLang="zh-CN" i="1">
                            <a:latin typeface="Cambria Math" panose="02040503050406030204" pitchFamily="18" charset="0"/>
                          </a:rPr>
                          <m:t>−1</m:t>
                        </m:r>
                      </m:sub>
                    </m:sSub>
                    <m:r>
                      <a:rPr lang="en-US" altLang="zh-CN" i="1">
                        <a:latin typeface="Cambria Math" panose="02040503050406030204" pitchFamily="18" charset="0"/>
                      </a:rPr>
                      <m:t>=0</m:t>
                    </m:r>
                  </m:oMath>
                </a14:m>
                <a:endParaRPr lang="en-US" altLang="zh-CN" smtClean="0"/>
              </a:p>
              <a:p>
                <a:r>
                  <a:rPr lang="zh-CN" altLang="en-US" smtClean="0"/>
                  <a:t>则</a:t>
                </a:r>
                <a:endParaRPr lang="en-US" altLang="zh-CN" i="1" smtClean="0">
                  <a:latin typeface="Cambria Math" panose="02040503050406030204" pitchFamily="18" charset="0"/>
                </a:endParaRPr>
              </a:p>
              <a:p>
                <a14:m>
                  <m:oMath xmlns="" xmlns:m="http://schemas.openxmlformats.org/officeDocument/2006/math">
                    <m:sSub>
                      <m:sSubPr>
                        <m:ctrlPr>
                          <a:rPr lang="en-US" altLang="zh-CN" i="1" smtClean="0">
                            <a:latin typeface="Cambria Math"/>
                          </a:rPr>
                        </m:ctrlPr>
                      </m:sSubPr>
                      <m:e>
                        <m:r>
                          <m:rPr>
                            <m:sty m:val="p"/>
                          </m:rPr>
                          <a:rPr lang="en-US" altLang="zh-CN" i="1">
                            <a:latin typeface="Cambria Math" panose="02040503050406030204" pitchFamily="18" charset="0"/>
                          </a:rPr>
                          <m:t>sw</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a:rPr>
                        </m:ctrlPr>
                      </m:sSubPr>
                      <m:e>
                        <m:r>
                          <m:rPr>
                            <m:sty m:val="p"/>
                          </m:rPr>
                          <a:rPr lang="en-US" altLang="zh-CN" i="1">
                            <a:latin typeface="Cambria Math" panose="02040503050406030204" pitchFamily="18" charset="0"/>
                          </a:rPr>
                          <m:t>sw</m:t>
                        </m:r>
                      </m:e>
                      <m:sub>
                        <m:r>
                          <a:rPr lang="en-US" altLang="zh-CN" b="0" i="1" smtClean="0">
                            <a:latin typeface="Cambria Math" panose="02040503050406030204" pitchFamily="18" charset="0"/>
                          </a:rPr>
                          <m:t>𝑙</m:t>
                        </m:r>
                        <m:r>
                          <a:rPr lang="en-US" altLang="zh-CN" i="1">
                            <a:latin typeface="Cambria Math" panose="02040503050406030204" pitchFamily="18" charset="0"/>
                          </a:rPr>
                          <m:t>−1</m:t>
                        </m:r>
                      </m:sub>
                    </m:sSub>
                    <m:r>
                      <a:rPr lang="en-US" altLang="zh-CN" b="0" i="1" smtClean="0">
                        <a:latin typeface="Cambria Math" panose="02040503050406030204" pitchFamily="18" charset="0"/>
                      </a:rPr>
                      <m:t>=</m:t>
                    </m:r>
                    <m:nary>
                      <m:naryPr>
                        <m:chr m:val="∑"/>
                        <m:ctrlPr>
                          <a:rPr lang="en-US" altLang="zh-CN" b="0" i="1" smtClean="0">
                            <a:latin typeface="Cambria Math"/>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sub>
                      <m:sup>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p>
                      <m:e>
                        <m:sSub>
                          <m:sSubPr>
                            <m:ctrlPr>
                              <a:rPr lang="en-US" altLang="zh-CN" b="0" i="1" smtClean="0">
                                <a:latin typeface="Cambria Math"/>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𝑗</m:t>
                            </m:r>
                          </m:sub>
                        </m:sSub>
                      </m:e>
                    </m:nary>
                  </m:oMath>
                </a14:m>
                <a:endParaRPr lang="en-US" altLang="zh-CN" smtClean="0"/>
              </a:p>
              <a:p>
                <a14:m>
                  <m:oMath xmlns="" xmlns:m="http://schemas.openxmlformats.org/officeDocument/2006/math">
                    <m:sSub>
                      <m:sSubPr>
                        <m:ctrlPr>
                          <a:rPr lang="en-US" altLang="zh-CN" i="1">
                            <a:latin typeface="Cambria Math"/>
                          </a:rPr>
                        </m:ctrlPr>
                      </m:sSubPr>
                      <m:e>
                        <m:r>
                          <m:rPr>
                            <m:sty m:val="p"/>
                          </m:rPr>
                          <a:rPr lang="en-US" altLang="zh-CN" i="1">
                            <a:latin typeface="Cambria Math" panose="02040503050406030204" pitchFamily="18" charset="0"/>
                          </a:rPr>
                          <m:t>sw</m:t>
                        </m:r>
                      </m:e>
                      <m:sub>
                        <m:r>
                          <a:rPr lang="en-US" altLang="zh-CN" b="0" i="1" smtClean="0">
                            <a:latin typeface="Cambria Math" panose="02040503050406030204" pitchFamily="18" charset="0"/>
                          </a:rPr>
                          <m:t>h</m:t>
                        </m:r>
                      </m:sub>
                    </m:sSub>
                    <m:r>
                      <a:rPr lang="en-US" altLang="zh-CN" i="1">
                        <a:latin typeface="Cambria Math" panose="02040503050406030204" pitchFamily="18" charset="0"/>
                      </a:rPr>
                      <m:t>−</m:t>
                    </m:r>
                    <m:sSub>
                      <m:sSubPr>
                        <m:ctrlPr>
                          <a:rPr lang="en-US" altLang="zh-CN" i="1">
                            <a:latin typeface="Cambria Math"/>
                          </a:rPr>
                        </m:ctrlPr>
                      </m:sSubPr>
                      <m:e>
                        <m:r>
                          <m:rPr>
                            <m:sty m:val="p"/>
                          </m:rPr>
                          <a:rPr lang="en-US" altLang="zh-CN" i="1">
                            <a:latin typeface="Cambria Math" panose="02040503050406030204" pitchFamily="18" charset="0"/>
                          </a:rPr>
                          <m:t>sw</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nary>
                      <m:naryPr>
                        <m:chr m:val="∑"/>
                        <m:ctrlPr>
                          <a:rPr lang="en-US" altLang="zh-CN" i="1">
                            <a:latin typeface="Cambria Math"/>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h</m:t>
                        </m:r>
                      </m:sup>
                      <m:e>
                        <m:sSub>
                          <m:sSubPr>
                            <m:ctrlPr>
                              <a:rPr lang="en-US" altLang="zh-CN" i="1">
                                <a:latin typeface="Cambria Math"/>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sub>
                        </m:sSub>
                      </m:e>
                    </m:nary>
                  </m:oMath>
                </a14:m>
                <a:endParaRPr lang="en-US" altLang="zh-CN" smtClean="0"/>
              </a:p>
              <a:p>
                <a14:m>
                  <m:oMath xmlns="" xmlns:m="http://schemas.openxmlformats.org/officeDocument/2006/math">
                    <m:r>
                      <a:rPr lang="en-US" altLang="zh-CN" i="1">
                        <a:latin typeface="Cambria Math"/>
                        <a:ea typeface="Cambria Math"/>
                      </a:rPr>
                      <m:t>∆</m:t>
                    </m:r>
                    <m:sSub>
                      <m:sSubPr>
                        <m:ctrlPr>
                          <a:rPr lang="en-US" altLang="zh-CN" i="1">
                            <a:latin typeface="Cambria Math"/>
                            <a:ea typeface="Cambria Math"/>
                          </a:rPr>
                        </m:ctrlPr>
                      </m:sSubPr>
                      <m:e>
                        <m:r>
                          <a:rPr lang="en-US" altLang="zh-CN" i="1">
                            <a:latin typeface="Cambria Math"/>
                            <a:ea typeface="Cambria Math"/>
                          </a:rPr>
                          <m:t>𝑃</m:t>
                        </m:r>
                      </m:e>
                      <m:sub>
                        <m:r>
                          <a:rPr lang="en-US" altLang="zh-CN" i="1">
                            <a:latin typeface="Cambria Math"/>
                            <a:ea typeface="Cambria Math"/>
                          </a:rPr>
                          <m:t>𝑖</m:t>
                        </m:r>
                      </m:sub>
                    </m:sSub>
                    <m:r>
                      <a:rPr lang="en-US" altLang="zh-CN" i="1">
                        <a:latin typeface="Cambria Math"/>
                        <a:ea typeface="Cambria Math"/>
                      </a:rPr>
                      <m:t>=|</m:t>
                    </m:r>
                    <m:nary>
                      <m:naryPr>
                        <m:chr m:val="∑"/>
                        <m:ctrlPr>
                          <a:rPr lang="en-US" altLang="zh-CN" i="1">
                            <a:latin typeface="Cambria Math"/>
                            <a:ea typeface="Cambria Math"/>
                          </a:rPr>
                        </m:ctrlPr>
                      </m:naryPr>
                      <m:sub>
                        <m:r>
                          <m:rPr>
                            <m:brk m:alnAt="23"/>
                          </m:rPr>
                          <a:rPr lang="en-US" altLang="zh-CN" i="1">
                            <a:latin typeface="Cambria Math"/>
                            <a:ea typeface="Cambria Math"/>
                          </a:rPr>
                          <m:t>𝑗</m:t>
                        </m:r>
                        <m:r>
                          <a:rPr lang="en-US" altLang="zh-CN" i="1">
                            <a:latin typeface="Cambria Math"/>
                            <a:ea typeface="Cambria Math"/>
                          </a:rPr>
                          <m:t>=</m:t>
                        </m:r>
                        <m:r>
                          <a:rPr lang="en-US" altLang="zh-CN" i="1">
                            <a:latin typeface="Cambria Math"/>
                            <a:ea typeface="Cambria Math"/>
                          </a:rPr>
                          <m:t>𝑖</m:t>
                        </m:r>
                        <m:r>
                          <a:rPr lang="en-US" altLang="zh-CN" i="1">
                            <a:latin typeface="Cambria Math"/>
                            <a:ea typeface="Cambria Math"/>
                          </a:rPr>
                          <m:t>+1</m:t>
                        </m:r>
                      </m:sub>
                      <m:sup>
                        <m:r>
                          <a:rPr lang="en-US" altLang="zh-CN" i="1">
                            <a:latin typeface="Cambria Math"/>
                            <a:ea typeface="Cambria Math"/>
                          </a:rPr>
                          <m:t>h</m:t>
                        </m:r>
                      </m:sup>
                      <m:e>
                        <m:sSub>
                          <m:sSubPr>
                            <m:ctrlPr>
                              <a:rPr lang="en-US" altLang="zh-CN" i="1">
                                <a:latin typeface="Cambria Math"/>
                                <a:ea typeface="Cambria Math"/>
                              </a:rPr>
                            </m:ctrlPr>
                          </m:sSubPr>
                          <m:e>
                            <m:r>
                              <a:rPr lang="en-US" altLang="zh-CN" i="1">
                                <a:latin typeface="Cambria Math"/>
                                <a:ea typeface="Cambria Math"/>
                              </a:rPr>
                              <m:t>𝑤</m:t>
                            </m:r>
                          </m:e>
                          <m:sub>
                            <m:r>
                              <a:rPr lang="en-US" altLang="zh-CN" i="1">
                                <a:latin typeface="Cambria Math"/>
                                <a:ea typeface="Cambria Math"/>
                              </a:rPr>
                              <m:t>𝑗</m:t>
                            </m:r>
                          </m:sub>
                        </m:sSub>
                      </m:e>
                    </m:nary>
                    <m:r>
                      <a:rPr lang="en-US" altLang="zh-CN" i="1">
                        <a:latin typeface="Cambria Math"/>
                        <a:ea typeface="Cambria Math"/>
                      </a:rPr>
                      <m:t>−</m:t>
                    </m:r>
                    <m:nary>
                      <m:naryPr>
                        <m:chr m:val="∑"/>
                        <m:ctrlPr>
                          <a:rPr lang="en-US" altLang="zh-CN" i="1">
                            <a:latin typeface="Cambria Math"/>
                            <a:ea typeface="Cambria Math"/>
                          </a:rPr>
                        </m:ctrlPr>
                      </m:naryPr>
                      <m:sub>
                        <m:r>
                          <m:rPr>
                            <m:brk m:alnAt="23"/>
                          </m:rPr>
                          <a:rPr lang="en-US" altLang="zh-CN" i="1">
                            <a:latin typeface="Cambria Math"/>
                            <a:ea typeface="Cambria Math"/>
                          </a:rPr>
                          <m:t>𝑗</m:t>
                        </m:r>
                        <m:r>
                          <a:rPr lang="en-US" altLang="zh-CN" i="1">
                            <a:latin typeface="Cambria Math"/>
                            <a:ea typeface="Cambria Math"/>
                          </a:rPr>
                          <m:t>=</m:t>
                        </m:r>
                        <m:r>
                          <a:rPr lang="en-US" altLang="zh-CN" i="1">
                            <a:latin typeface="Cambria Math"/>
                            <a:ea typeface="Cambria Math"/>
                          </a:rPr>
                          <m:t>𝑖</m:t>
                        </m:r>
                      </m:sub>
                      <m:sup>
                        <m:r>
                          <a:rPr lang="en-US" altLang="zh-CN" i="1">
                            <a:latin typeface="Cambria Math"/>
                            <a:ea typeface="Cambria Math"/>
                          </a:rPr>
                          <m:t>𝑖</m:t>
                        </m:r>
                        <m:r>
                          <a:rPr lang="en-US" altLang="zh-CN" i="1">
                            <a:latin typeface="Cambria Math"/>
                            <a:ea typeface="Cambria Math"/>
                          </a:rPr>
                          <m:t>−1</m:t>
                        </m:r>
                      </m:sup>
                      <m:e>
                        <m:sSub>
                          <m:sSubPr>
                            <m:ctrlPr>
                              <a:rPr lang="en-US" altLang="zh-CN" i="1">
                                <a:latin typeface="Cambria Math"/>
                                <a:ea typeface="Cambria Math"/>
                              </a:rPr>
                            </m:ctrlPr>
                          </m:sSubPr>
                          <m:e>
                            <m:r>
                              <a:rPr lang="en-US" altLang="zh-CN" i="1">
                                <a:latin typeface="Cambria Math"/>
                                <a:ea typeface="Cambria Math"/>
                              </a:rPr>
                              <m:t>𝑤</m:t>
                            </m:r>
                          </m:e>
                          <m:sub>
                            <m:r>
                              <a:rPr lang="en-US" altLang="zh-CN" i="1">
                                <a:latin typeface="Cambria Math"/>
                                <a:ea typeface="Cambria Math"/>
                              </a:rPr>
                              <m:t>𝑗</m:t>
                            </m:r>
                          </m:sub>
                        </m:sSub>
                      </m:e>
                    </m:nary>
                    <m:r>
                      <a:rPr lang="en-US" altLang="zh-CN" i="1">
                        <a:latin typeface="Cambria Math"/>
                        <a:ea typeface="Cambria Math"/>
                      </a:rPr>
                      <m:t>|</m:t>
                    </m:r>
                  </m:oMath>
                </a14:m>
                <a:endParaRPr lang="en-US" altLang="zh-CN"/>
              </a:p>
              <a:p>
                <a:r>
                  <a:rPr lang="en-US" altLang="zh-CN" smtClean="0"/>
                  <a:t>=</a:t>
                </a:r>
                <a14:m>
                  <m:oMath xmlns="" xmlns:m="http://schemas.openxmlformats.org/officeDocument/2006/math">
                    <m:r>
                      <a:rPr lang="en-US" altLang="zh-CN" b="0" i="1" smtClean="0">
                        <a:latin typeface="Cambria Math" panose="02040503050406030204" pitchFamily="18" charset="0"/>
                      </a:rPr>
                      <m:t>|</m:t>
                    </m:r>
                    <m:d>
                      <m:dPr>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panose="02040503050406030204" pitchFamily="18" charset="0"/>
                              </a:rPr>
                              <m:t>𝑠𝑤</m:t>
                            </m:r>
                          </m:e>
                          <m:sub>
                            <m:r>
                              <a:rPr lang="en-US" altLang="zh-CN" b="0" i="1" smtClean="0">
                                <a:latin typeface="Cambria Math" panose="02040503050406030204" pitchFamily="18" charset="0"/>
                              </a:rPr>
                              <m:t>h</m:t>
                            </m:r>
                          </m:sub>
                        </m:sSub>
                        <m:r>
                          <a:rPr lang="en-US" altLang="zh-CN" b="0" i="1" smtClean="0">
                            <a:latin typeface="Cambria Math" panose="02040503050406030204" pitchFamily="18" charset="0"/>
                          </a:rPr>
                          <m:t>−</m:t>
                        </m:r>
                        <m:sSub>
                          <m:sSubPr>
                            <m:ctrlPr>
                              <a:rPr lang="en-US" altLang="zh-CN" b="0" i="1" smtClean="0">
                                <a:latin typeface="Cambria Math"/>
                              </a:rPr>
                            </m:ctrlPr>
                          </m:sSubPr>
                          <m:e>
                            <m:r>
                              <a:rPr lang="en-US" altLang="zh-CN" b="0" i="1" smtClean="0">
                                <a:latin typeface="Cambria Math" panose="02040503050406030204" pitchFamily="18" charset="0"/>
                              </a:rPr>
                              <m:t>𝑠𝑤</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a:rPr>
                        </m:ctrlPr>
                      </m:sSubPr>
                      <m:e>
                        <m:r>
                          <a:rPr lang="en-US" altLang="zh-CN" b="0" i="1" smtClean="0">
                            <a:latin typeface="Cambria Math" panose="02040503050406030204" pitchFamily="18" charset="0"/>
                          </a:rPr>
                          <m:t>𝑠𝑤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a:rPr>
                        </m:ctrlPr>
                      </m:sSubPr>
                      <m:e>
                        <m:r>
                          <a:rPr lang="en-US" altLang="zh-CN" b="0" i="1" smtClean="0">
                            <a:latin typeface="Cambria Math" panose="02040503050406030204" pitchFamily="18" charset="0"/>
                          </a:rPr>
                          <m:t>𝑠𝑤</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a14:m>
                <a:endParaRPr lang="en-US" altLang="zh-CN" smtClean="0"/>
              </a:p>
              <a:p>
                <a:r>
                  <a:rPr lang="en-US" altLang="zh-CN"/>
                  <a:t>=</a:t>
                </a:r>
                <a14:m>
                  <m:oMath xmlns="" xmlns:m="http://schemas.openxmlformats.org/officeDocument/2006/math">
                    <m:r>
                      <a:rPr lang="en-US" altLang="zh-CN" i="1">
                        <a:latin typeface="Cambria Math" panose="02040503050406030204" pitchFamily="18" charset="0"/>
                      </a:rPr>
                      <m:t>|</m:t>
                    </m:r>
                    <m:d>
                      <m:dPr>
                        <m:ctrlPr>
                          <a:rPr lang="en-US" altLang="zh-CN" i="1">
                            <a:latin typeface="Cambria Math"/>
                          </a:rPr>
                        </m:ctrlPr>
                      </m:dPr>
                      <m:e>
                        <m:sSub>
                          <m:sSubPr>
                            <m:ctrlPr>
                              <a:rPr lang="en-US" altLang="zh-CN" i="1">
                                <a:latin typeface="Cambria Math"/>
                              </a:rPr>
                            </m:ctrlPr>
                          </m:sSubPr>
                          <m:e>
                            <m:r>
                              <a:rPr lang="en-US" altLang="zh-CN" b="0" i="1" smtClean="0">
                                <a:latin typeface="Cambria Math" panose="02040503050406030204" pitchFamily="18" charset="0"/>
                              </a:rPr>
                              <m:t>𝑠𝑤</m:t>
                            </m:r>
                          </m:e>
                          <m:sub>
                            <m:r>
                              <a:rPr lang="en-US" altLang="zh-CN" b="0" i="1" smtClean="0">
                                <a:latin typeface="Cambria Math" panose="02040503050406030204" pitchFamily="18" charset="0"/>
                              </a:rPr>
                              <m:t>h</m:t>
                            </m:r>
                          </m:sub>
                        </m:sSub>
                        <m:r>
                          <a:rPr lang="en-US" altLang="zh-CN" b="0" i="1" smtClean="0">
                            <a:latin typeface="Cambria Math" panose="02040503050406030204" pitchFamily="18" charset="0"/>
                          </a:rPr>
                          <m:t>+</m:t>
                        </m:r>
                        <m:sSub>
                          <m:sSubPr>
                            <m:ctrlPr>
                              <a:rPr lang="en-US" altLang="zh-CN" i="1">
                                <a:latin typeface="Cambria Math"/>
                              </a:rPr>
                            </m:ctrlPr>
                          </m:sSubPr>
                          <m:e>
                            <m:r>
                              <a:rPr lang="en-US" altLang="zh-CN" b="0" i="1" smtClean="0">
                                <a:latin typeface="Cambria Math" panose="02040503050406030204" pitchFamily="18" charset="0"/>
                              </a:rPr>
                              <m:t>𝑠𝑤</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Sub>
                      </m:e>
                    </m:d>
                    <m:r>
                      <a:rPr lang="en-US" altLang="zh-CN" i="1">
                        <a:latin typeface="Cambria Math" panose="02040503050406030204" pitchFamily="18" charset="0"/>
                      </a:rPr>
                      <m:t>−(</m:t>
                    </m:r>
                    <m:sSub>
                      <m:sSubPr>
                        <m:ctrlPr>
                          <a:rPr lang="en-US" altLang="zh-CN" i="1">
                            <a:latin typeface="Cambria Math"/>
                          </a:rPr>
                        </m:ctrlPr>
                      </m:sSubPr>
                      <m:e>
                        <m:r>
                          <a:rPr lang="en-US" altLang="zh-CN" b="0" i="1" smtClean="0">
                            <a:latin typeface="Cambria Math" panose="02040503050406030204" pitchFamily="18" charset="0"/>
                          </a:rPr>
                          <m:t>𝑠𝑤</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a:rPr>
                        </m:ctrlPr>
                      </m:sSubPr>
                      <m:e>
                        <m:r>
                          <a:rPr lang="en-US" altLang="zh-CN" b="0" i="1" smtClean="0">
                            <a:latin typeface="Cambria Math" panose="02040503050406030204" pitchFamily="18" charset="0"/>
                          </a:rPr>
                          <m:t>𝑠𝑤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i="1">
                        <a:latin typeface="Cambria Math" panose="02040503050406030204" pitchFamily="18" charset="0"/>
                      </a:rPr>
                      <m:t>)|</m:t>
                    </m:r>
                  </m:oMath>
                </a14:m>
                <a:endParaRPr lang="en-US" altLang="zh-CN"/>
              </a:p>
              <a:p>
                <a:endParaRPr lang="en-US" altLang="zh-CN" smtClean="0"/>
              </a:p>
              <a:p>
                <a:endParaRPr lang="en-US" altLang="zh-CN" smtClean="0"/>
              </a:p>
              <a:p>
                <a:endParaRPr lang="zh-CN" altLang="en-US"/>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908720"/>
                <a:ext cx="8229600" cy="5832648"/>
              </a:xfrm>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pPr/>
              <a:t>42</a:t>
            </a:fld>
            <a:endParaRPr lang="zh-CN" altLang="en-US"/>
          </a:p>
        </p:txBody>
      </p:sp>
    </p:spTree>
    <p:extLst>
      <p:ext uri="{BB962C8B-B14F-4D97-AF65-F5344CB8AC3E}">
        <p14:creationId xmlns:p14="http://schemas.microsoft.com/office/powerpoint/2010/main" val="211776459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20080"/>
          </a:xfrm>
        </p:spPr>
        <p:txBody>
          <a:bodyPr>
            <a:normAutofit/>
          </a:bodyPr>
          <a:lstStyle/>
          <a:p>
            <a:r>
              <a:rPr lang="zh-CN" altLang="en-US" sz="3600"/>
              <a:t>递归构造次优查找树</a:t>
            </a:r>
            <a:r>
              <a:rPr lang="en-US" altLang="zh-CN" sz="3600"/>
              <a:t>T</a:t>
            </a:r>
            <a:endParaRPr lang="zh-CN" altLang="en-US" sz="3600"/>
          </a:p>
        </p:txBody>
      </p:sp>
      <p:sp>
        <p:nvSpPr>
          <p:cNvPr id="3" name="内容占位符 2"/>
          <p:cNvSpPr>
            <a:spLocks noGrp="1"/>
          </p:cNvSpPr>
          <p:nvPr>
            <p:ph idx="1"/>
          </p:nvPr>
        </p:nvSpPr>
        <p:spPr>
          <a:xfrm>
            <a:off x="572616" y="548680"/>
            <a:ext cx="8463880" cy="6309320"/>
          </a:xfrm>
        </p:spPr>
        <p:txBody>
          <a:bodyPr>
            <a:noAutofit/>
          </a:bodyPr>
          <a:lstStyle/>
          <a:p>
            <a:pPr marL="0" indent="0">
              <a:spcBef>
                <a:spcPts val="0"/>
              </a:spcBef>
              <a:buNone/>
            </a:pPr>
            <a:r>
              <a:rPr lang="en-US" altLang="zh-CN" sz="2400"/>
              <a:t>Status </a:t>
            </a:r>
            <a:r>
              <a:rPr lang="en-US" altLang="zh-CN" sz="2400" b="1" err="1">
                <a:solidFill>
                  <a:srgbClr val="0000FF"/>
                </a:solidFill>
              </a:rPr>
              <a:t>SecondOptimal</a:t>
            </a:r>
            <a:r>
              <a:rPr lang="en-US" altLang="zh-CN" sz="2400"/>
              <a:t>(</a:t>
            </a:r>
            <a:r>
              <a:rPr lang="en-US" altLang="zh-CN" sz="2400" err="1"/>
              <a:t>BiTree</a:t>
            </a:r>
            <a:r>
              <a:rPr lang="en-US" altLang="zh-CN" sz="2400"/>
              <a:t> &amp;T, </a:t>
            </a:r>
            <a:r>
              <a:rPr lang="en-US" altLang="zh-CN" sz="2400" err="1"/>
              <a:t>ElemType</a:t>
            </a:r>
            <a:r>
              <a:rPr lang="en-US" altLang="zh-CN" sz="2400"/>
              <a:t> R[], float </a:t>
            </a:r>
            <a:r>
              <a:rPr lang="en-US" altLang="zh-CN" sz="2400" err="1"/>
              <a:t>sw</a:t>
            </a:r>
            <a:r>
              <a:rPr lang="en-US" altLang="zh-CN" sz="2400"/>
              <a:t>[], </a:t>
            </a:r>
            <a:r>
              <a:rPr lang="en-US" altLang="zh-CN" sz="2400" err="1" smtClean="0"/>
              <a:t>int</a:t>
            </a:r>
            <a:r>
              <a:rPr lang="en-US" altLang="zh-CN" sz="2400" smtClean="0"/>
              <a:t> </a:t>
            </a:r>
            <a:r>
              <a:rPr lang="en-US" altLang="zh-CN" sz="2400"/>
              <a:t>low, </a:t>
            </a:r>
            <a:r>
              <a:rPr lang="en-US" altLang="zh-CN" sz="2400" err="1"/>
              <a:t>int</a:t>
            </a:r>
            <a:r>
              <a:rPr lang="en-US" altLang="zh-CN" sz="2400"/>
              <a:t> high) </a:t>
            </a:r>
            <a:r>
              <a:rPr lang="en-US" altLang="zh-CN" sz="2400" smtClean="0"/>
              <a:t>{</a:t>
            </a:r>
          </a:p>
          <a:p>
            <a:pPr marL="0" indent="0">
              <a:spcBef>
                <a:spcPts val="0"/>
              </a:spcBef>
              <a:buNone/>
            </a:pPr>
            <a:r>
              <a:rPr lang="en-US" altLang="zh-CN" sz="2400" smtClean="0"/>
              <a:t>//</a:t>
            </a:r>
            <a:r>
              <a:rPr lang="zh-CN" altLang="en-US" sz="2400" smtClean="0"/>
              <a:t>由</a:t>
            </a:r>
            <a:r>
              <a:rPr lang="zh-CN" altLang="en-US" sz="2400"/>
              <a:t>有序表</a:t>
            </a:r>
            <a:r>
              <a:rPr lang="en-US" altLang="zh-CN" sz="2400"/>
              <a:t>R[</a:t>
            </a:r>
            <a:r>
              <a:rPr lang="en-US" altLang="zh-CN" sz="2400" err="1"/>
              <a:t>low..high</a:t>
            </a:r>
            <a:r>
              <a:rPr lang="en-US" altLang="zh-CN" sz="2400"/>
              <a:t>]</a:t>
            </a:r>
            <a:r>
              <a:rPr lang="zh-CN" altLang="en-US" sz="2400"/>
              <a:t>及其累计权值表</a:t>
            </a:r>
            <a:r>
              <a:rPr lang="en-US" altLang="zh-CN" sz="2400" err="1" smtClean="0"/>
              <a:t>sw</a:t>
            </a:r>
            <a:r>
              <a:rPr lang="en-US" altLang="zh-CN" sz="2400" smtClean="0"/>
              <a:t> (</a:t>
            </a:r>
            <a:r>
              <a:rPr lang="zh-CN" altLang="en-US" sz="2400"/>
              <a:t>其中</a:t>
            </a:r>
            <a:r>
              <a:rPr lang="en-US" altLang="zh-CN" sz="2400" err="1"/>
              <a:t>sw</a:t>
            </a:r>
            <a:r>
              <a:rPr lang="en-US" altLang="zh-CN" sz="2400"/>
              <a:t>[0]==0</a:t>
            </a:r>
            <a:r>
              <a:rPr lang="en-US" altLang="zh-CN" sz="2400" smtClean="0"/>
              <a:t>)</a:t>
            </a:r>
            <a:endParaRPr lang="zh-CN" altLang="en-US" sz="2400"/>
          </a:p>
          <a:p>
            <a:pPr marL="0" indent="0">
              <a:spcBef>
                <a:spcPts val="0"/>
              </a:spcBef>
              <a:buNone/>
            </a:pPr>
            <a:r>
              <a:rPr lang="en-US" altLang="zh-CN" sz="2400" err="1" smtClean="0"/>
              <a:t>int</a:t>
            </a:r>
            <a:r>
              <a:rPr lang="en-US" altLang="zh-CN" sz="2400" smtClean="0"/>
              <a:t> </a:t>
            </a:r>
            <a:r>
              <a:rPr lang="en-US" altLang="zh-CN" sz="2400" err="1"/>
              <a:t>i,j</a:t>
            </a:r>
            <a:r>
              <a:rPr lang="en-US" altLang="zh-CN" sz="2400" smtClean="0"/>
              <a:t>; float </a:t>
            </a:r>
            <a:r>
              <a:rPr lang="en-US" altLang="zh-CN" sz="2400" err="1"/>
              <a:t>min,dw</a:t>
            </a:r>
            <a:r>
              <a:rPr lang="en-US" altLang="zh-CN" sz="2400" smtClean="0"/>
              <a:t>; </a:t>
            </a:r>
            <a:endParaRPr lang="en-US" altLang="zh-CN" sz="2400"/>
          </a:p>
          <a:p>
            <a:pPr marL="0" indent="0">
              <a:spcBef>
                <a:spcPts val="0"/>
              </a:spcBef>
              <a:buNone/>
            </a:pPr>
            <a:r>
              <a:rPr lang="en-US" altLang="zh-CN" sz="2400" err="1" smtClean="0"/>
              <a:t>i</a:t>
            </a:r>
            <a:r>
              <a:rPr lang="en-US" altLang="zh-CN" sz="2400" smtClean="0"/>
              <a:t> </a:t>
            </a:r>
            <a:r>
              <a:rPr lang="en-US" altLang="zh-CN" sz="2400"/>
              <a:t>= low;  min = (float</a:t>
            </a:r>
            <a:r>
              <a:rPr lang="en-US" altLang="zh-CN" sz="2400" smtClean="0"/>
              <a:t>) </a:t>
            </a:r>
            <a:r>
              <a:rPr lang="en-US" altLang="zh-CN" sz="2400" err="1" smtClean="0"/>
              <a:t>fabs</a:t>
            </a:r>
            <a:r>
              <a:rPr lang="en-US" altLang="zh-CN" sz="2400" smtClean="0"/>
              <a:t>(</a:t>
            </a:r>
            <a:r>
              <a:rPr lang="en-US" altLang="zh-CN" sz="2400" err="1" smtClean="0"/>
              <a:t>sw</a:t>
            </a:r>
            <a:r>
              <a:rPr lang="en-US" altLang="zh-CN" sz="2400" smtClean="0"/>
              <a:t>[high</a:t>
            </a:r>
            <a:r>
              <a:rPr lang="en-US" altLang="zh-CN" sz="2400"/>
              <a:t>]-</a:t>
            </a:r>
            <a:r>
              <a:rPr lang="en-US" altLang="zh-CN" sz="2400" err="1"/>
              <a:t>sw</a:t>
            </a:r>
            <a:r>
              <a:rPr lang="en-US" altLang="zh-CN" sz="2400"/>
              <a:t>[low]);  </a:t>
            </a:r>
          </a:p>
          <a:p>
            <a:pPr marL="0" indent="0">
              <a:spcBef>
                <a:spcPts val="0"/>
              </a:spcBef>
              <a:buNone/>
            </a:pPr>
            <a:r>
              <a:rPr lang="en-US" altLang="zh-CN" sz="2400" err="1" smtClean="0"/>
              <a:t>dw</a:t>
            </a:r>
            <a:r>
              <a:rPr lang="en-US" altLang="zh-CN" sz="2400" smtClean="0"/>
              <a:t> </a:t>
            </a:r>
            <a:r>
              <a:rPr lang="en-US" altLang="zh-CN" sz="2400"/>
              <a:t>= </a:t>
            </a:r>
            <a:r>
              <a:rPr lang="en-US" altLang="zh-CN" sz="2400" err="1"/>
              <a:t>sw</a:t>
            </a:r>
            <a:r>
              <a:rPr lang="en-US" altLang="zh-CN" sz="2400"/>
              <a:t>[high]+</a:t>
            </a:r>
            <a:r>
              <a:rPr lang="en-US" altLang="zh-CN" sz="2400" err="1"/>
              <a:t>sw</a:t>
            </a:r>
            <a:r>
              <a:rPr lang="en-US" altLang="zh-CN" sz="2400"/>
              <a:t>[low-1];</a:t>
            </a:r>
          </a:p>
          <a:p>
            <a:pPr marL="0" indent="0">
              <a:spcBef>
                <a:spcPts val="0"/>
              </a:spcBef>
              <a:buNone/>
            </a:pPr>
            <a:r>
              <a:rPr lang="en-US" altLang="zh-CN" sz="2400" smtClean="0"/>
              <a:t>for </a:t>
            </a:r>
            <a:r>
              <a:rPr lang="en-US" altLang="zh-CN" sz="2400"/>
              <a:t>(j=low+1;  j&lt;=high;  ++j)           </a:t>
            </a:r>
            <a:r>
              <a:rPr lang="en-US" altLang="zh-CN" sz="2400" smtClean="0"/>
              <a:t>//</a:t>
            </a:r>
            <a:r>
              <a:rPr lang="zh-CN" altLang="en-US" sz="2400" smtClean="0"/>
              <a:t>选择</a:t>
            </a:r>
            <a:r>
              <a:rPr lang="zh-CN" altLang="en-US" sz="2400"/>
              <a:t>最小的</a:t>
            </a:r>
            <a:r>
              <a:rPr lang="el-GR" altLang="zh-CN" sz="2400"/>
              <a:t>Δ</a:t>
            </a:r>
            <a:r>
              <a:rPr lang="en-US" altLang="zh-CN" sz="2400"/>
              <a:t>Pi</a:t>
            </a:r>
            <a:r>
              <a:rPr lang="zh-CN" altLang="en-US" sz="2400"/>
              <a:t>值</a:t>
            </a:r>
          </a:p>
          <a:p>
            <a:pPr marL="0" indent="0">
              <a:spcBef>
                <a:spcPts val="0"/>
              </a:spcBef>
              <a:buNone/>
            </a:pPr>
            <a:r>
              <a:rPr lang="zh-CN" altLang="en-US" sz="2400"/>
              <a:t>      </a:t>
            </a:r>
            <a:r>
              <a:rPr lang="en-US" altLang="zh-CN" sz="2400"/>
              <a:t>if (</a:t>
            </a:r>
            <a:r>
              <a:rPr lang="en-US" altLang="zh-CN" sz="2400" err="1"/>
              <a:t>fabs</a:t>
            </a:r>
            <a:r>
              <a:rPr lang="en-US" altLang="zh-CN" sz="2400"/>
              <a:t>(</a:t>
            </a:r>
            <a:r>
              <a:rPr lang="en-US" altLang="zh-CN" sz="2400" err="1"/>
              <a:t>dw-sw</a:t>
            </a:r>
            <a:r>
              <a:rPr lang="en-US" altLang="zh-CN" sz="2400"/>
              <a:t>[j]-</a:t>
            </a:r>
            <a:r>
              <a:rPr lang="en-US" altLang="zh-CN" sz="2400" err="1"/>
              <a:t>sw</a:t>
            </a:r>
            <a:r>
              <a:rPr lang="en-US" altLang="zh-CN" sz="2400"/>
              <a:t>[j-1]) &lt; min) {</a:t>
            </a:r>
          </a:p>
          <a:p>
            <a:pPr marL="0" indent="0">
              <a:spcBef>
                <a:spcPts val="0"/>
              </a:spcBef>
              <a:buNone/>
            </a:pPr>
            <a:r>
              <a:rPr lang="en-US" altLang="zh-CN" sz="2400"/>
              <a:t>         </a:t>
            </a:r>
            <a:r>
              <a:rPr lang="en-US" altLang="zh-CN" sz="2400" err="1"/>
              <a:t>i</a:t>
            </a:r>
            <a:r>
              <a:rPr lang="en-US" altLang="zh-CN" sz="2400"/>
              <a:t> = j;  min = (float)</a:t>
            </a:r>
            <a:r>
              <a:rPr lang="en-US" altLang="zh-CN" sz="2400" err="1"/>
              <a:t>fabs</a:t>
            </a:r>
            <a:r>
              <a:rPr lang="en-US" altLang="zh-CN" sz="2400"/>
              <a:t>(</a:t>
            </a:r>
            <a:r>
              <a:rPr lang="en-US" altLang="zh-CN" sz="2400" err="1"/>
              <a:t>dw-sw</a:t>
            </a:r>
            <a:r>
              <a:rPr lang="en-US" altLang="zh-CN" sz="2400"/>
              <a:t>[j]-</a:t>
            </a:r>
            <a:r>
              <a:rPr lang="en-US" altLang="zh-CN" sz="2400" err="1"/>
              <a:t>sw</a:t>
            </a:r>
            <a:r>
              <a:rPr lang="en-US" altLang="zh-CN" sz="2400"/>
              <a:t>[j-1]);</a:t>
            </a:r>
          </a:p>
          <a:p>
            <a:pPr marL="0" indent="0">
              <a:spcBef>
                <a:spcPts val="0"/>
              </a:spcBef>
              <a:buNone/>
            </a:pPr>
            <a:r>
              <a:rPr lang="en-US" altLang="zh-CN" sz="2400"/>
              <a:t>      } </a:t>
            </a:r>
          </a:p>
          <a:p>
            <a:pPr marL="0" indent="0">
              <a:spcBef>
                <a:spcPts val="0"/>
              </a:spcBef>
              <a:buNone/>
            </a:pPr>
            <a:r>
              <a:rPr lang="en-US" altLang="zh-CN" sz="2400" smtClean="0"/>
              <a:t>if </a:t>
            </a:r>
            <a:r>
              <a:rPr lang="en-US" altLang="zh-CN" sz="2400"/>
              <a:t>(!(T = (</a:t>
            </a:r>
            <a:r>
              <a:rPr lang="en-US" altLang="zh-CN" sz="2400" err="1"/>
              <a:t>BiTree</a:t>
            </a:r>
            <a:r>
              <a:rPr lang="en-US" altLang="zh-CN" sz="2400"/>
              <a:t>)</a:t>
            </a:r>
            <a:r>
              <a:rPr lang="en-US" altLang="zh-CN" sz="2400" err="1"/>
              <a:t>malloc</a:t>
            </a:r>
            <a:r>
              <a:rPr lang="en-US" altLang="zh-CN" sz="2400"/>
              <a:t>(</a:t>
            </a:r>
            <a:r>
              <a:rPr lang="en-US" altLang="zh-CN" sz="2400" err="1"/>
              <a:t>sizeof</a:t>
            </a:r>
            <a:r>
              <a:rPr lang="en-US" altLang="zh-CN" sz="2400"/>
              <a:t>(</a:t>
            </a:r>
            <a:r>
              <a:rPr lang="en-US" altLang="zh-CN" sz="2400" err="1"/>
              <a:t>BiTNode</a:t>
            </a:r>
            <a:r>
              <a:rPr lang="en-US" altLang="zh-CN" sz="2400"/>
              <a:t>)))) return ERROR;</a:t>
            </a:r>
          </a:p>
          <a:p>
            <a:pPr marL="0" indent="0">
              <a:spcBef>
                <a:spcPts val="0"/>
              </a:spcBef>
              <a:buNone/>
            </a:pPr>
            <a:r>
              <a:rPr lang="en-US" altLang="zh-CN" sz="2400" smtClean="0"/>
              <a:t>T-</a:t>
            </a:r>
            <a:r>
              <a:rPr lang="en-US" altLang="zh-CN" sz="2400"/>
              <a:t>&gt;data = R[</a:t>
            </a:r>
            <a:r>
              <a:rPr lang="en-US" altLang="zh-CN" sz="2400" err="1"/>
              <a:t>i</a:t>
            </a:r>
            <a:r>
              <a:rPr lang="en-US" altLang="zh-CN" sz="2400"/>
              <a:t>];                                   </a:t>
            </a:r>
            <a:r>
              <a:rPr lang="en-US" altLang="zh-CN" sz="2400" smtClean="0"/>
              <a:t>//</a:t>
            </a:r>
            <a:r>
              <a:rPr lang="zh-CN" altLang="en-US" sz="2400" smtClean="0"/>
              <a:t>生成</a:t>
            </a:r>
            <a:r>
              <a:rPr lang="zh-CN" altLang="en-US" sz="2400"/>
              <a:t>结点</a:t>
            </a:r>
          </a:p>
          <a:p>
            <a:pPr marL="0" indent="0">
              <a:spcBef>
                <a:spcPts val="0"/>
              </a:spcBef>
              <a:buNone/>
            </a:pPr>
            <a:r>
              <a:rPr lang="en-US" altLang="zh-CN" sz="2400" smtClean="0"/>
              <a:t>if </a:t>
            </a:r>
            <a:r>
              <a:rPr lang="en-US" altLang="zh-CN" sz="2400"/>
              <a:t>(</a:t>
            </a:r>
            <a:r>
              <a:rPr lang="en-US" altLang="zh-CN" sz="2400" err="1"/>
              <a:t>i</a:t>
            </a:r>
            <a:r>
              <a:rPr lang="en-US" altLang="zh-CN" sz="2400"/>
              <a:t>==low) T-&gt;</a:t>
            </a:r>
            <a:r>
              <a:rPr lang="en-US" altLang="zh-CN" sz="2400" err="1"/>
              <a:t>lchild</a:t>
            </a:r>
            <a:r>
              <a:rPr lang="en-US" altLang="zh-CN" sz="2400"/>
              <a:t> = NULL;           </a:t>
            </a:r>
            <a:r>
              <a:rPr lang="en-US" altLang="zh-CN" sz="2400" smtClean="0"/>
              <a:t>//</a:t>
            </a:r>
            <a:r>
              <a:rPr lang="zh-CN" altLang="en-US" sz="2400" smtClean="0"/>
              <a:t>左子树</a:t>
            </a:r>
            <a:r>
              <a:rPr lang="zh-CN" altLang="en-US" sz="2400"/>
              <a:t>空</a:t>
            </a:r>
          </a:p>
          <a:p>
            <a:pPr marL="0" indent="0">
              <a:spcBef>
                <a:spcPts val="0"/>
              </a:spcBef>
              <a:buNone/>
            </a:pPr>
            <a:r>
              <a:rPr lang="en-US" altLang="zh-CN" sz="2400" smtClean="0"/>
              <a:t>else </a:t>
            </a:r>
            <a:r>
              <a:rPr lang="en-US" altLang="zh-CN" sz="2400" b="1" err="1">
                <a:solidFill>
                  <a:srgbClr val="0000FF"/>
                </a:solidFill>
              </a:rPr>
              <a:t>SecondOptimal</a:t>
            </a:r>
            <a:r>
              <a:rPr lang="en-US" altLang="zh-CN" sz="2400"/>
              <a:t>(T-&gt;</a:t>
            </a:r>
            <a:r>
              <a:rPr lang="en-US" altLang="zh-CN" sz="2400" err="1"/>
              <a:t>lchild</a:t>
            </a:r>
            <a:r>
              <a:rPr lang="en-US" altLang="zh-CN" sz="2400"/>
              <a:t>, R, </a:t>
            </a:r>
            <a:r>
              <a:rPr lang="en-US" altLang="zh-CN" sz="2400" err="1"/>
              <a:t>sw</a:t>
            </a:r>
            <a:r>
              <a:rPr lang="en-US" altLang="zh-CN" sz="2400"/>
              <a:t>, low, i-1);   </a:t>
            </a:r>
            <a:r>
              <a:rPr lang="en-US" altLang="zh-CN" sz="2400" smtClean="0"/>
              <a:t>//</a:t>
            </a:r>
            <a:r>
              <a:rPr lang="zh-CN" altLang="en-US" sz="2400" smtClean="0"/>
              <a:t>构造</a:t>
            </a:r>
            <a:r>
              <a:rPr lang="zh-CN" altLang="en-US" sz="2400"/>
              <a:t>左子树</a:t>
            </a:r>
          </a:p>
          <a:p>
            <a:pPr marL="0" indent="0">
              <a:spcBef>
                <a:spcPts val="0"/>
              </a:spcBef>
              <a:buNone/>
            </a:pPr>
            <a:r>
              <a:rPr lang="en-US" altLang="zh-CN" sz="2400" smtClean="0"/>
              <a:t>if </a:t>
            </a:r>
            <a:r>
              <a:rPr lang="en-US" altLang="zh-CN" sz="2400"/>
              <a:t>(</a:t>
            </a:r>
            <a:r>
              <a:rPr lang="en-US" altLang="zh-CN" sz="2400" err="1"/>
              <a:t>i</a:t>
            </a:r>
            <a:r>
              <a:rPr lang="en-US" altLang="zh-CN" sz="2400"/>
              <a:t>==high) T-&gt;</a:t>
            </a:r>
            <a:r>
              <a:rPr lang="en-US" altLang="zh-CN" sz="2400" err="1"/>
              <a:t>rchild</a:t>
            </a:r>
            <a:r>
              <a:rPr lang="en-US" altLang="zh-CN" sz="2400"/>
              <a:t> = NULL; </a:t>
            </a:r>
            <a:r>
              <a:rPr lang="en-US" altLang="zh-CN" sz="2400" smtClean="0"/>
              <a:t>   // </a:t>
            </a:r>
            <a:r>
              <a:rPr lang="zh-CN" altLang="en-US" sz="2400"/>
              <a:t>右子树空</a:t>
            </a:r>
          </a:p>
          <a:p>
            <a:pPr marL="0" indent="0">
              <a:spcBef>
                <a:spcPts val="0"/>
              </a:spcBef>
              <a:buNone/>
            </a:pPr>
            <a:r>
              <a:rPr lang="en-US" altLang="zh-CN" sz="2400" smtClean="0"/>
              <a:t>else </a:t>
            </a:r>
            <a:r>
              <a:rPr lang="en-US" altLang="zh-CN" sz="2400" b="1" err="1">
                <a:solidFill>
                  <a:srgbClr val="0000FF"/>
                </a:solidFill>
              </a:rPr>
              <a:t>SecondOptimal</a:t>
            </a:r>
            <a:r>
              <a:rPr lang="en-US" altLang="zh-CN" sz="2400"/>
              <a:t>(T-&gt;</a:t>
            </a:r>
            <a:r>
              <a:rPr lang="en-US" altLang="zh-CN" sz="2400" err="1"/>
              <a:t>rchild</a:t>
            </a:r>
            <a:r>
              <a:rPr lang="en-US" altLang="zh-CN" sz="2400"/>
              <a:t>, R, </a:t>
            </a:r>
            <a:r>
              <a:rPr lang="en-US" altLang="zh-CN" sz="2400" err="1"/>
              <a:t>sw</a:t>
            </a:r>
            <a:r>
              <a:rPr lang="en-US" altLang="zh-CN" sz="2400"/>
              <a:t>, i+1, high);  // </a:t>
            </a:r>
            <a:r>
              <a:rPr lang="zh-CN" altLang="en-US" sz="2400"/>
              <a:t>构造右子树</a:t>
            </a:r>
          </a:p>
          <a:p>
            <a:pPr marL="0" indent="0">
              <a:spcBef>
                <a:spcPts val="0"/>
              </a:spcBef>
              <a:buNone/>
            </a:pPr>
            <a:r>
              <a:rPr lang="en-US" altLang="zh-CN" sz="2400" smtClean="0"/>
              <a:t>return </a:t>
            </a:r>
            <a:r>
              <a:rPr lang="en-US" altLang="zh-CN" sz="2400"/>
              <a:t>OK</a:t>
            </a:r>
            <a:r>
              <a:rPr lang="en-US" altLang="zh-CN" sz="2400" smtClean="0"/>
              <a:t>; } </a:t>
            </a:r>
            <a:r>
              <a:rPr lang="en-US" altLang="zh-CN" sz="2400"/>
              <a:t>// </a:t>
            </a:r>
            <a:r>
              <a:rPr lang="en-US" altLang="zh-CN" sz="2400" err="1"/>
              <a:t>SecondOptimal</a:t>
            </a:r>
            <a:endParaRPr lang="zh-CN" altLang="en-US" sz="240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43</a:t>
            </a:fld>
            <a:endParaRPr lang="zh-CN" altLang="en-US"/>
          </a:p>
        </p:txBody>
      </p:sp>
      <p:sp>
        <p:nvSpPr>
          <p:cNvPr id="5" name="流程图: 可选过程 4"/>
          <p:cNvSpPr/>
          <p:nvPr/>
        </p:nvSpPr>
        <p:spPr>
          <a:xfrm>
            <a:off x="8460432" y="0"/>
            <a:ext cx="683568"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t>9.3</a:t>
            </a:r>
            <a:endParaRPr lang="en-US"/>
          </a:p>
        </p:txBody>
      </p:sp>
      <p:sp>
        <p:nvSpPr>
          <p:cNvPr id="6" name="文本框 5"/>
          <p:cNvSpPr txBox="1"/>
          <p:nvPr/>
        </p:nvSpPr>
        <p:spPr>
          <a:xfrm>
            <a:off x="7164288" y="1700808"/>
            <a:ext cx="1980029" cy="954107"/>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gn="ctr"/>
            <a:r>
              <a:rPr lang="zh-CN" altLang="en-US" sz="2800" smtClean="0"/>
              <a:t>时间复杂度</a:t>
            </a:r>
            <a:endParaRPr lang="en-US" altLang="zh-CN" sz="2800" smtClean="0"/>
          </a:p>
          <a:p>
            <a:pPr algn="ctr"/>
            <a:r>
              <a:rPr lang="en-US" altLang="zh-CN" sz="2800" smtClean="0"/>
              <a:t>O(nlogn)</a:t>
            </a:r>
            <a:endParaRPr lang="zh-CN" altLang="en-US"/>
          </a:p>
        </p:txBody>
      </p:sp>
    </p:spTree>
    <p:extLst>
      <p:ext uri="{BB962C8B-B14F-4D97-AF65-F5344CB8AC3E}">
        <p14:creationId xmlns:p14="http://schemas.microsoft.com/office/powerpoint/2010/main" val="38038244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4"/>
          <p:cNvGrpSpPr>
            <a:grpSpLocks/>
          </p:cNvGrpSpPr>
          <p:nvPr/>
        </p:nvGrpSpPr>
        <p:grpSpPr bwMode="auto">
          <a:xfrm>
            <a:off x="533400" y="1219200"/>
            <a:ext cx="8077200" cy="5257800"/>
            <a:chOff x="336" y="768"/>
            <a:chExt cx="5088" cy="3312"/>
          </a:xfrm>
        </p:grpSpPr>
        <p:graphicFrame>
          <p:nvGraphicFramePr>
            <p:cNvPr id="14338" name="Object 1024"/>
            <p:cNvGraphicFramePr>
              <a:graphicFrameLocks noChangeAspect="1"/>
            </p:cNvGraphicFramePr>
            <p:nvPr/>
          </p:nvGraphicFramePr>
          <p:xfrm>
            <a:off x="336" y="816"/>
            <a:ext cx="5088" cy="3264"/>
          </p:xfrm>
          <a:graphic>
            <a:graphicData uri="http://schemas.openxmlformats.org/presentationml/2006/ole">
              <mc:AlternateContent xmlns:mc="http://schemas.openxmlformats.org/markup-compatibility/2006">
                <mc:Choice xmlns:v="urn:schemas-microsoft-com:vml" Requires="v">
                  <p:oleObj spid="_x0000_s3082" name="文档" r:id="rId4" imgW="5406480" imgH="4001400" progId="Word.Document.8">
                    <p:embed/>
                  </p:oleObj>
                </mc:Choice>
                <mc:Fallback>
                  <p:oleObj name="文档" r:id="rId4" imgW="5406480" imgH="40014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 y="816"/>
                          <a:ext cx="5088" cy="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88" name="Line 3"/>
            <p:cNvSpPr>
              <a:spLocks noChangeShapeType="1"/>
            </p:cNvSpPr>
            <p:nvPr/>
          </p:nvSpPr>
          <p:spPr bwMode="auto">
            <a:xfrm>
              <a:off x="336" y="3936"/>
              <a:ext cx="50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89" name="Line 4"/>
            <p:cNvSpPr>
              <a:spLocks noChangeShapeType="1"/>
            </p:cNvSpPr>
            <p:nvPr/>
          </p:nvSpPr>
          <p:spPr bwMode="auto">
            <a:xfrm>
              <a:off x="5424" y="768"/>
              <a:ext cx="0" cy="31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89445" name="Text Box 5"/>
          <p:cNvSpPr txBox="1">
            <a:spLocks noChangeArrowheads="1"/>
          </p:cNvSpPr>
          <p:nvPr/>
        </p:nvSpPr>
        <p:spPr bwMode="auto">
          <a:xfrm>
            <a:off x="2178050" y="2727325"/>
            <a:ext cx="43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4000" b="1">
                <a:solidFill>
                  <a:srgbClr val="6600CC"/>
                </a:solidFill>
              </a:rPr>
              <a:t>0</a:t>
            </a:r>
            <a:endParaRPr lang="en-US" altLang="zh-CN"/>
          </a:p>
        </p:txBody>
      </p:sp>
      <p:sp>
        <p:nvSpPr>
          <p:cNvPr id="189447" name="Text Box 7"/>
          <p:cNvSpPr txBox="1">
            <a:spLocks noChangeArrowheads="1"/>
          </p:cNvSpPr>
          <p:nvPr/>
        </p:nvSpPr>
        <p:spPr bwMode="auto">
          <a:xfrm>
            <a:off x="2990850" y="2727325"/>
            <a:ext cx="43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4000" b="1">
                <a:solidFill>
                  <a:srgbClr val="6600CC"/>
                </a:solidFill>
              </a:rPr>
              <a:t>2</a:t>
            </a:r>
            <a:endParaRPr lang="en-US" altLang="zh-CN"/>
          </a:p>
        </p:txBody>
      </p:sp>
      <p:sp>
        <p:nvSpPr>
          <p:cNvPr id="189448" name="Text Box 8"/>
          <p:cNvSpPr txBox="1">
            <a:spLocks noChangeArrowheads="1"/>
          </p:cNvSpPr>
          <p:nvPr/>
        </p:nvSpPr>
        <p:spPr bwMode="auto">
          <a:xfrm>
            <a:off x="3829050" y="2727325"/>
            <a:ext cx="43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4000" b="1">
                <a:solidFill>
                  <a:srgbClr val="6600CC"/>
                </a:solidFill>
              </a:rPr>
              <a:t>3</a:t>
            </a:r>
            <a:endParaRPr lang="en-US" altLang="zh-CN"/>
          </a:p>
        </p:txBody>
      </p:sp>
      <p:sp>
        <p:nvSpPr>
          <p:cNvPr id="189449" name="Text Box 9"/>
          <p:cNvSpPr txBox="1">
            <a:spLocks noChangeArrowheads="1"/>
          </p:cNvSpPr>
          <p:nvPr/>
        </p:nvSpPr>
        <p:spPr bwMode="auto">
          <a:xfrm>
            <a:off x="4667250" y="2727325"/>
            <a:ext cx="43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4000" b="1">
                <a:solidFill>
                  <a:srgbClr val="6600CC"/>
                </a:solidFill>
              </a:rPr>
              <a:t>8</a:t>
            </a:r>
            <a:endParaRPr lang="en-US" altLang="zh-CN"/>
          </a:p>
        </p:txBody>
      </p:sp>
      <p:sp>
        <p:nvSpPr>
          <p:cNvPr id="189450" name="Text Box 10"/>
          <p:cNvSpPr txBox="1">
            <a:spLocks noChangeArrowheads="1"/>
          </p:cNvSpPr>
          <p:nvPr/>
        </p:nvSpPr>
        <p:spPr bwMode="auto">
          <a:xfrm>
            <a:off x="5334000" y="2727325"/>
            <a:ext cx="69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4000" b="1">
                <a:solidFill>
                  <a:srgbClr val="6600CC"/>
                </a:solidFill>
              </a:rPr>
              <a:t>11</a:t>
            </a:r>
            <a:endParaRPr lang="en-US" altLang="zh-CN"/>
          </a:p>
        </p:txBody>
      </p:sp>
      <p:sp>
        <p:nvSpPr>
          <p:cNvPr id="189451" name="Text Box 11"/>
          <p:cNvSpPr txBox="1">
            <a:spLocks noChangeArrowheads="1"/>
          </p:cNvSpPr>
          <p:nvPr/>
        </p:nvSpPr>
        <p:spPr bwMode="auto">
          <a:xfrm>
            <a:off x="6165850" y="2727325"/>
            <a:ext cx="69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4000" b="1">
                <a:solidFill>
                  <a:srgbClr val="6600CC"/>
                </a:solidFill>
              </a:rPr>
              <a:t>15</a:t>
            </a:r>
            <a:endParaRPr lang="en-US" altLang="zh-CN"/>
          </a:p>
        </p:txBody>
      </p:sp>
      <p:sp>
        <p:nvSpPr>
          <p:cNvPr id="189452" name="Text Box 12"/>
          <p:cNvSpPr txBox="1">
            <a:spLocks noChangeArrowheads="1"/>
          </p:cNvSpPr>
          <p:nvPr/>
        </p:nvSpPr>
        <p:spPr bwMode="auto">
          <a:xfrm>
            <a:off x="7029450" y="2727325"/>
            <a:ext cx="69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4000" b="1">
                <a:solidFill>
                  <a:srgbClr val="6600CC"/>
                </a:solidFill>
              </a:rPr>
              <a:t>18</a:t>
            </a:r>
            <a:endParaRPr lang="en-US" altLang="zh-CN"/>
          </a:p>
        </p:txBody>
      </p:sp>
      <p:sp>
        <p:nvSpPr>
          <p:cNvPr id="189453" name="Text Box 13"/>
          <p:cNvSpPr txBox="1">
            <a:spLocks noChangeArrowheads="1"/>
          </p:cNvSpPr>
          <p:nvPr/>
        </p:nvSpPr>
        <p:spPr bwMode="auto">
          <a:xfrm>
            <a:off x="7842250" y="2727325"/>
            <a:ext cx="69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4000" b="1">
                <a:solidFill>
                  <a:srgbClr val="6600CC"/>
                </a:solidFill>
              </a:rPr>
              <a:t>23</a:t>
            </a:r>
            <a:endParaRPr lang="en-US" altLang="zh-CN"/>
          </a:p>
        </p:txBody>
      </p:sp>
      <p:sp>
        <p:nvSpPr>
          <p:cNvPr id="189455" name="AutoShape 15"/>
          <p:cNvSpPr>
            <a:spLocks noChangeArrowheads="1"/>
          </p:cNvSpPr>
          <p:nvPr/>
        </p:nvSpPr>
        <p:spPr bwMode="auto">
          <a:xfrm>
            <a:off x="3124200" y="381000"/>
            <a:ext cx="152400" cy="838200"/>
          </a:xfrm>
          <a:prstGeom prst="downArrow">
            <a:avLst>
              <a:gd name="adj1" fmla="val 50000"/>
              <a:gd name="adj2" fmla="val 137500"/>
            </a:avLst>
          </a:prstGeom>
          <a:solidFill>
            <a:srgbClr val="99CCFF"/>
          </a:solidFill>
          <a:ln w="9525">
            <a:solidFill>
              <a:srgbClr val="99CCFF"/>
            </a:solidFill>
            <a:miter lim="800000"/>
            <a:headEnd/>
            <a:tailEnd/>
          </a:ln>
        </p:spPr>
        <p:txBody>
          <a:bodyPr vert="eaVert"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89456" name="Text Box 16"/>
          <p:cNvSpPr txBox="1">
            <a:spLocks noChangeArrowheads="1"/>
          </p:cNvSpPr>
          <p:nvPr/>
        </p:nvSpPr>
        <p:spPr bwMode="auto">
          <a:xfrm>
            <a:off x="3284538" y="247650"/>
            <a:ext cx="2968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b="1" i="1">
                <a:solidFill>
                  <a:srgbClr val="6600CC"/>
                </a:solidFill>
              </a:rPr>
              <a:t>l</a:t>
            </a:r>
            <a:endParaRPr lang="en-US" altLang="zh-CN">
              <a:solidFill>
                <a:srgbClr val="99CCFF"/>
              </a:solidFill>
            </a:endParaRPr>
          </a:p>
        </p:txBody>
      </p:sp>
      <p:sp>
        <p:nvSpPr>
          <p:cNvPr id="189457" name="AutoShape 17"/>
          <p:cNvSpPr>
            <a:spLocks noChangeArrowheads="1"/>
          </p:cNvSpPr>
          <p:nvPr/>
        </p:nvSpPr>
        <p:spPr bwMode="auto">
          <a:xfrm>
            <a:off x="8001000" y="381000"/>
            <a:ext cx="152400" cy="838200"/>
          </a:xfrm>
          <a:prstGeom prst="downArrow">
            <a:avLst>
              <a:gd name="adj1" fmla="val 50000"/>
              <a:gd name="adj2" fmla="val 137500"/>
            </a:avLst>
          </a:prstGeom>
          <a:solidFill>
            <a:srgbClr val="FF99FF"/>
          </a:solidFill>
          <a:ln w="9525">
            <a:solidFill>
              <a:srgbClr val="FF99FF"/>
            </a:solidFill>
            <a:miter lim="800000"/>
            <a:headEnd/>
            <a:tailEnd/>
          </a:ln>
        </p:spPr>
        <p:txBody>
          <a:bodyPr vert="eaVert"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89458" name="Text Box 18"/>
          <p:cNvSpPr txBox="1">
            <a:spLocks noChangeArrowheads="1"/>
          </p:cNvSpPr>
          <p:nvPr/>
        </p:nvSpPr>
        <p:spPr bwMode="auto">
          <a:xfrm>
            <a:off x="8161338" y="228600"/>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b="1" i="1">
                <a:solidFill>
                  <a:srgbClr val="FF00FF"/>
                </a:solidFill>
              </a:rPr>
              <a:t>h</a:t>
            </a:r>
            <a:endParaRPr lang="en-US" altLang="zh-CN">
              <a:solidFill>
                <a:srgbClr val="99CCFF"/>
              </a:solidFill>
            </a:endParaRPr>
          </a:p>
        </p:txBody>
      </p:sp>
      <p:sp>
        <p:nvSpPr>
          <p:cNvPr id="189459" name="Text Box 19"/>
          <p:cNvSpPr txBox="1">
            <a:spLocks noChangeArrowheads="1"/>
          </p:cNvSpPr>
          <p:nvPr/>
        </p:nvSpPr>
        <p:spPr bwMode="auto">
          <a:xfrm>
            <a:off x="2889250" y="3429000"/>
            <a:ext cx="69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4000">
                <a:solidFill>
                  <a:srgbClr val="A50021"/>
                </a:solidFill>
              </a:rPr>
              <a:t>21</a:t>
            </a:r>
            <a:endParaRPr lang="en-US" altLang="zh-CN" sz="4000"/>
          </a:p>
        </p:txBody>
      </p:sp>
      <p:sp>
        <p:nvSpPr>
          <p:cNvPr id="189460" name="Text Box 20"/>
          <p:cNvSpPr txBox="1">
            <a:spLocks noChangeArrowheads="1"/>
          </p:cNvSpPr>
          <p:nvPr/>
        </p:nvSpPr>
        <p:spPr bwMode="auto">
          <a:xfrm>
            <a:off x="3727450" y="3429000"/>
            <a:ext cx="69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4000">
                <a:solidFill>
                  <a:srgbClr val="A50021"/>
                </a:solidFill>
              </a:rPr>
              <a:t>18</a:t>
            </a:r>
            <a:endParaRPr lang="en-US" altLang="zh-CN" sz="4000"/>
          </a:p>
        </p:txBody>
      </p:sp>
      <p:sp>
        <p:nvSpPr>
          <p:cNvPr id="189461" name="Text Box 21"/>
          <p:cNvSpPr txBox="1">
            <a:spLocks noChangeArrowheads="1"/>
          </p:cNvSpPr>
          <p:nvPr/>
        </p:nvSpPr>
        <p:spPr bwMode="auto">
          <a:xfrm>
            <a:off x="4565650" y="3429000"/>
            <a:ext cx="69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4000">
                <a:solidFill>
                  <a:srgbClr val="A50021"/>
                </a:solidFill>
              </a:rPr>
              <a:t>12</a:t>
            </a:r>
            <a:endParaRPr lang="en-US" altLang="zh-CN" sz="4000"/>
          </a:p>
        </p:txBody>
      </p:sp>
      <p:sp>
        <p:nvSpPr>
          <p:cNvPr id="189462" name="Text Box 22"/>
          <p:cNvSpPr txBox="1">
            <a:spLocks noChangeArrowheads="1"/>
          </p:cNvSpPr>
          <p:nvPr/>
        </p:nvSpPr>
        <p:spPr bwMode="auto">
          <a:xfrm>
            <a:off x="5486400" y="3429000"/>
            <a:ext cx="43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4000">
                <a:solidFill>
                  <a:srgbClr val="A50021"/>
                </a:solidFill>
              </a:rPr>
              <a:t>4</a:t>
            </a:r>
            <a:endParaRPr lang="en-US" altLang="zh-CN" sz="4000"/>
          </a:p>
        </p:txBody>
      </p:sp>
      <p:sp>
        <p:nvSpPr>
          <p:cNvPr id="189463" name="Text Box 23"/>
          <p:cNvSpPr txBox="1">
            <a:spLocks noChangeArrowheads="1"/>
          </p:cNvSpPr>
          <p:nvPr/>
        </p:nvSpPr>
        <p:spPr bwMode="auto">
          <a:xfrm>
            <a:off x="6172200" y="3429000"/>
            <a:ext cx="685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4000">
                <a:solidFill>
                  <a:srgbClr val="A50021"/>
                </a:solidFill>
              </a:rPr>
              <a:t>3</a:t>
            </a:r>
            <a:endParaRPr lang="en-US" altLang="zh-CN" sz="4000"/>
          </a:p>
        </p:txBody>
      </p:sp>
      <p:sp>
        <p:nvSpPr>
          <p:cNvPr id="189464" name="Text Box 24"/>
          <p:cNvSpPr txBox="1">
            <a:spLocks noChangeArrowheads="1"/>
          </p:cNvSpPr>
          <p:nvPr/>
        </p:nvSpPr>
        <p:spPr bwMode="auto">
          <a:xfrm>
            <a:off x="7010400" y="3429000"/>
            <a:ext cx="69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4000">
                <a:solidFill>
                  <a:srgbClr val="A50021"/>
                </a:solidFill>
              </a:rPr>
              <a:t>10</a:t>
            </a:r>
            <a:endParaRPr lang="en-US" altLang="zh-CN" sz="4000"/>
          </a:p>
        </p:txBody>
      </p:sp>
      <p:sp>
        <p:nvSpPr>
          <p:cNvPr id="189465" name="Text Box 25"/>
          <p:cNvSpPr txBox="1">
            <a:spLocks noChangeArrowheads="1"/>
          </p:cNvSpPr>
          <p:nvPr/>
        </p:nvSpPr>
        <p:spPr bwMode="auto">
          <a:xfrm>
            <a:off x="7842250" y="3429000"/>
            <a:ext cx="69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4000">
                <a:solidFill>
                  <a:srgbClr val="A50021"/>
                </a:solidFill>
              </a:rPr>
              <a:t>18</a:t>
            </a:r>
            <a:endParaRPr lang="en-US" altLang="zh-CN" sz="4000"/>
          </a:p>
        </p:txBody>
      </p:sp>
      <p:sp>
        <p:nvSpPr>
          <p:cNvPr id="189466" name="AutoShape 26"/>
          <p:cNvSpPr>
            <a:spLocks noChangeArrowheads="1"/>
          </p:cNvSpPr>
          <p:nvPr/>
        </p:nvSpPr>
        <p:spPr bwMode="auto">
          <a:xfrm>
            <a:off x="5638800" y="381000"/>
            <a:ext cx="152400" cy="838200"/>
          </a:xfrm>
          <a:prstGeom prst="downArrow">
            <a:avLst>
              <a:gd name="adj1" fmla="val 50000"/>
              <a:gd name="adj2" fmla="val 137500"/>
            </a:avLst>
          </a:prstGeom>
          <a:solidFill>
            <a:srgbClr val="FF99FF"/>
          </a:solidFill>
          <a:ln w="9525">
            <a:solidFill>
              <a:srgbClr val="FF99FF"/>
            </a:solidFill>
            <a:miter lim="800000"/>
            <a:headEnd/>
            <a:tailEnd/>
          </a:ln>
        </p:spPr>
        <p:txBody>
          <a:bodyPr vert="eaVert"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89467" name="Text Box 27"/>
          <p:cNvSpPr txBox="1">
            <a:spLocks noChangeArrowheads="1"/>
          </p:cNvSpPr>
          <p:nvPr/>
        </p:nvSpPr>
        <p:spPr bwMode="auto">
          <a:xfrm>
            <a:off x="5799138" y="228600"/>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b="1" i="1">
                <a:solidFill>
                  <a:srgbClr val="FF00FF"/>
                </a:solidFill>
              </a:rPr>
              <a:t>h</a:t>
            </a:r>
            <a:endParaRPr lang="en-US" altLang="zh-CN">
              <a:solidFill>
                <a:srgbClr val="99CCFF"/>
              </a:solidFill>
            </a:endParaRPr>
          </a:p>
        </p:txBody>
      </p:sp>
      <p:sp useBgFill="1">
        <p:nvSpPr>
          <p:cNvPr id="189468" name="Rectangle 28"/>
          <p:cNvSpPr>
            <a:spLocks noChangeArrowheads="1"/>
          </p:cNvSpPr>
          <p:nvPr/>
        </p:nvSpPr>
        <p:spPr bwMode="auto">
          <a:xfrm>
            <a:off x="7848600" y="228600"/>
            <a:ext cx="762000" cy="1066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89469" name="Text Box 29"/>
          <p:cNvSpPr txBox="1">
            <a:spLocks noChangeArrowheads="1"/>
          </p:cNvSpPr>
          <p:nvPr/>
        </p:nvSpPr>
        <p:spPr bwMode="auto">
          <a:xfrm>
            <a:off x="2990850" y="4114800"/>
            <a:ext cx="43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4000">
                <a:solidFill>
                  <a:srgbClr val="A50021"/>
                </a:solidFill>
              </a:rPr>
              <a:t>9</a:t>
            </a:r>
            <a:endParaRPr lang="en-US" altLang="zh-CN" sz="4000"/>
          </a:p>
        </p:txBody>
      </p:sp>
      <p:sp>
        <p:nvSpPr>
          <p:cNvPr id="189470" name="Text Box 30"/>
          <p:cNvSpPr txBox="1">
            <a:spLocks noChangeArrowheads="1"/>
          </p:cNvSpPr>
          <p:nvPr/>
        </p:nvSpPr>
        <p:spPr bwMode="auto">
          <a:xfrm>
            <a:off x="3829050" y="4114800"/>
            <a:ext cx="43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4000">
                <a:solidFill>
                  <a:srgbClr val="A50021"/>
                </a:solidFill>
              </a:rPr>
              <a:t>6</a:t>
            </a:r>
            <a:endParaRPr lang="en-US" altLang="zh-CN" sz="4000"/>
          </a:p>
        </p:txBody>
      </p:sp>
      <p:sp>
        <p:nvSpPr>
          <p:cNvPr id="189471" name="Text Box 31"/>
          <p:cNvSpPr txBox="1">
            <a:spLocks noChangeArrowheads="1"/>
          </p:cNvSpPr>
          <p:nvPr/>
        </p:nvSpPr>
        <p:spPr bwMode="auto">
          <a:xfrm>
            <a:off x="4572000" y="4191000"/>
            <a:ext cx="685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4000">
                <a:solidFill>
                  <a:srgbClr val="A50021"/>
                </a:solidFill>
              </a:rPr>
              <a:t>0</a:t>
            </a:r>
            <a:endParaRPr lang="en-US" altLang="zh-CN" sz="4000"/>
          </a:p>
        </p:txBody>
      </p:sp>
      <p:sp>
        <p:nvSpPr>
          <p:cNvPr id="189472" name="Text Box 32"/>
          <p:cNvSpPr txBox="1">
            <a:spLocks noChangeArrowheads="1"/>
          </p:cNvSpPr>
          <p:nvPr/>
        </p:nvSpPr>
        <p:spPr bwMode="auto">
          <a:xfrm>
            <a:off x="5505450" y="4114800"/>
            <a:ext cx="43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4000">
                <a:solidFill>
                  <a:srgbClr val="A50021"/>
                </a:solidFill>
              </a:rPr>
              <a:t>8</a:t>
            </a:r>
            <a:endParaRPr lang="en-US" altLang="zh-CN" sz="4000"/>
          </a:p>
        </p:txBody>
      </p:sp>
      <p:sp>
        <p:nvSpPr>
          <p:cNvPr id="189473" name="Text Box 33"/>
          <p:cNvSpPr txBox="1">
            <a:spLocks noChangeArrowheads="1"/>
          </p:cNvSpPr>
          <p:nvPr/>
        </p:nvSpPr>
        <p:spPr bwMode="auto">
          <a:xfrm>
            <a:off x="6172200" y="5546725"/>
            <a:ext cx="762000" cy="7016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4000" b="1">
                <a:solidFill>
                  <a:srgbClr val="006600"/>
                </a:solidFill>
              </a:rPr>
              <a:t>E</a:t>
            </a:r>
            <a:endParaRPr lang="en-US" altLang="zh-CN" sz="4000"/>
          </a:p>
        </p:txBody>
      </p:sp>
      <p:sp>
        <p:nvSpPr>
          <p:cNvPr id="189474" name="Text Box 34"/>
          <p:cNvSpPr txBox="1">
            <a:spLocks noChangeArrowheads="1"/>
          </p:cNvSpPr>
          <p:nvPr/>
        </p:nvSpPr>
        <p:spPr bwMode="auto">
          <a:xfrm>
            <a:off x="4495800" y="5546725"/>
            <a:ext cx="762000" cy="7016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4000" b="1">
                <a:solidFill>
                  <a:srgbClr val="006600"/>
                </a:solidFill>
              </a:rPr>
              <a:t>C</a:t>
            </a:r>
            <a:endParaRPr lang="en-US" altLang="zh-CN" sz="4000"/>
          </a:p>
        </p:txBody>
      </p:sp>
      <p:sp>
        <p:nvSpPr>
          <p:cNvPr id="189475" name="Text Box 35"/>
          <p:cNvSpPr txBox="1">
            <a:spLocks noChangeArrowheads="1"/>
          </p:cNvSpPr>
          <p:nvPr/>
        </p:nvSpPr>
        <p:spPr bwMode="auto">
          <a:xfrm>
            <a:off x="3829050" y="4860925"/>
            <a:ext cx="43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4000">
                <a:solidFill>
                  <a:srgbClr val="A50021"/>
                </a:solidFill>
              </a:rPr>
              <a:t>2</a:t>
            </a:r>
            <a:endParaRPr lang="en-US" altLang="zh-CN" sz="4000"/>
          </a:p>
        </p:txBody>
      </p:sp>
      <p:sp>
        <p:nvSpPr>
          <p:cNvPr id="189476" name="Text Box 36"/>
          <p:cNvSpPr txBox="1">
            <a:spLocks noChangeArrowheads="1"/>
          </p:cNvSpPr>
          <p:nvPr/>
        </p:nvSpPr>
        <p:spPr bwMode="auto">
          <a:xfrm>
            <a:off x="2895600" y="4860925"/>
            <a:ext cx="685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4000">
                <a:solidFill>
                  <a:srgbClr val="A50021"/>
                </a:solidFill>
              </a:rPr>
              <a:t>1</a:t>
            </a:r>
            <a:endParaRPr lang="en-US" altLang="zh-CN" sz="4000"/>
          </a:p>
        </p:txBody>
      </p:sp>
      <p:sp>
        <p:nvSpPr>
          <p:cNvPr id="189477" name="Text Box 37"/>
          <p:cNvSpPr txBox="1">
            <a:spLocks noChangeArrowheads="1"/>
          </p:cNvSpPr>
          <p:nvPr/>
        </p:nvSpPr>
        <p:spPr bwMode="auto">
          <a:xfrm>
            <a:off x="2895600" y="5546725"/>
            <a:ext cx="685800" cy="7016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4000" b="1">
                <a:solidFill>
                  <a:srgbClr val="006600"/>
                </a:solidFill>
              </a:rPr>
              <a:t>A</a:t>
            </a:r>
            <a:endParaRPr lang="en-US" altLang="zh-CN" sz="4000"/>
          </a:p>
        </p:txBody>
      </p:sp>
      <p:sp>
        <p:nvSpPr>
          <p:cNvPr id="189478" name="AutoShape 38"/>
          <p:cNvSpPr>
            <a:spLocks noChangeArrowheads="1"/>
          </p:cNvSpPr>
          <p:nvPr/>
        </p:nvSpPr>
        <p:spPr bwMode="auto">
          <a:xfrm>
            <a:off x="3962400" y="381000"/>
            <a:ext cx="152400" cy="838200"/>
          </a:xfrm>
          <a:prstGeom prst="downArrow">
            <a:avLst>
              <a:gd name="adj1" fmla="val 50000"/>
              <a:gd name="adj2" fmla="val 137500"/>
            </a:avLst>
          </a:prstGeom>
          <a:solidFill>
            <a:srgbClr val="FF99FF"/>
          </a:solidFill>
          <a:ln w="9525">
            <a:solidFill>
              <a:srgbClr val="FF99FF"/>
            </a:solidFill>
            <a:miter lim="800000"/>
            <a:headEnd/>
            <a:tailEnd/>
          </a:ln>
        </p:spPr>
        <p:txBody>
          <a:bodyPr vert="eaVert"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89479" name="Text Box 39"/>
          <p:cNvSpPr txBox="1">
            <a:spLocks noChangeArrowheads="1"/>
          </p:cNvSpPr>
          <p:nvPr/>
        </p:nvSpPr>
        <p:spPr bwMode="auto">
          <a:xfrm>
            <a:off x="4122738" y="228600"/>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b="1" i="1">
                <a:solidFill>
                  <a:srgbClr val="FF00FF"/>
                </a:solidFill>
              </a:rPr>
              <a:t>h</a:t>
            </a:r>
            <a:endParaRPr lang="en-US" altLang="zh-CN">
              <a:solidFill>
                <a:srgbClr val="99CCFF"/>
              </a:solidFill>
            </a:endParaRPr>
          </a:p>
        </p:txBody>
      </p:sp>
      <p:sp useBgFill="1">
        <p:nvSpPr>
          <p:cNvPr id="189480" name="Rectangle 40"/>
          <p:cNvSpPr>
            <a:spLocks noChangeArrowheads="1"/>
          </p:cNvSpPr>
          <p:nvPr/>
        </p:nvSpPr>
        <p:spPr bwMode="auto">
          <a:xfrm>
            <a:off x="5410200" y="304800"/>
            <a:ext cx="762000" cy="1066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89481" name="Text Box 41"/>
          <p:cNvSpPr txBox="1">
            <a:spLocks noChangeArrowheads="1"/>
          </p:cNvSpPr>
          <p:nvPr/>
        </p:nvSpPr>
        <p:spPr bwMode="auto">
          <a:xfrm>
            <a:off x="7181850" y="4114800"/>
            <a:ext cx="43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4000">
                <a:solidFill>
                  <a:srgbClr val="A50021"/>
                </a:solidFill>
              </a:rPr>
              <a:t>5</a:t>
            </a:r>
            <a:endParaRPr lang="en-US" altLang="zh-CN" sz="4000"/>
          </a:p>
        </p:txBody>
      </p:sp>
      <p:sp>
        <p:nvSpPr>
          <p:cNvPr id="189482" name="Text Box 42"/>
          <p:cNvSpPr txBox="1">
            <a:spLocks noChangeArrowheads="1"/>
          </p:cNvSpPr>
          <p:nvPr/>
        </p:nvSpPr>
        <p:spPr bwMode="auto">
          <a:xfrm>
            <a:off x="7867650" y="4114800"/>
            <a:ext cx="6667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4000">
                <a:solidFill>
                  <a:srgbClr val="A50021"/>
                </a:solidFill>
              </a:rPr>
              <a:t>3</a:t>
            </a:r>
            <a:endParaRPr lang="en-US" altLang="zh-CN" sz="4000" b="1">
              <a:solidFill>
                <a:srgbClr val="006600"/>
              </a:solidFill>
            </a:endParaRPr>
          </a:p>
        </p:txBody>
      </p:sp>
      <p:sp>
        <p:nvSpPr>
          <p:cNvPr id="189483" name="AutoShape 43"/>
          <p:cNvSpPr>
            <a:spLocks noChangeArrowheads="1"/>
          </p:cNvSpPr>
          <p:nvPr/>
        </p:nvSpPr>
        <p:spPr bwMode="auto">
          <a:xfrm>
            <a:off x="7162800" y="381000"/>
            <a:ext cx="152400" cy="838200"/>
          </a:xfrm>
          <a:prstGeom prst="downArrow">
            <a:avLst>
              <a:gd name="adj1" fmla="val 50000"/>
              <a:gd name="adj2" fmla="val 137500"/>
            </a:avLst>
          </a:prstGeom>
          <a:solidFill>
            <a:srgbClr val="99CCFF"/>
          </a:solidFill>
          <a:ln w="9525">
            <a:solidFill>
              <a:srgbClr val="99CCFF"/>
            </a:solidFill>
            <a:miter lim="800000"/>
            <a:headEnd/>
            <a:tailEnd/>
          </a:ln>
        </p:spPr>
        <p:txBody>
          <a:bodyPr vert="eaVert"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89484" name="Text Box 44"/>
          <p:cNvSpPr txBox="1">
            <a:spLocks noChangeArrowheads="1"/>
          </p:cNvSpPr>
          <p:nvPr/>
        </p:nvSpPr>
        <p:spPr bwMode="auto">
          <a:xfrm>
            <a:off x="7323138" y="247650"/>
            <a:ext cx="2968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b="1" i="1">
                <a:solidFill>
                  <a:srgbClr val="6600CC"/>
                </a:solidFill>
              </a:rPr>
              <a:t>l</a:t>
            </a:r>
            <a:endParaRPr lang="en-US" altLang="zh-CN">
              <a:solidFill>
                <a:srgbClr val="99CCFF"/>
              </a:solidFill>
            </a:endParaRPr>
          </a:p>
        </p:txBody>
      </p:sp>
      <p:sp>
        <p:nvSpPr>
          <p:cNvPr id="189485" name="AutoShape 45"/>
          <p:cNvSpPr>
            <a:spLocks noChangeArrowheads="1"/>
          </p:cNvSpPr>
          <p:nvPr/>
        </p:nvSpPr>
        <p:spPr bwMode="auto">
          <a:xfrm>
            <a:off x="8040688" y="381000"/>
            <a:ext cx="152400" cy="838200"/>
          </a:xfrm>
          <a:prstGeom prst="downArrow">
            <a:avLst>
              <a:gd name="adj1" fmla="val 50000"/>
              <a:gd name="adj2" fmla="val 137500"/>
            </a:avLst>
          </a:prstGeom>
          <a:solidFill>
            <a:srgbClr val="FF99FF"/>
          </a:solidFill>
          <a:ln w="9525">
            <a:solidFill>
              <a:srgbClr val="FF99FF"/>
            </a:solidFill>
            <a:miter lim="800000"/>
            <a:headEnd/>
            <a:tailEnd/>
          </a:ln>
        </p:spPr>
        <p:txBody>
          <a:bodyPr vert="eaVert"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89486" name="Text Box 46"/>
          <p:cNvSpPr txBox="1">
            <a:spLocks noChangeArrowheads="1"/>
          </p:cNvSpPr>
          <p:nvPr/>
        </p:nvSpPr>
        <p:spPr bwMode="auto">
          <a:xfrm>
            <a:off x="8201025" y="228600"/>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b="1" i="1">
                <a:solidFill>
                  <a:srgbClr val="FF00FF"/>
                </a:solidFill>
              </a:rPr>
              <a:t>h</a:t>
            </a:r>
            <a:endParaRPr lang="en-US" altLang="zh-CN">
              <a:solidFill>
                <a:srgbClr val="99CCFF"/>
              </a:solidFill>
            </a:endParaRPr>
          </a:p>
        </p:txBody>
      </p:sp>
      <p:sp useBgFill="1">
        <p:nvSpPr>
          <p:cNvPr id="189487" name="Rectangle 47"/>
          <p:cNvSpPr>
            <a:spLocks noChangeArrowheads="1"/>
          </p:cNvSpPr>
          <p:nvPr/>
        </p:nvSpPr>
        <p:spPr bwMode="auto">
          <a:xfrm>
            <a:off x="2971800" y="304800"/>
            <a:ext cx="609600" cy="9906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useBgFill="1">
        <p:nvSpPr>
          <p:cNvPr id="189488" name="Rectangle 48"/>
          <p:cNvSpPr>
            <a:spLocks noChangeArrowheads="1"/>
          </p:cNvSpPr>
          <p:nvPr/>
        </p:nvSpPr>
        <p:spPr bwMode="auto">
          <a:xfrm>
            <a:off x="3810000" y="228600"/>
            <a:ext cx="685800" cy="1066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189489" name="Text Box 49"/>
          <p:cNvSpPr txBox="1">
            <a:spLocks noChangeArrowheads="1"/>
          </p:cNvSpPr>
          <p:nvPr/>
        </p:nvSpPr>
        <p:spPr bwMode="auto">
          <a:xfrm>
            <a:off x="7848600" y="5562600"/>
            <a:ext cx="762000" cy="7016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4000" b="1">
                <a:solidFill>
                  <a:srgbClr val="006600"/>
                </a:solidFill>
              </a:rPr>
              <a:t>G</a:t>
            </a:r>
            <a:endParaRPr lang="en-US" altLang="zh-CN" sz="4000"/>
          </a:p>
        </p:txBody>
      </p:sp>
      <p:sp>
        <p:nvSpPr>
          <p:cNvPr id="189490" name="Text Box 50"/>
          <p:cNvSpPr txBox="1">
            <a:spLocks noChangeArrowheads="1"/>
          </p:cNvSpPr>
          <p:nvPr/>
        </p:nvSpPr>
        <p:spPr bwMode="auto">
          <a:xfrm>
            <a:off x="6172200" y="3429000"/>
            <a:ext cx="685800" cy="7016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4000" b="1">
                <a:solidFill>
                  <a:srgbClr val="006600"/>
                </a:solidFill>
              </a:rPr>
              <a:t>3</a:t>
            </a:r>
            <a:endParaRPr lang="en-US" altLang="zh-CN" sz="4000"/>
          </a:p>
        </p:txBody>
      </p:sp>
      <p:sp>
        <p:nvSpPr>
          <p:cNvPr id="189491" name="Text Box 51"/>
          <p:cNvSpPr txBox="1">
            <a:spLocks noChangeArrowheads="1"/>
          </p:cNvSpPr>
          <p:nvPr/>
        </p:nvSpPr>
        <p:spPr bwMode="auto">
          <a:xfrm>
            <a:off x="4572000" y="4191000"/>
            <a:ext cx="685800" cy="7016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4000" b="1">
                <a:solidFill>
                  <a:srgbClr val="006600"/>
                </a:solidFill>
              </a:rPr>
              <a:t>0</a:t>
            </a:r>
            <a:endParaRPr lang="en-US" altLang="zh-CN" sz="4000"/>
          </a:p>
        </p:txBody>
      </p:sp>
      <p:sp>
        <p:nvSpPr>
          <p:cNvPr id="189492" name="Text Box 52"/>
          <p:cNvSpPr txBox="1">
            <a:spLocks noChangeArrowheads="1"/>
          </p:cNvSpPr>
          <p:nvPr/>
        </p:nvSpPr>
        <p:spPr bwMode="auto">
          <a:xfrm>
            <a:off x="2895600" y="4876800"/>
            <a:ext cx="685800" cy="7016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4000" b="1">
                <a:solidFill>
                  <a:srgbClr val="006600"/>
                </a:solidFill>
              </a:rPr>
              <a:t>1</a:t>
            </a:r>
            <a:endParaRPr lang="en-US" altLang="zh-CN" sz="4000"/>
          </a:p>
        </p:txBody>
      </p:sp>
      <p:sp>
        <p:nvSpPr>
          <p:cNvPr id="189493" name="Text Box 53"/>
          <p:cNvSpPr txBox="1">
            <a:spLocks noChangeArrowheads="1"/>
          </p:cNvSpPr>
          <p:nvPr/>
        </p:nvSpPr>
        <p:spPr bwMode="auto">
          <a:xfrm>
            <a:off x="7848600" y="4114800"/>
            <a:ext cx="666750" cy="7016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4000" b="1">
                <a:solidFill>
                  <a:srgbClr val="006600"/>
                </a:solidFill>
              </a:rPr>
              <a:t>3</a:t>
            </a:r>
          </a:p>
        </p:txBody>
      </p:sp>
    </p:spTree>
    <p:extLst>
      <p:ext uri="{BB962C8B-B14F-4D97-AF65-F5344CB8AC3E}">
        <p14:creationId xmlns:p14="http://schemas.microsoft.com/office/powerpoint/2010/main" val="2473965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89445"/>
                                        </p:tgtEl>
                                        <p:attrNameLst>
                                          <p:attrName>style.visibility</p:attrName>
                                        </p:attrNameLst>
                                      </p:cBhvr>
                                      <p:to>
                                        <p:strVal val="visible"/>
                                      </p:to>
                                    </p:set>
                                    <p:animEffect transition="in" filter="slide(fromLeft)">
                                      <p:cBhvr>
                                        <p:cTn id="12" dur="500"/>
                                        <p:tgtEl>
                                          <p:spTgt spid="1894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89447"/>
                                        </p:tgtEl>
                                        <p:attrNameLst>
                                          <p:attrName>style.visibility</p:attrName>
                                        </p:attrNameLst>
                                      </p:cBhvr>
                                      <p:to>
                                        <p:strVal val="visible"/>
                                      </p:to>
                                    </p:set>
                                    <p:animEffect transition="in" filter="slide(fromLeft)">
                                      <p:cBhvr>
                                        <p:cTn id="17" dur="500"/>
                                        <p:tgtEl>
                                          <p:spTgt spid="1894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89448"/>
                                        </p:tgtEl>
                                        <p:attrNameLst>
                                          <p:attrName>style.visibility</p:attrName>
                                        </p:attrNameLst>
                                      </p:cBhvr>
                                      <p:to>
                                        <p:strVal val="visible"/>
                                      </p:to>
                                    </p:set>
                                    <p:animEffect transition="in" filter="slide(fromLeft)">
                                      <p:cBhvr>
                                        <p:cTn id="22" dur="500"/>
                                        <p:tgtEl>
                                          <p:spTgt spid="1894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189449"/>
                                        </p:tgtEl>
                                        <p:attrNameLst>
                                          <p:attrName>style.visibility</p:attrName>
                                        </p:attrNameLst>
                                      </p:cBhvr>
                                      <p:to>
                                        <p:strVal val="visible"/>
                                      </p:to>
                                    </p:set>
                                    <p:animEffect transition="in" filter="slide(fromLeft)">
                                      <p:cBhvr>
                                        <p:cTn id="27" dur="500"/>
                                        <p:tgtEl>
                                          <p:spTgt spid="1894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189450"/>
                                        </p:tgtEl>
                                        <p:attrNameLst>
                                          <p:attrName>style.visibility</p:attrName>
                                        </p:attrNameLst>
                                      </p:cBhvr>
                                      <p:to>
                                        <p:strVal val="visible"/>
                                      </p:to>
                                    </p:set>
                                    <p:animEffect transition="in" filter="slide(fromLeft)">
                                      <p:cBhvr>
                                        <p:cTn id="32" dur="500"/>
                                        <p:tgtEl>
                                          <p:spTgt spid="1894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189451"/>
                                        </p:tgtEl>
                                        <p:attrNameLst>
                                          <p:attrName>style.visibility</p:attrName>
                                        </p:attrNameLst>
                                      </p:cBhvr>
                                      <p:to>
                                        <p:strVal val="visible"/>
                                      </p:to>
                                    </p:set>
                                    <p:animEffect transition="in" filter="slide(fromLeft)">
                                      <p:cBhvr>
                                        <p:cTn id="37" dur="500"/>
                                        <p:tgtEl>
                                          <p:spTgt spid="18945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189452"/>
                                        </p:tgtEl>
                                        <p:attrNameLst>
                                          <p:attrName>style.visibility</p:attrName>
                                        </p:attrNameLst>
                                      </p:cBhvr>
                                      <p:to>
                                        <p:strVal val="visible"/>
                                      </p:to>
                                    </p:set>
                                    <p:animEffect transition="in" filter="slide(fromLeft)">
                                      <p:cBhvr>
                                        <p:cTn id="42" dur="500"/>
                                        <p:tgtEl>
                                          <p:spTgt spid="18945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189453"/>
                                        </p:tgtEl>
                                        <p:attrNameLst>
                                          <p:attrName>style.visibility</p:attrName>
                                        </p:attrNameLst>
                                      </p:cBhvr>
                                      <p:to>
                                        <p:strVal val="visible"/>
                                      </p:to>
                                    </p:set>
                                    <p:animEffect transition="in" filter="slide(fromLeft)">
                                      <p:cBhvr>
                                        <p:cTn id="47" dur="500"/>
                                        <p:tgtEl>
                                          <p:spTgt spid="18945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1" fill="hold" grpId="0" nodeType="clickEffect">
                                  <p:stCondLst>
                                    <p:cond delay="0"/>
                                  </p:stCondLst>
                                  <p:childTnLst>
                                    <p:set>
                                      <p:cBhvr>
                                        <p:cTn id="51" dur="1" fill="hold">
                                          <p:stCondLst>
                                            <p:cond delay="0"/>
                                          </p:stCondLst>
                                        </p:cTn>
                                        <p:tgtEl>
                                          <p:spTgt spid="189455"/>
                                        </p:tgtEl>
                                        <p:attrNameLst>
                                          <p:attrName>style.visibility</p:attrName>
                                        </p:attrNameLst>
                                      </p:cBhvr>
                                      <p:to>
                                        <p:strVal val="visible"/>
                                      </p:to>
                                    </p:set>
                                    <p:anim calcmode="lin" valueType="num">
                                      <p:cBhvr additive="base">
                                        <p:cTn id="52" dur="500" fill="hold"/>
                                        <p:tgtEl>
                                          <p:spTgt spid="189455"/>
                                        </p:tgtEl>
                                        <p:attrNameLst>
                                          <p:attrName>ppt_x</p:attrName>
                                        </p:attrNameLst>
                                      </p:cBhvr>
                                      <p:tavLst>
                                        <p:tav tm="0">
                                          <p:val>
                                            <p:strVal val="#ppt_x"/>
                                          </p:val>
                                        </p:tav>
                                        <p:tav tm="100000">
                                          <p:val>
                                            <p:strVal val="#ppt_x"/>
                                          </p:val>
                                        </p:tav>
                                      </p:tavLst>
                                    </p:anim>
                                    <p:anim calcmode="lin" valueType="num">
                                      <p:cBhvr additive="base">
                                        <p:cTn id="53" dur="500" fill="hold"/>
                                        <p:tgtEl>
                                          <p:spTgt spid="189455"/>
                                        </p:tgtEl>
                                        <p:attrNameLst>
                                          <p:attrName>ppt_y</p:attrName>
                                        </p:attrNameLst>
                                      </p:cBhvr>
                                      <p:tavLst>
                                        <p:tav tm="0">
                                          <p:val>
                                            <p:strVal val="0-#ppt_h/2"/>
                                          </p:val>
                                        </p:tav>
                                        <p:tav tm="100000">
                                          <p:val>
                                            <p:strVal val="#ppt_y"/>
                                          </p:val>
                                        </p:tav>
                                      </p:tavLst>
                                    </p:anim>
                                  </p:childTnLst>
                                </p:cTn>
                              </p:par>
                            </p:childTnLst>
                          </p:cTn>
                        </p:par>
                        <p:par>
                          <p:cTn id="54" fill="hold" nodeType="afterGroup">
                            <p:stCondLst>
                              <p:cond delay="500"/>
                            </p:stCondLst>
                            <p:childTnLst>
                              <p:par>
                                <p:cTn id="55" presetID="2" presetClass="entr" presetSubtype="1" fill="hold" grpId="0" nodeType="afterEffect">
                                  <p:stCondLst>
                                    <p:cond delay="0"/>
                                  </p:stCondLst>
                                  <p:childTnLst>
                                    <p:set>
                                      <p:cBhvr>
                                        <p:cTn id="56" dur="1" fill="hold">
                                          <p:stCondLst>
                                            <p:cond delay="0"/>
                                          </p:stCondLst>
                                        </p:cTn>
                                        <p:tgtEl>
                                          <p:spTgt spid="189456"/>
                                        </p:tgtEl>
                                        <p:attrNameLst>
                                          <p:attrName>style.visibility</p:attrName>
                                        </p:attrNameLst>
                                      </p:cBhvr>
                                      <p:to>
                                        <p:strVal val="visible"/>
                                      </p:to>
                                    </p:set>
                                    <p:anim calcmode="lin" valueType="num">
                                      <p:cBhvr additive="base">
                                        <p:cTn id="57" dur="500" fill="hold"/>
                                        <p:tgtEl>
                                          <p:spTgt spid="189456"/>
                                        </p:tgtEl>
                                        <p:attrNameLst>
                                          <p:attrName>ppt_x</p:attrName>
                                        </p:attrNameLst>
                                      </p:cBhvr>
                                      <p:tavLst>
                                        <p:tav tm="0">
                                          <p:val>
                                            <p:strVal val="#ppt_x"/>
                                          </p:val>
                                        </p:tav>
                                        <p:tav tm="100000">
                                          <p:val>
                                            <p:strVal val="#ppt_x"/>
                                          </p:val>
                                        </p:tav>
                                      </p:tavLst>
                                    </p:anim>
                                    <p:anim calcmode="lin" valueType="num">
                                      <p:cBhvr additive="base">
                                        <p:cTn id="58" dur="500" fill="hold"/>
                                        <p:tgtEl>
                                          <p:spTgt spid="189456"/>
                                        </p:tgtEl>
                                        <p:attrNameLst>
                                          <p:attrName>ppt_y</p:attrName>
                                        </p:attrNameLst>
                                      </p:cBhvr>
                                      <p:tavLst>
                                        <p:tav tm="0">
                                          <p:val>
                                            <p:strVal val="0-#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1" fill="hold" grpId="0" nodeType="clickEffect">
                                  <p:stCondLst>
                                    <p:cond delay="0"/>
                                  </p:stCondLst>
                                  <p:childTnLst>
                                    <p:set>
                                      <p:cBhvr>
                                        <p:cTn id="62" dur="1" fill="hold">
                                          <p:stCondLst>
                                            <p:cond delay="0"/>
                                          </p:stCondLst>
                                        </p:cTn>
                                        <p:tgtEl>
                                          <p:spTgt spid="189457"/>
                                        </p:tgtEl>
                                        <p:attrNameLst>
                                          <p:attrName>style.visibility</p:attrName>
                                        </p:attrNameLst>
                                      </p:cBhvr>
                                      <p:to>
                                        <p:strVal val="visible"/>
                                      </p:to>
                                    </p:set>
                                    <p:anim calcmode="lin" valueType="num">
                                      <p:cBhvr additive="base">
                                        <p:cTn id="63" dur="500" fill="hold"/>
                                        <p:tgtEl>
                                          <p:spTgt spid="189457"/>
                                        </p:tgtEl>
                                        <p:attrNameLst>
                                          <p:attrName>ppt_x</p:attrName>
                                        </p:attrNameLst>
                                      </p:cBhvr>
                                      <p:tavLst>
                                        <p:tav tm="0">
                                          <p:val>
                                            <p:strVal val="#ppt_x"/>
                                          </p:val>
                                        </p:tav>
                                        <p:tav tm="100000">
                                          <p:val>
                                            <p:strVal val="#ppt_x"/>
                                          </p:val>
                                        </p:tav>
                                      </p:tavLst>
                                    </p:anim>
                                    <p:anim calcmode="lin" valueType="num">
                                      <p:cBhvr additive="base">
                                        <p:cTn id="64" dur="500" fill="hold"/>
                                        <p:tgtEl>
                                          <p:spTgt spid="189457"/>
                                        </p:tgtEl>
                                        <p:attrNameLst>
                                          <p:attrName>ppt_y</p:attrName>
                                        </p:attrNameLst>
                                      </p:cBhvr>
                                      <p:tavLst>
                                        <p:tav tm="0">
                                          <p:val>
                                            <p:strVal val="0-#ppt_h/2"/>
                                          </p:val>
                                        </p:tav>
                                        <p:tav tm="100000">
                                          <p:val>
                                            <p:strVal val="#ppt_y"/>
                                          </p:val>
                                        </p:tav>
                                      </p:tavLst>
                                    </p:anim>
                                  </p:childTnLst>
                                </p:cTn>
                              </p:par>
                            </p:childTnLst>
                          </p:cTn>
                        </p:par>
                        <p:par>
                          <p:cTn id="65" fill="hold" nodeType="afterGroup">
                            <p:stCondLst>
                              <p:cond delay="500"/>
                            </p:stCondLst>
                            <p:childTnLst>
                              <p:par>
                                <p:cTn id="66" presetID="2" presetClass="entr" presetSubtype="1" fill="hold" grpId="0" nodeType="afterEffect">
                                  <p:stCondLst>
                                    <p:cond delay="0"/>
                                  </p:stCondLst>
                                  <p:childTnLst>
                                    <p:set>
                                      <p:cBhvr>
                                        <p:cTn id="67" dur="1" fill="hold">
                                          <p:stCondLst>
                                            <p:cond delay="0"/>
                                          </p:stCondLst>
                                        </p:cTn>
                                        <p:tgtEl>
                                          <p:spTgt spid="189458"/>
                                        </p:tgtEl>
                                        <p:attrNameLst>
                                          <p:attrName>style.visibility</p:attrName>
                                        </p:attrNameLst>
                                      </p:cBhvr>
                                      <p:to>
                                        <p:strVal val="visible"/>
                                      </p:to>
                                    </p:set>
                                    <p:anim calcmode="lin" valueType="num">
                                      <p:cBhvr additive="base">
                                        <p:cTn id="68" dur="500" fill="hold"/>
                                        <p:tgtEl>
                                          <p:spTgt spid="189458"/>
                                        </p:tgtEl>
                                        <p:attrNameLst>
                                          <p:attrName>ppt_x</p:attrName>
                                        </p:attrNameLst>
                                      </p:cBhvr>
                                      <p:tavLst>
                                        <p:tav tm="0">
                                          <p:val>
                                            <p:strVal val="#ppt_x"/>
                                          </p:val>
                                        </p:tav>
                                        <p:tav tm="100000">
                                          <p:val>
                                            <p:strVal val="#ppt_x"/>
                                          </p:val>
                                        </p:tav>
                                      </p:tavLst>
                                    </p:anim>
                                    <p:anim calcmode="lin" valueType="num">
                                      <p:cBhvr additive="base">
                                        <p:cTn id="69" dur="500" fill="hold"/>
                                        <p:tgtEl>
                                          <p:spTgt spid="189458"/>
                                        </p:tgtEl>
                                        <p:attrNameLst>
                                          <p:attrName>ppt_y</p:attrName>
                                        </p:attrNameLst>
                                      </p:cBhvr>
                                      <p:tavLst>
                                        <p:tav tm="0">
                                          <p:val>
                                            <p:strVal val="0-#ppt_h/2"/>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89459"/>
                                        </p:tgtEl>
                                        <p:attrNameLst>
                                          <p:attrName>style.visibility</p:attrName>
                                        </p:attrNameLst>
                                      </p:cBhvr>
                                      <p:to>
                                        <p:strVal val="visible"/>
                                      </p:to>
                                    </p:set>
                                    <p:animEffect transition="in" filter="wipe(left)">
                                      <p:cBhvr>
                                        <p:cTn id="74" dur="500"/>
                                        <p:tgtEl>
                                          <p:spTgt spid="189459"/>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89460"/>
                                        </p:tgtEl>
                                        <p:attrNameLst>
                                          <p:attrName>style.visibility</p:attrName>
                                        </p:attrNameLst>
                                      </p:cBhvr>
                                      <p:to>
                                        <p:strVal val="visible"/>
                                      </p:to>
                                    </p:set>
                                    <p:animEffect transition="in" filter="wipe(left)">
                                      <p:cBhvr>
                                        <p:cTn id="79" dur="500"/>
                                        <p:tgtEl>
                                          <p:spTgt spid="189460"/>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89461"/>
                                        </p:tgtEl>
                                        <p:attrNameLst>
                                          <p:attrName>style.visibility</p:attrName>
                                        </p:attrNameLst>
                                      </p:cBhvr>
                                      <p:to>
                                        <p:strVal val="visible"/>
                                      </p:to>
                                    </p:set>
                                    <p:animEffect transition="in" filter="wipe(left)">
                                      <p:cBhvr>
                                        <p:cTn id="84" dur="500"/>
                                        <p:tgtEl>
                                          <p:spTgt spid="189461"/>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89462"/>
                                        </p:tgtEl>
                                        <p:attrNameLst>
                                          <p:attrName>style.visibility</p:attrName>
                                        </p:attrNameLst>
                                      </p:cBhvr>
                                      <p:to>
                                        <p:strVal val="visible"/>
                                      </p:to>
                                    </p:set>
                                    <p:animEffect transition="in" filter="wipe(left)">
                                      <p:cBhvr>
                                        <p:cTn id="89" dur="500"/>
                                        <p:tgtEl>
                                          <p:spTgt spid="18946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89463"/>
                                        </p:tgtEl>
                                        <p:attrNameLst>
                                          <p:attrName>style.visibility</p:attrName>
                                        </p:attrNameLst>
                                      </p:cBhvr>
                                      <p:to>
                                        <p:strVal val="visible"/>
                                      </p:to>
                                    </p:set>
                                    <p:animEffect transition="in" filter="wipe(left)">
                                      <p:cBhvr>
                                        <p:cTn id="94" dur="500"/>
                                        <p:tgtEl>
                                          <p:spTgt spid="189463"/>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89464"/>
                                        </p:tgtEl>
                                        <p:attrNameLst>
                                          <p:attrName>style.visibility</p:attrName>
                                        </p:attrNameLst>
                                      </p:cBhvr>
                                      <p:to>
                                        <p:strVal val="visible"/>
                                      </p:to>
                                    </p:set>
                                    <p:animEffect transition="in" filter="wipe(left)">
                                      <p:cBhvr>
                                        <p:cTn id="99" dur="500"/>
                                        <p:tgtEl>
                                          <p:spTgt spid="189464"/>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89465"/>
                                        </p:tgtEl>
                                        <p:attrNameLst>
                                          <p:attrName>style.visibility</p:attrName>
                                        </p:attrNameLst>
                                      </p:cBhvr>
                                      <p:to>
                                        <p:strVal val="visible"/>
                                      </p:to>
                                    </p:set>
                                    <p:animEffect transition="in" filter="wipe(left)">
                                      <p:cBhvr>
                                        <p:cTn id="104" dur="500"/>
                                        <p:tgtEl>
                                          <p:spTgt spid="189465"/>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189490"/>
                                        </p:tgtEl>
                                        <p:attrNameLst>
                                          <p:attrName>style.visibility</p:attrName>
                                        </p:attrNameLst>
                                      </p:cBhvr>
                                      <p:to>
                                        <p:strVal val="visible"/>
                                      </p:to>
                                    </p:set>
                                    <p:animEffect transition="in" filter="wipe(left)">
                                      <p:cBhvr>
                                        <p:cTn id="109" dur="500"/>
                                        <p:tgtEl>
                                          <p:spTgt spid="189490"/>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189473"/>
                                        </p:tgtEl>
                                        <p:attrNameLst>
                                          <p:attrName>style.visibility</p:attrName>
                                        </p:attrNameLst>
                                      </p:cBhvr>
                                      <p:to>
                                        <p:strVal val="visible"/>
                                      </p:to>
                                    </p:set>
                                    <p:animEffect transition="in" filter="wipe(left)">
                                      <p:cBhvr>
                                        <p:cTn id="114" dur="500"/>
                                        <p:tgtEl>
                                          <p:spTgt spid="189473"/>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1" fill="hold" grpId="0" nodeType="clickEffect">
                                  <p:stCondLst>
                                    <p:cond delay="0"/>
                                  </p:stCondLst>
                                  <p:childTnLst>
                                    <p:set>
                                      <p:cBhvr>
                                        <p:cTn id="118" dur="1" fill="hold">
                                          <p:stCondLst>
                                            <p:cond delay="0"/>
                                          </p:stCondLst>
                                        </p:cTn>
                                        <p:tgtEl>
                                          <p:spTgt spid="189468"/>
                                        </p:tgtEl>
                                        <p:attrNameLst>
                                          <p:attrName>style.visibility</p:attrName>
                                        </p:attrNameLst>
                                      </p:cBhvr>
                                      <p:to>
                                        <p:strVal val="visible"/>
                                      </p:to>
                                    </p:set>
                                    <p:animEffect transition="in" filter="wipe(up)">
                                      <p:cBhvr>
                                        <p:cTn id="119" dur="500"/>
                                        <p:tgtEl>
                                          <p:spTgt spid="189468"/>
                                        </p:tgtEl>
                                      </p:cBhvr>
                                    </p:animEffect>
                                  </p:childTnLst>
                                </p:cTn>
                              </p:par>
                            </p:childTnLst>
                          </p:cTn>
                        </p:par>
                        <p:par>
                          <p:cTn id="120" fill="hold" nodeType="afterGroup">
                            <p:stCondLst>
                              <p:cond delay="500"/>
                            </p:stCondLst>
                            <p:childTnLst>
                              <p:par>
                                <p:cTn id="121" presetID="22" presetClass="entr" presetSubtype="1" fill="hold" grpId="0" nodeType="afterEffect">
                                  <p:stCondLst>
                                    <p:cond delay="0"/>
                                  </p:stCondLst>
                                  <p:childTnLst>
                                    <p:set>
                                      <p:cBhvr>
                                        <p:cTn id="122" dur="1" fill="hold">
                                          <p:stCondLst>
                                            <p:cond delay="0"/>
                                          </p:stCondLst>
                                        </p:cTn>
                                        <p:tgtEl>
                                          <p:spTgt spid="189466"/>
                                        </p:tgtEl>
                                        <p:attrNameLst>
                                          <p:attrName>style.visibility</p:attrName>
                                        </p:attrNameLst>
                                      </p:cBhvr>
                                      <p:to>
                                        <p:strVal val="visible"/>
                                      </p:to>
                                    </p:set>
                                    <p:animEffect transition="in" filter="wipe(up)">
                                      <p:cBhvr>
                                        <p:cTn id="123" dur="500"/>
                                        <p:tgtEl>
                                          <p:spTgt spid="189466"/>
                                        </p:tgtEl>
                                      </p:cBhvr>
                                    </p:animEffect>
                                  </p:childTnLst>
                                </p:cTn>
                              </p:par>
                            </p:childTnLst>
                          </p:cTn>
                        </p:par>
                        <p:par>
                          <p:cTn id="124" fill="hold" nodeType="afterGroup">
                            <p:stCondLst>
                              <p:cond delay="1000"/>
                            </p:stCondLst>
                            <p:childTnLst>
                              <p:par>
                                <p:cTn id="125" presetID="22" presetClass="entr" presetSubtype="1" fill="hold" grpId="0" nodeType="afterEffect">
                                  <p:stCondLst>
                                    <p:cond delay="0"/>
                                  </p:stCondLst>
                                  <p:childTnLst>
                                    <p:set>
                                      <p:cBhvr>
                                        <p:cTn id="126" dur="1" fill="hold">
                                          <p:stCondLst>
                                            <p:cond delay="0"/>
                                          </p:stCondLst>
                                        </p:cTn>
                                        <p:tgtEl>
                                          <p:spTgt spid="189467"/>
                                        </p:tgtEl>
                                        <p:attrNameLst>
                                          <p:attrName>style.visibility</p:attrName>
                                        </p:attrNameLst>
                                      </p:cBhvr>
                                      <p:to>
                                        <p:strVal val="visible"/>
                                      </p:to>
                                    </p:set>
                                    <p:animEffect transition="in" filter="wipe(up)">
                                      <p:cBhvr>
                                        <p:cTn id="127" dur="500"/>
                                        <p:tgtEl>
                                          <p:spTgt spid="189467"/>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189469"/>
                                        </p:tgtEl>
                                        <p:attrNameLst>
                                          <p:attrName>style.visibility</p:attrName>
                                        </p:attrNameLst>
                                      </p:cBhvr>
                                      <p:to>
                                        <p:strVal val="visible"/>
                                      </p:to>
                                    </p:set>
                                    <p:animEffect transition="in" filter="wipe(left)">
                                      <p:cBhvr>
                                        <p:cTn id="132" dur="500"/>
                                        <p:tgtEl>
                                          <p:spTgt spid="189469"/>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189470"/>
                                        </p:tgtEl>
                                        <p:attrNameLst>
                                          <p:attrName>style.visibility</p:attrName>
                                        </p:attrNameLst>
                                      </p:cBhvr>
                                      <p:to>
                                        <p:strVal val="visible"/>
                                      </p:to>
                                    </p:set>
                                    <p:animEffect transition="in" filter="wipe(left)">
                                      <p:cBhvr>
                                        <p:cTn id="137" dur="500"/>
                                        <p:tgtEl>
                                          <p:spTgt spid="189470"/>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189471"/>
                                        </p:tgtEl>
                                        <p:attrNameLst>
                                          <p:attrName>style.visibility</p:attrName>
                                        </p:attrNameLst>
                                      </p:cBhvr>
                                      <p:to>
                                        <p:strVal val="visible"/>
                                      </p:to>
                                    </p:set>
                                    <p:animEffect transition="in" filter="wipe(left)">
                                      <p:cBhvr>
                                        <p:cTn id="142" dur="500"/>
                                        <p:tgtEl>
                                          <p:spTgt spid="189471"/>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89472"/>
                                        </p:tgtEl>
                                        <p:attrNameLst>
                                          <p:attrName>style.visibility</p:attrName>
                                        </p:attrNameLst>
                                      </p:cBhvr>
                                      <p:to>
                                        <p:strVal val="visible"/>
                                      </p:to>
                                    </p:set>
                                    <p:animEffect transition="in" filter="wipe(left)">
                                      <p:cBhvr>
                                        <p:cTn id="147" dur="500"/>
                                        <p:tgtEl>
                                          <p:spTgt spid="189472"/>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189491"/>
                                        </p:tgtEl>
                                        <p:attrNameLst>
                                          <p:attrName>style.visibility</p:attrName>
                                        </p:attrNameLst>
                                      </p:cBhvr>
                                      <p:to>
                                        <p:strVal val="visible"/>
                                      </p:to>
                                    </p:set>
                                    <p:animEffect transition="in" filter="wipe(left)">
                                      <p:cBhvr>
                                        <p:cTn id="152" dur="500"/>
                                        <p:tgtEl>
                                          <p:spTgt spid="189491"/>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189474"/>
                                        </p:tgtEl>
                                        <p:attrNameLst>
                                          <p:attrName>style.visibility</p:attrName>
                                        </p:attrNameLst>
                                      </p:cBhvr>
                                      <p:to>
                                        <p:strVal val="visible"/>
                                      </p:to>
                                    </p:set>
                                    <p:animEffect transition="in" filter="wipe(left)">
                                      <p:cBhvr>
                                        <p:cTn id="157" dur="500"/>
                                        <p:tgtEl>
                                          <p:spTgt spid="189474"/>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1" fill="hold" grpId="0" nodeType="clickEffect">
                                  <p:stCondLst>
                                    <p:cond delay="0"/>
                                  </p:stCondLst>
                                  <p:childTnLst>
                                    <p:set>
                                      <p:cBhvr>
                                        <p:cTn id="161" dur="1" fill="hold">
                                          <p:stCondLst>
                                            <p:cond delay="0"/>
                                          </p:stCondLst>
                                        </p:cTn>
                                        <p:tgtEl>
                                          <p:spTgt spid="189480"/>
                                        </p:tgtEl>
                                        <p:attrNameLst>
                                          <p:attrName>style.visibility</p:attrName>
                                        </p:attrNameLst>
                                      </p:cBhvr>
                                      <p:to>
                                        <p:strVal val="visible"/>
                                      </p:to>
                                    </p:set>
                                    <p:animEffect transition="in" filter="wipe(up)">
                                      <p:cBhvr>
                                        <p:cTn id="162" dur="500"/>
                                        <p:tgtEl>
                                          <p:spTgt spid="189480"/>
                                        </p:tgtEl>
                                      </p:cBhvr>
                                    </p:animEffect>
                                  </p:childTnLst>
                                </p:cTn>
                              </p:par>
                            </p:childTnLst>
                          </p:cTn>
                        </p:par>
                        <p:par>
                          <p:cTn id="163" fill="hold" nodeType="afterGroup">
                            <p:stCondLst>
                              <p:cond delay="500"/>
                            </p:stCondLst>
                            <p:childTnLst>
                              <p:par>
                                <p:cTn id="164" presetID="22" presetClass="entr" presetSubtype="1" fill="hold" grpId="0" nodeType="afterEffect">
                                  <p:stCondLst>
                                    <p:cond delay="0"/>
                                  </p:stCondLst>
                                  <p:childTnLst>
                                    <p:set>
                                      <p:cBhvr>
                                        <p:cTn id="165" dur="1" fill="hold">
                                          <p:stCondLst>
                                            <p:cond delay="0"/>
                                          </p:stCondLst>
                                        </p:cTn>
                                        <p:tgtEl>
                                          <p:spTgt spid="189478"/>
                                        </p:tgtEl>
                                        <p:attrNameLst>
                                          <p:attrName>style.visibility</p:attrName>
                                        </p:attrNameLst>
                                      </p:cBhvr>
                                      <p:to>
                                        <p:strVal val="visible"/>
                                      </p:to>
                                    </p:set>
                                    <p:animEffect transition="in" filter="wipe(up)">
                                      <p:cBhvr>
                                        <p:cTn id="166" dur="500"/>
                                        <p:tgtEl>
                                          <p:spTgt spid="189478"/>
                                        </p:tgtEl>
                                      </p:cBhvr>
                                    </p:animEffect>
                                  </p:childTnLst>
                                </p:cTn>
                              </p:par>
                            </p:childTnLst>
                          </p:cTn>
                        </p:par>
                        <p:par>
                          <p:cTn id="167" fill="hold" nodeType="afterGroup">
                            <p:stCondLst>
                              <p:cond delay="1000"/>
                            </p:stCondLst>
                            <p:childTnLst>
                              <p:par>
                                <p:cTn id="168" presetID="22" presetClass="entr" presetSubtype="1" fill="hold" grpId="0" nodeType="afterEffect">
                                  <p:stCondLst>
                                    <p:cond delay="0"/>
                                  </p:stCondLst>
                                  <p:childTnLst>
                                    <p:set>
                                      <p:cBhvr>
                                        <p:cTn id="169" dur="1" fill="hold">
                                          <p:stCondLst>
                                            <p:cond delay="0"/>
                                          </p:stCondLst>
                                        </p:cTn>
                                        <p:tgtEl>
                                          <p:spTgt spid="189479"/>
                                        </p:tgtEl>
                                        <p:attrNameLst>
                                          <p:attrName>style.visibility</p:attrName>
                                        </p:attrNameLst>
                                      </p:cBhvr>
                                      <p:to>
                                        <p:strVal val="visible"/>
                                      </p:to>
                                    </p:set>
                                    <p:animEffect transition="in" filter="wipe(up)">
                                      <p:cBhvr>
                                        <p:cTn id="170" dur="500"/>
                                        <p:tgtEl>
                                          <p:spTgt spid="189479"/>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2" presetClass="entr" presetSubtype="8" fill="hold" grpId="0" nodeType="clickEffect">
                                  <p:stCondLst>
                                    <p:cond delay="0"/>
                                  </p:stCondLst>
                                  <p:childTnLst>
                                    <p:set>
                                      <p:cBhvr>
                                        <p:cTn id="174" dur="1" fill="hold">
                                          <p:stCondLst>
                                            <p:cond delay="0"/>
                                          </p:stCondLst>
                                        </p:cTn>
                                        <p:tgtEl>
                                          <p:spTgt spid="189476"/>
                                        </p:tgtEl>
                                        <p:attrNameLst>
                                          <p:attrName>style.visibility</p:attrName>
                                        </p:attrNameLst>
                                      </p:cBhvr>
                                      <p:to>
                                        <p:strVal val="visible"/>
                                      </p:to>
                                    </p:set>
                                    <p:animEffect transition="in" filter="wipe(left)">
                                      <p:cBhvr>
                                        <p:cTn id="175" dur="500"/>
                                        <p:tgtEl>
                                          <p:spTgt spid="189476"/>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2" presetClass="entr" presetSubtype="8" fill="hold" grpId="0" nodeType="clickEffect">
                                  <p:stCondLst>
                                    <p:cond delay="0"/>
                                  </p:stCondLst>
                                  <p:childTnLst>
                                    <p:set>
                                      <p:cBhvr>
                                        <p:cTn id="179" dur="1" fill="hold">
                                          <p:stCondLst>
                                            <p:cond delay="0"/>
                                          </p:stCondLst>
                                        </p:cTn>
                                        <p:tgtEl>
                                          <p:spTgt spid="189475"/>
                                        </p:tgtEl>
                                        <p:attrNameLst>
                                          <p:attrName>style.visibility</p:attrName>
                                        </p:attrNameLst>
                                      </p:cBhvr>
                                      <p:to>
                                        <p:strVal val="visible"/>
                                      </p:to>
                                    </p:set>
                                    <p:animEffect transition="in" filter="wipe(left)">
                                      <p:cBhvr>
                                        <p:cTn id="180" dur="500"/>
                                        <p:tgtEl>
                                          <p:spTgt spid="189475"/>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189492"/>
                                        </p:tgtEl>
                                        <p:attrNameLst>
                                          <p:attrName>style.visibility</p:attrName>
                                        </p:attrNameLst>
                                      </p:cBhvr>
                                      <p:to>
                                        <p:strVal val="visible"/>
                                      </p:to>
                                    </p:set>
                                    <p:animEffect transition="in" filter="wipe(left)">
                                      <p:cBhvr>
                                        <p:cTn id="185" dur="500"/>
                                        <p:tgtEl>
                                          <p:spTgt spid="189492"/>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189477"/>
                                        </p:tgtEl>
                                        <p:attrNameLst>
                                          <p:attrName>style.visibility</p:attrName>
                                        </p:attrNameLst>
                                      </p:cBhvr>
                                      <p:to>
                                        <p:strVal val="visible"/>
                                      </p:to>
                                    </p:set>
                                    <p:animEffect transition="in" filter="wipe(left)">
                                      <p:cBhvr>
                                        <p:cTn id="190" dur="500"/>
                                        <p:tgtEl>
                                          <p:spTgt spid="189477"/>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22" presetClass="entr" presetSubtype="1" fill="hold" grpId="0" nodeType="clickEffect">
                                  <p:stCondLst>
                                    <p:cond delay="0"/>
                                  </p:stCondLst>
                                  <p:childTnLst>
                                    <p:set>
                                      <p:cBhvr>
                                        <p:cTn id="194" dur="1" fill="hold">
                                          <p:stCondLst>
                                            <p:cond delay="0"/>
                                          </p:stCondLst>
                                        </p:cTn>
                                        <p:tgtEl>
                                          <p:spTgt spid="189487"/>
                                        </p:tgtEl>
                                        <p:attrNameLst>
                                          <p:attrName>style.visibility</p:attrName>
                                        </p:attrNameLst>
                                      </p:cBhvr>
                                      <p:to>
                                        <p:strVal val="visible"/>
                                      </p:to>
                                    </p:set>
                                    <p:animEffect transition="in" filter="wipe(up)">
                                      <p:cBhvr>
                                        <p:cTn id="195" dur="500"/>
                                        <p:tgtEl>
                                          <p:spTgt spid="189487"/>
                                        </p:tgtEl>
                                      </p:cBhvr>
                                    </p:animEffect>
                                  </p:childTnLst>
                                </p:cTn>
                              </p:par>
                            </p:childTnLst>
                          </p:cTn>
                        </p:par>
                        <p:par>
                          <p:cTn id="196" fill="hold" nodeType="afterGroup">
                            <p:stCondLst>
                              <p:cond delay="500"/>
                            </p:stCondLst>
                            <p:childTnLst>
                              <p:par>
                                <p:cTn id="197" presetID="22" presetClass="entr" presetSubtype="1" fill="hold" grpId="0" nodeType="afterEffect">
                                  <p:stCondLst>
                                    <p:cond delay="0"/>
                                  </p:stCondLst>
                                  <p:childTnLst>
                                    <p:set>
                                      <p:cBhvr>
                                        <p:cTn id="198" dur="1" fill="hold">
                                          <p:stCondLst>
                                            <p:cond delay="0"/>
                                          </p:stCondLst>
                                        </p:cTn>
                                        <p:tgtEl>
                                          <p:spTgt spid="189483"/>
                                        </p:tgtEl>
                                        <p:attrNameLst>
                                          <p:attrName>style.visibility</p:attrName>
                                        </p:attrNameLst>
                                      </p:cBhvr>
                                      <p:to>
                                        <p:strVal val="visible"/>
                                      </p:to>
                                    </p:set>
                                    <p:animEffect transition="in" filter="wipe(up)">
                                      <p:cBhvr>
                                        <p:cTn id="199" dur="500"/>
                                        <p:tgtEl>
                                          <p:spTgt spid="189483"/>
                                        </p:tgtEl>
                                      </p:cBhvr>
                                    </p:animEffect>
                                  </p:childTnLst>
                                </p:cTn>
                              </p:par>
                            </p:childTnLst>
                          </p:cTn>
                        </p:par>
                        <p:par>
                          <p:cTn id="200" fill="hold" nodeType="afterGroup">
                            <p:stCondLst>
                              <p:cond delay="1000"/>
                            </p:stCondLst>
                            <p:childTnLst>
                              <p:par>
                                <p:cTn id="201" presetID="22" presetClass="entr" presetSubtype="1" fill="hold" grpId="0" nodeType="afterEffect">
                                  <p:stCondLst>
                                    <p:cond delay="0"/>
                                  </p:stCondLst>
                                  <p:childTnLst>
                                    <p:set>
                                      <p:cBhvr>
                                        <p:cTn id="202" dur="1" fill="hold">
                                          <p:stCondLst>
                                            <p:cond delay="0"/>
                                          </p:stCondLst>
                                        </p:cTn>
                                        <p:tgtEl>
                                          <p:spTgt spid="189484"/>
                                        </p:tgtEl>
                                        <p:attrNameLst>
                                          <p:attrName>style.visibility</p:attrName>
                                        </p:attrNameLst>
                                      </p:cBhvr>
                                      <p:to>
                                        <p:strVal val="visible"/>
                                      </p:to>
                                    </p:set>
                                    <p:animEffect transition="in" filter="wipe(up)">
                                      <p:cBhvr>
                                        <p:cTn id="203" dur="500"/>
                                        <p:tgtEl>
                                          <p:spTgt spid="189484"/>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2" presetClass="entr" presetSubtype="1" fill="hold" grpId="0" nodeType="clickEffect">
                                  <p:stCondLst>
                                    <p:cond delay="0"/>
                                  </p:stCondLst>
                                  <p:childTnLst>
                                    <p:set>
                                      <p:cBhvr>
                                        <p:cTn id="207" dur="1" fill="hold">
                                          <p:stCondLst>
                                            <p:cond delay="0"/>
                                          </p:stCondLst>
                                        </p:cTn>
                                        <p:tgtEl>
                                          <p:spTgt spid="189488"/>
                                        </p:tgtEl>
                                        <p:attrNameLst>
                                          <p:attrName>style.visibility</p:attrName>
                                        </p:attrNameLst>
                                      </p:cBhvr>
                                      <p:to>
                                        <p:strVal val="visible"/>
                                      </p:to>
                                    </p:set>
                                    <p:animEffect transition="in" filter="wipe(up)">
                                      <p:cBhvr>
                                        <p:cTn id="208" dur="500"/>
                                        <p:tgtEl>
                                          <p:spTgt spid="189488"/>
                                        </p:tgtEl>
                                      </p:cBhvr>
                                    </p:animEffect>
                                  </p:childTnLst>
                                </p:cTn>
                              </p:par>
                            </p:childTnLst>
                          </p:cTn>
                        </p:par>
                        <p:par>
                          <p:cTn id="209" fill="hold" nodeType="afterGroup">
                            <p:stCondLst>
                              <p:cond delay="500"/>
                            </p:stCondLst>
                            <p:childTnLst>
                              <p:par>
                                <p:cTn id="210" presetID="22" presetClass="entr" presetSubtype="1" fill="hold" grpId="0" nodeType="afterEffect">
                                  <p:stCondLst>
                                    <p:cond delay="0"/>
                                  </p:stCondLst>
                                  <p:childTnLst>
                                    <p:set>
                                      <p:cBhvr>
                                        <p:cTn id="211" dur="1" fill="hold">
                                          <p:stCondLst>
                                            <p:cond delay="0"/>
                                          </p:stCondLst>
                                        </p:cTn>
                                        <p:tgtEl>
                                          <p:spTgt spid="189485"/>
                                        </p:tgtEl>
                                        <p:attrNameLst>
                                          <p:attrName>style.visibility</p:attrName>
                                        </p:attrNameLst>
                                      </p:cBhvr>
                                      <p:to>
                                        <p:strVal val="visible"/>
                                      </p:to>
                                    </p:set>
                                    <p:animEffect transition="in" filter="wipe(up)">
                                      <p:cBhvr>
                                        <p:cTn id="212" dur="500"/>
                                        <p:tgtEl>
                                          <p:spTgt spid="189485"/>
                                        </p:tgtEl>
                                      </p:cBhvr>
                                    </p:animEffect>
                                  </p:childTnLst>
                                </p:cTn>
                              </p:par>
                            </p:childTnLst>
                          </p:cTn>
                        </p:par>
                        <p:par>
                          <p:cTn id="213" fill="hold" nodeType="afterGroup">
                            <p:stCondLst>
                              <p:cond delay="1000"/>
                            </p:stCondLst>
                            <p:childTnLst>
                              <p:par>
                                <p:cTn id="214" presetID="22" presetClass="entr" presetSubtype="1" fill="hold" grpId="0" nodeType="afterEffect">
                                  <p:stCondLst>
                                    <p:cond delay="0"/>
                                  </p:stCondLst>
                                  <p:childTnLst>
                                    <p:set>
                                      <p:cBhvr>
                                        <p:cTn id="215" dur="1" fill="hold">
                                          <p:stCondLst>
                                            <p:cond delay="0"/>
                                          </p:stCondLst>
                                        </p:cTn>
                                        <p:tgtEl>
                                          <p:spTgt spid="189486"/>
                                        </p:tgtEl>
                                        <p:attrNameLst>
                                          <p:attrName>style.visibility</p:attrName>
                                        </p:attrNameLst>
                                      </p:cBhvr>
                                      <p:to>
                                        <p:strVal val="visible"/>
                                      </p:to>
                                    </p:set>
                                    <p:animEffect transition="in" filter="wipe(up)">
                                      <p:cBhvr>
                                        <p:cTn id="216" dur="500"/>
                                        <p:tgtEl>
                                          <p:spTgt spid="189486"/>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22" presetClass="entr" presetSubtype="8" fill="hold" grpId="0" nodeType="clickEffect">
                                  <p:stCondLst>
                                    <p:cond delay="0"/>
                                  </p:stCondLst>
                                  <p:childTnLst>
                                    <p:set>
                                      <p:cBhvr>
                                        <p:cTn id="220" dur="1" fill="hold">
                                          <p:stCondLst>
                                            <p:cond delay="0"/>
                                          </p:stCondLst>
                                        </p:cTn>
                                        <p:tgtEl>
                                          <p:spTgt spid="189481"/>
                                        </p:tgtEl>
                                        <p:attrNameLst>
                                          <p:attrName>style.visibility</p:attrName>
                                        </p:attrNameLst>
                                      </p:cBhvr>
                                      <p:to>
                                        <p:strVal val="visible"/>
                                      </p:to>
                                    </p:set>
                                    <p:animEffect transition="in" filter="wipe(left)">
                                      <p:cBhvr>
                                        <p:cTn id="221" dur="500"/>
                                        <p:tgtEl>
                                          <p:spTgt spid="189481"/>
                                        </p:tgtEl>
                                      </p:cBhvr>
                                    </p:animEffec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22" presetClass="entr" presetSubtype="8" fill="hold" grpId="0" nodeType="clickEffect">
                                  <p:stCondLst>
                                    <p:cond delay="0"/>
                                  </p:stCondLst>
                                  <p:childTnLst>
                                    <p:set>
                                      <p:cBhvr>
                                        <p:cTn id="225" dur="1" fill="hold">
                                          <p:stCondLst>
                                            <p:cond delay="0"/>
                                          </p:stCondLst>
                                        </p:cTn>
                                        <p:tgtEl>
                                          <p:spTgt spid="189482"/>
                                        </p:tgtEl>
                                        <p:attrNameLst>
                                          <p:attrName>style.visibility</p:attrName>
                                        </p:attrNameLst>
                                      </p:cBhvr>
                                      <p:to>
                                        <p:strVal val="visible"/>
                                      </p:to>
                                    </p:set>
                                    <p:animEffect transition="in" filter="wipe(left)">
                                      <p:cBhvr>
                                        <p:cTn id="226" dur="500"/>
                                        <p:tgtEl>
                                          <p:spTgt spid="189482"/>
                                        </p:tgtEl>
                                      </p:cBhvr>
                                    </p:animEffec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22" presetClass="entr" presetSubtype="8" fill="hold" grpId="0" nodeType="clickEffect">
                                  <p:stCondLst>
                                    <p:cond delay="0"/>
                                  </p:stCondLst>
                                  <p:childTnLst>
                                    <p:set>
                                      <p:cBhvr>
                                        <p:cTn id="230" dur="1" fill="hold">
                                          <p:stCondLst>
                                            <p:cond delay="0"/>
                                          </p:stCondLst>
                                        </p:cTn>
                                        <p:tgtEl>
                                          <p:spTgt spid="189493"/>
                                        </p:tgtEl>
                                        <p:attrNameLst>
                                          <p:attrName>style.visibility</p:attrName>
                                        </p:attrNameLst>
                                      </p:cBhvr>
                                      <p:to>
                                        <p:strVal val="visible"/>
                                      </p:to>
                                    </p:set>
                                    <p:animEffect transition="in" filter="wipe(left)">
                                      <p:cBhvr>
                                        <p:cTn id="231" dur="500"/>
                                        <p:tgtEl>
                                          <p:spTgt spid="189493"/>
                                        </p:tgtEl>
                                      </p:cBhvr>
                                    </p:animEffect>
                                  </p:childTnLst>
                                </p:cTn>
                              </p:par>
                            </p:childTnLst>
                          </p:cTn>
                        </p:par>
                        <p:par>
                          <p:cTn id="232" fill="hold" nodeType="afterGroup">
                            <p:stCondLst>
                              <p:cond delay="500"/>
                            </p:stCondLst>
                            <p:childTnLst>
                              <p:par>
                                <p:cTn id="233" presetID="22" presetClass="entr" presetSubtype="8" fill="hold" grpId="0" nodeType="afterEffect">
                                  <p:stCondLst>
                                    <p:cond delay="0"/>
                                  </p:stCondLst>
                                  <p:childTnLst>
                                    <p:set>
                                      <p:cBhvr>
                                        <p:cTn id="234" dur="1" fill="hold">
                                          <p:stCondLst>
                                            <p:cond delay="0"/>
                                          </p:stCondLst>
                                        </p:cTn>
                                        <p:tgtEl>
                                          <p:spTgt spid="189489"/>
                                        </p:tgtEl>
                                        <p:attrNameLst>
                                          <p:attrName>style.visibility</p:attrName>
                                        </p:attrNameLst>
                                      </p:cBhvr>
                                      <p:to>
                                        <p:strVal val="visible"/>
                                      </p:to>
                                    </p:set>
                                    <p:animEffect transition="in" filter="wipe(left)">
                                      <p:cBhvr>
                                        <p:cTn id="235" dur="500"/>
                                        <p:tgtEl>
                                          <p:spTgt spid="189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5" grpId="0" autoUpdateAnimBg="0"/>
      <p:bldP spid="189447" grpId="0" autoUpdateAnimBg="0"/>
      <p:bldP spid="189448" grpId="0" autoUpdateAnimBg="0"/>
      <p:bldP spid="189449" grpId="0" autoUpdateAnimBg="0"/>
      <p:bldP spid="189450" grpId="0" autoUpdateAnimBg="0"/>
      <p:bldP spid="189451" grpId="0" autoUpdateAnimBg="0"/>
      <p:bldP spid="189452" grpId="0" autoUpdateAnimBg="0"/>
      <p:bldP spid="189453" grpId="0" autoUpdateAnimBg="0"/>
      <p:bldP spid="189455" grpId="0" animBg="1"/>
      <p:bldP spid="189456" grpId="0" autoUpdateAnimBg="0"/>
      <p:bldP spid="189457" grpId="0" animBg="1"/>
      <p:bldP spid="189458" grpId="0" autoUpdateAnimBg="0"/>
      <p:bldP spid="189459" grpId="0" autoUpdateAnimBg="0"/>
      <p:bldP spid="189460" grpId="0" autoUpdateAnimBg="0"/>
      <p:bldP spid="189461" grpId="0" autoUpdateAnimBg="0"/>
      <p:bldP spid="189462" grpId="0" autoUpdateAnimBg="0"/>
      <p:bldP spid="189463" grpId="0" autoUpdateAnimBg="0"/>
      <p:bldP spid="189464" grpId="0" autoUpdateAnimBg="0"/>
      <p:bldP spid="189465" grpId="0" autoUpdateAnimBg="0"/>
      <p:bldP spid="189466" grpId="0" animBg="1"/>
      <p:bldP spid="189467" grpId="0" autoUpdateAnimBg="0"/>
      <p:bldP spid="189468" grpId="0" animBg="1"/>
      <p:bldP spid="189469" grpId="0" autoUpdateAnimBg="0"/>
      <p:bldP spid="189470" grpId="0" autoUpdateAnimBg="0"/>
      <p:bldP spid="189471" grpId="0" autoUpdateAnimBg="0"/>
      <p:bldP spid="189472" grpId="0" autoUpdateAnimBg="0"/>
      <p:bldP spid="189473" grpId="0" animBg="1" autoUpdateAnimBg="0"/>
      <p:bldP spid="189474" grpId="0" animBg="1" autoUpdateAnimBg="0"/>
      <p:bldP spid="189475" grpId="0" autoUpdateAnimBg="0"/>
      <p:bldP spid="189476" grpId="0" autoUpdateAnimBg="0"/>
      <p:bldP spid="189477" grpId="0" animBg="1" autoUpdateAnimBg="0"/>
      <p:bldP spid="189478" grpId="0" animBg="1"/>
      <p:bldP spid="189479" grpId="0" autoUpdateAnimBg="0"/>
      <p:bldP spid="189480" grpId="0" animBg="1"/>
      <p:bldP spid="189481" grpId="0" autoUpdateAnimBg="0"/>
      <p:bldP spid="189482" grpId="0" autoUpdateAnimBg="0"/>
      <p:bldP spid="189483" grpId="0" animBg="1"/>
      <p:bldP spid="189484" grpId="0" autoUpdateAnimBg="0"/>
      <p:bldP spid="189485" grpId="0" animBg="1"/>
      <p:bldP spid="189486" grpId="0" autoUpdateAnimBg="0"/>
      <p:bldP spid="189487" grpId="0" animBg="1"/>
      <p:bldP spid="189488" grpId="0" animBg="1"/>
      <p:bldP spid="189489" grpId="0" animBg="1" autoUpdateAnimBg="0"/>
      <p:bldP spid="189490" grpId="0" animBg="1" autoUpdateAnimBg="0"/>
      <p:bldP spid="189491" grpId="0" animBg="1" autoUpdateAnimBg="0"/>
      <p:bldP spid="189492" grpId="0" animBg="1" autoUpdateAnimBg="0"/>
      <p:bldP spid="189493"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58"/>
          <p:cNvGrpSpPr>
            <a:grpSpLocks/>
          </p:cNvGrpSpPr>
          <p:nvPr/>
        </p:nvGrpSpPr>
        <p:grpSpPr bwMode="auto">
          <a:xfrm>
            <a:off x="228600" y="1066800"/>
            <a:ext cx="4953000" cy="3810000"/>
            <a:chOff x="144" y="672"/>
            <a:chExt cx="3120" cy="2400"/>
          </a:xfrm>
        </p:grpSpPr>
        <p:sp>
          <p:nvSpPr>
            <p:cNvPr id="85013" name="Oval 1026"/>
            <p:cNvSpPr>
              <a:spLocks noChangeArrowheads="1"/>
            </p:cNvSpPr>
            <p:nvPr/>
          </p:nvSpPr>
          <p:spPr bwMode="auto">
            <a:xfrm>
              <a:off x="1776" y="672"/>
              <a:ext cx="432" cy="384"/>
            </a:xfrm>
            <a:prstGeom prst="ellipse">
              <a:avLst/>
            </a:prstGeom>
            <a:solidFill>
              <a:srgbClr val="CCFFCC"/>
            </a:solidFill>
            <a:ln w="19050">
              <a:solidFill>
                <a:srgbClr val="0080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4000" b="1">
                  <a:solidFill>
                    <a:srgbClr val="006600"/>
                  </a:solidFill>
                </a:rPr>
                <a:t>E</a:t>
              </a:r>
              <a:endParaRPr lang="en-US" altLang="zh-CN" sz="4000"/>
            </a:p>
          </p:txBody>
        </p:sp>
        <p:sp>
          <p:nvSpPr>
            <p:cNvPr id="85014" name="Oval 1028"/>
            <p:cNvSpPr>
              <a:spLocks noChangeArrowheads="1"/>
            </p:cNvSpPr>
            <p:nvPr/>
          </p:nvSpPr>
          <p:spPr bwMode="auto">
            <a:xfrm>
              <a:off x="720" y="1248"/>
              <a:ext cx="432" cy="384"/>
            </a:xfrm>
            <a:prstGeom prst="ellipse">
              <a:avLst/>
            </a:prstGeom>
            <a:solidFill>
              <a:srgbClr val="CCFFCC"/>
            </a:solidFill>
            <a:ln w="19050">
              <a:solidFill>
                <a:srgbClr val="0080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4000" b="1">
                  <a:solidFill>
                    <a:srgbClr val="006600"/>
                  </a:solidFill>
                </a:rPr>
                <a:t>C</a:t>
              </a:r>
              <a:endParaRPr lang="en-US" altLang="zh-CN" sz="4000"/>
            </a:p>
          </p:txBody>
        </p:sp>
        <p:sp>
          <p:nvSpPr>
            <p:cNvPr id="85015" name="Oval 1029"/>
            <p:cNvSpPr>
              <a:spLocks noChangeArrowheads="1"/>
            </p:cNvSpPr>
            <p:nvPr/>
          </p:nvSpPr>
          <p:spPr bwMode="auto">
            <a:xfrm>
              <a:off x="2832" y="1248"/>
              <a:ext cx="432" cy="384"/>
            </a:xfrm>
            <a:prstGeom prst="ellipse">
              <a:avLst/>
            </a:prstGeom>
            <a:solidFill>
              <a:srgbClr val="CCFFCC"/>
            </a:solidFill>
            <a:ln w="19050">
              <a:solidFill>
                <a:srgbClr val="0080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4000" b="1">
                  <a:solidFill>
                    <a:srgbClr val="006600"/>
                  </a:solidFill>
                </a:rPr>
                <a:t>G</a:t>
              </a:r>
              <a:endParaRPr lang="en-US" altLang="zh-CN" sz="4000"/>
            </a:p>
          </p:txBody>
        </p:sp>
        <p:sp>
          <p:nvSpPr>
            <p:cNvPr id="85016" name="Oval 1030"/>
            <p:cNvSpPr>
              <a:spLocks noChangeArrowheads="1"/>
            </p:cNvSpPr>
            <p:nvPr/>
          </p:nvSpPr>
          <p:spPr bwMode="auto">
            <a:xfrm>
              <a:off x="144" y="1968"/>
              <a:ext cx="432" cy="384"/>
            </a:xfrm>
            <a:prstGeom prst="ellipse">
              <a:avLst/>
            </a:prstGeom>
            <a:solidFill>
              <a:srgbClr val="CCFFCC"/>
            </a:solidFill>
            <a:ln w="19050">
              <a:solidFill>
                <a:srgbClr val="0080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4000" b="1">
                  <a:solidFill>
                    <a:srgbClr val="006600"/>
                  </a:solidFill>
                </a:rPr>
                <a:t>A</a:t>
              </a:r>
              <a:endParaRPr lang="en-US" altLang="zh-CN" sz="4000"/>
            </a:p>
          </p:txBody>
        </p:sp>
        <p:sp>
          <p:nvSpPr>
            <p:cNvPr id="85017" name="Oval 1031"/>
            <p:cNvSpPr>
              <a:spLocks noChangeArrowheads="1"/>
            </p:cNvSpPr>
            <p:nvPr/>
          </p:nvSpPr>
          <p:spPr bwMode="auto">
            <a:xfrm>
              <a:off x="480" y="2688"/>
              <a:ext cx="432" cy="384"/>
            </a:xfrm>
            <a:prstGeom prst="ellipse">
              <a:avLst/>
            </a:prstGeom>
            <a:solidFill>
              <a:srgbClr val="CCFFCC"/>
            </a:solidFill>
            <a:ln w="19050">
              <a:solidFill>
                <a:srgbClr val="0080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4000" b="1">
                  <a:solidFill>
                    <a:srgbClr val="006600"/>
                  </a:solidFill>
                </a:rPr>
                <a:t>B</a:t>
              </a:r>
              <a:endParaRPr lang="en-US" altLang="zh-CN" sz="4000"/>
            </a:p>
          </p:txBody>
        </p:sp>
        <p:sp>
          <p:nvSpPr>
            <p:cNvPr id="85018" name="Oval 1032"/>
            <p:cNvSpPr>
              <a:spLocks noChangeArrowheads="1"/>
            </p:cNvSpPr>
            <p:nvPr/>
          </p:nvSpPr>
          <p:spPr bwMode="auto">
            <a:xfrm>
              <a:off x="1296" y="1968"/>
              <a:ext cx="432" cy="384"/>
            </a:xfrm>
            <a:prstGeom prst="ellipse">
              <a:avLst/>
            </a:prstGeom>
            <a:solidFill>
              <a:srgbClr val="CCFFCC"/>
            </a:solidFill>
            <a:ln w="19050">
              <a:solidFill>
                <a:srgbClr val="0080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4000" b="1">
                  <a:solidFill>
                    <a:srgbClr val="006600"/>
                  </a:solidFill>
                </a:rPr>
                <a:t>D</a:t>
              </a:r>
              <a:endParaRPr lang="en-US" altLang="zh-CN" sz="4000"/>
            </a:p>
          </p:txBody>
        </p:sp>
        <p:sp>
          <p:nvSpPr>
            <p:cNvPr id="85019" name="Oval 1033"/>
            <p:cNvSpPr>
              <a:spLocks noChangeArrowheads="1"/>
            </p:cNvSpPr>
            <p:nvPr/>
          </p:nvSpPr>
          <p:spPr bwMode="auto">
            <a:xfrm>
              <a:off x="2160" y="1968"/>
              <a:ext cx="432" cy="384"/>
            </a:xfrm>
            <a:prstGeom prst="ellipse">
              <a:avLst/>
            </a:prstGeom>
            <a:solidFill>
              <a:srgbClr val="CCFFCC"/>
            </a:solidFill>
            <a:ln w="19050">
              <a:solidFill>
                <a:srgbClr val="0080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4000" b="1">
                  <a:solidFill>
                    <a:srgbClr val="006600"/>
                  </a:solidFill>
                </a:rPr>
                <a:t>F</a:t>
              </a:r>
              <a:endParaRPr lang="en-US" altLang="zh-CN" sz="4000"/>
            </a:p>
          </p:txBody>
        </p:sp>
        <p:sp>
          <p:nvSpPr>
            <p:cNvPr id="85020" name="Line 1034"/>
            <p:cNvSpPr>
              <a:spLocks noChangeShapeType="1"/>
            </p:cNvSpPr>
            <p:nvPr/>
          </p:nvSpPr>
          <p:spPr bwMode="auto">
            <a:xfrm flipH="1">
              <a:off x="1056" y="864"/>
              <a:ext cx="720" cy="432"/>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21" name="Line 1035"/>
            <p:cNvSpPr>
              <a:spLocks noChangeShapeType="1"/>
            </p:cNvSpPr>
            <p:nvPr/>
          </p:nvSpPr>
          <p:spPr bwMode="auto">
            <a:xfrm flipH="1">
              <a:off x="336" y="1584"/>
              <a:ext cx="432" cy="384"/>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22" name="Line 1036"/>
            <p:cNvSpPr>
              <a:spLocks noChangeShapeType="1"/>
            </p:cNvSpPr>
            <p:nvPr/>
          </p:nvSpPr>
          <p:spPr bwMode="auto">
            <a:xfrm>
              <a:off x="1104" y="1536"/>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23" name="Line 1037"/>
            <p:cNvSpPr>
              <a:spLocks noChangeShapeType="1"/>
            </p:cNvSpPr>
            <p:nvPr/>
          </p:nvSpPr>
          <p:spPr bwMode="auto">
            <a:xfrm>
              <a:off x="432" y="2304"/>
              <a:ext cx="192" cy="384"/>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24" name="Line 1038"/>
            <p:cNvSpPr>
              <a:spLocks noChangeShapeType="1"/>
            </p:cNvSpPr>
            <p:nvPr/>
          </p:nvSpPr>
          <p:spPr bwMode="auto">
            <a:xfrm>
              <a:off x="2208" y="864"/>
              <a:ext cx="720" cy="432"/>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25" name="Line 1039"/>
            <p:cNvSpPr>
              <a:spLocks noChangeShapeType="1"/>
            </p:cNvSpPr>
            <p:nvPr/>
          </p:nvSpPr>
          <p:spPr bwMode="auto">
            <a:xfrm flipH="1">
              <a:off x="2496" y="1536"/>
              <a:ext cx="384" cy="48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0481" name="Text Box 1041"/>
          <p:cNvSpPr txBox="1">
            <a:spLocks noChangeArrowheads="1"/>
          </p:cNvSpPr>
          <p:nvPr/>
        </p:nvSpPr>
        <p:spPr bwMode="auto">
          <a:xfrm>
            <a:off x="76200" y="5105400"/>
            <a:ext cx="427672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b="1">
                <a:solidFill>
                  <a:schemeClr val="accent2"/>
                </a:solidFill>
                <a:ea typeface="楷体_GB2312" pitchFamily="49" charset="-122"/>
              </a:rPr>
              <a:t>    </a:t>
            </a:r>
            <a:r>
              <a:rPr lang="zh-CN" altLang="en-US" sz="3200" b="1">
                <a:solidFill>
                  <a:schemeClr val="accent2"/>
                </a:solidFill>
                <a:ea typeface="楷体_GB2312" pitchFamily="49" charset="-122"/>
              </a:rPr>
              <a:t>查找比较“总次数”</a:t>
            </a:r>
          </a:p>
          <a:p>
            <a:pPr eaLnBrk="1" hangingPunct="1"/>
            <a:r>
              <a:rPr lang="zh-CN" altLang="en-US" sz="3200" b="1">
                <a:solidFill>
                  <a:schemeClr val="accent2"/>
                </a:solidFill>
              </a:rPr>
              <a:t> </a:t>
            </a:r>
            <a:r>
              <a:rPr lang="en-US" altLang="zh-CN" sz="3200" b="1">
                <a:solidFill>
                  <a:schemeClr val="accent2"/>
                </a:solidFill>
              </a:rPr>
              <a:t>= 3</a:t>
            </a:r>
            <a:r>
              <a:rPr lang="en-US" altLang="zh-CN" sz="3200" b="1">
                <a:solidFill>
                  <a:schemeClr val="accent2"/>
                </a:solidFill>
                <a:sym typeface="Symbol" pitchFamily="18" charset="2"/>
              </a:rPr>
              <a:t></a:t>
            </a:r>
            <a:r>
              <a:rPr lang="en-US" altLang="zh-CN" sz="3200" b="1">
                <a:solidFill>
                  <a:srgbClr val="CC0000"/>
                </a:solidFill>
                <a:sym typeface="Symbol" pitchFamily="18" charset="2"/>
              </a:rPr>
              <a:t>2</a:t>
            </a:r>
            <a:r>
              <a:rPr lang="en-US" altLang="zh-CN" sz="3200" b="1">
                <a:solidFill>
                  <a:schemeClr val="accent2"/>
                </a:solidFill>
                <a:sym typeface="Symbol" pitchFamily="18" charset="2"/>
              </a:rPr>
              <a:t>+4</a:t>
            </a:r>
            <a:r>
              <a:rPr lang="en-US" altLang="zh-CN" sz="3200" b="1">
                <a:solidFill>
                  <a:srgbClr val="CC0000"/>
                </a:solidFill>
                <a:sym typeface="Symbol" pitchFamily="18" charset="2"/>
              </a:rPr>
              <a:t>1</a:t>
            </a:r>
            <a:r>
              <a:rPr lang="en-US" altLang="zh-CN" sz="3200" b="1">
                <a:solidFill>
                  <a:schemeClr val="accent2"/>
                </a:solidFill>
                <a:sym typeface="Symbol" pitchFamily="18" charset="2"/>
              </a:rPr>
              <a:t>+2</a:t>
            </a:r>
            <a:r>
              <a:rPr lang="en-US" altLang="zh-CN" sz="3200" b="1">
                <a:solidFill>
                  <a:srgbClr val="CC0000"/>
                </a:solidFill>
                <a:sym typeface="Symbol" pitchFamily="18" charset="2"/>
              </a:rPr>
              <a:t>5</a:t>
            </a:r>
            <a:r>
              <a:rPr lang="en-US" altLang="zh-CN" sz="3200" b="1">
                <a:solidFill>
                  <a:schemeClr val="accent2"/>
                </a:solidFill>
                <a:sym typeface="Symbol" pitchFamily="18" charset="2"/>
              </a:rPr>
              <a:t>+3</a:t>
            </a:r>
            <a:r>
              <a:rPr lang="en-US" altLang="zh-CN" sz="3200" b="1">
                <a:solidFill>
                  <a:srgbClr val="CC0000"/>
                </a:solidFill>
                <a:sym typeface="Symbol" pitchFamily="18" charset="2"/>
              </a:rPr>
              <a:t>3</a:t>
            </a:r>
          </a:p>
          <a:p>
            <a:pPr eaLnBrk="1" hangingPunct="1"/>
            <a:r>
              <a:rPr lang="en-US" altLang="zh-CN" sz="3200" b="1">
                <a:solidFill>
                  <a:srgbClr val="CC0000"/>
                </a:solidFill>
                <a:sym typeface="Symbol" pitchFamily="18" charset="2"/>
              </a:rPr>
              <a:t>    </a:t>
            </a:r>
            <a:r>
              <a:rPr lang="en-US" altLang="zh-CN" sz="3200" b="1">
                <a:solidFill>
                  <a:schemeClr val="accent2"/>
                </a:solidFill>
                <a:sym typeface="Symbol" pitchFamily="18" charset="2"/>
              </a:rPr>
              <a:t>+1</a:t>
            </a:r>
            <a:r>
              <a:rPr lang="en-US" altLang="zh-CN" sz="3200" b="1">
                <a:solidFill>
                  <a:srgbClr val="CC0000"/>
                </a:solidFill>
                <a:sym typeface="Symbol" pitchFamily="18" charset="2"/>
              </a:rPr>
              <a:t>4</a:t>
            </a:r>
            <a:r>
              <a:rPr lang="en-US" altLang="zh-CN" sz="3200" b="1">
                <a:solidFill>
                  <a:schemeClr val="accent2"/>
                </a:solidFill>
                <a:sym typeface="Symbol" pitchFamily="18" charset="2"/>
              </a:rPr>
              <a:t>+3</a:t>
            </a:r>
            <a:r>
              <a:rPr lang="en-US" altLang="zh-CN" sz="3200" b="1">
                <a:solidFill>
                  <a:srgbClr val="CC0000"/>
                </a:solidFill>
                <a:sym typeface="Symbol" pitchFamily="18" charset="2"/>
              </a:rPr>
              <a:t>3</a:t>
            </a:r>
            <a:r>
              <a:rPr lang="en-US" altLang="zh-CN" sz="3200" b="1">
                <a:solidFill>
                  <a:schemeClr val="accent2"/>
                </a:solidFill>
                <a:sym typeface="Symbol" pitchFamily="18" charset="2"/>
              </a:rPr>
              <a:t>+2</a:t>
            </a:r>
            <a:r>
              <a:rPr lang="en-US" altLang="zh-CN" sz="3200" b="1">
                <a:solidFill>
                  <a:srgbClr val="CC0000"/>
                </a:solidFill>
                <a:sym typeface="Symbol" pitchFamily="18" charset="2"/>
              </a:rPr>
              <a:t>5</a:t>
            </a:r>
            <a:r>
              <a:rPr lang="en-US" altLang="zh-CN" sz="3200" b="1">
                <a:solidFill>
                  <a:schemeClr val="accent2"/>
                </a:solidFill>
                <a:sym typeface="Symbol" pitchFamily="18" charset="2"/>
              </a:rPr>
              <a:t> = </a:t>
            </a:r>
            <a:r>
              <a:rPr lang="en-US" altLang="zh-CN" sz="3600" b="1">
                <a:solidFill>
                  <a:srgbClr val="FF00FF"/>
                </a:solidFill>
                <a:sym typeface="Symbol" pitchFamily="18" charset="2"/>
              </a:rPr>
              <a:t>52</a:t>
            </a:r>
            <a:endParaRPr lang="en-US" altLang="zh-CN" sz="3600"/>
          </a:p>
        </p:txBody>
      </p:sp>
      <p:sp>
        <p:nvSpPr>
          <p:cNvPr id="190482" name="Text Box 1042"/>
          <p:cNvSpPr txBox="1">
            <a:spLocks noChangeArrowheads="1"/>
          </p:cNvSpPr>
          <p:nvPr/>
        </p:nvSpPr>
        <p:spPr bwMode="auto">
          <a:xfrm>
            <a:off x="4572000" y="5105400"/>
            <a:ext cx="437832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200" b="1">
                <a:solidFill>
                  <a:schemeClr val="accent2"/>
                </a:solidFill>
                <a:ea typeface="楷体_GB2312" pitchFamily="49" charset="-122"/>
              </a:rPr>
              <a:t>     </a:t>
            </a:r>
            <a:r>
              <a:rPr lang="zh-CN" altLang="en-US" sz="3200" b="1">
                <a:solidFill>
                  <a:schemeClr val="accent2"/>
                </a:solidFill>
                <a:ea typeface="楷体_GB2312" pitchFamily="49" charset="-122"/>
              </a:rPr>
              <a:t>查找比较“总次数”</a:t>
            </a:r>
          </a:p>
          <a:p>
            <a:pPr eaLnBrk="1" hangingPunct="1"/>
            <a:r>
              <a:rPr lang="zh-CN" altLang="en-US" sz="3200" b="1">
                <a:solidFill>
                  <a:schemeClr val="accent2"/>
                </a:solidFill>
              </a:rPr>
              <a:t> </a:t>
            </a:r>
            <a:r>
              <a:rPr lang="en-US" altLang="zh-CN" sz="3200" b="1">
                <a:solidFill>
                  <a:schemeClr val="accent2"/>
                </a:solidFill>
              </a:rPr>
              <a:t>= 3</a:t>
            </a:r>
            <a:r>
              <a:rPr lang="en-US" altLang="zh-CN" sz="3200" b="1">
                <a:solidFill>
                  <a:schemeClr val="accent2"/>
                </a:solidFill>
                <a:sym typeface="Symbol" pitchFamily="18" charset="2"/>
              </a:rPr>
              <a:t></a:t>
            </a:r>
            <a:r>
              <a:rPr lang="en-US" altLang="zh-CN" sz="3200" b="1">
                <a:solidFill>
                  <a:srgbClr val="CC0000"/>
                </a:solidFill>
                <a:sym typeface="Symbol" pitchFamily="18" charset="2"/>
              </a:rPr>
              <a:t>2</a:t>
            </a:r>
            <a:r>
              <a:rPr lang="en-US" altLang="zh-CN" sz="3200" b="1">
                <a:solidFill>
                  <a:schemeClr val="accent2"/>
                </a:solidFill>
                <a:sym typeface="Symbol" pitchFamily="18" charset="2"/>
              </a:rPr>
              <a:t>+2</a:t>
            </a:r>
            <a:r>
              <a:rPr lang="en-US" altLang="zh-CN" sz="3200" b="1">
                <a:solidFill>
                  <a:srgbClr val="CC0000"/>
                </a:solidFill>
                <a:sym typeface="Symbol" pitchFamily="18" charset="2"/>
              </a:rPr>
              <a:t>1</a:t>
            </a:r>
            <a:r>
              <a:rPr lang="en-US" altLang="zh-CN" sz="3200" b="1">
                <a:solidFill>
                  <a:schemeClr val="accent2"/>
                </a:solidFill>
                <a:sym typeface="Symbol" pitchFamily="18" charset="2"/>
              </a:rPr>
              <a:t>+3</a:t>
            </a:r>
            <a:r>
              <a:rPr lang="en-US" altLang="zh-CN" sz="3200" b="1">
                <a:solidFill>
                  <a:srgbClr val="CC0000"/>
                </a:solidFill>
                <a:sym typeface="Symbol" pitchFamily="18" charset="2"/>
              </a:rPr>
              <a:t>5</a:t>
            </a:r>
            <a:r>
              <a:rPr lang="en-US" altLang="zh-CN" sz="3200" b="1">
                <a:solidFill>
                  <a:schemeClr val="accent2"/>
                </a:solidFill>
                <a:sym typeface="Symbol" pitchFamily="18" charset="2"/>
              </a:rPr>
              <a:t>+1</a:t>
            </a:r>
            <a:r>
              <a:rPr lang="en-US" altLang="zh-CN" sz="3200" b="1">
                <a:solidFill>
                  <a:srgbClr val="CC0000"/>
                </a:solidFill>
                <a:sym typeface="Symbol" pitchFamily="18" charset="2"/>
              </a:rPr>
              <a:t>3</a:t>
            </a:r>
          </a:p>
          <a:p>
            <a:pPr eaLnBrk="1" hangingPunct="1"/>
            <a:r>
              <a:rPr lang="en-US" altLang="zh-CN" sz="3200" b="1">
                <a:solidFill>
                  <a:srgbClr val="CC0000"/>
                </a:solidFill>
                <a:sym typeface="Symbol" pitchFamily="18" charset="2"/>
              </a:rPr>
              <a:t>    </a:t>
            </a:r>
            <a:r>
              <a:rPr lang="en-US" altLang="zh-CN" sz="3200" b="1">
                <a:solidFill>
                  <a:schemeClr val="accent2"/>
                </a:solidFill>
                <a:sym typeface="Symbol" pitchFamily="18" charset="2"/>
              </a:rPr>
              <a:t>+3</a:t>
            </a:r>
            <a:r>
              <a:rPr lang="en-US" altLang="zh-CN" sz="3200" b="1">
                <a:solidFill>
                  <a:srgbClr val="CC0000"/>
                </a:solidFill>
                <a:sym typeface="Symbol" pitchFamily="18" charset="2"/>
              </a:rPr>
              <a:t>4</a:t>
            </a:r>
            <a:r>
              <a:rPr lang="en-US" altLang="zh-CN" sz="3200" b="1">
                <a:solidFill>
                  <a:schemeClr val="accent2"/>
                </a:solidFill>
                <a:sym typeface="Symbol" pitchFamily="18" charset="2"/>
              </a:rPr>
              <a:t>+2</a:t>
            </a:r>
            <a:r>
              <a:rPr lang="en-US" altLang="zh-CN" sz="3200" b="1">
                <a:solidFill>
                  <a:srgbClr val="CC0000"/>
                </a:solidFill>
                <a:sym typeface="Symbol" pitchFamily="18" charset="2"/>
              </a:rPr>
              <a:t>3</a:t>
            </a:r>
            <a:r>
              <a:rPr lang="en-US" altLang="zh-CN" sz="3200" b="1">
                <a:solidFill>
                  <a:schemeClr val="accent2"/>
                </a:solidFill>
                <a:sym typeface="Symbol" pitchFamily="18" charset="2"/>
              </a:rPr>
              <a:t>+3</a:t>
            </a:r>
            <a:r>
              <a:rPr lang="en-US" altLang="zh-CN" sz="3200" b="1">
                <a:solidFill>
                  <a:srgbClr val="CC0000"/>
                </a:solidFill>
                <a:sym typeface="Symbol" pitchFamily="18" charset="2"/>
              </a:rPr>
              <a:t>5</a:t>
            </a:r>
            <a:r>
              <a:rPr lang="en-US" altLang="zh-CN" sz="3200" b="1">
                <a:solidFill>
                  <a:schemeClr val="accent2"/>
                </a:solidFill>
                <a:sym typeface="Symbol" pitchFamily="18" charset="2"/>
              </a:rPr>
              <a:t> = </a:t>
            </a:r>
            <a:r>
              <a:rPr lang="en-US" altLang="zh-CN" sz="3600" b="1">
                <a:solidFill>
                  <a:srgbClr val="FF00FF"/>
                </a:solidFill>
                <a:sym typeface="Symbol" pitchFamily="18" charset="2"/>
              </a:rPr>
              <a:t>59</a:t>
            </a:r>
            <a:endParaRPr lang="en-US" altLang="zh-CN" sz="3600"/>
          </a:p>
        </p:txBody>
      </p:sp>
      <p:sp>
        <p:nvSpPr>
          <p:cNvPr id="190483" name="Text Box 1043"/>
          <p:cNvSpPr txBox="1">
            <a:spLocks noChangeArrowheads="1"/>
          </p:cNvSpPr>
          <p:nvPr/>
        </p:nvSpPr>
        <p:spPr bwMode="auto">
          <a:xfrm>
            <a:off x="5562600" y="1524000"/>
            <a:ext cx="3460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200" b="1">
                <a:solidFill>
                  <a:srgbClr val="A50021"/>
                </a:solidFill>
                <a:ea typeface="楷体_GB2312" pitchFamily="49" charset="-122"/>
              </a:rPr>
              <a:t>和折半查找相比较</a:t>
            </a:r>
            <a:endParaRPr lang="zh-CN" altLang="en-US" sz="3600">
              <a:ea typeface="楷体_GB2312" pitchFamily="49" charset="-122"/>
            </a:endParaRPr>
          </a:p>
        </p:txBody>
      </p:sp>
      <p:grpSp>
        <p:nvGrpSpPr>
          <p:cNvPr id="3" name="Group 1059"/>
          <p:cNvGrpSpPr>
            <a:grpSpLocks/>
          </p:cNvGrpSpPr>
          <p:nvPr/>
        </p:nvGrpSpPr>
        <p:grpSpPr bwMode="auto">
          <a:xfrm>
            <a:off x="4953000" y="2362200"/>
            <a:ext cx="3962400" cy="2209800"/>
            <a:chOff x="3120" y="1488"/>
            <a:chExt cx="2496" cy="1392"/>
          </a:xfrm>
        </p:grpSpPr>
        <p:sp>
          <p:nvSpPr>
            <p:cNvPr id="85000" name="Oval 1044"/>
            <p:cNvSpPr>
              <a:spLocks noChangeArrowheads="1"/>
            </p:cNvSpPr>
            <p:nvPr/>
          </p:nvSpPr>
          <p:spPr bwMode="auto">
            <a:xfrm>
              <a:off x="4224" y="1488"/>
              <a:ext cx="288" cy="288"/>
            </a:xfrm>
            <a:prstGeom prst="ellipse">
              <a:avLst/>
            </a:prstGeom>
            <a:solidFill>
              <a:srgbClr val="99CCFF">
                <a:alpha val="50195"/>
              </a:srgbClr>
            </a:solidFill>
            <a:ln w="9525">
              <a:solidFill>
                <a:schemeClr val="accent2"/>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600" b="1">
                  <a:solidFill>
                    <a:schemeClr val="accent2"/>
                  </a:solidFill>
                </a:rPr>
                <a:t>D</a:t>
              </a:r>
              <a:endParaRPr lang="en-US" altLang="zh-CN" sz="3600"/>
            </a:p>
          </p:txBody>
        </p:sp>
        <p:sp>
          <p:nvSpPr>
            <p:cNvPr id="85001" name="Oval 1046"/>
            <p:cNvSpPr>
              <a:spLocks noChangeArrowheads="1"/>
            </p:cNvSpPr>
            <p:nvPr/>
          </p:nvSpPr>
          <p:spPr bwMode="auto">
            <a:xfrm>
              <a:off x="3456" y="2016"/>
              <a:ext cx="288" cy="288"/>
            </a:xfrm>
            <a:prstGeom prst="ellipse">
              <a:avLst/>
            </a:prstGeom>
            <a:solidFill>
              <a:srgbClr val="99CCFF">
                <a:alpha val="50195"/>
              </a:srgbClr>
            </a:solidFill>
            <a:ln w="9525">
              <a:solidFill>
                <a:schemeClr val="accent2"/>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600" b="1">
                  <a:solidFill>
                    <a:schemeClr val="accent2"/>
                  </a:solidFill>
                </a:rPr>
                <a:t>B</a:t>
              </a:r>
              <a:endParaRPr lang="en-US" altLang="zh-CN" sz="3600"/>
            </a:p>
          </p:txBody>
        </p:sp>
        <p:sp>
          <p:nvSpPr>
            <p:cNvPr id="85002" name="Oval 1047"/>
            <p:cNvSpPr>
              <a:spLocks noChangeArrowheads="1"/>
            </p:cNvSpPr>
            <p:nvPr/>
          </p:nvSpPr>
          <p:spPr bwMode="auto">
            <a:xfrm>
              <a:off x="3120" y="2592"/>
              <a:ext cx="288" cy="288"/>
            </a:xfrm>
            <a:prstGeom prst="ellipse">
              <a:avLst/>
            </a:prstGeom>
            <a:solidFill>
              <a:srgbClr val="99CCFF">
                <a:alpha val="50195"/>
              </a:srgbClr>
            </a:solidFill>
            <a:ln w="9525">
              <a:solidFill>
                <a:schemeClr val="accent2"/>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600" b="1">
                  <a:solidFill>
                    <a:schemeClr val="accent2"/>
                  </a:solidFill>
                </a:rPr>
                <a:t>A</a:t>
              </a:r>
              <a:endParaRPr lang="en-US" altLang="zh-CN" sz="3600"/>
            </a:p>
          </p:txBody>
        </p:sp>
        <p:sp>
          <p:nvSpPr>
            <p:cNvPr id="85003" name="Oval 1048"/>
            <p:cNvSpPr>
              <a:spLocks noChangeArrowheads="1"/>
            </p:cNvSpPr>
            <p:nvPr/>
          </p:nvSpPr>
          <p:spPr bwMode="auto">
            <a:xfrm>
              <a:off x="3840" y="2592"/>
              <a:ext cx="288" cy="288"/>
            </a:xfrm>
            <a:prstGeom prst="ellipse">
              <a:avLst/>
            </a:prstGeom>
            <a:solidFill>
              <a:srgbClr val="99CCFF">
                <a:alpha val="50195"/>
              </a:srgbClr>
            </a:solidFill>
            <a:ln w="9525">
              <a:solidFill>
                <a:schemeClr val="accent2"/>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600" b="1">
                  <a:solidFill>
                    <a:schemeClr val="accent2"/>
                  </a:solidFill>
                </a:rPr>
                <a:t>C</a:t>
              </a:r>
              <a:endParaRPr lang="en-US" altLang="zh-CN" sz="3600"/>
            </a:p>
          </p:txBody>
        </p:sp>
        <p:sp>
          <p:nvSpPr>
            <p:cNvPr id="85004" name="Oval 1049"/>
            <p:cNvSpPr>
              <a:spLocks noChangeArrowheads="1"/>
            </p:cNvSpPr>
            <p:nvPr/>
          </p:nvSpPr>
          <p:spPr bwMode="auto">
            <a:xfrm>
              <a:off x="4992" y="2016"/>
              <a:ext cx="288" cy="288"/>
            </a:xfrm>
            <a:prstGeom prst="ellipse">
              <a:avLst/>
            </a:prstGeom>
            <a:solidFill>
              <a:srgbClr val="99CCFF">
                <a:alpha val="50195"/>
              </a:srgbClr>
            </a:solidFill>
            <a:ln w="9525">
              <a:solidFill>
                <a:schemeClr val="accent2"/>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600" b="1">
                  <a:solidFill>
                    <a:schemeClr val="accent2"/>
                  </a:solidFill>
                </a:rPr>
                <a:t>F</a:t>
              </a:r>
              <a:endParaRPr lang="en-US" altLang="zh-CN" sz="3600"/>
            </a:p>
          </p:txBody>
        </p:sp>
        <p:sp>
          <p:nvSpPr>
            <p:cNvPr id="85005" name="Oval 1050"/>
            <p:cNvSpPr>
              <a:spLocks noChangeArrowheads="1"/>
            </p:cNvSpPr>
            <p:nvPr/>
          </p:nvSpPr>
          <p:spPr bwMode="auto">
            <a:xfrm>
              <a:off x="4608" y="2592"/>
              <a:ext cx="288" cy="288"/>
            </a:xfrm>
            <a:prstGeom prst="ellipse">
              <a:avLst/>
            </a:prstGeom>
            <a:solidFill>
              <a:srgbClr val="99CCFF">
                <a:alpha val="50195"/>
              </a:srgbClr>
            </a:solidFill>
            <a:ln w="9525">
              <a:solidFill>
                <a:schemeClr val="accent2"/>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600" b="1">
                  <a:solidFill>
                    <a:schemeClr val="accent2"/>
                  </a:solidFill>
                </a:rPr>
                <a:t>E</a:t>
              </a:r>
              <a:endParaRPr lang="en-US" altLang="zh-CN" sz="3600"/>
            </a:p>
          </p:txBody>
        </p:sp>
        <p:sp>
          <p:nvSpPr>
            <p:cNvPr id="85006" name="Oval 1051"/>
            <p:cNvSpPr>
              <a:spLocks noChangeArrowheads="1"/>
            </p:cNvSpPr>
            <p:nvPr/>
          </p:nvSpPr>
          <p:spPr bwMode="auto">
            <a:xfrm>
              <a:off x="5328" y="2592"/>
              <a:ext cx="288" cy="288"/>
            </a:xfrm>
            <a:prstGeom prst="ellipse">
              <a:avLst/>
            </a:prstGeom>
            <a:solidFill>
              <a:srgbClr val="99CCFF">
                <a:alpha val="50195"/>
              </a:srgbClr>
            </a:solidFill>
            <a:ln w="9525">
              <a:solidFill>
                <a:schemeClr val="accent2"/>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600" b="1">
                  <a:solidFill>
                    <a:schemeClr val="accent2"/>
                  </a:solidFill>
                </a:rPr>
                <a:t>G</a:t>
              </a:r>
              <a:endParaRPr lang="en-US" altLang="zh-CN" sz="3600"/>
            </a:p>
          </p:txBody>
        </p:sp>
        <p:sp>
          <p:nvSpPr>
            <p:cNvPr id="85007" name="Line 1052"/>
            <p:cNvSpPr>
              <a:spLocks noChangeShapeType="1"/>
            </p:cNvSpPr>
            <p:nvPr/>
          </p:nvSpPr>
          <p:spPr bwMode="auto">
            <a:xfrm flipH="1">
              <a:off x="3600" y="1632"/>
              <a:ext cx="624" cy="38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8" name="Line 1053"/>
            <p:cNvSpPr>
              <a:spLocks noChangeShapeType="1"/>
            </p:cNvSpPr>
            <p:nvPr/>
          </p:nvSpPr>
          <p:spPr bwMode="auto">
            <a:xfrm flipH="1">
              <a:off x="3264" y="2160"/>
              <a:ext cx="192" cy="43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9" name="Line 1054"/>
            <p:cNvSpPr>
              <a:spLocks noChangeShapeType="1"/>
            </p:cNvSpPr>
            <p:nvPr/>
          </p:nvSpPr>
          <p:spPr bwMode="auto">
            <a:xfrm>
              <a:off x="3744" y="2160"/>
              <a:ext cx="240" cy="43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0" name="Line 1055"/>
            <p:cNvSpPr>
              <a:spLocks noChangeShapeType="1"/>
            </p:cNvSpPr>
            <p:nvPr/>
          </p:nvSpPr>
          <p:spPr bwMode="auto">
            <a:xfrm>
              <a:off x="4512" y="1632"/>
              <a:ext cx="624" cy="38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1" name="Line 1056"/>
            <p:cNvSpPr>
              <a:spLocks noChangeShapeType="1"/>
            </p:cNvSpPr>
            <p:nvPr/>
          </p:nvSpPr>
          <p:spPr bwMode="auto">
            <a:xfrm flipH="1">
              <a:off x="4752" y="2160"/>
              <a:ext cx="240" cy="43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2" name="Line 1057"/>
            <p:cNvSpPr>
              <a:spLocks noChangeShapeType="1"/>
            </p:cNvSpPr>
            <p:nvPr/>
          </p:nvSpPr>
          <p:spPr bwMode="auto">
            <a:xfrm>
              <a:off x="5280" y="2160"/>
              <a:ext cx="192" cy="43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 name="标题 3"/>
          <p:cNvSpPr>
            <a:spLocks noGrp="1"/>
          </p:cNvSpPr>
          <p:nvPr>
            <p:ph type="title"/>
          </p:nvPr>
        </p:nvSpPr>
        <p:spPr/>
        <p:txBody>
          <a:bodyPr>
            <a:normAutofit/>
          </a:bodyPr>
          <a:lstStyle/>
          <a:p>
            <a:r>
              <a:rPr lang="zh-CN" altLang="en-US" b="1">
                <a:solidFill>
                  <a:srgbClr val="A50021"/>
                </a:solidFill>
                <a:ea typeface="楷体_GB2312" pitchFamily="49" charset="-122"/>
              </a:rPr>
              <a:t>所得次优二叉树</a:t>
            </a:r>
            <a:r>
              <a:rPr lang="zh-CN" altLang="en-US" b="1" smtClean="0">
                <a:solidFill>
                  <a:srgbClr val="A50021"/>
                </a:solidFill>
                <a:ea typeface="楷体_GB2312" pitchFamily="49" charset="-122"/>
              </a:rPr>
              <a:t>如下</a:t>
            </a:r>
            <a:endParaRPr lang="en-US"/>
          </a:p>
        </p:txBody>
      </p:sp>
    </p:spTree>
    <p:extLst>
      <p:ext uri="{BB962C8B-B14F-4D97-AF65-F5344CB8AC3E}">
        <p14:creationId xmlns:p14="http://schemas.microsoft.com/office/powerpoint/2010/main" val="1167730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0481"/>
                                        </p:tgtEl>
                                        <p:attrNameLst>
                                          <p:attrName>style.visibility</p:attrName>
                                        </p:attrNameLst>
                                      </p:cBhvr>
                                      <p:to>
                                        <p:strVal val="visible"/>
                                      </p:to>
                                    </p:set>
                                    <p:animEffect transition="in" filter="strips(downRight)">
                                      <p:cBhvr>
                                        <p:cTn id="12" dur="500"/>
                                        <p:tgtEl>
                                          <p:spTgt spid="1904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0483"/>
                                        </p:tgtEl>
                                        <p:attrNameLst>
                                          <p:attrName>style.visibility</p:attrName>
                                        </p:attrNameLst>
                                      </p:cBhvr>
                                      <p:to>
                                        <p:strVal val="visible"/>
                                      </p:to>
                                    </p:set>
                                    <p:animEffect transition="in" filter="wipe(left)">
                                      <p:cBhvr>
                                        <p:cTn id="17" dur="500"/>
                                        <p:tgtEl>
                                          <p:spTgt spid="1904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90482"/>
                                        </p:tgtEl>
                                        <p:attrNameLst>
                                          <p:attrName>style.visibility</p:attrName>
                                        </p:attrNameLst>
                                      </p:cBhvr>
                                      <p:to>
                                        <p:strVal val="visible"/>
                                      </p:to>
                                    </p:set>
                                    <p:animEffect transition="in" filter="strips(downRight)">
                                      <p:cBhvr>
                                        <p:cTn id="27" dur="500"/>
                                        <p:tgtEl>
                                          <p:spTgt spid="19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81" grpId="0" autoUpdateAnimBg="0"/>
      <p:bldP spid="190482" grpId="0" autoUpdateAnimBg="0"/>
      <p:bldP spid="19048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次优</a:t>
            </a:r>
            <a:r>
              <a:rPr lang="zh-CN" altLang="en-US"/>
              <a:t>查找</a:t>
            </a:r>
            <a:r>
              <a:rPr lang="zh-CN" altLang="en-US" smtClean="0"/>
              <a:t>树构造示例</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980728"/>
                <a:ext cx="8229600" cy="5832648"/>
              </a:xfrm>
            </p:spPr>
            <p:txBody>
              <a:bodyPr>
                <a:normAutofit lnSpcReduction="10000"/>
              </a:bodyPr>
              <a:lstStyle/>
              <a:p>
                <a:r>
                  <a:rPr lang="zh-CN" altLang="en-US" smtClean="0"/>
                  <a:t>有序表</a:t>
                </a:r>
                <a:r>
                  <a:rPr lang="en-US" altLang="zh-CN" smtClean="0"/>
                  <a:t>(A,B,C,D,E)</a:t>
                </a:r>
                <a:r>
                  <a:rPr lang="zh-CN" altLang="en-US" smtClean="0"/>
                  <a:t>，对应的权重分别为</a:t>
                </a:r>
                <a:r>
                  <a:rPr lang="en-US" altLang="zh-CN" smtClean="0"/>
                  <a:t>(1,30,2,29,3)</a:t>
                </a:r>
                <a:r>
                  <a:rPr lang="zh-CN" altLang="en-US" smtClean="0"/>
                  <a:t>，则构成下左图</a:t>
                </a:r>
                <a:endParaRPr lang="en-US" altLang="zh-CN" smtClean="0"/>
              </a:p>
              <a:p>
                <a:pPr lvl="1"/>
                <a14:m>
                  <m:oMath xmlns="" xmlns:m="http://schemas.openxmlformats.org/officeDocument/2006/math">
                    <m:r>
                      <a:rPr lang="zh-CN" altLang="en-US" i="1">
                        <a:latin typeface="Cambria Math" panose="02040503050406030204" pitchFamily="18" charset="0"/>
                      </a:rPr>
                      <m:t>∆</m:t>
                    </m:r>
                    <m:r>
                      <a:rPr lang="en-US" altLang="zh-CN" i="1">
                        <a:latin typeface="Cambria Math" panose="02040503050406030204" pitchFamily="18" charset="0"/>
                      </a:rPr>
                      <m:t>𝑃</m:t>
                    </m:r>
                    <m:r>
                      <a:rPr lang="en-US" altLang="zh-CN" b="0" i="1" smtClean="0">
                        <a:latin typeface="Cambria Math" panose="02040503050406030204" pitchFamily="18" charset="0"/>
                      </a:rPr>
                      <m:t>𝑐</m:t>
                    </m:r>
                    <m:r>
                      <a:rPr lang="en-US" altLang="zh-CN" b="0" i="1" smtClean="0">
                        <a:latin typeface="Cambria Math" panose="02040503050406030204" pitchFamily="18" charset="0"/>
                      </a:rPr>
                      <m:t>=1</m:t>
                    </m:r>
                  </m:oMath>
                </a14:m>
                <a:r>
                  <a:rPr lang="zh-CN" altLang="en-US" smtClean="0"/>
                  <a:t>，选</a:t>
                </a:r>
                <a:r>
                  <a:rPr lang="en-US" altLang="zh-CN"/>
                  <a:t>C</a:t>
                </a:r>
                <a:r>
                  <a:rPr lang="zh-CN" altLang="en-US"/>
                  <a:t>为根</a:t>
                </a:r>
                <a:r>
                  <a:rPr lang="zh-CN" altLang="en-US" smtClean="0"/>
                  <a:t>结点</a:t>
                </a:r>
                <a:endParaRPr lang="en-US" altLang="zh-CN"/>
              </a:p>
              <a:p>
                <a:pPr lvl="1"/>
                <a:r>
                  <a:rPr lang="zh-CN" altLang="en-US" smtClean="0"/>
                  <a:t>在</a:t>
                </a:r>
                <a:r>
                  <a:rPr lang="en-US" altLang="zh-CN" smtClean="0"/>
                  <a:t>(A,B)</a:t>
                </a:r>
                <a:r>
                  <a:rPr lang="zh-CN" altLang="en-US" smtClean="0"/>
                  <a:t>中，</a:t>
                </a:r>
                <a:r>
                  <a:rPr lang="zh-CN" altLang="en-US"/>
                  <a:t> </a:t>
                </a:r>
                <a14:m>
                  <m:oMath xmlns="" xmlns:m="http://schemas.openxmlformats.org/officeDocument/2006/math">
                    <m:r>
                      <a:rPr lang="zh-CN" altLang="en-US" i="1">
                        <a:latin typeface="Cambria Math" panose="02040503050406030204" pitchFamily="18" charset="0"/>
                      </a:rPr>
                      <m:t>∆</m:t>
                    </m:r>
                    <m:r>
                      <a:rPr lang="en-US" altLang="zh-CN" i="1">
                        <a:latin typeface="Cambria Math" panose="02040503050406030204" pitchFamily="18" charset="0"/>
                      </a:rPr>
                      <m:t>𝑃</m:t>
                    </m:r>
                    <m:r>
                      <a:rPr lang="en-US" altLang="zh-CN" b="0" i="1" smtClean="0">
                        <a:latin typeface="Cambria Math" panose="02040503050406030204" pitchFamily="18" charset="0"/>
                      </a:rPr>
                      <m:t>𝑏</m:t>
                    </m:r>
                    <m:r>
                      <a:rPr lang="en-US" altLang="zh-CN" i="1">
                        <a:latin typeface="Cambria Math" panose="02040503050406030204" pitchFamily="18" charset="0"/>
                      </a:rPr>
                      <m:t>=</m:t>
                    </m:r>
                    <m:r>
                      <a:rPr lang="en-US" altLang="zh-CN" b="0" i="1" smtClean="0">
                        <a:latin typeface="Cambria Math" panose="02040503050406030204" pitchFamily="18" charset="0"/>
                      </a:rPr>
                      <m:t>1</m:t>
                    </m:r>
                  </m:oMath>
                </a14:m>
                <a:r>
                  <a:rPr lang="zh-CN" altLang="en-US" smtClean="0"/>
                  <a:t>，</a:t>
                </a:r>
                <a:r>
                  <a:rPr lang="zh-CN" altLang="en-US"/>
                  <a:t> </a:t>
                </a:r>
                <a14:m>
                  <m:oMath xmlns="" xmlns:m="http://schemas.openxmlformats.org/officeDocument/2006/math">
                    <m:r>
                      <a:rPr lang="zh-CN" altLang="en-US" i="1">
                        <a:latin typeface="Cambria Math" panose="02040503050406030204" pitchFamily="18" charset="0"/>
                      </a:rPr>
                      <m:t>∆</m:t>
                    </m:r>
                    <m:r>
                      <a:rPr lang="en-US" altLang="zh-CN" i="1">
                        <a:latin typeface="Cambria Math" panose="02040503050406030204" pitchFamily="18" charset="0"/>
                      </a:rPr>
                      <m:t>𝑃𝑏</m:t>
                    </m:r>
                    <m:r>
                      <a:rPr lang="en-US" altLang="zh-CN" i="1">
                        <a:latin typeface="Cambria Math" panose="02040503050406030204" pitchFamily="18" charset="0"/>
                      </a:rPr>
                      <m:t>=30</m:t>
                    </m:r>
                  </m:oMath>
                </a14:m>
                <a:r>
                  <a:rPr lang="zh-CN" altLang="en-US" smtClean="0"/>
                  <a:t>，选</a:t>
                </a:r>
                <a:r>
                  <a:rPr lang="en-US" altLang="zh-CN" smtClean="0"/>
                  <a:t>B</a:t>
                </a:r>
              </a:p>
              <a:p>
                <a:pPr lvl="1"/>
                <a:r>
                  <a:rPr lang="zh-CN" altLang="en-US" smtClean="0"/>
                  <a:t>在</a:t>
                </a:r>
                <a:r>
                  <a:rPr lang="en-US" altLang="zh-CN" smtClean="0"/>
                  <a:t>(D,E)</a:t>
                </a:r>
                <a:r>
                  <a:rPr lang="zh-CN" altLang="en-US" smtClean="0"/>
                  <a:t>中</a:t>
                </a:r>
                <a:r>
                  <a:rPr lang="zh-CN" altLang="en-US"/>
                  <a:t>， </a:t>
                </a:r>
                <a14:m>
                  <m:oMath xmlns="" xmlns:m="http://schemas.openxmlformats.org/officeDocument/2006/math">
                    <m:r>
                      <a:rPr lang="zh-CN" altLang="en-US" i="1">
                        <a:latin typeface="Cambria Math" panose="02040503050406030204" pitchFamily="18" charset="0"/>
                      </a:rPr>
                      <m:t>∆</m:t>
                    </m:r>
                    <m:r>
                      <a:rPr lang="en-US" altLang="zh-CN" i="1">
                        <a:latin typeface="Cambria Math" panose="02040503050406030204" pitchFamily="18" charset="0"/>
                      </a:rPr>
                      <m:t>𝑃</m:t>
                    </m:r>
                    <m:r>
                      <a:rPr lang="en-US" altLang="zh-CN" b="0" i="1" smtClean="0">
                        <a:latin typeface="Cambria Math" panose="02040503050406030204" pitchFamily="18" charset="0"/>
                      </a:rPr>
                      <m:t>𝑑</m:t>
                    </m:r>
                    <m:r>
                      <a:rPr lang="en-US" altLang="zh-CN" i="1">
                        <a:latin typeface="Cambria Math" panose="02040503050406030204" pitchFamily="18" charset="0"/>
                      </a:rPr>
                      <m:t>=</m:t>
                    </m:r>
                    <m:r>
                      <a:rPr lang="en-US" altLang="zh-CN" b="0" i="1" smtClean="0">
                        <a:latin typeface="Cambria Math" panose="02040503050406030204" pitchFamily="18" charset="0"/>
                      </a:rPr>
                      <m:t>3</m:t>
                    </m:r>
                  </m:oMath>
                </a14:m>
                <a:r>
                  <a:rPr lang="zh-CN" altLang="en-US"/>
                  <a:t>， </a:t>
                </a:r>
                <a14:m>
                  <m:oMath xmlns="" xmlns:m="http://schemas.openxmlformats.org/officeDocument/2006/math">
                    <m:r>
                      <a:rPr lang="zh-CN" altLang="en-US" i="1">
                        <a:latin typeface="Cambria Math" panose="02040503050406030204" pitchFamily="18" charset="0"/>
                      </a:rPr>
                      <m:t>∆</m:t>
                    </m:r>
                    <m:r>
                      <a:rPr lang="en-US" altLang="zh-CN" i="1">
                        <a:latin typeface="Cambria Math" panose="02040503050406030204" pitchFamily="18" charset="0"/>
                      </a:rPr>
                      <m:t>𝑃</m:t>
                    </m:r>
                    <m:r>
                      <a:rPr lang="en-US" altLang="zh-CN" b="0" i="1" smtClean="0">
                        <a:latin typeface="Cambria Math" panose="02040503050406030204" pitchFamily="18" charset="0"/>
                      </a:rPr>
                      <m:t>𝑒</m:t>
                    </m:r>
                    <m:r>
                      <a:rPr lang="en-US" altLang="zh-CN" i="1">
                        <a:latin typeface="Cambria Math" panose="02040503050406030204" pitchFamily="18" charset="0"/>
                      </a:rPr>
                      <m:t>=</m:t>
                    </m:r>
                    <m:r>
                      <a:rPr lang="en-US" altLang="zh-CN" b="0" i="1" smtClean="0">
                        <a:latin typeface="Cambria Math" panose="02040503050406030204" pitchFamily="18" charset="0"/>
                      </a:rPr>
                      <m:t>29</m:t>
                    </m:r>
                  </m:oMath>
                </a14:m>
                <a:r>
                  <a:rPr lang="zh-CN" altLang="en-US"/>
                  <a:t>，</a:t>
                </a:r>
                <a:r>
                  <a:rPr lang="zh-CN" altLang="en-US" smtClean="0"/>
                  <a:t>选</a:t>
                </a:r>
                <a:r>
                  <a:rPr lang="en-US" altLang="zh-CN" smtClean="0"/>
                  <a:t>D</a:t>
                </a:r>
              </a:p>
              <a:p>
                <a:pPr lvl="1"/>
                <a:r>
                  <a:rPr lang="zh-CN" altLang="en-US" smtClean="0"/>
                  <a:t>根的关键字的权重小于其相邻的关键字的权重</a:t>
                </a:r>
                <a:endParaRPr lang="en-US" altLang="zh-CN" smtClean="0"/>
              </a:p>
              <a:p>
                <a:r>
                  <a:rPr lang="zh-CN" altLang="en-US" smtClean="0"/>
                  <a:t>调整后成下右图</a:t>
                </a:r>
                <a:r>
                  <a:rPr lang="en-US" altLang="zh-CN" smtClean="0"/>
                  <a:t>(</a:t>
                </a:r>
                <a:r>
                  <a:rPr lang="zh-CN" altLang="en-US" smtClean="0"/>
                  <a:t>保持有序表顺序不变</a:t>
                </a:r>
                <a:r>
                  <a:rPr lang="en-US" altLang="zh-CN" smtClean="0"/>
                  <a:t>)</a:t>
                </a:r>
              </a:p>
              <a:p>
                <a:endParaRPr lang="en-US" altLang="zh-CN"/>
              </a:p>
              <a:p>
                <a:endParaRPr lang="en-US" altLang="zh-CN" smtClean="0"/>
              </a:p>
              <a:p>
                <a:endParaRPr lang="en-US" altLang="zh-CN"/>
              </a:p>
              <a:p>
                <a:pPr marL="0" indent="0">
                  <a:buNone/>
                </a:pPr>
                <a:r>
                  <a:rPr lang="en-US" altLang="zh-CN" smtClean="0"/>
                  <a:t>	PH</a:t>
                </a:r>
                <a:r>
                  <a:rPr lang="zh-CN" altLang="en-US" smtClean="0"/>
                  <a:t>值为</a:t>
                </a:r>
                <a:r>
                  <a:rPr lang="en-US" altLang="zh-CN" smtClean="0"/>
                  <a:t>132</a:t>
                </a:r>
                <a:r>
                  <a:rPr lang="zh-CN" altLang="en-US" smtClean="0"/>
                  <a:t> </a:t>
                </a:r>
                <a:r>
                  <a:rPr lang="en-US" altLang="zh-CN" smtClean="0"/>
                  <a:t>	   PH</a:t>
                </a:r>
                <a:r>
                  <a:rPr lang="zh-CN" altLang="en-US" smtClean="0"/>
                  <a:t>值为</a:t>
                </a:r>
                <a:r>
                  <a:rPr lang="en-US" altLang="zh-CN" smtClean="0"/>
                  <a:t>105</a:t>
                </a:r>
              </a:p>
              <a:p>
                <a:endParaRPr lang="en-US" altLang="zh-CN"/>
              </a:p>
              <a:p>
                <a:endParaRPr lang="en-US" altLang="zh-CN" smtClean="0"/>
              </a:p>
              <a:p>
                <a:endParaRPr lang="zh-CN" altLang="en-US"/>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980728"/>
                <a:ext cx="8229600" cy="5832648"/>
              </a:xfrm>
              <a:blipFill rotWithShape="1">
                <a:blip r:embed="rId2"/>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pPr/>
              <a:t>46</a:t>
            </a:fld>
            <a:endParaRPr lang="zh-CN" altLang="en-US"/>
          </a:p>
        </p:txBody>
      </p:sp>
      <p:grpSp>
        <p:nvGrpSpPr>
          <p:cNvPr id="63" name="组合 62"/>
          <p:cNvGrpSpPr/>
          <p:nvPr/>
        </p:nvGrpSpPr>
        <p:grpSpPr>
          <a:xfrm>
            <a:off x="519745" y="4437112"/>
            <a:ext cx="3444828" cy="1728192"/>
            <a:chOff x="519745" y="4005064"/>
            <a:chExt cx="3444828" cy="1728192"/>
          </a:xfrm>
        </p:grpSpPr>
        <p:sp>
          <p:nvSpPr>
            <p:cNvPr id="6" name="Oval 3"/>
            <p:cNvSpPr>
              <a:spLocks noChangeArrowheads="1"/>
            </p:cNvSpPr>
            <p:nvPr/>
          </p:nvSpPr>
          <p:spPr bwMode="auto">
            <a:xfrm>
              <a:off x="1002856" y="4518121"/>
              <a:ext cx="379847" cy="378042"/>
            </a:xfrm>
            <a:prstGeom prst="ellipse">
              <a:avLst/>
            </a:prstGeom>
            <a:solidFill>
              <a:schemeClr val="accent4">
                <a:lumMod val="40000"/>
                <a:lumOff val="60000"/>
              </a:schemeClr>
            </a:solidFill>
            <a:ln w="38100">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b="1" smtClean="0">
                  <a:solidFill>
                    <a:srgbClr val="0000FF"/>
                  </a:solidFill>
                  <a:latin typeface="Times New Roman" pitchFamily="18" charset="0"/>
                </a:rPr>
                <a:t>B</a:t>
              </a:r>
              <a:endParaRPr kumimoji="1" lang="en-US" altLang="zh-CN">
                <a:solidFill>
                  <a:srgbClr val="0000FF"/>
                </a:solidFill>
                <a:latin typeface="Times New Roman" pitchFamily="18" charset="0"/>
              </a:endParaRPr>
            </a:p>
          </p:txBody>
        </p:sp>
        <p:sp>
          <p:nvSpPr>
            <p:cNvPr id="7" name="Oval 4"/>
            <p:cNvSpPr>
              <a:spLocks noChangeArrowheads="1"/>
            </p:cNvSpPr>
            <p:nvPr/>
          </p:nvSpPr>
          <p:spPr bwMode="auto">
            <a:xfrm>
              <a:off x="2987824" y="4599130"/>
              <a:ext cx="379847" cy="378042"/>
            </a:xfrm>
            <a:prstGeom prst="ellipse">
              <a:avLst/>
            </a:prstGeom>
            <a:solidFill>
              <a:schemeClr val="accent4">
                <a:lumMod val="40000"/>
                <a:lumOff val="60000"/>
              </a:schemeClr>
            </a:solidFill>
            <a:ln w="38100">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b="1" smtClean="0">
                  <a:solidFill>
                    <a:srgbClr val="0000FF"/>
                  </a:solidFill>
                  <a:latin typeface="Times New Roman" pitchFamily="18" charset="0"/>
                </a:rPr>
                <a:t>D</a:t>
              </a:r>
              <a:endParaRPr kumimoji="1" lang="en-US" altLang="zh-CN">
                <a:solidFill>
                  <a:srgbClr val="0000FF"/>
                </a:solidFill>
                <a:latin typeface="Times New Roman" pitchFamily="18" charset="0"/>
              </a:endParaRPr>
            </a:p>
          </p:txBody>
        </p:sp>
        <p:sp>
          <p:nvSpPr>
            <p:cNvPr id="21" name="Line 18"/>
            <p:cNvSpPr>
              <a:spLocks noChangeShapeType="1"/>
            </p:cNvSpPr>
            <p:nvPr/>
          </p:nvSpPr>
          <p:spPr bwMode="auto">
            <a:xfrm flipH="1">
              <a:off x="726320" y="4851158"/>
              <a:ext cx="389296" cy="4500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solidFill>
                  <a:srgbClr val="0000FF"/>
                </a:solidFill>
              </a:endParaRPr>
            </a:p>
          </p:txBody>
        </p:sp>
        <p:sp>
          <p:nvSpPr>
            <p:cNvPr id="23" name="Oval 20"/>
            <p:cNvSpPr>
              <a:spLocks noChangeArrowheads="1"/>
            </p:cNvSpPr>
            <p:nvPr/>
          </p:nvSpPr>
          <p:spPr bwMode="auto">
            <a:xfrm>
              <a:off x="2006738" y="4005064"/>
              <a:ext cx="379847" cy="378042"/>
            </a:xfrm>
            <a:prstGeom prst="ellipse">
              <a:avLst/>
            </a:prstGeom>
            <a:solidFill>
              <a:schemeClr val="accent4">
                <a:lumMod val="40000"/>
                <a:lumOff val="60000"/>
              </a:schemeClr>
            </a:solidFill>
            <a:ln w="38100">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b="1" smtClean="0">
                  <a:solidFill>
                    <a:srgbClr val="0000FF"/>
                  </a:solidFill>
                  <a:latin typeface="Times New Roman" pitchFamily="18" charset="0"/>
                </a:rPr>
                <a:t>C</a:t>
              </a:r>
              <a:endParaRPr kumimoji="1" lang="en-US" altLang="zh-CN">
                <a:solidFill>
                  <a:srgbClr val="0000FF"/>
                </a:solidFill>
                <a:latin typeface="Times New Roman" pitchFamily="18" charset="0"/>
              </a:endParaRPr>
            </a:p>
          </p:txBody>
        </p:sp>
        <p:sp>
          <p:nvSpPr>
            <p:cNvPr id="28" name="Line 25"/>
            <p:cNvSpPr>
              <a:spLocks noChangeShapeType="1"/>
            </p:cNvSpPr>
            <p:nvPr/>
          </p:nvSpPr>
          <p:spPr bwMode="auto">
            <a:xfrm>
              <a:off x="3313406" y="4923166"/>
              <a:ext cx="379847" cy="4320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solidFill>
                  <a:srgbClr val="0000FF"/>
                </a:solidFill>
              </a:endParaRPr>
            </a:p>
          </p:txBody>
        </p:sp>
        <p:sp>
          <p:nvSpPr>
            <p:cNvPr id="44" name="Line 41"/>
            <p:cNvSpPr>
              <a:spLocks noChangeShapeType="1"/>
            </p:cNvSpPr>
            <p:nvPr/>
          </p:nvSpPr>
          <p:spPr bwMode="auto">
            <a:xfrm flipH="1">
              <a:off x="1382703" y="4275094"/>
              <a:ext cx="624034" cy="4320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solidFill>
                  <a:srgbClr val="0000FF"/>
                </a:solidFill>
              </a:endParaRPr>
            </a:p>
          </p:txBody>
        </p:sp>
        <p:sp>
          <p:nvSpPr>
            <p:cNvPr id="45" name="Line 42"/>
            <p:cNvSpPr>
              <a:spLocks noChangeShapeType="1"/>
            </p:cNvSpPr>
            <p:nvPr/>
          </p:nvSpPr>
          <p:spPr bwMode="auto">
            <a:xfrm>
              <a:off x="2386584" y="4275094"/>
              <a:ext cx="595370" cy="4320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solidFill>
                  <a:srgbClr val="0000FF"/>
                </a:solidFill>
              </a:endParaRPr>
            </a:p>
          </p:txBody>
        </p:sp>
        <p:sp>
          <p:nvSpPr>
            <p:cNvPr id="46" name="Oval 43"/>
            <p:cNvSpPr>
              <a:spLocks noChangeArrowheads="1"/>
            </p:cNvSpPr>
            <p:nvPr/>
          </p:nvSpPr>
          <p:spPr bwMode="auto">
            <a:xfrm>
              <a:off x="519745" y="5283206"/>
              <a:ext cx="379847" cy="378042"/>
            </a:xfrm>
            <a:prstGeom prst="ellipse">
              <a:avLst/>
            </a:prstGeom>
            <a:solidFill>
              <a:schemeClr val="accent4">
                <a:lumMod val="40000"/>
                <a:lumOff val="60000"/>
              </a:schemeClr>
            </a:solidFill>
            <a:ln w="38100">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b="1" smtClean="0">
                  <a:solidFill>
                    <a:srgbClr val="0000FF"/>
                  </a:solidFill>
                  <a:latin typeface="Times New Roman" pitchFamily="18" charset="0"/>
                </a:rPr>
                <a:t>A</a:t>
              </a:r>
              <a:endParaRPr kumimoji="1" lang="en-US" altLang="zh-CN" sz="2000" b="1">
                <a:solidFill>
                  <a:srgbClr val="0000FF"/>
                </a:solidFill>
                <a:latin typeface="Times New Roman" pitchFamily="18" charset="0"/>
              </a:endParaRPr>
            </a:p>
          </p:txBody>
        </p:sp>
        <p:sp>
          <p:nvSpPr>
            <p:cNvPr id="48" name="Oval 45"/>
            <p:cNvSpPr>
              <a:spLocks noChangeArrowheads="1"/>
            </p:cNvSpPr>
            <p:nvPr/>
          </p:nvSpPr>
          <p:spPr bwMode="auto">
            <a:xfrm>
              <a:off x="3584726" y="5355214"/>
              <a:ext cx="379847" cy="378042"/>
            </a:xfrm>
            <a:prstGeom prst="ellipse">
              <a:avLst/>
            </a:prstGeom>
            <a:solidFill>
              <a:schemeClr val="accent4">
                <a:lumMod val="40000"/>
                <a:lumOff val="60000"/>
              </a:schemeClr>
            </a:solidFill>
            <a:ln w="38100">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000" b="1" smtClean="0">
                  <a:solidFill>
                    <a:srgbClr val="0000FF"/>
                  </a:solidFill>
                  <a:latin typeface="Times New Roman" pitchFamily="18" charset="0"/>
                </a:rPr>
                <a:t>E</a:t>
              </a:r>
              <a:endParaRPr kumimoji="1" lang="en-US" altLang="zh-CN">
                <a:solidFill>
                  <a:srgbClr val="0000FF"/>
                </a:solidFill>
                <a:latin typeface="Times New Roman" pitchFamily="18" charset="0"/>
              </a:endParaRPr>
            </a:p>
          </p:txBody>
        </p:sp>
      </p:grpSp>
      <p:grpSp>
        <p:nvGrpSpPr>
          <p:cNvPr id="62" name="组合 61"/>
          <p:cNvGrpSpPr/>
          <p:nvPr/>
        </p:nvGrpSpPr>
        <p:grpSpPr>
          <a:xfrm>
            <a:off x="4641339" y="4329100"/>
            <a:ext cx="3852732" cy="1836204"/>
            <a:chOff x="4641339" y="4041068"/>
            <a:chExt cx="3852732" cy="1836204"/>
          </a:xfrm>
        </p:grpSpPr>
        <p:sp>
          <p:nvSpPr>
            <p:cNvPr id="51" name="Oval 3"/>
            <p:cNvSpPr>
              <a:spLocks noChangeArrowheads="1"/>
            </p:cNvSpPr>
            <p:nvPr/>
          </p:nvSpPr>
          <p:spPr bwMode="auto">
            <a:xfrm>
              <a:off x="4641339" y="4743146"/>
              <a:ext cx="379847" cy="378042"/>
            </a:xfrm>
            <a:prstGeom prst="ellipse">
              <a:avLst/>
            </a:prstGeom>
            <a:solidFill>
              <a:schemeClr val="accent4">
                <a:lumMod val="40000"/>
                <a:lumOff val="60000"/>
              </a:schemeClr>
            </a:solidFill>
            <a:ln w="38100">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smtClean="0">
                  <a:solidFill>
                    <a:srgbClr val="0000FF"/>
                  </a:solidFill>
                  <a:latin typeface="Times New Roman" pitchFamily="18" charset="0"/>
                </a:rPr>
                <a:t>A</a:t>
              </a:r>
              <a:endParaRPr kumimoji="1" lang="en-US" altLang="zh-CN" sz="2000">
                <a:solidFill>
                  <a:srgbClr val="0000FF"/>
                </a:solidFill>
                <a:latin typeface="Times New Roman" pitchFamily="18" charset="0"/>
              </a:endParaRPr>
            </a:p>
          </p:txBody>
        </p:sp>
        <p:sp>
          <p:nvSpPr>
            <p:cNvPr id="52" name="Oval 4"/>
            <p:cNvSpPr>
              <a:spLocks noChangeArrowheads="1"/>
            </p:cNvSpPr>
            <p:nvPr/>
          </p:nvSpPr>
          <p:spPr bwMode="auto">
            <a:xfrm>
              <a:off x="7517322" y="4743146"/>
              <a:ext cx="379847" cy="378042"/>
            </a:xfrm>
            <a:prstGeom prst="ellipse">
              <a:avLst/>
            </a:prstGeom>
            <a:solidFill>
              <a:schemeClr val="accent4">
                <a:lumMod val="40000"/>
                <a:lumOff val="60000"/>
              </a:schemeClr>
            </a:solidFill>
            <a:ln w="38100">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smtClean="0">
                  <a:solidFill>
                    <a:srgbClr val="0000FF"/>
                  </a:solidFill>
                  <a:latin typeface="Times New Roman" pitchFamily="18" charset="0"/>
                </a:rPr>
                <a:t>D</a:t>
              </a:r>
              <a:endParaRPr kumimoji="1" lang="en-US" altLang="zh-CN" sz="2000">
                <a:solidFill>
                  <a:srgbClr val="0000FF"/>
                </a:solidFill>
                <a:latin typeface="Times New Roman" pitchFamily="18" charset="0"/>
              </a:endParaRPr>
            </a:p>
          </p:txBody>
        </p:sp>
        <p:sp>
          <p:nvSpPr>
            <p:cNvPr id="54" name="Oval 20"/>
            <p:cNvSpPr>
              <a:spLocks noChangeArrowheads="1"/>
            </p:cNvSpPr>
            <p:nvPr/>
          </p:nvSpPr>
          <p:spPr bwMode="auto">
            <a:xfrm>
              <a:off x="6052199" y="4041068"/>
              <a:ext cx="379847" cy="378042"/>
            </a:xfrm>
            <a:prstGeom prst="ellipse">
              <a:avLst/>
            </a:prstGeom>
            <a:solidFill>
              <a:schemeClr val="accent4">
                <a:lumMod val="40000"/>
                <a:lumOff val="60000"/>
              </a:schemeClr>
            </a:solidFill>
            <a:ln w="38100">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smtClean="0">
                  <a:solidFill>
                    <a:srgbClr val="0000FF"/>
                  </a:solidFill>
                  <a:latin typeface="Times New Roman" pitchFamily="18" charset="0"/>
                </a:rPr>
                <a:t>B</a:t>
              </a:r>
              <a:endParaRPr kumimoji="1" lang="en-US" altLang="zh-CN" sz="2000">
                <a:solidFill>
                  <a:srgbClr val="0000FF"/>
                </a:solidFill>
                <a:latin typeface="Times New Roman" pitchFamily="18" charset="0"/>
              </a:endParaRPr>
            </a:p>
          </p:txBody>
        </p:sp>
        <p:sp>
          <p:nvSpPr>
            <p:cNvPr id="55" name="Line 25"/>
            <p:cNvSpPr>
              <a:spLocks noChangeShapeType="1"/>
            </p:cNvSpPr>
            <p:nvPr/>
          </p:nvSpPr>
          <p:spPr bwMode="auto">
            <a:xfrm>
              <a:off x="7842904" y="5067182"/>
              <a:ext cx="379847" cy="4320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600">
                <a:solidFill>
                  <a:srgbClr val="0000FF"/>
                </a:solidFill>
              </a:endParaRPr>
            </a:p>
          </p:txBody>
        </p:sp>
        <p:sp>
          <p:nvSpPr>
            <p:cNvPr id="56" name="Line 26"/>
            <p:cNvSpPr>
              <a:spLocks noChangeShapeType="1"/>
            </p:cNvSpPr>
            <p:nvPr/>
          </p:nvSpPr>
          <p:spPr bwMode="auto">
            <a:xfrm flipH="1">
              <a:off x="7083211" y="5067182"/>
              <a:ext cx="488374" cy="4860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600">
                <a:solidFill>
                  <a:srgbClr val="0000FF"/>
                </a:solidFill>
              </a:endParaRPr>
            </a:p>
          </p:txBody>
        </p:sp>
        <p:sp>
          <p:nvSpPr>
            <p:cNvPr id="57" name="Line 41"/>
            <p:cNvSpPr>
              <a:spLocks noChangeShapeType="1"/>
            </p:cNvSpPr>
            <p:nvPr/>
          </p:nvSpPr>
          <p:spPr bwMode="auto">
            <a:xfrm flipH="1">
              <a:off x="4966922" y="4311098"/>
              <a:ext cx="1085276" cy="5400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600">
                <a:solidFill>
                  <a:srgbClr val="0000FF"/>
                </a:solidFill>
              </a:endParaRPr>
            </a:p>
          </p:txBody>
        </p:sp>
        <p:sp>
          <p:nvSpPr>
            <p:cNvPr id="58" name="Line 42"/>
            <p:cNvSpPr>
              <a:spLocks noChangeShapeType="1"/>
            </p:cNvSpPr>
            <p:nvPr/>
          </p:nvSpPr>
          <p:spPr bwMode="auto">
            <a:xfrm>
              <a:off x="6432045" y="4311098"/>
              <a:ext cx="1085276" cy="5400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600">
                <a:solidFill>
                  <a:srgbClr val="0000FF"/>
                </a:solidFill>
              </a:endParaRPr>
            </a:p>
          </p:txBody>
        </p:sp>
        <p:sp>
          <p:nvSpPr>
            <p:cNvPr id="60" name="Oval 44"/>
            <p:cNvSpPr>
              <a:spLocks noChangeArrowheads="1"/>
            </p:cNvSpPr>
            <p:nvPr/>
          </p:nvSpPr>
          <p:spPr bwMode="auto">
            <a:xfrm>
              <a:off x="6811892" y="5499230"/>
              <a:ext cx="379847" cy="378042"/>
            </a:xfrm>
            <a:prstGeom prst="ellipse">
              <a:avLst/>
            </a:prstGeom>
            <a:solidFill>
              <a:schemeClr val="accent4">
                <a:lumMod val="40000"/>
                <a:lumOff val="60000"/>
              </a:schemeClr>
            </a:solidFill>
            <a:ln w="38100">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smtClean="0">
                  <a:solidFill>
                    <a:srgbClr val="0000FF"/>
                  </a:solidFill>
                  <a:latin typeface="Times New Roman" pitchFamily="18" charset="0"/>
                </a:rPr>
                <a:t>C</a:t>
              </a:r>
              <a:endParaRPr kumimoji="1" lang="en-US" altLang="zh-CN" sz="2000">
                <a:solidFill>
                  <a:srgbClr val="0000FF"/>
                </a:solidFill>
                <a:latin typeface="Times New Roman" pitchFamily="18" charset="0"/>
              </a:endParaRPr>
            </a:p>
          </p:txBody>
        </p:sp>
        <p:sp>
          <p:nvSpPr>
            <p:cNvPr id="61" name="Oval 45"/>
            <p:cNvSpPr>
              <a:spLocks noChangeArrowheads="1"/>
            </p:cNvSpPr>
            <p:nvPr/>
          </p:nvSpPr>
          <p:spPr bwMode="auto">
            <a:xfrm>
              <a:off x="8114224" y="5499230"/>
              <a:ext cx="379847" cy="378042"/>
            </a:xfrm>
            <a:prstGeom prst="ellipse">
              <a:avLst/>
            </a:prstGeom>
            <a:solidFill>
              <a:schemeClr val="accent4">
                <a:lumMod val="40000"/>
                <a:lumOff val="60000"/>
              </a:schemeClr>
            </a:solidFill>
            <a:ln w="38100">
              <a:solidFill>
                <a:schemeClr val="tx1"/>
              </a:solidFill>
              <a:round/>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smtClean="0">
                  <a:solidFill>
                    <a:srgbClr val="0000FF"/>
                  </a:solidFill>
                  <a:latin typeface="Times New Roman" pitchFamily="18" charset="0"/>
                </a:rPr>
                <a:t>E</a:t>
              </a:r>
              <a:endParaRPr kumimoji="1" lang="en-US" altLang="zh-CN" sz="2000">
                <a:solidFill>
                  <a:srgbClr val="0000FF"/>
                </a:solidFill>
                <a:latin typeface="Times New Roman" pitchFamily="18" charset="0"/>
              </a:endParaRPr>
            </a:p>
          </p:txBody>
        </p:sp>
      </p:grpSp>
    </p:spTree>
    <p:extLst>
      <p:ext uri="{BB962C8B-B14F-4D97-AF65-F5344CB8AC3E}">
        <p14:creationId xmlns:p14="http://schemas.microsoft.com/office/powerpoint/2010/main" val="50936258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smtClean="0"/>
              <a:t>3 </a:t>
            </a:r>
            <a:r>
              <a:rPr lang="en-US" altLang="en-US" err="1" smtClean="0"/>
              <a:t>动态查找</a:t>
            </a:r>
            <a:r>
              <a:rPr lang="zh-CN" altLang="en-US" smtClean="0"/>
              <a:t>表的</a:t>
            </a:r>
            <a:r>
              <a:rPr lang="en-US" altLang="zh-CN" smtClean="0"/>
              <a:t>ADT</a:t>
            </a:r>
            <a:endParaRPr lang="en-US"/>
          </a:p>
        </p:txBody>
      </p:sp>
      <p:sp>
        <p:nvSpPr>
          <p:cNvPr id="3" name="内容占位符 2"/>
          <p:cNvSpPr>
            <a:spLocks noGrp="1"/>
          </p:cNvSpPr>
          <p:nvPr>
            <p:ph idx="1"/>
          </p:nvPr>
        </p:nvSpPr>
        <p:spPr>
          <a:xfrm>
            <a:off x="457200" y="908720"/>
            <a:ext cx="8363272" cy="5832648"/>
          </a:xfrm>
        </p:spPr>
        <p:txBody>
          <a:bodyPr>
            <a:normAutofit fontScale="92500" lnSpcReduction="10000"/>
          </a:bodyPr>
          <a:lstStyle/>
          <a:p>
            <a:pPr marL="0" indent="0">
              <a:buNone/>
            </a:pPr>
            <a:r>
              <a:rPr lang="en-US" altLang="zh-CN" smtClean="0"/>
              <a:t>ADT </a:t>
            </a:r>
            <a:r>
              <a:rPr lang="en-US" altLang="zh-CN" err="1" smtClean="0"/>
              <a:t>DynamicSearchTable</a:t>
            </a:r>
            <a:r>
              <a:rPr lang="en-US" altLang="zh-CN" smtClean="0"/>
              <a:t>{</a:t>
            </a:r>
          </a:p>
          <a:p>
            <a:pPr marL="0" indent="0">
              <a:buNone/>
            </a:pPr>
            <a:r>
              <a:rPr lang="zh-CN" altLang="en-US" smtClean="0"/>
              <a:t> 数据对象</a:t>
            </a:r>
            <a:r>
              <a:rPr lang="en-US" altLang="zh-CN" smtClean="0"/>
              <a:t>D</a:t>
            </a:r>
            <a:r>
              <a:rPr lang="zh-CN" altLang="en-US" smtClean="0"/>
              <a:t>：</a:t>
            </a:r>
            <a:r>
              <a:rPr lang="en-US" altLang="zh-CN" smtClean="0"/>
              <a:t>D</a:t>
            </a:r>
            <a:r>
              <a:rPr lang="zh-CN" altLang="en-US" smtClean="0"/>
              <a:t>是具有相同特性的数据元素的集合</a:t>
            </a:r>
            <a:endParaRPr lang="en-US" altLang="zh-CN" smtClean="0"/>
          </a:p>
          <a:p>
            <a:pPr marL="0" indent="0">
              <a:buNone/>
            </a:pPr>
            <a:r>
              <a:rPr lang="zh-CN" altLang="en-US" smtClean="0"/>
              <a:t> 数据关系</a:t>
            </a:r>
            <a:r>
              <a:rPr lang="en-US" altLang="zh-CN" smtClean="0"/>
              <a:t>R</a:t>
            </a:r>
            <a:r>
              <a:rPr lang="zh-CN" altLang="en-US" smtClean="0"/>
              <a:t>：数据元素同属一个集合</a:t>
            </a:r>
            <a:endParaRPr lang="en-US" altLang="zh-CN" smtClean="0"/>
          </a:p>
          <a:p>
            <a:pPr marL="0" indent="0">
              <a:buNone/>
            </a:pPr>
            <a:r>
              <a:rPr lang="zh-CN" altLang="en-US" smtClean="0"/>
              <a:t> 基本操作</a:t>
            </a:r>
            <a:r>
              <a:rPr lang="en-US" altLang="zh-CN" smtClean="0"/>
              <a:t>P</a:t>
            </a:r>
            <a:r>
              <a:rPr lang="zh-CN" altLang="en-US" smtClean="0"/>
              <a:t>：</a:t>
            </a:r>
            <a:endParaRPr lang="en-US" altLang="zh-CN" smtClean="0"/>
          </a:p>
          <a:p>
            <a:pPr marL="0" indent="0">
              <a:buNone/>
            </a:pPr>
            <a:r>
              <a:rPr lang="en-US" smtClean="0"/>
              <a:t>    </a:t>
            </a:r>
            <a:r>
              <a:rPr lang="en-US" err="1" smtClean="0"/>
              <a:t>InitDSTable</a:t>
            </a:r>
            <a:r>
              <a:rPr lang="en-US" smtClean="0"/>
              <a:t>(&amp;DT);</a:t>
            </a:r>
          </a:p>
          <a:p>
            <a:pPr marL="0" indent="0">
              <a:buNone/>
            </a:pPr>
            <a:r>
              <a:rPr lang="en-US" smtClean="0"/>
              <a:t>    </a:t>
            </a:r>
            <a:r>
              <a:rPr lang="en-US" err="1" smtClean="0"/>
              <a:t>DestroyDSTable</a:t>
            </a:r>
            <a:r>
              <a:rPr lang="en-US" smtClean="0"/>
              <a:t>(&amp;DT);</a:t>
            </a:r>
          </a:p>
          <a:p>
            <a:pPr marL="0" indent="0">
              <a:buNone/>
            </a:pPr>
            <a:r>
              <a:rPr lang="en-US" smtClean="0"/>
              <a:t>    </a:t>
            </a:r>
            <a:r>
              <a:rPr lang="en-US" err="1" smtClean="0"/>
              <a:t>SearchDSTable</a:t>
            </a:r>
            <a:r>
              <a:rPr lang="en-US" smtClean="0"/>
              <a:t>(DT, key);</a:t>
            </a:r>
          </a:p>
          <a:p>
            <a:pPr marL="0" indent="0">
              <a:buNone/>
            </a:pPr>
            <a:r>
              <a:rPr lang="en-US" smtClean="0"/>
              <a:t>    </a:t>
            </a:r>
            <a:r>
              <a:rPr lang="en-US" err="1" smtClean="0"/>
              <a:t>InsertDSTable</a:t>
            </a:r>
            <a:r>
              <a:rPr lang="en-US" smtClean="0"/>
              <a:t>(&amp;DT, e);</a:t>
            </a:r>
          </a:p>
          <a:p>
            <a:pPr marL="0" indent="0">
              <a:buNone/>
            </a:pPr>
            <a:r>
              <a:rPr lang="en-US" smtClean="0"/>
              <a:t>    </a:t>
            </a:r>
            <a:r>
              <a:rPr lang="en-US" err="1" smtClean="0"/>
              <a:t>DeleteDSTable</a:t>
            </a:r>
            <a:r>
              <a:rPr lang="en-US" smtClean="0"/>
              <a:t>(&amp;DT, key);</a:t>
            </a:r>
          </a:p>
          <a:p>
            <a:pPr marL="0" indent="0">
              <a:buNone/>
            </a:pPr>
            <a:r>
              <a:rPr lang="en-US" smtClean="0"/>
              <a:t>    </a:t>
            </a:r>
            <a:r>
              <a:rPr lang="en-US" err="1" smtClean="0"/>
              <a:t>TraverseDSTable</a:t>
            </a:r>
            <a:r>
              <a:rPr lang="en-US" smtClean="0"/>
              <a:t>(DT, Visit());</a:t>
            </a:r>
          </a:p>
          <a:p>
            <a:pPr marL="0" indent="0">
              <a:buNone/>
            </a:pPr>
            <a:r>
              <a:rPr lang="en-US" smtClean="0"/>
              <a:t>}ADT </a:t>
            </a:r>
            <a:r>
              <a:rPr lang="en-US" err="1" smtClean="0"/>
              <a:t>DynamicSearchTable</a:t>
            </a:r>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47</a:t>
            </a:fld>
            <a:endParaRPr lang="zh-CN" altLang="en-US"/>
          </a:p>
        </p:txBody>
      </p:sp>
    </p:spTree>
    <p:extLst>
      <p:ext uri="{BB962C8B-B14F-4D97-AF65-F5344CB8AC3E}">
        <p14:creationId xmlns:p14="http://schemas.microsoft.com/office/powerpoint/2010/main" val="1025847280"/>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表的组织方式</a:t>
            </a:r>
            <a:endParaRPr lang="zh-CN" altLang="en-US"/>
          </a:p>
        </p:txBody>
      </p:sp>
      <p:sp>
        <p:nvSpPr>
          <p:cNvPr id="3" name="内容占位符 2"/>
          <p:cNvSpPr>
            <a:spLocks noGrp="1"/>
          </p:cNvSpPr>
          <p:nvPr>
            <p:ph idx="1"/>
          </p:nvPr>
        </p:nvSpPr>
        <p:spPr/>
        <p:txBody>
          <a:bodyPr/>
          <a:lstStyle/>
          <a:p>
            <a:r>
              <a:rPr lang="zh-CN" altLang="en-US"/>
              <a:t>若以线性表的形式组织查找表</a:t>
            </a:r>
            <a:r>
              <a:rPr lang="zh-CN" altLang="en-US" smtClean="0"/>
              <a:t>，那么如</a:t>
            </a:r>
            <a:r>
              <a:rPr lang="zh-CN" altLang="en-US"/>
              <a:t>需要对查找表进行插入、删除或排序操作，就必须移动大量的记录</a:t>
            </a:r>
            <a:endParaRPr lang="en-US" altLang="zh-CN"/>
          </a:p>
          <a:p>
            <a:pPr lvl="1"/>
            <a:r>
              <a:rPr lang="zh-CN" altLang="en-US"/>
              <a:t>当记录数很多时，这种移动的代价很大</a:t>
            </a:r>
          </a:p>
          <a:p>
            <a:r>
              <a:rPr lang="zh-CN" altLang="en-US"/>
              <a:t>以</a:t>
            </a:r>
            <a:r>
              <a:rPr lang="zh-CN" altLang="en-US" b="1"/>
              <a:t>树的形式</a:t>
            </a:r>
            <a:r>
              <a:rPr lang="zh-CN" altLang="en-US"/>
              <a:t>组织查找表，可以对查找表进行动态、高效的</a:t>
            </a:r>
            <a:r>
              <a:rPr lang="zh-CN" altLang="en-US" smtClean="0"/>
              <a:t>查找</a:t>
            </a:r>
            <a:endParaRPr lang="en-US" altLang="zh-CN" smtClean="0"/>
          </a:p>
          <a:p>
            <a:pPr lvl="1"/>
            <a:r>
              <a:rPr lang="zh-CN" altLang="en-US"/>
              <a:t>二</a:t>
            </a:r>
            <a:r>
              <a:rPr lang="zh-CN" altLang="en-US" smtClean="0"/>
              <a:t>叉排序树</a:t>
            </a:r>
            <a:endParaRPr lang="en-US" altLang="zh-CN" smtClean="0"/>
          </a:p>
          <a:p>
            <a:pPr lvl="1"/>
            <a:r>
              <a:rPr lang="zh-CN" altLang="en-US" smtClean="0"/>
              <a:t>平衡二叉树</a:t>
            </a:r>
            <a:endParaRPr lang="en-US" altLang="zh-CN" smtClean="0"/>
          </a:p>
          <a:p>
            <a:pPr lvl="1"/>
            <a:r>
              <a:rPr lang="en-US" altLang="zh-CN" smtClean="0"/>
              <a:t>B</a:t>
            </a:r>
            <a:r>
              <a:rPr lang="zh-CN" altLang="en-US" smtClean="0"/>
              <a:t>树</a:t>
            </a:r>
            <a:endParaRPr lang="en-US" altLang="zh-CN" smtClean="0"/>
          </a:p>
          <a:p>
            <a:pPr lvl="1"/>
            <a:r>
              <a:rPr lang="en-US" altLang="zh-CN" smtClean="0"/>
              <a:t>B+</a:t>
            </a:r>
            <a:r>
              <a:rPr lang="zh-CN" altLang="en-US" smtClean="0"/>
              <a:t>树</a:t>
            </a:r>
            <a:endParaRPr lang="en-US" altLang="zh-CN" smtClean="0"/>
          </a:p>
          <a:p>
            <a:pPr lvl="1"/>
            <a:r>
              <a:rPr lang="zh-CN" altLang="en-US" smtClean="0"/>
              <a:t>键树</a:t>
            </a:r>
            <a:endParaRPr lang="en-US" altLang="zh-CN"/>
          </a:p>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48</a:t>
            </a:fld>
            <a:endParaRPr lang="zh-CN" altLang="en-US"/>
          </a:p>
        </p:txBody>
      </p:sp>
    </p:spTree>
    <p:extLst>
      <p:ext uri="{BB962C8B-B14F-4D97-AF65-F5344CB8AC3E}">
        <p14:creationId xmlns:p14="http://schemas.microsoft.com/office/powerpoint/2010/main" val="140975350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r>
              <a:rPr lang="en-US" altLang="en-US" smtClean="0"/>
              <a:t>3.1 </a:t>
            </a:r>
            <a:r>
              <a:rPr lang="en-US" altLang="en-US" err="1" smtClean="0"/>
              <a:t>二叉排序树</a:t>
            </a:r>
            <a:r>
              <a:rPr lang="en-US" altLang="en-US" smtClean="0"/>
              <a:t>(Binary Sort Tree, BST)</a:t>
            </a:r>
          </a:p>
        </p:txBody>
      </p:sp>
      <p:sp>
        <p:nvSpPr>
          <p:cNvPr id="636931" name="Rectangle 3"/>
          <p:cNvSpPr>
            <a:spLocks noGrp="1" noChangeArrowheads="1"/>
          </p:cNvSpPr>
          <p:nvPr>
            <p:ph idx="1"/>
          </p:nvPr>
        </p:nvSpPr>
        <p:spPr/>
        <p:txBody>
          <a:bodyPr>
            <a:normAutofit/>
          </a:bodyPr>
          <a:lstStyle/>
          <a:p>
            <a:r>
              <a:rPr lang="en-US" altLang="en-US" err="1" smtClean="0"/>
              <a:t>二叉排序树或者是空树，或者是满足下列性质的二叉树</a:t>
            </a:r>
            <a:r>
              <a:rPr lang="zh-CN" altLang="en-US" smtClean="0"/>
              <a:t>：</a:t>
            </a:r>
            <a:endParaRPr lang="en-US" altLang="en-US" smtClean="0"/>
          </a:p>
          <a:p>
            <a:pPr lvl="1"/>
            <a:r>
              <a:rPr lang="en-US" altLang="en-US" err="1" smtClean="0"/>
              <a:t>若左子树不为空，则左子树上所有结点的值</a:t>
            </a:r>
            <a:r>
              <a:rPr lang="en-US" altLang="en-US" smtClean="0"/>
              <a:t>(</a:t>
            </a:r>
            <a:r>
              <a:rPr lang="en-US" altLang="en-US" err="1" smtClean="0"/>
              <a:t>关键字</a:t>
            </a:r>
            <a:r>
              <a:rPr lang="en-US" altLang="en-US" smtClean="0"/>
              <a:t>)</a:t>
            </a:r>
            <a:r>
              <a:rPr lang="en-US" altLang="en-US" err="1" smtClean="0"/>
              <a:t>都小于根结点的值</a:t>
            </a:r>
            <a:r>
              <a:rPr lang="en-US" altLang="en-US" smtClean="0"/>
              <a:t>；</a:t>
            </a:r>
          </a:p>
          <a:p>
            <a:pPr lvl="1"/>
            <a:r>
              <a:rPr lang="en-US" altLang="en-US" err="1" smtClean="0"/>
              <a:t>若右子树不为空，则右子树上所有结点的值</a:t>
            </a:r>
            <a:r>
              <a:rPr lang="en-US" altLang="en-US" smtClean="0"/>
              <a:t>(</a:t>
            </a:r>
            <a:r>
              <a:rPr lang="en-US" altLang="en-US" err="1" smtClean="0"/>
              <a:t>关键字</a:t>
            </a:r>
            <a:r>
              <a:rPr lang="en-US" altLang="en-US" smtClean="0"/>
              <a:t>)</a:t>
            </a:r>
            <a:r>
              <a:rPr lang="en-US" altLang="en-US" err="1" smtClean="0"/>
              <a:t>都大于根结点的值</a:t>
            </a:r>
            <a:r>
              <a:rPr lang="en-US" altLang="en-US" smtClean="0"/>
              <a:t>；</a:t>
            </a:r>
          </a:p>
          <a:p>
            <a:pPr lvl="1"/>
            <a:r>
              <a:rPr lang="zh-CN" altLang="en-US" smtClean="0"/>
              <a:t>左、右子树都分别是二叉排序树</a:t>
            </a:r>
            <a:endParaRPr lang="en-US" altLang="zh-CN" smtClean="0"/>
          </a:p>
          <a:p>
            <a:pPr lvl="1"/>
            <a:r>
              <a:rPr lang="zh-CN" altLang="en-US" smtClean="0"/>
              <a:t>每个结点的</a:t>
            </a:r>
            <a:r>
              <a:rPr lang="en-US" altLang="zh-CN" smtClean="0"/>
              <a:t>Key</a:t>
            </a:r>
            <a:r>
              <a:rPr lang="zh-CN" altLang="en-US" smtClean="0"/>
              <a:t>互不相同</a:t>
            </a:r>
            <a:endParaRPr lang="en-US" altLang="zh-CN" smtClean="0"/>
          </a:p>
          <a:p>
            <a:endParaRPr lang="zh-CN" altLang="en-US" smtClean="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49</a:t>
            </a:fld>
            <a:endParaRPr lang="zh-CN" altLang="en-US"/>
          </a:p>
        </p:txBody>
      </p:sp>
      <p:sp>
        <p:nvSpPr>
          <p:cNvPr id="6" name="Rectangle 3"/>
          <p:cNvSpPr>
            <a:spLocks noChangeArrowheads="1"/>
          </p:cNvSpPr>
          <p:nvPr/>
        </p:nvSpPr>
        <p:spPr bwMode="auto">
          <a:xfrm>
            <a:off x="7139434" y="6454031"/>
            <a:ext cx="1681163"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zh-CN" altLang="en-US" sz="2000" b="1" smtClean="0">
                <a:latin typeface="宋体" pitchFamily="2" charset="-122"/>
              </a:rPr>
              <a:t>二</a:t>
            </a:r>
            <a:r>
              <a:rPr lang="zh-CN" altLang="en-US" sz="2000" b="1">
                <a:latin typeface="宋体" pitchFamily="2" charset="-122"/>
              </a:rPr>
              <a:t>叉排序树</a:t>
            </a:r>
          </a:p>
        </p:txBody>
      </p:sp>
      <p:grpSp>
        <p:nvGrpSpPr>
          <p:cNvPr id="7" name="Group 4"/>
          <p:cNvGrpSpPr>
            <a:grpSpLocks/>
          </p:cNvGrpSpPr>
          <p:nvPr/>
        </p:nvGrpSpPr>
        <p:grpSpPr bwMode="auto">
          <a:xfrm>
            <a:off x="6591746" y="4495056"/>
            <a:ext cx="2444750" cy="1698625"/>
            <a:chOff x="0" y="0"/>
            <a:chExt cx="1540" cy="1070"/>
          </a:xfrm>
        </p:grpSpPr>
        <p:sp>
          <p:nvSpPr>
            <p:cNvPr id="8" name="Oval 5"/>
            <p:cNvSpPr>
              <a:spLocks noChangeArrowheads="1"/>
            </p:cNvSpPr>
            <p:nvPr/>
          </p:nvSpPr>
          <p:spPr bwMode="auto">
            <a:xfrm>
              <a:off x="621" y="0"/>
              <a:ext cx="340"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16</a:t>
              </a:r>
            </a:p>
          </p:txBody>
        </p:sp>
        <p:sp>
          <p:nvSpPr>
            <p:cNvPr id="9" name="Oval 6"/>
            <p:cNvSpPr>
              <a:spLocks noChangeArrowheads="1"/>
            </p:cNvSpPr>
            <p:nvPr/>
          </p:nvSpPr>
          <p:spPr bwMode="auto">
            <a:xfrm>
              <a:off x="909" y="424"/>
              <a:ext cx="340"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24</a:t>
              </a:r>
            </a:p>
          </p:txBody>
        </p:sp>
        <p:sp>
          <p:nvSpPr>
            <p:cNvPr id="10" name="Oval 7"/>
            <p:cNvSpPr>
              <a:spLocks noChangeArrowheads="1"/>
            </p:cNvSpPr>
            <p:nvPr/>
          </p:nvSpPr>
          <p:spPr bwMode="auto">
            <a:xfrm>
              <a:off x="1200" y="819"/>
              <a:ext cx="340"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27</a:t>
              </a:r>
            </a:p>
          </p:txBody>
        </p:sp>
        <p:sp>
          <p:nvSpPr>
            <p:cNvPr id="11" name="Oval 8"/>
            <p:cNvSpPr>
              <a:spLocks noChangeArrowheads="1"/>
            </p:cNvSpPr>
            <p:nvPr/>
          </p:nvSpPr>
          <p:spPr bwMode="auto">
            <a:xfrm>
              <a:off x="280" y="424"/>
              <a:ext cx="340"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12</a:t>
              </a:r>
            </a:p>
          </p:txBody>
        </p:sp>
        <p:sp>
          <p:nvSpPr>
            <p:cNvPr id="12" name="Oval 9"/>
            <p:cNvSpPr>
              <a:spLocks noChangeArrowheads="1"/>
            </p:cNvSpPr>
            <p:nvPr/>
          </p:nvSpPr>
          <p:spPr bwMode="auto">
            <a:xfrm>
              <a:off x="0" y="840"/>
              <a:ext cx="340"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4</a:t>
              </a:r>
            </a:p>
          </p:txBody>
        </p:sp>
        <p:sp>
          <p:nvSpPr>
            <p:cNvPr id="13" name="Oval 10"/>
            <p:cNvSpPr>
              <a:spLocks noChangeArrowheads="1"/>
            </p:cNvSpPr>
            <p:nvPr/>
          </p:nvSpPr>
          <p:spPr bwMode="auto">
            <a:xfrm>
              <a:off x="416" y="829"/>
              <a:ext cx="340"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15</a:t>
              </a:r>
            </a:p>
          </p:txBody>
        </p:sp>
        <p:sp>
          <p:nvSpPr>
            <p:cNvPr id="14" name="Line 11"/>
            <p:cNvSpPr>
              <a:spLocks noChangeShapeType="1"/>
            </p:cNvSpPr>
            <p:nvPr/>
          </p:nvSpPr>
          <p:spPr bwMode="auto">
            <a:xfrm flipH="1">
              <a:off x="200" y="624"/>
              <a:ext cx="136"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12"/>
            <p:cNvSpPr>
              <a:spLocks noChangeShapeType="1"/>
            </p:cNvSpPr>
            <p:nvPr/>
          </p:nvSpPr>
          <p:spPr bwMode="auto">
            <a:xfrm>
              <a:off x="461" y="648"/>
              <a:ext cx="95"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Line 13"/>
            <p:cNvSpPr>
              <a:spLocks noChangeShapeType="1"/>
            </p:cNvSpPr>
            <p:nvPr/>
          </p:nvSpPr>
          <p:spPr bwMode="auto">
            <a:xfrm>
              <a:off x="1184" y="624"/>
              <a:ext cx="144"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 name="Line 14"/>
            <p:cNvSpPr>
              <a:spLocks noChangeShapeType="1"/>
            </p:cNvSpPr>
            <p:nvPr/>
          </p:nvSpPr>
          <p:spPr bwMode="auto">
            <a:xfrm>
              <a:off x="880" y="200"/>
              <a:ext cx="159" cy="22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Line 15"/>
            <p:cNvSpPr>
              <a:spLocks noChangeShapeType="1"/>
            </p:cNvSpPr>
            <p:nvPr/>
          </p:nvSpPr>
          <p:spPr bwMode="auto">
            <a:xfrm flipH="1">
              <a:off x="520" y="208"/>
              <a:ext cx="181"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 name="Oval 16"/>
            <p:cNvSpPr>
              <a:spLocks noChangeArrowheads="1"/>
            </p:cNvSpPr>
            <p:nvPr/>
          </p:nvSpPr>
          <p:spPr bwMode="auto">
            <a:xfrm>
              <a:off x="796" y="843"/>
              <a:ext cx="340" cy="227"/>
            </a:xfrm>
            <a:prstGeom prst="ellipse">
              <a:avLst/>
            </a:prstGeom>
            <a:solidFill>
              <a:schemeClr val="accent6">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18</a:t>
              </a:r>
            </a:p>
          </p:txBody>
        </p:sp>
        <p:sp>
          <p:nvSpPr>
            <p:cNvPr id="20" name="Line 17"/>
            <p:cNvSpPr>
              <a:spLocks noChangeShapeType="1"/>
            </p:cNvSpPr>
            <p:nvPr/>
          </p:nvSpPr>
          <p:spPr bwMode="auto">
            <a:xfrm flipH="1">
              <a:off x="964" y="651"/>
              <a:ext cx="113"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 name="TextBox 2"/>
          <p:cNvSpPr txBox="1"/>
          <p:nvPr/>
        </p:nvSpPr>
        <p:spPr>
          <a:xfrm>
            <a:off x="827585" y="4860520"/>
            <a:ext cx="4680519" cy="1815882"/>
          </a:xfrm>
          <a:prstGeom prst="rect">
            <a:avLst/>
          </a:prstGeom>
          <a:noFill/>
        </p:spPr>
        <p:txBody>
          <a:bodyPr wrap="square" rtlCol="0">
            <a:spAutoFit/>
          </a:bodyPr>
          <a:lstStyle/>
          <a:p>
            <a:r>
              <a:rPr lang="zh-CN" altLang="en-US" sz="2800" b="1">
                <a:ea typeface="仿宋_GB2312" pitchFamily="49" charset="-122"/>
              </a:rPr>
              <a:t>注意：若从根结点到某个叶结点有一条路径，路径左边的结点的关键码不一定小于路径上的结点的关</a:t>
            </a:r>
            <a:r>
              <a:rPr lang="zh-CN" altLang="en-US" sz="2800" b="1" smtClean="0">
                <a:ea typeface="仿宋_GB2312" pitchFamily="49" charset="-122"/>
              </a:rPr>
              <a:t>键码</a:t>
            </a:r>
            <a:endParaRPr lang="en-US"/>
          </a:p>
        </p:txBody>
      </p:sp>
    </p:spTree>
    <p:extLst>
      <p:ext uri="{BB962C8B-B14F-4D97-AF65-F5344CB8AC3E}">
        <p14:creationId xmlns:p14="http://schemas.microsoft.com/office/powerpoint/2010/main" val="28596405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en-US" err="1"/>
              <a:t>对两个关键字的比较</a:t>
            </a:r>
            <a:endParaRPr lang="en-US"/>
          </a:p>
        </p:txBody>
      </p:sp>
      <p:sp>
        <p:nvSpPr>
          <p:cNvPr id="613378" name="Rectangle 2"/>
          <p:cNvSpPr>
            <a:spLocks noGrp="1" noChangeArrowheads="1"/>
          </p:cNvSpPr>
          <p:nvPr>
            <p:ph idx="1"/>
          </p:nvPr>
        </p:nvSpPr>
        <p:spPr/>
        <p:txBody>
          <a:bodyPr>
            <a:normAutofit/>
          </a:bodyPr>
          <a:lstStyle/>
          <a:p>
            <a:pPr marL="0" indent="0">
              <a:buNone/>
            </a:pPr>
            <a:r>
              <a:rPr lang="en-US" altLang="en-US" smtClean="0"/>
              <a:t>//</a:t>
            </a:r>
            <a:r>
              <a:rPr lang="en-US" altLang="zh-CN" smtClean="0"/>
              <a:t>C</a:t>
            </a:r>
            <a:r>
              <a:rPr lang="zh-CN" altLang="en-US" smtClean="0"/>
              <a:t>的</a:t>
            </a:r>
            <a:r>
              <a:rPr lang="en-US" altLang="en-US" err="1" smtClean="0"/>
              <a:t>宏定义</a:t>
            </a:r>
            <a:endParaRPr lang="en-US" altLang="en-US" smtClean="0"/>
          </a:p>
          <a:p>
            <a:pPr marL="0" indent="0">
              <a:buNone/>
            </a:pPr>
            <a:r>
              <a:rPr lang="en-US" altLang="en-US" smtClean="0"/>
              <a:t>//</a:t>
            </a:r>
            <a:r>
              <a:rPr lang="en-US" altLang="en-US" err="1" smtClean="0"/>
              <a:t>对数值型关键字</a:t>
            </a:r>
            <a:r>
              <a:rPr lang="en-US" altLang="en-US" smtClean="0"/>
              <a:t> </a:t>
            </a:r>
          </a:p>
          <a:p>
            <a:pPr marL="400050" lvl="1" indent="0">
              <a:buNone/>
            </a:pPr>
            <a:r>
              <a:rPr lang="en-US" altLang="en-US" sz="3200" smtClean="0"/>
              <a:t>#define  EQ(a, b)   ((a)==(b))</a:t>
            </a:r>
          </a:p>
          <a:p>
            <a:pPr marL="400050" lvl="1" indent="0">
              <a:buNone/>
            </a:pPr>
            <a:r>
              <a:rPr lang="en-US" altLang="en-US" sz="3200" smtClean="0"/>
              <a:t>#define  LT(a, b)    ((a)&lt;(b))</a:t>
            </a:r>
          </a:p>
          <a:p>
            <a:pPr marL="400050" lvl="1" indent="0">
              <a:buNone/>
            </a:pPr>
            <a:r>
              <a:rPr lang="en-US" altLang="en-US" sz="3200" smtClean="0"/>
              <a:t>#define  LQ(a, b)   ((a)&lt;=(b))</a:t>
            </a:r>
          </a:p>
          <a:p>
            <a:pPr marL="0" indent="0">
              <a:buNone/>
            </a:pPr>
            <a:r>
              <a:rPr lang="en-US" altLang="en-US" smtClean="0"/>
              <a:t>//</a:t>
            </a:r>
            <a:r>
              <a:rPr lang="en-US" altLang="en-US" err="1" smtClean="0"/>
              <a:t>对字符串型关键字</a:t>
            </a:r>
            <a:endParaRPr lang="en-US" altLang="en-US" smtClean="0"/>
          </a:p>
          <a:p>
            <a:pPr marL="400050" lvl="1" indent="0">
              <a:buNone/>
            </a:pPr>
            <a:r>
              <a:rPr lang="en-US" altLang="en-US" sz="3200" smtClean="0"/>
              <a:t>#define  EQ(a, b)   (!</a:t>
            </a:r>
            <a:r>
              <a:rPr lang="en-US" altLang="en-US" sz="3200" err="1" smtClean="0"/>
              <a:t>strcmp</a:t>
            </a:r>
            <a:r>
              <a:rPr lang="en-US" altLang="en-US" sz="3200" smtClean="0"/>
              <a:t>((a), (b)) )</a:t>
            </a:r>
          </a:p>
          <a:p>
            <a:pPr marL="400050" lvl="1" indent="0">
              <a:buNone/>
            </a:pPr>
            <a:r>
              <a:rPr lang="en-US" altLang="en-US" sz="3200" smtClean="0"/>
              <a:t>#define  LT(a, b)    (</a:t>
            </a:r>
            <a:r>
              <a:rPr lang="en-US" altLang="en-US" sz="3200" err="1" smtClean="0"/>
              <a:t>strcmp</a:t>
            </a:r>
            <a:r>
              <a:rPr lang="en-US" altLang="en-US" sz="3200" smtClean="0"/>
              <a:t>((a), (b))&lt;0 )</a:t>
            </a:r>
          </a:p>
          <a:p>
            <a:pPr marL="400050" lvl="1" indent="0">
              <a:buNone/>
            </a:pPr>
            <a:r>
              <a:rPr lang="en-US" altLang="en-US" sz="3200" smtClean="0"/>
              <a:t>#define  LQ(a, b)   (</a:t>
            </a:r>
            <a:r>
              <a:rPr lang="en-US" altLang="en-US" sz="3200" err="1" smtClean="0"/>
              <a:t>strcmp</a:t>
            </a:r>
            <a:r>
              <a:rPr lang="en-US" altLang="en-US" sz="3200" smtClean="0"/>
              <a:t>((a), (b))&lt;=0 )</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190179749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数据结构</a:t>
            </a:r>
            <a:endParaRPr lang="en-US"/>
          </a:p>
        </p:txBody>
      </p:sp>
      <p:sp>
        <p:nvSpPr>
          <p:cNvPr id="3" name="内容占位符 2"/>
          <p:cNvSpPr>
            <a:spLocks noGrp="1"/>
          </p:cNvSpPr>
          <p:nvPr>
            <p:ph idx="1"/>
          </p:nvPr>
        </p:nvSpPr>
        <p:spPr/>
        <p:txBody>
          <a:bodyPr>
            <a:normAutofit/>
          </a:bodyPr>
          <a:lstStyle/>
          <a:p>
            <a:r>
              <a:rPr lang="en-US" altLang="en-US"/>
              <a:t>BST</a:t>
            </a:r>
            <a:r>
              <a:rPr lang="en-US" altLang="en-US" smtClean="0"/>
              <a:t>可以用二叉链表来存储</a:t>
            </a:r>
          </a:p>
          <a:p>
            <a:pPr marL="457200" lvl="1" indent="0">
              <a:buNone/>
            </a:pPr>
            <a:r>
              <a:rPr lang="en-US"/>
              <a:t>typedef int KeyType;</a:t>
            </a:r>
          </a:p>
          <a:p>
            <a:pPr marL="457200" lvl="1" indent="0">
              <a:buNone/>
            </a:pPr>
            <a:r>
              <a:rPr lang="en-US" smtClean="0"/>
              <a:t>typedef </a:t>
            </a:r>
            <a:r>
              <a:rPr lang="en-US"/>
              <a:t>struct RecType{</a:t>
            </a:r>
          </a:p>
          <a:p>
            <a:pPr marL="457200" lvl="1" indent="0">
              <a:buNone/>
            </a:pPr>
            <a:r>
              <a:rPr lang="en-US"/>
              <a:t>    KeyType key;</a:t>
            </a:r>
          </a:p>
          <a:p>
            <a:pPr marL="457200" lvl="1" indent="0">
              <a:buNone/>
            </a:pPr>
            <a:r>
              <a:rPr lang="en-US"/>
              <a:t>    //Others</a:t>
            </a:r>
          </a:p>
          <a:p>
            <a:pPr marL="457200" lvl="1" indent="0">
              <a:buNone/>
            </a:pPr>
            <a:r>
              <a:rPr lang="en-US"/>
              <a:t>} ElemType;</a:t>
            </a:r>
          </a:p>
          <a:p>
            <a:pPr marL="457200" lvl="1" indent="0">
              <a:buNone/>
            </a:pPr>
            <a:r>
              <a:rPr lang="en-US"/>
              <a:t>typedef struct BiTreeNode {</a:t>
            </a:r>
          </a:p>
          <a:p>
            <a:pPr marL="457200" lvl="1" indent="0">
              <a:buNone/>
            </a:pPr>
            <a:r>
              <a:rPr lang="en-US"/>
              <a:t>    ElemType data;</a:t>
            </a:r>
          </a:p>
          <a:p>
            <a:pPr marL="457200" lvl="1" indent="0">
              <a:buNone/>
            </a:pPr>
            <a:r>
              <a:rPr lang="en-US"/>
              <a:t>    struct BiTreeNode *lchild,*rchild;</a:t>
            </a:r>
          </a:p>
          <a:p>
            <a:pPr marL="457200" lvl="1" indent="0">
              <a:buNone/>
            </a:pPr>
            <a:r>
              <a:rPr lang="en-US"/>
              <a:t>} </a:t>
            </a:r>
            <a:r>
              <a:rPr lang="zh-CN" altLang="en-US" smtClean="0"/>
              <a:t>*</a:t>
            </a:r>
            <a:r>
              <a:rPr lang="en-US" smtClean="0"/>
              <a:t>BiTree</a:t>
            </a:r>
            <a:r>
              <a:rPr lang="en-US"/>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50</a:t>
            </a:fld>
            <a:endParaRPr lang="zh-CN" altLang="en-US"/>
          </a:p>
        </p:txBody>
      </p:sp>
      <p:sp>
        <p:nvSpPr>
          <p:cNvPr id="6" name="线形标注 1(带强调线) 5"/>
          <p:cNvSpPr/>
          <p:nvPr/>
        </p:nvSpPr>
        <p:spPr>
          <a:xfrm rot="16200000">
            <a:off x="946752" y="-628297"/>
            <a:ext cx="315415" cy="1750505"/>
          </a:xfrm>
          <a:prstGeom prst="accentCallout1">
            <a:avLst>
              <a:gd name="adj1" fmla="val 49984"/>
              <a:gd name="adj2" fmla="val -29254"/>
              <a:gd name="adj3" fmla="val 76419"/>
              <a:gd name="adj4" fmla="val -139949"/>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mtClean="0"/>
              <a:t>PseudoCode</a:t>
            </a:r>
            <a:endParaRPr lang="en-US"/>
          </a:p>
        </p:txBody>
      </p:sp>
    </p:spTree>
    <p:extLst>
      <p:ext uri="{BB962C8B-B14F-4D97-AF65-F5344CB8AC3E}">
        <p14:creationId xmlns:p14="http://schemas.microsoft.com/office/powerpoint/2010/main" val="261101640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a:t>
            </a:r>
            <a:r>
              <a:rPr lang="zh-CN" altLang="en-US" smtClean="0"/>
              <a:t>叉排序树查找举例</a:t>
            </a:r>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51</a:t>
            </a:fld>
            <a:endParaRPr lang="zh-CN" altLang="en-US"/>
          </a:p>
        </p:txBody>
      </p:sp>
      <p:grpSp>
        <p:nvGrpSpPr>
          <p:cNvPr id="6" name="Group 4"/>
          <p:cNvGrpSpPr>
            <a:grpSpLocks/>
          </p:cNvGrpSpPr>
          <p:nvPr/>
        </p:nvGrpSpPr>
        <p:grpSpPr bwMode="auto">
          <a:xfrm>
            <a:off x="1816100" y="1584325"/>
            <a:ext cx="6324600" cy="3429000"/>
            <a:chOff x="1008" y="672"/>
            <a:chExt cx="3984" cy="2160"/>
          </a:xfrm>
        </p:grpSpPr>
        <p:sp>
          <p:nvSpPr>
            <p:cNvPr id="7" name="Oval 5"/>
            <p:cNvSpPr>
              <a:spLocks noChangeArrowheads="1"/>
            </p:cNvSpPr>
            <p:nvPr/>
          </p:nvSpPr>
          <p:spPr bwMode="auto">
            <a:xfrm>
              <a:off x="2640" y="672"/>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a:solidFill>
                    <a:srgbClr val="990033"/>
                  </a:solidFill>
                  <a:latin typeface="Times New Roman" pitchFamily="18" charset="0"/>
                </a:rPr>
                <a:t>50</a:t>
              </a:r>
              <a:endParaRPr kumimoji="1" lang="en-US" altLang="zh-CN" sz="2400">
                <a:latin typeface="Times New Roman" pitchFamily="18" charset="0"/>
              </a:endParaRPr>
            </a:p>
          </p:txBody>
        </p:sp>
        <p:sp>
          <p:nvSpPr>
            <p:cNvPr id="8" name="Oval 6"/>
            <p:cNvSpPr>
              <a:spLocks noChangeArrowheads="1"/>
            </p:cNvSpPr>
            <p:nvPr/>
          </p:nvSpPr>
          <p:spPr bwMode="auto">
            <a:xfrm>
              <a:off x="1728" y="1008"/>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a:solidFill>
                    <a:srgbClr val="990033"/>
                  </a:solidFill>
                  <a:latin typeface="Times New Roman" pitchFamily="18" charset="0"/>
                </a:rPr>
                <a:t>30</a:t>
              </a:r>
              <a:endParaRPr kumimoji="1" lang="en-US" altLang="zh-CN" sz="2400">
                <a:latin typeface="Times New Roman" pitchFamily="18" charset="0"/>
              </a:endParaRPr>
            </a:p>
          </p:txBody>
        </p:sp>
        <p:sp>
          <p:nvSpPr>
            <p:cNvPr id="9" name="Oval 7"/>
            <p:cNvSpPr>
              <a:spLocks noChangeArrowheads="1"/>
            </p:cNvSpPr>
            <p:nvPr/>
          </p:nvSpPr>
          <p:spPr bwMode="auto">
            <a:xfrm>
              <a:off x="3552" y="1008"/>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a:solidFill>
                    <a:srgbClr val="990033"/>
                  </a:solidFill>
                  <a:latin typeface="Times New Roman" pitchFamily="18" charset="0"/>
                </a:rPr>
                <a:t>80</a:t>
              </a:r>
              <a:endParaRPr kumimoji="1" lang="en-US" altLang="zh-CN" sz="2400">
                <a:latin typeface="Times New Roman" pitchFamily="18" charset="0"/>
              </a:endParaRPr>
            </a:p>
          </p:txBody>
        </p:sp>
        <p:sp>
          <p:nvSpPr>
            <p:cNvPr id="10" name="Oval 8"/>
            <p:cNvSpPr>
              <a:spLocks noChangeArrowheads="1"/>
            </p:cNvSpPr>
            <p:nvPr/>
          </p:nvSpPr>
          <p:spPr bwMode="auto">
            <a:xfrm>
              <a:off x="1008" y="1440"/>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a:solidFill>
                    <a:srgbClr val="990033"/>
                  </a:solidFill>
                  <a:latin typeface="Times New Roman" pitchFamily="18" charset="0"/>
                </a:rPr>
                <a:t>20</a:t>
              </a:r>
              <a:endParaRPr kumimoji="1" lang="en-US" altLang="zh-CN" sz="2400">
                <a:latin typeface="Times New Roman" pitchFamily="18" charset="0"/>
              </a:endParaRPr>
            </a:p>
          </p:txBody>
        </p:sp>
        <p:sp>
          <p:nvSpPr>
            <p:cNvPr id="11" name="Oval 9"/>
            <p:cNvSpPr>
              <a:spLocks noChangeArrowheads="1"/>
            </p:cNvSpPr>
            <p:nvPr/>
          </p:nvSpPr>
          <p:spPr bwMode="auto">
            <a:xfrm>
              <a:off x="4272" y="1440"/>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a:solidFill>
                    <a:srgbClr val="990033"/>
                  </a:solidFill>
                  <a:latin typeface="Times New Roman" pitchFamily="18" charset="0"/>
                </a:rPr>
                <a:t>90</a:t>
              </a:r>
              <a:endParaRPr kumimoji="1" lang="en-US" altLang="zh-CN" sz="2400">
                <a:latin typeface="Times New Roman" pitchFamily="18" charset="0"/>
              </a:endParaRPr>
            </a:p>
          </p:txBody>
        </p:sp>
        <p:sp>
          <p:nvSpPr>
            <p:cNvPr id="12" name="Oval 10"/>
            <p:cNvSpPr>
              <a:spLocks noChangeArrowheads="1"/>
            </p:cNvSpPr>
            <p:nvPr/>
          </p:nvSpPr>
          <p:spPr bwMode="auto">
            <a:xfrm>
              <a:off x="3744" y="1968"/>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a:solidFill>
                    <a:srgbClr val="990033"/>
                  </a:solidFill>
                  <a:latin typeface="Times New Roman" pitchFamily="18" charset="0"/>
                </a:rPr>
                <a:t>85</a:t>
              </a:r>
              <a:endParaRPr kumimoji="1" lang="en-US" altLang="zh-CN" sz="2400">
                <a:latin typeface="Times New Roman" pitchFamily="18" charset="0"/>
              </a:endParaRPr>
            </a:p>
          </p:txBody>
        </p:sp>
        <p:sp>
          <p:nvSpPr>
            <p:cNvPr id="13" name="Oval 11"/>
            <p:cNvSpPr>
              <a:spLocks noChangeArrowheads="1"/>
            </p:cNvSpPr>
            <p:nvPr/>
          </p:nvSpPr>
          <p:spPr bwMode="auto">
            <a:xfrm>
              <a:off x="2448" y="1440"/>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a:solidFill>
                    <a:srgbClr val="990033"/>
                  </a:solidFill>
                  <a:latin typeface="Times New Roman" pitchFamily="18" charset="0"/>
                </a:rPr>
                <a:t>40</a:t>
              </a:r>
              <a:endParaRPr kumimoji="1" lang="en-US" altLang="zh-CN" sz="2400">
                <a:latin typeface="Times New Roman" pitchFamily="18" charset="0"/>
              </a:endParaRPr>
            </a:p>
          </p:txBody>
        </p:sp>
        <p:sp>
          <p:nvSpPr>
            <p:cNvPr id="14" name="Oval 12"/>
            <p:cNvSpPr>
              <a:spLocks noChangeArrowheads="1"/>
            </p:cNvSpPr>
            <p:nvPr/>
          </p:nvSpPr>
          <p:spPr bwMode="auto">
            <a:xfrm>
              <a:off x="1872" y="1968"/>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a:solidFill>
                    <a:srgbClr val="990033"/>
                  </a:solidFill>
                  <a:latin typeface="Times New Roman" pitchFamily="18" charset="0"/>
                </a:rPr>
                <a:t>35</a:t>
              </a:r>
              <a:endParaRPr kumimoji="1" lang="en-US" altLang="zh-CN" sz="2400">
                <a:latin typeface="Times New Roman" pitchFamily="18" charset="0"/>
              </a:endParaRPr>
            </a:p>
          </p:txBody>
        </p:sp>
        <p:sp>
          <p:nvSpPr>
            <p:cNvPr id="15" name="Oval 13"/>
            <p:cNvSpPr>
              <a:spLocks noChangeArrowheads="1"/>
            </p:cNvSpPr>
            <p:nvPr/>
          </p:nvSpPr>
          <p:spPr bwMode="auto">
            <a:xfrm>
              <a:off x="4560" y="2496"/>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a:solidFill>
                    <a:srgbClr val="990033"/>
                  </a:solidFill>
                  <a:latin typeface="Times New Roman" pitchFamily="18" charset="0"/>
                </a:rPr>
                <a:t>88</a:t>
              </a:r>
              <a:endParaRPr kumimoji="1" lang="en-US" altLang="zh-CN" sz="2400">
                <a:latin typeface="Times New Roman" pitchFamily="18" charset="0"/>
              </a:endParaRPr>
            </a:p>
          </p:txBody>
        </p:sp>
        <p:sp>
          <p:nvSpPr>
            <p:cNvPr id="16" name="Line 14"/>
            <p:cNvSpPr>
              <a:spLocks noChangeShapeType="1"/>
            </p:cNvSpPr>
            <p:nvPr/>
          </p:nvSpPr>
          <p:spPr bwMode="auto">
            <a:xfrm flipH="1">
              <a:off x="2112" y="864"/>
              <a:ext cx="528"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5"/>
            <p:cNvSpPr>
              <a:spLocks noChangeShapeType="1"/>
            </p:cNvSpPr>
            <p:nvPr/>
          </p:nvSpPr>
          <p:spPr bwMode="auto">
            <a:xfrm flipH="1">
              <a:off x="1392" y="1296"/>
              <a:ext cx="336" cy="192"/>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6"/>
            <p:cNvSpPr>
              <a:spLocks noChangeShapeType="1"/>
            </p:cNvSpPr>
            <p:nvPr/>
          </p:nvSpPr>
          <p:spPr bwMode="auto">
            <a:xfrm>
              <a:off x="3072" y="864"/>
              <a:ext cx="480"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7"/>
            <p:cNvSpPr>
              <a:spLocks noChangeShapeType="1"/>
            </p:cNvSpPr>
            <p:nvPr/>
          </p:nvSpPr>
          <p:spPr bwMode="auto">
            <a:xfrm>
              <a:off x="2112" y="1248"/>
              <a:ext cx="384"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8"/>
            <p:cNvSpPr>
              <a:spLocks noChangeShapeType="1"/>
            </p:cNvSpPr>
            <p:nvPr/>
          </p:nvSpPr>
          <p:spPr bwMode="auto">
            <a:xfrm flipH="1">
              <a:off x="2160" y="1728"/>
              <a:ext cx="336"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9"/>
            <p:cNvSpPr>
              <a:spLocks noChangeShapeType="1"/>
            </p:cNvSpPr>
            <p:nvPr/>
          </p:nvSpPr>
          <p:spPr bwMode="auto">
            <a:xfrm>
              <a:off x="3936" y="1296"/>
              <a:ext cx="384" cy="192"/>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0"/>
            <p:cNvSpPr>
              <a:spLocks noChangeShapeType="1"/>
            </p:cNvSpPr>
            <p:nvPr/>
          </p:nvSpPr>
          <p:spPr bwMode="auto">
            <a:xfrm flipH="1">
              <a:off x="4032" y="1728"/>
              <a:ext cx="384"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1"/>
            <p:cNvSpPr>
              <a:spLocks noChangeShapeType="1"/>
            </p:cNvSpPr>
            <p:nvPr/>
          </p:nvSpPr>
          <p:spPr bwMode="auto">
            <a:xfrm>
              <a:off x="4128" y="2256"/>
              <a:ext cx="480" cy="288"/>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22"/>
            <p:cNvSpPr>
              <a:spLocks noChangeArrowheads="1"/>
            </p:cNvSpPr>
            <p:nvPr/>
          </p:nvSpPr>
          <p:spPr bwMode="auto">
            <a:xfrm>
              <a:off x="1248" y="2496"/>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a:solidFill>
                    <a:srgbClr val="990033"/>
                  </a:solidFill>
                  <a:latin typeface="Times New Roman" pitchFamily="18" charset="0"/>
                </a:rPr>
                <a:t>32</a:t>
              </a:r>
              <a:endParaRPr kumimoji="1" lang="en-US" altLang="zh-CN" sz="2400">
                <a:latin typeface="Times New Roman" pitchFamily="18" charset="0"/>
              </a:endParaRPr>
            </a:p>
          </p:txBody>
        </p:sp>
        <p:sp>
          <p:nvSpPr>
            <p:cNvPr id="25" name="Line 23"/>
            <p:cNvSpPr>
              <a:spLocks noChangeShapeType="1"/>
            </p:cNvSpPr>
            <p:nvPr/>
          </p:nvSpPr>
          <p:spPr bwMode="auto">
            <a:xfrm flipH="1">
              <a:off x="1536" y="2208"/>
              <a:ext cx="384" cy="288"/>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 name="Freeform 26"/>
          <p:cNvSpPr>
            <a:spLocks/>
          </p:cNvSpPr>
          <p:nvPr/>
        </p:nvSpPr>
        <p:spPr bwMode="auto">
          <a:xfrm>
            <a:off x="4711700" y="822325"/>
            <a:ext cx="1066800" cy="762000"/>
          </a:xfrm>
          <a:custGeom>
            <a:avLst/>
            <a:gdLst>
              <a:gd name="T0" fmla="*/ 672 w 672"/>
              <a:gd name="T1" fmla="*/ 0 h 480"/>
              <a:gd name="T2" fmla="*/ 192 w 672"/>
              <a:gd name="T3" fmla="*/ 240 h 480"/>
              <a:gd name="T4" fmla="*/ 480 w 672"/>
              <a:gd name="T5" fmla="*/ 240 h 480"/>
              <a:gd name="T6" fmla="*/ 0 w 672"/>
              <a:gd name="T7" fmla="*/ 480 h 480"/>
            </a:gdLst>
            <a:ahLst/>
            <a:cxnLst>
              <a:cxn ang="0">
                <a:pos x="T0" y="T1"/>
              </a:cxn>
              <a:cxn ang="0">
                <a:pos x="T2" y="T3"/>
              </a:cxn>
              <a:cxn ang="0">
                <a:pos x="T4" y="T5"/>
              </a:cxn>
              <a:cxn ang="0">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FF00FF"/>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27"/>
          <p:cNvSpPr txBox="1">
            <a:spLocks noChangeArrowheads="1"/>
          </p:cNvSpPr>
          <p:nvPr/>
        </p:nvSpPr>
        <p:spPr bwMode="auto">
          <a:xfrm>
            <a:off x="1481911" y="5949950"/>
            <a:ext cx="2244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CC3300"/>
                </a:solidFill>
                <a:latin typeface="宋体" panose="02010600030101010101" pitchFamily="2" charset="-122"/>
                <a:ea typeface="宋体" panose="02010600030101010101" pitchFamily="2" charset="-122"/>
              </a:rPr>
              <a:t>查找关键字</a:t>
            </a:r>
            <a:endParaRPr kumimoji="1" lang="zh-CN" altLang="en-US" sz="3200">
              <a:latin typeface="宋体" panose="02010600030101010101" pitchFamily="2" charset="-122"/>
              <a:ea typeface="宋体" panose="02010600030101010101" pitchFamily="2" charset="-122"/>
            </a:endParaRPr>
          </a:p>
        </p:txBody>
      </p:sp>
      <p:sp>
        <p:nvSpPr>
          <p:cNvPr id="28" name="Text Box 28"/>
          <p:cNvSpPr txBox="1">
            <a:spLocks noChangeArrowheads="1"/>
          </p:cNvSpPr>
          <p:nvPr/>
        </p:nvSpPr>
        <p:spPr bwMode="auto">
          <a:xfrm>
            <a:off x="3677647" y="5951021"/>
            <a:ext cx="90281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smtClean="0">
                <a:solidFill>
                  <a:srgbClr val="CC3300"/>
                </a:solidFill>
                <a:latin typeface="Times New Roman" pitchFamily="18" charset="0"/>
                <a:ea typeface="隶书" pitchFamily="49" charset="-122"/>
              </a:rPr>
              <a:t> </a:t>
            </a:r>
            <a:r>
              <a:rPr kumimoji="1" lang="en-US" altLang="zh-CN" sz="3200" b="1">
                <a:solidFill>
                  <a:srgbClr val="CC3300"/>
                </a:solidFill>
                <a:latin typeface="Times New Roman" pitchFamily="18" charset="0"/>
                <a:ea typeface="隶书" pitchFamily="49" charset="-122"/>
              </a:rPr>
              <a:t>50 ,</a:t>
            </a:r>
            <a:endParaRPr kumimoji="1" lang="en-US" altLang="zh-CN" sz="3200">
              <a:latin typeface="Times New Roman" pitchFamily="18" charset="0"/>
            </a:endParaRPr>
          </a:p>
        </p:txBody>
      </p:sp>
      <p:sp>
        <p:nvSpPr>
          <p:cNvPr id="29" name="Oval 29"/>
          <p:cNvSpPr>
            <a:spLocks noChangeArrowheads="1"/>
          </p:cNvSpPr>
          <p:nvPr/>
        </p:nvSpPr>
        <p:spPr bwMode="auto">
          <a:xfrm>
            <a:off x="4406900" y="1584325"/>
            <a:ext cx="685800" cy="533400"/>
          </a:xfrm>
          <a:prstGeom prst="ellipse">
            <a:avLst/>
          </a:prstGeom>
          <a:solidFill>
            <a:srgbClr val="FF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990033"/>
                </a:solidFill>
                <a:latin typeface="Times New Roman" pitchFamily="18" charset="0"/>
              </a:rPr>
              <a:t>50</a:t>
            </a:r>
            <a:endParaRPr kumimoji="1" lang="en-US" altLang="zh-CN" sz="2400">
              <a:latin typeface="Times New Roman" pitchFamily="18" charset="0"/>
            </a:endParaRPr>
          </a:p>
        </p:txBody>
      </p:sp>
      <p:sp useBgFill="1">
        <p:nvSpPr>
          <p:cNvPr id="30" name="Oval 30"/>
          <p:cNvSpPr>
            <a:spLocks noChangeArrowheads="1"/>
          </p:cNvSpPr>
          <p:nvPr/>
        </p:nvSpPr>
        <p:spPr bwMode="auto">
          <a:xfrm>
            <a:off x="4406900" y="1584325"/>
            <a:ext cx="685800" cy="533400"/>
          </a:xfrm>
          <a:prstGeom prst="ellipse">
            <a:avLst/>
          </a:prstGeom>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a:solidFill>
                  <a:srgbClr val="990033"/>
                </a:solidFill>
                <a:latin typeface="Times New Roman" pitchFamily="18" charset="0"/>
              </a:rPr>
              <a:t>50</a:t>
            </a:r>
            <a:endParaRPr kumimoji="1" lang="en-US" altLang="zh-CN" sz="2400">
              <a:latin typeface="Times New Roman" pitchFamily="18" charset="0"/>
            </a:endParaRPr>
          </a:p>
        </p:txBody>
      </p:sp>
      <p:sp>
        <p:nvSpPr>
          <p:cNvPr id="31" name="Text Box 31"/>
          <p:cNvSpPr txBox="1">
            <a:spLocks noChangeArrowheads="1"/>
          </p:cNvSpPr>
          <p:nvPr/>
        </p:nvSpPr>
        <p:spPr bwMode="auto">
          <a:xfrm>
            <a:off x="4653736" y="5956300"/>
            <a:ext cx="80021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3333FF"/>
                </a:solidFill>
                <a:latin typeface="Times New Roman" pitchFamily="18" charset="0"/>
              </a:rPr>
              <a:t>35 ,</a:t>
            </a:r>
            <a:endParaRPr kumimoji="1" lang="en-US" altLang="zh-CN" sz="3200">
              <a:latin typeface="Times New Roman" pitchFamily="18" charset="0"/>
            </a:endParaRPr>
          </a:p>
        </p:txBody>
      </p:sp>
      <p:sp>
        <p:nvSpPr>
          <p:cNvPr id="32" name="Oval 32"/>
          <p:cNvSpPr>
            <a:spLocks noChangeArrowheads="1"/>
          </p:cNvSpPr>
          <p:nvPr/>
        </p:nvSpPr>
        <p:spPr bwMode="auto">
          <a:xfrm>
            <a:off x="4406900" y="1584325"/>
            <a:ext cx="685800" cy="533400"/>
          </a:xfrm>
          <a:prstGeom prst="ellipse">
            <a:avLst/>
          </a:prstGeom>
          <a:solidFill>
            <a:srgbClr val="CCFFFF"/>
          </a:solidFill>
          <a:ln w="1905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a:solidFill>
                  <a:srgbClr val="990033"/>
                </a:solidFill>
                <a:latin typeface="Times New Roman" pitchFamily="18" charset="0"/>
              </a:rPr>
              <a:t>50</a:t>
            </a:r>
            <a:endParaRPr kumimoji="1" lang="en-US" altLang="zh-CN" sz="2400">
              <a:latin typeface="Times New Roman" pitchFamily="18" charset="0"/>
            </a:endParaRPr>
          </a:p>
        </p:txBody>
      </p:sp>
      <p:sp>
        <p:nvSpPr>
          <p:cNvPr id="33" name="Line 33"/>
          <p:cNvSpPr>
            <a:spLocks noChangeShapeType="1"/>
          </p:cNvSpPr>
          <p:nvPr/>
        </p:nvSpPr>
        <p:spPr bwMode="auto">
          <a:xfrm flipH="1">
            <a:off x="3644900" y="2041525"/>
            <a:ext cx="8382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34"/>
          <p:cNvSpPr>
            <a:spLocks noChangeShapeType="1"/>
          </p:cNvSpPr>
          <p:nvPr/>
        </p:nvSpPr>
        <p:spPr bwMode="auto">
          <a:xfrm>
            <a:off x="3492500" y="2574925"/>
            <a:ext cx="6096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35"/>
          <p:cNvSpPr>
            <a:spLocks noChangeShapeType="1"/>
          </p:cNvSpPr>
          <p:nvPr/>
        </p:nvSpPr>
        <p:spPr bwMode="auto">
          <a:xfrm flipH="1">
            <a:off x="3721100" y="3336925"/>
            <a:ext cx="5334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36"/>
          <p:cNvSpPr>
            <a:spLocks noChangeArrowheads="1"/>
          </p:cNvSpPr>
          <p:nvPr/>
        </p:nvSpPr>
        <p:spPr bwMode="auto">
          <a:xfrm>
            <a:off x="2959100" y="2117725"/>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a:solidFill>
                  <a:srgbClr val="990033"/>
                </a:solidFill>
                <a:latin typeface="Times New Roman" pitchFamily="18" charset="0"/>
              </a:rPr>
              <a:t>30</a:t>
            </a:r>
            <a:endParaRPr kumimoji="1" lang="en-US" altLang="zh-CN" sz="2400">
              <a:latin typeface="Times New Roman" pitchFamily="18" charset="0"/>
            </a:endParaRPr>
          </a:p>
        </p:txBody>
      </p:sp>
      <p:sp>
        <p:nvSpPr>
          <p:cNvPr id="37" name="Oval 37"/>
          <p:cNvSpPr>
            <a:spLocks noChangeArrowheads="1"/>
          </p:cNvSpPr>
          <p:nvPr/>
        </p:nvSpPr>
        <p:spPr bwMode="auto">
          <a:xfrm>
            <a:off x="4102100" y="2803525"/>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a:solidFill>
                  <a:srgbClr val="990033"/>
                </a:solidFill>
                <a:latin typeface="Times New Roman" pitchFamily="18" charset="0"/>
              </a:rPr>
              <a:t>40</a:t>
            </a:r>
            <a:endParaRPr kumimoji="1" lang="en-US" altLang="zh-CN" sz="2400">
              <a:latin typeface="Times New Roman" pitchFamily="18" charset="0"/>
            </a:endParaRPr>
          </a:p>
        </p:txBody>
      </p:sp>
      <p:sp>
        <p:nvSpPr>
          <p:cNvPr id="38" name="Oval 38"/>
          <p:cNvSpPr>
            <a:spLocks noChangeArrowheads="1"/>
          </p:cNvSpPr>
          <p:nvPr/>
        </p:nvSpPr>
        <p:spPr bwMode="auto">
          <a:xfrm>
            <a:off x="3187700" y="3641725"/>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3333FF"/>
                </a:solidFill>
                <a:latin typeface="Times New Roman" pitchFamily="18" charset="0"/>
              </a:rPr>
              <a:t>35</a:t>
            </a:r>
            <a:endParaRPr kumimoji="1" lang="en-US" altLang="zh-CN" sz="2400">
              <a:latin typeface="Times New Roman" pitchFamily="18" charset="0"/>
            </a:endParaRPr>
          </a:p>
        </p:txBody>
      </p:sp>
      <p:sp useBgFill="1">
        <p:nvSpPr>
          <p:cNvPr id="39" name="Oval 39"/>
          <p:cNvSpPr>
            <a:spLocks noChangeArrowheads="1"/>
          </p:cNvSpPr>
          <p:nvPr/>
        </p:nvSpPr>
        <p:spPr bwMode="auto">
          <a:xfrm>
            <a:off x="4406900" y="1584325"/>
            <a:ext cx="685800" cy="533400"/>
          </a:xfrm>
          <a:prstGeom prst="ellipse">
            <a:avLst/>
          </a:prstGeom>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a:solidFill>
                  <a:srgbClr val="990033"/>
                </a:solidFill>
                <a:latin typeface="Times New Roman" pitchFamily="18" charset="0"/>
              </a:rPr>
              <a:t>50</a:t>
            </a:r>
            <a:endParaRPr kumimoji="1" lang="en-US" altLang="zh-CN" sz="2400">
              <a:latin typeface="Times New Roman" pitchFamily="18" charset="0"/>
            </a:endParaRPr>
          </a:p>
        </p:txBody>
      </p:sp>
      <p:sp>
        <p:nvSpPr>
          <p:cNvPr id="40" name="Text Box 40"/>
          <p:cNvSpPr txBox="1">
            <a:spLocks noChangeArrowheads="1"/>
          </p:cNvSpPr>
          <p:nvPr/>
        </p:nvSpPr>
        <p:spPr bwMode="auto">
          <a:xfrm>
            <a:off x="5568136" y="5956300"/>
            <a:ext cx="80021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6600"/>
                </a:solidFill>
                <a:latin typeface="Times New Roman" pitchFamily="18" charset="0"/>
              </a:rPr>
              <a:t>90 ,</a:t>
            </a:r>
            <a:endParaRPr kumimoji="1" lang="en-US" altLang="zh-CN" sz="3200">
              <a:latin typeface="Times New Roman" pitchFamily="18" charset="0"/>
            </a:endParaRPr>
          </a:p>
        </p:txBody>
      </p:sp>
      <p:sp>
        <p:nvSpPr>
          <p:cNvPr id="41" name="Line 41"/>
          <p:cNvSpPr>
            <a:spLocks noChangeShapeType="1"/>
          </p:cNvSpPr>
          <p:nvPr/>
        </p:nvSpPr>
        <p:spPr bwMode="auto">
          <a:xfrm>
            <a:off x="5092700" y="1736725"/>
            <a:ext cx="914400" cy="457200"/>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42"/>
          <p:cNvSpPr>
            <a:spLocks noChangeShapeType="1"/>
          </p:cNvSpPr>
          <p:nvPr/>
        </p:nvSpPr>
        <p:spPr bwMode="auto">
          <a:xfrm>
            <a:off x="6540500" y="2422525"/>
            <a:ext cx="685800" cy="381000"/>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43"/>
          <p:cNvSpPr>
            <a:spLocks noChangeArrowheads="1"/>
          </p:cNvSpPr>
          <p:nvPr/>
        </p:nvSpPr>
        <p:spPr bwMode="auto">
          <a:xfrm>
            <a:off x="4406900" y="1584325"/>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a:solidFill>
                  <a:srgbClr val="A50021"/>
                </a:solidFill>
                <a:latin typeface="Times New Roman" pitchFamily="18" charset="0"/>
              </a:rPr>
              <a:t>50</a:t>
            </a:r>
            <a:endParaRPr kumimoji="1" lang="en-US" altLang="zh-CN" sz="2400">
              <a:latin typeface="Times New Roman" pitchFamily="18" charset="0"/>
            </a:endParaRPr>
          </a:p>
        </p:txBody>
      </p:sp>
      <p:sp>
        <p:nvSpPr>
          <p:cNvPr id="44" name="Oval 44"/>
          <p:cNvSpPr>
            <a:spLocks noChangeArrowheads="1"/>
          </p:cNvSpPr>
          <p:nvPr/>
        </p:nvSpPr>
        <p:spPr bwMode="auto">
          <a:xfrm>
            <a:off x="5854700" y="2117725"/>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a:solidFill>
                  <a:srgbClr val="A50021"/>
                </a:solidFill>
                <a:latin typeface="Times New Roman" pitchFamily="18" charset="0"/>
              </a:rPr>
              <a:t>80</a:t>
            </a:r>
            <a:endParaRPr kumimoji="1" lang="en-US" altLang="zh-CN" sz="2400">
              <a:latin typeface="Times New Roman" pitchFamily="18" charset="0"/>
            </a:endParaRPr>
          </a:p>
        </p:txBody>
      </p:sp>
      <p:sp>
        <p:nvSpPr>
          <p:cNvPr id="45" name="Oval 45"/>
          <p:cNvSpPr>
            <a:spLocks noChangeArrowheads="1"/>
          </p:cNvSpPr>
          <p:nvPr/>
        </p:nvSpPr>
        <p:spPr bwMode="auto">
          <a:xfrm>
            <a:off x="6997700" y="2803525"/>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006600"/>
                </a:solidFill>
                <a:latin typeface="Times New Roman" pitchFamily="18" charset="0"/>
              </a:rPr>
              <a:t>90</a:t>
            </a:r>
            <a:endParaRPr kumimoji="1" lang="en-US" altLang="zh-CN" sz="2400">
              <a:latin typeface="Times New Roman" pitchFamily="18" charset="0"/>
            </a:endParaRPr>
          </a:p>
        </p:txBody>
      </p:sp>
      <p:sp>
        <p:nvSpPr>
          <p:cNvPr id="46" name="Text Box 46"/>
          <p:cNvSpPr txBox="1">
            <a:spLocks noChangeArrowheads="1"/>
          </p:cNvSpPr>
          <p:nvPr/>
        </p:nvSpPr>
        <p:spPr bwMode="auto">
          <a:xfrm>
            <a:off x="6466661" y="5956300"/>
            <a:ext cx="69762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00FF"/>
                </a:solidFill>
                <a:latin typeface="Times New Roman" pitchFamily="18" charset="0"/>
              </a:rPr>
              <a:t>95 </a:t>
            </a:r>
            <a:endParaRPr kumimoji="1" lang="en-US" altLang="zh-CN" sz="3200">
              <a:latin typeface="Times New Roman" pitchFamily="18" charset="0"/>
            </a:endParaRPr>
          </a:p>
        </p:txBody>
      </p:sp>
      <p:sp>
        <p:nvSpPr>
          <p:cNvPr id="47" name="Line 47"/>
          <p:cNvSpPr>
            <a:spLocks noChangeShapeType="1"/>
          </p:cNvSpPr>
          <p:nvPr/>
        </p:nvSpPr>
        <p:spPr bwMode="auto">
          <a:xfrm>
            <a:off x="7683500" y="3032125"/>
            <a:ext cx="685800" cy="381000"/>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23024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left)">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up)">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left)">
                                      <p:cBhvr>
                                        <p:cTn id="31" dur="500"/>
                                        <p:tgtEl>
                                          <p:spTgt spid="31"/>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up)">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up)">
                                      <p:cBhvr>
                                        <p:cTn id="40" dur="500"/>
                                        <p:tgtEl>
                                          <p:spTgt spid="3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up)">
                                      <p:cBhvr>
                                        <p:cTn id="45" dur="500"/>
                                        <p:tgtEl>
                                          <p:spTgt spid="33"/>
                                        </p:tgtEl>
                                      </p:cBhvr>
                                    </p:animEffect>
                                  </p:childTnLst>
                                </p:cTn>
                              </p:par>
                            </p:childTnLst>
                          </p:cTn>
                        </p:par>
                        <p:par>
                          <p:cTn id="46" fill="hold">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up)">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wipe(up)">
                                      <p:cBhvr>
                                        <p:cTn id="54" dur="500"/>
                                        <p:tgtEl>
                                          <p:spTgt spid="34"/>
                                        </p:tgtEl>
                                      </p:cBhvr>
                                    </p:animEffect>
                                  </p:childTnLst>
                                </p:cTn>
                              </p:par>
                            </p:childTnLst>
                          </p:cTn>
                        </p:par>
                        <p:par>
                          <p:cTn id="55" fill="hold">
                            <p:stCondLst>
                              <p:cond delay="500"/>
                            </p:stCondLst>
                            <p:childTnLst>
                              <p:par>
                                <p:cTn id="56" presetID="22" presetClass="entr" presetSubtype="1"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wipe(up)">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up)">
                                      <p:cBhvr>
                                        <p:cTn id="63" dur="500"/>
                                        <p:tgtEl>
                                          <p:spTgt spid="35"/>
                                        </p:tgtEl>
                                      </p:cBhvr>
                                    </p:animEffect>
                                  </p:childTnLst>
                                </p:cTn>
                              </p:par>
                            </p:childTnLst>
                          </p:cTn>
                        </p:par>
                        <p:par>
                          <p:cTn id="64" fill="hold">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up)">
                                      <p:cBhvr>
                                        <p:cTn id="67" dur="500"/>
                                        <p:tgtEl>
                                          <p:spTgt spid="3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wipe(left)">
                                      <p:cBhvr>
                                        <p:cTn id="72" dur="500"/>
                                        <p:tgtEl>
                                          <p:spTgt spid="40"/>
                                        </p:tgtEl>
                                      </p:cBhvr>
                                    </p:animEffect>
                                  </p:childTnLst>
                                  <p:subTnLst>
                                    <p:cmd type="evt" cmd="onstopaudio">
                                      <p:cBhvr>
                                        <p:cTn display="0" masterRel="sameClick">
                                          <p:stCondLst>
                                            <p:cond evt="begin" delay="0">
                                              <p:tn val="70"/>
                                            </p:cond>
                                          </p:stCondLst>
                                        </p:cTn>
                                        <p:tgtEl>
                                          <p:sldTgt/>
                                        </p:tgtEl>
                                      </p:cBhvr>
                                    </p:cmd>
                                  </p:subTnLst>
                                </p:cTn>
                              </p:par>
                            </p:childTnLst>
                          </p:cTn>
                        </p:par>
                        <p:par>
                          <p:cTn id="73" fill="hold">
                            <p:stCondLst>
                              <p:cond delay="500"/>
                            </p:stCondLst>
                            <p:childTnLst>
                              <p:par>
                                <p:cTn id="74" presetID="22" presetClass="entr" presetSubtype="1" fill="hold" grpId="0" nodeType="after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wipe(up)">
                                      <p:cBhvr>
                                        <p:cTn id="76" dur="500"/>
                                        <p:tgtEl>
                                          <p:spTgt spid="3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wipe(up)">
                                      <p:cBhvr>
                                        <p:cTn id="81" dur="500"/>
                                        <p:tgtEl>
                                          <p:spTgt spid="43"/>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wipe(up)">
                                      <p:cBhvr>
                                        <p:cTn id="86" dur="500"/>
                                        <p:tgtEl>
                                          <p:spTgt spid="41"/>
                                        </p:tgtEl>
                                      </p:cBhvr>
                                    </p:animEffect>
                                  </p:childTnLst>
                                </p:cTn>
                              </p:par>
                            </p:childTnLst>
                          </p:cTn>
                        </p:par>
                        <p:par>
                          <p:cTn id="87" fill="hold">
                            <p:stCondLst>
                              <p:cond delay="500"/>
                            </p:stCondLst>
                            <p:childTnLst>
                              <p:par>
                                <p:cTn id="88" presetID="22" presetClass="entr" presetSubtype="1" fill="hold" grpId="0" nodeType="after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wipe(up)">
                                      <p:cBhvr>
                                        <p:cTn id="90" dur="500"/>
                                        <p:tgtEl>
                                          <p:spTgt spid="4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wipe(up)">
                                      <p:cBhvr>
                                        <p:cTn id="95" dur="500"/>
                                        <p:tgtEl>
                                          <p:spTgt spid="42"/>
                                        </p:tgtEl>
                                      </p:cBhvr>
                                    </p:animEffect>
                                  </p:childTnLst>
                                </p:cTn>
                              </p:par>
                            </p:childTnLst>
                          </p:cTn>
                        </p:par>
                        <p:par>
                          <p:cTn id="96" fill="hold">
                            <p:stCondLst>
                              <p:cond delay="500"/>
                            </p:stCondLst>
                            <p:childTnLst>
                              <p:par>
                                <p:cTn id="97" presetID="22" presetClass="entr" presetSubtype="1" fill="hold" grpId="0" nodeType="afterEffect">
                                  <p:stCondLst>
                                    <p:cond delay="0"/>
                                  </p:stCondLst>
                                  <p:childTnLst>
                                    <p:set>
                                      <p:cBhvr>
                                        <p:cTn id="98" dur="1" fill="hold">
                                          <p:stCondLst>
                                            <p:cond delay="0"/>
                                          </p:stCondLst>
                                        </p:cTn>
                                        <p:tgtEl>
                                          <p:spTgt spid="45"/>
                                        </p:tgtEl>
                                        <p:attrNameLst>
                                          <p:attrName>style.visibility</p:attrName>
                                        </p:attrNameLst>
                                      </p:cBhvr>
                                      <p:to>
                                        <p:strVal val="visible"/>
                                      </p:to>
                                    </p:set>
                                    <p:animEffect transition="in" filter="wipe(up)">
                                      <p:cBhvr>
                                        <p:cTn id="99" dur="500"/>
                                        <p:tgtEl>
                                          <p:spTgt spid="45"/>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left)">
                                      <p:cBhvr>
                                        <p:cTn id="104" dur="500"/>
                                        <p:tgtEl>
                                          <p:spTgt spid="46"/>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47"/>
                                        </p:tgtEl>
                                        <p:attrNameLst>
                                          <p:attrName>style.visibility</p:attrName>
                                        </p:attrNameLst>
                                      </p:cBhvr>
                                      <p:to>
                                        <p:strVal val="visible"/>
                                      </p:to>
                                    </p:set>
                                    <p:animEffect transition="in" filter="wipe(up)">
                                      <p:cBhvr>
                                        <p:cTn id="10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utoUpdateAnimBg="0"/>
      <p:bldP spid="28" grpId="0" autoUpdateAnimBg="0"/>
      <p:bldP spid="29" grpId="0" animBg="1" autoUpdateAnimBg="0"/>
      <p:bldP spid="30" grpId="0" animBg="1" autoUpdateAnimBg="0"/>
      <p:bldP spid="31" grpId="0" autoUpdateAnimBg="0"/>
      <p:bldP spid="32" grpId="0" animBg="1" autoUpdateAnimBg="0"/>
      <p:bldP spid="33" grpId="0" animBg="1"/>
      <p:bldP spid="34" grpId="0" animBg="1"/>
      <p:bldP spid="35" grpId="0" animBg="1"/>
      <p:bldP spid="36" grpId="0" animBg="1" autoUpdateAnimBg="0"/>
      <p:bldP spid="37" grpId="0" animBg="1" autoUpdateAnimBg="0"/>
      <p:bldP spid="38" grpId="0" animBg="1" autoUpdateAnimBg="0"/>
      <p:bldP spid="39" grpId="0" animBg="1" autoUpdateAnimBg="0"/>
      <p:bldP spid="40" grpId="0" autoUpdateAnimBg="0"/>
      <p:bldP spid="41" grpId="0" animBg="1"/>
      <p:bldP spid="42" grpId="0" animBg="1"/>
      <p:bldP spid="43" grpId="0" animBg="1" autoUpdateAnimBg="0"/>
      <p:bldP spid="44" grpId="0" animBg="1" autoUpdateAnimBg="0"/>
      <p:bldP spid="45" grpId="0" animBg="1" autoUpdateAnimBg="0"/>
      <p:bldP spid="46" grpId="0" autoUpdateAnimBg="0"/>
      <p:bldP spid="4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en-US" smtClean="0"/>
              <a:t>BST</a:t>
            </a:r>
            <a:r>
              <a:rPr lang="zh-CN" altLang="en-US" smtClean="0">
                <a:ea typeface="楷体_GB2312" pitchFamily="49" charset="-122"/>
              </a:rPr>
              <a:t>的</a:t>
            </a:r>
            <a:r>
              <a:rPr lang="en-US" altLang="en-US" err="1" smtClean="0">
                <a:ea typeface="楷体_GB2312" pitchFamily="49" charset="-122"/>
              </a:rPr>
              <a:t>查找</a:t>
            </a:r>
            <a:r>
              <a:rPr lang="zh-CN" altLang="en-US" smtClean="0">
                <a:ea typeface="楷体_GB2312" pitchFamily="49" charset="-122"/>
              </a:rPr>
              <a:t>算法</a:t>
            </a:r>
            <a:r>
              <a:rPr lang="en-US" altLang="zh-CN" smtClean="0">
                <a:ea typeface="楷体_GB2312" pitchFamily="49" charset="-122"/>
              </a:rPr>
              <a:t>-I</a:t>
            </a:r>
            <a:endParaRPr lang="en-US"/>
          </a:p>
        </p:txBody>
      </p:sp>
      <p:sp>
        <p:nvSpPr>
          <p:cNvPr id="640002" name="Rectangle 2"/>
          <p:cNvSpPr>
            <a:spLocks noGrp="1" noChangeArrowheads="1"/>
          </p:cNvSpPr>
          <p:nvPr>
            <p:ph idx="1"/>
          </p:nvPr>
        </p:nvSpPr>
        <p:spPr>
          <a:xfrm>
            <a:off x="457199" y="908720"/>
            <a:ext cx="8579295" cy="4896544"/>
          </a:xfrm>
        </p:spPr>
        <p:txBody>
          <a:bodyPr>
            <a:normAutofit fontScale="92500"/>
          </a:bodyPr>
          <a:lstStyle/>
          <a:p>
            <a:pPr marL="0" indent="0">
              <a:lnSpc>
                <a:spcPct val="110000"/>
              </a:lnSpc>
              <a:buNone/>
              <a:defRPr/>
            </a:pPr>
            <a:r>
              <a:rPr lang="en-US" sz="2800" err="1" smtClean="0"/>
              <a:t>BiTree</a:t>
            </a:r>
            <a:r>
              <a:rPr lang="en-US" sz="2800" smtClean="0"/>
              <a:t> </a:t>
            </a:r>
            <a:r>
              <a:rPr lang="en-US" sz="2800" b="1" err="1" smtClean="0"/>
              <a:t>SearchBST</a:t>
            </a:r>
            <a:r>
              <a:rPr lang="en-US" sz="2800" b="1" smtClean="0"/>
              <a:t> (</a:t>
            </a:r>
            <a:r>
              <a:rPr lang="en-US" sz="2800" b="1" err="1" smtClean="0">
                <a:solidFill>
                  <a:schemeClr val="accent6">
                    <a:lumMod val="50000"/>
                  </a:schemeClr>
                </a:solidFill>
              </a:rPr>
              <a:t>BiTree</a:t>
            </a:r>
            <a:r>
              <a:rPr lang="en-US" sz="2800" b="1" smtClean="0"/>
              <a:t> T, </a:t>
            </a:r>
            <a:r>
              <a:rPr lang="en-US" sz="2800" b="1" err="1" smtClean="0"/>
              <a:t>KeyType</a:t>
            </a:r>
            <a:r>
              <a:rPr lang="en-US" sz="2800" b="1" smtClean="0"/>
              <a:t> key) </a:t>
            </a:r>
            <a:r>
              <a:rPr lang="en-US" sz="2800" smtClean="0"/>
              <a:t>{//</a:t>
            </a:r>
            <a:r>
              <a:rPr lang="zh-CN" altLang="en-US" sz="2800" smtClean="0"/>
              <a:t>在根指针</a:t>
            </a:r>
            <a:r>
              <a:rPr lang="en-US" sz="2800" smtClean="0"/>
              <a:t>T</a:t>
            </a:r>
            <a:r>
              <a:rPr lang="zh-CN" altLang="en-US" sz="2800" smtClean="0"/>
              <a:t>所指</a:t>
            </a:r>
            <a:endParaRPr lang="en-US" altLang="zh-CN" sz="2800" smtClean="0"/>
          </a:p>
          <a:p>
            <a:pPr marL="0" indent="0">
              <a:lnSpc>
                <a:spcPct val="110000"/>
              </a:lnSpc>
              <a:buNone/>
              <a:defRPr/>
            </a:pPr>
            <a:r>
              <a:rPr lang="en-US" altLang="zh-CN" sz="2800" smtClean="0"/>
              <a:t>//</a:t>
            </a:r>
            <a:r>
              <a:rPr lang="zh-CN" altLang="en-US" sz="2800" smtClean="0"/>
              <a:t>二叉排序树中递归地查找其关键字等于</a:t>
            </a:r>
            <a:r>
              <a:rPr lang="en-US" sz="2800" smtClean="0"/>
              <a:t>key</a:t>
            </a:r>
            <a:r>
              <a:rPr lang="zh-CN" altLang="en-US" sz="2800" smtClean="0"/>
              <a:t>的数据元素，</a:t>
            </a:r>
            <a:r>
              <a:rPr lang="en-US" altLang="zh-CN" sz="2800" smtClean="0"/>
              <a:t>//</a:t>
            </a:r>
            <a:r>
              <a:rPr lang="zh-CN" altLang="en-US" sz="2800" smtClean="0"/>
              <a:t>若查找成功，则</a:t>
            </a:r>
            <a:r>
              <a:rPr lang="zh-CN" altLang="en-US" sz="2800" smtClean="0">
                <a:solidFill>
                  <a:srgbClr val="0000FF"/>
                </a:solidFill>
              </a:rPr>
              <a:t>返回指向该数据元素结点的指针</a:t>
            </a:r>
            <a:endParaRPr lang="en-US" altLang="zh-CN" sz="2800" smtClean="0">
              <a:solidFill>
                <a:srgbClr val="0000FF"/>
              </a:solidFill>
            </a:endParaRPr>
          </a:p>
          <a:p>
            <a:pPr marL="0" indent="0">
              <a:lnSpc>
                <a:spcPct val="110000"/>
              </a:lnSpc>
              <a:buNone/>
              <a:defRPr/>
            </a:pPr>
            <a:r>
              <a:rPr lang="en-US" altLang="zh-CN" sz="2800" smtClean="0"/>
              <a:t>//</a:t>
            </a:r>
            <a:r>
              <a:rPr lang="zh-CN" altLang="en-US" sz="2800" smtClean="0"/>
              <a:t>若查找不成功，则</a:t>
            </a:r>
            <a:r>
              <a:rPr lang="zh-CN" altLang="en-US" sz="2800" smtClean="0">
                <a:solidFill>
                  <a:srgbClr val="0000FF"/>
                </a:solidFill>
              </a:rPr>
              <a:t>返回空指针</a:t>
            </a:r>
            <a:endParaRPr lang="en-US" altLang="zh-CN" sz="2800" smtClean="0">
              <a:solidFill>
                <a:srgbClr val="0000FF"/>
              </a:solidFill>
            </a:endParaRPr>
          </a:p>
          <a:p>
            <a:pPr marL="0" indent="0">
              <a:lnSpc>
                <a:spcPct val="110000"/>
              </a:lnSpc>
              <a:buNone/>
              <a:defRPr/>
            </a:pPr>
            <a:r>
              <a:rPr lang="en-US" sz="2800" smtClean="0"/>
              <a:t>if (!T || EQ(key, T-&gt;</a:t>
            </a:r>
            <a:r>
              <a:rPr lang="en-US" sz="2800" err="1" smtClean="0"/>
              <a:t>data.key</a:t>
            </a:r>
            <a:r>
              <a:rPr lang="en-US" sz="2800" smtClean="0"/>
              <a:t>)) return T; // </a:t>
            </a:r>
            <a:r>
              <a:rPr lang="zh-CN" altLang="en-US" sz="2800" smtClean="0"/>
              <a:t>查找结束 </a:t>
            </a:r>
            <a:endParaRPr lang="en-US" altLang="zh-CN" sz="2800" smtClean="0"/>
          </a:p>
          <a:p>
            <a:pPr marL="0" indent="0">
              <a:lnSpc>
                <a:spcPct val="110000"/>
              </a:lnSpc>
              <a:buNone/>
              <a:defRPr/>
            </a:pPr>
            <a:r>
              <a:rPr lang="en-US" sz="2800" smtClean="0"/>
              <a:t>else if (LT(key, T-&gt;</a:t>
            </a:r>
            <a:r>
              <a:rPr lang="en-US" sz="2800" err="1" smtClean="0"/>
              <a:t>data.key</a:t>
            </a:r>
            <a:r>
              <a:rPr lang="en-US" sz="2800" smtClean="0"/>
              <a:t>)) </a:t>
            </a:r>
          </a:p>
          <a:p>
            <a:pPr marL="0" indent="0">
              <a:lnSpc>
                <a:spcPct val="110000"/>
              </a:lnSpc>
              <a:buNone/>
              <a:defRPr/>
            </a:pPr>
            <a:r>
              <a:rPr lang="en-US" sz="2800" smtClean="0"/>
              <a:t>    return </a:t>
            </a:r>
            <a:r>
              <a:rPr lang="en-US" sz="2800" b="1" err="1" smtClean="0"/>
              <a:t>SearchBST</a:t>
            </a:r>
            <a:r>
              <a:rPr lang="en-US" sz="2800" b="1" smtClean="0"/>
              <a:t>(T-&gt;</a:t>
            </a:r>
            <a:r>
              <a:rPr lang="en-US" sz="2800" b="1" err="1" smtClean="0"/>
              <a:t>lchild</a:t>
            </a:r>
            <a:r>
              <a:rPr lang="en-US" sz="2800" b="1" smtClean="0"/>
              <a:t>, key)</a:t>
            </a:r>
            <a:r>
              <a:rPr lang="en-US" sz="2800" smtClean="0"/>
              <a:t>; //</a:t>
            </a:r>
            <a:r>
              <a:rPr lang="zh-CN" altLang="en-US" sz="2800" smtClean="0"/>
              <a:t>在左子树中查找 </a:t>
            </a:r>
            <a:endParaRPr lang="en-US" altLang="zh-CN" sz="2800" smtClean="0"/>
          </a:p>
          <a:p>
            <a:pPr marL="0" indent="0">
              <a:lnSpc>
                <a:spcPct val="110000"/>
              </a:lnSpc>
              <a:buNone/>
              <a:defRPr/>
            </a:pPr>
            <a:r>
              <a:rPr lang="en-US" sz="2800" smtClean="0"/>
              <a:t>    else return </a:t>
            </a:r>
            <a:r>
              <a:rPr lang="en-US" sz="2800" b="1" err="1" smtClean="0"/>
              <a:t>SearchBST</a:t>
            </a:r>
            <a:r>
              <a:rPr lang="en-US" sz="2800" b="1" smtClean="0"/>
              <a:t>(T-&gt;</a:t>
            </a:r>
            <a:r>
              <a:rPr lang="en-US" sz="2800" b="1" err="1" smtClean="0"/>
              <a:t>rchild</a:t>
            </a:r>
            <a:r>
              <a:rPr lang="en-US" sz="2800" b="1" smtClean="0"/>
              <a:t>, key)</a:t>
            </a:r>
            <a:r>
              <a:rPr lang="en-US" sz="2800" smtClean="0"/>
              <a:t>; //</a:t>
            </a:r>
            <a:r>
              <a:rPr lang="zh-CN" altLang="en-US" sz="2800" smtClean="0"/>
              <a:t>在右子树中查找</a:t>
            </a:r>
            <a:endParaRPr lang="en-US" altLang="zh-CN" sz="2800" smtClean="0"/>
          </a:p>
          <a:p>
            <a:pPr marL="0" indent="0">
              <a:lnSpc>
                <a:spcPct val="110000"/>
              </a:lnSpc>
              <a:buNone/>
              <a:defRPr/>
            </a:pPr>
            <a:r>
              <a:rPr lang="en-US" altLang="zh-CN" sz="2800" smtClean="0"/>
              <a:t>} // </a:t>
            </a:r>
            <a:r>
              <a:rPr lang="en-US" sz="2800" err="1" smtClean="0"/>
              <a:t>SearchBST</a:t>
            </a:r>
            <a:endParaRPr lang="en-US" altLang="en-US" b="1" smtClean="0"/>
          </a:p>
        </p:txBody>
      </p:sp>
      <p:sp>
        <p:nvSpPr>
          <p:cNvPr id="2" name="灯片编号占位符 1"/>
          <p:cNvSpPr>
            <a:spLocks noGrp="1"/>
          </p:cNvSpPr>
          <p:nvPr>
            <p:ph type="sldNum" sz="quarter" idx="12"/>
          </p:nvPr>
        </p:nvSpPr>
        <p:spPr/>
        <p:txBody>
          <a:bodyPr/>
          <a:lstStyle/>
          <a:p>
            <a:fld id="{0C913308-F349-4B6D-A68A-DD1791B4A57B}" type="slidenum">
              <a:rPr lang="zh-CN" altLang="en-US" smtClean="0"/>
              <a:t>52</a:t>
            </a:fld>
            <a:endParaRPr lang="zh-CN" altLang="en-US"/>
          </a:p>
        </p:txBody>
      </p:sp>
      <p:sp>
        <p:nvSpPr>
          <p:cNvPr id="5" name="流程图: 可选过程 4"/>
          <p:cNvSpPr/>
          <p:nvPr/>
        </p:nvSpPr>
        <p:spPr>
          <a:xfrm>
            <a:off x="8316416" y="0"/>
            <a:ext cx="827584"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t>9.5(a)</a:t>
            </a:r>
            <a:endParaRPr lang="en-US"/>
          </a:p>
        </p:txBody>
      </p:sp>
      <p:sp>
        <p:nvSpPr>
          <p:cNvPr id="4" name="TextBox 3"/>
          <p:cNvSpPr txBox="1"/>
          <p:nvPr/>
        </p:nvSpPr>
        <p:spPr>
          <a:xfrm>
            <a:off x="3383360" y="5931277"/>
            <a:ext cx="5760640" cy="954107"/>
          </a:xfrm>
          <a:prstGeom prst="rect">
            <a:avLst/>
          </a:prstGeom>
          <a:noFill/>
        </p:spPr>
        <p:txBody>
          <a:bodyPr wrap="square" rtlCol="0">
            <a:spAutoFit/>
          </a:bodyPr>
          <a:lstStyle/>
          <a:p>
            <a:r>
              <a:rPr lang="zh-CN" altLang="en-US" sz="2800" b="1">
                <a:solidFill>
                  <a:srgbClr val="0000FF"/>
                </a:solidFill>
              </a:rPr>
              <a:t>若按中序遍历一棵二叉排序树</a:t>
            </a:r>
            <a:r>
              <a:rPr lang="zh-CN" altLang="en-US" sz="2800" b="1" smtClean="0">
                <a:solidFill>
                  <a:srgbClr val="0000FF"/>
                </a:solidFill>
              </a:rPr>
              <a:t>，所得</a:t>
            </a:r>
            <a:r>
              <a:rPr lang="zh-CN" altLang="en-US" sz="2800" b="1">
                <a:solidFill>
                  <a:srgbClr val="0000FF"/>
                </a:solidFill>
              </a:rPr>
              <a:t>到的结点序列是一个递增</a:t>
            </a:r>
            <a:r>
              <a:rPr lang="zh-CN" altLang="en-US" sz="2800" b="1" smtClean="0">
                <a:solidFill>
                  <a:srgbClr val="0000FF"/>
                </a:solidFill>
              </a:rPr>
              <a:t>序列</a:t>
            </a:r>
            <a:endParaRPr lang="en-US" b="1">
              <a:solidFill>
                <a:srgbClr val="0000FF"/>
              </a:solidFill>
            </a:endParaRPr>
          </a:p>
        </p:txBody>
      </p:sp>
      <p:sp>
        <p:nvSpPr>
          <p:cNvPr id="6" name="TextBox 5"/>
          <p:cNvSpPr txBox="1"/>
          <p:nvPr/>
        </p:nvSpPr>
        <p:spPr>
          <a:xfrm>
            <a:off x="7415538" y="2348880"/>
            <a:ext cx="1620957" cy="523220"/>
          </a:xfrm>
          <a:prstGeom prst="rect">
            <a:avLst/>
          </a:prstGeom>
          <a:noFill/>
        </p:spPr>
        <p:txBody>
          <a:bodyPr wrap="none" rtlCol="0">
            <a:spAutoFit/>
          </a:bodyPr>
          <a:lstStyle/>
          <a:p>
            <a:r>
              <a:rPr lang="zh-CN" altLang="en-US" sz="2800" b="1" smtClean="0">
                <a:solidFill>
                  <a:srgbClr val="0000FF"/>
                </a:solidFill>
              </a:rPr>
              <a:t>递归算法</a:t>
            </a:r>
            <a:endParaRPr lang="en-US" sz="2800" b="1">
              <a:solidFill>
                <a:srgbClr val="0000FF"/>
              </a:solidFill>
            </a:endParaRPr>
          </a:p>
        </p:txBody>
      </p:sp>
    </p:spTree>
    <p:extLst>
      <p:ext uri="{BB962C8B-B14F-4D97-AF65-F5344CB8AC3E}">
        <p14:creationId xmlns:p14="http://schemas.microsoft.com/office/powerpoint/2010/main" val="4782958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r>
              <a:rPr lang="en-US" altLang="en-US" err="1" smtClean="0"/>
              <a:t>BST的</a:t>
            </a:r>
            <a:r>
              <a:rPr lang="zh-CN" altLang="en-US" smtClean="0"/>
              <a:t>构造</a:t>
            </a:r>
            <a:endParaRPr lang="en-US" altLang="en-US" smtClean="0"/>
          </a:p>
        </p:txBody>
      </p:sp>
      <p:sp>
        <p:nvSpPr>
          <p:cNvPr id="3" name="内容占位符 2"/>
          <p:cNvSpPr>
            <a:spLocks noGrp="1"/>
          </p:cNvSpPr>
          <p:nvPr>
            <p:ph idx="1"/>
          </p:nvPr>
        </p:nvSpPr>
        <p:spPr/>
        <p:txBody>
          <a:bodyPr>
            <a:normAutofit lnSpcReduction="10000"/>
          </a:bodyPr>
          <a:lstStyle/>
          <a:p>
            <a:r>
              <a:rPr lang="en-US" altLang="zh-CN" smtClean="0"/>
              <a:t>BST</a:t>
            </a:r>
            <a:r>
              <a:rPr lang="zh-CN" altLang="en-US" smtClean="0"/>
              <a:t>是在查找过程中，当树中不存在关键字等于给定值的结点时再进行插入</a:t>
            </a:r>
            <a:endParaRPr lang="en-US" altLang="zh-CN" smtClean="0"/>
          </a:p>
          <a:p>
            <a:pPr lvl="1"/>
            <a:r>
              <a:rPr lang="zh-CN" altLang="en-US" sz="3200" smtClean="0"/>
              <a:t>新插入的结点一定是</a:t>
            </a:r>
            <a:r>
              <a:rPr lang="en-US" altLang="zh-CN" sz="3200" smtClean="0"/>
              <a:t>BST</a:t>
            </a:r>
            <a:r>
              <a:rPr lang="zh-CN" altLang="en-US" sz="3200" smtClean="0"/>
              <a:t>的一个新的叶子结点，并且是查找不成功时查找路径上访问的最后一个结点的左孩子或右孩子</a:t>
            </a:r>
            <a:endParaRPr lang="en-US" altLang="zh-CN" sz="3200" smtClean="0"/>
          </a:p>
          <a:p>
            <a:endParaRPr lang="en-US" altLang="zh-CN"/>
          </a:p>
          <a:p>
            <a:r>
              <a:rPr lang="zh-CN" altLang="en-US" smtClean="0"/>
              <a:t>因此：</a:t>
            </a:r>
            <a:endParaRPr lang="en-US" altLang="zh-CN" smtClean="0"/>
          </a:p>
          <a:p>
            <a:pPr lvl="1"/>
            <a:r>
              <a:rPr lang="zh-CN" altLang="en-US" sz="3200" smtClean="0"/>
              <a:t>需要一个</a:t>
            </a:r>
            <a:r>
              <a:rPr lang="en-US" altLang="zh-CN" sz="3200" smtClean="0"/>
              <a:t>BST</a:t>
            </a:r>
            <a:r>
              <a:rPr lang="zh-CN" altLang="en-US" sz="3200" smtClean="0"/>
              <a:t>的查找算法，它在没有找到指定值时，返回：</a:t>
            </a:r>
            <a:r>
              <a:rPr lang="zh-CN" altLang="en-US" sz="3200" smtClean="0">
                <a:solidFill>
                  <a:srgbClr val="0000FF"/>
                </a:solidFill>
              </a:rPr>
              <a:t>查找</a:t>
            </a:r>
            <a:r>
              <a:rPr lang="zh-CN" altLang="en-US" sz="3200">
                <a:solidFill>
                  <a:srgbClr val="0000FF"/>
                </a:solidFill>
              </a:rPr>
              <a:t>路径上访问的最后一个</a:t>
            </a:r>
            <a:r>
              <a:rPr lang="zh-CN" altLang="en-US" sz="3200" smtClean="0">
                <a:solidFill>
                  <a:srgbClr val="0000FF"/>
                </a:solidFill>
              </a:rPr>
              <a:t>结点</a:t>
            </a:r>
            <a:endParaRPr lang="en-US" altLang="zh-CN" sz="3200" smtClean="0">
              <a:solidFill>
                <a:srgbClr val="0000FF"/>
              </a:solidFill>
            </a:endParaRPr>
          </a:p>
          <a:p>
            <a:pPr lvl="1"/>
            <a:r>
              <a:rPr lang="zh-CN" altLang="en-US" sz="3200" smtClean="0"/>
              <a:t>基于上述查找算法，形成</a:t>
            </a:r>
            <a:r>
              <a:rPr lang="en-US" altLang="zh-CN" sz="3200" smtClean="0"/>
              <a:t>BST</a:t>
            </a:r>
            <a:r>
              <a:rPr lang="zh-CN" altLang="en-US" sz="3200" smtClean="0"/>
              <a:t>的构造算法</a:t>
            </a:r>
            <a:endParaRPr lang="en-US" sz="320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53</a:t>
            </a:fld>
            <a:endParaRPr lang="zh-CN" altLang="en-US"/>
          </a:p>
        </p:txBody>
      </p:sp>
    </p:spTree>
    <p:extLst>
      <p:ext uri="{BB962C8B-B14F-4D97-AF65-F5344CB8AC3E}">
        <p14:creationId xmlns:p14="http://schemas.microsoft.com/office/powerpoint/2010/main" val="1317149236"/>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smtClean="0"/>
              <a:t>BST</a:t>
            </a:r>
            <a:r>
              <a:rPr lang="zh-CN" altLang="en-US" smtClean="0"/>
              <a:t>的查找算法</a:t>
            </a:r>
            <a:r>
              <a:rPr lang="en-US" altLang="zh-CN" smtClean="0"/>
              <a:t>-II</a:t>
            </a:r>
            <a:endParaRPr lang="en-US"/>
          </a:p>
        </p:txBody>
      </p:sp>
      <p:sp>
        <p:nvSpPr>
          <p:cNvPr id="641026" name="Rectangle 2"/>
          <p:cNvSpPr>
            <a:spLocks noGrp="1" noChangeArrowheads="1"/>
          </p:cNvSpPr>
          <p:nvPr>
            <p:ph idx="1"/>
          </p:nvPr>
        </p:nvSpPr>
        <p:spPr>
          <a:xfrm>
            <a:off x="179512" y="908720"/>
            <a:ext cx="8964488" cy="5832648"/>
          </a:xfrm>
        </p:spPr>
        <p:txBody>
          <a:bodyPr>
            <a:noAutofit/>
          </a:bodyPr>
          <a:lstStyle/>
          <a:p>
            <a:pPr marL="0" indent="0">
              <a:lnSpc>
                <a:spcPct val="110000"/>
              </a:lnSpc>
              <a:spcBef>
                <a:spcPct val="10000"/>
              </a:spcBef>
              <a:buNone/>
              <a:defRPr/>
            </a:pPr>
            <a:r>
              <a:rPr lang="en-US" sz="2600" smtClean="0"/>
              <a:t>Status </a:t>
            </a:r>
            <a:r>
              <a:rPr lang="en-US" sz="2600" b="1" err="1">
                <a:solidFill>
                  <a:srgbClr val="0000FF"/>
                </a:solidFill>
              </a:rPr>
              <a:t>SearchBST</a:t>
            </a:r>
            <a:r>
              <a:rPr lang="en-US" sz="2600"/>
              <a:t>(</a:t>
            </a:r>
            <a:r>
              <a:rPr lang="en-US" sz="2600" err="1">
                <a:solidFill>
                  <a:srgbClr val="6600CC"/>
                </a:solidFill>
              </a:rPr>
              <a:t>BiTree</a:t>
            </a:r>
            <a:r>
              <a:rPr lang="en-US" sz="2600">
                <a:solidFill>
                  <a:srgbClr val="0000FF"/>
                </a:solidFill>
              </a:rPr>
              <a:t> </a:t>
            </a:r>
            <a:r>
              <a:rPr lang="en-US" sz="2600">
                <a:solidFill>
                  <a:srgbClr val="6600CC"/>
                </a:solidFill>
              </a:rPr>
              <a:t>T</a:t>
            </a:r>
            <a:r>
              <a:rPr lang="en-US" sz="2600"/>
              <a:t>, </a:t>
            </a:r>
            <a:r>
              <a:rPr lang="en-US" sz="2600" err="1"/>
              <a:t>KeyType</a:t>
            </a:r>
            <a:r>
              <a:rPr lang="en-US" sz="2600"/>
              <a:t> key, </a:t>
            </a:r>
            <a:r>
              <a:rPr lang="en-US" sz="2600" err="1">
                <a:solidFill>
                  <a:srgbClr val="6600CC"/>
                </a:solidFill>
              </a:rPr>
              <a:t>BiTree</a:t>
            </a:r>
            <a:r>
              <a:rPr lang="en-US" sz="2600">
                <a:solidFill>
                  <a:srgbClr val="6600CC"/>
                </a:solidFill>
              </a:rPr>
              <a:t> f</a:t>
            </a:r>
            <a:r>
              <a:rPr lang="en-US" sz="2600"/>
              <a:t>, </a:t>
            </a:r>
            <a:r>
              <a:rPr lang="en-US" sz="2600" err="1">
                <a:solidFill>
                  <a:srgbClr val="6600CC"/>
                </a:solidFill>
              </a:rPr>
              <a:t>BiTree</a:t>
            </a:r>
            <a:r>
              <a:rPr lang="en-US" sz="2600">
                <a:solidFill>
                  <a:srgbClr val="6600CC"/>
                </a:solidFill>
              </a:rPr>
              <a:t> &amp;p</a:t>
            </a:r>
            <a:r>
              <a:rPr lang="en-US" sz="2600" smtClean="0"/>
              <a:t>){ </a:t>
            </a:r>
          </a:p>
          <a:p>
            <a:pPr marL="0" indent="0">
              <a:lnSpc>
                <a:spcPct val="110000"/>
              </a:lnSpc>
              <a:spcBef>
                <a:spcPct val="10000"/>
              </a:spcBef>
              <a:buNone/>
              <a:defRPr/>
            </a:pPr>
            <a:r>
              <a:rPr lang="en-US" altLang="zh-CN" sz="2600" smtClean="0"/>
              <a:t>//</a:t>
            </a:r>
            <a:r>
              <a:rPr lang="zh-CN" altLang="en-US" sz="2600" smtClean="0"/>
              <a:t>若</a:t>
            </a:r>
            <a:r>
              <a:rPr lang="zh-CN" altLang="en-US" sz="2600"/>
              <a:t>查找成功，则指针</a:t>
            </a:r>
            <a:r>
              <a:rPr lang="en-US" sz="2600">
                <a:solidFill>
                  <a:srgbClr val="0000FF"/>
                </a:solidFill>
              </a:rPr>
              <a:t>p</a:t>
            </a:r>
            <a:r>
              <a:rPr lang="zh-CN" altLang="en-US" sz="2600">
                <a:solidFill>
                  <a:srgbClr val="0000FF"/>
                </a:solidFill>
              </a:rPr>
              <a:t>指向该数据元素结点</a:t>
            </a:r>
            <a:r>
              <a:rPr lang="zh-CN" altLang="en-US" sz="2600"/>
              <a:t>，并返回</a:t>
            </a:r>
            <a:r>
              <a:rPr lang="en-US" sz="2600" smtClean="0"/>
              <a:t>TRUE</a:t>
            </a:r>
          </a:p>
          <a:p>
            <a:pPr marL="0" indent="0">
              <a:lnSpc>
                <a:spcPct val="110000"/>
              </a:lnSpc>
              <a:spcBef>
                <a:spcPct val="10000"/>
              </a:spcBef>
              <a:buNone/>
              <a:defRPr/>
            </a:pPr>
            <a:r>
              <a:rPr lang="en-US" sz="2600" smtClean="0"/>
              <a:t>//</a:t>
            </a:r>
            <a:r>
              <a:rPr lang="zh-CN" altLang="en-US" sz="2600" smtClean="0"/>
              <a:t>否则</a:t>
            </a:r>
            <a:r>
              <a:rPr lang="zh-CN" altLang="en-US" sz="2600"/>
              <a:t>指针</a:t>
            </a:r>
            <a:r>
              <a:rPr lang="en-US" sz="2600">
                <a:solidFill>
                  <a:srgbClr val="0000FF"/>
                </a:solidFill>
              </a:rPr>
              <a:t>p</a:t>
            </a:r>
            <a:r>
              <a:rPr lang="zh-CN" altLang="en-US" sz="2600">
                <a:solidFill>
                  <a:srgbClr val="0000FF"/>
                </a:solidFill>
              </a:rPr>
              <a:t>指向查找路径上访问的最后一个结点</a:t>
            </a:r>
            <a:r>
              <a:rPr lang="zh-CN" altLang="en-US" sz="2600"/>
              <a:t>并返回</a:t>
            </a:r>
            <a:r>
              <a:rPr lang="en-US" sz="2600" smtClean="0"/>
              <a:t>FALSE</a:t>
            </a:r>
          </a:p>
          <a:p>
            <a:pPr marL="0" indent="0">
              <a:lnSpc>
                <a:spcPct val="110000"/>
              </a:lnSpc>
              <a:spcBef>
                <a:spcPct val="10000"/>
              </a:spcBef>
              <a:buNone/>
              <a:defRPr/>
            </a:pPr>
            <a:r>
              <a:rPr lang="en-US" sz="2600" smtClean="0"/>
              <a:t>//</a:t>
            </a:r>
            <a:r>
              <a:rPr lang="zh-CN" altLang="en-US" sz="2600" smtClean="0">
                <a:solidFill>
                  <a:srgbClr val="0000FF"/>
                </a:solidFill>
              </a:rPr>
              <a:t>指针</a:t>
            </a:r>
            <a:r>
              <a:rPr lang="en-US" sz="2600">
                <a:solidFill>
                  <a:srgbClr val="0000FF"/>
                </a:solidFill>
              </a:rPr>
              <a:t>f</a:t>
            </a:r>
            <a:r>
              <a:rPr lang="zh-CN" altLang="en-US" sz="2600">
                <a:solidFill>
                  <a:srgbClr val="0000FF"/>
                </a:solidFill>
              </a:rPr>
              <a:t>指向</a:t>
            </a:r>
            <a:r>
              <a:rPr lang="en-US" sz="2600">
                <a:solidFill>
                  <a:srgbClr val="0000FF"/>
                </a:solidFill>
              </a:rPr>
              <a:t>T</a:t>
            </a:r>
            <a:r>
              <a:rPr lang="zh-CN" altLang="en-US" sz="2600">
                <a:solidFill>
                  <a:srgbClr val="0000FF"/>
                </a:solidFill>
              </a:rPr>
              <a:t>的双亲</a:t>
            </a:r>
            <a:r>
              <a:rPr lang="zh-CN" altLang="en-US" sz="2600"/>
              <a:t>，其初始调用值为</a:t>
            </a:r>
            <a:r>
              <a:rPr lang="en-US" sz="2600" smtClean="0"/>
              <a:t>NULL</a:t>
            </a:r>
          </a:p>
          <a:p>
            <a:pPr marL="0" indent="0">
              <a:lnSpc>
                <a:spcPct val="110000"/>
              </a:lnSpc>
              <a:spcBef>
                <a:spcPct val="10000"/>
              </a:spcBef>
              <a:buNone/>
              <a:defRPr/>
            </a:pPr>
            <a:r>
              <a:rPr lang="en-US" sz="2600" smtClean="0"/>
              <a:t>if </a:t>
            </a:r>
            <a:r>
              <a:rPr lang="en-US" sz="2600"/>
              <a:t>(!T) { p = f; return FALSE; } // </a:t>
            </a:r>
            <a:r>
              <a:rPr lang="zh-CN" altLang="en-US" sz="2600"/>
              <a:t>查找不成功 </a:t>
            </a:r>
            <a:endParaRPr lang="en-US" altLang="zh-CN" sz="2600" smtClean="0"/>
          </a:p>
          <a:p>
            <a:pPr marL="0" indent="0">
              <a:lnSpc>
                <a:spcPct val="110000"/>
              </a:lnSpc>
              <a:spcBef>
                <a:spcPct val="10000"/>
              </a:spcBef>
              <a:buNone/>
              <a:defRPr/>
            </a:pPr>
            <a:r>
              <a:rPr lang="en-US" sz="2600" smtClean="0"/>
              <a:t>else </a:t>
            </a:r>
            <a:r>
              <a:rPr lang="en-US" sz="2600"/>
              <a:t>if (EQ(key, T-&gt;</a:t>
            </a:r>
            <a:r>
              <a:rPr lang="en-US" sz="2600" err="1"/>
              <a:t>data.key</a:t>
            </a:r>
            <a:r>
              <a:rPr lang="en-US" sz="2600"/>
              <a:t>)) </a:t>
            </a:r>
            <a:r>
              <a:rPr lang="en-US" sz="2600" smtClean="0"/>
              <a:t>{p </a:t>
            </a:r>
            <a:r>
              <a:rPr lang="en-US" sz="2600"/>
              <a:t>= T; return TRUE; } </a:t>
            </a:r>
            <a:r>
              <a:rPr lang="en-US" sz="2600" smtClean="0"/>
              <a:t>//</a:t>
            </a:r>
            <a:r>
              <a:rPr lang="zh-CN" altLang="en-US" sz="2600" smtClean="0"/>
              <a:t>查找</a:t>
            </a:r>
            <a:r>
              <a:rPr lang="zh-CN" altLang="en-US" sz="2600"/>
              <a:t>成功 </a:t>
            </a:r>
            <a:endParaRPr lang="en-US" altLang="zh-CN" sz="2600" smtClean="0"/>
          </a:p>
          <a:p>
            <a:pPr marL="0" indent="0">
              <a:lnSpc>
                <a:spcPct val="110000"/>
              </a:lnSpc>
              <a:spcBef>
                <a:spcPct val="10000"/>
              </a:spcBef>
              <a:buNone/>
              <a:defRPr/>
            </a:pPr>
            <a:r>
              <a:rPr lang="en-US" sz="2600"/>
              <a:t> </a:t>
            </a:r>
            <a:r>
              <a:rPr lang="en-US" sz="2600" smtClean="0"/>
              <a:t>   else </a:t>
            </a:r>
            <a:r>
              <a:rPr lang="en-US" sz="2600"/>
              <a:t>if (LT(key, T-&gt;</a:t>
            </a:r>
            <a:r>
              <a:rPr lang="en-US" sz="2600" err="1"/>
              <a:t>data.key</a:t>
            </a:r>
            <a:r>
              <a:rPr lang="en-US" sz="2600"/>
              <a:t>)) </a:t>
            </a:r>
            <a:endParaRPr lang="en-US" sz="2600" smtClean="0"/>
          </a:p>
          <a:p>
            <a:pPr marL="0" indent="0">
              <a:lnSpc>
                <a:spcPct val="110000"/>
              </a:lnSpc>
              <a:spcBef>
                <a:spcPct val="10000"/>
              </a:spcBef>
              <a:buNone/>
              <a:defRPr/>
            </a:pPr>
            <a:r>
              <a:rPr lang="en-US" sz="2600"/>
              <a:t>	</a:t>
            </a:r>
            <a:r>
              <a:rPr lang="en-US" sz="2600" smtClean="0"/>
              <a:t>return </a:t>
            </a:r>
            <a:r>
              <a:rPr lang="en-US" sz="2600" b="1" err="1">
                <a:solidFill>
                  <a:srgbClr val="0000FF"/>
                </a:solidFill>
              </a:rPr>
              <a:t>SearchBST</a:t>
            </a:r>
            <a:r>
              <a:rPr lang="en-US" sz="2600"/>
              <a:t>(T-&gt;</a:t>
            </a:r>
            <a:r>
              <a:rPr lang="en-US" sz="2600" err="1"/>
              <a:t>lchild</a:t>
            </a:r>
            <a:r>
              <a:rPr lang="en-US" sz="2600"/>
              <a:t>, key, T, p); </a:t>
            </a:r>
            <a:r>
              <a:rPr lang="en-US" sz="2600" smtClean="0"/>
              <a:t>//</a:t>
            </a:r>
            <a:r>
              <a:rPr lang="zh-CN" altLang="en-US" sz="2600" smtClean="0"/>
              <a:t>在</a:t>
            </a:r>
            <a:r>
              <a:rPr lang="zh-CN" altLang="en-US" sz="2600"/>
              <a:t>左子树</a:t>
            </a:r>
            <a:r>
              <a:rPr lang="zh-CN" altLang="en-US" sz="2600" smtClean="0"/>
              <a:t>中查找 </a:t>
            </a:r>
            <a:endParaRPr lang="en-US" altLang="zh-CN" sz="2600" smtClean="0"/>
          </a:p>
          <a:p>
            <a:pPr marL="0" indent="0">
              <a:lnSpc>
                <a:spcPct val="110000"/>
              </a:lnSpc>
              <a:spcBef>
                <a:spcPct val="10000"/>
              </a:spcBef>
              <a:buNone/>
              <a:defRPr/>
            </a:pPr>
            <a:r>
              <a:rPr lang="en-US" sz="2600"/>
              <a:t>	</a:t>
            </a:r>
            <a:r>
              <a:rPr lang="en-US" sz="2600" smtClean="0"/>
              <a:t>else </a:t>
            </a:r>
          </a:p>
          <a:p>
            <a:pPr marL="0" indent="0">
              <a:lnSpc>
                <a:spcPct val="110000"/>
              </a:lnSpc>
              <a:spcBef>
                <a:spcPct val="10000"/>
              </a:spcBef>
              <a:buNone/>
              <a:defRPr/>
            </a:pPr>
            <a:r>
              <a:rPr lang="en-US" sz="2600"/>
              <a:t>	</a:t>
            </a:r>
            <a:r>
              <a:rPr lang="en-US" sz="2600" smtClean="0"/>
              <a:t>return </a:t>
            </a:r>
            <a:r>
              <a:rPr lang="en-US" sz="2600" b="1" err="1">
                <a:solidFill>
                  <a:srgbClr val="0000FF"/>
                </a:solidFill>
              </a:rPr>
              <a:t>SearchBST</a:t>
            </a:r>
            <a:r>
              <a:rPr lang="en-US" sz="2600"/>
              <a:t>(T-&gt;</a:t>
            </a:r>
            <a:r>
              <a:rPr lang="en-US" sz="2600" err="1"/>
              <a:t>rchild</a:t>
            </a:r>
            <a:r>
              <a:rPr lang="en-US" sz="2600"/>
              <a:t>, key, T, p); </a:t>
            </a:r>
            <a:r>
              <a:rPr lang="en-US" sz="2600" smtClean="0"/>
              <a:t>//</a:t>
            </a:r>
            <a:r>
              <a:rPr lang="zh-CN" altLang="en-US" sz="2600" smtClean="0"/>
              <a:t>在</a:t>
            </a:r>
            <a:r>
              <a:rPr lang="zh-CN" altLang="en-US" sz="2600"/>
              <a:t>右子树</a:t>
            </a:r>
            <a:r>
              <a:rPr lang="zh-CN" altLang="en-US" sz="2600" smtClean="0"/>
              <a:t>中查找 </a:t>
            </a:r>
            <a:endParaRPr lang="en-US" altLang="zh-CN" sz="2600" smtClean="0"/>
          </a:p>
          <a:p>
            <a:pPr marL="0" indent="0">
              <a:lnSpc>
                <a:spcPct val="110000"/>
              </a:lnSpc>
              <a:spcBef>
                <a:spcPct val="10000"/>
              </a:spcBef>
              <a:buNone/>
              <a:defRPr/>
            </a:pPr>
            <a:r>
              <a:rPr lang="en-US" altLang="zh-CN" sz="2600" smtClean="0"/>
              <a:t>} </a:t>
            </a:r>
            <a:r>
              <a:rPr lang="en-US" altLang="zh-CN" sz="2600"/>
              <a:t>// </a:t>
            </a:r>
            <a:r>
              <a:rPr lang="en-US" sz="2600" err="1"/>
              <a:t>SearchBST</a:t>
            </a:r>
            <a:endParaRPr lang="en-US" altLang="en-US" sz="2600" b="1" smtClean="0"/>
          </a:p>
        </p:txBody>
      </p:sp>
      <p:sp>
        <p:nvSpPr>
          <p:cNvPr id="2" name="灯片编号占位符 1"/>
          <p:cNvSpPr>
            <a:spLocks noGrp="1"/>
          </p:cNvSpPr>
          <p:nvPr>
            <p:ph type="sldNum" sz="quarter" idx="12"/>
          </p:nvPr>
        </p:nvSpPr>
        <p:spPr/>
        <p:txBody>
          <a:bodyPr/>
          <a:lstStyle/>
          <a:p>
            <a:fld id="{0C913308-F349-4B6D-A68A-DD1791B4A57B}" type="slidenum">
              <a:rPr lang="zh-CN" altLang="en-US" smtClean="0"/>
              <a:t>54</a:t>
            </a:fld>
            <a:endParaRPr lang="zh-CN" altLang="en-US"/>
          </a:p>
        </p:txBody>
      </p:sp>
      <p:sp>
        <p:nvSpPr>
          <p:cNvPr id="4" name="流程图: 可选过程 3"/>
          <p:cNvSpPr/>
          <p:nvPr/>
        </p:nvSpPr>
        <p:spPr>
          <a:xfrm>
            <a:off x="8316416" y="0"/>
            <a:ext cx="827584"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t>9.5(b)</a:t>
            </a:r>
            <a:endParaRPr lang="en-US"/>
          </a:p>
        </p:txBody>
      </p:sp>
    </p:spTree>
    <p:extLst>
      <p:ext uri="{BB962C8B-B14F-4D97-AF65-F5344CB8AC3E}">
        <p14:creationId xmlns:p14="http://schemas.microsoft.com/office/powerpoint/2010/main" val="346093970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smtClean="0"/>
              <a:t>BST</a:t>
            </a:r>
            <a:r>
              <a:rPr lang="zh-CN" altLang="en-US" smtClean="0"/>
              <a:t>的插入算法</a:t>
            </a:r>
            <a:endParaRPr lang="en-US"/>
          </a:p>
        </p:txBody>
      </p:sp>
      <p:sp>
        <p:nvSpPr>
          <p:cNvPr id="9" name="内容占位符 8"/>
          <p:cNvSpPr>
            <a:spLocks noGrp="1"/>
          </p:cNvSpPr>
          <p:nvPr>
            <p:ph idx="1"/>
          </p:nvPr>
        </p:nvSpPr>
        <p:spPr>
          <a:xfrm>
            <a:off x="179512" y="980728"/>
            <a:ext cx="8964488" cy="5832648"/>
          </a:xfrm>
        </p:spPr>
        <p:txBody>
          <a:bodyPr>
            <a:noAutofit/>
          </a:bodyPr>
          <a:lstStyle/>
          <a:p>
            <a:pPr>
              <a:spcBef>
                <a:spcPts val="0"/>
              </a:spcBef>
              <a:buClr>
                <a:schemeClr val="accent2"/>
              </a:buClr>
              <a:buSzPct val="80000"/>
              <a:buNone/>
            </a:pPr>
            <a:r>
              <a:rPr lang="en-US" sz="2600"/>
              <a:t>Status </a:t>
            </a:r>
            <a:r>
              <a:rPr lang="en-US" sz="2600" b="1" err="1">
                <a:solidFill>
                  <a:srgbClr val="6600CC"/>
                </a:solidFill>
              </a:rPr>
              <a:t>InsertBST</a:t>
            </a:r>
            <a:r>
              <a:rPr lang="en-US" sz="2600"/>
              <a:t>(</a:t>
            </a:r>
            <a:r>
              <a:rPr lang="en-US" sz="2600" err="1"/>
              <a:t>BiTree</a:t>
            </a:r>
            <a:r>
              <a:rPr lang="en-US" sz="2600"/>
              <a:t> &amp;T, </a:t>
            </a:r>
            <a:r>
              <a:rPr lang="en-US" sz="2600" err="1"/>
              <a:t>ElemType</a:t>
            </a:r>
            <a:r>
              <a:rPr lang="en-US" sz="2600"/>
              <a:t> e){ </a:t>
            </a:r>
            <a:endParaRPr lang="en-US" sz="2600" smtClean="0"/>
          </a:p>
          <a:p>
            <a:pPr>
              <a:spcBef>
                <a:spcPts val="0"/>
              </a:spcBef>
              <a:buClr>
                <a:schemeClr val="accent2"/>
              </a:buClr>
              <a:buSzPct val="80000"/>
              <a:buNone/>
            </a:pPr>
            <a:r>
              <a:rPr lang="en-US" altLang="zh-CN" sz="2600" smtClean="0"/>
              <a:t>//</a:t>
            </a:r>
            <a:r>
              <a:rPr lang="zh-CN" altLang="en-US" sz="2600" smtClean="0"/>
              <a:t>当</a:t>
            </a:r>
            <a:r>
              <a:rPr lang="zh-CN" altLang="en-US" sz="2600"/>
              <a:t>二叉排序树</a:t>
            </a:r>
            <a:r>
              <a:rPr lang="en-US" sz="2600"/>
              <a:t>T</a:t>
            </a:r>
            <a:r>
              <a:rPr lang="zh-CN" altLang="en-US" sz="2600" smtClean="0"/>
              <a:t>中没有关键字</a:t>
            </a:r>
            <a:r>
              <a:rPr lang="zh-CN" altLang="en-US" sz="2600"/>
              <a:t>等于</a:t>
            </a:r>
            <a:r>
              <a:rPr lang="en-US" sz="2600" err="1"/>
              <a:t>e.key</a:t>
            </a:r>
            <a:r>
              <a:rPr lang="zh-CN" altLang="en-US" sz="2600"/>
              <a:t>的数据元素时</a:t>
            </a:r>
            <a:r>
              <a:rPr lang="zh-CN" altLang="en-US" sz="2600" smtClean="0"/>
              <a:t>，</a:t>
            </a:r>
            <a:endParaRPr lang="en-US" altLang="zh-CN" sz="2600" smtClean="0"/>
          </a:p>
          <a:p>
            <a:pPr>
              <a:spcBef>
                <a:spcPts val="0"/>
              </a:spcBef>
              <a:buClr>
                <a:schemeClr val="accent2"/>
              </a:buClr>
              <a:buSzPct val="80000"/>
              <a:buNone/>
            </a:pPr>
            <a:r>
              <a:rPr lang="en-US" altLang="zh-CN" sz="2600" smtClean="0"/>
              <a:t>//</a:t>
            </a:r>
            <a:r>
              <a:rPr lang="zh-CN" altLang="en-US" sz="2600" smtClean="0"/>
              <a:t>插入</a:t>
            </a:r>
            <a:r>
              <a:rPr lang="en-US" sz="2600"/>
              <a:t>e</a:t>
            </a:r>
            <a:r>
              <a:rPr lang="zh-CN" altLang="en-US" sz="2600"/>
              <a:t>并返回</a:t>
            </a:r>
            <a:r>
              <a:rPr lang="en-US" sz="2600"/>
              <a:t>TRUE，</a:t>
            </a:r>
            <a:r>
              <a:rPr lang="zh-CN" altLang="en-US" sz="2600" smtClean="0"/>
              <a:t>否则返回</a:t>
            </a:r>
            <a:r>
              <a:rPr lang="en-US" altLang="zh-CN" sz="2600" smtClean="0"/>
              <a:t>FALSE</a:t>
            </a:r>
            <a:endParaRPr lang="en-US" sz="2600"/>
          </a:p>
          <a:p>
            <a:pPr>
              <a:spcBef>
                <a:spcPts val="0"/>
              </a:spcBef>
              <a:buClr>
                <a:schemeClr val="accent2"/>
              </a:buClr>
              <a:buSzPct val="80000"/>
              <a:buNone/>
            </a:pPr>
            <a:r>
              <a:rPr lang="en-US" sz="2600" err="1"/>
              <a:t>BiTree</a:t>
            </a:r>
            <a:r>
              <a:rPr lang="en-US" sz="2600"/>
              <a:t> </a:t>
            </a:r>
            <a:r>
              <a:rPr lang="en-US" sz="2600" err="1"/>
              <a:t>p,s</a:t>
            </a:r>
            <a:r>
              <a:rPr lang="en-US" sz="2600"/>
              <a:t>; </a:t>
            </a:r>
          </a:p>
          <a:p>
            <a:pPr>
              <a:spcBef>
                <a:spcPts val="0"/>
              </a:spcBef>
              <a:buClr>
                <a:schemeClr val="accent2"/>
              </a:buClr>
              <a:buSzPct val="80000"/>
              <a:buNone/>
            </a:pPr>
            <a:r>
              <a:rPr lang="en-US" sz="2600" smtClean="0"/>
              <a:t> If </a:t>
            </a:r>
            <a:r>
              <a:rPr lang="en-US" sz="2600"/>
              <a:t>(!</a:t>
            </a:r>
            <a:r>
              <a:rPr lang="en-US" sz="2600" b="1" err="1">
                <a:solidFill>
                  <a:srgbClr val="0000FF"/>
                </a:solidFill>
              </a:rPr>
              <a:t>SearchBST</a:t>
            </a:r>
            <a:r>
              <a:rPr lang="en-US" sz="2600"/>
              <a:t>(T, </a:t>
            </a:r>
            <a:r>
              <a:rPr lang="en-US" sz="2600" err="1"/>
              <a:t>e.key</a:t>
            </a:r>
            <a:r>
              <a:rPr lang="en-US" sz="2600"/>
              <a:t>, NULL, p)) { </a:t>
            </a:r>
            <a:r>
              <a:rPr lang="en-US" sz="2600" smtClean="0"/>
              <a:t> //</a:t>
            </a:r>
            <a:r>
              <a:rPr lang="zh-CN" altLang="en-US" sz="2600"/>
              <a:t>查找不成功</a:t>
            </a:r>
            <a:endParaRPr lang="en-US" altLang="zh-CN" sz="2600"/>
          </a:p>
          <a:p>
            <a:pPr>
              <a:spcBef>
                <a:spcPts val="0"/>
              </a:spcBef>
              <a:buClr>
                <a:schemeClr val="accent2"/>
              </a:buClr>
              <a:buSzPct val="80000"/>
              <a:buNone/>
            </a:pPr>
            <a:r>
              <a:rPr lang="en-US" sz="2600" smtClean="0"/>
              <a:t>	s </a:t>
            </a:r>
            <a:r>
              <a:rPr lang="en-US" sz="2600"/>
              <a:t>= (</a:t>
            </a:r>
            <a:r>
              <a:rPr lang="en-US" sz="2600" err="1"/>
              <a:t>BiTree</a:t>
            </a:r>
            <a:r>
              <a:rPr lang="en-US" sz="2600"/>
              <a:t>)</a:t>
            </a:r>
            <a:r>
              <a:rPr lang="en-US" sz="2600" err="1"/>
              <a:t>malloc</a:t>
            </a:r>
            <a:r>
              <a:rPr lang="en-US" sz="2600"/>
              <a:t>(</a:t>
            </a:r>
            <a:r>
              <a:rPr lang="en-US" sz="2600" err="1"/>
              <a:t>sizeof</a:t>
            </a:r>
            <a:r>
              <a:rPr lang="en-US" sz="2600"/>
              <a:t>(</a:t>
            </a:r>
            <a:r>
              <a:rPr lang="en-US" sz="2600" err="1"/>
              <a:t>BiTNode</a:t>
            </a:r>
            <a:r>
              <a:rPr lang="en-US" sz="2600"/>
              <a:t>)); </a:t>
            </a:r>
          </a:p>
          <a:p>
            <a:pPr>
              <a:spcBef>
                <a:spcPts val="0"/>
              </a:spcBef>
              <a:buClr>
                <a:schemeClr val="accent2"/>
              </a:buClr>
              <a:buSzPct val="80000"/>
              <a:buNone/>
            </a:pPr>
            <a:r>
              <a:rPr lang="en-US" sz="2600" smtClean="0"/>
              <a:t>	s-</a:t>
            </a:r>
            <a:r>
              <a:rPr lang="en-US" sz="2600"/>
              <a:t>&gt;data = e; </a:t>
            </a:r>
            <a:r>
              <a:rPr lang="en-US" sz="2600" smtClean="0"/>
              <a:t> s-</a:t>
            </a:r>
            <a:r>
              <a:rPr lang="en-US" sz="2600"/>
              <a:t>&gt;</a:t>
            </a:r>
            <a:r>
              <a:rPr lang="en-US" sz="2600" err="1"/>
              <a:t>lchild</a:t>
            </a:r>
            <a:r>
              <a:rPr lang="en-US" sz="2600"/>
              <a:t> = s-&gt;</a:t>
            </a:r>
            <a:r>
              <a:rPr lang="en-US" sz="2600" err="1"/>
              <a:t>rchild</a:t>
            </a:r>
            <a:r>
              <a:rPr lang="en-US" sz="2600"/>
              <a:t> = NULL; </a:t>
            </a:r>
            <a:endParaRPr lang="en-US" sz="2600" smtClean="0"/>
          </a:p>
          <a:p>
            <a:pPr>
              <a:spcBef>
                <a:spcPts val="0"/>
              </a:spcBef>
              <a:buClr>
                <a:schemeClr val="accent2"/>
              </a:buClr>
              <a:buSzPct val="80000"/>
              <a:buNone/>
            </a:pPr>
            <a:r>
              <a:rPr lang="en-US" sz="2600"/>
              <a:t>	</a:t>
            </a:r>
            <a:r>
              <a:rPr lang="en-US" sz="2600" smtClean="0"/>
              <a:t>if </a:t>
            </a:r>
            <a:r>
              <a:rPr lang="en-US" sz="2600"/>
              <a:t>(!p) T = s; // </a:t>
            </a:r>
            <a:r>
              <a:rPr lang="zh-CN" altLang="en-US" sz="2600"/>
              <a:t>插入 </a:t>
            </a:r>
            <a:r>
              <a:rPr lang="en-US" sz="2600"/>
              <a:t>s </a:t>
            </a:r>
            <a:r>
              <a:rPr lang="zh-CN" altLang="en-US" sz="2600"/>
              <a:t>为新的根结点 </a:t>
            </a:r>
            <a:endParaRPr lang="en-US" altLang="zh-CN" sz="2600" smtClean="0"/>
          </a:p>
          <a:p>
            <a:pPr>
              <a:spcBef>
                <a:spcPts val="0"/>
              </a:spcBef>
              <a:buClr>
                <a:schemeClr val="accent2"/>
              </a:buClr>
              <a:buSzPct val="80000"/>
              <a:buNone/>
            </a:pPr>
            <a:r>
              <a:rPr lang="en-US" sz="2600"/>
              <a:t>	</a:t>
            </a:r>
            <a:r>
              <a:rPr lang="en-US" sz="2600" smtClean="0"/>
              <a:t>else </a:t>
            </a:r>
            <a:r>
              <a:rPr lang="en-US" sz="2600"/>
              <a:t>if (LT(</a:t>
            </a:r>
            <a:r>
              <a:rPr lang="en-US" sz="2600" err="1"/>
              <a:t>e.key</a:t>
            </a:r>
            <a:r>
              <a:rPr lang="en-US" sz="2600"/>
              <a:t>, p-&gt;</a:t>
            </a:r>
            <a:r>
              <a:rPr lang="en-US" sz="2600" err="1"/>
              <a:t>data.key</a:t>
            </a:r>
            <a:r>
              <a:rPr lang="en-US" sz="2600" smtClean="0"/>
              <a:t>))</a:t>
            </a:r>
          </a:p>
          <a:p>
            <a:pPr>
              <a:spcBef>
                <a:spcPts val="0"/>
              </a:spcBef>
              <a:buClr>
                <a:schemeClr val="accent2"/>
              </a:buClr>
              <a:buSzPct val="80000"/>
              <a:buNone/>
            </a:pPr>
            <a:r>
              <a:rPr lang="en-US" sz="2600"/>
              <a:t>	</a:t>
            </a:r>
            <a:r>
              <a:rPr lang="en-US" sz="2600" smtClean="0"/>
              <a:t>	</a:t>
            </a:r>
            <a:r>
              <a:rPr lang="en-US" sz="2600"/>
              <a:t>  </a:t>
            </a:r>
            <a:r>
              <a:rPr lang="en-US" sz="2600" smtClean="0"/>
              <a:t>       p-</a:t>
            </a:r>
            <a:r>
              <a:rPr lang="en-US" sz="2600"/>
              <a:t>&gt;</a:t>
            </a:r>
            <a:r>
              <a:rPr lang="en-US" sz="2600" err="1"/>
              <a:t>lchild</a:t>
            </a:r>
            <a:r>
              <a:rPr lang="en-US" sz="2600"/>
              <a:t>=s; </a:t>
            </a:r>
            <a:r>
              <a:rPr lang="en-US" sz="2600" smtClean="0"/>
              <a:t> //</a:t>
            </a:r>
            <a:r>
              <a:rPr lang="zh-CN" altLang="en-US" sz="2600" smtClean="0"/>
              <a:t>插入</a:t>
            </a:r>
            <a:r>
              <a:rPr lang="en-US" sz="2600"/>
              <a:t>s</a:t>
            </a:r>
            <a:r>
              <a:rPr lang="zh-CN" altLang="en-US" sz="2600"/>
              <a:t>为左孩子 </a:t>
            </a:r>
            <a:endParaRPr lang="en-US" altLang="zh-CN" sz="2600" smtClean="0"/>
          </a:p>
          <a:p>
            <a:pPr>
              <a:spcBef>
                <a:spcPts val="0"/>
              </a:spcBef>
              <a:buClr>
                <a:schemeClr val="accent2"/>
              </a:buClr>
              <a:buSzPct val="80000"/>
              <a:buNone/>
            </a:pPr>
            <a:r>
              <a:rPr lang="en-US" sz="2600"/>
              <a:t>	</a:t>
            </a:r>
            <a:r>
              <a:rPr lang="en-US" sz="2600" smtClean="0"/>
              <a:t>	else  p-</a:t>
            </a:r>
            <a:r>
              <a:rPr lang="en-US" sz="2600"/>
              <a:t>&gt;</a:t>
            </a:r>
            <a:r>
              <a:rPr lang="en-US" sz="2600" err="1" smtClean="0"/>
              <a:t>rchild</a:t>
            </a:r>
            <a:r>
              <a:rPr lang="en-US" sz="2600" smtClean="0"/>
              <a:t>=s;//</a:t>
            </a:r>
            <a:r>
              <a:rPr lang="zh-CN" altLang="en-US" sz="2600" smtClean="0"/>
              <a:t>插入 </a:t>
            </a:r>
            <a:r>
              <a:rPr lang="en-US" sz="2600"/>
              <a:t>s </a:t>
            </a:r>
            <a:r>
              <a:rPr lang="zh-CN" altLang="en-US" sz="2600"/>
              <a:t>为右</a:t>
            </a:r>
            <a:r>
              <a:rPr lang="zh-CN" altLang="en-US" sz="2600" smtClean="0"/>
              <a:t>孩子</a:t>
            </a:r>
            <a:endParaRPr lang="en-US" altLang="zh-CN" sz="2600" smtClean="0"/>
          </a:p>
          <a:p>
            <a:pPr>
              <a:spcBef>
                <a:spcPts val="0"/>
              </a:spcBef>
              <a:buClr>
                <a:schemeClr val="accent2"/>
              </a:buClr>
              <a:buSzPct val="80000"/>
              <a:buNone/>
            </a:pPr>
            <a:r>
              <a:rPr lang="en-US" altLang="zh-CN" sz="2600"/>
              <a:t>	</a:t>
            </a:r>
            <a:r>
              <a:rPr lang="zh-CN" altLang="en-US" sz="2600" smtClean="0"/>
              <a:t> </a:t>
            </a:r>
            <a:r>
              <a:rPr lang="en-US" sz="2600"/>
              <a:t>return TRUE; </a:t>
            </a:r>
            <a:endParaRPr lang="en-US" sz="2600" smtClean="0"/>
          </a:p>
          <a:p>
            <a:pPr>
              <a:spcBef>
                <a:spcPts val="0"/>
              </a:spcBef>
              <a:buClr>
                <a:schemeClr val="accent2"/>
              </a:buClr>
              <a:buSzPct val="80000"/>
              <a:buNone/>
            </a:pPr>
            <a:r>
              <a:rPr lang="en-US" sz="2600"/>
              <a:t> </a:t>
            </a:r>
            <a:r>
              <a:rPr lang="en-US" sz="2600" smtClean="0"/>
              <a:t>} </a:t>
            </a:r>
            <a:r>
              <a:rPr lang="en-US" sz="2600"/>
              <a:t>else return FALSE; // </a:t>
            </a:r>
            <a:r>
              <a:rPr lang="zh-CN" altLang="en-US" sz="2600"/>
              <a:t>树中已有关键字相同的结点，不再插入 </a:t>
            </a:r>
            <a:endParaRPr lang="en-US" altLang="zh-CN" sz="2600" smtClean="0"/>
          </a:p>
          <a:p>
            <a:pPr>
              <a:spcBef>
                <a:spcPts val="0"/>
              </a:spcBef>
              <a:buClr>
                <a:schemeClr val="accent2"/>
              </a:buClr>
              <a:buSzPct val="80000"/>
              <a:buNone/>
            </a:pPr>
            <a:r>
              <a:rPr lang="en-US" altLang="zh-CN" sz="2600" smtClean="0"/>
              <a:t>} </a:t>
            </a:r>
            <a:r>
              <a:rPr lang="en-US" altLang="zh-CN" sz="2600"/>
              <a:t>// </a:t>
            </a:r>
            <a:r>
              <a:rPr lang="en-US" sz="2600"/>
              <a:t>Insert BST</a:t>
            </a:r>
            <a:endParaRPr lang="zh-CN" altLang="en-US" sz="2600" b="1">
              <a:solidFill>
                <a:schemeClr val="folHlink"/>
              </a:solidFill>
              <a:latin typeface="Times New Roman" pitchFamily="18" charset="0"/>
            </a:endParaRPr>
          </a:p>
          <a:p>
            <a:endParaRPr lang="en-US" sz="2600"/>
          </a:p>
        </p:txBody>
      </p:sp>
      <p:sp>
        <p:nvSpPr>
          <p:cNvPr id="2" name="灯片编号占位符 1"/>
          <p:cNvSpPr>
            <a:spLocks noGrp="1"/>
          </p:cNvSpPr>
          <p:nvPr>
            <p:ph type="sldNum" sz="quarter" idx="12"/>
          </p:nvPr>
        </p:nvSpPr>
        <p:spPr/>
        <p:txBody>
          <a:bodyPr/>
          <a:lstStyle/>
          <a:p>
            <a:fld id="{0C913308-F349-4B6D-A68A-DD1791B4A57B}" type="slidenum">
              <a:rPr lang="zh-CN" altLang="en-US" smtClean="0"/>
              <a:t>55</a:t>
            </a:fld>
            <a:endParaRPr lang="zh-CN" altLang="en-US"/>
          </a:p>
        </p:txBody>
      </p:sp>
      <p:sp>
        <p:nvSpPr>
          <p:cNvPr id="4" name="流程图: 可选过程 3"/>
          <p:cNvSpPr/>
          <p:nvPr/>
        </p:nvSpPr>
        <p:spPr>
          <a:xfrm>
            <a:off x="8604448" y="0"/>
            <a:ext cx="539552"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t>9.6</a:t>
            </a:r>
            <a:endParaRPr lang="en-US"/>
          </a:p>
        </p:txBody>
      </p:sp>
      <p:sp>
        <p:nvSpPr>
          <p:cNvPr id="10" name="TextBox 9"/>
          <p:cNvSpPr txBox="1"/>
          <p:nvPr/>
        </p:nvSpPr>
        <p:spPr>
          <a:xfrm>
            <a:off x="6192687" y="3362216"/>
            <a:ext cx="2987825" cy="1938992"/>
          </a:xfrm>
          <a:prstGeom prst="rect">
            <a:avLst/>
          </a:prstGeom>
          <a:noFill/>
        </p:spPr>
        <p:txBody>
          <a:bodyPr wrap="square" rtlCol="0">
            <a:spAutoFit/>
          </a:bodyPr>
          <a:lstStyle/>
          <a:p>
            <a:r>
              <a:rPr lang="zh-CN" altLang="en-US" sz="2400" b="1">
                <a:latin typeface="宋体" pitchFamily="2" charset="-122"/>
              </a:rPr>
              <a:t>每次</a:t>
            </a:r>
            <a:r>
              <a:rPr lang="zh-CN" altLang="en-US" sz="2400" b="1">
                <a:solidFill>
                  <a:srgbClr val="6600CC"/>
                </a:solidFill>
                <a:latin typeface="宋体" pitchFamily="2" charset="-122"/>
              </a:rPr>
              <a:t>插入的新结点都是</a:t>
            </a:r>
            <a:r>
              <a:rPr lang="en-US" altLang="en-US" sz="2400" b="1">
                <a:solidFill>
                  <a:srgbClr val="6600CC"/>
                </a:solidFill>
                <a:latin typeface="Times New Roman" pitchFamily="18" charset="0"/>
              </a:rPr>
              <a:t>BST</a:t>
            </a:r>
            <a:r>
              <a:rPr lang="zh-CN" altLang="en-US" sz="2400" b="1">
                <a:solidFill>
                  <a:srgbClr val="6600CC"/>
                </a:solidFill>
                <a:latin typeface="Times New Roman" pitchFamily="18" charset="0"/>
              </a:rPr>
              <a:t>树的叶子结点</a:t>
            </a:r>
            <a:r>
              <a:rPr lang="zh-CN" altLang="en-US" sz="2400" b="1">
                <a:latin typeface="宋体" pitchFamily="2" charset="-122"/>
              </a:rPr>
              <a:t>，</a:t>
            </a:r>
            <a:r>
              <a:rPr lang="zh-CN" altLang="en-US" sz="2400" b="1" smtClean="0">
                <a:latin typeface="宋体" pitchFamily="2" charset="-122"/>
              </a:rPr>
              <a:t>即：在</a:t>
            </a:r>
            <a:r>
              <a:rPr lang="zh-CN" altLang="en-US" sz="2400" b="1">
                <a:latin typeface="宋体" pitchFamily="2" charset="-122"/>
              </a:rPr>
              <a:t>插入</a:t>
            </a:r>
            <a:r>
              <a:rPr lang="zh-CN" altLang="en-US" sz="2400" b="1" smtClean="0">
                <a:latin typeface="宋体" pitchFamily="2" charset="-122"/>
              </a:rPr>
              <a:t>时，不必</a:t>
            </a:r>
            <a:r>
              <a:rPr lang="zh-CN" altLang="en-US" sz="2400" b="1">
                <a:latin typeface="宋体" pitchFamily="2" charset="-122"/>
              </a:rPr>
              <a:t>移动其它结点，仅需修改某个结点的</a:t>
            </a:r>
            <a:r>
              <a:rPr lang="zh-CN" altLang="en-US" sz="2400" b="1" smtClean="0">
                <a:latin typeface="宋体" pitchFamily="2" charset="-122"/>
              </a:rPr>
              <a:t>指针</a:t>
            </a:r>
            <a:endParaRPr lang="en-US"/>
          </a:p>
        </p:txBody>
      </p:sp>
    </p:spTree>
    <p:extLst>
      <p:ext uri="{BB962C8B-B14F-4D97-AF65-F5344CB8AC3E}">
        <p14:creationId xmlns:p14="http://schemas.microsoft.com/office/powerpoint/2010/main" val="12641437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mtClean="0"/>
              <a:t>BST</a:t>
            </a:r>
            <a:r>
              <a:rPr lang="zh-CN" altLang="en-US" smtClean="0"/>
              <a:t>的插入示例</a:t>
            </a:r>
            <a:endParaRPr lang="en-US"/>
          </a:p>
        </p:txBody>
      </p:sp>
      <p:sp>
        <p:nvSpPr>
          <p:cNvPr id="3" name="内容占位符 2"/>
          <p:cNvSpPr>
            <a:spLocks noGrp="1"/>
          </p:cNvSpPr>
          <p:nvPr>
            <p:ph idx="1"/>
          </p:nvPr>
        </p:nvSpPr>
        <p:spPr/>
        <p:txBody>
          <a:bodyPr>
            <a:normAutofit/>
          </a:bodyPr>
          <a:lstStyle/>
          <a:p>
            <a:r>
              <a:rPr kumimoji="1" lang="zh-CN" altLang="en-US">
                <a:latin typeface="Times New Roman" pitchFamily="18" charset="0"/>
                <a:ea typeface="楷体_GB2312" pitchFamily="49" charset="-122"/>
              </a:rPr>
              <a:t>由关键字序列 </a:t>
            </a:r>
            <a:r>
              <a:rPr kumimoji="1" lang="en-US" altLang="zh-CN" b="1">
                <a:solidFill>
                  <a:srgbClr val="006600"/>
                </a:solidFill>
                <a:latin typeface="Times New Roman" pitchFamily="18" charset="0"/>
                <a:ea typeface="楷体_GB2312" pitchFamily="49" charset="-122"/>
              </a:rPr>
              <a:t>1</a:t>
            </a:r>
            <a:r>
              <a:rPr kumimoji="1" lang="zh-CN" altLang="en-US" b="1">
                <a:solidFill>
                  <a:srgbClr val="006600"/>
                </a:solidFill>
                <a:latin typeface="Times New Roman" pitchFamily="18" charset="0"/>
                <a:ea typeface="楷体_GB2312" pitchFamily="49" charset="-122"/>
              </a:rPr>
              <a:t>，</a:t>
            </a:r>
            <a:r>
              <a:rPr kumimoji="1" lang="en-US" altLang="zh-CN" b="1">
                <a:solidFill>
                  <a:srgbClr val="006600"/>
                </a:solidFill>
                <a:latin typeface="Times New Roman" pitchFamily="18" charset="0"/>
                <a:ea typeface="楷体_GB2312" pitchFamily="49" charset="-122"/>
              </a:rPr>
              <a:t>2</a:t>
            </a:r>
            <a:r>
              <a:rPr kumimoji="1" lang="zh-CN" altLang="en-US" b="1">
                <a:solidFill>
                  <a:srgbClr val="006600"/>
                </a:solidFill>
                <a:latin typeface="Times New Roman" pitchFamily="18" charset="0"/>
                <a:ea typeface="楷体_GB2312" pitchFamily="49" charset="-122"/>
              </a:rPr>
              <a:t>，</a:t>
            </a:r>
            <a:r>
              <a:rPr kumimoji="1" lang="en-US" altLang="zh-CN" b="1">
                <a:solidFill>
                  <a:srgbClr val="006600"/>
                </a:solidFill>
                <a:latin typeface="Times New Roman" pitchFamily="18" charset="0"/>
                <a:ea typeface="楷体_GB2312" pitchFamily="49" charset="-122"/>
              </a:rPr>
              <a:t>3</a:t>
            </a:r>
            <a:r>
              <a:rPr kumimoji="1" lang="zh-CN" altLang="en-US" b="1">
                <a:solidFill>
                  <a:srgbClr val="006600"/>
                </a:solidFill>
                <a:latin typeface="Times New Roman" pitchFamily="18" charset="0"/>
                <a:ea typeface="楷体_GB2312" pitchFamily="49" charset="-122"/>
              </a:rPr>
              <a:t>，</a:t>
            </a:r>
            <a:r>
              <a:rPr kumimoji="1" lang="en-US" altLang="zh-CN" b="1">
                <a:solidFill>
                  <a:srgbClr val="006600"/>
                </a:solidFill>
                <a:latin typeface="Times New Roman" pitchFamily="18" charset="0"/>
                <a:ea typeface="楷体_GB2312" pitchFamily="49" charset="-122"/>
              </a:rPr>
              <a:t>4</a:t>
            </a:r>
            <a:r>
              <a:rPr kumimoji="1" lang="zh-CN" altLang="en-US" b="1">
                <a:solidFill>
                  <a:srgbClr val="006600"/>
                </a:solidFill>
                <a:latin typeface="Times New Roman" pitchFamily="18" charset="0"/>
                <a:ea typeface="楷体_GB2312" pitchFamily="49" charset="-122"/>
              </a:rPr>
              <a:t>，</a:t>
            </a:r>
            <a:r>
              <a:rPr kumimoji="1" lang="en-US" altLang="zh-CN" b="1">
                <a:solidFill>
                  <a:srgbClr val="006600"/>
                </a:solidFill>
                <a:latin typeface="Times New Roman" pitchFamily="18" charset="0"/>
                <a:ea typeface="楷体_GB2312" pitchFamily="49" charset="-122"/>
              </a:rPr>
              <a:t>5</a:t>
            </a:r>
            <a:r>
              <a:rPr kumimoji="1" lang="zh-CN" altLang="en-US">
                <a:latin typeface="Times New Roman" pitchFamily="18" charset="0"/>
                <a:ea typeface="楷体_GB2312" pitchFamily="49" charset="-122"/>
              </a:rPr>
              <a:t>构造而得的二叉排序</a:t>
            </a:r>
            <a:r>
              <a:rPr kumimoji="1" lang="zh-CN" altLang="en-US" smtClean="0">
                <a:latin typeface="Times New Roman" pitchFamily="18" charset="0"/>
                <a:ea typeface="楷体_GB2312" pitchFamily="49" charset="-122"/>
              </a:rPr>
              <a:t>树</a:t>
            </a:r>
            <a:endParaRPr kumimoji="1" lang="en-US" altLang="zh-CN" smtClean="0">
              <a:latin typeface="Times New Roman" pitchFamily="18" charset="0"/>
              <a:ea typeface="楷体_GB2312" pitchFamily="49" charset="-122"/>
            </a:endParaRPr>
          </a:p>
          <a:p>
            <a:pPr lvl="1"/>
            <a:r>
              <a:rPr kumimoji="1" lang="zh-CN" altLang="en-US" smtClean="0">
                <a:latin typeface="Times New Roman" pitchFamily="18" charset="0"/>
                <a:ea typeface="楷体_GB2312" pitchFamily="49" charset="-122"/>
              </a:rPr>
              <a:t>当先后插入的关键字是有序时，构成的</a:t>
            </a:r>
            <a:r>
              <a:rPr kumimoji="1" lang="en-US" altLang="zh-CN" smtClean="0">
                <a:latin typeface="Times New Roman" pitchFamily="18" charset="0"/>
                <a:ea typeface="楷体_GB2312" pitchFamily="49" charset="-122"/>
              </a:rPr>
              <a:t>BST</a:t>
            </a:r>
            <a:r>
              <a:rPr kumimoji="1" lang="zh-CN" altLang="en-US" smtClean="0">
                <a:latin typeface="Times New Roman" pitchFamily="18" charset="0"/>
                <a:ea typeface="楷体_GB2312" pitchFamily="49" charset="-122"/>
              </a:rPr>
              <a:t>蜕变为单支树</a:t>
            </a:r>
            <a:endParaRPr kumimoji="1" lang="en-US" altLang="zh-CN" smtClean="0">
              <a:latin typeface="Times New Roman" pitchFamily="18" charset="0"/>
              <a:ea typeface="楷体_GB2312" pitchFamily="49" charset="-122"/>
            </a:endParaRPr>
          </a:p>
          <a:p>
            <a:pPr lvl="1"/>
            <a:r>
              <a:rPr kumimoji="1" lang="en-US" altLang="zh-CN">
                <a:solidFill>
                  <a:srgbClr val="CC3300"/>
                </a:solidFill>
                <a:latin typeface="Times New Roman" pitchFamily="18" charset="0"/>
                <a:ea typeface="楷体_GB2312" pitchFamily="49" charset="-122"/>
              </a:rPr>
              <a:t>ASL =</a:t>
            </a:r>
            <a:r>
              <a:rPr kumimoji="1" lang="zh-CN" altLang="en-US">
                <a:solidFill>
                  <a:srgbClr val="CC3300"/>
                </a:solidFill>
                <a:latin typeface="Times New Roman" pitchFamily="18" charset="0"/>
                <a:ea typeface="楷体_GB2312" pitchFamily="49" charset="-122"/>
              </a:rPr>
              <a:t>（</a:t>
            </a:r>
            <a:r>
              <a:rPr kumimoji="1" lang="en-US" altLang="zh-CN">
                <a:solidFill>
                  <a:srgbClr val="CC3300"/>
                </a:solidFill>
                <a:latin typeface="Times New Roman" pitchFamily="18" charset="0"/>
                <a:ea typeface="楷体_GB2312" pitchFamily="49" charset="-122"/>
              </a:rPr>
              <a:t>1+2+3+4+5</a:t>
            </a:r>
            <a:r>
              <a:rPr kumimoji="1" lang="zh-CN" altLang="en-US">
                <a:solidFill>
                  <a:srgbClr val="CC3300"/>
                </a:solidFill>
                <a:latin typeface="Times New Roman" pitchFamily="18" charset="0"/>
                <a:ea typeface="楷体_GB2312" pitchFamily="49" charset="-122"/>
              </a:rPr>
              <a:t>）</a:t>
            </a:r>
            <a:r>
              <a:rPr kumimoji="1" lang="en-US" altLang="zh-CN">
                <a:solidFill>
                  <a:srgbClr val="CC3300"/>
                </a:solidFill>
                <a:latin typeface="Times New Roman" pitchFamily="18" charset="0"/>
                <a:ea typeface="楷体_GB2312" pitchFamily="49" charset="-122"/>
              </a:rPr>
              <a:t>/ 5  =  </a:t>
            </a:r>
            <a:r>
              <a:rPr kumimoji="1" lang="en-US" altLang="zh-CN" smtClean="0">
                <a:solidFill>
                  <a:srgbClr val="CC3300"/>
                </a:solidFill>
                <a:latin typeface="Times New Roman" pitchFamily="18" charset="0"/>
                <a:ea typeface="楷体_GB2312" pitchFamily="49" charset="-122"/>
              </a:rPr>
              <a:t>3</a:t>
            </a:r>
          </a:p>
          <a:p>
            <a:pPr lvl="1"/>
            <a:r>
              <a:rPr kumimoji="1" lang="en-US" altLang="zh-CN" smtClean="0">
                <a:solidFill>
                  <a:srgbClr val="CC3300"/>
                </a:solidFill>
                <a:latin typeface="Times New Roman" pitchFamily="18" charset="0"/>
                <a:ea typeface="楷体_GB2312" pitchFamily="49" charset="-122"/>
              </a:rPr>
              <a:t>n</a:t>
            </a:r>
            <a:r>
              <a:rPr kumimoji="1" lang="zh-CN" altLang="en-US" smtClean="0">
                <a:solidFill>
                  <a:srgbClr val="CC3300"/>
                </a:solidFill>
                <a:latin typeface="Times New Roman" pitchFamily="18" charset="0"/>
                <a:ea typeface="楷体_GB2312" pitchFamily="49" charset="-122"/>
              </a:rPr>
              <a:t>个节点：平均查找长度为</a:t>
            </a:r>
            <a:r>
              <a:rPr kumimoji="1" lang="en-US" altLang="zh-CN" smtClean="0">
                <a:solidFill>
                  <a:srgbClr val="CC3300"/>
                </a:solidFill>
                <a:latin typeface="Times New Roman" pitchFamily="18" charset="0"/>
                <a:ea typeface="楷体_GB2312" pitchFamily="49" charset="-122"/>
              </a:rPr>
              <a:t>(n+1)/2</a:t>
            </a:r>
            <a:r>
              <a:rPr kumimoji="1" lang="zh-CN" altLang="en-US" smtClean="0">
                <a:solidFill>
                  <a:srgbClr val="CC3300"/>
                </a:solidFill>
                <a:latin typeface="Times New Roman" pitchFamily="18" charset="0"/>
                <a:ea typeface="楷体_GB2312" pitchFamily="49" charset="-122"/>
              </a:rPr>
              <a:t>，与顺序查找相同</a:t>
            </a:r>
            <a:endParaRPr kumimoji="1" lang="en-US" altLang="zh-CN">
              <a:solidFill>
                <a:srgbClr val="CC3300"/>
              </a:solidFill>
              <a:latin typeface="Times New Roman" pitchFamily="18" charset="0"/>
              <a:ea typeface="楷体_GB2312" pitchFamily="49" charset="-122"/>
            </a:endParaRPr>
          </a:p>
          <a:p>
            <a:r>
              <a:rPr kumimoji="1" lang="zh-CN" altLang="en-US">
                <a:latin typeface="Times New Roman" pitchFamily="18" charset="0"/>
                <a:ea typeface="楷体_GB2312" pitchFamily="49" charset="-122"/>
              </a:rPr>
              <a:t>由关键字序列 </a:t>
            </a:r>
            <a:r>
              <a:rPr kumimoji="1" lang="en-US" altLang="zh-CN" b="1">
                <a:solidFill>
                  <a:srgbClr val="006600"/>
                </a:solidFill>
                <a:latin typeface="Times New Roman" pitchFamily="18" charset="0"/>
                <a:ea typeface="楷体_GB2312" pitchFamily="49" charset="-122"/>
              </a:rPr>
              <a:t>3</a:t>
            </a:r>
            <a:r>
              <a:rPr kumimoji="1" lang="zh-CN" altLang="en-US" b="1">
                <a:solidFill>
                  <a:srgbClr val="006600"/>
                </a:solidFill>
                <a:latin typeface="Times New Roman" pitchFamily="18" charset="0"/>
                <a:ea typeface="楷体_GB2312" pitchFamily="49" charset="-122"/>
              </a:rPr>
              <a:t>，</a:t>
            </a:r>
            <a:r>
              <a:rPr kumimoji="1" lang="en-US" altLang="zh-CN" b="1">
                <a:solidFill>
                  <a:srgbClr val="006600"/>
                </a:solidFill>
                <a:latin typeface="Times New Roman" pitchFamily="18" charset="0"/>
                <a:ea typeface="楷体_GB2312" pitchFamily="49" charset="-122"/>
              </a:rPr>
              <a:t>1</a:t>
            </a:r>
            <a:r>
              <a:rPr kumimoji="1" lang="zh-CN" altLang="en-US" b="1">
                <a:solidFill>
                  <a:srgbClr val="006600"/>
                </a:solidFill>
                <a:latin typeface="Times New Roman" pitchFamily="18" charset="0"/>
                <a:ea typeface="楷体_GB2312" pitchFamily="49" charset="-122"/>
              </a:rPr>
              <a:t>，</a:t>
            </a:r>
            <a:r>
              <a:rPr kumimoji="1" lang="en-US" altLang="zh-CN" b="1">
                <a:solidFill>
                  <a:srgbClr val="006600"/>
                </a:solidFill>
                <a:latin typeface="Times New Roman" pitchFamily="18" charset="0"/>
                <a:ea typeface="楷体_GB2312" pitchFamily="49" charset="-122"/>
              </a:rPr>
              <a:t>2</a:t>
            </a:r>
            <a:r>
              <a:rPr kumimoji="1" lang="zh-CN" altLang="en-US" b="1">
                <a:solidFill>
                  <a:srgbClr val="006600"/>
                </a:solidFill>
                <a:latin typeface="Times New Roman" pitchFamily="18" charset="0"/>
                <a:ea typeface="楷体_GB2312" pitchFamily="49" charset="-122"/>
              </a:rPr>
              <a:t>，</a:t>
            </a:r>
            <a:r>
              <a:rPr kumimoji="1" lang="en-US" altLang="zh-CN" b="1">
                <a:solidFill>
                  <a:srgbClr val="006600"/>
                </a:solidFill>
                <a:latin typeface="Times New Roman" pitchFamily="18" charset="0"/>
                <a:ea typeface="楷体_GB2312" pitchFamily="49" charset="-122"/>
              </a:rPr>
              <a:t>5</a:t>
            </a:r>
            <a:r>
              <a:rPr kumimoji="1" lang="zh-CN" altLang="en-US" b="1">
                <a:solidFill>
                  <a:srgbClr val="006600"/>
                </a:solidFill>
                <a:latin typeface="Times New Roman" pitchFamily="18" charset="0"/>
                <a:ea typeface="楷体_GB2312" pitchFamily="49" charset="-122"/>
              </a:rPr>
              <a:t>，</a:t>
            </a:r>
            <a:r>
              <a:rPr kumimoji="1" lang="en-US" altLang="zh-CN" b="1">
                <a:solidFill>
                  <a:srgbClr val="006600"/>
                </a:solidFill>
                <a:latin typeface="Times New Roman" pitchFamily="18" charset="0"/>
                <a:ea typeface="楷体_GB2312" pitchFamily="49" charset="-122"/>
              </a:rPr>
              <a:t>4</a:t>
            </a:r>
            <a:r>
              <a:rPr kumimoji="1" lang="zh-CN" altLang="en-US">
                <a:latin typeface="Times New Roman" pitchFamily="18" charset="0"/>
                <a:ea typeface="楷体_GB2312" pitchFamily="49" charset="-122"/>
              </a:rPr>
              <a:t>构造而得的二叉排序</a:t>
            </a:r>
            <a:r>
              <a:rPr kumimoji="1" lang="zh-CN" altLang="en-US" smtClean="0">
                <a:latin typeface="Times New Roman" pitchFamily="18" charset="0"/>
                <a:ea typeface="楷体_GB2312" pitchFamily="49" charset="-122"/>
              </a:rPr>
              <a:t>树：</a:t>
            </a:r>
            <a:endParaRPr kumimoji="1" lang="zh-CN" altLang="en-US" sz="3600">
              <a:solidFill>
                <a:srgbClr val="CC3300"/>
              </a:solidFill>
              <a:latin typeface="Times New Roman" pitchFamily="18" charset="0"/>
            </a:endParaRPr>
          </a:p>
          <a:p>
            <a:pPr lvl="1"/>
            <a:r>
              <a:rPr kumimoji="1" lang="en-US" altLang="zh-CN">
                <a:solidFill>
                  <a:srgbClr val="CC3300"/>
                </a:solidFill>
                <a:latin typeface="Times New Roman" pitchFamily="18" charset="0"/>
                <a:ea typeface="楷体_GB2312" pitchFamily="49" charset="-122"/>
              </a:rPr>
              <a:t>ASL =</a:t>
            </a:r>
            <a:r>
              <a:rPr kumimoji="1" lang="zh-CN" altLang="en-US">
                <a:solidFill>
                  <a:srgbClr val="CC3300"/>
                </a:solidFill>
                <a:latin typeface="Times New Roman" pitchFamily="18" charset="0"/>
                <a:ea typeface="楷体_GB2312" pitchFamily="49" charset="-122"/>
              </a:rPr>
              <a:t>（</a:t>
            </a:r>
            <a:r>
              <a:rPr kumimoji="1" lang="en-US" altLang="zh-CN">
                <a:solidFill>
                  <a:srgbClr val="CC3300"/>
                </a:solidFill>
                <a:latin typeface="Times New Roman" pitchFamily="18" charset="0"/>
                <a:ea typeface="楷体_GB2312" pitchFamily="49" charset="-122"/>
              </a:rPr>
              <a:t>1+2+3+2+3</a:t>
            </a:r>
            <a:r>
              <a:rPr kumimoji="1" lang="zh-CN" altLang="en-US">
                <a:solidFill>
                  <a:srgbClr val="CC3300"/>
                </a:solidFill>
                <a:latin typeface="Times New Roman" pitchFamily="18" charset="0"/>
                <a:ea typeface="楷体_GB2312" pitchFamily="49" charset="-122"/>
              </a:rPr>
              <a:t>）</a:t>
            </a:r>
            <a:r>
              <a:rPr kumimoji="1" lang="en-US" altLang="zh-CN">
                <a:solidFill>
                  <a:srgbClr val="CC3300"/>
                </a:solidFill>
                <a:latin typeface="Times New Roman" pitchFamily="18" charset="0"/>
                <a:ea typeface="楷体_GB2312" pitchFamily="49" charset="-122"/>
              </a:rPr>
              <a:t>/ 5 = </a:t>
            </a:r>
            <a:r>
              <a:rPr kumimoji="1" lang="en-US" altLang="zh-CN" smtClean="0">
                <a:solidFill>
                  <a:srgbClr val="CC3300"/>
                </a:solidFill>
                <a:latin typeface="Times New Roman" pitchFamily="18" charset="0"/>
                <a:ea typeface="楷体_GB2312" pitchFamily="49" charset="-122"/>
              </a:rPr>
              <a:t>2.2</a:t>
            </a:r>
          </a:p>
          <a:p>
            <a:endParaRPr kumimoji="1" lang="zh-CN" altLang="en-US">
              <a:latin typeface="Times New Roman" pitchFamily="18" charset="0"/>
              <a:ea typeface="楷体_GB2312" pitchFamily="49" charset="-122"/>
            </a:endParaRPr>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56</a:t>
            </a:fld>
            <a:endParaRPr lang="zh-CN" altLang="en-US"/>
          </a:p>
        </p:txBody>
      </p:sp>
      <p:grpSp>
        <p:nvGrpSpPr>
          <p:cNvPr id="14" name="组合 13"/>
          <p:cNvGrpSpPr/>
          <p:nvPr/>
        </p:nvGrpSpPr>
        <p:grpSpPr>
          <a:xfrm>
            <a:off x="6526088" y="260648"/>
            <a:ext cx="2438400" cy="2286000"/>
            <a:chOff x="6400800" y="457200"/>
            <a:chExt cx="2438400" cy="2286000"/>
          </a:xfrm>
        </p:grpSpPr>
        <p:sp>
          <p:nvSpPr>
            <p:cNvPr id="5" name="Oval 7"/>
            <p:cNvSpPr>
              <a:spLocks noChangeArrowheads="1"/>
            </p:cNvSpPr>
            <p:nvPr/>
          </p:nvSpPr>
          <p:spPr bwMode="auto">
            <a:xfrm>
              <a:off x="6934200" y="914400"/>
              <a:ext cx="381000" cy="381000"/>
            </a:xfrm>
            <a:prstGeom prst="ellipse">
              <a:avLst/>
            </a:prstGeom>
            <a:solidFill>
              <a:srgbClr val="CCFFCC"/>
            </a:solidFill>
            <a:ln w="381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6600"/>
                  </a:solidFill>
                  <a:latin typeface="Times New Roman" pitchFamily="18" charset="0"/>
                </a:rPr>
                <a:t>2</a:t>
              </a:r>
              <a:endParaRPr kumimoji="1" lang="en-US" altLang="zh-CN" sz="2400">
                <a:latin typeface="Times New Roman" pitchFamily="18" charset="0"/>
              </a:endParaRPr>
            </a:p>
          </p:txBody>
        </p:sp>
        <p:sp>
          <p:nvSpPr>
            <p:cNvPr id="6" name="Oval 8"/>
            <p:cNvSpPr>
              <a:spLocks noChangeArrowheads="1"/>
            </p:cNvSpPr>
            <p:nvPr/>
          </p:nvSpPr>
          <p:spPr bwMode="auto">
            <a:xfrm>
              <a:off x="6400800" y="457200"/>
              <a:ext cx="381000" cy="381000"/>
            </a:xfrm>
            <a:prstGeom prst="ellipse">
              <a:avLst/>
            </a:prstGeom>
            <a:solidFill>
              <a:srgbClr val="CCFFCC"/>
            </a:solidFill>
            <a:ln w="381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6600"/>
                  </a:solidFill>
                  <a:latin typeface="Times New Roman" pitchFamily="18" charset="0"/>
                </a:rPr>
                <a:t>1</a:t>
              </a:r>
              <a:endParaRPr kumimoji="1" lang="en-US" altLang="zh-CN" sz="2400">
                <a:latin typeface="Times New Roman" pitchFamily="18" charset="0"/>
              </a:endParaRPr>
            </a:p>
          </p:txBody>
        </p:sp>
        <p:sp>
          <p:nvSpPr>
            <p:cNvPr id="7" name="Oval 9"/>
            <p:cNvSpPr>
              <a:spLocks noChangeArrowheads="1"/>
            </p:cNvSpPr>
            <p:nvPr/>
          </p:nvSpPr>
          <p:spPr bwMode="auto">
            <a:xfrm>
              <a:off x="7391400" y="1371600"/>
              <a:ext cx="381000" cy="381000"/>
            </a:xfrm>
            <a:prstGeom prst="ellipse">
              <a:avLst/>
            </a:prstGeom>
            <a:solidFill>
              <a:srgbClr val="CCFFCC"/>
            </a:solidFill>
            <a:ln w="381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6600"/>
                  </a:solidFill>
                  <a:latin typeface="Times New Roman" pitchFamily="18" charset="0"/>
                </a:rPr>
                <a:t>3</a:t>
              </a:r>
              <a:endParaRPr kumimoji="1" lang="en-US" altLang="zh-CN" sz="2400">
                <a:latin typeface="Times New Roman" pitchFamily="18" charset="0"/>
              </a:endParaRPr>
            </a:p>
          </p:txBody>
        </p:sp>
        <p:sp>
          <p:nvSpPr>
            <p:cNvPr id="8" name="Oval 10"/>
            <p:cNvSpPr>
              <a:spLocks noChangeArrowheads="1"/>
            </p:cNvSpPr>
            <p:nvPr/>
          </p:nvSpPr>
          <p:spPr bwMode="auto">
            <a:xfrm>
              <a:off x="7924800" y="1828800"/>
              <a:ext cx="381000" cy="381000"/>
            </a:xfrm>
            <a:prstGeom prst="ellipse">
              <a:avLst/>
            </a:prstGeom>
            <a:solidFill>
              <a:srgbClr val="CCFFCC"/>
            </a:solidFill>
            <a:ln w="381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6600"/>
                  </a:solidFill>
                  <a:latin typeface="Times New Roman" pitchFamily="18" charset="0"/>
                </a:rPr>
                <a:t>4</a:t>
              </a:r>
              <a:endParaRPr kumimoji="1" lang="en-US" altLang="zh-CN" sz="2400">
                <a:latin typeface="Times New Roman" pitchFamily="18" charset="0"/>
              </a:endParaRPr>
            </a:p>
          </p:txBody>
        </p:sp>
        <p:sp>
          <p:nvSpPr>
            <p:cNvPr id="9" name="Oval 11"/>
            <p:cNvSpPr>
              <a:spLocks noChangeArrowheads="1"/>
            </p:cNvSpPr>
            <p:nvPr/>
          </p:nvSpPr>
          <p:spPr bwMode="auto">
            <a:xfrm>
              <a:off x="8458200" y="2362200"/>
              <a:ext cx="381000" cy="381000"/>
            </a:xfrm>
            <a:prstGeom prst="ellipse">
              <a:avLst/>
            </a:prstGeom>
            <a:solidFill>
              <a:srgbClr val="CCFFCC"/>
            </a:solidFill>
            <a:ln w="381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6600"/>
                  </a:solidFill>
                  <a:latin typeface="Times New Roman" pitchFamily="18" charset="0"/>
                </a:rPr>
                <a:t>5</a:t>
              </a:r>
              <a:endParaRPr kumimoji="1" lang="en-US" altLang="zh-CN" sz="2400">
                <a:latin typeface="Times New Roman" pitchFamily="18" charset="0"/>
              </a:endParaRPr>
            </a:p>
          </p:txBody>
        </p:sp>
        <p:sp>
          <p:nvSpPr>
            <p:cNvPr id="10" name="Line 12"/>
            <p:cNvSpPr>
              <a:spLocks noChangeShapeType="1"/>
            </p:cNvSpPr>
            <p:nvPr/>
          </p:nvSpPr>
          <p:spPr bwMode="auto">
            <a:xfrm>
              <a:off x="6705600" y="762000"/>
              <a:ext cx="304800" cy="2286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3"/>
            <p:cNvSpPr>
              <a:spLocks noChangeShapeType="1"/>
            </p:cNvSpPr>
            <p:nvPr/>
          </p:nvSpPr>
          <p:spPr bwMode="auto">
            <a:xfrm>
              <a:off x="7239000" y="1219200"/>
              <a:ext cx="304800" cy="2286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4"/>
            <p:cNvSpPr>
              <a:spLocks noChangeShapeType="1"/>
            </p:cNvSpPr>
            <p:nvPr/>
          </p:nvSpPr>
          <p:spPr bwMode="auto">
            <a:xfrm>
              <a:off x="7772400" y="1676400"/>
              <a:ext cx="304800" cy="2286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5"/>
            <p:cNvSpPr>
              <a:spLocks noChangeShapeType="1"/>
            </p:cNvSpPr>
            <p:nvPr/>
          </p:nvSpPr>
          <p:spPr bwMode="auto">
            <a:xfrm>
              <a:off x="8229600" y="2133600"/>
              <a:ext cx="304800" cy="2286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 name="组合 23"/>
          <p:cNvGrpSpPr/>
          <p:nvPr/>
        </p:nvGrpSpPr>
        <p:grpSpPr>
          <a:xfrm>
            <a:off x="6732240" y="4908376"/>
            <a:ext cx="2209800" cy="1905000"/>
            <a:chOff x="6629400" y="3810000"/>
            <a:chExt cx="2209800" cy="1905000"/>
          </a:xfrm>
        </p:grpSpPr>
        <p:sp>
          <p:nvSpPr>
            <p:cNvPr id="15" name="Oval 16"/>
            <p:cNvSpPr>
              <a:spLocks noChangeArrowheads="1"/>
            </p:cNvSpPr>
            <p:nvPr/>
          </p:nvSpPr>
          <p:spPr bwMode="auto">
            <a:xfrm>
              <a:off x="7543800" y="3810000"/>
              <a:ext cx="381000" cy="381000"/>
            </a:xfrm>
            <a:prstGeom prst="ellipse">
              <a:avLst/>
            </a:prstGeom>
            <a:solidFill>
              <a:srgbClr val="CCFFCC"/>
            </a:solidFill>
            <a:ln w="381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6600"/>
                  </a:solidFill>
                  <a:latin typeface="Times New Roman" pitchFamily="18" charset="0"/>
                </a:rPr>
                <a:t>3</a:t>
              </a:r>
              <a:endParaRPr kumimoji="1" lang="en-US" altLang="zh-CN" sz="2400">
                <a:latin typeface="Times New Roman" pitchFamily="18" charset="0"/>
              </a:endParaRPr>
            </a:p>
          </p:txBody>
        </p:sp>
        <p:sp>
          <p:nvSpPr>
            <p:cNvPr id="16" name="Oval 17"/>
            <p:cNvSpPr>
              <a:spLocks noChangeArrowheads="1"/>
            </p:cNvSpPr>
            <p:nvPr/>
          </p:nvSpPr>
          <p:spPr bwMode="auto">
            <a:xfrm>
              <a:off x="8458200" y="4495800"/>
              <a:ext cx="381000" cy="381000"/>
            </a:xfrm>
            <a:prstGeom prst="ellipse">
              <a:avLst/>
            </a:prstGeom>
            <a:solidFill>
              <a:srgbClr val="CCFFCC"/>
            </a:solidFill>
            <a:ln w="381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6600"/>
                  </a:solidFill>
                  <a:latin typeface="Times New Roman" pitchFamily="18" charset="0"/>
                </a:rPr>
                <a:t>5</a:t>
              </a:r>
              <a:endParaRPr kumimoji="1" lang="en-US" altLang="zh-CN" sz="2400">
                <a:latin typeface="Times New Roman" pitchFamily="18" charset="0"/>
              </a:endParaRPr>
            </a:p>
          </p:txBody>
        </p:sp>
        <p:sp>
          <p:nvSpPr>
            <p:cNvPr id="17" name="Oval 18"/>
            <p:cNvSpPr>
              <a:spLocks noChangeArrowheads="1"/>
            </p:cNvSpPr>
            <p:nvPr/>
          </p:nvSpPr>
          <p:spPr bwMode="auto">
            <a:xfrm>
              <a:off x="7924800" y="5334000"/>
              <a:ext cx="381000" cy="381000"/>
            </a:xfrm>
            <a:prstGeom prst="ellipse">
              <a:avLst/>
            </a:prstGeom>
            <a:solidFill>
              <a:srgbClr val="CCFFCC"/>
            </a:solidFill>
            <a:ln w="381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6600"/>
                  </a:solidFill>
                  <a:latin typeface="Times New Roman" pitchFamily="18" charset="0"/>
                </a:rPr>
                <a:t>4</a:t>
              </a:r>
              <a:endParaRPr kumimoji="1" lang="en-US" altLang="zh-CN" sz="2400">
                <a:latin typeface="Times New Roman" pitchFamily="18" charset="0"/>
              </a:endParaRPr>
            </a:p>
          </p:txBody>
        </p:sp>
        <p:sp>
          <p:nvSpPr>
            <p:cNvPr id="18" name="Oval 19"/>
            <p:cNvSpPr>
              <a:spLocks noChangeArrowheads="1"/>
            </p:cNvSpPr>
            <p:nvPr/>
          </p:nvSpPr>
          <p:spPr bwMode="auto">
            <a:xfrm>
              <a:off x="6629400" y="4495800"/>
              <a:ext cx="381000" cy="381000"/>
            </a:xfrm>
            <a:prstGeom prst="ellipse">
              <a:avLst/>
            </a:prstGeom>
            <a:solidFill>
              <a:srgbClr val="CCFFCC"/>
            </a:solidFill>
            <a:ln w="381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6600"/>
                  </a:solidFill>
                  <a:latin typeface="Times New Roman" pitchFamily="18" charset="0"/>
                </a:rPr>
                <a:t>1</a:t>
              </a:r>
              <a:endParaRPr kumimoji="1" lang="en-US" altLang="zh-CN" sz="2400">
                <a:latin typeface="Times New Roman" pitchFamily="18" charset="0"/>
              </a:endParaRPr>
            </a:p>
          </p:txBody>
        </p:sp>
        <p:sp>
          <p:nvSpPr>
            <p:cNvPr id="19" name="Oval 20"/>
            <p:cNvSpPr>
              <a:spLocks noChangeArrowheads="1"/>
            </p:cNvSpPr>
            <p:nvPr/>
          </p:nvSpPr>
          <p:spPr bwMode="auto">
            <a:xfrm>
              <a:off x="7162800" y="5334000"/>
              <a:ext cx="381000" cy="381000"/>
            </a:xfrm>
            <a:prstGeom prst="ellipse">
              <a:avLst/>
            </a:prstGeom>
            <a:solidFill>
              <a:srgbClr val="CCFFCC"/>
            </a:solidFill>
            <a:ln w="381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6600"/>
                  </a:solidFill>
                  <a:latin typeface="Times New Roman" pitchFamily="18" charset="0"/>
                </a:rPr>
                <a:t>2</a:t>
              </a:r>
              <a:endParaRPr kumimoji="1" lang="en-US" altLang="zh-CN" sz="2400">
                <a:latin typeface="Times New Roman" pitchFamily="18" charset="0"/>
              </a:endParaRPr>
            </a:p>
          </p:txBody>
        </p:sp>
        <p:sp>
          <p:nvSpPr>
            <p:cNvPr id="20" name="Line 21"/>
            <p:cNvSpPr>
              <a:spLocks noChangeShapeType="1"/>
            </p:cNvSpPr>
            <p:nvPr/>
          </p:nvSpPr>
          <p:spPr bwMode="auto">
            <a:xfrm flipH="1">
              <a:off x="6858000" y="4038600"/>
              <a:ext cx="685800" cy="4572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2"/>
            <p:cNvSpPr>
              <a:spLocks noChangeShapeType="1"/>
            </p:cNvSpPr>
            <p:nvPr/>
          </p:nvSpPr>
          <p:spPr bwMode="auto">
            <a:xfrm>
              <a:off x="7924800" y="4038600"/>
              <a:ext cx="609600" cy="4572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3"/>
            <p:cNvSpPr>
              <a:spLocks noChangeShapeType="1"/>
            </p:cNvSpPr>
            <p:nvPr/>
          </p:nvSpPr>
          <p:spPr bwMode="auto">
            <a:xfrm>
              <a:off x="6858000" y="4876800"/>
              <a:ext cx="381000" cy="4572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4"/>
            <p:cNvSpPr>
              <a:spLocks noChangeShapeType="1"/>
            </p:cNvSpPr>
            <p:nvPr/>
          </p:nvSpPr>
          <p:spPr bwMode="auto">
            <a:xfrm flipH="1">
              <a:off x="8229600" y="4876800"/>
              <a:ext cx="304800" cy="45720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 name="TextBox 24"/>
          <p:cNvSpPr txBox="1"/>
          <p:nvPr/>
        </p:nvSpPr>
        <p:spPr>
          <a:xfrm>
            <a:off x="755576" y="6021288"/>
            <a:ext cx="4037601" cy="830997"/>
          </a:xfrm>
          <a:prstGeom prst="rect">
            <a:avLst/>
          </a:prstGeom>
          <a:noFill/>
        </p:spPr>
        <p:txBody>
          <a:bodyPr wrap="square" rtlCol="0">
            <a:spAutoFit/>
          </a:bodyPr>
          <a:lstStyle/>
          <a:p>
            <a:r>
              <a:rPr kumimoji="1" lang="zh-CN" altLang="en-US" sz="2400" b="1">
                <a:latin typeface="Times New Roman" pitchFamily="18" charset="0"/>
                <a:ea typeface="楷体_GB2312" pitchFamily="49" charset="-122"/>
              </a:rPr>
              <a:t>树的形态与</a:t>
            </a:r>
            <a:r>
              <a:rPr kumimoji="1" lang="en-US" altLang="zh-CN" sz="2400" b="1" smtClean="0">
                <a:latin typeface="Times New Roman" pitchFamily="18" charset="0"/>
                <a:ea typeface="楷体_GB2312" pitchFamily="49" charset="-122"/>
              </a:rPr>
              <a:t>BST</a:t>
            </a:r>
            <a:r>
              <a:rPr kumimoji="1" lang="zh-CN" altLang="en-US" sz="2400" b="1" smtClean="0">
                <a:latin typeface="Times New Roman" pitchFamily="18" charset="0"/>
                <a:ea typeface="楷体_GB2312" pitchFamily="49" charset="-122"/>
              </a:rPr>
              <a:t>的插入顺序相关</a:t>
            </a:r>
            <a:r>
              <a:rPr kumimoji="1" lang="zh-CN" altLang="en-US" sz="2400" b="1">
                <a:latin typeface="Times New Roman" pitchFamily="18" charset="0"/>
                <a:ea typeface="楷体_GB2312" pitchFamily="49" charset="-122"/>
              </a:rPr>
              <a:t>，并直接影响</a:t>
            </a:r>
            <a:r>
              <a:rPr kumimoji="1" lang="en-US" altLang="zh-CN" sz="2400" b="1" smtClean="0">
                <a:latin typeface="Times New Roman" pitchFamily="18" charset="0"/>
                <a:ea typeface="楷体_GB2312" pitchFamily="49" charset="-122"/>
              </a:rPr>
              <a:t>ASL</a:t>
            </a:r>
            <a:endParaRPr lang="en-US" b="1"/>
          </a:p>
        </p:txBody>
      </p:sp>
    </p:spTree>
    <p:extLst>
      <p:ext uri="{BB962C8B-B14F-4D97-AF65-F5344CB8AC3E}">
        <p14:creationId xmlns:p14="http://schemas.microsoft.com/office/powerpoint/2010/main" val="1484917614"/>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r>
              <a:rPr lang="en-US" altLang="en-US" smtClean="0"/>
              <a:t>BST</a:t>
            </a:r>
            <a:r>
              <a:rPr lang="zh-CN" altLang="en-US" smtClean="0"/>
              <a:t>上结点</a:t>
            </a:r>
            <a:r>
              <a:rPr lang="en-US" altLang="en-US" err="1" smtClean="0"/>
              <a:t>的删除</a:t>
            </a:r>
            <a:r>
              <a:rPr lang="en-US" altLang="en-US" smtClean="0"/>
              <a:t>-I</a:t>
            </a:r>
          </a:p>
        </p:txBody>
      </p:sp>
      <p:sp>
        <p:nvSpPr>
          <p:cNvPr id="6" name="内容占位符 5"/>
          <p:cNvSpPr>
            <a:spLocks noGrp="1"/>
          </p:cNvSpPr>
          <p:nvPr>
            <p:ph idx="1"/>
          </p:nvPr>
        </p:nvSpPr>
        <p:spPr>
          <a:xfrm>
            <a:off x="457200" y="908720"/>
            <a:ext cx="8507288" cy="5832648"/>
          </a:xfrm>
        </p:spPr>
        <p:txBody>
          <a:bodyPr/>
          <a:lstStyle/>
          <a:p>
            <a:r>
              <a:rPr lang="zh-CN" altLang="en-US" smtClean="0"/>
              <a:t>从</a:t>
            </a:r>
            <a:r>
              <a:rPr lang="en-US" altLang="en-US" smtClean="0"/>
              <a:t>BST</a:t>
            </a:r>
            <a:r>
              <a:rPr lang="zh-CN" altLang="en-US" smtClean="0"/>
              <a:t>上删除一个结点，需要保证删除结点后的树仍满足</a:t>
            </a:r>
            <a:r>
              <a:rPr lang="en-US" altLang="en-US" smtClean="0"/>
              <a:t>BST</a:t>
            </a:r>
            <a:r>
              <a:rPr lang="zh-CN" altLang="en-US" smtClean="0"/>
              <a:t>的性质</a:t>
            </a:r>
            <a:endParaRPr lang="en-US" altLang="zh-CN" smtClean="0"/>
          </a:p>
          <a:p>
            <a:r>
              <a:rPr lang="zh-CN" altLang="en-US" smtClean="0"/>
              <a:t>设被删除结点为</a:t>
            </a:r>
            <a:r>
              <a:rPr lang="en-US" altLang="en-US" smtClean="0"/>
              <a:t>p</a:t>
            </a:r>
            <a:r>
              <a:rPr lang="zh-CN" altLang="en-US" smtClean="0"/>
              <a:t>，其父结点为</a:t>
            </a:r>
            <a:r>
              <a:rPr lang="en-US" altLang="en-US" smtClean="0"/>
              <a:t>f </a:t>
            </a:r>
            <a:r>
              <a:rPr lang="zh-CN" altLang="en-US" smtClean="0"/>
              <a:t>，分如下情况：</a:t>
            </a:r>
          </a:p>
          <a:p>
            <a:pPr lvl="1"/>
            <a:r>
              <a:rPr lang="zh-CN" altLang="en-US" smtClean="0"/>
              <a:t>若</a:t>
            </a:r>
            <a:r>
              <a:rPr lang="en-US" altLang="en-US" smtClean="0"/>
              <a:t>p</a:t>
            </a:r>
            <a:r>
              <a:rPr lang="zh-CN" altLang="en-US" smtClean="0"/>
              <a:t>是叶子结点： 直接删除</a:t>
            </a:r>
            <a:r>
              <a:rPr lang="en-US" altLang="en-US" smtClean="0"/>
              <a:t>p</a:t>
            </a:r>
            <a:endParaRPr lang="en-US" altLang="zh-CN" smtClean="0"/>
          </a:p>
          <a:p>
            <a:pPr lvl="1"/>
            <a:r>
              <a:rPr lang="zh-CN" altLang="en-US" smtClean="0"/>
              <a:t>删除结点</a:t>
            </a:r>
            <a:r>
              <a:rPr lang="en-US" altLang="zh-CN" smtClean="0"/>
              <a:t>19</a:t>
            </a:r>
            <a:r>
              <a:rPr lang="zh-CN" altLang="en-US" smtClean="0"/>
              <a:t> </a:t>
            </a:r>
          </a:p>
          <a:p>
            <a:pPr lvl="1"/>
            <a:endParaRPr lang="en-US"/>
          </a:p>
        </p:txBody>
      </p:sp>
      <p:sp>
        <p:nvSpPr>
          <p:cNvPr id="2" name="灯片编号占位符 1"/>
          <p:cNvSpPr>
            <a:spLocks noGrp="1"/>
          </p:cNvSpPr>
          <p:nvPr>
            <p:ph type="sldNum" sz="quarter" idx="12"/>
          </p:nvPr>
        </p:nvSpPr>
        <p:spPr>
          <a:xfrm>
            <a:off x="8856984" y="6492875"/>
            <a:ext cx="395536" cy="365125"/>
          </a:xfrm>
        </p:spPr>
        <p:txBody>
          <a:bodyPr/>
          <a:lstStyle/>
          <a:p>
            <a:fld id="{0C913308-F349-4B6D-A68A-DD1791B4A57B}" type="slidenum">
              <a:rPr lang="zh-CN" altLang="en-US" smtClean="0"/>
              <a:pPr/>
              <a:t>57</a:t>
            </a:fld>
            <a:endParaRPr lang="zh-CN" altLang="en-US"/>
          </a:p>
        </p:txBody>
      </p:sp>
      <p:grpSp>
        <p:nvGrpSpPr>
          <p:cNvPr id="13" name="Group 33"/>
          <p:cNvGrpSpPr>
            <a:grpSpLocks/>
          </p:cNvGrpSpPr>
          <p:nvPr/>
        </p:nvGrpSpPr>
        <p:grpSpPr bwMode="auto">
          <a:xfrm>
            <a:off x="1475656" y="4077072"/>
            <a:ext cx="2738438" cy="2570163"/>
            <a:chOff x="0" y="0"/>
            <a:chExt cx="1725" cy="1619"/>
          </a:xfrm>
        </p:grpSpPr>
        <p:grpSp>
          <p:nvGrpSpPr>
            <p:cNvPr id="50" name="Group 34"/>
            <p:cNvGrpSpPr>
              <a:grpSpLocks/>
            </p:cNvGrpSpPr>
            <p:nvPr/>
          </p:nvGrpSpPr>
          <p:grpSpPr bwMode="auto">
            <a:xfrm>
              <a:off x="0" y="0"/>
              <a:ext cx="1725" cy="1304"/>
              <a:chOff x="0" y="0"/>
              <a:chExt cx="1725" cy="1304"/>
            </a:xfrm>
          </p:grpSpPr>
          <p:sp>
            <p:nvSpPr>
              <p:cNvPr id="52" name="Oval 35"/>
              <p:cNvSpPr>
                <a:spLocks noChangeArrowheads="1"/>
              </p:cNvSpPr>
              <p:nvPr/>
            </p:nvSpPr>
            <p:spPr bwMode="auto">
              <a:xfrm>
                <a:off x="672" y="0"/>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12</a:t>
                </a:r>
              </a:p>
            </p:txBody>
          </p:sp>
          <p:sp>
            <p:nvSpPr>
              <p:cNvPr id="53" name="Oval 36"/>
              <p:cNvSpPr>
                <a:spLocks noChangeArrowheads="1"/>
              </p:cNvSpPr>
              <p:nvPr/>
            </p:nvSpPr>
            <p:spPr bwMode="auto">
              <a:xfrm>
                <a:off x="296" y="343"/>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8</a:t>
                </a:r>
              </a:p>
            </p:txBody>
          </p:sp>
          <p:sp>
            <p:nvSpPr>
              <p:cNvPr id="54" name="Oval 37"/>
              <p:cNvSpPr>
                <a:spLocks noChangeArrowheads="1"/>
              </p:cNvSpPr>
              <p:nvPr/>
            </p:nvSpPr>
            <p:spPr bwMode="auto">
              <a:xfrm>
                <a:off x="0" y="704"/>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6</a:t>
                </a:r>
              </a:p>
            </p:txBody>
          </p:sp>
          <p:sp>
            <p:nvSpPr>
              <p:cNvPr id="55" name="Oval 38"/>
              <p:cNvSpPr>
                <a:spLocks noChangeArrowheads="1"/>
              </p:cNvSpPr>
              <p:nvPr/>
            </p:nvSpPr>
            <p:spPr bwMode="auto">
              <a:xfrm>
                <a:off x="552" y="712"/>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10</a:t>
                </a:r>
              </a:p>
            </p:txBody>
          </p:sp>
          <p:sp>
            <p:nvSpPr>
              <p:cNvPr id="56" name="Oval 39"/>
              <p:cNvSpPr>
                <a:spLocks noChangeArrowheads="1"/>
              </p:cNvSpPr>
              <p:nvPr/>
            </p:nvSpPr>
            <p:spPr bwMode="auto">
              <a:xfrm>
                <a:off x="1056" y="328"/>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15</a:t>
                </a:r>
              </a:p>
            </p:txBody>
          </p:sp>
          <p:sp>
            <p:nvSpPr>
              <p:cNvPr id="57" name="Oval 40"/>
              <p:cNvSpPr>
                <a:spLocks noChangeArrowheads="1"/>
              </p:cNvSpPr>
              <p:nvPr/>
            </p:nvSpPr>
            <p:spPr bwMode="auto">
              <a:xfrm>
                <a:off x="1408" y="680"/>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19</a:t>
                </a:r>
              </a:p>
            </p:txBody>
          </p:sp>
          <p:sp>
            <p:nvSpPr>
              <p:cNvPr id="58" name="Line 41"/>
              <p:cNvSpPr>
                <a:spLocks noChangeShapeType="1"/>
              </p:cNvSpPr>
              <p:nvPr/>
            </p:nvSpPr>
            <p:spPr bwMode="auto">
              <a:xfrm flipH="1">
                <a:off x="552" y="200"/>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 name="Line 42"/>
              <p:cNvSpPr>
                <a:spLocks noChangeShapeType="1"/>
              </p:cNvSpPr>
              <p:nvPr/>
            </p:nvSpPr>
            <p:spPr bwMode="auto">
              <a:xfrm>
                <a:off x="936" y="200"/>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 name="Line 43"/>
              <p:cNvSpPr>
                <a:spLocks noChangeShapeType="1"/>
              </p:cNvSpPr>
              <p:nvPr/>
            </p:nvSpPr>
            <p:spPr bwMode="auto">
              <a:xfrm flipH="1">
                <a:off x="192" y="553"/>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 name="Line 44"/>
              <p:cNvSpPr>
                <a:spLocks noChangeShapeType="1"/>
              </p:cNvSpPr>
              <p:nvPr/>
            </p:nvSpPr>
            <p:spPr bwMode="auto">
              <a:xfrm>
                <a:off x="504" y="569"/>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2" name="Line 45"/>
              <p:cNvSpPr>
                <a:spLocks noChangeShapeType="1"/>
              </p:cNvSpPr>
              <p:nvPr/>
            </p:nvSpPr>
            <p:spPr bwMode="auto">
              <a:xfrm>
                <a:off x="1323" y="537"/>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 name="Oval 46"/>
              <p:cNvSpPr>
                <a:spLocks noChangeArrowheads="1"/>
              </p:cNvSpPr>
              <p:nvPr/>
            </p:nvSpPr>
            <p:spPr bwMode="auto">
              <a:xfrm>
                <a:off x="936" y="712"/>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13</a:t>
                </a:r>
              </a:p>
            </p:txBody>
          </p:sp>
          <p:sp>
            <p:nvSpPr>
              <p:cNvPr id="64" name="Line 47"/>
              <p:cNvSpPr>
                <a:spLocks noChangeShapeType="1"/>
              </p:cNvSpPr>
              <p:nvPr/>
            </p:nvSpPr>
            <p:spPr bwMode="auto">
              <a:xfrm flipH="1">
                <a:off x="1043" y="553"/>
                <a:ext cx="159"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 name="Oval 48"/>
              <p:cNvSpPr>
                <a:spLocks noChangeArrowheads="1"/>
              </p:cNvSpPr>
              <p:nvPr/>
            </p:nvSpPr>
            <p:spPr bwMode="auto">
              <a:xfrm>
                <a:off x="1253" y="1071"/>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14</a:t>
                </a:r>
              </a:p>
            </p:txBody>
          </p:sp>
          <p:sp>
            <p:nvSpPr>
              <p:cNvPr id="66" name="Line 49"/>
              <p:cNvSpPr>
                <a:spLocks noChangeShapeType="1"/>
              </p:cNvSpPr>
              <p:nvPr/>
            </p:nvSpPr>
            <p:spPr bwMode="auto">
              <a:xfrm>
                <a:off x="1168" y="928"/>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 name="Oval 50"/>
              <p:cNvSpPr>
                <a:spLocks noChangeArrowheads="1"/>
              </p:cNvSpPr>
              <p:nvPr/>
            </p:nvSpPr>
            <p:spPr bwMode="auto">
              <a:xfrm>
                <a:off x="275" y="1077"/>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9</a:t>
                </a:r>
              </a:p>
            </p:txBody>
          </p:sp>
          <p:sp>
            <p:nvSpPr>
              <p:cNvPr id="68" name="Line 51"/>
              <p:cNvSpPr>
                <a:spLocks noChangeShapeType="1"/>
              </p:cNvSpPr>
              <p:nvPr/>
            </p:nvSpPr>
            <p:spPr bwMode="auto">
              <a:xfrm flipH="1">
                <a:off x="467" y="926"/>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1" name="Rectangle 52"/>
            <p:cNvSpPr>
              <a:spLocks noChangeArrowheads="1"/>
            </p:cNvSpPr>
            <p:nvPr/>
          </p:nvSpPr>
          <p:spPr bwMode="auto">
            <a:xfrm>
              <a:off x="508" y="1392"/>
              <a:ext cx="88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smtClean="0">
                  <a:latin typeface="Times New Roman" pitchFamily="18" charset="0"/>
                </a:rPr>
                <a:t>BST</a:t>
              </a:r>
              <a:r>
                <a:rPr lang="zh-CN" altLang="en-US" sz="2000" b="1">
                  <a:latin typeface="Times New Roman" pitchFamily="18" charset="0"/>
                </a:rPr>
                <a:t>树</a:t>
              </a:r>
            </a:p>
          </p:txBody>
        </p:sp>
      </p:grpSp>
      <p:grpSp>
        <p:nvGrpSpPr>
          <p:cNvPr id="14" name="Group 53"/>
          <p:cNvGrpSpPr>
            <a:grpSpLocks/>
          </p:cNvGrpSpPr>
          <p:nvPr/>
        </p:nvGrpSpPr>
        <p:grpSpPr bwMode="auto">
          <a:xfrm>
            <a:off x="5175969" y="4078560"/>
            <a:ext cx="2492375" cy="2590800"/>
            <a:chOff x="0" y="0"/>
            <a:chExt cx="1570" cy="1632"/>
          </a:xfrm>
        </p:grpSpPr>
        <p:grpSp>
          <p:nvGrpSpPr>
            <p:cNvPr id="33" name="Group 54"/>
            <p:cNvGrpSpPr>
              <a:grpSpLocks/>
            </p:cNvGrpSpPr>
            <p:nvPr/>
          </p:nvGrpSpPr>
          <p:grpSpPr bwMode="auto">
            <a:xfrm>
              <a:off x="0" y="0"/>
              <a:ext cx="1570" cy="1304"/>
              <a:chOff x="0" y="0"/>
              <a:chExt cx="1570" cy="1304"/>
            </a:xfrm>
          </p:grpSpPr>
          <p:sp>
            <p:nvSpPr>
              <p:cNvPr id="35" name="Oval 55"/>
              <p:cNvSpPr>
                <a:spLocks noChangeArrowheads="1"/>
              </p:cNvSpPr>
              <p:nvPr/>
            </p:nvSpPr>
            <p:spPr bwMode="auto">
              <a:xfrm>
                <a:off x="672" y="0"/>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12</a:t>
                </a:r>
              </a:p>
            </p:txBody>
          </p:sp>
          <p:sp>
            <p:nvSpPr>
              <p:cNvPr id="36" name="Oval 56"/>
              <p:cNvSpPr>
                <a:spLocks noChangeArrowheads="1"/>
              </p:cNvSpPr>
              <p:nvPr/>
            </p:nvSpPr>
            <p:spPr bwMode="auto">
              <a:xfrm>
                <a:off x="296" y="343"/>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8</a:t>
                </a:r>
              </a:p>
            </p:txBody>
          </p:sp>
          <p:sp>
            <p:nvSpPr>
              <p:cNvPr id="37" name="Oval 57"/>
              <p:cNvSpPr>
                <a:spLocks noChangeArrowheads="1"/>
              </p:cNvSpPr>
              <p:nvPr/>
            </p:nvSpPr>
            <p:spPr bwMode="auto">
              <a:xfrm>
                <a:off x="0" y="704"/>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6</a:t>
                </a:r>
              </a:p>
            </p:txBody>
          </p:sp>
          <p:sp>
            <p:nvSpPr>
              <p:cNvPr id="38" name="Oval 58"/>
              <p:cNvSpPr>
                <a:spLocks noChangeArrowheads="1"/>
              </p:cNvSpPr>
              <p:nvPr/>
            </p:nvSpPr>
            <p:spPr bwMode="auto">
              <a:xfrm>
                <a:off x="552" y="712"/>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10</a:t>
                </a:r>
              </a:p>
            </p:txBody>
          </p:sp>
          <p:sp>
            <p:nvSpPr>
              <p:cNvPr id="39" name="Oval 59"/>
              <p:cNvSpPr>
                <a:spLocks noChangeArrowheads="1"/>
              </p:cNvSpPr>
              <p:nvPr/>
            </p:nvSpPr>
            <p:spPr bwMode="auto">
              <a:xfrm>
                <a:off x="1056" y="328"/>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15</a:t>
                </a:r>
              </a:p>
            </p:txBody>
          </p:sp>
          <p:sp>
            <p:nvSpPr>
              <p:cNvPr id="40" name="Line 60"/>
              <p:cNvSpPr>
                <a:spLocks noChangeShapeType="1"/>
              </p:cNvSpPr>
              <p:nvPr/>
            </p:nvSpPr>
            <p:spPr bwMode="auto">
              <a:xfrm flipH="1">
                <a:off x="552" y="200"/>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 name="Line 61"/>
              <p:cNvSpPr>
                <a:spLocks noChangeShapeType="1"/>
              </p:cNvSpPr>
              <p:nvPr/>
            </p:nvSpPr>
            <p:spPr bwMode="auto">
              <a:xfrm>
                <a:off x="936" y="200"/>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2" name="Line 62"/>
              <p:cNvSpPr>
                <a:spLocks noChangeShapeType="1"/>
              </p:cNvSpPr>
              <p:nvPr/>
            </p:nvSpPr>
            <p:spPr bwMode="auto">
              <a:xfrm flipH="1">
                <a:off x="192" y="553"/>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 name="Line 63"/>
              <p:cNvSpPr>
                <a:spLocks noChangeShapeType="1"/>
              </p:cNvSpPr>
              <p:nvPr/>
            </p:nvSpPr>
            <p:spPr bwMode="auto">
              <a:xfrm>
                <a:off x="504" y="569"/>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 name="Oval 64"/>
              <p:cNvSpPr>
                <a:spLocks noChangeArrowheads="1"/>
              </p:cNvSpPr>
              <p:nvPr/>
            </p:nvSpPr>
            <p:spPr bwMode="auto">
              <a:xfrm>
                <a:off x="936" y="712"/>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13</a:t>
                </a:r>
              </a:p>
            </p:txBody>
          </p:sp>
          <p:sp>
            <p:nvSpPr>
              <p:cNvPr id="45" name="Line 65"/>
              <p:cNvSpPr>
                <a:spLocks noChangeShapeType="1"/>
              </p:cNvSpPr>
              <p:nvPr/>
            </p:nvSpPr>
            <p:spPr bwMode="auto">
              <a:xfrm flipH="1">
                <a:off x="1043" y="553"/>
                <a:ext cx="159"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 name="Oval 66"/>
              <p:cNvSpPr>
                <a:spLocks noChangeArrowheads="1"/>
              </p:cNvSpPr>
              <p:nvPr/>
            </p:nvSpPr>
            <p:spPr bwMode="auto">
              <a:xfrm>
                <a:off x="1253" y="1071"/>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14</a:t>
                </a:r>
              </a:p>
            </p:txBody>
          </p:sp>
          <p:sp>
            <p:nvSpPr>
              <p:cNvPr id="47" name="Line 67"/>
              <p:cNvSpPr>
                <a:spLocks noChangeShapeType="1"/>
              </p:cNvSpPr>
              <p:nvPr/>
            </p:nvSpPr>
            <p:spPr bwMode="auto">
              <a:xfrm>
                <a:off x="1168" y="928"/>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8" name="Oval 68"/>
              <p:cNvSpPr>
                <a:spLocks noChangeArrowheads="1"/>
              </p:cNvSpPr>
              <p:nvPr/>
            </p:nvSpPr>
            <p:spPr bwMode="auto">
              <a:xfrm>
                <a:off x="275" y="1077"/>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9</a:t>
                </a:r>
              </a:p>
            </p:txBody>
          </p:sp>
          <p:sp>
            <p:nvSpPr>
              <p:cNvPr id="49" name="Line 69"/>
              <p:cNvSpPr>
                <a:spLocks noChangeShapeType="1"/>
              </p:cNvSpPr>
              <p:nvPr/>
            </p:nvSpPr>
            <p:spPr bwMode="auto">
              <a:xfrm flipH="1">
                <a:off x="467" y="926"/>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4" name="Rectangle 70"/>
            <p:cNvSpPr>
              <a:spLocks noChangeArrowheads="1"/>
            </p:cNvSpPr>
            <p:nvPr/>
          </p:nvSpPr>
          <p:spPr bwMode="auto">
            <a:xfrm>
              <a:off x="285" y="1405"/>
              <a:ext cx="117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000" b="1" smtClean="0">
                  <a:latin typeface="Times New Roman" pitchFamily="18" charset="0"/>
                </a:rPr>
                <a:t>删除</a:t>
              </a:r>
              <a:r>
                <a:rPr lang="zh-CN" altLang="en-US" sz="2000" b="1">
                  <a:latin typeface="Times New Roman" pitchFamily="18" charset="0"/>
                </a:rPr>
                <a:t>结点</a:t>
              </a:r>
              <a:r>
                <a:rPr lang="en-US" altLang="en-US" sz="2000" b="1">
                  <a:latin typeface="Times New Roman" pitchFamily="18" charset="0"/>
                </a:rPr>
                <a:t>19</a:t>
              </a:r>
            </a:p>
          </p:txBody>
        </p:sp>
      </p:grpSp>
      <p:sp>
        <p:nvSpPr>
          <p:cNvPr id="16" name="AutoShape 87"/>
          <p:cNvSpPr>
            <a:spLocks noChangeArrowheads="1"/>
          </p:cNvSpPr>
          <p:nvPr/>
        </p:nvSpPr>
        <p:spPr bwMode="auto">
          <a:xfrm>
            <a:off x="4554785" y="5181973"/>
            <a:ext cx="449263" cy="342899"/>
          </a:xfrm>
          <a:prstGeom prst="rightArrow">
            <a:avLst>
              <a:gd name="adj1" fmla="val 50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spTree>
    <p:extLst>
      <p:ext uri="{BB962C8B-B14F-4D97-AF65-F5344CB8AC3E}">
        <p14:creationId xmlns:p14="http://schemas.microsoft.com/office/powerpoint/2010/main" val="17417961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en-US"/>
              <a:t>BST</a:t>
            </a:r>
            <a:r>
              <a:rPr lang="zh-CN" altLang="en-US"/>
              <a:t>上结点</a:t>
            </a:r>
            <a:r>
              <a:rPr lang="en-US" altLang="en-US" err="1" smtClean="0"/>
              <a:t>的删除</a:t>
            </a:r>
            <a:r>
              <a:rPr lang="en-US" altLang="en-US" smtClean="0"/>
              <a:t>-II</a:t>
            </a:r>
            <a:endParaRPr lang="zh-CN" altLang="en-US"/>
          </a:p>
        </p:txBody>
      </p:sp>
      <p:sp>
        <p:nvSpPr>
          <p:cNvPr id="3" name="内容占位符 2"/>
          <p:cNvSpPr>
            <a:spLocks noGrp="1"/>
          </p:cNvSpPr>
          <p:nvPr>
            <p:ph idx="1"/>
          </p:nvPr>
        </p:nvSpPr>
        <p:spPr/>
        <p:txBody>
          <a:bodyPr/>
          <a:lstStyle/>
          <a:p>
            <a:r>
              <a:rPr lang="zh-CN" altLang="en-US"/>
              <a:t>若</a:t>
            </a:r>
            <a:r>
              <a:rPr lang="en-US" altLang="en-US"/>
              <a:t>p</a:t>
            </a:r>
            <a:r>
              <a:rPr lang="zh-CN" altLang="en-US"/>
              <a:t>只有一棵子树</a:t>
            </a:r>
            <a:r>
              <a:rPr lang="en-US" altLang="en-US"/>
              <a:t>(</a:t>
            </a:r>
            <a:r>
              <a:rPr lang="zh-CN" altLang="en-US"/>
              <a:t>左子树或右子树</a:t>
            </a:r>
            <a:r>
              <a:rPr lang="en-US" altLang="en-US"/>
              <a:t>)</a:t>
            </a:r>
            <a:r>
              <a:rPr lang="zh-CN" altLang="en-US"/>
              <a:t>：直接用</a:t>
            </a:r>
            <a:r>
              <a:rPr lang="en-US" altLang="en-US"/>
              <a:t>p</a:t>
            </a:r>
            <a:r>
              <a:rPr lang="zh-CN" altLang="en-US"/>
              <a:t>的左子树</a:t>
            </a:r>
            <a:r>
              <a:rPr lang="en-US" altLang="en-US"/>
              <a:t>(</a:t>
            </a:r>
            <a:r>
              <a:rPr lang="zh-CN" altLang="en-US"/>
              <a:t>或右子树</a:t>
            </a:r>
            <a:r>
              <a:rPr lang="en-US" altLang="en-US"/>
              <a:t>)</a:t>
            </a:r>
            <a:r>
              <a:rPr lang="zh-CN" altLang="en-US"/>
              <a:t>取代</a:t>
            </a:r>
            <a:r>
              <a:rPr lang="en-US" altLang="en-US"/>
              <a:t>p</a:t>
            </a:r>
            <a:r>
              <a:rPr lang="zh-CN" altLang="en-US"/>
              <a:t>的位置而成为</a:t>
            </a:r>
            <a:r>
              <a:rPr lang="en-US" altLang="en-US"/>
              <a:t>f</a:t>
            </a:r>
            <a:r>
              <a:rPr lang="zh-CN" altLang="en-US"/>
              <a:t>的一棵子</a:t>
            </a:r>
            <a:r>
              <a:rPr lang="zh-CN" altLang="en-US" smtClean="0"/>
              <a:t>树</a:t>
            </a:r>
            <a:endParaRPr lang="en-US" altLang="zh-CN" smtClean="0"/>
          </a:p>
          <a:p>
            <a:pPr lvl="1"/>
            <a:r>
              <a:rPr lang="zh-CN" altLang="en-US" sz="3200" smtClean="0"/>
              <a:t>原来</a:t>
            </a:r>
            <a:r>
              <a:rPr lang="en-US" altLang="en-US" sz="3200" b="1"/>
              <a:t>p</a:t>
            </a:r>
            <a:r>
              <a:rPr lang="zh-CN" altLang="en-US" sz="3200" b="1"/>
              <a:t>是</a:t>
            </a:r>
            <a:r>
              <a:rPr lang="en-US" altLang="en-US" sz="3200" b="1"/>
              <a:t>f</a:t>
            </a:r>
            <a:r>
              <a:rPr lang="zh-CN" altLang="en-US" sz="3200" b="1"/>
              <a:t>的左子树</a:t>
            </a:r>
            <a:r>
              <a:rPr lang="zh-CN" altLang="en-US" sz="3200"/>
              <a:t>，则</a:t>
            </a:r>
            <a:r>
              <a:rPr lang="en-US" altLang="en-US" sz="3200" b="1">
                <a:solidFill>
                  <a:srgbClr val="6600CC"/>
                </a:solidFill>
              </a:rPr>
              <a:t>p</a:t>
            </a:r>
            <a:r>
              <a:rPr lang="zh-CN" altLang="en-US" sz="3200" b="1">
                <a:solidFill>
                  <a:srgbClr val="6600CC"/>
                </a:solidFill>
              </a:rPr>
              <a:t>的子树成为</a:t>
            </a:r>
            <a:r>
              <a:rPr lang="en-US" altLang="en-US" sz="3200" b="1">
                <a:solidFill>
                  <a:srgbClr val="6600CC"/>
                </a:solidFill>
              </a:rPr>
              <a:t>f</a:t>
            </a:r>
            <a:r>
              <a:rPr lang="zh-CN" altLang="en-US" sz="3200" b="1">
                <a:solidFill>
                  <a:srgbClr val="6600CC"/>
                </a:solidFill>
              </a:rPr>
              <a:t>的</a:t>
            </a:r>
            <a:r>
              <a:rPr lang="zh-CN" altLang="en-US" sz="3200" b="1" smtClean="0">
                <a:solidFill>
                  <a:srgbClr val="6600CC"/>
                </a:solidFill>
              </a:rPr>
              <a:t>左子树</a:t>
            </a:r>
            <a:endParaRPr lang="en-US" altLang="zh-CN" sz="3200" smtClean="0"/>
          </a:p>
          <a:p>
            <a:pPr lvl="1"/>
            <a:r>
              <a:rPr lang="zh-CN" altLang="en-US" sz="3200" smtClean="0"/>
              <a:t>删除结点</a:t>
            </a:r>
            <a:r>
              <a:rPr lang="en-US" altLang="zh-CN" sz="3200" smtClean="0"/>
              <a:t>13</a:t>
            </a:r>
          </a:p>
          <a:p>
            <a:pPr marL="0" indent="0">
              <a:buNone/>
            </a:pPr>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58</a:t>
            </a:fld>
            <a:endParaRPr lang="zh-CN" altLang="en-US"/>
          </a:p>
        </p:txBody>
      </p:sp>
      <p:grpSp>
        <p:nvGrpSpPr>
          <p:cNvPr id="22" name="Group 54"/>
          <p:cNvGrpSpPr>
            <a:grpSpLocks/>
          </p:cNvGrpSpPr>
          <p:nvPr/>
        </p:nvGrpSpPr>
        <p:grpSpPr bwMode="auto">
          <a:xfrm>
            <a:off x="1675482" y="4150567"/>
            <a:ext cx="2492375" cy="2070100"/>
            <a:chOff x="0" y="0"/>
            <a:chExt cx="1570" cy="1304"/>
          </a:xfrm>
        </p:grpSpPr>
        <p:sp>
          <p:nvSpPr>
            <p:cNvPr id="24" name="Oval 55"/>
            <p:cNvSpPr>
              <a:spLocks noChangeArrowheads="1"/>
            </p:cNvSpPr>
            <p:nvPr/>
          </p:nvSpPr>
          <p:spPr bwMode="auto">
            <a:xfrm>
              <a:off x="672" y="0"/>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12</a:t>
              </a:r>
            </a:p>
          </p:txBody>
        </p:sp>
        <p:sp>
          <p:nvSpPr>
            <p:cNvPr id="25" name="Oval 56"/>
            <p:cNvSpPr>
              <a:spLocks noChangeArrowheads="1"/>
            </p:cNvSpPr>
            <p:nvPr/>
          </p:nvSpPr>
          <p:spPr bwMode="auto">
            <a:xfrm>
              <a:off x="296" y="343"/>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8</a:t>
              </a:r>
            </a:p>
          </p:txBody>
        </p:sp>
        <p:sp>
          <p:nvSpPr>
            <p:cNvPr id="26" name="Oval 57"/>
            <p:cNvSpPr>
              <a:spLocks noChangeArrowheads="1"/>
            </p:cNvSpPr>
            <p:nvPr/>
          </p:nvSpPr>
          <p:spPr bwMode="auto">
            <a:xfrm>
              <a:off x="0" y="704"/>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6</a:t>
              </a:r>
            </a:p>
          </p:txBody>
        </p:sp>
        <p:sp>
          <p:nvSpPr>
            <p:cNvPr id="27" name="Oval 58"/>
            <p:cNvSpPr>
              <a:spLocks noChangeArrowheads="1"/>
            </p:cNvSpPr>
            <p:nvPr/>
          </p:nvSpPr>
          <p:spPr bwMode="auto">
            <a:xfrm>
              <a:off x="552" y="712"/>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10</a:t>
              </a:r>
            </a:p>
          </p:txBody>
        </p:sp>
        <p:sp>
          <p:nvSpPr>
            <p:cNvPr id="28" name="Oval 59"/>
            <p:cNvSpPr>
              <a:spLocks noChangeArrowheads="1"/>
            </p:cNvSpPr>
            <p:nvPr/>
          </p:nvSpPr>
          <p:spPr bwMode="auto">
            <a:xfrm>
              <a:off x="1056" y="328"/>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15</a:t>
              </a:r>
            </a:p>
          </p:txBody>
        </p:sp>
        <p:sp>
          <p:nvSpPr>
            <p:cNvPr id="29" name="Line 60"/>
            <p:cNvSpPr>
              <a:spLocks noChangeShapeType="1"/>
            </p:cNvSpPr>
            <p:nvPr/>
          </p:nvSpPr>
          <p:spPr bwMode="auto">
            <a:xfrm flipH="1">
              <a:off x="552" y="200"/>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 name="Line 61"/>
            <p:cNvSpPr>
              <a:spLocks noChangeShapeType="1"/>
            </p:cNvSpPr>
            <p:nvPr/>
          </p:nvSpPr>
          <p:spPr bwMode="auto">
            <a:xfrm>
              <a:off x="936" y="200"/>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 name="Line 62"/>
            <p:cNvSpPr>
              <a:spLocks noChangeShapeType="1"/>
            </p:cNvSpPr>
            <p:nvPr/>
          </p:nvSpPr>
          <p:spPr bwMode="auto">
            <a:xfrm flipH="1">
              <a:off x="192" y="553"/>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 name="Line 63"/>
            <p:cNvSpPr>
              <a:spLocks noChangeShapeType="1"/>
            </p:cNvSpPr>
            <p:nvPr/>
          </p:nvSpPr>
          <p:spPr bwMode="auto">
            <a:xfrm>
              <a:off x="504" y="569"/>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 name="Oval 64"/>
            <p:cNvSpPr>
              <a:spLocks noChangeArrowheads="1"/>
            </p:cNvSpPr>
            <p:nvPr/>
          </p:nvSpPr>
          <p:spPr bwMode="auto">
            <a:xfrm>
              <a:off x="936" y="712"/>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13</a:t>
              </a:r>
            </a:p>
          </p:txBody>
        </p:sp>
        <p:sp>
          <p:nvSpPr>
            <p:cNvPr id="34" name="Line 65"/>
            <p:cNvSpPr>
              <a:spLocks noChangeShapeType="1"/>
            </p:cNvSpPr>
            <p:nvPr/>
          </p:nvSpPr>
          <p:spPr bwMode="auto">
            <a:xfrm flipH="1">
              <a:off x="1043" y="553"/>
              <a:ext cx="159"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 name="Oval 66"/>
            <p:cNvSpPr>
              <a:spLocks noChangeArrowheads="1"/>
            </p:cNvSpPr>
            <p:nvPr/>
          </p:nvSpPr>
          <p:spPr bwMode="auto">
            <a:xfrm>
              <a:off x="1253" y="1071"/>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14</a:t>
              </a:r>
            </a:p>
          </p:txBody>
        </p:sp>
        <p:sp>
          <p:nvSpPr>
            <p:cNvPr id="36" name="Line 67"/>
            <p:cNvSpPr>
              <a:spLocks noChangeShapeType="1"/>
            </p:cNvSpPr>
            <p:nvPr/>
          </p:nvSpPr>
          <p:spPr bwMode="auto">
            <a:xfrm>
              <a:off x="1168" y="928"/>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 name="Oval 68"/>
            <p:cNvSpPr>
              <a:spLocks noChangeArrowheads="1"/>
            </p:cNvSpPr>
            <p:nvPr/>
          </p:nvSpPr>
          <p:spPr bwMode="auto">
            <a:xfrm>
              <a:off x="275" y="1077"/>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9</a:t>
              </a:r>
            </a:p>
          </p:txBody>
        </p:sp>
        <p:sp>
          <p:nvSpPr>
            <p:cNvPr id="38" name="Line 69"/>
            <p:cNvSpPr>
              <a:spLocks noChangeShapeType="1"/>
            </p:cNvSpPr>
            <p:nvPr/>
          </p:nvSpPr>
          <p:spPr bwMode="auto">
            <a:xfrm flipH="1">
              <a:off x="467" y="926"/>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0" name="AutoShape 88"/>
          <p:cNvSpPr>
            <a:spLocks noChangeArrowheads="1"/>
          </p:cNvSpPr>
          <p:nvPr/>
        </p:nvSpPr>
        <p:spPr bwMode="auto">
          <a:xfrm>
            <a:off x="4685148" y="4817318"/>
            <a:ext cx="486470" cy="411881"/>
          </a:xfrm>
          <a:prstGeom prst="rightArrow">
            <a:avLst>
              <a:gd name="adj1" fmla="val 50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sp>
        <p:nvSpPr>
          <p:cNvPr id="55" name="TextBox 54"/>
          <p:cNvSpPr txBox="1"/>
          <p:nvPr/>
        </p:nvSpPr>
        <p:spPr>
          <a:xfrm>
            <a:off x="3885682" y="5161781"/>
            <a:ext cx="377026" cy="523220"/>
          </a:xfrm>
          <a:prstGeom prst="rect">
            <a:avLst/>
          </a:prstGeom>
          <a:noFill/>
        </p:spPr>
        <p:txBody>
          <a:bodyPr wrap="none" rtlCol="0">
            <a:spAutoFit/>
          </a:bodyPr>
          <a:lstStyle/>
          <a:p>
            <a:r>
              <a:rPr lang="en-US" sz="2800" b="1">
                <a:solidFill>
                  <a:srgbClr val="6600CC"/>
                </a:solidFill>
              </a:rPr>
              <a:t>p</a:t>
            </a:r>
            <a:endParaRPr lang="en-US" b="1">
              <a:solidFill>
                <a:srgbClr val="6600CC"/>
              </a:solidFill>
            </a:endParaRPr>
          </a:p>
        </p:txBody>
      </p:sp>
      <p:cxnSp>
        <p:nvCxnSpPr>
          <p:cNvPr id="57" name="直接箭头连接符 56"/>
          <p:cNvCxnSpPr>
            <a:stCxn id="55" idx="0"/>
            <a:endCxn id="33" idx="6"/>
          </p:cNvCxnSpPr>
          <p:nvPr/>
        </p:nvCxnSpPr>
        <p:spPr>
          <a:xfrm flipH="1">
            <a:off x="3664620" y="5161781"/>
            <a:ext cx="409575" cy="299268"/>
          </a:xfrm>
          <a:prstGeom prst="straightConnector1">
            <a:avLst/>
          </a:prstGeom>
          <a:ln>
            <a:headEnd type="none" w="med" len="med"/>
            <a:tailEnd type="triangle" w="lg" len="lg"/>
          </a:ln>
        </p:spPr>
        <p:style>
          <a:lnRef idx="3">
            <a:schemeClr val="dk1"/>
          </a:lnRef>
          <a:fillRef idx="0">
            <a:schemeClr val="dk1"/>
          </a:fillRef>
          <a:effectRef idx="2">
            <a:schemeClr val="dk1"/>
          </a:effectRef>
          <a:fontRef idx="minor">
            <a:schemeClr val="tx1"/>
          </a:fontRef>
        </p:style>
      </p:cxnSp>
      <p:cxnSp>
        <p:nvCxnSpPr>
          <p:cNvPr id="60" name="直接箭头连接符 59"/>
          <p:cNvCxnSpPr/>
          <p:nvPr/>
        </p:nvCxnSpPr>
        <p:spPr>
          <a:xfrm flipH="1">
            <a:off x="3653640" y="4250090"/>
            <a:ext cx="326760" cy="444990"/>
          </a:xfrm>
          <a:prstGeom prst="straightConnector1">
            <a:avLst/>
          </a:prstGeom>
          <a:ln>
            <a:headEnd type="none" w="med" len="med"/>
            <a:tailEnd type="triangle" w="lg" len="lg"/>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3920948" y="4010907"/>
            <a:ext cx="306494" cy="553998"/>
          </a:xfrm>
          <a:prstGeom prst="rect">
            <a:avLst/>
          </a:prstGeom>
          <a:noFill/>
        </p:spPr>
        <p:txBody>
          <a:bodyPr wrap="none" rtlCol="0">
            <a:spAutoFit/>
          </a:bodyPr>
          <a:lstStyle/>
          <a:p>
            <a:r>
              <a:rPr lang="en-US" altLang="zh-CN" sz="3000" b="1">
                <a:solidFill>
                  <a:srgbClr val="6600CC"/>
                </a:solidFill>
              </a:rPr>
              <a:t>f</a:t>
            </a:r>
            <a:endParaRPr lang="en-US" sz="3000" b="1">
              <a:solidFill>
                <a:srgbClr val="6600CC"/>
              </a:solidFill>
            </a:endParaRPr>
          </a:p>
        </p:txBody>
      </p:sp>
      <p:grpSp>
        <p:nvGrpSpPr>
          <p:cNvPr id="41" name="组合 40"/>
          <p:cNvGrpSpPr/>
          <p:nvPr/>
        </p:nvGrpSpPr>
        <p:grpSpPr>
          <a:xfrm>
            <a:off x="5391993" y="4247405"/>
            <a:ext cx="2339975" cy="2493963"/>
            <a:chOff x="5391993" y="4247405"/>
            <a:chExt cx="2339975" cy="2493963"/>
          </a:xfrm>
        </p:grpSpPr>
        <p:sp>
          <p:nvSpPr>
            <p:cNvPr id="8" name="Oval 73"/>
            <p:cNvSpPr>
              <a:spLocks noChangeArrowheads="1"/>
            </p:cNvSpPr>
            <p:nvPr/>
          </p:nvSpPr>
          <p:spPr bwMode="auto">
            <a:xfrm>
              <a:off x="6458793" y="4247405"/>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12</a:t>
              </a:r>
            </a:p>
          </p:txBody>
        </p:sp>
        <p:sp>
          <p:nvSpPr>
            <p:cNvPr id="9" name="Oval 74"/>
            <p:cNvSpPr>
              <a:spLocks noChangeArrowheads="1"/>
            </p:cNvSpPr>
            <p:nvPr/>
          </p:nvSpPr>
          <p:spPr bwMode="auto">
            <a:xfrm>
              <a:off x="5861893" y="4791918"/>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8</a:t>
              </a:r>
            </a:p>
          </p:txBody>
        </p:sp>
        <p:sp>
          <p:nvSpPr>
            <p:cNvPr id="10" name="Oval 75"/>
            <p:cNvSpPr>
              <a:spLocks noChangeArrowheads="1"/>
            </p:cNvSpPr>
            <p:nvPr/>
          </p:nvSpPr>
          <p:spPr bwMode="auto">
            <a:xfrm>
              <a:off x="5391993" y="5365005"/>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6</a:t>
              </a:r>
            </a:p>
          </p:txBody>
        </p:sp>
        <p:sp>
          <p:nvSpPr>
            <p:cNvPr id="11" name="Oval 76"/>
            <p:cNvSpPr>
              <a:spLocks noChangeArrowheads="1"/>
            </p:cNvSpPr>
            <p:nvPr/>
          </p:nvSpPr>
          <p:spPr bwMode="auto">
            <a:xfrm>
              <a:off x="6268293" y="5377705"/>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smtClean="0">
                  <a:latin typeface="Times New Roman" pitchFamily="18" charset="0"/>
                </a:rPr>
                <a:t>10</a:t>
              </a:r>
              <a:endParaRPr lang="en-US" altLang="en-US" sz="2400" b="1">
                <a:latin typeface="Times New Roman" pitchFamily="18" charset="0"/>
              </a:endParaRPr>
            </a:p>
          </p:txBody>
        </p:sp>
        <p:sp>
          <p:nvSpPr>
            <p:cNvPr id="12" name="Oval 77"/>
            <p:cNvSpPr>
              <a:spLocks noChangeArrowheads="1"/>
            </p:cNvSpPr>
            <p:nvPr/>
          </p:nvSpPr>
          <p:spPr bwMode="auto">
            <a:xfrm>
              <a:off x="7068393" y="4768105"/>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15</a:t>
              </a:r>
            </a:p>
          </p:txBody>
        </p:sp>
        <p:sp>
          <p:nvSpPr>
            <p:cNvPr id="13" name="Line 78"/>
            <p:cNvSpPr>
              <a:spLocks noChangeShapeType="1"/>
            </p:cNvSpPr>
            <p:nvPr/>
          </p:nvSpPr>
          <p:spPr bwMode="auto">
            <a:xfrm flipH="1">
              <a:off x="6268293" y="4564905"/>
              <a:ext cx="287338" cy="2524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79"/>
            <p:cNvSpPr>
              <a:spLocks noChangeShapeType="1"/>
            </p:cNvSpPr>
            <p:nvPr/>
          </p:nvSpPr>
          <p:spPr bwMode="auto">
            <a:xfrm>
              <a:off x="6877893" y="4564905"/>
              <a:ext cx="287338" cy="2524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80"/>
            <p:cNvSpPr>
              <a:spLocks noChangeShapeType="1"/>
            </p:cNvSpPr>
            <p:nvPr/>
          </p:nvSpPr>
          <p:spPr bwMode="auto">
            <a:xfrm flipH="1">
              <a:off x="5696793" y="5125293"/>
              <a:ext cx="287338" cy="2524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Line 81"/>
            <p:cNvSpPr>
              <a:spLocks noChangeShapeType="1"/>
            </p:cNvSpPr>
            <p:nvPr/>
          </p:nvSpPr>
          <p:spPr bwMode="auto">
            <a:xfrm>
              <a:off x="6192093" y="5150693"/>
              <a:ext cx="287338" cy="2524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 name="Oval 82"/>
            <p:cNvSpPr>
              <a:spLocks noChangeArrowheads="1"/>
            </p:cNvSpPr>
            <p:nvPr/>
          </p:nvSpPr>
          <p:spPr bwMode="auto">
            <a:xfrm>
              <a:off x="6877893" y="5377705"/>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smtClean="0">
                  <a:latin typeface="Times New Roman" pitchFamily="18" charset="0"/>
                </a:rPr>
                <a:t>14</a:t>
              </a:r>
              <a:endParaRPr lang="en-US" altLang="en-US" sz="2400" b="1">
                <a:latin typeface="Times New Roman" pitchFamily="18" charset="0"/>
              </a:endParaRPr>
            </a:p>
          </p:txBody>
        </p:sp>
        <p:sp>
          <p:nvSpPr>
            <p:cNvPr id="18" name="Line 83"/>
            <p:cNvSpPr>
              <a:spLocks noChangeShapeType="1"/>
            </p:cNvSpPr>
            <p:nvPr/>
          </p:nvSpPr>
          <p:spPr bwMode="auto">
            <a:xfrm flipH="1">
              <a:off x="7047756" y="5125293"/>
              <a:ext cx="252413" cy="2524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 name="Rectangle 86"/>
            <p:cNvSpPr>
              <a:spLocks noChangeArrowheads="1"/>
            </p:cNvSpPr>
            <p:nvPr/>
          </p:nvSpPr>
          <p:spPr bwMode="auto">
            <a:xfrm>
              <a:off x="5826968" y="6381005"/>
              <a:ext cx="19050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000" b="1" smtClean="0">
                  <a:latin typeface="Times New Roman" pitchFamily="18" charset="0"/>
                </a:rPr>
                <a:t>删除</a:t>
              </a:r>
              <a:r>
                <a:rPr lang="zh-CN" altLang="en-US" sz="2000" b="1">
                  <a:latin typeface="Times New Roman" pitchFamily="18" charset="0"/>
                </a:rPr>
                <a:t>结点</a:t>
              </a:r>
              <a:r>
                <a:rPr lang="en-US" altLang="en-US" sz="2000" b="1" smtClean="0">
                  <a:latin typeface="Times New Roman" pitchFamily="18" charset="0"/>
                </a:rPr>
                <a:t>13</a:t>
              </a:r>
              <a:endParaRPr lang="en-US" altLang="en-US" sz="2000" b="1">
                <a:latin typeface="Times New Roman" pitchFamily="18" charset="0"/>
              </a:endParaRPr>
            </a:p>
          </p:txBody>
        </p:sp>
        <p:sp>
          <p:nvSpPr>
            <p:cNvPr id="45" name="Oval 76"/>
            <p:cNvSpPr>
              <a:spLocks noChangeArrowheads="1"/>
            </p:cNvSpPr>
            <p:nvPr/>
          </p:nvSpPr>
          <p:spPr bwMode="auto">
            <a:xfrm>
              <a:off x="5813345" y="5890468"/>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9</a:t>
              </a:r>
            </a:p>
          </p:txBody>
        </p:sp>
        <p:sp>
          <p:nvSpPr>
            <p:cNvPr id="46" name="Line 80"/>
            <p:cNvSpPr>
              <a:spLocks noChangeShapeType="1"/>
            </p:cNvSpPr>
            <p:nvPr/>
          </p:nvSpPr>
          <p:spPr bwMode="auto">
            <a:xfrm flipH="1">
              <a:off x="6192092" y="5720604"/>
              <a:ext cx="173038" cy="2270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25416377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55" grpId="0"/>
      <p:bldP spid="6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a:t>BST</a:t>
            </a:r>
            <a:r>
              <a:rPr lang="zh-CN" altLang="en-US"/>
              <a:t>上结点</a:t>
            </a:r>
            <a:r>
              <a:rPr lang="en-US" altLang="en-US" err="1"/>
              <a:t>的删除</a:t>
            </a:r>
            <a:r>
              <a:rPr lang="en-US" altLang="en-US"/>
              <a:t>-</a:t>
            </a:r>
            <a:r>
              <a:rPr lang="en-US" altLang="en-US" smtClean="0"/>
              <a:t>III</a:t>
            </a:r>
            <a:endParaRPr lang="zh-CN" altLang="en-US"/>
          </a:p>
        </p:txBody>
      </p:sp>
      <p:sp>
        <p:nvSpPr>
          <p:cNvPr id="30" name="内容占位符 29"/>
          <p:cNvSpPr>
            <a:spLocks noGrp="1"/>
          </p:cNvSpPr>
          <p:nvPr>
            <p:ph idx="1"/>
          </p:nvPr>
        </p:nvSpPr>
        <p:spPr/>
        <p:txBody>
          <a:bodyPr/>
          <a:lstStyle/>
          <a:p>
            <a:r>
              <a:rPr lang="zh-CN" altLang="en-US"/>
              <a:t>若</a:t>
            </a:r>
            <a:r>
              <a:rPr lang="en-US" altLang="en-US"/>
              <a:t>p</a:t>
            </a:r>
            <a:r>
              <a:rPr lang="zh-CN" altLang="en-US"/>
              <a:t>只有一棵子树</a:t>
            </a:r>
            <a:r>
              <a:rPr lang="en-US" altLang="en-US"/>
              <a:t>(</a:t>
            </a:r>
            <a:r>
              <a:rPr lang="zh-CN" altLang="en-US"/>
              <a:t>左子树或右子树</a:t>
            </a:r>
            <a:r>
              <a:rPr lang="en-US" altLang="en-US"/>
              <a:t>)</a:t>
            </a:r>
            <a:r>
              <a:rPr lang="zh-CN" altLang="en-US"/>
              <a:t>：直接用</a:t>
            </a:r>
            <a:r>
              <a:rPr lang="en-US" altLang="en-US"/>
              <a:t>p</a:t>
            </a:r>
            <a:r>
              <a:rPr lang="zh-CN" altLang="en-US"/>
              <a:t>的左子树</a:t>
            </a:r>
            <a:r>
              <a:rPr lang="en-US" altLang="en-US"/>
              <a:t>(</a:t>
            </a:r>
            <a:r>
              <a:rPr lang="zh-CN" altLang="en-US"/>
              <a:t>或右子树</a:t>
            </a:r>
            <a:r>
              <a:rPr lang="en-US" altLang="en-US"/>
              <a:t>)</a:t>
            </a:r>
            <a:r>
              <a:rPr lang="zh-CN" altLang="en-US"/>
              <a:t>取代</a:t>
            </a:r>
            <a:r>
              <a:rPr lang="en-US" altLang="en-US"/>
              <a:t>p</a:t>
            </a:r>
            <a:r>
              <a:rPr lang="zh-CN" altLang="en-US"/>
              <a:t>的位置而成为</a:t>
            </a:r>
            <a:r>
              <a:rPr lang="en-US" altLang="en-US"/>
              <a:t>f</a:t>
            </a:r>
            <a:r>
              <a:rPr lang="zh-CN" altLang="en-US"/>
              <a:t>的一棵子树</a:t>
            </a:r>
            <a:endParaRPr lang="en-US" altLang="zh-CN"/>
          </a:p>
          <a:p>
            <a:pPr marL="742950" lvl="2" indent="-342900"/>
            <a:r>
              <a:rPr lang="zh-CN" altLang="en-US" sz="3200"/>
              <a:t>原来</a:t>
            </a:r>
            <a:r>
              <a:rPr lang="en-US" altLang="en-US" sz="3200" b="1"/>
              <a:t>p</a:t>
            </a:r>
            <a:r>
              <a:rPr lang="zh-CN" altLang="en-US" sz="3200" b="1"/>
              <a:t>是</a:t>
            </a:r>
            <a:r>
              <a:rPr lang="en-US" altLang="en-US" sz="3200" b="1"/>
              <a:t>f</a:t>
            </a:r>
            <a:r>
              <a:rPr lang="zh-CN" altLang="en-US" sz="3200" b="1"/>
              <a:t>的右子树</a:t>
            </a:r>
            <a:r>
              <a:rPr lang="zh-CN" altLang="en-US" sz="3200"/>
              <a:t>，则</a:t>
            </a:r>
            <a:r>
              <a:rPr lang="en-US" altLang="en-US" sz="3200" b="1">
                <a:solidFill>
                  <a:srgbClr val="6600CC"/>
                </a:solidFill>
              </a:rPr>
              <a:t>p</a:t>
            </a:r>
            <a:r>
              <a:rPr lang="zh-CN" altLang="en-US" sz="3200" b="1">
                <a:solidFill>
                  <a:srgbClr val="6600CC"/>
                </a:solidFill>
              </a:rPr>
              <a:t>的子树成为</a:t>
            </a:r>
            <a:r>
              <a:rPr lang="en-US" altLang="en-US" sz="3200" b="1">
                <a:solidFill>
                  <a:srgbClr val="6600CC"/>
                </a:solidFill>
              </a:rPr>
              <a:t>f</a:t>
            </a:r>
            <a:r>
              <a:rPr lang="zh-CN" altLang="en-US" sz="3200" b="1">
                <a:solidFill>
                  <a:srgbClr val="6600CC"/>
                </a:solidFill>
              </a:rPr>
              <a:t>的右子</a:t>
            </a:r>
            <a:r>
              <a:rPr lang="zh-CN" altLang="en-US" sz="3200" b="1" smtClean="0">
                <a:solidFill>
                  <a:srgbClr val="6600CC"/>
                </a:solidFill>
              </a:rPr>
              <a:t>树</a:t>
            </a:r>
            <a:endParaRPr lang="en-US" altLang="zh-CN" sz="3200" smtClean="0"/>
          </a:p>
          <a:p>
            <a:pPr marL="742950" lvl="2" indent="-342900"/>
            <a:r>
              <a:rPr lang="zh-CN" altLang="en-US" sz="3200" smtClean="0"/>
              <a:t>删除结点</a:t>
            </a:r>
            <a:r>
              <a:rPr lang="en-US" altLang="zh-CN" sz="3200" smtClean="0"/>
              <a:t>15</a:t>
            </a:r>
            <a:endParaRPr lang="en-US" altLang="zh-CN" sz="3200"/>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59</a:t>
            </a:fld>
            <a:endParaRPr lang="zh-CN" altLang="en-US"/>
          </a:p>
        </p:txBody>
      </p:sp>
      <p:sp>
        <p:nvSpPr>
          <p:cNvPr id="5" name="AutoShape 5"/>
          <p:cNvSpPr>
            <a:spLocks noChangeArrowheads="1"/>
          </p:cNvSpPr>
          <p:nvPr/>
        </p:nvSpPr>
        <p:spPr bwMode="auto">
          <a:xfrm>
            <a:off x="4044950" y="4917330"/>
            <a:ext cx="690564" cy="463551"/>
          </a:xfrm>
          <a:prstGeom prst="rightArrow">
            <a:avLst>
              <a:gd name="adj1" fmla="val 50000"/>
              <a:gd name="adj2" fmla="val 7471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nvGrpSpPr>
          <p:cNvPr id="6" name="Group 8"/>
          <p:cNvGrpSpPr>
            <a:grpSpLocks/>
          </p:cNvGrpSpPr>
          <p:nvPr/>
        </p:nvGrpSpPr>
        <p:grpSpPr bwMode="auto">
          <a:xfrm>
            <a:off x="1476375" y="4396630"/>
            <a:ext cx="2581275" cy="1997075"/>
            <a:chOff x="0" y="0"/>
            <a:chExt cx="1626" cy="1258"/>
          </a:xfrm>
        </p:grpSpPr>
        <p:sp>
          <p:nvSpPr>
            <p:cNvPr id="7" name="Oval 9"/>
            <p:cNvSpPr>
              <a:spLocks noChangeArrowheads="1"/>
            </p:cNvSpPr>
            <p:nvPr/>
          </p:nvSpPr>
          <p:spPr bwMode="auto">
            <a:xfrm>
              <a:off x="656" y="0"/>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9</a:t>
              </a:r>
            </a:p>
          </p:txBody>
        </p:sp>
        <p:sp>
          <p:nvSpPr>
            <p:cNvPr id="8" name="Oval 10"/>
            <p:cNvSpPr>
              <a:spLocks noChangeArrowheads="1"/>
            </p:cNvSpPr>
            <p:nvPr/>
          </p:nvSpPr>
          <p:spPr bwMode="auto">
            <a:xfrm>
              <a:off x="296" y="343"/>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8</a:t>
              </a:r>
            </a:p>
          </p:txBody>
        </p:sp>
        <p:sp>
          <p:nvSpPr>
            <p:cNvPr id="9" name="Oval 11"/>
            <p:cNvSpPr>
              <a:spLocks noChangeArrowheads="1"/>
            </p:cNvSpPr>
            <p:nvPr/>
          </p:nvSpPr>
          <p:spPr bwMode="auto">
            <a:xfrm>
              <a:off x="0" y="704"/>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6</a:t>
              </a:r>
            </a:p>
          </p:txBody>
        </p:sp>
        <p:sp>
          <p:nvSpPr>
            <p:cNvPr id="10" name="Oval 12"/>
            <p:cNvSpPr>
              <a:spLocks noChangeArrowheads="1"/>
            </p:cNvSpPr>
            <p:nvPr/>
          </p:nvSpPr>
          <p:spPr bwMode="auto">
            <a:xfrm>
              <a:off x="1032" y="328"/>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15</a:t>
              </a:r>
            </a:p>
          </p:txBody>
        </p:sp>
        <p:sp>
          <p:nvSpPr>
            <p:cNvPr id="11" name="Line 13"/>
            <p:cNvSpPr>
              <a:spLocks noChangeShapeType="1"/>
            </p:cNvSpPr>
            <p:nvPr/>
          </p:nvSpPr>
          <p:spPr bwMode="auto">
            <a:xfrm flipH="1">
              <a:off x="536" y="200"/>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 name="Line 14"/>
            <p:cNvSpPr>
              <a:spLocks noChangeShapeType="1"/>
            </p:cNvSpPr>
            <p:nvPr/>
          </p:nvSpPr>
          <p:spPr bwMode="auto">
            <a:xfrm>
              <a:off x="912" y="200"/>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 name="Line 15"/>
            <p:cNvSpPr>
              <a:spLocks noChangeShapeType="1"/>
            </p:cNvSpPr>
            <p:nvPr/>
          </p:nvSpPr>
          <p:spPr bwMode="auto">
            <a:xfrm flipH="1">
              <a:off x="192" y="553"/>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Oval 16"/>
            <p:cNvSpPr>
              <a:spLocks noChangeArrowheads="1"/>
            </p:cNvSpPr>
            <p:nvPr/>
          </p:nvSpPr>
          <p:spPr bwMode="auto">
            <a:xfrm>
              <a:off x="920" y="712"/>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13</a:t>
              </a:r>
            </a:p>
          </p:txBody>
        </p:sp>
        <p:sp>
          <p:nvSpPr>
            <p:cNvPr id="15" name="Line 17"/>
            <p:cNvSpPr>
              <a:spLocks noChangeShapeType="1"/>
            </p:cNvSpPr>
            <p:nvPr/>
          </p:nvSpPr>
          <p:spPr bwMode="auto">
            <a:xfrm flipH="1">
              <a:off x="1027" y="553"/>
              <a:ext cx="159"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Oval 18"/>
            <p:cNvSpPr>
              <a:spLocks noChangeArrowheads="1"/>
            </p:cNvSpPr>
            <p:nvPr/>
          </p:nvSpPr>
          <p:spPr bwMode="auto">
            <a:xfrm>
              <a:off x="1309" y="1031"/>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14</a:t>
              </a:r>
            </a:p>
          </p:txBody>
        </p:sp>
        <p:sp>
          <p:nvSpPr>
            <p:cNvPr id="17" name="Line 19"/>
            <p:cNvSpPr>
              <a:spLocks noChangeShapeType="1"/>
            </p:cNvSpPr>
            <p:nvPr/>
          </p:nvSpPr>
          <p:spPr bwMode="auto">
            <a:xfrm>
              <a:off x="1189" y="903"/>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8" name="Group 20"/>
          <p:cNvGrpSpPr>
            <a:grpSpLocks/>
          </p:cNvGrpSpPr>
          <p:nvPr/>
        </p:nvGrpSpPr>
        <p:grpSpPr bwMode="auto">
          <a:xfrm>
            <a:off x="5091907" y="4446637"/>
            <a:ext cx="2579688" cy="2160588"/>
            <a:chOff x="0" y="0"/>
            <a:chExt cx="1625" cy="1361"/>
          </a:xfrm>
        </p:grpSpPr>
        <p:sp>
          <p:nvSpPr>
            <p:cNvPr id="19" name="Rectangle 21"/>
            <p:cNvSpPr>
              <a:spLocks noChangeArrowheads="1"/>
            </p:cNvSpPr>
            <p:nvPr/>
          </p:nvSpPr>
          <p:spPr bwMode="auto">
            <a:xfrm>
              <a:off x="203" y="1134"/>
              <a:ext cx="120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(d)  </a:t>
              </a:r>
              <a:r>
                <a:rPr lang="zh-CN" altLang="en-US" sz="2000" b="1">
                  <a:latin typeface="Times New Roman" pitchFamily="18" charset="0"/>
                </a:rPr>
                <a:t>删除结点</a:t>
              </a:r>
              <a:r>
                <a:rPr lang="en-US" altLang="en-US" sz="2000" b="1">
                  <a:latin typeface="Times New Roman" pitchFamily="18" charset="0"/>
                </a:rPr>
                <a:t>15</a:t>
              </a:r>
            </a:p>
          </p:txBody>
        </p:sp>
        <p:grpSp>
          <p:nvGrpSpPr>
            <p:cNvPr id="20" name="Group 22"/>
            <p:cNvGrpSpPr>
              <a:grpSpLocks/>
            </p:cNvGrpSpPr>
            <p:nvPr/>
          </p:nvGrpSpPr>
          <p:grpSpPr bwMode="auto">
            <a:xfrm>
              <a:off x="0" y="0"/>
              <a:ext cx="1625" cy="931"/>
              <a:chOff x="0" y="0"/>
              <a:chExt cx="1625" cy="931"/>
            </a:xfrm>
          </p:grpSpPr>
          <p:sp>
            <p:nvSpPr>
              <p:cNvPr id="21" name="Oval 23"/>
              <p:cNvSpPr>
                <a:spLocks noChangeArrowheads="1"/>
              </p:cNvSpPr>
              <p:nvPr/>
            </p:nvSpPr>
            <p:spPr bwMode="auto">
              <a:xfrm>
                <a:off x="672" y="0"/>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9</a:t>
                </a:r>
              </a:p>
            </p:txBody>
          </p:sp>
          <p:sp>
            <p:nvSpPr>
              <p:cNvPr id="22" name="Oval 24"/>
              <p:cNvSpPr>
                <a:spLocks noChangeArrowheads="1"/>
              </p:cNvSpPr>
              <p:nvPr/>
            </p:nvSpPr>
            <p:spPr bwMode="auto">
              <a:xfrm>
                <a:off x="296" y="343"/>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8</a:t>
                </a:r>
              </a:p>
            </p:txBody>
          </p:sp>
          <p:sp>
            <p:nvSpPr>
              <p:cNvPr id="23" name="Oval 25"/>
              <p:cNvSpPr>
                <a:spLocks noChangeArrowheads="1"/>
              </p:cNvSpPr>
              <p:nvPr/>
            </p:nvSpPr>
            <p:spPr bwMode="auto">
              <a:xfrm>
                <a:off x="0" y="704"/>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6</a:t>
                </a:r>
              </a:p>
            </p:txBody>
          </p:sp>
          <p:sp>
            <p:nvSpPr>
              <p:cNvPr id="24" name="Oval 26"/>
              <p:cNvSpPr>
                <a:spLocks noChangeArrowheads="1"/>
              </p:cNvSpPr>
              <p:nvPr/>
            </p:nvSpPr>
            <p:spPr bwMode="auto">
              <a:xfrm>
                <a:off x="1056" y="328"/>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13</a:t>
                </a:r>
              </a:p>
            </p:txBody>
          </p:sp>
          <p:sp>
            <p:nvSpPr>
              <p:cNvPr id="25" name="Line 27"/>
              <p:cNvSpPr>
                <a:spLocks noChangeShapeType="1"/>
              </p:cNvSpPr>
              <p:nvPr/>
            </p:nvSpPr>
            <p:spPr bwMode="auto">
              <a:xfrm flipH="1">
                <a:off x="552" y="200"/>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 name="Line 28"/>
              <p:cNvSpPr>
                <a:spLocks noChangeShapeType="1"/>
              </p:cNvSpPr>
              <p:nvPr/>
            </p:nvSpPr>
            <p:spPr bwMode="auto">
              <a:xfrm>
                <a:off x="936" y="200"/>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 name="Line 29"/>
              <p:cNvSpPr>
                <a:spLocks noChangeShapeType="1"/>
              </p:cNvSpPr>
              <p:nvPr/>
            </p:nvSpPr>
            <p:spPr bwMode="auto">
              <a:xfrm flipH="1">
                <a:off x="192" y="553"/>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 name="Oval 30"/>
              <p:cNvSpPr>
                <a:spLocks noChangeArrowheads="1"/>
              </p:cNvSpPr>
              <p:nvPr/>
            </p:nvSpPr>
            <p:spPr bwMode="auto">
              <a:xfrm>
                <a:off x="1308" y="696"/>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14</a:t>
                </a:r>
              </a:p>
            </p:txBody>
          </p:sp>
          <p:sp>
            <p:nvSpPr>
              <p:cNvPr id="29" name="Line 31"/>
              <p:cNvSpPr>
                <a:spLocks noChangeShapeType="1"/>
              </p:cNvSpPr>
              <p:nvPr/>
            </p:nvSpPr>
            <p:spPr bwMode="auto">
              <a:xfrm>
                <a:off x="1283" y="539"/>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31" name="TextBox 30"/>
          <p:cNvSpPr txBox="1"/>
          <p:nvPr/>
        </p:nvSpPr>
        <p:spPr>
          <a:xfrm>
            <a:off x="1634064" y="4411358"/>
            <a:ext cx="377026" cy="523220"/>
          </a:xfrm>
          <a:prstGeom prst="rect">
            <a:avLst/>
          </a:prstGeom>
          <a:noFill/>
        </p:spPr>
        <p:txBody>
          <a:bodyPr wrap="none" rtlCol="0">
            <a:spAutoFit/>
          </a:bodyPr>
          <a:lstStyle/>
          <a:p>
            <a:r>
              <a:rPr lang="en-US" sz="2800" b="1">
                <a:solidFill>
                  <a:srgbClr val="6600CC"/>
                </a:solidFill>
              </a:rPr>
              <a:t>p</a:t>
            </a:r>
            <a:endParaRPr lang="en-US" b="1">
              <a:solidFill>
                <a:srgbClr val="6600CC"/>
              </a:solidFill>
            </a:endParaRPr>
          </a:p>
        </p:txBody>
      </p:sp>
      <p:cxnSp>
        <p:nvCxnSpPr>
          <p:cNvPr id="32" name="直接箭头连接符 31"/>
          <p:cNvCxnSpPr/>
          <p:nvPr/>
        </p:nvCxnSpPr>
        <p:spPr>
          <a:xfrm>
            <a:off x="2009488" y="4821259"/>
            <a:ext cx="1011525" cy="203227"/>
          </a:xfrm>
          <a:prstGeom prst="straightConnector1">
            <a:avLst/>
          </a:prstGeom>
          <a:ln>
            <a:headEnd type="none" w="med" len="med"/>
            <a:tailEnd type="triangle" w="lg" len="lg"/>
          </a:ln>
        </p:spPr>
        <p:style>
          <a:lnRef idx="3">
            <a:schemeClr val="dk1"/>
          </a:lnRef>
          <a:fillRef idx="0">
            <a:schemeClr val="dk1"/>
          </a:fillRef>
          <a:effectRef idx="2">
            <a:schemeClr val="dk1"/>
          </a:effectRef>
          <a:fontRef idx="minor">
            <a:schemeClr val="tx1"/>
          </a:fontRef>
        </p:style>
      </p:cxnSp>
      <p:cxnSp>
        <p:nvCxnSpPr>
          <p:cNvPr id="33" name="直接箭头连接符 32"/>
          <p:cNvCxnSpPr/>
          <p:nvPr/>
        </p:nvCxnSpPr>
        <p:spPr>
          <a:xfrm>
            <a:off x="1975421" y="4160871"/>
            <a:ext cx="567467" cy="300025"/>
          </a:xfrm>
          <a:prstGeom prst="straightConnector1">
            <a:avLst/>
          </a:prstGeom>
          <a:ln>
            <a:headEnd type="none" w="med" len="med"/>
            <a:tailEnd type="triangle" w="lg" len="lg"/>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1619672" y="3913023"/>
            <a:ext cx="306494" cy="553998"/>
          </a:xfrm>
          <a:prstGeom prst="rect">
            <a:avLst/>
          </a:prstGeom>
          <a:noFill/>
        </p:spPr>
        <p:txBody>
          <a:bodyPr wrap="none" rtlCol="0">
            <a:spAutoFit/>
          </a:bodyPr>
          <a:lstStyle/>
          <a:p>
            <a:r>
              <a:rPr lang="en-US" altLang="zh-CN" sz="3000" b="1">
                <a:solidFill>
                  <a:srgbClr val="6600CC"/>
                </a:solidFill>
              </a:rPr>
              <a:t>f</a:t>
            </a:r>
            <a:endParaRPr lang="en-US" sz="3000" b="1">
              <a:solidFill>
                <a:srgbClr val="6600CC"/>
              </a:solidFill>
            </a:endParaRPr>
          </a:p>
        </p:txBody>
      </p:sp>
    </p:spTree>
    <p:extLst>
      <p:ext uri="{BB962C8B-B14F-4D97-AF65-F5344CB8AC3E}">
        <p14:creationId xmlns:p14="http://schemas.microsoft.com/office/powerpoint/2010/main" val="20574798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1"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基本</a:t>
            </a:r>
            <a:r>
              <a:rPr lang="en-US" altLang="en-US" err="1" smtClean="0"/>
              <a:t>概念</a:t>
            </a:r>
            <a:endParaRPr lang="en-US"/>
          </a:p>
        </p:txBody>
      </p:sp>
      <p:sp>
        <p:nvSpPr>
          <p:cNvPr id="610306" name="Rectangle 2"/>
          <p:cNvSpPr>
            <a:spLocks noGrp="1" noChangeArrowheads="1"/>
          </p:cNvSpPr>
          <p:nvPr>
            <p:ph idx="1"/>
          </p:nvPr>
        </p:nvSpPr>
        <p:spPr>
          <a:xfrm>
            <a:off x="457200" y="764704"/>
            <a:ext cx="8229600" cy="5976664"/>
          </a:xfrm>
        </p:spPr>
        <p:txBody>
          <a:bodyPr>
            <a:normAutofit fontScale="85000" lnSpcReduction="10000"/>
          </a:bodyPr>
          <a:lstStyle/>
          <a:p>
            <a:pPr>
              <a:lnSpc>
                <a:spcPct val="120000"/>
              </a:lnSpc>
              <a:spcBef>
                <a:spcPts val="0"/>
              </a:spcBef>
            </a:pPr>
            <a:r>
              <a:rPr lang="en-US" altLang="en-US" sz="3300" b="1" err="1" smtClean="0">
                <a:solidFill>
                  <a:srgbClr val="0000FF"/>
                </a:solidFill>
              </a:rPr>
              <a:t>查找</a:t>
            </a:r>
            <a:r>
              <a:rPr lang="en-US" altLang="en-US" sz="3300" b="1" smtClean="0"/>
              <a:t> (Searching)</a:t>
            </a:r>
            <a:r>
              <a:rPr lang="en-US" altLang="en-US" sz="3300" smtClean="0"/>
              <a:t>：</a:t>
            </a:r>
            <a:r>
              <a:rPr lang="en-US" altLang="en-US" sz="3300" err="1" smtClean="0"/>
              <a:t>根据给定的K</a:t>
            </a:r>
            <a:r>
              <a:rPr lang="en-US" altLang="zh-CN" sz="3300" err="1" smtClean="0"/>
              <a:t>ey</a:t>
            </a:r>
            <a:r>
              <a:rPr lang="en-US" altLang="en-US" sz="3300" err="1" smtClean="0"/>
              <a:t>值，在查找表中确定一个关键字</a:t>
            </a:r>
            <a:r>
              <a:rPr lang="en-US" altLang="en-US" sz="3300" b="1" err="1" smtClean="0">
                <a:solidFill>
                  <a:srgbClr val="6600CC"/>
                </a:solidFill>
              </a:rPr>
              <a:t>等于</a:t>
            </a:r>
            <a:r>
              <a:rPr lang="en-US" altLang="en-US" sz="3300" err="1" smtClean="0"/>
              <a:t>给定值的数据元素</a:t>
            </a:r>
            <a:r>
              <a:rPr lang="zh-CN" altLang="en-US" sz="3300" smtClean="0"/>
              <a:t>或记录</a:t>
            </a:r>
            <a:endParaRPr lang="en-US" altLang="en-US" sz="3300" smtClean="0"/>
          </a:p>
          <a:p>
            <a:pPr lvl="1">
              <a:lnSpc>
                <a:spcPct val="120000"/>
              </a:lnSpc>
              <a:spcBef>
                <a:spcPts val="0"/>
              </a:spcBef>
            </a:pPr>
            <a:r>
              <a:rPr lang="en-US" altLang="en-US" err="1" smtClean="0"/>
              <a:t>查找表中存在满足条件的</a:t>
            </a:r>
            <a:r>
              <a:rPr lang="zh-CN" altLang="en-US" smtClean="0"/>
              <a:t>数据元素</a:t>
            </a:r>
            <a:r>
              <a:rPr lang="en-US" altLang="zh-CN" smtClean="0"/>
              <a:t>/</a:t>
            </a:r>
            <a:r>
              <a:rPr lang="zh-CN" altLang="en-US" smtClean="0"/>
              <a:t>记录，则</a:t>
            </a:r>
            <a:r>
              <a:rPr lang="en-US" altLang="en-US" err="1" smtClean="0"/>
              <a:t>查找成功</a:t>
            </a:r>
            <a:r>
              <a:rPr lang="zh-CN" altLang="en-US" smtClean="0"/>
              <a:t>，返回</a:t>
            </a:r>
            <a:r>
              <a:rPr lang="en-US" altLang="en-US" err="1" smtClean="0"/>
              <a:t>所查到的</a:t>
            </a:r>
            <a:r>
              <a:rPr lang="zh-CN" altLang="en-US" smtClean="0"/>
              <a:t>数据元素</a:t>
            </a:r>
            <a:r>
              <a:rPr lang="en-US" altLang="en-US" smtClean="0"/>
              <a:t>或</a:t>
            </a:r>
            <a:r>
              <a:rPr lang="zh-CN" altLang="en-US" smtClean="0"/>
              <a:t>其</a:t>
            </a:r>
            <a:r>
              <a:rPr lang="en-US" altLang="en-US" err="1" smtClean="0"/>
              <a:t>在查找表中的位置</a:t>
            </a:r>
            <a:endParaRPr lang="en-US" altLang="en-US" smtClean="0"/>
          </a:p>
          <a:p>
            <a:pPr lvl="1">
              <a:lnSpc>
                <a:spcPct val="120000"/>
              </a:lnSpc>
              <a:spcBef>
                <a:spcPts val="0"/>
              </a:spcBef>
            </a:pPr>
            <a:r>
              <a:rPr lang="en-US" altLang="en-US" err="1" smtClean="0"/>
              <a:t>查找表中不存在满足条件的记录</a:t>
            </a:r>
            <a:r>
              <a:rPr lang="zh-CN" altLang="en-US" smtClean="0"/>
              <a:t>，则</a:t>
            </a:r>
            <a:r>
              <a:rPr lang="en-US" altLang="en-US" err="1" smtClean="0"/>
              <a:t>查找失败</a:t>
            </a:r>
            <a:endParaRPr lang="en-US" altLang="en-US" smtClean="0"/>
          </a:p>
          <a:p>
            <a:pPr lvl="1">
              <a:lnSpc>
                <a:spcPct val="120000"/>
              </a:lnSpc>
              <a:spcBef>
                <a:spcPts val="0"/>
              </a:spcBef>
            </a:pPr>
            <a:r>
              <a:rPr lang="zh-CN" altLang="en-US" smtClean="0"/>
              <a:t>“关键字等于给定值”只是一种最为常用的查找条件，实际应用中可能会有其他的查找条件，例如查找“关键字在某个范围内的数据元素</a:t>
            </a:r>
            <a:r>
              <a:rPr lang="en-US" altLang="zh-CN" smtClean="0"/>
              <a:t>”</a:t>
            </a:r>
            <a:r>
              <a:rPr lang="zh-CN" altLang="en-US" smtClean="0"/>
              <a:t>等等</a:t>
            </a:r>
            <a:endParaRPr lang="en-US" altLang="en-US" smtClean="0"/>
          </a:p>
          <a:p>
            <a:pPr>
              <a:lnSpc>
                <a:spcPct val="120000"/>
              </a:lnSpc>
              <a:spcBef>
                <a:spcPts val="0"/>
              </a:spcBef>
            </a:pPr>
            <a:r>
              <a:rPr lang="en-US" altLang="en-US" sz="3300" err="1" smtClean="0"/>
              <a:t>采用何种查找方法，首先</a:t>
            </a:r>
            <a:r>
              <a:rPr lang="en-US" altLang="en-US" sz="3300" b="1" err="1" smtClean="0">
                <a:solidFill>
                  <a:srgbClr val="0000FF"/>
                </a:solidFill>
              </a:rPr>
              <a:t>取决于</a:t>
            </a:r>
            <a:r>
              <a:rPr lang="en-US" altLang="en-US" sz="3300" b="1" err="1" smtClean="0"/>
              <a:t>查找表的组织</a:t>
            </a:r>
            <a:r>
              <a:rPr lang="zh-CN" altLang="en-US" sz="3300" smtClean="0"/>
              <a:t>，即</a:t>
            </a:r>
            <a:r>
              <a:rPr lang="zh-CN" altLang="en-US" sz="3300" b="1" smtClean="0"/>
              <a:t>按何种关系组织</a:t>
            </a:r>
            <a:r>
              <a:rPr lang="en-US" altLang="zh-CN" sz="3300" b="1" smtClean="0"/>
              <a:t>/</a:t>
            </a:r>
            <a:r>
              <a:rPr lang="zh-CN" altLang="en-US" sz="3300" b="1" smtClean="0"/>
              <a:t>存储数据元素</a:t>
            </a:r>
            <a:endParaRPr lang="en-US" altLang="en-US" sz="3300" b="1" smtClean="0"/>
          </a:p>
          <a:p>
            <a:pPr lvl="1">
              <a:lnSpc>
                <a:spcPct val="120000"/>
              </a:lnSpc>
              <a:spcBef>
                <a:spcPts val="0"/>
              </a:spcBef>
            </a:pPr>
            <a:r>
              <a:rPr lang="en-US" altLang="en-US" err="1" smtClean="0"/>
              <a:t>查找表是记录的集合，而集合中的元素之间是一种完全松散的关系，因此，查找表是一种非常灵活的数据结构，可以用多种方式来存储</a:t>
            </a:r>
            <a:endParaRPr lang="en-US" altLang="en-US"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extLst>
      <p:ext uri="{BB962C8B-B14F-4D97-AF65-F5344CB8AC3E}">
        <p14:creationId xmlns:p14="http://schemas.microsoft.com/office/powerpoint/2010/main" val="22544562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030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60</a:t>
            </a:fld>
            <a:endParaRPr lang="zh-CN" altLang="en-US"/>
          </a:p>
        </p:txBody>
      </p:sp>
      <p:grpSp>
        <p:nvGrpSpPr>
          <p:cNvPr id="5" name="Group 33"/>
          <p:cNvGrpSpPr>
            <a:grpSpLocks/>
          </p:cNvGrpSpPr>
          <p:nvPr/>
        </p:nvGrpSpPr>
        <p:grpSpPr bwMode="auto">
          <a:xfrm>
            <a:off x="685800" y="914400"/>
            <a:ext cx="6324600" cy="4191000"/>
            <a:chOff x="432" y="576"/>
            <a:chExt cx="3984" cy="2640"/>
          </a:xfrm>
        </p:grpSpPr>
        <p:sp>
          <p:nvSpPr>
            <p:cNvPr id="6" name="Oval 2"/>
            <p:cNvSpPr>
              <a:spLocks noChangeArrowheads="1"/>
            </p:cNvSpPr>
            <p:nvPr/>
          </p:nvSpPr>
          <p:spPr bwMode="auto">
            <a:xfrm>
              <a:off x="2064" y="1056"/>
              <a:ext cx="432" cy="336"/>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600">
                  <a:solidFill>
                    <a:srgbClr val="990033"/>
                  </a:solidFill>
                </a:rPr>
                <a:t>50</a:t>
              </a:r>
              <a:endParaRPr lang="en-US" altLang="zh-CN"/>
            </a:p>
          </p:txBody>
        </p:sp>
        <p:sp>
          <p:nvSpPr>
            <p:cNvPr id="7" name="Oval 3"/>
            <p:cNvSpPr>
              <a:spLocks noChangeArrowheads="1"/>
            </p:cNvSpPr>
            <p:nvPr/>
          </p:nvSpPr>
          <p:spPr bwMode="auto">
            <a:xfrm>
              <a:off x="1152" y="1392"/>
              <a:ext cx="432" cy="336"/>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600">
                  <a:solidFill>
                    <a:srgbClr val="990033"/>
                  </a:solidFill>
                </a:rPr>
                <a:t>30</a:t>
              </a:r>
              <a:endParaRPr lang="en-US" altLang="zh-CN"/>
            </a:p>
          </p:txBody>
        </p:sp>
        <p:sp>
          <p:nvSpPr>
            <p:cNvPr id="8" name="Oval 4"/>
            <p:cNvSpPr>
              <a:spLocks noChangeArrowheads="1"/>
            </p:cNvSpPr>
            <p:nvPr/>
          </p:nvSpPr>
          <p:spPr bwMode="auto">
            <a:xfrm>
              <a:off x="2976" y="1392"/>
              <a:ext cx="432" cy="336"/>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600">
                  <a:solidFill>
                    <a:srgbClr val="990033"/>
                  </a:solidFill>
                </a:rPr>
                <a:t>80</a:t>
              </a:r>
              <a:endParaRPr lang="en-US" altLang="zh-CN"/>
            </a:p>
          </p:txBody>
        </p:sp>
        <p:sp>
          <p:nvSpPr>
            <p:cNvPr id="9" name="Oval 5"/>
            <p:cNvSpPr>
              <a:spLocks noChangeArrowheads="1"/>
            </p:cNvSpPr>
            <p:nvPr/>
          </p:nvSpPr>
          <p:spPr bwMode="auto">
            <a:xfrm>
              <a:off x="432" y="1824"/>
              <a:ext cx="432" cy="336"/>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600">
                  <a:solidFill>
                    <a:srgbClr val="990033"/>
                  </a:solidFill>
                </a:rPr>
                <a:t>20</a:t>
              </a:r>
              <a:endParaRPr lang="en-US" altLang="zh-CN"/>
            </a:p>
          </p:txBody>
        </p:sp>
        <p:sp>
          <p:nvSpPr>
            <p:cNvPr id="10" name="Oval 6"/>
            <p:cNvSpPr>
              <a:spLocks noChangeArrowheads="1"/>
            </p:cNvSpPr>
            <p:nvPr/>
          </p:nvSpPr>
          <p:spPr bwMode="auto">
            <a:xfrm>
              <a:off x="3696" y="1824"/>
              <a:ext cx="432" cy="336"/>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600">
                  <a:solidFill>
                    <a:srgbClr val="990033"/>
                  </a:solidFill>
                </a:rPr>
                <a:t>90</a:t>
              </a:r>
              <a:endParaRPr lang="en-US" altLang="zh-CN"/>
            </a:p>
          </p:txBody>
        </p:sp>
        <p:sp>
          <p:nvSpPr>
            <p:cNvPr id="11" name="Oval 7"/>
            <p:cNvSpPr>
              <a:spLocks noChangeArrowheads="1"/>
            </p:cNvSpPr>
            <p:nvPr/>
          </p:nvSpPr>
          <p:spPr bwMode="auto">
            <a:xfrm>
              <a:off x="3168" y="2352"/>
              <a:ext cx="432" cy="336"/>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600">
                  <a:solidFill>
                    <a:srgbClr val="990033"/>
                  </a:solidFill>
                </a:rPr>
                <a:t>85</a:t>
              </a:r>
              <a:endParaRPr lang="en-US" altLang="zh-CN"/>
            </a:p>
          </p:txBody>
        </p:sp>
        <p:sp>
          <p:nvSpPr>
            <p:cNvPr id="12" name="Oval 8"/>
            <p:cNvSpPr>
              <a:spLocks noChangeArrowheads="1"/>
            </p:cNvSpPr>
            <p:nvPr/>
          </p:nvSpPr>
          <p:spPr bwMode="auto">
            <a:xfrm>
              <a:off x="1872" y="1824"/>
              <a:ext cx="432" cy="336"/>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600">
                  <a:solidFill>
                    <a:srgbClr val="990033"/>
                  </a:solidFill>
                </a:rPr>
                <a:t>40</a:t>
              </a:r>
              <a:endParaRPr lang="en-US" altLang="zh-CN"/>
            </a:p>
          </p:txBody>
        </p:sp>
        <p:sp>
          <p:nvSpPr>
            <p:cNvPr id="13" name="Oval 9"/>
            <p:cNvSpPr>
              <a:spLocks noChangeArrowheads="1"/>
            </p:cNvSpPr>
            <p:nvPr/>
          </p:nvSpPr>
          <p:spPr bwMode="auto">
            <a:xfrm>
              <a:off x="1296" y="2352"/>
              <a:ext cx="432" cy="336"/>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600">
                  <a:solidFill>
                    <a:srgbClr val="990033"/>
                  </a:solidFill>
                </a:rPr>
                <a:t>35</a:t>
              </a:r>
              <a:endParaRPr lang="en-US" altLang="zh-CN"/>
            </a:p>
          </p:txBody>
        </p:sp>
        <p:sp>
          <p:nvSpPr>
            <p:cNvPr id="14" name="Oval 10"/>
            <p:cNvSpPr>
              <a:spLocks noChangeArrowheads="1"/>
            </p:cNvSpPr>
            <p:nvPr/>
          </p:nvSpPr>
          <p:spPr bwMode="auto">
            <a:xfrm>
              <a:off x="3984" y="2880"/>
              <a:ext cx="432" cy="336"/>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600">
                  <a:solidFill>
                    <a:srgbClr val="990033"/>
                  </a:solidFill>
                </a:rPr>
                <a:t>88</a:t>
              </a:r>
              <a:endParaRPr lang="en-US" altLang="zh-CN"/>
            </a:p>
          </p:txBody>
        </p:sp>
        <p:sp>
          <p:nvSpPr>
            <p:cNvPr id="15" name="Line 11"/>
            <p:cNvSpPr>
              <a:spLocks noChangeShapeType="1"/>
            </p:cNvSpPr>
            <p:nvPr/>
          </p:nvSpPr>
          <p:spPr bwMode="auto">
            <a:xfrm flipH="1">
              <a:off x="1536" y="1248"/>
              <a:ext cx="528"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2"/>
            <p:cNvSpPr>
              <a:spLocks noChangeShapeType="1"/>
            </p:cNvSpPr>
            <p:nvPr/>
          </p:nvSpPr>
          <p:spPr bwMode="auto">
            <a:xfrm flipH="1">
              <a:off x="816" y="1632"/>
              <a:ext cx="384" cy="240"/>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3"/>
            <p:cNvSpPr>
              <a:spLocks noChangeShapeType="1"/>
            </p:cNvSpPr>
            <p:nvPr/>
          </p:nvSpPr>
          <p:spPr bwMode="auto">
            <a:xfrm>
              <a:off x="2496" y="1248"/>
              <a:ext cx="480"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4"/>
            <p:cNvSpPr>
              <a:spLocks noChangeShapeType="1"/>
            </p:cNvSpPr>
            <p:nvPr/>
          </p:nvSpPr>
          <p:spPr bwMode="auto">
            <a:xfrm>
              <a:off x="1536" y="1632"/>
              <a:ext cx="384"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5"/>
            <p:cNvSpPr>
              <a:spLocks noChangeShapeType="1"/>
            </p:cNvSpPr>
            <p:nvPr/>
          </p:nvSpPr>
          <p:spPr bwMode="auto">
            <a:xfrm flipH="1">
              <a:off x="1584" y="2112"/>
              <a:ext cx="336"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6"/>
            <p:cNvSpPr>
              <a:spLocks noChangeShapeType="1"/>
            </p:cNvSpPr>
            <p:nvPr/>
          </p:nvSpPr>
          <p:spPr bwMode="auto">
            <a:xfrm>
              <a:off x="3360" y="1680"/>
              <a:ext cx="384"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7"/>
            <p:cNvSpPr>
              <a:spLocks noChangeShapeType="1"/>
            </p:cNvSpPr>
            <p:nvPr/>
          </p:nvSpPr>
          <p:spPr bwMode="auto">
            <a:xfrm flipH="1">
              <a:off x="3456" y="2160"/>
              <a:ext cx="336" cy="240"/>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8"/>
            <p:cNvSpPr>
              <a:spLocks noChangeShapeType="1"/>
            </p:cNvSpPr>
            <p:nvPr/>
          </p:nvSpPr>
          <p:spPr bwMode="auto">
            <a:xfrm>
              <a:off x="3552" y="2640"/>
              <a:ext cx="480" cy="288"/>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Oval 19"/>
            <p:cNvSpPr>
              <a:spLocks noChangeArrowheads="1"/>
            </p:cNvSpPr>
            <p:nvPr/>
          </p:nvSpPr>
          <p:spPr bwMode="auto">
            <a:xfrm>
              <a:off x="672" y="2880"/>
              <a:ext cx="432" cy="336"/>
            </a:xfrm>
            <a:prstGeom prst="ellipse">
              <a:avLst/>
            </a:prstGeom>
            <a:noFill/>
            <a:ln w="25400"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algn="ctr" eaLnBrk="1" hangingPunct="1"/>
              <a:r>
                <a:rPr lang="en-US" altLang="zh-CN" sz="3600">
                  <a:solidFill>
                    <a:srgbClr val="990033"/>
                  </a:solidFill>
                </a:rPr>
                <a:t>32</a:t>
              </a:r>
              <a:endParaRPr lang="en-US" altLang="zh-CN"/>
            </a:p>
          </p:txBody>
        </p:sp>
        <p:sp>
          <p:nvSpPr>
            <p:cNvPr id="24" name="Line 20"/>
            <p:cNvSpPr>
              <a:spLocks noChangeShapeType="1"/>
            </p:cNvSpPr>
            <p:nvPr/>
          </p:nvSpPr>
          <p:spPr bwMode="auto">
            <a:xfrm flipH="1">
              <a:off x="960" y="2592"/>
              <a:ext cx="384" cy="288"/>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Freeform 30"/>
            <p:cNvSpPr>
              <a:spLocks/>
            </p:cNvSpPr>
            <p:nvPr/>
          </p:nvSpPr>
          <p:spPr bwMode="auto">
            <a:xfrm>
              <a:off x="2256" y="576"/>
              <a:ext cx="672" cy="480"/>
            </a:xfrm>
            <a:custGeom>
              <a:avLst/>
              <a:gdLst>
                <a:gd name="T0" fmla="*/ 672 w 672"/>
                <a:gd name="T1" fmla="*/ 0 h 480"/>
                <a:gd name="T2" fmla="*/ 192 w 672"/>
                <a:gd name="T3" fmla="*/ 240 h 480"/>
                <a:gd name="T4" fmla="*/ 480 w 672"/>
                <a:gd name="T5" fmla="*/ 240 h 480"/>
                <a:gd name="T6" fmla="*/ 0 w 672"/>
                <a:gd name="T7" fmla="*/ 480 h 480"/>
                <a:gd name="T8" fmla="*/ 0 60000 65536"/>
                <a:gd name="T9" fmla="*/ 0 60000 65536"/>
                <a:gd name="T10" fmla="*/ 0 60000 65536"/>
                <a:gd name="T11" fmla="*/ 0 60000 65536"/>
                <a:gd name="T12" fmla="*/ 0 w 672"/>
                <a:gd name="T13" fmla="*/ 0 h 480"/>
                <a:gd name="T14" fmla="*/ 672 w 672"/>
                <a:gd name="T15" fmla="*/ 480 h 480"/>
              </a:gdLst>
              <a:ahLst/>
              <a:cxnLst>
                <a:cxn ang="T8">
                  <a:pos x="T0" y="T1"/>
                </a:cxn>
                <a:cxn ang="T9">
                  <a:pos x="T2" y="T3"/>
                </a:cxn>
                <a:cxn ang="T10">
                  <a:pos x="T4" y="T5"/>
                </a:cxn>
                <a:cxn ang="T11">
                  <a:pos x="T6" y="T7"/>
                </a:cxn>
              </a:cxnLst>
              <a:rect l="T12" t="T13" r="T14" b="T15"/>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6" name="AutoShape 23"/>
          <p:cNvSpPr>
            <a:spLocks noChangeArrowheads="1"/>
          </p:cNvSpPr>
          <p:nvPr/>
        </p:nvSpPr>
        <p:spPr bwMode="auto">
          <a:xfrm>
            <a:off x="2438400" y="2590800"/>
            <a:ext cx="152400" cy="1143000"/>
          </a:xfrm>
          <a:prstGeom prst="downArrow">
            <a:avLst>
              <a:gd name="adj1" fmla="val 50000"/>
              <a:gd name="adj2" fmla="val 187500"/>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useBgFill="1">
        <p:nvSpPr>
          <p:cNvPr id="27" name="Rectangle 24"/>
          <p:cNvSpPr>
            <a:spLocks noChangeArrowheads="1"/>
          </p:cNvSpPr>
          <p:nvPr/>
        </p:nvSpPr>
        <p:spPr bwMode="auto">
          <a:xfrm>
            <a:off x="2590800" y="2590800"/>
            <a:ext cx="1143000" cy="1143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28" name="Line 25"/>
          <p:cNvSpPr>
            <a:spLocks noChangeShapeType="1"/>
          </p:cNvSpPr>
          <p:nvPr/>
        </p:nvSpPr>
        <p:spPr bwMode="auto">
          <a:xfrm>
            <a:off x="3962400" y="1981200"/>
            <a:ext cx="1981200" cy="990600"/>
          </a:xfrm>
          <a:prstGeom prst="line">
            <a:avLst/>
          </a:prstGeom>
          <a:noFill/>
          <a:ln w="63500">
            <a:solidFill>
              <a:srgbClr val="FF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useBgFill="1">
        <p:nvSpPr>
          <p:cNvPr id="29" name="Rectangle 27"/>
          <p:cNvSpPr>
            <a:spLocks noChangeArrowheads="1"/>
          </p:cNvSpPr>
          <p:nvPr/>
        </p:nvSpPr>
        <p:spPr bwMode="auto">
          <a:xfrm>
            <a:off x="4648200" y="2133600"/>
            <a:ext cx="838200" cy="685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endParaRPr lang="zh-CN" altLang="en-US"/>
          </a:p>
        </p:txBody>
      </p:sp>
      <p:sp>
        <p:nvSpPr>
          <p:cNvPr id="30" name="Line 28"/>
          <p:cNvSpPr>
            <a:spLocks noChangeShapeType="1"/>
          </p:cNvSpPr>
          <p:nvPr/>
        </p:nvSpPr>
        <p:spPr bwMode="auto">
          <a:xfrm>
            <a:off x="3962400" y="1981200"/>
            <a:ext cx="1981200" cy="990600"/>
          </a:xfrm>
          <a:prstGeom prst="line">
            <a:avLst/>
          </a:prstGeom>
          <a:noFill/>
          <a:ln w="63500">
            <a:solidFill>
              <a:srgbClr val="FF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31" name="Text Box 29"/>
          <p:cNvSpPr txBox="1">
            <a:spLocks noChangeArrowheads="1"/>
          </p:cNvSpPr>
          <p:nvPr/>
        </p:nvSpPr>
        <p:spPr bwMode="auto">
          <a:xfrm>
            <a:off x="228600" y="5295900"/>
            <a:ext cx="86868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lnSpc>
                <a:spcPct val="120000"/>
              </a:lnSpc>
              <a:spcBef>
                <a:spcPct val="50000"/>
              </a:spcBef>
            </a:pPr>
            <a:r>
              <a:rPr lang="en-US" altLang="zh-CN" sz="3600" b="1">
                <a:solidFill>
                  <a:srgbClr val="A50021"/>
                </a:solidFill>
                <a:ea typeface="楷体_GB2312" pitchFamily="49" charset="-122"/>
              </a:rPr>
              <a:t> </a:t>
            </a:r>
            <a:r>
              <a:rPr lang="zh-CN" altLang="en-US" sz="3600" b="1" smtClean="0">
                <a:solidFill>
                  <a:srgbClr val="A50021"/>
                </a:solidFill>
                <a:ea typeface="楷体_GB2312" pitchFamily="49" charset="-122"/>
              </a:rPr>
              <a:t>将其父结点</a:t>
            </a:r>
            <a:r>
              <a:rPr lang="zh-CN" altLang="en-US" sz="3600" b="1">
                <a:solidFill>
                  <a:srgbClr val="A50021"/>
                </a:solidFill>
                <a:ea typeface="楷体_GB2312" pitchFamily="49" charset="-122"/>
              </a:rPr>
              <a:t>的相应指针域的值改为 “指向被删除结点的左子树或右子树</a:t>
            </a:r>
            <a:r>
              <a:rPr lang="zh-CN" altLang="en-US" sz="3600" b="1" smtClean="0">
                <a:solidFill>
                  <a:srgbClr val="A50021"/>
                </a:solidFill>
                <a:ea typeface="楷体_GB2312" pitchFamily="49" charset="-122"/>
              </a:rPr>
              <a:t>”</a:t>
            </a:r>
            <a:endParaRPr lang="zh-CN" altLang="en-US" sz="3600">
              <a:ea typeface="楷体_GB2312" pitchFamily="49" charset="-122"/>
            </a:endParaRPr>
          </a:p>
        </p:txBody>
      </p:sp>
      <p:sp>
        <p:nvSpPr>
          <p:cNvPr id="32" name="Text Box 31"/>
          <p:cNvSpPr txBox="1">
            <a:spLocks noChangeArrowheads="1"/>
          </p:cNvSpPr>
          <p:nvPr/>
        </p:nvSpPr>
        <p:spPr bwMode="auto">
          <a:xfrm>
            <a:off x="5486400" y="958850"/>
            <a:ext cx="354135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3600" b="1">
                <a:solidFill>
                  <a:srgbClr val="3333FF"/>
                </a:solidFill>
                <a:ea typeface="楷体_GB2312" pitchFamily="49" charset="-122"/>
              </a:rPr>
              <a:t>被删</a:t>
            </a:r>
            <a:r>
              <a:rPr lang="zh-CN" altLang="en-US" sz="3600" b="1" smtClean="0">
                <a:solidFill>
                  <a:srgbClr val="3333FF"/>
                </a:solidFill>
                <a:ea typeface="楷体_GB2312" pitchFamily="49" charset="-122"/>
              </a:rPr>
              <a:t>关键字：</a:t>
            </a:r>
            <a:r>
              <a:rPr lang="en-US" altLang="zh-CN" sz="3600" b="1" smtClean="0">
                <a:solidFill>
                  <a:srgbClr val="3333FF"/>
                </a:solidFill>
                <a:ea typeface="楷体_GB2312" pitchFamily="49" charset="-122"/>
              </a:rPr>
              <a:t> </a:t>
            </a:r>
            <a:r>
              <a:rPr lang="en-US" altLang="zh-CN" sz="3600" b="1">
                <a:solidFill>
                  <a:srgbClr val="3333FF"/>
                </a:solidFill>
                <a:ea typeface="楷体_GB2312" pitchFamily="49" charset="-122"/>
              </a:rPr>
              <a:t>40</a:t>
            </a:r>
            <a:endParaRPr lang="en-US" altLang="zh-CN" sz="3600">
              <a:ea typeface="楷体_GB2312" pitchFamily="49" charset="-122"/>
            </a:endParaRPr>
          </a:p>
        </p:txBody>
      </p:sp>
      <p:sp useBgFill="1">
        <p:nvSpPr>
          <p:cNvPr id="33" name="Rectangle 32"/>
          <p:cNvSpPr>
            <a:spLocks noChangeArrowheads="1"/>
          </p:cNvSpPr>
          <p:nvPr/>
        </p:nvSpPr>
        <p:spPr bwMode="auto">
          <a:xfrm>
            <a:off x="8274050" y="958850"/>
            <a:ext cx="641350" cy="64135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600" b="1">
                <a:solidFill>
                  <a:srgbClr val="FF0000"/>
                </a:solidFill>
                <a:ea typeface="楷体_GB2312" pitchFamily="49" charset="-122"/>
              </a:rPr>
              <a:t>80</a:t>
            </a:r>
            <a:endParaRPr lang="en-US" altLang="zh-CN" sz="3600" b="1">
              <a:solidFill>
                <a:srgbClr val="3333FF"/>
              </a:solidFill>
              <a:ea typeface="楷体_GB2312" pitchFamily="49" charset="-122"/>
            </a:endParaRPr>
          </a:p>
        </p:txBody>
      </p:sp>
    </p:spTree>
    <p:extLst>
      <p:ext uri="{BB962C8B-B14F-4D97-AF65-F5344CB8AC3E}">
        <p14:creationId xmlns:p14="http://schemas.microsoft.com/office/powerpoint/2010/main" val="4576482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up)">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left)">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up)">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up)">
                                      <p:cBhvr>
                                        <p:cTn id="37" dur="500"/>
                                        <p:tgtEl>
                                          <p:spTgt spid="29"/>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left)">
                                      <p:cBhvr>
                                        <p:cTn id="4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utoUpdateAnimBg="0"/>
      <p:bldP spid="32" grpId="0" autoUpdateAnimBg="0"/>
      <p:bldP spid="33"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en-US"/>
              <a:t>BST</a:t>
            </a:r>
            <a:r>
              <a:rPr lang="zh-CN" altLang="en-US"/>
              <a:t>上结点</a:t>
            </a:r>
            <a:r>
              <a:rPr lang="en-US" altLang="en-US" err="1"/>
              <a:t>的删除</a:t>
            </a:r>
            <a:r>
              <a:rPr lang="en-US" altLang="en-US"/>
              <a:t>-</a:t>
            </a:r>
            <a:r>
              <a:rPr lang="en-US" altLang="en-US" smtClean="0"/>
              <a:t>I</a:t>
            </a:r>
            <a:r>
              <a:rPr lang="en-US" altLang="zh-CN" smtClean="0"/>
              <a:t>V</a:t>
            </a:r>
            <a:endParaRPr lang="zh-CN" altLang="en-US"/>
          </a:p>
        </p:txBody>
      </p:sp>
      <p:sp>
        <p:nvSpPr>
          <p:cNvPr id="3" name="内容占位符 2"/>
          <p:cNvSpPr>
            <a:spLocks noGrp="1"/>
          </p:cNvSpPr>
          <p:nvPr>
            <p:ph idx="1"/>
          </p:nvPr>
        </p:nvSpPr>
        <p:spPr/>
        <p:txBody>
          <a:bodyPr/>
          <a:lstStyle/>
          <a:p>
            <a:r>
              <a:rPr lang="zh-CN" altLang="en-US" smtClean="0"/>
              <a:t>若</a:t>
            </a:r>
            <a:r>
              <a:rPr lang="en-US" altLang="en-US" smtClean="0"/>
              <a:t>p</a:t>
            </a:r>
            <a:r>
              <a:rPr lang="zh-CN" altLang="en-US" smtClean="0"/>
              <a:t>既有左子树又有右子树</a:t>
            </a:r>
            <a:endParaRPr lang="en-US" altLang="zh-CN" smtClean="0"/>
          </a:p>
          <a:p>
            <a:r>
              <a:rPr lang="zh-CN" altLang="en-US" smtClean="0"/>
              <a:t>方法一：</a:t>
            </a:r>
            <a:r>
              <a:rPr lang="zh-CN" altLang="en-US" smtClean="0">
                <a:solidFill>
                  <a:srgbClr val="6600CC"/>
                </a:solidFill>
              </a:rPr>
              <a:t>用</a:t>
            </a:r>
            <a:r>
              <a:rPr lang="en-US" altLang="en-US" smtClean="0">
                <a:solidFill>
                  <a:srgbClr val="6600CC"/>
                </a:solidFill>
              </a:rPr>
              <a:t>p</a:t>
            </a:r>
            <a:r>
              <a:rPr lang="zh-CN" altLang="en-US" smtClean="0">
                <a:solidFill>
                  <a:srgbClr val="6600CC"/>
                </a:solidFill>
              </a:rPr>
              <a:t>的直接前驱</a:t>
            </a:r>
            <a:r>
              <a:rPr lang="en-US" altLang="zh-CN" smtClean="0">
                <a:solidFill>
                  <a:srgbClr val="6600CC"/>
                </a:solidFill>
              </a:rPr>
              <a:t>(</a:t>
            </a:r>
            <a:r>
              <a:rPr lang="zh-CN" altLang="en-US" smtClean="0">
                <a:solidFill>
                  <a:srgbClr val="6600CC"/>
                </a:solidFill>
              </a:rPr>
              <a:t>或直接后继</a:t>
            </a:r>
            <a:r>
              <a:rPr lang="en-US" altLang="zh-CN" smtClean="0">
                <a:solidFill>
                  <a:srgbClr val="6600CC"/>
                </a:solidFill>
              </a:rPr>
              <a:t>)</a:t>
            </a:r>
            <a:r>
              <a:rPr lang="zh-CN" altLang="en-US" smtClean="0">
                <a:solidFill>
                  <a:srgbClr val="6600CC"/>
                </a:solidFill>
              </a:rPr>
              <a:t>结点</a:t>
            </a:r>
            <a:r>
              <a:rPr lang="en-US" altLang="zh-CN" smtClean="0">
                <a:solidFill>
                  <a:srgbClr val="6600CC"/>
                </a:solidFill>
              </a:rPr>
              <a:t>s</a:t>
            </a:r>
            <a:r>
              <a:rPr lang="zh-CN" altLang="en-US" smtClean="0">
                <a:solidFill>
                  <a:srgbClr val="6600CC"/>
                </a:solidFill>
              </a:rPr>
              <a:t>代替</a:t>
            </a:r>
            <a:r>
              <a:rPr lang="en-US" altLang="en-US" smtClean="0">
                <a:solidFill>
                  <a:srgbClr val="6600CC"/>
                </a:solidFill>
              </a:rPr>
              <a:t>p</a:t>
            </a:r>
            <a:r>
              <a:rPr lang="zh-CN" altLang="en-US" smtClean="0"/>
              <a:t>，即从</a:t>
            </a:r>
            <a:r>
              <a:rPr lang="en-US" altLang="en-US" smtClean="0"/>
              <a:t>p</a:t>
            </a:r>
            <a:r>
              <a:rPr lang="zh-CN" altLang="en-US" smtClean="0"/>
              <a:t>的左子树中选择值最大的结点</a:t>
            </a:r>
            <a:r>
              <a:rPr lang="en-US" altLang="en-US" smtClean="0"/>
              <a:t>s</a:t>
            </a:r>
            <a:r>
              <a:rPr lang="zh-CN" altLang="en-US" smtClean="0"/>
              <a:t>放在</a:t>
            </a:r>
            <a:r>
              <a:rPr lang="en-US" altLang="en-US" smtClean="0"/>
              <a:t>p</a:t>
            </a:r>
            <a:r>
              <a:rPr lang="zh-CN" altLang="en-US" smtClean="0"/>
              <a:t>的位置</a:t>
            </a:r>
            <a:r>
              <a:rPr lang="en-US" altLang="en-US" smtClean="0"/>
              <a:t>(</a:t>
            </a:r>
            <a:r>
              <a:rPr lang="zh-CN" altLang="en-US" smtClean="0"/>
              <a:t>用结点</a:t>
            </a:r>
            <a:r>
              <a:rPr lang="en-US" altLang="en-US" smtClean="0"/>
              <a:t>s</a:t>
            </a:r>
            <a:r>
              <a:rPr lang="zh-CN" altLang="en-US" smtClean="0"/>
              <a:t>的内容替换结点</a:t>
            </a:r>
            <a:r>
              <a:rPr lang="en-US" altLang="en-US" smtClean="0"/>
              <a:t>p</a:t>
            </a:r>
            <a:r>
              <a:rPr lang="zh-CN" altLang="en-US" smtClean="0"/>
              <a:t>内容</a:t>
            </a:r>
            <a:r>
              <a:rPr lang="en-US" altLang="en-US" smtClean="0"/>
              <a:t>)</a:t>
            </a:r>
            <a:r>
              <a:rPr lang="zh-CN" altLang="en-US" smtClean="0"/>
              <a:t>，</a:t>
            </a:r>
            <a:r>
              <a:rPr lang="zh-CN" altLang="en-US" smtClean="0">
                <a:solidFill>
                  <a:srgbClr val="6600CC"/>
                </a:solidFill>
              </a:rPr>
              <a:t>然后删除结点</a:t>
            </a:r>
            <a:r>
              <a:rPr lang="en-US" altLang="en-US" smtClean="0">
                <a:solidFill>
                  <a:srgbClr val="6600CC"/>
                </a:solidFill>
              </a:rPr>
              <a:t>s</a:t>
            </a:r>
          </a:p>
          <a:p>
            <a:r>
              <a:rPr lang="zh-CN" altLang="en-US" smtClean="0"/>
              <a:t>删除结点</a:t>
            </a:r>
            <a:r>
              <a:rPr lang="en-US" altLang="zh-CN" smtClean="0"/>
              <a:t>12</a:t>
            </a:r>
            <a:r>
              <a:rPr lang="zh-CN" altLang="en-US" smtClean="0"/>
              <a:t>：</a:t>
            </a:r>
            <a:r>
              <a:rPr lang="en-US" altLang="en-US" smtClean="0"/>
              <a:t>s</a:t>
            </a:r>
            <a:r>
              <a:rPr lang="zh-CN" altLang="en-US" smtClean="0"/>
              <a:t>是</a:t>
            </a:r>
            <a:r>
              <a:rPr lang="en-US" altLang="en-US" smtClean="0"/>
              <a:t>p</a:t>
            </a:r>
            <a:r>
              <a:rPr lang="zh-CN" altLang="en-US" smtClean="0"/>
              <a:t>的左子树中的最右边的结点且没有右子树</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61</a:t>
            </a:fld>
            <a:endParaRPr lang="zh-CN" altLang="en-US"/>
          </a:p>
        </p:txBody>
      </p:sp>
      <p:grpSp>
        <p:nvGrpSpPr>
          <p:cNvPr id="8" name="Group 72"/>
          <p:cNvGrpSpPr>
            <a:grpSpLocks/>
          </p:cNvGrpSpPr>
          <p:nvPr/>
        </p:nvGrpSpPr>
        <p:grpSpPr bwMode="auto">
          <a:xfrm>
            <a:off x="1547664" y="4752801"/>
            <a:ext cx="2492375" cy="2060575"/>
            <a:chOff x="0" y="0"/>
            <a:chExt cx="1570" cy="1298"/>
          </a:xfrm>
        </p:grpSpPr>
        <p:sp>
          <p:nvSpPr>
            <p:cNvPr id="10" name="Oval 73"/>
            <p:cNvSpPr>
              <a:spLocks noChangeArrowheads="1"/>
            </p:cNvSpPr>
            <p:nvPr/>
          </p:nvSpPr>
          <p:spPr bwMode="auto">
            <a:xfrm>
              <a:off x="672" y="0"/>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12</a:t>
              </a:r>
            </a:p>
          </p:txBody>
        </p:sp>
        <p:sp>
          <p:nvSpPr>
            <p:cNvPr id="11" name="Oval 74"/>
            <p:cNvSpPr>
              <a:spLocks noChangeArrowheads="1"/>
            </p:cNvSpPr>
            <p:nvPr/>
          </p:nvSpPr>
          <p:spPr bwMode="auto">
            <a:xfrm>
              <a:off x="296" y="343"/>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8</a:t>
              </a:r>
            </a:p>
          </p:txBody>
        </p:sp>
        <p:sp>
          <p:nvSpPr>
            <p:cNvPr id="12" name="Oval 75"/>
            <p:cNvSpPr>
              <a:spLocks noChangeArrowheads="1"/>
            </p:cNvSpPr>
            <p:nvPr/>
          </p:nvSpPr>
          <p:spPr bwMode="auto">
            <a:xfrm>
              <a:off x="0" y="704"/>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6</a:t>
              </a:r>
            </a:p>
          </p:txBody>
        </p:sp>
        <p:sp>
          <p:nvSpPr>
            <p:cNvPr id="13" name="Oval 76"/>
            <p:cNvSpPr>
              <a:spLocks noChangeArrowheads="1"/>
            </p:cNvSpPr>
            <p:nvPr/>
          </p:nvSpPr>
          <p:spPr bwMode="auto">
            <a:xfrm>
              <a:off x="552" y="712"/>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9</a:t>
              </a:r>
            </a:p>
          </p:txBody>
        </p:sp>
        <p:sp>
          <p:nvSpPr>
            <p:cNvPr id="14" name="Oval 77"/>
            <p:cNvSpPr>
              <a:spLocks noChangeArrowheads="1"/>
            </p:cNvSpPr>
            <p:nvPr/>
          </p:nvSpPr>
          <p:spPr bwMode="auto">
            <a:xfrm>
              <a:off x="1056" y="328"/>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15</a:t>
              </a:r>
            </a:p>
          </p:txBody>
        </p:sp>
        <p:sp>
          <p:nvSpPr>
            <p:cNvPr id="15" name="Line 78"/>
            <p:cNvSpPr>
              <a:spLocks noChangeShapeType="1"/>
            </p:cNvSpPr>
            <p:nvPr/>
          </p:nvSpPr>
          <p:spPr bwMode="auto">
            <a:xfrm flipH="1">
              <a:off x="552" y="200"/>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Line 79"/>
            <p:cNvSpPr>
              <a:spLocks noChangeShapeType="1"/>
            </p:cNvSpPr>
            <p:nvPr/>
          </p:nvSpPr>
          <p:spPr bwMode="auto">
            <a:xfrm>
              <a:off x="936" y="200"/>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 name="Line 80"/>
            <p:cNvSpPr>
              <a:spLocks noChangeShapeType="1"/>
            </p:cNvSpPr>
            <p:nvPr/>
          </p:nvSpPr>
          <p:spPr bwMode="auto">
            <a:xfrm flipH="1">
              <a:off x="192" y="553"/>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Line 81"/>
            <p:cNvSpPr>
              <a:spLocks noChangeShapeType="1"/>
            </p:cNvSpPr>
            <p:nvPr/>
          </p:nvSpPr>
          <p:spPr bwMode="auto">
            <a:xfrm>
              <a:off x="504" y="569"/>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 name="Oval 82"/>
            <p:cNvSpPr>
              <a:spLocks noChangeArrowheads="1"/>
            </p:cNvSpPr>
            <p:nvPr/>
          </p:nvSpPr>
          <p:spPr bwMode="auto">
            <a:xfrm>
              <a:off x="936" y="712"/>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13</a:t>
              </a:r>
            </a:p>
          </p:txBody>
        </p:sp>
        <p:sp>
          <p:nvSpPr>
            <p:cNvPr id="20" name="Line 83"/>
            <p:cNvSpPr>
              <a:spLocks noChangeShapeType="1"/>
            </p:cNvSpPr>
            <p:nvPr/>
          </p:nvSpPr>
          <p:spPr bwMode="auto">
            <a:xfrm flipH="1">
              <a:off x="1043" y="553"/>
              <a:ext cx="159"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 name="Oval 84"/>
            <p:cNvSpPr>
              <a:spLocks noChangeArrowheads="1"/>
            </p:cNvSpPr>
            <p:nvPr/>
          </p:nvSpPr>
          <p:spPr bwMode="auto">
            <a:xfrm>
              <a:off x="1253" y="1071"/>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14</a:t>
              </a:r>
            </a:p>
          </p:txBody>
        </p:sp>
        <p:sp>
          <p:nvSpPr>
            <p:cNvPr id="22" name="Line 85"/>
            <p:cNvSpPr>
              <a:spLocks noChangeShapeType="1"/>
            </p:cNvSpPr>
            <p:nvPr/>
          </p:nvSpPr>
          <p:spPr bwMode="auto">
            <a:xfrm>
              <a:off x="1168" y="928"/>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3" name="AutoShape 88"/>
          <p:cNvSpPr>
            <a:spLocks noChangeArrowheads="1"/>
          </p:cNvSpPr>
          <p:nvPr/>
        </p:nvSpPr>
        <p:spPr bwMode="auto">
          <a:xfrm>
            <a:off x="4546848" y="5339431"/>
            <a:ext cx="482972" cy="364406"/>
          </a:xfrm>
          <a:prstGeom prst="rightArrow">
            <a:avLst>
              <a:gd name="adj1" fmla="val 50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nvGrpSpPr>
          <p:cNvPr id="24" name="Group 6"/>
          <p:cNvGrpSpPr>
            <a:grpSpLocks/>
          </p:cNvGrpSpPr>
          <p:nvPr/>
        </p:nvGrpSpPr>
        <p:grpSpPr bwMode="auto">
          <a:xfrm>
            <a:off x="5652120" y="4611637"/>
            <a:ext cx="2581275" cy="2046288"/>
            <a:chOff x="0" y="0"/>
            <a:chExt cx="1626" cy="1289"/>
          </a:xfrm>
        </p:grpSpPr>
        <p:sp>
          <p:nvSpPr>
            <p:cNvPr id="25" name="Rectangle 7"/>
            <p:cNvSpPr>
              <a:spLocks noChangeArrowheads="1"/>
            </p:cNvSpPr>
            <p:nvPr/>
          </p:nvSpPr>
          <p:spPr bwMode="auto">
            <a:xfrm>
              <a:off x="27" y="1062"/>
              <a:ext cx="120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smtClean="0">
                  <a:latin typeface="Times New Roman" pitchFamily="18" charset="0"/>
                </a:rPr>
                <a:t>删除</a:t>
              </a:r>
              <a:r>
                <a:rPr lang="zh-CN" altLang="en-US" sz="2000" b="1">
                  <a:latin typeface="Times New Roman" pitchFamily="18" charset="0"/>
                </a:rPr>
                <a:t>结点</a:t>
              </a:r>
              <a:r>
                <a:rPr lang="en-US" altLang="en-US" sz="2000" b="1">
                  <a:latin typeface="Times New Roman" pitchFamily="18" charset="0"/>
                </a:rPr>
                <a:t>12</a:t>
              </a:r>
            </a:p>
          </p:txBody>
        </p:sp>
        <p:grpSp>
          <p:nvGrpSpPr>
            <p:cNvPr id="26" name="Group 8"/>
            <p:cNvGrpSpPr>
              <a:grpSpLocks/>
            </p:cNvGrpSpPr>
            <p:nvPr/>
          </p:nvGrpSpPr>
          <p:grpSpPr bwMode="auto">
            <a:xfrm>
              <a:off x="0" y="0"/>
              <a:ext cx="1626" cy="1258"/>
              <a:chOff x="0" y="0"/>
              <a:chExt cx="1626" cy="1258"/>
            </a:xfrm>
          </p:grpSpPr>
          <p:sp>
            <p:nvSpPr>
              <p:cNvPr id="27" name="Oval 9"/>
              <p:cNvSpPr>
                <a:spLocks noChangeArrowheads="1"/>
              </p:cNvSpPr>
              <p:nvPr/>
            </p:nvSpPr>
            <p:spPr bwMode="auto">
              <a:xfrm>
                <a:off x="656" y="0"/>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9</a:t>
                </a:r>
              </a:p>
            </p:txBody>
          </p:sp>
          <p:sp>
            <p:nvSpPr>
              <p:cNvPr id="28" name="Oval 10"/>
              <p:cNvSpPr>
                <a:spLocks noChangeArrowheads="1"/>
              </p:cNvSpPr>
              <p:nvPr/>
            </p:nvSpPr>
            <p:spPr bwMode="auto">
              <a:xfrm>
                <a:off x="296" y="343"/>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8</a:t>
                </a:r>
              </a:p>
            </p:txBody>
          </p:sp>
          <p:sp>
            <p:nvSpPr>
              <p:cNvPr id="29" name="Oval 11"/>
              <p:cNvSpPr>
                <a:spLocks noChangeArrowheads="1"/>
              </p:cNvSpPr>
              <p:nvPr/>
            </p:nvSpPr>
            <p:spPr bwMode="auto">
              <a:xfrm>
                <a:off x="0" y="704"/>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6</a:t>
                </a:r>
              </a:p>
            </p:txBody>
          </p:sp>
          <p:sp>
            <p:nvSpPr>
              <p:cNvPr id="30" name="Oval 12"/>
              <p:cNvSpPr>
                <a:spLocks noChangeArrowheads="1"/>
              </p:cNvSpPr>
              <p:nvPr/>
            </p:nvSpPr>
            <p:spPr bwMode="auto">
              <a:xfrm>
                <a:off x="1032" y="328"/>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15</a:t>
                </a:r>
              </a:p>
            </p:txBody>
          </p:sp>
          <p:sp>
            <p:nvSpPr>
              <p:cNvPr id="31" name="Line 13"/>
              <p:cNvSpPr>
                <a:spLocks noChangeShapeType="1"/>
              </p:cNvSpPr>
              <p:nvPr/>
            </p:nvSpPr>
            <p:spPr bwMode="auto">
              <a:xfrm flipH="1">
                <a:off x="536" y="200"/>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 name="Line 14"/>
              <p:cNvSpPr>
                <a:spLocks noChangeShapeType="1"/>
              </p:cNvSpPr>
              <p:nvPr/>
            </p:nvSpPr>
            <p:spPr bwMode="auto">
              <a:xfrm>
                <a:off x="912" y="200"/>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 name="Line 15"/>
              <p:cNvSpPr>
                <a:spLocks noChangeShapeType="1"/>
              </p:cNvSpPr>
              <p:nvPr/>
            </p:nvSpPr>
            <p:spPr bwMode="auto">
              <a:xfrm flipH="1">
                <a:off x="192" y="553"/>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 name="Oval 16"/>
              <p:cNvSpPr>
                <a:spLocks noChangeArrowheads="1"/>
              </p:cNvSpPr>
              <p:nvPr/>
            </p:nvSpPr>
            <p:spPr bwMode="auto">
              <a:xfrm>
                <a:off x="920" y="712"/>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13</a:t>
                </a:r>
              </a:p>
            </p:txBody>
          </p:sp>
          <p:sp>
            <p:nvSpPr>
              <p:cNvPr id="35" name="Line 17"/>
              <p:cNvSpPr>
                <a:spLocks noChangeShapeType="1"/>
              </p:cNvSpPr>
              <p:nvPr/>
            </p:nvSpPr>
            <p:spPr bwMode="auto">
              <a:xfrm flipH="1">
                <a:off x="1027" y="553"/>
                <a:ext cx="159"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 name="Oval 18"/>
              <p:cNvSpPr>
                <a:spLocks noChangeArrowheads="1"/>
              </p:cNvSpPr>
              <p:nvPr/>
            </p:nvSpPr>
            <p:spPr bwMode="auto">
              <a:xfrm>
                <a:off x="1309" y="1031"/>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14</a:t>
                </a:r>
              </a:p>
            </p:txBody>
          </p:sp>
          <p:sp>
            <p:nvSpPr>
              <p:cNvPr id="37" name="Line 19"/>
              <p:cNvSpPr>
                <a:spLocks noChangeShapeType="1"/>
              </p:cNvSpPr>
              <p:nvPr/>
            </p:nvSpPr>
            <p:spPr bwMode="auto">
              <a:xfrm>
                <a:off x="1189" y="903"/>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38" name="TextBox 37"/>
          <p:cNvSpPr txBox="1"/>
          <p:nvPr/>
        </p:nvSpPr>
        <p:spPr>
          <a:xfrm>
            <a:off x="1532280" y="4725144"/>
            <a:ext cx="377026" cy="523220"/>
          </a:xfrm>
          <a:prstGeom prst="rect">
            <a:avLst/>
          </a:prstGeom>
          <a:noFill/>
        </p:spPr>
        <p:txBody>
          <a:bodyPr wrap="none" rtlCol="0">
            <a:spAutoFit/>
          </a:bodyPr>
          <a:lstStyle/>
          <a:p>
            <a:r>
              <a:rPr lang="en-US" altLang="zh-CN" sz="2800" b="1" smtClean="0">
                <a:solidFill>
                  <a:srgbClr val="6600CC"/>
                </a:solidFill>
              </a:rPr>
              <a:t>p</a:t>
            </a:r>
            <a:endParaRPr lang="en-US" b="1">
              <a:solidFill>
                <a:srgbClr val="6600CC"/>
              </a:solidFill>
            </a:endParaRPr>
          </a:p>
        </p:txBody>
      </p:sp>
      <p:cxnSp>
        <p:nvCxnSpPr>
          <p:cNvPr id="39" name="直接箭头连接符 38"/>
          <p:cNvCxnSpPr/>
          <p:nvPr/>
        </p:nvCxnSpPr>
        <p:spPr>
          <a:xfrm flipV="1">
            <a:off x="1852464" y="4935834"/>
            <a:ext cx="858838" cy="55276"/>
          </a:xfrm>
          <a:prstGeom prst="straightConnector1">
            <a:avLst/>
          </a:prstGeom>
          <a:ln>
            <a:headEnd type="none" w="med" len="med"/>
            <a:tailEnd type="triangle" w="lg" len="lg"/>
          </a:ln>
        </p:spPr>
        <p:style>
          <a:lnRef idx="3">
            <a:schemeClr val="dk1"/>
          </a:lnRef>
          <a:fillRef idx="0">
            <a:schemeClr val="dk1"/>
          </a:fillRef>
          <a:effectRef idx="2">
            <a:schemeClr val="dk1"/>
          </a:effectRef>
          <a:fontRef idx="minor">
            <a:schemeClr val="tx1"/>
          </a:fontRef>
        </p:style>
      </p:cxnSp>
      <p:cxnSp>
        <p:nvCxnSpPr>
          <p:cNvPr id="40" name="直接箭头连接符 39"/>
          <p:cNvCxnSpPr/>
          <p:nvPr/>
        </p:nvCxnSpPr>
        <p:spPr>
          <a:xfrm>
            <a:off x="1657715" y="4611637"/>
            <a:ext cx="1136180" cy="247923"/>
          </a:xfrm>
          <a:prstGeom prst="straightConnector1">
            <a:avLst/>
          </a:prstGeom>
          <a:ln>
            <a:headEnd type="none" w="med" len="med"/>
            <a:tailEnd type="triangle" w="lg" len="lg"/>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1331640" y="4365104"/>
            <a:ext cx="306494" cy="553998"/>
          </a:xfrm>
          <a:prstGeom prst="rect">
            <a:avLst/>
          </a:prstGeom>
          <a:noFill/>
        </p:spPr>
        <p:txBody>
          <a:bodyPr wrap="none" rtlCol="0">
            <a:spAutoFit/>
          </a:bodyPr>
          <a:lstStyle/>
          <a:p>
            <a:r>
              <a:rPr lang="en-US" altLang="zh-CN" sz="3000" b="1">
                <a:solidFill>
                  <a:srgbClr val="6600CC"/>
                </a:solidFill>
              </a:rPr>
              <a:t>f</a:t>
            </a:r>
            <a:endParaRPr lang="en-US" sz="3000" b="1">
              <a:solidFill>
                <a:srgbClr val="6600CC"/>
              </a:solidFill>
            </a:endParaRPr>
          </a:p>
        </p:txBody>
      </p:sp>
    </p:spTree>
    <p:extLst>
      <p:ext uri="{BB962C8B-B14F-4D97-AF65-F5344CB8AC3E}">
        <p14:creationId xmlns:p14="http://schemas.microsoft.com/office/powerpoint/2010/main" val="31220180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8" grpId="0"/>
      <p:bldP spid="4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en-US"/>
              <a:t>BST</a:t>
            </a:r>
            <a:r>
              <a:rPr lang="zh-CN" altLang="en-US"/>
              <a:t>上结点</a:t>
            </a:r>
            <a:r>
              <a:rPr lang="en-US" altLang="en-US" err="1"/>
              <a:t>的删除</a:t>
            </a:r>
            <a:r>
              <a:rPr lang="en-US" altLang="en-US" smtClean="0"/>
              <a:t>-</a:t>
            </a:r>
            <a:r>
              <a:rPr lang="en-US" altLang="zh-CN" smtClean="0"/>
              <a:t>V</a:t>
            </a:r>
            <a:endParaRPr lang="zh-CN" altLang="en-US"/>
          </a:p>
        </p:txBody>
      </p:sp>
      <p:sp>
        <p:nvSpPr>
          <p:cNvPr id="2" name="内容占位符 1"/>
          <p:cNvSpPr>
            <a:spLocks noGrp="1"/>
          </p:cNvSpPr>
          <p:nvPr>
            <p:ph idx="1"/>
          </p:nvPr>
        </p:nvSpPr>
        <p:spPr/>
        <p:txBody>
          <a:bodyPr/>
          <a:lstStyle/>
          <a:p>
            <a:r>
              <a:rPr lang="zh-CN" altLang="en-US"/>
              <a:t>若</a:t>
            </a:r>
            <a:r>
              <a:rPr lang="en-US" altLang="en-US"/>
              <a:t>p</a:t>
            </a:r>
            <a:r>
              <a:rPr lang="zh-CN" altLang="en-US"/>
              <a:t>既有左子树又有右子树</a:t>
            </a:r>
            <a:endParaRPr lang="en-US" altLang="zh-CN"/>
          </a:p>
          <a:p>
            <a:r>
              <a:rPr lang="zh-CN" altLang="en-US" smtClean="0"/>
              <a:t>方法二：令</a:t>
            </a:r>
            <a:r>
              <a:rPr lang="en-US" altLang="zh-CN" smtClean="0"/>
              <a:t>p</a:t>
            </a:r>
            <a:r>
              <a:rPr lang="zh-CN" altLang="en-US" smtClean="0"/>
              <a:t>的左子树为</a:t>
            </a:r>
            <a:r>
              <a:rPr lang="en-US" altLang="zh-CN" smtClean="0"/>
              <a:t>f</a:t>
            </a:r>
            <a:r>
              <a:rPr lang="zh-CN" altLang="en-US" smtClean="0"/>
              <a:t>的左子树，而</a:t>
            </a:r>
            <a:r>
              <a:rPr lang="en-US" altLang="zh-CN" smtClean="0"/>
              <a:t>p</a:t>
            </a:r>
            <a:r>
              <a:rPr lang="zh-CN" altLang="en-US" smtClean="0"/>
              <a:t>的右子树为</a:t>
            </a:r>
            <a:r>
              <a:rPr lang="en-US" altLang="zh-CN" smtClean="0"/>
              <a:t>s</a:t>
            </a:r>
            <a:r>
              <a:rPr lang="zh-CN" altLang="en-US" smtClean="0"/>
              <a:t>的右子树，</a:t>
            </a:r>
            <a:r>
              <a:rPr lang="en-US" altLang="en-US"/>
              <a:t> s</a:t>
            </a:r>
            <a:r>
              <a:rPr lang="zh-CN" altLang="en-US"/>
              <a:t>是</a:t>
            </a:r>
            <a:r>
              <a:rPr lang="en-US" altLang="en-US"/>
              <a:t>p</a:t>
            </a:r>
            <a:r>
              <a:rPr lang="zh-CN" altLang="en-US"/>
              <a:t>的左子树中的最右边的结点且没有右子</a:t>
            </a:r>
            <a:r>
              <a:rPr lang="zh-CN" altLang="en-US" smtClean="0"/>
              <a:t>树</a:t>
            </a:r>
            <a:endParaRPr lang="en-US" altLang="zh-CN" smtClean="0"/>
          </a:p>
          <a:p>
            <a:r>
              <a:rPr lang="zh-CN" altLang="en-US"/>
              <a:t>删除结点</a:t>
            </a:r>
            <a:r>
              <a:rPr lang="en-US" altLang="zh-CN" smtClean="0"/>
              <a:t>12</a:t>
            </a:r>
            <a:endParaRPr 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62</a:t>
            </a:fld>
            <a:endParaRPr lang="zh-CN" altLang="en-US"/>
          </a:p>
        </p:txBody>
      </p:sp>
      <p:grpSp>
        <p:nvGrpSpPr>
          <p:cNvPr id="7" name="Group 72"/>
          <p:cNvGrpSpPr>
            <a:grpSpLocks/>
          </p:cNvGrpSpPr>
          <p:nvPr/>
        </p:nvGrpSpPr>
        <p:grpSpPr bwMode="auto">
          <a:xfrm>
            <a:off x="1547664" y="4752801"/>
            <a:ext cx="2492375" cy="2060575"/>
            <a:chOff x="0" y="0"/>
            <a:chExt cx="1570" cy="1298"/>
          </a:xfrm>
        </p:grpSpPr>
        <p:sp>
          <p:nvSpPr>
            <p:cNvPr id="8" name="Oval 73"/>
            <p:cNvSpPr>
              <a:spLocks noChangeArrowheads="1"/>
            </p:cNvSpPr>
            <p:nvPr/>
          </p:nvSpPr>
          <p:spPr bwMode="auto">
            <a:xfrm>
              <a:off x="672" y="0"/>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12</a:t>
              </a:r>
            </a:p>
          </p:txBody>
        </p:sp>
        <p:sp>
          <p:nvSpPr>
            <p:cNvPr id="9" name="Oval 74"/>
            <p:cNvSpPr>
              <a:spLocks noChangeArrowheads="1"/>
            </p:cNvSpPr>
            <p:nvPr/>
          </p:nvSpPr>
          <p:spPr bwMode="auto">
            <a:xfrm>
              <a:off x="296" y="343"/>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8</a:t>
              </a:r>
            </a:p>
          </p:txBody>
        </p:sp>
        <p:sp>
          <p:nvSpPr>
            <p:cNvPr id="10" name="Oval 75"/>
            <p:cNvSpPr>
              <a:spLocks noChangeArrowheads="1"/>
            </p:cNvSpPr>
            <p:nvPr/>
          </p:nvSpPr>
          <p:spPr bwMode="auto">
            <a:xfrm>
              <a:off x="0" y="704"/>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6</a:t>
              </a:r>
            </a:p>
          </p:txBody>
        </p:sp>
        <p:sp>
          <p:nvSpPr>
            <p:cNvPr id="11" name="Oval 76"/>
            <p:cNvSpPr>
              <a:spLocks noChangeArrowheads="1"/>
            </p:cNvSpPr>
            <p:nvPr/>
          </p:nvSpPr>
          <p:spPr bwMode="auto">
            <a:xfrm>
              <a:off x="552" y="712"/>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9</a:t>
              </a:r>
            </a:p>
          </p:txBody>
        </p:sp>
        <p:sp>
          <p:nvSpPr>
            <p:cNvPr id="12" name="Oval 77"/>
            <p:cNvSpPr>
              <a:spLocks noChangeArrowheads="1"/>
            </p:cNvSpPr>
            <p:nvPr/>
          </p:nvSpPr>
          <p:spPr bwMode="auto">
            <a:xfrm>
              <a:off x="1056" y="328"/>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15</a:t>
              </a:r>
            </a:p>
          </p:txBody>
        </p:sp>
        <p:sp>
          <p:nvSpPr>
            <p:cNvPr id="13" name="Line 78"/>
            <p:cNvSpPr>
              <a:spLocks noChangeShapeType="1"/>
            </p:cNvSpPr>
            <p:nvPr/>
          </p:nvSpPr>
          <p:spPr bwMode="auto">
            <a:xfrm flipH="1">
              <a:off x="552" y="200"/>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79"/>
            <p:cNvSpPr>
              <a:spLocks noChangeShapeType="1"/>
            </p:cNvSpPr>
            <p:nvPr/>
          </p:nvSpPr>
          <p:spPr bwMode="auto">
            <a:xfrm>
              <a:off x="936" y="200"/>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80"/>
            <p:cNvSpPr>
              <a:spLocks noChangeShapeType="1"/>
            </p:cNvSpPr>
            <p:nvPr/>
          </p:nvSpPr>
          <p:spPr bwMode="auto">
            <a:xfrm flipH="1">
              <a:off x="192" y="553"/>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Line 81"/>
            <p:cNvSpPr>
              <a:spLocks noChangeShapeType="1"/>
            </p:cNvSpPr>
            <p:nvPr/>
          </p:nvSpPr>
          <p:spPr bwMode="auto">
            <a:xfrm>
              <a:off x="504" y="569"/>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 name="Oval 82"/>
            <p:cNvSpPr>
              <a:spLocks noChangeArrowheads="1"/>
            </p:cNvSpPr>
            <p:nvPr/>
          </p:nvSpPr>
          <p:spPr bwMode="auto">
            <a:xfrm>
              <a:off x="936" y="712"/>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13</a:t>
              </a:r>
            </a:p>
          </p:txBody>
        </p:sp>
        <p:sp>
          <p:nvSpPr>
            <p:cNvPr id="18" name="Line 83"/>
            <p:cNvSpPr>
              <a:spLocks noChangeShapeType="1"/>
            </p:cNvSpPr>
            <p:nvPr/>
          </p:nvSpPr>
          <p:spPr bwMode="auto">
            <a:xfrm flipH="1">
              <a:off x="1043" y="553"/>
              <a:ext cx="159"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 name="Oval 84"/>
            <p:cNvSpPr>
              <a:spLocks noChangeArrowheads="1"/>
            </p:cNvSpPr>
            <p:nvPr/>
          </p:nvSpPr>
          <p:spPr bwMode="auto">
            <a:xfrm>
              <a:off x="1253" y="1071"/>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14</a:t>
              </a:r>
            </a:p>
          </p:txBody>
        </p:sp>
        <p:sp>
          <p:nvSpPr>
            <p:cNvPr id="20" name="Line 85"/>
            <p:cNvSpPr>
              <a:spLocks noChangeShapeType="1"/>
            </p:cNvSpPr>
            <p:nvPr/>
          </p:nvSpPr>
          <p:spPr bwMode="auto">
            <a:xfrm>
              <a:off x="1168" y="928"/>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1" name="AutoShape 88"/>
          <p:cNvSpPr>
            <a:spLocks noChangeArrowheads="1"/>
          </p:cNvSpPr>
          <p:nvPr/>
        </p:nvSpPr>
        <p:spPr bwMode="auto">
          <a:xfrm>
            <a:off x="4546848" y="5339431"/>
            <a:ext cx="482972" cy="364406"/>
          </a:xfrm>
          <a:prstGeom prst="rightArrow">
            <a:avLst>
              <a:gd name="adj1" fmla="val 50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sp>
        <p:nvSpPr>
          <p:cNvPr id="22" name="TextBox 37"/>
          <p:cNvSpPr txBox="1"/>
          <p:nvPr/>
        </p:nvSpPr>
        <p:spPr>
          <a:xfrm>
            <a:off x="1532280" y="4725144"/>
            <a:ext cx="377026" cy="523220"/>
          </a:xfrm>
          <a:prstGeom prst="rect">
            <a:avLst/>
          </a:prstGeom>
          <a:noFill/>
        </p:spPr>
        <p:txBody>
          <a:bodyPr wrap="none" rtlCol="0">
            <a:spAutoFit/>
          </a:bodyPr>
          <a:lstStyle/>
          <a:p>
            <a:r>
              <a:rPr lang="en-US" altLang="zh-CN" sz="2800" b="1" smtClean="0">
                <a:solidFill>
                  <a:srgbClr val="6600CC"/>
                </a:solidFill>
              </a:rPr>
              <a:t>p</a:t>
            </a:r>
            <a:endParaRPr lang="en-US" b="1">
              <a:solidFill>
                <a:srgbClr val="6600CC"/>
              </a:solidFill>
            </a:endParaRPr>
          </a:p>
        </p:txBody>
      </p:sp>
      <p:cxnSp>
        <p:nvCxnSpPr>
          <p:cNvPr id="23" name="直接箭头连接符 22"/>
          <p:cNvCxnSpPr/>
          <p:nvPr/>
        </p:nvCxnSpPr>
        <p:spPr>
          <a:xfrm flipV="1">
            <a:off x="1852464" y="4935834"/>
            <a:ext cx="858838" cy="55276"/>
          </a:xfrm>
          <a:prstGeom prst="straightConnector1">
            <a:avLst/>
          </a:prstGeom>
          <a:ln>
            <a:headEnd type="none" w="med" len="med"/>
            <a:tailEnd type="triangle" w="lg" len="lg"/>
          </a:ln>
        </p:spPr>
        <p:style>
          <a:lnRef idx="3">
            <a:schemeClr val="dk1"/>
          </a:lnRef>
          <a:fillRef idx="0">
            <a:schemeClr val="dk1"/>
          </a:fillRef>
          <a:effectRef idx="2">
            <a:schemeClr val="dk1"/>
          </a:effectRef>
          <a:fontRef idx="minor">
            <a:schemeClr val="tx1"/>
          </a:fontRef>
        </p:style>
      </p:cxnSp>
      <p:cxnSp>
        <p:nvCxnSpPr>
          <p:cNvPr id="24" name="直接箭头连接符 23"/>
          <p:cNvCxnSpPr/>
          <p:nvPr/>
        </p:nvCxnSpPr>
        <p:spPr>
          <a:xfrm>
            <a:off x="1657715" y="4611637"/>
            <a:ext cx="1136180" cy="247923"/>
          </a:xfrm>
          <a:prstGeom prst="straightConnector1">
            <a:avLst/>
          </a:prstGeom>
          <a:ln>
            <a:headEnd type="none" w="med" len="med"/>
            <a:tailEnd type="triangle" w="lg" len="lg"/>
          </a:ln>
        </p:spPr>
        <p:style>
          <a:lnRef idx="3">
            <a:schemeClr val="dk1"/>
          </a:lnRef>
          <a:fillRef idx="0">
            <a:schemeClr val="dk1"/>
          </a:fillRef>
          <a:effectRef idx="2">
            <a:schemeClr val="dk1"/>
          </a:effectRef>
          <a:fontRef idx="minor">
            <a:schemeClr val="tx1"/>
          </a:fontRef>
        </p:style>
      </p:cxnSp>
      <p:sp>
        <p:nvSpPr>
          <p:cNvPr id="25" name="TextBox 40"/>
          <p:cNvSpPr txBox="1"/>
          <p:nvPr/>
        </p:nvSpPr>
        <p:spPr>
          <a:xfrm>
            <a:off x="1331640" y="4365104"/>
            <a:ext cx="306494" cy="553998"/>
          </a:xfrm>
          <a:prstGeom prst="rect">
            <a:avLst/>
          </a:prstGeom>
          <a:noFill/>
        </p:spPr>
        <p:txBody>
          <a:bodyPr wrap="none" rtlCol="0">
            <a:spAutoFit/>
          </a:bodyPr>
          <a:lstStyle/>
          <a:p>
            <a:r>
              <a:rPr lang="en-US" altLang="zh-CN" sz="3000" b="1">
                <a:solidFill>
                  <a:srgbClr val="6600CC"/>
                </a:solidFill>
              </a:rPr>
              <a:t>f</a:t>
            </a:r>
            <a:endParaRPr lang="en-US" sz="3000" b="1">
              <a:solidFill>
                <a:srgbClr val="6600CC"/>
              </a:solidFill>
            </a:endParaRPr>
          </a:p>
        </p:txBody>
      </p:sp>
      <p:sp>
        <p:nvSpPr>
          <p:cNvPr id="27" name="Rectangle 7"/>
          <p:cNvSpPr>
            <a:spLocks noChangeArrowheads="1"/>
          </p:cNvSpPr>
          <p:nvPr/>
        </p:nvSpPr>
        <p:spPr bwMode="auto">
          <a:xfrm>
            <a:off x="709464" y="6417009"/>
            <a:ext cx="19050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smtClean="0">
                <a:latin typeface="Times New Roman" pitchFamily="18" charset="0"/>
              </a:rPr>
              <a:t>删除</a:t>
            </a:r>
            <a:r>
              <a:rPr lang="zh-CN" altLang="en-US" sz="2000" b="1">
                <a:latin typeface="Times New Roman" pitchFamily="18" charset="0"/>
              </a:rPr>
              <a:t>结点</a:t>
            </a:r>
            <a:r>
              <a:rPr lang="en-US" altLang="en-US" sz="2000" b="1">
                <a:latin typeface="Times New Roman" pitchFamily="18" charset="0"/>
              </a:rPr>
              <a:t>12</a:t>
            </a:r>
          </a:p>
        </p:txBody>
      </p:sp>
      <p:grpSp>
        <p:nvGrpSpPr>
          <p:cNvPr id="40" name="组合 39"/>
          <p:cNvGrpSpPr/>
          <p:nvPr/>
        </p:nvGrpSpPr>
        <p:grpSpPr>
          <a:xfrm>
            <a:off x="5738018" y="4079726"/>
            <a:ext cx="2495378" cy="2528987"/>
            <a:chOff x="5738018" y="4079726"/>
            <a:chExt cx="2495378" cy="2528987"/>
          </a:xfrm>
        </p:grpSpPr>
        <p:sp>
          <p:nvSpPr>
            <p:cNvPr id="29" name="Oval 9"/>
            <p:cNvSpPr>
              <a:spLocks noChangeArrowheads="1"/>
            </p:cNvSpPr>
            <p:nvPr/>
          </p:nvSpPr>
          <p:spPr bwMode="auto">
            <a:xfrm>
              <a:off x="6693520" y="4611637"/>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9</a:t>
              </a:r>
            </a:p>
          </p:txBody>
        </p:sp>
        <p:sp>
          <p:nvSpPr>
            <p:cNvPr id="30" name="Oval 10"/>
            <p:cNvSpPr>
              <a:spLocks noChangeArrowheads="1"/>
            </p:cNvSpPr>
            <p:nvPr/>
          </p:nvSpPr>
          <p:spPr bwMode="auto">
            <a:xfrm>
              <a:off x="6207918" y="4079726"/>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8</a:t>
              </a:r>
            </a:p>
          </p:txBody>
        </p:sp>
        <p:sp>
          <p:nvSpPr>
            <p:cNvPr id="31" name="Oval 11"/>
            <p:cNvSpPr>
              <a:spLocks noChangeArrowheads="1"/>
            </p:cNvSpPr>
            <p:nvPr/>
          </p:nvSpPr>
          <p:spPr bwMode="auto">
            <a:xfrm>
              <a:off x="5738018" y="4652813"/>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6</a:t>
              </a:r>
            </a:p>
          </p:txBody>
        </p:sp>
        <p:sp>
          <p:nvSpPr>
            <p:cNvPr id="32" name="Oval 12"/>
            <p:cNvSpPr>
              <a:spLocks noChangeArrowheads="1"/>
            </p:cNvSpPr>
            <p:nvPr/>
          </p:nvSpPr>
          <p:spPr bwMode="auto">
            <a:xfrm>
              <a:off x="7290420" y="5132337"/>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15</a:t>
              </a:r>
            </a:p>
          </p:txBody>
        </p:sp>
        <p:sp>
          <p:nvSpPr>
            <p:cNvPr id="33" name="Line 13"/>
            <p:cNvSpPr>
              <a:spLocks noChangeShapeType="1"/>
            </p:cNvSpPr>
            <p:nvPr/>
          </p:nvSpPr>
          <p:spPr bwMode="auto">
            <a:xfrm flipH="1" flipV="1">
              <a:off x="6660232" y="4402087"/>
              <a:ext cx="216024" cy="2095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 name="Line 14"/>
            <p:cNvSpPr>
              <a:spLocks noChangeShapeType="1"/>
            </p:cNvSpPr>
            <p:nvPr/>
          </p:nvSpPr>
          <p:spPr bwMode="auto">
            <a:xfrm>
              <a:off x="7099920" y="4929137"/>
              <a:ext cx="287338" cy="2524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 name="Line 15"/>
            <p:cNvSpPr>
              <a:spLocks noChangeShapeType="1"/>
            </p:cNvSpPr>
            <p:nvPr/>
          </p:nvSpPr>
          <p:spPr bwMode="auto">
            <a:xfrm flipH="1">
              <a:off x="6042818" y="4413101"/>
              <a:ext cx="287338" cy="2524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 name="Oval 16"/>
            <p:cNvSpPr>
              <a:spLocks noChangeArrowheads="1"/>
            </p:cNvSpPr>
            <p:nvPr/>
          </p:nvSpPr>
          <p:spPr bwMode="auto">
            <a:xfrm>
              <a:off x="7112620" y="5741937"/>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13</a:t>
              </a:r>
            </a:p>
          </p:txBody>
        </p:sp>
        <p:sp>
          <p:nvSpPr>
            <p:cNvPr id="37" name="Line 17"/>
            <p:cNvSpPr>
              <a:spLocks noChangeShapeType="1"/>
            </p:cNvSpPr>
            <p:nvPr/>
          </p:nvSpPr>
          <p:spPr bwMode="auto">
            <a:xfrm flipH="1">
              <a:off x="7282483" y="5489525"/>
              <a:ext cx="252413" cy="2524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 name="Oval 18"/>
            <p:cNvSpPr>
              <a:spLocks noChangeArrowheads="1"/>
            </p:cNvSpPr>
            <p:nvPr/>
          </p:nvSpPr>
          <p:spPr bwMode="auto">
            <a:xfrm>
              <a:off x="7730158" y="6248350"/>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14</a:t>
              </a:r>
            </a:p>
          </p:txBody>
        </p:sp>
        <p:sp>
          <p:nvSpPr>
            <p:cNvPr id="39" name="Line 19"/>
            <p:cNvSpPr>
              <a:spLocks noChangeShapeType="1"/>
            </p:cNvSpPr>
            <p:nvPr/>
          </p:nvSpPr>
          <p:spPr bwMode="auto">
            <a:xfrm>
              <a:off x="7539658" y="6045150"/>
              <a:ext cx="287338" cy="2524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7167960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5" grpId="0"/>
      <p:bldP spid="2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39552" y="0"/>
            <a:ext cx="8229600" cy="936104"/>
          </a:xfrm>
        </p:spPr>
        <p:txBody>
          <a:bodyPr/>
          <a:lstStyle/>
          <a:p>
            <a:r>
              <a:rPr lang="zh-CN" altLang="en-US" smtClean="0"/>
              <a:t>算法实现</a:t>
            </a:r>
            <a:endParaRPr lang="en-US"/>
          </a:p>
        </p:txBody>
      </p:sp>
      <p:sp>
        <p:nvSpPr>
          <p:cNvPr id="5" name="内容占位符 4"/>
          <p:cNvSpPr>
            <a:spLocks noGrp="1"/>
          </p:cNvSpPr>
          <p:nvPr>
            <p:ph idx="1"/>
          </p:nvPr>
        </p:nvSpPr>
        <p:spPr>
          <a:xfrm>
            <a:off x="457200" y="692696"/>
            <a:ext cx="8686800" cy="6048672"/>
          </a:xfrm>
        </p:spPr>
        <p:txBody>
          <a:bodyPr>
            <a:noAutofit/>
          </a:bodyPr>
          <a:lstStyle/>
          <a:p>
            <a:pPr marL="0" indent="0">
              <a:spcBef>
                <a:spcPts val="0"/>
              </a:spcBef>
              <a:buNone/>
            </a:pPr>
            <a:r>
              <a:rPr lang="en-US" sz="2800"/>
              <a:t>Status </a:t>
            </a:r>
            <a:r>
              <a:rPr lang="en-US" sz="2800" b="1" err="1">
                <a:solidFill>
                  <a:srgbClr val="0000FF"/>
                </a:solidFill>
              </a:rPr>
              <a:t>DeleteBST</a:t>
            </a:r>
            <a:r>
              <a:rPr lang="en-US" sz="2800"/>
              <a:t>(</a:t>
            </a:r>
            <a:r>
              <a:rPr lang="en-US" sz="2800" err="1"/>
              <a:t>BiTree</a:t>
            </a:r>
            <a:r>
              <a:rPr lang="en-US" sz="2800"/>
              <a:t> &amp;T, </a:t>
            </a:r>
            <a:r>
              <a:rPr lang="en-US" sz="2800" err="1"/>
              <a:t>KeyType</a:t>
            </a:r>
            <a:r>
              <a:rPr lang="en-US" sz="2800"/>
              <a:t> key) </a:t>
            </a:r>
            <a:endParaRPr lang="en-US" sz="2800" smtClean="0"/>
          </a:p>
          <a:p>
            <a:pPr marL="0" indent="0">
              <a:spcBef>
                <a:spcPts val="0"/>
              </a:spcBef>
              <a:buNone/>
            </a:pPr>
            <a:r>
              <a:rPr lang="en-US" altLang="zh-CN" sz="2800" smtClean="0"/>
              <a:t>//</a:t>
            </a:r>
            <a:r>
              <a:rPr lang="zh-CN" altLang="en-US" sz="2800" smtClean="0"/>
              <a:t>若</a:t>
            </a:r>
            <a:r>
              <a:rPr lang="zh-CN" altLang="en-US" sz="2800"/>
              <a:t>二叉</a:t>
            </a:r>
            <a:r>
              <a:rPr lang="zh-CN" altLang="en-US" sz="2800" smtClean="0"/>
              <a:t>排序树</a:t>
            </a:r>
            <a:r>
              <a:rPr lang="en-US" sz="2800" smtClean="0"/>
              <a:t>T</a:t>
            </a:r>
            <a:r>
              <a:rPr lang="zh-CN" altLang="en-US" sz="2800"/>
              <a:t>中存在关键字等于</a:t>
            </a:r>
            <a:r>
              <a:rPr lang="en-US" sz="2800"/>
              <a:t>key</a:t>
            </a:r>
            <a:r>
              <a:rPr lang="zh-CN" altLang="en-US" sz="2800"/>
              <a:t>的数据元素时</a:t>
            </a:r>
            <a:r>
              <a:rPr lang="zh-CN" altLang="en-US" sz="2800" smtClean="0"/>
              <a:t>，</a:t>
            </a:r>
            <a:endParaRPr lang="en-US" altLang="zh-CN" sz="2800" smtClean="0"/>
          </a:p>
          <a:p>
            <a:pPr marL="0" indent="0">
              <a:spcBef>
                <a:spcPts val="0"/>
              </a:spcBef>
              <a:buNone/>
            </a:pPr>
            <a:r>
              <a:rPr lang="en-US" altLang="zh-CN" sz="2800" smtClean="0"/>
              <a:t>//</a:t>
            </a:r>
            <a:r>
              <a:rPr lang="zh-CN" altLang="en-US" sz="2800" smtClean="0"/>
              <a:t>则删除该</a:t>
            </a:r>
            <a:r>
              <a:rPr lang="zh-CN" altLang="en-US" sz="2800"/>
              <a:t>数据元素结点</a:t>
            </a:r>
            <a:r>
              <a:rPr lang="en-US" sz="2800"/>
              <a:t>p</a:t>
            </a:r>
            <a:r>
              <a:rPr lang="en-US" sz="2800" smtClean="0"/>
              <a:t>，</a:t>
            </a:r>
            <a:r>
              <a:rPr lang="zh-CN" altLang="en-US" sz="2800" smtClean="0"/>
              <a:t>返回</a:t>
            </a:r>
            <a:r>
              <a:rPr lang="en-US" sz="2800"/>
              <a:t>TRUE；</a:t>
            </a:r>
            <a:r>
              <a:rPr lang="zh-CN" altLang="en-US" sz="2800"/>
              <a:t>否则返回</a:t>
            </a:r>
            <a:r>
              <a:rPr lang="en-US" sz="2800"/>
              <a:t>FALSE </a:t>
            </a:r>
            <a:endParaRPr lang="en-US" sz="2800" smtClean="0"/>
          </a:p>
          <a:p>
            <a:pPr marL="0" indent="0">
              <a:spcBef>
                <a:spcPts val="0"/>
              </a:spcBef>
              <a:buNone/>
            </a:pPr>
            <a:r>
              <a:rPr lang="en-US" sz="2800" smtClean="0"/>
              <a:t>{ if </a:t>
            </a:r>
            <a:r>
              <a:rPr lang="en-US" sz="2800"/>
              <a:t>(!T) </a:t>
            </a:r>
            <a:endParaRPr lang="en-US" sz="2800" smtClean="0"/>
          </a:p>
          <a:p>
            <a:pPr marL="0" indent="0">
              <a:spcBef>
                <a:spcPts val="0"/>
              </a:spcBef>
              <a:buNone/>
            </a:pPr>
            <a:r>
              <a:rPr lang="en-US" sz="2800" smtClean="0"/>
              <a:t>    return </a:t>
            </a:r>
            <a:r>
              <a:rPr lang="en-US" sz="2800"/>
              <a:t>FALSE</a:t>
            </a:r>
            <a:r>
              <a:rPr lang="en-US" sz="2800" smtClean="0"/>
              <a:t>;//</a:t>
            </a:r>
            <a:r>
              <a:rPr lang="zh-CN" altLang="en-US" sz="2800" smtClean="0"/>
              <a:t>不</a:t>
            </a:r>
            <a:r>
              <a:rPr lang="zh-CN" altLang="en-US" sz="2800"/>
              <a:t>存在关键字等于</a:t>
            </a:r>
            <a:r>
              <a:rPr lang="en-US" sz="2800"/>
              <a:t>key</a:t>
            </a:r>
            <a:r>
              <a:rPr lang="zh-CN" altLang="en-US" sz="2800"/>
              <a:t>的数据</a:t>
            </a:r>
            <a:r>
              <a:rPr lang="zh-CN" altLang="en-US" sz="2800" smtClean="0"/>
              <a:t>元素</a:t>
            </a:r>
            <a:endParaRPr lang="en-US" altLang="zh-CN" sz="2800" smtClean="0"/>
          </a:p>
          <a:p>
            <a:pPr marL="0" indent="0">
              <a:spcBef>
                <a:spcPts val="0"/>
              </a:spcBef>
              <a:buNone/>
            </a:pPr>
            <a:r>
              <a:rPr lang="en-US" sz="2800" smtClean="0"/>
              <a:t>  else </a:t>
            </a:r>
            <a:r>
              <a:rPr lang="en-US" sz="2800"/>
              <a:t>{ </a:t>
            </a:r>
            <a:endParaRPr lang="en-US" sz="2800" smtClean="0"/>
          </a:p>
          <a:p>
            <a:pPr marL="0" indent="0">
              <a:spcBef>
                <a:spcPts val="0"/>
              </a:spcBef>
              <a:buNone/>
            </a:pPr>
            <a:r>
              <a:rPr lang="en-US" sz="2800" smtClean="0"/>
              <a:t>    if (EQ(key, T-&gt;</a:t>
            </a:r>
            <a:r>
              <a:rPr lang="en-US" sz="2800" err="1" smtClean="0"/>
              <a:t>data.key</a:t>
            </a:r>
            <a:r>
              <a:rPr lang="en-US" sz="2800" smtClean="0"/>
              <a:t>))</a:t>
            </a:r>
          </a:p>
          <a:p>
            <a:pPr marL="0" indent="0">
              <a:spcBef>
                <a:spcPts val="0"/>
              </a:spcBef>
              <a:buNone/>
            </a:pPr>
            <a:r>
              <a:rPr lang="en-US" sz="2800" smtClean="0"/>
              <a:t>	//</a:t>
            </a:r>
            <a:r>
              <a:rPr lang="zh-CN" altLang="en-US" sz="2800"/>
              <a:t>找到关键字等于</a:t>
            </a:r>
            <a:r>
              <a:rPr lang="en-US" sz="2800"/>
              <a:t>key</a:t>
            </a:r>
            <a:r>
              <a:rPr lang="zh-CN" altLang="en-US" sz="2800"/>
              <a:t>的数据元素</a:t>
            </a:r>
            <a:endParaRPr lang="en-US" altLang="zh-CN" sz="2800" smtClean="0"/>
          </a:p>
          <a:p>
            <a:pPr marL="0" indent="0">
              <a:spcBef>
                <a:spcPts val="0"/>
              </a:spcBef>
              <a:buNone/>
            </a:pPr>
            <a:r>
              <a:rPr lang="en-US" sz="2800" smtClean="0"/>
              <a:t>	return </a:t>
            </a:r>
            <a:r>
              <a:rPr lang="en-US" sz="2800" b="1">
                <a:solidFill>
                  <a:srgbClr val="6600CC"/>
                </a:solidFill>
              </a:rPr>
              <a:t>Delete</a:t>
            </a:r>
            <a:r>
              <a:rPr lang="en-US" sz="2800"/>
              <a:t>(T); </a:t>
            </a:r>
            <a:endParaRPr lang="en-US" sz="2800" smtClean="0"/>
          </a:p>
          <a:p>
            <a:pPr marL="0" indent="0">
              <a:spcBef>
                <a:spcPts val="0"/>
              </a:spcBef>
              <a:buNone/>
            </a:pPr>
            <a:r>
              <a:rPr lang="en-US" sz="2800"/>
              <a:t> </a:t>
            </a:r>
            <a:r>
              <a:rPr lang="en-US" sz="2800" smtClean="0"/>
              <a:t>   else </a:t>
            </a:r>
            <a:r>
              <a:rPr lang="en-US" sz="2800"/>
              <a:t>if (LT(key, T-&gt;</a:t>
            </a:r>
            <a:r>
              <a:rPr lang="en-US" sz="2800" err="1"/>
              <a:t>data.key</a:t>
            </a:r>
            <a:r>
              <a:rPr lang="en-US" sz="2800"/>
              <a:t>)) </a:t>
            </a:r>
            <a:endParaRPr lang="en-US" sz="2800" smtClean="0"/>
          </a:p>
          <a:p>
            <a:pPr marL="0" indent="0">
              <a:spcBef>
                <a:spcPts val="0"/>
              </a:spcBef>
              <a:buNone/>
            </a:pPr>
            <a:r>
              <a:rPr lang="en-US" sz="2800"/>
              <a:t>	</a:t>
            </a:r>
            <a:r>
              <a:rPr lang="en-US" sz="2800" smtClean="0"/>
              <a:t>return </a:t>
            </a:r>
            <a:r>
              <a:rPr lang="en-US" sz="2800" b="1" err="1">
                <a:solidFill>
                  <a:srgbClr val="0000FF"/>
                </a:solidFill>
              </a:rPr>
              <a:t>DeleteBST</a:t>
            </a:r>
            <a:r>
              <a:rPr lang="en-US" sz="2800" b="1">
                <a:solidFill>
                  <a:srgbClr val="0000FF"/>
                </a:solidFill>
              </a:rPr>
              <a:t>(T-&gt;</a:t>
            </a:r>
            <a:r>
              <a:rPr lang="en-US" sz="2800" b="1" err="1">
                <a:solidFill>
                  <a:srgbClr val="0000FF"/>
                </a:solidFill>
              </a:rPr>
              <a:t>lchild</a:t>
            </a:r>
            <a:r>
              <a:rPr lang="en-US" sz="2800" b="1">
                <a:solidFill>
                  <a:srgbClr val="0000FF"/>
                </a:solidFill>
              </a:rPr>
              <a:t>, key)</a:t>
            </a:r>
            <a:r>
              <a:rPr lang="en-US" sz="2800"/>
              <a:t>; </a:t>
            </a:r>
            <a:endParaRPr lang="en-US" sz="2800" smtClean="0"/>
          </a:p>
          <a:p>
            <a:pPr marL="0" indent="0">
              <a:spcBef>
                <a:spcPts val="0"/>
              </a:spcBef>
              <a:buNone/>
            </a:pPr>
            <a:r>
              <a:rPr lang="en-US" sz="2800" smtClean="0"/>
              <a:t>	else </a:t>
            </a:r>
          </a:p>
          <a:p>
            <a:pPr marL="0" indent="0">
              <a:spcBef>
                <a:spcPts val="0"/>
              </a:spcBef>
              <a:buNone/>
            </a:pPr>
            <a:r>
              <a:rPr lang="en-US" sz="2800"/>
              <a:t>	</a:t>
            </a:r>
            <a:r>
              <a:rPr lang="en-US" sz="2800" smtClean="0"/>
              <a:t>return </a:t>
            </a:r>
            <a:r>
              <a:rPr lang="en-US" sz="2800" b="1" err="1">
                <a:solidFill>
                  <a:srgbClr val="0000FF"/>
                </a:solidFill>
              </a:rPr>
              <a:t>DeleteBST</a:t>
            </a:r>
            <a:r>
              <a:rPr lang="en-US" sz="2800" b="1">
                <a:solidFill>
                  <a:srgbClr val="0000FF"/>
                </a:solidFill>
              </a:rPr>
              <a:t>(T-&gt;</a:t>
            </a:r>
            <a:r>
              <a:rPr lang="en-US" sz="2800" b="1" err="1">
                <a:solidFill>
                  <a:srgbClr val="0000FF"/>
                </a:solidFill>
              </a:rPr>
              <a:t>rchild</a:t>
            </a:r>
            <a:r>
              <a:rPr lang="en-US" sz="2800" b="1">
                <a:solidFill>
                  <a:srgbClr val="0000FF"/>
                </a:solidFill>
              </a:rPr>
              <a:t>, key)</a:t>
            </a:r>
            <a:r>
              <a:rPr lang="en-US" sz="2800"/>
              <a:t>; </a:t>
            </a:r>
            <a:endParaRPr lang="en-US" sz="2800" smtClean="0"/>
          </a:p>
          <a:p>
            <a:pPr marL="0" indent="0">
              <a:spcBef>
                <a:spcPts val="0"/>
              </a:spcBef>
              <a:buNone/>
            </a:pPr>
            <a:r>
              <a:rPr lang="en-US" sz="2800" smtClean="0"/>
              <a:t>} </a:t>
            </a:r>
            <a:r>
              <a:rPr lang="en-US" sz="2800"/>
              <a:t>} // </a:t>
            </a:r>
            <a:r>
              <a:rPr lang="en-US" sz="2800" err="1"/>
              <a:t>DeleteBST</a:t>
            </a:r>
            <a:endParaRPr lang="en-US" sz="280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63</a:t>
            </a:fld>
            <a:endParaRPr lang="zh-CN" altLang="en-US"/>
          </a:p>
        </p:txBody>
      </p:sp>
      <p:sp>
        <p:nvSpPr>
          <p:cNvPr id="6" name="流程图: 可选过程 5"/>
          <p:cNvSpPr/>
          <p:nvPr/>
        </p:nvSpPr>
        <p:spPr>
          <a:xfrm>
            <a:off x="8604448" y="0"/>
            <a:ext cx="539552"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t>9.7</a:t>
            </a:r>
            <a:endParaRPr lang="en-US"/>
          </a:p>
        </p:txBody>
      </p:sp>
    </p:spTree>
    <p:extLst>
      <p:ext uri="{BB962C8B-B14F-4D97-AF65-F5344CB8AC3E}">
        <p14:creationId xmlns:p14="http://schemas.microsoft.com/office/powerpoint/2010/main" val="842611633"/>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88640"/>
            <a:ext cx="8686800" cy="6552728"/>
          </a:xfrm>
        </p:spPr>
        <p:txBody>
          <a:bodyPr>
            <a:noAutofit/>
          </a:bodyPr>
          <a:lstStyle/>
          <a:p>
            <a:pPr marL="0" indent="0">
              <a:spcBef>
                <a:spcPts val="0"/>
              </a:spcBef>
              <a:buNone/>
            </a:pPr>
            <a:r>
              <a:rPr lang="en-US" sz="2600"/>
              <a:t>Status </a:t>
            </a:r>
            <a:r>
              <a:rPr lang="en-US" sz="2600" b="1">
                <a:solidFill>
                  <a:srgbClr val="6600CC"/>
                </a:solidFill>
              </a:rPr>
              <a:t>Delete(</a:t>
            </a:r>
            <a:r>
              <a:rPr lang="en-US" sz="2600" b="1" err="1">
                <a:solidFill>
                  <a:srgbClr val="6600CC"/>
                </a:solidFill>
              </a:rPr>
              <a:t>BiTree</a:t>
            </a:r>
            <a:r>
              <a:rPr lang="en-US" sz="2600" b="1">
                <a:solidFill>
                  <a:srgbClr val="6600CC"/>
                </a:solidFill>
              </a:rPr>
              <a:t> &amp;p)</a:t>
            </a:r>
            <a:r>
              <a:rPr lang="en-US" sz="2600"/>
              <a:t> </a:t>
            </a:r>
            <a:r>
              <a:rPr lang="en-US" sz="2600" smtClean="0"/>
              <a:t>{ </a:t>
            </a:r>
            <a:r>
              <a:rPr lang="en-US" altLang="zh-CN" sz="2600" smtClean="0"/>
              <a:t>//</a:t>
            </a:r>
            <a:r>
              <a:rPr lang="zh-CN" altLang="en-US" sz="2600" smtClean="0"/>
              <a:t>从</a:t>
            </a:r>
            <a:r>
              <a:rPr lang="zh-CN" altLang="en-US" sz="2600"/>
              <a:t>二叉排序树</a:t>
            </a:r>
            <a:r>
              <a:rPr lang="zh-CN" altLang="en-US" sz="2600" smtClean="0"/>
              <a:t>中</a:t>
            </a:r>
            <a:r>
              <a:rPr lang="zh-CN" altLang="en-US" sz="2600"/>
              <a:t>删除结点</a:t>
            </a:r>
            <a:r>
              <a:rPr lang="en-US" sz="2600"/>
              <a:t>p，</a:t>
            </a:r>
            <a:endParaRPr lang="en-US" altLang="zh-CN" sz="2600" smtClean="0"/>
          </a:p>
          <a:p>
            <a:pPr marL="0" indent="0">
              <a:spcBef>
                <a:spcPts val="0"/>
              </a:spcBef>
              <a:buNone/>
            </a:pPr>
            <a:r>
              <a:rPr lang="en-US" altLang="zh-CN" sz="2600" smtClean="0"/>
              <a:t>//</a:t>
            </a:r>
            <a:r>
              <a:rPr lang="zh-CN" altLang="en-US" sz="2600" smtClean="0"/>
              <a:t>并</a:t>
            </a:r>
            <a:r>
              <a:rPr lang="zh-CN" altLang="en-US" sz="2600"/>
              <a:t>重接它的左或右子树 </a:t>
            </a:r>
            <a:endParaRPr lang="en-US" altLang="zh-CN" sz="2600" smtClean="0"/>
          </a:p>
          <a:p>
            <a:pPr marL="0" indent="0">
              <a:spcBef>
                <a:spcPts val="0"/>
              </a:spcBef>
              <a:buNone/>
            </a:pPr>
            <a:r>
              <a:rPr lang="en-US" sz="2600" err="1" smtClean="0"/>
              <a:t>BiTree</a:t>
            </a:r>
            <a:r>
              <a:rPr lang="en-US" sz="2600" smtClean="0"/>
              <a:t> </a:t>
            </a:r>
            <a:r>
              <a:rPr lang="en-US" sz="2600"/>
              <a:t>q, s; </a:t>
            </a:r>
            <a:endParaRPr lang="en-US" sz="2600" smtClean="0"/>
          </a:p>
          <a:p>
            <a:pPr marL="0" indent="0">
              <a:spcBef>
                <a:spcPts val="0"/>
              </a:spcBef>
              <a:buNone/>
            </a:pPr>
            <a:r>
              <a:rPr lang="en-US" sz="2600" smtClean="0"/>
              <a:t>if </a:t>
            </a:r>
            <a:r>
              <a:rPr lang="en-US" sz="2600"/>
              <a:t>(!p-&gt;</a:t>
            </a:r>
            <a:r>
              <a:rPr lang="en-US" sz="2600" err="1"/>
              <a:t>rchild</a:t>
            </a:r>
            <a:r>
              <a:rPr lang="en-US" sz="2600"/>
              <a:t>) </a:t>
            </a:r>
            <a:r>
              <a:rPr lang="en-US" sz="2600" smtClean="0"/>
              <a:t>{//</a:t>
            </a:r>
            <a:r>
              <a:rPr lang="zh-CN" altLang="en-US" sz="2600" smtClean="0"/>
              <a:t>右</a:t>
            </a:r>
            <a:r>
              <a:rPr lang="zh-CN" altLang="en-US" sz="2600"/>
              <a:t>子树空则只需重接它的</a:t>
            </a:r>
            <a:r>
              <a:rPr lang="zh-CN" altLang="en-US" sz="2600" smtClean="0"/>
              <a:t>左子树</a:t>
            </a:r>
            <a:endParaRPr lang="en-US" altLang="zh-CN" sz="2600" smtClean="0"/>
          </a:p>
          <a:p>
            <a:pPr marL="0" indent="0">
              <a:spcBef>
                <a:spcPts val="0"/>
              </a:spcBef>
              <a:buNone/>
            </a:pPr>
            <a:r>
              <a:rPr lang="en-US" sz="2600" smtClean="0"/>
              <a:t>	q </a:t>
            </a:r>
            <a:r>
              <a:rPr lang="en-US" sz="2600"/>
              <a:t>= p; p = p-&gt;</a:t>
            </a:r>
            <a:r>
              <a:rPr lang="en-US" sz="2600" err="1"/>
              <a:t>lchild</a:t>
            </a:r>
            <a:r>
              <a:rPr lang="en-US" sz="2600"/>
              <a:t>; free(q); } </a:t>
            </a:r>
            <a:endParaRPr lang="en-US" sz="2600" smtClean="0"/>
          </a:p>
          <a:p>
            <a:pPr marL="0" indent="0">
              <a:spcBef>
                <a:spcPts val="0"/>
              </a:spcBef>
              <a:buNone/>
            </a:pPr>
            <a:r>
              <a:rPr lang="en-US" sz="2600" smtClean="0"/>
              <a:t>else </a:t>
            </a:r>
            <a:r>
              <a:rPr lang="en-US" sz="2600"/>
              <a:t>if (!p-&gt;</a:t>
            </a:r>
            <a:r>
              <a:rPr lang="en-US" sz="2600" err="1"/>
              <a:t>lchild</a:t>
            </a:r>
            <a:r>
              <a:rPr lang="en-US" sz="2600"/>
              <a:t>) </a:t>
            </a:r>
            <a:r>
              <a:rPr lang="en-US" sz="2600" smtClean="0"/>
              <a:t>{//</a:t>
            </a:r>
            <a:r>
              <a:rPr lang="zh-CN" altLang="en-US" sz="2600" smtClean="0"/>
              <a:t>只需</a:t>
            </a:r>
            <a:r>
              <a:rPr lang="zh-CN" altLang="en-US" sz="2600"/>
              <a:t>重接它的右子</a:t>
            </a:r>
            <a:r>
              <a:rPr lang="zh-CN" altLang="en-US" sz="2600" smtClean="0"/>
              <a:t>树</a:t>
            </a:r>
            <a:endParaRPr lang="en-US" altLang="zh-CN" sz="2600" smtClean="0"/>
          </a:p>
          <a:p>
            <a:pPr marL="0" indent="0">
              <a:spcBef>
                <a:spcPts val="0"/>
              </a:spcBef>
              <a:buNone/>
            </a:pPr>
            <a:r>
              <a:rPr lang="en-US" sz="2600" smtClean="0"/>
              <a:t>	q </a:t>
            </a:r>
            <a:r>
              <a:rPr lang="en-US" sz="2600"/>
              <a:t>= p; p = p-&gt;</a:t>
            </a:r>
            <a:r>
              <a:rPr lang="en-US" sz="2600" err="1"/>
              <a:t>rchild</a:t>
            </a:r>
            <a:r>
              <a:rPr lang="en-US" sz="2600"/>
              <a:t>; free(q); } </a:t>
            </a:r>
            <a:endParaRPr lang="en-US" sz="2600" smtClean="0"/>
          </a:p>
          <a:p>
            <a:pPr marL="0" indent="0">
              <a:spcBef>
                <a:spcPts val="0"/>
              </a:spcBef>
              <a:buNone/>
            </a:pPr>
            <a:r>
              <a:rPr lang="en-US" sz="2600" smtClean="0"/>
              <a:t>else </a:t>
            </a:r>
            <a:r>
              <a:rPr lang="en-US" sz="2600"/>
              <a:t>{ </a:t>
            </a:r>
            <a:r>
              <a:rPr lang="en-US" sz="2600" smtClean="0"/>
              <a:t>//</a:t>
            </a:r>
            <a:r>
              <a:rPr lang="zh-CN" altLang="en-US" sz="2600" smtClean="0"/>
              <a:t>左右</a:t>
            </a:r>
            <a:r>
              <a:rPr lang="zh-CN" altLang="en-US" sz="2600"/>
              <a:t>子树均不</a:t>
            </a:r>
            <a:r>
              <a:rPr lang="zh-CN" altLang="en-US" sz="2600" smtClean="0"/>
              <a:t>空</a:t>
            </a:r>
            <a:endParaRPr lang="en-US" altLang="zh-CN" sz="2600" smtClean="0"/>
          </a:p>
          <a:p>
            <a:pPr marL="0" indent="0">
              <a:spcBef>
                <a:spcPts val="0"/>
              </a:spcBef>
              <a:buNone/>
            </a:pPr>
            <a:r>
              <a:rPr lang="en-US" altLang="zh-CN" sz="2600" smtClean="0"/>
              <a:t>	</a:t>
            </a:r>
            <a:r>
              <a:rPr lang="zh-CN" altLang="en-US" sz="2600" smtClean="0"/>
              <a:t> </a:t>
            </a:r>
            <a:r>
              <a:rPr lang="en-US" sz="2600"/>
              <a:t>q = p; s = p-&gt;</a:t>
            </a:r>
            <a:r>
              <a:rPr lang="en-US" sz="2600" err="1"/>
              <a:t>lchild</a:t>
            </a:r>
            <a:r>
              <a:rPr lang="en-US" sz="2600"/>
              <a:t>; </a:t>
            </a:r>
            <a:endParaRPr lang="en-US" sz="2600" smtClean="0"/>
          </a:p>
          <a:p>
            <a:pPr marL="0" indent="0">
              <a:spcBef>
                <a:spcPts val="0"/>
              </a:spcBef>
              <a:buNone/>
            </a:pPr>
            <a:r>
              <a:rPr lang="en-US" sz="2600" smtClean="0"/>
              <a:t>	while </a:t>
            </a:r>
            <a:r>
              <a:rPr lang="en-US" sz="2600"/>
              <a:t>(s-&gt;</a:t>
            </a:r>
            <a:r>
              <a:rPr lang="en-US" sz="2600" err="1"/>
              <a:t>rchild</a:t>
            </a:r>
            <a:r>
              <a:rPr lang="en-US" sz="2600"/>
              <a:t>) // </a:t>
            </a:r>
            <a:r>
              <a:rPr lang="zh-CN" altLang="en-US" sz="2600"/>
              <a:t>转左，然后向右到尽头 </a:t>
            </a:r>
            <a:endParaRPr lang="en-US" altLang="zh-CN" sz="2600" smtClean="0"/>
          </a:p>
          <a:p>
            <a:pPr marL="0" indent="0">
              <a:spcBef>
                <a:spcPts val="0"/>
              </a:spcBef>
              <a:buNone/>
            </a:pPr>
            <a:r>
              <a:rPr lang="en-US" altLang="zh-CN" sz="2600" smtClean="0"/>
              <a:t>		{ </a:t>
            </a:r>
            <a:r>
              <a:rPr lang="en-US" sz="2600"/>
              <a:t>q = s; s = s-&gt;</a:t>
            </a:r>
            <a:r>
              <a:rPr lang="en-US" sz="2600" err="1"/>
              <a:t>rchild</a:t>
            </a:r>
            <a:r>
              <a:rPr lang="en-US" sz="2600"/>
              <a:t>; } </a:t>
            </a:r>
            <a:endParaRPr lang="en-US" sz="2600" smtClean="0"/>
          </a:p>
          <a:p>
            <a:pPr marL="0" indent="0">
              <a:spcBef>
                <a:spcPts val="0"/>
              </a:spcBef>
              <a:buNone/>
            </a:pPr>
            <a:r>
              <a:rPr lang="en-US" sz="2600" smtClean="0"/>
              <a:t>	p-</a:t>
            </a:r>
            <a:r>
              <a:rPr lang="en-US" sz="2600"/>
              <a:t>&gt;data = s-&gt;data; // s</a:t>
            </a:r>
            <a:r>
              <a:rPr lang="zh-CN" altLang="en-US" sz="2600"/>
              <a:t>指向被删结点的“后继” </a:t>
            </a:r>
            <a:endParaRPr lang="en-US" altLang="zh-CN" sz="2600" smtClean="0"/>
          </a:p>
          <a:p>
            <a:pPr marL="0" indent="0">
              <a:spcBef>
                <a:spcPts val="0"/>
              </a:spcBef>
              <a:buNone/>
            </a:pPr>
            <a:r>
              <a:rPr lang="en-US" sz="2600" smtClean="0"/>
              <a:t>	if </a:t>
            </a:r>
            <a:r>
              <a:rPr lang="en-US" sz="2600"/>
              <a:t>(q != p) q-&gt;</a:t>
            </a:r>
            <a:r>
              <a:rPr lang="en-US" sz="2600" err="1"/>
              <a:t>rchild</a:t>
            </a:r>
            <a:r>
              <a:rPr lang="en-US" sz="2600"/>
              <a:t> = s-&gt;</a:t>
            </a:r>
            <a:r>
              <a:rPr lang="en-US" sz="2600" err="1"/>
              <a:t>lchild</a:t>
            </a:r>
            <a:r>
              <a:rPr lang="en-US" sz="2600"/>
              <a:t>; // </a:t>
            </a:r>
            <a:r>
              <a:rPr lang="zh-CN" altLang="en-US" sz="2600"/>
              <a:t>重接*</a:t>
            </a:r>
            <a:r>
              <a:rPr lang="en-US" sz="2600"/>
              <a:t>q</a:t>
            </a:r>
            <a:r>
              <a:rPr lang="zh-CN" altLang="en-US" sz="2600"/>
              <a:t>的右子树 </a:t>
            </a:r>
            <a:endParaRPr lang="en-US" altLang="zh-CN" sz="2600" smtClean="0"/>
          </a:p>
          <a:p>
            <a:pPr marL="0" indent="0">
              <a:spcBef>
                <a:spcPts val="0"/>
              </a:spcBef>
              <a:buNone/>
            </a:pPr>
            <a:r>
              <a:rPr lang="en-US" sz="2600" smtClean="0"/>
              <a:t>	else </a:t>
            </a:r>
            <a:r>
              <a:rPr lang="en-US" sz="2600"/>
              <a:t>q-&gt;</a:t>
            </a:r>
            <a:r>
              <a:rPr lang="en-US" sz="2600" err="1"/>
              <a:t>lchild</a:t>
            </a:r>
            <a:r>
              <a:rPr lang="en-US" sz="2600"/>
              <a:t> = s-&gt;</a:t>
            </a:r>
            <a:r>
              <a:rPr lang="en-US" sz="2600" err="1"/>
              <a:t>lchild</a:t>
            </a:r>
            <a:r>
              <a:rPr lang="en-US" sz="2600"/>
              <a:t>; // </a:t>
            </a:r>
            <a:r>
              <a:rPr lang="zh-CN" altLang="en-US" sz="2600"/>
              <a:t>重接*</a:t>
            </a:r>
            <a:r>
              <a:rPr lang="en-US" sz="2600"/>
              <a:t>q</a:t>
            </a:r>
            <a:r>
              <a:rPr lang="zh-CN" altLang="en-US" sz="2600"/>
              <a:t>的</a:t>
            </a:r>
            <a:r>
              <a:rPr lang="zh-CN" altLang="en-US" sz="2600" smtClean="0"/>
              <a:t>左子树</a:t>
            </a:r>
            <a:endParaRPr lang="en-US" altLang="zh-CN" sz="2600" smtClean="0"/>
          </a:p>
          <a:p>
            <a:pPr marL="0" indent="0">
              <a:spcBef>
                <a:spcPts val="0"/>
              </a:spcBef>
              <a:buNone/>
            </a:pPr>
            <a:r>
              <a:rPr lang="zh-CN" altLang="en-US" sz="2600" smtClean="0"/>
              <a:t> </a:t>
            </a:r>
            <a:r>
              <a:rPr lang="en-US" altLang="zh-CN" sz="2600" smtClean="0"/>
              <a:t>	</a:t>
            </a:r>
            <a:r>
              <a:rPr lang="en-US" sz="2600" smtClean="0"/>
              <a:t>free(s</a:t>
            </a:r>
            <a:r>
              <a:rPr lang="en-US" sz="2600"/>
              <a:t>); } </a:t>
            </a:r>
            <a:endParaRPr lang="en-US" sz="2600" smtClean="0"/>
          </a:p>
          <a:p>
            <a:pPr marL="0" indent="0">
              <a:spcBef>
                <a:spcPts val="0"/>
              </a:spcBef>
              <a:buNone/>
            </a:pPr>
            <a:r>
              <a:rPr lang="en-US" sz="2600" smtClean="0"/>
              <a:t>return </a:t>
            </a:r>
            <a:r>
              <a:rPr lang="en-US" sz="2600"/>
              <a:t>TRUE; } // Delete</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64</a:t>
            </a:fld>
            <a:endParaRPr lang="zh-CN" altLang="en-US"/>
          </a:p>
        </p:txBody>
      </p:sp>
      <p:sp>
        <p:nvSpPr>
          <p:cNvPr id="6" name="流程图: 可选过程 5"/>
          <p:cNvSpPr/>
          <p:nvPr/>
        </p:nvSpPr>
        <p:spPr>
          <a:xfrm>
            <a:off x="8604448" y="0"/>
            <a:ext cx="539552"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t>9.8</a:t>
            </a:r>
            <a:endParaRPr lang="en-US"/>
          </a:p>
        </p:txBody>
      </p:sp>
    </p:spTree>
    <p:extLst>
      <p:ext uri="{BB962C8B-B14F-4D97-AF65-F5344CB8AC3E}">
        <p14:creationId xmlns:p14="http://schemas.microsoft.com/office/powerpoint/2010/main" val="3005830777"/>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BST</a:t>
            </a:r>
            <a:r>
              <a:rPr lang="zh-CN" altLang="en-US" smtClean="0"/>
              <a:t>的查找性能分析</a:t>
            </a:r>
            <a:endParaRPr lang="en-US"/>
          </a:p>
        </p:txBody>
      </p:sp>
      <p:sp>
        <p:nvSpPr>
          <p:cNvPr id="5" name="内容占位符 4"/>
          <p:cNvSpPr>
            <a:spLocks noGrp="1"/>
          </p:cNvSpPr>
          <p:nvPr>
            <p:ph idx="1"/>
          </p:nvPr>
        </p:nvSpPr>
        <p:spPr/>
        <p:txBody>
          <a:bodyPr/>
          <a:lstStyle/>
          <a:p>
            <a:r>
              <a:rPr lang="en-US" altLang="en-US" b="1">
                <a:solidFill>
                  <a:srgbClr val="0000FF"/>
                </a:solidFill>
              </a:rPr>
              <a:t>在随机情况下，n</a:t>
            </a:r>
            <a:r>
              <a:rPr lang="zh-CN" altLang="en-US" b="1">
                <a:solidFill>
                  <a:srgbClr val="0000FF"/>
                </a:solidFill>
              </a:rPr>
              <a:t>个结点的</a:t>
            </a:r>
            <a:r>
              <a:rPr lang="en-US" altLang="en-US" b="1">
                <a:solidFill>
                  <a:srgbClr val="0000FF"/>
                </a:solidFill>
                <a:latin typeface="宋体" pitchFamily="2" charset="-122"/>
              </a:rPr>
              <a:t>二叉排序树的</a:t>
            </a:r>
            <a:r>
              <a:rPr lang="en-US" altLang="en-US" b="1">
                <a:solidFill>
                  <a:srgbClr val="0000FF"/>
                </a:solidFill>
              </a:rPr>
              <a:t>平均查找长度(ASL)和㏒</a:t>
            </a:r>
            <a:r>
              <a:rPr lang="en-US" altLang="en-US" b="1" baseline="-25000">
                <a:solidFill>
                  <a:srgbClr val="0000FF"/>
                </a:solidFill>
              </a:rPr>
              <a:t>2</a:t>
            </a:r>
            <a:r>
              <a:rPr lang="en-US" altLang="en-US" b="1">
                <a:solidFill>
                  <a:srgbClr val="0000FF"/>
                </a:solidFill>
              </a:rPr>
              <a:t>n (树的深度)</a:t>
            </a:r>
            <a:r>
              <a:rPr lang="en-US" altLang="en-US" b="1" smtClean="0">
                <a:solidFill>
                  <a:srgbClr val="0000FF"/>
                </a:solidFill>
              </a:rPr>
              <a:t>是等数量级的</a:t>
            </a:r>
          </a:p>
          <a:p>
            <a:pPr lvl="1"/>
            <a:r>
              <a:rPr lang="en-US" altLang="en-US" b="1" smtClean="0">
                <a:solidFill>
                  <a:srgbClr val="0000FF"/>
                </a:solidFill>
              </a:rPr>
              <a:t>随机</a:t>
            </a:r>
            <a:r>
              <a:rPr lang="zh-CN" altLang="en-US" b="1" smtClean="0">
                <a:solidFill>
                  <a:srgbClr val="0000FF"/>
                </a:solidFill>
              </a:rPr>
              <a:t>：</a:t>
            </a:r>
            <a:r>
              <a:rPr lang="zh-CN" altLang="en-US" smtClean="0"/>
              <a:t>各个</a:t>
            </a:r>
            <a:r>
              <a:rPr lang="zh-CN" altLang="en-US"/>
              <a:t>元素的查找概率</a:t>
            </a:r>
            <a:r>
              <a:rPr lang="zh-CN" altLang="en-US" smtClean="0"/>
              <a:t>相同</a:t>
            </a:r>
            <a:endParaRPr lang="en-US" altLang="en-US" b="1" smtClean="0">
              <a:solidFill>
                <a:srgbClr val="0000FF"/>
              </a:solidFill>
            </a:endParaRPr>
          </a:p>
          <a:p>
            <a:r>
              <a:rPr lang="zh-CN" altLang="en-US"/>
              <a:t>成功的查找次数不会超过二叉树的深度，而具有</a:t>
            </a:r>
            <a:r>
              <a:rPr lang="en-US" altLang="zh-CN"/>
              <a:t>n</a:t>
            </a:r>
            <a:r>
              <a:rPr lang="zh-CN" altLang="en-US"/>
              <a:t>个结点的二叉排序树的深度，最好为</a:t>
            </a:r>
            <a:r>
              <a:rPr lang="en-US" altLang="zh-CN"/>
              <a:t>log</a:t>
            </a:r>
            <a:r>
              <a:rPr lang="en-US" altLang="zh-CN" baseline="-25000"/>
              <a:t>2</a:t>
            </a:r>
            <a:r>
              <a:rPr lang="en-US" altLang="zh-CN"/>
              <a:t>n</a:t>
            </a:r>
            <a:r>
              <a:rPr lang="zh-CN" altLang="en-US"/>
              <a:t>，最坏为</a:t>
            </a:r>
            <a:r>
              <a:rPr lang="en-US" altLang="zh-CN"/>
              <a:t>n</a:t>
            </a:r>
            <a:r>
              <a:rPr lang="zh-CN" altLang="en-US"/>
              <a:t>。因此，二叉排序树查找的最好时间复杂度为</a:t>
            </a:r>
            <a:r>
              <a:rPr lang="en-US" altLang="zh-CN"/>
              <a:t>O(log</a:t>
            </a:r>
            <a:r>
              <a:rPr lang="en-US" altLang="zh-CN" baseline="-25000"/>
              <a:t>2</a:t>
            </a:r>
            <a:r>
              <a:rPr lang="en-US" altLang="zh-CN"/>
              <a:t>n)</a:t>
            </a:r>
            <a:r>
              <a:rPr lang="zh-CN" altLang="en-US"/>
              <a:t>，最坏的时间复杂度为</a:t>
            </a:r>
            <a:r>
              <a:rPr lang="en-US" altLang="zh-CN"/>
              <a:t>O(n</a:t>
            </a:r>
            <a:r>
              <a:rPr lang="en-US" altLang="zh-CN" smtClean="0"/>
              <a:t>)</a:t>
            </a:r>
            <a:endParaRPr lang="en-US">
              <a:solidFill>
                <a:srgbClr val="0000FF"/>
              </a:solidFill>
            </a:endParaRPr>
          </a:p>
          <a:p>
            <a:endParaRPr 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65</a:t>
            </a:fld>
            <a:endParaRPr lang="zh-CN" altLang="en-US"/>
          </a:p>
        </p:txBody>
      </p:sp>
    </p:spTree>
    <p:extLst>
      <p:ext uri="{BB962C8B-B14F-4D97-AF65-F5344CB8AC3E}">
        <p14:creationId xmlns:p14="http://schemas.microsoft.com/office/powerpoint/2010/main" val="4873757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查找及其方法分类</a:t>
            </a:r>
            <a:endParaRPr lang="en-US"/>
          </a:p>
        </p:txBody>
      </p:sp>
      <p:sp>
        <p:nvSpPr>
          <p:cNvPr id="611330" name="Rectangle 2"/>
          <p:cNvSpPr>
            <a:spLocks noGrp="1" noChangeArrowheads="1"/>
          </p:cNvSpPr>
          <p:nvPr>
            <p:ph idx="1"/>
          </p:nvPr>
        </p:nvSpPr>
        <p:spPr/>
        <p:txBody>
          <a:bodyPr>
            <a:noAutofit/>
          </a:bodyPr>
          <a:lstStyle/>
          <a:p>
            <a:pPr>
              <a:lnSpc>
                <a:spcPct val="120000"/>
              </a:lnSpc>
              <a:spcBef>
                <a:spcPts val="0"/>
              </a:spcBef>
            </a:pPr>
            <a:r>
              <a:rPr lang="zh-CN" altLang="en-US" b="1" smtClean="0">
                <a:solidFill>
                  <a:srgbClr val="0000FF"/>
                </a:solidFill>
              </a:rPr>
              <a:t>静态查找</a:t>
            </a:r>
            <a:r>
              <a:rPr lang="en-US" altLang="zh-CN" b="1" smtClean="0">
                <a:solidFill>
                  <a:srgbClr val="0000FF"/>
                </a:solidFill>
              </a:rPr>
              <a:t>/</a:t>
            </a:r>
            <a:r>
              <a:rPr lang="en-US" altLang="en-US" b="1" err="1" smtClean="0">
                <a:solidFill>
                  <a:srgbClr val="0000FF"/>
                </a:solidFill>
              </a:rPr>
              <a:t>静态查找</a:t>
            </a:r>
            <a:r>
              <a:rPr lang="zh-CN" altLang="en-US" b="1">
                <a:solidFill>
                  <a:srgbClr val="0000FF"/>
                </a:solidFill>
              </a:rPr>
              <a:t>表</a:t>
            </a:r>
            <a:r>
              <a:rPr lang="en-US" altLang="en-US" b="1"/>
              <a:t>(Static Search </a:t>
            </a:r>
            <a:r>
              <a:rPr lang="en-US" altLang="zh-CN" b="1"/>
              <a:t>Table</a:t>
            </a:r>
            <a:r>
              <a:rPr lang="en-US" altLang="en-US" b="1"/>
              <a:t>)</a:t>
            </a:r>
            <a:r>
              <a:rPr lang="en-US" altLang="en-US"/>
              <a:t>：</a:t>
            </a:r>
            <a:r>
              <a:rPr lang="en-US" altLang="en-US" err="1"/>
              <a:t>只对</a:t>
            </a:r>
            <a:r>
              <a:rPr lang="zh-CN" altLang="en-US"/>
              <a:t>该表的</a:t>
            </a:r>
            <a:r>
              <a:rPr lang="en-US" altLang="en-US" err="1" smtClean="0"/>
              <a:t>数据元素进行查询</a:t>
            </a:r>
            <a:endParaRPr lang="en-US" altLang="en-US"/>
          </a:p>
          <a:p>
            <a:pPr>
              <a:lnSpc>
                <a:spcPct val="120000"/>
              </a:lnSpc>
              <a:spcBef>
                <a:spcPts val="0"/>
              </a:spcBef>
            </a:pPr>
            <a:r>
              <a:rPr lang="en-US" altLang="en-US" b="1" err="1">
                <a:solidFill>
                  <a:srgbClr val="0000FF"/>
                </a:solidFill>
              </a:rPr>
              <a:t>动态查找</a:t>
            </a:r>
            <a:r>
              <a:rPr lang="en-US" altLang="en-US" b="1">
                <a:solidFill>
                  <a:srgbClr val="0000FF"/>
                </a:solidFill>
              </a:rPr>
              <a:t> /</a:t>
            </a:r>
            <a:r>
              <a:rPr lang="en-US" altLang="en-US" b="1" err="1" smtClean="0">
                <a:solidFill>
                  <a:srgbClr val="0000FF"/>
                </a:solidFill>
              </a:rPr>
              <a:t>动态查找</a:t>
            </a:r>
            <a:r>
              <a:rPr lang="zh-CN" altLang="en-US" b="1">
                <a:solidFill>
                  <a:srgbClr val="0000FF"/>
                </a:solidFill>
              </a:rPr>
              <a:t>表</a:t>
            </a:r>
            <a:r>
              <a:rPr lang="en-US" altLang="en-US" b="1"/>
              <a:t>(Dynamic Search Table)</a:t>
            </a:r>
            <a:r>
              <a:rPr lang="en-US" altLang="en-US"/>
              <a:t>：在</a:t>
            </a:r>
            <a:r>
              <a:rPr lang="zh-CN" altLang="en-US"/>
              <a:t>对该表</a:t>
            </a:r>
            <a:r>
              <a:rPr lang="en-US" altLang="en-US" err="1"/>
              <a:t>实施查找的同时</a:t>
            </a:r>
            <a:r>
              <a:rPr lang="zh-CN" altLang="en-US"/>
              <a:t>，</a:t>
            </a:r>
            <a:r>
              <a:rPr lang="en-US" altLang="en-US" err="1"/>
              <a:t>插入查找表中不存在的记录</a:t>
            </a:r>
            <a:r>
              <a:rPr lang="zh-CN" altLang="en-US"/>
              <a:t>，</a:t>
            </a:r>
            <a:r>
              <a:rPr lang="en-US" altLang="en-US" err="1" smtClean="0"/>
              <a:t>或从查找表中删除已存在的某个记录</a:t>
            </a:r>
            <a:r>
              <a:rPr lang="zh-CN" altLang="en-US"/>
              <a:t>；</a:t>
            </a:r>
            <a:r>
              <a:rPr lang="zh-CN" altLang="en-US" b="1" smtClean="0">
                <a:solidFill>
                  <a:srgbClr val="0000FF"/>
                </a:solidFill>
              </a:rPr>
              <a:t>表的结构本身是在查找过程中动态生成的</a:t>
            </a:r>
            <a:endParaRPr lang="en-US" altLang="zh-CN" b="1" smtClean="0">
              <a:solidFill>
                <a:srgbClr val="0000FF"/>
              </a:solidFill>
            </a:endParaRPr>
          </a:p>
          <a:p>
            <a:pPr>
              <a:lnSpc>
                <a:spcPct val="120000"/>
              </a:lnSpc>
              <a:spcBef>
                <a:spcPts val="0"/>
              </a:spcBef>
            </a:pPr>
            <a:endParaRPr lang="en-US" altLang="en-US" b="1">
              <a:solidFill>
                <a:srgbClr val="0000FF"/>
              </a:solidFill>
            </a:endParaRPr>
          </a:p>
          <a:p>
            <a:pPr>
              <a:lnSpc>
                <a:spcPct val="120000"/>
              </a:lnSpc>
              <a:spcBef>
                <a:spcPts val="0"/>
              </a:spcBef>
            </a:pPr>
            <a:endParaRPr lang="en-US" altLang="en-US" sz="260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extLst>
      <p:ext uri="{BB962C8B-B14F-4D97-AF65-F5344CB8AC3E}">
        <p14:creationId xmlns:p14="http://schemas.microsoft.com/office/powerpoint/2010/main" val="9773629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查找及其方法分类</a:t>
            </a:r>
          </a:p>
        </p:txBody>
      </p:sp>
      <p:sp>
        <p:nvSpPr>
          <p:cNvPr id="3" name="内容占位符 2"/>
          <p:cNvSpPr>
            <a:spLocks noGrp="1"/>
          </p:cNvSpPr>
          <p:nvPr>
            <p:ph idx="1"/>
          </p:nvPr>
        </p:nvSpPr>
        <p:spPr/>
        <p:txBody>
          <a:bodyPr>
            <a:normAutofit/>
          </a:bodyPr>
          <a:lstStyle/>
          <a:p>
            <a:pPr>
              <a:lnSpc>
                <a:spcPct val="120000"/>
              </a:lnSpc>
              <a:spcBef>
                <a:spcPts val="0"/>
              </a:spcBef>
            </a:pPr>
            <a:r>
              <a:rPr lang="zh-CN" altLang="en-US" smtClean="0"/>
              <a:t>分类</a:t>
            </a:r>
            <a:r>
              <a:rPr lang="en-US" altLang="zh-CN" smtClean="0"/>
              <a:t>1</a:t>
            </a:r>
            <a:r>
              <a:rPr lang="zh-CN" altLang="en-US" smtClean="0"/>
              <a:t>：按</a:t>
            </a:r>
            <a:r>
              <a:rPr lang="en-US" altLang="en-US" err="1" smtClean="0"/>
              <a:t>存储结构的不同</a:t>
            </a:r>
            <a:endParaRPr lang="en-US" altLang="en-US" smtClean="0"/>
          </a:p>
          <a:p>
            <a:pPr lvl="1">
              <a:lnSpc>
                <a:spcPct val="120000"/>
              </a:lnSpc>
              <a:spcBef>
                <a:spcPts val="0"/>
              </a:spcBef>
            </a:pPr>
            <a:r>
              <a:rPr lang="zh-CN" altLang="en-US" b="1" smtClean="0">
                <a:solidFill>
                  <a:srgbClr val="0000FF"/>
                </a:solidFill>
              </a:rPr>
              <a:t>线性表查找</a:t>
            </a:r>
            <a:r>
              <a:rPr lang="en-US" altLang="en-US" smtClean="0"/>
              <a:t>：</a:t>
            </a:r>
            <a:r>
              <a:rPr lang="en-US" altLang="en-US" b="1" smtClean="0">
                <a:solidFill>
                  <a:srgbClr val="0000FF"/>
                </a:solidFill>
              </a:rPr>
              <a:t> </a:t>
            </a:r>
            <a:r>
              <a:rPr lang="zh-CN" altLang="en-US" b="1" smtClean="0">
                <a:solidFill>
                  <a:srgbClr val="0000FF"/>
                </a:solidFill>
              </a:rPr>
              <a:t>数据元素保存在</a:t>
            </a:r>
            <a:r>
              <a:rPr lang="en-US" altLang="en-US" b="1" err="1" smtClean="0">
                <a:solidFill>
                  <a:srgbClr val="0000FF"/>
                </a:solidFill>
              </a:rPr>
              <a:t>顺序表</a:t>
            </a:r>
            <a:r>
              <a:rPr lang="zh-CN" altLang="en-US" b="1" smtClean="0">
                <a:solidFill>
                  <a:srgbClr val="0000FF"/>
                </a:solidFill>
              </a:rPr>
              <a:t>或</a:t>
            </a:r>
            <a:r>
              <a:rPr lang="en-US" altLang="en-US" b="1" err="1" smtClean="0">
                <a:solidFill>
                  <a:srgbClr val="0000FF"/>
                </a:solidFill>
              </a:rPr>
              <a:t>链表</a:t>
            </a:r>
            <a:r>
              <a:rPr lang="zh-CN" altLang="en-US" b="1" smtClean="0">
                <a:solidFill>
                  <a:srgbClr val="0000FF"/>
                </a:solidFill>
              </a:rPr>
              <a:t>中</a:t>
            </a:r>
            <a:endParaRPr lang="en-US" altLang="zh-CN" b="1" smtClean="0">
              <a:solidFill>
                <a:srgbClr val="0000FF"/>
              </a:solidFill>
            </a:endParaRPr>
          </a:p>
          <a:p>
            <a:pPr lvl="1">
              <a:lnSpc>
                <a:spcPct val="120000"/>
              </a:lnSpc>
              <a:spcBef>
                <a:spcPts val="0"/>
              </a:spcBef>
            </a:pPr>
            <a:r>
              <a:rPr lang="zh-CN" altLang="en-US" b="1" smtClean="0">
                <a:solidFill>
                  <a:srgbClr val="0000FF"/>
                </a:solidFill>
              </a:rPr>
              <a:t>哈</a:t>
            </a:r>
            <a:r>
              <a:rPr lang="zh-CN" altLang="en-US" b="1">
                <a:solidFill>
                  <a:srgbClr val="0000FF"/>
                </a:solidFill>
              </a:rPr>
              <a:t>希</a:t>
            </a:r>
            <a:r>
              <a:rPr lang="en-US" altLang="en-US" b="1" err="1">
                <a:solidFill>
                  <a:srgbClr val="0000FF"/>
                </a:solidFill>
              </a:rPr>
              <a:t>查找</a:t>
            </a:r>
            <a:r>
              <a:rPr lang="en-US" altLang="en-US"/>
              <a:t>：</a:t>
            </a:r>
            <a:r>
              <a:rPr lang="zh-CN" altLang="en-US" b="1">
                <a:solidFill>
                  <a:srgbClr val="0000FF"/>
                </a:solidFill>
              </a:rPr>
              <a:t>数据元素保存在哈希表中，</a:t>
            </a:r>
            <a:r>
              <a:rPr lang="en-US" altLang="en-US" err="1"/>
              <a:t>根据给定的K</a:t>
            </a:r>
            <a:r>
              <a:rPr lang="en-US" altLang="zh-CN" err="1"/>
              <a:t>ey</a:t>
            </a:r>
            <a:r>
              <a:rPr lang="en-US" altLang="en-US" err="1"/>
              <a:t>值</a:t>
            </a:r>
            <a:r>
              <a:rPr lang="en-US" altLang="en-US" b="1" err="1">
                <a:solidFill>
                  <a:srgbClr val="0000FF"/>
                </a:solidFill>
              </a:rPr>
              <a:t>直接访问</a:t>
            </a:r>
            <a:r>
              <a:rPr lang="en-US" altLang="en-US" err="1"/>
              <a:t>查找表</a:t>
            </a:r>
            <a:r>
              <a:rPr lang="en-US" altLang="en-US"/>
              <a:t>， </a:t>
            </a:r>
            <a:r>
              <a:rPr lang="en-US" altLang="en-US" err="1" smtClean="0"/>
              <a:t>从而找到要查找的记录</a:t>
            </a:r>
            <a:endParaRPr lang="en-US" altLang="en-US" smtClean="0"/>
          </a:p>
          <a:p>
            <a:pPr lvl="1">
              <a:lnSpc>
                <a:spcPct val="120000"/>
              </a:lnSpc>
              <a:spcBef>
                <a:spcPts val="0"/>
              </a:spcBef>
            </a:pPr>
            <a:r>
              <a:rPr lang="zh-CN" altLang="en-US" b="1">
                <a:solidFill>
                  <a:srgbClr val="0000FF"/>
                </a:solidFill>
              </a:rPr>
              <a:t>树表查找：数据元素保存在树</a:t>
            </a:r>
            <a:r>
              <a:rPr lang="zh-CN" altLang="en-US" b="1" smtClean="0">
                <a:solidFill>
                  <a:srgbClr val="0000FF"/>
                </a:solidFill>
              </a:rPr>
              <a:t>中</a:t>
            </a:r>
            <a:endParaRPr lang="en-US" altLang="zh-CN" b="1" smtClean="0">
              <a:solidFill>
                <a:srgbClr val="0000FF"/>
              </a:solidFill>
            </a:endParaRPr>
          </a:p>
          <a:p>
            <a:pPr>
              <a:lnSpc>
                <a:spcPct val="120000"/>
              </a:lnSpc>
              <a:spcBef>
                <a:spcPts val="0"/>
              </a:spcBef>
            </a:pPr>
            <a:r>
              <a:rPr lang="zh-CN" altLang="en-US"/>
              <a:t>分类</a:t>
            </a:r>
            <a:r>
              <a:rPr lang="en-US" altLang="zh-CN"/>
              <a:t>2</a:t>
            </a:r>
            <a:r>
              <a:rPr lang="zh-CN" altLang="en-US"/>
              <a:t>：</a:t>
            </a:r>
            <a:endParaRPr lang="en-US" altLang="zh-CN"/>
          </a:p>
          <a:p>
            <a:pPr lvl="1">
              <a:lnSpc>
                <a:spcPct val="120000"/>
              </a:lnSpc>
              <a:spcBef>
                <a:spcPts val="0"/>
              </a:spcBef>
            </a:pPr>
            <a:r>
              <a:rPr lang="zh-CN" altLang="en-US" b="1">
                <a:solidFill>
                  <a:srgbClr val="0000FF"/>
                </a:solidFill>
              </a:rPr>
              <a:t>内</a:t>
            </a:r>
            <a:r>
              <a:rPr lang="zh-CN" altLang="en-US" b="1" smtClean="0">
                <a:solidFill>
                  <a:srgbClr val="0000FF"/>
                </a:solidFill>
              </a:rPr>
              <a:t>查找</a:t>
            </a:r>
            <a:r>
              <a:rPr lang="zh-CN" altLang="en-US" smtClean="0"/>
              <a:t>：整个</a:t>
            </a:r>
            <a:r>
              <a:rPr lang="zh-CN" altLang="en-US"/>
              <a:t>查找过程全部在内存</a:t>
            </a:r>
            <a:r>
              <a:rPr lang="zh-CN" altLang="en-US" smtClean="0"/>
              <a:t>进行</a:t>
            </a:r>
            <a:endParaRPr lang="en-US" altLang="zh-CN" smtClean="0"/>
          </a:p>
          <a:p>
            <a:pPr lvl="1">
              <a:lnSpc>
                <a:spcPct val="120000"/>
              </a:lnSpc>
              <a:spcBef>
                <a:spcPts val="0"/>
              </a:spcBef>
            </a:pPr>
            <a:r>
              <a:rPr lang="zh-CN" altLang="en-US" b="1" smtClean="0">
                <a:solidFill>
                  <a:srgbClr val="0000FF"/>
                </a:solidFill>
              </a:rPr>
              <a:t>外查找</a:t>
            </a:r>
            <a:r>
              <a:rPr lang="zh-CN" altLang="en-US" smtClean="0"/>
              <a:t>：在</a:t>
            </a:r>
            <a:r>
              <a:rPr lang="zh-CN" altLang="en-US"/>
              <a:t>查找过程中还需要访问</a:t>
            </a:r>
            <a:r>
              <a:rPr lang="zh-CN" altLang="en-US" smtClean="0"/>
              <a:t>外存</a:t>
            </a:r>
            <a:endParaRPr lang="en-US" altLang="zh-CN" smtClean="0"/>
          </a:p>
          <a:p>
            <a:pPr lvl="2">
              <a:lnSpc>
                <a:spcPct val="120000"/>
              </a:lnSpc>
              <a:spcBef>
                <a:spcPts val="0"/>
              </a:spcBef>
            </a:pPr>
            <a:r>
              <a:rPr lang="zh-CN" altLang="en-US" sz="2800" smtClean="0"/>
              <a:t>例如：查找</a:t>
            </a:r>
            <a:r>
              <a:rPr lang="zh-CN" altLang="en-US" sz="2800"/>
              <a:t>表太</a:t>
            </a:r>
            <a:r>
              <a:rPr lang="zh-CN" altLang="en-US" sz="2800" smtClean="0"/>
              <a:t>大，</a:t>
            </a:r>
            <a:r>
              <a:rPr lang="zh-CN" altLang="en-US" sz="2800"/>
              <a:t>无法全部放入内存</a:t>
            </a:r>
            <a:r>
              <a:rPr lang="zh-CN" altLang="en-US" sz="2800" smtClean="0"/>
              <a:t>中</a:t>
            </a:r>
            <a:endParaRPr lang="en-US" altLang="zh-CN" sz="2800"/>
          </a:p>
          <a:p>
            <a:pPr lvl="1">
              <a:lnSpc>
                <a:spcPct val="120000"/>
              </a:lnSpc>
              <a:spcBef>
                <a:spcPts val="0"/>
              </a:spcBef>
            </a:pPr>
            <a:endParaRPr lang="en-US" altLang="en-US"/>
          </a:p>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extLst>
      <p:ext uri="{BB962C8B-B14F-4D97-AF65-F5344CB8AC3E}">
        <p14:creationId xmlns:p14="http://schemas.microsoft.com/office/powerpoint/2010/main" val="14168614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查找方法评价指标</a:t>
            </a:r>
            <a:endParaRPr lang="en-US"/>
          </a:p>
        </p:txBody>
      </p:sp>
      <p:sp>
        <p:nvSpPr>
          <p:cNvPr id="3" name="内容占位符 2"/>
          <p:cNvSpPr>
            <a:spLocks noGrp="1"/>
          </p:cNvSpPr>
          <p:nvPr>
            <p:ph idx="1"/>
          </p:nvPr>
        </p:nvSpPr>
        <p:spPr>
          <a:xfrm>
            <a:off x="457200" y="908720"/>
            <a:ext cx="8363272" cy="5832648"/>
          </a:xfrm>
        </p:spPr>
        <p:txBody>
          <a:bodyPr>
            <a:normAutofit fontScale="92500" lnSpcReduction="20000"/>
          </a:bodyPr>
          <a:lstStyle/>
          <a:p>
            <a:r>
              <a:rPr lang="zh-CN" altLang="en-US" smtClean="0"/>
              <a:t>查找过程中的</a:t>
            </a:r>
            <a:r>
              <a:rPr lang="zh-CN" altLang="en-US" b="1" smtClean="0"/>
              <a:t>主要操作</a:t>
            </a:r>
            <a:r>
              <a:rPr lang="zh-CN" altLang="en-US" smtClean="0"/>
              <a:t>是</a:t>
            </a:r>
            <a:r>
              <a:rPr lang="zh-CN" altLang="en-US" b="1" smtClean="0">
                <a:solidFill>
                  <a:srgbClr val="0000FF"/>
                </a:solidFill>
              </a:rPr>
              <a:t>关键字的比较</a:t>
            </a:r>
            <a:r>
              <a:rPr lang="zh-CN" altLang="en-US" smtClean="0"/>
              <a:t>，查找过程中关键字的平均比较次数是</a:t>
            </a:r>
            <a:r>
              <a:rPr lang="en-US" altLang="en-US" err="1" smtClean="0"/>
              <a:t>衡量一个查找算法效率高低的标准</a:t>
            </a:r>
            <a:endParaRPr lang="en-US" altLang="en-US" smtClean="0"/>
          </a:p>
          <a:p>
            <a:r>
              <a:rPr lang="en-US" altLang="en-US" b="1">
                <a:solidFill>
                  <a:srgbClr val="0000FF"/>
                </a:solidFill>
              </a:rPr>
              <a:t>ASL </a:t>
            </a:r>
            <a:r>
              <a:rPr lang="en-US" altLang="en-US" b="1" smtClean="0">
                <a:solidFill>
                  <a:srgbClr val="0000FF"/>
                </a:solidFill>
              </a:rPr>
              <a:t>(Average </a:t>
            </a:r>
            <a:r>
              <a:rPr lang="en-US" altLang="en-US" b="1">
                <a:solidFill>
                  <a:srgbClr val="0000FF"/>
                </a:solidFill>
              </a:rPr>
              <a:t>Search </a:t>
            </a:r>
            <a:r>
              <a:rPr lang="en-US" altLang="en-US" b="1" smtClean="0">
                <a:solidFill>
                  <a:srgbClr val="0000FF"/>
                </a:solidFill>
              </a:rPr>
              <a:t>Length</a:t>
            </a:r>
            <a:r>
              <a:rPr lang="zh-CN" altLang="en-US" b="1" smtClean="0">
                <a:solidFill>
                  <a:srgbClr val="0000FF"/>
                </a:solidFill>
              </a:rPr>
              <a:t>，</a:t>
            </a:r>
            <a:r>
              <a:rPr lang="en-US" altLang="en-US" b="1">
                <a:solidFill>
                  <a:srgbClr val="0000FF"/>
                </a:solidFill>
              </a:rPr>
              <a:t> </a:t>
            </a:r>
            <a:r>
              <a:rPr lang="en-US" altLang="en-US" b="1" err="1">
                <a:solidFill>
                  <a:srgbClr val="0000FF"/>
                </a:solidFill>
              </a:rPr>
              <a:t>平均查找长度</a:t>
            </a:r>
            <a:r>
              <a:rPr lang="en-US" altLang="en-US" b="1" smtClean="0">
                <a:solidFill>
                  <a:srgbClr val="0000FF"/>
                </a:solidFill>
              </a:rPr>
              <a:t>) </a:t>
            </a:r>
            <a:r>
              <a:rPr lang="en-US" altLang="en-US" err="1" smtClean="0"/>
              <a:t>定义为</a:t>
            </a:r>
            <a:r>
              <a:rPr lang="zh-CN" altLang="en-US" smtClean="0"/>
              <a:t>需要和给定值进行比较的关键字的个数的</a:t>
            </a:r>
            <a:r>
              <a:rPr lang="zh-CN" altLang="en-US" b="1" smtClean="0">
                <a:solidFill>
                  <a:srgbClr val="6600CC"/>
                </a:solidFill>
              </a:rPr>
              <a:t>期望值</a:t>
            </a:r>
            <a:endParaRPr lang="en-US" altLang="en-US" b="1" smtClean="0">
              <a:solidFill>
                <a:srgbClr val="6600CC"/>
              </a:solidFill>
            </a:endParaRPr>
          </a:p>
          <a:p>
            <a:endParaRPr lang="en-US" altLang="en-US" smtClean="0"/>
          </a:p>
          <a:p>
            <a:pPr lvl="1"/>
            <a:endParaRPr lang="en-US" altLang="en-US" smtClean="0"/>
          </a:p>
          <a:p>
            <a:pPr lvl="1"/>
            <a:r>
              <a:rPr lang="en-US" altLang="en-US" sz="3000" err="1" smtClean="0"/>
              <a:t>其中</a:t>
            </a:r>
            <a:r>
              <a:rPr lang="en-US" altLang="en-US" sz="3000" smtClean="0"/>
              <a:t>：</a:t>
            </a:r>
          </a:p>
          <a:p>
            <a:pPr lvl="2"/>
            <a:r>
              <a:rPr lang="en-US" altLang="zh-CN" sz="2800" b="1" smtClean="0">
                <a:solidFill>
                  <a:srgbClr val="0000FF"/>
                </a:solidFill>
              </a:rPr>
              <a:t>n</a:t>
            </a:r>
            <a:r>
              <a:rPr lang="zh-CN" altLang="en-US" sz="2800" b="1" smtClean="0">
                <a:solidFill>
                  <a:srgbClr val="0000FF"/>
                </a:solidFill>
              </a:rPr>
              <a:t>：查找表中的记录个数</a:t>
            </a:r>
            <a:endParaRPr lang="en-US" altLang="zh-CN" sz="2800" b="1" smtClean="0">
              <a:solidFill>
                <a:srgbClr val="0000FF"/>
              </a:solidFill>
            </a:endParaRPr>
          </a:p>
          <a:p>
            <a:pPr lvl="2"/>
            <a:r>
              <a:rPr lang="en-US" altLang="en-US" sz="2800" b="1" smtClean="0">
                <a:solidFill>
                  <a:srgbClr val="0000FF"/>
                </a:solidFill>
              </a:rPr>
              <a:t>P</a:t>
            </a:r>
            <a:r>
              <a:rPr lang="en-US" altLang="en-US" sz="2800" b="1" baseline="-25000" smtClean="0">
                <a:solidFill>
                  <a:srgbClr val="0000FF"/>
                </a:solidFill>
              </a:rPr>
              <a:t>i</a:t>
            </a:r>
            <a:r>
              <a:rPr lang="en-US" altLang="en-US" sz="2800" b="1" smtClean="0">
                <a:solidFill>
                  <a:srgbClr val="0000FF"/>
                </a:solidFill>
              </a:rPr>
              <a:t> ：</a:t>
            </a:r>
            <a:r>
              <a:rPr lang="en-US" altLang="en-US" sz="2800" b="1" err="1" smtClean="0">
                <a:solidFill>
                  <a:srgbClr val="0000FF"/>
                </a:solidFill>
              </a:rPr>
              <a:t>查找第i个记录的概率</a:t>
            </a:r>
            <a:endParaRPr lang="en-US" altLang="en-US" sz="2800" smtClean="0"/>
          </a:p>
          <a:p>
            <a:pPr lvl="2"/>
            <a:r>
              <a:rPr lang="en-US" altLang="en-US" sz="2800" b="1" err="1" smtClean="0">
                <a:solidFill>
                  <a:srgbClr val="0000FF"/>
                </a:solidFill>
              </a:rPr>
              <a:t>C</a:t>
            </a:r>
            <a:r>
              <a:rPr lang="en-US" altLang="en-US" sz="2800" b="1" baseline="-25000" err="1" smtClean="0">
                <a:solidFill>
                  <a:srgbClr val="0000FF"/>
                </a:solidFill>
              </a:rPr>
              <a:t>i</a:t>
            </a:r>
            <a:r>
              <a:rPr lang="en-US" altLang="en-US" sz="2800" b="1" err="1" smtClean="0">
                <a:solidFill>
                  <a:srgbClr val="0000FF"/>
                </a:solidFill>
              </a:rPr>
              <a:t>：查找第i</a:t>
            </a:r>
            <a:r>
              <a:rPr lang="zh-CN" altLang="en-US" sz="2800" b="1" smtClean="0">
                <a:solidFill>
                  <a:srgbClr val="0000FF"/>
                </a:solidFill>
              </a:rPr>
              <a:t>个记录需要进行比较的次数</a:t>
            </a:r>
            <a:endParaRPr lang="en-US" altLang="zh-CN" sz="2800" b="1" smtClean="0">
              <a:solidFill>
                <a:srgbClr val="0000FF"/>
              </a:solidFill>
            </a:endParaRPr>
          </a:p>
          <a:p>
            <a:pPr lvl="1"/>
            <a:r>
              <a:rPr lang="en-US" altLang="en-US" sz="3000" smtClean="0"/>
              <a:t>不失一般性</a:t>
            </a:r>
            <a:r>
              <a:rPr lang="en-US" altLang="en-US" sz="3000"/>
              <a:t>，认为</a:t>
            </a:r>
            <a:r>
              <a:rPr lang="en-US" altLang="en-US" sz="3000" b="1">
                <a:solidFill>
                  <a:srgbClr val="0000FF"/>
                </a:solidFill>
              </a:rPr>
              <a:t>查找每个记录的概率相等</a:t>
            </a:r>
            <a:r>
              <a:rPr lang="en-US" altLang="en-US" sz="3000"/>
              <a:t>，即P</a:t>
            </a:r>
            <a:r>
              <a:rPr lang="en-US" altLang="en-US" sz="3000" baseline="-25000"/>
              <a:t>1</a:t>
            </a:r>
            <a:r>
              <a:rPr lang="en-US" altLang="en-US" sz="3000"/>
              <a:t>=P</a:t>
            </a:r>
            <a:r>
              <a:rPr lang="en-US" altLang="en-US" sz="3000" baseline="-25000"/>
              <a:t>2</a:t>
            </a:r>
            <a:r>
              <a:rPr lang="en-US" altLang="en-US" sz="3000"/>
              <a:t>=…=</a:t>
            </a:r>
            <a:r>
              <a:rPr lang="en-US" altLang="en-US" sz="3000" err="1" smtClean="0"/>
              <a:t>P</a:t>
            </a:r>
            <a:r>
              <a:rPr lang="en-US" altLang="en-US" sz="3000" baseline="-25000" err="1" smtClean="0"/>
              <a:t>n</a:t>
            </a:r>
            <a:r>
              <a:rPr lang="en-US" altLang="en-US" sz="3000" smtClean="0"/>
              <a:t>=1/n</a:t>
            </a:r>
            <a:endParaRPr lang="zh-CN" altLang="en-US" sz="3000" b="1" smtClean="0">
              <a:solidFill>
                <a:srgbClr val="0000FF"/>
              </a:solidFill>
            </a:endParaRPr>
          </a:p>
          <a:p>
            <a:endParaRPr lang="en-US" altLang="en-US" smtClean="0"/>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a:p>
        </p:txBody>
      </p:sp>
      <p:grpSp>
        <p:nvGrpSpPr>
          <p:cNvPr id="5" name="Group 3"/>
          <p:cNvGrpSpPr>
            <a:grpSpLocks/>
          </p:cNvGrpSpPr>
          <p:nvPr/>
        </p:nvGrpSpPr>
        <p:grpSpPr bwMode="auto">
          <a:xfrm>
            <a:off x="899592" y="3140968"/>
            <a:ext cx="7416801" cy="874712"/>
            <a:chOff x="0" y="0"/>
            <a:chExt cx="4672" cy="551"/>
          </a:xfrm>
        </p:grpSpPr>
        <p:grpSp>
          <p:nvGrpSpPr>
            <p:cNvPr id="6" name="Group 4"/>
            <p:cNvGrpSpPr>
              <a:grpSpLocks/>
            </p:cNvGrpSpPr>
            <p:nvPr/>
          </p:nvGrpSpPr>
          <p:grpSpPr bwMode="auto">
            <a:xfrm>
              <a:off x="0" y="3"/>
              <a:ext cx="2177" cy="548"/>
              <a:chOff x="0" y="0"/>
              <a:chExt cx="2177" cy="548"/>
            </a:xfrm>
          </p:grpSpPr>
          <p:sp>
            <p:nvSpPr>
              <p:cNvPr id="11" name="Rectangle 5"/>
              <p:cNvSpPr>
                <a:spLocks noChangeArrowheads="1"/>
              </p:cNvSpPr>
              <p:nvPr/>
            </p:nvSpPr>
            <p:spPr bwMode="auto">
              <a:xfrm>
                <a:off x="0" y="104"/>
                <a:ext cx="2177"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800" b="1">
                    <a:latin typeface="Times New Roman" pitchFamily="18" charset="0"/>
                  </a:rPr>
                  <a:t>ASL=∑ </a:t>
                </a:r>
                <a:r>
                  <a:rPr lang="en-US" altLang="en-US" sz="2800" b="1" err="1">
                    <a:latin typeface="Times New Roman" pitchFamily="18" charset="0"/>
                  </a:rPr>
                  <a:t>P</a:t>
                </a:r>
                <a:r>
                  <a:rPr lang="en-US" altLang="en-US" sz="2800" b="1" baseline="-18000" err="1">
                    <a:latin typeface="Times New Roman" pitchFamily="18" charset="0"/>
                  </a:rPr>
                  <a:t>i</a:t>
                </a:r>
                <a:r>
                  <a:rPr lang="en-US" altLang="en-US" sz="2800" b="1" err="1">
                    <a:latin typeface="Times New Roman" pitchFamily="18" charset="0"/>
                    <a:sym typeface="Symbol" pitchFamily="18" charset="2"/>
                  </a:rPr>
                  <a:t></a:t>
                </a:r>
                <a:r>
                  <a:rPr lang="en-US" altLang="en-US" sz="2800" b="1" err="1" smtClean="0">
                    <a:latin typeface="Times New Roman" pitchFamily="18" charset="0"/>
                  </a:rPr>
                  <a:t>C</a:t>
                </a:r>
                <a:r>
                  <a:rPr lang="en-US" altLang="en-US" sz="2800" b="1" baseline="-18000" err="1" smtClean="0">
                    <a:latin typeface="Times New Roman" pitchFamily="18" charset="0"/>
                  </a:rPr>
                  <a:t>i</a:t>
                </a:r>
                <a:endParaRPr lang="zh-CN" altLang="en-US" sz="2400" b="1">
                  <a:latin typeface="Times New Roman" pitchFamily="18" charset="0"/>
                </a:endParaRPr>
              </a:p>
            </p:txBody>
          </p:sp>
          <p:sp>
            <p:nvSpPr>
              <p:cNvPr id="12" name="Rectangle 6"/>
              <p:cNvSpPr>
                <a:spLocks noChangeArrowheads="1"/>
              </p:cNvSpPr>
              <p:nvPr/>
            </p:nvSpPr>
            <p:spPr bwMode="auto">
              <a:xfrm>
                <a:off x="576" y="344"/>
                <a:ext cx="36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i=1</a:t>
                </a:r>
              </a:p>
            </p:txBody>
          </p:sp>
          <p:sp>
            <p:nvSpPr>
              <p:cNvPr id="13" name="Rectangle 7"/>
              <p:cNvSpPr>
                <a:spLocks noChangeArrowheads="1"/>
              </p:cNvSpPr>
              <p:nvPr/>
            </p:nvSpPr>
            <p:spPr bwMode="auto">
              <a:xfrm>
                <a:off x="640" y="0"/>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n</a:t>
                </a:r>
              </a:p>
            </p:txBody>
          </p:sp>
        </p:grpSp>
        <p:grpSp>
          <p:nvGrpSpPr>
            <p:cNvPr id="7" name="Group 8"/>
            <p:cNvGrpSpPr>
              <a:grpSpLocks/>
            </p:cNvGrpSpPr>
            <p:nvPr/>
          </p:nvGrpSpPr>
          <p:grpSpPr bwMode="auto">
            <a:xfrm>
              <a:off x="3808" y="0"/>
              <a:ext cx="864" cy="548"/>
              <a:chOff x="0" y="0"/>
              <a:chExt cx="864" cy="548"/>
            </a:xfrm>
          </p:grpSpPr>
          <p:sp>
            <p:nvSpPr>
              <p:cNvPr id="8" name="Rectangle 9"/>
              <p:cNvSpPr>
                <a:spLocks noChangeArrowheads="1"/>
              </p:cNvSpPr>
              <p:nvPr/>
            </p:nvSpPr>
            <p:spPr bwMode="auto">
              <a:xfrm>
                <a:off x="0" y="104"/>
                <a:ext cx="86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b="1">
                    <a:latin typeface="Times New Roman" pitchFamily="18" charset="0"/>
                  </a:rPr>
                  <a:t>∑ </a:t>
                </a:r>
                <a:r>
                  <a:rPr lang="en-US" altLang="en-US" sz="2800" b="1">
                    <a:latin typeface="Times New Roman" pitchFamily="18" charset="0"/>
                  </a:rPr>
                  <a:t>P</a:t>
                </a:r>
                <a:r>
                  <a:rPr lang="en-US" altLang="en-US" sz="2800" b="1" baseline="-18000">
                    <a:latin typeface="Times New Roman" pitchFamily="18" charset="0"/>
                  </a:rPr>
                  <a:t>i</a:t>
                </a:r>
                <a:r>
                  <a:rPr lang="en-US" altLang="en-US" sz="2800" b="1">
                    <a:latin typeface="Times New Roman" pitchFamily="18" charset="0"/>
                  </a:rPr>
                  <a:t>=1</a:t>
                </a:r>
              </a:p>
            </p:txBody>
          </p:sp>
          <p:sp>
            <p:nvSpPr>
              <p:cNvPr id="9" name="Rectangle 10"/>
              <p:cNvSpPr>
                <a:spLocks noChangeArrowheads="1"/>
              </p:cNvSpPr>
              <p:nvPr/>
            </p:nvSpPr>
            <p:spPr bwMode="auto">
              <a:xfrm>
                <a:off x="0" y="344"/>
                <a:ext cx="36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i=1</a:t>
                </a:r>
              </a:p>
            </p:txBody>
          </p:sp>
          <p:sp>
            <p:nvSpPr>
              <p:cNvPr id="10" name="Rectangle 11"/>
              <p:cNvSpPr>
                <a:spLocks noChangeArrowheads="1"/>
              </p:cNvSpPr>
              <p:nvPr/>
            </p:nvSpPr>
            <p:spPr bwMode="auto">
              <a:xfrm>
                <a:off x="64" y="0"/>
                <a:ext cx="18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a:latin typeface="Times New Roman" pitchFamily="18" charset="0"/>
                  </a:rPr>
                  <a:t>n</a:t>
                </a:r>
              </a:p>
            </p:txBody>
          </p:sp>
        </p:grpSp>
      </p:grpSp>
    </p:spTree>
    <p:extLst>
      <p:ext uri="{BB962C8B-B14F-4D97-AF65-F5344CB8AC3E}">
        <p14:creationId xmlns:p14="http://schemas.microsoft.com/office/powerpoint/2010/main" val="406263692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13215</TotalTime>
  <Words>5432</Words>
  <Application>Microsoft Macintosh PowerPoint</Application>
  <PresentationFormat>全屏显示(4:3)</PresentationFormat>
  <Paragraphs>1018</Paragraphs>
  <Slides>65</Slides>
  <Notes>21</Notes>
  <HiddenSlides>0</HiddenSlides>
  <MMClips>0</MMClips>
  <ScaleCrop>false</ScaleCrop>
  <HeadingPairs>
    <vt:vector size="6" baseType="variant">
      <vt:variant>
        <vt:lpstr>主题</vt:lpstr>
      </vt:variant>
      <vt:variant>
        <vt:i4>1</vt:i4>
      </vt:variant>
      <vt:variant>
        <vt:lpstr>嵌入的 OLE 服务器</vt:lpstr>
      </vt:variant>
      <vt:variant>
        <vt:i4>3</vt:i4>
      </vt:variant>
      <vt:variant>
        <vt:lpstr>幻灯片标题</vt:lpstr>
      </vt:variant>
      <vt:variant>
        <vt:i4>65</vt:i4>
      </vt:variant>
    </vt:vector>
  </HeadingPairs>
  <TitlesOfParts>
    <vt:vector size="69" baseType="lpstr">
      <vt:lpstr>Office 主题</vt:lpstr>
      <vt:lpstr>Document</vt:lpstr>
      <vt:lpstr>公式</vt:lpstr>
      <vt:lpstr>文档</vt:lpstr>
      <vt:lpstr>第9章 查找/搜索</vt:lpstr>
      <vt:lpstr>目录</vt:lpstr>
      <vt:lpstr>1 基本概念</vt:lpstr>
      <vt:lpstr>关键字类型</vt:lpstr>
      <vt:lpstr>对两个关键字的比较</vt:lpstr>
      <vt:lpstr>基本概念</vt:lpstr>
      <vt:lpstr>查找及其方法分类</vt:lpstr>
      <vt:lpstr>查找及其方法分类</vt:lpstr>
      <vt:lpstr>查找方法评价指标</vt:lpstr>
      <vt:lpstr>2 静态查找表的ADT</vt:lpstr>
      <vt:lpstr>静态查找表的查找</vt:lpstr>
      <vt:lpstr>2.1 顺序查找</vt:lpstr>
      <vt:lpstr>顺序查找算法</vt:lpstr>
      <vt:lpstr>标准算法</vt:lpstr>
      <vt:lpstr>算法分析</vt:lpstr>
      <vt:lpstr>算法分析</vt:lpstr>
      <vt:lpstr>改进</vt:lpstr>
      <vt:lpstr>2.2 折半查找</vt:lpstr>
      <vt:lpstr>算法思想</vt:lpstr>
      <vt:lpstr>算法实现</vt:lpstr>
      <vt:lpstr>算法运行实例-I</vt:lpstr>
      <vt:lpstr>算法运行实例-II</vt:lpstr>
      <vt:lpstr>算法分析-I</vt:lpstr>
      <vt:lpstr>算法分析-II</vt:lpstr>
      <vt:lpstr>算法分析-III</vt:lpstr>
      <vt:lpstr>算法分析-公式推导</vt:lpstr>
      <vt:lpstr>算法分析-查找实例</vt:lpstr>
      <vt:lpstr>算法分析-优缺点比较</vt:lpstr>
      <vt:lpstr>2.3 Fibonacci查找</vt:lpstr>
      <vt:lpstr>算法思想</vt:lpstr>
      <vt:lpstr>算法实现</vt:lpstr>
      <vt:lpstr>PowerPoint 演示文稿</vt:lpstr>
      <vt:lpstr>算法分析</vt:lpstr>
      <vt:lpstr>2.4 索引顺序查找/分块查找</vt:lpstr>
      <vt:lpstr>算法实现</vt:lpstr>
      <vt:lpstr>算法实现</vt:lpstr>
      <vt:lpstr>算法分析</vt:lpstr>
      <vt:lpstr>查找方法比较</vt:lpstr>
      <vt:lpstr>2.4 静态树表/次优查找树的查找</vt:lpstr>
      <vt:lpstr>算法思路</vt:lpstr>
      <vt:lpstr>算法思路：次优查找树的构建</vt:lpstr>
      <vt:lpstr>∆P的计算</vt:lpstr>
      <vt:lpstr>递归构造次优查找树T</vt:lpstr>
      <vt:lpstr>PowerPoint 演示文稿</vt:lpstr>
      <vt:lpstr>所得次优二叉树如下</vt:lpstr>
      <vt:lpstr>次优查找树构造示例</vt:lpstr>
      <vt:lpstr>3 动态查找表的ADT</vt:lpstr>
      <vt:lpstr>表的组织方式</vt:lpstr>
      <vt:lpstr>3.1 二叉排序树(Binary Sort Tree, BST)</vt:lpstr>
      <vt:lpstr>数据结构</vt:lpstr>
      <vt:lpstr>二叉排序树查找举例</vt:lpstr>
      <vt:lpstr>BST的查找算法-I</vt:lpstr>
      <vt:lpstr>BST的构造</vt:lpstr>
      <vt:lpstr>BST的查找算法-II</vt:lpstr>
      <vt:lpstr>BST的插入算法</vt:lpstr>
      <vt:lpstr>BST的插入示例</vt:lpstr>
      <vt:lpstr>BST上结点的删除-I</vt:lpstr>
      <vt:lpstr>BST上结点的删除-II</vt:lpstr>
      <vt:lpstr>BST上结点的删除-III</vt:lpstr>
      <vt:lpstr>PowerPoint 演示文稿</vt:lpstr>
      <vt:lpstr>BST上结点的删除-IV</vt:lpstr>
      <vt:lpstr>BST上结点的删除-V</vt:lpstr>
      <vt:lpstr>算法实现</vt:lpstr>
      <vt:lpstr>PowerPoint 演示文稿</vt:lpstr>
      <vt:lpstr>BST的查找性能分析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Beihong</dc:creator>
  <cp:lastModifiedBy>apple sd</cp:lastModifiedBy>
  <cp:revision>424</cp:revision>
  <cp:lastPrinted>2017-05-10T16:21:31Z</cp:lastPrinted>
  <dcterms:created xsi:type="dcterms:W3CDTF">2015-07-19T09:35:25Z</dcterms:created>
  <dcterms:modified xsi:type="dcterms:W3CDTF">2017-05-18T07:53:47Z</dcterms:modified>
</cp:coreProperties>
</file>