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2" r:id="rId3"/>
    <p:sldId id="448" r:id="rId4"/>
    <p:sldId id="433" r:id="rId5"/>
    <p:sldId id="434" r:id="rId6"/>
    <p:sldId id="435" r:id="rId7"/>
    <p:sldId id="437" r:id="rId8"/>
    <p:sldId id="436" r:id="rId9"/>
    <p:sldId id="439" r:id="rId10"/>
    <p:sldId id="446" r:id="rId11"/>
    <p:sldId id="441" r:id="rId12"/>
    <p:sldId id="443" r:id="rId13"/>
    <p:sldId id="442" r:id="rId14"/>
    <p:sldId id="444" r:id="rId15"/>
    <p:sldId id="447" r:id="rId16"/>
    <p:sldId id="399" r:id="rId17"/>
    <p:sldId id="400" r:id="rId18"/>
    <p:sldId id="430" r:id="rId19"/>
    <p:sldId id="401" r:id="rId20"/>
    <p:sldId id="402" r:id="rId21"/>
    <p:sldId id="404" r:id="rId22"/>
    <p:sldId id="451" r:id="rId23"/>
    <p:sldId id="405" r:id="rId24"/>
    <p:sldId id="452" r:id="rId25"/>
    <p:sldId id="406" r:id="rId26"/>
    <p:sldId id="453" r:id="rId27"/>
    <p:sldId id="407" r:id="rId28"/>
    <p:sldId id="449" r:id="rId29"/>
    <p:sldId id="408" r:id="rId30"/>
    <p:sldId id="409" r:id="rId31"/>
    <p:sldId id="410" r:id="rId32"/>
    <p:sldId id="411" r:id="rId33"/>
    <p:sldId id="412" r:id="rId34"/>
    <p:sldId id="415" r:id="rId35"/>
    <p:sldId id="416" r:id="rId36"/>
    <p:sldId id="417" r:id="rId37"/>
    <p:sldId id="418" r:id="rId38"/>
    <p:sldId id="419" r:id="rId39"/>
    <p:sldId id="420" r:id="rId40"/>
    <p:sldId id="450" r:id="rId41"/>
    <p:sldId id="421" r:id="rId42"/>
    <p:sldId id="431" r:id="rId43"/>
    <p:sldId id="424" r:id="rId44"/>
    <p:sldId id="425" r:id="rId45"/>
    <p:sldId id="454" r:id="rId46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7958" autoAdjust="0"/>
  </p:normalViewPr>
  <p:slideViewPr>
    <p:cSldViewPr>
      <p:cViewPr varScale="1">
        <p:scale>
          <a:sx n="43" d="100"/>
          <a:sy n="43" d="100"/>
        </p:scale>
        <p:origin x="-4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-6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17/5/22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17/5/22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79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7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4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60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28750"/>
            <a:ext cx="46863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2130425"/>
            <a:ext cx="7270576" cy="1470025"/>
          </a:xfrm>
        </p:spPr>
        <p:txBody>
          <a:bodyPr/>
          <a:lstStyle/>
          <a:p>
            <a:pPr algn="l"/>
            <a:r>
              <a:rPr lang="en-US" altLang="en-US" b="1" dirty="0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章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查找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Part III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AutoShape 2" descr="http://img5.imgtn.bdimg.com/it/u=2187256033,18620478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在</a:t>
            </a:r>
            <a:r>
              <a:rPr lang="zh-CN" altLang="en-US" sz="3200"/>
              <a:t>非空双链树</a:t>
            </a:r>
            <a:r>
              <a:rPr lang="en-US" sz="3200"/>
              <a:t>T</a:t>
            </a:r>
            <a:r>
              <a:rPr lang="zh-CN" altLang="en-US" sz="3200"/>
              <a:t>中查找关键字等于</a:t>
            </a:r>
            <a:r>
              <a:rPr lang="en-US" sz="3200"/>
              <a:t>K</a:t>
            </a:r>
            <a:r>
              <a:rPr lang="zh-CN" altLang="en-US" sz="3200"/>
              <a:t>的记录</a:t>
            </a:r>
            <a:endParaRPr 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   char ch[MAXKEYLEN]; //</a:t>
            </a:r>
            <a:r>
              <a:rPr lang="zh-CN" altLang="en-US" sz="2400"/>
              <a:t>关键字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/>
              <a:t>   </a:t>
            </a:r>
            <a:r>
              <a:rPr lang="en-US" altLang="zh-CN" sz="2400"/>
              <a:t>int num;                         //</a:t>
            </a:r>
            <a:r>
              <a:rPr lang="zh-CN" altLang="en-US" sz="2400"/>
              <a:t>关键字长度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} </a:t>
            </a:r>
            <a:r>
              <a:rPr lang="en-US" altLang="zh-CN" sz="2400" b="1">
                <a:solidFill>
                  <a:srgbClr val="0000FF"/>
                </a:solidFill>
              </a:rPr>
              <a:t>KeysType</a:t>
            </a:r>
            <a:r>
              <a:rPr lang="en-US" altLang="zh-CN" sz="2400"/>
              <a:t>;                       //</a:t>
            </a:r>
            <a:r>
              <a:rPr lang="zh-CN" altLang="en-US" sz="2400"/>
              <a:t>关键字</a:t>
            </a:r>
            <a:r>
              <a:rPr lang="zh-CN" altLang="en-US" sz="2400" smtClean="0"/>
              <a:t>类型</a:t>
            </a:r>
            <a:endParaRPr lang="en-US" altLang="zh-CN" sz="2400" smtClean="0"/>
          </a:p>
          <a:p>
            <a:pPr marL="0" indent="0">
              <a:spcBef>
                <a:spcPts val="0"/>
              </a:spcBef>
              <a:buNone/>
            </a:pPr>
            <a:endParaRPr lang="zh-CN" alt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RECORD </a:t>
            </a:r>
            <a:r>
              <a:rPr lang="en-US" sz="2400"/>
              <a:t>*</a:t>
            </a:r>
            <a:r>
              <a:rPr lang="en-US" sz="2400" b="1">
                <a:solidFill>
                  <a:srgbClr val="0000FF"/>
                </a:solidFill>
              </a:rPr>
              <a:t>SearchDLTree</a:t>
            </a:r>
            <a:r>
              <a:rPr lang="en-US" sz="2400" b="1"/>
              <a:t>(DLTree T, KeysType K) </a:t>
            </a:r>
            <a:r>
              <a:rPr lang="en-US" sz="240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DLTree </a:t>
            </a:r>
            <a:r>
              <a:rPr lang="en-US" sz="2400"/>
              <a:t>p; int i; </a:t>
            </a:r>
            <a:endParaRPr lang="en-US" sz="24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p </a:t>
            </a:r>
            <a:r>
              <a:rPr lang="en-US" sz="2400"/>
              <a:t>= T-&gt;first; i=0; </a:t>
            </a:r>
            <a:r>
              <a:rPr lang="en-US" sz="2400" smtClean="0"/>
              <a:t>//</a:t>
            </a:r>
            <a:r>
              <a:rPr lang="zh-CN" altLang="en-US" sz="2400" smtClean="0"/>
              <a:t>初始化 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while (p &amp;&amp; i&lt;K.num)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	while </a:t>
            </a:r>
            <a:r>
              <a:rPr lang="en-US" sz="2400"/>
              <a:t>(p &amp;&amp; p-&gt;symbol != K.ch[i]) </a:t>
            </a:r>
            <a:r>
              <a:rPr lang="en-US" sz="2400" smtClean="0"/>
              <a:t>//</a:t>
            </a:r>
            <a:r>
              <a:rPr lang="zh-CN" altLang="en-US" sz="2400" smtClean="0"/>
              <a:t>查找</a:t>
            </a:r>
            <a:r>
              <a:rPr lang="zh-CN" altLang="en-US" sz="2400" b="1"/>
              <a:t>关键字的第</a:t>
            </a:r>
            <a:r>
              <a:rPr lang="en-US" sz="2400" b="1"/>
              <a:t>i</a:t>
            </a:r>
            <a:r>
              <a:rPr lang="zh-CN" altLang="en-US" sz="2400" b="1"/>
              <a:t>位</a:t>
            </a:r>
            <a:endParaRPr lang="en-US" altLang="zh-CN" sz="2400" b="1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/>
              <a:t> </a:t>
            </a:r>
            <a:r>
              <a:rPr lang="en-US" altLang="zh-CN" sz="2400" smtClean="0"/>
              <a:t>		</a:t>
            </a:r>
            <a:r>
              <a:rPr lang="en-US" sz="2400" smtClean="0"/>
              <a:t>p </a:t>
            </a:r>
            <a:r>
              <a:rPr lang="en-US" sz="2400"/>
              <a:t>= p-&gt;next;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	if </a:t>
            </a:r>
            <a:r>
              <a:rPr lang="en-US" sz="2400"/>
              <a:t>(p &amp;&amp; i&lt;K.num-1) </a:t>
            </a:r>
            <a:r>
              <a:rPr lang="en-US" sz="2400" smtClean="0"/>
              <a:t>p </a:t>
            </a:r>
            <a:r>
              <a:rPr lang="en-US" sz="2400"/>
              <a:t>= p-&gt;first; </a:t>
            </a:r>
            <a:r>
              <a:rPr lang="en-US" sz="2400" smtClean="0"/>
              <a:t>  //</a:t>
            </a:r>
            <a:r>
              <a:rPr lang="zh-CN" altLang="en-US" sz="2400" smtClean="0"/>
              <a:t>准备</a:t>
            </a:r>
            <a:r>
              <a:rPr lang="zh-CN" altLang="en-US" sz="2400"/>
              <a:t>查找</a:t>
            </a:r>
            <a:r>
              <a:rPr lang="zh-CN" altLang="en-US" sz="2400" b="1"/>
              <a:t>下一位</a:t>
            </a:r>
            <a:endParaRPr lang="en-US" altLang="zh-CN" sz="2400" b="1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/>
              <a:t> </a:t>
            </a:r>
            <a:r>
              <a:rPr lang="en-US" altLang="zh-CN" sz="2400" smtClean="0"/>
              <a:t>	++</a:t>
            </a:r>
            <a:r>
              <a:rPr lang="en-US" sz="2400"/>
              <a:t>i; } // </a:t>
            </a:r>
            <a:r>
              <a:rPr lang="zh-CN" altLang="en-US" sz="2400"/>
              <a:t>查找结束 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if (!p) return NULL; // </a:t>
            </a:r>
            <a:r>
              <a:rPr lang="zh-CN" altLang="en-US" sz="2400"/>
              <a:t>查找不成功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else </a:t>
            </a:r>
            <a:r>
              <a:rPr lang="en-US" sz="2400"/>
              <a:t>return p-&gt;infoptr; // </a:t>
            </a:r>
            <a:r>
              <a:rPr lang="zh-CN" altLang="en-US" sz="2400"/>
              <a:t>查找成功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} //</a:t>
            </a:r>
            <a:r>
              <a:rPr lang="en-US" sz="2400"/>
              <a:t>Search </a:t>
            </a:r>
            <a:r>
              <a:rPr lang="en-US" sz="2400" smtClean="0"/>
              <a:t>DLTree</a:t>
            </a:r>
            <a:endParaRPr 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9.15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381000" y="149225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结点结构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: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965325" y="2286000"/>
            <a:ext cx="182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分支结点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189663" y="2362200"/>
            <a:ext cx="182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叶子结点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1191" name="AutoShape 7"/>
          <p:cNvSpPr>
            <a:spLocks noChangeArrowheads="1"/>
          </p:cNvSpPr>
          <p:nvPr/>
        </p:nvSpPr>
        <p:spPr bwMode="auto">
          <a:xfrm>
            <a:off x="5867400" y="5257800"/>
            <a:ext cx="1752600" cy="914400"/>
          </a:xfrm>
          <a:prstGeom prst="wedgeRoundRectCallout">
            <a:avLst>
              <a:gd name="adj1" fmla="val 52444"/>
              <a:gd name="adj2" fmla="val -169968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</a:rPr>
              <a:t>指向记录</a:t>
            </a:r>
          </a:p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</a:rPr>
              <a:t>的指针</a:t>
            </a: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62000" y="2819400"/>
            <a:ext cx="4686300" cy="1219200"/>
            <a:chOff x="480" y="1776"/>
            <a:chExt cx="2952" cy="768"/>
          </a:xfrm>
        </p:grpSpPr>
        <p:sp>
          <p:nvSpPr>
            <p:cNvPr id="138255" name="Rectangle 8"/>
            <p:cNvSpPr>
              <a:spLocks noChangeArrowheads="1"/>
            </p:cNvSpPr>
            <p:nvPr/>
          </p:nvSpPr>
          <p:spPr bwMode="auto">
            <a:xfrm>
              <a:off x="480" y="2016"/>
              <a:ext cx="2880" cy="24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19050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8256" name="Line 9"/>
            <p:cNvSpPr>
              <a:spLocks noChangeShapeType="1"/>
            </p:cNvSpPr>
            <p:nvPr/>
          </p:nvSpPr>
          <p:spPr bwMode="auto">
            <a:xfrm>
              <a:off x="67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7" name="Line 10"/>
            <p:cNvSpPr>
              <a:spLocks noChangeShapeType="1"/>
            </p:cNvSpPr>
            <p:nvPr/>
          </p:nvSpPr>
          <p:spPr bwMode="auto">
            <a:xfrm>
              <a:off x="86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8" name="Line 11"/>
            <p:cNvSpPr>
              <a:spLocks noChangeShapeType="1"/>
            </p:cNvSpPr>
            <p:nvPr/>
          </p:nvSpPr>
          <p:spPr bwMode="auto">
            <a:xfrm>
              <a:off x="105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9" name="Line 12"/>
            <p:cNvSpPr>
              <a:spLocks noChangeShapeType="1"/>
            </p:cNvSpPr>
            <p:nvPr/>
          </p:nvSpPr>
          <p:spPr bwMode="auto">
            <a:xfrm>
              <a:off x="1248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0" name="Line 13"/>
            <p:cNvSpPr>
              <a:spLocks noChangeShapeType="1"/>
            </p:cNvSpPr>
            <p:nvPr/>
          </p:nvSpPr>
          <p:spPr bwMode="auto">
            <a:xfrm>
              <a:off x="1440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1" name="Line 14"/>
            <p:cNvSpPr>
              <a:spLocks noChangeShapeType="1"/>
            </p:cNvSpPr>
            <p:nvPr/>
          </p:nvSpPr>
          <p:spPr bwMode="auto">
            <a:xfrm>
              <a:off x="163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2" name="Line 15"/>
            <p:cNvSpPr>
              <a:spLocks noChangeShapeType="1"/>
            </p:cNvSpPr>
            <p:nvPr/>
          </p:nvSpPr>
          <p:spPr bwMode="auto">
            <a:xfrm>
              <a:off x="278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3" name="Line 16"/>
            <p:cNvSpPr>
              <a:spLocks noChangeShapeType="1"/>
            </p:cNvSpPr>
            <p:nvPr/>
          </p:nvSpPr>
          <p:spPr bwMode="auto">
            <a:xfrm>
              <a:off x="297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4" name="Line 17"/>
            <p:cNvSpPr>
              <a:spLocks noChangeShapeType="1"/>
            </p:cNvSpPr>
            <p:nvPr/>
          </p:nvSpPr>
          <p:spPr bwMode="auto">
            <a:xfrm>
              <a:off x="3168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5" name="Text Box 18"/>
            <p:cNvSpPr txBox="1">
              <a:spLocks noChangeArrowheads="1"/>
            </p:cNvSpPr>
            <p:nvPr/>
          </p:nvSpPr>
          <p:spPr bwMode="auto">
            <a:xfrm>
              <a:off x="496" y="1776"/>
              <a:ext cx="2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6600"/>
                  </a:solidFill>
                </a:rPr>
                <a:t>0  1  2  3  4  5          </a:t>
              </a:r>
              <a:r>
                <a:rPr lang="en-US" altLang="zh-CN" b="1">
                  <a:solidFill>
                    <a:srgbClr val="006600"/>
                  </a:solidFill>
                </a:rPr>
                <a:t>… …</a:t>
              </a:r>
              <a:r>
                <a:rPr lang="en-US" altLang="zh-CN">
                  <a:solidFill>
                    <a:srgbClr val="006600"/>
                  </a:solidFill>
                </a:rPr>
                <a:t>     </a:t>
              </a:r>
              <a:r>
                <a:rPr lang="en-US" altLang="zh-CN" sz="1800">
                  <a:solidFill>
                    <a:srgbClr val="006600"/>
                  </a:solidFill>
                </a:rPr>
                <a:t> 24  25  26</a:t>
              </a:r>
              <a:endParaRPr lang="en-US" altLang="zh-CN"/>
            </a:p>
          </p:txBody>
        </p:sp>
        <p:sp>
          <p:nvSpPr>
            <p:cNvPr id="138266" name="Line 19"/>
            <p:cNvSpPr>
              <a:spLocks noChangeShapeType="1"/>
            </p:cNvSpPr>
            <p:nvPr/>
          </p:nvSpPr>
          <p:spPr bwMode="auto">
            <a:xfrm>
              <a:off x="576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7" name="Line 20"/>
            <p:cNvSpPr>
              <a:spLocks noChangeShapeType="1"/>
            </p:cNvSpPr>
            <p:nvPr/>
          </p:nvSpPr>
          <p:spPr bwMode="auto">
            <a:xfrm>
              <a:off x="768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8" name="Line 21"/>
            <p:cNvSpPr>
              <a:spLocks noChangeShapeType="1"/>
            </p:cNvSpPr>
            <p:nvPr/>
          </p:nvSpPr>
          <p:spPr bwMode="auto">
            <a:xfrm>
              <a:off x="3072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9" name="Line 22"/>
            <p:cNvSpPr>
              <a:spLocks noChangeShapeType="1"/>
            </p:cNvSpPr>
            <p:nvPr/>
          </p:nvSpPr>
          <p:spPr bwMode="auto">
            <a:xfrm>
              <a:off x="3264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0" name="Line 23"/>
            <p:cNvSpPr>
              <a:spLocks noChangeShapeType="1"/>
            </p:cNvSpPr>
            <p:nvPr/>
          </p:nvSpPr>
          <p:spPr bwMode="auto">
            <a:xfrm>
              <a:off x="1344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156325" y="3124200"/>
            <a:ext cx="1920875" cy="990600"/>
            <a:chOff x="3878" y="1968"/>
            <a:chExt cx="1210" cy="624"/>
          </a:xfrm>
        </p:grpSpPr>
        <p:sp>
          <p:nvSpPr>
            <p:cNvPr id="138252" name="Text Box 25"/>
            <p:cNvSpPr txBox="1">
              <a:spLocks noChangeArrowheads="1"/>
            </p:cNvSpPr>
            <p:nvPr/>
          </p:nvSpPr>
          <p:spPr bwMode="auto">
            <a:xfrm>
              <a:off x="3878" y="1968"/>
              <a:ext cx="1210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</a:rPr>
                <a:t>关键字</a:t>
              </a:r>
              <a:endParaRPr lang="zh-CN" altLang="en-US"/>
            </a:p>
          </p:txBody>
        </p:sp>
        <p:sp>
          <p:nvSpPr>
            <p:cNvPr id="138253" name="Line 26"/>
            <p:cNvSpPr>
              <a:spLocks noChangeShapeType="1"/>
            </p:cNvSpPr>
            <p:nvPr/>
          </p:nvSpPr>
          <p:spPr bwMode="auto">
            <a:xfrm>
              <a:off x="4656" y="1968"/>
              <a:ext cx="0" cy="28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4" name="Line 27"/>
            <p:cNvSpPr>
              <a:spLocks noChangeShapeType="1"/>
            </p:cNvSpPr>
            <p:nvPr/>
          </p:nvSpPr>
          <p:spPr bwMode="auto">
            <a:xfrm>
              <a:off x="4848" y="2112"/>
              <a:ext cx="0" cy="48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1212" name="AutoShape 28"/>
          <p:cNvSpPr>
            <a:spLocks noChangeArrowheads="1"/>
          </p:cNvSpPr>
          <p:nvPr/>
        </p:nvSpPr>
        <p:spPr bwMode="auto">
          <a:xfrm>
            <a:off x="838200" y="5334000"/>
            <a:ext cx="4267200" cy="990600"/>
          </a:xfrm>
          <a:prstGeom prst="wedgeRoundRectCallout">
            <a:avLst>
              <a:gd name="adj1" fmla="val -333"/>
              <a:gd name="adj2" fmla="val -126120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</a:rPr>
              <a:t>指向下层结点的指针</a:t>
            </a:r>
          </a:p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</a:rPr>
              <a:t>每个域对应一个“字母”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21213" name="AutoShape 29"/>
          <p:cNvSpPr>
            <a:spLocks/>
          </p:cNvSpPr>
          <p:nvPr/>
        </p:nvSpPr>
        <p:spPr bwMode="auto">
          <a:xfrm rot="-5398033">
            <a:off x="2857500" y="21717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36104"/>
          </a:xfrm>
        </p:spPr>
        <p:txBody>
          <a:bodyPr>
            <a:normAutofit/>
          </a:bodyPr>
          <a:lstStyle/>
          <a:p>
            <a:r>
              <a:rPr lang="zh-CN" altLang="en-US" smtClean="0"/>
              <a:t>键树的存储结构：</a:t>
            </a:r>
            <a:r>
              <a:rPr lang="en-US" altLang="zh-CN" smtClean="0"/>
              <a:t>Trie</a:t>
            </a:r>
            <a:r>
              <a:rPr lang="zh-CN" altLang="en-US" smtClean="0"/>
              <a:t>树</a:t>
            </a:r>
            <a:r>
              <a:rPr lang="en-US" altLang="zh-CN" smtClean="0"/>
              <a:t>/</a:t>
            </a:r>
            <a:r>
              <a:rPr lang="zh-CN" altLang="en-US" smtClean="0"/>
              <a:t>单词查找树</a:t>
            </a:r>
            <a:r>
              <a:rPr lang="en-US" altLang="zh-CN" smtClean="0"/>
              <a:t>/</a:t>
            </a:r>
            <a:r>
              <a:rPr lang="zh-CN" altLang="en-US" smtClean="0"/>
              <a:t>字典树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zh-CN" altLang="en-US" b="1" smtClean="0"/>
              <a:t>多重链表</a:t>
            </a:r>
            <a:r>
              <a:rPr lang="zh-CN" altLang="en-US" smtClean="0"/>
              <a:t>实现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utoUpdateAnimBg="0"/>
      <p:bldP spid="221189" grpId="0" autoUpdateAnimBg="0"/>
      <p:bldP spid="221190" grpId="0" autoUpdateAnimBg="0"/>
      <p:bldP spid="221191" grpId="0" animBg="1" autoUpdateAnimBg="0"/>
      <p:bldP spid="221212" grpId="0" animBg="1" autoUpdateAnimBg="0"/>
      <p:bldP spid="2212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419100" y="825500"/>
            <a:ext cx="8533105" cy="557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typedef struct </a:t>
            </a:r>
            <a:r>
              <a:rPr lang="en-US" altLang="zh-CN" sz="3200" b="1">
                <a:solidFill>
                  <a:srgbClr val="0000FF"/>
                </a:solidFill>
                <a:latin typeface="+mn-lt"/>
                <a:ea typeface="+mn-ea"/>
              </a:rPr>
              <a:t>TrieNode</a:t>
            </a:r>
            <a:r>
              <a:rPr lang="en-US" altLang="zh-CN" sz="3200">
                <a:latin typeface="+mn-lt"/>
                <a:ea typeface="+mn-ea"/>
              </a:rPr>
              <a:t>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   NodeKind  kind;   </a:t>
            </a:r>
            <a:r>
              <a:rPr lang="en-US" altLang="zh-CN" sz="3200" smtClean="0">
                <a:latin typeface="+mn-lt"/>
                <a:ea typeface="+mn-ea"/>
              </a:rPr>
              <a:t>//</a:t>
            </a:r>
            <a:r>
              <a:rPr lang="zh-CN" altLang="en-US" sz="3200" smtClean="0">
                <a:latin typeface="+mn-lt"/>
                <a:ea typeface="+mn-ea"/>
              </a:rPr>
              <a:t>结点</a:t>
            </a:r>
            <a:r>
              <a:rPr lang="zh-CN" altLang="en-US" sz="3200">
                <a:latin typeface="+mn-lt"/>
                <a:ea typeface="+mn-ea"/>
              </a:rPr>
              <a:t>类型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200">
                <a:latin typeface="+mn-lt"/>
                <a:ea typeface="+mn-ea"/>
              </a:rPr>
              <a:t>   </a:t>
            </a:r>
            <a:r>
              <a:rPr lang="en-US" altLang="zh-CN" sz="3200">
                <a:latin typeface="+mn-lt"/>
                <a:ea typeface="+mn-ea"/>
              </a:rPr>
              <a:t>union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       struct { KeyType  K;   Record  *infoptr } </a:t>
            </a:r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lf</a:t>
            </a:r>
            <a:r>
              <a:rPr lang="en-US" altLang="zh-CN" sz="3200">
                <a:latin typeface="+mn-lt"/>
                <a:ea typeface="+mn-ea"/>
              </a:rPr>
              <a:t>; 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             </a:t>
            </a:r>
            <a:r>
              <a:rPr lang="en-US" altLang="zh-CN" sz="3200" smtClean="0">
                <a:latin typeface="+mn-lt"/>
                <a:ea typeface="+mn-ea"/>
              </a:rPr>
              <a:t>//</a:t>
            </a:r>
            <a:r>
              <a:rPr lang="zh-CN" altLang="en-US" sz="3200" b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叶子</a:t>
            </a: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结点</a:t>
            </a:r>
            <a:r>
              <a:rPr lang="en-US" altLang="zh-CN" sz="3200">
                <a:latin typeface="+mn-lt"/>
                <a:ea typeface="+mn-ea"/>
              </a:rPr>
              <a:t>(</a:t>
            </a:r>
            <a:r>
              <a:rPr lang="zh-CN" altLang="en-US" sz="3200">
                <a:latin typeface="+mn-lt"/>
                <a:ea typeface="+mn-ea"/>
              </a:rPr>
              <a:t>关键字和指向记录的指针</a:t>
            </a:r>
            <a:r>
              <a:rPr lang="en-US" altLang="zh-CN" sz="3200">
                <a:latin typeface="+mn-lt"/>
                <a:ea typeface="+mn-ea"/>
              </a:rPr>
              <a:t>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       struct { </a:t>
            </a:r>
            <a:r>
              <a:rPr lang="en-US" altLang="zh-CN" sz="3200" b="1">
                <a:solidFill>
                  <a:srgbClr val="0000FF"/>
                </a:solidFill>
                <a:latin typeface="+mn-lt"/>
                <a:ea typeface="+mn-ea"/>
              </a:rPr>
              <a:t>TrieNode</a:t>
            </a:r>
            <a:r>
              <a:rPr lang="en-US" altLang="zh-CN" sz="3200">
                <a:latin typeface="+mn-lt"/>
                <a:ea typeface="+mn-ea"/>
              </a:rPr>
              <a:t> *</a:t>
            </a:r>
            <a:r>
              <a:rPr lang="en-US" altLang="zh-CN" sz="3200" b="1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ptr</a:t>
            </a:r>
            <a:r>
              <a:rPr lang="en-US" altLang="zh-CN" sz="3200">
                <a:latin typeface="+mn-lt"/>
                <a:ea typeface="+mn-ea"/>
              </a:rPr>
              <a:t>[27];  int num } </a:t>
            </a:r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bh</a:t>
            </a:r>
            <a:r>
              <a:rPr lang="en-US" altLang="zh-CN" sz="3200">
                <a:latin typeface="+mn-lt"/>
                <a:ea typeface="+mn-ea"/>
              </a:rPr>
              <a:t>; 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            </a:t>
            </a:r>
            <a:r>
              <a:rPr lang="en-US" altLang="zh-CN" sz="3200" smtClean="0">
                <a:latin typeface="+mn-lt"/>
                <a:ea typeface="+mn-ea"/>
              </a:rPr>
              <a:t>//</a:t>
            </a:r>
            <a:r>
              <a:rPr lang="zh-CN" altLang="en-US" sz="3200" b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分支</a:t>
            </a: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结点</a:t>
            </a:r>
            <a:r>
              <a:rPr lang="en-US" altLang="zh-CN" sz="3200">
                <a:latin typeface="+mn-lt"/>
                <a:ea typeface="+mn-ea"/>
              </a:rPr>
              <a:t>(27</a:t>
            </a:r>
            <a:r>
              <a:rPr lang="zh-CN" altLang="en-US" sz="3200">
                <a:latin typeface="+mn-lt"/>
                <a:ea typeface="+mn-ea"/>
              </a:rPr>
              <a:t>个指向下一层结点的指针</a:t>
            </a:r>
            <a:r>
              <a:rPr lang="en-US" altLang="zh-CN" sz="3200">
                <a:latin typeface="+mn-lt"/>
                <a:ea typeface="+mn-ea"/>
              </a:rPr>
              <a:t>)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   }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+mn-ea"/>
              </a:rPr>
              <a:t>} </a:t>
            </a:r>
            <a:r>
              <a:rPr lang="en-US" altLang="zh-CN" sz="3200" b="1">
                <a:solidFill>
                  <a:srgbClr val="0000FF"/>
                </a:solidFill>
                <a:latin typeface="+mn-lt"/>
                <a:ea typeface="+mn-ea"/>
              </a:rPr>
              <a:t>TrieNode</a:t>
            </a:r>
            <a:r>
              <a:rPr lang="en-US" altLang="zh-CN" sz="3200">
                <a:latin typeface="+mn-lt"/>
                <a:ea typeface="+mn-ea"/>
              </a:rPr>
              <a:t>, *</a:t>
            </a:r>
            <a:r>
              <a:rPr lang="en-US" altLang="zh-CN" sz="3200">
                <a:solidFill>
                  <a:srgbClr val="0000FF"/>
                </a:solidFill>
                <a:latin typeface="+mn-lt"/>
                <a:ea typeface="+mn-ea"/>
              </a:rPr>
              <a:t>TrieTree</a:t>
            </a:r>
            <a:r>
              <a:rPr lang="en-US" altLang="zh-CN" sz="3200">
                <a:latin typeface="+mn-lt"/>
                <a:ea typeface="+mn-ea"/>
              </a:rPr>
              <a:t>;  // </a:t>
            </a:r>
            <a:r>
              <a:rPr lang="zh-CN" altLang="en-US" sz="3200">
                <a:latin typeface="+mn-lt"/>
                <a:ea typeface="+mn-ea"/>
              </a:rPr>
              <a:t>键树类型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键树的存储结构：</a:t>
            </a:r>
            <a:r>
              <a:rPr lang="en-US" altLang="zh-CN" smtClean="0"/>
              <a:t>Trie</a:t>
            </a:r>
            <a:r>
              <a:rPr lang="zh-CN" altLang="en-US" smtClean="0"/>
              <a:t>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Line 2"/>
          <p:cNvSpPr>
            <a:spLocks noChangeShapeType="1"/>
          </p:cNvSpPr>
          <p:nvPr/>
        </p:nvSpPr>
        <p:spPr bwMode="auto">
          <a:xfrm>
            <a:off x="3657600" y="2304408"/>
            <a:ext cx="29718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3657600" y="1959439"/>
            <a:ext cx="29718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2209800" y="3339315"/>
            <a:ext cx="6172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2209800" y="2994346"/>
            <a:ext cx="6172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228600" y="4374222"/>
            <a:ext cx="28194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28600" y="4029253"/>
            <a:ext cx="28194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7010400" y="4374222"/>
            <a:ext cx="1981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7010400" y="4029253"/>
            <a:ext cx="1981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3505200" y="4374222"/>
            <a:ext cx="2743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3505200" y="4029253"/>
            <a:ext cx="2743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4724400" y="5409130"/>
            <a:ext cx="2133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3"/>
          <p:cNvSpPr>
            <a:spLocks noChangeShapeType="1"/>
          </p:cNvSpPr>
          <p:nvPr/>
        </p:nvSpPr>
        <p:spPr bwMode="auto">
          <a:xfrm>
            <a:off x="4724400" y="5064161"/>
            <a:ext cx="2133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4419600" y="1959439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4724400" y="1959439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22098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25146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>
            <a:off x="28194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31242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>
            <a:off x="34290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37338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40386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43434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>
            <a:off x="46482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Line 25"/>
          <p:cNvSpPr>
            <a:spLocks noChangeShapeType="1"/>
          </p:cNvSpPr>
          <p:nvPr/>
        </p:nvSpPr>
        <p:spPr bwMode="auto">
          <a:xfrm>
            <a:off x="49530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Line 26"/>
          <p:cNvSpPr>
            <a:spLocks noChangeShapeType="1"/>
          </p:cNvSpPr>
          <p:nvPr/>
        </p:nvSpPr>
        <p:spPr bwMode="auto">
          <a:xfrm>
            <a:off x="52578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Line 27"/>
          <p:cNvSpPr>
            <a:spLocks noChangeShapeType="1"/>
          </p:cNvSpPr>
          <p:nvPr/>
        </p:nvSpPr>
        <p:spPr bwMode="auto">
          <a:xfrm>
            <a:off x="55626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28"/>
          <p:cNvSpPr>
            <a:spLocks noChangeShapeType="1"/>
          </p:cNvSpPr>
          <p:nvPr/>
        </p:nvSpPr>
        <p:spPr bwMode="auto">
          <a:xfrm>
            <a:off x="80772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Line 29"/>
          <p:cNvSpPr>
            <a:spLocks noChangeShapeType="1"/>
          </p:cNvSpPr>
          <p:nvPr/>
        </p:nvSpPr>
        <p:spPr bwMode="auto">
          <a:xfrm>
            <a:off x="8382000" y="2994346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Text Box 30"/>
          <p:cNvSpPr txBox="1">
            <a:spLocks noChangeArrowheads="1"/>
          </p:cNvSpPr>
          <p:nvPr/>
        </p:nvSpPr>
        <p:spPr bwMode="auto">
          <a:xfrm>
            <a:off x="2117725" y="2617755"/>
            <a:ext cx="6330950" cy="41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6600"/>
                </a:solidFill>
              </a:rPr>
              <a:t>0  1(A) 3  4  5(E)        9(I)          </a:t>
            </a:r>
            <a:r>
              <a:rPr lang="en-US" altLang="zh-CN" b="1">
                <a:solidFill>
                  <a:srgbClr val="006600"/>
                </a:solidFill>
              </a:rPr>
              <a:t> …      …</a:t>
            </a:r>
            <a:r>
              <a:rPr lang="en-US" altLang="zh-CN"/>
              <a:t>          </a:t>
            </a:r>
            <a:r>
              <a:rPr lang="en-US" altLang="zh-CN">
                <a:solidFill>
                  <a:srgbClr val="006600"/>
                </a:solidFill>
              </a:rPr>
              <a:t>26</a:t>
            </a:r>
            <a:endParaRPr lang="en-US" altLang="zh-CN"/>
          </a:p>
        </p:txBody>
      </p:sp>
      <p:sp>
        <p:nvSpPr>
          <p:cNvPr id="55328" name="Line 31"/>
          <p:cNvSpPr>
            <a:spLocks noChangeShapeType="1"/>
          </p:cNvSpPr>
          <p:nvPr/>
        </p:nvSpPr>
        <p:spPr bwMode="auto">
          <a:xfrm>
            <a:off x="3810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Line 32"/>
          <p:cNvSpPr>
            <a:spLocks noChangeShapeType="1"/>
          </p:cNvSpPr>
          <p:nvPr/>
        </p:nvSpPr>
        <p:spPr bwMode="auto">
          <a:xfrm>
            <a:off x="6858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3"/>
          <p:cNvSpPr>
            <a:spLocks noChangeShapeType="1"/>
          </p:cNvSpPr>
          <p:nvPr/>
        </p:nvSpPr>
        <p:spPr bwMode="auto">
          <a:xfrm>
            <a:off x="16764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4"/>
          <p:cNvSpPr>
            <a:spLocks noChangeShapeType="1"/>
          </p:cNvSpPr>
          <p:nvPr/>
        </p:nvSpPr>
        <p:spPr bwMode="auto">
          <a:xfrm>
            <a:off x="19812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Line 35"/>
          <p:cNvSpPr>
            <a:spLocks noChangeShapeType="1"/>
          </p:cNvSpPr>
          <p:nvPr/>
        </p:nvSpPr>
        <p:spPr bwMode="auto">
          <a:xfrm>
            <a:off x="25908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Line 36"/>
          <p:cNvSpPr>
            <a:spLocks noChangeShapeType="1"/>
          </p:cNvSpPr>
          <p:nvPr/>
        </p:nvSpPr>
        <p:spPr bwMode="auto">
          <a:xfrm>
            <a:off x="28956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Line 37"/>
          <p:cNvSpPr>
            <a:spLocks noChangeShapeType="1"/>
          </p:cNvSpPr>
          <p:nvPr/>
        </p:nvSpPr>
        <p:spPr bwMode="auto">
          <a:xfrm>
            <a:off x="35052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Line 38"/>
          <p:cNvSpPr>
            <a:spLocks noChangeShapeType="1"/>
          </p:cNvSpPr>
          <p:nvPr/>
        </p:nvSpPr>
        <p:spPr bwMode="auto">
          <a:xfrm>
            <a:off x="38100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6" name="Line 39"/>
          <p:cNvSpPr>
            <a:spLocks noChangeShapeType="1"/>
          </p:cNvSpPr>
          <p:nvPr/>
        </p:nvSpPr>
        <p:spPr bwMode="auto">
          <a:xfrm>
            <a:off x="55626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7" name="Line 40"/>
          <p:cNvSpPr>
            <a:spLocks noChangeShapeType="1"/>
          </p:cNvSpPr>
          <p:nvPr/>
        </p:nvSpPr>
        <p:spPr bwMode="auto">
          <a:xfrm>
            <a:off x="58674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8" name="Line 41"/>
          <p:cNvSpPr>
            <a:spLocks noChangeShapeType="1"/>
          </p:cNvSpPr>
          <p:nvPr/>
        </p:nvSpPr>
        <p:spPr bwMode="auto">
          <a:xfrm>
            <a:off x="73152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Line 42"/>
          <p:cNvSpPr>
            <a:spLocks noChangeShapeType="1"/>
          </p:cNvSpPr>
          <p:nvPr/>
        </p:nvSpPr>
        <p:spPr bwMode="auto">
          <a:xfrm>
            <a:off x="76200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3"/>
          <p:cNvSpPr>
            <a:spLocks noChangeShapeType="1"/>
          </p:cNvSpPr>
          <p:nvPr/>
        </p:nvSpPr>
        <p:spPr bwMode="auto">
          <a:xfrm>
            <a:off x="4724400" y="5064161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4"/>
          <p:cNvSpPr>
            <a:spLocks noChangeShapeType="1"/>
          </p:cNvSpPr>
          <p:nvPr/>
        </p:nvSpPr>
        <p:spPr bwMode="auto">
          <a:xfrm>
            <a:off x="5029200" y="5064161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Line 45"/>
          <p:cNvSpPr>
            <a:spLocks noChangeShapeType="1"/>
          </p:cNvSpPr>
          <p:nvPr/>
        </p:nvSpPr>
        <p:spPr bwMode="auto">
          <a:xfrm>
            <a:off x="6248400" y="5064161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Line 46"/>
          <p:cNvSpPr>
            <a:spLocks noChangeShapeType="1"/>
          </p:cNvSpPr>
          <p:nvPr/>
        </p:nvSpPr>
        <p:spPr bwMode="auto">
          <a:xfrm>
            <a:off x="6553200" y="5064161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4" name="Line 47"/>
          <p:cNvSpPr>
            <a:spLocks noChangeShapeType="1"/>
          </p:cNvSpPr>
          <p:nvPr/>
        </p:nvSpPr>
        <p:spPr bwMode="auto">
          <a:xfrm>
            <a:off x="85344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Line 48"/>
          <p:cNvSpPr>
            <a:spLocks noChangeShapeType="1"/>
          </p:cNvSpPr>
          <p:nvPr/>
        </p:nvSpPr>
        <p:spPr bwMode="auto">
          <a:xfrm>
            <a:off x="8839200" y="4029253"/>
            <a:ext cx="0" cy="344969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6" name="Text Box 49"/>
          <p:cNvSpPr txBox="1">
            <a:spLocks noChangeArrowheads="1"/>
          </p:cNvSpPr>
          <p:nvPr/>
        </p:nvSpPr>
        <p:spPr bwMode="auto">
          <a:xfrm>
            <a:off x="4175125" y="1484784"/>
            <a:ext cx="760413" cy="41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6600"/>
                </a:solidFill>
              </a:rPr>
              <a:t>8(H)</a:t>
            </a:r>
            <a:endParaRPr lang="en-US" altLang="zh-CN"/>
          </a:p>
        </p:txBody>
      </p:sp>
      <p:sp>
        <p:nvSpPr>
          <p:cNvPr id="55347" name="Text Box 50"/>
          <p:cNvSpPr txBox="1">
            <a:spLocks noChangeArrowheads="1"/>
          </p:cNvSpPr>
          <p:nvPr/>
        </p:nvSpPr>
        <p:spPr bwMode="auto">
          <a:xfrm>
            <a:off x="228600" y="3645024"/>
            <a:ext cx="8636000" cy="41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6600"/>
                </a:solidFill>
              </a:rPr>
              <a:t>4(D)          19(S)   22(V)   0                        18(R)              7(G)        19</a:t>
            </a:r>
            <a:endParaRPr lang="en-US" altLang="zh-CN"/>
          </a:p>
        </p:txBody>
      </p:sp>
      <p:sp>
        <p:nvSpPr>
          <p:cNvPr id="55348" name="Text Box 51"/>
          <p:cNvSpPr txBox="1">
            <a:spLocks noChangeArrowheads="1"/>
          </p:cNvSpPr>
          <p:nvPr/>
        </p:nvSpPr>
        <p:spPr bwMode="auto">
          <a:xfrm>
            <a:off x="4648200" y="4653136"/>
            <a:ext cx="2249488" cy="41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6600"/>
                </a:solidFill>
              </a:rPr>
              <a:t>0                  5(E)</a:t>
            </a:r>
            <a:endParaRPr lang="en-US" altLang="zh-CN"/>
          </a:p>
        </p:txBody>
      </p:sp>
      <p:sp>
        <p:nvSpPr>
          <p:cNvPr id="55349" name="Line 52"/>
          <p:cNvSpPr>
            <a:spLocks noChangeShapeType="1"/>
          </p:cNvSpPr>
          <p:nvPr/>
        </p:nvSpPr>
        <p:spPr bwMode="auto">
          <a:xfrm>
            <a:off x="4572000" y="2097426"/>
            <a:ext cx="0" cy="89692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Line 53"/>
          <p:cNvSpPr>
            <a:spLocks noChangeShapeType="1"/>
          </p:cNvSpPr>
          <p:nvPr/>
        </p:nvSpPr>
        <p:spPr bwMode="auto">
          <a:xfrm>
            <a:off x="5715000" y="4167241"/>
            <a:ext cx="0" cy="89692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Freeform 54"/>
          <p:cNvSpPr>
            <a:spLocks/>
          </p:cNvSpPr>
          <p:nvPr/>
        </p:nvSpPr>
        <p:spPr bwMode="auto">
          <a:xfrm>
            <a:off x="3505200" y="1062519"/>
            <a:ext cx="2374900" cy="896920"/>
          </a:xfrm>
          <a:custGeom>
            <a:avLst/>
            <a:gdLst>
              <a:gd name="T0" fmla="*/ 0 w 1496"/>
              <a:gd name="T1" fmla="*/ 0 h 624"/>
              <a:gd name="T2" fmla="*/ 1344 w 1496"/>
              <a:gd name="T3" fmla="*/ 48 h 624"/>
              <a:gd name="T4" fmla="*/ 912 w 1496"/>
              <a:gd name="T5" fmla="*/ 144 h 624"/>
              <a:gd name="T6" fmla="*/ 1248 w 1496"/>
              <a:gd name="T7" fmla="*/ 624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496"/>
              <a:gd name="T13" fmla="*/ 0 h 624"/>
              <a:gd name="T14" fmla="*/ 1496 w 1496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6" h="624">
                <a:moveTo>
                  <a:pt x="0" y="0"/>
                </a:moveTo>
                <a:cubicBezTo>
                  <a:pt x="596" y="12"/>
                  <a:pt x="1192" y="24"/>
                  <a:pt x="1344" y="48"/>
                </a:cubicBezTo>
                <a:cubicBezTo>
                  <a:pt x="1496" y="72"/>
                  <a:pt x="928" y="48"/>
                  <a:pt x="912" y="144"/>
                </a:cubicBezTo>
                <a:cubicBezTo>
                  <a:pt x="896" y="240"/>
                  <a:pt x="1192" y="544"/>
                  <a:pt x="1248" y="624"/>
                </a:cubicBezTo>
              </a:path>
            </a:pathLst>
          </a:cu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2" name="Text Box 55"/>
          <p:cNvSpPr txBox="1">
            <a:spLocks noChangeArrowheads="1"/>
          </p:cNvSpPr>
          <p:nvPr/>
        </p:nvSpPr>
        <p:spPr bwMode="auto">
          <a:xfrm>
            <a:off x="3070225" y="717550"/>
            <a:ext cx="511175" cy="58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8080"/>
                </a:solidFill>
              </a:rPr>
              <a:t>T</a:t>
            </a:r>
            <a:endParaRPr lang="en-US" altLang="zh-CN"/>
          </a:p>
        </p:txBody>
      </p:sp>
      <p:sp>
        <p:nvSpPr>
          <p:cNvPr id="55353" name="Freeform 58"/>
          <p:cNvSpPr>
            <a:spLocks/>
          </p:cNvSpPr>
          <p:nvPr/>
        </p:nvSpPr>
        <p:spPr bwMode="auto">
          <a:xfrm>
            <a:off x="1193800" y="3132334"/>
            <a:ext cx="1473200" cy="896920"/>
          </a:xfrm>
          <a:custGeom>
            <a:avLst/>
            <a:gdLst>
              <a:gd name="T0" fmla="*/ 928 w 928"/>
              <a:gd name="T1" fmla="*/ 0 h 624"/>
              <a:gd name="T2" fmla="*/ 688 w 928"/>
              <a:gd name="T3" fmla="*/ 288 h 624"/>
              <a:gd name="T4" fmla="*/ 112 w 928"/>
              <a:gd name="T5" fmla="*/ 336 h 624"/>
              <a:gd name="T6" fmla="*/ 16 w 928"/>
              <a:gd name="T7" fmla="*/ 624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928"/>
              <a:gd name="T13" fmla="*/ 0 h 624"/>
              <a:gd name="T14" fmla="*/ 928 w 928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8" h="624">
                <a:moveTo>
                  <a:pt x="928" y="0"/>
                </a:moveTo>
                <a:cubicBezTo>
                  <a:pt x="876" y="116"/>
                  <a:pt x="824" y="232"/>
                  <a:pt x="688" y="288"/>
                </a:cubicBezTo>
                <a:cubicBezTo>
                  <a:pt x="552" y="344"/>
                  <a:pt x="224" y="280"/>
                  <a:pt x="112" y="336"/>
                </a:cubicBezTo>
                <a:cubicBezTo>
                  <a:pt x="0" y="392"/>
                  <a:pt x="8" y="508"/>
                  <a:pt x="16" y="624"/>
                </a:cubicBezTo>
              </a:path>
            </a:pathLst>
          </a:cu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4" name="Freeform 62"/>
          <p:cNvSpPr>
            <a:spLocks/>
          </p:cNvSpPr>
          <p:nvPr/>
        </p:nvSpPr>
        <p:spPr bwMode="auto">
          <a:xfrm>
            <a:off x="3886200" y="3132334"/>
            <a:ext cx="685800" cy="896920"/>
          </a:xfrm>
          <a:custGeom>
            <a:avLst/>
            <a:gdLst>
              <a:gd name="T0" fmla="*/ 0 w 432"/>
              <a:gd name="T1" fmla="*/ 0 h 624"/>
              <a:gd name="T2" fmla="*/ 96 w 432"/>
              <a:gd name="T3" fmla="*/ 288 h 624"/>
              <a:gd name="T4" fmla="*/ 336 w 432"/>
              <a:gd name="T5" fmla="*/ 384 h 624"/>
              <a:gd name="T6" fmla="*/ 432 w 432"/>
              <a:gd name="T7" fmla="*/ 624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cubicBezTo>
                  <a:pt x="20" y="112"/>
                  <a:pt x="40" y="224"/>
                  <a:pt x="96" y="288"/>
                </a:cubicBezTo>
                <a:cubicBezTo>
                  <a:pt x="152" y="352"/>
                  <a:pt x="280" y="328"/>
                  <a:pt x="336" y="384"/>
                </a:cubicBezTo>
                <a:cubicBezTo>
                  <a:pt x="392" y="440"/>
                  <a:pt x="412" y="532"/>
                  <a:pt x="432" y="624"/>
                </a:cubicBezTo>
              </a:path>
            </a:pathLst>
          </a:cu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5" name="Freeform 64"/>
          <p:cNvSpPr>
            <a:spLocks/>
          </p:cNvSpPr>
          <p:nvPr/>
        </p:nvSpPr>
        <p:spPr bwMode="auto">
          <a:xfrm>
            <a:off x="5105400" y="3132334"/>
            <a:ext cx="2971800" cy="896920"/>
          </a:xfrm>
          <a:custGeom>
            <a:avLst/>
            <a:gdLst>
              <a:gd name="T0" fmla="*/ 0 w 1872"/>
              <a:gd name="T1" fmla="*/ 0 h 624"/>
              <a:gd name="T2" fmla="*/ 432 w 1872"/>
              <a:gd name="T3" fmla="*/ 288 h 624"/>
              <a:gd name="T4" fmla="*/ 1632 w 1872"/>
              <a:gd name="T5" fmla="*/ 336 h 624"/>
              <a:gd name="T6" fmla="*/ 1872 w 1872"/>
              <a:gd name="T7" fmla="*/ 624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624"/>
              <a:gd name="T14" fmla="*/ 1872 w 187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624">
                <a:moveTo>
                  <a:pt x="0" y="0"/>
                </a:moveTo>
                <a:cubicBezTo>
                  <a:pt x="80" y="116"/>
                  <a:pt x="160" y="232"/>
                  <a:pt x="432" y="288"/>
                </a:cubicBezTo>
                <a:cubicBezTo>
                  <a:pt x="704" y="344"/>
                  <a:pt x="1392" y="280"/>
                  <a:pt x="1632" y="336"/>
                </a:cubicBezTo>
                <a:cubicBezTo>
                  <a:pt x="1872" y="392"/>
                  <a:pt x="1872" y="508"/>
                  <a:pt x="1872" y="624"/>
                </a:cubicBezTo>
              </a:path>
            </a:pathLst>
          </a:cu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6" name="Oval 65"/>
          <p:cNvSpPr>
            <a:spLocks noChangeArrowheads="1"/>
          </p:cNvSpPr>
          <p:nvPr/>
        </p:nvSpPr>
        <p:spPr bwMode="auto">
          <a:xfrm>
            <a:off x="76200" y="4719192"/>
            <a:ext cx="914400" cy="413963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HAD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57" name="Line 66"/>
          <p:cNvSpPr>
            <a:spLocks noChangeShapeType="1"/>
          </p:cNvSpPr>
          <p:nvPr/>
        </p:nvSpPr>
        <p:spPr bwMode="auto">
          <a:xfrm>
            <a:off x="533400" y="4236235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55358" name="Oval 67"/>
          <p:cNvSpPr>
            <a:spLocks noChangeArrowheads="1"/>
          </p:cNvSpPr>
          <p:nvPr/>
        </p:nvSpPr>
        <p:spPr bwMode="auto">
          <a:xfrm>
            <a:off x="1371600" y="4719192"/>
            <a:ext cx="914400" cy="413963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HAS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59" name="Line 68"/>
          <p:cNvSpPr>
            <a:spLocks noChangeShapeType="1"/>
          </p:cNvSpPr>
          <p:nvPr/>
        </p:nvSpPr>
        <p:spPr bwMode="auto">
          <a:xfrm>
            <a:off x="1828800" y="4236235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55360" name="Oval 69"/>
          <p:cNvSpPr>
            <a:spLocks noChangeArrowheads="1"/>
          </p:cNvSpPr>
          <p:nvPr/>
        </p:nvSpPr>
        <p:spPr bwMode="auto">
          <a:xfrm>
            <a:off x="2286000" y="4719192"/>
            <a:ext cx="1066800" cy="413963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HAVE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61" name="Line 70"/>
          <p:cNvSpPr>
            <a:spLocks noChangeShapeType="1"/>
          </p:cNvSpPr>
          <p:nvPr/>
        </p:nvSpPr>
        <p:spPr bwMode="auto">
          <a:xfrm>
            <a:off x="2743200" y="4236235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62" name="Oval 71"/>
          <p:cNvSpPr>
            <a:spLocks noChangeArrowheads="1"/>
          </p:cNvSpPr>
          <p:nvPr/>
        </p:nvSpPr>
        <p:spPr bwMode="auto">
          <a:xfrm>
            <a:off x="3429000" y="4719192"/>
            <a:ext cx="609600" cy="413963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HE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63" name="Line 72"/>
          <p:cNvSpPr>
            <a:spLocks noChangeShapeType="1"/>
          </p:cNvSpPr>
          <p:nvPr/>
        </p:nvSpPr>
        <p:spPr bwMode="auto">
          <a:xfrm>
            <a:off x="3657600" y="4236235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64" name="Oval 73"/>
          <p:cNvSpPr>
            <a:spLocks noChangeArrowheads="1"/>
          </p:cNvSpPr>
          <p:nvPr/>
        </p:nvSpPr>
        <p:spPr bwMode="auto">
          <a:xfrm>
            <a:off x="4419600" y="5754099"/>
            <a:ext cx="914400" cy="344969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HER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65" name="Line 74"/>
          <p:cNvSpPr>
            <a:spLocks noChangeShapeType="1"/>
          </p:cNvSpPr>
          <p:nvPr/>
        </p:nvSpPr>
        <p:spPr bwMode="auto">
          <a:xfrm>
            <a:off x="4876800" y="5271142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66" name="Oval 75"/>
          <p:cNvSpPr>
            <a:spLocks noChangeArrowheads="1"/>
          </p:cNvSpPr>
          <p:nvPr/>
        </p:nvSpPr>
        <p:spPr bwMode="auto">
          <a:xfrm>
            <a:off x="5943600" y="5754099"/>
            <a:ext cx="1143000" cy="344969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HERE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67" name="Line 76"/>
          <p:cNvSpPr>
            <a:spLocks noChangeShapeType="1"/>
          </p:cNvSpPr>
          <p:nvPr/>
        </p:nvSpPr>
        <p:spPr bwMode="auto">
          <a:xfrm>
            <a:off x="6400800" y="5271142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68" name="Oval 77"/>
          <p:cNvSpPr>
            <a:spLocks noChangeArrowheads="1"/>
          </p:cNvSpPr>
          <p:nvPr/>
        </p:nvSpPr>
        <p:spPr bwMode="auto">
          <a:xfrm>
            <a:off x="7010400" y="4719192"/>
            <a:ext cx="1066800" cy="413963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HIGH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69" name="Line 78"/>
          <p:cNvSpPr>
            <a:spLocks noChangeShapeType="1"/>
          </p:cNvSpPr>
          <p:nvPr/>
        </p:nvSpPr>
        <p:spPr bwMode="auto">
          <a:xfrm>
            <a:off x="7467600" y="4236235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0" name="Oval 79"/>
          <p:cNvSpPr>
            <a:spLocks noChangeArrowheads="1"/>
          </p:cNvSpPr>
          <p:nvPr/>
        </p:nvSpPr>
        <p:spPr bwMode="auto">
          <a:xfrm>
            <a:off x="8229600" y="4719192"/>
            <a:ext cx="914400" cy="413963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</a:rPr>
              <a:t>HIS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371" name="Line 80"/>
          <p:cNvSpPr>
            <a:spLocks noChangeShapeType="1"/>
          </p:cNvSpPr>
          <p:nvPr/>
        </p:nvSpPr>
        <p:spPr bwMode="auto">
          <a:xfrm>
            <a:off x="8686800" y="4236235"/>
            <a:ext cx="0" cy="482957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2" name="Text Box 81"/>
          <p:cNvSpPr txBox="1">
            <a:spLocks noChangeArrowheads="1"/>
          </p:cNvSpPr>
          <p:nvPr/>
        </p:nvSpPr>
        <p:spPr bwMode="auto">
          <a:xfrm>
            <a:off x="21923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73" name="Text Box 82"/>
          <p:cNvSpPr txBox="1">
            <a:spLocks noChangeArrowheads="1"/>
          </p:cNvSpPr>
          <p:nvPr/>
        </p:nvSpPr>
        <p:spPr bwMode="auto">
          <a:xfrm>
            <a:off x="34115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74" name="Text Box 83"/>
          <p:cNvSpPr txBox="1">
            <a:spLocks noChangeArrowheads="1"/>
          </p:cNvSpPr>
          <p:nvPr/>
        </p:nvSpPr>
        <p:spPr bwMode="auto">
          <a:xfrm>
            <a:off x="31067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75" name="Text Box 84"/>
          <p:cNvSpPr txBox="1">
            <a:spLocks noChangeArrowheads="1"/>
          </p:cNvSpPr>
          <p:nvPr/>
        </p:nvSpPr>
        <p:spPr bwMode="auto">
          <a:xfrm>
            <a:off x="28019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76" name="Text Box 85"/>
          <p:cNvSpPr txBox="1">
            <a:spLocks noChangeArrowheads="1"/>
          </p:cNvSpPr>
          <p:nvPr/>
        </p:nvSpPr>
        <p:spPr bwMode="auto">
          <a:xfrm>
            <a:off x="80597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77" name="Text Box 86"/>
          <p:cNvSpPr txBox="1">
            <a:spLocks noChangeArrowheads="1"/>
          </p:cNvSpPr>
          <p:nvPr/>
        </p:nvSpPr>
        <p:spPr bwMode="auto">
          <a:xfrm>
            <a:off x="52403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78" name="Text Box 87"/>
          <p:cNvSpPr txBox="1">
            <a:spLocks noChangeArrowheads="1"/>
          </p:cNvSpPr>
          <p:nvPr/>
        </p:nvSpPr>
        <p:spPr bwMode="auto">
          <a:xfrm>
            <a:off x="46307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79" name="Text Box 88"/>
          <p:cNvSpPr txBox="1">
            <a:spLocks noChangeArrowheads="1"/>
          </p:cNvSpPr>
          <p:nvPr/>
        </p:nvSpPr>
        <p:spPr bwMode="auto">
          <a:xfrm>
            <a:off x="43259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80" name="Text Box 89"/>
          <p:cNvSpPr txBox="1">
            <a:spLocks noChangeArrowheads="1"/>
          </p:cNvSpPr>
          <p:nvPr/>
        </p:nvSpPr>
        <p:spPr bwMode="auto">
          <a:xfrm>
            <a:off x="4021138" y="2925352"/>
            <a:ext cx="398462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55381" name="Line 90"/>
          <p:cNvSpPr>
            <a:spLocks noChangeShapeType="1"/>
          </p:cNvSpPr>
          <p:nvPr/>
        </p:nvSpPr>
        <p:spPr bwMode="auto">
          <a:xfrm>
            <a:off x="533400" y="5064161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55382" name="Line 91"/>
          <p:cNvSpPr>
            <a:spLocks noChangeShapeType="1"/>
          </p:cNvSpPr>
          <p:nvPr/>
        </p:nvSpPr>
        <p:spPr bwMode="auto">
          <a:xfrm>
            <a:off x="8686800" y="5064161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3" name="Line 92"/>
          <p:cNvSpPr>
            <a:spLocks noChangeShapeType="1"/>
          </p:cNvSpPr>
          <p:nvPr/>
        </p:nvSpPr>
        <p:spPr bwMode="auto">
          <a:xfrm>
            <a:off x="7543800" y="5064161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4" name="Line 93"/>
          <p:cNvSpPr>
            <a:spLocks noChangeShapeType="1"/>
          </p:cNvSpPr>
          <p:nvPr/>
        </p:nvSpPr>
        <p:spPr bwMode="auto">
          <a:xfrm>
            <a:off x="6553200" y="6030074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5" name="Line 94"/>
          <p:cNvSpPr>
            <a:spLocks noChangeShapeType="1"/>
          </p:cNvSpPr>
          <p:nvPr/>
        </p:nvSpPr>
        <p:spPr bwMode="auto">
          <a:xfrm>
            <a:off x="4876800" y="6030074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6" name="Line 95"/>
          <p:cNvSpPr>
            <a:spLocks noChangeShapeType="1"/>
          </p:cNvSpPr>
          <p:nvPr/>
        </p:nvSpPr>
        <p:spPr bwMode="auto">
          <a:xfrm>
            <a:off x="3733800" y="5064161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7" name="Line 96"/>
          <p:cNvSpPr>
            <a:spLocks noChangeShapeType="1"/>
          </p:cNvSpPr>
          <p:nvPr/>
        </p:nvSpPr>
        <p:spPr bwMode="auto">
          <a:xfrm>
            <a:off x="2819400" y="5064161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8" name="Line 97"/>
          <p:cNvSpPr>
            <a:spLocks noChangeShapeType="1"/>
          </p:cNvSpPr>
          <p:nvPr/>
        </p:nvSpPr>
        <p:spPr bwMode="auto">
          <a:xfrm>
            <a:off x="1828800" y="5064161"/>
            <a:ext cx="0" cy="6899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224355" name="AutoShape 99"/>
          <p:cNvSpPr>
            <a:spLocks noChangeArrowheads="1"/>
          </p:cNvSpPr>
          <p:nvPr/>
        </p:nvSpPr>
        <p:spPr bwMode="auto">
          <a:xfrm>
            <a:off x="457200" y="6030074"/>
            <a:ext cx="1371600" cy="413963"/>
          </a:xfrm>
          <a:prstGeom prst="wedgeRoundRectCallout">
            <a:avLst>
              <a:gd name="adj1" fmla="val -18403"/>
              <a:gd name="adj2" fmla="val -271528"/>
              <a:gd name="adj3" fmla="val 16667"/>
            </a:avLst>
          </a:prstGeom>
          <a:solidFill>
            <a:schemeClr val="accent4">
              <a:lumMod val="40000"/>
              <a:lumOff val="6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ea typeface="楷体_GB2312" pitchFamily="49" charset="-122"/>
              </a:rPr>
              <a:t>叶子结点</a:t>
            </a:r>
          </a:p>
        </p:txBody>
      </p:sp>
      <p:sp>
        <p:nvSpPr>
          <p:cNvPr id="224356" name="AutoShape 100"/>
          <p:cNvSpPr>
            <a:spLocks noChangeArrowheads="1"/>
          </p:cNvSpPr>
          <p:nvPr/>
        </p:nvSpPr>
        <p:spPr bwMode="auto">
          <a:xfrm>
            <a:off x="381000" y="2097426"/>
            <a:ext cx="1371600" cy="413963"/>
          </a:xfrm>
          <a:prstGeom prst="wedgeRoundRectCallout">
            <a:avLst>
              <a:gd name="adj1" fmla="val 78819"/>
              <a:gd name="adj2" fmla="val 182639"/>
              <a:gd name="adj3" fmla="val 16667"/>
            </a:avLst>
          </a:prstGeom>
          <a:solidFill>
            <a:schemeClr val="accent4">
              <a:lumMod val="40000"/>
              <a:lumOff val="60000"/>
              <a:alpha val="50195"/>
            </a:schemeClr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ea typeface="楷体_GB2312" pitchFamily="49" charset="-122"/>
              </a:rPr>
              <a:t>分支结点</a:t>
            </a:r>
          </a:p>
        </p:txBody>
      </p:sp>
      <p:sp>
        <p:nvSpPr>
          <p:cNvPr id="224357" name="AutoShape 101"/>
          <p:cNvSpPr>
            <a:spLocks noChangeArrowheads="1"/>
          </p:cNvSpPr>
          <p:nvPr/>
        </p:nvSpPr>
        <p:spPr bwMode="auto">
          <a:xfrm>
            <a:off x="2438400" y="5841434"/>
            <a:ext cx="1371600" cy="827926"/>
          </a:xfrm>
          <a:prstGeom prst="wedgeRoundRectCallout">
            <a:avLst>
              <a:gd name="adj1" fmla="val 123264"/>
              <a:gd name="adj2" fmla="val 11269"/>
              <a:gd name="adj3" fmla="val 16667"/>
            </a:avLst>
          </a:prstGeom>
          <a:solidFill>
            <a:schemeClr val="accent4">
              <a:lumMod val="40000"/>
              <a:lumOff val="6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ea typeface="楷体_GB2312" pitchFamily="49" charset="-122"/>
              </a:rPr>
              <a:t>指向记录</a:t>
            </a:r>
          </a:p>
          <a:p>
            <a:pPr algn="ctr" eaLnBrk="1" hangingPunct="1"/>
            <a:r>
              <a:rPr lang="zh-CN" altLang="en-US" b="1">
                <a:ea typeface="楷体_GB2312" pitchFamily="49" charset="-122"/>
              </a:rPr>
              <a:t>的指针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键树实例</a:t>
            </a:r>
            <a:r>
              <a:rPr lang="en-US" altLang="zh-CN"/>
              <a:t>-Trie</a:t>
            </a:r>
            <a:r>
              <a:rPr lang="zh-CN" altLang="en-US" smtClean="0"/>
              <a:t>树表示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55" grpId="0" animBg="1"/>
      <p:bldP spid="224356" grpId="0" animBg="1"/>
      <p:bldP spid="2243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 </a:t>
            </a:r>
            <a:r>
              <a:rPr lang="en-US" altLang="zh-CN" smtClean="0"/>
              <a:t>Trie </a:t>
            </a:r>
            <a:r>
              <a:rPr lang="zh-CN" altLang="en-US" smtClean="0"/>
              <a:t>树中查找记录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假设</a:t>
            </a:r>
            <a:r>
              <a:rPr lang="en-US" altLang="zh-CN" smtClean="0"/>
              <a:t>: </a:t>
            </a:r>
          </a:p>
          <a:p>
            <a:pPr lvl="1"/>
            <a:r>
              <a:rPr lang="en-US" altLang="zh-CN" smtClean="0"/>
              <a:t>T </a:t>
            </a:r>
            <a:r>
              <a:rPr lang="zh-CN" altLang="en-US" smtClean="0"/>
              <a:t>为指向 </a:t>
            </a:r>
            <a:r>
              <a:rPr lang="en-US" altLang="zh-CN" smtClean="0"/>
              <a:t>Trie </a:t>
            </a:r>
            <a:r>
              <a:rPr lang="zh-CN" altLang="en-US" smtClean="0"/>
              <a:t>树根结点的指针，</a:t>
            </a:r>
            <a:r>
              <a:rPr lang="en-US" altLang="zh-CN" smtClean="0"/>
              <a:t>K.ch</a:t>
            </a:r>
            <a:r>
              <a:rPr lang="zh-CN" altLang="en-US" smtClean="0"/>
              <a:t>为待查关键字</a:t>
            </a:r>
            <a:r>
              <a:rPr lang="en-US" altLang="zh-CN" smtClean="0"/>
              <a:t> (</a:t>
            </a:r>
            <a:r>
              <a:rPr lang="zh-CN" altLang="en-US"/>
              <a:t>由</a:t>
            </a:r>
            <a:r>
              <a:rPr lang="en-US" altLang="zh-CN"/>
              <a:t>k.ch[0]..k.ch[num-2]</a:t>
            </a:r>
            <a:r>
              <a:rPr lang="zh-CN" altLang="en-US"/>
              <a:t>的字符组成，</a:t>
            </a:r>
            <a:r>
              <a:rPr lang="en-US" altLang="zh-CN"/>
              <a:t>k.ch[num-1]</a:t>
            </a:r>
            <a:r>
              <a:rPr lang="zh-CN" altLang="en-US"/>
              <a:t>为</a:t>
            </a:r>
            <a:r>
              <a:rPr lang="en-US" altLang="zh-CN" smtClean="0"/>
              <a:t>$)</a:t>
            </a:r>
          </a:p>
          <a:p>
            <a:r>
              <a:rPr lang="zh-CN" altLang="en-US" b="1" smtClean="0"/>
              <a:t>查找过程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从树根出发，搜索和对应字母相应的指针</a:t>
            </a:r>
            <a:r>
              <a:rPr lang="en-US" altLang="zh-CN" smtClean="0"/>
              <a:t>p:</a:t>
            </a:r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p </a:t>
            </a:r>
            <a:r>
              <a:rPr lang="zh-CN" altLang="en-US" smtClean="0"/>
              <a:t>不空，且 </a:t>
            </a:r>
            <a:r>
              <a:rPr lang="en-US" altLang="zh-CN" smtClean="0"/>
              <a:t>p </a:t>
            </a:r>
            <a:r>
              <a:rPr lang="zh-CN" altLang="en-US" smtClean="0"/>
              <a:t>所指为分支结点，则</a:t>
            </a:r>
            <a:endParaRPr lang="en-US" altLang="zh-CN" smtClean="0"/>
          </a:p>
          <a:p>
            <a:pPr lvl="1"/>
            <a:r>
              <a:rPr lang="en-US" altLang="zh-CN" smtClean="0"/>
              <a:t>p= p-&gt;bh.ptr[ord(K.ch[i])] (</a:t>
            </a:r>
            <a:r>
              <a:rPr lang="zh-CN" altLang="en-US" smtClean="0"/>
              <a:t>其中，</a:t>
            </a:r>
            <a:r>
              <a:rPr lang="en-US" altLang="zh-CN" smtClean="0"/>
              <a:t>ord</a:t>
            </a:r>
            <a:r>
              <a:rPr lang="zh-CN" altLang="en-US" smtClean="0"/>
              <a:t>给出字符在字母表中的序号，</a:t>
            </a:r>
            <a:r>
              <a:rPr lang="en-US" altLang="zh-CN" smtClean="0"/>
              <a:t>0 ≤ i ≤ K.num-1 )</a:t>
            </a:r>
          </a:p>
          <a:p>
            <a:pPr lvl="1"/>
            <a:r>
              <a:rPr lang="zh-CN" altLang="en-US" smtClean="0"/>
              <a:t>沿</a:t>
            </a:r>
            <a:r>
              <a:rPr lang="en-US" altLang="zh-CN" smtClean="0"/>
              <a:t>p</a:t>
            </a:r>
            <a:r>
              <a:rPr lang="zh-CN" altLang="en-US" smtClean="0"/>
              <a:t>指针比较下一个字符，直到叶子结点</a:t>
            </a:r>
            <a:endParaRPr lang="en-US" altLang="zh-CN" smtClean="0"/>
          </a:p>
          <a:p>
            <a:pPr lvl="1"/>
            <a:r>
              <a:rPr lang="zh-CN" altLang="en-US" smtClean="0"/>
              <a:t>若未找到</a:t>
            </a:r>
            <a:r>
              <a:rPr lang="en-US" altLang="zh-CN" smtClean="0"/>
              <a:t>p</a:t>
            </a:r>
            <a:r>
              <a:rPr lang="zh-CN" altLang="en-US" smtClean="0"/>
              <a:t>，则查找不成功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在键树</a:t>
            </a:r>
            <a:r>
              <a:rPr lang="en-US"/>
              <a:t>T</a:t>
            </a:r>
            <a:r>
              <a:rPr lang="zh-CN" altLang="en-US"/>
              <a:t>中查找关键字等于</a:t>
            </a:r>
            <a:r>
              <a:rPr lang="en-US"/>
              <a:t>K</a:t>
            </a:r>
            <a:r>
              <a:rPr lang="zh-CN" altLang="en-US"/>
              <a:t>的记录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//ord</a:t>
            </a:r>
            <a:r>
              <a:rPr lang="zh-CN" altLang="en-US"/>
              <a:t>求字符在字母表中序号</a:t>
            </a:r>
            <a:endParaRPr lang="en-US" altLang="zh-CN"/>
          </a:p>
          <a:p>
            <a:pPr marL="0" indent="0">
              <a:buNone/>
            </a:pPr>
            <a:r>
              <a:rPr lang="en-US" smtClean="0"/>
              <a:t>int </a:t>
            </a:r>
            <a:r>
              <a:rPr lang="en-US"/>
              <a:t>ord(char c) { return c-'@'; }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RECORD </a:t>
            </a:r>
            <a:r>
              <a:rPr lang="en-US"/>
              <a:t>*</a:t>
            </a:r>
            <a:r>
              <a:rPr lang="en-US" b="1"/>
              <a:t>SearchTrie</a:t>
            </a:r>
            <a:r>
              <a:rPr lang="en-US"/>
              <a:t>(TrieTree T, KeysType K) { </a:t>
            </a:r>
          </a:p>
          <a:p>
            <a:pPr marL="0" indent="0">
              <a:buNone/>
            </a:pPr>
            <a:r>
              <a:rPr lang="en-US" smtClean="0"/>
              <a:t>TrieTree </a:t>
            </a:r>
            <a:r>
              <a:rPr lang="en-US"/>
              <a:t>p; int i;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//</a:t>
            </a:r>
            <a:r>
              <a:rPr lang="zh-CN" altLang="en-US" smtClean="0"/>
              <a:t>对</a:t>
            </a:r>
            <a:r>
              <a:rPr lang="en-US"/>
              <a:t>K</a:t>
            </a:r>
            <a:r>
              <a:rPr lang="zh-CN" altLang="en-US"/>
              <a:t>的每个字符逐个</a:t>
            </a:r>
            <a:r>
              <a:rPr lang="zh-CN" altLang="en-US" smtClean="0"/>
              <a:t>查找，</a:t>
            </a:r>
            <a:r>
              <a:rPr lang="en-US" smtClean="0"/>
              <a:t>*</a:t>
            </a:r>
            <a:r>
              <a:rPr lang="en-US"/>
              <a:t>p</a:t>
            </a:r>
            <a:r>
              <a:rPr lang="zh-CN" altLang="en-US"/>
              <a:t>为分支结点</a:t>
            </a:r>
            <a:endParaRPr lang="en-US" altLang="zh-CN"/>
          </a:p>
          <a:p>
            <a:pPr marL="0" indent="0">
              <a:buNone/>
            </a:pPr>
            <a:r>
              <a:rPr lang="en-US" smtClean="0"/>
              <a:t>for </a:t>
            </a:r>
            <a:r>
              <a:rPr lang="en-US"/>
              <a:t>(p=T, i=0; </a:t>
            </a:r>
            <a:r>
              <a:rPr lang="en-US" smtClean="0"/>
              <a:t>p </a:t>
            </a:r>
            <a:r>
              <a:rPr lang="en-US"/>
              <a:t>&amp;&amp; p-&gt;kind==BRANCH &amp;&amp; i&lt;K.num; </a:t>
            </a:r>
            <a:endParaRPr lang="en-US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p=p-</a:t>
            </a:r>
            <a:r>
              <a:rPr lang="en-US"/>
              <a:t>&gt;bh.ptr[ord(K.ch[i])], i</a:t>
            </a:r>
            <a:r>
              <a:rPr lang="en-US" smtClean="0"/>
              <a:t>++) ; </a:t>
            </a:r>
          </a:p>
          <a:p>
            <a:pPr marL="0" indent="0">
              <a:buNone/>
            </a:pPr>
            <a:r>
              <a:rPr lang="en-US" smtClean="0"/>
              <a:t>if </a:t>
            </a:r>
            <a:r>
              <a:rPr lang="en-US"/>
              <a:t>(p &amp;&amp; p-&gt;kind==LEAF &amp;&amp; 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mtClean="0"/>
              <a:t>			strcmp(p-</a:t>
            </a:r>
            <a:r>
              <a:rPr lang="en-US"/>
              <a:t>&gt;lf.K.ch, K.ch)==0) </a:t>
            </a:r>
          </a:p>
          <a:p>
            <a:pPr marL="0" indent="0">
              <a:buNone/>
            </a:pPr>
            <a:r>
              <a:rPr lang="en-US" smtClean="0"/>
              <a:t>	return </a:t>
            </a:r>
            <a:r>
              <a:rPr lang="en-US"/>
              <a:t>p-&gt;lf.infoptr; // </a:t>
            </a:r>
            <a:r>
              <a:rPr lang="zh-CN" altLang="en-US"/>
              <a:t>查找成功 </a:t>
            </a:r>
            <a:endParaRPr lang="en-US" altLang="zh-CN"/>
          </a:p>
          <a:p>
            <a:pPr marL="0" indent="0">
              <a:buNone/>
            </a:pPr>
            <a:r>
              <a:rPr lang="en-US"/>
              <a:t>else return NULL; </a:t>
            </a:r>
            <a:r>
              <a:rPr lang="en-US" smtClean="0"/>
              <a:t>    // </a:t>
            </a:r>
            <a:r>
              <a:rPr lang="zh-CN" altLang="en-US"/>
              <a:t>查找不成功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 </a:t>
            </a:r>
            <a:r>
              <a:rPr lang="en-US" altLang="zh-CN" smtClean="0"/>
              <a:t>//</a:t>
            </a:r>
            <a:r>
              <a:rPr lang="en-US" smtClean="0"/>
              <a:t>SearchTrie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9.16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哈希表</a:t>
            </a:r>
            <a:r>
              <a:rPr lang="zh-CN" altLang="en-US" dirty="0" smtClean="0"/>
              <a:t>：基本思想</a:t>
            </a:r>
            <a:endParaRPr lang="en-US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Motivation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已</a:t>
            </a:r>
            <a:r>
              <a:rPr lang="zh-CN" altLang="en-US" dirty="0" smtClean="0">
                <a:ea typeface="宋体" panose="02010600030101010101" pitchFamily="2" charset="-122"/>
              </a:rPr>
              <a:t>有的查找方法需要进行一系列的指定值与数据元素的关键字</a:t>
            </a:r>
            <a:r>
              <a:rPr lang="zh-CN" altLang="en-US" smtClean="0">
                <a:ea typeface="宋体" panose="02010600030101010101" pitchFamily="2" charset="-122"/>
              </a:rPr>
              <a:t>的比较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不同的查找其差别在于关键字和给定值进行比较的顺序不同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原因：数据</a:t>
            </a:r>
            <a:r>
              <a:rPr lang="zh-CN" altLang="en-US" dirty="0">
                <a:ea typeface="宋体" panose="02010600030101010101" pitchFamily="2" charset="-122"/>
              </a:rPr>
              <a:t>元素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关键字和数据元素的存储位置</a:t>
            </a:r>
            <a:r>
              <a:rPr lang="zh-CN" altLang="en-US" dirty="0" smtClean="0">
                <a:ea typeface="宋体" panose="02010600030101010101" pitchFamily="2" charset="-122"/>
              </a:rPr>
              <a:t>之间没有确定</a:t>
            </a:r>
            <a:r>
              <a:rPr lang="zh-CN" altLang="en-US" smtClean="0">
                <a:ea typeface="宋体" panose="02010600030101010101" pitchFamily="2" charset="-122"/>
              </a:rPr>
              <a:t>的关系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结果：查找的效率取决于和给定值进行比较的关键字的个数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： 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通过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哈希函数和冲突处理</a:t>
            </a:r>
            <a:r>
              <a:rPr lang="zh-CN" altLang="en-US" b="1" smtClean="0">
                <a:solidFill>
                  <a:srgbClr val="7030A0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由记录的关键字确定记录在表中的地址，并将记录放入此地址，这样构成的表叫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哈希表</a:t>
            </a:r>
            <a:endParaRPr lang="en-US" altLang="zh-CN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smtClean="0">
                <a:ea typeface="宋体" panose="02010600030101010101" pitchFamily="2" charset="-122"/>
              </a:rPr>
              <a:t>哈希查找</a:t>
            </a:r>
            <a:r>
              <a:rPr lang="en-US" altLang="en-US" b="1" smtClean="0">
                <a:ea typeface="宋体" panose="02010600030101010101" pitchFamily="2" charset="-122"/>
              </a:rPr>
              <a:t>(又叫散列查找)</a:t>
            </a:r>
            <a:r>
              <a:rPr lang="zh-CN" altLang="en-US" smtClean="0">
                <a:ea typeface="宋体" panose="02010600030101010101" pitchFamily="2" charset="-122"/>
              </a:rPr>
              <a:t>：通过哈希表中的对应关系进行一次存取，就能得到所查的元素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特别适用于，只知道关键字的所属范围，但不知道确切的关键字</a:t>
            </a: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47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宋体" panose="02010600030101010101" pitchFamily="2" charset="-122"/>
              </a:rPr>
              <a:t>哈希表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：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基本概念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哈希函数</a:t>
            </a:r>
            <a:r>
              <a:rPr lang="zh-CN" altLang="en-US" dirty="0" smtClean="0">
                <a:ea typeface="宋体" panose="02010600030101010101" pitchFamily="2" charset="-122"/>
              </a:rPr>
              <a:t>：在记录的关键字与记录的存储地址之间建立了</a:t>
            </a:r>
            <a:r>
              <a:rPr lang="zh-CN" altLang="en-US" smtClean="0">
                <a:ea typeface="宋体" panose="02010600030101010101" pitchFamily="2" charset="-122"/>
              </a:rPr>
              <a:t>一种</a:t>
            </a:r>
            <a:r>
              <a:rPr lang="zh-CN" altLang="en-US" b="1" smtClean="0">
                <a:ea typeface="宋体" panose="02010600030101010101" pitchFamily="2" charset="-122"/>
              </a:rPr>
              <a:t>确定的</a:t>
            </a:r>
            <a:r>
              <a:rPr lang="zh-CN" altLang="en-US" smtClean="0">
                <a:ea typeface="宋体" panose="02010600030101010101" pitchFamily="2" charset="-122"/>
              </a:rPr>
              <a:t>对应</a:t>
            </a:r>
            <a:r>
              <a:rPr lang="zh-CN" altLang="en-US" dirty="0" smtClean="0">
                <a:ea typeface="宋体" panose="02010600030101010101" pitchFamily="2" charset="-122"/>
              </a:rPr>
              <a:t>关系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哈希函数是一种映象，是从关键字空间到存储地址空间的一种</a:t>
            </a:r>
            <a:r>
              <a:rPr lang="zh-CN" altLang="en-US" smtClean="0">
                <a:ea typeface="宋体" panose="02010600030101010101" pitchFamily="2" charset="-122"/>
              </a:rPr>
              <a:t>映象。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对于记录</a:t>
            </a:r>
            <a:r>
              <a:rPr lang="en-US" altLang="zh-CN" smtClean="0">
                <a:ea typeface="宋体" panose="02010600030101010101" pitchFamily="2" charset="-122"/>
              </a:rPr>
              <a:t>ai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addr(ai</a:t>
            </a:r>
            <a:r>
              <a:rPr lang="en-US" altLang="en-US">
                <a:ea typeface="宋体" panose="02010600030101010101" pitchFamily="2" charset="-122"/>
              </a:rPr>
              <a:t>) </a:t>
            </a:r>
            <a:r>
              <a:rPr lang="en-US" altLang="zh-CN" smtClean="0">
                <a:ea typeface="宋体" panose="02010600030101010101" pitchFamily="2" charset="-122"/>
              </a:rPr>
              <a:t>=</a:t>
            </a:r>
            <a:r>
              <a:rPr lang="en-US" altLang="en-US" smtClean="0">
                <a:ea typeface="宋体" panose="02010600030101010101" pitchFamily="2" charset="-122"/>
              </a:rPr>
              <a:t>H(ki) ，其中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addr(ai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是ai的地址</a:t>
            </a:r>
            <a:r>
              <a:rPr lang="en-US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err="1" smtClean="0">
                <a:ea typeface="宋体" panose="02010600030101010101" pitchFamily="2" charset="-122"/>
              </a:rPr>
              <a:t>ki</a:t>
            </a:r>
            <a:r>
              <a:rPr lang="en-US" altLang="en-US" smtClean="0">
                <a:ea typeface="宋体" panose="02010600030101010101" pitchFamily="2" charset="-122"/>
              </a:rPr>
              <a:t>是</a:t>
            </a:r>
            <a:r>
              <a:rPr lang="zh-CN" altLang="en-US" smtClean="0">
                <a:ea typeface="宋体" panose="02010600030101010101" pitchFamily="2" charset="-122"/>
              </a:rPr>
              <a:t>记录</a:t>
            </a:r>
            <a:r>
              <a:rPr lang="en-US" altLang="en-US" smtClean="0">
                <a:ea typeface="宋体" panose="02010600030101010101" pitchFamily="2" charset="-122"/>
              </a:rPr>
              <a:t>ai</a:t>
            </a:r>
            <a:r>
              <a:rPr lang="en-US" altLang="en-US" dirty="0" err="1" smtClean="0">
                <a:ea typeface="宋体" panose="02010600030101010101" pitchFamily="2" charset="-122"/>
              </a:rPr>
              <a:t>的关键字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b="1" dirty="0" err="1">
                <a:ea typeface="宋体" panose="02010600030101010101" pitchFamily="2" charset="-122"/>
              </a:rPr>
              <a:t>哈希函数通常是一种压缩映象，所以冲突不可避免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b="1" smtClean="0">
                <a:solidFill>
                  <a:srgbClr val="7030A0"/>
                </a:solidFill>
                <a:ea typeface="宋体" panose="02010600030101010101" pitchFamily="2" charset="-122"/>
              </a:rPr>
              <a:t>冲突</a:t>
            </a:r>
            <a:r>
              <a:rPr lang="en-US" altLang="en-US" smtClean="0">
                <a:ea typeface="宋体" panose="02010600030101010101" pitchFamily="2" charset="-122"/>
              </a:rPr>
              <a:t>：对于关键字</a:t>
            </a:r>
            <a:r>
              <a:rPr lang="en-US" altLang="en-US" smtClean="0">
                <a:ea typeface="宋体" panose="02010600030101010101" pitchFamily="2" charset="-122"/>
                <a:sym typeface="Symbol" pitchFamily="18" charset="2"/>
              </a:rPr>
              <a:t>ki</a:t>
            </a:r>
            <a:r>
              <a:rPr lang="en-US" altLang="en-US" smtClean="0">
                <a:ea typeface="宋体" panose="02010600030101010101" pitchFamily="2" charset="-122"/>
              </a:rPr>
              <a:t>、</a:t>
            </a:r>
            <a:r>
              <a:rPr lang="en-US" altLang="en-US" smtClean="0">
                <a:ea typeface="宋体" panose="02010600030101010101" pitchFamily="2" charset="-122"/>
                <a:sym typeface="Symbol" pitchFamily="18" charset="2"/>
              </a:rPr>
              <a:t>kj</a:t>
            </a:r>
            <a:r>
              <a:rPr lang="en-US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  <a:sym typeface="Symbol" pitchFamily="18" charset="2"/>
              </a:rPr>
              <a:t>若kikj，但H(ki)=H(kj)</a:t>
            </a:r>
            <a:r>
              <a:rPr lang="en-US" altLang="en-US" smtClean="0">
                <a:ea typeface="宋体" panose="02010600030101010101" pitchFamily="2" charset="-122"/>
              </a:rPr>
              <a:t>的现象叫冲突(collision)</a:t>
            </a:r>
          </a:p>
          <a:p>
            <a:pPr lvl="1"/>
            <a:r>
              <a:rPr lang="en-US" altLang="en-US" b="1" smtClean="0">
                <a:solidFill>
                  <a:srgbClr val="7030A0"/>
                </a:solidFill>
                <a:ea typeface="宋体" panose="02010600030101010101" pitchFamily="2" charset="-122"/>
              </a:rPr>
              <a:t>同义词</a:t>
            </a:r>
            <a:r>
              <a:rPr lang="en-US" altLang="en-US" err="1" smtClean="0">
                <a:ea typeface="宋体" panose="02010600030101010101" pitchFamily="2" charset="-122"/>
              </a:rPr>
              <a:t>：</a:t>
            </a:r>
            <a:r>
              <a:rPr lang="en-US" altLang="en-US" smtClean="0">
                <a:ea typeface="宋体" panose="02010600030101010101" pitchFamily="2" charset="-122"/>
              </a:rPr>
              <a:t>具有相同</a:t>
            </a:r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函数值的两个不同的关键字</a:t>
            </a:r>
            <a:r>
              <a:rPr lang="en-US" altLang="en-US" dirty="0" err="1" smtClean="0">
                <a:ea typeface="宋体" panose="02010600030101010101" pitchFamily="2" charset="-122"/>
              </a:rPr>
              <a:t>，称为该哈希函数的同义词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0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哈希表举例</a:t>
            </a:r>
            <a:endParaRPr lang="en-US" dirty="0"/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8748464" y="6413827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78398" y="879103"/>
            <a:ext cx="4668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例  </a:t>
            </a:r>
            <a:r>
              <a:rPr lang="en-US" altLang="en-US" sz="2400" b="1" dirty="0" smtClean="0">
                <a:latin typeface="Times New Roman" pitchFamily="18" charset="0"/>
              </a:rPr>
              <a:t>34</a:t>
            </a:r>
            <a:r>
              <a:rPr lang="zh-CN" altLang="en-US" sz="2400" b="1" dirty="0" smtClean="0">
                <a:latin typeface="Times New Roman" pitchFamily="18" charset="0"/>
              </a:rPr>
              <a:t>个</a:t>
            </a:r>
            <a:r>
              <a:rPr lang="zh-CN" altLang="en-US" sz="2400" b="1" dirty="0">
                <a:latin typeface="Times New Roman" pitchFamily="18" charset="0"/>
              </a:rPr>
              <a:t>地区的各民族人口统计表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12713" y="4130006"/>
            <a:ext cx="3925887" cy="1196975"/>
          </a:xfrm>
          <a:prstGeom prst="wedgeRectCallout">
            <a:avLst>
              <a:gd name="adj1" fmla="val -9889"/>
              <a:gd name="adj2" fmla="val -941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以编号作关键字，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构造哈希函数：</a:t>
            </a:r>
            <a:r>
              <a:rPr lang="en-US" altLang="en-US" sz="2400" b="1">
                <a:latin typeface="Times New Roman" pitchFamily="18" charset="0"/>
              </a:rPr>
              <a:t>H(key)=key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H(1)=1 </a:t>
            </a:r>
            <a:r>
              <a:rPr lang="zh-CN" altLang="en-US" sz="2400" b="1">
                <a:latin typeface="Times New Roman" pitchFamily="18" charset="0"/>
              </a:rPr>
              <a:t>， </a:t>
            </a:r>
            <a:r>
              <a:rPr lang="en-US" altLang="en-US" sz="2400" b="1">
                <a:latin typeface="Times New Roman" pitchFamily="18" charset="0"/>
              </a:rPr>
              <a:t>H(2)=2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43400" y="3650248"/>
            <a:ext cx="4621088" cy="1938992"/>
          </a:xfrm>
          <a:prstGeom prst="wedgeRectCallout">
            <a:avLst>
              <a:gd name="adj1" fmla="val -66704"/>
              <a:gd name="adj2" fmla="val -591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以地区别作关键字，取地区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名称第一个拼音字母的序号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作哈希函数：</a:t>
            </a:r>
            <a:r>
              <a:rPr lang="en-US" altLang="en-US" sz="2400" b="1">
                <a:latin typeface="Times New Roman" pitchFamily="18" charset="0"/>
              </a:rPr>
              <a:t>H(Beijing)=2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>
                <a:latin typeface="Times New Roman" pitchFamily="18" charset="0"/>
              </a:rPr>
              <a:t>H(Shanghai</a:t>
            </a:r>
            <a:r>
              <a:rPr lang="en-US" altLang="en-US" sz="2400" b="1">
                <a:latin typeface="Times New Roman" pitchFamily="18" charset="0"/>
              </a:rPr>
              <a:t>)=19 </a:t>
            </a:r>
            <a:r>
              <a:rPr lang="en-US" altLang="en-US" sz="2400" b="1" smtClean="0">
                <a:latin typeface="Times New Roman" pitchFamily="18" charset="0"/>
              </a:rPr>
              <a:t>  H(Shenyang</a:t>
            </a:r>
            <a:r>
              <a:rPr lang="en-US" altLang="en-US" sz="2400" b="1">
                <a:latin typeface="Times New Roman" pitchFamily="18" charset="0"/>
              </a:rPr>
              <a:t>)=19</a:t>
            </a:r>
          </a:p>
        </p:txBody>
      </p:sp>
      <p:graphicFrame>
        <p:nvGraphicFramePr>
          <p:cNvPr id="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36217"/>
              </p:ext>
            </p:extLst>
          </p:nvPr>
        </p:nvGraphicFramePr>
        <p:xfrm>
          <a:off x="1187624" y="1370647"/>
          <a:ext cx="6934200" cy="2194368"/>
        </p:xfrm>
        <a:graphic>
          <a:graphicData uri="http://schemas.openxmlformats.org/drawingml/2006/table">
            <a:tbl>
              <a:tblPr/>
              <a:tblGrid>
                <a:gridCol w="946150"/>
                <a:gridCol w="1890713"/>
                <a:gridCol w="1339850"/>
                <a:gridCol w="944562"/>
                <a:gridCol w="1103313"/>
                <a:gridCol w="709612"/>
              </a:tblGrid>
              <a:tr h="822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省、市(区)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总人口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汉族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回族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……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北京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上海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4048" y="58581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会产生冲突！</a:t>
            </a:r>
            <a:endParaRPr lang="en-US" sz="2800" b="1"/>
          </a:p>
        </p:txBody>
      </p:sp>
      <p:sp>
        <p:nvSpPr>
          <p:cNvPr id="11" name="TextBox 10"/>
          <p:cNvSpPr txBox="1"/>
          <p:nvPr/>
        </p:nvSpPr>
        <p:spPr>
          <a:xfrm>
            <a:off x="5004048" y="633478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需要冲突解决方法！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0481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哈希表设计要素</a:t>
            </a:r>
            <a:endParaRPr lang="en-US" dirty="0"/>
          </a:p>
        </p:txBody>
      </p:sp>
      <p:sp>
        <p:nvSpPr>
          <p:cNvPr id="718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92500"/>
          </a:bodyPr>
          <a:lstStyle/>
          <a:p>
            <a:r>
              <a:rPr lang="en-US" altLang="en-US" b="1" smtClean="0">
                <a:ea typeface="宋体" panose="02010600030101010101" pitchFamily="2" charset="-122"/>
              </a:rPr>
              <a:t>确定</a:t>
            </a:r>
            <a:r>
              <a:rPr lang="zh-CN" altLang="en-US" b="1" smtClean="0">
                <a:ea typeface="宋体" panose="02010600030101010101" pitchFamily="2" charset="-122"/>
              </a:rPr>
              <a:t>哈希</a:t>
            </a:r>
            <a:r>
              <a:rPr lang="en-US" altLang="en-US" b="1" smtClean="0">
                <a:ea typeface="宋体" panose="02010600030101010101" pitchFamily="2" charset="-122"/>
              </a:rPr>
              <a:t>函数的</a:t>
            </a:r>
            <a:r>
              <a:rPr lang="zh-CN" altLang="en-US" b="1" smtClean="0">
                <a:ea typeface="宋体" panose="02010600030101010101" pitchFamily="2" charset="-122"/>
              </a:rPr>
              <a:t>定义域</a:t>
            </a:r>
            <a:r>
              <a:rPr lang="en-US" altLang="zh-CN" b="1" smtClean="0">
                <a:ea typeface="宋体" panose="02010600030101010101" pitchFamily="2" charset="-122"/>
              </a:rPr>
              <a:t>(</a:t>
            </a:r>
            <a:r>
              <a:rPr lang="zh-CN" altLang="en-US" b="1" smtClean="0">
                <a:ea typeface="宋体" panose="02010600030101010101" pitchFamily="2" charset="-122"/>
              </a:rPr>
              <a:t>所有关键字</a:t>
            </a:r>
            <a:r>
              <a:rPr lang="en-US" altLang="zh-CN" b="1" smtClean="0">
                <a:ea typeface="宋体" panose="02010600030101010101" pitchFamily="2" charset="-122"/>
              </a:rPr>
              <a:t>)</a:t>
            </a:r>
            <a:r>
              <a:rPr lang="zh-CN" altLang="en-US" b="1" smtClean="0">
                <a:ea typeface="宋体" panose="02010600030101010101" pitchFamily="2" charset="-122"/>
              </a:rPr>
              <a:t>和</a:t>
            </a:r>
            <a:r>
              <a:rPr lang="en-US" altLang="en-US" b="1" smtClean="0">
                <a:ea typeface="宋体" panose="02010600030101010101" pitchFamily="2" charset="-122"/>
              </a:rPr>
              <a:t>值域(0… m-1)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r>
              <a:rPr lang="en-US" altLang="en-US" b="1" smtClean="0">
                <a:ea typeface="宋体" panose="02010600030101010101" pitchFamily="2" charset="-122"/>
              </a:rPr>
              <a:t>构造合适的</a:t>
            </a:r>
            <a:r>
              <a:rPr lang="zh-CN" altLang="en-US" b="1" smtClean="0">
                <a:ea typeface="宋体" panose="02010600030101010101" pitchFamily="2" charset="-122"/>
              </a:rPr>
              <a:t>哈希</a:t>
            </a:r>
            <a:r>
              <a:rPr lang="en-US" altLang="en-US" b="1" smtClean="0">
                <a:ea typeface="宋体" panose="02010600030101010101" pitchFamily="2" charset="-122"/>
              </a:rPr>
              <a:t>函数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使得同一关键字总被映射到同一地址</a:t>
            </a:r>
            <a:endParaRPr lang="en-US" altLang="en-US" smtClean="0">
              <a:ea typeface="宋体" panose="02010600030101010101" pitchFamily="2" charset="-122"/>
            </a:endParaRPr>
          </a:p>
          <a:p>
            <a:pPr lvl="1"/>
            <a:r>
              <a:rPr lang="en-US" altLang="en-US" smtClean="0">
                <a:ea typeface="宋体" panose="02010600030101010101" pitchFamily="2" charset="-122"/>
              </a:rPr>
              <a:t>使得对于所有可能的元素(记录的关键字)，</a:t>
            </a:r>
            <a:r>
              <a:rPr lang="zh-CN" altLang="en-US" smtClean="0">
                <a:ea typeface="宋体" panose="02010600030101010101" pitchFamily="2" charset="-122"/>
              </a:rPr>
              <a:t>其</a:t>
            </a:r>
            <a:r>
              <a:rPr lang="en-US" altLang="en-US" smtClean="0">
                <a:ea typeface="宋体" panose="02010600030101010101" pitchFamily="2" charset="-122"/>
              </a:rPr>
              <a:t>函数值能</a:t>
            </a:r>
            <a:r>
              <a:rPr lang="zh-CN" altLang="en-US" smtClean="0"/>
              <a:t>尽可能</a:t>
            </a:r>
            <a:r>
              <a:rPr lang="zh-CN" altLang="en-US" b="1" smtClean="0">
                <a:solidFill>
                  <a:srgbClr val="0000FF"/>
                </a:solidFill>
              </a:rPr>
              <a:t>覆盖</a:t>
            </a:r>
            <a:r>
              <a:rPr lang="zh-CN" altLang="en-US" smtClean="0"/>
              <a:t>整个地址空间且</a:t>
            </a:r>
            <a:r>
              <a:rPr lang="en-US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均匀</a:t>
            </a:r>
            <a:r>
              <a:rPr lang="en-US" altLang="en-US" smtClean="0">
                <a:ea typeface="宋体" panose="02010600030101010101" pitchFamily="2" charset="-122"/>
              </a:rPr>
              <a:t>地映射到地址空间</a:t>
            </a:r>
          </a:p>
          <a:p>
            <a:pPr lvl="2"/>
            <a:r>
              <a:rPr lang="en-US" altLang="en-US" sz="2800" smtClean="0">
                <a:ea typeface="宋体" panose="02010600030101010101" pitchFamily="2" charset="-122"/>
              </a:rPr>
              <a:t>所谓均匀(</a:t>
            </a:r>
            <a:r>
              <a:rPr lang="en-US" altLang="en-US" sz="2800" dirty="0">
                <a:ea typeface="宋体" panose="02010600030101010101" pitchFamily="2" charset="-122"/>
              </a:rPr>
              <a:t>uniform)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是指</a:t>
            </a:r>
            <a:r>
              <a:rPr lang="zh-CN" altLang="en-US" sz="2800" dirty="0" smtClean="0">
                <a:ea typeface="宋体" panose="02010600030101010101" pitchFamily="2" charset="-122"/>
              </a:rPr>
              <a:t>从一</a:t>
            </a:r>
            <a:r>
              <a:rPr lang="zh-CN" altLang="en-US" sz="2800" smtClean="0">
                <a:ea typeface="宋体" panose="02010600030101010101" pitchFamily="2" charset="-122"/>
              </a:rPr>
              <a:t>个关键字映射到</a:t>
            </a:r>
            <a:r>
              <a:rPr lang="zh-CN" altLang="en-US" sz="2800" dirty="0" smtClean="0">
                <a:ea typeface="宋体" panose="02010600030101010101" pitchFamily="2" charset="-122"/>
              </a:rPr>
              <a:t>地址集合中任何一个地址的概率是相等的，即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使得</a:t>
            </a:r>
            <a:r>
              <a:rPr lang="en-US" altLang="en-US" sz="2800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发生冲突的可能性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尽可能最少</a:t>
            </a:r>
            <a:endParaRPr lang="en-US" altLang="en-US" sz="2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函数的构造简单</a:t>
            </a:r>
            <a:r>
              <a:rPr lang="zh-CN" altLang="en-US" smtClean="0">
                <a:ea typeface="宋体" panose="02010600030101010101" pitchFamily="2" charset="-122"/>
              </a:rPr>
              <a:t>，能在较短的时间内计算</a:t>
            </a:r>
            <a:r>
              <a:rPr lang="zh-CN" altLang="en-US" smtClean="0"/>
              <a:t>出来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b="1" smtClean="0">
                <a:ea typeface="宋体" panose="02010600030101010101" pitchFamily="2" charset="-122"/>
              </a:rPr>
              <a:t>给出</a:t>
            </a:r>
            <a:r>
              <a:rPr lang="en-US" altLang="en-US" b="1" smtClean="0">
                <a:ea typeface="宋体" panose="02010600030101010101" pitchFamily="2" charset="-122"/>
              </a:rPr>
              <a:t>处理冲突的方法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即当冲突出现时如何为冲突元素找到另一个存储位置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5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 smtClean="0"/>
              <a:t>基本概念</a:t>
            </a:r>
            <a:endParaRPr lang="en-US" altLang="zh-CN" sz="3600" dirty="0" smtClean="0"/>
          </a:p>
          <a:p>
            <a:r>
              <a:rPr lang="zh-CN" altLang="en-US" sz="3600"/>
              <a:t>静态顺序表</a:t>
            </a:r>
          </a:p>
          <a:p>
            <a:pPr lvl="1"/>
            <a:r>
              <a:rPr lang="zh-CN" altLang="en-US" sz="3200"/>
              <a:t>顺序表的查找：顺序查找</a:t>
            </a:r>
          </a:p>
          <a:p>
            <a:pPr lvl="1"/>
            <a:r>
              <a:rPr lang="zh-CN" altLang="en-US" sz="3200"/>
              <a:t>有序顺序表的查找：折半查找，</a:t>
            </a:r>
            <a:r>
              <a:rPr lang="en-US" altLang="zh-CN" sz="3200"/>
              <a:t>Fibonacci</a:t>
            </a:r>
            <a:r>
              <a:rPr lang="zh-CN" altLang="en-US" sz="3200"/>
              <a:t>查找</a:t>
            </a:r>
          </a:p>
          <a:p>
            <a:pPr lvl="1"/>
            <a:r>
              <a:rPr lang="zh-CN" altLang="en-US" sz="3200"/>
              <a:t>索引顺序表的查找：分块查找</a:t>
            </a:r>
          </a:p>
          <a:p>
            <a:r>
              <a:rPr lang="zh-CN" altLang="en-US" sz="3600"/>
              <a:t>静态树表</a:t>
            </a:r>
          </a:p>
          <a:p>
            <a:pPr lvl="1"/>
            <a:r>
              <a:rPr lang="zh-CN" altLang="en-US" sz="3200"/>
              <a:t>静态次优查找树的查找</a:t>
            </a:r>
          </a:p>
          <a:p>
            <a:pPr lvl="1"/>
            <a:endParaRPr lang="zh-CN" altLang="en-US" dirty="0" smtClean="0"/>
          </a:p>
          <a:p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 smtClean="0"/>
              <a:t>动态查找表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二叉排序树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平衡二叉树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B</a:t>
            </a:r>
            <a:r>
              <a:rPr lang="zh-CN" altLang="en-US" sz="3200" smtClean="0"/>
              <a:t>树和</a:t>
            </a:r>
            <a:r>
              <a:rPr lang="en-US" altLang="zh-CN" sz="3200" smtClean="0"/>
              <a:t>B+</a:t>
            </a:r>
            <a:r>
              <a:rPr lang="zh-CN" altLang="en-US" sz="3200" smtClean="0"/>
              <a:t>树</a:t>
            </a:r>
            <a:endParaRPr lang="en-US" altLang="zh-CN" sz="3200" smtClean="0"/>
          </a:p>
          <a:p>
            <a:pPr lvl="1"/>
            <a:r>
              <a:rPr lang="zh-CN" altLang="en-US" sz="3200" b="1" smtClean="0"/>
              <a:t>键树</a:t>
            </a:r>
            <a:endParaRPr lang="en-US" altLang="zh-CN" sz="3200" b="1" dirty="0" smtClean="0"/>
          </a:p>
          <a:p>
            <a:r>
              <a:rPr lang="zh-CN" altLang="en-US" sz="3600" b="1" dirty="0" smtClean="0"/>
              <a:t>哈希表</a:t>
            </a:r>
            <a:endParaRPr lang="en-US" altLang="zh-CN" sz="3600" b="1" dirty="0" smtClean="0"/>
          </a:p>
          <a:p>
            <a:pPr lvl="1"/>
            <a:endParaRPr lang="en-US" altLang="zh-CN" sz="3200" dirty="0" smtClean="0"/>
          </a:p>
          <a:p>
            <a:endParaRPr 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</a:rPr>
              <a:t>哈希函数的构造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直接定址法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取关键字或关键字的某个线性函数作哈希地址，即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H(key)=key </a:t>
            </a:r>
            <a:r>
              <a:rPr lang="en-US" altLang="en-US" dirty="0" err="1" smtClean="0">
                <a:ea typeface="宋体" panose="02010600030101010101" pitchFamily="2" charset="-122"/>
              </a:rPr>
              <a:t>或H</a:t>
            </a:r>
            <a:r>
              <a:rPr lang="en-US" altLang="en-US" dirty="0" smtClean="0">
                <a:ea typeface="宋体" panose="02010600030101010101" pitchFamily="2" charset="-122"/>
              </a:rPr>
              <a:t>(key)=</a:t>
            </a:r>
            <a:r>
              <a:rPr lang="en-US" altLang="en-US" dirty="0" err="1" smtClean="0">
                <a:ea typeface="宋体" panose="02010600030101010101" pitchFamily="2" charset="-122"/>
              </a:rPr>
              <a:t>a·key+b</a:t>
            </a:r>
            <a:r>
              <a:rPr lang="en-US" altLang="en-US" dirty="0" smtClean="0">
                <a:ea typeface="宋体" panose="02010600030101010101" pitchFamily="2" charset="-122"/>
              </a:rPr>
              <a:t> (</a:t>
            </a:r>
            <a:r>
              <a:rPr lang="en-US" altLang="en-US" dirty="0" err="1" smtClean="0">
                <a:ea typeface="宋体" panose="02010600030101010101" pitchFamily="2" charset="-122"/>
              </a:rPr>
              <a:t>a,b为常数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特点：直接定址法所得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地址集合与关键字集合大小相等</a:t>
            </a:r>
            <a:r>
              <a:rPr lang="en-US" altLang="en-US" dirty="0" err="1" smtClean="0">
                <a:ea typeface="宋体" panose="02010600030101010101" pitchFamily="2" charset="-122"/>
              </a:rPr>
              <a:t>，不会发生冲突，但实际中很少使用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举例：根据年份查找该年份的人口数量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数字分析法</a:t>
            </a:r>
            <a:r>
              <a:rPr lang="zh-CN" altLang="en-US" dirty="0" smtClean="0">
                <a:ea typeface="宋体" panose="02010600030101010101" pitchFamily="2" charset="-122"/>
              </a:rPr>
              <a:t>：若</a:t>
            </a:r>
            <a:r>
              <a:rPr lang="en-US" altLang="en-US" dirty="0" err="1" smtClean="0">
                <a:ea typeface="宋体" panose="02010600030101010101" pitchFamily="2" charset="-122"/>
              </a:rPr>
              <a:t>关键字</a:t>
            </a:r>
            <a:r>
              <a:rPr lang="zh-CN" altLang="en-US" dirty="0" smtClean="0">
                <a:ea typeface="宋体" panose="02010600030101010101" pitchFamily="2" charset="-122"/>
              </a:rPr>
              <a:t>为以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为基的数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取关键字的若干位或组合作为哈希地址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特点：</a:t>
            </a:r>
            <a:r>
              <a:rPr lang="en-US" altLang="en-US" dirty="0" err="1" smtClean="0">
                <a:ea typeface="宋体" panose="02010600030101010101" pitchFamily="2" charset="-122"/>
              </a:rPr>
              <a:t>适用于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关键字位数比哈希地址位数大</a:t>
            </a:r>
            <a:r>
              <a:rPr lang="en-US" altLang="en-US" err="1" smtClean="0">
                <a:ea typeface="宋体" panose="02010600030101010101" pitchFamily="2" charset="-122"/>
              </a:rPr>
              <a:t>，</a:t>
            </a:r>
            <a:r>
              <a:rPr lang="en-US" altLang="en-US">
                <a:ea typeface="宋体" panose="02010600030101010101" pitchFamily="2" charset="-122"/>
              </a:rPr>
              <a:t>且</a:t>
            </a:r>
            <a:r>
              <a:rPr lang="en-US" altLang="en-US" b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事先知道可能出现的关键字的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情况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如频度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1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数字分析法举例</a:t>
            </a:r>
            <a:r>
              <a:rPr lang="en-US" altLang="zh-CN" smtClean="0"/>
              <a:t>-I</a:t>
            </a:r>
            <a:endParaRPr lang="en-US" dirty="0"/>
          </a:p>
        </p:txBody>
      </p:sp>
      <p:sp>
        <p:nvSpPr>
          <p:cNvPr id="7219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en-US" sz="2800" dirty="0" smtClean="0">
                <a:ea typeface="宋体" panose="02010600030101010101" pitchFamily="2" charset="-122"/>
              </a:rPr>
              <a:t>设有80个记录，关键字为8位十进制数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设哈希表长为</a:t>
            </a:r>
            <a:r>
              <a:rPr lang="en-US" altLang="zh-CN" sz="2800" dirty="0" smtClean="0">
                <a:ea typeface="宋体" panose="02010600030101010101" pitchFamily="2" charset="-122"/>
              </a:rPr>
              <a:t>100</a:t>
            </a:r>
            <a:r>
              <a:rPr lang="zh-CN" altLang="en-US" sz="2800" dirty="0" smtClean="0">
                <a:ea typeface="宋体" panose="02010600030101010101" pitchFamily="2" charset="-122"/>
              </a:rPr>
              <a:t>，即</a:t>
            </a:r>
            <a:r>
              <a:rPr lang="en-US" altLang="en-US" sz="2800" dirty="0" smtClean="0">
                <a:ea typeface="宋体" panose="02010600030101010101" pitchFamily="2" charset="-122"/>
              </a:rPr>
              <a:t>哈希地址为2位十进制数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681987" name="Group 3"/>
          <p:cNvGrpSpPr>
            <a:grpSpLocks/>
          </p:cNvGrpSpPr>
          <p:nvPr/>
        </p:nvGrpSpPr>
        <p:grpSpPr bwMode="auto">
          <a:xfrm>
            <a:off x="467544" y="2636912"/>
            <a:ext cx="2595563" cy="3529012"/>
            <a:chOff x="0" y="0"/>
            <a:chExt cx="1635" cy="2223"/>
          </a:xfrm>
        </p:grpSpPr>
        <p:sp>
          <p:nvSpPr>
            <p:cNvPr id="681989" name="Text Box 4"/>
            <p:cNvSpPr txBox="1">
              <a:spLocks noChangeArrowheads="1"/>
            </p:cNvSpPr>
            <p:nvPr/>
          </p:nvSpPr>
          <p:spPr bwMode="auto">
            <a:xfrm>
              <a:off x="666" y="182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┇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81990" name="Text Box 5"/>
            <p:cNvSpPr txBox="1">
              <a:spLocks noChangeArrowheads="1"/>
            </p:cNvSpPr>
            <p:nvPr/>
          </p:nvSpPr>
          <p:spPr bwMode="auto">
            <a:xfrm>
              <a:off x="31" y="325"/>
              <a:ext cx="160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8  1  3  4  6  5  3  2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8  1  3  7  2  2  4  2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8  1  3  8  7  4  2  2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8  1  3  0  1  3  6  7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8  1  3  2  2  8  1  7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8  1  3  3  8  9  6  7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8  1  3  6  8  5  3  7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8  1  4  1  9  3  5  5</a:t>
              </a:r>
            </a:p>
          </p:txBody>
        </p:sp>
        <p:sp>
          <p:nvSpPr>
            <p:cNvPr id="681991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sym typeface="Wingdings" pitchFamily="2" charset="2"/>
                </a:rPr>
                <a:t>   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81992" name="Line 7"/>
            <p:cNvSpPr>
              <a:spLocks noChangeShapeType="1"/>
            </p:cNvSpPr>
            <p:nvPr/>
          </p:nvSpPr>
          <p:spPr bwMode="auto">
            <a:xfrm>
              <a:off x="628" y="338"/>
              <a:ext cx="0" cy="181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993" name="Line 8"/>
            <p:cNvSpPr>
              <a:spLocks noChangeShapeType="1"/>
            </p:cNvSpPr>
            <p:nvPr/>
          </p:nvSpPr>
          <p:spPr bwMode="auto">
            <a:xfrm>
              <a:off x="1361" y="346"/>
              <a:ext cx="0" cy="181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929" name="AutoShape 9"/>
          <p:cNvSpPr>
            <a:spLocks noChangeArrowheads="1"/>
          </p:cNvSpPr>
          <p:nvPr/>
        </p:nvSpPr>
        <p:spPr bwMode="auto">
          <a:xfrm>
            <a:off x="4067944" y="3723853"/>
            <a:ext cx="4876800" cy="2657475"/>
          </a:xfrm>
          <a:prstGeom prst="wedgeRectCallout">
            <a:avLst>
              <a:gd name="adj1" fmla="val -71551"/>
              <a:gd name="adj2" fmla="val 48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分析： 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 只取</a:t>
            </a: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              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只取</a:t>
            </a: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              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只取</a:t>
            </a: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3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              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只取</a:t>
            </a: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7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itchFamily="18" charset="0"/>
                <a:sym typeface="Wingdings" pitchFamily="2" charset="2"/>
              </a:rPr>
              <a:t>             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数字分布近乎随机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所以：取任意两位或两位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            与另两位的叠加作哈希地址</a:t>
            </a:r>
          </a:p>
        </p:txBody>
      </p:sp>
    </p:spTree>
    <p:extLst>
      <p:ext uri="{BB962C8B-B14F-4D97-AF65-F5344CB8AC3E}">
        <p14:creationId xmlns:p14="http://schemas.microsoft.com/office/powerpoint/2010/main" val="55691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891"/>
            <a:ext cx="8229600" cy="648805"/>
          </a:xfrm>
        </p:spPr>
        <p:txBody>
          <a:bodyPr>
            <a:normAutofit/>
          </a:bodyPr>
          <a:lstStyle/>
          <a:p>
            <a:r>
              <a:rPr lang="zh-CN" altLang="en-US" smtClean="0"/>
              <a:t>数字分析法举例</a:t>
            </a:r>
            <a:r>
              <a:rPr lang="en-US" altLang="zh-CN" smtClean="0"/>
              <a:t>-II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1421"/>
            <a:ext cx="8229600" cy="633597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8600" smtClean="0"/>
              <a:t>设有</a:t>
            </a:r>
            <a:r>
              <a:rPr lang="en-US" altLang="zh-CN" sz="8600" smtClean="0"/>
              <a:t>n</a:t>
            </a:r>
            <a:r>
              <a:rPr lang="zh-CN" altLang="en-US" sz="8600" smtClean="0"/>
              <a:t>个</a:t>
            </a:r>
            <a:r>
              <a:rPr lang="en-US" altLang="zh-CN" sz="8600" smtClean="0"/>
              <a:t>d</a:t>
            </a:r>
            <a:r>
              <a:rPr lang="zh-CN" altLang="en-US" sz="8600" smtClean="0"/>
              <a:t>位数，每个数字有</a:t>
            </a:r>
            <a:r>
              <a:rPr lang="en-US" altLang="zh-CN" sz="8600" smtClean="0"/>
              <a:t>r</a:t>
            </a:r>
            <a:r>
              <a:rPr lang="zh-CN" altLang="en-US" sz="8600" smtClean="0"/>
              <a:t>种不同的符号，计算各位数字中符号分布均匀度</a:t>
            </a:r>
            <a:r>
              <a:rPr lang="zh-CN" altLang="en-US" sz="8600" smtClean="0">
                <a:sym typeface="Symbol" panose="05050102010706020507" pitchFamily="18" charset="2"/>
              </a:rPr>
              <a:t></a:t>
            </a:r>
            <a:r>
              <a:rPr lang="en-US" altLang="zh-CN" sz="8600" baseline="-25000" smtClean="0"/>
              <a:t>k</a:t>
            </a:r>
            <a:r>
              <a:rPr lang="en-US" altLang="zh-CN" sz="8600" smtClean="0"/>
              <a:t> </a:t>
            </a:r>
            <a:r>
              <a:rPr lang="zh-CN" altLang="en-US" sz="8600" smtClean="0"/>
              <a:t>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4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74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8200" smtClean="0"/>
              <a:t>其中，    表示第 </a:t>
            </a:r>
            <a:r>
              <a:rPr lang="en-US" altLang="zh-CN" sz="8200" smtClean="0"/>
              <a:t>i </a:t>
            </a:r>
            <a:r>
              <a:rPr lang="zh-CN" altLang="en-US" sz="8200" smtClean="0"/>
              <a:t>个符号在第 </a:t>
            </a:r>
            <a:r>
              <a:rPr lang="en-US" altLang="zh-CN" sz="8200" smtClean="0"/>
              <a:t>k </a:t>
            </a:r>
            <a:r>
              <a:rPr lang="zh-CN" altLang="en-US" sz="8200" smtClean="0"/>
              <a:t>位上出现的次数，</a:t>
            </a:r>
            <a:r>
              <a:rPr lang="en-US" altLang="zh-CN" sz="8200" smtClean="0"/>
              <a:t>n/r </a:t>
            </a:r>
            <a:r>
              <a:rPr lang="zh-CN" altLang="en-US" sz="8200" smtClean="0"/>
              <a:t>表示各种符号在 </a:t>
            </a:r>
            <a:r>
              <a:rPr lang="en-US" altLang="zh-CN" sz="8200" smtClean="0"/>
              <a:t>n </a:t>
            </a:r>
            <a:r>
              <a:rPr lang="zh-CN" altLang="en-US" sz="8200" smtClean="0"/>
              <a:t>个数中均匀出现的期望值</a:t>
            </a:r>
            <a:endParaRPr lang="en-US" altLang="zh-CN" sz="82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8600" b="1" smtClean="0"/>
              <a:t>计算出的 </a:t>
            </a:r>
            <a:r>
              <a:rPr lang="zh-CN" altLang="en-US" sz="8600" b="1" smtClean="0">
                <a:sym typeface="Symbol" pitchFamily="18" charset="2"/>
              </a:rPr>
              <a:t></a:t>
            </a:r>
            <a:r>
              <a:rPr lang="en-US" altLang="zh-CN" sz="8600" b="1" baseline="-25000" smtClean="0">
                <a:sym typeface="Symbol" pitchFamily="18" charset="2"/>
              </a:rPr>
              <a:t>k </a:t>
            </a:r>
            <a:r>
              <a:rPr lang="zh-CN" altLang="en-US" sz="8600" b="1" smtClean="0"/>
              <a:t>值越小，表明在该位 </a:t>
            </a:r>
            <a:r>
              <a:rPr lang="en-US" altLang="zh-CN" sz="8600" b="1" smtClean="0"/>
              <a:t>(</a:t>
            </a:r>
            <a:r>
              <a:rPr lang="zh-CN" altLang="en-US" sz="8600" b="1" smtClean="0"/>
              <a:t>第 </a:t>
            </a:r>
            <a:r>
              <a:rPr lang="en-US" altLang="zh-CN" sz="8600" b="1" smtClean="0"/>
              <a:t>k </a:t>
            </a:r>
            <a:r>
              <a:rPr lang="zh-CN" altLang="en-US" sz="8600" b="1" smtClean="0"/>
              <a:t>位</a:t>
            </a:r>
            <a:r>
              <a:rPr lang="en-US" altLang="zh-CN" sz="8600" b="1" smtClean="0"/>
              <a:t>) </a:t>
            </a:r>
            <a:r>
              <a:rPr lang="zh-CN" altLang="en-US" sz="8600" b="1" smtClean="0"/>
              <a:t>各种符号分布得越均匀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6000" smtClean="0"/>
              <a:t>         </a:t>
            </a:r>
            <a:r>
              <a:rPr lang="en-US" altLang="zh-CN" sz="6000" smtClean="0"/>
              <a:t>9   4   2   1   4   8	  ①</a:t>
            </a:r>
            <a:r>
              <a:rPr lang="zh-CN" altLang="en-US" sz="6000" smtClean="0"/>
              <a:t>位， </a:t>
            </a:r>
            <a:r>
              <a:rPr lang="zh-CN" altLang="en-US" sz="6000" smtClean="0">
                <a:sym typeface="Symbol" pitchFamily="18" charset="2"/>
              </a:rPr>
              <a:t></a:t>
            </a:r>
            <a:r>
              <a:rPr lang="en-US" altLang="zh-CN" sz="6000" smtClean="0">
                <a:sym typeface="Symbol" pitchFamily="18" charset="2"/>
              </a:rPr>
              <a:t>1</a:t>
            </a:r>
            <a:r>
              <a:rPr lang="en-US" altLang="zh-CN" sz="6000" smtClean="0"/>
              <a:t> = 57.60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 9   4   1   2   6   9	  ②</a:t>
            </a:r>
            <a:r>
              <a:rPr lang="zh-CN" altLang="en-US" sz="6000" smtClean="0"/>
              <a:t>位， </a:t>
            </a:r>
            <a:r>
              <a:rPr lang="zh-CN" altLang="en-US" sz="6000" smtClean="0">
                <a:sym typeface="Symbol" pitchFamily="18" charset="2"/>
              </a:rPr>
              <a:t></a:t>
            </a:r>
            <a:r>
              <a:rPr lang="en-US" altLang="zh-CN" sz="6000" smtClean="0">
                <a:sym typeface="Symbol" pitchFamily="18" charset="2"/>
              </a:rPr>
              <a:t>2</a:t>
            </a:r>
            <a:r>
              <a:rPr lang="en-US" altLang="zh-CN" sz="6000" smtClean="0"/>
              <a:t> = 57.60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 9   4   0   5   2   7	  ③</a:t>
            </a:r>
            <a:r>
              <a:rPr lang="zh-CN" altLang="en-US" sz="6000" smtClean="0"/>
              <a:t>位， </a:t>
            </a:r>
            <a:r>
              <a:rPr lang="zh-CN" altLang="en-US" sz="6000" smtClean="0">
                <a:sym typeface="Symbol" pitchFamily="18" charset="2"/>
              </a:rPr>
              <a:t></a:t>
            </a:r>
            <a:r>
              <a:rPr lang="en-US" altLang="zh-CN" sz="6000" smtClean="0">
                <a:sym typeface="Symbol" pitchFamily="18" charset="2"/>
              </a:rPr>
              <a:t>3</a:t>
            </a:r>
            <a:r>
              <a:rPr lang="en-US" altLang="zh-CN" sz="6000" smtClean="0"/>
              <a:t> = 17.60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 9   4   1   6   3   0	  ④</a:t>
            </a:r>
            <a:r>
              <a:rPr lang="zh-CN" altLang="en-US" sz="6000" smtClean="0"/>
              <a:t>位， </a:t>
            </a:r>
            <a:r>
              <a:rPr lang="zh-CN" altLang="en-US" sz="6000" smtClean="0">
                <a:sym typeface="Symbol" pitchFamily="18" charset="2"/>
              </a:rPr>
              <a:t></a:t>
            </a:r>
            <a:r>
              <a:rPr lang="en-US" altLang="zh-CN" sz="6000" smtClean="0">
                <a:sym typeface="Symbol" pitchFamily="18" charset="2"/>
              </a:rPr>
              <a:t>4</a:t>
            </a:r>
            <a:r>
              <a:rPr lang="en-US" altLang="zh-CN" sz="6000" smtClean="0"/>
              <a:t> = 5.60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 9   4   1   8   0   5	  ⑤</a:t>
            </a:r>
            <a:r>
              <a:rPr lang="zh-CN" altLang="en-US" sz="6000" smtClean="0"/>
              <a:t>位， </a:t>
            </a:r>
            <a:r>
              <a:rPr lang="zh-CN" altLang="en-US" sz="6000" smtClean="0">
                <a:sym typeface="Symbol" pitchFamily="18" charset="2"/>
              </a:rPr>
              <a:t></a:t>
            </a:r>
            <a:r>
              <a:rPr lang="en-US" altLang="zh-CN" sz="6000" smtClean="0">
                <a:sym typeface="Symbol" pitchFamily="18" charset="2"/>
              </a:rPr>
              <a:t>5</a:t>
            </a:r>
            <a:r>
              <a:rPr lang="en-US" altLang="zh-CN" sz="6000" smtClean="0"/>
              <a:t> = 5.60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 9   4   1   5   5   8	  ⑥</a:t>
            </a:r>
            <a:r>
              <a:rPr lang="zh-CN" altLang="en-US" sz="6000" smtClean="0"/>
              <a:t>位， </a:t>
            </a:r>
            <a:r>
              <a:rPr lang="zh-CN" altLang="en-US" sz="6000" smtClean="0">
                <a:sym typeface="Symbol" pitchFamily="18" charset="2"/>
              </a:rPr>
              <a:t></a:t>
            </a:r>
            <a:r>
              <a:rPr lang="en-US" altLang="zh-CN" sz="6000" smtClean="0">
                <a:sym typeface="Symbol" pitchFamily="18" charset="2"/>
              </a:rPr>
              <a:t>6</a:t>
            </a:r>
            <a:r>
              <a:rPr lang="en-US" altLang="zh-CN" sz="6000" smtClean="0"/>
              <a:t> = 5.60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 9   4   2   0   4   7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 9   4   0   0   0   1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smtClean="0"/>
              <a:t>        ① ② ③ ④ ⑤ ⑥ 	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53647"/>
              </p:ext>
            </p:extLst>
          </p:nvPr>
        </p:nvGraphicFramePr>
        <p:xfrm>
          <a:off x="5940152" y="1124744"/>
          <a:ext cx="2540483" cy="95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公式" r:id="rId3" imgW="1244520" imgH="431640" progId="Equation.3">
                  <p:embed/>
                </p:oleObj>
              </mc:Choice>
              <mc:Fallback>
                <p:oleObj name="公式" r:id="rId3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124744"/>
                        <a:ext cx="2540483" cy="950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99332"/>
              </p:ext>
            </p:extLst>
          </p:nvPr>
        </p:nvGraphicFramePr>
        <p:xfrm>
          <a:off x="1763688" y="2132856"/>
          <a:ext cx="571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公式" r:id="rId5" imgW="177480" imgH="241200" progId="Equation.3">
                  <p:embed/>
                </p:oleObj>
              </mc:Choice>
              <mc:Fallback>
                <p:oleObj name="公式" r:id="rId5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32856"/>
                        <a:ext cx="5715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84168" y="4019580"/>
            <a:ext cx="306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若哈希表地址范围有 </a:t>
            </a:r>
            <a:r>
              <a:rPr lang="en-US" altLang="zh-CN" sz="2400"/>
              <a:t>3 </a:t>
            </a:r>
            <a:r>
              <a:rPr lang="zh-CN" altLang="en-US" sz="2400"/>
              <a:t>位数字</a:t>
            </a:r>
            <a:r>
              <a:rPr lang="en-US" altLang="zh-CN" sz="2400"/>
              <a:t>, </a:t>
            </a:r>
            <a:r>
              <a:rPr lang="zh-CN" altLang="en-US" sz="2400"/>
              <a:t>则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取各关键码的 ④⑤⑥ 位</a:t>
            </a:r>
            <a:r>
              <a:rPr lang="zh-CN" altLang="en-US" sz="2400"/>
              <a:t>做为记录的哈希</a:t>
            </a:r>
            <a:r>
              <a:rPr lang="zh-CN" altLang="en-US" sz="2400" smtClean="0"/>
              <a:t>地址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5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 smtClean="0">
                <a:latin typeface="+mn-lt"/>
                <a:ea typeface="宋体" panose="02010600030101010101" pitchFamily="2" charset="-122"/>
              </a:rPr>
              <a:t>哈希函数的构造</a:t>
            </a:r>
            <a:r>
              <a:rPr lang="en-US" altLang="zh-CN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smtClean="0">
                <a:latin typeface="+mn-lt"/>
                <a:ea typeface="宋体" panose="02010600030101010101" pitchFamily="2" charset="-122"/>
              </a:rPr>
              <a:t>平方取中法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229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平方取中法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将关键字平方后取中间几位作为哈希地址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函数所取的位数由</a:t>
            </a:r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表的长度决定 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特点：</a:t>
            </a:r>
            <a:r>
              <a:rPr lang="en-US" altLang="en-US" dirty="0" err="1" smtClean="0">
                <a:ea typeface="宋体" panose="02010600030101010101" pitchFamily="2" charset="-122"/>
              </a:rPr>
              <a:t>一个数平方后中间几位和数的每一位都有关</a:t>
            </a:r>
            <a:r>
              <a:rPr lang="en-US" altLang="en-US" err="1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则由随机分布的关键字得到的</a:t>
            </a:r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地址也是随机的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smtClean="0">
                <a:ea typeface="宋体" panose="02010600030101010101" pitchFamily="2" charset="-122"/>
              </a:rPr>
              <a:t>适</a:t>
            </a:r>
            <a:r>
              <a:rPr lang="zh-CN" altLang="en-US" smtClean="0">
                <a:ea typeface="宋体" panose="02010600030101010101" pitchFamily="2" charset="-122"/>
              </a:rPr>
              <a:t>用</a:t>
            </a:r>
            <a:r>
              <a:rPr lang="en-US" altLang="en-US" smtClean="0">
                <a:ea typeface="宋体" panose="02010600030101010101" pitchFamily="2" charset="-122"/>
              </a:rPr>
              <a:t>于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r>
              <a:rPr lang="en-US" altLang="en-US" smtClean="0">
                <a:ea typeface="宋体" panose="02010600030101010101" pitchFamily="2" charset="-122"/>
              </a:rPr>
              <a:t>不知道全部关键字情况</a:t>
            </a:r>
          </a:p>
          <a:p>
            <a:pPr lvl="1"/>
            <a:r>
              <a:rPr lang="en-US" altLang="en-US">
                <a:ea typeface="宋体" panose="02010600030101010101" pitchFamily="2" charset="-122"/>
              </a:rPr>
              <a:t>适</a:t>
            </a: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en-US">
                <a:ea typeface="宋体" panose="02010600030101010101" pitchFamily="2" charset="-122"/>
              </a:rPr>
              <a:t>于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关键字中的每一位都有某些数字重复出现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9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平方取中法</a:t>
            </a:r>
            <a:r>
              <a:rPr lang="zh-CN" altLang="en-US" smtClean="0">
                <a:ea typeface="宋体" panose="02010600030101010101" pitchFamily="2" charset="-122"/>
              </a:rPr>
              <a:t>举例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Group 2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711383"/>
              </p:ext>
            </p:extLst>
          </p:nvPr>
        </p:nvGraphicFramePr>
        <p:xfrm>
          <a:off x="458788" y="1039336"/>
          <a:ext cx="8229600" cy="4693920"/>
        </p:xfrm>
        <a:graphic>
          <a:graphicData uri="http://schemas.openxmlformats.org/drawingml/2006/table">
            <a:tbl>
              <a:tblPr/>
              <a:tblGrid>
                <a:gridCol w="1408112"/>
                <a:gridCol w="2032000"/>
                <a:gridCol w="3163888"/>
                <a:gridCol w="1625600"/>
              </a:tblGrid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标识符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进制内码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内码平方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哈希地址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0134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2</a:t>
                      </a: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042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2</a:t>
                      </a:r>
                      <a:r>
                        <a:rPr kumimoji="0" lang="en-US" altLang="zh-CN" sz="3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342</a:t>
                      </a: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DMAX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04150130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21526</a:t>
                      </a: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443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617100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443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DMAX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0415013034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526447</a:t>
                      </a: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352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2151420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352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AMAX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01150130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1354</a:t>
                      </a: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236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17100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236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AMAX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0115013034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345424</a:t>
                      </a: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652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2151420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652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78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</a:rPr>
              <a:t>哈希函数的构造</a:t>
            </a:r>
            <a:r>
              <a:rPr lang="en-US" altLang="zh-CN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smtClean="0">
                <a:latin typeface="+mn-lt"/>
                <a:ea typeface="宋体" panose="02010600030101010101" pitchFamily="2" charset="-122"/>
              </a:rPr>
              <a:t>折叠法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23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折叠法(folding)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r>
              <a:rPr lang="en-US" altLang="en-US" smtClean="0">
                <a:ea typeface="宋体" panose="02010600030101010101" pitchFamily="2" charset="-122"/>
              </a:rPr>
              <a:t>将关键字</a:t>
            </a:r>
            <a:r>
              <a:rPr lang="en-US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分割</a:t>
            </a:r>
            <a:r>
              <a:rPr lang="en-US" altLang="en-US" smtClean="0">
                <a:ea typeface="宋体" panose="02010600030101010101" pitchFamily="2" charset="-122"/>
              </a:rPr>
              <a:t>成</a:t>
            </a:r>
            <a:r>
              <a:rPr lang="en-US" altLang="en-US" b="1" smtClean="0">
                <a:ea typeface="宋体" panose="02010600030101010101" pitchFamily="2" charset="-122"/>
              </a:rPr>
              <a:t>位数相同</a:t>
            </a:r>
            <a:r>
              <a:rPr lang="en-US" altLang="en-US" smtClean="0">
                <a:ea typeface="宋体" panose="02010600030101010101" pitchFamily="2" charset="-122"/>
              </a:rPr>
              <a:t>的几部分(最后一部分可以不同)，然后取这几部分的</a:t>
            </a:r>
            <a:r>
              <a:rPr lang="en-US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叠加和</a:t>
            </a:r>
            <a:r>
              <a:rPr lang="en-US" altLang="en-US" smtClean="0">
                <a:ea typeface="宋体" panose="02010600030101010101" pitchFamily="2" charset="-122"/>
              </a:rPr>
              <a:t>作为哈希地址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数位叠加有</a:t>
            </a:r>
            <a:r>
              <a:rPr lang="en-US" altLang="en-US" b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移位叠加</a:t>
            </a:r>
            <a:r>
              <a:rPr lang="en-US" altLang="en-US" smtClean="0">
                <a:ea typeface="宋体" panose="02010600030101010101" pitchFamily="2" charset="-122"/>
              </a:rPr>
              <a:t>和</a:t>
            </a:r>
            <a:r>
              <a:rPr lang="en-US" altLang="en-US" b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间界叠加</a:t>
            </a:r>
          </a:p>
          <a:p>
            <a:pPr lvl="1"/>
            <a:r>
              <a:rPr lang="en-US" altLang="en-US" sz="3200" smtClean="0">
                <a:ea typeface="宋体" panose="02010600030101010101" pitchFamily="2" charset="-122"/>
              </a:rPr>
              <a:t>移位叠加：将分割后的几部分低位对齐相加</a:t>
            </a:r>
          </a:p>
          <a:p>
            <a:pPr lvl="1"/>
            <a:r>
              <a:rPr lang="en-US" altLang="en-US" sz="3200" smtClean="0">
                <a:ea typeface="宋体" panose="02010600030101010101" pitchFamily="2" charset="-122"/>
              </a:rPr>
              <a:t>间界叠加：从一端到另一端沿分割界来回折迭，然后对齐相加</a:t>
            </a:r>
          </a:p>
          <a:p>
            <a:r>
              <a:rPr lang="zh-CN" altLang="en-US" smtClean="0">
                <a:ea typeface="宋体" panose="02010600030101010101" pitchFamily="2" charset="-122"/>
              </a:rPr>
              <a:t>特点：</a:t>
            </a:r>
            <a:r>
              <a:rPr lang="en-US" altLang="en-US" smtClean="0">
                <a:ea typeface="宋体" panose="02010600030101010101" pitchFamily="2" charset="-122"/>
              </a:rPr>
              <a:t>适于关键字位数很多，且每一位上数字分布大致均匀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8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折叠法</a:t>
            </a:r>
            <a:r>
              <a:rPr lang="zh-CN" altLang="en-US" smtClean="0">
                <a:ea typeface="宋体" panose="02010600030101010101" pitchFamily="2" charset="-122"/>
              </a:rPr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设关键字为</a:t>
            </a:r>
            <a:r>
              <a:rPr lang="en-US" altLang="en-US">
                <a:ea typeface="宋体" panose="02010600030101010101" pitchFamily="2" charset="-122"/>
              </a:rPr>
              <a:t>0442205864，哈希地址位数为4</a:t>
            </a:r>
            <a:r>
              <a:rPr lang="zh-CN" altLang="en-US"/>
              <a:t>，</a:t>
            </a:r>
            <a:r>
              <a:rPr lang="en-US" altLang="en-US">
                <a:ea typeface="宋体" panose="02010600030101010101" pitchFamily="2" charset="-122"/>
              </a:rPr>
              <a:t>两种不同的地址计算方法如下</a:t>
            </a:r>
            <a:r>
              <a:rPr lang="en-US" altLang="en-US" smtClean="0">
                <a:ea typeface="宋体" panose="02010600030101010101" pitchFamily="2" charset="-122"/>
              </a:rPr>
              <a:t>：</a:t>
            </a:r>
          </a:p>
          <a:p>
            <a:endParaRPr lang="en-US" altLang="en-US">
              <a:ea typeface="宋体" panose="02010600030101010101" pitchFamily="2" charset="-122"/>
            </a:endParaRP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endParaRPr lang="en-US" altLang="en-US">
              <a:ea typeface="宋体" panose="02010600030101010101" pitchFamily="2" charset="-122"/>
            </a:endParaRP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r>
              <a:rPr lang="zh-CN" altLang="en-US"/>
              <a:t>删去</a:t>
            </a:r>
            <a:r>
              <a:rPr lang="zh-CN" altLang="en-US" smtClean="0">
                <a:ea typeface="宋体" panose="02010600030101010101" pitchFamily="2" charset="-122"/>
              </a:rPr>
              <a:t>超出地址位数的最高位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若地址空间为</a:t>
            </a:r>
            <a:r>
              <a:rPr lang="en-US" altLang="zh-CN" smtClean="0">
                <a:ea typeface="宋体" panose="02010600030101010101" pitchFamily="2" charset="-122"/>
              </a:rPr>
              <a:t>0-4000</a:t>
            </a:r>
            <a:r>
              <a:rPr lang="zh-CN" altLang="en-US" smtClean="0">
                <a:ea typeface="宋体" panose="02010600030101010101" pitchFamily="2" charset="-122"/>
              </a:rPr>
              <a:t>，那么上述得到的地址要乘以一个压缩因子</a:t>
            </a:r>
            <a:r>
              <a:rPr lang="en-US" altLang="zh-CN" smtClean="0">
                <a:ea typeface="宋体" panose="02010600030101010101" pitchFamily="2" charset="-122"/>
              </a:rPr>
              <a:t>0.4</a:t>
            </a:r>
            <a:r>
              <a:rPr lang="zh-CN" altLang="en-US" smtClean="0">
                <a:ea typeface="宋体" panose="02010600030101010101" pitchFamily="2" charset="-122"/>
              </a:rPr>
              <a:t>，把计算出的地址压缩到允许范围</a:t>
            </a:r>
            <a:endParaRPr lang="en-US" altLang="en-US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2" y="2053141"/>
            <a:ext cx="7699915" cy="23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哈希函数的构造</a:t>
            </a:r>
            <a:r>
              <a:rPr lang="en-US" altLang="zh-CN" dirty="0" err="1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除留余数法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249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除留余数法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err="1" smtClean="0">
                <a:ea typeface="宋体" panose="02010600030101010101" pitchFamily="2" charset="-122"/>
              </a:rPr>
              <a:t>取关键字被某个不大于哈希表表长</a:t>
            </a:r>
            <a:r>
              <a:rPr lang="en-US" altLang="en-US" smtClean="0">
                <a:ea typeface="宋体" panose="02010600030101010101" pitchFamily="2" charset="-122"/>
              </a:rPr>
              <a:t>m</a:t>
            </a:r>
            <a:r>
              <a:rPr lang="zh-CN" altLang="en-US" smtClean="0">
                <a:ea typeface="宋体" panose="02010600030101010101" pitchFamily="2" charset="-122"/>
              </a:rPr>
              <a:t>、但最接近于或等于</a:t>
            </a:r>
            <a:r>
              <a:rPr lang="en-US" altLang="zh-CN" smtClean="0">
                <a:ea typeface="宋体" panose="02010600030101010101" pitchFamily="2" charset="-122"/>
              </a:rPr>
              <a:t>m</a:t>
            </a:r>
            <a:r>
              <a:rPr lang="en-US" altLang="en-US" smtClean="0">
                <a:ea typeface="宋体" panose="02010600030101010101" pitchFamily="2" charset="-122"/>
              </a:rPr>
              <a:t>的</a:t>
            </a:r>
            <a:r>
              <a:rPr lang="zh-CN" altLang="en-US" smtClean="0">
                <a:ea typeface="宋体" panose="02010600030101010101" pitchFamily="2" charset="-122"/>
              </a:rPr>
              <a:t>质</a:t>
            </a:r>
            <a:r>
              <a:rPr lang="en-US" altLang="en-US" smtClean="0">
                <a:ea typeface="宋体" panose="02010600030101010101" pitchFamily="2" charset="-122"/>
              </a:rPr>
              <a:t>数</a:t>
            </a:r>
            <a:r>
              <a:rPr lang="en-US" altLang="en-US" dirty="0" err="1" smtClean="0">
                <a:ea typeface="宋体" panose="02010600030101010101" pitchFamily="2" charset="-122"/>
              </a:rPr>
              <a:t>p除后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所得余数</a:t>
            </a:r>
            <a:r>
              <a:rPr lang="en-US" altLang="en-US" dirty="0" err="1" smtClean="0">
                <a:ea typeface="宋体" panose="02010600030101010101" pitchFamily="2" charset="-122"/>
              </a:rPr>
              <a:t>作哈希地址，即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H(key) = key   MOD  p     (</a:t>
            </a:r>
            <a:r>
              <a:rPr lang="en-US" altLang="en-US" dirty="0" err="1" smtClean="0">
                <a:ea typeface="宋体" panose="02010600030101010101" pitchFamily="2" charset="-122"/>
              </a:rPr>
              <a:t>p</a:t>
            </a:r>
            <a:r>
              <a:rPr lang="en-US" altLang="en-US" dirty="0" err="1" smtClean="0">
                <a:ea typeface="宋体" panose="02010600030101010101" pitchFamily="2" charset="-122"/>
                <a:sym typeface="Symbol" pitchFamily="18" charset="2"/>
              </a:rPr>
              <a:t>m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)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从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 smtClean="0">
                <a:ea typeface="宋体" panose="02010600030101010101" pitchFamily="2" charset="-122"/>
              </a:rPr>
              <a:t>到</a:t>
            </a:r>
            <a:r>
              <a:rPr lang="en-US" altLang="zh-CN" smtClean="0">
                <a:ea typeface="宋体" panose="02010600030101010101" pitchFamily="2" charset="-122"/>
              </a:rPr>
              <a:t>(m-1)</a:t>
            </a:r>
            <a:r>
              <a:rPr lang="zh-CN" altLang="en-US" smtClean="0">
                <a:ea typeface="宋体" panose="02010600030101010101" pitchFamily="2" charset="-122"/>
              </a:rPr>
              <a:t>的地址可以在处理冲突的时候用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z="3600" smtClean="0">
                <a:ea typeface="宋体" panose="02010600030101010101" pitchFamily="2" charset="-122"/>
              </a:rPr>
              <a:t>特点</a:t>
            </a:r>
            <a:r>
              <a:rPr lang="zh-CN" altLang="en-US" sz="3600">
                <a:ea typeface="宋体" panose="02010600030101010101" pitchFamily="2" charset="-122"/>
              </a:rPr>
              <a:t>：</a:t>
            </a:r>
            <a:r>
              <a:rPr lang="en-US" altLang="en-US" sz="3600">
                <a:ea typeface="宋体" panose="02010600030101010101" pitchFamily="2" charset="-122"/>
              </a:rPr>
              <a:t>简单、</a:t>
            </a:r>
            <a:r>
              <a:rPr lang="en-US" altLang="en-US" sz="3600" smtClean="0">
                <a:ea typeface="宋体" panose="02010600030101010101" pitchFamily="2" charset="-122"/>
              </a:rPr>
              <a:t>常用的哈希函数构造方法</a:t>
            </a:r>
          </a:p>
          <a:p>
            <a:endParaRPr lang="en-US" altLang="en-US" sz="3600" smtClean="0">
              <a:ea typeface="宋体" panose="02010600030101010101" pitchFamily="2" charset="-122"/>
            </a:endParaRPr>
          </a:p>
          <a:p>
            <a:r>
              <a:rPr lang="zh-CN" altLang="en-US" sz="3600" smtClean="0">
                <a:ea typeface="宋体" panose="02010600030101010101" pitchFamily="2" charset="-122"/>
              </a:rPr>
              <a:t>一般，哈希函数可以设成：</a:t>
            </a:r>
            <a:endParaRPr lang="en-US" altLang="zh-CN" sz="3600" smtClean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3600" smtClean="0">
                <a:ea typeface="宋体" panose="02010600030101010101" pitchFamily="2" charset="-122"/>
              </a:rPr>
              <a:t>H(key) =(a*key+b) MOD p </a:t>
            </a:r>
          </a:p>
          <a:p>
            <a:pPr marL="0" indent="0" algn="ctr">
              <a:buNone/>
            </a:pPr>
            <a:r>
              <a:rPr lang="en-US" altLang="zh-CN" sz="3600" smtClean="0">
                <a:ea typeface="宋体" panose="02010600030101010101" pitchFamily="2" charset="-122"/>
              </a:rPr>
              <a:t>(a&gt;0, b&gt;0, a MOD p!=0, p </a:t>
            </a:r>
            <a:r>
              <a:rPr lang="zh-CN" altLang="en-US" sz="3600" smtClean="0">
                <a:ea typeface="宋体" panose="02010600030101010101" pitchFamily="2" charset="-122"/>
              </a:rPr>
              <a:t>为素数</a:t>
            </a:r>
            <a:r>
              <a:rPr lang="en-US" altLang="zh-CN" sz="3600" smtClean="0">
                <a:ea typeface="宋体" panose="02010600030101010101" pitchFamily="2" charset="-122"/>
              </a:rPr>
              <a:t>)</a:t>
            </a:r>
            <a:endParaRPr lang="en-US" altLang="en-US" sz="3600" smtClean="0">
              <a:ea typeface="宋体" panose="02010600030101010101" pitchFamily="2" charset="-122"/>
            </a:endParaRPr>
          </a:p>
          <a:p>
            <a:endParaRPr lang="en-US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+mn-lt"/>
                <a:ea typeface="宋体" panose="02010600030101010101" pitchFamily="2" charset="-122"/>
              </a:rPr>
              <a:t>p的选取</a:t>
            </a:r>
            <a:endParaRPr lang="en-US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宋体" panose="02010600030101010101" pitchFamily="2" charset="-122"/>
              </a:rPr>
              <a:t>选取</a:t>
            </a:r>
            <a:r>
              <a:rPr lang="en-US" altLang="en-US" b="1">
                <a:solidFill>
                  <a:srgbClr val="7030A0"/>
                </a:solidFill>
                <a:ea typeface="宋体" panose="02010600030101010101" pitchFamily="2" charset="-122"/>
              </a:rPr>
              <a:t>p=2</a:t>
            </a:r>
            <a:r>
              <a:rPr lang="en-US" altLang="en-US" b="1" baseline="30000">
                <a:solidFill>
                  <a:srgbClr val="7030A0"/>
                </a:solidFill>
                <a:ea typeface="宋体" panose="02010600030101010101" pitchFamily="2" charset="-122"/>
              </a:rPr>
              <a:t>i </a:t>
            </a:r>
            <a:r>
              <a:rPr lang="en-US" altLang="en-US" b="1">
                <a:solidFill>
                  <a:srgbClr val="7030A0"/>
                </a:solidFill>
                <a:ea typeface="宋体" panose="02010600030101010101" pitchFamily="2" charset="-122"/>
              </a:rPr>
              <a:t>(p</a:t>
            </a:r>
            <a:r>
              <a:rPr lang="en-US" altLang="en-US" b="1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</a:t>
            </a:r>
            <a:r>
              <a:rPr lang="en-US" altLang="en-US" b="1">
                <a:solidFill>
                  <a:srgbClr val="7030A0"/>
                </a:solidFill>
                <a:ea typeface="宋体" panose="02010600030101010101" pitchFamily="2" charset="-122"/>
              </a:rPr>
              <a:t>m)</a:t>
            </a:r>
            <a:r>
              <a:rPr lang="en-US" altLang="en-US">
                <a:ea typeface="宋体" panose="02010600030101010101" pitchFamily="2" charset="-122"/>
              </a:rPr>
              <a:t>：便于用移位来实现运算，但等于将关键字的高位忽略而仅留下低位二进制数</a:t>
            </a:r>
            <a:r>
              <a:rPr lang="zh-CN" altLang="en-US">
                <a:ea typeface="宋体" panose="02010600030101010101" pitchFamily="2" charset="-122"/>
              </a:rPr>
              <a:t>，因此，</a:t>
            </a:r>
            <a:r>
              <a:rPr lang="en-US" altLang="en-US">
                <a:ea typeface="宋体" panose="02010600030101010101" pitchFamily="2" charset="-122"/>
              </a:rPr>
              <a:t>高位不同而低位相同的关键字</a:t>
            </a:r>
            <a:r>
              <a:rPr lang="zh-CN" altLang="en-US">
                <a:ea typeface="宋体" panose="02010600030101010101" pitchFamily="2" charset="-122"/>
              </a:rPr>
              <a:t>都成为了</a:t>
            </a:r>
            <a:r>
              <a:rPr lang="en-US" altLang="en-US">
                <a:ea typeface="宋体" panose="02010600030101010101" pitchFamily="2" charset="-122"/>
              </a:rPr>
              <a:t>同义词</a:t>
            </a:r>
          </a:p>
          <a:p>
            <a:r>
              <a:rPr lang="en-US" altLang="en-US">
                <a:ea typeface="宋体" panose="02010600030101010101" pitchFamily="2" charset="-122"/>
              </a:rPr>
              <a:t>选取</a:t>
            </a:r>
            <a:r>
              <a:rPr lang="en-US" altLang="en-US" b="1">
                <a:solidFill>
                  <a:srgbClr val="7030A0"/>
                </a:solidFill>
                <a:ea typeface="宋体" panose="02010600030101010101" pitchFamily="2" charset="-122"/>
              </a:rPr>
              <a:t>p=q</a:t>
            </a:r>
            <a:r>
              <a:rPr lang="en-US" altLang="en-US" b="1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</a:t>
            </a:r>
            <a:r>
              <a:rPr lang="en-US" altLang="en-US" b="1">
                <a:solidFill>
                  <a:srgbClr val="7030A0"/>
                </a:solidFill>
                <a:ea typeface="宋体" panose="02010600030101010101" pitchFamily="2" charset="-122"/>
              </a:rPr>
              <a:t>f </a:t>
            </a:r>
            <a:r>
              <a:rPr lang="en-US" altLang="en-US">
                <a:ea typeface="宋体" panose="02010600030101010101" pitchFamily="2" charset="-122"/>
              </a:rPr>
              <a:t>(q、f都是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en-US">
                <a:ea typeface="宋体" panose="02010600030101010101" pitchFamily="2" charset="-122"/>
              </a:rPr>
              <a:t>质因数，p</a:t>
            </a:r>
            <a:r>
              <a:rPr lang="en-US" altLang="en-US">
                <a:ea typeface="宋体" panose="02010600030101010101" pitchFamily="2" charset="-122"/>
                <a:sym typeface="Symbol" pitchFamily="18" charset="2"/>
              </a:rPr>
              <a:t></a:t>
            </a:r>
            <a:r>
              <a:rPr lang="en-US" altLang="en-US">
                <a:ea typeface="宋体" panose="02010600030101010101" pitchFamily="2" charset="-122"/>
              </a:rPr>
              <a:t>m)：则所有含有q或f因子的关键字的</a:t>
            </a:r>
            <a:r>
              <a:rPr lang="zh-CN" altLang="en-US">
                <a:ea typeface="宋体" panose="02010600030101010101" pitchFamily="2" charset="-122"/>
              </a:rPr>
              <a:t>哈希</a:t>
            </a:r>
            <a:r>
              <a:rPr lang="en-US" altLang="en-US">
                <a:ea typeface="宋体" panose="02010600030101010101" pitchFamily="2" charset="-122"/>
              </a:rPr>
              <a:t>地址均是q或f</a:t>
            </a:r>
            <a:r>
              <a:rPr lang="en-US" altLang="en-US" smtClean="0">
                <a:ea typeface="宋体" panose="02010600030101010101" pitchFamily="2" charset="-122"/>
              </a:rPr>
              <a:t>的倍数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给定一组关键字为</a:t>
            </a:r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: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12, 39, 18, 24, 33, 21</a:t>
            </a:r>
            <a:r>
              <a:rPr lang="zh-CN" altLang="en-US" smtClean="0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  <a:r>
              <a:rPr lang="zh-CN" altLang="en-US" smtClean="0">
                <a:solidFill>
                  <a:srgbClr val="A50021"/>
                </a:solidFill>
                <a:ea typeface="宋体" panose="02010600030101010101" pitchFamily="2" charset="-122"/>
              </a:rPr>
              <a:t>若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取 </a:t>
            </a:r>
            <a:r>
              <a:rPr lang="en-US" altLang="zh-CN" b="1">
                <a:solidFill>
                  <a:srgbClr val="A50021"/>
                </a:solidFill>
                <a:ea typeface="宋体" panose="02010600030101010101" pitchFamily="2" charset="-122"/>
              </a:rPr>
              <a:t>p=9</a:t>
            </a:r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, </a:t>
            </a:r>
            <a:r>
              <a:rPr lang="zh-CN" altLang="en-US" smtClean="0">
                <a:solidFill>
                  <a:srgbClr val="A50021"/>
                </a:solidFill>
                <a:ea typeface="宋体" panose="02010600030101010101" pitchFamily="2" charset="-122"/>
              </a:rPr>
              <a:t>则它们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对应的哈希函数值将为</a:t>
            </a:r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: </a:t>
            </a:r>
            <a:r>
              <a:rPr lang="en-US" altLang="zh-CN" smtClean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, 3, 0, 6, 6, </a:t>
            </a:r>
            <a:r>
              <a:rPr lang="en-US" altLang="zh-CN" smtClean="0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若 </a:t>
            </a:r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p 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中含质因子 </a:t>
            </a:r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3,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则所有含质因子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3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的关键字均映射到“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3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的倍数”的地址上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，从而增加了“冲突”的可能</a:t>
            </a:r>
            <a:endParaRPr lang="en-US" altLang="zh-CN">
              <a:solidFill>
                <a:srgbClr val="A50021"/>
              </a:solidFill>
              <a:ea typeface="宋体" panose="02010600030101010101" pitchFamily="2" charset="-122"/>
            </a:endParaRPr>
          </a:p>
          <a:p>
            <a:endParaRPr lang="en-US" altLang="en-US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9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</a:rPr>
              <a:t>哈希函数的构造</a:t>
            </a:r>
            <a:r>
              <a:rPr lang="en-US" altLang="zh-CN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smtClean="0">
                <a:latin typeface="+mn-lt"/>
                <a:ea typeface="宋体" panose="02010600030101010101" pitchFamily="2" charset="-122"/>
              </a:rPr>
              <a:t>随机数法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260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随机数法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取关键字的随机函数值作哈希地址，即H</a:t>
            </a:r>
            <a:r>
              <a:rPr lang="en-US" altLang="en-US" dirty="0" smtClean="0">
                <a:ea typeface="宋体" panose="02010600030101010101" pitchFamily="2" charset="-122"/>
              </a:rPr>
              <a:t>(key)=random(key)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当</a:t>
            </a:r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表中</a:t>
            </a:r>
            <a:r>
              <a:rPr lang="en-US" altLang="en-US" b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关键字长度不等</a:t>
            </a:r>
            <a:r>
              <a:rPr lang="en-US" altLang="en-US" smtClean="0">
                <a:ea typeface="宋体" panose="02010600030101010101" pitchFamily="2" charset="-122"/>
              </a:rPr>
              <a:t>时</a:t>
            </a:r>
            <a:r>
              <a:rPr lang="en-US" altLang="en-US" dirty="0" err="1" smtClean="0">
                <a:ea typeface="宋体" panose="02010600030101010101" pitchFamily="2" charset="-122"/>
              </a:rPr>
              <a:t>，该方法比较合适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b="1" dirty="0" err="1" smtClean="0">
                <a:ea typeface="宋体" panose="02010600030101010101" pitchFamily="2" charset="-122"/>
              </a:rPr>
              <a:t>选取哈希函数，考虑以下因素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计算哈希函数所需时间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关键字的长度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哈希表长度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即</a:t>
            </a:r>
            <a:r>
              <a:rPr lang="en-US" altLang="en-US" dirty="0" err="1" smtClean="0">
                <a:ea typeface="宋体" panose="02010600030101010101" pitchFamily="2" charset="-122"/>
              </a:rPr>
              <a:t>哈希地址范围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关键字分布情况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记录的查找频率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2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键树</a:t>
            </a:r>
            <a:r>
              <a:rPr lang="en-US" altLang="zh-CN" smtClean="0"/>
              <a:t>/</a:t>
            </a:r>
            <a:r>
              <a:rPr lang="zh-CN" altLang="en-US"/>
              <a:t>数字查找</a:t>
            </a:r>
            <a:r>
              <a:rPr lang="zh-CN" altLang="en-US" smtClean="0"/>
              <a:t>树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Motivation/</a:t>
            </a:r>
            <a:r>
              <a:rPr lang="zh-CN" altLang="en-US" smtClean="0"/>
              <a:t>应用需求：</a:t>
            </a:r>
            <a:endParaRPr lang="en-US" altLang="zh-CN" smtClean="0"/>
          </a:p>
          <a:p>
            <a:pPr lvl="1"/>
            <a:r>
              <a:rPr lang="zh-CN" altLang="en-US" smtClean="0"/>
              <a:t>串</a:t>
            </a:r>
            <a:r>
              <a:rPr lang="zh-CN" altLang="en-US"/>
              <a:t>的快速</a:t>
            </a:r>
            <a:r>
              <a:rPr lang="zh-CN" altLang="en-US" smtClean="0"/>
              <a:t>检索：给</a:t>
            </a:r>
            <a:r>
              <a:rPr lang="zh-CN" altLang="en-US"/>
              <a:t>出</a:t>
            </a:r>
            <a:r>
              <a:rPr lang="en-US" altLang="zh-CN"/>
              <a:t>N</a:t>
            </a:r>
            <a:r>
              <a:rPr lang="zh-CN" altLang="en-US"/>
              <a:t>个单词组成的熟词表，以及一</a:t>
            </a:r>
            <a:r>
              <a:rPr lang="zh-CN" altLang="en-US" smtClean="0"/>
              <a:t>篇英文文章，列出</a:t>
            </a:r>
            <a:r>
              <a:rPr lang="zh-CN" altLang="en-US"/>
              <a:t>所有不在熟词表中的</a:t>
            </a:r>
            <a:r>
              <a:rPr lang="zh-CN" altLang="en-US" smtClean="0"/>
              <a:t>生词</a:t>
            </a:r>
            <a:endParaRPr lang="en-US" altLang="zh-CN"/>
          </a:p>
          <a:p>
            <a:pPr lvl="1"/>
            <a:r>
              <a:rPr lang="zh-CN" altLang="en-US" smtClean="0"/>
              <a:t>串排序：给定</a:t>
            </a:r>
            <a:r>
              <a:rPr lang="en-US" altLang="zh-CN"/>
              <a:t>N</a:t>
            </a:r>
            <a:r>
              <a:rPr lang="zh-CN" altLang="en-US"/>
              <a:t>个互不相同的仅由一个单词构成的英文名</a:t>
            </a:r>
            <a:r>
              <a:rPr lang="zh-CN" altLang="en-US" smtClean="0"/>
              <a:t>，按</a:t>
            </a:r>
            <a:r>
              <a:rPr lang="zh-CN" altLang="en-US"/>
              <a:t>字典序从小到大输出</a:t>
            </a:r>
          </a:p>
          <a:p>
            <a:pPr lvl="1"/>
            <a:r>
              <a:rPr lang="zh-CN" altLang="en-US" smtClean="0"/>
              <a:t>串的前缀匹配：给定</a:t>
            </a:r>
            <a:r>
              <a:rPr lang="en-US" altLang="zh-CN" smtClean="0"/>
              <a:t>N</a:t>
            </a:r>
            <a:r>
              <a:rPr lang="zh-CN" altLang="en-US" smtClean="0"/>
              <a:t>个串，求任两个串的</a:t>
            </a:r>
            <a:r>
              <a:rPr lang="zh-CN" altLang="en-US"/>
              <a:t>最长公共</a:t>
            </a:r>
            <a:r>
              <a:rPr lang="zh-CN" altLang="en-US" smtClean="0"/>
              <a:t>前缀</a:t>
            </a:r>
            <a:endParaRPr lang="en-US" altLang="zh-CN" smtClean="0"/>
          </a:p>
          <a:p>
            <a:pPr lvl="2"/>
            <a:r>
              <a:rPr lang="zh-CN" altLang="en-US" sz="2800" smtClean="0"/>
              <a:t>提供一个英文词库，实现一个带联想的英文输入法，即，如果有：</a:t>
            </a:r>
            <a:r>
              <a:rPr lang="en-US" altLang="zh-CN" sz="2800" smtClean="0"/>
              <a:t>console</a:t>
            </a:r>
            <a:r>
              <a:rPr lang="zh-CN" altLang="en-US" sz="2800" smtClean="0"/>
              <a:t>，</a:t>
            </a:r>
            <a:r>
              <a:rPr lang="en-US" altLang="zh-CN" sz="2800" smtClean="0"/>
              <a:t>cure</a:t>
            </a:r>
            <a:r>
              <a:rPr lang="zh-CN" altLang="en-US" sz="2800" smtClean="0"/>
              <a:t>，</a:t>
            </a:r>
            <a:r>
              <a:rPr lang="en-US" altLang="zh-CN" sz="2800" smtClean="0"/>
              <a:t>cut</a:t>
            </a:r>
            <a:r>
              <a:rPr lang="zh-CN" altLang="en-US" sz="2800" smtClean="0"/>
              <a:t>，</a:t>
            </a:r>
            <a:r>
              <a:rPr lang="en-US" altLang="zh-CN" sz="2800" smtClean="0"/>
              <a:t>cycle</a:t>
            </a:r>
            <a:r>
              <a:rPr lang="zh-CN" altLang="en-US" sz="2800" smtClean="0"/>
              <a:t>，</a:t>
            </a:r>
            <a:r>
              <a:rPr lang="en-US" altLang="zh-CN" sz="2800" smtClean="0"/>
              <a:t>cyber</a:t>
            </a:r>
            <a:r>
              <a:rPr lang="zh-CN" altLang="en-US" sz="2800" smtClean="0"/>
              <a:t>，那么，输入</a:t>
            </a:r>
            <a:r>
              <a:rPr lang="en-US" sz="2800" smtClean="0"/>
              <a:t>c</a:t>
            </a:r>
            <a:r>
              <a:rPr lang="zh-CN" altLang="en-US" sz="2800" smtClean="0"/>
              <a:t>，应该输出提示</a:t>
            </a:r>
            <a:r>
              <a:rPr lang="en-US" sz="2800" smtClean="0"/>
              <a:t>1o,2u,3y</a:t>
            </a:r>
          </a:p>
          <a:p>
            <a:pPr lvl="1"/>
            <a:r>
              <a:rPr lang="zh-CN" altLang="en-US" smtClean="0"/>
              <a:t>词频</a:t>
            </a:r>
            <a:r>
              <a:rPr lang="zh-CN" altLang="en-US"/>
              <a:t>统计：</a:t>
            </a:r>
            <a:r>
              <a:rPr lang="zh-CN" altLang="en-US" smtClean="0"/>
              <a:t>统计词频最高的</a:t>
            </a:r>
            <a:r>
              <a:rPr lang="en-US" altLang="zh-CN" smtClean="0"/>
              <a:t>100</a:t>
            </a:r>
            <a:r>
              <a:rPr lang="zh-CN" altLang="en-US" smtClean="0"/>
              <a:t>个词</a:t>
            </a:r>
            <a:endParaRPr lang="en-US" altLang="zh-CN" sz="240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</a:rPr>
              <a:t>冲突处理的方法</a:t>
            </a:r>
            <a:r>
              <a:rPr lang="en-US" altLang="zh-CN" dirty="0" err="1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开放定址法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363272" cy="61653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600" dirty="0" err="1" smtClean="0">
                <a:ea typeface="宋体" panose="02010600030101010101" pitchFamily="2" charset="-122"/>
              </a:rPr>
              <a:t>当冲突发生时，形成某个探测序列</a:t>
            </a:r>
            <a:r>
              <a:rPr lang="en-US" altLang="en-US" sz="3600" err="1" smtClean="0">
                <a:ea typeface="宋体" panose="02010600030101010101" pitchFamily="2" charset="-122"/>
              </a:rPr>
              <a:t>；</a:t>
            </a:r>
            <a:r>
              <a:rPr lang="en-US" altLang="en-US" sz="3600" smtClean="0">
                <a:ea typeface="宋体" panose="02010600030101010101" pitchFamily="2" charset="-122"/>
              </a:rPr>
              <a:t>按此序列</a:t>
            </a:r>
            <a:r>
              <a:rPr lang="en-US" altLang="en-US" sz="3600" b="1" smtClean="0">
                <a:solidFill>
                  <a:srgbClr val="7030A0"/>
                </a:solidFill>
                <a:ea typeface="宋体" panose="02010600030101010101" pitchFamily="2" charset="-122"/>
              </a:rPr>
              <a:t>逐个探测</a:t>
            </a:r>
            <a:r>
              <a:rPr lang="zh-CN" altLang="en-US" sz="3600" b="1" smtClean="0">
                <a:solidFill>
                  <a:srgbClr val="7030A0"/>
                </a:solidFill>
                <a:ea typeface="宋体" panose="02010600030101010101" pitchFamily="2" charset="-122"/>
              </a:rPr>
              <a:t>哈希</a:t>
            </a:r>
            <a:r>
              <a:rPr lang="en-US" altLang="en-US" sz="3600" b="1" smtClean="0">
                <a:solidFill>
                  <a:srgbClr val="7030A0"/>
                </a:solidFill>
                <a:ea typeface="宋体" panose="02010600030101010101" pitchFamily="2" charset="-122"/>
              </a:rPr>
              <a:t>表中的其他地址</a:t>
            </a:r>
            <a:r>
              <a:rPr lang="en-US" altLang="en-US" sz="3600" err="1" smtClean="0">
                <a:ea typeface="宋体" panose="02010600030101010101" pitchFamily="2" charset="-122"/>
              </a:rPr>
              <a:t>，</a:t>
            </a:r>
            <a:r>
              <a:rPr lang="en-US" altLang="en-US" sz="3600" smtClean="0">
                <a:ea typeface="宋体" panose="02010600030101010101" pitchFamily="2" charset="-122"/>
              </a:rPr>
              <a:t>直到</a:t>
            </a:r>
            <a:r>
              <a:rPr lang="zh-CN" altLang="en-US" sz="3600">
                <a:ea typeface="宋体" panose="02010600030101010101" pitchFamily="2" charset="-122"/>
              </a:rPr>
              <a:t>为</a:t>
            </a:r>
            <a:r>
              <a:rPr lang="en-US" altLang="en-US" sz="3600" smtClean="0">
                <a:ea typeface="宋体" panose="02010600030101010101" pitchFamily="2" charset="-122"/>
              </a:rPr>
              <a:t>给定的关键字找到一个空地址</a:t>
            </a:r>
            <a:r>
              <a:rPr lang="en-US" altLang="en-US" sz="3600" dirty="0" smtClean="0">
                <a:ea typeface="宋体" panose="02010600030101010101" pitchFamily="2" charset="-122"/>
              </a:rPr>
              <a:t>(</a:t>
            </a:r>
            <a:r>
              <a:rPr lang="en-US" altLang="en-US" sz="3600" dirty="0" err="1" smtClean="0">
                <a:ea typeface="宋体" panose="02010600030101010101" pitchFamily="2" charset="-122"/>
              </a:rPr>
              <a:t>开放的地址</a:t>
            </a:r>
            <a:r>
              <a:rPr lang="en-US" altLang="en-US" sz="3600" dirty="0" smtClean="0">
                <a:ea typeface="宋体" panose="02010600030101010101" pitchFamily="2" charset="-122"/>
              </a:rPr>
              <a:t>)</a:t>
            </a:r>
            <a:r>
              <a:rPr lang="en-US" altLang="en-US" sz="3600" dirty="0" err="1" smtClean="0">
                <a:ea typeface="宋体" panose="02010600030101010101" pitchFamily="2" charset="-122"/>
              </a:rPr>
              <a:t>为止，将发生冲突的记录放到该地址中</a:t>
            </a:r>
            <a:endParaRPr lang="en-US" altLang="en-US" sz="36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smtClean="0">
                <a:ea typeface="宋体" panose="02010600030101010101" pitchFamily="2" charset="-122"/>
              </a:rPr>
              <a:t>哈希</a:t>
            </a:r>
            <a:r>
              <a:rPr lang="en-US" altLang="en-US" sz="3600" smtClean="0">
                <a:ea typeface="宋体" panose="02010600030101010101" pitchFamily="2" charset="-122"/>
              </a:rPr>
              <a:t>地址的计算公式是：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b="1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100" b="1" smtClean="0">
                <a:solidFill>
                  <a:srgbClr val="7030A0"/>
                </a:solidFill>
                <a:ea typeface="宋体" panose="02010600030101010101" pitchFamily="2" charset="-122"/>
              </a:rPr>
              <a:t>      H</a:t>
            </a:r>
            <a:r>
              <a:rPr lang="en-US" altLang="zh-CN" sz="3100" b="1" baseline="-25000" smtClean="0">
                <a:solidFill>
                  <a:srgbClr val="7030A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100" b="1" smtClean="0">
                <a:solidFill>
                  <a:srgbClr val="7030A0"/>
                </a:solidFill>
                <a:ea typeface="宋体" panose="02010600030101010101" pitchFamily="2" charset="-122"/>
              </a:rPr>
              <a:t>=H(key</a:t>
            </a:r>
            <a:r>
              <a:rPr lang="en-US" altLang="zh-CN" sz="3100" b="1">
                <a:solidFill>
                  <a:srgbClr val="7030A0"/>
                </a:solidFill>
                <a:ea typeface="宋体" panose="02010600030101010101" pitchFamily="2" charset="-122"/>
              </a:rPr>
              <a:t>)</a:t>
            </a:r>
            <a:r>
              <a:rPr lang="en-US" altLang="en-US" sz="3100" b="1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endParaRPr lang="en-US" altLang="en-US" sz="31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31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H</a:t>
            </a:r>
            <a:r>
              <a:rPr lang="en-US" altLang="en-US" sz="3100" b="1" baseline="-25000" dirty="0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sz="31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(key)=(H(key)+d</a:t>
            </a:r>
            <a:r>
              <a:rPr lang="en-US" altLang="en-US" sz="3100" b="1" baseline="-25000" dirty="0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sz="31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)  MOD </a:t>
            </a:r>
            <a:r>
              <a:rPr lang="en-US" altLang="en-US" sz="3100" b="1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m</a:t>
            </a:r>
            <a:r>
              <a:rPr lang="en-US" altLang="en-US" sz="3100" dirty="0" err="1" smtClean="0">
                <a:ea typeface="宋体" panose="02010600030101010101" pitchFamily="2" charset="-122"/>
              </a:rPr>
              <a:t>，i</a:t>
            </a:r>
            <a:r>
              <a:rPr lang="en-US" altLang="en-US" sz="3100" dirty="0" smtClean="0">
                <a:ea typeface="宋体" panose="02010600030101010101" pitchFamily="2" charset="-122"/>
              </a:rPr>
              <a:t>=1, 2, </a:t>
            </a:r>
            <a:r>
              <a:rPr lang="en-US" altLang="en-US" sz="3100" smtClean="0">
                <a:ea typeface="宋体" panose="02010600030101010101" pitchFamily="2" charset="-122"/>
              </a:rPr>
              <a:t>…, </a:t>
            </a:r>
            <a:r>
              <a:rPr lang="en-US" altLang="en-US" sz="3100" smtClean="0">
                <a:ea typeface="宋体" panose="02010600030101010101" pitchFamily="2" charset="-122"/>
                <a:sym typeface="Symbol" pitchFamily="18" charset="2"/>
              </a:rPr>
              <a:t>m-1</a:t>
            </a:r>
            <a:endParaRPr lang="en-US" altLang="en-US" sz="3100" dirty="0">
              <a:ea typeface="宋体" panose="02010600030101010101" pitchFamily="2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3100" smtClean="0">
                <a:ea typeface="宋体" panose="02010600030101010101" pitchFamily="2" charset="-122"/>
                <a:sym typeface="Symbol" pitchFamily="18" charset="2"/>
              </a:rPr>
              <a:t>其中</a:t>
            </a:r>
            <a:r>
              <a:rPr lang="en-US" altLang="en-US" sz="3100" dirty="0" err="1" smtClean="0">
                <a:ea typeface="宋体" panose="02010600030101010101" pitchFamily="2" charset="-122"/>
                <a:sym typeface="Symbol" pitchFamily="18" charset="2"/>
              </a:rPr>
              <a:t>：H</a:t>
            </a:r>
            <a:r>
              <a:rPr lang="en-US" altLang="en-US" sz="3100" dirty="0" smtClean="0">
                <a:ea typeface="宋体" panose="02010600030101010101" pitchFamily="2" charset="-122"/>
                <a:sym typeface="Symbol" pitchFamily="18" charset="2"/>
              </a:rPr>
              <a:t>(key)</a:t>
            </a:r>
            <a:r>
              <a:rPr lang="zh-CN" altLang="en-US" sz="3100" dirty="0" smtClean="0">
                <a:ea typeface="宋体" panose="02010600030101010101" pitchFamily="2" charset="-122"/>
                <a:sym typeface="Symbol" pitchFamily="18" charset="2"/>
              </a:rPr>
              <a:t>为</a:t>
            </a:r>
            <a:r>
              <a:rPr lang="en-US" altLang="en-US" sz="3100" dirty="0" err="1" smtClean="0">
                <a:ea typeface="宋体" panose="02010600030101010101" pitchFamily="2" charset="-122"/>
                <a:sym typeface="Symbol" pitchFamily="18" charset="2"/>
              </a:rPr>
              <a:t>哈希函数</a:t>
            </a:r>
            <a:r>
              <a:rPr lang="en-US" altLang="en-US" sz="3100" dirty="0" err="1" smtClean="0">
                <a:ea typeface="宋体" panose="02010600030101010101" pitchFamily="2" charset="-122"/>
              </a:rPr>
              <a:t>；</a:t>
            </a:r>
            <a:r>
              <a:rPr lang="en-US" altLang="en-US" sz="3100" err="1" smtClean="0">
                <a:ea typeface="宋体" panose="02010600030101010101" pitchFamily="2" charset="-122"/>
                <a:sym typeface="Symbol" pitchFamily="18" charset="2"/>
              </a:rPr>
              <a:t>m</a:t>
            </a:r>
            <a:r>
              <a:rPr lang="zh-CN" altLang="en-US" sz="3100" smtClean="0">
                <a:ea typeface="宋体" panose="02010600030101010101" pitchFamily="2" charset="-122"/>
                <a:sym typeface="Symbol" pitchFamily="18" charset="2"/>
              </a:rPr>
              <a:t>是哈希</a:t>
            </a:r>
            <a:r>
              <a:rPr lang="en-US" altLang="en-US" sz="3100" smtClean="0">
                <a:ea typeface="宋体" panose="02010600030101010101" pitchFamily="2" charset="-122"/>
                <a:sym typeface="Symbol" pitchFamily="18" charset="2"/>
              </a:rPr>
              <a:t>表长度</a:t>
            </a:r>
            <a:r>
              <a:rPr lang="en-US" altLang="en-US" sz="3100" dirty="0" err="1" smtClean="0">
                <a:ea typeface="宋体" panose="02010600030101010101" pitchFamily="2" charset="-122"/>
              </a:rPr>
              <a:t>；H</a:t>
            </a:r>
            <a:r>
              <a:rPr lang="en-US" altLang="en-US" sz="310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100" dirty="0" smtClean="0">
                <a:ea typeface="宋体" panose="02010600030101010101" pitchFamily="2" charset="-122"/>
              </a:rPr>
              <a:t>(key) </a:t>
            </a:r>
            <a:r>
              <a:rPr lang="zh-CN" altLang="en-US" sz="3100" dirty="0" smtClean="0">
                <a:ea typeface="宋体" panose="02010600030101010101" pitchFamily="2" charset="-122"/>
              </a:rPr>
              <a:t>为</a:t>
            </a:r>
            <a:r>
              <a:rPr lang="en-US" altLang="en-US" sz="3100" dirty="0" err="1" smtClean="0">
                <a:ea typeface="宋体" panose="02010600030101010101" pitchFamily="2" charset="-122"/>
              </a:rPr>
              <a:t>经第</a:t>
            </a:r>
            <a:r>
              <a:rPr lang="en-US" altLang="en-US" sz="3100" err="1" smtClean="0">
                <a:ea typeface="宋体" panose="02010600030101010101" pitchFamily="2" charset="-122"/>
              </a:rPr>
              <a:t>i</a:t>
            </a:r>
            <a:r>
              <a:rPr lang="en-US" altLang="en-US" sz="3100" smtClean="0">
                <a:ea typeface="宋体" panose="02010600030101010101" pitchFamily="2" charset="-122"/>
              </a:rPr>
              <a:t>次探测后得到的</a:t>
            </a:r>
            <a:r>
              <a:rPr lang="zh-CN" altLang="en-US" sz="3100" smtClean="0">
                <a:ea typeface="宋体" panose="02010600030101010101" pitchFamily="2" charset="-122"/>
              </a:rPr>
              <a:t>哈希</a:t>
            </a:r>
            <a:r>
              <a:rPr lang="en-US" altLang="en-US" sz="3100" smtClean="0">
                <a:ea typeface="宋体" panose="02010600030101010101" pitchFamily="2" charset="-122"/>
              </a:rPr>
              <a:t>地址</a:t>
            </a:r>
            <a:r>
              <a:rPr lang="zh-CN" altLang="en-US" sz="3100" dirty="0" smtClean="0">
                <a:ea typeface="宋体" panose="02010600030101010101" pitchFamily="2" charset="-122"/>
              </a:rPr>
              <a:t>；</a:t>
            </a:r>
            <a:r>
              <a:rPr lang="en-US" altLang="en-US" sz="3100" dirty="0" smtClean="0">
                <a:ea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en-US" sz="3100" baseline="-25000" dirty="0" smtClean="0"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zh-CN" altLang="en-US" sz="3100" dirty="0" smtClean="0">
                <a:ea typeface="宋体" panose="02010600030101010101" pitchFamily="2" charset="-122"/>
              </a:rPr>
              <a:t>是</a:t>
            </a:r>
            <a:r>
              <a:rPr lang="en-US" altLang="en-US" sz="3100" dirty="0" err="1" smtClean="0">
                <a:ea typeface="宋体" panose="02010600030101010101" pitchFamily="2" charset="-122"/>
              </a:rPr>
              <a:t>第i次探测时的</a:t>
            </a:r>
            <a:r>
              <a:rPr lang="en-US" altLang="en-US" sz="3100" dirty="0" err="1" smtClean="0">
                <a:ea typeface="宋体" panose="02010600030101010101" pitchFamily="2" charset="-122"/>
                <a:sym typeface="Symbol" pitchFamily="18" charset="2"/>
              </a:rPr>
              <a:t>增量序列</a:t>
            </a:r>
            <a:endParaRPr lang="en-US" altLang="zh-CN" sz="3100" dirty="0" smtClean="0">
              <a:ea typeface="宋体" panose="02010600030101010101" pitchFamily="2" charset="-122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 smtClean="0">
                <a:ea typeface="宋体" panose="02010600030101010101" pitchFamily="2" charset="-122"/>
                <a:sym typeface="Symbol" pitchFamily="18" charset="2"/>
              </a:rPr>
              <a:t>根据</a:t>
            </a:r>
            <a:r>
              <a:rPr lang="en-US" altLang="zh-CN" sz="3600" dirty="0" smtClean="0">
                <a:ea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zh-CN" sz="3600" baseline="-25000" dirty="0" smtClean="0"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zh-CN" altLang="en-US" sz="3600" dirty="0" smtClean="0">
                <a:ea typeface="宋体" panose="02010600030101010101" pitchFamily="2" charset="-122"/>
                <a:sym typeface="Symbol" pitchFamily="18" charset="2"/>
              </a:rPr>
              <a:t>的形成方法，有：</a:t>
            </a:r>
            <a:endParaRPr lang="en-US" altLang="en-US" sz="3600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en-US" sz="3100" b="1" smtClean="0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线性探测法(Linear Probing)</a:t>
            </a:r>
            <a:endParaRPr lang="en-US" altLang="en-US" sz="3100" b="1" dirty="0" smtClean="0">
              <a:solidFill>
                <a:srgbClr val="7030A0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3100" b="1" smtClean="0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二次探测法(Quadratic Probing)</a:t>
            </a:r>
            <a:endParaRPr lang="en-US" altLang="en-US" sz="3100" b="1" dirty="0" smtClean="0">
              <a:solidFill>
                <a:srgbClr val="7030A0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3100" b="1" dirty="0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伪随机</a:t>
            </a:r>
            <a:r>
              <a:rPr lang="zh-CN" altLang="en-US" sz="3100" b="1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探测法：</a:t>
            </a:r>
            <a:r>
              <a:rPr lang="zh-CN" altLang="en-US">
                <a:ea typeface="宋体" panose="02010600030101010101" pitchFamily="2" charset="-122"/>
                <a:sym typeface="Symbol" pitchFamily="18" charset="2"/>
              </a:rPr>
              <a:t>用伪随机函数</a:t>
            </a:r>
            <a:r>
              <a:rPr lang="zh-CN" altLang="en-US" smtClean="0">
                <a:ea typeface="宋体" panose="02010600030101010101" pitchFamily="2" charset="-122"/>
                <a:sym typeface="Symbol" pitchFamily="18" charset="2"/>
              </a:rPr>
              <a:t>获得伪随机数列</a:t>
            </a:r>
            <a:endParaRPr lang="zh-CN" altLang="en-US" sz="3100" b="1" dirty="0" smtClean="0">
              <a:solidFill>
                <a:srgbClr val="7030A0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lvl="1"/>
            <a:endParaRPr lang="en-US" altLang="en-US" dirty="0" smtClean="0">
              <a:sym typeface="Symbol" pitchFamily="18" charset="2"/>
            </a:endParaRPr>
          </a:p>
          <a:p>
            <a:pPr lvl="1"/>
            <a:endParaRPr lang="en-US" altLang="en-US" dirty="0" smtClean="0">
              <a:sym typeface="Symbol" pitchFamily="18" charset="2"/>
            </a:endParaRPr>
          </a:p>
          <a:p>
            <a:pPr lvl="1"/>
            <a:endParaRPr lang="en-US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5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  <a:sym typeface="Symbol" pitchFamily="18" charset="2"/>
              </a:rPr>
              <a:t>线性探测法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280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700" smtClean="0">
                <a:ea typeface="宋体" panose="02010600030101010101" pitchFamily="2" charset="-122"/>
                <a:sym typeface="Symbol" pitchFamily="18" charset="2"/>
              </a:rPr>
              <a:t>将</a:t>
            </a:r>
            <a:r>
              <a:rPr lang="zh-CN" altLang="en-US" sz="3700" smtClean="0">
                <a:ea typeface="宋体" panose="02010600030101010101" pitchFamily="2" charset="-122"/>
                <a:sym typeface="Symbol" pitchFamily="18" charset="2"/>
              </a:rPr>
              <a:t>哈希</a:t>
            </a:r>
            <a:r>
              <a:rPr lang="en-US" altLang="en-US" sz="3700" smtClean="0">
                <a:ea typeface="宋体" panose="02010600030101010101" pitchFamily="2" charset="-122"/>
                <a:sym typeface="Symbol" pitchFamily="18" charset="2"/>
              </a:rPr>
              <a:t>表</a:t>
            </a:r>
            <a:r>
              <a:rPr lang="en-US" altLang="en-US" sz="3700" dirty="0" err="1" smtClean="0">
                <a:ea typeface="宋体" panose="02010600030101010101" pitchFamily="2" charset="-122"/>
                <a:sym typeface="Symbol" pitchFamily="18" charset="2"/>
              </a:rPr>
              <a:t>T</a:t>
            </a:r>
            <a:r>
              <a:rPr lang="en-US" altLang="en-US" sz="3700" dirty="0" smtClean="0">
                <a:ea typeface="宋体" panose="02010600030101010101" pitchFamily="2" charset="-122"/>
                <a:sym typeface="Symbol" pitchFamily="18" charset="2"/>
              </a:rPr>
              <a:t>[0 …m-1]</a:t>
            </a:r>
            <a:r>
              <a:rPr lang="zh-CN" altLang="en-US" sz="3700" dirty="0" smtClean="0">
                <a:ea typeface="宋体" panose="02010600030101010101" pitchFamily="2" charset="-122"/>
                <a:sym typeface="Symbol" pitchFamily="18" charset="2"/>
              </a:rPr>
              <a:t>看成循环向量</a:t>
            </a:r>
            <a:r>
              <a:rPr lang="zh-CN" altLang="en-US" sz="3700" dirty="0" smtClean="0">
                <a:ea typeface="宋体" panose="02010600030101010101" pitchFamily="2" charset="-122"/>
              </a:rPr>
              <a:t>。</a:t>
            </a:r>
            <a:r>
              <a:rPr lang="zh-CN" altLang="en-US" sz="3700" dirty="0" smtClean="0">
                <a:ea typeface="宋体" panose="02010600030101010101" pitchFamily="2" charset="-122"/>
                <a:sym typeface="Symbol" pitchFamily="18" charset="2"/>
              </a:rPr>
              <a:t>当发生冲突时</a:t>
            </a:r>
            <a:r>
              <a:rPr lang="zh-CN" altLang="en-US" sz="3700" dirty="0" smtClean="0">
                <a:ea typeface="宋体" panose="02010600030101010101" pitchFamily="2" charset="-122"/>
              </a:rPr>
              <a:t>，</a:t>
            </a:r>
            <a:r>
              <a:rPr lang="zh-CN" altLang="en-US" sz="3700" dirty="0" smtClean="0">
                <a:ea typeface="宋体" panose="02010600030101010101" pitchFamily="2" charset="-122"/>
                <a:sym typeface="Symbol" pitchFamily="18" charset="2"/>
              </a:rPr>
              <a:t>从初次发生冲突的位置依次向后探测其他的地址，即：</a:t>
            </a:r>
            <a:endParaRPr lang="en-US" altLang="zh-CN" sz="3700" dirty="0" smtClean="0">
              <a:ea typeface="宋体" panose="02010600030101010101" pitchFamily="2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700" b="1" dirty="0" smtClean="0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增量序列为：</a:t>
            </a:r>
            <a:r>
              <a:rPr lang="en-US" altLang="en-US" sz="3700" b="1" dirty="0" smtClean="0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di=1, 2, 3, …, m-1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700" dirty="0" err="1" smtClean="0">
                <a:ea typeface="宋体" panose="02010600030101010101" pitchFamily="2" charset="-122"/>
                <a:sym typeface="Symbol" pitchFamily="18" charset="2"/>
              </a:rPr>
              <a:t>设初次发生冲突的地址是h</a:t>
            </a:r>
            <a:r>
              <a:rPr lang="en-US" altLang="en-US" sz="3700" dirty="0" err="1" smtClean="0">
                <a:ea typeface="宋体" panose="02010600030101010101" pitchFamily="2" charset="-122"/>
              </a:rPr>
              <a:t>，则依次探测</a:t>
            </a:r>
            <a:r>
              <a:rPr lang="en-US" altLang="en-US" sz="3700" dirty="0" err="1" smtClean="0">
                <a:ea typeface="宋体" panose="02010600030101010101" pitchFamily="2" charset="-122"/>
                <a:sym typeface="Symbol" pitchFamily="18" charset="2"/>
              </a:rPr>
              <a:t>T</a:t>
            </a:r>
            <a:r>
              <a:rPr lang="en-US" altLang="en-US" sz="3700" dirty="0" smtClean="0">
                <a:ea typeface="宋体" panose="02010600030101010101" pitchFamily="2" charset="-122"/>
                <a:sym typeface="Symbol" pitchFamily="18" charset="2"/>
              </a:rPr>
              <a:t>[h+1]</a:t>
            </a:r>
            <a:r>
              <a:rPr lang="en-US" altLang="en-US" sz="3700" dirty="0" smtClean="0">
                <a:ea typeface="宋体" panose="02010600030101010101" pitchFamily="2" charset="-122"/>
              </a:rPr>
              <a:t>，</a:t>
            </a:r>
            <a:r>
              <a:rPr lang="en-US" altLang="en-US" sz="3700" dirty="0" smtClean="0">
                <a:ea typeface="宋体" panose="02010600030101010101" pitchFamily="2" charset="-122"/>
                <a:sym typeface="Symbol" pitchFamily="18" charset="2"/>
              </a:rPr>
              <a:t>T[h+2]…</a:t>
            </a:r>
            <a:r>
              <a:rPr lang="en-US" altLang="en-US" sz="3700" dirty="0" smtClean="0">
                <a:ea typeface="宋体" panose="02010600030101010101" pitchFamily="2" charset="-122"/>
              </a:rPr>
              <a:t>，</a:t>
            </a:r>
            <a:r>
              <a:rPr lang="en-US" altLang="en-US" sz="3700" dirty="0" err="1" smtClean="0">
                <a:ea typeface="宋体" panose="02010600030101010101" pitchFamily="2" charset="-122"/>
              </a:rPr>
              <a:t>直到</a:t>
            </a:r>
            <a:r>
              <a:rPr lang="en-US" altLang="en-US" sz="3700" dirty="0" err="1" smtClean="0">
                <a:ea typeface="宋体" panose="02010600030101010101" pitchFamily="2" charset="-122"/>
                <a:sym typeface="Symbol" pitchFamily="18" charset="2"/>
              </a:rPr>
              <a:t>T</a:t>
            </a:r>
            <a:r>
              <a:rPr lang="en-US" altLang="en-US" sz="3700" dirty="0" smtClean="0">
                <a:ea typeface="宋体" panose="02010600030101010101" pitchFamily="2" charset="-122"/>
                <a:sym typeface="Symbol" pitchFamily="18" charset="2"/>
              </a:rPr>
              <a:t>[m-1]</a:t>
            </a:r>
            <a:r>
              <a:rPr lang="en-US" altLang="en-US" sz="3700" dirty="0" err="1" smtClean="0">
                <a:ea typeface="宋体" panose="02010600030101010101" pitchFamily="2" charset="-122"/>
                <a:sym typeface="Symbol" pitchFamily="18" charset="2"/>
              </a:rPr>
              <a:t>时又循环到表头</a:t>
            </a:r>
            <a:r>
              <a:rPr lang="en-US" altLang="en-US" sz="3700" dirty="0" err="1" smtClean="0">
                <a:ea typeface="宋体" panose="02010600030101010101" pitchFamily="2" charset="-122"/>
              </a:rPr>
              <a:t>，再次探测</a:t>
            </a:r>
            <a:r>
              <a:rPr lang="en-US" altLang="en-US" sz="3700" dirty="0" err="1" smtClean="0">
                <a:ea typeface="宋体" panose="02010600030101010101" pitchFamily="2" charset="-122"/>
                <a:sym typeface="Symbol" pitchFamily="18" charset="2"/>
              </a:rPr>
              <a:t>T</a:t>
            </a:r>
            <a:r>
              <a:rPr lang="en-US" altLang="en-US" sz="3700" dirty="0" smtClean="0">
                <a:ea typeface="宋体" panose="02010600030101010101" pitchFamily="2" charset="-122"/>
                <a:sym typeface="Symbol" pitchFamily="18" charset="2"/>
              </a:rPr>
              <a:t>[0]</a:t>
            </a:r>
            <a:r>
              <a:rPr lang="en-US" altLang="en-US" sz="3700" dirty="0" smtClean="0">
                <a:ea typeface="宋体" panose="02010600030101010101" pitchFamily="2" charset="-122"/>
              </a:rPr>
              <a:t>，</a:t>
            </a:r>
            <a:r>
              <a:rPr lang="en-US" altLang="en-US" sz="3700" dirty="0" smtClean="0">
                <a:ea typeface="宋体" panose="02010600030101010101" pitchFamily="2" charset="-122"/>
                <a:sym typeface="Symbol" pitchFamily="18" charset="2"/>
              </a:rPr>
              <a:t>T[1]…</a:t>
            </a:r>
            <a:r>
              <a:rPr lang="en-US" altLang="en-US" sz="3700" dirty="0" smtClean="0">
                <a:ea typeface="宋体" panose="02010600030101010101" pitchFamily="2" charset="-122"/>
              </a:rPr>
              <a:t>，</a:t>
            </a:r>
            <a:r>
              <a:rPr lang="en-US" altLang="en-US" sz="3700" dirty="0" err="1" smtClean="0">
                <a:ea typeface="宋体" panose="02010600030101010101" pitchFamily="2" charset="-122"/>
              </a:rPr>
              <a:t>直到</a:t>
            </a:r>
            <a:r>
              <a:rPr lang="en-US" altLang="en-US" sz="3700" dirty="0" err="1" smtClean="0">
                <a:ea typeface="宋体" panose="02010600030101010101" pitchFamily="2" charset="-122"/>
                <a:sym typeface="Symbol" pitchFamily="18" charset="2"/>
              </a:rPr>
              <a:t>T</a:t>
            </a:r>
            <a:r>
              <a:rPr lang="en-US" altLang="en-US" sz="3700" dirty="0" smtClean="0">
                <a:ea typeface="宋体" panose="02010600030101010101" pitchFamily="2" charset="-122"/>
                <a:sym typeface="Symbol" pitchFamily="18" charset="2"/>
              </a:rPr>
              <a:t>[h-1]</a:t>
            </a:r>
            <a:endParaRPr lang="en-US" altLang="en-US" sz="37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700" b="1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探测过程终止的情况</a:t>
            </a:r>
            <a:r>
              <a:rPr lang="zh-CN" altLang="en-US" sz="3700" dirty="0" smtClean="0">
                <a:ea typeface="宋体" panose="02010600030101010101" pitchFamily="2" charset="-122"/>
              </a:rPr>
              <a:t>：</a:t>
            </a:r>
            <a:endParaRPr lang="en-US" altLang="en-US" sz="3700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400" dirty="0" err="1" smtClean="0">
                <a:ea typeface="宋体" panose="02010600030101010101" pitchFamily="2" charset="-122"/>
              </a:rPr>
              <a:t>探测到的地址为空</a:t>
            </a:r>
            <a:r>
              <a:rPr lang="en-US" altLang="en-US" sz="3400" dirty="0" err="1" smtClean="0">
                <a:ea typeface="宋体" panose="02010600030101010101" pitchFamily="2" charset="-122"/>
                <a:sym typeface="Symbol" pitchFamily="18" charset="2"/>
              </a:rPr>
              <a:t>：</a:t>
            </a:r>
            <a:r>
              <a:rPr lang="en-US" altLang="en-US" sz="3400" err="1" smtClean="0">
                <a:ea typeface="宋体" panose="02010600030101010101" pitchFamily="2" charset="-122"/>
                <a:sym typeface="Symbol" pitchFamily="18" charset="2"/>
              </a:rPr>
              <a:t>表中没有记录</a:t>
            </a:r>
            <a:r>
              <a:rPr lang="en-US" altLang="en-US" sz="3400" smtClean="0">
                <a:ea typeface="宋体" panose="02010600030101010101" pitchFamily="2" charset="-122"/>
              </a:rPr>
              <a:t>。若是查找</a:t>
            </a:r>
            <a:r>
              <a:rPr lang="zh-CN" altLang="en-US" sz="3400" smtClean="0">
                <a:ea typeface="宋体" panose="02010600030101010101" pitchFamily="2" charset="-122"/>
              </a:rPr>
              <a:t>操作</a:t>
            </a:r>
            <a:r>
              <a:rPr lang="en-US" altLang="en-US" sz="3400" smtClean="0">
                <a:ea typeface="宋体" panose="02010600030101010101" pitchFamily="2" charset="-122"/>
              </a:rPr>
              <a:t>则失败</a:t>
            </a:r>
            <a:r>
              <a:rPr lang="en-US" altLang="en-US" sz="3400" err="1" smtClean="0">
                <a:ea typeface="宋体" panose="02010600030101010101" pitchFamily="2" charset="-122"/>
              </a:rPr>
              <a:t>；</a:t>
            </a:r>
            <a:r>
              <a:rPr lang="en-US" altLang="en-US" sz="3400" smtClean="0">
                <a:ea typeface="宋体" panose="02010600030101010101" pitchFamily="2" charset="-122"/>
              </a:rPr>
              <a:t>若是插入</a:t>
            </a:r>
            <a:r>
              <a:rPr lang="zh-CN" altLang="en-US" sz="3400" smtClean="0">
                <a:ea typeface="宋体" panose="02010600030101010101" pitchFamily="2" charset="-122"/>
              </a:rPr>
              <a:t>操作</a:t>
            </a:r>
            <a:r>
              <a:rPr lang="en-US" altLang="en-US" sz="3400" smtClean="0">
                <a:ea typeface="宋体" panose="02010600030101010101" pitchFamily="2" charset="-122"/>
              </a:rPr>
              <a:t>则将记录写入到该地址</a:t>
            </a:r>
            <a:endParaRPr lang="en-US" altLang="en-US" sz="3400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400" dirty="0" err="1" smtClean="0">
                <a:ea typeface="宋体" panose="02010600030101010101" pitchFamily="2" charset="-122"/>
              </a:rPr>
              <a:t>探测到的地址有给定的关键字</a:t>
            </a:r>
            <a:r>
              <a:rPr lang="en-US" altLang="en-US" sz="3400" err="1" smtClean="0">
                <a:ea typeface="宋体" panose="02010600030101010101" pitchFamily="2" charset="-122"/>
                <a:sym typeface="Symbol" pitchFamily="18" charset="2"/>
              </a:rPr>
              <a:t>：</a:t>
            </a:r>
            <a:r>
              <a:rPr lang="en-US" altLang="en-US" sz="3400" smtClean="0">
                <a:ea typeface="宋体" panose="02010600030101010101" pitchFamily="2" charset="-122"/>
              </a:rPr>
              <a:t>若是查</a:t>
            </a:r>
            <a:r>
              <a:rPr lang="zh-CN" altLang="en-US" sz="3400" smtClean="0">
                <a:ea typeface="宋体" panose="02010600030101010101" pitchFamily="2" charset="-122"/>
              </a:rPr>
              <a:t>操作</a:t>
            </a:r>
            <a:r>
              <a:rPr lang="en-US" altLang="en-US" sz="3400" smtClean="0">
                <a:ea typeface="宋体" panose="02010600030101010101" pitchFamily="2" charset="-122"/>
              </a:rPr>
              <a:t>找则成功</a:t>
            </a:r>
            <a:r>
              <a:rPr lang="en-US" altLang="en-US" sz="3400" err="1" smtClean="0">
                <a:ea typeface="宋体" panose="02010600030101010101" pitchFamily="2" charset="-122"/>
              </a:rPr>
              <a:t>；</a:t>
            </a:r>
            <a:r>
              <a:rPr lang="en-US" altLang="en-US" sz="3400" smtClean="0">
                <a:ea typeface="宋体" panose="02010600030101010101" pitchFamily="2" charset="-122"/>
              </a:rPr>
              <a:t>若是插入</a:t>
            </a:r>
            <a:r>
              <a:rPr lang="zh-CN" altLang="en-US" sz="3400" smtClean="0">
                <a:ea typeface="宋体" panose="02010600030101010101" pitchFamily="2" charset="-122"/>
              </a:rPr>
              <a:t>操作</a:t>
            </a:r>
            <a:r>
              <a:rPr lang="en-US" altLang="en-US" sz="3400" smtClean="0">
                <a:ea typeface="宋体" panose="02010600030101010101" pitchFamily="2" charset="-122"/>
              </a:rPr>
              <a:t>则失败</a:t>
            </a:r>
            <a:endParaRPr lang="en-US" altLang="en-US" sz="3400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 smtClean="0">
                <a:ea typeface="宋体" panose="02010600030101010101" pitchFamily="2" charset="-122"/>
              </a:rPr>
              <a:t>直到</a:t>
            </a:r>
            <a:r>
              <a:rPr lang="en-US" altLang="en-US" sz="3400" dirty="0" smtClean="0">
                <a:ea typeface="宋体" panose="02010600030101010101" pitchFamily="2" charset="-122"/>
                <a:sym typeface="Symbol" pitchFamily="18" charset="2"/>
              </a:rPr>
              <a:t>T[h]</a:t>
            </a:r>
            <a:r>
              <a:rPr lang="zh-CN" altLang="en-US" sz="3400" dirty="0" smtClean="0">
                <a:ea typeface="宋体" panose="02010600030101010101" pitchFamily="2" charset="-122"/>
                <a:sym typeface="Symbol" pitchFamily="18" charset="2"/>
              </a:rPr>
              <a:t>：仍未</a:t>
            </a:r>
            <a:r>
              <a:rPr lang="zh-CN" altLang="en-US" sz="3400" dirty="0" smtClean="0">
                <a:ea typeface="宋体" panose="02010600030101010101" pitchFamily="2" charset="-122"/>
              </a:rPr>
              <a:t>探测到空地址或给定的</a:t>
            </a:r>
            <a:r>
              <a:rPr lang="zh-CN" altLang="en-US" sz="3400" smtClean="0">
                <a:ea typeface="宋体" panose="02010600030101010101" pitchFamily="2" charset="-122"/>
              </a:rPr>
              <a:t>关键字</a:t>
            </a:r>
            <a:r>
              <a:rPr lang="zh-CN" altLang="en-US" sz="3400" smtClean="0">
                <a:ea typeface="宋体" panose="02010600030101010101" pitchFamily="2" charset="-122"/>
                <a:sym typeface="Symbol" pitchFamily="18" charset="2"/>
              </a:rPr>
              <a:t>，则表示</a:t>
            </a:r>
            <a:r>
              <a:rPr lang="zh-CN" altLang="en-US" sz="3400" smtClean="0">
                <a:ea typeface="宋体" panose="02010600030101010101" pitchFamily="2" charset="-122"/>
              </a:rPr>
              <a:t>哈希表</a:t>
            </a:r>
            <a:r>
              <a:rPr lang="zh-CN" altLang="en-US" sz="3400" dirty="0" smtClean="0">
                <a:ea typeface="宋体" panose="02010600030101010101" pitchFamily="2" charset="-122"/>
              </a:rPr>
              <a:t>满</a:t>
            </a:r>
            <a:endParaRPr lang="en-US" altLang="zh-CN" sz="3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700" b="1" dirty="0" err="1" smtClean="0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线性探测法的特点</a:t>
            </a:r>
            <a:r>
              <a:rPr lang="zh-CN" altLang="en-US" sz="3700" b="1" dirty="0" smtClean="0">
                <a:solidFill>
                  <a:srgbClr val="7030A0"/>
                </a:solidFill>
                <a:ea typeface="宋体" panose="02010600030101010101" pitchFamily="2" charset="-122"/>
                <a:sym typeface="Symbol" pitchFamily="18" charset="2"/>
              </a:rPr>
              <a:t>：</a:t>
            </a:r>
            <a:endParaRPr lang="en-US" altLang="en-US" sz="3700" b="1" dirty="0" smtClean="0">
              <a:solidFill>
                <a:srgbClr val="7030A0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400" dirty="0" err="1" smtClean="0">
                <a:ea typeface="宋体" panose="02010600030101010101" pitchFamily="2" charset="-122"/>
              </a:rPr>
              <a:t>优点</a:t>
            </a:r>
            <a:r>
              <a:rPr lang="en-US" altLang="en-US" sz="3400" err="1" smtClean="0">
                <a:ea typeface="宋体" panose="02010600030101010101" pitchFamily="2" charset="-122"/>
                <a:sym typeface="Symbol" pitchFamily="18" charset="2"/>
              </a:rPr>
              <a:t>：</a:t>
            </a:r>
            <a:r>
              <a:rPr lang="en-US" altLang="en-US" sz="3400" smtClean="0">
                <a:ea typeface="宋体" panose="02010600030101010101" pitchFamily="2" charset="-122"/>
                <a:sym typeface="Symbol" pitchFamily="18" charset="2"/>
              </a:rPr>
              <a:t>只要</a:t>
            </a:r>
            <a:r>
              <a:rPr lang="zh-CN" altLang="en-US" sz="3400" smtClean="0">
                <a:ea typeface="宋体" panose="02010600030101010101" pitchFamily="2" charset="-122"/>
                <a:sym typeface="Symbol" pitchFamily="18" charset="2"/>
              </a:rPr>
              <a:t>哈希</a:t>
            </a:r>
            <a:r>
              <a:rPr lang="en-US" altLang="en-US" sz="3400" smtClean="0">
                <a:ea typeface="宋体" panose="02010600030101010101" pitchFamily="2" charset="-122"/>
                <a:sym typeface="Symbol" pitchFamily="18" charset="2"/>
              </a:rPr>
              <a:t>表未满</a:t>
            </a:r>
            <a:r>
              <a:rPr lang="en-US" altLang="en-US" sz="3400" err="1" smtClean="0">
                <a:ea typeface="宋体" panose="02010600030101010101" pitchFamily="2" charset="-122"/>
              </a:rPr>
              <a:t>，</a:t>
            </a:r>
            <a:r>
              <a:rPr lang="en-US" altLang="en-US" sz="3400" smtClean="0">
                <a:ea typeface="宋体" panose="02010600030101010101" pitchFamily="2" charset="-122"/>
                <a:sym typeface="Symbol" pitchFamily="18" charset="2"/>
              </a:rPr>
              <a:t>总能找到一个不冲突的</a:t>
            </a:r>
            <a:r>
              <a:rPr lang="zh-CN" altLang="en-US" sz="3400" smtClean="0">
                <a:ea typeface="宋体" panose="02010600030101010101" pitchFamily="2" charset="-122"/>
                <a:sym typeface="Symbol" pitchFamily="18" charset="2"/>
              </a:rPr>
              <a:t>哈希</a:t>
            </a:r>
            <a:r>
              <a:rPr lang="en-US" altLang="en-US" sz="3400" smtClean="0">
                <a:ea typeface="宋体" panose="02010600030101010101" pitchFamily="2" charset="-122"/>
                <a:sym typeface="Symbol" pitchFamily="18" charset="2"/>
              </a:rPr>
              <a:t>地址</a:t>
            </a:r>
            <a:endParaRPr lang="en-US" altLang="en-US" sz="3400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400" err="1" smtClean="0">
                <a:ea typeface="宋体" panose="02010600030101010101" pitchFamily="2" charset="-122"/>
              </a:rPr>
              <a:t>缺点</a:t>
            </a:r>
            <a:r>
              <a:rPr lang="en-US" altLang="en-US" sz="3400" smtClean="0">
                <a:ea typeface="宋体" panose="02010600030101010101" pitchFamily="2" charset="-122"/>
                <a:sym typeface="Symbol" pitchFamily="18" charset="2"/>
              </a:rPr>
              <a:t>：</a:t>
            </a:r>
            <a:r>
              <a:rPr lang="zh-CN" altLang="en-US" sz="3400" b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Symbol" pitchFamily="18" charset="2"/>
              </a:rPr>
              <a:t>二次聚集</a:t>
            </a:r>
            <a:r>
              <a:rPr lang="en-US" altLang="zh-CN" sz="3400" smtClean="0"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zh-CN" altLang="en-US" sz="3400" smtClean="0">
                <a:ea typeface="宋体" panose="02010600030101010101" pitchFamily="2" charset="-122"/>
                <a:sym typeface="Symbol" pitchFamily="18" charset="2"/>
              </a:rPr>
              <a:t>两个第一次哈希地址不同的记录争夺同一个后继哈希地址</a:t>
            </a:r>
            <a:r>
              <a:rPr lang="en-US" altLang="zh-CN" sz="3400" smtClean="0">
                <a:ea typeface="宋体" panose="02010600030101010101" pitchFamily="2" charset="-122"/>
                <a:sym typeface="Symbol" pitchFamily="18" charset="2"/>
              </a:rPr>
              <a:t>)</a:t>
            </a:r>
            <a:endParaRPr lang="en-US" altLang="en-US" sz="3400" dirty="0" smtClean="0">
              <a:ea typeface="宋体" panose="02010600030101010101" pitchFamily="2" charset="-122"/>
            </a:endParaRPr>
          </a:p>
          <a:p>
            <a:pPr lvl="1"/>
            <a:endParaRPr lang="zh-CN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7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251520" y="692696"/>
            <a:ext cx="87849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smtClean="0">
                <a:latin typeface="+mn-lt"/>
              </a:rPr>
              <a:t>设哈希表</a:t>
            </a:r>
            <a:r>
              <a:rPr lang="zh-CN" altLang="en-US" sz="2800" dirty="0">
                <a:latin typeface="+mn-lt"/>
              </a:rPr>
              <a:t>长为</a:t>
            </a:r>
            <a:r>
              <a:rPr lang="en-US" altLang="en-US" sz="2800">
                <a:latin typeface="+mn-lt"/>
              </a:rPr>
              <a:t>7</a:t>
            </a:r>
            <a:r>
              <a:rPr lang="zh-CN" altLang="en-US" sz="2800" smtClean="0">
                <a:latin typeface="+mn-lt"/>
              </a:rPr>
              <a:t>，哈希函数</a:t>
            </a:r>
            <a:r>
              <a:rPr lang="zh-CN" altLang="en-US" sz="2800" dirty="0">
                <a:latin typeface="+mn-lt"/>
              </a:rPr>
              <a:t>：</a:t>
            </a:r>
            <a:r>
              <a:rPr lang="en-US" altLang="en-US" sz="2800" dirty="0">
                <a:latin typeface="+mn-lt"/>
              </a:rPr>
              <a:t>H(key)=key   MOD  7</a:t>
            </a:r>
            <a:r>
              <a:rPr lang="zh-CN" altLang="en-US" sz="2800" dirty="0">
                <a:latin typeface="+mn-lt"/>
              </a:rPr>
              <a:t>，冲突处理采用线性探测</a:t>
            </a:r>
            <a:r>
              <a:rPr lang="zh-CN" altLang="en-US" sz="2800">
                <a:latin typeface="+mn-lt"/>
              </a:rPr>
              <a:t>法</a:t>
            </a:r>
            <a:r>
              <a:rPr lang="zh-CN" altLang="en-US" sz="2800" smtClean="0">
                <a:latin typeface="+mn-lt"/>
              </a:rPr>
              <a:t>。求</a:t>
            </a:r>
            <a:r>
              <a:rPr lang="zh-CN" altLang="en-US" sz="2800" dirty="0" smtClean="0">
                <a:latin typeface="+mn-lt"/>
              </a:rPr>
              <a:t>：记录关键字为 </a:t>
            </a:r>
            <a:r>
              <a:rPr lang="en-US" altLang="en-US" sz="2800" dirty="0" smtClean="0">
                <a:latin typeface="+mn-lt"/>
              </a:rPr>
              <a:t>15</a:t>
            </a:r>
            <a:r>
              <a:rPr lang="en-US" altLang="en-US" sz="2800" dirty="0">
                <a:latin typeface="+mn-lt"/>
              </a:rPr>
              <a:t>, 14, 28, 26, 56, </a:t>
            </a:r>
            <a:r>
              <a:rPr lang="en-US" altLang="en-US" sz="2800" dirty="0" smtClean="0">
                <a:latin typeface="+mn-lt"/>
              </a:rPr>
              <a:t>23</a:t>
            </a:r>
            <a:r>
              <a:rPr lang="zh-CN" altLang="en-US" sz="2800" dirty="0" smtClean="0">
                <a:latin typeface="+mn-lt"/>
              </a:rPr>
              <a:t>的存储地址</a:t>
            </a:r>
            <a:endParaRPr lang="zh-CN" altLang="en-US" sz="2800" dirty="0">
              <a:latin typeface="+mn-lt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80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H(15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)=15  MOD 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  <a:latin typeface="+mn-lt"/>
              </a:rPr>
              <a:t>7=1  </a:t>
            </a:r>
            <a:r>
              <a:rPr lang="en-US" altLang="en-US" sz="2800">
                <a:latin typeface="+mn-lt"/>
              </a:rPr>
              <a:t>      </a:t>
            </a:r>
            <a:endParaRPr lang="en-US" altLang="en-US" sz="2800" smtClean="0">
              <a:latin typeface="+mn-lt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80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H(14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)=14  MOD 7=0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en-US" sz="2800" dirty="0" smtClean="0">
                <a:latin typeface="+mn-lt"/>
              </a:rPr>
              <a:t>H(28</a:t>
            </a:r>
            <a:r>
              <a:rPr lang="en-US" altLang="en-US" sz="2800" dirty="0">
                <a:latin typeface="+mn-lt"/>
              </a:rPr>
              <a:t>)=28  MOD 7=0  </a:t>
            </a:r>
            <a:r>
              <a:rPr lang="zh-CN" altLang="en-US" sz="2800" dirty="0">
                <a:solidFill>
                  <a:schemeClr val="hlink"/>
                </a:solidFill>
                <a:latin typeface="+mn-lt"/>
              </a:rPr>
              <a:t>冲突</a:t>
            </a:r>
            <a:r>
              <a:rPr lang="zh-CN" altLang="en-US" sz="2800" dirty="0">
                <a:latin typeface="+mn-lt"/>
              </a:rPr>
              <a:t>   </a:t>
            </a:r>
            <a:r>
              <a:rPr lang="en-US" altLang="en-US" sz="2800" dirty="0">
                <a:latin typeface="+mn-lt"/>
              </a:rPr>
              <a:t>H</a:t>
            </a:r>
            <a:r>
              <a:rPr lang="en-US" altLang="en-US" sz="2800" baseline="-20000" dirty="0">
                <a:latin typeface="+mn-lt"/>
              </a:rPr>
              <a:t>1</a:t>
            </a:r>
            <a:r>
              <a:rPr lang="en-US" altLang="en-US" sz="2800" dirty="0">
                <a:latin typeface="+mn-lt"/>
              </a:rPr>
              <a:t>(28)=1 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又</a:t>
            </a:r>
            <a:r>
              <a:rPr lang="zh-CN" altLang="en-US" sz="2800" dirty="0" smtClean="0">
                <a:solidFill>
                  <a:schemeClr val="accent1"/>
                </a:solidFill>
                <a:latin typeface="+mn-lt"/>
              </a:rPr>
              <a:t>冲突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H</a:t>
            </a:r>
            <a:r>
              <a:rPr lang="en-US" altLang="en-US" sz="2800" baseline="-20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2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(28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)=2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H(26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)=26  MOD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7=5</a:t>
            </a:r>
            <a:endParaRPr lang="en-US" altLang="en-US" sz="2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en-US" sz="2800" dirty="0" smtClean="0">
                <a:latin typeface="+mn-lt"/>
              </a:rPr>
              <a:t>H(56</a:t>
            </a:r>
            <a:r>
              <a:rPr lang="en-US" altLang="en-US" sz="2800" dirty="0">
                <a:latin typeface="+mn-lt"/>
              </a:rPr>
              <a:t>)=56  MOD 7=0     </a:t>
            </a:r>
            <a:r>
              <a:rPr lang="zh-CN" altLang="en-US" sz="2800" dirty="0">
                <a:solidFill>
                  <a:schemeClr val="hlink"/>
                </a:solidFill>
                <a:latin typeface="+mn-lt"/>
              </a:rPr>
              <a:t>冲突</a:t>
            </a:r>
            <a:r>
              <a:rPr lang="zh-CN" altLang="en-US" sz="2800" dirty="0">
                <a:latin typeface="+mn-lt"/>
              </a:rPr>
              <a:t>      </a:t>
            </a:r>
            <a:r>
              <a:rPr lang="en-US" altLang="en-US" sz="2800" dirty="0">
                <a:latin typeface="+mn-lt"/>
              </a:rPr>
              <a:t>H</a:t>
            </a:r>
            <a:r>
              <a:rPr lang="en-US" altLang="en-US" sz="2800" baseline="-20000" dirty="0">
                <a:latin typeface="+mn-lt"/>
              </a:rPr>
              <a:t>1</a:t>
            </a:r>
            <a:r>
              <a:rPr lang="en-US" altLang="en-US" sz="2800" dirty="0">
                <a:latin typeface="+mn-lt"/>
              </a:rPr>
              <a:t>(56)=1    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又</a:t>
            </a:r>
            <a:r>
              <a:rPr lang="zh-CN" altLang="en-US" sz="2800" dirty="0" smtClean="0">
                <a:solidFill>
                  <a:schemeClr val="accent1"/>
                </a:solidFill>
                <a:latin typeface="+mn-lt"/>
              </a:rPr>
              <a:t>冲突  </a:t>
            </a:r>
            <a:endParaRPr lang="en-US" altLang="zh-CN" sz="2800" dirty="0" smtClean="0">
              <a:solidFill>
                <a:schemeClr val="accent1"/>
              </a:solidFill>
              <a:latin typeface="+mn-lt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2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2800" dirty="0" smtClean="0">
                <a:latin typeface="+mn-lt"/>
              </a:rPr>
              <a:t>H</a:t>
            </a:r>
            <a:r>
              <a:rPr lang="en-US" altLang="en-US" sz="2800" baseline="-20000" dirty="0" smtClean="0">
                <a:latin typeface="+mn-lt"/>
              </a:rPr>
              <a:t>2</a:t>
            </a:r>
            <a:r>
              <a:rPr lang="en-US" altLang="en-US" sz="2800" dirty="0" smtClean="0">
                <a:latin typeface="+mn-lt"/>
              </a:rPr>
              <a:t>(56</a:t>
            </a:r>
            <a:r>
              <a:rPr lang="en-US" altLang="en-US" sz="2800" dirty="0">
                <a:latin typeface="+mn-lt"/>
              </a:rPr>
              <a:t>)=2   </a:t>
            </a:r>
            <a:r>
              <a:rPr lang="zh-CN" altLang="en-US" sz="2800" dirty="0">
                <a:solidFill>
                  <a:schemeClr val="folHlink"/>
                </a:solidFill>
                <a:latin typeface="+mn-lt"/>
              </a:rPr>
              <a:t>又冲突</a:t>
            </a:r>
            <a:r>
              <a:rPr lang="zh-CN" altLang="en-US" sz="2800" dirty="0">
                <a:solidFill>
                  <a:schemeClr val="hlink"/>
                </a:solidFill>
                <a:latin typeface="+mn-lt"/>
              </a:rPr>
              <a:t>   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</a:t>
            </a:r>
            <a:r>
              <a:rPr lang="en-US" altLang="en-US" sz="2800" baseline="-20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(56)=3 </a:t>
            </a:r>
            <a:endParaRPr lang="en-US" altLang="en-US" sz="2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latin typeface="+mn-lt"/>
              </a:rPr>
              <a:t>  H(23</a:t>
            </a:r>
            <a:r>
              <a:rPr lang="en-US" altLang="en-US" sz="2800" dirty="0">
                <a:latin typeface="+mn-lt"/>
              </a:rPr>
              <a:t>)=23  MOD 7=2     </a:t>
            </a:r>
            <a:r>
              <a:rPr lang="zh-CN" altLang="en-US" sz="2800" dirty="0">
                <a:solidFill>
                  <a:schemeClr val="hlink"/>
                </a:solidFill>
                <a:latin typeface="+mn-lt"/>
              </a:rPr>
              <a:t>冲突</a:t>
            </a:r>
            <a:r>
              <a:rPr lang="zh-CN" altLang="en-US" sz="2800" dirty="0">
                <a:latin typeface="+mn-lt"/>
              </a:rPr>
              <a:t>      </a:t>
            </a:r>
            <a:r>
              <a:rPr lang="en-US" altLang="en-US" sz="2800" dirty="0">
                <a:latin typeface="+mn-lt"/>
              </a:rPr>
              <a:t>H</a:t>
            </a:r>
            <a:r>
              <a:rPr lang="en-US" altLang="en-US" sz="2800" baseline="-20000" dirty="0">
                <a:latin typeface="+mn-lt"/>
              </a:rPr>
              <a:t>1</a:t>
            </a:r>
            <a:r>
              <a:rPr lang="en-US" altLang="en-US" sz="2800" dirty="0">
                <a:latin typeface="+mn-lt"/>
              </a:rPr>
              <a:t>(23)=3    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又</a:t>
            </a:r>
            <a:r>
              <a:rPr lang="zh-CN" altLang="en-US" sz="2800" dirty="0" smtClean="0">
                <a:solidFill>
                  <a:schemeClr val="accent1"/>
                </a:solidFill>
                <a:latin typeface="+mn-lt"/>
              </a:rPr>
              <a:t>冲突   </a:t>
            </a:r>
            <a:endParaRPr lang="en-US" altLang="zh-CN" sz="2800" dirty="0" smtClean="0">
              <a:solidFill>
                <a:schemeClr val="accent1"/>
              </a:solidFill>
              <a:latin typeface="+mn-lt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2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H</a:t>
            </a:r>
            <a:r>
              <a:rPr lang="en-US" altLang="en-US" sz="2800" baseline="-20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3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(23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)=4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  <a:sym typeface="Symbol" pitchFamily="18" charset="2"/>
              </a:rPr>
              <a:t>线性探测法</a:t>
            </a:r>
            <a:r>
              <a:rPr lang="zh-CN" altLang="en-US" smtClean="0">
                <a:latin typeface="+mn-lt"/>
                <a:ea typeface="宋体" panose="02010600030101010101" pitchFamily="2" charset="-122"/>
                <a:sym typeface="Symbol" pitchFamily="18" charset="2"/>
              </a:rPr>
              <a:t>：举例</a:t>
            </a:r>
            <a:endParaRPr lang="en-US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54153" y="5944756"/>
            <a:ext cx="4005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0     1      2      3      4       5     6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8753" y="6325756"/>
            <a:ext cx="41036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smtClean="0">
                <a:latin typeface="Times New Roman" pitchFamily="18" charset="0"/>
              </a:rPr>
              <a:t>                       </a:t>
            </a:r>
            <a:r>
              <a:rPr lang="en-US" altLang="en-US" sz="2800" b="1" smtClean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en-US" sz="2800" b="1" smtClean="0">
                <a:latin typeface="Times New Roman" pitchFamily="18" charset="0"/>
              </a:rPr>
              <a:t>             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982790" y="63257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532065" y="63257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155953" y="63257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732215" y="63257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405315" y="63257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8027615" y="633210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36416" y="63318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15</a:t>
            </a:r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4509168" y="63318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14</a:t>
            </a:r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5580881" y="63318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28</a:t>
            </a:r>
            <a:endParaRPr 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7405315" y="62958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26</a:t>
            </a:r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159464" y="632575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5</a:t>
            </a:r>
            <a:r>
              <a:rPr lang="en-US" sz="2400" b="1" smtClean="0"/>
              <a:t>6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877440" y="635171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1160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  <a:sym typeface="Symbol" pitchFamily="18" charset="2"/>
              </a:rPr>
              <a:t>二次探测法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3011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620687"/>
            <a:ext cx="8686800" cy="60486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300" b="1" dirty="0" err="1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增量序列为：di</a:t>
            </a:r>
            <a:r>
              <a:rPr lang="en-US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=1²,-1²,2²,-</a:t>
            </a:r>
            <a:r>
              <a:rPr lang="en-US" altLang="en-US" sz="3300" b="1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2²,3²,……+</a:t>
            </a:r>
            <a:r>
              <a:rPr lang="en-US" altLang="en-US" sz="3300" b="1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k²,- k²  </a:t>
            </a:r>
            <a:r>
              <a:rPr lang="en-US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(k</a:t>
            </a:r>
            <a:r>
              <a:rPr lang="en-US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⌊m/2⌋</a:t>
            </a:r>
            <a:r>
              <a:rPr lang="en-US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900">
                <a:ea typeface="宋体" panose="02010600030101010101" pitchFamily="2" charset="-122"/>
              </a:rPr>
              <a:t>当</a:t>
            </a:r>
            <a:r>
              <a:rPr lang="en-US" altLang="zh-CN" sz="2900">
                <a:ea typeface="宋体" panose="02010600030101010101" pitchFamily="2" charset="-122"/>
              </a:rPr>
              <a:t>M</a:t>
            </a:r>
            <a:r>
              <a:rPr lang="zh-CN" altLang="en-US" sz="2900">
                <a:ea typeface="宋体" panose="02010600030101010101" pitchFamily="2" charset="-122"/>
              </a:rPr>
              <a:t>是质数，且装填因子小于等于</a:t>
            </a:r>
            <a:r>
              <a:rPr lang="en-US" altLang="zh-CN" sz="2900">
                <a:ea typeface="宋体" panose="02010600030101010101" pitchFamily="2" charset="-122"/>
              </a:rPr>
              <a:t>0.5</a:t>
            </a:r>
            <a:r>
              <a:rPr lang="zh-CN" altLang="en-US" sz="2900">
                <a:ea typeface="宋体" panose="02010600030101010101" pitchFamily="2" charset="-122"/>
              </a:rPr>
              <a:t>，可以找出空闲地址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900" smtClean="0">
                <a:ea typeface="宋体" panose="02010600030101010101" pitchFamily="2" charset="-122"/>
              </a:rPr>
              <a:t>表长 </a:t>
            </a:r>
            <a:r>
              <a:rPr lang="en-US" altLang="zh-CN" sz="2900" smtClean="0">
                <a:ea typeface="宋体" panose="02010600030101010101" pitchFamily="2" charset="-122"/>
              </a:rPr>
              <a:t>m </a:t>
            </a:r>
            <a:r>
              <a:rPr lang="zh-CN" altLang="en-US" sz="2900" smtClean="0">
                <a:ea typeface="宋体" panose="02010600030101010101" pitchFamily="2" charset="-122"/>
              </a:rPr>
              <a:t>形如 </a:t>
            </a:r>
            <a:r>
              <a:rPr lang="en-US" altLang="zh-CN" sz="2900" smtClean="0">
                <a:ea typeface="宋体" panose="02010600030101010101" pitchFamily="2" charset="-122"/>
              </a:rPr>
              <a:t>4j+3</a:t>
            </a:r>
            <a:r>
              <a:rPr lang="zh-CN" altLang="en-US" sz="2900" smtClean="0">
                <a:ea typeface="宋体" panose="02010600030101010101" pitchFamily="2" charset="-122"/>
              </a:rPr>
              <a:t>的质数 </a:t>
            </a:r>
            <a:r>
              <a:rPr lang="en-US" altLang="zh-CN" sz="2900" smtClean="0">
                <a:ea typeface="宋体" panose="02010600030101010101" pitchFamily="2" charset="-122"/>
              </a:rPr>
              <a:t>(</a:t>
            </a:r>
            <a:r>
              <a:rPr lang="zh-CN" altLang="en-US" sz="2900" smtClean="0">
                <a:ea typeface="宋体" panose="02010600030101010101" pitchFamily="2" charset="-122"/>
              </a:rPr>
              <a:t>如</a:t>
            </a:r>
            <a:r>
              <a:rPr lang="en-US" altLang="zh-CN" sz="2900" smtClean="0">
                <a:ea typeface="宋体" panose="02010600030101010101" pitchFamily="2" charset="-122"/>
              </a:rPr>
              <a:t>7, 11, 19, 23, 31, 43, … </a:t>
            </a:r>
            <a:r>
              <a:rPr lang="zh-CN" altLang="en-US" sz="2900" smtClean="0">
                <a:ea typeface="宋体" panose="02010600030101010101" pitchFamily="2" charset="-122"/>
              </a:rPr>
              <a:t>等</a:t>
            </a:r>
            <a:r>
              <a:rPr lang="en-US" altLang="zh-CN" sz="2900" smtClean="0">
                <a:ea typeface="宋体" panose="02010600030101010101" pitchFamily="2" charset="-122"/>
              </a:rPr>
              <a:t>)</a:t>
            </a:r>
            <a:r>
              <a:rPr lang="zh-CN" altLang="en-US" sz="2900" smtClean="0">
                <a:ea typeface="宋体" panose="02010600030101010101" pitchFamily="2" charset="-122"/>
              </a:rPr>
              <a:t>时，</a:t>
            </a:r>
            <a:r>
              <a:rPr lang="zh-CN" altLang="en-US" sz="2900">
                <a:ea typeface="宋体" panose="02010600030101010101" pitchFamily="2" charset="-122"/>
              </a:rPr>
              <a:t>可以保证查找链的前</a:t>
            </a:r>
            <a:r>
              <a:rPr lang="en-US" altLang="zh-CN" sz="2900">
                <a:ea typeface="宋体" panose="02010600030101010101" pitchFamily="2" charset="-122"/>
              </a:rPr>
              <a:t>m</a:t>
            </a:r>
            <a:r>
              <a:rPr lang="zh-CN" altLang="en-US" sz="2900">
                <a:ea typeface="宋体" panose="02010600030101010101" pitchFamily="2" charset="-122"/>
              </a:rPr>
              <a:t>项均互</a:t>
            </a:r>
            <a:r>
              <a:rPr lang="zh-CN" altLang="en-US" sz="2900" smtClean="0">
                <a:ea typeface="宋体" panose="02010600030101010101" pitchFamily="2" charset="-122"/>
              </a:rPr>
              <a:t>异：基于</a:t>
            </a:r>
            <a:r>
              <a:rPr lang="zh-CN" altLang="en-US" smtClean="0"/>
              <a:t>费马</a:t>
            </a:r>
            <a:r>
              <a:rPr lang="zh-CN" altLang="en-US"/>
              <a:t>双</a:t>
            </a:r>
            <a:r>
              <a:rPr lang="zh-CN" altLang="en-US" smtClean="0"/>
              <a:t>平方定理</a:t>
            </a:r>
            <a:endParaRPr lang="en-US" altLang="zh-CN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/>
              <a:t>除了</a:t>
            </a:r>
            <a:r>
              <a:rPr lang="en-US" altLang="zh-CN"/>
              <a:t>2</a:t>
            </a:r>
            <a:r>
              <a:rPr lang="zh-CN" altLang="en-US"/>
              <a:t>这个特殊的素数，所有的素数都可以分两类：被</a:t>
            </a:r>
            <a:r>
              <a:rPr lang="en-US" altLang="zh-CN"/>
              <a:t>4</a:t>
            </a:r>
            <a:r>
              <a:rPr lang="zh-CN" altLang="en-US"/>
              <a:t>除余</a:t>
            </a:r>
            <a:r>
              <a:rPr lang="en-US" altLang="zh-CN"/>
              <a:t>1</a:t>
            </a:r>
            <a:r>
              <a:rPr lang="zh-CN" altLang="en-US"/>
              <a:t>的素数，如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29</a:t>
            </a:r>
            <a:r>
              <a:rPr lang="zh-CN" altLang="en-US"/>
              <a:t>，</a:t>
            </a:r>
            <a:r>
              <a:rPr lang="en-US" altLang="zh-CN"/>
              <a:t>37</a:t>
            </a:r>
            <a:r>
              <a:rPr lang="zh-CN" altLang="en-US"/>
              <a:t>，</a:t>
            </a:r>
            <a:r>
              <a:rPr lang="en-US" altLang="zh-CN" smtClean="0"/>
              <a:t>41</a:t>
            </a:r>
            <a:r>
              <a:rPr lang="zh-CN" altLang="en-US" smtClean="0"/>
              <a:t>，</a:t>
            </a:r>
            <a:r>
              <a:rPr lang="zh-CN" altLang="en-US"/>
              <a:t>这类素数都能表示为两个整数的平方和</a:t>
            </a:r>
            <a:r>
              <a:rPr lang="zh-CN" altLang="en-US" smtClean="0"/>
              <a:t>；</a:t>
            </a:r>
            <a:r>
              <a:rPr lang="zh-CN" altLang="en-US"/>
              <a:t>第二类则是被</a:t>
            </a:r>
            <a:r>
              <a:rPr lang="en-US" altLang="zh-CN"/>
              <a:t>4</a:t>
            </a:r>
            <a:r>
              <a:rPr lang="zh-CN" altLang="en-US"/>
              <a:t>除余</a:t>
            </a:r>
            <a:r>
              <a:rPr lang="en-US" altLang="zh-CN"/>
              <a:t>3</a:t>
            </a:r>
            <a:r>
              <a:rPr lang="zh-CN" altLang="en-US"/>
              <a:t>的素数如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23</a:t>
            </a:r>
            <a:r>
              <a:rPr lang="zh-CN" altLang="en-US"/>
              <a:t>，</a:t>
            </a:r>
            <a:r>
              <a:rPr lang="en-US" altLang="zh-CN" smtClean="0"/>
              <a:t>31</a:t>
            </a:r>
            <a:r>
              <a:rPr lang="zh-CN" altLang="en-US" smtClean="0"/>
              <a:t>。这类不能表示</a:t>
            </a:r>
            <a:r>
              <a:rPr lang="zh-CN" altLang="en-US"/>
              <a:t>为两个整数的平方和</a:t>
            </a:r>
            <a:r>
              <a:rPr lang="zh-CN" altLang="en-US" smtClean="0"/>
              <a:t>。</a:t>
            </a:r>
            <a:endParaRPr lang="en-US" altLang="en-US" sz="250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300" smtClean="0">
                <a:ea typeface="宋体" panose="02010600030101010101" pitchFamily="2" charset="-122"/>
              </a:rPr>
              <a:t>优点</a:t>
            </a:r>
            <a:r>
              <a:rPr lang="en-US" altLang="en-US" sz="3300" err="1" smtClean="0">
                <a:ea typeface="宋体" panose="02010600030101010101" pitchFamily="2" charset="-122"/>
                <a:sym typeface="Symbol" pitchFamily="18" charset="2"/>
              </a:rPr>
              <a:t>：</a:t>
            </a:r>
            <a:r>
              <a:rPr lang="en-US" altLang="en-US" sz="3300" smtClean="0">
                <a:ea typeface="宋体" panose="02010600030101010101" pitchFamily="2" charset="-122"/>
                <a:sym typeface="Symbol" pitchFamily="18" charset="2"/>
              </a:rPr>
              <a:t>探测序列跳跃式地</a:t>
            </a:r>
            <a:r>
              <a:rPr lang="zh-CN" altLang="en-US" sz="3300" smtClean="0">
                <a:ea typeface="宋体" panose="02010600030101010101" pitchFamily="2" charset="-122"/>
                <a:sym typeface="Symbol" pitchFamily="18" charset="2"/>
              </a:rPr>
              <a:t>哈希</a:t>
            </a:r>
            <a:r>
              <a:rPr lang="en-US" altLang="en-US" sz="3300" smtClean="0">
                <a:ea typeface="宋体" panose="02010600030101010101" pitchFamily="2" charset="-122"/>
                <a:sym typeface="Symbol" pitchFamily="18" charset="2"/>
              </a:rPr>
              <a:t>到整个表中</a:t>
            </a:r>
            <a:r>
              <a:rPr lang="en-US" altLang="en-US" sz="3300" err="1" smtClean="0">
                <a:ea typeface="宋体" panose="02010600030101010101" pitchFamily="2" charset="-122"/>
              </a:rPr>
              <a:t>，</a:t>
            </a:r>
            <a:r>
              <a:rPr lang="en-US" altLang="en-US" sz="3300" smtClean="0">
                <a:ea typeface="宋体" panose="02010600030101010101" pitchFamily="2" charset="-122"/>
              </a:rPr>
              <a:t>不易产生冲突的聚集现象</a:t>
            </a:r>
            <a:endParaRPr lang="en-US" altLang="en-US" sz="33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300" dirty="0" err="1" smtClean="0">
                <a:ea typeface="宋体" panose="02010600030101010101" pitchFamily="2" charset="-122"/>
              </a:rPr>
              <a:t>缺点</a:t>
            </a:r>
            <a:r>
              <a:rPr lang="en-US" altLang="en-US" sz="3300" err="1" smtClean="0">
                <a:ea typeface="宋体" panose="02010600030101010101" pitchFamily="2" charset="-122"/>
                <a:sym typeface="Symbol" pitchFamily="18" charset="2"/>
              </a:rPr>
              <a:t>：</a:t>
            </a:r>
            <a:r>
              <a:rPr lang="en-US" altLang="en-US" sz="3300" smtClean="0">
                <a:ea typeface="宋体" panose="02010600030101010101" pitchFamily="2" charset="-122"/>
                <a:sym typeface="Symbol" pitchFamily="18" charset="2"/>
              </a:rPr>
              <a:t>不能保证探测到</a:t>
            </a:r>
            <a:r>
              <a:rPr lang="zh-CN" altLang="en-US" sz="3300" smtClean="0">
                <a:ea typeface="宋体" panose="02010600030101010101" pitchFamily="2" charset="-122"/>
                <a:sym typeface="Symbol" pitchFamily="18" charset="2"/>
              </a:rPr>
              <a:t>哈希</a:t>
            </a:r>
            <a:r>
              <a:rPr lang="en-US" altLang="en-US" sz="3300" smtClean="0">
                <a:ea typeface="宋体" panose="02010600030101010101" pitchFamily="2" charset="-122"/>
                <a:sym typeface="Symbol" pitchFamily="18" charset="2"/>
              </a:rPr>
              <a:t>表的所有地址</a:t>
            </a:r>
          </a:p>
          <a:p>
            <a:endParaRPr lang="en-US" altLang="en-US" sz="3000" smtClean="0">
              <a:ea typeface="宋体" panose="02010600030101010101" pitchFamily="2" charset="-122"/>
            </a:endParaRPr>
          </a:p>
          <a:p>
            <a:r>
              <a:rPr lang="en-US" altLang="en-US" sz="3000" smtClean="0">
                <a:ea typeface="宋体" panose="02010600030101010101" pitchFamily="2" charset="-122"/>
              </a:rPr>
              <a:t>上例若采用二次探测法进行冲突处理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，则</a:t>
            </a:r>
            <a:r>
              <a:rPr lang="en-US" altLang="en-US" sz="3000" dirty="0" smtClean="0">
                <a:ea typeface="宋体" panose="02010600030101010101" pitchFamily="2" charset="-122"/>
                <a:sym typeface="Symbol" pitchFamily="18" charset="2"/>
              </a:rPr>
              <a:t>：</a:t>
            </a:r>
            <a:endParaRPr lang="en-US" altLang="en-US" sz="3300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H(15)=15  MOD 7=1         H(14)=14  MOD 7=0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H(28)=28  MOD 7=0    </a:t>
            </a:r>
            <a:r>
              <a:rPr lang="en-US" altLang="en-US" dirty="0" err="1" smtClean="0">
                <a:ea typeface="宋体" panose="02010600030101010101" pitchFamily="2" charset="-122"/>
              </a:rPr>
              <a:t>冲突</a:t>
            </a:r>
            <a:r>
              <a:rPr lang="en-US" altLang="en-US" dirty="0" smtClean="0">
                <a:ea typeface="宋体" panose="02010600030101010101" pitchFamily="2" charset="-122"/>
              </a:rPr>
              <a:t>     H1(28)=1     </a:t>
            </a:r>
            <a:r>
              <a:rPr lang="en-US" altLang="en-US" dirty="0" err="1" smtClean="0">
                <a:ea typeface="宋体" panose="02010600030101010101" pitchFamily="2" charset="-122"/>
              </a:rPr>
              <a:t>又冲突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H2(28)=4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H(26)=26  MOD 7=5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H(56)=56  MOD 7=0     </a:t>
            </a:r>
            <a:r>
              <a:rPr lang="en-US" altLang="en-US" dirty="0" err="1" smtClean="0">
                <a:ea typeface="宋体" panose="02010600030101010101" pitchFamily="2" charset="-122"/>
              </a:rPr>
              <a:t>冲突</a:t>
            </a:r>
            <a:r>
              <a:rPr lang="en-US" altLang="en-US" dirty="0" smtClean="0">
                <a:ea typeface="宋体" panose="02010600030101010101" pitchFamily="2" charset="-122"/>
              </a:rPr>
              <a:t>      H1(56)=1     </a:t>
            </a:r>
            <a:r>
              <a:rPr lang="en-US" altLang="en-US" dirty="0" err="1" smtClean="0">
                <a:ea typeface="宋体" panose="02010600030101010101" pitchFamily="2" charset="-122"/>
              </a:rPr>
              <a:t>又冲突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H2(56)=0   </a:t>
            </a:r>
            <a:r>
              <a:rPr lang="en-US" altLang="en-US" dirty="0" err="1" smtClean="0">
                <a:ea typeface="宋体" panose="02010600030101010101" pitchFamily="2" charset="-122"/>
              </a:rPr>
              <a:t>又冲突</a:t>
            </a:r>
            <a:r>
              <a:rPr lang="en-US" altLang="en-US" dirty="0" smtClean="0">
                <a:ea typeface="宋体" panose="02010600030101010101" pitchFamily="2" charset="-122"/>
              </a:rPr>
              <a:t>    H3(56)=4    </a:t>
            </a:r>
            <a:r>
              <a:rPr lang="en-US" altLang="en-US" dirty="0" err="1" smtClean="0">
                <a:ea typeface="宋体" panose="02010600030101010101" pitchFamily="2" charset="-122"/>
              </a:rPr>
              <a:t>又冲突</a:t>
            </a:r>
            <a:r>
              <a:rPr lang="en-US" altLang="en-US" dirty="0" smtClean="0">
                <a:ea typeface="宋体" panose="02010600030101010101" pitchFamily="2" charset="-122"/>
              </a:rPr>
              <a:t> 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H4(56)=2 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H(23)=23  MOD 7=2      </a:t>
            </a:r>
            <a:r>
              <a:rPr lang="en-US" altLang="en-US" err="1" smtClean="0">
                <a:ea typeface="宋体" panose="02010600030101010101" pitchFamily="2" charset="-122"/>
              </a:rPr>
              <a:t>冲突</a:t>
            </a:r>
            <a:r>
              <a:rPr lang="en-US" altLang="en-US" smtClean="0">
                <a:ea typeface="宋体" panose="02010600030101010101" pitchFamily="2" charset="-122"/>
              </a:rPr>
              <a:t>     </a:t>
            </a:r>
          </a:p>
          <a:p>
            <a:pPr marL="457200" lvl="1" indent="0">
              <a:buNone/>
            </a:pPr>
            <a:r>
              <a:rPr lang="en-US" altLang="en-US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H1(23)=3</a:t>
            </a:r>
            <a:endParaRPr lang="en-US" altLang="en-US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69408" y="6410767"/>
            <a:ext cx="41021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smtClean="0">
                <a:latin typeface="Times New Roman" pitchFamily="18" charset="0"/>
              </a:rPr>
              <a:t> </a:t>
            </a:r>
            <a:endParaRPr lang="en-US" altLang="en-US" sz="28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126608" y="64107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5736208" y="64107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345808" y="64107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6993508" y="64107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7666608" y="64107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8250808" y="64107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694808" y="6029767"/>
            <a:ext cx="40306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</a:rPr>
              <a:t>0    1      2       3      4      5     6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40559" y="64006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15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4669408" y="64188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14</a:t>
            </a:r>
            <a:endParaRPr 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7087049" y="64247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28</a:t>
            </a:r>
            <a:endParaRPr 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7679072" y="64307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26</a:t>
            </a:r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736208" y="63736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5</a:t>
            </a:r>
            <a:r>
              <a:rPr lang="en-US" sz="2400" b="1" smtClean="0"/>
              <a:t>6</a:t>
            </a:r>
            <a:endParaRPr 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6426925" y="6358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2900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0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0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0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0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4" grpId="0" uiExpand="1" build="p" bldLvl="5" autoUpdateAnimBg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251" name="Group 3"/>
          <p:cNvGrpSpPr>
            <a:grpSpLocks/>
          </p:cNvGrpSpPr>
          <p:nvPr/>
        </p:nvGrpSpPr>
        <p:grpSpPr bwMode="auto">
          <a:xfrm>
            <a:off x="4852417" y="2156024"/>
            <a:ext cx="4256087" cy="696912"/>
            <a:chOff x="0" y="0"/>
            <a:chExt cx="2681" cy="439"/>
          </a:xfrm>
        </p:grpSpPr>
        <p:grpSp>
          <p:nvGrpSpPr>
            <p:cNvPr id="693252" name="Group 4"/>
            <p:cNvGrpSpPr>
              <a:grpSpLocks/>
            </p:cNvGrpSpPr>
            <p:nvPr/>
          </p:nvGrpSpPr>
          <p:grpSpPr bwMode="auto">
            <a:xfrm>
              <a:off x="0" y="0"/>
              <a:ext cx="2681" cy="435"/>
              <a:chOff x="0" y="0"/>
              <a:chExt cx="2681" cy="435"/>
            </a:xfrm>
          </p:grpSpPr>
          <p:sp>
            <p:nvSpPr>
              <p:cNvPr id="693256" name="Text Box 5"/>
              <p:cNvSpPr txBox="1">
                <a:spLocks noChangeArrowheads="1"/>
              </p:cNvSpPr>
              <p:nvPr/>
            </p:nvSpPr>
            <p:spPr bwMode="auto">
              <a:xfrm>
                <a:off x="34" y="0"/>
                <a:ext cx="2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0    1    2    3    4    5    6    7    8    9   10</a:t>
                </a:r>
              </a:p>
            </p:txBody>
          </p:sp>
          <p:sp>
            <p:nvSpPr>
              <p:cNvPr id="693257" name="Rectangle 6"/>
              <p:cNvSpPr>
                <a:spLocks noChangeArrowheads="1"/>
              </p:cNvSpPr>
              <p:nvPr/>
            </p:nvSpPr>
            <p:spPr bwMode="auto">
              <a:xfrm>
                <a:off x="0" y="193"/>
                <a:ext cx="2681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693258" name="Line 7"/>
              <p:cNvSpPr>
                <a:spLocks noChangeShapeType="1"/>
              </p:cNvSpPr>
              <p:nvPr/>
            </p:nvSpPr>
            <p:spPr bwMode="auto">
              <a:xfrm>
                <a:off x="237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59" name="Line 8"/>
              <p:cNvSpPr>
                <a:spLocks noChangeShapeType="1"/>
              </p:cNvSpPr>
              <p:nvPr/>
            </p:nvSpPr>
            <p:spPr bwMode="auto">
              <a:xfrm>
                <a:off x="480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0" name="Line 9"/>
              <p:cNvSpPr>
                <a:spLocks noChangeShapeType="1"/>
              </p:cNvSpPr>
              <p:nvPr/>
            </p:nvSpPr>
            <p:spPr bwMode="auto">
              <a:xfrm>
                <a:off x="724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1" name="Line 10"/>
              <p:cNvSpPr>
                <a:spLocks noChangeShapeType="1"/>
              </p:cNvSpPr>
              <p:nvPr/>
            </p:nvSpPr>
            <p:spPr bwMode="auto">
              <a:xfrm>
                <a:off x="968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2" name="Line 11"/>
              <p:cNvSpPr>
                <a:spLocks noChangeShapeType="1"/>
              </p:cNvSpPr>
              <p:nvPr/>
            </p:nvSpPr>
            <p:spPr bwMode="auto">
              <a:xfrm>
                <a:off x="1212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3" name="Line 12"/>
              <p:cNvSpPr>
                <a:spLocks noChangeShapeType="1"/>
              </p:cNvSpPr>
              <p:nvPr/>
            </p:nvSpPr>
            <p:spPr bwMode="auto">
              <a:xfrm>
                <a:off x="1455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4" name="Line 13"/>
              <p:cNvSpPr>
                <a:spLocks noChangeShapeType="1"/>
              </p:cNvSpPr>
              <p:nvPr/>
            </p:nvSpPr>
            <p:spPr bwMode="auto">
              <a:xfrm>
                <a:off x="1699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5" name="Line 14"/>
              <p:cNvSpPr>
                <a:spLocks noChangeShapeType="1"/>
              </p:cNvSpPr>
              <p:nvPr/>
            </p:nvSpPr>
            <p:spPr bwMode="auto">
              <a:xfrm>
                <a:off x="1943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6" name="Line 15"/>
              <p:cNvSpPr>
                <a:spLocks noChangeShapeType="1"/>
              </p:cNvSpPr>
              <p:nvPr/>
            </p:nvSpPr>
            <p:spPr bwMode="auto">
              <a:xfrm>
                <a:off x="2187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7" name="Line 16"/>
              <p:cNvSpPr>
                <a:spLocks noChangeShapeType="1"/>
              </p:cNvSpPr>
              <p:nvPr/>
            </p:nvSpPr>
            <p:spPr bwMode="auto">
              <a:xfrm>
                <a:off x="2431" y="193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3268" name="Text Box 17"/>
              <p:cNvSpPr txBox="1">
                <a:spLocks noChangeArrowheads="1"/>
              </p:cNvSpPr>
              <p:nvPr/>
            </p:nvSpPr>
            <p:spPr bwMode="auto">
              <a:xfrm>
                <a:off x="1193" y="185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itchFamily="18" charset="0"/>
                  </a:rPr>
                  <a:t>60  17  29</a:t>
                </a:r>
              </a:p>
            </p:txBody>
          </p:sp>
        </p:grpSp>
        <p:sp>
          <p:nvSpPr>
            <p:cNvPr id="693253" name="Text Box 18"/>
            <p:cNvSpPr txBox="1">
              <a:spLocks noChangeArrowheads="1"/>
            </p:cNvSpPr>
            <p:nvPr/>
          </p:nvSpPr>
          <p:spPr bwMode="auto">
            <a:xfrm>
              <a:off x="1939" y="18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66FF"/>
                  </a:solidFill>
                  <a:latin typeface="Times New Roman" pitchFamily="18" charset="0"/>
                </a:rPr>
                <a:t>38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693254" name="Text Box 19"/>
            <p:cNvSpPr txBox="1">
              <a:spLocks noChangeArrowheads="1"/>
            </p:cNvSpPr>
            <p:nvPr/>
          </p:nvSpPr>
          <p:spPr bwMode="auto">
            <a:xfrm>
              <a:off x="959" y="18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folHlink"/>
                  </a:solidFill>
                  <a:latin typeface="Times New Roman" pitchFamily="18" charset="0"/>
                </a:rPr>
                <a:t>38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693255" name="Text Box 20"/>
            <p:cNvSpPr txBox="1">
              <a:spLocks noChangeArrowheads="1"/>
            </p:cNvSpPr>
            <p:nvPr/>
          </p:nvSpPr>
          <p:spPr bwMode="auto">
            <a:xfrm>
              <a:off x="713" y="18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itchFamily="18" charset="0"/>
                </a:rPr>
                <a:t>38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</a:rPr>
              <a:t>开放定址法</a:t>
            </a:r>
            <a:r>
              <a:rPr lang="zh-CN" altLang="en-US" smtClean="0">
                <a:latin typeface="+mn-lt"/>
                <a:ea typeface="宋体" panose="02010600030101010101" pitchFamily="2" charset="-122"/>
              </a:rPr>
              <a:t>处理冲突：举例</a:t>
            </a:r>
            <a:endParaRPr lang="en-US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/>
              <a:t>表长为</a:t>
            </a:r>
            <a:r>
              <a:rPr lang="en-US" altLang="en-US" sz="2800"/>
              <a:t>11</a:t>
            </a:r>
            <a:r>
              <a:rPr lang="zh-CN" altLang="en-US" sz="2800"/>
              <a:t>的哈希表中已填有关键字为</a:t>
            </a:r>
            <a:r>
              <a:rPr lang="en-US" altLang="en-US" sz="2800"/>
              <a:t>17</a:t>
            </a:r>
            <a:r>
              <a:rPr lang="zh-CN" altLang="en-US" sz="2800"/>
              <a:t>，</a:t>
            </a:r>
            <a:r>
              <a:rPr lang="en-US" altLang="en-US" sz="2800"/>
              <a:t>60</a:t>
            </a:r>
            <a:r>
              <a:rPr lang="zh-CN" altLang="en-US" sz="2800"/>
              <a:t>，</a:t>
            </a:r>
            <a:r>
              <a:rPr lang="en-US" altLang="en-US" sz="2800"/>
              <a:t>29</a:t>
            </a:r>
            <a:r>
              <a:rPr lang="zh-CN" altLang="en-US" sz="2800"/>
              <a:t>的记录，哈希函数为</a:t>
            </a:r>
            <a:r>
              <a:rPr lang="en-US" altLang="en-US" sz="2800"/>
              <a:t>H(key)=key  MOD  11</a:t>
            </a:r>
            <a:r>
              <a:rPr lang="zh-CN" altLang="en-US" sz="2800" smtClean="0"/>
              <a:t>。现有</a:t>
            </a:r>
            <a:r>
              <a:rPr lang="zh-CN" altLang="en-US" sz="2800"/>
              <a:t>第4个记录，其关键字为38，按</a:t>
            </a:r>
            <a:r>
              <a:rPr lang="en-US" altLang="en-US" sz="2800"/>
              <a:t>开放定址法</a:t>
            </a:r>
            <a:r>
              <a:rPr lang="zh-CN" altLang="en-US" sz="2800"/>
              <a:t>的三种处理冲突的方法，将它填入表中：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smtClean="0"/>
              <a:t>(</a:t>
            </a:r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sz="2800" smtClean="0"/>
              <a:t>) </a:t>
            </a:r>
            <a:r>
              <a:rPr lang="zh-CN" altLang="en-US" sz="2800" smtClean="0"/>
              <a:t>线性：</a:t>
            </a:r>
            <a:endParaRPr lang="en-US" altLang="zh-CN" sz="280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smtClean="0"/>
              <a:t>      H(38</a:t>
            </a:r>
            <a:r>
              <a:rPr lang="en-US" altLang="en-US" sz="2800"/>
              <a:t>)=38 MOD 11=5 </a:t>
            </a:r>
            <a:r>
              <a:rPr lang="zh-CN" altLang="en-US" sz="2800"/>
              <a:t>冲突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/>
              <a:t>      </a:t>
            </a:r>
            <a:r>
              <a:rPr lang="en-US" altLang="en-US" sz="2800"/>
              <a:t>H1=(5+1) MOD 11=6 </a:t>
            </a:r>
            <a:r>
              <a:rPr lang="zh-CN" altLang="en-US" sz="2800"/>
              <a:t>冲突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/>
              <a:t>      </a:t>
            </a:r>
            <a:r>
              <a:rPr lang="en-US" altLang="en-US" sz="2800"/>
              <a:t>H2=(5+2) MOD 11=7 </a:t>
            </a:r>
            <a:r>
              <a:rPr lang="zh-CN" altLang="en-US" sz="2800"/>
              <a:t>冲突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/>
              <a:t>      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</a:rPr>
              <a:t>H3=(5+3) MOD 11=8 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不冲突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/>
              <a:t>(</a:t>
            </a:r>
            <a:r>
              <a:rPr lang="en-US" altLang="en-US" sz="2800">
                <a:solidFill>
                  <a:schemeClr val="folHlink"/>
                </a:solidFill>
              </a:rPr>
              <a:t>2</a:t>
            </a:r>
            <a:r>
              <a:rPr lang="en-US" altLang="en-US" sz="2800"/>
              <a:t>) </a:t>
            </a:r>
            <a:r>
              <a:rPr lang="zh-CN" altLang="en-US" sz="2800" smtClean="0"/>
              <a:t>二次：</a:t>
            </a:r>
            <a:endParaRPr lang="en-US" altLang="zh-CN" sz="2800" smtClean="0"/>
          </a:p>
          <a:p>
            <a:pPr>
              <a:spcBef>
                <a:spcPts val="0"/>
              </a:spcBef>
              <a:buNone/>
            </a:pPr>
            <a:r>
              <a:rPr lang="en-US" altLang="en-US" sz="2800"/>
              <a:t> </a:t>
            </a:r>
            <a:r>
              <a:rPr lang="en-US" altLang="en-US" sz="2800" smtClean="0"/>
              <a:t>     H(38</a:t>
            </a:r>
            <a:r>
              <a:rPr lang="en-US" altLang="en-US" sz="2800"/>
              <a:t>)=38 MOD 11=5  </a:t>
            </a:r>
            <a:r>
              <a:rPr lang="zh-CN" altLang="en-US" sz="2800"/>
              <a:t>冲突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/>
              <a:t>      </a:t>
            </a:r>
            <a:r>
              <a:rPr lang="en-US" altLang="en-US" sz="2800"/>
              <a:t>H</a:t>
            </a:r>
            <a:r>
              <a:rPr lang="en-US" altLang="en-US" sz="2800" baseline="-20000"/>
              <a:t>1</a:t>
            </a:r>
            <a:r>
              <a:rPr lang="en-US" altLang="en-US" sz="2800"/>
              <a:t>=(5+1</a:t>
            </a:r>
            <a:r>
              <a:rPr lang="en-US" altLang="en-US" sz="2800">
                <a:sym typeface="Symbol" pitchFamily="18" charset="2"/>
              </a:rPr>
              <a:t>²</a:t>
            </a:r>
            <a:r>
              <a:rPr lang="en-US" altLang="en-US" sz="2800"/>
              <a:t>) MOD 11=6 </a:t>
            </a:r>
            <a:r>
              <a:rPr lang="zh-CN" altLang="en-US" sz="2800"/>
              <a:t>冲突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/>
              <a:t>      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en-US" sz="2800" baseline="-2000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</a:rPr>
              <a:t>=(5-1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²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</a:rPr>
              <a:t>) MOD 11=4 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不冲突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/>
              <a:t>(</a:t>
            </a:r>
            <a:r>
              <a:rPr lang="en-US" altLang="en-US" sz="2800">
                <a:solidFill>
                  <a:srgbClr val="FF3300"/>
                </a:solidFill>
              </a:rPr>
              <a:t>3</a:t>
            </a:r>
            <a:r>
              <a:rPr lang="en-US" altLang="en-US" sz="2800"/>
              <a:t>) H(38)=38 MOD 11=5  </a:t>
            </a:r>
            <a:r>
              <a:rPr lang="zh-CN" altLang="en-US" sz="2800"/>
              <a:t>冲突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/>
              <a:t>     设伪随机数序列为</a:t>
            </a:r>
            <a:r>
              <a:rPr lang="en-US" altLang="en-US" sz="2800"/>
              <a:t>9</a:t>
            </a:r>
            <a:r>
              <a:rPr lang="zh-CN" altLang="en-US" sz="2800"/>
              <a:t>，则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en-US" sz="2800" baseline="-2000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en-US" sz="2800">
                <a:solidFill>
                  <a:schemeClr val="accent6">
                    <a:lumMod val="75000"/>
                  </a:schemeClr>
                </a:solidFill>
              </a:rPr>
              <a:t>=(5+9) MOD 11=3 </a:t>
            </a:r>
            <a:r>
              <a:rPr lang="zh-CN" altLang="en-US" sz="2800"/>
              <a:t>不</a:t>
            </a:r>
            <a:r>
              <a:rPr lang="zh-CN" altLang="en-US" sz="2800" smtClean="0"/>
              <a:t>冲突</a:t>
            </a:r>
            <a:endParaRPr lang="en-US" sz="2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1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冲突处理的方法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再哈希法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构造若干个哈希函数，当发生冲突时，利用不同的哈希函数再计算下一个新哈希地址，直到不发生冲突为止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即：H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=</a:t>
            </a:r>
            <a:r>
              <a:rPr lang="en-US" altLang="en-US" dirty="0" err="1" smtClean="0">
                <a:ea typeface="宋体" panose="02010600030101010101" pitchFamily="2" charset="-122"/>
              </a:rPr>
              <a:t>RH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(key)     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=1, 2, …, k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其中，</a:t>
            </a:r>
            <a:r>
              <a:rPr lang="en-US" altLang="en-US" dirty="0" err="1" smtClean="0">
                <a:ea typeface="宋体" panose="02010600030101010101" pitchFamily="2" charset="-122"/>
              </a:rPr>
              <a:t>RH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为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一组</a:t>
            </a:r>
            <a:r>
              <a:rPr lang="en-US" altLang="en-US" dirty="0" smtClean="0">
                <a:ea typeface="宋体" panose="02010600030101010101" pitchFamily="2" charset="-122"/>
              </a:rPr>
              <a:t>不同的哈希函数。第一次发生冲突时，用RH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1</a:t>
            </a:r>
            <a:r>
              <a:rPr lang="en-US" altLang="en-US" dirty="0" smtClean="0">
                <a:ea typeface="宋体" panose="02010600030101010101" pitchFamily="2" charset="-122"/>
              </a:rPr>
              <a:t>计算，第二次发生冲突时，用</a:t>
            </a:r>
            <a:r>
              <a:rPr lang="en-US" altLang="en-US" smtClean="0">
                <a:ea typeface="宋体" panose="02010600030101010101" pitchFamily="2" charset="-122"/>
              </a:rPr>
              <a:t>RH</a:t>
            </a:r>
            <a:r>
              <a:rPr lang="en-US" altLang="en-US" baseline="-25000" smtClean="0">
                <a:ea typeface="宋体" panose="02010600030101010101" pitchFamily="2" charset="-122"/>
              </a:rPr>
              <a:t>2</a:t>
            </a:r>
            <a:r>
              <a:rPr lang="en-US" altLang="en-US" smtClean="0">
                <a:ea typeface="宋体" panose="02010600030101010101" pitchFamily="2" charset="-122"/>
              </a:rPr>
              <a:t>计算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依此类推</a:t>
            </a:r>
            <a:r>
              <a:rPr lang="zh-CN" altLang="en-US" dirty="0" smtClean="0">
                <a:ea typeface="宋体" panose="02010600030101010101" pitchFamily="2" charset="-122"/>
              </a:rPr>
              <a:t>直到</a:t>
            </a:r>
            <a:r>
              <a:rPr lang="en-US" altLang="en-US" dirty="0" err="1" smtClean="0">
                <a:ea typeface="宋体" panose="02010600030101010101" pitchFamily="2" charset="-122"/>
              </a:rPr>
              <a:t>到某个</a:t>
            </a:r>
            <a:r>
              <a:rPr lang="en-US" altLang="en-US" err="1" smtClean="0">
                <a:ea typeface="宋体" panose="02010600030101010101" pitchFamily="2" charset="-122"/>
              </a:rPr>
              <a:t>Hi</a:t>
            </a:r>
            <a:r>
              <a:rPr lang="en-US" altLang="en-US" smtClean="0">
                <a:ea typeface="宋体" panose="02010600030101010101" pitchFamily="2" charset="-122"/>
              </a:rPr>
              <a:t>不</a:t>
            </a:r>
            <a:r>
              <a:rPr lang="zh-CN" altLang="en-US" smtClean="0">
                <a:ea typeface="宋体" panose="02010600030101010101" pitchFamily="2" charset="-122"/>
              </a:rPr>
              <a:t>发生</a:t>
            </a:r>
            <a:r>
              <a:rPr lang="en-US" altLang="en-US" smtClean="0">
                <a:ea typeface="宋体" panose="02010600030101010101" pitchFamily="2" charset="-122"/>
              </a:rPr>
              <a:t>冲突为止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优点</a:t>
            </a:r>
            <a:r>
              <a:rPr lang="en-US" altLang="en-US" err="1" smtClean="0">
                <a:ea typeface="宋体" panose="02010600030101010101" pitchFamily="2" charset="-122"/>
              </a:rPr>
              <a:t>：</a:t>
            </a:r>
            <a:r>
              <a:rPr lang="en-US" altLang="en-US" smtClean="0">
                <a:ea typeface="宋体" panose="02010600030101010101" pitchFamily="2" charset="-122"/>
              </a:rPr>
              <a:t>不易产生冲突的聚集现象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缺点：计算时间增加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9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 smtClean="0">
                <a:latin typeface="+mn-lt"/>
                <a:ea typeface="宋体" panose="02010600030101010101" pitchFamily="2" charset="-122"/>
              </a:rPr>
              <a:t>冲突处理的方法</a:t>
            </a:r>
            <a:r>
              <a:rPr lang="en-US" altLang="zh-CN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b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链地址法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352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err="1" smtClean="0">
                <a:ea typeface="宋体" panose="02010600030101010101" pitchFamily="2" charset="-122"/>
              </a:rPr>
              <a:t>将所有关键字为同义词</a:t>
            </a:r>
            <a:r>
              <a:rPr lang="en-US" altLang="en-US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地址相同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的记录存储在一个单链表中，并用一维数组存放链表的头指针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smtClean="0">
                <a:ea typeface="宋体" panose="02010600030101010101" pitchFamily="2" charset="-122"/>
              </a:rPr>
              <a:t>设</a:t>
            </a:r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表长为</a:t>
            </a:r>
            <a:r>
              <a:rPr lang="en-US" altLang="en-US" dirty="0" err="1" smtClean="0">
                <a:ea typeface="宋体" panose="02010600030101010101" pitchFamily="2" charset="-122"/>
              </a:rPr>
              <a:t>m，</a:t>
            </a:r>
            <a:r>
              <a:rPr lang="en-US" altLang="en-US" err="1" smtClean="0">
                <a:ea typeface="宋体" panose="02010600030101010101" pitchFamily="2" charset="-122"/>
              </a:rPr>
              <a:t>定义一个一维指针数组</a:t>
            </a:r>
            <a:r>
              <a:rPr lang="en-US" altLang="en-US" smtClean="0">
                <a:ea typeface="宋体" panose="02010600030101010101" pitchFamily="2" charset="-122"/>
                <a:sym typeface="Symbol" pitchFamily="18" charset="2"/>
              </a:rPr>
              <a:t>：</a:t>
            </a:r>
            <a:r>
              <a:rPr lang="en-US" altLang="en-US" smtClean="0">
                <a:ea typeface="宋体" panose="02010600030101010101" pitchFamily="2" charset="-122"/>
              </a:rPr>
              <a:t>RecNode </a:t>
            </a:r>
            <a:r>
              <a:rPr lang="en-US" altLang="en-US" dirty="0" smtClean="0">
                <a:ea typeface="宋体" panose="02010600030101010101" pitchFamily="2" charset="-122"/>
              </a:rPr>
              <a:t>*</a:t>
            </a:r>
            <a:r>
              <a:rPr lang="en-US" altLang="en-US" dirty="0" err="1" smtClean="0">
                <a:ea typeface="宋体" panose="02010600030101010101" pitchFamily="2" charset="-122"/>
              </a:rPr>
              <a:t>linkhash</a:t>
            </a:r>
            <a:r>
              <a:rPr lang="en-US" altLang="en-US" dirty="0" smtClean="0">
                <a:ea typeface="宋体" panose="02010600030101010101" pitchFamily="2" charset="-122"/>
              </a:rPr>
              <a:t>[m]，</a:t>
            </a:r>
            <a:r>
              <a:rPr lang="en-US" altLang="en-US" dirty="0" err="1" smtClean="0">
                <a:ea typeface="宋体" panose="02010600030101010101" pitchFamily="2" charset="-122"/>
              </a:rPr>
              <a:t>其中RecNode是结点类型，每个分量的初值为空</a:t>
            </a:r>
            <a:r>
              <a:rPr lang="en-US" altLang="en-US" err="1" smtClean="0">
                <a:ea typeface="宋体" panose="02010600030101010101" pitchFamily="2" charset="-122"/>
              </a:rPr>
              <a:t>。</a:t>
            </a:r>
            <a:r>
              <a:rPr lang="en-US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凡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哈希</a:t>
            </a:r>
            <a:r>
              <a:rPr lang="en-US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地址为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k的记录都插入到以linkhash</a:t>
            </a:r>
            <a:r>
              <a:rPr lang="en-US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[k]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为头指针的链表中</a:t>
            </a:r>
            <a:r>
              <a:rPr lang="en-US" altLang="en-US" err="1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插入位置可以</a:t>
            </a:r>
            <a:r>
              <a:rPr lang="en-US" altLang="en-US" smtClean="0">
                <a:solidFill>
                  <a:srgbClr val="0000FF"/>
                </a:solidFill>
                <a:ea typeface="宋体" panose="02010600030101010101" pitchFamily="2" charset="-122"/>
              </a:rPr>
              <a:t>在表头或表尾或按关键字排序插入</a:t>
            </a:r>
            <a:endParaRPr lang="en-US" altLang="en-US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en-US" dirty="0" smtClean="0">
                <a:ea typeface="宋体" panose="02010600030101010101" pitchFamily="2" charset="-122"/>
              </a:rPr>
              <a:t>优点</a:t>
            </a:r>
            <a:r>
              <a:rPr lang="en-US" altLang="en-US" smtClean="0">
                <a:ea typeface="宋体" panose="02010600030101010101" pitchFamily="2" charset="-122"/>
              </a:rPr>
              <a:t>：不易产生冲突的聚集；删除记录也很简单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9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24" name="Group 4"/>
          <p:cNvGrpSpPr>
            <a:grpSpLocks/>
          </p:cNvGrpSpPr>
          <p:nvPr/>
        </p:nvGrpSpPr>
        <p:grpSpPr bwMode="auto">
          <a:xfrm>
            <a:off x="487090" y="1170945"/>
            <a:ext cx="5641975" cy="5291137"/>
            <a:chOff x="0" y="0"/>
            <a:chExt cx="3554" cy="3333"/>
          </a:xfrm>
        </p:grpSpPr>
        <p:grpSp>
          <p:nvGrpSpPr>
            <p:cNvPr id="696325" name="Group 5"/>
            <p:cNvGrpSpPr>
              <a:grpSpLocks/>
            </p:cNvGrpSpPr>
            <p:nvPr/>
          </p:nvGrpSpPr>
          <p:grpSpPr bwMode="auto">
            <a:xfrm>
              <a:off x="598" y="307"/>
              <a:ext cx="2956" cy="218"/>
              <a:chOff x="0" y="0"/>
              <a:chExt cx="2956" cy="218"/>
            </a:xfrm>
          </p:grpSpPr>
          <p:grpSp>
            <p:nvGrpSpPr>
              <p:cNvPr id="696385" name="Group 6"/>
              <p:cNvGrpSpPr>
                <a:grpSpLocks/>
              </p:cNvGrpSpPr>
              <p:nvPr/>
            </p:nvGrpSpPr>
            <p:grpSpPr bwMode="auto">
              <a:xfrm>
                <a:off x="2154" y="0"/>
                <a:ext cx="802" cy="218"/>
                <a:chOff x="0" y="0"/>
                <a:chExt cx="802" cy="218"/>
              </a:xfrm>
            </p:grpSpPr>
            <p:grpSp>
              <p:nvGrpSpPr>
                <p:cNvPr id="696401" name="Group 7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4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79  ⋀</a:t>
                    </a:r>
                    <a:r>
                      <a:rPr lang="en-US" altLang="en-US" sz="2000" dirty="0">
                        <a:latin typeface="Times New Roman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69640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402" name="Line 10"/>
                <p:cNvSpPr>
                  <a:spLocks noChangeShapeType="1"/>
                </p:cNvSpPr>
                <p:nvPr/>
              </p:nvSpPr>
              <p:spPr bwMode="auto">
                <a:xfrm>
                  <a:off x="0" y="114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386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802" cy="218"/>
                <a:chOff x="0" y="0"/>
                <a:chExt cx="802" cy="218"/>
              </a:xfrm>
            </p:grpSpPr>
            <p:grpSp>
              <p:nvGrpSpPr>
                <p:cNvPr id="696397" name="Group 12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9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14</a:t>
                    </a:r>
                    <a:endParaRPr lang="en-US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40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98" name="Line 15"/>
                <p:cNvSpPr>
                  <a:spLocks noChangeShapeType="1"/>
                </p:cNvSpPr>
                <p:nvPr/>
              </p:nvSpPr>
              <p:spPr bwMode="auto">
                <a:xfrm>
                  <a:off x="0" y="112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387" name="Group 16"/>
              <p:cNvGrpSpPr>
                <a:grpSpLocks/>
              </p:cNvGrpSpPr>
              <p:nvPr/>
            </p:nvGrpSpPr>
            <p:grpSpPr bwMode="auto">
              <a:xfrm>
                <a:off x="726" y="0"/>
                <a:ext cx="802" cy="218"/>
                <a:chOff x="0" y="0"/>
                <a:chExt cx="802" cy="218"/>
              </a:xfrm>
            </p:grpSpPr>
            <p:grpSp>
              <p:nvGrpSpPr>
                <p:cNvPr id="696393" name="Group 17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9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1</a:t>
                    </a:r>
                    <a:endParaRPr lang="en-US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39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94" name="Line 20"/>
                <p:cNvSpPr>
                  <a:spLocks noChangeShapeType="1"/>
                </p:cNvSpPr>
                <p:nvPr/>
              </p:nvSpPr>
              <p:spPr bwMode="auto">
                <a:xfrm>
                  <a:off x="0" y="112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388" name="Group 21"/>
              <p:cNvGrpSpPr>
                <a:grpSpLocks/>
              </p:cNvGrpSpPr>
              <p:nvPr/>
            </p:nvGrpSpPr>
            <p:grpSpPr bwMode="auto">
              <a:xfrm>
                <a:off x="1452" y="0"/>
                <a:ext cx="802" cy="218"/>
                <a:chOff x="0" y="0"/>
                <a:chExt cx="802" cy="218"/>
              </a:xfrm>
            </p:grpSpPr>
            <p:grpSp>
              <p:nvGrpSpPr>
                <p:cNvPr id="696389" name="Group 22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9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27</a:t>
                    </a:r>
                    <a:endParaRPr lang="en-US" altLang="en-US" sz="20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39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90" name="Line 25"/>
                <p:cNvSpPr>
                  <a:spLocks noChangeShapeType="1"/>
                </p:cNvSpPr>
                <p:nvPr/>
              </p:nvSpPr>
              <p:spPr bwMode="auto">
                <a:xfrm>
                  <a:off x="0" y="112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6326" name="Group 26"/>
            <p:cNvGrpSpPr>
              <a:grpSpLocks/>
            </p:cNvGrpSpPr>
            <p:nvPr/>
          </p:nvGrpSpPr>
          <p:grpSpPr bwMode="auto">
            <a:xfrm>
              <a:off x="596" y="819"/>
              <a:ext cx="1528" cy="219"/>
              <a:chOff x="0" y="0"/>
              <a:chExt cx="1528" cy="219"/>
            </a:xfrm>
          </p:grpSpPr>
          <p:grpSp>
            <p:nvGrpSpPr>
              <p:cNvPr id="696375" name="Group 27"/>
              <p:cNvGrpSpPr>
                <a:grpSpLocks/>
              </p:cNvGrpSpPr>
              <p:nvPr/>
            </p:nvGrpSpPr>
            <p:grpSpPr bwMode="auto">
              <a:xfrm>
                <a:off x="726" y="1"/>
                <a:ext cx="802" cy="218"/>
                <a:chOff x="0" y="0"/>
                <a:chExt cx="802" cy="218"/>
              </a:xfrm>
            </p:grpSpPr>
            <p:grpSp>
              <p:nvGrpSpPr>
                <p:cNvPr id="696381" name="Group 28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8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55  ⋀</a:t>
                    </a:r>
                    <a:r>
                      <a:rPr lang="en-US" altLang="en-US" sz="2000">
                        <a:latin typeface="Times New Roman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69638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82" name="Line 31"/>
                <p:cNvSpPr>
                  <a:spLocks noChangeShapeType="1"/>
                </p:cNvSpPr>
                <p:nvPr/>
              </p:nvSpPr>
              <p:spPr bwMode="auto">
                <a:xfrm>
                  <a:off x="0" y="114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37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802" cy="218"/>
                <a:chOff x="0" y="0"/>
                <a:chExt cx="802" cy="218"/>
              </a:xfrm>
            </p:grpSpPr>
            <p:grpSp>
              <p:nvGrpSpPr>
                <p:cNvPr id="696377" name="Group 33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7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68</a:t>
                    </a:r>
                    <a:endParaRPr lang="en-US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38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78" name="Line 36"/>
                <p:cNvSpPr>
                  <a:spLocks noChangeShapeType="1"/>
                </p:cNvSpPr>
                <p:nvPr/>
              </p:nvSpPr>
              <p:spPr bwMode="auto">
                <a:xfrm>
                  <a:off x="0" y="112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6327" name="Group 37"/>
            <p:cNvGrpSpPr>
              <a:grpSpLocks/>
            </p:cNvGrpSpPr>
            <p:nvPr/>
          </p:nvGrpSpPr>
          <p:grpSpPr bwMode="auto">
            <a:xfrm>
              <a:off x="603" y="2596"/>
              <a:ext cx="1528" cy="219"/>
              <a:chOff x="0" y="0"/>
              <a:chExt cx="1528" cy="219"/>
            </a:xfrm>
          </p:grpSpPr>
          <p:grpSp>
            <p:nvGrpSpPr>
              <p:cNvPr id="696365" name="Group 38"/>
              <p:cNvGrpSpPr>
                <a:grpSpLocks/>
              </p:cNvGrpSpPr>
              <p:nvPr/>
            </p:nvGrpSpPr>
            <p:grpSpPr bwMode="auto">
              <a:xfrm>
                <a:off x="726" y="1"/>
                <a:ext cx="802" cy="218"/>
                <a:chOff x="0" y="0"/>
                <a:chExt cx="802" cy="218"/>
              </a:xfrm>
            </p:grpSpPr>
            <p:grpSp>
              <p:nvGrpSpPr>
                <p:cNvPr id="696371" name="Group 39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7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10  ⋀</a:t>
                    </a:r>
                    <a:r>
                      <a:rPr lang="en-US" altLang="en-US" sz="2000" dirty="0">
                        <a:latin typeface="Times New Roman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69637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72" name="Line 42"/>
                <p:cNvSpPr>
                  <a:spLocks noChangeShapeType="1"/>
                </p:cNvSpPr>
                <p:nvPr/>
              </p:nvSpPr>
              <p:spPr bwMode="auto">
                <a:xfrm>
                  <a:off x="0" y="114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366" name="Group 43"/>
              <p:cNvGrpSpPr>
                <a:grpSpLocks/>
              </p:cNvGrpSpPr>
              <p:nvPr/>
            </p:nvGrpSpPr>
            <p:grpSpPr bwMode="auto">
              <a:xfrm>
                <a:off x="0" y="0"/>
                <a:ext cx="802" cy="218"/>
                <a:chOff x="0" y="0"/>
                <a:chExt cx="802" cy="218"/>
              </a:xfrm>
            </p:grpSpPr>
            <p:grpSp>
              <p:nvGrpSpPr>
                <p:cNvPr id="696367" name="Group 44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6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23</a:t>
                    </a:r>
                    <a:endParaRPr lang="en-US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37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68" name="Line 47"/>
                <p:cNvSpPr>
                  <a:spLocks noChangeShapeType="1"/>
                </p:cNvSpPr>
                <p:nvPr/>
              </p:nvSpPr>
              <p:spPr bwMode="auto">
                <a:xfrm>
                  <a:off x="0" y="112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6328" name="Group 48"/>
            <p:cNvGrpSpPr>
              <a:grpSpLocks/>
            </p:cNvGrpSpPr>
            <p:nvPr/>
          </p:nvGrpSpPr>
          <p:grpSpPr bwMode="auto">
            <a:xfrm>
              <a:off x="603" y="1834"/>
              <a:ext cx="802" cy="218"/>
              <a:chOff x="0" y="0"/>
              <a:chExt cx="802" cy="218"/>
            </a:xfrm>
          </p:grpSpPr>
          <p:grpSp>
            <p:nvGrpSpPr>
              <p:cNvPr id="696361" name="Group 49"/>
              <p:cNvGrpSpPr>
                <a:grpSpLocks/>
              </p:cNvGrpSpPr>
              <p:nvPr/>
            </p:nvGrpSpPr>
            <p:grpSpPr bwMode="auto">
              <a:xfrm>
                <a:off x="258" y="0"/>
                <a:ext cx="544" cy="218"/>
                <a:chOff x="0" y="0"/>
                <a:chExt cx="544" cy="218"/>
              </a:xfrm>
            </p:grpSpPr>
            <p:sp>
              <p:nvSpPr>
                <p:cNvPr id="696363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20  ⋀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696364" name="Line 51"/>
                <p:cNvSpPr>
                  <a:spLocks noChangeShapeType="1"/>
                </p:cNvSpPr>
                <p:nvPr/>
              </p:nvSpPr>
              <p:spPr bwMode="auto">
                <a:xfrm>
                  <a:off x="309" y="0"/>
                  <a:ext cx="0" cy="2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362" name="Line 52"/>
              <p:cNvSpPr>
                <a:spLocks noChangeShapeType="1"/>
              </p:cNvSpPr>
              <p:nvPr/>
            </p:nvSpPr>
            <p:spPr bwMode="auto">
              <a:xfrm>
                <a:off x="0" y="114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6329" name="Group 53"/>
            <p:cNvGrpSpPr>
              <a:grpSpLocks/>
            </p:cNvGrpSpPr>
            <p:nvPr/>
          </p:nvGrpSpPr>
          <p:grpSpPr bwMode="auto">
            <a:xfrm>
              <a:off x="603" y="2880"/>
              <a:ext cx="802" cy="218"/>
              <a:chOff x="0" y="0"/>
              <a:chExt cx="802" cy="218"/>
            </a:xfrm>
          </p:grpSpPr>
          <p:grpSp>
            <p:nvGrpSpPr>
              <p:cNvPr id="696357" name="Group 54"/>
              <p:cNvGrpSpPr>
                <a:grpSpLocks/>
              </p:cNvGrpSpPr>
              <p:nvPr/>
            </p:nvGrpSpPr>
            <p:grpSpPr bwMode="auto">
              <a:xfrm>
                <a:off x="258" y="0"/>
                <a:ext cx="544" cy="218"/>
                <a:chOff x="0" y="0"/>
                <a:chExt cx="544" cy="218"/>
              </a:xfrm>
            </p:grpSpPr>
            <p:sp>
              <p:nvSpPr>
                <p:cNvPr id="696359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11  ⋀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696360" name="Line 56"/>
                <p:cNvSpPr>
                  <a:spLocks noChangeShapeType="1"/>
                </p:cNvSpPr>
                <p:nvPr/>
              </p:nvSpPr>
              <p:spPr bwMode="auto">
                <a:xfrm>
                  <a:off x="309" y="0"/>
                  <a:ext cx="0" cy="2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358" name="Line 57"/>
              <p:cNvSpPr>
                <a:spLocks noChangeShapeType="1"/>
              </p:cNvSpPr>
              <p:nvPr/>
            </p:nvSpPr>
            <p:spPr bwMode="auto">
              <a:xfrm>
                <a:off x="0" y="114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6330" name="Group 58"/>
            <p:cNvGrpSpPr>
              <a:grpSpLocks/>
            </p:cNvGrpSpPr>
            <p:nvPr/>
          </p:nvGrpSpPr>
          <p:grpSpPr bwMode="auto">
            <a:xfrm>
              <a:off x="603" y="1553"/>
              <a:ext cx="1528" cy="219"/>
              <a:chOff x="0" y="0"/>
              <a:chExt cx="1528" cy="219"/>
            </a:xfrm>
          </p:grpSpPr>
          <p:grpSp>
            <p:nvGrpSpPr>
              <p:cNvPr id="696347" name="Group 59"/>
              <p:cNvGrpSpPr>
                <a:grpSpLocks/>
              </p:cNvGrpSpPr>
              <p:nvPr/>
            </p:nvGrpSpPr>
            <p:grpSpPr bwMode="auto">
              <a:xfrm>
                <a:off x="726" y="1"/>
                <a:ext cx="802" cy="218"/>
                <a:chOff x="0" y="0"/>
                <a:chExt cx="802" cy="218"/>
              </a:xfrm>
            </p:grpSpPr>
            <p:grpSp>
              <p:nvGrpSpPr>
                <p:cNvPr id="696353" name="Group 60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5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84  ⋀</a:t>
                    </a:r>
                    <a:r>
                      <a:rPr lang="en-US" altLang="en-US" sz="2000">
                        <a:latin typeface="Times New Roman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69635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54" name="Line 63"/>
                <p:cNvSpPr>
                  <a:spLocks noChangeShapeType="1"/>
                </p:cNvSpPr>
                <p:nvPr/>
              </p:nvSpPr>
              <p:spPr bwMode="auto">
                <a:xfrm>
                  <a:off x="0" y="114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348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802" cy="218"/>
                <a:chOff x="0" y="0"/>
                <a:chExt cx="802" cy="218"/>
              </a:xfrm>
            </p:grpSpPr>
            <p:grpSp>
              <p:nvGrpSpPr>
                <p:cNvPr id="696349" name="Group 65"/>
                <p:cNvGrpSpPr>
                  <a:grpSpLocks/>
                </p:cNvGrpSpPr>
                <p:nvPr/>
              </p:nvGrpSpPr>
              <p:grpSpPr bwMode="auto">
                <a:xfrm>
                  <a:off x="258" y="0"/>
                  <a:ext cx="544" cy="218"/>
                  <a:chOff x="0" y="0"/>
                  <a:chExt cx="544" cy="218"/>
                </a:xfrm>
              </p:grpSpPr>
              <p:sp>
                <p:nvSpPr>
                  <p:cNvPr id="69635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19</a:t>
                    </a:r>
                    <a:endParaRPr lang="en-US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35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09" y="0"/>
                    <a:ext cx="0" cy="2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50" name="Line 68"/>
                <p:cNvSpPr>
                  <a:spLocks noChangeShapeType="1"/>
                </p:cNvSpPr>
                <p:nvPr/>
              </p:nvSpPr>
              <p:spPr bwMode="auto">
                <a:xfrm>
                  <a:off x="0" y="112"/>
                  <a:ext cx="2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6331" name="Group 69"/>
            <p:cNvGrpSpPr>
              <a:grpSpLocks/>
            </p:cNvGrpSpPr>
            <p:nvPr/>
          </p:nvGrpSpPr>
          <p:grpSpPr bwMode="auto">
            <a:xfrm>
              <a:off x="0" y="0"/>
              <a:ext cx="673" cy="3333"/>
              <a:chOff x="0" y="0"/>
              <a:chExt cx="673" cy="3333"/>
            </a:xfrm>
          </p:grpSpPr>
          <p:sp>
            <p:nvSpPr>
              <p:cNvPr id="696332" name="Rectangle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3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2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3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4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5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6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7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8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9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10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11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12</a:t>
                </a:r>
              </a:p>
            </p:txBody>
          </p:sp>
          <p:grpSp>
            <p:nvGrpSpPr>
              <p:cNvPr id="696333" name="Group 71"/>
              <p:cNvGrpSpPr>
                <a:grpSpLocks/>
              </p:cNvGrpSpPr>
              <p:nvPr/>
            </p:nvGrpSpPr>
            <p:grpSpPr bwMode="auto">
              <a:xfrm>
                <a:off x="265" y="22"/>
                <a:ext cx="408" cy="3311"/>
                <a:chOff x="0" y="0"/>
                <a:chExt cx="408" cy="3311"/>
              </a:xfrm>
            </p:grpSpPr>
            <p:sp>
              <p:nvSpPr>
                <p:cNvPr id="696334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3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</a:rPr>
                    <a:t>⋀</a:t>
                  </a: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</a:rPr>
                    <a:t>⋀</a:t>
                  </a: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</a:rPr>
                    <a:t>⋀</a:t>
                  </a: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</a:rPr>
                    <a:t>⋀</a:t>
                  </a: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</a:rPr>
                    <a:t>⋀</a:t>
                  </a: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</a:rPr>
                    <a:t>⋀</a:t>
                  </a: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696335" name="Line 73"/>
                <p:cNvSpPr>
                  <a:spLocks noChangeShapeType="1"/>
                </p:cNvSpPr>
                <p:nvPr/>
              </p:nvSpPr>
              <p:spPr bwMode="auto">
                <a:xfrm>
                  <a:off x="0" y="283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36" name="Line 74"/>
                <p:cNvSpPr>
                  <a:spLocks noChangeShapeType="1"/>
                </p:cNvSpPr>
                <p:nvPr/>
              </p:nvSpPr>
              <p:spPr bwMode="auto">
                <a:xfrm>
                  <a:off x="0" y="541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37" name="Line 75"/>
                <p:cNvSpPr>
                  <a:spLocks noChangeShapeType="1"/>
                </p:cNvSpPr>
                <p:nvPr/>
              </p:nvSpPr>
              <p:spPr bwMode="auto">
                <a:xfrm>
                  <a:off x="0" y="790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38" name="Line 76"/>
                <p:cNvSpPr>
                  <a:spLocks noChangeShapeType="1"/>
                </p:cNvSpPr>
                <p:nvPr/>
              </p:nvSpPr>
              <p:spPr bwMode="auto">
                <a:xfrm>
                  <a:off x="0" y="1038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39" name="Line 77"/>
                <p:cNvSpPr>
                  <a:spLocks noChangeShapeType="1"/>
                </p:cNvSpPr>
                <p:nvPr/>
              </p:nvSpPr>
              <p:spPr bwMode="auto">
                <a:xfrm>
                  <a:off x="0" y="12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40" name="Line 78"/>
                <p:cNvSpPr>
                  <a:spLocks noChangeShapeType="1"/>
                </p:cNvSpPr>
                <p:nvPr/>
              </p:nvSpPr>
              <p:spPr bwMode="auto">
                <a:xfrm>
                  <a:off x="0" y="1545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41" name="Line 79"/>
                <p:cNvSpPr>
                  <a:spLocks noChangeShapeType="1"/>
                </p:cNvSpPr>
                <p:nvPr/>
              </p:nvSpPr>
              <p:spPr bwMode="auto">
                <a:xfrm>
                  <a:off x="0" y="1777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42" name="Line 80"/>
                <p:cNvSpPr>
                  <a:spLocks noChangeShapeType="1"/>
                </p:cNvSpPr>
                <p:nvPr/>
              </p:nvSpPr>
              <p:spPr bwMode="auto">
                <a:xfrm>
                  <a:off x="0" y="2035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43" name="Line 81"/>
                <p:cNvSpPr>
                  <a:spLocks noChangeShapeType="1"/>
                </p:cNvSpPr>
                <p:nvPr/>
              </p:nvSpPr>
              <p:spPr bwMode="auto">
                <a:xfrm>
                  <a:off x="0" y="2308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44" name="Line 82"/>
                <p:cNvSpPr>
                  <a:spLocks noChangeShapeType="1"/>
                </p:cNvSpPr>
                <p:nvPr/>
              </p:nvSpPr>
              <p:spPr bwMode="auto">
                <a:xfrm>
                  <a:off x="0" y="2572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45" name="Line 83"/>
                <p:cNvSpPr>
                  <a:spLocks noChangeShapeType="1"/>
                </p:cNvSpPr>
                <p:nvPr/>
              </p:nvSpPr>
              <p:spPr bwMode="auto">
                <a:xfrm>
                  <a:off x="0" y="2830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346" name="Line 84"/>
                <p:cNvSpPr>
                  <a:spLocks noChangeShapeType="1"/>
                </p:cNvSpPr>
                <p:nvPr/>
              </p:nvSpPr>
              <p:spPr bwMode="auto">
                <a:xfrm>
                  <a:off x="0" y="307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Times New Roman" pitchFamily="18" charset="0"/>
              </a:rPr>
              <a:t>链</a:t>
            </a:r>
            <a:r>
              <a:rPr lang="zh-CN" altLang="en-US" dirty="0">
                <a:latin typeface="Times New Roman" pitchFamily="18" charset="0"/>
              </a:rPr>
              <a:t>地址法</a:t>
            </a:r>
            <a:r>
              <a:rPr lang="zh-CN" altLang="en-US">
                <a:latin typeface="Times New Roman" pitchFamily="18" charset="0"/>
              </a:rPr>
              <a:t>处理</a:t>
            </a:r>
            <a:r>
              <a:rPr lang="zh-CN" altLang="en-US" smtClean="0">
                <a:latin typeface="Times New Roman" pitchFamily="18" charset="0"/>
              </a:rPr>
              <a:t>冲突：举例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409519" y="3236197"/>
            <a:ext cx="4741440" cy="2687723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哈希函数为</a:t>
            </a:r>
            <a:r>
              <a:rPr lang="en-US" altLang="en-US" dirty="0" err="1" smtClean="0">
                <a:ea typeface="宋体" panose="02010600030101010101" pitchFamily="2" charset="-122"/>
              </a:rPr>
              <a:t>H</a:t>
            </a:r>
            <a:r>
              <a:rPr lang="en-US" altLang="en-US" dirty="0" smtClean="0">
                <a:ea typeface="宋体" panose="02010600030101010101" pitchFamily="2" charset="-122"/>
              </a:rPr>
              <a:t>(key</a:t>
            </a:r>
            <a:r>
              <a:rPr lang="en-US" altLang="en-US" dirty="0">
                <a:ea typeface="宋体" panose="02010600030101010101" pitchFamily="2" charset="-122"/>
              </a:rPr>
              <a:t>)=key MOD 13</a:t>
            </a:r>
            <a:r>
              <a:rPr lang="en-US" altLang="en-US">
                <a:ea typeface="宋体" panose="02010600030101010101" pitchFamily="2" charset="-122"/>
              </a:rPr>
              <a:t>， </a:t>
            </a:r>
            <a:r>
              <a:rPr lang="en-US" altLang="en-US" smtClean="0">
                <a:ea typeface="宋体" panose="02010600030101010101" pitchFamily="2" charset="-122"/>
              </a:rPr>
              <a:t>用链地址法处理冲突</a:t>
            </a:r>
            <a:endParaRPr lang="en-US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求</a:t>
            </a:r>
            <a:r>
              <a:rPr lang="en-US" altLang="en-US" dirty="0" err="1" smtClean="0">
                <a:ea typeface="宋体" panose="02010600030101010101" pitchFamily="2" charset="-122"/>
              </a:rPr>
              <a:t>一组关键字</a:t>
            </a:r>
            <a:r>
              <a:rPr lang="en-US" altLang="en-US" dirty="0">
                <a:ea typeface="宋体" panose="02010600030101010101" pitchFamily="2" charset="-122"/>
              </a:rPr>
              <a:t>(19, 14, 23,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en-US" altLang="en-US" dirty="0">
                <a:ea typeface="宋体" panose="02010600030101010101" pitchFamily="2" charset="-122"/>
              </a:rPr>
              <a:t>, 68, 20,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84</a:t>
            </a:r>
            <a:r>
              <a:rPr lang="en-US" altLang="en-US" dirty="0">
                <a:ea typeface="宋体" panose="02010600030101010101" pitchFamily="2" charset="-122"/>
              </a:rPr>
              <a:t>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27, 55</a:t>
            </a:r>
            <a:r>
              <a:rPr lang="en-US" altLang="en-US" dirty="0">
                <a:ea typeface="宋体" panose="02010600030101010101" pitchFamily="2" charset="-122"/>
              </a:rPr>
              <a:t>, 11,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10, 79</a:t>
            </a:r>
            <a:r>
              <a:rPr lang="en-US" altLang="en-US" dirty="0">
                <a:ea typeface="宋体" panose="02010600030101010101" pitchFamily="2" charset="-122"/>
              </a:rPr>
              <a:t>) </a:t>
            </a:r>
            <a:r>
              <a:rPr lang="zh-CN" altLang="en-US" dirty="0" smtClean="0">
                <a:ea typeface="宋体" panose="02010600030101010101" pitchFamily="2" charset="-122"/>
              </a:rPr>
              <a:t>对应的记录的</a:t>
            </a:r>
            <a:r>
              <a:rPr lang="zh-CN" altLang="en-US" smtClean="0">
                <a:ea typeface="宋体" panose="02010600030101010101" pitchFamily="2" charset="-122"/>
              </a:rPr>
              <a:t>存储方式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冲突元素插入在表尾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5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冲突处理的方法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建立公共溢出区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229600" cy="40324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2800" smtClean="0">
                <a:ea typeface="宋体" panose="02010600030101010101" pitchFamily="2" charset="-122"/>
              </a:rPr>
              <a:t>在基本</a:t>
            </a:r>
            <a:r>
              <a:rPr lang="zh-CN" altLang="en-US" sz="2800" smtClean="0">
                <a:ea typeface="宋体" panose="02010600030101010101" pitchFamily="2" charset="-122"/>
              </a:rPr>
              <a:t>哈希</a:t>
            </a:r>
            <a:r>
              <a:rPr lang="en-US" altLang="en-US" sz="2800" smtClean="0">
                <a:ea typeface="宋体" panose="02010600030101010101" pitchFamily="2" charset="-122"/>
              </a:rPr>
              <a:t>表之外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，另外设立一个溢出表保存与基本表中记录冲突的所有记录</a:t>
            </a:r>
            <a:endParaRPr lang="en-US" altLang="en-US" sz="28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en-US" sz="2800" smtClean="0">
                <a:ea typeface="宋体" panose="02010600030101010101" pitchFamily="2" charset="-122"/>
              </a:rPr>
              <a:t>设</a:t>
            </a:r>
            <a:r>
              <a:rPr lang="zh-CN" altLang="en-US" sz="2800" smtClean="0">
                <a:ea typeface="宋体" panose="02010600030101010101" pitchFamily="2" charset="-122"/>
              </a:rPr>
              <a:t>哈希</a:t>
            </a:r>
            <a:r>
              <a:rPr lang="en-US" altLang="en-US" sz="2800" smtClean="0">
                <a:ea typeface="宋体" panose="02010600030101010101" pitchFamily="2" charset="-122"/>
              </a:rPr>
              <a:t>表长为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m</a:t>
            </a:r>
            <a:r>
              <a:rPr lang="en-US" altLang="en-US" sz="2800" err="1" smtClean="0">
                <a:ea typeface="宋体" panose="02010600030101010101" pitchFamily="2" charset="-122"/>
              </a:rPr>
              <a:t>，</a:t>
            </a:r>
            <a:r>
              <a:rPr lang="en-US" altLang="en-US" sz="2800" smtClean="0">
                <a:ea typeface="宋体" panose="02010600030101010101" pitchFamily="2" charset="-122"/>
              </a:rPr>
              <a:t>设立基本</a:t>
            </a:r>
            <a:r>
              <a:rPr lang="zh-CN" altLang="en-US" sz="2800" smtClean="0">
                <a:ea typeface="宋体" panose="02010600030101010101" pitchFamily="2" charset="-122"/>
              </a:rPr>
              <a:t>哈希</a:t>
            </a:r>
            <a:r>
              <a:rPr lang="en-US" altLang="en-US" sz="2800" smtClean="0">
                <a:ea typeface="宋体" panose="02010600030101010101" pitchFamily="2" charset="-122"/>
              </a:rPr>
              <a:t>表</a:t>
            </a:r>
            <a:r>
              <a:rPr lang="en-US" altLang="zh-CN" sz="2800" smtClean="0">
                <a:ea typeface="宋体" panose="02010600030101010101" pitchFamily="2" charset="-122"/>
              </a:rPr>
              <a:t>H</a:t>
            </a:r>
            <a:r>
              <a:rPr lang="en-US" altLang="en-US" sz="2800" smtClean="0">
                <a:ea typeface="宋体" panose="02010600030101010101" pitchFamily="2" charset="-122"/>
              </a:rPr>
              <a:t>ashtable[m</a:t>
            </a:r>
            <a:r>
              <a:rPr lang="en-US" altLang="en-US" sz="2800" dirty="0" smtClean="0">
                <a:ea typeface="宋体" panose="02010600030101010101" pitchFamily="2" charset="-122"/>
              </a:rPr>
              <a:t>]，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每个分量保存一个记录</a:t>
            </a:r>
            <a:r>
              <a:rPr lang="en-US" altLang="en-US" sz="2800" err="1" smtClean="0">
                <a:ea typeface="宋体" panose="02010600030101010101" pitchFamily="2" charset="-122"/>
              </a:rPr>
              <a:t>；</a:t>
            </a:r>
            <a:r>
              <a:rPr lang="en-US" altLang="en-US" sz="2800" smtClean="0">
                <a:ea typeface="宋体" panose="02010600030101010101" pitchFamily="2" charset="-122"/>
              </a:rPr>
              <a:t>溢出表</a:t>
            </a:r>
            <a:r>
              <a:rPr lang="en-US" altLang="zh-CN" sz="2800" smtClean="0">
                <a:ea typeface="宋体" panose="02010600030101010101" pitchFamily="2" charset="-122"/>
              </a:rPr>
              <a:t>O</a:t>
            </a:r>
            <a:r>
              <a:rPr lang="en-US" altLang="en-US" sz="2800" smtClean="0">
                <a:ea typeface="宋体" panose="02010600030101010101" pitchFamily="2" charset="-122"/>
              </a:rPr>
              <a:t>vertable[m]，一旦某个记录的</a:t>
            </a:r>
            <a:r>
              <a:rPr lang="zh-CN" altLang="en-US" sz="2800" smtClean="0">
                <a:ea typeface="宋体" panose="02010600030101010101" pitchFamily="2" charset="-122"/>
              </a:rPr>
              <a:t>哈希</a:t>
            </a:r>
            <a:r>
              <a:rPr lang="en-US" altLang="en-US" sz="2800" smtClean="0">
                <a:ea typeface="宋体" panose="02010600030101010101" pitchFamily="2" charset="-122"/>
              </a:rPr>
              <a:t>地址发生冲突</a:t>
            </a:r>
            <a:r>
              <a:rPr lang="en-US" altLang="en-US" sz="2800" err="1" smtClean="0">
                <a:ea typeface="宋体" panose="02010600030101010101" pitchFamily="2" charset="-122"/>
              </a:rPr>
              <a:t>，</a:t>
            </a:r>
            <a:r>
              <a:rPr lang="en-US" altLang="en-US" sz="2800" smtClean="0">
                <a:ea typeface="宋体" panose="02010600030101010101" pitchFamily="2" charset="-122"/>
              </a:rPr>
              <a:t>都填入溢出表中</a:t>
            </a:r>
            <a:endParaRPr lang="en-US" altLang="en-US" sz="28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ea typeface="宋体" panose="02010600030101010101" pitchFamily="2" charset="-122"/>
              </a:rPr>
              <a:t>举例</a:t>
            </a:r>
            <a:r>
              <a:rPr lang="en-US" altLang="en-US" sz="2800" dirty="0" smtClean="0">
                <a:ea typeface="宋体" panose="02010600030101010101" pitchFamily="2" charset="-122"/>
              </a:rPr>
              <a:t>： 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已知一组关键字</a:t>
            </a:r>
            <a:r>
              <a:rPr lang="en-US" altLang="en-US" sz="2800" dirty="0" smtClean="0">
                <a:ea typeface="宋体" panose="02010600030101010101" pitchFamily="2" charset="-122"/>
              </a:rPr>
              <a:t>(15, 4, 18, 7, 37, 47</a:t>
            </a:r>
            <a:r>
              <a:rPr lang="en-US" altLang="en-US" sz="2800" smtClean="0">
                <a:ea typeface="宋体" panose="02010600030101010101" pitchFamily="2" charset="-122"/>
              </a:rPr>
              <a:t>) ，</a:t>
            </a:r>
            <a:r>
              <a:rPr lang="zh-CN" altLang="en-US" sz="2800" smtClean="0">
                <a:ea typeface="宋体" panose="02010600030101010101" pitchFamily="2" charset="-122"/>
              </a:rPr>
              <a:t>哈希</a:t>
            </a:r>
            <a:r>
              <a:rPr lang="en-US" altLang="en-US" sz="2800" smtClean="0">
                <a:ea typeface="宋体" panose="02010600030101010101" pitchFamily="2" charset="-122"/>
              </a:rPr>
              <a:t>表长度为</a:t>
            </a:r>
            <a:r>
              <a:rPr lang="en-US" altLang="en-US" sz="2800" dirty="0" smtClean="0">
                <a:ea typeface="宋体" panose="02010600030101010101" pitchFamily="2" charset="-122"/>
              </a:rPr>
              <a:t>7 ，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哈希函数为：H</a:t>
            </a:r>
            <a:r>
              <a:rPr lang="en-US" altLang="en-US" sz="2800" dirty="0" smtClean="0">
                <a:ea typeface="宋体" panose="02010600030101010101" pitchFamily="2" charset="-122"/>
              </a:rPr>
              <a:t>(key)=key MOD 7</a:t>
            </a:r>
            <a:r>
              <a:rPr lang="en-US" altLang="en-US" sz="2800" smtClean="0">
                <a:ea typeface="宋体" panose="02010600030101010101" pitchFamily="2" charset="-122"/>
              </a:rPr>
              <a:t>，用建立公共溢出区法处理冲突</a:t>
            </a:r>
            <a:r>
              <a:rPr lang="zh-CN" altLang="en-US" sz="2800" smtClean="0">
                <a:ea typeface="宋体" panose="02010600030101010101" pitchFamily="2" charset="-122"/>
              </a:rPr>
              <a:t>，</a:t>
            </a:r>
            <a:r>
              <a:rPr lang="en-US" altLang="en-US" sz="2800" smtClean="0">
                <a:ea typeface="宋体" panose="02010600030101010101" pitchFamily="2" charset="-122"/>
              </a:rPr>
              <a:t>得到的基本表和溢出表如下</a:t>
            </a:r>
            <a:r>
              <a:rPr lang="en-US" altLang="en-US" sz="2800" dirty="0" smtClean="0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697347" name="Group 3"/>
          <p:cNvGrpSpPr>
            <a:grpSpLocks/>
          </p:cNvGrpSpPr>
          <p:nvPr/>
        </p:nvGrpSpPr>
        <p:grpSpPr bwMode="auto">
          <a:xfrm>
            <a:off x="768176" y="4885580"/>
            <a:ext cx="7188200" cy="1855788"/>
            <a:chOff x="0" y="0"/>
            <a:chExt cx="4528" cy="1169"/>
          </a:xfrm>
        </p:grpSpPr>
        <p:grpSp>
          <p:nvGrpSpPr>
            <p:cNvPr id="697348" name="Group 4"/>
            <p:cNvGrpSpPr>
              <a:grpSpLocks/>
            </p:cNvGrpSpPr>
            <p:nvPr/>
          </p:nvGrpSpPr>
          <p:grpSpPr bwMode="auto">
            <a:xfrm>
              <a:off x="0" y="0"/>
              <a:ext cx="4528" cy="497"/>
              <a:chOff x="0" y="0"/>
              <a:chExt cx="4528" cy="497"/>
            </a:xfrm>
          </p:grpSpPr>
          <p:sp>
            <p:nvSpPr>
              <p:cNvPr id="697370" name="Rectangle 5"/>
              <p:cNvSpPr>
                <a:spLocks noChangeArrowheads="1"/>
              </p:cNvSpPr>
              <p:nvPr/>
            </p:nvSpPr>
            <p:spPr bwMode="auto">
              <a:xfrm>
                <a:off x="0" y="120"/>
                <a:ext cx="122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 dirty="0" err="1">
                    <a:latin typeface="Times New Roman" pitchFamily="18" charset="0"/>
                  </a:rPr>
                  <a:t>Hashtable</a:t>
                </a:r>
                <a:r>
                  <a:rPr lang="zh-CN" altLang="en-US" sz="2400" b="1" dirty="0">
                    <a:latin typeface="Times New Roman" pitchFamily="18" charset="0"/>
                  </a:rPr>
                  <a:t>表：</a:t>
                </a:r>
              </a:p>
            </p:txBody>
          </p:sp>
          <p:grpSp>
            <p:nvGrpSpPr>
              <p:cNvPr id="697371" name="Group 6"/>
              <p:cNvGrpSpPr>
                <a:grpSpLocks/>
              </p:cNvGrpSpPr>
              <p:nvPr/>
            </p:nvGrpSpPr>
            <p:grpSpPr bwMode="auto">
              <a:xfrm>
                <a:off x="1264" y="0"/>
                <a:ext cx="3264" cy="497"/>
                <a:chOff x="0" y="0"/>
                <a:chExt cx="3264" cy="497"/>
              </a:xfrm>
            </p:grpSpPr>
            <p:grpSp>
              <p:nvGrpSpPr>
                <p:cNvPr id="697372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64" cy="249"/>
                  <a:chOff x="0" y="0"/>
                  <a:chExt cx="3264" cy="249"/>
                </a:xfrm>
              </p:grpSpPr>
              <p:sp>
                <p:nvSpPr>
                  <p:cNvPr id="69738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smtClean="0">
                        <a:latin typeface="Times New Roman" pitchFamily="18" charset="0"/>
                      </a:rPr>
                      <a:t>哈希地址   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0     1     2     3     4     5     6</a:t>
                    </a:r>
                  </a:p>
                </p:txBody>
              </p:sp>
              <p:sp>
                <p:nvSpPr>
                  <p:cNvPr id="69738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89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249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575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913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50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580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91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7373" name="Group 16"/>
                <p:cNvGrpSpPr>
                  <a:grpSpLocks/>
                </p:cNvGrpSpPr>
                <p:nvPr/>
              </p:nvGrpSpPr>
              <p:grpSpPr bwMode="auto">
                <a:xfrm>
                  <a:off x="0" y="248"/>
                  <a:ext cx="3264" cy="249"/>
                  <a:chOff x="0" y="0"/>
                  <a:chExt cx="3264" cy="249"/>
                </a:xfrm>
              </p:grpSpPr>
              <p:sp>
                <p:nvSpPr>
                  <p:cNvPr id="69737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latin typeface="Times New Roman" pitchFamily="18" charset="0"/>
                      </a:rPr>
                      <a:t>  关键字     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7    15   37           4    47    </a:t>
                    </a:r>
                  </a:p>
                </p:txBody>
              </p:sp>
              <p:sp>
                <p:nvSpPr>
                  <p:cNvPr id="69737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88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7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7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76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7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12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7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4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584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8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20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97349" name="Group 25"/>
            <p:cNvGrpSpPr>
              <a:grpSpLocks/>
            </p:cNvGrpSpPr>
            <p:nvPr/>
          </p:nvGrpSpPr>
          <p:grpSpPr bwMode="auto">
            <a:xfrm>
              <a:off x="0" y="672"/>
              <a:ext cx="4528" cy="497"/>
              <a:chOff x="0" y="0"/>
              <a:chExt cx="4528" cy="497"/>
            </a:xfrm>
          </p:grpSpPr>
          <p:sp>
            <p:nvSpPr>
              <p:cNvPr id="697350" name="Rectangle 26"/>
              <p:cNvSpPr>
                <a:spLocks noChangeArrowheads="1"/>
              </p:cNvSpPr>
              <p:nvPr/>
            </p:nvSpPr>
            <p:spPr bwMode="auto">
              <a:xfrm>
                <a:off x="0" y="120"/>
                <a:ext cx="122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err="1">
                    <a:latin typeface="Times New Roman" pitchFamily="18" charset="0"/>
                  </a:rPr>
                  <a:t>O</a:t>
                </a:r>
                <a:r>
                  <a:rPr lang="en-US" altLang="en-US" sz="2400" b="1" dirty="0" err="1" smtClean="0">
                    <a:latin typeface="Times New Roman" pitchFamily="18" charset="0"/>
                  </a:rPr>
                  <a:t>vertable</a:t>
                </a:r>
                <a:r>
                  <a:rPr lang="zh-CN" altLang="en-US" sz="2400" b="1" dirty="0">
                    <a:latin typeface="Times New Roman" pitchFamily="18" charset="0"/>
                  </a:rPr>
                  <a:t>表：</a:t>
                </a:r>
              </a:p>
            </p:txBody>
          </p:sp>
          <p:grpSp>
            <p:nvGrpSpPr>
              <p:cNvPr id="697351" name="Group 27"/>
              <p:cNvGrpSpPr>
                <a:grpSpLocks/>
              </p:cNvGrpSpPr>
              <p:nvPr/>
            </p:nvGrpSpPr>
            <p:grpSpPr bwMode="auto">
              <a:xfrm>
                <a:off x="1264" y="0"/>
                <a:ext cx="3264" cy="497"/>
                <a:chOff x="0" y="0"/>
                <a:chExt cx="3264" cy="497"/>
              </a:xfrm>
            </p:grpSpPr>
            <p:grpSp>
              <p:nvGrpSpPr>
                <p:cNvPr id="697352" name="Group 2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64" cy="249"/>
                  <a:chOff x="0" y="0"/>
                  <a:chExt cx="3264" cy="249"/>
                </a:xfrm>
              </p:grpSpPr>
              <p:sp>
                <p:nvSpPr>
                  <p:cNvPr id="69736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latin typeface="Times New Roman" pitchFamily="18" charset="0"/>
                      </a:rPr>
                      <a:t>溢出地址   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0     1     2     3     4     5     6</a:t>
                    </a:r>
                  </a:p>
                </p:txBody>
              </p:sp>
              <p:sp>
                <p:nvSpPr>
                  <p:cNvPr id="69736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89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249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575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913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250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580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91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7353" name="Group 37"/>
                <p:cNvGrpSpPr>
                  <a:grpSpLocks/>
                </p:cNvGrpSpPr>
                <p:nvPr/>
              </p:nvGrpSpPr>
              <p:grpSpPr bwMode="auto">
                <a:xfrm>
                  <a:off x="0" y="248"/>
                  <a:ext cx="3264" cy="249"/>
                  <a:chOff x="0" y="0"/>
                  <a:chExt cx="3264" cy="249"/>
                </a:xfrm>
              </p:grpSpPr>
              <p:sp>
                <p:nvSpPr>
                  <p:cNvPr id="69735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latin typeface="Times New Roman" pitchFamily="18" charset="0"/>
                      </a:rPr>
                      <a:t>  关键字    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18</a:t>
                    </a:r>
                  </a:p>
                </p:txBody>
              </p:sp>
              <p:sp>
                <p:nvSpPr>
                  <p:cNvPr id="69735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88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6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912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5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248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584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9736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920" y="0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65938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楷体_GB2312" pitchFamily="49" charset="-122"/>
              </a:rPr>
              <a:t>哈希查找过程</a:t>
            </a:r>
            <a:endParaRPr lang="en-US" altLang="en-US" dirty="0" smtClean="0">
              <a:ea typeface="楷体_GB2312" pitchFamily="49" charset="-122"/>
            </a:endParaRPr>
          </a:p>
        </p:txBody>
      </p:sp>
      <p:sp>
        <p:nvSpPr>
          <p:cNvPr id="7383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528" y="836440"/>
            <a:ext cx="4392489" cy="583264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en-US" sz="2800" smtClean="0">
                <a:ea typeface="宋体" panose="02010600030101010101" pitchFamily="2" charset="-122"/>
              </a:rPr>
              <a:t>哈希表的主要目的是用于快速查找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，且插入和删除操作都要用到查找</a:t>
            </a:r>
            <a:endParaRPr lang="en-US" altLang="en-US" sz="2800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en-US" sz="2800" smtClean="0">
                <a:ea typeface="宋体" panose="02010600030101010101" pitchFamily="2" charset="-122"/>
              </a:rPr>
              <a:t>设</a:t>
            </a:r>
            <a:r>
              <a:rPr lang="zh-CN" altLang="en-US" sz="2800" smtClean="0">
                <a:ea typeface="宋体" panose="02010600030101010101" pitchFamily="2" charset="-122"/>
              </a:rPr>
              <a:t>哈希表</a:t>
            </a:r>
            <a:r>
              <a:rPr lang="en-US" altLang="en-US" sz="2800" smtClean="0">
                <a:ea typeface="宋体" panose="02010600030101010101" pitchFamily="2" charset="-122"/>
              </a:rPr>
              <a:t>为</a:t>
            </a:r>
            <a:r>
              <a:rPr lang="en-US" altLang="en-US" sz="2800" err="1" smtClean="0">
                <a:ea typeface="宋体" panose="02010600030101010101" pitchFamily="2" charset="-122"/>
              </a:rPr>
              <a:t>HT</a:t>
            </a:r>
            <a:r>
              <a:rPr lang="en-US" altLang="en-US" sz="2800" smtClean="0">
                <a:ea typeface="宋体" panose="02010600030101010101" pitchFamily="2" charset="-122"/>
              </a:rPr>
              <a:t>[0…m-1]，</a:t>
            </a:r>
            <a:r>
              <a:rPr lang="zh-CN" altLang="en-US" sz="2800" smtClean="0">
                <a:ea typeface="宋体" panose="02010600030101010101" pitchFamily="2" charset="-122"/>
              </a:rPr>
              <a:t>哈希</a:t>
            </a:r>
            <a:r>
              <a:rPr lang="en-US" altLang="en-US" sz="2800" smtClean="0">
                <a:ea typeface="宋体" panose="02010600030101010101" pitchFamily="2" charset="-122"/>
              </a:rPr>
              <a:t>函数为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H</a:t>
            </a:r>
            <a:r>
              <a:rPr lang="en-US" altLang="en-US" sz="2800" dirty="0" smtClean="0">
                <a:ea typeface="宋体" panose="02010600030101010101" pitchFamily="2" charset="-122"/>
              </a:rPr>
              <a:t>(key)，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解决冲突的方法为R</a:t>
            </a:r>
            <a:r>
              <a:rPr lang="en-US" altLang="en-US" sz="2800" dirty="0" smtClean="0">
                <a:ea typeface="宋体" panose="02010600030101010101" pitchFamily="2" charset="-122"/>
              </a:rPr>
              <a:t>(x, 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2800" dirty="0" smtClean="0">
                <a:ea typeface="宋体" panose="02010600030101010101" pitchFamily="2" charset="-122"/>
              </a:rPr>
              <a:t>) </a:t>
            </a:r>
            <a:r>
              <a:rPr lang="en-US" altLang="en-US" sz="2800" smtClean="0">
                <a:ea typeface="宋体" panose="02010600030101010101" pitchFamily="2" charset="-122"/>
              </a:rPr>
              <a:t>，则在</a:t>
            </a:r>
            <a:r>
              <a:rPr lang="zh-CN" altLang="en-US" sz="2800" smtClean="0">
                <a:ea typeface="宋体" panose="02010600030101010101" pitchFamily="2" charset="-122"/>
              </a:rPr>
              <a:t>哈希</a:t>
            </a:r>
            <a:r>
              <a:rPr lang="en-US" altLang="en-US" sz="2800" smtClean="0">
                <a:ea typeface="宋体" panose="02010600030101010101" pitchFamily="2" charset="-122"/>
              </a:rPr>
              <a:t>表上查找定值为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K的记录的过程如</a:t>
            </a:r>
            <a:r>
              <a:rPr lang="zh-CN" altLang="en-US" sz="2800" dirty="0" smtClean="0">
                <a:ea typeface="宋体" panose="02010600030101010101" pitchFamily="2" charset="-122"/>
              </a:rPr>
              <a:t>右</a:t>
            </a:r>
            <a:r>
              <a:rPr lang="en-US" altLang="en-US" sz="2800" dirty="0" err="1" smtClean="0">
                <a:ea typeface="宋体" panose="02010600030101010101" pitchFamily="2" charset="-122"/>
              </a:rPr>
              <a:t>图所示</a:t>
            </a:r>
            <a:r>
              <a:rPr lang="zh-CN" altLang="en-US" sz="2800" dirty="0" smtClean="0"/>
              <a:t>：</a:t>
            </a:r>
            <a:endParaRPr lang="en-US" altLang="en-US" sz="2800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4687888" y="1239838"/>
            <a:ext cx="4227512" cy="5429250"/>
            <a:chOff x="0" y="0"/>
            <a:chExt cx="2663" cy="3420"/>
          </a:xfrm>
        </p:grpSpPr>
        <p:grpSp>
          <p:nvGrpSpPr>
            <p:cNvPr id="76" name="Group 5"/>
            <p:cNvGrpSpPr>
              <a:grpSpLocks/>
            </p:cNvGrpSpPr>
            <p:nvPr/>
          </p:nvGrpSpPr>
          <p:grpSpPr bwMode="auto">
            <a:xfrm>
              <a:off x="0" y="0"/>
              <a:ext cx="2663" cy="3086"/>
              <a:chOff x="0" y="0"/>
              <a:chExt cx="2663" cy="3086"/>
            </a:xfrm>
          </p:grpSpPr>
          <p:sp>
            <p:nvSpPr>
              <p:cNvPr id="78" name="AutoShape 6"/>
              <p:cNvSpPr>
                <a:spLocks noChangeArrowheads="1"/>
              </p:cNvSpPr>
              <p:nvPr/>
            </p:nvSpPr>
            <p:spPr bwMode="auto">
              <a:xfrm>
                <a:off x="1172" y="2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给定</a:t>
                </a:r>
                <a:r>
                  <a:rPr lang="en-US" altLang="en-US" sz="2400" b="1">
                    <a:latin typeface="Times New Roman" pitchFamily="18" charset="0"/>
                  </a:rPr>
                  <a:t>k</a:t>
                </a:r>
                <a:r>
                  <a:rPr lang="zh-CN" altLang="en-US" sz="2400" b="1">
                    <a:latin typeface="Times New Roman" pitchFamily="18" charset="0"/>
                  </a:rPr>
                  <a:t>值</a:t>
                </a:r>
              </a:p>
            </p:txBody>
          </p:sp>
          <p:sp>
            <p:nvSpPr>
              <p:cNvPr id="79" name="AutoShape 7"/>
              <p:cNvSpPr>
                <a:spLocks noChangeArrowheads="1"/>
              </p:cNvSpPr>
              <p:nvPr/>
            </p:nvSpPr>
            <p:spPr bwMode="auto">
              <a:xfrm>
                <a:off x="1185" y="6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计算</a:t>
                </a:r>
                <a:r>
                  <a:rPr lang="en-US" altLang="en-US" sz="2400" b="1">
                    <a:latin typeface="Times New Roman" pitchFamily="18" charset="0"/>
                  </a:rPr>
                  <a:t>H(k)</a:t>
                </a:r>
              </a:p>
            </p:txBody>
          </p:sp>
          <p:sp>
            <p:nvSpPr>
              <p:cNvPr id="80" name="AutoShape 8"/>
              <p:cNvSpPr>
                <a:spLocks noChangeArrowheads="1"/>
              </p:cNvSpPr>
              <p:nvPr/>
            </p:nvSpPr>
            <p:spPr bwMode="auto">
              <a:xfrm>
                <a:off x="831" y="1103"/>
                <a:ext cx="1542" cy="476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此地址为空</a:t>
                </a:r>
                <a:r>
                  <a:rPr lang="en-US" altLang="en-US" sz="2400" b="1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81" name="AutoShape 9"/>
              <p:cNvSpPr>
                <a:spLocks noChangeArrowheads="1"/>
              </p:cNvSpPr>
              <p:nvPr/>
            </p:nvSpPr>
            <p:spPr bwMode="auto">
              <a:xfrm>
                <a:off x="821" y="1765"/>
                <a:ext cx="1542" cy="476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关键字</a:t>
                </a:r>
                <a:r>
                  <a:rPr lang="en-US" altLang="en-US" sz="2400" b="1">
                    <a:latin typeface="Times New Roman" pitchFamily="18" charset="0"/>
                  </a:rPr>
                  <a:t>==k?</a:t>
                </a:r>
              </a:p>
            </p:txBody>
          </p:sp>
          <p:sp>
            <p:nvSpPr>
              <p:cNvPr id="82" name="AutoShape 10"/>
              <p:cNvSpPr>
                <a:spLocks noChangeArrowheads="1"/>
              </p:cNvSpPr>
              <p:nvPr/>
            </p:nvSpPr>
            <p:spPr bwMode="auto">
              <a:xfrm>
                <a:off x="6" y="152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查找失败</a:t>
                </a:r>
              </a:p>
            </p:txBody>
          </p:sp>
          <p:sp>
            <p:nvSpPr>
              <p:cNvPr id="83" name="AutoShape 11"/>
              <p:cNvSpPr>
                <a:spLocks noChangeArrowheads="1"/>
              </p:cNvSpPr>
              <p:nvPr/>
            </p:nvSpPr>
            <p:spPr bwMode="auto">
              <a:xfrm>
                <a:off x="0" y="218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查找成功</a:t>
                </a:r>
              </a:p>
            </p:txBody>
          </p:sp>
          <p:sp>
            <p:nvSpPr>
              <p:cNvPr id="84" name="AutoShape 12"/>
              <p:cNvSpPr>
                <a:spLocks noChangeArrowheads="1"/>
              </p:cNvSpPr>
              <p:nvPr/>
            </p:nvSpPr>
            <p:spPr bwMode="auto">
              <a:xfrm>
                <a:off x="1048" y="2447"/>
                <a:ext cx="1087" cy="524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按处理冲突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方法计算</a:t>
                </a:r>
                <a:r>
                  <a:rPr lang="en-US" altLang="en-US" sz="2400" b="1">
                    <a:latin typeface="Times New Roman" pitchFamily="18" charset="0"/>
                  </a:rPr>
                  <a:t>H</a:t>
                </a:r>
                <a:r>
                  <a:rPr lang="en-US" altLang="en-US" sz="2400" b="1" baseline="-20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1555" y="0"/>
                <a:ext cx="0" cy="2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1575" y="445"/>
                <a:ext cx="0" cy="1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1586" y="895"/>
                <a:ext cx="0" cy="1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16"/>
              <p:cNvGrpSpPr>
                <a:grpSpLocks/>
              </p:cNvGrpSpPr>
              <p:nvPr/>
            </p:nvGrpSpPr>
            <p:grpSpPr bwMode="auto">
              <a:xfrm>
                <a:off x="1590" y="1571"/>
                <a:ext cx="217" cy="204"/>
                <a:chOff x="0" y="0"/>
                <a:chExt cx="217" cy="204"/>
              </a:xfrm>
            </p:grpSpPr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25" y="2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108" name="Line 1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2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19"/>
              <p:cNvGrpSpPr>
                <a:grpSpLocks/>
              </p:cNvGrpSpPr>
              <p:nvPr/>
            </p:nvGrpSpPr>
            <p:grpSpPr bwMode="auto">
              <a:xfrm>
                <a:off x="1588" y="955"/>
                <a:ext cx="1075" cy="2131"/>
                <a:chOff x="0" y="0"/>
                <a:chExt cx="1075" cy="2131"/>
              </a:xfrm>
            </p:grpSpPr>
            <p:sp>
              <p:nvSpPr>
                <p:cNvPr id="103" name="Line 20"/>
                <p:cNvSpPr>
                  <a:spLocks noChangeShapeType="1"/>
                </p:cNvSpPr>
                <p:nvPr/>
              </p:nvSpPr>
              <p:spPr bwMode="auto">
                <a:xfrm>
                  <a:off x="36" y="2017"/>
                  <a:ext cx="0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21"/>
                <p:cNvSpPr>
                  <a:spLocks noChangeShapeType="1"/>
                </p:cNvSpPr>
                <p:nvPr/>
              </p:nvSpPr>
              <p:spPr bwMode="auto">
                <a:xfrm>
                  <a:off x="31" y="2130"/>
                  <a:ext cx="10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075" y="0"/>
                  <a:ext cx="0" cy="21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07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24"/>
              <p:cNvGrpSpPr>
                <a:grpSpLocks/>
              </p:cNvGrpSpPr>
              <p:nvPr/>
            </p:nvGrpSpPr>
            <p:grpSpPr bwMode="auto">
              <a:xfrm>
                <a:off x="407" y="1165"/>
                <a:ext cx="439" cy="344"/>
                <a:chOff x="0" y="0"/>
                <a:chExt cx="439" cy="344"/>
              </a:xfrm>
            </p:grpSpPr>
            <p:grpSp>
              <p:nvGrpSpPr>
                <p:cNvPr id="99" name="Group 25"/>
                <p:cNvGrpSpPr>
                  <a:grpSpLocks/>
                </p:cNvGrpSpPr>
                <p:nvPr/>
              </p:nvGrpSpPr>
              <p:grpSpPr bwMode="auto">
                <a:xfrm>
                  <a:off x="0" y="176"/>
                  <a:ext cx="439" cy="168"/>
                  <a:chOff x="0" y="0"/>
                  <a:chExt cx="439" cy="168"/>
                </a:xfrm>
              </p:grpSpPr>
              <p:sp>
                <p:nvSpPr>
                  <p:cNvPr id="101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" y="0"/>
                    <a:ext cx="4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3"/>
                    <a:ext cx="0" cy="16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11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Y</a:t>
                  </a:r>
                </a:p>
              </p:txBody>
            </p:sp>
          </p:grpSp>
          <p:grpSp>
            <p:nvGrpSpPr>
              <p:cNvPr id="91" name="Group 29"/>
              <p:cNvGrpSpPr>
                <a:grpSpLocks/>
              </p:cNvGrpSpPr>
              <p:nvPr/>
            </p:nvGrpSpPr>
            <p:grpSpPr bwMode="auto">
              <a:xfrm>
                <a:off x="407" y="1829"/>
                <a:ext cx="439" cy="344"/>
                <a:chOff x="0" y="0"/>
                <a:chExt cx="439" cy="344"/>
              </a:xfrm>
            </p:grpSpPr>
            <p:grpSp>
              <p:nvGrpSpPr>
                <p:cNvPr id="95" name="Group 30"/>
                <p:cNvGrpSpPr>
                  <a:grpSpLocks/>
                </p:cNvGrpSpPr>
                <p:nvPr/>
              </p:nvGrpSpPr>
              <p:grpSpPr bwMode="auto">
                <a:xfrm>
                  <a:off x="0" y="176"/>
                  <a:ext cx="439" cy="168"/>
                  <a:chOff x="0" y="0"/>
                  <a:chExt cx="439" cy="168"/>
                </a:xfrm>
              </p:grpSpPr>
              <p:sp>
                <p:nvSpPr>
                  <p:cNvPr id="97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" y="0"/>
                    <a:ext cx="4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"/>
                    <a:ext cx="0" cy="16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Y</a:t>
                  </a:r>
                </a:p>
              </p:txBody>
            </p:sp>
          </p:grpSp>
          <p:grpSp>
            <p:nvGrpSpPr>
              <p:cNvPr id="92" name="Group 34"/>
              <p:cNvGrpSpPr>
                <a:grpSpLocks/>
              </p:cNvGrpSpPr>
              <p:nvPr/>
            </p:nvGrpSpPr>
            <p:grpSpPr bwMode="auto">
              <a:xfrm>
                <a:off x="1591" y="2241"/>
                <a:ext cx="217" cy="204"/>
                <a:chOff x="0" y="0"/>
                <a:chExt cx="217" cy="204"/>
              </a:xfrm>
            </p:grpSpPr>
            <p:sp>
              <p:nvSpPr>
                <p:cNvPr id="93" name="Rectangle 35"/>
                <p:cNvSpPr>
                  <a:spLocks noChangeArrowheads="1"/>
                </p:cNvSpPr>
                <p:nvPr/>
              </p:nvSpPr>
              <p:spPr bwMode="auto">
                <a:xfrm>
                  <a:off x="25" y="2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94" name="Line 3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2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375" y="3216"/>
              <a:ext cx="195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smtClean="0">
                  <a:latin typeface="Times New Roman" pitchFamily="18" charset="0"/>
                </a:rPr>
                <a:t>哈希表</a:t>
              </a:r>
              <a:r>
                <a:rPr lang="zh-CN" altLang="en-US" sz="2000" b="1" dirty="0">
                  <a:latin typeface="Times New Roman" pitchFamily="18" charset="0"/>
                </a:rPr>
                <a:t>的查找过程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02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键树</a:t>
            </a:r>
            <a:r>
              <a:rPr lang="en-US" altLang="zh-CN" smtClean="0"/>
              <a:t>/</a:t>
            </a:r>
            <a:r>
              <a:rPr lang="zh-CN" altLang="en-US" smtClean="0"/>
              <a:t>数字查找树：概念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92500"/>
          </a:bodyPr>
          <a:lstStyle/>
          <a:p>
            <a:r>
              <a:rPr lang="en-US" altLang="zh-CN" smtClean="0"/>
              <a:t>Keyword Tree/Digital Search Tree</a:t>
            </a:r>
            <a:r>
              <a:rPr lang="zh-CN" altLang="en-US" smtClean="0"/>
              <a:t>是关键字的一种组织方式，其具有下列特征：</a:t>
            </a:r>
            <a:endParaRPr lang="en-US" altLang="zh-CN" smtClean="0"/>
          </a:p>
          <a:p>
            <a:pPr lvl="1"/>
            <a:r>
              <a:rPr lang="en-US" altLang="zh-CN" sz="3200" smtClean="0"/>
              <a:t>(</a:t>
            </a:r>
            <a:r>
              <a:rPr lang="zh-CN" altLang="en-US" sz="3200" smtClean="0"/>
              <a:t>结点</a:t>
            </a:r>
            <a:r>
              <a:rPr lang="en-US" altLang="zh-CN" sz="3200" smtClean="0"/>
              <a:t>)</a:t>
            </a:r>
            <a:r>
              <a:rPr lang="zh-CN" altLang="en-US" sz="3200" smtClean="0"/>
              <a:t>树的结点包含组成关键字的符号</a:t>
            </a:r>
            <a:endParaRPr lang="en-US" altLang="zh-CN" sz="3200" smtClean="0"/>
          </a:p>
          <a:p>
            <a:pPr lvl="2"/>
            <a:r>
              <a:rPr lang="zh-CN" altLang="en-US" sz="2800" b="1" smtClean="0">
                <a:solidFill>
                  <a:srgbClr val="0000FF"/>
                </a:solidFill>
              </a:rPr>
              <a:t>关键字中的各个符号分布在从根结点到叶的路径上</a:t>
            </a:r>
            <a:r>
              <a:rPr lang="zh-CN" altLang="en-US" sz="2800" smtClean="0"/>
              <a:t>，叶结点内的符号为“结束”的标志符。</a:t>
            </a:r>
            <a:endParaRPr lang="en-US" altLang="zh-CN" sz="2800" smtClean="0"/>
          </a:p>
          <a:p>
            <a:pPr lvl="2"/>
            <a:r>
              <a:rPr lang="zh-CN" altLang="en-US" sz="2800" smtClean="0"/>
              <a:t>键树的深度和关键字集合的大小无关，</a:t>
            </a:r>
            <a:r>
              <a:rPr lang="zh-CN" altLang="en-US" sz="2800"/>
              <a:t>取决于关键字中字符或数位的个数</a:t>
            </a:r>
          </a:p>
          <a:p>
            <a:pPr lvl="1"/>
            <a:r>
              <a:rPr lang="en-US" altLang="zh-CN" sz="3200" smtClean="0"/>
              <a:t>(</a:t>
            </a:r>
            <a:r>
              <a:rPr lang="zh-CN" altLang="en-US" sz="3200" smtClean="0"/>
              <a:t>多叉</a:t>
            </a:r>
            <a:r>
              <a:rPr lang="en-US" altLang="zh-CN" sz="3200" smtClean="0"/>
              <a:t>)</a:t>
            </a:r>
            <a:r>
              <a:rPr lang="zh-CN" altLang="en-US" sz="3200" b="1" smtClean="0">
                <a:solidFill>
                  <a:srgbClr val="0000FF"/>
                </a:solidFill>
              </a:rPr>
              <a:t>度大于</a:t>
            </a:r>
            <a:r>
              <a:rPr lang="en-US" altLang="zh-CN" sz="3200" b="1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/>
              <a:t>的树</a:t>
            </a:r>
            <a:endParaRPr lang="en-US" altLang="zh-CN" sz="3200" smtClean="0"/>
          </a:p>
          <a:p>
            <a:pPr lvl="2"/>
            <a:r>
              <a:rPr lang="zh-CN" altLang="en-US" sz="2800"/>
              <a:t>每个结点的最大度与关键字的“基”有关</a:t>
            </a:r>
            <a:endParaRPr lang="en-US" altLang="zh-CN" sz="2800"/>
          </a:p>
          <a:p>
            <a:pPr lvl="1"/>
            <a:r>
              <a:rPr lang="en-US" sz="3200" smtClean="0"/>
              <a:t>(</a:t>
            </a:r>
            <a:r>
              <a:rPr lang="zh-CN" altLang="en-US" sz="3200" smtClean="0"/>
              <a:t>排序</a:t>
            </a:r>
            <a:r>
              <a:rPr lang="en-US" sz="3200" smtClean="0"/>
              <a:t>)</a:t>
            </a:r>
            <a:r>
              <a:rPr lang="zh-CN" altLang="en-US" sz="3200" smtClean="0"/>
              <a:t>键树被</a:t>
            </a:r>
            <a:r>
              <a:rPr lang="zh-CN" altLang="en-US" sz="3200" b="1" smtClean="0">
                <a:solidFill>
                  <a:schemeClr val="accent6">
                    <a:lumMod val="50000"/>
                  </a:schemeClr>
                </a:solidFill>
              </a:rPr>
              <a:t>约定</a:t>
            </a:r>
            <a:r>
              <a:rPr lang="zh-CN" altLang="en-US" sz="3200" smtClean="0"/>
              <a:t>为是一棵</a:t>
            </a:r>
            <a:r>
              <a:rPr lang="zh-CN" altLang="en-US" sz="3200" b="1" smtClean="0">
                <a:solidFill>
                  <a:srgbClr val="0000FF"/>
                </a:solidFill>
              </a:rPr>
              <a:t>有序树</a:t>
            </a:r>
            <a:r>
              <a:rPr lang="zh-CN" altLang="en-US" sz="3200" smtClean="0"/>
              <a:t>，即同一层中兄弟结点之间依所含符号自左至右有序，并约定结束符‘</a:t>
            </a:r>
            <a:r>
              <a:rPr lang="en-US" altLang="zh-CN" sz="3200" smtClean="0"/>
              <a:t>$’</a:t>
            </a:r>
            <a:r>
              <a:rPr lang="zh-CN" altLang="en-US" sz="3200" smtClean="0"/>
              <a:t>小于任何其它符号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255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开放</a:t>
            </a:r>
            <a:r>
              <a:rPr lang="zh-CN" altLang="en-US" smtClean="0"/>
              <a:t>定址哈希表的结构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>
                <a:ea typeface="楷体_GB2312" pitchFamily="49" charset="-122"/>
              </a:rPr>
              <a:t>int</a:t>
            </a:r>
            <a:r>
              <a:rPr lang="en-US" altLang="zh-CN">
                <a:ea typeface="楷体_GB2312" pitchFamily="49" charset="-122"/>
              </a:rPr>
              <a:t>  hashsize[] = { 997, ... };  </a:t>
            </a:r>
            <a:endParaRPr lang="en-US" altLang="zh-CN" sz="2400"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b="1">
                <a:ea typeface="楷体_GB2312" pitchFamily="49" charset="-122"/>
              </a:rPr>
              <a:t>typedef struct {</a:t>
            </a:r>
          </a:p>
          <a:p>
            <a:pPr marL="0" indent="0">
              <a:buNone/>
            </a:pPr>
            <a:r>
              <a:rPr lang="en-US" altLang="zh-CN">
                <a:ea typeface="楷体_GB2312" pitchFamily="49" charset="-122"/>
              </a:rPr>
              <a:t>  ElemType  </a:t>
            </a:r>
            <a:r>
              <a:rPr lang="en-US" altLang="zh-CN" b="1">
                <a:ea typeface="楷体_GB2312" pitchFamily="49" charset="-122"/>
              </a:rPr>
              <a:t>*</a:t>
            </a:r>
            <a:r>
              <a:rPr lang="en-US" altLang="zh-CN">
                <a:ea typeface="楷体_GB2312" pitchFamily="49" charset="-122"/>
              </a:rPr>
              <a:t>elem;    </a:t>
            </a:r>
            <a:r>
              <a:rPr lang="en-US" altLang="zh-CN" smtClean="0">
                <a:ea typeface="楷体_GB2312" pitchFamily="49" charset="-122"/>
              </a:rPr>
              <a:t>//ElemType </a:t>
            </a:r>
            <a:r>
              <a:rPr lang="zh-CN" altLang="en-US" smtClean="0">
                <a:ea typeface="楷体_GB2312" pitchFamily="49" charset="-122"/>
              </a:rPr>
              <a:t>中含</a:t>
            </a:r>
            <a:r>
              <a:rPr lang="en-US" altLang="zh-CN" smtClean="0">
                <a:ea typeface="楷体_GB2312" pitchFamily="49" charset="-122"/>
              </a:rPr>
              <a:t>key</a:t>
            </a:r>
            <a:endParaRPr lang="en-US" altLang="zh-CN"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int</a:t>
            </a:r>
            <a:r>
              <a:rPr lang="en-US" altLang="zh-CN">
                <a:ea typeface="楷体_GB2312" pitchFamily="49" charset="-122"/>
              </a:rPr>
              <a:t>  count; </a:t>
            </a:r>
            <a:r>
              <a:rPr lang="en-US" altLang="zh-CN" smtClean="0">
                <a:ea typeface="楷体_GB2312" pitchFamily="49" charset="-122"/>
              </a:rPr>
              <a:t>//</a:t>
            </a:r>
            <a:r>
              <a:rPr lang="zh-CN" altLang="en-US" smtClean="0">
                <a:ea typeface="楷体_GB2312" pitchFamily="49" charset="-122"/>
              </a:rPr>
              <a:t>当前</a:t>
            </a:r>
            <a:r>
              <a:rPr lang="zh-CN" altLang="en-US">
                <a:ea typeface="楷体_GB2312" pitchFamily="49" charset="-122"/>
              </a:rPr>
              <a:t>数据元素个数</a:t>
            </a:r>
          </a:p>
          <a:p>
            <a:pPr marL="0" indent="0">
              <a:buNone/>
            </a:pPr>
            <a:r>
              <a:rPr lang="zh-CN" altLang="en-US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int</a:t>
            </a:r>
            <a:r>
              <a:rPr lang="en-US" altLang="zh-CN">
                <a:ea typeface="楷体_GB2312" pitchFamily="49" charset="-122"/>
              </a:rPr>
              <a:t>  sizeindex</a:t>
            </a:r>
            <a:r>
              <a:rPr lang="en-US" altLang="zh-CN" smtClean="0">
                <a:ea typeface="楷体_GB2312" pitchFamily="49" charset="-122"/>
              </a:rPr>
              <a:t>;// </a:t>
            </a:r>
            <a:r>
              <a:rPr lang="en-US" altLang="zh-CN">
                <a:ea typeface="楷体_GB2312" pitchFamily="49" charset="-122"/>
              </a:rPr>
              <a:t>hashsize[sizeindex]</a:t>
            </a:r>
            <a:r>
              <a:rPr lang="zh-CN" altLang="en-US">
                <a:ea typeface="楷体_GB2312" pitchFamily="49" charset="-122"/>
              </a:rPr>
              <a:t>为当前容量</a:t>
            </a:r>
          </a:p>
          <a:p>
            <a:pPr marL="0" indent="0">
              <a:buNone/>
            </a:pPr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>
                <a:ea typeface="楷体_GB2312" pitchFamily="49" charset="-122"/>
              </a:rPr>
              <a:t> HashTable</a:t>
            </a:r>
            <a:r>
              <a:rPr lang="en-US" altLang="zh-CN" smtClean="0">
                <a:ea typeface="楷体_GB2312" pitchFamily="49" charset="-122"/>
              </a:rPr>
              <a:t>;</a:t>
            </a:r>
          </a:p>
          <a:p>
            <a:pPr marL="0" indent="0">
              <a:buNone/>
            </a:pPr>
            <a:endParaRPr lang="en-US" altLang="zh-CN"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>
                <a:ea typeface="楷体_GB2312" pitchFamily="49" charset="-122"/>
              </a:rPr>
              <a:t>#define  SUCCESS  1</a:t>
            </a:r>
          </a:p>
          <a:p>
            <a:pPr marL="0" indent="0">
              <a:buNone/>
            </a:pPr>
            <a:r>
              <a:rPr lang="en-US" altLang="zh-CN">
                <a:ea typeface="楷体_GB2312" pitchFamily="49" charset="-122"/>
              </a:rPr>
              <a:t>#define  UNSUCCESS  0</a:t>
            </a:r>
          </a:p>
          <a:p>
            <a:pPr marL="0" indent="0">
              <a:buNone/>
            </a:pPr>
            <a:r>
              <a:rPr lang="en-US" altLang="zh-CN">
                <a:ea typeface="楷体_GB2312" pitchFamily="49" charset="-122"/>
              </a:rPr>
              <a:t>#define  DUPLICATE  -1</a:t>
            </a:r>
            <a:endParaRPr lang="en-US" altLang="zh-CN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1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在哈希表</a:t>
            </a:r>
            <a:r>
              <a:rPr lang="en-US" smtClean="0"/>
              <a:t>H</a:t>
            </a:r>
            <a:r>
              <a:rPr lang="zh-CN" altLang="en-US"/>
              <a:t>中查找关键码为</a:t>
            </a:r>
            <a:r>
              <a:rPr lang="en-US"/>
              <a:t>K</a:t>
            </a:r>
            <a:r>
              <a:rPr lang="zh-CN" altLang="en-US"/>
              <a:t>的元素</a:t>
            </a:r>
            <a:endParaRPr lang="en-US" dirty="0"/>
          </a:p>
        </p:txBody>
      </p:sp>
      <p:sp>
        <p:nvSpPr>
          <p:cNvPr id="739330" name="Rectangle 2"/>
          <p:cNvSpPr>
            <a:spLocks noGrp="1" noChangeArrowheads="1"/>
          </p:cNvSpPr>
          <p:nvPr>
            <p:ph idx="1"/>
          </p:nvPr>
        </p:nvSpPr>
        <p:spPr>
          <a:xfrm>
            <a:off x="277688" y="764704"/>
            <a:ext cx="8686800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b="1" dirty="0" err="1">
                <a:solidFill>
                  <a:srgbClr val="0000FF"/>
                </a:solidFill>
              </a:rPr>
              <a:t>SearchHash</a:t>
            </a:r>
            <a:r>
              <a:rPr lang="en-US" b="1" dirty="0"/>
              <a:t>(</a:t>
            </a:r>
            <a:r>
              <a:rPr lang="en-US" b="1" dirty="0" err="1"/>
              <a:t>HashTable</a:t>
            </a:r>
            <a:r>
              <a:rPr lang="en-US" b="1" dirty="0"/>
              <a:t> H, </a:t>
            </a:r>
            <a:r>
              <a:rPr lang="en-US" b="1" dirty="0" err="1"/>
              <a:t>HKeyType</a:t>
            </a:r>
            <a:r>
              <a:rPr lang="en-US" b="1" dirty="0"/>
              <a:t> K, </a:t>
            </a:r>
            <a:r>
              <a:rPr lang="en-US" b="1" dirty="0" err="1"/>
              <a:t>int</a:t>
            </a:r>
            <a:r>
              <a:rPr lang="en-US" b="1" dirty="0"/>
              <a:t> &amp;p, </a:t>
            </a:r>
            <a:r>
              <a:rPr lang="en-US" b="1" dirty="0" err="1"/>
              <a:t>int</a:t>
            </a:r>
            <a:r>
              <a:rPr lang="en-US" b="1" dirty="0"/>
              <a:t> &amp;c)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若</a:t>
            </a:r>
            <a:r>
              <a:rPr lang="zh-CN" altLang="en-US" dirty="0"/>
              <a:t>查找</a:t>
            </a:r>
            <a:r>
              <a:rPr lang="zh-CN" altLang="en-US"/>
              <a:t>成功</a:t>
            </a:r>
            <a:r>
              <a:rPr lang="zh-CN" altLang="en-US" smtClean="0"/>
              <a:t>，以</a:t>
            </a:r>
            <a:r>
              <a:rPr lang="en-US" dirty="0"/>
              <a:t>p</a:t>
            </a:r>
            <a:r>
              <a:rPr lang="zh-CN" altLang="en-US" dirty="0"/>
              <a:t>指示待查数据元素在表中位置，</a:t>
            </a:r>
            <a:r>
              <a:rPr lang="zh-CN" altLang="en-US"/>
              <a:t>并</a:t>
            </a:r>
            <a:r>
              <a:rPr lang="zh-CN" altLang="en-US" smtClean="0"/>
              <a:t>返回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//SUCCESS</a:t>
            </a:r>
            <a:r>
              <a:rPr lang="zh-CN" altLang="en-US" smtClean="0"/>
              <a:t>，否则</a:t>
            </a:r>
            <a:r>
              <a:rPr lang="zh-CN" altLang="en-US" dirty="0"/>
              <a:t>，以</a:t>
            </a:r>
            <a:r>
              <a:rPr lang="en-US" dirty="0"/>
              <a:t>p</a:t>
            </a:r>
            <a:r>
              <a:rPr lang="zh-CN" altLang="en-US" dirty="0"/>
              <a:t>指示插入位置，并返回</a:t>
            </a:r>
            <a:r>
              <a:rPr lang="en-US" dirty="0"/>
              <a:t>UNSUCCESS,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smtClean="0"/>
              <a:t>c</a:t>
            </a:r>
            <a:r>
              <a:rPr lang="zh-CN" altLang="en-US" smtClean="0"/>
              <a:t>用以记录冲突</a:t>
            </a:r>
            <a:r>
              <a:rPr lang="zh-CN" altLang="en-US" dirty="0"/>
              <a:t>次数，其初值置零，供建表插入时参考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Hash(K</a:t>
            </a:r>
            <a:r>
              <a:rPr lang="en-US"/>
              <a:t>); </a:t>
            </a:r>
            <a:r>
              <a:rPr lang="en-US" smtClean="0"/>
              <a:t>//</a:t>
            </a:r>
            <a:r>
              <a:rPr lang="zh-CN" altLang="en-US" smtClean="0"/>
              <a:t>求得</a:t>
            </a:r>
            <a:r>
              <a:rPr lang="zh-CN" altLang="en-US" dirty="0"/>
              <a:t>哈希地址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b="1" dirty="0"/>
              <a:t>(</a:t>
            </a:r>
            <a:r>
              <a:rPr lang="en-US" b="1" dirty="0" err="1"/>
              <a:t>H.elem</a:t>
            </a:r>
            <a:r>
              <a:rPr lang="en-US" b="1" dirty="0"/>
              <a:t>[p].key != NULLKEY</a:t>
            </a:r>
            <a:r>
              <a:rPr lang="en-US" b="1"/>
              <a:t>)</a:t>
            </a:r>
            <a:r>
              <a:rPr lang="en-US"/>
              <a:t> </a:t>
            </a:r>
            <a:r>
              <a:rPr lang="en-US" dirty="0" smtClean="0"/>
              <a:t>	// </a:t>
            </a:r>
            <a:r>
              <a:rPr lang="zh-CN" altLang="en-US" dirty="0"/>
              <a:t>该位置中填有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 &amp;&amp; !</a:t>
            </a:r>
            <a:r>
              <a:rPr lang="en-US" b="1" dirty="0"/>
              <a:t>equal(K, (</a:t>
            </a:r>
            <a:r>
              <a:rPr lang="en-US" b="1" dirty="0" err="1"/>
              <a:t>H.elem</a:t>
            </a:r>
            <a:r>
              <a:rPr lang="en-US" b="1" dirty="0"/>
              <a:t>[p].key))</a:t>
            </a:r>
            <a:r>
              <a:rPr lang="en-US" dirty="0"/>
              <a:t>) </a:t>
            </a:r>
            <a:r>
              <a:rPr lang="en-US" dirty="0" smtClean="0"/>
              <a:t>	// </a:t>
            </a:r>
            <a:r>
              <a:rPr lang="zh-CN" altLang="en-US" dirty="0"/>
              <a:t>并且关键字不相等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collision(p</a:t>
            </a:r>
            <a:r>
              <a:rPr lang="en-US" b="1" dirty="0">
                <a:solidFill>
                  <a:srgbClr val="7030A0"/>
                </a:solidFill>
              </a:rPr>
              <a:t>, ++c)</a:t>
            </a:r>
            <a:r>
              <a:rPr lang="en-US" dirty="0"/>
              <a:t>; // </a:t>
            </a:r>
            <a:r>
              <a:rPr lang="zh-CN" altLang="en-US" dirty="0"/>
              <a:t>求得下一探查地址</a:t>
            </a:r>
            <a:r>
              <a:rPr lang="en-US" dirty="0"/>
              <a:t>p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(equal(K, (</a:t>
            </a:r>
            <a:r>
              <a:rPr lang="en-US" dirty="0" err="1"/>
              <a:t>H.elem</a:t>
            </a:r>
            <a:r>
              <a:rPr lang="en-US" dirty="0"/>
              <a:t>[p].key)))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SUCCESS;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zh-CN" altLang="en-US" dirty="0"/>
              <a:t>查找成功，</a:t>
            </a:r>
            <a:r>
              <a:rPr lang="en-US" dirty="0"/>
              <a:t>p</a:t>
            </a:r>
            <a:r>
              <a:rPr lang="zh-CN" altLang="en-US" dirty="0"/>
              <a:t>返回待查数据元素位置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return UNSUCCESS;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查找不</a:t>
            </a:r>
            <a:r>
              <a:rPr lang="zh-CN" altLang="en-US" dirty="0" smtClean="0"/>
              <a:t>成功，</a:t>
            </a:r>
            <a:r>
              <a:rPr lang="en-US" dirty="0" smtClean="0"/>
              <a:t>p</a:t>
            </a:r>
            <a:r>
              <a:rPr lang="zh-CN" altLang="en-US" dirty="0"/>
              <a:t>返回的是插入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// </a:t>
            </a:r>
            <a:r>
              <a:rPr lang="en-US" dirty="0" err="1"/>
              <a:t>SearchHash</a:t>
            </a:r>
            <a:endParaRPr lang="en-US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8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哈希表插入算法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b="1" dirty="0" err="1">
                <a:solidFill>
                  <a:srgbClr val="0000FF"/>
                </a:solidFill>
              </a:rPr>
              <a:t>InsertHash</a:t>
            </a:r>
            <a:r>
              <a:rPr lang="en-US" b="1" dirty="0"/>
              <a:t>(</a:t>
            </a:r>
            <a:r>
              <a:rPr lang="en-US" b="1" dirty="0" err="1"/>
              <a:t>HashTable</a:t>
            </a:r>
            <a:r>
              <a:rPr lang="en-US" b="1" dirty="0"/>
              <a:t> &amp;H, </a:t>
            </a:r>
            <a:r>
              <a:rPr lang="en-US" b="1" dirty="0" err="1"/>
              <a:t>HElemType</a:t>
            </a:r>
            <a:r>
              <a:rPr lang="en-US" b="1" dirty="0"/>
              <a:t> e)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查找</a:t>
            </a:r>
            <a:r>
              <a:rPr lang="zh-CN" altLang="en-US" dirty="0"/>
              <a:t>不成功时插入数据元素</a:t>
            </a:r>
            <a:r>
              <a:rPr lang="en-US" dirty="0"/>
              <a:t>e</a:t>
            </a:r>
            <a:r>
              <a:rPr lang="zh-CN" altLang="en-US" dirty="0"/>
              <a:t>到开放定址哈希表</a:t>
            </a:r>
            <a:r>
              <a:rPr lang="en-US" dirty="0"/>
              <a:t>H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并</a:t>
            </a:r>
            <a:r>
              <a:rPr lang="zh-CN" altLang="en-US" dirty="0"/>
              <a:t>返回</a:t>
            </a:r>
            <a:r>
              <a:rPr lang="en-US" dirty="0"/>
              <a:t>OK</a:t>
            </a:r>
            <a:r>
              <a:rPr lang="en-US" dirty="0" smtClean="0"/>
              <a:t>；</a:t>
            </a:r>
            <a:r>
              <a:rPr lang="zh-CN" altLang="en-US" dirty="0" smtClean="0"/>
              <a:t>若</a:t>
            </a:r>
            <a:r>
              <a:rPr lang="zh-CN" altLang="en-US" dirty="0"/>
              <a:t>冲突次数过大，则重建哈希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c = 0; </a:t>
            </a:r>
            <a:r>
              <a:rPr lang="en-US" dirty="0" err="1"/>
              <a:t>int</a:t>
            </a:r>
            <a:r>
              <a:rPr lang="en-US" dirty="0"/>
              <a:t> p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b="1" dirty="0" err="1"/>
              <a:t>SearchHash</a:t>
            </a:r>
            <a:r>
              <a:rPr lang="en-US" b="1" dirty="0"/>
              <a:t>(H, </a:t>
            </a:r>
            <a:r>
              <a:rPr lang="en-US" b="1" dirty="0" err="1"/>
              <a:t>e.key</a:t>
            </a:r>
            <a:r>
              <a:rPr lang="en-US" b="1" dirty="0"/>
              <a:t>, p, c)</a:t>
            </a:r>
            <a:r>
              <a:rPr lang="en-US" dirty="0"/>
              <a:t> == SUCCESS 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DUPLICATE; 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	//</a:t>
            </a:r>
            <a:r>
              <a:rPr lang="zh-CN" altLang="en-US" smtClean="0"/>
              <a:t>表</a:t>
            </a:r>
            <a:r>
              <a:rPr lang="zh-CN" altLang="en-US" dirty="0"/>
              <a:t>中已有与</a:t>
            </a:r>
            <a:r>
              <a:rPr lang="en-US" dirty="0"/>
              <a:t>e</a:t>
            </a:r>
            <a:r>
              <a:rPr lang="zh-CN" altLang="en-US" dirty="0"/>
              <a:t>有相同关键字的元素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if (c &lt; </a:t>
            </a:r>
            <a:r>
              <a:rPr lang="en-US" dirty="0" err="1"/>
              <a:t>H.cursize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//</a:t>
            </a:r>
            <a:r>
              <a:rPr lang="zh-CN" altLang="en-US" smtClean="0"/>
              <a:t>冲突</a:t>
            </a:r>
            <a:r>
              <a:rPr lang="zh-CN" altLang="en-US" dirty="0"/>
              <a:t>次数</a:t>
            </a:r>
            <a:r>
              <a:rPr lang="en-US" dirty="0"/>
              <a:t>c</a:t>
            </a:r>
            <a:r>
              <a:rPr lang="zh-CN" altLang="en-US" dirty="0"/>
              <a:t>未达到</a:t>
            </a:r>
            <a:r>
              <a:rPr lang="zh-CN" altLang="en-US" smtClean="0"/>
              <a:t>上限 </a:t>
            </a:r>
            <a:r>
              <a:rPr lang="en-US" altLang="zh-CN" smtClean="0"/>
              <a:t>(</a:t>
            </a:r>
            <a:r>
              <a:rPr lang="zh-CN" altLang="en-US" smtClean="0"/>
              <a:t>阈值</a:t>
            </a:r>
            <a:r>
              <a:rPr lang="en-US" smtClean="0"/>
              <a:t>c</a:t>
            </a:r>
            <a:r>
              <a:rPr lang="zh-CN" altLang="en-US" dirty="0"/>
              <a:t>可</a:t>
            </a:r>
            <a:r>
              <a:rPr lang="zh-CN" altLang="en-US" dirty="0" smtClean="0"/>
              <a:t>调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H.elem</a:t>
            </a:r>
            <a:r>
              <a:rPr lang="en-US" dirty="0" smtClean="0"/>
              <a:t>[p</a:t>
            </a:r>
            <a:r>
              <a:rPr lang="en-US" dirty="0"/>
              <a:t>] = e; ++</a:t>
            </a:r>
            <a:r>
              <a:rPr lang="en-US" dirty="0" err="1"/>
              <a:t>H.count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SUCCESS</a:t>
            </a:r>
            <a:r>
              <a:rPr lang="en-US"/>
              <a:t>; </a:t>
            </a:r>
            <a:r>
              <a:rPr lang="en-US" smtClean="0"/>
              <a:t>//</a:t>
            </a:r>
            <a:r>
              <a:rPr lang="zh-CN" altLang="en-US" smtClean="0"/>
              <a:t>插入</a:t>
            </a:r>
            <a:r>
              <a:rPr lang="en-US" dirty="0"/>
              <a:t>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	else </a:t>
            </a:r>
            <a:r>
              <a:rPr lang="en-US" dirty="0"/>
              <a:t>{ </a:t>
            </a:r>
            <a:r>
              <a:rPr lang="en-US" b="1" dirty="0" err="1">
                <a:solidFill>
                  <a:srgbClr val="7030A0"/>
                </a:solidFill>
              </a:rPr>
              <a:t>RecreateHashTable</a:t>
            </a:r>
            <a:r>
              <a:rPr lang="en-US" b="1" dirty="0">
                <a:solidFill>
                  <a:srgbClr val="7030A0"/>
                </a:solidFill>
              </a:rPr>
              <a:t>(H</a:t>
            </a:r>
            <a:r>
              <a:rPr lang="en-US" b="1">
                <a:solidFill>
                  <a:srgbClr val="7030A0"/>
                </a:solidFill>
              </a:rPr>
              <a:t>)</a:t>
            </a:r>
            <a:r>
              <a:rPr lang="en-US"/>
              <a:t>; </a:t>
            </a:r>
            <a:r>
              <a:rPr lang="en-US" smtClean="0"/>
              <a:t>//</a:t>
            </a:r>
            <a:r>
              <a:rPr lang="zh-CN" altLang="en-US" smtClean="0"/>
              <a:t>重建</a:t>
            </a:r>
            <a:r>
              <a:rPr lang="zh-CN" altLang="en-US" dirty="0"/>
              <a:t>哈希表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UNSUCCESS;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/>
              <a:t>InsertHash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</a:rPr>
              <a:t>哈希查找</a:t>
            </a:r>
            <a:r>
              <a:rPr lang="zh-CN" altLang="en-US" smtClean="0">
                <a:latin typeface="+mn-lt"/>
                <a:ea typeface="宋体" panose="02010600030101010101" pitchFamily="2" charset="-122"/>
              </a:rPr>
              <a:t>的性能</a:t>
            </a:r>
            <a:r>
              <a:rPr lang="en-US" altLang="en-US" smtClean="0">
                <a:latin typeface="+mn-lt"/>
                <a:ea typeface="宋体" panose="02010600030101010101" pitchFamily="2" charset="-122"/>
              </a:rPr>
              <a:t>分析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424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从哈希查找过程可见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尽管</a:t>
            </a:r>
            <a:r>
              <a:rPr lang="zh-CN" altLang="en-US" smtClean="0"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ea typeface="宋体" panose="02010600030101010101" pitchFamily="2" charset="-122"/>
              </a:rPr>
              <a:t>表在关键字与记录的存储地址之间建立了直接映象，但由于</a:t>
            </a:r>
            <a:r>
              <a:rPr lang="zh-CN" altLang="en-US" smtClean="0">
                <a:ea typeface="宋体" panose="02010600030101010101" pitchFamily="2" charset="-122"/>
              </a:rPr>
              <a:t>存在</a:t>
            </a:r>
            <a:r>
              <a:rPr lang="en-US" altLang="en-US" smtClean="0">
                <a:ea typeface="宋体" panose="02010600030101010101" pitchFamily="2" charset="-122"/>
              </a:rPr>
              <a:t>冲突，查找过程仍是一个给定值与关键字进行比较的过程</a:t>
            </a:r>
            <a:r>
              <a:rPr lang="en-US" altLang="en-US">
                <a:ea typeface="宋体" panose="02010600030101010101" pitchFamily="2" charset="-122"/>
              </a:rPr>
              <a:t>，仍要</a:t>
            </a:r>
            <a:r>
              <a:rPr lang="en-US" altLang="en-US" b="1">
                <a:solidFill>
                  <a:srgbClr val="0000FF"/>
                </a:solidFill>
                <a:ea typeface="宋体" panose="02010600030101010101" pitchFamily="2" charset="-122"/>
              </a:rPr>
              <a:t>用ASL评价哈希查找效率</a:t>
            </a:r>
            <a:endParaRPr lang="en-US" altLang="en-US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en-US" smtClean="0">
                <a:ea typeface="宋体" panose="02010600030101010101" pitchFamily="2" charset="-122"/>
              </a:rPr>
              <a:t>哈希查找时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</a:rPr>
              <a:t>关键字与给定值比较的次数取决于：</a:t>
            </a:r>
          </a:p>
          <a:p>
            <a:pPr lvl="1"/>
            <a:r>
              <a:rPr lang="en-US" altLang="en-US" smtClean="0">
                <a:ea typeface="宋体" panose="02010600030101010101" pitchFamily="2" charset="-122"/>
              </a:rPr>
              <a:t>哈希函数</a:t>
            </a:r>
          </a:p>
          <a:p>
            <a:pPr lvl="1"/>
            <a:r>
              <a:rPr lang="en-US" altLang="en-US" smtClean="0">
                <a:ea typeface="宋体" panose="02010600030101010101" pitchFamily="2" charset="-122"/>
              </a:rPr>
              <a:t>处理冲突的方法</a:t>
            </a:r>
          </a:p>
          <a:p>
            <a:pPr lvl="1"/>
            <a:r>
              <a:rPr lang="en-US" altLang="en-US" smtClean="0">
                <a:ea typeface="宋体" panose="02010600030101010101" pitchFamily="2" charset="-122"/>
              </a:rPr>
              <a:t>哈希表的填满因子</a:t>
            </a:r>
            <a:r>
              <a:rPr lang="en-US" altLang="en-US" smtClean="0">
                <a:ea typeface="宋体" panose="02010600030101010101" pitchFamily="2" charset="-122"/>
                <a:sym typeface="Symbol" pitchFamily="18" charset="2"/>
              </a:rPr>
              <a:t>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7030A0"/>
                </a:solidFill>
                <a:ea typeface="宋体" panose="02010600030101010101" pitchFamily="2" charset="-122"/>
              </a:rPr>
              <a:t>一般情况下，可以认为选用的哈希函数</a:t>
            </a:r>
            <a:r>
              <a:rPr lang="zh-CN" altLang="en-US" b="1" smtClean="0">
                <a:solidFill>
                  <a:srgbClr val="7030A0"/>
                </a:solidFill>
                <a:ea typeface="宋体" panose="02010600030101010101" pitchFamily="2" charset="-122"/>
              </a:rPr>
              <a:t>是均匀的</a:t>
            </a:r>
            <a:r>
              <a:rPr lang="zh-CN" altLang="en-US" b="1">
                <a:solidFill>
                  <a:srgbClr val="7030A0"/>
                </a:solidFill>
                <a:ea typeface="宋体" panose="02010600030101010101" pitchFamily="2" charset="-122"/>
              </a:rPr>
              <a:t>，则在讨论</a:t>
            </a:r>
            <a:r>
              <a:rPr lang="en-US" altLang="zh-CN" b="1">
                <a:solidFill>
                  <a:srgbClr val="7030A0"/>
                </a:solidFill>
                <a:ea typeface="宋体" panose="02010600030101010101" pitchFamily="2" charset="-122"/>
              </a:rPr>
              <a:t>ASL</a:t>
            </a:r>
            <a:r>
              <a:rPr lang="zh-CN" altLang="en-US" b="1">
                <a:solidFill>
                  <a:srgbClr val="7030A0"/>
                </a:solidFill>
                <a:ea typeface="宋体" panose="02010600030101010101" pitchFamily="2" charset="-122"/>
              </a:rPr>
              <a:t>时，可以不考虑它的因素</a:t>
            </a:r>
            <a:endParaRPr lang="en-US" altLang="en-US" b="1" smtClean="0">
              <a:solidFill>
                <a:srgbClr val="7030A0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lvl="1"/>
            <a:endParaRPr lang="en-US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702467" name="Group 3"/>
          <p:cNvGrpSpPr>
            <a:grpSpLocks/>
          </p:cNvGrpSpPr>
          <p:nvPr/>
        </p:nvGrpSpPr>
        <p:grpSpPr bwMode="auto">
          <a:xfrm>
            <a:off x="4860032" y="4581624"/>
            <a:ext cx="3721100" cy="863600"/>
            <a:chOff x="0" y="0"/>
            <a:chExt cx="2344" cy="544"/>
          </a:xfrm>
        </p:grpSpPr>
        <p:sp>
          <p:nvSpPr>
            <p:cNvPr id="702468" name="Rectangle 4"/>
            <p:cNvSpPr>
              <a:spLocks noChangeArrowheads="1"/>
            </p:cNvSpPr>
            <p:nvPr/>
          </p:nvSpPr>
          <p:spPr bwMode="auto">
            <a:xfrm>
              <a:off x="376" y="0"/>
              <a:ext cx="185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itchFamily="18" charset="0"/>
                  <a:sym typeface="Symbol" pitchFamily="18" charset="2"/>
                </a:rPr>
                <a:t>表中填入的记录数</a:t>
              </a:r>
            </a:p>
          </p:txBody>
        </p:sp>
        <p:sp>
          <p:nvSpPr>
            <p:cNvPr id="702469" name="Rectangle 5"/>
            <p:cNvSpPr>
              <a:spLocks noChangeArrowheads="1"/>
            </p:cNvSpPr>
            <p:nvPr/>
          </p:nvSpPr>
          <p:spPr bwMode="auto">
            <a:xfrm>
              <a:off x="712" y="295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itchFamily="18" charset="0"/>
                  <a:sym typeface="Symbol" pitchFamily="18" charset="2"/>
                </a:rPr>
                <a:t>哈希表长度</a:t>
              </a:r>
            </a:p>
          </p:txBody>
        </p:sp>
        <p:sp>
          <p:nvSpPr>
            <p:cNvPr id="702470" name="Line 6"/>
            <p:cNvSpPr>
              <a:spLocks noChangeShapeType="1"/>
            </p:cNvSpPr>
            <p:nvPr/>
          </p:nvSpPr>
          <p:spPr bwMode="auto">
            <a:xfrm>
              <a:off x="372" y="288"/>
              <a:ext cx="1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2471" name="Rectangle 7"/>
            <p:cNvSpPr>
              <a:spLocks noChangeArrowheads="1"/>
            </p:cNvSpPr>
            <p:nvPr/>
          </p:nvSpPr>
          <p:spPr bwMode="auto">
            <a:xfrm>
              <a:off x="0" y="160"/>
              <a:ext cx="38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en-US" altLang="en-US" sz="2800" b="1">
                  <a:latin typeface="Times New Roman" pitchFamily="18" charset="0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宋体" panose="02010600030101010101" pitchFamily="2" charset="-122"/>
              </a:rPr>
              <a:t>哈希</a:t>
            </a:r>
            <a:r>
              <a:rPr lang="en-US" altLang="en-US" smtClean="0">
                <a:latin typeface="+mn-lt"/>
                <a:ea typeface="宋体" panose="02010600030101010101" pitchFamily="2" charset="-122"/>
              </a:rPr>
              <a:t>表的ASL</a:t>
            </a:r>
            <a:endParaRPr lang="en-US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4342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765672"/>
            <a:ext cx="8229600" cy="5832648"/>
          </a:xfrm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线性探测法的平均查找长度是：</a:t>
            </a: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二次探测、</a:t>
            </a:r>
            <a:r>
              <a:rPr lang="zh-CN" altLang="en-US" smtClean="0">
                <a:ea typeface="宋体" panose="02010600030101010101" pitchFamily="2" charset="-122"/>
                <a:sym typeface="Symbol" pitchFamily="18" charset="2"/>
              </a:rPr>
              <a:t>伪随机探测、</a:t>
            </a:r>
            <a:r>
              <a:rPr lang="zh-CN" altLang="en-US" smtClean="0">
                <a:ea typeface="宋体" panose="02010600030101010101" pitchFamily="2" charset="-122"/>
              </a:rPr>
              <a:t>再哈希法的平均查找长度是：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用链地址法解决冲突的平均查找长度是：</a:t>
            </a:r>
          </a:p>
          <a:p>
            <a:endParaRPr lang="en-US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grpSp>
        <p:nvGrpSpPr>
          <p:cNvPr id="703491" name="Group 3"/>
          <p:cNvGrpSpPr>
            <a:grpSpLocks/>
          </p:cNvGrpSpPr>
          <p:nvPr/>
        </p:nvGrpSpPr>
        <p:grpSpPr bwMode="auto">
          <a:xfrm>
            <a:off x="948530" y="1196752"/>
            <a:ext cx="3263900" cy="1498600"/>
            <a:chOff x="0" y="0"/>
            <a:chExt cx="2056" cy="960"/>
          </a:xfrm>
        </p:grpSpPr>
        <p:grpSp>
          <p:nvGrpSpPr>
            <p:cNvPr id="703517" name="Group 4"/>
            <p:cNvGrpSpPr>
              <a:grpSpLocks/>
            </p:cNvGrpSpPr>
            <p:nvPr/>
          </p:nvGrpSpPr>
          <p:grpSpPr bwMode="auto">
            <a:xfrm>
              <a:off x="0" y="0"/>
              <a:ext cx="1928" cy="472"/>
              <a:chOff x="0" y="0"/>
              <a:chExt cx="1928" cy="472"/>
            </a:xfrm>
          </p:grpSpPr>
          <p:grpSp>
            <p:nvGrpSpPr>
              <p:cNvPr id="703530" name="Group 5"/>
              <p:cNvGrpSpPr>
                <a:grpSpLocks/>
              </p:cNvGrpSpPr>
              <p:nvPr/>
            </p:nvGrpSpPr>
            <p:grpSpPr bwMode="auto">
              <a:xfrm>
                <a:off x="704" y="16"/>
                <a:ext cx="192" cy="456"/>
                <a:chOff x="0" y="0"/>
                <a:chExt cx="192" cy="456"/>
              </a:xfrm>
            </p:grpSpPr>
            <p:sp>
              <p:nvSpPr>
                <p:cNvPr id="70353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0353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03540" name="Line 8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31" name="Rectangle 9"/>
              <p:cNvSpPr>
                <a:spLocks noChangeArrowheads="1"/>
              </p:cNvSpPr>
              <p:nvPr/>
            </p:nvSpPr>
            <p:spPr bwMode="auto">
              <a:xfrm>
                <a:off x="1792" y="72"/>
                <a:ext cx="1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)</a:t>
                </a:r>
              </a:p>
            </p:txBody>
          </p:sp>
          <p:grpSp>
            <p:nvGrpSpPr>
              <p:cNvPr id="703532" name="Group 10"/>
              <p:cNvGrpSpPr>
                <a:grpSpLocks/>
              </p:cNvGrpSpPr>
              <p:nvPr/>
            </p:nvGrpSpPr>
            <p:grpSpPr bwMode="auto">
              <a:xfrm>
                <a:off x="1352" y="0"/>
                <a:ext cx="453" cy="417"/>
                <a:chOff x="0" y="0"/>
                <a:chExt cx="453" cy="417"/>
              </a:xfrm>
            </p:grpSpPr>
            <p:sp>
              <p:nvSpPr>
                <p:cNvPr id="7035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" y="168"/>
                  <a:ext cx="43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1- </a:t>
                  </a:r>
                  <a:r>
                    <a:rPr lang="en-US" altLang="en-US" sz="2400" b="1">
                      <a:latin typeface="Times New Roman" pitchFamily="18" charset="0"/>
                      <a:sym typeface="Symbol" pitchFamily="18" charset="2"/>
                    </a:rPr>
                    <a:t></a:t>
                  </a:r>
                </a:p>
              </p:txBody>
            </p:sp>
            <p:sp>
              <p:nvSpPr>
                <p:cNvPr id="7035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03537" name="Line 13"/>
                <p:cNvSpPr>
                  <a:spLocks noChangeShapeType="1"/>
                </p:cNvSpPr>
                <p:nvPr/>
              </p:nvSpPr>
              <p:spPr bwMode="auto">
                <a:xfrm>
                  <a:off x="0" y="216"/>
                  <a:ext cx="4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33" name="Rectangle 14"/>
              <p:cNvSpPr>
                <a:spLocks noChangeArrowheads="1"/>
              </p:cNvSpPr>
              <p:nvPr/>
            </p:nvSpPr>
            <p:spPr bwMode="auto">
              <a:xfrm>
                <a:off x="872" y="96"/>
                <a:ext cx="47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lang="en-US" altLang="en-US" sz="2400" b="1">
                    <a:latin typeface="Times New Roman" pitchFamily="18" charset="0"/>
                    <a:sym typeface="Symbol" pitchFamily="18" charset="2"/>
                  </a:rPr>
                  <a:t>(1+</a:t>
                </a:r>
              </a:p>
            </p:txBody>
          </p:sp>
          <p:sp>
            <p:nvSpPr>
              <p:cNvPr id="703534" name="Rectangle 15"/>
              <p:cNvSpPr>
                <a:spLocks noChangeArrowheads="1"/>
              </p:cNvSpPr>
              <p:nvPr/>
            </p:nvSpPr>
            <p:spPr bwMode="auto">
              <a:xfrm>
                <a:off x="0" y="104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S</a:t>
                </a:r>
                <a:r>
                  <a:rPr lang="en-US" altLang="en-US" sz="2400" b="1" baseline="-20000">
                    <a:latin typeface="Times New Roman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itchFamily="18" charset="0"/>
                  </a:rPr>
                  <a:t>成功</a:t>
                </a:r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≈</a:t>
                </a:r>
                <a:endParaRPr lang="zh-CN" altLang="en-US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703518" name="Group 16"/>
            <p:cNvGrpSpPr>
              <a:grpSpLocks/>
            </p:cNvGrpSpPr>
            <p:nvPr/>
          </p:nvGrpSpPr>
          <p:grpSpPr bwMode="auto">
            <a:xfrm>
              <a:off x="0" y="480"/>
              <a:ext cx="2056" cy="480"/>
              <a:chOff x="0" y="0"/>
              <a:chExt cx="2056" cy="480"/>
            </a:xfrm>
          </p:grpSpPr>
          <p:grpSp>
            <p:nvGrpSpPr>
              <p:cNvPr id="703519" name="Group 17"/>
              <p:cNvGrpSpPr>
                <a:grpSpLocks/>
              </p:cNvGrpSpPr>
              <p:nvPr/>
            </p:nvGrpSpPr>
            <p:grpSpPr bwMode="auto">
              <a:xfrm>
                <a:off x="696" y="24"/>
                <a:ext cx="192" cy="456"/>
                <a:chOff x="0" y="0"/>
                <a:chExt cx="192" cy="456"/>
              </a:xfrm>
            </p:grpSpPr>
            <p:sp>
              <p:nvSpPr>
                <p:cNvPr id="703527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03528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03529" name="Line 20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03520" name="Group 21"/>
              <p:cNvGrpSpPr>
                <a:grpSpLocks/>
              </p:cNvGrpSpPr>
              <p:nvPr/>
            </p:nvGrpSpPr>
            <p:grpSpPr bwMode="auto">
              <a:xfrm>
                <a:off x="1296" y="0"/>
                <a:ext cx="657" cy="449"/>
                <a:chOff x="0" y="0"/>
                <a:chExt cx="657" cy="449"/>
              </a:xfrm>
            </p:grpSpPr>
            <p:sp>
              <p:nvSpPr>
                <p:cNvPr id="70352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" y="200"/>
                  <a:ext cx="589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(1- </a:t>
                  </a:r>
                  <a:r>
                    <a:rPr lang="en-US" altLang="en-US" sz="2400" b="1">
                      <a:latin typeface="Times New Roman" pitchFamily="18" charset="0"/>
                      <a:sym typeface="Symbol" pitchFamily="18" charset="2"/>
                    </a:rPr>
                    <a:t>)</a:t>
                  </a:r>
                  <a:r>
                    <a:rPr lang="en-US" altLang="en-US" sz="2400" b="1" baseline="26000">
                      <a:latin typeface="Times New Roman" pitchFamily="18" charset="0"/>
                      <a:sym typeface="Symbol" pitchFamily="18" charset="2"/>
                    </a:rPr>
                    <a:t>2</a:t>
                  </a:r>
                </a:p>
              </p:txBody>
            </p:sp>
            <p:sp>
              <p:nvSpPr>
                <p:cNvPr id="703525" name="Line 23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65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3526" name="Rectangle 24"/>
                <p:cNvSpPr>
                  <a:spLocks noChangeArrowheads="1"/>
                </p:cNvSpPr>
                <p:nvPr/>
              </p:nvSpPr>
              <p:spPr bwMode="auto">
                <a:xfrm>
                  <a:off x="264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703521" name="Rectangle 25"/>
              <p:cNvSpPr>
                <a:spLocks noChangeArrowheads="1"/>
              </p:cNvSpPr>
              <p:nvPr/>
            </p:nvSpPr>
            <p:spPr bwMode="auto">
              <a:xfrm>
                <a:off x="1920" y="80"/>
                <a:ext cx="1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703522" name="Rectangle 26"/>
              <p:cNvSpPr>
                <a:spLocks noChangeArrowheads="1"/>
              </p:cNvSpPr>
              <p:nvPr/>
            </p:nvSpPr>
            <p:spPr bwMode="auto">
              <a:xfrm>
                <a:off x="832" y="104"/>
                <a:ext cx="47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lang="en-US" altLang="en-US" sz="2400" b="1">
                    <a:latin typeface="Times New Roman" pitchFamily="18" charset="0"/>
                    <a:sym typeface="Symbol" pitchFamily="18" charset="2"/>
                  </a:rPr>
                  <a:t>(1+</a:t>
                </a:r>
              </a:p>
            </p:txBody>
          </p:sp>
          <p:sp>
            <p:nvSpPr>
              <p:cNvPr id="703523" name="Rectangle 27"/>
              <p:cNvSpPr>
                <a:spLocks noChangeArrowheads="1"/>
              </p:cNvSpPr>
              <p:nvPr/>
            </p:nvSpPr>
            <p:spPr bwMode="auto">
              <a:xfrm>
                <a:off x="0" y="112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S</a:t>
                </a:r>
                <a:r>
                  <a:rPr lang="en-US" altLang="en-US" sz="2400" b="1" baseline="-20000">
                    <a:latin typeface="Times New Roman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itchFamily="18" charset="0"/>
                  </a:rPr>
                  <a:t>失败</a:t>
                </a:r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≈</a:t>
                </a:r>
                <a:endParaRPr lang="zh-CN" altLang="en-US" sz="2400" b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03493" name="Group 29"/>
          <p:cNvGrpSpPr>
            <a:grpSpLocks/>
          </p:cNvGrpSpPr>
          <p:nvPr/>
        </p:nvGrpSpPr>
        <p:grpSpPr bwMode="auto">
          <a:xfrm>
            <a:off x="899592" y="3448721"/>
            <a:ext cx="2786063" cy="1346200"/>
            <a:chOff x="0" y="0"/>
            <a:chExt cx="1755" cy="912"/>
          </a:xfrm>
        </p:grpSpPr>
        <p:grpSp>
          <p:nvGrpSpPr>
            <p:cNvPr id="703504" name="Group 30"/>
            <p:cNvGrpSpPr>
              <a:grpSpLocks/>
            </p:cNvGrpSpPr>
            <p:nvPr/>
          </p:nvGrpSpPr>
          <p:grpSpPr bwMode="auto">
            <a:xfrm>
              <a:off x="48" y="447"/>
              <a:ext cx="1112" cy="465"/>
              <a:chOff x="0" y="0"/>
              <a:chExt cx="1112" cy="465"/>
            </a:xfrm>
          </p:grpSpPr>
          <p:grpSp>
            <p:nvGrpSpPr>
              <p:cNvPr id="703512" name="Group 31"/>
              <p:cNvGrpSpPr>
                <a:grpSpLocks/>
              </p:cNvGrpSpPr>
              <p:nvPr/>
            </p:nvGrpSpPr>
            <p:grpSpPr bwMode="auto">
              <a:xfrm>
                <a:off x="704" y="0"/>
                <a:ext cx="408" cy="465"/>
                <a:chOff x="0" y="0"/>
                <a:chExt cx="408" cy="465"/>
              </a:xfrm>
            </p:grpSpPr>
            <p:sp>
              <p:nvSpPr>
                <p:cNvPr id="703514" name="Rectangle 32"/>
                <p:cNvSpPr>
                  <a:spLocks noChangeArrowheads="1"/>
                </p:cNvSpPr>
                <p:nvPr/>
              </p:nvSpPr>
              <p:spPr bwMode="auto">
                <a:xfrm>
                  <a:off x="112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03515" name="Rectangle 33"/>
                <p:cNvSpPr>
                  <a:spLocks noChangeArrowheads="1"/>
                </p:cNvSpPr>
                <p:nvPr/>
              </p:nvSpPr>
              <p:spPr bwMode="auto">
                <a:xfrm>
                  <a:off x="16" y="216"/>
                  <a:ext cx="363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  <a:sym typeface="Symbol" pitchFamily="18" charset="2"/>
                    </a:rPr>
                    <a:t>1-</a:t>
                  </a:r>
                </a:p>
              </p:txBody>
            </p:sp>
            <p:sp>
              <p:nvSpPr>
                <p:cNvPr id="703516" name="Line 34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13" name="Rectangle 35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S</a:t>
                </a:r>
                <a:r>
                  <a:rPr lang="en-US" altLang="en-US" sz="2400" b="1" baseline="-20000">
                    <a:latin typeface="Times New Roman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itchFamily="18" charset="0"/>
                  </a:rPr>
                  <a:t>失败</a:t>
                </a:r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≈</a:t>
                </a:r>
                <a:endParaRPr lang="zh-CN" altLang="en-US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703505" name="Group 36"/>
            <p:cNvGrpSpPr>
              <a:grpSpLocks/>
            </p:cNvGrpSpPr>
            <p:nvPr/>
          </p:nvGrpSpPr>
          <p:grpSpPr bwMode="auto">
            <a:xfrm>
              <a:off x="0" y="0"/>
              <a:ext cx="1755" cy="425"/>
              <a:chOff x="0" y="0"/>
              <a:chExt cx="1755" cy="425"/>
            </a:xfrm>
          </p:grpSpPr>
          <p:sp>
            <p:nvSpPr>
              <p:cNvPr id="703506" name="Rectangle 37"/>
              <p:cNvSpPr>
                <a:spLocks noChangeArrowheads="1"/>
              </p:cNvSpPr>
              <p:nvPr/>
            </p:nvSpPr>
            <p:spPr bwMode="auto">
              <a:xfrm>
                <a:off x="984" y="80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㏑</a:t>
                </a:r>
                <a:r>
                  <a:rPr lang="en-US" altLang="en-US" sz="2400" b="1">
                    <a:latin typeface="Times New Roman" pitchFamily="18" charset="0"/>
                    <a:sym typeface="Symbol" pitchFamily="18" charset="2"/>
                  </a:rPr>
                  <a:t>(1-)</a:t>
                </a:r>
              </a:p>
            </p:txBody>
          </p:sp>
          <p:grpSp>
            <p:nvGrpSpPr>
              <p:cNvPr id="703507" name="Group 38"/>
              <p:cNvGrpSpPr>
                <a:grpSpLocks/>
              </p:cNvGrpSpPr>
              <p:nvPr/>
            </p:nvGrpSpPr>
            <p:grpSpPr bwMode="auto">
              <a:xfrm>
                <a:off x="784" y="0"/>
                <a:ext cx="232" cy="425"/>
                <a:chOff x="0" y="0"/>
                <a:chExt cx="232" cy="425"/>
              </a:xfrm>
            </p:grpSpPr>
            <p:sp>
              <p:nvSpPr>
                <p:cNvPr id="70350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03510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76"/>
                  <a:ext cx="2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  <a:sym typeface="Symbol" pitchFamily="18" charset="2"/>
                    </a:rPr>
                    <a:t></a:t>
                  </a:r>
                </a:p>
              </p:txBody>
            </p:sp>
            <p:sp>
              <p:nvSpPr>
                <p:cNvPr id="703511" name="Line 41"/>
                <p:cNvSpPr>
                  <a:spLocks noChangeShapeType="1"/>
                </p:cNvSpPr>
                <p:nvPr/>
              </p:nvSpPr>
              <p:spPr bwMode="auto">
                <a:xfrm>
                  <a:off x="0" y="23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08" name="Rectangle 42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77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S</a:t>
                </a:r>
                <a:r>
                  <a:rPr lang="en-US" altLang="en-US" sz="2400" b="1" baseline="-20000">
                    <a:latin typeface="Times New Roman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itchFamily="18" charset="0"/>
                  </a:rPr>
                  <a:t>成功</a:t>
                </a:r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≈ </a:t>
                </a:r>
                <a:r>
                  <a:rPr lang="en-US" altLang="en-US" sz="2400" b="1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lang="en-US" altLang="en-US" sz="2400" b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03495" name="Group 44"/>
          <p:cNvGrpSpPr>
            <a:grpSpLocks/>
          </p:cNvGrpSpPr>
          <p:nvPr/>
        </p:nvGrpSpPr>
        <p:grpSpPr bwMode="auto">
          <a:xfrm>
            <a:off x="939006" y="5407744"/>
            <a:ext cx="1905000" cy="1117600"/>
            <a:chOff x="0" y="0"/>
            <a:chExt cx="1200" cy="704"/>
          </a:xfrm>
        </p:grpSpPr>
        <p:sp>
          <p:nvSpPr>
            <p:cNvPr id="703496" name="Rectangle 45"/>
            <p:cNvSpPr>
              <a:spLocks noChangeArrowheads="1"/>
            </p:cNvSpPr>
            <p:nvPr/>
          </p:nvSpPr>
          <p:spPr bwMode="auto">
            <a:xfrm>
              <a:off x="0" y="432"/>
              <a:ext cx="12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S</a:t>
              </a:r>
              <a:r>
                <a:rPr lang="en-US" altLang="en-US" sz="2400" b="1" baseline="-20000">
                  <a:latin typeface="Times New Roman" pitchFamily="18" charset="0"/>
                </a:rPr>
                <a:t>nl</a:t>
              </a:r>
              <a:r>
                <a:rPr lang="zh-CN" altLang="en-US" sz="2400" b="1" baseline="-20000">
                  <a:latin typeface="Times New Roman" pitchFamily="18" charset="0"/>
                </a:rPr>
                <a:t>失败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≈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en-US" altLang="en-US" sz="2400" b="1">
                  <a:latin typeface="Times New Roman" pitchFamily="18" charset="0"/>
                  <a:sym typeface="Symbol" pitchFamily="18" charset="2"/>
                </a:rPr>
                <a:t>+e</a:t>
              </a:r>
              <a:r>
                <a:rPr lang="en-US" altLang="en-US" sz="2400" b="1" baseline="30000">
                  <a:latin typeface="Times New Roman" pitchFamily="18" charset="0"/>
                  <a:sym typeface="Symbol" pitchFamily="18" charset="2"/>
                </a:rPr>
                <a:t>-</a:t>
              </a:r>
            </a:p>
          </p:txBody>
        </p:sp>
        <p:grpSp>
          <p:nvGrpSpPr>
            <p:cNvPr id="703497" name="Group 46"/>
            <p:cNvGrpSpPr>
              <a:grpSpLocks/>
            </p:cNvGrpSpPr>
            <p:nvPr/>
          </p:nvGrpSpPr>
          <p:grpSpPr bwMode="auto">
            <a:xfrm>
              <a:off x="0" y="0"/>
              <a:ext cx="1104" cy="456"/>
              <a:chOff x="0" y="0"/>
              <a:chExt cx="1104" cy="456"/>
            </a:xfrm>
          </p:grpSpPr>
          <p:grpSp>
            <p:nvGrpSpPr>
              <p:cNvPr id="703498" name="Group 47"/>
              <p:cNvGrpSpPr>
                <a:grpSpLocks/>
              </p:cNvGrpSpPr>
              <p:nvPr/>
            </p:nvGrpSpPr>
            <p:grpSpPr bwMode="auto">
              <a:xfrm>
                <a:off x="912" y="0"/>
                <a:ext cx="192" cy="456"/>
                <a:chOff x="0" y="0"/>
                <a:chExt cx="192" cy="456"/>
              </a:xfrm>
            </p:grpSpPr>
            <p:sp>
              <p:nvSpPr>
                <p:cNvPr id="703501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itchFamily="18" charset="0"/>
                      <a:sym typeface="Symbol" pitchFamily="18" charset="2"/>
                    </a:rPr>
                    <a:t></a:t>
                  </a:r>
                </a:p>
              </p:txBody>
            </p:sp>
            <p:sp>
              <p:nvSpPr>
                <p:cNvPr id="703502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03503" name="Line 50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499" name="Rectangle 51"/>
              <p:cNvSpPr>
                <a:spLocks noChangeArrowheads="1"/>
              </p:cNvSpPr>
              <p:nvPr/>
            </p:nvSpPr>
            <p:spPr bwMode="auto">
              <a:xfrm>
                <a:off x="624" y="104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  <a:sym typeface="Symbol" pitchFamily="18" charset="2"/>
                  </a:rPr>
                  <a:t>1+</a:t>
                </a:r>
              </a:p>
            </p:txBody>
          </p:sp>
          <p:sp>
            <p:nvSpPr>
              <p:cNvPr id="703500" name="Rectangle 52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S</a:t>
                </a:r>
                <a:r>
                  <a:rPr lang="en-US" altLang="en-US" sz="2400" b="1" baseline="-20000">
                    <a:latin typeface="Times New Roman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itchFamily="18" charset="0"/>
                  </a:rPr>
                  <a:t>成功</a:t>
                </a:r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≈</a:t>
                </a:r>
                <a:endParaRPr lang="zh-CN" altLang="en-US" sz="2400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5364088" y="1399950"/>
            <a:ext cx="3791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  <a:ea typeface="楷体_GB2312" pitchFamily="49" charset="-122"/>
              </a:rPr>
              <a:t>哈希表</a:t>
            </a:r>
            <a:r>
              <a:rPr lang="zh-CN" altLang="en-US" sz="2800" smtClean="0">
                <a:solidFill>
                  <a:srgbClr val="7030A0"/>
                </a:solidFill>
                <a:ea typeface="楷体_GB2312" pitchFamily="49" charset="-122"/>
              </a:rPr>
              <a:t>的</a:t>
            </a:r>
            <a:r>
              <a:rPr lang="en-US" altLang="zh-CN" sz="2800" smtClean="0">
                <a:solidFill>
                  <a:srgbClr val="7030A0"/>
                </a:solidFill>
                <a:ea typeface="楷体_GB2312" pitchFamily="49" charset="-122"/>
              </a:rPr>
              <a:t>ASL</a:t>
            </a:r>
            <a:r>
              <a:rPr lang="zh-CN" altLang="en-US" sz="2800" smtClean="0">
                <a:solidFill>
                  <a:srgbClr val="7030A0"/>
                </a:solidFill>
                <a:ea typeface="楷体_GB2312" pitchFamily="49" charset="-122"/>
              </a:rPr>
              <a:t>是 </a:t>
            </a:r>
            <a:r>
              <a:rPr lang="zh-CN" altLang="en-US" sz="2800">
                <a:solidFill>
                  <a:srgbClr val="7030A0"/>
                </a:solidFill>
                <a:ea typeface="楷体_GB2312" pitchFamily="49" charset="-122"/>
                <a:sym typeface="Symbol" pitchFamily="18" charset="2"/>
              </a:rPr>
              <a:t> 的函数</a:t>
            </a:r>
            <a:r>
              <a:rPr lang="zh-CN" altLang="en-US" sz="2800">
                <a:solidFill>
                  <a:srgbClr val="7030A0"/>
                </a:solidFill>
                <a:ea typeface="楷体_GB2312" pitchFamily="49" charset="-122"/>
              </a:rPr>
              <a:t>，而不是 </a:t>
            </a:r>
            <a:r>
              <a:rPr lang="en-US" altLang="zh-CN" sz="2800" i="1">
                <a:solidFill>
                  <a:srgbClr val="7030A0"/>
                </a:solidFill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7030A0"/>
                </a:solidFill>
                <a:ea typeface="楷体_GB2312" pitchFamily="49" charset="-122"/>
              </a:rPr>
              <a:t>的函数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6446" y="3252191"/>
            <a:ext cx="4824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</a:rPr>
              <a:t>用哈希表构造查找表时，可以选择一个适当的装填因子 </a:t>
            </a:r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  <a:sym typeface="Symbol" pitchFamily="18" charset="2"/>
              </a:rPr>
              <a:t> ，</a:t>
            </a:r>
            <a:r>
              <a:rPr lang="zh-CN" altLang="en-US" sz="2800" smtClean="0">
                <a:solidFill>
                  <a:srgbClr val="A50021"/>
                </a:solidFill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sz="2800" smtClean="0">
                <a:solidFill>
                  <a:srgbClr val="A50021"/>
                </a:solidFill>
                <a:ea typeface="楷体_GB2312" pitchFamily="49" charset="-122"/>
                <a:sym typeface="Symbol" pitchFamily="18" charset="2"/>
              </a:rPr>
              <a:t>ASL</a:t>
            </a:r>
            <a:r>
              <a:rPr lang="zh-CN" altLang="en-US" sz="2800" b="1" smtClean="0">
                <a:solidFill>
                  <a:srgbClr val="FF0000"/>
                </a:solidFill>
                <a:ea typeface="楷体_GB2312" pitchFamily="49" charset="-122"/>
              </a:rPr>
              <a:t>限定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在某个范围内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4185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哈希</a:t>
            </a:r>
            <a:r>
              <a:rPr lang="en-US" altLang="en-US">
                <a:ea typeface="宋体" panose="02010600030101010101" pitchFamily="2" charset="-122"/>
              </a:rPr>
              <a:t>表的</a:t>
            </a:r>
            <a:r>
              <a:rPr lang="en-US" altLang="en-US" smtClean="0">
                <a:ea typeface="宋体" panose="02010600030101010101" pitchFamily="2" charset="-122"/>
              </a:rPr>
              <a:t>ASL</a:t>
            </a:r>
            <a:r>
              <a:rPr lang="zh-CN" altLang="en-US" smtClean="0">
                <a:ea typeface="宋体" panose="02010600030101010101" pitchFamily="2" charset="-122"/>
              </a:rPr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zh-CN" altLang="en-US" smtClean="0">
                <a:ea typeface="宋体" panose="02010600030101010101" pitchFamily="2" charset="-122"/>
              </a:rPr>
              <a:t>设有</a:t>
            </a:r>
            <a:r>
              <a:rPr lang="zh-CN" altLang="en-US">
                <a:ea typeface="宋体" panose="02010600030101010101" pitchFamily="2" charset="-122"/>
              </a:rPr>
              <a:t>一个含</a:t>
            </a:r>
            <a:r>
              <a:rPr lang="en-US" altLang="zh-CN">
                <a:ea typeface="宋体" panose="02010600030101010101" pitchFamily="2" charset="-122"/>
              </a:rPr>
              <a:t>200</a:t>
            </a:r>
            <a:r>
              <a:rPr lang="zh-CN" altLang="en-US">
                <a:ea typeface="宋体" panose="02010600030101010101" pitchFamily="2" charset="-122"/>
              </a:rPr>
              <a:t>个表项</a:t>
            </a:r>
            <a:r>
              <a:rPr lang="zh-CN" altLang="en-US" smtClean="0">
                <a:ea typeface="宋体" panose="02010600030101010101" pitchFamily="2" charset="-122"/>
              </a:rPr>
              <a:t>的哈希表</a:t>
            </a:r>
            <a:r>
              <a:rPr lang="zh-CN" altLang="en-US">
                <a:ea typeface="宋体" panose="02010600030101010101" pitchFamily="2" charset="-122"/>
              </a:rPr>
              <a:t>，用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二次探查法</a:t>
            </a:r>
            <a:r>
              <a:rPr lang="zh-CN" altLang="en-US">
                <a:ea typeface="宋体" panose="02010600030101010101" pitchFamily="2" charset="-122"/>
              </a:rPr>
              <a:t>解决冲突，按</a:t>
            </a:r>
            <a:r>
              <a:rPr lang="zh-CN" altLang="en-US" smtClean="0">
                <a:ea typeface="宋体" panose="02010600030101010101" pitchFamily="2" charset="-122"/>
              </a:rPr>
              <a:t>关键字查询</a:t>
            </a:r>
            <a:r>
              <a:rPr lang="zh-CN" altLang="en-US">
                <a:ea typeface="宋体" panose="02010600030101010101" pitchFamily="2" charset="-122"/>
              </a:rPr>
              <a:t>时找到一个新表项插入位置的平均探查次数不超过</a:t>
            </a:r>
            <a:r>
              <a:rPr lang="en-US" altLang="zh-CN">
                <a:ea typeface="宋体" panose="02010600030101010101" pitchFamily="2" charset="-122"/>
              </a:rPr>
              <a:t>1.5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 smtClean="0">
                <a:ea typeface="宋体" panose="02010600030101010101" pitchFamily="2" charset="-122"/>
              </a:rPr>
              <a:t>则哈希表</a:t>
            </a:r>
            <a:r>
              <a:rPr lang="zh-CN" altLang="en-US">
                <a:ea typeface="宋体" panose="02010600030101010101" pitchFamily="2" charset="-122"/>
              </a:rPr>
              <a:t>应能够至少容纳多少个表</a:t>
            </a:r>
            <a:r>
              <a:rPr lang="zh-CN" altLang="en-US" smtClean="0">
                <a:ea typeface="宋体" panose="02010600030101010101" pitchFamily="2" charset="-122"/>
              </a:rPr>
              <a:t>项？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zh-CN" altLang="en-US" smtClean="0">
                <a:ea typeface="宋体" panose="02010600030101010101" pitchFamily="2" charset="-122"/>
              </a:rPr>
              <a:t>设</a:t>
            </a:r>
            <a:r>
              <a:rPr lang="zh-CN" altLang="en-US">
                <a:ea typeface="宋体" panose="02010600030101010101" pitchFamily="2" charset="-122"/>
              </a:rPr>
              <a:t>搜索不成功的平均搜索长度为    </a:t>
            </a:r>
            <a:r>
              <a:rPr lang="en-US" altLang="zh-CN" i="1">
                <a:ea typeface="宋体" panose="02010600030101010101" pitchFamily="2" charset="-122"/>
              </a:rPr>
              <a:t>U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＝</a:t>
            </a:r>
            <a:r>
              <a:rPr lang="en-US" altLang="zh-CN">
                <a:ea typeface="宋体" panose="02010600030101010101" pitchFamily="2" charset="-122"/>
              </a:rPr>
              <a:t>1 / (1-α),   </a:t>
            </a:r>
            <a:r>
              <a:rPr lang="zh-CN" altLang="en-US">
                <a:ea typeface="宋体" panose="02010600030101010101" pitchFamily="2" charset="-122"/>
              </a:rPr>
              <a:t>其中</a:t>
            </a:r>
            <a:r>
              <a:rPr lang="en-US" altLang="zh-CN">
                <a:ea typeface="宋体" panose="02010600030101010101" pitchFamily="2" charset="-122"/>
              </a:rPr>
              <a:t>α</a:t>
            </a:r>
            <a:r>
              <a:rPr lang="zh-CN" altLang="en-US">
                <a:ea typeface="宋体" panose="02010600030101010101" pitchFamily="2" charset="-122"/>
              </a:rPr>
              <a:t>为装填</a:t>
            </a:r>
            <a:r>
              <a:rPr lang="zh-CN" altLang="en-US" smtClean="0">
                <a:ea typeface="宋体" panose="02010600030101010101" pitchFamily="2" charset="-122"/>
              </a:rPr>
              <a:t>因子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zh-CN" altLang="en-US" smtClean="0">
                <a:ea typeface="宋体" panose="02010600030101010101" pitchFamily="2" charset="-122"/>
              </a:rPr>
              <a:t>答</a:t>
            </a:r>
            <a:r>
              <a:rPr lang="zh-CN" altLang="en-US">
                <a:ea typeface="宋体" panose="02010600030101010101" pitchFamily="2" charset="-122"/>
              </a:rPr>
              <a:t>：设表中表项个数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= 200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m</a:t>
            </a:r>
            <a:r>
              <a:rPr lang="zh-CN" altLang="en-US" smtClean="0">
                <a:ea typeface="宋体" panose="02010600030101010101" pitchFamily="2" charset="-122"/>
              </a:rPr>
              <a:t>为哈希表长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zh-CN" altLang="en-US" smtClean="0">
                <a:ea typeface="宋体" panose="02010600030101010101" pitchFamily="2" charset="-122"/>
              </a:rPr>
              <a:t>搜索</a:t>
            </a:r>
            <a:r>
              <a:rPr lang="zh-CN" altLang="en-US">
                <a:ea typeface="宋体" panose="02010600030101010101" pitchFamily="2" charset="-122"/>
              </a:rPr>
              <a:t>不成功的平均搜索</a:t>
            </a:r>
            <a:r>
              <a:rPr lang="zh-CN" altLang="en-US" smtClean="0">
                <a:ea typeface="宋体" panose="02010600030101010101" pitchFamily="2" charset="-122"/>
              </a:rPr>
              <a:t>长度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b="1" i="1" baseline="-2500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 / (1</a:t>
            </a:r>
            <a:r>
              <a:rPr lang="en-US" altLang="zh-CN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α) </a:t>
            </a:r>
            <a:endParaRPr lang="en-US" altLang="zh-CN" b="1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按题意，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U</a:t>
            </a:r>
            <a:r>
              <a:rPr lang="en-US" altLang="zh-CN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1.5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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1/3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	 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/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= 200 /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= 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1/3      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600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	 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= 607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（满足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</a:t>
            </a:r>
            <a:r>
              <a:rPr lang="en-US" altLang="zh-CN" b="1" i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+3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的质数且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α&lt; 0.5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）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3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Oval 1027"/>
          <p:cNvSpPr>
            <a:spLocks noChangeArrowheads="1"/>
          </p:cNvSpPr>
          <p:nvPr/>
        </p:nvSpPr>
        <p:spPr bwMode="auto">
          <a:xfrm>
            <a:off x="3810000" y="9661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H</a:t>
            </a:r>
            <a:endParaRPr lang="en-US" altLang="zh-CN" sz="3200"/>
          </a:p>
        </p:txBody>
      </p:sp>
      <p:sp>
        <p:nvSpPr>
          <p:cNvPr id="51204" name="Oval 1029"/>
          <p:cNvSpPr>
            <a:spLocks noChangeArrowheads="1"/>
          </p:cNvSpPr>
          <p:nvPr/>
        </p:nvSpPr>
        <p:spPr bwMode="auto">
          <a:xfrm>
            <a:off x="1828800" y="18805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A</a:t>
            </a:r>
            <a:endParaRPr lang="en-US" altLang="zh-CN" sz="3200"/>
          </a:p>
        </p:txBody>
      </p:sp>
      <p:sp>
        <p:nvSpPr>
          <p:cNvPr id="51205" name="Oval 1030"/>
          <p:cNvSpPr>
            <a:spLocks noChangeArrowheads="1"/>
          </p:cNvSpPr>
          <p:nvPr/>
        </p:nvSpPr>
        <p:spPr bwMode="auto">
          <a:xfrm>
            <a:off x="838200" y="27949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D</a:t>
            </a:r>
            <a:endParaRPr lang="en-US" altLang="zh-CN" sz="3200"/>
          </a:p>
        </p:txBody>
      </p:sp>
      <p:sp>
        <p:nvSpPr>
          <p:cNvPr id="51206" name="Oval 1031"/>
          <p:cNvSpPr>
            <a:spLocks noChangeArrowheads="1"/>
          </p:cNvSpPr>
          <p:nvPr/>
        </p:nvSpPr>
        <p:spPr bwMode="auto">
          <a:xfrm>
            <a:off x="838200" y="37093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07" name="Oval 1032"/>
          <p:cNvSpPr>
            <a:spLocks noChangeArrowheads="1"/>
          </p:cNvSpPr>
          <p:nvPr/>
        </p:nvSpPr>
        <p:spPr bwMode="auto">
          <a:xfrm>
            <a:off x="1828800" y="27949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S</a:t>
            </a:r>
            <a:endParaRPr lang="en-US" altLang="zh-CN" sz="3200"/>
          </a:p>
        </p:txBody>
      </p:sp>
      <p:sp>
        <p:nvSpPr>
          <p:cNvPr id="51208" name="Oval 1033"/>
          <p:cNvSpPr>
            <a:spLocks noChangeArrowheads="1"/>
          </p:cNvSpPr>
          <p:nvPr/>
        </p:nvSpPr>
        <p:spPr bwMode="auto">
          <a:xfrm>
            <a:off x="1828800" y="37093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09" name="Oval 1034"/>
          <p:cNvSpPr>
            <a:spLocks noChangeArrowheads="1"/>
          </p:cNvSpPr>
          <p:nvPr/>
        </p:nvSpPr>
        <p:spPr bwMode="auto">
          <a:xfrm>
            <a:off x="2819400" y="27949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V</a:t>
            </a:r>
            <a:endParaRPr lang="en-US" altLang="zh-CN" sz="3200"/>
          </a:p>
        </p:txBody>
      </p:sp>
      <p:sp>
        <p:nvSpPr>
          <p:cNvPr id="51210" name="Oval 1035"/>
          <p:cNvSpPr>
            <a:spLocks noChangeArrowheads="1"/>
          </p:cNvSpPr>
          <p:nvPr/>
        </p:nvSpPr>
        <p:spPr bwMode="auto">
          <a:xfrm>
            <a:off x="2819400" y="37093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E</a:t>
            </a:r>
            <a:endParaRPr lang="en-US" altLang="zh-CN" sz="3200"/>
          </a:p>
        </p:txBody>
      </p:sp>
      <p:sp>
        <p:nvSpPr>
          <p:cNvPr id="51211" name="Oval 1036"/>
          <p:cNvSpPr>
            <a:spLocks noChangeArrowheads="1"/>
          </p:cNvSpPr>
          <p:nvPr/>
        </p:nvSpPr>
        <p:spPr bwMode="auto">
          <a:xfrm>
            <a:off x="2819400" y="46237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12" name="Oval 1037"/>
          <p:cNvSpPr>
            <a:spLocks noChangeArrowheads="1"/>
          </p:cNvSpPr>
          <p:nvPr/>
        </p:nvSpPr>
        <p:spPr bwMode="auto">
          <a:xfrm>
            <a:off x="3810000" y="18805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E</a:t>
            </a:r>
            <a:endParaRPr lang="en-US" altLang="zh-CN" sz="3200"/>
          </a:p>
        </p:txBody>
      </p:sp>
      <p:sp>
        <p:nvSpPr>
          <p:cNvPr id="51213" name="Oval 1038"/>
          <p:cNvSpPr>
            <a:spLocks noChangeArrowheads="1"/>
          </p:cNvSpPr>
          <p:nvPr/>
        </p:nvSpPr>
        <p:spPr bwMode="auto">
          <a:xfrm>
            <a:off x="3810000" y="27949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14" name="Oval 1039"/>
          <p:cNvSpPr>
            <a:spLocks noChangeArrowheads="1"/>
          </p:cNvSpPr>
          <p:nvPr/>
        </p:nvSpPr>
        <p:spPr bwMode="auto">
          <a:xfrm>
            <a:off x="4800600" y="27949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R</a:t>
            </a:r>
            <a:endParaRPr lang="en-US" altLang="zh-CN" sz="3200"/>
          </a:p>
        </p:txBody>
      </p:sp>
      <p:sp>
        <p:nvSpPr>
          <p:cNvPr id="51215" name="Oval 1040"/>
          <p:cNvSpPr>
            <a:spLocks noChangeArrowheads="1"/>
          </p:cNvSpPr>
          <p:nvPr/>
        </p:nvSpPr>
        <p:spPr bwMode="auto">
          <a:xfrm>
            <a:off x="4800600" y="37093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16" name="Oval 1041"/>
          <p:cNvSpPr>
            <a:spLocks noChangeArrowheads="1"/>
          </p:cNvSpPr>
          <p:nvPr/>
        </p:nvSpPr>
        <p:spPr bwMode="auto">
          <a:xfrm>
            <a:off x="5791200" y="37093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E</a:t>
            </a:r>
            <a:endParaRPr lang="en-US" altLang="zh-CN" sz="3200"/>
          </a:p>
        </p:txBody>
      </p:sp>
      <p:sp>
        <p:nvSpPr>
          <p:cNvPr id="51217" name="Oval 1042"/>
          <p:cNvSpPr>
            <a:spLocks noChangeArrowheads="1"/>
          </p:cNvSpPr>
          <p:nvPr/>
        </p:nvSpPr>
        <p:spPr bwMode="auto">
          <a:xfrm>
            <a:off x="5791200" y="46237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18" name="Oval 1043"/>
          <p:cNvSpPr>
            <a:spLocks noChangeArrowheads="1"/>
          </p:cNvSpPr>
          <p:nvPr/>
        </p:nvSpPr>
        <p:spPr bwMode="auto">
          <a:xfrm>
            <a:off x="6781800" y="18805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I</a:t>
            </a:r>
            <a:endParaRPr lang="en-US" altLang="zh-CN" sz="3200"/>
          </a:p>
        </p:txBody>
      </p:sp>
      <p:sp>
        <p:nvSpPr>
          <p:cNvPr id="51219" name="Oval 1044"/>
          <p:cNvSpPr>
            <a:spLocks noChangeArrowheads="1"/>
          </p:cNvSpPr>
          <p:nvPr/>
        </p:nvSpPr>
        <p:spPr bwMode="auto">
          <a:xfrm>
            <a:off x="6781800" y="27949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G</a:t>
            </a:r>
            <a:endParaRPr lang="en-US" altLang="zh-CN" sz="3200"/>
          </a:p>
        </p:txBody>
      </p:sp>
      <p:sp>
        <p:nvSpPr>
          <p:cNvPr id="51220" name="Oval 1045"/>
          <p:cNvSpPr>
            <a:spLocks noChangeArrowheads="1"/>
          </p:cNvSpPr>
          <p:nvPr/>
        </p:nvSpPr>
        <p:spPr bwMode="auto">
          <a:xfrm>
            <a:off x="6781800" y="37093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H</a:t>
            </a:r>
            <a:endParaRPr lang="en-US" altLang="zh-CN" sz="3200"/>
          </a:p>
        </p:txBody>
      </p:sp>
      <p:sp>
        <p:nvSpPr>
          <p:cNvPr id="51221" name="Oval 1046"/>
          <p:cNvSpPr>
            <a:spLocks noChangeArrowheads="1"/>
          </p:cNvSpPr>
          <p:nvPr/>
        </p:nvSpPr>
        <p:spPr bwMode="auto">
          <a:xfrm>
            <a:off x="6781800" y="46237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22" name="Oval 1047"/>
          <p:cNvSpPr>
            <a:spLocks noChangeArrowheads="1"/>
          </p:cNvSpPr>
          <p:nvPr/>
        </p:nvSpPr>
        <p:spPr bwMode="auto">
          <a:xfrm>
            <a:off x="7772400" y="27949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A50021"/>
                </a:solidFill>
              </a:rPr>
              <a:t>S</a:t>
            </a:r>
            <a:endParaRPr lang="en-US" altLang="zh-CN" sz="3200"/>
          </a:p>
        </p:txBody>
      </p:sp>
      <p:sp>
        <p:nvSpPr>
          <p:cNvPr id="51223" name="Oval 1048"/>
          <p:cNvSpPr>
            <a:spLocks noChangeArrowheads="1"/>
          </p:cNvSpPr>
          <p:nvPr/>
        </p:nvSpPr>
        <p:spPr bwMode="auto">
          <a:xfrm>
            <a:off x="7772400" y="3709392"/>
            <a:ext cx="609600" cy="533400"/>
          </a:xfrm>
          <a:prstGeom prst="ellipse">
            <a:avLst/>
          </a:prstGeom>
          <a:solidFill>
            <a:srgbClr val="FFFFCC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A50021"/>
                </a:solidFill>
              </a:rPr>
              <a:t>$</a:t>
            </a:r>
            <a:endParaRPr lang="en-US" altLang="zh-CN" sz="3200"/>
          </a:p>
        </p:txBody>
      </p:sp>
      <p:sp>
        <p:nvSpPr>
          <p:cNvPr id="51224" name="Line 1049"/>
          <p:cNvSpPr>
            <a:spLocks noChangeShapeType="1"/>
          </p:cNvSpPr>
          <p:nvPr/>
        </p:nvSpPr>
        <p:spPr bwMode="auto">
          <a:xfrm flipH="1">
            <a:off x="2133600" y="1347192"/>
            <a:ext cx="17526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1050"/>
          <p:cNvSpPr>
            <a:spLocks noChangeShapeType="1"/>
          </p:cNvSpPr>
          <p:nvPr/>
        </p:nvSpPr>
        <p:spPr bwMode="auto">
          <a:xfrm flipH="1">
            <a:off x="1143000" y="2261592"/>
            <a:ext cx="7620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1051"/>
          <p:cNvSpPr>
            <a:spLocks noChangeShapeType="1"/>
          </p:cNvSpPr>
          <p:nvPr/>
        </p:nvSpPr>
        <p:spPr bwMode="auto">
          <a:xfrm>
            <a:off x="1143000" y="33283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1052"/>
          <p:cNvSpPr>
            <a:spLocks noChangeShapeType="1"/>
          </p:cNvSpPr>
          <p:nvPr/>
        </p:nvSpPr>
        <p:spPr bwMode="auto">
          <a:xfrm>
            <a:off x="4114800" y="14995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1053"/>
          <p:cNvSpPr>
            <a:spLocks noChangeShapeType="1"/>
          </p:cNvSpPr>
          <p:nvPr/>
        </p:nvSpPr>
        <p:spPr bwMode="auto">
          <a:xfrm>
            <a:off x="2133600" y="24139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Line 1054"/>
          <p:cNvSpPr>
            <a:spLocks noChangeShapeType="1"/>
          </p:cNvSpPr>
          <p:nvPr/>
        </p:nvSpPr>
        <p:spPr bwMode="auto">
          <a:xfrm>
            <a:off x="2133600" y="33283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1055"/>
          <p:cNvSpPr>
            <a:spLocks noChangeShapeType="1"/>
          </p:cNvSpPr>
          <p:nvPr/>
        </p:nvSpPr>
        <p:spPr bwMode="auto">
          <a:xfrm>
            <a:off x="3124200" y="33283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1056"/>
          <p:cNvSpPr>
            <a:spLocks noChangeShapeType="1"/>
          </p:cNvSpPr>
          <p:nvPr/>
        </p:nvSpPr>
        <p:spPr bwMode="auto">
          <a:xfrm>
            <a:off x="3124200" y="42427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Line 1057"/>
          <p:cNvSpPr>
            <a:spLocks noChangeShapeType="1"/>
          </p:cNvSpPr>
          <p:nvPr/>
        </p:nvSpPr>
        <p:spPr bwMode="auto">
          <a:xfrm>
            <a:off x="4114800" y="24139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Line 1058"/>
          <p:cNvSpPr>
            <a:spLocks noChangeShapeType="1"/>
          </p:cNvSpPr>
          <p:nvPr/>
        </p:nvSpPr>
        <p:spPr bwMode="auto">
          <a:xfrm>
            <a:off x="5105400" y="33283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Line 1059"/>
          <p:cNvSpPr>
            <a:spLocks noChangeShapeType="1"/>
          </p:cNvSpPr>
          <p:nvPr/>
        </p:nvSpPr>
        <p:spPr bwMode="auto">
          <a:xfrm>
            <a:off x="6096000" y="42427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Line 1060"/>
          <p:cNvSpPr>
            <a:spLocks noChangeShapeType="1"/>
          </p:cNvSpPr>
          <p:nvPr/>
        </p:nvSpPr>
        <p:spPr bwMode="auto">
          <a:xfrm>
            <a:off x="7086600" y="24139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Line 1061"/>
          <p:cNvSpPr>
            <a:spLocks noChangeShapeType="1"/>
          </p:cNvSpPr>
          <p:nvPr/>
        </p:nvSpPr>
        <p:spPr bwMode="auto">
          <a:xfrm>
            <a:off x="7086600" y="33283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Line 1062"/>
          <p:cNvSpPr>
            <a:spLocks noChangeShapeType="1"/>
          </p:cNvSpPr>
          <p:nvPr/>
        </p:nvSpPr>
        <p:spPr bwMode="auto">
          <a:xfrm>
            <a:off x="7086600" y="42427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Line 1063"/>
          <p:cNvSpPr>
            <a:spLocks noChangeShapeType="1"/>
          </p:cNvSpPr>
          <p:nvPr/>
        </p:nvSpPr>
        <p:spPr bwMode="auto">
          <a:xfrm>
            <a:off x="8077200" y="3328392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Line 1064"/>
          <p:cNvSpPr>
            <a:spLocks noChangeShapeType="1"/>
          </p:cNvSpPr>
          <p:nvPr/>
        </p:nvSpPr>
        <p:spPr bwMode="auto">
          <a:xfrm>
            <a:off x="2362200" y="2261592"/>
            <a:ext cx="7620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Line 1065"/>
          <p:cNvSpPr>
            <a:spLocks noChangeShapeType="1"/>
          </p:cNvSpPr>
          <p:nvPr/>
        </p:nvSpPr>
        <p:spPr bwMode="auto">
          <a:xfrm>
            <a:off x="4343400" y="2261592"/>
            <a:ext cx="7620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Line 1066"/>
          <p:cNvSpPr>
            <a:spLocks noChangeShapeType="1"/>
          </p:cNvSpPr>
          <p:nvPr/>
        </p:nvSpPr>
        <p:spPr bwMode="auto">
          <a:xfrm>
            <a:off x="5334000" y="3175992"/>
            <a:ext cx="7620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Line 1067"/>
          <p:cNvSpPr>
            <a:spLocks noChangeShapeType="1"/>
          </p:cNvSpPr>
          <p:nvPr/>
        </p:nvSpPr>
        <p:spPr bwMode="auto">
          <a:xfrm>
            <a:off x="7315200" y="2261592"/>
            <a:ext cx="7620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Line 1068"/>
          <p:cNvSpPr>
            <a:spLocks noChangeShapeType="1"/>
          </p:cNvSpPr>
          <p:nvPr/>
        </p:nvSpPr>
        <p:spPr bwMode="auto">
          <a:xfrm>
            <a:off x="4343400" y="1347192"/>
            <a:ext cx="27432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4" name="Text Box 1070"/>
          <p:cNvSpPr txBox="1">
            <a:spLocks noChangeArrowheads="1"/>
          </p:cNvSpPr>
          <p:nvPr/>
        </p:nvSpPr>
        <p:spPr bwMode="auto">
          <a:xfrm>
            <a:off x="430213" y="5257800"/>
            <a:ext cx="8408987" cy="1311275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600">
                <a:solidFill>
                  <a:srgbClr val="A50021"/>
                </a:solidFill>
                <a:ea typeface="隶书" pitchFamily="49" charset="-122"/>
              </a:rPr>
              <a:t>表示关键字集合</a:t>
            </a:r>
            <a:endParaRPr lang="zh-CN" altLang="en-US" sz="3600">
              <a:solidFill>
                <a:srgbClr val="A50021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600">
                <a:solidFill>
                  <a:srgbClr val="A50021"/>
                </a:solidFill>
              </a:rPr>
              <a:t>{</a:t>
            </a:r>
            <a:r>
              <a:rPr lang="en-US" altLang="zh-CN" sz="2800" b="1">
                <a:solidFill>
                  <a:srgbClr val="A50021"/>
                </a:solidFill>
              </a:rPr>
              <a:t>HAD, HAS, HAVE, HE, HER, HERE, HIGH, HIS</a:t>
            </a:r>
            <a:r>
              <a:rPr lang="en-US" altLang="zh-CN" sz="3600">
                <a:solidFill>
                  <a:srgbClr val="A50021"/>
                </a:solidFill>
              </a:rPr>
              <a:t>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键树实例</a:t>
            </a:r>
            <a:r>
              <a:rPr lang="en-US" altLang="zh-CN" smtClean="0"/>
              <a:t>-</a:t>
            </a:r>
            <a:r>
              <a:rPr lang="zh-CN" altLang="en-US" smtClean="0"/>
              <a:t>结构示意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35405" y="5148666"/>
            <a:ext cx="73711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 b="1">
                <a:solidFill>
                  <a:srgbClr val="A50021"/>
                </a:solidFill>
                <a:latin typeface="+mn-lt"/>
                <a:ea typeface="楷体_GB2312" pitchFamily="49" charset="-122"/>
              </a:rPr>
              <a:t>typedef</a:t>
            </a:r>
            <a:r>
              <a:rPr lang="en-US" altLang="zh-CN" sz="3200">
                <a:solidFill>
                  <a:srgbClr val="A50021"/>
                </a:solidFill>
                <a:latin typeface="+mn-lt"/>
                <a:ea typeface="楷体_GB2312" pitchFamily="49" charset="-122"/>
              </a:rPr>
              <a:t> enum { </a:t>
            </a:r>
            <a:r>
              <a:rPr lang="en-US" altLang="zh-CN" sz="3200" b="1">
                <a:solidFill>
                  <a:srgbClr val="FF0000"/>
                </a:solidFill>
                <a:latin typeface="+mn-lt"/>
                <a:ea typeface="楷体_GB2312" pitchFamily="49" charset="-122"/>
              </a:rPr>
              <a:t>LEAF,</a:t>
            </a:r>
            <a:r>
              <a:rPr lang="en-US" altLang="zh-CN" sz="3200">
                <a:solidFill>
                  <a:srgbClr val="A5002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006600"/>
                </a:solidFill>
                <a:latin typeface="+mn-lt"/>
                <a:ea typeface="楷体_GB2312" pitchFamily="49" charset="-122"/>
              </a:rPr>
              <a:t>BRANCH</a:t>
            </a:r>
            <a:r>
              <a:rPr lang="en-US" altLang="zh-CN" sz="3200">
                <a:solidFill>
                  <a:srgbClr val="A50021"/>
                </a:solidFill>
                <a:latin typeface="+mn-lt"/>
                <a:ea typeface="楷体_GB2312" pitchFamily="49" charset="-122"/>
              </a:rPr>
              <a:t> }NodeKind;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+mn-lt"/>
                <a:ea typeface="楷体_GB2312" pitchFamily="49" charset="-122"/>
              </a:rPr>
              <a:t>                       </a:t>
            </a:r>
            <a:r>
              <a:rPr lang="en-US" altLang="zh-CN" sz="320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//</a:t>
            </a:r>
            <a:r>
              <a:rPr lang="zh-CN" altLang="en-US" sz="320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两种</a:t>
            </a:r>
            <a:r>
              <a:rPr lang="zh-CN" altLang="en-US" sz="3200">
                <a:solidFill>
                  <a:srgbClr val="A50021"/>
                </a:solidFill>
                <a:latin typeface="+mn-lt"/>
                <a:ea typeface="楷体_GB2312" pitchFamily="49" charset="-122"/>
              </a:rPr>
              <a:t>结点：</a:t>
            </a:r>
            <a:r>
              <a:rPr lang="en-US" altLang="zh-CN" sz="3200">
                <a:solidFill>
                  <a:srgbClr val="A50021"/>
                </a:solidFill>
                <a:latin typeface="+mn-lt"/>
                <a:ea typeface="楷体_GB2312" pitchFamily="49" charset="-122"/>
              </a:rPr>
              <a:t>{</a:t>
            </a:r>
            <a:r>
              <a:rPr lang="zh-CN" altLang="en-US" sz="3200" b="1">
                <a:solidFill>
                  <a:srgbClr val="FF0000"/>
                </a:solidFill>
                <a:latin typeface="+mn-lt"/>
                <a:ea typeface="楷体_GB2312" pitchFamily="49" charset="-122"/>
              </a:rPr>
              <a:t>叶子 </a:t>
            </a:r>
            <a:r>
              <a:rPr lang="zh-CN" altLang="en-US" sz="3200" b="1">
                <a:solidFill>
                  <a:srgbClr val="A50021"/>
                </a:solidFill>
                <a:latin typeface="+mn-lt"/>
                <a:ea typeface="楷体_GB2312" pitchFamily="49" charset="-122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6600"/>
                </a:solidFill>
                <a:latin typeface="+mn-lt"/>
                <a:ea typeface="楷体_GB2312" pitchFamily="49" charset="-122"/>
              </a:rPr>
              <a:t>分支</a:t>
            </a:r>
            <a:r>
              <a:rPr lang="en-US" altLang="zh-CN" sz="3200">
                <a:solidFill>
                  <a:srgbClr val="A50021"/>
                </a:solidFill>
                <a:latin typeface="+mn-lt"/>
                <a:ea typeface="楷体_GB2312" pitchFamily="49" charset="-122"/>
              </a:rPr>
              <a:t>}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381000" y="149225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6600"/>
                </a:solidFill>
                <a:latin typeface="+mn-lt"/>
                <a:ea typeface="楷体_GB2312" pitchFamily="49" charset="-122"/>
              </a:rPr>
              <a:t>结点结构</a:t>
            </a:r>
            <a:r>
              <a:rPr lang="en-US" altLang="zh-CN" sz="3600" b="1">
                <a:solidFill>
                  <a:srgbClr val="006600"/>
                </a:solidFill>
                <a:latin typeface="+mn-lt"/>
                <a:ea typeface="楷体_GB2312" pitchFamily="49" charset="-122"/>
              </a:rPr>
              <a:t>:</a:t>
            </a:r>
            <a:endParaRPr lang="en-US" altLang="zh-CN" sz="3600">
              <a:latin typeface="+mn-lt"/>
              <a:ea typeface="楷体_GB2312" pitchFamily="49" charset="-122"/>
            </a:endParaRP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990600" y="2762250"/>
            <a:ext cx="3167063" cy="604838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00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latin typeface="+mn-lt"/>
              </a:rPr>
              <a:t>first</a:t>
            </a:r>
            <a:r>
              <a:rPr lang="en-US" altLang="zh-CN" sz="3200">
                <a:latin typeface="+mn-lt"/>
              </a:rPr>
              <a:t>  </a:t>
            </a:r>
            <a:r>
              <a:rPr lang="en-US" altLang="zh-CN" sz="3200">
                <a:solidFill>
                  <a:srgbClr val="006600"/>
                </a:solidFill>
                <a:latin typeface="+mn-lt"/>
              </a:rPr>
              <a:t>symbol </a:t>
            </a:r>
            <a:r>
              <a:rPr lang="en-US" altLang="zh-CN" sz="3200">
                <a:latin typeface="+mn-lt"/>
              </a:rPr>
              <a:t> </a:t>
            </a:r>
            <a:r>
              <a:rPr lang="en-US" altLang="zh-CN" sz="3200">
                <a:solidFill>
                  <a:srgbClr val="3333FF"/>
                </a:solidFill>
                <a:latin typeface="+mn-lt"/>
              </a:rPr>
              <a:t>next</a:t>
            </a:r>
            <a:endParaRPr lang="en-US" altLang="zh-CN" sz="3200">
              <a:latin typeface="+mn-lt"/>
            </a:endParaRPr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1828800" y="2743200"/>
            <a:ext cx="0" cy="623888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3276600" y="2743200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1584325" y="2125663"/>
            <a:ext cx="182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rPr>
              <a:t>分支结点</a:t>
            </a:r>
            <a:endParaRPr lang="zh-CN" altLang="en-US" sz="32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5105400" y="2770188"/>
            <a:ext cx="3727450" cy="604837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+mn-lt"/>
              </a:rPr>
              <a:t>infoptr</a:t>
            </a:r>
            <a:r>
              <a:rPr lang="en-US" altLang="zh-CN" sz="3200">
                <a:latin typeface="+mn-lt"/>
              </a:rPr>
              <a:t>  </a:t>
            </a:r>
            <a:r>
              <a:rPr lang="en-US" altLang="zh-CN" sz="3200">
                <a:solidFill>
                  <a:srgbClr val="006600"/>
                </a:solidFill>
                <a:latin typeface="+mn-lt"/>
              </a:rPr>
              <a:t>symbol </a:t>
            </a:r>
            <a:r>
              <a:rPr lang="en-US" altLang="zh-CN" sz="3200">
                <a:latin typeface="+mn-lt"/>
              </a:rPr>
              <a:t> </a:t>
            </a:r>
            <a:r>
              <a:rPr lang="en-US" altLang="zh-CN" sz="3200">
                <a:solidFill>
                  <a:srgbClr val="3333FF"/>
                </a:solidFill>
                <a:latin typeface="+mn-lt"/>
              </a:rPr>
              <a:t>next</a:t>
            </a:r>
            <a:endParaRPr lang="en-US" altLang="zh-CN" sz="3200">
              <a:latin typeface="+mn-lt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6400800" y="2751138"/>
            <a:ext cx="0" cy="62388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7848600" y="2751138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808663" y="2133600"/>
            <a:ext cx="182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rPr>
              <a:t>叶子结点</a:t>
            </a:r>
            <a:endParaRPr lang="zh-CN" altLang="en-US" sz="32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6757" name="AutoShape 21"/>
          <p:cNvSpPr>
            <a:spLocks noChangeArrowheads="1"/>
          </p:cNvSpPr>
          <p:nvPr/>
        </p:nvSpPr>
        <p:spPr bwMode="auto">
          <a:xfrm>
            <a:off x="381000" y="4038600"/>
            <a:ext cx="2438400" cy="990600"/>
          </a:xfrm>
          <a:prstGeom prst="wedgeRoundRectCallout">
            <a:avLst>
              <a:gd name="adj1" fmla="val -6838"/>
              <a:gd name="adj2" fmla="val -114583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latin typeface="+mn-lt"/>
                <a:ea typeface="楷体_GB2312" pitchFamily="49" charset="-122"/>
              </a:rPr>
              <a:t>指向孩子结点</a:t>
            </a:r>
          </a:p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latin typeface="+mn-lt"/>
                <a:ea typeface="楷体_GB2312" pitchFamily="49" charset="-122"/>
              </a:rPr>
              <a:t>的指针</a:t>
            </a:r>
            <a:endParaRPr lang="zh-CN" altLang="en-US" sz="2800">
              <a:latin typeface="+mn-lt"/>
              <a:ea typeface="楷体_GB2312" pitchFamily="49" charset="-122"/>
            </a:endParaRPr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3200400" y="4038600"/>
            <a:ext cx="2438400" cy="990600"/>
          </a:xfrm>
          <a:prstGeom prst="wedgeRoundRectCallout">
            <a:avLst>
              <a:gd name="adj1" fmla="val -29491"/>
              <a:gd name="adj2" fmla="val -114583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latin typeface="+mn-lt"/>
                <a:ea typeface="楷体_GB2312" pitchFamily="49" charset="-122"/>
              </a:rPr>
              <a:t>指向兄弟结点</a:t>
            </a:r>
          </a:p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latin typeface="+mn-lt"/>
                <a:ea typeface="楷体_GB2312" pitchFamily="49" charset="-122"/>
              </a:rPr>
              <a:t>的指针</a:t>
            </a:r>
            <a:endParaRPr lang="zh-CN" altLang="en-US" sz="2800">
              <a:latin typeface="+mn-lt"/>
              <a:ea typeface="楷体_GB2312" pitchFamily="49" charset="-122"/>
            </a:endParaRPr>
          </a:p>
        </p:txBody>
      </p:sp>
      <p:sp>
        <p:nvSpPr>
          <p:cNvPr id="116759" name="AutoShape 23"/>
          <p:cNvSpPr>
            <a:spLocks noChangeArrowheads="1"/>
          </p:cNvSpPr>
          <p:nvPr/>
        </p:nvSpPr>
        <p:spPr bwMode="auto">
          <a:xfrm>
            <a:off x="6477000" y="4038600"/>
            <a:ext cx="1752600" cy="990600"/>
          </a:xfrm>
          <a:prstGeom prst="wedgeRoundRectCallout">
            <a:avLst>
              <a:gd name="adj1" fmla="val -93208"/>
              <a:gd name="adj2" fmla="val -116505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latin typeface="+mn-lt"/>
                <a:ea typeface="楷体_GB2312" pitchFamily="49" charset="-122"/>
              </a:rPr>
              <a:t>指向记录</a:t>
            </a:r>
          </a:p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latin typeface="+mn-lt"/>
                <a:ea typeface="楷体_GB2312" pitchFamily="49" charset="-122"/>
              </a:rPr>
              <a:t>的指针</a:t>
            </a:r>
            <a:endParaRPr lang="zh-CN" altLang="en-US" sz="2800">
              <a:latin typeface="+mn-lt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键树的存储结构：双链树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zh-CN" altLang="en-US" b="1" smtClean="0"/>
              <a:t>二叉链表</a:t>
            </a:r>
            <a:r>
              <a:rPr lang="zh-CN" altLang="en-US" smtClean="0"/>
              <a:t>实现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7" grpId="0" autoUpdateAnimBg="0"/>
      <p:bldP spid="116748" grpId="0" autoUpdateAnimBg="0"/>
      <p:bldP spid="116749" grpId="0" animBg="1" autoUpdateAnimBg="0"/>
      <p:bldP spid="116750" grpId="0" animBg="1"/>
      <p:bldP spid="116751" grpId="0" animBg="1"/>
      <p:bldP spid="116752" grpId="0" autoUpdateAnimBg="0"/>
      <p:bldP spid="116753" grpId="0" animBg="1" autoUpdateAnimBg="0"/>
      <p:bldP spid="116754" grpId="0" animBg="1"/>
      <p:bldP spid="116755" grpId="0" animBg="1"/>
      <p:bldP spid="116756" grpId="0" autoUpdateAnimBg="0"/>
      <p:bldP spid="116757" grpId="0" animBg="1" autoUpdateAnimBg="0"/>
      <p:bldP spid="116758" grpId="0" animBg="1" autoUpdateAnimBg="0"/>
      <p:bldP spid="11675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键树的存储结构：双链树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mtClean="0"/>
              <a:t>typedef struct DLTNode {</a:t>
            </a:r>
          </a:p>
          <a:p>
            <a:pPr marL="0" indent="0"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   char symbol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r>
              <a:rPr lang="en-US" altLang="zh-CN" smtClean="0"/>
              <a:t>   struct DLTNode  *</a:t>
            </a:r>
            <a:r>
              <a:rPr lang="en-US" altLang="zh-CN" b="1" smtClean="0">
                <a:solidFill>
                  <a:schemeClr val="accent6">
                    <a:lumMod val="50000"/>
                  </a:schemeClr>
                </a:solidFill>
              </a:rPr>
              <a:t>next</a:t>
            </a:r>
            <a:r>
              <a:rPr lang="en-US" altLang="zh-CN" smtClean="0"/>
              <a:t>; //</a:t>
            </a:r>
            <a:r>
              <a:rPr lang="zh-CN" altLang="en-US" smtClean="0"/>
              <a:t>指向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兄弟</a:t>
            </a:r>
            <a:r>
              <a:rPr lang="zh-CN" altLang="en-US" smtClean="0"/>
              <a:t>结点的指针</a:t>
            </a:r>
          </a:p>
          <a:p>
            <a:pPr marL="0" indent="0"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NodeKind  kind;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   union {</a:t>
            </a:r>
          </a:p>
          <a:p>
            <a:pPr marL="0" indent="0">
              <a:buNone/>
            </a:pPr>
            <a:r>
              <a:rPr lang="en-US" altLang="zh-CN" smtClean="0"/>
              <a:t>     Record   *infoptr;   //</a:t>
            </a:r>
            <a:r>
              <a:rPr lang="zh-CN" altLang="en-US" b="1" smtClean="0">
                <a:solidFill>
                  <a:srgbClr val="0000FF"/>
                </a:solidFill>
              </a:rPr>
              <a:t>叶子结点</a:t>
            </a:r>
            <a:r>
              <a:rPr lang="zh-CN" altLang="en-US" smtClean="0"/>
              <a:t>内的记录指针</a:t>
            </a:r>
          </a:p>
          <a:p>
            <a:pPr marL="0" indent="0"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struct DLTNode  *</a:t>
            </a:r>
            <a:r>
              <a:rPr lang="en-US" altLang="zh-CN" b="1" smtClean="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r>
              <a:rPr lang="en-US" altLang="zh-CN" smtClean="0"/>
              <a:t>                      //</a:t>
            </a:r>
            <a:r>
              <a:rPr lang="zh-CN" altLang="en-US" b="1" smtClean="0">
                <a:solidFill>
                  <a:srgbClr val="0000FF"/>
                </a:solidFill>
              </a:rPr>
              <a:t>分支结点</a:t>
            </a:r>
            <a:r>
              <a:rPr lang="zh-CN" altLang="en-US" smtClean="0"/>
              <a:t>内的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孩子</a:t>
            </a:r>
            <a:r>
              <a:rPr lang="zh-CN" altLang="en-US" smtClean="0"/>
              <a:t>链指针</a:t>
            </a:r>
          </a:p>
          <a:p>
            <a:pPr marL="0" indent="0">
              <a:buNone/>
            </a:pP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mtClean="0"/>
              <a:t> } </a:t>
            </a:r>
            <a:r>
              <a:rPr lang="en-US" altLang="zh-CN" b="1" smtClean="0"/>
              <a:t>DLTNode</a:t>
            </a:r>
            <a:r>
              <a:rPr lang="en-US" altLang="zh-CN" smtClean="0"/>
              <a:t>, *</a:t>
            </a:r>
            <a:r>
              <a:rPr lang="en-US" altLang="zh-CN" b="1" smtClean="0"/>
              <a:t>DLTree;</a:t>
            </a:r>
            <a:r>
              <a:rPr lang="en-US" altLang="zh-CN" smtClean="0"/>
              <a:t>   //</a:t>
            </a:r>
            <a:r>
              <a:rPr lang="zh-CN" altLang="en-US" smtClean="0"/>
              <a:t>双链树的类型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93884" y="1427753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latin typeface="+mn-lt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5964982" y="1362873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5608046" y="142775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6036370" y="142775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4021168" y="1958950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H</a:t>
            </a:r>
            <a:endParaRPr lang="en-US" altLang="zh-CN">
              <a:latin typeface="+mn-lt"/>
            </a:endParaRP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4592266" y="1894071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4235329" y="195895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4663653" y="195895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2966718" y="2477983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A</a:t>
            </a:r>
            <a:endParaRPr lang="en-US" altLang="zh-CN">
              <a:latin typeface="+mn-lt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3180880" y="24779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>
            <a:off x="3609203" y="24779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3"/>
          <p:cNvSpPr>
            <a:spLocks noChangeArrowheads="1"/>
          </p:cNvSpPr>
          <p:nvPr/>
        </p:nvSpPr>
        <p:spPr bwMode="auto">
          <a:xfrm>
            <a:off x="1967297" y="2984850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D</a:t>
            </a:r>
            <a:endParaRPr lang="en-US" altLang="zh-CN">
              <a:latin typeface="+mn-lt"/>
            </a:endParaRP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2181459" y="298485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>
            <a:off x="2609782" y="298485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Rectangle 16"/>
          <p:cNvSpPr>
            <a:spLocks noChangeArrowheads="1"/>
          </p:cNvSpPr>
          <p:nvPr/>
        </p:nvSpPr>
        <p:spPr bwMode="auto">
          <a:xfrm>
            <a:off x="1110650" y="3503883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$</a:t>
            </a:r>
            <a:endParaRPr lang="en-US" altLang="zh-CN">
              <a:latin typeface="+mn-lt"/>
            </a:endParaRPr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1324812" y="35038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>
            <a:off x="1753135" y="35038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Oval 19"/>
          <p:cNvSpPr>
            <a:spLocks noChangeArrowheads="1"/>
          </p:cNvSpPr>
          <p:nvPr/>
        </p:nvSpPr>
        <p:spPr bwMode="auto">
          <a:xfrm>
            <a:off x="753714" y="4152673"/>
            <a:ext cx="856647" cy="324395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+mn-lt"/>
              </a:rPr>
              <a:t>HAD</a:t>
            </a:r>
            <a:endParaRPr lang="en-US" altLang="zh-CN" sz="28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3269" name="Rectangle 20"/>
          <p:cNvSpPr>
            <a:spLocks noChangeArrowheads="1"/>
          </p:cNvSpPr>
          <p:nvPr/>
        </p:nvSpPr>
        <p:spPr bwMode="auto">
          <a:xfrm>
            <a:off x="4037527" y="2984850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E</a:t>
            </a:r>
            <a:endParaRPr lang="en-US" altLang="zh-CN">
              <a:latin typeface="+mn-lt"/>
            </a:endParaRPr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4251689" y="298485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4680012" y="298485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Rectangle 23"/>
          <p:cNvSpPr>
            <a:spLocks noChangeArrowheads="1"/>
          </p:cNvSpPr>
          <p:nvPr/>
        </p:nvSpPr>
        <p:spPr bwMode="auto">
          <a:xfrm>
            <a:off x="2966718" y="3503883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$</a:t>
            </a:r>
            <a:endParaRPr lang="en-US" altLang="zh-CN">
              <a:latin typeface="+mn-lt"/>
            </a:endParaRP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3180880" y="35038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Line 25"/>
          <p:cNvSpPr>
            <a:spLocks noChangeShapeType="1"/>
          </p:cNvSpPr>
          <p:nvPr/>
        </p:nvSpPr>
        <p:spPr bwMode="auto">
          <a:xfrm>
            <a:off x="3609203" y="35038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4037527" y="4022915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R</a:t>
            </a:r>
            <a:endParaRPr lang="en-US" altLang="zh-CN">
              <a:latin typeface="+mn-lt"/>
            </a:endParaRPr>
          </a:p>
        </p:txBody>
      </p:sp>
      <p:sp>
        <p:nvSpPr>
          <p:cNvPr id="53276" name="Line 27"/>
          <p:cNvSpPr>
            <a:spLocks noChangeShapeType="1"/>
          </p:cNvSpPr>
          <p:nvPr/>
        </p:nvSpPr>
        <p:spPr bwMode="auto">
          <a:xfrm>
            <a:off x="4251689" y="4022915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Line 28"/>
          <p:cNvSpPr>
            <a:spLocks noChangeShapeType="1"/>
          </p:cNvSpPr>
          <p:nvPr/>
        </p:nvSpPr>
        <p:spPr bwMode="auto">
          <a:xfrm>
            <a:off x="4680012" y="4022915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Rectangle 29"/>
          <p:cNvSpPr>
            <a:spLocks noChangeArrowheads="1"/>
          </p:cNvSpPr>
          <p:nvPr/>
        </p:nvSpPr>
        <p:spPr bwMode="auto">
          <a:xfrm>
            <a:off x="3180880" y="4541948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$</a:t>
            </a:r>
            <a:endParaRPr lang="en-US" altLang="zh-CN">
              <a:latin typeface="+mn-lt"/>
            </a:endParaRPr>
          </a:p>
        </p:txBody>
      </p:sp>
      <p:sp>
        <p:nvSpPr>
          <p:cNvPr id="53279" name="Line 30"/>
          <p:cNvSpPr>
            <a:spLocks noChangeShapeType="1"/>
          </p:cNvSpPr>
          <p:nvPr/>
        </p:nvSpPr>
        <p:spPr bwMode="auto">
          <a:xfrm>
            <a:off x="3395042" y="4541948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Line 31"/>
          <p:cNvSpPr>
            <a:spLocks noChangeShapeType="1"/>
          </p:cNvSpPr>
          <p:nvPr/>
        </p:nvSpPr>
        <p:spPr bwMode="auto">
          <a:xfrm>
            <a:off x="3823365" y="4541948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Rectangle 32"/>
          <p:cNvSpPr>
            <a:spLocks noChangeArrowheads="1"/>
          </p:cNvSpPr>
          <p:nvPr/>
        </p:nvSpPr>
        <p:spPr bwMode="auto">
          <a:xfrm>
            <a:off x="3395042" y="5580013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$</a:t>
            </a:r>
            <a:endParaRPr lang="en-US" altLang="zh-CN">
              <a:latin typeface="+mn-lt"/>
            </a:endParaRPr>
          </a:p>
        </p:txBody>
      </p:sp>
      <p:sp>
        <p:nvSpPr>
          <p:cNvPr id="53282" name="Line 33"/>
          <p:cNvSpPr>
            <a:spLocks noChangeShapeType="1"/>
          </p:cNvSpPr>
          <p:nvPr/>
        </p:nvSpPr>
        <p:spPr bwMode="auto">
          <a:xfrm>
            <a:off x="3609203" y="558001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Line 34"/>
          <p:cNvSpPr>
            <a:spLocks noChangeShapeType="1"/>
          </p:cNvSpPr>
          <p:nvPr/>
        </p:nvSpPr>
        <p:spPr bwMode="auto">
          <a:xfrm>
            <a:off x="4037527" y="558001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Rectangle 35"/>
          <p:cNvSpPr>
            <a:spLocks noChangeArrowheads="1"/>
          </p:cNvSpPr>
          <p:nvPr/>
        </p:nvSpPr>
        <p:spPr bwMode="auto">
          <a:xfrm>
            <a:off x="4251689" y="5060980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E</a:t>
            </a:r>
            <a:endParaRPr lang="en-US" altLang="zh-CN">
              <a:latin typeface="+mn-lt"/>
            </a:endParaRPr>
          </a:p>
        </p:txBody>
      </p:sp>
      <p:sp>
        <p:nvSpPr>
          <p:cNvPr id="53285" name="Line 36"/>
          <p:cNvSpPr>
            <a:spLocks noChangeShapeType="1"/>
          </p:cNvSpPr>
          <p:nvPr/>
        </p:nvSpPr>
        <p:spPr bwMode="auto">
          <a:xfrm>
            <a:off x="4465850" y="506098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Line 37"/>
          <p:cNvSpPr>
            <a:spLocks noChangeShapeType="1"/>
          </p:cNvSpPr>
          <p:nvPr/>
        </p:nvSpPr>
        <p:spPr bwMode="auto">
          <a:xfrm>
            <a:off x="4894174" y="506098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Rectangle 38"/>
          <p:cNvSpPr>
            <a:spLocks noChangeArrowheads="1"/>
          </p:cNvSpPr>
          <p:nvPr/>
        </p:nvSpPr>
        <p:spPr bwMode="auto">
          <a:xfrm>
            <a:off x="7892438" y="4541948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S</a:t>
            </a:r>
            <a:endParaRPr lang="en-US" altLang="zh-CN">
              <a:latin typeface="+mn-lt"/>
            </a:endParaRPr>
          </a:p>
        </p:txBody>
      </p:sp>
      <p:sp>
        <p:nvSpPr>
          <p:cNvPr id="53288" name="Line 39"/>
          <p:cNvSpPr>
            <a:spLocks noChangeShapeType="1"/>
          </p:cNvSpPr>
          <p:nvPr/>
        </p:nvSpPr>
        <p:spPr bwMode="auto">
          <a:xfrm>
            <a:off x="8106600" y="4541948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Line 40"/>
          <p:cNvSpPr>
            <a:spLocks noChangeShapeType="1"/>
          </p:cNvSpPr>
          <p:nvPr/>
        </p:nvSpPr>
        <p:spPr bwMode="auto">
          <a:xfrm>
            <a:off x="8534923" y="4541948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0" name="Rectangle 41"/>
          <p:cNvSpPr>
            <a:spLocks noChangeArrowheads="1"/>
          </p:cNvSpPr>
          <p:nvPr/>
        </p:nvSpPr>
        <p:spPr bwMode="auto">
          <a:xfrm>
            <a:off x="7035791" y="5060980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$</a:t>
            </a:r>
            <a:endParaRPr lang="en-US" altLang="zh-CN">
              <a:latin typeface="+mn-lt"/>
            </a:endParaRPr>
          </a:p>
        </p:txBody>
      </p:sp>
      <p:sp>
        <p:nvSpPr>
          <p:cNvPr id="53291" name="Line 42"/>
          <p:cNvSpPr>
            <a:spLocks noChangeShapeType="1"/>
          </p:cNvSpPr>
          <p:nvPr/>
        </p:nvSpPr>
        <p:spPr bwMode="auto">
          <a:xfrm>
            <a:off x="7249953" y="506098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Line 43"/>
          <p:cNvSpPr>
            <a:spLocks noChangeShapeType="1"/>
          </p:cNvSpPr>
          <p:nvPr/>
        </p:nvSpPr>
        <p:spPr bwMode="auto">
          <a:xfrm>
            <a:off x="7678276" y="506098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Rectangle 44"/>
          <p:cNvSpPr>
            <a:spLocks noChangeArrowheads="1"/>
          </p:cNvSpPr>
          <p:nvPr/>
        </p:nvSpPr>
        <p:spPr bwMode="auto">
          <a:xfrm>
            <a:off x="6821629" y="4022915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G</a:t>
            </a:r>
            <a:endParaRPr lang="en-US" altLang="zh-CN">
              <a:latin typeface="+mn-lt"/>
            </a:endParaRPr>
          </a:p>
        </p:txBody>
      </p:sp>
      <p:sp>
        <p:nvSpPr>
          <p:cNvPr id="53294" name="Line 45"/>
          <p:cNvSpPr>
            <a:spLocks noChangeShapeType="1"/>
          </p:cNvSpPr>
          <p:nvPr/>
        </p:nvSpPr>
        <p:spPr bwMode="auto">
          <a:xfrm>
            <a:off x="7035791" y="4022915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Line 46"/>
          <p:cNvSpPr>
            <a:spLocks noChangeShapeType="1"/>
          </p:cNvSpPr>
          <p:nvPr/>
        </p:nvSpPr>
        <p:spPr bwMode="auto">
          <a:xfrm>
            <a:off x="7464114" y="4022915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Rectangle 47"/>
          <p:cNvSpPr>
            <a:spLocks noChangeArrowheads="1"/>
          </p:cNvSpPr>
          <p:nvPr/>
        </p:nvSpPr>
        <p:spPr bwMode="auto">
          <a:xfrm>
            <a:off x="5964982" y="4541948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H</a:t>
            </a:r>
            <a:endParaRPr lang="en-US" altLang="zh-CN">
              <a:latin typeface="+mn-lt"/>
            </a:endParaRPr>
          </a:p>
        </p:txBody>
      </p:sp>
      <p:sp>
        <p:nvSpPr>
          <p:cNvPr id="53297" name="Line 48"/>
          <p:cNvSpPr>
            <a:spLocks noChangeShapeType="1"/>
          </p:cNvSpPr>
          <p:nvPr/>
        </p:nvSpPr>
        <p:spPr bwMode="auto">
          <a:xfrm>
            <a:off x="6179144" y="4541948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49"/>
          <p:cNvSpPr>
            <a:spLocks noChangeShapeType="1"/>
          </p:cNvSpPr>
          <p:nvPr/>
        </p:nvSpPr>
        <p:spPr bwMode="auto">
          <a:xfrm>
            <a:off x="6607468" y="4541948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Rectangle 50"/>
          <p:cNvSpPr>
            <a:spLocks noChangeArrowheads="1"/>
          </p:cNvSpPr>
          <p:nvPr/>
        </p:nvSpPr>
        <p:spPr bwMode="auto">
          <a:xfrm>
            <a:off x="5251110" y="5060980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$</a:t>
            </a:r>
            <a:endParaRPr lang="en-US" altLang="zh-CN">
              <a:latin typeface="+mn-lt"/>
            </a:endParaRPr>
          </a:p>
        </p:txBody>
      </p:sp>
      <p:sp>
        <p:nvSpPr>
          <p:cNvPr id="53300" name="Line 51"/>
          <p:cNvSpPr>
            <a:spLocks noChangeShapeType="1"/>
          </p:cNvSpPr>
          <p:nvPr/>
        </p:nvSpPr>
        <p:spPr bwMode="auto">
          <a:xfrm>
            <a:off x="5465272" y="506098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Line 52"/>
          <p:cNvSpPr>
            <a:spLocks noChangeShapeType="1"/>
          </p:cNvSpPr>
          <p:nvPr/>
        </p:nvSpPr>
        <p:spPr bwMode="auto">
          <a:xfrm>
            <a:off x="5893595" y="5060980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Rectangle 53"/>
          <p:cNvSpPr>
            <a:spLocks noChangeArrowheads="1"/>
          </p:cNvSpPr>
          <p:nvPr/>
        </p:nvSpPr>
        <p:spPr bwMode="auto">
          <a:xfrm>
            <a:off x="7678276" y="3503883"/>
            <a:ext cx="856647" cy="32439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8080"/>
                </a:solidFill>
                <a:latin typeface="+mn-lt"/>
              </a:rPr>
              <a:t>I</a:t>
            </a:r>
            <a:endParaRPr lang="en-US" altLang="zh-CN">
              <a:latin typeface="+mn-lt"/>
            </a:endParaRPr>
          </a:p>
        </p:txBody>
      </p:sp>
      <p:sp>
        <p:nvSpPr>
          <p:cNvPr id="53303" name="Line 54"/>
          <p:cNvSpPr>
            <a:spLocks noChangeShapeType="1"/>
          </p:cNvSpPr>
          <p:nvPr/>
        </p:nvSpPr>
        <p:spPr bwMode="auto">
          <a:xfrm>
            <a:off x="7892438" y="35038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Line 55"/>
          <p:cNvSpPr>
            <a:spLocks noChangeShapeType="1"/>
          </p:cNvSpPr>
          <p:nvPr/>
        </p:nvSpPr>
        <p:spPr bwMode="auto">
          <a:xfrm>
            <a:off x="8320761" y="3503883"/>
            <a:ext cx="0" cy="32439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Line 56"/>
          <p:cNvSpPr>
            <a:spLocks noChangeShapeType="1"/>
          </p:cNvSpPr>
          <p:nvPr/>
        </p:nvSpPr>
        <p:spPr bwMode="auto">
          <a:xfrm flipH="1">
            <a:off x="4465850" y="1557511"/>
            <a:ext cx="999421" cy="389274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Line 57"/>
          <p:cNvSpPr>
            <a:spLocks noChangeShapeType="1"/>
          </p:cNvSpPr>
          <p:nvPr/>
        </p:nvSpPr>
        <p:spPr bwMode="auto">
          <a:xfrm flipH="1">
            <a:off x="3395042" y="2141422"/>
            <a:ext cx="713872" cy="32439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7" name="Line 58"/>
          <p:cNvSpPr>
            <a:spLocks noChangeShapeType="1"/>
          </p:cNvSpPr>
          <p:nvPr/>
        </p:nvSpPr>
        <p:spPr bwMode="auto">
          <a:xfrm flipH="1">
            <a:off x="2395620" y="2660455"/>
            <a:ext cx="713872" cy="32439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Line 59"/>
          <p:cNvSpPr>
            <a:spLocks noChangeShapeType="1"/>
          </p:cNvSpPr>
          <p:nvPr/>
        </p:nvSpPr>
        <p:spPr bwMode="auto">
          <a:xfrm flipH="1">
            <a:off x="1538973" y="3179487"/>
            <a:ext cx="571098" cy="32439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9" name="Line 60"/>
          <p:cNvSpPr>
            <a:spLocks noChangeShapeType="1"/>
          </p:cNvSpPr>
          <p:nvPr/>
        </p:nvSpPr>
        <p:spPr bwMode="auto">
          <a:xfrm>
            <a:off x="1182037" y="3698520"/>
            <a:ext cx="0" cy="454153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0" name="Line 61"/>
          <p:cNvSpPr>
            <a:spLocks noChangeShapeType="1"/>
          </p:cNvSpPr>
          <p:nvPr/>
        </p:nvSpPr>
        <p:spPr bwMode="auto">
          <a:xfrm>
            <a:off x="3751978" y="2660455"/>
            <a:ext cx="713872" cy="32439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Line 62"/>
          <p:cNvSpPr>
            <a:spLocks noChangeShapeType="1"/>
          </p:cNvSpPr>
          <p:nvPr/>
        </p:nvSpPr>
        <p:spPr bwMode="auto">
          <a:xfrm>
            <a:off x="4751399" y="3179487"/>
            <a:ext cx="3355200" cy="32439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Line 63"/>
          <p:cNvSpPr>
            <a:spLocks noChangeShapeType="1"/>
          </p:cNvSpPr>
          <p:nvPr/>
        </p:nvSpPr>
        <p:spPr bwMode="auto">
          <a:xfrm flipH="1">
            <a:off x="3395042" y="3179487"/>
            <a:ext cx="713872" cy="32439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Line 64"/>
          <p:cNvSpPr>
            <a:spLocks noChangeShapeType="1"/>
          </p:cNvSpPr>
          <p:nvPr/>
        </p:nvSpPr>
        <p:spPr bwMode="auto">
          <a:xfrm flipH="1">
            <a:off x="3609203" y="4217553"/>
            <a:ext cx="499711" cy="32439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4" name="Line 65"/>
          <p:cNvSpPr>
            <a:spLocks noChangeShapeType="1"/>
          </p:cNvSpPr>
          <p:nvPr/>
        </p:nvSpPr>
        <p:spPr bwMode="auto">
          <a:xfrm flipH="1">
            <a:off x="3823365" y="5255618"/>
            <a:ext cx="499711" cy="32439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Line 66"/>
          <p:cNvSpPr>
            <a:spLocks noChangeShapeType="1"/>
          </p:cNvSpPr>
          <p:nvPr/>
        </p:nvSpPr>
        <p:spPr bwMode="auto">
          <a:xfrm flipH="1">
            <a:off x="7249953" y="3633641"/>
            <a:ext cx="499711" cy="389274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6" name="Line 67"/>
          <p:cNvSpPr>
            <a:spLocks noChangeShapeType="1"/>
          </p:cNvSpPr>
          <p:nvPr/>
        </p:nvSpPr>
        <p:spPr bwMode="auto">
          <a:xfrm flipH="1">
            <a:off x="6393306" y="4217553"/>
            <a:ext cx="499711" cy="32439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7" name="Line 68"/>
          <p:cNvSpPr>
            <a:spLocks noChangeShapeType="1"/>
          </p:cNvSpPr>
          <p:nvPr/>
        </p:nvSpPr>
        <p:spPr bwMode="auto">
          <a:xfrm flipH="1">
            <a:off x="5679433" y="4671706"/>
            <a:ext cx="356936" cy="389274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8" name="Line 69"/>
          <p:cNvSpPr>
            <a:spLocks noChangeShapeType="1"/>
          </p:cNvSpPr>
          <p:nvPr/>
        </p:nvSpPr>
        <p:spPr bwMode="auto">
          <a:xfrm flipH="1">
            <a:off x="7464114" y="4671706"/>
            <a:ext cx="571098" cy="389274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Line 70"/>
          <p:cNvSpPr>
            <a:spLocks noChangeShapeType="1"/>
          </p:cNvSpPr>
          <p:nvPr/>
        </p:nvSpPr>
        <p:spPr bwMode="auto">
          <a:xfrm>
            <a:off x="7535502" y="4217553"/>
            <a:ext cx="785260" cy="32439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0" name="Text Box 71"/>
          <p:cNvSpPr txBox="1">
            <a:spLocks noChangeArrowheads="1"/>
          </p:cNvSpPr>
          <p:nvPr/>
        </p:nvSpPr>
        <p:spPr bwMode="auto">
          <a:xfrm>
            <a:off x="1665389" y="3439004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1" name="Text Box 72"/>
          <p:cNvSpPr txBox="1">
            <a:spLocks noChangeArrowheads="1"/>
          </p:cNvSpPr>
          <p:nvPr/>
        </p:nvSpPr>
        <p:spPr bwMode="auto">
          <a:xfrm>
            <a:off x="4608625" y="3958036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2" name="Text Box 73"/>
          <p:cNvSpPr txBox="1">
            <a:spLocks noChangeArrowheads="1"/>
          </p:cNvSpPr>
          <p:nvPr/>
        </p:nvSpPr>
        <p:spPr bwMode="auto">
          <a:xfrm>
            <a:off x="4822786" y="4996101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3" name="Text Box 74"/>
          <p:cNvSpPr txBox="1">
            <a:spLocks noChangeArrowheads="1"/>
          </p:cNvSpPr>
          <p:nvPr/>
        </p:nvSpPr>
        <p:spPr bwMode="auto">
          <a:xfrm>
            <a:off x="5822208" y="4996101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4" name="Text Box 75"/>
          <p:cNvSpPr txBox="1">
            <a:spLocks noChangeArrowheads="1"/>
          </p:cNvSpPr>
          <p:nvPr/>
        </p:nvSpPr>
        <p:spPr bwMode="auto">
          <a:xfrm>
            <a:off x="6536080" y="4477069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5" name="Text Box 76"/>
          <p:cNvSpPr txBox="1">
            <a:spLocks noChangeArrowheads="1"/>
          </p:cNvSpPr>
          <p:nvPr/>
        </p:nvSpPr>
        <p:spPr bwMode="auto">
          <a:xfrm>
            <a:off x="8249374" y="3439004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6" name="Text Box 77"/>
          <p:cNvSpPr txBox="1">
            <a:spLocks noChangeArrowheads="1"/>
          </p:cNvSpPr>
          <p:nvPr/>
        </p:nvSpPr>
        <p:spPr bwMode="auto">
          <a:xfrm>
            <a:off x="8447177" y="4477069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7" name="Text Box 78"/>
          <p:cNvSpPr txBox="1">
            <a:spLocks noChangeArrowheads="1"/>
          </p:cNvSpPr>
          <p:nvPr/>
        </p:nvSpPr>
        <p:spPr bwMode="auto">
          <a:xfrm>
            <a:off x="7606889" y="4996101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53328" name="Line 79"/>
          <p:cNvSpPr>
            <a:spLocks noChangeShapeType="1"/>
          </p:cNvSpPr>
          <p:nvPr/>
        </p:nvSpPr>
        <p:spPr bwMode="auto">
          <a:xfrm>
            <a:off x="2681169" y="3179487"/>
            <a:ext cx="0" cy="5839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9" name="Line 80"/>
          <p:cNvSpPr>
            <a:spLocks noChangeShapeType="1"/>
          </p:cNvSpPr>
          <p:nvPr/>
        </p:nvSpPr>
        <p:spPr bwMode="auto">
          <a:xfrm>
            <a:off x="3751978" y="3698520"/>
            <a:ext cx="713872" cy="32439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0" name="Line 81"/>
          <p:cNvSpPr>
            <a:spLocks noChangeShapeType="1"/>
          </p:cNvSpPr>
          <p:nvPr/>
        </p:nvSpPr>
        <p:spPr bwMode="auto">
          <a:xfrm>
            <a:off x="3894752" y="4671706"/>
            <a:ext cx="785260" cy="38927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1" name="Oval 82"/>
          <p:cNvSpPr>
            <a:spLocks noChangeArrowheads="1"/>
          </p:cNvSpPr>
          <p:nvPr/>
        </p:nvSpPr>
        <p:spPr bwMode="auto">
          <a:xfrm>
            <a:off x="2609782" y="4152673"/>
            <a:ext cx="856647" cy="324395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+mn-lt"/>
              </a:rPr>
              <a:t>HE</a:t>
            </a:r>
            <a:endParaRPr lang="en-US" altLang="zh-CN" sz="28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3332" name="Line 83"/>
          <p:cNvSpPr>
            <a:spLocks noChangeShapeType="1"/>
          </p:cNvSpPr>
          <p:nvPr/>
        </p:nvSpPr>
        <p:spPr bwMode="auto">
          <a:xfrm>
            <a:off x="3038105" y="3698520"/>
            <a:ext cx="0" cy="454153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3" name="Oval 84"/>
          <p:cNvSpPr>
            <a:spLocks noChangeArrowheads="1"/>
          </p:cNvSpPr>
          <p:nvPr/>
        </p:nvSpPr>
        <p:spPr bwMode="auto">
          <a:xfrm>
            <a:off x="2823944" y="5190739"/>
            <a:ext cx="856647" cy="324395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+mn-lt"/>
              </a:rPr>
              <a:t>HER</a:t>
            </a:r>
            <a:endParaRPr lang="en-US" altLang="zh-CN" sz="28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3334" name="Line 85"/>
          <p:cNvSpPr>
            <a:spLocks noChangeShapeType="1"/>
          </p:cNvSpPr>
          <p:nvPr/>
        </p:nvSpPr>
        <p:spPr bwMode="auto">
          <a:xfrm>
            <a:off x="3252267" y="4736585"/>
            <a:ext cx="0" cy="454153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5" name="Oval 86"/>
          <p:cNvSpPr>
            <a:spLocks noChangeArrowheads="1"/>
          </p:cNvSpPr>
          <p:nvPr/>
        </p:nvSpPr>
        <p:spPr bwMode="auto">
          <a:xfrm>
            <a:off x="3109493" y="6228804"/>
            <a:ext cx="1070809" cy="324395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+mn-lt"/>
              </a:rPr>
              <a:t>HERE</a:t>
            </a:r>
            <a:endParaRPr lang="en-US" altLang="zh-CN" sz="28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3336" name="Line 87"/>
          <p:cNvSpPr>
            <a:spLocks noChangeShapeType="1"/>
          </p:cNvSpPr>
          <p:nvPr/>
        </p:nvSpPr>
        <p:spPr bwMode="auto">
          <a:xfrm>
            <a:off x="3537816" y="5774650"/>
            <a:ext cx="0" cy="454153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7" name="Oval 88"/>
          <p:cNvSpPr>
            <a:spLocks noChangeArrowheads="1"/>
          </p:cNvSpPr>
          <p:nvPr/>
        </p:nvSpPr>
        <p:spPr bwMode="auto">
          <a:xfrm>
            <a:off x="4894174" y="5709771"/>
            <a:ext cx="999421" cy="324395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+mn-lt"/>
              </a:rPr>
              <a:t>HIGH</a:t>
            </a:r>
            <a:endParaRPr lang="en-US" altLang="zh-CN" sz="28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3338" name="Line 89"/>
          <p:cNvSpPr>
            <a:spLocks noChangeShapeType="1"/>
          </p:cNvSpPr>
          <p:nvPr/>
        </p:nvSpPr>
        <p:spPr bwMode="auto">
          <a:xfrm>
            <a:off x="5322497" y="5255618"/>
            <a:ext cx="0" cy="454153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9" name="Oval 90"/>
          <p:cNvSpPr>
            <a:spLocks noChangeArrowheads="1"/>
          </p:cNvSpPr>
          <p:nvPr/>
        </p:nvSpPr>
        <p:spPr bwMode="auto">
          <a:xfrm>
            <a:off x="6678855" y="5709771"/>
            <a:ext cx="856647" cy="324395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+mn-lt"/>
              </a:rPr>
              <a:t>HIS</a:t>
            </a:r>
            <a:endParaRPr lang="en-US" altLang="zh-CN" sz="28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3340" name="Line 91"/>
          <p:cNvSpPr>
            <a:spLocks noChangeShapeType="1"/>
          </p:cNvSpPr>
          <p:nvPr/>
        </p:nvSpPr>
        <p:spPr bwMode="auto">
          <a:xfrm>
            <a:off x="7107178" y="5255618"/>
            <a:ext cx="0" cy="454153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1" name="Text Box 92"/>
          <p:cNvSpPr txBox="1">
            <a:spLocks noChangeArrowheads="1"/>
          </p:cNvSpPr>
          <p:nvPr/>
        </p:nvSpPr>
        <p:spPr bwMode="auto">
          <a:xfrm>
            <a:off x="2309361" y="3541729"/>
            <a:ext cx="513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accent2"/>
                </a:solidFill>
                <a:latin typeface="+mn-lt"/>
              </a:rPr>
              <a:t>…</a:t>
            </a:r>
          </a:p>
        </p:txBody>
      </p:sp>
      <p:sp>
        <p:nvSpPr>
          <p:cNvPr id="53342" name="Freeform 93"/>
          <p:cNvSpPr>
            <a:spLocks/>
          </p:cNvSpPr>
          <p:nvPr/>
        </p:nvSpPr>
        <p:spPr bwMode="auto">
          <a:xfrm>
            <a:off x="4822786" y="1038478"/>
            <a:ext cx="999421" cy="389274"/>
          </a:xfrm>
          <a:custGeom>
            <a:avLst/>
            <a:gdLst>
              <a:gd name="T0" fmla="*/ 0 w 672"/>
              <a:gd name="T1" fmla="*/ 0 h 288"/>
              <a:gd name="T2" fmla="*/ 480 w 672"/>
              <a:gd name="T3" fmla="*/ 48 h 288"/>
              <a:gd name="T4" fmla="*/ 336 w 672"/>
              <a:gd name="T5" fmla="*/ 96 h 288"/>
              <a:gd name="T6" fmla="*/ 672 w 672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88"/>
              <a:gd name="T14" fmla="*/ 672 w 67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88">
                <a:moveTo>
                  <a:pt x="0" y="0"/>
                </a:moveTo>
                <a:cubicBezTo>
                  <a:pt x="212" y="16"/>
                  <a:pt x="424" y="32"/>
                  <a:pt x="480" y="48"/>
                </a:cubicBezTo>
                <a:cubicBezTo>
                  <a:pt x="536" y="64"/>
                  <a:pt x="304" y="56"/>
                  <a:pt x="336" y="96"/>
                </a:cubicBezTo>
                <a:cubicBezTo>
                  <a:pt x="368" y="136"/>
                  <a:pt x="520" y="212"/>
                  <a:pt x="672" y="288"/>
                </a:cubicBezTo>
              </a:path>
            </a:pathLst>
          </a:custGeom>
          <a:noFill/>
          <a:ln w="25400">
            <a:solidFill>
              <a:srgbClr val="008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3" name="Text Box 94"/>
          <p:cNvSpPr txBox="1">
            <a:spLocks noChangeArrowheads="1"/>
          </p:cNvSpPr>
          <p:nvPr/>
        </p:nvSpPr>
        <p:spPr bwMode="auto">
          <a:xfrm>
            <a:off x="4415284" y="908720"/>
            <a:ext cx="4788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8080"/>
                </a:solidFill>
                <a:latin typeface="+mn-lt"/>
              </a:rPr>
              <a:t>T</a:t>
            </a:r>
            <a:endParaRPr lang="en-US" altLang="zh-CN">
              <a:latin typeface="+mn-lt"/>
            </a:endParaRPr>
          </a:p>
        </p:txBody>
      </p:sp>
      <p:sp>
        <p:nvSpPr>
          <p:cNvPr id="53344" name="Text Box 95"/>
          <p:cNvSpPr txBox="1">
            <a:spLocks noChangeArrowheads="1"/>
          </p:cNvSpPr>
          <p:nvPr/>
        </p:nvSpPr>
        <p:spPr bwMode="auto">
          <a:xfrm>
            <a:off x="3966140" y="5515134"/>
            <a:ext cx="40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FF"/>
                </a:solidFill>
                <a:latin typeface="+mn-lt"/>
                <a:sym typeface="Symbol" pitchFamily="18" charset="2"/>
              </a:rPr>
              <a:t></a:t>
            </a:r>
            <a:endParaRPr lang="en-US" altLang="zh-CN" sz="2800">
              <a:latin typeface="+mn-lt"/>
            </a:endParaRPr>
          </a:p>
        </p:txBody>
      </p:sp>
      <p:sp>
        <p:nvSpPr>
          <p:cNvPr id="223328" name="AutoShape 96"/>
          <p:cNvSpPr>
            <a:spLocks noChangeArrowheads="1"/>
          </p:cNvSpPr>
          <p:nvPr/>
        </p:nvSpPr>
        <p:spPr bwMode="auto">
          <a:xfrm>
            <a:off x="539552" y="2855092"/>
            <a:ext cx="1284970" cy="389274"/>
          </a:xfrm>
          <a:prstGeom prst="wedgeRoundRectCallout">
            <a:avLst>
              <a:gd name="adj1" fmla="val 17708"/>
              <a:gd name="adj2" fmla="val 115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+mn-lt"/>
                <a:ea typeface="楷体_GB2312" pitchFamily="49" charset="-122"/>
              </a:rPr>
              <a:t>叶子结点</a:t>
            </a:r>
          </a:p>
        </p:txBody>
      </p:sp>
      <p:sp>
        <p:nvSpPr>
          <p:cNvPr id="223329" name="AutoShape 97"/>
          <p:cNvSpPr>
            <a:spLocks noChangeArrowheads="1"/>
          </p:cNvSpPr>
          <p:nvPr/>
        </p:nvSpPr>
        <p:spPr bwMode="auto">
          <a:xfrm>
            <a:off x="1253424" y="2076543"/>
            <a:ext cx="1284970" cy="389274"/>
          </a:xfrm>
          <a:prstGeom prst="wedgeRoundRectCallout">
            <a:avLst>
              <a:gd name="adj1" fmla="val 30208"/>
              <a:gd name="adj2" fmla="val 1784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+mn-lt"/>
                <a:ea typeface="楷体_GB2312" pitchFamily="49" charset="-122"/>
              </a:rPr>
              <a:t>分支结点</a:t>
            </a:r>
          </a:p>
        </p:txBody>
      </p:sp>
      <p:sp>
        <p:nvSpPr>
          <p:cNvPr id="223330" name="AutoShape 98"/>
          <p:cNvSpPr>
            <a:spLocks noChangeArrowheads="1"/>
          </p:cNvSpPr>
          <p:nvPr/>
        </p:nvSpPr>
        <p:spPr bwMode="auto">
          <a:xfrm>
            <a:off x="682326" y="5190739"/>
            <a:ext cx="1284970" cy="778549"/>
          </a:xfrm>
          <a:prstGeom prst="wedgeRoundRectCallout">
            <a:avLst>
              <a:gd name="adj1" fmla="val -8681"/>
              <a:gd name="adj2" fmla="val -1357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+mn-lt"/>
                <a:ea typeface="楷体_GB2312" pitchFamily="49" charset="-122"/>
              </a:rPr>
              <a:t>含关键字</a:t>
            </a:r>
          </a:p>
          <a:p>
            <a:pPr algn="ctr" eaLnBrk="1" hangingPunct="1"/>
            <a:r>
              <a:rPr lang="zh-CN" altLang="en-US" b="1">
                <a:latin typeface="+mn-lt"/>
                <a:ea typeface="楷体_GB2312" pitchFamily="49" charset="-122"/>
              </a:rPr>
              <a:t>的记录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键树</a:t>
            </a:r>
            <a:r>
              <a:rPr lang="zh-CN" altLang="en-US" smtClean="0"/>
              <a:t>实例</a:t>
            </a:r>
            <a:r>
              <a:rPr lang="en-US" altLang="zh-CN" smtClean="0"/>
              <a:t>-</a:t>
            </a:r>
            <a:r>
              <a:rPr lang="zh-CN" altLang="en-US"/>
              <a:t>双链</a:t>
            </a:r>
            <a:r>
              <a:rPr lang="zh-CN" altLang="en-US" smtClean="0"/>
              <a:t>树表示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28" grpId="0" animBg="1"/>
      <p:bldP spid="223329" grpId="0" animBg="1"/>
      <p:bldP spid="2233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在双链树中查找记录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/>
          <a:lstStyle/>
          <a:p>
            <a:r>
              <a:rPr lang="zh-CN" altLang="en-US" smtClean="0"/>
              <a:t>假设：</a:t>
            </a:r>
            <a:endParaRPr lang="en-US" altLang="zh-CN" smtClean="0"/>
          </a:p>
          <a:p>
            <a:pPr lvl="1"/>
            <a:r>
              <a:rPr lang="en-US" altLang="zh-CN" smtClean="0"/>
              <a:t>T </a:t>
            </a:r>
            <a:r>
              <a:rPr lang="zh-CN" altLang="en-US" smtClean="0"/>
              <a:t>为指向双链树根结点的指针，</a:t>
            </a:r>
            <a:r>
              <a:rPr lang="en-US" altLang="zh-CN" smtClean="0"/>
              <a:t>K.ch</a:t>
            </a:r>
            <a:r>
              <a:rPr lang="zh-CN" altLang="en-US" smtClean="0"/>
              <a:t>为待查关键字</a:t>
            </a:r>
            <a:r>
              <a:rPr lang="en-US" altLang="zh-CN"/>
              <a:t>(</a:t>
            </a:r>
            <a:r>
              <a:rPr lang="zh-CN" altLang="en-US" smtClean="0"/>
              <a:t>由</a:t>
            </a:r>
            <a:r>
              <a:rPr lang="en-US" altLang="zh-CN" smtClean="0"/>
              <a:t>k.ch[0]..k.ch[num-2]</a:t>
            </a:r>
            <a:r>
              <a:rPr lang="zh-CN" altLang="en-US" smtClean="0"/>
              <a:t>的字符组成，</a:t>
            </a:r>
            <a:r>
              <a:rPr lang="en-US" altLang="zh-CN" smtClean="0"/>
              <a:t>k.ch[num-1]</a:t>
            </a:r>
            <a:r>
              <a:rPr lang="zh-CN" altLang="en-US" smtClean="0"/>
              <a:t>为</a:t>
            </a:r>
            <a:r>
              <a:rPr lang="en-US" altLang="zh-CN" smtClean="0"/>
              <a:t>$)</a:t>
            </a:r>
          </a:p>
          <a:p>
            <a:r>
              <a:rPr lang="zh-CN" altLang="en-US" smtClean="0"/>
              <a:t>查找过程：</a:t>
            </a:r>
            <a:endParaRPr lang="en-US" altLang="zh-CN" smtClean="0"/>
          </a:p>
          <a:p>
            <a:pPr lvl="1"/>
            <a:r>
              <a:rPr lang="zh-CN" altLang="en-US" smtClean="0"/>
              <a:t>从树根出发，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沿</a:t>
            </a:r>
            <a:r>
              <a:rPr lang="en-US" altLang="zh-CN" b="1" smtClean="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指针</a:t>
            </a:r>
            <a:r>
              <a:rPr lang="zh-CN" altLang="en-US" smtClean="0"/>
              <a:t>到结点</a:t>
            </a:r>
            <a:r>
              <a:rPr lang="en-US" altLang="zh-CN" smtClean="0"/>
              <a:t>p</a:t>
            </a:r>
            <a:r>
              <a:rPr lang="zh-CN" altLang="en-US" smtClean="0"/>
              <a:t>，进行比较</a:t>
            </a:r>
            <a:r>
              <a:rPr lang="en-US" altLang="zh-CN" smtClean="0"/>
              <a:t>           K.ch[i] =? p-&gt;symbol</a:t>
            </a:r>
            <a:r>
              <a:rPr lang="zh-CN" altLang="en-US" smtClean="0"/>
              <a:t>，其中，</a:t>
            </a:r>
            <a:r>
              <a:rPr lang="en-US" altLang="zh-CN" smtClean="0"/>
              <a:t>0 ≤ i ≤ K.num-1</a:t>
            </a:r>
          </a:p>
          <a:p>
            <a:r>
              <a:rPr lang="zh-CN" altLang="en-US" smtClean="0"/>
              <a:t>若相等，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沿</a:t>
            </a:r>
            <a:r>
              <a:rPr lang="en-US" altLang="zh-CN" b="1" smtClean="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指针</a:t>
            </a:r>
            <a:r>
              <a:rPr lang="zh-CN" altLang="en-US" b="1" smtClean="0">
                <a:solidFill>
                  <a:srgbClr val="0000FF"/>
                </a:solidFill>
              </a:rPr>
              <a:t>比较下一个字符</a:t>
            </a:r>
            <a:endParaRPr lang="en-US" altLang="zh-CN" b="1" smtClean="0">
              <a:solidFill>
                <a:srgbClr val="0000FF"/>
              </a:solidFill>
            </a:endParaRPr>
          </a:p>
          <a:p>
            <a:r>
              <a:rPr lang="zh-CN" altLang="en-US" smtClean="0"/>
              <a:t>若不等，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沿</a:t>
            </a:r>
            <a:r>
              <a:rPr lang="en-US" altLang="zh-CN" b="1" smtClean="0">
                <a:solidFill>
                  <a:schemeClr val="accent6">
                    <a:lumMod val="50000"/>
                  </a:schemeClr>
                </a:solidFill>
              </a:rPr>
              <a:t>next</a:t>
            </a:r>
            <a:r>
              <a:rPr lang="zh-CN" altLang="en-US" b="1" smtClean="0">
                <a:solidFill>
                  <a:schemeClr val="accent6">
                    <a:lumMod val="50000"/>
                  </a:schemeClr>
                </a:solidFill>
              </a:rPr>
              <a:t>指针</a:t>
            </a:r>
            <a:r>
              <a:rPr lang="zh-CN" altLang="en-US" b="1" smtClean="0">
                <a:solidFill>
                  <a:srgbClr val="0000FF"/>
                </a:solidFill>
              </a:rPr>
              <a:t>顺序查找</a:t>
            </a:r>
            <a:endParaRPr lang="en-US" altLang="zh-CN" b="1" smtClean="0">
              <a:solidFill>
                <a:srgbClr val="0000FF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</TotalTime>
  <Words>4481</Words>
  <Application>Microsoft Macintosh PowerPoint</Application>
  <PresentationFormat>全屏显示(4:3)</PresentationFormat>
  <Paragraphs>699</Paragraphs>
  <Slides>45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公式</vt:lpstr>
      <vt:lpstr>第9章 查找</vt:lpstr>
      <vt:lpstr>目录</vt:lpstr>
      <vt:lpstr>键树/数字查找树</vt:lpstr>
      <vt:lpstr>键树/数字查找树：概念</vt:lpstr>
      <vt:lpstr>键树实例-结构示意</vt:lpstr>
      <vt:lpstr>键树的存储结构：双链树</vt:lpstr>
      <vt:lpstr>键树的存储结构：双链树</vt:lpstr>
      <vt:lpstr>键树实例-双链树表示</vt:lpstr>
      <vt:lpstr>在双链树中查找记录</vt:lpstr>
      <vt:lpstr>在非空双链树T中查找关键字等于K的记录</vt:lpstr>
      <vt:lpstr>键树的存储结构：Trie树/单词查找树/字典树</vt:lpstr>
      <vt:lpstr>键树的存储结构：Trie树</vt:lpstr>
      <vt:lpstr>键树实例-Trie树表示</vt:lpstr>
      <vt:lpstr>在 Trie 树中查找记录</vt:lpstr>
      <vt:lpstr>在键树T中查找关键字等于K的记录</vt:lpstr>
      <vt:lpstr>哈希表：基本思想</vt:lpstr>
      <vt:lpstr>哈希表： 基本概念</vt:lpstr>
      <vt:lpstr>哈希表举例</vt:lpstr>
      <vt:lpstr>哈希表设计要素</vt:lpstr>
      <vt:lpstr>哈希函数的构造</vt:lpstr>
      <vt:lpstr>数字分析法举例-I</vt:lpstr>
      <vt:lpstr>数字分析法举例-II</vt:lpstr>
      <vt:lpstr>哈希函数的构造-平方取中法</vt:lpstr>
      <vt:lpstr>平方取中法举例</vt:lpstr>
      <vt:lpstr>哈希函数的构造-折叠法</vt:lpstr>
      <vt:lpstr>折叠法举例</vt:lpstr>
      <vt:lpstr>哈希函数的构造-除留余数法</vt:lpstr>
      <vt:lpstr>p的选取</vt:lpstr>
      <vt:lpstr>哈希函数的构造-随机数法</vt:lpstr>
      <vt:lpstr>冲突处理的方法-开放定址法</vt:lpstr>
      <vt:lpstr> 线性探测法</vt:lpstr>
      <vt:lpstr>线性探测法：举例</vt:lpstr>
      <vt:lpstr>二次探测法</vt:lpstr>
      <vt:lpstr>开放定址法处理冲突：举例</vt:lpstr>
      <vt:lpstr>冲突处理的方法-再哈希法</vt:lpstr>
      <vt:lpstr>冲突处理的方法-链地址法</vt:lpstr>
      <vt:lpstr>链地址法处理冲突：举例</vt:lpstr>
      <vt:lpstr>冲突处理的方法-建立公共溢出区</vt:lpstr>
      <vt:lpstr>哈希查找过程</vt:lpstr>
      <vt:lpstr>开放定址哈希表的结构</vt:lpstr>
      <vt:lpstr>在哈希表H中查找关键码为K的元素</vt:lpstr>
      <vt:lpstr>哈希表插入算法</vt:lpstr>
      <vt:lpstr>哈希查找的性能分析</vt:lpstr>
      <vt:lpstr>哈希表的ASL</vt:lpstr>
      <vt:lpstr>哈希表的ASL举例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354</cp:revision>
  <cp:lastPrinted>2017-05-21T08:07:15Z</cp:lastPrinted>
  <dcterms:created xsi:type="dcterms:W3CDTF">2015-07-19T09:35:25Z</dcterms:created>
  <dcterms:modified xsi:type="dcterms:W3CDTF">2017-05-22T10:52:31Z</dcterms:modified>
</cp:coreProperties>
</file>