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292" r:id="rId3"/>
    <p:sldId id="337" r:id="rId4"/>
    <p:sldId id="338" r:id="rId5"/>
    <p:sldId id="399" r:id="rId6"/>
    <p:sldId id="402" r:id="rId7"/>
    <p:sldId id="403" r:id="rId8"/>
    <p:sldId id="442" r:id="rId9"/>
    <p:sldId id="443" r:id="rId10"/>
    <p:sldId id="406" r:id="rId11"/>
    <p:sldId id="411" r:id="rId12"/>
    <p:sldId id="404" r:id="rId13"/>
    <p:sldId id="412" r:id="rId14"/>
    <p:sldId id="409" r:id="rId15"/>
    <p:sldId id="410" r:id="rId16"/>
    <p:sldId id="417" r:id="rId17"/>
    <p:sldId id="414" r:id="rId18"/>
    <p:sldId id="415" r:id="rId19"/>
    <p:sldId id="416" r:id="rId20"/>
    <p:sldId id="425" r:id="rId21"/>
    <p:sldId id="418" r:id="rId22"/>
    <p:sldId id="420" r:id="rId23"/>
    <p:sldId id="419" r:id="rId24"/>
    <p:sldId id="421" r:id="rId25"/>
    <p:sldId id="422" r:id="rId26"/>
    <p:sldId id="430" r:id="rId27"/>
    <p:sldId id="431" r:id="rId28"/>
    <p:sldId id="432"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23" r:id="rId43"/>
    <p:sldId id="424" r:id="rId44"/>
    <p:sldId id="367" r:id="rId45"/>
    <p:sldId id="368" r:id="rId46"/>
    <p:sldId id="434" r:id="rId47"/>
    <p:sldId id="435" r:id="rId48"/>
    <p:sldId id="436" r:id="rId49"/>
    <p:sldId id="370" r:id="rId50"/>
    <p:sldId id="437" r:id="rId51"/>
    <p:sldId id="372" r:id="rId52"/>
    <p:sldId id="444" r:id="rId53"/>
    <p:sldId id="445" r:id="rId54"/>
    <p:sldId id="375" r:id="rId55"/>
    <p:sldId id="376" r:id="rId56"/>
    <p:sldId id="377" r:id="rId57"/>
    <p:sldId id="446" r:id="rId58"/>
    <p:sldId id="463" r:id="rId59"/>
    <p:sldId id="380" r:id="rId60"/>
    <p:sldId id="447" r:id="rId61"/>
    <p:sldId id="384" r:id="rId62"/>
    <p:sldId id="448" r:id="rId63"/>
    <p:sldId id="385" r:id="rId64"/>
    <p:sldId id="395" r:id="rId65"/>
    <p:sldId id="396" r:id="rId66"/>
    <p:sldId id="397" r:id="rId67"/>
    <p:sldId id="449" r:id="rId68"/>
    <p:sldId id="398" r:id="rId69"/>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47" autoAdjust="0"/>
  </p:normalViewPr>
  <p:slideViewPr>
    <p:cSldViewPr>
      <p:cViewPr varScale="1">
        <p:scale>
          <a:sx n="92" d="100"/>
          <a:sy n="92" d="100"/>
        </p:scale>
        <p:origin x="-2488"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65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8" y="1"/>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18/6/11</a:t>
            </a:fld>
            <a:endParaRPr lang="en-US"/>
          </a:p>
        </p:txBody>
      </p:sp>
      <p:sp>
        <p:nvSpPr>
          <p:cNvPr id="4" name="页脚占位符 3"/>
          <p:cNvSpPr>
            <a:spLocks noGrp="1"/>
          </p:cNvSpPr>
          <p:nvPr>
            <p:ph type="ftr" sz="quarter" idx="2"/>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8"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8" y="1"/>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18/6/11</a:t>
            </a:fld>
            <a:endParaRPr lang="en-US"/>
          </a:p>
        </p:txBody>
      </p:sp>
      <p:sp>
        <p:nvSpPr>
          <p:cNvPr id="4" name="幻灯片图像占位符 3"/>
          <p:cNvSpPr>
            <a:spLocks noGrp="1" noRot="1" noChangeAspect="1"/>
          </p:cNvSpPr>
          <p:nvPr>
            <p:ph type="sldImg" idx="2"/>
          </p:nvPr>
        </p:nvSpPr>
        <p:spPr>
          <a:xfrm>
            <a:off x="3265488" y="509588"/>
            <a:ext cx="3397250"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6"/>
            <a:ext cx="7942579"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141085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2812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3348243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2575679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90768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200201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133584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1910404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a:p>
            </p:txBody>
          </p:sp>
        </mc:Choice>
        <mc:Fallback xmlns="">
          <p:sp>
            <p:nvSpPr>
              <p:cNvPr id="3" name="备注占位符 2"/>
              <p:cNvSpPr>
                <a:spLocks noGrp="1"/>
              </p:cNvSpPr>
              <p:nvPr>
                <p:ph type="body" idx="1"/>
              </p:nvPr>
            </p:nvSpPr>
            <p:spPr/>
            <p:txBody>
              <a:bodyPr/>
              <a:lstStyle/>
              <a:p>
                <a:r>
                  <a:rPr lang="zh-CN" altLang="en-US" smtClean="0">
                    <a:ea typeface="+mn-ea"/>
                  </a:rPr>
                  <a:t>设</a:t>
                </a:r>
                <a:r>
                  <a:rPr lang="en-US" altLang="zh-CN" i="0">
                    <a:latin typeface="Cambria Math" panose="02040503050406030204" pitchFamily="18" charset="0"/>
                  </a:rPr>
                  <a:t>𝑁</a:t>
                </a:r>
                <a:r>
                  <a:rPr lang="en-US" altLang="en-US" i="0">
                    <a:latin typeface="Cambria Math" panose="02040503050406030204" pitchFamily="18" charset="0"/>
                  </a:rPr>
                  <a:t>_</a:t>
                </a:r>
                <a:r>
                  <a:rPr lang="en-US" altLang="zh-CN" i="0">
                    <a:latin typeface="Cambria Math" panose="02040503050406030204" pitchFamily="18" charset="0"/>
                  </a:rPr>
                  <a:t>ℎ</a:t>
                </a:r>
                <a:r>
                  <a:rPr lang="zh-CN" altLang="en-US">
                    <a:ea typeface="+mn-ea"/>
                  </a:rPr>
                  <a:t>是高度为 </a:t>
                </a:r>
                <a:r>
                  <a:rPr lang="en-US" altLang="zh-CN">
                    <a:ea typeface="+mn-ea"/>
                  </a:rPr>
                  <a:t>h </a:t>
                </a:r>
                <a:r>
                  <a:rPr lang="zh-CN" altLang="en-US">
                    <a:ea typeface="+mn-ea"/>
                  </a:rPr>
                  <a:t>的</a:t>
                </a:r>
                <a:r>
                  <a:rPr lang="en-US" altLang="zh-CN">
                    <a:ea typeface="+mn-ea"/>
                  </a:rPr>
                  <a:t>AVL</a:t>
                </a:r>
                <a:r>
                  <a:rPr lang="zh-CN" altLang="en-US">
                    <a:ea typeface="+mn-ea"/>
                  </a:rPr>
                  <a:t>树的最小结点数</a:t>
                </a:r>
                <a:r>
                  <a:rPr lang="zh-CN" altLang="en-US" smtClean="0">
                    <a:ea typeface="+mn-ea"/>
                  </a:rPr>
                  <a:t>。</a:t>
                </a:r>
                <a:r>
                  <a:rPr lang="zh-CN" altLang="en-US" b="1" smtClean="0">
                    <a:solidFill>
                      <a:schemeClr val="accent2"/>
                    </a:solidFill>
                    <a:latin typeface="Times New Roman" panose="02020603050405020304" pitchFamily="18" charset="0"/>
                    <a:ea typeface="仿宋_GB2312" pitchFamily="49" charset="-122"/>
                  </a:rPr>
                  <a:t> </a:t>
                </a:r>
                <a:endParaRPr lang="en-US" altLang="zh-CN" b="1" smtClean="0">
                  <a:solidFill>
                    <a:schemeClr val="accent2"/>
                  </a:solidFill>
                  <a:latin typeface="Times New Roman" panose="02020603050405020304" pitchFamily="18" charset="0"/>
                  <a:ea typeface="仿宋_GB2312" pitchFamily="49" charset="-122"/>
                </a:endParaRPr>
              </a:p>
              <a:p>
                <a:r>
                  <a:rPr lang="en-US" altLang="zh-CN" b="1" smtClean="0">
                    <a:solidFill>
                      <a:schemeClr val="tx2"/>
                    </a:solidFill>
                    <a:latin typeface="Times New Roman" panose="02020603050405020304" pitchFamily="18" charset="0"/>
                    <a:ea typeface="仿宋_GB2312" pitchFamily="49" charset="-122"/>
                  </a:rPr>
                  <a:t>1.44*log</a:t>
                </a:r>
                <a:r>
                  <a:rPr lang="en-US" altLang="zh-CN" b="1" baseline="-25000" smtClean="0">
                    <a:solidFill>
                      <a:schemeClr val="tx2"/>
                    </a:solidFill>
                    <a:latin typeface="Times New Roman" panose="02020603050405020304" pitchFamily="18" charset="0"/>
                    <a:ea typeface="仿宋_GB2312" pitchFamily="49" charset="-122"/>
                  </a:rPr>
                  <a:t>2</a:t>
                </a:r>
                <a:r>
                  <a:rPr lang="en-US" altLang="zh-CN" b="1" smtClean="0">
                    <a:solidFill>
                      <a:schemeClr val="tx2"/>
                    </a:solidFill>
                    <a:latin typeface="Times New Roman" panose="02020603050405020304" pitchFamily="18" charset="0"/>
                    <a:ea typeface="仿宋_GB2312" pitchFamily="49" charset="-122"/>
                  </a:rPr>
                  <a:t>(</a:t>
                </a:r>
                <a:r>
                  <a:rPr lang="en-US" altLang="zh-CN" b="1" i="1" smtClean="0">
                    <a:solidFill>
                      <a:schemeClr val="tx2"/>
                    </a:solidFill>
                    <a:latin typeface="Times New Roman" panose="02020603050405020304" pitchFamily="18" charset="0"/>
                    <a:ea typeface="仿宋_GB2312" pitchFamily="49" charset="-122"/>
                  </a:rPr>
                  <a:t>n</a:t>
                </a:r>
                <a:r>
                  <a:rPr lang="en-US" altLang="zh-CN" b="1" smtClean="0">
                    <a:solidFill>
                      <a:schemeClr val="tx2"/>
                    </a:solidFill>
                    <a:latin typeface="Times New Roman" panose="02020603050405020304" pitchFamily="18" charset="0"/>
                    <a:ea typeface="仿宋_GB2312" pitchFamily="49" charset="-122"/>
                  </a:rPr>
                  <a:t>+2)</a:t>
                </a:r>
                <a:endParaRPr lang="zh-CN" altLang="en-US"/>
              </a:p>
            </p:txBody>
          </p:sp>
        </mc:Fallback>
      </mc:AlternateContent>
      <p:sp>
        <p:nvSpPr>
          <p:cNvPr id="4" name="灯片编号占位符 3"/>
          <p:cNvSpPr>
            <a:spLocks noGrp="1"/>
          </p:cNvSpPr>
          <p:nvPr>
            <p:ph type="sldNum" sz="quarter" idx="10"/>
          </p:nvPr>
        </p:nvSpPr>
        <p:spPr/>
        <p:txBody>
          <a:bodyPr/>
          <a:lstStyle/>
          <a:p>
            <a:fld id="{A2A1643A-76C6-4418-8C90-D4A34E557575}" type="slidenum">
              <a:rPr lang="en-US" smtClean="0"/>
              <a:t>43</a:t>
            </a:fld>
            <a:endParaRPr lang="en-US"/>
          </a:p>
        </p:txBody>
      </p:sp>
    </p:spTree>
    <p:extLst>
      <p:ext uri="{BB962C8B-B14F-4D97-AF65-F5344CB8AC3E}">
        <p14:creationId xmlns:p14="http://schemas.microsoft.com/office/powerpoint/2010/main" val="61009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44</a:t>
            </a:fld>
            <a:endParaRPr lang="en-US"/>
          </a:p>
        </p:txBody>
      </p:sp>
    </p:spTree>
    <p:extLst>
      <p:ext uri="{BB962C8B-B14F-4D97-AF65-F5344CB8AC3E}">
        <p14:creationId xmlns:p14="http://schemas.microsoft.com/office/powerpoint/2010/main" val="1871683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a:p>
        </p:txBody>
      </p:sp>
      <p:sp>
        <p:nvSpPr>
          <p:cNvPr id="4" name="灯片编号占位符 3"/>
          <p:cNvSpPr>
            <a:spLocks noGrp="1"/>
          </p:cNvSpPr>
          <p:nvPr>
            <p:ph type="sldNum" sz="quarter" idx="10"/>
          </p:nvPr>
        </p:nvSpPr>
        <p:spPr/>
        <p:txBody>
          <a:bodyPr/>
          <a:lstStyle/>
          <a:p>
            <a:fld id="{A2A1643A-76C6-4418-8C90-D4A34E557575}" type="slidenum">
              <a:rPr lang="en-US" smtClean="0"/>
              <a:t>45</a:t>
            </a:fld>
            <a:endParaRPr lang="en-US"/>
          </a:p>
        </p:txBody>
      </p:sp>
    </p:spTree>
    <p:extLst>
      <p:ext uri="{BB962C8B-B14F-4D97-AF65-F5344CB8AC3E}">
        <p14:creationId xmlns:p14="http://schemas.microsoft.com/office/powerpoint/2010/main" val="144245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5849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smtClean="0">
                    <a:solidFill>
                      <a:schemeClr val="tx1"/>
                    </a:solidFill>
                    <a:effectLst/>
                    <a:latin typeface="+mn-lt"/>
                    <a:ea typeface="+mn-ea"/>
                    <a:cs typeface="+mn-cs"/>
                  </a:rPr>
                  <a:t>含有</a:t>
                </a:r>
                <a:r>
                  <a:rPr lang="en-US" sz="1200" kern="1200">
                    <a:solidFill>
                      <a:schemeClr val="tx1"/>
                    </a:solidFill>
                    <a:effectLst/>
                    <a:latin typeface="+mn-lt"/>
                    <a:ea typeface="+mn-ea"/>
                    <a:cs typeface="+mn-cs"/>
                  </a:rPr>
                  <a:t>n</a:t>
                </a:r>
                <a:r>
                  <a:rPr lang="zh-CN" altLang="en-US" sz="1200" kern="1200">
                    <a:solidFill>
                      <a:schemeClr val="tx1"/>
                    </a:solidFill>
                    <a:effectLst/>
                    <a:latin typeface="+mn-lt"/>
                    <a:ea typeface="+mn-ea"/>
                    <a:cs typeface="+mn-cs"/>
                  </a:rPr>
                  <a:t>个非叶结点的</a:t>
                </a:r>
                <a:r>
                  <a:rPr lang="en-US" sz="1200" kern="1200">
                    <a:solidFill>
                      <a:schemeClr val="tx1"/>
                    </a:solidFill>
                    <a:effectLst/>
                    <a:latin typeface="+mn-lt"/>
                    <a:ea typeface="+mn-ea"/>
                    <a:cs typeface="+mn-cs"/>
                  </a:rPr>
                  <a:t>m</a:t>
                </a:r>
                <a:r>
                  <a:rPr lang="zh-CN" altLang="en-US" sz="1200" kern="1200">
                    <a:solidFill>
                      <a:schemeClr val="tx1"/>
                    </a:solidFill>
                    <a:effectLst/>
                    <a:latin typeface="+mn-lt"/>
                    <a:ea typeface="+mn-ea"/>
                    <a:cs typeface="+mn-cs"/>
                  </a:rPr>
                  <a:t>阶</a:t>
                </a:r>
                <a:r>
                  <a:rPr lang="en-US" sz="1200" kern="1200">
                    <a:solidFill>
                      <a:schemeClr val="tx1"/>
                    </a:solidFill>
                    <a:effectLst/>
                    <a:latin typeface="+mn-lt"/>
                    <a:ea typeface="+mn-ea"/>
                    <a:cs typeface="+mn-cs"/>
                  </a:rPr>
                  <a:t>B</a:t>
                </a:r>
                <a:r>
                  <a:rPr lang="zh-CN" altLang="en-US" sz="1200" kern="1200">
                    <a:solidFill>
                      <a:schemeClr val="tx1"/>
                    </a:solidFill>
                    <a:effectLst/>
                    <a:latin typeface="+mn-lt"/>
                    <a:ea typeface="+mn-ea"/>
                    <a:cs typeface="+mn-cs"/>
                  </a:rPr>
                  <a:t>树至少包含 </a:t>
                </a:r>
                <a:r>
                  <a:rPr lang="en-US" sz="1200" i="0" kern="1200">
                    <a:solidFill>
                      <a:schemeClr val="tx1"/>
                    </a:solidFill>
                    <a:effectLst/>
                    <a:latin typeface="Cambria Math"/>
                    <a:ea typeface="+mn-ea"/>
                    <a:cs typeface="+mn-cs"/>
                  </a:rPr>
                  <a:t>(</a:t>
                </a:r>
                <a:r>
                  <a:rPr lang="en-US" sz="1200" i="0" kern="1200">
                    <a:solidFill>
                      <a:schemeClr val="tx1"/>
                    </a:solidFill>
                    <a:effectLst/>
                    <a:latin typeface="+mn-lt"/>
                    <a:ea typeface="+mn-ea"/>
                    <a:cs typeface="+mn-cs"/>
                  </a:rPr>
                  <a:t>"n−1</a:t>
                </a:r>
                <a:r>
                  <a:rPr lang="en-US" sz="1200" i="0" kern="1200">
                    <a:solidFill>
                      <a:schemeClr val="tx1"/>
                    </a:solidFill>
                    <a:effectLst/>
                    <a:latin typeface="Cambria Math"/>
                    <a:ea typeface="+mn-ea"/>
                    <a:cs typeface="+mn-cs"/>
                  </a:rPr>
                  <a:t>" )"∗" (⌈</a:t>
                </a:r>
                <a:r>
                  <a:rPr lang="en-US" sz="1200" i="0" kern="1200">
                    <a:solidFill>
                      <a:schemeClr val="tx1"/>
                    </a:solidFill>
                    <a:effectLst/>
                    <a:latin typeface="+mn-lt"/>
                    <a:ea typeface="+mn-ea"/>
                    <a:cs typeface="+mn-cs"/>
                  </a:rPr>
                  <a:t>"m</a:t>
                </a:r>
                <a:r>
                  <a:rPr lang="en-US" sz="1200" i="0" kern="1200">
                    <a:solidFill>
                      <a:schemeClr val="tx1"/>
                    </a:solidFill>
                    <a:effectLst/>
                    <a:latin typeface="Cambria Math"/>
                    <a:ea typeface="+mn-ea"/>
                    <a:cs typeface="+mn-cs"/>
                  </a:rPr>
                  <a:t>" ∕</a:t>
                </a:r>
                <a:r>
                  <a:rPr lang="en-US" sz="1200" i="0" kern="1200">
                    <a:solidFill>
                      <a:schemeClr val="tx1"/>
                    </a:solidFill>
                    <a:effectLst/>
                    <a:latin typeface="+mn-lt"/>
                    <a:ea typeface="+mn-ea"/>
                    <a:cs typeface="+mn-cs"/>
                  </a:rPr>
                  <a:t>"2</a:t>
                </a:r>
                <a:r>
                  <a:rPr lang="en-US" sz="1200" i="0" kern="1200">
                    <a:solidFill>
                      <a:schemeClr val="tx1"/>
                    </a:solidFill>
                    <a:effectLst/>
                    <a:latin typeface="Cambria Math"/>
                    <a:ea typeface="+mn-ea"/>
                    <a:cs typeface="+mn-cs"/>
                  </a:rPr>
                  <a:t>" ⌉</a:t>
                </a:r>
                <a:r>
                  <a:rPr lang="en-US" sz="1200" i="0" kern="1200">
                    <a:solidFill>
                      <a:schemeClr val="tx1"/>
                    </a:solidFill>
                    <a:effectLst/>
                    <a:latin typeface="+mn-lt"/>
                    <a:ea typeface="+mn-ea"/>
                    <a:cs typeface="+mn-cs"/>
                  </a:rPr>
                  <a:t>"−1</a:t>
                </a:r>
                <a:r>
                  <a:rPr lang="en-US" sz="1200" i="0" kern="1200">
                    <a:solidFill>
                      <a:schemeClr val="tx1"/>
                    </a:solidFill>
                    <a:effectLst/>
                    <a:latin typeface="Cambria Math"/>
                    <a:ea typeface="+mn-ea"/>
                    <a:cs typeface="+mn-cs"/>
                  </a:rPr>
                  <a:t>" )"+1</a:t>
                </a:r>
                <a:r>
                  <a:rPr lang="en-US" sz="1200" i="0" kern="1200">
                    <a:solidFill>
                      <a:schemeClr val="tx1"/>
                    </a:solidFill>
                    <a:effectLst/>
                    <a:latin typeface="+mn-lt"/>
                    <a:ea typeface="+mn-ea"/>
                    <a:cs typeface="+mn-cs"/>
                  </a:rPr>
                  <a:t>"</a:t>
                </a:r>
                <a:r>
                  <a:rPr lang="en-US" sz="1200" kern="1200">
                    <a:solidFill>
                      <a:schemeClr val="tx1"/>
                    </a:solidFill>
                    <a:effectLst/>
                    <a:latin typeface="+mn-lt"/>
                    <a:ea typeface="+mn-ea"/>
                    <a:cs typeface="+mn-cs"/>
                  </a:rPr>
                  <a:t> </a:t>
                </a:r>
                <a:r>
                  <a:rPr lang="zh-CN" altLang="en-US" sz="1200" kern="1200">
                    <a:solidFill>
                      <a:schemeClr val="tx1"/>
                    </a:solidFill>
                    <a:effectLst/>
                    <a:latin typeface="+mn-lt"/>
                    <a:ea typeface="+mn-ea"/>
                    <a:cs typeface="+mn-cs"/>
                  </a:rPr>
                  <a:t>个关键字。</a:t>
                </a:r>
                <a:endParaRPr lang="en-US" sz="1200" kern="1200">
                  <a:solidFill>
                    <a:schemeClr val="tx1"/>
                  </a:solidFill>
                  <a:effectLst/>
                  <a:latin typeface="+mn-lt"/>
                  <a:ea typeface="+mn-ea"/>
                  <a:cs typeface="+mn-cs"/>
                </a:endParaRPr>
              </a:p>
              <a:p>
                <a:endParaRPr lang="en-US"/>
              </a:p>
            </p:txBody>
          </p:sp>
        </mc:Fallback>
      </mc:AlternateContent>
      <p:sp>
        <p:nvSpPr>
          <p:cNvPr id="4" name="灯片编号占位符 3"/>
          <p:cNvSpPr>
            <a:spLocks noGrp="1"/>
          </p:cNvSpPr>
          <p:nvPr>
            <p:ph type="sldNum" sz="quarter" idx="10"/>
          </p:nvPr>
        </p:nvSpPr>
        <p:spPr/>
        <p:txBody>
          <a:bodyPr/>
          <a:lstStyle/>
          <a:p>
            <a:fld id="{A2A1643A-76C6-4418-8C90-D4A34E557575}" type="slidenum">
              <a:rPr lang="en-US" smtClean="0"/>
              <a:t>46</a:t>
            </a:fld>
            <a:endParaRPr lang="en-US"/>
          </a:p>
        </p:txBody>
      </p:sp>
    </p:spTree>
    <p:extLst>
      <p:ext uri="{BB962C8B-B14F-4D97-AF65-F5344CB8AC3E}">
        <p14:creationId xmlns:p14="http://schemas.microsoft.com/office/powerpoint/2010/main" val="3546869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47</a:t>
            </a:fld>
            <a:endParaRPr lang="en-US"/>
          </a:p>
        </p:txBody>
      </p:sp>
    </p:spTree>
    <p:extLst>
      <p:ext uri="{BB962C8B-B14F-4D97-AF65-F5344CB8AC3E}">
        <p14:creationId xmlns:p14="http://schemas.microsoft.com/office/powerpoint/2010/main" val="342197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48</a:t>
            </a:fld>
            <a:endParaRPr lang="en-US"/>
          </a:p>
        </p:txBody>
      </p:sp>
    </p:spTree>
    <p:extLst>
      <p:ext uri="{BB962C8B-B14F-4D97-AF65-F5344CB8AC3E}">
        <p14:creationId xmlns:p14="http://schemas.microsoft.com/office/powerpoint/2010/main" val="266539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49</a:t>
            </a:fld>
            <a:endParaRPr lang="en-US"/>
          </a:p>
        </p:txBody>
      </p:sp>
    </p:spTree>
    <p:extLst>
      <p:ext uri="{BB962C8B-B14F-4D97-AF65-F5344CB8AC3E}">
        <p14:creationId xmlns:p14="http://schemas.microsoft.com/office/powerpoint/2010/main" val="84237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
            </a:r>
            <a:br>
              <a:rPr lang="en-US" altLang="zh-CN" smtClean="0"/>
            </a:br>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52</a:t>
            </a:fld>
            <a:endParaRPr lang="en-US"/>
          </a:p>
        </p:txBody>
      </p:sp>
    </p:spTree>
    <p:extLst>
      <p:ext uri="{BB962C8B-B14F-4D97-AF65-F5344CB8AC3E}">
        <p14:creationId xmlns:p14="http://schemas.microsoft.com/office/powerpoint/2010/main" val="3694516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53</a:t>
            </a:fld>
            <a:endParaRPr lang="en-US"/>
          </a:p>
        </p:txBody>
      </p:sp>
    </p:spTree>
    <p:extLst>
      <p:ext uri="{BB962C8B-B14F-4D97-AF65-F5344CB8AC3E}">
        <p14:creationId xmlns:p14="http://schemas.microsoft.com/office/powerpoint/2010/main" val="2699206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A2A1643A-76C6-4418-8C90-D4A34E557575}" type="slidenum">
              <a:rPr lang="en-US" smtClean="0"/>
              <a:t>55</a:t>
            </a:fld>
            <a:endParaRPr lang="en-US"/>
          </a:p>
        </p:txBody>
      </p:sp>
    </p:spTree>
    <p:extLst>
      <p:ext uri="{BB962C8B-B14F-4D97-AF65-F5344CB8AC3E}">
        <p14:creationId xmlns:p14="http://schemas.microsoft.com/office/powerpoint/2010/main" val="2592967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59</a:t>
            </a:fld>
            <a:endParaRPr lang="en-US"/>
          </a:p>
        </p:txBody>
      </p:sp>
    </p:spTree>
    <p:extLst>
      <p:ext uri="{BB962C8B-B14F-4D97-AF65-F5344CB8AC3E}">
        <p14:creationId xmlns:p14="http://schemas.microsoft.com/office/powerpoint/2010/main" val="241866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60</a:t>
            </a:fld>
            <a:endParaRPr lang="en-US"/>
          </a:p>
        </p:txBody>
      </p:sp>
    </p:spTree>
    <p:extLst>
      <p:ext uri="{BB962C8B-B14F-4D97-AF65-F5344CB8AC3E}">
        <p14:creationId xmlns:p14="http://schemas.microsoft.com/office/powerpoint/2010/main" val="936459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p:txBody>
      </p:sp>
      <p:sp>
        <p:nvSpPr>
          <p:cNvPr id="4" name="灯片编号占位符 3"/>
          <p:cNvSpPr>
            <a:spLocks noGrp="1"/>
          </p:cNvSpPr>
          <p:nvPr>
            <p:ph type="sldNum" sz="quarter" idx="10"/>
          </p:nvPr>
        </p:nvSpPr>
        <p:spPr/>
        <p:txBody>
          <a:bodyPr/>
          <a:lstStyle/>
          <a:p>
            <a:fld id="{A2A1643A-76C6-4418-8C90-D4A34E557575}" type="slidenum">
              <a:rPr lang="en-US" smtClean="0"/>
              <a:t>62</a:t>
            </a:fld>
            <a:endParaRPr lang="en-US"/>
          </a:p>
        </p:txBody>
      </p:sp>
    </p:spTree>
    <p:extLst>
      <p:ext uri="{BB962C8B-B14F-4D97-AF65-F5344CB8AC3E}">
        <p14:creationId xmlns:p14="http://schemas.microsoft.com/office/powerpoint/2010/main" val="183428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4036768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1" smtClean="0"/>
          </a:p>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63</a:t>
            </a:fld>
            <a:endParaRPr lang="en-US"/>
          </a:p>
        </p:txBody>
      </p:sp>
    </p:spTree>
    <p:extLst>
      <p:ext uri="{BB962C8B-B14F-4D97-AF65-F5344CB8AC3E}">
        <p14:creationId xmlns:p14="http://schemas.microsoft.com/office/powerpoint/2010/main" val="3923707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64</a:t>
            </a:fld>
            <a:endParaRPr lang="en-US"/>
          </a:p>
        </p:txBody>
      </p:sp>
    </p:spTree>
    <p:extLst>
      <p:ext uri="{BB962C8B-B14F-4D97-AF65-F5344CB8AC3E}">
        <p14:creationId xmlns:p14="http://schemas.microsoft.com/office/powerpoint/2010/main" val="1033041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65</a:t>
            </a:fld>
            <a:endParaRPr lang="en-US"/>
          </a:p>
        </p:txBody>
      </p:sp>
    </p:spTree>
    <p:extLst>
      <p:ext uri="{BB962C8B-B14F-4D97-AF65-F5344CB8AC3E}">
        <p14:creationId xmlns:p14="http://schemas.microsoft.com/office/powerpoint/2010/main" val="2945180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66</a:t>
            </a:fld>
            <a:endParaRPr lang="en-US"/>
          </a:p>
        </p:txBody>
      </p:sp>
    </p:spTree>
    <p:extLst>
      <p:ext uri="{BB962C8B-B14F-4D97-AF65-F5344CB8AC3E}">
        <p14:creationId xmlns:p14="http://schemas.microsoft.com/office/powerpoint/2010/main" val="179213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323172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1130348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594008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729110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1021134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264636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64807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620688"/>
            <a:ext cx="8229600" cy="62373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Ongoing-Teaching\Data Structure\课件\其他\图片素材\3D小白人-查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91778"/>
            <a:ext cx="4860032" cy="336622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p:txBody>
          <a:bodyPr/>
          <a:lstStyle/>
          <a:p>
            <a:r>
              <a:rPr lang="en-US" altLang="en-US" b="1" dirty="0" smtClean="0">
                <a:latin typeface="楷体_GB2312" pitchFamily="49" charset="-122"/>
                <a:ea typeface="楷体_GB2312" pitchFamily="49" charset="-122"/>
              </a:rPr>
              <a:t>第</a:t>
            </a:r>
            <a:r>
              <a:rPr lang="en-US" altLang="zh-CN" b="1" smtClean="0">
                <a:latin typeface="楷体_GB2312" pitchFamily="49" charset="-122"/>
                <a:ea typeface="楷体_GB2312" pitchFamily="49" charset="-122"/>
              </a:rPr>
              <a:t>9</a:t>
            </a:r>
            <a:r>
              <a:rPr lang="en-US" altLang="en-US" b="1" smtClean="0">
                <a:latin typeface="楷体_GB2312" pitchFamily="49" charset="-122"/>
                <a:ea typeface="楷体_GB2312" pitchFamily="49" charset="-122"/>
              </a:rPr>
              <a:t>章 </a:t>
            </a:r>
            <a:r>
              <a:rPr lang="zh-CN" altLang="en-US" b="1" smtClean="0">
                <a:latin typeface="楷体_GB2312" pitchFamily="49" charset="-122"/>
                <a:ea typeface="楷体_GB2312" pitchFamily="49" charset="-122"/>
              </a:rPr>
              <a:t>查找</a:t>
            </a:r>
            <a:endParaRPr lang="en-US" dirty="0"/>
          </a:p>
        </p:txBody>
      </p:sp>
      <p:sp>
        <p:nvSpPr>
          <p:cNvPr id="3" name="副标题 2"/>
          <p:cNvSpPr>
            <a:spLocks noGrp="1"/>
          </p:cNvSpPr>
          <p:nvPr>
            <p:ph type="subTitle" idx="1"/>
          </p:nvPr>
        </p:nvSpPr>
        <p:spPr>
          <a:xfrm>
            <a:off x="1331640" y="3200772"/>
            <a:ext cx="6400800" cy="1752600"/>
          </a:xfrm>
        </p:spPr>
        <p:txBody>
          <a:bodyPr/>
          <a:lstStyle/>
          <a:p>
            <a:r>
              <a:rPr lang="en-US" altLang="zh-CN" dirty="0" smtClean="0"/>
              <a:t>Part II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85"/>
          <p:cNvSpPr>
            <a:spLocks noGrp="1" noChangeArrowheads="1"/>
          </p:cNvSpPr>
          <p:nvPr>
            <p:ph type="title"/>
          </p:nvPr>
        </p:nvSpPr>
        <p:spPr/>
        <p:txBody>
          <a:bodyPr/>
          <a:lstStyle/>
          <a:p>
            <a:r>
              <a:rPr lang="zh-CN" altLang="en-US" smtClean="0"/>
              <a:t>右单旋转 </a:t>
            </a:r>
            <a:r>
              <a:rPr lang="en-US" altLang="zh-CN" smtClean="0"/>
              <a:t>(RotateRight)</a:t>
            </a:r>
            <a:r>
              <a:rPr lang="zh-CN" altLang="en-US" smtClean="0"/>
              <a:t>：</a:t>
            </a:r>
            <a:r>
              <a:rPr lang="en-US" altLang="zh-CN" smtClean="0"/>
              <a:t>LL</a:t>
            </a:r>
            <a:r>
              <a:rPr lang="zh-CN" altLang="en-US"/>
              <a:t>型</a:t>
            </a:r>
            <a:endParaRPr lang="en-US" altLang="zh-CN" smtClean="0"/>
          </a:p>
        </p:txBody>
      </p:sp>
      <p:sp>
        <p:nvSpPr>
          <p:cNvPr id="92163" name="Rectangle 86"/>
          <p:cNvSpPr>
            <a:spLocks noGrp="1" noChangeArrowheads="1"/>
          </p:cNvSpPr>
          <p:nvPr>
            <p:ph idx="1"/>
          </p:nvPr>
        </p:nvSpPr>
        <p:spPr/>
        <p:txBody>
          <a:bodyPr/>
          <a:lstStyle/>
          <a:p>
            <a:r>
              <a:rPr lang="zh-CN" altLang="en-US" smtClean="0"/>
              <a:t>在结点</a:t>
            </a:r>
            <a:r>
              <a:rPr lang="en-US" altLang="zh-CN" smtClean="0"/>
              <a:t>A</a:t>
            </a:r>
            <a:r>
              <a:rPr lang="zh-CN" altLang="en-US" smtClean="0"/>
              <a:t>的左子女的左子树</a:t>
            </a:r>
            <a:r>
              <a:rPr lang="en-US" altLang="zh-CN" smtClean="0"/>
              <a:t>D</a:t>
            </a:r>
            <a:r>
              <a:rPr lang="zh-CN" altLang="en-US" smtClean="0"/>
              <a:t>上插入新结点使其高度增</a:t>
            </a:r>
            <a:r>
              <a:rPr lang="en-US" altLang="zh-CN" smtClean="0"/>
              <a:t>1</a:t>
            </a:r>
            <a:r>
              <a:rPr lang="zh-CN" altLang="en-US" smtClean="0"/>
              <a:t>导致结点</a:t>
            </a:r>
            <a:r>
              <a:rPr lang="en-US" altLang="zh-CN" smtClean="0"/>
              <a:t>A</a:t>
            </a:r>
            <a:r>
              <a:rPr lang="zh-CN" altLang="en-US" smtClean="0"/>
              <a:t>的平衡因子增到</a:t>
            </a:r>
            <a:r>
              <a:rPr lang="en-US" altLang="zh-CN" smtClean="0"/>
              <a:t>-2</a:t>
            </a:r>
            <a:r>
              <a:rPr lang="zh-CN" altLang="en-US" smtClean="0"/>
              <a:t>，造成不平衡</a:t>
            </a:r>
            <a:endParaRPr lang="en-US" altLang="zh-CN" smtClean="0"/>
          </a:p>
          <a:p>
            <a:r>
              <a:rPr lang="zh-CN" altLang="en-US" smtClean="0"/>
              <a:t>为使树恢复平衡，从</a:t>
            </a:r>
            <a:r>
              <a:rPr lang="en-US" altLang="zh-CN" smtClean="0"/>
              <a:t>A</a:t>
            </a:r>
            <a:r>
              <a:rPr lang="zh-CN" altLang="en-US" smtClean="0"/>
              <a:t>沿插入路径连续取</a:t>
            </a:r>
            <a:r>
              <a:rPr lang="en-US" altLang="zh-CN" smtClean="0"/>
              <a:t>3</a:t>
            </a:r>
            <a:r>
              <a:rPr lang="zh-CN" altLang="en-US" smtClean="0"/>
              <a:t>个结点</a:t>
            </a:r>
            <a:r>
              <a:rPr lang="en-US" altLang="zh-CN" smtClean="0"/>
              <a:t>A</a:t>
            </a:r>
            <a:r>
              <a:rPr lang="zh-CN" altLang="en-US" smtClean="0"/>
              <a:t>、</a:t>
            </a:r>
            <a:r>
              <a:rPr lang="en-US" altLang="zh-CN" smtClean="0"/>
              <a:t>B</a:t>
            </a:r>
            <a:r>
              <a:rPr lang="zh-CN" altLang="en-US" smtClean="0"/>
              <a:t>和</a:t>
            </a:r>
            <a:r>
              <a:rPr lang="en-US" altLang="zh-CN" smtClean="0"/>
              <a:t>D</a:t>
            </a:r>
            <a:r>
              <a:rPr lang="zh-CN" altLang="en-US" smtClean="0"/>
              <a:t>，以结点</a:t>
            </a:r>
            <a:r>
              <a:rPr lang="en-US" altLang="zh-CN" smtClean="0"/>
              <a:t>B</a:t>
            </a:r>
            <a:r>
              <a:rPr lang="zh-CN" altLang="en-US" smtClean="0"/>
              <a:t>为旋转轴，将结点</a:t>
            </a:r>
            <a:r>
              <a:rPr lang="en-US" altLang="zh-CN" smtClean="0"/>
              <a:t>A</a:t>
            </a:r>
            <a:r>
              <a:rPr lang="zh-CN" altLang="en-US" smtClean="0"/>
              <a:t>顺时针旋转</a:t>
            </a:r>
          </a:p>
          <a:p>
            <a:endParaRPr lang="zh-CN" altLang="en-US" smtClean="0"/>
          </a:p>
        </p:txBody>
      </p:sp>
      <p:sp>
        <p:nvSpPr>
          <p:cNvPr id="92162" name="灯片编号占位符 4"/>
          <p:cNvSpPr>
            <a:spLocks noGrp="1"/>
          </p:cNvSpPr>
          <p:nvPr>
            <p:ph type="sldNum" sz="quarter" idx="12"/>
          </p:nvPr>
        </p:nvSpPr>
        <p:spPr>
          <a:xfrm>
            <a:off x="8676456" y="6448251"/>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ACB349-C407-4E2B-A96D-1DF129750A2A}" type="slidenum">
              <a:rPr lang="en-US" altLang="zh-CN" smtClean="0"/>
              <a:pPr/>
              <a:t>10</a:t>
            </a:fld>
            <a:endParaRPr lang="en-US" altLang="zh-CN"/>
          </a:p>
        </p:txBody>
      </p:sp>
      <p:sp>
        <p:nvSpPr>
          <p:cNvPr id="6" name="Text Box 7"/>
          <p:cNvSpPr txBox="1">
            <a:spLocks noChangeArrowheads="1"/>
          </p:cNvSpPr>
          <p:nvPr/>
        </p:nvSpPr>
        <p:spPr bwMode="auto">
          <a:xfrm flipH="1">
            <a:off x="4162799" y="4413076"/>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7" name="Text Box 8"/>
          <p:cNvSpPr txBox="1">
            <a:spLocks noChangeArrowheads="1"/>
          </p:cNvSpPr>
          <p:nvPr/>
        </p:nvSpPr>
        <p:spPr bwMode="auto">
          <a:xfrm flipH="1">
            <a:off x="4742234" y="4073698"/>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8" name="Text Box 9"/>
          <p:cNvSpPr txBox="1">
            <a:spLocks noChangeArrowheads="1"/>
          </p:cNvSpPr>
          <p:nvPr/>
        </p:nvSpPr>
        <p:spPr bwMode="auto">
          <a:xfrm flipH="1">
            <a:off x="5716961" y="4298776"/>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 name="Text Box 10"/>
          <p:cNvSpPr txBox="1">
            <a:spLocks noChangeArrowheads="1"/>
          </p:cNvSpPr>
          <p:nvPr/>
        </p:nvSpPr>
        <p:spPr bwMode="auto">
          <a:xfrm flipH="1">
            <a:off x="5023224" y="4848051"/>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10" name="Text Box 11"/>
          <p:cNvSpPr txBox="1">
            <a:spLocks noChangeArrowheads="1"/>
          </p:cNvSpPr>
          <p:nvPr/>
        </p:nvSpPr>
        <p:spPr bwMode="auto">
          <a:xfrm flipH="1">
            <a:off x="3694486" y="4914726"/>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15" name="Line 13"/>
          <p:cNvSpPr>
            <a:spLocks noChangeShapeType="1"/>
          </p:cNvSpPr>
          <p:nvPr/>
        </p:nvSpPr>
        <p:spPr bwMode="auto">
          <a:xfrm>
            <a:off x="4739061" y="4963938"/>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a:off x="5424861" y="4506738"/>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5"/>
          <p:cNvSpPr>
            <a:spLocks noChangeArrowheads="1"/>
          </p:cNvSpPr>
          <p:nvPr/>
        </p:nvSpPr>
        <p:spPr bwMode="auto">
          <a:xfrm flipH="1">
            <a:off x="4934324" y="534493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8" name="Rectangle 16"/>
          <p:cNvSpPr>
            <a:spLocks noChangeArrowheads="1"/>
          </p:cNvSpPr>
          <p:nvPr/>
        </p:nvSpPr>
        <p:spPr bwMode="auto">
          <a:xfrm flipH="1">
            <a:off x="5577261" y="481153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9" name="Line 17"/>
          <p:cNvSpPr>
            <a:spLocks noChangeShapeType="1"/>
          </p:cNvSpPr>
          <p:nvPr/>
        </p:nvSpPr>
        <p:spPr bwMode="auto">
          <a:xfrm flipH="1">
            <a:off x="4337424" y="4419426"/>
            <a:ext cx="935038" cy="93503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Oval 18"/>
          <p:cNvSpPr>
            <a:spLocks noChangeArrowheads="1"/>
          </p:cNvSpPr>
          <p:nvPr/>
        </p:nvSpPr>
        <p:spPr bwMode="auto">
          <a:xfrm flipH="1">
            <a:off x="4586661" y="4735338"/>
            <a:ext cx="381000" cy="38100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Oval 19"/>
          <p:cNvSpPr>
            <a:spLocks noChangeArrowheads="1"/>
          </p:cNvSpPr>
          <p:nvPr/>
        </p:nvSpPr>
        <p:spPr bwMode="auto">
          <a:xfrm flipH="1">
            <a:off x="5120061" y="420193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Line 20"/>
          <p:cNvSpPr>
            <a:spLocks noChangeShapeType="1"/>
          </p:cNvSpPr>
          <p:nvPr/>
        </p:nvSpPr>
        <p:spPr bwMode="auto">
          <a:xfrm>
            <a:off x="4278686" y="5517976"/>
            <a:ext cx="290513" cy="43497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H="1">
            <a:off x="3937374" y="5525913"/>
            <a:ext cx="263525" cy="4794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22"/>
          <p:cNvSpPr>
            <a:spLocks noChangeArrowheads="1"/>
          </p:cNvSpPr>
          <p:nvPr/>
        </p:nvSpPr>
        <p:spPr bwMode="auto">
          <a:xfrm flipH="1">
            <a:off x="4308849" y="5938663"/>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25" name="Oval 23"/>
          <p:cNvSpPr>
            <a:spLocks noChangeArrowheads="1"/>
          </p:cNvSpPr>
          <p:nvPr/>
        </p:nvSpPr>
        <p:spPr bwMode="auto">
          <a:xfrm flipH="1">
            <a:off x="4059611" y="5233813"/>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4"/>
          <p:cNvSpPr>
            <a:spLocks noChangeArrowheads="1"/>
          </p:cNvSpPr>
          <p:nvPr/>
        </p:nvSpPr>
        <p:spPr bwMode="auto">
          <a:xfrm flipH="1">
            <a:off x="3742111" y="5933901"/>
            <a:ext cx="395288"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27" name="Text Box 25"/>
          <p:cNvSpPr txBox="1">
            <a:spLocks noChangeArrowheads="1"/>
          </p:cNvSpPr>
          <p:nvPr/>
        </p:nvSpPr>
        <p:spPr bwMode="auto">
          <a:xfrm flipH="1">
            <a:off x="4232649" y="5922788"/>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28" name="Text Box 26"/>
          <p:cNvSpPr txBox="1">
            <a:spLocks noChangeArrowheads="1"/>
          </p:cNvSpPr>
          <p:nvPr/>
        </p:nvSpPr>
        <p:spPr bwMode="auto">
          <a:xfrm flipH="1">
            <a:off x="3751636" y="5914851"/>
            <a:ext cx="43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sp>
        <p:nvSpPr>
          <p:cNvPr id="29" name="Rectangle 27"/>
          <p:cNvSpPr>
            <a:spLocks noChangeArrowheads="1"/>
          </p:cNvSpPr>
          <p:nvPr/>
        </p:nvSpPr>
        <p:spPr bwMode="auto">
          <a:xfrm flipH="1">
            <a:off x="3729411" y="6576838"/>
            <a:ext cx="420688" cy="236538"/>
          </a:xfrm>
          <a:prstGeom prst="rect">
            <a:avLst/>
          </a:prstGeom>
          <a:solidFill>
            <a:schemeClr val="accent2"/>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30" name="Freeform 28"/>
          <p:cNvSpPr>
            <a:spLocks/>
          </p:cNvSpPr>
          <p:nvPr/>
        </p:nvSpPr>
        <p:spPr bwMode="auto">
          <a:xfrm flipH="1">
            <a:off x="5120061" y="4660726"/>
            <a:ext cx="406400" cy="119063"/>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 Box 29"/>
          <p:cNvSpPr txBox="1">
            <a:spLocks noChangeArrowheads="1"/>
          </p:cNvSpPr>
          <p:nvPr/>
        </p:nvSpPr>
        <p:spPr bwMode="auto">
          <a:xfrm flipH="1">
            <a:off x="5034336" y="4144788"/>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13" name="Text Box 30"/>
          <p:cNvSpPr txBox="1">
            <a:spLocks noChangeArrowheads="1"/>
          </p:cNvSpPr>
          <p:nvPr/>
        </p:nvSpPr>
        <p:spPr bwMode="auto">
          <a:xfrm flipH="1">
            <a:off x="4523161" y="4676601"/>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1</a:t>
            </a:r>
            <a:endParaRPr lang="en-US" altLang="zh-CN" sz="2400">
              <a:solidFill>
                <a:schemeClr val="hlink"/>
              </a:solidFill>
              <a:latin typeface="Times New Roman" pitchFamily="18" charset="0"/>
            </a:endParaRPr>
          </a:p>
        </p:txBody>
      </p:sp>
      <p:sp>
        <p:nvSpPr>
          <p:cNvPr id="14" name="Text Box 31"/>
          <p:cNvSpPr txBox="1">
            <a:spLocks noChangeArrowheads="1"/>
          </p:cNvSpPr>
          <p:nvPr/>
        </p:nvSpPr>
        <p:spPr bwMode="auto">
          <a:xfrm flipH="1">
            <a:off x="3980236" y="5179838"/>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31" name="Text Box 2"/>
          <p:cNvSpPr txBox="1">
            <a:spLocks noChangeArrowheads="1"/>
          </p:cNvSpPr>
          <p:nvPr/>
        </p:nvSpPr>
        <p:spPr bwMode="auto">
          <a:xfrm flipH="1">
            <a:off x="6510709" y="5432250"/>
            <a:ext cx="425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sp>
        <p:nvSpPr>
          <p:cNvPr id="32" name="AutoShape 4"/>
          <p:cNvSpPr>
            <a:spLocks noChangeArrowheads="1"/>
          </p:cNvSpPr>
          <p:nvPr/>
        </p:nvSpPr>
        <p:spPr bwMode="auto">
          <a:xfrm flipH="1">
            <a:off x="65592" y="6340301"/>
            <a:ext cx="914400" cy="473075"/>
          </a:xfrm>
          <a:prstGeom prst="wedgeRoundRectCallout">
            <a:avLst>
              <a:gd name="adj1" fmla="val -75241"/>
              <a:gd name="adj2" fmla="val -23836"/>
              <a:gd name="adj3" fmla="val 16667"/>
            </a:avLst>
          </a:prstGeom>
          <a:solidFill>
            <a:srgbClr val="FFFFCC"/>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33" name="Text Box 5"/>
          <p:cNvSpPr txBox="1">
            <a:spLocks noChangeArrowheads="1"/>
          </p:cNvSpPr>
          <p:nvPr/>
        </p:nvSpPr>
        <p:spPr bwMode="auto">
          <a:xfrm>
            <a:off x="126383" y="6311726"/>
            <a:ext cx="901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tx2"/>
                </a:solidFill>
                <a:latin typeface="Times New Roman" panose="02020603050405020304" pitchFamily="18" charset="0"/>
                <a:ea typeface="仿宋_GB2312" pitchFamily="49" charset="-122"/>
              </a:rPr>
              <a:t>插入</a:t>
            </a:r>
            <a:endParaRPr lang="zh-CN" altLang="en-US" sz="2000">
              <a:solidFill>
                <a:schemeClr val="bg2"/>
              </a:solidFill>
              <a:latin typeface="Times New Roman" panose="02020603050405020304" pitchFamily="18" charset="0"/>
            </a:endParaRPr>
          </a:p>
        </p:txBody>
      </p:sp>
      <p:grpSp>
        <p:nvGrpSpPr>
          <p:cNvPr id="2" name="组合 1"/>
          <p:cNvGrpSpPr/>
          <p:nvPr/>
        </p:nvGrpSpPr>
        <p:grpSpPr>
          <a:xfrm>
            <a:off x="947242" y="3800300"/>
            <a:ext cx="2760662" cy="2709863"/>
            <a:chOff x="648072" y="3800300"/>
            <a:chExt cx="2760662" cy="2709863"/>
          </a:xfrm>
        </p:grpSpPr>
        <p:sp>
          <p:nvSpPr>
            <p:cNvPr id="34" name="Line 33"/>
            <p:cNvSpPr>
              <a:spLocks noChangeShapeType="1"/>
            </p:cNvSpPr>
            <p:nvPr/>
          </p:nvSpPr>
          <p:spPr bwMode="auto">
            <a:xfrm>
              <a:off x="2056184" y="4960763"/>
              <a:ext cx="365125"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4"/>
            <p:cNvSpPr>
              <a:spLocks noChangeShapeType="1"/>
            </p:cNvSpPr>
            <p:nvPr/>
          </p:nvSpPr>
          <p:spPr bwMode="auto">
            <a:xfrm>
              <a:off x="1468809" y="5483050"/>
              <a:ext cx="290513" cy="43497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5"/>
            <p:cNvSpPr>
              <a:spLocks noChangeShapeType="1"/>
            </p:cNvSpPr>
            <p:nvPr/>
          </p:nvSpPr>
          <p:spPr bwMode="auto">
            <a:xfrm flipH="1">
              <a:off x="1127497" y="5490988"/>
              <a:ext cx="263525" cy="4794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6"/>
            <p:cNvSpPr>
              <a:spLocks noChangeShapeType="1"/>
            </p:cNvSpPr>
            <p:nvPr/>
          </p:nvSpPr>
          <p:spPr bwMode="auto">
            <a:xfrm flipH="1">
              <a:off x="1413247" y="4308300"/>
              <a:ext cx="1098550" cy="10937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auto">
            <a:xfrm>
              <a:off x="2603872" y="4455938"/>
              <a:ext cx="3810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38"/>
            <p:cNvSpPr>
              <a:spLocks noChangeArrowheads="1"/>
            </p:cNvSpPr>
            <p:nvPr/>
          </p:nvSpPr>
          <p:spPr bwMode="auto">
            <a:xfrm flipH="1">
              <a:off x="2756272" y="476073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40" name="Oval 39"/>
            <p:cNvSpPr>
              <a:spLocks noChangeArrowheads="1"/>
            </p:cNvSpPr>
            <p:nvPr/>
          </p:nvSpPr>
          <p:spPr bwMode="auto">
            <a:xfrm flipH="1">
              <a:off x="2299072" y="415113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40"/>
            <p:cNvSpPr>
              <a:spLocks noChangeArrowheads="1"/>
            </p:cNvSpPr>
            <p:nvPr/>
          </p:nvSpPr>
          <p:spPr bwMode="auto">
            <a:xfrm flipH="1">
              <a:off x="1765672" y="468453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41"/>
            <p:cNvSpPr>
              <a:spLocks noChangeArrowheads="1"/>
            </p:cNvSpPr>
            <p:nvPr/>
          </p:nvSpPr>
          <p:spPr bwMode="auto">
            <a:xfrm flipH="1">
              <a:off x="2146672" y="529413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43" name="Rectangle 42"/>
            <p:cNvSpPr>
              <a:spLocks noChangeArrowheads="1"/>
            </p:cNvSpPr>
            <p:nvPr/>
          </p:nvSpPr>
          <p:spPr bwMode="auto">
            <a:xfrm flipH="1">
              <a:off x="1527547" y="5875163"/>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44" name="Oval 43"/>
            <p:cNvSpPr>
              <a:spLocks noChangeArrowheads="1"/>
            </p:cNvSpPr>
            <p:nvPr/>
          </p:nvSpPr>
          <p:spPr bwMode="auto">
            <a:xfrm flipH="1">
              <a:off x="1249734" y="519888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44"/>
            <p:cNvSpPr>
              <a:spLocks noChangeArrowheads="1"/>
            </p:cNvSpPr>
            <p:nvPr/>
          </p:nvSpPr>
          <p:spPr bwMode="auto">
            <a:xfrm flipH="1">
              <a:off x="960809" y="5870400"/>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46" name="Text Box 45"/>
            <p:cNvSpPr txBox="1">
              <a:spLocks noChangeArrowheads="1"/>
            </p:cNvSpPr>
            <p:nvPr/>
          </p:nvSpPr>
          <p:spPr bwMode="auto">
            <a:xfrm flipH="1">
              <a:off x="1475159" y="5887863"/>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47" name="Text Box 46"/>
            <p:cNvSpPr txBox="1">
              <a:spLocks noChangeArrowheads="1"/>
            </p:cNvSpPr>
            <p:nvPr/>
          </p:nvSpPr>
          <p:spPr bwMode="auto">
            <a:xfrm flipH="1">
              <a:off x="648072" y="5894213"/>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grpSp>
          <p:nvGrpSpPr>
            <p:cNvPr id="48" name="Group 47"/>
            <p:cNvGrpSpPr>
              <a:grpSpLocks/>
            </p:cNvGrpSpPr>
            <p:nvPr/>
          </p:nvGrpSpPr>
          <p:grpSpPr bwMode="auto">
            <a:xfrm>
              <a:off x="895722" y="3800300"/>
              <a:ext cx="2513012" cy="1809750"/>
              <a:chOff x="445" y="2025"/>
              <a:chExt cx="1583" cy="1140"/>
            </a:xfrm>
          </p:grpSpPr>
          <p:sp>
            <p:nvSpPr>
              <p:cNvPr id="49" name="Text Box 48"/>
              <p:cNvSpPr txBox="1">
                <a:spLocks noChangeArrowheads="1"/>
              </p:cNvSpPr>
              <p:nvPr/>
            </p:nvSpPr>
            <p:spPr bwMode="auto">
              <a:xfrm flipH="1">
                <a:off x="1038" y="2025"/>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50" name="Text Box 49"/>
              <p:cNvSpPr txBox="1">
                <a:spLocks noChangeArrowheads="1"/>
              </p:cNvSpPr>
              <p:nvPr/>
            </p:nvSpPr>
            <p:spPr bwMode="auto">
              <a:xfrm flipH="1">
                <a:off x="733" y="2382"/>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51" name="Text Box 50"/>
              <p:cNvSpPr txBox="1">
                <a:spLocks noChangeArrowheads="1"/>
              </p:cNvSpPr>
              <p:nvPr/>
            </p:nvSpPr>
            <p:spPr bwMode="auto">
              <a:xfrm flipH="1">
                <a:off x="445" y="2671"/>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52" name="Text Box 51"/>
              <p:cNvSpPr txBox="1">
                <a:spLocks noChangeArrowheads="1"/>
              </p:cNvSpPr>
              <p:nvPr/>
            </p:nvSpPr>
            <p:spPr bwMode="auto">
              <a:xfrm flipH="1">
                <a:off x="1727" y="2309"/>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53" name="Text Box 52"/>
              <p:cNvSpPr txBox="1">
                <a:spLocks noChangeArrowheads="1"/>
              </p:cNvSpPr>
              <p:nvPr/>
            </p:nvSpPr>
            <p:spPr bwMode="auto">
              <a:xfrm flipH="1">
                <a:off x="1315" y="2649"/>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54" name="Text Box 53"/>
              <p:cNvSpPr txBox="1">
                <a:spLocks noChangeArrowheads="1"/>
              </p:cNvSpPr>
              <p:nvPr/>
            </p:nvSpPr>
            <p:spPr bwMode="auto">
              <a:xfrm flipH="1">
                <a:off x="1273" y="2206"/>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55" name="Text Box 54"/>
              <p:cNvSpPr txBox="1">
                <a:spLocks noChangeArrowheads="1"/>
              </p:cNvSpPr>
              <p:nvPr/>
            </p:nvSpPr>
            <p:spPr bwMode="auto">
              <a:xfrm flipH="1">
                <a:off x="681" y="2877"/>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56" name="Text Box 55"/>
              <p:cNvSpPr txBox="1">
                <a:spLocks noChangeArrowheads="1"/>
              </p:cNvSpPr>
              <p:nvPr/>
            </p:nvSpPr>
            <p:spPr bwMode="auto">
              <a:xfrm flipH="1">
                <a:off x="1015" y="2552"/>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grpSp>
      </p:grpSp>
      <p:grpSp>
        <p:nvGrpSpPr>
          <p:cNvPr id="57" name="Group 56"/>
          <p:cNvGrpSpPr>
            <a:grpSpLocks/>
          </p:cNvGrpSpPr>
          <p:nvPr/>
        </p:nvGrpSpPr>
        <p:grpSpPr bwMode="auto">
          <a:xfrm>
            <a:off x="6509122" y="3836813"/>
            <a:ext cx="2359025" cy="2495550"/>
            <a:chOff x="3981" y="2048"/>
            <a:chExt cx="1486" cy="1572"/>
          </a:xfrm>
        </p:grpSpPr>
        <p:grpSp>
          <p:nvGrpSpPr>
            <p:cNvPr id="58" name="Group 57"/>
            <p:cNvGrpSpPr>
              <a:grpSpLocks/>
            </p:cNvGrpSpPr>
            <p:nvPr/>
          </p:nvGrpSpPr>
          <p:grpSpPr bwMode="auto">
            <a:xfrm>
              <a:off x="3982" y="2286"/>
              <a:ext cx="1358" cy="1334"/>
              <a:chOff x="3982" y="2286"/>
              <a:chExt cx="1358" cy="1334"/>
            </a:xfrm>
          </p:grpSpPr>
          <p:sp>
            <p:nvSpPr>
              <p:cNvPr id="68" name="Rectangle 58"/>
              <p:cNvSpPr>
                <a:spLocks noChangeArrowheads="1"/>
              </p:cNvSpPr>
              <p:nvPr/>
            </p:nvSpPr>
            <p:spPr bwMode="auto">
              <a:xfrm flipH="1">
                <a:off x="3986" y="3074"/>
                <a:ext cx="249"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69" name="Line 59"/>
              <p:cNvSpPr>
                <a:spLocks noChangeShapeType="1"/>
              </p:cNvSpPr>
              <p:nvPr/>
            </p:nvSpPr>
            <p:spPr bwMode="auto">
              <a:xfrm flipH="1">
                <a:off x="4137" y="2845"/>
                <a:ext cx="138" cy="22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60"/>
              <p:cNvSpPr>
                <a:spLocks noChangeShapeType="1"/>
              </p:cNvSpPr>
              <p:nvPr/>
            </p:nvSpPr>
            <p:spPr bwMode="auto">
              <a:xfrm>
                <a:off x="5042" y="2798"/>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61"/>
              <p:cNvSpPr>
                <a:spLocks noChangeShapeType="1"/>
              </p:cNvSpPr>
              <p:nvPr/>
            </p:nvSpPr>
            <p:spPr bwMode="auto">
              <a:xfrm flipH="1">
                <a:off x="4827" y="2803"/>
                <a:ext cx="166" cy="30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62"/>
              <p:cNvSpPr>
                <a:spLocks noChangeShapeType="1"/>
              </p:cNvSpPr>
              <p:nvPr/>
            </p:nvSpPr>
            <p:spPr bwMode="auto">
              <a:xfrm flipH="1">
                <a:off x="4366" y="2457"/>
                <a:ext cx="269" cy="26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63"/>
              <p:cNvSpPr>
                <a:spLocks noChangeShapeType="1"/>
              </p:cNvSpPr>
              <p:nvPr/>
            </p:nvSpPr>
            <p:spPr bwMode="auto">
              <a:xfrm>
                <a:off x="4750" y="2478"/>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Oval 64"/>
              <p:cNvSpPr>
                <a:spLocks noChangeArrowheads="1"/>
              </p:cNvSpPr>
              <p:nvPr/>
            </p:nvSpPr>
            <p:spPr bwMode="auto">
              <a:xfrm flipH="1">
                <a:off x="4894" y="2622"/>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Oval 65"/>
              <p:cNvSpPr>
                <a:spLocks noChangeArrowheads="1"/>
              </p:cNvSpPr>
              <p:nvPr/>
            </p:nvSpPr>
            <p:spPr bwMode="auto">
              <a:xfrm flipH="1">
                <a:off x="4558" y="2286"/>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Rectangle 66"/>
              <p:cNvSpPr>
                <a:spLocks noChangeArrowheads="1"/>
              </p:cNvSpPr>
              <p:nvPr/>
            </p:nvSpPr>
            <p:spPr bwMode="auto">
              <a:xfrm flipH="1">
                <a:off x="5100" y="3079"/>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7" name="Rectangle 67"/>
              <p:cNvSpPr>
                <a:spLocks noChangeArrowheads="1"/>
              </p:cNvSpPr>
              <p:nvPr/>
            </p:nvSpPr>
            <p:spPr bwMode="auto">
              <a:xfrm flipH="1">
                <a:off x="4727" y="3079"/>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8" name="Line 68"/>
              <p:cNvSpPr>
                <a:spLocks noChangeShapeType="1"/>
              </p:cNvSpPr>
              <p:nvPr/>
            </p:nvSpPr>
            <p:spPr bwMode="auto">
              <a:xfrm>
                <a:off x="4333" y="2812"/>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Rectangle 69"/>
              <p:cNvSpPr>
                <a:spLocks noChangeArrowheads="1"/>
              </p:cNvSpPr>
              <p:nvPr/>
            </p:nvSpPr>
            <p:spPr bwMode="auto">
              <a:xfrm flipH="1">
                <a:off x="4352" y="3077"/>
                <a:ext cx="240"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0" name="Oval 70"/>
              <p:cNvSpPr>
                <a:spLocks noChangeArrowheads="1"/>
              </p:cNvSpPr>
              <p:nvPr/>
            </p:nvSpPr>
            <p:spPr bwMode="auto">
              <a:xfrm flipH="1">
                <a:off x="4195" y="2633"/>
                <a:ext cx="240" cy="24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 name="Text Box 71"/>
              <p:cNvSpPr txBox="1">
                <a:spLocks noChangeArrowheads="1"/>
              </p:cNvSpPr>
              <p:nvPr/>
            </p:nvSpPr>
            <p:spPr bwMode="auto">
              <a:xfrm flipH="1">
                <a:off x="4304" y="3067"/>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82" name="Rectangle 72"/>
              <p:cNvSpPr>
                <a:spLocks noChangeArrowheads="1"/>
              </p:cNvSpPr>
              <p:nvPr/>
            </p:nvSpPr>
            <p:spPr bwMode="auto">
              <a:xfrm flipH="1">
                <a:off x="3982" y="3480"/>
                <a:ext cx="249" cy="140"/>
              </a:xfrm>
              <a:prstGeom prst="rect">
                <a:avLst/>
              </a:prstGeom>
              <a:solidFill>
                <a:schemeClr val="accent2"/>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hlink"/>
                  </a:solidFill>
                  <a:latin typeface="Times New Roman" panose="02020603050405020304" pitchFamily="18" charset="0"/>
                </a:endParaRPr>
              </a:p>
            </p:txBody>
          </p:sp>
        </p:grpSp>
        <p:sp>
          <p:nvSpPr>
            <p:cNvPr id="59" name="Text Box 73"/>
            <p:cNvSpPr txBox="1">
              <a:spLocks noChangeArrowheads="1"/>
            </p:cNvSpPr>
            <p:nvPr/>
          </p:nvSpPr>
          <p:spPr bwMode="auto">
            <a:xfrm flipH="1">
              <a:off x="4307" y="2048"/>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60" name="Text Box 74"/>
            <p:cNvSpPr txBox="1">
              <a:spLocks noChangeArrowheads="1"/>
            </p:cNvSpPr>
            <p:nvPr/>
          </p:nvSpPr>
          <p:spPr bwMode="auto">
            <a:xfrm flipH="1">
              <a:off x="5166" y="274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61" name="Text Box 75"/>
            <p:cNvSpPr txBox="1">
              <a:spLocks noChangeArrowheads="1"/>
            </p:cNvSpPr>
            <p:nvPr/>
          </p:nvSpPr>
          <p:spPr bwMode="auto">
            <a:xfrm flipH="1">
              <a:off x="4596" y="2739"/>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62" name="Text Box 76"/>
            <p:cNvSpPr txBox="1">
              <a:spLocks noChangeArrowheads="1"/>
            </p:cNvSpPr>
            <p:nvPr/>
          </p:nvSpPr>
          <p:spPr bwMode="auto">
            <a:xfrm flipH="1">
              <a:off x="5102" y="237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63" name="Text Box 77"/>
            <p:cNvSpPr txBox="1">
              <a:spLocks noChangeArrowheads="1"/>
            </p:cNvSpPr>
            <p:nvPr/>
          </p:nvSpPr>
          <p:spPr bwMode="auto">
            <a:xfrm flipH="1">
              <a:off x="3984" y="2389"/>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64" name="Text Box 78"/>
            <p:cNvSpPr txBox="1">
              <a:spLocks noChangeArrowheads="1"/>
            </p:cNvSpPr>
            <p:nvPr/>
          </p:nvSpPr>
          <p:spPr bwMode="auto">
            <a:xfrm flipH="1">
              <a:off x="4161" y="2597"/>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p>
          </p:txBody>
        </p:sp>
        <p:sp>
          <p:nvSpPr>
            <p:cNvPr id="65" name="Text Box 79"/>
            <p:cNvSpPr txBox="1">
              <a:spLocks noChangeArrowheads="1"/>
            </p:cNvSpPr>
            <p:nvPr/>
          </p:nvSpPr>
          <p:spPr bwMode="auto">
            <a:xfrm flipH="1">
              <a:off x="4576" y="2256"/>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66" name="Text Box 80"/>
            <p:cNvSpPr txBox="1">
              <a:spLocks noChangeArrowheads="1"/>
            </p:cNvSpPr>
            <p:nvPr/>
          </p:nvSpPr>
          <p:spPr bwMode="auto">
            <a:xfrm flipH="1">
              <a:off x="4905" y="2599"/>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67" name="Text Box 81"/>
            <p:cNvSpPr txBox="1">
              <a:spLocks noChangeArrowheads="1"/>
            </p:cNvSpPr>
            <p:nvPr/>
          </p:nvSpPr>
          <p:spPr bwMode="auto">
            <a:xfrm flipH="1">
              <a:off x="3981" y="3070"/>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grpSp>
      <p:cxnSp>
        <p:nvCxnSpPr>
          <p:cNvPr id="4" name="直接箭头连接符 3"/>
          <p:cNvCxnSpPr>
            <a:endCxn id="12" idx="0"/>
          </p:cNvCxnSpPr>
          <p:nvPr/>
        </p:nvCxnSpPr>
        <p:spPr>
          <a:xfrm>
            <a:off x="5034336" y="3604725"/>
            <a:ext cx="244475" cy="5400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4440611" y="4061910"/>
            <a:ext cx="313905" cy="6329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16016" y="3463626"/>
            <a:ext cx="351630" cy="523220"/>
          </a:xfrm>
          <a:prstGeom prst="rect">
            <a:avLst/>
          </a:prstGeom>
          <a:noFill/>
          <a:ln>
            <a:noFill/>
          </a:ln>
        </p:spPr>
        <p:txBody>
          <a:bodyPr wrap="square" rtlCol="0">
            <a:spAutoFit/>
          </a:bodyPr>
          <a:lstStyle/>
          <a:p>
            <a:r>
              <a:rPr lang="en-US" sz="2800" smtClean="0">
                <a:solidFill>
                  <a:srgbClr val="FF0000"/>
                </a:solidFill>
              </a:rPr>
              <a:t>p</a:t>
            </a:r>
            <a:endParaRPr lang="en-US" sz="2800">
              <a:solidFill>
                <a:srgbClr val="FF0000"/>
              </a:solidFill>
            </a:endParaRPr>
          </a:p>
        </p:txBody>
      </p:sp>
      <p:sp>
        <p:nvSpPr>
          <p:cNvPr id="86" name="TextBox 85"/>
          <p:cNvSpPr txBox="1"/>
          <p:nvPr/>
        </p:nvSpPr>
        <p:spPr>
          <a:xfrm>
            <a:off x="4108823" y="3691418"/>
            <a:ext cx="457201" cy="523220"/>
          </a:xfrm>
          <a:prstGeom prst="rect">
            <a:avLst/>
          </a:prstGeom>
          <a:noFill/>
          <a:ln>
            <a:noFill/>
          </a:ln>
        </p:spPr>
        <p:txBody>
          <a:bodyPr wrap="square" rtlCol="0">
            <a:spAutoFit/>
          </a:bodyPr>
          <a:lstStyle/>
          <a:p>
            <a:r>
              <a:rPr lang="en-US" sz="2800" smtClean="0">
                <a:solidFill>
                  <a:srgbClr val="FF0000"/>
                </a:solidFill>
              </a:rPr>
              <a:t>lc</a:t>
            </a:r>
            <a:endParaRPr lang="en-US" sz="2800">
              <a:solidFill>
                <a:srgbClr val="FF0000"/>
              </a:solidFill>
            </a:endParaRPr>
          </a:p>
        </p:txBody>
      </p:sp>
    </p:spTree>
    <p:extLst>
      <p:ext uri="{BB962C8B-B14F-4D97-AF65-F5344CB8AC3E}">
        <p14:creationId xmlns:p14="http://schemas.microsoft.com/office/powerpoint/2010/main" val="425258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5" grpId="0"/>
      <p:bldP spid="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右单旋转</a:t>
            </a:r>
          </a:p>
        </p:txBody>
      </p:sp>
      <p:sp>
        <p:nvSpPr>
          <p:cNvPr id="3" name="内容占位符 2"/>
          <p:cNvSpPr>
            <a:spLocks noGrp="1"/>
          </p:cNvSpPr>
          <p:nvPr>
            <p:ph idx="1"/>
          </p:nvPr>
        </p:nvSpPr>
        <p:spPr/>
        <p:txBody>
          <a:bodyPr>
            <a:normAutofit lnSpcReduction="10000"/>
          </a:bodyPr>
          <a:lstStyle/>
          <a:p>
            <a:pPr marL="0" indent="0">
              <a:buNone/>
            </a:pPr>
            <a:r>
              <a:rPr lang="en-US" altLang="zh-CN"/>
              <a:t>void R_Rotate(BSTree &amp;p) { </a:t>
            </a:r>
          </a:p>
          <a:p>
            <a:pPr marL="0" indent="0">
              <a:buNone/>
            </a:pPr>
            <a:r>
              <a:rPr lang="en-US" altLang="zh-CN"/>
              <a:t>// </a:t>
            </a:r>
            <a:r>
              <a:rPr lang="zh-CN" altLang="en-US"/>
              <a:t>对以*</a:t>
            </a:r>
            <a:r>
              <a:rPr lang="en-US" altLang="zh-CN"/>
              <a:t>p</a:t>
            </a:r>
            <a:r>
              <a:rPr lang="zh-CN" altLang="en-US"/>
              <a:t>为根的二叉排序树作右旋</a:t>
            </a:r>
            <a:r>
              <a:rPr lang="zh-CN" altLang="en-US" smtClean="0"/>
              <a:t>处理</a:t>
            </a:r>
            <a:endParaRPr lang="en-US" altLang="zh-CN" smtClean="0"/>
          </a:p>
          <a:p>
            <a:pPr marL="0" indent="0">
              <a:buNone/>
            </a:pPr>
            <a:r>
              <a:rPr lang="en-US" altLang="zh-CN" smtClean="0"/>
              <a:t>//</a:t>
            </a:r>
            <a:r>
              <a:rPr lang="zh-CN" altLang="en-US" smtClean="0"/>
              <a:t>处理</a:t>
            </a:r>
            <a:r>
              <a:rPr lang="zh-CN" altLang="en-US"/>
              <a:t>之后</a:t>
            </a:r>
            <a:r>
              <a:rPr lang="en-US" altLang="zh-CN"/>
              <a:t>p</a:t>
            </a:r>
            <a:r>
              <a:rPr lang="zh-CN" altLang="en-US"/>
              <a:t>指向新的树根结点，</a:t>
            </a:r>
            <a:endParaRPr lang="en-US" altLang="zh-CN"/>
          </a:p>
          <a:p>
            <a:pPr marL="0" indent="0">
              <a:buNone/>
            </a:pPr>
            <a:r>
              <a:rPr lang="en-US" altLang="zh-CN" smtClean="0"/>
              <a:t>//</a:t>
            </a:r>
            <a:r>
              <a:rPr lang="zh-CN" altLang="en-US" smtClean="0"/>
              <a:t>即</a:t>
            </a:r>
            <a:r>
              <a:rPr lang="zh-CN" altLang="en-US"/>
              <a:t>旋转处理之前的左子树的根结点 </a:t>
            </a:r>
            <a:endParaRPr lang="en-US" altLang="zh-CN"/>
          </a:p>
          <a:p>
            <a:pPr marL="0" indent="0">
              <a:buNone/>
            </a:pPr>
            <a:r>
              <a:rPr lang="en-US" altLang="zh-CN"/>
              <a:t>BSTree lc; </a:t>
            </a:r>
            <a:endParaRPr lang="en-US" altLang="zh-CN" smtClean="0"/>
          </a:p>
          <a:p>
            <a:pPr marL="0" indent="0">
              <a:buNone/>
            </a:pPr>
            <a:r>
              <a:rPr lang="en-US" altLang="zh-CN" smtClean="0"/>
              <a:t>lc </a:t>
            </a:r>
            <a:r>
              <a:rPr lang="en-US" altLang="zh-CN"/>
              <a:t>= p-&gt;lchild; </a:t>
            </a:r>
            <a:r>
              <a:rPr lang="en-US" altLang="zh-CN" smtClean="0"/>
              <a:t>//lc</a:t>
            </a:r>
            <a:r>
              <a:rPr lang="zh-CN" altLang="en-US"/>
              <a:t>指向*</a:t>
            </a:r>
            <a:r>
              <a:rPr lang="en-US" altLang="zh-CN"/>
              <a:t>p</a:t>
            </a:r>
            <a:r>
              <a:rPr lang="zh-CN" altLang="en-US"/>
              <a:t>的左子树根结点 </a:t>
            </a:r>
            <a:endParaRPr lang="en-US" altLang="zh-CN"/>
          </a:p>
          <a:p>
            <a:pPr marL="0" indent="0">
              <a:buNone/>
            </a:pPr>
            <a:r>
              <a:rPr lang="en-US" altLang="zh-CN" b="1" smtClean="0">
                <a:solidFill>
                  <a:srgbClr val="0000FF"/>
                </a:solidFill>
              </a:rPr>
              <a:t>p-</a:t>
            </a:r>
            <a:r>
              <a:rPr lang="en-US" altLang="zh-CN" b="1">
                <a:solidFill>
                  <a:srgbClr val="0000FF"/>
                </a:solidFill>
              </a:rPr>
              <a:t>&gt;lchild = lc-&gt;rchild; </a:t>
            </a:r>
            <a:endParaRPr lang="en-US" altLang="zh-CN" b="1" smtClean="0">
              <a:solidFill>
                <a:srgbClr val="0000FF"/>
              </a:solidFill>
            </a:endParaRPr>
          </a:p>
          <a:p>
            <a:pPr marL="0" indent="0">
              <a:buNone/>
            </a:pPr>
            <a:r>
              <a:rPr lang="en-US" altLang="zh-CN" smtClean="0"/>
              <a:t>// </a:t>
            </a:r>
            <a:r>
              <a:rPr lang="en-US" altLang="zh-CN"/>
              <a:t>lc</a:t>
            </a:r>
            <a:r>
              <a:rPr lang="zh-CN" altLang="en-US"/>
              <a:t>的右子树挂接为*</a:t>
            </a:r>
            <a:r>
              <a:rPr lang="en-US" altLang="zh-CN"/>
              <a:t>p</a:t>
            </a:r>
            <a:r>
              <a:rPr lang="zh-CN" altLang="en-US"/>
              <a:t>的左子树</a:t>
            </a:r>
            <a:endParaRPr lang="en-US" altLang="zh-CN"/>
          </a:p>
          <a:p>
            <a:pPr marL="0" indent="0">
              <a:buNone/>
            </a:pPr>
            <a:r>
              <a:rPr lang="en-US" altLang="zh-CN" b="1" smtClean="0">
                <a:solidFill>
                  <a:srgbClr val="0000FF"/>
                </a:solidFill>
              </a:rPr>
              <a:t>lc-</a:t>
            </a:r>
            <a:r>
              <a:rPr lang="en-US" altLang="zh-CN" b="1">
                <a:solidFill>
                  <a:srgbClr val="0000FF"/>
                </a:solidFill>
              </a:rPr>
              <a:t>&gt;rchild = p; </a:t>
            </a:r>
            <a:endParaRPr lang="en-US" altLang="zh-CN" b="1" smtClean="0">
              <a:solidFill>
                <a:srgbClr val="0000FF"/>
              </a:solidFill>
            </a:endParaRPr>
          </a:p>
          <a:p>
            <a:pPr marL="0" indent="0">
              <a:buNone/>
            </a:pPr>
            <a:r>
              <a:rPr lang="en-US" altLang="zh-CN" smtClean="0"/>
              <a:t>p </a:t>
            </a:r>
            <a:r>
              <a:rPr lang="en-US" altLang="zh-CN"/>
              <a:t>= lc; </a:t>
            </a:r>
            <a:r>
              <a:rPr lang="en-US" altLang="zh-CN" smtClean="0"/>
              <a:t>//p</a:t>
            </a:r>
            <a:r>
              <a:rPr lang="zh-CN" altLang="en-US"/>
              <a:t>指向新的根结点 </a:t>
            </a:r>
            <a:endParaRPr lang="en-US" altLang="zh-CN"/>
          </a:p>
          <a:p>
            <a:pPr marL="0" indent="0">
              <a:buNone/>
            </a:pPr>
            <a:r>
              <a:rPr lang="en-US" altLang="zh-CN"/>
              <a:t>} // </a:t>
            </a:r>
            <a:r>
              <a:rPr lang="en-US" altLang="zh-CN" smtClean="0"/>
              <a:t>R_Rotate</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6" name="流程图: 可选过程 5"/>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9.9</a:t>
            </a:r>
            <a:endParaRPr lang="en-US"/>
          </a:p>
        </p:txBody>
      </p:sp>
    </p:spTree>
    <p:extLst>
      <p:ext uri="{BB962C8B-B14F-4D97-AF65-F5344CB8AC3E}">
        <p14:creationId xmlns:p14="http://schemas.microsoft.com/office/powerpoint/2010/main" val="95124501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5"/>
          <p:cNvSpPr>
            <a:spLocks noGrp="1" noChangeArrowheads="1"/>
          </p:cNvSpPr>
          <p:nvPr>
            <p:ph type="title"/>
          </p:nvPr>
        </p:nvSpPr>
        <p:spPr/>
        <p:txBody>
          <a:bodyPr/>
          <a:lstStyle/>
          <a:p>
            <a:r>
              <a:rPr lang="zh-CN" altLang="en-US" smtClean="0"/>
              <a:t>左单旋转 </a:t>
            </a:r>
            <a:r>
              <a:rPr lang="en-US" altLang="zh-CN" smtClean="0"/>
              <a:t>(RotateLeft)</a:t>
            </a:r>
            <a:r>
              <a:rPr lang="zh-CN" altLang="en-US" smtClean="0"/>
              <a:t>：</a:t>
            </a:r>
            <a:r>
              <a:rPr lang="en-US" altLang="zh-CN"/>
              <a:t>R</a:t>
            </a:r>
            <a:r>
              <a:rPr lang="en-US" altLang="zh-CN" smtClean="0"/>
              <a:t>R</a:t>
            </a:r>
            <a:r>
              <a:rPr lang="zh-CN" altLang="en-US" smtClean="0"/>
              <a:t>型</a:t>
            </a:r>
            <a:endParaRPr lang="en-US" altLang="zh-CN" smtClean="0"/>
          </a:p>
        </p:txBody>
      </p:sp>
      <p:sp>
        <p:nvSpPr>
          <p:cNvPr id="90117" name="Rectangle 28"/>
          <p:cNvSpPr>
            <a:spLocks noGrp="1" noChangeArrowheads="1"/>
          </p:cNvSpPr>
          <p:nvPr>
            <p:ph idx="1"/>
          </p:nvPr>
        </p:nvSpPr>
        <p:spPr>
          <a:xfrm>
            <a:off x="457200" y="836712"/>
            <a:ext cx="8229600" cy="5832648"/>
          </a:xfrm>
        </p:spPr>
        <p:txBody>
          <a:bodyPr/>
          <a:lstStyle/>
          <a:p>
            <a:r>
              <a:rPr lang="zh-CN" altLang="en-US" smtClean="0"/>
              <a:t>在结点</a:t>
            </a:r>
            <a:r>
              <a:rPr lang="en-US" altLang="zh-CN" smtClean="0"/>
              <a:t>A</a:t>
            </a:r>
            <a:r>
              <a:rPr lang="zh-CN" altLang="en-US" smtClean="0"/>
              <a:t>的右子女的右子树</a:t>
            </a:r>
            <a:r>
              <a:rPr lang="en-US" altLang="zh-CN" smtClean="0"/>
              <a:t>E</a:t>
            </a:r>
            <a:r>
              <a:rPr lang="zh-CN" altLang="en-US" smtClean="0"/>
              <a:t>中插入新结点，该子树高度增</a:t>
            </a:r>
            <a:r>
              <a:rPr lang="en-US" altLang="zh-CN" smtClean="0"/>
              <a:t>1</a:t>
            </a:r>
            <a:r>
              <a:rPr lang="zh-CN" altLang="en-US" smtClean="0"/>
              <a:t>导致结点</a:t>
            </a:r>
            <a:r>
              <a:rPr lang="en-US" altLang="zh-CN" smtClean="0"/>
              <a:t>A</a:t>
            </a:r>
            <a:r>
              <a:rPr lang="zh-CN" altLang="en-US" smtClean="0"/>
              <a:t>的平衡因子变成</a:t>
            </a:r>
            <a:r>
              <a:rPr lang="en-US" altLang="zh-CN" smtClean="0"/>
              <a:t>2</a:t>
            </a:r>
            <a:r>
              <a:rPr lang="zh-CN" altLang="en-US" smtClean="0"/>
              <a:t>，出现不平衡</a:t>
            </a:r>
            <a:endParaRPr lang="en-US" altLang="zh-CN" smtClean="0"/>
          </a:p>
          <a:p>
            <a:r>
              <a:rPr lang="zh-CN" altLang="en-US" smtClean="0"/>
              <a:t>为使树恢复平衡，从</a:t>
            </a:r>
            <a:r>
              <a:rPr lang="en-US" altLang="zh-CN" smtClean="0"/>
              <a:t>A</a:t>
            </a:r>
            <a:r>
              <a:rPr lang="zh-CN" altLang="en-US" smtClean="0"/>
              <a:t>沿插入路径连续取</a:t>
            </a:r>
            <a:r>
              <a:rPr lang="en-US" altLang="zh-CN" smtClean="0"/>
              <a:t>3</a:t>
            </a:r>
            <a:r>
              <a:rPr lang="zh-CN" altLang="en-US" smtClean="0"/>
              <a:t>个结点</a:t>
            </a:r>
            <a:r>
              <a:rPr lang="en-US" altLang="zh-CN" smtClean="0"/>
              <a:t>A</a:t>
            </a:r>
            <a:r>
              <a:rPr lang="zh-CN" altLang="en-US" smtClean="0"/>
              <a:t>、</a:t>
            </a:r>
            <a:r>
              <a:rPr lang="en-US" altLang="zh-CN" smtClean="0"/>
              <a:t>C</a:t>
            </a:r>
            <a:r>
              <a:rPr lang="zh-CN" altLang="en-US" smtClean="0"/>
              <a:t>和</a:t>
            </a:r>
            <a:r>
              <a:rPr lang="en-US" altLang="zh-CN" smtClean="0"/>
              <a:t>E</a:t>
            </a:r>
            <a:r>
              <a:rPr lang="zh-CN" altLang="en-US" smtClean="0"/>
              <a:t>，以结点</a:t>
            </a:r>
            <a:r>
              <a:rPr lang="en-US" altLang="zh-CN" smtClean="0"/>
              <a:t>C</a:t>
            </a:r>
            <a:r>
              <a:rPr lang="zh-CN" altLang="en-US" smtClean="0"/>
              <a:t>为旋转轴，让结点</a:t>
            </a:r>
            <a:r>
              <a:rPr lang="en-US" altLang="zh-CN" smtClean="0"/>
              <a:t>A</a:t>
            </a:r>
            <a:r>
              <a:rPr lang="zh-CN" altLang="en-US" smtClean="0"/>
              <a:t>反时针旋转</a:t>
            </a:r>
          </a:p>
        </p:txBody>
      </p:sp>
      <p:sp>
        <p:nvSpPr>
          <p:cNvPr id="90114"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B8539B-D01B-444A-9D20-7A609071EF13}" type="slidenum">
              <a:rPr lang="en-US" altLang="zh-CN" smtClean="0"/>
              <a:pPr/>
              <a:t>12</a:t>
            </a:fld>
            <a:endParaRPr lang="en-US" altLang="zh-CN"/>
          </a:p>
        </p:txBody>
      </p:sp>
      <p:sp>
        <p:nvSpPr>
          <p:cNvPr id="29" name="Line 2"/>
          <p:cNvSpPr>
            <a:spLocks noChangeShapeType="1"/>
          </p:cNvSpPr>
          <p:nvPr/>
        </p:nvSpPr>
        <p:spPr bwMode="auto">
          <a:xfrm>
            <a:off x="5200972" y="584371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4"/>
          <p:cNvSpPr>
            <a:spLocks noChangeArrowheads="1"/>
          </p:cNvSpPr>
          <p:nvPr/>
        </p:nvSpPr>
        <p:spPr bwMode="auto">
          <a:xfrm>
            <a:off x="5454972" y="5905624"/>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31" name="AutoShape 5"/>
          <p:cNvSpPr>
            <a:spLocks noChangeArrowheads="1"/>
          </p:cNvSpPr>
          <p:nvPr/>
        </p:nvSpPr>
        <p:spPr bwMode="auto">
          <a:xfrm flipH="1">
            <a:off x="3502347" y="6309320"/>
            <a:ext cx="914400" cy="533400"/>
          </a:xfrm>
          <a:prstGeom prst="wedgeRoundRectCallout">
            <a:avLst>
              <a:gd name="adj1" fmla="val 96005"/>
              <a:gd name="adj2" fmla="val -60421"/>
              <a:gd name="adj3" fmla="val 16667"/>
            </a:avLst>
          </a:prstGeom>
          <a:solidFill>
            <a:srgbClr val="FFFFCC"/>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32" name="Text Box 6"/>
          <p:cNvSpPr txBox="1">
            <a:spLocks noChangeArrowheads="1"/>
          </p:cNvSpPr>
          <p:nvPr/>
        </p:nvSpPr>
        <p:spPr bwMode="auto">
          <a:xfrm>
            <a:off x="3515047" y="630932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a:solidFill>
                  <a:schemeClr val="tx2"/>
                </a:solidFill>
                <a:latin typeface="Times New Roman" panose="02020603050405020304" pitchFamily="18" charset="0"/>
                <a:ea typeface="仿宋_GB2312" pitchFamily="49" charset="-122"/>
              </a:rPr>
              <a:t>插入</a:t>
            </a:r>
            <a:endParaRPr lang="zh-CN" altLang="en-US" sz="2400">
              <a:solidFill>
                <a:schemeClr val="bg2"/>
              </a:solidFill>
              <a:latin typeface="Times New Roman" panose="02020603050405020304" pitchFamily="18" charset="0"/>
            </a:endParaRPr>
          </a:p>
        </p:txBody>
      </p:sp>
      <p:sp>
        <p:nvSpPr>
          <p:cNvPr id="33" name="AutoShape 7"/>
          <p:cNvSpPr>
            <a:spLocks noChangeArrowheads="1"/>
          </p:cNvSpPr>
          <p:nvPr/>
        </p:nvSpPr>
        <p:spPr bwMode="auto">
          <a:xfrm flipH="1">
            <a:off x="5348610" y="3660899"/>
            <a:ext cx="914400" cy="765175"/>
          </a:xfrm>
          <a:prstGeom prst="wedgeRoundRectCallout">
            <a:avLst>
              <a:gd name="adj1" fmla="val 99824"/>
              <a:gd name="adj2" fmla="val 87551"/>
              <a:gd name="adj3" fmla="val 16667"/>
            </a:avLst>
          </a:prstGeom>
          <a:solidFill>
            <a:srgbClr val="FFFFCC"/>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34" name="Text Box 8"/>
          <p:cNvSpPr txBox="1">
            <a:spLocks noChangeArrowheads="1"/>
          </p:cNvSpPr>
          <p:nvPr/>
        </p:nvSpPr>
        <p:spPr bwMode="auto">
          <a:xfrm>
            <a:off x="5364088" y="3645024"/>
            <a:ext cx="914400" cy="749300"/>
          </a:xfrm>
          <a:prstGeom prst="rect">
            <a:avLst/>
          </a:prstGeom>
          <a:noFill/>
          <a:ln w="9525">
            <a:noFill/>
            <a:miter lim="800000"/>
            <a:headEnd/>
            <a:tailEnd/>
          </a:ln>
          <a:effectLst/>
        </p:spPr>
        <p:txBody>
          <a:bodyPr>
            <a:spAutoFit/>
          </a:bodyPr>
          <a:lstStyle/>
          <a:p>
            <a:pPr algn="l">
              <a:lnSpc>
                <a:spcPct val="90000"/>
              </a:lnSpc>
              <a:defRPr/>
            </a:pPr>
            <a:r>
              <a:rPr lang="zh-CN" altLang="en-US" sz="2400" b="1">
                <a:solidFill>
                  <a:schemeClr val="tx2"/>
                </a:solidFill>
                <a:effectLst>
                  <a:outerShdw blurRad="38100" dist="38100" dir="2700000" algn="tl">
                    <a:srgbClr val="C0C0C0"/>
                  </a:outerShdw>
                </a:effectLst>
                <a:latin typeface="Times New Roman" pitchFamily="18" charset="0"/>
                <a:ea typeface="仿宋_GB2312" pitchFamily="49" charset="-122"/>
              </a:rPr>
              <a:t>左单</a:t>
            </a:r>
          </a:p>
          <a:p>
            <a:pPr algn="l">
              <a:lnSpc>
                <a:spcPct val="90000"/>
              </a:lnSpc>
              <a:defRPr/>
            </a:pPr>
            <a:r>
              <a:rPr lang="zh-CN" altLang="en-US" sz="2400" b="1">
                <a:solidFill>
                  <a:schemeClr val="tx2"/>
                </a:solidFill>
                <a:effectLst>
                  <a:outerShdw blurRad="38100" dist="38100" dir="2700000" algn="tl">
                    <a:srgbClr val="C0C0C0"/>
                  </a:outerShdw>
                </a:effectLst>
                <a:latin typeface="Times New Roman" pitchFamily="18" charset="0"/>
                <a:ea typeface="仿宋_GB2312" pitchFamily="49" charset="-122"/>
              </a:rPr>
              <a:t>旋转</a:t>
            </a:r>
            <a:endParaRPr lang="zh-CN" altLang="en-US" sz="2400">
              <a:solidFill>
                <a:schemeClr val="bg2"/>
              </a:solidFill>
              <a:latin typeface="Times New Roman" pitchFamily="18" charset="0"/>
            </a:endParaRPr>
          </a:p>
        </p:txBody>
      </p:sp>
      <p:grpSp>
        <p:nvGrpSpPr>
          <p:cNvPr id="35" name="Group 9"/>
          <p:cNvGrpSpPr>
            <a:grpSpLocks/>
          </p:cNvGrpSpPr>
          <p:nvPr/>
        </p:nvGrpSpPr>
        <p:grpSpPr bwMode="auto">
          <a:xfrm>
            <a:off x="419422" y="3768849"/>
            <a:ext cx="2962275" cy="2709863"/>
            <a:chOff x="252" y="2070"/>
            <a:chExt cx="1866" cy="1707"/>
          </a:xfrm>
        </p:grpSpPr>
        <p:sp>
          <p:nvSpPr>
            <p:cNvPr id="87" name="Text Box 10"/>
            <p:cNvSpPr txBox="1">
              <a:spLocks noChangeArrowheads="1"/>
            </p:cNvSpPr>
            <p:nvPr/>
          </p:nvSpPr>
          <p:spPr bwMode="auto">
            <a:xfrm>
              <a:off x="1068" y="207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88" name="Text Box 11"/>
            <p:cNvSpPr txBox="1">
              <a:spLocks noChangeArrowheads="1"/>
            </p:cNvSpPr>
            <p:nvPr/>
          </p:nvSpPr>
          <p:spPr bwMode="auto">
            <a:xfrm>
              <a:off x="1404" y="2399"/>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89" name="Text Box 12"/>
            <p:cNvSpPr txBox="1">
              <a:spLocks noChangeArrowheads="1"/>
            </p:cNvSpPr>
            <p:nvPr/>
          </p:nvSpPr>
          <p:spPr bwMode="auto">
            <a:xfrm>
              <a:off x="1703" y="2742"/>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90" name="Text Box 13"/>
            <p:cNvSpPr txBox="1">
              <a:spLocks noChangeArrowheads="1"/>
            </p:cNvSpPr>
            <p:nvPr/>
          </p:nvSpPr>
          <p:spPr bwMode="auto">
            <a:xfrm>
              <a:off x="252" y="2399"/>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91" name="Text Box 14"/>
            <p:cNvSpPr txBox="1">
              <a:spLocks noChangeArrowheads="1"/>
            </p:cNvSpPr>
            <p:nvPr/>
          </p:nvSpPr>
          <p:spPr bwMode="auto">
            <a:xfrm>
              <a:off x="790" y="269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92" name="Group 15"/>
            <p:cNvGrpSpPr>
              <a:grpSpLocks/>
            </p:cNvGrpSpPr>
            <p:nvPr/>
          </p:nvGrpSpPr>
          <p:grpSpPr bwMode="auto">
            <a:xfrm>
              <a:off x="550" y="2291"/>
              <a:ext cx="1568" cy="1486"/>
              <a:chOff x="550" y="2372"/>
              <a:chExt cx="1568" cy="1486"/>
            </a:xfrm>
          </p:grpSpPr>
          <p:sp>
            <p:nvSpPr>
              <p:cNvPr id="96" name="Line 16"/>
              <p:cNvSpPr>
                <a:spLocks noChangeShapeType="1"/>
              </p:cNvSpPr>
              <p:nvPr/>
            </p:nvSpPr>
            <p:spPr bwMode="auto">
              <a:xfrm flipH="1">
                <a:off x="1418" y="3211"/>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17"/>
              <p:cNvSpPr>
                <a:spLocks noChangeShapeType="1"/>
              </p:cNvSpPr>
              <p:nvPr/>
            </p:nvSpPr>
            <p:spPr bwMode="auto">
              <a:xfrm>
                <a:off x="1650" y="3216"/>
                <a:ext cx="166" cy="30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18"/>
              <p:cNvSpPr>
                <a:spLocks noChangeShapeType="1"/>
              </p:cNvSpPr>
              <p:nvPr/>
            </p:nvSpPr>
            <p:spPr bwMode="auto">
              <a:xfrm>
                <a:off x="944" y="2471"/>
                <a:ext cx="692" cy="689"/>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19"/>
              <p:cNvSpPr>
                <a:spLocks noChangeShapeType="1"/>
              </p:cNvSpPr>
              <p:nvPr/>
            </p:nvSpPr>
            <p:spPr bwMode="auto">
              <a:xfrm flipH="1">
                <a:off x="646" y="256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Rectangle 20"/>
              <p:cNvSpPr>
                <a:spLocks noChangeArrowheads="1"/>
              </p:cNvSpPr>
              <p:nvPr/>
            </p:nvSpPr>
            <p:spPr bwMode="auto">
              <a:xfrm>
                <a:off x="550" y="2756"/>
                <a:ext cx="240" cy="528"/>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01" name="Oval 21"/>
              <p:cNvSpPr>
                <a:spLocks noChangeArrowheads="1"/>
              </p:cNvSpPr>
              <p:nvPr/>
            </p:nvSpPr>
            <p:spPr bwMode="auto">
              <a:xfrm>
                <a:off x="838" y="2372"/>
                <a:ext cx="240" cy="24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Line 22"/>
              <p:cNvSpPr>
                <a:spLocks noChangeShapeType="1"/>
              </p:cNvSpPr>
              <p:nvPr/>
            </p:nvSpPr>
            <p:spPr bwMode="auto">
              <a:xfrm flipH="1">
                <a:off x="1028" y="2900"/>
                <a:ext cx="23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05" name="Rectangle 25"/>
              <p:cNvSpPr>
                <a:spLocks noChangeArrowheads="1"/>
              </p:cNvSpPr>
              <p:nvPr/>
            </p:nvSpPr>
            <p:spPr bwMode="auto">
              <a:xfrm>
                <a:off x="1324" y="3458"/>
                <a:ext cx="240"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106" name="Oval 26"/>
              <p:cNvSpPr>
                <a:spLocks noChangeArrowheads="1"/>
              </p:cNvSpPr>
              <p:nvPr/>
            </p:nvSpPr>
            <p:spPr bwMode="auto">
              <a:xfrm>
                <a:off x="1499" y="3032"/>
                <a:ext cx="240" cy="24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Rectangle 27"/>
              <p:cNvSpPr>
                <a:spLocks noChangeArrowheads="1"/>
              </p:cNvSpPr>
              <p:nvPr/>
            </p:nvSpPr>
            <p:spPr bwMode="auto">
              <a:xfrm>
                <a:off x="1681" y="3455"/>
                <a:ext cx="240"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108" name="Text Box 28"/>
              <p:cNvSpPr txBox="1">
                <a:spLocks noChangeArrowheads="1"/>
              </p:cNvSpPr>
              <p:nvPr/>
            </p:nvSpPr>
            <p:spPr bwMode="auto">
              <a:xfrm>
                <a:off x="1159" y="3466"/>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109" name="Text Box 29"/>
              <p:cNvSpPr txBox="1">
                <a:spLocks noChangeArrowheads="1"/>
              </p:cNvSpPr>
              <p:nvPr/>
            </p:nvSpPr>
            <p:spPr bwMode="auto">
              <a:xfrm>
                <a:off x="1647" y="3470"/>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grpSp>
        <p:sp>
          <p:nvSpPr>
            <p:cNvPr id="93" name="Text Box 30"/>
            <p:cNvSpPr txBox="1">
              <a:spLocks noChangeArrowheads="1"/>
            </p:cNvSpPr>
            <p:nvPr/>
          </p:nvSpPr>
          <p:spPr bwMode="auto">
            <a:xfrm>
              <a:off x="854" y="2260"/>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94"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95" name="Text Box 32"/>
            <p:cNvSpPr txBox="1">
              <a:spLocks noChangeArrowheads="1"/>
            </p:cNvSpPr>
            <p:nvPr/>
          </p:nvSpPr>
          <p:spPr bwMode="auto">
            <a:xfrm>
              <a:off x="1517" y="2927"/>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grpSp>
      <p:sp>
        <p:nvSpPr>
          <p:cNvPr id="63" name="Text Box 34"/>
          <p:cNvSpPr txBox="1">
            <a:spLocks noChangeArrowheads="1"/>
          </p:cNvSpPr>
          <p:nvPr/>
        </p:nvSpPr>
        <p:spPr bwMode="auto">
          <a:xfrm>
            <a:off x="3173735" y="4326062"/>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64" name="Text Box 35"/>
          <p:cNvSpPr txBox="1">
            <a:spLocks noChangeArrowheads="1"/>
          </p:cNvSpPr>
          <p:nvPr/>
        </p:nvSpPr>
        <p:spPr bwMode="auto">
          <a:xfrm>
            <a:off x="3641760" y="3908549"/>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65" name="Text Box 36"/>
          <p:cNvSpPr txBox="1">
            <a:spLocks noChangeArrowheads="1"/>
          </p:cNvSpPr>
          <p:nvPr/>
        </p:nvSpPr>
        <p:spPr bwMode="auto">
          <a:xfrm>
            <a:off x="4958258" y="4505746"/>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66" name="Text Box 37"/>
          <p:cNvSpPr txBox="1">
            <a:spLocks noChangeArrowheads="1"/>
          </p:cNvSpPr>
          <p:nvPr/>
        </p:nvSpPr>
        <p:spPr bwMode="auto">
          <a:xfrm>
            <a:off x="5461323" y="4889625"/>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67" name="Text Box 38"/>
          <p:cNvSpPr txBox="1">
            <a:spLocks noChangeArrowheads="1"/>
          </p:cNvSpPr>
          <p:nvPr/>
        </p:nvSpPr>
        <p:spPr bwMode="auto">
          <a:xfrm>
            <a:off x="4067498" y="481342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72" name="Line 40"/>
          <p:cNvSpPr>
            <a:spLocks noChangeShapeType="1"/>
          </p:cNvSpPr>
          <p:nvPr/>
        </p:nvSpPr>
        <p:spPr bwMode="auto">
          <a:xfrm flipH="1">
            <a:off x="4454848" y="494995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41"/>
          <p:cNvSpPr>
            <a:spLocks noChangeShapeType="1"/>
          </p:cNvSpPr>
          <p:nvPr/>
        </p:nvSpPr>
        <p:spPr bwMode="auto">
          <a:xfrm flipH="1">
            <a:off x="3769048" y="4492750"/>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Rectangle 42"/>
          <p:cNvSpPr>
            <a:spLocks noChangeArrowheads="1"/>
          </p:cNvSpPr>
          <p:nvPr/>
        </p:nvSpPr>
        <p:spPr bwMode="auto">
          <a:xfrm>
            <a:off x="4259586" y="5330950"/>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5" name="Rectangle 43"/>
          <p:cNvSpPr>
            <a:spLocks noChangeArrowheads="1"/>
          </p:cNvSpPr>
          <p:nvPr/>
        </p:nvSpPr>
        <p:spPr bwMode="auto">
          <a:xfrm>
            <a:off x="3616648" y="4797550"/>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6" name="Line 44"/>
          <p:cNvSpPr>
            <a:spLocks noChangeShapeType="1"/>
          </p:cNvSpPr>
          <p:nvPr/>
        </p:nvSpPr>
        <p:spPr bwMode="auto">
          <a:xfrm>
            <a:off x="4302448" y="4405438"/>
            <a:ext cx="935038" cy="93503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Oval 45"/>
          <p:cNvSpPr>
            <a:spLocks noChangeArrowheads="1"/>
          </p:cNvSpPr>
          <p:nvPr/>
        </p:nvSpPr>
        <p:spPr bwMode="auto">
          <a:xfrm>
            <a:off x="4607248" y="4721350"/>
            <a:ext cx="381000" cy="38100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 name="Oval 46"/>
          <p:cNvSpPr>
            <a:spLocks noChangeArrowheads="1"/>
          </p:cNvSpPr>
          <p:nvPr/>
        </p:nvSpPr>
        <p:spPr bwMode="auto">
          <a:xfrm>
            <a:off x="4073848" y="4187950"/>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Line 47"/>
          <p:cNvSpPr>
            <a:spLocks noChangeShapeType="1"/>
          </p:cNvSpPr>
          <p:nvPr/>
        </p:nvSpPr>
        <p:spPr bwMode="auto">
          <a:xfrm flipH="1">
            <a:off x="5005711" y="5503988"/>
            <a:ext cx="290513" cy="43497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48"/>
          <p:cNvSpPr>
            <a:spLocks noChangeShapeType="1"/>
          </p:cNvSpPr>
          <p:nvPr/>
        </p:nvSpPr>
        <p:spPr bwMode="auto">
          <a:xfrm>
            <a:off x="5374011" y="5511925"/>
            <a:ext cx="263525" cy="4079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Rectangle 49"/>
          <p:cNvSpPr>
            <a:spLocks noChangeArrowheads="1"/>
          </p:cNvSpPr>
          <p:nvPr/>
        </p:nvSpPr>
        <p:spPr bwMode="auto">
          <a:xfrm>
            <a:off x="4885061" y="5924675"/>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2" name="Oval 50"/>
          <p:cNvSpPr>
            <a:spLocks noChangeArrowheads="1"/>
          </p:cNvSpPr>
          <p:nvPr/>
        </p:nvSpPr>
        <p:spPr bwMode="auto">
          <a:xfrm>
            <a:off x="5134298" y="5219825"/>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 name="Text Box 51"/>
          <p:cNvSpPr txBox="1">
            <a:spLocks noChangeArrowheads="1"/>
          </p:cNvSpPr>
          <p:nvPr/>
        </p:nvSpPr>
        <p:spPr bwMode="auto">
          <a:xfrm>
            <a:off x="4594548" y="5908800"/>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84" name="Text Box 52"/>
          <p:cNvSpPr txBox="1">
            <a:spLocks noChangeArrowheads="1"/>
          </p:cNvSpPr>
          <p:nvPr/>
        </p:nvSpPr>
        <p:spPr bwMode="auto">
          <a:xfrm>
            <a:off x="5442273" y="591515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sp>
        <p:nvSpPr>
          <p:cNvPr id="85" name="Rectangle 53"/>
          <p:cNvSpPr>
            <a:spLocks noChangeArrowheads="1"/>
          </p:cNvSpPr>
          <p:nvPr/>
        </p:nvSpPr>
        <p:spPr bwMode="auto">
          <a:xfrm>
            <a:off x="5454973" y="6534275"/>
            <a:ext cx="381000" cy="246063"/>
          </a:xfrm>
          <a:prstGeom prst="rect">
            <a:avLst/>
          </a:prstGeom>
          <a:solidFill>
            <a:schemeClr val="accent2"/>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6" name="Freeform 54"/>
          <p:cNvSpPr>
            <a:spLocks/>
          </p:cNvSpPr>
          <p:nvPr/>
        </p:nvSpPr>
        <p:spPr bwMode="auto">
          <a:xfrm>
            <a:off x="4069086" y="4646738"/>
            <a:ext cx="406400" cy="119063"/>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Text Box 55"/>
          <p:cNvSpPr txBox="1">
            <a:spLocks noChangeArrowheads="1"/>
          </p:cNvSpPr>
          <p:nvPr/>
        </p:nvSpPr>
        <p:spPr bwMode="auto">
          <a:xfrm>
            <a:off x="4108773" y="4143500"/>
            <a:ext cx="3365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70" name="Text Box 56"/>
          <p:cNvSpPr txBox="1">
            <a:spLocks noChangeArrowheads="1"/>
          </p:cNvSpPr>
          <p:nvPr/>
        </p:nvSpPr>
        <p:spPr bwMode="auto">
          <a:xfrm>
            <a:off x="4646935" y="4676900"/>
            <a:ext cx="336550" cy="457200"/>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Times New Roman" pitchFamily="18" charset="0"/>
              </a:rPr>
              <a:t>1</a:t>
            </a:r>
            <a:endParaRPr lang="en-US" altLang="zh-CN" sz="2400">
              <a:solidFill>
                <a:schemeClr val="hlink"/>
              </a:solidFill>
              <a:latin typeface="Times New Roman" pitchFamily="18" charset="0"/>
            </a:endParaRPr>
          </a:p>
        </p:txBody>
      </p:sp>
      <p:sp>
        <p:nvSpPr>
          <p:cNvPr id="71" name="Text Box 57"/>
          <p:cNvSpPr txBox="1">
            <a:spLocks noChangeArrowheads="1"/>
          </p:cNvSpPr>
          <p:nvPr/>
        </p:nvSpPr>
        <p:spPr bwMode="auto">
          <a:xfrm>
            <a:off x="5178748" y="5172200"/>
            <a:ext cx="3365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grpSp>
        <p:nvGrpSpPr>
          <p:cNvPr id="37" name="Group 88"/>
          <p:cNvGrpSpPr>
            <a:grpSpLocks/>
          </p:cNvGrpSpPr>
          <p:nvPr/>
        </p:nvGrpSpPr>
        <p:grpSpPr bwMode="auto">
          <a:xfrm>
            <a:off x="6226497" y="3802187"/>
            <a:ext cx="2593975" cy="2478088"/>
            <a:chOff x="3910" y="511"/>
            <a:chExt cx="1634" cy="1561"/>
          </a:xfrm>
        </p:grpSpPr>
        <p:grpSp>
          <p:nvGrpSpPr>
            <p:cNvPr id="38" name="Group 87"/>
            <p:cNvGrpSpPr>
              <a:grpSpLocks/>
            </p:cNvGrpSpPr>
            <p:nvPr/>
          </p:nvGrpSpPr>
          <p:grpSpPr bwMode="auto">
            <a:xfrm>
              <a:off x="3910" y="511"/>
              <a:ext cx="1634" cy="1561"/>
              <a:chOff x="3910" y="511"/>
              <a:chExt cx="1634" cy="1561"/>
            </a:xfrm>
          </p:grpSpPr>
          <p:sp>
            <p:nvSpPr>
              <p:cNvPr id="40" name="Text Box 60"/>
              <p:cNvSpPr txBox="1">
                <a:spLocks noChangeArrowheads="1"/>
              </p:cNvSpPr>
              <p:nvPr/>
            </p:nvSpPr>
            <p:spPr bwMode="auto">
              <a:xfrm>
                <a:off x="3910" y="1217"/>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41" name="Line 61"/>
              <p:cNvSpPr>
                <a:spLocks noChangeShapeType="1"/>
              </p:cNvSpPr>
              <p:nvPr/>
            </p:nvSpPr>
            <p:spPr bwMode="auto">
              <a:xfrm flipH="1">
                <a:off x="4229" y="1263"/>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62"/>
              <p:cNvSpPr>
                <a:spLocks noChangeShapeType="1"/>
              </p:cNvSpPr>
              <p:nvPr/>
            </p:nvSpPr>
            <p:spPr bwMode="auto">
              <a:xfrm>
                <a:off x="4461" y="1268"/>
                <a:ext cx="166" cy="30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63"/>
              <p:cNvSpPr>
                <a:spLocks noChangeShapeType="1"/>
              </p:cNvSpPr>
              <p:nvPr/>
            </p:nvSpPr>
            <p:spPr bwMode="auto">
              <a:xfrm>
                <a:off x="4819" y="922"/>
                <a:ext cx="269" cy="26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64"/>
              <p:cNvSpPr>
                <a:spLocks noChangeShapeType="1"/>
              </p:cNvSpPr>
              <p:nvPr/>
            </p:nvSpPr>
            <p:spPr bwMode="auto">
              <a:xfrm flipH="1">
                <a:off x="4464" y="943"/>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Oval 65"/>
              <p:cNvSpPr>
                <a:spLocks noChangeArrowheads="1"/>
              </p:cNvSpPr>
              <p:nvPr/>
            </p:nvSpPr>
            <p:spPr bwMode="auto">
              <a:xfrm>
                <a:off x="4320" y="1087"/>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66"/>
              <p:cNvSpPr>
                <a:spLocks noChangeArrowheads="1"/>
              </p:cNvSpPr>
              <p:nvPr/>
            </p:nvSpPr>
            <p:spPr bwMode="auto">
              <a:xfrm>
                <a:off x="4656" y="751"/>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Rectangle 67"/>
              <p:cNvSpPr>
                <a:spLocks noChangeArrowheads="1"/>
              </p:cNvSpPr>
              <p:nvPr/>
            </p:nvSpPr>
            <p:spPr bwMode="auto">
              <a:xfrm>
                <a:off x="4114" y="1544"/>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48" name="Rectangle 68"/>
              <p:cNvSpPr>
                <a:spLocks noChangeArrowheads="1"/>
              </p:cNvSpPr>
              <p:nvPr/>
            </p:nvSpPr>
            <p:spPr bwMode="auto">
              <a:xfrm>
                <a:off x="4487" y="1544"/>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49" name="Text Box 69"/>
              <p:cNvSpPr txBox="1">
                <a:spLocks noChangeArrowheads="1"/>
              </p:cNvSpPr>
              <p:nvPr/>
            </p:nvSpPr>
            <p:spPr bwMode="auto">
              <a:xfrm>
                <a:off x="4416" y="511"/>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50" name="Text Box 70"/>
              <p:cNvSpPr txBox="1">
                <a:spLocks noChangeArrowheads="1"/>
              </p:cNvSpPr>
              <p:nvPr/>
            </p:nvSpPr>
            <p:spPr bwMode="auto">
              <a:xfrm>
                <a:off x="5184" y="847"/>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51" name="Text Box 71"/>
              <p:cNvSpPr txBox="1">
                <a:spLocks noChangeArrowheads="1"/>
              </p:cNvSpPr>
              <p:nvPr/>
            </p:nvSpPr>
            <p:spPr bwMode="auto">
              <a:xfrm>
                <a:off x="4032" y="86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52" name="Text Box 72"/>
              <p:cNvSpPr txBox="1">
                <a:spLocks noChangeArrowheads="1"/>
              </p:cNvSpPr>
              <p:nvPr/>
            </p:nvSpPr>
            <p:spPr bwMode="auto">
              <a:xfrm>
                <a:off x="4547" y="1218"/>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53" name="Text Box 73"/>
              <p:cNvSpPr txBox="1">
                <a:spLocks noChangeArrowheads="1"/>
              </p:cNvSpPr>
              <p:nvPr/>
            </p:nvSpPr>
            <p:spPr bwMode="auto">
              <a:xfrm>
                <a:off x="4328" y="1063"/>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54" name="Text Box 74"/>
              <p:cNvSpPr txBox="1">
                <a:spLocks noChangeArrowheads="1"/>
              </p:cNvSpPr>
              <p:nvPr/>
            </p:nvSpPr>
            <p:spPr bwMode="auto">
              <a:xfrm>
                <a:off x="4665" y="720"/>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55" name="Line 75"/>
              <p:cNvSpPr>
                <a:spLocks noChangeShapeType="1"/>
              </p:cNvSpPr>
              <p:nvPr/>
            </p:nvSpPr>
            <p:spPr bwMode="auto">
              <a:xfrm flipH="1">
                <a:off x="4938" y="1277"/>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76"/>
              <p:cNvSpPr>
                <a:spLocks noChangeShapeType="1"/>
              </p:cNvSpPr>
              <p:nvPr/>
            </p:nvSpPr>
            <p:spPr bwMode="auto">
              <a:xfrm>
                <a:off x="5170" y="1282"/>
                <a:ext cx="166" cy="30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77"/>
              <p:cNvSpPr>
                <a:spLocks noChangeArrowheads="1"/>
              </p:cNvSpPr>
              <p:nvPr/>
            </p:nvSpPr>
            <p:spPr bwMode="auto">
              <a:xfrm>
                <a:off x="4862" y="1542"/>
                <a:ext cx="240"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58" name="Oval 78"/>
              <p:cNvSpPr>
                <a:spLocks noChangeArrowheads="1"/>
              </p:cNvSpPr>
              <p:nvPr/>
            </p:nvSpPr>
            <p:spPr bwMode="auto">
              <a:xfrm>
                <a:off x="5019" y="1098"/>
                <a:ext cx="240" cy="24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Rectangle 79"/>
              <p:cNvSpPr>
                <a:spLocks noChangeArrowheads="1"/>
              </p:cNvSpPr>
              <p:nvPr/>
            </p:nvSpPr>
            <p:spPr bwMode="auto">
              <a:xfrm>
                <a:off x="5219" y="1539"/>
                <a:ext cx="249"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60" name="Text Box 80"/>
              <p:cNvSpPr txBox="1">
                <a:spLocks noChangeArrowheads="1"/>
              </p:cNvSpPr>
              <p:nvPr/>
            </p:nvSpPr>
            <p:spPr bwMode="auto">
              <a:xfrm>
                <a:off x="4706" y="1532"/>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61" name="Text Box 81"/>
              <p:cNvSpPr txBox="1">
                <a:spLocks noChangeArrowheads="1"/>
              </p:cNvSpPr>
              <p:nvPr/>
            </p:nvSpPr>
            <p:spPr bwMode="auto">
              <a:xfrm>
                <a:off x="5222" y="1554"/>
                <a:ext cx="32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sp>
            <p:nvSpPr>
              <p:cNvPr id="62" name="Rectangle 82"/>
              <p:cNvSpPr>
                <a:spLocks noChangeArrowheads="1"/>
              </p:cNvSpPr>
              <p:nvPr/>
            </p:nvSpPr>
            <p:spPr bwMode="auto">
              <a:xfrm>
                <a:off x="5216" y="1945"/>
                <a:ext cx="252" cy="127"/>
              </a:xfrm>
              <a:prstGeom prst="rect">
                <a:avLst/>
              </a:prstGeom>
              <a:solidFill>
                <a:schemeClr val="accent2"/>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hlink"/>
                  </a:solidFill>
                  <a:latin typeface="Times New Roman" panose="02020603050405020304" pitchFamily="18" charset="0"/>
                </a:endParaRPr>
              </a:p>
            </p:txBody>
          </p:sp>
        </p:grpSp>
        <p:sp>
          <p:nvSpPr>
            <p:cNvPr id="39" name="Text Box 83"/>
            <p:cNvSpPr txBox="1">
              <a:spLocks noChangeArrowheads="1"/>
            </p:cNvSpPr>
            <p:nvPr/>
          </p:nvSpPr>
          <p:spPr bwMode="auto">
            <a:xfrm>
              <a:off x="5045" y="1059"/>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grpSp>
      <p:cxnSp>
        <p:nvCxnSpPr>
          <p:cNvPr id="110" name="直接箭头连接符 109"/>
          <p:cNvCxnSpPr/>
          <p:nvPr/>
        </p:nvCxnSpPr>
        <p:spPr>
          <a:xfrm flipH="1">
            <a:off x="4302474" y="3660899"/>
            <a:ext cx="156369" cy="5163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4754516" y="4043486"/>
            <a:ext cx="321045" cy="6513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364386" y="3599477"/>
            <a:ext cx="351630" cy="523220"/>
          </a:xfrm>
          <a:prstGeom prst="rect">
            <a:avLst/>
          </a:prstGeom>
          <a:noFill/>
          <a:ln>
            <a:noFill/>
          </a:ln>
        </p:spPr>
        <p:txBody>
          <a:bodyPr wrap="square" rtlCol="0">
            <a:spAutoFit/>
          </a:bodyPr>
          <a:lstStyle/>
          <a:p>
            <a:r>
              <a:rPr lang="en-US" sz="2800" smtClean="0">
                <a:solidFill>
                  <a:srgbClr val="FF0000"/>
                </a:solidFill>
              </a:rPr>
              <a:t>p</a:t>
            </a:r>
            <a:endParaRPr lang="en-US" sz="2800">
              <a:solidFill>
                <a:srgbClr val="FF0000"/>
              </a:solidFill>
            </a:endParaRPr>
          </a:p>
        </p:txBody>
      </p:sp>
      <p:sp>
        <p:nvSpPr>
          <p:cNvPr id="113" name="TextBox 112"/>
          <p:cNvSpPr txBox="1"/>
          <p:nvPr/>
        </p:nvSpPr>
        <p:spPr>
          <a:xfrm>
            <a:off x="4572000" y="4005064"/>
            <a:ext cx="457201" cy="523220"/>
          </a:xfrm>
          <a:prstGeom prst="rect">
            <a:avLst/>
          </a:prstGeom>
          <a:noFill/>
          <a:ln>
            <a:noFill/>
          </a:ln>
        </p:spPr>
        <p:txBody>
          <a:bodyPr wrap="square" rtlCol="0">
            <a:spAutoFit/>
          </a:bodyPr>
          <a:lstStyle/>
          <a:p>
            <a:r>
              <a:rPr lang="en-US" altLang="zh-CN" sz="2800">
                <a:solidFill>
                  <a:srgbClr val="FF0000"/>
                </a:solidFill>
              </a:rPr>
              <a:t>r</a:t>
            </a:r>
            <a:r>
              <a:rPr lang="en-US" sz="2800" smtClean="0">
                <a:solidFill>
                  <a:srgbClr val="FF0000"/>
                </a:solidFill>
              </a:rPr>
              <a:t>c</a:t>
            </a:r>
            <a:endParaRPr lang="en-US" sz="2800">
              <a:solidFill>
                <a:srgbClr val="FF0000"/>
              </a:solidFill>
            </a:endParaRPr>
          </a:p>
        </p:txBody>
      </p:sp>
    </p:spTree>
    <p:extLst>
      <p:ext uri="{BB962C8B-B14F-4D97-AF65-F5344CB8AC3E}">
        <p14:creationId xmlns:p14="http://schemas.microsoft.com/office/powerpoint/2010/main" val="362069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fade">
                                      <p:cBhvr>
                                        <p:cTn id="25" dur="500"/>
                                        <p:tgtEl>
                                          <p:spTgt spid="113"/>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fade">
                                      <p:cBhvr>
                                        <p:cTn id="2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86" grpId="0" animBg="1"/>
      <p:bldP spid="112" grpId="0"/>
      <p:bldP spid="1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左单</a:t>
            </a:r>
            <a:r>
              <a:rPr lang="zh-CN" altLang="en-US" smtClean="0"/>
              <a:t>旋转</a:t>
            </a:r>
            <a:endParaRPr lang="zh-CN" alt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a:t>void L_Rotate(BSTree &amp;p) {</a:t>
            </a:r>
          </a:p>
          <a:p>
            <a:pPr marL="0" indent="0">
              <a:buNone/>
            </a:pPr>
            <a:r>
              <a:rPr lang="en-US" altLang="zh-CN" smtClean="0"/>
              <a:t>//</a:t>
            </a:r>
            <a:r>
              <a:rPr lang="zh-CN" altLang="en-US" smtClean="0"/>
              <a:t>对以</a:t>
            </a:r>
            <a:r>
              <a:rPr lang="en-US" altLang="zh-CN" smtClean="0"/>
              <a:t>*p</a:t>
            </a:r>
            <a:r>
              <a:rPr lang="zh-CN" altLang="en-US" smtClean="0"/>
              <a:t>为</a:t>
            </a:r>
            <a:r>
              <a:rPr lang="zh-CN" altLang="en-US"/>
              <a:t>根的二叉排序树作左旋</a:t>
            </a:r>
            <a:r>
              <a:rPr lang="zh-CN" altLang="en-US" smtClean="0"/>
              <a:t>处理</a:t>
            </a:r>
            <a:endParaRPr lang="en-US" altLang="zh-CN" smtClean="0"/>
          </a:p>
          <a:p>
            <a:pPr marL="0" indent="0">
              <a:buNone/>
            </a:pPr>
            <a:r>
              <a:rPr lang="en-US" altLang="zh-CN" smtClean="0"/>
              <a:t>//</a:t>
            </a:r>
            <a:r>
              <a:rPr lang="zh-CN" altLang="en-US" smtClean="0"/>
              <a:t>处理</a:t>
            </a:r>
            <a:r>
              <a:rPr lang="zh-CN" altLang="en-US"/>
              <a:t>之后</a:t>
            </a:r>
            <a:r>
              <a:rPr lang="en-US" altLang="zh-CN"/>
              <a:t>p</a:t>
            </a:r>
            <a:r>
              <a:rPr lang="zh-CN" altLang="en-US"/>
              <a:t>指向新的树根</a:t>
            </a:r>
            <a:r>
              <a:rPr lang="zh-CN" altLang="en-US" smtClean="0"/>
              <a:t>结点 </a:t>
            </a:r>
            <a:endParaRPr lang="zh-CN" altLang="en-US"/>
          </a:p>
          <a:p>
            <a:pPr marL="0" indent="0">
              <a:buNone/>
            </a:pPr>
            <a:r>
              <a:rPr lang="en-US" altLang="zh-CN" smtClean="0"/>
              <a:t>//</a:t>
            </a:r>
            <a:r>
              <a:rPr lang="zh-CN" altLang="en-US" smtClean="0"/>
              <a:t>即</a:t>
            </a:r>
            <a:r>
              <a:rPr lang="zh-CN" altLang="en-US"/>
              <a:t>旋转处理之前的右子树的根结点 </a:t>
            </a:r>
          </a:p>
          <a:p>
            <a:pPr marL="0" indent="0">
              <a:buNone/>
            </a:pPr>
            <a:r>
              <a:rPr lang="en-US" altLang="zh-CN"/>
              <a:t>BSTree rc; </a:t>
            </a:r>
          </a:p>
          <a:p>
            <a:pPr marL="0" indent="0">
              <a:buNone/>
            </a:pPr>
            <a:r>
              <a:rPr lang="en-US" altLang="zh-CN"/>
              <a:t>rc = p-&gt;rchild; //rc</a:t>
            </a:r>
            <a:r>
              <a:rPr lang="zh-CN" altLang="en-US"/>
              <a:t>指向*</a:t>
            </a:r>
            <a:r>
              <a:rPr lang="en-US" altLang="zh-CN"/>
              <a:t>p</a:t>
            </a:r>
            <a:r>
              <a:rPr lang="zh-CN" altLang="en-US"/>
              <a:t>的右子树根结点</a:t>
            </a:r>
          </a:p>
          <a:p>
            <a:pPr marL="0" indent="0">
              <a:buNone/>
            </a:pPr>
            <a:r>
              <a:rPr lang="en-US" altLang="zh-CN"/>
              <a:t>//rc</a:t>
            </a:r>
            <a:r>
              <a:rPr lang="zh-CN" altLang="en-US"/>
              <a:t>的左子树挂接为*</a:t>
            </a:r>
            <a:r>
              <a:rPr lang="en-US" altLang="zh-CN"/>
              <a:t>p</a:t>
            </a:r>
            <a:r>
              <a:rPr lang="zh-CN" altLang="en-US"/>
              <a:t>的右子树</a:t>
            </a:r>
          </a:p>
          <a:p>
            <a:pPr marL="0" indent="0">
              <a:buNone/>
            </a:pPr>
            <a:r>
              <a:rPr lang="en-US" altLang="zh-CN" smtClean="0"/>
              <a:t>p-</a:t>
            </a:r>
            <a:r>
              <a:rPr lang="en-US" altLang="zh-CN"/>
              <a:t>&gt;rchild = rc-&gt;lchild; </a:t>
            </a:r>
          </a:p>
          <a:p>
            <a:pPr marL="0" indent="0">
              <a:buNone/>
            </a:pPr>
            <a:r>
              <a:rPr lang="en-US" altLang="zh-CN" smtClean="0"/>
              <a:t>rc-</a:t>
            </a:r>
            <a:r>
              <a:rPr lang="en-US" altLang="zh-CN"/>
              <a:t>&gt;lchild = p; </a:t>
            </a:r>
          </a:p>
          <a:p>
            <a:pPr marL="0" indent="0">
              <a:buNone/>
            </a:pPr>
            <a:r>
              <a:rPr lang="en-US" altLang="zh-CN" smtClean="0"/>
              <a:t>//p</a:t>
            </a:r>
            <a:r>
              <a:rPr lang="zh-CN" altLang="en-US"/>
              <a:t>指向新的根结点</a:t>
            </a:r>
          </a:p>
          <a:p>
            <a:pPr marL="0" indent="0">
              <a:buNone/>
            </a:pPr>
            <a:r>
              <a:rPr lang="en-US" altLang="zh-CN"/>
              <a:t>p = rc</a:t>
            </a:r>
            <a:r>
              <a:rPr lang="en-US" altLang="zh-CN" smtClean="0"/>
              <a:t>;</a:t>
            </a:r>
          </a:p>
          <a:p>
            <a:pPr marL="0" indent="0">
              <a:buNone/>
            </a:pPr>
            <a:r>
              <a:rPr lang="en-US" altLang="zh-CN" smtClean="0"/>
              <a:t>} //L_Rotate</a:t>
            </a:r>
            <a:endParaRPr lang="en-US" altLang="zh-CN"/>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9.10</a:t>
            </a:r>
            <a:endParaRPr lang="en-US"/>
          </a:p>
        </p:txBody>
      </p:sp>
    </p:spTree>
    <p:extLst>
      <p:ext uri="{BB962C8B-B14F-4D97-AF65-F5344CB8AC3E}">
        <p14:creationId xmlns:p14="http://schemas.microsoft.com/office/powerpoint/2010/main" val="14143018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zh-CN" altLang="en-US" smtClean="0"/>
              <a:t>先左后右双旋转 </a:t>
            </a:r>
            <a:r>
              <a:rPr lang="en-US" altLang="zh-CN" smtClean="0"/>
              <a:t>(RotationLeftRight)-LR</a:t>
            </a:r>
            <a:r>
              <a:rPr lang="zh-CN" altLang="en-US" smtClean="0"/>
              <a:t>型</a:t>
            </a:r>
            <a:endParaRPr lang="zh-CN" altLang="en-US"/>
          </a:p>
        </p:txBody>
      </p:sp>
      <p:sp>
        <p:nvSpPr>
          <p:cNvPr id="95263" name="Rectangle 63"/>
          <p:cNvSpPr>
            <a:spLocks noGrp="1" noChangeArrowheads="1"/>
          </p:cNvSpPr>
          <p:nvPr>
            <p:ph idx="1"/>
          </p:nvPr>
        </p:nvSpPr>
        <p:spPr>
          <a:xfrm>
            <a:off x="457200" y="764704"/>
            <a:ext cx="8229600" cy="5832648"/>
          </a:xfrm>
        </p:spPr>
        <p:txBody>
          <a:bodyPr/>
          <a:lstStyle/>
          <a:p>
            <a:r>
              <a:rPr lang="zh-CN" altLang="en-US" smtClean="0"/>
              <a:t>在结点</a:t>
            </a:r>
            <a:r>
              <a:rPr lang="en-US" altLang="zh-CN" smtClean="0"/>
              <a:t>A</a:t>
            </a:r>
            <a:r>
              <a:rPr lang="zh-CN" altLang="en-US" smtClean="0"/>
              <a:t>的左子女的右子树中插入新结点，该子树高度增</a:t>
            </a:r>
            <a:r>
              <a:rPr lang="en-US" altLang="zh-CN" smtClean="0"/>
              <a:t>1</a:t>
            </a:r>
            <a:r>
              <a:rPr lang="zh-CN" altLang="en-US" smtClean="0"/>
              <a:t>导致结点</a:t>
            </a:r>
            <a:r>
              <a:rPr lang="en-US" altLang="zh-CN" smtClean="0"/>
              <a:t>A</a:t>
            </a:r>
            <a:r>
              <a:rPr lang="zh-CN" altLang="en-US" smtClean="0"/>
              <a:t>的平衡因子变为</a:t>
            </a:r>
            <a:r>
              <a:rPr lang="en-US" altLang="zh-CN" smtClean="0"/>
              <a:t>-2</a:t>
            </a:r>
            <a:r>
              <a:rPr lang="zh-CN" altLang="en-US" smtClean="0"/>
              <a:t>，造成不平衡</a:t>
            </a:r>
          </a:p>
          <a:p>
            <a:r>
              <a:rPr lang="zh-CN" altLang="en-US" smtClean="0"/>
              <a:t>以结点</a:t>
            </a:r>
            <a:r>
              <a:rPr lang="en-US" altLang="zh-CN" smtClean="0"/>
              <a:t>E</a:t>
            </a:r>
            <a:r>
              <a:rPr lang="zh-CN" altLang="en-US" smtClean="0"/>
              <a:t>为旋转轴，将结点</a:t>
            </a:r>
            <a:r>
              <a:rPr lang="en-US" altLang="zh-CN" smtClean="0"/>
              <a:t>B</a:t>
            </a:r>
            <a:r>
              <a:rPr lang="zh-CN" altLang="en-US" smtClean="0"/>
              <a:t>反时针旋转，以</a:t>
            </a:r>
            <a:r>
              <a:rPr lang="en-US" altLang="zh-CN" smtClean="0"/>
              <a:t>E</a:t>
            </a:r>
            <a:r>
              <a:rPr lang="zh-CN" altLang="en-US" smtClean="0"/>
              <a:t>代替原来</a:t>
            </a:r>
            <a:r>
              <a:rPr lang="en-US" altLang="zh-CN" smtClean="0"/>
              <a:t>B</a:t>
            </a:r>
            <a:r>
              <a:rPr lang="zh-CN" altLang="en-US" smtClean="0"/>
              <a:t>的位置</a:t>
            </a:r>
            <a:r>
              <a:rPr lang="en-US" altLang="zh-CN" smtClean="0"/>
              <a:t>	</a:t>
            </a:r>
            <a:endParaRPr lang="zh-CN" altLang="en-US" smtClean="0"/>
          </a:p>
        </p:txBody>
      </p:sp>
      <p:sp>
        <p:nvSpPr>
          <p:cNvPr id="95234" name="灯片编号占位符 4"/>
          <p:cNvSpPr>
            <a:spLocks noGrp="1"/>
          </p:cNvSpPr>
          <p:nvPr>
            <p:ph type="sldNum" sz="quarter" idx="12"/>
          </p:nvPr>
        </p:nvSpPr>
        <p:spPr>
          <a:xfrm>
            <a:off x="8748464" y="6492875"/>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0C71B5-836B-4EE7-B747-61380D84540A}" type="slidenum">
              <a:rPr lang="en-US" altLang="zh-CN" smtClean="0"/>
              <a:pPr/>
              <a:t>14</a:t>
            </a:fld>
            <a:endParaRPr lang="en-US" altLang="zh-CN"/>
          </a:p>
        </p:txBody>
      </p:sp>
      <p:sp>
        <p:nvSpPr>
          <p:cNvPr id="95235" name="AutoShape 2"/>
          <p:cNvSpPr>
            <a:spLocks noChangeArrowheads="1"/>
          </p:cNvSpPr>
          <p:nvPr/>
        </p:nvSpPr>
        <p:spPr bwMode="auto">
          <a:xfrm flipH="1">
            <a:off x="1748309" y="6366396"/>
            <a:ext cx="821754" cy="488429"/>
          </a:xfrm>
          <a:prstGeom prst="wedgeRoundRectCallout">
            <a:avLst>
              <a:gd name="adj1" fmla="val 100712"/>
              <a:gd name="adj2" fmla="val -79657"/>
              <a:gd name="adj3" fmla="val 16667"/>
            </a:avLst>
          </a:prstGeom>
          <a:solidFill>
            <a:srgbClr val="FFFFCC"/>
          </a:solidFill>
          <a:ln w="952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95236" name="Text Box 3"/>
          <p:cNvSpPr txBox="1">
            <a:spLocks noChangeArrowheads="1"/>
          </p:cNvSpPr>
          <p:nvPr/>
        </p:nvSpPr>
        <p:spPr bwMode="auto">
          <a:xfrm>
            <a:off x="1691680" y="6366396"/>
            <a:ext cx="87838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b="1">
                <a:solidFill>
                  <a:schemeClr val="tx2"/>
                </a:solidFill>
                <a:latin typeface="Times New Roman" panose="02020603050405020304" pitchFamily="18" charset="0"/>
                <a:ea typeface="仿宋_GB2312" pitchFamily="49" charset="-122"/>
              </a:rPr>
              <a:t>插入</a:t>
            </a:r>
            <a:endParaRPr lang="zh-CN" altLang="en-US" sz="2600">
              <a:solidFill>
                <a:schemeClr val="bg2"/>
              </a:solidFill>
              <a:latin typeface="Times New Roman" panose="02020603050405020304" pitchFamily="18" charset="0"/>
            </a:endParaRPr>
          </a:p>
        </p:txBody>
      </p:sp>
      <p:grpSp>
        <p:nvGrpSpPr>
          <p:cNvPr id="2" name="组合 1"/>
          <p:cNvGrpSpPr/>
          <p:nvPr/>
        </p:nvGrpSpPr>
        <p:grpSpPr>
          <a:xfrm>
            <a:off x="61714" y="3161233"/>
            <a:ext cx="2782094" cy="3091180"/>
            <a:chOff x="61714" y="3161233"/>
            <a:chExt cx="3024286" cy="3091180"/>
          </a:xfrm>
        </p:grpSpPr>
        <p:sp>
          <p:nvSpPr>
            <p:cNvPr id="95237" name="Line 6"/>
            <p:cNvSpPr>
              <a:spLocks noChangeShapeType="1"/>
            </p:cNvSpPr>
            <p:nvPr/>
          </p:nvSpPr>
          <p:spPr bwMode="auto">
            <a:xfrm>
              <a:off x="1617563" y="4990033"/>
              <a:ext cx="304800" cy="3937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7"/>
            <p:cNvSpPr>
              <a:spLocks noChangeShapeType="1"/>
            </p:cNvSpPr>
            <p:nvPr/>
          </p:nvSpPr>
          <p:spPr bwMode="auto">
            <a:xfrm flipH="1">
              <a:off x="1236563" y="4990033"/>
              <a:ext cx="304800" cy="3937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8"/>
            <p:cNvSpPr>
              <a:spLocks noChangeShapeType="1"/>
            </p:cNvSpPr>
            <p:nvPr/>
          </p:nvSpPr>
          <p:spPr bwMode="auto">
            <a:xfrm>
              <a:off x="1769963" y="3847033"/>
              <a:ext cx="685800" cy="7086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Line 9"/>
            <p:cNvSpPr>
              <a:spLocks noChangeShapeType="1"/>
            </p:cNvSpPr>
            <p:nvPr/>
          </p:nvSpPr>
          <p:spPr bwMode="auto">
            <a:xfrm flipH="1">
              <a:off x="474563" y="3847033"/>
              <a:ext cx="1066800" cy="125984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1" name="Rectangle 10"/>
            <p:cNvSpPr>
              <a:spLocks noChangeArrowheads="1"/>
            </p:cNvSpPr>
            <p:nvPr/>
          </p:nvSpPr>
          <p:spPr bwMode="auto">
            <a:xfrm>
              <a:off x="2379563" y="4380433"/>
              <a:ext cx="381000" cy="11811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5242" name="Line 11"/>
            <p:cNvSpPr>
              <a:spLocks noChangeShapeType="1"/>
            </p:cNvSpPr>
            <p:nvPr/>
          </p:nvSpPr>
          <p:spPr bwMode="auto">
            <a:xfrm>
              <a:off x="1160363" y="4456633"/>
              <a:ext cx="457200" cy="47244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3" name="Oval 12"/>
            <p:cNvSpPr>
              <a:spLocks noChangeArrowheads="1"/>
            </p:cNvSpPr>
            <p:nvPr/>
          </p:nvSpPr>
          <p:spPr bwMode="auto">
            <a:xfrm>
              <a:off x="931763" y="4151833"/>
              <a:ext cx="381000" cy="3937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4" name="Oval 13"/>
            <p:cNvSpPr>
              <a:spLocks noChangeArrowheads="1"/>
            </p:cNvSpPr>
            <p:nvPr/>
          </p:nvSpPr>
          <p:spPr bwMode="auto">
            <a:xfrm>
              <a:off x="1465163" y="3542233"/>
              <a:ext cx="381000" cy="3937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5" name="Rectangle 14"/>
            <p:cNvSpPr>
              <a:spLocks noChangeArrowheads="1"/>
            </p:cNvSpPr>
            <p:nvPr/>
          </p:nvSpPr>
          <p:spPr bwMode="auto">
            <a:xfrm>
              <a:off x="215800" y="4913833"/>
              <a:ext cx="411163" cy="133858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5246" name="Text Box 15"/>
            <p:cNvSpPr txBox="1">
              <a:spLocks noChangeArrowheads="1"/>
            </p:cNvSpPr>
            <p:nvPr/>
          </p:nvSpPr>
          <p:spPr bwMode="auto">
            <a:xfrm>
              <a:off x="1063525" y="3161233"/>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95247" name="Text Box 16"/>
            <p:cNvSpPr txBox="1">
              <a:spLocks noChangeArrowheads="1"/>
            </p:cNvSpPr>
            <p:nvPr/>
          </p:nvSpPr>
          <p:spPr bwMode="auto">
            <a:xfrm>
              <a:off x="2608163" y="3847033"/>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5248" name="Text Box 17"/>
            <p:cNvSpPr txBox="1">
              <a:spLocks noChangeArrowheads="1"/>
            </p:cNvSpPr>
            <p:nvPr/>
          </p:nvSpPr>
          <p:spPr bwMode="auto">
            <a:xfrm>
              <a:off x="1693763" y="4380433"/>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95249" name="Text Box 18"/>
            <p:cNvSpPr txBox="1">
              <a:spLocks noChangeArrowheads="1"/>
            </p:cNvSpPr>
            <p:nvPr/>
          </p:nvSpPr>
          <p:spPr bwMode="auto">
            <a:xfrm>
              <a:off x="61714" y="4365104"/>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95250" name="Rectangle 19"/>
            <p:cNvSpPr>
              <a:spLocks noChangeArrowheads="1"/>
            </p:cNvSpPr>
            <p:nvPr/>
          </p:nvSpPr>
          <p:spPr bwMode="auto">
            <a:xfrm>
              <a:off x="1084163" y="5371033"/>
              <a:ext cx="381000" cy="86614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5251" name="Oval 20"/>
            <p:cNvSpPr>
              <a:spLocks noChangeArrowheads="1"/>
            </p:cNvSpPr>
            <p:nvPr/>
          </p:nvSpPr>
          <p:spPr bwMode="auto">
            <a:xfrm>
              <a:off x="1388963" y="4685233"/>
              <a:ext cx="381000" cy="3937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2" name="Rectangle 21"/>
            <p:cNvSpPr>
              <a:spLocks noChangeArrowheads="1"/>
            </p:cNvSpPr>
            <p:nvPr/>
          </p:nvSpPr>
          <p:spPr bwMode="auto">
            <a:xfrm>
              <a:off x="1693763" y="5371033"/>
              <a:ext cx="381000" cy="86614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5253" name="Text Box 22"/>
            <p:cNvSpPr txBox="1">
              <a:spLocks noChangeArrowheads="1"/>
            </p:cNvSpPr>
            <p:nvPr/>
          </p:nvSpPr>
          <p:spPr bwMode="auto">
            <a:xfrm>
              <a:off x="1693763" y="5401196"/>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5254" name="Text Box 23"/>
            <p:cNvSpPr txBox="1">
              <a:spLocks noChangeArrowheads="1"/>
            </p:cNvSpPr>
            <p:nvPr/>
          </p:nvSpPr>
          <p:spPr bwMode="auto">
            <a:xfrm>
              <a:off x="793650" y="5401196"/>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5255" name="Text Box 24"/>
            <p:cNvSpPr txBox="1">
              <a:spLocks noChangeArrowheads="1"/>
            </p:cNvSpPr>
            <p:nvPr/>
          </p:nvSpPr>
          <p:spPr bwMode="auto">
            <a:xfrm>
              <a:off x="474563" y="3847033"/>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95256" name="Text Box 25"/>
            <p:cNvSpPr txBox="1">
              <a:spLocks noChangeArrowheads="1"/>
            </p:cNvSpPr>
            <p:nvPr/>
          </p:nvSpPr>
          <p:spPr bwMode="auto">
            <a:xfrm>
              <a:off x="846038" y="4851921"/>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95257" name="Text Box 26"/>
            <p:cNvSpPr txBox="1">
              <a:spLocks noChangeArrowheads="1"/>
            </p:cNvSpPr>
            <p:nvPr/>
          </p:nvSpPr>
          <p:spPr bwMode="auto">
            <a:xfrm>
              <a:off x="1803300" y="4837633"/>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8555" name="Text Box 27"/>
            <p:cNvSpPr txBox="1">
              <a:spLocks noChangeArrowheads="1"/>
            </p:cNvSpPr>
            <p:nvPr/>
          </p:nvSpPr>
          <p:spPr bwMode="auto">
            <a:xfrm>
              <a:off x="1396900" y="3473971"/>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278556" name="Text Box 28"/>
            <p:cNvSpPr txBox="1">
              <a:spLocks noChangeArrowheads="1"/>
            </p:cNvSpPr>
            <p:nvPr/>
          </p:nvSpPr>
          <p:spPr bwMode="auto">
            <a:xfrm>
              <a:off x="949225" y="4118496"/>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557" name="Text Box 29"/>
            <p:cNvSpPr txBox="1">
              <a:spLocks noChangeArrowheads="1"/>
            </p:cNvSpPr>
            <p:nvPr/>
          </p:nvSpPr>
          <p:spPr bwMode="auto">
            <a:xfrm>
              <a:off x="1401663" y="4645546"/>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grpSp>
      <p:sp>
        <p:nvSpPr>
          <p:cNvPr id="95265" name="AutoShape 32"/>
          <p:cNvSpPr>
            <a:spLocks noChangeArrowheads="1"/>
          </p:cNvSpPr>
          <p:nvPr/>
        </p:nvSpPr>
        <p:spPr bwMode="auto">
          <a:xfrm flipH="1">
            <a:off x="5209183" y="6047184"/>
            <a:ext cx="914400" cy="838200"/>
          </a:xfrm>
          <a:prstGeom prst="wedgeRoundRectCallout">
            <a:avLst>
              <a:gd name="adj1" fmla="val 124786"/>
              <a:gd name="adj2" fmla="val -167857"/>
              <a:gd name="adj3" fmla="val 16667"/>
            </a:avLst>
          </a:prstGeom>
          <a:solidFill>
            <a:srgbClr val="FFFFCC"/>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95266" name="Text Box 33"/>
          <p:cNvSpPr txBox="1">
            <a:spLocks noChangeArrowheads="1"/>
          </p:cNvSpPr>
          <p:nvPr/>
        </p:nvSpPr>
        <p:spPr bwMode="auto">
          <a:xfrm>
            <a:off x="5209183" y="6063059"/>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tx2"/>
                </a:solidFill>
                <a:latin typeface="Times New Roman" panose="02020603050405020304" pitchFamily="18" charset="0"/>
                <a:ea typeface="仿宋_GB2312" pitchFamily="49" charset="-122"/>
              </a:rPr>
              <a:t>左单</a:t>
            </a:r>
          </a:p>
          <a:p>
            <a:pPr algn="l" eaLnBrk="1" hangingPunct="1"/>
            <a:r>
              <a:rPr lang="zh-CN" altLang="en-US" sz="2400" b="1">
                <a:solidFill>
                  <a:schemeClr val="tx2"/>
                </a:solidFill>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sp>
        <p:nvSpPr>
          <p:cNvPr id="278563" name="Freeform 35"/>
          <p:cNvSpPr>
            <a:spLocks/>
          </p:cNvSpPr>
          <p:nvPr/>
        </p:nvSpPr>
        <p:spPr bwMode="auto">
          <a:xfrm>
            <a:off x="3779912" y="4747344"/>
            <a:ext cx="406400" cy="119063"/>
          </a:xfrm>
          <a:custGeom>
            <a:avLst/>
            <a:gdLst>
              <a:gd name="T0" fmla="*/ 645159891 w 256"/>
              <a:gd name="T1" fmla="*/ 189013279 h 75"/>
              <a:gd name="T2" fmla="*/ 529232759 w 256"/>
              <a:gd name="T3" fmla="*/ 50403329 h 75"/>
              <a:gd name="T4" fmla="*/ 345260547 w 256"/>
              <a:gd name="T5" fmla="*/ 5040333 h 75"/>
              <a:gd name="T6" fmla="*/ 161289973 w 256"/>
              <a:gd name="T7" fmla="*/ 27722630 h 75"/>
              <a:gd name="T8" fmla="*/ 0 w 256"/>
              <a:gd name="T9" fmla="*/ 166330993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 name="组合 3"/>
          <p:cNvGrpSpPr/>
          <p:nvPr/>
        </p:nvGrpSpPr>
        <p:grpSpPr>
          <a:xfrm>
            <a:off x="2843808" y="3204641"/>
            <a:ext cx="2822575" cy="3344243"/>
            <a:chOff x="2843808" y="3181101"/>
            <a:chExt cx="3241676" cy="3344243"/>
          </a:xfrm>
        </p:grpSpPr>
        <p:sp>
          <p:nvSpPr>
            <p:cNvPr id="95264" name="Text Box 31"/>
            <p:cNvSpPr txBox="1">
              <a:spLocks noChangeArrowheads="1"/>
            </p:cNvSpPr>
            <p:nvPr/>
          </p:nvSpPr>
          <p:spPr bwMode="auto">
            <a:xfrm>
              <a:off x="4685308" y="4277444"/>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95267" name="Text Box 34"/>
            <p:cNvSpPr txBox="1">
              <a:spLocks noChangeArrowheads="1"/>
            </p:cNvSpPr>
            <p:nvPr/>
          </p:nvSpPr>
          <p:spPr bwMode="auto">
            <a:xfrm>
              <a:off x="4858346" y="4939432"/>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95268" name="Text Box 36"/>
            <p:cNvSpPr txBox="1">
              <a:spLocks noChangeArrowheads="1"/>
            </p:cNvSpPr>
            <p:nvPr/>
          </p:nvSpPr>
          <p:spPr bwMode="auto">
            <a:xfrm>
              <a:off x="4902796" y="3181101"/>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95269" name="Text Box 37"/>
            <p:cNvSpPr txBox="1">
              <a:spLocks noChangeArrowheads="1"/>
            </p:cNvSpPr>
            <p:nvPr/>
          </p:nvSpPr>
          <p:spPr bwMode="auto">
            <a:xfrm>
              <a:off x="5607646" y="3947244"/>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5270" name="Text Box 38"/>
            <p:cNvSpPr txBox="1">
              <a:spLocks noChangeArrowheads="1"/>
            </p:cNvSpPr>
            <p:nvPr/>
          </p:nvSpPr>
          <p:spPr bwMode="auto">
            <a:xfrm>
              <a:off x="2843808" y="4510807"/>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95271" name="Text Box 39"/>
            <p:cNvSpPr txBox="1">
              <a:spLocks noChangeArrowheads="1"/>
            </p:cNvSpPr>
            <p:nvPr/>
          </p:nvSpPr>
          <p:spPr bwMode="auto">
            <a:xfrm>
              <a:off x="3474046" y="3947244"/>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95272" name="Text Box 40"/>
            <p:cNvSpPr txBox="1">
              <a:spLocks noChangeArrowheads="1"/>
            </p:cNvSpPr>
            <p:nvPr/>
          </p:nvSpPr>
          <p:spPr bwMode="auto">
            <a:xfrm>
              <a:off x="3951883" y="4937844"/>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grpSp>
          <p:nvGrpSpPr>
            <p:cNvPr id="95273" name="Group 41"/>
            <p:cNvGrpSpPr>
              <a:grpSpLocks/>
            </p:cNvGrpSpPr>
            <p:nvPr/>
          </p:nvGrpSpPr>
          <p:grpSpPr bwMode="auto">
            <a:xfrm>
              <a:off x="3266083" y="3642444"/>
              <a:ext cx="2590800" cy="2882900"/>
              <a:chOff x="3042" y="1932"/>
              <a:chExt cx="1632" cy="1816"/>
            </a:xfrm>
          </p:grpSpPr>
          <p:sp>
            <p:nvSpPr>
              <p:cNvPr id="95277" name="Rectangle 42"/>
              <p:cNvSpPr>
                <a:spLocks noChangeArrowheads="1"/>
              </p:cNvSpPr>
              <p:nvPr/>
            </p:nvSpPr>
            <p:spPr bwMode="auto">
              <a:xfrm>
                <a:off x="3504" y="3084"/>
                <a:ext cx="240" cy="531"/>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5278" name="Line 43"/>
              <p:cNvSpPr>
                <a:spLocks noChangeShapeType="1"/>
              </p:cNvSpPr>
              <p:nvPr/>
            </p:nvSpPr>
            <p:spPr bwMode="auto">
              <a:xfrm flipH="1">
                <a:off x="3666" y="284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79" name="Line 44"/>
              <p:cNvSpPr>
                <a:spLocks noChangeShapeType="1"/>
              </p:cNvSpPr>
              <p:nvPr/>
            </p:nvSpPr>
            <p:spPr bwMode="auto">
              <a:xfrm>
                <a:off x="3906" y="284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0" name="Line 45"/>
              <p:cNvSpPr>
                <a:spLocks noChangeShapeType="1"/>
              </p:cNvSpPr>
              <p:nvPr/>
            </p:nvSpPr>
            <p:spPr bwMode="auto">
              <a:xfrm>
                <a:off x="4002" y="2124"/>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1" name="Line 46"/>
              <p:cNvSpPr>
                <a:spLocks noChangeShapeType="1"/>
              </p:cNvSpPr>
              <p:nvPr/>
            </p:nvSpPr>
            <p:spPr bwMode="auto">
              <a:xfrm flipH="1">
                <a:off x="3186" y="2124"/>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2" name="Rectangle 47"/>
              <p:cNvSpPr>
                <a:spLocks noChangeArrowheads="1"/>
              </p:cNvSpPr>
              <p:nvPr/>
            </p:nvSpPr>
            <p:spPr bwMode="auto">
              <a:xfrm>
                <a:off x="4434" y="2460"/>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5283" name="Line 48"/>
              <p:cNvSpPr>
                <a:spLocks noChangeShapeType="1"/>
              </p:cNvSpPr>
              <p:nvPr/>
            </p:nvSpPr>
            <p:spPr bwMode="auto">
              <a:xfrm>
                <a:off x="3618" y="2508"/>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4" name="Oval 49"/>
              <p:cNvSpPr>
                <a:spLocks noChangeArrowheads="1"/>
              </p:cNvSpPr>
              <p:nvPr/>
            </p:nvSpPr>
            <p:spPr bwMode="auto">
              <a:xfrm>
                <a:off x="3474" y="2316"/>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5" name="Oval 50"/>
              <p:cNvSpPr>
                <a:spLocks noChangeArrowheads="1"/>
              </p:cNvSpPr>
              <p:nvPr/>
            </p:nvSpPr>
            <p:spPr bwMode="auto">
              <a:xfrm>
                <a:off x="3810" y="1932"/>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6" name="Rectangle 51"/>
              <p:cNvSpPr>
                <a:spLocks noChangeArrowheads="1"/>
              </p:cNvSpPr>
              <p:nvPr/>
            </p:nvSpPr>
            <p:spPr bwMode="auto">
              <a:xfrm>
                <a:off x="3042" y="2748"/>
                <a:ext cx="240" cy="816"/>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5287" name="Oval 52"/>
              <p:cNvSpPr>
                <a:spLocks noChangeArrowheads="1"/>
              </p:cNvSpPr>
              <p:nvPr/>
            </p:nvSpPr>
            <p:spPr bwMode="auto">
              <a:xfrm>
                <a:off x="3762" y="2652"/>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8" name="Rectangle 53"/>
              <p:cNvSpPr>
                <a:spLocks noChangeArrowheads="1"/>
              </p:cNvSpPr>
              <p:nvPr/>
            </p:nvSpPr>
            <p:spPr bwMode="auto">
              <a:xfrm>
                <a:off x="4002" y="3084"/>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5289" name="Text Box 54"/>
              <p:cNvSpPr txBox="1">
                <a:spLocks noChangeArrowheads="1"/>
              </p:cNvSpPr>
              <p:nvPr/>
            </p:nvSpPr>
            <p:spPr bwMode="auto">
              <a:xfrm>
                <a:off x="3954" y="3103"/>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5290" name="Text Box 55"/>
              <p:cNvSpPr txBox="1">
                <a:spLocks noChangeArrowheads="1"/>
              </p:cNvSpPr>
              <p:nvPr/>
            </p:nvSpPr>
            <p:spPr bwMode="auto">
              <a:xfrm>
                <a:off x="3504" y="3103"/>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95291" name="Rectangle 56"/>
              <p:cNvSpPr>
                <a:spLocks noChangeArrowheads="1"/>
              </p:cNvSpPr>
              <p:nvPr/>
            </p:nvSpPr>
            <p:spPr bwMode="auto">
              <a:xfrm>
                <a:off x="3500" y="3610"/>
                <a:ext cx="249" cy="138"/>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sp>
          <p:nvSpPr>
            <p:cNvPr id="278585" name="Text Box 57"/>
            <p:cNvSpPr txBox="1">
              <a:spLocks noChangeArrowheads="1"/>
            </p:cNvSpPr>
            <p:nvPr/>
          </p:nvSpPr>
          <p:spPr bwMode="auto">
            <a:xfrm>
              <a:off x="3972521" y="4201244"/>
              <a:ext cx="3365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278586" name="Text Box 58"/>
            <p:cNvSpPr txBox="1">
              <a:spLocks noChangeArrowheads="1"/>
            </p:cNvSpPr>
            <p:nvPr/>
          </p:nvSpPr>
          <p:spPr bwMode="auto">
            <a:xfrm>
              <a:off x="4332883" y="4734644"/>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1</a:t>
              </a:r>
            </a:p>
          </p:txBody>
        </p:sp>
        <p:sp>
          <p:nvSpPr>
            <p:cNvPr id="278587" name="Text Box 59"/>
            <p:cNvSpPr txBox="1">
              <a:spLocks noChangeArrowheads="1"/>
            </p:cNvSpPr>
            <p:nvPr/>
          </p:nvSpPr>
          <p:spPr bwMode="auto">
            <a:xfrm>
              <a:off x="4413846" y="3586882"/>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grpSp>
      <p:grpSp>
        <p:nvGrpSpPr>
          <p:cNvPr id="64" name="Group 5"/>
          <p:cNvGrpSpPr>
            <a:grpSpLocks/>
          </p:cNvGrpSpPr>
          <p:nvPr/>
        </p:nvGrpSpPr>
        <p:grpSpPr bwMode="auto">
          <a:xfrm>
            <a:off x="5796136" y="3133998"/>
            <a:ext cx="3324225" cy="3535362"/>
            <a:chOff x="517" y="1752"/>
            <a:chExt cx="2094" cy="2227"/>
          </a:xfrm>
        </p:grpSpPr>
        <p:sp>
          <p:nvSpPr>
            <p:cNvPr id="65" name="Text Box 6"/>
            <p:cNvSpPr txBox="1">
              <a:spLocks noChangeArrowheads="1"/>
            </p:cNvSpPr>
            <p:nvPr/>
          </p:nvSpPr>
          <p:spPr bwMode="auto">
            <a:xfrm>
              <a:off x="1504" y="1752"/>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66" name="Text Box 7"/>
            <p:cNvSpPr txBox="1">
              <a:spLocks noChangeArrowheads="1"/>
            </p:cNvSpPr>
            <p:nvPr/>
          </p:nvSpPr>
          <p:spPr bwMode="auto">
            <a:xfrm>
              <a:off x="1168" y="2213"/>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grpSp>
          <p:nvGrpSpPr>
            <p:cNvPr id="67" name="Group 8"/>
            <p:cNvGrpSpPr>
              <a:grpSpLocks/>
            </p:cNvGrpSpPr>
            <p:nvPr/>
          </p:nvGrpSpPr>
          <p:grpSpPr bwMode="auto">
            <a:xfrm>
              <a:off x="517" y="1979"/>
              <a:ext cx="2094" cy="2000"/>
              <a:chOff x="544" y="1943"/>
              <a:chExt cx="2094" cy="2000"/>
            </a:xfrm>
          </p:grpSpPr>
          <p:sp>
            <p:nvSpPr>
              <p:cNvPr id="68" name="Line 9"/>
              <p:cNvSpPr>
                <a:spLocks noChangeShapeType="1"/>
              </p:cNvSpPr>
              <p:nvPr/>
            </p:nvSpPr>
            <p:spPr bwMode="auto">
              <a:xfrm>
                <a:off x="1264" y="2885"/>
                <a:ext cx="240" cy="28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0"/>
              <p:cNvSpPr>
                <a:spLocks noChangeShapeType="1"/>
              </p:cNvSpPr>
              <p:nvPr/>
            </p:nvSpPr>
            <p:spPr bwMode="auto">
              <a:xfrm>
                <a:off x="1984" y="2165"/>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1"/>
              <p:cNvSpPr>
                <a:spLocks noChangeShapeType="1"/>
              </p:cNvSpPr>
              <p:nvPr/>
            </p:nvSpPr>
            <p:spPr bwMode="auto">
              <a:xfrm flipH="1">
                <a:off x="928" y="2165"/>
                <a:ext cx="912" cy="100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Rectangle 12"/>
              <p:cNvSpPr>
                <a:spLocks noChangeArrowheads="1"/>
              </p:cNvSpPr>
              <p:nvPr/>
            </p:nvSpPr>
            <p:spPr bwMode="auto">
              <a:xfrm>
                <a:off x="2368" y="2501"/>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2" name="Line 13"/>
              <p:cNvSpPr>
                <a:spLocks noChangeShapeType="1"/>
              </p:cNvSpPr>
              <p:nvPr/>
            </p:nvSpPr>
            <p:spPr bwMode="auto">
              <a:xfrm>
                <a:off x="1600" y="2549"/>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Oval 14"/>
              <p:cNvSpPr>
                <a:spLocks noChangeArrowheads="1"/>
              </p:cNvSpPr>
              <p:nvPr/>
            </p:nvSpPr>
            <p:spPr bwMode="auto">
              <a:xfrm>
                <a:off x="1456" y="2357"/>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 name="Oval 15"/>
              <p:cNvSpPr>
                <a:spLocks noChangeArrowheads="1"/>
              </p:cNvSpPr>
              <p:nvPr/>
            </p:nvSpPr>
            <p:spPr bwMode="auto">
              <a:xfrm>
                <a:off x="1792" y="1973"/>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Rectangle 16"/>
              <p:cNvSpPr>
                <a:spLocks noChangeArrowheads="1"/>
              </p:cNvSpPr>
              <p:nvPr/>
            </p:nvSpPr>
            <p:spPr bwMode="auto">
              <a:xfrm>
                <a:off x="784" y="3173"/>
                <a:ext cx="240" cy="77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76" name="Text Box 17"/>
              <p:cNvSpPr txBox="1">
                <a:spLocks noChangeArrowheads="1"/>
              </p:cNvSpPr>
              <p:nvPr/>
            </p:nvSpPr>
            <p:spPr bwMode="auto">
              <a:xfrm>
                <a:off x="2337" y="200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77" name="Text Box 18"/>
              <p:cNvSpPr txBox="1">
                <a:spLocks noChangeArrowheads="1"/>
              </p:cNvSpPr>
              <p:nvPr/>
            </p:nvSpPr>
            <p:spPr bwMode="auto">
              <a:xfrm>
                <a:off x="544" y="285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78" name="Rectangle 19"/>
              <p:cNvSpPr>
                <a:spLocks noChangeArrowheads="1"/>
              </p:cNvSpPr>
              <p:nvPr/>
            </p:nvSpPr>
            <p:spPr bwMode="auto">
              <a:xfrm>
                <a:off x="1408" y="3182"/>
                <a:ext cx="240" cy="642"/>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79" name="Oval 20"/>
              <p:cNvSpPr>
                <a:spLocks noChangeArrowheads="1"/>
              </p:cNvSpPr>
              <p:nvPr/>
            </p:nvSpPr>
            <p:spPr bwMode="auto">
              <a:xfrm>
                <a:off x="1120" y="2741"/>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 name="Rectangle 21"/>
              <p:cNvSpPr>
                <a:spLocks noChangeArrowheads="1"/>
              </p:cNvSpPr>
              <p:nvPr/>
            </p:nvSpPr>
            <p:spPr bwMode="auto">
              <a:xfrm>
                <a:off x="1888" y="2693"/>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81" name="Text Box 22"/>
              <p:cNvSpPr txBox="1">
                <a:spLocks noChangeArrowheads="1"/>
              </p:cNvSpPr>
              <p:nvPr/>
            </p:nvSpPr>
            <p:spPr bwMode="auto">
              <a:xfrm>
                <a:off x="1888" y="2741"/>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82" name="Text Box 23"/>
              <p:cNvSpPr txBox="1">
                <a:spLocks noChangeArrowheads="1"/>
              </p:cNvSpPr>
              <p:nvPr/>
            </p:nvSpPr>
            <p:spPr bwMode="auto">
              <a:xfrm>
                <a:off x="1390" y="3336"/>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83" name="Text Box 24"/>
              <p:cNvSpPr txBox="1">
                <a:spLocks noChangeArrowheads="1"/>
              </p:cNvSpPr>
              <p:nvPr/>
            </p:nvSpPr>
            <p:spPr bwMode="auto">
              <a:xfrm>
                <a:off x="880" y="2520"/>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84" name="Text Box 25"/>
              <p:cNvSpPr txBox="1">
                <a:spLocks noChangeArrowheads="1"/>
              </p:cNvSpPr>
              <p:nvPr/>
            </p:nvSpPr>
            <p:spPr bwMode="auto">
              <a:xfrm>
                <a:off x="1472" y="2837"/>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85" name="Text Box 26"/>
              <p:cNvSpPr txBox="1">
                <a:spLocks noChangeArrowheads="1"/>
              </p:cNvSpPr>
              <p:nvPr/>
            </p:nvSpPr>
            <p:spPr bwMode="auto">
              <a:xfrm>
                <a:off x="1957" y="2376"/>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86" name="Text Box 27"/>
              <p:cNvSpPr txBox="1">
                <a:spLocks noChangeArrowheads="1"/>
              </p:cNvSpPr>
              <p:nvPr/>
            </p:nvSpPr>
            <p:spPr bwMode="auto">
              <a:xfrm>
                <a:off x="1127" y="2709"/>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87" name="Text Box 28"/>
              <p:cNvSpPr txBox="1">
                <a:spLocks noChangeArrowheads="1"/>
              </p:cNvSpPr>
              <p:nvPr/>
            </p:nvSpPr>
            <p:spPr bwMode="auto">
              <a:xfrm>
                <a:off x="1741" y="1943"/>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宋体" pitchFamily="2"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88" name="Text Box 29"/>
              <p:cNvSpPr txBox="1">
                <a:spLocks noChangeArrowheads="1"/>
              </p:cNvSpPr>
              <p:nvPr/>
            </p:nvSpPr>
            <p:spPr bwMode="auto">
              <a:xfrm>
                <a:off x="1408" y="2325"/>
                <a:ext cx="310" cy="288"/>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隶书" pitchFamily="49" charset="-122"/>
                    <a:ea typeface="隶书"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2</a:t>
                </a:r>
              </a:p>
            </p:txBody>
          </p:sp>
          <p:sp>
            <p:nvSpPr>
              <p:cNvPr id="89" name="Rectangle 30"/>
              <p:cNvSpPr>
                <a:spLocks noChangeArrowheads="1"/>
              </p:cNvSpPr>
              <p:nvPr/>
            </p:nvSpPr>
            <p:spPr bwMode="auto">
              <a:xfrm>
                <a:off x="1404" y="3809"/>
                <a:ext cx="240" cy="121"/>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grpSp>
    </p:spTree>
    <p:extLst>
      <p:ext uri="{BB962C8B-B14F-4D97-AF65-F5344CB8AC3E}">
        <p14:creationId xmlns:p14="http://schemas.microsoft.com/office/powerpoint/2010/main" val="321555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85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p:bldP spid="95236" grpId="0"/>
      <p:bldP spid="95265" grpId="0" animBg="1"/>
      <p:bldP spid="95266" grpId="0"/>
      <p:bldP spid="2785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先左后右双</a:t>
            </a:r>
            <a:r>
              <a:rPr lang="zh-CN" altLang="en-US" smtClean="0"/>
              <a:t>旋转</a:t>
            </a:r>
            <a:endParaRPr lang="zh-CN" altLang="en-US"/>
          </a:p>
        </p:txBody>
      </p:sp>
      <p:sp>
        <p:nvSpPr>
          <p:cNvPr id="96259" name="Rectangle 3"/>
          <p:cNvSpPr>
            <a:spLocks noGrp="1" noChangeArrowheads="1"/>
          </p:cNvSpPr>
          <p:nvPr>
            <p:ph idx="1"/>
          </p:nvPr>
        </p:nvSpPr>
        <p:spPr/>
        <p:txBody>
          <a:bodyPr/>
          <a:lstStyle/>
          <a:p>
            <a:pPr algn="just" eaLnBrk="1" hangingPunct="1">
              <a:lnSpc>
                <a:spcPct val="105000"/>
              </a:lnSpc>
              <a:spcBef>
                <a:spcPct val="10000"/>
              </a:spcBef>
              <a:buClr>
                <a:srgbClr val="800080"/>
              </a:buClr>
              <a:buSzPct val="50000"/>
            </a:pPr>
            <a:r>
              <a:rPr lang="zh-CN" altLang="en-US" sz="3000" b="1" smtClean="0">
                <a:latin typeface="Times New Roman" panose="02020603050405020304" pitchFamily="18" charset="0"/>
                <a:ea typeface="仿宋_GB2312" pitchFamily="49" charset="-122"/>
              </a:rPr>
              <a:t>再以结点</a:t>
            </a:r>
            <a:r>
              <a:rPr lang="en-US" altLang="zh-CN" sz="3000" b="1" smtClean="0">
                <a:latin typeface="Times New Roman" panose="02020603050405020304" pitchFamily="18" charset="0"/>
                <a:ea typeface="仿宋_GB2312" pitchFamily="49" charset="-122"/>
              </a:rPr>
              <a:t>E</a:t>
            </a:r>
            <a:r>
              <a:rPr lang="zh-CN" altLang="en-US" sz="3000" b="1" smtClean="0">
                <a:latin typeface="Times New Roman" panose="02020603050405020304" pitchFamily="18" charset="0"/>
                <a:ea typeface="仿宋_GB2312" pitchFamily="49" charset="-122"/>
              </a:rPr>
              <a:t>为旋转轴，将结点</a:t>
            </a:r>
            <a:r>
              <a:rPr lang="en-US" altLang="zh-CN" sz="3000" b="1" smtClean="0">
                <a:latin typeface="Times New Roman" panose="02020603050405020304" pitchFamily="18" charset="0"/>
                <a:ea typeface="仿宋_GB2312" pitchFamily="49" charset="-122"/>
              </a:rPr>
              <a:t>A</a:t>
            </a:r>
            <a:r>
              <a:rPr lang="zh-CN" altLang="en-US" sz="3000" b="1" smtClean="0">
                <a:latin typeface="Times New Roman" panose="02020603050405020304" pitchFamily="18" charset="0"/>
                <a:ea typeface="仿宋_GB2312" pitchFamily="49" charset="-122"/>
              </a:rPr>
              <a:t>顺时针旋转。使之平衡化</a:t>
            </a:r>
          </a:p>
          <a:p>
            <a:pPr algn="just" eaLnBrk="1" hangingPunct="1">
              <a:lnSpc>
                <a:spcPct val="105000"/>
              </a:lnSpc>
              <a:spcBef>
                <a:spcPct val="10000"/>
              </a:spcBef>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spcBef>
                <a:spcPct val="5000"/>
              </a:spcBef>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spcBef>
                <a:spcPct val="5000"/>
              </a:spcBef>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spcBef>
                <a:spcPct val="5000"/>
              </a:spcBef>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spcBef>
                <a:spcPct val="5000"/>
              </a:spcBef>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spcBef>
                <a:spcPct val="5000"/>
              </a:spcBef>
              <a:buClr>
                <a:srgbClr val="800080"/>
              </a:buClr>
              <a:buSzPct val="50000"/>
            </a:pPr>
            <a:endParaRPr lang="zh-CN" altLang="en-US" sz="3000" b="1" smtClean="0">
              <a:latin typeface="Times New Roman" panose="02020603050405020304" pitchFamily="18" charset="0"/>
              <a:ea typeface="仿宋_GB2312" pitchFamily="49" charset="-122"/>
            </a:endParaRPr>
          </a:p>
          <a:p>
            <a:pPr algn="just" eaLnBrk="1" hangingPunct="1">
              <a:lnSpc>
                <a:spcPct val="105000"/>
              </a:lnSpc>
              <a:spcBef>
                <a:spcPct val="5000"/>
              </a:spcBef>
              <a:buClr>
                <a:srgbClr val="800080"/>
              </a:buClr>
              <a:buSzPct val="50000"/>
            </a:pPr>
            <a:endParaRPr lang="zh-CN" altLang="en-US" sz="3000" b="1" smtClean="0">
              <a:latin typeface="Times New Roman" panose="02020603050405020304" pitchFamily="18" charset="0"/>
              <a:ea typeface="仿宋_GB2312" pitchFamily="49" charset="-122"/>
            </a:endParaRPr>
          </a:p>
        </p:txBody>
      </p:sp>
      <p:sp>
        <p:nvSpPr>
          <p:cNvPr id="96258" name="灯片编号占位符 4"/>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C1BA51-97AB-4B30-AEE4-D774EF829949}" type="slidenum">
              <a:rPr lang="en-US" altLang="zh-CN">
                <a:latin typeface="华文新魏" panose="02010800040101010101" pitchFamily="2" charset="-122"/>
                <a:ea typeface="华文新魏" panose="02010800040101010101" pitchFamily="2" charset="-122"/>
              </a:rPr>
              <a:pPr eaLnBrk="1" hangingPunct="1"/>
              <a:t>15</a:t>
            </a:fld>
            <a:endParaRPr lang="en-US" altLang="zh-CN">
              <a:latin typeface="华文新魏" panose="02010800040101010101" pitchFamily="2" charset="-122"/>
              <a:ea typeface="华文新魏" panose="02010800040101010101" pitchFamily="2" charset="-122"/>
            </a:endParaRPr>
          </a:p>
        </p:txBody>
      </p:sp>
      <p:sp>
        <p:nvSpPr>
          <p:cNvPr id="96262" name="AutoShape 2"/>
          <p:cNvSpPr>
            <a:spLocks noChangeArrowheads="1"/>
          </p:cNvSpPr>
          <p:nvPr/>
        </p:nvSpPr>
        <p:spPr bwMode="auto">
          <a:xfrm flipH="1">
            <a:off x="-36512" y="2776761"/>
            <a:ext cx="914400" cy="838200"/>
          </a:xfrm>
          <a:prstGeom prst="wedgeRoundRectCallout">
            <a:avLst>
              <a:gd name="adj1" fmla="val -142884"/>
              <a:gd name="adj2" fmla="val 17611"/>
              <a:gd name="adj3" fmla="val 16667"/>
            </a:avLst>
          </a:prstGeom>
          <a:solidFill>
            <a:srgbClr val="FFFFCC"/>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96263" name="Text Box 4"/>
          <p:cNvSpPr txBox="1">
            <a:spLocks noChangeArrowheads="1"/>
          </p:cNvSpPr>
          <p:nvPr/>
        </p:nvSpPr>
        <p:spPr bwMode="auto">
          <a:xfrm>
            <a:off x="52388" y="2754536"/>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tx2"/>
                </a:solidFill>
                <a:latin typeface="Times New Roman" panose="02020603050405020304" pitchFamily="18" charset="0"/>
                <a:ea typeface="仿宋_GB2312" pitchFamily="49" charset="-122"/>
              </a:rPr>
              <a:t>右单</a:t>
            </a:r>
          </a:p>
          <a:p>
            <a:pPr algn="l" eaLnBrk="1" hangingPunct="1"/>
            <a:r>
              <a:rPr lang="zh-CN" altLang="en-US" sz="2400" b="1">
                <a:solidFill>
                  <a:schemeClr val="tx2"/>
                </a:solidFill>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grpSp>
        <p:nvGrpSpPr>
          <p:cNvPr id="96264" name="Group 5"/>
          <p:cNvGrpSpPr>
            <a:grpSpLocks/>
          </p:cNvGrpSpPr>
          <p:nvPr/>
        </p:nvGrpSpPr>
        <p:grpSpPr bwMode="auto">
          <a:xfrm>
            <a:off x="311151" y="2125886"/>
            <a:ext cx="3581400" cy="3535362"/>
            <a:chOff x="517" y="1752"/>
            <a:chExt cx="2256" cy="2227"/>
          </a:xfrm>
        </p:grpSpPr>
        <p:sp>
          <p:nvSpPr>
            <p:cNvPr id="96291" name="Text Box 6"/>
            <p:cNvSpPr txBox="1">
              <a:spLocks noChangeArrowheads="1"/>
            </p:cNvSpPr>
            <p:nvPr/>
          </p:nvSpPr>
          <p:spPr bwMode="auto">
            <a:xfrm>
              <a:off x="1504" y="1752"/>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96292" name="Text Box 7"/>
            <p:cNvSpPr txBox="1">
              <a:spLocks noChangeArrowheads="1"/>
            </p:cNvSpPr>
            <p:nvPr/>
          </p:nvSpPr>
          <p:spPr bwMode="auto">
            <a:xfrm>
              <a:off x="1168" y="2213"/>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grpSp>
          <p:nvGrpSpPr>
            <p:cNvPr id="96293" name="Group 8"/>
            <p:cNvGrpSpPr>
              <a:grpSpLocks/>
            </p:cNvGrpSpPr>
            <p:nvPr/>
          </p:nvGrpSpPr>
          <p:grpSpPr bwMode="auto">
            <a:xfrm>
              <a:off x="517" y="1979"/>
              <a:ext cx="2256" cy="2000"/>
              <a:chOff x="544" y="1943"/>
              <a:chExt cx="2256" cy="2000"/>
            </a:xfrm>
          </p:grpSpPr>
          <p:sp>
            <p:nvSpPr>
              <p:cNvPr id="96294" name="Line 9"/>
              <p:cNvSpPr>
                <a:spLocks noChangeShapeType="1"/>
              </p:cNvSpPr>
              <p:nvPr/>
            </p:nvSpPr>
            <p:spPr bwMode="auto">
              <a:xfrm>
                <a:off x="1264" y="2885"/>
                <a:ext cx="240" cy="28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5" name="Line 10"/>
              <p:cNvSpPr>
                <a:spLocks noChangeShapeType="1"/>
              </p:cNvSpPr>
              <p:nvPr/>
            </p:nvSpPr>
            <p:spPr bwMode="auto">
              <a:xfrm>
                <a:off x="1984" y="2165"/>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6" name="Line 11"/>
              <p:cNvSpPr>
                <a:spLocks noChangeShapeType="1"/>
              </p:cNvSpPr>
              <p:nvPr/>
            </p:nvSpPr>
            <p:spPr bwMode="auto">
              <a:xfrm flipH="1">
                <a:off x="928" y="2165"/>
                <a:ext cx="912" cy="100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7" name="Rectangle 12"/>
              <p:cNvSpPr>
                <a:spLocks noChangeArrowheads="1"/>
              </p:cNvSpPr>
              <p:nvPr/>
            </p:nvSpPr>
            <p:spPr bwMode="auto">
              <a:xfrm>
                <a:off x="2368" y="2501"/>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6298" name="Line 13"/>
              <p:cNvSpPr>
                <a:spLocks noChangeShapeType="1"/>
              </p:cNvSpPr>
              <p:nvPr/>
            </p:nvSpPr>
            <p:spPr bwMode="auto">
              <a:xfrm>
                <a:off x="1600" y="2549"/>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9" name="Oval 14"/>
              <p:cNvSpPr>
                <a:spLocks noChangeArrowheads="1"/>
              </p:cNvSpPr>
              <p:nvPr/>
            </p:nvSpPr>
            <p:spPr bwMode="auto">
              <a:xfrm>
                <a:off x="1456" y="2357"/>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300" name="Oval 15"/>
              <p:cNvSpPr>
                <a:spLocks noChangeArrowheads="1"/>
              </p:cNvSpPr>
              <p:nvPr/>
            </p:nvSpPr>
            <p:spPr bwMode="auto">
              <a:xfrm>
                <a:off x="1792" y="1973"/>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301" name="Rectangle 16"/>
              <p:cNvSpPr>
                <a:spLocks noChangeArrowheads="1"/>
              </p:cNvSpPr>
              <p:nvPr/>
            </p:nvSpPr>
            <p:spPr bwMode="auto">
              <a:xfrm>
                <a:off x="784" y="3173"/>
                <a:ext cx="240" cy="77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6302" name="Text Box 17"/>
              <p:cNvSpPr txBox="1">
                <a:spLocks noChangeArrowheads="1"/>
              </p:cNvSpPr>
              <p:nvPr/>
            </p:nvSpPr>
            <p:spPr bwMode="auto">
              <a:xfrm>
                <a:off x="2499" y="2165"/>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6303" name="Text Box 18"/>
              <p:cNvSpPr txBox="1">
                <a:spLocks noChangeArrowheads="1"/>
              </p:cNvSpPr>
              <p:nvPr/>
            </p:nvSpPr>
            <p:spPr bwMode="auto">
              <a:xfrm>
                <a:off x="544" y="285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96304" name="Rectangle 19"/>
              <p:cNvSpPr>
                <a:spLocks noChangeArrowheads="1"/>
              </p:cNvSpPr>
              <p:nvPr/>
            </p:nvSpPr>
            <p:spPr bwMode="auto">
              <a:xfrm>
                <a:off x="1408" y="3182"/>
                <a:ext cx="240" cy="642"/>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6305" name="Oval 20"/>
              <p:cNvSpPr>
                <a:spLocks noChangeArrowheads="1"/>
              </p:cNvSpPr>
              <p:nvPr/>
            </p:nvSpPr>
            <p:spPr bwMode="auto">
              <a:xfrm>
                <a:off x="1120" y="2741"/>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306" name="Rectangle 21"/>
              <p:cNvSpPr>
                <a:spLocks noChangeArrowheads="1"/>
              </p:cNvSpPr>
              <p:nvPr/>
            </p:nvSpPr>
            <p:spPr bwMode="auto">
              <a:xfrm>
                <a:off x="1888" y="2693"/>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6307" name="Text Box 22"/>
              <p:cNvSpPr txBox="1">
                <a:spLocks noChangeArrowheads="1"/>
              </p:cNvSpPr>
              <p:nvPr/>
            </p:nvSpPr>
            <p:spPr bwMode="auto">
              <a:xfrm>
                <a:off x="1888" y="2741"/>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6308" name="Text Box 23"/>
              <p:cNvSpPr txBox="1">
                <a:spLocks noChangeArrowheads="1"/>
              </p:cNvSpPr>
              <p:nvPr/>
            </p:nvSpPr>
            <p:spPr bwMode="auto">
              <a:xfrm>
                <a:off x="1390" y="3336"/>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96309" name="Text Box 24"/>
              <p:cNvSpPr txBox="1">
                <a:spLocks noChangeArrowheads="1"/>
              </p:cNvSpPr>
              <p:nvPr/>
            </p:nvSpPr>
            <p:spPr bwMode="auto">
              <a:xfrm>
                <a:off x="880" y="2520"/>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96310" name="Text Box 25"/>
              <p:cNvSpPr txBox="1">
                <a:spLocks noChangeArrowheads="1"/>
              </p:cNvSpPr>
              <p:nvPr/>
            </p:nvSpPr>
            <p:spPr bwMode="auto">
              <a:xfrm>
                <a:off x="1472" y="2837"/>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96311" name="Text Box 26"/>
              <p:cNvSpPr txBox="1">
                <a:spLocks noChangeArrowheads="1"/>
              </p:cNvSpPr>
              <p:nvPr/>
            </p:nvSpPr>
            <p:spPr bwMode="auto">
              <a:xfrm>
                <a:off x="1957" y="2376"/>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9579" name="Text Box 27"/>
              <p:cNvSpPr txBox="1">
                <a:spLocks noChangeArrowheads="1"/>
              </p:cNvSpPr>
              <p:nvPr/>
            </p:nvSpPr>
            <p:spPr bwMode="auto">
              <a:xfrm>
                <a:off x="1127" y="2709"/>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9580" name="Text Box 28"/>
              <p:cNvSpPr txBox="1">
                <a:spLocks noChangeArrowheads="1"/>
              </p:cNvSpPr>
              <p:nvPr/>
            </p:nvSpPr>
            <p:spPr bwMode="auto">
              <a:xfrm>
                <a:off x="1741" y="1943"/>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宋体" pitchFamily="2"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279581" name="Text Box 29"/>
              <p:cNvSpPr txBox="1">
                <a:spLocks noChangeArrowheads="1"/>
              </p:cNvSpPr>
              <p:nvPr/>
            </p:nvSpPr>
            <p:spPr bwMode="auto">
              <a:xfrm>
                <a:off x="1408" y="2325"/>
                <a:ext cx="310" cy="288"/>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隶书" pitchFamily="49" charset="-122"/>
                    <a:ea typeface="隶书"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2</a:t>
                </a:r>
              </a:p>
            </p:txBody>
          </p:sp>
          <p:sp>
            <p:nvSpPr>
              <p:cNvPr id="96315" name="Rectangle 30"/>
              <p:cNvSpPr>
                <a:spLocks noChangeArrowheads="1"/>
              </p:cNvSpPr>
              <p:nvPr/>
            </p:nvSpPr>
            <p:spPr bwMode="auto">
              <a:xfrm>
                <a:off x="1404" y="3809"/>
                <a:ext cx="240" cy="121"/>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grpSp>
      <p:sp>
        <p:nvSpPr>
          <p:cNvPr id="96266" name="Text Box 32"/>
          <p:cNvSpPr txBox="1">
            <a:spLocks noChangeArrowheads="1"/>
          </p:cNvSpPr>
          <p:nvPr/>
        </p:nvSpPr>
        <p:spPr bwMode="auto">
          <a:xfrm>
            <a:off x="4600555" y="5110385"/>
            <a:ext cx="390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96267" name="Text Box 33"/>
          <p:cNvSpPr txBox="1">
            <a:spLocks noChangeArrowheads="1"/>
          </p:cNvSpPr>
          <p:nvPr/>
        </p:nvSpPr>
        <p:spPr bwMode="auto">
          <a:xfrm>
            <a:off x="4853216" y="5110385"/>
            <a:ext cx="452204"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96268" name="Text Box 34"/>
          <p:cNvSpPr txBox="1">
            <a:spLocks noChangeArrowheads="1"/>
          </p:cNvSpPr>
          <p:nvPr/>
        </p:nvSpPr>
        <p:spPr bwMode="auto">
          <a:xfrm>
            <a:off x="3450665" y="5124673"/>
            <a:ext cx="432106"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96274" name="Line 36"/>
          <p:cNvSpPr>
            <a:spLocks noChangeShapeType="1"/>
          </p:cNvSpPr>
          <p:nvPr/>
        </p:nvSpPr>
        <p:spPr bwMode="auto">
          <a:xfrm flipH="1">
            <a:off x="5197752" y="5170710"/>
            <a:ext cx="206722" cy="60960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5" name="Line 37"/>
          <p:cNvSpPr>
            <a:spLocks noChangeShapeType="1"/>
          </p:cNvSpPr>
          <p:nvPr/>
        </p:nvSpPr>
        <p:spPr bwMode="auto">
          <a:xfrm>
            <a:off x="5592532" y="5170710"/>
            <a:ext cx="363199" cy="4572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6" name="Line 38"/>
          <p:cNvSpPr>
            <a:spLocks noChangeShapeType="1"/>
          </p:cNvSpPr>
          <p:nvPr/>
        </p:nvSpPr>
        <p:spPr bwMode="auto">
          <a:xfrm flipH="1">
            <a:off x="3819606" y="5140546"/>
            <a:ext cx="482351" cy="63976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7" name="Rectangle 39"/>
          <p:cNvSpPr>
            <a:spLocks noChangeArrowheads="1"/>
          </p:cNvSpPr>
          <p:nvPr/>
        </p:nvSpPr>
        <p:spPr bwMode="auto">
          <a:xfrm>
            <a:off x="5886825" y="5627910"/>
            <a:ext cx="344536" cy="11430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6278" name="Line 40"/>
          <p:cNvSpPr>
            <a:spLocks noChangeShapeType="1"/>
          </p:cNvSpPr>
          <p:nvPr/>
        </p:nvSpPr>
        <p:spPr bwMode="auto">
          <a:xfrm>
            <a:off x="4439772" y="5170710"/>
            <a:ext cx="275629" cy="53340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9" name="Oval 41"/>
          <p:cNvSpPr>
            <a:spLocks noChangeArrowheads="1"/>
          </p:cNvSpPr>
          <p:nvPr/>
        </p:nvSpPr>
        <p:spPr bwMode="auto">
          <a:xfrm>
            <a:off x="4233050" y="4865910"/>
            <a:ext cx="344536" cy="3810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80" name="Oval 42"/>
          <p:cNvSpPr>
            <a:spLocks noChangeArrowheads="1"/>
          </p:cNvSpPr>
          <p:nvPr/>
        </p:nvSpPr>
        <p:spPr bwMode="auto">
          <a:xfrm>
            <a:off x="4715401" y="4256310"/>
            <a:ext cx="344536" cy="3810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81" name="Text Box 43"/>
          <p:cNvSpPr txBox="1">
            <a:spLocks noChangeArrowheads="1"/>
          </p:cNvSpPr>
          <p:nvPr/>
        </p:nvSpPr>
        <p:spPr bwMode="auto">
          <a:xfrm>
            <a:off x="5592533" y="4561110"/>
            <a:ext cx="432106"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96282" name="Oval 44"/>
          <p:cNvSpPr>
            <a:spLocks noChangeArrowheads="1"/>
          </p:cNvSpPr>
          <p:nvPr/>
        </p:nvSpPr>
        <p:spPr bwMode="auto">
          <a:xfrm>
            <a:off x="5266659" y="4865910"/>
            <a:ext cx="344536" cy="3810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83" name="Rectangle 45"/>
          <p:cNvSpPr>
            <a:spLocks noChangeArrowheads="1"/>
          </p:cNvSpPr>
          <p:nvPr/>
        </p:nvSpPr>
        <p:spPr bwMode="auto">
          <a:xfrm>
            <a:off x="5059938" y="5627910"/>
            <a:ext cx="344536" cy="8382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6284" name="Text Box 46"/>
          <p:cNvSpPr txBox="1">
            <a:spLocks noChangeArrowheads="1"/>
          </p:cNvSpPr>
          <p:nvPr/>
        </p:nvSpPr>
        <p:spPr bwMode="auto">
          <a:xfrm>
            <a:off x="5047017" y="5751735"/>
            <a:ext cx="67615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6285" name="Text Box 47"/>
          <p:cNvSpPr txBox="1">
            <a:spLocks noChangeArrowheads="1"/>
          </p:cNvSpPr>
          <p:nvPr/>
        </p:nvSpPr>
        <p:spPr bwMode="auto">
          <a:xfrm>
            <a:off x="6093547" y="5124673"/>
            <a:ext cx="432106"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6286" name="Text Box 48"/>
          <p:cNvSpPr txBox="1">
            <a:spLocks noChangeArrowheads="1"/>
          </p:cNvSpPr>
          <p:nvPr/>
        </p:nvSpPr>
        <p:spPr bwMode="auto">
          <a:xfrm>
            <a:off x="4370865" y="3905473"/>
            <a:ext cx="41200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96287" name="Text Box 49"/>
          <p:cNvSpPr txBox="1">
            <a:spLocks noChangeArrowheads="1"/>
          </p:cNvSpPr>
          <p:nvPr/>
        </p:nvSpPr>
        <p:spPr bwMode="auto">
          <a:xfrm>
            <a:off x="3800944" y="4561110"/>
            <a:ext cx="41200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79602" name="Text Box 50"/>
          <p:cNvSpPr txBox="1">
            <a:spLocks noChangeArrowheads="1"/>
          </p:cNvSpPr>
          <p:nvPr/>
        </p:nvSpPr>
        <p:spPr bwMode="auto">
          <a:xfrm>
            <a:off x="4741241" y="4211860"/>
            <a:ext cx="304341"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279603" name="Text Box 51"/>
          <p:cNvSpPr txBox="1">
            <a:spLocks noChangeArrowheads="1"/>
          </p:cNvSpPr>
          <p:nvPr/>
        </p:nvSpPr>
        <p:spPr bwMode="auto">
          <a:xfrm>
            <a:off x="4251713" y="4815110"/>
            <a:ext cx="304341"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279604" name="Text Box 52"/>
          <p:cNvSpPr txBox="1">
            <a:spLocks noChangeArrowheads="1"/>
          </p:cNvSpPr>
          <p:nvPr/>
        </p:nvSpPr>
        <p:spPr bwMode="auto">
          <a:xfrm>
            <a:off x="5203494" y="4802410"/>
            <a:ext cx="442155"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宋体" pitchFamily="2" charset="-122"/>
              </a:rPr>
              <a:t>-</a:t>
            </a:r>
            <a:r>
              <a:rPr lang="en-US" altLang="zh-CN" sz="2400" b="1">
                <a:solidFill>
                  <a:srgbClr val="FF3300"/>
                </a:solidFill>
                <a:effectLst>
                  <a:outerShdw blurRad="38100" dist="38100" dir="2700000" algn="tl">
                    <a:srgbClr val="C0C0C0"/>
                  </a:outerShdw>
                </a:effectLst>
                <a:latin typeface="Times New Roman" pitchFamily="18" charset="0"/>
              </a:rPr>
              <a:t>1</a:t>
            </a:r>
          </a:p>
        </p:txBody>
      </p:sp>
      <p:sp>
        <p:nvSpPr>
          <p:cNvPr id="96270" name="Rectangle 53"/>
          <p:cNvSpPr>
            <a:spLocks noChangeArrowheads="1"/>
          </p:cNvSpPr>
          <p:nvPr/>
        </p:nvSpPr>
        <p:spPr bwMode="auto">
          <a:xfrm>
            <a:off x="3681792" y="5627910"/>
            <a:ext cx="344536" cy="1120775"/>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6271" name="Rectangle 54"/>
          <p:cNvSpPr>
            <a:spLocks noChangeArrowheads="1"/>
          </p:cNvSpPr>
          <p:nvPr/>
        </p:nvSpPr>
        <p:spPr bwMode="auto">
          <a:xfrm>
            <a:off x="4508679" y="5627910"/>
            <a:ext cx="344536" cy="86995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6272" name="Rectangle 55"/>
          <p:cNvSpPr>
            <a:spLocks noChangeArrowheads="1"/>
          </p:cNvSpPr>
          <p:nvPr/>
        </p:nvSpPr>
        <p:spPr bwMode="auto">
          <a:xfrm>
            <a:off x="4501501" y="6464523"/>
            <a:ext cx="357457" cy="246062"/>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6273" name="Text Box 56"/>
          <p:cNvSpPr txBox="1">
            <a:spLocks noChangeArrowheads="1"/>
          </p:cNvSpPr>
          <p:nvPr/>
        </p:nvSpPr>
        <p:spPr bwMode="auto">
          <a:xfrm>
            <a:off x="4497195" y="5743798"/>
            <a:ext cx="37037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279609" name="Freeform 57"/>
          <p:cNvSpPr>
            <a:spLocks/>
          </p:cNvSpPr>
          <p:nvPr/>
        </p:nvSpPr>
        <p:spPr bwMode="auto">
          <a:xfrm flipH="1">
            <a:off x="2362078" y="3021905"/>
            <a:ext cx="406400" cy="119063"/>
          </a:xfrm>
          <a:custGeom>
            <a:avLst/>
            <a:gdLst>
              <a:gd name="T0" fmla="*/ 645159891 w 256"/>
              <a:gd name="T1" fmla="*/ 189013279 h 75"/>
              <a:gd name="T2" fmla="*/ 529232759 w 256"/>
              <a:gd name="T3" fmla="*/ 50403329 h 75"/>
              <a:gd name="T4" fmla="*/ 345260547 w 256"/>
              <a:gd name="T5" fmla="*/ 5040333 h 75"/>
              <a:gd name="T6" fmla="*/ 161289973 w 256"/>
              <a:gd name="T7" fmla="*/ 27722630 h 75"/>
              <a:gd name="T8" fmla="*/ 0 w 256"/>
              <a:gd name="T9" fmla="*/ 166330993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1" name="组合 60"/>
          <p:cNvGrpSpPr/>
          <p:nvPr/>
        </p:nvGrpSpPr>
        <p:grpSpPr>
          <a:xfrm>
            <a:off x="6231361" y="1564356"/>
            <a:ext cx="2782094" cy="3091180"/>
            <a:chOff x="61714" y="3161233"/>
            <a:chExt cx="3024286" cy="3091180"/>
          </a:xfrm>
        </p:grpSpPr>
        <p:sp>
          <p:nvSpPr>
            <p:cNvPr id="62" name="Line 6"/>
            <p:cNvSpPr>
              <a:spLocks noChangeShapeType="1"/>
            </p:cNvSpPr>
            <p:nvPr/>
          </p:nvSpPr>
          <p:spPr bwMode="auto">
            <a:xfrm>
              <a:off x="1617563" y="4990033"/>
              <a:ext cx="304800" cy="3937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7"/>
            <p:cNvSpPr>
              <a:spLocks noChangeShapeType="1"/>
            </p:cNvSpPr>
            <p:nvPr/>
          </p:nvSpPr>
          <p:spPr bwMode="auto">
            <a:xfrm flipH="1">
              <a:off x="1236563" y="4990033"/>
              <a:ext cx="304800" cy="3937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8"/>
            <p:cNvSpPr>
              <a:spLocks noChangeShapeType="1"/>
            </p:cNvSpPr>
            <p:nvPr/>
          </p:nvSpPr>
          <p:spPr bwMode="auto">
            <a:xfrm>
              <a:off x="1769963" y="3847033"/>
              <a:ext cx="685800" cy="7086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9"/>
            <p:cNvSpPr>
              <a:spLocks noChangeShapeType="1"/>
            </p:cNvSpPr>
            <p:nvPr/>
          </p:nvSpPr>
          <p:spPr bwMode="auto">
            <a:xfrm flipH="1">
              <a:off x="474563" y="3847033"/>
              <a:ext cx="1066800" cy="125984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Rectangle 10"/>
            <p:cNvSpPr>
              <a:spLocks noChangeArrowheads="1"/>
            </p:cNvSpPr>
            <p:nvPr/>
          </p:nvSpPr>
          <p:spPr bwMode="auto">
            <a:xfrm>
              <a:off x="2379563" y="4380433"/>
              <a:ext cx="381000" cy="11811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67" name="Line 11"/>
            <p:cNvSpPr>
              <a:spLocks noChangeShapeType="1"/>
            </p:cNvSpPr>
            <p:nvPr/>
          </p:nvSpPr>
          <p:spPr bwMode="auto">
            <a:xfrm>
              <a:off x="1160363" y="4456633"/>
              <a:ext cx="457200" cy="47244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Oval 12"/>
            <p:cNvSpPr>
              <a:spLocks noChangeArrowheads="1"/>
            </p:cNvSpPr>
            <p:nvPr/>
          </p:nvSpPr>
          <p:spPr bwMode="auto">
            <a:xfrm>
              <a:off x="931763" y="4151833"/>
              <a:ext cx="381000" cy="3937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Oval 13"/>
            <p:cNvSpPr>
              <a:spLocks noChangeArrowheads="1"/>
            </p:cNvSpPr>
            <p:nvPr/>
          </p:nvSpPr>
          <p:spPr bwMode="auto">
            <a:xfrm>
              <a:off x="1465163" y="3542233"/>
              <a:ext cx="381000" cy="3937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 name="Rectangle 14"/>
            <p:cNvSpPr>
              <a:spLocks noChangeArrowheads="1"/>
            </p:cNvSpPr>
            <p:nvPr/>
          </p:nvSpPr>
          <p:spPr bwMode="auto">
            <a:xfrm>
              <a:off x="215800" y="4913833"/>
              <a:ext cx="411163" cy="133858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71" name="Text Box 15"/>
            <p:cNvSpPr txBox="1">
              <a:spLocks noChangeArrowheads="1"/>
            </p:cNvSpPr>
            <p:nvPr/>
          </p:nvSpPr>
          <p:spPr bwMode="auto">
            <a:xfrm>
              <a:off x="1063525" y="3161233"/>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72" name="Text Box 16"/>
            <p:cNvSpPr txBox="1">
              <a:spLocks noChangeArrowheads="1"/>
            </p:cNvSpPr>
            <p:nvPr/>
          </p:nvSpPr>
          <p:spPr bwMode="auto">
            <a:xfrm>
              <a:off x="2608163" y="3847033"/>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73" name="Text Box 17"/>
            <p:cNvSpPr txBox="1">
              <a:spLocks noChangeArrowheads="1"/>
            </p:cNvSpPr>
            <p:nvPr/>
          </p:nvSpPr>
          <p:spPr bwMode="auto">
            <a:xfrm>
              <a:off x="1693763" y="4380433"/>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74" name="Text Box 18"/>
            <p:cNvSpPr txBox="1">
              <a:spLocks noChangeArrowheads="1"/>
            </p:cNvSpPr>
            <p:nvPr/>
          </p:nvSpPr>
          <p:spPr bwMode="auto">
            <a:xfrm>
              <a:off x="61714" y="4365104"/>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75" name="Rectangle 19"/>
            <p:cNvSpPr>
              <a:spLocks noChangeArrowheads="1"/>
            </p:cNvSpPr>
            <p:nvPr/>
          </p:nvSpPr>
          <p:spPr bwMode="auto">
            <a:xfrm>
              <a:off x="1084163" y="5371033"/>
              <a:ext cx="381000" cy="86614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76" name="Oval 20"/>
            <p:cNvSpPr>
              <a:spLocks noChangeArrowheads="1"/>
            </p:cNvSpPr>
            <p:nvPr/>
          </p:nvSpPr>
          <p:spPr bwMode="auto">
            <a:xfrm>
              <a:off x="1388963" y="4685233"/>
              <a:ext cx="381000" cy="3937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 name="Rectangle 21"/>
            <p:cNvSpPr>
              <a:spLocks noChangeArrowheads="1"/>
            </p:cNvSpPr>
            <p:nvPr/>
          </p:nvSpPr>
          <p:spPr bwMode="auto">
            <a:xfrm>
              <a:off x="1693763" y="5371033"/>
              <a:ext cx="381000" cy="86614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78" name="Text Box 22"/>
            <p:cNvSpPr txBox="1">
              <a:spLocks noChangeArrowheads="1"/>
            </p:cNvSpPr>
            <p:nvPr/>
          </p:nvSpPr>
          <p:spPr bwMode="auto">
            <a:xfrm>
              <a:off x="1693763" y="5401196"/>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79" name="Text Box 23"/>
            <p:cNvSpPr txBox="1">
              <a:spLocks noChangeArrowheads="1"/>
            </p:cNvSpPr>
            <p:nvPr/>
          </p:nvSpPr>
          <p:spPr bwMode="auto">
            <a:xfrm>
              <a:off x="793650" y="5401196"/>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80" name="Text Box 24"/>
            <p:cNvSpPr txBox="1">
              <a:spLocks noChangeArrowheads="1"/>
            </p:cNvSpPr>
            <p:nvPr/>
          </p:nvSpPr>
          <p:spPr bwMode="auto">
            <a:xfrm>
              <a:off x="474563" y="3847033"/>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81" name="Text Box 25"/>
            <p:cNvSpPr txBox="1">
              <a:spLocks noChangeArrowheads="1"/>
            </p:cNvSpPr>
            <p:nvPr/>
          </p:nvSpPr>
          <p:spPr bwMode="auto">
            <a:xfrm>
              <a:off x="846038" y="4851921"/>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82" name="Text Box 26"/>
            <p:cNvSpPr txBox="1">
              <a:spLocks noChangeArrowheads="1"/>
            </p:cNvSpPr>
            <p:nvPr/>
          </p:nvSpPr>
          <p:spPr bwMode="auto">
            <a:xfrm>
              <a:off x="1803300" y="4837633"/>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83" name="Text Box 27"/>
            <p:cNvSpPr txBox="1">
              <a:spLocks noChangeArrowheads="1"/>
            </p:cNvSpPr>
            <p:nvPr/>
          </p:nvSpPr>
          <p:spPr bwMode="auto">
            <a:xfrm>
              <a:off x="1396900" y="3473971"/>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84" name="Text Box 28"/>
            <p:cNvSpPr txBox="1">
              <a:spLocks noChangeArrowheads="1"/>
            </p:cNvSpPr>
            <p:nvPr/>
          </p:nvSpPr>
          <p:spPr bwMode="auto">
            <a:xfrm>
              <a:off x="949225" y="4118496"/>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85" name="Text Box 29"/>
            <p:cNvSpPr txBox="1">
              <a:spLocks noChangeArrowheads="1"/>
            </p:cNvSpPr>
            <p:nvPr/>
          </p:nvSpPr>
          <p:spPr bwMode="auto">
            <a:xfrm>
              <a:off x="1401663" y="4645546"/>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grpSp>
      <p:cxnSp>
        <p:nvCxnSpPr>
          <p:cNvPr id="86" name="直接箭头连接符 85"/>
          <p:cNvCxnSpPr/>
          <p:nvPr/>
        </p:nvCxnSpPr>
        <p:spPr>
          <a:xfrm flipH="1">
            <a:off x="7824412" y="1268760"/>
            <a:ext cx="452724" cy="6765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648597" y="1302746"/>
            <a:ext cx="351630" cy="523220"/>
          </a:xfrm>
          <a:prstGeom prst="rect">
            <a:avLst/>
          </a:prstGeom>
          <a:noFill/>
          <a:ln>
            <a:noFill/>
          </a:ln>
        </p:spPr>
        <p:txBody>
          <a:bodyPr wrap="square" rtlCol="0">
            <a:spAutoFit/>
          </a:bodyPr>
          <a:lstStyle/>
          <a:p>
            <a:r>
              <a:rPr lang="en-US" sz="2800" smtClean="0">
                <a:solidFill>
                  <a:srgbClr val="FF0000"/>
                </a:solidFill>
              </a:rPr>
              <a:t>p</a:t>
            </a:r>
            <a:endParaRPr lang="en-US" sz="2800">
              <a:solidFill>
                <a:srgbClr val="FF0000"/>
              </a:solidFill>
            </a:endParaRPr>
          </a:p>
        </p:txBody>
      </p:sp>
      <p:cxnSp>
        <p:nvCxnSpPr>
          <p:cNvPr id="88" name="直接箭头连接符 87"/>
          <p:cNvCxnSpPr>
            <a:stCxn id="89" idx="1"/>
          </p:cNvCxnSpPr>
          <p:nvPr/>
        </p:nvCxnSpPr>
        <p:spPr>
          <a:xfrm>
            <a:off x="6707350" y="1897202"/>
            <a:ext cx="521446" cy="6805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07350" y="1635592"/>
            <a:ext cx="452285" cy="523220"/>
          </a:xfrm>
          <a:prstGeom prst="rect">
            <a:avLst/>
          </a:prstGeom>
          <a:noFill/>
          <a:ln>
            <a:noFill/>
          </a:ln>
        </p:spPr>
        <p:txBody>
          <a:bodyPr wrap="square" rtlCol="0">
            <a:spAutoFit/>
          </a:bodyPr>
          <a:lstStyle/>
          <a:p>
            <a:r>
              <a:rPr lang="en-US" altLang="zh-CN" sz="2800" smtClean="0">
                <a:solidFill>
                  <a:srgbClr val="FF0000"/>
                </a:solidFill>
              </a:rPr>
              <a:t>lc</a:t>
            </a:r>
            <a:endParaRPr lang="en-US" sz="2800">
              <a:solidFill>
                <a:srgbClr val="FF0000"/>
              </a:solidFill>
            </a:endParaRPr>
          </a:p>
        </p:txBody>
      </p:sp>
      <p:cxnSp>
        <p:nvCxnSpPr>
          <p:cNvPr id="92" name="直接箭头连接符 91"/>
          <p:cNvCxnSpPr/>
          <p:nvPr/>
        </p:nvCxnSpPr>
        <p:spPr>
          <a:xfrm flipH="1">
            <a:off x="7943005" y="1441818"/>
            <a:ext cx="803213" cy="50718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8293494" y="1518506"/>
            <a:ext cx="571416" cy="523220"/>
          </a:xfrm>
          <a:prstGeom prst="rect">
            <a:avLst/>
          </a:prstGeom>
          <a:noFill/>
          <a:ln>
            <a:noFill/>
          </a:ln>
        </p:spPr>
        <p:txBody>
          <a:bodyPr wrap="square" rtlCol="0">
            <a:spAutoFit/>
          </a:bodyPr>
          <a:lstStyle/>
          <a:p>
            <a:r>
              <a:rPr lang="en-US" sz="2800" smtClean="0">
                <a:solidFill>
                  <a:srgbClr val="FF0000"/>
                </a:solidFill>
              </a:rPr>
              <a:t>rc</a:t>
            </a:r>
            <a:endParaRPr lang="en-US" sz="2800">
              <a:solidFill>
                <a:srgbClr val="FF0000"/>
              </a:solidFill>
            </a:endParaRPr>
          </a:p>
        </p:txBody>
      </p:sp>
      <p:cxnSp>
        <p:nvCxnSpPr>
          <p:cNvPr id="95" name="直接箭头连接符 94"/>
          <p:cNvCxnSpPr/>
          <p:nvPr/>
        </p:nvCxnSpPr>
        <p:spPr>
          <a:xfrm flipH="1">
            <a:off x="4963839" y="3544492"/>
            <a:ext cx="452724" cy="67659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788024" y="3578478"/>
            <a:ext cx="351630" cy="523220"/>
          </a:xfrm>
          <a:prstGeom prst="rect">
            <a:avLst/>
          </a:prstGeom>
          <a:noFill/>
          <a:ln>
            <a:noFill/>
          </a:ln>
        </p:spPr>
        <p:txBody>
          <a:bodyPr wrap="square" rtlCol="0">
            <a:spAutoFit/>
          </a:bodyPr>
          <a:lstStyle/>
          <a:p>
            <a:r>
              <a:rPr lang="en-US" sz="2800" smtClean="0">
                <a:solidFill>
                  <a:srgbClr val="FF0000"/>
                </a:solidFill>
              </a:rPr>
              <a:t>p</a:t>
            </a:r>
            <a:endParaRPr lang="en-US" sz="2800">
              <a:solidFill>
                <a:srgbClr val="FF0000"/>
              </a:solidFill>
            </a:endParaRPr>
          </a:p>
        </p:txBody>
      </p:sp>
      <p:sp>
        <p:nvSpPr>
          <p:cNvPr id="97" name="Line 40"/>
          <p:cNvSpPr>
            <a:spLocks noChangeShapeType="1"/>
          </p:cNvSpPr>
          <p:nvPr/>
        </p:nvSpPr>
        <p:spPr bwMode="auto">
          <a:xfrm flipH="1">
            <a:off x="4508679" y="4561110"/>
            <a:ext cx="232562" cy="34964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Line 40"/>
          <p:cNvSpPr>
            <a:spLocks noChangeShapeType="1"/>
          </p:cNvSpPr>
          <p:nvPr/>
        </p:nvSpPr>
        <p:spPr bwMode="auto">
          <a:xfrm>
            <a:off x="5025484" y="4515073"/>
            <a:ext cx="359609" cy="395685"/>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77015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609"/>
                                        </p:tgtEl>
                                        <p:attrNameLst>
                                          <p:attrName>style.visibility</p:attrName>
                                        </p:attrNameLst>
                                      </p:cBhvr>
                                      <p:to>
                                        <p:strVal val="visible"/>
                                      </p:to>
                                    </p:set>
                                    <p:animEffect transition="in" filter="wipe(left)">
                                      <p:cBhvr>
                                        <p:cTn id="7" dur="500"/>
                                        <p:tgtEl>
                                          <p:spTgt spid="2796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96278"/>
                                        </p:tgtEl>
                                        <p:attrNameLst>
                                          <p:attrName>stroke.color</p:attrName>
                                        </p:attrNameLst>
                                      </p:cBhvr>
                                      <p:to>
                                        <a:schemeClr val="accent2"/>
                                      </p:to>
                                    </p:animClr>
                                    <p:set>
                                      <p:cBhvr>
                                        <p:cTn id="36" dur="2000" fill="hold"/>
                                        <p:tgtEl>
                                          <p:spTgt spid="96278"/>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97"/>
                                        </p:tgtEl>
                                        <p:attrNameLst>
                                          <p:attrName>stroke.color</p:attrName>
                                        </p:attrNameLst>
                                      </p:cBhvr>
                                      <p:to>
                                        <a:schemeClr val="accent2"/>
                                      </p:to>
                                    </p:animClr>
                                    <p:set>
                                      <p:cBhvr>
                                        <p:cTn id="41" dur="2000" fill="hold"/>
                                        <p:tgtEl>
                                          <p:spTgt spid="97"/>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2" fill="hold" nodeType="clickEffect">
                                  <p:stCondLst>
                                    <p:cond delay="0"/>
                                  </p:stCondLst>
                                  <p:childTnLst>
                                    <p:animClr clrSpc="rgb" dir="cw">
                                      <p:cBhvr>
                                        <p:cTn id="45" dur="2000" fill="hold"/>
                                        <p:tgtEl>
                                          <p:spTgt spid="96274"/>
                                        </p:tgtEl>
                                        <p:attrNameLst>
                                          <p:attrName>stroke.color</p:attrName>
                                        </p:attrNameLst>
                                      </p:cBhvr>
                                      <p:to>
                                        <a:schemeClr val="accent2"/>
                                      </p:to>
                                    </p:animClr>
                                    <p:set>
                                      <p:cBhvr>
                                        <p:cTn id="46" dur="2000" fill="hold"/>
                                        <p:tgtEl>
                                          <p:spTgt spid="96274"/>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2" fill="hold" nodeType="clickEffect">
                                  <p:stCondLst>
                                    <p:cond delay="0"/>
                                  </p:stCondLst>
                                  <p:childTnLst>
                                    <p:animClr clrSpc="rgb" dir="cw">
                                      <p:cBhvr>
                                        <p:cTn id="50" dur="2000" fill="hold"/>
                                        <p:tgtEl>
                                          <p:spTgt spid="98"/>
                                        </p:tgtEl>
                                        <p:attrNameLst>
                                          <p:attrName>stroke.color</p:attrName>
                                        </p:attrNameLst>
                                      </p:cBhvr>
                                      <p:to>
                                        <a:schemeClr val="accent2"/>
                                      </p:to>
                                    </p:animClr>
                                    <p:set>
                                      <p:cBhvr>
                                        <p:cTn id="51" dur="2000" fill="hold"/>
                                        <p:tgtEl>
                                          <p:spTgt spid="9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09" grpId="0" animBg="1"/>
      <p:bldP spid="87" grpId="0"/>
      <p:bldP spid="89" grpId="0"/>
      <p:bldP spid="93" grpId="0"/>
      <p:bldP spid="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先左后右双旋转</a:t>
            </a:r>
          </a:p>
        </p:txBody>
      </p:sp>
      <p:sp>
        <p:nvSpPr>
          <p:cNvPr id="3" name="内容占位符 2"/>
          <p:cNvSpPr>
            <a:spLocks noGrp="1"/>
          </p:cNvSpPr>
          <p:nvPr>
            <p:ph idx="1"/>
          </p:nvPr>
        </p:nvSpPr>
        <p:spPr/>
        <p:txBody>
          <a:bodyPr>
            <a:normAutofit lnSpcReduction="10000"/>
          </a:bodyPr>
          <a:lstStyle/>
          <a:p>
            <a:pPr marL="0" indent="0">
              <a:buNone/>
            </a:pPr>
            <a:r>
              <a:rPr lang="en-US" altLang="zh-CN"/>
              <a:t>void </a:t>
            </a:r>
            <a:r>
              <a:rPr lang="en-US" altLang="zh-CN" smtClean="0"/>
              <a:t>LR_Rotate </a:t>
            </a:r>
            <a:r>
              <a:rPr lang="en-US" altLang="zh-CN"/>
              <a:t>(BSTree &amp;p) {</a:t>
            </a:r>
          </a:p>
          <a:p>
            <a:pPr marL="0" indent="0">
              <a:buNone/>
            </a:pPr>
            <a:r>
              <a:rPr lang="en-US" altLang="zh-CN"/>
              <a:t>//</a:t>
            </a:r>
            <a:r>
              <a:rPr lang="zh-CN" altLang="en-US"/>
              <a:t>对以*</a:t>
            </a:r>
            <a:r>
              <a:rPr lang="en-US" altLang="zh-CN"/>
              <a:t>p</a:t>
            </a:r>
            <a:r>
              <a:rPr lang="zh-CN" altLang="en-US"/>
              <a:t>为根的二叉排序树做</a:t>
            </a:r>
            <a:r>
              <a:rPr lang="zh-CN" altLang="en-US" smtClean="0"/>
              <a:t>先左后右旋转</a:t>
            </a:r>
            <a:endParaRPr lang="en-US" altLang="zh-CN"/>
          </a:p>
          <a:p>
            <a:pPr marL="0" indent="0">
              <a:buNone/>
            </a:pPr>
            <a:r>
              <a:rPr lang="en-US" altLang="zh-CN"/>
              <a:t>BSTree lc,rc;</a:t>
            </a:r>
          </a:p>
          <a:p>
            <a:pPr marL="0" indent="0">
              <a:buNone/>
            </a:pPr>
            <a:r>
              <a:rPr lang="en-US" altLang="zh-CN" smtClean="0"/>
              <a:t>//</a:t>
            </a:r>
            <a:r>
              <a:rPr lang="zh-CN" altLang="en-US" smtClean="0"/>
              <a:t>初始化</a:t>
            </a:r>
            <a:endParaRPr lang="en-US" altLang="zh-CN" smtClean="0"/>
          </a:p>
          <a:p>
            <a:pPr marL="0" indent="0">
              <a:buNone/>
            </a:pPr>
            <a:r>
              <a:rPr lang="en-US" altLang="zh-CN" smtClean="0"/>
              <a:t>rc </a:t>
            </a:r>
            <a:r>
              <a:rPr lang="en-US" altLang="zh-CN"/>
              <a:t>=p</a:t>
            </a:r>
            <a:r>
              <a:rPr lang="en-US" altLang="zh-CN" smtClean="0"/>
              <a:t>; lc =rc-&gt;lchild</a:t>
            </a:r>
            <a:r>
              <a:rPr lang="en-US" altLang="zh-CN"/>
              <a:t>;</a:t>
            </a:r>
          </a:p>
          <a:p>
            <a:pPr marL="0" indent="0">
              <a:buNone/>
            </a:pPr>
            <a:r>
              <a:rPr lang="en-US" altLang="zh-CN" smtClean="0"/>
              <a:t>p=lc-&gt;rchild</a:t>
            </a:r>
            <a:r>
              <a:rPr lang="en-US" altLang="zh-CN"/>
              <a:t>;</a:t>
            </a:r>
          </a:p>
          <a:p>
            <a:pPr marL="0" indent="0">
              <a:buNone/>
            </a:pPr>
            <a:r>
              <a:rPr lang="en-US" altLang="zh-CN" smtClean="0"/>
              <a:t>lc-&gt;rchild=p-&gt;lchild</a:t>
            </a:r>
            <a:r>
              <a:rPr lang="en-US" altLang="zh-CN"/>
              <a:t>;</a:t>
            </a:r>
          </a:p>
          <a:p>
            <a:pPr marL="0" indent="0">
              <a:buNone/>
            </a:pPr>
            <a:r>
              <a:rPr lang="en-US" altLang="zh-CN"/>
              <a:t>p-</a:t>
            </a:r>
            <a:r>
              <a:rPr lang="en-US" altLang="zh-CN" smtClean="0"/>
              <a:t>&gt;lchild=lc</a:t>
            </a:r>
            <a:r>
              <a:rPr lang="en-US" altLang="zh-CN"/>
              <a:t>;</a:t>
            </a:r>
          </a:p>
          <a:p>
            <a:pPr marL="0" indent="0">
              <a:buNone/>
            </a:pPr>
            <a:r>
              <a:rPr lang="en-US" altLang="zh-CN" smtClean="0"/>
              <a:t>rc-&gt;lchild=p-&gt;rchild</a:t>
            </a:r>
            <a:r>
              <a:rPr lang="en-US" altLang="zh-CN"/>
              <a:t>;</a:t>
            </a:r>
          </a:p>
          <a:p>
            <a:pPr marL="0" indent="0">
              <a:buNone/>
            </a:pPr>
            <a:r>
              <a:rPr lang="en-US" altLang="zh-CN"/>
              <a:t>p-</a:t>
            </a:r>
            <a:r>
              <a:rPr lang="en-US" altLang="zh-CN" smtClean="0"/>
              <a:t>&gt;rchild=rc</a:t>
            </a:r>
            <a:r>
              <a:rPr lang="en-US" altLang="zh-CN"/>
              <a:t>;</a:t>
            </a:r>
          </a:p>
          <a:p>
            <a:pPr marL="0" indent="0">
              <a:buNone/>
            </a:pPr>
            <a:r>
              <a:rPr lang="en-US" altLang="zh-CN"/>
              <a:t>} // </a:t>
            </a:r>
            <a:r>
              <a:rPr lang="en-US" altLang="zh-CN" smtClean="0"/>
              <a:t>LR_Rotate </a:t>
            </a:r>
            <a:endParaRPr lang="zh-CN" altLang="en-US"/>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7312302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1" name="Group 4"/>
          <p:cNvGrpSpPr>
            <a:grpSpLocks/>
          </p:cNvGrpSpPr>
          <p:nvPr/>
        </p:nvGrpSpPr>
        <p:grpSpPr bwMode="auto">
          <a:xfrm>
            <a:off x="1008063" y="3313385"/>
            <a:ext cx="3314700" cy="3133725"/>
            <a:chOff x="700" y="2014"/>
            <a:chExt cx="2088" cy="1974"/>
          </a:xfrm>
        </p:grpSpPr>
        <p:sp>
          <p:nvSpPr>
            <p:cNvPr id="99363" name="AutoShape 5"/>
            <p:cNvSpPr>
              <a:spLocks noChangeArrowheads="1"/>
            </p:cNvSpPr>
            <p:nvPr/>
          </p:nvSpPr>
          <p:spPr bwMode="auto">
            <a:xfrm flipV="1">
              <a:off x="2244" y="2251"/>
              <a:ext cx="528" cy="288"/>
            </a:xfrm>
            <a:prstGeom prst="wedgeRoundRectCallout">
              <a:avLst>
                <a:gd name="adj1" fmla="val -108338"/>
                <a:gd name="adj2" fmla="val -376042"/>
                <a:gd name="adj3" fmla="val 16667"/>
              </a:avLst>
            </a:prstGeom>
            <a:solidFill>
              <a:srgbClr val="FFFFCC"/>
            </a:solidFill>
            <a:ln w="19050">
              <a:solidFill>
                <a:schemeClr val="tx2"/>
              </a:solidFill>
              <a:miter lim="800000"/>
              <a:headEnd/>
              <a:tailEnd/>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99364" name="Text Box 6"/>
            <p:cNvSpPr txBox="1">
              <a:spLocks noChangeArrowheads="1"/>
            </p:cNvSpPr>
            <p:nvPr/>
          </p:nvSpPr>
          <p:spPr bwMode="auto">
            <a:xfrm>
              <a:off x="2254" y="2235"/>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b="1">
                  <a:solidFill>
                    <a:schemeClr val="tx2"/>
                  </a:solidFill>
                  <a:latin typeface="Times New Roman" panose="02020603050405020304" pitchFamily="18" charset="0"/>
                  <a:ea typeface="仿宋_GB2312" pitchFamily="49" charset="-122"/>
                </a:rPr>
                <a:t>插入</a:t>
              </a:r>
              <a:endParaRPr lang="zh-CN" altLang="en-US" sz="2600">
                <a:latin typeface="Times New Roman" panose="02020603050405020304" pitchFamily="18" charset="0"/>
              </a:endParaRPr>
            </a:p>
          </p:txBody>
        </p:sp>
        <p:grpSp>
          <p:nvGrpSpPr>
            <p:cNvPr id="99365" name="Group 7"/>
            <p:cNvGrpSpPr>
              <a:grpSpLocks/>
            </p:cNvGrpSpPr>
            <p:nvPr/>
          </p:nvGrpSpPr>
          <p:grpSpPr bwMode="auto">
            <a:xfrm>
              <a:off x="700" y="2014"/>
              <a:ext cx="1869" cy="1974"/>
              <a:chOff x="736" y="1614"/>
              <a:chExt cx="1869" cy="1974"/>
            </a:xfrm>
          </p:grpSpPr>
          <p:grpSp>
            <p:nvGrpSpPr>
              <p:cNvPr id="99366" name="Group 8"/>
              <p:cNvGrpSpPr>
                <a:grpSpLocks/>
              </p:cNvGrpSpPr>
              <p:nvPr/>
            </p:nvGrpSpPr>
            <p:grpSpPr bwMode="auto">
              <a:xfrm>
                <a:off x="907" y="1854"/>
                <a:ext cx="1584" cy="1734"/>
                <a:chOff x="907" y="1854"/>
                <a:chExt cx="1584" cy="1734"/>
              </a:xfrm>
            </p:grpSpPr>
            <p:sp>
              <p:nvSpPr>
                <p:cNvPr id="99377" name="Line 9"/>
                <p:cNvSpPr>
                  <a:spLocks noChangeShapeType="1"/>
                </p:cNvSpPr>
                <p:nvPr/>
              </p:nvSpPr>
              <p:spPr bwMode="auto">
                <a:xfrm flipH="1">
                  <a:off x="1387" y="2718"/>
                  <a:ext cx="192" cy="28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78" name="Line 10"/>
                <p:cNvSpPr>
                  <a:spLocks noChangeShapeType="1"/>
                </p:cNvSpPr>
                <p:nvPr/>
              </p:nvSpPr>
              <p:spPr bwMode="auto">
                <a:xfrm>
                  <a:off x="1627" y="2766"/>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79" name="Line 11"/>
                <p:cNvSpPr>
                  <a:spLocks noChangeShapeType="1"/>
                </p:cNvSpPr>
                <p:nvPr/>
              </p:nvSpPr>
              <p:spPr bwMode="auto">
                <a:xfrm flipH="1">
                  <a:off x="1003" y="2046"/>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80" name="Line 12"/>
                <p:cNvSpPr>
                  <a:spLocks noChangeShapeType="1"/>
                </p:cNvSpPr>
                <p:nvPr/>
              </p:nvSpPr>
              <p:spPr bwMode="auto">
                <a:xfrm>
                  <a:off x="1579" y="2046"/>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81" name="Rectangle 13"/>
                <p:cNvSpPr>
                  <a:spLocks noChangeArrowheads="1"/>
                </p:cNvSpPr>
                <p:nvPr/>
              </p:nvSpPr>
              <p:spPr bwMode="auto">
                <a:xfrm>
                  <a:off x="907" y="2382"/>
                  <a:ext cx="240" cy="665"/>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9382" name="Line 14"/>
                <p:cNvSpPr>
                  <a:spLocks noChangeShapeType="1"/>
                </p:cNvSpPr>
                <p:nvPr/>
              </p:nvSpPr>
              <p:spPr bwMode="auto">
                <a:xfrm flipH="1">
                  <a:off x="1579" y="2430"/>
                  <a:ext cx="205"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83" name="Oval 15"/>
                <p:cNvSpPr>
                  <a:spLocks noChangeArrowheads="1"/>
                </p:cNvSpPr>
                <p:nvPr/>
              </p:nvSpPr>
              <p:spPr bwMode="auto">
                <a:xfrm>
                  <a:off x="1723" y="2238"/>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84" name="Oval 16"/>
                <p:cNvSpPr>
                  <a:spLocks noChangeArrowheads="1"/>
                </p:cNvSpPr>
                <p:nvPr/>
              </p:nvSpPr>
              <p:spPr bwMode="auto">
                <a:xfrm>
                  <a:off x="1400" y="1854"/>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85" name="Rectangle 17"/>
                <p:cNvSpPr>
                  <a:spLocks noChangeArrowheads="1"/>
                </p:cNvSpPr>
                <p:nvPr/>
              </p:nvSpPr>
              <p:spPr bwMode="auto">
                <a:xfrm>
                  <a:off x="2251" y="2838"/>
                  <a:ext cx="240" cy="74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9386" name="Rectangle 18"/>
                <p:cNvSpPr>
                  <a:spLocks noChangeArrowheads="1"/>
                </p:cNvSpPr>
                <p:nvPr/>
              </p:nvSpPr>
              <p:spPr bwMode="auto">
                <a:xfrm>
                  <a:off x="1243" y="3006"/>
                  <a:ext cx="240" cy="582"/>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9387" name="Rectangle 19"/>
                <p:cNvSpPr>
                  <a:spLocks noChangeArrowheads="1"/>
                </p:cNvSpPr>
                <p:nvPr/>
              </p:nvSpPr>
              <p:spPr bwMode="auto">
                <a:xfrm>
                  <a:off x="1723" y="3006"/>
                  <a:ext cx="240" cy="574"/>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9388" name="Text Box 20"/>
                <p:cNvSpPr txBox="1">
                  <a:spLocks noChangeArrowheads="1"/>
                </p:cNvSpPr>
                <p:nvPr/>
              </p:nvSpPr>
              <p:spPr bwMode="auto">
                <a:xfrm>
                  <a:off x="1732" y="3025"/>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9389" name="Text Box 21"/>
                <p:cNvSpPr txBox="1">
                  <a:spLocks noChangeArrowheads="1"/>
                </p:cNvSpPr>
                <p:nvPr/>
              </p:nvSpPr>
              <p:spPr bwMode="auto">
                <a:xfrm>
                  <a:off x="1195" y="3025"/>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9390" name="Oval 22"/>
                <p:cNvSpPr>
                  <a:spLocks noChangeArrowheads="1"/>
                </p:cNvSpPr>
                <p:nvPr/>
              </p:nvSpPr>
              <p:spPr bwMode="auto">
                <a:xfrm>
                  <a:off x="1483" y="2574"/>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9367" name="Text Box 23"/>
              <p:cNvSpPr txBox="1">
                <a:spLocks noChangeArrowheads="1"/>
              </p:cNvSpPr>
              <p:nvPr/>
            </p:nvSpPr>
            <p:spPr bwMode="auto">
              <a:xfrm>
                <a:off x="1614" y="161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99368" name="Text Box 24"/>
              <p:cNvSpPr txBox="1">
                <a:spLocks noChangeArrowheads="1"/>
              </p:cNvSpPr>
              <p:nvPr/>
            </p:nvSpPr>
            <p:spPr bwMode="auto">
              <a:xfrm>
                <a:off x="1950" y="204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9369" name="Text Box 25"/>
              <p:cNvSpPr txBox="1">
                <a:spLocks noChangeArrowheads="1"/>
              </p:cNvSpPr>
              <p:nvPr/>
            </p:nvSpPr>
            <p:spPr bwMode="auto">
              <a:xfrm>
                <a:off x="2318" y="2467"/>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99370" name="Text Box 26"/>
              <p:cNvSpPr txBox="1">
                <a:spLocks noChangeArrowheads="1"/>
              </p:cNvSpPr>
              <p:nvPr/>
            </p:nvSpPr>
            <p:spPr bwMode="auto">
              <a:xfrm>
                <a:off x="1284" y="2335"/>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99371" name="Text Box 27"/>
              <p:cNvSpPr txBox="1">
                <a:spLocks noChangeArrowheads="1"/>
              </p:cNvSpPr>
              <p:nvPr/>
            </p:nvSpPr>
            <p:spPr bwMode="auto">
              <a:xfrm>
                <a:off x="736" y="2046"/>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99372" name="Text Box 28"/>
              <p:cNvSpPr txBox="1">
                <a:spLocks noChangeArrowheads="1"/>
              </p:cNvSpPr>
              <p:nvPr/>
            </p:nvSpPr>
            <p:spPr bwMode="auto">
              <a:xfrm>
                <a:off x="1208" y="2670"/>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99373" name="Text Box 29"/>
              <p:cNvSpPr txBox="1">
                <a:spLocks noChangeArrowheads="1"/>
              </p:cNvSpPr>
              <p:nvPr/>
            </p:nvSpPr>
            <p:spPr bwMode="auto">
              <a:xfrm>
                <a:off x="1771" y="2670"/>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82654" name="Text Box 30"/>
              <p:cNvSpPr txBox="1">
                <a:spLocks noChangeArrowheads="1"/>
              </p:cNvSpPr>
              <p:nvPr/>
            </p:nvSpPr>
            <p:spPr bwMode="auto">
              <a:xfrm>
                <a:off x="1411" y="1814"/>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sp>
            <p:nvSpPr>
              <p:cNvPr id="282655" name="Text Box 31"/>
              <p:cNvSpPr txBox="1">
                <a:spLocks noChangeArrowheads="1"/>
              </p:cNvSpPr>
              <p:nvPr/>
            </p:nvSpPr>
            <p:spPr bwMode="auto">
              <a:xfrm>
                <a:off x="1734" y="2206"/>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2656" name="Text Box 32"/>
              <p:cNvSpPr txBox="1">
                <a:spLocks noChangeArrowheads="1"/>
              </p:cNvSpPr>
              <p:nvPr/>
            </p:nvSpPr>
            <p:spPr bwMode="auto">
              <a:xfrm>
                <a:off x="1500" y="2552"/>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grpSp>
      </p:grpSp>
      <p:grpSp>
        <p:nvGrpSpPr>
          <p:cNvPr id="99332" name="Group 67"/>
          <p:cNvGrpSpPr>
            <a:grpSpLocks/>
          </p:cNvGrpSpPr>
          <p:nvPr/>
        </p:nvGrpSpPr>
        <p:grpSpPr bwMode="auto">
          <a:xfrm>
            <a:off x="4467225" y="3278460"/>
            <a:ext cx="3509963" cy="3390900"/>
            <a:chOff x="2814" y="342"/>
            <a:chExt cx="2211" cy="2136"/>
          </a:xfrm>
        </p:grpSpPr>
        <p:sp>
          <p:nvSpPr>
            <p:cNvPr id="99335" name="Line 34"/>
            <p:cNvSpPr>
              <a:spLocks noChangeShapeType="1"/>
            </p:cNvSpPr>
            <p:nvPr/>
          </p:nvSpPr>
          <p:spPr bwMode="auto">
            <a:xfrm>
              <a:off x="3795" y="1508"/>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6" name="AutoShape 35"/>
            <p:cNvSpPr>
              <a:spLocks noChangeArrowheads="1"/>
            </p:cNvSpPr>
            <p:nvPr/>
          </p:nvSpPr>
          <p:spPr bwMode="auto">
            <a:xfrm rot="5400000" flipV="1">
              <a:off x="4406" y="594"/>
              <a:ext cx="864" cy="360"/>
            </a:xfrm>
            <a:prstGeom prst="wedgeRoundRectCallout">
              <a:avLst>
                <a:gd name="adj1" fmla="val 66894"/>
                <a:gd name="adj2" fmla="val -266394"/>
                <a:gd name="adj3" fmla="val 16667"/>
              </a:avLst>
            </a:prstGeom>
            <a:solidFill>
              <a:srgbClr val="FFFFCC"/>
            </a:solidFill>
            <a:ln w="19050">
              <a:solidFill>
                <a:schemeClr val="tx2"/>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latin typeface="Times New Roman" panose="02020603050405020304" pitchFamily="18" charset="0"/>
              </a:endParaRPr>
            </a:p>
          </p:txBody>
        </p:sp>
        <p:sp>
          <p:nvSpPr>
            <p:cNvPr id="99337" name="Text Box 36"/>
            <p:cNvSpPr txBox="1">
              <a:spLocks noChangeArrowheads="1"/>
            </p:cNvSpPr>
            <p:nvPr/>
          </p:nvSpPr>
          <p:spPr bwMode="auto">
            <a:xfrm>
              <a:off x="4679" y="363"/>
              <a:ext cx="346"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tx2"/>
                  </a:solidFill>
                  <a:latin typeface="Times New Roman" panose="02020603050405020304" pitchFamily="18" charset="0"/>
                  <a:ea typeface="仿宋_GB2312" pitchFamily="49" charset="-122"/>
                </a:rPr>
                <a:t>右单旋转</a:t>
              </a:r>
              <a:endParaRPr lang="zh-CN" altLang="en-US" sz="2400">
                <a:latin typeface="Times New Roman" panose="02020603050405020304" pitchFamily="18" charset="0"/>
              </a:endParaRPr>
            </a:p>
          </p:txBody>
        </p:sp>
        <p:sp>
          <p:nvSpPr>
            <p:cNvPr id="99338" name="Text Box 37"/>
            <p:cNvSpPr txBox="1">
              <a:spLocks noChangeArrowheads="1"/>
            </p:cNvSpPr>
            <p:nvPr/>
          </p:nvSpPr>
          <p:spPr bwMode="auto">
            <a:xfrm>
              <a:off x="3755" y="351"/>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99339" name="Text Box 38"/>
            <p:cNvSpPr txBox="1">
              <a:spLocks noChangeArrowheads="1"/>
            </p:cNvSpPr>
            <p:nvPr/>
          </p:nvSpPr>
          <p:spPr bwMode="auto">
            <a:xfrm>
              <a:off x="4091" y="78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9340" name="Text Box 39"/>
            <p:cNvSpPr txBox="1">
              <a:spLocks noChangeArrowheads="1"/>
            </p:cNvSpPr>
            <p:nvPr/>
          </p:nvSpPr>
          <p:spPr bwMode="auto">
            <a:xfrm>
              <a:off x="4432" y="1197"/>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99341" name="Text Box 40"/>
            <p:cNvSpPr txBox="1">
              <a:spLocks noChangeArrowheads="1"/>
            </p:cNvSpPr>
            <p:nvPr/>
          </p:nvSpPr>
          <p:spPr bwMode="auto">
            <a:xfrm>
              <a:off x="2814" y="801"/>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99342" name="Text Box 41"/>
            <p:cNvSpPr txBox="1">
              <a:spLocks noChangeArrowheads="1"/>
            </p:cNvSpPr>
            <p:nvPr/>
          </p:nvSpPr>
          <p:spPr bwMode="auto">
            <a:xfrm>
              <a:off x="3349" y="1407"/>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99343" name="Text Box 42"/>
            <p:cNvSpPr txBox="1">
              <a:spLocks noChangeArrowheads="1"/>
            </p:cNvSpPr>
            <p:nvPr/>
          </p:nvSpPr>
          <p:spPr bwMode="auto">
            <a:xfrm>
              <a:off x="3912" y="1407"/>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99344" name="Text Box 43"/>
            <p:cNvSpPr txBox="1">
              <a:spLocks noChangeArrowheads="1"/>
            </p:cNvSpPr>
            <p:nvPr/>
          </p:nvSpPr>
          <p:spPr bwMode="auto">
            <a:xfrm>
              <a:off x="3416" y="1062"/>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3399"/>
                  </a:solidFill>
                  <a:latin typeface="Times New Roman" panose="02020603050405020304" pitchFamily="18" charset="0"/>
                </a:rPr>
                <a:t>D</a:t>
              </a:r>
              <a:endParaRPr lang="en-US" altLang="zh-CN" sz="2400" dirty="0">
                <a:latin typeface="Times New Roman" panose="02020603050405020304" pitchFamily="18" charset="0"/>
              </a:endParaRPr>
            </a:p>
          </p:txBody>
        </p:sp>
        <p:grpSp>
          <p:nvGrpSpPr>
            <p:cNvPr id="99345" name="Group 65"/>
            <p:cNvGrpSpPr>
              <a:grpSpLocks/>
            </p:cNvGrpSpPr>
            <p:nvPr/>
          </p:nvGrpSpPr>
          <p:grpSpPr bwMode="auto">
            <a:xfrm>
              <a:off x="3057" y="591"/>
              <a:ext cx="1494" cy="1887"/>
              <a:chOff x="3203" y="2187"/>
              <a:chExt cx="1494" cy="1887"/>
            </a:xfrm>
          </p:grpSpPr>
          <p:sp>
            <p:nvSpPr>
              <p:cNvPr id="99349" name="Line 45"/>
              <p:cNvSpPr>
                <a:spLocks noChangeShapeType="1"/>
              </p:cNvSpPr>
              <p:nvPr/>
            </p:nvSpPr>
            <p:spPr bwMode="auto">
              <a:xfrm flipH="1">
                <a:off x="3626" y="3051"/>
                <a:ext cx="240"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0" name="Line 46"/>
              <p:cNvSpPr>
                <a:spLocks noChangeShapeType="1"/>
              </p:cNvSpPr>
              <p:nvPr/>
            </p:nvSpPr>
            <p:spPr bwMode="auto">
              <a:xfrm flipH="1">
                <a:off x="3290" y="2379"/>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1" name="Line 47"/>
              <p:cNvSpPr>
                <a:spLocks noChangeShapeType="1"/>
              </p:cNvSpPr>
              <p:nvPr/>
            </p:nvSpPr>
            <p:spPr bwMode="auto">
              <a:xfrm>
                <a:off x="3866" y="2379"/>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2" name="Rectangle 48"/>
              <p:cNvSpPr>
                <a:spLocks noChangeArrowheads="1"/>
              </p:cNvSpPr>
              <p:nvPr/>
            </p:nvSpPr>
            <p:spPr bwMode="auto">
              <a:xfrm>
                <a:off x="3203" y="2715"/>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9353" name="Line 49"/>
              <p:cNvSpPr>
                <a:spLocks noChangeShapeType="1"/>
              </p:cNvSpPr>
              <p:nvPr/>
            </p:nvSpPr>
            <p:spPr bwMode="auto">
              <a:xfrm flipH="1">
                <a:off x="3866" y="2763"/>
                <a:ext cx="205"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4" name="Oval 50"/>
              <p:cNvSpPr>
                <a:spLocks noChangeArrowheads="1"/>
              </p:cNvSpPr>
              <p:nvPr/>
            </p:nvSpPr>
            <p:spPr bwMode="auto">
              <a:xfrm>
                <a:off x="4019" y="2571"/>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55" name="Oval 51"/>
              <p:cNvSpPr>
                <a:spLocks noChangeArrowheads="1"/>
              </p:cNvSpPr>
              <p:nvPr/>
            </p:nvSpPr>
            <p:spPr bwMode="auto">
              <a:xfrm>
                <a:off x="3696" y="2187"/>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56" name="Rectangle 52"/>
              <p:cNvSpPr>
                <a:spLocks noChangeArrowheads="1"/>
              </p:cNvSpPr>
              <p:nvPr/>
            </p:nvSpPr>
            <p:spPr bwMode="auto">
              <a:xfrm>
                <a:off x="4457" y="3153"/>
                <a:ext cx="240" cy="76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9357" name="Rectangle 53"/>
              <p:cNvSpPr>
                <a:spLocks noChangeArrowheads="1"/>
              </p:cNvSpPr>
              <p:nvPr/>
            </p:nvSpPr>
            <p:spPr bwMode="auto">
              <a:xfrm>
                <a:off x="3539" y="3339"/>
                <a:ext cx="240" cy="573"/>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9358" name="Rectangle 54"/>
              <p:cNvSpPr>
                <a:spLocks noChangeArrowheads="1"/>
              </p:cNvSpPr>
              <p:nvPr/>
            </p:nvSpPr>
            <p:spPr bwMode="auto">
              <a:xfrm>
                <a:off x="4019" y="3339"/>
                <a:ext cx="240" cy="576"/>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9359" name="Text Box 55"/>
              <p:cNvSpPr txBox="1">
                <a:spLocks noChangeArrowheads="1"/>
              </p:cNvSpPr>
              <p:nvPr/>
            </p:nvSpPr>
            <p:spPr bwMode="auto">
              <a:xfrm>
                <a:off x="4028" y="3367"/>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99360" name="Text Box 56"/>
              <p:cNvSpPr txBox="1">
                <a:spLocks noChangeArrowheads="1"/>
              </p:cNvSpPr>
              <p:nvPr/>
            </p:nvSpPr>
            <p:spPr bwMode="auto">
              <a:xfrm>
                <a:off x="3509" y="3358"/>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b="1">
                  <a:solidFill>
                    <a:schemeClr val="hlink"/>
                  </a:solidFill>
                  <a:latin typeface="Times New Roman" panose="02020603050405020304" pitchFamily="18" charset="0"/>
                </a:endParaRPr>
              </a:p>
            </p:txBody>
          </p:sp>
          <p:sp>
            <p:nvSpPr>
              <p:cNvPr id="99361" name="Oval 57"/>
              <p:cNvSpPr>
                <a:spLocks noChangeArrowheads="1"/>
              </p:cNvSpPr>
              <p:nvPr/>
            </p:nvSpPr>
            <p:spPr bwMode="auto">
              <a:xfrm>
                <a:off x="3770" y="2907"/>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solidFill>
                    <a:srgbClr val="FF7C80"/>
                  </a:solidFill>
                  <a:latin typeface="Times New Roman" panose="02020603050405020304" pitchFamily="18" charset="0"/>
                </a:endParaRPr>
              </a:p>
            </p:txBody>
          </p:sp>
          <p:sp>
            <p:nvSpPr>
              <p:cNvPr id="99362" name="Rectangle 58"/>
              <p:cNvSpPr>
                <a:spLocks noChangeArrowheads="1"/>
              </p:cNvSpPr>
              <p:nvPr/>
            </p:nvSpPr>
            <p:spPr bwMode="auto">
              <a:xfrm>
                <a:off x="4023" y="3919"/>
                <a:ext cx="240" cy="155"/>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hlink"/>
                  </a:solidFill>
                  <a:latin typeface="Times New Roman" panose="02020603050405020304" pitchFamily="18" charset="0"/>
                </a:endParaRPr>
              </a:p>
            </p:txBody>
          </p:sp>
        </p:grpSp>
        <p:sp>
          <p:nvSpPr>
            <p:cNvPr id="282683" name="Text Box 59"/>
            <p:cNvSpPr txBox="1">
              <a:spLocks noChangeArrowheads="1"/>
            </p:cNvSpPr>
            <p:nvPr/>
          </p:nvSpPr>
          <p:spPr bwMode="auto">
            <a:xfrm>
              <a:off x="3891" y="948"/>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sp>
          <p:nvSpPr>
            <p:cNvPr id="282684" name="Text Box 60"/>
            <p:cNvSpPr txBox="1">
              <a:spLocks noChangeArrowheads="1"/>
            </p:cNvSpPr>
            <p:nvPr/>
          </p:nvSpPr>
          <p:spPr bwMode="auto">
            <a:xfrm>
              <a:off x="3640" y="1284"/>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chemeClr val="hlink"/>
                  </a:solidFill>
                  <a:effectLst>
                    <a:outerShdw blurRad="38100" dist="38100" dir="2700000" algn="tl">
                      <a:srgbClr val="C0C0C0"/>
                    </a:outerShdw>
                  </a:effectLst>
                  <a:latin typeface="Times New Roman" panose="02020603050405020304" pitchFamily="18" charset="0"/>
                </a:rPr>
                <a:t>0</a:t>
              </a:r>
            </a:p>
          </p:txBody>
        </p:sp>
        <p:sp>
          <p:nvSpPr>
            <p:cNvPr id="282685" name="Text Box 61"/>
            <p:cNvSpPr txBox="1">
              <a:spLocks noChangeArrowheads="1"/>
            </p:cNvSpPr>
            <p:nvPr/>
          </p:nvSpPr>
          <p:spPr bwMode="auto">
            <a:xfrm>
              <a:off x="3570" y="559"/>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p>
          </p:txBody>
        </p:sp>
      </p:grpSp>
      <p:sp>
        <p:nvSpPr>
          <p:cNvPr id="282686" name="Freeform 62"/>
          <p:cNvSpPr>
            <a:spLocks/>
          </p:cNvSpPr>
          <p:nvPr/>
        </p:nvSpPr>
        <p:spPr bwMode="auto">
          <a:xfrm flipH="1">
            <a:off x="6210300" y="4826273"/>
            <a:ext cx="406400" cy="119062"/>
          </a:xfrm>
          <a:custGeom>
            <a:avLst/>
            <a:gdLst>
              <a:gd name="T0" fmla="*/ 645159891 w 256"/>
              <a:gd name="T1" fmla="*/ 189010104 h 75"/>
              <a:gd name="T2" fmla="*/ 529232759 w 256"/>
              <a:gd name="T3" fmla="*/ 50402905 h 75"/>
              <a:gd name="T4" fmla="*/ 345260547 w 256"/>
              <a:gd name="T5" fmla="*/ 5040291 h 75"/>
              <a:gd name="T6" fmla="*/ 161289973 w 256"/>
              <a:gd name="T7" fmla="*/ 27720810 h 75"/>
              <a:gd name="T8" fmla="*/ 0 w 256"/>
              <a:gd name="T9" fmla="*/ 166329596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p:txBody>
          <a:bodyPr>
            <a:normAutofit/>
          </a:bodyPr>
          <a:lstStyle/>
          <a:p>
            <a:r>
              <a:rPr lang="zh-CN" altLang="en-US" smtClean="0"/>
              <a:t>先右后左双旋转 </a:t>
            </a:r>
            <a:r>
              <a:rPr lang="en-US" altLang="zh-CN" smtClean="0"/>
              <a:t>(RotationRightLeft)-RL</a:t>
            </a:r>
            <a:r>
              <a:rPr lang="zh-CN" altLang="en-US" smtClean="0"/>
              <a:t>型</a:t>
            </a:r>
            <a:endParaRPr lang="zh-CN" altLang="en-US"/>
          </a:p>
        </p:txBody>
      </p:sp>
      <p:sp>
        <p:nvSpPr>
          <p:cNvPr id="3" name="内容占位符 2"/>
          <p:cNvSpPr>
            <a:spLocks noGrp="1"/>
          </p:cNvSpPr>
          <p:nvPr>
            <p:ph idx="1"/>
          </p:nvPr>
        </p:nvSpPr>
        <p:spPr/>
        <p:txBody>
          <a:bodyPr/>
          <a:lstStyle/>
          <a:p>
            <a:r>
              <a:rPr lang="zh-CN" altLang="en-US" dirty="0" smtClean="0"/>
              <a:t>在结点</a:t>
            </a:r>
            <a:r>
              <a:rPr lang="en-US" altLang="zh-CN" dirty="0" smtClean="0"/>
              <a:t>A</a:t>
            </a:r>
            <a:r>
              <a:rPr lang="zh-CN" altLang="en-US" dirty="0" smtClean="0"/>
              <a:t>的右子女的左子树中插入新结点，该子树高度增</a:t>
            </a:r>
            <a:r>
              <a:rPr lang="en-US" altLang="zh-CN" dirty="0" smtClean="0"/>
              <a:t>1</a:t>
            </a:r>
            <a:r>
              <a:rPr lang="zh-CN" altLang="en-US" dirty="0" smtClean="0"/>
              <a:t>。结点</a:t>
            </a:r>
            <a:r>
              <a:rPr lang="en-US" altLang="zh-CN" dirty="0" smtClean="0"/>
              <a:t>A</a:t>
            </a:r>
            <a:r>
              <a:rPr lang="zh-CN" altLang="en-US" dirty="0" smtClean="0"/>
              <a:t>的平衡因子变为</a:t>
            </a:r>
            <a:r>
              <a:rPr lang="en-US" altLang="zh-CN" dirty="0" smtClean="0"/>
              <a:t>2</a:t>
            </a:r>
            <a:r>
              <a:rPr lang="zh-CN" altLang="en-US" dirty="0" smtClean="0"/>
              <a:t>，发生了不平衡</a:t>
            </a:r>
          </a:p>
          <a:p>
            <a:r>
              <a:rPr lang="zh-CN" altLang="en-US" dirty="0" smtClean="0"/>
              <a:t>首先以结点</a:t>
            </a:r>
            <a:r>
              <a:rPr lang="en-US" altLang="zh-CN" dirty="0" smtClean="0"/>
              <a:t>D</a:t>
            </a:r>
            <a:r>
              <a:rPr lang="zh-CN" altLang="en-US" dirty="0" smtClean="0"/>
              <a:t>为旋转轴，将结点</a:t>
            </a:r>
            <a:r>
              <a:rPr lang="en-US" altLang="zh-CN" dirty="0" smtClean="0"/>
              <a:t>C</a:t>
            </a:r>
            <a:r>
              <a:rPr lang="zh-CN" altLang="en-US" dirty="0" smtClean="0"/>
              <a:t>顺时针旋转，以</a:t>
            </a:r>
            <a:r>
              <a:rPr lang="en-US" altLang="zh-CN" dirty="0" smtClean="0"/>
              <a:t>D</a:t>
            </a:r>
            <a:r>
              <a:rPr lang="zh-CN" altLang="en-US" dirty="0" smtClean="0"/>
              <a:t>代替原来</a:t>
            </a:r>
            <a:r>
              <a:rPr lang="en-US" altLang="zh-CN" dirty="0" smtClean="0"/>
              <a:t>C</a:t>
            </a:r>
            <a:r>
              <a:rPr lang="zh-CN" altLang="en-US" dirty="0" smtClean="0"/>
              <a:t>的位置</a:t>
            </a:r>
            <a:endParaRPr lang="zh-CN" altLang="en-US" dirty="0"/>
          </a:p>
        </p:txBody>
      </p:sp>
    </p:spTree>
    <p:extLst>
      <p:ext uri="{BB962C8B-B14F-4D97-AF65-F5344CB8AC3E}">
        <p14:creationId xmlns:p14="http://schemas.microsoft.com/office/powerpoint/2010/main" val="97586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2686"/>
                                        </p:tgtEl>
                                        <p:attrNameLst>
                                          <p:attrName>style.visibility</p:attrName>
                                        </p:attrNameLst>
                                      </p:cBhvr>
                                      <p:to>
                                        <p:strVal val="visible"/>
                                      </p:to>
                                    </p:set>
                                    <p:animEffect transition="in" filter="wipe(left)">
                                      <p:cBhvr>
                                        <p:cTn id="7" dur="500"/>
                                        <p:tgtEl>
                                          <p:spTgt spid="282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8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4"/>
          <p:cNvSpPr txBox="1">
            <a:spLocks noChangeArrowheads="1"/>
          </p:cNvSpPr>
          <p:nvPr/>
        </p:nvSpPr>
        <p:spPr bwMode="auto">
          <a:xfrm>
            <a:off x="6371952" y="4455368"/>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00356" name="Text Box 5"/>
          <p:cNvSpPr txBox="1">
            <a:spLocks noChangeArrowheads="1"/>
          </p:cNvSpPr>
          <p:nvPr/>
        </p:nvSpPr>
        <p:spPr bwMode="auto">
          <a:xfrm>
            <a:off x="8332514" y="4531568"/>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00357" name="Text Box 6"/>
          <p:cNvSpPr txBox="1">
            <a:spLocks noChangeArrowheads="1"/>
          </p:cNvSpPr>
          <p:nvPr/>
        </p:nvSpPr>
        <p:spPr bwMode="auto">
          <a:xfrm>
            <a:off x="8745264" y="498876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100358" name="Text Box 7"/>
          <p:cNvSpPr txBox="1">
            <a:spLocks noChangeArrowheads="1"/>
          </p:cNvSpPr>
          <p:nvPr/>
        </p:nvSpPr>
        <p:spPr bwMode="auto">
          <a:xfrm>
            <a:off x="6981552" y="3769568"/>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100359" name="Text Box 8"/>
          <p:cNvSpPr txBox="1">
            <a:spLocks noChangeArrowheads="1"/>
          </p:cNvSpPr>
          <p:nvPr/>
        </p:nvSpPr>
        <p:spPr bwMode="auto">
          <a:xfrm>
            <a:off x="5940152" y="4988768"/>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00360" name="Text Box 9"/>
          <p:cNvSpPr txBox="1">
            <a:spLocks noChangeArrowheads="1"/>
          </p:cNvSpPr>
          <p:nvPr/>
        </p:nvSpPr>
        <p:spPr bwMode="auto">
          <a:xfrm>
            <a:off x="7235552" y="501893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100361" name="Text Box 10"/>
          <p:cNvSpPr txBox="1">
            <a:spLocks noChangeArrowheads="1"/>
          </p:cNvSpPr>
          <p:nvPr/>
        </p:nvSpPr>
        <p:spPr bwMode="auto">
          <a:xfrm>
            <a:off x="7514952" y="501893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grpSp>
        <p:nvGrpSpPr>
          <p:cNvPr id="100362" name="Group 11"/>
          <p:cNvGrpSpPr>
            <a:grpSpLocks/>
          </p:cNvGrpSpPr>
          <p:nvPr/>
        </p:nvGrpSpPr>
        <p:grpSpPr bwMode="auto">
          <a:xfrm>
            <a:off x="6219552" y="4150568"/>
            <a:ext cx="2743200" cy="2590800"/>
            <a:chOff x="3233" y="1982"/>
            <a:chExt cx="1728" cy="1632"/>
          </a:xfrm>
        </p:grpSpPr>
        <p:sp>
          <p:nvSpPr>
            <p:cNvPr id="100396" name="Line 12"/>
            <p:cNvSpPr>
              <a:spLocks noChangeShapeType="1"/>
            </p:cNvSpPr>
            <p:nvPr/>
          </p:nvSpPr>
          <p:spPr bwMode="auto">
            <a:xfrm flipH="1">
              <a:off x="4289" y="2558"/>
              <a:ext cx="144" cy="384"/>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7" name="Line 13"/>
            <p:cNvSpPr>
              <a:spLocks noChangeShapeType="1"/>
            </p:cNvSpPr>
            <p:nvPr/>
          </p:nvSpPr>
          <p:spPr bwMode="auto">
            <a:xfrm>
              <a:off x="4145" y="2174"/>
              <a:ext cx="672" cy="67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8" name="Line 14"/>
            <p:cNvSpPr>
              <a:spLocks noChangeShapeType="1"/>
            </p:cNvSpPr>
            <p:nvPr/>
          </p:nvSpPr>
          <p:spPr bwMode="auto">
            <a:xfrm flipH="1">
              <a:off x="3329" y="2174"/>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99" name="Rectangle 15"/>
            <p:cNvSpPr>
              <a:spLocks noChangeArrowheads="1"/>
            </p:cNvSpPr>
            <p:nvPr/>
          </p:nvSpPr>
          <p:spPr bwMode="auto">
            <a:xfrm>
              <a:off x="4721" y="2846"/>
              <a:ext cx="240" cy="76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00400" name="Line 16"/>
            <p:cNvSpPr>
              <a:spLocks noChangeShapeType="1"/>
            </p:cNvSpPr>
            <p:nvPr/>
          </p:nvSpPr>
          <p:spPr bwMode="auto">
            <a:xfrm>
              <a:off x="3761" y="2558"/>
              <a:ext cx="192"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1" name="Oval 17"/>
            <p:cNvSpPr>
              <a:spLocks noChangeArrowheads="1"/>
            </p:cNvSpPr>
            <p:nvPr/>
          </p:nvSpPr>
          <p:spPr bwMode="auto">
            <a:xfrm>
              <a:off x="3617" y="2366"/>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402" name="Oval 18"/>
            <p:cNvSpPr>
              <a:spLocks noChangeArrowheads="1"/>
            </p:cNvSpPr>
            <p:nvPr/>
          </p:nvSpPr>
          <p:spPr bwMode="auto">
            <a:xfrm>
              <a:off x="3953" y="1982"/>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403" name="Rectangle 19"/>
            <p:cNvSpPr>
              <a:spLocks noChangeArrowheads="1"/>
            </p:cNvSpPr>
            <p:nvPr/>
          </p:nvSpPr>
          <p:spPr bwMode="auto">
            <a:xfrm>
              <a:off x="3233" y="2846"/>
              <a:ext cx="240" cy="76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100404" name="Rectangle 20"/>
            <p:cNvSpPr>
              <a:spLocks noChangeArrowheads="1"/>
            </p:cNvSpPr>
            <p:nvPr/>
          </p:nvSpPr>
          <p:spPr bwMode="auto">
            <a:xfrm>
              <a:off x="4193" y="2846"/>
              <a:ext cx="240" cy="621"/>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100405" name="Oval 21"/>
            <p:cNvSpPr>
              <a:spLocks noChangeArrowheads="1"/>
            </p:cNvSpPr>
            <p:nvPr/>
          </p:nvSpPr>
          <p:spPr bwMode="auto">
            <a:xfrm>
              <a:off x="4337" y="2366"/>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406" name="Rectangle 22"/>
            <p:cNvSpPr>
              <a:spLocks noChangeArrowheads="1"/>
            </p:cNvSpPr>
            <p:nvPr/>
          </p:nvSpPr>
          <p:spPr bwMode="auto">
            <a:xfrm>
              <a:off x="3809" y="2846"/>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100407" name="Text Box 23"/>
            <p:cNvSpPr txBox="1">
              <a:spLocks noChangeArrowheads="1"/>
            </p:cNvSpPr>
            <p:nvPr/>
          </p:nvSpPr>
          <p:spPr bwMode="auto">
            <a:xfrm>
              <a:off x="3617" y="2942"/>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100408" name="Text Box 24"/>
            <p:cNvSpPr txBox="1">
              <a:spLocks noChangeArrowheads="1"/>
            </p:cNvSpPr>
            <p:nvPr/>
          </p:nvSpPr>
          <p:spPr bwMode="auto">
            <a:xfrm>
              <a:off x="4193" y="296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100409" name="Rectangle 25"/>
            <p:cNvSpPr>
              <a:spLocks noChangeArrowheads="1"/>
            </p:cNvSpPr>
            <p:nvPr/>
          </p:nvSpPr>
          <p:spPr bwMode="auto">
            <a:xfrm>
              <a:off x="4198" y="3463"/>
              <a:ext cx="240" cy="136"/>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sp>
        <p:nvSpPr>
          <p:cNvPr id="283674" name="Text Box 26"/>
          <p:cNvSpPr txBox="1">
            <a:spLocks noChangeArrowheads="1"/>
          </p:cNvSpPr>
          <p:nvPr/>
        </p:nvSpPr>
        <p:spPr bwMode="auto">
          <a:xfrm>
            <a:off x="7988027" y="4709368"/>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3675" name="Text Box 27"/>
          <p:cNvSpPr txBox="1">
            <a:spLocks noChangeArrowheads="1"/>
          </p:cNvSpPr>
          <p:nvPr/>
        </p:nvSpPr>
        <p:spPr bwMode="auto">
          <a:xfrm>
            <a:off x="7376839" y="4101355"/>
            <a:ext cx="336550" cy="457200"/>
          </a:xfrm>
          <a:prstGeom prst="rect">
            <a:avLst/>
          </a:prstGeom>
          <a:noFill/>
          <a:ln w="9525">
            <a:noFill/>
            <a:miter lim="800000"/>
            <a:headEnd/>
            <a:tailEnd/>
          </a:ln>
          <a:effectLst/>
        </p:spPr>
        <p:txBody>
          <a:bodyPr wrap="none">
            <a:spAutoFit/>
          </a:bodyPr>
          <a:lstStyle/>
          <a:p>
            <a:pPr algn="l">
              <a:defRPr/>
            </a:pPr>
            <a:r>
              <a:rPr lang="en-US" altLang="zh-CN" sz="2400" b="1">
                <a:solidFill>
                  <a:schemeClr val="tx2"/>
                </a:solidFill>
                <a:effectLst>
                  <a:outerShdw blurRad="38100" dist="38100" dir="2700000" algn="tl">
                    <a:srgbClr val="C0C0C0"/>
                  </a:outerShdw>
                </a:effectLst>
                <a:latin typeface="Times New Roman" pitchFamily="18" charset="0"/>
              </a:rPr>
              <a:t>0</a:t>
            </a:r>
            <a:endParaRPr lang="en-US" altLang="zh-CN" sz="2400">
              <a:solidFill>
                <a:schemeClr val="tx2"/>
              </a:solidFill>
              <a:latin typeface="Times New Roman" pitchFamily="18" charset="0"/>
            </a:endParaRPr>
          </a:p>
        </p:txBody>
      </p:sp>
      <p:sp>
        <p:nvSpPr>
          <p:cNvPr id="283676" name="Text Box 28"/>
          <p:cNvSpPr txBox="1">
            <a:spLocks noChangeArrowheads="1"/>
          </p:cNvSpPr>
          <p:nvPr/>
        </p:nvSpPr>
        <p:spPr bwMode="auto">
          <a:xfrm>
            <a:off x="6772002" y="4703018"/>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grpSp>
        <p:nvGrpSpPr>
          <p:cNvPr id="100366" name="Group 63"/>
          <p:cNvGrpSpPr>
            <a:grpSpLocks/>
          </p:cNvGrpSpPr>
          <p:nvPr/>
        </p:nvGrpSpPr>
        <p:grpSpPr bwMode="auto">
          <a:xfrm>
            <a:off x="2684784" y="1945332"/>
            <a:ext cx="3773488" cy="3368675"/>
            <a:chOff x="716" y="333"/>
            <a:chExt cx="2377" cy="2122"/>
          </a:xfrm>
        </p:grpSpPr>
        <p:grpSp>
          <p:nvGrpSpPr>
            <p:cNvPr id="100369" name="Group 30"/>
            <p:cNvGrpSpPr>
              <a:grpSpLocks/>
            </p:cNvGrpSpPr>
            <p:nvPr/>
          </p:nvGrpSpPr>
          <p:grpSpPr bwMode="auto">
            <a:xfrm>
              <a:off x="908" y="545"/>
              <a:ext cx="1680" cy="1910"/>
              <a:chOff x="737" y="1982"/>
              <a:chExt cx="1680" cy="1910"/>
            </a:xfrm>
          </p:grpSpPr>
          <p:sp>
            <p:nvSpPr>
              <p:cNvPr id="100382" name="Line 31"/>
              <p:cNvSpPr>
                <a:spLocks noChangeShapeType="1"/>
              </p:cNvSpPr>
              <p:nvPr/>
            </p:nvSpPr>
            <p:spPr bwMode="auto">
              <a:xfrm flipH="1">
                <a:off x="1697" y="2894"/>
                <a:ext cx="192"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3" name="Line 32"/>
              <p:cNvSpPr>
                <a:spLocks noChangeShapeType="1"/>
              </p:cNvSpPr>
              <p:nvPr/>
            </p:nvSpPr>
            <p:spPr bwMode="auto">
              <a:xfrm flipH="1">
                <a:off x="785" y="2174"/>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4" name="Line 33"/>
              <p:cNvSpPr>
                <a:spLocks noChangeShapeType="1"/>
              </p:cNvSpPr>
              <p:nvPr/>
            </p:nvSpPr>
            <p:spPr bwMode="auto">
              <a:xfrm>
                <a:off x="1313" y="2174"/>
                <a:ext cx="912" cy="100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5" name="Rectangle 34"/>
              <p:cNvSpPr>
                <a:spLocks noChangeArrowheads="1"/>
              </p:cNvSpPr>
              <p:nvPr/>
            </p:nvSpPr>
            <p:spPr bwMode="auto">
              <a:xfrm>
                <a:off x="2177" y="3182"/>
                <a:ext cx="240" cy="71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00386" name="Line 35"/>
              <p:cNvSpPr>
                <a:spLocks noChangeShapeType="1"/>
              </p:cNvSpPr>
              <p:nvPr/>
            </p:nvSpPr>
            <p:spPr bwMode="auto">
              <a:xfrm flipH="1">
                <a:off x="1313" y="2558"/>
                <a:ext cx="240" cy="33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7" name="Oval 36"/>
              <p:cNvSpPr>
                <a:spLocks noChangeArrowheads="1"/>
              </p:cNvSpPr>
              <p:nvPr/>
            </p:nvSpPr>
            <p:spPr bwMode="auto">
              <a:xfrm>
                <a:off x="1505" y="2366"/>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88" name="Oval 37"/>
              <p:cNvSpPr>
                <a:spLocks noChangeArrowheads="1"/>
              </p:cNvSpPr>
              <p:nvPr/>
            </p:nvSpPr>
            <p:spPr bwMode="auto">
              <a:xfrm>
                <a:off x="1169" y="1982"/>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89" name="Rectangle 38"/>
              <p:cNvSpPr>
                <a:spLocks noChangeArrowheads="1"/>
              </p:cNvSpPr>
              <p:nvPr/>
            </p:nvSpPr>
            <p:spPr bwMode="auto">
              <a:xfrm>
                <a:off x="737" y="2510"/>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100390" name="Rectangle 39"/>
              <p:cNvSpPr>
                <a:spLocks noChangeArrowheads="1"/>
              </p:cNvSpPr>
              <p:nvPr/>
            </p:nvSpPr>
            <p:spPr bwMode="auto">
              <a:xfrm>
                <a:off x="1601" y="3182"/>
                <a:ext cx="240" cy="556"/>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100391" name="Oval 40"/>
              <p:cNvSpPr>
                <a:spLocks noChangeArrowheads="1"/>
              </p:cNvSpPr>
              <p:nvPr/>
            </p:nvSpPr>
            <p:spPr bwMode="auto">
              <a:xfrm>
                <a:off x="1793" y="2750"/>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92" name="Rectangle 41"/>
              <p:cNvSpPr>
                <a:spLocks noChangeArrowheads="1"/>
              </p:cNvSpPr>
              <p:nvPr/>
            </p:nvSpPr>
            <p:spPr bwMode="auto">
              <a:xfrm>
                <a:off x="1217" y="2846"/>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100393" name="Text Box 42"/>
              <p:cNvSpPr txBox="1">
                <a:spLocks noChangeArrowheads="1"/>
              </p:cNvSpPr>
              <p:nvPr/>
            </p:nvSpPr>
            <p:spPr bwMode="auto">
              <a:xfrm>
                <a:off x="1034" y="2894"/>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100394" name="Text Box 43"/>
              <p:cNvSpPr txBox="1">
                <a:spLocks noChangeArrowheads="1"/>
              </p:cNvSpPr>
              <p:nvPr/>
            </p:nvSpPr>
            <p:spPr bwMode="auto">
              <a:xfrm>
                <a:off x="1601" y="3262"/>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100395" name="Rectangle 44"/>
              <p:cNvSpPr>
                <a:spLocks noChangeArrowheads="1"/>
              </p:cNvSpPr>
              <p:nvPr/>
            </p:nvSpPr>
            <p:spPr bwMode="auto">
              <a:xfrm>
                <a:off x="1596" y="3737"/>
                <a:ext cx="240" cy="140"/>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sp>
          <p:nvSpPr>
            <p:cNvPr id="100370" name="AutoShape 45"/>
            <p:cNvSpPr>
              <a:spLocks noChangeArrowheads="1"/>
            </p:cNvSpPr>
            <p:nvPr/>
          </p:nvSpPr>
          <p:spPr bwMode="auto">
            <a:xfrm flipH="1">
              <a:off x="2494" y="459"/>
              <a:ext cx="576" cy="528"/>
            </a:xfrm>
            <a:prstGeom prst="wedgeRoundRectCallout">
              <a:avLst>
                <a:gd name="adj1" fmla="val 151213"/>
                <a:gd name="adj2" fmla="val 63444"/>
                <a:gd name="adj3" fmla="val 16667"/>
              </a:avLst>
            </a:prstGeom>
            <a:solidFill>
              <a:srgbClr val="FFFFCC"/>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283694" name="Text Box 46"/>
            <p:cNvSpPr txBox="1">
              <a:spLocks noChangeArrowheads="1"/>
            </p:cNvSpPr>
            <p:nvPr/>
          </p:nvSpPr>
          <p:spPr bwMode="auto">
            <a:xfrm>
              <a:off x="2517" y="459"/>
              <a:ext cx="576" cy="518"/>
            </a:xfrm>
            <a:prstGeom prst="rect">
              <a:avLst/>
            </a:prstGeom>
            <a:noFill/>
            <a:ln w="9525">
              <a:noFill/>
              <a:miter lim="800000"/>
              <a:headEnd/>
              <a:tailEnd/>
            </a:ln>
            <a:effectLst/>
          </p:spPr>
          <p:txBody>
            <a:bodyPr>
              <a:spAutoFit/>
            </a:bodyPr>
            <a:lstStyle/>
            <a:p>
              <a:pPr algn="l">
                <a:defRPr/>
              </a:pPr>
              <a:r>
                <a:rPr lang="zh-CN" altLang="en-US" sz="2400" b="1">
                  <a:solidFill>
                    <a:schemeClr val="tx2"/>
                  </a:solidFill>
                  <a:effectLst>
                    <a:outerShdw blurRad="38100" dist="38100" dir="2700000" algn="tl">
                      <a:srgbClr val="C0C0C0"/>
                    </a:outerShdw>
                  </a:effectLst>
                  <a:latin typeface="Times New Roman" pitchFamily="18" charset="0"/>
                  <a:ea typeface="仿宋_GB2312" pitchFamily="49" charset="-122"/>
                </a:rPr>
                <a:t>左单</a:t>
              </a:r>
            </a:p>
            <a:p>
              <a:pPr algn="l">
                <a:defRPr/>
              </a:pPr>
              <a:r>
                <a:rPr lang="zh-CN" altLang="en-US" sz="2400" b="1">
                  <a:solidFill>
                    <a:schemeClr val="tx2"/>
                  </a:solidFill>
                  <a:effectLst>
                    <a:outerShdw blurRad="38100" dist="38100" dir="2700000" algn="tl">
                      <a:srgbClr val="C0C0C0"/>
                    </a:outerShdw>
                  </a:effectLst>
                  <a:latin typeface="Times New Roman" pitchFamily="18" charset="0"/>
                  <a:ea typeface="仿宋_GB2312" pitchFamily="49" charset="-122"/>
                </a:rPr>
                <a:t>旋转</a:t>
              </a:r>
              <a:endParaRPr lang="zh-CN" altLang="en-US" sz="2400">
                <a:solidFill>
                  <a:schemeClr val="bg2"/>
                </a:solidFill>
                <a:latin typeface="Times New Roman" pitchFamily="18" charset="0"/>
              </a:endParaRPr>
            </a:p>
          </p:txBody>
        </p:sp>
        <p:sp>
          <p:nvSpPr>
            <p:cNvPr id="100372" name="Text Box 47"/>
            <p:cNvSpPr txBox="1">
              <a:spLocks noChangeArrowheads="1"/>
            </p:cNvSpPr>
            <p:nvPr/>
          </p:nvSpPr>
          <p:spPr bwMode="auto">
            <a:xfrm>
              <a:off x="1567" y="33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00373" name="Text Box 48"/>
            <p:cNvSpPr txBox="1">
              <a:spLocks noChangeArrowheads="1"/>
            </p:cNvSpPr>
            <p:nvPr/>
          </p:nvSpPr>
          <p:spPr bwMode="auto">
            <a:xfrm>
              <a:off x="2143" y="113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00374" name="Text Box 49"/>
            <p:cNvSpPr txBox="1">
              <a:spLocks noChangeArrowheads="1"/>
            </p:cNvSpPr>
            <p:nvPr/>
          </p:nvSpPr>
          <p:spPr bwMode="auto">
            <a:xfrm>
              <a:off x="2396" y="1418"/>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100375" name="Text Box 50"/>
            <p:cNvSpPr txBox="1">
              <a:spLocks noChangeArrowheads="1"/>
            </p:cNvSpPr>
            <p:nvPr/>
          </p:nvSpPr>
          <p:spPr bwMode="auto">
            <a:xfrm>
              <a:off x="716" y="746"/>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00376" name="Text Box 51"/>
            <p:cNvSpPr txBox="1">
              <a:spLocks noChangeArrowheads="1"/>
            </p:cNvSpPr>
            <p:nvPr/>
          </p:nvSpPr>
          <p:spPr bwMode="auto">
            <a:xfrm>
              <a:off x="1148" y="1178"/>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100377" name="Text Box 52"/>
            <p:cNvSpPr txBox="1">
              <a:spLocks noChangeArrowheads="1"/>
            </p:cNvSpPr>
            <p:nvPr/>
          </p:nvSpPr>
          <p:spPr bwMode="auto">
            <a:xfrm>
              <a:off x="1676" y="1418"/>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100378" name="Text Box 53"/>
            <p:cNvSpPr txBox="1">
              <a:spLocks noChangeArrowheads="1"/>
            </p:cNvSpPr>
            <p:nvPr/>
          </p:nvSpPr>
          <p:spPr bwMode="auto">
            <a:xfrm>
              <a:off x="1868" y="74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283702" name="Text Box 54"/>
            <p:cNvSpPr txBox="1">
              <a:spLocks noChangeArrowheads="1"/>
            </p:cNvSpPr>
            <p:nvPr/>
          </p:nvSpPr>
          <p:spPr bwMode="auto">
            <a:xfrm>
              <a:off x="1966" y="1283"/>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83703" name="Text Box 55"/>
            <p:cNvSpPr txBox="1">
              <a:spLocks noChangeArrowheads="1"/>
            </p:cNvSpPr>
            <p:nvPr/>
          </p:nvSpPr>
          <p:spPr bwMode="auto">
            <a:xfrm>
              <a:off x="1364" y="513"/>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283704" name="Text Box 56"/>
            <p:cNvSpPr txBox="1">
              <a:spLocks noChangeArrowheads="1"/>
            </p:cNvSpPr>
            <p:nvPr/>
          </p:nvSpPr>
          <p:spPr bwMode="auto">
            <a:xfrm>
              <a:off x="1692" y="888"/>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chemeClr val="hlink"/>
                  </a:solidFill>
                  <a:effectLst>
                    <a:outerShdw blurRad="38100" dist="38100" dir="2700000" algn="tl">
                      <a:srgbClr val="C0C0C0"/>
                    </a:outerShdw>
                  </a:effectLst>
                  <a:latin typeface="Times New Roman" panose="02020603050405020304" pitchFamily="18" charset="0"/>
                </a:rPr>
                <a:t>2</a:t>
              </a:r>
            </a:p>
          </p:txBody>
        </p:sp>
      </p:grpSp>
      <p:sp>
        <p:nvSpPr>
          <p:cNvPr id="283705" name="Freeform 57"/>
          <p:cNvSpPr>
            <a:spLocks/>
          </p:cNvSpPr>
          <p:nvPr/>
        </p:nvSpPr>
        <p:spPr bwMode="auto">
          <a:xfrm>
            <a:off x="3563888" y="2780928"/>
            <a:ext cx="406400" cy="245268"/>
          </a:xfrm>
          <a:custGeom>
            <a:avLst/>
            <a:gdLst>
              <a:gd name="T0" fmla="*/ 645159891 w 256"/>
              <a:gd name="T1" fmla="*/ 189010104 h 75"/>
              <a:gd name="T2" fmla="*/ 529232759 w 256"/>
              <a:gd name="T3" fmla="*/ 50402905 h 75"/>
              <a:gd name="T4" fmla="*/ 345260547 w 256"/>
              <a:gd name="T5" fmla="*/ 5040291 h 75"/>
              <a:gd name="T6" fmla="*/ 161289973 w 256"/>
              <a:gd name="T7" fmla="*/ 27720810 h 75"/>
              <a:gd name="T8" fmla="*/ 0 w 256"/>
              <a:gd name="T9" fmla="*/ 166329596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标题 7"/>
          <p:cNvSpPr>
            <a:spLocks noGrp="1"/>
          </p:cNvSpPr>
          <p:nvPr>
            <p:ph type="title"/>
          </p:nvPr>
        </p:nvSpPr>
        <p:spPr/>
        <p:txBody>
          <a:bodyPr>
            <a:normAutofit/>
          </a:bodyPr>
          <a:lstStyle/>
          <a:p>
            <a:r>
              <a:rPr lang="zh-CN" altLang="en-US"/>
              <a:t>先右后左双</a:t>
            </a:r>
            <a:r>
              <a:rPr lang="zh-CN" altLang="en-US" smtClean="0"/>
              <a:t>旋转</a:t>
            </a:r>
            <a:endParaRPr lang="zh-CN" altLang="en-US"/>
          </a:p>
        </p:txBody>
      </p:sp>
      <p:sp>
        <p:nvSpPr>
          <p:cNvPr id="6" name="内容占位符 5"/>
          <p:cNvSpPr>
            <a:spLocks noGrp="1"/>
          </p:cNvSpPr>
          <p:nvPr>
            <p:ph idx="1"/>
          </p:nvPr>
        </p:nvSpPr>
        <p:spPr/>
        <p:txBody>
          <a:bodyPr/>
          <a:lstStyle/>
          <a:p>
            <a:r>
              <a:rPr lang="zh-CN" altLang="en-US" smtClean="0"/>
              <a:t>再以结点</a:t>
            </a:r>
            <a:r>
              <a:rPr lang="en-US" altLang="zh-CN" smtClean="0"/>
              <a:t>D</a:t>
            </a:r>
            <a:r>
              <a:rPr lang="zh-CN" altLang="en-US" smtClean="0"/>
              <a:t>为旋转轴，将结点</a:t>
            </a:r>
            <a:r>
              <a:rPr lang="en-US" altLang="zh-CN" smtClean="0"/>
              <a:t>A</a:t>
            </a:r>
            <a:r>
              <a:rPr lang="zh-CN" altLang="en-US" smtClean="0"/>
              <a:t>反时针旋转，   恢复树的平衡</a:t>
            </a:r>
          </a:p>
          <a:p>
            <a:endParaRPr lang="zh-CN" altLang="en-US"/>
          </a:p>
        </p:txBody>
      </p:sp>
      <p:grpSp>
        <p:nvGrpSpPr>
          <p:cNvPr id="58" name="Group 67"/>
          <p:cNvGrpSpPr>
            <a:grpSpLocks/>
          </p:cNvGrpSpPr>
          <p:nvPr/>
        </p:nvGrpSpPr>
        <p:grpSpPr bwMode="auto">
          <a:xfrm>
            <a:off x="41596" y="3330623"/>
            <a:ext cx="3024188" cy="3376613"/>
            <a:chOff x="2814" y="351"/>
            <a:chExt cx="1905" cy="2127"/>
          </a:xfrm>
        </p:grpSpPr>
        <p:sp>
          <p:nvSpPr>
            <p:cNvPr id="59" name="Line 34"/>
            <p:cNvSpPr>
              <a:spLocks noChangeShapeType="1"/>
            </p:cNvSpPr>
            <p:nvPr/>
          </p:nvSpPr>
          <p:spPr bwMode="auto">
            <a:xfrm>
              <a:off x="3795" y="1508"/>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Text Box 37"/>
            <p:cNvSpPr txBox="1">
              <a:spLocks noChangeArrowheads="1"/>
            </p:cNvSpPr>
            <p:nvPr/>
          </p:nvSpPr>
          <p:spPr bwMode="auto">
            <a:xfrm>
              <a:off x="3755" y="351"/>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63" name="Text Box 38"/>
            <p:cNvSpPr txBox="1">
              <a:spLocks noChangeArrowheads="1"/>
            </p:cNvSpPr>
            <p:nvPr/>
          </p:nvSpPr>
          <p:spPr bwMode="auto">
            <a:xfrm>
              <a:off x="4091" y="78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64" name="Text Box 39"/>
            <p:cNvSpPr txBox="1">
              <a:spLocks noChangeArrowheads="1"/>
            </p:cNvSpPr>
            <p:nvPr/>
          </p:nvSpPr>
          <p:spPr bwMode="auto">
            <a:xfrm>
              <a:off x="4432" y="1197"/>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65" name="Text Box 40"/>
            <p:cNvSpPr txBox="1">
              <a:spLocks noChangeArrowheads="1"/>
            </p:cNvSpPr>
            <p:nvPr/>
          </p:nvSpPr>
          <p:spPr bwMode="auto">
            <a:xfrm>
              <a:off x="2814" y="801"/>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66" name="Text Box 41"/>
            <p:cNvSpPr txBox="1">
              <a:spLocks noChangeArrowheads="1"/>
            </p:cNvSpPr>
            <p:nvPr/>
          </p:nvSpPr>
          <p:spPr bwMode="auto">
            <a:xfrm>
              <a:off x="3349" y="1407"/>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67" name="Text Box 42"/>
            <p:cNvSpPr txBox="1">
              <a:spLocks noChangeArrowheads="1"/>
            </p:cNvSpPr>
            <p:nvPr/>
          </p:nvSpPr>
          <p:spPr bwMode="auto">
            <a:xfrm>
              <a:off x="3912" y="1407"/>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68" name="Text Box 43"/>
            <p:cNvSpPr txBox="1">
              <a:spLocks noChangeArrowheads="1"/>
            </p:cNvSpPr>
            <p:nvPr/>
          </p:nvSpPr>
          <p:spPr bwMode="auto">
            <a:xfrm>
              <a:off x="3416" y="1062"/>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69" name="Group 65"/>
            <p:cNvGrpSpPr>
              <a:grpSpLocks/>
            </p:cNvGrpSpPr>
            <p:nvPr/>
          </p:nvGrpSpPr>
          <p:grpSpPr bwMode="auto">
            <a:xfrm>
              <a:off x="3057" y="591"/>
              <a:ext cx="1494" cy="1887"/>
              <a:chOff x="3203" y="2187"/>
              <a:chExt cx="1494" cy="1887"/>
            </a:xfrm>
          </p:grpSpPr>
          <p:sp>
            <p:nvSpPr>
              <p:cNvPr id="73" name="Line 45"/>
              <p:cNvSpPr>
                <a:spLocks noChangeShapeType="1"/>
              </p:cNvSpPr>
              <p:nvPr/>
            </p:nvSpPr>
            <p:spPr bwMode="auto">
              <a:xfrm flipH="1">
                <a:off x="3626" y="3051"/>
                <a:ext cx="240"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46"/>
              <p:cNvSpPr>
                <a:spLocks noChangeShapeType="1"/>
              </p:cNvSpPr>
              <p:nvPr/>
            </p:nvSpPr>
            <p:spPr bwMode="auto">
              <a:xfrm flipH="1">
                <a:off x="3290" y="2379"/>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47"/>
              <p:cNvSpPr>
                <a:spLocks noChangeShapeType="1"/>
              </p:cNvSpPr>
              <p:nvPr/>
            </p:nvSpPr>
            <p:spPr bwMode="auto">
              <a:xfrm>
                <a:off x="3866" y="2379"/>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Rectangle 48"/>
              <p:cNvSpPr>
                <a:spLocks noChangeArrowheads="1"/>
              </p:cNvSpPr>
              <p:nvPr/>
            </p:nvSpPr>
            <p:spPr bwMode="auto">
              <a:xfrm>
                <a:off x="3203" y="2715"/>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7" name="Line 49"/>
              <p:cNvSpPr>
                <a:spLocks noChangeShapeType="1"/>
              </p:cNvSpPr>
              <p:nvPr/>
            </p:nvSpPr>
            <p:spPr bwMode="auto">
              <a:xfrm flipH="1">
                <a:off x="3866" y="2763"/>
                <a:ext cx="205"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Oval 50"/>
              <p:cNvSpPr>
                <a:spLocks noChangeArrowheads="1"/>
              </p:cNvSpPr>
              <p:nvPr/>
            </p:nvSpPr>
            <p:spPr bwMode="auto">
              <a:xfrm>
                <a:off x="4019" y="2571"/>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Oval 51"/>
              <p:cNvSpPr>
                <a:spLocks noChangeArrowheads="1"/>
              </p:cNvSpPr>
              <p:nvPr/>
            </p:nvSpPr>
            <p:spPr bwMode="auto">
              <a:xfrm>
                <a:off x="3696" y="2187"/>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 name="Rectangle 52"/>
              <p:cNvSpPr>
                <a:spLocks noChangeArrowheads="1"/>
              </p:cNvSpPr>
              <p:nvPr/>
            </p:nvSpPr>
            <p:spPr bwMode="auto">
              <a:xfrm>
                <a:off x="4457" y="3153"/>
                <a:ext cx="240" cy="76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81" name="Rectangle 53"/>
              <p:cNvSpPr>
                <a:spLocks noChangeArrowheads="1"/>
              </p:cNvSpPr>
              <p:nvPr/>
            </p:nvSpPr>
            <p:spPr bwMode="auto">
              <a:xfrm>
                <a:off x="3539" y="3339"/>
                <a:ext cx="240" cy="573"/>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2" name="Rectangle 54"/>
              <p:cNvSpPr>
                <a:spLocks noChangeArrowheads="1"/>
              </p:cNvSpPr>
              <p:nvPr/>
            </p:nvSpPr>
            <p:spPr bwMode="auto">
              <a:xfrm>
                <a:off x="4019" y="3339"/>
                <a:ext cx="240" cy="576"/>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83" name="Text Box 55"/>
              <p:cNvSpPr txBox="1">
                <a:spLocks noChangeArrowheads="1"/>
              </p:cNvSpPr>
              <p:nvPr/>
            </p:nvSpPr>
            <p:spPr bwMode="auto">
              <a:xfrm>
                <a:off x="4028" y="3367"/>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84" name="Text Box 56"/>
              <p:cNvSpPr txBox="1">
                <a:spLocks noChangeArrowheads="1"/>
              </p:cNvSpPr>
              <p:nvPr/>
            </p:nvSpPr>
            <p:spPr bwMode="auto">
              <a:xfrm>
                <a:off x="3509" y="3358"/>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b="1">
                  <a:solidFill>
                    <a:schemeClr val="hlink"/>
                  </a:solidFill>
                  <a:latin typeface="Times New Roman" panose="02020603050405020304" pitchFamily="18" charset="0"/>
                </a:endParaRPr>
              </a:p>
            </p:txBody>
          </p:sp>
          <p:sp>
            <p:nvSpPr>
              <p:cNvPr id="85" name="Oval 57"/>
              <p:cNvSpPr>
                <a:spLocks noChangeArrowheads="1"/>
              </p:cNvSpPr>
              <p:nvPr/>
            </p:nvSpPr>
            <p:spPr bwMode="auto">
              <a:xfrm>
                <a:off x="3770" y="2907"/>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solidFill>
                    <a:srgbClr val="FF7C80"/>
                  </a:solidFill>
                  <a:latin typeface="Times New Roman" panose="02020603050405020304" pitchFamily="18" charset="0"/>
                </a:endParaRPr>
              </a:p>
            </p:txBody>
          </p:sp>
          <p:sp>
            <p:nvSpPr>
              <p:cNvPr id="86" name="Rectangle 58"/>
              <p:cNvSpPr>
                <a:spLocks noChangeArrowheads="1"/>
              </p:cNvSpPr>
              <p:nvPr/>
            </p:nvSpPr>
            <p:spPr bwMode="auto">
              <a:xfrm>
                <a:off x="4019" y="3919"/>
                <a:ext cx="240" cy="155"/>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hlink"/>
                  </a:solidFill>
                  <a:latin typeface="Times New Roman" panose="02020603050405020304" pitchFamily="18" charset="0"/>
                </a:endParaRPr>
              </a:p>
            </p:txBody>
          </p:sp>
        </p:grpSp>
        <p:sp>
          <p:nvSpPr>
            <p:cNvPr id="70" name="Text Box 59"/>
            <p:cNvSpPr txBox="1">
              <a:spLocks noChangeArrowheads="1"/>
            </p:cNvSpPr>
            <p:nvPr/>
          </p:nvSpPr>
          <p:spPr bwMode="auto">
            <a:xfrm>
              <a:off x="3891" y="948"/>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1</a:t>
              </a:r>
            </a:p>
          </p:txBody>
        </p:sp>
        <p:sp>
          <p:nvSpPr>
            <p:cNvPr id="71" name="Text Box 60"/>
            <p:cNvSpPr txBox="1">
              <a:spLocks noChangeArrowheads="1"/>
            </p:cNvSpPr>
            <p:nvPr/>
          </p:nvSpPr>
          <p:spPr bwMode="auto">
            <a:xfrm>
              <a:off x="3640" y="1284"/>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chemeClr val="hlink"/>
                  </a:solidFill>
                  <a:effectLst>
                    <a:outerShdw blurRad="38100" dist="38100" dir="2700000" algn="tl">
                      <a:srgbClr val="C0C0C0"/>
                    </a:outerShdw>
                  </a:effectLst>
                  <a:latin typeface="Times New Roman" panose="02020603050405020304" pitchFamily="18" charset="0"/>
                </a:rPr>
                <a:t>0</a:t>
              </a:r>
            </a:p>
          </p:txBody>
        </p:sp>
        <p:sp>
          <p:nvSpPr>
            <p:cNvPr id="72" name="Text Box 61"/>
            <p:cNvSpPr txBox="1">
              <a:spLocks noChangeArrowheads="1"/>
            </p:cNvSpPr>
            <p:nvPr/>
          </p:nvSpPr>
          <p:spPr bwMode="auto">
            <a:xfrm>
              <a:off x="3570" y="559"/>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2</a:t>
              </a:r>
            </a:p>
          </p:txBody>
        </p:sp>
      </p:grpSp>
    </p:spTree>
    <p:extLst>
      <p:ext uri="{BB962C8B-B14F-4D97-AF65-F5344CB8AC3E}">
        <p14:creationId xmlns:p14="http://schemas.microsoft.com/office/powerpoint/2010/main" val="171254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83705"/>
                                        </p:tgtEl>
                                        <p:attrNameLst>
                                          <p:attrName>style.visibility</p:attrName>
                                        </p:attrNameLst>
                                      </p:cBhvr>
                                      <p:to>
                                        <p:strVal val="visible"/>
                                      </p:to>
                                    </p:set>
                                    <p:animEffect transition="in" filter="wipe(right)">
                                      <p:cBhvr>
                                        <p:cTn id="7" dur="500"/>
                                        <p:tgtEl>
                                          <p:spTgt spid="283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70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先右后左双旋转</a:t>
            </a:r>
          </a:p>
        </p:txBody>
      </p:sp>
      <p:sp>
        <p:nvSpPr>
          <p:cNvPr id="3" name="内容占位符 2"/>
          <p:cNvSpPr>
            <a:spLocks noGrp="1"/>
          </p:cNvSpPr>
          <p:nvPr>
            <p:ph idx="1"/>
          </p:nvPr>
        </p:nvSpPr>
        <p:spPr/>
        <p:txBody>
          <a:bodyPr>
            <a:normAutofit lnSpcReduction="10000"/>
          </a:bodyPr>
          <a:lstStyle/>
          <a:p>
            <a:pPr marL="0" indent="0">
              <a:buNone/>
            </a:pPr>
            <a:r>
              <a:rPr lang="en-US" altLang="zh-CN" smtClean="0"/>
              <a:t>void RL_Rotate (BSTree &amp;p) {</a:t>
            </a:r>
          </a:p>
          <a:p>
            <a:pPr marL="0" indent="0">
              <a:buNone/>
            </a:pPr>
            <a:r>
              <a:rPr lang="en-US" altLang="zh-CN" smtClean="0"/>
              <a:t>//</a:t>
            </a:r>
            <a:r>
              <a:rPr lang="zh-CN" altLang="en-US" smtClean="0"/>
              <a:t>对以*</a:t>
            </a:r>
            <a:r>
              <a:rPr lang="en-US" altLang="zh-CN" smtClean="0"/>
              <a:t>p</a:t>
            </a:r>
            <a:r>
              <a:rPr lang="zh-CN" altLang="en-US" smtClean="0"/>
              <a:t>为根的二叉排序树做先右后左旋转</a:t>
            </a:r>
            <a:endParaRPr lang="en-US" altLang="zh-CN" smtClean="0"/>
          </a:p>
          <a:p>
            <a:pPr marL="0" indent="0">
              <a:buNone/>
            </a:pPr>
            <a:r>
              <a:rPr lang="en-US" altLang="zh-CN" smtClean="0"/>
              <a:t>BSTree lc,rc;</a:t>
            </a:r>
          </a:p>
          <a:p>
            <a:pPr marL="0" indent="0">
              <a:buNone/>
            </a:pPr>
            <a:r>
              <a:rPr lang="en-US" altLang="zh-CN"/>
              <a:t>//</a:t>
            </a:r>
            <a:r>
              <a:rPr lang="zh-CN" altLang="en-US"/>
              <a:t>初始化</a:t>
            </a:r>
            <a:endParaRPr lang="en-US" altLang="zh-CN"/>
          </a:p>
          <a:p>
            <a:pPr marL="0" indent="0">
              <a:buNone/>
            </a:pPr>
            <a:r>
              <a:rPr lang="en-US" altLang="zh-CN" smtClean="0"/>
              <a:t>lc =p; rc =lc-&gt;rchild;</a:t>
            </a:r>
          </a:p>
          <a:p>
            <a:pPr marL="0" indent="0">
              <a:buNone/>
            </a:pPr>
            <a:r>
              <a:rPr lang="en-US" altLang="zh-CN" smtClean="0"/>
              <a:t>p=rc-&gt;lchild;</a:t>
            </a:r>
          </a:p>
          <a:p>
            <a:pPr marL="0" indent="0">
              <a:buNone/>
            </a:pPr>
            <a:r>
              <a:rPr lang="en-US" altLang="zh-CN" smtClean="0"/>
              <a:t>rc-&gt;lchild=p-&gt;rchild;</a:t>
            </a:r>
          </a:p>
          <a:p>
            <a:pPr marL="0" indent="0">
              <a:buNone/>
            </a:pPr>
            <a:r>
              <a:rPr lang="en-US" altLang="zh-CN" smtClean="0"/>
              <a:t>p-&gt;rchild=rc;</a:t>
            </a:r>
          </a:p>
          <a:p>
            <a:pPr marL="0" indent="0">
              <a:buNone/>
            </a:pPr>
            <a:r>
              <a:rPr lang="en-US" altLang="zh-CN" smtClean="0"/>
              <a:t>lc-&gt;rchild=p-&gt;lchild;</a:t>
            </a:r>
          </a:p>
          <a:p>
            <a:pPr marL="0" indent="0">
              <a:buNone/>
            </a:pPr>
            <a:r>
              <a:rPr lang="en-US" altLang="zh-CN" smtClean="0"/>
              <a:t>p-&gt;lchild=lc;</a:t>
            </a:r>
          </a:p>
          <a:p>
            <a:pPr marL="0" indent="0">
              <a:buNone/>
            </a:pPr>
            <a:r>
              <a:rPr lang="en-US" altLang="zh-CN" smtClean="0"/>
              <a:t>} // RL_Rotate </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9207916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目录</a:t>
            </a:r>
            <a:endParaRPr lang="zh-CN" altLang="en-US" dirty="0"/>
          </a:p>
        </p:txBody>
      </p:sp>
      <p:sp>
        <p:nvSpPr>
          <p:cNvPr id="2" name="内容占位符 1"/>
          <p:cNvSpPr>
            <a:spLocks noGrp="1"/>
          </p:cNvSpPr>
          <p:nvPr>
            <p:ph sz="half" idx="1"/>
          </p:nvPr>
        </p:nvSpPr>
        <p:spPr/>
        <p:txBody>
          <a:bodyPr>
            <a:normAutofit fontScale="92500" lnSpcReduction="10000"/>
          </a:bodyPr>
          <a:lstStyle/>
          <a:p>
            <a:r>
              <a:rPr lang="zh-CN" altLang="en-US" sz="3600" dirty="0" smtClean="0"/>
              <a:t>基本概念</a:t>
            </a:r>
            <a:endParaRPr lang="en-US" altLang="zh-CN" sz="3600" dirty="0" smtClean="0"/>
          </a:p>
          <a:p>
            <a:r>
              <a:rPr lang="zh-CN" altLang="en-US" sz="3600"/>
              <a:t>静态顺序表</a:t>
            </a:r>
          </a:p>
          <a:p>
            <a:pPr lvl="1"/>
            <a:r>
              <a:rPr lang="zh-CN" altLang="en-US" sz="3200"/>
              <a:t>顺序表的查找：顺序查找</a:t>
            </a:r>
          </a:p>
          <a:p>
            <a:pPr lvl="1"/>
            <a:r>
              <a:rPr lang="zh-CN" altLang="en-US" sz="3200"/>
              <a:t>有序顺序表的查找：折半查找，</a:t>
            </a:r>
            <a:r>
              <a:rPr lang="en-US" altLang="zh-CN" sz="3200"/>
              <a:t>Fibonacci</a:t>
            </a:r>
            <a:r>
              <a:rPr lang="zh-CN" altLang="en-US" sz="3200"/>
              <a:t>查找</a:t>
            </a:r>
          </a:p>
          <a:p>
            <a:pPr lvl="1"/>
            <a:r>
              <a:rPr lang="zh-CN" altLang="en-US" sz="3200"/>
              <a:t>索引顺序表的查找：分块查找</a:t>
            </a:r>
          </a:p>
          <a:p>
            <a:r>
              <a:rPr lang="zh-CN" altLang="en-US" sz="3600"/>
              <a:t>静态树表</a:t>
            </a:r>
          </a:p>
          <a:p>
            <a:pPr lvl="1"/>
            <a:r>
              <a:rPr lang="zh-CN" altLang="en-US" sz="3200"/>
              <a:t>静态次优查找树的查找</a:t>
            </a:r>
          </a:p>
          <a:p>
            <a:pPr lvl="1"/>
            <a:endParaRPr lang="zh-CN" altLang="en-US" dirty="0" smtClean="0"/>
          </a:p>
          <a:p>
            <a:endParaRPr lang="en-US" dirty="0"/>
          </a:p>
        </p:txBody>
      </p:sp>
      <p:sp>
        <p:nvSpPr>
          <p:cNvPr id="12" name="内容占位符 11"/>
          <p:cNvSpPr>
            <a:spLocks noGrp="1"/>
          </p:cNvSpPr>
          <p:nvPr>
            <p:ph sz="half" idx="2"/>
          </p:nvPr>
        </p:nvSpPr>
        <p:spPr/>
        <p:txBody>
          <a:bodyPr>
            <a:normAutofit fontScale="92500" lnSpcReduction="10000"/>
          </a:bodyPr>
          <a:lstStyle/>
          <a:p>
            <a:r>
              <a:rPr lang="zh-CN" altLang="en-US" sz="3600" dirty="0" smtClean="0"/>
              <a:t>动态查找表</a:t>
            </a:r>
            <a:endParaRPr lang="en-US" altLang="zh-CN" sz="3600" dirty="0" smtClean="0"/>
          </a:p>
          <a:p>
            <a:pPr lvl="1"/>
            <a:r>
              <a:rPr lang="zh-CN" altLang="en-US" sz="3200" dirty="0" smtClean="0"/>
              <a:t>二叉排序树</a:t>
            </a:r>
            <a:endParaRPr lang="en-US" altLang="zh-CN" sz="3200" dirty="0" smtClean="0"/>
          </a:p>
          <a:p>
            <a:pPr lvl="1"/>
            <a:r>
              <a:rPr lang="en-US" altLang="zh-CN" sz="3200" b="1" dirty="0" smtClean="0"/>
              <a:t>AVL</a:t>
            </a:r>
            <a:r>
              <a:rPr lang="zh-CN" altLang="en-US" sz="3200" b="1" dirty="0" smtClean="0"/>
              <a:t>树</a:t>
            </a:r>
            <a:endParaRPr lang="en-US" altLang="zh-CN" sz="3200" b="1" dirty="0" smtClean="0"/>
          </a:p>
          <a:p>
            <a:pPr lvl="1"/>
            <a:r>
              <a:rPr lang="en-US" altLang="zh-CN" sz="3200" b="1" dirty="0" smtClean="0"/>
              <a:t>B</a:t>
            </a:r>
            <a:r>
              <a:rPr lang="zh-CN" altLang="en-US" sz="3200" b="1" dirty="0" smtClean="0"/>
              <a:t>树和</a:t>
            </a:r>
            <a:r>
              <a:rPr lang="en-US" altLang="zh-CN" sz="3200" b="1" dirty="0" smtClean="0"/>
              <a:t>B+</a:t>
            </a:r>
            <a:r>
              <a:rPr lang="zh-CN" altLang="en-US" sz="3200" b="1" dirty="0" smtClean="0"/>
              <a:t>树</a:t>
            </a:r>
            <a:endParaRPr lang="en-US" altLang="zh-CN" sz="3200" b="1" dirty="0" smtClean="0"/>
          </a:p>
          <a:p>
            <a:pPr lvl="1"/>
            <a:r>
              <a:rPr lang="zh-CN" altLang="en-US" sz="3200" dirty="0" smtClean="0"/>
              <a:t>键树</a:t>
            </a:r>
            <a:endParaRPr lang="en-US" altLang="zh-CN" sz="3200" dirty="0" smtClean="0"/>
          </a:p>
          <a:p>
            <a:r>
              <a:rPr lang="zh-CN" altLang="en-US" sz="3600" dirty="0" smtClean="0"/>
              <a:t>哈希表</a:t>
            </a:r>
            <a:endParaRPr lang="en-US" altLang="zh-CN" sz="3600" dirty="0" smtClean="0"/>
          </a:p>
          <a:p>
            <a:endParaRPr lang="en-US" sz="36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r>
              <a:rPr lang="en-US" altLang="zh-CN" smtClean="0"/>
              <a:t>AVL</a:t>
            </a:r>
            <a:r>
              <a:rPr lang="zh-CN" altLang="en-US" smtClean="0"/>
              <a:t>树的插入</a:t>
            </a:r>
          </a:p>
        </p:txBody>
      </p:sp>
      <p:sp>
        <p:nvSpPr>
          <p:cNvPr id="102404" name="Rectangle 3"/>
          <p:cNvSpPr>
            <a:spLocks noGrp="1" noChangeArrowheads="1"/>
          </p:cNvSpPr>
          <p:nvPr>
            <p:ph idx="1"/>
          </p:nvPr>
        </p:nvSpPr>
        <p:spPr/>
        <p:txBody>
          <a:bodyPr>
            <a:normAutofit/>
          </a:bodyPr>
          <a:lstStyle/>
          <a:p>
            <a:r>
              <a:rPr lang="en-US" altLang="zh-CN" smtClean="0"/>
              <a:t>AVL</a:t>
            </a:r>
            <a:r>
              <a:rPr lang="zh-CN" altLang="en-US" smtClean="0"/>
              <a:t>树的插入算法是从一棵空树开始，通过输入一系列关键字，逐步建立</a:t>
            </a:r>
            <a:r>
              <a:rPr lang="en-US" altLang="zh-CN" smtClean="0"/>
              <a:t>AVL</a:t>
            </a:r>
            <a:r>
              <a:rPr lang="zh-CN" altLang="en-US" smtClean="0"/>
              <a:t>树</a:t>
            </a:r>
            <a:endParaRPr lang="en-US" altLang="zh-CN" smtClean="0"/>
          </a:p>
          <a:p>
            <a:r>
              <a:rPr lang="zh-CN" altLang="en-US"/>
              <a:t>在向一棵本来是平衡的</a:t>
            </a:r>
            <a:r>
              <a:rPr lang="en-US" altLang="zh-CN"/>
              <a:t>AVL</a:t>
            </a:r>
            <a:r>
              <a:rPr lang="zh-CN" altLang="en-US"/>
              <a:t>树中插入一个新结点时</a:t>
            </a:r>
            <a:r>
              <a:rPr lang="zh-CN" altLang="en-US" smtClean="0"/>
              <a:t>，</a:t>
            </a:r>
            <a:r>
              <a:rPr lang="zh-CN" altLang="en-US"/>
              <a:t>需从插入结点沿通向根的路径向上回溯</a:t>
            </a:r>
            <a:r>
              <a:rPr lang="zh-CN" altLang="en-US" smtClean="0"/>
              <a:t>，如果某个</a:t>
            </a:r>
            <a:r>
              <a:rPr lang="zh-CN" altLang="en-US"/>
              <a:t>结点的平衡因子的绝对值 </a:t>
            </a:r>
            <a:r>
              <a:rPr lang="en-US" altLang="zh-CN"/>
              <a:t>|bf| &gt; 1</a:t>
            </a:r>
            <a:r>
              <a:rPr lang="zh-CN" altLang="en-US" smtClean="0"/>
              <a:t>，</a:t>
            </a:r>
            <a:r>
              <a:rPr lang="zh-CN" altLang="en-US"/>
              <a:t>那么需从这个结点出发，使用平衡旋转方法进行平衡化</a:t>
            </a:r>
            <a:r>
              <a:rPr lang="zh-CN" altLang="en-US" smtClean="0"/>
              <a:t>处理</a:t>
            </a:r>
            <a:endParaRPr lang="en-US" altLang="zh-CN" smtClean="0"/>
          </a:p>
        </p:txBody>
      </p:sp>
      <p:sp>
        <p:nvSpPr>
          <p:cNvPr id="102402"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992421-DB35-4634-BF68-84CCE7D983A6}" type="slidenum">
              <a:rPr lang="en-US" altLang="zh-CN" smtClean="0"/>
              <a:pPr/>
              <a:t>20</a:t>
            </a:fld>
            <a:endParaRPr lang="en-US" altLang="zh-CN"/>
          </a:p>
        </p:txBody>
      </p:sp>
    </p:spTree>
    <p:extLst>
      <p:ext uri="{BB962C8B-B14F-4D97-AF65-F5344CB8AC3E}">
        <p14:creationId xmlns:p14="http://schemas.microsoft.com/office/powerpoint/2010/main" val="135707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AVL</a:t>
            </a:r>
            <a:r>
              <a:rPr lang="zh-CN" altLang="en-US" smtClean="0"/>
              <a:t>树的插入</a:t>
            </a:r>
            <a:endParaRPr lang="zh-CN" altLang="en-US"/>
          </a:p>
        </p:txBody>
      </p:sp>
      <p:sp>
        <p:nvSpPr>
          <p:cNvPr id="3" name="内容占位符 2"/>
          <p:cNvSpPr>
            <a:spLocks noGrp="1"/>
          </p:cNvSpPr>
          <p:nvPr>
            <p:ph idx="1"/>
          </p:nvPr>
        </p:nvSpPr>
        <p:spPr>
          <a:xfrm>
            <a:off x="478759" y="692696"/>
            <a:ext cx="8229600" cy="6048672"/>
          </a:xfrm>
        </p:spPr>
        <p:txBody>
          <a:bodyPr>
            <a:noAutofit/>
          </a:bodyPr>
          <a:lstStyle/>
          <a:p>
            <a:pPr marL="0" indent="0">
              <a:spcBef>
                <a:spcPts val="0"/>
              </a:spcBef>
              <a:buNone/>
            </a:pPr>
            <a:r>
              <a:rPr lang="en-US" altLang="zh-CN" sz="2400" smtClean="0"/>
              <a:t>#define LH </a:t>
            </a:r>
            <a:r>
              <a:rPr lang="en-US" altLang="zh-CN" sz="2400"/>
              <a:t>-</a:t>
            </a:r>
            <a:r>
              <a:rPr lang="en-US" altLang="zh-CN" sz="2400" smtClean="0"/>
              <a:t>1  //</a:t>
            </a:r>
            <a:r>
              <a:rPr lang="zh-CN" altLang="en-US" sz="2400" smtClean="0"/>
              <a:t>左高</a:t>
            </a:r>
            <a:endParaRPr lang="en-US" altLang="zh-CN" sz="2400" smtClean="0"/>
          </a:p>
          <a:p>
            <a:pPr marL="0" indent="0">
              <a:spcBef>
                <a:spcPts val="0"/>
              </a:spcBef>
              <a:buNone/>
            </a:pPr>
            <a:r>
              <a:rPr lang="en-US" altLang="zh-CN" sz="2400" smtClean="0"/>
              <a:t>#define EH 0   //</a:t>
            </a:r>
            <a:r>
              <a:rPr lang="zh-CN" altLang="en-US" sz="2400" smtClean="0"/>
              <a:t>等高</a:t>
            </a:r>
            <a:endParaRPr lang="en-US" altLang="zh-CN" sz="2400" smtClean="0"/>
          </a:p>
          <a:p>
            <a:pPr marL="0" indent="0">
              <a:spcBef>
                <a:spcPts val="0"/>
              </a:spcBef>
              <a:buNone/>
            </a:pPr>
            <a:r>
              <a:rPr lang="en-US" altLang="zh-CN" sz="2400" smtClean="0"/>
              <a:t>#define RH 1   //</a:t>
            </a:r>
            <a:r>
              <a:rPr lang="zh-CN" altLang="en-US" sz="2400" smtClean="0"/>
              <a:t>右高</a:t>
            </a:r>
            <a:endParaRPr lang="en-US" altLang="zh-CN" sz="2400" smtClean="0"/>
          </a:p>
          <a:p>
            <a:pPr marL="0" indent="0">
              <a:spcBef>
                <a:spcPts val="0"/>
              </a:spcBef>
              <a:buNone/>
            </a:pPr>
            <a:r>
              <a:rPr lang="en-US" altLang="zh-CN" sz="2400" smtClean="0"/>
              <a:t>Status </a:t>
            </a:r>
            <a:r>
              <a:rPr lang="en-US" altLang="zh-CN" sz="2400" b="1"/>
              <a:t>InsertAVL(BSTree &amp;T, ElemType e, Boolean &amp;taller)</a:t>
            </a:r>
            <a:r>
              <a:rPr lang="en-US" altLang="zh-CN" sz="2400"/>
              <a:t> </a:t>
            </a:r>
            <a:r>
              <a:rPr lang="en-US" altLang="zh-CN" sz="2400" smtClean="0"/>
              <a:t>{</a:t>
            </a:r>
          </a:p>
          <a:p>
            <a:pPr marL="0" indent="0">
              <a:spcBef>
                <a:spcPts val="0"/>
              </a:spcBef>
              <a:buNone/>
            </a:pPr>
            <a:r>
              <a:rPr lang="en-US" altLang="zh-CN" sz="2400" smtClean="0"/>
              <a:t>//</a:t>
            </a:r>
            <a:r>
              <a:rPr lang="zh-CN" altLang="en-US" sz="2400" smtClean="0"/>
              <a:t>若</a:t>
            </a:r>
            <a:r>
              <a:rPr lang="zh-CN" altLang="en-US" sz="2400"/>
              <a:t>在平衡的二叉排序树</a:t>
            </a:r>
            <a:r>
              <a:rPr lang="en-US" altLang="zh-CN" sz="2400"/>
              <a:t>T</a:t>
            </a:r>
            <a:r>
              <a:rPr lang="zh-CN" altLang="en-US" sz="2400"/>
              <a:t>中不存在和</a:t>
            </a:r>
            <a:r>
              <a:rPr lang="en-US" altLang="zh-CN" sz="2400"/>
              <a:t>e</a:t>
            </a:r>
            <a:r>
              <a:rPr lang="zh-CN" altLang="en-US" sz="2400"/>
              <a:t>有相同关键字的结点， </a:t>
            </a:r>
            <a:endParaRPr lang="en-US" altLang="zh-CN" sz="2400"/>
          </a:p>
          <a:p>
            <a:pPr marL="0" indent="0">
              <a:spcBef>
                <a:spcPts val="0"/>
              </a:spcBef>
              <a:buNone/>
            </a:pPr>
            <a:r>
              <a:rPr lang="en-US" altLang="zh-CN" sz="2400" smtClean="0"/>
              <a:t>//</a:t>
            </a:r>
            <a:r>
              <a:rPr lang="zh-CN" altLang="en-US" sz="2400" smtClean="0"/>
              <a:t>则</a:t>
            </a:r>
            <a:r>
              <a:rPr lang="zh-CN" altLang="en-US" sz="2400"/>
              <a:t>插入一个数据元素为</a:t>
            </a:r>
            <a:r>
              <a:rPr lang="en-US" altLang="zh-CN" sz="2400"/>
              <a:t>e</a:t>
            </a:r>
            <a:r>
              <a:rPr lang="zh-CN" altLang="en-US" sz="2400"/>
              <a:t>的新结点，并返回</a:t>
            </a:r>
            <a:r>
              <a:rPr lang="en-US" altLang="zh-CN" sz="2400"/>
              <a:t>1</a:t>
            </a:r>
            <a:r>
              <a:rPr lang="zh-CN" altLang="en-US" sz="2400"/>
              <a:t>，否则返回</a:t>
            </a:r>
            <a:r>
              <a:rPr lang="en-US" altLang="zh-CN" sz="2400"/>
              <a:t>0</a:t>
            </a:r>
            <a:r>
              <a:rPr lang="zh-CN" altLang="en-US" sz="2400"/>
              <a:t>。 </a:t>
            </a:r>
            <a:endParaRPr lang="en-US" altLang="zh-CN" sz="2400"/>
          </a:p>
          <a:p>
            <a:pPr marL="0" indent="0">
              <a:spcBef>
                <a:spcPts val="0"/>
              </a:spcBef>
              <a:buNone/>
            </a:pPr>
            <a:r>
              <a:rPr lang="en-US" altLang="zh-CN" sz="2400" smtClean="0"/>
              <a:t>//</a:t>
            </a:r>
            <a:r>
              <a:rPr lang="zh-CN" altLang="en-US" sz="2400" smtClean="0"/>
              <a:t>若</a:t>
            </a:r>
            <a:r>
              <a:rPr lang="zh-CN" altLang="en-US" sz="2400"/>
              <a:t>因插入而使二叉排序树失去平衡，则作平衡旋转处理， </a:t>
            </a:r>
            <a:endParaRPr lang="en-US" altLang="zh-CN" sz="2400"/>
          </a:p>
          <a:p>
            <a:pPr marL="0" indent="0">
              <a:spcBef>
                <a:spcPts val="0"/>
              </a:spcBef>
              <a:buNone/>
            </a:pPr>
            <a:r>
              <a:rPr lang="en-US" altLang="zh-CN" sz="2400" smtClean="0"/>
              <a:t>//</a:t>
            </a:r>
            <a:r>
              <a:rPr lang="zh-CN" altLang="en-US" sz="2400" smtClean="0"/>
              <a:t>布尔变量</a:t>
            </a:r>
            <a:r>
              <a:rPr lang="en-US" altLang="zh-CN" sz="2400"/>
              <a:t>taller</a:t>
            </a:r>
            <a:r>
              <a:rPr lang="zh-CN" altLang="en-US" sz="2400"/>
              <a:t>反映</a:t>
            </a:r>
            <a:r>
              <a:rPr lang="en-US" altLang="zh-CN" sz="2400"/>
              <a:t>T</a:t>
            </a:r>
            <a:r>
              <a:rPr lang="zh-CN" altLang="en-US" sz="2400"/>
              <a:t>长高与否 </a:t>
            </a:r>
            <a:endParaRPr lang="en-US" altLang="zh-CN" sz="2400"/>
          </a:p>
          <a:p>
            <a:pPr marL="0" indent="0">
              <a:spcBef>
                <a:spcPts val="0"/>
              </a:spcBef>
              <a:buNone/>
            </a:pPr>
            <a:r>
              <a:rPr lang="en-US" altLang="zh-CN" sz="2400"/>
              <a:t>if (!T) { </a:t>
            </a:r>
            <a:r>
              <a:rPr lang="en-US" altLang="zh-CN" sz="2400" smtClean="0"/>
              <a:t>//</a:t>
            </a:r>
            <a:r>
              <a:rPr lang="zh-CN" altLang="en-US" sz="2400" smtClean="0"/>
              <a:t>插入</a:t>
            </a:r>
            <a:r>
              <a:rPr lang="zh-CN" altLang="en-US" sz="2400"/>
              <a:t>新结点，树</a:t>
            </a:r>
            <a:r>
              <a:rPr lang="en-US" altLang="zh-CN" sz="2400"/>
              <a:t>"</a:t>
            </a:r>
            <a:r>
              <a:rPr lang="zh-CN" altLang="en-US" sz="2400"/>
              <a:t>长高</a:t>
            </a:r>
            <a:r>
              <a:rPr lang="en-US" altLang="zh-CN" sz="2400"/>
              <a:t>"</a:t>
            </a:r>
            <a:r>
              <a:rPr lang="zh-CN" altLang="en-US" sz="2400"/>
              <a:t>，置</a:t>
            </a:r>
            <a:r>
              <a:rPr lang="en-US" altLang="zh-CN" sz="2400"/>
              <a:t>taller</a:t>
            </a:r>
            <a:r>
              <a:rPr lang="zh-CN" altLang="en-US" sz="2400"/>
              <a:t>为</a:t>
            </a:r>
            <a:r>
              <a:rPr lang="en-US" altLang="zh-CN" sz="2400"/>
              <a:t>TRUE</a:t>
            </a:r>
          </a:p>
          <a:p>
            <a:pPr marL="0" indent="0">
              <a:spcBef>
                <a:spcPts val="0"/>
              </a:spcBef>
              <a:buNone/>
            </a:pPr>
            <a:r>
              <a:rPr lang="en-US" altLang="zh-CN" sz="2400" smtClean="0"/>
              <a:t>	T </a:t>
            </a:r>
            <a:r>
              <a:rPr lang="en-US" altLang="zh-CN" sz="2400"/>
              <a:t>= (BSTree) malloc (sizeof(BSTNode)); </a:t>
            </a:r>
          </a:p>
          <a:p>
            <a:pPr marL="0" indent="0">
              <a:spcBef>
                <a:spcPts val="0"/>
              </a:spcBef>
              <a:buNone/>
            </a:pPr>
            <a:r>
              <a:rPr lang="en-US" altLang="zh-CN" sz="2400" smtClean="0"/>
              <a:t>	T-</a:t>
            </a:r>
            <a:r>
              <a:rPr lang="en-US" altLang="zh-CN" sz="2400"/>
              <a:t>&gt;data = e; T-&gt;lchild = T-&gt;rchild = NULL</a:t>
            </a:r>
            <a:r>
              <a:rPr lang="en-US" altLang="zh-CN" sz="2400" smtClean="0"/>
              <a:t>;</a:t>
            </a:r>
          </a:p>
          <a:p>
            <a:pPr marL="0" indent="0">
              <a:spcBef>
                <a:spcPts val="0"/>
              </a:spcBef>
              <a:buNone/>
            </a:pPr>
            <a:r>
              <a:rPr lang="en-US" altLang="zh-CN" sz="2400" smtClean="0"/>
              <a:t>	T-</a:t>
            </a:r>
            <a:r>
              <a:rPr lang="en-US" altLang="zh-CN" sz="2400"/>
              <a:t>&gt;bf = EH; </a:t>
            </a:r>
            <a:r>
              <a:rPr lang="en-US" altLang="zh-CN" sz="2400" b="1">
                <a:solidFill>
                  <a:srgbClr val="0000FF"/>
                </a:solidFill>
              </a:rPr>
              <a:t>taller = TRUE</a:t>
            </a:r>
            <a:r>
              <a:rPr lang="en-US" altLang="zh-CN" sz="2400"/>
              <a:t>; } </a:t>
            </a:r>
          </a:p>
          <a:p>
            <a:pPr marL="0" indent="0">
              <a:spcBef>
                <a:spcPts val="0"/>
              </a:spcBef>
              <a:buNone/>
            </a:pPr>
            <a:r>
              <a:rPr lang="en-US" altLang="zh-CN" sz="2400"/>
              <a:t>else </a:t>
            </a:r>
            <a:r>
              <a:rPr lang="en-US" altLang="zh-CN" sz="2400" smtClean="0"/>
              <a:t>{</a:t>
            </a:r>
          </a:p>
          <a:p>
            <a:pPr marL="0" indent="0">
              <a:spcBef>
                <a:spcPts val="0"/>
              </a:spcBef>
              <a:buNone/>
            </a:pPr>
            <a:r>
              <a:rPr lang="en-US" altLang="zh-CN" sz="2400" smtClean="0"/>
              <a:t>   </a:t>
            </a:r>
            <a:r>
              <a:rPr lang="en-US" altLang="zh-CN" sz="2400"/>
              <a:t>if (EQ(e.key, T-&gt;data.key)) </a:t>
            </a:r>
          </a:p>
          <a:p>
            <a:pPr marL="0" indent="0">
              <a:spcBef>
                <a:spcPts val="0"/>
              </a:spcBef>
              <a:buNone/>
            </a:pPr>
            <a:r>
              <a:rPr lang="en-US" altLang="zh-CN" sz="2400" smtClean="0"/>
              <a:t>   // </a:t>
            </a:r>
            <a:r>
              <a:rPr lang="zh-CN" altLang="en-US" sz="2400"/>
              <a:t>树中已存在和</a:t>
            </a:r>
            <a:r>
              <a:rPr lang="en-US" altLang="zh-CN" sz="2400"/>
              <a:t>e</a:t>
            </a:r>
            <a:r>
              <a:rPr lang="zh-CN" altLang="en-US" sz="2400"/>
              <a:t>有相同关键字的结点 </a:t>
            </a:r>
            <a:r>
              <a:rPr lang="en-US" altLang="zh-CN" sz="2400" smtClean="0"/>
              <a:t> </a:t>
            </a:r>
            <a:endParaRPr lang="en-US" altLang="zh-CN" sz="2400"/>
          </a:p>
          <a:p>
            <a:pPr marL="0" indent="0">
              <a:spcBef>
                <a:spcPts val="0"/>
              </a:spcBef>
              <a:buNone/>
            </a:pPr>
            <a:r>
              <a:rPr lang="en-US" altLang="zh-CN" sz="2400" smtClean="0"/>
              <a:t>  {taller </a:t>
            </a:r>
            <a:r>
              <a:rPr lang="en-US" altLang="zh-CN" sz="2400"/>
              <a:t>= FALSE; return 0; } </a:t>
            </a:r>
            <a:r>
              <a:rPr lang="en-US" altLang="zh-CN" sz="2400" smtClean="0"/>
              <a:t>// </a:t>
            </a:r>
            <a:r>
              <a:rPr lang="zh-CN" altLang="en-US" sz="2400"/>
              <a:t>则不再插入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9.11</a:t>
            </a:r>
            <a:endParaRPr lang="en-US"/>
          </a:p>
        </p:txBody>
      </p:sp>
    </p:spTree>
    <p:extLst>
      <p:ext uri="{BB962C8B-B14F-4D97-AF65-F5344CB8AC3E}">
        <p14:creationId xmlns:p14="http://schemas.microsoft.com/office/powerpoint/2010/main" val="359933401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AVL</a:t>
            </a:r>
            <a:r>
              <a:rPr lang="zh-CN" altLang="en-US"/>
              <a:t>树的插入</a:t>
            </a:r>
          </a:p>
        </p:txBody>
      </p:sp>
      <p:sp>
        <p:nvSpPr>
          <p:cNvPr id="3" name="内容占位符 2"/>
          <p:cNvSpPr>
            <a:spLocks noGrp="1"/>
          </p:cNvSpPr>
          <p:nvPr>
            <p:ph idx="1"/>
          </p:nvPr>
        </p:nvSpPr>
        <p:spPr>
          <a:xfrm>
            <a:off x="457200" y="836712"/>
            <a:ext cx="8229600" cy="6120680"/>
          </a:xfrm>
        </p:spPr>
        <p:txBody>
          <a:bodyPr>
            <a:normAutofit fontScale="70000" lnSpcReduction="20000"/>
          </a:bodyPr>
          <a:lstStyle/>
          <a:p>
            <a:pPr marL="0" indent="0">
              <a:buNone/>
            </a:pPr>
            <a:r>
              <a:rPr lang="en-US" altLang="zh-CN" sz="3600"/>
              <a:t>if (LT(e.key, T-&gt;data.key)) {</a:t>
            </a:r>
          </a:p>
          <a:p>
            <a:pPr marL="0" indent="0">
              <a:buNone/>
            </a:pPr>
            <a:r>
              <a:rPr lang="en-US" altLang="zh-CN" sz="3600"/>
              <a:t> // </a:t>
            </a:r>
            <a:r>
              <a:rPr lang="zh-CN" altLang="en-US" sz="3600"/>
              <a:t>应继续在*</a:t>
            </a:r>
            <a:r>
              <a:rPr lang="en-US" altLang="zh-CN" sz="3600"/>
              <a:t>T</a:t>
            </a:r>
            <a:r>
              <a:rPr lang="zh-CN" altLang="en-US" sz="3600"/>
              <a:t>的左子树中进行搜索 </a:t>
            </a:r>
            <a:endParaRPr lang="en-US" altLang="zh-CN" sz="3600"/>
          </a:p>
          <a:p>
            <a:pPr marL="0" indent="0">
              <a:buNone/>
            </a:pPr>
            <a:r>
              <a:rPr lang="en-US" altLang="zh-CN" sz="3600" smtClean="0"/>
              <a:t> if </a:t>
            </a:r>
            <a:r>
              <a:rPr lang="en-US" altLang="zh-CN" sz="3600"/>
              <a:t>(</a:t>
            </a:r>
            <a:r>
              <a:rPr lang="en-US" altLang="zh-CN" sz="3600" b="1"/>
              <a:t>InsertAVL(T-&gt;lchild, e, taller)</a:t>
            </a:r>
            <a:r>
              <a:rPr lang="en-US" altLang="zh-CN" sz="3600"/>
              <a:t>==0) return 0; // </a:t>
            </a:r>
            <a:r>
              <a:rPr lang="zh-CN" altLang="en-US" sz="3600"/>
              <a:t>未插入</a:t>
            </a:r>
            <a:endParaRPr lang="en-US" altLang="zh-CN" sz="3600"/>
          </a:p>
          <a:p>
            <a:pPr marL="0" indent="0">
              <a:buNone/>
            </a:pPr>
            <a:r>
              <a:rPr lang="en-US" altLang="zh-CN" sz="3600" smtClean="0"/>
              <a:t> if </a:t>
            </a:r>
            <a:r>
              <a:rPr lang="en-US" altLang="zh-CN" sz="3600"/>
              <a:t>(</a:t>
            </a:r>
            <a:r>
              <a:rPr lang="en-US" altLang="zh-CN" sz="3600" b="1">
                <a:solidFill>
                  <a:srgbClr val="0000FF"/>
                </a:solidFill>
              </a:rPr>
              <a:t>taller</a:t>
            </a:r>
            <a:r>
              <a:rPr lang="en-US" altLang="zh-CN" sz="3600"/>
              <a:t>) </a:t>
            </a:r>
            <a:r>
              <a:rPr lang="en-US" altLang="zh-CN" sz="3600" smtClean="0"/>
              <a:t>//</a:t>
            </a:r>
            <a:r>
              <a:rPr lang="zh-CN" altLang="en-US" sz="3600" smtClean="0"/>
              <a:t>插入</a:t>
            </a:r>
            <a:r>
              <a:rPr lang="zh-CN" altLang="en-US" sz="3600"/>
              <a:t>到*</a:t>
            </a:r>
            <a:r>
              <a:rPr lang="en-US" altLang="zh-CN" sz="3600"/>
              <a:t>T</a:t>
            </a:r>
            <a:r>
              <a:rPr lang="zh-CN" altLang="en-US" sz="3600"/>
              <a:t>的左子树中且左子树</a:t>
            </a:r>
            <a:r>
              <a:rPr lang="en-US" altLang="zh-CN" sz="3600"/>
              <a:t>"</a:t>
            </a:r>
            <a:r>
              <a:rPr lang="zh-CN" altLang="en-US" sz="3600"/>
              <a:t>长高</a:t>
            </a:r>
            <a:r>
              <a:rPr lang="en-US" altLang="zh-CN" sz="3600"/>
              <a:t>“</a:t>
            </a:r>
          </a:p>
          <a:p>
            <a:pPr marL="0" indent="0">
              <a:buNone/>
            </a:pPr>
            <a:r>
              <a:rPr lang="en-US" altLang="zh-CN" sz="3600" smtClean="0"/>
              <a:t> switch </a:t>
            </a:r>
            <a:r>
              <a:rPr lang="en-US" altLang="zh-CN" sz="3600"/>
              <a:t>(T-&gt;bf) { // </a:t>
            </a:r>
            <a:r>
              <a:rPr lang="zh-CN" altLang="en-US" sz="3600"/>
              <a:t>检查*</a:t>
            </a:r>
            <a:r>
              <a:rPr lang="en-US" altLang="zh-CN" sz="3600"/>
              <a:t>T</a:t>
            </a:r>
            <a:r>
              <a:rPr lang="zh-CN" altLang="en-US" sz="3600"/>
              <a:t>的平衡度 </a:t>
            </a:r>
            <a:endParaRPr lang="en-US" altLang="zh-CN" sz="3600"/>
          </a:p>
          <a:p>
            <a:pPr marL="0" indent="0">
              <a:buNone/>
            </a:pPr>
            <a:r>
              <a:rPr lang="en-US" altLang="zh-CN" sz="3600" smtClean="0"/>
              <a:t> 	case </a:t>
            </a:r>
            <a:r>
              <a:rPr lang="en-US" altLang="zh-CN" sz="3600"/>
              <a:t>LH: </a:t>
            </a:r>
            <a:r>
              <a:rPr lang="en-US" altLang="zh-CN" sz="3600" smtClean="0"/>
              <a:t>//</a:t>
            </a:r>
            <a:r>
              <a:rPr lang="zh-CN" altLang="en-US" sz="3600" smtClean="0"/>
              <a:t>原本</a:t>
            </a:r>
            <a:r>
              <a:rPr lang="zh-CN" altLang="en-US" sz="3600"/>
              <a:t>左子树比右子树高，</a:t>
            </a:r>
            <a:r>
              <a:rPr lang="zh-CN" altLang="en-US" sz="3600" smtClean="0"/>
              <a:t>需作</a:t>
            </a:r>
            <a:r>
              <a:rPr lang="zh-CN" altLang="en-US" sz="3600"/>
              <a:t>左平衡处理 </a:t>
            </a:r>
            <a:endParaRPr lang="en-US" altLang="zh-CN" sz="3600"/>
          </a:p>
          <a:p>
            <a:pPr marL="0" indent="0">
              <a:buNone/>
            </a:pPr>
            <a:r>
              <a:rPr lang="en-US" altLang="zh-CN" sz="3600" smtClean="0"/>
              <a:t>		</a:t>
            </a:r>
            <a:r>
              <a:rPr lang="en-US" altLang="zh-CN" sz="3600" b="1" smtClean="0">
                <a:solidFill>
                  <a:srgbClr val="0000FF"/>
                </a:solidFill>
              </a:rPr>
              <a:t>LeftBalance(T</a:t>
            </a:r>
            <a:r>
              <a:rPr lang="en-US" altLang="zh-CN" sz="3600" b="1">
                <a:solidFill>
                  <a:srgbClr val="0000FF"/>
                </a:solidFill>
              </a:rPr>
              <a:t>)</a:t>
            </a:r>
            <a:r>
              <a:rPr lang="en-US" altLang="zh-CN" sz="3600"/>
              <a:t>; taller = FALSE; break; </a:t>
            </a:r>
          </a:p>
          <a:p>
            <a:pPr marL="0" indent="0">
              <a:buNone/>
            </a:pPr>
            <a:r>
              <a:rPr lang="en-US" altLang="zh-CN" sz="3600" smtClean="0"/>
              <a:t>	case </a:t>
            </a:r>
            <a:r>
              <a:rPr lang="en-US" altLang="zh-CN" sz="3600"/>
              <a:t>EH: </a:t>
            </a:r>
            <a:r>
              <a:rPr lang="en-US" altLang="zh-CN" sz="3600" smtClean="0"/>
              <a:t>//</a:t>
            </a:r>
            <a:r>
              <a:rPr lang="zh-CN" altLang="en-US" sz="3600" smtClean="0"/>
              <a:t>原本</a:t>
            </a:r>
            <a:r>
              <a:rPr lang="zh-CN" altLang="en-US" sz="3600"/>
              <a:t>左、右子树等</a:t>
            </a:r>
            <a:r>
              <a:rPr lang="zh-CN" altLang="en-US" sz="3600" smtClean="0"/>
              <a:t>高</a:t>
            </a:r>
            <a:endParaRPr lang="en-US" altLang="zh-CN" sz="3600" smtClean="0"/>
          </a:p>
          <a:p>
            <a:pPr marL="0" indent="0">
              <a:buNone/>
            </a:pPr>
            <a:r>
              <a:rPr lang="en-US" altLang="zh-CN" sz="3600"/>
              <a:t>	</a:t>
            </a:r>
            <a:r>
              <a:rPr lang="en-US" altLang="zh-CN" sz="3600" smtClean="0"/>
              <a:t>	//</a:t>
            </a:r>
            <a:r>
              <a:rPr lang="zh-CN" altLang="en-US" sz="3600" smtClean="0"/>
              <a:t>现</a:t>
            </a:r>
            <a:r>
              <a:rPr lang="zh-CN" altLang="en-US" sz="3600"/>
              <a:t>因左子树增高而使树增高 </a:t>
            </a:r>
            <a:endParaRPr lang="en-US" altLang="zh-CN" sz="3600"/>
          </a:p>
          <a:p>
            <a:pPr marL="0" indent="0">
              <a:buNone/>
            </a:pPr>
            <a:r>
              <a:rPr lang="en-US" altLang="zh-CN" sz="3600" smtClean="0"/>
              <a:t>		T-</a:t>
            </a:r>
            <a:r>
              <a:rPr lang="en-US" altLang="zh-CN" sz="3600"/>
              <a:t>&gt;bf = LH; </a:t>
            </a:r>
            <a:r>
              <a:rPr lang="en-US" altLang="zh-CN" sz="3600" b="1">
                <a:solidFill>
                  <a:srgbClr val="0000FF"/>
                </a:solidFill>
              </a:rPr>
              <a:t>taller = TRUE</a:t>
            </a:r>
            <a:r>
              <a:rPr lang="en-US" altLang="zh-CN" sz="3600"/>
              <a:t>; break; </a:t>
            </a:r>
          </a:p>
          <a:p>
            <a:pPr marL="0" indent="0">
              <a:buNone/>
            </a:pPr>
            <a:r>
              <a:rPr lang="en-US" altLang="zh-CN" sz="3600" smtClean="0"/>
              <a:t>	case </a:t>
            </a:r>
            <a:r>
              <a:rPr lang="en-US" altLang="zh-CN" sz="3600"/>
              <a:t>RH: </a:t>
            </a:r>
            <a:r>
              <a:rPr lang="en-US" altLang="zh-CN" sz="3600" smtClean="0"/>
              <a:t>//</a:t>
            </a:r>
            <a:r>
              <a:rPr lang="zh-CN" altLang="en-US" sz="3600" smtClean="0"/>
              <a:t>原本</a:t>
            </a:r>
            <a:r>
              <a:rPr lang="zh-CN" altLang="en-US" sz="3600"/>
              <a:t>右子树比左子</a:t>
            </a:r>
            <a:r>
              <a:rPr lang="zh-CN" altLang="en-US" sz="3600" smtClean="0"/>
              <a:t>树高</a:t>
            </a:r>
            <a:r>
              <a:rPr lang="en-US" altLang="zh-CN" sz="3600"/>
              <a:t>S</a:t>
            </a:r>
            <a:endParaRPr lang="en-US" altLang="zh-CN" sz="3600" smtClean="0"/>
          </a:p>
          <a:p>
            <a:pPr marL="0" indent="0">
              <a:buNone/>
            </a:pPr>
            <a:r>
              <a:rPr lang="en-US" altLang="zh-CN" sz="3600"/>
              <a:t>	</a:t>
            </a:r>
            <a:r>
              <a:rPr lang="en-US" altLang="zh-CN" sz="3600" smtClean="0"/>
              <a:t>	//</a:t>
            </a:r>
            <a:r>
              <a:rPr lang="zh-CN" altLang="en-US" sz="3600" smtClean="0"/>
              <a:t>现</a:t>
            </a:r>
            <a:r>
              <a:rPr lang="zh-CN" altLang="en-US" sz="3600"/>
              <a:t>左、右子树等高 </a:t>
            </a:r>
            <a:endParaRPr lang="en-US" altLang="zh-CN" sz="3600"/>
          </a:p>
          <a:p>
            <a:pPr marL="0" indent="0">
              <a:buNone/>
            </a:pPr>
            <a:r>
              <a:rPr lang="en-US" altLang="zh-CN" sz="3600" smtClean="0"/>
              <a:t>		T-</a:t>
            </a:r>
            <a:r>
              <a:rPr lang="en-US" altLang="zh-CN" sz="3600"/>
              <a:t>&gt;bf = EH; taller = FALSE; break</a:t>
            </a:r>
            <a:r>
              <a:rPr lang="en-US" altLang="zh-CN" sz="3600" smtClean="0"/>
              <a:t>;</a:t>
            </a:r>
          </a:p>
          <a:p>
            <a:pPr marL="0" indent="0">
              <a:buNone/>
            </a:pPr>
            <a:r>
              <a:rPr lang="en-US" altLang="zh-CN" sz="3600" smtClean="0"/>
              <a:t>	} </a:t>
            </a:r>
            <a:r>
              <a:rPr lang="en-US" altLang="zh-CN" sz="3600"/>
              <a:t>// switch (T-&gt;bf) </a:t>
            </a:r>
            <a:endParaRPr lang="en-US" altLang="zh-CN" sz="3600" smtClean="0"/>
          </a:p>
          <a:p>
            <a:pPr marL="0" indent="0">
              <a:buNone/>
            </a:pPr>
            <a:r>
              <a:rPr lang="en-US" altLang="zh-CN" sz="3600" smtClean="0"/>
              <a:t>} // if</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1364267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7384"/>
            <a:ext cx="8229600" cy="6885384"/>
          </a:xfrm>
        </p:spPr>
        <p:txBody>
          <a:bodyPr>
            <a:noAutofit/>
          </a:bodyPr>
          <a:lstStyle/>
          <a:p>
            <a:pPr marL="0" indent="0">
              <a:spcBef>
                <a:spcPts val="0"/>
              </a:spcBef>
              <a:buNone/>
            </a:pPr>
            <a:r>
              <a:rPr lang="en-US" altLang="zh-CN" sz="2600"/>
              <a:t>else { // </a:t>
            </a:r>
            <a:r>
              <a:rPr lang="zh-CN" altLang="en-US" sz="2600"/>
              <a:t>应继续在</a:t>
            </a:r>
            <a:r>
              <a:rPr lang="en-US" altLang="zh-CN" sz="2600"/>
              <a:t>T↑</a:t>
            </a:r>
            <a:r>
              <a:rPr lang="zh-CN" altLang="en-US" sz="2600"/>
              <a:t>的右子树中进行搜索</a:t>
            </a:r>
            <a:endParaRPr lang="en-US" altLang="zh-CN" sz="2600"/>
          </a:p>
          <a:p>
            <a:pPr marL="0" indent="0">
              <a:spcBef>
                <a:spcPts val="0"/>
              </a:spcBef>
              <a:buNone/>
            </a:pPr>
            <a:r>
              <a:rPr lang="zh-CN" altLang="en-US" sz="2600"/>
              <a:t> </a:t>
            </a:r>
            <a:r>
              <a:rPr lang="en-US" altLang="zh-CN" sz="2600"/>
              <a:t>if (</a:t>
            </a:r>
            <a:r>
              <a:rPr lang="en-US" altLang="zh-CN" sz="2600" b="1"/>
              <a:t>InsertAVL(T-&gt;rchild, e, taller)</a:t>
            </a:r>
            <a:r>
              <a:rPr lang="en-US" altLang="zh-CN" sz="2600"/>
              <a:t>==0) return 0; </a:t>
            </a:r>
          </a:p>
          <a:p>
            <a:pPr marL="0" indent="0">
              <a:spcBef>
                <a:spcPts val="0"/>
              </a:spcBef>
              <a:buNone/>
            </a:pPr>
            <a:r>
              <a:rPr lang="en-US" altLang="zh-CN" sz="2600" smtClean="0"/>
              <a:t> if </a:t>
            </a:r>
            <a:r>
              <a:rPr lang="en-US" altLang="zh-CN" sz="2600"/>
              <a:t>(taller) </a:t>
            </a:r>
            <a:r>
              <a:rPr lang="en-US" altLang="zh-CN" sz="2600" smtClean="0"/>
              <a:t>//</a:t>
            </a:r>
            <a:r>
              <a:rPr lang="zh-CN" altLang="en-US" sz="2600" smtClean="0"/>
              <a:t>已</a:t>
            </a:r>
            <a:r>
              <a:rPr lang="zh-CN" altLang="en-US" sz="2600"/>
              <a:t>插入到*</a:t>
            </a:r>
            <a:r>
              <a:rPr lang="en-US" altLang="zh-CN" sz="2600"/>
              <a:t>T</a:t>
            </a:r>
            <a:r>
              <a:rPr lang="zh-CN" altLang="en-US" sz="2600"/>
              <a:t>的右子树且右子树长高 </a:t>
            </a:r>
            <a:endParaRPr lang="en-US" altLang="zh-CN" sz="2600"/>
          </a:p>
          <a:p>
            <a:pPr marL="0" indent="0">
              <a:spcBef>
                <a:spcPts val="0"/>
              </a:spcBef>
              <a:buNone/>
            </a:pPr>
            <a:r>
              <a:rPr lang="en-US" altLang="zh-CN" sz="2600" smtClean="0"/>
              <a:t> switch </a:t>
            </a:r>
            <a:r>
              <a:rPr lang="en-US" altLang="zh-CN" sz="2600"/>
              <a:t>(T-&gt;bf) { </a:t>
            </a:r>
            <a:r>
              <a:rPr lang="en-US" altLang="zh-CN" sz="2600" smtClean="0"/>
              <a:t>//</a:t>
            </a:r>
            <a:r>
              <a:rPr lang="zh-CN" altLang="en-US" sz="2600" smtClean="0"/>
              <a:t>检查</a:t>
            </a:r>
            <a:r>
              <a:rPr lang="zh-CN" altLang="en-US" sz="2600"/>
              <a:t>*</a:t>
            </a:r>
            <a:r>
              <a:rPr lang="en-US" altLang="zh-CN" sz="2600"/>
              <a:t>T</a:t>
            </a:r>
            <a:r>
              <a:rPr lang="zh-CN" altLang="en-US" sz="2600"/>
              <a:t>的平衡度</a:t>
            </a:r>
            <a:endParaRPr lang="en-US" altLang="zh-CN" sz="2600"/>
          </a:p>
          <a:p>
            <a:pPr marL="0" indent="0">
              <a:spcBef>
                <a:spcPts val="0"/>
              </a:spcBef>
              <a:buNone/>
            </a:pPr>
            <a:r>
              <a:rPr lang="en-US" altLang="zh-CN" sz="2600" smtClean="0"/>
              <a:t>	case </a:t>
            </a:r>
            <a:r>
              <a:rPr lang="en-US" altLang="zh-CN" sz="2600"/>
              <a:t>LH: </a:t>
            </a:r>
            <a:r>
              <a:rPr lang="en-US" altLang="zh-CN" sz="2600" smtClean="0"/>
              <a:t>//</a:t>
            </a:r>
            <a:r>
              <a:rPr lang="zh-CN" altLang="en-US" sz="2600" smtClean="0"/>
              <a:t>原本</a:t>
            </a:r>
            <a:r>
              <a:rPr lang="zh-CN" altLang="en-US" sz="2600"/>
              <a:t>左子树比右子</a:t>
            </a:r>
            <a:r>
              <a:rPr lang="zh-CN" altLang="en-US" sz="2600" smtClean="0"/>
              <a:t>树高</a:t>
            </a:r>
            <a:endParaRPr lang="en-US" altLang="zh-CN" sz="2600" smtClean="0"/>
          </a:p>
          <a:p>
            <a:pPr marL="0" indent="0">
              <a:spcBef>
                <a:spcPts val="0"/>
              </a:spcBef>
              <a:buNone/>
            </a:pPr>
            <a:r>
              <a:rPr lang="en-US" altLang="zh-CN" sz="2600" smtClean="0"/>
              <a:t>		//</a:t>
            </a:r>
            <a:r>
              <a:rPr lang="zh-CN" altLang="en-US" sz="2600" smtClean="0"/>
              <a:t>现</a:t>
            </a:r>
            <a:r>
              <a:rPr lang="zh-CN" altLang="en-US" sz="2600"/>
              <a:t>左、右子树等高</a:t>
            </a:r>
            <a:endParaRPr lang="en-US" altLang="zh-CN" sz="2600"/>
          </a:p>
          <a:p>
            <a:pPr marL="0" indent="0">
              <a:spcBef>
                <a:spcPts val="0"/>
              </a:spcBef>
              <a:buNone/>
            </a:pPr>
            <a:r>
              <a:rPr lang="en-US" altLang="zh-CN" sz="2600" smtClean="0"/>
              <a:t>		T-</a:t>
            </a:r>
            <a:r>
              <a:rPr lang="en-US" altLang="zh-CN" sz="2600"/>
              <a:t>&gt;bf = EH; taller = FALSE; break; </a:t>
            </a:r>
          </a:p>
          <a:p>
            <a:pPr marL="0" indent="0">
              <a:spcBef>
                <a:spcPts val="0"/>
              </a:spcBef>
              <a:buNone/>
            </a:pPr>
            <a:r>
              <a:rPr lang="en-US" altLang="zh-CN" sz="2600" smtClean="0"/>
              <a:t>	case </a:t>
            </a:r>
            <a:r>
              <a:rPr lang="en-US" altLang="zh-CN" sz="2600"/>
              <a:t>EH: </a:t>
            </a:r>
            <a:r>
              <a:rPr lang="en-US" altLang="zh-CN" sz="2600" smtClean="0"/>
              <a:t>//</a:t>
            </a:r>
            <a:r>
              <a:rPr lang="zh-CN" altLang="en-US" sz="2600" smtClean="0"/>
              <a:t>原本</a:t>
            </a:r>
            <a:r>
              <a:rPr lang="zh-CN" altLang="en-US" sz="2600"/>
              <a:t>左、右子树等</a:t>
            </a:r>
            <a:r>
              <a:rPr lang="zh-CN" altLang="en-US" sz="2600" smtClean="0"/>
              <a:t>高</a:t>
            </a:r>
            <a:endParaRPr lang="en-US" altLang="zh-CN" sz="2600" smtClean="0"/>
          </a:p>
          <a:p>
            <a:pPr marL="0" indent="0">
              <a:spcBef>
                <a:spcPts val="0"/>
              </a:spcBef>
              <a:buNone/>
            </a:pPr>
            <a:r>
              <a:rPr lang="en-US" altLang="zh-CN" sz="2600" smtClean="0"/>
              <a:t>		//</a:t>
            </a:r>
            <a:r>
              <a:rPr lang="zh-CN" altLang="en-US" sz="2600" smtClean="0"/>
              <a:t>现</a:t>
            </a:r>
            <a:r>
              <a:rPr lang="zh-CN" altLang="en-US" sz="2600"/>
              <a:t>因右子树增高而使树增高</a:t>
            </a:r>
            <a:endParaRPr lang="en-US" altLang="zh-CN" sz="2600"/>
          </a:p>
          <a:p>
            <a:pPr marL="0" indent="0">
              <a:spcBef>
                <a:spcPts val="0"/>
              </a:spcBef>
              <a:buNone/>
            </a:pPr>
            <a:r>
              <a:rPr lang="en-US" altLang="zh-CN" sz="2600" smtClean="0"/>
              <a:t>		</a:t>
            </a:r>
            <a:r>
              <a:rPr lang="zh-CN" altLang="en-US" sz="2600" smtClean="0"/>
              <a:t> </a:t>
            </a:r>
            <a:r>
              <a:rPr lang="en-US" altLang="zh-CN" sz="2600"/>
              <a:t>T-&gt;bf = RH; </a:t>
            </a:r>
            <a:r>
              <a:rPr lang="en-US" altLang="zh-CN" sz="2600" b="1">
                <a:solidFill>
                  <a:srgbClr val="0000FF"/>
                </a:solidFill>
              </a:rPr>
              <a:t>taller = TRUE</a:t>
            </a:r>
            <a:r>
              <a:rPr lang="en-US" altLang="zh-CN" sz="2600"/>
              <a:t>; break; </a:t>
            </a:r>
          </a:p>
          <a:p>
            <a:pPr marL="0" indent="0">
              <a:spcBef>
                <a:spcPts val="0"/>
              </a:spcBef>
              <a:buNone/>
            </a:pPr>
            <a:r>
              <a:rPr lang="en-US" altLang="zh-CN" sz="2600" smtClean="0"/>
              <a:t>	case </a:t>
            </a:r>
            <a:r>
              <a:rPr lang="en-US" altLang="zh-CN" sz="2600"/>
              <a:t>RH: </a:t>
            </a:r>
            <a:r>
              <a:rPr lang="en-US" altLang="zh-CN" sz="2600" smtClean="0"/>
              <a:t>//</a:t>
            </a:r>
            <a:r>
              <a:rPr lang="zh-CN" altLang="en-US" sz="2600" smtClean="0"/>
              <a:t>原本</a:t>
            </a:r>
            <a:r>
              <a:rPr lang="zh-CN" altLang="en-US" sz="2600"/>
              <a:t>右子树比左子</a:t>
            </a:r>
            <a:r>
              <a:rPr lang="zh-CN" altLang="en-US" sz="2600" smtClean="0"/>
              <a:t>树高</a:t>
            </a:r>
            <a:endParaRPr lang="en-US" altLang="zh-CN" sz="2600" smtClean="0"/>
          </a:p>
          <a:p>
            <a:pPr marL="0" indent="0">
              <a:spcBef>
                <a:spcPts val="0"/>
              </a:spcBef>
              <a:buNone/>
            </a:pPr>
            <a:r>
              <a:rPr lang="en-US" altLang="zh-CN" sz="2600" smtClean="0"/>
              <a:t>		//</a:t>
            </a:r>
            <a:r>
              <a:rPr lang="zh-CN" altLang="en-US" sz="2600" smtClean="0"/>
              <a:t>需要</a:t>
            </a:r>
            <a:r>
              <a:rPr lang="zh-CN" altLang="en-US" sz="2600"/>
              <a:t>作右平衡处理 </a:t>
            </a:r>
            <a:endParaRPr lang="en-US" altLang="zh-CN" sz="2600"/>
          </a:p>
          <a:p>
            <a:pPr marL="0" indent="0">
              <a:spcBef>
                <a:spcPts val="0"/>
              </a:spcBef>
              <a:buNone/>
            </a:pPr>
            <a:r>
              <a:rPr lang="en-US" altLang="zh-CN" sz="2600" smtClean="0"/>
              <a:t>		</a:t>
            </a:r>
            <a:r>
              <a:rPr lang="en-US" altLang="zh-CN" sz="2600" b="1" smtClean="0"/>
              <a:t>RightBalance(T</a:t>
            </a:r>
            <a:r>
              <a:rPr lang="en-US" altLang="zh-CN" sz="2600" b="1"/>
              <a:t>)</a:t>
            </a:r>
            <a:r>
              <a:rPr lang="en-US" altLang="zh-CN" sz="2600"/>
              <a:t>; taller = FALSE; break; </a:t>
            </a:r>
          </a:p>
          <a:p>
            <a:pPr marL="0" indent="0">
              <a:spcBef>
                <a:spcPts val="0"/>
              </a:spcBef>
              <a:buNone/>
            </a:pPr>
            <a:r>
              <a:rPr lang="en-US" altLang="zh-CN" sz="2600" smtClean="0"/>
              <a:t>	} //switch </a:t>
            </a:r>
            <a:r>
              <a:rPr lang="en-US" altLang="zh-CN" sz="2600"/>
              <a:t>(T-&gt;bf)</a:t>
            </a:r>
          </a:p>
          <a:p>
            <a:pPr marL="0" indent="0">
              <a:spcBef>
                <a:spcPts val="0"/>
              </a:spcBef>
              <a:buNone/>
            </a:pPr>
            <a:r>
              <a:rPr lang="en-US" altLang="zh-CN" sz="2600" smtClean="0"/>
              <a:t> } //else </a:t>
            </a:r>
            <a:endParaRPr lang="en-US" altLang="zh-CN" sz="2600"/>
          </a:p>
          <a:p>
            <a:pPr marL="0" indent="0">
              <a:spcBef>
                <a:spcPts val="0"/>
              </a:spcBef>
              <a:buNone/>
            </a:pPr>
            <a:r>
              <a:rPr lang="en-US" altLang="zh-CN" sz="2600"/>
              <a:t>} // else </a:t>
            </a:r>
            <a:endParaRPr lang="en-US" altLang="zh-CN" sz="2600" smtClean="0"/>
          </a:p>
          <a:p>
            <a:pPr marL="0" indent="0">
              <a:spcBef>
                <a:spcPts val="0"/>
              </a:spcBef>
              <a:buNone/>
            </a:pPr>
            <a:r>
              <a:rPr lang="en-US" altLang="zh-CN" sz="2600" smtClean="0"/>
              <a:t>return </a:t>
            </a:r>
            <a:r>
              <a:rPr lang="en-US" altLang="zh-CN" sz="2600"/>
              <a:t>1; } //</a:t>
            </a:r>
            <a:r>
              <a:rPr lang="en-US" altLang="zh-CN" sz="2600" smtClean="0"/>
              <a:t>InsertAVL</a:t>
            </a:r>
            <a:endParaRPr lang="zh-CN" altLang="en-US" sz="26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1669922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a:t>对以指针</a:t>
            </a:r>
            <a:r>
              <a:rPr lang="en-US" altLang="zh-CN" sz="2800"/>
              <a:t>T</a:t>
            </a:r>
            <a:r>
              <a:rPr lang="zh-CN" altLang="en-US" sz="2800"/>
              <a:t>所指结点为根的二叉树作左平衡旋转处理</a:t>
            </a:r>
          </a:p>
        </p:txBody>
      </p:sp>
      <p:sp>
        <p:nvSpPr>
          <p:cNvPr id="3" name="内容占位符 2"/>
          <p:cNvSpPr>
            <a:spLocks noGrp="1"/>
          </p:cNvSpPr>
          <p:nvPr>
            <p:ph idx="1"/>
          </p:nvPr>
        </p:nvSpPr>
        <p:spPr/>
        <p:txBody>
          <a:bodyPr>
            <a:normAutofit fontScale="92500" lnSpcReduction="10000"/>
          </a:bodyPr>
          <a:lstStyle/>
          <a:p>
            <a:pPr marL="0" indent="0">
              <a:buNone/>
            </a:pPr>
            <a:r>
              <a:rPr lang="en-US" altLang="zh-CN" sz="3500"/>
              <a:t>void </a:t>
            </a:r>
            <a:r>
              <a:rPr lang="en-US" altLang="zh-CN" sz="3500" b="1">
                <a:solidFill>
                  <a:srgbClr val="0000FF"/>
                </a:solidFill>
              </a:rPr>
              <a:t>LeftBalance(BSTree &amp;T) </a:t>
            </a:r>
            <a:r>
              <a:rPr lang="en-US" altLang="zh-CN" sz="3500" smtClean="0"/>
              <a:t>{</a:t>
            </a:r>
          </a:p>
          <a:p>
            <a:pPr marL="0" indent="0">
              <a:buNone/>
            </a:pPr>
            <a:r>
              <a:rPr lang="en-US" altLang="zh-CN" sz="3500" smtClean="0"/>
              <a:t>// </a:t>
            </a:r>
            <a:r>
              <a:rPr lang="zh-CN" altLang="en-US" sz="3500"/>
              <a:t>本算法结束时，指针</a:t>
            </a:r>
            <a:r>
              <a:rPr lang="en-US" altLang="zh-CN" sz="3500"/>
              <a:t>T</a:t>
            </a:r>
            <a:r>
              <a:rPr lang="zh-CN" altLang="en-US" sz="3500"/>
              <a:t>指向新的根结点 </a:t>
            </a:r>
            <a:endParaRPr lang="en-US" altLang="zh-CN" sz="3500"/>
          </a:p>
          <a:p>
            <a:pPr marL="0" indent="0">
              <a:buNone/>
            </a:pPr>
            <a:r>
              <a:rPr lang="en-US" altLang="zh-CN" sz="3500"/>
              <a:t>BSTree lc,rd; </a:t>
            </a:r>
            <a:endParaRPr lang="en-US" altLang="zh-CN" sz="3500" smtClean="0"/>
          </a:p>
          <a:p>
            <a:pPr marL="0" indent="0">
              <a:buNone/>
            </a:pPr>
            <a:r>
              <a:rPr lang="en-US" altLang="zh-CN" sz="3500" smtClean="0"/>
              <a:t>lc </a:t>
            </a:r>
            <a:r>
              <a:rPr lang="en-US" altLang="zh-CN" sz="3500"/>
              <a:t>= T-&gt;lchild; // lc</a:t>
            </a:r>
            <a:r>
              <a:rPr lang="zh-CN" altLang="en-US" sz="3500"/>
              <a:t>指向*</a:t>
            </a:r>
            <a:r>
              <a:rPr lang="en-US" altLang="zh-CN" sz="3500"/>
              <a:t>T</a:t>
            </a:r>
            <a:r>
              <a:rPr lang="zh-CN" altLang="en-US" sz="3500"/>
              <a:t>的左子树根结点 </a:t>
            </a:r>
            <a:endParaRPr lang="en-US" altLang="zh-CN" sz="3500"/>
          </a:p>
          <a:p>
            <a:pPr marL="0" indent="0">
              <a:buNone/>
            </a:pPr>
            <a:r>
              <a:rPr lang="en-US" altLang="zh-CN" sz="3500"/>
              <a:t>switch (lc-&gt;bf) { </a:t>
            </a:r>
            <a:r>
              <a:rPr lang="en-US" altLang="zh-CN" sz="3500" smtClean="0"/>
              <a:t>//</a:t>
            </a:r>
            <a:r>
              <a:rPr lang="zh-CN" altLang="en-US" sz="3500" smtClean="0"/>
              <a:t>检查</a:t>
            </a:r>
            <a:r>
              <a:rPr lang="zh-CN" altLang="en-US" sz="3500"/>
              <a:t>*</a:t>
            </a:r>
            <a:r>
              <a:rPr lang="en-US" altLang="zh-CN" sz="3500"/>
              <a:t>T</a:t>
            </a:r>
            <a:r>
              <a:rPr lang="zh-CN" altLang="en-US" sz="3500"/>
              <a:t>的左子树的平衡</a:t>
            </a:r>
            <a:r>
              <a:rPr lang="zh-CN" altLang="en-US" sz="3500" smtClean="0"/>
              <a:t>度</a:t>
            </a:r>
            <a:endParaRPr lang="en-US" altLang="zh-CN" sz="3500" smtClean="0"/>
          </a:p>
          <a:p>
            <a:pPr marL="0" indent="0">
              <a:buNone/>
            </a:pPr>
            <a:r>
              <a:rPr lang="en-US" altLang="zh-CN" sz="3500" smtClean="0"/>
              <a:t>//</a:t>
            </a:r>
            <a:r>
              <a:rPr lang="zh-CN" altLang="en-US" sz="3500" smtClean="0"/>
              <a:t>并</a:t>
            </a:r>
            <a:r>
              <a:rPr lang="zh-CN" altLang="en-US" sz="3500"/>
              <a:t>作相应平衡处理 </a:t>
            </a:r>
            <a:endParaRPr lang="en-US" altLang="zh-CN" sz="3500"/>
          </a:p>
          <a:p>
            <a:pPr marL="0" indent="0">
              <a:buNone/>
            </a:pPr>
            <a:r>
              <a:rPr lang="en-US" altLang="zh-CN" sz="3500"/>
              <a:t>case LH: </a:t>
            </a:r>
            <a:endParaRPr lang="en-US" altLang="zh-CN" sz="3500" smtClean="0"/>
          </a:p>
          <a:p>
            <a:pPr marL="0" indent="0">
              <a:buNone/>
            </a:pPr>
            <a:r>
              <a:rPr lang="en-US" altLang="zh-CN" sz="3500" smtClean="0"/>
              <a:t>	   //</a:t>
            </a:r>
            <a:r>
              <a:rPr lang="zh-CN" altLang="en-US" sz="3500" smtClean="0"/>
              <a:t>新</a:t>
            </a:r>
            <a:r>
              <a:rPr lang="zh-CN" altLang="en-US" sz="3500"/>
              <a:t>结点插入在*</a:t>
            </a:r>
            <a:r>
              <a:rPr lang="en-US" altLang="zh-CN" sz="3500"/>
              <a:t>T</a:t>
            </a:r>
            <a:r>
              <a:rPr lang="zh-CN" altLang="en-US" sz="3500"/>
              <a:t>的左孩子的左子树上</a:t>
            </a:r>
            <a:r>
              <a:rPr lang="zh-CN" altLang="en-US" sz="3500" smtClean="0"/>
              <a:t>，</a:t>
            </a:r>
            <a:endParaRPr lang="en-US" altLang="zh-CN" sz="3500" smtClean="0"/>
          </a:p>
          <a:p>
            <a:pPr marL="0" indent="0">
              <a:buNone/>
            </a:pPr>
            <a:r>
              <a:rPr lang="en-US" altLang="zh-CN" sz="3500"/>
              <a:t>	</a:t>
            </a:r>
            <a:r>
              <a:rPr lang="en-US" altLang="zh-CN" sz="3500" smtClean="0"/>
              <a:t>//</a:t>
            </a:r>
            <a:r>
              <a:rPr lang="zh-CN" altLang="en-US" sz="3500" smtClean="0"/>
              <a:t>要</a:t>
            </a:r>
            <a:r>
              <a:rPr lang="zh-CN" altLang="en-US" sz="3500"/>
              <a:t>作单右旋</a:t>
            </a:r>
            <a:r>
              <a:rPr lang="zh-CN" altLang="en-US" sz="3500" smtClean="0"/>
              <a:t>处理</a:t>
            </a:r>
            <a:endParaRPr lang="en-US" altLang="zh-CN" sz="3500" smtClean="0"/>
          </a:p>
          <a:p>
            <a:pPr marL="0" indent="0">
              <a:buNone/>
            </a:pPr>
            <a:r>
              <a:rPr lang="en-US" altLang="zh-CN" sz="3500"/>
              <a:t>	</a:t>
            </a:r>
            <a:r>
              <a:rPr lang="en-US" altLang="zh-CN" sz="3500" smtClean="0"/>
              <a:t>T-</a:t>
            </a:r>
            <a:r>
              <a:rPr lang="en-US" altLang="zh-CN" sz="3500"/>
              <a:t>&gt;bf = lc-&gt;bf = EH; </a:t>
            </a:r>
            <a:endParaRPr lang="en-US" altLang="zh-CN" sz="3500" smtClean="0"/>
          </a:p>
          <a:p>
            <a:pPr marL="0" indent="0">
              <a:buNone/>
            </a:pPr>
            <a:r>
              <a:rPr lang="en-US" altLang="zh-CN" sz="3500"/>
              <a:t>	</a:t>
            </a:r>
            <a:r>
              <a:rPr lang="en-US" altLang="zh-CN" sz="3500" smtClean="0"/>
              <a:t>R_Rotate(T</a:t>
            </a:r>
            <a:r>
              <a:rPr lang="en-US" altLang="zh-CN" sz="3500"/>
              <a:t>); break; </a:t>
            </a: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 name="流程图: 可选过程 5"/>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9.12</a:t>
            </a:r>
            <a:endParaRPr lang="en-US"/>
          </a:p>
        </p:txBody>
      </p:sp>
    </p:spTree>
    <p:extLst>
      <p:ext uri="{BB962C8B-B14F-4D97-AF65-F5344CB8AC3E}">
        <p14:creationId xmlns:p14="http://schemas.microsoft.com/office/powerpoint/2010/main" val="6370778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marL="0" indent="0">
              <a:buNone/>
            </a:pPr>
            <a:r>
              <a:rPr lang="en-US" altLang="zh-CN"/>
              <a:t>case RH: // </a:t>
            </a:r>
            <a:r>
              <a:rPr lang="zh-CN" altLang="en-US"/>
              <a:t>新结点插入在*</a:t>
            </a:r>
            <a:r>
              <a:rPr lang="en-US" altLang="zh-CN"/>
              <a:t>T</a:t>
            </a:r>
            <a:r>
              <a:rPr lang="zh-CN" altLang="en-US"/>
              <a:t>的左孩子的右子树</a:t>
            </a:r>
            <a:r>
              <a:rPr lang="zh-CN" altLang="en-US" smtClean="0"/>
              <a:t>上</a:t>
            </a:r>
            <a:endParaRPr lang="en-US" altLang="zh-CN" smtClean="0"/>
          </a:p>
          <a:p>
            <a:pPr marL="0" indent="0">
              <a:buNone/>
            </a:pPr>
            <a:r>
              <a:rPr lang="en-US" altLang="zh-CN"/>
              <a:t>	</a:t>
            </a:r>
            <a:r>
              <a:rPr lang="en-US" altLang="zh-CN" smtClean="0"/>
              <a:t>//</a:t>
            </a:r>
            <a:r>
              <a:rPr lang="zh-CN" altLang="en-US" smtClean="0"/>
              <a:t>要</a:t>
            </a:r>
            <a:r>
              <a:rPr lang="zh-CN" altLang="en-US"/>
              <a:t>作双旋处理</a:t>
            </a:r>
            <a:endParaRPr lang="en-US" altLang="zh-CN"/>
          </a:p>
          <a:p>
            <a:pPr marL="0" indent="0">
              <a:buNone/>
            </a:pPr>
            <a:r>
              <a:rPr lang="zh-CN" altLang="en-US"/>
              <a:t> </a:t>
            </a:r>
            <a:r>
              <a:rPr lang="en-US" altLang="zh-CN"/>
              <a:t>	rd = lc-&gt;rchild; // rd</a:t>
            </a:r>
            <a:r>
              <a:rPr lang="zh-CN" altLang="en-US"/>
              <a:t>指向*</a:t>
            </a:r>
            <a:r>
              <a:rPr lang="en-US" altLang="zh-CN"/>
              <a:t>T</a:t>
            </a:r>
            <a:r>
              <a:rPr lang="zh-CN" altLang="en-US"/>
              <a:t>的左孩子的右子树根</a:t>
            </a:r>
            <a:endParaRPr lang="en-US" altLang="zh-CN"/>
          </a:p>
          <a:p>
            <a:pPr marL="0" indent="0">
              <a:buNone/>
            </a:pPr>
            <a:r>
              <a:rPr lang="zh-CN" altLang="en-US"/>
              <a:t> </a:t>
            </a:r>
            <a:r>
              <a:rPr lang="en-US" altLang="zh-CN"/>
              <a:t>	switch (rd-&gt;bf) { // </a:t>
            </a:r>
            <a:r>
              <a:rPr lang="zh-CN" altLang="en-US"/>
              <a:t>修改*</a:t>
            </a:r>
            <a:r>
              <a:rPr lang="en-US" altLang="zh-CN"/>
              <a:t>T</a:t>
            </a:r>
            <a:r>
              <a:rPr lang="zh-CN" altLang="en-US"/>
              <a:t>及其左孩子的平衡因子 </a:t>
            </a:r>
            <a:endParaRPr lang="en-US" altLang="zh-CN"/>
          </a:p>
          <a:p>
            <a:pPr marL="0" indent="0">
              <a:buNone/>
            </a:pPr>
            <a:r>
              <a:rPr lang="en-US" altLang="zh-CN"/>
              <a:t>		case LH: T-&gt;bf = RH; lc-&gt;bf = EH; break; </a:t>
            </a:r>
          </a:p>
          <a:p>
            <a:pPr marL="0" indent="0">
              <a:buNone/>
            </a:pPr>
            <a:r>
              <a:rPr lang="en-US" altLang="zh-CN"/>
              <a:t>		case EH: T-&gt;bf = lc-&gt;bf = EH; break; </a:t>
            </a:r>
          </a:p>
          <a:p>
            <a:pPr marL="0" indent="0">
              <a:buNone/>
            </a:pPr>
            <a:r>
              <a:rPr lang="en-US" altLang="zh-CN"/>
              <a:t>		case RH: T-&gt;bf = EH; lc-&gt;bf = LH; break; </a:t>
            </a:r>
          </a:p>
          <a:p>
            <a:pPr marL="0" indent="0">
              <a:buNone/>
            </a:pPr>
            <a:r>
              <a:rPr lang="en-US" altLang="zh-CN"/>
              <a:t>		} </a:t>
            </a:r>
            <a:r>
              <a:rPr lang="en-US" altLang="zh-CN" smtClean="0"/>
              <a:t>//switch </a:t>
            </a:r>
            <a:r>
              <a:rPr lang="en-US" altLang="zh-CN"/>
              <a:t>(rd-&gt;bf)</a:t>
            </a:r>
          </a:p>
          <a:p>
            <a:pPr marL="0" indent="0">
              <a:buNone/>
            </a:pPr>
            <a:r>
              <a:rPr lang="en-US" altLang="zh-CN"/>
              <a:t>	rd-&gt;bf = EH; </a:t>
            </a:r>
            <a:endParaRPr lang="en-US" altLang="zh-CN" smtClean="0"/>
          </a:p>
          <a:p>
            <a:pPr marL="0" indent="0">
              <a:buNone/>
            </a:pPr>
            <a:r>
              <a:rPr lang="en-US" altLang="zh-CN"/>
              <a:t>	</a:t>
            </a:r>
            <a:r>
              <a:rPr lang="en-US" altLang="zh-CN" smtClean="0"/>
              <a:t>// </a:t>
            </a:r>
            <a:r>
              <a:rPr lang="zh-CN" altLang="en-US"/>
              <a:t>对*</a:t>
            </a:r>
            <a:r>
              <a:rPr lang="en-US" altLang="zh-CN"/>
              <a:t>T</a:t>
            </a:r>
            <a:r>
              <a:rPr lang="zh-CN" altLang="en-US"/>
              <a:t>的左子树作左旋平衡</a:t>
            </a:r>
            <a:r>
              <a:rPr lang="zh-CN" altLang="en-US" smtClean="0"/>
              <a:t>处理</a:t>
            </a:r>
            <a:endParaRPr lang="en-US" altLang="zh-CN" smtClean="0"/>
          </a:p>
          <a:p>
            <a:pPr marL="0" indent="0">
              <a:buNone/>
            </a:pPr>
            <a:r>
              <a:rPr lang="en-US" altLang="zh-CN"/>
              <a:t>	</a:t>
            </a:r>
            <a:r>
              <a:rPr lang="en-US" altLang="zh-CN" smtClean="0"/>
              <a:t>L_Rotate(T-</a:t>
            </a:r>
            <a:r>
              <a:rPr lang="en-US" altLang="zh-CN"/>
              <a:t>&gt;lchild);</a:t>
            </a:r>
          </a:p>
          <a:p>
            <a:pPr marL="0" indent="0">
              <a:buNone/>
            </a:pPr>
            <a:r>
              <a:rPr lang="en-US" altLang="zh-CN"/>
              <a:t>	R_Rotate(T); // </a:t>
            </a:r>
            <a:r>
              <a:rPr lang="zh-CN" altLang="en-US"/>
              <a:t>对*</a:t>
            </a:r>
            <a:r>
              <a:rPr lang="en-US" altLang="zh-CN"/>
              <a:t>T</a:t>
            </a:r>
            <a:r>
              <a:rPr lang="zh-CN" altLang="en-US"/>
              <a:t>作右旋平衡处理 </a:t>
            </a:r>
            <a:endParaRPr lang="en-US" altLang="zh-CN"/>
          </a:p>
          <a:p>
            <a:pPr marL="0" indent="0">
              <a:buNone/>
            </a:pPr>
            <a:r>
              <a:rPr lang="en-US" altLang="zh-CN"/>
              <a:t>} // switch (lc-&gt;bf) </a:t>
            </a:r>
          </a:p>
          <a:p>
            <a:pPr marL="0" indent="0">
              <a:buNone/>
            </a:pPr>
            <a:r>
              <a:rPr lang="en-US" altLang="zh-CN"/>
              <a:t>} // LeftBalance</a:t>
            </a:r>
            <a:endParaRPr lang="zh-CN" altLang="en-US"/>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30513949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724"/>
            <a:ext cx="9144000" cy="920443"/>
          </a:xfrm>
        </p:spPr>
        <p:txBody>
          <a:bodyPr>
            <a:normAutofit/>
          </a:bodyPr>
          <a:lstStyle/>
          <a:p>
            <a:r>
              <a:rPr lang="en-US" altLang="zh-CN"/>
              <a:t>AVL</a:t>
            </a:r>
            <a:r>
              <a:rPr lang="zh-CN" altLang="en-US"/>
              <a:t>树构造示例</a:t>
            </a:r>
            <a:r>
              <a:rPr lang="zh-CN" altLang="en-US" smtClean="0"/>
              <a:t>：</a:t>
            </a:r>
            <a:r>
              <a:rPr lang="en-US" altLang="zh-CN" smtClean="0"/>
              <a:t>16</a:t>
            </a:r>
            <a:r>
              <a:rPr lang="en-US" altLang="zh-CN"/>
              <a:t>, 3, 7, 11, 9, 26, 18, 14, 15</a:t>
            </a:r>
            <a:endParaRPr lang="zh-CN" altLang="en-US"/>
          </a:p>
        </p:txBody>
      </p:sp>
      <p:sp>
        <p:nvSpPr>
          <p:cNvPr id="107522" name="灯片编号占位符 4"/>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1EB4C2-33D0-4882-B051-34BA584B7DEB}" type="slidenum">
              <a:rPr lang="en-US" altLang="zh-CN">
                <a:latin typeface="华文新魏" panose="02010800040101010101" pitchFamily="2" charset="-122"/>
                <a:ea typeface="华文新魏" panose="02010800040101010101" pitchFamily="2" charset="-122"/>
              </a:rPr>
              <a:pPr eaLnBrk="1" hangingPunct="1"/>
              <a:t>26</a:t>
            </a:fld>
            <a:endParaRPr lang="en-US" altLang="zh-CN">
              <a:latin typeface="华文新魏" panose="02010800040101010101" pitchFamily="2" charset="-122"/>
              <a:ea typeface="华文新魏" panose="02010800040101010101" pitchFamily="2" charset="-122"/>
            </a:endParaRPr>
          </a:p>
        </p:txBody>
      </p:sp>
      <p:grpSp>
        <p:nvGrpSpPr>
          <p:cNvPr id="107524" name="Group 88"/>
          <p:cNvGrpSpPr>
            <a:grpSpLocks/>
          </p:cNvGrpSpPr>
          <p:nvPr/>
        </p:nvGrpSpPr>
        <p:grpSpPr bwMode="auto">
          <a:xfrm>
            <a:off x="593725" y="1105124"/>
            <a:ext cx="473075" cy="873125"/>
            <a:chOff x="374" y="842"/>
            <a:chExt cx="298" cy="550"/>
          </a:xfrm>
        </p:grpSpPr>
        <p:sp>
          <p:nvSpPr>
            <p:cNvPr id="107611" name="Oval 4"/>
            <p:cNvSpPr>
              <a:spLocks noChangeArrowheads="1"/>
            </p:cNvSpPr>
            <p:nvPr/>
          </p:nvSpPr>
          <p:spPr bwMode="auto">
            <a:xfrm>
              <a:off x="374" y="110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107612" name="Text Box 6"/>
            <p:cNvSpPr txBox="1">
              <a:spLocks noChangeArrowheads="1"/>
            </p:cNvSpPr>
            <p:nvPr/>
          </p:nvSpPr>
          <p:spPr bwMode="auto">
            <a:xfrm>
              <a:off x="460" y="8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endParaRPr lang="en-US" altLang="zh-CN" sz="2400">
                <a:latin typeface="Times New Roman" panose="02020603050405020304" pitchFamily="18" charset="0"/>
              </a:endParaRPr>
            </a:p>
          </p:txBody>
        </p:sp>
      </p:grpSp>
      <p:grpSp>
        <p:nvGrpSpPr>
          <p:cNvPr id="107525" name="Group 87"/>
          <p:cNvGrpSpPr>
            <a:grpSpLocks/>
          </p:cNvGrpSpPr>
          <p:nvPr/>
        </p:nvGrpSpPr>
        <p:grpSpPr bwMode="auto">
          <a:xfrm>
            <a:off x="1127125" y="1108299"/>
            <a:ext cx="1158875" cy="1554162"/>
            <a:chOff x="710" y="845"/>
            <a:chExt cx="730" cy="979"/>
          </a:xfrm>
        </p:grpSpPr>
        <p:sp>
          <p:nvSpPr>
            <p:cNvPr id="107606" name="Oval 3"/>
            <p:cNvSpPr>
              <a:spLocks noChangeArrowheads="1"/>
            </p:cNvSpPr>
            <p:nvPr/>
          </p:nvSpPr>
          <p:spPr bwMode="auto">
            <a:xfrm>
              <a:off x="1094" y="110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107607" name="Line 7"/>
            <p:cNvSpPr>
              <a:spLocks noChangeShapeType="1"/>
            </p:cNvSpPr>
            <p:nvPr/>
          </p:nvSpPr>
          <p:spPr bwMode="auto">
            <a:xfrm flipH="1">
              <a:off x="902"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08" name="Oval 8"/>
            <p:cNvSpPr>
              <a:spLocks noChangeArrowheads="1"/>
            </p:cNvSpPr>
            <p:nvPr/>
          </p:nvSpPr>
          <p:spPr bwMode="auto">
            <a:xfrm>
              <a:off x="710" y="15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7609" name="Text Box 12"/>
            <p:cNvSpPr txBox="1">
              <a:spLocks noChangeArrowheads="1"/>
            </p:cNvSpPr>
            <p:nvPr/>
          </p:nvSpPr>
          <p:spPr bwMode="auto">
            <a:xfrm>
              <a:off x="1132" y="84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endParaRPr lang="en-US" altLang="zh-CN" sz="2400">
                <a:latin typeface="Times New Roman" panose="02020603050405020304" pitchFamily="18" charset="0"/>
              </a:endParaRPr>
            </a:p>
          </p:txBody>
        </p:sp>
        <p:sp>
          <p:nvSpPr>
            <p:cNvPr id="107610" name="Text Box 13"/>
            <p:cNvSpPr txBox="1">
              <a:spLocks noChangeArrowheads="1"/>
            </p:cNvSpPr>
            <p:nvPr/>
          </p:nvSpPr>
          <p:spPr bwMode="auto">
            <a:xfrm>
              <a:off x="786" y="12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grpSp>
      <p:sp>
        <p:nvSpPr>
          <p:cNvPr id="287764" name="Text Box 20"/>
          <p:cNvSpPr txBox="1">
            <a:spLocks noChangeArrowheads="1"/>
          </p:cNvSpPr>
          <p:nvPr/>
        </p:nvSpPr>
        <p:spPr bwMode="auto">
          <a:xfrm>
            <a:off x="3348038" y="1971899"/>
            <a:ext cx="1409700" cy="457200"/>
          </a:xfrm>
          <a:prstGeom prst="rect">
            <a:avLst/>
          </a:prstGeom>
          <a:noFill/>
          <a:ln w="9525">
            <a:noFill/>
            <a:miter lim="800000"/>
            <a:headEnd/>
            <a:tailEnd/>
          </a:ln>
          <a:effectLst/>
        </p:spPr>
        <p:txBody>
          <a:bodyPr wrap="none">
            <a:spAutoFit/>
          </a:bodyPr>
          <a:lstStyle/>
          <a:p>
            <a:pPr algn="l">
              <a:defRPr/>
            </a:pPr>
            <a:r>
              <a:rPr lang="zh-CN" altLang="en-US" sz="2400" b="1">
                <a:effectLst>
                  <a:outerShdw blurRad="38100" dist="38100" dir="2700000" algn="tl">
                    <a:srgbClr val="C0C0C0"/>
                  </a:outerShdw>
                </a:effectLst>
                <a:latin typeface="Times New Roman" pitchFamily="18" charset="0"/>
                <a:ea typeface="仿宋_GB2312" pitchFamily="49" charset="-122"/>
              </a:rPr>
              <a:t>左右双旋</a:t>
            </a:r>
            <a:endParaRPr lang="zh-CN" altLang="en-US" sz="2400">
              <a:latin typeface="Times New Roman" pitchFamily="18" charset="0"/>
            </a:endParaRPr>
          </a:p>
        </p:txBody>
      </p:sp>
      <p:grpSp>
        <p:nvGrpSpPr>
          <p:cNvPr id="107528" name="Group 89"/>
          <p:cNvGrpSpPr>
            <a:grpSpLocks/>
          </p:cNvGrpSpPr>
          <p:nvPr/>
        </p:nvGrpSpPr>
        <p:grpSpPr bwMode="auto">
          <a:xfrm>
            <a:off x="4800600" y="1257524"/>
            <a:ext cx="1752600" cy="1558925"/>
            <a:chOff x="3024" y="842"/>
            <a:chExt cx="1104" cy="982"/>
          </a:xfrm>
        </p:grpSpPr>
        <p:sp>
          <p:nvSpPr>
            <p:cNvPr id="107598" name="Oval 21"/>
            <p:cNvSpPr>
              <a:spLocks noChangeArrowheads="1"/>
            </p:cNvSpPr>
            <p:nvPr/>
          </p:nvSpPr>
          <p:spPr bwMode="auto">
            <a:xfrm>
              <a:off x="3456" y="110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107599" name="Oval 22"/>
            <p:cNvSpPr>
              <a:spLocks noChangeArrowheads="1"/>
            </p:cNvSpPr>
            <p:nvPr/>
          </p:nvSpPr>
          <p:spPr bwMode="auto">
            <a:xfrm>
              <a:off x="3024" y="15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7600" name="Line 23"/>
            <p:cNvSpPr>
              <a:spLocks noChangeShapeType="1"/>
            </p:cNvSpPr>
            <p:nvPr/>
          </p:nvSpPr>
          <p:spPr bwMode="auto">
            <a:xfrm flipH="1">
              <a:off x="3264"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01" name="Line 24"/>
            <p:cNvSpPr>
              <a:spLocks noChangeShapeType="1"/>
            </p:cNvSpPr>
            <p:nvPr/>
          </p:nvSpPr>
          <p:spPr bwMode="auto">
            <a:xfrm>
              <a:off x="3696"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02" name="Oval 25"/>
            <p:cNvSpPr>
              <a:spLocks noChangeArrowheads="1"/>
            </p:cNvSpPr>
            <p:nvPr/>
          </p:nvSpPr>
          <p:spPr bwMode="auto">
            <a:xfrm>
              <a:off x="3840" y="15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107603" name="Text Box 26"/>
            <p:cNvSpPr txBox="1">
              <a:spLocks noChangeArrowheads="1"/>
            </p:cNvSpPr>
            <p:nvPr/>
          </p:nvSpPr>
          <p:spPr bwMode="auto">
            <a:xfrm>
              <a:off x="3062" y="12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604" name="Text Box 27"/>
            <p:cNvSpPr txBox="1">
              <a:spLocks noChangeArrowheads="1"/>
            </p:cNvSpPr>
            <p:nvPr/>
          </p:nvSpPr>
          <p:spPr bwMode="auto">
            <a:xfrm>
              <a:off x="3878" y="127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605" name="Text Box 28"/>
            <p:cNvSpPr txBox="1">
              <a:spLocks noChangeArrowheads="1"/>
            </p:cNvSpPr>
            <p:nvPr/>
          </p:nvSpPr>
          <p:spPr bwMode="auto">
            <a:xfrm>
              <a:off x="3542" y="8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grpSp>
      <p:grpSp>
        <p:nvGrpSpPr>
          <p:cNvPr id="107529" name="Group 90"/>
          <p:cNvGrpSpPr>
            <a:grpSpLocks/>
          </p:cNvGrpSpPr>
          <p:nvPr/>
        </p:nvGrpSpPr>
        <p:grpSpPr bwMode="auto">
          <a:xfrm>
            <a:off x="6859588" y="1246411"/>
            <a:ext cx="1997075" cy="2244725"/>
            <a:chOff x="4272" y="842"/>
            <a:chExt cx="1258" cy="1414"/>
          </a:xfrm>
        </p:grpSpPr>
        <p:sp>
          <p:nvSpPr>
            <p:cNvPr id="107588" name="Oval 29"/>
            <p:cNvSpPr>
              <a:spLocks noChangeArrowheads="1"/>
            </p:cNvSpPr>
            <p:nvPr/>
          </p:nvSpPr>
          <p:spPr bwMode="auto">
            <a:xfrm>
              <a:off x="4704" y="110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107589" name="Line 30"/>
            <p:cNvSpPr>
              <a:spLocks noChangeShapeType="1"/>
            </p:cNvSpPr>
            <p:nvPr/>
          </p:nvSpPr>
          <p:spPr bwMode="auto">
            <a:xfrm flipH="1">
              <a:off x="4512"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0" name="Oval 31"/>
            <p:cNvSpPr>
              <a:spLocks noChangeArrowheads="1"/>
            </p:cNvSpPr>
            <p:nvPr/>
          </p:nvSpPr>
          <p:spPr bwMode="auto">
            <a:xfrm>
              <a:off x="4272" y="15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7591" name="Line 32"/>
            <p:cNvSpPr>
              <a:spLocks noChangeShapeType="1"/>
            </p:cNvSpPr>
            <p:nvPr/>
          </p:nvSpPr>
          <p:spPr bwMode="auto">
            <a:xfrm>
              <a:off x="4944" y="1344"/>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2" name="Line 33"/>
            <p:cNvSpPr>
              <a:spLocks noChangeShapeType="1"/>
            </p:cNvSpPr>
            <p:nvPr/>
          </p:nvSpPr>
          <p:spPr bwMode="auto">
            <a:xfrm flipH="1">
              <a:off x="4944" y="177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93" name="Oval 34"/>
            <p:cNvSpPr>
              <a:spLocks noChangeArrowheads="1"/>
            </p:cNvSpPr>
            <p:nvPr/>
          </p:nvSpPr>
          <p:spPr bwMode="auto">
            <a:xfrm>
              <a:off x="4704" y="196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sp>
          <p:nvSpPr>
            <p:cNvPr id="107594" name="Text Box 35"/>
            <p:cNvSpPr txBox="1">
              <a:spLocks noChangeArrowheads="1"/>
            </p:cNvSpPr>
            <p:nvPr/>
          </p:nvSpPr>
          <p:spPr bwMode="auto">
            <a:xfrm>
              <a:off x="4742" y="17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95" name="Text Box 36"/>
            <p:cNvSpPr txBox="1">
              <a:spLocks noChangeArrowheads="1"/>
            </p:cNvSpPr>
            <p:nvPr/>
          </p:nvSpPr>
          <p:spPr bwMode="auto">
            <a:xfrm>
              <a:off x="5222" y="127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p>
          </p:txBody>
        </p:sp>
        <p:sp>
          <p:nvSpPr>
            <p:cNvPr id="107596" name="Text Box 37"/>
            <p:cNvSpPr txBox="1">
              <a:spLocks noChangeArrowheads="1"/>
            </p:cNvSpPr>
            <p:nvPr/>
          </p:nvSpPr>
          <p:spPr bwMode="auto">
            <a:xfrm>
              <a:off x="4790" y="8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1</a:t>
              </a:r>
            </a:p>
          </p:txBody>
        </p:sp>
        <p:sp>
          <p:nvSpPr>
            <p:cNvPr id="107597" name="Oval 43"/>
            <p:cNvSpPr>
              <a:spLocks noChangeArrowheads="1"/>
            </p:cNvSpPr>
            <p:nvPr/>
          </p:nvSpPr>
          <p:spPr bwMode="auto">
            <a:xfrm>
              <a:off x="5088" y="15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grpSp>
      <p:sp>
        <p:nvSpPr>
          <p:cNvPr id="287796" name="Text Box 52"/>
          <p:cNvSpPr txBox="1">
            <a:spLocks noChangeArrowheads="1"/>
          </p:cNvSpPr>
          <p:nvPr/>
        </p:nvSpPr>
        <p:spPr bwMode="auto">
          <a:xfrm>
            <a:off x="2270125" y="4511899"/>
            <a:ext cx="1103313" cy="457200"/>
          </a:xfrm>
          <a:prstGeom prst="rect">
            <a:avLst/>
          </a:prstGeom>
          <a:noFill/>
          <a:ln w="9525">
            <a:noFill/>
            <a:miter lim="800000"/>
            <a:headEnd/>
            <a:tailEnd/>
          </a:ln>
          <a:effectLst/>
        </p:spPr>
        <p:txBody>
          <a:bodyPr wrap="none">
            <a:spAutoFit/>
          </a:bodyPr>
          <a:lstStyle/>
          <a:p>
            <a:pPr algn="l">
              <a:defRPr/>
            </a:pPr>
            <a:r>
              <a:rPr lang="zh-CN" altLang="en-US" sz="2400" b="1">
                <a:effectLst>
                  <a:outerShdw blurRad="38100" dist="38100" dir="2700000" algn="tl">
                    <a:srgbClr val="C0C0C0"/>
                  </a:outerShdw>
                </a:effectLst>
                <a:latin typeface="Times New Roman" pitchFamily="18" charset="0"/>
                <a:ea typeface="仿宋_GB2312" pitchFamily="49" charset="-122"/>
              </a:rPr>
              <a:t>右单旋</a:t>
            </a:r>
            <a:endParaRPr lang="zh-CN" altLang="en-US" sz="2400">
              <a:latin typeface="Times New Roman" pitchFamily="18" charset="0"/>
            </a:endParaRPr>
          </a:p>
        </p:txBody>
      </p:sp>
      <p:grpSp>
        <p:nvGrpSpPr>
          <p:cNvPr id="107532" name="Group 93"/>
          <p:cNvGrpSpPr>
            <a:grpSpLocks/>
          </p:cNvGrpSpPr>
          <p:nvPr/>
        </p:nvGrpSpPr>
        <p:grpSpPr bwMode="auto">
          <a:xfrm>
            <a:off x="3505200" y="3284984"/>
            <a:ext cx="2286000" cy="2286000"/>
            <a:chOff x="2208" y="2208"/>
            <a:chExt cx="1440" cy="1440"/>
          </a:xfrm>
        </p:grpSpPr>
        <p:sp>
          <p:nvSpPr>
            <p:cNvPr id="107575" name="Line 2"/>
            <p:cNvSpPr>
              <a:spLocks noChangeShapeType="1"/>
            </p:cNvSpPr>
            <p:nvPr/>
          </p:nvSpPr>
          <p:spPr bwMode="auto">
            <a:xfrm flipH="1">
              <a:off x="2400" y="273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6" name="Oval 53"/>
            <p:cNvSpPr>
              <a:spLocks noChangeArrowheads="1"/>
            </p:cNvSpPr>
            <p:nvPr/>
          </p:nvSpPr>
          <p:spPr bwMode="auto">
            <a:xfrm>
              <a:off x="2208" y="292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7577" name="Line 54"/>
            <p:cNvSpPr>
              <a:spLocks noChangeShapeType="1"/>
            </p:cNvSpPr>
            <p:nvPr/>
          </p:nvSpPr>
          <p:spPr bwMode="auto">
            <a:xfrm>
              <a:off x="2784" y="2736"/>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8" name="Oval 55"/>
            <p:cNvSpPr>
              <a:spLocks noChangeArrowheads="1"/>
            </p:cNvSpPr>
            <p:nvPr/>
          </p:nvSpPr>
          <p:spPr bwMode="auto">
            <a:xfrm>
              <a:off x="2592" y="249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107579" name="Line 56"/>
            <p:cNvSpPr>
              <a:spLocks noChangeShapeType="1"/>
            </p:cNvSpPr>
            <p:nvPr/>
          </p:nvSpPr>
          <p:spPr bwMode="auto">
            <a:xfrm>
              <a:off x="3168" y="3168"/>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80" name="Oval 57"/>
            <p:cNvSpPr>
              <a:spLocks noChangeArrowheads="1"/>
            </p:cNvSpPr>
            <p:nvPr/>
          </p:nvSpPr>
          <p:spPr bwMode="auto">
            <a:xfrm>
              <a:off x="3360" y="336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107581" name="Line 58"/>
            <p:cNvSpPr>
              <a:spLocks noChangeShapeType="1"/>
            </p:cNvSpPr>
            <p:nvPr/>
          </p:nvSpPr>
          <p:spPr bwMode="auto">
            <a:xfrm flipH="1">
              <a:off x="2736" y="3168"/>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82" name="Oval 59"/>
            <p:cNvSpPr>
              <a:spLocks noChangeArrowheads="1"/>
            </p:cNvSpPr>
            <p:nvPr/>
          </p:nvSpPr>
          <p:spPr bwMode="auto">
            <a:xfrm>
              <a:off x="2592" y="336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107583" name="Text Box 60"/>
            <p:cNvSpPr txBox="1">
              <a:spLocks noChangeArrowheads="1"/>
            </p:cNvSpPr>
            <p:nvPr/>
          </p:nvSpPr>
          <p:spPr bwMode="auto">
            <a:xfrm>
              <a:off x="2630" y="30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84" name="Text Box 61"/>
            <p:cNvSpPr txBox="1">
              <a:spLocks noChangeArrowheads="1"/>
            </p:cNvSpPr>
            <p:nvPr/>
          </p:nvSpPr>
          <p:spPr bwMode="auto">
            <a:xfrm>
              <a:off x="3398" y="30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85" name="Text Box 62"/>
            <p:cNvSpPr txBox="1">
              <a:spLocks noChangeArrowheads="1"/>
            </p:cNvSpPr>
            <p:nvPr/>
          </p:nvSpPr>
          <p:spPr bwMode="auto">
            <a:xfrm>
              <a:off x="3014" y="26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86" name="Text Box 63"/>
            <p:cNvSpPr txBox="1">
              <a:spLocks noChangeArrowheads="1"/>
            </p:cNvSpPr>
            <p:nvPr/>
          </p:nvSpPr>
          <p:spPr bwMode="auto">
            <a:xfrm>
              <a:off x="2678"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1</a:t>
              </a:r>
            </a:p>
          </p:txBody>
        </p:sp>
        <p:sp>
          <p:nvSpPr>
            <p:cNvPr id="107587" name="Oval 75"/>
            <p:cNvSpPr>
              <a:spLocks noChangeArrowheads="1"/>
            </p:cNvSpPr>
            <p:nvPr/>
          </p:nvSpPr>
          <p:spPr bwMode="auto">
            <a:xfrm>
              <a:off x="2928" y="292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grpSp>
      <p:grpSp>
        <p:nvGrpSpPr>
          <p:cNvPr id="107533" name="Group 86"/>
          <p:cNvGrpSpPr>
            <a:grpSpLocks/>
          </p:cNvGrpSpPr>
          <p:nvPr/>
        </p:nvGrpSpPr>
        <p:grpSpPr bwMode="auto">
          <a:xfrm>
            <a:off x="2051050" y="1052736"/>
            <a:ext cx="1530350" cy="2509838"/>
            <a:chOff x="1292" y="1033"/>
            <a:chExt cx="964" cy="1581"/>
          </a:xfrm>
        </p:grpSpPr>
        <p:sp>
          <p:nvSpPr>
            <p:cNvPr id="107566" name="Oval 9"/>
            <p:cNvSpPr>
              <a:spLocks noChangeArrowheads="1"/>
            </p:cNvSpPr>
            <p:nvPr/>
          </p:nvSpPr>
          <p:spPr bwMode="auto">
            <a:xfrm>
              <a:off x="1794" y="135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16</a:t>
              </a:r>
              <a:endParaRPr lang="en-US" altLang="zh-CN" sz="2400">
                <a:solidFill>
                  <a:srgbClr val="7030A0"/>
                </a:solidFill>
                <a:latin typeface="Times New Roman" panose="02020603050405020304" pitchFamily="18" charset="0"/>
              </a:endParaRPr>
            </a:p>
          </p:txBody>
        </p:sp>
        <p:sp>
          <p:nvSpPr>
            <p:cNvPr id="107567" name="Line 10"/>
            <p:cNvSpPr>
              <a:spLocks noChangeShapeType="1"/>
            </p:cNvSpPr>
            <p:nvPr/>
          </p:nvSpPr>
          <p:spPr bwMode="auto">
            <a:xfrm flipH="1">
              <a:off x="1602" y="1598"/>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8" name="Oval 11"/>
            <p:cNvSpPr>
              <a:spLocks noChangeArrowheads="1"/>
            </p:cNvSpPr>
            <p:nvPr/>
          </p:nvSpPr>
          <p:spPr bwMode="auto">
            <a:xfrm>
              <a:off x="1410" y="179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7030A0"/>
                  </a:solidFill>
                  <a:latin typeface="Times New Roman" panose="02020603050405020304" pitchFamily="18" charset="0"/>
                  <a:ea typeface="MS Hei" pitchFamily="49" charset="-122"/>
                </a:rPr>
                <a:t>3</a:t>
              </a:r>
              <a:endParaRPr lang="en-US" altLang="zh-CN" sz="2400">
                <a:solidFill>
                  <a:srgbClr val="7030A0"/>
                </a:solidFill>
                <a:latin typeface="Times New Roman" panose="02020603050405020304" pitchFamily="18" charset="0"/>
              </a:endParaRPr>
            </a:p>
          </p:txBody>
        </p:sp>
        <p:sp>
          <p:nvSpPr>
            <p:cNvPr id="107569" name="Line 14"/>
            <p:cNvSpPr>
              <a:spLocks noChangeShapeType="1"/>
            </p:cNvSpPr>
            <p:nvPr/>
          </p:nvSpPr>
          <p:spPr bwMode="auto">
            <a:xfrm>
              <a:off x="1650" y="203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70" name="Oval 15"/>
            <p:cNvSpPr>
              <a:spLocks noChangeArrowheads="1"/>
            </p:cNvSpPr>
            <p:nvPr/>
          </p:nvSpPr>
          <p:spPr bwMode="auto">
            <a:xfrm>
              <a:off x="1794" y="2222"/>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7030A0"/>
                  </a:solidFill>
                  <a:latin typeface="Times New Roman" panose="02020603050405020304" pitchFamily="18" charset="0"/>
                  <a:ea typeface="MS Hei" pitchFamily="49" charset="-122"/>
                </a:rPr>
                <a:t>7</a:t>
              </a:r>
              <a:endParaRPr lang="en-US" altLang="zh-CN" sz="2400">
                <a:solidFill>
                  <a:srgbClr val="7030A0"/>
                </a:solidFill>
                <a:latin typeface="Times New Roman" panose="02020603050405020304" pitchFamily="18" charset="0"/>
              </a:endParaRPr>
            </a:p>
          </p:txBody>
        </p:sp>
        <p:sp>
          <p:nvSpPr>
            <p:cNvPr id="107571" name="Text Box 16"/>
            <p:cNvSpPr txBox="1">
              <a:spLocks noChangeArrowheads="1"/>
            </p:cNvSpPr>
            <p:nvPr/>
          </p:nvSpPr>
          <p:spPr bwMode="auto">
            <a:xfrm>
              <a:off x="1938" y="19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72" name="Text Box 17"/>
            <p:cNvSpPr txBox="1">
              <a:spLocks noChangeArrowheads="1"/>
            </p:cNvSpPr>
            <p:nvPr/>
          </p:nvSpPr>
          <p:spPr bwMode="auto">
            <a:xfrm>
              <a:off x="1468" y="15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1</a:t>
              </a:r>
              <a:endParaRPr lang="en-US" altLang="zh-CN" sz="2400">
                <a:latin typeface="Times New Roman" panose="02020603050405020304" pitchFamily="18" charset="0"/>
              </a:endParaRPr>
            </a:p>
          </p:txBody>
        </p:sp>
        <p:sp>
          <p:nvSpPr>
            <p:cNvPr id="287762" name="Text Box 18"/>
            <p:cNvSpPr txBox="1">
              <a:spLocks noChangeArrowheads="1"/>
            </p:cNvSpPr>
            <p:nvPr/>
          </p:nvSpPr>
          <p:spPr bwMode="auto">
            <a:xfrm>
              <a:off x="1948" y="1033"/>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008000"/>
                  </a:solidFill>
                  <a:effectLst>
                    <a:outerShdw blurRad="38100" dist="38100" dir="2700000" algn="tl">
                      <a:srgbClr val="C0C0C0"/>
                    </a:outerShdw>
                  </a:effectLst>
                  <a:latin typeface="宋体" pitchFamily="2" charset="-122"/>
                </a:rPr>
                <a:t>-</a:t>
              </a:r>
              <a:r>
                <a:rPr lang="en-US" altLang="zh-CN" sz="2400" b="1">
                  <a:solidFill>
                    <a:srgbClr val="008000"/>
                  </a:solidFill>
                  <a:latin typeface="Times New Roman" pitchFamily="18" charset="0"/>
                </a:rPr>
                <a:t>2</a:t>
              </a:r>
              <a:endParaRPr lang="en-US" altLang="zh-CN" sz="2400">
                <a:latin typeface="Times New Roman" pitchFamily="18" charset="0"/>
              </a:endParaRPr>
            </a:p>
          </p:txBody>
        </p:sp>
        <p:sp>
          <p:nvSpPr>
            <p:cNvPr id="107574" name="Freeform 81"/>
            <p:cNvSpPr>
              <a:spLocks/>
            </p:cNvSpPr>
            <p:nvPr/>
          </p:nvSpPr>
          <p:spPr bwMode="auto">
            <a:xfrm>
              <a:off x="1292" y="1230"/>
              <a:ext cx="896" cy="1384"/>
            </a:xfrm>
            <a:custGeom>
              <a:avLst/>
              <a:gdLst>
                <a:gd name="T0" fmla="*/ 512 w 896"/>
                <a:gd name="T1" fmla="*/ 80 h 1384"/>
                <a:gd name="T2" fmla="*/ 80 w 896"/>
                <a:gd name="T3" fmla="*/ 512 h 1384"/>
                <a:gd name="T4" fmla="*/ 32 w 896"/>
                <a:gd name="T5" fmla="*/ 608 h 1384"/>
                <a:gd name="T6" fmla="*/ 32 w 896"/>
                <a:gd name="T7" fmla="*/ 656 h 1384"/>
                <a:gd name="T8" fmla="*/ 32 w 896"/>
                <a:gd name="T9" fmla="*/ 752 h 1384"/>
                <a:gd name="T10" fmla="*/ 80 w 896"/>
                <a:gd name="T11" fmla="*/ 848 h 1384"/>
                <a:gd name="T12" fmla="*/ 464 w 896"/>
                <a:gd name="T13" fmla="*/ 1280 h 1384"/>
                <a:gd name="T14" fmla="*/ 656 w 896"/>
                <a:gd name="T15" fmla="*/ 1376 h 1384"/>
                <a:gd name="T16" fmla="*/ 800 w 896"/>
                <a:gd name="T17" fmla="*/ 1328 h 1384"/>
                <a:gd name="T18" fmla="*/ 896 w 896"/>
                <a:gd name="T19" fmla="*/ 1136 h 1384"/>
                <a:gd name="T20" fmla="*/ 800 w 896"/>
                <a:gd name="T21" fmla="*/ 944 h 1384"/>
                <a:gd name="T22" fmla="*/ 608 w 896"/>
                <a:gd name="T23" fmla="*/ 800 h 1384"/>
                <a:gd name="T24" fmla="*/ 560 w 896"/>
                <a:gd name="T25" fmla="*/ 704 h 1384"/>
                <a:gd name="T26" fmla="*/ 704 w 896"/>
                <a:gd name="T27" fmla="*/ 512 h 1384"/>
                <a:gd name="T28" fmla="*/ 848 w 896"/>
                <a:gd name="T29" fmla="*/ 368 h 1384"/>
                <a:gd name="T30" fmla="*/ 896 w 896"/>
                <a:gd name="T31" fmla="*/ 224 h 1384"/>
                <a:gd name="T32" fmla="*/ 848 w 896"/>
                <a:gd name="T33" fmla="*/ 80 h 1384"/>
                <a:gd name="T34" fmla="*/ 752 w 896"/>
                <a:gd name="T35" fmla="*/ 32 h 1384"/>
                <a:gd name="T36" fmla="*/ 608 w 896"/>
                <a:gd name="T37" fmla="*/ 32 h 1384"/>
                <a:gd name="T38" fmla="*/ 512 w 896"/>
                <a:gd name="T39" fmla="*/ 80 h 13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96"/>
                <a:gd name="T61" fmla="*/ 0 h 1384"/>
                <a:gd name="T62" fmla="*/ 896 w 896"/>
                <a:gd name="T63" fmla="*/ 1384 h 13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96" h="1384">
                  <a:moveTo>
                    <a:pt x="512" y="80"/>
                  </a:moveTo>
                  <a:cubicBezTo>
                    <a:pt x="424" y="160"/>
                    <a:pt x="160" y="424"/>
                    <a:pt x="80" y="512"/>
                  </a:cubicBezTo>
                  <a:cubicBezTo>
                    <a:pt x="0" y="600"/>
                    <a:pt x="40" y="584"/>
                    <a:pt x="32" y="608"/>
                  </a:cubicBezTo>
                  <a:cubicBezTo>
                    <a:pt x="24" y="632"/>
                    <a:pt x="32" y="632"/>
                    <a:pt x="32" y="656"/>
                  </a:cubicBezTo>
                  <a:cubicBezTo>
                    <a:pt x="32" y="680"/>
                    <a:pt x="24" y="720"/>
                    <a:pt x="32" y="752"/>
                  </a:cubicBezTo>
                  <a:cubicBezTo>
                    <a:pt x="40" y="784"/>
                    <a:pt x="8" y="760"/>
                    <a:pt x="80" y="848"/>
                  </a:cubicBezTo>
                  <a:cubicBezTo>
                    <a:pt x="152" y="936"/>
                    <a:pt x="368" y="1192"/>
                    <a:pt x="464" y="1280"/>
                  </a:cubicBezTo>
                  <a:cubicBezTo>
                    <a:pt x="560" y="1368"/>
                    <a:pt x="600" y="1368"/>
                    <a:pt x="656" y="1376"/>
                  </a:cubicBezTo>
                  <a:cubicBezTo>
                    <a:pt x="712" y="1384"/>
                    <a:pt x="760" y="1368"/>
                    <a:pt x="800" y="1328"/>
                  </a:cubicBezTo>
                  <a:cubicBezTo>
                    <a:pt x="840" y="1288"/>
                    <a:pt x="896" y="1200"/>
                    <a:pt x="896" y="1136"/>
                  </a:cubicBezTo>
                  <a:cubicBezTo>
                    <a:pt x="896" y="1072"/>
                    <a:pt x="848" y="1000"/>
                    <a:pt x="800" y="944"/>
                  </a:cubicBezTo>
                  <a:cubicBezTo>
                    <a:pt x="752" y="888"/>
                    <a:pt x="648" y="840"/>
                    <a:pt x="608" y="800"/>
                  </a:cubicBezTo>
                  <a:cubicBezTo>
                    <a:pt x="568" y="760"/>
                    <a:pt x="544" y="752"/>
                    <a:pt x="560" y="704"/>
                  </a:cubicBezTo>
                  <a:cubicBezTo>
                    <a:pt x="576" y="656"/>
                    <a:pt x="656" y="568"/>
                    <a:pt x="704" y="512"/>
                  </a:cubicBezTo>
                  <a:cubicBezTo>
                    <a:pt x="752" y="456"/>
                    <a:pt x="816" y="416"/>
                    <a:pt x="848" y="368"/>
                  </a:cubicBezTo>
                  <a:cubicBezTo>
                    <a:pt x="880" y="320"/>
                    <a:pt x="896" y="272"/>
                    <a:pt x="896" y="224"/>
                  </a:cubicBezTo>
                  <a:cubicBezTo>
                    <a:pt x="896" y="176"/>
                    <a:pt x="872" y="112"/>
                    <a:pt x="848" y="80"/>
                  </a:cubicBezTo>
                  <a:cubicBezTo>
                    <a:pt x="824" y="48"/>
                    <a:pt x="792" y="40"/>
                    <a:pt x="752" y="32"/>
                  </a:cubicBezTo>
                  <a:cubicBezTo>
                    <a:pt x="712" y="24"/>
                    <a:pt x="648" y="24"/>
                    <a:pt x="608" y="32"/>
                  </a:cubicBezTo>
                  <a:cubicBezTo>
                    <a:pt x="568" y="40"/>
                    <a:pt x="600" y="0"/>
                    <a:pt x="512" y="80"/>
                  </a:cubicBezTo>
                  <a:close/>
                </a:path>
              </a:pathLst>
            </a:custGeom>
            <a:noFill/>
            <a:ln w="19050">
              <a:solidFill>
                <a:srgbClr val="0099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7534" name="Group 92"/>
          <p:cNvGrpSpPr>
            <a:grpSpLocks/>
          </p:cNvGrpSpPr>
          <p:nvPr/>
        </p:nvGrpSpPr>
        <p:grpSpPr bwMode="auto">
          <a:xfrm>
            <a:off x="331788" y="3117304"/>
            <a:ext cx="2260600" cy="3048000"/>
            <a:chOff x="144" y="2208"/>
            <a:chExt cx="1424" cy="1920"/>
          </a:xfrm>
        </p:grpSpPr>
        <p:sp>
          <p:nvSpPr>
            <p:cNvPr id="107552" name="Oval 38"/>
            <p:cNvSpPr>
              <a:spLocks noChangeArrowheads="1"/>
            </p:cNvSpPr>
            <p:nvPr/>
          </p:nvSpPr>
          <p:spPr bwMode="auto">
            <a:xfrm>
              <a:off x="700" y="247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107553" name="Line 39"/>
            <p:cNvSpPr>
              <a:spLocks noChangeShapeType="1"/>
            </p:cNvSpPr>
            <p:nvPr/>
          </p:nvSpPr>
          <p:spPr bwMode="auto">
            <a:xfrm flipH="1">
              <a:off x="508" y="271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4" name="Oval 40"/>
            <p:cNvSpPr>
              <a:spLocks noChangeArrowheads="1"/>
            </p:cNvSpPr>
            <p:nvPr/>
          </p:nvSpPr>
          <p:spPr bwMode="auto">
            <a:xfrm>
              <a:off x="316" y="2902"/>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7555" name="Line 41"/>
            <p:cNvSpPr>
              <a:spLocks noChangeShapeType="1"/>
            </p:cNvSpPr>
            <p:nvPr/>
          </p:nvSpPr>
          <p:spPr bwMode="auto">
            <a:xfrm>
              <a:off x="940" y="271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6" name="Oval 42"/>
            <p:cNvSpPr>
              <a:spLocks noChangeArrowheads="1"/>
            </p:cNvSpPr>
            <p:nvPr/>
          </p:nvSpPr>
          <p:spPr bwMode="auto">
            <a:xfrm>
              <a:off x="1132" y="2902"/>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16</a:t>
              </a:r>
              <a:endParaRPr lang="en-US" altLang="zh-CN" sz="2400">
                <a:solidFill>
                  <a:srgbClr val="7030A0"/>
                </a:solidFill>
                <a:latin typeface="Times New Roman" panose="02020603050405020304" pitchFamily="18" charset="0"/>
              </a:endParaRPr>
            </a:p>
          </p:txBody>
        </p:sp>
        <p:sp>
          <p:nvSpPr>
            <p:cNvPr id="107557" name="Line 44"/>
            <p:cNvSpPr>
              <a:spLocks noChangeShapeType="1"/>
            </p:cNvSpPr>
            <p:nvPr/>
          </p:nvSpPr>
          <p:spPr bwMode="auto">
            <a:xfrm flipH="1">
              <a:off x="892" y="314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58" name="Oval 45"/>
            <p:cNvSpPr>
              <a:spLocks noChangeArrowheads="1"/>
            </p:cNvSpPr>
            <p:nvPr/>
          </p:nvSpPr>
          <p:spPr bwMode="auto">
            <a:xfrm>
              <a:off x="700" y="333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11</a:t>
              </a:r>
              <a:endParaRPr lang="en-US" altLang="zh-CN" sz="2400">
                <a:solidFill>
                  <a:srgbClr val="7030A0"/>
                </a:solidFill>
                <a:latin typeface="Times New Roman" panose="02020603050405020304" pitchFamily="18" charset="0"/>
              </a:endParaRPr>
            </a:p>
          </p:txBody>
        </p:sp>
        <p:sp>
          <p:nvSpPr>
            <p:cNvPr id="107559" name="Line 46"/>
            <p:cNvSpPr>
              <a:spLocks noChangeShapeType="1"/>
            </p:cNvSpPr>
            <p:nvPr/>
          </p:nvSpPr>
          <p:spPr bwMode="auto">
            <a:xfrm flipH="1">
              <a:off x="460" y="357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60" name="Oval 47"/>
            <p:cNvSpPr>
              <a:spLocks noChangeArrowheads="1"/>
            </p:cNvSpPr>
            <p:nvPr/>
          </p:nvSpPr>
          <p:spPr bwMode="auto">
            <a:xfrm>
              <a:off x="316" y="371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7030A0"/>
                  </a:solidFill>
                  <a:latin typeface="Times New Roman" panose="02020603050405020304" pitchFamily="18" charset="0"/>
                  <a:ea typeface="MS Hei" pitchFamily="49" charset="-122"/>
                </a:rPr>
                <a:t>9</a:t>
              </a:r>
              <a:endParaRPr lang="en-US" altLang="zh-CN" sz="2400">
                <a:solidFill>
                  <a:srgbClr val="7030A0"/>
                </a:solidFill>
                <a:latin typeface="Times New Roman" panose="02020603050405020304" pitchFamily="18" charset="0"/>
              </a:endParaRPr>
            </a:p>
          </p:txBody>
        </p:sp>
        <p:sp>
          <p:nvSpPr>
            <p:cNvPr id="107561" name="Text Box 48"/>
            <p:cNvSpPr txBox="1">
              <a:spLocks noChangeArrowheads="1"/>
            </p:cNvSpPr>
            <p:nvPr/>
          </p:nvSpPr>
          <p:spPr bwMode="auto">
            <a:xfrm>
              <a:off x="354" y="34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62" name="Text Box 49"/>
            <p:cNvSpPr txBox="1">
              <a:spLocks noChangeArrowheads="1"/>
            </p:cNvSpPr>
            <p:nvPr/>
          </p:nvSpPr>
          <p:spPr bwMode="auto">
            <a:xfrm>
              <a:off x="738" y="30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p>
          </p:txBody>
        </p:sp>
        <p:sp>
          <p:nvSpPr>
            <p:cNvPr id="107563" name="Text Box 50"/>
            <p:cNvSpPr txBox="1">
              <a:spLocks noChangeArrowheads="1"/>
            </p:cNvSpPr>
            <p:nvPr/>
          </p:nvSpPr>
          <p:spPr bwMode="auto">
            <a:xfrm>
              <a:off x="1228" y="26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2</a:t>
              </a:r>
            </a:p>
          </p:txBody>
        </p:sp>
        <p:sp>
          <p:nvSpPr>
            <p:cNvPr id="107564" name="Text Box 80"/>
            <p:cNvSpPr txBox="1">
              <a:spLocks noChangeArrowheads="1"/>
            </p:cNvSpPr>
            <p:nvPr/>
          </p:nvSpPr>
          <p:spPr bwMode="auto">
            <a:xfrm>
              <a:off x="882" y="22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2</a:t>
              </a:r>
            </a:p>
          </p:txBody>
        </p:sp>
        <p:sp>
          <p:nvSpPr>
            <p:cNvPr id="107565" name="Freeform 82"/>
            <p:cNvSpPr>
              <a:spLocks/>
            </p:cNvSpPr>
            <p:nvPr/>
          </p:nvSpPr>
          <p:spPr bwMode="auto">
            <a:xfrm>
              <a:off x="144" y="2680"/>
              <a:ext cx="1424" cy="1448"/>
            </a:xfrm>
            <a:custGeom>
              <a:avLst/>
              <a:gdLst>
                <a:gd name="T0" fmla="*/ 1008 w 1424"/>
                <a:gd name="T1" fmla="*/ 152 h 1448"/>
                <a:gd name="T2" fmla="*/ 144 w 1424"/>
                <a:gd name="T3" fmla="*/ 1016 h 1448"/>
                <a:gd name="T4" fmla="*/ 144 w 1424"/>
                <a:gd name="T5" fmla="*/ 1352 h 1448"/>
                <a:gd name="T6" fmla="*/ 336 w 1424"/>
                <a:gd name="T7" fmla="*/ 1400 h 1448"/>
                <a:gd name="T8" fmla="*/ 528 w 1424"/>
                <a:gd name="T9" fmla="*/ 1304 h 1448"/>
                <a:gd name="T10" fmla="*/ 1296 w 1424"/>
                <a:gd name="T11" fmla="*/ 536 h 1448"/>
                <a:gd name="T12" fmla="*/ 1296 w 1424"/>
                <a:gd name="T13" fmla="*/ 152 h 1448"/>
                <a:gd name="T14" fmla="*/ 1104 w 1424"/>
                <a:gd name="T15" fmla="*/ 104 h 1448"/>
                <a:gd name="T16" fmla="*/ 1008 w 1424"/>
                <a:gd name="T17" fmla="*/ 152 h 14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24"/>
                <a:gd name="T28" fmla="*/ 0 h 1448"/>
                <a:gd name="T29" fmla="*/ 1424 w 1424"/>
                <a:gd name="T30" fmla="*/ 1448 h 14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24" h="1448">
                  <a:moveTo>
                    <a:pt x="1008" y="152"/>
                  </a:moveTo>
                  <a:cubicBezTo>
                    <a:pt x="848" y="304"/>
                    <a:pt x="288" y="816"/>
                    <a:pt x="144" y="1016"/>
                  </a:cubicBezTo>
                  <a:cubicBezTo>
                    <a:pt x="0" y="1216"/>
                    <a:pt x="112" y="1288"/>
                    <a:pt x="144" y="1352"/>
                  </a:cubicBezTo>
                  <a:cubicBezTo>
                    <a:pt x="176" y="1416"/>
                    <a:pt x="272" y="1408"/>
                    <a:pt x="336" y="1400"/>
                  </a:cubicBezTo>
                  <a:cubicBezTo>
                    <a:pt x="400" y="1392"/>
                    <a:pt x="368" y="1448"/>
                    <a:pt x="528" y="1304"/>
                  </a:cubicBezTo>
                  <a:cubicBezTo>
                    <a:pt x="688" y="1160"/>
                    <a:pt x="1168" y="728"/>
                    <a:pt x="1296" y="536"/>
                  </a:cubicBezTo>
                  <a:cubicBezTo>
                    <a:pt x="1424" y="344"/>
                    <a:pt x="1328" y="224"/>
                    <a:pt x="1296" y="152"/>
                  </a:cubicBezTo>
                  <a:cubicBezTo>
                    <a:pt x="1264" y="80"/>
                    <a:pt x="1152" y="104"/>
                    <a:pt x="1104" y="104"/>
                  </a:cubicBezTo>
                  <a:cubicBezTo>
                    <a:pt x="1056" y="104"/>
                    <a:pt x="1168" y="0"/>
                    <a:pt x="1008" y="152"/>
                  </a:cubicBezTo>
                  <a:close/>
                </a:path>
              </a:pathLst>
            </a:custGeom>
            <a:noFill/>
            <a:ln w="19050">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7535" name="Group 94"/>
          <p:cNvGrpSpPr>
            <a:grpSpLocks/>
          </p:cNvGrpSpPr>
          <p:nvPr/>
        </p:nvGrpSpPr>
        <p:grpSpPr bwMode="auto">
          <a:xfrm>
            <a:off x="5985197" y="3306787"/>
            <a:ext cx="2835275" cy="2930525"/>
            <a:chOff x="3638" y="2138"/>
            <a:chExt cx="1786" cy="1846"/>
          </a:xfrm>
        </p:grpSpPr>
        <p:sp>
          <p:nvSpPr>
            <p:cNvPr id="107536" name="Line 64"/>
            <p:cNvSpPr>
              <a:spLocks noChangeShapeType="1"/>
            </p:cNvSpPr>
            <p:nvPr/>
          </p:nvSpPr>
          <p:spPr bwMode="auto">
            <a:xfrm flipH="1">
              <a:off x="3830" y="264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7" name="Oval 65"/>
            <p:cNvSpPr>
              <a:spLocks noChangeArrowheads="1"/>
            </p:cNvSpPr>
            <p:nvPr/>
          </p:nvSpPr>
          <p:spPr bwMode="auto">
            <a:xfrm>
              <a:off x="3638" y="2832"/>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7538" name="Oval 66"/>
            <p:cNvSpPr>
              <a:spLocks noChangeArrowheads="1"/>
            </p:cNvSpPr>
            <p:nvPr/>
          </p:nvSpPr>
          <p:spPr bwMode="auto">
            <a:xfrm>
              <a:off x="4051" y="24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7030A0"/>
                  </a:solidFill>
                  <a:latin typeface="Times New Roman" panose="02020603050405020304" pitchFamily="18" charset="0"/>
                  <a:ea typeface="MS Hei" pitchFamily="49" charset="-122"/>
                </a:rPr>
                <a:t>7</a:t>
              </a:r>
              <a:endParaRPr lang="en-US" altLang="zh-CN" sz="2400">
                <a:solidFill>
                  <a:srgbClr val="7030A0"/>
                </a:solidFill>
                <a:latin typeface="Times New Roman" panose="02020603050405020304" pitchFamily="18" charset="0"/>
              </a:endParaRPr>
            </a:p>
          </p:txBody>
        </p:sp>
        <p:sp>
          <p:nvSpPr>
            <p:cNvPr id="107539" name="Line 67"/>
            <p:cNvSpPr>
              <a:spLocks noChangeShapeType="1"/>
            </p:cNvSpPr>
            <p:nvPr/>
          </p:nvSpPr>
          <p:spPr bwMode="auto">
            <a:xfrm>
              <a:off x="4262" y="2640"/>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0" name="Oval 68"/>
            <p:cNvSpPr>
              <a:spLocks noChangeArrowheads="1"/>
            </p:cNvSpPr>
            <p:nvPr/>
          </p:nvSpPr>
          <p:spPr bwMode="auto">
            <a:xfrm>
              <a:off x="4435" y="2832"/>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11</a:t>
              </a:r>
              <a:endParaRPr lang="en-US" altLang="zh-CN" sz="2400">
                <a:solidFill>
                  <a:srgbClr val="7030A0"/>
                </a:solidFill>
                <a:latin typeface="Times New Roman" panose="02020603050405020304" pitchFamily="18" charset="0"/>
              </a:endParaRPr>
            </a:p>
          </p:txBody>
        </p:sp>
        <p:sp>
          <p:nvSpPr>
            <p:cNvPr id="107541" name="Line 69"/>
            <p:cNvSpPr>
              <a:spLocks noChangeShapeType="1"/>
            </p:cNvSpPr>
            <p:nvPr/>
          </p:nvSpPr>
          <p:spPr bwMode="auto">
            <a:xfrm>
              <a:off x="4646" y="3072"/>
              <a:ext cx="240"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2" name="Line 70"/>
            <p:cNvSpPr>
              <a:spLocks noChangeShapeType="1"/>
            </p:cNvSpPr>
            <p:nvPr/>
          </p:nvSpPr>
          <p:spPr bwMode="auto">
            <a:xfrm>
              <a:off x="4982" y="3504"/>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3" name="Oval 71"/>
            <p:cNvSpPr>
              <a:spLocks noChangeArrowheads="1"/>
            </p:cNvSpPr>
            <p:nvPr/>
          </p:nvSpPr>
          <p:spPr bwMode="auto">
            <a:xfrm>
              <a:off x="5126" y="369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107544" name="Line 72"/>
            <p:cNvSpPr>
              <a:spLocks noChangeShapeType="1"/>
            </p:cNvSpPr>
            <p:nvPr/>
          </p:nvSpPr>
          <p:spPr bwMode="auto">
            <a:xfrm flipH="1">
              <a:off x="4166" y="3072"/>
              <a:ext cx="288"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45" name="Oval 73"/>
            <p:cNvSpPr>
              <a:spLocks noChangeArrowheads="1"/>
            </p:cNvSpPr>
            <p:nvPr/>
          </p:nvSpPr>
          <p:spPr bwMode="auto">
            <a:xfrm>
              <a:off x="4022" y="326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107546" name="Oval 74"/>
            <p:cNvSpPr>
              <a:spLocks noChangeArrowheads="1"/>
            </p:cNvSpPr>
            <p:nvPr/>
          </p:nvSpPr>
          <p:spPr bwMode="auto">
            <a:xfrm>
              <a:off x="4790" y="3264"/>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16</a:t>
              </a:r>
              <a:endParaRPr lang="en-US" altLang="zh-CN" sz="2400">
                <a:solidFill>
                  <a:srgbClr val="7030A0"/>
                </a:solidFill>
                <a:latin typeface="Times New Roman" panose="02020603050405020304" pitchFamily="18" charset="0"/>
              </a:endParaRPr>
            </a:p>
          </p:txBody>
        </p:sp>
        <p:sp>
          <p:nvSpPr>
            <p:cNvPr id="107547" name="Text Box 76"/>
            <p:cNvSpPr txBox="1">
              <a:spLocks noChangeArrowheads="1"/>
            </p:cNvSpPr>
            <p:nvPr/>
          </p:nvSpPr>
          <p:spPr bwMode="auto">
            <a:xfrm>
              <a:off x="5212" y="34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0</a:t>
              </a:r>
            </a:p>
          </p:txBody>
        </p:sp>
        <p:sp>
          <p:nvSpPr>
            <p:cNvPr id="107548" name="Text Box 77"/>
            <p:cNvSpPr txBox="1">
              <a:spLocks noChangeArrowheads="1"/>
            </p:cNvSpPr>
            <p:nvPr/>
          </p:nvSpPr>
          <p:spPr bwMode="auto">
            <a:xfrm>
              <a:off x="4876" y="30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1</a:t>
              </a:r>
            </a:p>
          </p:txBody>
        </p:sp>
        <p:sp>
          <p:nvSpPr>
            <p:cNvPr id="107549" name="Text Box 78"/>
            <p:cNvSpPr txBox="1">
              <a:spLocks noChangeArrowheads="1"/>
            </p:cNvSpPr>
            <p:nvPr/>
          </p:nvSpPr>
          <p:spPr bwMode="auto">
            <a:xfrm>
              <a:off x="4492" y="25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1</a:t>
              </a:r>
            </a:p>
          </p:txBody>
        </p:sp>
        <p:sp>
          <p:nvSpPr>
            <p:cNvPr id="107550" name="Text Box 79"/>
            <p:cNvSpPr txBox="1">
              <a:spLocks noChangeArrowheads="1"/>
            </p:cNvSpPr>
            <p:nvPr/>
          </p:nvSpPr>
          <p:spPr bwMode="auto">
            <a:xfrm>
              <a:off x="4108" y="2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008000"/>
                  </a:solidFill>
                  <a:latin typeface="Times New Roman" panose="02020603050405020304" pitchFamily="18" charset="0"/>
                </a:rPr>
                <a:t>2</a:t>
              </a:r>
            </a:p>
          </p:txBody>
        </p:sp>
        <p:sp>
          <p:nvSpPr>
            <p:cNvPr id="107551" name="Freeform 83"/>
            <p:cNvSpPr>
              <a:spLocks/>
            </p:cNvSpPr>
            <p:nvPr/>
          </p:nvSpPr>
          <p:spPr bwMode="auto">
            <a:xfrm>
              <a:off x="3880" y="2160"/>
              <a:ext cx="1344" cy="1568"/>
            </a:xfrm>
            <a:custGeom>
              <a:avLst/>
              <a:gdLst>
                <a:gd name="T0" fmla="*/ 152 w 1344"/>
                <a:gd name="T1" fmla="*/ 528 h 1568"/>
                <a:gd name="T2" fmla="*/ 968 w 1344"/>
                <a:gd name="T3" fmla="*/ 1440 h 1568"/>
                <a:gd name="T4" fmla="*/ 1304 w 1344"/>
                <a:gd name="T5" fmla="*/ 1296 h 1568"/>
                <a:gd name="T6" fmla="*/ 1208 w 1344"/>
                <a:gd name="T7" fmla="*/ 1008 h 1568"/>
                <a:gd name="T8" fmla="*/ 968 w 1344"/>
                <a:gd name="T9" fmla="*/ 768 h 1568"/>
                <a:gd name="T10" fmla="*/ 392 w 1344"/>
                <a:gd name="T11" fmla="*/ 96 h 1568"/>
                <a:gd name="T12" fmla="*/ 56 w 1344"/>
                <a:gd name="T13" fmla="*/ 192 h 1568"/>
                <a:gd name="T14" fmla="*/ 152 w 1344"/>
                <a:gd name="T15" fmla="*/ 528 h 1568"/>
                <a:gd name="T16" fmla="*/ 0 60000 65536"/>
                <a:gd name="T17" fmla="*/ 0 60000 65536"/>
                <a:gd name="T18" fmla="*/ 0 60000 65536"/>
                <a:gd name="T19" fmla="*/ 0 60000 65536"/>
                <a:gd name="T20" fmla="*/ 0 60000 65536"/>
                <a:gd name="T21" fmla="*/ 0 60000 65536"/>
                <a:gd name="T22" fmla="*/ 0 60000 65536"/>
                <a:gd name="T23" fmla="*/ 0 60000 65536"/>
                <a:gd name="T24" fmla="*/ 0 w 1344"/>
                <a:gd name="T25" fmla="*/ 0 h 1568"/>
                <a:gd name="T26" fmla="*/ 1344 w 1344"/>
                <a:gd name="T27" fmla="*/ 1568 h 15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44" h="1568">
                  <a:moveTo>
                    <a:pt x="152" y="528"/>
                  </a:moveTo>
                  <a:cubicBezTo>
                    <a:pt x="304" y="736"/>
                    <a:pt x="776" y="1312"/>
                    <a:pt x="968" y="1440"/>
                  </a:cubicBezTo>
                  <a:cubicBezTo>
                    <a:pt x="1160" y="1568"/>
                    <a:pt x="1264" y="1368"/>
                    <a:pt x="1304" y="1296"/>
                  </a:cubicBezTo>
                  <a:cubicBezTo>
                    <a:pt x="1344" y="1224"/>
                    <a:pt x="1264" y="1096"/>
                    <a:pt x="1208" y="1008"/>
                  </a:cubicBezTo>
                  <a:cubicBezTo>
                    <a:pt x="1152" y="920"/>
                    <a:pt x="1104" y="920"/>
                    <a:pt x="968" y="768"/>
                  </a:cubicBezTo>
                  <a:cubicBezTo>
                    <a:pt x="832" y="616"/>
                    <a:pt x="544" y="192"/>
                    <a:pt x="392" y="96"/>
                  </a:cubicBezTo>
                  <a:cubicBezTo>
                    <a:pt x="240" y="0"/>
                    <a:pt x="96" y="120"/>
                    <a:pt x="56" y="192"/>
                  </a:cubicBezTo>
                  <a:cubicBezTo>
                    <a:pt x="16" y="264"/>
                    <a:pt x="0" y="320"/>
                    <a:pt x="152" y="528"/>
                  </a:cubicBezTo>
                  <a:close/>
                </a:path>
              </a:pathLst>
            </a:custGeom>
            <a:noFill/>
            <a:ln w="19050">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4" name="Rectangle 48"/>
          <p:cNvSpPr>
            <a:spLocks noChangeArrowheads="1"/>
          </p:cNvSpPr>
          <p:nvPr/>
        </p:nvSpPr>
        <p:spPr bwMode="auto">
          <a:xfrm>
            <a:off x="2292106" y="6114382"/>
            <a:ext cx="4279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Times New Roman" panose="02020603050405020304" pitchFamily="18" charset="0"/>
                <a:ea typeface="仿宋_GB2312" pitchFamily="49" charset="-122"/>
              </a:rPr>
              <a:t>从空树开始的建树过程</a:t>
            </a:r>
            <a:endParaRPr kumimoji="1" lang="zh-CN" altLang="en-US" sz="2000">
              <a:latin typeface="Times New Roman" panose="02020603050405020304" pitchFamily="18" charset="0"/>
            </a:endParaRPr>
          </a:p>
        </p:txBody>
      </p:sp>
      <p:sp>
        <p:nvSpPr>
          <p:cNvPr id="95" name="AutoShape 24"/>
          <p:cNvSpPr>
            <a:spLocks noChangeArrowheads="1"/>
          </p:cNvSpPr>
          <p:nvPr/>
        </p:nvSpPr>
        <p:spPr bwMode="auto">
          <a:xfrm>
            <a:off x="2362801" y="4866767"/>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AutoShape 24"/>
          <p:cNvSpPr>
            <a:spLocks noChangeArrowheads="1"/>
          </p:cNvSpPr>
          <p:nvPr/>
        </p:nvSpPr>
        <p:spPr bwMode="auto">
          <a:xfrm>
            <a:off x="3551838" y="2354746"/>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560793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7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5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75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7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77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75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7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64" grpId="0"/>
      <p:bldP spid="287796" grpId="0"/>
      <p:bldP spid="95" grpId="0" animBg="1"/>
      <p:bldP spid="9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7384"/>
            <a:ext cx="9144000" cy="936104"/>
          </a:xfrm>
        </p:spPr>
        <p:txBody>
          <a:bodyPr>
            <a:normAutofit/>
          </a:bodyPr>
          <a:lstStyle/>
          <a:p>
            <a:r>
              <a:rPr lang="en-US" altLang="zh-CN"/>
              <a:t>AVL</a:t>
            </a:r>
            <a:r>
              <a:rPr lang="zh-CN" altLang="en-US"/>
              <a:t>树构造示例：</a:t>
            </a:r>
            <a:r>
              <a:rPr lang="en-US" altLang="zh-CN"/>
              <a:t>16, 3, 7, 11, 9, 26, 18, 14, 15</a:t>
            </a:r>
            <a:endParaRPr lang="zh-CN" altLang="en-US"/>
          </a:p>
        </p:txBody>
      </p:sp>
      <p:sp>
        <p:nvSpPr>
          <p:cNvPr id="108546" name="灯片编号占位符 2"/>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DE57939D-641E-42D1-9F43-D43B74689AEE}" type="slidenum">
              <a:rPr lang="en-US" altLang="zh-CN">
                <a:latin typeface="华文新魏" panose="02010800040101010101" pitchFamily="2" charset="-122"/>
                <a:ea typeface="华文新魏" panose="02010800040101010101" pitchFamily="2" charset="-122"/>
              </a:rPr>
              <a:pPr algn="ctr" eaLnBrk="1" hangingPunct="1"/>
              <a:t>27</a:t>
            </a:fld>
            <a:endParaRPr lang="en-US" altLang="zh-CN">
              <a:latin typeface="华文新魏" panose="02010800040101010101" pitchFamily="2" charset="-122"/>
              <a:ea typeface="华文新魏" panose="02010800040101010101" pitchFamily="2" charset="-122"/>
            </a:endParaRPr>
          </a:p>
        </p:txBody>
      </p:sp>
      <p:sp>
        <p:nvSpPr>
          <p:cNvPr id="108549" name="Text Box 29"/>
          <p:cNvSpPr txBox="1">
            <a:spLocks noChangeArrowheads="1"/>
          </p:cNvSpPr>
          <p:nvPr/>
        </p:nvSpPr>
        <p:spPr bwMode="auto">
          <a:xfrm>
            <a:off x="7391400" y="15765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仿宋_GB2312" pitchFamily="49" charset="-122"/>
              </a:rPr>
              <a:t>右左双旋</a:t>
            </a:r>
            <a:endParaRPr lang="zh-CN" altLang="en-US" sz="2400">
              <a:latin typeface="Times New Roman" panose="02020603050405020304" pitchFamily="18" charset="0"/>
            </a:endParaRPr>
          </a:p>
        </p:txBody>
      </p:sp>
      <p:sp>
        <p:nvSpPr>
          <p:cNvPr id="108552" name="Text Box 54"/>
          <p:cNvSpPr txBox="1">
            <a:spLocks noChangeArrowheads="1"/>
          </p:cNvSpPr>
          <p:nvPr/>
        </p:nvSpPr>
        <p:spPr bwMode="auto">
          <a:xfrm>
            <a:off x="400050" y="1412776"/>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仿宋_GB2312" pitchFamily="49" charset="-122"/>
              </a:rPr>
              <a:t>左单旋</a:t>
            </a:r>
            <a:endParaRPr lang="zh-CN" altLang="en-US" sz="2400">
              <a:latin typeface="Times New Roman" panose="02020603050405020304" pitchFamily="18" charset="0"/>
            </a:endParaRPr>
          </a:p>
        </p:txBody>
      </p:sp>
      <p:grpSp>
        <p:nvGrpSpPr>
          <p:cNvPr id="2" name="组合 1"/>
          <p:cNvGrpSpPr/>
          <p:nvPr/>
        </p:nvGrpSpPr>
        <p:grpSpPr>
          <a:xfrm>
            <a:off x="575320" y="3717032"/>
            <a:ext cx="3276600" cy="2286000"/>
            <a:chOff x="685800" y="3565798"/>
            <a:chExt cx="3276600" cy="2286000"/>
          </a:xfrm>
        </p:grpSpPr>
        <p:sp>
          <p:nvSpPr>
            <p:cNvPr id="108550" name="Text Box 33"/>
            <p:cNvSpPr txBox="1">
              <a:spLocks noChangeArrowheads="1"/>
            </p:cNvSpPr>
            <p:nvPr/>
          </p:nvSpPr>
          <p:spPr bwMode="auto">
            <a:xfrm>
              <a:off x="3625850" y="499296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9900"/>
                  </a:solidFill>
                  <a:latin typeface="Times New Roman" panose="02020603050405020304" pitchFamily="18" charset="0"/>
                </a:rPr>
                <a:t>0</a:t>
              </a:r>
            </a:p>
          </p:txBody>
        </p:sp>
        <p:sp>
          <p:nvSpPr>
            <p:cNvPr id="108607" name="Line 7"/>
            <p:cNvSpPr>
              <a:spLocks noChangeShapeType="1"/>
            </p:cNvSpPr>
            <p:nvPr/>
          </p:nvSpPr>
          <p:spPr bwMode="auto">
            <a:xfrm>
              <a:off x="1676400" y="5013598"/>
              <a:ext cx="1524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08" name="Line 8"/>
            <p:cNvSpPr>
              <a:spLocks noChangeShapeType="1"/>
            </p:cNvSpPr>
            <p:nvPr/>
          </p:nvSpPr>
          <p:spPr bwMode="auto">
            <a:xfrm flipH="1">
              <a:off x="2590800" y="5013598"/>
              <a:ext cx="2286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09" name="Line 9"/>
            <p:cNvSpPr>
              <a:spLocks noChangeShapeType="1"/>
            </p:cNvSpPr>
            <p:nvPr/>
          </p:nvSpPr>
          <p:spPr bwMode="auto">
            <a:xfrm>
              <a:off x="3048000" y="5013598"/>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10" name="Line 10"/>
            <p:cNvSpPr>
              <a:spLocks noChangeShapeType="1"/>
            </p:cNvSpPr>
            <p:nvPr/>
          </p:nvSpPr>
          <p:spPr bwMode="auto">
            <a:xfrm>
              <a:off x="2362200" y="4327798"/>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11" name="Oval 15"/>
            <p:cNvSpPr>
              <a:spLocks noChangeArrowheads="1"/>
            </p:cNvSpPr>
            <p:nvPr/>
          </p:nvSpPr>
          <p:spPr bwMode="auto">
            <a:xfrm>
              <a:off x="2667000" y="46325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18</a:t>
              </a:r>
              <a:endParaRPr lang="en-US" altLang="zh-CN" sz="2400">
                <a:solidFill>
                  <a:srgbClr val="CC3300"/>
                </a:solidFill>
                <a:latin typeface="Times New Roman" panose="02020603050405020304" pitchFamily="18" charset="0"/>
              </a:endParaRPr>
            </a:p>
          </p:txBody>
        </p:sp>
        <p:sp>
          <p:nvSpPr>
            <p:cNvPr id="108612" name="Oval 25"/>
            <p:cNvSpPr>
              <a:spLocks noChangeArrowheads="1"/>
            </p:cNvSpPr>
            <p:nvPr/>
          </p:nvSpPr>
          <p:spPr bwMode="auto">
            <a:xfrm>
              <a:off x="2286000" y="53945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16</a:t>
              </a:r>
              <a:endParaRPr lang="en-US" altLang="zh-CN" sz="2400">
                <a:solidFill>
                  <a:srgbClr val="CC3300"/>
                </a:solidFill>
                <a:latin typeface="Times New Roman" panose="02020603050405020304" pitchFamily="18" charset="0"/>
              </a:endParaRPr>
            </a:p>
          </p:txBody>
        </p:sp>
        <p:sp>
          <p:nvSpPr>
            <p:cNvPr id="108613" name="Text Box 26"/>
            <p:cNvSpPr txBox="1">
              <a:spLocks noChangeArrowheads="1"/>
            </p:cNvSpPr>
            <p:nvPr/>
          </p:nvSpPr>
          <p:spPr bwMode="auto">
            <a:xfrm>
              <a:off x="2209800" y="501359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9900"/>
                  </a:solidFill>
                  <a:latin typeface="Times New Roman" panose="02020603050405020304" pitchFamily="18" charset="0"/>
                </a:rPr>
                <a:t>0</a:t>
              </a:r>
            </a:p>
          </p:txBody>
        </p:sp>
        <p:sp>
          <p:nvSpPr>
            <p:cNvPr id="108614" name="Text Box 35"/>
            <p:cNvSpPr txBox="1">
              <a:spLocks noChangeArrowheads="1"/>
            </p:cNvSpPr>
            <p:nvPr/>
          </p:nvSpPr>
          <p:spPr bwMode="auto">
            <a:xfrm>
              <a:off x="2971800" y="425159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9900"/>
                  </a:solidFill>
                  <a:latin typeface="Times New Roman" panose="02020603050405020304" pitchFamily="18" charset="0"/>
                </a:rPr>
                <a:t>0</a:t>
              </a:r>
            </a:p>
          </p:txBody>
        </p:sp>
        <p:sp>
          <p:nvSpPr>
            <p:cNvPr id="108615" name="Oval 43"/>
            <p:cNvSpPr>
              <a:spLocks noChangeArrowheads="1"/>
            </p:cNvSpPr>
            <p:nvPr/>
          </p:nvSpPr>
          <p:spPr bwMode="auto">
            <a:xfrm>
              <a:off x="1371600" y="46325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b="1">
                <a:solidFill>
                  <a:srgbClr val="CC3300"/>
                </a:solidFill>
                <a:latin typeface="Times New Roman" panose="02020603050405020304" pitchFamily="18" charset="0"/>
              </a:endParaRPr>
            </a:p>
          </p:txBody>
        </p:sp>
        <p:sp>
          <p:nvSpPr>
            <p:cNvPr id="108616" name="Line 44"/>
            <p:cNvSpPr>
              <a:spLocks noChangeShapeType="1"/>
            </p:cNvSpPr>
            <p:nvPr/>
          </p:nvSpPr>
          <p:spPr bwMode="auto">
            <a:xfrm flipH="1">
              <a:off x="990600" y="5013598"/>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17" name="Oval 45"/>
            <p:cNvSpPr>
              <a:spLocks noChangeArrowheads="1"/>
            </p:cNvSpPr>
            <p:nvPr/>
          </p:nvSpPr>
          <p:spPr bwMode="auto">
            <a:xfrm>
              <a:off x="685800" y="53945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solidFill>
                  <a:srgbClr val="CC3300"/>
                </a:solidFill>
                <a:latin typeface="Times New Roman" panose="02020603050405020304" pitchFamily="18" charset="0"/>
              </a:endParaRPr>
            </a:p>
          </p:txBody>
        </p:sp>
        <p:sp>
          <p:nvSpPr>
            <p:cNvPr id="108618" name="Oval 47"/>
            <p:cNvSpPr>
              <a:spLocks noChangeArrowheads="1"/>
            </p:cNvSpPr>
            <p:nvPr/>
          </p:nvSpPr>
          <p:spPr bwMode="auto">
            <a:xfrm>
              <a:off x="3429000" y="53945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26</a:t>
              </a:r>
              <a:endParaRPr lang="en-US" altLang="zh-CN" sz="2400">
                <a:solidFill>
                  <a:srgbClr val="CC3300"/>
                </a:solidFill>
                <a:latin typeface="Times New Roman" panose="02020603050405020304" pitchFamily="18" charset="0"/>
              </a:endParaRPr>
            </a:p>
          </p:txBody>
        </p:sp>
        <p:sp>
          <p:nvSpPr>
            <p:cNvPr id="108619" name="Line 49"/>
            <p:cNvSpPr>
              <a:spLocks noChangeShapeType="1"/>
            </p:cNvSpPr>
            <p:nvPr/>
          </p:nvSpPr>
          <p:spPr bwMode="auto">
            <a:xfrm flipH="1">
              <a:off x="1752600" y="4327798"/>
              <a:ext cx="3810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20" name="Oval 50"/>
            <p:cNvSpPr>
              <a:spLocks noChangeArrowheads="1"/>
            </p:cNvSpPr>
            <p:nvPr/>
          </p:nvSpPr>
          <p:spPr bwMode="auto">
            <a:xfrm>
              <a:off x="2057400" y="39467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11</a:t>
              </a:r>
              <a:endParaRPr lang="en-US" altLang="zh-CN" sz="2400">
                <a:solidFill>
                  <a:srgbClr val="CC3300"/>
                </a:solidFill>
                <a:latin typeface="Times New Roman" panose="02020603050405020304" pitchFamily="18" charset="0"/>
              </a:endParaRPr>
            </a:p>
          </p:txBody>
        </p:sp>
        <p:sp>
          <p:nvSpPr>
            <p:cNvPr id="108621" name="Oval 55"/>
            <p:cNvSpPr>
              <a:spLocks noChangeArrowheads="1"/>
            </p:cNvSpPr>
            <p:nvPr/>
          </p:nvSpPr>
          <p:spPr bwMode="auto">
            <a:xfrm>
              <a:off x="1676400" y="5394598"/>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9</a:t>
              </a:r>
              <a:endParaRPr lang="en-US" altLang="zh-CN" sz="2400">
                <a:solidFill>
                  <a:srgbClr val="CC3300"/>
                </a:solidFill>
                <a:latin typeface="Times New Roman" panose="02020603050405020304" pitchFamily="18" charset="0"/>
              </a:endParaRPr>
            </a:p>
          </p:txBody>
        </p:sp>
        <p:sp>
          <p:nvSpPr>
            <p:cNvPr id="108622" name="Text Box 59"/>
            <p:cNvSpPr txBox="1">
              <a:spLocks noChangeArrowheads="1"/>
            </p:cNvSpPr>
            <p:nvPr/>
          </p:nvSpPr>
          <p:spPr bwMode="auto">
            <a:xfrm>
              <a:off x="2286000" y="356579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9900"/>
                  </a:solidFill>
                  <a:latin typeface="Times New Roman" panose="02020603050405020304" pitchFamily="18" charset="0"/>
                </a:rPr>
                <a:t>0</a:t>
              </a:r>
            </a:p>
          </p:txBody>
        </p:sp>
      </p:grpSp>
      <p:grpSp>
        <p:nvGrpSpPr>
          <p:cNvPr id="108555" name="Group 76"/>
          <p:cNvGrpSpPr>
            <a:grpSpLocks/>
          </p:cNvGrpSpPr>
          <p:nvPr/>
        </p:nvGrpSpPr>
        <p:grpSpPr bwMode="auto">
          <a:xfrm>
            <a:off x="1066800" y="1032148"/>
            <a:ext cx="2971800" cy="2173287"/>
            <a:chOff x="672" y="119"/>
            <a:chExt cx="1872" cy="1369"/>
          </a:xfrm>
        </p:grpSpPr>
        <p:sp>
          <p:nvSpPr>
            <p:cNvPr id="108593" name="Line 13"/>
            <p:cNvSpPr>
              <a:spLocks noChangeShapeType="1"/>
            </p:cNvSpPr>
            <p:nvPr/>
          </p:nvSpPr>
          <p:spPr bwMode="auto">
            <a:xfrm>
              <a:off x="1680" y="528"/>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94" name="Line 14"/>
            <p:cNvSpPr>
              <a:spLocks noChangeShapeType="1"/>
            </p:cNvSpPr>
            <p:nvPr/>
          </p:nvSpPr>
          <p:spPr bwMode="auto">
            <a:xfrm>
              <a:off x="2064" y="96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95" name="Text Box 17"/>
            <p:cNvSpPr txBox="1">
              <a:spLocks noChangeArrowheads="1"/>
            </p:cNvSpPr>
            <p:nvPr/>
          </p:nvSpPr>
          <p:spPr bwMode="auto">
            <a:xfrm>
              <a:off x="1008" y="5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Times New Roman" panose="02020603050405020304" pitchFamily="18" charset="0"/>
                </a:rPr>
                <a:t>0</a:t>
              </a:r>
              <a:endParaRPr lang="en-US" altLang="zh-CN" sz="2400">
                <a:latin typeface="Times New Roman" panose="02020603050405020304" pitchFamily="18" charset="0"/>
              </a:endParaRPr>
            </a:p>
          </p:txBody>
        </p:sp>
        <p:sp>
          <p:nvSpPr>
            <p:cNvPr id="108596" name="Line 18"/>
            <p:cNvSpPr>
              <a:spLocks noChangeShapeType="1"/>
            </p:cNvSpPr>
            <p:nvPr/>
          </p:nvSpPr>
          <p:spPr bwMode="auto">
            <a:xfrm flipH="1">
              <a:off x="912"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97" name="Oval 19"/>
            <p:cNvSpPr>
              <a:spLocks noChangeArrowheads="1"/>
            </p:cNvSpPr>
            <p:nvPr/>
          </p:nvSpPr>
          <p:spPr bwMode="auto">
            <a:xfrm>
              <a:off x="672" y="12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8598" name="Oval 20"/>
            <p:cNvSpPr>
              <a:spLocks noChangeArrowheads="1"/>
            </p:cNvSpPr>
            <p:nvPr/>
          </p:nvSpPr>
          <p:spPr bwMode="auto">
            <a:xfrm>
              <a:off x="1872" y="76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108599" name="Text Box 24"/>
            <p:cNvSpPr txBox="1">
              <a:spLocks noChangeArrowheads="1"/>
            </p:cNvSpPr>
            <p:nvPr/>
          </p:nvSpPr>
          <p:spPr bwMode="auto">
            <a:xfrm>
              <a:off x="1647" y="11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Times New Roman" panose="02020603050405020304" pitchFamily="18" charset="0"/>
                </a:rPr>
                <a:t>0</a:t>
              </a:r>
            </a:p>
          </p:txBody>
        </p:sp>
        <p:sp>
          <p:nvSpPr>
            <p:cNvPr id="108600" name="Line 46"/>
            <p:cNvSpPr>
              <a:spLocks noChangeShapeType="1"/>
            </p:cNvSpPr>
            <p:nvPr/>
          </p:nvSpPr>
          <p:spPr bwMode="auto">
            <a:xfrm>
              <a:off x="1296" y="1008"/>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01" name="Oval 51"/>
            <p:cNvSpPr>
              <a:spLocks noChangeArrowheads="1"/>
            </p:cNvSpPr>
            <p:nvPr/>
          </p:nvSpPr>
          <p:spPr bwMode="auto">
            <a:xfrm>
              <a:off x="1440" y="12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108602" name="Text Box 61"/>
            <p:cNvSpPr txBox="1">
              <a:spLocks noChangeArrowheads="1"/>
            </p:cNvSpPr>
            <p:nvPr/>
          </p:nvSpPr>
          <p:spPr bwMode="auto">
            <a:xfrm>
              <a:off x="2044" y="5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Times New Roman" panose="02020603050405020304" pitchFamily="18" charset="0"/>
                </a:rPr>
                <a:t>1</a:t>
              </a:r>
            </a:p>
          </p:txBody>
        </p:sp>
        <p:sp>
          <p:nvSpPr>
            <p:cNvPr id="108603" name="Line 62"/>
            <p:cNvSpPr>
              <a:spLocks noChangeShapeType="1"/>
            </p:cNvSpPr>
            <p:nvPr/>
          </p:nvSpPr>
          <p:spPr bwMode="auto">
            <a:xfrm flipH="1">
              <a:off x="1296"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604" name="Oval 63"/>
            <p:cNvSpPr>
              <a:spLocks noChangeArrowheads="1"/>
            </p:cNvSpPr>
            <p:nvPr/>
          </p:nvSpPr>
          <p:spPr bwMode="auto">
            <a:xfrm>
              <a:off x="1104" y="76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b="1">
                <a:latin typeface="Times New Roman" panose="02020603050405020304" pitchFamily="18" charset="0"/>
              </a:endParaRPr>
            </a:p>
          </p:txBody>
        </p:sp>
        <p:sp>
          <p:nvSpPr>
            <p:cNvPr id="108605" name="Oval 64"/>
            <p:cNvSpPr>
              <a:spLocks noChangeArrowheads="1"/>
            </p:cNvSpPr>
            <p:nvPr/>
          </p:nvSpPr>
          <p:spPr bwMode="auto">
            <a:xfrm>
              <a:off x="1488" y="3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11</a:t>
              </a:r>
              <a:endParaRPr lang="en-US" altLang="zh-CN" sz="2400">
                <a:latin typeface="Times New Roman" panose="02020603050405020304" pitchFamily="18" charset="0"/>
              </a:endParaRPr>
            </a:p>
          </p:txBody>
        </p:sp>
        <p:sp>
          <p:nvSpPr>
            <p:cNvPr id="108606" name="Oval 67"/>
            <p:cNvSpPr>
              <a:spLocks noChangeArrowheads="1"/>
            </p:cNvSpPr>
            <p:nvPr/>
          </p:nvSpPr>
          <p:spPr bwMode="auto">
            <a:xfrm>
              <a:off x="2256" y="12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grpSp>
      <p:grpSp>
        <p:nvGrpSpPr>
          <p:cNvPr id="3" name="组合 2"/>
          <p:cNvGrpSpPr/>
          <p:nvPr/>
        </p:nvGrpSpPr>
        <p:grpSpPr>
          <a:xfrm>
            <a:off x="4211960" y="3765376"/>
            <a:ext cx="3352800" cy="3048000"/>
            <a:chOff x="4267200" y="3621360"/>
            <a:chExt cx="3352800" cy="3048000"/>
          </a:xfrm>
        </p:grpSpPr>
        <p:sp>
          <p:nvSpPr>
            <p:cNvPr id="108554" name="Text Box 60"/>
            <p:cNvSpPr txBox="1">
              <a:spLocks noChangeArrowheads="1"/>
            </p:cNvSpPr>
            <p:nvPr/>
          </p:nvSpPr>
          <p:spPr bwMode="auto">
            <a:xfrm>
              <a:off x="5351463" y="587084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Times New Roman" panose="02020603050405020304" pitchFamily="18" charset="0"/>
                </a:rPr>
                <a:t>0</a:t>
              </a:r>
            </a:p>
          </p:txBody>
        </p:sp>
        <p:sp>
          <p:nvSpPr>
            <p:cNvPr id="108576" name="Line 3"/>
            <p:cNvSpPr>
              <a:spLocks noChangeShapeType="1"/>
            </p:cNvSpPr>
            <p:nvPr/>
          </p:nvSpPr>
          <p:spPr bwMode="auto">
            <a:xfrm>
              <a:off x="5334000" y="4992960"/>
              <a:ext cx="1524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77" name="Line 4"/>
            <p:cNvSpPr>
              <a:spLocks noChangeShapeType="1"/>
            </p:cNvSpPr>
            <p:nvPr/>
          </p:nvSpPr>
          <p:spPr bwMode="auto">
            <a:xfrm flipH="1">
              <a:off x="5791200" y="4992960"/>
              <a:ext cx="762000" cy="1219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78" name="Line 5"/>
            <p:cNvSpPr>
              <a:spLocks noChangeShapeType="1"/>
            </p:cNvSpPr>
            <p:nvPr/>
          </p:nvSpPr>
          <p:spPr bwMode="auto">
            <a:xfrm>
              <a:off x="6096000" y="4307160"/>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79" name="Line 6"/>
            <p:cNvSpPr>
              <a:spLocks noChangeShapeType="1"/>
            </p:cNvSpPr>
            <p:nvPr/>
          </p:nvSpPr>
          <p:spPr bwMode="auto">
            <a:xfrm flipH="1">
              <a:off x="5334000" y="4307160"/>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80" name="Oval 16"/>
            <p:cNvSpPr>
              <a:spLocks noChangeArrowheads="1"/>
            </p:cNvSpPr>
            <p:nvPr/>
          </p:nvSpPr>
          <p:spPr bwMode="auto">
            <a:xfrm>
              <a:off x="6400800" y="46119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18</a:t>
              </a:r>
              <a:endParaRPr lang="en-US" altLang="zh-CN" sz="2400">
                <a:latin typeface="Times New Roman" panose="02020603050405020304" pitchFamily="18" charset="0"/>
              </a:endParaRPr>
            </a:p>
          </p:txBody>
        </p:sp>
        <p:sp>
          <p:nvSpPr>
            <p:cNvPr id="108581" name="Line 21"/>
            <p:cNvSpPr>
              <a:spLocks noChangeShapeType="1"/>
            </p:cNvSpPr>
            <p:nvPr/>
          </p:nvSpPr>
          <p:spPr bwMode="auto">
            <a:xfrm flipH="1">
              <a:off x="4495800" y="4916760"/>
              <a:ext cx="685800" cy="685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82" name="Oval 22"/>
            <p:cNvSpPr>
              <a:spLocks noChangeArrowheads="1"/>
            </p:cNvSpPr>
            <p:nvPr/>
          </p:nvSpPr>
          <p:spPr bwMode="auto">
            <a:xfrm>
              <a:off x="4267200" y="53739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8583" name="Text Box 23"/>
            <p:cNvSpPr txBox="1">
              <a:spLocks noChangeArrowheads="1"/>
            </p:cNvSpPr>
            <p:nvPr/>
          </p:nvSpPr>
          <p:spPr bwMode="auto">
            <a:xfrm>
              <a:off x="5808663" y="494533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endParaRPr lang="en-US" altLang="zh-CN" sz="2400">
                <a:latin typeface="Times New Roman" panose="02020603050405020304" pitchFamily="18" charset="0"/>
              </a:endParaRPr>
            </a:p>
          </p:txBody>
        </p:sp>
        <p:sp>
          <p:nvSpPr>
            <p:cNvPr id="108584" name="Text Box 52"/>
            <p:cNvSpPr txBox="1">
              <a:spLocks noChangeArrowheads="1"/>
            </p:cNvSpPr>
            <p:nvPr/>
          </p:nvSpPr>
          <p:spPr bwMode="auto">
            <a:xfrm>
              <a:off x="6594475" y="423096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宋体" panose="02010600030101010101" pitchFamily="2" charset="-122"/>
                </a:rPr>
                <a:t>-</a:t>
              </a:r>
              <a:r>
                <a:rPr lang="en-US" altLang="zh-CN" sz="2400" b="1">
                  <a:solidFill>
                    <a:srgbClr val="008000"/>
                  </a:solidFill>
                  <a:latin typeface="Times New Roman" panose="02020603050405020304" pitchFamily="18" charset="0"/>
                </a:rPr>
                <a:t>1</a:t>
              </a:r>
            </a:p>
          </p:txBody>
        </p:sp>
        <p:sp>
          <p:nvSpPr>
            <p:cNvPr id="108585" name="Oval 56"/>
            <p:cNvSpPr>
              <a:spLocks noChangeArrowheads="1"/>
            </p:cNvSpPr>
            <p:nvPr/>
          </p:nvSpPr>
          <p:spPr bwMode="auto">
            <a:xfrm>
              <a:off x="5029200" y="46119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b="1">
                <a:latin typeface="Times New Roman" panose="02020603050405020304" pitchFamily="18" charset="0"/>
              </a:endParaRPr>
            </a:p>
          </p:txBody>
        </p:sp>
        <p:sp>
          <p:nvSpPr>
            <p:cNvPr id="108586" name="Oval 57"/>
            <p:cNvSpPr>
              <a:spLocks noChangeArrowheads="1"/>
            </p:cNvSpPr>
            <p:nvPr/>
          </p:nvSpPr>
          <p:spPr bwMode="auto">
            <a:xfrm>
              <a:off x="5940425" y="53739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16</a:t>
              </a:r>
              <a:endParaRPr lang="en-US" altLang="zh-CN" sz="2400">
                <a:latin typeface="Times New Roman" panose="02020603050405020304" pitchFamily="18" charset="0"/>
              </a:endParaRPr>
            </a:p>
          </p:txBody>
        </p:sp>
        <p:sp>
          <p:nvSpPr>
            <p:cNvPr id="108587" name="Oval 58"/>
            <p:cNvSpPr>
              <a:spLocks noChangeArrowheads="1"/>
            </p:cNvSpPr>
            <p:nvPr/>
          </p:nvSpPr>
          <p:spPr bwMode="auto">
            <a:xfrm>
              <a:off x="5486400" y="62121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14</a:t>
              </a:r>
              <a:endParaRPr lang="en-US" altLang="zh-CN" sz="2400">
                <a:latin typeface="Times New Roman" panose="02020603050405020304" pitchFamily="18" charset="0"/>
              </a:endParaRPr>
            </a:p>
          </p:txBody>
        </p:sp>
        <p:sp>
          <p:nvSpPr>
            <p:cNvPr id="108588" name="Line 66"/>
            <p:cNvSpPr>
              <a:spLocks noChangeShapeType="1"/>
            </p:cNvSpPr>
            <p:nvPr/>
          </p:nvSpPr>
          <p:spPr bwMode="auto">
            <a:xfrm>
              <a:off x="6781800" y="4992960"/>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89" name="Oval 68"/>
            <p:cNvSpPr>
              <a:spLocks noChangeArrowheads="1"/>
            </p:cNvSpPr>
            <p:nvPr/>
          </p:nvSpPr>
          <p:spPr bwMode="auto">
            <a:xfrm>
              <a:off x="7162800" y="53739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108590" name="Oval 69"/>
            <p:cNvSpPr>
              <a:spLocks noChangeArrowheads="1"/>
            </p:cNvSpPr>
            <p:nvPr/>
          </p:nvSpPr>
          <p:spPr bwMode="auto">
            <a:xfrm>
              <a:off x="5334000" y="53739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9</a:t>
              </a:r>
              <a:endParaRPr lang="en-US" altLang="zh-CN" sz="2400">
                <a:latin typeface="Times New Roman" panose="02020603050405020304" pitchFamily="18" charset="0"/>
              </a:endParaRPr>
            </a:p>
          </p:txBody>
        </p:sp>
        <p:sp>
          <p:nvSpPr>
            <p:cNvPr id="108591" name="Text Box 70"/>
            <p:cNvSpPr txBox="1">
              <a:spLocks noChangeArrowheads="1"/>
            </p:cNvSpPr>
            <p:nvPr/>
          </p:nvSpPr>
          <p:spPr bwMode="auto">
            <a:xfrm>
              <a:off x="6096000" y="362136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latin typeface="Times New Roman" panose="02020603050405020304" pitchFamily="18" charset="0"/>
                </a:rPr>
                <a:t>1</a:t>
              </a:r>
            </a:p>
          </p:txBody>
        </p:sp>
        <p:sp>
          <p:nvSpPr>
            <p:cNvPr id="108592" name="Oval 72"/>
            <p:cNvSpPr>
              <a:spLocks noChangeArrowheads="1"/>
            </p:cNvSpPr>
            <p:nvPr/>
          </p:nvSpPr>
          <p:spPr bwMode="auto">
            <a:xfrm>
              <a:off x="5715000" y="392616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grpSp>
      <p:grpSp>
        <p:nvGrpSpPr>
          <p:cNvPr id="108557" name="Group 77"/>
          <p:cNvGrpSpPr>
            <a:grpSpLocks/>
          </p:cNvGrpSpPr>
          <p:nvPr/>
        </p:nvGrpSpPr>
        <p:grpSpPr bwMode="auto">
          <a:xfrm>
            <a:off x="4503739" y="1126480"/>
            <a:ext cx="3309938" cy="3022600"/>
            <a:chOff x="2784" y="144"/>
            <a:chExt cx="2085" cy="1904"/>
          </a:xfrm>
        </p:grpSpPr>
        <p:sp>
          <p:nvSpPr>
            <p:cNvPr id="108558" name="Line 11"/>
            <p:cNvSpPr>
              <a:spLocks noChangeShapeType="1"/>
            </p:cNvSpPr>
            <p:nvPr/>
          </p:nvSpPr>
          <p:spPr bwMode="auto">
            <a:xfrm>
              <a:off x="3360"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59" name="Line 12"/>
            <p:cNvSpPr>
              <a:spLocks noChangeShapeType="1"/>
            </p:cNvSpPr>
            <p:nvPr/>
          </p:nvSpPr>
          <p:spPr bwMode="auto">
            <a:xfrm flipH="1">
              <a:off x="2976" y="960"/>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88795" name="Text Box 27"/>
            <p:cNvSpPr txBox="1">
              <a:spLocks noChangeArrowheads="1"/>
            </p:cNvSpPr>
            <p:nvPr/>
          </p:nvSpPr>
          <p:spPr bwMode="auto">
            <a:xfrm>
              <a:off x="4204" y="528"/>
              <a:ext cx="212" cy="288"/>
            </a:xfrm>
            <a:prstGeom prst="rect">
              <a:avLst/>
            </a:prstGeom>
            <a:noFill/>
            <a:ln w="9525">
              <a:noFill/>
              <a:miter lim="800000"/>
              <a:headEnd/>
              <a:tailEnd/>
            </a:ln>
            <a:effectLst/>
          </p:spPr>
          <p:txBody>
            <a:bodyPr wrap="none">
              <a:spAutoFit/>
            </a:bodyPr>
            <a:lstStyle/>
            <a:p>
              <a:pPr algn="ctr">
                <a:defRPr/>
              </a:pPr>
              <a:r>
                <a:rPr lang="en-US" altLang="zh-CN" sz="2400" b="1">
                  <a:solidFill>
                    <a:srgbClr val="0080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108561" name="Oval 30"/>
            <p:cNvSpPr>
              <a:spLocks noChangeArrowheads="1"/>
            </p:cNvSpPr>
            <p:nvPr/>
          </p:nvSpPr>
          <p:spPr bwMode="auto">
            <a:xfrm>
              <a:off x="3168" y="76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7</a:t>
              </a:r>
              <a:endParaRPr lang="en-US" altLang="zh-CN" sz="2400" b="1">
                <a:latin typeface="Times New Roman" panose="02020603050405020304" pitchFamily="18" charset="0"/>
              </a:endParaRPr>
            </a:p>
          </p:txBody>
        </p:sp>
        <p:sp>
          <p:nvSpPr>
            <p:cNvPr id="108562" name="Oval 31"/>
            <p:cNvSpPr>
              <a:spLocks noChangeArrowheads="1"/>
            </p:cNvSpPr>
            <p:nvPr/>
          </p:nvSpPr>
          <p:spPr bwMode="auto">
            <a:xfrm>
              <a:off x="2784" y="12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8563" name="Oval 32"/>
            <p:cNvSpPr>
              <a:spLocks noChangeArrowheads="1"/>
            </p:cNvSpPr>
            <p:nvPr/>
          </p:nvSpPr>
          <p:spPr bwMode="auto">
            <a:xfrm>
              <a:off x="3504" y="12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9</a:t>
              </a:r>
              <a:endParaRPr lang="en-US" altLang="zh-CN" sz="2400">
                <a:latin typeface="Times New Roman" panose="02020603050405020304" pitchFamily="18" charset="0"/>
              </a:endParaRPr>
            </a:p>
          </p:txBody>
        </p:sp>
        <p:sp>
          <p:nvSpPr>
            <p:cNvPr id="288802" name="Text Box 34"/>
            <p:cNvSpPr txBox="1">
              <a:spLocks noChangeArrowheads="1"/>
            </p:cNvSpPr>
            <p:nvPr/>
          </p:nvSpPr>
          <p:spPr bwMode="auto">
            <a:xfrm>
              <a:off x="4108" y="1392"/>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08565" name="Oval 36"/>
            <p:cNvSpPr>
              <a:spLocks noChangeArrowheads="1"/>
            </p:cNvSpPr>
            <p:nvPr/>
          </p:nvSpPr>
          <p:spPr bwMode="auto">
            <a:xfrm>
              <a:off x="4032" y="1632"/>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ea typeface="MS Hei" pitchFamily="49" charset="-122"/>
                </a:rPr>
                <a:t>18</a:t>
              </a:r>
              <a:endParaRPr lang="en-US" altLang="zh-CN" sz="2400">
                <a:solidFill>
                  <a:srgbClr val="7030A0"/>
                </a:solidFill>
                <a:latin typeface="Times New Roman" panose="02020603050405020304" pitchFamily="18" charset="0"/>
              </a:endParaRPr>
            </a:p>
          </p:txBody>
        </p:sp>
        <p:sp>
          <p:nvSpPr>
            <p:cNvPr id="108566" name="Line 37"/>
            <p:cNvSpPr>
              <a:spLocks noChangeShapeType="1"/>
            </p:cNvSpPr>
            <p:nvPr/>
          </p:nvSpPr>
          <p:spPr bwMode="auto">
            <a:xfrm flipH="1">
              <a:off x="4272" y="1440"/>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67" name="Oval 38"/>
            <p:cNvSpPr>
              <a:spLocks noChangeArrowheads="1"/>
            </p:cNvSpPr>
            <p:nvPr/>
          </p:nvSpPr>
          <p:spPr bwMode="auto">
            <a:xfrm>
              <a:off x="4464" y="1200"/>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ea typeface="MS Hei" pitchFamily="49" charset="-122"/>
                </a:rPr>
                <a:t>26</a:t>
              </a:r>
              <a:endParaRPr lang="en-US" altLang="zh-CN" sz="2400">
                <a:solidFill>
                  <a:srgbClr val="7030A0"/>
                </a:solidFill>
                <a:latin typeface="Times New Roman" panose="02020603050405020304" pitchFamily="18" charset="0"/>
              </a:endParaRPr>
            </a:p>
          </p:txBody>
        </p:sp>
        <p:sp>
          <p:nvSpPr>
            <p:cNvPr id="108568" name="Line 39"/>
            <p:cNvSpPr>
              <a:spLocks noChangeShapeType="1"/>
            </p:cNvSpPr>
            <p:nvPr/>
          </p:nvSpPr>
          <p:spPr bwMode="auto">
            <a:xfrm>
              <a:off x="3840"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69" name="Line 40"/>
            <p:cNvSpPr>
              <a:spLocks noChangeShapeType="1"/>
            </p:cNvSpPr>
            <p:nvPr/>
          </p:nvSpPr>
          <p:spPr bwMode="auto">
            <a:xfrm flipH="1">
              <a:off x="3408" y="576"/>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8570" name="Oval 41"/>
            <p:cNvSpPr>
              <a:spLocks noChangeArrowheads="1"/>
            </p:cNvSpPr>
            <p:nvPr/>
          </p:nvSpPr>
          <p:spPr bwMode="auto">
            <a:xfrm>
              <a:off x="3600" y="336"/>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sp>
          <p:nvSpPr>
            <p:cNvPr id="288810" name="Text Box 42"/>
            <p:cNvSpPr txBox="1">
              <a:spLocks noChangeArrowheads="1"/>
            </p:cNvSpPr>
            <p:nvPr/>
          </p:nvSpPr>
          <p:spPr bwMode="auto">
            <a:xfrm>
              <a:off x="4558" y="960"/>
              <a:ext cx="311" cy="291"/>
            </a:xfrm>
            <a:prstGeom prst="rect">
              <a:avLst/>
            </a:prstGeom>
            <a:noFill/>
            <a:ln w="9525">
              <a:noFill/>
              <a:miter lim="800000"/>
              <a:headEnd/>
              <a:tailEnd/>
            </a:ln>
            <a:effectLst/>
          </p:spPr>
          <p:txBody>
            <a:bodyPr wrap="none">
              <a:spAutoFit/>
            </a:bodyPr>
            <a:lstStyle/>
            <a:p>
              <a:pPr algn="ctr">
                <a:defRPr/>
              </a:pPr>
              <a:r>
                <a:rPr lang="en-US" altLang="zh-CN" sz="2400" b="1">
                  <a:solidFill>
                    <a:srgbClr val="008000"/>
                  </a:solidFill>
                  <a:effectLst>
                    <a:outerShdw blurRad="38100" dist="38100" dir="2700000" algn="tl">
                      <a:srgbClr val="C0C0C0"/>
                    </a:outerShdw>
                  </a:effectLst>
                  <a:latin typeface="宋体" pitchFamily="2" charset="-122"/>
                </a:rPr>
                <a:t>-</a:t>
              </a:r>
              <a:r>
                <a:rPr lang="en-US" altLang="zh-CN" sz="2400" b="1">
                  <a:solidFill>
                    <a:srgbClr val="008000"/>
                  </a:solidFill>
                  <a:effectLst>
                    <a:outerShdw blurRad="38100" dist="38100" dir="2700000" algn="tl">
                      <a:srgbClr val="C0C0C0"/>
                    </a:outerShdw>
                  </a:effectLst>
                  <a:latin typeface="Times New Roman" pitchFamily="18" charset="0"/>
                </a:rPr>
                <a:t>1</a:t>
              </a:r>
            </a:p>
          </p:txBody>
        </p:sp>
        <p:sp>
          <p:nvSpPr>
            <p:cNvPr id="108572" name="Oval 48"/>
            <p:cNvSpPr>
              <a:spLocks noChangeArrowheads="1"/>
            </p:cNvSpPr>
            <p:nvPr/>
          </p:nvSpPr>
          <p:spPr bwMode="auto">
            <a:xfrm>
              <a:off x="4032" y="768"/>
              <a:ext cx="288" cy="288"/>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16</a:t>
              </a:r>
              <a:endParaRPr lang="en-US" altLang="zh-CN" sz="2400">
                <a:solidFill>
                  <a:srgbClr val="7030A0"/>
                </a:solidFill>
                <a:latin typeface="Times New Roman" panose="02020603050405020304" pitchFamily="18" charset="0"/>
              </a:endParaRPr>
            </a:p>
          </p:txBody>
        </p:sp>
        <p:sp>
          <p:nvSpPr>
            <p:cNvPr id="108573" name="Line 65"/>
            <p:cNvSpPr>
              <a:spLocks noChangeShapeType="1"/>
            </p:cNvSpPr>
            <p:nvPr/>
          </p:nvSpPr>
          <p:spPr bwMode="auto">
            <a:xfrm>
              <a:off x="4272" y="10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288839" name="Text Box 71"/>
            <p:cNvSpPr txBox="1">
              <a:spLocks noChangeArrowheads="1"/>
            </p:cNvSpPr>
            <p:nvPr/>
          </p:nvSpPr>
          <p:spPr bwMode="auto">
            <a:xfrm>
              <a:off x="3868" y="144"/>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C0C0C0"/>
                    </a:outerShdw>
                  </a:effectLst>
                  <a:latin typeface="Times New Roman" panose="02020603050405020304" pitchFamily="18" charset="0"/>
                </a:rPr>
                <a:t>1</a:t>
              </a:r>
            </a:p>
          </p:txBody>
        </p:sp>
        <p:sp>
          <p:nvSpPr>
            <p:cNvPr id="108575" name="Freeform 73"/>
            <p:cNvSpPr>
              <a:spLocks/>
            </p:cNvSpPr>
            <p:nvPr/>
          </p:nvSpPr>
          <p:spPr bwMode="auto">
            <a:xfrm>
              <a:off x="3872" y="600"/>
              <a:ext cx="960" cy="1448"/>
            </a:xfrm>
            <a:custGeom>
              <a:avLst/>
              <a:gdLst>
                <a:gd name="T0" fmla="*/ 160 w 960"/>
                <a:gd name="T1" fmla="*/ 72 h 1448"/>
                <a:gd name="T2" fmla="*/ 64 w 960"/>
                <a:gd name="T3" fmla="*/ 168 h 1448"/>
                <a:gd name="T4" fmla="*/ 16 w 960"/>
                <a:gd name="T5" fmla="*/ 312 h 1448"/>
                <a:gd name="T6" fmla="*/ 160 w 960"/>
                <a:gd name="T7" fmla="*/ 504 h 1448"/>
                <a:gd name="T8" fmla="*/ 304 w 960"/>
                <a:gd name="T9" fmla="*/ 648 h 1448"/>
                <a:gd name="T10" fmla="*/ 304 w 960"/>
                <a:gd name="T11" fmla="*/ 792 h 1448"/>
                <a:gd name="T12" fmla="*/ 112 w 960"/>
                <a:gd name="T13" fmla="*/ 984 h 1448"/>
                <a:gd name="T14" fmla="*/ 64 w 960"/>
                <a:gd name="T15" fmla="*/ 1128 h 1448"/>
                <a:gd name="T16" fmla="*/ 64 w 960"/>
                <a:gd name="T17" fmla="*/ 1224 h 1448"/>
                <a:gd name="T18" fmla="*/ 112 w 960"/>
                <a:gd name="T19" fmla="*/ 1320 h 1448"/>
                <a:gd name="T20" fmla="*/ 256 w 960"/>
                <a:gd name="T21" fmla="*/ 1416 h 1448"/>
                <a:gd name="T22" fmla="*/ 448 w 960"/>
                <a:gd name="T23" fmla="*/ 1368 h 1448"/>
                <a:gd name="T24" fmla="*/ 880 w 960"/>
                <a:gd name="T25" fmla="*/ 936 h 1448"/>
                <a:gd name="T26" fmla="*/ 928 w 960"/>
                <a:gd name="T27" fmla="*/ 792 h 1448"/>
                <a:gd name="T28" fmla="*/ 928 w 960"/>
                <a:gd name="T29" fmla="*/ 648 h 1448"/>
                <a:gd name="T30" fmla="*/ 832 w 960"/>
                <a:gd name="T31" fmla="*/ 504 h 1448"/>
                <a:gd name="T32" fmla="*/ 400 w 960"/>
                <a:gd name="T33" fmla="*/ 72 h 1448"/>
                <a:gd name="T34" fmla="*/ 160 w 960"/>
                <a:gd name="T35" fmla="*/ 72 h 14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0"/>
                <a:gd name="T55" fmla="*/ 0 h 1448"/>
                <a:gd name="T56" fmla="*/ 960 w 960"/>
                <a:gd name="T57" fmla="*/ 1448 h 14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0" h="1448">
                  <a:moveTo>
                    <a:pt x="160" y="72"/>
                  </a:moveTo>
                  <a:cubicBezTo>
                    <a:pt x="104" y="88"/>
                    <a:pt x="88" y="128"/>
                    <a:pt x="64" y="168"/>
                  </a:cubicBezTo>
                  <a:cubicBezTo>
                    <a:pt x="40" y="208"/>
                    <a:pt x="0" y="256"/>
                    <a:pt x="16" y="312"/>
                  </a:cubicBezTo>
                  <a:cubicBezTo>
                    <a:pt x="32" y="368"/>
                    <a:pt x="112" y="448"/>
                    <a:pt x="160" y="504"/>
                  </a:cubicBezTo>
                  <a:cubicBezTo>
                    <a:pt x="208" y="560"/>
                    <a:pt x="280" y="600"/>
                    <a:pt x="304" y="648"/>
                  </a:cubicBezTo>
                  <a:cubicBezTo>
                    <a:pt x="328" y="696"/>
                    <a:pt x="336" y="736"/>
                    <a:pt x="304" y="792"/>
                  </a:cubicBezTo>
                  <a:cubicBezTo>
                    <a:pt x="272" y="848"/>
                    <a:pt x="152" y="928"/>
                    <a:pt x="112" y="984"/>
                  </a:cubicBezTo>
                  <a:cubicBezTo>
                    <a:pt x="72" y="1040"/>
                    <a:pt x="72" y="1088"/>
                    <a:pt x="64" y="1128"/>
                  </a:cubicBezTo>
                  <a:cubicBezTo>
                    <a:pt x="56" y="1168"/>
                    <a:pt x="56" y="1192"/>
                    <a:pt x="64" y="1224"/>
                  </a:cubicBezTo>
                  <a:cubicBezTo>
                    <a:pt x="72" y="1256"/>
                    <a:pt x="80" y="1288"/>
                    <a:pt x="112" y="1320"/>
                  </a:cubicBezTo>
                  <a:cubicBezTo>
                    <a:pt x="144" y="1352"/>
                    <a:pt x="200" y="1408"/>
                    <a:pt x="256" y="1416"/>
                  </a:cubicBezTo>
                  <a:cubicBezTo>
                    <a:pt x="312" y="1424"/>
                    <a:pt x="344" y="1448"/>
                    <a:pt x="448" y="1368"/>
                  </a:cubicBezTo>
                  <a:cubicBezTo>
                    <a:pt x="552" y="1288"/>
                    <a:pt x="800" y="1032"/>
                    <a:pt x="880" y="936"/>
                  </a:cubicBezTo>
                  <a:cubicBezTo>
                    <a:pt x="960" y="840"/>
                    <a:pt x="920" y="840"/>
                    <a:pt x="928" y="792"/>
                  </a:cubicBezTo>
                  <a:cubicBezTo>
                    <a:pt x="936" y="744"/>
                    <a:pt x="944" y="696"/>
                    <a:pt x="928" y="648"/>
                  </a:cubicBezTo>
                  <a:cubicBezTo>
                    <a:pt x="912" y="600"/>
                    <a:pt x="920" y="600"/>
                    <a:pt x="832" y="504"/>
                  </a:cubicBezTo>
                  <a:cubicBezTo>
                    <a:pt x="744" y="408"/>
                    <a:pt x="512" y="144"/>
                    <a:pt x="400" y="72"/>
                  </a:cubicBezTo>
                  <a:cubicBezTo>
                    <a:pt x="288" y="0"/>
                    <a:pt x="216" y="56"/>
                    <a:pt x="160" y="72"/>
                  </a:cubicBezTo>
                  <a:close/>
                </a:path>
              </a:pathLst>
            </a:custGeom>
            <a:noFill/>
            <a:ln w="19050">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79" name="AutoShape 24"/>
          <p:cNvSpPr>
            <a:spLocks noChangeArrowheads="1"/>
          </p:cNvSpPr>
          <p:nvPr/>
        </p:nvSpPr>
        <p:spPr bwMode="auto">
          <a:xfrm>
            <a:off x="529839" y="182711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0" name="AutoShape 24"/>
          <p:cNvSpPr>
            <a:spLocks noChangeArrowheads="1"/>
          </p:cNvSpPr>
          <p:nvPr/>
        </p:nvSpPr>
        <p:spPr bwMode="auto">
          <a:xfrm>
            <a:off x="7731726" y="1922698"/>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Tree>
    <p:extLst>
      <p:ext uri="{BB962C8B-B14F-4D97-AF65-F5344CB8AC3E}">
        <p14:creationId xmlns:p14="http://schemas.microsoft.com/office/powerpoint/2010/main" val="183575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85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85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2" grpId="0"/>
      <p:bldP spid="79" grpId="0" animBg="1"/>
      <p:bldP spid="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2"/>
          <p:cNvSpPr>
            <a:spLocks noGrp="1"/>
          </p:cNvSpPr>
          <p:nvPr>
            <p:ph type="sldNum" sz="quarter" idx="4294967295"/>
          </p:nvPr>
        </p:nvSpPr>
        <p:spPr>
          <a:xfrm>
            <a:off x="6553200" y="6200775"/>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1DA015-7D5E-493D-9691-F2195DBAB806}" type="slidenum">
              <a:rPr lang="en-US" altLang="zh-CN">
                <a:latin typeface="华文新魏" panose="02010800040101010101" pitchFamily="2" charset="-122"/>
                <a:ea typeface="华文新魏" panose="02010800040101010101" pitchFamily="2" charset="-122"/>
              </a:rPr>
              <a:pPr eaLnBrk="1" hangingPunct="1"/>
              <a:t>28</a:t>
            </a:fld>
            <a:endParaRPr lang="en-US" altLang="zh-CN">
              <a:latin typeface="华文新魏" panose="02010800040101010101" pitchFamily="2" charset="-122"/>
              <a:ea typeface="华文新魏" panose="02010800040101010101" pitchFamily="2" charset="-122"/>
            </a:endParaRPr>
          </a:p>
        </p:txBody>
      </p:sp>
      <p:sp>
        <p:nvSpPr>
          <p:cNvPr id="289816" name="Text Box 24"/>
          <p:cNvSpPr txBox="1">
            <a:spLocks noChangeArrowheads="1"/>
          </p:cNvSpPr>
          <p:nvPr/>
        </p:nvSpPr>
        <p:spPr bwMode="auto">
          <a:xfrm>
            <a:off x="3733800" y="1397992"/>
            <a:ext cx="1416050" cy="457200"/>
          </a:xfrm>
          <a:prstGeom prst="rect">
            <a:avLst/>
          </a:prstGeom>
          <a:noFill/>
          <a:ln w="9525">
            <a:noFill/>
            <a:miter lim="800000"/>
            <a:headEnd/>
            <a:tailEnd/>
          </a:ln>
          <a:effectLst/>
        </p:spPr>
        <p:txBody>
          <a:bodyPr wrap="none">
            <a:spAutoFit/>
          </a:bodyPr>
          <a:lstStyle/>
          <a:p>
            <a:pPr algn="ctr">
              <a:defRPr/>
            </a:pPr>
            <a:r>
              <a:rPr lang="zh-CN" altLang="en-US" sz="2400" b="1">
                <a:effectLst>
                  <a:outerShdw blurRad="38100" dist="38100" dir="2700000" algn="tl">
                    <a:srgbClr val="C0C0C0"/>
                  </a:outerShdw>
                </a:effectLst>
                <a:latin typeface="Times New Roman" pitchFamily="18" charset="0"/>
                <a:ea typeface="仿宋_GB2312" pitchFamily="49" charset="-122"/>
              </a:rPr>
              <a:t>左右双旋</a:t>
            </a:r>
            <a:endParaRPr lang="zh-CN" altLang="en-US" sz="2400">
              <a:latin typeface="Times New Roman" pitchFamily="18" charset="0"/>
            </a:endParaRPr>
          </a:p>
        </p:txBody>
      </p:sp>
      <p:grpSp>
        <p:nvGrpSpPr>
          <p:cNvPr id="3" name="组合 2"/>
          <p:cNvGrpSpPr/>
          <p:nvPr/>
        </p:nvGrpSpPr>
        <p:grpSpPr>
          <a:xfrm>
            <a:off x="4724400" y="1016992"/>
            <a:ext cx="3429000" cy="3124200"/>
            <a:chOff x="4724400" y="609600"/>
            <a:chExt cx="3429000" cy="3124200"/>
          </a:xfrm>
        </p:grpSpPr>
        <p:sp>
          <p:nvSpPr>
            <p:cNvPr id="109571" name="Line 2"/>
            <p:cNvSpPr>
              <a:spLocks noChangeShapeType="1"/>
            </p:cNvSpPr>
            <p:nvPr/>
          </p:nvSpPr>
          <p:spPr bwMode="auto">
            <a:xfrm flipH="1">
              <a:off x="6781800" y="2057400"/>
              <a:ext cx="3048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2" name="Line 3"/>
            <p:cNvSpPr>
              <a:spLocks noChangeShapeType="1"/>
            </p:cNvSpPr>
            <p:nvPr/>
          </p:nvSpPr>
          <p:spPr bwMode="auto">
            <a:xfrm>
              <a:off x="6629400" y="1371600"/>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3" name="Line 4"/>
            <p:cNvSpPr>
              <a:spLocks noChangeShapeType="1"/>
            </p:cNvSpPr>
            <p:nvPr/>
          </p:nvSpPr>
          <p:spPr bwMode="auto">
            <a:xfrm flipH="1">
              <a:off x="5791200" y="1295400"/>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6" name="Line 7"/>
            <p:cNvSpPr>
              <a:spLocks noChangeShapeType="1"/>
            </p:cNvSpPr>
            <p:nvPr/>
          </p:nvSpPr>
          <p:spPr bwMode="auto">
            <a:xfrm>
              <a:off x="6858000" y="2819400"/>
              <a:ext cx="381000" cy="685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7" name="Line 8"/>
            <p:cNvSpPr>
              <a:spLocks noChangeShapeType="1"/>
            </p:cNvSpPr>
            <p:nvPr/>
          </p:nvSpPr>
          <p:spPr bwMode="auto">
            <a:xfrm>
              <a:off x="5791200" y="2057400"/>
              <a:ext cx="2286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8" name="Line 9"/>
            <p:cNvSpPr>
              <a:spLocks noChangeShapeType="1"/>
            </p:cNvSpPr>
            <p:nvPr/>
          </p:nvSpPr>
          <p:spPr bwMode="auto">
            <a:xfrm flipH="1">
              <a:off x="6248400" y="2819400"/>
              <a:ext cx="30480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2" name="Line 13"/>
            <p:cNvSpPr>
              <a:spLocks noChangeShapeType="1"/>
            </p:cNvSpPr>
            <p:nvPr/>
          </p:nvSpPr>
          <p:spPr bwMode="auto">
            <a:xfrm flipH="1">
              <a:off x="5105400" y="2057400"/>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5" name="Oval 16"/>
            <p:cNvSpPr>
              <a:spLocks noChangeArrowheads="1"/>
            </p:cNvSpPr>
            <p:nvPr/>
          </p:nvSpPr>
          <p:spPr bwMode="auto">
            <a:xfrm>
              <a:off x="6934200" y="1676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18</a:t>
              </a:r>
              <a:endParaRPr lang="en-US" altLang="zh-CN" sz="2400">
                <a:latin typeface="Times New Roman" panose="02020603050405020304" pitchFamily="18" charset="0"/>
              </a:endParaRPr>
            </a:p>
          </p:txBody>
        </p:sp>
        <p:sp>
          <p:nvSpPr>
            <p:cNvPr id="109594" name="Oval 25"/>
            <p:cNvSpPr>
              <a:spLocks noChangeArrowheads="1"/>
            </p:cNvSpPr>
            <p:nvPr/>
          </p:nvSpPr>
          <p:spPr bwMode="auto">
            <a:xfrm>
              <a:off x="5486400" y="1676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109595" name="Oval 26"/>
            <p:cNvSpPr>
              <a:spLocks noChangeArrowheads="1"/>
            </p:cNvSpPr>
            <p:nvPr/>
          </p:nvSpPr>
          <p:spPr bwMode="auto">
            <a:xfrm>
              <a:off x="47244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289819" name="Text Box 27"/>
            <p:cNvSpPr txBox="1">
              <a:spLocks noChangeArrowheads="1"/>
            </p:cNvSpPr>
            <p:nvPr/>
          </p:nvSpPr>
          <p:spPr bwMode="auto">
            <a:xfrm>
              <a:off x="5791200" y="2895600"/>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820" name="Text Box 28"/>
            <p:cNvSpPr txBox="1">
              <a:spLocks noChangeArrowheads="1"/>
            </p:cNvSpPr>
            <p:nvPr/>
          </p:nvSpPr>
          <p:spPr bwMode="auto">
            <a:xfrm>
              <a:off x="6324600" y="2057400"/>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109599" name="Oval 30"/>
            <p:cNvSpPr>
              <a:spLocks noChangeArrowheads="1"/>
            </p:cNvSpPr>
            <p:nvPr/>
          </p:nvSpPr>
          <p:spPr bwMode="auto">
            <a:xfrm>
              <a:off x="6248400" y="9906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11</a:t>
              </a:r>
              <a:endParaRPr lang="en-US" altLang="zh-CN" sz="2400">
                <a:latin typeface="Times New Roman" panose="02020603050405020304" pitchFamily="18" charset="0"/>
              </a:endParaRPr>
            </a:p>
          </p:txBody>
        </p:sp>
        <p:sp>
          <p:nvSpPr>
            <p:cNvPr id="289826" name="Text Box 34"/>
            <p:cNvSpPr txBox="1">
              <a:spLocks noChangeArrowheads="1"/>
            </p:cNvSpPr>
            <p:nvPr/>
          </p:nvSpPr>
          <p:spPr bwMode="auto">
            <a:xfrm>
              <a:off x="6931652" y="1295400"/>
              <a:ext cx="494046" cy="461665"/>
            </a:xfrm>
            <a:prstGeom prst="rect">
              <a:avLst/>
            </a:prstGeom>
            <a:noFill/>
            <a:ln w="9525">
              <a:noFill/>
              <a:miter lim="800000"/>
              <a:headEnd/>
              <a:tailEnd/>
            </a:ln>
            <a:effectLst/>
          </p:spPr>
          <p:txBody>
            <a:bodyPr wrap="none">
              <a:spAutoFit/>
            </a:bodyPr>
            <a:lstStyle/>
            <a:p>
              <a:pPr algn="ctr">
                <a:defRPr/>
              </a:pPr>
              <a:r>
                <a:rPr lang="en-US" altLang="zh-CN" sz="2400" b="1">
                  <a:solidFill>
                    <a:srgbClr val="008000"/>
                  </a:solidFill>
                  <a:effectLst>
                    <a:outerShdw blurRad="38100" dist="38100" dir="2700000" algn="tl">
                      <a:srgbClr val="C0C0C0"/>
                    </a:outerShdw>
                  </a:effectLst>
                  <a:latin typeface="宋体" pitchFamily="2" charset="-122"/>
                </a:rPr>
                <a:t>-</a:t>
              </a:r>
              <a:r>
                <a:rPr lang="en-US" altLang="zh-CN" sz="2400" b="1">
                  <a:solidFill>
                    <a:srgbClr val="008000"/>
                  </a:solidFill>
                  <a:effectLst>
                    <a:outerShdw blurRad="38100" dist="38100" dir="2700000" algn="tl">
                      <a:srgbClr val="C0C0C0"/>
                    </a:outerShdw>
                  </a:effectLst>
                  <a:latin typeface="Times New Roman" pitchFamily="18" charset="0"/>
                </a:rPr>
                <a:t>1</a:t>
              </a:r>
            </a:p>
          </p:txBody>
        </p:sp>
        <p:sp>
          <p:nvSpPr>
            <p:cNvPr id="109604" name="Oval 35"/>
            <p:cNvSpPr>
              <a:spLocks noChangeArrowheads="1"/>
            </p:cNvSpPr>
            <p:nvPr/>
          </p:nvSpPr>
          <p:spPr bwMode="auto">
            <a:xfrm>
              <a:off x="6934200" y="32766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16</a:t>
              </a:r>
              <a:endParaRPr lang="en-US" altLang="zh-CN" sz="2400">
                <a:latin typeface="Times New Roman" panose="02020603050405020304" pitchFamily="18" charset="0"/>
              </a:endParaRPr>
            </a:p>
          </p:txBody>
        </p:sp>
        <p:sp>
          <p:nvSpPr>
            <p:cNvPr id="109605" name="Oval 36"/>
            <p:cNvSpPr>
              <a:spLocks noChangeArrowheads="1"/>
            </p:cNvSpPr>
            <p:nvPr/>
          </p:nvSpPr>
          <p:spPr bwMode="auto">
            <a:xfrm>
              <a:off x="64770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15</a:t>
              </a:r>
              <a:endParaRPr lang="en-US" altLang="zh-CN" sz="2400">
                <a:latin typeface="Times New Roman" panose="02020603050405020304" pitchFamily="18" charset="0"/>
              </a:endParaRPr>
            </a:p>
          </p:txBody>
        </p:sp>
        <p:sp>
          <p:nvSpPr>
            <p:cNvPr id="289829" name="Text Box 37"/>
            <p:cNvSpPr txBox="1">
              <a:spLocks noChangeArrowheads="1"/>
            </p:cNvSpPr>
            <p:nvPr/>
          </p:nvSpPr>
          <p:spPr bwMode="auto">
            <a:xfrm>
              <a:off x="7054850" y="2895600"/>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C0C0C0"/>
                    </a:outerShdw>
                  </a:effectLst>
                  <a:latin typeface="Times New Roman" panose="02020603050405020304" pitchFamily="18" charset="0"/>
                </a:rPr>
                <a:t>0</a:t>
              </a:r>
            </a:p>
          </p:txBody>
        </p:sp>
        <p:sp>
          <p:nvSpPr>
            <p:cNvPr id="289830" name="Text Box 38"/>
            <p:cNvSpPr txBox="1">
              <a:spLocks noChangeArrowheads="1"/>
            </p:cNvSpPr>
            <p:nvPr/>
          </p:nvSpPr>
          <p:spPr bwMode="auto">
            <a:xfrm>
              <a:off x="6445250" y="609600"/>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C0C0C0"/>
                    </a:outerShdw>
                  </a:effectLst>
                  <a:latin typeface="Times New Roman" panose="02020603050405020304" pitchFamily="18" charset="0"/>
                </a:rPr>
                <a:t>1</a:t>
              </a:r>
            </a:p>
          </p:txBody>
        </p:sp>
        <p:sp>
          <p:nvSpPr>
            <p:cNvPr id="109610" name="Line 41"/>
            <p:cNvSpPr>
              <a:spLocks noChangeShapeType="1"/>
            </p:cNvSpPr>
            <p:nvPr/>
          </p:nvSpPr>
          <p:spPr bwMode="auto">
            <a:xfrm>
              <a:off x="7315200" y="2057400"/>
              <a:ext cx="685800" cy="685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612" name="Oval 43"/>
            <p:cNvSpPr>
              <a:spLocks noChangeArrowheads="1"/>
            </p:cNvSpPr>
            <p:nvPr/>
          </p:nvSpPr>
          <p:spPr bwMode="auto">
            <a:xfrm>
              <a:off x="76962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109613" name="Oval 44"/>
            <p:cNvSpPr>
              <a:spLocks noChangeArrowheads="1"/>
            </p:cNvSpPr>
            <p:nvPr/>
          </p:nvSpPr>
          <p:spPr bwMode="auto">
            <a:xfrm>
              <a:off x="6019800" y="32766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14</a:t>
              </a:r>
              <a:endParaRPr lang="en-US" altLang="zh-CN" sz="2400">
                <a:latin typeface="Times New Roman" panose="02020603050405020304" pitchFamily="18" charset="0"/>
              </a:endParaRPr>
            </a:p>
          </p:txBody>
        </p:sp>
        <p:sp>
          <p:nvSpPr>
            <p:cNvPr id="109616" name="Oval 47"/>
            <p:cNvSpPr>
              <a:spLocks noChangeArrowheads="1"/>
            </p:cNvSpPr>
            <p:nvPr/>
          </p:nvSpPr>
          <p:spPr bwMode="auto">
            <a:xfrm>
              <a:off x="58674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9</a:t>
              </a:r>
              <a:endParaRPr lang="en-US" altLang="zh-CN" sz="2400">
                <a:latin typeface="Times New Roman" panose="02020603050405020304" pitchFamily="18" charset="0"/>
              </a:endParaRPr>
            </a:p>
          </p:txBody>
        </p:sp>
      </p:grpSp>
      <p:grpSp>
        <p:nvGrpSpPr>
          <p:cNvPr id="2" name="组合 1"/>
          <p:cNvGrpSpPr/>
          <p:nvPr/>
        </p:nvGrpSpPr>
        <p:grpSpPr>
          <a:xfrm>
            <a:off x="609600" y="1093192"/>
            <a:ext cx="3276600" cy="4064000"/>
            <a:chOff x="609600" y="685800"/>
            <a:chExt cx="3276600" cy="4064000"/>
          </a:xfrm>
        </p:grpSpPr>
        <p:sp>
          <p:nvSpPr>
            <p:cNvPr id="109574" name="Line 5"/>
            <p:cNvSpPr>
              <a:spLocks noChangeShapeType="1"/>
            </p:cNvSpPr>
            <p:nvPr/>
          </p:nvSpPr>
          <p:spPr bwMode="auto">
            <a:xfrm>
              <a:off x="2438400" y="1371600"/>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5" name="Line 6"/>
            <p:cNvSpPr>
              <a:spLocks noChangeShapeType="1"/>
            </p:cNvSpPr>
            <p:nvPr/>
          </p:nvSpPr>
          <p:spPr bwMode="auto">
            <a:xfrm flipH="1">
              <a:off x="2057400" y="2819400"/>
              <a:ext cx="3048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79" name="Line 10"/>
            <p:cNvSpPr>
              <a:spLocks noChangeShapeType="1"/>
            </p:cNvSpPr>
            <p:nvPr/>
          </p:nvSpPr>
          <p:spPr bwMode="auto">
            <a:xfrm>
              <a:off x="1600200" y="2133600"/>
              <a:ext cx="2286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0" name="Line 11"/>
            <p:cNvSpPr>
              <a:spLocks noChangeShapeType="1"/>
            </p:cNvSpPr>
            <p:nvPr/>
          </p:nvSpPr>
          <p:spPr bwMode="auto">
            <a:xfrm flipH="1">
              <a:off x="2590800" y="2133600"/>
              <a:ext cx="2286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1" name="Line 12"/>
            <p:cNvSpPr>
              <a:spLocks noChangeShapeType="1"/>
            </p:cNvSpPr>
            <p:nvPr/>
          </p:nvSpPr>
          <p:spPr bwMode="auto">
            <a:xfrm>
              <a:off x="2133600" y="3657600"/>
              <a:ext cx="45720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3" name="Line 14"/>
            <p:cNvSpPr>
              <a:spLocks noChangeShapeType="1"/>
            </p:cNvSpPr>
            <p:nvPr/>
          </p:nvSpPr>
          <p:spPr bwMode="auto">
            <a:xfrm>
              <a:off x="3124200" y="2133600"/>
              <a:ext cx="4572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4" name="Oval 15"/>
            <p:cNvSpPr>
              <a:spLocks noChangeArrowheads="1"/>
            </p:cNvSpPr>
            <p:nvPr/>
          </p:nvSpPr>
          <p:spPr bwMode="auto">
            <a:xfrm>
              <a:off x="2362200" y="41148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15</a:t>
              </a:r>
              <a:endParaRPr lang="en-US" altLang="zh-CN" sz="2400">
                <a:solidFill>
                  <a:srgbClr val="7030A0"/>
                </a:solidFill>
                <a:latin typeface="Times New Roman" panose="02020603050405020304" pitchFamily="18" charset="0"/>
              </a:endParaRPr>
            </a:p>
          </p:txBody>
        </p:sp>
        <p:sp>
          <p:nvSpPr>
            <p:cNvPr id="289809" name="Text Box 17"/>
            <p:cNvSpPr txBox="1">
              <a:spLocks noChangeArrowheads="1"/>
            </p:cNvSpPr>
            <p:nvPr/>
          </p:nvSpPr>
          <p:spPr bwMode="auto">
            <a:xfrm>
              <a:off x="2406650" y="685800"/>
              <a:ext cx="336550" cy="457200"/>
            </a:xfrm>
            <a:prstGeom prst="rect">
              <a:avLst/>
            </a:prstGeom>
            <a:noFill/>
            <a:ln w="9525">
              <a:noFill/>
              <a:miter lim="800000"/>
              <a:headEnd/>
              <a:tailEnd/>
            </a:ln>
            <a:effectLst/>
          </p:spPr>
          <p:txBody>
            <a:bodyPr wrap="none">
              <a:spAutoFit/>
            </a:bodyPr>
            <a:lstStyle/>
            <a:p>
              <a:pPr algn="ctr">
                <a:defRPr/>
              </a:pPr>
              <a:r>
                <a:rPr lang="en-US" altLang="zh-CN" sz="2400" b="1">
                  <a:solidFill>
                    <a:srgbClr val="009900"/>
                  </a:solidFill>
                  <a:effectLst>
                    <a:outerShdw blurRad="38100" dist="38100" dir="2700000" algn="tl">
                      <a:srgbClr val="C0C0C0"/>
                    </a:outerShdw>
                  </a:effectLst>
                  <a:latin typeface="Times New Roman" pitchFamily="18" charset="0"/>
                </a:rPr>
                <a:t>2</a:t>
              </a:r>
              <a:endParaRPr lang="en-US" altLang="zh-CN" sz="2400">
                <a:solidFill>
                  <a:srgbClr val="009900"/>
                </a:solidFill>
                <a:latin typeface="Times New Roman" pitchFamily="18" charset="0"/>
              </a:endParaRPr>
            </a:p>
          </p:txBody>
        </p:sp>
        <p:sp>
          <p:nvSpPr>
            <p:cNvPr id="109587" name="Line 18"/>
            <p:cNvSpPr>
              <a:spLocks noChangeShapeType="1"/>
            </p:cNvSpPr>
            <p:nvPr/>
          </p:nvSpPr>
          <p:spPr bwMode="auto">
            <a:xfrm flipH="1">
              <a:off x="838200" y="2057400"/>
              <a:ext cx="609600" cy="6096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588" name="Oval 19"/>
            <p:cNvSpPr>
              <a:spLocks noChangeArrowheads="1"/>
            </p:cNvSpPr>
            <p:nvPr/>
          </p:nvSpPr>
          <p:spPr bwMode="auto">
            <a:xfrm>
              <a:off x="6096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3</a:t>
              </a:r>
              <a:endParaRPr lang="en-US" altLang="zh-CN" sz="2400">
                <a:latin typeface="Times New Roman" panose="02020603050405020304" pitchFamily="18" charset="0"/>
              </a:endParaRPr>
            </a:p>
          </p:txBody>
        </p:sp>
        <p:sp>
          <p:nvSpPr>
            <p:cNvPr id="109589" name="Oval 20"/>
            <p:cNvSpPr>
              <a:spLocks noChangeArrowheads="1"/>
            </p:cNvSpPr>
            <p:nvPr/>
          </p:nvSpPr>
          <p:spPr bwMode="auto">
            <a:xfrm>
              <a:off x="2743200" y="17526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18</a:t>
              </a:r>
              <a:endParaRPr lang="en-US" altLang="zh-CN" sz="2400">
                <a:latin typeface="Times New Roman" panose="02020603050405020304" pitchFamily="18" charset="0"/>
              </a:endParaRPr>
            </a:p>
          </p:txBody>
        </p:sp>
        <p:sp>
          <p:nvSpPr>
            <p:cNvPr id="109590" name="Oval 21"/>
            <p:cNvSpPr>
              <a:spLocks noChangeArrowheads="1"/>
            </p:cNvSpPr>
            <p:nvPr/>
          </p:nvSpPr>
          <p:spPr bwMode="auto">
            <a:xfrm>
              <a:off x="22860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ea typeface="MS Hei" pitchFamily="49" charset="-122"/>
                </a:rPr>
                <a:t>16</a:t>
              </a:r>
              <a:endParaRPr lang="en-US" altLang="zh-CN" sz="2400">
                <a:solidFill>
                  <a:srgbClr val="7030A0"/>
                </a:solidFill>
                <a:latin typeface="Times New Roman" panose="02020603050405020304" pitchFamily="18" charset="0"/>
              </a:endParaRPr>
            </a:p>
          </p:txBody>
        </p:sp>
        <p:sp>
          <p:nvSpPr>
            <p:cNvPr id="289814" name="Text Box 22"/>
            <p:cNvSpPr txBox="1">
              <a:spLocks noChangeArrowheads="1"/>
            </p:cNvSpPr>
            <p:nvPr/>
          </p:nvSpPr>
          <p:spPr bwMode="auto">
            <a:xfrm>
              <a:off x="2207252" y="1981200"/>
              <a:ext cx="494046" cy="461665"/>
            </a:xfrm>
            <a:prstGeom prst="rect">
              <a:avLst/>
            </a:prstGeom>
            <a:noFill/>
            <a:ln w="9525">
              <a:noFill/>
              <a:miter lim="800000"/>
              <a:headEnd/>
              <a:tailEnd/>
            </a:ln>
            <a:effectLst/>
          </p:spPr>
          <p:txBody>
            <a:bodyPr wrap="none">
              <a:spAutoFit/>
            </a:bodyPr>
            <a:lstStyle/>
            <a:p>
              <a:pPr algn="ctr">
                <a:defRPr/>
              </a:pPr>
              <a:r>
                <a:rPr lang="en-US" altLang="zh-CN" sz="2400" b="1">
                  <a:solidFill>
                    <a:srgbClr val="0099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009900"/>
                  </a:solidFill>
                  <a:effectLst>
                    <a:outerShdw blurRad="38100" dist="38100" dir="2700000" algn="tl">
                      <a:srgbClr val="C0C0C0"/>
                    </a:outerShdw>
                  </a:effectLst>
                  <a:latin typeface="Times New Roman" pitchFamily="18" charset="0"/>
                </a:rPr>
                <a:t>2</a:t>
              </a:r>
              <a:endParaRPr lang="en-US" altLang="zh-CN" sz="2400">
                <a:solidFill>
                  <a:srgbClr val="009900"/>
                </a:solidFill>
                <a:latin typeface="Times New Roman" pitchFamily="18" charset="0"/>
              </a:endParaRPr>
            </a:p>
          </p:txBody>
        </p:sp>
        <p:sp>
          <p:nvSpPr>
            <p:cNvPr id="289821" name="Text Box 29"/>
            <p:cNvSpPr txBox="1">
              <a:spLocks noChangeArrowheads="1"/>
            </p:cNvSpPr>
            <p:nvPr/>
          </p:nvSpPr>
          <p:spPr bwMode="auto">
            <a:xfrm>
              <a:off x="2590800" y="3733800"/>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9900"/>
                  </a:solidFill>
                  <a:effectLst>
                    <a:outerShdw blurRad="38100" dist="38100" dir="2700000" algn="tl">
                      <a:srgbClr val="C0C0C0"/>
                    </a:outerShdw>
                  </a:effectLst>
                  <a:latin typeface="Times New Roman" panose="02020603050405020304" pitchFamily="18" charset="0"/>
                </a:rPr>
                <a:t>0</a:t>
              </a:r>
            </a:p>
          </p:txBody>
        </p:sp>
        <p:sp>
          <p:nvSpPr>
            <p:cNvPr id="109600" name="Oval 31"/>
            <p:cNvSpPr>
              <a:spLocks noChangeArrowheads="1"/>
            </p:cNvSpPr>
            <p:nvPr/>
          </p:nvSpPr>
          <p:spPr bwMode="auto">
            <a:xfrm>
              <a:off x="1295400" y="17526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solidFill>
                    <a:srgbClr val="CC3300"/>
                  </a:solidFill>
                  <a:latin typeface="Times New Roman" panose="02020603050405020304" pitchFamily="18" charset="0"/>
                  <a:ea typeface="MS Hei" pitchFamily="49" charset="-122"/>
                </a:rPr>
                <a:t>7</a:t>
              </a:r>
              <a:endParaRPr lang="en-US" altLang="zh-CN" sz="2400">
                <a:latin typeface="Times New Roman" panose="02020603050405020304" pitchFamily="18" charset="0"/>
              </a:endParaRPr>
            </a:p>
          </p:txBody>
        </p:sp>
        <p:sp>
          <p:nvSpPr>
            <p:cNvPr id="109601" name="Oval 32"/>
            <p:cNvSpPr>
              <a:spLocks noChangeArrowheads="1"/>
            </p:cNvSpPr>
            <p:nvPr/>
          </p:nvSpPr>
          <p:spPr bwMode="auto">
            <a:xfrm>
              <a:off x="1828800" y="32766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7030A0"/>
                  </a:solidFill>
                  <a:latin typeface="Times New Roman" panose="02020603050405020304" pitchFamily="18" charset="0"/>
                </a:rPr>
                <a:t>14</a:t>
              </a:r>
              <a:endParaRPr lang="en-US" altLang="zh-CN" sz="2400">
                <a:solidFill>
                  <a:srgbClr val="7030A0"/>
                </a:solidFill>
                <a:latin typeface="Times New Roman" panose="02020603050405020304" pitchFamily="18" charset="0"/>
              </a:endParaRPr>
            </a:p>
          </p:txBody>
        </p:sp>
        <p:sp>
          <p:nvSpPr>
            <p:cNvPr id="109602" name="Oval 33"/>
            <p:cNvSpPr>
              <a:spLocks noChangeArrowheads="1"/>
            </p:cNvSpPr>
            <p:nvPr/>
          </p:nvSpPr>
          <p:spPr bwMode="auto">
            <a:xfrm>
              <a:off x="16764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9</a:t>
              </a:r>
              <a:endParaRPr lang="en-US" altLang="zh-CN" sz="2400">
                <a:latin typeface="Times New Roman" panose="02020603050405020304" pitchFamily="18" charset="0"/>
              </a:endParaRPr>
            </a:p>
          </p:txBody>
        </p:sp>
        <p:sp>
          <p:nvSpPr>
            <p:cNvPr id="109608" name="Line 39"/>
            <p:cNvSpPr>
              <a:spLocks noChangeShapeType="1"/>
            </p:cNvSpPr>
            <p:nvPr/>
          </p:nvSpPr>
          <p:spPr bwMode="auto">
            <a:xfrm flipH="1">
              <a:off x="1676400" y="1295400"/>
              <a:ext cx="533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a:p>
          </p:txBody>
        </p:sp>
        <p:sp>
          <p:nvSpPr>
            <p:cNvPr id="109609" name="Oval 40"/>
            <p:cNvSpPr>
              <a:spLocks noChangeArrowheads="1"/>
            </p:cNvSpPr>
            <p:nvPr/>
          </p:nvSpPr>
          <p:spPr bwMode="auto">
            <a:xfrm>
              <a:off x="2057400" y="10668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ea typeface="MS Hei" pitchFamily="49" charset="-122"/>
                </a:rPr>
                <a:t>11</a:t>
              </a:r>
              <a:endParaRPr lang="en-US" altLang="zh-CN" sz="2400">
                <a:latin typeface="Times New Roman" panose="02020603050405020304" pitchFamily="18" charset="0"/>
              </a:endParaRPr>
            </a:p>
          </p:txBody>
        </p:sp>
        <p:sp>
          <p:nvSpPr>
            <p:cNvPr id="109611" name="Oval 42"/>
            <p:cNvSpPr>
              <a:spLocks noChangeArrowheads="1"/>
            </p:cNvSpPr>
            <p:nvPr/>
          </p:nvSpPr>
          <p:spPr bwMode="auto">
            <a:xfrm>
              <a:off x="3429000" y="2438400"/>
              <a:ext cx="457200" cy="457200"/>
            </a:xfrm>
            <a:prstGeom prst="ellipse">
              <a:avLst/>
            </a:prstGeom>
            <a:solidFill>
              <a:srgbClr val="FFFFCC"/>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rgbClr val="CC3300"/>
                  </a:solidFill>
                  <a:latin typeface="Times New Roman" panose="02020603050405020304" pitchFamily="18" charset="0"/>
                </a:rPr>
                <a:t>26</a:t>
              </a:r>
              <a:endParaRPr lang="en-US" altLang="zh-CN" sz="2400">
                <a:latin typeface="Times New Roman" panose="02020603050405020304" pitchFamily="18" charset="0"/>
              </a:endParaRPr>
            </a:p>
          </p:txBody>
        </p:sp>
        <p:sp>
          <p:nvSpPr>
            <p:cNvPr id="289837" name="Text Box 45"/>
            <p:cNvSpPr txBox="1">
              <a:spLocks noChangeArrowheads="1"/>
            </p:cNvSpPr>
            <p:nvPr/>
          </p:nvSpPr>
          <p:spPr bwMode="auto">
            <a:xfrm>
              <a:off x="1447800" y="3200400"/>
              <a:ext cx="336550" cy="457200"/>
            </a:xfrm>
            <a:prstGeom prst="rect">
              <a:avLst/>
            </a:prstGeom>
            <a:solidFill>
              <a:srgbClr val="FFFFCC"/>
            </a:solid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8000"/>
                  </a:solidFill>
                  <a:effectLst>
                    <a:outerShdw blurRad="38100" dist="38100" dir="2700000" algn="tl">
                      <a:srgbClr val="000000"/>
                    </a:outerShdw>
                  </a:effectLst>
                  <a:latin typeface="Times New Roman" panose="02020603050405020304" pitchFamily="18" charset="0"/>
                </a:rPr>
                <a:t>1</a:t>
              </a:r>
            </a:p>
          </p:txBody>
        </p:sp>
        <p:sp>
          <p:nvSpPr>
            <p:cNvPr id="289838" name="Text Box 46"/>
            <p:cNvSpPr txBox="1">
              <a:spLocks noChangeArrowheads="1"/>
            </p:cNvSpPr>
            <p:nvPr/>
          </p:nvSpPr>
          <p:spPr bwMode="auto">
            <a:xfrm>
              <a:off x="2893052" y="1371600"/>
              <a:ext cx="494046" cy="461665"/>
            </a:xfrm>
            <a:prstGeom prst="rect">
              <a:avLst/>
            </a:prstGeom>
            <a:noFill/>
            <a:ln w="9525">
              <a:noFill/>
              <a:miter lim="800000"/>
              <a:headEnd/>
              <a:tailEnd/>
            </a:ln>
            <a:effectLst/>
          </p:spPr>
          <p:txBody>
            <a:bodyPr wrap="none">
              <a:spAutoFit/>
            </a:bodyPr>
            <a:lstStyle/>
            <a:p>
              <a:pPr algn="ctr">
                <a:defRPr/>
              </a:pPr>
              <a:r>
                <a:rPr lang="en-US" altLang="zh-CN" sz="2400" b="1">
                  <a:solidFill>
                    <a:srgbClr val="0099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009900"/>
                  </a:solidFill>
                  <a:effectLst>
                    <a:outerShdw blurRad="38100" dist="38100" dir="2700000" algn="tl">
                      <a:srgbClr val="C0C0C0"/>
                    </a:outerShdw>
                  </a:effectLst>
                  <a:latin typeface="Times New Roman" pitchFamily="18" charset="0"/>
                </a:rPr>
                <a:t>2</a:t>
              </a:r>
            </a:p>
          </p:txBody>
        </p:sp>
        <p:sp>
          <p:nvSpPr>
            <p:cNvPr id="109618" name="Freeform 49"/>
            <p:cNvSpPr>
              <a:spLocks/>
            </p:cNvSpPr>
            <p:nvPr/>
          </p:nvSpPr>
          <p:spPr bwMode="auto">
            <a:xfrm>
              <a:off x="1663700" y="2247900"/>
              <a:ext cx="1320800" cy="2501900"/>
            </a:xfrm>
            <a:custGeom>
              <a:avLst/>
              <a:gdLst>
                <a:gd name="T0" fmla="*/ 1108868821 w 832"/>
                <a:gd name="T1" fmla="*/ 181451243 h 1576"/>
                <a:gd name="T2" fmla="*/ 866933892 w 832"/>
                <a:gd name="T3" fmla="*/ 544353780 h 1576"/>
                <a:gd name="T4" fmla="*/ 745966230 w 832"/>
                <a:gd name="T5" fmla="*/ 1028223828 h 1576"/>
                <a:gd name="T6" fmla="*/ 262096272 w 832"/>
                <a:gd name="T7" fmla="*/ 1512093678 h 1576"/>
                <a:gd name="T8" fmla="*/ 20161250 w 832"/>
                <a:gd name="T9" fmla="*/ 1874996463 h 1576"/>
                <a:gd name="T10" fmla="*/ 141128758 w 832"/>
                <a:gd name="T11" fmla="*/ 2147483647 h 1576"/>
                <a:gd name="T12" fmla="*/ 866933892 w 832"/>
                <a:gd name="T13" fmla="*/ 2147483647 h 1576"/>
                <a:gd name="T14" fmla="*/ 1350803750 w 832"/>
                <a:gd name="T15" fmla="*/ 2147483647 h 1576"/>
                <a:gd name="T16" fmla="*/ 1834674005 w 832"/>
                <a:gd name="T17" fmla="*/ 2147483647 h 1576"/>
                <a:gd name="T18" fmla="*/ 2076608934 w 832"/>
                <a:gd name="T19" fmla="*/ 2147483647 h 1576"/>
                <a:gd name="T20" fmla="*/ 1955641470 w 832"/>
                <a:gd name="T21" fmla="*/ 2147483647 h 1576"/>
                <a:gd name="T22" fmla="*/ 1350803750 w 832"/>
                <a:gd name="T23" fmla="*/ 2147483647 h 1576"/>
                <a:gd name="T24" fmla="*/ 1471771215 w 832"/>
                <a:gd name="T25" fmla="*/ 1512093678 h 1576"/>
                <a:gd name="T26" fmla="*/ 1834674005 w 832"/>
                <a:gd name="T27" fmla="*/ 1149191291 h 1576"/>
                <a:gd name="T28" fmla="*/ 1955641470 w 832"/>
                <a:gd name="T29" fmla="*/ 786288705 h 1576"/>
                <a:gd name="T30" fmla="*/ 1955641470 w 832"/>
                <a:gd name="T31" fmla="*/ 423386317 h 1576"/>
                <a:gd name="T32" fmla="*/ 1592738680 w 832"/>
                <a:gd name="T33" fmla="*/ 60483756 h 1576"/>
                <a:gd name="T34" fmla="*/ 1229836286 w 832"/>
                <a:gd name="T35" fmla="*/ 60483756 h 1576"/>
                <a:gd name="T36" fmla="*/ 1108868821 w 832"/>
                <a:gd name="T37" fmla="*/ 181451243 h 15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2"/>
                <a:gd name="T58" fmla="*/ 0 h 1576"/>
                <a:gd name="T59" fmla="*/ 832 w 832"/>
                <a:gd name="T60" fmla="*/ 1576 h 15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2" h="1576">
                  <a:moveTo>
                    <a:pt x="440" y="72"/>
                  </a:moveTo>
                  <a:cubicBezTo>
                    <a:pt x="416" y="104"/>
                    <a:pt x="368" y="160"/>
                    <a:pt x="344" y="216"/>
                  </a:cubicBezTo>
                  <a:cubicBezTo>
                    <a:pt x="320" y="272"/>
                    <a:pt x="336" y="344"/>
                    <a:pt x="296" y="408"/>
                  </a:cubicBezTo>
                  <a:cubicBezTo>
                    <a:pt x="256" y="472"/>
                    <a:pt x="152" y="544"/>
                    <a:pt x="104" y="600"/>
                  </a:cubicBezTo>
                  <a:cubicBezTo>
                    <a:pt x="56" y="656"/>
                    <a:pt x="16" y="680"/>
                    <a:pt x="8" y="744"/>
                  </a:cubicBezTo>
                  <a:cubicBezTo>
                    <a:pt x="0" y="808"/>
                    <a:pt x="0" y="872"/>
                    <a:pt x="56" y="984"/>
                  </a:cubicBezTo>
                  <a:cubicBezTo>
                    <a:pt x="112" y="1096"/>
                    <a:pt x="264" y="1320"/>
                    <a:pt x="344" y="1416"/>
                  </a:cubicBezTo>
                  <a:cubicBezTo>
                    <a:pt x="424" y="1512"/>
                    <a:pt x="472" y="1544"/>
                    <a:pt x="536" y="1560"/>
                  </a:cubicBezTo>
                  <a:cubicBezTo>
                    <a:pt x="600" y="1576"/>
                    <a:pt x="680" y="1544"/>
                    <a:pt x="728" y="1512"/>
                  </a:cubicBezTo>
                  <a:cubicBezTo>
                    <a:pt x="776" y="1480"/>
                    <a:pt x="816" y="1424"/>
                    <a:pt x="824" y="1368"/>
                  </a:cubicBezTo>
                  <a:cubicBezTo>
                    <a:pt x="832" y="1312"/>
                    <a:pt x="824" y="1256"/>
                    <a:pt x="776" y="1176"/>
                  </a:cubicBezTo>
                  <a:cubicBezTo>
                    <a:pt x="728" y="1096"/>
                    <a:pt x="568" y="984"/>
                    <a:pt x="536" y="888"/>
                  </a:cubicBezTo>
                  <a:cubicBezTo>
                    <a:pt x="504" y="792"/>
                    <a:pt x="552" y="672"/>
                    <a:pt x="584" y="600"/>
                  </a:cubicBezTo>
                  <a:cubicBezTo>
                    <a:pt x="616" y="528"/>
                    <a:pt x="696" y="504"/>
                    <a:pt x="728" y="456"/>
                  </a:cubicBezTo>
                  <a:cubicBezTo>
                    <a:pt x="760" y="408"/>
                    <a:pt x="768" y="360"/>
                    <a:pt x="776" y="312"/>
                  </a:cubicBezTo>
                  <a:cubicBezTo>
                    <a:pt x="784" y="264"/>
                    <a:pt x="800" y="216"/>
                    <a:pt x="776" y="168"/>
                  </a:cubicBezTo>
                  <a:cubicBezTo>
                    <a:pt x="752" y="120"/>
                    <a:pt x="680" y="48"/>
                    <a:pt x="632" y="24"/>
                  </a:cubicBezTo>
                  <a:cubicBezTo>
                    <a:pt x="584" y="0"/>
                    <a:pt x="520" y="16"/>
                    <a:pt x="488" y="24"/>
                  </a:cubicBezTo>
                  <a:cubicBezTo>
                    <a:pt x="456" y="32"/>
                    <a:pt x="464" y="40"/>
                    <a:pt x="440" y="72"/>
                  </a:cubicBezTo>
                  <a:close/>
                </a:path>
              </a:pathLst>
            </a:custGeom>
            <a:noFill/>
            <a:ln w="1905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50" name="AutoShape 24"/>
          <p:cNvSpPr>
            <a:spLocks noChangeArrowheads="1"/>
          </p:cNvSpPr>
          <p:nvPr/>
        </p:nvSpPr>
        <p:spPr bwMode="auto">
          <a:xfrm>
            <a:off x="3955054" y="1778992"/>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3" name="标题 3"/>
          <p:cNvSpPr txBox="1">
            <a:spLocks/>
          </p:cNvSpPr>
          <p:nvPr/>
        </p:nvSpPr>
        <p:spPr>
          <a:xfrm>
            <a:off x="0" y="-27384"/>
            <a:ext cx="9144000" cy="936104"/>
          </a:xfrm>
          <a:prstGeom prst="rect">
            <a:avLst/>
          </a:prstGeom>
        </p:spPr>
        <p:txBody>
          <a:bodyPr>
            <a:normAutofit fontScale="90000"/>
          </a:bodyPr>
          <a:lstStyle>
            <a:lvl1pPr algn="ctr" defTabSz="914400" rtl="0" eaLnBrk="1" latinLnBrk="0" hangingPunct="1">
              <a:spcBef>
                <a:spcPct val="0"/>
              </a:spcBef>
              <a:buNone/>
              <a:defRPr sz="4000" kern="1200">
                <a:solidFill>
                  <a:schemeClr val="tx1"/>
                </a:solidFill>
                <a:latin typeface="+mj-lt"/>
                <a:ea typeface="+mj-ea"/>
                <a:cs typeface="+mj-cs"/>
              </a:defRPr>
            </a:lvl1pPr>
          </a:lstStyle>
          <a:p>
            <a:r>
              <a:rPr lang="en-US" altLang="zh-CN" smtClean="0"/>
              <a:t>AVL</a:t>
            </a:r>
            <a:r>
              <a:rPr lang="zh-CN" altLang="en-US" smtClean="0"/>
              <a:t>树构造示例：</a:t>
            </a:r>
            <a:r>
              <a:rPr lang="en-US" altLang="zh-CN" smtClean="0"/>
              <a:t>16, 3, 7, 11, 9, 26, 18, 14, 15</a:t>
            </a:r>
            <a:endParaRPr lang="zh-CN" altLang="en-US"/>
          </a:p>
        </p:txBody>
      </p:sp>
    </p:spTree>
    <p:extLst>
      <p:ext uri="{BB962C8B-B14F-4D97-AF65-F5344CB8AC3E}">
        <p14:creationId xmlns:p14="http://schemas.microsoft.com/office/powerpoint/2010/main" val="361978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98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6" grpId="0"/>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r>
              <a:rPr lang="en-US" altLang="zh-CN" smtClean="0"/>
              <a:t>AVL</a:t>
            </a:r>
            <a:r>
              <a:rPr lang="zh-CN" altLang="en-US" smtClean="0"/>
              <a:t>树的删除</a:t>
            </a:r>
          </a:p>
        </p:txBody>
      </p:sp>
      <p:sp>
        <p:nvSpPr>
          <p:cNvPr id="110596" name="Rectangle 3"/>
          <p:cNvSpPr>
            <a:spLocks noGrp="1" noChangeArrowheads="1"/>
          </p:cNvSpPr>
          <p:nvPr>
            <p:ph idx="1"/>
          </p:nvPr>
        </p:nvSpPr>
        <p:spPr/>
        <p:txBody>
          <a:bodyPr>
            <a:normAutofit/>
          </a:bodyPr>
          <a:lstStyle/>
          <a:p>
            <a:r>
              <a:rPr lang="zh-CN" altLang="en-US" sz="3600" smtClean="0"/>
              <a:t>如果</a:t>
            </a:r>
            <a:r>
              <a:rPr lang="zh-CN" altLang="en-US" sz="3600" b="1" smtClean="0">
                <a:solidFill>
                  <a:srgbClr val="0000FF"/>
                </a:solidFill>
              </a:rPr>
              <a:t>被删结点</a:t>
            </a:r>
            <a:r>
              <a:rPr lang="en-US" altLang="zh-CN" sz="3600" b="1" smtClean="0">
                <a:solidFill>
                  <a:srgbClr val="0000FF"/>
                </a:solidFill>
              </a:rPr>
              <a:t>x</a:t>
            </a:r>
            <a:r>
              <a:rPr lang="zh-CN" altLang="en-US" sz="3600" b="1" smtClean="0">
                <a:solidFill>
                  <a:srgbClr val="0000FF"/>
                </a:solidFill>
              </a:rPr>
              <a:t>最多只有一个子女</a:t>
            </a:r>
            <a:r>
              <a:rPr lang="zh-CN" altLang="en-US" sz="3600" smtClean="0"/>
              <a:t>，可做简单删除</a:t>
            </a:r>
            <a:endParaRPr lang="en-US" altLang="zh-CN" sz="3600" smtClean="0"/>
          </a:p>
          <a:p>
            <a:pPr lvl="1"/>
            <a:r>
              <a:rPr lang="zh-CN" altLang="en-US" sz="3200" smtClean="0"/>
              <a:t>将结点</a:t>
            </a:r>
            <a:r>
              <a:rPr lang="en-US" altLang="zh-CN" sz="3200" smtClean="0"/>
              <a:t>x</a:t>
            </a:r>
            <a:r>
              <a:rPr lang="zh-CN" altLang="en-US" sz="3200" smtClean="0"/>
              <a:t>从树中删去</a:t>
            </a:r>
          </a:p>
          <a:p>
            <a:pPr lvl="1"/>
            <a:r>
              <a:rPr lang="zh-CN" altLang="en-US" sz="3200" smtClean="0"/>
              <a:t>因为结点</a:t>
            </a:r>
            <a:r>
              <a:rPr lang="en-US" altLang="zh-CN" sz="3200" smtClean="0"/>
              <a:t>x</a:t>
            </a:r>
            <a:r>
              <a:rPr lang="zh-CN" altLang="en-US" sz="3200" smtClean="0"/>
              <a:t>最多有一个子女，可以简单地把</a:t>
            </a:r>
            <a:r>
              <a:rPr lang="en-US" altLang="zh-CN" sz="3200" smtClean="0"/>
              <a:t>x</a:t>
            </a:r>
            <a:r>
              <a:rPr lang="zh-CN" altLang="en-US" sz="3200" smtClean="0"/>
              <a:t>的双亲中原来指向</a:t>
            </a:r>
            <a:r>
              <a:rPr lang="en-US" altLang="zh-CN" sz="3200" smtClean="0"/>
              <a:t>x</a:t>
            </a:r>
            <a:r>
              <a:rPr lang="zh-CN" altLang="en-US" sz="3200" smtClean="0"/>
              <a:t>的指针改指到这个子女结点</a:t>
            </a:r>
          </a:p>
          <a:p>
            <a:pPr lvl="1"/>
            <a:r>
              <a:rPr lang="zh-CN" altLang="en-US" sz="3200" smtClean="0"/>
              <a:t>如果结点</a:t>
            </a:r>
            <a:r>
              <a:rPr lang="en-US" altLang="zh-CN" sz="3200" smtClean="0"/>
              <a:t>x</a:t>
            </a:r>
            <a:r>
              <a:rPr lang="zh-CN" altLang="en-US" sz="3200" smtClean="0"/>
              <a:t>没有子女，</a:t>
            </a:r>
            <a:r>
              <a:rPr lang="en-US" altLang="zh-CN" sz="3200" smtClean="0"/>
              <a:t>x</a:t>
            </a:r>
            <a:r>
              <a:rPr lang="zh-CN" altLang="en-US" sz="3200" smtClean="0"/>
              <a:t>双亲原来指向</a:t>
            </a:r>
            <a:r>
              <a:rPr lang="en-US" altLang="zh-CN" sz="3200" smtClean="0"/>
              <a:t>x</a:t>
            </a:r>
            <a:r>
              <a:rPr lang="zh-CN" altLang="en-US" sz="3200" smtClean="0"/>
              <a:t>的指针置为</a:t>
            </a:r>
            <a:r>
              <a:rPr lang="en-US" altLang="zh-CN" sz="3200" smtClean="0"/>
              <a:t>NULL</a:t>
            </a:r>
            <a:endParaRPr lang="zh-CN" altLang="en-US" sz="3200" smtClean="0"/>
          </a:p>
          <a:p>
            <a:pPr lvl="1"/>
            <a:r>
              <a:rPr lang="zh-CN" altLang="en-US" sz="3200" smtClean="0"/>
              <a:t>将原来以结点</a:t>
            </a:r>
            <a:r>
              <a:rPr lang="en-US" altLang="zh-CN" sz="3200" smtClean="0"/>
              <a:t>x</a:t>
            </a:r>
            <a:r>
              <a:rPr lang="zh-CN" altLang="en-US" sz="3200" smtClean="0"/>
              <a:t>为根的子树的高度减</a:t>
            </a:r>
            <a:r>
              <a:rPr lang="en-US" altLang="zh-CN" sz="3200" smtClean="0"/>
              <a:t>1</a:t>
            </a:r>
            <a:endParaRPr lang="zh-CN" altLang="en-US" sz="3200" smtClean="0"/>
          </a:p>
        </p:txBody>
      </p:sp>
      <p:sp>
        <p:nvSpPr>
          <p:cNvPr id="110594"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4D24E6-02B6-486F-A05C-30C0BEA93A50}" type="slidenum">
              <a:rPr lang="en-US" altLang="zh-CN" smtClean="0"/>
              <a:pPr/>
              <a:t>29</a:t>
            </a:fld>
            <a:endParaRPr lang="en-US" altLang="zh-CN"/>
          </a:p>
        </p:txBody>
      </p:sp>
    </p:spTree>
    <p:extLst>
      <p:ext uri="{BB962C8B-B14F-4D97-AF65-F5344CB8AC3E}">
        <p14:creationId xmlns:p14="http://schemas.microsoft.com/office/powerpoint/2010/main" val="1782215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en-US" smtClean="0">
                <a:latin typeface="+mn-lt"/>
                <a:ea typeface="宋体" panose="02010600030101010101" pitchFamily="2" charset="-122"/>
              </a:rPr>
              <a:t>AVL</a:t>
            </a:r>
            <a:r>
              <a:rPr lang="zh-CN" altLang="en-US" smtClean="0">
                <a:latin typeface="+mn-lt"/>
                <a:ea typeface="宋体" panose="02010600030101010101" pitchFamily="2" charset="-122"/>
              </a:rPr>
              <a:t>树</a:t>
            </a:r>
            <a:endParaRPr lang="en-US" altLang="en-US" dirty="0" smtClean="0">
              <a:latin typeface="+mn-lt"/>
              <a:ea typeface="宋体" panose="02010600030101010101" pitchFamily="2" charset="-122"/>
            </a:endParaRPr>
          </a:p>
        </p:txBody>
      </p:sp>
      <p:sp>
        <p:nvSpPr>
          <p:cNvPr id="4" name="内容占位符 3"/>
          <p:cNvSpPr>
            <a:spLocks noGrp="1"/>
          </p:cNvSpPr>
          <p:nvPr>
            <p:ph idx="1"/>
          </p:nvPr>
        </p:nvSpPr>
        <p:spPr/>
        <p:txBody>
          <a:bodyPr>
            <a:normAutofit/>
          </a:bodyPr>
          <a:lstStyle/>
          <a:p>
            <a:r>
              <a:rPr lang="en-US" altLang="en-US" smtClean="0"/>
              <a:t>Motivation: </a:t>
            </a:r>
            <a:r>
              <a:rPr lang="zh-CN" altLang="en-US"/>
              <a:t>二</a:t>
            </a:r>
            <a:r>
              <a:rPr lang="zh-CN" altLang="en-US" smtClean="0"/>
              <a:t>叉排序树是一种查找效率比较高的数据组织形式，但其平均查找长度受树的形态影响较大，形态比较均匀时查找效率很好，形态明显偏向某一方向时其效率就大大降低。因此，希望有更好的二叉排序树，其形态总是均衡的，查找时能得到最好的效率</a:t>
            </a:r>
          </a:p>
          <a:p>
            <a:r>
              <a:rPr lang="en-US" altLang="zh-CN" smtClean="0"/>
              <a:t>Solution: </a:t>
            </a:r>
            <a:r>
              <a:rPr lang="zh-CN" altLang="en-US" smtClean="0"/>
              <a:t>平衡二叉排序树</a:t>
            </a:r>
            <a:r>
              <a:rPr lang="en-US" altLang="en-US" smtClean="0"/>
              <a:t>(Balanced Binary </a:t>
            </a:r>
            <a:r>
              <a:rPr lang="en-US" altLang="zh-CN" smtClean="0"/>
              <a:t>Sort </a:t>
            </a:r>
            <a:r>
              <a:rPr lang="en-US" altLang="en-US" smtClean="0"/>
              <a:t>Tree)</a:t>
            </a:r>
            <a:r>
              <a:rPr lang="zh-CN" altLang="en-US" smtClean="0"/>
              <a:t>，由</a:t>
            </a:r>
            <a:r>
              <a:rPr lang="en-US" altLang="en-US" smtClean="0"/>
              <a:t>Adelson-Velskii</a:t>
            </a:r>
            <a:r>
              <a:rPr lang="zh-CN" altLang="en-US" smtClean="0"/>
              <a:t>和</a:t>
            </a:r>
            <a:r>
              <a:rPr lang="en-US" altLang="en-US" smtClean="0"/>
              <a:t>Landis</a:t>
            </a:r>
            <a:r>
              <a:rPr lang="zh-CN" altLang="en-US" smtClean="0"/>
              <a:t>于</a:t>
            </a:r>
            <a:r>
              <a:rPr lang="en-US" altLang="en-US"/>
              <a:t>1962</a:t>
            </a:r>
            <a:r>
              <a:rPr lang="zh-CN" altLang="en-US"/>
              <a:t>年提出</a:t>
            </a:r>
            <a:r>
              <a:rPr lang="zh-CN" altLang="en-US" smtClean="0"/>
              <a:t>的，故称</a:t>
            </a:r>
            <a:r>
              <a:rPr lang="en-US" altLang="en-US" smtClean="0"/>
              <a:t>AVL</a:t>
            </a:r>
            <a:r>
              <a:rPr lang="zh-CN" altLang="en-US" smtClean="0"/>
              <a:t>树</a:t>
            </a:r>
            <a:endParaRPr lang="en-US" altLang="zh-CN" smtClean="0"/>
          </a:p>
          <a:p>
            <a:pPr lvl="1"/>
            <a:r>
              <a:rPr lang="zh-CN" altLang="en-US" smtClean="0"/>
              <a:t>二叉排序树的变种：红黑树，树堆，伸展树</a:t>
            </a:r>
          </a:p>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54929093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AVL</a:t>
            </a:r>
            <a:r>
              <a:rPr lang="zh-CN" altLang="en-US"/>
              <a:t>树的删除</a:t>
            </a:r>
          </a:p>
        </p:txBody>
      </p:sp>
      <p:sp>
        <p:nvSpPr>
          <p:cNvPr id="111619" name="Rectangle 2"/>
          <p:cNvSpPr>
            <a:spLocks noGrp="1" noChangeArrowheads="1"/>
          </p:cNvSpPr>
          <p:nvPr>
            <p:ph type="body" idx="1"/>
          </p:nvPr>
        </p:nvSpPr>
        <p:spPr/>
        <p:txBody>
          <a:bodyPr>
            <a:normAutofit/>
          </a:bodyPr>
          <a:lstStyle/>
          <a:p>
            <a:r>
              <a:rPr lang="zh-CN" altLang="en-US" sz="3600" smtClean="0"/>
              <a:t>如果</a:t>
            </a:r>
            <a:r>
              <a:rPr lang="zh-CN" altLang="en-US" sz="3600" b="1" smtClean="0">
                <a:solidFill>
                  <a:srgbClr val="0000FF"/>
                </a:solidFill>
              </a:rPr>
              <a:t>被删结点 </a:t>
            </a:r>
            <a:r>
              <a:rPr lang="en-US" altLang="zh-CN" sz="3600" b="1" smtClean="0">
                <a:solidFill>
                  <a:srgbClr val="0000FF"/>
                </a:solidFill>
              </a:rPr>
              <a:t>x </a:t>
            </a:r>
            <a:r>
              <a:rPr lang="zh-CN" altLang="en-US" sz="3600" b="1" smtClean="0">
                <a:solidFill>
                  <a:srgbClr val="0000FF"/>
                </a:solidFill>
              </a:rPr>
              <a:t>有两个子女</a:t>
            </a:r>
            <a:endParaRPr lang="en-US" altLang="zh-CN" sz="3600" b="1" smtClean="0">
              <a:solidFill>
                <a:srgbClr val="0000FF"/>
              </a:solidFill>
            </a:endParaRPr>
          </a:p>
          <a:p>
            <a:pPr lvl="1"/>
            <a:r>
              <a:rPr lang="zh-CN" altLang="en-US" sz="3200" b="1" smtClean="0">
                <a:solidFill>
                  <a:schemeClr val="accent6">
                    <a:lumMod val="50000"/>
                  </a:schemeClr>
                </a:solidFill>
              </a:rPr>
              <a:t>搜索 </a:t>
            </a:r>
            <a:r>
              <a:rPr lang="en-US" altLang="zh-CN" sz="3200" b="1" smtClean="0">
                <a:solidFill>
                  <a:schemeClr val="accent6">
                    <a:lumMod val="50000"/>
                  </a:schemeClr>
                </a:solidFill>
              </a:rPr>
              <a:t>x </a:t>
            </a:r>
            <a:r>
              <a:rPr lang="zh-CN" altLang="en-US" sz="3200" b="1" smtClean="0">
                <a:solidFill>
                  <a:schemeClr val="accent6">
                    <a:lumMod val="50000"/>
                  </a:schemeClr>
                </a:solidFill>
              </a:rPr>
              <a:t>在中序次序下的直接前驱 </a:t>
            </a:r>
            <a:r>
              <a:rPr lang="en-US" altLang="zh-CN" sz="3200" b="1" smtClean="0">
                <a:solidFill>
                  <a:schemeClr val="accent6">
                    <a:lumMod val="50000"/>
                  </a:schemeClr>
                </a:solidFill>
              </a:rPr>
              <a:t>y </a:t>
            </a:r>
            <a:r>
              <a:rPr lang="en-US" altLang="zh-CN" sz="3200" smtClean="0"/>
              <a:t>(</a:t>
            </a:r>
            <a:r>
              <a:rPr lang="zh-CN" altLang="en-US" sz="3200" smtClean="0"/>
              <a:t>同样可以找直接后继</a:t>
            </a:r>
            <a:r>
              <a:rPr lang="en-US" altLang="zh-CN" sz="3200" smtClean="0"/>
              <a:t>)</a:t>
            </a:r>
            <a:endParaRPr lang="zh-CN" altLang="en-US" sz="3200" smtClean="0"/>
          </a:p>
          <a:p>
            <a:pPr lvl="1"/>
            <a:r>
              <a:rPr lang="zh-CN" altLang="en-US" sz="3200" smtClean="0"/>
              <a:t>把结点 </a:t>
            </a:r>
            <a:r>
              <a:rPr lang="en-US" altLang="zh-CN" sz="3200" smtClean="0"/>
              <a:t>y </a:t>
            </a:r>
            <a:r>
              <a:rPr lang="zh-CN" altLang="en-US" sz="3200" smtClean="0"/>
              <a:t>的内容传送给结点 </a:t>
            </a:r>
            <a:r>
              <a:rPr lang="en-US" altLang="zh-CN" sz="3200" smtClean="0"/>
              <a:t>x</a:t>
            </a:r>
            <a:r>
              <a:rPr lang="zh-CN" altLang="en-US" sz="3200" smtClean="0"/>
              <a:t>，现在问题转移到删除结点 </a:t>
            </a:r>
            <a:r>
              <a:rPr lang="en-US" altLang="zh-CN" sz="3200" smtClean="0"/>
              <a:t>y</a:t>
            </a:r>
            <a:r>
              <a:rPr lang="zh-CN" altLang="en-US" sz="3200" smtClean="0"/>
              <a:t>。把结点 </a:t>
            </a:r>
            <a:r>
              <a:rPr lang="en-US" altLang="zh-CN" sz="3200" smtClean="0"/>
              <a:t>y </a:t>
            </a:r>
            <a:r>
              <a:rPr lang="zh-CN" altLang="en-US" sz="3200" smtClean="0"/>
              <a:t>当作被删结点</a:t>
            </a:r>
            <a:r>
              <a:rPr lang="en-US" altLang="zh-CN" sz="3200" smtClean="0"/>
              <a:t>x</a:t>
            </a:r>
            <a:endParaRPr lang="zh-CN" altLang="en-US" sz="3200" smtClean="0"/>
          </a:p>
          <a:p>
            <a:pPr lvl="1"/>
            <a:r>
              <a:rPr lang="zh-CN" altLang="en-US" sz="3200" smtClean="0"/>
              <a:t>因为结点 </a:t>
            </a:r>
            <a:r>
              <a:rPr lang="en-US" altLang="zh-CN" sz="3200" smtClean="0"/>
              <a:t>y </a:t>
            </a:r>
            <a:r>
              <a:rPr lang="zh-CN" altLang="en-US" sz="3200" smtClean="0"/>
              <a:t>最多有一个子女，可以简单地用 </a:t>
            </a:r>
            <a:r>
              <a:rPr lang="zh-CN" altLang="en-US" sz="3200"/>
              <a:t>前一页</a:t>
            </a:r>
            <a:r>
              <a:rPr lang="zh-CN" altLang="en-US" sz="3200" smtClean="0"/>
              <a:t>给出的方法进行删除</a:t>
            </a:r>
          </a:p>
          <a:p>
            <a:r>
              <a:rPr lang="zh-CN" altLang="en-US" sz="3600" smtClean="0"/>
              <a:t>必须</a:t>
            </a:r>
            <a:r>
              <a:rPr lang="zh-CN" altLang="en-US" sz="3600" b="1" smtClean="0">
                <a:solidFill>
                  <a:schemeClr val="accent6">
                    <a:lumMod val="50000"/>
                  </a:schemeClr>
                </a:solidFill>
              </a:rPr>
              <a:t>沿结点 </a:t>
            </a:r>
            <a:r>
              <a:rPr lang="en-US" altLang="zh-CN" sz="3600" b="1" smtClean="0">
                <a:solidFill>
                  <a:schemeClr val="accent6">
                    <a:lumMod val="50000"/>
                  </a:schemeClr>
                </a:solidFill>
              </a:rPr>
              <a:t>x </a:t>
            </a:r>
            <a:r>
              <a:rPr lang="zh-CN" altLang="en-US" sz="3600" b="1" smtClean="0">
                <a:solidFill>
                  <a:schemeClr val="accent6">
                    <a:lumMod val="50000"/>
                  </a:schemeClr>
                </a:solidFill>
              </a:rPr>
              <a:t>通向根的路径</a:t>
            </a:r>
            <a:r>
              <a:rPr lang="zh-CN" altLang="en-US" sz="3600" smtClean="0"/>
              <a:t>反向追踪高度的变化对路径上各个结点的影响</a:t>
            </a:r>
          </a:p>
        </p:txBody>
      </p:sp>
      <p:sp>
        <p:nvSpPr>
          <p:cNvPr id="111618" name="灯片编号占位符 4"/>
          <p:cNvSpPr>
            <a:spLocks noGrp="1"/>
          </p:cNvSpPr>
          <p:nvPr>
            <p:ph type="sldNum" sz="quarter" idx="12"/>
          </p:nvPr>
        </p:nvSpPr>
        <p:spPr>
          <a:xfrm>
            <a:off x="8748713" y="6492875"/>
            <a:ext cx="395287"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815FB7-E096-4713-866D-67AB4210CC9F}" type="slidenum">
              <a:rPr lang="en-US" altLang="zh-CN" smtClean="0"/>
              <a:pPr/>
              <a:t>30</a:t>
            </a:fld>
            <a:endParaRPr lang="en-US" altLang="zh-CN"/>
          </a:p>
        </p:txBody>
      </p:sp>
    </p:spTree>
    <p:extLst>
      <p:ext uri="{BB962C8B-B14F-4D97-AF65-F5344CB8AC3E}">
        <p14:creationId xmlns:p14="http://schemas.microsoft.com/office/powerpoint/2010/main" val="315257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112643" name="Rectangle 2"/>
          <p:cNvSpPr>
            <a:spLocks noGrp="1" noChangeArrowheads="1"/>
          </p:cNvSpPr>
          <p:nvPr>
            <p:ph idx="1"/>
          </p:nvPr>
        </p:nvSpPr>
        <p:spPr/>
        <p:txBody>
          <a:bodyPr/>
          <a:lstStyle/>
          <a:p>
            <a:r>
              <a:rPr lang="zh-CN" altLang="en-US" smtClean="0"/>
              <a:t>用一个</a:t>
            </a:r>
            <a:r>
              <a:rPr lang="zh-CN" altLang="en-US" b="1" smtClean="0">
                <a:solidFill>
                  <a:srgbClr val="7030A0"/>
                </a:solidFill>
              </a:rPr>
              <a:t>布尔变量</a:t>
            </a:r>
            <a:r>
              <a:rPr lang="en-US" altLang="zh-CN" b="1" smtClean="0">
                <a:solidFill>
                  <a:srgbClr val="7030A0"/>
                </a:solidFill>
              </a:rPr>
              <a:t>shorter</a:t>
            </a:r>
            <a:r>
              <a:rPr lang="zh-CN" altLang="en-US" smtClean="0"/>
              <a:t>来指明子树高度是否被缩短</a:t>
            </a:r>
            <a:endParaRPr lang="en-US" altLang="zh-CN" smtClean="0"/>
          </a:p>
          <a:p>
            <a:pPr lvl="1"/>
            <a:r>
              <a:rPr lang="zh-CN" altLang="en-US" smtClean="0"/>
              <a:t>布尔变量</a:t>
            </a:r>
            <a:r>
              <a:rPr lang="en-US" altLang="zh-CN" smtClean="0"/>
              <a:t>shorter</a:t>
            </a:r>
            <a:r>
              <a:rPr lang="zh-CN" altLang="en-US" smtClean="0"/>
              <a:t>的值初始化为</a:t>
            </a:r>
            <a:r>
              <a:rPr lang="en-US" altLang="zh-CN" smtClean="0"/>
              <a:t>True</a:t>
            </a:r>
          </a:p>
          <a:p>
            <a:r>
              <a:rPr lang="zh-CN" altLang="en-US" smtClean="0"/>
              <a:t>对于</a:t>
            </a:r>
            <a:r>
              <a:rPr lang="zh-CN" altLang="en-US" b="1" smtClean="0">
                <a:solidFill>
                  <a:srgbClr val="0000FF"/>
                </a:solidFill>
              </a:rPr>
              <a:t>从</a:t>
            </a:r>
            <a:r>
              <a:rPr lang="en-US" altLang="zh-CN" b="1" smtClean="0">
                <a:solidFill>
                  <a:srgbClr val="0000FF"/>
                </a:solidFill>
              </a:rPr>
              <a:t>x</a:t>
            </a:r>
            <a:r>
              <a:rPr lang="zh-CN" altLang="en-US" b="1" smtClean="0">
                <a:solidFill>
                  <a:srgbClr val="0000FF"/>
                </a:solidFill>
              </a:rPr>
              <a:t>的双亲到根的路径上的各个结点</a:t>
            </a:r>
            <a:r>
              <a:rPr lang="en-US" altLang="zh-CN" b="1" smtClean="0">
                <a:solidFill>
                  <a:srgbClr val="0000FF"/>
                </a:solidFill>
              </a:rPr>
              <a:t>p</a:t>
            </a:r>
            <a:r>
              <a:rPr lang="zh-CN" altLang="en-US" smtClean="0"/>
              <a:t>，在 </a:t>
            </a:r>
            <a:r>
              <a:rPr lang="en-US" altLang="zh-CN" smtClean="0"/>
              <a:t>shorter</a:t>
            </a:r>
            <a:r>
              <a:rPr lang="zh-CN" altLang="en-US" smtClean="0"/>
              <a:t>保持为</a:t>
            </a:r>
            <a:r>
              <a:rPr lang="en-US" altLang="zh-CN" smtClean="0"/>
              <a:t>True</a:t>
            </a:r>
            <a:r>
              <a:rPr lang="zh-CN" altLang="en-US" smtClean="0"/>
              <a:t>时</a:t>
            </a:r>
            <a:r>
              <a:rPr lang="zh-CN" altLang="en-US" b="1" smtClean="0">
                <a:solidFill>
                  <a:srgbClr val="0000FF"/>
                </a:solidFill>
              </a:rPr>
              <a:t>执行下面操作</a:t>
            </a:r>
            <a:r>
              <a:rPr lang="zh-CN" altLang="en-US" smtClean="0"/>
              <a:t>；如果 </a:t>
            </a:r>
            <a:r>
              <a:rPr lang="en-US" altLang="zh-CN" smtClean="0"/>
              <a:t>shorter</a:t>
            </a:r>
            <a:r>
              <a:rPr lang="zh-CN" altLang="en-US" smtClean="0"/>
              <a:t>变成</a:t>
            </a:r>
            <a:r>
              <a:rPr lang="en-US" altLang="zh-CN" smtClean="0"/>
              <a:t>False</a:t>
            </a:r>
            <a:r>
              <a:rPr lang="zh-CN" altLang="en-US" smtClean="0"/>
              <a:t>，算法终止</a:t>
            </a:r>
            <a:endParaRPr lang="en-US" altLang="zh-CN" smtClean="0"/>
          </a:p>
          <a:p>
            <a:pPr lvl="1"/>
            <a:r>
              <a:rPr lang="zh-CN" altLang="en-US" smtClean="0"/>
              <a:t>在</a:t>
            </a:r>
            <a:r>
              <a:rPr lang="zh-CN" altLang="en-US"/>
              <a:t>每个结点上要做的操作取决于 </a:t>
            </a:r>
            <a:r>
              <a:rPr lang="en-US" altLang="zh-CN"/>
              <a:t>shorter</a:t>
            </a:r>
            <a:r>
              <a:rPr lang="zh-CN" altLang="en-US"/>
              <a:t>的值和结点的</a:t>
            </a:r>
            <a:r>
              <a:rPr lang="en-US" altLang="zh-CN"/>
              <a:t>bf</a:t>
            </a:r>
            <a:r>
              <a:rPr lang="zh-CN" altLang="en-US"/>
              <a:t>，有时还要依赖子女的</a:t>
            </a:r>
            <a:r>
              <a:rPr lang="en-US" altLang="zh-CN"/>
              <a:t>bf</a:t>
            </a:r>
            <a:endParaRPr lang="zh-CN" altLang="en-US"/>
          </a:p>
          <a:p>
            <a:endParaRPr lang="zh-CN" altLang="en-US" smtClean="0"/>
          </a:p>
        </p:txBody>
      </p:sp>
      <p:sp>
        <p:nvSpPr>
          <p:cNvPr id="112642"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C844A0-504A-4152-9EB8-F93514F42E46}" type="slidenum">
              <a:rPr lang="en-US" altLang="zh-CN" smtClean="0"/>
              <a:pPr/>
              <a:t>31</a:t>
            </a:fld>
            <a:endParaRPr lang="en-US" altLang="zh-CN"/>
          </a:p>
        </p:txBody>
      </p:sp>
    </p:spTree>
    <p:extLst>
      <p:ext uri="{BB962C8B-B14F-4D97-AF65-F5344CB8AC3E}">
        <p14:creationId xmlns:p14="http://schemas.microsoft.com/office/powerpoint/2010/main" val="385564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Text Box 21"/>
          <p:cNvSpPr txBox="1">
            <a:spLocks noChangeArrowheads="1"/>
          </p:cNvSpPr>
          <p:nvPr/>
        </p:nvSpPr>
        <p:spPr bwMode="auto">
          <a:xfrm>
            <a:off x="3635375" y="1937767"/>
            <a:ext cx="2165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600">
                <a:latin typeface="Times New Roman" panose="02020603050405020304" pitchFamily="18" charset="0"/>
                <a:ea typeface="隶书" panose="02010509060101010101" pitchFamily="49" charset="-122"/>
              </a:rPr>
              <a:t>删除后不旋转</a:t>
            </a:r>
            <a:endParaRPr kumimoji="1" lang="zh-CN" altLang="en-US" sz="2600">
              <a:latin typeface="Times New Roman" panose="02020603050405020304" pitchFamily="18" charset="0"/>
            </a:endParaRPr>
          </a:p>
        </p:txBody>
      </p:sp>
      <p:sp>
        <p:nvSpPr>
          <p:cNvPr id="113669" name="Rectangle 32"/>
          <p:cNvSpPr>
            <a:spLocks noGrp="1" noChangeArrowheads="1"/>
          </p:cNvSpPr>
          <p:nvPr>
            <p:ph type="body" idx="1"/>
          </p:nvPr>
        </p:nvSpPr>
        <p:spPr>
          <a:xfrm>
            <a:off x="446088" y="3549077"/>
            <a:ext cx="8518400" cy="960043"/>
          </a:xfrm>
        </p:spPr>
        <p:txBody>
          <a:bodyPr>
            <a:normAutofit fontScale="92500" lnSpcReduction="20000"/>
          </a:bodyPr>
          <a:lstStyle/>
          <a:p>
            <a:pPr marL="0" indent="0">
              <a:lnSpc>
                <a:spcPct val="105000"/>
              </a:lnSpc>
              <a:buClr>
                <a:srgbClr val="800080"/>
              </a:buClr>
              <a:buNone/>
            </a:pPr>
            <a:r>
              <a:rPr lang="zh-CN" altLang="en-US" sz="3400" b="1" smtClean="0">
                <a:solidFill>
                  <a:schemeClr val="tx2"/>
                </a:solidFill>
                <a:latin typeface="Times New Roman" panose="02020603050405020304" pitchFamily="18" charset="0"/>
                <a:ea typeface="仿宋_GB2312" pitchFamily="49" charset="-122"/>
              </a:rPr>
              <a:t>结点 </a:t>
            </a:r>
            <a:r>
              <a:rPr lang="en-US" altLang="zh-CN" sz="3400" b="1" i="1" smtClean="0">
                <a:solidFill>
                  <a:schemeClr val="tx2"/>
                </a:solidFill>
                <a:latin typeface="Times New Roman" panose="02020603050405020304" pitchFamily="18" charset="0"/>
                <a:ea typeface="仿宋_GB2312" pitchFamily="49" charset="-122"/>
              </a:rPr>
              <a:t>p </a:t>
            </a:r>
            <a:r>
              <a:rPr lang="zh-CN" altLang="en-US" sz="3400" b="1" smtClean="0">
                <a:solidFill>
                  <a:schemeClr val="tx2"/>
                </a:solidFill>
                <a:latin typeface="Times New Roman" panose="02020603050405020304" pitchFamily="18" charset="0"/>
                <a:ea typeface="仿宋_GB2312" pitchFamily="49" charset="-122"/>
              </a:rPr>
              <a:t>的 </a:t>
            </a:r>
            <a:r>
              <a:rPr lang="en-US" altLang="zh-CN" sz="3400" b="1" smtClean="0">
                <a:solidFill>
                  <a:schemeClr val="tx2"/>
                </a:solidFill>
                <a:latin typeface="Times New Roman" panose="02020603050405020304" pitchFamily="18" charset="0"/>
                <a:ea typeface="仿宋_GB2312" pitchFamily="49" charset="-122"/>
              </a:rPr>
              <a:t>bf </a:t>
            </a:r>
            <a:r>
              <a:rPr lang="zh-CN" altLang="en-US" sz="3400" b="1" smtClean="0">
                <a:solidFill>
                  <a:schemeClr val="tx2"/>
                </a:solidFill>
                <a:latin typeface="Times New Roman" panose="02020603050405020304" pitchFamily="18" charset="0"/>
                <a:ea typeface="仿宋_GB2312" pitchFamily="49" charset="-122"/>
              </a:rPr>
              <a:t>不为</a:t>
            </a:r>
            <a:r>
              <a:rPr lang="en-US" altLang="zh-CN" sz="3400" b="1" smtClean="0">
                <a:solidFill>
                  <a:schemeClr val="tx2"/>
                </a:solidFill>
                <a:latin typeface="Times New Roman" panose="02020603050405020304" pitchFamily="18" charset="0"/>
                <a:ea typeface="仿宋_GB2312" pitchFamily="49" charset="-122"/>
              </a:rPr>
              <a:t>0</a:t>
            </a:r>
            <a:r>
              <a:rPr lang="zh-CN" altLang="en-US" sz="3400" b="1" smtClean="0">
                <a:solidFill>
                  <a:schemeClr val="tx2"/>
                </a:solidFill>
                <a:latin typeface="Times New Roman" panose="02020603050405020304" pitchFamily="18" charset="0"/>
                <a:ea typeface="仿宋_GB2312" pitchFamily="49" charset="-122"/>
              </a:rPr>
              <a:t>且较高的子树被缩短：</a:t>
            </a:r>
            <a:r>
              <a:rPr lang="zh-CN" altLang="en-US" sz="3400" b="1" smtClean="0">
                <a:latin typeface="Times New Roman" panose="02020603050405020304" pitchFamily="18" charset="0"/>
                <a:ea typeface="仿宋_GB2312" pitchFamily="49" charset="-122"/>
              </a:rPr>
              <a:t>则 </a:t>
            </a:r>
            <a:r>
              <a:rPr lang="en-US" altLang="zh-CN" sz="3400" b="1" i="1" smtClean="0">
                <a:solidFill>
                  <a:schemeClr val="tx2"/>
                </a:solidFill>
                <a:latin typeface="Times New Roman" panose="02020603050405020304" pitchFamily="18" charset="0"/>
                <a:ea typeface="仿宋_GB2312" pitchFamily="49" charset="-122"/>
              </a:rPr>
              <a:t>p </a:t>
            </a:r>
            <a:r>
              <a:rPr lang="zh-CN" altLang="en-US" sz="3400" b="1" smtClean="0">
                <a:latin typeface="Times New Roman" panose="02020603050405020304" pitchFamily="18" charset="0"/>
                <a:ea typeface="仿宋_GB2312" pitchFamily="49" charset="-122"/>
              </a:rPr>
              <a:t>的 </a:t>
            </a:r>
            <a:r>
              <a:rPr lang="en-US" altLang="zh-CN" sz="3400" b="1" smtClean="0">
                <a:solidFill>
                  <a:schemeClr val="tx2"/>
                </a:solidFill>
                <a:latin typeface="Times New Roman" panose="02020603050405020304" pitchFamily="18" charset="0"/>
                <a:ea typeface="仿宋_GB2312" pitchFamily="49" charset="-122"/>
              </a:rPr>
              <a:t>bf </a:t>
            </a:r>
            <a:r>
              <a:rPr lang="zh-CN" altLang="en-US" sz="3400" b="1" smtClean="0">
                <a:latin typeface="Times New Roman" panose="02020603050405020304" pitchFamily="18" charset="0"/>
                <a:ea typeface="仿宋_GB2312" pitchFamily="49" charset="-122"/>
              </a:rPr>
              <a:t>改为</a:t>
            </a:r>
            <a:r>
              <a:rPr lang="en-US" altLang="zh-CN" sz="3400" b="1" smtClean="0">
                <a:latin typeface="Times New Roman" panose="02020603050405020304" pitchFamily="18" charset="0"/>
                <a:ea typeface="仿宋_GB2312" pitchFamily="49" charset="-122"/>
              </a:rPr>
              <a:t>0</a:t>
            </a:r>
            <a:r>
              <a:rPr lang="zh-CN" altLang="en-US" sz="3400" b="1" smtClean="0">
                <a:latin typeface="Times New Roman" panose="02020603050405020304" pitchFamily="18" charset="0"/>
                <a:ea typeface="仿宋_GB2312" pitchFamily="49" charset="-122"/>
              </a:rPr>
              <a:t>，同时</a:t>
            </a:r>
            <a:r>
              <a:rPr lang="en-US" altLang="zh-CN" sz="3400" b="1" smtClean="0">
                <a:solidFill>
                  <a:schemeClr val="tx2"/>
                </a:solidFill>
                <a:latin typeface="Times New Roman" panose="02020603050405020304" pitchFamily="18" charset="0"/>
                <a:ea typeface="仿宋_GB2312" pitchFamily="49" charset="-122"/>
              </a:rPr>
              <a:t>shorter</a:t>
            </a:r>
            <a:r>
              <a:rPr lang="zh-CN" altLang="en-US" sz="3400" b="1" smtClean="0">
                <a:latin typeface="Times New Roman" panose="02020603050405020304" pitchFamily="18" charset="0"/>
                <a:ea typeface="仿宋_GB2312" pitchFamily="49" charset="-122"/>
              </a:rPr>
              <a:t>置为</a:t>
            </a:r>
            <a:r>
              <a:rPr lang="en-US" altLang="zh-CN" sz="3400" b="1" smtClean="0">
                <a:solidFill>
                  <a:srgbClr val="339933"/>
                </a:solidFill>
                <a:latin typeface="Times New Roman" panose="02020603050405020304" pitchFamily="18" charset="0"/>
                <a:ea typeface="仿宋_GB2312" pitchFamily="49" charset="-122"/>
              </a:rPr>
              <a:t>True</a:t>
            </a:r>
            <a:r>
              <a:rPr lang="zh-CN" altLang="en-US" sz="3400" b="1" smtClean="0">
                <a:latin typeface="Times New Roman" panose="02020603050405020304" pitchFamily="18" charset="0"/>
                <a:ea typeface="仿宋_GB2312" pitchFamily="49" charset="-122"/>
              </a:rPr>
              <a:t>。</a:t>
            </a:r>
          </a:p>
        </p:txBody>
      </p:sp>
      <p:grpSp>
        <p:nvGrpSpPr>
          <p:cNvPr id="113670" name="Group 35"/>
          <p:cNvGrpSpPr>
            <a:grpSpLocks/>
          </p:cNvGrpSpPr>
          <p:nvPr/>
        </p:nvGrpSpPr>
        <p:grpSpPr bwMode="auto">
          <a:xfrm>
            <a:off x="868362" y="1110233"/>
            <a:ext cx="2279650" cy="2390775"/>
            <a:chOff x="495" y="1289"/>
            <a:chExt cx="1436" cy="1506"/>
          </a:xfrm>
        </p:grpSpPr>
        <p:sp>
          <p:nvSpPr>
            <p:cNvPr id="113708" name="Text Box 30"/>
            <p:cNvSpPr txBox="1">
              <a:spLocks noChangeArrowheads="1"/>
            </p:cNvSpPr>
            <p:nvPr/>
          </p:nvSpPr>
          <p:spPr bwMode="auto">
            <a:xfrm>
              <a:off x="1633" y="1289"/>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grpSp>
          <p:nvGrpSpPr>
            <p:cNvPr id="113709" name="Group 34"/>
            <p:cNvGrpSpPr>
              <a:grpSpLocks/>
            </p:cNvGrpSpPr>
            <p:nvPr/>
          </p:nvGrpSpPr>
          <p:grpSpPr bwMode="auto">
            <a:xfrm>
              <a:off x="495" y="1466"/>
              <a:ext cx="1410" cy="1329"/>
              <a:chOff x="495" y="1466"/>
              <a:chExt cx="1410" cy="1329"/>
            </a:xfrm>
          </p:grpSpPr>
          <p:sp>
            <p:nvSpPr>
              <p:cNvPr id="113710" name="Line 2"/>
              <p:cNvSpPr>
                <a:spLocks noChangeShapeType="1"/>
              </p:cNvSpPr>
              <p:nvPr/>
            </p:nvSpPr>
            <p:spPr bwMode="auto">
              <a:xfrm>
                <a:off x="1536" y="1728"/>
                <a:ext cx="240"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1" name="Line 3"/>
              <p:cNvSpPr>
                <a:spLocks noChangeShapeType="1"/>
              </p:cNvSpPr>
              <p:nvPr/>
            </p:nvSpPr>
            <p:spPr bwMode="auto">
              <a:xfrm flipH="1">
                <a:off x="1152" y="1680"/>
                <a:ext cx="288"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2" name="Oval 5"/>
              <p:cNvSpPr>
                <a:spLocks noChangeArrowheads="1"/>
              </p:cNvSpPr>
              <p:nvPr/>
            </p:nvSpPr>
            <p:spPr bwMode="auto">
              <a:xfrm>
                <a:off x="1344" y="1488"/>
                <a:ext cx="288" cy="286"/>
              </a:xfrm>
              <a:prstGeom prst="ellipse">
                <a:avLst/>
              </a:prstGeom>
              <a:solidFill>
                <a:schemeClr val="accent4">
                  <a:lumMod val="40000"/>
                  <a:lumOff val="60000"/>
                </a:schemeClr>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13" name="Rectangle 6"/>
              <p:cNvSpPr>
                <a:spLocks noChangeArrowheads="1"/>
              </p:cNvSpPr>
              <p:nvPr/>
            </p:nvSpPr>
            <p:spPr bwMode="auto">
              <a:xfrm>
                <a:off x="1033" y="2039"/>
                <a:ext cx="305" cy="756"/>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14" name="Rectangle 7"/>
              <p:cNvSpPr>
                <a:spLocks noChangeArrowheads="1"/>
              </p:cNvSpPr>
              <p:nvPr/>
            </p:nvSpPr>
            <p:spPr bwMode="auto">
              <a:xfrm>
                <a:off x="1617" y="2039"/>
                <a:ext cx="288" cy="756"/>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15" name="Rectangle 8"/>
              <p:cNvSpPr>
                <a:spLocks noChangeArrowheads="1"/>
              </p:cNvSpPr>
              <p:nvPr/>
            </p:nvSpPr>
            <p:spPr bwMode="auto">
              <a:xfrm>
                <a:off x="1043" y="2614"/>
                <a:ext cx="295" cy="172"/>
              </a:xfrm>
              <a:prstGeom prst="rect">
                <a:avLst/>
              </a:prstGeom>
              <a:solidFill>
                <a:schemeClr val="accent2"/>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16" name="Line 9"/>
              <p:cNvSpPr>
                <a:spLocks noChangeShapeType="1"/>
              </p:cNvSpPr>
              <p:nvPr/>
            </p:nvSpPr>
            <p:spPr bwMode="auto">
              <a:xfrm flipH="1">
                <a:off x="1043" y="2636"/>
                <a:ext cx="265" cy="159"/>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7" name="Line 10"/>
              <p:cNvSpPr>
                <a:spLocks noChangeShapeType="1"/>
              </p:cNvSpPr>
              <p:nvPr/>
            </p:nvSpPr>
            <p:spPr bwMode="auto">
              <a:xfrm>
                <a:off x="1043" y="2614"/>
                <a:ext cx="295" cy="181"/>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8" name="Text Box 11"/>
              <p:cNvSpPr txBox="1">
                <a:spLocks noChangeArrowheads="1"/>
              </p:cNvSpPr>
              <p:nvPr/>
            </p:nvSpPr>
            <p:spPr bwMode="auto">
              <a:xfrm>
                <a:off x="1387" y="1466"/>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3719" name="Text Box 12"/>
              <p:cNvSpPr txBox="1">
                <a:spLocks noChangeArrowheads="1"/>
              </p:cNvSpPr>
              <p:nvPr/>
            </p:nvSpPr>
            <p:spPr bwMode="auto">
              <a:xfrm>
                <a:off x="1075" y="2181"/>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3720" name="Text Box 13"/>
              <p:cNvSpPr txBox="1">
                <a:spLocks noChangeArrowheads="1"/>
              </p:cNvSpPr>
              <p:nvPr/>
            </p:nvSpPr>
            <p:spPr bwMode="auto">
              <a:xfrm>
                <a:off x="1655" y="218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3721" name="Text Box 14"/>
              <p:cNvSpPr txBox="1">
                <a:spLocks noChangeArrowheads="1"/>
              </p:cNvSpPr>
              <p:nvPr/>
            </p:nvSpPr>
            <p:spPr bwMode="auto">
              <a:xfrm>
                <a:off x="495" y="2137"/>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3722" name="Line 15"/>
              <p:cNvSpPr>
                <a:spLocks noChangeShapeType="1"/>
              </p:cNvSpPr>
              <p:nvPr/>
            </p:nvSpPr>
            <p:spPr bwMode="auto">
              <a:xfrm>
                <a:off x="725" y="2455"/>
                <a:ext cx="0" cy="136"/>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3" name="Line 16"/>
              <p:cNvSpPr>
                <a:spLocks noChangeShapeType="1"/>
              </p:cNvSpPr>
              <p:nvPr/>
            </p:nvSpPr>
            <p:spPr bwMode="auto">
              <a:xfrm>
                <a:off x="635" y="2591"/>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4" name="Line 17"/>
              <p:cNvSpPr>
                <a:spLocks noChangeShapeType="1"/>
              </p:cNvSpPr>
              <p:nvPr/>
            </p:nvSpPr>
            <p:spPr bwMode="auto">
              <a:xfrm>
                <a:off x="639" y="2052"/>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25" name="Line 33"/>
              <p:cNvSpPr>
                <a:spLocks noChangeShapeType="1"/>
              </p:cNvSpPr>
              <p:nvPr/>
            </p:nvSpPr>
            <p:spPr bwMode="auto">
              <a:xfrm flipV="1">
                <a:off x="725" y="2047"/>
                <a:ext cx="0" cy="136"/>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3671" name="Group 56"/>
          <p:cNvGrpSpPr>
            <a:grpSpLocks/>
          </p:cNvGrpSpPr>
          <p:nvPr/>
        </p:nvGrpSpPr>
        <p:grpSpPr bwMode="auto">
          <a:xfrm>
            <a:off x="6368257" y="1134267"/>
            <a:ext cx="1439862" cy="2390776"/>
            <a:chOff x="3833" y="314"/>
            <a:chExt cx="907" cy="1506"/>
          </a:xfrm>
        </p:grpSpPr>
        <p:sp>
          <p:nvSpPr>
            <p:cNvPr id="113698" name="Text Box 37"/>
            <p:cNvSpPr txBox="1">
              <a:spLocks noChangeArrowheads="1"/>
            </p:cNvSpPr>
            <p:nvPr/>
          </p:nvSpPr>
          <p:spPr bwMode="auto">
            <a:xfrm>
              <a:off x="4442" y="314"/>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grpSp>
          <p:nvGrpSpPr>
            <p:cNvPr id="113699" name="Group 55"/>
            <p:cNvGrpSpPr>
              <a:grpSpLocks/>
            </p:cNvGrpSpPr>
            <p:nvPr/>
          </p:nvGrpSpPr>
          <p:grpSpPr bwMode="auto">
            <a:xfrm>
              <a:off x="3833" y="491"/>
              <a:ext cx="881" cy="1329"/>
              <a:chOff x="3833" y="491"/>
              <a:chExt cx="881" cy="1329"/>
            </a:xfrm>
          </p:grpSpPr>
          <p:sp>
            <p:nvSpPr>
              <p:cNvPr id="113700" name="Line 39"/>
              <p:cNvSpPr>
                <a:spLocks noChangeShapeType="1"/>
              </p:cNvSpPr>
              <p:nvPr/>
            </p:nvSpPr>
            <p:spPr bwMode="auto">
              <a:xfrm>
                <a:off x="4345" y="753"/>
                <a:ext cx="240"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1" name="Line 40"/>
              <p:cNvSpPr>
                <a:spLocks noChangeShapeType="1"/>
              </p:cNvSpPr>
              <p:nvPr/>
            </p:nvSpPr>
            <p:spPr bwMode="auto">
              <a:xfrm flipH="1">
                <a:off x="3961" y="705"/>
                <a:ext cx="288"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02" name="Oval 41"/>
              <p:cNvSpPr>
                <a:spLocks noChangeArrowheads="1"/>
              </p:cNvSpPr>
              <p:nvPr/>
            </p:nvSpPr>
            <p:spPr bwMode="auto">
              <a:xfrm>
                <a:off x="4153" y="513"/>
                <a:ext cx="288" cy="286"/>
              </a:xfrm>
              <a:prstGeom prst="ellipse">
                <a:avLst/>
              </a:prstGeom>
              <a:solidFill>
                <a:schemeClr val="accent4">
                  <a:lumMod val="40000"/>
                  <a:lumOff val="60000"/>
                </a:schemeClr>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03" name="Rectangle 42"/>
              <p:cNvSpPr>
                <a:spLocks noChangeArrowheads="1"/>
              </p:cNvSpPr>
              <p:nvPr/>
            </p:nvSpPr>
            <p:spPr bwMode="auto">
              <a:xfrm>
                <a:off x="3855" y="1064"/>
                <a:ext cx="292" cy="574"/>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04" name="Rectangle 43"/>
              <p:cNvSpPr>
                <a:spLocks noChangeArrowheads="1"/>
              </p:cNvSpPr>
              <p:nvPr/>
            </p:nvSpPr>
            <p:spPr bwMode="auto">
              <a:xfrm>
                <a:off x="4426" y="1064"/>
                <a:ext cx="288" cy="756"/>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05" name="Text Box 47"/>
              <p:cNvSpPr txBox="1">
                <a:spLocks noChangeArrowheads="1"/>
              </p:cNvSpPr>
              <p:nvPr/>
            </p:nvSpPr>
            <p:spPr bwMode="auto">
              <a:xfrm>
                <a:off x="4195" y="491"/>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113706" name="Text Box 49"/>
              <p:cNvSpPr txBox="1">
                <a:spLocks noChangeArrowheads="1"/>
              </p:cNvSpPr>
              <p:nvPr/>
            </p:nvSpPr>
            <p:spPr bwMode="auto">
              <a:xfrm>
                <a:off x="4464" y="1208"/>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3707" name="Text Box 50"/>
              <p:cNvSpPr txBox="1">
                <a:spLocks noChangeArrowheads="1"/>
              </p:cNvSpPr>
              <p:nvPr/>
            </p:nvSpPr>
            <p:spPr bwMode="auto">
              <a:xfrm>
                <a:off x="3833" y="1162"/>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grpSp>
      </p:grpSp>
      <p:sp>
        <p:nvSpPr>
          <p:cNvPr id="113673" name="Text Box 58"/>
          <p:cNvSpPr txBox="1">
            <a:spLocks noChangeArrowheads="1"/>
          </p:cNvSpPr>
          <p:nvPr/>
        </p:nvSpPr>
        <p:spPr bwMode="auto">
          <a:xfrm>
            <a:off x="3635375" y="5394151"/>
            <a:ext cx="2165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600">
                <a:latin typeface="Times New Roman" panose="02020603050405020304" pitchFamily="18" charset="0"/>
                <a:ea typeface="隶书" panose="02010509060101010101" pitchFamily="49" charset="-122"/>
              </a:rPr>
              <a:t>删除后不旋转</a:t>
            </a:r>
            <a:endParaRPr kumimoji="1" lang="zh-CN" altLang="en-US" sz="2600">
              <a:latin typeface="Times New Roman" panose="02020603050405020304" pitchFamily="18" charset="0"/>
            </a:endParaRPr>
          </a:p>
        </p:txBody>
      </p:sp>
      <p:grpSp>
        <p:nvGrpSpPr>
          <p:cNvPr id="113674" name="Group 92"/>
          <p:cNvGrpSpPr>
            <a:grpSpLocks/>
          </p:cNvGrpSpPr>
          <p:nvPr/>
        </p:nvGrpSpPr>
        <p:grpSpPr bwMode="auto">
          <a:xfrm>
            <a:off x="1922463" y="4422601"/>
            <a:ext cx="1712912" cy="2390775"/>
            <a:chOff x="1211" y="2423"/>
            <a:chExt cx="1079" cy="1506"/>
          </a:xfrm>
        </p:grpSpPr>
        <p:sp>
          <p:nvSpPr>
            <p:cNvPr id="113685" name="Text Box 60"/>
            <p:cNvSpPr txBox="1">
              <a:spLocks noChangeArrowheads="1"/>
            </p:cNvSpPr>
            <p:nvPr/>
          </p:nvSpPr>
          <p:spPr bwMode="auto">
            <a:xfrm>
              <a:off x="1811" y="2423"/>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grpSp>
          <p:nvGrpSpPr>
            <p:cNvPr id="113686" name="Group 89"/>
            <p:cNvGrpSpPr>
              <a:grpSpLocks/>
            </p:cNvGrpSpPr>
            <p:nvPr/>
          </p:nvGrpSpPr>
          <p:grpSpPr bwMode="auto">
            <a:xfrm>
              <a:off x="1211" y="2605"/>
              <a:ext cx="1079" cy="1324"/>
              <a:chOff x="1211" y="2591"/>
              <a:chExt cx="1079" cy="1324"/>
            </a:xfrm>
          </p:grpSpPr>
          <p:sp>
            <p:nvSpPr>
              <p:cNvPr id="113687" name="Line 62"/>
              <p:cNvSpPr>
                <a:spLocks noChangeShapeType="1"/>
              </p:cNvSpPr>
              <p:nvPr/>
            </p:nvSpPr>
            <p:spPr bwMode="auto">
              <a:xfrm>
                <a:off x="1714" y="2848"/>
                <a:ext cx="240"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8" name="Line 63"/>
              <p:cNvSpPr>
                <a:spLocks noChangeShapeType="1"/>
              </p:cNvSpPr>
              <p:nvPr/>
            </p:nvSpPr>
            <p:spPr bwMode="auto">
              <a:xfrm flipH="1">
                <a:off x="1330" y="2800"/>
                <a:ext cx="288"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9" name="Oval 64"/>
              <p:cNvSpPr>
                <a:spLocks noChangeArrowheads="1"/>
              </p:cNvSpPr>
              <p:nvPr/>
            </p:nvSpPr>
            <p:spPr bwMode="auto">
              <a:xfrm>
                <a:off x="1522" y="2608"/>
                <a:ext cx="288" cy="286"/>
              </a:xfrm>
              <a:prstGeom prst="ellipse">
                <a:avLst/>
              </a:prstGeom>
              <a:solidFill>
                <a:schemeClr val="accent4">
                  <a:lumMod val="40000"/>
                  <a:lumOff val="60000"/>
                </a:schemeClr>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90" name="Rectangle 65"/>
              <p:cNvSpPr>
                <a:spLocks noChangeArrowheads="1"/>
              </p:cNvSpPr>
              <p:nvPr/>
            </p:nvSpPr>
            <p:spPr bwMode="auto">
              <a:xfrm>
                <a:off x="1211" y="3159"/>
                <a:ext cx="305" cy="756"/>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91" name="Rectangle 66"/>
              <p:cNvSpPr>
                <a:spLocks noChangeArrowheads="1"/>
              </p:cNvSpPr>
              <p:nvPr/>
            </p:nvSpPr>
            <p:spPr bwMode="auto">
              <a:xfrm>
                <a:off x="1795" y="3159"/>
                <a:ext cx="288" cy="589"/>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92" name="Rectangle 67"/>
              <p:cNvSpPr>
                <a:spLocks noChangeArrowheads="1"/>
              </p:cNvSpPr>
              <p:nvPr/>
            </p:nvSpPr>
            <p:spPr bwMode="auto">
              <a:xfrm>
                <a:off x="1221" y="3734"/>
                <a:ext cx="295" cy="172"/>
              </a:xfrm>
              <a:prstGeom prst="rect">
                <a:avLst/>
              </a:prstGeom>
              <a:solidFill>
                <a:schemeClr val="accent2"/>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93" name="Line 68"/>
              <p:cNvSpPr>
                <a:spLocks noChangeShapeType="1"/>
              </p:cNvSpPr>
              <p:nvPr/>
            </p:nvSpPr>
            <p:spPr bwMode="auto">
              <a:xfrm flipH="1">
                <a:off x="1221" y="3756"/>
                <a:ext cx="265" cy="159"/>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4" name="Line 69"/>
              <p:cNvSpPr>
                <a:spLocks noChangeShapeType="1"/>
              </p:cNvSpPr>
              <p:nvPr/>
            </p:nvSpPr>
            <p:spPr bwMode="auto">
              <a:xfrm>
                <a:off x="1221" y="3734"/>
                <a:ext cx="295" cy="181"/>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5" name="Text Box 70"/>
              <p:cNvSpPr txBox="1">
                <a:spLocks noChangeArrowheads="1"/>
              </p:cNvSpPr>
              <p:nvPr/>
            </p:nvSpPr>
            <p:spPr bwMode="auto">
              <a:xfrm>
                <a:off x="1512" y="259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smtClean="0">
                    <a:solidFill>
                      <a:schemeClr val="tx2"/>
                    </a:solidFill>
                    <a:latin typeface="Courier New" panose="02070309020205020404" pitchFamily="49" charset="0"/>
                  </a:rPr>
                  <a:t>-</a:t>
                </a:r>
                <a:r>
                  <a:rPr kumimoji="1" lang="en-US" altLang="zh-CN" sz="2400" b="1" smtClean="0">
                    <a:solidFill>
                      <a:schemeClr val="tx2"/>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3696" name="Text Box 71"/>
              <p:cNvSpPr txBox="1">
                <a:spLocks noChangeArrowheads="1"/>
              </p:cNvSpPr>
              <p:nvPr/>
            </p:nvSpPr>
            <p:spPr bwMode="auto">
              <a:xfrm>
                <a:off x="1253" y="324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3697" name="Text Box 72"/>
              <p:cNvSpPr txBox="1">
                <a:spLocks noChangeArrowheads="1"/>
              </p:cNvSpPr>
              <p:nvPr/>
            </p:nvSpPr>
            <p:spPr bwMode="auto">
              <a:xfrm>
                <a:off x="1787" y="3249"/>
                <a:ext cx="5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r>
                  <a:rPr kumimoji="1" lang="en-US" altLang="zh-CN" sz="3200" b="1">
                    <a:latin typeface="Times New Roman" panose="02020603050405020304" pitchFamily="18" charset="0"/>
                  </a:rPr>
                  <a:t>-1</a:t>
                </a:r>
                <a:endParaRPr kumimoji="1" lang="en-US" altLang="zh-CN" sz="2400">
                  <a:latin typeface="Times New Roman" panose="02020603050405020304" pitchFamily="18" charset="0"/>
                </a:endParaRPr>
              </a:p>
            </p:txBody>
          </p:sp>
        </p:grpSp>
      </p:grpSp>
      <p:grpSp>
        <p:nvGrpSpPr>
          <p:cNvPr id="113675" name="Group 91"/>
          <p:cNvGrpSpPr>
            <a:grpSpLocks/>
          </p:cNvGrpSpPr>
          <p:nvPr/>
        </p:nvGrpSpPr>
        <p:grpSpPr bwMode="auto">
          <a:xfrm>
            <a:off x="6115050" y="4424188"/>
            <a:ext cx="1666875" cy="2101850"/>
            <a:chOff x="3852" y="2409"/>
            <a:chExt cx="1050" cy="1324"/>
          </a:xfrm>
        </p:grpSpPr>
        <p:sp>
          <p:nvSpPr>
            <p:cNvPr id="113676" name="Text Box 79"/>
            <p:cNvSpPr txBox="1">
              <a:spLocks noChangeArrowheads="1"/>
            </p:cNvSpPr>
            <p:nvPr/>
          </p:nvSpPr>
          <p:spPr bwMode="auto">
            <a:xfrm>
              <a:off x="4442" y="2409"/>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113677" name="Line 81"/>
            <p:cNvSpPr>
              <a:spLocks noChangeShapeType="1"/>
            </p:cNvSpPr>
            <p:nvPr/>
          </p:nvSpPr>
          <p:spPr bwMode="auto">
            <a:xfrm>
              <a:off x="4345" y="2848"/>
              <a:ext cx="240"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8" name="Line 82"/>
            <p:cNvSpPr>
              <a:spLocks noChangeShapeType="1"/>
            </p:cNvSpPr>
            <p:nvPr/>
          </p:nvSpPr>
          <p:spPr bwMode="auto">
            <a:xfrm flipH="1">
              <a:off x="3961" y="2800"/>
              <a:ext cx="288"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79" name="Oval 83"/>
            <p:cNvSpPr>
              <a:spLocks noChangeArrowheads="1"/>
            </p:cNvSpPr>
            <p:nvPr/>
          </p:nvSpPr>
          <p:spPr bwMode="auto">
            <a:xfrm>
              <a:off x="4153" y="2608"/>
              <a:ext cx="288" cy="286"/>
            </a:xfrm>
            <a:prstGeom prst="ellipse">
              <a:avLst/>
            </a:prstGeom>
            <a:solidFill>
              <a:schemeClr val="accent4">
                <a:lumMod val="40000"/>
                <a:lumOff val="60000"/>
              </a:schemeClr>
            </a:solidFill>
            <a:ln w="28575">
              <a:solidFill>
                <a:srgbClr val="0099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80" name="Rectangle 84"/>
            <p:cNvSpPr>
              <a:spLocks noChangeArrowheads="1"/>
            </p:cNvSpPr>
            <p:nvPr/>
          </p:nvSpPr>
          <p:spPr bwMode="auto">
            <a:xfrm>
              <a:off x="3855" y="3159"/>
              <a:ext cx="292" cy="574"/>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81" name="Rectangle 85"/>
            <p:cNvSpPr>
              <a:spLocks noChangeArrowheads="1"/>
            </p:cNvSpPr>
            <p:nvPr/>
          </p:nvSpPr>
          <p:spPr bwMode="auto">
            <a:xfrm>
              <a:off x="4426" y="3159"/>
              <a:ext cx="288" cy="566"/>
            </a:xfrm>
            <a:prstGeom prst="rect">
              <a:avLst/>
            </a:prstGeom>
            <a:solidFill>
              <a:schemeClr val="accent4">
                <a:lumMod val="40000"/>
                <a:lumOff val="60000"/>
              </a:schemeClr>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82" name="Text Box 86"/>
            <p:cNvSpPr txBox="1">
              <a:spLocks noChangeArrowheads="1"/>
            </p:cNvSpPr>
            <p:nvPr/>
          </p:nvSpPr>
          <p:spPr bwMode="auto">
            <a:xfrm>
              <a:off x="4195" y="2586"/>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3683" name="Text Box 88"/>
            <p:cNvSpPr txBox="1">
              <a:spLocks noChangeArrowheads="1"/>
            </p:cNvSpPr>
            <p:nvPr/>
          </p:nvSpPr>
          <p:spPr bwMode="auto">
            <a:xfrm>
              <a:off x="3852" y="3257"/>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3684" name="Text Box 90"/>
            <p:cNvSpPr txBox="1">
              <a:spLocks noChangeArrowheads="1"/>
            </p:cNvSpPr>
            <p:nvPr/>
          </p:nvSpPr>
          <p:spPr bwMode="auto">
            <a:xfrm>
              <a:off x="4422" y="3249"/>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grpSp>
      <p:sp>
        <p:nvSpPr>
          <p:cNvPr id="2" name="文本框 1"/>
          <p:cNvSpPr txBox="1"/>
          <p:nvPr/>
        </p:nvSpPr>
        <p:spPr>
          <a:xfrm>
            <a:off x="323528" y="44624"/>
            <a:ext cx="8697912" cy="1754326"/>
          </a:xfrm>
          <a:prstGeom prst="rect">
            <a:avLst/>
          </a:prstGeom>
          <a:noFill/>
        </p:spPr>
        <p:txBody>
          <a:bodyPr wrap="square" rtlCol="0">
            <a:spAutoFit/>
          </a:bodyPr>
          <a:lstStyle/>
          <a:p>
            <a:pPr marL="0" lvl="1"/>
            <a:r>
              <a:rPr lang="zh-CN" altLang="en-US" sz="3000" b="1">
                <a:solidFill>
                  <a:schemeClr val="tx2"/>
                </a:solidFill>
                <a:latin typeface="Times New Roman" panose="02020603050405020304" pitchFamily="18" charset="0"/>
                <a:ea typeface="仿宋_GB2312" pitchFamily="49" charset="-122"/>
              </a:rPr>
              <a:t>当前结点 </a:t>
            </a:r>
            <a:r>
              <a:rPr lang="en-US" altLang="zh-CN" sz="3000" b="1" i="1">
                <a:solidFill>
                  <a:schemeClr val="tx2"/>
                </a:solidFill>
                <a:latin typeface="Times New Roman" panose="02020603050405020304" pitchFamily="18" charset="0"/>
                <a:ea typeface="仿宋_GB2312" pitchFamily="49" charset="-122"/>
              </a:rPr>
              <a:t>p </a:t>
            </a:r>
            <a:r>
              <a:rPr lang="zh-CN" altLang="en-US" sz="3000" b="1">
                <a:solidFill>
                  <a:schemeClr val="tx2"/>
                </a:solidFill>
                <a:latin typeface="Times New Roman" panose="02020603050405020304" pitchFamily="18" charset="0"/>
                <a:ea typeface="仿宋_GB2312" pitchFamily="49" charset="-122"/>
              </a:rPr>
              <a:t>的</a:t>
            </a:r>
            <a:r>
              <a:rPr lang="en-US" altLang="zh-CN" sz="3000" b="1">
                <a:solidFill>
                  <a:schemeClr val="tx2"/>
                </a:solidFill>
                <a:latin typeface="Times New Roman" panose="02020603050405020304" pitchFamily="18" charset="0"/>
                <a:ea typeface="仿宋_GB2312" pitchFamily="49" charset="-122"/>
              </a:rPr>
              <a:t>bf</a:t>
            </a:r>
            <a:r>
              <a:rPr lang="zh-CN" altLang="en-US" sz="3000" b="1">
                <a:solidFill>
                  <a:schemeClr val="tx2"/>
                </a:solidFill>
                <a:latin typeface="Times New Roman" panose="02020603050405020304" pitchFamily="18" charset="0"/>
                <a:ea typeface="仿宋_GB2312" pitchFamily="49" charset="-122"/>
              </a:rPr>
              <a:t>为</a:t>
            </a:r>
            <a:r>
              <a:rPr lang="en-US" altLang="zh-CN" sz="3000" b="1" smtClean="0">
                <a:solidFill>
                  <a:schemeClr val="tx2"/>
                </a:solidFill>
                <a:latin typeface="Times New Roman" panose="02020603050405020304" pitchFamily="18" charset="0"/>
                <a:ea typeface="仿宋_GB2312" pitchFamily="49" charset="-122"/>
              </a:rPr>
              <a:t>0</a:t>
            </a:r>
            <a:r>
              <a:rPr lang="zh-CN" altLang="en-US" sz="3000" b="1" smtClean="0">
                <a:solidFill>
                  <a:schemeClr val="tx2"/>
                </a:solidFill>
                <a:latin typeface="Times New Roman" panose="02020603050405020304" pitchFamily="18" charset="0"/>
                <a:ea typeface="仿宋_GB2312" pitchFamily="49" charset="-122"/>
              </a:rPr>
              <a:t>：</a:t>
            </a:r>
            <a:r>
              <a:rPr lang="zh-CN" altLang="en-US" sz="3000" b="1" smtClean="0">
                <a:latin typeface="Times New Roman" panose="02020603050405020304" pitchFamily="18" charset="0"/>
                <a:ea typeface="仿宋_GB2312" pitchFamily="49" charset="-122"/>
              </a:rPr>
              <a:t>如果</a:t>
            </a:r>
            <a:r>
              <a:rPr lang="zh-CN" altLang="en-US" sz="3000" b="1">
                <a:latin typeface="Times New Roman" panose="02020603050405020304" pitchFamily="18" charset="0"/>
                <a:ea typeface="仿宋_GB2312" pitchFamily="49" charset="-122"/>
              </a:rPr>
              <a:t>它的左子树或右子树被缩短，则它的</a:t>
            </a:r>
            <a:r>
              <a:rPr lang="en-US" altLang="zh-CN" sz="3000" b="1">
                <a:solidFill>
                  <a:schemeClr val="tx2"/>
                </a:solidFill>
                <a:latin typeface="Times New Roman" panose="02020603050405020304" pitchFamily="18" charset="0"/>
                <a:ea typeface="仿宋_GB2312" pitchFamily="49" charset="-122"/>
              </a:rPr>
              <a:t>bf</a:t>
            </a:r>
            <a:r>
              <a:rPr lang="zh-CN" altLang="en-US" sz="3000" b="1">
                <a:latin typeface="Times New Roman" panose="02020603050405020304" pitchFamily="18" charset="0"/>
                <a:ea typeface="仿宋_GB2312" pitchFamily="49" charset="-122"/>
              </a:rPr>
              <a:t>改为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或</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，同时  </a:t>
            </a:r>
            <a:r>
              <a:rPr lang="en-US" altLang="zh-CN" sz="3000" b="1">
                <a:solidFill>
                  <a:schemeClr val="tx2"/>
                </a:solidFill>
                <a:latin typeface="Times New Roman" panose="02020603050405020304" pitchFamily="18" charset="0"/>
                <a:ea typeface="仿宋_GB2312" pitchFamily="49" charset="-122"/>
              </a:rPr>
              <a:t>shorter</a:t>
            </a:r>
            <a:r>
              <a:rPr lang="zh-CN" altLang="en-US" sz="3000" b="1">
                <a:latin typeface="Times New Roman" panose="02020603050405020304" pitchFamily="18" charset="0"/>
                <a:ea typeface="仿宋_GB2312" pitchFamily="49" charset="-122"/>
              </a:rPr>
              <a:t>置为</a:t>
            </a:r>
            <a:r>
              <a:rPr lang="en-US" altLang="zh-CN" sz="3000" b="1">
                <a:solidFill>
                  <a:srgbClr val="339933"/>
                </a:solidFill>
                <a:latin typeface="Times New Roman" panose="02020603050405020304" pitchFamily="18" charset="0"/>
                <a:ea typeface="仿宋_GB2312" pitchFamily="49" charset="-122"/>
              </a:rPr>
              <a:t>False</a:t>
            </a:r>
            <a:r>
              <a:rPr lang="zh-CN" altLang="en-US" sz="3000" b="1">
                <a:latin typeface="Times New Roman" panose="02020603050405020304" pitchFamily="18" charset="0"/>
                <a:ea typeface="仿宋_GB2312" pitchFamily="49" charset="-122"/>
              </a:rPr>
              <a:t>。</a:t>
            </a:r>
          </a:p>
          <a:p>
            <a:endParaRPr lang="zh-CN" altLang="en-US"/>
          </a:p>
        </p:txBody>
      </p:sp>
      <p:sp>
        <p:nvSpPr>
          <p:cNvPr id="62" name="AutoShape 24"/>
          <p:cNvSpPr>
            <a:spLocks noChangeArrowheads="1"/>
          </p:cNvSpPr>
          <p:nvPr/>
        </p:nvSpPr>
        <p:spPr bwMode="auto">
          <a:xfrm>
            <a:off x="4382434" y="237396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AutoShape 24"/>
          <p:cNvSpPr>
            <a:spLocks noChangeArrowheads="1"/>
          </p:cNvSpPr>
          <p:nvPr/>
        </p:nvSpPr>
        <p:spPr bwMode="auto">
          <a:xfrm>
            <a:off x="4347452" y="581923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429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114691" name="Rectangle 2"/>
          <p:cNvSpPr>
            <a:spLocks noGrp="1" noChangeArrowheads="1"/>
          </p:cNvSpPr>
          <p:nvPr>
            <p:ph idx="1"/>
          </p:nvPr>
        </p:nvSpPr>
        <p:spPr/>
        <p:txBody>
          <a:bodyPr/>
          <a:lstStyle/>
          <a:p>
            <a:r>
              <a:rPr lang="zh-CN" altLang="en-US" sz="3100" b="1">
                <a:solidFill>
                  <a:schemeClr val="tx2"/>
                </a:solidFill>
                <a:latin typeface="Times New Roman" panose="02020603050405020304" pitchFamily="18" charset="0"/>
                <a:ea typeface="仿宋_GB2312" pitchFamily="49" charset="-122"/>
              </a:rPr>
              <a:t>结点 </a:t>
            </a:r>
            <a:r>
              <a:rPr lang="en-US" altLang="zh-CN" sz="3100" b="1">
                <a:solidFill>
                  <a:schemeClr val="tx2"/>
                </a:solidFill>
                <a:latin typeface="Times New Roman" panose="02020603050405020304" pitchFamily="18" charset="0"/>
                <a:ea typeface="仿宋_GB2312" pitchFamily="49" charset="-122"/>
              </a:rPr>
              <a:t>p </a:t>
            </a:r>
            <a:r>
              <a:rPr lang="zh-CN" altLang="en-US" sz="3100" b="1">
                <a:solidFill>
                  <a:schemeClr val="tx2"/>
                </a:solidFill>
                <a:latin typeface="Times New Roman" panose="02020603050405020304" pitchFamily="18" charset="0"/>
                <a:ea typeface="仿宋_GB2312" pitchFamily="49" charset="-122"/>
              </a:rPr>
              <a:t>的 </a:t>
            </a:r>
            <a:r>
              <a:rPr lang="en-US" altLang="zh-CN" sz="3100" b="1">
                <a:solidFill>
                  <a:schemeClr val="tx2"/>
                </a:solidFill>
                <a:latin typeface="Times New Roman" panose="02020603050405020304" pitchFamily="18" charset="0"/>
                <a:ea typeface="仿宋_GB2312" pitchFamily="49" charset="-122"/>
              </a:rPr>
              <a:t>bf </a:t>
            </a:r>
            <a:r>
              <a:rPr lang="zh-CN" altLang="en-US" sz="3100" b="1">
                <a:solidFill>
                  <a:schemeClr val="tx2"/>
                </a:solidFill>
                <a:latin typeface="Times New Roman" panose="02020603050405020304" pitchFamily="18" charset="0"/>
                <a:ea typeface="仿宋_GB2312" pitchFamily="49" charset="-122"/>
              </a:rPr>
              <a:t>不为</a:t>
            </a:r>
            <a:r>
              <a:rPr lang="en-US" altLang="zh-CN" sz="3100" b="1">
                <a:solidFill>
                  <a:schemeClr val="tx2"/>
                </a:solidFill>
                <a:latin typeface="Times New Roman" panose="02020603050405020304" pitchFamily="18" charset="0"/>
                <a:ea typeface="仿宋_GB2312" pitchFamily="49" charset="-122"/>
              </a:rPr>
              <a:t>0</a:t>
            </a:r>
            <a:r>
              <a:rPr lang="zh-CN" altLang="en-US" sz="3100" b="1">
                <a:solidFill>
                  <a:schemeClr val="tx2"/>
                </a:solidFill>
                <a:latin typeface="Times New Roman" panose="02020603050405020304" pitchFamily="18" charset="0"/>
                <a:ea typeface="仿宋_GB2312" pitchFamily="49" charset="-122"/>
              </a:rPr>
              <a:t>，且较矮的子树又被</a:t>
            </a:r>
            <a:r>
              <a:rPr lang="zh-CN" altLang="en-US" sz="3100" b="1" smtClean="0">
                <a:solidFill>
                  <a:schemeClr val="tx2"/>
                </a:solidFill>
                <a:latin typeface="Times New Roman" panose="02020603050405020304" pitchFamily="18" charset="0"/>
                <a:ea typeface="仿宋_GB2312" pitchFamily="49" charset="-122"/>
              </a:rPr>
              <a:t>缩短：</a:t>
            </a:r>
            <a:r>
              <a:rPr lang="zh-CN" altLang="en-US" smtClean="0"/>
              <a:t>则在结点 </a:t>
            </a:r>
            <a:r>
              <a:rPr lang="en-US" altLang="zh-CN" smtClean="0"/>
              <a:t>p </a:t>
            </a:r>
            <a:r>
              <a:rPr lang="zh-CN" altLang="en-US" smtClean="0"/>
              <a:t>发生不平衡。</a:t>
            </a:r>
            <a:r>
              <a:rPr lang="zh-CN" altLang="en-US" smtClean="0">
                <a:solidFill>
                  <a:srgbClr val="0000FF"/>
                </a:solidFill>
              </a:rPr>
              <a:t>需要进行平衡化旋转来恢复平衡</a:t>
            </a:r>
            <a:r>
              <a:rPr lang="zh-CN" altLang="en-US" smtClean="0"/>
              <a:t>。</a:t>
            </a:r>
          </a:p>
          <a:p>
            <a:pPr lvl="1"/>
            <a:r>
              <a:rPr lang="zh-CN" altLang="en-US" b="1" smtClean="0">
                <a:solidFill>
                  <a:srgbClr val="0000FF"/>
                </a:solidFill>
              </a:rPr>
              <a:t>令 </a:t>
            </a:r>
            <a:r>
              <a:rPr lang="en-US" altLang="zh-CN" b="1" smtClean="0">
                <a:solidFill>
                  <a:srgbClr val="0000FF"/>
                </a:solidFill>
              </a:rPr>
              <a:t>p </a:t>
            </a:r>
            <a:r>
              <a:rPr lang="zh-CN" altLang="en-US" b="1" smtClean="0">
                <a:solidFill>
                  <a:srgbClr val="0000FF"/>
                </a:solidFill>
              </a:rPr>
              <a:t>的较高的子树的根为 </a:t>
            </a:r>
            <a:r>
              <a:rPr lang="en-US" altLang="zh-CN" b="1" smtClean="0">
                <a:solidFill>
                  <a:srgbClr val="0000FF"/>
                </a:solidFill>
              </a:rPr>
              <a:t>q</a:t>
            </a:r>
            <a:r>
              <a:rPr lang="zh-CN" altLang="en-US" smtClean="0"/>
              <a:t>，即该子树未被缩短，</a:t>
            </a:r>
            <a:r>
              <a:rPr lang="zh-CN" altLang="en-US" b="1" smtClean="0">
                <a:solidFill>
                  <a:srgbClr val="0000FF"/>
                </a:solidFill>
              </a:rPr>
              <a:t>根据 </a:t>
            </a:r>
            <a:r>
              <a:rPr lang="en-US" altLang="zh-CN" b="1" smtClean="0">
                <a:solidFill>
                  <a:srgbClr val="0000FF"/>
                </a:solidFill>
              </a:rPr>
              <a:t>q </a:t>
            </a:r>
            <a:r>
              <a:rPr lang="zh-CN" altLang="en-US" b="1" smtClean="0">
                <a:solidFill>
                  <a:srgbClr val="0000FF"/>
                </a:solidFill>
              </a:rPr>
              <a:t>的 </a:t>
            </a:r>
            <a:r>
              <a:rPr lang="en-US" altLang="zh-CN" b="1" smtClean="0">
                <a:solidFill>
                  <a:srgbClr val="0000FF"/>
                </a:solidFill>
              </a:rPr>
              <a:t>bf</a:t>
            </a:r>
            <a:r>
              <a:rPr lang="zh-CN" altLang="en-US" smtClean="0"/>
              <a:t>，有如下 </a:t>
            </a:r>
            <a:r>
              <a:rPr lang="en-US" altLang="zh-CN" smtClean="0"/>
              <a:t>3 </a:t>
            </a:r>
            <a:r>
              <a:rPr lang="zh-CN" altLang="en-US" smtClean="0"/>
              <a:t>种平衡化操作</a:t>
            </a:r>
            <a:endParaRPr lang="en-US" altLang="zh-CN" smtClean="0"/>
          </a:p>
          <a:p>
            <a:pPr lvl="2"/>
            <a:r>
              <a:rPr lang="en-US" altLang="zh-CN" sz="2800" smtClean="0"/>
              <a:t>q.bf = 0 </a:t>
            </a:r>
          </a:p>
          <a:p>
            <a:pPr lvl="2"/>
            <a:r>
              <a:rPr lang="en-US" altLang="zh-CN" sz="2800" smtClean="0"/>
              <a:t>q.bf = p.bf </a:t>
            </a:r>
          </a:p>
          <a:p>
            <a:pPr lvl="2"/>
            <a:r>
              <a:rPr lang="en-US" altLang="zh-CN" sz="2800" smtClean="0"/>
              <a:t>q.bf = - p.bf </a:t>
            </a:r>
            <a:endParaRPr lang="zh-CN" altLang="en-US" sz="2800" smtClean="0"/>
          </a:p>
          <a:p>
            <a:pPr lvl="1"/>
            <a:r>
              <a:rPr lang="zh-CN" altLang="en-US" smtClean="0"/>
              <a:t>旋转的方向取决于是结点 </a:t>
            </a:r>
            <a:r>
              <a:rPr lang="en-US" altLang="zh-CN" smtClean="0"/>
              <a:t>p </a:t>
            </a:r>
            <a:r>
              <a:rPr lang="zh-CN" altLang="en-US" smtClean="0"/>
              <a:t>的哪一棵子树被缩短</a:t>
            </a:r>
          </a:p>
          <a:p>
            <a:pPr lvl="1"/>
            <a:endParaRPr lang="en-US" altLang="zh-CN" smtClean="0"/>
          </a:p>
        </p:txBody>
      </p:sp>
      <p:sp>
        <p:nvSpPr>
          <p:cNvPr id="114690"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C2C04D-12B7-448C-864A-07C30ACAD803}" type="slidenum">
              <a:rPr lang="en-US" altLang="zh-CN" smtClean="0"/>
              <a:pPr/>
              <a:t>33</a:t>
            </a:fld>
            <a:endParaRPr lang="en-US" altLang="zh-CN"/>
          </a:p>
        </p:txBody>
      </p:sp>
    </p:spTree>
    <p:extLst>
      <p:ext uri="{BB962C8B-B14F-4D97-AF65-F5344CB8AC3E}">
        <p14:creationId xmlns:p14="http://schemas.microsoft.com/office/powerpoint/2010/main" val="205739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p:cNvSpPr>
            <a:spLocks noGrp="1" noChangeArrowheads="1"/>
          </p:cNvSpPr>
          <p:nvPr>
            <p:ph type="body" idx="1"/>
          </p:nvPr>
        </p:nvSpPr>
        <p:spPr>
          <a:xfrm>
            <a:off x="468313" y="692150"/>
            <a:ext cx="8077200" cy="2197100"/>
          </a:xfrm>
        </p:spPr>
        <p:txBody>
          <a:bodyPr/>
          <a:lstStyle/>
          <a:p>
            <a:pPr marL="990600" lvl="1" indent="-533400" eaLnBrk="1" hangingPunct="1">
              <a:lnSpc>
                <a:spcPct val="105000"/>
              </a:lnSpc>
              <a:spcBef>
                <a:spcPct val="15000"/>
              </a:spcBef>
              <a:buClr>
                <a:schemeClr val="tx2"/>
              </a:buClr>
              <a:buSzTx/>
              <a:buFont typeface="Times New Roman" panose="02020603050405020304" pitchFamily="18" charset="0"/>
              <a:buAutoNum type="alphaLcParenR"/>
            </a:pPr>
            <a:r>
              <a:rPr lang="zh-CN" altLang="en-US" sz="3000" b="1" smtClean="0">
                <a:latin typeface="Times New Roman" panose="02020603050405020304" pitchFamily="18" charset="0"/>
                <a:ea typeface="仿宋_GB2312" pitchFamily="49" charset="-122"/>
              </a:rPr>
              <a:t>如果 </a:t>
            </a:r>
            <a:r>
              <a:rPr lang="en-US" altLang="zh-CN" sz="3000" b="1" i="1" smtClean="0">
                <a:solidFill>
                  <a:schemeClr val="tx2"/>
                </a:solidFill>
                <a:latin typeface="Times New Roman" panose="02020603050405020304" pitchFamily="18" charset="0"/>
                <a:ea typeface="仿宋_GB2312" pitchFamily="49" charset="-122"/>
              </a:rPr>
              <a:t>q</a:t>
            </a:r>
            <a:r>
              <a:rPr lang="zh-CN" altLang="en-US" sz="3000" b="1" smtClean="0">
                <a:latin typeface="Times New Roman" panose="02020603050405020304" pitchFamily="18" charset="0"/>
                <a:ea typeface="仿宋_GB2312" pitchFamily="49" charset="-122"/>
              </a:rPr>
              <a:t>（较高的子树）的 </a:t>
            </a:r>
            <a:r>
              <a:rPr lang="en-US" altLang="zh-CN" sz="3000" b="1" smtClean="0">
                <a:solidFill>
                  <a:schemeClr val="tx2"/>
                </a:solidFill>
                <a:latin typeface="Times New Roman" panose="02020603050405020304" pitchFamily="18" charset="0"/>
                <a:ea typeface="仿宋_GB2312" pitchFamily="49" charset="-122"/>
              </a:rPr>
              <a:t>bf </a:t>
            </a:r>
            <a:r>
              <a:rPr lang="zh-CN" altLang="en-US" sz="3000" b="1" smtClean="0">
                <a:latin typeface="Times New Roman" panose="02020603050405020304" pitchFamily="18" charset="0"/>
                <a:ea typeface="仿宋_GB2312" pitchFamily="49" charset="-122"/>
              </a:rPr>
              <a:t>为</a:t>
            </a:r>
            <a:r>
              <a:rPr lang="en-US" altLang="zh-CN" sz="3000" b="1" smtClean="0">
                <a:latin typeface="Times New Roman" panose="02020603050405020304" pitchFamily="18" charset="0"/>
                <a:ea typeface="仿宋_GB2312" pitchFamily="49" charset="-122"/>
              </a:rPr>
              <a:t>0</a:t>
            </a:r>
            <a:r>
              <a:rPr lang="zh-CN" altLang="en-US" sz="3000" b="1" smtClean="0">
                <a:latin typeface="Times New Roman" panose="02020603050405020304" pitchFamily="18" charset="0"/>
                <a:ea typeface="仿宋_GB2312" pitchFamily="49" charset="-122"/>
              </a:rPr>
              <a:t>，执行一个单旋转来恢复结点 </a:t>
            </a:r>
            <a:r>
              <a:rPr lang="en-US" altLang="zh-CN" sz="3000" b="1" i="1" smtClean="0">
                <a:latin typeface="Times New Roman" panose="02020603050405020304" pitchFamily="18" charset="0"/>
                <a:ea typeface="仿宋_GB2312" pitchFamily="49" charset="-122"/>
              </a:rPr>
              <a:t>p </a:t>
            </a:r>
            <a:r>
              <a:rPr lang="zh-CN" altLang="en-US" sz="3000" b="1" smtClean="0">
                <a:latin typeface="Times New Roman" panose="02020603050405020304" pitchFamily="18" charset="0"/>
                <a:ea typeface="仿宋_GB2312" pitchFamily="49" charset="-122"/>
              </a:rPr>
              <a:t>的平衡，置</a:t>
            </a:r>
            <a:r>
              <a:rPr lang="en-US" altLang="zh-CN" sz="3000" b="1" smtClean="0">
                <a:solidFill>
                  <a:schemeClr val="tx2"/>
                </a:solidFill>
                <a:latin typeface="Times New Roman" panose="02020603050405020304" pitchFamily="18" charset="0"/>
                <a:ea typeface="仿宋_GB2312" pitchFamily="49" charset="-122"/>
              </a:rPr>
              <a:t>shorter</a:t>
            </a:r>
            <a:r>
              <a:rPr lang="zh-CN" altLang="en-US" sz="3000" b="1" smtClean="0">
                <a:latin typeface="Times New Roman" panose="02020603050405020304" pitchFamily="18" charset="0"/>
                <a:ea typeface="仿宋_GB2312" pitchFamily="49" charset="-122"/>
              </a:rPr>
              <a:t>为</a:t>
            </a:r>
            <a:r>
              <a:rPr lang="en-US" altLang="zh-CN" sz="3000" b="1" smtClean="0">
                <a:solidFill>
                  <a:srgbClr val="339933"/>
                </a:solidFill>
                <a:latin typeface="Times New Roman" panose="02020603050405020304" pitchFamily="18" charset="0"/>
                <a:ea typeface="仿宋_GB2312" pitchFamily="49" charset="-122"/>
              </a:rPr>
              <a:t>False</a:t>
            </a:r>
            <a:r>
              <a:rPr lang="zh-CN" altLang="en-US" sz="3000" b="1" smtClean="0">
                <a:latin typeface="Times New Roman" panose="02020603050405020304" pitchFamily="18" charset="0"/>
                <a:ea typeface="仿宋_GB2312" pitchFamily="49" charset="-122"/>
              </a:rPr>
              <a:t>。</a:t>
            </a:r>
            <a:r>
              <a:rPr lang="zh-CN" altLang="en-US" sz="3000" b="1" smtClean="0">
                <a:solidFill>
                  <a:srgbClr val="800080"/>
                </a:solidFill>
                <a:latin typeface="Times New Roman" panose="02020603050405020304" pitchFamily="18" charset="0"/>
                <a:ea typeface="仿宋_GB2312" pitchFamily="49" charset="-122"/>
              </a:rPr>
              <a:t>无需检查上层结点的平衡因子。</a:t>
            </a:r>
          </a:p>
        </p:txBody>
      </p:sp>
      <p:sp>
        <p:nvSpPr>
          <p:cNvPr id="115717" name="Text Box 23"/>
          <p:cNvSpPr txBox="1">
            <a:spLocks noChangeArrowheads="1"/>
          </p:cNvSpPr>
          <p:nvPr/>
        </p:nvSpPr>
        <p:spPr bwMode="auto">
          <a:xfrm>
            <a:off x="3927475" y="37560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左单旋转</a:t>
            </a:r>
            <a:endParaRPr kumimoji="1" lang="zh-CN" altLang="en-US" sz="2800">
              <a:latin typeface="Times New Roman" panose="02020603050405020304" pitchFamily="18" charset="0"/>
            </a:endParaRPr>
          </a:p>
        </p:txBody>
      </p:sp>
      <p:grpSp>
        <p:nvGrpSpPr>
          <p:cNvPr id="115718" name="Group 49"/>
          <p:cNvGrpSpPr>
            <a:grpSpLocks/>
          </p:cNvGrpSpPr>
          <p:nvPr/>
        </p:nvGrpSpPr>
        <p:grpSpPr bwMode="auto">
          <a:xfrm>
            <a:off x="5827713" y="2816225"/>
            <a:ext cx="2057400" cy="3298825"/>
            <a:chOff x="3625" y="1284"/>
            <a:chExt cx="1296" cy="2078"/>
          </a:xfrm>
        </p:grpSpPr>
        <p:sp>
          <p:nvSpPr>
            <p:cNvPr id="115745" name="Line 29"/>
            <p:cNvSpPr>
              <a:spLocks noChangeShapeType="1"/>
            </p:cNvSpPr>
            <p:nvPr/>
          </p:nvSpPr>
          <p:spPr bwMode="auto">
            <a:xfrm flipH="1">
              <a:off x="3787" y="2183"/>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6" name="Line 30"/>
            <p:cNvSpPr>
              <a:spLocks noChangeShapeType="1"/>
            </p:cNvSpPr>
            <p:nvPr/>
          </p:nvSpPr>
          <p:spPr bwMode="auto">
            <a:xfrm>
              <a:off x="4123" y="2183"/>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7" name="Line 31"/>
            <p:cNvSpPr>
              <a:spLocks noChangeShapeType="1"/>
            </p:cNvSpPr>
            <p:nvPr/>
          </p:nvSpPr>
          <p:spPr bwMode="auto">
            <a:xfrm flipH="1">
              <a:off x="4032" y="1632"/>
              <a:ext cx="336"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8" name="Line 32"/>
            <p:cNvSpPr>
              <a:spLocks noChangeShapeType="1"/>
            </p:cNvSpPr>
            <p:nvPr/>
          </p:nvSpPr>
          <p:spPr bwMode="auto">
            <a:xfrm>
              <a:off x="4400" y="1680"/>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9" name="Oval 33"/>
            <p:cNvSpPr>
              <a:spLocks noChangeArrowheads="1"/>
            </p:cNvSpPr>
            <p:nvPr/>
          </p:nvSpPr>
          <p:spPr bwMode="auto">
            <a:xfrm flipH="1">
              <a:off x="4224" y="148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0" name="Rectangle 34"/>
            <p:cNvSpPr>
              <a:spLocks noChangeArrowheads="1"/>
            </p:cNvSpPr>
            <p:nvPr/>
          </p:nvSpPr>
          <p:spPr bwMode="auto">
            <a:xfrm flipH="1">
              <a:off x="3651" y="2523"/>
              <a:ext cx="250" cy="635"/>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1" name="Rectangle 35"/>
            <p:cNvSpPr>
              <a:spLocks noChangeArrowheads="1"/>
            </p:cNvSpPr>
            <p:nvPr/>
          </p:nvSpPr>
          <p:spPr bwMode="auto">
            <a:xfrm flipH="1">
              <a:off x="4218" y="2515"/>
              <a:ext cx="272" cy="847"/>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5752" name="Rectangle 36"/>
            <p:cNvSpPr>
              <a:spLocks noChangeArrowheads="1"/>
            </p:cNvSpPr>
            <p:nvPr/>
          </p:nvSpPr>
          <p:spPr bwMode="auto">
            <a:xfrm flipH="1">
              <a:off x="4656" y="2016"/>
              <a:ext cx="265" cy="892"/>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3" name="Oval 37"/>
            <p:cNvSpPr>
              <a:spLocks noChangeArrowheads="1"/>
            </p:cNvSpPr>
            <p:nvPr/>
          </p:nvSpPr>
          <p:spPr bwMode="auto">
            <a:xfrm flipH="1">
              <a:off x="3934" y="1983"/>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4" name="Text Box 39"/>
            <p:cNvSpPr txBox="1">
              <a:spLocks noChangeArrowheads="1"/>
            </p:cNvSpPr>
            <p:nvPr/>
          </p:nvSpPr>
          <p:spPr bwMode="auto">
            <a:xfrm>
              <a:off x="3979" y="197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115755" name="Text Box 40"/>
            <p:cNvSpPr txBox="1">
              <a:spLocks noChangeArrowheads="1"/>
            </p:cNvSpPr>
            <p:nvPr/>
          </p:nvSpPr>
          <p:spPr bwMode="auto">
            <a:xfrm>
              <a:off x="4250" y="2704"/>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56" name="Text Box 41"/>
            <p:cNvSpPr txBox="1">
              <a:spLocks noChangeArrowheads="1"/>
            </p:cNvSpPr>
            <p:nvPr/>
          </p:nvSpPr>
          <p:spPr bwMode="auto">
            <a:xfrm>
              <a:off x="3625" y="2636"/>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5757" name="Text Box 42"/>
            <p:cNvSpPr txBox="1">
              <a:spLocks noChangeArrowheads="1"/>
            </p:cNvSpPr>
            <p:nvPr/>
          </p:nvSpPr>
          <p:spPr bwMode="auto">
            <a:xfrm>
              <a:off x="3742" y="1795"/>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5758" name="Text Box 43"/>
            <p:cNvSpPr txBox="1">
              <a:spLocks noChangeArrowheads="1"/>
            </p:cNvSpPr>
            <p:nvPr/>
          </p:nvSpPr>
          <p:spPr bwMode="auto">
            <a:xfrm>
              <a:off x="4672" y="2251"/>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59" name="Text Box 44"/>
            <p:cNvSpPr txBox="1">
              <a:spLocks noChangeArrowheads="1"/>
            </p:cNvSpPr>
            <p:nvPr/>
          </p:nvSpPr>
          <p:spPr bwMode="auto">
            <a:xfrm>
              <a:off x="4490" y="1284"/>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5760" name="Text Box 45"/>
            <p:cNvSpPr txBox="1">
              <a:spLocks noChangeArrowheads="1"/>
            </p:cNvSpPr>
            <p:nvPr/>
          </p:nvSpPr>
          <p:spPr bwMode="auto">
            <a:xfrm>
              <a:off x="4233" y="148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smtClean="0">
                  <a:solidFill>
                    <a:schemeClr val="tx2"/>
                  </a:solidFill>
                  <a:latin typeface="Courier New" panose="02070309020205020404" pitchFamily="49" charset="0"/>
                  <a:ea typeface="楷体_GB2312" pitchFamily="49" charset="-122"/>
                </a:rPr>
                <a:t>-</a:t>
              </a:r>
              <a:r>
                <a:rPr kumimoji="1" lang="en-US" altLang="zh-CN" sz="2400" b="1" smtClean="0">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grpSp>
      <p:sp>
        <p:nvSpPr>
          <p:cNvPr id="301102" name="Freeform 46"/>
          <p:cNvSpPr>
            <a:spLocks/>
          </p:cNvSpPr>
          <p:nvPr/>
        </p:nvSpPr>
        <p:spPr bwMode="auto">
          <a:xfrm>
            <a:off x="2278063" y="3775075"/>
            <a:ext cx="530225" cy="215900"/>
          </a:xfrm>
          <a:custGeom>
            <a:avLst/>
            <a:gdLst>
              <a:gd name="T0" fmla="*/ 0 w 384"/>
              <a:gd name="T1" fmla="*/ 416185811 h 112"/>
              <a:gd name="T2" fmla="*/ 91516297 w 384"/>
              <a:gd name="T3" fmla="*/ 237819628 h 112"/>
              <a:gd name="T4" fmla="*/ 274548847 w 384"/>
              <a:gd name="T5" fmla="*/ 59455389 h 112"/>
              <a:gd name="T6" fmla="*/ 457582821 w 384"/>
              <a:gd name="T7" fmla="*/ 59455389 h 112"/>
              <a:gd name="T8" fmla="*/ 732131755 w 384"/>
              <a:gd name="T9" fmla="*/ 416185811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tx2"/>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720" name="Group 48"/>
          <p:cNvGrpSpPr>
            <a:grpSpLocks/>
          </p:cNvGrpSpPr>
          <p:nvPr/>
        </p:nvGrpSpPr>
        <p:grpSpPr bwMode="auto">
          <a:xfrm>
            <a:off x="896938" y="2874963"/>
            <a:ext cx="2884487" cy="3148012"/>
            <a:chOff x="476" y="1334"/>
            <a:chExt cx="1817" cy="1983"/>
          </a:xfrm>
        </p:grpSpPr>
        <p:sp>
          <p:nvSpPr>
            <p:cNvPr id="115721" name="Line 2"/>
            <p:cNvSpPr>
              <a:spLocks noChangeShapeType="1"/>
            </p:cNvSpPr>
            <p:nvPr/>
          </p:nvSpPr>
          <p:spPr bwMode="auto">
            <a:xfrm>
              <a:off x="1905" y="2160"/>
              <a:ext cx="192"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2" name="Line 3"/>
            <p:cNvSpPr>
              <a:spLocks noChangeShapeType="1"/>
            </p:cNvSpPr>
            <p:nvPr/>
          </p:nvSpPr>
          <p:spPr bwMode="auto">
            <a:xfrm flipH="1">
              <a:off x="1633" y="2092"/>
              <a:ext cx="194" cy="431"/>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3" name="Line 5"/>
            <p:cNvSpPr>
              <a:spLocks noChangeShapeType="1"/>
            </p:cNvSpPr>
            <p:nvPr/>
          </p:nvSpPr>
          <p:spPr bwMode="auto">
            <a:xfrm>
              <a:off x="1542" y="1632"/>
              <a:ext cx="336"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4" name="Line 6"/>
            <p:cNvSpPr>
              <a:spLocks noChangeShapeType="1"/>
            </p:cNvSpPr>
            <p:nvPr/>
          </p:nvSpPr>
          <p:spPr bwMode="auto">
            <a:xfrm flipH="1">
              <a:off x="1113" y="1680"/>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5" name="Oval 7"/>
            <p:cNvSpPr>
              <a:spLocks noChangeArrowheads="1"/>
            </p:cNvSpPr>
            <p:nvPr/>
          </p:nvSpPr>
          <p:spPr bwMode="auto">
            <a:xfrm>
              <a:off x="1392" y="148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8"/>
            <p:cNvSpPr>
              <a:spLocks noChangeArrowheads="1"/>
            </p:cNvSpPr>
            <p:nvPr/>
          </p:nvSpPr>
          <p:spPr bwMode="auto">
            <a:xfrm>
              <a:off x="1020" y="2001"/>
              <a:ext cx="250" cy="862"/>
            </a:xfrm>
            <a:prstGeom prst="rect">
              <a:avLst/>
            </a:prstGeom>
            <a:solidFill>
              <a:srgbClr val="CCFF66"/>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9"/>
            <p:cNvSpPr>
              <a:spLocks noChangeArrowheads="1"/>
            </p:cNvSpPr>
            <p:nvPr/>
          </p:nvSpPr>
          <p:spPr bwMode="auto">
            <a:xfrm>
              <a:off x="1481" y="2470"/>
              <a:ext cx="265" cy="847"/>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8" name="Rectangle 10"/>
            <p:cNvSpPr>
              <a:spLocks noChangeArrowheads="1"/>
            </p:cNvSpPr>
            <p:nvPr/>
          </p:nvSpPr>
          <p:spPr bwMode="auto">
            <a:xfrm>
              <a:off x="1020" y="2659"/>
              <a:ext cx="243" cy="204"/>
            </a:xfrm>
            <a:prstGeom prst="rect">
              <a:avLst/>
            </a:prstGeom>
            <a:solidFill>
              <a:schemeClr val="accent2"/>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9" name="Line 11"/>
            <p:cNvSpPr>
              <a:spLocks noChangeShapeType="1"/>
            </p:cNvSpPr>
            <p:nvPr/>
          </p:nvSpPr>
          <p:spPr bwMode="auto">
            <a:xfrm flipH="1">
              <a:off x="1020" y="2659"/>
              <a:ext cx="243" cy="20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0" name="Line 12"/>
            <p:cNvSpPr>
              <a:spLocks noChangeShapeType="1"/>
            </p:cNvSpPr>
            <p:nvPr/>
          </p:nvSpPr>
          <p:spPr bwMode="auto">
            <a:xfrm>
              <a:off x="1020" y="2682"/>
              <a:ext cx="250" cy="181"/>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1" name="Text Box 13"/>
            <p:cNvSpPr txBox="1">
              <a:spLocks noChangeArrowheads="1"/>
            </p:cNvSpPr>
            <p:nvPr/>
          </p:nvSpPr>
          <p:spPr bwMode="auto">
            <a:xfrm>
              <a:off x="1422" y="1475"/>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115732" name="Text Box 14"/>
            <p:cNvSpPr txBox="1">
              <a:spLocks noChangeArrowheads="1"/>
            </p:cNvSpPr>
            <p:nvPr/>
          </p:nvSpPr>
          <p:spPr bwMode="auto">
            <a:xfrm>
              <a:off x="1023" y="2160"/>
              <a:ext cx="2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33" name="Text Box 15"/>
            <p:cNvSpPr txBox="1">
              <a:spLocks noChangeArrowheads="1"/>
            </p:cNvSpPr>
            <p:nvPr/>
          </p:nvSpPr>
          <p:spPr bwMode="auto">
            <a:xfrm>
              <a:off x="1497" y="265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34" name="Text Box 16"/>
            <p:cNvSpPr txBox="1">
              <a:spLocks noChangeArrowheads="1"/>
            </p:cNvSpPr>
            <p:nvPr/>
          </p:nvSpPr>
          <p:spPr bwMode="auto">
            <a:xfrm>
              <a:off x="476" y="2115"/>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5735" name="Line 17"/>
            <p:cNvSpPr>
              <a:spLocks noChangeShapeType="1"/>
            </p:cNvSpPr>
            <p:nvPr/>
          </p:nvSpPr>
          <p:spPr bwMode="auto">
            <a:xfrm flipH="1">
              <a:off x="700" y="2432"/>
              <a:ext cx="3"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6" name="Line 18"/>
            <p:cNvSpPr>
              <a:spLocks noChangeShapeType="1"/>
            </p:cNvSpPr>
            <p:nvPr/>
          </p:nvSpPr>
          <p:spPr bwMode="auto">
            <a:xfrm>
              <a:off x="599" y="2659"/>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7" name="Line 19"/>
            <p:cNvSpPr>
              <a:spLocks noChangeShapeType="1"/>
            </p:cNvSpPr>
            <p:nvPr/>
          </p:nvSpPr>
          <p:spPr bwMode="auto">
            <a:xfrm>
              <a:off x="609" y="2001"/>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8" name="Text Box 24"/>
            <p:cNvSpPr txBox="1">
              <a:spLocks noChangeArrowheads="1"/>
            </p:cNvSpPr>
            <p:nvPr/>
          </p:nvSpPr>
          <p:spPr bwMode="auto">
            <a:xfrm>
              <a:off x="1701" y="1334"/>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115739" name="Rectangle 25"/>
            <p:cNvSpPr>
              <a:spLocks noChangeArrowheads="1"/>
            </p:cNvSpPr>
            <p:nvPr/>
          </p:nvSpPr>
          <p:spPr bwMode="auto">
            <a:xfrm>
              <a:off x="1950" y="2478"/>
              <a:ext cx="266" cy="839"/>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40" name="Text Box 26"/>
            <p:cNvSpPr txBox="1">
              <a:spLocks noChangeArrowheads="1"/>
            </p:cNvSpPr>
            <p:nvPr/>
          </p:nvSpPr>
          <p:spPr bwMode="auto">
            <a:xfrm>
              <a:off x="1966" y="265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41" name="Oval 27"/>
            <p:cNvSpPr>
              <a:spLocks noChangeArrowheads="1"/>
            </p:cNvSpPr>
            <p:nvPr/>
          </p:nvSpPr>
          <p:spPr bwMode="auto">
            <a:xfrm>
              <a:off x="1701" y="1956"/>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42" name="Text Box 28"/>
            <p:cNvSpPr txBox="1">
              <a:spLocks noChangeArrowheads="1"/>
            </p:cNvSpPr>
            <p:nvPr/>
          </p:nvSpPr>
          <p:spPr bwMode="auto">
            <a:xfrm>
              <a:off x="1702" y="1965"/>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5743" name="Text Box 38"/>
            <p:cNvSpPr txBox="1">
              <a:spLocks noChangeArrowheads="1"/>
            </p:cNvSpPr>
            <p:nvPr/>
          </p:nvSpPr>
          <p:spPr bwMode="auto">
            <a:xfrm>
              <a:off x="1995" y="1810"/>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q</a:t>
              </a:r>
              <a:endParaRPr kumimoji="1" lang="en-US" altLang="zh-CN" sz="2800">
                <a:solidFill>
                  <a:schemeClr val="tx2"/>
                </a:solidFill>
                <a:latin typeface="Times New Roman" panose="02020603050405020304" pitchFamily="18" charset="0"/>
              </a:endParaRPr>
            </a:p>
          </p:txBody>
        </p:sp>
        <p:sp>
          <p:nvSpPr>
            <p:cNvPr id="115744" name="Line 47"/>
            <p:cNvSpPr>
              <a:spLocks noChangeShapeType="1"/>
            </p:cNvSpPr>
            <p:nvPr/>
          </p:nvSpPr>
          <p:spPr bwMode="auto">
            <a:xfrm flipH="1" flipV="1">
              <a:off x="700" y="2001"/>
              <a:ext cx="3" cy="204"/>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AutoShape 24"/>
          <p:cNvSpPr>
            <a:spLocks noChangeArrowheads="1"/>
          </p:cNvSpPr>
          <p:nvPr/>
        </p:nvSpPr>
        <p:spPr bwMode="auto">
          <a:xfrm>
            <a:off x="4296724" y="4275138"/>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14783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1102"/>
                                        </p:tgtEl>
                                        <p:attrNameLst>
                                          <p:attrName>style.visibility</p:attrName>
                                        </p:attrNameLst>
                                      </p:cBhvr>
                                      <p:to>
                                        <p:strVal val="visible"/>
                                      </p:to>
                                    </p:set>
                                    <p:animEffect transition="in" filter="wipe(right)">
                                      <p:cBhvr>
                                        <p:cTn id="7" dur="500"/>
                                        <p:tgtEl>
                                          <p:spTgt spid="30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0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body" idx="1"/>
          </p:nvPr>
        </p:nvSpPr>
        <p:spPr>
          <a:xfrm>
            <a:off x="533400" y="763588"/>
            <a:ext cx="8077200" cy="2233612"/>
          </a:xfrm>
        </p:spPr>
        <p:txBody>
          <a:bodyPr/>
          <a:lstStyle/>
          <a:p>
            <a:pPr marL="990600" lvl="1" indent="-533400" eaLnBrk="1" hangingPunct="1">
              <a:lnSpc>
                <a:spcPct val="105000"/>
              </a:lnSpc>
              <a:buClr>
                <a:schemeClr val="tx2"/>
              </a:buClr>
              <a:buSzTx/>
              <a:buFont typeface="Wingdings" panose="05000000000000000000" pitchFamily="2" charset="2"/>
              <a:buAutoNum type="alphaLcParenR" startAt="2"/>
            </a:pPr>
            <a:r>
              <a:rPr lang="zh-CN" altLang="en-US" sz="3000" b="1" smtClean="0">
                <a:latin typeface="Times New Roman" panose="02020603050405020304" pitchFamily="18" charset="0"/>
                <a:ea typeface="仿宋_GB2312" pitchFamily="49" charset="-122"/>
              </a:rPr>
              <a:t>如果 </a:t>
            </a:r>
            <a:r>
              <a:rPr lang="en-US" altLang="zh-CN" sz="3000" b="1" i="1" smtClean="0">
                <a:solidFill>
                  <a:schemeClr val="tx2"/>
                </a:solidFill>
                <a:latin typeface="Times New Roman" panose="02020603050405020304" pitchFamily="18" charset="0"/>
                <a:ea typeface="仿宋_GB2312" pitchFamily="49" charset="-122"/>
              </a:rPr>
              <a:t>q</a:t>
            </a:r>
            <a:r>
              <a:rPr lang="en-US" altLang="zh-CN" sz="3000" b="1" i="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的 </a:t>
            </a:r>
            <a:r>
              <a:rPr lang="en-US" altLang="zh-CN" sz="3000" b="1" smtClean="0">
                <a:solidFill>
                  <a:schemeClr val="tx2"/>
                </a:solidFill>
                <a:latin typeface="Times New Roman" panose="02020603050405020304" pitchFamily="18" charset="0"/>
                <a:ea typeface="仿宋_GB2312" pitchFamily="49" charset="-122"/>
              </a:rPr>
              <a:t>bf</a:t>
            </a:r>
            <a:r>
              <a:rPr lang="en-US" altLang="zh-CN" sz="3000" b="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与 </a:t>
            </a:r>
            <a:r>
              <a:rPr lang="en-US" altLang="zh-CN" sz="3000" b="1" i="1" smtClean="0">
                <a:latin typeface="Times New Roman" panose="02020603050405020304" pitchFamily="18" charset="0"/>
                <a:ea typeface="仿宋_GB2312" pitchFamily="49" charset="-122"/>
              </a:rPr>
              <a:t>p </a:t>
            </a:r>
            <a:r>
              <a:rPr lang="zh-CN" altLang="en-US" sz="3000" b="1" smtClean="0">
                <a:latin typeface="Times New Roman" panose="02020603050405020304" pitchFamily="18" charset="0"/>
                <a:ea typeface="仿宋_GB2312" pitchFamily="49" charset="-122"/>
              </a:rPr>
              <a:t>的 </a:t>
            </a:r>
            <a:r>
              <a:rPr lang="en-US" altLang="zh-CN" sz="3000" b="1" smtClean="0">
                <a:solidFill>
                  <a:schemeClr val="tx2"/>
                </a:solidFill>
                <a:latin typeface="Times New Roman" panose="02020603050405020304" pitchFamily="18" charset="0"/>
                <a:ea typeface="仿宋_GB2312" pitchFamily="49" charset="-122"/>
              </a:rPr>
              <a:t>bf </a:t>
            </a:r>
            <a:r>
              <a:rPr lang="zh-CN" altLang="en-US" sz="3000" b="1" smtClean="0">
                <a:latin typeface="Times New Roman" panose="02020603050405020304" pitchFamily="18" charset="0"/>
                <a:ea typeface="仿宋_GB2312" pitchFamily="49" charset="-122"/>
              </a:rPr>
              <a:t>相同，则执行一个单旋转来恢复平衡，结点 </a:t>
            </a:r>
            <a:r>
              <a:rPr lang="en-US" altLang="zh-CN" sz="3000" b="1" i="1" smtClean="0">
                <a:latin typeface="Times New Roman" panose="02020603050405020304" pitchFamily="18" charset="0"/>
                <a:ea typeface="仿宋_GB2312" pitchFamily="49" charset="-122"/>
              </a:rPr>
              <a:t>p </a:t>
            </a:r>
            <a:r>
              <a:rPr lang="zh-CN" altLang="en-US" sz="3000" b="1" smtClean="0">
                <a:latin typeface="Times New Roman" panose="02020603050405020304" pitchFamily="18" charset="0"/>
                <a:ea typeface="仿宋_GB2312" pitchFamily="49" charset="-122"/>
              </a:rPr>
              <a:t>和 </a:t>
            </a:r>
            <a:r>
              <a:rPr lang="en-US" altLang="zh-CN" sz="3000" b="1" i="1" smtClean="0">
                <a:latin typeface="Times New Roman" panose="02020603050405020304" pitchFamily="18" charset="0"/>
                <a:ea typeface="仿宋_GB2312" pitchFamily="49" charset="-122"/>
              </a:rPr>
              <a:t>q </a:t>
            </a:r>
            <a:r>
              <a:rPr lang="zh-CN" altLang="en-US" sz="3000" b="1" smtClean="0">
                <a:latin typeface="Times New Roman" panose="02020603050405020304" pitchFamily="18" charset="0"/>
                <a:ea typeface="仿宋_GB2312" pitchFamily="49" charset="-122"/>
              </a:rPr>
              <a:t>的 </a:t>
            </a:r>
            <a:r>
              <a:rPr lang="en-US" altLang="zh-CN" sz="3000" b="1" smtClean="0">
                <a:solidFill>
                  <a:schemeClr val="tx2"/>
                </a:solidFill>
                <a:latin typeface="Times New Roman" panose="02020603050405020304" pitchFamily="18" charset="0"/>
                <a:ea typeface="仿宋_GB2312" pitchFamily="49" charset="-122"/>
              </a:rPr>
              <a:t>bf </a:t>
            </a:r>
            <a:r>
              <a:rPr lang="zh-CN" altLang="en-US" sz="3000" b="1" smtClean="0">
                <a:latin typeface="Times New Roman" panose="02020603050405020304" pitchFamily="18" charset="0"/>
                <a:ea typeface="仿宋_GB2312" pitchFamily="49" charset="-122"/>
              </a:rPr>
              <a:t>均改为</a:t>
            </a:r>
            <a:r>
              <a:rPr lang="en-US" altLang="zh-CN" sz="3000" b="1" smtClean="0">
                <a:latin typeface="Times New Roman" panose="02020603050405020304" pitchFamily="18" charset="0"/>
                <a:ea typeface="仿宋_GB2312" pitchFamily="49" charset="-122"/>
              </a:rPr>
              <a:t>0</a:t>
            </a:r>
            <a:r>
              <a:rPr lang="zh-CN" altLang="en-US" sz="3000" b="1" smtClean="0">
                <a:latin typeface="Times New Roman" panose="02020603050405020304" pitchFamily="18" charset="0"/>
                <a:ea typeface="仿宋_GB2312" pitchFamily="49" charset="-122"/>
              </a:rPr>
              <a:t>，同时置</a:t>
            </a:r>
            <a:r>
              <a:rPr lang="en-US" altLang="zh-CN" sz="3000" b="1" smtClean="0">
                <a:solidFill>
                  <a:schemeClr val="tx2"/>
                </a:solidFill>
                <a:latin typeface="Times New Roman" panose="02020603050405020304" pitchFamily="18" charset="0"/>
                <a:ea typeface="仿宋_GB2312" pitchFamily="49" charset="-122"/>
              </a:rPr>
              <a:t>shorter</a:t>
            </a:r>
            <a:r>
              <a:rPr lang="zh-CN" altLang="en-US" sz="3000" b="1" smtClean="0">
                <a:latin typeface="Times New Roman" panose="02020603050405020304" pitchFamily="18" charset="0"/>
                <a:ea typeface="仿宋_GB2312" pitchFamily="49" charset="-122"/>
              </a:rPr>
              <a:t>为</a:t>
            </a:r>
            <a:r>
              <a:rPr lang="en-US" altLang="zh-CN" sz="3000" b="1" smtClean="0">
                <a:solidFill>
                  <a:srgbClr val="339933"/>
                </a:solidFill>
                <a:latin typeface="Times New Roman" panose="02020603050405020304" pitchFamily="18" charset="0"/>
                <a:ea typeface="仿宋_GB2312" pitchFamily="49" charset="-122"/>
              </a:rPr>
              <a:t>True</a:t>
            </a:r>
            <a:r>
              <a:rPr lang="zh-CN" altLang="en-US" sz="3000" b="1" smtClean="0">
                <a:latin typeface="Times New Roman" panose="02020603050405020304" pitchFamily="18" charset="0"/>
                <a:ea typeface="仿宋_GB2312" pitchFamily="49" charset="-122"/>
              </a:rPr>
              <a:t>。</a:t>
            </a:r>
            <a:r>
              <a:rPr lang="zh-CN" altLang="en-US" sz="3000" b="1" smtClean="0">
                <a:solidFill>
                  <a:srgbClr val="800080"/>
                </a:solidFill>
                <a:latin typeface="Times New Roman" panose="02020603050405020304" pitchFamily="18" charset="0"/>
                <a:ea typeface="仿宋_GB2312" pitchFamily="49" charset="-122"/>
              </a:rPr>
              <a:t>还要继续检查上层结点的平衡因子。</a:t>
            </a:r>
          </a:p>
        </p:txBody>
      </p:sp>
      <p:sp>
        <p:nvSpPr>
          <p:cNvPr id="116741" name="Text Box 49"/>
          <p:cNvSpPr txBox="1">
            <a:spLocks noChangeArrowheads="1"/>
          </p:cNvSpPr>
          <p:nvPr/>
        </p:nvSpPr>
        <p:spPr bwMode="auto">
          <a:xfrm>
            <a:off x="3927475" y="38068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左单旋转</a:t>
            </a:r>
            <a:endParaRPr kumimoji="1" lang="zh-CN" altLang="en-US" sz="2800">
              <a:latin typeface="Times New Roman" panose="02020603050405020304" pitchFamily="18" charset="0"/>
            </a:endParaRPr>
          </a:p>
        </p:txBody>
      </p:sp>
      <p:grpSp>
        <p:nvGrpSpPr>
          <p:cNvPr id="116742" name="Group 94"/>
          <p:cNvGrpSpPr>
            <a:grpSpLocks/>
          </p:cNvGrpSpPr>
          <p:nvPr/>
        </p:nvGrpSpPr>
        <p:grpSpPr bwMode="auto">
          <a:xfrm>
            <a:off x="5827713" y="2867025"/>
            <a:ext cx="2057400" cy="2974975"/>
            <a:chOff x="3671" y="1806"/>
            <a:chExt cx="1296" cy="1874"/>
          </a:xfrm>
        </p:grpSpPr>
        <p:sp>
          <p:nvSpPr>
            <p:cNvPr id="116769" name="Line 51"/>
            <p:cNvSpPr>
              <a:spLocks noChangeShapeType="1"/>
            </p:cNvSpPr>
            <p:nvPr/>
          </p:nvSpPr>
          <p:spPr bwMode="auto">
            <a:xfrm flipH="1">
              <a:off x="3833" y="2705"/>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0" name="Line 52"/>
            <p:cNvSpPr>
              <a:spLocks noChangeShapeType="1"/>
            </p:cNvSpPr>
            <p:nvPr/>
          </p:nvSpPr>
          <p:spPr bwMode="auto">
            <a:xfrm>
              <a:off x="4169" y="2705"/>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1" name="Line 53"/>
            <p:cNvSpPr>
              <a:spLocks noChangeShapeType="1"/>
            </p:cNvSpPr>
            <p:nvPr/>
          </p:nvSpPr>
          <p:spPr bwMode="auto">
            <a:xfrm flipH="1">
              <a:off x="4078" y="2154"/>
              <a:ext cx="336"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2" name="Line 54"/>
            <p:cNvSpPr>
              <a:spLocks noChangeShapeType="1"/>
            </p:cNvSpPr>
            <p:nvPr/>
          </p:nvSpPr>
          <p:spPr bwMode="auto">
            <a:xfrm>
              <a:off x="4446" y="2202"/>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3" name="Oval 55"/>
            <p:cNvSpPr>
              <a:spLocks noChangeArrowheads="1"/>
            </p:cNvSpPr>
            <p:nvPr/>
          </p:nvSpPr>
          <p:spPr bwMode="auto">
            <a:xfrm flipH="1">
              <a:off x="4270" y="2010"/>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4" name="Rectangle 56"/>
            <p:cNvSpPr>
              <a:spLocks noChangeArrowheads="1"/>
            </p:cNvSpPr>
            <p:nvPr/>
          </p:nvSpPr>
          <p:spPr bwMode="auto">
            <a:xfrm flipH="1">
              <a:off x="3697" y="3045"/>
              <a:ext cx="250" cy="635"/>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5" name="Rectangle 57"/>
            <p:cNvSpPr>
              <a:spLocks noChangeArrowheads="1"/>
            </p:cNvSpPr>
            <p:nvPr/>
          </p:nvSpPr>
          <p:spPr bwMode="auto">
            <a:xfrm flipH="1">
              <a:off x="4264" y="3037"/>
              <a:ext cx="272" cy="643"/>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6776" name="Rectangle 58"/>
            <p:cNvSpPr>
              <a:spLocks noChangeArrowheads="1"/>
            </p:cNvSpPr>
            <p:nvPr/>
          </p:nvSpPr>
          <p:spPr bwMode="auto">
            <a:xfrm flipH="1">
              <a:off x="4702" y="2538"/>
              <a:ext cx="265" cy="892"/>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7" name="Oval 59"/>
            <p:cNvSpPr>
              <a:spLocks noChangeArrowheads="1"/>
            </p:cNvSpPr>
            <p:nvPr/>
          </p:nvSpPr>
          <p:spPr bwMode="auto">
            <a:xfrm flipH="1">
              <a:off x="3980" y="2505"/>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8" name="Text Box 60"/>
            <p:cNvSpPr txBox="1">
              <a:spLocks noChangeArrowheads="1"/>
            </p:cNvSpPr>
            <p:nvPr/>
          </p:nvSpPr>
          <p:spPr bwMode="auto">
            <a:xfrm>
              <a:off x="4026" y="2483"/>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solidFill>
                  <a:schemeClr val="tx2"/>
                </a:solidFill>
                <a:latin typeface="Times New Roman" panose="02020603050405020304" pitchFamily="18" charset="0"/>
              </a:endParaRPr>
            </a:p>
          </p:txBody>
        </p:sp>
        <p:sp>
          <p:nvSpPr>
            <p:cNvPr id="116779" name="Text Box 61"/>
            <p:cNvSpPr txBox="1">
              <a:spLocks noChangeArrowheads="1"/>
            </p:cNvSpPr>
            <p:nvPr/>
          </p:nvSpPr>
          <p:spPr bwMode="auto">
            <a:xfrm>
              <a:off x="4241" y="3152"/>
              <a:ext cx="52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80" name="Text Box 62"/>
            <p:cNvSpPr txBox="1">
              <a:spLocks noChangeArrowheads="1"/>
            </p:cNvSpPr>
            <p:nvPr/>
          </p:nvSpPr>
          <p:spPr bwMode="auto">
            <a:xfrm>
              <a:off x="3671" y="3158"/>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81" name="Text Box 63"/>
            <p:cNvSpPr txBox="1">
              <a:spLocks noChangeArrowheads="1"/>
            </p:cNvSpPr>
            <p:nvPr/>
          </p:nvSpPr>
          <p:spPr bwMode="auto">
            <a:xfrm>
              <a:off x="3788" y="2317"/>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6782" name="Text Box 64"/>
            <p:cNvSpPr txBox="1">
              <a:spLocks noChangeArrowheads="1"/>
            </p:cNvSpPr>
            <p:nvPr/>
          </p:nvSpPr>
          <p:spPr bwMode="auto">
            <a:xfrm>
              <a:off x="4718" y="277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6783" name="Text Box 65"/>
            <p:cNvSpPr txBox="1">
              <a:spLocks noChangeArrowheads="1"/>
            </p:cNvSpPr>
            <p:nvPr/>
          </p:nvSpPr>
          <p:spPr bwMode="auto">
            <a:xfrm>
              <a:off x="4536" y="1806"/>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6784" name="Text Box 66"/>
            <p:cNvSpPr txBox="1">
              <a:spLocks noChangeArrowheads="1"/>
            </p:cNvSpPr>
            <p:nvPr/>
          </p:nvSpPr>
          <p:spPr bwMode="auto">
            <a:xfrm>
              <a:off x="4301" y="1993"/>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solidFill>
                  <a:schemeClr val="tx2"/>
                </a:solidFill>
                <a:latin typeface="Times New Roman" panose="02020603050405020304" pitchFamily="18" charset="0"/>
              </a:endParaRPr>
            </a:p>
          </p:txBody>
        </p:sp>
      </p:grpSp>
      <p:sp>
        <p:nvSpPr>
          <p:cNvPr id="302147" name="Freeform 67"/>
          <p:cNvSpPr>
            <a:spLocks/>
          </p:cNvSpPr>
          <p:nvPr/>
        </p:nvSpPr>
        <p:spPr bwMode="auto">
          <a:xfrm>
            <a:off x="2278063" y="3825875"/>
            <a:ext cx="530225" cy="215900"/>
          </a:xfrm>
          <a:custGeom>
            <a:avLst/>
            <a:gdLst>
              <a:gd name="T0" fmla="*/ 0 w 384"/>
              <a:gd name="T1" fmla="*/ 416185811 h 112"/>
              <a:gd name="T2" fmla="*/ 91516297 w 384"/>
              <a:gd name="T3" fmla="*/ 237819628 h 112"/>
              <a:gd name="T4" fmla="*/ 274548847 w 384"/>
              <a:gd name="T5" fmla="*/ 59455389 h 112"/>
              <a:gd name="T6" fmla="*/ 457582821 w 384"/>
              <a:gd name="T7" fmla="*/ 59455389 h 112"/>
              <a:gd name="T8" fmla="*/ 732131755 w 384"/>
              <a:gd name="T9" fmla="*/ 416185811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tx2"/>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744" name="Group 93"/>
          <p:cNvGrpSpPr>
            <a:grpSpLocks/>
          </p:cNvGrpSpPr>
          <p:nvPr/>
        </p:nvGrpSpPr>
        <p:grpSpPr bwMode="auto">
          <a:xfrm>
            <a:off x="896938" y="2925763"/>
            <a:ext cx="2884487" cy="3148012"/>
            <a:chOff x="565" y="1843"/>
            <a:chExt cx="1817" cy="1983"/>
          </a:xfrm>
        </p:grpSpPr>
        <p:sp>
          <p:nvSpPr>
            <p:cNvPr id="116745" name="Line 69"/>
            <p:cNvSpPr>
              <a:spLocks noChangeShapeType="1"/>
            </p:cNvSpPr>
            <p:nvPr/>
          </p:nvSpPr>
          <p:spPr bwMode="auto">
            <a:xfrm>
              <a:off x="1994" y="2669"/>
              <a:ext cx="192"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6" name="Line 70"/>
            <p:cNvSpPr>
              <a:spLocks noChangeShapeType="1"/>
            </p:cNvSpPr>
            <p:nvPr/>
          </p:nvSpPr>
          <p:spPr bwMode="auto">
            <a:xfrm flipH="1">
              <a:off x="1722" y="2601"/>
              <a:ext cx="194" cy="431"/>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7" name="Line 71"/>
            <p:cNvSpPr>
              <a:spLocks noChangeShapeType="1"/>
            </p:cNvSpPr>
            <p:nvPr/>
          </p:nvSpPr>
          <p:spPr bwMode="auto">
            <a:xfrm>
              <a:off x="1631" y="2141"/>
              <a:ext cx="336"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8" name="Line 72"/>
            <p:cNvSpPr>
              <a:spLocks noChangeShapeType="1"/>
            </p:cNvSpPr>
            <p:nvPr/>
          </p:nvSpPr>
          <p:spPr bwMode="auto">
            <a:xfrm flipH="1">
              <a:off x="1202" y="2189"/>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9" name="Oval 73"/>
            <p:cNvSpPr>
              <a:spLocks noChangeArrowheads="1"/>
            </p:cNvSpPr>
            <p:nvPr/>
          </p:nvSpPr>
          <p:spPr bwMode="auto">
            <a:xfrm>
              <a:off x="1481" y="1997"/>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0" name="Rectangle 74"/>
            <p:cNvSpPr>
              <a:spLocks noChangeArrowheads="1"/>
            </p:cNvSpPr>
            <p:nvPr/>
          </p:nvSpPr>
          <p:spPr bwMode="auto">
            <a:xfrm>
              <a:off x="1109" y="2510"/>
              <a:ext cx="274" cy="862"/>
            </a:xfrm>
            <a:prstGeom prst="rect">
              <a:avLst/>
            </a:prstGeom>
            <a:solidFill>
              <a:srgbClr val="CCFF66"/>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1" name="Rectangle 75"/>
            <p:cNvSpPr>
              <a:spLocks noChangeArrowheads="1"/>
            </p:cNvSpPr>
            <p:nvPr/>
          </p:nvSpPr>
          <p:spPr bwMode="auto">
            <a:xfrm>
              <a:off x="1570" y="2979"/>
              <a:ext cx="265" cy="655"/>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2" name="Rectangle 76"/>
            <p:cNvSpPr>
              <a:spLocks noChangeArrowheads="1"/>
            </p:cNvSpPr>
            <p:nvPr/>
          </p:nvSpPr>
          <p:spPr bwMode="auto">
            <a:xfrm>
              <a:off x="1109" y="3168"/>
              <a:ext cx="274" cy="217"/>
            </a:xfrm>
            <a:prstGeom prst="rect">
              <a:avLst/>
            </a:prstGeom>
            <a:solidFill>
              <a:schemeClr val="accent2"/>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3" name="Line 77"/>
            <p:cNvSpPr>
              <a:spLocks noChangeShapeType="1"/>
            </p:cNvSpPr>
            <p:nvPr/>
          </p:nvSpPr>
          <p:spPr bwMode="auto">
            <a:xfrm flipH="1">
              <a:off x="1109" y="3158"/>
              <a:ext cx="274" cy="21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4" name="Line 78"/>
            <p:cNvSpPr>
              <a:spLocks noChangeShapeType="1"/>
            </p:cNvSpPr>
            <p:nvPr/>
          </p:nvSpPr>
          <p:spPr bwMode="auto">
            <a:xfrm>
              <a:off x="1110" y="3181"/>
              <a:ext cx="250" cy="181"/>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5" name="Text Box 79"/>
            <p:cNvSpPr txBox="1">
              <a:spLocks noChangeArrowheads="1"/>
            </p:cNvSpPr>
            <p:nvPr/>
          </p:nvSpPr>
          <p:spPr bwMode="auto">
            <a:xfrm>
              <a:off x="1514" y="1975"/>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116756" name="Text Box 80"/>
            <p:cNvSpPr txBox="1">
              <a:spLocks noChangeArrowheads="1"/>
            </p:cNvSpPr>
            <p:nvPr/>
          </p:nvSpPr>
          <p:spPr bwMode="auto">
            <a:xfrm>
              <a:off x="1112" y="2669"/>
              <a:ext cx="2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6757" name="Text Box 81"/>
            <p:cNvSpPr txBox="1">
              <a:spLocks noChangeArrowheads="1"/>
            </p:cNvSpPr>
            <p:nvPr/>
          </p:nvSpPr>
          <p:spPr bwMode="auto">
            <a:xfrm>
              <a:off x="1542" y="3110"/>
              <a:ext cx="47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58" name="Text Box 82"/>
            <p:cNvSpPr txBox="1">
              <a:spLocks noChangeArrowheads="1"/>
            </p:cNvSpPr>
            <p:nvPr/>
          </p:nvSpPr>
          <p:spPr bwMode="auto">
            <a:xfrm>
              <a:off x="565" y="26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59" name="Line 83"/>
            <p:cNvSpPr>
              <a:spLocks noChangeShapeType="1"/>
            </p:cNvSpPr>
            <p:nvPr/>
          </p:nvSpPr>
          <p:spPr bwMode="auto">
            <a:xfrm flipH="1">
              <a:off x="789" y="2941"/>
              <a:ext cx="3"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0" name="Line 84"/>
            <p:cNvSpPr>
              <a:spLocks noChangeShapeType="1"/>
            </p:cNvSpPr>
            <p:nvPr/>
          </p:nvSpPr>
          <p:spPr bwMode="auto">
            <a:xfrm>
              <a:off x="688" y="3168"/>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1" name="Line 85"/>
            <p:cNvSpPr>
              <a:spLocks noChangeShapeType="1"/>
            </p:cNvSpPr>
            <p:nvPr/>
          </p:nvSpPr>
          <p:spPr bwMode="auto">
            <a:xfrm>
              <a:off x="698" y="2510"/>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2" name="Text Box 86"/>
            <p:cNvSpPr txBox="1">
              <a:spLocks noChangeArrowheads="1"/>
            </p:cNvSpPr>
            <p:nvPr/>
          </p:nvSpPr>
          <p:spPr bwMode="auto">
            <a:xfrm>
              <a:off x="1790" y="1843"/>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116763" name="Rectangle 87"/>
            <p:cNvSpPr>
              <a:spLocks noChangeArrowheads="1"/>
            </p:cNvSpPr>
            <p:nvPr/>
          </p:nvSpPr>
          <p:spPr bwMode="auto">
            <a:xfrm>
              <a:off x="2039" y="2987"/>
              <a:ext cx="266" cy="839"/>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64" name="Text Box 88"/>
            <p:cNvSpPr txBox="1">
              <a:spLocks noChangeArrowheads="1"/>
            </p:cNvSpPr>
            <p:nvPr/>
          </p:nvSpPr>
          <p:spPr bwMode="auto">
            <a:xfrm>
              <a:off x="2055" y="316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endParaRPr kumimoji="1" lang="en-US" altLang="zh-CN" sz="3000">
                <a:latin typeface="Times New Roman" panose="02020603050405020304" pitchFamily="18" charset="0"/>
              </a:endParaRPr>
            </a:p>
          </p:txBody>
        </p:sp>
        <p:sp>
          <p:nvSpPr>
            <p:cNvPr id="116765" name="Oval 89"/>
            <p:cNvSpPr>
              <a:spLocks noChangeArrowheads="1"/>
            </p:cNvSpPr>
            <p:nvPr/>
          </p:nvSpPr>
          <p:spPr bwMode="auto">
            <a:xfrm>
              <a:off x="1790" y="2465"/>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66" name="Text Box 90"/>
            <p:cNvSpPr txBox="1">
              <a:spLocks noChangeArrowheads="1"/>
            </p:cNvSpPr>
            <p:nvPr/>
          </p:nvSpPr>
          <p:spPr bwMode="auto">
            <a:xfrm>
              <a:off x="1829" y="2449"/>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116767" name="Text Box 91"/>
            <p:cNvSpPr txBox="1">
              <a:spLocks noChangeArrowheads="1"/>
            </p:cNvSpPr>
            <p:nvPr/>
          </p:nvSpPr>
          <p:spPr bwMode="auto">
            <a:xfrm>
              <a:off x="2084" y="2319"/>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q</a:t>
              </a:r>
              <a:endParaRPr kumimoji="1" lang="en-US" altLang="zh-CN" sz="2800">
                <a:solidFill>
                  <a:schemeClr val="tx2"/>
                </a:solidFill>
                <a:latin typeface="Times New Roman" panose="02020603050405020304" pitchFamily="18" charset="0"/>
              </a:endParaRPr>
            </a:p>
          </p:txBody>
        </p:sp>
        <p:sp>
          <p:nvSpPr>
            <p:cNvPr id="116768" name="Line 92"/>
            <p:cNvSpPr>
              <a:spLocks noChangeShapeType="1"/>
            </p:cNvSpPr>
            <p:nvPr/>
          </p:nvSpPr>
          <p:spPr bwMode="auto">
            <a:xfrm flipH="1" flipV="1">
              <a:off x="789" y="2510"/>
              <a:ext cx="3" cy="204"/>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AutoShape 24"/>
          <p:cNvSpPr>
            <a:spLocks noChangeArrowheads="1"/>
          </p:cNvSpPr>
          <p:nvPr/>
        </p:nvSpPr>
        <p:spPr bwMode="auto">
          <a:xfrm>
            <a:off x="4312131" y="425017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534360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147"/>
                                        </p:tgtEl>
                                        <p:attrNameLst>
                                          <p:attrName>style.visibility</p:attrName>
                                        </p:attrNameLst>
                                      </p:cBhvr>
                                      <p:to>
                                        <p:strVal val="visible"/>
                                      </p:to>
                                    </p:set>
                                    <p:animEffect transition="in" filter="wipe(right)">
                                      <p:cBhvr>
                                        <p:cTn id="7" dur="500"/>
                                        <p:tgtEl>
                                          <p:spTgt spid="30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1"/>
          <p:cNvSpPr>
            <a:spLocks noGrp="1" noChangeArrowheads="1"/>
          </p:cNvSpPr>
          <p:nvPr>
            <p:ph type="body" idx="1"/>
          </p:nvPr>
        </p:nvSpPr>
        <p:spPr>
          <a:xfrm>
            <a:off x="457200" y="596900"/>
            <a:ext cx="8110538" cy="2400300"/>
          </a:xfrm>
        </p:spPr>
        <p:txBody>
          <a:bodyPr/>
          <a:lstStyle/>
          <a:p>
            <a:pPr marL="990600" lvl="1" indent="-533400" eaLnBrk="1" hangingPunct="1">
              <a:lnSpc>
                <a:spcPct val="105000"/>
              </a:lnSpc>
              <a:buClr>
                <a:schemeClr val="tx2"/>
              </a:buClr>
              <a:buSzTx/>
              <a:buFont typeface="Wingdings" panose="05000000000000000000" pitchFamily="2" charset="2"/>
              <a:buAutoNum type="alphaLcParenR" startAt="3"/>
            </a:pPr>
            <a:r>
              <a:rPr lang="zh-CN" altLang="en-US" sz="3000" b="1" smtClean="0">
                <a:latin typeface="Times New Roman" panose="02020603050405020304" pitchFamily="18" charset="0"/>
                <a:ea typeface="仿宋_GB2312" pitchFamily="49" charset="-122"/>
              </a:rPr>
              <a:t>如果 </a:t>
            </a:r>
            <a:r>
              <a:rPr lang="en-US" altLang="zh-CN" sz="3000" b="1" i="1" smtClean="0">
                <a:solidFill>
                  <a:schemeClr val="tx2"/>
                </a:solidFill>
                <a:latin typeface="Times New Roman" panose="02020603050405020304" pitchFamily="18" charset="0"/>
                <a:ea typeface="仿宋_GB2312" pitchFamily="49" charset="-122"/>
              </a:rPr>
              <a:t>p</a:t>
            </a:r>
            <a:r>
              <a:rPr lang="en-US" altLang="zh-CN" sz="3000" b="1" i="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与 </a:t>
            </a:r>
            <a:r>
              <a:rPr lang="en-US" altLang="zh-CN" sz="3000" b="1" i="1" smtClean="0">
                <a:solidFill>
                  <a:schemeClr val="tx2"/>
                </a:solidFill>
                <a:latin typeface="Times New Roman" panose="02020603050405020304" pitchFamily="18" charset="0"/>
                <a:ea typeface="仿宋_GB2312" pitchFamily="49" charset="-122"/>
              </a:rPr>
              <a:t>q</a:t>
            </a:r>
            <a:r>
              <a:rPr lang="en-US" altLang="zh-CN" sz="3000" b="1" i="1" smtClean="0">
                <a:latin typeface="Times New Roman" panose="02020603050405020304" pitchFamily="18" charset="0"/>
                <a:ea typeface="仿宋_GB2312" pitchFamily="49" charset="-122"/>
              </a:rPr>
              <a:t> </a:t>
            </a:r>
            <a:r>
              <a:rPr lang="zh-CN" altLang="en-US" sz="3000" b="1" smtClean="0">
                <a:latin typeface="Times New Roman" panose="02020603050405020304" pitchFamily="18" charset="0"/>
                <a:ea typeface="仿宋_GB2312" pitchFamily="49" charset="-122"/>
              </a:rPr>
              <a:t>的 </a:t>
            </a:r>
            <a:r>
              <a:rPr lang="en-US" altLang="zh-CN" sz="3000" b="1" smtClean="0">
                <a:solidFill>
                  <a:schemeClr val="tx2"/>
                </a:solidFill>
                <a:latin typeface="Times New Roman" panose="02020603050405020304" pitchFamily="18" charset="0"/>
                <a:ea typeface="仿宋_GB2312" pitchFamily="49" charset="-122"/>
              </a:rPr>
              <a:t>bf </a:t>
            </a:r>
            <a:r>
              <a:rPr lang="zh-CN" altLang="en-US" sz="3000" b="1" smtClean="0">
                <a:latin typeface="Times New Roman" panose="02020603050405020304" pitchFamily="18" charset="0"/>
                <a:ea typeface="仿宋_GB2312" pitchFamily="49" charset="-122"/>
              </a:rPr>
              <a:t>相反，则执行一个双旋转来恢复平衡。先围绕 </a:t>
            </a:r>
            <a:r>
              <a:rPr lang="en-US" altLang="zh-CN" sz="3000" b="1" i="1" smtClean="0">
                <a:latin typeface="Times New Roman" panose="02020603050405020304" pitchFamily="18" charset="0"/>
                <a:ea typeface="仿宋_GB2312" pitchFamily="49" charset="-122"/>
              </a:rPr>
              <a:t>q </a:t>
            </a:r>
            <a:r>
              <a:rPr lang="zh-CN" altLang="en-US" sz="3000" b="1" smtClean="0">
                <a:latin typeface="Times New Roman" panose="02020603050405020304" pitchFamily="18" charset="0"/>
                <a:ea typeface="仿宋_GB2312" pitchFamily="49" charset="-122"/>
              </a:rPr>
              <a:t>转再围绕 </a:t>
            </a:r>
            <a:r>
              <a:rPr lang="en-US" altLang="zh-CN" sz="3000" b="1" i="1" smtClean="0">
                <a:latin typeface="Times New Roman" panose="02020603050405020304" pitchFamily="18" charset="0"/>
                <a:ea typeface="仿宋_GB2312" pitchFamily="49" charset="-122"/>
              </a:rPr>
              <a:t>p </a:t>
            </a:r>
            <a:r>
              <a:rPr lang="zh-CN" altLang="en-US" sz="3000" b="1" smtClean="0">
                <a:latin typeface="Times New Roman" panose="02020603050405020304" pitchFamily="18" charset="0"/>
                <a:ea typeface="仿宋_GB2312" pitchFamily="49" charset="-122"/>
              </a:rPr>
              <a:t>转。新根结点的 </a:t>
            </a:r>
            <a:r>
              <a:rPr lang="en-US" altLang="zh-CN" sz="3000" b="1" smtClean="0">
                <a:latin typeface="Times New Roman" panose="02020603050405020304" pitchFamily="18" charset="0"/>
                <a:ea typeface="仿宋_GB2312" pitchFamily="49" charset="-122"/>
              </a:rPr>
              <a:t>bf </a:t>
            </a:r>
            <a:r>
              <a:rPr lang="zh-CN" altLang="en-US" sz="3000" b="1" smtClean="0">
                <a:latin typeface="Times New Roman" panose="02020603050405020304" pitchFamily="18" charset="0"/>
                <a:ea typeface="仿宋_GB2312" pitchFamily="49" charset="-122"/>
              </a:rPr>
              <a:t>置为</a:t>
            </a:r>
            <a:r>
              <a:rPr lang="en-US" altLang="zh-CN" sz="3000" b="1" smtClean="0">
                <a:latin typeface="Times New Roman" panose="02020603050405020304" pitchFamily="18" charset="0"/>
                <a:ea typeface="仿宋_GB2312" pitchFamily="49" charset="-122"/>
              </a:rPr>
              <a:t>0</a:t>
            </a:r>
            <a:r>
              <a:rPr lang="zh-CN" altLang="en-US" sz="3000" b="1" smtClean="0">
                <a:latin typeface="Times New Roman" panose="02020603050405020304" pitchFamily="18" charset="0"/>
                <a:ea typeface="仿宋_GB2312" pitchFamily="49" charset="-122"/>
              </a:rPr>
              <a:t>，其他结点的 </a:t>
            </a:r>
            <a:r>
              <a:rPr lang="en-US" altLang="zh-CN" sz="3000" b="1" smtClean="0">
                <a:latin typeface="Times New Roman" panose="02020603050405020304" pitchFamily="18" charset="0"/>
                <a:ea typeface="仿宋_GB2312" pitchFamily="49" charset="-122"/>
              </a:rPr>
              <a:t>bf </a:t>
            </a:r>
            <a:r>
              <a:rPr lang="zh-CN" altLang="en-US" sz="3000" b="1" smtClean="0">
                <a:latin typeface="Times New Roman" panose="02020603050405020304" pitchFamily="18" charset="0"/>
                <a:ea typeface="仿宋_GB2312" pitchFamily="49" charset="-122"/>
              </a:rPr>
              <a:t>相应处理，同时置</a:t>
            </a:r>
            <a:r>
              <a:rPr lang="en-US" altLang="zh-CN" sz="3000" b="1" smtClean="0">
                <a:solidFill>
                  <a:schemeClr val="tx2"/>
                </a:solidFill>
                <a:latin typeface="Times New Roman" panose="02020603050405020304" pitchFamily="18" charset="0"/>
                <a:ea typeface="仿宋_GB2312" pitchFamily="49" charset="-122"/>
              </a:rPr>
              <a:t>shorter</a:t>
            </a:r>
            <a:r>
              <a:rPr lang="zh-CN" altLang="en-US" sz="3000" b="1" smtClean="0">
                <a:latin typeface="Times New Roman" panose="02020603050405020304" pitchFamily="18" charset="0"/>
                <a:ea typeface="仿宋_GB2312" pitchFamily="49" charset="-122"/>
              </a:rPr>
              <a:t>为</a:t>
            </a:r>
            <a:r>
              <a:rPr lang="en-US" altLang="zh-CN" sz="3000" b="1" smtClean="0">
                <a:solidFill>
                  <a:srgbClr val="339933"/>
                </a:solidFill>
                <a:latin typeface="Times New Roman" panose="02020603050405020304" pitchFamily="18" charset="0"/>
                <a:ea typeface="仿宋_GB2312" pitchFamily="49" charset="-122"/>
              </a:rPr>
              <a:t>True</a:t>
            </a:r>
            <a:r>
              <a:rPr lang="zh-CN" altLang="en-US" sz="3000" b="1" smtClean="0">
                <a:latin typeface="Times New Roman" panose="02020603050405020304" pitchFamily="18" charset="0"/>
                <a:ea typeface="仿宋_GB2312" pitchFamily="49" charset="-122"/>
              </a:rPr>
              <a:t>。</a:t>
            </a:r>
          </a:p>
        </p:txBody>
      </p:sp>
      <p:grpSp>
        <p:nvGrpSpPr>
          <p:cNvPr id="117764" name="Group 64"/>
          <p:cNvGrpSpPr>
            <a:grpSpLocks/>
          </p:cNvGrpSpPr>
          <p:nvPr/>
        </p:nvGrpSpPr>
        <p:grpSpPr bwMode="auto">
          <a:xfrm>
            <a:off x="5796136" y="2564904"/>
            <a:ext cx="3048000" cy="3276600"/>
            <a:chOff x="3552" y="1584"/>
            <a:chExt cx="1920" cy="2064"/>
          </a:xfrm>
        </p:grpSpPr>
        <p:sp>
          <p:nvSpPr>
            <p:cNvPr id="117801" name="Line 2"/>
            <p:cNvSpPr>
              <a:spLocks noChangeShapeType="1"/>
            </p:cNvSpPr>
            <p:nvPr/>
          </p:nvSpPr>
          <p:spPr bwMode="auto">
            <a:xfrm>
              <a:off x="4471" y="2024"/>
              <a:ext cx="377" cy="42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Line 3"/>
            <p:cNvSpPr>
              <a:spLocks noChangeShapeType="1"/>
            </p:cNvSpPr>
            <p:nvPr/>
          </p:nvSpPr>
          <p:spPr bwMode="auto">
            <a:xfrm flipH="1">
              <a:off x="3936" y="2016"/>
              <a:ext cx="432"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3" name="Oval 4"/>
            <p:cNvSpPr>
              <a:spLocks noChangeArrowheads="1"/>
            </p:cNvSpPr>
            <p:nvPr/>
          </p:nvSpPr>
          <p:spPr bwMode="auto">
            <a:xfrm>
              <a:off x="4272" y="1824"/>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04" name="Text Box 5"/>
            <p:cNvSpPr txBox="1">
              <a:spLocks noChangeArrowheads="1"/>
            </p:cNvSpPr>
            <p:nvPr/>
          </p:nvSpPr>
          <p:spPr bwMode="auto">
            <a:xfrm>
              <a:off x="4305" y="1822"/>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7805" name="Line 6"/>
            <p:cNvSpPr>
              <a:spLocks noChangeShapeType="1"/>
            </p:cNvSpPr>
            <p:nvPr/>
          </p:nvSpPr>
          <p:spPr bwMode="auto">
            <a:xfrm>
              <a:off x="4944" y="2544"/>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6" name="Line 7"/>
            <p:cNvSpPr>
              <a:spLocks noChangeShapeType="1"/>
            </p:cNvSpPr>
            <p:nvPr/>
          </p:nvSpPr>
          <p:spPr bwMode="auto">
            <a:xfrm flipH="1">
              <a:off x="4608" y="2544"/>
              <a:ext cx="288"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7" name="Oval 8"/>
            <p:cNvSpPr>
              <a:spLocks noChangeArrowheads="1"/>
            </p:cNvSpPr>
            <p:nvPr/>
          </p:nvSpPr>
          <p:spPr bwMode="auto">
            <a:xfrm>
              <a:off x="4752" y="2352"/>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08" name="Rectangle 41"/>
            <p:cNvSpPr>
              <a:spLocks noChangeArrowheads="1"/>
            </p:cNvSpPr>
            <p:nvPr/>
          </p:nvSpPr>
          <p:spPr bwMode="auto">
            <a:xfrm>
              <a:off x="4992" y="2880"/>
              <a:ext cx="288"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09" name="Text Box 42"/>
            <p:cNvSpPr txBox="1">
              <a:spLocks noChangeArrowheads="1"/>
            </p:cNvSpPr>
            <p:nvPr/>
          </p:nvSpPr>
          <p:spPr bwMode="auto">
            <a:xfrm>
              <a:off x="4992"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810" name="Rectangle 43"/>
            <p:cNvSpPr>
              <a:spLocks noChangeArrowheads="1"/>
            </p:cNvSpPr>
            <p:nvPr/>
          </p:nvSpPr>
          <p:spPr bwMode="auto">
            <a:xfrm>
              <a:off x="4512" y="2880"/>
              <a:ext cx="288"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1" name="Text Box 44"/>
            <p:cNvSpPr txBox="1">
              <a:spLocks noChangeArrowheads="1"/>
            </p:cNvSpPr>
            <p:nvPr/>
          </p:nvSpPr>
          <p:spPr bwMode="auto">
            <a:xfrm>
              <a:off x="4512"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812" name="Line 45"/>
            <p:cNvSpPr>
              <a:spLocks noChangeShapeType="1"/>
            </p:cNvSpPr>
            <p:nvPr/>
          </p:nvSpPr>
          <p:spPr bwMode="auto">
            <a:xfrm>
              <a:off x="3978" y="2544"/>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3" name="Line 46"/>
            <p:cNvSpPr>
              <a:spLocks noChangeShapeType="1"/>
            </p:cNvSpPr>
            <p:nvPr/>
          </p:nvSpPr>
          <p:spPr bwMode="auto">
            <a:xfrm flipH="1">
              <a:off x="3648" y="2544"/>
              <a:ext cx="288"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4" name="Oval 47"/>
            <p:cNvSpPr>
              <a:spLocks noChangeArrowheads="1"/>
            </p:cNvSpPr>
            <p:nvPr/>
          </p:nvSpPr>
          <p:spPr bwMode="auto">
            <a:xfrm>
              <a:off x="3792" y="2352"/>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5" name="Rectangle 48"/>
            <p:cNvSpPr>
              <a:spLocks noChangeArrowheads="1"/>
            </p:cNvSpPr>
            <p:nvPr/>
          </p:nvSpPr>
          <p:spPr bwMode="auto">
            <a:xfrm>
              <a:off x="4032" y="2880"/>
              <a:ext cx="288"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6" name="Text Box 49"/>
            <p:cNvSpPr txBox="1">
              <a:spLocks noChangeArrowheads="1"/>
            </p:cNvSpPr>
            <p:nvPr/>
          </p:nvSpPr>
          <p:spPr bwMode="auto">
            <a:xfrm>
              <a:off x="4032"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817" name="Rectangle 50"/>
            <p:cNvSpPr>
              <a:spLocks noChangeArrowheads="1"/>
            </p:cNvSpPr>
            <p:nvPr/>
          </p:nvSpPr>
          <p:spPr bwMode="auto">
            <a:xfrm>
              <a:off x="3552" y="2880"/>
              <a:ext cx="288"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8" name="Text Box 51"/>
            <p:cNvSpPr txBox="1">
              <a:spLocks noChangeArrowheads="1"/>
            </p:cNvSpPr>
            <p:nvPr/>
          </p:nvSpPr>
          <p:spPr bwMode="auto">
            <a:xfrm>
              <a:off x="3552"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819" name="Text Box 52"/>
            <p:cNvSpPr txBox="1">
              <a:spLocks noChangeArrowheads="1"/>
            </p:cNvSpPr>
            <p:nvPr/>
          </p:nvSpPr>
          <p:spPr bwMode="auto">
            <a:xfrm>
              <a:off x="3852" y="2302"/>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7820" name="Text Box 53"/>
            <p:cNvSpPr txBox="1">
              <a:spLocks noChangeArrowheads="1"/>
            </p:cNvSpPr>
            <p:nvPr/>
          </p:nvSpPr>
          <p:spPr bwMode="auto">
            <a:xfrm>
              <a:off x="4799" y="2323"/>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7821" name="Text Box 56"/>
            <p:cNvSpPr txBox="1">
              <a:spLocks noChangeArrowheads="1"/>
            </p:cNvSpPr>
            <p:nvPr/>
          </p:nvSpPr>
          <p:spPr bwMode="auto">
            <a:xfrm>
              <a:off x="3628" y="2112"/>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7822" name="Text Box 57"/>
            <p:cNvSpPr txBox="1">
              <a:spLocks noChangeArrowheads="1"/>
            </p:cNvSpPr>
            <p:nvPr/>
          </p:nvSpPr>
          <p:spPr bwMode="auto">
            <a:xfrm>
              <a:off x="5030" y="2083"/>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7823" name="Text Box 58"/>
            <p:cNvSpPr txBox="1">
              <a:spLocks noChangeArrowheads="1"/>
            </p:cNvSpPr>
            <p:nvPr/>
          </p:nvSpPr>
          <p:spPr bwMode="auto">
            <a:xfrm>
              <a:off x="4128" y="1584"/>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r</a:t>
              </a:r>
              <a:endParaRPr kumimoji="1" lang="en-US" altLang="zh-CN" sz="3000">
                <a:solidFill>
                  <a:schemeClr val="tx2"/>
                </a:solidFill>
                <a:latin typeface="Times New Roman" panose="02020603050405020304" pitchFamily="18" charset="0"/>
              </a:endParaRPr>
            </a:p>
          </p:txBody>
        </p:sp>
      </p:grpSp>
      <p:sp>
        <p:nvSpPr>
          <p:cNvPr id="117766" name="Text Box 60"/>
          <p:cNvSpPr txBox="1">
            <a:spLocks noChangeArrowheads="1"/>
          </p:cNvSpPr>
          <p:nvPr/>
        </p:nvSpPr>
        <p:spPr bwMode="auto">
          <a:xfrm>
            <a:off x="3887788" y="3449638"/>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右左双旋转</a:t>
            </a:r>
            <a:endParaRPr kumimoji="1" lang="zh-CN" altLang="en-US" sz="2800">
              <a:latin typeface="Times New Roman" panose="02020603050405020304" pitchFamily="18" charset="0"/>
            </a:endParaRPr>
          </a:p>
        </p:txBody>
      </p:sp>
      <p:sp>
        <p:nvSpPr>
          <p:cNvPr id="117767" name="Text Box 61"/>
          <p:cNvSpPr txBox="1">
            <a:spLocks noChangeArrowheads="1"/>
          </p:cNvSpPr>
          <p:nvPr/>
        </p:nvSpPr>
        <p:spPr bwMode="auto">
          <a:xfrm>
            <a:off x="4114800" y="4400550"/>
            <a:ext cx="142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高度减</a:t>
            </a:r>
            <a:r>
              <a:rPr kumimoji="1" lang="en-US" altLang="zh-CN" sz="2800">
                <a:latin typeface="Times New Roman" panose="02020603050405020304" pitchFamily="18" charset="0"/>
                <a:ea typeface="隶书" panose="02010509060101010101" pitchFamily="49" charset="-122"/>
              </a:rPr>
              <a:t>1</a:t>
            </a:r>
            <a:endParaRPr kumimoji="1" lang="en-US" altLang="zh-CN" sz="2800">
              <a:latin typeface="Times New Roman" panose="02020603050405020304" pitchFamily="18" charset="0"/>
            </a:endParaRPr>
          </a:p>
        </p:txBody>
      </p:sp>
      <p:sp>
        <p:nvSpPr>
          <p:cNvPr id="303158" name="Freeform 54"/>
          <p:cNvSpPr>
            <a:spLocks/>
          </p:cNvSpPr>
          <p:nvPr/>
        </p:nvSpPr>
        <p:spPr bwMode="auto">
          <a:xfrm>
            <a:off x="1835150" y="3321050"/>
            <a:ext cx="688975" cy="179388"/>
          </a:xfrm>
          <a:custGeom>
            <a:avLst/>
            <a:gdLst>
              <a:gd name="T0" fmla="*/ 0 w 384"/>
              <a:gd name="T1" fmla="*/ 287321937 h 112"/>
              <a:gd name="T2" fmla="*/ 154520593 w 384"/>
              <a:gd name="T3" fmla="*/ 164183271 h 112"/>
              <a:gd name="T4" fmla="*/ 463561722 w 384"/>
              <a:gd name="T5" fmla="*/ 41046218 h 112"/>
              <a:gd name="T6" fmla="*/ 772601114 w 384"/>
              <a:gd name="T7" fmla="*/ 41046218 h 112"/>
              <a:gd name="T8" fmla="*/ 1236162948 w 384"/>
              <a:gd name="T9" fmla="*/ 287321937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tx2"/>
            </a:solidFill>
            <a:prstDash val="dash"/>
            <a:round/>
            <a:headEnd type="stealth" w="lg"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3159" name="Freeform 55"/>
          <p:cNvSpPr>
            <a:spLocks/>
          </p:cNvSpPr>
          <p:nvPr/>
        </p:nvSpPr>
        <p:spPr bwMode="auto">
          <a:xfrm>
            <a:off x="2794000" y="4025900"/>
            <a:ext cx="381000" cy="88900"/>
          </a:xfrm>
          <a:custGeom>
            <a:avLst/>
            <a:gdLst>
              <a:gd name="T0" fmla="*/ 0 w 240"/>
              <a:gd name="T1" fmla="*/ 141128761 h 56"/>
              <a:gd name="T2" fmla="*/ 120967519 w 240"/>
              <a:gd name="T3" fmla="*/ 20161251 h 56"/>
              <a:gd name="T4" fmla="*/ 241935038 w 240"/>
              <a:gd name="T5" fmla="*/ 20161251 h 56"/>
              <a:gd name="T6" fmla="*/ 483870075 w 240"/>
              <a:gd name="T7" fmla="*/ 20161251 h 56"/>
              <a:gd name="T8" fmla="*/ 604837545 w 240"/>
              <a:gd name="T9" fmla="*/ 141128761 h 56"/>
              <a:gd name="T10" fmla="*/ 0 60000 65536"/>
              <a:gd name="T11" fmla="*/ 0 60000 65536"/>
              <a:gd name="T12" fmla="*/ 0 60000 65536"/>
              <a:gd name="T13" fmla="*/ 0 60000 65536"/>
              <a:gd name="T14" fmla="*/ 0 60000 65536"/>
              <a:gd name="T15" fmla="*/ 0 w 240"/>
              <a:gd name="T16" fmla="*/ 0 h 56"/>
              <a:gd name="T17" fmla="*/ 240 w 240"/>
              <a:gd name="T18" fmla="*/ 56 h 56"/>
            </a:gdLst>
            <a:ahLst/>
            <a:cxnLst>
              <a:cxn ang="T10">
                <a:pos x="T0" y="T1"/>
              </a:cxn>
              <a:cxn ang="T11">
                <a:pos x="T2" y="T3"/>
              </a:cxn>
              <a:cxn ang="T12">
                <a:pos x="T4" y="T5"/>
              </a:cxn>
              <a:cxn ang="T13">
                <a:pos x="T6" y="T7"/>
              </a:cxn>
              <a:cxn ang="T14">
                <a:pos x="T8" y="T9"/>
              </a:cxn>
            </a:cxnLst>
            <a:rect l="T15" t="T16" r="T17" b="T18"/>
            <a:pathLst>
              <a:path w="240" h="56">
                <a:moveTo>
                  <a:pt x="0" y="56"/>
                </a:moveTo>
                <a:cubicBezTo>
                  <a:pt x="16" y="36"/>
                  <a:pt x="32" y="16"/>
                  <a:pt x="48" y="8"/>
                </a:cubicBezTo>
                <a:cubicBezTo>
                  <a:pt x="64" y="0"/>
                  <a:pt x="72" y="8"/>
                  <a:pt x="96" y="8"/>
                </a:cubicBezTo>
                <a:cubicBezTo>
                  <a:pt x="120" y="8"/>
                  <a:pt x="168" y="0"/>
                  <a:pt x="192" y="8"/>
                </a:cubicBezTo>
                <a:cubicBezTo>
                  <a:pt x="216" y="16"/>
                  <a:pt x="232" y="48"/>
                  <a:pt x="240" y="56"/>
                </a:cubicBezTo>
              </a:path>
            </a:pathLst>
          </a:custGeom>
          <a:noFill/>
          <a:ln w="28575">
            <a:solidFill>
              <a:schemeClr val="tx2"/>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7770" name="Group 65"/>
          <p:cNvGrpSpPr>
            <a:grpSpLocks/>
          </p:cNvGrpSpPr>
          <p:nvPr/>
        </p:nvGrpSpPr>
        <p:grpSpPr bwMode="auto">
          <a:xfrm>
            <a:off x="395288" y="2457450"/>
            <a:ext cx="3649662" cy="3671888"/>
            <a:chOff x="249" y="1548"/>
            <a:chExt cx="2299" cy="2313"/>
          </a:xfrm>
        </p:grpSpPr>
        <p:sp>
          <p:nvSpPr>
            <p:cNvPr id="117771" name="Line 9"/>
            <p:cNvSpPr>
              <a:spLocks noChangeShapeType="1"/>
            </p:cNvSpPr>
            <p:nvPr/>
          </p:nvSpPr>
          <p:spPr bwMode="auto">
            <a:xfrm>
              <a:off x="1568" y="2784"/>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2" name="Line 10"/>
            <p:cNvSpPr>
              <a:spLocks noChangeShapeType="1"/>
            </p:cNvSpPr>
            <p:nvPr/>
          </p:nvSpPr>
          <p:spPr bwMode="auto">
            <a:xfrm flipH="1">
              <a:off x="1232" y="2784"/>
              <a:ext cx="288"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3" name="Line 12"/>
            <p:cNvSpPr>
              <a:spLocks noChangeShapeType="1"/>
            </p:cNvSpPr>
            <p:nvPr/>
          </p:nvSpPr>
          <p:spPr bwMode="auto">
            <a:xfrm>
              <a:off x="1952" y="2352"/>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4" name="Line 13"/>
            <p:cNvSpPr>
              <a:spLocks noChangeShapeType="1"/>
            </p:cNvSpPr>
            <p:nvPr/>
          </p:nvSpPr>
          <p:spPr bwMode="auto">
            <a:xfrm flipH="1">
              <a:off x="1546" y="2296"/>
              <a:ext cx="288" cy="431"/>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5" name="Line 14"/>
            <p:cNvSpPr>
              <a:spLocks noChangeShapeType="1"/>
            </p:cNvSpPr>
            <p:nvPr/>
          </p:nvSpPr>
          <p:spPr bwMode="auto">
            <a:xfrm>
              <a:off x="1455" y="1933"/>
              <a:ext cx="401" cy="32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6" name="Line 15"/>
            <p:cNvSpPr>
              <a:spLocks noChangeShapeType="1"/>
            </p:cNvSpPr>
            <p:nvPr/>
          </p:nvSpPr>
          <p:spPr bwMode="auto">
            <a:xfrm flipH="1">
              <a:off x="798" y="1888"/>
              <a:ext cx="589" cy="4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7" name="Oval 16"/>
            <p:cNvSpPr>
              <a:spLocks noChangeArrowheads="1"/>
            </p:cNvSpPr>
            <p:nvPr/>
          </p:nvSpPr>
          <p:spPr bwMode="auto">
            <a:xfrm>
              <a:off x="1251" y="172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8" name="Rectangle 17"/>
            <p:cNvSpPr>
              <a:spLocks noChangeArrowheads="1"/>
            </p:cNvSpPr>
            <p:nvPr/>
          </p:nvSpPr>
          <p:spPr bwMode="auto">
            <a:xfrm>
              <a:off x="704" y="2153"/>
              <a:ext cx="288" cy="960"/>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9" name="Rectangle 18"/>
            <p:cNvSpPr>
              <a:spLocks noChangeArrowheads="1"/>
            </p:cNvSpPr>
            <p:nvPr/>
          </p:nvSpPr>
          <p:spPr bwMode="auto">
            <a:xfrm>
              <a:off x="1136" y="3093"/>
              <a:ext cx="297"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80" name="Rectangle 19"/>
            <p:cNvSpPr>
              <a:spLocks noChangeArrowheads="1"/>
            </p:cNvSpPr>
            <p:nvPr/>
          </p:nvSpPr>
          <p:spPr bwMode="auto">
            <a:xfrm>
              <a:off x="707" y="2931"/>
              <a:ext cx="272" cy="182"/>
            </a:xfrm>
            <a:prstGeom prst="rect">
              <a:avLst/>
            </a:prstGeom>
            <a:solidFill>
              <a:schemeClr val="accent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81" name="Line 20"/>
            <p:cNvSpPr>
              <a:spLocks noChangeShapeType="1"/>
            </p:cNvSpPr>
            <p:nvPr/>
          </p:nvSpPr>
          <p:spPr bwMode="auto">
            <a:xfrm flipH="1">
              <a:off x="707" y="2954"/>
              <a:ext cx="265" cy="1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2" name="Line 21"/>
            <p:cNvSpPr>
              <a:spLocks noChangeShapeType="1"/>
            </p:cNvSpPr>
            <p:nvPr/>
          </p:nvSpPr>
          <p:spPr bwMode="auto">
            <a:xfrm>
              <a:off x="707" y="2954"/>
              <a:ext cx="272" cy="1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3" name="Text Box 22"/>
            <p:cNvSpPr txBox="1">
              <a:spLocks noChangeArrowheads="1"/>
            </p:cNvSpPr>
            <p:nvPr/>
          </p:nvSpPr>
          <p:spPr bwMode="auto">
            <a:xfrm>
              <a:off x="1277" y="169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117784" name="Text Box 23"/>
            <p:cNvSpPr txBox="1">
              <a:spLocks noChangeArrowheads="1"/>
            </p:cNvSpPr>
            <p:nvPr/>
          </p:nvSpPr>
          <p:spPr bwMode="auto">
            <a:xfrm>
              <a:off x="704" y="249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solidFill>
                    <a:schemeClr val="accent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7785" name="Text Box 24"/>
            <p:cNvSpPr txBox="1">
              <a:spLocks noChangeArrowheads="1"/>
            </p:cNvSpPr>
            <p:nvPr/>
          </p:nvSpPr>
          <p:spPr bwMode="auto">
            <a:xfrm>
              <a:off x="249" y="2336"/>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786" name="Line 25"/>
            <p:cNvSpPr>
              <a:spLocks noChangeShapeType="1"/>
            </p:cNvSpPr>
            <p:nvPr/>
          </p:nvSpPr>
          <p:spPr bwMode="auto">
            <a:xfrm>
              <a:off x="457" y="2682"/>
              <a:ext cx="0"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Line 26"/>
            <p:cNvSpPr>
              <a:spLocks noChangeShapeType="1"/>
            </p:cNvSpPr>
            <p:nvPr/>
          </p:nvSpPr>
          <p:spPr bwMode="auto">
            <a:xfrm>
              <a:off x="368" y="2908"/>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8" name="Line 27"/>
            <p:cNvSpPr>
              <a:spLocks noChangeShapeType="1"/>
            </p:cNvSpPr>
            <p:nvPr/>
          </p:nvSpPr>
          <p:spPr bwMode="auto">
            <a:xfrm>
              <a:off x="368" y="2160"/>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9" name="Text Box 30"/>
            <p:cNvSpPr txBox="1">
              <a:spLocks noChangeArrowheads="1"/>
            </p:cNvSpPr>
            <p:nvPr/>
          </p:nvSpPr>
          <p:spPr bwMode="auto">
            <a:xfrm>
              <a:off x="1569" y="1548"/>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7790" name="Rectangle 31"/>
            <p:cNvSpPr>
              <a:spLocks noChangeArrowheads="1"/>
            </p:cNvSpPr>
            <p:nvPr/>
          </p:nvSpPr>
          <p:spPr bwMode="auto">
            <a:xfrm>
              <a:off x="2068" y="2568"/>
              <a:ext cx="288"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1" name="Oval 32"/>
            <p:cNvSpPr>
              <a:spLocks noChangeArrowheads="1"/>
            </p:cNvSpPr>
            <p:nvPr/>
          </p:nvSpPr>
          <p:spPr bwMode="auto">
            <a:xfrm>
              <a:off x="1727" y="2099"/>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2" name="Text Box 33"/>
            <p:cNvSpPr txBox="1">
              <a:spLocks noChangeArrowheads="1"/>
            </p:cNvSpPr>
            <p:nvPr/>
          </p:nvSpPr>
          <p:spPr bwMode="auto">
            <a:xfrm>
              <a:off x="1743" y="2061"/>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smtClean="0">
                  <a:solidFill>
                    <a:schemeClr val="tx2"/>
                  </a:solidFill>
                  <a:latin typeface="楷体_GB2312" pitchFamily="49" charset="-122"/>
                  <a:ea typeface="楷体_GB2312" pitchFamily="49" charset="-122"/>
                </a:rPr>
                <a:t>-</a:t>
              </a:r>
              <a:r>
                <a:rPr kumimoji="1" lang="en-US" altLang="zh-CN" sz="2600" b="1" smtClean="0">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117793" name="Text Box 34"/>
            <p:cNvSpPr txBox="1">
              <a:spLocks noChangeArrowheads="1"/>
            </p:cNvSpPr>
            <p:nvPr/>
          </p:nvSpPr>
          <p:spPr bwMode="auto">
            <a:xfrm>
              <a:off x="2000" y="1920"/>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7794" name="Text Box 35"/>
            <p:cNvSpPr txBox="1">
              <a:spLocks noChangeArrowheads="1"/>
            </p:cNvSpPr>
            <p:nvPr/>
          </p:nvSpPr>
          <p:spPr bwMode="auto">
            <a:xfrm>
              <a:off x="1136" y="3168"/>
              <a:ext cx="48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p>
            <a:p>
              <a:pPr algn="l" eaLnBrk="1" hangingPunct="1">
                <a:lnSpc>
                  <a:spcPct val="70000"/>
                </a:lnSpc>
              </a:pPr>
              <a:r>
                <a:rPr kumimoji="1" lang="zh-CN" altLang="en-US" sz="3000">
                  <a:latin typeface="Times New Roman" panose="02020603050405020304" pitchFamily="18" charset="0"/>
                  <a:ea typeface="隶书" panose="02010509060101010101" pitchFamily="49" charset="-122"/>
                </a:rPr>
                <a:t>或</a:t>
              </a:r>
              <a:endParaRPr kumimoji="1" lang="zh-CN" altLang="en-US" sz="3000" b="1">
                <a:latin typeface="Times New Roman" panose="02020603050405020304" pitchFamily="18" charset="0"/>
              </a:endParaRPr>
            </a:p>
            <a:p>
              <a:pPr algn="l" eaLnBrk="1" hangingPunct="1">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-2</a:t>
              </a:r>
              <a:endParaRPr kumimoji="1" lang="en-US" altLang="zh-CN" sz="3000">
                <a:latin typeface="Times New Roman" panose="02020603050405020304" pitchFamily="18" charset="0"/>
              </a:endParaRPr>
            </a:p>
          </p:txBody>
        </p:sp>
        <p:sp>
          <p:nvSpPr>
            <p:cNvPr id="117795" name="Oval 36"/>
            <p:cNvSpPr>
              <a:spLocks noChangeArrowheads="1"/>
            </p:cNvSpPr>
            <p:nvPr/>
          </p:nvSpPr>
          <p:spPr bwMode="auto">
            <a:xfrm>
              <a:off x="1410" y="2546"/>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6" name="Rectangle 37"/>
            <p:cNvSpPr>
              <a:spLocks noChangeArrowheads="1"/>
            </p:cNvSpPr>
            <p:nvPr/>
          </p:nvSpPr>
          <p:spPr bwMode="auto">
            <a:xfrm>
              <a:off x="1616" y="3093"/>
              <a:ext cx="315"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7" name="Text Box 38"/>
            <p:cNvSpPr txBox="1">
              <a:spLocks noChangeArrowheads="1"/>
            </p:cNvSpPr>
            <p:nvPr/>
          </p:nvSpPr>
          <p:spPr bwMode="auto">
            <a:xfrm>
              <a:off x="1616" y="3168"/>
              <a:ext cx="48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p>
            <a:p>
              <a:pPr algn="l" eaLnBrk="1" hangingPunct="1">
                <a:lnSpc>
                  <a:spcPct val="70000"/>
                </a:lnSpc>
              </a:pPr>
              <a:r>
                <a:rPr kumimoji="1" lang="zh-CN" altLang="en-US" sz="3000">
                  <a:latin typeface="Times New Roman" panose="02020603050405020304" pitchFamily="18" charset="0"/>
                  <a:ea typeface="隶书" panose="02010509060101010101" pitchFamily="49" charset="-122"/>
                </a:rPr>
                <a:t>或</a:t>
              </a:r>
              <a:endParaRPr kumimoji="1" lang="zh-CN" altLang="en-US" sz="3000" b="1">
                <a:latin typeface="Times New Roman" panose="02020603050405020304" pitchFamily="18" charset="0"/>
              </a:endParaRPr>
            </a:p>
            <a:p>
              <a:pPr algn="l" eaLnBrk="1" hangingPunct="1">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-2</a:t>
              </a:r>
              <a:endParaRPr kumimoji="1" lang="en-US" altLang="zh-CN" sz="3000">
                <a:latin typeface="Times New Roman" panose="02020603050405020304" pitchFamily="18" charset="0"/>
              </a:endParaRPr>
            </a:p>
          </p:txBody>
        </p:sp>
        <p:sp>
          <p:nvSpPr>
            <p:cNvPr id="117798" name="Text Box 39"/>
            <p:cNvSpPr txBox="1">
              <a:spLocks noChangeArrowheads="1"/>
            </p:cNvSpPr>
            <p:nvPr/>
          </p:nvSpPr>
          <p:spPr bwMode="auto">
            <a:xfrm>
              <a:off x="2068" y="2772"/>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799" name="Text Box 40"/>
            <p:cNvSpPr txBox="1">
              <a:spLocks noChangeArrowheads="1"/>
            </p:cNvSpPr>
            <p:nvPr/>
          </p:nvSpPr>
          <p:spPr bwMode="auto">
            <a:xfrm>
              <a:off x="1280" y="2323"/>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r</a:t>
              </a:r>
              <a:endParaRPr kumimoji="1" lang="en-US" altLang="zh-CN" sz="3000">
                <a:solidFill>
                  <a:schemeClr val="tx2"/>
                </a:solidFill>
                <a:latin typeface="Times New Roman" panose="02020603050405020304" pitchFamily="18" charset="0"/>
              </a:endParaRPr>
            </a:p>
          </p:txBody>
        </p:sp>
        <p:sp>
          <p:nvSpPr>
            <p:cNvPr id="117800" name="Line 62"/>
            <p:cNvSpPr>
              <a:spLocks noChangeShapeType="1"/>
            </p:cNvSpPr>
            <p:nvPr/>
          </p:nvSpPr>
          <p:spPr bwMode="auto">
            <a:xfrm flipV="1">
              <a:off x="457" y="2160"/>
              <a:ext cx="0"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AutoShape 24"/>
          <p:cNvSpPr>
            <a:spLocks noChangeArrowheads="1"/>
          </p:cNvSpPr>
          <p:nvPr/>
        </p:nvSpPr>
        <p:spPr bwMode="auto">
          <a:xfrm>
            <a:off x="4359275" y="3869716"/>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04817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59"/>
                                        </p:tgtEl>
                                        <p:attrNameLst>
                                          <p:attrName>style.visibility</p:attrName>
                                        </p:attrNameLst>
                                      </p:cBhvr>
                                      <p:to>
                                        <p:strVal val="visible"/>
                                      </p:to>
                                    </p:set>
                                    <p:animEffect transition="in" filter="wipe(left)">
                                      <p:cBhvr>
                                        <p:cTn id="7" dur="500"/>
                                        <p:tgtEl>
                                          <p:spTgt spid="303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03158"/>
                                        </p:tgtEl>
                                        <p:attrNameLst>
                                          <p:attrName>style.visibility</p:attrName>
                                        </p:attrNameLst>
                                      </p:cBhvr>
                                      <p:to>
                                        <p:strVal val="visible"/>
                                      </p:to>
                                    </p:set>
                                    <p:animEffect transition="in" filter="wipe(right)">
                                      <p:cBhvr>
                                        <p:cTn id="12" dur="500"/>
                                        <p:tgtEl>
                                          <p:spTgt spid="30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58" grpId="0" animBg="1"/>
      <p:bldP spid="3031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7" name="Group 82"/>
          <p:cNvGrpSpPr>
            <a:grpSpLocks/>
          </p:cNvGrpSpPr>
          <p:nvPr/>
        </p:nvGrpSpPr>
        <p:grpSpPr bwMode="auto">
          <a:xfrm>
            <a:off x="533400" y="1197694"/>
            <a:ext cx="8077200" cy="4908550"/>
            <a:chOff x="336" y="249"/>
            <a:chExt cx="5088" cy="3092"/>
          </a:xfrm>
        </p:grpSpPr>
        <p:sp>
          <p:nvSpPr>
            <p:cNvPr id="118790" name="Line 2"/>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1" name="Line 3"/>
            <p:cNvSpPr>
              <a:spLocks noChangeShapeType="1"/>
            </p:cNvSpPr>
            <p:nvPr/>
          </p:nvSpPr>
          <p:spPr bwMode="auto">
            <a:xfrm>
              <a:off x="2688"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2" name="Line 4"/>
            <p:cNvSpPr>
              <a:spLocks noChangeShapeType="1"/>
            </p:cNvSpPr>
            <p:nvPr/>
          </p:nvSpPr>
          <p:spPr bwMode="auto">
            <a:xfrm>
              <a:off x="2112"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3" name="Line 5"/>
            <p:cNvSpPr>
              <a:spLocks noChangeShapeType="1"/>
            </p:cNvSpPr>
            <p:nvPr/>
          </p:nvSpPr>
          <p:spPr bwMode="auto">
            <a:xfrm flipV="1">
              <a:off x="1872" y="2160"/>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4" name="Line 6"/>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5" name="Line 7"/>
            <p:cNvSpPr>
              <a:spLocks noChangeShapeType="1"/>
            </p:cNvSpPr>
            <p:nvPr/>
          </p:nvSpPr>
          <p:spPr bwMode="auto">
            <a:xfrm flipV="1">
              <a:off x="4752"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6" name="Line 8"/>
            <p:cNvSpPr>
              <a:spLocks noChangeShapeType="1"/>
            </p:cNvSpPr>
            <p:nvPr/>
          </p:nvSpPr>
          <p:spPr bwMode="auto">
            <a:xfrm>
              <a:off x="4704"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7" name="Line 9"/>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Line 10"/>
            <p:cNvSpPr>
              <a:spLocks noChangeShapeType="1"/>
            </p:cNvSpPr>
            <p:nvPr/>
          </p:nvSpPr>
          <p:spPr bwMode="auto">
            <a:xfrm>
              <a:off x="2400"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9" name="Line 11"/>
            <p:cNvSpPr>
              <a:spLocks noChangeShapeType="1"/>
            </p:cNvSpPr>
            <p:nvPr/>
          </p:nvSpPr>
          <p:spPr bwMode="auto">
            <a:xfrm flipV="1">
              <a:off x="2112"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0" name="Line 12"/>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1" name="Line 13"/>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Line 14"/>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Line 15"/>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4144" name="Oval 16"/>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8805" name="Line 17"/>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6" name="Line 18"/>
            <p:cNvSpPr>
              <a:spLocks noChangeShapeType="1"/>
            </p:cNvSpPr>
            <p:nvPr/>
          </p:nvSpPr>
          <p:spPr bwMode="auto">
            <a:xfrm flipV="1">
              <a:off x="1632" y="2688"/>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7" name="Line 19"/>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8" name="Line 20"/>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9" name="Line 21"/>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4150" name="Oval 22"/>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1" name="Oval 23"/>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2" name="Oval 24"/>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3" name="Oval 25"/>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4" name="Oval 26"/>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5" name="Oval 27"/>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6" name="Oval 28"/>
            <p:cNvSpPr>
              <a:spLocks noChangeArrowheads="1"/>
            </p:cNvSpPr>
            <p:nvPr/>
          </p:nvSpPr>
          <p:spPr bwMode="auto">
            <a:xfrm>
              <a:off x="48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7" name="Oval 29"/>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8" name="Oval 30"/>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9" name="Oval 31"/>
            <p:cNvSpPr>
              <a:spLocks noChangeArrowheads="1"/>
            </p:cNvSpPr>
            <p:nvPr/>
          </p:nvSpPr>
          <p:spPr bwMode="auto">
            <a:xfrm>
              <a:off x="460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0" name="Oval 32"/>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1" name="Oval 33"/>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2" name="Oval 34"/>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3" name="Oval 35"/>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4" name="Oval 36"/>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5" name="Oval 37"/>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6" name="Oval 38"/>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7" name="Oval 39"/>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8" name="Oval 40"/>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8829" name="Text Box 41"/>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18830" name="Text Box 42"/>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18831" name="Text Box 43"/>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18832" name="Text Box 44"/>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18833" name="Text Box 45"/>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18834" name="Text Box 46"/>
            <p:cNvSpPr txBox="1">
              <a:spLocks noChangeArrowheads="1"/>
            </p:cNvSpPr>
            <p:nvPr/>
          </p:nvSpPr>
          <p:spPr bwMode="auto">
            <a:xfrm>
              <a:off x="1484" y="29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18835" name="Text Box 47"/>
            <p:cNvSpPr txBox="1">
              <a:spLocks noChangeArrowheads="1"/>
            </p:cNvSpPr>
            <p:nvPr/>
          </p:nvSpPr>
          <p:spPr bwMode="auto">
            <a:xfrm>
              <a:off x="1728"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18836" name="Text Box 48"/>
            <p:cNvSpPr txBox="1">
              <a:spLocks noChangeArrowheads="1"/>
            </p:cNvSpPr>
            <p:nvPr/>
          </p:nvSpPr>
          <p:spPr bwMode="auto">
            <a:xfrm>
              <a:off x="1988"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18837" name="Text Box 49"/>
            <p:cNvSpPr txBox="1">
              <a:spLocks noChangeArrowheads="1"/>
            </p:cNvSpPr>
            <p:nvPr/>
          </p:nvSpPr>
          <p:spPr bwMode="auto">
            <a:xfrm>
              <a:off x="2226" y="2448"/>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18838" name="Text Box 50"/>
            <p:cNvSpPr txBox="1">
              <a:spLocks noChangeArrowheads="1"/>
            </p:cNvSpPr>
            <p:nvPr/>
          </p:nvSpPr>
          <p:spPr bwMode="auto">
            <a:xfrm>
              <a:off x="2263" y="1392"/>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18839" name="Text Box 51"/>
            <p:cNvSpPr txBox="1">
              <a:spLocks noChangeArrowheads="1"/>
            </p:cNvSpPr>
            <p:nvPr/>
          </p:nvSpPr>
          <p:spPr bwMode="auto">
            <a:xfrm>
              <a:off x="2551"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18840" name="Text Box 52"/>
            <p:cNvSpPr txBox="1">
              <a:spLocks noChangeArrowheads="1"/>
            </p:cNvSpPr>
            <p:nvPr/>
          </p:nvSpPr>
          <p:spPr bwMode="auto">
            <a:xfrm>
              <a:off x="2736"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18841" name="Text Box 53"/>
            <p:cNvSpPr txBox="1">
              <a:spLocks noChangeArrowheads="1"/>
            </p:cNvSpPr>
            <p:nvPr/>
          </p:nvSpPr>
          <p:spPr bwMode="auto">
            <a:xfrm>
              <a:off x="2784" y="38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18842" name="Text Box 54"/>
            <p:cNvSpPr txBox="1">
              <a:spLocks noChangeArrowheads="1"/>
            </p:cNvSpPr>
            <p:nvPr/>
          </p:nvSpPr>
          <p:spPr bwMode="auto">
            <a:xfrm>
              <a:off x="3408"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18843" name="Text Box 55"/>
            <p:cNvSpPr txBox="1">
              <a:spLocks noChangeArrowheads="1"/>
            </p:cNvSpPr>
            <p:nvPr/>
          </p:nvSpPr>
          <p:spPr bwMode="auto">
            <a:xfrm>
              <a:off x="3696"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18844" name="Text Box 56"/>
            <p:cNvSpPr txBox="1">
              <a:spLocks noChangeArrowheads="1"/>
            </p:cNvSpPr>
            <p:nvPr/>
          </p:nvSpPr>
          <p:spPr bwMode="auto">
            <a:xfrm>
              <a:off x="4016"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P</a:t>
              </a:r>
              <a:endParaRPr kumimoji="1" lang="en-US" altLang="zh-CN" sz="2400">
                <a:latin typeface="Times New Roman" panose="02020603050405020304" pitchFamily="18" charset="0"/>
              </a:endParaRPr>
            </a:p>
          </p:txBody>
        </p:sp>
        <p:sp>
          <p:nvSpPr>
            <p:cNvPr id="118845" name="Text Box 57"/>
            <p:cNvSpPr txBox="1">
              <a:spLocks noChangeArrowheads="1"/>
            </p:cNvSpPr>
            <p:nvPr/>
          </p:nvSpPr>
          <p:spPr bwMode="auto">
            <a:xfrm>
              <a:off x="4272"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18846" name="Text Box 58"/>
            <p:cNvSpPr txBox="1">
              <a:spLocks noChangeArrowheads="1"/>
            </p:cNvSpPr>
            <p:nvPr/>
          </p:nvSpPr>
          <p:spPr bwMode="auto">
            <a:xfrm>
              <a:off x="4560"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18847" name="Text Box 59"/>
            <p:cNvSpPr txBox="1">
              <a:spLocks noChangeArrowheads="1"/>
            </p:cNvSpPr>
            <p:nvPr/>
          </p:nvSpPr>
          <p:spPr bwMode="auto">
            <a:xfrm>
              <a:off x="4640" y="2448"/>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18848" name="Text Box 60"/>
            <p:cNvSpPr txBox="1">
              <a:spLocks noChangeArrowheads="1"/>
            </p:cNvSpPr>
            <p:nvPr/>
          </p:nvSpPr>
          <p:spPr bwMode="auto">
            <a:xfrm>
              <a:off x="4848" y="193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18849" name="Text Box 61"/>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0" name="Text Box 62"/>
            <p:cNvSpPr txBox="1">
              <a:spLocks noChangeArrowheads="1"/>
            </p:cNvSpPr>
            <p:nvPr/>
          </p:nvSpPr>
          <p:spPr bwMode="auto">
            <a:xfrm>
              <a:off x="1248"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1" name="Text Box 63"/>
            <p:cNvSpPr txBox="1">
              <a:spLocks noChangeArrowheads="1"/>
            </p:cNvSpPr>
            <p:nvPr/>
          </p:nvSpPr>
          <p:spPr bwMode="auto">
            <a:xfrm>
              <a:off x="2412"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2" name="Text Box 64"/>
            <p:cNvSpPr txBox="1">
              <a:spLocks noChangeArrowheads="1"/>
            </p:cNvSpPr>
            <p:nvPr/>
          </p:nvSpPr>
          <p:spPr bwMode="auto">
            <a:xfrm>
              <a:off x="303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3" name="Text Box 65"/>
            <p:cNvSpPr txBox="1">
              <a:spLocks noChangeArrowheads="1"/>
            </p:cNvSpPr>
            <p:nvPr/>
          </p:nvSpPr>
          <p:spPr bwMode="auto">
            <a:xfrm>
              <a:off x="374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4" name="Text Box 66"/>
            <p:cNvSpPr txBox="1">
              <a:spLocks noChangeArrowheads="1"/>
            </p:cNvSpPr>
            <p:nvPr/>
          </p:nvSpPr>
          <p:spPr bwMode="auto">
            <a:xfrm>
              <a:off x="422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5" name="Text Box 67"/>
            <p:cNvSpPr txBox="1">
              <a:spLocks noChangeArrowheads="1"/>
            </p:cNvSpPr>
            <p:nvPr/>
          </p:nvSpPr>
          <p:spPr bwMode="auto">
            <a:xfrm>
              <a:off x="4560"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6" name="Text Box 68"/>
            <p:cNvSpPr txBox="1">
              <a:spLocks noChangeArrowheads="1"/>
            </p:cNvSpPr>
            <p:nvPr/>
          </p:nvSpPr>
          <p:spPr bwMode="auto">
            <a:xfrm>
              <a:off x="5084"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57" name="Text Box 69"/>
            <p:cNvSpPr txBox="1">
              <a:spLocks noChangeArrowheads="1"/>
            </p:cNvSpPr>
            <p:nvPr/>
          </p:nvSpPr>
          <p:spPr bwMode="auto">
            <a:xfrm>
              <a:off x="3020" y="24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58" name="Text Box 70"/>
            <p:cNvSpPr txBox="1">
              <a:spLocks noChangeArrowheads="1"/>
            </p:cNvSpPr>
            <p:nvPr/>
          </p:nvSpPr>
          <p:spPr bwMode="auto">
            <a:xfrm>
              <a:off x="2448"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59" name="Text Box 71"/>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0" name="Text Box 72"/>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1" name="Text Box 73"/>
            <p:cNvSpPr txBox="1">
              <a:spLocks noChangeArrowheads="1"/>
            </p:cNvSpPr>
            <p:nvPr/>
          </p:nvSpPr>
          <p:spPr bwMode="auto">
            <a:xfrm>
              <a:off x="1436" y="231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2" name="Text Box 74"/>
            <p:cNvSpPr txBox="1">
              <a:spLocks noChangeArrowheads="1"/>
            </p:cNvSpPr>
            <p:nvPr/>
          </p:nvSpPr>
          <p:spPr bwMode="auto">
            <a:xfrm>
              <a:off x="1772" y="168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3" name="Text Box 75"/>
            <p:cNvSpPr txBox="1">
              <a:spLocks noChangeArrowheads="1"/>
            </p:cNvSpPr>
            <p:nvPr/>
          </p:nvSpPr>
          <p:spPr bwMode="auto">
            <a:xfrm>
              <a:off x="273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4" name="Text Box 76"/>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5" name="Text Box 77"/>
            <p:cNvSpPr txBox="1">
              <a:spLocks noChangeArrowheads="1"/>
            </p:cNvSpPr>
            <p:nvPr/>
          </p:nvSpPr>
          <p:spPr bwMode="auto">
            <a:xfrm>
              <a:off x="4716"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6" name="Text Box 78"/>
            <p:cNvSpPr txBox="1">
              <a:spLocks noChangeArrowheads="1"/>
            </p:cNvSpPr>
            <p:nvPr/>
          </p:nvSpPr>
          <p:spPr bwMode="auto">
            <a:xfrm>
              <a:off x="417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7" name="Text Box 79"/>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grpSp>
      <p:sp>
        <p:nvSpPr>
          <p:cNvPr id="118788" name="Text Box 80"/>
          <p:cNvSpPr txBox="1">
            <a:spLocks noChangeArrowheads="1"/>
          </p:cNvSpPr>
          <p:nvPr/>
        </p:nvSpPr>
        <p:spPr bwMode="auto">
          <a:xfrm>
            <a:off x="3487738" y="5945907"/>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Times New Roman" panose="02020603050405020304" pitchFamily="18" charset="0"/>
                <a:ea typeface="仿宋_GB2312" pitchFamily="49" charset="-122"/>
              </a:rPr>
              <a:t>树的初始状态</a:t>
            </a:r>
            <a:endParaRPr kumimoji="1" lang="zh-CN" altLang="en-US" sz="2400">
              <a:latin typeface="Times New Roman" panose="02020603050405020304" pitchFamily="18" charset="0"/>
            </a:endParaRPr>
          </a:p>
        </p:txBody>
      </p:sp>
      <p:sp>
        <p:nvSpPr>
          <p:cNvPr id="2" name="标题 1"/>
          <p:cNvSpPr>
            <a:spLocks noGrp="1"/>
          </p:cNvSpPr>
          <p:nvPr>
            <p:ph type="title"/>
          </p:nvPr>
        </p:nvSpPr>
        <p:spPr/>
        <p:txBody>
          <a:bodyPr/>
          <a:lstStyle/>
          <a:p>
            <a:r>
              <a:rPr lang="en-US" altLang="zh-CN" smtClean="0"/>
              <a:t>AVL</a:t>
            </a:r>
            <a:r>
              <a:rPr lang="zh-CN" altLang="en-US" smtClean="0"/>
              <a:t>树删除示例</a:t>
            </a:r>
            <a:endParaRPr lang="zh-CN" altLang="en-US"/>
          </a:p>
        </p:txBody>
      </p:sp>
    </p:spTree>
    <p:extLst>
      <p:ext uri="{BB962C8B-B14F-4D97-AF65-F5344CB8AC3E}">
        <p14:creationId xmlns:p14="http://schemas.microsoft.com/office/powerpoint/2010/main" val="64306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80"/>
          <p:cNvSpPr txBox="1">
            <a:spLocks noChangeArrowheads="1"/>
          </p:cNvSpPr>
          <p:nvPr/>
        </p:nvSpPr>
        <p:spPr bwMode="auto">
          <a:xfrm>
            <a:off x="457200" y="688975"/>
            <a:ext cx="206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2400">
              <a:latin typeface="Times New Roman" panose="02020603050405020304" pitchFamily="18" charset="0"/>
            </a:endParaRPr>
          </a:p>
        </p:txBody>
      </p:sp>
      <p:sp>
        <p:nvSpPr>
          <p:cNvPr id="119812" name="Text Box 81"/>
          <p:cNvSpPr txBox="1">
            <a:spLocks noChangeArrowheads="1"/>
          </p:cNvSpPr>
          <p:nvPr/>
        </p:nvSpPr>
        <p:spPr bwMode="auto">
          <a:xfrm>
            <a:off x="539750" y="5688013"/>
            <a:ext cx="8243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000" b="1">
                <a:latin typeface="Arial Narrow" panose="020B0606020202030204" pitchFamily="34" charset="0"/>
                <a:ea typeface="仿宋_GB2312" pitchFamily="49" charset="-122"/>
              </a:rPr>
              <a:t>寻找结点</a:t>
            </a:r>
            <a:r>
              <a:rPr kumimoji="1" lang="en-US" altLang="zh-CN" sz="3000" b="1">
                <a:latin typeface="Arial Narrow" panose="020B0606020202030204" pitchFamily="34" charset="0"/>
                <a:ea typeface="仿宋_GB2312" pitchFamily="49" charset="-122"/>
              </a:rPr>
              <a:t>P</a:t>
            </a:r>
            <a:r>
              <a:rPr kumimoji="1" lang="zh-CN" altLang="en-US" sz="3000" b="1">
                <a:latin typeface="Arial Narrow" panose="020B0606020202030204" pitchFamily="34" charset="0"/>
                <a:ea typeface="仿宋_GB2312" pitchFamily="49" charset="-122"/>
              </a:rPr>
              <a:t>的中序直接前驱</a:t>
            </a:r>
            <a:r>
              <a:rPr kumimoji="1" lang="en-US" altLang="zh-CN" sz="3000" b="1">
                <a:latin typeface="Arial Narrow" panose="020B0606020202030204" pitchFamily="34" charset="0"/>
                <a:ea typeface="仿宋_GB2312" pitchFamily="49" charset="-122"/>
              </a:rPr>
              <a:t>O, </a:t>
            </a:r>
            <a:r>
              <a:rPr kumimoji="1" lang="zh-CN" altLang="en-US" sz="3000" b="1">
                <a:latin typeface="Arial Narrow" panose="020B0606020202030204" pitchFamily="34" charset="0"/>
                <a:ea typeface="仿宋_GB2312" pitchFamily="49" charset="-122"/>
              </a:rPr>
              <a:t>用</a:t>
            </a:r>
            <a:r>
              <a:rPr kumimoji="1" lang="en-US" altLang="zh-CN" sz="3000" b="1">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顶替</a:t>
            </a:r>
            <a:r>
              <a:rPr kumimoji="1" lang="en-US" altLang="zh-CN" sz="3000" b="1">
                <a:latin typeface="Arial Narrow" panose="020B0606020202030204" pitchFamily="34" charset="0"/>
                <a:ea typeface="仿宋_GB2312" pitchFamily="49" charset="-122"/>
              </a:rPr>
              <a:t>P, </a:t>
            </a:r>
            <a:r>
              <a:rPr kumimoji="1" lang="zh-CN" altLang="en-US" sz="3000" b="1">
                <a:latin typeface="Arial Narrow" panose="020B0606020202030204" pitchFamily="34" charset="0"/>
                <a:ea typeface="仿宋_GB2312" pitchFamily="49" charset="-122"/>
              </a:rPr>
              <a:t>删除</a:t>
            </a:r>
            <a:r>
              <a:rPr kumimoji="1" lang="en-US" altLang="zh-CN" sz="3000" b="1">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a:t>
            </a:r>
            <a:endParaRPr kumimoji="1" lang="zh-CN" altLang="en-US" sz="3000">
              <a:latin typeface="Times New Roman" panose="02020603050405020304" pitchFamily="18" charset="0"/>
            </a:endParaRPr>
          </a:p>
        </p:txBody>
      </p:sp>
      <p:grpSp>
        <p:nvGrpSpPr>
          <p:cNvPr id="119813" name="Group 87"/>
          <p:cNvGrpSpPr>
            <a:grpSpLocks/>
          </p:cNvGrpSpPr>
          <p:nvPr/>
        </p:nvGrpSpPr>
        <p:grpSpPr bwMode="auto">
          <a:xfrm>
            <a:off x="533400" y="584200"/>
            <a:ext cx="8077200" cy="4908550"/>
            <a:chOff x="336" y="249"/>
            <a:chExt cx="5088" cy="3092"/>
          </a:xfrm>
        </p:grpSpPr>
        <p:sp>
          <p:nvSpPr>
            <p:cNvPr id="119814" name="Line 2"/>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5" name="Line 3"/>
            <p:cNvSpPr>
              <a:spLocks noChangeShapeType="1"/>
            </p:cNvSpPr>
            <p:nvPr/>
          </p:nvSpPr>
          <p:spPr bwMode="auto">
            <a:xfrm>
              <a:off x="2688"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6" name="Line 4"/>
            <p:cNvSpPr>
              <a:spLocks noChangeShapeType="1"/>
            </p:cNvSpPr>
            <p:nvPr/>
          </p:nvSpPr>
          <p:spPr bwMode="auto">
            <a:xfrm>
              <a:off x="2112"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7" name="Line 5"/>
            <p:cNvSpPr>
              <a:spLocks noChangeShapeType="1"/>
            </p:cNvSpPr>
            <p:nvPr/>
          </p:nvSpPr>
          <p:spPr bwMode="auto">
            <a:xfrm flipV="1">
              <a:off x="1872" y="2160"/>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8" name="Line 6"/>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9" name="Line 7"/>
            <p:cNvSpPr>
              <a:spLocks noChangeShapeType="1"/>
            </p:cNvSpPr>
            <p:nvPr/>
          </p:nvSpPr>
          <p:spPr bwMode="auto">
            <a:xfrm flipV="1">
              <a:off x="4752"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0" name="Line 8"/>
            <p:cNvSpPr>
              <a:spLocks noChangeShapeType="1"/>
            </p:cNvSpPr>
            <p:nvPr/>
          </p:nvSpPr>
          <p:spPr bwMode="auto">
            <a:xfrm>
              <a:off x="4704"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1" name="Line 9"/>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2" name="Line 10"/>
            <p:cNvSpPr>
              <a:spLocks noChangeShapeType="1"/>
            </p:cNvSpPr>
            <p:nvPr/>
          </p:nvSpPr>
          <p:spPr bwMode="auto">
            <a:xfrm>
              <a:off x="2400"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3" name="Line 11"/>
            <p:cNvSpPr>
              <a:spLocks noChangeShapeType="1"/>
            </p:cNvSpPr>
            <p:nvPr/>
          </p:nvSpPr>
          <p:spPr bwMode="auto">
            <a:xfrm flipV="1">
              <a:off x="2112"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4" name="Line 12"/>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5" name="Line 13"/>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6" name="Line 14"/>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7" name="Line 15"/>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68" name="Oval 16"/>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829" name="Line 17"/>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0" name="Line 18"/>
            <p:cNvSpPr>
              <a:spLocks noChangeShapeType="1"/>
            </p:cNvSpPr>
            <p:nvPr/>
          </p:nvSpPr>
          <p:spPr bwMode="auto">
            <a:xfrm flipV="1">
              <a:off x="1632" y="2688"/>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1" name="Line 19"/>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2" name="Line 20"/>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3" name="Line 21"/>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4" name="Oval 22"/>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5" name="Oval 23"/>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6" name="Oval 24"/>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7" name="Oval 25"/>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8" name="Oval 26"/>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9" name="Oval 27"/>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0" name="Oval 28"/>
            <p:cNvSpPr>
              <a:spLocks noChangeArrowheads="1"/>
            </p:cNvSpPr>
            <p:nvPr/>
          </p:nvSpPr>
          <p:spPr bwMode="auto">
            <a:xfrm>
              <a:off x="48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1" name="Oval 29"/>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2" name="Oval 30"/>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3" name="Oval 31"/>
            <p:cNvSpPr>
              <a:spLocks noChangeArrowheads="1"/>
            </p:cNvSpPr>
            <p:nvPr/>
          </p:nvSpPr>
          <p:spPr bwMode="auto">
            <a:xfrm>
              <a:off x="460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4" name="Oval 32"/>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5" name="Oval 33"/>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6" name="Oval 34"/>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7" name="Oval 35"/>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8" name="Oval 36"/>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9" name="Oval 37"/>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90" name="Oval 38"/>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91" name="Oval 39"/>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92" name="Oval 40"/>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853" name="Text Box 41"/>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19854" name="Text Box 42"/>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19855" name="Text Box 43"/>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19856" name="Text Box 44"/>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19857" name="Text Box 45"/>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19858" name="Text Box 46"/>
            <p:cNvSpPr txBox="1">
              <a:spLocks noChangeArrowheads="1"/>
            </p:cNvSpPr>
            <p:nvPr/>
          </p:nvSpPr>
          <p:spPr bwMode="auto">
            <a:xfrm>
              <a:off x="1484" y="29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19859" name="Text Box 47"/>
            <p:cNvSpPr txBox="1">
              <a:spLocks noChangeArrowheads="1"/>
            </p:cNvSpPr>
            <p:nvPr/>
          </p:nvSpPr>
          <p:spPr bwMode="auto">
            <a:xfrm>
              <a:off x="1728"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19860" name="Text Box 48"/>
            <p:cNvSpPr txBox="1">
              <a:spLocks noChangeArrowheads="1"/>
            </p:cNvSpPr>
            <p:nvPr/>
          </p:nvSpPr>
          <p:spPr bwMode="auto">
            <a:xfrm>
              <a:off x="1988"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19861" name="Text Box 49"/>
            <p:cNvSpPr txBox="1">
              <a:spLocks noChangeArrowheads="1"/>
            </p:cNvSpPr>
            <p:nvPr/>
          </p:nvSpPr>
          <p:spPr bwMode="auto">
            <a:xfrm>
              <a:off x="2226" y="2448"/>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19862" name="Text Box 50"/>
            <p:cNvSpPr txBox="1">
              <a:spLocks noChangeArrowheads="1"/>
            </p:cNvSpPr>
            <p:nvPr/>
          </p:nvSpPr>
          <p:spPr bwMode="auto">
            <a:xfrm>
              <a:off x="2263" y="1392"/>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19863" name="Text Box 51"/>
            <p:cNvSpPr txBox="1">
              <a:spLocks noChangeArrowheads="1"/>
            </p:cNvSpPr>
            <p:nvPr/>
          </p:nvSpPr>
          <p:spPr bwMode="auto">
            <a:xfrm>
              <a:off x="2551"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19864" name="Text Box 52"/>
            <p:cNvSpPr txBox="1">
              <a:spLocks noChangeArrowheads="1"/>
            </p:cNvSpPr>
            <p:nvPr/>
          </p:nvSpPr>
          <p:spPr bwMode="auto">
            <a:xfrm>
              <a:off x="2736"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19865" name="Text Box 53"/>
            <p:cNvSpPr txBox="1">
              <a:spLocks noChangeArrowheads="1"/>
            </p:cNvSpPr>
            <p:nvPr/>
          </p:nvSpPr>
          <p:spPr bwMode="auto">
            <a:xfrm>
              <a:off x="2784" y="38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19866" name="Text Box 54"/>
            <p:cNvSpPr txBox="1">
              <a:spLocks noChangeArrowheads="1"/>
            </p:cNvSpPr>
            <p:nvPr/>
          </p:nvSpPr>
          <p:spPr bwMode="auto">
            <a:xfrm>
              <a:off x="3408"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19867" name="Text Box 55"/>
            <p:cNvSpPr txBox="1">
              <a:spLocks noChangeArrowheads="1"/>
            </p:cNvSpPr>
            <p:nvPr/>
          </p:nvSpPr>
          <p:spPr bwMode="auto">
            <a:xfrm>
              <a:off x="3696"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19868" name="Text Box 56"/>
            <p:cNvSpPr txBox="1">
              <a:spLocks noChangeArrowheads="1"/>
            </p:cNvSpPr>
            <p:nvPr/>
          </p:nvSpPr>
          <p:spPr bwMode="auto">
            <a:xfrm>
              <a:off x="4016"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P</a:t>
              </a:r>
              <a:endParaRPr kumimoji="1" lang="en-US" altLang="zh-CN" sz="2400">
                <a:latin typeface="Times New Roman" panose="02020603050405020304" pitchFamily="18" charset="0"/>
              </a:endParaRPr>
            </a:p>
          </p:txBody>
        </p:sp>
        <p:sp>
          <p:nvSpPr>
            <p:cNvPr id="119869" name="Text Box 57"/>
            <p:cNvSpPr txBox="1">
              <a:spLocks noChangeArrowheads="1"/>
            </p:cNvSpPr>
            <p:nvPr/>
          </p:nvSpPr>
          <p:spPr bwMode="auto">
            <a:xfrm>
              <a:off x="4272"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19870" name="Text Box 58"/>
            <p:cNvSpPr txBox="1">
              <a:spLocks noChangeArrowheads="1"/>
            </p:cNvSpPr>
            <p:nvPr/>
          </p:nvSpPr>
          <p:spPr bwMode="auto">
            <a:xfrm>
              <a:off x="4560"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19871" name="Text Box 59"/>
            <p:cNvSpPr txBox="1">
              <a:spLocks noChangeArrowheads="1"/>
            </p:cNvSpPr>
            <p:nvPr/>
          </p:nvSpPr>
          <p:spPr bwMode="auto">
            <a:xfrm>
              <a:off x="4640" y="2448"/>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19872" name="Text Box 60"/>
            <p:cNvSpPr txBox="1">
              <a:spLocks noChangeArrowheads="1"/>
            </p:cNvSpPr>
            <p:nvPr/>
          </p:nvSpPr>
          <p:spPr bwMode="auto">
            <a:xfrm>
              <a:off x="4848" y="193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19873" name="Text Box 61"/>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4" name="Text Box 62"/>
            <p:cNvSpPr txBox="1">
              <a:spLocks noChangeArrowheads="1"/>
            </p:cNvSpPr>
            <p:nvPr/>
          </p:nvSpPr>
          <p:spPr bwMode="auto">
            <a:xfrm>
              <a:off x="1248"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5" name="Text Box 63"/>
            <p:cNvSpPr txBox="1">
              <a:spLocks noChangeArrowheads="1"/>
            </p:cNvSpPr>
            <p:nvPr/>
          </p:nvSpPr>
          <p:spPr bwMode="auto">
            <a:xfrm>
              <a:off x="2412"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6" name="Text Box 64"/>
            <p:cNvSpPr txBox="1">
              <a:spLocks noChangeArrowheads="1"/>
            </p:cNvSpPr>
            <p:nvPr/>
          </p:nvSpPr>
          <p:spPr bwMode="auto">
            <a:xfrm>
              <a:off x="303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7" name="Text Box 65"/>
            <p:cNvSpPr txBox="1">
              <a:spLocks noChangeArrowheads="1"/>
            </p:cNvSpPr>
            <p:nvPr/>
          </p:nvSpPr>
          <p:spPr bwMode="auto">
            <a:xfrm>
              <a:off x="374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8" name="Text Box 66"/>
            <p:cNvSpPr txBox="1">
              <a:spLocks noChangeArrowheads="1"/>
            </p:cNvSpPr>
            <p:nvPr/>
          </p:nvSpPr>
          <p:spPr bwMode="auto">
            <a:xfrm>
              <a:off x="422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9" name="Text Box 67"/>
            <p:cNvSpPr txBox="1">
              <a:spLocks noChangeArrowheads="1"/>
            </p:cNvSpPr>
            <p:nvPr/>
          </p:nvSpPr>
          <p:spPr bwMode="auto">
            <a:xfrm>
              <a:off x="4560"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80" name="Text Box 68"/>
            <p:cNvSpPr txBox="1">
              <a:spLocks noChangeArrowheads="1"/>
            </p:cNvSpPr>
            <p:nvPr/>
          </p:nvSpPr>
          <p:spPr bwMode="auto">
            <a:xfrm>
              <a:off x="5084"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1" name="Text Box 69"/>
            <p:cNvSpPr txBox="1">
              <a:spLocks noChangeArrowheads="1"/>
            </p:cNvSpPr>
            <p:nvPr/>
          </p:nvSpPr>
          <p:spPr bwMode="auto">
            <a:xfrm>
              <a:off x="3020" y="24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2" name="Text Box 70"/>
            <p:cNvSpPr txBox="1">
              <a:spLocks noChangeArrowheads="1"/>
            </p:cNvSpPr>
            <p:nvPr/>
          </p:nvSpPr>
          <p:spPr bwMode="auto">
            <a:xfrm>
              <a:off x="2448"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3" name="Text Box 71"/>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4" name="Text Box 72"/>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5" name="Text Box 73"/>
            <p:cNvSpPr txBox="1">
              <a:spLocks noChangeArrowheads="1"/>
            </p:cNvSpPr>
            <p:nvPr/>
          </p:nvSpPr>
          <p:spPr bwMode="auto">
            <a:xfrm>
              <a:off x="1436" y="231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6" name="Text Box 74"/>
            <p:cNvSpPr txBox="1">
              <a:spLocks noChangeArrowheads="1"/>
            </p:cNvSpPr>
            <p:nvPr/>
          </p:nvSpPr>
          <p:spPr bwMode="auto">
            <a:xfrm>
              <a:off x="1772" y="168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7" name="Text Box 75"/>
            <p:cNvSpPr txBox="1">
              <a:spLocks noChangeArrowheads="1"/>
            </p:cNvSpPr>
            <p:nvPr/>
          </p:nvSpPr>
          <p:spPr bwMode="auto">
            <a:xfrm>
              <a:off x="273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8" name="Text Box 76"/>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9" name="Text Box 77"/>
            <p:cNvSpPr txBox="1">
              <a:spLocks noChangeArrowheads="1"/>
            </p:cNvSpPr>
            <p:nvPr/>
          </p:nvSpPr>
          <p:spPr bwMode="auto">
            <a:xfrm>
              <a:off x="4716"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90" name="Text Box 78"/>
            <p:cNvSpPr txBox="1">
              <a:spLocks noChangeArrowheads="1"/>
            </p:cNvSpPr>
            <p:nvPr/>
          </p:nvSpPr>
          <p:spPr bwMode="auto">
            <a:xfrm>
              <a:off x="417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91" name="Text Box 79"/>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92" name="Line 82"/>
            <p:cNvSpPr>
              <a:spLocks noChangeShapeType="1"/>
            </p:cNvSpPr>
            <p:nvPr/>
          </p:nvSpPr>
          <p:spPr bwMode="auto">
            <a:xfrm>
              <a:off x="3936" y="624"/>
              <a:ext cx="144" cy="28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3" name="Line 83"/>
            <p:cNvSpPr>
              <a:spLocks noChangeShapeType="1"/>
            </p:cNvSpPr>
            <p:nvPr/>
          </p:nvSpPr>
          <p:spPr bwMode="auto">
            <a:xfrm flipV="1">
              <a:off x="3936" y="1248"/>
              <a:ext cx="144" cy="720"/>
            </a:xfrm>
            <a:prstGeom prst="line">
              <a:avLst/>
            </a:prstGeom>
            <a:noFill/>
            <a:ln w="28575">
              <a:solidFill>
                <a:srgbClr val="0000FF"/>
              </a:solidFill>
              <a:prstDash val="sysDot"/>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4" name="Line 84"/>
            <p:cNvSpPr>
              <a:spLocks noChangeShapeType="1"/>
            </p:cNvSpPr>
            <p:nvPr/>
          </p:nvSpPr>
          <p:spPr bwMode="auto">
            <a:xfrm flipH="1">
              <a:off x="3648" y="1968"/>
              <a:ext cx="336" cy="3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5" name="Line 85"/>
            <p:cNvSpPr>
              <a:spLocks noChangeShapeType="1"/>
            </p:cNvSpPr>
            <p:nvPr/>
          </p:nvSpPr>
          <p:spPr bwMode="auto">
            <a:xfrm>
              <a:off x="3648" y="1968"/>
              <a:ext cx="384" cy="28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6" name="Text Box 86"/>
            <p:cNvSpPr txBox="1">
              <a:spLocks noChangeArrowheads="1"/>
            </p:cNvSpPr>
            <p:nvPr/>
          </p:nvSpPr>
          <p:spPr bwMode="auto">
            <a:xfrm>
              <a:off x="3600" y="317"/>
              <a:ext cx="1129" cy="35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000" b="1">
                  <a:latin typeface="Times New Roman" panose="02020603050405020304" pitchFamily="18" charset="0"/>
                  <a:ea typeface="仿宋_GB2312" pitchFamily="49" charset="-122"/>
                </a:rPr>
                <a:t>用</a:t>
              </a:r>
              <a:r>
                <a:rPr kumimoji="1" lang="en-US" altLang="zh-CN" sz="3000" b="1">
                  <a:solidFill>
                    <a:schemeClr val="tx2"/>
                  </a:solidFill>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取代</a:t>
              </a:r>
              <a:r>
                <a:rPr kumimoji="1" lang="en-US" altLang="zh-CN" sz="3000" b="1">
                  <a:solidFill>
                    <a:schemeClr val="tx2"/>
                  </a:solidFill>
                  <a:latin typeface="Arial Narrow" panose="020B0606020202030204" pitchFamily="34" charset="0"/>
                  <a:ea typeface="仿宋_GB2312" pitchFamily="49" charset="-122"/>
                </a:rPr>
                <a:t>P</a:t>
              </a:r>
              <a:endParaRPr kumimoji="1" lang="en-US" altLang="zh-CN" sz="3000">
                <a:latin typeface="Times New Roman" panose="02020603050405020304" pitchFamily="18" charset="0"/>
              </a:endParaRPr>
            </a:p>
          </p:txBody>
        </p:sp>
      </p:grpSp>
    </p:spTree>
    <p:extLst>
      <p:ext uri="{BB962C8B-B14F-4D97-AF65-F5344CB8AC3E}">
        <p14:creationId xmlns:p14="http://schemas.microsoft.com/office/powerpoint/2010/main" val="288684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76"/>
          <p:cNvSpPr txBox="1">
            <a:spLocks noChangeArrowheads="1"/>
          </p:cNvSpPr>
          <p:nvPr/>
        </p:nvSpPr>
        <p:spPr bwMode="auto">
          <a:xfrm>
            <a:off x="395288" y="762000"/>
            <a:ext cx="206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2400">
              <a:latin typeface="Times New Roman" panose="02020603050405020304" pitchFamily="18" charset="0"/>
            </a:endParaRPr>
          </a:p>
        </p:txBody>
      </p:sp>
      <p:grpSp>
        <p:nvGrpSpPr>
          <p:cNvPr id="120836" name="Group 82"/>
          <p:cNvGrpSpPr>
            <a:grpSpLocks/>
          </p:cNvGrpSpPr>
          <p:nvPr/>
        </p:nvGrpSpPr>
        <p:grpSpPr bwMode="auto">
          <a:xfrm>
            <a:off x="533400" y="368300"/>
            <a:ext cx="8077200" cy="4908550"/>
            <a:chOff x="336" y="232"/>
            <a:chExt cx="5088" cy="3092"/>
          </a:xfrm>
        </p:grpSpPr>
        <p:sp>
          <p:nvSpPr>
            <p:cNvPr id="120840" name="Line 2"/>
            <p:cNvSpPr>
              <a:spLocks noChangeShapeType="1"/>
            </p:cNvSpPr>
            <p:nvPr/>
          </p:nvSpPr>
          <p:spPr bwMode="auto">
            <a:xfrm flipV="1">
              <a:off x="720" y="214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1" name="Line 3"/>
            <p:cNvSpPr>
              <a:spLocks noChangeShapeType="1"/>
            </p:cNvSpPr>
            <p:nvPr/>
          </p:nvSpPr>
          <p:spPr bwMode="auto">
            <a:xfrm>
              <a:off x="2688" y="2143"/>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2" name="Line 4"/>
            <p:cNvSpPr>
              <a:spLocks noChangeShapeType="1"/>
            </p:cNvSpPr>
            <p:nvPr/>
          </p:nvSpPr>
          <p:spPr bwMode="auto">
            <a:xfrm>
              <a:off x="2112" y="2143"/>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3" name="Line 5"/>
            <p:cNvSpPr>
              <a:spLocks noChangeShapeType="1"/>
            </p:cNvSpPr>
            <p:nvPr/>
          </p:nvSpPr>
          <p:spPr bwMode="auto">
            <a:xfrm flipV="1">
              <a:off x="1872" y="2143"/>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4" name="Line 6"/>
            <p:cNvSpPr>
              <a:spLocks noChangeShapeType="1"/>
            </p:cNvSpPr>
            <p:nvPr/>
          </p:nvSpPr>
          <p:spPr bwMode="auto">
            <a:xfrm flipV="1">
              <a:off x="4752" y="214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5" name="Line 7"/>
            <p:cNvSpPr>
              <a:spLocks noChangeShapeType="1"/>
            </p:cNvSpPr>
            <p:nvPr/>
          </p:nvSpPr>
          <p:spPr bwMode="auto">
            <a:xfrm>
              <a:off x="4704" y="1615"/>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6" name="Line 8"/>
            <p:cNvSpPr>
              <a:spLocks noChangeShapeType="1"/>
            </p:cNvSpPr>
            <p:nvPr/>
          </p:nvSpPr>
          <p:spPr bwMode="auto">
            <a:xfrm flipV="1">
              <a:off x="4416" y="166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7" name="Line 9"/>
            <p:cNvSpPr>
              <a:spLocks noChangeShapeType="1"/>
            </p:cNvSpPr>
            <p:nvPr/>
          </p:nvSpPr>
          <p:spPr bwMode="auto">
            <a:xfrm>
              <a:off x="2400" y="1615"/>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8" name="Line 10"/>
            <p:cNvSpPr>
              <a:spLocks noChangeShapeType="1"/>
            </p:cNvSpPr>
            <p:nvPr/>
          </p:nvSpPr>
          <p:spPr bwMode="auto">
            <a:xfrm flipV="1">
              <a:off x="2112" y="166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9" name="Line 11"/>
            <p:cNvSpPr>
              <a:spLocks noChangeShapeType="1"/>
            </p:cNvSpPr>
            <p:nvPr/>
          </p:nvSpPr>
          <p:spPr bwMode="auto">
            <a:xfrm>
              <a:off x="1248" y="1615"/>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0" name="Line 12"/>
            <p:cNvSpPr>
              <a:spLocks noChangeShapeType="1"/>
            </p:cNvSpPr>
            <p:nvPr/>
          </p:nvSpPr>
          <p:spPr bwMode="auto">
            <a:xfrm flipH="1" flipV="1">
              <a:off x="1872" y="1087"/>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1" name="Line 13"/>
            <p:cNvSpPr>
              <a:spLocks noChangeShapeType="1"/>
            </p:cNvSpPr>
            <p:nvPr/>
          </p:nvSpPr>
          <p:spPr bwMode="auto">
            <a:xfrm flipH="1" flipV="1">
              <a:off x="4224" y="1135"/>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2" name="Line 14"/>
            <p:cNvSpPr>
              <a:spLocks noChangeShapeType="1"/>
            </p:cNvSpPr>
            <p:nvPr/>
          </p:nvSpPr>
          <p:spPr bwMode="auto">
            <a:xfrm flipV="1">
              <a:off x="3600" y="1087"/>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6191" name="Oval 15"/>
            <p:cNvSpPr>
              <a:spLocks noChangeArrowheads="1"/>
            </p:cNvSpPr>
            <p:nvPr/>
          </p:nvSpPr>
          <p:spPr bwMode="auto">
            <a:xfrm>
              <a:off x="1392"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854" name="Line 16"/>
            <p:cNvSpPr>
              <a:spLocks noChangeShapeType="1"/>
            </p:cNvSpPr>
            <p:nvPr/>
          </p:nvSpPr>
          <p:spPr bwMode="auto">
            <a:xfrm>
              <a:off x="2928" y="607"/>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5" name="Line 17"/>
            <p:cNvSpPr>
              <a:spLocks noChangeShapeType="1"/>
            </p:cNvSpPr>
            <p:nvPr/>
          </p:nvSpPr>
          <p:spPr bwMode="auto">
            <a:xfrm flipV="1">
              <a:off x="1632" y="2671"/>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6" name="Line 18"/>
            <p:cNvSpPr>
              <a:spLocks noChangeShapeType="1"/>
            </p:cNvSpPr>
            <p:nvPr/>
          </p:nvSpPr>
          <p:spPr bwMode="auto">
            <a:xfrm flipV="1">
              <a:off x="1296" y="1087"/>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7" name="Line 19"/>
            <p:cNvSpPr>
              <a:spLocks noChangeShapeType="1"/>
            </p:cNvSpPr>
            <p:nvPr/>
          </p:nvSpPr>
          <p:spPr bwMode="auto">
            <a:xfrm flipV="1">
              <a:off x="960" y="166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8" name="Line 20"/>
            <p:cNvSpPr>
              <a:spLocks noChangeShapeType="1"/>
            </p:cNvSpPr>
            <p:nvPr/>
          </p:nvSpPr>
          <p:spPr bwMode="auto">
            <a:xfrm flipV="1">
              <a:off x="1920" y="607"/>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6197" name="Oval 21"/>
            <p:cNvSpPr>
              <a:spLocks noChangeArrowheads="1"/>
            </p:cNvSpPr>
            <p:nvPr/>
          </p:nvSpPr>
          <p:spPr bwMode="auto">
            <a:xfrm>
              <a:off x="816"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198" name="Oval 22"/>
            <p:cNvSpPr>
              <a:spLocks noChangeArrowheads="1"/>
            </p:cNvSpPr>
            <p:nvPr/>
          </p:nvSpPr>
          <p:spPr bwMode="auto">
            <a:xfrm>
              <a:off x="1440" y="3007"/>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199" name="Oval 23"/>
            <p:cNvSpPr>
              <a:spLocks noChangeArrowheads="1"/>
            </p:cNvSpPr>
            <p:nvPr/>
          </p:nvSpPr>
          <p:spPr bwMode="auto">
            <a:xfrm>
              <a:off x="1968"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0" name="Oval 24"/>
            <p:cNvSpPr>
              <a:spLocks noChangeArrowheads="1"/>
            </p:cNvSpPr>
            <p:nvPr/>
          </p:nvSpPr>
          <p:spPr bwMode="auto">
            <a:xfrm>
              <a:off x="2544"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1" name="Oval 25"/>
            <p:cNvSpPr>
              <a:spLocks noChangeArrowheads="1"/>
            </p:cNvSpPr>
            <p:nvPr/>
          </p:nvSpPr>
          <p:spPr bwMode="auto">
            <a:xfrm>
              <a:off x="4272"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2" name="Oval 26"/>
            <p:cNvSpPr>
              <a:spLocks noChangeArrowheads="1"/>
            </p:cNvSpPr>
            <p:nvPr/>
          </p:nvSpPr>
          <p:spPr bwMode="auto">
            <a:xfrm>
              <a:off x="4848"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3" name="Oval 27"/>
            <p:cNvSpPr>
              <a:spLocks noChangeArrowheads="1"/>
            </p:cNvSpPr>
            <p:nvPr/>
          </p:nvSpPr>
          <p:spPr bwMode="auto">
            <a:xfrm>
              <a:off x="172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4" name="Oval 28"/>
            <p:cNvSpPr>
              <a:spLocks noChangeArrowheads="1"/>
            </p:cNvSpPr>
            <p:nvPr/>
          </p:nvSpPr>
          <p:spPr bwMode="auto">
            <a:xfrm>
              <a:off x="52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5" name="Oval 29"/>
            <p:cNvSpPr>
              <a:spLocks noChangeArrowheads="1"/>
            </p:cNvSpPr>
            <p:nvPr/>
          </p:nvSpPr>
          <p:spPr bwMode="auto">
            <a:xfrm>
              <a:off x="460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6" name="Oval 30"/>
            <p:cNvSpPr>
              <a:spLocks noChangeArrowheads="1"/>
            </p:cNvSpPr>
            <p:nvPr/>
          </p:nvSpPr>
          <p:spPr bwMode="auto">
            <a:xfrm>
              <a:off x="2160"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7" name="Oval 31"/>
            <p:cNvSpPr>
              <a:spLocks noChangeArrowheads="1"/>
            </p:cNvSpPr>
            <p:nvPr/>
          </p:nvSpPr>
          <p:spPr bwMode="auto">
            <a:xfrm>
              <a:off x="2736"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8" name="Oval 32"/>
            <p:cNvSpPr>
              <a:spLocks noChangeArrowheads="1"/>
            </p:cNvSpPr>
            <p:nvPr/>
          </p:nvSpPr>
          <p:spPr bwMode="auto">
            <a:xfrm>
              <a:off x="2256"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9" name="Oval 33"/>
            <p:cNvSpPr>
              <a:spLocks noChangeArrowheads="1"/>
            </p:cNvSpPr>
            <p:nvPr/>
          </p:nvSpPr>
          <p:spPr bwMode="auto">
            <a:xfrm>
              <a:off x="1104"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0" name="Oval 34"/>
            <p:cNvSpPr>
              <a:spLocks noChangeArrowheads="1"/>
            </p:cNvSpPr>
            <p:nvPr/>
          </p:nvSpPr>
          <p:spPr bwMode="auto">
            <a:xfrm>
              <a:off x="4560"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1" name="Oval 35"/>
            <p:cNvSpPr>
              <a:spLocks noChangeArrowheads="1"/>
            </p:cNvSpPr>
            <p:nvPr/>
          </p:nvSpPr>
          <p:spPr bwMode="auto">
            <a:xfrm>
              <a:off x="3408"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2" name="Oval 36"/>
            <p:cNvSpPr>
              <a:spLocks noChangeArrowheads="1"/>
            </p:cNvSpPr>
            <p:nvPr/>
          </p:nvSpPr>
          <p:spPr bwMode="auto">
            <a:xfrm>
              <a:off x="3984" y="89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3" name="Oval 37"/>
            <p:cNvSpPr>
              <a:spLocks noChangeArrowheads="1"/>
            </p:cNvSpPr>
            <p:nvPr/>
          </p:nvSpPr>
          <p:spPr bwMode="auto">
            <a:xfrm>
              <a:off x="1680" y="89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4" name="Oval 38"/>
            <p:cNvSpPr>
              <a:spLocks noChangeArrowheads="1"/>
            </p:cNvSpPr>
            <p:nvPr/>
          </p:nvSpPr>
          <p:spPr bwMode="auto">
            <a:xfrm>
              <a:off x="2784" y="41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877" name="Text Box 39"/>
            <p:cNvSpPr txBox="1">
              <a:spLocks noChangeArrowheads="1"/>
            </p:cNvSpPr>
            <p:nvPr/>
          </p:nvSpPr>
          <p:spPr bwMode="auto">
            <a:xfrm>
              <a:off x="548" y="243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20878" name="Text Box 40"/>
            <p:cNvSpPr txBox="1">
              <a:spLocks noChangeArrowheads="1"/>
            </p:cNvSpPr>
            <p:nvPr/>
          </p:nvSpPr>
          <p:spPr bwMode="auto">
            <a:xfrm>
              <a:off x="836"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20879" name="Text Box 41"/>
            <p:cNvSpPr txBox="1">
              <a:spLocks noChangeArrowheads="1"/>
            </p:cNvSpPr>
            <p:nvPr/>
          </p:nvSpPr>
          <p:spPr bwMode="auto">
            <a:xfrm>
              <a:off x="1104" y="139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20880" name="Text Box 42"/>
            <p:cNvSpPr txBox="1">
              <a:spLocks noChangeArrowheads="1"/>
            </p:cNvSpPr>
            <p:nvPr/>
          </p:nvSpPr>
          <p:spPr bwMode="auto">
            <a:xfrm>
              <a:off x="1412"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20881" name="Text Box 43"/>
            <p:cNvSpPr txBox="1">
              <a:spLocks noChangeArrowheads="1"/>
            </p:cNvSpPr>
            <p:nvPr/>
          </p:nvSpPr>
          <p:spPr bwMode="auto">
            <a:xfrm>
              <a:off x="1712" y="847"/>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20882" name="Text Box 44"/>
            <p:cNvSpPr txBox="1">
              <a:spLocks noChangeArrowheads="1"/>
            </p:cNvSpPr>
            <p:nvPr/>
          </p:nvSpPr>
          <p:spPr bwMode="auto">
            <a:xfrm>
              <a:off x="1484" y="295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20883" name="Text Box 45"/>
            <p:cNvSpPr txBox="1">
              <a:spLocks noChangeArrowheads="1"/>
            </p:cNvSpPr>
            <p:nvPr/>
          </p:nvSpPr>
          <p:spPr bwMode="auto">
            <a:xfrm>
              <a:off x="1728" y="2431"/>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20884" name="Text Box 46"/>
            <p:cNvSpPr txBox="1">
              <a:spLocks noChangeArrowheads="1"/>
            </p:cNvSpPr>
            <p:nvPr/>
          </p:nvSpPr>
          <p:spPr bwMode="auto">
            <a:xfrm>
              <a:off x="1988"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20885" name="Text Box 47"/>
            <p:cNvSpPr txBox="1">
              <a:spLocks noChangeArrowheads="1"/>
            </p:cNvSpPr>
            <p:nvPr/>
          </p:nvSpPr>
          <p:spPr bwMode="auto">
            <a:xfrm>
              <a:off x="2226" y="2431"/>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20886" name="Text Box 48"/>
            <p:cNvSpPr txBox="1">
              <a:spLocks noChangeArrowheads="1"/>
            </p:cNvSpPr>
            <p:nvPr/>
          </p:nvSpPr>
          <p:spPr bwMode="auto">
            <a:xfrm>
              <a:off x="2263" y="1375"/>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20887" name="Text Box 49"/>
            <p:cNvSpPr txBox="1">
              <a:spLocks noChangeArrowheads="1"/>
            </p:cNvSpPr>
            <p:nvPr/>
          </p:nvSpPr>
          <p:spPr bwMode="auto">
            <a:xfrm>
              <a:off x="2551"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20888" name="Text Box 50"/>
            <p:cNvSpPr txBox="1">
              <a:spLocks noChangeArrowheads="1"/>
            </p:cNvSpPr>
            <p:nvPr/>
          </p:nvSpPr>
          <p:spPr bwMode="auto">
            <a:xfrm>
              <a:off x="2736" y="24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20889" name="Text Box 51"/>
            <p:cNvSpPr txBox="1">
              <a:spLocks noChangeArrowheads="1"/>
            </p:cNvSpPr>
            <p:nvPr/>
          </p:nvSpPr>
          <p:spPr bwMode="auto">
            <a:xfrm>
              <a:off x="2784" y="367"/>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20890" name="Text Box 52"/>
            <p:cNvSpPr txBox="1">
              <a:spLocks noChangeArrowheads="1"/>
            </p:cNvSpPr>
            <p:nvPr/>
          </p:nvSpPr>
          <p:spPr bwMode="auto">
            <a:xfrm>
              <a:off x="3408" y="139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20891" name="Text Box 53"/>
            <p:cNvSpPr txBox="1">
              <a:spLocks noChangeArrowheads="1"/>
            </p:cNvSpPr>
            <p:nvPr/>
          </p:nvSpPr>
          <p:spPr bwMode="auto">
            <a:xfrm>
              <a:off x="3984" y="847"/>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20892" name="Text Box 54"/>
            <p:cNvSpPr txBox="1">
              <a:spLocks noChangeArrowheads="1"/>
            </p:cNvSpPr>
            <p:nvPr/>
          </p:nvSpPr>
          <p:spPr bwMode="auto">
            <a:xfrm>
              <a:off x="4272" y="1903"/>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20893" name="Text Box 55"/>
            <p:cNvSpPr txBox="1">
              <a:spLocks noChangeArrowheads="1"/>
            </p:cNvSpPr>
            <p:nvPr/>
          </p:nvSpPr>
          <p:spPr bwMode="auto">
            <a:xfrm>
              <a:off x="4560" y="139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20894" name="Text Box 56"/>
            <p:cNvSpPr txBox="1">
              <a:spLocks noChangeArrowheads="1"/>
            </p:cNvSpPr>
            <p:nvPr/>
          </p:nvSpPr>
          <p:spPr bwMode="auto">
            <a:xfrm>
              <a:off x="4640" y="2431"/>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20895" name="Text Box 57"/>
            <p:cNvSpPr txBox="1">
              <a:spLocks noChangeArrowheads="1"/>
            </p:cNvSpPr>
            <p:nvPr/>
          </p:nvSpPr>
          <p:spPr bwMode="auto">
            <a:xfrm>
              <a:off x="4848" y="192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20896" name="Text Box 58"/>
            <p:cNvSpPr txBox="1">
              <a:spLocks noChangeArrowheads="1"/>
            </p:cNvSpPr>
            <p:nvPr/>
          </p:nvSpPr>
          <p:spPr bwMode="auto">
            <a:xfrm>
              <a:off x="336" y="22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897" name="Text Box 59"/>
            <p:cNvSpPr txBox="1">
              <a:spLocks noChangeArrowheads="1"/>
            </p:cNvSpPr>
            <p:nvPr/>
          </p:nvSpPr>
          <p:spPr bwMode="auto">
            <a:xfrm>
              <a:off x="1248" y="2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898" name="Text Box 60"/>
            <p:cNvSpPr txBox="1">
              <a:spLocks noChangeArrowheads="1"/>
            </p:cNvSpPr>
            <p:nvPr/>
          </p:nvSpPr>
          <p:spPr bwMode="auto">
            <a:xfrm>
              <a:off x="2412" y="22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899" name="Text Box 61"/>
            <p:cNvSpPr txBox="1">
              <a:spLocks noChangeArrowheads="1"/>
            </p:cNvSpPr>
            <p:nvPr/>
          </p:nvSpPr>
          <p:spPr bwMode="auto">
            <a:xfrm>
              <a:off x="3036" y="22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00" name="Text Box 62"/>
            <p:cNvSpPr txBox="1">
              <a:spLocks noChangeArrowheads="1"/>
            </p:cNvSpPr>
            <p:nvPr/>
          </p:nvSpPr>
          <p:spPr bwMode="auto">
            <a:xfrm>
              <a:off x="4224" y="166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01" name="Text Box 63"/>
            <p:cNvSpPr txBox="1">
              <a:spLocks noChangeArrowheads="1"/>
            </p:cNvSpPr>
            <p:nvPr/>
          </p:nvSpPr>
          <p:spPr bwMode="auto">
            <a:xfrm>
              <a:off x="4560" y="219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02" name="Text Box 64"/>
            <p:cNvSpPr txBox="1">
              <a:spLocks noChangeArrowheads="1"/>
            </p:cNvSpPr>
            <p:nvPr/>
          </p:nvSpPr>
          <p:spPr bwMode="auto">
            <a:xfrm>
              <a:off x="5084" y="176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3" name="Text Box 65"/>
            <p:cNvSpPr txBox="1">
              <a:spLocks noChangeArrowheads="1"/>
            </p:cNvSpPr>
            <p:nvPr/>
          </p:nvSpPr>
          <p:spPr bwMode="auto">
            <a:xfrm>
              <a:off x="3020" y="2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4" name="Text Box 66"/>
            <p:cNvSpPr txBox="1">
              <a:spLocks noChangeArrowheads="1"/>
            </p:cNvSpPr>
            <p:nvPr/>
          </p:nvSpPr>
          <p:spPr bwMode="auto">
            <a:xfrm>
              <a:off x="2448" y="123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5" name="Text Box 67"/>
            <p:cNvSpPr txBox="1">
              <a:spLocks noChangeArrowheads="1"/>
            </p:cNvSpPr>
            <p:nvPr/>
          </p:nvSpPr>
          <p:spPr bwMode="auto">
            <a:xfrm>
              <a:off x="768" y="124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6" name="Text Box 68"/>
            <p:cNvSpPr txBox="1">
              <a:spLocks noChangeArrowheads="1"/>
            </p:cNvSpPr>
            <p:nvPr/>
          </p:nvSpPr>
          <p:spPr bwMode="auto">
            <a:xfrm>
              <a:off x="480" y="176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7" name="Text Box 69"/>
            <p:cNvSpPr txBox="1">
              <a:spLocks noChangeArrowheads="1"/>
            </p:cNvSpPr>
            <p:nvPr/>
          </p:nvSpPr>
          <p:spPr bwMode="auto">
            <a:xfrm>
              <a:off x="1436" y="22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8" name="Text Box 70"/>
            <p:cNvSpPr txBox="1">
              <a:spLocks noChangeArrowheads="1"/>
            </p:cNvSpPr>
            <p:nvPr/>
          </p:nvSpPr>
          <p:spPr bwMode="auto">
            <a:xfrm>
              <a:off x="1772" y="166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9" name="Text Box 71"/>
            <p:cNvSpPr txBox="1">
              <a:spLocks noChangeArrowheads="1"/>
            </p:cNvSpPr>
            <p:nvPr/>
          </p:nvSpPr>
          <p:spPr bwMode="auto">
            <a:xfrm>
              <a:off x="2732" y="16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0" name="Text Box 72"/>
            <p:cNvSpPr txBox="1">
              <a:spLocks noChangeArrowheads="1"/>
            </p:cNvSpPr>
            <p:nvPr/>
          </p:nvSpPr>
          <p:spPr bwMode="auto">
            <a:xfrm>
              <a:off x="3324" y="1135"/>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11" name="Text Box 73"/>
            <p:cNvSpPr txBox="1">
              <a:spLocks noChangeArrowheads="1"/>
            </p:cNvSpPr>
            <p:nvPr/>
          </p:nvSpPr>
          <p:spPr bwMode="auto">
            <a:xfrm>
              <a:off x="4716" y="11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2" name="Text Box 74"/>
            <p:cNvSpPr txBox="1">
              <a:spLocks noChangeArrowheads="1"/>
            </p:cNvSpPr>
            <p:nvPr/>
          </p:nvSpPr>
          <p:spPr bwMode="auto">
            <a:xfrm>
              <a:off x="4176" y="6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3" name="Text Box 75"/>
            <p:cNvSpPr txBox="1">
              <a:spLocks noChangeArrowheads="1"/>
            </p:cNvSpPr>
            <p:nvPr/>
          </p:nvSpPr>
          <p:spPr bwMode="auto">
            <a:xfrm>
              <a:off x="1536" y="6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4" name="Line 77"/>
            <p:cNvSpPr>
              <a:spLocks noChangeShapeType="1"/>
            </p:cNvSpPr>
            <p:nvPr/>
          </p:nvSpPr>
          <p:spPr bwMode="auto">
            <a:xfrm>
              <a:off x="3936" y="607"/>
              <a:ext cx="144" cy="28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6254" name="Freeform 78"/>
          <p:cNvSpPr>
            <a:spLocks/>
          </p:cNvSpPr>
          <p:nvPr/>
        </p:nvSpPr>
        <p:spPr bwMode="auto">
          <a:xfrm>
            <a:off x="6248400" y="2106613"/>
            <a:ext cx="609600" cy="177800"/>
          </a:xfrm>
          <a:custGeom>
            <a:avLst/>
            <a:gdLst>
              <a:gd name="T0" fmla="*/ 0 w 384"/>
              <a:gd name="T1" fmla="*/ 282257522 h 112"/>
              <a:gd name="T2" fmla="*/ 120967511 w 384"/>
              <a:gd name="T3" fmla="*/ 161290006 h 112"/>
              <a:gd name="T4" fmla="*/ 362902484 w 384"/>
              <a:gd name="T5" fmla="*/ 40322501 h 112"/>
              <a:gd name="T6" fmla="*/ 604837506 w 384"/>
              <a:gd name="T7" fmla="*/ 40322501 h 112"/>
              <a:gd name="T8" fmla="*/ 967740089 w 384"/>
              <a:gd name="T9" fmla="*/ 28225752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hlink"/>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838" name="Rectangle 79"/>
          <p:cNvSpPr>
            <a:spLocks noChangeArrowheads="1"/>
          </p:cNvSpPr>
          <p:nvPr/>
        </p:nvSpPr>
        <p:spPr bwMode="auto">
          <a:xfrm>
            <a:off x="5715000" y="504825"/>
            <a:ext cx="1724025" cy="5588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000" b="1">
                <a:latin typeface="Times New Roman" panose="02020603050405020304" pitchFamily="18" charset="0"/>
                <a:ea typeface="仿宋_GB2312" pitchFamily="49" charset="-122"/>
              </a:rPr>
              <a:t>左单旋转</a:t>
            </a:r>
            <a:endParaRPr kumimoji="1" lang="zh-CN" altLang="en-US" sz="3000" b="1">
              <a:solidFill>
                <a:schemeClr val="tx2"/>
              </a:solidFill>
              <a:latin typeface="Arial Narrow" panose="020B0606020202030204" pitchFamily="34" charset="0"/>
              <a:ea typeface="仿宋_GB2312" pitchFamily="49" charset="-122"/>
            </a:endParaRPr>
          </a:p>
        </p:txBody>
      </p:sp>
      <p:sp>
        <p:nvSpPr>
          <p:cNvPr id="120839" name="Text Box 80"/>
          <p:cNvSpPr txBox="1">
            <a:spLocks noChangeArrowheads="1"/>
          </p:cNvSpPr>
          <p:nvPr/>
        </p:nvSpPr>
        <p:spPr bwMode="auto">
          <a:xfrm>
            <a:off x="457200" y="5410200"/>
            <a:ext cx="8305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a:latin typeface="Arial Narrow" panose="020B0606020202030204" pitchFamily="34" charset="0"/>
                <a:ea typeface="仿宋_GB2312" pitchFamily="49" charset="-122"/>
              </a:rPr>
              <a:t>O</a:t>
            </a:r>
            <a:r>
              <a:rPr kumimoji="1" lang="zh-CN" altLang="en-US" sz="3000" b="1">
                <a:latin typeface="Arial Narrow" panose="020B0606020202030204" pitchFamily="34" charset="0"/>
                <a:ea typeface="仿宋_GB2312" pitchFamily="49" charset="-122"/>
              </a:rPr>
              <a:t>与</a:t>
            </a:r>
            <a:r>
              <a:rPr kumimoji="1" lang="en-US" altLang="zh-CN" sz="3000" b="1">
                <a:latin typeface="Arial Narrow" panose="020B0606020202030204" pitchFamily="34" charset="0"/>
                <a:ea typeface="仿宋_GB2312" pitchFamily="49" charset="-122"/>
              </a:rPr>
              <a:t>R</a:t>
            </a:r>
            <a:r>
              <a:rPr kumimoji="1" lang="zh-CN" altLang="en-US" sz="3000" b="1">
                <a:latin typeface="Arial Narrow" panose="020B0606020202030204" pitchFamily="34" charset="0"/>
                <a:ea typeface="仿宋_GB2312" pitchFamily="49" charset="-122"/>
              </a:rPr>
              <a:t>的平衡因子同号</a:t>
            </a:r>
            <a:r>
              <a:rPr kumimoji="1" lang="en-US" altLang="zh-CN" sz="3000" b="1">
                <a:latin typeface="Arial Narrow" panose="020B0606020202030204" pitchFamily="34" charset="0"/>
                <a:ea typeface="仿宋_GB2312" pitchFamily="49" charset="-122"/>
              </a:rPr>
              <a:t>, </a:t>
            </a:r>
            <a:r>
              <a:rPr kumimoji="1" lang="zh-CN" altLang="en-US" sz="3000" b="1">
                <a:latin typeface="Arial Narrow" panose="020B0606020202030204" pitchFamily="34" charset="0"/>
                <a:ea typeface="仿宋_GB2312" pitchFamily="49" charset="-122"/>
              </a:rPr>
              <a:t>以</a:t>
            </a:r>
            <a:r>
              <a:rPr kumimoji="1" lang="en-US" altLang="zh-CN" sz="3000" b="1">
                <a:latin typeface="Arial Narrow" panose="020B0606020202030204" pitchFamily="34" charset="0"/>
                <a:ea typeface="仿宋_GB2312" pitchFamily="49" charset="-122"/>
              </a:rPr>
              <a:t>R</a:t>
            </a:r>
            <a:r>
              <a:rPr kumimoji="1" lang="zh-CN" altLang="en-US" sz="3000" b="1">
                <a:latin typeface="Arial Narrow" panose="020B0606020202030204" pitchFamily="34" charset="0"/>
                <a:ea typeface="仿宋_GB2312" pitchFamily="49" charset="-122"/>
              </a:rPr>
              <a:t>为旋转轴做左单旋转</a:t>
            </a:r>
            <a:r>
              <a:rPr kumimoji="1" lang="en-US" altLang="zh-CN" sz="3000" b="1">
                <a:latin typeface="Arial Narrow" panose="020B0606020202030204" pitchFamily="34" charset="0"/>
                <a:ea typeface="仿宋_GB2312" pitchFamily="49" charset="-122"/>
              </a:rPr>
              <a:t>, M</a:t>
            </a:r>
            <a:r>
              <a:rPr kumimoji="1" lang="zh-CN" altLang="zh-CN" sz="3000" b="1">
                <a:latin typeface="Arial Narrow" panose="020B0606020202030204" pitchFamily="34" charset="0"/>
                <a:ea typeface="仿宋_GB2312" pitchFamily="49" charset="-122"/>
              </a:rPr>
              <a:t>的子树高度减 1</a:t>
            </a:r>
            <a:r>
              <a:rPr kumimoji="1" lang="zh-CN" altLang="en-US" sz="3000" b="1">
                <a:latin typeface="Arial Narrow" panose="020B0606020202030204" pitchFamily="34" charset="0"/>
                <a:ea typeface="仿宋_GB2312" pitchFamily="49" charset="-122"/>
              </a:rPr>
              <a:t>。</a:t>
            </a:r>
            <a:endParaRPr kumimoji="1" lang="zh-CN" altLang="en-US" sz="3000">
              <a:latin typeface="Times New Roman" panose="02020603050405020304" pitchFamily="18" charset="0"/>
            </a:endParaRPr>
          </a:p>
        </p:txBody>
      </p:sp>
    </p:spTree>
    <p:extLst>
      <p:ext uri="{BB962C8B-B14F-4D97-AF65-F5344CB8AC3E}">
        <p14:creationId xmlns:p14="http://schemas.microsoft.com/office/powerpoint/2010/main" val="214667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6254"/>
                                        </p:tgtEl>
                                        <p:attrNameLst>
                                          <p:attrName>style.visibility</p:attrName>
                                        </p:attrNameLst>
                                      </p:cBhvr>
                                      <p:to>
                                        <p:strVal val="visible"/>
                                      </p:to>
                                    </p:set>
                                    <p:animEffect transition="in" filter="wipe(right)">
                                      <p:cBhvr>
                                        <p:cTn id="7" dur="500"/>
                                        <p:tgtEl>
                                          <p:spTgt spid="306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zh-CN" altLang="en-US">
                <a:latin typeface="+mn-lt"/>
                <a:ea typeface="宋体" panose="02010600030101010101" pitchFamily="2" charset="-122"/>
              </a:rPr>
              <a:t>基本</a:t>
            </a:r>
            <a:r>
              <a:rPr lang="zh-CN" altLang="en-US" smtClean="0">
                <a:latin typeface="+mn-lt"/>
                <a:ea typeface="宋体" panose="02010600030101010101" pitchFamily="2" charset="-122"/>
              </a:rPr>
              <a:t>概念</a:t>
            </a:r>
            <a:endParaRPr lang="en-US" altLang="en-US" dirty="0" smtClean="0">
              <a:latin typeface="+mn-lt"/>
              <a:ea typeface="宋体" panose="02010600030101010101" pitchFamily="2" charset="-122"/>
            </a:endParaRPr>
          </a:p>
        </p:txBody>
      </p:sp>
      <p:sp>
        <p:nvSpPr>
          <p:cNvPr id="654339" name="Rectangle 3"/>
          <p:cNvSpPr>
            <a:spLocks noGrp="1" noChangeArrowheads="1"/>
          </p:cNvSpPr>
          <p:nvPr>
            <p:ph idx="1"/>
          </p:nvPr>
        </p:nvSpPr>
        <p:spPr/>
        <p:txBody>
          <a:bodyPr>
            <a:normAutofit/>
          </a:bodyPr>
          <a:lstStyle/>
          <a:p>
            <a:r>
              <a:rPr lang="en-US" altLang="en-US" smtClean="0">
                <a:ea typeface="宋体" panose="02010600030101010101" pitchFamily="2" charset="-122"/>
              </a:rPr>
              <a:t>平衡二叉树(Balanced Binary Tree</a:t>
            </a:r>
            <a:r>
              <a:rPr lang="zh-CN" altLang="en-US"/>
              <a:t>或</a:t>
            </a:r>
            <a:r>
              <a:rPr lang="en-US" altLang="en-US"/>
              <a:t>Height-Balanced Tree</a:t>
            </a:r>
            <a:r>
              <a:rPr lang="en-US" altLang="en-US" smtClean="0">
                <a:ea typeface="宋体" panose="02010600030101010101" pitchFamily="2" charset="-122"/>
              </a:rPr>
              <a:t>)或者是空树，或者是满足下列性质的二叉树</a:t>
            </a:r>
            <a:endParaRPr lang="zh-CN" altLang="en-US" smtClean="0">
              <a:ea typeface="宋体" panose="02010600030101010101" pitchFamily="2" charset="-122"/>
            </a:endParaRPr>
          </a:p>
          <a:p>
            <a:pPr lvl="1"/>
            <a:r>
              <a:rPr lang="en-US" altLang="en-US" smtClean="0">
                <a:ea typeface="宋体" panose="02010600030101010101" pitchFamily="2" charset="-122"/>
              </a:rPr>
              <a:t>左子树和右子树深度之差的绝对值不大于1</a:t>
            </a:r>
          </a:p>
          <a:p>
            <a:pPr lvl="1"/>
            <a:r>
              <a:rPr lang="zh-CN" altLang="en-US" smtClean="0">
                <a:ea typeface="宋体" panose="02010600030101010101" pitchFamily="2" charset="-122"/>
              </a:rPr>
              <a:t>左子树和右子树也都是平衡二叉树</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9" name="Rectangle 5"/>
          <p:cNvSpPr>
            <a:spLocks noChangeArrowheads="1"/>
          </p:cNvSpPr>
          <p:nvPr/>
        </p:nvSpPr>
        <p:spPr bwMode="auto">
          <a:xfrm>
            <a:off x="2353124" y="3891618"/>
            <a:ext cx="1988045" cy="523220"/>
          </a:xfrm>
          <a:prstGeom prst="rect">
            <a:avLst/>
          </a:prstGeom>
          <a:noFill/>
          <a:ln w="9525">
            <a:noFill/>
            <a:miter lim="800000"/>
            <a:headEnd/>
            <a:tailEnd/>
          </a:ln>
          <a:effectLst/>
        </p:spPr>
        <p:txBody>
          <a:bodyPr wrap="none">
            <a:spAutoFit/>
          </a:bodyPr>
          <a:lstStyle/>
          <a:p>
            <a:pPr algn="l">
              <a:defRPr/>
            </a:pPr>
            <a:r>
              <a:rPr kumimoji="1"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平衡二叉树</a:t>
            </a:r>
            <a:endParaRPr kumimoji="1" lang="zh-CN" altLang="en-US" sz="2800">
              <a:latin typeface="宋体" panose="02010600030101010101" pitchFamily="2" charset="-122"/>
              <a:ea typeface="宋体" panose="02010600030101010101" pitchFamily="2" charset="-122"/>
            </a:endParaRPr>
          </a:p>
        </p:txBody>
      </p:sp>
      <p:grpSp>
        <p:nvGrpSpPr>
          <p:cNvPr id="6" name="组合 5"/>
          <p:cNvGrpSpPr/>
          <p:nvPr/>
        </p:nvGrpSpPr>
        <p:grpSpPr>
          <a:xfrm>
            <a:off x="683568" y="3717032"/>
            <a:ext cx="2438400" cy="2133600"/>
            <a:chOff x="4485185" y="3767138"/>
            <a:chExt cx="2438400" cy="2133600"/>
          </a:xfrm>
        </p:grpSpPr>
        <p:sp>
          <p:nvSpPr>
            <p:cNvPr id="10" name="Line 6"/>
            <p:cNvSpPr>
              <a:spLocks noChangeShapeType="1"/>
            </p:cNvSpPr>
            <p:nvPr/>
          </p:nvSpPr>
          <p:spPr bwMode="auto">
            <a:xfrm>
              <a:off x="4789985" y="4986338"/>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a:off x="6161585" y="4910138"/>
              <a:ext cx="3810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2"/>
            <p:cNvSpPr>
              <a:spLocks noChangeShapeType="1"/>
            </p:cNvSpPr>
            <p:nvPr/>
          </p:nvSpPr>
          <p:spPr bwMode="auto">
            <a:xfrm>
              <a:off x="5551985" y="4148138"/>
              <a:ext cx="457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6"/>
            <p:cNvSpPr>
              <a:spLocks noChangeShapeType="1"/>
            </p:cNvSpPr>
            <p:nvPr/>
          </p:nvSpPr>
          <p:spPr bwMode="auto">
            <a:xfrm flipH="1">
              <a:off x="4866185" y="4224338"/>
              <a:ext cx="3810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17"/>
            <p:cNvSpPr>
              <a:spLocks noChangeArrowheads="1"/>
            </p:cNvSpPr>
            <p:nvPr/>
          </p:nvSpPr>
          <p:spPr bwMode="auto">
            <a:xfrm>
              <a:off x="4485185" y="4605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A</a:t>
              </a:r>
              <a:endParaRPr kumimoji="1" lang="en-US" altLang="zh-CN" sz="2400">
                <a:latin typeface="Times New Roman" panose="02020603050405020304" pitchFamily="18" charset="0"/>
              </a:endParaRPr>
            </a:p>
          </p:txBody>
        </p:sp>
        <p:sp>
          <p:nvSpPr>
            <p:cNvPr id="22" name="Oval 18"/>
            <p:cNvSpPr>
              <a:spLocks noChangeArrowheads="1"/>
            </p:cNvSpPr>
            <p:nvPr/>
          </p:nvSpPr>
          <p:spPr bwMode="auto">
            <a:xfrm>
              <a:off x="4942385" y="5367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B</a:t>
              </a:r>
              <a:endParaRPr kumimoji="1" lang="en-US" altLang="zh-CN" sz="2400">
                <a:latin typeface="Times New Roman" panose="02020603050405020304" pitchFamily="18" charset="0"/>
              </a:endParaRPr>
            </a:p>
          </p:txBody>
        </p:sp>
        <p:sp>
          <p:nvSpPr>
            <p:cNvPr id="23" name="Oval 19"/>
            <p:cNvSpPr>
              <a:spLocks noChangeArrowheads="1"/>
            </p:cNvSpPr>
            <p:nvPr/>
          </p:nvSpPr>
          <p:spPr bwMode="auto">
            <a:xfrm>
              <a:off x="5170985" y="37671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C</a:t>
              </a:r>
              <a:endParaRPr kumimoji="1" lang="en-US" altLang="zh-CN" sz="2400">
                <a:latin typeface="Times New Roman" panose="02020603050405020304" pitchFamily="18" charset="0"/>
              </a:endParaRPr>
            </a:p>
          </p:txBody>
        </p:sp>
        <p:sp>
          <p:nvSpPr>
            <p:cNvPr id="24" name="Oval 20"/>
            <p:cNvSpPr>
              <a:spLocks noChangeArrowheads="1"/>
            </p:cNvSpPr>
            <p:nvPr/>
          </p:nvSpPr>
          <p:spPr bwMode="auto">
            <a:xfrm>
              <a:off x="5856785" y="4605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D</a:t>
              </a:r>
              <a:endParaRPr kumimoji="1" lang="en-US" altLang="zh-CN" sz="2400">
                <a:latin typeface="Times New Roman" panose="02020603050405020304" pitchFamily="18" charset="0"/>
              </a:endParaRPr>
            </a:p>
          </p:txBody>
        </p:sp>
        <p:sp>
          <p:nvSpPr>
            <p:cNvPr id="25" name="Oval 21"/>
            <p:cNvSpPr>
              <a:spLocks noChangeArrowheads="1"/>
            </p:cNvSpPr>
            <p:nvPr/>
          </p:nvSpPr>
          <p:spPr bwMode="auto">
            <a:xfrm>
              <a:off x="6390185" y="5367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E</a:t>
              </a:r>
              <a:endParaRPr kumimoji="1" lang="en-US" altLang="zh-CN" sz="2400">
                <a:latin typeface="Times New Roman" panose="02020603050405020304" pitchFamily="18" charset="0"/>
              </a:endParaRPr>
            </a:p>
          </p:txBody>
        </p:sp>
      </p:grpSp>
      <p:grpSp>
        <p:nvGrpSpPr>
          <p:cNvPr id="28" name="组合 27"/>
          <p:cNvGrpSpPr/>
          <p:nvPr/>
        </p:nvGrpSpPr>
        <p:grpSpPr>
          <a:xfrm>
            <a:off x="4951885" y="3690938"/>
            <a:ext cx="2362200" cy="2362200"/>
            <a:chOff x="827584" y="3767138"/>
            <a:chExt cx="2362200" cy="2362200"/>
          </a:xfrm>
        </p:grpSpPr>
        <p:sp>
          <p:nvSpPr>
            <p:cNvPr id="12" name="Line 8"/>
            <p:cNvSpPr>
              <a:spLocks noChangeShapeType="1"/>
            </p:cNvSpPr>
            <p:nvPr/>
          </p:nvSpPr>
          <p:spPr bwMode="auto">
            <a:xfrm>
              <a:off x="2458616" y="5373216"/>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a:off x="1741984" y="4681538"/>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a:off x="1063971" y="4000500"/>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flipH="1">
              <a:off x="1741984" y="5367338"/>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3"/>
            <p:cNvSpPr>
              <a:spLocks noChangeArrowheads="1"/>
            </p:cNvSpPr>
            <p:nvPr/>
          </p:nvSpPr>
          <p:spPr bwMode="auto">
            <a:xfrm>
              <a:off x="827584" y="37671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A</a:t>
              </a:r>
              <a:endParaRPr kumimoji="1" lang="en-US" altLang="zh-CN" sz="2400">
                <a:latin typeface="Times New Roman" panose="02020603050405020304" pitchFamily="18" charset="0"/>
              </a:endParaRPr>
            </a:p>
          </p:txBody>
        </p:sp>
        <p:sp>
          <p:nvSpPr>
            <p:cNvPr id="18" name="Oval 14"/>
            <p:cNvSpPr>
              <a:spLocks noChangeArrowheads="1"/>
            </p:cNvSpPr>
            <p:nvPr/>
          </p:nvSpPr>
          <p:spPr bwMode="auto">
            <a:xfrm>
              <a:off x="1437184" y="43767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B</a:t>
              </a:r>
              <a:endParaRPr kumimoji="1" lang="en-US" altLang="zh-CN" sz="2400">
                <a:latin typeface="Times New Roman" panose="02020603050405020304" pitchFamily="18" charset="0"/>
              </a:endParaRPr>
            </a:p>
          </p:txBody>
        </p:sp>
        <p:sp>
          <p:nvSpPr>
            <p:cNvPr id="19" name="Oval 15"/>
            <p:cNvSpPr>
              <a:spLocks noChangeArrowheads="1"/>
            </p:cNvSpPr>
            <p:nvPr/>
          </p:nvSpPr>
          <p:spPr bwMode="auto">
            <a:xfrm>
              <a:off x="2046784" y="4986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C</a:t>
              </a:r>
              <a:endParaRPr kumimoji="1" lang="en-US" altLang="zh-CN" sz="2400">
                <a:latin typeface="Times New Roman" panose="02020603050405020304" pitchFamily="18" charset="0"/>
              </a:endParaRPr>
            </a:p>
          </p:txBody>
        </p:sp>
        <p:sp>
          <p:nvSpPr>
            <p:cNvPr id="26" name="Oval 22"/>
            <p:cNvSpPr>
              <a:spLocks noChangeArrowheads="1"/>
            </p:cNvSpPr>
            <p:nvPr/>
          </p:nvSpPr>
          <p:spPr bwMode="auto">
            <a:xfrm>
              <a:off x="1437184" y="55959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D</a:t>
              </a:r>
              <a:endParaRPr kumimoji="1" lang="en-US" altLang="zh-CN" sz="2400">
                <a:latin typeface="Times New Roman" panose="02020603050405020304" pitchFamily="18" charset="0"/>
              </a:endParaRPr>
            </a:p>
          </p:txBody>
        </p:sp>
        <p:sp>
          <p:nvSpPr>
            <p:cNvPr id="27" name="Oval 23"/>
            <p:cNvSpPr>
              <a:spLocks noChangeArrowheads="1"/>
            </p:cNvSpPr>
            <p:nvPr/>
          </p:nvSpPr>
          <p:spPr bwMode="auto">
            <a:xfrm>
              <a:off x="2656384" y="55959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t>E</a:t>
              </a:r>
              <a:endParaRPr kumimoji="1" lang="en-US" altLang="zh-CN" sz="2400">
                <a:latin typeface="Times New Roman" panose="02020603050405020304" pitchFamily="18" charset="0"/>
              </a:endParaRPr>
            </a:p>
          </p:txBody>
        </p:sp>
      </p:grpSp>
      <p:sp>
        <p:nvSpPr>
          <p:cNvPr id="31" name="Rectangle 5"/>
          <p:cNvSpPr>
            <a:spLocks noChangeArrowheads="1"/>
          </p:cNvSpPr>
          <p:nvPr/>
        </p:nvSpPr>
        <p:spPr bwMode="auto">
          <a:xfrm>
            <a:off x="6669298" y="3922986"/>
            <a:ext cx="1627369" cy="523220"/>
          </a:xfrm>
          <a:prstGeom prst="rect">
            <a:avLst/>
          </a:prstGeom>
          <a:noFill/>
          <a:ln w="9525">
            <a:noFill/>
            <a:miter lim="800000"/>
            <a:headEnd/>
            <a:tailEnd/>
          </a:ln>
          <a:effectLst/>
        </p:spPr>
        <p:txBody>
          <a:bodyPr wrap="none">
            <a:spAutoFit/>
          </a:bodyPr>
          <a:lstStyle/>
          <a:p>
            <a:pPr algn="l">
              <a:defRPr/>
            </a:pPr>
            <a:r>
              <a:rPr kumimoji="1" lang="zh-CN" altLang="en-US" sz="2800" b="1" smtClean="0">
                <a:effectLst>
                  <a:outerShdw blurRad="38100" dist="38100" dir="2700000" algn="tl">
                    <a:srgbClr val="C0C0C0"/>
                  </a:outerShdw>
                </a:effectLst>
                <a:latin typeface="宋体" panose="02010600030101010101" pitchFamily="2" charset="-122"/>
                <a:ea typeface="宋体" panose="02010600030101010101" pitchFamily="2" charset="-122"/>
              </a:rPr>
              <a:t>非平衡树</a:t>
            </a:r>
            <a:endParaRPr kumimoji="1" lang="zh-CN" altLang="en-US" sz="28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2312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75"/>
          <p:cNvSpPr txBox="1">
            <a:spLocks noChangeArrowheads="1"/>
          </p:cNvSpPr>
          <p:nvPr/>
        </p:nvSpPr>
        <p:spPr bwMode="auto">
          <a:xfrm>
            <a:off x="431800" y="762000"/>
            <a:ext cx="206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3200">
              <a:latin typeface="Times New Roman" panose="02020603050405020304" pitchFamily="18" charset="0"/>
            </a:endParaRPr>
          </a:p>
        </p:txBody>
      </p:sp>
      <p:sp>
        <p:nvSpPr>
          <p:cNvPr id="121860" name="Text Box 76"/>
          <p:cNvSpPr txBox="1">
            <a:spLocks noChangeArrowheads="1"/>
          </p:cNvSpPr>
          <p:nvPr/>
        </p:nvSpPr>
        <p:spPr bwMode="auto">
          <a:xfrm>
            <a:off x="685800" y="5440363"/>
            <a:ext cx="7940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a:latin typeface="Arial Narrow" panose="020B0606020202030204" pitchFamily="34" charset="0"/>
                <a:ea typeface="仿宋_GB2312" pitchFamily="49" charset="-122"/>
              </a:rPr>
              <a:t>M</a:t>
            </a:r>
            <a:r>
              <a:rPr kumimoji="1" lang="zh-CN" altLang="zh-CN" sz="3000" b="1">
                <a:latin typeface="Arial Narrow" panose="020B0606020202030204" pitchFamily="34" charset="0"/>
                <a:ea typeface="仿宋_GB2312" pitchFamily="49" charset="-122"/>
              </a:rPr>
              <a:t>的子树高度减 1</a:t>
            </a:r>
            <a:r>
              <a:rPr kumimoji="1" lang="zh-CN" altLang="en-US" sz="3000" b="1">
                <a:latin typeface="Arial Narrow" panose="020B0606020202030204" pitchFamily="34" charset="0"/>
                <a:ea typeface="仿宋_GB2312" pitchFamily="49" charset="-122"/>
              </a:rPr>
              <a:t>，</a:t>
            </a:r>
            <a:r>
              <a:rPr kumimoji="1" lang="en-US" altLang="zh-CN" sz="3000" b="1">
                <a:latin typeface="Arial Narrow" panose="020B0606020202030204" pitchFamily="34" charset="0"/>
                <a:ea typeface="仿宋_GB2312" pitchFamily="49" charset="-122"/>
              </a:rPr>
              <a:t>M</a:t>
            </a:r>
            <a:r>
              <a:rPr kumimoji="1" lang="zh-CN" altLang="en-US" sz="3000" b="1">
                <a:latin typeface="Arial Narrow" panose="020B0606020202030204" pitchFamily="34" charset="0"/>
                <a:ea typeface="仿宋_GB2312" pitchFamily="49" charset="-122"/>
              </a:rPr>
              <a:t>发生不平衡。</a:t>
            </a:r>
            <a:r>
              <a:rPr kumimoji="1" lang="en-US" altLang="zh-CN" sz="3000" b="1">
                <a:latin typeface="Arial Narrow" panose="020B0606020202030204" pitchFamily="34" charset="0"/>
                <a:ea typeface="仿宋_GB2312" pitchFamily="49" charset="-122"/>
              </a:rPr>
              <a:t>M</a:t>
            </a:r>
            <a:r>
              <a:rPr kumimoji="1" lang="zh-CN" altLang="en-US" sz="3000" b="1">
                <a:latin typeface="Arial Narrow" panose="020B0606020202030204" pitchFamily="34" charset="0"/>
                <a:ea typeface="仿宋_GB2312" pitchFamily="49" charset="-122"/>
              </a:rPr>
              <a:t>与</a:t>
            </a:r>
            <a:r>
              <a:rPr kumimoji="1" lang="en-US" altLang="zh-CN" sz="3000" b="1">
                <a:latin typeface="Arial Narrow" panose="020B0606020202030204" pitchFamily="34" charset="0"/>
                <a:ea typeface="仿宋_GB2312" pitchFamily="49" charset="-122"/>
              </a:rPr>
              <a:t>E</a:t>
            </a:r>
            <a:r>
              <a:rPr kumimoji="1" lang="zh-CN" altLang="en-US" sz="3000" b="1">
                <a:latin typeface="Arial Narrow" panose="020B0606020202030204" pitchFamily="34" charset="0"/>
                <a:ea typeface="仿宋_GB2312" pitchFamily="49" charset="-122"/>
              </a:rPr>
              <a:t>的平衡因子反号</a:t>
            </a:r>
            <a:r>
              <a:rPr kumimoji="1" lang="en-US" altLang="zh-CN" sz="3000" b="1">
                <a:latin typeface="Arial Narrow" panose="020B0606020202030204" pitchFamily="34" charset="0"/>
                <a:ea typeface="仿宋_GB2312" pitchFamily="49" charset="-122"/>
              </a:rPr>
              <a:t>, </a:t>
            </a:r>
            <a:r>
              <a:rPr kumimoji="1" lang="zh-CN" altLang="en-US" sz="3000" b="1">
                <a:latin typeface="Arial Narrow" panose="020B0606020202030204" pitchFamily="34" charset="0"/>
                <a:ea typeface="仿宋_GB2312" pitchFamily="49" charset="-122"/>
              </a:rPr>
              <a:t>做左右双旋转。</a:t>
            </a:r>
            <a:endParaRPr kumimoji="1" lang="zh-CN" altLang="en-US" sz="3000">
              <a:latin typeface="Times New Roman" panose="02020603050405020304" pitchFamily="18" charset="0"/>
            </a:endParaRPr>
          </a:p>
        </p:txBody>
      </p:sp>
      <p:grpSp>
        <p:nvGrpSpPr>
          <p:cNvPr id="121861" name="Group 82"/>
          <p:cNvGrpSpPr>
            <a:grpSpLocks/>
          </p:cNvGrpSpPr>
          <p:nvPr/>
        </p:nvGrpSpPr>
        <p:grpSpPr bwMode="auto">
          <a:xfrm>
            <a:off x="533400" y="395288"/>
            <a:ext cx="7620000" cy="4908550"/>
            <a:chOff x="336" y="249"/>
            <a:chExt cx="4800" cy="3092"/>
          </a:xfrm>
        </p:grpSpPr>
        <p:sp>
          <p:nvSpPr>
            <p:cNvPr id="121865" name="Line 2"/>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6" name="Line 3"/>
            <p:cNvSpPr>
              <a:spLocks noChangeShapeType="1"/>
            </p:cNvSpPr>
            <p:nvPr/>
          </p:nvSpPr>
          <p:spPr bwMode="auto">
            <a:xfrm flipV="1">
              <a:off x="3264"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04" name="Oval 4"/>
            <p:cNvSpPr>
              <a:spLocks noChangeArrowheads="1"/>
            </p:cNvSpPr>
            <p:nvPr/>
          </p:nvSpPr>
          <p:spPr bwMode="auto">
            <a:xfrm>
              <a:off x="3120"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05" name="Oval 5"/>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1869" name="Line 6"/>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0" name="Line 7"/>
            <p:cNvSpPr>
              <a:spLocks noChangeShapeType="1"/>
            </p:cNvSpPr>
            <p:nvPr/>
          </p:nvSpPr>
          <p:spPr bwMode="auto">
            <a:xfrm>
              <a:off x="2688"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1" name="Line 8"/>
            <p:cNvSpPr>
              <a:spLocks noChangeShapeType="1"/>
            </p:cNvSpPr>
            <p:nvPr/>
          </p:nvSpPr>
          <p:spPr bwMode="auto">
            <a:xfrm>
              <a:off x="2112"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2" name="Line 9"/>
            <p:cNvSpPr>
              <a:spLocks noChangeShapeType="1"/>
            </p:cNvSpPr>
            <p:nvPr/>
          </p:nvSpPr>
          <p:spPr bwMode="auto">
            <a:xfrm flipV="1">
              <a:off x="1872" y="2160"/>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3" name="Line 10"/>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4" name="Line 11"/>
            <p:cNvSpPr>
              <a:spLocks noChangeShapeType="1"/>
            </p:cNvSpPr>
            <p:nvPr/>
          </p:nvSpPr>
          <p:spPr bwMode="auto">
            <a:xfrm>
              <a:off x="2400"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5" name="Line 12"/>
            <p:cNvSpPr>
              <a:spLocks noChangeShapeType="1"/>
            </p:cNvSpPr>
            <p:nvPr/>
          </p:nvSpPr>
          <p:spPr bwMode="auto">
            <a:xfrm flipV="1">
              <a:off x="2112"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6" name="Line 13"/>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7" name="Line 14"/>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8" name="Line 15"/>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9" name="Line 16"/>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17" name="Oval 17"/>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1881" name="Line 18"/>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2" name="Line 19"/>
            <p:cNvSpPr>
              <a:spLocks noChangeShapeType="1"/>
            </p:cNvSpPr>
            <p:nvPr/>
          </p:nvSpPr>
          <p:spPr bwMode="auto">
            <a:xfrm flipV="1">
              <a:off x="1632" y="2688"/>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3" name="Line 20"/>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4" name="Line 21"/>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5" name="Line 22"/>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23" name="Oval 23"/>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4" name="Oval 24"/>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5" name="Oval 25"/>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6" name="Oval 26"/>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7" name="Oval 27"/>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8" name="Oval 28"/>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9" name="Oval 29"/>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0" name="Oval 30"/>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1" name="Oval 31"/>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2" name="Oval 32"/>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3" name="Oval 33"/>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4" name="Oval 34"/>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5" name="Oval 35"/>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6" name="Oval 36"/>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7" name="Oval 37"/>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8" name="Oval 38"/>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1902" name="Text Box 39"/>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21903" name="Text Box 40"/>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21904" name="Text Box 41"/>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21905" name="Text Box 42"/>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21906" name="Text Box 43"/>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21907" name="Text Box 44"/>
            <p:cNvSpPr txBox="1">
              <a:spLocks noChangeArrowheads="1"/>
            </p:cNvSpPr>
            <p:nvPr/>
          </p:nvSpPr>
          <p:spPr bwMode="auto">
            <a:xfrm>
              <a:off x="1484" y="29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21908" name="Text Box 45"/>
            <p:cNvSpPr txBox="1">
              <a:spLocks noChangeArrowheads="1"/>
            </p:cNvSpPr>
            <p:nvPr/>
          </p:nvSpPr>
          <p:spPr bwMode="auto">
            <a:xfrm>
              <a:off x="1728"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21909" name="Text Box 46"/>
            <p:cNvSpPr txBox="1">
              <a:spLocks noChangeArrowheads="1"/>
            </p:cNvSpPr>
            <p:nvPr/>
          </p:nvSpPr>
          <p:spPr bwMode="auto">
            <a:xfrm>
              <a:off x="1988"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21910" name="Text Box 47"/>
            <p:cNvSpPr txBox="1">
              <a:spLocks noChangeArrowheads="1"/>
            </p:cNvSpPr>
            <p:nvPr/>
          </p:nvSpPr>
          <p:spPr bwMode="auto">
            <a:xfrm>
              <a:off x="2226" y="2448"/>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21911" name="Text Box 48"/>
            <p:cNvSpPr txBox="1">
              <a:spLocks noChangeArrowheads="1"/>
            </p:cNvSpPr>
            <p:nvPr/>
          </p:nvSpPr>
          <p:spPr bwMode="auto">
            <a:xfrm>
              <a:off x="2263" y="1392"/>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21912" name="Text Box 49"/>
            <p:cNvSpPr txBox="1">
              <a:spLocks noChangeArrowheads="1"/>
            </p:cNvSpPr>
            <p:nvPr/>
          </p:nvSpPr>
          <p:spPr bwMode="auto">
            <a:xfrm>
              <a:off x="2551"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21913" name="Text Box 50"/>
            <p:cNvSpPr txBox="1">
              <a:spLocks noChangeArrowheads="1"/>
            </p:cNvSpPr>
            <p:nvPr/>
          </p:nvSpPr>
          <p:spPr bwMode="auto">
            <a:xfrm>
              <a:off x="2736"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21914" name="Text Box 51"/>
            <p:cNvSpPr txBox="1">
              <a:spLocks noChangeArrowheads="1"/>
            </p:cNvSpPr>
            <p:nvPr/>
          </p:nvSpPr>
          <p:spPr bwMode="auto">
            <a:xfrm>
              <a:off x="2784" y="38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21915" name="Text Box 52"/>
            <p:cNvSpPr txBox="1">
              <a:spLocks noChangeArrowheads="1"/>
            </p:cNvSpPr>
            <p:nvPr/>
          </p:nvSpPr>
          <p:spPr bwMode="auto">
            <a:xfrm>
              <a:off x="3120"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21916" name="Text Box 53"/>
            <p:cNvSpPr txBox="1">
              <a:spLocks noChangeArrowheads="1"/>
            </p:cNvSpPr>
            <p:nvPr/>
          </p:nvSpPr>
          <p:spPr bwMode="auto">
            <a:xfrm>
              <a:off x="3408" y="1411"/>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21917" name="Text Box 54"/>
            <p:cNvSpPr txBox="1">
              <a:spLocks noChangeArrowheads="1"/>
            </p:cNvSpPr>
            <p:nvPr/>
          </p:nvSpPr>
          <p:spPr bwMode="auto">
            <a:xfrm>
              <a:off x="3696"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21918" name="Text Box 55"/>
            <p:cNvSpPr txBox="1">
              <a:spLocks noChangeArrowheads="1"/>
            </p:cNvSpPr>
            <p:nvPr/>
          </p:nvSpPr>
          <p:spPr bwMode="auto">
            <a:xfrm>
              <a:off x="3984" y="86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21919" name="Text Box 56"/>
            <p:cNvSpPr txBox="1">
              <a:spLocks noChangeArrowheads="1"/>
            </p:cNvSpPr>
            <p:nvPr/>
          </p:nvSpPr>
          <p:spPr bwMode="auto">
            <a:xfrm>
              <a:off x="4272" y="1920"/>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21920" name="Text Box 57"/>
            <p:cNvSpPr txBox="1">
              <a:spLocks noChangeArrowheads="1"/>
            </p:cNvSpPr>
            <p:nvPr/>
          </p:nvSpPr>
          <p:spPr bwMode="auto">
            <a:xfrm>
              <a:off x="4560" y="140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21921" name="Text Box 58"/>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2" name="Text Box 59"/>
            <p:cNvSpPr txBox="1">
              <a:spLocks noChangeArrowheads="1"/>
            </p:cNvSpPr>
            <p:nvPr/>
          </p:nvSpPr>
          <p:spPr bwMode="auto">
            <a:xfrm>
              <a:off x="1248"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3" name="Text Box 60"/>
            <p:cNvSpPr txBox="1">
              <a:spLocks noChangeArrowheads="1"/>
            </p:cNvSpPr>
            <p:nvPr/>
          </p:nvSpPr>
          <p:spPr bwMode="auto">
            <a:xfrm>
              <a:off x="2412"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4" name="Text Box 61"/>
            <p:cNvSpPr txBox="1">
              <a:spLocks noChangeArrowheads="1"/>
            </p:cNvSpPr>
            <p:nvPr/>
          </p:nvSpPr>
          <p:spPr bwMode="auto">
            <a:xfrm>
              <a:off x="303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5" name="Text Box 62"/>
            <p:cNvSpPr txBox="1">
              <a:spLocks noChangeArrowheads="1"/>
            </p:cNvSpPr>
            <p:nvPr/>
          </p:nvSpPr>
          <p:spPr bwMode="auto">
            <a:xfrm>
              <a:off x="307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6" name="Text Box 63"/>
            <p:cNvSpPr txBox="1">
              <a:spLocks noChangeArrowheads="1"/>
            </p:cNvSpPr>
            <p:nvPr/>
          </p:nvSpPr>
          <p:spPr bwMode="auto">
            <a:xfrm>
              <a:off x="4140"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7" name="Text Box 64"/>
            <p:cNvSpPr txBox="1">
              <a:spLocks noChangeArrowheads="1"/>
            </p:cNvSpPr>
            <p:nvPr/>
          </p:nvSpPr>
          <p:spPr bwMode="auto">
            <a:xfrm>
              <a:off x="4796"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28" name="Text Box 65"/>
            <p:cNvSpPr txBox="1">
              <a:spLocks noChangeArrowheads="1"/>
            </p:cNvSpPr>
            <p:nvPr/>
          </p:nvSpPr>
          <p:spPr bwMode="auto">
            <a:xfrm>
              <a:off x="2448" y="24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楷体_GB2312" pitchFamily="49" charset="-122"/>
                  <a:ea typeface="楷体_GB2312" pitchFamily="49" charset="-122"/>
                </a:rPr>
                <a:t>-</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29" name="Text Box 66"/>
            <p:cNvSpPr txBox="1">
              <a:spLocks noChangeArrowheads="1"/>
            </p:cNvSpPr>
            <p:nvPr/>
          </p:nvSpPr>
          <p:spPr bwMode="auto">
            <a:xfrm>
              <a:off x="2448"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0" name="Text Box 67"/>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1" name="Text Box 68"/>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2" name="Text Box 69"/>
            <p:cNvSpPr txBox="1">
              <a:spLocks noChangeArrowheads="1"/>
            </p:cNvSpPr>
            <p:nvPr/>
          </p:nvSpPr>
          <p:spPr bwMode="auto">
            <a:xfrm>
              <a:off x="1436" y="231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3" name="Text Box 70"/>
            <p:cNvSpPr txBox="1">
              <a:spLocks noChangeArrowheads="1"/>
            </p:cNvSpPr>
            <p:nvPr/>
          </p:nvSpPr>
          <p:spPr bwMode="auto">
            <a:xfrm>
              <a:off x="1772" y="168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4" name="Text Box 71"/>
            <p:cNvSpPr txBox="1">
              <a:spLocks noChangeArrowheads="1"/>
            </p:cNvSpPr>
            <p:nvPr/>
          </p:nvSpPr>
          <p:spPr bwMode="auto">
            <a:xfrm>
              <a:off x="273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5" name="Text Box 72"/>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36" name="Text Box 73"/>
            <p:cNvSpPr txBox="1">
              <a:spLocks noChangeArrowheads="1"/>
            </p:cNvSpPr>
            <p:nvPr/>
          </p:nvSpPr>
          <p:spPr bwMode="auto">
            <a:xfrm>
              <a:off x="417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37" name="Text Box 74"/>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8" name="Line 77"/>
            <p:cNvSpPr>
              <a:spLocks noChangeShapeType="1"/>
            </p:cNvSpPr>
            <p:nvPr/>
          </p:nvSpPr>
          <p:spPr bwMode="auto">
            <a:xfrm flipH="1">
              <a:off x="3072" y="480"/>
              <a:ext cx="384" cy="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39" name="Text Box 78"/>
            <p:cNvSpPr txBox="1">
              <a:spLocks noChangeArrowheads="1"/>
            </p:cNvSpPr>
            <p:nvPr/>
          </p:nvSpPr>
          <p:spPr bwMode="auto">
            <a:xfrm>
              <a:off x="3804"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grpSp>
      <p:sp>
        <p:nvSpPr>
          <p:cNvPr id="121862" name="Text Box 79"/>
          <p:cNvSpPr txBox="1">
            <a:spLocks noChangeArrowheads="1"/>
          </p:cNvSpPr>
          <p:nvPr/>
        </p:nvSpPr>
        <p:spPr bwMode="auto">
          <a:xfrm>
            <a:off x="5394325" y="476250"/>
            <a:ext cx="2489200" cy="5588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000" b="1">
                <a:latin typeface="Times New Roman" panose="02020603050405020304" pitchFamily="18" charset="0"/>
                <a:ea typeface="仿宋_GB2312" pitchFamily="49" charset="-122"/>
              </a:rPr>
              <a:t>向上继续调整</a:t>
            </a:r>
            <a:endParaRPr kumimoji="1" lang="zh-CN" altLang="en-US" sz="3000">
              <a:latin typeface="Times New Roman" panose="02020603050405020304" pitchFamily="18" charset="0"/>
            </a:endParaRPr>
          </a:p>
        </p:txBody>
      </p:sp>
      <p:sp>
        <p:nvSpPr>
          <p:cNvPr id="307280" name="Freeform 80"/>
          <p:cNvSpPr>
            <a:spLocks/>
          </p:cNvSpPr>
          <p:nvPr/>
        </p:nvSpPr>
        <p:spPr bwMode="auto">
          <a:xfrm>
            <a:off x="3887788" y="1339850"/>
            <a:ext cx="1501775" cy="252413"/>
          </a:xfrm>
          <a:custGeom>
            <a:avLst/>
            <a:gdLst>
              <a:gd name="T0" fmla="*/ 0 w 720"/>
              <a:gd name="T1" fmla="*/ 568860009 h 112"/>
              <a:gd name="T2" fmla="*/ 626480090 w 720"/>
              <a:gd name="T3" fmla="*/ 81265731 h 112"/>
              <a:gd name="T4" fmla="*/ 2147483647 w 720"/>
              <a:gd name="T5" fmla="*/ 81265731 h 112"/>
              <a:gd name="T6" fmla="*/ 2147483647 w 720"/>
              <a:gd name="T7" fmla="*/ 568860009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112"/>
                </a:moveTo>
                <a:cubicBezTo>
                  <a:pt x="28" y="72"/>
                  <a:pt x="56" y="32"/>
                  <a:pt x="144" y="16"/>
                </a:cubicBezTo>
                <a:cubicBezTo>
                  <a:pt x="232" y="0"/>
                  <a:pt x="432" y="0"/>
                  <a:pt x="528" y="16"/>
                </a:cubicBezTo>
                <a:cubicBezTo>
                  <a:pt x="624" y="32"/>
                  <a:pt x="688" y="96"/>
                  <a:pt x="720" y="112"/>
                </a:cubicBezTo>
              </a:path>
            </a:pathLst>
          </a:custGeom>
          <a:noFill/>
          <a:ln w="28575">
            <a:solidFill>
              <a:schemeClr val="hlink"/>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1" name="Freeform 81"/>
          <p:cNvSpPr>
            <a:spLocks/>
          </p:cNvSpPr>
          <p:nvPr/>
        </p:nvSpPr>
        <p:spPr bwMode="auto">
          <a:xfrm>
            <a:off x="2484438" y="2093913"/>
            <a:ext cx="757237" cy="219075"/>
          </a:xfrm>
          <a:custGeom>
            <a:avLst/>
            <a:gdLst>
              <a:gd name="T0" fmla="*/ 0 w 384"/>
              <a:gd name="T1" fmla="*/ 428516574 h 112"/>
              <a:gd name="T2" fmla="*/ 186656951 w 384"/>
              <a:gd name="T3" fmla="*/ 244867164 h 112"/>
              <a:gd name="T4" fmla="*/ 559968942 w 384"/>
              <a:gd name="T5" fmla="*/ 61215813 h 112"/>
              <a:gd name="T6" fmla="*/ 933280749 w 384"/>
              <a:gd name="T7" fmla="*/ 61215813 h 112"/>
              <a:gd name="T8" fmla="*/ 1493249691 w 384"/>
              <a:gd name="T9" fmla="*/ 428516574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hlink"/>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18759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7281"/>
                                        </p:tgtEl>
                                        <p:attrNameLst>
                                          <p:attrName>style.visibility</p:attrName>
                                        </p:attrNameLst>
                                      </p:cBhvr>
                                      <p:to>
                                        <p:strVal val="visible"/>
                                      </p:to>
                                    </p:set>
                                    <p:animEffect transition="in" filter="wipe(right)">
                                      <p:cBhvr>
                                        <p:cTn id="7" dur="500"/>
                                        <p:tgtEl>
                                          <p:spTgt spid="307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80"/>
                                        </p:tgtEl>
                                        <p:attrNameLst>
                                          <p:attrName>style.visibility</p:attrName>
                                        </p:attrNameLst>
                                      </p:cBhvr>
                                      <p:to>
                                        <p:strVal val="visible"/>
                                      </p:to>
                                    </p:set>
                                    <p:animEffect transition="in" filter="wipe(left)">
                                      <p:cBhvr>
                                        <p:cTn id="12" dur="500"/>
                                        <p:tgtEl>
                                          <p:spTgt spid="307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0" grpId="0" animBg="1"/>
      <p:bldP spid="30728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68"/>
          <p:cNvSpPr txBox="1">
            <a:spLocks noChangeArrowheads="1"/>
          </p:cNvSpPr>
          <p:nvPr/>
        </p:nvSpPr>
        <p:spPr bwMode="auto">
          <a:xfrm>
            <a:off x="457200" y="762000"/>
            <a:ext cx="2063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200" b="1">
                <a:latin typeface="Times New Roman" panose="02020603050405020304" pitchFamily="18" charset="0"/>
                <a:ea typeface="仿宋_GB2312" pitchFamily="49" charset="-122"/>
              </a:rPr>
              <a:t>删除结点</a:t>
            </a:r>
            <a:r>
              <a:rPr kumimoji="1" lang="en-US" altLang="zh-CN" sz="3200" b="1">
                <a:solidFill>
                  <a:schemeClr val="tx2"/>
                </a:solidFill>
                <a:latin typeface="Times New Roman" panose="02020603050405020304" pitchFamily="18" charset="0"/>
                <a:ea typeface="仿宋_GB2312" pitchFamily="49" charset="-122"/>
              </a:rPr>
              <a:t>P</a:t>
            </a:r>
            <a:endParaRPr kumimoji="1" lang="en-US" altLang="zh-CN" sz="2400">
              <a:latin typeface="Times New Roman" panose="02020603050405020304" pitchFamily="18" charset="0"/>
            </a:endParaRPr>
          </a:p>
        </p:txBody>
      </p:sp>
      <p:grpSp>
        <p:nvGrpSpPr>
          <p:cNvPr id="122884" name="Group 78"/>
          <p:cNvGrpSpPr>
            <a:grpSpLocks/>
          </p:cNvGrpSpPr>
          <p:nvPr/>
        </p:nvGrpSpPr>
        <p:grpSpPr bwMode="auto">
          <a:xfrm>
            <a:off x="503238" y="766763"/>
            <a:ext cx="8153400" cy="3994150"/>
            <a:chOff x="336" y="297"/>
            <a:chExt cx="5136" cy="2516"/>
          </a:xfrm>
        </p:grpSpPr>
        <p:sp>
          <p:nvSpPr>
            <p:cNvPr id="122885" name="Line 2"/>
            <p:cNvSpPr>
              <a:spLocks noChangeShapeType="1"/>
            </p:cNvSpPr>
            <p:nvPr/>
          </p:nvSpPr>
          <p:spPr bwMode="auto">
            <a:xfrm flipH="1">
              <a:off x="4992" y="2160"/>
              <a:ext cx="144"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6" name="Line 3"/>
            <p:cNvSpPr>
              <a:spLocks noChangeShapeType="1"/>
            </p:cNvSpPr>
            <p:nvPr/>
          </p:nvSpPr>
          <p:spPr bwMode="auto">
            <a:xfrm>
              <a:off x="4416" y="2160"/>
              <a:ext cx="171"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7" name="Line 4"/>
            <p:cNvSpPr>
              <a:spLocks noChangeShapeType="1"/>
            </p:cNvSpPr>
            <p:nvPr/>
          </p:nvSpPr>
          <p:spPr bwMode="auto">
            <a:xfrm>
              <a:off x="4704" y="1632"/>
              <a:ext cx="384"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8" name="Line 5"/>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30" name="Oval 6"/>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890" name="Line 7"/>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1" name="Line 8"/>
            <p:cNvSpPr>
              <a:spLocks noChangeShapeType="1"/>
            </p:cNvSpPr>
            <p:nvPr/>
          </p:nvSpPr>
          <p:spPr bwMode="auto">
            <a:xfrm>
              <a:off x="2400" y="1632"/>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2" name="Line 9"/>
            <p:cNvSpPr>
              <a:spLocks noChangeShapeType="1"/>
            </p:cNvSpPr>
            <p:nvPr/>
          </p:nvSpPr>
          <p:spPr bwMode="auto">
            <a:xfrm flipV="1">
              <a:off x="2112" y="1632"/>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3" name="Line 10"/>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4" name="Line 11"/>
            <p:cNvSpPr>
              <a:spLocks noChangeShapeType="1"/>
            </p:cNvSpPr>
            <p:nvPr/>
          </p:nvSpPr>
          <p:spPr bwMode="auto">
            <a:xfrm flipV="1">
              <a:off x="4224"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5" name="Line 12"/>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6" name="Line 13"/>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7" name="Line 14"/>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8" name="Line 15"/>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40" name="Oval 16"/>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00" name="Line 17"/>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1" name="Line 18"/>
            <p:cNvSpPr>
              <a:spLocks noChangeShapeType="1"/>
            </p:cNvSpPr>
            <p:nvPr/>
          </p:nvSpPr>
          <p:spPr bwMode="auto">
            <a:xfrm flipV="1">
              <a:off x="1872"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2" name="Line 19"/>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3" name="Line 20"/>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4" name="Line 21"/>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46" name="Oval 22"/>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47" name="Oval 23"/>
            <p:cNvSpPr>
              <a:spLocks noChangeArrowheads="1"/>
            </p:cNvSpPr>
            <p:nvPr/>
          </p:nvSpPr>
          <p:spPr bwMode="auto">
            <a:xfrm>
              <a:off x="168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48" name="Oval 24"/>
            <p:cNvSpPr>
              <a:spLocks noChangeArrowheads="1"/>
            </p:cNvSpPr>
            <p:nvPr/>
          </p:nvSpPr>
          <p:spPr bwMode="auto">
            <a:xfrm>
              <a:off x="22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49" name="Oval 25"/>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0" name="Oval 26"/>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1" name="Oval 27"/>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2" name="Oval 28"/>
            <p:cNvSpPr>
              <a:spLocks noChangeArrowheads="1"/>
            </p:cNvSpPr>
            <p:nvPr/>
          </p:nvSpPr>
          <p:spPr bwMode="auto">
            <a:xfrm>
              <a:off x="24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3" name="Oval 29"/>
            <p:cNvSpPr>
              <a:spLocks noChangeArrowheads="1"/>
            </p:cNvSpPr>
            <p:nvPr/>
          </p:nvSpPr>
          <p:spPr bwMode="auto">
            <a:xfrm>
              <a:off x="408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4" name="Oval 30"/>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5" name="Oval 31"/>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6" name="Oval 32"/>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7" name="Oval 33"/>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8" name="Oval 34"/>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9" name="Oval 35"/>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19" name="Text Box 36"/>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22920" name="Text Box 37"/>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22921" name="Text Box 38"/>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22922" name="Text Box 39"/>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22923" name="Text Box 40"/>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22924" name="Text Box 41"/>
            <p:cNvSpPr txBox="1">
              <a:spLocks noChangeArrowheads="1"/>
            </p:cNvSpPr>
            <p:nvPr/>
          </p:nvSpPr>
          <p:spPr bwMode="auto">
            <a:xfrm>
              <a:off x="1724"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22925" name="Text Box 42"/>
            <p:cNvSpPr txBox="1">
              <a:spLocks noChangeArrowheads="1"/>
            </p:cNvSpPr>
            <p:nvPr/>
          </p:nvSpPr>
          <p:spPr bwMode="auto">
            <a:xfrm>
              <a:off x="1968"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22926" name="Text Box 43"/>
            <p:cNvSpPr txBox="1">
              <a:spLocks noChangeArrowheads="1"/>
            </p:cNvSpPr>
            <p:nvPr/>
          </p:nvSpPr>
          <p:spPr bwMode="auto">
            <a:xfrm>
              <a:off x="2228" y="1392"/>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22927" name="Text Box 44"/>
            <p:cNvSpPr txBox="1">
              <a:spLocks noChangeArrowheads="1"/>
            </p:cNvSpPr>
            <p:nvPr/>
          </p:nvSpPr>
          <p:spPr bwMode="auto">
            <a:xfrm>
              <a:off x="2514" y="1920"/>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22928" name="Text Box 45"/>
            <p:cNvSpPr txBox="1">
              <a:spLocks noChangeArrowheads="1"/>
            </p:cNvSpPr>
            <p:nvPr/>
          </p:nvSpPr>
          <p:spPr bwMode="auto">
            <a:xfrm>
              <a:off x="2784" y="384"/>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22929" name="Text Box 46"/>
            <p:cNvSpPr txBox="1">
              <a:spLocks noChangeArrowheads="1"/>
            </p:cNvSpPr>
            <p:nvPr/>
          </p:nvSpPr>
          <p:spPr bwMode="auto">
            <a:xfrm>
              <a:off x="4080"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22930" name="Text Box 47"/>
            <p:cNvSpPr txBox="1">
              <a:spLocks noChangeArrowheads="1"/>
            </p:cNvSpPr>
            <p:nvPr/>
          </p:nvSpPr>
          <p:spPr bwMode="auto">
            <a:xfrm>
              <a:off x="3408"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22931" name="Text Box 48"/>
            <p:cNvSpPr txBox="1">
              <a:spLocks noChangeArrowheads="1"/>
            </p:cNvSpPr>
            <p:nvPr/>
          </p:nvSpPr>
          <p:spPr bwMode="auto">
            <a:xfrm>
              <a:off x="3696" y="192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22932" name="Text Box 49"/>
            <p:cNvSpPr txBox="1">
              <a:spLocks noChangeArrowheads="1"/>
            </p:cNvSpPr>
            <p:nvPr/>
          </p:nvSpPr>
          <p:spPr bwMode="auto">
            <a:xfrm>
              <a:off x="3984" y="86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22933" name="Text Box 50"/>
            <p:cNvSpPr txBox="1">
              <a:spLocks noChangeArrowheads="1"/>
            </p:cNvSpPr>
            <p:nvPr/>
          </p:nvSpPr>
          <p:spPr bwMode="auto">
            <a:xfrm>
              <a:off x="4272"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22934" name="Text Box 51"/>
            <p:cNvSpPr txBox="1">
              <a:spLocks noChangeArrowheads="1"/>
            </p:cNvSpPr>
            <p:nvPr/>
          </p:nvSpPr>
          <p:spPr bwMode="auto">
            <a:xfrm>
              <a:off x="4560" y="1402"/>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22935" name="Text Box 52"/>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6" name="Text Box 53"/>
            <p:cNvSpPr txBox="1">
              <a:spLocks noChangeArrowheads="1"/>
            </p:cNvSpPr>
            <p:nvPr/>
          </p:nvSpPr>
          <p:spPr bwMode="auto">
            <a:xfrm>
              <a:off x="1488"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7" name="Text Box 54"/>
            <p:cNvSpPr txBox="1">
              <a:spLocks noChangeArrowheads="1"/>
            </p:cNvSpPr>
            <p:nvPr/>
          </p:nvSpPr>
          <p:spPr bwMode="auto">
            <a:xfrm>
              <a:off x="2700" y="178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8" name="Text Box 55"/>
            <p:cNvSpPr txBox="1">
              <a:spLocks noChangeArrowheads="1"/>
            </p:cNvSpPr>
            <p:nvPr/>
          </p:nvSpPr>
          <p:spPr bwMode="auto">
            <a:xfrm>
              <a:off x="4044"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9" name="Text Box 56"/>
            <p:cNvSpPr txBox="1">
              <a:spLocks noChangeArrowheads="1"/>
            </p:cNvSpPr>
            <p:nvPr/>
          </p:nvSpPr>
          <p:spPr bwMode="auto">
            <a:xfrm>
              <a:off x="4236"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40" name="Text Box 57"/>
            <p:cNvSpPr txBox="1">
              <a:spLocks noChangeArrowheads="1"/>
            </p:cNvSpPr>
            <p:nvPr/>
          </p:nvSpPr>
          <p:spPr bwMode="auto">
            <a:xfrm>
              <a:off x="5132" y="168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1" name="Text Box 58"/>
            <p:cNvSpPr txBox="1">
              <a:spLocks noChangeArrowheads="1"/>
            </p:cNvSpPr>
            <p:nvPr/>
          </p:nvSpPr>
          <p:spPr bwMode="auto">
            <a:xfrm>
              <a:off x="2556" y="2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ea typeface="楷体_GB2312" pitchFamily="49" charset="-122"/>
                </a:rPr>
                <a:t>0</a:t>
              </a:r>
              <a:endParaRPr kumimoji="1" lang="en-US" altLang="zh-CN" sz="2400">
                <a:latin typeface="Times New Roman" panose="02020603050405020304" pitchFamily="18" charset="0"/>
              </a:endParaRPr>
            </a:p>
          </p:txBody>
        </p:sp>
        <p:sp>
          <p:nvSpPr>
            <p:cNvPr id="122942" name="Text Box 59"/>
            <p:cNvSpPr txBox="1">
              <a:spLocks noChangeArrowheads="1"/>
            </p:cNvSpPr>
            <p:nvPr/>
          </p:nvSpPr>
          <p:spPr bwMode="auto">
            <a:xfrm>
              <a:off x="4560"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43" name="Text Box 60"/>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4" name="Text Box 61"/>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5" name="Text Box 62"/>
            <p:cNvSpPr txBox="1">
              <a:spLocks noChangeArrowheads="1"/>
            </p:cNvSpPr>
            <p:nvPr/>
          </p:nvSpPr>
          <p:spPr bwMode="auto">
            <a:xfrm>
              <a:off x="1868" y="168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6" name="Text Box 63"/>
            <p:cNvSpPr txBox="1">
              <a:spLocks noChangeArrowheads="1"/>
            </p:cNvSpPr>
            <p:nvPr/>
          </p:nvSpPr>
          <p:spPr bwMode="auto">
            <a:xfrm>
              <a:off x="2300" y="11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7" name="Text Box 64"/>
            <p:cNvSpPr txBox="1">
              <a:spLocks noChangeArrowheads="1"/>
            </p:cNvSpPr>
            <p:nvPr/>
          </p:nvSpPr>
          <p:spPr bwMode="auto">
            <a:xfrm>
              <a:off x="470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48" name="Text Box 65"/>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9" name="Text Box 66"/>
            <p:cNvSpPr txBox="1">
              <a:spLocks noChangeArrowheads="1"/>
            </p:cNvSpPr>
            <p:nvPr/>
          </p:nvSpPr>
          <p:spPr bwMode="auto">
            <a:xfrm>
              <a:off x="4176" y="633"/>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50" name="Text Box 67"/>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solidFill>
                  <a:srgbClr val="009900"/>
                </a:solidFill>
                <a:latin typeface="Times New Roman" panose="02020603050405020304" pitchFamily="18" charset="0"/>
              </a:endParaRPr>
            </a:p>
          </p:txBody>
        </p:sp>
        <p:sp>
          <p:nvSpPr>
            <p:cNvPr id="122951" name="Text Box 69"/>
            <p:cNvSpPr txBox="1">
              <a:spLocks noChangeArrowheads="1"/>
            </p:cNvSpPr>
            <p:nvPr/>
          </p:nvSpPr>
          <p:spPr bwMode="auto">
            <a:xfrm>
              <a:off x="3804"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52" name="Text Box 70"/>
            <p:cNvSpPr txBox="1">
              <a:spLocks noChangeArrowheads="1"/>
            </p:cNvSpPr>
            <p:nvPr/>
          </p:nvSpPr>
          <p:spPr bwMode="auto">
            <a:xfrm>
              <a:off x="1536"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95" name="Oval 71"/>
            <p:cNvSpPr>
              <a:spLocks noChangeArrowheads="1"/>
            </p:cNvSpPr>
            <p:nvPr/>
          </p:nvSpPr>
          <p:spPr bwMode="auto">
            <a:xfrm>
              <a:off x="49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96" name="Oval 72"/>
            <p:cNvSpPr>
              <a:spLocks noChangeArrowheads="1"/>
            </p:cNvSpPr>
            <p:nvPr/>
          </p:nvSpPr>
          <p:spPr bwMode="auto">
            <a:xfrm>
              <a:off x="4464"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55" name="Text Box 73"/>
            <p:cNvSpPr txBox="1">
              <a:spLocks noChangeArrowheads="1"/>
            </p:cNvSpPr>
            <p:nvPr/>
          </p:nvSpPr>
          <p:spPr bwMode="auto">
            <a:xfrm>
              <a:off x="5012" y="192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22956" name="Text Box 74"/>
            <p:cNvSpPr txBox="1">
              <a:spLocks noChangeArrowheads="1"/>
            </p:cNvSpPr>
            <p:nvPr/>
          </p:nvSpPr>
          <p:spPr bwMode="auto">
            <a:xfrm>
              <a:off x="4464"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8299" name="Oval 75"/>
            <p:cNvSpPr>
              <a:spLocks noChangeArrowheads="1"/>
            </p:cNvSpPr>
            <p:nvPr/>
          </p:nvSpPr>
          <p:spPr bwMode="auto">
            <a:xfrm>
              <a:off x="484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58" name="Text Box 76"/>
            <p:cNvSpPr txBox="1">
              <a:spLocks noChangeArrowheads="1"/>
            </p:cNvSpPr>
            <p:nvPr/>
          </p:nvSpPr>
          <p:spPr bwMode="auto">
            <a:xfrm>
              <a:off x="4812"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59" name="Text Box 77"/>
            <p:cNvSpPr txBox="1">
              <a:spLocks noChangeArrowheads="1"/>
            </p:cNvSpPr>
            <p:nvPr/>
          </p:nvSpPr>
          <p:spPr bwMode="auto">
            <a:xfrm>
              <a:off x="4848" y="2448"/>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grpSp>
    </p:spTree>
    <p:extLst>
      <p:ext uri="{BB962C8B-B14F-4D97-AF65-F5344CB8AC3E}">
        <p14:creationId xmlns:p14="http://schemas.microsoft.com/office/powerpoint/2010/main" val="3967052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AVL</a:t>
            </a:r>
            <a:r>
              <a:rPr lang="zh-CN" altLang="en-US" smtClean="0"/>
              <a:t>上的查找</a:t>
            </a:r>
            <a:endParaRPr lang="zh-CN" altLang="en-US"/>
          </a:p>
        </p:txBody>
      </p:sp>
      <mc:AlternateContent xmlns:mc="http://schemas.openxmlformats.org/markup-compatibility/2006" xmlns:a14="http://schemas.microsoft.com/office/drawing/2010/main">
        <mc:Choice Requires="a14">
          <p:sp>
            <p:nvSpPr>
              <p:cNvPr id="655362" name="Rectangle 2"/>
              <p:cNvSpPr>
                <a:spLocks noGrp="1" noChangeArrowheads="1"/>
              </p:cNvSpPr>
              <p:nvPr>
                <p:ph idx="1"/>
              </p:nvPr>
            </p:nvSpPr>
            <p:spPr/>
            <p:txBody>
              <a:bodyPr/>
              <a:lstStyle/>
              <a:p>
                <a:r>
                  <a:rPr lang="en-US" altLang="zh-CN" smtClean="0">
                    <a:ea typeface="宋体" panose="02010600030101010101" pitchFamily="2" charset="-122"/>
                  </a:rPr>
                  <a:t>AVL</a:t>
                </a:r>
                <a:r>
                  <a:rPr lang="zh-CN" altLang="en-US">
                    <a:ea typeface="宋体" panose="02010600030101010101" pitchFamily="2" charset="-122"/>
                  </a:rPr>
                  <a:t>上的</a:t>
                </a:r>
                <a:r>
                  <a:rPr lang="zh-CN" altLang="en-US" smtClean="0">
                    <a:ea typeface="宋体" panose="02010600030101010101" pitchFamily="2" charset="-122"/>
                  </a:rPr>
                  <a:t>查找过程与</a:t>
                </a:r>
                <a:r>
                  <a:rPr lang="en-US" altLang="zh-CN" smtClean="0">
                    <a:ea typeface="宋体" panose="02010600030101010101" pitchFamily="2" charset="-122"/>
                  </a:rPr>
                  <a:t>BST</a:t>
                </a:r>
                <a:r>
                  <a:rPr lang="zh-CN" altLang="en-US" smtClean="0">
                    <a:ea typeface="宋体" panose="02010600030101010101" pitchFamily="2" charset="-122"/>
                  </a:rPr>
                  <a:t>上的</a:t>
                </a:r>
                <a:r>
                  <a:rPr lang="zh-CN" altLang="en-US">
                    <a:ea typeface="宋体" panose="02010600030101010101" pitchFamily="2" charset="-122"/>
                  </a:rPr>
                  <a:t>查找</a:t>
                </a:r>
                <a:r>
                  <a:rPr lang="zh-CN" altLang="en-US" smtClean="0">
                    <a:ea typeface="宋体" panose="02010600030101010101" pitchFamily="2" charset="-122"/>
                  </a:rPr>
                  <a:t>过程</a:t>
                </a:r>
                <a:r>
                  <a:rPr lang="en-US" altLang="en-US">
                    <a:ea typeface="宋体" panose="02010600030101010101" pitchFamily="2" charset="-122"/>
                  </a:rPr>
                  <a:t>完全一样</a:t>
                </a:r>
                <a:endParaRPr lang="en-US" altLang="zh-CN" smtClean="0">
                  <a:ea typeface="宋体" panose="02010600030101010101" pitchFamily="2" charset="-122"/>
                </a:endParaRPr>
              </a:p>
              <a:p>
                <a:pPr lvl="1"/>
                <a:r>
                  <a:rPr lang="en-US" altLang="en-US" smtClean="0">
                    <a:ea typeface="宋体" panose="02010600030101010101" pitchFamily="2" charset="-122"/>
                  </a:rPr>
                  <a:t>和给定的K</a:t>
                </a:r>
                <a:r>
                  <a:rPr lang="en-US" altLang="zh-CN" smtClean="0">
                    <a:ea typeface="宋体" panose="02010600030101010101" pitchFamily="2" charset="-122"/>
                  </a:rPr>
                  <a:t>ey</a:t>
                </a:r>
                <a:r>
                  <a:rPr lang="en-US" altLang="en-US" smtClean="0">
                    <a:ea typeface="宋体" panose="02010600030101010101" pitchFamily="2" charset="-122"/>
                  </a:rPr>
                  <a:t>值比较的次数不超过树的深度</a:t>
                </a:r>
              </a:p>
              <a:p>
                <a:endParaRPr lang="en-US" altLang="zh-CN" smtClean="0">
                  <a:ea typeface="宋体" panose="02010600030101010101" pitchFamily="2" charset="-122"/>
                </a:endParaRPr>
              </a:p>
              <a:p>
                <a:r>
                  <a:rPr lang="zh-CN" altLang="en-US" smtClean="0">
                    <a:ea typeface="宋体" panose="02010600030101010101" pitchFamily="2" charset="-122"/>
                  </a:rPr>
                  <a:t>含有</a:t>
                </a:r>
                <a:r>
                  <a:rPr lang="en-US" altLang="zh-CN" smtClean="0">
                    <a:ea typeface="宋体" panose="02010600030101010101" pitchFamily="2" charset="-122"/>
                  </a:rPr>
                  <a:t>n</a:t>
                </a:r>
                <a:r>
                  <a:rPr lang="zh-CN" altLang="en-US" smtClean="0">
                    <a:ea typeface="宋体" panose="02010600030101010101" pitchFamily="2" charset="-122"/>
                  </a:rPr>
                  <a:t>个关键字的</a:t>
                </a:r>
                <a:r>
                  <a:rPr lang="en-US" altLang="zh-CN" smtClean="0">
                    <a:ea typeface="宋体" panose="02010600030101010101" pitchFamily="2" charset="-122"/>
                  </a:rPr>
                  <a:t>AVL</a:t>
                </a:r>
                <a:r>
                  <a:rPr lang="zh-CN" altLang="en-US" smtClean="0">
                    <a:ea typeface="宋体" panose="02010600030101010101" pitchFamily="2" charset="-122"/>
                  </a:rPr>
                  <a:t>树可能达到的最大深度是多少？</a:t>
                </a:r>
                <a:endParaRPr lang="en-US" altLang="en-US" smtClean="0">
                  <a:ea typeface="宋体" panose="02010600030101010101" pitchFamily="2" charset="-122"/>
                </a:endParaRPr>
              </a:p>
              <a:p>
                <a:r>
                  <a:rPr lang="en-US" altLang="en-US">
                    <a:ea typeface="宋体" panose="02010600030101010101" pitchFamily="2" charset="-122"/>
                  </a:rPr>
                  <a:t>深度为h的</a:t>
                </a:r>
                <a:r>
                  <a:rPr lang="en-US" altLang="zh-CN">
                    <a:ea typeface="宋体" panose="02010600030101010101" pitchFamily="2" charset="-122"/>
                  </a:rPr>
                  <a:t>AVL</a:t>
                </a:r>
                <a:r>
                  <a:rPr lang="en-US" altLang="en-US">
                    <a:ea typeface="宋体" panose="02010600030101010101" pitchFamily="2" charset="-122"/>
                  </a:rPr>
                  <a:t>树所具有的最少结点数</a:t>
                </a:r>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a:latin typeface="Cambria Math" panose="02040503050406030204" pitchFamily="18" charset="0"/>
                          </a:rPr>
                          <m:t>h</m:t>
                        </m:r>
                      </m:sub>
                    </m:sSub>
                  </m:oMath>
                </a14:m>
                <a:r>
                  <a:rPr lang="zh-CN" altLang="en-US">
                    <a:ea typeface="宋体" panose="02010600030101010101" pitchFamily="2" charset="-122"/>
                  </a:rPr>
                  <a:t>是多少？</a:t>
                </a:r>
                <a:endParaRPr lang="en-US" altLang="zh-CN">
                  <a:ea typeface="宋体" panose="02010600030101010101" pitchFamily="2" charset="-122"/>
                </a:endParaRPr>
              </a:p>
              <a:p>
                <a:endParaRPr lang="en-US" altLang="en-US" smtClean="0"/>
              </a:p>
            </p:txBody>
          </p:sp>
        </mc:Choice>
        <mc:Fallback xmlns="">
          <p:sp>
            <p:nvSpPr>
              <p:cNvPr id="655362" name="Rectangle 2"/>
              <p:cNvSpPr>
                <a:spLocks noGrp="1" noRot="1" noChangeAspect="1" noMove="1" noResize="1" noEditPoints="1" noAdjustHandles="1" noChangeArrowheads="1" noChangeShapeType="1" noTextEdit="1"/>
              </p:cNvSpPr>
              <p:nvPr>
                <p:ph idx="1"/>
              </p:nvPr>
            </p:nvSpPr>
            <p:spPr>
              <a:blipFill rotWithShape="0">
                <a:blip r:embed="rId2"/>
                <a:stretch>
                  <a:fillRect l="-1704" t="-188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3302848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6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p:txBody>
          <a:bodyPr/>
          <a:lstStyle/>
          <a:p>
            <a:r>
              <a:rPr lang="en-US" altLang="zh-CN" smtClean="0"/>
              <a:t>AVL</a:t>
            </a:r>
            <a:r>
              <a:rPr lang="zh-CN" altLang="en-US" smtClean="0"/>
              <a:t>上的查找</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sz="3300" smtClean="0">
                    <a:ea typeface="宋体" panose="02010600030101010101" pitchFamily="2" charset="-122"/>
                  </a:rPr>
                  <a:t>AVL</a:t>
                </a:r>
                <a:r>
                  <a:rPr lang="zh-CN" altLang="en-US" sz="3300" smtClean="0">
                    <a:ea typeface="宋体" panose="02010600030101010101" pitchFamily="2" charset="-122"/>
                  </a:rPr>
                  <a:t>树的高度为</a:t>
                </a:r>
                <a:r>
                  <a:rPr lang="en-US" altLang="zh-CN" sz="3300" smtClean="0">
                    <a:ea typeface="宋体" panose="02010600030101010101" pitchFamily="2" charset="-122"/>
                  </a:rPr>
                  <a:t>h</a:t>
                </a:r>
                <a:r>
                  <a:rPr lang="zh-CN" altLang="en-US" sz="3300" smtClean="0">
                    <a:ea typeface="宋体" panose="02010600030101010101" pitchFamily="2" charset="-122"/>
                  </a:rPr>
                  <a:t>，那么根</a:t>
                </a:r>
                <a:r>
                  <a:rPr lang="zh-CN" altLang="en-US" sz="3300">
                    <a:ea typeface="宋体" panose="02010600030101010101" pitchFamily="2" charset="-122"/>
                  </a:rPr>
                  <a:t>的一棵子树的高度为</a:t>
                </a:r>
                <a:r>
                  <a:rPr lang="en-US" altLang="zh-CN" sz="3300">
                    <a:ea typeface="宋体" panose="02010600030101010101" pitchFamily="2" charset="-122"/>
                  </a:rPr>
                  <a:t>h-1</a:t>
                </a:r>
                <a:r>
                  <a:rPr lang="zh-CN" altLang="en-US" sz="3300">
                    <a:ea typeface="宋体" panose="02010600030101010101" pitchFamily="2" charset="-122"/>
                  </a:rPr>
                  <a:t>，另一棵子树的高度为</a:t>
                </a:r>
                <a:r>
                  <a:rPr lang="en-US" altLang="zh-CN" sz="3300">
                    <a:ea typeface="宋体" panose="02010600030101010101" pitchFamily="2" charset="-122"/>
                  </a:rPr>
                  <a:t>h-2</a:t>
                </a:r>
                <a:r>
                  <a:rPr lang="zh-CN" altLang="en-US" sz="3300">
                    <a:ea typeface="宋体" panose="02010600030101010101" pitchFamily="2" charset="-122"/>
                  </a:rPr>
                  <a:t>，这两棵子树也是高度平衡的。</a:t>
                </a:r>
                <a:r>
                  <a:rPr lang="zh-CN" altLang="en-US"/>
                  <a:t>设</a:t>
                </a:r>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a:latin typeface="Cambria Math" panose="02040503050406030204" pitchFamily="18" charset="0"/>
                          </a:rPr>
                          <m:t>h</m:t>
                        </m:r>
                      </m:sub>
                    </m:sSub>
                  </m:oMath>
                </a14:m>
                <a:r>
                  <a:rPr lang="zh-CN" altLang="en-US"/>
                  <a:t>是高度为 </a:t>
                </a:r>
                <a:r>
                  <a:rPr lang="en-US" altLang="zh-CN"/>
                  <a:t>h </a:t>
                </a:r>
                <a:r>
                  <a:rPr lang="zh-CN" altLang="en-US"/>
                  <a:t>的</a:t>
                </a:r>
                <a:r>
                  <a:rPr lang="en-US" altLang="zh-CN"/>
                  <a:t>AVL</a:t>
                </a:r>
                <a:r>
                  <a:rPr lang="zh-CN" altLang="en-US"/>
                  <a:t>树的最小结</a:t>
                </a:r>
                <a:r>
                  <a:rPr lang="zh-CN" altLang="en-US" smtClean="0"/>
                  <a:t>点数，</a:t>
                </a:r>
                <a:r>
                  <a:rPr lang="zh-CN" altLang="en-US" sz="3300" smtClean="0">
                    <a:ea typeface="宋体" panose="02010600030101010101" pitchFamily="2" charset="-122"/>
                  </a:rPr>
                  <a:t>有：</a:t>
                </a:r>
                <a:endParaRPr lang="zh-CN" altLang="en-US" sz="3300">
                  <a:ea typeface="宋体" panose="02010600030101010101" pitchFamily="2" charset="-122"/>
                </a:endParaRPr>
              </a:p>
              <a:p>
                <a:pPr lvl="1"/>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smtClean="0">
                            <a:latin typeface="Cambria Math" panose="02040503050406030204" pitchFamily="18" charset="0"/>
                          </a:rPr>
                          <m:t>0</m:t>
                        </m:r>
                      </m:sub>
                    </m:sSub>
                  </m:oMath>
                </a14:m>
                <a:r>
                  <a:rPr lang="en-US" altLang="zh-CN">
                    <a:ea typeface="宋体" panose="02010600030101010101" pitchFamily="2" charset="-122"/>
                  </a:rPr>
                  <a:t>  = 0   (</a:t>
                </a:r>
                <a:r>
                  <a:rPr lang="zh-CN" altLang="en-US">
                    <a:ea typeface="宋体" panose="02010600030101010101" pitchFamily="2" charset="-122"/>
                  </a:rPr>
                  <a:t>空树</a:t>
                </a:r>
                <a:r>
                  <a:rPr lang="en-US" altLang="zh-CN">
                    <a:ea typeface="宋体" panose="02010600030101010101" pitchFamily="2" charset="-122"/>
                  </a:rPr>
                  <a:t>)</a:t>
                </a:r>
              </a:p>
              <a:p>
                <a:pPr lvl="1"/>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smtClean="0">
                            <a:latin typeface="Cambria Math" panose="02040503050406030204" pitchFamily="18" charset="0"/>
                          </a:rPr>
                          <m:t>1</m:t>
                        </m:r>
                      </m:sub>
                    </m:sSub>
                  </m:oMath>
                </a14:m>
                <a:r>
                  <a:rPr lang="en-US" altLang="zh-CN">
                    <a:ea typeface="宋体" panose="02010600030101010101" pitchFamily="2" charset="-122"/>
                  </a:rPr>
                  <a:t> = 1    (</a:t>
                </a:r>
                <a:r>
                  <a:rPr lang="zh-CN" altLang="en-US">
                    <a:ea typeface="宋体" panose="02010600030101010101" pitchFamily="2" charset="-122"/>
                  </a:rPr>
                  <a:t>仅有根结点</a:t>
                </a:r>
                <a:r>
                  <a:rPr lang="en-US" altLang="zh-CN">
                    <a:ea typeface="宋体" panose="02010600030101010101" pitchFamily="2" charset="-122"/>
                  </a:rPr>
                  <a:t>)</a:t>
                </a:r>
              </a:p>
              <a:p>
                <a:pPr lvl="1"/>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a:latin typeface="Cambria Math" panose="02040503050406030204" pitchFamily="18" charset="0"/>
                          </a:rPr>
                          <m:t>h</m:t>
                        </m:r>
                      </m:sub>
                    </m:sSub>
                  </m:oMath>
                </a14:m>
                <a:r>
                  <a:rPr lang="en-US" altLang="zh-CN">
                    <a:ea typeface="宋体" panose="02010600030101010101" pitchFamily="2" charset="-122"/>
                  </a:rPr>
                  <a:t> = </a:t>
                </a:r>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a:latin typeface="Cambria Math" panose="02040503050406030204" pitchFamily="18" charset="0"/>
                          </a:rPr>
                          <m:t>h</m:t>
                        </m:r>
                        <m:r>
                          <a:rPr lang="en-US" altLang="zh-CN" smtClean="0">
                            <a:latin typeface="Cambria Math" panose="02040503050406030204" pitchFamily="18" charset="0"/>
                          </a:rPr>
                          <m:t>−1</m:t>
                        </m:r>
                      </m:sub>
                    </m:sSub>
                  </m:oMath>
                </a14:m>
                <a:r>
                  <a:rPr lang="en-US" altLang="zh-CN">
                    <a:ea typeface="宋体" panose="02010600030101010101" pitchFamily="2" charset="-122"/>
                  </a:rPr>
                  <a:t> + </a:t>
                </a:r>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a:latin typeface="Cambria Math" panose="02040503050406030204" pitchFamily="18" charset="0"/>
                          </a:rPr>
                          <m:t>h</m:t>
                        </m:r>
                        <m:r>
                          <a:rPr lang="en-US" altLang="zh-CN" smtClean="0">
                            <a:latin typeface="Cambria Math" panose="02040503050406030204" pitchFamily="18" charset="0"/>
                          </a:rPr>
                          <m:t>−2</m:t>
                        </m:r>
                      </m:sub>
                    </m:sSub>
                  </m:oMath>
                </a14:m>
                <a:r>
                  <a:rPr lang="en-US" altLang="zh-CN" smtClean="0">
                    <a:ea typeface="宋体" panose="02010600030101010101" pitchFamily="2" charset="-122"/>
                  </a:rPr>
                  <a:t> </a:t>
                </a:r>
                <a:r>
                  <a:rPr lang="en-US" altLang="zh-CN">
                    <a:ea typeface="宋体" panose="02010600030101010101" pitchFamily="2" charset="-122"/>
                  </a:rPr>
                  <a:t>+1 , h &gt; 1</a:t>
                </a:r>
              </a:p>
              <a:p>
                <a:r>
                  <a:rPr lang="zh-CN" altLang="en-US" smtClean="0">
                    <a:ea typeface="宋体" panose="02010600030101010101" pitchFamily="2" charset="-122"/>
                  </a:rPr>
                  <a:t>通过归纳法可以</a:t>
                </a:r>
                <a:r>
                  <a:rPr lang="zh-CN" altLang="en-US">
                    <a:ea typeface="宋体" panose="02010600030101010101" pitchFamily="2" charset="-122"/>
                  </a:rPr>
                  <a:t>证明</a:t>
                </a:r>
                <a:r>
                  <a:rPr lang="en-US" altLang="zh-CN">
                    <a:ea typeface="宋体" panose="02010600030101010101" pitchFamily="2" charset="-122"/>
                  </a:rPr>
                  <a:t>, </a:t>
                </a:r>
                <a:r>
                  <a:rPr lang="zh-CN" altLang="en-US">
                    <a:ea typeface="宋体" panose="02010600030101010101" pitchFamily="2" charset="-122"/>
                  </a:rPr>
                  <a:t>对于 </a:t>
                </a:r>
                <a:r>
                  <a:rPr lang="en-US" altLang="zh-CN">
                    <a:ea typeface="宋体" panose="02010600030101010101" pitchFamily="2" charset="-122"/>
                  </a:rPr>
                  <a:t>h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0, </a:t>
                </a:r>
                <a:r>
                  <a:rPr lang="zh-CN" altLang="en-US">
                    <a:ea typeface="宋体" panose="02010600030101010101" pitchFamily="2" charset="-122"/>
                  </a:rPr>
                  <a:t>有 </a:t>
                </a:r>
                <a14:m>
                  <m:oMath xmlns="" xmlns:m="http://schemas.openxmlformats.org/officeDocument/2006/math">
                    <m:sSub>
                      <m:sSubPr>
                        <m:ctrlPr>
                          <a:rPr lang="en-US" altLang="en-US" i="1">
                            <a:latin typeface="Cambria Math"/>
                          </a:rPr>
                        </m:ctrlPr>
                      </m:sSubPr>
                      <m:e>
                        <m:r>
                          <a:rPr lang="en-US" altLang="zh-CN">
                            <a:latin typeface="Cambria Math" panose="02040503050406030204" pitchFamily="18" charset="0"/>
                          </a:rPr>
                          <m:t>𝑁</m:t>
                        </m:r>
                      </m:e>
                      <m:sub>
                        <m:r>
                          <a:rPr lang="en-US" altLang="zh-CN">
                            <a:latin typeface="Cambria Math" panose="02040503050406030204" pitchFamily="18" charset="0"/>
                          </a:rPr>
                          <m:t>h</m:t>
                        </m:r>
                      </m:sub>
                    </m:sSub>
                  </m:oMath>
                </a14:m>
                <a:r>
                  <a:rPr lang="en-US" altLang="zh-CN">
                    <a:ea typeface="宋体" panose="02010600030101010101" pitchFamily="2" charset="-122"/>
                  </a:rPr>
                  <a:t> = </a:t>
                </a:r>
                <a14:m>
                  <m:oMath xmlns="" xmlns:m="http://schemas.openxmlformats.org/officeDocument/2006/math">
                    <m:sSub>
                      <m:sSubPr>
                        <m:ctrlPr>
                          <a:rPr lang="en-US" altLang="en-US" i="1">
                            <a:latin typeface="Cambria Math"/>
                          </a:rPr>
                        </m:ctrlPr>
                      </m:sSubPr>
                      <m:e>
                        <m:r>
                          <a:rPr lang="en-US" altLang="zh-CN" smtClean="0">
                            <a:latin typeface="Cambria Math" panose="02040503050406030204" pitchFamily="18" charset="0"/>
                          </a:rPr>
                          <m:t>𝐹</m:t>
                        </m:r>
                      </m:e>
                      <m:sub>
                        <m:r>
                          <a:rPr lang="en-US" altLang="zh-CN">
                            <a:latin typeface="Cambria Math" panose="02040503050406030204" pitchFamily="18" charset="0"/>
                          </a:rPr>
                          <m:t>h</m:t>
                        </m:r>
                        <m:r>
                          <a:rPr lang="en-US" altLang="zh-CN" smtClean="0">
                            <a:latin typeface="Cambria Math" panose="02040503050406030204" pitchFamily="18" charset="0"/>
                          </a:rPr>
                          <m:t>+2</m:t>
                        </m:r>
                      </m:sub>
                    </m:sSub>
                  </m:oMath>
                </a14:m>
                <a:r>
                  <a:rPr lang="en-US" altLang="zh-CN">
                    <a:ea typeface="宋体" panose="02010600030101010101" pitchFamily="2" charset="-122"/>
                  </a:rPr>
                  <a:t> -</a:t>
                </a:r>
                <a:r>
                  <a:rPr lang="en-US" altLang="zh-CN" smtClean="0">
                    <a:ea typeface="宋体" panose="02010600030101010101" pitchFamily="2" charset="-122"/>
                  </a:rPr>
                  <a:t>1</a:t>
                </a:r>
              </a:p>
              <a:p>
                <a:pPr lvl="1"/>
                <a14:m>
                  <m:oMath xmlns="" xmlns:m="http://schemas.openxmlformats.org/officeDocument/2006/math">
                    <m:sSub>
                      <m:sSubPr>
                        <m:ctrlPr>
                          <a:rPr lang="en-US" altLang="zh-CN" i="1" smtClean="0">
                            <a:latin typeface="Cambria Math"/>
                            <a:ea typeface="宋体" panose="02010600030101010101" pitchFamily="2" charset="-122"/>
                          </a:rPr>
                        </m:ctrlPr>
                      </m:sSubPr>
                      <m:e>
                        <m:r>
                          <a:rPr lang="en-US" altLang="zh-CN" b="0" i="1" smtClean="0">
                            <a:latin typeface="Cambria Math"/>
                            <a:ea typeface="宋体" panose="02010600030101010101" pitchFamily="2" charset="-122"/>
                          </a:rPr>
                          <m:t>𝐹</m:t>
                        </m:r>
                      </m:e>
                      <m:sub>
                        <m:r>
                          <a:rPr lang="en-US" altLang="zh-CN" b="0" i="1" smtClean="0">
                            <a:latin typeface="Cambria Math"/>
                            <a:ea typeface="宋体" panose="02010600030101010101" pitchFamily="2" charset="-122"/>
                          </a:rPr>
                          <m:t>h</m:t>
                        </m:r>
                      </m:sub>
                    </m:sSub>
                  </m:oMath>
                </a14:m>
                <a:r>
                  <a:rPr lang="zh-CN" altLang="en-US">
                    <a:ea typeface="宋体" panose="02010600030101010101" pitchFamily="2" charset="-122"/>
                  </a:rPr>
                  <a:t>为</a:t>
                </a:r>
                <a:r>
                  <a:rPr lang="en-US" altLang="en-US">
                    <a:ea typeface="宋体" panose="02010600030101010101" pitchFamily="2" charset="-122"/>
                  </a:rPr>
                  <a:t>Fibonacci</a:t>
                </a:r>
                <a:r>
                  <a:rPr lang="en-US" altLang="en-US" smtClean="0">
                    <a:ea typeface="宋体" panose="02010600030101010101" pitchFamily="2" charset="-122"/>
                  </a:rPr>
                  <a:t>数列</a:t>
                </a:r>
                <a:r>
                  <a:rPr lang="zh-CN" altLang="en-US" smtClean="0">
                    <a:ea typeface="宋体" panose="02010600030101010101" pitchFamily="2" charset="-122"/>
                  </a:rPr>
                  <a:t>，约为</a:t>
                </a:r>
                <a14:m>
                  <m:oMath xmlns="" xmlns:m="http://schemas.openxmlformats.org/officeDocument/2006/math">
                    <m:sSup>
                      <m:sSupPr>
                        <m:ctrlPr>
                          <a:rPr lang="en-US" altLang="zh-CN" i="1" smtClean="0">
                            <a:latin typeface="Cambria Math"/>
                            <a:ea typeface="宋体" panose="02010600030101010101" pitchFamily="2" charset="-122"/>
                          </a:rPr>
                        </m:ctrlPr>
                      </m:sSupPr>
                      <m:e>
                        <m:r>
                          <a:rPr lang="zh-CN" altLang="en-US" i="1" smtClean="0">
                            <a:latin typeface="Cambria Math"/>
                            <a:ea typeface="宋体" panose="02010600030101010101" pitchFamily="2" charset="-122"/>
                          </a:rPr>
                          <m:t>𝜑</m:t>
                        </m:r>
                      </m:e>
                      <m:sup>
                        <m:r>
                          <a:rPr lang="en-US" altLang="zh-CN" b="0" i="1" smtClean="0">
                            <a:latin typeface="Cambria Math"/>
                            <a:ea typeface="宋体" panose="02010600030101010101" pitchFamily="2" charset="-122"/>
                          </a:rPr>
                          <m:t>h</m:t>
                        </m:r>
                      </m:sup>
                    </m:sSup>
                    <m:r>
                      <a:rPr lang="en-US" altLang="zh-CN" b="0" i="1" smtClean="0">
                        <a:latin typeface="Cambria Math"/>
                        <a:ea typeface="宋体" panose="02010600030101010101" pitchFamily="2" charset="-122"/>
                      </a:rPr>
                      <m:t>/</m:t>
                    </m:r>
                    <m:rad>
                      <m:radPr>
                        <m:degHide m:val="on"/>
                        <m:ctrlPr>
                          <a:rPr lang="en-US" altLang="zh-CN" b="0" i="1" smtClean="0">
                            <a:latin typeface="Cambria Math"/>
                            <a:ea typeface="宋体" panose="02010600030101010101" pitchFamily="2" charset="-122"/>
                          </a:rPr>
                        </m:ctrlPr>
                      </m:radPr>
                      <m:deg/>
                      <m:e>
                        <m:r>
                          <a:rPr lang="en-US" altLang="zh-CN" b="0" i="1" smtClean="0">
                            <a:latin typeface="Cambria Math"/>
                            <a:ea typeface="宋体" panose="02010600030101010101" pitchFamily="2" charset="-122"/>
                          </a:rPr>
                          <m:t>5</m:t>
                        </m:r>
                      </m:e>
                    </m:rad>
                    <m:r>
                      <m:rPr>
                        <m:nor/>
                      </m:rPr>
                      <a:rPr lang="zh-CN" altLang="en-US">
                        <a:ea typeface="宋体" panose="02010600030101010101" pitchFamily="2" charset="-122"/>
                      </a:rPr>
                      <m:t>，其中</m:t>
                    </m:r>
                    <m:r>
                      <a:rPr lang="en-US" altLang="en-US">
                        <a:latin typeface="Cambria Math" panose="02040503050406030204" pitchFamily="18" charset="0"/>
                      </a:rPr>
                      <m:t>𝝋</m:t>
                    </m:r>
                    <m:r>
                      <a:rPr lang="en-US" altLang="en-US">
                        <a:latin typeface="Cambria Math" panose="02040503050406030204" pitchFamily="18" charset="0"/>
                      </a:rPr>
                      <m:t>=</m:t>
                    </m:r>
                    <m:f>
                      <m:fPr>
                        <m:ctrlPr>
                          <a:rPr lang="en-US" altLang="en-US" i="1">
                            <a:latin typeface="Cambria Math"/>
                          </a:rPr>
                        </m:ctrlPr>
                      </m:fPr>
                      <m:num>
                        <m:r>
                          <a:rPr lang="en-US" altLang="en-US">
                            <a:latin typeface="Cambria Math" panose="02040503050406030204" pitchFamily="18" charset="0"/>
                          </a:rPr>
                          <m:t>𝟏</m:t>
                        </m:r>
                        <m:r>
                          <a:rPr lang="en-US" altLang="en-US">
                            <a:latin typeface="Cambria Math" panose="02040503050406030204" pitchFamily="18" charset="0"/>
                          </a:rPr>
                          <m:t>+</m:t>
                        </m:r>
                        <m:rad>
                          <m:radPr>
                            <m:degHide m:val="on"/>
                            <m:ctrlPr>
                              <a:rPr lang="en-US" altLang="en-US" i="1">
                                <a:latin typeface="Cambria Math"/>
                              </a:rPr>
                            </m:ctrlPr>
                          </m:radPr>
                          <m:deg/>
                          <m:e>
                            <m:r>
                              <a:rPr lang="en-US" altLang="en-US">
                                <a:latin typeface="Cambria Math" panose="02040503050406030204" pitchFamily="18" charset="0"/>
                              </a:rPr>
                              <m:t>𝟓</m:t>
                            </m:r>
                          </m:e>
                        </m:rad>
                      </m:num>
                      <m:den>
                        <m:r>
                          <a:rPr lang="en-US" altLang="en-US">
                            <a:latin typeface="Cambria Math" panose="02040503050406030204" pitchFamily="18" charset="0"/>
                          </a:rPr>
                          <m:t>𝟐</m:t>
                        </m:r>
                      </m:den>
                    </m:f>
                  </m:oMath>
                </a14:m>
                <a:endParaRPr lang="en-US" altLang="en-US" smtClean="0">
                  <a:ea typeface="宋体" panose="02010600030101010101" pitchFamily="2" charset="-122"/>
                </a:endParaRPr>
              </a:p>
              <a:p>
                <a:pPr lvl="1"/>
                <a14:m>
                  <m:oMath xmlns="" xmlns:m="http://schemas.openxmlformats.org/officeDocument/2006/math">
                    <m:sSub>
                      <m:sSubPr>
                        <m:ctrlPr>
                          <a:rPr lang="en-US" altLang="en-US" i="1" smtClean="0">
                            <a:latin typeface="Cambria Math"/>
                          </a:rPr>
                        </m:ctrlPr>
                      </m:sSubPr>
                      <m:e>
                        <m:r>
                          <a:rPr lang="en-US" altLang="en-US" smtClean="0">
                            <a:latin typeface="Cambria Math" panose="02040503050406030204" pitchFamily="18" charset="0"/>
                          </a:rPr>
                          <m:t>𝑵</m:t>
                        </m:r>
                      </m:e>
                      <m:sub>
                        <m:r>
                          <a:rPr lang="en-US" altLang="en-US" smtClean="0">
                            <a:latin typeface="Cambria Math" panose="02040503050406030204" pitchFamily="18" charset="0"/>
                          </a:rPr>
                          <m:t>𝒉</m:t>
                        </m:r>
                      </m:sub>
                    </m:sSub>
                    <m:r>
                      <a:rPr lang="en-US" altLang="en-US" smtClean="0">
                        <a:latin typeface="Cambria Math" panose="02040503050406030204" pitchFamily="18" charset="0"/>
                      </a:rPr>
                      <m:t>=</m:t>
                    </m:r>
                    <m:sSub>
                      <m:sSubPr>
                        <m:ctrlPr>
                          <a:rPr lang="en-US" altLang="en-US" i="1" smtClean="0">
                            <a:latin typeface="Cambria Math"/>
                          </a:rPr>
                        </m:ctrlPr>
                      </m:sSubPr>
                      <m:e>
                        <m:r>
                          <a:rPr lang="en-US" altLang="en-US" smtClean="0">
                            <a:latin typeface="Cambria Math" panose="02040503050406030204" pitchFamily="18" charset="0"/>
                          </a:rPr>
                          <m:t>𝑭</m:t>
                        </m:r>
                      </m:e>
                      <m:sub>
                        <m:r>
                          <a:rPr lang="en-US" altLang="en-US" smtClean="0">
                            <a:latin typeface="Cambria Math" panose="02040503050406030204" pitchFamily="18" charset="0"/>
                          </a:rPr>
                          <m:t>𝒉</m:t>
                        </m:r>
                        <m:r>
                          <a:rPr lang="en-US" altLang="en-US" smtClean="0">
                            <a:latin typeface="Cambria Math" panose="02040503050406030204" pitchFamily="18" charset="0"/>
                          </a:rPr>
                          <m:t>+</m:t>
                        </m:r>
                        <m:r>
                          <a:rPr lang="en-US" altLang="en-US" smtClean="0">
                            <a:latin typeface="Cambria Math" panose="02040503050406030204" pitchFamily="18" charset="0"/>
                          </a:rPr>
                          <m:t>𝟐</m:t>
                        </m:r>
                      </m:sub>
                    </m:sSub>
                    <m:r>
                      <a:rPr lang="en-US" altLang="en-US" smtClean="0">
                        <a:latin typeface="Cambria Math" panose="02040503050406030204" pitchFamily="18" charset="0"/>
                      </a:rPr>
                      <m:t>−</m:t>
                    </m:r>
                    <m:r>
                      <a:rPr lang="en-US" altLang="en-US" smtClean="0">
                        <a:latin typeface="Cambria Math" panose="02040503050406030204" pitchFamily="18" charset="0"/>
                      </a:rPr>
                      <m:t>𝟏</m:t>
                    </m:r>
                    <m:r>
                      <a:rPr lang="en-US" altLang="en-US">
                        <a:latin typeface="Cambria Math" panose="02040503050406030204" pitchFamily="18" charset="0"/>
                      </a:rPr>
                      <m:t>≈</m:t>
                    </m:r>
                    <m:f>
                      <m:fPr>
                        <m:ctrlPr>
                          <a:rPr lang="en-US" altLang="en-US" i="1" smtClean="0">
                            <a:latin typeface="Cambria Math"/>
                          </a:rPr>
                        </m:ctrlPr>
                      </m:fPr>
                      <m:num>
                        <m:sSup>
                          <m:sSupPr>
                            <m:ctrlPr>
                              <a:rPr lang="en-US" altLang="en-US" i="1" smtClean="0">
                                <a:latin typeface="Cambria Math"/>
                              </a:rPr>
                            </m:ctrlPr>
                          </m:sSupPr>
                          <m:e>
                            <m:r>
                              <a:rPr lang="en-US" altLang="en-US" smtClean="0">
                                <a:latin typeface="Cambria Math" panose="02040503050406030204" pitchFamily="18" charset="0"/>
                              </a:rPr>
                              <m:t>𝝋</m:t>
                            </m:r>
                          </m:e>
                          <m:sup>
                            <m:r>
                              <a:rPr lang="en-US" altLang="en-US" smtClean="0">
                                <a:latin typeface="Cambria Math" panose="02040503050406030204" pitchFamily="18" charset="0"/>
                              </a:rPr>
                              <m:t>𝒉</m:t>
                            </m:r>
                            <m:r>
                              <a:rPr lang="en-US" altLang="zh-CN" b="0" i="1" smtClean="0">
                                <a:latin typeface="Cambria Math"/>
                              </a:rPr>
                              <m:t>+2</m:t>
                            </m:r>
                          </m:sup>
                        </m:sSup>
                      </m:num>
                      <m:den>
                        <m:rad>
                          <m:radPr>
                            <m:degHide m:val="on"/>
                            <m:ctrlPr>
                              <a:rPr lang="en-US" altLang="en-US" i="1" smtClean="0">
                                <a:latin typeface="Cambria Math"/>
                              </a:rPr>
                            </m:ctrlPr>
                          </m:radPr>
                          <m:deg/>
                          <m:e>
                            <m:r>
                              <a:rPr lang="en-US" altLang="en-US" smtClean="0">
                                <a:latin typeface="Cambria Math" panose="02040503050406030204" pitchFamily="18" charset="0"/>
                              </a:rPr>
                              <m:t>𝟓</m:t>
                            </m:r>
                          </m:e>
                        </m:rad>
                      </m:den>
                    </m:f>
                    <m:r>
                      <a:rPr lang="en-US" altLang="zh-CN" b="0" i="1" smtClean="0">
                        <a:latin typeface="Cambria Math"/>
                      </a:rPr>
                      <m:t>−1</m:t>
                    </m:r>
                  </m:oMath>
                </a14:m>
                <a:endParaRPr lang="en-US" altLang="en-US">
                  <a:ea typeface="宋体" panose="02010600030101010101" pitchFamily="2" charset="-122"/>
                </a:endParaRPr>
              </a:p>
              <a:p>
                <a:r>
                  <a:rPr lang="zh-CN" altLang="en-US" smtClean="0">
                    <a:ea typeface="宋体" panose="02010600030101010101" pitchFamily="2" charset="-122"/>
                  </a:rPr>
                  <a:t>有 </a:t>
                </a:r>
                <a:r>
                  <a:rPr lang="en-US" altLang="zh-CN">
                    <a:ea typeface="宋体" panose="02010600030101010101" pitchFamily="2" charset="-122"/>
                  </a:rPr>
                  <a:t>n </a:t>
                </a:r>
                <a:r>
                  <a:rPr lang="zh-CN" altLang="en-US">
                    <a:ea typeface="宋体" panose="02010600030101010101" pitchFamily="2" charset="-122"/>
                  </a:rPr>
                  <a:t>个结点的</a:t>
                </a:r>
                <a:r>
                  <a:rPr lang="en-US" altLang="zh-CN">
                    <a:ea typeface="宋体" panose="02010600030101010101" pitchFamily="2" charset="-122"/>
                  </a:rPr>
                  <a:t>AVL</a:t>
                </a:r>
                <a:r>
                  <a:rPr lang="zh-CN" altLang="en-US">
                    <a:ea typeface="宋体" panose="02010600030101010101" pitchFamily="2" charset="-122"/>
                  </a:rPr>
                  <a:t>树的高度不</a:t>
                </a:r>
                <a:r>
                  <a:rPr lang="zh-CN" altLang="en-US" smtClean="0">
                    <a:ea typeface="宋体" panose="02010600030101010101" pitchFamily="2" charset="-122"/>
                  </a:rPr>
                  <a:t>超过</a:t>
                </a:r>
                <a14:m>
                  <m:oMath xmlns="" xmlns:m="http://schemas.openxmlformats.org/officeDocument/2006/math">
                    <m:func>
                      <m:funcPr>
                        <m:ctrlPr>
                          <a:rPr lang="en-US" altLang="zh-CN" i="1" smtClean="0">
                            <a:latin typeface="Cambria Math"/>
                          </a:rPr>
                        </m:ctrlPr>
                      </m:funcPr>
                      <m:fName>
                        <m:func>
                          <m:funcPr>
                            <m:ctrlPr>
                              <a:rPr lang="en-US" altLang="zh-CN" i="1" smtClean="0">
                                <a:latin typeface="Cambria Math"/>
                              </a:rPr>
                            </m:ctrlPr>
                          </m:funcPr>
                          <m:fName>
                            <m:sSub>
                              <m:sSubPr>
                                <m:ctrlPr>
                                  <a:rPr lang="en-US" altLang="zh-CN" i="1" smtClean="0">
                                    <a:latin typeface="Cambria Math"/>
                                  </a:rPr>
                                </m:ctrlPr>
                              </m:sSubPr>
                              <m:e>
                                <m:r>
                                  <m:rPr>
                                    <m:sty m:val="p"/>
                                  </m:rPr>
                                  <a:rPr lang="en-US" altLang="zh-CN" i="0" smtClean="0">
                                    <a:latin typeface="Cambria Math"/>
                                  </a:rPr>
                                  <m:t>log</m:t>
                                </m:r>
                              </m:e>
                              <m:sub>
                                <m:r>
                                  <a:rPr lang="zh-CN" altLang="en-US" i="1" smtClean="0">
                                    <a:latin typeface="Cambria Math"/>
                                  </a:rPr>
                                  <m:t>𝜑</m:t>
                                </m:r>
                              </m:sub>
                            </m:sSub>
                          </m:fName>
                          <m:e>
                            <m:r>
                              <a:rPr lang="en-US" altLang="zh-CN" b="0" i="1" smtClean="0">
                                <a:latin typeface="Cambria Math"/>
                              </a:rPr>
                              <m:t>(</m:t>
                            </m:r>
                            <m:rad>
                              <m:radPr>
                                <m:degHide m:val="on"/>
                                <m:ctrlPr>
                                  <a:rPr lang="en-US" altLang="zh-CN" b="0" i="1" smtClean="0">
                                    <a:latin typeface="Cambria Math"/>
                                  </a:rPr>
                                </m:ctrlPr>
                              </m:radPr>
                              <m:deg/>
                              <m:e>
                                <m:r>
                                  <a:rPr lang="en-US" altLang="zh-CN" b="0" i="1" smtClean="0">
                                    <a:latin typeface="Cambria Math"/>
                                  </a:rPr>
                                  <m:t>5</m:t>
                                </m:r>
                              </m:e>
                            </m:rad>
                            <m:d>
                              <m:dPr>
                                <m:ctrlPr>
                                  <a:rPr lang="en-US" altLang="zh-CN" b="0" i="1" smtClean="0">
                                    <a:latin typeface="Cambria Math"/>
                                  </a:rPr>
                                </m:ctrlPr>
                              </m:dPr>
                              <m:e>
                                <m:r>
                                  <a:rPr lang="en-US" altLang="zh-CN" b="0" i="1" smtClean="0">
                                    <a:latin typeface="Cambria Math"/>
                                  </a:rPr>
                                  <m:t>𝑛</m:t>
                                </m:r>
                                <m:r>
                                  <a:rPr lang="en-US" altLang="zh-CN" b="0" i="1" smtClean="0">
                                    <a:latin typeface="Cambria Math"/>
                                  </a:rPr>
                                  <m:t>+1</m:t>
                                </m:r>
                              </m:e>
                            </m:d>
                            <m:r>
                              <a:rPr lang="en-US" altLang="zh-CN" b="0" i="1" smtClean="0">
                                <a:latin typeface="Cambria Math"/>
                              </a:rPr>
                              <m:t>)</m:t>
                            </m:r>
                          </m:e>
                        </m:func>
                      </m:fName>
                      <m:e>
                        <m:r>
                          <a:rPr lang="en-US" altLang="zh-CN" smtClean="0">
                            <a:latin typeface="Cambria Math" panose="02040503050406030204" pitchFamily="18" charset="0"/>
                          </a:rPr>
                          <m:t>−</m:t>
                        </m:r>
                        <m:r>
                          <a:rPr lang="en-US" altLang="zh-CN" smtClean="0">
                            <a:latin typeface="Cambria Math" panose="02040503050406030204" pitchFamily="18" charset="0"/>
                          </a:rPr>
                          <m:t>𝟐</m:t>
                        </m:r>
                      </m:e>
                    </m:func>
                  </m:oMath>
                </a14:m>
                <a:endParaRPr lang="en-US" altLang="zh-CN" smtClean="0">
                  <a:ea typeface="宋体" panose="02010600030101010101" pitchFamily="2" charset="-122"/>
                </a:endParaRPr>
              </a:p>
              <a:p>
                <a:r>
                  <a:rPr lang="zh-CN" altLang="en-US" smtClean="0">
                    <a:ea typeface="宋体" panose="02010600030101010101" pitchFamily="2" charset="-122"/>
                  </a:rPr>
                  <a:t>在</a:t>
                </a:r>
                <a:r>
                  <a:rPr lang="en-US" altLang="zh-CN" smtClean="0">
                    <a:ea typeface="宋体" panose="02010600030101010101" pitchFamily="2" charset="-122"/>
                  </a:rPr>
                  <a:t>AVL</a:t>
                </a:r>
                <a:r>
                  <a:rPr lang="zh-CN" altLang="en-US" smtClean="0">
                    <a:ea typeface="宋体" panose="02010600030101010101" pitchFamily="2" charset="-122"/>
                  </a:rPr>
                  <a:t>树</a:t>
                </a:r>
                <a:r>
                  <a:rPr lang="zh-CN" altLang="en-US">
                    <a:ea typeface="宋体" panose="02010600030101010101" pitchFamily="2" charset="-122"/>
                  </a:rPr>
                  <a:t>上进行查找的平均查找</a:t>
                </a:r>
                <a:r>
                  <a:rPr lang="zh-CN" altLang="en-US" smtClean="0">
                    <a:ea typeface="宋体" panose="02010600030101010101" pitchFamily="2" charset="-122"/>
                  </a:rPr>
                  <a:t>长度和</a:t>
                </a:r>
                <a14:m>
                  <m:oMath xmlns="" xmlns:m="http://schemas.openxmlformats.org/officeDocument/2006/math">
                    <m:func>
                      <m:funcPr>
                        <m:ctrlPr>
                          <a:rPr lang="en-US" altLang="zh-CN" i="1" smtClean="0">
                            <a:latin typeface="Cambria Math"/>
                            <a:ea typeface="宋体" panose="02010600030101010101" pitchFamily="2" charset="-122"/>
                          </a:rPr>
                        </m:ctrlPr>
                      </m:funcPr>
                      <m:fName>
                        <m:sSub>
                          <m:sSubPr>
                            <m:ctrlPr>
                              <a:rPr lang="en-US" altLang="zh-CN" i="1" smtClean="0">
                                <a:latin typeface="Cambria Math"/>
                                <a:ea typeface="宋体" panose="02010600030101010101" pitchFamily="2" charset="-122"/>
                              </a:rPr>
                            </m:ctrlPr>
                          </m:sSubPr>
                          <m:e>
                            <m:r>
                              <m:rPr>
                                <m:sty m:val="p"/>
                              </m:rPr>
                              <a:rPr lang="en-US" altLang="zh-CN" i="0" smtClean="0">
                                <a:latin typeface="Cambria Math" panose="02040503050406030204" pitchFamily="18" charset="0"/>
                                <a:ea typeface="宋体" panose="02010600030101010101" pitchFamily="2" charset="-122"/>
                              </a:rPr>
                              <m:t>log</m:t>
                            </m:r>
                          </m:e>
                          <m:sub>
                            <m:r>
                              <a:rPr lang="en-US" altLang="zh-CN" b="0" i="1" smtClean="0">
                                <a:latin typeface="Cambria Math" panose="02040503050406030204" pitchFamily="18" charset="0"/>
                                <a:ea typeface="宋体" panose="02010600030101010101" pitchFamily="2" charset="-122"/>
                              </a:rPr>
                              <m:t>2</m:t>
                            </m:r>
                          </m:sub>
                        </m:sSub>
                      </m:fName>
                      <m:e>
                        <m:r>
                          <a:rPr lang="en-US" altLang="zh-CN" b="0" i="1" smtClean="0">
                            <a:latin typeface="Cambria Math" panose="02040503050406030204" pitchFamily="18" charset="0"/>
                            <a:ea typeface="宋体" panose="02010600030101010101" pitchFamily="2" charset="-122"/>
                          </a:rPr>
                          <m:t>𝑛</m:t>
                        </m:r>
                      </m:e>
                    </m:func>
                  </m:oMath>
                </a14:m>
                <a:r>
                  <a:rPr lang="zh-CN" altLang="en-US" smtClean="0">
                    <a:ea typeface="宋体" panose="02010600030101010101" pitchFamily="2" charset="-122"/>
                  </a:rPr>
                  <a:t>是</a:t>
                </a:r>
                <a:r>
                  <a:rPr lang="zh-CN" altLang="en-US">
                    <a:ea typeface="宋体" panose="02010600030101010101" pitchFamily="2" charset="-122"/>
                  </a:rPr>
                  <a:t>一个数量级的，平均时间复杂度为</a:t>
                </a:r>
                <a:r>
                  <a:rPr lang="en-US" altLang="en-US">
                    <a:ea typeface="宋体" panose="02010600030101010101" pitchFamily="2" charset="-122"/>
                  </a:rPr>
                  <a:t>O(</a:t>
                </a:r>
                <a14:m>
                  <m:oMath xmlns="" xmlns:m="http://schemas.openxmlformats.org/officeDocument/2006/math">
                    <m:func>
                      <m:funcPr>
                        <m:ctrlPr>
                          <a:rPr lang="en-US" altLang="zh-CN" i="1">
                            <a:latin typeface="Cambria Math"/>
                          </a:rPr>
                        </m:ctrlPr>
                      </m:funcPr>
                      <m:fName>
                        <m:sSub>
                          <m:sSubPr>
                            <m:ctrlPr>
                              <a:rPr lang="en-US" altLang="zh-CN" i="1">
                                <a:latin typeface="Cambria Math"/>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r>
                          <a:rPr lang="en-US" altLang="zh-CN" i="1">
                            <a:latin typeface="Cambria Math" panose="02040503050406030204" pitchFamily="18" charset="0"/>
                          </a:rPr>
                          <m:t>𝑛</m:t>
                        </m:r>
                      </m:e>
                    </m:func>
                  </m:oMath>
                </a14:m>
                <a:r>
                  <a:rPr lang="en-US" altLang="en-US" smtClean="0">
                    <a:ea typeface="宋体" panose="02010600030101010101" pitchFamily="2" charset="-122"/>
                  </a:rPr>
                  <a:t>)</a:t>
                </a:r>
                <a:endParaRPr lang="zh-CN" altLang="en-US">
                  <a:ea typeface="宋体" panose="02010600030101010101" pitchFamily="2" charset="-122"/>
                </a:endParaRPr>
              </a:p>
              <a:p>
                <a:endParaRPr lang="zh-CN" altLang="en-US"/>
              </a:p>
              <a:p>
                <a:endParaRPr lang="en-US" altLang="en-US" smtClean="0"/>
              </a:p>
              <a:p>
                <a:pPr lvl="1"/>
                <a:endParaRPr lang="zh-CN" alt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259" t="-2053" r="-5852"/>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extLst>
      <p:ext uri="{BB962C8B-B14F-4D97-AF65-F5344CB8AC3E}">
        <p14:creationId xmlns:p14="http://schemas.microsoft.com/office/powerpoint/2010/main" val="9146538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smtClean="0"/>
              <a:t>B</a:t>
            </a:r>
            <a:r>
              <a:rPr lang="zh-CN" altLang="en-US" smtClean="0"/>
              <a:t>树</a:t>
            </a:r>
            <a:r>
              <a:rPr lang="en-US" altLang="zh-CN" smtClean="0"/>
              <a:t>(B-tree)</a:t>
            </a:r>
            <a:endParaRPr lang="en-US" altLang="en-US" smtClean="0"/>
          </a:p>
        </p:txBody>
      </p:sp>
      <p:sp>
        <p:nvSpPr>
          <p:cNvPr id="684035" name="Rectangle 3"/>
          <p:cNvSpPr>
            <a:spLocks noGrp="1" noChangeArrowheads="1"/>
          </p:cNvSpPr>
          <p:nvPr>
            <p:ph idx="1"/>
          </p:nvPr>
        </p:nvSpPr>
        <p:spPr/>
        <p:txBody>
          <a:bodyPr>
            <a:normAutofit/>
          </a:bodyPr>
          <a:lstStyle/>
          <a:p>
            <a:r>
              <a:rPr lang="en-US" altLang="zh-CN" sz="2800" smtClean="0">
                <a:ea typeface="宋体" panose="02010600030101010101" pitchFamily="2" charset="-122"/>
              </a:rPr>
              <a:t>Motivation</a:t>
            </a:r>
            <a:r>
              <a:rPr lang="zh-CN" altLang="en-US" sz="2800" smtClean="0">
                <a:ea typeface="宋体" panose="02010600030101010101" pitchFamily="2" charset="-122"/>
              </a:rPr>
              <a:t>：</a:t>
            </a:r>
            <a:r>
              <a:rPr lang="en-US" altLang="en-US" sz="2800" smtClean="0">
                <a:ea typeface="宋体" panose="02010600030101010101" pitchFamily="2" charset="-122"/>
              </a:rPr>
              <a:t>平衡二叉排序树便于动态查找，因此用平衡二叉排序树来组织索引表是一种可行的选择。当用于大型数据库时，所有数据及索引都存储在外存，因此，涉及到内、外存之间频繁的数据交换，这种交换速度的快慢成为制约动态查找的瓶颈。若以二叉树的结点作为内、外存之间数据交换单位，则</a:t>
            </a:r>
            <a:r>
              <a:rPr lang="en-US" altLang="en-US" sz="2800" smtClean="0">
                <a:solidFill>
                  <a:srgbClr val="0000FF"/>
                </a:solidFill>
                <a:ea typeface="宋体" panose="02010600030101010101" pitchFamily="2" charset="-122"/>
              </a:rPr>
              <a:t>查找给定关键字时对磁盘平均进行㏒</a:t>
            </a:r>
            <a:r>
              <a:rPr lang="en-US" altLang="en-US" sz="2800" baseline="-25000" smtClean="0">
                <a:solidFill>
                  <a:srgbClr val="0000FF"/>
                </a:solidFill>
                <a:ea typeface="宋体" panose="02010600030101010101" pitchFamily="2" charset="-122"/>
              </a:rPr>
              <a:t>2</a:t>
            </a:r>
            <a:r>
              <a:rPr lang="en-US" altLang="en-US" sz="2800" smtClean="0">
                <a:solidFill>
                  <a:srgbClr val="0000FF"/>
                </a:solidFill>
                <a:ea typeface="宋体" panose="02010600030101010101" pitchFamily="2" charset="-122"/>
              </a:rPr>
              <a:t>n次访问是不能容忍的</a:t>
            </a:r>
            <a:r>
              <a:rPr lang="en-US" altLang="en-US" sz="2800" smtClean="0">
                <a:ea typeface="宋体" panose="02010600030101010101" pitchFamily="2" charset="-122"/>
              </a:rPr>
              <a:t>，因此，必须选择一种能尽可能</a:t>
            </a:r>
            <a:r>
              <a:rPr lang="en-US" altLang="en-US" sz="2800" b="1" smtClean="0">
                <a:solidFill>
                  <a:srgbClr val="0000FF"/>
                </a:solidFill>
                <a:ea typeface="宋体" panose="02010600030101010101" pitchFamily="2" charset="-122"/>
              </a:rPr>
              <a:t>降低磁盘I/O次数</a:t>
            </a:r>
            <a:r>
              <a:rPr lang="en-US" altLang="en-US" sz="2800" smtClean="0">
                <a:ea typeface="宋体" panose="02010600030101010101" pitchFamily="2" charset="-122"/>
              </a:rPr>
              <a:t>的索引组织方式。树结点的大小尽可能地接近页的大小</a:t>
            </a:r>
          </a:p>
          <a:p>
            <a:r>
              <a:rPr lang="en-US" altLang="zh-CN" sz="2800" smtClean="0">
                <a:ea typeface="宋体" panose="02010600030101010101" pitchFamily="2" charset="-122"/>
              </a:rPr>
              <a:t>Solution</a:t>
            </a:r>
            <a:r>
              <a:rPr lang="zh-CN" altLang="en-US" sz="2800" smtClean="0">
                <a:ea typeface="宋体" panose="02010600030101010101" pitchFamily="2" charset="-122"/>
              </a:rPr>
              <a:t>：</a:t>
            </a:r>
            <a:r>
              <a:rPr lang="en-US" altLang="en-US" sz="2800" smtClean="0">
                <a:ea typeface="宋体" panose="02010600030101010101" pitchFamily="2" charset="-122"/>
              </a:rPr>
              <a:t>R.Bayer和E.Mc Creight在1972年提出了一种</a:t>
            </a:r>
            <a:r>
              <a:rPr lang="en-US" altLang="en-US" sz="2800" b="1" smtClean="0">
                <a:solidFill>
                  <a:srgbClr val="0000FF"/>
                </a:solidFill>
                <a:ea typeface="宋体" panose="02010600030101010101" pitchFamily="2" charset="-122"/>
              </a:rPr>
              <a:t>平衡</a:t>
            </a:r>
            <a:r>
              <a:rPr lang="zh-CN" altLang="en-US" sz="2800" b="1" smtClean="0">
                <a:solidFill>
                  <a:srgbClr val="0000FF"/>
                </a:solidFill>
                <a:ea typeface="宋体" panose="02010600030101010101" pitchFamily="2" charset="-122"/>
              </a:rPr>
              <a:t>的</a:t>
            </a:r>
            <a:r>
              <a:rPr lang="en-US" altLang="en-US" sz="2800" b="1" smtClean="0">
                <a:solidFill>
                  <a:srgbClr val="0000FF"/>
                </a:solidFill>
                <a:ea typeface="宋体" panose="02010600030101010101" pitchFamily="2" charset="-122"/>
              </a:rPr>
              <a:t>多路查找树</a:t>
            </a:r>
            <a:r>
              <a:rPr lang="en-US" altLang="en-US" sz="2800" smtClean="0">
                <a:ea typeface="宋体" panose="02010600030101010101" pitchFamily="2" charset="-122"/>
              </a:rPr>
              <a:t>，称为B树(其变型体是B+树)</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39436315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smtClean="0"/>
              <a:t>概念</a:t>
            </a:r>
            <a:endParaRPr lang="en-US" altLang="en-US" smtClean="0"/>
          </a:p>
        </p:txBody>
      </p:sp>
      <p:sp>
        <p:nvSpPr>
          <p:cNvPr id="685059" name="Rectangle 3"/>
          <p:cNvSpPr>
            <a:spLocks noGrp="1" noChangeArrowheads="1"/>
          </p:cNvSpPr>
          <p:nvPr>
            <p:ph idx="1"/>
          </p:nvPr>
        </p:nvSpPr>
        <p:spPr/>
        <p:txBody>
          <a:bodyPr>
            <a:normAutofit fontScale="92500"/>
          </a:bodyPr>
          <a:lstStyle/>
          <a:p>
            <a:r>
              <a:rPr lang="zh-CN" altLang="en-US" smtClean="0"/>
              <a:t>一棵</a:t>
            </a:r>
            <a:r>
              <a:rPr lang="en-US" altLang="en-US" b="1" smtClean="0">
                <a:solidFill>
                  <a:srgbClr val="0000FF"/>
                </a:solidFill>
              </a:rPr>
              <a:t>m阶</a:t>
            </a:r>
            <a:r>
              <a:rPr lang="en-US" altLang="en-US" smtClean="0"/>
              <a:t>B树，或者是空树，或者是满足以下性质的m叉树：</a:t>
            </a:r>
          </a:p>
          <a:p>
            <a:pPr lvl="1"/>
            <a:r>
              <a:rPr lang="zh-CN" altLang="en-US" smtClean="0"/>
              <a:t>每个结点</a:t>
            </a:r>
            <a:r>
              <a:rPr lang="en-US" altLang="en-US" smtClean="0"/>
              <a:t>至多有</a:t>
            </a:r>
            <a:r>
              <a:rPr lang="en-US" altLang="en-US" b="1" smtClean="0">
                <a:solidFill>
                  <a:srgbClr val="0000FF"/>
                </a:solidFill>
              </a:rPr>
              <a:t>m棵</a:t>
            </a:r>
            <a:r>
              <a:rPr lang="en-US" altLang="en-US" smtClean="0"/>
              <a:t>子树</a:t>
            </a:r>
            <a:endParaRPr lang="en-US" altLang="zh-CN" smtClean="0"/>
          </a:p>
          <a:p>
            <a:pPr lvl="1"/>
            <a:r>
              <a:rPr lang="en-US" altLang="en-US" smtClean="0"/>
              <a:t>根结点或者是叶子</a:t>
            </a:r>
            <a:r>
              <a:rPr lang="zh-CN" altLang="en-US" smtClean="0"/>
              <a:t>结点</a:t>
            </a:r>
            <a:r>
              <a:rPr lang="en-US" altLang="en-US" smtClean="0"/>
              <a:t>，或者至少有两棵子树</a:t>
            </a:r>
          </a:p>
          <a:p>
            <a:pPr lvl="1"/>
            <a:r>
              <a:rPr lang="en-US" altLang="en-US" smtClean="0"/>
              <a:t>除根结点外，所有非终端结点至少有</a:t>
            </a:r>
            <a:r>
              <a:rPr lang="en-US" altLang="en-US" smtClean="0">
                <a:sym typeface="Symbol" pitchFamily="18" charset="2"/>
              </a:rPr>
              <a:t></a:t>
            </a:r>
            <a:r>
              <a:rPr lang="en-US" altLang="en-US" smtClean="0"/>
              <a:t>m/2</a:t>
            </a:r>
            <a:r>
              <a:rPr lang="en-US" altLang="en-US" smtClean="0">
                <a:sym typeface="Symbol" pitchFamily="18" charset="2"/>
              </a:rPr>
              <a:t></a:t>
            </a:r>
            <a:r>
              <a:rPr lang="en-US" altLang="en-US" smtClean="0"/>
              <a:t>棵子树</a:t>
            </a:r>
          </a:p>
          <a:p>
            <a:pPr lvl="1"/>
            <a:r>
              <a:rPr lang="zh-CN" altLang="en-US" smtClean="0"/>
              <a:t>所有非终端结点应包含如下信息</a:t>
            </a:r>
          </a:p>
          <a:p>
            <a:pPr lvl="2"/>
            <a:r>
              <a:rPr lang="en-US" altLang="en-US" smtClean="0"/>
              <a:t>(n，A0，</a:t>
            </a:r>
            <a:r>
              <a:rPr lang="en-US" altLang="en-US" smtClean="0">
                <a:solidFill>
                  <a:srgbClr val="0000FF"/>
                </a:solidFill>
              </a:rPr>
              <a:t>K1</a:t>
            </a:r>
            <a:r>
              <a:rPr lang="en-US" altLang="en-US" smtClean="0"/>
              <a:t>，A1，</a:t>
            </a:r>
            <a:r>
              <a:rPr lang="en-US" altLang="en-US" smtClean="0">
                <a:solidFill>
                  <a:srgbClr val="0000FF"/>
                </a:solidFill>
              </a:rPr>
              <a:t>K2</a:t>
            </a:r>
            <a:r>
              <a:rPr lang="en-US" altLang="en-US" smtClean="0"/>
              <a:t>，A2，… ，</a:t>
            </a:r>
            <a:r>
              <a:rPr lang="en-US" altLang="en-US" smtClean="0">
                <a:solidFill>
                  <a:srgbClr val="0000FF"/>
                </a:solidFill>
              </a:rPr>
              <a:t>Kn</a:t>
            </a:r>
            <a:r>
              <a:rPr lang="en-US" altLang="en-US" smtClean="0"/>
              <a:t>，An)</a:t>
            </a:r>
          </a:p>
          <a:p>
            <a:pPr lvl="2"/>
            <a:r>
              <a:rPr lang="en-US" altLang="en-US" smtClean="0"/>
              <a:t>其中Ki(1≤i≤n)是关键字，且Ki&lt;Ki+1 (1≤i≤n-1)；Ai (i=0，1，… ，n)为指向孩子结点的指针，且Ai-1所指向的子树中所有结点的关键字都小于Ki ，Ai所指向的子树中所有结点的关键字都大于Ki ；</a:t>
            </a:r>
            <a:r>
              <a:rPr lang="en-US" altLang="en-US" smtClean="0">
                <a:solidFill>
                  <a:srgbClr val="0000FF"/>
                </a:solidFill>
              </a:rPr>
              <a:t>n是结点中关键字的个数，且</a:t>
            </a:r>
          </a:p>
          <a:p>
            <a:pPr marL="914400" lvl="2" indent="0">
              <a:buNone/>
            </a:pPr>
            <a:r>
              <a:rPr lang="en-US" altLang="en-US">
                <a:solidFill>
                  <a:srgbClr val="0000FF"/>
                </a:solidFill>
                <a:sym typeface="Symbol" pitchFamily="18" charset="2"/>
              </a:rPr>
              <a:t> </a:t>
            </a:r>
            <a:r>
              <a:rPr lang="en-US" altLang="en-US" smtClean="0">
                <a:solidFill>
                  <a:srgbClr val="0000FF"/>
                </a:solidFill>
                <a:sym typeface="Symbol" pitchFamily="18" charset="2"/>
              </a:rPr>
              <a:t>   </a:t>
            </a:r>
            <a:r>
              <a:rPr lang="en-US" altLang="en-US" smtClean="0">
                <a:solidFill>
                  <a:srgbClr val="0000FF"/>
                </a:solidFill>
              </a:rPr>
              <a:t>m/2</a:t>
            </a:r>
            <a:r>
              <a:rPr lang="en-US" altLang="en-US" smtClean="0">
                <a:solidFill>
                  <a:srgbClr val="0000FF"/>
                </a:solidFill>
                <a:sym typeface="Symbol" pitchFamily="18" charset="2"/>
              </a:rPr>
              <a:t> </a:t>
            </a:r>
            <a:r>
              <a:rPr lang="en-US" altLang="en-US" smtClean="0">
                <a:solidFill>
                  <a:srgbClr val="0000FF"/>
                </a:solidFill>
              </a:rPr>
              <a:t>-1≤n≤m-1，n+1</a:t>
            </a:r>
            <a:r>
              <a:rPr lang="zh-CN" altLang="en-US" smtClean="0">
                <a:solidFill>
                  <a:srgbClr val="0000FF"/>
                </a:solidFill>
              </a:rPr>
              <a:t>为子树的棵数</a:t>
            </a:r>
            <a:endParaRPr lang="en-US" altLang="zh-CN" smtClean="0">
              <a:solidFill>
                <a:srgbClr val="0000FF"/>
              </a:solidFill>
            </a:endParaRPr>
          </a:p>
          <a:p>
            <a:pPr lvl="1"/>
            <a:r>
              <a:rPr lang="en-US" altLang="en-US" smtClean="0"/>
              <a:t>所有</a:t>
            </a:r>
            <a:r>
              <a:rPr lang="en-US" altLang="en-US" smtClean="0">
                <a:solidFill>
                  <a:srgbClr val="0000FF"/>
                </a:solidFill>
              </a:rPr>
              <a:t>叶子结点</a:t>
            </a:r>
            <a:r>
              <a:rPr lang="en-US" altLang="en-US" smtClean="0"/>
              <a:t>都在树的同一层上</a:t>
            </a:r>
            <a:r>
              <a:rPr lang="zh-CN" altLang="en-US" smtClean="0"/>
              <a:t>，且不带信息</a:t>
            </a:r>
            <a:endParaRPr lang="en-US" altLang="zh-CN" smtClean="0"/>
          </a:p>
          <a:p>
            <a:pPr lvl="2"/>
            <a:r>
              <a:rPr lang="zh-CN" altLang="en-US" smtClean="0"/>
              <a:t>叶子结点：外部结点，查找失败的结点，实际上不存在</a:t>
            </a:r>
            <a:endParaRPr lang="en-US" altLang="en-US"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extLst>
      <p:ext uri="{BB962C8B-B14F-4D97-AF65-F5344CB8AC3E}">
        <p14:creationId xmlns:p14="http://schemas.microsoft.com/office/powerpoint/2010/main" val="231861226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304800" y="620688"/>
            <a:ext cx="8534400" cy="4221163"/>
          </a:xfrm>
          <a:prstGeom prst="rect">
            <a:avLst/>
          </a:prstGeom>
          <a:solidFill>
            <a:srgbClr val="FFFFFF"/>
          </a:solidFill>
          <a:ln w="9525">
            <a:solidFill>
              <a:srgbClr val="993300"/>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3600" smtClean="0">
                <a:ea typeface="楷体_GB2312" pitchFamily="49" charset="-122"/>
              </a:rPr>
              <a:t>在</a:t>
            </a:r>
            <a:r>
              <a:rPr lang="zh-CN" altLang="en-US" sz="3600" b="1" i="1" smtClean="0">
                <a:ea typeface="楷体_GB2312" pitchFamily="49" charset="-122"/>
              </a:rPr>
              <a:t> </a:t>
            </a:r>
            <a:r>
              <a:rPr lang="en-US" altLang="zh-CN" sz="3600" b="1" i="1">
                <a:solidFill>
                  <a:srgbClr val="0000FF"/>
                </a:solidFill>
                <a:ea typeface="楷体_GB2312" pitchFamily="49" charset="-122"/>
              </a:rPr>
              <a:t>m</a:t>
            </a:r>
            <a:r>
              <a:rPr lang="en-US" altLang="zh-CN" sz="3600">
                <a:solidFill>
                  <a:srgbClr val="0000FF"/>
                </a:solidFill>
                <a:ea typeface="楷体_GB2312" pitchFamily="49" charset="-122"/>
              </a:rPr>
              <a:t> </a:t>
            </a:r>
            <a:r>
              <a:rPr lang="zh-CN" altLang="en-US" sz="3600">
                <a:solidFill>
                  <a:srgbClr val="0000FF"/>
                </a:solidFill>
                <a:ea typeface="楷体_GB2312" pitchFamily="49" charset="-122"/>
              </a:rPr>
              <a:t>阶的</a:t>
            </a:r>
            <a:r>
              <a:rPr lang="en-US" altLang="zh-CN" sz="3600">
                <a:solidFill>
                  <a:srgbClr val="0000FF"/>
                </a:solidFill>
                <a:ea typeface="楷体_GB2312" pitchFamily="49" charset="-122"/>
              </a:rPr>
              <a:t>B-</a:t>
            </a:r>
            <a:r>
              <a:rPr lang="zh-CN" altLang="en-US" sz="3600">
                <a:solidFill>
                  <a:srgbClr val="0000FF"/>
                </a:solidFill>
                <a:ea typeface="楷体_GB2312" pitchFamily="49" charset="-122"/>
              </a:rPr>
              <a:t>树</a:t>
            </a:r>
            <a:r>
              <a:rPr lang="zh-CN" altLang="en-US" sz="3600">
                <a:ea typeface="楷体_GB2312" pitchFamily="49" charset="-122"/>
              </a:rPr>
              <a:t>上，每个非终端结点可能含有：</a:t>
            </a:r>
          </a:p>
          <a:p>
            <a:pPr eaLnBrk="1" hangingPunct="1">
              <a:lnSpc>
                <a:spcPct val="150000"/>
              </a:lnSpc>
            </a:pPr>
            <a:r>
              <a:rPr lang="zh-CN" altLang="en-US" sz="3600">
                <a:ea typeface="楷体_GB2312" pitchFamily="49" charset="-122"/>
              </a:rPr>
              <a:t>   </a:t>
            </a:r>
            <a:r>
              <a:rPr lang="zh-CN" altLang="en-US" sz="3600" b="1" i="1">
                <a:ea typeface="楷体_GB2312" pitchFamily="49" charset="-122"/>
              </a:rPr>
              <a:t> </a:t>
            </a:r>
            <a:r>
              <a:rPr lang="en-US" altLang="zh-CN" sz="3600" b="1" i="1">
                <a:ea typeface="楷体_GB2312" pitchFamily="49" charset="-122"/>
              </a:rPr>
              <a:t>n</a:t>
            </a:r>
            <a:r>
              <a:rPr lang="en-US" altLang="zh-CN" sz="3600">
                <a:ea typeface="楷体_GB2312" pitchFamily="49" charset="-122"/>
              </a:rPr>
              <a:t> </a:t>
            </a:r>
            <a:r>
              <a:rPr lang="zh-CN" altLang="en-US" sz="3600">
                <a:ea typeface="楷体_GB2312" pitchFamily="49" charset="-122"/>
              </a:rPr>
              <a:t>个</a:t>
            </a:r>
            <a:r>
              <a:rPr lang="zh-CN" altLang="en-US" sz="3600" b="1">
                <a:solidFill>
                  <a:srgbClr val="0000FF"/>
                </a:solidFill>
                <a:ea typeface="楷体_GB2312" pitchFamily="49" charset="-122"/>
              </a:rPr>
              <a:t>关键字</a:t>
            </a:r>
            <a:r>
              <a:rPr lang="zh-CN" altLang="en-US" sz="3600" b="1">
                <a:ea typeface="楷体_GB2312" pitchFamily="49" charset="-122"/>
              </a:rPr>
              <a:t> </a:t>
            </a:r>
            <a:r>
              <a:rPr lang="en-US" altLang="zh-CN" sz="3600" b="1">
                <a:ea typeface="楷体_GB2312" pitchFamily="49" charset="-122"/>
              </a:rPr>
              <a:t>K</a:t>
            </a:r>
            <a:r>
              <a:rPr lang="en-US" altLang="zh-CN" sz="3600" b="1" baseline="-25000">
                <a:ea typeface="楷体_GB2312" pitchFamily="49" charset="-122"/>
              </a:rPr>
              <a:t>i</a:t>
            </a:r>
            <a:r>
              <a:rPr lang="zh-CN" altLang="en-US" sz="3600">
                <a:ea typeface="楷体_GB2312" pitchFamily="49" charset="-122"/>
              </a:rPr>
              <a:t>（</a:t>
            </a:r>
            <a:r>
              <a:rPr lang="en-US" altLang="zh-CN" sz="3600" i="1">
                <a:ea typeface="楷体_GB2312" pitchFamily="49" charset="-122"/>
              </a:rPr>
              <a:t>1</a:t>
            </a:r>
            <a:r>
              <a:rPr lang="en-US" altLang="zh-CN" sz="3600">
                <a:ea typeface="楷体_GB2312" pitchFamily="49" charset="-122"/>
              </a:rPr>
              <a:t>≤ </a:t>
            </a:r>
            <a:r>
              <a:rPr lang="en-US" altLang="zh-CN" sz="3600" i="1">
                <a:ea typeface="楷体_GB2312" pitchFamily="49" charset="-122"/>
              </a:rPr>
              <a:t>i</a:t>
            </a:r>
            <a:r>
              <a:rPr lang="en-US" altLang="zh-CN" sz="3600">
                <a:ea typeface="楷体_GB2312" pitchFamily="49" charset="-122"/>
              </a:rPr>
              <a:t>≤</a:t>
            </a:r>
            <a:r>
              <a:rPr lang="en-US" altLang="zh-CN" sz="3600" i="1">
                <a:ea typeface="楷体_GB2312" pitchFamily="49" charset="-122"/>
              </a:rPr>
              <a:t>n</a:t>
            </a:r>
            <a:r>
              <a:rPr lang="zh-CN" altLang="en-US" sz="3600">
                <a:latin typeface="楷体_GB2312" pitchFamily="49" charset="-122"/>
                <a:ea typeface="楷体_GB2312" pitchFamily="49" charset="-122"/>
              </a:rPr>
              <a:t>） </a:t>
            </a:r>
            <a:r>
              <a:rPr lang="en-US" altLang="zh-CN" sz="3600" i="1">
                <a:ea typeface="楷体_GB2312" pitchFamily="49" charset="-122"/>
              </a:rPr>
              <a:t>n&lt;m</a:t>
            </a:r>
            <a:endParaRPr lang="en-US" altLang="zh-CN" sz="3600">
              <a:ea typeface="楷体_GB2312" pitchFamily="49" charset="-122"/>
            </a:endParaRPr>
          </a:p>
          <a:p>
            <a:pPr eaLnBrk="1" hangingPunct="1">
              <a:lnSpc>
                <a:spcPct val="150000"/>
              </a:lnSpc>
            </a:pPr>
            <a:r>
              <a:rPr lang="en-US" altLang="zh-CN" sz="3600">
                <a:ea typeface="楷体_GB2312" pitchFamily="49" charset="-122"/>
              </a:rPr>
              <a:t>   </a:t>
            </a:r>
            <a:r>
              <a:rPr lang="en-US" altLang="zh-CN" sz="3600" b="1" i="1">
                <a:ea typeface="楷体_GB2312" pitchFamily="49" charset="-122"/>
              </a:rPr>
              <a:t> n</a:t>
            </a:r>
            <a:r>
              <a:rPr lang="en-US" altLang="zh-CN" sz="3600">
                <a:ea typeface="楷体_GB2312" pitchFamily="49" charset="-122"/>
              </a:rPr>
              <a:t> </a:t>
            </a:r>
            <a:r>
              <a:rPr lang="zh-CN" altLang="en-US" sz="3600">
                <a:ea typeface="楷体_GB2312" pitchFamily="49" charset="-122"/>
              </a:rPr>
              <a:t>个</a:t>
            </a:r>
            <a:r>
              <a:rPr lang="zh-CN" altLang="en-US" sz="3600" b="1">
                <a:ea typeface="楷体_GB2312" pitchFamily="49" charset="-122"/>
              </a:rPr>
              <a:t>指向记录的指针 </a:t>
            </a:r>
            <a:r>
              <a:rPr lang="en-US" altLang="zh-CN" sz="3600" b="1">
                <a:ea typeface="楷体_GB2312" pitchFamily="49" charset="-122"/>
              </a:rPr>
              <a:t>D</a:t>
            </a:r>
            <a:r>
              <a:rPr lang="en-US" altLang="zh-CN" sz="3600" b="1" baseline="-25000">
                <a:ea typeface="楷体_GB2312" pitchFamily="49" charset="-122"/>
              </a:rPr>
              <a:t>i</a:t>
            </a:r>
            <a:r>
              <a:rPr lang="zh-CN" altLang="en-US" sz="3600">
                <a:ea typeface="楷体_GB2312" pitchFamily="49" charset="-122"/>
              </a:rPr>
              <a:t>（</a:t>
            </a:r>
            <a:r>
              <a:rPr lang="en-US" altLang="zh-CN" sz="3600" i="1">
                <a:ea typeface="楷体_GB2312" pitchFamily="49" charset="-122"/>
              </a:rPr>
              <a:t>1≤i≤n</a:t>
            </a:r>
            <a:r>
              <a:rPr lang="zh-CN" altLang="en-US" sz="3600">
                <a:ea typeface="楷体_GB2312" pitchFamily="49" charset="-122"/>
              </a:rPr>
              <a:t>）</a:t>
            </a:r>
            <a:endParaRPr lang="zh-CN" altLang="en-US" sz="3600" baseline="-25000">
              <a:ea typeface="楷体_GB2312" pitchFamily="49" charset="-122"/>
            </a:endParaRPr>
          </a:p>
          <a:p>
            <a:pPr eaLnBrk="1" hangingPunct="1">
              <a:lnSpc>
                <a:spcPct val="150000"/>
              </a:lnSpc>
            </a:pPr>
            <a:r>
              <a:rPr lang="zh-CN" altLang="en-US" sz="3600">
                <a:ea typeface="楷体_GB2312" pitchFamily="49" charset="-122"/>
              </a:rPr>
              <a:t>    </a:t>
            </a:r>
            <a:r>
              <a:rPr lang="en-US" altLang="zh-CN" sz="3600" b="1" i="1">
                <a:ea typeface="楷体_GB2312" pitchFamily="49" charset="-122"/>
              </a:rPr>
              <a:t>n+1</a:t>
            </a:r>
            <a:r>
              <a:rPr lang="en-US" altLang="zh-CN" sz="3600">
                <a:ea typeface="楷体_GB2312" pitchFamily="49" charset="-122"/>
              </a:rPr>
              <a:t> </a:t>
            </a:r>
            <a:r>
              <a:rPr lang="zh-CN" altLang="en-US" sz="3600">
                <a:ea typeface="楷体_GB2312" pitchFamily="49" charset="-122"/>
              </a:rPr>
              <a:t>个</a:t>
            </a:r>
            <a:r>
              <a:rPr lang="zh-CN" altLang="en-US" sz="3600" b="1">
                <a:solidFill>
                  <a:srgbClr val="0000FF"/>
                </a:solidFill>
                <a:ea typeface="楷体_GB2312" pitchFamily="49" charset="-122"/>
              </a:rPr>
              <a:t>指向子树</a:t>
            </a:r>
            <a:r>
              <a:rPr lang="zh-CN" altLang="en-US" sz="3600" b="1">
                <a:ea typeface="楷体_GB2312" pitchFamily="49" charset="-122"/>
              </a:rPr>
              <a:t>的指针 </a:t>
            </a:r>
            <a:r>
              <a:rPr lang="en-US" altLang="zh-CN" sz="3600" b="1">
                <a:ea typeface="楷体_GB2312" pitchFamily="49" charset="-122"/>
              </a:rPr>
              <a:t>A</a:t>
            </a:r>
            <a:r>
              <a:rPr lang="en-US" altLang="zh-CN" sz="3600" b="1" baseline="-25000">
                <a:ea typeface="楷体_GB2312" pitchFamily="49" charset="-122"/>
              </a:rPr>
              <a:t>i</a:t>
            </a:r>
            <a:r>
              <a:rPr lang="zh-CN" altLang="en-US" sz="3600">
                <a:ea typeface="楷体_GB2312" pitchFamily="49" charset="-122"/>
              </a:rPr>
              <a:t>（</a:t>
            </a:r>
            <a:r>
              <a:rPr lang="en-US" altLang="zh-CN" sz="3600" i="1">
                <a:ea typeface="楷体_GB2312" pitchFamily="49" charset="-122"/>
              </a:rPr>
              <a:t>0≤i≤n</a:t>
            </a:r>
            <a:r>
              <a:rPr lang="zh-CN" altLang="en-US" sz="3600" smtClean="0">
                <a:ea typeface="楷体_GB2312" pitchFamily="49" charset="-122"/>
              </a:rPr>
              <a:t>）</a:t>
            </a:r>
            <a:endParaRPr lang="en-US" altLang="zh-CN" sz="4000">
              <a:ea typeface="楷体_GB2312" pitchFamily="49" charset="-122"/>
            </a:endParaRPr>
          </a:p>
        </p:txBody>
      </p:sp>
      <p:sp>
        <p:nvSpPr>
          <p:cNvPr id="215044" name="Line 4"/>
          <p:cNvSpPr>
            <a:spLocks noChangeShapeType="1"/>
          </p:cNvSpPr>
          <p:nvPr/>
        </p:nvSpPr>
        <p:spPr bwMode="auto">
          <a:xfrm>
            <a:off x="4343400" y="5322168"/>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45" name="Text Box 5"/>
          <p:cNvSpPr txBox="1">
            <a:spLocks noChangeArrowheads="1"/>
          </p:cNvSpPr>
          <p:nvPr/>
        </p:nvSpPr>
        <p:spPr bwMode="auto">
          <a:xfrm>
            <a:off x="5613400" y="4941168"/>
            <a:ext cx="29642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t>多叉树的特性</a:t>
            </a:r>
            <a:endParaRPr lang="zh-CN" altLang="en-US" b="1"/>
          </a:p>
        </p:txBody>
      </p:sp>
      <p:sp>
        <p:nvSpPr>
          <p:cNvPr id="2" name="TextBox 1"/>
          <p:cNvSpPr txBox="1"/>
          <p:nvPr/>
        </p:nvSpPr>
        <p:spPr>
          <a:xfrm>
            <a:off x="332123" y="5927170"/>
            <a:ext cx="8396850" cy="523220"/>
          </a:xfrm>
          <a:prstGeom prst="rect">
            <a:avLst/>
          </a:prstGeom>
          <a:noFill/>
        </p:spPr>
        <p:txBody>
          <a:bodyPr wrap="none" rtlCol="0">
            <a:spAutoFit/>
          </a:bodyPr>
          <a:lstStyle/>
          <a:p>
            <a:r>
              <a:rPr lang="zh-CN" altLang="en-US" sz="2800" smtClean="0"/>
              <a:t>含有</a:t>
            </a:r>
            <a:r>
              <a:rPr lang="en-US" sz="2800"/>
              <a:t>n</a:t>
            </a:r>
            <a:r>
              <a:rPr lang="zh-CN" altLang="en-US" sz="2800"/>
              <a:t>个非叶结点的</a:t>
            </a:r>
            <a:r>
              <a:rPr lang="en-US" sz="2800"/>
              <a:t>m</a:t>
            </a:r>
            <a:r>
              <a:rPr lang="zh-CN" altLang="en-US" sz="2800"/>
              <a:t>阶</a:t>
            </a:r>
            <a:r>
              <a:rPr lang="en-US" sz="2800"/>
              <a:t>B</a:t>
            </a:r>
            <a:r>
              <a:rPr lang="zh-CN" altLang="en-US" sz="2800"/>
              <a:t>树至少</a:t>
            </a:r>
            <a:r>
              <a:rPr lang="zh-CN" altLang="en-US" sz="2800" smtClean="0"/>
              <a:t>包含多少个关键字？</a:t>
            </a:r>
            <a:endParaRPr lang="en-US" sz="2800"/>
          </a:p>
        </p:txBody>
      </p:sp>
    </p:spTree>
    <p:extLst>
      <p:ext uri="{BB962C8B-B14F-4D97-AF65-F5344CB8AC3E}">
        <p14:creationId xmlns:p14="http://schemas.microsoft.com/office/powerpoint/2010/main" val="1066495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strips(downRight)">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15044"/>
                                        </p:tgtEl>
                                        <p:attrNameLst>
                                          <p:attrName>style.visibility</p:attrName>
                                        </p:attrNameLst>
                                      </p:cBhvr>
                                      <p:to>
                                        <p:strVal val="visible"/>
                                      </p:to>
                                    </p:set>
                                    <p:anim calcmode="lin" valueType="num">
                                      <p:cBhvr>
                                        <p:cTn id="12" dur="500" fill="hold"/>
                                        <p:tgtEl>
                                          <p:spTgt spid="215044"/>
                                        </p:tgtEl>
                                        <p:attrNameLst>
                                          <p:attrName>ppt_x</p:attrName>
                                        </p:attrNameLst>
                                      </p:cBhvr>
                                      <p:tavLst>
                                        <p:tav tm="0">
                                          <p:val>
                                            <p:strVal val="#ppt_x-#ppt_w/2"/>
                                          </p:val>
                                        </p:tav>
                                        <p:tav tm="100000">
                                          <p:val>
                                            <p:strVal val="#ppt_x"/>
                                          </p:val>
                                        </p:tav>
                                      </p:tavLst>
                                    </p:anim>
                                    <p:anim calcmode="lin" valueType="num">
                                      <p:cBhvr>
                                        <p:cTn id="13" dur="500" fill="hold"/>
                                        <p:tgtEl>
                                          <p:spTgt spid="215044"/>
                                        </p:tgtEl>
                                        <p:attrNameLst>
                                          <p:attrName>ppt_y</p:attrName>
                                        </p:attrNameLst>
                                      </p:cBhvr>
                                      <p:tavLst>
                                        <p:tav tm="0">
                                          <p:val>
                                            <p:strVal val="#ppt_y"/>
                                          </p:val>
                                        </p:tav>
                                        <p:tav tm="100000">
                                          <p:val>
                                            <p:strVal val="#ppt_y"/>
                                          </p:val>
                                        </p:tav>
                                      </p:tavLst>
                                    </p:anim>
                                    <p:anim calcmode="lin" valueType="num">
                                      <p:cBhvr>
                                        <p:cTn id="14" dur="500" fill="hold"/>
                                        <p:tgtEl>
                                          <p:spTgt spid="215044"/>
                                        </p:tgtEl>
                                        <p:attrNameLst>
                                          <p:attrName>ppt_w</p:attrName>
                                        </p:attrNameLst>
                                      </p:cBhvr>
                                      <p:tavLst>
                                        <p:tav tm="0">
                                          <p:val>
                                            <p:fltVal val="0"/>
                                          </p:val>
                                        </p:tav>
                                        <p:tav tm="100000">
                                          <p:val>
                                            <p:strVal val="#ppt_w"/>
                                          </p:val>
                                        </p:tav>
                                      </p:tavLst>
                                    </p:anim>
                                    <p:anim calcmode="lin" valueType="num">
                                      <p:cBhvr>
                                        <p:cTn id="15" dur="500" fill="hold"/>
                                        <p:tgtEl>
                                          <p:spTgt spid="21504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15045"/>
                                        </p:tgtEl>
                                        <p:attrNameLst>
                                          <p:attrName>style.visibility</p:attrName>
                                        </p:attrNameLst>
                                      </p:cBhvr>
                                      <p:to>
                                        <p:strVal val="visible"/>
                                      </p:to>
                                    </p:set>
                                    <p:animEffect transition="in" filter="wipe(left)">
                                      <p:cBhvr>
                                        <p:cTn id="19" dur="500"/>
                                        <p:tgtEl>
                                          <p:spTgt spid="21504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nimBg="1" autoUpdateAnimBg="0"/>
      <p:bldP spid="215044" grpId="0" animBg="1"/>
      <p:bldP spid="215045" grpId="0" autoUpdateAnimBg="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type="body" idx="4294967295"/>
          </p:nvPr>
        </p:nvSpPr>
        <p:spPr>
          <a:xfrm>
            <a:off x="362272" y="995536"/>
            <a:ext cx="8458200" cy="3657600"/>
          </a:xfrm>
          <a:solidFill>
            <a:srgbClr val="FFFFFF"/>
          </a:solidFill>
          <a:ln>
            <a:solidFill>
              <a:srgbClr val="993300"/>
            </a:solidFill>
            <a:miter lim="800000"/>
            <a:headEnd/>
            <a:tailEnd/>
          </a:ln>
        </p:spPr>
        <p:txBody>
          <a:bodyPr/>
          <a:lstStyle/>
          <a:p>
            <a:pPr eaLnBrk="1" hangingPunct="1">
              <a:lnSpc>
                <a:spcPct val="150000"/>
              </a:lnSpc>
            </a:pPr>
            <a:r>
              <a:rPr lang="zh-CN" altLang="en-US" sz="3600" smtClean="0">
                <a:latin typeface="楷体_GB2312" pitchFamily="49" charset="-122"/>
                <a:ea typeface="楷体_GB2312" pitchFamily="49" charset="-122"/>
              </a:rPr>
              <a:t>非叶结点中的</a:t>
            </a:r>
            <a:r>
              <a:rPr lang="zh-CN" altLang="en-US" sz="3600" b="1" smtClean="0">
                <a:solidFill>
                  <a:srgbClr val="0000FF"/>
                </a:solidFill>
                <a:latin typeface="楷体_GB2312" pitchFamily="49" charset="-122"/>
                <a:ea typeface="楷体_GB2312" pitchFamily="49" charset="-122"/>
              </a:rPr>
              <a:t>多个关键字</a:t>
            </a:r>
            <a:r>
              <a:rPr lang="zh-CN" altLang="en-US" sz="3600" smtClean="0">
                <a:latin typeface="楷体_GB2312" pitchFamily="49" charset="-122"/>
                <a:ea typeface="楷体_GB2312" pitchFamily="49" charset="-122"/>
              </a:rPr>
              <a:t>均</a:t>
            </a:r>
            <a:r>
              <a:rPr lang="zh-CN" altLang="en-US" sz="3600" b="1" smtClean="0">
                <a:solidFill>
                  <a:srgbClr val="0000FF"/>
                </a:solidFill>
                <a:latin typeface="楷体_GB2312" pitchFamily="49" charset="-122"/>
                <a:ea typeface="楷体_GB2312" pitchFamily="49" charset="-122"/>
              </a:rPr>
              <a:t>自小至大</a:t>
            </a:r>
            <a:r>
              <a:rPr lang="zh-CN" altLang="en-US" sz="3600" smtClean="0">
                <a:latin typeface="楷体_GB2312" pitchFamily="49" charset="-122"/>
                <a:ea typeface="楷体_GB2312" pitchFamily="49" charset="-122"/>
              </a:rPr>
              <a:t>有序排列，即：</a:t>
            </a:r>
            <a:r>
              <a:rPr lang="en-US" altLang="zh-CN" sz="3600" b="1" smtClean="0">
                <a:ea typeface="楷体_GB2312" pitchFamily="49" charset="-122"/>
              </a:rPr>
              <a:t>K</a:t>
            </a:r>
            <a:r>
              <a:rPr lang="en-US" altLang="zh-CN" sz="3600" b="1" baseline="-25000" smtClean="0">
                <a:ea typeface="楷体_GB2312" pitchFamily="49" charset="-122"/>
              </a:rPr>
              <a:t>1</a:t>
            </a:r>
            <a:r>
              <a:rPr lang="en-US" altLang="zh-CN" sz="3600" b="1" smtClean="0">
                <a:ea typeface="楷体_GB2312" pitchFamily="49" charset="-122"/>
              </a:rPr>
              <a:t>&lt; K</a:t>
            </a:r>
            <a:r>
              <a:rPr lang="en-US" altLang="zh-CN" sz="3600" b="1" baseline="-25000" smtClean="0">
                <a:ea typeface="楷体_GB2312" pitchFamily="49" charset="-122"/>
              </a:rPr>
              <a:t>2</a:t>
            </a:r>
            <a:r>
              <a:rPr lang="en-US" altLang="zh-CN" sz="3600" b="1" smtClean="0">
                <a:ea typeface="楷体_GB2312" pitchFamily="49" charset="-122"/>
              </a:rPr>
              <a:t> &lt; … &lt; K</a:t>
            </a:r>
            <a:r>
              <a:rPr lang="en-US" altLang="zh-CN" sz="3600" b="1" baseline="-25000" smtClean="0">
                <a:ea typeface="楷体_GB2312" pitchFamily="49" charset="-122"/>
              </a:rPr>
              <a:t>n</a:t>
            </a:r>
            <a:endParaRPr lang="en-US" altLang="zh-CN" sz="3600" smtClean="0">
              <a:ea typeface="楷体_GB2312" pitchFamily="49" charset="-122"/>
            </a:endParaRPr>
          </a:p>
          <a:p>
            <a:pPr eaLnBrk="1" hangingPunct="1">
              <a:lnSpc>
                <a:spcPct val="150000"/>
              </a:lnSpc>
            </a:pPr>
            <a:r>
              <a:rPr lang="zh-CN" altLang="en-US" sz="3600" smtClean="0">
                <a:ea typeface="楷体_GB2312" pitchFamily="49" charset="-122"/>
              </a:rPr>
              <a:t> </a:t>
            </a:r>
            <a:r>
              <a:rPr lang="en-US" altLang="zh-CN" sz="3600" b="1" smtClean="0">
                <a:ea typeface="楷体_GB2312" pitchFamily="49" charset="-122"/>
              </a:rPr>
              <a:t>A</a:t>
            </a:r>
            <a:r>
              <a:rPr lang="en-US" altLang="zh-CN" sz="3600" b="1" baseline="-25000" smtClean="0">
                <a:ea typeface="楷体_GB2312" pitchFamily="49" charset="-122"/>
              </a:rPr>
              <a:t>i-1 </a:t>
            </a:r>
            <a:r>
              <a:rPr lang="zh-CN" altLang="en-US" sz="3600" smtClean="0">
                <a:latin typeface="楷体_GB2312" pitchFamily="49" charset="-122"/>
                <a:ea typeface="楷体_GB2312" pitchFamily="49" charset="-122"/>
              </a:rPr>
              <a:t>所指子树上所有关键字均</a:t>
            </a:r>
            <a:r>
              <a:rPr lang="zh-CN" altLang="en-US" sz="3600" b="1" smtClean="0">
                <a:solidFill>
                  <a:srgbClr val="0000FF"/>
                </a:solidFill>
                <a:latin typeface="楷体_GB2312" pitchFamily="49" charset="-122"/>
                <a:ea typeface="楷体_GB2312" pitchFamily="49" charset="-122"/>
              </a:rPr>
              <a:t>小于</a:t>
            </a:r>
            <a:r>
              <a:rPr lang="en-US" altLang="zh-CN" sz="3600" b="1" smtClean="0">
                <a:ea typeface="楷体_GB2312" pitchFamily="49" charset="-122"/>
              </a:rPr>
              <a:t>K</a:t>
            </a:r>
            <a:r>
              <a:rPr lang="en-US" altLang="zh-CN" sz="3600" b="1" baseline="-25000" smtClean="0">
                <a:ea typeface="楷体_GB2312" pitchFamily="49" charset="-122"/>
              </a:rPr>
              <a:t>i</a:t>
            </a:r>
            <a:endParaRPr lang="en-US" altLang="zh-CN" sz="3600" smtClean="0">
              <a:ea typeface="楷体_GB2312" pitchFamily="49" charset="-122"/>
            </a:endParaRPr>
          </a:p>
          <a:p>
            <a:pPr eaLnBrk="1" hangingPunct="1">
              <a:lnSpc>
                <a:spcPct val="150000"/>
              </a:lnSpc>
            </a:pPr>
            <a:r>
              <a:rPr lang="en-US" altLang="zh-CN" sz="3600" smtClean="0">
                <a:ea typeface="楷体_GB2312" pitchFamily="49" charset="-122"/>
              </a:rPr>
              <a:t> </a:t>
            </a:r>
            <a:r>
              <a:rPr lang="en-US" altLang="zh-CN" sz="3600" b="1" smtClean="0">
                <a:ea typeface="楷体_GB2312" pitchFamily="49" charset="-122"/>
              </a:rPr>
              <a:t>A</a:t>
            </a:r>
            <a:r>
              <a:rPr lang="en-US" altLang="zh-CN" sz="3600" b="1" baseline="-25000" smtClean="0">
                <a:ea typeface="楷体_GB2312" pitchFamily="49" charset="-122"/>
              </a:rPr>
              <a:t>i </a:t>
            </a:r>
            <a:r>
              <a:rPr lang="zh-CN" altLang="en-US" sz="3600" smtClean="0">
                <a:latin typeface="楷体_GB2312" pitchFamily="49" charset="-122"/>
                <a:ea typeface="楷体_GB2312" pitchFamily="49" charset="-122"/>
              </a:rPr>
              <a:t>所指子树上所有关键字均</a:t>
            </a:r>
            <a:r>
              <a:rPr lang="zh-CN" altLang="en-US" sz="3600" b="1" smtClean="0">
                <a:solidFill>
                  <a:srgbClr val="0000FF"/>
                </a:solidFill>
                <a:latin typeface="楷体_GB2312" pitchFamily="49" charset="-122"/>
                <a:ea typeface="楷体_GB2312" pitchFamily="49" charset="-122"/>
              </a:rPr>
              <a:t>大于</a:t>
            </a:r>
            <a:r>
              <a:rPr lang="en-US" altLang="zh-CN" sz="3600" b="1" smtClean="0">
                <a:ea typeface="楷体_GB2312" pitchFamily="49" charset="-122"/>
              </a:rPr>
              <a:t>K</a:t>
            </a:r>
            <a:r>
              <a:rPr lang="en-US" altLang="zh-CN" sz="3600" b="1" baseline="-25000" smtClean="0">
                <a:ea typeface="楷体_GB2312" pitchFamily="49" charset="-122"/>
              </a:rPr>
              <a:t>i</a:t>
            </a:r>
            <a:endParaRPr lang="en-US" altLang="zh-CN" sz="3600" smtClean="0">
              <a:ea typeface="楷体_GB2312" pitchFamily="49" charset="-122"/>
            </a:endParaRPr>
          </a:p>
        </p:txBody>
      </p:sp>
      <p:sp>
        <p:nvSpPr>
          <p:cNvPr id="97286" name="Text Box 6">
            <a:hlinkClick r:id="" action="ppaction://hlinkshowjump?jump=lastslideviewed"/>
          </p:cNvPr>
          <p:cNvSpPr txBox="1">
            <a:spLocks noChangeArrowheads="1"/>
          </p:cNvSpPr>
          <p:nvPr/>
        </p:nvSpPr>
        <p:spPr bwMode="auto">
          <a:xfrm>
            <a:off x="5622925" y="4768850"/>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t>排序</a:t>
            </a:r>
            <a:r>
              <a:rPr lang="zh-CN" altLang="en-US" sz="3600" b="1" smtClean="0"/>
              <a:t>树</a:t>
            </a:r>
            <a:r>
              <a:rPr lang="zh-CN" altLang="en-US" sz="3600" b="1"/>
              <a:t>的特性</a:t>
            </a:r>
          </a:p>
        </p:txBody>
      </p:sp>
      <p:sp>
        <p:nvSpPr>
          <p:cNvPr id="5" name="Line 4"/>
          <p:cNvSpPr>
            <a:spLocks noChangeShapeType="1"/>
          </p:cNvSpPr>
          <p:nvPr/>
        </p:nvSpPr>
        <p:spPr bwMode="auto">
          <a:xfrm>
            <a:off x="4403725" y="5085184"/>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5723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strips(downRight)">
                                      <p:cBhvr>
                                        <p:cTn id="7" dur="500"/>
                                        <p:tgtEl>
                                          <p:spTgt spid="97283">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animEffect transition="in" filter="strips(downRight)">
                                      <p:cBhvr>
                                        <p:cTn id="11" dur="500"/>
                                        <p:tgtEl>
                                          <p:spTgt spid="97283">
                                            <p:txEl>
                                              <p:pRg st="1" end="1"/>
                                            </p:txEl>
                                          </p:spTgt>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animEffect transition="in" filter="strips(downRight)">
                                      <p:cBhvr>
                                        <p:cTn id="15" dur="500"/>
                                        <p:tgtEl>
                                          <p:spTgt spid="97283">
                                            <p:txEl>
                                              <p:pRg st="2" end="2"/>
                                            </p:txEl>
                                          </p:spTgt>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ppt_x</p:attrName>
                                        </p:attrNameLst>
                                      </p:cBhvr>
                                      <p:tavLst>
                                        <p:tav tm="0">
                                          <p:val>
                                            <p:strVal val="#ppt_x-#ppt_w/2"/>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7286"/>
                                        </p:tgtEl>
                                        <p:attrNameLst>
                                          <p:attrName>style.visibility</p:attrName>
                                        </p:attrNameLst>
                                      </p:cBhvr>
                                      <p:to>
                                        <p:strVal val="visible"/>
                                      </p:to>
                                    </p:set>
                                    <p:animEffect transition="in" filter="wipe(left)">
                                      <p:cBhvr>
                                        <p:cTn id="2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autoUpdateAnimBg="0" advAuto="0"/>
      <p:bldP spid="97286" grpId="0" autoUpdateAnimBg="0"/>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Text Box 3">
            <a:hlinkClick r:id="" action="ppaction://hlinkshowjump?jump=lastslideviewed"/>
          </p:cNvPr>
          <p:cNvSpPr txBox="1">
            <a:spLocks noChangeArrowheads="1"/>
          </p:cNvSpPr>
          <p:nvPr/>
        </p:nvSpPr>
        <p:spPr bwMode="auto">
          <a:xfrm>
            <a:off x="5622925" y="4077072"/>
            <a:ext cx="29642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a:t>平衡树的特性</a:t>
            </a:r>
          </a:p>
        </p:txBody>
      </p:sp>
      <p:sp>
        <p:nvSpPr>
          <p:cNvPr id="214021" name="Rectangle 5"/>
          <p:cNvSpPr>
            <a:spLocks noChangeArrowheads="1"/>
          </p:cNvSpPr>
          <p:nvPr/>
        </p:nvSpPr>
        <p:spPr bwMode="auto">
          <a:xfrm>
            <a:off x="304800" y="304800"/>
            <a:ext cx="8458200" cy="3628256"/>
          </a:xfrm>
          <a:prstGeom prst="rect">
            <a:avLst/>
          </a:prstGeom>
          <a:solidFill>
            <a:srgbClr val="FFFFFF"/>
          </a:solidFill>
          <a:ln w="9525">
            <a:solidFill>
              <a:srgbClr val="993300"/>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sz="3600">
                <a:latin typeface="楷体_GB2312" pitchFamily="49" charset="-122"/>
                <a:ea typeface="楷体_GB2312" pitchFamily="49" charset="-122"/>
              </a:rPr>
              <a:t>树中所有叶子结点均不带信息，且在树中的同一层次</a:t>
            </a:r>
            <a:r>
              <a:rPr lang="zh-CN" altLang="en-US" sz="3600" smtClean="0">
                <a:latin typeface="楷体_GB2312" pitchFamily="49" charset="-122"/>
                <a:ea typeface="楷体_GB2312" pitchFamily="49" charset="-122"/>
              </a:rPr>
              <a:t>上</a:t>
            </a:r>
            <a:endParaRPr lang="en-US" altLang="zh-CN" sz="3600">
              <a:ea typeface="楷体_GB2312" pitchFamily="49" charset="-122"/>
            </a:endParaRPr>
          </a:p>
          <a:p>
            <a:pPr eaLnBrk="1" hangingPunct="1">
              <a:spcBef>
                <a:spcPct val="20000"/>
              </a:spcBef>
              <a:buFontTx/>
              <a:buChar char="•"/>
            </a:pPr>
            <a:r>
              <a:rPr lang="zh-CN" altLang="en-US" sz="3600">
                <a:latin typeface="楷体_GB2312" pitchFamily="49" charset="-122"/>
                <a:ea typeface="楷体_GB2312" pitchFamily="49" charset="-122"/>
              </a:rPr>
              <a:t>根结点或为叶子结点，或至少含有两棵子</a:t>
            </a:r>
            <a:r>
              <a:rPr lang="zh-CN" altLang="en-US" sz="3600" smtClean="0">
                <a:latin typeface="楷体_GB2312" pitchFamily="49" charset="-122"/>
                <a:ea typeface="楷体_GB2312" pitchFamily="49" charset="-122"/>
              </a:rPr>
              <a:t>树</a:t>
            </a:r>
            <a:endParaRPr lang="en-US" altLang="zh-CN" sz="3600">
              <a:ea typeface="楷体_GB2312" pitchFamily="49" charset="-122"/>
            </a:endParaRPr>
          </a:p>
          <a:p>
            <a:pPr eaLnBrk="1" hangingPunct="1">
              <a:spcBef>
                <a:spcPct val="20000"/>
              </a:spcBef>
              <a:buFontTx/>
              <a:buChar char="•"/>
            </a:pPr>
            <a:r>
              <a:rPr lang="zh-CN" altLang="en-US" sz="3600">
                <a:latin typeface="楷体_GB2312" pitchFamily="49" charset="-122"/>
                <a:ea typeface="楷体_GB2312" pitchFamily="49" charset="-122"/>
              </a:rPr>
              <a:t>其余所有非叶结点均至少含有</a:t>
            </a:r>
            <a:r>
              <a:rPr lang="zh-CN" altLang="en-US" sz="3600">
                <a:latin typeface="楷体_GB2312" pitchFamily="49" charset="-122"/>
                <a:ea typeface="楷体_GB2312" pitchFamily="49" charset="-122"/>
                <a:sym typeface="Symbol" panose="05050102010706020507" pitchFamily="18" charset="2"/>
              </a:rPr>
              <a:t></a:t>
            </a:r>
            <a:r>
              <a:rPr lang="en-US" altLang="zh-CN" sz="3600" b="1" i="1">
                <a:ea typeface="楷体_GB2312" pitchFamily="49" charset="-122"/>
                <a:sym typeface="Symbol" panose="05050102010706020507" pitchFamily="18" charset="2"/>
              </a:rPr>
              <a:t>m/2</a:t>
            </a:r>
            <a:r>
              <a:rPr lang="en-US" altLang="zh-CN" sz="3600">
                <a:latin typeface="楷体_GB2312" pitchFamily="49" charset="-122"/>
                <a:ea typeface="楷体_GB2312" pitchFamily="49" charset="-122"/>
                <a:sym typeface="Symbol" panose="05050102010706020507" pitchFamily="18" charset="2"/>
              </a:rPr>
              <a:t></a:t>
            </a:r>
            <a:r>
              <a:rPr lang="zh-CN" altLang="en-US" sz="3600">
                <a:latin typeface="楷体_GB2312" pitchFamily="49" charset="-122"/>
                <a:ea typeface="楷体_GB2312" pitchFamily="49" charset="-122"/>
                <a:sym typeface="Symbol" panose="05050102010706020507" pitchFamily="18" charset="2"/>
              </a:rPr>
              <a:t>棵</a:t>
            </a:r>
            <a:r>
              <a:rPr lang="zh-CN" altLang="en-US" sz="3600">
                <a:latin typeface="楷体_GB2312" pitchFamily="49" charset="-122"/>
                <a:ea typeface="楷体_GB2312" pitchFamily="49" charset="-122"/>
              </a:rPr>
              <a:t>子树，至多含有 </a:t>
            </a:r>
            <a:r>
              <a:rPr lang="en-US" altLang="zh-CN" sz="3600" b="1" i="1">
                <a:ea typeface="楷体_GB2312" pitchFamily="49" charset="-122"/>
              </a:rPr>
              <a:t>m</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棵子</a:t>
            </a:r>
            <a:r>
              <a:rPr lang="zh-CN" altLang="en-US" sz="3600" smtClean="0">
                <a:latin typeface="楷体_GB2312" pitchFamily="49" charset="-122"/>
                <a:ea typeface="楷体_GB2312" pitchFamily="49" charset="-122"/>
              </a:rPr>
              <a:t>树</a:t>
            </a:r>
            <a:endParaRPr lang="en-US" altLang="zh-CN" sz="3600">
              <a:ea typeface="楷体_GB2312" pitchFamily="49" charset="-122"/>
            </a:endParaRPr>
          </a:p>
        </p:txBody>
      </p:sp>
      <p:sp>
        <p:nvSpPr>
          <p:cNvPr id="5" name="Line 4"/>
          <p:cNvSpPr>
            <a:spLocks noChangeShapeType="1"/>
          </p:cNvSpPr>
          <p:nvPr/>
        </p:nvSpPr>
        <p:spPr bwMode="auto">
          <a:xfrm>
            <a:off x="4432920" y="4419302"/>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33094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strips(downRight)">
                                      <p:cBhvr>
                                        <p:cTn id="7" dur="500"/>
                                        <p:tgtEl>
                                          <p:spTgt spid="214021">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14021">
                                            <p:txEl>
                                              <p:pRg st="1" end="1"/>
                                            </p:txEl>
                                          </p:spTgt>
                                        </p:tgtEl>
                                        <p:attrNameLst>
                                          <p:attrName>style.visibility</p:attrName>
                                        </p:attrNameLst>
                                      </p:cBhvr>
                                      <p:to>
                                        <p:strVal val="visible"/>
                                      </p:to>
                                    </p:set>
                                    <p:animEffect transition="in" filter="strips(downRight)">
                                      <p:cBhvr>
                                        <p:cTn id="11" dur="500"/>
                                        <p:tgtEl>
                                          <p:spTgt spid="214021">
                                            <p:txEl>
                                              <p:pRg st="1" end="1"/>
                                            </p:txEl>
                                          </p:spTgt>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14021">
                                            <p:txEl>
                                              <p:pRg st="2" end="2"/>
                                            </p:txEl>
                                          </p:spTgt>
                                        </p:tgtEl>
                                        <p:attrNameLst>
                                          <p:attrName>style.visibility</p:attrName>
                                        </p:attrNameLst>
                                      </p:cBhvr>
                                      <p:to>
                                        <p:strVal val="visible"/>
                                      </p:to>
                                    </p:set>
                                    <p:animEffect transition="in" filter="strips(downRight)">
                                      <p:cBhvr>
                                        <p:cTn id="15" dur="500"/>
                                        <p:tgtEl>
                                          <p:spTgt spid="214021">
                                            <p:txEl>
                                              <p:pRg st="2" end="2"/>
                                            </p:txEl>
                                          </p:spTgt>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ppt_x</p:attrName>
                                        </p:attrNameLst>
                                      </p:cBhvr>
                                      <p:tavLst>
                                        <p:tav tm="0">
                                          <p:val>
                                            <p:strVal val="#ppt_x-#ppt_w/2"/>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14019"/>
                                        </p:tgtEl>
                                        <p:attrNameLst>
                                          <p:attrName>style.visibility</p:attrName>
                                        </p:attrNameLst>
                                      </p:cBhvr>
                                      <p:to>
                                        <p:strVal val="visible"/>
                                      </p:to>
                                    </p:set>
                                    <p:animEffect transition="in" filter="wipe(left)">
                                      <p:cBhvr>
                                        <p:cTn id="27" dur="5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P spid="214021" grpId="0" build="p" autoUpdateAnimBg="0" advAuto="0"/>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3" name="Rectangle 4"/>
          <p:cNvSpPr>
            <a:spLocks noChangeArrowheads="1"/>
          </p:cNvSpPr>
          <p:nvPr/>
        </p:nvSpPr>
        <p:spPr bwMode="auto">
          <a:xfrm>
            <a:off x="5195317" y="2325076"/>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g</a:t>
            </a:r>
          </a:p>
        </p:txBody>
      </p:sp>
      <p:sp>
        <p:nvSpPr>
          <p:cNvPr id="647174" name="Rectangle 5"/>
          <p:cNvSpPr>
            <a:spLocks noChangeArrowheads="1"/>
          </p:cNvSpPr>
          <p:nvPr/>
        </p:nvSpPr>
        <p:spPr bwMode="auto">
          <a:xfrm>
            <a:off x="2375917" y="2705907"/>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f</a:t>
            </a:r>
          </a:p>
        </p:txBody>
      </p:sp>
      <p:sp>
        <p:nvSpPr>
          <p:cNvPr id="647175" name="Rectangle 6"/>
          <p:cNvSpPr>
            <a:spLocks noChangeArrowheads="1"/>
          </p:cNvSpPr>
          <p:nvPr/>
        </p:nvSpPr>
        <p:spPr bwMode="auto">
          <a:xfrm>
            <a:off x="3061717" y="1829996"/>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e</a:t>
            </a:r>
          </a:p>
        </p:txBody>
      </p:sp>
      <p:sp>
        <p:nvSpPr>
          <p:cNvPr id="647176" name="Rectangle 7"/>
          <p:cNvSpPr>
            <a:spLocks noChangeArrowheads="1"/>
          </p:cNvSpPr>
          <p:nvPr/>
        </p:nvSpPr>
        <p:spPr bwMode="auto">
          <a:xfrm>
            <a:off x="394717" y="1842690"/>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d</a:t>
            </a:r>
          </a:p>
        </p:txBody>
      </p:sp>
      <p:sp>
        <p:nvSpPr>
          <p:cNvPr id="647177" name="Rectangle 8"/>
          <p:cNvSpPr>
            <a:spLocks noChangeArrowheads="1"/>
          </p:cNvSpPr>
          <p:nvPr/>
        </p:nvSpPr>
        <p:spPr bwMode="auto">
          <a:xfrm>
            <a:off x="5652517" y="1119111"/>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c</a:t>
            </a:r>
          </a:p>
        </p:txBody>
      </p:sp>
      <p:sp>
        <p:nvSpPr>
          <p:cNvPr id="647178" name="Rectangle 9"/>
          <p:cNvSpPr>
            <a:spLocks noChangeArrowheads="1"/>
          </p:cNvSpPr>
          <p:nvPr/>
        </p:nvSpPr>
        <p:spPr bwMode="auto">
          <a:xfrm>
            <a:off x="1385317" y="1182583"/>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b</a:t>
            </a:r>
          </a:p>
        </p:txBody>
      </p:sp>
      <p:sp>
        <p:nvSpPr>
          <p:cNvPr id="647179" name="Rectangle 10"/>
          <p:cNvSpPr>
            <a:spLocks noChangeArrowheads="1"/>
          </p:cNvSpPr>
          <p:nvPr/>
        </p:nvSpPr>
        <p:spPr bwMode="auto">
          <a:xfrm>
            <a:off x="3112517" y="468524"/>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a</a:t>
            </a:r>
          </a:p>
        </p:txBody>
      </p:sp>
      <p:grpSp>
        <p:nvGrpSpPr>
          <p:cNvPr id="647180" name="Group 11"/>
          <p:cNvGrpSpPr>
            <a:grpSpLocks/>
          </p:cNvGrpSpPr>
          <p:nvPr/>
        </p:nvGrpSpPr>
        <p:grpSpPr bwMode="auto">
          <a:xfrm>
            <a:off x="2934717" y="801751"/>
            <a:ext cx="1474787" cy="360203"/>
            <a:chOff x="0" y="0"/>
            <a:chExt cx="929" cy="227"/>
          </a:xfrm>
        </p:grpSpPr>
        <p:sp>
          <p:nvSpPr>
            <p:cNvPr id="647239" name="Rectangle 12"/>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1       24</a:t>
              </a:r>
            </a:p>
          </p:txBody>
        </p:sp>
        <p:sp>
          <p:nvSpPr>
            <p:cNvPr id="647240" name="Line 13"/>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41" name="Line 14"/>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42" name="Line 15"/>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1" name="Group 16"/>
          <p:cNvGrpSpPr>
            <a:grpSpLocks/>
          </p:cNvGrpSpPr>
          <p:nvPr/>
        </p:nvGrpSpPr>
        <p:grpSpPr bwMode="auto">
          <a:xfrm>
            <a:off x="1218629" y="1512636"/>
            <a:ext cx="1474787" cy="360203"/>
            <a:chOff x="0" y="0"/>
            <a:chExt cx="929" cy="227"/>
          </a:xfrm>
        </p:grpSpPr>
        <p:sp>
          <p:nvSpPr>
            <p:cNvPr id="647235" name="Rectangle 17"/>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1       15</a:t>
              </a:r>
            </a:p>
          </p:txBody>
        </p:sp>
        <p:sp>
          <p:nvSpPr>
            <p:cNvPr id="647236" name="Line 18"/>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7" name="Line 19"/>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8" name="Line 20"/>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2" name="Group 21"/>
          <p:cNvGrpSpPr>
            <a:grpSpLocks/>
          </p:cNvGrpSpPr>
          <p:nvPr/>
        </p:nvGrpSpPr>
        <p:grpSpPr bwMode="auto">
          <a:xfrm>
            <a:off x="2564829" y="2198132"/>
            <a:ext cx="1474787" cy="360203"/>
            <a:chOff x="0" y="0"/>
            <a:chExt cx="929" cy="227"/>
          </a:xfrm>
        </p:grpSpPr>
        <p:sp>
          <p:nvSpPr>
            <p:cNvPr id="647231" name="Rectangle 22"/>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smtClean="0">
                  <a:latin typeface="Times New Roman" pitchFamily="18" charset="0"/>
                </a:rPr>
                <a:t> </a:t>
              </a:r>
              <a:r>
                <a:rPr lang="en-US" altLang="en-US" sz="2400" b="1" smtClean="0">
                  <a:latin typeface="Times New Roman" pitchFamily="18" charset="0"/>
                  <a:cs typeface="Times New Roman" pitchFamily="18" charset="0"/>
                </a:rPr>
                <a:t>∧</a:t>
              </a:r>
              <a:r>
                <a:rPr lang="en-US" altLang="en-US" sz="2400" b="1" smtClean="0">
                  <a:latin typeface="Times New Roman" pitchFamily="18" charset="0"/>
                </a:rPr>
                <a:t>   20  </a:t>
              </a:r>
              <a:r>
                <a:rPr lang="en-US" altLang="en-US" sz="2400" b="1" smtClean="0">
                  <a:latin typeface="Times New Roman" pitchFamily="18" charset="0"/>
                  <a:cs typeface="Times New Roman" pitchFamily="18" charset="0"/>
                </a:rPr>
                <a:t>∧</a:t>
              </a:r>
              <a:endParaRPr lang="en-US" altLang="en-US" sz="2400" b="1">
                <a:latin typeface="Times New Roman" pitchFamily="18" charset="0"/>
                <a:cs typeface="Times New Roman" pitchFamily="18" charset="0"/>
              </a:endParaRPr>
            </a:p>
          </p:txBody>
        </p:sp>
        <p:sp>
          <p:nvSpPr>
            <p:cNvPr id="647232" name="Line 23"/>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3" name="Line 24"/>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4" name="Line 25"/>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3" name="Group 26"/>
          <p:cNvGrpSpPr>
            <a:grpSpLocks/>
          </p:cNvGrpSpPr>
          <p:nvPr/>
        </p:nvGrpSpPr>
        <p:grpSpPr bwMode="auto">
          <a:xfrm>
            <a:off x="2680717" y="2726536"/>
            <a:ext cx="2159000" cy="360203"/>
            <a:chOff x="0" y="0"/>
            <a:chExt cx="1360" cy="227"/>
          </a:xfrm>
        </p:grpSpPr>
        <p:sp>
          <p:nvSpPr>
            <p:cNvPr id="647225" name="Rectangle 27"/>
            <p:cNvSpPr>
              <a:spLocks noChangeArrowheads="1"/>
            </p:cNvSpPr>
            <p:nvPr/>
          </p:nvSpPr>
          <p:spPr bwMode="auto">
            <a:xfrm>
              <a:off x="0" y="0"/>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b="1">
                  <a:latin typeface="Times New Roman" pitchFamily="18" charset="0"/>
                  <a:cs typeface="Times New Roman" pitchFamily="18" charset="0"/>
                </a:rPr>
                <a:t>∧ </a:t>
              </a:r>
              <a:r>
                <a:rPr lang="en-US" altLang="en-US" sz="2400" b="1" smtClean="0">
                  <a:latin typeface="Times New Roman" pitchFamily="18" charset="0"/>
                  <a:cs typeface="Times New Roman" pitchFamily="18" charset="0"/>
                </a:rPr>
                <a:t>  28 </a:t>
              </a:r>
              <a:r>
                <a:rPr lang="en-US" altLang="en-US" sz="2400" b="1">
                  <a:latin typeface="Times New Roman" pitchFamily="18" charset="0"/>
                  <a:cs typeface="Times New Roman" pitchFamily="18" charset="0"/>
                </a:rPr>
                <a:t>∧</a:t>
              </a:r>
              <a:r>
                <a:rPr lang="en-US" altLang="en-US" sz="2400" b="1">
                  <a:latin typeface="Times New Roman" pitchFamily="18" charset="0"/>
                </a:rPr>
                <a:t> </a:t>
              </a:r>
              <a:r>
                <a:rPr lang="en-US" altLang="en-US" sz="2400" b="1" smtClean="0">
                  <a:latin typeface="Times New Roman" pitchFamily="18" charset="0"/>
                </a:rPr>
                <a:t>  31 </a:t>
              </a:r>
              <a:r>
                <a:rPr lang="en-US" altLang="en-US" sz="2400" b="1">
                  <a:latin typeface="Times New Roman" pitchFamily="18" charset="0"/>
                  <a:cs typeface="Times New Roman" pitchFamily="18" charset="0"/>
                </a:rPr>
                <a:t>∧</a:t>
              </a:r>
            </a:p>
          </p:txBody>
        </p:sp>
        <p:sp>
          <p:nvSpPr>
            <p:cNvPr id="647226" name="Line 28"/>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7" name="Line 29"/>
            <p:cNvSpPr>
              <a:spLocks noChangeShapeType="1"/>
            </p:cNvSpPr>
            <p:nvPr/>
          </p:nvSpPr>
          <p:spPr bwMode="auto">
            <a:xfrm>
              <a:off x="43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8" name="Line 30"/>
            <p:cNvSpPr>
              <a:spLocks noChangeShapeType="1"/>
            </p:cNvSpPr>
            <p:nvPr/>
          </p:nvSpPr>
          <p:spPr bwMode="auto">
            <a:xfrm>
              <a:off x="67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9" name="Line 31"/>
            <p:cNvSpPr>
              <a:spLocks noChangeShapeType="1"/>
            </p:cNvSpPr>
            <p:nvPr/>
          </p:nvSpPr>
          <p:spPr bwMode="auto">
            <a:xfrm>
              <a:off x="91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0" name="Line 32"/>
            <p:cNvSpPr>
              <a:spLocks noChangeShapeType="1"/>
            </p:cNvSpPr>
            <p:nvPr/>
          </p:nvSpPr>
          <p:spPr bwMode="auto">
            <a:xfrm>
              <a:off x="115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4" name="Group 33"/>
          <p:cNvGrpSpPr>
            <a:grpSpLocks/>
          </p:cNvGrpSpPr>
          <p:nvPr/>
        </p:nvGrpSpPr>
        <p:grpSpPr bwMode="auto">
          <a:xfrm>
            <a:off x="89917" y="2198132"/>
            <a:ext cx="2159000" cy="360203"/>
            <a:chOff x="0" y="0"/>
            <a:chExt cx="1360" cy="227"/>
          </a:xfrm>
        </p:grpSpPr>
        <p:sp>
          <p:nvSpPr>
            <p:cNvPr id="647219" name="Rectangle 34"/>
            <p:cNvSpPr>
              <a:spLocks noChangeArrowheads="1"/>
            </p:cNvSpPr>
            <p:nvPr/>
          </p:nvSpPr>
          <p:spPr bwMode="auto">
            <a:xfrm>
              <a:off x="0" y="0"/>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b="1" smtClean="0">
                  <a:latin typeface="Times New Roman" pitchFamily="18" charset="0"/>
                  <a:cs typeface="Times New Roman" pitchFamily="18" charset="0"/>
                </a:rPr>
                <a:t>∧   </a:t>
              </a:r>
              <a:r>
                <a:rPr lang="en-US" altLang="en-US" sz="2400" b="1">
                  <a:latin typeface="Times New Roman" pitchFamily="18" charset="0"/>
                  <a:cs typeface="Times New Roman" pitchFamily="18" charset="0"/>
                </a:rPr>
                <a:t>10 </a:t>
              </a:r>
              <a:r>
                <a:rPr lang="en-US" altLang="en-US" sz="2400" b="1" smtClean="0">
                  <a:latin typeface="Times New Roman" pitchFamily="18" charset="0"/>
                  <a:cs typeface="Times New Roman" pitchFamily="18" charset="0"/>
                </a:rPr>
                <a:t> ∧</a:t>
              </a:r>
              <a:r>
                <a:rPr lang="en-US" altLang="en-US" sz="2400" b="1" smtClean="0">
                  <a:latin typeface="Times New Roman" pitchFamily="18" charset="0"/>
                </a:rPr>
                <a:t>  12 </a:t>
              </a:r>
              <a:r>
                <a:rPr lang="en-US" altLang="en-US" sz="2400" b="1">
                  <a:latin typeface="Times New Roman" pitchFamily="18" charset="0"/>
                  <a:cs typeface="Times New Roman" pitchFamily="18" charset="0"/>
                </a:rPr>
                <a:t>∧</a:t>
              </a:r>
            </a:p>
          </p:txBody>
        </p:sp>
        <p:sp>
          <p:nvSpPr>
            <p:cNvPr id="647220" name="Line 35"/>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1" name="Line 36"/>
            <p:cNvSpPr>
              <a:spLocks noChangeShapeType="1"/>
            </p:cNvSpPr>
            <p:nvPr/>
          </p:nvSpPr>
          <p:spPr bwMode="auto">
            <a:xfrm>
              <a:off x="43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2" name="Line 37"/>
            <p:cNvSpPr>
              <a:spLocks noChangeShapeType="1"/>
            </p:cNvSpPr>
            <p:nvPr/>
          </p:nvSpPr>
          <p:spPr bwMode="auto">
            <a:xfrm>
              <a:off x="67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3" name="Line 38"/>
            <p:cNvSpPr>
              <a:spLocks noChangeShapeType="1"/>
            </p:cNvSpPr>
            <p:nvPr/>
          </p:nvSpPr>
          <p:spPr bwMode="auto">
            <a:xfrm>
              <a:off x="91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4" name="Line 39"/>
            <p:cNvSpPr>
              <a:spLocks noChangeShapeType="1"/>
            </p:cNvSpPr>
            <p:nvPr/>
          </p:nvSpPr>
          <p:spPr bwMode="auto">
            <a:xfrm>
              <a:off x="115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47215" name="Rectangle 41"/>
          <p:cNvSpPr>
            <a:spLocks noChangeArrowheads="1"/>
          </p:cNvSpPr>
          <p:nvPr/>
        </p:nvSpPr>
        <p:spPr bwMode="auto">
          <a:xfrm>
            <a:off x="7633717" y="3239071"/>
            <a:ext cx="1474787" cy="36020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smtClean="0">
                <a:latin typeface="Times New Roman" pitchFamily="18" charset="0"/>
              </a:rPr>
              <a:t> </a:t>
            </a:r>
            <a:r>
              <a:rPr lang="en-US" altLang="en-US" sz="2400" b="1" smtClean="0">
                <a:latin typeface="Times New Roman" pitchFamily="18" charset="0"/>
                <a:cs typeface="Times New Roman" pitchFamily="18" charset="0"/>
              </a:rPr>
              <a:t>∧</a:t>
            </a:r>
            <a:r>
              <a:rPr lang="en-US" altLang="en-US" sz="2400" b="1" smtClean="0">
                <a:latin typeface="Times New Roman" pitchFamily="18" charset="0"/>
              </a:rPr>
              <a:t>   56 </a:t>
            </a:r>
            <a:r>
              <a:rPr lang="en-US" altLang="en-US" sz="2400" b="1">
                <a:latin typeface="Times New Roman" pitchFamily="18" charset="0"/>
                <a:cs typeface="Times New Roman" pitchFamily="18" charset="0"/>
              </a:rPr>
              <a:t>∧</a:t>
            </a:r>
          </a:p>
        </p:txBody>
      </p:sp>
      <p:sp>
        <p:nvSpPr>
          <p:cNvPr id="647216" name="Line 42"/>
          <p:cNvSpPr>
            <a:spLocks noChangeShapeType="1"/>
          </p:cNvSpPr>
          <p:nvPr/>
        </p:nvSpPr>
        <p:spPr bwMode="auto">
          <a:xfrm>
            <a:off x="7938517" y="3239071"/>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7" name="Line 43"/>
          <p:cNvSpPr>
            <a:spLocks noChangeShapeType="1"/>
          </p:cNvSpPr>
          <p:nvPr/>
        </p:nvSpPr>
        <p:spPr bwMode="auto">
          <a:xfrm>
            <a:off x="8306817" y="3239071"/>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8" name="Line 44"/>
          <p:cNvSpPr>
            <a:spLocks noChangeShapeType="1"/>
          </p:cNvSpPr>
          <p:nvPr/>
        </p:nvSpPr>
        <p:spPr bwMode="auto">
          <a:xfrm>
            <a:off x="8776717" y="3239071"/>
            <a:ext cx="0" cy="36020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47186" name="Group 45"/>
          <p:cNvGrpSpPr>
            <a:grpSpLocks/>
          </p:cNvGrpSpPr>
          <p:nvPr/>
        </p:nvGrpSpPr>
        <p:grpSpPr bwMode="auto">
          <a:xfrm>
            <a:off x="6795517" y="2731296"/>
            <a:ext cx="1474787" cy="360203"/>
            <a:chOff x="0" y="0"/>
            <a:chExt cx="929" cy="227"/>
          </a:xfrm>
        </p:grpSpPr>
        <p:sp>
          <p:nvSpPr>
            <p:cNvPr id="647211" name="Rectangle 46"/>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cs typeface="Times New Roman" pitchFamily="18" charset="0"/>
                </a:rPr>
                <a:t>∧</a:t>
              </a:r>
              <a:r>
                <a:rPr lang="en-US" altLang="en-US" sz="2400" b="1">
                  <a:latin typeface="Times New Roman" pitchFamily="18" charset="0"/>
                </a:rPr>
                <a:t>  </a:t>
              </a:r>
              <a:r>
                <a:rPr lang="en-US" altLang="en-US" sz="2400" b="1" smtClean="0">
                  <a:latin typeface="Times New Roman" pitchFamily="18" charset="0"/>
                </a:rPr>
                <a:t>  50 </a:t>
              </a:r>
              <a:r>
                <a:rPr lang="en-US" altLang="en-US" sz="2400" b="1">
                  <a:latin typeface="Times New Roman" pitchFamily="18" charset="0"/>
                  <a:cs typeface="Times New Roman" pitchFamily="18" charset="0"/>
                </a:rPr>
                <a:t>∧</a:t>
              </a:r>
            </a:p>
          </p:txBody>
        </p:sp>
        <p:sp>
          <p:nvSpPr>
            <p:cNvPr id="647212" name="Line 47"/>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3" name="Line 48"/>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4" name="Line 49"/>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7" name="Group 50"/>
          <p:cNvGrpSpPr>
            <a:grpSpLocks/>
          </p:cNvGrpSpPr>
          <p:nvPr/>
        </p:nvGrpSpPr>
        <p:grpSpPr bwMode="auto">
          <a:xfrm>
            <a:off x="5119117" y="2731296"/>
            <a:ext cx="1474787" cy="360203"/>
            <a:chOff x="0" y="0"/>
            <a:chExt cx="929" cy="227"/>
          </a:xfrm>
        </p:grpSpPr>
        <p:sp>
          <p:nvSpPr>
            <p:cNvPr id="647207" name="Rectangle 51"/>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cs typeface="Times New Roman" pitchFamily="18" charset="0"/>
                </a:rPr>
                <a:t>∧</a:t>
              </a:r>
              <a:r>
                <a:rPr lang="en-US" altLang="en-US" sz="2400" b="1">
                  <a:latin typeface="Times New Roman" pitchFamily="18" charset="0"/>
                </a:rPr>
                <a:t>  </a:t>
              </a:r>
              <a:r>
                <a:rPr lang="en-US" altLang="en-US" sz="2400" b="1" smtClean="0">
                  <a:latin typeface="Times New Roman" pitchFamily="18" charset="0"/>
                </a:rPr>
                <a:t>37    </a:t>
              </a:r>
              <a:r>
                <a:rPr lang="en-US" altLang="en-US" sz="2400" b="1">
                  <a:latin typeface="Times New Roman" pitchFamily="18" charset="0"/>
                  <a:cs typeface="Times New Roman" pitchFamily="18" charset="0"/>
                </a:rPr>
                <a:t>∧</a:t>
              </a:r>
            </a:p>
          </p:txBody>
        </p:sp>
        <p:sp>
          <p:nvSpPr>
            <p:cNvPr id="647208" name="Line 52"/>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9" name="Line 53"/>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0" name="Line 54"/>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47188" name="Line 55"/>
          <p:cNvSpPr>
            <a:spLocks noChangeShapeType="1"/>
          </p:cNvSpPr>
          <p:nvPr/>
        </p:nvSpPr>
        <p:spPr bwMode="auto">
          <a:xfrm flipH="1">
            <a:off x="2388617" y="1055639"/>
            <a:ext cx="1093787" cy="44430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89" name="Line 56"/>
          <p:cNvSpPr>
            <a:spLocks noChangeShapeType="1"/>
          </p:cNvSpPr>
          <p:nvPr/>
        </p:nvSpPr>
        <p:spPr bwMode="auto">
          <a:xfrm flipH="1">
            <a:off x="991617" y="1753829"/>
            <a:ext cx="774700" cy="43160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0" name="Line 57"/>
          <p:cNvSpPr>
            <a:spLocks noChangeShapeType="1"/>
          </p:cNvSpPr>
          <p:nvPr/>
        </p:nvSpPr>
        <p:spPr bwMode="auto">
          <a:xfrm>
            <a:off x="4193604" y="1030250"/>
            <a:ext cx="1130300" cy="4569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1" name="Line 58"/>
          <p:cNvSpPr>
            <a:spLocks noChangeShapeType="1"/>
          </p:cNvSpPr>
          <p:nvPr/>
        </p:nvSpPr>
        <p:spPr bwMode="auto">
          <a:xfrm>
            <a:off x="2439417" y="1741135"/>
            <a:ext cx="457200" cy="4569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2" name="Line 59"/>
          <p:cNvSpPr>
            <a:spLocks noChangeShapeType="1"/>
          </p:cNvSpPr>
          <p:nvPr/>
        </p:nvSpPr>
        <p:spPr bwMode="auto">
          <a:xfrm flipH="1">
            <a:off x="4217417" y="1741135"/>
            <a:ext cx="1143000" cy="9901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3" name="Line 60"/>
          <p:cNvSpPr>
            <a:spLocks noChangeShapeType="1"/>
          </p:cNvSpPr>
          <p:nvPr/>
        </p:nvSpPr>
        <p:spPr bwMode="auto">
          <a:xfrm flipH="1">
            <a:off x="5881117" y="1728441"/>
            <a:ext cx="304800" cy="9901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4" name="Line 61"/>
          <p:cNvSpPr>
            <a:spLocks noChangeShapeType="1"/>
          </p:cNvSpPr>
          <p:nvPr/>
        </p:nvSpPr>
        <p:spPr bwMode="auto">
          <a:xfrm>
            <a:off x="7036817" y="1741135"/>
            <a:ext cx="381000" cy="99016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47195" name="Group 62"/>
          <p:cNvGrpSpPr>
            <a:grpSpLocks/>
          </p:cNvGrpSpPr>
          <p:nvPr/>
        </p:nvGrpSpPr>
        <p:grpSpPr bwMode="auto">
          <a:xfrm>
            <a:off x="4866704" y="1499942"/>
            <a:ext cx="3167062" cy="372897"/>
            <a:chOff x="0" y="0"/>
            <a:chExt cx="1995" cy="235"/>
          </a:xfrm>
        </p:grpSpPr>
        <p:sp>
          <p:nvSpPr>
            <p:cNvPr id="647199" name="Rectangle 63"/>
            <p:cNvSpPr>
              <a:spLocks noChangeArrowheads="1"/>
            </p:cNvSpPr>
            <p:nvPr/>
          </p:nvSpPr>
          <p:spPr bwMode="auto">
            <a:xfrm>
              <a:off x="0" y="0"/>
              <a:ext cx="199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b="1">
                  <a:latin typeface="Times New Roman" pitchFamily="18" charset="0"/>
                  <a:cs typeface="Times New Roman" pitchFamily="18" charset="0"/>
                </a:rPr>
                <a:t>33      </a:t>
              </a:r>
              <a:r>
                <a:rPr lang="en-US" altLang="en-US" sz="2400" b="1">
                  <a:latin typeface="Times New Roman" pitchFamily="18" charset="0"/>
                </a:rPr>
                <a:t> 48 </a:t>
              </a:r>
              <a:r>
                <a:rPr lang="en-US" altLang="en-US" sz="2400" b="1">
                  <a:latin typeface="Times New Roman" pitchFamily="18" charset="0"/>
                  <a:cs typeface="Times New Roman" pitchFamily="18" charset="0"/>
                </a:rPr>
                <a:t>      53</a:t>
              </a:r>
            </a:p>
          </p:txBody>
        </p:sp>
        <p:sp>
          <p:nvSpPr>
            <p:cNvPr id="647200" name="Line 64"/>
            <p:cNvSpPr>
              <a:spLocks noChangeShapeType="1"/>
            </p:cNvSpPr>
            <p:nvPr/>
          </p:nvSpPr>
          <p:spPr bwMode="auto">
            <a:xfrm>
              <a:off x="20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1" name="Line 65"/>
            <p:cNvSpPr>
              <a:spLocks noChangeShapeType="1"/>
            </p:cNvSpPr>
            <p:nvPr/>
          </p:nvSpPr>
          <p:spPr bwMode="auto">
            <a:xfrm>
              <a:off x="43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2" name="Line 66"/>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3" name="Line 67"/>
            <p:cNvSpPr>
              <a:spLocks noChangeShapeType="1"/>
            </p:cNvSpPr>
            <p:nvPr/>
          </p:nvSpPr>
          <p:spPr bwMode="auto">
            <a:xfrm>
              <a:off x="96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4" name="Line 68"/>
            <p:cNvSpPr>
              <a:spLocks noChangeShapeType="1"/>
            </p:cNvSpPr>
            <p:nvPr/>
          </p:nvSpPr>
          <p:spPr bwMode="auto">
            <a:xfrm>
              <a:off x="124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5" name="Line 69"/>
            <p:cNvSpPr>
              <a:spLocks noChangeShapeType="1"/>
            </p:cNvSpPr>
            <p:nvPr/>
          </p:nvSpPr>
          <p:spPr bwMode="auto">
            <a:xfrm>
              <a:off x="148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6" name="Line 70"/>
            <p:cNvSpPr>
              <a:spLocks noChangeShapeType="1"/>
            </p:cNvSpPr>
            <p:nvPr/>
          </p:nvSpPr>
          <p:spPr bwMode="auto">
            <a:xfrm>
              <a:off x="1775" y="8"/>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47196" name="Line 71"/>
          <p:cNvSpPr>
            <a:spLocks noChangeShapeType="1"/>
          </p:cNvSpPr>
          <p:nvPr/>
        </p:nvSpPr>
        <p:spPr bwMode="auto">
          <a:xfrm>
            <a:off x="7862317" y="1791912"/>
            <a:ext cx="838200" cy="14471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7" name="Rectangle 72"/>
          <p:cNvSpPr>
            <a:spLocks noChangeArrowheads="1"/>
          </p:cNvSpPr>
          <p:nvPr/>
        </p:nvSpPr>
        <p:spPr bwMode="auto">
          <a:xfrm>
            <a:off x="7252717" y="3239071"/>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i</a:t>
            </a:r>
          </a:p>
        </p:txBody>
      </p:sp>
      <p:sp>
        <p:nvSpPr>
          <p:cNvPr id="647198" name="Rectangle 73"/>
          <p:cNvSpPr>
            <a:spLocks noChangeArrowheads="1"/>
          </p:cNvSpPr>
          <p:nvPr/>
        </p:nvSpPr>
        <p:spPr bwMode="auto">
          <a:xfrm>
            <a:off x="6795517" y="2350465"/>
            <a:ext cx="360362"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h</a:t>
            </a:r>
          </a:p>
        </p:txBody>
      </p:sp>
      <p:sp>
        <p:nvSpPr>
          <p:cNvPr id="647172" name="Rectangle 74"/>
          <p:cNvSpPr>
            <a:spLocks noChangeArrowheads="1"/>
          </p:cNvSpPr>
          <p:nvPr/>
        </p:nvSpPr>
        <p:spPr bwMode="auto">
          <a:xfrm>
            <a:off x="1686942" y="3688134"/>
            <a:ext cx="4725987" cy="360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smtClean="0">
                <a:latin typeface="Times New Roman" pitchFamily="18" charset="0"/>
              </a:rPr>
              <a:t>一</a:t>
            </a:r>
            <a:r>
              <a:rPr lang="zh-CN" altLang="en-US" sz="2000" b="1">
                <a:latin typeface="Times New Roman" pitchFamily="18" charset="0"/>
              </a:rPr>
              <a:t>棵包含</a:t>
            </a:r>
            <a:r>
              <a:rPr lang="en-US" altLang="en-US" sz="2000" b="1">
                <a:latin typeface="Times New Roman" pitchFamily="18" charset="0"/>
              </a:rPr>
              <a:t>13</a:t>
            </a:r>
            <a:r>
              <a:rPr lang="zh-CN" altLang="en-US" sz="2000" b="1">
                <a:latin typeface="Times New Roman" pitchFamily="18" charset="0"/>
              </a:rPr>
              <a:t>个关键字的</a:t>
            </a:r>
            <a:r>
              <a:rPr lang="en-US" altLang="en-US" sz="2000" b="1">
                <a:latin typeface="Times New Roman" pitchFamily="18" charset="0"/>
              </a:rPr>
              <a:t>4</a:t>
            </a:r>
            <a:r>
              <a:rPr lang="zh-CN" altLang="en-US" sz="2000" b="1">
                <a:latin typeface="Times New Roman" pitchFamily="18" charset="0"/>
              </a:rPr>
              <a:t>阶</a:t>
            </a:r>
            <a:r>
              <a:rPr lang="en-US" altLang="en-US" sz="2000" b="1" smtClean="0">
                <a:latin typeface="Times New Roman" pitchFamily="18" charset="0"/>
              </a:rPr>
              <a:t>B</a:t>
            </a:r>
            <a:r>
              <a:rPr lang="zh-CN" altLang="en-US" sz="2000" b="1" smtClean="0">
                <a:latin typeface="Times New Roman" pitchFamily="18" charset="0"/>
              </a:rPr>
              <a:t>树</a:t>
            </a:r>
            <a:endParaRPr lang="zh-CN" altLang="en-US" sz="2000" b="1">
              <a:latin typeface="Times New Roman" pitchFamily="18" charset="0"/>
            </a:endParaRPr>
          </a:p>
        </p:txBody>
      </p:sp>
      <p:sp>
        <p:nvSpPr>
          <p:cNvPr id="5" name="标题 4"/>
          <p:cNvSpPr>
            <a:spLocks noGrp="1"/>
          </p:cNvSpPr>
          <p:nvPr>
            <p:ph type="title"/>
          </p:nvPr>
        </p:nvSpPr>
        <p:spPr/>
        <p:txBody>
          <a:bodyPr/>
          <a:lstStyle/>
          <a:p>
            <a:r>
              <a:rPr lang="en-US" altLang="zh-CN" smtClean="0"/>
              <a:t>B</a:t>
            </a:r>
            <a:r>
              <a:rPr lang="zh-CN" altLang="en-US" smtClean="0"/>
              <a:t>树示例</a:t>
            </a:r>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374848" y="1152128"/>
                <a:ext cx="8229600" cy="5705872"/>
              </a:xfrm>
            </p:spPr>
            <p:txBody>
              <a:bodyPr>
                <a:normAutofit lnSpcReduction="10000"/>
              </a:bodyPr>
              <a:lstStyle/>
              <a:p>
                <a:endParaRPr lang="en-US" altLang="zh-CN" smtClean="0"/>
              </a:p>
              <a:p>
                <a:endParaRPr lang="en-US" altLang="zh-CN"/>
              </a:p>
              <a:p>
                <a:endParaRPr lang="en-US" altLang="zh-CN" smtClean="0"/>
              </a:p>
              <a:p>
                <a:endParaRPr lang="en-US" altLang="zh-CN"/>
              </a:p>
              <a:p>
                <a:endParaRPr lang="en-US" altLang="zh-CN" smtClean="0"/>
              </a:p>
              <a:p>
                <a:endParaRPr lang="en-US" altLang="zh-CN"/>
              </a:p>
              <a:p>
                <a:r>
                  <a:rPr lang="en-US" altLang="zh-CN" smtClean="0"/>
                  <a:t>m</a:t>
                </a:r>
                <a:r>
                  <a:rPr lang="zh-CN" altLang="en-US" smtClean="0"/>
                  <a:t>阶</a:t>
                </a:r>
                <a:r>
                  <a:rPr lang="en-US" altLang="zh-CN" smtClean="0"/>
                  <a:t>B</a:t>
                </a:r>
                <a:r>
                  <a:rPr lang="zh-CN" altLang="en-US" smtClean="0"/>
                  <a:t>树至少有多少结点？</a:t>
                </a:r>
                <a:endParaRPr lang="en-US" altLang="zh-CN" smtClean="0"/>
              </a:p>
              <a:p>
                <a:r>
                  <a:rPr lang="zh-CN" altLang="en-US" smtClean="0"/>
                  <a:t>第</a:t>
                </a:r>
                <a:r>
                  <a:rPr lang="en-US" altLang="zh-CN" smtClean="0"/>
                  <a:t>1</a:t>
                </a:r>
                <a:r>
                  <a:rPr lang="zh-CN" altLang="en-US" smtClean="0"/>
                  <a:t>层</a:t>
                </a:r>
                <a:r>
                  <a:rPr lang="en-US" altLang="zh-CN" smtClean="0"/>
                  <a:t> </a:t>
                </a:r>
                <a:r>
                  <a:rPr lang="zh-CN" altLang="en-US" smtClean="0"/>
                  <a:t>时，结点数为</a:t>
                </a:r>
                <a:r>
                  <a:rPr lang="en-US" altLang="zh-CN" smtClean="0"/>
                  <a:t>1</a:t>
                </a:r>
                <a:r>
                  <a:rPr lang="zh-CN" altLang="en-US" smtClean="0"/>
                  <a:t>；第</a:t>
                </a:r>
                <a:r>
                  <a:rPr lang="en-US" altLang="zh-CN" smtClean="0"/>
                  <a:t>2</a:t>
                </a:r>
                <a:r>
                  <a:rPr lang="zh-CN" altLang="en-US" smtClean="0"/>
                  <a:t>层时，结点数</a:t>
                </a:r>
                <a:r>
                  <a:rPr lang="en-US" altLang="zh-CN" smtClean="0"/>
                  <a:t> &gt;=2</a:t>
                </a:r>
                <a:r>
                  <a:rPr lang="zh-CN" altLang="en-US" smtClean="0"/>
                  <a:t>；第</a:t>
                </a:r>
                <a:r>
                  <a:rPr lang="en-US" altLang="zh-CN" smtClean="0"/>
                  <a:t>3</a:t>
                </a:r>
                <a:r>
                  <a:rPr lang="zh-CN" altLang="en-US" smtClean="0"/>
                  <a:t>层时，结点数为，</a:t>
                </a:r>
                <a:r>
                  <a:rPr lang="en-US" altLang="zh-CN" smtClean="0"/>
                  <a:t>…</a:t>
                </a:r>
              </a:p>
              <a:p>
                <a:r>
                  <a:rPr lang="zh-CN" altLang="en-US" smtClean="0"/>
                  <a:t>第</a:t>
                </a:r>
                <a:r>
                  <a:rPr lang="en-US" altLang="zh-CN" smtClean="0"/>
                  <a:t>h</a:t>
                </a:r>
                <a:r>
                  <a:rPr lang="zh-CN" altLang="en-US" smtClean="0"/>
                  <a:t>层时，结点数为</a:t>
                </a:r>
                <a:endParaRPr lang="zh-CN" altLang="en-US"/>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374848" y="1152128"/>
                <a:ext cx="8229600" cy="5705872"/>
              </a:xfrm>
              <a:blipFill rotWithShape="1">
                <a:blip r:embed="rId3"/>
                <a:stretch>
                  <a:fillRect l="-1481" r="-2963"/>
                </a:stretch>
              </a:blipFill>
            </p:spPr>
            <p:txBody>
              <a:bodyPr/>
              <a:lstStyle/>
              <a:p>
                <a:r>
                  <a:rPr 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49</a:t>
            </a:fld>
            <a:endParaRPr lang="zh-CN" altLang="en-US"/>
          </a:p>
        </p:txBody>
      </p:sp>
      <p:grpSp>
        <p:nvGrpSpPr>
          <p:cNvPr id="11" name="组合 10"/>
          <p:cNvGrpSpPr/>
          <p:nvPr/>
        </p:nvGrpSpPr>
        <p:grpSpPr>
          <a:xfrm>
            <a:off x="323528" y="2492896"/>
            <a:ext cx="432048" cy="1084437"/>
            <a:chOff x="178693" y="2886008"/>
            <a:chExt cx="432048" cy="1084437"/>
          </a:xfrm>
        </p:grpSpPr>
        <p:sp>
          <p:nvSpPr>
            <p:cNvPr id="7" name="矩形 6"/>
            <p:cNvSpPr/>
            <p:nvPr/>
          </p:nvSpPr>
          <p:spPr>
            <a:xfrm>
              <a:off x="178693" y="3437282"/>
              <a:ext cx="432048" cy="533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F</a:t>
              </a:r>
              <a:endParaRPr lang="en-US">
                <a:solidFill>
                  <a:schemeClr val="tx1"/>
                </a:solidFill>
              </a:endParaRPr>
            </a:p>
          </p:txBody>
        </p:sp>
        <p:cxnSp>
          <p:nvCxnSpPr>
            <p:cNvPr id="9" name="直接箭头连接符 8"/>
            <p:cNvCxnSpPr>
              <a:endCxn id="7" idx="0"/>
            </p:cNvCxnSpPr>
            <p:nvPr/>
          </p:nvCxnSpPr>
          <p:spPr>
            <a:xfrm>
              <a:off x="394717" y="2886008"/>
              <a:ext cx="0" cy="5512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08872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基本概念</a:t>
            </a:r>
          </a:p>
        </p:txBody>
      </p:sp>
      <p:sp>
        <p:nvSpPr>
          <p:cNvPr id="3" name="内容占位符 2"/>
          <p:cNvSpPr>
            <a:spLocks noGrp="1"/>
          </p:cNvSpPr>
          <p:nvPr>
            <p:ph idx="1"/>
          </p:nvPr>
        </p:nvSpPr>
        <p:spPr/>
        <p:txBody>
          <a:bodyPr>
            <a:normAutofit fontScale="92500"/>
          </a:bodyPr>
          <a:lstStyle/>
          <a:p>
            <a:r>
              <a:rPr lang="zh-CN" altLang="en-US" b="1" smtClean="0">
                <a:solidFill>
                  <a:srgbClr val="0000FF"/>
                </a:solidFill>
              </a:rPr>
              <a:t>结点的平衡</a:t>
            </a:r>
            <a:r>
              <a:rPr lang="zh-CN" altLang="en-US" b="1">
                <a:solidFill>
                  <a:srgbClr val="0000FF"/>
                </a:solidFill>
              </a:rPr>
              <a:t>因子</a:t>
            </a:r>
            <a:r>
              <a:rPr lang="en-US" altLang="en-US" b="1">
                <a:solidFill>
                  <a:srgbClr val="0000FF"/>
                </a:solidFill>
                <a:ea typeface="宋体" panose="02010600030101010101" pitchFamily="2" charset="-122"/>
              </a:rPr>
              <a:t>(Balance Factor) </a:t>
            </a:r>
            <a:r>
              <a:rPr lang="en-US" altLang="en-US" smtClean="0">
                <a:ea typeface="宋体" panose="02010600030101010101" pitchFamily="2" charset="-122"/>
              </a:rPr>
              <a:t>：</a:t>
            </a:r>
            <a:r>
              <a:rPr lang="zh-CN" altLang="en-US" smtClean="0">
                <a:ea typeface="宋体" panose="02010600030101010101" pitchFamily="2" charset="-122"/>
              </a:rPr>
              <a:t>该</a:t>
            </a:r>
            <a:r>
              <a:rPr lang="en-US" altLang="en-US" b="1" smtClean="0">
                <a:solidFill>
                  <a:schemeClr val="accent6">
                    <a:lumMod val="50000"/>
                  </a:schemeClr>
                </a:solidFill>
                <a:ea typeface="宋体" panose="02010600030101010101" pitchFamily="2" charset="-122"/>
              </a:rPr>
              <a:t>结点的</a:t>
            </a:r>
            <a:r>
              <a:rPr lang="zh-CN" altLang="en-US" b="1" smtClean="0">
                <a:solidFill>
                  <a:schemeClr val="accent6">
                    <a:lumMod val="50000"/>
                  </a:schemeClr>
                </a:solidFill>
                <a:ea typeface="宋体" panose="02010600030101010101" pitchFamily="2" charset="-122"/>
              </a:rPr>
              <a:t>右</a:t>
            </a:r>
            <a:r>
              <a:rPr lang="en-US" altLang="en-US" b="1" smtClean="0">
                <a:solidFill>
                  <a:schemeClr val="accent6">
                    <a:lumMod val="50000"/>
                  </a:schemeClr>
                </a:solidFill>
                <a:ea typeface="宋体" panose="02010600030101010101" pitchFamily="2" charset="-122"/>
              </a:rPr>
              <a:t>子树的深度减去其</a:t>
            </a:r>
            <a:r>
              <a:rPr lang="zh-CN" altLang="en-US" b="1" smtClean="0">
                <a:solidFill>
                  <a:schemeClr val="accent6">
                    <a:lumMod val="50000"/>
                  </a:schemeClr>
                </a:solidFill>
                <a:ea typeface="宋体" panose="02010600030101010101" pitchFamily="2" charset="-122"/>
              </a:rPr>
              <a:t>左</a:t>
            </a:r>
            <a:r>
              <a:rPr lang="en-US" altLang="en-US" b="1" smtClean="0">
                <a:solidFill>
                  <a:schemeClr val="accent6">
                    <a:lumMod val="50000"/>
                  </a:schemeClr>
                </a:solidFill>
                <a:ea typeface="宋体" panose="02010600030101010101" pitchFamily="2" charset="-122"/>
              </a:rPr>
              <a:t>子树深度</a:t>
            </a:r>
            <a:endParaRPr lang="en-US" altLang="en-US" b="1">
              <a:solidFill>
                <a:schemeClr val="accent6">
                  <a:lumMod val="50000"/>
                </a:schemeClr>
              </a:solidFill>
              <a:ea typeface="宋体" panose="02010600030101010101" pitchFamily="2" charset="-122"/>
            </a:endParaRPr>
          </a:p>
          <a:p>
            <a:pPr lvl="1"/>
            <a:r>
              <a:rPr lang="en-US" altLang="en-US" smtClean="0">
                <a:ea typeface="宋体" panose="02010600030101010101" pitchFamily="2" charset="-122"/>
              </a:rPr>
              <a:t>平衡二叉树上每个结点的平衡因子只可能是1、0和-1</a:t>
            </a:r>
            <a:endParaRPr lang="en-US" altLang="en-US">
              <a:ea typeface="宋体" panose="02010600030101010101" pitchFamily="2" charset="-122"/>
            </a:endParaRPr>
          </a:p>
          <a:p>
            <a:r>
              <a:rPr lang="en-US" altLang="en-US">
                <a:ea typeface="宋体" panose="02010600030101010101" pitchFamily="2" charset="-122"/>
              </a:rPr>
              <a:t>平衡二叉排序树(Balanced Binary Sort Tree)</a:t>
            </a:r>
            <a:r>
              <a:rPr lang="zh-CN" altLang="en-US"/>
              <a:t>：</a:t>
            </a:r>
            <a:r>
              <a:rPr lang="en-US" altLang="en-US" smtClean="0">
                <a:ea typeface="宋体" panose="02010600030101010101" pitchFamily="2" charset="-122"/>
              </a:rPr>
              <a:t>一棵二叉树既是二叉排序树又是平衡二叉树</a:t>
            </a:r>
          </a:p>
          <a:p>
            <a:pPr marL="0" indent="0">
              <a:buNone/>
            </a:pPr>
            <a:endParaRPr lang="en-US" altLang="en-US" smtClean="0"/>
          </a:p>
          <a:p>
            <a:pPr marL="0" indent="0">
              <a:buNone/>
            </a:pPr>
            <a:r>
              <a:rPr lang="en-US" altLang="en-US" smtClean="0"/>
              <a:t>typedef  </a:t>
            </a:r>
            <a:r>
              <a:rPr lang="en-US" altLang="en-US"/>
              <a:t>struct  B</a:t>
            </a:r>
            <a:r>
              <a:rPr lang="en-US" altLang="zh-CN"/>
              <a:t>ST</a:t>
            </a:r>
            <a:r>
              <a:rPr lang="en-US" altLang="en-US"/>
              <a:t>Node {  </a:t>
            </a:r>
          </a:p>
          <a:p>
            <a:pPr marL="0" indent="0">
              <a:buNone/>
            </a:pPr>
            <a:r>
              <a:rPr lang="en-US" altLang="en-US"/>
              <a:t>  ElemType data;</a:t>
            </a:r>
          </a:p>
          <a:p>
            <a:pPr marL="0" indent="0">
              <a:buNone/>
            </a:pPr>
            <a:r>
              <a:rPr lang="en-US" altLang="en-US"/>
              <a:t>  int bf; //</a:t>
            </a:r>
            <a:r>
              <a:rPr lang="zh-CN" altLang="en-US"/>
              <a:t>平衡因子</a:t>
            </a:r>
            <a:endParaRPr lang="en-US" altLang="zh-CN"/>
          </a:p>
          <a:p>
            <a:pPr marL="0" indent="0">
              <a:buNone/>
            </a:pPr>
            <a:r>
              <a:rPr lang="en-US" altLang="en-US"/>
              <a:t>  struct  BSTNode  *lchild , *rchild;</a:t>
            </a:r>
          </a:p>
          <a:p>
            <a:pPr marL="0" indent="0">
              <a:buNone/>
            </a:pPr>
            <a:r>
              <a:rPr lang="en-US" altLang="en-US"/>
              <a:t>} BSTNode, *BSTree; </a:t>
            </a:r>
          </a:p>
          <a:p>
            <a:endParaRPr lang="en-US" altLang="en-US">
              <a:ea typeface="宋体" panose="02010600030101010101" pitchFamily="2" charset="-122"/>
            </a:endParaRP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96235604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en-US" smtClean="0">
                <a:latin typeface="+mn-lt"/>
                <a:ea typeface="宋体" panose="02010600030101010101" pitchFamily="2" charset="-122"/>
              </a:rPr>
              <a:t>m阶B树</a:t>
            </a:r>
            <a:r>
              <a:rPr lang="zh-CN" altLang="en-US" smtClean="0">
                <a:latin typeface="+mn-lt"/>
                <a:ea typeface="宋体" panose="02010600030101010101" pitchFamily="2" charset="-122"/>
              </a:rPr>
              <a:t>定义</a:t>
            </a:r>
            <a:endParaRPr lang="zh-CN" altLang="en-US">
              <a:latin typeface="+mn-lt"/>
              <a:ea typeface="宋体" panose="02010600030101010101" pitchFamily="2" charset="-122"/>
            </a:endParaRPr>
          </a:p>
        </p:txBody>
      </p:sp>
      <p:sp>
        <p:nvSpPr>
          <p:cNvPr id="7" name="内容占位符 6"/>
          <p:cNvSpPr>
            <a:spLocks noGrp="1"/>
          </p:cNvSpPr>
          <p:nvPr>
            <p:ph idx="1"/>
          </p:nvPr>
        </p:nvSpPr>
        <p:spPr>
          <a:xfrm>
            <a:off x="323528" y="908720"/>
            <a:ext cx="8568952" cy="5832648"/>
          </a:xfrm>
        </p:spPr>
        <p:txBody>
          <a:bodyPr>
            <a:normAutofit/>
          </a:bodyPr>
          <a:lstStyle/>
          <a:p>
            <a:pPr marL="0" indent="0">
              <a:buNone/>
            </a:pPr>
            <a:r>
              <a:rPr lang="en-US" altLang="zh-CN" smtClean="0"/>
              <a:t>#include m 3</a:t>
            </a:r>
          </a:p>
          <a:p>
            <a:pPr marL="0" indent="0">
              <a:buNone/>
            </a:pPr>
            <a:r>
              <a:rPr lang="en-US" altLang="zh-CN" smtClean="0"/>
              <a:t>typedef struct BTNode {</a:t>
            </a:r>
          </a:p>
          <a:p>
            <a:pPr marL="0" indent="0">
              <a:buNone/>
            </a:pPr>
            <a:r>
              <a:rPr lang="en-US" altLang="zh-CN" smtClean="0"/>
              <a:t>  int  keynum; //</a:t>
            </a:r>
            <a:r>
              <a:rPr lang="zh-CN" altLang="en-US" smtClean="0"/>
              <a:t>结点中关键字个数，即结点大小</a:t>
            </a:r>
          </a:p>
          <a:p>
            <a:pPr marL="0" indent="0">
              <a:buNone/>
            </a:pPr>
            <a:r>
              <a:rPr lang="zh-CN" altLang="en-US" smtClean="0"/>
              <a:t>  </a:t>
            </a:r>
            <a:r>
              <a:rPr lang="en-US" altLang="zh-CN" smtClean="0"/>
              <a:t>struct BTNode  </a:t>
            </a:r>
            <a:r>
              <a:rPr lang="en-US" altLang="zh-CN" smtClean="0">
                <a:solidFill>
                  <a:srgbClr val="0000FF"/>
                </a:solidFill>
              </a:rPr>
              <a:t>*parent</a:t>
            </a:r>
            <a:r>
              <a:rPr lang="en-US" altLang="zh-CN" smtClean="0"/>
              <a:t>; //</a:t>
            </a:r>
            <a:r>
              <a:rPr lang="zh-CN" altLang="en-US" smtClean="0"/>
              <a:t>指向双亲结点的指针</a:t>
            </a:r>
          </a:p>
          <a:p>
            <a:pPr marL="0" indent="0">
              <a:buNone/>
            </a:pPr>
            <a:r>
              <a:rPr lang="zh-CN" altLang="en-US" smtClean="0"/>
              <a:t>  </a:t>
            </a:r>
            <a:r>
              <a:rPr lang="en-US" altLang="zh-CN" smtClean="0"/>
              <a:t>KeyType   </a:t>
            </a:r>
            <a:r>
              <a:rPr lang="en-US" altLang="zh-CN" b="1" smtClean="0">
                <a:solidFill>
                  <a:schemeClr val="accent6">
                    <a:lumMod val="50000"/>
                  </a:schemeClr>
                </a:solidFill>
              </a:rPr>
              <a:t>key</a:t>
            </a:r>
            <a:r>
              <a:rPr lang="en-US" altLang="zh-CN" smtClean="0"/>
              <a:t>[m+1]; //</a:t>
            </a:r>
            <a:r>
              <a:rPr lang="zh-CN" altLang="en-US" b="1" smtClean="0">
                <a:solidFill>
                  <a:schemeClr val="accent6">
                    <a:lumMod val="50000"/>
                  </a:schemeClr>
                </a:solidFill>
              </a:rPr>
              <a:t>关键字</a:t>
            </a:r>
            <a:r>
              <a:rPr lang="zh-CN" altLang="en-US" smtClean="0"/>
              <a:t>，</a:t>
            </a:r>
            <a:r>
              <a:rPr lang="en-US" altLang="zh-CN" smtClean="0"/>
              <a:t>0</a:t>
            </a:r>
            <a:r>
              <a:rPr lang="zh-CN" altLang="en-US" smtClean="0"/>
              <a:t>号单元不用</a:t>
            </a:r>
          </a:p>
          <a:p>
            <a:pPr marL="0" indent="0">
              <a:buNone/>
            </a:pPr>
            <a:r>
              <a:rPr lang="en-US" altLang="zh-CN" smtClean="0"/>
              <a:t>  Record *</a:t>
            </a:r>
            <a:r>
              <a:rPr lang="en-US" altLang="zh-CN" b="1" smtClean="0">
                <a:solidFill>
                  <a:schemeClr val="accent6">
                    <a:lumMod val="50000"/>
                  </a:schemeClr>
                </a:solidFill>
              </a:rPr>
              <a:t>recptr</a:t>
            </a:r>
            <a:r>
              <a:rPr lang="en-US" altLang="zh-CN" smtClean="0"/>
              <a:t>[m+1];  //</a:t>
            </a:r>
            <a:r>
              <a:rPr lang="zh-CN" altLang="en-US" smtClean="0"/>
              <a:t>记录</a:t>
            </a:r>
            <a:r>
              <a:rPr lang="zh-CN" altLang="en-US" b="1" smtClean="0">
                <a:solidFill>
                  <a:schemeClr val="accent6">
                    <a:lumMod val="50000"/>
                  </a:schemeClr>
                </a:solidFill>
              </a:rPr>
              <a:t>指针向量</a:t>
            </a:r>
            <a:endParaRPr lang="en-US" altLang="zh-CN" smtClean="0"/>
          </a:p>
          <a:p>
            <a:pPr marL="0" indent="0">
              <a:buNone/>
            </a:pPr>
            <a:r>
              <a:rPr lang="en-US" altLang="zh-CN" smtClean="0"/>
              <a:t>				   //0</a:t>
            </a:r>
            <a:r>
              <a:rPr lang="zh-CN" altLang="en-US" smtClean="0"/>
              <a:t>号单元不用</a:t>
            </a:r>
            <a:endParaRPr lang="en-US" altLang="zh-CN" smtClean="0"/>
          </a:p>
          <a:p>
            <a:pPr marL="0" indent="0">
              <a:buNone/>
            </a:pPr>
            <a:r>
              <a:rPr lang="en-US" altLang="zh-CN" smtClean="0"/>
              <a:t>  struct </a:t>
            </a:r>
            <a:r>
              <a:rPr lang="en-US" altLang="zh-CN"/>
              <a:t>BTNode  </a:t>
            </a:r>
            <a:r>
              <a:rPr lang="en-US" altLang="zh-CN">
                <a:solidFill>
                  <a:srgbClr val="0000FF"/>
                </a:solidFill>
              </a:rPr>
              <a:t>*ptr</a:t>
            </a:r>
            <a:r>
              <a:rPr lang="en-US" altLang="zh-CN"/>
              <a:t>[m+1]; //</a:t>
            </a:r>
            <a:r>
              <a:rPr lang="zh-CN" altLang="en-US" b="1">
                <a:solidFill>
                  <a:schemeClr val="accent6">
                    <a:lumMod val="50000"/>
                  </a:schemeClr>
                </a:solidFill>
              </a:rPr>
              <a:t>子树指针向量</a:t>
            </a:r>
          </a:p>
          <a:p>
            <a:pPr marL="0" indent="0">
              <a:buNone/>
            </a:pPr>
            <a:r>
              <a:rPr lang="en-US" altLang="zh-CN" smtClean="0"/>
              <a:t>} BTNode, *BTree; //B</a:t>
            </a:r>
            <a:r>
              <a:rPr lang="zh-CN" altLang="en-US" smtClean="0"/>
              <a:t>树结点和</a:t>
            </a:r>
            <a:r>
              <a:rPr lang="en-US" altLang="zh-CN" smtClean="0"/>
              <a:t>B</a:t>
            </a:r>
            <a:r>
              <a:rPr lang="zh-CN" altLang="en-US" smtClean="0"/>
              <a:t>树的类型</a:t>
            </a:r>
          </a:p>
          <a:p>
            <a:endParaRPr lang="zh-CN" altLang="en-US"/>
          </a:p>
        </p:txBody>
      </p:sp>
    </p:spTree>
    <p:extLst>
      <p:ext uri="{BB962C8B-B14F-4D97-AF65-F5344CB8AC3E}">
        <p14:creationId xmlns:p14="http://schemas.microsoft.com/office/powerpoint/2010/main" val="376115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en-US" smtClean="0"/>
              <a:t>B树的查找</a:t>
            </a:r>
            <a:r>
              <a:rPr lang="zh-CN" altLang="en-US" smtClean="0"/>
              <a:t>：类似</a:t>
            </a:r>
            <a:r>
              <a:rPr lang="en-US" altLang="en-US" smtClean="0"/>
              <a:t>二叉排序树</a:t>
            </a:r>
          </a:p>
        </p:txBody>
      </p:sp>
      <p:sp>
        <p:nvSpPr>
          <p:cNvPr id="689155" name="Rectangle 3"/>
          <p:cNvSpPr>
            <a:spLocks noGrp="1" noChangeArrowheads="1"/>
          </p:cNvSpPr>
          <p:nvPr>
            <p:ph idx="1"/>
          </p:nvPr>
        </p:nvSpPr>
        <p:spPr/>
        <p:txBody>
          <a:bodyPr>
            <a:normAutofit lnSpcReduction="10000"/>
          </a:bodyPr>
          <a:lstStyle/>
          <a:p>
            <a:r>
              <a:rPr lang="en-US" altLang="en-US" smtClean="0"/>
              <a:t>(1) 从树的根结点T开始，在T所指向的结点的关键字向量key[1…keynum]中查找给定值K(用s</a:t>
            </a:r>
            <a:r>
              <a:rPr lang="zh-CN" altLang="en-US" smtClean="0"/>
              <a:t>顺序</a:t>
            </a:r>
            <a:r>
              <a:rPr lang="en-US" altLang="en-US" smtClean="0"/>
              <a:t>查找</a:t>
            </a:r>
            <a:r>
              <a:rPr lang="zh-CN" altLang="en-US" smtClean="0"/>
              <a:t>或</a:t>
            </a:r>
            <a:r>
              <a:rPr lang="en-US" altLang="en-US" smtClean="0"/>
              <a:t>折半查找) ：</a:t>
            </a:r>
          </a:p>
          <a:p>
            <a:r>
              <a:rPr lang="en-US" altLang="en-US" smtClean="0"/>
              <a:t>若key[i]=K(1≤i≤keynum)，则查找成功，返回结点及关键字位置；否则，转(2)；</a:t>
            </a:r>
          </a:p>
          <a:p>
            <a:r>
              <a:rPr lang="en-US" altLang="en-US" smtClean="0"/>
              <a:t>(2) 将K与向量key[1…keynum]中的各个分量的值进行比较，以选定查找的子树：</a:t>
            </a:r>
          </a:p>
          <a:p>
            <a:pPr lvl="1"/>
            <a:r>
              <a:rPr lang="en-US" altLang="en-US" smtClean="0"/>
              <a:t>若K&lt;key[1]：T=T-&gt;ptr[0]</a:t>
            </a:r>
          </a:p>
          <a:p>
            <a:pPr lvl="1"/>
            <a:r>
              <a:rPr lang="en-US" altLang="en-US" smtClean="0"/>
              <a:t>若key[i]&lt;K&lt;key[i+1](i=1, 2, …keynum-1)：T=T-&gt;ptr[i]</a:t>
            </a:r>
          </a:p>
          <a:p>
            <a:pPr lvl="1"/>
            <a:r>
              <a:rPr lang="en-US" altLang="en-US" smtClean="0"/>
              <a:t>若K&gt;key[keynum]：T=T-&gt;ptr[keynum]</a:t>
            </a:r>
          </a:p>
          <a:p>
            <a:r>
              <a:rPr lang="en-US" altLang="en-US" smtClean="0"/>
              <a:t>转(1)，直到T是叶子结点且未找到相等的关键字，则查找失败</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extLst>
      <p:ext uri="{BB962C8B-B14F-4D97-AF65-F5344CB8AC3E}">
        <p14:creationId xmlns:p14="http://schemas.microsoft.com/office/powerpoint/2010/main" val="287684940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latin typeface="+mn-lt"/>
                <a:ea typeface="宋体" panose="02010600030101010101" pitchFamily="2" charset="-122"/>
              </a:rPr>
              <a:t>B树的查找</a:t>
            </a:r>
            <a:r>
              <a:rPr lang="zh-CN" altLang="en-US" smtClean="0">
                <a:latin typeface="+mn-lt"/>
                <a:ea typeface="宋体" panose="02010600030101010101" pitchFamily="2" charset="-122"/>
              </a:rPr>
              <a:t>算法</a:t>
            </a:r>
            <a:endParaRPr lang="zh-CN" altLang="en-US">
              <a:latin typeface="+mn-lt"/>
              <a:ea typeface="宋体" panose="02010600030101010101" pitchFamily="2" charset="-122"/>
            </a:endParaRPr>
          </a:p>
        </p:txBody>
      </p:sp>
      <p:sp>
        <p:nvSpPr>
          <p:cNvPr id="7" name="内容占位符 6"/>
          <p:cNvSpPr>
            <a:spLocks noGrp="1"/>
          </p:cNvSpPr>
          <p:nvPr>
            <p:ph idx="1"/>
          </p:nvPr>
        </p:nvSpPr>
        <p:spPr/>
        <p:txBody>
          <a:bodyPr>
            <a:normAutofit fontScale="92500"/>
          </a:bodyPr>
          <a:lstStyle/>
          <a:p>
            <a:pPr marL="0" indent="0">
              <a:buNone/>
            </a:pPr>
            <a:r>
              <a:rPr lang="en-US" altLang="zh-CN"/>
              <a:t>t</a:t>
            </a:r>
            <a:r>
              <a:rPr lang="en-US" altLang="zh-CN" smtClean="0"/>
              <a:t>ypedef struct {</a:t>
            </a:r>
          </a:p>
          <a:p>
            <a:pPr marL="0" indent="0">
              <a:buNone/>
            </a:pPr>
            <a:r>
              <a:rPr lang="en-US" altLang="zh-CN" smtClean="0"/>
              <a:t>	BTNode *pt; //</a:t>
            </a:r>
            <a:r>
              <a:rPr lang="zh-CN" altLang="en-US" smtClean="0"/>
              <a:t>指向找到的结点</a:t>
            </a:r>
            <a:endParaRPr lang="en-US" altLang="zh-CN" smtClean="0"/>
          </a:p>
          <a:p>
            <a:pPr marL="0" indent="0">
              <a:buNone/>
            </a:pPr>
            <a:r>
              <a:rPr lang="en-US" altLang="zh-CN" smtClean="0"/>
              <a:t>	int i; 		 //</a:t>
            </a:r>
            <a:r>
              <a:rPr lang="zh-CN" altLang="en-US" smtClean="0"/>
              <a:t>在结点中的关键字序号</a:t>
            </a:r>
            <a:endParaRPr lang="en-US" altLang="zh-CN" smtClean="0"/>
          </a:p>
          <a:p>
            <a:pPr marL="0" indent="0">
              <a:buNone/>
            </a:pPr>
            <a:r>
              <a:rPr lang="en-US" altLang="zh-CN" smtClean="0"/>
              <a:t>	int tag;         //1</a:t>
            </a:r>
            <a:r>
              <a:rPr lang="zh-CN" altLang="en-US" smtClean="0"/>
              <a:t>：查找成功，</a:t>
            </a:r>
            <a:r>
              <a:rPr lang="en-US" altLang="zh-CN" smtClean="0"/>
              <a:t>0</a:t>
            </a:r>
            <a:r>
              <a:rPr lang="zh-CN" altLang="en-US" smtClean="0"/>
              <a:t>：查找失败</a:t>
            </a:r>
            <a:endParaRPr lang="en-US" altLang="zh-CN"/>
          </a:p>
          <a:p>
            <a:pPr marL="0" indent="0">
              <a:buNone/>
            </a:pPr>
            <a:r>
              <a:rPr lang="en-US" altLang="zh-CN" smtClean="0"/>
              <a:t>} Result;</a:t>
            </a:r>
          </a:p>
          <a:p>
            <a:pPr marL="0" indent="0">
              <a:buNone/>
            </a:pPr>
            <a:endParaRPr lang="en-US" altLang="zh-CN"/>
          </a:p>
          <a:p>
            <a:pPr marL="0" indent="0">
              <a:buNone/>
            </a:pPr>
            <a:r>
              <a:rPr lang="en-US" altLang="zh-CN"/>
              <a:t>int Search(BTree p, KeyType K) </a:t>
            </a:r>
          </a:p>
          <a:p>
            <a:pPr marL="0" indent="0">
              <a:buNone/>
            </a:pPr>
            <a:r>
              <a:rPr lang="en-US" altLang="zh-CN"/>
              <a:t>{ </a:t>
            </a:r>
          </a:p>
          <a:p>
            <a:pPr marL="0" indent="0">
              <a:buNone/>
            </a:pPr>
            <a:r>
              <a:rPr lang="en-US" altLang="zh-CN"/>
              <a:t>for(int i=0; i &lt; p-&gt;keynum &amp;&amp; p-&gt;key[i+1] &lt;= K; i++); </a:t>
            </a:r>
          </a:p>
          <a:p>
            <a:pPr marL="0" indent="0">
              <a:buNone/>
            </a:pPr>
            <a:r>
              <a:rPr lang="en-US" altLang="zh-CN"/>
              <a:t>return i</a:t>
            </a:r>
            <a:r>
              <a:rPr lang="en-US" altLang="zh-CN" smtClean="0"/>
              <a:t>;  // p-</a:t>
            </a:r>
            <a:r>
              <a:rPr lang="en-US" altLang="zh-CN"/>
              <a:t>&gt;key[i</a:t>
            </a:r>
            <a:r>
              <a:rPr lang="en-US" altLang="zh-CN" smtClean="0"/>
              <a:t>]  &lt;= K &lt;  p-</a:t>
            </a:r>
            <a:r>
              <a:rPr lang="en-US" altLang="zh-CN"/>
              <a:t>&gt;key[i+1</a:t>
            </a:r>
            <a:r>
              <a:rPr lang="en-US" altLang="zh-CN" smtClean="0"/>
              <a:t>]</a:t>
            </a:r>
          </a:p>
          <a:p>
            <a:pPr marL="0" indent="0">
              <a:buNone/>
            </a:pPr>
            <a:r>
              <a:rPr lang="en-US" altLang="zh-CN" smtClean="0"/>
              <a:t> </a:t>
            </a:r>
            <a:r>
              <a:rPr lang="en-US" altLang="zh-CN"/>
              <a:t>} </a:t>
            </a:r>
            <a:endParaRPr lang="en-US" altLang="zh-CN" smtClean="0"/>
          </a:p>
          <a:p>
            <a:pPr marL="0" indent="0">
              <a:buNone/>
            </a:pPr>
            <a:endParaRPr lang="en-US" altLang="zh-CN"/>
          </a:p>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354731457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normAutofit fontScale="90000"/>
          </a:bodyPr>
          <a:lstStyle/>
          <a:p>
            <a:r>
              <a:rPr lang="zh-CN" altLang="en-US" sz="3200"/>
              <a:t>在</a:t>
            </a:r>
            <a:r>
              <a:rPr lang="en-US" altLang="zh-CN" sz="3200"/>
              <a:t>m</a:t>
            </a:r>
            <a:r>
              <a:rPr lang="zh-CN" altLang="en-US" sz="3200"/>
              <a:t>阶</a:t>
            </a:r>
            <a:r>
              <a:rPr lang="en-US" altLang="zh-CN" sz="3200"/>
              <a:t>B</a:t>
            </a:r>
            <a:r>
              <a:rPr lang="zh-CN" altLang="en-US" sz="3200"/>
              <a:t>树</a:t>
            </a:r>
            <a:r>
              <a:rPr lang="en-US" altLang="zh-CN" sz="3200"/>
              <a:t>T</a:t>
            </a:r>
            <a:r>
              <a:rPr lang="zh-CN" altLang="en-US" sz="3200"/>
              <a:t>上查找关键字</a:t>
            </a:r>
            <a:r>
              <a:rPr lang="en-US" altLang="zh-CN" sz="3200"/>
              <a:t>K</a:t>
            </a:r>
            <a:r>
              <a:rPr lang="zh-CN" altLang="en-US" sz="3200"/>
              <a:t>，返回结果</a:t>
            </a:r>
            <a:r>
              <a:rPr lang="en-US" altLang="zh-CN" sz="3200"/>
              <a:t>(pt,i,tag)</a:t>
            </a:r>
            <a:endParaRPr lang="zh-CN" altLang="en-US" sz="3200"/>
          </a:p>
        </p:txBody>
      </p:sp>
      <p:sp>
        <p:nvSpPr>
          <p:cNvPr id="3" name="内容占位符 2"/>
          <p:cNvSpPr>
            <a:spLocks noGrp="1"/>
          </p:cNvSpPr>
          <p:nvPr>
            <p:ph idx="1"/>
          </p:nvPr>
        </p:nvSpPr>
        <p:spPr>
          <a:xfrm>
            <a:off x="457200" y="692696"/>
            <a:ext cx="8229600" cy="6048672"/>
          </a:xfrm>
        </p:spPr>
        <p:txBody>
          <a:bodyPr>
            <a:normAutofit fontScale="62500" lnSpcReduction="20000"/>
          </a:bodyPr>
          <a:lstStyle/>
          <a:p>
            <a:pPr marL="0" indent="0">
              <a:lnSpc>
                <a:spcPct val="120000"/>
              </a:lnSpc>
              <a:spcBef>
                <a:spcPts val="0"/>
              </a:spcBef>
              <a:buNone/>
            </a:pPr>
            <a:r>
              <a:rPr lang="en-US" altLang="zh-CN" sz="3500"/>
              <a:t>Result </a:t>
            </a:r>
            <a:r>
              <a:rPr lang="en-US" altLang="zh-CN" sz="3500" b="1">
                <a:solidFill>
                  <a:srgbClr val="0000FF"/>
                </a:solidFill>
              </a:rPr>
              <a:t>SearchBTree(BTree T, KeyType </a:t>
            </a:r>
            <a:r>
              <a:rPr lang="en-US" altLang="zh-CN" sz="3500" b="1" smtClean="0">
                <a:solidFill>
                  <a:srgbClr val="0000FF"/>
                </a:solidFill>
              </a:rPr>
              <a:t>K) </a:t>
            </a:r>
            <a:r>
              <a:rPr lang="en-US" altLang="zh-CN" sz="3500"/>
              <a:t>{ </a:t>
            </a:r>
          </a:p>
          <a:p>
            <a:pPr marL="0" indent="0">
              <a:lnSpc>
                <a:spcPct val="120000"/>
              </a:lnSpc>
              <a:spcBef>
                <a:spcPts val="0"/>
              </a:spcBef>
              <a:buNone/>
            </a:pPr>
            <a:r>
              <a:rPr lang="en-US" altLang="zh-CN" sz="3500" smtClean="0"/>
              <a:t>BTree </a:t>
            </a:r>
            <a:r>
              <a:rPr lang="en-US" altLang="zh-CN" sz="3500"/>
              <a:t>p, q; int found, i, j=0; Result R; </a:t>
            </a:r>
            <a:endParaRPr lang="en-US" altLang="zh-CN" sz="3500" smtClean="0"/>
          </a:p>
          <a:p>
            <a:pPr marL="0" indent="0">
              <a:lnSpc>
                <a:spcPct val="120000"/>
              </a:lnSpc>
              <a:spcBef>
                <a:spcPts val="0"/>
              </a:spcBef>
              <a:buNone/>
            </a:pPr>
            <a:r>
              <a:rPr lang="en-US" altLang="zh-CN" sz="3500" smtClean="0"/>
              <a:t>//</a:t>
            </a:r>
            <a:r>
              <a:rPr lang="zh-CN" altLang="en-US" sz="3500" smtClean="0"/>
              <a:t>初始化</a:t>
            </a:r>
            <a:r>
              <a:rPr lang="zh-CN" altLang="en-US" sz="3500"/>
              <a:t>，</a:t>
            </a:r>
            <a:r>
              <a:rPr lang="en-US" altLang="zh-CN" sz="3500"/>
              <a:t>p</a:t>
            </a:r>
            <a:r>
              <a:rPr lang="zh-CN" altLang="en-US" sz="3500"/>
              <a:t>指向待查结点，</a:t>
            </a:r>
            <a:r>
              <a:rPr lang="en-US" altLang="zh-CN" sz="3500"/>
              <a:t>q</a:t>
            </a:r>
            <a:r>
              <a:rPr lang="zh-CN" altLang="en-US" sz="3500"/>
              <a:t>指向</a:t>
            </a:r>
            <a:r>
              <a:rPr lang="en-US" altLang="zh-CN" sz="3500"/>
              <a:t>p</a:t>
            </a:r>
            <a:r>
              <a:rPr lang="zh-CN" altLang="en-US" sz="3500"/>
              <a:t>的双亲</a:t>
            </a:r>
            <a:endParaRPr lang="en-US" altLang="zh-CN" sz="3500"/>
          </a:p>
          <a:p>
            <a:pPr marL="0" indent="0">
              <a:lnSpc>
                <a:spcPct val="120000"/>
              </a:lnSpc>
              <a:spcBef>
                <a:spcPts val="0"/>
              </a:spcBef>
              <a:buNone/>
            </a:pPr>
            <a:r>
              <a:rPr lang="en-US" altLang="zh-CN" sz="3500" smtClean="0"/>
              <a:t>p </a:t>
            </a:r>
            <a:r>
              <a:rPr lang="en-US" altLang="zh-CN" sz="3500"/>
              <a:t>= T; q = NULL; found = FALSE; i = 0; </a:t>
            </a:r>
            <a:endParaRPr lang="en-US" altLang="zh-CN" sz="3500" smtClean="0"/>
          </a:p>
          <a:p>
            <a:pPr marL="0" indent="0">
              <a:lnSpc>
                <a:spcPct val="120000"/>
              </a:lnSpc>
              <a:spcBef>
                <a:spcPts val="0"/>
              </a:spcBef>
              <a:buNone/>
            </a:pPr>
            <a:r>
              <a:rPr lang="en-US" altLang="zh-CN" sz="3500" smtClean="0"/>
              <a:t>while </a:t>
            </a:r>
            <a:r>
              <a:rPr lang="en-US" altLang="zh-CN" sz="3500"/>
              <a:t>(p &amp;&amp; !found) </a:t>
            </a:r>
            <a:r>
              <a:rPr lang="en-US" altLang="zh-CN" sz="3500" smtClean="0"/>
              <a:t>{ </a:t>
            </a:r>
            <a:endParaRPr lang="en-US" altLang="zh-CN" sz="3500"/>
          </a:p>
          <a:p>
            <a:pPr marL="0" indent="0">
              <a:lnSpc>
                <a:spcPct val="120000"/>
              </a:lnSpc>
              <a:spcBef>
                <a:spcPts val="0"/>
              </a:spcBef>
              <a:buNone/>
            </a:pPr>
            <a:r>
              <a:rPr lang="en-US" altLang="zh-CN" sz="3500" smtClean="0"/>
              <a:t>	i </a:t>
            </a:r>
            <a:r>
              <a:rPr lang="en-US" altLang="zh-CN" sz="3500"/>
              <a:t>= Search(p, K); </a:t>
            </a:r>
            <a:r>
              <a:rPr lang="en-US" altLang="zh-CN" sz="3500" smtClean="0"/>
              <a:t>     // </a:t>
            </a:r>
            <a:r>
              <a:rPr lang="zh-CN" altLang="en-US" sz="3500"/>
              <a:t>在</a:t>
            </a:r>
            <a:r>
              <a:rPr lang="en-US" altLang="zh-CN" sz="3500"/>
              <a:t>p-&gt;key[1..keynum]</a:t>
            </a:r>
            <a:r>
              <a:rPr lang="zh-CN" altLang="en-US" sz="3500"/>
              <a:t>中查找</a:t>
            </a:r>
            <a:r>
              <a:rPr lang="en-US" altLang="zh-CN" sz="3500"/>
              <a:t>i</a:t>
            </a:r>
            <a:r>
              <a:rPr lang="zh-CN" altLang="en-US" sz="3500"/>
              <a:t>，</a:t>
            </a:r>
            <a:endParaRPr lang="en-US" altLang="zh-CN" sz="3500"/>
          </a:p>
          <a:p>
            <a:pPr marL="0" indent="0">
              <a:lnSpc>
                <a:spcPct val="120000"/>
              </a:lnSpc>
              <a:spcBef>
                <a:spcPts val="0"/>
              </a:spcBef>
              <a:buNone/>
            </a:pPr>
            <a:r>
              <a:rPr lang="zh-CN" altLang="en-US" sz="3500"/>
              <a:t> </a:t>
            </a:r>
            <a:r>
              <a:rPr lang="en-US" altLang="zh-CN" sz="3500" smtClean="0"/>
              <a:t>			     // </a:t>
            </a:r>
            <a:r>
              <a:rPr lang="zh-CN" altLang="en-US" sz="3500" smtClean="0"/>
              <a:t>使得</a:t>
            </a:r>
            <a:r>
              <a:rPr lang="en-US" altLang="zh-CN" sz="3500" smtClean="0"/>
              <a:t>p-</a:t>
            </a:r>
            <a:r>
              <a:rPr lang="en-US" altLang="zh-CN" sz="3500"/>
              <a:t>&gt;key[i]&lt;=K&lt;p-&gt;key[i+1]</a:t>
            </a:r>
          </a:p>
          <a:p>
            <a:pPr marL="0" indent="0">
              <a:lnSpc>
                <a:spcPct val="120000"/>
              </a:lnSpc>
              <a:spcBef>
                <a:spcPts val="0"/>
              </a:spcBef>
              <a:buNone/>
            </a:pPr>
            <a:r>
              <a:rPr lang="en-US" altLang="zh-CN" sz="3500" smtClean="0"/>
              <a:t>	if </a:t>
            </a:r>
            <a:r>
              <a:rPr lang="en-US" altLang="zh-CN" sz="3500"/>
              <a:t>(i&gt;0 &amp;&amp; p-&gt;key[i]==K) </a:t>
            </a:r>
            <a:endParaRPr lang="en-US" altLang="zh-CN" sz="3500" smtClean="0"/>
          </a:p>
          <a:p>
            <a:pPr marL="0" indent="0">
              <a:lnSpc>
                <a:spcPct val="120000"/>
              </a:lnSpc>
              <a:spcBef>
                <a:spcPts val="0"/>
              </a:spcBef>
              <a:buNone/>
            </a:pPr>
            <a:r>
              <a:rPr lang="en-US" altLang="zh-CN" sz="3500" smtClean="0"/>
              <a:t>		found </a:t>
            </a:r>
            <a:r>
              <a:rPr lang="en-US" altLang="zh-CN" sz="3500"/>
              <a:t>= TRUE; // </a:t>
            </a:r>
            <a:r>
              <a:rPr lang="zh-CN" altLang="en-US" sz="3500"/>
              <a:t>找到待查关键字 </a:t>
            </a:r>
            <a:endParaRPr lang="en-US" altLang="zh-CN" sz="3500"/>
          </a:p>
          <a:p>
            <a:pPr marL="0" indent="0">
              <a:lnSpc>
                <a:spcPct val="120000"/>
              </a:lnSpc>
              <a:spcBef>
                <a:spcPts val="0"/>
              </a:spcBef>
              <a:buNone/>
            </a:pPr>
            <a:r>
              <a:rPr lang="en-US" altLang="zh-CN" sz="3500" smtClean="0"/>
              <a:t>	else </a:t>
            </a:r>
            <a:r>
              <a:rPr lang="en-US" altLang="zh-CN" sz="3500"/>
              <a:t>{ q = p; p = p-&gt;ptr[i]; } </a:t>
            </a:r>
            <a:endParaRPr lang="en-US" altLang="zh-CN" sz="3500" smtClean="0"/>
          </a:p>
          <a:p>
            <a:pPr marL="0" indent="0">
              <a:lnSpc>
                <a:spcPct val="120000"/>
              </a:lnSpc>
              <a:spcBef>
                <a:spcPts val="0"/>
              </a:spcBef>
              <a:buNone/>
            </a:pPr>
            <a:r>
              <a:rPr lang="en-US" altLang="zh-CN" sz="3500" smtClean="0"/>
              <a:t>} </a:t>
            </a:r>
            <a:endParaRPr lang="en-US" altLang="zh-CN" sz="3500"/>
          </a:p>
          <a:p>
            <a:pPr marL="0" indent="0">
              <a:lnSpc>
                <a:spcPct val="120000"/>
              </a:lnSpc>
              <a:spcBef>
                <a:spcPts val="0"/>
              </a:spcBef>
              <a:buNone/>
            </a:pPr>
            <a:r>
              <a:rPr lang="en-US" altLang="zh-CN" sz="3500" smtClean="0"/>
              <a:t>if </a:t>
            </a:r>
            <a:r>
              <a:rPr lang="en-US" altLang="zh-CN" sz="3500"/>
              <a:t>(found) { </a:t>
            </a:r>
            <a:r>
              <a:rPr lang="en-US" altLang="zh-CN" sz="3500" smtClean="0"/>
              <a:t>//</a:t>
            </a:r>
            <a:r>
              <a:rPr lang="zh-CN" altLang="en-US" sz="3500" smtClean="0"/>
              <a:t>查找成功：</a:t>
            </a:r>
            <a:r>
              <a:rPr lang="en-US" altLang="zh-CN" sz="3500" smtClean="0"/>
              <a:t>pt</a:t>
            </a:r>
            <a:r>
              <a:rPr lang="zh-CN" altLang="en-US" sz="3500" smtClean="0"/>
              <a:t>所指结点中第</a:t>
            </a:r>
            <a:r>
              <a:rPr lang="en-US" altLang="zh-CN" sz="3500" smtClean="0"/>
              <a:t>i</a:t>
            </a:r>
            <a:r>
              <a:rPr lang="zh-CN" altLang="en-US" sz="3500" smtClean="0"/>
              <a:t>个关键字等于</a:t>
            </a:r>
            <a:r>
              <a:rPr lang="en-US" altLang="zh-CN" sz="3500" smtClean="0"/>
              <a:t>K</a:t>
            </a:r>
            <a:r>
              <a:rPr lang="zh-CN" altLang="en-US" sz="3500" smtClean="0"/>
              <a:t> </a:t>
            </a:r>
            <a:endParaRPr lang="en-US" altLang="zh-CN" sz="3500" smtClean="0"/>
          </a:p>
          <a:p>
            <a:pPr marL="0" indent="0">
              <a:lnSpc>
                <a:spcPct val="120000"/>
              </a:lnSpc>
              <a:spcBef>
                <a:spcPts val="0"/>
              </a:spcBef>
              <a:buNone/>
            </a:pPr>
            <a:r>
              <a:rPr lang="en-US" altLang="zh-CN" sz="3500" smtClean="0"/>
              <a:t>	R.pt </a:t>
            </a:r>
            <a:r>
              <a:rPr lang="en-US" altLang="zh-CN" sz="3500"/>
              <a:t>= p; R.i = i; R.tag = 1; }</a:t>
            </a:r>
          </a:p>
          <a:p>
            <a:pPr marL="0" indent="0">
              <a:lnSpc>
                <a:spcPct val="120000"/>
              </a:lnSpc>
              <a:spcBef>
                <a:spcPts val="0"/>
              </a:spcBef>
              <a:buNone/>
            </a:pPr>
            <a:r>
              <a:rPr lang="en-US" altLang="zh-CN" sz="3500" smtClean="0"/>
              <a:t>else { //</a:t>
            </a:r>
            <a:r>
              <a:rPr lang="zh-CN" altLang="en-US" sz="3500" smtClean="0"/>
              <a:t>关键字</a:t>
            </a:r>
            <a:r>
              <a:rPr lang="en-US" altLang="zh-CN" sz="3500" smtClean="0"/>
              <a:t>k</a:t>
            </a:r>
            <a:r>
              <a:rPr lang="zh-CN" altLang="en-US" sz="3500" smtClean="0"/>
              <a:t>应插入在</a:t>
            </a:r>
            <a:r>
              <a:rPr lang="en-US" altLang="zh-CN" sz="3500" smtClean="0"/>
              <a:t>pt</a:t>
            </a:r>
            <a:r>
              <a:rPr lang="zh-CN" altLang="en-US" sz="3500" smtClean="0"/>
              <a:t>所指结点中的第</a:t>
            </a:r>
            <a:r>
              <a:rPr lang="en-US" altLang="zh-CN" sz="3500" smtClean="0"/>
              <a:t>i</a:t>
            </a:r>
            <a:r>
              <a:rPr lang="zh-CN" altLang="en-US" sz="3500" smtClean="0"/>
              <a:t>和第</a:t>
            </a:r>
            <a:r>
              <a:rPr lang="en-US" altLang="zh-CN" sz="3500" smtClean="0"/>
              <a:t>i+1</a:t>
            </a:r>
            <a:r>
              <a:rPr lang="zh-CN" altLang="en-US" sz="3500" smtClean="0"/>
              <a:t>个关键字之间 </a:t>
            </a:r>
            <a:endParaRPr lang="en-US" altLang="zh-CN" sz="3500" smtClean="0"/>
          </a:p>
          <a:p>
            <a:pPr marL="0" indent="0">
              <a:lnSpc>
                <a:spcPct val="120000"/>
              </a:lnSpc>
              <a:spcBef>
                <a:spcPts val="0"/>
              </a:spcBef>
              <a:buNone/>
            </a:pPr>
            <a:r>
              <a:rPr lang="en-US" altLang="zh-CN" sz="3500"/>
              <a:t>	</a:t>
            </a:r>
            <a:r>
              <a:rPr lang="en-US" altLang="zh-CN" sz="3500" smtClean="0"/>
              <a:t>R.pt </a:t>
            </a:r>
            <a:r>
              <a:rPr lang="en-US" altLang="zh-CN" sz="3500"/>
              <a:t>= q; R.i = i; R.tag = 0; }</a:t>
            </a:r>
          </a:p>
          <a:p>
            <a:pPr marL="0" indent="0">
              <a:lnSpc>
                <a:spcPct val="120000"/>
              </a:lnSpc>
              <a:spcBef>
                <a:spcPts val="0"/>
              </a:spcBef>
              <a:buNone/>
            </a:pPr>
            <a:r>
              <a:rPr lang="en-US" altLang="zh-CN" sz="3500" smtClean="0"/>
              <a:t>return </a:t>
            </a:r>
            <a:r>
              <a:rPr lang="en-US" altLang="zh-CN" sz="3500"/>
              <a:t>R; // </a:t>
            </a:r>
            <a:r>
              <a:rPr lang="zh-CN" altLang="en-US" sz="3500"/>
              <a:t>返回结果信息</a:t>
            </a:r>
            <a:r>
              <a:rPr lang="en-US" altLang="zh-CN" sz="3500"/>
              <a:t>: K</a:t>
            </a:r>
            <a:r>
              <a:rPr lang="zh-CN" altLang="en-US" sz="3500"/>
              <a:t>的位置</a:t>
            </a:r>
            <a:r>
              <a:rPr lang="en-US" altLang="zh-CN" sz="3500"/>
              <a:t>(</a:t>
            </a:r>
            <a:r>
              <a:rPr lang="zh-CN" altLang="en-US" sz="3500"/>
              <a:t>或插入位置</a:t>
            </a:r>
            <a:r>
              <a:rPr lang="en-US" altLang="zh-CN" sz="3500"/>
              <a:t>)</a:t>
            </a:r>
          </a:p>
          <a:p>
            <a:pPr marL="0" indent="0">
              <a:lnSpc>
                <a:spcPct val="120000"/>
              </a:lnSpc>
              <a:spcBef>
                <a:spcPts val="0"/>
              </a:spcBef>
              <a:buNone/>
            </a:pPr>
            <a:r>
              <a:rPr lang="en-US" altLang="zh-CN" sz="3500" smtClean="0"/>
              <a:t>} </a:t>
            </a:r>
            <a:r>
              <a:rPr lang="en-US" altLang="zh-CN" sz="3500"/>
              <a:t>// SearchBTree</a:t>
            </a:r>
            <a:endParaRPr lang="zh-CN" altLang="en-US" sz="3500"/>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mtClean="0"/>
              <a:t>9.13</a:t>
            </a:r>
            <a:endParaRPr lang="en-US"/>
          </a:p>
        </p:txBody>
      </p:sp>
    </p:spTree>
    <p:extLst>
      <p:ext uri="{BB962C8B-B14F-4D97-AF65-F5344CB8AC3E}">
        <p14:creationId xmlns:p14="http://schemas.microsoft.com/office/powerpoint/2010/main" val="343391648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smtClean="0">
                <a:latin typeface="+mn-lt"/>
                <a:ea typeface="宋体" panose="02010600030101010101" pitchFamily="2" charset="-122"/>
              </a:rPr>
              <a:t>B树的查找</a:t>
            </a:r>
            <a:r>
              <a:rPr lang="zh-CN" altLang="en-US" smtClean="0">
                <a:latin typeface="+mn-lt"/>
                <a:ea typeface="宋体" panose="02010600030101010101" pitchFamily="2" charset="-122"/>
              </a:rPr>
              <a:t>算法</a:t>
            </a:r>
            <a:endParaRPr lang="zh-CN" altLang="en-US">
              <a:latin typeface="+mn-lt"/>
              <a:ea typeface="宋体" panose="02010600030101010101" pitchFamily="2" charset="-122"/>
            </a:endParaRPr>
          </a:p>
        </p:txBody>
      </p:sp>
      <p:sp>
        <p:nvSpPr>
          <p:cNvPr id="692226" name="Rectangle 2"/>
          <p:cNvSpPr>
            <a:spLocks noGrp="1" noChangeArrowheads="1"/>
          </p:cNvSpPr>
          <p:nvPr>
            <p:ph idx="1"/>
          </p:nvPr>
        </p:nvSpPr>
        <p:spPr/>
        <p:txBody>
          <a:bodyPr/>
          <a:lstStyle/>
          <a:p>
            <a:r>
              <a:rPr lang="en-US" altLang="en-US" smtClean="0">
                <a:ea typeface="宋体" panose="02010600030101010101" pitchFamily="2" charset="-122"/>
              </a:rPr>
              <a:t>在B树上的查找有两</a:t>
            </a:r>
            <a:r>
              <a:rPr lang="zh-CN" altLang="en-US" smtClean="0">
                <a:ea typeface="宋体" panose="02010600030101010101" pitchFamily="2" charset="-122"/>
              </a:rPr>
              <a:t>种</a:t>
            </a:r>
            <a:r>
              <a:rPr lang="en-US" altLang="en-US" smtClean="0">
                <a:ea typeface="宋体" panose="02010600030101010101" pitchFamily="2" charset="-122"/>
              </a:rPr>
              <a:t>基本操作：</a:t>
            </a:r>
          </a:p>
          <a:p>
            <a:pPr lvl="1"/>
            <a:r>
              <a:rPr lang="en-US" altLang="en-US" smtClean="0">
                <a:ea typeface="宋体" panose="02010600030101010101" pitchFamily="2" charset="-122"/>
              </a:rPr>
              <a:t>在B树上查找结点</a:t>
            </a:r>
            <a:r>
              <a:rPr lang="zh-CN" altLang="en-US" smtClean="0">
                <a:ea typeface="宋体" panose="02010600030101010101" pitchFamily="2" charset="-122"/>
              </a:rPr>
              <a:t>：在磁盘上进行</a:t>
            </a:r>
            <a:endParaRPr lang="en-US" altLang="en-US" smtClean="0">
              <a:ea typeface="宋体" panose="02010600030101010101" pitchFamily="2" charset="-122"/>
            </a:endParaRPr>
          </a:p>
          <a:p>
            <a:pPr lvl="1"/>
            <a:r>
              <a:rPr lang="en-US" altLang="en-US" smtClean="0">
                <a:ea typeface="宋体" panose="02010600030101010101" pitchFamily="2" charset="-122"/>
              </a:rPr>
              <a:t>在结点中查找关键字：将结点信息读入内存后再查找</a:t>
            </a:r>
          </a:p>
          <a:p>
            <a:r>
              <a:rPr lang="en-US" altLang="en-US" smtClean="0">
                <a:ea typeface="宋体" panose="02010600030101010101" pitchFamily="2" charset="-122"/>
              </a:rPr>
              <a:t>因此，磁盘上的查找次数(</a:t>
            </a:r>
            <a:r>
              <a:rPr lang="zh-CN" altLang="en-US" smtClean="0">
                <a:ea typeface="宋体" panose="02010600030101010101" pitchFamily="2" charset="-122"/>
              </a:rPr>
              <a:t>即：</a:t>
            </a:r>
            <a:r>
              <a:rPr lang="en-US" altLang="en-US" smtClean="0">
                <a:ea typeface="宋体" panose="02010600030101010101" pitchFamily="2" charset="-122"/>
              </a:rPr>
              <a:t>待查找的记录关键字在B树上的层次数)是决定B</a:t>
            </a:r>
            <a:r>
              <a:rPr lang="zh-CN" altLang="en-US" smtClean="0">
                <a:ea typeface="宋体" panose="02010600030101010101" pitchFamily="2" charset="-122"/>
              </a:rPr>
              <a:t>树查找效率的首要因素</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394987056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xfrm>
            <a:off x="457200" y="-27384"/>
            <a:ext cx="8229600" cy="720080"/>
          </a:xfrm>
        </p:spPr>
        <p:txBody>
          <a:bodyPr/>
          <a:lstStyle/>
          <a:p>
            <a:r>
              <a:rPr lang="en-US" altLang="en-US" smtClean="0">
                <a:latin typeface="+mn-lt"/>
                <a:ea typeface="宋体" panose="02010600030101010101" pitchFamily="2" charset="-122"/>
              </a:rPr>
              <a:t>B树的查找</a:t>
            </a:r>
            <a:r>
              <a:rPr lang="zh-CN" altLang="en-US" smtClean="0">
                <a:latin typeface="+mn-lt"/>
                <a:ea typeface="宋体" panose="02010600030101010101" pitchFamily="2" charset="-122"/>
              </a:rPr>
              <a:t>算法</a:t>
            </a:r>
            <a:endParaRPr lang="zh-CN" altLang="en-US">
              <a:latin typeface="+mn-lt"/>
              <a:ea typeface="宋体" panose="02010600030101010101" pitchFamily="2" charset="-122"/>
            </a:endParaRPr>
          </a:p>
        </p:txBody>
      </p:sp>
      <mc:AlternateContent xmlns:mc="http://schemas.openxmlformats.org/markup-compatibility/2006" xmlns:a14="http://schemas.microsoft.com/office/drawing/2010/main">
        <mc:Choice Requires="a14">
          <p:sp>
            <p:nvSpPr>
              <p:cNvPr id="19" name="内容占位符 18"/>
              <p:cNvSpPr>
                <a:spLocks noGrp="1"/>
              </p:cNvSpPr>
              <p:nvPr>
                <p:ph idx="1"/>
              </p:nvPr>
            </p:nvSpPr>
            <p:spPr/>
            <p:txBody>
              <a:bodyPr>
                <a:normAutofit lnSpcReduction="10000"/>
              </a:bodyPr>
              <a:lstStyle/>
              <a:p>
                <a:r>
                  <a:rPr lang="zh-CN" altLang="en-US" smtClean="0"/>
                  <a:t>对</a:t>
                </a:r>
                <a:r>
                  <a:rPr lang="en-US" altLang="zh-CN" smtClean="0">
                    <a:solidFill>
                      <a:srgbClr val="0000FF"/>
                    </a:solidFill>
                  </a:rPr>
                  <a:t>m</a:t>
                </a:r>
                <a:r>
                  <a:rPr lang="zh-CN" altLang="en-US" smtClean="0">
                    <a:solidFill>
                      <a:srgbClr val="0000FF"/>
                    </a:solidFill>
                  </a:rPr>
                  <a:t>阶</a:t>
                </a:r>
                <a:r>
                  <a:rPr lang="en-US" altLang="zh-CN" smtClean="0"/>
                  <a:t>B</a:t>
                </a:r>
                <a:r>
                  <a:rPr lang="zh-CN" altLang="en-US" smtClean="0"/>
                  <a:t>树，设其深度为</a:t>
                </a:r>
                <a:r>
                  <a:rPr lang="en-US" altLang="zh-CN" smtClean="0">
                    <a:solidFill>
                      <a:srgbClr val="0000FF"/>
                    </a:solidFill>
                  </a:rPr>
                  <a:t>h+1</a:t>
                </a:r>
                <a:r>
                  <a:rPr lang="zh-CN" altLang="en-US" smtClean="0"/>
                  <a:t>，存放</a:t>
                </a:r>
                <a:r>
                  <a:rPr lang="en-US" altLang="zh-CN" smtClean="0">
                    <a:solidFill>
                      <a:srgbClr val="0000FF"/>
                    </a:solidFill>
                  </a:rPr>
                  <a:t>n</a:t>
                </a:r>
                <a:r>
                  <a:rPr lang="zh-CN" altLang="en-US" smtClean="0"/>
                  <a:t>个关键字：</a:t>
                </a:r>
                <a:endParaRPr lang="en-US" altLang="zh-CN" smtClean="0"/>
              </a:p>
              <a:p>
                <a:pPr lvl="1"/>
                <a:r>
                  <a:rPr lang="en-US" altLang="zh-CN" smtClean="0"/>
                  <a:t>h+1</a:t>
                </a:r>
                <a:r>
                  <a:rPr lang="zh-CN" altLang="en-US" smtClean="0">
                    <a:ea typeface="宋体" panose="02010600030101010101" pitchFamily="2" charset="-122"/>
                  </a:rPr>
                  <a:t>层即叶子结点层，其结点</a:t>
                </a:r>
                <a:r>
                  <a:rPr lang="zh-CN" altLang="en-US">
                    <a:ea typeface="宋体" panose="02010600030101010101" pitchFamily="2" charset="-122"/>
                  </a:rPr>
                  <a:t>数为</a:t>
                </a:r>
              </a:p>
              <a:p>
                <a:pPr lvl="1"/>
                <a:r>
                  <a:rPr lang="zh-CN" altLang="en-US" smtClean="0">
                    <a:ea typeface="宋体" panose="02010600030101010101" pitchFamily="2" charset="-122"/>
                  </a:rPr>
                  <a:t>若当前树有</a:t>
                </a:r>
                <a:r>
                  <a:rPr lang="en-US" altLang="zh-CN" smtClean="0">
                    <a:solidFill>
                      <a:srgbClr val="0000FF"/>
                    </a:solidFill>
                    <a:ea typeface="宋体" panose="02010600030101010101" pitchFamily="2" charset="-122"/>
                  </a:rPr>
                  <a:t>n</a:t>
                </a:r>
                <a:r>
                  <a:rPr lang="zh-CN" altLang="en-US" smtClean="0">
                    <a:solidFill>
                      <a:srgbClr val="0000FF"/>
                    </a:solidFill>
                    <a:ea typeface="宋体" panose="02010600030101010101" pitchFamily="2" charset="-122"/>
                  </a:rPr>
                  <a:t>个</a:t>
                </a:r>
                <a:r>
                  <a:rPr lang="zh-CN" altLang="en-US" smtClean="0">
                    <a:ea typeface="宋体" panose="02010600030101010101" pitchFamily="2" charset="-122"/>
                  </a:rPr>
                  <a:t>关键字，则，叶子结点为</a:t>
                </a:r>
                <a:r>
                  <a:rPr lang="en-US" altLang="zh-CN" smtClean="0">
                    <a:ea typeface="宋体" panose="02010600030101010101" pitchFamily="2" charset="-122"/>
                  </a:rPr>
                  <a:t>n+1</a:t>
                </a:r>
              </a:p>
              <a:p>
                <a:pPr lvl="1"/>
                <a:r>
                  <a:rPr lang="en-US" altLang="en-US" smtClean="0">
                    <a:ea typeface="宋体" panose="02010600030101010101" pitchFamily="2" charset="-122"/>
                  </a:rPr>
                  <a:t>则总的关键字数目n满足：</a:t>
                </a:r>
              </a:p>
              <a:p>
                <a:r>
                  <a:rPr lang="zh-CN" altLang="en-US">
                    <a:ea typeface="宋体" panose="02010600030101010101" pitchFamily="2" charset="-122"/>
                  </a:rPr>
                  <a:t>因此</a:t>
                </a:r>
                <a:r>
                  <a:rPr lang="zh-CN" altLang="en-US" smtClean="0">
                    <a:ea typeface="宋体" panose="02010600030101010101" pitchFamily="2" charset="-122"/>
                  </a:rPr>
                  <a:t>有 </a:t>
                </a:r>
                <a:r>
                  <a:rPr lang="en-US" altLang="en-US">
                    <a:ea typeface="宋体" panose="02010600030101010101" pitchFamily="2" charset="-122"/>
                  </a:rPr>
                  <a:t>h</a:t>
                </a:r>
                <a:r>
                  <a:rPr lang="en-US" altLang="en-US" smtClean="0">
                    <a:ea typeface="宋体" panose="02010600030101010101" pitchFamily="2" charset="-122"/>
                  </a:rPr>
                  <a:t>≦ +1</a:t>
                </a:r>
                <a:endParaRPr lang="en-US" altLang="en-US">
                  <a:ea typeface="宋体" panose="02010600030101010101" pitchFamily="2" charset="-122"/>
                </a:endParaRPr>
              </a:p>
              <a:p>
                <a:pPr lvl="1"/>
                <a:r>
                  <a:rPr lang="zh-CN" altLang="en-US">
                    <a:ea typeface="宋体" panose="02010600030101010101" pitchFamily="2" charset="-122"/>
                  </a:rPr>
                  <a:t>若</a:t>
                </a:r>
                <a:r>
                  <a:rPr lang="en-US" altLang="zh-CN">
                    <a:ea typeface="宋体" panose="02010600030101010101" pitchFamily="2" charset="-122"/>
                  </a:rPr>
                  <a:t>m=199</a:t>
                </a:r>
                <a:r>
                  <a:rPr lang="zh-CN" altLang="en-US">
                    <a:ea typeface="宋体" panose="02010600030101010101" pitchFamily="2" charset="-122"/>
                  </a:rPr>
                  <a:t>，</a:t>
                </a:r>
                <a:r>
                  <a:rPr lang="en-US" altLang="zh-CN">
                    <a:ea typeface="宋体" panose="02010600030101010101" pitchFamily="2" charset="-122"/>
                  </a:rPr>
                  <a:t>n=1,999,999</a:t>
                </a:r>
                <a:r>
                  <a:rPr lang="zh-CN" altLang="en-US">
                    <a:ea typeface="宋体" panose="02010600030101010101" pitchFamily="2" charset="-122"/>
                  </a:rPr>
                  <a:t>，那么</a:t>
                </a:r>
                <a:r>
                  <a:rPr lang="en-US" altLang="zh-CN">
                    <a:ea typeface="宋体" panose="02010600030101010101" pitchFamily="2" charset="-122"/>
                  </a:rPr>
                  <a:t>h=4</a:t>
                </a:r>
              </a:p>
              <a:p>
                <a:r>
                  <a:rPr lang="zh-CN" altLang="en-US" smtClean="0">
                    <a:ea typeface="宋体" panose="02010600030101010101" pitchFamily="2" charset="-122"/>
                  </a:rPr>
                  <a:t>在</a:t>
                </a:r>
                <a:r>
                  <a:rPr lang="zh-CN" altLang="en-US">
                    <a:ea typeface="宋体" panose="02010600030101010101" pitchFamily="2" charset="-122"/>
                  </a:rPr>
                  <a:t>含有</a:t>
                </a:r>
                <a:r>
                  <a:rPr lang="en-US" altLang="en-US">
                    <a:ea typeface="宋体" panose="02010600030101010101" pitchFamily="2" charset="-122"/>
                  </a:rPr>
                  <a:t>n</a:t>
                </a:r>
                <a:r>
                  <a:rPr lang="zh-CN" altLang="en-US">
                    <a:ea typeface="宋体" panose="02010600030101010101" pitchFamily="2" charset="-122"/>
                  </a:rPr>
                  <a:t>个关键字</a:t>
                </a:r>
                <a:r>
                  <a:rPr lang="zh-CN" altLang="en-US" smtClean="0">
                    <a:ea typeface="宋体" panose="02010600030101010101" pitchFamily="2" charset="-122"/>
                  </a:rPr>
                  <a:t>的</a:t>
                </a:r>
                <a:r>
                  <a:rPr lang="en-US" altLang="zh-CN" smtClean="0">
                    <a:ea typeface="宋体" panose="02010600030101010101" pitchFamily="2" charset="-122"/>
                  </a:rPr>
                  <a:t>m</a:t>
                </a:r>
                <a:r>
                  <a:rPr lang="zh-CN" altLang="en-US" smtClean="0">
                    <a:ea typeface="宋体" panose="02010600030101010101" pitchFamily="2" charset="-122"/>
                  </a:rPr>
                  <a:t>阶</a:t>
                </a:r>
                <a:r>
                  <a:rPr lang="en-US" altLang="en-US" smtClean="0">
                    <a:ea typeface="宋体" panose="02010600030101010101" pitchFamily="2" charset="-122"/>
                  </a:rPr>
                  <a:t>B</a:t>
                </a:r>
                <a:r>
                  <a:rPr lang="zh-CN" altLang="en-US" smtClean="0">
                    <a:ea typeface="宋体" panose="02010600030101010101" pitchFamily="2" charset="-122"/>
                  </a:rPr>
                  <a:t>树</a:t>
                </a:r>
                <a:r>
                  <a:rPr lang="zh-CN" altLang="en-US">
                    <a:ea typeface="宋体" panose="02010600030101010101" pitchFamily="2" charset="-122"/>
                  </a:rPr>
                  <a:t>上进行</a:t>
                </a:r>
                <a:r>
                  <a:rPr lang="zh-CN" altLang="en-US" smtClean="0">
                    <a:ea typeface="宋体" panose="02010600030101010101" pitchFamily="2" charset="-122"/>
                  </a:rPr>
                  <a:t>查找</a:t>
                </a:r>
                <a:endParaRPr lang="en-US" altLang="zh-CN" smtClean="0">
                  <a:ea typeface="宋体" panose="02010600030101010101" pitchFamily="2" charset="-122"/>
                </a:endParaRPr>
              </a:p>
              <a:p>
                <a:pPr lvl="1"/>
                <a:r>
                  <a:rPr lang="zh-CN" altLang="en-US" smtClean="0">
                    <a:ea typeface="宋体" panose="02010600030101010101" pitchFamily="2" charset="-122"/>
                  </a:rPr>
                  <a:t>从</a:t>
                </a:r>
                <a:r>
                  <a:rPr lang="zh-CN" altLang="en-US">
                    <a:ea typeface="宋体" panose="02010600030101010101" pitchFamily="2" charset="-122"/>
                  </a:rPr>
                  <a:t>根结点到待查找记录关键字的结点的路径上所涉及的结点数不超过</a:t>
                </a:r>
                <a:r>
                  <a:rPr lang="en-US" altLang="en-US">
                    <a:ea typeface="宋体" panose="02010600030101010101" pitchFamily="2" charset="-122"/>
                  </a:rPr>
                  <a:t>+</a:t>
                </a:r>
                <a:r>
                  <a:rPr lang="en-US" altLang="en-US" smtClean="0">
                    <a:ea typeface="宋体" panose="02010600030101010101" pitchFamily="2" charset="-122"/>
                  </a:rPr>
                  <a:t>1</a:t>
                </a:r>
              </a:p>
              <a:p>
                <a:pPr lvl="1"/>
                <a:r>
                  <a:rPr lang="zh-CN" altLang="en-US" smtClean="0">
                    <a:ea typeface="宋体" panose="02010600030101010101" pitchFamily="2" charset="-122"/>
                  </a:rPr>
                  <a:t>至多读盘</a:t>
                </a:r>
                <a:r>
                  <a:rPr lang="en-US" altLang="en-US">
                    <a:ea typeface="宋体" panose="02010600030101010101" pitchFamily="2" charset="-122"/>
                  </a:rPr>
                  <a:t>+</a:t>
                </a:r>
                <a:r>
                  <a:rPr lang="en-US" altLang="en-US" smtClean="0">
                    <a:ea typeface="宋体" panose="02010600030101010101" pitchFamily="2" charset="-122"/>
                  </a:rPr>
                  <a:t>1 </a:t>
                </a:r>
                <a:r>
                  <a:rPr lang="zh-CN" altLang="en-US" smtClean="0">
                    <a:ea typeface="宋体" panose="02010600030101010101" pitchFamily="2" charset="-122"/>
                  </a:rPr>
                  <a:t>次</a:t>
                </a:r>
                <a:endParaRPr lang="en-US" altLang="en-US" smtClean="0">
                  <a:ea typeface="宋体" panose="02010600030101010101" pitchFamily="2" charset="-122"/>
                </a:endParaRPr>
              </a:p>
              <a:p>
                <a:pPr lvl="2"/>
                <a:r>
                  <a:rPr lang="zh-CN" altLang="en-US" sz="2800" smtClean="0">
                    <a:ea typeface="宋体" panose="02010600030101010101" pitchFamily="2" charset="-122"/>
                  </a:rPr>
                  <a:t>选择大的</a:t>
                </a:r>
                <a:r>
                  <a:rPr lang="en-US" altLang="zh-CN" sz="2800" smtClean="0">
                    <a:ea typeface="宋体" panose="02010600030101010101" pitchFamily="2" charset="-122"/>
                  </a:rPr>
                  <a:t>m</a:t>
                </a:r>
                <a:r>
                  <a:rPr lang="zh-CN" altLang="en-US" sz="2800" smtClean="0">
                    <a:ea typeface="宋体" panose="02010600030101010101" pitchFamily="2" charset="-122"/>
                  </a:rPr>
                  <a:t>值，可以减少树的高度，从而减少读入结点的次数，进而减少读磁盘的次数</a:t>
                </a:r>
                <a:endParaRPr lang="en-US" altLang="en-US" sz="2800" smtClean="0">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mc:Choice>
        <mc:Fallback xmlns="">
          <p:sp>
            <p:nvSpPr>
              <p:cNvPr id="19" name="内容占位符 18"/>
              <p:cNvSpPr>
                <a:spLocks noGrp="1" noRot="1" noChangeAspect="1" noMove="1" noResize="1" noEditPoints="1" noAdjustHandles="1" noChangeArrowheads="1" noChangeShapeType="1" noTextEdit="1"/>
              </p:cNvSpPr>
              <p:nvPr>
                <p:ph idx="1"/>
              </p:nvPr>
            </p:nvSpPr>
            <p:spPr>
              <a:blipFill rotWithShape="1">
                <a:blip r:embed="rId3"/>
                <a:stretch>
                  <a:fillRect l="-1481" t="-2444" r="-2519" b="-2053"/>
                </a:stretch>
              </a:blipFill>
            </p:spPr>
            <p:txBody>
              <a:bodyPr/>
              <a:lstStyle/>
              <a:p>
                <a:r>
                  <a:rPr 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352077149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en-US" smtClean="0">
                <a:latin typeface="+mn-lt"/>
                <a:ea typeface="宋体" panose="02010600030101010101" pitchFamily="2" charset="-122"/>
              </a:rPr>
              <a:t>B树的插入</a:t>
            </a:r>
          </a:p>
        </p:txBody>
      </p:sp>
      <mc:AlternateContent xmlns:mc="http://schemas.openxmlformats.org/markup-compatibility/2006" xmlns:a14="http://schemas.microsoft.com/office/drawing/2010/main">
        <mc:Choice Requires="a14">
          <p:sp>
            <p:nvSpPr>
              <p:cNvPr id="694275" name="Rectangle 3"/>
              <p:cNvSpPr>
                <a:spLocks noGrp="1" noChangeArrowheads="1"/>
              </p:cNvSpPr>
              <p:nvPr>
                <p:ph idx="1"/>
              </p:nvPr>
            </p:nvSpPr>
            <p:spPr>
              <a:xfrm>
                <a:off x="457200" y="764704"/>
                <a:ext cx="8229600" cy="6093296"/>
              </a:xfrm>
            </p:spPr>
            <p:txBody>
              <a:bodyPr>
                <a:normAutofit lnSpcReduction="10000"/>
              </a:bodyPr>
              <a:lstStyle/>
              <a:p>
                <a:r>
                  <a:rPr lang="en-US" altLang="en-US" smtClean="0"/>
                  <a:t>B</a:t>
                </a:r>
                <a:r>
                  <a:rPr lang="en-US" altLang="en-US" smtClean="0">
                    <a:ea typeface="宋体" panose="02010600030101010101" pitchFamily="2" charset="-122"/>
                  </a:rPr>
                  <a:t>树的生成是从空树起，逐个插入关键字</a:t>
                </a:r>
              </a:p>
              <a:p>
                <a:r>
                  <a:rPr lang="en-US" altLang="en-US" smtClean="0">
                    <a:ea typeface="宋体" panose="02010600030101010101" pitchFamily="2" charset="-122"/>
                  </a:rPr>
                  <a:t>插入时不是每插入一个关键字就添加一个叶子结点，而是首先在最低层的某个叶子结点中添加一个关键字，然后</a:t>
                </a:r>
              </a:p>
              <a:p>
                <a:r>
                  <a:rPr lang="zh-CN" altLang="en-US" b="1" smtClean="0">
                    <a:ea typeface="宋体" panose="02010600030101010101" pitchFamily="2" charset="-122"/>
                  </a:rPr>
                  <a:t>若</a:t>
                </a:r>
                <a:r>
                  <a:rPr lang="en-US" altLang="en-US" b="1" smtClean="0">
                    <a:ea typeface="宋体" panose="02010600030101010101" pitchFamily="2" charset="-122"/>
                  </a:rPr>
                  <a:t>关键字</a:t>
                </a:r>
                <a:r>
                  <a:rPr lang="zh-CN" altLang="en-US" b="1" smtClean="0">
                    <a:ea typeface="宋体" panose="02010600030101010101" pitchFamily="2" charset="-122"/>
                  </a:rPr>
                  <a:t>的</a:t>
                </a:r>
                <a:r>
                  <a:rPr lang="en-US" altLang="en-US" b="1" smtClean="0">
                    <a:ea typeface="宋体" panose="02010600030101010101" pitchFamily="2" charset="-122"/>
                  </a:rPr>
                  <a:t>数</a:t>
                </a:r>
                <a:r>
                  <a:rPr lang="zh-CN" altLang="en-US" b="1" smtClean="0">
                    <a:ea typeface="宋体" panose="02010600030101010101" pitchFamily="2" charset="-122"/>
                  </a:rPr>
                  <a:t>目达到</a:t>
                </a:r>
                <a:r>
                  <a:rPr lang="en-US" altLang="zh-CN" b="1" smtClean="0">
                    <a:ea typeface="宋体" panose="02010600030101010101" pitchFamily="2" charset="-122"/>
                  </a:rPr>
                  <a:t>m</a:t>
                </a:r>
                <a:r>
                  <a:rPr lang="zh-CN" altLang="en-US" smtClean="0">
                    <a:ea typeface="宋体" panose="02010600030101010101" pitchFamily="2" charset="-122"/>
                  </a:rPr>
                  <a:t>，则</a:t>
                </a:r>
                <a:r>
                  <a:rPr lang="en-US" altLang="en-US" b="1" smtClean="0">
                    <a:solidFill>
                      <a:srgbClr val="0000FF"/>
                    </a:solidFill>
                    <a:ea typeface="宋体" panose="02010600030101010101" pitchFamily="2" charset="-122"/>
                  </a:rPr>
                  <a:t>分裂</a:t>
                </a:r>
                <a:r>
                  <a:rPr lang="zh-CN" altLang="en-US" smtClean="0">
                    <a:ea typeface="宋体" panose="02010600030101010101" pitchFamily="2" charset="-122"/>
                  </a:rPr>
                  <a:t>成两个结点，并</a:t>
                </a:r>
                <a:r>
                  <a:rPr lang="en-US" altLang="en-US" smtClean="0">
                    <a:ea typeface="宋体" panose="02010600030101010101" pitchFamily="2" charset="-122"/>
                  </a:rPr>
                  <a:t>将中间关键字</a:t>
                </a:r>
                <a14:m>
                  <m:oMath xmlns="" xmlns:m="http://schemas.openxmlformats.org/officeDocument/2006/math">
                    <m:sSub>
                      <m:sSubPr>
                        <m:ctrlPr>
                          <a:rPr lang="en-US" altLang="en-US" i="1" smtClean="0">
                            <a:latin typeface="Cambria Math"/>
                          </a:rPr>
                        </m:ctrlPr>
                      </m:sSubPr>
                      <m:e>
                        <m:r>
                          <a:rPr lang="en-US" altLang="zh-CN" smtClean="0">
                            <a:latin typeface="Cambria Math" panose="02040503050406030204" pitchFamily="18" charset="0"/>
                          </a:rPr>
                          <m:t>𝑘</m:t>
                        </m:r>
                      </m:e>
                      <m:sub>
                        <m:d>
                          <m:dPr>
                            <m:begChr m:val="⌈"/>
                            <m:endChr m:val="⌉"/>
                            <m:ctrlPr>
                              <a:rPr lang="en-US" altLang="en-US" i="1" smtClean="0">
                                <a:latin typeface="Cambria Math"/>
                              </a:rPr>
                            </m:ctrlPr>
                          </m:dPr>
                          <m:e>
                            <m:f>
                              <m:fPr>
                                <m:type m:val="lin"/>
                                <m:ctrlPr>
                                  <a:rPr lang="en-US" altLang="en-US" i="1" smtClean="0">
                                    <a:latin typeface="Cambria Math"/>
                                  </a:rPr>
                                </m:ctrlPr>
                              </m:fPr>
                              <m:num>
                                <m:r>
                                  <a:rPr lang="en-US" altLang="zh-CN" smtClean="0">
                                    <a:latin typeface="Cambria Math" panose="02040503050406030204" pitchFamily="18" charset="0"/>
                                  </a:rPr>
                                  <m:t>𝑚</m:t>
                                </m:r>
                              </m:num>
                              <m:den>
                                <m:r>
                                  <a:rPr lang="en-US" altLang="en-US" smtClean="0">
                                    <a:latin typeface="Cambria Math" panose="02040503050406030204" pitchFamily="18" charset="0"/>
                                  </a:rPr>
                                  <m:t>2</m:t>
                                </m:r>
                              </m:den>
                            </m:f>
                          </m:e>
                        </m:d>
                      </m:sub>
                    </m:sSub>
                  </m:oMath>
                </a14:m>
                <a:r>
                  <a:rPr lang="en-US" altLang="en-US" smtClean="0">
                    <a:ea typeface="宋体" panose="02010600030101010101" pitchFamily="2" charset="-122"/>
                  </a:rPr>
                  <a:t>插入到p的父结点</a:t>
                </a:r>
                <a:r>
                  <a:rPr lang="zh-CN" altLang="en-US" smtClean="0">
                    <a:ea typeface="宋体" panose="02010600030101010101" pitchFamily="2" charset="-122"/>
                  </a:rPr>
                  <a:t>，这时，</a:t>
                </a:r>
                <a:r>
                  <a:rPr lang="en-US" altLang="en-US" smtClean="0">
                    <a:ea typeface="宋体" panose="02010600030101010101" pitchFamily="2" charset="-122"/>
                  </a:rPr>
                  <a:t>父结点也可能不满足m阶B树的要求(分枝数大于m)，则必须对父结点进行分裂，一直进行下去，</a:t>
                </a:r>
                <a:r>
                  <a:rPr lang="en-US" altLang="en-US" b="1" smtClean="0">
                    <a:ea typeface="宋体" panose="02010600030101010101" pitchFamily="2" charset="-122"/>
                  </a:rPr>
                  <a:t>直到没有父结点或分裂后的父结点满足m阶B树的要求</a:t>
                </a:r>
              </a:p>
              <a:p>
                <a:pPr lvl="1"/>
                <a:r>
                  <a:rPr lang="en-US" altLang="en-US" sz="3200">
                    <a:ea typeface="宋体" panose="02010600030101010101" pitchFamily="2" charset="-122"/>
                  </a:rPr>
                  <a:t>当根结点分裂时，因没有父结点，则建立一个新的根，</a:t>
                </a:r>
                <a:r>
                  <a:rPr lang="en-US" altLang="en-US" sz="3200" smtClean="0">
                    <a:ea typeface="宋体" panose="02010600030101010101" pitchFamily="2" charset="-122"/>
                  </a:rPr>
                  <a:t>B树增高一层</a:t>
                </a:r>
              </a:p>
            </p:txBody>
          </p:sp>
        </mc:Choice>
        <mc:Fallback xmlns="">
          <p:sp>
            <p:nvSpPr>
              <p:cNvPr id="694275" name="Rectangle 3"/>
              <p:cNvSpPr>
                <a:spLocks noGrp="1" noRot="1" noChangeAspect="1" noMove="1" noResize="1" noEditPoints="1" noAdjustHandles="1" noChangeArrowheads="1" noChangeShapeType="1" noTextEdit="1"/>
              </p:cNvSpPr>
              <p:nvPr>
                <p:ph idx="1"/>
              </p:nvPr>
            </p:nvSpPr>
            <p:spPr>
              <a:xfrm>
                <a:off x="457200" y="764704"/>
                <a:ext cx="8229600" cy="6093296"/>
              </a:xfrm>
              <a:blipFill rotWithShape="0">
                <a:blip r:embed="rId2"/>
                <a:stretch>
                  <a:fillRect l="-1704" t="-2600" r="-6222"/>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extLst>
      <p:ext uri="{BB962C8B-B14F-4D97-AF65-F5344CB8AC3E}">
        <p14:creationId xmlns:p14="http://schemas.microsoft.com/office/powerpoint/2010/main" val="359785882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en-US">
                <a:ea typeface="宋体" panose="02010600030101010101" pitchFamily="2" charset="-122"/>
              </a:rPr>
              <a:t>B树的插入</a:t>
            </a:r>
            <a:endParaRPr lang="zh-CN" altLang="en-US"/>
          </a:p>
        </p:txBody>
      </p:sp>
      <p:sp>
        <p:nvSpPr>
          <p:cNvPr id="3" name="内容占位符 2"/>
          <p:cNvSpPr>
            <a:spLocks noGrp="1"/>
          </p:cNvSpPr>
          <p:nvPr>
            <p:ph idx="1"/>
          </p:nvPr>
        </p:nvSpPr>
        <p:spPr>
          <a:xfrm>
            <a:off x="457200" y="692696"/>
            <a:ext cx="8507288" cy="6165304"/>
          </a:xfrm>
        </p:spPr>
        <p:txBody>
          <a:bodyPr>
            <a:normAutofit fontScale="92500" lnSpcReduction="10000"/>
          </a:bodyPr>
          <a:lstStyle/>
          <a:p>
            <a:r>
              <a:rPr lang="en-US" altLang="en-US" smtClean="0">
                <a:ea typeface="宋体" panose="02010600030101010101" pitchFamily="2" charset="-122"/>
              </a:rPr>
              <a:t>在B树的中查找关键字K，若找到，表明关键字已存在，返回；否则，K的查找操作失败于某个叶子结点，</a:t>
            </a:r>
            <a:r>
              <a:rPr lang="zh-CN" altLang="en-US" smtClean="0">
                <a:ea typeface="宋体" panose="02010600030101010101" pitchFamily="2" charset="-122"/>
              </a:rPr>
              <a:t>那么</a:t>
            </a:r>
            <a:r>
              <a:rPr lang="en-US" altLang="en-US" smtClean="0">
                <a:ea typeface="宋体" panose="02010600030101010101" pitchFamily="2" charset="-122"/>
              </a:rPr>
              <a:t>将K插入到该叶子结点中，若：</a:t>
            </a:r>
          </a:p>
          <a:p>
            <a:pPr lvl="2"/>
            <a:r>
              <a:rPr lang="en-US" altLang="en-US" sz="2800" smtClean="0">
                <a:ea typeface="宋体" panose="02010600030101010101" pitchFamily="2" charset="-122"/>
              </a:rPr>
              <a:t>叶子结点的关键字数&lt;m-1：直接插入；</a:t>
            </a:r>
          </a:p>
          <a:p>
            <a:pPr lvl="2"/>
            <a:r>
              <a:rPr lang="en-US" altLang="en-US" sz="2800" smtClean="0">
                <a:ea typeface="宋体" panose="02010600030101010101" pitchFamily="2" charset="-122"/>
              </a:rPr>
              <a:t>叶子结点的关键字数=m-1：将结点分裂</a:t>
            </a:r>
          </a:p>
          <a:p>
            <a:r>
              <a:rPr lang="en-US" altLang="en-US" smtClean="0">
                <a:ea typeface="宋体" panose="02010600030101010101" pitchFamily="2" charset="-122"/>
              </a:rPr>
              <a:t>设待分裂结点为： (m，A</a:t>
            </a:r>
            <a:r>
              <a:rPr lang="en-US" altLang="en-US" baseline="-25000" smtClean="0">
                <a:ea typeface="宋体" panose="02010600030101010101" pitchFamily="2" charset="-122"/>
              </a:rPr>
              <a:t>0</a:t>
            </a:r>
            <a:r>
              <a:rPr lang="en-US" altLang="en-US" smtClean="0">
                <a:ea typeface="宋体" panose="02010600030101010101" pitchFamily="2" charset="-122"/>
              </a:rPr>
              <a:t>，K</a:t>
            </a:r>
            <a:r>
              <a:rPr lang="en-US" altLang="en-US" baseline="-25000" smtClean="0">
                <a:ea typeface="宋体" panose="02010600030101010101" pitchFamily="2" charset="-122"/>
              </a:rPr>
              <a:t>1</a:t>
            </a:r>
            <a:r>
              <a:rPr lang="en-US" altLang="en-US" smtClean="0">
                <a:ea typeface="宋体" panose="02010600030101010101" pitchFamily="2" charset="-122"/>
              </a:rPr>
              <a:t>，A</a:t>
            </a:r>
            <a:r>
              <a:rPr lang="en-US" altLang="en-US" baseline="-25000" smtClean="0">
                <a:ea typeface="宋体" panose="02010600030101010101" pitchFamily="2" charset="-122"/>
              </a:rPr>
              <a:t>1</a:t>
            </a:r>
            <a:r>
              <a:rPr lang="en-US" altLang="en-US" smtClean="0">
                <a:ea typeface="宋体" panose="02010600030101010101" pitchFamily="2" charset="-122"/>
              </a:rPr>
              <a:t>，K</a:t>
            </a:r>
            <a:r>
              <a:rPr lang="en-US" altLang="en-US" baseline="-25000" smtClean="0">
                <a:ea typeface="宋体" panose="02010600030101010101" pitchFamily="2" charset="-122"/>
              </a:rPr>
              <a:t>2</a:t>
            </a:r>
            <a:r>
              <a:rPr lang="en-US" altLang="en-US" smtClean="0">
                <a:ea typeface="宋体" panose="02010600030101010101" pitchFamily="2" charset="-122"/>
              </a:rPr>
              <a:t>，A</a:t>
            </a:r>
            <a:r>
              <a:rPr lang="en-US" altLang="en-US" baseline="-25000" smtClean="0">
                <a:ea typeface="宋体" panose="02010600030101010101" pitchFamily="2" charset="-122"/>
              </a:rPr>
              <a:t>2</a:t>
            </a:r>
            <a:r>
              <a:rPr lang="en-US" altLang="en-US" smtClean="0">
                <a:ea typeface="宋体" panose="02010600030101010101" pitchFamily="2" charset="-122"/>
              </a:rPr>
              <a:t>，… ，K</a:t>
            </a:r>
            <a:r>
              <a:rPr lang="en-US" altLang="en-US" baseline="-25000" smtClean="0">
                <a:ea typeface="宋体" panose="02010600030101010101" pitchFamily="2" charset="-122"/>
              </a:rPr>
              <a:t>m</a:t>
            </a:r>
            <a:r>
              <a:rPr lang="en-US" altLang="en-US" smtClean="0">
                <a:ea typeface="宋体" panose="02010600030101010101" pitchFamily="2" charset="-122"/>
              </a:rPr>
              <a:t>，A</a:t>
            </a:r>
            <a:r>
              <a:rPr lang="en-US" altLang="en-US" baseline="-25000" smtClean="0">
                <a:ea typeface="宋体" panose="02010600030101010101" pitchFamily="2" charset="-122"/>
              </a:rPr>
              <a:t>m</a:t>
            </a:r>
            <a:r>
              <a:rPr lang="en-US" altLang="en-US" smtClean="0">
                <a:ea typeface="宋体" panose="02010600030101010101" pitchFamily="2" charset="-122"/>
              </a:rPr>
              <a:t>)</a:t>
            </a:r>
          </a:p>
          <a:p>
            <a:r>
              <a:rPr lang="en-US" altLang="en-US" smtClean="0">
                <a:ea typeface="宋体" panose="02010600030101010101" pitchFamily="2" charset="-122"/>
              </a:rPr>
              <a:t>从其</a:t>
            </a:r>
            <a:r>
              <a:rPr lang="en-US" altLang="en-US" b="1" smtClean="0">
                <a:solidFill>
                  <a:srgbClr val="0000FF"/>
                </a:solidFill>
                <a:ea typeface="宋体" panose="02010600030101010101" pitchFamily="2" charset="-122"/>
              </a:rPr>
              <a:t>中间位置</a:t>
            </a:r>
            <a:r>
              <a:rPr lang="en-US" altLang="en-US" smtClean="0">
                <a:ea typeface="宋体" panose="02010600030101010101" pitchFamily="2" charset="-122"/>
              </a:rPr>
              <a:t>分为两个结点：</a:t>
            </a:r>
          </a:p>
          <a:p>
            <a:pPr lvl="1"/>
            <a:r>
              <a:rPr lang="en-US" altLang="en-US" smtClean="0">
                <a:ea typeface="宋体" panose="02010600030101010101" pitchFamily="2" charset="-122"/>
              </a:rPr>
              <a:t>(</a:t>
            </a:r>
            <a:r>
              <a:rPr lang="en-US" altLang="en-US" smtClean="0">
                <a:ea typeface="宋体" panose="02010600030101010101" pitchFamily="2" charset="-122"/>
                <a:sym typeface="Symbol" pitchFamily="18" charset="2"/>
              </a:rPr>
              <a:t></a:t>
            </a:r>
            <a:r>
              <a:rPr lang="en-US" altLang="en-US" smtClean="0">
                <a:ea typeface="宋体" panose="02010600030101010101" pitchFamily="2" charset="-122"/>
              </a:rPr>
              <a:t>m/2</a:t>
            </a:r>
            <a:r>
              <a:rPr lang="en-US" altLang="en-US" smtClean="0">
                <a:ea typeface="宋体" panose="02010600030101010101" pitchFamily="2" charset="-122"/>
                <a:sym typeface="Symbol" pitchFamily="18" charset="2"/>
              </a:rPr>
              <a:t></a:t>
            </a:r>
            <a:r>
              <a:rPr lang="en-US" altLang="en-US" smtClean="0">
                <a:ea typeface="宋体" panose="02010600030101010101" pitchFamily="2" charset="-122"/>
              </a:rPr>
              <a:t>-1，A</a:t>
            </a:r>
            <a:r>
              <a:rPr lang="en-US" altLang="en-US" baseline="-25000" smtClean="0">
                <a:ea typeface="宋体" panose="02010600030101010101" pitchFamily="2" charset="-122"/>
              </a:rPr>
              <a:t>0</a:t>
            </a:r>
            <a:r>
              <a:rPr lang="en-US" altLang="en-US" smtClean="0">
                <a:ea typeface="宋体" panose="02010600030101010101" pitchFamily="2" charset="-122"/>
              </a:rPr>
              <a:t>，K</a:t>
            </a:r>
            <a:r>
              <a:rPr lang="en-US" altLang="en-US" baseline="-25000" smtClean="0">
                <a:ea typeface="宋体" panose="02010600030101010101" pitchFamily="2" charset="-122"/>
              </a:rPr>
              <a:t>1</a:t>
            </a:r>
            <a:r>
              <a:rPr lang="en-US" altLang="en-US" smtClean="0">
                <a:ea typeface="宋体" panose="02010600030101010101" pitchFamily="2" charset="-122"/>
              </a:rPr>
              <a:t>，A</a:t>
            </a:r>
            <a:r>
              <a:rPr lang="en-US" altLang="en-US" baseline="-25000" smtClean="0">
                <a:ea typeface="宋体" panose="02010600030101010101" pitchFamily="2" charset="-122"/>
              </a:rPr>
              <a:t>1</a:t>
            </a:r>
            <a:r>
              <a:rPr lang="en-US" altLang="en-US" smtClean="0">
                <a:ea typeface="宋体" panose="02010600030101010101" pitchFamily="2" charset="-122"/>
              </a:rPr>
              <a:t>，… ，K</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m/2</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-1</a:t>
            </a:r>
            <a:r>
              <a:rPr lang="en-US" altLang="en-US" smtClean="0">
                <a:ea typeface="宋体" panose="02010600030101010101" pitchFamily="2" charset="-122"/>
              </a:rPr>
              <a:t> ，A</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m/2</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-1 </a:t>
            </a:r>
            <a:r>
              <a:rPr lang="en-US" altLang="en-US" smtClean="0">
                <a:ea typeface="宋体" panose="02010600030101010101" pitchFamily="2" charset="-122"/>
              </a:rPr>
              <a:t>)</a:t>
            </a:r>
          </a:p>
          <a:p>
            <a:pPr lvl="1"/>
            <a:r>
              <a:rPr lang="en-US" altLang="en-US" smtClean="0">
                <a:ea typeface="宋体" panose="02010600030101010101" pitchFamily="2" charset="-122"/>
              </a:rPr>
              <a:t>(m-</a:t>
            </a:r>
            <a:r>
              <a:rPr lang="en-US" altLang="en-US" smtClean="0">
                <a:ea typeface="宋体" panose="02010600030101010101" pitchFamily="2" charset="-122"/>
                <a:sym typeface="Symbol" pitchFamily="18" charset="2"/>
              </a:rPr>
              <a:t></a:t>
            </a:r>
            <a:r>
              <a:rPr lang="en-US" altLang="en-US" smtClean="0">
                <a:ea typeface="宋体" panose="02010600030101010101" pitchFamily="2" charset="-122"/>
              </a:rPr>
              <a:t>m/2</a:t>
            </a:r>
            <a:r>
              <a:rPr lang="en-US" altLang="en-US" smtClean="0">
                <a:ea typeface="宋体" panose="02010600030101010101" pitchFamily="2" charset="-122"/>
                <a:sym typeface="Symbol" pitchFamily="18" charset="2"/>
              </a:rPr>
              <a:t></a:t>
            </a:r>
            <a:r>
              <a:rPr lang="en-US" altLang="en-US" smtClean="0">
                <a:ea typeface="宋体" panose="02010600030101010101" pitchFamily="2" charset="-122"/>
              </a:rPr>
              <a:t>，A</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m/2</a:t>
            </a:r>
            <a:r>
              <a:rPr lang="en-US" altLang="en-US" baseline="-25000" smtClean="0">
                <a:ea typeface="宋体" panose="02010600030101010101" pitchFamily="2" charset="-122"/>
                <a:sym typeface="Symbol" pitchFamily="18" charset="2"/>
              </a:rPr>
              <a:t></a:t>
            </a:r>
            <a:r>
              <a:rPr lang="en-US" altLang="en-US" smtClean="0">
                <a:ea typeface="宋体" panose="02010600030101010101" pitchFamily="2" charset="-122"/>
              </a:rPr>
              <a:t>，K</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m/2</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+1</a:t>
            </a:r>
            <a:r>
              <a:rPr lang="en-US" altLang="en-US" smtClean="0">
                <a:ea typeface="宋体" panose="02010600030101010101" pitchFamily="2" charset="-122"/>
              </a:rPr>
              <a:t>，A</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m/2</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+1</a:t>
            </a:r>
            <a:r>
              <a:rPr lang="en-US" altLang="en-US" smtClean="0">
                <a:ea typeface="宋体" panose="02010600030101010101" pitchFamily="2" charset="-122"/>
              </a:rPr>
              <a:t>，… ，K</a:t>
            </a:r>
            <a:r>
              <a:rPr lang="en-US" altLang="en-US" baseline="-25000" smtClean="0">
                <a:ea typeface="宋体" panose="02010600030101010101" pitchFamily="2" charset="-122"/>
              </a:rPr>
              <a:t>m</a:t>
            </a:r>
            <a:r>
              <a:rPr lang="en-US" altLang="en-US" smtClean="0">
                <a:ea typeface="宋体" panose="02010600030101010101" pitchFamily="2" charset="-122"/>
              </a:rPr>
              <a:t>，A</a:t>
            </a:r>
            <a:r>
              <a:rPr lang="en-US" altLang="en-US" baseline="-25000" smtClean="0">
                <a:ea typeface="宋体" panose="02010600030101010101" pitchFamily="2" charset="-122"/>
              </a:rPr>
              <a:t>m</a:t>
            </a:r>
            <a:r>
              <a:rPr lang="en-US" altLang="en-US" smtClean="0">
                <a:ea typeface="宋体" panose="02010600030101010101" pitchFamily="2" charset="-122"/>
              </a:rPr>
              <a:t> )</a:t>
            </a:r>
          </a:p>
          <a:p>
            <a:pPr>
              <a:lnSpc>
                <a:spcPct val="120000"/>
              </a:lnSpc>
            </a:pPr>
            <a:r>
              <a:rPr lang="en-US" altLang="en-US" b="1" smtClean="0">
                <a:solidFill>
                  <a:schemeClr val="accent6">
                    <a:lumMod val="50000"/>
                  </a:schemeClr>
                </a:solidFill>
                <a:ea typeface="宋体" panose="02010600030101010101" pitchFamily="2" charset="-122"/>
              </a:rPr>
              <a:t>将中间关键字K</a:t>
            </a:r>
            <a:r>
              <a:rPr lang="en-US" altLang="en-US" b="1" baseline="-25000" smtClean="0">
                <a:solidFill>
                  <a:schemeClr val="accent6">
                    <a:lumMod val="50000"/>
                  </a:schemeClr>
                </a:solidFill>
                <a:ea typeface="宋体" panose="02010600030101010101" pitchFamily="2" charset="-122"/>
                <a:sym typeface="Symbol" pitchFamily="18" charset="2"/>
              </a:rPr>
              <a:t></a:t>
            </a:r>
            <a:r>
              <a:rPr lang="en-US" altLang="en-US" b="1" baseline="-25000" smtClean="0">
                <a:solidFill>
                  <a:schemeClr val="accent6">
                    <a:lumMod val="50000"/>
                  </a:schemeClr>
                </a:solidFill>
                <a:ea typeface="宋体" panose="02010600030101010101" pitchFamily="2" charset="-122"/>
              </a:rPr>
              <a:t>m/2</a:t>
            </a:r>
            <a:r>
              <a:rPr lang="en-US" altLang="en-US" b="1" baseline="-25000" smtClean="0">
                <a:solidFill>
                  <a:schemeClr val="accent6">
                    <a:lumMod val="50000"/>
                  </a:schemeClr>
                </a:solidFill>
                <a:ea typeface="宋体" panose="02010600030101010101" pitchFamily="2" charset="-122"/>
                <a:sym typeface="Symbol" pitchFamily="18" charset="2"/>
              </a:rPr>
              <a:t></a:t>
            </a:r>
            <a:r>
              <a:rPr lang="en-US" altLang="en-US" b="1" smtClean="0">
                <a:solidFill>
                  <a:schemeClr val="accent6">
                    <a:lumMod val="50000"/>
                  </a:schemeClr>
                </a:solidFill>
                <a:ea typeface="宋体" panose="02010600030101010101" pitchFamily="2" charset="-122"/>
              </a:rPr>
              <a:t>插入到p的父结点中</a:t>
            </a:r>
            <a:r>
              <a:rPr lang="en-US" altLang="en-US" smtClean="0">
                <a:ea typeface="宋体" panose="02010600030101010101" pitchFamily="2" charset="-122"/>
              </a:rPr>
              <a:t>，以分裂后的两个结点作为中间关键字K</a:t>
            </a:r>
            <a:r>
              <a:rPr lang="en-US" altLang="en-US" baseline="-25000" smtClean="0">
                <a:ea typeface="宋体" panose="02010600030101010101" pitchFamily="2" charset="-122"/>
                <a:sym typeface="Symbol" pitchFamily="18" charset="2"/>
              </a:rPr>
              <a:t></a:t>
            </a:r>
            <a:r>
              <a:rPr lang="en-US" altLang="en-US" baseline="-25000" smtClean="0">
                <a:ea typeface="宋体" panose="02010600030101010101" pitchFamily="2" charset="-122"/>
              </a:rPr>
              <a:t>m/2</a:t>
            </a:r>
            <a:r>
              <a:rPr lang="en-US" altLang="en-US" baseline="-25000" smtClean="0">
                <a:ea typeface="宋体" panose="02010600030101010101" pitchFamily="2" charset="-122"/>
                <a:sym typeface="Symbol" pitchFamily="18" charset="2"/>
              </a:rPr>
              <a:t></a:t>
            </a:r>
            <a:r>
              <a:rPr lang="en-US" altLang="en-US" smtClean="0">
                <a:ea typeface="宋体" panose="02010600030101010101" pitchFamily="2" charset="-122"/>
              </a:rPr>
              <a:t>的两个子结点</a:t>
            </a:r>
            <a:r>
              <a:rPr lang="zh-CN" altLang="en-US" smtClean="0">
                <a:ea typeface="宋体" panose="02010600030101010101" pitchFamily="2" charset="-122"/>
              </a:rPr>
              <a:t>，检测父节点是否满足</a:t>
            </a:r>
            <a:r>
              <a:rPr lang="en-US" altLang="zh-CN" smtClean="0">
                <a:ea typeface="宋体" panose="02010600030101010101" pitchFamily="2" charset="-122"/>
              </a:rPr>
              <a:t>m</a:t>
            </a:r>
            <a:r>
              <a:rPr lang="zh-CN" altLang="en-US" smtClean="0">
                <a:ea typeface="宋体" panose="02010600030101010101" pitchFamily="2" charset="-122"/>
              </a:rPr>
              <a:t>阶</a:t>
            </a:r>
            <a:r>
              <a:rPr lang="en-US" altLang="zh-CN" smtClean="0">
                <a:ea typeface="宋体" panose="02010600030101010101" pitchFamily="2" charset="-122"/>
              </a:rPr>
              <a:t>B</a:t>
            </a:r>
            <a:r>
              <a:rPr lang="zh-CN" altLang="en-US" smtClean="0">
                <a:ea typeface="宋体" panose="02010600030101010101" pitchFamily="2" charset="-122"/>
              </a:rPr>
              <a:t>树的要求</a:t>
            </a:r>
            <a:endParaRPr lang="zh-CN" altLang="en-US">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extLst>
      <p:ext uri="{BB962C8B-B14F-4D97-AF65-F5344CB8AC3E}">
        <p14:creationId xmlns:p14="http://schemas.microsoft.com/office/powerpoint/2010/main" val="327314661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xfrm>
            <a:off x="457200" y="-27384"/>
            <a:ext cx="8229600" cy="648072"/>
          </a:xfrm>
        </p:spPr>
        <p:txBody>
          <a:bodyPr/>
          <a:lstStyle/>
          <a:p>
            <a:endParaRPr lang="en-US"/>
          </a:p>
        </p:txBody>
      </p:sp>
      <p:sp>
        <p:nvSpPr>
          <p:cNvPr id="3" name="内容占位符 2"/>
          <p:cNvSpPr>
            <a:spLocks noGrp="1"/>
          </p:cNvSpPr>
          <p:nvPr>
            <p:ph idx="1"/>
          </p:nvPr>
        </p:nvSpPr>
        <p:spPr/>
        <p:txBody>
          <a:bodyPr>
            <a:normAutofit fontScale="85000" lnSpcReduction="10000"/>
          </a:bodyPr>
          <a:lstStyle/>
          <a:p>
            <a:pPr marL="0" indent="0">
              <a:buNone/>
            </a:pPr>
            <a:r>
              <a:rPr lang="en-US" altLang="en-US" smtClean="0"/>
              <a:t>BTNode  *split(BTNode *p)</a:t>
            </a:r>
          </a:p>
          <a:p>
            <a:pPr marL="0" indent="0">
              <a:buNone/>
            </a:pPr>
            <a:r>
              <a:rPr lang="en-US" altLang="en-US" smtClean="0"/>
              <a:t>//结点p中包含m个关键字，从中分裂出一个新的结点  </a:t>
            </a:r>
          </a:p>
          <a:p>
            <a:pPr marL="0" indent="0">
              <a:buNone/>
            </a:pPr>
            <a:r>
              <a:rPr lang="en-US" altLang="en-US" smtClean="0"/>
              <a:t>{BTNode *q ;  int k, mid, j ;</a:t>
            </a:r>
          </a:p>
          <a:p>
            <a:pPr marL="0" indent="0">
              <a:buNone/>
            </a:pPr>
            <a:r>
              <a:rPr lang="en-US" altLang="en-US" smtClean="0"/>
              <a:t>q=(BTNode *)malloc(sizeof( BTNode));</a:t>
            </a:r>
          </a:p>
          <a:p>
            <a:pPr marL="0" indent="0">
              <a:buNone/>
            </a:pPr>
            <a:r>
              <a:rPr lang="en-US" altLang="en-US" smtClean="0"/>
              <a:t>mid=(m+1)/2; //</a:t>
            </a:r>
            <a:r>
              <a:rPr lang="en-US" altLang="en-US" baseline="-25000">
                <a:ea typeface="宋体" panose="02010600030101010101" pitchFamily="2" charset="-122"/>
                <a:sym typeface="Symbol" pitchFamily="18" charset="2"/>
              </a:rPr>
              <a:t> </a:t>
            </a:r>
            <a:r>
              <a:rPr lang="en-US" altLang="en-US">
                <a:ea typeface="宋体" panose="02010600030101010101" pitchFamily="2" charset="-122"/>
                <a:sym typeface="Symbol" pitchFamily="18" charset="2"/>
              </a:rPr>
              <a:t></a:t>
            </a:r>
            <a:r>
              <a:rPr lang="en-US" altLang="en-US">
                <a:ea typeface="宋体" panose="02010600030101010101" pitchFamily="2" charset="-122"/>
              </a:rPr>
              <a:t>m/2</a:t>
            </a:r>
            <a:r>
              <a:rPr lang="en-US" altLang="en-US" smtClean="0">
                <a:ea typeface="宋体" panose="02010600030101010101" pitchFamily="2" charset="-122"/>
                <a:sym typeface="Symbol" pitchFamily="18" charset="2"/>
              </a:rPr>
              <a:t></a:t>
            </a:r>
            <a:endParaRPr lang="en-US" altLang="en-US" smtClean="0"/>
          </a:p>
          <a:p>
            <a:pPr marL="0" indent="0">
              <a:buNone/>
            </a:pPr>
            <a:r>
              <a:rPr lang="en-US" altLang="en-US" smtClean="0"/>
              <a:t>q-&gt;ptr[0]=p-&gt;ptr[mid];</a:t>
            </a:r>
          </a:p>
          <a:p>
            <a:pPr marL="0" indent="0">
              <a:buNone/>
            </a:pPr>
            <a:r>
              <a:rPr lang="en-US" altLang="en-US" smtClean="0"/>
              <a:t>for (j=1,k=mid+1; k&lt;=m; k++) {</a:t>
            </a:r>
          </a:p>
          <a:p>
            <a:pPr marL="0" indent="0">
              <a:buNone/>
            </a:pPr>
            <a:r>
              <a:rPr lang="en-US" altLang="en-US" smtClean="0"/>
              <a:t>   q-&gt;key[j]=p-&gt;key[k] ; </a:t>
            </a:r>
          </a:p>
          <a:p>
            <a:pPr marL="0" indent="0">
              <a:buNone/>
            </a:pPr>
            <a:r>
              <a:rPr lang="en-US" altLang="en-US" smtClean="0"/>
              <a:t>    q-&gt;ptr[j++]=p-&gt;ptr[k] ;</a:t>
            </a:r>
          </a:p>
          <a:p>
            <a:pPr marL="0" indent="0">
              <a:buNone/>
            </a:pPr>
            <a:r>
              <a:rPr lang="en-US" altLang="en-US" smtClean="0"/>
              <a:t>}   // 将p的后半部分移到新结点q中 </a:t>
            </a:r>
          </a:p>
          <a:p>
            <a:pPr marL="0" indent="0">
              <a:buNone/>
            </a:pPr>
            <a:r>
              <a:rPr lang="en-US" altLang="en-US" smtClean="0"/>
              <a:t>q-&gt;keynum=m-mid ;  p-&gt;keynum=mid-1 ;</a:t>
            </a:r>
          </a:p>
          <a:p>
            <a:pPr marL="0" indent="0">
              <a:buNone/>
            </a:pPr>
            <a:r>
              <a:rPr lang="en-US" altLang="en-US" smtClean="0"/>
              <a:t>return(q) ;</a:t>
            </a:r>
          </a:p>
          <a:p>
            <a:pPr marL="0" indent="0">
              <a:buNone/>
            </a:pPr>
            <a:r>
              <a:rPr lang="en-US" altLang="en-US" smtClean="0"/>
              <a:t>} </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extLst>
      <p:ext uri="{BB962C8B-B14F-4D97-AF65-F5344CB8AC3E}">
        <p14:creationId xmlns:p14="http://schemas.microsoft.com/office/powerpoint/2010/main" val="232401346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7477" name="Group 4"/>
          <p:cNvGrpSpPr>
            <a:grpSpLocks/>
          </p:cNvGrpSpPr>
          <p:nvPr/>
        </p:nvGrpSpPr>
        <p:grpSpPr bwMode="auto">
          <a:xfrm>
            <a:off x="152400" y="128588"/>
            <a:ext cx="2016125" cy="1808163"/>
            <a:chOff x="0" y="0"/>
            <a:chExt cx="1270" cy="1139"/>
          </a:xfrm>
        </p:grpSpPr>
        <p:grpSp>
          <p:nvGrpSpPr>
            <p:cNvPr id="657505" name="Group 5"/>
            <p:cNvGrpSpPr>
              <a:grpSpLocks/>
            </p:cNvGrpSpPr>
            <p:nvPr/>
          </p:nvGrpSpPr>
          <p:grpSpPr bwMode="auto">
            <a:xfrm>
              <a:off x="0" y="0"/>
              <a:ext cx="1270" cy="861"/>
              <a:chOff x="0" y="0"/>
              <a:chExt cx="1312" cy="872"/>
            </a:xfrm>
          </p:grpSpPr>
          <p:sp>
            <p:nvSpPr>
              <p:cNvPr id="657507" name="Oval 6"/>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508" name="Oval 7"/>
              <p:cNvSpPr>
                <a:spLocks noChangeArrowheads="1"/>
              </p:cNvSpPr>
              <p:nvPr/>
            </p:nvSpPr>
            <p:spPr bwMode="auto">
              <a:xfrm>
                <a:off x="768" y="552"/>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a:t>
                </a:r>
              </a:p>
            </p:txBody>
          </p:sp>
          <p:sp>
            <p:nvSpPr>
              <p:cNvPr id="657509" name="Oval 8"/>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a:t>
                </a:r>
              </a:p>
            </p:txBody>
          </p:sp>
          <p:sp>
            <p:nvSpPr>
              <p:cNvPr id="657510" name="Line 9"/>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511" name="Line 10"/>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97355" name="Rectangle 11"/>
            <p:cNvSpPr>
              <a:spLocks noChangeArrowheads="1"/>
            </p:cNvSpPr>
            <p:nvPr/>
          </p:nvSpPr>
          <p:spPr bwMode="auto">
            <a:xfrm>
              <a:off x="144" y="912"/>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en-US" sz="2000" b="1" dirty="0">
                  <a:effectLst>
                    <a:outerShdw blurRad="38100" dist="38100" dir="2700000" algn="tl">
                      <a:srgbClr val="000000"/>
                    </a:outerShdw>
                  </a:effectLst>
                </a:rPr>
                <a:t>(</a:t>
              </a:r>
              <a:r>
                <a:rPr lang="en-US" altLang="en-US" sz="2000" b="1" dirty="0"/>
                <a:t>a)   </a:t>
              </a:r>
              <a:r>
                <a:rPr lang="zh-CN" altLang="en-US" sz="2000" b="1" dirty="0" smtClean="0"/>
                <a:t>一棵</a:t>
              </a:r>
              <a:r>
                <a:rPr lang="en-US" altLang="en-US" sz="2000" b="1" dirty="0" smtClean="0">
                  <a:solidFill>
                    <a:srgbClr val="0000FF"/>
                  </a:solidFill>
                </a:rPr>
                <a:t>3</a:t>
              </a:r>
              <a:r>
                <a:rPr lang="zh-CN" altLang="en-US" sz="2000" b="1" dirty="0" smtClean="0">
                  <a:solidFill>
                    <a:srgbClr val="0000FF"/>
                  </a:solidFill>
                </a:rPr>
                <a:t>阶</a:t>
              </a:r>
              <a:r>
                <a:rPr lang="en-US" altLang="zh-CN" sz="2000" b="1" dirty="0" smtClean="0">
                  <a:solidFill>
                    <a:srgbClr val="0000FF"/>
                  </a:solidFill>
                </a:rPr>
                <a:t>B</a:t>
              </a:r>
              <a:r>
                <a:rPr lang="zh-CN" altLang="en-US" sz="2000" b="1" dirty="0" smtClean="0">
                  <a:solidFill>
                    <a:srgbClr val="0000FF"/>
                  </a:solidFill>
                </a:rPr>
                <a:t>树</a:t>
              </a:r>
              <a:endParaRPr lang="zh-CN" altLang="en-US" sz="2000" b="1" dirty="0">
                <a:solidFill>
                  <a:srgbClr val="0000FF"/>
                </a:solidFill>
              </a:endParaRPr>
            </a:p>
          </p:txBody>
        </p:sp>
      </p:grpSp>
      <p:grpSp>
        <p:nvGrpSpPr>
          <p:cNvPr id="657478" name="Group 12"/>
          <p:cNvGrpSpPr>
            <a:grpSpLocks/>
          </p:cNvGrpSpPr>
          <p:nvPr/>
        </p:nvGrpSpPr>
        <p:grpSpPr bwMode="auto">
          <a:xfrm>
            <a:off x="2403475" y="115888"/>
            <a:ext cx="2016125" cy="1820863"/>
            <a:chOff x="0" y="0"/>
            <a:chExt cx="1270" cy="1147"/>
          </a:xfrm>
        </p:grpSpPr>
        <p:grpSp>
          <p:nvGrpSpPr>
            <p:cNvPr id="657498" name="Group 13"/>
            <p:cNvGrpSpPr>
              <a:grpSpLocks/>
            </p:cNvGrpSpPr>
            <p:nvPr/>
          </p:nvGrpSpPr>
          <p:grpSpPr bwMode="auto">
            <a:xfrm>
              <a:off x="0" y="0"/>
              <a:ext cx="1270" cy="861"/>
              <a:chOff x="0" y="0"/>
              <a:chExt cx="1312" cy="872"/>
            </a:xfrm>
          </p:grpSpPr>
          <p:sp>
            <p:nvSpPr>
              <p:cNvPr id="657500" name="Oval 14"/>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501" name="Oval 15"/>
              <p:cNvSpPr>
                <a:spLocks noChangeArrowheads="1"/>
              </p:cNvSpPr>
              <p:nvPr/>
            </p:nvSpPr>
            <p:spPr bwMode="auto">
              <a:xfrm>
                <a:off x="768" y="552"/>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a:t>
                </a:r>
              </a:p>
            </p:txBody>
          </p:sp>
          <p:sp>
            <p:nvSpPr>
              <p:cNvPr id="657502" name="Oval 16"/>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503" name="Line 17"/>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504" name="Line 18"/>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99" name="Rectangle 19"/>
            <p:cNvSpPr>
              <a:spLocks noChangeArrowheads="1"/>
            </p:cNvSpPr>
            <p:nvPr/>
          </p:nvSpPr>
          <p:spPr bwMode="auto">
            <a:xfrm>
              <a:off x="118" y="920"/>
              <a:ext cx="97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(b)   </a:t>
              </a:r>
              <a:r>
                <a:rPr lang="zh-CN" altLang="en-US" sz="2000" b="1">
                  <a:latin typeface="Times New Roman" pitchFamily="18" charset="0"/>
                </a:rPr>
                <a:t>插入</a:t>
              </a:r>
              <a:r>
                <a:rPr lang="en-US" altLang="en-US" sz="2000" b="1">
                  <a:latin typeface="Times New Roman" pitchFamily="18" charset="0"/>
                </a:rPr>
                <a:t>d</a:t>
              </a:r>
              <a:r>
                <a:rPr lang="zh-CN" altLang="en-US" sz="2000" b="1">
                  <a:latin typeface="Times New Roman" pitchFamily="18" charset="0"/>
                </a:rPr>
                <a:t>后</a:t>
              </a:r>
            </a:p>
          </p:txBody>
        </p:sp>
      </p:grpSp>
      <p:grpSp>
        <p:nvGrpSpPr>
          <p:cNvPr id="657480" name="Group 21"/>
          <p:cNvGrpSpPr>
            <a:grpSpLocks/>
          </p:cNvGrpSpPr>
          <p:nvPr/>
        </p:nvGrpSpPr>
        <p:grpSpPr bwMode="auto">
          <a:xfrm>
            <a:off x="4648200" y="115888"/>
            <a:ext cx="2016125" cy="1366838"/>
            <a:chOff x="0" y="0"/>
            <a:chExt cx="1307" cy="872"/>
          </a:xfrm>
        </p:grpSpPr>
        <p:sp>
          <p:nvSpPr>
            <p:cNvPr id="657493" name="Oval 22"/>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494" name="Oval 23"/>
            <p:cNvSpPr>
              <a:spLocks noChangeArrowheads="1"/>
            </p:cNvSpPr>
            <p:nvPr/>
          </p:nvSpPr>
          <p:spPr bwMode="auto">
            <a:xfrm>
              <a:off x="672" y="552"/>
              <a:ext cx="635"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 p</a:t>
              </a:r>
            </a:p>
          </p:txBody>
        </p:sp>
        <p:sp>
          <p:nvSpPr>
            <p:cNvPr id="657495" name="Oval 24"/>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96" name="Line 25"/>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97" name="Line 26"/>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91" name="Rectangle 28"/>
          <p:cNvSpPr>
            <a:spLocks noChangeArrowheads="1"/>
          </p:cNvSpPr>
          <p:nvPr/>
        </p:nvSpPr>
        <p:spPr bwMode="auto">
          <a:xfrm>
            <a:off x="6311900" y="120651"/>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分裂</a:t>
            </a:r>
          </a:p>
        </p:txBody>
      </p:sp>
      <p:sp>
        <p:nvSpPr>
          <p:cNvPr id="657482" name="Rectangle 30"/>
          <p:cNvSpPr>
            <a:spLocks noChangeArrowheads="1"/>
          </p:cNvSpPr>
          <p:nvPr/>
        </p:nvSpPr>
        <p:spPr bwMode="auto">
          <a:xfrm>
            <a:off x="5767388" y="1576388"/>
            <a:ext cx="27717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(c)   </a:t>
            </a:r>
            <a:r>
              <a:rPr lang="zh-CN" altLang="en-US" sz="2000" b="1">
                <a:latin typeface="Times New Roman" pitchFamily="18" charset="0"/>
              </a:rPr>
              <a:t>插入</a:t>
            </a:r>
            <a:r>
              <a:rPr lang="en-US" altLang="en-US" sz="2000" b="1">
                <a:latin typeface="Times New Roman" pitchFamily="18" charset="0"/>
              </a:rPr>
              <a:t>p</a:t>
            </a:r>
            <a:r>
              <a:rPr lang="zh-CN" altLang="en-US" sz="2000" b="1">
                <a:latin typeface="Times New Roman" pitchFamily="18" charset="0"/>
              </a:rPr>
              <a:t>后并进行分裂</a:t>
            </a:r>
          </a:p>
        </p:txBody>
      </p:sp>
      <p:grpSp>
        <p:nvGrpSpPr>
          <p:cNvPr id="657483" name="Group 31"/>
          <p:cNvGrpSpPr>
            <a:grpSpLocks/>
          </p:cNvGrpSpPr>
          <p:nvPr/>
        </p:nvGrpSpPr>
        <p:grpSpPr bwMode="auto">
          <a:xfrm>
            <a:off x="6791325" y="128588"/>
            <a:ext cx="2352675" cy="1357313"/>
            <a:chOff x="0" y="0"/>
            <a:chExt cx="1482" cy="855"/>
          </a:xfrm>
        </p:grpSpPr>
        <p:sp>
          <p:nvSpPr>
            <p:cNvPr id="657484" name="Oval 32"/>
            <p:cNvSpPr>
              <a:spLocks noChangeArrowheads="1"/>
            </p:cNvSpPr>
            <p:nvPr/>
          </p:nvSpPr>
          <p:spPr bwMode="auto">
            <a:xfrm>
              <a:off x="590" y="55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57485" name="Oval 33"/>
            <p:cNvSpPr>
              <a:spLocks noChangeArrowheads="1"/>
            </p:cNvSpPr>
            <p:nvPr/>
          </p:nvSpPr>
          <p:spPr bwMode="auto">
            <a:xfrm>
              <a:off x="528"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86" name="Oval 34"/>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87" name="Line 35"/>
            <p:cNvSpPr>
              <a:spLocks noChangeShapeType="1"/>
            </p:cNvSpPr>
            <p:nvPr/>
          </p:nvSpPr>
          <p:spPr bwMode="auto">
            <a:xfrm flipH="1">
              <a:off x="303"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88" name="Line 36"/>
            <p:cNvSpPr>
              <a:spLocks noChangeShapeType="1"/>
            </p:cNvSpPr>
            <p:nvPr/>
          </p:nvSpPr>
          <p:spPr bwMode="auto">
            <a:xfrm flipH="1">
              <a:off x="784"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89" name="Oval 37"/>
            <p:cNvSpPr>
              <a:spLocks noChangeArrowheads="1"/>
            </p:cNvSpPr>
            <p:nvPr/>
          </p:nvSpPr>
          <p:spPr bwMode="auto">
            <a:xfrm>
              <a:off x="1064"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90" name="Line 38"/>
            <p:cNvSpPr>
              <a:spLocks noChangeShapeType="1"/>
            </p:cNvSpPr>
            <p:nvPr/>
          </p:nvSpPr>
          <p:spPr bwMode="auto">
            <a:xfrm>
              <a:off x="944"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7443" name="Group 40"/>
          <p:cNvGrpSpPr>
            <a:grpSpLocks/>
          </p:cNvGrpSpPr>
          <p:nvPr/>
        </p:nvGrpSpPr>
        <p:grpSpPr bwMode="auto">
          <a:xfrm>
            <a:off x="228600" y="2133601"/>
            <a:ext cx="2352675" cy="1808163"/>
            <a:chOff x="0" y="0"/>
            <a:chExt cx="1482" cy="1139"/>
          </a:xfrm>
        </p:grpSpPr>
        <p:grpSp>
          <p:nvGrpSpPr>
            <p:cNvPr id="657468" name="Group 41"/>
            <p:cNvGrpSpPr>
              <a:grpSpLocks/>
            </p:cNvGrpSpPr>
            <p:nvPr/>
          </p:nvGrpSpPr>
          <p:grpSpPr bwMode="auto">
            <a:xfrm>
              <a:off x="0" y="0"/>
              <a:ext cx="1482" cy="855"/>
              <a:chOff x="0" y="0"/>
              <a:chExt cx="1482" cy="855"/>
            </a:xfrm>
          </p:grpSpPr>
          <p:sp>
            <p:nvSpPr>
              <p:cNvPr id="657470" name="Oval 42"/>
              <p:cNvSpPr>
                <a:spLocks noChangeArrowheads="1"/>
              </p:cNvSpPr>
              <p:nvPr/>
            </p:nvSpPr>
            <p:spPr bwMode="auto">
              <a:xfrm>
                <a:off x="590" y="55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l</a:t>
                </a:r>
              </a:p>
            </p:txBody>
          </p:sp>
          <p:sp>
            <p:nvSpPr>
              <p:cNvPr id="657471" name="Oval 43"/>
              <p:cNvSpPr>
                <a:spLocks noChangeArrowheads="1"/>
              </p:cNvSpPr>
              <p:nvPr/>
            </p:nvSpPr>
            <p:spPr bwMode="auto">
              <a:xfrm>
                <a:off x="528"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72" name="Oval 44"/>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73" name="Line 45"/>
              <p:cNvSpPr>
                <a:spLocks noChangeShapeType="1"/>
              </p:cNvSpPr>
              <p:nvPr/>
            </p:nvSpPr>
            <p:spPr bwMode="auto">
              <a:xfrm flipH="1">
                <a:off x="303"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74" name="Line 46"/>
              <p:cNvSpPr>
                <a:spLocks noChangeShapeType="1"/>
              </p:cNvSpPr>
              <p:nvPr/>
            </p:nvSpPr>
            <p:spPr bwMode="auto">
              <a:xfrm flipH="1">
                <a:off x="784"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75" name="Oval 47"/>
              <p:cNvSpPr>
                <a:spLocks noChangeArrowheads="1"/>
              </p:cNvSpPr>
              <p:nvPr/>
            </p:nvSpPr>
            <p:spPr bwMode="auto">
              <a:xfrm>
                <a:off x="1064"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76" name="Line 48"/>
              <p:cNvSpPr>
                <a:spLocks noChangeShapeType="1"/>
              </p:cNvSpPr>
              <p:nvPr/>
            </p:nvSpPr>
            <p:spPr bwMode="auto">
              <a:xfrm>
                <a:off x="944"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69" name="Rectangle 49"/>
            <p:cNvSpPr>
              <a:spLocks noChangeArrowheads="1"/>
            </p:cNvSpPr>
            <p:nvPr/>
          </p:nvSpPr>
          <p:spPr bwMode="auto">
            <a:xfrm>
              <a:off x="336" y="912"/>
              <a:ext cx="9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(d)   </a:t>
              </a:r>
              <a:r>
                <a:rPr lang="zh-CN" altLang="en-US" sz="2000" b="1">
                  <a:latin typeface="Times New Roman" pitchFamily="18" charset="0"/>
                </a:rPr>
                <a:t>插入</a:t>
              </a:r>
              <a:r>
                <a:rPr lang="en-US" altLang="en-US" sz="2000" b="1">
                  <a:latin typeface="Times New Roman" pitchFamily="18" charset="0"/>
                </a:rPr>
                <a:t>l</a:t>
              </a:r>
              <a:r>
                <a:rPr lang="zh-CN" altLang="en-US" sz="2000" b="1">
                  <a:latin typeface="Times New Roman" pitchFamily="18" charset="0"/>
                </a:rPr>
                <a:t>后</a:t>
              </a:r>
            </a:p>
          </p:txBody>
        </p:sp>
      </p:grpSp>
      <p:sp>
        <p:nvSpPr>
          <p:cNvPr id="657466" name="Rectangle 52"/>
          <p:cNvSpPr>
            <a:spLocks noChangeArrowheads="1"/>
          </p:cNvSpPr>
          <p:nvPr/>
        </p:nvSpPr>
        <p:spPr bwMode="auto">
          <a:xfrm>
            <a:off x="5283200" y="2106613"/>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分裂</a:t>
            </a:r>
          </a:p>
        </p:txBody>
      </p:sp>
      <p:grpSp>
        <p:nvGrpSpPr>
          <p:cNvPr id="657447" name="Group 55"/>
          <p:cNvGrpSpPr>
            <a:grpSpLocks/>
          </p:cNvGrpSpPr>
          <p:nvPr/>
        </p:nvGrpSpPr>
        <p:grpSpPr bwMode="auto">
          <a:xfrm>
            <a:off x="2790825" y="2139951"/>
            <a:ext cx="2492375" cy="1365250"/>
            <a:chOff x="0" y="0"/>
            <a:chExt cx="1570" cy="860"/>
          </a:xfrm>
        </p:grpSpPr>
        <p:sp>
          <p:nvSpPr>
            <p:cNvPr id="657459" name="Oval 56"/>
            <p:cNvSpPr>
              <a:spLocks noChangeArrowheads="1"/>
            </p:cNvSpPr>
            <p:nvPr/>
          </p:nvSpPr>
          <p:spPr bwMode="auto">
            <a:xfrm>
              <a:off x="606" y="543"/>
              <a:ext cx="476"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 h l</a:t>
              </a:r>
            </a:p>
          </p:txBody>
        </p:sp>
        <p:sp>
          <p:nvSpPr>
            <p:cNvPr id="657460" name="Oval 57"/>
            <p:cNvSpPr>
              <a:spLocks noChangeArrowheads="1"/>
            </p:cNvSpPr>
            <p:nvPr/>
          </p:nvSpPr>
          <p:spPr bwMode="auto">
            <a:xfrm>
              <a:off x="552"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61" name="Oval 58"/>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62" name="Line 59"/>
            <p:cNvSpPr>
              <a:spLocks noChangeShapeType="1"/>
            </p:cNvSpPr>
            <p:nvPr/>
          </p:nvSpPr>
          <p:spPr bwMode="auto">
            <a:xfrm flipH="1">
              <a:off x="327"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63" name="Line 60"/>
            <p:cNvSpPr>
              <a:spLocks noChangeShapeType="1"/>
            </p:cNvSpPr>
            <p:nvPr/>
          </p:nvSpPr>
          <p:spPr bwMode="auto">
            <a:xfrm flipH="1">
              <a:off x="808"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64" name="Oval 61"/>
            <p:cNvSpPr>
              <a:spLocks noChangeArrowheads="1"/>
            </p:cNvSpPr>
            <p:nvPr/>
          </p:nvSpPr>
          <p:spPr bwMode="auto">
            <a:xfrm>
              <a:off x="1152"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65" name="Line 62"/>
            <p:cNvSpPr>
              <a:spLocks noChangeShapeType="1"/>
            </p:cNvSpPr>
            <p:nvPr/>
          </p:nvSpPr>
          <p:spPr bwMode="auto">
            <a:xfrm>
              <a:off x="968"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48" name="Rectangle 63"/>
          <p:cNvSpPr>
            <a:spLocks noChangeArrowheads="1"/>
          </p:cNvSpPr>
          <p:nvPr/>
        </p:nvSpPr>
        <p:spPr bwMode="auto">
          <a:xfrm>
            <a:off x="3781425" y="3581401"/>
            <a:ext cx="27717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(e)   </a:t>
            </a:r>
            <a:r>
              <a:rPr lang="zh-CN" altLang="en-US" sz="2000" b="1">
                <a:latin typeface="Times New Roman" pitchFamily="18" charset="0"/>
              </a:rPr>
              <a:t>插入</a:t>
            </a:r>
            <a:r>
              <a:rPr lang="en-US" altLang="en-US" sz="2000" b="1">
                <a:latin typeface="Times New Roman" pitchFamily="18" charset="0"/>
              </a:rPr>
              <a:t>g</a:t>
            </a:r>
            <a:r>
              <a:rPr lang="zh-CN" altLang="en-US" sz="2000" b="1">
                <a:latin typeface="Times New Roman" pitchFamily="18" charset="0"/>
              </a:rPr>
              <a:t>后并进行分裂</a:t>
            </a:r>
          </a:p>
        </p:txBody>
      </p:sp>
      <p:grpSp>
        <p:nvGrpSpPr>
          <p:cNvPr id="657449" name="Group 64"/>
          <p:cNvGrpSpPr>
            <a:grpSpLocks/>
          </p:cNvGrpSpPr>
          <p:nvPr/>
        </p:nvGrpSpPr>
        <p:grpSpPr bwMode="auto">
          <a:xfrm>
            <a:off x="5791200" y="2133601"/>
            <a:ext cx="3200400" cy="1382713"/>
            <a:chOff x="0" y="0"/>
            <a:chExt cx="2016" cy="871"/>
          </a:xfrm>
        </p:grpSpPr>
        <p:sp>
          <p:nvSpPr>
            <p:cNvPr id="657450" name="Oval 65"/>
            <p:cNvSpPr>
              <a:spLocks noChangeArrowheads="1"/>
            </p:cNvSpPr>
            <p:nvPr/>
          </p:nvSpPr>
          <p:spPr bwMode="auto">
            <a:xfrm>
              <a:off x="1118" y="55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51" name="Oval 66"/>
            <p:cNvSpPr>
              <a:spLocks noChangeArrowheads="1"/>
            </p:cNvSpPr>
            <p:nvPr/>
          </p:nvSpPr>
          <p:spPr bwMode="auto">
            <a:xfrm>
              <a:off x="742" y="0"/>
              <a:ext cx="589"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h m</a:t>
              </a:r>
            </a:p>
          </p:txBody>
        </p:sp>
        <p:sp>
          <p:nvSpPr>
            <p:cNvPr id="657452" name="Oval 67"/>
            <p:cNvSpPr>
              <a:spLocks noChangeArrowheads="1"/>
            </p:cNvSpPr>
            <p:nvPr/>
          </p:nvSpPr>
          <p:spPr bwMode="auto">
            <a:xfrm>
              <a:off x="0" y="57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53" name="Line 68"/>
            <p:cNvSpPr>
              <a:spLocks noChangeShapeType="1"/>
            </p:cNvSpPr>
            <p:nvPr/>
          </p:nvSpPr>
          <p:spPr bwMode="auto">
            <a:xfrm flipH="1">
              <a:off x="384" y="291"/>
              <a:ext cx="486" cy="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4" name="Line 69"/>
            <p:cNvSpPr>
              <a:spLocks noChangeShapeType="1"/>
            </p:cNvSpPr>
            <p:nvPr/>
          </p:nvSpPr>
          <p:spPr bwMode="auto">
            <a:xfrm flipH="1">
              <a:off x="864" y="315"/>
              <a:ext cx="166"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5" name="Oval 70"/>
            <p:cNvSpPr>
              <a:spLocks noChangeArrowheads="1"/>
            </p:cNvSpPr>
            <p:nvPr/>
          </p:nvSpPr>
          <p:spPr bwMode="auto">
            <a:xfrm>
              <a:off x="1598" y="543"/>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56" name="Line 71"/>
            <p:cNvSpPr>
              <a:spLocks noChangeShapeType="1"/>
            </p:cNvSpPr>
            <p:nvPr/>
          </p:nvSpPr>
          <p:spPr bwMode="auto">
            <a:xfrm>
              <a:off x="1246" y="267"/>
              <a:ext cx="53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7" name="Oval 72"/>
            <p:cNvSpPr>
              <a:spLocks noChangeArrowheads="1"/>
            </p:cNvSpPr>
            <p:nvPr/>
          </p:nvSpPr>
          <p:spPr bwMode="auto">
            <a:xfrm>
              <a:off x="624" y="57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smtClean="0">
                  <a:latin typeface="Times New Roman" pitchFamily="18" charset="0"/>
                </a:rPr>
                <a:t>g</a:t>
              </a:r>
              <a:endParaRPr lang="en-US" altLang="en-US" sz="2800" b="1">
                <a:latin typeface="Times New Roman" pitchFamily="18" charset="0"/>
              </a:endParaRPr>
            </a:p>
          </p:txBody>
        </p:sp>
        <p:sp>
          <p:nvSpPr>
            <p:cNvPr id="657458" name="Line 73"/>
            <p:cNvSpPr>
              <a:spLocks noChangeShapeType="1"/>
            </p:cNvSpPr>
            <p:nvPr/>
          </p:nvSpPr>
          <p:spPr bwMode="auto">
            <a:xfrm>
              <a:off x="1120" y="311"/>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41" name="Rectangle 76"/>
          <p:cNvSpPr>
            <a:spLocks noChangeArrowheads="1"/>
          </p:cNvSpPr>
          <p:nvPr/>
        </p:nvSpPr>
        <p:spPr bwMode="auto">
          <a:xfrm>
            <a:off x="4179888" y="4391026"/>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分裂</a:t>
            </a:r>
          </a:p>
        </p:txBody>
      </p:sp>
      <p:sp>
        <p:nvSpPr>
          <p:cNvPr id="657415" name="Rectangle 78"/>
          <p:cNvSpPr>
            <a:spLocks noChangeArrowheads="1"/>
          </p:cNvSpPr>
          <p:nvPr/>
        </p:nvSpPr>
        <p:spPr bwMode="auto">
          <a:xfrm>
            <a:off x="2417763" y="6494464"/>
            <a:ext cx="3886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在</a:t>
            </a:r>
            <a:r>
              <a:rPr lang="en-US" altLang="zh-CN" sz="2000" b="1" smtClean="0">
                <a:latin typeface="Times New Roman" pitchFamily="18" charset="0"/>
              </a:rPr>
              <a:t>3</a:t>
            </a:r>
            <a:r>
              <a:rPr lang="zh-CN" altLang="en-US" sz="2000" b="1" smtClean="0">
                <a:latin typeface="Times New Roman" pitchFamily="18" charset="0"/>
              </a:rPr>
              <a:t>阶</a:t>
            </a:r>
            <a:r>
              <a:rPr lang="en-US" altLang="en-US" sz="2000" b="1" smtClean="0">
                <a:latin typeface="Times New Roman" pitchFamily="18" charset="0"/>
              </a:rPr>
              <a:t>B</a:t>
            </a:r>
            <a:r>
              <a:rPr lang="zh-CN" altLang="en-US" sz="2000" b="1" smtClean="0">
                <a:latin typeface="Times New Roman" pitchFamily="18" charset="0"/>
              </a:rPr>
              <a:t>树</a:t>
            </a:r>
            <a:r>
              <a:rPr lang="zh-CN" altLang="en-US" sz="2000" b="1">
                <a:latin typeface="Times New Roman" pitchFamily="18" charset="0"/>
              </a:rPr>
              <a:t>中进行插入的过程</a:t>
            </a:r>
          </a:p>
        </p:txBody>
      </p:sp>
      <p:grpSp>
        <p:nvGrpSpPr>
          <p:cNvPr id="657416" name="Group 79"/>
          <p:cNvGrpSpPr>
            <a:grpSpLocks/>
          </p:cNvGrpSpPr>
          <p:nvPr/>
        </p:nvGrpSpPr>
        <p:grpSpPr bwMode="auto">
          <a:xfrm>
            <a:off x="1131888" y="4467226"/>
            <a:ext cx="3200400" cy="1382713"/>
            <a:chOff x="0" y="0"/>
            <a:chExt cx="2016" cy="871"/>
          </a:xfrm>
        </p:grpSpPr>
        <p:sp>
          <p:nvSpPr>
            <p:cNvPr id="657432" name="Oval 80"/>
            <p:cNvSpPr>
              <a:spLocks noChangeArrowheads="1"/>
            </p:cNvSpPr>
            <p:nvPr/>
          </p:nvSpPr>
          <p:spPr bwMode="auto">
            <a:xfrm>
              <a:off x="1118" y="55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33" name="Oval 81"/>
            <p:cNvSpPr>
              <a:spLocks noChangeArrowheads="1"/>
            </p:cNvSpPr>
            <p:nvPr/>
          </p:nvSpPr>
          <p:spPr bwMode="auto">
            <a:xfrm>
              <a:off x="742" y="0"/>
              <a:ext cx="589"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h m</a:t>
              </a:r>
            </a:p>
          </p:txBody>
        </p:sp>
        <p:sp>
          <p:nvSpPr>
            <p:cNvPr id="657434" name="Oval 82"/>
            <p:cNvSpPr>
              <a:spLocks noChangeArrowheads="1"/>
            </p:cNvSpPr>
            <p:nvPr/>
          </p:nvSpPr>
          <p:spPr bwMode="auto">
            <a:xfrm>
              <a:off x="0" y="57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35" name="Line 83"/>
            <p:cNvSpPr>
              <a:spLocks noChangeShapeType="1"/>
            </p:cNvSpPr>
            <p:nvPr/>
          </p:nvSpPr>
          <p:spPr bwMode="auto">
            <a:xfrm flipH="1">
              <a:off x="384" y="291"/>
              <a:ext cx="486" cy="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6" name="Line 84"/>
            <p:cNvSpPr>
              <a:spLocks noChangeShapeType="1"/>
            </p:cNvSpPr>
            <p:nvPr/>
          </p:nvSpPr>
          <p:spPr bwMode="auto">
            <a:xfrm flipH="1">
              <a:off x="864" y="315"/>
              <a:ext cx="166"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7" name="Oval 85"/>
            <p:cNvSpPr>
              <a:spLocks noChangeArrowheads="1"/>
            </p:cNvSpPr>
            <p:nvPr/>
          </p:nvSpPr>
          <p:spPr bwMode="auto">
            <a:xfrm>
              <a:off x="1598" y="543"/>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38" name="Line 86"/>
            <p:cNvSpPr>
              <a:spLocks noChangeShapeType="1"/>
            </p:cNvSpPr>
            <p:nvPr/>
          </p:nvSpPr>
          <p:spPr bwMode="auto">
            <a:xfrm>
              <a:off x="1246" y="267"/>
              <a:ext cx="53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9" name="Oval 87"/>
            <p:cNvSpPr>
              <a:spLocks noChangeArrowheads="1"/>
            </p:cNvSpPr>
            <p:nvPr/>
          </p:nvSpPr>
          <p:spPr bwMode="auto">
            <a:xfrm>
              <a:off x="624" y="57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40" name="Line 88"/>
            <p:cNvSpPr>
              <a:spLocks noChangeShapeType="1"/>
            </p:cNvSpPr>
            <p:nvPr/>
          </p:nvSpPr>
          <p:spPr bwMode="auto">
            <a:xfrm>
              <a:off x="1120" y="311"/>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7417" name="Group 89"/>
          <p:cNvGrpSpPr>
            <a:grpSpLocks/>
          </p:cNvGrpSpPr>
          <p:nvPr/>
        </p:nvGrpSpPr>
        <p:grpSpPr bwMode="auto">
          <a:xfrm>
            <a:off x="5246688" y="3857626"/>
            <a:ext cx="3429000" cy="2144713"/>
            <a:chOff x="0" y="0"/>
            <a:chExt cx="2160" cy="1351"/>
          </a:xfrm>
        </p:grpSpPr>
        <p:sp>
          <p:nvSpPr>
            <p:cNvPr id="657419" name="Line 90"/>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0" name="Oval 91"/>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21" name="Oval 92"/>
            <p:cNvSpPr>
              <a:spLocks noChangeArrowheads="1"/>
            </p:cNvSpPr>
            <p:nvPr/>
          </p:nvSpPr>
          <p:spPr bwMode="auto">
            <a:xfrm>
              <a:off x="0" y="105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22" name="Line 93"/>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3" name="Oval 94"/>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24" name="Oval 95"/>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25" name="Line 96"/>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6" name="Oval 97"/>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57427" name="Oval 98"/>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428" name="Oval 99"/>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57429" name="Line 100"/>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0" name="Line 101"/>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1" name="Line 102"/>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18" name="Rectangle 103"/>
          <p:cNvSpPr>
            <a:spLocks noChangeArrowheads="1"/>
          </p:cNvSpPr>
          <p:nvPr/>
        </p:nvSpPr>
        <p:spPr bwMode="auto">
          <a:xfrm>
            <a:off x="4332288" y="6067426"/>
            <a:ext cx="2209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a:latin typeface="Times New Roman" pitchFamily="18" charset="0"/>
              </a:rPr>
              <a:t>(f)   </a:t>
            </a:r>
            <a:r>
              <a:rPr lang="zh-CN" altLang="en-US" sz="2000" b="1">
                <a:latin typeface="Times New Roman" pitchFamily="18" charset="0"/>
              </a:rPr>
              <a:t>继续进行分裂</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59</a:t>
            </a:fld>
            <a:endParaRPr lang="zh-CN" altLang="en-US"/>
          </a:p>
        </p:txBody>
      </p:sp>
      <p:sp>
        <p:nvSpPr>
          <p:cNvPr id="105" name="AutoShape 24"/>
          <p:cNvSpPr>
            <a:spLocks noChangeArrowheads="1"/>
          </p:cNvSpPr>
          <p:nvPr/>
        </p:nvSpPr>
        <p:spPr bwMode="auto">
          <a:xfrm>
            <a:off x="6340538" y="49810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AutoShape 24"/>
          <p:cNvSpPr>
            <a:spLocks noChangeArrowheads="1"/>
          </p:cNvSpPr>
          <p:nvPr/>
        </p:nvSpPr>
        <p:spPr bwMode="auto">
          <a:xfrm>
            <a:off x="5401276" y="249086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AutoShape 24"/>
          <p:cNvSpPr>
            <a:spLocks noChangeArrowheads="1"/>
          </p:cNvSpPr>
          <p:nvPr/>
        </p:nvSpPr>
        <p:spPr bwMode="auto">
          <a:xfrm>
            <a:off x="4193188" y="4800847"/>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87960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74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74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74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74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74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74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74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74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74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74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574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5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91" grpId="0"/>
      <p:bldP spid="657482" grpId="0"/>
      <p:bldP spid="657466" grpId="0"/>
      <p:bldP spid="657448" grpId="0"/>
      <p:bldP spid="657441" grpId="0"/>
      <p:bldP spid="657418" grpId="0"/>
      <p:bldP spid="105" grpId="0" animBg="1"/>
      <p:bldP spid="106" grpId="0" animBg="1"/>
      <p:bldP spid="1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zh-CN" altLang="en-US" smtClean="0"/>
              <a:t>平衡化旋转</a:t>
            </a:r>
          </a:p>
        </p:txBody>
      </p:sp>
      <p:sp>
        <p:nvSpPr>
          <p:cNvPr id="88068" name="Rectangle 3"/>
          <p:cNvSpPr>
            <a:spLocks noGrp="1" noChangeArrowheads="1"/>
          </p:cNvSpPr>
          <p:nvPr>
            <p:ph idx="1"/>
          </p:nvPr>
        </p:nvSpPr>
        <p:spPr/>
        <p:txBody>
          <a:bodyPr/>
          <a:lstStyle/>
          <a:p>
            <a:r>
              <a:rPr lang="zh-CN" altLang="en-US" smtClean="0"/>
              <a:t>如果在一棵平衡的二叉排序树中插入一个新结点，造成了不平衡。此时必须调整树的结构，使之平衡化</a:t>
            </a:r>
          </a:p>
          <a:p>
            <a:r>
              <a:rPr lang="zh-CN" altLang="en-US" smtClean="0"/>
              <a:t>每插入一个新结点时</a:t>
            </a:r>
            <a:r>
              <a:rPr lang="zh-CN" altLang="en-US"/>
              <a:t>，</a:t>
            </a:r>
            <a:r>
              <a:rPr lang="en-US" altLang="zh-CN" smtClean="0"/>
              <a:t>AVL </a:t>
            </a:r>
            <a:r>
              <a:rPr lang="zh-CN" altLang="en-US" smtClean="0"/>
              <a:t>树中相关结点的平衡状态会发生改变。因此，在插入一个新结点后，需要</a:t>
            </a:r>
            <a:r>
              <a:rPr lang="zh-CN" altLang="en-US" b="1" smtClean="0">
                <a:solidFill>
                  <a:srgbClr val="0000FF"/>
                </a:solidFill>
              </a:rPr>
              <a:t>从插入位置沿通向根的路径回溯</a:t>
            </a:r>
            <a:r>
              <a:rPr lang="zh-CN" altLang="en-US" smtClean="0"/>
              <a:t>，</a:t>
            </a:r>
            <a:r>
              <a:rPr lang="zh-CN" altLang="en-US" b="1" smtClean="0">
                <a:solidFill>
                  <a:schemeClr val="accent6">
                    <a:lumMod val="50000"/>
                  </a:schemeClr>
                </a:solidFill>
              </a:rPr>
              <a:t>检查各结点的平衡因子</a:t>
            </a:r>
            <a:endParaRPr lang="en-US" altLang="zh-CN" b="1" smtClean="0">
              <a:solidFill>
                <a:schemeClr val="accent6">
                  <a:lumMod val="50000"/>
                </a:schemeClr>
              </a:solidFill>
            </a:endParaRPr>
          </a:p>
          <a:p>
            <a:r>
              <a:rPr lang="zh-CN" altLang="en-US"/>
              <a:t>如果在某一结点发现高度不平衡，停止回溯。从</a:t>
            </a:r>
            <a:r>
              <a:rPr lang="zh-CN" altLang="en-US" b="1">
                <a:solidFill>
                  <a:schemeClr val="accent6">
                    <a:lumMod val="50000"/>
                  </a:schemeClr>
                </a:solidFill>
              </a:rPr>
              <a:t>发生不平衡的结点</a:t>
            </a:r>
            <a:r>
              <a:rPr lang="zh-CN" altLang="en-US"/>
              <a:t>起，</a:t>
            </a:r>
            <a:r>
              <a:rPr lang="zh-CN" altLang="en-US" b="1">
                <a:solidFill>
                  <a:schemeClr val="accent6">
                    <a:lumMod val="50000"/>
                  </a:schemeClr>
                </a:solidFill>
              </a:rPr>
              <a:t>沿刚才回溯的路径取直接下两层的</a:t>
            </a:r>
            <a:r>
              <a:rPr lang="zh-CN" altLang="en-US" b="1" smtClean="0">
                <a:solidFill>
                  <a:schemeClr val="accent6">
                    <a:lumMod val="50000"/>
                  </a:schemeClr>
                </a:solidFill>
              </a:rPr>
              <a:t>结点</a:t>
            </a:r>
            <a:endParaRPr lang="zh-CN" altLang="en-US" b="1">
              <a:solidFill>
                <a:schemeClr val="accent6">
                  <a:lumMod val="50000"/>
                </a:schemeClr>
              </a:solidFill>
            </a:endParaRPr>
          </a:p>
          <a:p>
            <a:endParaRPr lang="zh-CN" altLang="en-US" smtClean="0"/>
          </a:p>
        </p:txBody>
      </p:sp>
      <p:sp>
        <p:nvSpPr>
          <p:cNvPr id="8806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DFFA93-89C7-4DA4-AE2B-878581C63A60}" type="slidenum">
              <a:rPr lang="en-US" altLang="zh-CN" smtClean="0"/>
              <a:pPr/>
              <a:t>6</a:t>
            </a:fld>
            <a:endParaRPr lang="en-US" altLang="zh-CN"/>
          </a:p>
        </p:txBody>
      </p:sp>
    </p:spTree>
    <p:extLst>
      <p:ext uri="{BB962C8B-B14F-4D97-AF65-F5344CB8AC3E}">
        <p14:creationId xmlns:p14="http://schemas.microsoft.com/office/powerpoint/2010/main" val="155558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7" name="Freeform 9"/>
          <p:cNvSpPr>
            <a:spLocks/>
          </p:cNvSpPr>
          <p:nvPr/>
        </p:nvSpPr>
        <p:spPr bwMode="auto">
          <a:xfrm>
            <a:off x="2667000" y="2438400"/>
            <a:ext cx="1066800" cy="609600"/>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 name="T12" fmla="*/ 0 w 672"/>
              <a:gd name="T13" fmla="*/ 0 h 384"/>
              <a:gd name="T14" fmla="*/ 672 w 672"/>
              <a:gd name="T15" fmla="*/ 384 h 384"/>
            </a:gdLst>
            <a:ahLst/>
            <a:cxnLst>
              <a:cxn ang="T8">
                <a:pos x="T0" y="T1"/>
              </a:cxn>
              <a:cxn ang="T9">
                <a:pos x="T2" y="T3"/>
              </a:cxn>
              <a:cxn ang="T10">
                <a:pos x="T4" y="T5"/>
              </a:cxn>
              <a:cxn ang="T11">
                <a:pos x="T6" y="T7"/>
              </a:cxn>
            </a:cxnLst>
            <a:rect l="T12" t="T13" r="T14" b="T15"/>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7091" name="Oval 3"/>
          <p:cNvSpPr>
            <a:spLocks noChangeArrowheads="1"/>
          </p:cNvSpPr>
          <p:nvPr/>
        </p:nvSpPr>
        <p:spPr bwMode="auto">
          <a:xfrm>
            <a:off x="3048000" y="31242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50</a:t>
            </a:r>
            <a:endParaRPr lang="en-US" altLang="zh-CN"/>
          </a:p>
        </p:txBody>
      </p:sp>
      <p:sp>
        <p:nvSpPr>
          <p:cNvPr id="217093" name="Oval 5"/>
          <p:cNvSpPr>
            <a:spLocks noChangeArrowheads="1"/>
          </p:cNvSpPr>
          <p:nvPr/>
        </p:nvSpPr>
        <p:spPr bwMode="auto">
          <a:xfrm>
            <a:off x="114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 </a:t>
            </a:r>
            <a:r>
              <a:rPr lang="en-US" altLang="zh-CN" sz="3200" b="1">
                <a:solidFill>
                  <a:srgbClr val="A50021"/>
                </a:solidFill>
              </a:rPr>
              <a:t>20 </a:t>
            </a:r>
            <a:r>
              <a:rPr lang="en-US" altLang="zh-CN" sz="3200" b="1">
                <a:solidFill>
                  <a:srgbClr val="A50021"/>
                </a:solidFill>
                <a:sym typeface="Symbol" panose="05050102010706020507" pitchFamily="18" charset="2"/>
              </a:rPr>
              <a:t></a:t>
            </a:r>
            <a:r>
              <a:rPr lang="en-US" altLang="zh-CN" sz="3200" b="1">
                <a:solidFill>
                  <a:srgbClr val="A50021"/>
                </a:solidFill>
              </a:rPr>
              <a:t> 40 </a:t>
            </a:r>
            <a:r>
              <a:rPr lang="en-US" altLang="zh-CN" sz="3200" b="1">
                <a:solidFill>
                  <a:srgbClr val="A50021"/>
                </a:solidFill>
                <a:sym typeface="Symbol" panose="05050102010706020507" pitchFamily="18" charset="2"/>
              </a:rPr>
              <a:t></a:t>
            </a:r>
          </a:p>
        </p:txBody>
      </p:sp>
      <p:sp>
        <p:nvSpPr>
          <p:cNvPr id="217094" name="Oval 6"/>
          <p:cNvSpPr>
            <a:spLocks noChangeArrowheads="1"/>
          </p:cNvSpPr>
          <p:nvPr/>
        </p:nvSpPr>
        <p:spPr bwMode="auto">
          <a:xfrm>
            <a:off x="495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600" b="1">
                <a:solidFill>
                  <a:srgbClr val="A50021"/>
                </a:solidFill>
              </a:rPr>
              <a:t> 80 </a:t>
            </a:r>
            <a:r>
              <a:rPr lang="en-US" altLang="zh-CN" sz="3200" b="1">
                <a:solidFill>
                  <a:srgbClr val="A50021"/>
                </a:solidFill>
                <a:sym typeface="Symbol" panose="05050102010706020507" pitchFamily="18" charset="2"/>
              </a:rPr>
              <a:t></a:t>
            </a:r>
          </a:p>
        </p:txBody>
      </p:sp>
      <p:sp>
        <p:nvSpPr>
          <p:cNvPr id="217095" name="Line 7"/>
          <p:cNvSpPr>
            <a:spLocks noChangeShapeType="1"/>
          </p:cNvSpPr>
          <p:nvPr/>
        </p:nvSpPr>
        <p:spPr bwMode="auto">
          <a:xfrm flipH="1">
            <a:off x="2133600" y="3352800"/>
            <a:ext cx="12192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96" name="Line 8"/>
          <p:cNvSpPr>
            <a:spLocks noChangeShapeType="1"/>
          </p:cNvSpPr>
          <p:nvPr/>
        </p:nvSpPr>
        <p:spPr bwMode="auto">
          <a:xfrm>
            <a:off x="4648200" y="3352800"/>
            <a:ext cx="12954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098" name="Text Box 10"/>
          <p:cNvSpPr txBox="1">
            <a:spLocks noChangeArrowheads="1"/>
          </p:cNvSpPr>
          <p:nvPr/>
        </p:nvSpPr>
        <p:spPr bwMode="auto">
          <a:xfrm>
            <a:off x="441325" y="5530850"/>
            <a:ext cx="364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A50021"/>
                </a:solidFill>
                <a:ea typeface="楷体_GB2312" pitchFamily="49" charset="-122"/>
              </a:rPr>
              <a:t>插入关键字 </a:t>
            </a:r>
            <a:r>
              <a:rPr lang="en-US" altLang="zh-CN" sz="3600">
                <a:solidFill>
                  <a:srgbClr val="A50021"/>
                </a:solidFill>
                <a:ea typeface="楷体_GB2312" pitchFamily="49" charset="-122"/>
              </a:rPr>
              <a:t>= </a:t>
            </a:r>
            <a:r>
              <a:rPr lang="en-US" altLang="zh-CN" sz="3600" b="1">
                <a:solidFill>
                  <a:srgbClr val="FF00FF"/>
                </a:solidFill>
                <a:ea typeface="楷体_GB2312" pitchFamily="49" charset="-122"/>
              </a:rPr>
              <a:t>60</a:t>
            </a:r>
            <a:r>
              <a:rPr lang="en-US" altLang="zh-CN" sz="3600">
                <a:solidFill>
                  <a:srgbClr val="FF00FF"/>
                </a:solidFill>
                <a:ea typeface="楷体_GB2312" pitchFamily="49" charset="-122"/>
              </a:rPr>
              <a:t>,</a:t>
            </a:r>
            <a:r>
              <a:rPr lang="en-US" altLang="zh-CN" sz="3600">
                <a:solidFill>
                  <a:srgbClr val="A50021"/>
                </a:solidFill>
                <a:ea typeface="楷体_GB2312" pitchFamily="49" charset="-122"/>
              </a:rPr>
              <a:t> </a:t>
            </a:r>
            <a:endParaRPr lang="en-US" altLang="zh-CN" sz="3600">
              <a:ea typeface="楷体_GB2312" pitchFamily="49" charset="-122"/>
            </a:endParaRPr>
          </a:p>
        </p:txBody>
      </p:sp>
      <p:sp>
        <p:nvSpPr>
          <p:cNvPr id="217099" name="Oval 11"/>
          <p:cNvSpPr>
            <a:spLocks noChangeArrowheads="1"/>
          </p:cNvSpPr>
          <p:nvPr/>
        </p:nvSpPr>
        <p:spPr bwMode="auto">
          <a:xfrm>
            <a:off x="495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A50021"/>
                </a:solidFill>
              </a:rPr>
              <a:t> </a:t>
            </a:r>
            <a:r>
              <a:rPr lang="en-US" altLang="zh-CN" sz="3200" b="1">
                <a:solidFill>
                  <a:srgbClr val="FF00FF"/>
                </a:solidFill>
              </a:rPr>
              <a:t>60 </a:t>
            </a:r>
            <a:r>
              <a:rPr lang="en-US" altLang="zh-CN" sz="3200" b="1">
                <a:solidFill>
                  <a:srgbClr val="FF00FF"/>
                </a:solidFill>
                <a:sym typeface="Symbol" panose="05050102010706020507" pitchFamily="18" charset="2"/>
              </a:rPr>
              <a:t></a:t>
            </a:r>
            <a:r>
              <a:rPr lang="en-US" altLang="zh-CN" sz="3200" b="1">
                <a:solidFill>
                  <a:srgbClr val="A50021"/>
                </a:solidFill>
              </a:rPr>
              <a:t> 80 </a:t>
            </a:r>
            <a:r>
              <a:rPr lang="en-US" altLang="zh-CN" sz="3200" b="1">
                <a:solidFill>
                  <a:srgbClr val="A50021"/>
                </a:solidFill>
                <a:sym typeface="Symbol" panose="05050102010706020507" pitchFamily="18" charset="2"/>
              </a:rPr>
              <a:t></a:t>
            </a:r>
          </a:p>
        </p:txBody>
      </p:sp>
      <p:sp>
        <p:nvSpPr>
          <p:cNvPr id="217101" name="Rectangle 13"/>
          <p:cNvSpPr>
            <a:spLocks noChangeArrowheads="1"/>
          </p:cNvSpPr>
          <p:nvPr/>
        </p:nvSpPr>
        <p:spPr bwMode="auto">
          <a:xfrm>
            <a:off x="4197350" y="553085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3333FF"/>
                </a:solidFill>
                <a:ea typeface="楷体_GB2312" pitchFamily="49" charset="-122"/>
              </a:rPr>
              <a:t>90</a:t>
            </a:r>
            <a:r>
              <a:rPr lang="en-US" altLang="zh-CN" sz="3600">
                <a:solidFill>
                  <a:srgbClr val="3333FF"/>
                </a:solidFill>
                <a:ea typeface="楷体_GB2312" pitchFamily="49" charset="-122"/>
              </a:rPr>
              <a:t>,</a:t>
            </a:r>
            <a:endParaRPr lang="en-US" altLang="zh-CN" sz="3600">
              <a:solidFill>
                <a:srgbClr val="A50021"/>
              </a:solidFill>
              <a:ea typeface="楷体_GB2312" pitchFamily="49" charset="-122"/>
            </a:endParaRPr>
          </a:p>
        </p:txBody>
      </p:sp>
      <p:sp>
        <p:nvSpPr>
          <p:cNvPr id="217102" name="Oval 14"/>
          <p:cNvSpPr>
            <a:spLocks noChangeArrowheads="1"/>
          </p:cNvSpPr>
          <p:nvPr/>
        </p:nvSpPr>
        <p:spPr bwMode="auto">
          <a:xfrm>
            <a:off x="4953000" y="4419600"/>
            <a:ext cx="2362200" cy="533400"/>
          </a:xfrm>
          <a:prstGeom prst="ellipse">
            <a:avLst/>
          </a:prstGeom>
          <a:solidFill>
            <a:srgbClr val="FFFFCC"/>
          </a:solidFill>
          <a:ln w="19050">
            <a:solidFill>
              <a:srgbClr val="A5002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FF00FF"/>
                </a:solidFill>
              </a:rPr>
              <a:t>60</a:t>
            </a:r>
            <a:r>
              <a:rPr lang="en-US" altLang="zh-CN" sz="3200" b="1">
                <a:solidFill>
                  <a:srgbClr val="FF00FF"/>
                </a:solidFill>
                <a:sym typeface="Symbol" panose="05050102010706020507" pitchFamily="18" charset="2"/>
              </a:rPr>
              <a:t></a:t>
            </a:r>
            <a:r>
              <a:rPr lang="en-US" altLang="zh-CN" sz="3200" b="1">
                <a:solidFill>
                  <a:srgbClr val="A50021"/>
                </a:solidFill>
              </a:rPr>
              <a:t>80</a:t>
            </a:r>
            <a:r>
              <a:rPr lang="en-US" altLang="zh-CN" sz="3200" b="1">
                <a:solidFill>
                  <a:srgbClr val="A50021"/>
                </a:solidFill>
                <a:sym typeface="Symbol" panose="05050102010706020507" pitchFamily="18" charset="2"/>
              </a:rPr>
              <a:t></a:t>
            </a:r>
            <a:r>
              <a:rPr lang="en-US" altLang="zh-CN" sz="3200" b="1">
                <a:solidFill>
                  <a:srgbClr val="3333FF"/>
                </a:solidFill>
                <a:sym typeface="Symbol" panose="05050102010706020507" pitchFamily="18" charset="2"/>
              </a:rPr>
              <a:t>90</a:t>
            </a:r>
            <a:endParaRPr lang="en-US" altLang="zh-CN" sz="3200" b="1">
              <a:solidFill>
                <a:srgbClr val="A50021"/>
              </a:solidFill>
              <a:sym typeface="Symbol" panose="05050102010706020507" pitchFamily="18" charset="2"/>
            </a:endParaRPr>
          </a:p>
        </p:txBody>
      </p:sp>
      <p:sp>
        <p:nvSpPr>
          <p:cNvPr id="217103" name="Oval 15"/>
          <p:cNvSpPr>
            <a:spLocks noChangeArrowheads="1"/>
          </p:cNvSpPr>
          <p:nvPr/>
        </p:nvSpPr>
        <p:spPr bwMode="auto">
          <a:xfrm>
            <a:off x="7391400" y="4419600"/>
            <a:ext cx="1676400" cy="5334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3333FF"/>
                </a:solidFill>
                <a:sym typeface="Symbol" panose="05050102010706020507" pitchFamily="18" charset="2"/>
              </a:rPr>
              <a:t>90</a:t>
            </a:r>
            <a:r>
              <a:rPr lang="en-US" altLang="zh-CN" sz="3600" b="1">
                <a:solidFill>
                  <a:srgbClr val="A50021"/>
                </a:solidFill>
              </a:rPr>
              <a:t> </a:t>
            </a:r>
          </a:p>
        </p:txBody>
      </p:sp>
      <p:sp>
        <p:nvSpPr>
          <p:cNvPr id="217105" name="Oval 17"/>
          <p:cNvSpPr>
            <a:spLocks noChangeArrowheads="1"/>
          </p:cNvSpPr>
          <p:nvPr/>
        </p:nvSpPr>
        <p:spPr bwMode="auto">
          <a:xfrm>
            <a:off x="3048000" y="3048000"/>
            <a:ext cx="3505200" cy="6858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50    </a:t>
            </a:r>
            <a:r>
              <a:rPr lang="en-US" altLang="zh-CN" sz="3600" b="1">
                <a:solidFill>
                  <a:srgbClr val="FF0000"/>
                </a:solidFill>
              </a:rPr>
              <a:t>80</a:t>
            </a:r>
            <a:endParaRPr lang="en-US" altLang="zh-CN"/>
          </a:p>
        </p:txBody>
      </p:sp>
      <p:sp>
        <p:nvSpPr>
          <p:cNvPr id="217108" name="Line 20"/>
          <p:cNvSpPr>
            <a:spLocks noChangeShapeType="1"/>
          </p:cNvSpPr>
          <p:nvPr/>
        </p:nvSpPr>
        <p:spPr bwMode="auto">
          <a:xfrm>
            <a:off x="4724400" y="3352800"/>
            <a:ext cx="381000" cy="3810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0" name="Line 22"/>
          <p:cNvSpPr>
            <a:spLocks noChangeShapeType="1"/>
          </p:cNvSpPr>
          <p:nvPr/>
        </p:nvSpPr>
        <p:spPr bwMode="auto">
          <a:xfrm flipV="1">
            <a:off x="3200400" y="3352800"/>
            <a:ext cx="152400" cy="152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1" name="Line 23"/>
          <p:cNvSpPr>
            <a:spLocks noChangeShapeType="1"/>
          </p:cNvSpPr>
          <p:nvPr/>
        </p:nvSpPr>
        <p:spPr bwMode="auto">
          <a:xfrm>
            <a:off x="5867400" y="3352800"/>
            <a:ext cx="23622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2" name="Oval 24"/>
          <p:cNvSpPr>
            <a:spLocks noChangeArrowheads="1"/>
          </p:cNvSpPr>
          <p:nvPr/>
        </p:nvSpPr>
        <p:spPr bwMode="auto">
          <a:xfrm>
            <a:off x="4953000" y="4419600"/>
            <a:ext cx="2362200" cy="533400"/>
          </a:xfrm>
          <a:prstGeom prst="ellipse">
            <a:avLst/>
          </a:prstGeom>
          <a:solidFill>
            <a:srgbClr val="FFFFCC"/>
          </a:solidFill>
          <a:ln w="19050">
            <a:solidFill>
              <a:srgbClr val="A5002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FF00FF"/>
                </a:solidFill>
              </a:rPr>
              <a:t>60</a:t>
            </a:r>
            <a:r>
              <a:rPr lang="en-US" altLang="zh-CN" sz="3200" b="1">
                <a:solidFill>
                  <a:srgbClr val="FF00FF"/>
                </a:solidFill>
                <a:sym typeface="Symbol" panose="05050102010706020507" pitchFamily="18" charset="2"/>
              </a:rPr>
              <a:t></a:t>
            </a:r>
            <a:endParaRPr lang="en-US" altLang="zh-CN" sz="3200" b="1">
              <a:solidFill>
                <a:srgbClr val="A50021"/>
              </a:solidFill>
              <a:sym typeface="Symbol" panose="05050102010706020507" pitchFamily="18" charset="2"/>
            </a:endParaRPr>
          </a:p>
        </p:txBody>
      </p:sp>
      <p:sp>
        <p:nvSpPr>
          <p:cNvPr id="217113" name="Rectangle 25"/>
          <p:cNvSpPr>
            <a:spLocks noChangeArrowheads="1"/>
          </p:cNvSpPr>
          <p:nvPr/>
        </p:nvSpPr>
        <p:spPr bwMode="auto">
          <a:xfrm>
            <a:off x="5187950" y="5530850"/>
            <a:ext cx="75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006600"/>
                </a:solidFill>
                <a:ea typeface="楷体_GB2312" pitchFamily="49" charset="-122"/>
              </a:rPr>
              <a:t>30</a:t>
            </a:r>
            <a:r>
              <a:rPr lang="en-US" altLang="zh-CN" sz="3600">
                <a:solidFill>
                  <a:srgbClr val="006600"/>
                </a:solidFill>
                <a:ea typeface="楷体_GB2312" pitchFamily="49" charset="-122"/>
              </a:rPr>
              <a:t>,</a:t>
            </a:r>
            <a:endParaRPr lang="en-US" altLang="zh-CN" sz="3600">
              <a:solidFill>
                <a:srgbClr val="A50021"/>
              </a:solidFill>
              <a:ea typeface="楷体_GB2312" pitchFamily="49" charset="-122"/>
            </a:endParaRPr>
          </a:p>
        </p:txBody>
      </p:sp>
      <p:sp>
        <p:nvSpPr>
          <p:cNvPr id="217114" name="Oval 26"/>
          <p:cNvSpPr>
            <a:spLocks noChangeArrowheads="1"/>
          </p:cNvSpPr>
          <p:nvPr/>
        </p:nvSpPr>
        <p:spPr bwMode="auto">
          <a:xfrm>
            <a:off x="3200400" y="4419600"/>
            <a:ext cx="1676400" cy="5334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a:t>
            </a:r>
            <a:r>
              <a:rPr lang="en-US" altLang="zh-CN" sz="3200" b="1">
                <a:solidFill>
                  <a:srgbClr val="A50021"/>
                </a:solidFill>
              </a:rPr>
              <a:t> 40 </a:t>
            </a:r>
            <a:r>
              <a:rPr lang="en-US" altLang="zh-CN" sz="3200" b="1">
                <a:solidFill>
                  <a:srgbClr val="A50021"/>
                </a:solidFill>
                <a:sym typeface="Symbol" panose="05050102010706020507" pitchFamily="18" charset="2"/>
              </a:rPr>
              <a:t></a:t>
            </a:r>
          </a:p>
        </p:txBody>
      </p:sp>
      <p:sp>
        <p:nvSpPr>
          <p:cNvPr id="217115" name="Oval 27"/>
          <p:cNvSpPr>
            <a:spLocks noChangeArrowheads="1"/>
          </p:cNvSpPr>
          <p:nvPr/>
        </p:nvSpPr>
        <p:spPr bwMode="auto">
          <a:xfrm>
            <a:off x="1143000" y="4419600"/>
            <a:ext cx="1981200" cy="5334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A50021"/>
                </a:solidFill>
                <a:sym typeface="Symbol" panose="05050102010706020507" pitchFamily="18" charset="2"/>
              </a:rPr>
              <a:t> </a:t>
            </a:r>
            <a:r>
              <a:rPr lang="en-US" altLang="zh-CN" sz="3200" b="1">
                <a:solidFill>
                  <a:srgbClr val="A50021"/>
                </a:solidFill>
              </a:rPr>
              <a:t>20 </a:t>
            </a:r>
            <a:r>
              <a:rPr lang="en-US" altLang="zh-CN" sz="3200" b="1">
                <a:solidFill>
                  <a:srgbClr val="A50021"/>
                </a:solidFill>
                <a:sym typeface="Symbol" panose="05050102010706020507" pitchFamily="18" charset="2"/>
              </a:rPr>
              <a:t></a:t>
            </a:r>
          </a:p>
        </p:txBody>
      </p:sp>
      <p:sp>
        <p:nvSpPr>
          <p:cNvPr id="217116" name="Oval 28"/>
          <p:cNvSpPr>
            <a:spLocks noChangeArrowheads="1"/>
          </p:cNvSpPr>
          <p:nvPr/>
        </p:nvSpPr>
        <p:spPr bwMode="auto">
          <a:xfrm>
            <a:off x="3048000" y="3048000"/>
            <a:ext cx="3505200" cy="6858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FF0000"/>
                </a:solidFill>
              </a:rPr>
              <a:t>30</a:t>
            </a:r>
            <a:r>
              <a:rPr lang="en-US" altLang="zh-CN" sz="3600" b="1">
                <a:solidFill>
                  <a:srgbClr val="A50021"/>
                </a:solidFill>
              </a:rPr>
              <a:t>   50    80</a:t>
            </a:r>
            <a:endParaRPr lang="en-US" altLang="zh-CN"/>
          </a:p>
        </p:txBody>
      </p:sp>
      <p:sp>
        <p:nvSpPr>
          <p:cNvPr id="217117" name="Line 29"/>
          <p:cNvSpPr>
            <a:spLocks noChangeShapeType="1"/>
          </p:cNvSpPr>
          <p:nvPr/>
        </p:nvSpPr>
        <p:spPr bwMode="auto">
          <a:xfrm flipV="1">
            <a:off x="3200400" y="3352800"/>
            <a:ext cx="228600" cy="152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19" name="Line 31"/>
          <p:cNvSpPr>
            <a:spLocks noChangeShapeType="1"/>
          </p:cNvSpPr>
          <p:nvPr/>
        </p:nvSpPr>
        <p:spPr bwMode="auto">
          <a:xfrm flipH="1" flipV="1">
            <a:off x="6096000" y="3352800"/>
            <a:ext cx="228600" cy="2286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1" name="Line 33"/>
          <p:cNvSpPr>
            <a:spLocks noChangeShapeType="1"/>
          </p:cNvSpPr>
          <p:nvPr/>
        </p:nvSpPr>
        <p:spPr bwMode="auto">
          <a:xfrm flipH="1">
            <a:off x="5105400" y="3429000"/>
            <a:ext cx="152400" cy="304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3" name="Line 35"/>
          <p:cNvSpPr>
            <a:spLocks noChangeShapeType="1"/>
          </p:cNvSpPr>
          <p:nvPr/>
        </p:nvSpPr>
        <p:spPr bwMode="auto">
          <a:xfrm flipH="1">
            <a:off x="3962400" y="3429000"/>
            <a:ext cx="152400" cy="990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4" name="Oval 36"/>
          <p:cNvSpPr>
            <a:spLocks noChangeArrowheads="1"/>
          </p:cNvSpPr>
          <p:nvPr/>
        </p:nvSpPr>
        <p:spPr bwMode="auto">
          <a:xfrm>
            <a:off x="5029200" y="3048000"/>
            <a:ext cx="1524000" cy="838200"/>
          </a:xfrm>
          <a:prstGeom prst="ellipse">
            <a:avLst/>
          </a:prstGeom>
          <a:solidFill>
            <a:srgbClr val="CCFFCC"/>
          </a:solidFill>
          <a:ln w="9525">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80</a:t>
            </a:r>
            <a:endParaRPr lang="en-US" altLang="zh-CN" sz="3600"/>
          </a:p>
        </p:txBody>
      </p:sp>
      <p:sp>
        <p:nvSpPr>
          <p:cNvPr id="217126" name="Line 38"/>
          <p:cNvSpPr>
            <a:spLocks noChangeShapeType="1"/>
          </p:cNvSpPr>
          <p:nvPr/>
        </p:nvSpPr>
        <p:spPr bwMode="auto">
          <a:xfrm flipV="1">
            <a:off x="5105400" y="3429000"/>
            <a:ext cx="304800" cy="304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8" name="Line 40"/>
          <p:cNvSpPr>
            <a:spLocks noChangeShapeType="1"/>
          </p:cNvSpPr>
          <p:nvPr/>
        </p:nvSpPr>
        <p:spPr bwMode="auto">
          <a:xfrm>
            <a:off x="6248400" y="3505200"/>
            <a:ext cx="1981200" cy="914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29" name="Oval 41"/>
          <p:cNvSpPr>
            <a:spLocks noChangeArrowheads="1"/>
          </p:cNvSpPr>
          <p:nvPr/>
        </p:nvSpPr>
        <p:spPr bwMode="auto">
          <a:xfrm>
            <a:off x="3048000" y="3048000"/>
            <a:ext cx="1295400" cy="685800"/>
          </a:xfrm>
          <a:prstGeom prst="ellipse">
            <a:avLst/>
          </a:prstGeom>
          <a:solidFill>
            <a:srgbClr val="FFFFCC"/>
          </a:solidFill>
          <a:ln w="19050">
            <a:solidFill>
              <a:srgbClr val="99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FF0000"/>
                </a:solidFill>
              </a:rPr>
              <a:t>30</a:t>
            </a:r>
            <a:r>
              <a:rPr lang="en-US" altLang="zh-CN" sz="3600" b="1">
                <a:solidFill>
                  <a:srgbClr val="A50021"/>
                </a:solidFill>
              </a:rPr>
              <a:t>   </a:t>
            </a:r>
            <a:endParaRPr lang="en-US" altLang="zh-CN"/>
          </a:p>
        </p:txBody>
      </p:sp>
      <p:sp>
        <p:nvSpPr>
          <p:cNvPr id="217130" name="Line 42"/>
          <p:cNvSpPr>
            <a:spLocks noChangeShapeType="1"/>
          </p:cNvSpPr>
          <p:nvPr/>
        </p:nvSpPr>
        <p:spPr bwMode="auto">
          <a:xfrm flipH="1">
            <a:off x="3124200" y="3429000"/>
            <a:ext cx="152400" cy="1524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32" name="Line 44"/>
          <p:cNvSpPr>
            <a:spLocks noChangeShapeType="1"/>
          </p:cNvSpPr>
          <p:nvPr/>
        </p:nvSpPr>
        <p:spPr bwMode="auto">
          <a:xfrm flipH="1">
            <a:off x="3962400" y="3429000"/>
            <a:ext cx="152400" cy="106680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17133" name="Freeform 45"/>
          <p:cNvSpPr>
            <a:spLocks/>
          </p:cNvSpPr>
          <p:nvPr/>
        </p:nvSpPr>
        <p:spPr bwMode="auto">
          <a:xfrm>
            <a:off x="3959225" y="2971800"/>
            <a:ext cx="1441450" cy="896938"/>
          </a:xfrm>
          <a:custGeom>
            <a:avLst/>
            <a:gdLst>
              <a:gd name="T0" fmla="*/ 74 w 908"/>
              <a:gd name="T1" fmla="*/ 28 h 521"/>
              <a:gd name="T2" fmla="*/ 398 w 908"/>
              <a:gd name="T3" fmla="*/ 28 h 521"/>
              <a:gd name="T4" fmla="*/ 626 w 908"/>
              <a:gd name="T5" fmla="*/ 4 h 521"/>
              <a:gd name="T6" fmla="*/ 842 w 908"/>
              <a:gd name="T7" fmla="*/ 28 h 521"/>
              <a:gd name="T8" fmla="*/ 902 w 908"/>
              <a:gd name="T9" fmla="*/ 40 h 521"/>
              <a:gd name="T10" fmla="*/ 830 w 908"/>
              <a:gd name="T11" fmla="*/ 64 h 521"/>
              <a:gd name="T12" fmla="*/ 758 w 908"/>
              <a:gd name="T13" fmla="*/ 112 h 521"/>
              <a:gd name="T14" fmla="*/ 698 w 908"/>
              <a:gd name="T15" fmla="*/ 184 h 521"/>
              <a:gd name="T16" fmla="*/ 674 w 908"/>
              <a:gd name="T17" fmla="*/ 256 h 521"/>
              <a:gd name="T18" fmla="*/ 710 w 908"/>
              <a:gd name="T19" fmla="*/ 412 h 521"/>
              <a:gd name="T20" fmla="*/ 86 w 908"/>
              <a:gd name="T21" fmla="*/ 412 h 521"/>
              <a:gd name="T22" fmla="*/ 194 w 908"/>
              <a:gd name="T23" fmla="*/ 364 h 521"/>
              <a:gd name="T24" fmla="*/ 266 w 908"/>
              <a:gd name="T25" fmla="*/ 196 h 521"/>
              <a:gd name="T26" fmla="*/ 146 w 908"/>
              <a:gd name="T27" fmla="*/ 76 h 521"/>
              <a:gd name="T28" fmla="*/ 122 w 908"/>
              <a:gd name="T29" fmla="*/ 40 h 521"/>
              <a:gd name="T30" fmla="*/ 38 w 908"/>
              <a:gd name="T31" fmla="*/ 16 h 521"/>
              <a:gd name="T32" fmla="*/ 74 w 908"/>
              <a:gd name="T33" fmla="*/ 28 h 5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8"/>
              <a:gd name="T52" fmla="*/ 0 h 521"/>
              <a:gd name="T53" fmla="*/ 908 w 908"/>
              <a:gd name="T54" fmla="*/ 521 h 5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8" h="521">
                <a:moveTo>
                  <a:pt x="74" y="28"/>
                </a:moveTo>
                <a:cubicBezTo>
                  <a:pt x="382" y="0"/>
                  <a:pt x="0" y="28"/>
                  <a:pt x="398" y="28"/>
                </a:cubicBezTo>
                <a:cubicBezTo>
                  <a:pt x="474" y="28"/>
                  <a:pt x="550" y="11"/>
                  <a:pt x="626" y="4"/>
                </a:cubicBezTo>
                <a:cubicBezTo>
                  <a:pt x="698" y="12"/>
                  <a:pt x="770" y="19"/>
                  <a:pt x="842" y="28"/>
                </a:cubicBezTo>
                <a:cubicBezTo>
                  <a:pt x="862" y="31"/>
                  <a:pt x="908" y="21"/>
                  <a:pt x="902" y="40"/>
                </a:cubicBezTo>
                <a:cubicBezTo>
                  <a:pt x="894" y="64"/>
                  <a:pt x="851" y="50"/>
                  <a:pt x="830" y="64"/>
                </a:cubicBezTo>
                <a:cubicBezTo>
                  <a:pt x="806" y="80"/>
                  <a:pt x="758" y="112"/>
                  <a:pt x="758" y="112"/>
                </a:cubicBezTo>
                <a:cubicBezTo>
                  <a:pt x="741" y="138"/>
                  <a:pt x="713" y="157"/>
                  <a:pt x="698" y="184"/>
                </a:cubicBezTo>
                <a:cubicBezTo>
                  <a:pt x="686" y="206"/>
                  <a:pt x="674" y="256"/>
                  <a:pt x="674" y="256"/>
                </a:cubicBezTo>
                <a:cubicBezTo>
                  <a:pt x="683" y="310"/>
                  <a:pt x="693" y="360"/>
                  <a:pt x="710" y="412"/>
                </a:cubicBezTo>
                <a:cubicBezTo>
                  <a:pt x="547" y="521"/>
                  <a:pt x="282" y="428"/>
                  <a:pt x="86" y="412"/>
                </a:cubicBezTo>
                <a:cubicBezTo>
                  <a:pt x="172" y="383"/>
                  <a:pt x="137" y="402"/>
                  <a:pt x="194" y="364"/>
                </a:cubicBezTo>
                <a:cubicBezTo>
                  <a:pt x="230" y="310"/>
                  <a:pt x="266" y="264"/>
                  <a:pt x="266" y="196"/>
                </a:cubicBezTo>
                <a:cubicBezTo>
                  <a:pt x="245" y="132"/>
                  <a:pt x="211" y="98"/>
                  <a:pt x="146" y="76"/>
                </a:cubicBezTo>
                <a:cubicBezTo>
                  <a:pt x="138" y="64"/>
                  <a:pt x="135" y="47"/>
                  <a:pt x="122" y="40"/>
                </a:cubicBezTo>
                <a:cubicBezTo>
                  <a:pt x="97" y="26"/>
                  <a:pt x="66" y="23"/>
                  <a:pt x="38" y="16"/>
                </a:cubicBezTo>
                <a:cubicBezTo>
                  <a:pt x="26" y="13"/>
                  <a:pt x="62" y="24"/>
                  <a:pt x="74" y="28"/>
                </a:cubicBez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7134" name="Oval 46"/>
          <p:cNvSpPr>
            <a:spLocks noChangeArrowheads="1"/>
          </p:cNvSpPr>
          <p:nvPr/>
        </p:nvSpPr>
        <p:spPr bwMode="auto">
          <a:xfrm>
            <a:off x="4267200" y="1752600"/>
            <a:ext cx="990600" cy="609600"/>
          </a:xfrm>
          <a:prstGeom prst="ellipse">
            <a:avLst/>
          </a:prstGeom>
          <a:solidFill>
            <a:srgbClr val="99CCFF"/>
          </a:solidFill>
          <a:ln w="9525">
            <a:solidFill>
              <a:srgbClr val="000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1">
                <a:solidFill>
                  <a:srgbClr val="A50021"/>
                </a:solidFill>
              </a:rPr>
              <a:t>50</a:t>
            </a:r>
            <a:endParaRPr lang="en-US" altLang="zh-CN" sz="3600"/>
          </a:p>
        </p:txBody>
      </p:sp>
      <p:sp>
        <p:nvSpPr>
          <p:cNvPr id="217136" name="Freeform 48"/>
          <p:cNvSpPr>
            <a:spLocks/>
          </p:cNvSpPr>
          <p:nvPr/>
        </p:nvSpPr>
        <p:spPr bwMode="auto">
          <a:xfrm>
            <a:off x="3733800" y="1143000"/>
            <a:ext cx="1066800" cy="609600"/>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 name="T12" fmla="*/ 0 w 672"/>
              <a:gd name="T13" fmla="*/ 0 h 384"/>
              <a:gd name="T14" fmla="*/ 672 w 672"/>
              <a:gd name="T15" fmla="*/ 384 h 384"/>
            </a:gdLst>
            <a:ahLst/>
            <a:cxnLst>
              <a:cxn ang="T8">
                <a:pos x="T0" y="T1"/>
              </a:cxn>
              <a:cxn ang="T9">
                <a:pos x="T2" y="T3"/>
              </a:cxn>
              <a:cxn ang="T10">
                <a:pos x="T4" y="T5"/>
              </a:cxn>
              <a:cxn ang="T11">
                <a:pos x="T6" y="T7"/>
              </a:cxn>
            </a:cxnLst>
            <a:rect l="T12" t="T13" r="T14" b="T15"/>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FF00FF"/>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7137" name="Line 49"/>
          <p:cNvSpPr>
            <a:spLocks noChangeShapeType="1"/>
          </p:cNvSpPr>
          <p:nvPr/>
        </p:nvSpPr>
        <p:spPr bwMode="auto">
          <a:xfrm flipH="1">
            <a:off x="3733800" y="2057400"/>
            <a:ext cx="685800" cy="990600"/>
          </a:xfrm>
          <a:prstGeom prst="line">
            <a:avLst/>
          </a:prstGeom>
          <a:noFill/>
          <a:ln w="57150">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138" name="Line 50"/>
          <p:cNvSpPr>
            <a:spLocks noChangeShapeType="1"/>
          </p:cNvSpPr>
          <p:nvPr/>
        </p:nvSpPr>
        <p:spPr bwMode="auto">
          <a:xfrm>
            <a:off x="5105400" y="2057400"/>
            <a:ext cx="685800" cy="9906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17139" name="Freeform 51"/>
          <p:cNvSpPr>
            <a:spLocks/>
          </p:cNvSpPr>
          <p:nvPr/>
        </p:nvSpPr>
        <p:spPr bwMode="auto">
          <a:xfrm>
            <a:off x="2667000" y="2438400"/>
            <a:ext cx="1066800" cy="609600"/>
          </a:xfrm>
          <a:custGeom>
            <a:avLst/>
            <a:gdLst>
              <a:gd name="T0" fmla="*/ 0 w 672"/>
              <a:gd name="T1" fmla="*/ 0 h 384"/>
              <a:gd name="T2" fmla="*/ 384 w 672"/>
              <a:gd name="T3" fmla="*/ 96 h 384"/>
              <a:gd name="T4" fmla="*/ 144 w 672"/>
              <a:gd name="T5" fmla="*/ 144 h 384"/>
              <a:gd name="T6" fmla="*/ 672 w 672"/>
              <a:gd name="T7" fmla="*/ 384 h 384"/>
              <a:gd name="T8" fmla="*/ 0 60000 65536"/>
              <a:gd name="T9" fmla="*/ 0 60000 65536"/>
              <a:gd name="T10" fmla="*/ 0 60000 65536"/>
              <a:gd name="T11" fmla="*/ 0 60000 65536"/>
              <a:gd name="T12" fmla="*/ 0 w 672"/>
              <a:gd name="T13" fmla="*/ 0 h 384"/>
              <a:gd name="T14" fmla="*/ 672 w 672"/>
              <a:gd name="T15" fmla="*/ 384 h 384"/>
            </a:gdLst>
            <a:ahLst/>
            <a:cxnLst>
              <a:cxn ang="T8">
                <a:pos x="T0" y="T1"/>
              </a:cxn>
              <a:cxn ang="T9">
                <a:pos x="T2" y="T3"/>
              </a:cxn>
              <a:cxn ang="T10">
                <a:pos x="T4" y="T5"/>
              </a:cxn>
              <a:cxn ang="T11">
                <a:pos x="T6" y="T7"/>
              </a:cxn>
            </a:cxnLst>
            <a:rect l="T12" t="T13" r="T14" b="T15"/>
            <a:pathLst>
              <a:path w="672" h="384">
                <a:moveTo>
                  <a:pt x="0" y="0"/>
                </a:moveTo>
                <a:cubicBezTo>
                  <a:pt x="180" y="36"/>
                  <a:pt x="360" y="72"/>
                  <a:pt x="384" y="96"/>
                </a:cubicBezTo>
                <a:cubicBezTo>
                  <a:pt x="408" y="120"/>
                  <a:pt x="96" y="96"/>
                  <a:pt x="144" y="144"/>
                </a:cubicBezTo>
                <a:cubicBezTo>
                  <a:pt x="192" y="192"/>
                  <a:pt x="584" y="344"/>
                  <a:pt x="672" y="384"/>
                </a:cubicBezTo>
              </a:path>
            </a:pathLst>
          </a:custGeom>
          <a:ln w="28575">
            <a:solidFill>
              <a:schemeClr val="bg1"/>
            </a:solidFill>
            <a:round/>
            <a:headEnd/>
            <a:tailEnd type="triangle" w="med" len="lg"/>
          </a:ln>
        </p:spPr>
        <p:txBody>
          <a:bodyPr wrap="none" anchor="ctr"/>
          <a:lstStyle/>
          <a:p>
            <a:endParaRPr lang="zh-CN" altLang="en-US"/>
          </a:p>
        </p:txBody>
      </p:sp>
      <p:sp>
        <p:nvSpPr>
          <p:cNvPr id="5" name="标题 4"/>
          <p:cNvSpPr>
            <a:spLocks noGrp="1"/>
          </p:cNvSpPr>
          <p:nvPr>
            <p:ph type="title"/>
          </p:nvPr>
        </p:nvSpPr>
        <p:spPr/>
        <p:txBody>
          <a:bodyPr/>
          <a:lstStyle/>
          <a:p>
            <a:r>
              <a:rPr lang="en-US" altLang="zh-CN" smtClean="0"/>
              <a:t>3 </a:t>
            </a:r>
            <a:r>
              <a:rPr lang="zh-CN" altLang="en-US" smtClean="0"/>
              <a:t>阶</a:t>
            </a:r>
            <a:r>
              <a:rPr lang="en-US" altLang="zh-CN" smtClean="0"/>
              <a:t>B-</a:t>
            </a:r>
            <a:r>
              <a:rPr lang="zh-CN" altLang="en-US" smtClean="0"/>
              <a:t>树的插入</a:t>
            </a:r>
            <a:endParaRPr lang="zh-CN" altLang="en-US"/>
          </a:p>
        </p:txBody>
      </p:sp>
    </p:spTree>
    <p:extLst>
      <p:ext uri="{BB962C8B-B14F-4D97-AF65-F5344CB8AC3E}">
        <p14:creationId xmlns:p14="http://schemas.microsoft.com/office/powerpoint/2010/main" val="211715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7097"/>
                                        </p:tgtEl>
                                        <p:attrNameLst>
                                          <p:attrName>style.visibility</p:attrName>
                                        </p:attrNameLst>
                                      </p:cBhvr>
                                      <p:to>
                                        <p:strVal val="visible"/>
                                      </p:to>
                                    </p:set>
                                    <p:animEffect transition="in" filter="wipe(up)">
                                      <p:cBhvr>
                                        <p:cTn id="7" dur="500"/>
                                        <p:tgtEl>
                                          <p:spTgt spid="21709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7091"/>
                                        </p:tgtEl>
                                        <p:attrNameLst>
                                          <p:attrName>style.visibility</p:attrName>
                                        </p:attrNameLst>
                                      </p:cBhvr>
                                      <p:to>
                                        <p:strVal val="visible"/>
                                      </p:to>
                                    </p:set>
                                    <p:animEffect transition="in" filter="wipe(up)">
                                      <p:cBhvr>
                                        <p:cTn id="11" dur="500"/>
                                        <p:tgtEl>
                                          <p:spTgt spid="217091"/>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7095"/>
                                        </p:tgtEl>
                                        <p:attrNameLst>
                                          <p:attrName>style.visibility</p:attrName>
                                        </p:attrNameLst>
                                      </p:cBhvr>
                                      <p:to>
                                        <p:strVal val="visible"/>
                                      </p:to>
                                    </p:set>
                                    <p:animEffect transition="in" filter="wipe(up)">
                                      <p:cBhvr>
                                        <p:cTn id="15" dur="500"/>
                                        <p:tgtEl>
                                          <p:spTgt spid="217095"/>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7093"/>
                                        </p:tgtEl>
                                        <p:attrNameLst>
                                          <p:attrName>style.visibility</p:attrName>
                                        </p:attrNameLst>
                                      </p:cBhvr>
                                      <p:to>
                                        <p:strVal val="visible"/>
                                      </p:to>
                                    </p:set>
                                    <p:animEffect transition="in" filter="wipe(up)">
                                      <p:cBhvr>
                                        <p:cTn id="19" dur="500"/>
                                        <p:tgtEl>
                                          <p:spTgt spid="21709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7096"/>
                                        </p:tgtEl>
                                        <p:attrNameLst>
                                          <p:attrName>style.visibility</p:attrName>
                                        </p:attrNameLst>
                                      </p:cBhvr>
                                      <p:to>
                                        <p:strVal val="visible"/>
                                      </p:to>
                                    </p:set>
                                    <p:animEffect transition="in" filter="wipe(up)">
                                      <p:cBhvr>
                                        <p:cTn id="23" dur="500"/>
                                        <p:tgtEl>
                                          <p:spTgt spid="21709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17094"/>
                                        </p:tgtEl>
                                        <p:attrNameLst>
                                          <p:attrName>style.visibility</p:attrName>
                                        </p:attrNameLst>
                                      </p:cBhvr>
                                      <p:to>
                                        <p:strVal val="visible"/>
                                      </p:to>
                                    </p:set>
                                    <p:animEffect transition="in" filter="wipe(up)">
                                      <p:cBhvr>
                                        <p:cTn id="27" dur="500"/>
                                        <p:tgtEl>
                                          <p:spTgt spid="2170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7098"/>
                                        </p:tgtEl>
                                        <p:attrNameLst>
                                          <p:attrName>style.visibility</p:attrName>
                                        </p:attrNameLst>
                                      </p:cBhvr>
                                      <p:to>
                                        <p:strVal val="visible"/>
                                      </p:to>
                                    </p:set>
                                    <p:animEffect transition="in" filter="wipe(left)">
                                      <p:cBhvr>
                                        <p:cTn id="32" dur="500"/>
                                        <p:tgtEl>
                                          <p:spTgt spid="2170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17099"/>
                                        </p:tgtEl>
                                        <p:attrNameLst>
                                          <p:attrName>style.visibility</p:attrName>
                                        </p:attrNameLst>
                                      </p:cBhvr>
                                      <p:to>
                                        <p:strVal val="visible"/>
                                      </p:to>
                                    </p:set>
                                    <p:animEffect transition="in" filter="wipe(left)">
                                      <p:cBhvr>
                                        <p:cTn id="37" dur="300"/>
                                        <p:tgtEl>
                                          <p:spTgt spid="2170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7101"/>
                                        </p:tgtEl>
                                        <p:attrNameLst>
                                          <p:attrName>style.visibility</p:attrName>
                                        </p:attrNameLst>
                                      </p:cBhvr>
                                      <p:to>
                                        <p:strVal val="visible"/>
                                      </p:to>
                                    </p:set>
                                    <p:animEffect transition="in" filter="wipe(left)">
                                      <p:cBhvr>
                                        <p:cTn id="42" dur="500"/>
                                        <p:tgtEl>
                                          <p:spTgt spid="2171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17102"/>
                                        </p:tgtEl>
                                        <p:attrNameLst>
                                          <p:attrName>style.visibility</p:attrName>
                                        </p:attrNameLst>
                                      </p:cBhvr>
                                      <p:to>
                                        <p:strVal val="visible"/>
                                      </p:to>
                                    </p:set>
                                    <p:animEffect transition="in" filter="wipe(left)">
                                      <p:cBhvr>
                                        <p:cTn id="47" dur="300"/>
                                        <p:tgtEl>
                                          <p:spTgt spid="2171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7103"/>
                                        </p:tgtEl>
                                        <p:attrNameLst>
                                          <p:attrName>style.visibility</p:attrName>
                                        </p:attrNameLst>
                                      </p:cBhvr>
                                      <p:to>
                                        <p:strVal val="visible"/>
                                      </p:to>
                                    </p:set>
                                    <p:animEffect transition="in" filter="wipe(left)">
                                      <p:cBhvr>
                                        <p:cTn id="52" dur="500"/>
                                        <p:tgtEl>
                                          <p:spTgt spid="2171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wd">
                                    <p:tmPct val="100000"/>
                                  </p:iterate>
                                  <p:childTnLst>
                                    <p:set>
                                      <p:cBhvr>
                                        <p:cTn id="56" dur="1" fill="hold">
                                          <p:stCondLst>
                                            <p:cond delay="0"/>
                                          </p:stCondLst>
                                        </p:cTn>
                                        <p:tgtEl>
                                          <p:spTgt spid="217105"/>
                                        </p:tgtEl>
                                        <p:attrNameLst>
                                          <p:attrName>style.visibility</p:attrName>
                                        </p:attrNameLst>
                                      </p:cBhvr>
                                      <p:to>
                                        <p:strVal val="visible"/>
                                      </p:to>
                                    </p:set>
                                    <p:animEffect transition="in" filter="wipe(left)">
                                      <p:cBhvr>
                                        <p:cTn id="57" dur="300"/>
                                        <p:tgtEl>
                                          <p:spTgt spid="217105"/>
                                        </p:tgtEl>
                                      </p:cBhvr>
                                    </p:animEffect>
                                  </p:childTnLst>
                                </p:cTn>
                              </p:par>
                            </p:childTnLst>
                          </p:cTn>
                        </p:par>
                        <p:par>
                          <p:cTn id="58" fill="hold" nodeType="afterGroup">
                            <p:stCondLst>
                              <p:cond delay="600"/>
                            </p:stCondLst>
                            <p:childTnLst>
                              <p:par>
                                <p:cTn id="59" presetID="1" presetClass="entr" presetSubtype="0" fill="hold" grpId="0" nodeType="afterEffect">
                                  <p:stCondLst>
                                    <p:cond delay="0"/>
                                  </p:stCondLst>
                                  <p:childTnLst>
                                    <p:set>
                                      <p:cBhvr>
                                        <p:cTn id="60" dur="1" fill="hold">
                                          <p:stCondLst>
                                            <p:cond delay="499"/>
                                          </p:stCondLst>
                                        </p:cTn>
                                        <p:tgtEl>
                                          <p:spTgt spid="217108"/>
                                        </p:tgtEl>
                                        <p:attrNameLst>
                                          <p:attrName>style.visibility</p:attrName>
                                        </p:attrNameLst>
                                      </p:cBhvr>
                                      <p:to>
                                        <p:strVal val="visible"/>
                                      </p:to>
                                    </p:set>
                                  </p:childTnLst>
                                </p:cTn>
                              </p:par>
                            </p:childTnLst>
                          </p:cTn>
                        </p:par>
                        <p:par>
                          <p:cTn id="61" fill="hold" nodeType="afterGroup">
                            <p:stCondLst>
                              <p:cond delay="1100"/>
                            </p:stCondLst>
                            <p:childTnLst>
                              <p:par>
                                <p:cTn id="62" presetID="1" presetClass="entr" presetSubtype="0" fill="hold" grpId="0" nodeType="afterEffect">
                                  <p:stCondLst>
                                    <p:cond delay="0"/>
                                  </p:stCondLst>
                                  <p:childTnLst>
                                    <p:set>
                                      <p:cBhvr>
                                        <p:cTn id="63" dur="1" fill="hold">
                                          <p:stCondLst>
                                            <p:cond delay="499"/>
                                          </p:stCondLst>
                                        </p:cTn>
                                        <p:tgtEl>
                                          <p:spTgt spid="217110"/>
                                        </p:tgtEl>
                                        <p:attrNameLst>
                                          <p:attrName>style.visibility</p:attrName>
                                        </p:attrNameLst>
                                      </p:cBhvr>
                                      <p:to>
                                        <p:strVal val="visible"/>
                                      </p:to>
                                    </p:set>
                                  </p:childTnLst>
                                </p:cTn>
                              </p:par>
                            </p:childTnLst>
                          </p:cTn>
                        </p:par>
                        <p:par>
                          <p:cTn id="64" fill="hold" nodeType="afterGroup">
                            <p:stCondLst>
                              <p:cond delay="1600"/>
                            </p:stCondLst>
                            <p:childTnLst>
                              <p:par>
                                <p:cTn id="65" presetID="22" presetClass="entr" presetSubtype="1" fill="hold" grpId="0" nodeType="afterEffect">
                                  <p:stCondLst>
                                    <p:cond delay="0"/>
                                  </p:stCondLst>
                                  <p:childTnLst>
                                    <p:set>
                                      <p:cBhvr>
                                        <p:cTn id="66" dur="1" fill="hold">
                                          <p:stCondLst>
                                            <p:cond delay="0"/>
                                          </p:stCondLst>
                                        </p:cTn>
                                        <p:tgtEl>
                                          <p:spTgt spid="217111"/>
                                        </p:tgtEl>
                                        <p:attrNameLst>
                                          <p:attrName>style.visibility</p:attrName>
                                        </p:attrNameLst>
                                      </p:cBhvr>
                                      <p:to>
                                        <p:strVal val="visible"/>
                                      </p:to>
                                    </p:set>
                                    <p:animEffect transition="in" filter="wipe(up)">
                                      <p:cBhvr>
                                        <p:cTn id="67" dur="500"/>
                                        <p:tgtEl>
                                          <p:spTgt spid="2171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7112"/>
                                        </p:tgtEl>
                                        <p:attrNameLst>
                                          <p:attrName>style.visibility</p:attrName>
                                        </p:attrNameLst>
                                      </p:cBhvr>
                                      <p:to>
                                        <p:strVal val="visible"/>
                                      </p:to>
                                    </p:set>
                                    <p:animEffect transition="in" filter="wipe(left)">
                                      <p:cBhvr>
                                        <p:cTn id="72" dur="500"/>
                                        <p:tgtEl>
                                          <p:spTgt spid="2171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7113"/>
                                        </p:tgtEl>
                                        <p:attrNameLst>
                                          <p:attrName>style.visibility</p:attrName>
                                        </p:attrNameLst>
                                      </p:cBhvr>
                                      <p:to>
                                        <p:strVal val="visible"/>
                                      </p:to>
                                    </p:set>
                                    <p:animEffect transition="in" filter="wipe(left)">
                                      <p:cBhvr>
                                        <p:cTn id="77" dur="500"/>
                                        <p:tgtEl>
                                          <p:spTgt spid="2171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7114"/>
                                        </p:tgtEl>
                                        <p:attrNameLst>
                                          <p:attrName>style.visibility</p:attrName>
                                        </p:attrNameLst>
                                      </p:cBhvr>
                                      <p:to>
                                        <p:strVal val="visible"/>
                                      </p:to>
                                    </p:set>
                                    <p:animEffect transition="in" filter="wipe(left)">
                                      <p:cBhvr>
                                        <p:cTn id="82" dur="500"/>
                                        <p:tgtEl>
                                          <p:spTgt spid="21711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7115"/>
                                        </p:tgtEl>
                                        <p:attrNameLst>
                                          <p:attrName>style.visibility</p:attrName>
                                        </p:attrNameLst>
                                      </p:cBhvr>
                                      <p:to>
                                        <p:strVal val="visible"/>
                                      </p:to>
                                    </p:set>
                                    <p:animEffect transition="in" filter="wipe(left)">
                                      <p:cBhvr>
                                        <p:cTn id="87" dur="500"/>
                                        <p:tgtEl>
                                          <p:spTgt spid="2171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iterate type="wd">
                                    <p:tmPct val="100000"/>
                                  </p:iterate>
                                  <p:childTnLst>
                                    <p:set>
                                      <p:cBhvr>
                                        <p:cTn id="91" dur="1" fill="hold">
                                          <p:stCondLst>
                                            <p:cond delay="0"/>
                                          </p:stCondLst>
                                        </p:cTn>
                                        <p:tgtEl>
                                          <p:spTgt spid="217116"/>
                                        </p:tgtEl>
                                        <p:attrNameLst>
                                          <p:attrName>style.visibility</p:attrName>
                                        </p:attrNameLst>
                                      </p:cBhvr>
                                      <p:to>
                                        <p:strVal val="visible"/>
                                      </p:to>
                                    </p:set>
                                    <p:animEffect transition="in" filter="wipe(left)">
                                      <p:cBhvr>
                                        <p:cTn id="92" dur="300"/>
                                        <p:tgtEl>
                                          <p:spTgt spid="217116"/>
                                        </p:tgtEl>
                                      </p:cBhvr>
                                    </p:animEffect>
                                  </p:childTnLst>
                                </p:cTn>
                              </p:par>
                            </p:childTnLst>
                          </p:cTn>
                        </p:par>
                        <p:par>
                          <p:cTn id="93" fill="hold" nodeType="afterGroup">
                            <p:stCondLst>
                              <p:cond delay="900"/>
                            </p:stCondLst>
                            <p:childTnLst>
                              <p:par>
                                <p:cTn id="94" presetID="1" presetClass="entr" presetSubtype="0" fill="hold" grpId="0" nodeType="afterEffect">
                                  <p:stCondLst>
                                    <p:cond delay="0"/>
                                  </p:stCondLst>
                                  <p:childTnLst>
                                    <p:set>
                                      <p:cBhvr>
                                        <p:cTn id="95" dur="1" fill="hold">
                                          <p:stCondLst>
                                            <p:cond delay="499"/>
                                          </p:stCondLst>
                                        </p:cTn>
                                        <p:tgtEl>
                                          <p:spTgt spid="217117"/>
                                        </p:tgtEl>
                                        <p:attrNameLst>
                                          <p:attrName>style.visibility</p:attrName>
                                        </p:attrNameLst>
                                      </p:cBhvr>
                                      <p:to>
                                        <p:strVal val="visible"/>
                                      </p:to>
                                    </p:set>
                                  </p:childTnLst>
                                </p:cTn>
                              </p:par>
                            </p:childTnLst>
                          </p:cTn>
                        </p:par>
                        <p:par>
                          <p:cTn id="96" fill="hold" nodeType="afterGroup">
                            <p:stCondLst>
                              <p:cond delay="1400"/>
                            </p:stCondLst>
                            <p:childTnLst>
                              <p:par>
                                <p:cTn id="97" presetID="1" presetClass="entr" presetSubtype="0" fill="hold" grpId="0" nodeType="afterEffect">
                                  <p:stCondLst>
                                    <p:cond delay="0"/>
                                  </p:stCondLst>
                                  <p:childTnLst>
                                    <p:set>
                                      <p:cBhvr>
                                        <p:cTn id="98" dur="1" fill="hold">
                                          <p:stCondLst>
                                            <p:cond delay="499"/>
                                          </p:stCondLst>
                                        </p:cTn>
                                        <p:tgtEl>
                                          <p:spTgt spid="217119"/>
                                        </p:tgtEl>
                                        <p:attrNameLst>
                                          <p:attrName>style.visibility</p:attrName>
                                        </p:attrNameLst>
                                      </p:cBhvr>
                                      <p:to>
                                        <p:strVal val="visible"/>
                                      </p:to>
                                    </p:set>
                                  </p:childTnLst>
                                </p:cTn>
                              </p:par>
                            </p:childTnLst>
                          </p:cTn>
                        </p:par>
                        <p:par>
                          <p:cTn id="99" fill="hold" nodeType="afterGroup">
                            <p:stCondLst>
                              <p:cond delay="1900"/>
                            </p:stCondLst>
                            <p:childTnLst>
                              <p:par>
                                <p:cTn id="100" presetID="1" presetClass="entr" presetSubtype="0" fill="hold" grpId="0" nodeType="afterEffect">
                                  <p:stCondLst>
                                    <p:cond delay="0"/>
                                  </p:stCondLst>
                                  <p:childTnLst>
                                    <p:set>
                                      <p:cBhvr>
                                        <p:cTn id="101" dur="1" fill="hold">
                                          <p:stCondLst>
                                            <p:cond delay="499"/>
                                          </p:stCondLst>
                                        </p:cTn>
                                        <p:tgtEl>
                                          <p:spTgt spid="217121"/>
                                        </p:tgtEl>
                                        <p:attrNameLst>
                                          <p:attrName>style.visibility</p:attrName>
                                        </p:attrNameLst>
                                      </p:cBhvr>
                                      <p:to>
                                        <p:strVal val="visible"/>
                                      </p:to>
                                    </p:set>
                                  </p:childTnLst>
                                </p:cTn>
                              </p:par>
                            </p:childTnLst>
                          </p:cTn>
                        </p:par>
                        <p:par>
                          <p:cTn id="102" fill="hold" nodeType="afterGroup">
                            <p:stCondLst>
                              <p:cond delay="2400"/>
                            </p:stCondLst>
                            <p:childTnLst>
                              <p:par>
                                <p:cTn id="103" presetID="1" presetClass="entr" presetSubtype="0" fill="hold" grpId="0" nodeType="afterEffect">
                                  <p:stCondLst>
                                    <p:cond delay="0"/>
                                  </p:stCondLst>
                                  <p:childTnLst>
                                    <p:set>
                                      <p:cBhvr>
                                        <p:cTn id="104" dur="1" fill="hold">
                                          <p:stCondLst>
                                            <p:cond delay="499"/>
                                          </p:stCondLst>
                                        </p:cTn>
                                        <p:tgtEl>
                                          <p:spTgt spid="21712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17124"/>
                                        </p:tgtEl>
                                        <p:attrNameLst>
                                          <p:attrName>style.visibility</p:attrName>
                                        </p:attrNameLst>
                                      </p:cBhvr>
                                      <p:to>
                                        <p:strVal val="visible"/>
                                      </p:to>
                                    </p:set>
                                    <p:animEffect transition="in" filter="wipe(left)">
                                      <p:cBhvr>
                                        <p:cTn id="109" dur="500"/>
                                        <p:tgtEl>
                                          <p:spTgt spid="217124"/>
                                        </p:tgtEl>
                                      </p:cBhvr>
                                    </p:animEffec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217126"/>
                                        </p:tgtEl>
                                        <p:attrNameLst>
                                          <p:attrName>style.visibility</p:attrName>
                                        </p:attrNameLst>
                                      </p:cBhvr>
                                      <p:to>
                                        <p:strVal val="visible"/>
                                      </p:to>
                                    </p:se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499"/>
                                          </p:stCondLst>
                                        </p:cTn>
                                        <p:tgtEl>
                                          <p:spTgt spid="217128"/>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iterate type="wd">
                                    <p:tmPct val="100000"/>
                                  </p:iterate>
                                  <p:childTnLst>
                                    <p:set>
                                      <p:cBhvr>
                                        <p:cTn id="119" dur="1" fill="hold">
                                          <p:stCondLst>
                                            <p:cond delay="0"/>
                                          </p:stCondLst>
                                        </p:cTn>
                                        <p:tgtEl>
                                          <p:spTgt spid="217129"/>
                                        </p:tgtEl>
                                        <p:attrNameLst>
                                          <p:attrName>style.visibility</p:attrName>
                                        </p:attrNameLst>
                                      </p:cBhvr>
                                      <p:to>
                                        <p:strVal val="visible"/>
                                      </p:to>
                                    </p:set>
                                    <p:animEffect transition="in" filter="wipe(left)">
                                      <p:cBhvr>
                                        <p:cTn id="120" dur="300"/>
                                        <p:tgtEl>
                                          <p:spTgt spid="217129"/>
                                        </p:tgtEl>
                                      </p:cBhvr>
                                    </p:animEffect>
                                  </p:childTnLst>
                                </p:cTn>
                              </p:par>
                            </p:childTnLst>
                          </p:cTn>
                        </p:par>
                        <p:par>
                          <p:cTn id="121" fill="hold" nodeType="afterGroup">
                            <p:stCondLst>
                              <p:cond delay="300"/>
                            </p:stCondLst>
                            <p:childTnLst>
                              <p:par>
                                <p:cTn id="122" presetID="1" presetClass="entr" presetSubtype="0" fill="hold" grpId="0" nodeType="afterEffect">
                                  <p:stCondLst>
                                    <p:cond delay="0"/>
                                  </p:stCondLst>
                                  <p:childTnLst>
                                    <p:set>
                                      <p:cBhvr>
                                        <p:cTn id="123" dur="1" fill="hold">
                                          <p:stCondLst>
                                            <p:cond delay="499"/>
                                          </p:stCondLst>
                                        </p:cTn>
                                        <p:tgtEl>
                                          <p:spTgt spid="217130"/>
                                        </p:tgtEl>
                                        <p:attrNameLst>
                                          <p:attrName>style.visibility</p:attrName>
                                        </p:attrNameLst>
                                      </p:cBhvr>
                                      <p:to>
                                        <p:strVal val="visible"/>
                                      </p:to>
                                    </p:set>
                                  </p:childTnLst>
                                </p:cTn>
                              </p:par>
                            </p:childTnLst>
                          </p:cTn>
                        </p:par>
                        <p:par>
                          <p:cTn id="124" fill="hold" nodeType="afterGroup">
                            <p:stCondLst>
                              <p:cond delay="800"/>
                            </p:stCondLst>
                            <p:childTnLst>
                              <p:par>
                                <p:cTn id="125" presetID="1" presetClass="entr" presetSubtype="0" fill="hold" grpId="0" nodeType="afterEffect">
                                  <p:stCondLst>
                                    <p:cond delay="0"/>
                                  </p:stCondLst>
                                  <p:childTnLst>
                                    <p:set>
                                      <p:cBhvr>
                                        <p:cTn id="126" dur="1" fill="hold">
                                          <p:stCondLst>
                                            <p:cond delay="499"/>
                                          </p:stCondLst>
                                        </p:cTn>
                                        <p:tgtEl>
                                          <p:spTgt spid="21713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17134"/>
                                        </p:tgtEl>
                                        <p:attrNameLst>
                                          <p:attrName>style.visibility</p:attrName>
                                        </p:attrNameLst>
                                      </p:cBhvr>
                                      <p:to>
                                        <p:strVal val="visible"/>
                                      </p:to>
                                    </p:set>
                                    <p:animEffect transition="in" filter="wipe(left)">
                                      <p:cBhvr>
                                        <p:cTn id="131" dur="500"/>
                                        <p:tgtEl>
                                          <p:spTgt spid="217134"/>
                                        </p:tgtEl>
                                      </p:cBhvr>
                                    </p:animEffect>
                                  </p:childTnLst>
                                </p:cTn>
                              </p:par>
                            </p:childTnLst>
                          </p:cTn>
                        </p:par>
                        <p:par>
                          <p:cTn id="132" fill="hold" nodeType="afterGroup">
                            <p:stCondLst>
                              <p:cond delay="500"/>
                            </p:stCondLst>
                            <p:childTnLst>
                              <p:par>
                                <p:cTn id="133" presetID="1" presetClass="entr" presetSubtype="0" fill="hold" grpId="0" nodeType="afterEffect">
                                  <p:stCondLst>
                                    <p:cond delay="0"/>
                                  </p:stCondLst>
                                  <p:childTnLst>
                                    <p:set>
                                      <p:cBhvr>
                                        <p:cTn id="134" dur="1" fill="hold">
                                          <p:stCondLst>
                                            <p:cond delay="499"/>
                                          </p:stCondLst>
                                        </p:cTn>
                                        <p:tgtEl>
                                          <p:spTgt spid="217137"/>
                                        </p:tgtEl>
                                        <p:attrNameLst>
                                          <p:attrName>style.visibility</p:attrName>
                                        </p:attrNameLst>
                                      </p:cBhvr>
                                      <p:to>
                                        <p:strVal val="visible"/>
                                      </p:to>
                                    </p:set>
                                  </p:childTnLst>
                                </p:cTn>
                              </p:par>
                            </p:childTnLst>
                          </p:cTn>
                        </p:par>
                        <p:par>
                          <p:cTn id="135" fill="hold" nodeType="afterGroup">
                            <p:stCondLst>
                              <p:cond delay="1000"/>
                            </p:stCondLst>
                            <p:childTnLst>
                              <p:par>
                                <p:cTn id="136" presetID="1" presetClass="entr" presetSubtype="0" fill="hold" grpId="0" nodeType="afterEffect">
                                  <p:stCondLst>
                                    <p:cond delay="0"/>
                                  </p:stCondLst>
                                  <p:childTnLst>
                                    <p:set>
                                      <p:cBhvr>
                                        <p:cTn id="137" dur="1" fill="hold">
                                          <p:stCondLst>
                                            <p:cond delay="499"/>
                                          </p:stCondLst>
                                        </p:cTn>
                                        <p:tgtEl>
                                          <p:spTgt spid="217138"/>
                                        </p:tgtEl>
                                        <p:attrNameLst>
                                          <p:attrName>style.visibility</p:attrName>
                                        </p:attrNameLst>
                                      </p:cBhvr>
                                      <p:to>
                                        <p:strVal val="visible"/>
                                      </p:to>
                                    </p:set>
                                  </p:childTnLst>
                                </p:cTn>
                              </p:par>
                            </p:childTnLst>
                          </p:cTn>
                        </p:par>
                        <p:par>
                          <p:cTn id="138" fill="hold" nodeType="afterGroup">
                            <p:stCondLst>
                              <p:cond delay="1500"/>
                            </p:stCondLst>
                            <p:childTnLst>
                              <p:par>
                                <p:cTn id="139" presetID="22" presetClass="entr" presetSubtype="8" fill="hold" grpId="0" nodeType="afterEffect">
                                  <p:stCondLst>
                                    <p:cond delay="0"/>
                                  </p:stCondLst>
                                  <p:childTnLst>
                                    <p:set>
                                      <p:cBhvr>
                                        <p:cTn id="140" dur="1" fill="hold">
                                          <p:stCondLst>
                                            <p:cond delay="0"/>
                                          </p:stCondLst>
                                        </p:cTn>
                                        <p:tgtEl>
                                          <p:spTgt spid="217133"/>
                                        </p:tgtEl>
                                        <p:attrNameLst>
                                          <p:attrName>style.visibility</p:attrName>
                                        </p:attrNameLst>
                                      </p:cBhvr>
                                      <p:to>
                                        <p:strVal val="visible"/>
                                      </p:to>
                                    </p:set>
                                    <p:animEffect transition="in" filter="wipe(left)">
                                      <p:cBhvr>
                                        <p:cTn id="141" dur="500"/>
                                        <p:tgtEl>
                                          <p:spTgt spid="217133"/>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217136"/>
                                        </p:tgtEl>
                                        <p:attrNameLst>
                                          <p:attrName>style.visibility</p:attrName>
                                        </p:attrNameLst>
                                      </p:cBhvr>
                                      <p:to>
                                        <p:strVal val="visible"/>
                                      </p:to>
                                    </p:set>
                                    <p:animEffect transition="in" filter="wipe(up)">
                                      <p:cBhvr>
                                        <p:cTn id="146" dur="500"/>
                                        <p:tgtEl>
                                          <p:spTgt spid="217136"/>
                                        </p:tgtEl>
                                      </p:cBhvr>
                                    </p:animEffect>
                                  </p:childTnLst>
                                </p:cTn>
                              </p:par>
                            </p:childTnLst>
                          </p:cTn>
                        </p:par>
                        <p:par>
                          <p:cTn id="147" fill="hold" nodeType="afterGroup">
                            <p:stCondLst>
                              <p:cond delay="500"/>
                            </p:stCondLst>
                            <p:childTnLst>
                              <p:par>
                                <p:cTn id="148" presetID="22" presetClass="entr" presetSubtype="1" fill="hold" grpId="0" nodeType="afterEffect">
                                  <p:stCondLst>
                                    <p:cond delay="0"/>
                                  </p:stCondLst>
                                  <p:childTnLst>
                                    <p:set>
                                      <p:cBhvr>
                                        <p:cTn id="149" dur="1" fill="hold">
                                          <p:stCondLst>
                                            <p:cond delay="0"/>
                                          </p:stCondLst>
                                        </p:cTn>
                                        <p:tgtEl>
                                          <p:spTgt spid="217139"/>
                                        </p:tgtEl>
                                        <p:attrNameLst>
                                          <p:attrName>style.visibility</p:attrName>
                                        </p:attrNameLst>
                                      </p:cBhvr>
                                      <p:to>
                                        <p:strVal val="visible"/>
                                      </p:to>
                                    </p:set>
                                    <p:animEffect transition="in" filter="wipe(up)">
                                      <p:cBhvr>
                                        <p:cTn id="150" dur="500"/>
                                        <p:tgtEl>
                                          <p:spTgt spid="217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7" grpId="0" animBg="1"/>
      <p:bldP spid="217091" grpId="0" animBg="1" autoUpdateAnimBg="0"/>
      <p:bldP spid="217093" grpId="0" animBg="1" autoUpdateAnimBg="0"/>
      <p:bldP spid="217094" grpId="0" animBg="1" autoUpdateAnimBg="0"/>
      <p:bldP spid="217095" grpId="0" animBg="1"/>
      <p:bldP spid="217096" grpId="0" animBg="1"/>
      <p:bldP spid="217098" grpId="0" autoUpdateAnimBg="0"/>
      <p:bldP spid="217099" grpId="0" animBg="1" autoUpdateAnimBg="0"/>
      <p:bldP spid="217101" grpId="0" autoUpdateAnimBg="0"/>
      <p:bldP spid="217102" grpId="0" animBg="1" autoUpdateAnimBg="0"/>
      <p:bldP spid="217103" grpId="0" animBg="1" autoUpdateAnimBg="0"/>
      <p:bldP spid="217105" grpId="0" animBg="1" autoUpdateAnimBg="0"/>
      <p:bldP spid="217108" grpId="0" animBg="1"/>
      <p:bldP spid="217110" grpId="0" animBg="1"/>
      <p:bldP spid="217111" grpId="0" animBg="1"/>
      <p:bldP spid="217112" grpId="0" animBg="1" autoUpdateAnimBg="0"/>
      <p:bldP spid="217113" grpId="0" autoUpdateAnimBg="0"/>
      <p:bldP spid="217114" grpId="0" animBg="1" autoUpdateAnimBg="0"/>
      <p:bldP spid="217115" grpId="0" animBg="1" autoUpdateAnimBg="0"/>
      <p:bldP spid="217116" grpId="0" animBg="1" autoUpdateAnimBg="0"/>
      <p:bldP spid="217117" grpId="0" animBg="1"/>
      <p:bldP spid="217119" grpId="0" animBg="1"/>
      <p:bldP spid="217121" grpId="0" animBg="1"/>
      <p:bldP spid="217123" grpId="0" animBg="1"/>
      <p:bldP spid="217124" grpId="0" animBg="1" autoUpdateAnimBg="0"/>
      <p:bldP spid="217126" grpId="0" animBg="1"/>
      <p:bldP spid="217128" grpId="0" animBg="1"/>
      <p:bldP spid="217129" grpId="0" animBg="1" autoUpdateAnimBg="0"/>
      <p:bldP spid="217130" grpId="0" animBg="1"/>
      <p:bldP spid="217132" grpId="0" animBg="1"/>
      <p:bldP spid="217133" grpId="0" animBg="1"/>
      <p:bldP spid="217134" grpId="0" animBg="1" autoUpdateAnimBg="0"/>
      <p:bldP spid="217136" grpId="0" animBg="1"/>
      <p:bldP spid="217137" grpId="0" animBg="1"/>
      <p:bldP spid="217138" grpId="0" animBg="1"/>
      <p:bldP spid="21713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ltLang="en-US" smtClean="0">
                <a:latin typeface="+mn-lt"/>
                <a:ea typeface="宋体" panose="02010600030101010101" pitchFamily="2" charset="-122"/>
              </a:rPr>
              <a:t>B树的删除</a:t>
            </a:r>
          </a:p>
        </p:txBody>
      </p:sp>
      <p:sp>
        <p:nvSpPr>
          <p:cNvPr id="701443" name="Rectangle 3"/>
          <p:cNvSpPr>
            <a:spLocks noGrp="1" noChangeArrowheads="1"/>
          </p:cNvSpPr>
          <p:nvPr>
            <p:ph idx="1"/>
          </p:nvPr>
        </p:nvSpPr>
        <p:spPr/>
        <p:txBody>
          <a:bodyPr/>
          <a:lstStyle/>
          <a:p>
            <a:r>
              <a:rPr lang="en-US" altLang="en-US" smtClean="0">
                <a:ea typeface="宋体" panose="02010600030101010101" pitchFamily="2" charset="-122"/>
              </a:rPr>
              <a:t>在B树上删除一个关键字K ，首先找到关键字所在的结点N，然后在N中进行关键字K的删除操作</a:t>
            </a:r>
          </a:p>
          <a:p>
            <a:endParaRPr lang="en-US" altLang="en-US" smtClean="0">
              <a:ea typeface="宋体" panose="02010600030101010101" pitchFamily="2" charset="-122"/>
            </a:endParaRPr>
          </a:p>
          <a:p>
            <a:r>
              <a:rPr lang="en-US" altLang="en-US" b="1" smtClean="0">
                <a:solidFill>
                  <a:srgbClr val="0000FF"/>
                </a:solidFill>
                <a:ea typeface="宋体" panose="02010600030101010101" pitchFamily="2" charset="-122"/>
              </a:rPr>
              <a:t>若N不是叶子结点</a:t>
            </a:r>
            <a:r>
              <a:rPr lang="en-US" altLang="en-US" smtClean="0">
                <a:ea typeface="宋体" panose="02010600030101010101" pitchFamily="2" charset="-122"/>
              </a:rPr>
              <a:t>，设K是N中的第i个关键字，则将指针Ai-1所指子树中的最大关键字(或最小关键字)K’放在(K)的位置，然后删除K’，而K’一定在叶子结点上</a:t>
            </a:r>
          </a:p>
          <a:p>
            <a:pPr lvl="1"/>
            <a:r>
              <a:rPr lang="zh-CN" altLang="en-US" sz="3200" smtClean="0">
                <a:ea typeface="宋体" panose="02010600030101010101" pitchFamily="2" charset="-122"/>
              </a:rPr>
              <a:t>见</a:t>
            </a:r>
            <a:r>
              <a:rPr lang="en-US" altLang="zh-CN" sz="3200" smtClean="0">
                <a:ea typeface="宋体" panose="02010600030101010101" pitchFamily="2" charset="-122"/>
              </a:rPr>
              <a:t>(b)</a:t>
            </a:r>
            <a:r>
              <a:rPr lang="zh-CN" altLang="en-US" sz="3200" smtClean="0">
                <a:ea typeface="宋体" panose="02010600030101010101" pitchFamily="2" charset="-122"/>
              </a:rPr>
              <a:t>：</a:t>
            </a:r>
            <a:r>
              <a:rPr lang="en-US" altLang="en-US" sz="3200" smtClean="0">
                <a:ea typeface="宋体" panose="02010600030101010101" pitchFamily="2" charset="-122"/>
              </a:rPr>
              <a:t>删除关键字h，用关键字g代替h的位置，然后再从叶子结点中删除关键字g</a:t>
            </a:r>
            <a:endParaRPr lang="zh-CN" altLang="en-US" sz="3200" smtClean="0">
              <a:ea typeface="宋体" panose="02010600030101010101" pitchFamily="2" charset="-122"/>
            </a:endParaRPr>
          </a:p>
          <a:p>
            <a:endParaRPr lang="en-US" altLang="en-US"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extLst>
      <p:ext uri="{BB962C8B-B14F-4D97-AF65-F5344CB8AC3E}">
        <p14:creationId xmlns:p14="http://schemas.microsoft.com/office/powerpoint/2010/main" val="65108129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384"/>
            <a:ext cx="8229600" cy="720080"/>
          </a:xfrm>
        </p:spPr>
        <p:txBody>
          <a:bodyPr>
            <a:normAutofit/>
          </a:bodyPr>
          <a:lstStyle/>
          <a:p>
            <a:r>
              <a:rPr lang="en-US" altLang="en-US" sz="3600" smtClean="0">
                <a:latin typeface="+mn-lt"/>
                <a:ea typeface="宋体" panose="02010600030101010101" pitchFamily="2" charset="-122"/>
              </a:rPr>
              <a:t>从叶子结点</a:t>
            </a:r>
            <a:r>
              <a:rPr lang="en-US" altLang="zh-CN" sz="3600" smtClean="0">
                <a:latin typeface="+mn-lt"/>
                <a:ea typeface="宋体" panose="02010600030101010101" pitchFamily="2" charset="-122"/>
              </a:rPr>
              <a:t>N</a:t>
            </a:r>
            <a:r>
              <a:rPr lang="en-US" altLang="en-US" sz="3600" smtClean="0">
                <a:latin typeface="+mn-lt"/>
                <a:ea typeface="宋体" panose="02010600030101010101" pitchFamily="2" charset="-122"/>
              </a:rPr>
              <a:t>中删除一个关键字</a:t>
            </a:r>
            <a:endParaRPr lang="zh-CN" altLang="en-US" sz="3600">
              <a:latin typeface="+mn-lt"/>
              <a:ea typeface="宋体" panose="02010600030101010101" pitchFamily="2" charset="-122"/>
            </a:endParaRPr>
          </a:p>
        </p:txBody>
      </p:sp>
      <p:sp>
        <p:nvSpPr>
          <p:cNvPr id="703490" name="Rectangle 2"/>
          <p:cNvSpPr>
            <a:spLocks noGrp="1" noChangeArrowheads="1"/>
          </p:cNvSpPr>
          <p:nvPr>
            <p:ph type="body" idx="1"/>
          </p:nvPr>
        </p:nvSpPr>
        <p:spPr/>
        <p:txBody>
          <a:bodyPr>
            <a:noAutofit/>
          </a:bodyPr>
          <a:lstStyle/>
          <a:p>
            <a:r>
              <a:rPr lang="en-US" altLang="en-US" sz="2800" b="1" smtClean="0">
                <a:solidFill>
                  <a:srgbClr val="0000FF"/>
                </a:solidFill>
                <a:ea typeface="宋体" panose="02010600030101010101" pitchFamily="2" charset="-122"/>
              </a:rPr>
              <a:t>若结点N中的关键字个数&gt;</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m/2</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-1</a:t>
            </a:r>
            <a:r>
              <a:rPr lang="en-US" altLang="en-US" sz="2800" smtClean="0">
                <a:ea typeface="宋体" panose="02010600030101010101" pitchFamily="2" charset="-122"/>
              </a:rPr>
              <a:t>：在结点中直接删除关键字K，如(b)所示</a:t>
            </a:r>
          </a:p>
          <a:p>
            <a:r>
              <a:rPr lang="en-US" altLang="en-US" sz="2800" b="1" smtClean="0">
                <a:solidFill>
                  <a:srgbClr val="0000FF"/>
                </a:solidFill>
                <a:ea typeface="宋体" panose="02010600030101010101" pitchFamily="2" charset="-122"/>
              </a:rPr>
              <a:t>若结点N中的关键字个数=</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m/2</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-1</a:t>
            </a:r>
            <a:r>
              <a:rPr lang="en-US" altLang="en-US" sz="2800" smtClean="0">
                <a:ea typeface="宋体" panose="02010600030101010101" pitchFamily="2" charset="-122"/>
              </a:rPr>
              <a:t>：</a:t>
            </a:r>
            <a:r>
              <a:rPr lang="en-US" altLang="en-US" sz="2800" b="1" smtClean="0">
                <a:solidFill>
                  <a:srgbClr val="0000FF"/>
                </a:solidFill>
                <a:ea typeface="宋体" panose="02010600030101010101" pitchFamily="2" charset="-122"/>
              </a:rPr>
              <a:t>若结点N的左(右)兄弟结点中的关键字个数&gt;</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m/2</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-1</a:t>
            </a:r>
            <a:r>
              <a:rPr lang="en-US" altLang="en-US" sz="2800" smtClean="0">
                <a:ea typeface="宋体" panose="02010600030101010101" pitchFamily="2" charset="-122"/>
              </a:rPr>
              <a:t>，则将结点N的左(或右)兄弟结点中的最大(或最小)关键字上移到其父结点中，而父结点中大于(或小于)且紧靠上移关键字的关键字下移到结点N，如(a)所示 </a:t>
            </a:r>
          </a:p>
          <a:p>
            <a:r>
              <a:rPr lang="en-US" altLang="en-US" sz="2800" b="1" smtClean="0">
                <a:solidFill>
                  <a:srgbClr val="0000FF"/>
                </a:solidFill>
                <a:ea typeface="宋体" panose="02010600030101010101" pitchFamily="2" charset="-122"/>
              </a:rPr>
              <a:t>若结点N和其兄弟结点中的关键字数=</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m/2</a:t>
            </a:r>
            <a:r>
              <a:rPr lang="en-US" altLang="en-US" sz="2800" b="1" smtClean="0">
                <a:solidFill>
                  <a:srgbClr val="0000FF"/>
                </a:solidFill>
                <a:ea typeface="宋体" panose="02010600030101010101" pitchFamily="2" charset="-122"/>
                <a:sym typeface="Symbol" pitchFamily="18" charset="2"/>
              </a:rPr>
              <a:t></a:t>
            </a:r>
            <a:r>
              <a:rPr lang="en-US" altLang="en-US" sz="2800" b="1" smtClean="0">
                <a:solidFill>
                  <a:srgbClr val="0000FF"/>
                </a:solidFill>
                <a:ea typeface="宋体" panose="02010600030101010101" pitchFamily="2" charset="-122"/>
              </a:rPr>
              <a:t>-1</a:t>
            </a:r>
            <a:r>
              <a:rPr lang="en-US" altLang="en-US" sz="2800" smtClean="0">
                <a:ea typeface="宋体" panose="02010600030101010101" pitchFamily="2" charset="-122"/>
              </a:rPr>
              <a:t>：删除结点N中的关键字，再将结点N中的关键字、指针与其兄弟结点以及分割二者的父结点中的某个关键字Ki，合并为一个结点，若因此使父结点中的关键字个数&lt;</a:t>
            </a:r>
            <a:r>
              <a:rPr lang="en-US" altLang="en-US" sz="2800" smtClean="0">
                <a:ea typeface="宋体" panose="02010600030101010101" pitchFamily="2" charset="-122"/>
                <a:sym typeface="Symbol" pitchFamily="18" charset="2"/>
              </a:rPr>
              <a:t></a:t>
            </a:r>
            <a:r>
              <a:rPr lang="en-US" altLang="en-US" sz="2800" smtClean="0">
                <a:ea typeface="宋体" panose="02010600030101010101" pitchFamily="2" charset="-122"/>
              </a:rPr>
              <a:t>m/2</a:t>
            </a:r>
            <a:r>
              <a:rPr lang="en-US" altLang="en-US" sz="2800" smtClean="0">
                <a:ea typeface="宋体" panose="02010600030101010101" pitchFamily="2" charset="-122"/>
                <a:sym typeface="Symbol" pitchFamily="18" charset="2"/>
              </a:rPr>
              <a:t></a:t>
            </a:r>
            <a:r>
              <a:rPr lang="en-US" altLang="en-US" sz="2800" smtClean="0">
                <a:ea typeface="宋体" panose="02010600030101010101" pitchFamily="2" charset="-122"/>
              </a:rPr>
              <a:t>-1 ，则依此类推，如(d) 所示</a:t>
            </a:r>
          </a:p>
        </p:txBody>
      </p:sp>
    </p:spTree>
    <p:extLst>
      <p:ext uri="{BB962C8B-B14F-4D97-AF65-F5344CB8AC3E}">
        <p14:creationId xmlns:p14="http://schemas.microsoft.com/office/powerpoint/2010/main" val="200065762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30" name="Group 2"/>
          <p:cNvGrpSpPr>
            <a:grpSpLocks/>
          </p:cNvGrpSpPr>
          <p:nvPr/>
        </p:nvGrpSpPr>
        <p:grpSpPr bwMode="auto">
          <a:xfrm>
            <a:off x="76200" y="238491"/>
            <a:ext cx="8991600" cy="6119812"/>
            <a:chOff x="0" y="0"/>
            <a:chExt cx="5664" cy="3855"/>
          </a:xfrm>
        </p:grpSpPr>
        <p:sp>
          <p:nvSpPr>
            <p:cNvPr id="662531" name="Rectangle 3"/>
            <p:cNvSpPr>
              <a:spLocks noChangeArrowheads="1"/>
            </p:cNvSpPr>
            <p:nvPr/>
          </p:nvSpPr>
          <p:spPr bwMode="auto">
            <a:xfrm>
              <a:off x="1344" y="3628"/>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smtClean="0">
                  <a:latin typeface="Times New Roman" pitchFamily="18" charset="0"/>
                </a:rPr>
                <a:t>在</a:t>
              </a:r>
              <a:r>
                <a:rPr lang="en-US" altLang="en-US" sz="2000" b="1" smtClean="0">
                  <a:latin typeface="Times New Roman" pitchFamily="18" charset="0"/>
                </a:rPr>
                <a:t>B</a:t>
              </a:r>
              <a:r>
                <a:rPr lang="zh-CN" altLang="en-US" sz="2000" b="1" smtClean="0">
                  <a:latin typeface="Times New Roman" pitchFamily="18" charset="0"/>
                </a:rPr>
                <a:t>树</a:t>
              </a:r>
              <a:r>
                <a:rPr lang="zh-CN" altLang="en-US" sz="2000" b="1">
                  <a:latin typeface="Times New Roman" pitchFamily="18" charset="0"/>
                </a:rPr>
                <a:t>中进行删除的过程</a:t>
              </a:r>
            </a:p>
          </p:txBody>
        </p:sp>
        <p:grpSp>
          <p:nvGrpSpPr>
            <p:cNvPr id="662532" name="Group 4"/>
            <p:cNvGrpSpPr>
              <a:grpSpLocks/>
            </p:cNvGrpSpPr>
            <p:nvPr/>
          </p:nvGrpSpPr>
          <p:grpSpPr bwMode="auto">
            <a:xfrm>
              <a:off x="0" y="0"/>
              <a:ext cx="5664" cy="3524"/>
              <a:chOff x="0" y="0"/>
              <a:chExt cx="5664" cy="3524"/>
            </a:xfrm>
          </p:grpSpPr>
          <p:grpSp>
            <p:nvGrpSpPr>
              <p:cNvPr id="662533" name="Group 5"/>
              <p:cNvGrpSpPr>
                <a:grpSpLocks/>
              </p:cNvGrpSpPr>
              <p:nvPr/>
            </p:nvGrpSpPr>
            <p:grpSpPr bwMode="auto">
              <a:xfrm>
                <a:off x="144" y="0"/>
                <a:ext cx="4984" cy="1648"/>
                <a:chOff x="0" y="0"/>
                <a:chExt cx="4984" cy="1648"/>
              </a:xfrm>
            </p:grpSpPr>
            <p:sp>
              <p:nvSpPr>
                <p:cNvPr id="662612" name="Rectangle 7"/>
                <p:cNvSpPr>
                  <a:spLocks noChangeArrowheads="1"/>
                </p:cNvSpPr>
                <p:nvPr/>
              </p:nvSpPr>
              <p:spPr bwMode="auto">
                <a:xfrm>
                  <a:off x="2016" y="247"/>
                  <a:ext cx="54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q</a:t>
                  </a:r>
                </a:p>
              </p:txBody>
            </p:sp>
            <p:grpSp>
              <p:nvGrpSpPr>
                <p:cNvPr id="662580" name="Group 9"/>
                <p:cNvGrpSpPr>
                  <a:grpSpLocks/>
                </p:cNvGrpSpPr>
                <p:nvPr/>
              </p:nvGrpSpPr>
              <p:grpSpPr bwMode="auto">
                <a:xfrm>
                  <a:off x="0" y="0"/>
                  <a:ext cx="2160" cy="1351"/>
                  <a:chOff x="0" y="0"/>
                  <a:chExt cx="2160" cy="1351"/>
                </a:xfrm>
              </p:grpSpPr>
              <p:sp>
                <p:nvSpPr>
                  <p:cNvPr id="662599" name="Line 10"/>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0" name="Oval 11"/>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 m</a:t>
                    </a:r>
                  </a:p>
                </p:txBody>
              </p:sp>
              <p:sp>
                <p:nvSpPr>
                  <p:cNvPr id="662601" name="Oval 12"/>
                  <p:cNvSpPr>
                    <a:spLocks noChangeArrowheads="1"/>
                  </p:cNvSpPr>
                  <p:nvPr/>
                </p:nvSpPr>
                <p:spPr bwMode="auto">
                  <a:xfrm>
                    <a:off x="0" y="105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602" name="Line 13"/>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3" name="Oval 14"/>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q</a:t>
                    </a:r>
                  </a:p>
                </p:txBody>
              </p:sp>
              <p:sp>
                <p:nvSpPr>
                  <p:cNvPr id="662604" name="Oval 15"/>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 g</a:t>
                    </a:r>
                  </a:p>
                </p:txBody>
              </p:sp>
              <p:sp>
                <p:nvSpPr>
                  <p:cNvPr id="662605" name="Line 16"/>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6" name="Oval 17"/>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62607" name="Oval 18"/>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608" name="Oval 19"/>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609" name="Line 20"/>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10" name="Line 21"/>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11" name="Line 22"/>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2581" name="Group 23"/>
                <p:cNvGrpSpPr>
                  <a:grpSpLocks/>
                </p:cNvGrpSpPr>
                <p:nvPr/>
              </p:nvGrpSpPr>
              <p:grpSpPr bwMode="auto">
                <a:xfrm>
                  <a:off x="2544" y="7"/>
                  <a:ext cx="2160" cy="1351"/>
                  <a:chOff x="0" y="0"/>
                  <a:chExt cx="2160" cy="1351"/>
                </a:xfrm>
              </p:grpSpPr>
              <p:sp>
                <p:nvSpPr>
                  <p:cNvPr id="662586" name="Line 24"/>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87" name="Oval 25"/>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88" name="Oval 26"/>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589" name="Line 27"/>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0" name="Oval 28"/>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91" name="Oval 29"/>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 g</a:t>
                    </a:r>
                  </a:p>
                </p:txBody>
              </p:sp>
              <p:sp>
                <p:nvSpPr>
                  <p:cNvPr id="662592" name="Line 30"/>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3" name="Oval 31"/>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62594" name="Oval 32"/>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95" name="Oval 33"/>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96" name="Line 34"/>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7" name="Line 35"/>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8" name="Line 36"/>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84" name="Rectangle 38"/>
                <p:cNvSpPr>
                  <a:spLocks noChangeArrowheads="1"/>
                </p:cNvSpPr>
                <p:nvPr/>
              </p:nvSpPr>
              <p:spPr bwMode="auto">
                <a:xfrm>
                  <a:off x="4500" y="358"/>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h</a:t>
                  </a:r>
                </a:p>
              </p:txBody>
            </p:sp>
            <p:sp>
              <p:nvSpPr>
                <p:cNvPr id="662583" name="Rectangle 40"/>
                <p:cNvSpPr>
                  <a:spLocks noChangeArrowheads="1"/>
                </p:cNvSpPr>
                <p:nvPr/>
              </p:nvSpPr>
              <p:spPr bwMode="auto">
                <a:xfrm>
                  <a:off x="3495" y="1399"/>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(a)</a:t>
                  </a:r>
                </a:p>
              </p:txBody>
            </p:sp>
          </p:grpSp>
          <p:sp>
            <p:nvSpPr>
              <p:cNvPr id="662577" name="Rectangle 42"/>
              <p:cNvSpPr>
                <a:spLocks noChangeArrowheads="1"/>
              </p:cNvSpPr>
              <p:nvPr/>
            </p:nvSpPr>
            <p:spPr bwMode="auto">
              <a:xfrm>
                <a:off x="3884" y="1940"/>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e</a:t>
                </a:r>
              </a:p>
            </p:txBody>
          </p:sp>
          <p:grpSp>
            <p:nvGrpSpPr>
              <p:cNvPr id="662535" name="Group 44"/>
              <p:cNvGrpSpPr>
                <a:grpSpLocks/>
              </p:cNvGrpSpPr>
              <p:nvPr/>
            </p:nvGrpSpPr>
            <p:grpSpPr bwMode="auto">
              <a:xfrm>
                <a:off x="0" y="1851"/>
                <a:ext cx="2160" cy="1351"/>
                <a:chOff x="0" y="0"/>
                <a:chExt cx="2160" cy="1351"/>
              </a:xfrm>
            </p:grpSpPr>
            <p:sp>
              <p:nvSpPr>
                <p:cNvPr id="662564" name="Line 45"/>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5" name="Oval 46"/>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66" name="Oval 47"/>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567" name="Line 48"/>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8" name="Oval 49"/>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69" name="Oval 50"/>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a:t>
                  </a:r>
                </a:p>
              </p:txBody>
            </p:sp>
            <p:sp>
              <p:nvSpPr>
                <p:cNvPr id="662570" name="Line 51"/>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1" name="Oval 52"/>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62572" name="Oval 53"/>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73" name="Oval 54"/>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74" name="Line 55"/>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5" name="Line 56"/>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6" name="Line 57"/>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2536" name="Group 58"/>
              <p:cNvGrpSpPr>
                <a:grpSpLocks/>
              </p:cNvGrpSpPr>
              <p:nvPr/>
            </p:nvGrpSpPr>
            <p:grpSpPr bwMode="auto">
              <a:xfrm>
                <a:off x="2208" y="1844"/>
                <a:ext cx="2160" cy="1351"/>
                <a:chOff x="0" y="0"/>
                <a:chExt cx="2160" cy="1351"/>
              </a:xfrm>
            </p:grpSpPr>
            <p:sp>
              <p:nvSpPr>
                <p:cNvPr id="662551" name="Line 59"/>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2" name="Oval 60"/>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53" name="Oval 61"/>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a:t>
                  </a:r>
                </a:p>
              </p:txBody>
            </p:sp>
            <p:sp>
              <p:nvSpPr>
                <p:cNvPr id="662554" name="Line 62"/>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5" name="Oval 63"/>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56" name="Oval 64"/>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a:t>
                  </a:r>
                </a:p>
              </p:txBody>
            </p:sp>
            <p:sp>
              <p:nvSpPr>
                <p:cNvPr id="662557" name="Line 65"/>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8" name="Oval 66"/>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62559" name="Oval 67"/>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60" name="Oval 68"/>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61" name="Line 69"/>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2" name="Line 70"/>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3" name="Line 71"/>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49" name="Rectangle 73"/>
              <p:cNvSpPr>
                <a:spLocks noChangeArrowheads="1"/>
              </p:cNvSpPr>
              <p:nvPr/>
            </p:nvSpPr>
            <p:spPr bwMode="auto">
              <a:xfrm>
                <a:off x="1868" y="2084"/>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rPr>
                  <a:t>删除</a:t>
                </a:r>
                <a:r>
                  <a:rPr lang="en-US" altLang="en-US" sz="2400" b="1">
                    <a:latin typeface="Times New Roman" pitchFamily="18" charset="0"/>
                  </a:rPr>
                  <a:t>d</a:t>
                </a:r>
              </a:p>
            </p:txBody>
          </p:sp>
          <p:grpSp>
            <p:nvGrpSpPr>
              <p:cNvPr id="662538" name="Group 75"/>
              <p:cNvGrpSpPr>
                <a:grpSpLocks/>
              </p:cNvGrpSpPr>
              <p:nvPr/>
            </p:nvGrpSpPr>
            <p:grpSpPr bwMode="auto">
              <a:xfrm>
                <a:off x="4246" y="1892"/>
                <a:ext cx="1418" cy="864"/>
                <a:chOff x="0" y="0"/>
                <a:chExt cx="1418" cy="864"/>
              </a:xfrm>
            </p:grpSpPr>
            <p:sp>
              <p:nvSpPr>
                <p:cNvPr id="662542" name="Oval 76"/>
                <p:cNvSpPr>
                  <a:spLocks noChangeArrowheads="1"/>
                </p:cNvSpPr>
                <p:nvPr/>
              </p:nvSpPr>
              <p:spPr bwMode="auto">
                <a:xfrm>
                  <a:off x="512" y="56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43" name="Line 77"/>
                <p:cNvSpPr>
                  <a:spLocks noChangeShapeType="1"/>
                </p:cNvSpPr>
                <p:nvPr/>
              </p:nvSpPr>
              <p:spPr bwMode="auto">
                <a:xfrm flipH="1">
                  <a:off x="712" y="296"/>
                  <a:ext cx="0" cy="2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44" name="Oval 78"/>
                <p:cNvSpPr>
                  <a:spLocks noChangeArrowheads="1"/>
                </p:cNvSpPr>
                <p:nvPr/>
              </p:nvSpPr>
              <p:spPr bwMode="auto">
                <a:xfrm>
                  <a:off x="1000" y="56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45" name="Oval 79"/>
                <p:cNvSpPr>
                  <a:spLocks noChangeArrowheads="1"/>
                </p:cNvSpPr>
                <p:nvPr/>
              </p:nvSpPr>
              <p:spPr bwMode="auto">
                <a:xfrm>
                  <a:off x="472" y="0"/>
                  <a:ext cx="431"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 m</a:t>
                  </a:r>
                </a:p>
              </p:txBody>
            </p:sp>
            <p:sp>
              <p:nvSpPr>
                <p:cNvPr id="662546" name="Oval 80"/>
                <p:cNvSpPr>
                  <a:spLocks noChangeArrowheads="1"/>
                </p:cNvSpPr>
                <p:nvPr/>
              </p:nvSpPr>
              <p:spPr bwMode="auto">
                <a:xfrm>
                  <a:off x="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f</a:t>
                  </a:r>
                </a:p>
              </p:txBody>
            </p:sp>
            <p:sp>
              <p:nvSpPr>
                <p:cNvPr id="662547" name="Line 81"/>
                <p:cNvSpPr>
                  <a:spLocks noChangeShapeType="1"/>
                </p:cNvSpPr>
                <p:nvPr/>
              </p:nvSpPr>
              <p:spPr bwMode="auto">
                <a:xfrm flipH="1">
                  <a:off x="288" y="260"/>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48" name="Line 82"/>
                <p:cNvSpPr>
                  <a:spLocks noChangeShapeType="1"/>
                </p:cNvSpPr>
                <p:nvPr/>
              </p:nvSpPr>
              <p:spPr bwMode="auto">
                <a:xfrm>
                  <a:off x="816" y="264"/>
                  <a:ext cx="36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39" name="Rectangle 83"/>
              <p:cNvSpPr>
                <a:spLocks noChangeArrowheads="1"/>
              </p:cNvSpPr>
              <p:nvPr/>
            </p:nvSpPr>
            <p:spPr bwMode="auto">
              <a:xfrm>
                <a:off x="960" y="3275"/>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(b)</a:t>
                </a:r>
              </a:p>
            </p:txBody>
          </p:sp>
          <p:sp>
            <p:nvSpPr>
              <p:cNvPr id="662540" name="Rectangle 84"/>
              <p:cNvSpPr>
                <a:spLocks noChangeArrowheads="1"/>
              </p:cNvSpPr>
              <p:nvPr/>
            </p:nvSpPr>
            <p:spPr bwMode="auto">
              <a:xfrm>
                <a:off x="3207" y="3236"/>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(c)</a:t>
                </a:r>
              </a:p>
            </p:txBody>
          </p:sp>
          <p:sp>
            <p:nvSpPr>
              <p:cNvPr id="662541" name="Rectangle 85"/>
              <p:cNvSpPr>
                <a:spLocks noChangeArrowheads="1"/>
              </p:cNvSpPr>
              <p:nvPr/>
            </p:nvSpPr>
            <p:spPr bwMode="auto">
              <a:xfrm>
                <a:off x="4992" y="2852"/>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(d)</a:t>
                </a:r>
              </a:p>
            </p:txBody>
          </p:sp>
        </p:grpSp>
      </p:grpSp>
      <p:sp>
        <p:nvSpPr>
          <p:cNvPr id="2" name="灯片编号占位符 1"/>
          <p:cNvSpPr>
            <a:spLocks noGrp="1"/>
          </p:cNvSpPr>
          <p:nvPr>
            <p:ph type="sldNum" sz="quarter" idx="12"/>
          </p:nvPr>
        </p:nvSpPr>
        <p:spPr/>
        <p:txBody>
          <a:bodyPr/>
          <a:lstStyle/>
          <a:p>
            <a:fld id="{0C913308-F349-4B6D-A68A-DD1791B4A57B}" type="slidenum">
              <a:rPr lang="zh-CN" altLang="en-US" smtClean="0"/>
              <a:t>63</a:t>
            </a:fld>
            <a:endParaRPr lang="zh-CN" altLang="en-US"/>
          </a:p>
        </p:txBody>
      </p:sp>
      <p:sp>
        <p:nvSpPr>
          <p:cNvPr id="87" name="AutoShape 24"/>
          <p:cNvSpPr>
            <a:spLocks noChangeArrowheads="1"/>
          </p:cNvSpPr>
          <p:nvPr/>
        </p:nvSpPr>
        <p:spPr bwMode="auto">
          <a:xfrm>
            <a:off x="3621688" y="1047813"/>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 name="AutoShape 24"/>
          <p:cNvSpPr>
            <a:spLocks noChangeArrowheads="1"/>
          </p:cNvSpPr>
          <p:nvPr/>
        </p:nvSpPr>
        <p:spPr bwMode="auto">
          <a:xfrm>
            <a:off x="7605327" y="1072356"/>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 name="AutoShape 24"/>
          <p:cNvSpPr>
            <a:spLocks noChangeArrowheads="1"/>
          </p:cNvSpPr>
          <p:nvPr/>
        </p:nvSpPr>
        <p:spPr bwMode="auto">
          <a:xfrm>
            <a:off x="3128577" y="3896091"/>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AutoShape 24"/>
          <p:cNvSpPr>
            <a:spLocks noChangeArrowheads="1"/>
          </p:cNvSpPr>
          <p:nvPr/>
        </p:nvSpPr>
        <p:spPr bwMode="auto">
          <a:xfrm>
            <a:off x="6222615" y="362865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96053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en-US" smtClean="0">
                <a:latin typeface="+mn-lt"/>
                <a:ea typeface="宋体" panose="02010600030101010101" pitchFamily="2" charset="-122"/>
              </a:rPr>
              <a:t>B+树</a:t>
            </a:r>
          </a:p>
        </p:txBody>
      </p:sp>
      <p:sp>
        <p:nvSpPr>
          <p:cNvPr id="712707" name="Rectangle 3"/>
          <p:cNvSpPr>
            <a:spLocks noGrp="1" noChangeArrowheads="1"/>
          </p:cNvSpPr>
          <p:nvPr>
            <p:ph idx="1"/>
          </p:nvPr>
        </p:nvSpPr>
        <p:spPr>
          <a:xfrm>
            <a:off x="457200" y="908720"/>
            <a:ext cx="8435280" cy="5832648"/>
          </a:xfrm>
        </p:spPr>
        <p:txBody>
          <a:bodyPr>
            <a:normAutofit lnSpcReduction="10000"/>
          </a:bodyPr>
          <a:lstStyle/>
          <a:p>
            <a:r>
              <a:rPr lang="en-US" altLang="en-US">
                <a:ea typeface="宋体" panose="02010600030101010101" pitchFamily="2" charset="-122"/>
              </a:rPr>
              <a:t>m阶B+</a:t>
            </a:r>
            <a:r>
              <a:rPr lang="en-US" altLang="en-US" smtClean="0">
                <a:ea typeface="宋体" panose="02010600030101010101" pitchFamily="2" charset="-122"/>
              </a:rPr>
              <a:t>树</a:t>
            </a:r>
            <a:r>
              <a:rPr lang="zh-CN" altLang="en-US" smtClean="0">
                <a:ea typeface="宋体" panose="02010600030101010101" pitchFamily="2" charset="-122"/>
              </a:rPr>
              <a:t>，</a:t>
            </a:r>
            <a:r>
              <a:rPr lang="en-US" altLang="en-US" smtClean="0">
                <a:ea typeface="宋体" panose="02010600030101010101" pitchFamily="2" charset="-122"/>
              </a:rPr>
              <a:t>B树的一种变体</a:t>
            </a:r>
          </a:p>
          <a:p>
            <a:r>
              <a:rPr lang="en-US" altLang="en-US" smtClean="0">
                <a:ea typeface="宋体" panose="02010600030101010101" pitchFamily="2" charset="-122"/>
              </a:rPr>
              <a:t>一棵m阶B+树与m阶B树的</a:t>
            </a:r>
            <a:r>
              <a:rPr lang="en-US" altLang="en-US" b="1" smtClean="0">
                <a:solidFill>
                  <a:srgbClr val="0000FF"/>
                </a:solidFill>
                <a:ea typeface="宋体" panose="02010600030101010101" pitchFamily="2" charset="-122"/>
              </a:rPr>
              <a:t>主要差异</a:t>
            </a:r>
            <a:r>
              <a:rPr lang="en-US" altLang="en-US" smtClean="0">
                <a:ea typeface="宋体" panose="02010600030101010101" pitchFamily="2" charset="-122"/>
              </a:rPr>
              <a:t>是：</a:t>
            </a:r>
          </a:p>
          <a:p>
            <a:pPr lvl="1"/>
            <a:r>
              <a:rPr lang="en-US" altLang="en-US" sz="3200" smtClean="0">
                <a:ea typeface="宋体" panose="02010600030101010101" pitchFamily="2" charset="-122"/>
              </a:rPr>
              <a:t>若一个结点有n棵子树，则必含有n个关键字</a:t>
            </a:r>
          </a:p>
          <a:p>
            <a:pPr lvl="1"/>
            <a:r>
              <a:rPr lang="en-US" altLang="en-US" sz="3200" smtClean="0">
                <a:ea typeface="宋体" panose="02010600030101010101" pitchFamily="2" charset="-122"/>
              </a:rPr>
              <a:t>所有叶子结点中包含了全部记录的关键字信息以及这些关键字记录的指针，而且</a:t>
            </a:r>
            <a:r>
              <a:rPr lang="en-US" altLang="en-US" sz="3200" smtClean="0">
                <a:solidFill>
                  <a:srgbClr val="0000FF"/>
                </a:solidFill>
                <a:ea typeface="宋体" panose="02010600030101010101" pitchFamily="2" charset="-122"/>
              </a:rPr>
              <a:t>叶子结点</a:t>
            </a:r>
            <a:r>
              <a:rPr lang="en-US" altLang="en-US" sz="3200" smtClean="0">
                <a:ea typeface="宋体" panose="02010600030101010101" pitchFamily="2" charset="-122"/>
              </a:rPr>
              <a:t>按关键字的大小从小到大顺序链接</a:t>
            </a:r>
            <a:r>
              <a:rPr lang="zh-CN" altLang="en-US" sz="3200" smtClean="0">
                <a:ea typeface="宋体" panose="02010600030101010101" pitchFamily="2" charset="-122"/>
              </a:rPr>
              <a:t>，构成一个</a:t>
            </a:r>
            <a:r>
              <a:rPr lang="zh-CN" altLang="en-US" sz="3200" smtClean="0">
                <a:solidFill>
                  <a:srgbClr val="0000FF"/>
                </a:solidFill>
                <a:ea typeface="宋体" panose="02010600030101010101" pitchFamily="2" charset="-122"/>
              </a:rPr>
              <a:t>有序链表</a:t>
            </a:r>
            <a:endParaRPr lang="en-US" altLang="en-US" sz="3200" smtClean="0">
              <a:solidFill>
                <a:srgbClr val="0000FF"/>
              </a:solidFill>
              <a:ea typeface="宋体" panose="02010600030101010101" pitchFamily="2" charset="-122"/>
            </a:endParaRPr>
          </a:p>
          <a:p>
            <a:pPr lvl="1"/>
            <a:r>
              <a:rPr lang="en-US" altLang="en-US" sz="3200">
                <a:ea typeface="宋体" panose="02010600030101010101" pitchFamily="2" charset="-122"/>
              </a:rPr>
              <a:t>在B+树中，所有的</a:t>
            </a:r>
            <a:r>
              <a:rPr lang="en-US" altLang="en-US" sz="3200">
                <a:solidFill>
                  <a:srgbClr val="0000FF"/>
                </a:solidFill>
                <a:ea typeface="宋体" panose="02010600030101010101" pitchFamily="2" charset="-122"/>
              </a:rPr>
              <a:t>非叶子结点</a:t>
            </a:r>
            <a:r>
              <a:rPr lang="en-US" altLang="en-US" sz="3200">
                <a:ea typeface="宋体" panose="02010600030101010101" pitchFamily="2" charset="-122"/>
              </a:rPr>
              <a:t>可以看成是索引，结点中</a:t>
            </a:r>
            <a:r>
              <a:rPr lang="en-US" altLang="en-US" sz="3200">
                <a:solidFill>
                  <a:srgbClr val="0000FF"/>
                </a:solidFill>
                <a:ea typeface="宋体" panose="02010600030101010101" pitchFamily="2" charset="-122"/>
              </a:rPr>
              <a:t>只含有</a:t>
            </a:r>
            <a:r>
              <a:rPr lang="en-US" altLang="en-US" sz="3200">
                <a:ea typeface="宋体" panose="02010600030101010101" pitchFamily="2" charset="-122"/>
              </a:rPr>
              <a:t>其子树的根结点中的</a:t>
            </a:r>
            <a:r>
              <a:rPr lang="en-US" altLang="en-US" sz="3200">
                <a:solidFill>
                  <a:srgbClr val="0000FF"/>
                </a:solidFill>
                <a:ea typeface="宋体" panose="02010600030101010101" pitchFamily="2" charset="-122"/>
              </a:rPr>
              <a:t>最大</a:t>
            </a:r>
            <a:r>
              <a:rPr lang="en-US" altLang="en-US" sz="3200">
                <a:ea typeface="宋体" panose="02010600030101010101" pitchFamily="2" charset="-122"/>
              </a:rPr>
              <a:t>(或最小)</a:t>
            </a:r>
            <a:r>
              <a:rPr lang="zh-CN" altLang="en-US" sz="3200" smtClean="0">
                <a:solidFill>
                  <a:srgbClr val="0000FF"/>
                </a:solidFill>
                <a:ea typeface="宋体" panose="02010600030101010101" pitchFamily="2" charset="-122"/>
              </a:rPr>
              <a:t>关键字</a:t>
            </a:r>
            <a:endParaRPr lang="zh-CN" altLang="en-US" sz="3200">
              <a:solidFill>
                <a:srgbClr val="0000FF"/>
              </a:solidFill>
              <a:ea typeface="宋体" panose="02010600030101010101" pitchFamily="2" charset="-122"/>
            </a:endParaRPr>
          </a:p>
          <a:p>
            <a:pPr lvl="1"/>
            <a:endParaRPr lang="en-US" altLang="en-US" smtClean="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extLst>
      <p:ext uri="{BB962C8B-B14F-4D97-AF65-F5344CB8AC3E}">
        <p14:creationId xmlns:p14="http://schemas.microsoft.com/office/powerpoint/2010/main" val="330091537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3795" name="Group 3"/>
          <p:cNvGrpSpPr>
            <a:grpSpLocks/>
          </p:cNvGrpSpPr>
          <p:nvPr/>
        </p:nvGrpSpPr>
        <p:grpSpPr bwMode="auto">
          <a:xfrm>
            <a:off x="467544" y="1988840"/>
            <a:ext cx="8521700" cy="3090862"/>
            <a:chOff x="0" y="0"/>
            <a:chExt cx="5368" cy="1947"/>
          </a:xfrm>
        </p:grpSpPr>
        <p:sp>
          <p:nvSpPr>
            <p:cNvPr id="673796" name="Rectangle 4"/>
            <p:cNvSpPr>
              <a:spLocks noChangeArrowheads="1"/>
            </p:cNvSpPr>
            <p:nvPr/>
          </p:nvSpPr>
          <p:spPr bwMode="auto">
            <a:xfrm>
              <a:off x="1383" y="1724"/>
              <a:ext cx="17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smtClean="0">
                  <a:latin typeface="Times New Roman" pitchFamily="18" charset="0"/>
                </a:rPr>
                <a:t>一</a:t>
              </a:r>
              <a:r>
                <a:rPr lang="zh-CN" altLang="en-US" sz="2000" b="1">
                  <a:latin typeface="Times New Roman" pitchFamily="18" charset="0"/>
                </a:rPr>
                <a:t>棵</a:t>
              </a:r>
              <a:r>
                <a:rPr lang="en-US" altLang="en-US" sz="2000" b="1">
                  <a:latin typeface="Times New Roman" pitchFamily="18" charset="0"/>
                </a:rPr>
                <a:t>3</a:t>
              </a:r>
              <a:r>
                <a:rPr lang="zh-CN" altLang="en-US" sz="2000" b="1">
                  <a:latin typeface="Times New Roman" pitchFamily="18" charset="0"/>
                </a:rPr>
                <a:t>阶</a:t>
              </a:r>
              <a:r>
                <a:rPr lang="en-US" altLang="en-US" sz="2000" b="1">
                  <a:latin typeface="Times New Roman" pitchFamily="18" charset="0"/>
                </a:rPr>
                <a:t>B</a:t>
              </a:r>
              <a:r>
                <a:rPr lang="en-US" altLang="en-US" sz="2000" b="1" baseline="26000">
                  <a:latin typeface="Times New Roman" pitchFamily="18" charset="0"/>
                </a:rPr>
                <a:t>+</a:t>
              </a:r>
              <a:r>
                <a:rPr lang="zh-CN" altLang="en-US" sz="2000" b="1">
                  <a:latin typeface="Times New Roman" pitchFamily="18" charset="0"/>
                </a:rPr>
                <a:t>树</a:t>
              </a:r>
            </a:p>
          </p:txBody>
        </p:sp>
        <p:grpSp>
          <p:nvGrpSpPr>
            <p:cNvPr id="673797" name="Group 5"/>
            <p:cNvGrpSpPr>
              <a:grpSpLocks/>
            </p:cNvGrpSpPr>
            <p:nvPr/>
          </p:nvGrpSpPr>
          <p:grpSpPr bwMode="auto">
            <a:xfrm>
              <a:off x="0" y="0"/>
              <a:ext cx="5368" cy="1158"/>
              <a:chOff x="0" y="0"/>
              <a:chExt cx="5368" cy="1158"/>
            </a:xfrm>
          </p:grpSpPr>
          <p:sp>
            <p:nvSpPr>
              <p:cNvPr id="673841" name="Rectangle 6"/>
              <p:cNvSpPr>
                <a:spLocks noChangeArrowheads="1"/>
              </p:cNvSpPr>
              <p:nvPr/>
            </p:nvSpPr>
            <p:spPr bwMode="auto">
              <a:xfrm>
                <a:off x="1908" y="0"/>
                <a:ext cx="61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35   96</a:t>
                </a:r>
              </a:p>
            </p:txBody>
          </p:sp>
          <p:sp>
            <p:nvSpPr>
              <p:cNvPr id="673842" name="Rectangle 7"/>
              <p:cNvSpPr>
                <a:spLocks noChangeArrowheads="1"/>
              </p:cNvSpPr>
              <p:nvPr/>
            </p:nvSpPr>
            <p:spPr bwMode="auto">
              <a:xfrm>
                <a:off x="906" y="469"/>
                <a:ext cx="62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17   35</a:t>
                </a:r>
              </a:p>
            </p:txBody>
          </p:sp>
          <p:sp>
            <p:nvSpPr>
              <p:cNvPr id="673843" name="Rectangle 8"/>
              <p:cNvSpPr>
                <a:spLocks noChangeArrowheads="1"/>
              </p:cNvSpPr>
              <p:nvPr/>
            </p:nvSpPr>
            <p:spPr bwMode="auto">
              <a:xfrm>
                <a:off x="2791" y="437"/>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58   76   96</a:t>
                </a:r>
              </a:p>
            </p:txBody>
          </p:sp>
          <p:sp>
            <p:nvSpPr>
              <p:cNvPr id="673844" name="Rectangle 9"/>
              <p:cNvSpPr>
                <a:spLocks noChangeArrowheads="1"/>
              </p:cNvSpPr>
              <p:nvPr/>
            </p:nvSpPr>
            <p:spPr bwMode="auto">
              <a:xfrm>
                <a:off x="0" y="931"/>
                <a:ext cx="83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5   12   17</a:t>
                </a:r>
              </a:p>
            </p:txBody>
          </p:sp>
          <p:sp>
            <p:nvSpPr>
              <p:cNvPr id="673845" name="Rectangle 10"/>
              <p:cNvSpPr>
                <a:spLocks noChangeArrowheads="1"/>
              </p:cNvSpPr>
              <p:nvPr/>
            </p:nvSpPr>
            <p:spPr bwMode="auto">
              <a:xfrm>
                <a:off x="3601" y="916"/>
                <a:ext cx="61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63   76</a:t>
                </a:r>
              </a:p>
            </p:txBody>
          </p:sp>
          <p:sp>
            <p:nvSpPr>
              <p:cNvPr id="673846" name="Rectangle 11"/>
              <p:cNvSpPr>
                <a:spLocks noChangeArrowheads="1"/>
              </p:cNvSpPr>
              <p:nvPr/>
            </p:nvSpPr>
            <p:spPr bwMode="auto">
              <a:xfrm>
                <a:off x="4462" y="915"/>
                <a:ext cx="906"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79   84  96</a:t>
                </a:r>
              </a:p>
            </p:txBody>
          </p:sp>
          <p:sp>
            <p:nvSpPr>
              <p:cNvPr id="673847" name="Rectangle 12"/>
              <p:cNvSpPr>
                <a:spLocks noChangeArrowheads="1"/>
              </p:cNvSpPr>
              <p:nvPr/>
            </p:nvSpPr>
            <p:spPr bwMode="auto">
              <a:xfrm>
                <a:off x="1129" y="923"/>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19   23   35</a:t>
                </a:r>
              </a:p>
            </p:txBody>
          </p:sp>
          <p:sp>
            <p:nvSpPr>
              <p:cNvPr id="673848" name="Rectangle 13"/>
              <p:cNvSpPr>
                <a:spLocks noChangeArrowheads="1"/>
              </p:cNvSpPr>
              <p:nvPr/>
            </p:nvSpPr>
            <p:spPr bwMode="auto">
              <a:xfrm>
                <a:off x="2313" y="916"/>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41   49   58</a:t>
                </a:r>
              </a:p>
            </p:txBody>
          </p:sp>
          <p:sp>
            <p:nvSpPr>
              <p:cNvPr id="673849" name="Line 14"/>
              <p:cNvSpPr>
                <a:spLocks noChangeShapeType="1"/>
              </p:cNvSpPr>
              <p:nvPr/>
            </p:nvSpPr>
            <p:spPr bwMode="auto">
              <a:xfrm flipH="1">
                <a:off x="1240" y="235"/>
                <a:ext cx="771"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0" name="Line 15"/>
              <p:cNvSpPr>
                <a:spLocks noChangeShapeType="1"/>
              </p:cNvSpPr>
              <p:nvPr/>
            </p:nvSpPr>
            <p:spPr bwMode="auto">
              <a:xfrm>
                <a:off x="2400" y="227"/>
                <a:ext cx="771" cy="2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1" name="Line 16"/>
              <p:cNvSpPr>
                <a:spLocks noChangeShapeType="1"/>
              </p:cNvSpPr>
              <p:nvPr/>
            </p:nvSpPr>
            <p:spPr bwMode="auto">
              <a:xfrm flipH="1">
                <a:off x="480" y="701"/>
                <a:ext cx="544"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2" name="Line 17"/>
              <p:cNvSpPr>
                <a:spLocks noChangeShapeType="1"/>
              </p:cNvSpPr>
              <p:nvPr/>
            </p:nvSpPr>
            <p:spPr bwMode="auto">
              <a:xfrm>
                <a:off x="1431" y="699"/>
                <a:ext cx="317"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3" name="Line 18"/>
              <p:cNvSpPr>
                <a:spLocks noChangeShapeType="1"/>
              </p:cNvSpPr>
              <p:nvPr/>
            </p:nvSpPr>
            <p:spPr bwMode="auto">
              <a:xfrm flipH="1">
                <a:off x="2552" y="667"/>
                <a:ext cx="40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4" name="Line 19"/>
              <p:cNvSpPr>
                <a:spLocks noChangeShapeType="1"/>
              </p:cNvSpPr>
              <p:nvPr/>
            </p:nvSpPr>
            <p:spPr bwMode="auto">
              <a:xfrm>
                <a:off x="3291" y="667"/>
                <a:ext cx="667"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5" name="Line 20"/>
              <p:cNvSpPr>
                <a:spLocks noChangeShapeType="1"/>
              </p:cNvSpPr>
              <p:nvPr/>
            </p:nvSpPr>
            <p:spPr bwMode="auto">
              <a:xfrm>
                <a:off x="3628" y="667"/>
                <a:ext cx="119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6" name="Line 21"/>
              <p:cNvSpPr>
                <a:spLocks noChangeShapeType="1"/>
              </p:cNvSpPr>
              <p:nvPr/>
            </p:nvSpPr>
            <p:spPr bwMode="auto">
              <a:xfrm>
                <a:off x="848" y="1059"/>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7" name="Line 22"/>
              <p:cNvSpPr>
                <a:spLocks noChangeShapeType="1"/>
              </p:cNvSpPr>
              <p:nvPr/>
            </p:nvSpPr>
            <p:spPr bwMode="auto">
              <a:xfrm>
                <a:off x="2080" y="1035"/>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8" name="Line 23"/>
              <p:cNvSpPr>
                <a:spLocks noChangeShapeType="1"/>
              </p:cNvSpPr>
              <p:nvPr/>
            </p:nvSpPr>
            <p:spPr bwMode="auto">
              <a:xfrm flipV="1">
                <a:off x="3264" y="1011"/>
                <a:ext cx="3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9" name="Line 24"/>
              <p:cNvSpPr>
                <a:spLocks noChangeShapeType="1"/>
              </p:cNvSpPr>
              <p:nvPr/>
            </p:nvSpPr>
            <p:spPr bwMode="auto">
              <a:xfrm>
                <a:off x="4216" y="1019"/>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73798" name="Group 25"/>
            <p:cNvGrpSpPr>
              <a:grpSpLocks/>
            </p:cNvGrpSpPr>
            <p:nvPr/>
          </p:nvGrpSpPr>
          <p:grpSpPr bwMode="auto">
            <a:xfrm>
              <a:off x="7" y="1118"/>
              <a:ext cx="5331" cy="475"/>
              <a:chOff x="0" y="0"/>
              <a:chExt cx="5331" cy="475"/>
            </a:xfrm>
          </p:grpSpPr>
          <p:grpSp>
            <p:nvGrpSpPr>
              <p:cNvPr id="673799" name="Group 26"/>
              <p:cNvGrpSpPr>
                <a:grpSpLocks/>
              </p:cNvGrpSpPr>
              <p:nvPr/>
            </p:nvGrpSpPr>
            <p:grpSpPr bwMode="auto">
              <a:xfrm>
                <a:off x="0" y="16"/>
                <a:ext cx="182" cy="459"/>
                <a:chOff x="0" y="0"/>
                <a:chExt cx="182" cy="459"/>
              </a:xfrm>
            </p:grpSpPr>
            <p:sp>
              <p:nvSpPr>
                <p:cNvPr id="673839" name="Line 27"/>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40" name="Rectangle 28"/>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0" name="Group 29"/>
              <p:cNvGrpSpPr>
                <a:grpSpLocks/>
              </p:cNvGrpSpPr>
              <p:nvPr/>
            </p:nvGrpSpPr>
            <p:grpSpPr bwMode="auto">
              <a:xfrm>
                <a:off x="280" y="16"/>
                <a:ext cx="182" cy="459"/>
                <a:chOff x="0" y="0"/>
                <a:chExt cx="182" cy="459"/>
              </a:xfrm>
            </p:grpSpPr>
            <p:sp>
              <p:nvSpPr>
                <p:cNvPr id="673837" name="Line 30"/>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8" name="Rectangle 31"/>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1" name="Group 32"/>
              <p:cNvGrpSpPr>
                <a:grpSpLocks/>
              </p:cNvGrpSpPr>
              <p:nvPr/>
            </p:nvGrpSpPr>
            <p:grpSpPr bwMode="auto">
              <a:xfrm>
                <a:off x="627" y="16"/>
                <a:ext cx="182" cy="459"/>
                <a:chOff x="0" y="0"/>
                <a:chExt cx="182" cy="459"/>
              </a:xfrm>
            </p:grpSpPr>
            <p:sp>
              <p:nvSpPr>
                <p:cNvPr id="673835" name="Line 33"/>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6" name="Rectangle 34"/>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2" name="Group 35"/>
              <p:cNvGrpSpPr>
                <a:grpSpLocks/>
              </p:cNvGrpSpPr>
              <p:nvPr/>
            </p:nvGrpSpPr>
            <p:grpSpPr bwMode="auto">
              <a:xfrm>
                <a:off x="1195" y="0"/>
                <a:ext cx="182" cy="459"/>
                <a:chOff x="0" y="0"/>
                <a:chExt cx="182" cy="459"/>
              </a:xfrm>
            </p:grpSpPr>
            <p:sp>
              <p:nvSpPr>
                <p:cNvPr id="673833" name="Line 36"/>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4" name="Rectangle 37"/>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3" name="Group 38"/>
              <p:cNvGrpSpPr>
                <a:grpSpLocks/>
              </p:cNvGrpSpPr>
              <p:nvPr/>
            </p:nvGrpSpPr>
            <p:grpSpPr bwMode="auto">
              <a:xfrm>
                <a:off x="1504" y="0"/>
                <a:ext cx="182" cy="459"/>
                <a:chOff x="0" y="0"/>
                <a:chExt cx="182" cy="459"/>
              </a:xfrm>
            </p:grpSpPr>
            <p:sp>
              <p:nvSpPr>
                <p:cNvPr id="673831" name="Line 39"/>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2" name="Rectangle 40"/>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4" name="Group 41"/>
              <p:cNvGrpSpPr>
                <a:grpSpLocks/>
              </p:cNvGrpSpPr>
              <p:nvPr/>
            </p:nvGrpSpPr>
            <p:grpSpPr bwMode="auto">
              <a:xfrm>
                <a:off x="1822" y="0"/>
                <a:ext cx="182" cy="459"/>
                <a:chOff x="0" y="0"/>
                <a:chExt cx="182" cy="459"/>
              </a:xfrm>
            </p:grpSpPr>
            <p:sp>
              <p:nvSpPr>
                <p:cNvPr id="673829" name="Line 42"/>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0" name="Rectangle 43"/>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5" name="Group 44"/>
              <p:cNvGrpSpPr>
                <a:grpSpLocks/>
              </p:cNvGrpSpPr>
              <p:nvPr/>
            </p:nvGrpSpPr>
            <p:grpSpPr bwMode="auto">
              <a:xfrm>
                <a:off x="2374" y="3"/>
                <a:ext cx="182" cy="459"/>
                <a:chOff x="0" y="0"/>
                <a:chExt cx="182" cy="459"/>
              </a:xfrm>
            </p:grpSpPr>
            <p:sp>
              <p:nvSpPr>
                <p:cNvPr id="673827" name="Line 45"/>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8" name="Rectangle 46"/>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6" name="Group 47"/>
              <p:cNvGrpSpPr>
                <a:grpSpLocks/>
              </p:cNvGrpSpPr>
              <p:nvPr/>
            </p:nvGrpSpPr>
            <p:grpSpPr bwMode="auto">
              <a:xfrm>
                <a:off x="2707" y="3"/>
                <a:ext cx="182" cy="459"/>
                <a:chOff x="0" y="0"/>
                <a:chExt cx="182" cy="459"/>
              </a:xfrm>
            </p:grpSpPr>
            <p:sp>
              <p:nvSpPr>
                <p:cNvPr id="673825" name="Line 48"/>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6" name="Rectangle 49"/>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7" name="Group 50"/>
              <p:cNvGrpSpPr>
                <a:grpSpLocks/>
              </p:cNvGrpSpPr>
              <p:nvPr/>
            </p:nvGrpSpPr>
            <p:grpSpPr bwMode="auto">
              <a:xfrm>
                <a:off x="3041" y="3"/>
                <a:ext cx="182" cy="459"/>
                <a:chOff x="0" y="0"/>
                <a:chExt cx="182" cy="459"/>
              </a:xfrm>
            </p:grpSpPr>
            <p:sp>
              <p:nvSpPr>
                <p:cNvPr id="673823" name="Line 51"/>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4" name="Rectangle 52"/>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8" name="Group 53"/>
              <p:cNvGrpSpPr>
                <a:grpSpLocks/>
              </p:cNvGrpSpPr>
              <p:nvPr/>
            </p:nvGrpSpPr>
            <p:grpSpPr bwMode="auto">
              <a:xfrm>
                <a:off x="4506" y="0"/>
                <a:ext cx="182" cy="459"/>
                <a:chOff x="0" y="0"/>
                <a:chExt cx="182" cy="459"/>
              </a:xfrm>
            </p:grpSpPr>
            <p:sp>
              <p:nvSpPr>
                <p:cNvPr id="673821" name="Line 54"/>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2" name="Rectangle 55"/>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9" name="Group 56"/>
              <p:cNvGrpSpPr>
                <a:grpSpLocks/>
              </p:cNvGrpSpPr>
              <p:nvPr/>
            </p:nvGrpSpPr>
            <p:grpSpPr bwMode="auto">
              <a:xfrm>
                <a:off x="4847" y="0"/>
                <a:ext cx="182" cy="459"/>
                <a:chOff x="0" y="0"/>
                <a:chExt cx="182" cy="459"/>
              </a:xfrm>
            </p:grpSpPr>
            <p:sp>
              <p:nvSpPr>
                <p:cNvPr id="673819" name="Line 57"/>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0" name="Rectangle 58"/>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0" name="Group 59"/>
              <p:cNvGrpSpPr>
                <a:grpSpLocks/>
              </p:cNvGrpSpPr>
              <p:nvPr/>
            </p:nvGrpSpPr>
            <p:grpSpPr bwMode="auto">
              <a:xfrm>
                <a:off x="5149" y="0"/>
                <a:ext cx="182" cy="459"/>
                <a:chOff x="0" y="0"/>
                <a:chExt cx="182" cy="459"/>
              </a:xfrm>
            </p:grpSpPr>
            <p:sp>
              <p:nvSpPr>
                <p:cNvPr id="673817" name="Line 60"/>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8" name="Rectangle 61"/>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1" name="Group 62"/>
              <p:cNvGrpSpPr>
                <a:grpSpLocks/>
              </p:cNvGrpSpPr>
              <p:nvPr/>
            </p:nvGrpSpPr>
            <p:grpSpPr bwMode="auto">
              <a:xfrm>
                <a:off x="3681" y="0"/>
                <a:ext cx="182" cy="459"/>
                <a:chOff x="0" y="0"/>
                <a:chExt cx="182" cy="459"/>
              </a:xfrm>
            </p:grpSpPr>
            <p:sp>
              <p:nvSpPr>
                <p:cNvPr id="673815" name="Line 63"/>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6" name="Rectangle 64"/>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2" name="Group 65"/>
              <p:cNvGrpSpPr>
                <a:grpSpLocks/>
              </p:cNvGrpSpPr>
              <p:nvPr/>
            </p:nvGrpSpPr>
            <p:grpSpPr bwMode="auto">
              <a:xfrm>
                <a:off x="3999" y="0"/>
                <a:ext cx="182" cy="459"/>
                <a:chOff x="0" y="0"/>
                <a:chExt cx="182" cy="459"/>
              </a:xfrm>
            </p:grpSpPr>
            <p:sp>
              <p:nvSpPr>
                <p:cNvPr id="673813" name="Line 66"/>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4" name="Rectangle 67"/>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grpSp>
      <p:sp>
        <p:nvSpPr>
          <p:cNvPr id="6" name="标题 5"/>
          <p:cNvSpPr>
            <a:spLocks noGrp="1"/>
          </p:cNvSpPr>
          <p:nvPr>
            <p:ph type="title"/>
          </p:nvPr>
        </p:nvSpPr>
        <p:spPr/>
        <p:txBody>
          <a:bodyPr/>
          <a:lstStyle/>
          <a:p>
            <a:r>
              <a:rPr lang="en-US" altLang="en-US">
                <a:ea typeface="宋体" panose="02010600030101010101" pitchFamily="2" charset="-122"/>
              </a:rPr>
              <a:t>B+</a:t>
            </a:r>
            <a:r>
              <a:rPr lang="en-US" altLang="en-US" smtClean="0">
                <a:ea typeface="宋体" panose="02010600030101010101" pitchFamily="2" charset="-122"/>
              </a:rPr>
              <a:t>树</a:t>
            </a:r>
            <a:r>
              <a:rPr lang="zh-CN" altLang="en-US" smtClean="0">
                <a:ea typeface="宋体" panose="02010600030101010101" pitchFamily="2" charset="-122"/>
              </a:rPr>
              <a:t>实例</a:t>
            </a: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65</a:t>
            </a:fld>
            <a:endParaRPr lang="zh-CN" altLang="en-US"/>
          </a:p>
        </p:txBody>
      </p:sp>
      <p:cxnSp>
        <p:nvCxnSpPr>
          <p:cNvPr id="8" name="曲线连接符 7"/>
          <p:cNvCxnSpPr/>
          <p:nvPr/>
        </p:nvCxnSpPr>
        <p:spPr>
          <a:xfrm rot="16200000" flipH="1">
            <a:off x="3337874" y="1474793"/>
            <a:ext cx="575903" cy="452190"/>
          </a:xfrm>
          <a:prstGeom prst="curvedConnector3">
            <a:avLst/>
          </a:prstGeom>
          <a:ln w="254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曲线连接符 75"/>
          <p:cNvCxnSpPr/>
          <p:nvPr/>
        </p:nvCxnSpPr>
        <p:spPr>
          <a:xfrm rot="5400000">
            <a:off x="159567" y="2861434"/>
            <a:ext cx="886915" cy="195387"/>
          </a:xfrm>
          <a:prstGeom prst="curvedConnector3">
            <a:avLst/>
          </a:prstGeom>
          <a:ln w="254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97977" y="1237019"/>
            <a:ext cx="802464" cy="523220"/>
          </a:xfrm>
          <a:prstGeom prst="rect">
            <a:avLst/>
          </a:prstGeom>
          <a:noFill/>
        </p:spPr>
        <p:txBody>
          <a:bodyPr wrap="none" rtlCol="0">
            <a:spAutoFit/>
          </a:bodyPr>
          <a:lstStyle/>
          <a:p>
            <a:r>
              <a:rPr lang="en-US" altLang="zh-CN" sz="2800" smtClean="0"/>
              <a:t>root</a:t>
            </a:r>
            <a:endParaRPr lang="zh-CN" altLang="en-US"/>
          </a:p>
        </p:txBody>
      </p:sp>
      <p:sp>
        <p:nvSpPr>
          <p:cNvPr id="79" name="文本框 78"/>
          <p:cNvSpPr txBox="1"/>
          <p:nvPr/>
        </p:nvSpPr>
        <p:spPr>
          <a:xfrm>
            <a:off x="539552" y="2041684"/>
            <a:ext cx="635110" cy="523220"/>
          </a:xfrm>
          <a:prstGeom prst="rect">
            <a:avLst/>
          </a:prstGeom>
          <a:noFill/>
        </p:spPr>
        <p:txBody>
          <a:bodyPr wrap="none" rtlCol="0">
            <a:spAutoFit/>
          </a:bodyPr>
          <a:lstStyle/>
          <a:p>
            <a:r>
              <a:rPr lang="en-US" altLang="zh-CN" sz="2800" smtClean="0"/>
              <a:t>sqt</a:t>
            </a:r>
            <a:endParaRPr lang="zh-CN" altLang="en-US"/>
          </a:p>
        </p:txBody>
      </p:sp>
    </p:spTree>
    <p:extLst>
      <p:ext uri="{BB962C8B-B14F-4D97-AF65-F5344CB8AC3E}">
        <p14:creationId xmlns:p14="http://schemas.microsoft.com/office/powerpoint/2010/main" val="416715262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smtClean="0">
                <a:latin typeface="+mn-lt"/>
                <a:ea typeface="宋体" panose="02010600030101010101" pitchFamily="2" charset="-122"/>
              </a:rPr>
              <a:t>B+树</a:t>
            </a:r>
            <a:r>
              <a:rPr lang="zh-CN" altLang="en-US" smtClean="0">
                <a:latin typeface="+mn-lt"/>
                <a:ea typeface="宋体" panose="02010600030101010101" pitchFamily="2" charset="-122"/>
              </a:rPr>
              <a:t>定义</a:t>
            </a:r>
            <a:endParaRPr lang="zh-CN" altLang="en-US">
              <a:latin typeface="+mn-lt"/>
              <a:ea typeface="宋体" panose="02010600030101010101" pitchFamily="2" charset="-122"/>
            </a:endParaRPr>
          </a:p>
        </p:txBody>
      </p:sp>
      <p:sp>
        <p:nvSpPr>
          <p:cNvPr id="714754" name="Rectangle 2"/>
          <p:cNvSpPr>
            <a:spLocks noGrp="1" noChangeArrowheads="1"/>
          </p:cNvSpPr>
          <p:nvPr>
            <p:ph idx="1"/>
          </p:nvPr>
        </p:nvSpPr>
        <p:spPr/>
        <p:txBody>
          <a:bodyPr>
            <a:normAutofit/>
          </a:bodyPr>
          <a:lstStyle/>
          <a:p>
            <a:pPr marL="0" indent="0">
              <a:buNone/>
            </a:pPr>
            <a:r>
              <a:rPr lang="en-US" altLang="en-US" smtClean="0">
                <a:ea typeface="宋体" panose="02010600030101010101" pitchFamily="2" charset="-122"/>
              </a:rPr>
              <a:t>typedef  enum{branch, left}  NodeType;</a:t>
            </a:r>
          </a:p>
          <a:p>
            <a:pPr marL="0" indent="0">
              <a:buNone/>
            </a:pPr>
            <a:r>
              <a:rPr lang="en-US" altLang="en-US" smtClean="0">
                <a:ea typeface="宋体" panose="02010600030101010101" pitchFamily="2" charset="-122"/>
              </a:rPr>
              <a:t>typedef  struct BPNode {</a:t>
            </a:r>
          </a:p>
          <a:p>
            <a:pPr marL="457200" lvl="1" indent="0">
              <a:buNone/>
            </a:pPr>
            <a:r>
              <a:rPr lang="en-US" altLang="en-US" smtClean="0">
                <a:solidFill>
                  <a:srgbClr val="0000FF"/>
                </a:solidFill>
                <a:ea typeface="宋体" panose="02010600030101010101" pitchFamily="2" charset="-122"/>
              </a:rPr>
              <a:t>NodeTag   tag;  //结点标志</a:t>
            </a:r>
          </a:p>
          <a:p>
            <a:pPr marL="457200" lvl="1" indent="0">
              <a:buNone/>
            </a:pPr>
            <a:r>
              <a:rPr lang="en-US" altLang="en-US" smtClean="0">
                <a:ea typeface="宋体" panose="02010600030101010101" pitchFamily="2" charset="-122"/>
              </a:rPr>
              <a:t>int   keynum;    //结点中关键字的个数</a:t>
            </a:r>
          </a:p>
          <a:p>
            <a:pPr marL="457200" lvl="1" indent="0">
              <a:buNone/>
            </a:pPr>
            <a:r>
              <a:rPr lang="en-US" altLang="en-US" smtClean="0">
                <a:ea typeface="宋体" panose="02010600030101010101" pitchFamily="2" charset="-122"/>
              </a:rPr>
              <a:t>struct BTNode  *parent;    //指向父结点的指针</a:t>
            </a:r>
          </a:p>
          <a:p>
            <a:pPr marL="457200" lvl="1" indent="0">
              <a:buNone/>
            </a:pPr>
            <a:r>
              <a:rPr lang="en-US" altLang="en-US" smtClean="0">
                <a:ea typeface="宋体" panose="02010600030101010101" pitchFamily="2" charset="-122"/>
              </a:rPr>
              <a:t>KeyType  key[M+1];  //关键字向量,key[0]未用</a:t>
            </a:r>
          </a:p>
          <a:p>
            <a:pPr marL="457200" lvl="1" indent="0">
              <a:buNone/>
            </a:pPr>
            <a:r>
              <a:rPr lang="en-US" altLang="en-US" smtClean="0">
                <a:solidFill>
                  <a:srgbClr val="0000FF"/>
                </a:solidFill>
                <a:ea typeface="宋体" panose="02010600030101010101" pitchFamily="2" charset="-122"/>
              </a:rPr>
              <a:t>union pointer</a:t>
            </a:r>
          </a:p>
          <a:p>
            <a:pPr marL="457200" lvl="1" indent="0">
              <a:buNone/>
            </a:pPr>
            <a:r>
              <a:rPr lang="en-US" altLang="en-US" smtClean="0">
                <a:solidFill>
                  <a:srgbClr val="0000FF"/>
                </a:solidFill>
                <a:ea typeface="宋体" panose="02010600030101010101" pitchFamily="2" charset="-122"/>
              </a:rPr>
              <a:t>{struct BTNode  *ptr[M+1]; 	// 子树指针向量</a:t>
            </a:r>
          </a:p>
          <a:p>
            <a:pPr marL="457200" lvl="1" indent="0">
              <a:buNone/>
            </a:pPr>
            <a:r>
              <a:rPr lang="en-US" altLang="en-US" smtClean="0">
                <a:solidFill>
                  <a:srgbClr val="0000FF"/>
                </a:solidFill>
                <a:ea typeface="宋体" panose="02010600030101010101" pitchFamily="2" charset="-122"/>
              </a:rPr>
              <a:t>RecType   *recptr[M+1]; 	//recptr[0]未用</a:t>
            </a:r>
          </a:p>
          <a:p>
            <a:pPr marL="457200" lvl="1" indent="0">
              <a:buNone/>
            </a:pPr>
            <a:r>
              <a:rPr lang="en-US" altLang="en-US" smtClean="0">
                <a:solidFill>
                  <a:srgbClr val="0000FF"/>
                </a:solidFill>
                <a:ea typeface="宋体" panose="02010600030101010101" pitchFamily="2" charset="-122"/>
              </a:rPr>
              <a:t>}ptrType ;  //用联合体定义子树指针和记录指针</a:t>
            </a:r>
          </a:p>
          <a:p>
            <a:pPr marL="0" indent="0">
              <a:buNone/>
            </a:pPr>
            <a:r>
              <a:rPr lang="en-US" altLang="en-US" smtClean="0">
                <a:ea typeface="宋体" panose="02010600030101010101" pitchFamily="2" charset="-122"/>
              </a:rPr>
              <a:t>}BPNode;</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66</a:t>
            </a:fld>
            <a:endParaRPr lang="zh-CN" altLang="en-US"/>
          </a:p>
        </p:txBody>
      </p:sp>
    </p:spTree>
    <p:extLst>
      <p:ext uri="{BB962C8B-B14F-4D97-AF65-F5344CB8AC3E}">
        <p14:creationId xmlns:p14="http://schemas.microsoft.com/office/powerpoint/2010/main" val="127405447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a:t>
            </a:r>
            <a:r>
              <a:rPr lang="zh-CN" altLang="en-US" smtClean="0"/>
              <a:t>树的查找</a:t>
            </a:r>
            <a:endParaRPr lang="zh-CN" altLang="en-US"/>
          </a:p>
        </p:txBody>
      </p:sp>
      <p:sp>
        <p:nvSpPr>
          <p:cNvPr id="3" name="内容占位符 2"/>
          <p:cNvSpPr>
            <a:spLocks noGrp="1"/>
          </p:cNvSpPr>
          <p:nvPr>
            <p:ph idx="1"/>
          </p:nvPr>
        </p:nvSpPr>
        <p:spPr/>
        <p:txBody>
          <a:bodyPr/>
          <a:lstStyle/>
          <a:p>
            <a:r>
              <a:rPr lang="en-US" altLang="en-US" smtClean="0">
                <a:ea typeface="宋体" panose="02010600030101010101" pitchFamily="2" charset="-122"/>
              </a:rPr>
              <a:t>与B树相比，对B+树不仅可以</a:t>
            </a:r>
            <a:r>
              <a:rPr lang="en-US" altLang="en-US" b="1" smtClean="0">
                <a:solidFill>
                  <a:srgbClr val="0000FF"/>
                </a:solidFill>
                <a:ea typeface="宋体" panose="02010600030101010101" pitchFamily="2" charset="-122"/>
              </a:rPr>
              <a:t>从根结点开始按关键字随机查找</a:t>
            </a:r>
            <a:r>
              <a:rPr lang="en-US" altLang="en-US" smtClean="0">
                <a:ea typeface="宋体" panose="02010600030101010101" pitchFamily="2" charset="-122"/>
              </a:rPr>
              <a:t>，而且可以从最小关键字起，</a:t>
            </a:r>
            <a:r>
              <a:rPr lang="en-US" altLang="en-US" b="1" smtClean="0">
                <a:solidFill>
                  <a:srgbClr val="0000FF"/>
                </a:solidFill>
                <a:ea typeface="宋体" panose="02010600030101010101" pitchFamily="2" charset="-122"/>
              </a:rPr>
              <a:t>按叶子结点的链接顺序进行顺序查找</a:t>
            </a:r>
          </a:p>
          <a:p>
            <a:r>
              <a:rPr lang="en-US" altLang="en-US" smtClean="0">
                <a:ea typeface="宋体" panose="02010600030101010101" pitchFamily="2" charset="-122"/>
              </a:rPr>
              <a:t>在B+树上进行随机查找的过程基本上和B树类似</a:t>
            </a:r>
          </a:p>
          <a:p>
            <a:r>
              <a:rPr lang="en-US" altLang="en-US" smtClean="0">
                <a:ea typeface="宋体" panose="02010600030101010101" pitchFamily="2" charset="-122"/>
              </a:rPr>
              <a:t>在B+树上进行随机查找时，若非叶子结点的关键字等于给定的K值，并不终止，而是继续向下直到叶子结点(只有叶子结点才存储记录) ， </a:t>
            </a:r>
            <a:r>
              <a:rPr lang="en-US" altLang="en-US" b="1" smtClean="0">
                <a:solidFill>
                  <a:srgbClr val="0000FF"/>
                </a:solidFill>
                <a:ea typeface="宋体" panose="02010600030101010101" pitchFamily="2" charset="-122"/>
              </a:rPr>
              <a:t>即无论查找成功与否，都走了一条从根结点到叶子结点的路径</a:t>
            </a:r>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extLst>
      <p:ext uri="{BB962C8B-B14F-4D97-AF65-F5344CB8AC3E}">
        <p14:creationId xmlns:p14="http://schemas.microsoft.com/office/powerpoint/2010/main" val="4181882077"/>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t>B+</a:t>
            </a:r>
            <a:r>
              <a:rPr lang="zh-CN" altLang="en-US"/>
              <a:t>树</a:t>
            </a:r>
            <a:r>
              <a:rPr lang="zh-CN" altLang="en-US" smtClean="0"/>
              <a:t>的插入、删除</a:t>
            </a:r>
            <a:endParaRPr lang="zh-CN" altLang="en-US"/>
          </a:p>
        </p:txBody>
      </p:sp>
      <p:sp>
        <p:nvSpPr>
          <p:cNvPr id="715778" name="Rectangle 2"/>
          <p:cNvSpPr>
            <a:spLocks noGrp="1" noChangeArrowheads="1"/>
          </p:cNvSpPr>
          <p:nvPr>
            <p:ph idx="1"/>
          </p:nvPr>
        </p:nvSpPr>
        <p:spPr/>
        <p:txBody>
          <a:bodyPr>
            <a:normAutofit fontScale="92500"/>
          </a:bodyPr>
          <a:lstStyle/>
          <a:p>
            <a:r>
              <a:rPr lang="en-US" altLang="en-US">
                <a:ea typeface="宋体" panose="02010600030101010101" pitchFamily="2" charset="-122"/>
              </a:rPr>
              <a:t>在B+</a:t>
            </a:r>
            <a:r>
              <a:rPr lang="en-US" altLang="en-US" smtClean="0">
                <a:ea typeface="宋体" panose="02010600030101010101" pitchFamily="2" charset="-122"/>
              </a:rPr>
              <a:t>树上插入</a:t>
            </a:r>
            <a:r>
              <a:rPr lang="en-US" altLang="en-US">
                <a:ea typeface="宋体" panose="02010600030101010101" pitchFamily="2" charset="-122"/>
              </a:rPr>
              <a:t>、</a:t>
            </a:r>
            <a:r>
              <a:rPr lang="en-US" altLang="en-US" smtClean="0">
                <a:ea typeface="宋体" panose="02010600030101010101" pitchFamily="2" charset="-122"/>
              </a:rPr>
              <a:t>删除的过程基本上和B树类似</a:t>
            </a:r>
            <a:endParaRPr lang="en-US" altLang="en-US">
              <a:ea typeface="宋体" panose="02010600030101010101" pitchFamily="2" charset="-122"/>
            </a:endParaRPr>
          </a:p>
          <a:p>
            <a:r>
              <a:rPr lang="en-US" altLang="en-US" smtClean="0">
                <a:ea typeface="宋体" panose="02010600030101010101" pitchFamily="2" charset="-122"/>
              </a:rPr>
              <a:t>B+树的插入仅仅在叶子结点上进行</a:t>
            </a:r>
          </a:p>
          <a:p>
            <a:pPr lvl="1"/>
            <a:r>
              <a:rPr lang="en-US" altLang="en-US" sz="3200" smtClean="0">
                <a:ea typeface="宋体" panose="02010600030101010101" pitchFamily="2" charset="-122"/>
              </a:rPr>
              <a:t>当叶子结点中的关键字个数大于m时，分裂为两个结点，两个结点中所含有的关键字个数分别是</a:t>
            </a:r>
            <a:r>
              <a:rPr lang="en-US" altLang="en-US" sz="3200" smtClean="0">
                <a:ea typeface="宋体" panose="02010600030101010101" pitchFamily="2" charset="-122"/>
                <a:sym typeface="Symbol" pitchFamily="18" charset="2"/>
              </a:rPr>
              <a:t></a:t>
            </a:r>
            <a:r>
              <a:rPr lang="en-US" altLang="en-US" sz="3200" smtClean="0">
                <a:ea typeface="宋体" panose="02010600030101010101" pitchFamily="2" charset="-122"/>
              </a:rPr>
              <a:t>(m+1)/2</a:t>
            </a:r>
            <a:r>
              <a:rPr lang="en-US" altLang="en-US" sz="3200" smtClean="0">
                <a:ea typeface="宋体" panose="02010600030101010101" pitchFamily="2" charset="-122"/>
                <a:sym typeface="Symbol" pitchFamily="18" charset="2"/>
              </a:rPr>
              <a:t></a:t>
            </a:r>
            <a:r>
              <a:rPr lang="en-US" altLang="en-US" sz="3200" smtClean="0">
                <a:ea typeface="宋体" panose="02010600030101010101" pitchFamily="2" charset="-122"/>
              </a:rPr>
              <a:t>和</a:t>
            </a:r>
            <a:r>
              <a:rPr lang="en-US" altLang="en-US" sz="3200" smtClean="0">
                <a:ea typeface="宋体" panose="02010600030101010101" pitchFamily="2" charset="-122"/>
                <a:sym typeface="Symbol" pitchFamily="18" charset="2"/>
              </a:rPr>
              <a:t> </a:t>
            </a:r>
            <a:r>
              <a:rPr lang="en-US" altLang="en-US" sz="3200" smtClean="0">
                <a:ea typeface="宋体" panose="02010600030101010101" pitchFamily="2" charset="-122"/>
              </a:rPr>
              <a:t>(m+1)/2</a:t>
            </a:r>
            <a:r>
              <a:rPr lang="en-US" altLang="en-US" sz="3200" smtClean="0">
                <a:ea typeface="宋体" panose="02010600030101010101" pitchFamily="2" charset="-122"/>
                <a:sym typeface="Symbol" pitchFamily="18" charset="2"/>
              </a:rPr>
              <a:t></a:t>
            </a:r>
            <a:r>
              <a:rPr lang="en-US" altLang="en-US" sz="3200" smtClean="0">
                <a:ea typeface="宋体" panose="02010600030101010101" pitchFamily="2" charset="-122"/>
              </a:rPr>
              <a:t> ，且将这两个结点中的最大关键字提升到父结点中，用来替代原结点在父结点中所对应的关键字。提升后父结点又可能会分裂，依次类推</a:t>
            </a:r>
          </a:p>
          <a:p>
            <a:r>
              <a:rPr lang="en-US" altLang="en-US" sz="3600">
                <a:ea typeface="宋体" panose="02010600030101010101" pitchFamily="2" charset="-122"/>
              </a:rPr>
              <a:t>B+</a:t>
            </a:r>
            <a:r>
              <a:rPr lang="en-US" altLang="en-US" sz="3600" smtClean="0">
                <a:ea typeface="宋体" panose="02010600030101010101" pitchFamily="2" charset="-122"/>
              </a:rPr>
              <a:t>树的</a:t>
            </a:r>
            <a:r>
              <a:rPr lang="zh-CN" altLang="en-US" sz="3600" smtClean="0">
                <a:ea typeface="宋体" panose="02010600030101010101" pitchFamily="2" charset="-122"/>
              </a:rPr>
              <a:t>删除</a:t>
            </a:r>
            <a:r>
              <a:rPr lang="en-US" altLang="en-US" sz="3600" smtClean="0">
                <a:ea typeface="宋体" panose="02010600030101010101" pitchFamily="2" charset="-122"/>
              </a:rPr>
              <a:t>仅仅在叶子结点上进行</a:t>
            </a:r>
          </a:p>
          <a:p>
            <a:pPr lvl="1"/>
            <a:r>
              <a:rPr lang="zh-CN" altLang="en-US" sz="3200">
                <a:ea typeface="宋体" panose="02010600030101010101" pitchFamily="2" charset="-122"/>
              </a:rPr>
              <a:t>当因删除而使得结点中的关键字的个数小于</a:t>
            </a:r>
            <a:r>
              <a:rPr lang="en-US" altLang="en-US" sz="3200">
                <a:ea typeface="宋体" panose="02010600030101010101" pitchFamily="2" charset="-122"/>
                <a:sym typeface="Symbol" pitchFamily="18" charset="2"/>
              </a:rPr>
              <a:t></a:t>
            </a:r>
            <a:r>
              <a:rPr lang="en-US" altLang="en-US" sz="3200">
                <a:ea typeface="宋体" panose="02010600030101010101" pitchFamily="2" charset="-122"/>
              </a:rPr>
              <a:t>m/2</a:t>
            </a:r>
            <a:r>
              <a:rPr lang="en-US" altLang="en-US" sz="3200">
                <a:ea typeface="宋体" panose="02010600030101010101" pitchFamily="2" charset="-122"/>
                <a:sym typeface="Symbol" pitchFamily="18" charset="2"/>
              </a:rPr>
              <a:t></a:t>
            </a:r>
            <a:r>
              <a:rPr lang="zh-CN" altLang="en-US" sz="3200">
                <a:ea typeface="宋体" panose="02010600030101010101" pitchFamily="2" charset="-122"/>
                <a:sym typeface="Symbol" pitchFamily="18" charset="2"/>
              </a:rPr>
              <a:t>时，要与兄弟结点进行合并</a:t>
            </a:r>
            <a:endParaRPr lang="en-US" altLang="en-US" sz="3200">
              <a:ea typeface="宋体" panose="02010600030101010101" pitchFamily="2" charset="-122"/>
            </a:endParaRPr>
          </a:p>
          <a:p>
            <a:endParaRPr lang="en-US" altLang="en-US" sz="3600" smtClean="0">
              <a:ea typeface="宋体" panose="02010600030101010101" pitchFamily="2" charset="-122"/>
            </a:endParaRPr>
          </a:p>
          <a:p>
            <a:endParaRPr lang="en-US" altLang="en-US" smtClean="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a:p>
        </p:txBody>
      </p:sp>
    </p:spTree>
    <p:extLst>
      <p:ext uri="{BB962C8B-B14F-4D97-AF65-F5344CB8AC3E}">
        <p14:creationId xmlns:p14="http://schemas.microsoft.com/office/powerpoint/2010/main" val="11276908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平衡化旋转</a:t>
            </a:r>
          </a:p>
        </p:txBody>
      </p:sp>
      <p:sp>
        <p:nvSpPr>
          <p:cNvPr id="89091" name="Rectangle 2"/>
          <p:cNvSpPr>
            <a:spLocks noGrp="1" noChangeArrowheads="1"/>
          </p:cNvSpPr>
          <p:nvPr>
            <p:ph idx="1"/>
          </p:nvPr>
        </p:nvSpPr>
        <p:spPr/>
        <p:txBody>
          <a:bodyPr/>
          <a:lstStyle/>
          <a:p>
            <a:r>
              <a:rPr lang="zh-CN" altLang="en-US" smtClean="0"/>
              <a:t>如果这三个结点处于一条直线上，则采用</a:t>
            </a:r>
            <a:r>
              <a:rPr lang="zh-CN" altLang="en-US" b="1" smtClean="0">
                <a:solidFill>
                  <a:srgbClr val="0000FF"/>
                </a:solidFill>
              </a:rPr>
              <a:t>单旋转</a:t>
            </a:r>
            <a:r>
              <a:rPr lang="zh-CN" altLang="en-US" smtClean="0"/>
              <a:t>进行平衡化。单旋转可按其方向分为左单旋转和右单旋转</a:t>
            </a:r>
            <a:r>
              <a:rPr lang="en-US" altLang="zh-CN" smtClean="0"/>
              <a:t>,   </a:t>
            </a:r>
            <a:r>
              <a:rPr lang="zh-CN" altLang="en-US" smtClean="0"/>
              <a:t>其中一个是另一 个的镜像，其方向与不平衡的形状相关</a:t>
            </a:r>
          </a:p>
          <a:p>
            <a:r>
              <a:rPr lang="zh-CN" altLang="en-US" smtClean="0"/>
              <a:t>如果这三个结点处于一条折线上，则采用</a:t>
            </a:r>
            <a:r>
              <a:rPr lang="zh-CN" altLang="en-US" b="1" smtClean="0">
                <a:solidFill>
                  <a:srgbClr val="0000FF"/>
                </a:solidFill>
              </a:rPr>
              <a:t>双旋转</a:t>
            </a:r>
            <a:r>
              <a:rPr lang="zh-CN" altLang="en-US" smtClean="0"/>
              <a:t>进行平衡化。双旋转分为先左后右和先右后左两类。</a:t>
            </a:r>
          </a:p>
        </p:txBody>
      </p:sp>
      <p:sp>
        <p:nvSpPr>
          <p:cNvPr id="89090"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347323-ABE9-4638-9ABB-9FA02BE2387A}" type="slidenum">
              <a:rPr lang="en-US" altLang="zh-CN" smtClean="0"/>
              <a:pPr/>
              <a:t>7</a:t>
            </a:fld>
            <a:endParaRPr lang="en-US" altLang="zh-CN"/>
          </a:p>
        </p:txBody>
      </p:sp>
      <p:sp>
        <p:nvSpPr>
          <p:cNvPr id="89092" name="Line 3"/>
          <p:cNvSpPr>
            <a:spLocks noChangeShapeType="1"/>
          </p:cNvSpPr>
          <p:nvPr/>
        </p:nvSpPr>
        <p:spPr bwMode="auto">
          <a:xfrm>
            <a:off x="5181600" y="5638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
          <p:cNvSpPr>
            <a:spLocks noChangeShapeType="1"/>
          </p:cNvSpPr>
          <p:nvPr/>
        </p:nvSpPr>
        <p:spPr bwMode="auto">
          <a:xfrm flipV="1">
            <a:off x="7369819" y="5229944"/>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3"/>
          <p:cNvSpPr>
            <a:spLocks noChangeShapeType="1"/>
          </p:cNvSpPr>
          <p:nvPr/>
        </p:nvSpPr>
        <p:spPr bwMode="auto">
          <a:xfrm>
            <a:off x="7369819" y="4772744"/>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
          <p:cNvSpPr>
            <a:spLocks noChangeShapeType="1"/>
          </p:cNvSpPr>
          <p:nvPr/>
        </p:nvSpPr>
        <p:spPr bwMode="auto">
          <a:xfrm>
            <a:off x="5007619" y="5306144"/>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5"/>
          <p:cNvSpPr>
            <a:spLocks noChangeShapeType="1"/>
          </p:cNvSpPr>
          <p:nvPr/>
        </p:nvSpPr>
        <p:spPr bwMode="auto">
          <a:xfrm flipV="1">
            <a:off x="5007619" y="4696544"/>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组合 5"/>
          <p:cNvGrpSpPr/>
          <p:nvPr/>
        </p:nvGrpSpPr>
        <p:grpSpPr>
          <a:xfrm>
            <a:off x="2588913" y="4631456"/>
            <a:ext cx="1612900" cy="1958976"/>
            <a:chOff x="511819" y="4544144"/>
            <a:chExt cx="1612900" cy="1958976"/>
          </a:xfrm>
        </p:grpSpPr>
        <p:sp>
          <p:nvSpPr>
            <p:cNvPr id="15" name="Line 7"/>
            <p:cNvSpPr>
              <a:spLocks noChangeShapeType="1"/>
            </p:cNvSpPr>
            <p:nvPr/>
          </p:nvSpPr>
          <p:spPr bwMode="auto">
            <a:xfrm flipH="1">
              <a:off x="969019" y="4772744"/>
              <a:ext cx="914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Oval 8"/>
            <p:cNvSpPr>
              <a:spLocks noChangeArrowheads="1"/>
            </p:cNvSpPr>
            <p:nvPr/>
          </p:nvSpPr>
          <p:spPr bwMode="auto">
            <a:xfrm>
              <a:off x="1807219" y="45441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Oval 9"/>
            <p:cNvSpPr>
              <a:spLocks noChangeArrowheads="1"/>
            </p:cNvSpPr>
            <p:nvPr/>
          </p:nvSpPr>
          <p:spPr bwMode="auto">
            <a:xfrm>
              <a:off x="1273819" y="50775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Oval 10"/>
            <p:cNvSpPr>
              <a:spLocks noChangeArrowheads="1"/>
            </p:cNvSpPr>
            <p:nvPr/>
          </p:nvSpPr>
          <p:spPr bwMode="auto">
            <a:xfrm>
              <a:off x="740419" y="56109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14"/>
            <p:cNvSpPr>
              <a:spLocks noChangeArrowheads="1"/>
            </p:cNvSpPr>
            <p:nvPr/>
          </p:nvSpPr>
          <p:spPr bwMode="auto">
            <a:xfrm>
              <a:off x="511819" y="5984007"/>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latin typeface="宋体" panose="02010600030101010101" pitchFamily="2" charset="-122"/>
                </a:rPr>
                <a:t>右单旋转</a:t>
              </a:r>
            </a:p>
          </p:txBody>
        </p:sp>
      </p:grpSp>
      <p:grpSp>
        <p:nvGrpSpPr>
          <p:cNvPr id="7" name="组合 6"/>
          <p:cNvGrpSpPr/>
          <p:nvPr/>
        </p:nvGrpSpPr>
        <p:grpSpPr>
          <a:xfrm>
            <a:off x="724595" y="4581128"/>
            <a:ext cx="1633983" cy="1958976"/>
            <a:chOff x="2383036" y="4544144"/>
            <a:chExt cx="1633983" cy="1958976"/>
          </a:xfrm>
        </p:grpSpPr>
        <p:sp>
          <p:nvSpPr>
            <p:cNvPr id="14" name="Line 6"/>
            <p:cNvSpPr>
              <a:spLocks noChangeShapeType="1"/>
            </p:cNvSpPr>
            <p:nvPr/>
          </p:nvSpPr>
          <p:spPr bwMode="auto">
            <a:xfrm>
              <a:off x="2874019" y="4772744"/>
              <a:ext cx="914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11"/>
            <p:cNvSpPr>
              <a:spLocks noChangeArrowheads="1"/>
            </p:cNvSpPr>
            <p:nvPr/>
          </p:nvSpPr>
          <p:spPr bwMode="auto">
            <a:xfrm>
              <a:off x="2645419" y="45441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Oval 12"/>
            <p:cNvSpPr>
              <a:spLocks noChangeArrowheads="1"/>
            </p:cNvSpPr>
            <p:nvPr/>
          </p:nvSpPr>
          <p:spPr bwMode="auto">
            <a:xfrm>
              <a:off x="3178819" y="50775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Oval 13"/>
            <p:cNvSpPr>
              <a:spLocks noChangeArrowheads="1"/>
            </p:cNvSpPr>
            <p:nvPr/>
          </p:nvSpPr>
          <p:spPr bwMode="auto">
            <a:xfrm>
              <a:off x="3712219" y="56109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15"/>
            <p:cNvSpPr>
              <a:spLocks noChangeArrowheads="1"/>
            </p:cNvSpPr>
            <p:nvPr/>
          </p:nvSpPr>
          <p:spPr bwMode="auto">
            <a:xfrm>
              <a:off x="2383036" y="5984007"/>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latin typeface="宋体" panose="02010600030101010101" pitchFamily="2" charset="-122"/>
                </a:rPr>
                <a:t>左单旋转</a:t>
              </a:r>
            </a:p>
          </p:txBody>
        </p:sp>
      </p:grpSp>
      <p:sp>
        <p:nvSpPr>
          <p:cNvPr id="24" name="Oval 16"/>
          <p:cNvSpPr>
            <a:spLocks noChangeArrowheads="1"/>
          </p:cNvSpPr>
          <p:nvPr/>
        </p:nvSpPr>
        <p:spPr bwMode="auto">
          <a:xfrm>
            <a:off x="4779019" y="50775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7"/>
          <p:cNvSpPr>
            <a:spLocks noChangeArrowheads="1"/>
          </p:cNvSpPr>
          <p:nvPr/>
        </p:nvSpPr>
        <p:spPr bwMode="auto">
          <a:xfrm>
            <a:off x="5312419" y="45441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8"/>
          <p:cNvSpPr>
            <a:spLocks noChangeArrowheads="1"/>
          </p:cNvSpPr>
          <p:nvPr/>
        </p:nvSpPr>
        <p:spPr bwMode="auto">
          <a:xfrm>
            <a:off x="5312419" y="56109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Rectangle 20"/>
          <p:cNvSpPr>
            <a:spLocks noChangeArrowheads="1"/>
          </p:cNvSpPr>
          <p:nvPr/>
        </p:nvSpPr>
        <p:spPr bwMode="auto">
          <a:xfrm>
            <a:off x="4172594" y="6006232"/>
            <a:ext cx="2168525" cy="523875"/>
          </a:xfrm>
          <a:prstGeom prst="rect">
            <a:avLst/>
          </a:prstGeom>
          <a:noFill/>
          <a:ln w="9525">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 </a:t>
            </a:r>
            <a:r>
              <a:rPr kumimoji="1" lang="zh-CN" altLang="en-US" sz="2800" b="1">
                <a:latin typeface="宋体" panose="02010600030101010101" pitchFamily="2" charset="-122"/>
                <a:ea typeface="宋体" panose="02010600030101010101" pitchFamily="2" charset="-122"/>
              </a:rPr>
              <a:t>左右双旋转</a:t>
            </a:r>
          </a:p>
        </p:txBody>
      </p:sp>
      <p:sp>
        <p:nvSpPr>
          <p:cNvPr id="28" name="Oval 21"/>
          <p:cNvSpPr>
            <a:spLocks noChangeArrowheads="1"/>
          </p:cNvSpPr>
          <p:nvPr/>
        </p:nvSpPr>
        <p:spPr bwMode="auto">
          <a:xfrm>
            <a:off x="7674619" y="50775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22"/>
          <p:cNvSpPr>
            <a:spLocks noChangeArrowheads="1"/>
          </p:cNvSpPr>
          <p:nvPr/>
        </p:nvSpPr>
        <p:spPr bwMode="auto">
          <a:xfrm>
            <a:off x="7141219" y="45441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23"/>
          <p:cNvSpPr>
            <a:spLocks noChangeArrowheads="1"/>
          </p:cNvSpPr>
          <p:nvPr/>
        </p:nvSpPr>
        <p:spPr bwMode="auto">
          <a:xfrm>
            <a:off x="7141219" y="56109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Rectangle 24"/>
          <p:cNvSpPr>
            <a:spLocks noChangeArrowheads="1"/>
          </p:cNvSpPr>
          <p:nvPr/>
        </p:nvSpPr>
        <p:spPr bwMode="auto">
          <a:xfrm>
            <a:off x="6490344" y="5984007"/>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latin typeface="宋体" panose="02010600030101010101" pitchFamily="2" charset="-122"/>
              </a:rPr>
              <a:t>右左双旋转</a:t>
            </a:r>
          </a:p>
        </p:txBody>
      </p:sp>
    </p:spTree>
    <p:extLst>
      <p:ext uri="{BB962C8B-B14F-4D97-AF65-F5344CB8AC3E}">
        <p14:creationId xmlns:p14="http://schemas.microsoft.com/office/powerpoint/2010/main" val="376297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Oval 4"/>
          <p:cNvSpPr>
            <a:spLocks noChangeArrowheads="1"/>
          </p:cNvSpPr>
          <p:nvPr/>
        </p:nvSpPr>
        <p:spPr bwMode="auto">
          <a:xfrm>
            <a:off x="1905000" y="2518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5</a:t>
            </a:r>
            <a:endParaRPr lang="en-US" altLang="zh-CN"/>
          </a:p>
        </p:txBody>
      </p:sp>
      <p:sp>
        <p:nvSpPr>
          <p:cNvPr id="204805" name="Oval 5"/>
          <p:cNvSpPr>
            <a:spLocks noChangeArrowheads="1"/>
          </p:cNvSpPr>
          <p:nvPr/>
        </p:nvSpPr>
        <p:spPr bwMode="auto">
          <a:xfrm>
            <a:off x="1143000" y="3280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4</a:t>
            </a:r>
            <a:endParaRPr lang="en-US" altLang="zh-CN"/>
          </a:p>
        </p:txBody>
      </p:sp>
      <p:sp>
        <p:nvSpPr>
          <p:cNvPr id="204806" name="Oval 6"/>
          <p:cNvSpPr>
            <a:spLocks noChangeArrowheads="1"/>
          </p:cNvSpPr>
          <p:nvPr/>
        </p:nvSpPr>
        <p:spPr bwMode="auto">
          <a:xfrm>
            <a:off x="381000" y="4042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2</a:t>
            </a:r>
            <a:endParaRPr lang="en-US" altLang="zh-CN"/>
          </a:p>
        </p:txBody>
      </p:sp>
      <p:sp>
        <p:nvSpPr>
          <p:cNvPr id="204807" name="Line 7"/>
          <p:cNvSpPr>
            <a:spLocks noChangeShapeType="1"/>
          </p:cNvSpPr>
          <p:nvPr/>
        </p:nvSpPr>
        <p:spPr bwMode="auto">
          <a:xfrm flipH="1">
            <a:off x="1524000" y="2899048"/>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8" name="Line 8"/>
          <p:cNvSpPr>
            <a:spLocks noChangeShapeType="1"/>
          </p:cNvSpPr>
          <p:nvPr/>
        </p:nvSpPr>
        <p:spPr bwMode="auto">
          <a:xfrm flipH="1">
            <a:off x="762000" y="3661048"/>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9" name="AutoShape 9"/>
          <p:cNvSpPr>
            <a:spLocks noChangeArrowheads="1"/>
          </p:cNvSpPr>
          <p:nvPr/>
        </p:nvSpPr>
        <p:spPr bwMode="auto">
          <a:xfrm>
            <a:off x="2438400" y="3508648"/>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10" name="Oval 10"/>
          <p:cNvSpPr>
            <a:spLocks noChangeArrowheads="1"/>
          </p:cNvSpPr>
          <p:nvPr/>
        </p:nvSpPr>
        <p:spPr bwMode="auto">
          <a:xfrm>
            <a:off x="3733800" y="2518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4</a:t>
            </a:r>
            <a:endParaRPr lang="en-US" altLang="zh-CN"/>
          </a:p>
        </p:txBody>
      </p:sp>
      <p:sp>
        <p:nvSpPr>
          <p:cNvPr id="204811" name="Oval 11"/>
          <p:cNvSpPr>
            <a:spLocks noChangeArrowheads="1"/>
          </p:cNvSpPr>
          <p:nvPr/>
        </p:nvSpPr>
        <p:spPr bwMode="auto">
          <a:xfrm>
            <a:off x="2971800" y="3280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2</a:t>
            </a:r>
            <a:endParaRPr lang="en-US" altLang="zh-CN"/>
          </a:p>
        </p:txBody>
      </p:sp>
      <p:sp>
        <p:nvSpPr>
          <p:cNvPr id="204812" name="Line 12"/>
          <p:cNvSpPr>
            <a:spLocks noChangeShapeType="1"/>
          </p:cNvSpPr>
          <p:nvPr/>
        </p:nvSpPr>
        <p:spPr bwMode="auto">
          <a:xfrm flipH="1">
            <a:off x="3352800" y="2899048"/>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3" name="Oval 13"/>
          <p:cNvSpPr>
            <a:spLocks noChangeArrowheads="1"/>
          </p:cNvSpPr>
          <p:nvPr/>
        </p:nvSpPr>
        <p:spPr bwMode="auto">
          <a:xfrm>
            <a:off x="4495800" y="3280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5</a:t>
            </a:r>
            <a:endParaRPr lang="en-US" altLang="zh-CN"/>
          </a:p>
        </p:txBody>
      </p:sp>
      <p:sp>
        <p:nvSpPr>
          <p:cNvPr id="204814" name="Line 14"/>
          <p:cNvSpPr>
            <a:spLocks noChangeShapeType="1"/>
          </p:cNvSpPr>
          <p:nvPr/>
        </p:nvSpPr>
        <p:spPr bwMode="auto">
          <a:xfrm>
            <a:off x="4114800" y="2899048"/>
            <a:ext cx="457200" cy="4572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5" name="Line 15"/>
          <p:cNvSpPr>
            <a:spLocks noChangeShapeType="1"/>
          </p:cNvSpPr>
          <p:nvPr/>
        </p:nvSpPr>
        <p:spPr bwMode="auto">
          <a:xfrm>
            <a:off x="1447800" y="2060848"/>
            <a:ext cx="533400" cy="533400"/>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6" name="Line 16"/>
          <p:cNvSpPr>
            <a:spLocks noChangeShapeType="1"/>
          </p:cNvSpPr>
          <p:nvPr/>
        </p:nvSpPr>
        <p:spPr bwMode="auto">
          <a:xfrm>
            <a:off x="3352800" y="2137048"/>
            <a:ext cx="457200" cy="45720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7" name="AutoShape 17"/>
          <p:cNvSpPr>
            <a:spLocks noChangeArrowheads="1"/>
          </p:cNvSpPr>
          <p:nvPr/>
        </p:nvSpPr>
        <p:spPr bwMode="auto">
          <a:xfrm>
            <a:off x="5715000" y="3508648"/>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18" name="Oval 18"/>
          <p:cNvSpPr>
            <a:spLocks noChangeArrowheads="1"/>
          </p:cNvSpPr>
          <p:nvPr/>
        </p:nvSpPr>
        <p:spPr bwMode="auto">
          <a:xfrm>
            <a:off x="5181600" y="4042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8</a:t>
            </a:r>
            <a:endParaRPr lang="en-US" altLang="zh-CN"/>
          </a:p>
        </p:txBody>
      </p:sp>
      <p:sp>
        <p:nvSpPr>
          <p:cNvPr id="204819" name="Line 19"/>
          <p:cNvSpPr>
            <a:spLocks noChangeShapeType="1"/>
          </p:cNvSpPr>
          <p:nvPr/>
        </p:nvSpPr>
        <p:spPr bwMode="auto">
          <a:xfrm>
            <a:off x="4876800" y="3661048"/>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0" name="Oval 20"/>
          <p:cNvSpPr>
            <a:spLocks noChangeArrowheads="1"/>
          </p:cNvSpPr>
          <p:nvPr/>
        </p:nvSpPr>
        <p:spPr bwMode="auto">
          <a:xfrm>
            <a:off x="4495800" y="4804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6</a:t>
            </a:r>
            <a:endParaRPr lang="en-US" altLang="zh-CN"/>
          </a:p>
        </p:txBody>
      </p:sp>
      <p:sp>
        <p:nvSpPr>
          <p:cNvPr id="204821" name="Line 21"/>
          <p:cNvSpPr>
            <a:spLocks noChangeShapeType="1"/>
          </p:cNvSpPr>
          <p:nvPr/>
        </p:nvSpPr>
        <p:spPr bwMode="auto">
          <a:xfrm flipH="1">
            <a:off x="4800600" y="4423048"/>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2" name="Rectangle 22"/>
          <p:cNvSpPr>
            <a:spLocks noChangeArrowheads="1"/>
          </p:cNvSpPr>
          <p:nvPr/>
        </p:nvSpPr>
        <p:spPr bwMode="auto">
          <a:xfrm>
            <a:off x="4343400" y="3203848"/>
            <a:ext cx="1371600" cy="2133600"/>
          </a:xfrm>
          <a:prstGeom prst="rect">
            <a:avLst/>
          </a:prstGeom>
          <a:solidFill>
            <a:srgbClr val="FFFF99">
              <a:alpha val="50195"/>
            </a:srgbClr>
          </a:solidFill>
          <a:ln w="9525">
            <a:solidFill>
              <a:srgbClr val="FFFFCC"/>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826" name="Line 26"/>
          <p:cNvSpPr>
            <a:spLocks noChangeShapeType="1"/>
          </p:cNvSpPr>
          <p:nvPr/>
        </p:nvSpPr>
        <p:spPr bwMode="auto">
          <a:xfrm>
            <a:off x="7391400" y="2899048"/>
            <a:ext cx="457200" cy="45720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7" name="Line 27"/>
          <p:cNvSpPr>
            <a:spLocks noChangeShapeType="1"/>
          </p:cNvSpPr>
          <p:nvPr/>
        </p:nvSpPr>
        <p:spPr bwMode="auto">
          <a:xfrm>
            <a:off x="6553200" y="2060848"/>
            <a:ext cx="533400" cy="533400"/>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28" name="Oval 28"/>
          <p:cNvSpPr>
            <a:spLocks noChangeArrowheads="1"/>
          </p:cNvSpPr>
          <p:nvPr/>
        </p:nvSpPr>
        <p:spPr bwMode="auto">
          <a:xfrm>
            <a:off x="7772400" y="3280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6</a:t>
            </a:r>
            <a:endParaRPr lang="en-US" altLang="zh-CN"/>
          </a:p>
        </p:txBody>
      </p:sp>
      <p:sp>
        <p:nvSpPr>
          <p:cNvPr id="204829" name="Oval 29"/>
          <p:cNvSpPr>
            <a:spLocks noChangeArrowheads="1"/>
          </p:cNvSpPr>
          <p:nvPr/>
        </p:nvSpPr>
        <p:spPr bwMode="auto">
          <a:xfrm>
            <a:off x="7010400" y="4042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5</a:t>
            </a:r>
            <a:endParaRPr lang="en-US" altLang="zh-CN"/>
          </a:p>
        </p:txBody>
      </p:sp>
      <p:sp>
        <p:nvSpPr>
          <p:cNvPr id="204830" name="Line 30"/>
          <p:cNvSpPr>
            <a:spLocks noChangeShapeType="1"/>
          </p:cNvSpPr>
          <p:nvPr/>
        </p:nvSpPr>
        <p:spPr bwMode="auto">
          <a:xfrm flipH="1">
            <a:off x="7391400" y="3661048"/>
            <a:ext cx="457200" cy="4572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1" name="Line 31"/>
          <p:cNvSpPr>
            <a:spLocks noChangeShapeType="1"/>
          </p:cNvSpPr>
          <p:nvPr/>
        </p:nvSpPr>
        <p:spPr bwMode="auto">
          <a:xfrm>
            <a:off x="8153400" y="3661048"/>
            <a:ext cx="457200" cy="45720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3" name="Oval 33"/>
          <p:cNvSpPr>
            <a:spLocks noChangeArrowheads="1"/>
          </p:cNvSpPr>
          <p:nvPr/>
        </p:nvSpPr>
        <p:spPr bwMode="auto">
          <a:xfrm>
            <a:off x="8534400" y="4042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8</a:t>
            </a:r>
            <a:endParaRPr lang="en-US" altLang="zh-CN"/>
          </a:p>
        </p:txBody>
      </p:sp>
      <p:sp>
        <p:nvSpPr>
          <p:cNvPr id="204834" name="Oval 34"/>
          <p:cNvSpPr>
            <a:spLocks noChangeArrowheads="1"/>
          </p:cNvSpPr>
          <p:nvPr/>
        </p:nvSpPr>
        <p:spPr bwMode="auto">
          <a:xfrm>
            <a:off x="7010400" y="2518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4</a:t>
            </a:r>
            <a:endParaRPr lang="en-US" altLang="zh-CN"/>
          </a:p>
        </p:txBody>
      </p:sp>
      <p:sp>
        <p:nvSpPr>
          <p:cNvPr id="204835" name="Oval 35"/>
          <p:cNvSpPr>
            <a:spLocks noChangeArrowheads="1"/>
          </p:cNvSpPr>
          <p:nvPr/>
        </p:nvSpPr>
        <p:spPr bwMode="auto">
          <a:xfrm>
            <a:off x="6248400" y="3280048"/>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2</a:t>
            </a:r>
            <a:endParaRPr lang="en-US" altLang="zh-CN"/>
          </a:p>
        </p:txBody>
      </p:sp>
      <p:sp>
        <p:nvSpPr>
          <p:cNvPr id="204836" name="Line 36"/>
          <p:cNvSpPr>
            <a:spLocks noChangeShapeType="1"/>
          </p:cNvSpPr>
          <p:nvPr/>
        </p:nvSpPr>
        <p:spPr bwMode="auto">
          <a:xfrm flipH="1">
            <a:off x="6629400" y="2899048"/>
            <a:ext cx="457200" cy="457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37" name="AutoShape 37"/>
          <p:cNvSpPr>
            <a:spLocks noChangeArrowheads="1"/>
          </p:cNvSpPr>
          <p:nvPr/>
        </p:nvSpPr>
        <p:spPr bwMode="auto">
          <a:xfrm>
            <a:off x="2438400" y="4804048"/>
            <a:ext cx="1524000" cy="838200"/>
          </a:xfrm>
          <a:prstGeom prst="wedgeRoundRectCallout">
            <a:avLst>
              <a:gd name="adj1" fmla="val -43125"/>
              <a:gd name="adj2" fmla="val -158144"/>
              <a:gd name="adj3" fmla="val 16667"/>
            </a:avLst>
          </a:prstGeom>
          <a:solidFill>
            <a:srgbClr val="FFFFCC"/>
          </a:solidFill>
          <a:ln w="9525">
            <a:solidFill>
              <a:srgbClr val="8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ea typeface="隶书" panose="02010509060101010101" pitchFamily="49" charset="-122"/>
              </a:rPr>
              <a:t>向右旋转</a:t>
            </a:r>
          </a:p>
          <a:p>
            <a:pPr algn="ctr" eaLnBrk="1" hangingPunct="1"/>
            <a:r>
              <a:rPr lang="zh-CN" altLang="en-US" sz="2800">
                <a:solidFill>
                  <a:srgbClr val="A50021"/>
                </a:solidFill>
                <a:ea typeface="隶书" panose="02010509060101010101" pitchFamily="49" charset="-122"/>
              </a:rPr>
              <a:t>一次</a:t>
            </a:r>
            <a:endParaRPr lang="zh-CN" altLang="en-US" sz="2800"/>
          </a:p>
        </p:txBody>
      </p:sp>
      <p:sp>
        <p:nvSpPr>
          <p:cNvPr id="204838" name="AutoShape 38"/>
          <p:cNvSpPr>
            <a:spLocks noChangeArrowheads="1"/>
          </p:cNvSpPr>
          <p:nvPr/>
        </p:nvSpPr>
        <p:spPr bwMode="auto">
          <a:xfrm>
            <a:off x="6096000" y="4804048"/>
            <a:ext cx="1981200" cy="914400"/>
          </a:xfrm>
          <a:prstGeom prst="wedgeRoundRectCallout">
            <a:avLst>
              <a:gd name="adj1" fmla="val -65384"/>
              <a:gd name="adj2" fmla="val -150870"/>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ea typeface="隶书" panose="02010509060101010101" pitchFamily="49" charset="-122"/>
              </a:rPr>
              <a:t>先向右旋转</a:t>
            </a:r>
          </a:p>
          <a:p>
            <a:pPr algn="ctr" eaLnBrk="1" hangingPunct="1"/>
            <a:r>
              <a:rPr lang="zh-CN" altLang="en-US" sz="2800">
                <a:solidFill>
                  <a:srgbClr val="A50021"/>
                </a:solidFill>
                <a:ea typeface="隶书" panose="02010509060101010101" pitchFamily="49" charset="-122"/>
              </a:rPr>
              <a:t>再向左旋转</a:t>
            </a:r>
            <a:endParaRPr lang="zh-CN" altLang="en-US" sz="3200"/>
          </a:p>
        </p:txBody>
      </p:sp>
      <p:sp>
        <p:nvSpPr>
          <p:cNvPr id="204839" name="Rectangle 39"/>
          <p:cNvSpPr>
            <a:spLocks noChangeArrowheads="1"/>
          </p:cNvSpPr>
          <p:nvPr/>
        </p:nvSpPr>
        <p:spPr bwMode="auto">
          <a:xfrm>
            <a:off x="304800" y="2289448"/>
            <a:ext cx="2133600" cy="2286000"/>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标题 3"/>
          <p:cNvSpPr>
            <a:spLocks noGrp="1"/>
          </p:cNvSpPr>
          <p:nvPr>
            <p:ph type="title"/>
          </p:nvPr>
        </p:nvSpPr>
        <p:spPr/>
        <p:txBody>
          <a:bodyPr/>
          <a:lstStyle/>
          <a:p>
            <a:r>
              <a:rPr lang="zh-CN" altLang="en-US" smtClean="0"/>
              <a:t>平衡化旋转示例</a:t>
            </a:r>
            <a:r>
              <a:rPr lang="en-US" altLang="zh-CN" smtClean="0"/>
              <a:t>-I</a:t>
            </a:r>
            <a:endParaRPr lang="zh-CN" altLang="en-US"/>
          </a:p>
        </p:txBody>
      </p:sp>
      <p:sp>
        <p:nvSpPr>
          <p:cNvPr id="5" name="内容占位符 4"/>
          <p:cNvSpPr>
            <a:spLocks noGrp="1"/>
          </p:cNvSpPr>
          <p:nvPr>
            <p:ph idx="1"/>
          </p:nvPr>
        </p:nvSpPr>
        <p:spPr/>
        <p:txBody>
          <a:bodyPr/>
          <a:lstStyle/>
          <a:p>
            <a:r>
              <a:rPr lang="zh-CN" altLang="en-US" smtClean="0"/>
              <a:t>依次插入的关键字为</a:t>
            </a:r>
            <a:r>
              <a:rPr lang="en-US" altLang="zh-CN" smtClean="0"/>
              <a:t>5, 4, 2, 8, 6, 9</a:t>
            </a:r>
          </a:p>
          <a:p>
            <a:endParaRPr lang="zh-CN" altLang="en-US"/>
          </a:p>
        </p:txBody>
      </p:sp>
    </p:spTree>
    <p:extLst>
      <p:ext uri="{BB962C8B-B14F-4D97-AF65-F5344CB8AC3E}">
        <p14:creationId xmlns:p14="http://schemas.microsoft.com/office/powerpoint/2010/main" val="3245882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15"/>
                                        </p:tgtEl>
                                        <p:attrNameLst>
                                          <p:attrName>style.visibility</p:attrName>
                                        </p:attrNameLst>
                                      </p:cBhvr>
                                      <p:to>
                                        <p:strVal val="visible"/>
                                      </p:to>
                                    </p:set>
                                    <p:animEffect transition="in" filter="wipe(up)">
                                      <p:cBhvr>
                                        <p:cTn id="7" dur="500"/>
                                        <p:tgtEl>
                                          <p:spTgt spid="20481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4804"/>
                                        </p:tgtEl>
                                        <p:attrNameLst>
                                          <p:attrName>style.visibility</p:attrName>
                                        </p:attrNameLst>
                                      </p:cBhvr>
                                      <p:to>
                                        <p:strVal val="visible"/>
                                      </p:to>
                                    </p:set>
                                    <p:animEffect transition="in" filter="wipe(up)">
                                      <p:cBhvr>
                                        <p:cTn id="11" dur="500"/>
                                        <p:tgtEl>
                                          <p:spTgt spid="2048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807"/>
                                        </p:tgtEl>
                                        <p:attrNameLst>
                                          <p:attrName>style.visibility</p:attrName>
                                        </p:attrNameLst>
                                      </p:cBhvr>
                                      <p:to>
                                        <p:strVal val="visible"/>
                                      </p:to>
                                    </p:set>
                                    <p:animEffect transition="in" filter="wipe(up)">
                                      <p:cBhvr>
                                        <p:cTn id="16" dur="500"/>
                                        <p:tgtEl>
                                          <p:spTgt spid="204807"/>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04805"/>
                                        </p:tgtEl>
                                        <p:attrNameLst>
                                          <p:attrName>style.visibility</p:attrName>
                                        </p:attrNameLst>
                                      </p:cBhvr>
                                      <p:to>
                                        <p:strVal val="visible"/>
                                      </p:to>
                                    </p:set>
                                    <p:animEffect transition="in" filter="wipe(up)">
                                      <p:cBhvr>
                                        <p:cTn id="20" dur="500"/>
                                        <p:tgtEl>
                                          <p:spTgt spid="2048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04808"/>
                                        </p:tgtEl>
                                        <p:attrNameLst>
                                          <p:attrName>style.visibility</p:attrName>
                                        </p:attrNameLst>
                                      </p:cBhvr>
                                      <p:to>
                                        <p:strVal val="visible"/>
                                      </p:to>
                                    </p:set>
                                    <p:animEffect transition="in" filter="wipe(up)">
                                      <p:cBhvr>
                                        <p:cTn id="25" dur="500"/>
                                        <p:tgtEl>
                                          <p:spTgt spid="204808"/>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04806"/>
                                        </p:tgtEl>
                                        <p:attrNameLst>
                                          <p:attrName>style.visibility</p:attrName>
                                        </p:attrNameLst>
                                      </p:cBhvr>
                                      <p:to>
                                        <p:strVal val="visible"/>
                                      </p:to>
                                    </p:set>
                                    <p:animEffect transition="in" filter="wipe(up)">
                                      <p:cBhvr>
                                        <p:cTn id="29" dur="500"/>
                                        <p:tgtEl>
                                          <p:spTgt spid="2048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4839"/>
                                        </p:tgtEl>
                                        <p:attrNameLst>
                                          <p:attrName>style.visibility</p:attrName>
                                        </p:attrNameLst>
                                      </p:cBhvr>
                                      <p:to>
                                        <p:strVal val="visible"/>
                                      </p:to>
                                    </p:set>
                                    <p:animEffect transition="in" filter="wipe(left)">
                                      <p:cBhvr>
                                        <p:cTn id="34" dur="500"/>
                                        <p:tgtEl>
                                          <p:spTgt spid="2048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04809"/>
                                        </p:tgtEl>
                                        <p:attrNameLst>
                                          <p:attrName>style.visibility</p:attrName>
                                        </p:attrNameLst>
                                      </p:cBhvr>
                                      <p:to>
                                        <p:strVal val="visible"/>
                                      </p:to>
                                    </p:set>
                                    <p:anim calcmode="lin" valueType="num">
                                      <p:cBhvr>
                                        <p:cTn id="39" dur="500" fill="hold"/>
                                        <p:tgtEl>
                                          <p:spTgt spid="204809"/>
                                        </p:tgtEl>
                                        <p:attrNameLst>
                                          <p:attrName>ppt_x</p:attrName>
                                        </p:attrNameLst>
                                      </p:cBhvr>
                                      <p:tavLst>
                                        <p:tav tm="0">
                                          <p:val>
                                            <p:strVal val="#ppt_x-#ppt_w/2"/>
                                          </p:val>
                                        </p:tav>
                                        <p:tav tm="100000">
                                          <p:val>
                                            <p:strVal val="#ppt_x"/>
                                          </p:val>
                                        </p:tav>
                                      </p:tavLst>
                                    </p:anim>
                                    <p:anim calcmode="lin" valueType="num">
                                      <p:cBhvr>
                                        <p:cTn id="40" dur="500" fill="hold"/>
                                        <p:tgtEl>
                                          <p:spTgt spid="204809"/>
                                        </p:tgtEl>
                                        <p:attrNameLst>
                                          <p:attrName>ppt_y</p:attrName>
                                        </p:attrNameLst>
                                      </p:cBhvr>
                                      <p:tavLst>
                                        <p:tav tm="0">
                                          <p:val>
                                            <p:strVal val="#ppt_y"/>
                                          </p:val>
                                        </p:tav>
                                        <p:tav tm="100000">
                                          <p:val>
                                            <p:strVal val="#ppt_y"/>
                                          </p:val>
                                        </p:tav>
                                      </p:tavLst>
                                    </p:anim>
                                    <p:anim calcmode="lin" valueType="num">
                                      <p:cBhvr>
                                        <p:cTn id="41" dur="500" fill="hold"/>
                                        <p:tgtEl>
                                          <p:spTgt spid="204809"/>
                                        </p:tgtEl>
                                        <p:attrNameLst>
                                          <p:attrName>ppt_w</p:attrName>
                                        </p:attrNameLst>
                                      </p:cBhvr>
                                      <p:tavLst>
                                        <p:tav tm="0">
                                          <p:val>
                                            <p:fltVal val="0"/>
                                          </p:val>
                                        </p:tav>
                                        <p:tav tm="100000">
                                          <p:val>
                                            <p:strVal val="#ppt_w"/>
                                          </p:val>
                                        </p:tav>
                                      </p:tavLst>
                                    </p:anim>
                                    <p:anim calcmode="lin" valueType="num">
                                      <p:cBhvr>
                                        <p:cTn id="42" dur="500" fill="hold"/>
                                        <p:tgtEl>
                                          <p:spTgt spid="204809"/>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2" presetClass="entr" presetSubtype="4" fill="hold" grpId="0" nodeType="afterEffect">
                                  <p:stCondLst>
                                    <p:cond delay="0"/>
                                  </p:stCondLst>
                                  <p:childTnLst>
                                    <p:set>
                                      <p:cBhvr>
                                        <p:cTn id="45" dur="1" fill="hold">
                                          <p:stCondLst>
                                            <p:cond delay="0"/>
                                          </p:stCondLst>
                                        </p:cTn>
                                        <p:tgtEl>
                                          <p:spTgt spid="204837"/>
                                        </p:tgtEl>
                                        <p:attrNameLst>
                                          <p:attrName>style.visibility</p:attrName>
                                        </p:attrNameLst>
                                      </p:cBhvr>
                                      <p:to>
                                        <p:strVal val="visible"/>
                                      </p:to>
                                    </p:set>
                                    <p:animEffect transition="in" filter="slide(fromBottom)">
                                      <p:cBhvr>
                                        <p:cTn id="46" dur="500"/>
                                        <p:tgtEl>
                                          <p:spTgt spid="20483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04816"/>
                                        </p:tgtEl>
                                        <p:attrNameLst>
                                          <p:attrName>style.visibility</p:attrName>
                                        </p:attrNameLst>
                                      </p:cBhvr>
                                      <p:to>
                                        <p:strVal val="visible"/>
                                      </p:to>
                                    </p:set>
                                    <p:animEffect transition="in" filter="wipe(up)">
                                      <p:cBhvr>
                                        <p:cTn id="51" dur="500"/>
                                        <p:tgtEl>
                                          <p:spTgt spid="204816"/>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204810"/>
                                        </p:tgtEl>
                                        <p:attrNameLst>
                                          <p:attrName>style.visibility</p:attrName>
                                        </p:attrNameLst>
                                      </p:cBhvr>
                                      <p:to>
                                        <p:strVal val="visible"/>
                                      </p:to>
                                    </p:set>
                                    <p:animEffect transition="in" filter="wipe(up)">
                                      <p:cBhvr>
                                        <p:cTn id="55" dur="500"/>
                                        <p:tgtEl>
                                          <p:spTgt spid="204810"/>
                                        </p:tgtEl>
                                      </p:cBhvr>
                                    </p:animEffect>
                                  </p:childTnLst>
                                </p:cTn>
                              </p:par>
                            </p:childTnLst>
                          </p:cTn>
                        </p:par>
                        <p:par>
                          <p:cTn id="56" fill="hold" nodeType="afterGroup">
                            <p:stCondLst>
                              <p:cond delay="1000"/>
                            </p:stCondLst>
                            <p:childTnLst>
                              <p:par>
                                <p:cTn id="57" presetID="1" presetClass="entr" presetSubtype="0" fill="hold" grpId="0" nodeType="afterEffect">
                                  <p:stCondLst>
                                    <p:cond delay="0"/>
                                  </p:stCondLst>
                                  <p:childTnLst>
                                    <p:set>
                                      <p:cBhvr>
                                        <p:cTn id="58" dur="1" fill="hold">
                                          <p:stCondLst>
                                            <p:cond delay="499"/>
                                          </p:stCondLst>
                                        </p:cTn>
                                        <p:tgtEl>
                                          <p:spTgt spid="204812"/>
                                        </p:tgtEl>
                                        <p:attrNameLst>
                                          <p:attrName>style.visibility</p:attrName>
                                        </p:attrNameLst>
                                      </p:cBhvr>
                                      <p:to>
                                        <p:strVal val="visible"/>
                                      </p:to>
                                    </p:set>
                                  </p:childTnLst>
                                </p:cTn>
                              </p:par>
                            </p:childTnLst>
                          </p:cTn>
                        </p:par>
                        <p:par>
                          <p:cTn id="59" fill="hold" nodeType="afterGroup">
                            <p:stCondLst>
                              <p:cond delay="1500"/>
                            </p:stCondLst>
                            <p:childTnLst>
                              <p:par>
                                <p:cTn id="60" presetID="1" presetClass="entr" presetSubtype="0" fill="hold" grpId="0" nodeType="afterEffect">
                                  <p:stCondLst>
                                    <p:cond delay="0"/>
                                  </p:stCondLst>
                                  <p:childTnLst>
                                    <p:set>
                                      <p:cBhvr>
                                        <p:cTn id="61" dur="1" fill="hold">
                                          <p:stCondLst>
                                            <p:cond delay="499"/>
                                          </p:stCondLst>
                                        </p:cTn>
                                        <p:tgtEl>
                                          <p:spTgt spid="20481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04814"/>
                                        </p:tgtEl>
                                        <p:attrNameLst>
                                          <p:attrName>style.visibility</p:attrName>
                                        </p:attrNameLst>
                                      </p:cBhvr>
                                      <p:to>
                                        <p:strVal val="visible"/>
                                      </p:to>
                                    </p:set>
                                    <p:animEffect transition="in" filter="wipe(up)">
                                      <p:cBhvr>
                                        <p:cTn id="66" dur="500"/>
                                        <p:tgtEl>
                                          <p:spTgt spid="204814"/>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04813"/>
                                        </p:tgtEl>
                                        <p:attrNameLst>
                                          <p:attrName>style.visibility</p:attrName>
                                        </p:attrNameLst>
                                      </p:cBhvr>
                                      <p:to>
                                        <p:strVal val="visible"/>
                                      </p:to>
                                    </p:set>
                                    <p:animEffect transition="in" filter="wipe(up)">
                                      <p:cBhvr>
                                        <p:cTn id="70" dur="500"/>
                                        <p:tgtEl>
                                          <p:spTgt spid="2048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04819"/>
                                        </p:tgtEl>
                                        <p:attrNameLst>
                                          <p:attrName>style.visibility</p:attrName>
                                        </p:attrNameLst>
                                      </p:cBhvr>
                                      <p:to>
                                        <p:strVal val="visible"/>
                                      </p:to>
                                    </p:set>
                                    <p:animEffect transition="in" filter="wipe(up)">
                                      <p:cBhvr>
                                        <p:cTn id="75" dur="500"/>
                                        <p:tgtEl>
                                          <p:spTgt spid="204819"/>
                                        </p:tgtEl>
                                      </p:cBhvr>
                                    </p:animEffect>
                                  </p:child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204818"/>
                                        </p:tgtEl>
                                        <p:attrNameLst>
                                          <p:attrName>style.visibility</p:attrName>
                                        </p:attrNameLst>
                                      </p:cBhvr>
                                      <p:to>
                                        <p:strVal val="visible"/>
                                      </p:to>
                                    </p:set>
                                    <p:animEffect transition="in" filter="wipe(up)">
                                      <p:cBhvr>
                                        <p:cTn id="79" dur="500"/>
                                        <p:tgtEl>
                                          <p:spTgt spid="2048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04821"/>
                                        </p:tgtEl>
                                        <p:attrNameLst>
                                          <p:attrName>style.visibility</p:attrName>
                                        </p:attrNameLst>
                                      </p:cBhvr>
                                      <p:to>
                                        <p:strVal val="visible"/>
                                      </p:to>
                                    </p:set>
                                    <p:animEffect transition="in" filter="wipe(up)">
                                      <p:cBhvr>
                                        <p:cTn id="84" dur="500"/>
                                        <p:tgtEl>
                                          <p:spTgt spid="204821"/>
                                        </p:tgtEl>
                                      </p:cBhvr>
                                    </p:animEffect>
                                  </p:childTnLst>
                                </p:cTn>
                              </p:par>
                            </p:childTnLst>
                          </p:cTn>
                        </p:par>
                        <p:par>
                          <p:cTn id="85" fill="hold" nodeType="afterGroup">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204820"/>
                                        </p:tgtEl>
                                        <p:attrNameLst>
                                          <p:attrName>style.visibility</p:attrName>
                                        </p:attrNameLst>
                                      </p:cBhvr>
                                      <p:to>
                                        <p:strVal val="visible"/>
                                      </p:to>
                                    </p:set>
                                    <p:animEffect transition="in" filter="wipe(up)">
                                      <p:cBhvr>
                                        <p:cTn id="88" dur="500"/>
                                        <p:tgtEl>
                                          <p:spTgt spid="20482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04822"/>
                                        </p:tgtEl>
                                        <p:attrNameLst>
                                          <p:attrName>style.visibility</p:attrName>
                                        </p:attrNameLst>
                                      </p:cBhvr>
                                      <p:to>
                                        <p:strVal val="visible"/>
                                      </p:to>
                                    </p:set>
                                    <p:animEffect transition="in" filter="wipe(left)">
                                      <p:cBhvr>
                                        <p:cTn id="93" dur="500"/>
                                        <p:tgtEl>
                                          <p:spTgt spid="2048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8" fill="hold" grpId="0" nodeType="clickEffect">
                                  <p:stCondLst>
                                    <p:cond delay="0"/>
                                  </p:stCondLst>
                                  <p:childTnLst>
                                    <p:set>
                                      <p:cBhvr>
                                        <p:cTn id="97" dur="1" fill="hold">
                                          <p:stCondLst>
                                            <p:cond delay="0"/>
                                          </p:stCondLst>
                                        </p:cTn>
                                        <p:tgtEl>
                                          <p:spTgt spid="204817"/>
                                        </p:tgtEl>
                                        <p:attrNameLst>
                                          <p:attrName>style.visibility</p:attrName>
                                        </p:attrNameLst>
                                      </p:cBhvr>
                                      <p:to>
                                        <p:strVal val="visible"/>
                                      </p:to>
                                    </p:set>
                                    <p:anim calcmode="lin" valueType="num">
                                      <p:cBhvr>
                                        <p:cTn id="98" dur="500" fill="hold"/>
                                        <p:tgtEl>
                                          <p:spTgt spid="204817"/>
                                        </p:tgtEl>
                                        <p:attrNameLst>
                                          <p:attrName>ppt_x</p:attrName>
                                        </p:attrNameLst>
                                      </p:cBhvr>
                                      <p:tavLst>
                                        <p:tav tm="0">
                                          <p:val>
                                            <p:strVal val="#ppt_x-#ppt_w/2"/>
                                          </p:val>
                                        </p:tav>
                                        <p:tav tm="100000">
                                          <p:val>
                                            <p:strVal val="#ppt_x"/>
                                          </p:val>
                                        </p:tav>
                                      </p:tavLst>
                                    </p:anim>
                                    <p:anim calcmode="lin" valueType="num">
                                      <p:cBhvr>
                                        <p:cTn id="99" dur="500" fill="hold"/>
                                        <p:tgtEl>
                                          <p:spTgt spid="204817"/>
                                        </p:tgtEl>
                                        <p:attrNameLst>
                                          <p:attrName>ppt_y</p:attrName>
                                        </p:attrNameLst>
                                      </p:cBhvr>
                                      <p:tavLst>
                                        <p:tav tm="0">
                                          <p:val>
                                            <p:strVal val="#ppt_y"/>
                                          </p:val>
                                        </p:tav>
                                        <p:tav tm="100000">
                                          <p:val>
                                            <p:strVal val="#ppt_y"/>
                                          </p:val>
                                        </p:tav>
                                      </p:tavLst>
                                    </p:anim>
                                    <p:anim calcmode="lin" valueType="num">
                                      <p:cBhvr>
                                        <p:cTn id="100" dur="500" fill="hold"/>
                                        <p:tgtEl>
                                          <p:spTgt spid="204817"/>
                                        </p:tgtEl>
                                        <p:attrNameLst>
                                          <p:attrName>ppt_w</p:attrName>
                                        </p:attrNameLst>
                                      </p:cBhvr>
                                      <p:tavLst>
                                        <p:tav tm="0">
                                          <p:val>
                                            <p:fltVal val="0"/>
                                          </p:val>
                                        </p:tav>
                                        <p:tav tm="100000">
                                          <p:val>
                                            <p:strVal val="#ppt_w"/>
                                          </p:val>
                                        </p:tav>
                                      </p:tavLst>
                                    </p:anim>
                                    <p:anim calcmode="lin" valueType="num">
                                      <p:cBhvr>
                                        <p:cTn id="101" dur="500" fill="hold"/>
                                        <p:tgtEl>
                                          <p:spTgt spid="204817"/>
                                        </p:tgtEl>
                                        <p:attrNameLst>
                                          <p:attrName>ppt_h</p:attrName>
                                        </p:attrNameLst>
                                      </p:cBhvr>
                                      <p:tavLst>
                                        <p:tav tm="0">
                                          <p:val>
                                            <p:strVal val="#ppt_h"/>
                                          </p:val>
                                        </p:tav>
                                        <p:tav tm="100000">
                                          <p:val>
                                            <p:strVal val="#ppt_h"/>
                                          </p:val>
                                        </p:tav>
                                      </p:tavLst>
                                    </p:anim>
                                  </p:childTnLst>
                                </p:cTn>
                              </p:par>
                            </p:childTnLst>
                          </p:cTn>
                        </p:par>
                        <p:par>
                          <p:cTn id="102" fill="hold" nodeType="afterGroup">
                            <p:stCondLst>
                              <p:cond delay="500"/>
                            </p:stCondLst>
                            <p:childTnLst>
                              <p:par>
                                <p:cTn id="103" presetID="12" presetClass="entr" presetSubtype="4" fill="hold" grpId="0" nodeType="afterEffect">
                                  <p:stCondLst>
                                    <p:cond delay="0"/>
                                  </p:stCondLst>
                                  <p:childTnLst>
                                    <p:set>
                                      <p:cBhvr>
                                        <p:cTn id="104" dur="1" fill="hold">
                                          <p:stCondLst>
                                            <p:cond delay="0"/>
                                          </p:stCondLst>
                                        </p:cTn>
                                        <p:tgtEl>
                                          <p:spTgt spid="204838"/>
                                        </p:tgtEl>
                                        <p:attrNameLst>
                                          <p:attrName>style.visibility</p:attrName>
                                        </p:attrNameLst>
                                      </p:cBhvr>
                                      <p:to>
                                        <p:strVal val="visible"/>
                                      </p:to>
                                    </p:set>
                                    <p:animEffect transition="in" filter="slide(fromBottom)">
                                      <p:cBhvr>
                                        <p:cTn id="105" dur="500"/>
                                        <p:tgtEl>
                                          <p:spTgt spid="20483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204827"/>
                                        </p:tgtEl>
                                        <p:attrNameLst>
                                          <p:attrName>style.visibility</p:attrName>
                                        </p:attrNameLst>
                                      </p:cBhvr>
                                      <p:to>
                                        <p:strVal val="visible"/>
                                      </p:to>
                                    </p:set>
                                    <p:animEffect transition="in" filter="wipe(up)">
                                      <p:cBhvr>
                                        <p:cTn id="110" dur="500"/>
                                        <p:tgtEl>
                                          <p:spTgt spid="204827"/>
                                        </p:tgtEl>
                                      </p:cBhvr>
                                    </p:animEffect>
                                  </p:childTnLst>
                                </p:cTn>
                              </p:par>
                            </p:childTnLst>
                          </p:cTn>
                        </p:par>
                        <p:par>
                          <p:cTn id="111" fill="hold" nodeType="afterGroup">
                            <p:stCondLst>
                              <p:cond delay="500"/>
                            </p:stCondLst>
                            <p:childTnLst>
                              <p:par>
                                <p:cTn id="112" presetID="22" presetClass="entr" presetSubtype="1" fill="hold" grpId="0" nodeType="afterEffect">
                                  <p:stCondLst>
                                    <p:cond delay="0"/>
                                  </p:stCondLst>
                                  <p:childTnLst>
                                    <p:set>
                                      <p:cBhvr>
                                        <p:cTn id="113" dur="1" fill="hold">
                                          <p:stCondLst>
                                            <p:cond delay="0"/>
                                          </p:stCondLst>
                                        </p:cTn>
                                        <p:tgtEl>
                                          <p:spTgt spid="204834"/>
                                        </p:tgtEl>
                                        <p:attrNameLst>
                                          <p:attrName>style.visibility</p:attrName>
                                        </p:attrNameLst>
                                      </p:cBhvr>
                                      <p:to>
                                        <p:strVal val="visible"/>
                                      </p:to>
                                    </p:set>
                                    <p:animEffect transition="in" filter="wipe(up)">
                                      <p:cBhvr>
                                        <p:cTn id="114" dur="500"/>
                                        <p:tgtEl>
                                          <p:spTgt spid="204834"/>
                                        </p:tgtEl>
                                      </p:cBhvr>
                                    </p:animEffect>
                                  </p:childTnLst>
                                </p:cTn>
                              </p:par>
                            </p:childTnLst>
                          </p:cTn>
                        </p:par>
                        <p:par>
                          <p:cTn id="115" fill="hold" nodeType="afterGroup">
                            <p:stCondLst>
                              <p:cond delay="1000"/>
                            </p:stCondLst>
                            <p:childTnLst>
                              <p:par>
                                <p:cTn id="116" presetID="1" presetClass="entr" presetSubtype="0" fill="hold" grpId="0" nodeType="afterEffect">
                                  <p:stCondLst>
                                    <p:cond delay="0"/>
                                  </p:stCondLst>
                                  <p:childTnLst>
                                    <p:set>
                                      <p:cBhvr>
                                        <p:cTn id="117" dur="1" fill="hold">
                                          <p:stCondLst>
                                            <p:cond delay="499"/>
                                          </p:stCondLst>
                                        </p:cTn>
                                        <p:tgtEl>
                                          <p:spTgt spid="204836"/>
                                        </p:tgtEl>
                                        <p:attrNameLst>
                                          <p:attrName>style.visibility</p:attrName>
                                        </p:attrNameLst>
                                      </p:cBhvr>
                                      <p:to>
                                        <p:strVal val="visible"/>
                                      </p:to>
                                    </p:set>
                                  </p:childTnLst>
                                </p:cTn>
                              </p:par>
                            </p:childTnLst>
                          </p:cTn>
                        </p:par>
                        <p:par>
                          <p:cTn id="118" fill="hold" nodeType="afterGroup">
                            <p:stCondLst>
                              <p:cond delay="1500"/>
                            </p:stCondLst>
                            <p:childTnLst>
                              <p:par>
                                <p:cTn id="119" presetID="1" presetClass="entr" presetSubtype="0" fill="hold" grpId="0" nodeType="afterEffect">
                                  <p:stCondLst>
                                    <p:cond delay="0"/>
                                  </p:stCondLst>
                                  <p:childTnLst>
                                    <p:set>
                                      <p:cBhvr>
                                        <p:cTn id="120" dur="1" fill="hold">
                                          <p:stCondLst>
                                            <p:cond delay="499"/>
                                          </p:stCondLst>
                                        </p:cTn>
                                        <p:tgtEl>
                                          <p:spTgt spid="20483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204828"/>
                                        </p:tgtEl>
                                        <p:attrNameLst>
                                          <p:attrName>style.visibility</p:attrName>
                                        </p:attrNameLst>
                                      </p:cBhvr>
                                      <p:to>
                                        <p:strVal val="visible"/>
                                      </p:to>
                                    </p:set>
                                    <p:animEffect transition="in" filter="wipe(up)">
                                      <p:cBhvr>
                                        <p:cTn id="125" dur="500"/>
                                        <p:tgtEl>
                                          <p:spTgt spid="204828"/>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204831"/>
                                        </p:tgtEl>
                                        <p:attrNameLst>
                                          <p:attrName>style.visibility</p:attrName>
                                        </p:attrNameLst>
                                      </p:cBhvr>
                                      <p:to>
                                        <p:strVal val="visible"/>
                                      </p:to>
                                    </p:set>
                                    <p:animEffect transition="in" filter="wipe(up)">
                                      <p:cBhvr>
                                        <p:cTn id="130" dur="500"/>
                                        <p:tgtEl>
                                          <p:spTgt spid="204831"/>
                                        </p:tgtEl>
                                      </p:cBhvr>
                                    </p:animEffect>
                                  </p:childTnLst>
                                </p:cTn>
                              </p:par>
                            </p:childTnLst>
                          </p:cTn>
                        </p:par>
                        <p:par>
                          <p:cTn id="131" fill="hold" nodeType="afterGroup">
                            <p:stCondLst>
                              <p:cond delay="500"/>
                            </p:stCondLst>
                            <p:childTnLst>
                              <p:par>
                                <p:cTn id="132" presetID="22" presetClass="entr" presetSubtype="1" fill="hold" grpId="0" nodeType="afterEffect">
                                  <p:stCondLst>
                                    <p:cond delay="0"/>
                                  </p:stCondLst>
                                  <p:childTnLst>
                                    <p:set>
                                      <p:cBhvr>
                                        <p:cTn id="133" dur="1" fill="hold">
                                          <p:stCondLst>
                                            <p:cond delay="0"/>
                                          </p:stCondLst>
                                        </p:cTn>
                                        <p:tgtEl>
                                          <p:spTgt spid="204833"/>
                                        </p:tgtEl>
                                        <p:attrNameLst>
                                          <p:attrName>style.visibility</p:attrName>
                                        </p:attrNameLst>
                                      </p:cBhvr>
                                      <p:to>
                                        <p:strVal val="visible"/>
                                      </p:to>
                                    </p:set>
                                    <p:animEffect transition="in" filter="wipe(up)">
                                      <p:cBhvr>
                                        <p:cTn id="134" dur="500"/>
                                        <p:tgtEl>
                                          <p:spTgt spid="204833"/>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204830"/>
                                        </p:tgtEl>
                                        <p:attrNameLst>
                                          <p:attrName>style.visibility</p:attrName>
                                        </p:attrNameLst>
                                      </p:cBhvr>
                                      <p:to>
                                        <p:strVal val="visible"/>
                                      </p:to>
                                    </p:set>
                                    <p:animEffect transition="in" filter="wipe(up)">
                                      <p:cBhvr>
                                        <p:cTn id="139" dur="500"/>
                                        <p:tgtEl>
                                          <p:spTgt spid="204830"/>
                                        </p:tgtEl>
                                      </p:cBhvr>
                                    </p:animEffect>
                                  </p:childTnLst>
                                </p:cTn>
                              </p:par>
                            </p:childTnLst>
                          </p:cTn>
                        </p:par>
                        <p:par>
                          <p:cTn id="140" fill="hold" nodeType="afterGroup">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204829"/>
                                        </p:tgtEl>
                                        <p:attrNameLst>
                                          <p:attrName>style.visibility</p:attrName>
                                        </p:attrNameLst>
                                      </p:cBhvr>
                                      <p:to>
                                        <p:strVal val="visible"/>
                                      </p:to>
                                    </p:set>
                                    <p:animEffect transition="in" filter="wipe(up)">
                                      <p:cBhvr>
                                        <p:cTn id="143" dur="500"/>
                                        <p:tgtEl>
                                          <p:spTgt spid="20482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204826"/>
                                        </p:tgtEl>
                                        <p:attrNameLst>
                                          <p:attrName>style.visibility</p:attrName>
                                        </p:attrNameLst>
                                      </p:cBhvr>
                                      <p:to>
                                        <p:strVal val="visible"/>
                                      </p:to>
                                    </p:set>
                                    <p:animEffect transition="in" filter="wipe(up)">
                                      <p:cBhvr>
                                        <p:cTn id="148" dur="500"/>
                                        <p:tgtEl>
                                          <p:spTgt spid="20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nimBg="1" autoUpdateAnimBg="0"/>
      <p:bldP spid="204805" grpId="0" animBg="1" autoUpdateAnimBg="0"/>
      <p:bldP spid="204806" grpId="0" animBg="1" autoUpdateAnimBg="0"/>
      <p:bldP spid="204807" grpId="0" animBg="1"/>
      <p:bldP spid="204808" grpId="0" animBg="1"/>
      <p:bldP spid="204809" grpId="0" animBg="1"/>
      <p:bldP spid="204810" grpId="0" animBg="1" autoUpdateAnimBg="0"/>
      <p:bldP spid="204811" grpId="0" animBg="1" autoUpdateAnimBg="0"/>
      <p:bldP spid="204812" grpId="0" animBg="1"/>
      <p:bldP spid="204813" grpId="0" animBg="1" autoUpdateAnimBg="0"/>
      <p:bldP spid="204814" grpId="0" animBg="1"/>
      <p:bldP spid="204815" grpId="0" animBg="1"/>
      <p:bldP spid="204816" grpId="0" animBg="1"/>
      <p:bldP spid="204817" grpId="0" animBg="1"/>
      <p:bldP spid="204818" grpId="0" animBg="1" autoUpdateAnimBg="0"/>
      <p:bldP spid="204819" grpId="0" animBg="1"/>
      <p:bldP spid="204820" grpId="0" animBg="1" autoUpdateAnimBg="0"/>
      <p:bldP spid="204821" grpId="0" animBg="1"/>
      <p:bldP spid="204822" grpId="0" animBg="1"/>
      <p:bldP spid="204826" grpId="0" animBg="1"/>
      <p:bldP spid="204827" grpId="0" animBg="1"/>
      <p:bldP spid="204828" grpId="0" animBg="1" autoUpdateAnimBg="0"/>
      <p:bldP spid="204829" grpId="0" animBg="1" autoUpdateAnimBg="0"/>
      <p:bldP spid="204830" grpId="0" animBg="1"/>
      <p:bldP spid="204831" grpId="0" animBg="1"/>
      <p:bldP spid="204833" grpId="0" animBg="1" autoUpdateAnimBg="0"/>
      <p:bldP spid="204834" grpId="0" animBg="1" autoUpdateAnimBg="0"/>
      <p:bldP spid="204835" grpId="0" animBg="1" autoUpdateAnimBg="0"/>
      <p:bldP spid="204836" grpId="0" animBg="1"/>
      <p:bldP spid="204837" grpId="0" animBg="1" autoUpdateAnimBg="0"/>
      <p:bldP spid="204838" grpId="0" animBg="1" autoUpdateAnimBg="0"/>
      <p:bldP spid="2048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914400" y="2021160"/>
            <a:ext cx="2743200" cy="2362200"/>
            <a:chOff x="576" y="576"/>
            <a:chExt cx="1728" cy="1488"/>
          </a:xfrm>
        </p:grpSpPr>
        <p:sp>
          <p:nvSpPr>
            <p:cNvPr id="36888" name="Oval 2"/>
            <p:cNvSpPr>
              <a:spLocks noChangeArrowheads="1"/>
            </p:cNvSpPr>
            <p:nvPr/>
          </p:nvSpPr>
          <p:spPr bwMode="auto">
            <a:xfrm>
              <a:off x="1056" y="816"/>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4</a:t>
              </a:r>
              <a:endParaRPr lang="en-US" altLang="zh-CN"/>
            </a:p>
          </p:txBody>
        </p:sp>
        <p:sp>
          <p:nvSpPr>
            <p:cNvPr id="36889" name="Oval 3"/>
            <p:cNvSpPr>
              <a:spLocks noChangeArrowheads="1"/>
            </p:cNvSpPr>
            <p:nvPr/>
          </p:nvSpPr>
          <p:spPr bwMode="auto">
            <a:xfrm>
              <a:off x="576" y="1296"/>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2</a:t>
              </a:r>
              <a:endParaRPr lang="en-US" altLang="zh-CN"/>
            </a:p>
          </p:txBody>
        </p:sp>
        <p:sp>
          <p:nvSpPr>
            <p:cNvPr id="36890" name="Line 4"/>
            <p:cNvSpPr>
              <a:spLocks noChangeShapeType="1"/>
            </p:cNvSpPr>
            <p:nvPr/>
          </p:nvSpPr>
          <p:spPr bwMode="auto">
            <a:xfrm flipH="1">
              <a:off x="816" y="1056"/>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Line 5"/>
            <p:cNvSpPr>
              <a:spLocks noChangeShapeType="1"/>
            </p:cNvSpPr>
            <p:nvPr/>
          </p:nvSpPr>
          <p:spPr bwMode="auto">
            <a:xfrm>
              <a:off x="1296" y="1056"/>
              <a:ext cx="288" cy="288"/>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2" name="Line 6"/>
            <p:cNvSpPr>
              <a:spLocks noChangeShapeType="1"/>
            </p:cNvSpPr>
            <p:nvPr/>
          </p:nvSpPr>
          <p:spPr bwMode="auto">
            <a:xfrm>
              <a:off x="816" y="576"/>
              <a:ext cx="288" cy="288"/>
            </a:xfrm>
            <a:prstGeom prst="line">
              <a:avLst/>
            </a:prstGeom>
            <a:noFill/>
            <a:ln w="28575">
              <a:solidFill>
                <a:srgbClr val="A5002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3" name="Oval 7"/>
            <p:cNvSpPr>
              <a:spLocks noChangeArrowheads="1"/>
            </p:cNvSpPr>
            <p:nvPr/>
          </p:nvSpPr>
          <p:spPr bwMode="auto">
            <a:xfrm>
              <a:off x="1536" y="1296"/>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6</a:t>
              </a:r>
              <a:endParaRPr lang="en-US" altLang="zh-CN"/>
            </a:p>
          </p:txBody>
        </p:sp>
        <p:sp>
          <p:nvSpPr>
            <p:cNvPr id="36894" name="Oval 8"/>
            <p:cNvSpPr>
              <a:spLocks noChangeArrowheads="1"/>
            </p:cNvSpPr>
            <p:nvPr/>
          </p:nvSpPr>
          <p:spPr bwMode="auto">
            <a:xfrm>
              <a:off x="1056" y="1776"/>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5</a:t>
              </a:r>
              <a:endParaRPr lang="en-US" altLang="zh-CN"/>
            </a:p>
          </p:txBody>
        </p:sp>
        <p:sp>
          <p:nvSpPr>
            <p:cNvPr id="36895" name="Line 9"/>
            <p:cNvSpPr>
              <a:spLocks noChangeShapeType="1"/>
            </p:cNvSpPr>
            <p:nvPr/>
          </p:nvSpPr>
          <p:spPr bwMode="auto">
            <a:xfrm flipH="1">
              <a:off x="1296" y="1536"/>
              <a:ext cx="288" cy="288"/>
            </a:xfrm>
            <a:prstGeom prst="line">
              <a:avLst/>
            </a:prstGeom>
            <a:noFill/>
            <a:ln w="3810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Line 10"/>
            <p:cNvSpPr>
              <a:spLocks noChangeShapeType="1"/>
            </p:cNvSpPr>
            <p:nvPr/>
          </p:nvSpPr>
          <p:spPr bwMode="auto">
            <a:xfrm>
              <a:off x="1776" y="1536"/>
              <a:ext cx="288" cy="288"/>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7" name="Oval 11"/>
            <p:cNvSpPr>
              <a:spLocks noChangeArrowheads="1"/>
            </p:cNvSpPr>
            <p:nvPr/>
          </p:nvSpPr>
          <p:spPr bwMode="auto">
            <a:xfrm>
              <a:off x="2016" y="1776"/>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8</a:t>
              </a:r>
              <a:endParaRPr lang="en-US" altLang="zh-CN"/>
            </a:p>
          </p:txBody>
        </p:sp>
      </p:grpSp>
      <p:sp>
        <p:nvSpPr>
          <p:cNvPr id="210956" name="Oval 12"/>
          <p:cNvSpPr>
            <a:spLocks noChangeArrowheads="1"/>
          </p:cNvSpPr>
          <p:nvPr/>
        </p:nvSpPr>
        <p:spPr bwMode="auto">
          <a:xfrm>
            <a:off x="3962400" y="4688160"/>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9</a:t>
            </a:r>
            <a:endParaRPr lang="en-US" altLang="zh-CN"/>
          </a:p>
        </p:txBody>
      </p:sp>
      <p:sp>
        <p:nvSpPr>
          <p:cNvPr id="210957" name="Line 13"/>
          <p:cNvSpPr>
            <a:spLocks noChangeShapeType="1"/>
          </p:cNvSpPr>
          <p:nvPr/>
        </p:nvSpPr>
        <p:spPr bwMode="auto">
          <a:xfrm>
            <a:off x="3581400" y="4307160"/>
            <a:ext cx="457200" cy="457200"/>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58" name="Rectangle 14"/>
          <p:cNvSpPr>
            <a:spLocks noChangeArrowheads="1"/>
          </p:cNvSpPr>
          <p:nvPr/>
        </p:nvSpPr>
        <p:spPr bwMode="auto">
          <a:xfrm>
            <a:off x="762000" y="1868760"/>
            <a:ext cx="3962400" cy="3352800"/>
          </a:xfrm>
          <a:prstGeom prst="rect">
            <a:avLst/>
          </a:prstGeom>
          <a:solidFill>
            <a:srgbClr val="FF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33"/>
          <p:cNvGrpSpPr>
            <a:grpSpLocks/>
          </p:cNvGrpSpPr>
          <p:nvPr/>
        </p:nvGrpSpPr>
        <p:grpSpPr bwMode="auto">
          <a:xfrm>
            <a:off x="4953000" y="5373960"/>
            <a:ext cx="1219200" cy="1219200"/>
            <a:chOff x="3120" y="2688"/>
            <a:chExt cx="768" cy="768"/>
          </a:xfrm>
        </p:grpSpPr>
        <p:sp>
          <p:nvSpPr>
            <p:cNvPr id="36885" name="Oval 16"/>
            <p:cNvSpPr>
              <a:spLocks noChangeArrowheads="1"/>
            </p:cNvSpPr>
            <p:nvPr/>
          </p:nvSpPr>
          <p:spPr bwMode="auto">
            <a:xfrm>
              <a:off x="3600" y="2688"/>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4</a:t>
              </a:r>
              <a:endParaRPr lang="en-US" altLang="zh-CN"/>
            </a:p>
          </p:txBody>
        </p:sp>
        <p:sp>
          <p:nvSpPr>
            <p:cNvPr id="36886" name="Oval 17"/>
            <p:cNvSpPr>
              <a:spLocks noChangeArrowheads="1"/>
            </p:cNvSpPr>
            <p:nvPr/>
          </p:nvSpPr>
          <p:spPr bwMode="auto">
            <a:xfrm>
              <a:off x="3120" y="3168"/>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2</a:t>
              </a:r>
              <a:endParaRPr lang="en-US" altLang="zh-CN"/>
            </a:p>
          </p:txBody>
        </p:sp>
        <p:sp>
          <p:nvSpPr>
            <p:cNvPr id="36887" name="Line 18"/>
            <p:cNvSpPr>
              <a:spLocks noChangeShapeType="1"/>
            </p:cNvSpPr>
            <p:nvPr/>
          </p:nvSpPr>
          <p:spPr bwMode="auto">
            <a:xfrm flipH="1">
              <a:off x="3360" y="2928"/>
              <a:ext cx="288" cy="28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0963" name="Line 19"/>
          <p:cNvSpPr>
            <a:spLocks noChangeShapeType="1"/>
          </p:cNvSpPr>
          <p:nvPr/>
        </p:nvSpPr>
        <p:spPr bwMode="auto">
          <a:xfrm flipH="1">
            <a:off x="6096000" y="4992960"/>
            <a:ext cx="457200" cy="4572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32"/>
          <p:cNvGrpSpPr>
            <a:grpSpLocks/>
          </p:cNvGrpSpPr>
          <p:nvPr/>
        </p:nvGrpSpPr>
        <p:grpSpPr bwMode="auto">
          <a:xfrm>
            <a:off x="6553200" y="4611960"/>
            <a:ext cx="1981200" cy="1981200"/>
            <a:chOff x="4128" y="2208"/>
            <a:chExt cx="1248" cy="1248"/>
          </a:xfrm>
        </p:grpSpPr>
        <p:sp>
          <p:nvSpPr>
            <p:cNvPr id="36880" name="Oval 15"/>
            <p:cNvSpPr>
              <a:spLocks noChangeArrowheads="1"/>
            </p:cNvSpPr>
            <p:nvPr/>
          </p:nvSpPr>
          <p:spPr bwMode="auto">
            <a:xfrm>
              <a:off x="4128" y="2208"/>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6</a:t>
              </a:r>
              <a:endParaRPr lang="en-US" altLang="zh-CN"/>
            </a:p>
          </p:txBody>
        </p:sp>
        <p:sp>
          <p:nvSpPr>
            <p:cNvPr id="36881" name="Line 20"/>
            <p:cNvSpPr>
              <a:spLocks noChangeShapeType="1"/>
            </p:cNvSpPr>
            <p:nvPr/>
          </p:nvSpPr>
          <p:spPr bwMode="auto">
            <a:xfrm>
              <a:off x="4368" y="2448"/>
              <a:ext cx="288" cy="288"/>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Oval 21"/>
            <p:cNvSpPr>
              <a:spLocks noChangeArrowheads="1"/>
            </p:cNvSpPr>
            <p:nvPr/>
          </p:nvSpPr>
          <p:spPr bwMode="auto">
            <a:xfrm>
              <a:off x="4608" y="2688"/>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8</a:t>
              </a:r>
              <a:endParaRPr lang="en-US" altLang="zh-CN"/>
            </a:p>
          </p:txBody>
        </p:sp>
        <p:sp>
          <p:nvSpPr>
            <p:cNvPr id="36883" name="Oval 22"/>
            <p:cNvSpPr>
              <a:spLocks noChangeArrowheads="1"/>
            </p:cNvSpPr>
            <p:nvPr/>
          </p:nvSpPr>
          <p:spPr bwMode="auto">
            <a:xfrm>
              <a:off x="5088" y="3168"/>
              <a:ext cx="288" cy="288"/>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9</a:t>
              </a:r>
              <a:endParaRPr lang="en-US" altLang="zh-CN"/>
            </a:p>
          </p:txBody>
        </p:sp>
        <p:sp>
          <p:nvSpPr>
            <p:cNvPr id="36884" name="Line 23"/>
            <p:cNvSpPr>
              <a:spLocks noChangeShapeType="1"/>
            </p:cNvSpPr>
            <p:nvPr/>
          </p:nvSpPr>
          <p:spPr bwMode="auto">
            <a:xfrm>
              <a:off x="4848" y="2928"/>
              <a:ext cx="288" cy="288"/>
            </a:xfrm>
            <a:prstGeom prst="line">
              <a:avLst/>
            </a:prstGeom>
            <a:noFill/>
            <a:ln w="31750">
              <a:solidFill>
                <a:srgbClr val="0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0968" name="Line 24"/>
          <p:cNvSpPr>
            <a:spLocks noChangeShapeType="1"/>
          </p:cNvSpPr>
          <p:nvPr/>
        </p:nvSpPr>
        <p:spPr bwMode="auto">
          <a:xfrm>
            <a:off x="6172200" y="4230960"/>
            <a:ext cx="457200" cy="457200"/>
          </a:xfrm>
          <a:prstGeom prst="line">
            <a:avLst/>
          </a:prstGeom>
          <a:noFill/>
          <a:ln w="28575">
            <a:solidFill>
              <a:srgbClr val="FF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69" name="Oval 25"/>
          <p:cNvSpPr>
            <a:spLocks noChangeArrowheads="1"/>
          </p:cNvSpPr>
          <p:nvPr/>
        </p:nvSpPr>
        <p:spPr bwMode="auto">
          <a:xfrm>
            <a:off x="6477000" y="6212160"/>
            <a:ext cx="457200" cy="457200"/>
          </a:xfrm>
          <a:prstGeom prst="ellipse">
            <a:avLst/>
          </a:prstGeom>
          <a:solidFill>
            <a:srgbClr val="CCFFCC"/>
          </a:solidFill>
          <a:ln w="19050">
            <a:solidFill>
              <a:srgbClr val="00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a:solidFill>
                  <a:srgbClr val="006600"/>
                </a:solidFill>
              </a:rPr>
              <a:t>5</a:t>
            </a:r>
            <a:endParaRPr lang="en-US" altLang="zh-CN"/>
          </a:p>
        </p:txBody>
      </p:sp>
      <p:sp>
        <p:nvSpPr>
          <p:cNvPr id="210970" name="Line 26"/>
          <p:cNvSpPr>
            <a:spLocks noChangeShapeType="1"/>
          </p:cNvSpPr>
          <p:nvPr/>
        </p:nvSpPr>
        <p:spPr bwMode="auto">
          <a:xfrm>
            <a:off x="6096000" y="5754960"/>
            <a:ext cx="533400" cy="53340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71" name="AutoShape 27"/>
          <p:cNvSpPr>
            <a:spLocks noChangeArrowheads="1"/>
          </p:cNvSpPr>
          <p:nvPr/>
        </p:nvSpPr>
        <p:spPr bwMode="auto">
          <a:xfrm rot="5487719">
            <a:off x="5371307" y="2669654"/>
            <a:ext cx="760412" cy="1447800"/>
          </a:xfrm>
          <a:custGeom>
            <a:avLst/>
            <a:gdLst>
              <a:gd name="T0" fmla="*/ 533344 w 21600"/>
              <a:gd name="T1" fmla="*/ 0 h 21600"/>
              <a:gd name="T2" fmla="*/ 533344 w 21600"/>
              <a:gd name="T3" fmla="*/ 814924 h 21600"/>
              <a:gd name="T4" fmla="*/ 114414 w 21600"/>
              <a:gd name="T5" fmla="*/ 1447800 h 21600"/>
              <a:gd name="T6" fmla="*/ 760412 w 21600"/>
              <a:gd name="T7" fmla="*/ 407462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a:solidFill>
            <a:srgbClr val="FFCC99"/>
          </a:solidFill>
          <a:ln w="9525">
            <a:solidFill>
              <a:srgbClr val="993300"/>
            </a:solidFill>
            <a:miter lim="800000"/>
            <a:headEnd/>
            <a:tailEnd/>
          </a:ln>
        </p:spPr>
        <p:txBody>
          <a:bodyPr wrap="none" anchor="ctr"/>
          <a:lstStyle/>
          <a:p>
            <a:endParaRPr lang="zh-CN" altLang="en-US"/>
          </a:p>
        </p:txBody>
      </p:sp>
      <p:sp>
        <p:nvSpPr>
          <p:cNvPr id="210972" name="AutoShape 28"/>
          <p:cNvSpPr>
            <a:spLocks noChangeArrowheads="1"/>
          </p:cNvSpPr>
          <p:nvPr/>
        </p:nvSpPr>
        <p:spPr bwMode="auto">
          <a:xfrm>
            <a:off x="5791200" y="1868760"/>
            <a:ext cx="2209800" cy="533400"/>
          </a:xfrm>
          <a:prstGeom prst="wedgeRoundRectCallout">
            <a:avLst>
              <a:gd name="adj1" fmla="val -63361"/>
              <a:gd name="adj2" fmla="val 153569"/>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A50021"/>
                </a:solidFill>
                <a:ea typeface="隶书" panose="02010509060101010101" pitchFamily="49" charset="-122"/>
              </a:rPr>
              <a:t>向左旋转一次</a:t>
            </a:r>
            <a:endParaRPr lang="zh-CN" altLang="en-US" sz="2800">
              <a:ea typeface="隶书" panose="02010509060101010101" pitchFamily="49" charset="-122"/>
            </a:endParaRPr>
          </a:p>
        </p:txBody>
      </p:sp>
      <p:sp>
        <p:nvSpPr>
          <p:cNvPr id="5" name="标题 4"/>
          <p:cNvSpPr>
            <a:spLocks noGrp="1"/>
          </p:cNvSpPr>
          <p:nvPr>
            <p:ph type="title"/>
          </p:nvPr>
        </p:nvSpPr>
        <p:spPr/>
        <p:txBody>
          <a:bodyPr/>
          <a:lstStyle/>
          <a:p>
            <a:r>
              <a:rPr lang="zh-CN" altLang="en-US" smtClean="0"/>
              <a:t>平衡化旋转示例</a:t>
            </a:r>
            <a:r>
              <a:rPr lang="en-US" altLang="zh-CN" smtClean="0"/>
              <a:t>-II</a:t>
            </a:r>
            <a:endParaRPr lang="zh-CN" altLang="en-US"/>
          </a:p>
        </p:txBody>
      </p:sp>
      <p:sp>
        <p:nvSpPr>
          <p:cNvPr id="6" name="内容占位符 5"/>
          <p:cNvSpPr>
            <a:spLocks noGrp="1"/>
          </p:cNvSpPr>
          <p:nvPr>
            <p:ph idx="1"/>
          </p:nvPr>
        </p:nvSpPr>
        <p:spPr/>
        <p:txBody>
          <a:bodyPr/>
          <a:lstStyle/>
          <a:p>
            <a:r>
              <a:rPr lang="zh-CN" altLang="en-US" smtClean="0"/>
              <a:t>继续插入关键字 </a:t>
            </a:r>
            <a:r>
              <a:rPr lang="en-US" altLang="zh-CN" smtClean="0"/>
              <a:t>9</a:t>
            </a:r>
          </a:p>
          <a:p>
            <a:endParaRPr lang="zh-CN" altLang="en-US"/>
          </a:p>
        </p:txBody>
      </p:sp>
    </p:spTree>
    <p:extLst>
      <p:ext uri="{BB962C8B-B14F-4D97-AF65-F5344CB8AC3E}">
        <p14:creationId xmlns:p14="http://schemas.microsoft.com/office/powerpoint/2010/main" val="4059349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0957"/>
                                        </p:tgtEl>
                                        <p:attrNameLst>
                                          <p:attrName>style.visibility</p:attrName>
                                        </p:attrNameLst>
                                      </p:cBhvr>
                                      <p:to>
                                        <p:strVal val="visible"/>
                                      </p:to>
                                    </p:set>
                                    <p:animEffect transition="in" filter="wipe(up)">
                                      <p:cBhvr>
                                        <p:cTn id="12" dur="500"/>
                                        <p:tgtEl>
                                          <p:spTgt spid="210957"/>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10956"/>
                                        </p:tgtEl>
                                        <p:attrNameLst>
                                          <p:attrName>style.visibility</p:attrName>
                                        </p:attrNameLst>
                                      </p:cBhvr>
                                      <p:to>
                                        <p:strVal val="visible"/>
                                      </p:to>
                                    </p:set>
                                    <p:animEffect transition="in" filter="wipe(up)">
                                      <p:cBhvr>
                                        <p:cTn id="16" dur="500"/>
                                        <p:tgtEl>
                                          <p:spTgt spid="2109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0958"/>
                                        </p:tgtEl>
                                        <p:attrNameLst>
                                          <p:attrName>style.visibility</p:attrName>
                                        </p:attrNameLst>
                                      </p:cBhvr>
                                      <p:to>
                                        <p:strVal val="visible"/>
                                      </p:to>
                                    </p:set>
                                    <p:animEffect transition="in" filter="wipe(left)">
                                      <p:cBhvr>
                                        <p:cTn id="21" dur="500"/>
                                        <p:tgtEl>
                                          <p:spTgt spid="2109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0971"/>
                                        </p:tgtEl>
                                        <p:attrNameLst>
                                          <p:attrName>style.visibility</p:attrName>
                                        </p:attrNameLst>
                                      </p:cBhvr>
                                      <p:to>
                                        <p:strVal val="visible"/>
                                      </p:to>
                                    </p:set>
                                    <p:animEffect transition="in" filter="wipe(left)">
                                      <p:cBhvr>
                                        <p:cTn id="26" dur="500"/>
                                        <p:tgtEl>
                                          <p:spTgt spid="210971"/>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0972"/>
                                        </p:tgtEl>
                                        <p:attrNameLst>
                                          <p:attrName>style.visibility</p:attrName>
                                        </p:attrNameLst>
                                      </p:cBhvr>
                                      <p:to>
                                        <p:strVal val="visible"/>
                                      </p:to>
                                    </p:set>
                                    <p:animEffect transition="in" filter="wipe(left)">
                                      <p:cBhvr>
                                        <p:cTn id="30" dur="500"/>
                                        <p:tgtEl>
                                          <p:spTgt spid="2109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10968"/>
                                        </p:tgtEl>
                                        <p:attrNameLst>
                                          <p:attrName>style.visibility</p:attrName>
                                        </p:attrNameLst>
                                      </p:cBhvr>
                                      <p:to>
                                        <p:strVal val="visible"/>
                                      </p:to>
                                    </p:set>
                                    <p:animEffect transition="in" filter="wipe(up)">
                                      <p:cBhvr>
                                        <p:cTn id="35" dur="500"/>
                                        <p:tgtEl>
                                          <p:spTgt spid="210968"/>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10963"/>
                                        </p:tgtEl>
                                        <p:attrNameLst>
                                          <p:attrName>style.visibility</p:attrName>
                                        </p:attrNameLst>
                                      </p:cBhvr>
                                      <p:to>
                                        <p:strVal val="visible"/>
                                      </p:to>
                                    </p:set>
                                    <p:animEffect transition="in" filter="wipe(up)">
                                      <p:cBhvr>
                                        <p:cTn id="44" dur="500"/>
                                        <p:tgtEl>
                                          <p:spTgt spid="210963"/>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10970"/>
                                        </p:tgtEl>
                                        <p:attrNameLst>
                                          <p:attrName>style.visibility</p:attrName>
                                        </p:attrNameLst>
                                      </p:cBhvr>
                                      <p:to>
                                        <p:strVal val="visible"/>
                                      </p:to>
                                    </p:set>
                                    <p:animEffect transition="in" filter="wipe(up)">
                                      <p:cBhvr>
                                        <p:cTn id="53" dur="500"/>
                                        <p:tgtEl>
                                          <p:spTgt spid="210970"/>
                                        </p:tgtEl>
                                      </p:cBhvr>
                                    </p:animEffect>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10969"/>
                                        </p:tgtEl>
                                        <p:attrNameLst>
                                          <p:attrName>style.visibility</p:attrName>
                                        </p:attrNameLst>
                                      </p:cBhvr>
                                      <p:to>
                                        <p:strVal val="visible"/>
                                      </p:to>
                                    </p:set>
                                    <p:animEffect transition="in" filter="wipe(up)">
                                      <p:cBhvr>
                                        <p:cTn id="57" dur="500"/>
                                        <p:tgtEl>
                                          <p:spTgt spid="21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6" grpId="0" animBg="1" autoUpdateAnimBg="0"/>
      <p:bldP spid="210957" grpId="0" animBg="1"/>
      <p:bldP spid="210958" grpId="0" animBg="1"/>
      <p:bldP spid="210963" grpId="0" animBg="1"/>
      <p:bldP spid="210968" grpId="0" animBg="1"/>
      <p:bldP spid="210969" grpId="0" animBg="1" autoUpdateAnimBg="0"/>
      <p:bldP spid="210970" grpId="0" animBg="1"/>
      <p:bldP spid="210971" grpId="0" animBg="1"/>
      <p:bldP spid="210972"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7192</TotalTime>
  <Words>5573</Words>
  <Application>Microsoft Macintosh PowerPoint</Application>
  <PresentationFormat>全屏显示(4:3)</PresentationFormat>
  <Paragraphs>1337</Paragraphs>
  <Slides>68</Slides>
  <Notes>33</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Office 主题</vt:lpstr>
      <vt:lpstr>第9章 查找</vt:lpstr>
      <vt:lpstr>目录</vt:lpstr>
      <vt:lpstr>AVL树</vt:lpstr>
      <vt:lpstr>基本概念</vt:lpstr>
      <vt:lpstr>基本概念</vt:lpstr>
      <vt:lpstr>平衡化旋转</vt:lpstr>
      <vt:lpstr>平衡化旋转</vt:lpstr>
      <vt:lpstr>平衡化旋转示例-I</vt:lpstr>
      <vt:lpstr>平衡化旋转示例-II</vt:lpstr>
      <vt:lpstr>右单旋转 (RotateRight)：LL型</vt:lpstr>
      <vt:lpstr>右单旋转</vt:lpstr>
      <vt:lpstr>左单旋转 (RotateLeft)：RR型</vt:lpstr>
      <vt:lpstr>左单旋转</vt:lpstr>
      <vt:lpstr>先左后右双旋转 (RotationLeftRight)-LR型</vt:lpstr>
      <vt:lpstr>先左后右双旋转</vt:lpstr>
      <vt:lpstr>先左后右双旋转</vt:lpstr>
      <vt:lpstr>先右后左双旋转 (RotationRightLeft)-RL型</vt:lpstr>
      <vt:lpstr>先右后左双旋转</vt:lpstr>
      <vt:lpstr>先右后左双旋转</vt:lpstr>
      <vt:lpstr>AVL树的插入</vt:lpstr>
      <vt:lpstr>AVL树的插入</vt:lpstr>
      <vt:lpstr>AVL树的插入</vt:lpstr>
      <vt:lpstr>PowerPoint 演示文稿</vt:lpstr>
      <vt:lpstr>对以指针T所指结点为根的二叉树作左平衡旋转处理</vt:lpstr>
      <vt:lpstr>PowerPoint 演示文稿</vt:lpstr>
      <vt:lpstr>AVL树构造示例：16, 3, 7, 11, 9, 26, 18, 14, 15</vt:lpstr>
      <vt:lpstr>AVL树构造示例：16, 3, 7, 11, 9, 26, 18, 14, 15</vt:lpstr>
      <vt:lpstr>PowerPoint 演示文稿</vt:lpstr>
      <vt:lpstr>AVL树的删除</vt:lpstr>
      <vt:lpstr>AVL树的删除</vt:lpstr>
      <vt:lpstr>PowerPoint 演示文稿</vt:lpstr>
      <vt:lpstr>PowerPoint 演示文稿</vt:lpstr>
      <vt:lpstr>PowerPoint 演示文稿</vt:lpstr>
      <vt:lpstr>PowerPoint 演示文稿</vt:lpstr>
      <vt:lpstr>PowerPoint 演示文稿</vt:lpstr>
      <vt:lpstr>PowerPoint 演示文稿</vt:lpstr>
      <vt:lpstr>AVL树删除示例</vt:lpstr>
      <vt:lpstr>PowerPoint 演示文稿</vt:lpstr>
      <vt:lpstr>PowerPoint 演示文稿</vt:lpstr>
      <vt:lpstr>PowerPoint 演示文稿</vt:lpstr>
      <vt:lpstr>PowerPoint 演示文稿</vt:lpstr>
      <vt:lpstr>AVL上的查找</vt:lpstr>
      <vt:lpstr>AVL上的查找</vt:lpstr>
      <vt:lpstr>B树(B-tree)</vt:lpstr>
      <vt:lpstr>概念</vt:lpstr>
      <vt:lpstr>PowerPoint 演示文稿</vt:lpstr>
      <vt:lpstr>PowerPoint 演示文稿</vt:lpstr>
      <vt:lpstr>PowerPoint 演示文稿</vt:lpstr>
      <vt:lpstr>B树示例</vt:lpstr>
      <vt:lpstr>m阶B树定义</vt:lpstr>
      <vt:lpstr>B树的查找：类似二叉排序树</vt:lpstr>
      <vt:lpstr>B树的查找算法</vt:lpstr>
      <vt:lpstr>在m阶B树T上查找关键字K，返回结果(pt,i,tag)</vt:lpstr>
      <vt:lpstr>B树的查找算法</vt:lpstr>
      <vt:lpstr>B树的查找算法</vt:lpstr>
      <vt:lpstr>B树的插入</vt:lpstr>
      <vt:lpstr>B树的插入</vt:lpstr>
      <vt:lpstr>PowerPoint 演示文稿</vt:lpstr>
      <vt:lpstr>PowerPoint 演示文稿</vt:lpstr>
      <vt:lpstr>3 阶B-树的插入</vt:lpstr>
      <vt:lpstr>B树的删除</vt:lpstr>
      <vt:lpstr>从叶子结点N中删除一个关键字</vt:lpstr>
      <vt:lpstr>PowerPoint 演示文稿</vt:lpstr>
      <vt:lpstr>B+树</vt:lpstr>
      <vt:lpstr>B+树实例</vt:lpstr>
      <vt:lpstr>B+树定义</vt:lpstr>
      <vt:lpstr>B+树的查找</vt:lpstr>
      <vt:lpstr>B+树的插入、删除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363</cp:revision>
  <cp:lastPrinted>2017-05-13T05:57:49Z</cp:lastPrinted>
  <dcterms:created xsi:type="dcterms:W3CDTF">2015-07-19T09:35:25Z</dcterms:created>
  <dcterms:modified xsi:type="dcterms:W3CDTF">2018-06-12T09:12:56Z</dcterms:modified>
</cp:coreProperties>
</file>