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75" autoAdjust="0"/>
  </p:normalViewPr>
  <p:slideViewPr>
    <p:cSldViewPr>
      <p:cViewPr varScale="1">
        <p:scale>
          <a:sx n="82" d="100"/>
          <a:sy n="82" d="100"/>
        </p:scale>
        <p:origin x="-2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B3DD-DEF8-4446-A493-4AE52D7078C2}" type="datetimeFigureOut">
              <a:rPr kumimoji="1" lang="zh-CN" altLang="en-US" smtClean="0"/>
              <a:t>18/3/6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DECC5-0E6B-FB4C-91D6-5BE55E22F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9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739DA-80C1-415F-AAA8-1A6BC35674C3}" type="datetimeFigureOut">
              <a:rPr lang="en-US" smtClean="0"/>
              <a:t>18/3/6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1FDD1-944B-4766-B3E6-30EDD784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学习方式：类似游泳，要自己练习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1FDD1-944B-4766-B3E6-30EDD7846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124744"/>
            <a:ext cx="864096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aoyang12@otcaix.iscas.ac.cn" TargetMode="External"/><Relationship Id="rId4" Type="http://schemas.openxmlformats.org/officeDocument/2006/relationships/hyperlink" Target="mailto:cuiyanling13@otcaix.iscas.ac.c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xinxin@ios.ac.c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" TargetMode="External"/><Relationship Id="rId4" Type="http://schemas.openxmlformats.org/officeDocument/2006/relationships/hyperlink" Target="https://leetcode.com/" TargetMode="External"/><Relationship Id="rId5" Type="http://schemas.openxmlformats.org/officeDocument/2006/relationships/hyperlink" Target="http://poj.org/" TargetMode="External"/><Relationship Id="rId6" Type="http://schemas.openxmlformats.org/officeDocument/2006/relationships/hyperlink" Target="http://bailian.openjudge.cn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technical-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数据结构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中国科学院软件研究所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柳欣欣，刘学慧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83" y="94987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中国科学院大学</a:t>
            </a:r>
            <a:endParaRPr lang="en-US" altLang="zh-CN" sz="3600" dirty="0" smtClean="0"/>
          </a:p>
          <a:p>
            <a:r>
              <a:rPr lang="en-US" sz="3600" dirty="0" smtClean="0"/>
              <a:t>2018</a:t>
            </a:r>
            <a:r>
              <a:rPr lang="zh-CN" altLang="en-US" sz="3600" dirty="0" smtClean="0"/>
              <a:t>年春季学期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556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448999" y="2967335"/>
            <a:ext cx="624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Welcome, everybody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" y="4797152"/>
            <a:ext cx="2822714" cy="206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4789884"/>
            <a:ext cx="2068116" cy="206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4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课程基本信息</a:t>
            </a:r>
            <a:r>
              <a:rPr lang="en-US" altLang="zh-CN" dirty="0" smtClean="0"/>
              <a:t>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课程名称：数据结构，</a:t>
            </a:r>
            <a:r>
              <a:rPr lang="en-US" altLang="zh-CN" dirty="0" smtClean="0"/>
              <a:t>Data Structure</a:t>
            </a:r>
          </a:p>
          <a:p>
            <a:r>
              <a:rPr lang="zh-CN" altLang="en-US" dirty="0" smtClean="0"/>
              <a:t>上课时间：</a:t>
            </a:r>
            <a:r>
              <a:rPr lang="en-US" altLang="zh-CN" dirty="0" smtClean="0"/>
              <a:t>2018.3.5 —— 2018.7.11</a:t>
            </a:r>
          </a:p>
          <a:p>
            <a:pPr lvl="1"/>
            <a:r>
              <a:rPr lang="zh-CN" altLang="en-US" dirty="0" smtClean="0"/>
              <a:t>周一、周三 下午</a:t>
            </a:r>
            <a:r>
              <a:rPr lang="zh-CN" altLang="zh-CN" dirty="0"/>
              <a:t>5</a:t>
            </a:r>
            <a:r>
              <a:rPr lang="en-US" altLang="zh-CN" dirty="0" smtClean="0"/>
              <a:t>-</a:t>
            </a:r>
            <a:r>
              <a:rPr lang="zh-CN" altLang="zh-CN" dirty="0"/>
              <a:t>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(13</a:t>
            </a:r>
            <a:r>
              <a:rPr lang="en-US" altLang="zh-CN" dirty="0"/>
              <a:t>:30</a:t>
            </a:r>
            <a:r>
              <a:rPr lang="en-US" altLang="zh-CN" dirty="0" smtClean="0"/>
              <a:t>-</a:t>
            </a:r>
            <a:r>
              <a:rPr lang="en-US" altLang="zh-CN" dirty="0"/>
              <a:t>15</a:t>
            </a:r>
            <a:r>
              <a:rPr lang="en-US" altLang="zh-CN" dirty="0" smtClean="0"/>
              <a:t>:</a:t>
            </a:r>
            <a:r>
              <a:rPr lang="en-US" altLang="zh-CN" dirty="0"/>
              <a:t>10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3</a:t>
            </a:r>
            <a:r>
              <a:rPr lang="zh-CN" altLang="en-US" dirty="0" smtClean="0"/>
              <a:t>月：</a:t>
            </a:r>
            <a:r>
              <a:rPr lang="zh-CN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7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19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6</a:t>
            </a:r>
          </a:p>
          <a:p>
            <a:pPr lvl="1"/>
            <a:r>
              <a:rPr lang="en-US" dirty="0" smtClean="0"/>
              <a:t>4</a:t>
            </a:r>
            <a:r>
              <a:rPr lang="zh-CN" altLang="en-US" dirty="0" smtClean="0"/>
              <a:t>月：</a:t>
            </a:r>
            <a:r>
              <a:rPr lang="zh-CN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9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习题课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23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25</a:t>
            </a:r>
          </a:p>
          <a:p>
            <a:pPr lvl="1"/>
            <a:r>
              <a:rPr lang="en-US" dirty="0" smtClean="0"/>
              <a:t>5</a:t>
            </a:r>
            <a:r>
              <a:rPr lang="zh-CN" altLang="en-US" dirty="0" smtClean="0"/>
              <a:t>月：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>
                <a:latin typeface="+mn-ea"/>
              </a:rPr>
              <a:t>7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期中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9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23(</a:t>
            </a:r>
            <a:r>
              <a:rPr lang="zh-CN" altLang="en-US" dirty="0">
                <a:latin typeface="+mn-ea"/>
              </a:rPr>
              <a:t>习题课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28</a:t>
            </a:r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月：</a:t>
            </a:r>
            <a:r>
              <a:rPr lang="zh-CN" altLang="zh-CN" dirty="0" smtClean="0">
                <a:latin typeface="+mj-ea"/>
                <a:ea typeface="+mj-ea"/>
              </a:rPr>
              <a:t>4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6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zh-CN" altLang="zh-CN" dirty="0" smtClean="0">
                <a:latin typeface="+mj-ea"/>
                <a:ea typeface="+mj-ea"/>
              </a:rPr>
              <a:t>1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13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20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25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zh-CN" dirty="0" smtClean="0"/>
              <a:t>7</a:t>
            </a:r>
            <a:r>
              <a:rPr lang="zh-CN" altLang="en-US" dirty="0" smtClean="0"/>
              <a:t>月：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>
                <a:latin typeface="+mn-ea"/>
              </a:rPr>
              <a:t>9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习题课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1 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大作业展示</a:t>
            </a:r>
            <a:r>
              <a:rPr lang="en-US" altLang="zh-CN" dirty="0">
                <a:latin typeface="+mn-ea"/>
              </a:rPr>
              <a:t>)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考试</a:t>
            </a:r>
            <a:r>
              <a:rPr lang="zh-CN" altLang="en-US" dirty="0"/>
              <a:t>时间：</a:t>
            </a:r>
            <a:r>
              <a:rPr lang="en-US" altLang="zh-CN" dirty="0" smtClean="0"/>
              <a:t>2018.7.16 </a:t>
            </a:r>
            <a:r>
              <a:rPr lang="en-US" altLang="zh-CN" dirty="0"/>
              <a:t>—— </a:t>
            </a:r>
            <a:r>
              <a:rPr lang="en-US" altLang="zh-CN" dirty="0" smtClean="0"/>
              <a:t>2018.7.19/</a:t>
            </a:r>
            <a:r>
              <a:rPr lang="zh-CN" altLang="en-US" dirty="0"/>
              <a:t>考试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r>
              <a:rPr lang="zh-CN" altLang="en-US" dirty="0" smtClean="0"/>
              <a:t>地点：阶二（</a:t>
            </a:r>
            <a:r>
              <a:rPr lang="en-US" altLang="zh-CN" dirty="0" smtClean="0"/>
              <a:t>2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-2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讲课</a:t>
            </a:r>
            <a:r>
              <a:rPr lang="zh-CN" altLang="en-US" dirty="0" smtClean="0"/>
              <a:t>教师：来自软件研究所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柳欣欣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2"/>
              </a:rPr>
              <a:t>xinxin@ios.ac.cn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，刘学慧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2"/>
              </a:rPr>
              <a:t>lxh@</a:t>
            </a:r>
            <a:r>
              <a:rPr lang="en-US" altLang="zh-CN" dirty="0">
                <a:hlinkClick r:id="rId2"/>
              </a:rPr>
              <a:t>ios.ac.cn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教学助理：</a:t>
            </a:r>
            <a:r>
              <a:rPr lang="zh-CN" altLang="en-US" dirty="0"/>
              <a:t>来自软件</a:t>
            </a:r>
            <a:r>
              <a:rPr lang="zh-CN" altLang="en-US" dirty="0" smtClean="0"/>
              <a:t>研究所</a:t>
            </a:r>
            <a:endParaRPr lang="en-US" altLang="zh-CN" dirty="0" smtClean="0"/>
          </a:p>
          <a:p>
            <a:pPr lvl="1"/>
            <a:r>
              <a:rPr lang="zh-CN" altLang="en-US" dirty="0"/>
              <a:t>汪兆</a:t>
            </a:r>
            <a:r>
              <a:rPr lang="zh-CN" altLang="en-US" dirty="0" smtClean="0"/>
              <a:t>洋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wangzhaoyang12@otcaix.iscas.ac.cn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崔艳玲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cuiyanling13@otcaix.iscas.ac.cn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习题课和答疑</a:t>
            </a:r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号：</a:t>
            </a:r>
            <a:r>
              <a:rPr lang="en-US" dirty="0" smtClean="0"/>
              <a:t>2561126862</a:t>
            </a:r>
          </a:p>
          <a:p>
            <a:r>
              <a:rPr lang="zh-CN" altLang="en-US" dirty="0" smtClean="0"/>
              <a:t>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dirty="0" smtClean="0"/>
              <a:t>278478546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助教在线答疑</a:t>
            </a:r>
            <a:r>
              <a:rPr lang="zh-CN" altLang="en-US" dirty="0" smtClean="0"/>
              <a:t>时间：每周四晚</a:t>
            </a:r>
            <a:r>
              <a:rPr lang="en-US" altLang="zh-CN" dirty="0" smtClean="0"/>
              <a:t>8:00-10:30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r>
              <a:rPr lang="en-US" altLang="zh-CN" dirty="0" smtClean="0"/>
              <a:t>-3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课程编号：</a:t>
            </a:r>
            <a:r>
              <a:rPr lang="en-US" dirty="0" smtClean="0"/>
              <a:t>B62002Y</a:t>
            </a:r>
            <a:endParaRPr lang="en-US" altLang="zh-CN" dirty="0" smtClean="0"/>
          </a:p>
          <a:p>
            <a:r>
              <a:rPr lang="zh-CN" altLang="en-US" dirty="0" smtClean="0"/>
              <a:t>课程属性：专业基础课</a:t>
            </a:r>
            <a:r>
              <a:rPr lang="en-US" altLang="zh-CN" dirty="0" smtClean="0"/>
              <a:t>(</a:t>
            </a:r>
            <a:r>
              <a:rPr lang="zh-CN" altLang="en-US" dirty="0"/>
              <a:t>必修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学时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学分：</a:t>
            </a:r>
            <a:r>
              <a:rPr lang="en-US" altLang="zh-CN" dirty="0" smtClean="0"/>
              <a:t>60</a:t>
            </a:r>
            <a:r>
              <a:rPr lang="en-US" altLang="zh-CN" dirty="0"/>
              <a:t>/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课程对象：</a:t>
            </a:r>
            <a:r>
              <a:rPr lang="zh-CN" altLang="en-US" smtClean="0"/>
              <a:t>大二下计算机</a:t>
            </a:r>
            <a:r>
              <a:rPr lang="zh-CN" altLang="en-US" dirty="0" smtClean="0"/>
              <a:t>专业学生</a:t>
            </a:r>
            <a:endParaRPr lang="en-US" altLang="zh-CN" dirty="0" smtClean="0"/>
          </a:p>
          <a:p>
            <a:r>
              <a:rPr lang="zh-CN" altLang="en-US" dirty="0" smtClean="0"/>
              <a:t>课程目的：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掌握基本的数据结构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如线性表、树、图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和基本的算法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zh-CN" altLang="en-US" dirty="0"/>
              <a:t>遍历、查找、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能了解、判定对同</a:t>
            </a:r>
            <a:r>
              <a:rPr lang="zh-CN" altLang="en-US" dirty="0"/>
              <a:t>一个</a:t>
            </a:r>
            <a:r>
              <a:rPr lang="zh-CN" altLang="en-US" dirty="0" smtClean="0"/>
              <a:t>问题采用不同的数据结构带来的</a:t>
            </a:r>
            <a:r>
              <a:rPr lang="zh-CN" altLang="en-US" dirty="0"/>
              <a:t>性能差异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针对问题需求，能够</a:t>
            </a:r>
            <a:r>
              <a:rPr lang="zh-CN" altLang="en-US" dirty="0"/>
              <a:t>选择或设计合适的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424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课程基本信息</a:t>
            </a:r>
            <a:r>
              <a:rPr lang="en-US" altLang="zh-CN" smtClean="0"/>
              <a:t>-4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课件：见</a:t>
            </a:r>
            <a:r>
              <a:rPr lang="zh-CN" altLang="en-US" smtClean="0"/>
              <a:t>课程网站</a:t>
            </a:r>
            <a:r>
              <a:rPr lang="en-US" altLang="zh-CN" smtClean="0"/>
              <a:t>sep.ucas.ac.cn</a:t>
            </a:r>
            <a:endParaRPr lang="en-US" altLang="zh-CN" dirty="0" smtClean="0"/>
          </a:p>
          <a:p>
            <a:r>
              <a:rPr lang="zh-CN" altLang="en-US" dirty="0" smtClean="0"/>
              <a:t>教材：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 smtClean="0"/>
              <a:t>C</a:t>
            </a:r>
            <a:r>
              <a:rPr lang="zh-CN" altLang="en-US" dirty="0" smtClean="0"/>
              <a:t>语言版），严蔚敏，吴伟民，清华大学出版社</a:t>
            </a:r>
            <a:endParaRPr lang="en-US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数据结构题集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dirty="0" smtClean="0"/>
              <a:t>C</a:t>
            </a:r>
            <a:r>
              <a:rPr lang="zh-CN" altLang="en-US" dirty="0" smtClean="0"/>
              <a:t>语言版），严蔚敏，吴伟民，米宁，清华大学出版社</a:t>
            </a:r>
            <a:endParaRPr lang="en-US" altLang="zh-CN" dirty="0" smtClean="0"/>
          </a:p>
          <a:p>
            <a:r>
              <a:rPr lang="zh-CN" altLang="en-US" dirty="0" smtClean="0"/>
              <a:t>参考教材：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数据结构（</a:t>
            </a:r>
            <a:r>
              <a:rPr lang="en-US" dirty="0" smtClean="0"/>
              <a:t>C</a:t>
            </a:r>
            <a:r>
              <a:rPr lang="zh-CN" altLang="en-US" dirty="0" smtClean="0"/>
              <a:t>语言版本）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dirty="0" smtClean="0"/>
              <a:t> Ellis Horowitz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Sartaj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Sahni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Susan Anderson-Freed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数据结构与算法分析</a:t>
            </a:r>
            <a:r>
              <a:rPr lang="en-US" altLang="zh-CN" dirty="0" smtClean="0"/>
              <a:t>, C</a:t>
            </a:r>
            <a:r>
              <a:rPr lang="zh-CN" altLang="en-US" dirty="0" smtClean="0"/>
              <a:t>语言描述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Mark Allen Weiss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6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课程基本信息</a:t>
            </a:r>
            <a:r>
              <a:rPr lang="en-US" altLang="zh-CN" smtClean="0"/>
              <a:t>-5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7332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课程考核方式</a:t>
            </a:r>
          </a:p>
          <a:p>
            <a:pPr lvl="1"/>
            <a:r>
              <a:rPr lang="en-US" dirty="0" smtClean="0"/>
              <a:t>8</a:t>
            </a:r>
            <a:r>
              <a:rPr lang="zh-CN" altLang="en-US" dirty="0" smtClean="0"/>
              <a:t>次作业占</a:t>
            </a:r>
            <a:r>
              <a:rPr lang="en-US" dirty="0" smtClean="0"/>
              <a:t>40</a:t>
            </a:r>
            <a:r>
              <a:rPr lang="zh-CN" altLang="en-US" dirty="0" smtClean="0"/>
              <a:t>分，</a:t>
            </a:r>
            <a:r>
              <a:rPr lang="en-US" dirty="0" smtClean="0"/>
              <a:t>2</a:t>
            </a:r>
            <a:r>
              <a:rPr lang="zh-CN" altLang="en-US" dirty="0" smtClean="0"/>
              <a:t>次大作业</a:t>
            </a:r>
            <a:r>
              <a:rPr lang="en-US" smtClean="0"/>
              <a:t>10</a:t>
            </a:r>
            <a:r>
              <a:rPr lang="zh-CN" altLang="en-US" smtClean="0"/>
              <a:t>分</a:t>
            </a:r>
            <a:endParaRPr lang="en-US" altLang="zh-CN" smtClean="0"/>
          </a:p>
          <a:p>
            <a:pPr lvl="2"/>
            <a:r>
              <a:rPr lang="zh-CN" altLang="en-US" smtClean="0"/>
              <a:t>基础</a:t>
            </a:r>
            <a:r>
              <a:rPr lang="zh-CN" altLang="en-US" dirty="0" smtClean="0"/>
              <a:t>知识题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算法设计题：上机实现，形成实验报告，并提交电子版源代码；</a:t>
            </a:r>
            <a:endParaRPr lang="en-US" altLang="zh-CN" dirty="0" smtClean="0"/>
          </a:p>
          <a:p>
            <a:pPr lvl="3"/>
            <a:r>
              <a:rPr lang="zh-CN" altLang="en-US" sz="2400" dirty="0" smtClean="0"/>
              <a:t>实验报告：实验内容，设计方案描述，运行结果，主要程序清单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大作业：</a:t>
            </a:r>
            <a:r>
              <a:rPr lang="en-US" dirty="0" smtClean="0"/>
              <a:t>3</a:t>
            </a:r>
            <a:r>
              <a:rPr lang="zh-CN" altLang="en-US" dirty="0" smtClean="0"/>
              <a:t>人一组完成，编写实习报告，制作</a:t>
            </a:r>
            <a:r>
              <a:rPr lang="en-US" dirty="0" smtClean="0"/>
              <a:t>Poster</a:t>
            </a:r>
            <a:r>
              <a:rPr lang="zh-CN" altLang="en-US" dirty="0" smtClean="0"/>
              <a:t>，课堂检查完成情况</a:t>
            </a:r>
            <a:r>
              <a:rPr lang="en-US" dirty="0" smtClean="0"/>
              <a:t>(</a:t>
            </a:r>
            <a:r>
              <a:rPr lang="zh-CN" altLang="en-US" dirty="0" smtClean="0"/>
              <a:t>学生演示程序，老师和助教提问</a:t>
            </a:r>
            <a:r>
              <a:rPr lang="en-US" dirty="0" smtClean="0"/>
              <a:t>)</a:t>
            </a:r>
          </a:p>
          <a:p>
            <a:pPr lvl="3"/>
            <a:r>
              <a:rPr lang="zh-CN" altLang="en-US" sz="2400" dirty="0" smtClean="0"/>
              <a:t>实习报告：需求分析，概要设计，详细设计，调试分析，用户使用说明，测试结果，附录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源代码</a:t>
            </a:r>
            <a:r>
              <a:rPr lang="en-US" altLang="zh-CN" sz="2400" dirty="0" smtClean="0"/>
              <a:t>)</a:t>
            </a:r>
            <a:endParaRPr lang="en-US" sz="2400" dirty="0" smtClean="0"/>
          </a:p>
          <a:p>
            <a:pPr lvl="1"/>
            <a:r>
              <a:rPr lang="zh-CN" altLang="en-US" dirty="0" smtClean="0"/>
              <a:t>不要抄</a:t>
            </a:r>
            <a:r>
              <a:rPr lang="zh-CN" altLang="en-US" smtClean="0"/>
              <a:t>作业！</a:t>
            </a:r>
            <a:endParaRPr lang="en-US" altLang="zh-CN" smtClean="0"/>
          </a:p>
          <a:p>
            <a:pPr lvl="1"/>
            <a:r>
              <a:rPr lang="zh-CN" altLang="en-US"/>
              <a:t>期中闭卷</a:t>
            </a:r>
            <a:r>
              <a:rPr lang="en-US" altLang="zh-CN"/>
              <a:t>10</a:t>
            </a:r>
            <a:r>
              <a:rPr lang="zh-CN" altLang="en-US"/>
              <a:t>分，期末闭卷考试</a:t>
            </a:r>
            <a:r>
              <a:rPr lang="en-US" altLang="zh-CN"/>
              <a:t>40</a:t>
            </a:r>
            <a:r>
              <a:rPr lang="zh-CN" altLang="en-US" smtClean="0"/>
              <a:t>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3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  <a:r>
              <a:rPr lang="en-US" altLang="zh-CN" dirty="0" smtClean="0"/>
              <a:t>-6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成绩分布</a:t>
            </a:r>
            <a:endParaRPr lang="en-US" altLang="zh-CN" smtClean="0"/>
          </a:p>
          <a:p>
            <a:pPr lvl="1"/>
            <a:r>
              <a:rPr lang="zh-CN" altLang="en-US" smtClean="0"/>
              <a:t>总成绩</a:t>
            </a:r>
            <a:r>
              <a:rPr lang="en-US" dirty="0"/>
              <a:t>90</a:t>
            </a:r>
            <a:r>
              <a:rPr lang="zh-CN" altLang="en-US" dirty="0"/>
              <a:t>分</a:t>
            </a:r>
            <a:r>
              <a:rPr lang="zh-CN" altLang="en-US"/>
              <a:t>以上</a:t>
            </a:r>
            <a:r>
              <a:rPr lang="en-US" smtClean="0"/>
              <a:t>16</a:t>
            </a:r>
            <a:r>
              <a:rPr lang="zh-CN" altLang="en-US" smtClean="0"/>
              <a:t>人</a:t>
            </a:r>
            <a:r>
              <a:rPr lang="zh-CN" altLang="en-US" dirty="0"/>
              <a:t>，</a:t>
            </a:r>
            <a:r>
              <a:rPr lang="en-US" dirty="0"/>
              <a:t>89-80</a:t>
            </a:r>
            <a:r>
              <a:rPr lang="zh-CN" altLang="en-US"/>
              <a:t>分</a:t>
            </a:r>
            <a:r>
              <a:rPr lang="en-US" smtClean="0"/>
              <a:t>20</a:t>
            </a:r>
            <a:r>
              <a:rPr lang="zh-CN" altLang="en-US" smtClean="0"/>
              <a:t>人</a:t>
            </a:r>
            <a:r>
              <a:rPr lang="zh-CN" altLang="en-US" dirty="0"/>
              <a:t>，</a:t>
            </a:r>
            <a:r>
              <a:rPr lang="en-US"/>
              <a:t>79-70</a:t>
            </a:r>
            <a:r>
              <a:rPr lang="zh-CN" altLang="en-US" smtClean="0"/>
              <a:t>分</a:t>
            </a:r>
            <a:r>
              <a:rPr lang="en-US" smtClean="0"/>
              <a:t>23</a:t>
            </a:r>
            <a:r>
              <a:rPr lang="zh-CN" altLang="en-US" smtClean="0"/>
              <a:t>人，</a:t>
            </a:r>
            <a:r>
              <a:rPr lang="en-US" smtClean="0"/>
              <a:t>69</a:t>
            </a:r>
            <a:r>
              <a:rPr lang="en-US" altLang="zh-CN" smtClean="0"/>
              <a:t>-60</a:t>
            </a:r>
            <a:r>
              <a:rPr lang="zh-CN" altLang="en-US" smtClean="0"/>
              <a:t>分以下</a:t>
            </a:r>
            <a:r>
              <a:rPr lang="en-US" smtClean="0"/>
              <a:t>14</a:t>
            </a:r>
            <a:r>
              <a:rPr lang="zh-CN" altLang="en-US" smtClean="0"/>
              <a:t>人</a:t>
            </a:r>
            <a:endParaRPr lang="en-US" altLang="zh-CN" smtClean="0"/>
          </a:p>
          <a:p>
            <a:pPr lvl="2"/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en-US" altLang="zh-CN" smtClean="0"/>
              <a:t>60</a:t>
            </a:r>
            <a:r>
              <a:rPr lang="zh-CN" altLang="en-US" smtClean="0"/>
              <a:t>分</a:t>
            </a:r>
            <a:endParaRPr lang="en-US" altLang="zh-CN" dirty="0"/>
          </a:p>
          <a:p>
            <a:pPr lvl="1"/>
            <a:r>
              <a:rPr lang="zh-CN" altLang="en-US" smtClean="0"/>
              <a:t>平均</a:t>
            </a:r>
            <a:r>
              <a:rPr lang="zh-CN" altLang="en-US"/>
              <a:t>分为</a:t>
            </a:r>
            <a:r>
              <a:rPr lang="en-US" smtClean="0"/>
              <a:t>80</a:t>
            </a:r>
            <a:r>
              <a:rPr lang="zh-CN" altLang="en-US" smtClean="0"/>
              <a:t>分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76691"/>
            <a:ext cx="4680446" cy="386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6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课程概要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824536"/>
          </a:xfrm>
        </p:spPr>
        <p:txBody>
          <a:bodyPr/>
          <a:lstStyle/>
          <a:p>
            <a:pPr lvl="0"/>
            <a:r>
              <a:rPr lang="zh-CN" altLang="en-US" dirty="0" smtClean="0"/>
              <a:t>绪论</a:t>
            </a:r>
            <a:r>
              <a:rPr lang="en-US" altLang="zh-CN" dirty="0" smtClean="0"/>
              <a:t>(2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线性表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栈和队列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5</a:t>
            </a:r>
            <a:r>
              <a:rPr lang="zh-CN" altLang="en-US" dirty="0" smtClean="0"/>
              <a:t>次课</a:t>
            </a:r>
            <a:endParaRPr lang="en-US" dirty="0"/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(8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存储管理</a:t>
            </a:r>
            <a:r>
              <a:rPr lang="en-US" altLang="zh-CN" dirty="0"/>
              <a:t>(2</a:t>
            </a:r>
            <a:r>
              <a:rPr lang="zh-CN" altLang="en-US" dirty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查找</a:t>
            </a:r>
            <a:r>
              <a:rPr lang="en-US" altLang="zh-CN" dirty="0" smtClean="0"/>
              <a:t>(6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8</a:t>
            </a:r>
            <a:r>
              <a:rPr lang="zh-CN" altLang="en-US" dirty="0" smtClean="0"/>
              <a:t>次课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824536"/>
          </a:xfrm>
        </p:spPr>
        <p:txBody>
          <a:bodyPr/>
          <a:lstStyle/>
          <a:p>
            <a:r>
              <a:rPr lang="zh-CN" altLang="en-US" dirty="0" smtClean="0"/>
              <a:t>串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数组和广义表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树和二叉树</a:t>
            </a:r>
            <a:r>
              <a:rPr lang="en-US" altLang="zh-CN" dirty="0" smtClean="0"/>
              <a:t>(6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7</a:t>
            </a:r>
            <a:r>
              <a:rPr lang="zh-CN" altLang="en-US" dirty="0" smtClean="0"/>
              <a:t>次课</a:t>
            </a:r>
            <a:endParaRPr lang="en-US" dirty="0"/>
          </a:p>
          <a:p>
            <a:r>
              <a:rPr lang="zh-CN" altLang="en-US" dirty="0" smtClean="0"/>
              <a:t>内部排序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外部排序</a:t>
            </a:r>
            <a:r>
              <a:rPr lang="en-US" altLang="zh-CN" dirty="0" smtClean="0"/>
              <a:t>(4</a:t>
            </a:r>
            <a:r>
              <a:rPr lang="zh-CN" altLang="en-US" dirty="0" smtClean="0"/>
              <a:t>课时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 smtClean="0"/>
              <a:t>次课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260648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国外计算机系通常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不单独设置该课程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836712"/>
            <a:ext cx="5957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Niklaus</a:t>
            </a:r>
            <a:r>
              <a:rPr lang="en-US" sz="2800" dirty="0" smtClean="0"/>
              <a:t> Wirth: </a:t>
            </a:r>
          </a:p>
          <a:p>
            <a:r>
              <a:rPr lang="en-US" sz="2800" dirty="0" smtClean="0"/>
              <a:t>Algorithm + Data Structures = Programs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74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课程学习方式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上课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覆盖基础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避免</a:t>
            </a:r>
            <a:r>
              <a:rPr lang="en-US" altLang="zh-CN" sz="2800" dirty="0" smtClean="0"/>
              <a:t>Boring</a:t>
            </a:r>
          </a:p>
          <a:p>
            <a:pPr lvl="2"/>
            <a:r>
              <a:rPr lang="zh-CN" altLang="en-US" sz="2800" dirty="0" smtClean="0"/>
              <a:t>重要的事讲三</a:t>
            </a:r>
            <a:r>
              <a:rPr lang="zh-CN" altLang="en-US" sz="2800" smtClean="0"/>
              <a:t>遍？</a:t>
            </a:r>
            <a:endParaRPr lang="en-US" altLang="zh-CN" sz="2800" dirty="0" smtClean="0"/>
          </a:p>
          <a:p>
            <a:pPr lvl="1"/>
            <a:endParaRPr lang="en-US" altLang="zh-CN" sz="2800" smtClean="0"/>
          </a:p>
          <a:p>
            <a:pPr lvl="1"/>
            <a:r>
              <a:rPr lang="zh-CN" altLang="en-US" sz="2800" smtClean="0"/>
              <a:t>外因</a:t>
            </a:r>
            <a:r>
              <a:rPr lang="zh-CN" altLang="en-US" sz="2800" dirty="0"/>
              <a:t>通过内因起作用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课下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重在</a:t>
            </a:r>
            <a:r>
              <a:rPr lang="zh-CN" altLang="en-US" sz="2800" dirty="0"/>
              <a:t>上机实践，在实践中思考和推敲</a:t>
            </a:r>
            <a:endParaRPr lang="en-US" sz="2800" dirty="0"/>
          </a:p>
          <a:p>
            <a:pPr lvl="1"/>
            <a:r>
              <a:rPr lang="zh-CN" altLang="en-US" sz="2800" dirty="0" smtClean="0"/>
              <a:t>码</a:t>
            </a:r>
            <a:r>
              <a:rPr lang="zh-CN" altLang="en-US" sz="2800" dirty="0"/>
              <a:t>农的</a:t>
            </a:r>
            <a:r>
              <a:rPr lang="zh-CN" altLang="en-US" sz="2800" dirty="0" smtClean="0"/>
              <a:t>基本功</a:t>
            </a:r>
            <a:endParaRPr lang="en-US" altLang="zh-CN" sz="3200" dirty="0" smtClean="0"/>
          </a:p>
          <a:p>
            <a:pPr lvl="1"/>
            <a:endParaRPr lang="en-US" altLang="zh-CN" dirty="0"/>
          </a:p>
          <a:p>
            <a:r>
              <a:rPr lang="en-US" u="sng" dirty="0" smtClean="0">
                <a:hlinkClick r:id="rId3"/>
              </a:rPr>
              <a:t>www</a:t>
            </a:r>
            <a:r>
              <a:rPr lang="en-US" altLang="zh-CN" u="sng" dirty="0" smtClean="0">
                <a:hlinkClick r:id="rId3"/>
              </a:rPr>
              <a:t>.topcoder.com/</a:t>
            </a:r>
          </a:p>
          <a:p>
            <a:r>
              <a:rPr lang="en-US" u="sng" dirty="0">
                <a:hlinkClick r:id="rId4"/>
              </a:rPr>
              <a:t>https://leetcode.com/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://acm.hdu.edu.cn/</a:t>
            </a:r>
            <a:endParaRPr lang="en-US" sz="2000" dirty="0"/>
          </a:p>
          <a:p>
            <a:r>
              <a:rPr lang="en-US" u="sng" dirty="0">
                <a:hlinkClick r:id="rId5"/>
              </a:rPr>
              <a:t>http://poj.org/</a:t>
            </a:r>
            <a:endParaRPr lang="en-US" sz="2000" dirty="0"/>
          </a:p>
          <a:p>
            <a:r>
              <a:rPr lang="en-US" u="sng" dirty="0">
                <a:hlinkClick r:id="rId6"/>
              </a:rPr>
              <a:t>http://bailian.openjudge.cn/</a:t>
            </a:r>
            <a:endParaRPr lang="en-US" sz="2000" dirty="0"/>
          </a:p>
          <a:p>
            <a:endParaRPr lang="en-US" u="sng" dirty="0" smtClean="0"/>
          </a:p>
          <a:p>
            <a:endParaRPr lang="en-US" sz="2000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0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7885</TotalTime>
  <Words>621</Words>
  <Application>Microsoft Macintosh PowerPoint</Application>
  <PresentationFormat>全屏显示(4:3)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数据结构</vt:lpstr>
      <vt:lpstr>课程基本信息-1</vt:lpstr>
      <vt:lpstr>课程基本信息-2</vt:lpstr>
      <vt:lpstr>课程基本信息-3</vt:lpstr>
      <vt:lpstr>课程基本信息-4</vt:lpstr>
      <vt:lpstr>课程基本信息-5</vt:lpstr>
      <vt:lpstr>课程基本信息-6</vt:lpstr>
      <vt:lpstr>课程概要</vt:lpstr>
      <vt:lpstr>课程学习方式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Beihong</dc:creator>
  <cp:lastModifiedBy>apple sd</cp:lastModifiedBy>
  <cp:revision>59</cp:revision>
  <cp:lastPrinted>2018-03-06T02:23:27Z</cp:lastPrinted>
  <dcterms:created xsi:type="dcterms:W3CDTF">2015-08-29T12:38:30Z</dcterms:created>
  <dcterms:modified xsi:type="dcterms:W3CDTF">2018-03-06T08:31:59Z</dcterms:modified>
</cp:coreProperties>
</file>