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embeddings/oleObject1.bin" ContentType="application/vnd.openxmlformats-officedocument.oleObject"/>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09" r:id="rId3"/>
    <p:sldId id="257" r:id="rId4"/>
    <p:sldId id="259" r:id="rId5"/>
    <p:sldId id="260" r:id="rId6"/>
    <p:sldId id="261" r:id="rId7"/>
    <p:sldId id="263" r:id="rId8"/>
    <p:sldId id="264" r:id="rId9"/>
    <p:sldId id="301" r:id="rId10"/>
    <p:sldId id="310" r:id="rId11"/>
    <p:sldId id="265" r:id="rId12"/>
    <p:sldId id="266" r:id="rId13"/>
    <p:sldId id="267" r:id="rId14"/>
    <p:sldId id="302" r:id="rId15"/>
    <p:sldId id="269" r:id="rId16"/>
    <p:sldId id="268" r:id="rId17"/>
    <p:sldId id="303" r:id="rId18"/>
    <p:sldId id="304" r:id="rId19"/>
    <p:sldId id="305" r:id="rId20"/>
    <p:sldId id="270" r:id="rId21"/>
    <p:sldId id="271" r:id="rId22"/>
    <p:sldId id="272" r:id="rId23"/>
    <p:sldId id="275" r:id="rId24"/>
    <p:sldId id="273" r:id="rId25"/>
    <p:sldId id="276" r:id="rId26"/>
    <p:sldId id="277" r:id="rId27"/>
    <p:sldId id="278" r:id="rId28"/>
    <p:sldId id="279" r:id="rId29"/>
    <p:sldId id="280" r:id="rId30"/>
    <p:sldId id="284" r:id="rId31"/>
    <p:sldId id="296" r:id="rId32"/>
    <p:sldId id="281" r:id="rId33"/>
    <p:sldId id="282" r:id="rId34"/>
    <p:sldId id="283" r:id="rId35"/>
    <p:sldId id="306" r:id="rId36"/>
    <p:sldId id="298" r:id="rId37"/>
    <p:sldId id="308" r:id="rId38"/>
    <p:sldId id="287" r:id="rId39"/>
    <p:sldId id="286" r:id="rId40"/>
    <p:sldId id="289" r:id="rId41"/>
    <p:sldId id="292" r:id="rId42"/>
    <p:sldId id="293" r:id="rId43"/>
    <p:sldId id="294" r:id="rId44"/>
    <p:sldId id="313" r:id="rId45"/>
    <p:sldId id="311" r:id="rId46"/>
    <p:sldId id="312" r:id="rId47"/>
    <p:sldId id="314" r:id="rId48"/>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33FF"/>
    <a:srgbClr val="000066"/>
    <a:srgbClr val="99CCFF"/>
    <a:srgbClr val="9999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72" autoAdjust="0"/>
  </p:normalViewPr>
  <p:slideViewPr>
    <p:cSldViewPr>
      <p:cViewPr varScale="1">
        <p:scale>
          <a:sx n="69" d="100"/>
          <a:sy n="69" d="100"/>
        </p:scale>
        <p:origin x="-31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6A72B10A-7AC8-4CEE-811D-FDB43F1909C1}" type="datetimeFigureOut">
              <a:rPr lang="en-US" smtClean="0"/>
              <a:t>18/3/1</a:t>
            </a:fld>
            <a:endParaRPr 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37AB3AF9-1B98-489A-81B4-26302FB0C7FE}" type="slidenum">
              <a:rPr lang="en-US" smtClean="0"/>
              <a:t>‹#›</a:t>
            </a:fld>
            <a:endParaRPr lang="en-US"/>
          </a:p>
        </p:txBody>
      </p:sp>
    </p:spTree>
    <p:extLst>
      <p:ext uri="{BB962C8B-B14F-4D97-AF65-F5344CB8AC3E}">
        <p14:creationId xmlns:p14="http://schemas.microsoft.com/office/powerpoint/2010/main" val="4014756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DAA38FD1-A2AD-44C5-A31D-BDC949E3C656}" type="datetimeFigureOut">
              <a:rPr lang="en-US" smtClean="0"/>
              <a:t>18/3/1</a:t>
            </a:fld>
            <a:endParaRPr lang="en-US"/>
          </a:p>
        </p:txBody>
      </p:sp>
      <p:sp>
        <p:nvSpPr>
          <p:cNvPr id="4" name="幻灯片图像占位符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07492A16-A77D-49F4-8634-064276595056}" type="slidenum">
              <a:rPr lang="en-US" smtClean="0"/>
              <a:t>‹#›</a:t>
            </a:fld>
            <a:endParaRPr lang="en-US"/>
          </a:p>
        </p:txBody>
      </p:sp>
    </p:spTree>
    <p:extLst>
      <p:ext uri="{BB962C8B-B14F-4D97-AF65-F5344CB8AC3E}">
        <p14:creationId xmlns:p14="http://schemas.microsoft.com/office/powerpoint/2010/main" val="184466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2</a:t>
            </a:fld>
            <a:endParaRPr lang="en-US"/>
          </a:p>
        </p:txBody>
      </p:sp>
    </p:spTree>
    <p:extLst>
      <p:ext uri="{BB962C8B-B14F-4D97-AF65-F5344CB8AC3E}">
        <p14:creationId xmlns:p14="http://schemas.microsoft.com/office/powerpoint/2010/main" val="237199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7492A16-A77D-49F4-8634-064276595056}" type="slidenum">
              <a:rPr lang="en-US" smtClean="0"/>
              <a:t>16</a:t>
            </a:fld>
            <a:endParaRPr lang="en-US"/>
          </a:p>
        </p:txBody>
      </p:sp>
    </p:spTree>
    <p:extLst>
      <p:ext uri="{BB962C8B-B14F-4D97-AF65-F5344CB8AC3E}">
        <p14:creationId xmlns:p14="http://schemas.microsoft.com/office/powerpoint/2010/main" val="342209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20</a:t>
            </a:fld>
            <a:endParaRPr lang="en-US"/>
          </a:p>
        </p:txBody>
      </p:sp>
    </p:spTree>
    <p:extLst>
      <p:ext uri="{BB962C8B-B14F-4D97-AF65-F5344CB8AC3E}">
        <p14:creationId xmlns:p14="http://schemas.microsoft.com/office/powerpoint/2010/main" val="293731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r>
              <a:rPr lang="zh-CN" altLang="en-US" smtClean="0"/>
              <a:t>复数：</a:t>
            </a:r>
            <a:r>
              <a:rPr lang="en-US" altLang="zh-CN" smtClean="0"/>
              <a:t>a+bi</a:t>
            </a:r>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21</a:t>
            </a:fld>
            <a:endParaRPr lang="en-US"/>
          </a:p>
        </p:txBody>
      </p:sp>
    </p:spTree>
    <p:extLst>
      <p:ext uri="{BB962C8B-B14F-4D97-AF65-F5344CB8AC3E}">
        <p14:creationId xmlns:p14="http://schemas.microsoft.com/office/powerpoint/2010/main" val="180317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29</a:t>
            </a:fld>
            <a:endParaRPr lang="en-US"/>
          </a:p>
        </p:txBody>
      </p:sp>
    </p:spTree>
    <p:extLst>
      <p:ext uri="{BB962C8B-B14F-4D97-AF65-F5344CB8AC3E}">
        <p14:creationId xmlns:p14="http://schemas.microsoft.com/office/powerpoint/2010/main" val="342485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07492A16-A77D-49F4-8634-064276595056}" type="slidenum">
              <a:rPr lang="en-US" smtClean="0"/>
              <a:t>38</a:t>
            </a:fld>
            <a:endParaRPr lang="en-US"/>
          </a:p>
        </p:txBody>
      </p:sp>
    </p:spTree>
    <p:extLst>
      <p:ext uri="{BB962C8B-B14F-4D97-AF65-F5344CB8AC3E}">
        <p14:creationId xmlns:p14="http://schemas.microsoft.com/office/powerpoint/2010/main" val="230393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39</a:t>
            </a:fld>
            <a:endParaRPr lang="en-US"/>
          </a:p>
        </p:txBody>
      </p:sp>
    </p:spTree>
    <p:extLst>
      <p:ext uri="{BB962C8B-B14F-4D97-AF65-F5344CB8AC3E}">
        <p14:creationId xmlns:p14="http://schemas.microsoft.com/office/powerpoint/2010/main" val="2779510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40</a:t>
            </a:fld>
            <a:endParaRPr lang="en-US"/>
          </a:p>
        </p:txBody>
      </p:sp>
    </p:spTree>
    <p:extLst>
      <p:ext uri="{BB962C8B-B14F-4D97-AF65-F5344CB8AC3E}">
        <p14:creationId xmlns:p14="http://schemas.microsoft.com/office/powerpoint/2010/main" val="283670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46</a:t>
            </a:fld>
            <a:endParaRPr lang="en-US"/>
          </a:p>
        </p:txBody>
      </p:sp>
    </p:spTree>
    <p:extLst>
      <p:ext uri="{BB962C8B-B14F-4D97-AF65-F5344CB8AC3E}">
        <p14:creationId xmlns:p14="http://schemas.microsoft.com/office/powerpoint/2010/main" val="832743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47</a:t>
            </a:fld>
            <a:endParaRPr lang="en-US"/>
          </a:p>
        </p:txBody>
      </p:sp>
    </p:spTree>
    <p:extLst>
      <p:ext uri="{BB962C8B-B14F-4D97-AF65-F5344CB8AC3E}">
        <p14:creationId xmlns:p14="http://schemas.microsoft.com/office/powerpoint/2010/main" val="83274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07492A16-A77D-49F4-8634-064276595056}" type="slidenum">
              <a:rPr lang="en-US" smtClean="0"/>
              <a:t>3</a:t>
            </a:fld>
            <a:endParaRPr lang="en-US"/>
          </a:p>
        </p:txBody>
      </p:sp>
    </p:spTree>
    <p:extLst>
      <p:ext uri="{BB962C8B-B14F-4D97-AF65-F5344CB8AC3E}">
        <p14:creationId xmlns:p14="http://schemas.microsoft.com/office/powerpoint/2010/main" val="73725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3A2E863E-98DA-4924-BB85-0DCDC8D26D10}" type="slidenum">
              <a:rPr lang="en-US" altLang="en-US" sz="1200"/>
              <a:pPr algn="r" eaLnBrk="1" hangingPunct="1">
                <a:spcBef>
                  <a:spcPct val="20000"/>
                </a:spcBef>
              </a:pPr>
              <a:t>4</a:t>
            </a:fld>
            <a:endParaRPr lang="en-US" altLang="en-US" sz="1200"/>
          </a:p>
        </p:txBody>
      </p:sp>
      <p:sp>
        <p:nvSpPr>
          <p:cNvPr id="16387" name="Rectangle 2"/>
          <p:cNvSpPr>
            <a:spLocks noGrp="1" noRot="1" noChangeAspect="1" noChangeArrowheads="1" noTextEdit="1"/>
          </p:cNvSpPr>
          <p:nvPr>
            <p:ph type="sldImg"/>
          </p:nvPr>
        </p:nvSpPr>
        <p:spPr>
          <a:xfrm>
            <a:off x="3238500" y="509588"/>
            <a:ext cx="3397250" cy="2549525"/>
          </a:xfrm>
        </p:spPr>
      </p:sp>
      <p:sp>
        <p:nvSpPr>
          <p:cNvPr id="16388" name="Rectangle 3"/>
          <p:cNvSpPr>
            <a:spLocks noGrp="1" noChangeArrowheads="1"/>
          </p:cNvSpPr>
          <p:nvPr>
            <p:ph type="body" idx="1"/>
          </p:nvPr>
        </p:nvSpPr>
        <p:spPr/>
        <p:txBody>
          <a:bodyPr anchor="t"/>
          <a:lstStyle/>
          <a:p>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F44C1708-04A0-47FF-B77C-F93CFFCB87EC}" type="slidenum">
              <a:rPr lang="en-US" altLang="en-US" sz="1200"/>
              <a:pPr algn="r" eaLnBrk="1" hangingPunct="1">
                <a:spcBef>
                  <a:spcPct val="20000"/>
                </a:spcBef>
              </a:pPr>
              <a:t>6</a:t>
            </a:fld>
            <a:endParaRPr lang="en-US" altLang="en-US" sz="1200"/>
          </a:p>
        </p:txBody>
      </p:sp>
      <p:sp>
        <p:nvSpPr>
          <p:cNvPr id="19459" name="Rectangle 2"/>
          <p:cNvSpPr>
            <a:spLocks noGrp="1" noRot="1" noChangeAspect="1" noChangeArrowheads="1" noTextEdit="1"/>
          </p:cNvSpPr>
          <p:nvPr>
            <p:ph type="sldImg"/>
          </p:nvPr>
        </p:nvSpPr>
        <p:spPr>
          <a:xfrm>
            <a:off x="3238500" y="509588"/>
            <a:ext cx="3397250" cy="2549525"/>
          </a:xfrm>
        </p:spPr>
      </p:sp>
      <p:sp>
        <p:nvSpPr>
          <p:cNvPr id="19460" name="Rectangle 3"/>
          <p:cNvSpPr>
            <a:spLocks noGrp="1" noChangeArrowheads="1"/>
          </p:cNvSpPr>
          <p:nvPr>
            <p:ph type="body" idx="1"/>
          </p:nvPr>
        </p:nvSpPr>
        <p:spPr/>
        <p:txBody>
          <a:bodyPr anchor="t"/>
          <a:lstStyle/>
          <a:p>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0006A2CD-C164-4DC8-811A-739046479306}" type="slidenum">
              <a:rPr lang="en-US" altLang="en-US" sz="1200"/>
              <a:pPr algn="r" eaLnBrk="1" hangingPunct="1">
                <a:spcBef>
                  <a:spcPct val="20000"/>
                </a:spcBef>
              </a:pPr>
              <a:t>7</a:t>
            </a:fld>
            <a:endParaRPr lang="en-US" altLang="en-US" sz="1200"/>
          </a:p>
        </p:txBody>
      </p:sp>
      <p:sp>
        <p:nvSpPr>
          <p:cNvPr id="21507" name="Rectangle 2"/>
          <p:cNvSpPr>
            <a:spLocks noGrp="1" noRot="1" noChangeAspect="1" noChangeArrowheads="1" noTextEdit="1"/>
          </p:cNvSpPr>
          <p:nvPr>
            <p:ph type="sldImg"/>
          </p:nvPr>
        </p:nvSpPr>
        <p:spPr>
          <a:xfrm>
            <a:off x="3238500" y="509588"/>
            <a:ext cx="3397250" cy="2549525"/>
          </a:xfrm>
        </p:spPr>
      </p:sp>
      <p:sp>
        <p:nvSpPr>
          <p:cNvPr id="21508" name="Rectangle 3"/>
          <p:cNvSpPr>
            <a:spLocks noGrp="1" noChangeArrowheads="1"/>
          </p:cNvSpPr>
          <p:nvPr>
            <p:ph type="body" idx="1"/>
          </p:nvPr>
        </p:nvSpPr>
        <p:spPr/>
        <p:txBody>
          <a:bodyPr anchor="t"/>
          <a:lstStyle/>
          <a:p>
            <a:pPr marL="0" lvl="1"/>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8</a:t>
            </a:fld>
            <a:endParaRPr lang="en-US"/>
          </a:p>
        </p:txBody>
      </p:sp>
    </p:spTree>
    <p:extLst>
      <p:ext uri="{BB962C8B-B14F-4D97-AF65-F5344CB8AC3E}">
        <p14:creationId xmlns:p14="http://schemas.microsoft.com/office/powerpoint/2010/main" val="206044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11</a:t>
            </a:fld>
            <a:endParaRPr lang="en-US"/>
          </a:p>
        </p:txBody>
      </p:sp>
    </p:spTree>
    <p:extLst>
      <p:ext uri="{BB962C8B-B14F-4D97-AF65-F5344CB8AC3E}">
        <p14:creationId xmlns:p14="http://schemas.microsoft.com/office/powerpoint/2010/main" val="188699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12</a:t>
            </a:fld>
            <a:endParaRPr lang="en-US"/>
          </a:p>
        </p:txBody>
      </p:sp>
    </p:spTree>
    <p:extLst>
      <p:ext uri="{BB962C8B-B14F-4D97-AF65-F5344CB8AC3E}">
        <p14:creationId xmlns:p14="http://schemas.microsoft.com/office/powerpoint/2010/main" val="329126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13</a:t>
            </a:fld>
            <a:endParaRPr lang="en-US"/>
          </a:p>
        </p:txBody>
      </p:sp>
    </p:spTree>
    <p:extLst>
      <p:ext uri="{BB962C8B-B14F-4D97-AF65-F5344CB8AC3E}">
        <p14:creationId xmlns:p14="http://schemas.microsoft.com/office/powerpoint/2010/main" val="193948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4448" y="6453337"/>
            <a:ext cx="504056" cy="365125"/>
          </a:xfrm>
          <a:prstGeom prst="rect">
            <a:avLst/>
          </a:prstGeom>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3"/>
            <a:ext cx="8229600" cy="854968"/>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08721"/>
            <a:ext cx="8229600" cy="5949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57592" y="6501979"/>
            <a:ext cx="586408"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4744"/>
            <a:ext cx="4038600"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24744"/>
            <a:ext cx="4038600"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532440" y="6474545"/>
            <a:ext cx="601787"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04448" y="6492876"/>
            <a:ext cx="539552"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85496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836712"/>
            <a:ext cx="8229600" cy="602128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4"/>
          </p:nvPr>
        </p:nvSpPr>
        <p:spPr>
          <a:xfrm>
            <a:off x="8748464" y="6472833"/>
            <a:ext cx="395536" cy="365125"/>
          </a:xfrm>
          <a:prstGeom prst="rect">
            <a:avLst/>
          </a:prstGeom>
        </p:spPr>
        <p:txBody>
          <a:body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smtClean="0"/>
              <a:t>第一章 绪论</a:t>
            </a:r>
            <a:endParaRPr lang="en-US" b="1" dirty="0"/>
          </a:p>
        </p:txBody>
      </p:sp>
      <p:sp>
        <p:nvSpPr>
          <p:cNvPr id="5" name="副标题 4"/>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dirty="0"/>
          </a:p>
        </p:txBody>
      </p:sp>
      <p:pic>
        <p:nvPicPr>
          <p:cNvPr id="4098" name="Picture 2" descr="E:\Ongoing-Teaching\Data Structure\课件\其他\图片素材\3D小白人-上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17032"/>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34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243402" y="1277366"/>
            <a:ext cx="8726487" cy="5112568"/>
            <a:chOff x="0" y="-46"/>
            <a:chExt cx="5497" cy="1950"/>
          </a:xfrm>
        </p:grpSpPr>
        <p:grpSp>
          <p:nvGrpSpPr>
            <p:cNvPr id="28676" name="Group 4"/>
            <p:cNvGrpSpPr>
              <a:grpSpLocks/>
            </p:cNvGrpSpPr>
            <p:nvPr/>
          </p:nvGrpSpPr>
          <p:grpSpPr bwMode="auto">
            <a:xfrm>
              <a:off x="0" y="-46"/>
              <a:ext cx="5497" cy="1585"/>
              <a:chOff x="0" y="-46"/>
              <a:chExt cx="5497" cy="1585"/>
            </a:xfrm>
          </p:grpSpPr>
          <p:sp>
            <p:nvSpPr>
              <p:cNvPr id="28677" name="Rectangle 4"/>
              <p:cNvSpPr>
                <a:spLocks noChangeArrowheads="1"/>
              </p:cNvSpPr>
              <p:nvPr/>
            </p:nvSpPr>
            <p:spPr bwMode="auto">
              <a:xfrm>
                <a:off x="1542" y="-46"/>
                <a:ext cx="1330" cy="2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dirty="0"/>
                  <a:t>数据的逻辑结构</a:t>
                </a:r>
              </a:p>
            </p:txBody>
          </p:sp>
          <p:grpSp>
            <p:nvGrpSpPr>
              <p:cNvPr id="28678" name="Group 6"/>
              <p:cNvGrpSpPr>
                <a:grpSpLocks/>
              </p:cNvGrpSpPr>
              <p:nvPr/>
            </p:nvGrpSpPr>
            <p:grpSpPr bwMode="auto">
              <a:xfrm>
                <a:off x="2516" y="405"/>
                <a:ext cx="2981" cy="1134"/>
                <a:chOff x="0" y="0"/>
                <a:chExt cx="2981" cy="1134"/>
              </a:xfrm>
            </p:grpSpPr>
            <p:sp>
              <p:nvSpPr>
                <p:cNvPr id="28679" name="Rectangle 6"/>
                <p:cNvSpPr>
                  <a:spLocks noChangeArrowheads="1"/>
                </p:cNvSpPr>
                <p:nvPr/>
              </p:nvSpPr>
              <p:spPr bwMode="auto">
                <a:xfrm>
                  <a:off x="708" y="0"/>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非线性结构</a:t>
                  </a:r>
                </a:p>
              </p:txBody>
            </p:sp>
            <p:sp>
              <p:nvSpPr>
                <p:cNvPr id="28680" name="Rectangle 10"/>
                <p:cNvSpPr>
                  <a:spLocks noChangeArrowheads="1"/>
                </p:cNvSpPr>
                <p:nvPr/>
              </p:nvSpPr>
              <p:spPr bwMode="auto">
                <a:xfrm>
                  <a:off x="0" y="472"/>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集合</a:t>
                  </a:r>
                </a:p>
              </p:txBody>
            </p:sp>
            <p:grpSp>
              <p:nvGrpSpPr>
                <p:cNvPr id="28681" name="Group 9"/>
                <p:cNvGrpSpPr>
                  <a:grpSpLocks/>
                </p:cNvGrpSpPr>
                <p:nvPr/>
              </p:nvGrpSpPr>
              <p:grpSpPr bwMode="auto">
                <a:xfrm>
                  <a:off x="1868" y="475"/>
                  <a:ext cx="1113" cy="659"/>
                  <a:chOff x="0" y="0"/>
                  <a:chExt cx="1113" cy="659"/>
                </a:xfrm>
              </p:grpSpPr>
              <p:sp>
                <p:nvSpPr>
                  <p:cNvPr id="28682" name="Rectangle 9"/>
                  <p:cNvSpPr>
                    <a:spLocks noChangeArrowheads="1"/>
                  </p:cNvSpPr>
                  <p:nvPr/>
                </p:nvSpPr>
                <p:spPr bwMode="auto">
                  <a:xfrm>
                    <a:off x="224"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图状结构</a:t>
                    </a:r>
                  </a:p>
                </p:txBody>
              </p:sp>
              <p:sp>
                <p:nvSpPr>
                  <p:cNvPr id="28683" name="Rectangle 14"/>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有向图</a:t>
                    </a:r>
                  </a:p>
                </p:txBody>
              </p:sp>
              <p:sp>
                <p:nvSpPr>
                  <p:cNvPr id="28684" name="Rectangle 17"/>
                  <p:cNvSpPr>
                    <a:spLocks noChangeArrowheads="1"/>
                  </p:cNvSpPr>
                  <p:nvPr/>
                </p:nvSpPr>
                <p:spPr bwMode="auto">
                  <a:xfrm>
                    <a:off x="592"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无向图</a:t>
                    </a:r>
                  </a:p>
                </p:txBody>
              </p:sp>
              <p:sp>
                <p:nvSpPr>
                  <p:cNvPr id="28685" name="Line 18"/>
                  <p:cNvSpPr>
                    <a:spLocks noChangeShapeType="1"/>
                  </p:cNvSpPr>
                  <p:nvPr/>
                </p:nvSpPr>
                <p:spPr bwMode="auto">
                  <a:xfrm>
                    <a:off x="280" y="3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Line 19"/>
                  <p:cNvSpPr>
                    <a:spLocks noChangeShapeType="1"/>
                  </p:cNvSpPr>
                  <p:nvPr/>
                </p:nvSpPr>
                <p:spPr bwMode="auto">
                  <a:xfrm>
                    <a:off x="280"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7" name="Line 20"/>
                  <p:cNvSpPr>
                    <a:spLocks noChangeShapeType="1"/>
                  </p:cNvSpPr>
                  <p:nvPr/>
                </p:nvSpPr>
                <p:spPr bwMode="auto">
                  <a:xfrm>
                    <a:off x="856"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8" name="Line 21"/>
                  <p:cNvSpPr>
                    <a:spLocks noChangeShapeType="1"/>
                  </p:cNvSpPr>
                  <p:nvPr/>
                </p:nvSpPr>
                <p:spPr bwMode="auto">
                  <a:xfrm>
                    <a:off x="568"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689" name="Group 17"/>
                <p:cNvGrpSpPr>
                  <a:grpSpLocks/>
                </p:cNvGrpSpPr>
                <p:nvPr/>
              </p:nvGrpSpPr>
              <p:grpSpPr bwMode="auto">
                <a:xfrm>
                  <a:off x="540" y="467"/>
                  <a:ext cx="1185" cy="659"/>
                  <a:chOff x="0" y="0"/>
                  <a:chExt cx="1185" cy="659"/>
                </a:xfrm>
              </p:grpSpPr>
              <p:sp>
                <p:nvSpPr>
                  <p:cNvPr id="28690" name="Rectangle 8"/>
                  <p:cNvSpPr>
                    <a:spLocks noChangeArrowheads="1"/>
                  </p:cNvSpPr>
                  <p:nvPr/>
                </p:nvSpPr>
                <p:spPr bwMode="auto">
                  <a:xfrm>
                    <a:off x="256"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树形结构</a:t>
                    </a:r>
                  </a:p>
                </p:txBody>
              </p:sp>
              <p:sp>
                <p:nvSpPr>
                  <p:cNvPr id="28691" name="Rectangle 15"/>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一般树</a:t>
                    </a:r>
                  </a:p>
                </p:txBody>
              </p:sp>
              <p:sp>
                <p:nvSpPr>
                  <p:cNvPr id="28692" name="Rectangle 16"/>
                  <p:cNvSpPr>
                    <a:spLocks noChangeArrowheads="1"/>
                  </p:cNvSpPr>
                  <p:nvPr/>
                </p:nvSpPr>
                <p:spPr bwMode="auto">
                  <a:xfrm>
                    <a:off x="664"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二叉树</a:t>
                    </a:r>
                  </a:p>
                </p:txBody>
              </p:sp>
              <p:sp>
                <p:nvSpPr>
                  <p:cNvPr id="28693" name="Line 23"/>
                  <p:cNvSpPr>
                    <a:spLocks noChangeShapeType="1"/>
                  </p:cNvSpPr>
                  <p:nvPr/>
                </p:nvSpPr>
                <p:spPr bwMode="auto">
                  <a:xfrm>
                    <a:off x="264"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4" name="Line 24"/>
                  <p:cNvSpPr>
                    <a:spLocks noChangeShapeType="1"/>
                  </p:cNvSpPr>
                  <p:nvPr/>
                </p:nvSpPr>
                <p:spPr bwMode="auto">
                  <a:xfrm>
                    <a:off x="928"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5" name="Line 25"/>
                  <p:cNvSpPr>
                    <a:spLocks noChangeShapeType="1"/>
                  </p:cNvSpPr>
                  <p:nvPr/>
                </p:nvSpPr>
                <p:spPr bwMode="auto">
                  <a:xfrm>
                    <a:off x="600"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6" name="Line 26"/>
                  <p:cNvSpPr>
                    <a:spLocks noChangeShapeType="1"/>
                  </p:cNvSpPr>
                  <p:nvPr/>
                </p:nvSpPr>
                <p:spPr bwMode="auto">
                  <a:xfrm>
                    <a:off x="264" y="336"/>
                    <a:ext cx="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697" name="Line 28"/>
                <p:cNvSpPr>
                  <a:spLocks noChangeShapeType="1"/>
                </p:cNvSpPr>
                <p:nvPr/>
              </p:nvSpPr>
              <p:spPr bwMode="auto">
                <a:xfrm>
                  <a:off x="172"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8" name="Line 30"/>
                <p:cNvSpPr>
                  <a:spLocks noChangeShapeType="1"/>
                </p:cNvSpPr>
                <p:nvPr/>
              </p:nvSpPr>
              <p:spPr bwMode="auto">
                <a:xfrm>
                  <a:off x="2428"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9" name="Line 32"/>
                <p:cNvSpPr>
                  <a:spLocks noChangeShapeType="1"/>
                </p:cNvSpPr>
                <p:nvPr/>
              </p:nvSpPr>
              <p:spPr bwMode="auto">
                <a:xfrm>
                  <a:off x="172" y="371"/>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0" name="Line 33"/>
                <p:cNvSpPr>
                  <a:spLocks noChangeShapeType="1"/>
                </p:cNvSpPr>
                <p:nvPr/>
              </p:nvSpPr>
              <p:spPr bwMode="auto">
                <a:xfrm>
                  <a:off x="1140"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01" name="Group 29"/>
              <p:cNvGrpSpPr>
                <a:grpSpLocks/>
              </p:cNvGrpSpPr>
              <p:nvPr/>
            </p:nvGrpSpPr>
            <p:grpSpPr bwMode="auto">
              <a:xfrm>
                <a:off x="0" y="405"/>
                <a:ext cx="2841" cy="1123"/>
                <a:chOff x="0" y="0"/>
                <a:chExt cx="2841" cy="1123"/>
              </a:xfrm>
            </p:grpSpPr>
            <p:sp>
              <p:nvSpPr>
                <p:cNvPr id="28702" name="Rectangle 5"/>
                <p:cNvSpPr>
                  <a:spLocks noChangeArrowheads="1"/>
                </p:cNvSpPr>
                <p:nvPr/>
              </p:nvSpPr>
              <p:spPr bwMode="auto">
                <a:xfrm>
                  <a:off x="697"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线性结构</a:t>
                  </a:r>
                </a:p>
              </p:txBody>
            </p:sp>
            <p:sp>
              <p:nvSpPr>
                <p:cNvPr id="28703" name="Rectangle 11"/>
                <p:cNvSpPr>
                  <a:spLocks noChangeArrowheads="1"/>
                </p:cNvSpPr>
                <p:nvPr/>
              </p:nvSpPr>
              <p:spPr bwMode="auto">
                <a:xfrm>
                  <a:off x="0" y="896"/>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一般线性表</a:t>
                  </a:r>
                </a:p>
              </p:txBody>
            </p:sp>
            <p:grpSp>
              <p:nvGrpSpPr>
                <p:cNvPr id="28704" name="Group 32"/>
                <p:cNvGrpSpPr>
                  <a:grpSpLocks/>
                </p:cNvGrpSpPr>
                <p:nvPr/>
              </p:nvGrpSpPr>
              <p:grpSpPr bwMode="auto">
                <a:xfrm>
                  <a:off x="1606" y="467"/>
                  <a:ext cx="1235" cy="651"/>
                  <a:chOff x="0" y="0"/>
                  <a:chExt cx="1235" cy="651"/>
                </a:xfrm>
              </p:grpSpPr>
              <p:sp>
                <p:nvSpPr>
                  <p:cNvPr id="28705" name="Rectangle 13"/>
                  <p:cNvSpPr>
                    <a:spLocks noChangeArrowheads="1"/>
                  </p:cNvSpPr>
                  <p:nvPr/>
                </p:nvSpPr>
                <p:spPr bwMode="auto">
                  <a:xfrm>
                    <a:off x="0" y="0"/>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dirty="0"/>
                      <a:t>线性表推广</a:t>
                    </a:r>
                  </a:p>
                </p:txBody>
              </p:sp>
              <p:sp>
                <p:nvSpPr>
                  <p:cNvPr id="28706" name="Rectangle 35"/>
                  <p:cNvSpPr>
                    <a:spLocks noChangeArrowheads="1"/>
                  </p:cNvSpPr>
                  <p:nvPr/>
                </p:nvSpPr>
                <p:spPr bwMode="auto">
                  <a:xfrm>
                    <a:off x="736" y="424"/>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广义表</a:t>
                    </a:r>
                  </a:p>
                </p:txBody>
              </p:sp>
              <p:sp>
                <p:nvSpPr>
                  <p:cNvPr id="28707" name="Rectangle 36"/>
                  <p:cNvSpPr>
                    <a:spLocks noChangeArrowheads="1"/>
                  </p:cNvSpPr>
                  <p:nvPr/>
                </p:nvSpPr>
                <p:spPr bwMode="auto">
                  <a:xfrm>
                    <a:off x="256" y="424"/>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数组</a:t>
                    </a:r>
                  </a:p>
                </p:txBody>
              </p:sp>
              <p:sp>
                <p:nvSpPr>
                  <p:cNvPr id="28708" name="Line 37"/>
                  <p:cNvSpPr>
                    <a:spLocks noChangeShapeType="1"/>
                  </p:cNvSpPr>
                  <p:nvPr/>
                </p:nvSpPr>
                <p:spPr bwMode="auto">
                  <a:xfrm>
                    <a:off x="427" y="2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9" name="Line 38"/>
                  <p:cNvSpPr>
                    <a:spLocks noChangeShapeType="1"/>
                  </p:cNvSpPr>
                  <p:nvPr/>
                </p:nvSpPr>
                <p:spPr bwMode="auto">
                  <a:xfrm>
                    <a:off x="619" y="224"/>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10" name="Group 38"/>
                <p:cNvGrpSpPr>
                  <a:grpSpLocks/>
                </p:cNvGrpSpPr>
                <p:nvPr/>
              </p:nvGrpSpPr>
              <p:grpSpPr bwMode="auto">
                <a:xfrm>
                  <a:off x="637" y="467"/>
                  <a:ext cx="1137" cy="651"/>
                  <a:chOff x="0" y="0"/>
                  <a:chExt cx="1137" cy="651"/>
                </a:xfrm>
              </p:grpSpPr>
              <p:sp>
                <p:nvSpPr>
                  <p:cNvPr id="28711" name="Rectangle 7"/>
                  <p:cNvSpPr>
                    <a:spLocks noChangeArrowheads="1"/>
                  </p:cNvSpPr>
                  <p:nvPr/>
                </p:nvSpPr>
                <p:spPr bwMode="auto">
                  <a:xfrm>
                    <a:off x="956" y="424"/>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串</a:t>
                    </a:r>
                  </a:p>
                </p:txBody>
              </p:sp>
              <p:sp>
                <p:nvSpPr>
                  <p:cNvPr id="28712" name="Rectangle 12"/>
                  <p:cNvSpPr>
                    <a:spLocks noChangeArrowheads="1"/>
                  </p:cNvSpPr>
                  <p:nvPr/>
                </p:nvSpPr>
                <p:spPr bwMode="auto">
                  <a:xfrm>
                    <a:off x="0" y="0"/>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受限线性表</a:t>
                    </a:r>
                  </a:p>
                </p:txBody>
              </p:sp>
              <p:sp>
                <p:nvSpPr>
                  <p:cNvPr id="28713" name="Rectangle 39"/>
                  <p:cNvSpPr>
                    <a:spLocks noChangeArrowheads="1"/>
                  </p:cNvSpPr>
                  <p:nvPr/>
                </p:nvSpPr>
                <p:spPr bwMode="auto">
                  <a:xfrm>
                    <a:off x="252" y="424"/>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栈和队列</a:t>
                    </a:r>
                  </a:p>
                </p:txBody>
              </p:sp>
              <p:sp>
                <p:nvSpPr>
                  <p:cNvPr id="28714" name="Line 41"/>
                  <p:cNvSpPr>
                    <a:spLocks noChangeShapeType="1"/>
                  </p:cNvSpPr>
                  <p:nvPr/>
                </p:nvSpPr>
                <p:spPr bwMode="auto">
                  <a:xfrm>
                    <a:off x="452" y="2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5" name="Line 42"/>
                  <p:cNvSpPr>
                    <a:spLocks noChangeShapeType="1"/>
                  </p:cNvSpPr>
                  <p:nvPr/>
                </p:nvSpPr>
                <p:spPr bwMode="auto">
                  <a:xfrm>
                    <a:off x="628" y="232"/>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16" name="Line 44"/>
                <p:cNvSpPr>
                  <a:spLocks noChangeShapeType="1"/>
                </p:cNvSpPr>
                <p:nvPr/>
              </p:nvSpPr>
              <p:spPr bwMode="auto">
                <a:xfrm>
                  <a:off x="401" y="37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7" name="Line 45"/>
                <p:cNvSpPr>
                  <a:spLocks noChangeShapeType="1"/>
                </p:cNvSpPr>
                <p:nvPr/>
              </p:nvSpPr>
              <p:spPr bwMode="auto">
                <a:xfrm>
                  <a:off x="1993" y="3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8" name="Line 46"/>
                <p:cNvSpPr>
                  <a:spLocks noChangeShapeType="1"/>
                </p:cNvSpPr>
                <p:nvPr/>
              </p:nvSpPr>
              <p:spPr bwMode="auto">
                <a:xfrm>
                  <a:off x="409" y="371"/>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9" name="Line 47"/>
                <p:cNvSpPr>
                  <a:spLocks noChangeShapeType="1"/>
                </p:cNvSpPr>
                <p:nvPr/>
              </p:nvSpPr>
              <p:spPr bwMode="auto">
                <a:xfrm>
                  <a:off x="1041"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0" name="Line 49"/>
              <p:cNvSpPr>
                <a:spLocks noChangeShapeType="1"/>
              </p:cNvSpPr>
              <p:nvPr/>
            </p:nvSpPr>
            <p:spPr bwMode="auto">
              <a:xfrm>
                <a:off x="1017"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1" name="Line 50"/>
              <p:cNvSpPr>
                <a:spLocks noChangeShapeType="1"/>
              </p:cNvSpPr>
              <p:nvPr/>
            </p:nvSpPr>
            <p:spPr bwMode="auto">
              <a:xfrm>
                <a:off x="3649"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2" name="Line 51"/>
              <p:cNvSpPr>
                <a:spLocks noChangeShapeType="1"/>
              </p:cNvSpPr>
              <p:nvPr/>
            </p:nvSpPr>
            <p:spPr bwMode="auto">
              <a:xfrm>
                <a:off x="1017" y="320"/>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3" name="Line 52"/>
              <p:cNvSpPr>
                <a:spLocks noChangeShapeType="1"/>
              </p:cNvSpPr>
              <p:nvPr/>
            </p:nvSpPr>
            <p:spPr bwMode="auto">
              <a:xfrm>
                <a:off x="2217" y="23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4" name="Rectangle 54"/>
            <p:cNvSpPr>
              <a:spLocks noChangeArrowheads="1"/>
            </p:cNvSpPr>
            <p:nvPr/>
          </p:nvSpPr>
          <p:spPr bwMode="auto">
            <a:xfrm>
              <a:off x="1209" y="161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数据的逻辑</a:t>
              </a:r>
              <a:r>
                <a:rPr lang="zh-CN" altLang="en-US" sz="2000" b="1" dirty="0">
                  <a:latin typeface="楷体_GB2312" pitchFamily="49" charset="-122"/>
                  <a:ea typeface="楷体_GB2312" pitchFamily="49" charset="-122"/>
                </a:rPr>
                <a:t>结构层次关系图</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dirty="0"/>
          </a:p>
        </p:txBody>
      </p:sp>
    </p:spTree>
    <p:extLst>
      <p:ext uri="{BB962C8B-B14F-4D97-AF65-F5344CB8AC3E}">
        <p14:creationId xmlns:p14="http://schemas.microsoft.com/office/powerpoint/2010/main" val="4248437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数据结构的形式定义</a:t>
            </a:r>
            <a:endParaRPr lang="en-US" dirty="0"/>
          </a:p>
        </p:txBody>
      </p:sp>
      <p:sp>
        <p:nvSpPr>
          <p:cNvPr id="3" name="内容占位符 2"/>
          <p:cNvSpPr>
            <a:spLocks noGrp="1"/>
          </p:cNvSpPr>
          <p:nvPr>
            <p:ph idx="1"/>
          </p:nvPr>
        </p:nvSpPr>
        <p:spPr>
          <a:xfrm>
            <a:off x="457200" y="836712"/>
            <a:ext cx="8229600" cy="5949280"/>
          </a:xfrm>
        </p:spPr>
        <p:txBody>
          <a:bodyPr>
            <a:normAutofit lnSpcReduction="10000"/>
          </a:bodyPr>
          <a:lstStyle/>
          <a:p>
            <a:r>
              <a:rPr lang="en-US" altLang="en-US" dirty="0" smtClean="0"/>
              <a:t> </a:t>
            </a:r>
            <a:r>
              <a:rPr lang="en-US" altLang="en-US" dirty="0" err="1" smtClean="0"/>
              <a:t>数据结构的形式定义是一个二元组</a:t>
            </a:r>
            <a:r>
              <a:rPr lang="en-US" altLang="en-US" dirty="0" smtClean="0"/>
              <a:t>：</a:t>
            </a:r>
          </a:p>
          <a:p>
            <a:pPr marL="0" indent="0">
              <a:buNone/>
            </a:pPr>
            <a:r>
              <a:rPr lang="en-US" altLang="en-US" dirty="0"/>
              <a:t>	</a:t>
            </a:r>
            <a:r>
              <a:rPr lang="en-US" altLang="en-US" dirty="0" smtClean="0"/>
              <a:t>	Data-Structure = (D, S)</a:t>
            </a:r>
          </a:p>
          <a:p>
            <a:r>
              <a:rPr lang="en-US" altLang="en-US" dirty="0" err="1" smtClean="0"/>
              <a:t>其中：D是数据元素的有限集，S是D上关系的有限集</a:t>
            </a:r>
            <a:endParaRPr lang="en-US" altLang="en-US" dirty="0" smtClean="0"/>
          </a:p>
          <a:p>
            <a:r>
              <a:rPr lang="en-US" altLang="en-US" dirty="0" err="1" smtClean="0"/>
              <a:t>例：设数据</a:t>
            </a:r>
            <a:r>
              <a:rPr lang="zh-CN" altLang="en-US" dirty="0" smtClean="0"/>
              <a:t>的</a:t>
            </a:r>
            <a:r>
              <a:rPr lang="en-US" altLang="en-US" dirty="0" err="1" smtClean="0"/>
              <a:t>逻辑结构B</a:t>
            </a:r>
            <a:r>
              <a:rPr lang="en-US" altLang="en-US" dirty="0" smtClean="0"/>
              <a:t> =</a:t>
            </a:r>
            <a:r>
              <a:rPr lang="en-US" altLang="en-US" dirty="0"/>
              <a:t>(</a:t>
            </a:r>
            <a:r>
              <a:rPr lang="en-US" altLang="en-US" dirty="0" smtClean="0"/>
              <a:t>K, R)</a:t>
            </a:r>
            <a:r>
              <a:rPr lang="zh-CN" altLang="en-US" dirty="0" smtClean="0"/>
              <a:t>，</a:t>
            </a:r>
            <a:r>
              <a:rPr lang="en-US" altLang="en-US" dirty="0" smtClean="0"/>
              <a:t>K={k1, k2, …, k9}</a:t>
            </a:r>
            <a:r>
              <a:rPr lang="zh-CN" altLang="en-US" dirty="0" smtClean="0"/>
              <a:t>，</a:t>
            </a:r>
            <a:r>
              <a:rPr lang="en-US" altLang="en-US" dirty="0" smtClean="0"/>
              <a:t>R={ &lt;k1, k3&gt;，&lt;k1, k8&gt;，&lt;k2, k3&gt;，&lt;k2, k4&gt;，&lt;k2, k5&gt;，&lt;k3, k9&gt;，&lt;k5, k6&gt;，&lt;k8, k9&gt;，&lt;k9, k7&gt;，&lt;k4, k7&gt;，&lt;k4, k6&gt; }</a:t>
            </a:r>
          </a:p>
          <a:p>
            <a:r>
              <a:rPr lang="en-US" altLang="en-US" dirty="0" smtClean="0"/>
              <a:t>画出这逻辑结构的图示，并</a:t>
            </a:r>
            <a:r>
              <a:rPr lang="en-US" altLang="en-US" dirty="0" smtClean="0"/>
              <a:t>确定</a:t>
            </a:r>
            <a:r>
              <a:rPr lang="zh-CN" altLang="en-US" dirty="0" smtClean="0"/>
              <a:t>哪</a:t>
            </a:r>
            <a:r>
              <a:rPr lang="en-US" altLang="en-US" dirty="0" smtClean="0"/>
              <a:t>些</a:t>
            </a:r>
            <a:r>
              <a:rPr lang="en-US" altLang="en-US" dirty="0" smtClean="0"/>
              <a:t>是起点</a:t>
            </a:r>
            <a:r>
              <a:rPr lang="en-US" altLang="en-US" dirty="0" smtClean="0"/>
              <a:t>，</a:t>
            </a:r>
            <a:r>
              <a:rPr lang="zh-CN" altLang="en-US" dirty="0" smtClean="0"/>
              <a:t>哪</a:t>
            </a:r>
            <a:r>
              <a:rPr lang="en-US" altLang="en-US" dirty="0" smtClean="0"/>
              <a:t>些</a:t>
            </a:r>
            <a:r>
              <a:rPr lang="en-US" altLang="en-US" dirty="0" smtClean="0"/>
              <a:t>是终点</a:t>
            </a:r>
          </a:p>
          <a:p>
            <a:pPr lvl="1"/>
            <a:r>
              <a:rPr lang="zh-CN" altLang="en-US" dirty="0" smtClean="0"/>
              <a:t>起点：</a:t>
            </a:r>
            <a:r>
              <a:rPr lang="en-US" altLang="zh-CN" dirty="0" smtClean="0"/>
              <a:t>K1</a:t>
            </a:r>
            <a:r>
              <a:rPr lang="zh-CN" altLang="en-US" dirty="0" smtClean="0"/>
              <a:t>，</a:t>
            </a:r>
            <a:r>
              <a:rPr lang="en-US" altLang="zh-CN" dirty="0" smtClean="0"/>
              <a:t>K2</a:t>
            </a:r>
          </a:p>
          <a:p>
            <a:pPr lvl="1"/>
            <a:r>
              <a:rPr lang="zh-CN" altLang="en-US" dirty="0" smtClean="0"/>
              <a:t>终点：</a:t>
            </a:r>
            <a:r>
              <a:rPr lang="en-US" altLang="zh-CN" dirty="0" smtClean="0"/>
              <a:t>K6</a:t>
            </a:r>
            <a:r>
              <a:rPr lang="zh-CN" altLang="en-US" dirty="0" smtClean="0"/>
              <a:t>，</a:t>
            </a:r>
            <a:r>
              <a:rPr lang="en-US" altLang="zh-CN" dirty="0" smtClean="0"/>
              <a:t>K7</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981" y="5373217"/>
            <a:ext cx="2838451"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026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数据结构的存储方式</a:t>
            </a:r>
            <a:r>
              <a:rPr lang="en-US" altLang="en-US" dirty="0" smtClean="0"/>
              <a:t>(</a:t>
            </a:r>
            <a:r>
              <a:rPr lang="zh-CN" altLang="en-US" dirty="0" smtClean="0"/>
              <a:t>存储结构</a:t>
            </a:r>
            <a:r>
              <a:rPr lang="en-US" altLang="en-US" dirty="0" smtClean="0"/>
              <a:t>)</a:t>
            </a:r>
            <a:endParaRPr lang="en-US" dirty="0"/>
          </a:p>
        </p:txBody>
      </p:sp>
      <p:sp>
        <p:nvSpPr>
          <p:cNvPr id="3" name="内容占位符 2"/>
          <p:cNvSpPr>
            <a:spLocks noGrp="1"/>
          </p:cNvSpPr>
          <p:nvPr>
            <p:ph idx="1"/>
          </p:nvPr>
        </p:nvSpPr>
        <p:spPr/>
        <p:txBody>
          <a:bodyPr>
            <a:normAutofit lnSpcReduction="10000"/>
          </a:bodyPr>
          <a:lstStyle/>
          <a:p>
            <a:r>
              <a:rPr lang="zh-CN" altLang="en-US" smtClean="0"/>
              <a:t>数据结构</a:t>
            </a:r>
            <a:r>
              <a:rPr lang="zh-CN" altLang="en-US" dirty="0" smtClean="0"/>
              <a:t>在计算机内存中的存储包括数据元素的存储和元素之间的关系的表示</a:t>
            </a:r>
          </a:p>
          <a:p>
            <a:r>
              <a:rPr lang="zh-CN" altLang="en-US" smtClean="0"/>
              <a:t>数据</a:t>
            </a:r>
            <a:r>
              <a:rPr lang="zh-CN" altLang="en-US" dirty="0" smtClean="0"/>
              <a:t>元素之间的关系在计算机中有两种不同的表示方法：顺序表示和非顺序表示</a:t>
            </a:r>
            <a:endParaRPr lang="en-US" altLang="zh-CN" dirty="0" smtClean="0"/>
          </a:p>
          <a:p>
            <a:pPr lvl="1"/>
            <a:r>
              <a:rPr lang="zh-CN" altLang="en-US" dirty="0" smtClean="0"/>
              <a:t>顺序表示：</a:t>
            </a:r>
            <a:r>
              <a:rPr lang="zh-CN" altLang="en-US" dirty="0"/>
              <a:t>用数据元素在存储器中的相对位置来表示数据元素之间的逻辑</a:t>
            </a:r>
            <a:r>
              <a:rPr lang="en-US" altLang="en-US" dirty="0" err="1" smtClean="0"/>
              <a:t>关系</a:t>
            </a:r>
            <a:endParaRPr lang="en-US" altLang="en-US" dirty="0" smtClean="0"/>
          </a:p>
          <a:p>
            <a:pPr lvl="1"/>
            <a:r>
              <a:rPr lang="zh-CN" altLang="en-US" dirty="0"/>
              <a:t>在</a:t>
            </a:r>
            <a:r>
              <a:rPr lang="en-US" altLang="en-US" dirty="0" err="1"/>
              <a:t>C语言中，</a:t>
            </a:r>
            <a:r>
              <a:rPr lang="en-US" altLang="en-US" dirty="0" err="1" smtClean="0"/>
              <a:t>用</a:t>
            </a:r>
            <a:r>
              <a:rPr lang="en-US" altLang="en-US" b="1" dirty="0" err="1" smtClean="0"/>
              <a:t>一维数组</a:t>
            </a:r>
            <a:r>
              <a:rPr lang="en-US" altLang="en-US" dirty="0" err="1" smtClean="0"/>
              <a:t>表示顺序存储结构</a:t>
            </a:r>
            <a:endParaRPr lang="en-US" altLang="en-US" dirty="0"/>
          </a:p>
          <a:p>
            <a:pPr lvl="1"/>
            <a:r>
              <a:rPr lang="zh-CN" altLang="en-US" dirty="0" smtClean="0"/>
              <a:t>非顺序表示</a:t>
            </a:r>
            <a:r>
              <a:rPr lang="en-US" altLang="en-US" dirty="0" smtClean="0"/>
              <a:t>：</a:t>
            </a:r>
            <a:r>
              <a:rPr lang="zh-CN" altLang="en-US" dirty="0" smtClean="0"/>
              <a:t>用指示数据元素存储地址的</a:t>
            </a:r>
            <a:r>
              <a:rPr lang="en-US" altLang="en-US" dirty="0" err="1"/>
              <a:t>指针</a:t>
            </a:r>
            <a:r>
              <a:rPr lang="en-US" altLang="en-US" dirty="0"/>
              <a:t>(</a:t>
            </a:r>
            <a:r>
              <a:rPr lang="en-US" altLang="en-US" dirty="0" smtClean="0"/>
              <a:t>pointer) </a:t>
            </a:r>
            <a:r>
              <a:rPr lang="en-US" altLang="en-US" dirty="0" err="1" smtClean="0"/>
              <a:t>来表示数据元素之间的逻辑关系</a:t>
            </a:r>
            <a:endParaRPr lang="en-US" altLang="en-US" dirty="0" smtClean="0"/>
          </a:p>
          <a:p>
            <a:pPr lvl="1"/>
            <a:r>
              <a:rPr lang="zh-CN" altLang="en-US" dirty="0"/>
              <a:t>在</a:t>
            </a:r>
            <a:r>
              <a:rPr lang="en-US" altLang="en-US" dirty="0" err="1"/>
              <a:t>C语言中</a:t>
            </a:r>
            <a:r>
              <a:rPr lang="en-US" altLang="en-US" dirty="0"/>
              <a:t>， </a:t>
            </a:r>
            <a:r>
              <a:rPr lang="en-US" altLang="en-US" dirty="0" smtClean="0"/>
              <a:t>用</a:t>
            </a:r>
            <a:r>
              <a:rPr lang="zh-CN" altLang="en-US" b="1" dirty="0"/>
              <a:t>指针</a:t>
            </a:r>
            <a:r>
              <a:rPr lang="en-US" altLang="en-US" dirty="0" err="1"/>
              <a:t>表示链式存储结构</a:t>
            </a:r>
            <a:endParaRPr lang="en-US" altLang="en-US" dirty="0" smtClean="0"/>
          </a:p>
          <a:p>
            <a:r>
              <a:rPr lang="zh-CN" altLang="en-US" dirty="0" smtClean="0"/>
              <a:t>由此得出两种不同的存储结构：</a:t>
            </a:r>
            <a:r>
              <a:rPr lang="zh-CN" altLang="en-US" b="1" dirty="0" smtClean="0"/>
              <a:t>顺序存储结构</a:t>
            </a:r>
            <a:r>
              <a:rPr lang="zh-CN" altLang="en-US" dirty="0" smtClean="0"/>
              <a:t>和</a:t>
            </a:r>
            <a:r>
              <a:rPr lang="zh-CN" altLang="en-US" b="1" dirty="0" smtClean="0"/>
              <a:t>链式存储结构</a:t>
            </a:r>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4516886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endParaRPr lang="en-US" dirty="0"/>
          </a:p>
        </p:txBody>
      </p:sp>
      <p:sp>
        <p:nvSpPr>
          <p:cNvPr id="3" name="内容占位符 2"/>
          <p:cNvSpPr>
            <a:spLocks noGrp="1"/>
          </p:cNvSpPr>
          <p:nvPr>
            <p:ph idx="1"/>
          </p:nvPr>
        </p:nvSpPr>
        <p:spPr/>
        <p:txBody>
          <a:bodyPr/>
          <a:lstStyle/>
          <a:p>
            <a:r>
              <a:rPr lang="zh-CN" altLang="en-US" smtClean="0"/>
              <a:t>设有</a:t>
            </a:r>
            <a:r>
              <a:rPr lang="zh-CN" altLang="en-US" dirty="0" smtClean="0"/>
              <a:t>数据集合</a:t>
            </a:r>
            <a:r>
              <a:rPr lang="en-US" altLang="en-US" dirty="0" smtClean="0"/>
              <a:t>A={3.0,2.3,5.0,-8.5,11.0</a:t>
            </a:r>
            <a:r>
              <a:rPr lang="en-US" altLang="en-US" smtClean="0"/>
              <a:t>} </a:t>
            </a:r>
            <a:r>
              <a:rPr lang="zh-CN" altLang="en-US" smtClean="0"/>
              <a:t>，用两种</a:t>
            </a:r>
            <a:r>
              <a:rPr lang="zh-CN" altLang="en-US" dirty="0" smtClean="0"/>
              <a:t>不同的</a:t>
            </a:r>
            <a:r>
              <a:rPr lang="zh-CN" altLang="en-US" smtClean="0"/>
              <a:t>存储结构：</a:t>
            </a:r>
            <a:endParaRPr lang="zh-CN" altLang="en-US" dirty="0" smtClean="0"/>
          </a:p>
          <a:p>
            <a:pPr lvl="1"/>
            <a:r>
              <a:rPr lang="zh-CN" altLang="en-US" smtClean="0"/>
              <a:t> 顺序</a:t>
            </a:r>
            <a:r>
              <a:rPr lang="zh-CN" altLang="en-US" dirty="0" smtClean="0"/>
              <a:t>结构：数据元素存放的地址是连续的或差恒定常量，</a:t>
            </a:r>
            <a:r>
              <a:rPr lang="zh-CN" altLang="en-US" dirty="0" smtClean="0">
                <a:ea typeface="楷体_GB2312" pitchFamily="49" charset="-122"/>
              </a:rPr>
              <a:t>令 </a:t>
            </a:r>
            <a:r>
              <a:rPr lang="en-US" altLang="zh-CN" dirty="0" smtClean="0">
                <a:ea typeface="楷体_GB2312" pitchFamily="49" charset="-122"/>
              </a:rPr>
              <a:t>K</a:t>
            </a:r>
            <a:r>
              <a:rPr lang="en-US" altLang="zh-CN" baseline="-25000" dirty="0" smtClean="0">
                <a:ea typeface="楷体_GB2312" pitchFamily="49" charset="-122"/>
              </a:rPr>
              <a:t>i+1</a:t>
            </a:r>
            <a:r>
              <a:rPr lang="en-US" altLang="zh-CN" dirty="0" smtClean="0">
                <a:ea typeface="楷体_GB2312" pitchFamily="49" charset="-122"/>
              </a:rPr>
              <a:t> </a:t>
            </a:r>
            <a:r>
              <a:rPr lang="zh-CN" altLang="en-US" dirty="0">
                <a:ea typeface="楷体_GB2312" pitchFamily="49" charset="-122"/>
              </a:rPr>
              <a:t>的存储位置和 </a:t>
            </a:r>
            <a:r>
              <a:rPr lang="en-US" altLang="zh-CN" dirty="0" smtClean="0">
                <a:ea typeface="楷体_GB2312" pitchFamily="49" charset="-122"/>
              </a:rPr>
              <a:t>K</a:t>
            </a:r>
            <a:r>
              <a:rPr lang="en-US" altLang="zh-CN" baseline="-25000" dirty="0" smtClean="0">
                <a:ea typeface="楷体_GB2312" pitchFamily="49" charset="-122"/>
              </a:rPr>
              <a:t>i</a:t>
            </a:r>
            <a:r>
              <a:rPr lang="en-US" altLang="zh-CN" dirty="0" smtClean="0">
                <a:ea typeface="楷体_GB2312" pitchFamily="49" charset="-122"/>
              </a:rPr>
              <a:t> </a:t>
            </a:r>
            <a:r>
              <a:rPr lang="zh-CN" altLang="en-US" dirty="0">
                <a:ea typeface="楷体_GB2312" pitchFamily="49" charset="-122"/>
              </a:rPr>
              <a:t>的存储位置之间差一个常量 </a:t>
            </a:r>
            <a:r>
              <a:rPr lang="en-US" altLang="zh-CN" dirty="0" smtClean="0">
                <a:ea typeface="楷体_GB2312" pitchFamily="49" charset="-122"/>
              </a:rPr>
              <a:t>C</a:t>
            </a:r>
            <a:r>
              <a:rPr lang="zh-CN" altLang="en-US" dirty="0" smtClean="0">
                <a:ea typeface="楷体_GB2312" pitchFamily="49" charset="-122"/>
              </a:rPr>
              <a:t>，</a:t>
            </a:r>
            <a:r>
              <a:rPr lang="zh-CN" altLang="en-US" dirty="0">
                <a:ea typeface="楷体_GB2312" pitchFamily="49" charset="-122"/>
              </a:rPr>
              <a:t>而 </a:t>
            </a:r>
            <a:r>
              <a:rPr lang="en-US" altLang="zh-CN" dirty="0">
                <a:ea typeface="楷体_GB2312" pitchFamily="49" charset="-122"/>
              </a:rPr>
              <a:t>C </a:t>
            </a:r>
            <a:r>
              <a:rPr lang="zh-CN" altLang="en-US" dirty="0">
                <a:ea typeface="楷体_GB2312" pitchFamily="49" charset="-122"/>
              </a:rPr>
              <a:t>是一个隐含值</a:t>
            </a:r>
            <a:r>
              <a:rPr lang="zh-CN" altLang="en-US" dirty="0" smtClean="0">
                <a:ea typeface="楷体_GB2312" pitchFamily="49" charset="-122"/>
              </a:rPr>
              <a:t>，那么，</a:t>
            </a:r>
            <a:r>
              <a:rPr lang="zh-CN" altLang="en-US" b="1" dirty="0" smtClean="0">
                <a:solidFill>
                  <a:srgbClr val="800000"/>
                </a:solidFill>
                <a:ea typeface="楷体_GB2312" pitchFamily="49" charset="-122"/>
              </a:rPr>
              <a:t>整个</a:t>
            </a:r>
            <a:r>
              <a:rPr lang="zh-CN" altLang="en-US" b="1" dirty="0">
                <a:solidFill>
                  <a:srgbClr val="800000"/>
                </a:solidFill>
                <a:ea typeface="楷体_GB2312" pitchFamily="49" charset="-122"/>
              </a:rPr>
              <a:t>存储结构中只含数据元素本身的信息</a:t>
            </a:r>
          </a:p>
          <a:p>
            <a:pPr lvl="1"/>
            <a:r>
              <a:rPr lang="zh-CN" altLang="en-US" smtClean="0"/>
              <a:t> 链式</a:t>
            </a:r>
            <a:r>
              <a:rPr lang="zh-CN" altLang="en-US" dirty="0" smtClean="0"/>
              <a:t>结构：数据元素存放的地址是否连续没有要求，</a:t>
            </a:r>
            <a:r>
              <a:rPr lang="zh-CN" altLang="en-US" dirty="0">
                <a:ea typeface="楷体_GB2312" pitchFamily="49" charset="-122"/>
              </a:rPr>
              <a:t>需要用一个</a:t>
            </a:r>
            <a:r>
              <a:rPr lang="zh-CN" altLang="en-US" dirty="0" smtClean="0">
                <a:ea typeface="楷体_GB2312" pitchFamily="49" charset="-122"/>
              </a:rPr>
              <a:t>和</a:t>
            </a:r>
            <a:r>
              <a:rPr lang="en-US" altLang="zh-CN" dirty="0" smtClean="0">
                <a:ea typeface="楷体_GB2312" pitchFamily="49" charset="-122"/>
              </a:rPr>
              <a:t>K</a:t>
            </a:r>
            <a:r>
              <a:rPr lang="en-US" altLang="zh-CN" baseline="-25000" dirty="0" smtClean="0">
                <a:ea typeface="楷体_GB2312" pitchFamily="49" charset="-122"/>
              </a:rPr>
              <a:t>i</a:t>
            </a:r>
            <a:r>
              <a:rPr lang="zh-CN" altLang="en-US" dirty="0" smtClean="0">
                <a:ea typeface="楷体_GB2312" pitchFamily="49" charset="-122"/>
              </a:rPr>
              <a:t>在</a:t>
            </a:r>
            <a:r>
              <a:rPr lang="zh-CN" altLang="en-US" dirty="0">
                <a:ea typeface="楷体_GB2312" pitchFamily="49" charset="-122"/>
              </a:rPr>
              <a:t>一起的</a:t>
            </a:r>
            <a:r>
              <a:rPr lang="zh-CN" altLang="en-US" b="1" dirty="0">
                <a:solidFill>
                  <a:srgbClr val="800000"/>
                </a:solidFill>
                <a:ea typeface="楷体_GB2312" pitchFamily="49" charset="-122"/>
              </a:rPr>
              <a:t>附加信息</a:t>
            </a:r>
            <a:r>
              <a:rPr lang="zh-CN" altLang="en-US" dirty="0">
                <a:ea typeface="楷体_GB2312" pitchFamily="49" charset="-122"/>
              </a:rPr>
              <a:t>指示 </a:t>
            </a:r>
            <a:r>
              <a:rPr lang="en-US" altLang="zh-CN" dirty="0">
                <a:ea typeface="楷体_GB2312" pitchFamily="49" charset="-122"/>
              </a:rPr>
              <a:t>K</a:t>
            </a:r>
            <a:r>
              <a:rPr lang="en-US" altLang="zh-CN" baseline="-25000" dirty="0">
                <a:ea typeface="楷体_GB2312" pitchFamily="49" charset="-122"/>
              </a:rPr>
              <a:t>i+1</a:t>
            </a:r>
            <a:r>
              <a:rPr lang="zh-CN" altLang="en-US" dirty="0" smtClean="0">
                <a:ea typeface="楷体_GB2312" pitchFamily="49" charset="-122"/>
              </a:rPr>
              <a:t>的</a:t>
            </a:r>
            <a:r>
              <a:rPr lang="zh-CN" altLang="en-US" dirty="0">
                <a:ea typeface="楷体_GB2312" pitchFamily="49" charset="-122"/>
              </a:rPr>
              <a:t>存储位置</a:t>
            </a:r>
            <a:endParaRPr lang="zh-CN" altLang="en-US" sz="1600" dirty="0">
              <a:ea typeface="楷体_GB2312" pitchFamily="49" charset="-122"/>
            </a:endParaRPr>
          </a:p>
          <a:p>
            <a:pPr lvl="1"/>
            <a:endParaRPr lang="zh-CN" altLang="en-US" dirty="0" smtClean="0"/>
          </a:p>
          <a:p>
            <a:endParaRPr lang="en-US" altLang="zh-CN" dirty="0" smtClean="0"/>
          </a:p>
        </p:txBody>
      </p:sp>
      <p:grpSp>
        <p:nvGrpSpPr>
          <p:cNvPr id="5" name="Group 15"/>
          <p:cNvGrpSpPr>
            <a:grpSpLocks/>
          </p:cNvGrpSpPr>
          <p:nvPr/>
        </p:nvGrpSpPr>
        <p:grpSpPr bwMode="auto">
          <a:xfrm>
            <a:off x="539552" y="5410506"/>
            <a:ext cx="3310600" cy="830262"/>
            <a:chOff x="1776" y="3561"/>
            <a:chExt cx="1872" cy="523"/>
          </a:xfrm>
        </p:grpSpPr>
        <p:sp>
          <p:nvSpPr>
            <p:cNvPr id="6" name="Text Box 8"/>
            <p:cNvSpPr txBox="1">
              <a:spLocks noChangeArrowheads="1"/>
            </p:cNvSpPr>
            <p:nvPr/>
          </p:nvSpPr>
          <p:spPr bwMode="auto">
            <a:xfrm>
              <a:off x="1852" y="3561"/>
              <a:ext cx="107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800" dirty="0">
                  <a:latin typeface="+mn-lt"/>
                  <a:ea typeface="楷体_GB2312" pitchFamily="49" charset="-122"/>
                </a:rPr>
                <a:t> </a:t>
              </a:r>
              <a:r>
                <a:rPr lang="en-US" altLang="zh-CN" sz="4800" dirty="0" err="1" smtClean="0">
                  <a:latin typeface="+mn-lt"/>
                  <a:ea typeface="楷体_GB2312" pitchFamily="49" charset="-122"/>
                </a:rPr>
                <a:t>k</a:t>
              </a:r>
              <a:r>
                <a:rPr lang="en-US" altLang="zh-CN" sz="4800" baseline="-25000" dirty="0" err="1" smtClean="0">
                  <a:latin typeface="+mn-lt"/>
                  <a:ea typeface="楷体_GB2312" pitchFamily="49" charset="-122"/>
                </a:rPr>
                <a:t>i</a:t>
              </a:r>
              <a:r>
                <a:rPr lang="en-US" altLang="zh-CN" sz="4800" dirty="0" smtClean="0">
                  <a:latin typeface="+mn-lt"/>
                  <a:ea typeface="楷体_GB2312" pitchFamily="49" charset="-122"/>
                </a:rPr>
                <a:t>   k</a:t>
              </a:r>
              <a:r>
                <a:rPr lang="en-US" altLang="zh-CN" sz="4800" baseline="-25000" dirty="0" smtClean="0">
                  <a:latin typeface="+mn-lt"/>
                  <a:ea typeface="楷体_GB2312" pitchFamily="49" charset="-122"/>
                </a:rPr>
                <a:t>i+1</a:t>
              </a:r>
              <a:endParaRPr lang="en-US" altLang="zh-CN" sz="4800" baseline="-25000" dirty="0">
                <a:latin typeface="+mn-lt"/>
                <a:ea typeface="楷体_GB2312" pitchFamily="49" charset="-122"/>
              </a:endParaRPr>
            </a:p>
          </p:txBody>
        </p:sp>
        <p:sp>
          <p:nvSpPr>
            <p:cNvPr id="7" name="Line 9"/>
            <p:cNvSpPr>
              <a:spLocks noChangeShapeType="1"/>
            </p:cNvSpPr>
            <p:nvPr/>
          </p:nvSpPr>
          <p:spPr bwMode="auto">
            <a:xfrm flipV="1">
              <a:off x="1776" y="3648"/>
              <a:ext cx="187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
            <p:cNvSpPr>
              <a:spLocks noChangeShapeType="1"/>
            </p:cNvSpPr>
            <p:nvPr/>
          </p:nvSpPr>
          <p:spPr bwMode="auto">
            <a:xfrm>
              <a:off x="1824" y="4080"/>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a:off x="196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2"/>
            <p:cNvSpPr>
              <a:spLocks noChangeShapeType="1"/>
            </p:cNvSpPr>
            <p:nvPr/>
          </p:nvSpPr>
          <p:spPr bwMode="auto">
            <a:xfrm>
              <a:off x="2875"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3"/>
            <p:cNvSpPr>
              <a:spLocks noChangeShapeType="1"/>
            </p:cNvSpPr>
            <p:nvPr/>
          </p:nvSpPr>
          <p:spPr bwMode="auto">
            <a:xfrm>
              <a:off x="3445"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4"/>
            <p:cNvSpPr>
              <a:spLocks noChangeShapeType="1"/>
            </p:cNvSpPr>
            <p:nvPr/>
          </p:nvSpPr>
          <p:spPr bwMode="auto">
            <a:xfrm>
              <a:off x="2400" y="3648"/>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 name="Line 16"/>
          <p:cNvSpPr>
            <a:spLocks noChangeShapeType="1"/>
          </p:cNvSpPr>
          <p:nvPr/>
        </p:nvSpPr>
        <p:spPr bwMode="auto">
          <a:xfrm>
            <a:off x="7380312" y="5877272"/>
            <a:ext cx="0" cy="685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sp>
        <p:nvSpPr>
          <p:cNvPr id="14" name="Line 17"/>
          <p:cNvSpPr>
            <a:spLocks noChangeShapeType="1"/>
          </p:cNvSpPr>
          <p:nvPr/>
        </p:nvSpPr>
        <p:spPr bwMode="auto">
          <a:xfrm>
            <a:off x="5200650" y="6563072"/>
            <a:ext cx="217966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sp>
        <p:nvSpPr>
          <p:cNvPr id="15" name="Line 18"/>
          <p:cNvSpPr>
            <a:spLocks noChangeShapeType="1"/>
          </p:cNvSpPr>
          <p:nvPr/>
        </p:nvSpPr>
        <p:spPr bwMode="auto">
          <a:xfrm>
            <a:off x="5200651" y="6266210"/>
            <a:ext cx="0" cy="296862"/>
          </a:xfrm>
          <a:prstGeom prst="line">
            <a:avLst/>
          </a:prstGeom>
          <a:noFill/>
          <a:ln w="381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grpSp>
        <p:nvGrpSpPr>
          <p:cNvPr id="16" name="Group 20"/>
          <p:cNvGrpSpPr>
            <a:grpSpLocks/>
          </p:cNvGrpSpPr>
          <p:nvPr/>
        </p:nvGrpSpPr>
        <p:grpSpPr bwMode="auto">
          <a:xfrm>
            <a:off x="4572000" y="5373217"/>
            <a:ext cx="3886200" cy="923925"/>
            <a:chOff x="1680" y="2640"/>
            <a:chExt cx="2448" cy="582"/>
          </a:xfrm>
        </p:grpSpPr>
        <p:sp>
          <p:nvSpPr>
            <p:cNvPr id="17" name="Text Box 5"/>
            <p:cNvSpPr txBox="1">
              <a:spLocks noChangeArrowheads="1"/>
            </p:cNvSpPr>
            <p:nvPr/>
          </p:nvSpPr>
          <p:spPr bwMode="auto">
            <a:xfrm>
              <a:off x="1933" y="2640"/>
              <a:ext cx="11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4800" dirty="0" smtClean="0">
                  <a:solidFill>
                    <a:srgbClr val="333333"/>
                  </a:solidFill>
                  <a:latin typeface="+mn-lt"/>
                  <a:ea typeface="楷体_GB2312" pitchFamily="49" charset="-122"/>
                </a:rPr>
                <a:t>K</a:t>
              </a:r>
              <a:r>
                <a:rPr lang="en-US" altLang="zh-CN" sz="4800" baseline="-25000" dirty="0" smtClean="0">
                  <a:solidFill>
                    <a:srgbClr val="333333"/>
                  </a:solidFill>
                  <a:latin typeface="+mn-lt"/>
                  <a:ea typeface="楷体_GB2312" pitchFamily="49" charset="-122"/>
                </a:rPr>
                <a:t>i+1</a:t>
              </a:r>
              <a:r>
                <a:rPr lang="en-US" altLang="zh-CN" sz="5400" dirty="0" smtClean="0">
                  <a:solidFill>
                    <a:srgbClr val="333333"/>
                  </a:solidFill>
                  <a:latin typeface="+mn-lt"/>
                  <a:ea typeface="楷体_GB2312" pitchFamily="49" charset="-122"/>
                </a:rPr>
                <a:t>   </a:t>
              </a:r>
              <a:r>
                <a:rPr lang="en-US" altLang="zh-CN" sz="4800" dirty="0" smtClean="0">
                  <a:solidFill>
                    <a:srgbClr val="333333"/>
                  </a:solidFill>
                  <a:latin typeface="+mn-lt"/>
                  <a:ea typeface="楷体_GB2312" pitchFamily="49" charset="-122"/>
                </a:rPr>
                <a:t>K</a:t>
              </a:r>
              <a:r>
                <a:rPr lang="en-US" altLang="zh-CN" sz="4800" baseline="-25000" dirty="0" smtClean="0">
                  <a:solidFill>
                    <a:srgbClr val="333333"/>
                  </a:solidFill>
                  <a:latin typeface="+mn-lt"/>
                  <a:ea typeface="楷体_GB2312" pitchFamily="49" charset="-122"/>
                </a:rPr>
                <a:t>i</a:t>
              </a:r>
              <a:endParaRPr lang="en-US" altLang="zh-CN" sz="2400" baseline="-25000" dirty="0" smtClean="0">
                <a:solidFill>
                  <a:srgbClr val="333333"/>
                </a:solidFill>
                <a:latin typeface="+mn-lt"/>
                <a:ea typeface="楷体_GB2312" pitchFamily="49" charset="-122"/>
              </a:endParaRPr>
            </a:p>
          </p:txBody>
        </p:sp>
        <p:sp>
          <p:nvSpPr>
            <p:cNvPr id="18" name="Line 6"/>
            <p:cNvSpPr>
              <a:spLocks noChangeShapeType="1"/>
            </p:cNvSpPr>
            <p:nvPr/>
          </p:nvSpPr>
          <p:spPr bwMode="auto">
            <a:xfrm>
              <a:off x="1680" y="2736"/>
              <a:ext cx="2448"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19" name="Line 7"/>
            <p:cNvSpPr>
              <a:spLocks noChangeShapeType="1"/>
            </p:cNvSpPr>
            <p:nvPr/>
          </p:nvSpPr>
          <p:spPr bwMode="auto">
            <a:xfrm>
              <a:off x="1680" y="3177"/>
              <a:ext cx="2448"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0" name="Line 8"/>
            <p:cNvSpPr>
              <a:spLocks noChangeShapeType="1"/>
            </p:cNvSpPr>
            <p:nvPr/>
          </p:nvSpPr>
          <p:spPr bwMode="auto">
            <a:xfrm>
              <a:off x="1872" y="2736"/>
              <a:ext cx="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1" name="Line 9"/>
            <p:cNvSpPr>
              <a:spLocks noChangeShapeType="1"/>
            </p:cNvSpPr>
            <p:nvPr/>
          </p:nvSpPr>
          <p:spPr bwMode="auto">
            <a:xfrm>
              <a:off x="2678" y="2741"/>
              <a:ext cx="0" cy="4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2" name="Line 10"/>
            <p:cNvSpPr>
              <a:spLocks noChangeShapeType="1"/>
            </p:cNvSpPr>
            <p:nvPr/>
          </p:nvSpPr>
          <p:spPr bwMode="auto">
            <a:xfrm>
              <a:off x="3168" y="2741"/>
              <a:ext cx="0" cy="4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3" name="Line 19"/>
            <p:cNvSpPr>
              <a:spLocks noChangeShapeType="1"/>
            </p:cNvSpPr>
            <p:nvPr/>
          </p:nvSpPr>
          <p:spPr bwMode="auto">
            <a:xfrm>
              <a:off x="3812" y="2750"/>
              <a:ext cx="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grpSp>
      <p:sp>
        <p:nvSpPr>
          <p:cNvPr id="24" name="TextBox 23"/>
          <p:cNvSpPr txBox="1"/>
          <p:nvPr/>
        </p:nvSpPr>
        <p:spPr>
          <a:xfrm>
            <a:off x="7380312" y="223664"/>
            <a:ext cx="184666" cy="584776"/>
          </a:xfrm>
          <a:prstGeom prst="rect">
            <a:avLst/>
          </a:prstGeom>
          <a:noFill/>
        </p:spPr>
        <p:txBody>
          <a:bodyPr wrap="none" rtlCol="0">
            <a:spAutoFit/>
          </a:bodyPr>
          <a:lstStyle/>
          <a:p>
            <a:endParaRPr lang="en-US" sz="3200" b="1" dirty="0"/>
          </a:p>
        </p:txBody>
      </p:sp>
      <p:sp>
        <p:nvSpPr>
          <p:cNvPr id="25" name="灯片编号占位符 2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39166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-2</a:t>
            </a:r>
            <a:endParaRPr lang="en-US" dirty="0"/>
          </a:p>
        </p:txBody>
      </p:sp>
      <p:sp>
        <p:nvSpPr>
          <p:cNvPr id="3" name="内容占位符 2"/>
          <p:cNvSpPr>
            <a:spLocks noGrp="1"/>
          </p:cNvSpPr>
          <p:nvPr>
            <p:ph idx="1"/>
          </p:nvPr>
        </p:nvSpPr>
        <p:spPr/>
        <p:txBody>
          <a:bodyPr>
            <a:normAutofit lnSpcReduction="10000"/>
          </a:bodyPr>
          <a:lstStyle/>
          <a:p>
            <a:r>
              <a:rPr lang="zh-CN" altLang="en-US" dirty="0"/>
              <a:t>以三个带有次序关系的整数表示一个长整数时，可利用</a:t>
            </a:r>
            <a:r>
              <a:rPr lang="en-US" dirty="0"/>
              <a:t> C </a:t>
            </a:r>
            <a:r>
              <a:rPr lang="zh-CN" altLang="en-US" dirty="0"/>
              <a:t>语言中提供的整数数组类型，定义长整数为：</a:t>
            </a:r>
            <a:endParaRPr lang="en-US" dirty="0"/>
          </a:p>
          <a:p>
            <a:pPr marL="0" indent="0">
              <a:buNone/>
            </a:pPr>
            <a:r>
              <a:rPr lang="en-US"/>
              <a:t> </a:t>
            </a:r>
            <a:r>
              <a:rPr lang="en-US" smtClean="0"/>
              <a:t>    Typedef </a:t>
            </a:r>
            <a:r>
              <a:rPr lang="en-US" dirty="0" err="1"/>
              <a:t>int</a:t>
            </a:r>
            <a:r>
              <a:rPr lang="en-US" dirty="0"/>
              <a:t> </a:t>
            </a:r>
            <a:r>
              <a:rPr lang="en-US" dirty="0" err="1"/>
              <a:t>Long_int</a:t>
            </a:r>
            <a:r>
              <a:rPr lang="en-US" dirty="0"/>
              <a:t>[3]</a:t>
            </a:r>
          </a:p>
          <a:p>
            <a:r>
              <a:rPr lang="zh-CN" altLang="en-US" b="1" dirty="0" smtClean="0">
                <a:ea typeface="楷体_GB2312" pitchFamily="49" charset="-122"/>
              </a:rPr>
              <a:t>定义学生为：</a:t>
            </a:r>
            <a:endParaRPr lang="en-US" altLang="zh-CN" b="1" dirty="0" smtClean="0">
              <a:ea typeface="楷体_GB2312" pitchFamily="49" charset="-122"/>
            </a:endParaRPr>
          </a:p>
          <a:p>
            <a:pPr marL="0" indent="0">
              <a:buNone/>
            </a:pPr>
            <a:r>
              <a:rPr lang="en-US" altLang="zh-CN" b="1" dirty="0" err="1" smtClean="0">
                <a:ea typeface="楷体_GB2312" pitchFamily="49" charset="-122"/>
              </a:rPr>
              <a:t>typedef</a:t>
            </a:r>
            <a:r>
              <a:rPr lang="en-US" altLang="zh-CN" b="1" dirty="0" smtClean="0">
                <a:ea typeface="楷体_GB2312" pitchFamily="49" charset="-122"/>
              </a:rPr>
              <a:t> </a:t>
            </a:r>
            <a:r>
              <a:rPr lang="en-US" altLang="zh-CN" b="1" dirty="0" err="1">
                <a:ea typeface="楷体_GB2312" pitchFamily="49" charset="-122"/>
              </a:rPr>
              <a:t>struct</a:t>
            </a:r>
            <a:r>
              <a:rPr lang="en-US" altLang="zh-CN" b="1" dirty="0">
                <a:ea typeface="楷体_GB2312" pitchFamily="49" charset="-122"/>
              </a:rPr>
              <a:t> {</a:t>
            </a:r>
          </a:p>
          <a:p>
            <a:pPr marL="0" indent="0">
              <a:buNone/>
            </a:pPr>
            <a:r>
              <a:rPr lang="en-US" altLang="zh-CN" dirty="0">
                <a:ea typeface="楷体_GB2312" pitchFamily="49" charset="-122"/>
              </a:rPr>
              <a:t>   </a:t>
            </a:r>
            <a:r>
              <a:rPr lang="en-US" altLang="zh-CN" b="1" dirty="0">
                <a:ea typeface="楷体_GB2312" pitchFamily="49" charset="-122"/>
              </a:rPr>
              <a:t>char</a:t>
            </a:r>
            <a:r>
              <a:rPr lang="en-US" altLang="zh-CN" dirty="0">
                <a:ea typeface="楷体_GB2312" pitchFamily="49" charset="-122"/>
              </a:rPr>
              <a:t>   id[8];              </a:t>
            </a:r>
            <a:r>
              <a:rPr lang="en-US" altLang="zh-CN" dirty="0" smtClean="0">
                <a:ea typeface="楷体_GB2312" pitchFamily="49" charset="-122"/>
              </a:rPr>
              <a:t> // </a:t>
            </a:r>
            <a:r>
              <a:rPr lang="zh-CN" altLang="en-US" dirty="0">
                <a:ea typeface="楷体_GB2312" pitchFamily="49" charset="-122"/>
              </a:rPr>
              <a:t>学号 </a:t>
            </a:r>
          </a:p>
          <a:p>
            <a:pPr marL="0" indent="0">
              <a:buNone/>
            </a:pPr>
            <a:r>
              <a:rPr lang="zh-CN" altLang="en-US" dirty="0">
                <a:ea typeface="楷体_GB2312" pitchFamily="49" charset="-122"/>
              </a:rPr>
              <a:t>   </a:t>
            </a:r>
            <a:r>
              <a:rPr lang="en-US" altLang="zh-CN" b="1" dirty="0">
                <a:ea typeface="楷体_GB2312" pitchFamily="49" charset="-122"/>
              </a:rPr>
              <a:t>char</a:t>
            </a:r>
            <a:r>
              <a:rPr lang="en-US" altLang="zh-CN" dirty="0">
                <a:ea typeface="楷体_GB2312" pitchFamily="49" charset="-122"/>
              </a:rPr>
              <a:t>  name[16];       // </a:t>
            </a:r>
            <a:r>
              <a:rPr lang="zh-CN" altLang="en-US" dirty="0">
                <a:ea typeface="楷体_GB2312" pitchFamily="49" charset="-122"/>
              </a:rPr>
              <a:t>姓名</a:t>
            </a:r>
          </a:p>
          <a:p>
            <a:pPr marL="0" indent="0">
              <a:buNone/>
            </a:pPr>
            <a:r>
              <a:rPr lang="zh-CN" altLang="en-US" dirty="0">
                <a:ea typeface="楷体_GB2312" pitchFamily="49" charset="-122"/>
              </a:rPr>
              <a:t>   </a:t>
            </a:r>
            <a:r>
              <a:rPr lang="en-US" altLang="zh-CN" b="1" dirty="0">
                <a:ea typeface="楷体_GB2312" pitchFamily="49" charset="-122"/>
              </a:rPr>
              <a:t>char</a:t>
            </a:r>
            <a:r>
              <a:rPr lang="en-US" altLang="zh-CN" dirty="0">
                <a:ea typeface="楷体_GB2312" pitchFamily="49" charset="-122"/>
              </a:rPr>
              <a:t>  </a:t>
            </a:r>
            <a:r>
              <a:rPr lang="en-US" altLang="zh-CN" dirty="0" smtClean="0">
                <a:ea typeface="楷体_GB2312" pitchFamily="49" charset="-122"/>
              </a:rPr>
              <a:t>gender;            // M/F</a:t>
            </a:r>
            <a:endParaRPr lang="zh-CN" altLang="en-US" dirty="0">
              <a:ea typeface="楷体_GB2312" pitchFamily="49" charset="-122"/>
            </a:endParaRPr>
          </a:p>
          <a:p>
            <a:pPr marL="0" indent="0">
              <a:buNone/>
            </a:pPr>
            <a:r>
              <a:rPr lang="zh-CN" altLang="en-US" dirty="0">
                <a:ea typeface="楷体_GB2312" pitchFamily="49" charset="-122"/>
              </a:rPr>
              <a:t>   </a:t>
            </a:r>
            <a:r>
              <a:rPr lang="en-US" altLang="zh-CN" err="1">
                <a:ea typeface="楷体_GB2312" pitchFamily="49" charset="-122"/>
              </a:rPr>
              <a:t>DateType</a:t>
            </a:r>
            <a:r>
              <a:rPr lang="en-US" altLang="zh-CN">
                <a:ea typeface="楷体_GB2312" pitchFamily="49" charset="-122"/>
              </a:rPr>
              <a:t> </a:t>
            </a:r>
            <a:r>
              <a:rPr lang="en-US" altLang="zh-CN" smtClean="0">
                <a:ea typeface="楷体_GB2312" pitchFamily="49" charset="-122"/>
              </a:rPr>
              <a:t>date_of_birth; </a:t>
            </a:r>
            <a:r>
              <a:rPr lang="en-US" altLang="zh-CN" dirty="0">
                <a:ea typeface="楷体_GB2312" pitchFamily="49" charset="-122"/>
              </a:rPr>
              <a:t>// </a:t>
            </a:r>
            <a:r>
              <a:rPr lang="zh-CN" altLang="en-US">
                <a:ea typeface="楷体_GB2312" pitchFamily="49" charset="-122"/>
              </a:rPr>
              <a:t>出生</a:t>
            </a:r>
            <a:r>
              <a:rPr lang="zh-CN" altLang="en-US" smtClean="0">
                <a:ea typeface="楷体_GB2312" pitchFamily="49" charset="-122"/>
              </a:rPr>
              <a:t>日期</a:t>
            </a:r>
            <a:endParaRPr lang="zh-CN" altLang="en-US" dirty="0">
              <a:ea typeface="楷体_GB2312" pitchFamily="49" charset="-122"/>
            </a:endParaRPr>
          </a:p>
          <a:p>
            <a:pPr marL="0" indent="0">
              <a:buNone/>
            </a:pPr>
            <a:r>
              <a:rPr lang="en-US" altLang="zh-CN" b="1" dirty="0">
                <a:ea typeface="楷体_GB2312" pitchFamily="49" charset="-122"/>
              </a:rPr>
              <a:t>}</a:t>
            </a:r>
            <a:r>
              <a:rPr lang="en-US" altLang="zh-CN" dirty="0">
                <a:ea typeface="楷体_GB2312" pitchFamily="49" charset="-122"/>
              </a:rPr>
              <a:t> Student;                   </a:t>
            </a:r>
            <a:r>
              <a:rPr lang="en-US" altLang="zh-CN" dirty="0" smtClean="0">
                <a:ea typeface="楷体_GB2312" pitchFamily="49" charset="-122"/>
              </a:rPr>
              <a:t> // </a:t>
            </a:r>
            <a:r>
              <a:rPr lang="zh-CN" altLang="en-US" dirty="0">
                <a:ea typeface="楷体_GB2312" pitchFamily="49" charset="-122"/>
              </a:rPr>
              <a:t>学生类型</a:t>
            </a:r>
          </a:p>
          <a:p>
            <a:pPr marL="0" indent="0">
              <a:buNone/>
            </a:pPr>
            <a:endParaRPr lang="en-US" altLang="zh-CN" dirty="0" smtClean="0"/>
          </a:p>
        </p:txBody>
      </p:sp>
      <p:sp>
        <p:nvSpPr>
          <p:cNvPr id="4" name="矩形 3"/>
          <p:cNvSpPr/>
          <p:nvPr/>
        </p:nvSpPr>
        <p:spPr>
          <a:xfrm>
            <a:off x="5508104" y="2210088"/>
            <a:ext cx="3635896" cy="2008242"/>
          </a:xfrm>
          <a:prstGeom prst="rect">
            <a:avLst/>
          </a:prstGeom>
          <a:solidFill>
            <a:srgbClr val="99CCFF"/>
          </a:solidFill>
        </p:spPr>
        <p:txBody>
          <a:bodyPr wrap="square">
            <a:spAutoFit/>
          </a:bodyPr>
          <a:lstStyle/>
          <a:p>
            <a:r>
              <a:rPr lang="en-US" altLang="zh-CN" sz="2400" b="1" dirty="0" err="1">
                <a:ea typeface="楷体_GB2312" pitchFamily="49" charset="-122"/>
              </a:rPr>
              <a:t>typedef</a:t>
            </a:r>
            <a:r>
              <a:rPr lang="en-US" altLang="zh-CN" sz="2400" b="1" dirty="0">
                <a:ea typeface="楷体_GB2312" pitchFamily="49" charset="-122"/>
              </a:rPr>
              <a:t> </a:t>
            </a:r>
            <a:r>
              <a:rPr lang="en-US" altLang="zh-CN" sz="2400" b="1" dirty="0" err="1">
                <a:ea typeface="楷体_GB2312" pitchFamily="49" charset="-122"/>
              </a:rPr>
              <a:t>struct</a:t>
            </a:r>
            <a:r>
              <a:rPr lang="en-US" altLang="zh-CN" sz="2400" b="1" dirty="0">
                <a:ea typeface="楷体_GB2312" pitchFamily="49" charset="-122"/>
              </a:rPr>
              <a:t> {</a:t>
            </a:r>
          </a:p>
          <a:p>
            <a:r>
              <a:rPr lang="en-US" altLang="zh-CN" sz="2400"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y;        // </a:t>
            </a:r>
            <a:r>
              <a:rPr lang="zh-CN" altLang="zh-CN" sz="2400" dirty="0" smtClean="0">
                <a:ea typeface="楷体_GB2312" pitchFamily="49" charset="-122"/>
              </a:rPr>
              <a:t>Year</a:t>
            </a:r>
            <a:r>
              <a:rPr lang="en-US" altLang="zh-CN" sz="2400" dirty="0" smtClean="0">
                <a:ea typeface="楷体_GB2312" pitchFamily="49" charset="-122"/>
              </a:rPr>
              <a:t> </a:t>
            </a:r>
            <a:endParaRPr lang="en-US" altLang="zh-CN" sz="2400" dirty="0">
              <a:ea typeface="楷体_GB2312" pitchFamily="49" charset="-122"/>
            </a:endParaRPr>
          </a:p>
          <a:p>
            <a:r>
              <a:rPr lang="en-US" altLang="zh-CN" sz="2400" dirty="0">
                <a:ea typeface="楷体_GB2312" pitchFamily="49" charset="-122"/>
              </a:rPr>
              <a:t>  </a:t>
            </a:r>
            <a:r>
              <a:rPr lang="en-US" altLang="zh-CN" sz="2400" b="1"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m;       </a:t>
            </a:r>
            <a:r>
              <a:rPr lang="en-US" altLang="zh-CN" sz="2400" dirty="0" smtClean="0">
                <a:ea typeface="楷体_GB2312" pitchFamily="49" charset="-122"/>
              </a:rPr>
              <a:t>//</a:t>
            </a:r>
            <a:r>
              <a:rPr lang="zh-CN" altLang="en-US" sz="2400" dirty="0" smtClean="0">
                <a:ea typeface="楷体_GB2312" pitchFamily="49" charset="-122"/>
              </a:rPr>
              <a:t> </a:t>
            </a:r>
            <a:r>
              <a:rPr lang="en-US" altLang="zh-CN" sz="2400" dirty="0">
                <a:ea typeface="楷体_GB2312" pitchFamily="49" charset="-122"/>
              </a:rPr>
              <a:t>Month</a:t>
            </a:r>
          </a:p>
          <a:p>
            <a:r>
              <a:rPr lang="en-US" altLang="zh-CN" sz="2400"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d;        </a:t>
            </a:r>
            <a:r>
              <a:rPr lang="en-US" altLang="zh-CN" sz="2400" dirty="0" smtClean="0">
                <a:ea typeface="楷体_GB2312" pitchFamily="49" charset="-122"/>
              </a:rPr>
              <a:t>// Day</a:t>
            </a:r>
            <a:endParaRPr lang="en-US" altLang="zh-CN" sz="2400" dirty="0">
              <a:ea typeface="楷体_GB2312" pitchFamily="49" charset="-122"/>
            </a:endParaRPr>
          </a:p>
          <a:p>
            <a:r>
              <a:rPr lang="en-US" altLang="zh-CN" sz="2400" b="1" dirty="0">
                <a:ea typeface="楷体_GB2312" pitchFamily="49" charset="-122"/>
              </a:rPr>
              <a:t>}</a:t>
            </a:r>
            <a:r>
              <a:rPr lang="en-US" altLang="zh-CN" sz="2400" dirty="0">
                <a:ea typeface="楷体_GB2312" pitchFamily="49" charset="-122"/>
              </a:rPr>
              <a:t> </a:t>
            </a:r>
            <a:r>
              <a:rPr lang="en-US" altLang="zh-CN" sz="2400" dirty="0" err="1">
                <a:ea typeface="楷体_GB2312" pitchFamily="49" charset="-122"/>
              </a:rPr>
              <a:t>DateType</a:t>
            </a:r>
            <a:r>
              <a:rPr lang="en-US" altLang="zh-CN" sz="2400" dirty="0">
                <a:ea typeface="楷体_GB2312" pitchFamily="49" charset="-122"/>
              </a:rPr>
              <a:t>;    // </a:t>
            </a:r>
            <a:r>
              <a:rPr lang="zh-CN" altLang="en-US" sz="2400" dirty="0">
                <a:ea typeface="楷体_GB2312" pitchFamily="49" charset="-122"/>
              </a:rPr>
              <a:t>日期类型</a:t>
            </a:r>
            <a:endParaRPr lang="zh-CN" altLang="en-US" sz="1600" dirty="0">
              <a:ea typeface="楷体_GB2312" pitchFamily="49"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3156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107506" y="3634776"/>
            <a:ext cx="8726487" cy="3223224"/>
            <a:chOff x="0" y="-46"/>
            <a:chExt cx="5497" cy="1950"/>
          </a:xfrm>
        </p:grpSpPr>
        <p:grpSp>
          <p:nvGrpSpPr>
            <p:cNvPr id="28676" name="Group 4"/>
            <p:cNvGrpSpPr>
              <a:grpSpLocks/>
            </p:cNvGrpSpPr>
            <p:nvPr/>
          </p:nvGrpSpPr>
          <p:grpSpPr bwMode="auto">
            <a:xfrm>
              <a:off x="0" y="-46"/>
              <a:ext cx="5497" cy="1585"/>
              <a:chOff x="0" y="-46"/>
              <a:chExt cx="5497" cy="1585"/>
            </a:xfrm>
          </p:grpSpPr>
          <p:sp>
            <p:nvSpPr>
              <p:cNvPr id="28677" name="Rectangle 4"/>
              <p:cNvSpPr>
                <a:spLocks noChangeArrowheads="1"/>
              </p:cNvSpPr>
              <p:nvPr/>
            </p:nvSpPr>
            <p:spPr bwMode="auto">
              <a:xfrm>
                <a:off x="1542" y="-46"/>
                <a:ext cx="1330" cy="2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dirty="0"/>
                  <a:t>数据的逻辑结构</a:t>
                </a:r>
              </a:p>
            </p:txBody>
          </p:sp>
          <p:grpSp>
            <p:nvGrpSpPr>
              <p:cNvPr id="28678" name="Group 6"/>
              <p:cNvGrpSpPr>
                <a:grpSpLocks/>
              </p:cNvGrpSpPr>
              <p:nvPr/>
            </p:nvGrpSpPr>
            <p:grpSpPr bwMode="auto">
              <a:xfrm>
                <a:off x="2516" y="405"/>
                <a:ext cx="2981" cy="1134"/>
                <a:chOff x="0" y="0"/>
                <a:chExt cx="2981" cy="1134"/>
              </a:xfrm>
            </p:grpSpPr>
            <p:sp>
              <p:nvSpPr>
                <p:cNvPr id="28679" name="Rectangle 6"/>
                <p:cNvSpPr>
                  <a:spLocks noChangeArrowheads="1"/>
                </p:cNvSpPr>
                <p:nvPr/>
              </p:nvSpPr>
              <p:spPr bwMode="auto">
                <a:xfrm>
                  <a:off x="708" y="0"/>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非线性结构</a:t>
                  </a:r>
                </a:p>
              </p:txBody>
            </p:sp>
            <p:sp>
              <p:nvSpPr>
                <p:cNvPr id="28680" name="Rectangle 10"/>
                <p:cNvSpPr>
                  <a:spLocks noChangeArrowheads="1"/>
                </p:cNvSpPr>
                <p:nvPr/>
              </p:nvSpPr>
              <p:spPr bwMode="auto">
                <a:xfrm>
                  <a:off x="0" y="472"/>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集合</a:t>
                  </a:r>
                </a:p>
              </p:txBody>
            </p:sp>
            <p:grpSp>
              <p:nvGrpSpPr>
                <p:cNvPr id="28681" name="Group 9"/>
                <p:cNvGrpSpPr>
                  <a:grpSpLocks/>
                </p:cNvGrpSpPr>
                <p:nvPr/>
              </p:nvGrpSpPr>
              <p:grpSpPr bwMode="auto">
                <a:xfrm>
                  <a:off x="1868" y="475"/>
                  <a:ext cx="1113" cy="659"/>
                  <a:chOff x="0" y="0"/>
                  <a:chExt cx="1113" cy="659"/>
                </a:xfrm>
              </p:grpSpPr>
              <p:sp>
                <p:nvSpPr>
                  <p:cNvPr id="28682" name="Rectangle 9"/>
                  <p:cNvSpPr>
                    <a:spLocks noChangeArrowheads="1"/>
                  </p:cNvSpPr>
                  <p:nvPr/>
                </p:nvSpPr>
                <p:spPr bwMode="auto">
                  <a:xfrm>
                    <a:off x="224"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图状结构</a:t>
                    </a:r>
                  </a:p>
                </p:txBody>
              </p:sp>
              <p:sp>
                <p:nvSpPr>
                  <p:cNvPr id="28683" name="Rectangle 14"/>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有向图</a:t>
                    </a:r>
                  </a:p>
                </p:txBody>
              </p:sp>
              <p:sp>
                <p:nvSpPr>
                  <p:cNvPr id="28684" name="Rectangle 17"/>
                  <p:cNvSpPr>
                    <a:spLocks noChangeArrowheads="1"/>
                  </p:cNvSpPr>
                  <p:nvPr/>
                </p:nvSpPr>
                <p:spPr bwMode="auto">
                  <a:xfrm>
                    <a:off x="592"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无向图</a:t>
                    </a:r>
                  </a:p>
                </p:txBody>
              </p:sp>
              <p:sp>
                <p:nvSpPr>
                  <p:cNvPr id="28685" name="Line 18"/>
                  <p:cNvSpPr>
                    <a:spLocks noChangeShapeType="1"/>
                  </p:cNvSpPr>
                  <p:nvPr/>
                </p:nvSpPr>
                <p:spPr bwMode="auto">
                  <a:xfrm>
                    <a:off x="280" y="3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Line 19"/>
                  <p:cNvSpPr>
                    <a:spLocks noChangeShapeType="1"/>
                  </p:cNvSpPr>
                  <p:nvPr/>
                </p:nvSpPr>
                <p:spPr bwMode="auto">
                  <a:xfrm>
                    <a:off x="280"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7" name="Line 20"/>
                  <p:cNvSpPr>
                    <a:spLocks noChangeShapeType="1"/>
                  </p:cNvSpPr>
                  <p:nvPr/>
                </p:nvSpPr>
                <p:spPr bwMode="auto">
                  <a:xfrm>
                    <a:off x="856"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8" name="Line 21"/>
                  <p:cNvSpPr>
                    <a:spLocks noChangeShapeType="1"/>
                  </p:cNvSpPr>
                  <p:nvPr/>
                </p:nvSpPr>
                <p:spPr bwMode="auto">
                  <a:xfrm>
                    <a:off x="568"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689" name="Group 17"/>
                <p:cNvGrpSpPr>
                  <a:grpSpLocks/>
                </p:cNvGrpSpPr>
                <p:nvPr/>
              </p:nvGrpSpPr>
              <p:grpSpPr bwMode="auto">
                <a:xfrm>
                  <a:off x="540" y="467"/>
                  <a:ext cx="1185" cy="659"/>
                  <a:chOff x="0" y="0"/>
                  <a:chExt cx="1185" cy="659"/>
                </a:xfrm>
              </p:grpSpPr>
              <p:sp>
                <p:nvSpPr>
                  <p:cNvPr id="28690" name="Rectangle 8"/>
                  <p:cNvSpPr>
                    <a:spLocks noChangeArrowheads="1"/>
                  </p:cNvSpPr>
                  <p:nvPr/>
                </p:nvSpPr>
                <p:spPr bwMode="auto">
                  <a:xfrm>
                    <a:off x="256"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树形结构</a:t>
                    </a:r>
                  </a:p>
                </p:txBody>
              </p:sp>
              <p:sp>
                <p:nvSpPr>
                  <p:cNvPr id="28691" name="Rectangle 15"/>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一般树</a:t>
                    </a:r>
                  </a:p>
                </p:txBody>
              </p:sp>
              <p:sp>
                <p:nvSpPr>
                  <p:cNvPr id="28692" name="Rectangle 16"/>
                  <p:cNvSpPr>
                    <a:spLocks noChangeArrowheads="1"/>
                  </p:cNvSpPr>
                  <p:nvPr/>
                </p:nvSpPr>
                <p:spPr bwMode="auto">
                  <a:xfrm>
                    <a:off x="664"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二叉树</a:t>
                    </a:r>
                  </a:p>
                </p:txBody>
              </p:sp>
              <p:sp>
                <p:nvSpPr>
                  <p:cNvPr id="28693" name="Line 23"/>
                  <p:cNvSpPr>
                    <a:spLocks noChangeShapeType="1"/>
                  </p:cNvSpPr>
                  <p:nvPr/>
                </p:nvSpPr>
                <p:spPr bwMode="auto">
                  <a:xfrm>
                    <a:off x="264"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4" name="Line 24"/>
                  <p:cNvSpPr>
                    <a:spLocks noChangeShapeType="1"/>
                  </p:cNvSpPr>
                  <p:nvPr/>
                </p:nvSpPr>
                <p:spPr bwMode="auto">
                  <a:xfrm>
                    <a:off x="928"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5" name="Line 25"/>
                  <p:cNvSpPr>
                    <a:spLocks noChangeShapeType="1"/>
                  </p:cNvSpPr>
                  <p:nvPr/>
                </p:nvSpPr>
                <p:spPr bwMode="auto">
                  <a:xfrm>
                    <a:off x="600"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6" name="Line 26"/>
                  <p:cNvSpPr>
                    <a:spLocks noChangeShapeType="1"/>
                  </p:cNvSpPr>
                  <p:nvPr/>
                </p:nvSpPr>
                <p:spPr bwMode="auto">
                  <a:xfrm>
                    <a:off x="264" y="336"/>
                    <a:ext cx="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697" name="Line 28"/>
                <p:cNvSpPr>
                  <a:spLocks noChangeShapeType="1"/>
                </p:cNvSpPr>
                <p:nvPr/>
              </p:nvSpPr>
              <p:spPr bwMode="auto">
                <a:xfrm>
                  <a:off x="172"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8" name="Line 30"/>
                <p:cNvSpPr>
                  <a:spLocks noChangeShapeType="1"/>
                </p:cNvSpPr>
                <p:nvPr/>
              </p:nvSpPr>
              <p:spPr bwMode="auto">
                <a:xfrm>
                  <a:off x="2428"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9" name="Line 32"/>
                <p:cNvSpPr>
                  <a:spLocks noChangeShapeType="1"/>
                </p:cNvSpPr>
                <p:nvPr/>
              </p:nvSpPr>
              <p:spPr bwMode="auto">
                <a:xfrm>
                  <a:off x="172" y="371"/>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0" name="Line 33"/>
                <p:cNvSpPr>
                  <a:spLocks noChangeShapeType="1"/>
                </p:cNvSpPr>
                <p:nvPr/>
              </p:nvSpPr>
              <p:spPr bwMode="auto">
                <a:xfrm>
                  <a:off x="1140"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01" name="Group 29"/>
              <p:cNvGrpSpPr>
                <a:grpSpLocks/>
              </p:cNvGrpSpPr>
              <p:nvPr/>
            </p:nvGrpSpPr>
            <p:grpSpPr bwMode="auto">
              <a:xfrm>
                <a:off x="0" y="405"/>
                <a:ext cx="2841" cy="1123"/>
                <a:chOff x="0" y="0"/>
                <a:chExt cx="2841" cy="1123"/>
              </a:xfrm>
            </p:grpSpPr>
            <p:sp>
              <p:nvSpPr>
                <p:cNvPr id="28702" name="Rectangle 5"/>
                <p:cNvSpPr>
                  <a:spLocks noChangeArrowheads="1"/>
                </p:cNvSpPr>
                <p:nvPr/>
              </p:nvSpPr>
              <p:spPr bwMode="auto">
                <a:xfrm>
                  <a:off x="697"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线性结构</a:t>
                  </a:r>
                </a:p>
              </p:txBody>
            </p:sp>
            <p:sp>
              <p:nvSpPr>
                <p:cNvPr id="28703" name="Rectangle 11"/>
                <p:cNvSpPr>
                  <a:spLocks noChangeArrowheads="1"/>
                </p:cNvSpPr>
                <p:nvPr/>
              </p:nvSpPr>
              <p:spPr bwMode="auto">
                <a:xfrm>
                  <a:off x="0" y="896"/>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一般线性表</a:t>
                  </a:r>
                </a:p>
              </p:txBody>
            </p:sp>
            <p:grpSp>
              <p:nvGrpSpPr>
                <p:cNvPr id="28704" name="Group 32"/>
                <p:cNvGrpSpPr>
                  <a:grpSpLocks/>
                </p:cNvGrpSpPr>
                <p:nvPr/>
              </p:nvGrpSpPr>
              <p:grpSpPr bwMode="auto">
                <a:xfrm>
                  <a:off x="1606" y="467"/>
                  <a:ext cx="1235" cy="651"/>
                  <a:chOff x="0" y="0"/>
                  <a:chExt cx="1235" cy="651"/>
                </a:xfrm>
              </p:grpSpPr>
              <p:sp>
                <p:nvSpPr>
                  <p:cNvPr id="28705" name="Rectangle 13"/>
                  <p:cNvSpPr>
                    <a:spLocks noChangeArrowheads="1"/>
                  </p:cNvSpPr>
                  <p:nvPr/>
                </p:nvSpPr>
                <p:spPr bwMode="auto">
                  <a:xfrm>
                    <a:off x="0" y="0"/>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dirty="0"/>
                      <a:t>线性表推广</a:t>
                    </a:r>
                  </a:p>
                </p:txBody>
              </p:sp>
              <p:sp>
                <p:nvSpPr>
                  <p:cNvPr id="28706" name="Rectangle 35"/>
                  <p:cNvSpPr>
                    <a:spLocks noChangeArrowheads="1"/>
                  </p:cNvSpPr>
                  <p:nvPr/>
                </p:nvSpPr>
                <p:spPr bwMode="auto">
                  <a:xfrm>
                    <a:off x="736" y="424"/>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广义表</a:t>
                    </a:r>
                  </a:p>
                </p:txBody>
              </p:sp>
              <p:sp>
                <p:nvSpPr>
                  <p:cNvPr id="28707" name="Rectangle 36"/>
                  <p:cNvSpPr>
                    <a:spLocks noChangeArrowheads="1"/>
                  </p:cNvSpPr>
                  <p:nvPr/>
                </p:nvSpPr>
                <p:spPr bwMode="auto">
                  <a:xfrm>
                    <a:off x="256" y="424"/>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数组</a:t>
                    </a:r>
                  </a:p>
                </p:txBody>
              </p:sp>
              <p:sp>
                <p:nvSpPr>
                  <p:cNvPr id="28708" name="Line 37"/>
                  <p:cNvSpPr>
                    <a:spLocks noChangeShapeType="1"/>
                  </p:cNvSpPr>
                  <p:nvPr/>
                </p:nvSpPr>
                <p:spPr bwMode="auto">
                  <a:xfrm>
                    <a:off x="427" y="2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9" name="Line 38"/>
                  <p:cNvSpPr>
                    <a:spLocks noChangeShapeType="1"/>
                  </p:cNvSpPr>
                  <p:nvPr/>
                </p:nvSpPr>
                <p:spPr bwMode="auto">
                  <a:xfrm>
                    <a:off x="619" y="224"/>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10" name="Group 38"/>
                <p:cNvGrpSpPr>
                  <a:grpSpLocks/>
                </p:cNvGrpSpPr>
                <p:nvPr/>
              </p:nvGrpSpPr>
              <p:grpSpPr bwMode="auto">
                <a:xfrm>
                  <a:off x="637" y="467"/>
                  <a:ext cx="1137" cy="651"/>
                  <a:chOff x="0" y="0"/>
                  <a:chExt cx="1137" cy="651"/>
                </a:xfrm>
              </p:grpSpPr>
              <p:sp>
                <p:nvSpPr>
                  <p:cNvPr id="28711" name="Rectangle 7"/>
                  <p:cNvSpPr>
                    <a:spLocks noChangeArrowheads="1"/>
                  </p:cNvSpPr>
                  <p:nvPr/>
                </p:nvSpPr>
                <p:spPr bwMode="auto">
                  <a:xfrm>
                    <a:off x="956" y="424"/>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串</a:t>
                    </a:r>
                  </a:p>
                </p:txBody>
              </p:sp>
              <p:sp>
                <p:nvSpPr>
                  <p:cNvPr id="28712" name="Rectangle 12"/>
                  <p:cNvSpPr>
                    <a:spLocks noChangeArrowheads="1"/>
                  </p:cNvSpPr>
                  <p:nvPr/>
                </p:nvSpPr>
                <p:spPr bwMode="auto">
                  <a:xfrm>
                    <a:off x="0" y="0"/>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受限线性表</a:t>
                    </a:r>
                  </a:p>
                </p:txBody>
              </p:sp>
              <p:sp>
                <p:nvSpPr>
                  <p:cNvPr id="28713" name="Rectangle 39"/>
                  <p:cNvSpPr>
                    <a:spLocks noChangeArrowheads="1"/>
                  </p:cNvSpPr>
                  <p:nvPr/>
                </p:nvSpPr>
                <p:spPr bwMode="auto">
                  <a:xfrm>
                    <a:off x="252" y="424"/>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栈和队列</a:t>
                    </a:r>
                  </a:p>
                </p:txBody>
              </p:sp>
              <p:sp>
                <p:nvSpPr>
                  <p:cNvPr id="28714" name="Line 41"/>
                  <p:cNvSpPr>
                    <a:spLocks noChangeShapeType="1"/>
                  </p:cNvSpPr>
                  <p:nvPr/>
                </p:nvSpPr>
                <p:spPr bwMode="auto">
                  <a:xfrm>
                    <a:off x="452" y="2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5" name="Line 42"/>
                  <p:cNvSpPr>
                    <a:spLocks noChangeShapeType="1"/>
                  </p:cNvSpPr>
                  <p:nvPr/>
                </p:nvSpPr>
                <p:spPr bwMode="auto">
                  <a:xfrm>
                    <a:off x="628" y="232"/>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16" name="Line 44"/>
                <p:cNvSpPr>
                  <a:spLocks noChangeShapeType="1"/>
                </p:cNvSpPr>
                <p:nvPr/>
              </p:nvSpPr>
              <p:spPr bwMode="auto">
                <a:xfrm>
                  <a:off x="401" y="37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7" name="Line 45"/>
                <p:cNvSpPr>
                  <a:spLocks noChangeShapeType="1"/>
                </p:cNvSpPr>
                <p:nvPr/>
              </p:nvSpPr>
              <p:spPr bwMode="auto">
                <a:xfrm>
                  <a:off x="1993" y="3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8" name="Line 46"/>
                <p:cNvSpPr>
                  <a:spLocks noChangeShapeType="1"/>
                </p:cNvSpPr>
                <p:nvPr/>
              </p:nvSpPr>
              <p:spPr bwMode="auto">
                <a:xfrm>
                  <a:off x="409" y="371"/>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9" name="Line 47"/>
                <p:cNvSpPr>
                  <a:spLocks noChangeShapeType="1"/>
                </p:cNvSpPr>
                <p:nvPr/>
              </p:nvSpPr>
              <p:spPr bwMode="auto">
                <a:xfrm>
                  <a:off x="1041"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0" name="Line 49"/>
              <p:cNvSpPr>
                <a:spLocks noChangeShapeType="1"/>
              </p:cNvSpPr>
              <p:nvPr/>
            </p:nvSpPr>
            <p:spPr bwMode="auto">
              <a:xfrm>
                <a:off x="1017"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1" name="Line 50"/>
              <p:cNvSpPr>
                <a:spLocks noChangeShapeType="1"/>
              </p:cNvSpPr>
              <p:nvPr/>
            </p:nvSpPr>
            <p:spPr bwMode="auto">
              <a:xfrm>
                <a:off x="3649"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2" name="Line 51"/>
              <p:cNvSpPr>
                <a:spLocks noChangeShapeType="1"/>
              </p:cNvSpPr>
              <p:nvPr/>
            </p:nvSpPr>
            <p:spPr bwMode="auto">
              <a:xfrm>
                <a:off x="1017" y="320"/>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3" name="Line 52"/>
              <p:cNvSpPr>
                <a:spLocks noChangeShapeType="1"/>
              </p:cNvSpPr>
              <p:nvPr/>
            </p:nvSpPr>
            <p:spPr bwMode="auto">
              <a:xfrm>
                <a:off x="2217" y="23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4" name="Rectangle 54"/>
            <p:cNvSpPr>
              <a:spLocks noChangeArrowheads="1"/>
            </p:cNvSpPr>
            <p:nvPr/>
          </p:nvSpPr>
          <p:spPr bwMode="auto">
            <a:xfrm>
              <a:off x="1209" y="161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数据的逻辑</a:t>
              </a:r>
              <a:r>
                <a:rPr lang="zh-CN" altLang="en-US" sz="2000" b="1" dirty="0">
                  <a:latin typeface="楷体_GB2312" pitchFamily="49" charset="-122"/>
                  <a:ea typeface="楷体_GB2312" pitchFamily="49" charset="-122"/>
                </a:rPr>
                <a:t>结构层次关系图</a:t>
              </a:r>
            </a:p>
          </p:txBody>
        </p:sp>
      </p:grpSp>
      <p:grpSp>
        <p:nvGrpSpPr>
          <p:cNvPr id="28725" name="Group 53"/>
          <p:cNvGrpSpPr>
            <a:grpSpLocks/>
          </p:cNvGrpSpPr>
          <p:nvPr/>
        </p:nvGrpSpPr>
        <p:grpSpPr bwMode="auto">
          <a:xfrm>
            <a:off x="197469" y="188641"/>
            <a:ext cx="5454651" cy="3094295"/>
            <a:chOff x="0" y="0"/>
            <a:chExt cx="3436" cy="1872"/>
          </a:xfrm>
        </p:grpSpPr>
        <p:sp>
          <p:nvSpPr>
            <p:cNvPr id="28726" name="Rectangle 58"/>
            <p:cNvSpPr>
              <a:spLocks noChangeArrowheads="1"/>
            </p:cNvSpPr>
            <p:nvPr/>
          </p:nvSpPr>
          <p:spPr bwMode="auto">
            <a:xfrm>
              <a:off x="416" y="1632"/>
              <a:ext cx="28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逻辑</a:t>
              </a:r>
              <a:r>
                <a:rPr lang="zh-CN" altLang="en-US" sz="2000" b="1" dirty="0">
                  <a:latin typeface="楷体_GB2312" pitchFamily="49" charset="-122"/>
                  <a:ea typeface="楷体_GB2312" pitchFamily="49" charset="-122"/>
                </a:rPr>
                <a:t>结构与所采用的存储结构</a:t>
              </a:r>
            </a:p>
          </p:txBody>
        </p:sp>
        <p:grpSp>
          <p:nvGrpSpPr>
            <p:cNvPr id="28727" name="Group 55"/>
            <p:cNvGrpSpPr>
              <a:grpSpLocks/>
            </p:cNvGrpSpPr>
            <p:nvPr/>
          </p:nvGrpSpPr>
          <p:grpSpPr bwMode="auto">
            <a:xfrm>
              <a:off x="0" y="0"/>
              <a:ext cx="3436" cy="1509"/>
              <a:chOff x="0" y="0"/>
              <a:chExt cx="3436" cy="1509"/>
            </a:xfrm>
          </p:grpSpPr>
          <p:sp>
            <p:nvSpPr>
              <p:cNvPr id="28728" name="Rectangle 60"/>
              <p:cNvSpPr>
                <a:spLocks noChangeArrowheads="1"/>
              </p:cNvSpPr>
              <p:nvPr/>
            </p:nvSpPr>
            <p:spPr bwMode="auto">
              <a:xfrm>
                <a:off x="76" y="400"/>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线性表</a:t>
                </a:r>
              </a:p>
            </p:txBody>
          </p:sp>
          <p:sp>
            <p:nvSpPr>
              <p:cNvPr id="28729" name="Rectangle 61"/>
              <p:cNvSpPr>
                <a:spLocks noChangeArrowheads="1"/>
              </p:cNvSpPr>
              <p:nvPr/>
            </p:nvSpPr>
            <p:spPr bwMode="auto">
              <a:xfrm>
                <a:off x="172" y="861"/>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树</a:t>
                </a:r>
              </a:p>
            </p:txBody>
          </p:sp>
          <p:sp>
            <p:nvSpPr>
              <p:cNvPr id="28730" name="Rectangle 62"/>
              <p:cNvSpPr>
                <a:spLocks noChangeArrowheads="1"/>
              </p:cNvSpPr>
              <p:nvPr/>
            </p:nvSpPr>
            <p:spPr bwMode="auto">
              <a:xfrm>
                <a:off x="220" y="1221"/>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图</a:t>
                </a:r>
              </a:p>
            </p:txBody>
          </p:sp>
          <p:sp>
            <p:nvSpPr>
              <p:cNvPr id="28731" name="Rectangle 63"/>
              <p:cNvSpPr>
                <a:spLocks noChangeArrowheads="1"/>
              </p:cNvSpPr>
              <p:nvPr/>
            </p:nvSpPr>
            <p:spPr bwMode="auto">
              <a:xfrm>
                <a:off x="2256" y="42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dirty="0"/>
                  <a:t>顺序存储结构</a:t>
                </a:r>
              </a:p>
            </p:txBody>
          </p:sp>
          <p:sp>
            <p:nvSpPr>
              <p:cNvPr id="28732" name="Rectangle 64"/>
              <p:cNvSpPr>
                <a:spLocks noChangeArrowheads="1"/>
              </p:cNvSpPr>
              <p:nvPr/>
            </p:nvSpPr>
            <p:spPr bwMode="auto">
              <a:xfrm>
                <a:off x="2256" y="84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链式存储结构</a:t>
                </a:r>
              </a:p>
            </p:txBody>
          </p:sp>
          <p:sp>
            <p:nvSpPr>
              <p:cNvPr id="28733" name="Rectangle 65"/>
              <p:cNvSpPr>
                <a:spLocks noChangeArrowheads="1"/>
              </p:cNvSpPr>
              <p:nvPr/>
            </p:nvSpPr>
            <p:spPr bwMode="auto">
              <a:xfrm>
                <a:off x="2284" y="1221"/>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dirty="0"/>
                  <a:t>复合存储结构</a:t>
                </a:r>
              </a:p>
            </p:txBody>
          </p:sp>
          <p:sp>
            <p:nvSpPr>
              <p:cNvPr id="28734" name="Rectangle 66"/>
              <p:cNvSpPr>
                <a:spLocks noChangeArrowheads="1"/>
              </p:cNvSpPr>
              <p:nvPr/>
            </p:nvSpPr>
            <p:spPr bwMode="auto">
              <a:xfrm>
                <a:off x="0" y="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800" b="1" dirty="0"/>
                  <a:t>逻辑结构</a:t>
                </a:r>
              </a:p>
            </p:txBody>
          </p:sp>
          <p:sp>
            <p:nvSpPr>
              <p:cNvPr id="28735" name="Rectangle 67"/>
              <p:cNvSpPr>
                <a:spLocks noChangeArrowheads="1"/>
              </p:cNvSpPr>
              <p:nvPr/>
            </p:nvSpPr>
            <p:spPr bwMode="auto">
              <a:xfrm>
                <a:off x="2352" y="1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800" b="1" dirty="0"/>
                  <a:t>物理结构</a:t>
                </a:r>
              </a:p>
            </p:txBody>
          </p:sp>
          <p:sp>
            <p:nvSpPr>
              <p:cNvPr id="28736" name="Line 68"/>
              <p:cNvSpPr>
                <a:spLocks noChangeShapeType="1"/>
              </p:cNvSpPr>
              <p:nvPr/>
            </p:nvSpPr>
            <p:spPr bwMode="auto">
              <a:xfrm>
                <a:off x="796" y="544"/>
                <a:ext cx="1440" cy="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7" name="Line 69"/>
              <p:cNvSpPr>
                <a:spLocks noChangeShapeType="1"/>
              </p:cNvSpPr>
              <p:nvPr/>
            </p:nvSpPr>
            <p:spPr bwMode="auto">
              <a:xfrm>
                <a:off x="771" y="603"/>
                <a:ext cx="1465" cy="341"/>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8" name="Line 70"/>
              <p:cNvSpPr>
                <a:spLocks noChangeShapeType="1"/>
              </p:cNvSpPr>
              <p:nvPr/>
            </p:nvSpPr>
            <p:spPr bwMode="auto">
              <a:xfrm flipV="1">
                <a:off x="652" y="624"/>
                <a:ext cx="1584" cy="288"/>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9" name="Line 71"/>
              <p:cNvSpPr>
                <a:spLocks noChangeShapeType="1"/>
              </p:cNvSpPr>
              <p:nvPr/>
            </p:nvSpPr>
            <p:spPr bwMode="auto">
              <a:xfrm>
                <a:off x="556" y="1365"/>
                <a:ext cx="168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40" name="Line 72"/>
              <p:cNvSpPr>
                <a:spLocks noChangeShapeType="1"/>
              </p:cNvSpPr>
              <p:nvPr/>
            </p:nvSpPr>
            <p:spPr bwMode="auto">
              <a:xfrm>
                <a:off x="563" y="1013"/>
                <a:ext cx="1680" cy="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2" name="TextBox 1"/>
          <p:cNvSpPr txBox="1"/>
          <p:nvPr/>
        </p:nvSpPr>
        <p:spPr>
          <a:xfrm>
            <a:off x="5954212" y="-27384"/>
            <a:ext cx="3189789" cy="3539431"/>
          </a:xfrm>
          <a:prstGeom prst="rect">
            <a:avLst/>
          </a:prstGeom>
          <a:solidFill>
            <a:srgbClr val="99CCFF"/>
          </a:solidFill>
        </p:spPr>
        <p:txBody>
          <a:bodyPr wrap="square" rtlCol="0">
            <a:spAutoFit/>
          </a:bodyPr>
          <a:lstStyle/>
          <a:p>
            <a:r>
              <a:rPr lang="zh-CN" altLang="en-US" sz="2800" dirty="0"/>
              <a:t>数据的逻辑结构和物理结构是密不可分的两个</a:t>
            </a:r>
            <a:r>
              <a:rPr lang="zh-CN" altLang="en-US" sz="2800" dirty="0" smtClean="0"/>
              <a:t>方面</a:t>
            </a:r>
            <a:r>
              <a:rPr lang="zh-CN" altLang="en-US" sz="2800" dirty="0"/>
              <a:t>：</a:t>
            </a:r>
            <a:r>
              <a:rPr lang="zh-CN" altLang="en-US" sz="2800" dirty="0" smtClean="0"/>
              <a:t>一</a:t>
            </a:r>
            <a:r>
              <a:rPr lang="zh-CN" altLang="en-US" sz="2800" dirty="0"/>
              <a:t>个</a:t>
            </a:r>
            <a:r>
              <a:rPr lang="zh-CN" altLang="en-US" sz="2800" b="1" dirty="0"/>
              <a:t>算法的设计取决于</a:t>
            </a:r>
            <a:r>
              <a:rPr lang="zh-CN" altLang="en-US" sz="2800" dirty="0"/>
              <a:t>所选定的</a:t>
            </a:r>
            <a:r>
              <a:rPr lang="zh-CN" altLang="en-US" sz="2800" b="1" dirty="0"/>
              <a:t>逻辑结构</a:t>
            </a:r>
            <a:r>
              <a:rPr lang="zh-CN" altLang="en-US" sz="2800" dirty="0"/>
              <a:t>，而</a:t>
            </a:r>
            <a:r>
              <a:rPr lang="zh-CN" altLang="en-US" sz="2800" b="1" dirty="0"/>
              <a:t>算法的实现</a:t>
            </a:r>
            <a:r>
              <a:rPr lang="zh-CN" altLang="en-US" sz="2800" dirty="0"/>
              <a:t>依赖于所采用的</a:t>
            </a:r>
            <a:r>
              <a:rPr lang="zh-CN" altLang="en-US" sz="2800" b="1" dirty="0"/>
              <a:t>存储</a:t>
            </a:r>
            <a:r>
              <a:rPr lang="zh-CN" altLang="en-US" sz="2800" b="1" dirty="0" smtClean="0"/>
              <a:t>结构</a:t>
            </a:r>
            <a:endParaRPr 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103096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8725"/>
                                        </p:tgtEl>
                                        <p:attrNameLst>
                                          <p:attrName>style.visibility</p:attrName>
                                        </p:attrNameLst>
                                      </p:cBhvr>
                                      <p:to>
                                        <p:strVal val="visible"/>
                                      </p:to>
                                    </p:set>
                                    <p:animEffect transition="in" filter="fade">
                                      <p:cBhvr>
                                        <p:cTn id="14" dur="1000"/>
                                        <p:tgtEl>
                                          <p:spTgt spid="28725"/>
                                        </p:tgtEl>
                                      </p:cBhvr>
                                    </p:animEffect>
                                    <p:anim calcmode="lin" valueType="num">
                                      <p:cBhvr>
                                        <p:cTn id="15" dur="1000" fill="hold"/>
                                        <p:tgtEl>
                                          <p:spTgt spid="28725"/>
                                        </p:tgtEl>
                                        <p:attrNameLst>
                                          <p:attrName>ppt_x</p:attrName>
                                        </p:attrNameLst>
                                      </p:cBhvr>
                                      <p:tavLst>
                                        <p:tav tm="0">
                                          <p:val>
                                            <p:strVal val="#ppt_x"/>
                                          </p:val>
                                        </p:tav>
                                        <p:tav tm="100000">
                                          <p:val>
                                            <p:strVal val="#ppt_x"/>
                                          </p:val>
                                        </p:tav>
                                      </p:tavLst>
                                    </p:anim>
                                    <p:anim calcmode="lin" valueType="num">
                                      <p:cBhvr>
                                        <p:cTn id="16" dur="1000" fill="hold"/>
                                        <p:tgtEl>
                                          <p:spTgt spid="287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en-US" dirty="0"/>
          </a:p>
        </p:txBody>
      </p:sp>
      <p:sp>
        <p:nvSpPr>
          <p:cNvPr id="3" name="内容占位符 2"/>
          <p:cNvSpPr>
            <a:spLocks noGrp="1"/>
          </p:cNvSpPr>
          <p:nvPr>
            <p:ph idx="1"/>
          </p:nvPr>
        </p:nvSpPr>
        <p:spPr>
          <a:xfrm>
            <a:off x="457200" y="764704"/>
            <a:ext cx="8229600" cy="6093296"/>
          </a:xfrm>
        </p:spPr>
        <p:txBody>
          <a:bodyPr>
            <a:normAutofit/>
          </a:bodyPr>
          <a:lstStyle/>
          <a:p>
            <a:r>
              <a:rPr lang="en-US" altLang="en-US" b="1" dirty="0" err="1" smtClean="0"/>
              <a:t>数据类型</a:t>
            </a:r>
            <a:r>
              <a:rPr lang="en-US" altLang="en-US" dirty="0" smtClean="0"/>
              <a:t>(Data Type)</a:t>
            </a:r>
            <a:r>
              <a:rPr lang="en-US" altLang="en-US" dirty="0" err="1" smtClean="0"/>
              <a:t>指的是一个</a:t>
            </a:r>
            <a:r>
              <a:rPr lang="en-US" altLang="en-US" b="1" dirty="0" err="1" smtClean="0"/>
              <a:t>值的集合</a:t>
            </a:r>
            <a:r>
              <a:rPr lang="en-US" altLang="en-US" dirty="0" err="1" smtClean="0"/>
              <a:t>和定义在该值集上的</a:t>
            </a:r>
            <a:r>
              <a:rPr lang="en-US" altLang="en-US" b="1" dirty="0" err="1" smtClean="0"/>
              <a:t>一组操作</a:t>
            </a:r>
            <a:r>
              <a:rPr lang="en-US" altLang="en-US" dirty="0" err="1" smtClean="0"/>
              <a:t>的总称</a:t>
            </a:r>
            <a:endParaRPr lang="en-US" altLang="en-US" dirty="0" smtClean="0"/>
          </a:p>
          <a:p>
            <a:pPr lvl="1"/>
            <a:r>
              <a:rPr lang="zh-CN" altLang="en-US" dirty="0" smtClean="0"/>
              <a:t>程序语言中的数据类型分成原子类型和结构类型</a:t>
            </a:r>
            <a:endParaRPr lang="en-US" altLang="zh-CN" dirty="0" smtClean="0"/>
          </a:p>
          <a:p>
            <a:pPr lvl="1"/>
            <a:r>
              <a:rPr lang="zh-CN" altLang="en-US" dirty="0" smtClean="0"/>
              <a:t>例如</a:t>
            </a:r>
            <a:r>
              <a:rPr lang="zh-CN" altLang="en-US" dirty="0"/>
              <a:t>，</a:t>
            </a:r>
            <a:r>
              <a:rPr lang="en-US" altLang="zh-CN" dirty="0"/>
              <a:t>C </a:t>
            </a:r>
            <a:r>
              <a:rPr lang="zh-CN" altLang="en-US" dirty="0"/>
              <a:t>语言中提供的</a:t>
            </a:r>
            <a:r>
              <a:rPr lang="zh-CN" altLang="en-US" b="1" dirty="0"/>
              <a:t>基本数据类型</a:t>
            </a:r>
            <a:r>
              <a:rPr lang="zh-CN" altLang="en-US" dirty="0" smtClean="0"/>
              <a:t>有</a:t>
            </a:r>
            <a:r>
              <a:rPr lang="en-US" altLang="zh-CN" dirty="0" err="1" smtClean="0"/>
              <a:t>int</a:t>
            </a:r>
            <a:r>
              <a:rPr lang="en-US" altLang="zh-CN" dirty="0" smtClean="0"/>
              <a:t>(</a:t>
            </a:r>
            <a:r>
              <a:rPr lang="zh-CN" altLang="en-US" dirty="0" smtClean="0"/>
              <a:t>整型</a:t>
            </a:r>
            <a:r>
              <a:rPr lang="en-US" altLang="zh-CN" dirty="0" smtClean="0"/>
              <a:t>)</a:t>
            </a:r>
            <a:r>
              <a:rPr lang="zh-CN" altLang="en-US" dirty="0" smtClean="0"/>
              <a:t>，</a:t>
            </a:r>
            <a:r>
              <a:rPr lang="en-US" altLang="zh-CN" dirty="0" smtClean="0"/>
              <a:t>float(</a:t>
            </a:r>
            <a:r>
              <a:rPr lang="zh-CN" altLang="en-US" dirty="0" smtClean="0"/>
              <a:t>浮点</a:t>
            </a:r>
            <a:r>
              <a:rPr lang="en-US" altLang="zh-CN" dirty="0" smtClean="0"/>
              <a:t>)</a:t>
            </a:r>
            <a:r>
              <a:rPr lang="zh-CN" altLang="en-US" dirty="0" smtClean="0"/>
              <a:t>，</a:t>
            </a:r>
            <a:r>
              <a:rPr lang="en-US" altLang="zh-CN" dirty="0" smtClean="0"/>
              <a:t>double(</a:t>
            </a:r>
            <a:r>
              <a:rPr lang="zh-CN" altLang="en-US" dirty="0" smtClean="0"/>
              <a:t>双精度</a:t>
            </a:r>
            <a:r>
              <a:rPr lang="en-US" altLang="zh-CN" dirty="0" smtClean="0"/>
              <a:t>)</a:t>
            </a:r>
            <a:r>
              <a:rPr lang="zh-CN" altLang="en-US" dirty="0" smtClean="0"/>
              <a:t>，</a:t>
            </a:r>
            <a:r>
              <a:rPr lang="en-US" altLang="zh-CN" dirty="0" smtClean="0"/>
              <a:t>char(</a:t>
            </a:r>
            <a:r>
              <a:rPr lang="zh-CN" altLang="en-US" dirty="0" smtClean="0"/>
              <a:t>字符型</a:t>
            </a:r>
            <a:r>
              <a:rPr lang="en-US" altLang="zh-CN" dirty="0" smtClean="0"/>
              <a:t>)</a:t>
            </a:r>
            <a:r>
              <a:rPr lang="zh-CN" altLang="en-US" dirty="0" smtClean="0"/>
              <a:t>，</a:t>
            </a:r>
            <a:r>
              <a:rPr lang="en-US" altLang="zh-CN" dirty="0" smtClean="0"/>
              <a:t>bool(</a:t>
            </a:r>
            <a:r>
              <a:rPr lang="zh-CN" altLang="en-US" dirty="0" smtClean="0"/>
              <a:t>逻辑型</a:t>
            </a:r>
            <a:r>
              <a:rPr lang="en-US" altLang="zh-CN" dirty="0" smtClean="0"/>
              <a:t>)</a:t>
            </a:r>
          </a:p>
          <a:p>
            <a:pPr lvl="1"/>
            <a:r>
              <a:rPr lang="zh-CN" altLang="en-US" dirty="0"/>
              <a:t>不同类型的变量，其所能取的</a:t>
            </a:r>
            <a:r>
              <a:rPr lang="zh-CN" altLang="en-US" b="1" dirty="0"/>
              <a:t>值的范围</a:t>
            </a:r>
            <a:r>
              <a:rPr lang="zh-CN" altLang="en-US" dirty="0"/>
              <a:t>不同，所能</a:t>
            </a:r>
            <a:r>
              <a:rPr lang="zh-CN" altLang="en-US" b="1" dirty="0"/>
              <a:t>进行的操作</a:t>
            </a:r>
            <a:r>
              <a:rPr lang="zh-CN" altLang="en-US" dirty="0" smtClean="0"/>
              <a:t>不同</a:t>
            </a:r>
            <a:endParaRPr lang="en-US" altLang="zh-CN" dirty="0" smtClean="0"/>
          </a:p>
          <a:p>
            <a:pPr lvl="1"/>
            <a:r>
              <a:rPr lang="zh-CN" altLang="en-US" dirty="0"/>
              <a:t>例如：整型</a:t>
            </a:r>
            <a:r>
              <a:rPr lang="zh-CN" altLang="en-US" dirty="0" smtClean="0"/>
              <a:t>，取值范围是</a:t>
            </a:r>
            <a:r>
              <a:rPr lang="en-US" altLang="zh-CN" dirty="0" smtClean="0"/>
              <a:t>-</a:t>
            </a:r>
            <a:r>
              <a:rPr lang="en-US" altLang="zh-CN" dirty="0"/>
              <a:t>32768 </a:t>
            </a:r>
            <a:r>
              <a:rPr lang="en-US" altLang="zh-CN" dirty="0">
                <a:cs typeface="Times New Roman" pitchFamily="18" charset="0"/>
              </a:rPr>
              <a:t>~ </a:t>
            </a:r>
            <a:r>
              <a:rPr lang="en-US" altLang="zh-CN" dirty="0" smtClean="0"/>
              <a:t>32767</a:t>
            </a:r>
            <a:r>
              <a:rPr lang="zh-CN" altLang="en-US" dirty="0" smtClean="0"/>
              <a:t>，运算：</a:t>
            </a:r>
            <a:r>
              <a:rPr lang="en-US" altLang="zh-CN" dirty="0" smtClean="0"/>
              <a:t>+(</a:t>
            </a:r>
            <a:r>
              <a:rPr lang="zh-CN" altLang="en-US" dirty="0" smtClean="0"/>
              <a:t>加</a:t>
            </a:r>
            <a:r>
              <a:rPr lang="en-US" altLang="zh-CN" dirty="0" smtClean="0"/>
              <a:t>)</a:t>
            </a:r>
            <a:r>
              <a:rPr lang="zh-CN" altLang="en-US" dirty="0" smtClean="0"/>
              <a:t>、</a:t>
            </a:r>
            <a:r>
              <a:rPr lang="en-US" altLang="zh-CN" dirty="0" smtClean="0"/>
              <a:t>-(</a:t>
            </a:r>
            <a:r>
              <a:rPr lang="zh-CN" altLang="en-US" dirty="0" smtClean="0"/>
              <a:t>减</a:t>
            </a:r>
            <a:r>
              <a:rPr lang="en-US" altLang="zh-CN" dirty="0" smtClean="0"/>
              <a:t>)</a:t>
            </a:r>
            <a:r>
              <a:rPr lang="zh-CN" altLang="en-US" dirty="0" smtClean="0"/>
              <a:t>、</a:t>
            </a:r>
            <a:r>
              <a:rPr lang="en-US" altLang="zh-CN" dirty="0" smtClean="0"/>
              <a:t>*(</a:t>
            </a:r>
            <a:r>
              <a:rPr lang="zh-CN" altLang="en-US" dirty="0" smtClean="0"/>
              <a:t>乘</a:t>
            </a:r>
            <a:r>
              <a:rPr lang="en-US" altLang="zh-CN" dirty="0" smtClean="0"/>
              <a:t>)</a:t>
            </a:r>
            <a:r>
              <a:rPr lang="zh-CN" altLang="en-US" dirty="0" smtClean="0"/>
              <a:t>、</a:t>
            </a:r>
            <a:r>
              <a:rPr lang="en-US" altLang="zh-CN" dirty="0" smtClean="0"/>
              <a:t>/(</a:t>
            </a:r>
            <a:r>
              <a:rPr lang="zh-CN" altLang="en-US" dirty="0" smtClean="0"/>
              <a:t>除</a:t>
            </a:r>
            <a:r>
              <a:rPr lang="en-US" altLang="zh-CN" dirty="0" smtClean="0"/>
              <a:t>)</a:t>
            </a:r>
            <a:r>
              <a:rPr lang="zh-CN" altLang="en-US" dirty="0" smtClean="0"/>
              <a:t>、</a:t>
            </a:r>
            <a:r>
              <a:rPr lang="en-US" altLang="zh-CN" dirty="0" smtClean="0"/>
              <a:t>%(</a:t>
            </a:r>
            <a:r>
              <a:rPr lang="zh-CN" altLang="en-US" dirty="0" smtClean="0"/>
              <a:t>取模</a:t>
            </a:r>
            <a:r>
              <a:rPr lang="en-US" altLang="zh-CN" dirty="0" smtClean="0"/>
              <a:t>)</a:t>
            </a:r>
            <a:endParaRPr lang="en-US" altLang="zh-CN" dirty="0"/>
          </a:p>
          <a:p>
            <a:pPr lvl="1"/>
            <a:endParaRPr lang="en-US" altLang="zh-CN" dirty="0" smtClean="0"/>
          </a:p>
          <a:p>
            <a:endParaRPr lang="en-US" altLang="en-US" dirty="0" smtClean="0"/>
          </a:p>
          <a:p>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196870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a:t>
            </a:r>
            <a:r>
              <a:rPr lang="en-US" altLang="zh-CN" dirty="0" smtClean="0"/>
              <a:t>-</a:t>
            </a:r>
            <a:r>
              <a:rPr lang="zh-CN" altLang="en-US" dirty="0" smtClean="0"/>
              <a:t>定义</a:t>
            </a:r>
            <a:endParaRPr lang="en-US" dirty="0"/>
          </a:p>
        </p:txBody>
      </p:sp>
      <p:sp>
        <p:nvSpPr>
          <p:cNvPr id="3" name="内容占位符 2"/>
          <p:cNvSpPr>
            <a:spLocks noGrp="1"/>
          </p:cNvSpPr>
          <p:nvPr>
            <p:ph idx="1"/>
          </p:nvPr>
        </p:nvSpPr>
        <p:spPr/>
        <p:txBody>
          <a:bodyPr>
            <a:normAutofit/>
          </a:bodyPr>
          <a:lstStyle/>
          <a:p>
            <a:r>
              <a:rPr lang="en-US" altLang="en-US" b="1" dirty="0" err="1"/>
              <a:t>抽象数据类型</a:t>
            </a:r>
            <a:r>
              <a:rPr lang="en-US" altLang="en-US" dirty="0"/>
              <a:t>(</a:t>
            </a:r>
            <a:r>
              <a:rPr lang="en-US" altLang="en-US" b="1" dirty="0"/>
              <a:t>A</a:t>
            </a:r>
            <a:r>
              <a:rPr lang="en-US" altLang="en-US" dirty="0"/>
              <a:t>bstract </a:t>
            </a:r>
            <a:r>
              <a:rPr lang="en-US" altLang="en-US" b="1" dirty="0"/>
              <a:t>D</a:t>
            </a:r>
            <a:r>
              <a:rPr lang="en-US" altLang="en-US" dirty="0"/>
              <a:t>ata </a:t>
            </a:r>
            <a:r>
              <a:rPr lang="en-US" altLang="en-US" b="1" dirty="0"/>
              <a:t>T</a:t>
            </a:r>
            <a:r>
              <a:rPr lang="en-US" altLang="en-US" dirty="0"/>
              <a:t>ype ，</a:t>
            </a:r>
            <a:r>
              <a:rPr lang="en-US" altLang="en-US" dirty="0" err="1"/>
              <a:t>简称ADT</a:t>
            </a:r>
            <a:r>
              <a:rPr lang="en-US" altLang="en-US" dirty="0"/>
              <a:t>)</a:t>
            </a:r>
            <a:r>
              <a:rPr lang="en-US" altLang="en-US" dirty="0" err="1"/>
              <a:t>是指一个数学模型以及定义在该模型上的一组操作</a:t>
            </a:r>
            <a:endParaRPr lang="en-US" altLang="en-US" dirty="0"/>
          </a:p>
          <a:p>
            <a:pPr lvl="1">
              <a:lnSpc>
                <a:spcPct val="120000"/>
              </a:lnSpc>
            </a:pPr>
            <a:r>
              <a:rPr lang="zh-CN" altLang="en-US" dirty="0"/>
              <a:t>由一个值域和定义在该值域上的一组操作</a:t>
            </a:r>
            <a:r>
              <a:rPr lang="zh-CN" altLang="en-US" dirty="0" smtClean="0"/>
              <a:t>组成</a:t>
            </a:r>
            <a:endParaRPr lang="en-US" altLang="zh-CN" dirty="0" smtClean="0"/>
          </a:p>
          <a:p>
            <a:pPr lvl="1">
              <a:lnSpc>
                <a:spcPct val="120000"/>
              </a:lnSpc>
            </a:pPr>
            <a:r>
              <a:rPr lang="zh-CN" altLang="en-US" dirty="0"/>
              <a:t>例如：高级程序设计语言中的“整数”类型，尽管它们在不同处理器上实现的方法不同，但对程序员而言是相同的，因为它们的数学特性相同。所以，</a:t>
            </a:r>
            <a:r>
              <a:rPr lang="zh-CN" altLang="en-US" dirty="0" smtClean="0"/>
              <a:t>从数学抽象的</a:t>
            </a:r>
            <a:r>
              <a:rPr lang="zh-CN" altLang="en-US" dirty="0"/>
              <a:t>角度看，可称它为一</a:t>
            </a:r>
            <a:r>
              <a:rPr lang="zh-CN" altLang="en-US" dirty="0" smtClean="0"/>
              <a:t>个抽象数据类型</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TextBox 4"/>
          <p:cNvSpPr txBox="1"/>
          <p:nvPr/>
        </p:nvSpPr>
        <p:spPr>
          <a:xfrm>
            <a:off x="611561" y="5931278"/>
            <a:ext cx="7992887" cy="954107"/>
          </a:xfrm>
          <a:prstGeom prst="rect">
            <a:avLst/>
          </a:prstGeom>
          <a:solidFill>
            <a:srgbClr val="99CCFF"/>
          </a:solidFill>
        </p:spPr>
        <p:txBody>
          <a:bodyPr wrap="square" rtlCol="0">
            <a:spAutoFit/>
          </a:bodyPr>
          <a:lstStyle/>
          <a:p>
            <a:r>
              <a:rPr lang="en-US" sz="2800" b="1" dirty="0" smtClean="0"/>
              <a:t>There is no rule telling us which operation must be supported for each ADT. This is a design decision.</a:t>
            </a:r>
            <a:endParaRPr lang="en-US" sz="2800" b="1" dirty="0"/>
          </a:p>
        </p:txBody>
      </p:sp>
    </p:spTree>
    <p:extLst>
      <p:ext uri="{BB962C8B-B14F-4D97-AF65-F5344CB8AC3E}">
        <p14:creationId xmlns:p14="http://schemas.microsoft.com/office/powerpoint/2010/main" val="665367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a:t>
            </a:r>
            <a:r>
              <a:rPr lang="en-US" altLang="zh-CN" dirty="0" smtClean="0"/>
              <a:t>-</a:t>
            </a:r>
            <a:r>
              <a:rPr lang="zh-CN" altLang="en-US" dirty="0" smtClean="0"/>
              <a:t>实现和使用</a:t>
            </a:r>
            <a:endParaRPr lang="en-US" dirty="0"/>
          </a:p>
        </p:txBody>
      </p:sp>
      <p:sp>
        <p:nvSpPr>
          <p:cNvPr id="3" name="内容占位符 2"/>
          <p:cNvSpPr>
            <a:spLocks noGrp="1"/>
          </p:cNvSpPr>
          <p:nvPr>
            <p:ph idx="1"/>
          </p:nvPr>
        </p:nvSpPr>
        <p:spPr/>
        <p:txBody>
          <a:bodyPr/>
          <a:lstStyle/>
          <a:p>
            <a:r>
              <a:rPr lang="zh-CN" altLang="en-US" dirty="0">
                <a:latin typeface="楷体_GB2312" pitchFamily="49" charset="-122"/>
                <a:ea typeface="楷体_GB2312" pitchFamily="49" charset="-122"/>
              </a:rPr>
              <a:t>抽象数据类型需要通过</a:t>
            </a:r>
            <a:r>
              <a:rPr lang="zh-CN" altLang="en-US" b="1" dirty="0">
                <a:latin typeface="楷体_GB2312" pitchFamily="49" charset="-122"/>
                <a:ea typeface="楷体_GB2312" pitchFamily="49" charset="-122"/>
              </a:rPr>
              <a:t>固有数据类型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高级编程语言中已实现的数据类型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来实现</a:t>
            </a:r>
            <a:endParaRPr lang="en-US" altLang="en-US" dirty="0"/>
          </a:p>
          <a:p>
            <a:r>
              <a:rPr lang="zh-CN" altLang="en-US" dirty="0">
                <a:latin typeface="楷体_GB2312" pitchFamily="49" charset="-122"/>
                <a:ea typeface="楷体_GB2312" pitchFamily="49" charset="-122"/>
              </a:rPr>
              <a:t>抽象数据类型还包括用户在设计软件系统时自己定义的数据类型</a:t>
            </a:r>
            <a:endParaRPr lang="en-US" altLang="zh-CN" dirty="0">
              <a:latin typeface="楷体_GB2312" pitchFamily="49" charset="-122"/>
              <a:ea typeface="楷体_GB2312" pitchFamily="49" charset="-122"/>
            </a:endParaRPr>
          </a:p>
          <a:p>
            <a:pPr marL="342900" lvl="1" indent="-342900">
              <a:buFont typeface="Arial" pitchFamily="34" charset="0"/>
              <a:buChar char="•"/>
            </a:pPr>
            <a:r>
              <a:rPr lang="zh-CN" altLang="en-US" sz="3200" dirty="0">
                <a:latin typeface="楷体_GB2312" pitchFamily="49" charset="-122"/>
                <a:ea typeface="楷体_GB2312" pitchFamily="49" charset="-122"/>
              </a:rPr>
              <a:t>抽象数据类型</a:t>
            </a:r>
            <a:r>
              <a:rPr lang="en-US" altLang="en-US" sz="3200" dirty="0" err="1">
                <a:latin typeface="楷体_GB2312" pitchFamily="49" charset="-122"/>
                <a:ea typeface="楷体_GB2312" pitchFamily="49" charset="-122"/>
              </a:rPr>
              <a:t>的定义仅</a:t>
            </a:r>
            <a:r>
              <a:rPr lang="zh-CN" altLang="en-US" sz="3200" dirty="0">
                <a:latin typeface="楷体_GB2312" pitchFamily="49" charset="-122"/>
                <a:ea typeface="楷体_GB2312" pitchFamily="49" charset="-122"/>
              </a:rPr>
              <a:t>取决于它的</a:t>
            </a:r>
            <a:r>
              <a:rPr lang="en-US" altLang="en-US" sz="3200" dirty="0" err="1">
                <a:latin typeface="楷体_GB2312" pitchFamily="49" charset="-122"/>
                <a:ea typeface="楷体_GB2312" pitchFamily="49" charset="-122"/>
              </a:rPr>
              <a:t>一组逻辑特性</a:t>
            </a:r>
            <a:r>
              <a:rPr lang="en-US" altLang="en-US" sz="3200" dirty="0" err="1" smtClean="0">
                <a:latin typeface="楷体_GB2312" pitchFamily="49" charset="-122"/>
                <a:ea typeface="楷体_GB2312" pitchFamily="49" charset="-122"/>
              </a:rPr>
              <a:t>，与其在计算机内的表示和实现无关</a:t>
            </a:r>
            <a:r>
              <a:rPr lang="en-US" altLang="en-US" sz="3200" dirty="0" err="1">
                <a:latin typeface="楷体_GB2312" pitchFamily="49" charset="-122"/>
                <a:ea typeface="楷体_GB2312" pitchFamily="49" charset="-122"/>
              </a:rPr>
              <a:t>。因此，不论</a:t>
            </a:r>
            <a:r>
              <a:rPr lang="zh-CN" altLang="en-US" sz="3200" dirty="0">
                <a:latin typeface="楷体_GB2312" pitchFamily="49" charset="-122"/>
                <a:ea typeface="楷体_GB2312" pitchFamily="49" charset="-122"/>
              </a:rPr>
              <a:t>抽象数据类型</a:t>
            </a:r>
            <a:r>
              <a:rPr lang="en-US" altLang="en-US" sz="3200" dirty="0" err="1">
                <a:latin typeface="楷体_GB2312" pitchFamily="49" charset="-122"/>
                <a:ea typeface="楷体_GB2312" pitchFamily="49" charset="-122"/>
              </a:rPr>
              <a:t>的内部结构如何变化，只要其</a:t>
            </a:r>
            <a:r>
              <a:rPr lang="en-US" altLang="en-US" sz="3200" b="1" dirty="0" err="1">
                <a:latin typeface="楷体_GB2312" pitchFamily="49" charset="-122"/>
                <a:ea typeface="楷体_GB2312" pitchFamily="49" charset="-122"/>
              </a:rPr>
              <a:t>数学特性</a:t>
            </a:r>
            <a:r>
              <a:rPr lang="en-US" altLang="en-US" sz="3200" dirty="0" err="1">
                <a:latin typeface="楷体_GB2312" pitchFamily="49" charset="-122"/>
                <a:ea typeface="楷体_GB2312" pitchFamily="49" charset="-122"/>
              </a:rPr>
              <a:t>不变，</a:t>
            </a:r>
            <a:r>
              <a:rPr lang="en-US" altLang="en-US" sz="3200" dirty="0" err="1" smtClean="0">
                <a:latin typeface="楷体_GB2312" pitchFamily="49" charset="-122"/>
                <a:ea typeface="楷体_GB2312" pitchFamily="49" charset="-122"/>
              </a:rPr>
              <a:t>都不影响其外部使用</a:t>
            </a:r>
            <a:endParaRPr lang="en-US" altLang="en-US" dirty="0">
              <a:latin typeface="楷体_GB2312" pitchFamily="49" charset="-122"/>
              <a:ea typeface="楷体_GB2312" pitchFamily="49" charset="-122"/>
            </a:endParaRPr>
          </a:p>
          <a:p>
            <a:endParaRPr lang="en-US"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5328348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的特征</a:t>
            </a:r>
            <a:endParaRPr lang="en-US" dirty="0"/>
          </a:p>
        </p:txBody>
      </p:sp>
      <p:sp>
        <p:nvSpPr>
          <p:cNvPr id="3" name="内容占位符 2"/>
          <p:cNvSpPr>
            <a:spLocks noGrp="1"/>
          </p:cNvSpPr>
          <p:nvPr>
            <p:ph idx="1"/>
          </p:nvPr>
        </p:nvSpPr>
        <p:spPr/>
        <p:txBody>
          <a:bodyPr/>
          <a:lstStyle/>
          <a:p>
            <a:r>
              <a:rPr lang="zh-CN" altLang="en-US" b="1" dirty="0" smtClean="0"/>
              <a:t>数据抽象</a:t>
            </a:r>
            <a:r>
              <a:rPr lang="zh-CN" altLang="en-US" dirty="0" smtClean="0"/>
              <a:t>：用</a:t>
            </a:r>
            <a:r>
              <a:rPr lang="en-US" altLang="zh-CN" dirty="0" smtClean="0"/>
              <a:t>ADT</a:t>
            </a:r>
            <a:r>
              <a:rPr lang="zh-CN" altLang="en-US" dirty="0" smtClean="0"/>
              <a:t>描述程序处理的实体时，强调的是其本质的特征、其所能完成的功能以及它和外部用户的接口（即外界使用它的方法）</a:t>
            </a:r>
            <a:endParaRPr lang="en-US" altLang="zh-CN" dirty="0" smtClean="0"/>
          </a:p>
          <a:p>
            <a:r>
              <a:rPr lang="zh-CN" altLang="en-US" b="1" dirty="0" smtClean="0"/>
              <a:t>数据封装</a:t>
            </a:r>
            <a:r>
              <a:rPr lang="zh-CN" altLang="en-US" dirty="0" smtClean="0"/>
              <a:t>：将实体的外部特性和其内部实现细节分离，并且对外部用户隐藏其内部实现细节</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5384796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什么是数据结构</a:t>
            </a:r>
            <a:endParaRPr lang="en-US"/>
          </a:p>
        </p:txBody>
      </p:sp>
      <p:sp>
        <p:nvSpPr>
          <p:cNvPr id="3" name="内容占位符 2"/>
          <p:cNvSpPr>
            <a:spLocks noGrp="1"/>
          </p:cNvSpPr>
          <p:nvPr>
            <p:ph idx="1"/>
          </p:nvPr>
        </p:nvSpPr>
        <p:spPr>
          <a:xfrm>
            <a:off x="-36512" y="908721"/>
            <a:ext cx="9180512" cy="5949280"/>
          </a:xfrm>
        </p:spPr>
        <p:txBody>
          <a:bodyPr>
            <a:normAutofit fontScale="77500" lnSpcReduction="20000"/>
          </a:bodyPr>
          <a:lstStyle/>
          <a:p>
            <a:pPr>
              <a:lnSpc>
                <a:spcPct val="120000"/>
              </a:lnSpc>
            </a:pPr>
            <a:r>
              <a:rPr lang="zh-CN" altLang="en-US" smtClean="0"/>
              <a:t>用计算机解决实际问题的一般过程</a:t>
            </a:r>
            <a:endParaRPr lang="en-US" altLang="zh-CN" smtClean="0"/>
          </a:p>
          <a:p>
            <a:pPr lvl="1">
              <a:lnSpc>
                <a:spcPct val="120000"/>
              </a:lnSpc>
            </a:pPr>
            <a:r>
              <a:rPr lang="zh-CN" altLang="en-US" smtClean="0"/>
              <a:t>描述、分析问题：</a:t>
            </a:r>
            <a:r>
              <a:rPr lang="en-US" altLang="zh-CN" smtClean="0"/>
              <a:t>Problem Fromulation/Model</a:t>
            </a:r>
          </a:p>
          <a:p>
            <a:pPr lvl="1">
              <a:lnSpc>
                <a:spcPct val="120000"/>
              </a:lnSpc>
            </a:pPr>
            <a:r>
              <a:rPr lang="zh-CN" altLang="en-US" smtClean="0"/>
              <a:t>设计一个解决方案</a:t>
            </a:r>
            <a:r>
              <a:rPr lang="en-US" altLang="zh-CN" smtClean="0"/>
              <a:t>(</a:t>
            </a:r>
            <a:r>
              <a:rPr lang="zh-CN" altLang="en-US" smtClean="0"/>
              <a:t>算法</a:t>
            </a:r>
            <a:r>
              <a:rPr lang="en-US" altLang="zh-CN" smtClean="0"/>
              <a:t>)</a:t>
            </a:r>
            <a:r>
              <a:rPr lang="zh-CN" altLang="en-US" smtClean="0"/>
              <a:t>去解决问题</a:t>
            </a:r>
            <a:endParaRPr lang="en-US" altLang="zh-CN" smtClean="0"/>
          </a:p>
          <a:p>
            <a:pPr lvl="2">
              <a:lnSpc>
                <a:spcPct val="120000"/>
              </a:lnSpc>
            </a:pPr>
            <a:r>
              <a:rPr lang="zh-CN" altLang="en-US" sz="3200" smtClean="0"/>
              <a:t>基本的思路：</a:t>
            </a:r>
            <a:endParaRPr lang="en-US" altLang="zh-CN" sz="3200" smtClean="0"/>
          </a:p>
          <a:p>
            <a:pPr lvl="3">
              <a:lnSpc>
                <a:spcPct val="120000"/>
              </a:lnSpc>
            </a:pPr>
            <a:r>
              <a:rPr lang="zh-CN" altLang="en-US" sz="3000" smtClean="0"/>
              <a:t>暴力</a:t>
            </a:r>
            <a:r>
              <a:rPr lang="en-US" altLang="zh-CN" sz="3000" smtClean="0"/>
              <a:t>(Brute force method)</a:t>
            </a:r>
          </a:p>
          <a:p>
            <a:pPr lvl="4">
              <a:lnSpc>
                <a:spcPct val="120000"/>
              </a:lnSpc>
            </a:pPr>
            <a:r>
              <a:rPr lang="zh-CN" altLang="en-US" sz="3000" smtClean="0"/>
              <a:t>枚举</a:t>
            </a:r>
            <a:r>
              <a:rPr lang="en-US" altLang="zh-CN" sz="3000" smtClean="0"/>
              <a:t>/</a:t>
            </a:r>
            <a:r>
              <a:rPr lang="zh-CN" altLang="en-US" sz="3000" smtClean="0"/>
              <a:t>穷举</a:t>
            </a:r>
            <a:r>
              <a:rPr lang="en-US" altLang="zh-CN" sz="3000" smtClean="0"/>
              <a:t>(Enumeration)</a:t>
            </a:r>
          </a:p>
          <a:p>
            <a:pPr lvl="3">
              <a:lnSpc>
                <a:spcPct val="120000"/>
              </a:lnSpc>
            </a:pPr>
            <a:r>
              <a:rPr lang="zh-CN" altLang="en-US" sz="3000" smtClean="0"/>
              <a:t>分而治之</a:t>
            </a:r>
            <a:r>
              <a:rPr lang="en-US" altLang="zh-CN" sz="3000" smtClean="0"/>
              <a:t>(Divide and conquer)</a:t>
            </a:r>
            <a:r>
              <a:rPr lang="zh-CN" altLang="en-US" sz="3000" smtClean="0"/>
              <a:t>：</a:t>
            </a:r>
            <a:r>
              <a:rPr lang="zh-CN" altLang="en-US" sz="3200"/>
              <a:t>分解成若干独立的子问题</a:t>
            </a:r>
            <a:endParaRPr lang="en-US" altLang="zh-CN" sz="3000" smtClean="0"/>
          </a:p>
          <a:p>
            <a:pPr lvl="4">
              <a:lnSpc>
                <a:spcPct val="120000"/>
              </a:lnSpc>
            </a:pPr>
            <a:r>
              <a:rPr lang="zh-CN" altLang="en-US" sz="3000" smtClean="0"/>
              <a:t>递归：</a:t>
            </a:r>
            <a:r>
              <a:rPr lang="zh-CN" altLang="en-US" sz="3200"/>
              <a:t>分解后的所有子问题是一个小规模的原</a:t>
            </a:r>
            <a:r>
              <a:rPr lang="zh-CN" altLang="en-US" sz="3200" smtClean="0"/>
              <a:t>问题</a:t>
            </a:r>
            <a:endParaRPr lang="en-US" altLang="zh-CN" sz="3000" smtClean="0"/>
          </a:p>
          <a:p>
            <a:pPr lvl="3">
              <a:lnSpc>
                <a:spcPct val="120000"/>
              </a:lnSpc>
            </a:pPr>
            <a:r>
              <a:rPr lang="zh-CN" altLang="en-US" sz="3000" smtClean="0"/>
              <a:t>动态规划</a:t>
            </a:r>
            <a:r>
              <a:rPr lang="en-US" altLang="zh-CN" sz="3000" smtClean="0"/>
              <a:t>(Dynamic programming algorithm)</a:t>
            </a:r>
            <a:r>
              <a:rPr lang="zh-CN" altLang="en-US" sz="3000" smtClean="0"/>
              <a:t>：</a:t>
            </a:r>
            <a:r>
              <a:rPr lang="zh-CN" altLang="en-US" sz="3200"/>
              <a:t>分解成若干子问题，但子问题之间不相互</a:t>
            </a:r>
            <a:r>
              <a:rPr lang="zh-CN" altLang="en-US" sz="3200" smtClean="0"/>
              <a:t>独立</a:t>
            </a:r>
            <a:endParaRPr lang="en-US" altLang="zh-CN" sz="3200" smtClean="0"/>
          </a:p>
          <a:p>
            <a:pPr lvl="3">
              <a:lnSpc>
                <a:spcPct val="120000"/>
              </a:lnSpc>
            </a:pPr>
            <a:r>
              <a:rPr lang="zh-CN" altLang="en-US" sz="3000"/>
              <a:t>贪心</a:t>
            </a:r>
            <a:r>
              <a:rPr lang="en-US" altLang="zh-CN" sz="3000"/>
              <a:t>(Greedy algorithm</a:t>
            </a:r>
            <a:r>
              <a:rPr lang="en-US" altLang="zh-CN" sz="3000" smtClean="0"/>
              <a:t>)</a:t>
            </a:r>
            <a:r>
              <a:rPr lang="zh-CN" altLang="en-US" sz="3000" smtClean="0"/>
              <a:t>：根据当前已有信息做出最优选择</a:t>
            </a:r>
            <a:endParaRPr lang="en-US" altLang="zh-CN" sz="3000" smtClean="0"/>
          </a:p>
          <a:p>
            <a:pPr lvl="1">
              <a:lnSpc>
                <a:spcPct val="120000"/>
              </a:lnSpc>
            </a:pPr>
            <a:r>
              <a:rPr lang="zh-CN" altLang="en-US" sz="3000" smtClean="0"/>
              <a:t>用计算机语言编程并调试</a:t>
            </a:r>
            <a:endParaRPr lang="en-US" altLang="zh-CN" sz="3000" smtClean="0"/>
          </a:p>
          <a:p>
            <a:pPr lvl="2">
              <a:lnSpc>
                <a:spcPct val="120000"/>
              </a:lnSpc>
            </a:pPr>
            <a:r>
              <a:rPr lang="zh-CN" altLang="en-US" sz="2600" smtClean="0"/>
              <a:t>语言是思想的载体</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6516216" y="985952"/>
            <a:ext cx="2592288" cy="2008242"/>
          </a:xfrm>
          <a:prstGeom prst="rect">
            <a:avLst/>
          </a:prstGeom>
          <a:noFill/>
        </p:spPr>
        <p:txBody>
          <a:bodyPr wrap="square" rtlCol="0">
            <a:spAutoFit/>
          </a:bodyPr>
          <a:lstStyle/>
          <a:p>
            <a:r>
              <a:rPr lang="zh-CN" altLang="en-US" sz="2400" dirty="0"/>
              <a:t>有</a:t>
            </a:r>
            <a:r>
              <a:rPr lang="zh-CN" altLang="en-US" sz="2400" dirty="0" smtClean="0"/>
              <a:t>可能从问题本身</a:t>
            </a:r>
            <a:r>
              <a:rPr lang="en-US" altLang="en-US" sz="2400" dirty="0" err="1" smtClean="0"/>
              <a:t>抽象出一个适当的数学模型</a:t>
            </a:r>
            <a:r>
              <a:rPr lang="zh-CN" altLang="en-US" sz="2400" dirty="0" smtClean="0"/>
              <a:t>，但也有可能不能用数学模型表达！</a:t>
            </a:r>
            <a:endParaRPr lang="en-US" sz="1600" dirty="0"/>
          </a:p>
        </p:txBody>
      </p:sp>
    </p:spTree>
    <p:extLst>
      <p:ext uri="{BB962C8B-B14F-4D97-AF65-F5344CB8AC3E}">
        <p14:creationId xmlns:p14="http://schemas.microsoft.com/office/powerpoint/2010/main" val="292840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9"/>
            <a:ext cx="8435280" cy="6408712"/>
          </a:xfrm>
        </p:spPr>
        <p:txBody>
          <a:bodyPr>
            <a:normAutofit fontScale="92500" lnSpcReduction="10000"/>
          </a:bodyPr>
          <a:lstStyle/>
          <a:p>
            <a:r>
              <a:rPr lang="en-US" altLang="en-US" dirty="0" err="1" smtClean="0"/>
              <a:t>ADT的形式化定义是三元组：ADT</a:t>
            </a:r>
            <a:r>
              <a:rPr lang="en-US" altLang="en-US" dirty="0" smtClean="0"/>
              <a:t>=(D，R，P)</a:t>
            </a:r>
            <a:r>
              <a:rPr lang="zh-CN" altLang="en-US" dirty="0" smtClean="0"/>
              <a:t>，</a:t>
            </a:r>
            <a:r>
              <a:rPr lang="en-US" altLang="en-US" dirty="0" err="1" smtClean="0"/>
              <a:t>其中D是数据对象，R是D上的关系集，P是对D的基本操作集</a:t>
            </a:r>
            <a:endParaRPr lang="en-US" altLang="en-US" dirty="0" smtClean="0"/>
          </a:p>
          <a:p>
            <a:r>
              <a:rPr lang="en-US" altLang="en-US" dirty="0" err="1" smtClean="0"/>
              <a:t>ADT的一般定义形式是</a:t>
            </a:r>
            <a:r>
              <a:rPr lang="en-US" altLang="en-US" dirty="0" smtClean="0"/>
              <a:t>：</a:t>
            </a:r>
          </a:p>
          <a:p>
            <a:pPr marL="0" indent="0">
              <a:buNone/>
            </a:pPr>
            <a:r>
              <a:rPr lang="en-US" altLang="en-US" dirty="0" smtClean="0"/>
              <a:t>	ADT &lt;</a:t>
            </a:r>
            <a:r>
              <a:rPr lang="en-US" altLang="en-US" dirty="0" err="1" smtClean="0"/>
              <a:t>抽象数据类型名</a:t>
            </a:r>
            <a:r>
              <a:rPr lang="en-US" altLang="en-US" dirty="0" smtClean="0"/>
              <a:t>&gt;{</a:t>
            </a:r>
          </a:p>
          <a:p>
            <a:pPr marL="457200" lvl="1" indent="0">
              <a:buNone/>
            </a:pPr>
            <a:r>
              <a:rPr lang="en-US" altLang="en-US" dirty="0" smtClean="0"/>
              <a:t>		</a:t>
            </a:r>
            <a:r>
              <a:rPr lang="en-US" altLang="en-US" dirty="0" err="1" smtClean="0"/>
              <a:t>数据对象</a:t>
            </a:r>
            <a:r>
              <a:rPr lang="en-US" altLang="en-US" dirty="0" smtClean="0"/>
              <a:t>： &lt;</a:t>
            </a:r>
            <a:r>
              <a:rPr lang="en-US" altLang="en-US" dirty="0" err="1" smtClean="0"/>
              <a:t>数据对象的定义</a:t>
            </a:r>
            <a:r>
              <a:rPr lang="en-US" altLang="en-US" dirty="0" smtClean="0"/>
              <a:t>&gt;</a:t>
            </a:r>
          </a:p>
          <a:p>
            <a:pPr marL="457200" lvl="1" indent="0">
              <a:buNone/>
            </a:pPr>
            <a:r>
              <a:rPr lang="en-US" altLang="en-US" dirty="0" smtClean="0"/>
              <a:t>		</a:t>
            </a:r>
            <a:r>
              <a:rPr lang="en-US" altLang="en-US" dirty="0" err="1" smtClean="0"/>
              <a:t>数据关系</a:t>
            </a:r>
            <a:r>
              <a:rPr lang="en-US" altLang="en-US" dirty="0" smtClean="0"/>
              <a:t>： &lt;</a:t>
            </a:r>
            <a:r>
              <a:rPr lang="en-US" altLang="en-US" dirty="0" err="1" smtClean="0"/>
              <a:t>数据关系的定义</a:t>
            </a:r>
            <a:r>
              <a:rPr lang="en-US" altLang="en-US" dirty="0" smtClean="0"/>
              <a:t>&gt;</a:t>
            </a:r>
          </a:p>
          <a:p>
            <a:pPr marL="457200" lvl="1" indent="0">
              <a:buNone/>
            </a:pPr>
            <a:r>
              <a:rPr lang="en-US" altLang="en-US" dirty="0" smtClean="0"/>
              <a:t>		</a:t>
            </a:r>
            <a:r>
              <a:rPr lang="en-US" altLang="en-US" dirty="0" err="1" smtClean="0"/>
              <a:t>基本操作</a:t>
            </a:r>
            <a:r>
              <a:rPr lang="en-US" altLang="en-US" dirty="0" smtClean="0"/>
              <a:t>： &lt;</a:t>
            </a:r>
            <a:r>
              <a:rPr lang="en-US" altLang="en-US" dirty="0" err="1" smtClean="0"/>
              <a:t>基本操作的定义</a:t>
            </a:r>
            <a:r>
              <a:rPr lang="en-US" altLang="en-US" dirty="0" smtClean="0"/>
              <a:t>&gt;</a:t>
            </a:r>
          </a:p>
          <a:p>
            <a:pPr marL="0" indent="0">
              <a:buNone/>
            </a:pPr>
            <a:r>
              <a:rPr lang="en-US" altLang="en-US" dirty="0" smtClean="0"/>
              <a:t>	} ADT &lt;</a:t>
            </a:r>
            <a:r>
              <a:rPr lang="en-US" altLang="en-US" dirty="0" err="1" smtClean="0"/>
              <a:t>抽象数据类型名</a:t>
            </a:r>
            <a:r>
              <a:rPr lang="en-US" altLang="en-US" dirty="0" smtClean="0"/>
              <a:t>&gt;</a:t>
            </a:r>
          </a:p>
          <a:p>
            <a:pPr marL="0" indent="0">
              <a:buNone/>
            </a:pPr>
            <a:r>
              <a:rPr lang="en-US" altLang="en-US" dirty="0" err="1" smtClean="0"/>
              <a:t>其中数据对象和数据关系的定义用伪码描述</a:t>
            </a:r>
            <a:r>
              <a:rPr lang="zh-CN" altLang="en-US" dirty="0" smtClean="0"/>
              <a:t>，</a:t>
            </a:r>
            <a:r>
              <a:rPr lang="en-US" altLang="en-US" dirty="0" err="1" smtClean="0"/>
              <a:t>基本操作的定义是</a:t>
            </a:r>
            <a:r>
              <a:rPr lang="en-US" altLang="en-US" dirty="0" smtClean="0"/>
              <a:t>：</a:t>
            </a:r>
          </a:p>
          <a:p>
            <a:pPr marL="914400" lvl="2" indent="0">
              <a:buNone/>
            </a:pPr>
            <a:r>
              <a:rPr lang="en-US" altLang="en-US" sz="2800" dirty="0" smtClean="0"/>
              <a:t>&lt;</a:t>
            </a:r>
            <a:r>
              <a:rPr lang="en-US" altLang="en-US" sz="2800" dirty="0" err="1" smtClean="0"/>
              <a:t>基本操作名</a:t>
            </a:r>
            <a:r>
              <a:rPr lang="en-US" altLang="en-US" sz="2800" dirty="0" smtClean="0"/>
              <a:t>&gt;(&lt;</a:t>
            </a:r>
            <a:r>
              <a:rPr lang="en-US" altLang="en-US" sz="2800" dirty="0" err="1" smtClean="0"/>
              <a:t>参数表</a:t>
            </a:r>
            <a:r>
              <a:rPr lang="en-US" altLang="en-US" sz="2800" dirty="0" smtClean="0"/>
              <a:t>&gt;)</a:t>
            </a:r>
          </a:p>
          <a:p>
            <a:pPr lvl="3"/>
            <a:r>
              <a:rPr lang="en-US" altLang="en-US" sz="2800" dirty="0" err="1" smtClean="0"/>
              <a:t>初始条件</a:t>
            </a:r>
            <a:r>
              <a:rPr lang="en-US" altLang="en-US" sz="2800" dirty="0" smtClean="0"/>
              <a:t>： &lt;</a:t>
            </a:r>
            <a:r>
              <a:rPr lang="en-US" altLang="en-US" sz="2800" dirty="0" err="1" smtClean="0"/>
              <a:t>初始条件描述</a:t>
            </a:r>
            <a:r>
              <a:rPr lang="en-US" altLang="en-US" sz="2800" dirty="0" smtClean="0"/>
              <a:t>&gt;</a:t>
            </a:r>
          </a:p>
          <a:p>
            <a:pPr lvl="3"/>
            <a:r>
              <a:rPr lang="en-US" altLang="en-US" sz="2800" dirty="0" err="1" smtClean="0"/>
              <a:t>操作结果</a:t>
            </a:r>
            <a:r>
              <a:rPr lang="en-US" altLang="en-US" sz="2800" dirty="0" smtClean="0"/>
              <a:t>： &lt;</a:t>
            </a:r>
            <a:r>
              <a:rPr lang="en-US" altLang="en-US" sz="2800" dirty="0" err="1" smtClean="0"/>
              <a:t>操作结果描述</a:t>
            </a:r>
            <a:r>
              <a:rPr lang="en-US" altLang="en-US" sz="2800" dirty="0" smtClean="0"/>
              <a:t>&gt;</a:t>
            </a:r>
          </a:p>
          <a:p>
            <a:endParaRPr lang="en-US" alt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4380292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 </a:t>
            </a:r>
            <a:r>
              <a:rPr lang="zh-CN" altLang="en-US" dirty="0" smtClean="0"/>
              <a:t>复数的定义</a:t>
            </a:r>
            <a:endParaRPr lang="en-US" dirty="0"/>
          </a:p>
        </p:txBody>
      </p:sp>
      <p:sp>
        <p:nvSpPr>
          <p:cNvPr id="3" name="内容占位符 2"/>
          <p:cNvSpPr>
            <a:spLocks noGrp="1"/>
          </p:cNvSpPr>
          <p:nvPr>
            <p:ph idx="1"/>
          </p:nvPr>
        </p:nvSpPr>
        <p:spPr/>
        <p:txBody>
          <a:bodyPr>
            <a:normAutofit/>
          </a:bodyPr>
          <a:lstStyle/>
          <a:p>
            <a:pPr marL="0" indent="0">
              <a:buNone/>
            </a:pPr>
            <a:r>
              <a:rPr lang="en-US" altLang="zh-CN" dirty="0" smtClean="0"/>
              <a:t>ADT Complex {</a:t>
            </a:r>
          </a:p>
          <a:p>
            <a:pPr marL="0" indent="0">
              <a:buNone/>
            </a:pPr>
            <a:r>
              <a:rPr lang="en-US" dirty="0" smtClean="0"/>
              <a:t>//</a:t>
            </a:r>
            <a:r>
              <a:rPr lang="zh-CN" altLang="en-US" dirty="0" smtClean="0"/>
              <a:t>数据对象：</a:t>
            </a:r>
            <a:endParaRPr lang="en-US" altLang="zh-CN" dirty="0" smtClean="0"/>
          </a:p>
          <a:p>
            <a:pPr marL="0" indent="0">
              <a:buNone/>
            </a:pPr>
            <a:r>
              <a:rPr lang="en-US" altLang="zh-CN" dirty="0" smtClean="0"/>
              <a:t>D={e1, e2 | e1,e2 </a:t>
            </a:r>
            <a:r>
              <a:rPr lang="en-US" altLang="zh-CN" dirty="0" smtClean="0">
                <a:ea typeface="Cambria Math"/>
              </a:rPr>
              <a:t>∈ </a:t>
            </a:r>
            <a:r>
              <a:rPr lang="en-US" altLang="zh-CN" dirty="0" err="1" smtClean="0">
                <a:ea typeface="Cambria Math"/>
              </a:rPr>
              <a:t>RealSet</a:t>
            </a:r>
            <a:r>
              <a:rPr lang="en-US" altLang="zh-CN" dirty="0" smtClean="0"/>
              <a:t>}</a:t>
            </a:r>
          </a:p>
          <a:p>
            <a:pPr marL="0" indent="0">
              <a:buNone/>
            </a:pPr>
            <a:r>
              <a:rPr lang="en-US" dirty="0" smtClean="0"/>
              <a:t>// </a:t>
            </a:r>
            <a:r>
              <a:rPr lang="zh-CN" altLang="en-US" dirty="0" smtClean="0"/>
              <a:t>数据关系：</a:t>
            </a:r>
            <a:endParaRPr lang="en-US" altLang="zh-CN" dirty="0" smtClean="0"/>
          </a:p>
          <a:p>
            <a:pPr marL="0" indent="0">
              <a:buNone/>
            </a:pPr>
            <a:r>
              <a:rPr lang="en-US" altLang="zh-CN" dirty="0" smtClean="0">
                <a:ea typeface="楷体_GB2312" pitchFamily="49" charset="-122"/>
              </a:rPr>
              <a:t>R1</a:t>
            </a:r>
            <a:r>
              <a:rPr lang="zh-CN" altLang="en-US" dirty="0">
                <a:ea typeface="楷体_GB2312" pitchFamily="49" charset="-122"/>
              </a:rPr>
              <a:t>＝</a:t>
            </a:r>
            <a:r>
              <a:rPr lang="en-US" altLang="zh-CN" dirty="0"/>
              <a:t>{&lt;e1,e2&gt; | e1</a:t>
            </a:r>
            <a:r>
              <a:rPr lang="zh-CN" altLang="en-US" dirty="0"/>
              <a:t>是复数</a:t>
            </a:r>
            <a:r>
              <a:rPr lang="zh-CN" altLang="en-US"/>
              <a:t>的</a:t>
            </a:r>
            <a:r>
              <a:rPr lang="zh-CN" altLang="en-US" smtClean="0"/>
              <a:t>实部</a:t>
            </a:r>
            <a:r>
              <a:rPr lang="en-US" altLang="zh-CN" smtClean="0"/>
              <a:t>, </a:t>
            </a:r>
            <a:r>
              <a:rPr lang="en-US" altLang="zh-CN" dirty="0"/>
              <a:t>e2 </a:t>
            </a:r>
            <a:r>
              <a:rPr lang="zh-CN" altLang="en-US" dirty="0"/>
              <a:t>是复数</a:t>
            </a:r>
            <a:r>
              <a:rPr lang="zh-CN" altLang="en-US"/>
              <a:t>的</a:t>
            </a:r>
            <a:r>
              <a:rPr lang="zh-CN" altLang="en-US" smtClean="0"/>
              <a:t>虚部</a:t>
            </a:r>
            <a:r>
              <a:rPr lang="en-US" altLang="zh-CN" smtClean="0"/>
              <a:t>}</a:t>
            </a:r>
            <a:endParaRPr lang="en-US" altLang="zh-CN" dirty="0" smtClean="0"/>
          </a:p>
          <a:p>
            <a:pPr marL="0" indent="0">
              <a:buNone/>
            </a:pPr>
            <a:r>
              <a:rPr lang="en-US" dirty="0" smtClean="0"/>
              <a:t>//</a:t>
            </a:r>
            <a:r>
              <a:rPr lang="zh-CN" altLang="en-US" dirty="0" smtClean="0"/>
              <a:t>基本操作：</a:t>
            </a:r>
            <a:endParaRPr lang="en-US" altLang="zh-CN" dirty="0" smtClean="0"/>
          </a:p>
          <a:p>
            <a:pPr marL="0" indent="0">
              <a:buNone/>
            </a:pPr>
            <a:r>
              <a:rPr lang="en-US" altLang="zh-CN" dirty="0" err="1" smtClean="0"/>
              <a:t>AssignComplex</a:t>
            </a:r>
            <a:r>
              <a:rPr lang="en-US" altLang="zh-CN" dirty="0" smtClean="0"/>
              <a:t>(&amp;Z, v1,v2)</a:t>
            </a:r>
          </a:p>
          <a:p>
            <a:pPr marL="0" indent="0">
              <a:lnSpc>
                <a:spcPct val="125000"/>
              </a:lnSpc>
              <a:buNone/>
            </a:pPr>
            <a:r>
              <a:rPr lang="zh-CN" altLang="en-US" dirty="0"/>
              <a:t>操作结果：构造复数</a:t>
            </a:r>
            <a:r>
              <a:rPr lang="en-US" altLang="zh-CN" dirty="0"/>
              <a:t>Z</a:t>
            </a:r>
            <a:r>
              <a:rPr lang="zh-CN" altLang="en-US" dirty="0"/>
              <a:t>，其实部和虚部分别被赋以参数 </a:t>
            </a:r>
            <a:r>
              <a:rPr lang="en-US" altLang="zh-CN" dirty="0"/>
              <a:t>v1 </a:t>
            </a:r>
            <a:r>
              <a:rPr lang="zh-CN" altLang="en-US" dirty="0"/>
              <a:t>和 </a:t>
            </a:r>
            <a:r>
              <a:rPr lang="en-US" altLang="zh-CN" dirty="0"/>
              <a:t>v2 </a:t>
            </a:r>
            <a:r>
              <a:rPr lang="zh-CN" altLang="en-US" dirty="0"/>
              <a:t>的值</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0289325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2009"/>
            <a:ext cx="8229600" cy="6957392"/>
          </a:xfrm>
        </p:spPr>
        <p:txBody>
          <a:bodyPr>
            <a:normAutofit lnSpcReduction="10000"/>
          </a:bodyPr>
          <a:lstStyle/>
          <a:p>
            <a:pPr marL="0" indent="0">
              <a:buNone/>
            </a:pPr>
            <a:r>
              <a:rPr lang="en-US" altLang="zh-CN" dirty="0" err="1" smtClean="0"/>
              <a:t>DestroyComplex</a:t>
            </a:r>
            <a:r>
              <a:rPr lang="en-US" altLang="zh-CN" dirty="0" smtClean="0"/>
              <a:t>(&amp;Z)</a:t>
            </a:r>
          </a:p>
          <a:p>
            <a:pPr marL="0" indent="0">
              <a:buNone/>
            </a:pPr>
            <a:r>
              <a:rPr lang="zh-CN" altLang="en-US" dirty="0"/>
              <a:t>操作</a:t>
            </a:r>
            <a:r>
              <a:rPr lang="zh-CN" altLang="en-US" dirty="0" smtClean="0"/>
              <a:t>结果：复数</a:t>
            </a:r>
            <a:r>
              <a:rPr lang="en-US" altLang="zh-CN" dirty="0" smtClean="0"/>
              <a:t>Z</a:t>
            </a:r>
            <a:r>
              <a:rPr lang="zh-CN" altLang="en-US" dirty="0" smtClean="0"/>
              <a:t>被销毁</a:t>
            </a:r>
            <a:endParaRPr lang="en-US" altLang="zh-CN" dirty="0" smtClean="0"/>
          </a:p>
          <a:p>
            <a:pPr marL="0" indent="0">
              <a:buNone/>
            </a:pPr>
            <a:r>
              <a:rPr lang="en-US" altLang="zh-CN" dirty="0" err="1"/>
              <a:t>GetReal</a:t>
            </a:r>
            <a:r>
              <a:rPr lang="en-US" altLang="zh-CN" dirty="0"/>
              <a:t>(Z, &amp;</a:t>
            </a:r>
            <a:r>
              <a:rPr lang="en-US" altLang="zh-CN" dirty="0" err="1"/>
              <a:t>realPart</a:t>
            </a:r>
            <a:r>
              <a:rPr lang="en-US" altLang="zh-CN" dirty="0"/>
              <a:t>)</a:t>
            </a:r>
          </a:p>
          <a:p>
            <a:pPr marL="0" indent="0">
              <a:lnSpc>
                <a:spcPct val="120000"/>
              </a:lnSpc>
              <a:buNone/>
            </a:pPr>
            <a:r>
              <a:rPr lang="zh-CN" altLang="en-US" dirty="0"/>
              <a:t>初始条件：复数已存在</a:t>
            </a:r>
          </a:p>
          <a:p>
            <a:pPr marL="0" indent="0">
              <a:lnSpc>
                <a:spcPct val="120000"/>
              </a:lnSpc>
              <a:buNone/>
            </a:pPr>
            <a:r>
              <a:rPr lang="zh-CN" altLang="en-US" dirty="0"/>
              <a:t>操作结果：用</a:t>
            </a:r>
            <a:r>
              <a:rPr lang="en-US" altLang="zh-CN" dirty="0" err="1"/>
              <a:t>realPart</a:t>
            </a:r>
            <a:r>
              <a:rPr lang="zh-CN" altLang="en-US" dirty="0"/>
              <a:t>返回复数</a:t>
            </a:r>
            <a:r>
              <a:rPr lang="en-US" altLang="zh-CN" dirty="0"/>
              <a:t>Z</a:t>
            </a:r>
            <a:r>
              <a:rPr lang="zh-CN" altLang="en-US" dirty="0"/>
              <a:t>的实部</a:t>
            </a:r>
            <a:r>
              <a:rPr lang="zh-CN" altLang="en-US" dirty="0" smtClean="0"/>
              <a:t>值</a:t>
            </a:r>
            <a:endParaRPr lang="en-US" altLang="zh-CN" dirty="0" smtClean="0"/>
          </a:p>
          <a:p>
            <a:pPr marL="0" indent="0">
              <a:lnSpc>
                <a:spcPct val="120000"/>
              </a:lnSpc>
              <a:buNone/>
            </a:pPr>
            <a:r>
              <a:rPr lang="en-US" altLang="zh-CN" dirty="0" err="1"/>
              <a:t>GetImag</a:t>
            </a:r>
            <a:r>
              <a:rPr lang="en-US" altLang="zh-CN" dirty="0"/>
              <a:t>( Z, &amp;</a:t>
            </a:r>
            <a:r>
              <a:rPr lang="en-US" altLang="zh-CN" dirty="0" err="1"/>
              <a:t>ImagPart</a:t>
            </a:r>
            <a:r>
              <a:rPr lang="en-US" altLang="zh-CN" dirty="0"/>
              <a:t> )</a:t>
            </a:r>
          </a:p>
          <a:p>
            <a:pPr marL="0" indent="0">
              <a:lnSpc>
                <a:spcPct val="120000"/>
              </a:lnSpc>
              <a:buNone/>
            </a:pPr>
            <a:r>
              <a:rPr lang="zh-CN" altLang="en-US" dirty="0"/>
              <a:t>初始条件：复数已存在</a:t>
            </a:r>
          </a:p>
          <a:p>
            <a:pPr marL="0" indent="0">
              <a:lnSpc>
                <a:spcPct val="120000"/>
              </a:lnSpc>
              <a:buNone/>
            </a:pPr>
            <a:r>
              <a:rPr lang="zh-CN" altLang="en-US" dirty="0"/>
              <a:t>操作结果：用</a:t>
            </a:r>
            <a:r>
              <a:rPr lang="en-US" altLang="zh-CN" dirty="0" err="1"/>
              <a:t>ImagPart</a:t>
            </a:r>
            <a:r>
              <a:rPr lang="zh-CN" altLang="en-US" dirty="0"/>
              <a:t>返回复数</a:t>
            </a:r>
            <a:r>
              <a:rPr lang="en-US" altLang="zh-CN" dirty="0"/>
              <a:t>Z</a:t>
            </a:r>
            <a:r>
              <a:rPr lang="zh-CN" altLang="en-US" dirty="0"/>
              <a:t>的虚部值</a:t>
            </a:r>
            <a:endParaRPr lang="en-US" altLang="zh-CN" dirty="0"/>
          </a:p>
          <a:p>
            <a:pPr marL="0" indent="0">
              <a:lnSpc>
                <a:spcPct val="120000"/>
              </a:lnSpc>
              <a:buNone/>
            </a:pPr>
            <a:r>
              <a:rPr lang="en-US" altLang="zh-CN" dirty="0"/>
              <a:t> </a:t>
            </a:r>
            <a:r>
              <a:rPr lang="en-US" altLang="zh-CN" dirty="0" smtClean="0"/>
              <a:t>Add(z1,z2</a:t>
            </a:r>
            <a:r>
              <a:rPr lang="en-US" altLang="zh-CN" dirty="0"/>
              <a:t>, &amp;sum )</a:t>
            </a:r>
          </a:p>
          <a:p>
            <a:pPr marL="0" indent="0">
              <a:lnSpc>
                <a:spcPct val="120000"/>
              </a:lnSpc>
              <a:buNone/>
            </a:pPr>
            <a:r>
              <a:rPr lang="zh-CN" altLang="en-US" dirty="0"/>
              <a:t>初始条件：</a:t>
            </a:r>
            <a:r>
              <a:rPr lang="en-US" altLang="zh-CN" dirty="0"/>
              <a:t>z1, z2</a:t>
            </a:r>
            <a:r>
              <a:rPr lang="zh-CN" altLang="en-US" dirty="0"/>
              <a:t>是</a:t>
            </a:r>
            <a:r>
              <a:rPr lang="zh-CN" altLang="en-US" dirty="0" smtClean="0"/>
              <a:t>复数</a:t>
            </a:r>
            <a:endParaRPr lang="zh-CN" altLang="en-US" dirty="0"/>
          </a:p>
          <a:p>
            <a:pPr marL="0" indent="0">
              <a:lnSpc>
                <a:spcPct val="120000"/>
              </a:lnSpc>
              <a:buNone/>
            </a:pPr>
            <a:r>
              <a:rPr lang="zh-CN" altLang="en-US" dirty="0"/>
              <a:t>操作结果：用</a:t>
            </a:r>
            <a:r>
              <a:rPr lang="en-US" altLang="zh-CN" dirty="0"/>
              <a:t>sum</a:t>
            </a:r>
            <a:r>
              <a:rPr lang="zh-CN" altLang="en-US" dirty="0"/>
              <a:t>返回两个复数</a:t>
            </a:r>
            <a:r>
              <a:rPr lang="en-US" altLang="zh-CN" dirty="0"/>
              <a:t>z1, z2 </a:t>
            </a:r>
            <a:r>
              <a:rPr lang="zh-CN" altLang="en-US" dirty="0"/>
              <a:t>的和值</a:t>
            </a:r>
            <a:endParaRPr lang="en-US" altLang="zh-CN" dirty="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2067063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en-US" dirty="0"/>
              <a:t> </a:t>
            </a:r>
            <a:r>
              <a:rPr lang="en-US" altLang="zh-CN" b="1" dirty="0" smtClean="0"/>
              <a:t>Multiply</a:t>
            </a:r>
            <a:r>
              <a:rPr lang="en-US" dirty="0" smtClean="0"/>
              <a:t> (z1,z2</a:t>
            </a:r>
            <a:r>
              <a:rPr lang="en-US" dirty="0"/>
              <a:t>, </a:t>
            </a:r>
            <a:r>
              <a:rPr lang="en-US" dirty="0" smtClean="0"/>
              <a:t>&amp;</a:t>
            </a:r>
            <a:r>
              <a:rPr lang="en-US" altLang="zh-CN" dirty="0" smtClean="0"/>
              <a:t>z</a:t>
            </a:r>
            <a:r>
              <a:rPr lang="en-US" dirty="0" smtClean="0"/>
              <a:t> </a:t>
            </a:r>
            <a:r>
              <a:rPr lang="en-US" dirty="0"/>
              <a:t>)</a:t>
            </a:r>
          </a:p>
          <a:p>
            <a:pPr marL="0" indent="0">
              <a:buNone/>
            </a:pPr>
            <a:r>
              <a:rPr lang="zh-CN" altLang="en-US" dirty="0"/>
              <a:t>初始条件：</a:t>
            </a:r>
            <a:r>
              <a:rPr lang="en-US" dirty="0"/>
              <a:t>z1, z2</a:t>
            </a:r>
            <a:r>
              <a:rPr lang="zh-CN" altLang="en-US" dirty="0"/>
              <a:t>是</a:t>
            </a:r>
            <a:r>
              <a:rPr lang="zh-CN" altLang="en-US" dirty="0" smtClean="0"/>
              <a:t>复数</a:t>
            </a:r>
            <a:endParaRPr lang="zh-CN" altLang="en-US" dirty="0"/>
          </a:p>
          <a:p>
            <a:pPr marL="0" indent="0">
              <a:buNone/>
            </a:pPr>
            <a:r>
              <a:rPr lang="zh-CN" altLang="en-US" dirty="0"/>
              <a:t>操作结果：</a:t>
            </a:r>
            <a:r>
              <a:rPr lang="zh-CN" altLang="en-US" dirty="0" smtClean="0"/>
              <a:t>用</a:t>
            </a:r>
            <a:r>
              <a:rPr lang="en-US" altLang="zh-CN" dirty="0" smtClean="0"/>
              <a:t>z</a:t>
            </a:r>
            <a:r>
              <a:rPr lang="zh-CN" altLang="en-US" dirty="0" smtClean="0"/>
              <a:t>返回</a:t>
            </a:r>
            <a:r>
              <a:rPr lang="zh-CN" altLang="en-US" dirty="0"/>
              <a:t>两个复数</a:t>
            </a:r>
            <a:r>
              <a:rPr lang="en-US" dirty="0"/>
              <a:t>z1, z2 </a:t>
            </a:r>
            <a:r>
              <a:rPr lang="zh-CN" altLang="en-US" dirty="0" smtClean="0"/>
              <a:t>的乘积</a:t>
            </a:r>
            <a:endParaRPr lang="en-US" altLang="zh-CN" dirty="0" smtClean="0"/>
          </a:p>
          <a:p>
            <a:pPr marL="0" indent="0">
              <a:lnSpc>
                <a:spcPct val="120000"/>
              </a:lnSpc>
              <a:buNone/>
            </a:pPr>
            <a:r>
              <a:rPr lang="en-US" altLang="zh-CN" dirty="0"/>
              <a:t> </a:t>
            </a:r>
            <a:r>
              <a:rPr lang="en-US" altLang="zh-CN" b="1" dirty="0" smtClean="0"/>
              <a:t>Division </a:t>
            </a:r>
            <a:r>
              <a:rPr lang="en-US" altLang="zh-CN" dirty="0" smtClean="0"/>
              <a:t>(z1,z2</a:t>
            </a:r>
            <a:r>
              <a:rPr lang="en-US" altLang="zh-CN" dirty="0"/>
              <a:t>, </a:t>
            </a:r>
            <a:r>
              <a:rPr lang="en-US" altLang="zh-CN" dirty="0" smtClean="0"/>
              <a:t>&amp;z)</a:t>
            </a:r>
            <a:endParaRPr lang="en-US" altLang="zh-CN" dirty="0"/>
          </a:p>
          <a:p>
            <a:pPr marL="0" indent="0">
              <a:lnSpc>
                <a:spcPct val="120000"/>
              </a:lnSpc>
              <a:buNone/>
            </a:pPr>
            <a:r>
              <a:rPr lang="zh-CN" altLang="en-US" dirty="0"/>
              <a:t>初始条件：</a:t>
            </a:r>
            <a:r>
              <a:rPr lang="en-US" altLang="zh-CN" dirty="0"/>
              <a:t>z1, z2</a:t>
            </a:r>
            <a:r>
              <a:rPr lang="zh-CN" altLang="en-US" dirty="0"/>
              <a:t>是</a:t>
            </a:r>
            <a:r>
              <a:rPr lang="zh-CN" altLang="en-US" dirty="0" smtClean="0"/>
              <a:t>复数</a:t>
            </a:r>
            <a:endParaRPr lang="zh-CN" altLang="en-US" dirty="0"/>
          </a:p>
          <a:p>
            <a:pPr marL="0" indent="0">
              <a:lnSpc>
                <a:spcPct val="120000"/>
              </a:lnSpc>
              <a:buNone/>
            </a:pPr>
            <a:r>
              <a:rPr lang="zh-CN" altLang="en-US" dirty="0"/>
              <a:t>操作结果：</a:t>
            </a:r>
            <a:r>
              <a:rPr lang="zh-CN" altLang="en-US" dirty="0" smtClean="0"/>
              <a:t>用</a:t>
            </a:r>
            <a:r>
              <a:rPr lang="en-US" altLang="zh-CN" dirty="0" smtClean="0"/>
              <a:t>z</a:t>
            </a:r>
            <a:r>
              <a:rPr lang="zh-CN" altLang="en-US" dirty="0" smtClean="0"/>
              <a:t>返回复数</a:t>
            </a:r>
            <a:r>
              <a:rPr lang="en-US" altLang="zh-CN" dirty="0" smtClean="0"/>
              <a:t>z1</a:t>
            </a:r>
            <a:r>
              <a:rPr lang="zh-CN" altLang="en-US" dirty="0" smtClean="0"/>
              <a:t>除以复数</a:t>
            </a:r>
            <a:r>
              <a:rPr lang="en-US" altLang="zh-CN" dirty="0" smtClean="0"/>
              <a:t> </a:t>
            </a:r>
            <a:r>
              <a:rPr lang="en-US" altLang="zh-CN" dirty="0"/>
              <a:t>z2 </a:t>
            </a:r>
            <a:r>
              <a:rPr lang="zh-CN" altLang="en-US" dirty="0" smtClean="0"/>
              <a:t>的值</a:t>
            </a:r>
            <a:endParaRPr lang="en-US" altLang="zh-CN" dirty="0"/>
          </a:p>
          <a:p>
            <a:pPr marL="0" indent="0">
              <a:buNone/>
            </a:pPr>
            <a:r>
              <a:rPr lang="en-US" altLang="zh-CN" dirty="0">
                <a:ea typeface="楷体_GB2312" pitchFamily="49" charset="-122"/>
              </a:rPr>
              <a:t>} ADT Complex</a:t>
            </a:r>
            <a:endParaRPr lang="en-US" altLang="zh-CN"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7071732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lnSpc>
                <a:spcPct val="140000"/>
              </a:lnSpc>
            </a:pPr>
            <a:r>
              <a:rPr lang="en-US" altLang="zh-CN" dirty="0" smtClean="0"/>
              <a:t>ADT</a:t>
            </a:r>
            <a:r>
              <a:rPr lang="zh-CN" altLang="en-US" dirty="0" smtClean="0"/>
              <a:t>的使用</a:t>
            </a:r>
            <a:endParaRPr lang="en-US" dirty="0"/>
          </a:p>
        </p:txBody>
      </p:sp>
      <p:sp>
        <p:nvSpPr>
          <p:cNvPr id="3" name="内容占位符 2"/>
          <p:cNvSpPr>
            <a:spLocks noGrp="1"/>
          </p:cNvSpPr>
          <p:nvPr>
            <p:ph idx="1"/>
          </p:nvPr>
        </p:nvSpPr>
        <p:spPr>
          <a:xfrm>
            <a:off x="457200" y="1124745"/>
            <a:ext cx="8229600" cy="5733256"/>
          </a:xfrm>
        </p:spPr>
        <p:txBody>
          <a:bodyPr>
            <a:normAutofit fontScale="85000" lnSpcReduction="10000"/>
          </a:bodyPr>
          <a:lstStyle/>
          <a:p>
            <a:pPr marL="0" indent="0" algn="just">
              <a:spcBef>
                <a:spcPct val="50000"/>
              </a:spcBef>
              <a:buNone/>
            </a:pPr>
            <a:r>
              <a:rPr lang="en-US" altLang="zh-CN" b="1" dirty="0"/>
              <a:t>complex z1,z2,z3,z4,z</a:t>
            </a:r>
            <a:r>
              <a:rPr lang="en-US" altLang="zh-CN" b="1" dirty="0" smtClean="0"/>
              <a:t>;</a:t>
            </a:r>
          </a:p>
          <a:p>
            <a:pPr marL="0" indent="0" algn="just">
              <a:spcBef>
                <a:spcPct val="50000"/>
              </a:spcBef>
              <a:buNone/>
            </a:pPr>
            <a:r>
              <a:rPr lang="en-US" altLang="zh-CN" b="1" dirty="0" smtClean="0"/>
              <a:t>float </a:t>
            </a:r>
            <a:r>
              <a:rPr lang="en-US" altLang="zh-CN" b="1" dirty="0" err="1"/>
              <a:t>RealPart,ImagPart</a:t>
            </a:r>
            <a:r>
              <a:rPr lang="en-US" altLang="zh-CN" b="1" dirty="0"/>
              <a:t>;</a:t>
            </a:r>
          </a:p>
          <a:p>
            <a:pPr marL="0" indent="0" algn="just">
              <a:spcBef>
                <a:spcPct val="50000"/>
              </a:spcBef>
              <a:buNone/>
            </a:pPr>
            <a:r>
              <a:rPr lang="en-US" altLang="zh-CN" b="1" dirty="0" err="1"/>
              <a:t>Assign</a:t>
            </a:r>
            <a:r>
              <a:rPr lang="en-US" altLang="zh-CN" b="1" dirty="0" err="1" smtClean="0"/>
              <a:t>Complex</a:t>
            </a:r>
            <a:r>
              <a:rPr lang="en-US" altLang="zh-CN" b="1" dirty="0" smtClean="0"/>
              <a:t>(z1,8.0,6.0);</a:t>
            </a:r>
          </a:p>
          <a:p>
            <a:pPr marL="0" indent="0" algn="just">
              <a:spcBef>
                <a:spcPct val="50000"/>
              </a:spcBef>
              <a:buNone/>
            </a:pPr>
            <a:r>
              <a:rPr lang="en-US" altLang="zh-CN" b="1" dirty="0" err="1"/>
              <a:t>Assign</a:t>
            </a:r>
            <a:r>
              <a:rPr lang="en-US" altLang="zh-CN" b="1" dirty="0" err="1" smtClean="0"/>
              <a:t>Complex</a:t>
            </a:r>
            <a:r>
              <a:rPr lang="en-US" altLang="zh-CN" b="1" dirty="0" smtClean="0"/>
              <a:t>(z2,4.0,3.0</a:t>
            </a:r>
            <a:r>
              <a:rPr lang="en-US" altLang="zh-CN" b="1" dirty="0"/>
              <a:t>);</a:t>
            </a:r>
          </a:p>
          <a:p>
            <a:pPr marL="0" indent="0" algn="just">
              <a:spcBef>
                <a:spcPct val="50000"/>
              </a:spcBef>
              <a:buNone/>
            </a:pPr>
            <a:r>
              <a:rPr lang="en-US" altLang="zh-CN" b="1" dirty="0" smtClean="0"/>
              <a:t>Add(z1,z2,z3</a:t>
            </a:r>
            <a:r>
              <a:rPr lang="en-US" altLang="zh-CN" b="1" dirty="0"/>
              <a:t>);</a:t>
            </a:r>
          </a:p>
          <a:p>
            <a:pPr marL="0" indent="0" algn="just">
              <a:spcBef>
                <a:spcPct val="50000"/>
              </a:spcBef>
              <a:buNone/>
            </a:pPr>
            <a:r>
              <a:rPr lang="en-US" altLang="zh-CN" b="1" dirty="0" smtClean="0"/>
              <a:t>Multiply(z1,z2,z4</a:t>
            </a:r>
            <a:r>
              <a:rPr lang="en-US" altLang="zh-CN" b="1" dirty="0"/>
              <a:t>);</a:t>
            </a:r>
          </a:p>
          <a:p>
            <a:pPr marL="0" indent="0" algn="just">
              <a:spcBef>
                <a:spcPct val="50000"/>
              </a:spcBef>
              <a:buNone/>
            </a:pPr>
            <a:r>
              <a:rPr lang="en-US" altLang="zh-CN" b="1" dirty="0" smtClean="0"/>
              <a:t>if </a:t>
            </a:r>
            <a:r>
              <a:rPr lang="en-US" altLang="zh-CN" b="1" dirty="0"/>
              <a:t>(Division (z4,z3,z))   {</a:t>
            </a:r>
          </a:p>
          <a:p>
            <a:pPr marL="0" indent="0" algn="just">
              <a:spcBef>
                <a:spcPct val="50000"/>
              </a:spcBef>
              <a:buNone/>
            </a:pPr>
            <a:r>
              <a:rPr lang="en-US" altLang="zh-CN" b="1" dirty="0"/>
              <a:t>       	</a:t>
            </a:r>
            <a:r>
              <a:rPr lang="en-US" altLang="zh-CN" b="1" dirty="0" err="1" smtClean="0"/>
              <a:t>GetReal</a:t>
            </a:r>
            <a:r>
              <a:rPr lang="en-US" altLang="zh-CN" b="1" dirty="0" smtClean="0"/>
              <a:t> </a:t>
            </a:r>
            <a:r>
              <a:rPr lang="en-US" altLang="zh-CN" b="1" dirty="0"/>
              <a:t>(z, </a:t>
            </a:r>
            <a:r>
              <a:rPr lang="en-US" altLang="zh-CN" b="1" dirty="0" err="1"/>
              <a:t>RealPart</a:t>
            </a:r>
            <a:r>
              <a:rPr lang="en-US" altLang="zh-CN" b="1" dirty="0"/>
              <a:t>);</a:t>
            </a:r>
          </a:p>
          <a:p>
            <a:pPr marL="0" indent="0" algn="just">
              <a:spcBef>
                <a:spcPct val="50000"/>
              </a:spcBef>
              <a:buNone/>
            </a:pPr>
            <a:r>
              <a:rPr lang="en-US" altLang="zh-CN" b="1" dirty="0" smtClean="0"/>
              <a:t>            </a:t>
            </a:r>
            <a:r>
              <a:rPr lang="en-US" altLang="zh-CN" b="1" dirty="0" err="1" smtClean="0"/>
              <a:t>GetImag</a:t>
            </a:r>
            <a:r>
              <a:rPr lang="en-US" altLang="zh-CN" b="1" dirty="0" smtClean="0"/>
              <a:t> </a:t>
            </a:r>
            <a:r>
              <a:rPr lang="en-US" altLang="zh-CN" b="1" dirty="0"/>
              <a:t>(z, </a:t>
            </a:r>
            <a:r>
              <a:rPr lang="en-US" altLang="zh-CN" b="1" dirty="0" err="1"/>
              <a:t>ImagPart</a:t>
            </a:r>
            <a:r>
              <a:rPr lang="en-US" altLang="zh-CN" b="1" dirty="0"/>
              <a:t>);</a:t>
            </a:r>
          </a:p>
          <a:p>
            <a:pPr marL="0" indent="0" algn="just">
              <a:spcBef>
                <a:spcPct val="50000"/>
              </a:spcBef>
              <a:buNone/>
            </a:pPr>
            <a:r>
              <a:rPr lang="en-US" altLang="zh-CN" b="1" dirty="0"/>
              <a:t>  </a:t>
            </a:r>
            <a:r>
              <a:rPr lang="en-US" altLang="zh-CN" b="1" dirty="0" smtClean="0"/>
              <a:t>}</a:t>
            </a:r>
            <a:r>
              <a:rPr lang="en-US" altLang="zh-CN" dirty="0" smtClean="0"/>
              <a:t>//</a:t>
            </a:r>
            <a:r>
              <a:rPr lang="en-US" altLang="zh-CN" dirty="0"/>
              <a:t>if</a:t>
            </a:r>
          </a:p>
          <a:p>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36544957"/>
              </p:ext>
            </p:extLst>
          </p:nvPr>
        </p:nvGraphicFramePr>
        <p:xfrm>
          <a:off x="5220072" y="188641"/>
          <a:ext cx="3752851" cy="1192213"/>
        </p:xfrm>
        <a:graphic>
          <a:graphicData uri="http://schemas.openxmlformats.org/presentationml/2006/ole">
            <mc:AlternateContent xmlns:mc="http://schemas.openxmlformats.org/markup-compatibility/2006">
              <mc:Choice xmlns:v="urn:schemas-microsoft-com:vml" Requires="v">
                <p:oleObj spid="_x0000_s2218" name="Equation" r:id="rId3" imgW="1295400" imgH="419100" progId="Equation.3">
                  <p:embed/>
                </p:oleObj>
              </mc:Choice>
              <mc:Fallback>
                <p:oleObj name="Equation" r:id="rId3" imgW="1295400" imgH="4191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1"/>
                        <a:ext cx="3752851"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58736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的实现</a:t>
            </a:r>
            <a:endParaRPr lang="en-US" dirty="0"/>
          </a:p>
        </p:txBody>
      </p:sp>
      <p:sp>
        <p:nvSpPr>
          <p:cNvPr id="3" name="内容占位符 2"/>
          <p:cNvSpPr>
            <a:spLocks noGrp="1"/>
          </p:cNvSpPr>
          <p:nvPr>
            <p:ph idx="1"/>
          </p:nvPr>
        </p:nvSpPr>
        <p:spPr/>
        <p:txBody>
          <a:bodyPr>
            <a:normAutofit/>
          </a:bodyPr>
          <a:lstStyle/>
          <a:p>
            <a:pPr marL="0" indent="0">
              <a:buNone/>
            </a:pPr>
            <a:r>
              <a:rPr lang="en-US" altLang="zh-CN" b="1" dirty="0"/>
              <a:t>// </a:t>
            </a:r>
            <a:r>
              <a:rPr lang="en-US" altLang="zh-CN" b="1" dirty="0" smtClean="0"/>
              <a:t>-----</a:t>
            </a:r>
            <a:r>
              <a:rPr lang="zh-CN" altLang="en-US" b="1" dirty="0" smtClean="0"/>
              <a:t>存储</a:t>
            </a:r>
            <a:r>
              <a:rPr lang="zh-CN" altLang="en-US" b="1" dirty="0"/>
              <a:t>结构的定义</a:t>
            </a:r>
            <a:endParaRPr lang="zh-CN" altLang="en-US" dirty="0"/>
          </a:p>
          <a:p>
            <a:pPr marL="0" indent="0">
              <a:buNone/>
            </a:pPr>
            <a:r>
              <a:rPr lang="en-US" altLang="zh-CN" b="1" dirty="0" err="1"/>
              <a:t>typedef</a:t>
            </a:r>
            <a:r>
              <a:rPr lang="en-US" altLang="zh-CN" b="1" dirty="0"/>
              <a:t>  </a:t>
            </a:r>
            <a:r>
              <a:rPr lang="en-US" altLang="zh-CN" b="1" dirty="0" err="1"/>
              <a:t>struct</a:t>
            </a:r>
            <a:r>
              <a:rPr lang="en-US" altLang="zh-CN" b="1" dirty="0"/>
              <a:t> {</a:t>
            </a:r>
            <a:endParaRPr lang="en-US" altLang="zh-CN" dirty="0"/>
          </a:p>
          <a:p>
            <a:pPr marL="0" indent="0">
              <a:buNone/>
            </a:pPr>
            <a:r>
              <a:rPr lang="en-US" altLang="zh-CN" dirty="0"/>
              <a:t>    float </a:t>
            </a:r>
            <a:r>
              <a:rPr lang="en-US" altLang="zh-CN" dirty="0" err="1"/>
              <a:t>realpart</a:t>
            </a:r>
            <a:r>
              <a:rPr lang="zh-CN" altLang="en-US" dirty="0"/>
              <a:t>；</a:t>
            </a:r>
          </a:p>
          <a:p>
            <a:pPr marL="0" indent="0">
              <a:buNone/>
            </a:pPr>
            <a:r>
              <a:rPr lang="zh-CN" altLang="en-US" dirty="0"/>
              <a:t>    </a:t>
            </a:r>
            <a:r>
              <a:rPr lang="en-US" altLang="zh-CN" dirty="0"/>
              <a:t>float </a:t>
            </a:r>
            <a:r>
              <a:rPr lang="en-US" altLang="zh-CN" dirty="0" err="1"/>
              <a:t>imagpart</a:t>
            </a:r>
            <a:r>
              <a:rPr lang="zh-CN" altLang="en-US" dirty="0"/>
              <a:t>；</a:t>
            </a:r>
          </a:p>
          <a:p>
            <a:pPr marL="0" indent="0">
              <a:buNone/>
            </a:pPr>
            <a:r>
              <a:rPr lang="en-US" altLang="zh-CN" b="1" dirty="0"/>
              <a:t>}</a:t>
            </a:r>
            <a:r>
              <a:rPr lang="en-US" altLang="zh-CN" dirty="0"/>
              <a:t>complex</a:t>
            </a:r>
            <a:r>
              <a:rPr lang="zh-CN" altLang="en-US" dirty="0" smtClean="0"/>
              <a:t>；</a:t>
            </a:r>
            <a:endParaRPr lang="en-US" altLang="zh-CN" dirty="0" smtClean="0"/>
          </a:p>
          <a:p>
            <a:pPr marL="0" indent="0">
              <a:buNone/>
            </a:pPr>
            <a:r>
              <a:rPr lang="en-US" altLang="zh-CN" b="1" dirty="0"/>
              <a:t>// </a:t>
            </a:r>
            <a:r>
              <a:rPr lang="en-US" altLang="zh-CN" b="1" dirty="0" smtClean="0"/>
              <a:t>-----</a:t>
            </a:r>
            <a:r>
              <a:rPr lang="zh-CN" altLang="en-US" b="1" dirty="0" smtClean="0"/>
              <a:t>基本</a:t>
            </a:r>
            <a:r>
              <a:rPr lang="zh-CN" altLang="en-US" b="1" dirty="0"/>
              <a:t>操作的函数原型说明</a:t>
            </a:r>
            <a:endParaRPr lang="zh-CN" altLang="en-US" dirty="0"/>
          </a:p>
          <a:p>
            <a:pPr marL="0" indent="0">
              <a:buNone/>
            </a:pPr>
            <a:r>
              <a:rPr lang="en-US" altLang="zh-CN" b="1" dirty="0"/>
              <a:t>void</a:t>
            </a:r>
            <a:r>
              <a:rPr lang="en-US" altLang="zh-CN" dirty="0"/>
              <a:t> </a:t>
            </a:r>
            <a:r>
              <a:rPr lang="en-US" altLang="zh-CN" b="1" dirty="0" err="1" smtClean="0"/>
              <a:t>AssignComplex</a:t>
            </a:r>
            <a:r>
              <a:rPr lang="en-US" altLang="zh-CN" dirty="0" smtClean="0"/>
              <a:t> </a:t>
            </a:r>
            <a:r>
              <a:rPr lang="en-US" altLang="zh-CN" dirty="0" smtClean="0">
                <a:ea typeface="楷体_GB2312" pitchFamily="49" charset="-122"/>
              </a:rPr>
              <a:t>( </a:t>
            </a:r>
            <a:r>
              <a:rPr lang="en-US" altLang="zh-CN" dirty="0">
                <a:ea typeface="楷体_GB2312" pitchFamily="49" charset="-122"/>
              </a:rPr>
              <a:t>complex &amp;Z, float </a:t>
            </a:r>
            <a:r>
              <a:rPr lang="en-US" altLang="zh-CN" dirty="0" err="1">
                <a:ea typeface="楷体_GB2312" pitchFamily="49" charset="-122"/>
              </a:rPr>
              <a:t>realval</a:t>
            </a:r>
            <a:r>
              <a:rPr lang="en-US" altLang="zh-CN" dirty="0">
                <a:ea typeface="楷体_GB2312" pitchFamily="49" charset="-122"/>
              </a:rPr>
              <a:t>, float </a:t>
            </a:r>
            <a:r>
              <a:rPr lang="en-US" altLang="zh-CN" dirty="0" err="1">
                <a:ea typeface="楷体_GB2312" pitchFamily="49" charset="-122"/>
              </a:rPr>
              <a:t>imagval</a:t>
            </a:r>
            <a:r>
              <a:rPr lang="en-US" altLang="zh-CN" dirty="0">
                <a:ea typeface="楷体_GB2312" pitchFamily="49" charset="-122"/>
              </a:rPr>
              <a:t> )</a:t>
            </a:r>
            <a:r>
              <a:rPr lang="zh-CN" altLang="en-US" dirty="0">
                <a:ea typeface="楷体_GB2312" pitchFamily="49" charset="-122"/>
              </a:rPr>
              <a:t>；</a:t>
            </a:r>
            <a:endParaRPr lang="zh-CN" altLang="en-US" b="1" dirty="0">
              <a:ea typeface="楷体_GB2312" pitchFamily="49" charset="-122"/>
            </a:endParaRPr>
          </a:p>
          <a:p>
            <a:pPr marL="0" indent="0">
              <a:lnSpc>
                <a:spcPct val="125000"/>
              </a:lnSpc>
              <a:buNone/>
            </a:pPr>
            <a:r>
              <a:rPr lang="en-US" altLang="zh-CN" dirty="0">
                <a:ea typeface="楷体_GB2312" pitchFamily="49" charset="-122"/>
              </a:rPr>
              <a:t>//</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构造复数 </a:t>
            </a:r>
            <a:r>
              <a:rPr lang="en-US" altLang="zh-CN" dirty="0">
                <a:latin typeface="楷体_GB2312" pitchFamily="49" charset="-122"/>
                <a:ea typeface="楷体_GB2312" pitchFamily="49" charset="-122"/>
              </a:rPr>
              <a:t>Z,</a:t>
            </a:r>
            <a:r>
              <a:rPr lang="zh-CN" altLang="en-US" dirty="0">
                <a:latin typeface="楷体_GB2312" pitchFamily="49" charset="-122"/>
                <a:ea typeface="楷体_GB2312" pitchFamily="49" charset="-122"/>
              </a:rPr>
              <a:t>其实部和虚部分别被赋以参数 </a:t>
            </a:r>
            <a:r>
              <a:rPr lang="en-US" altLang="zh-CN" dirty="0">
                <a:ea typeface="楷体_GB2312" pitchFamily="49" charset="-122"/>
              </a:rPr>
              <a:t>// </a:t>
            </a:r>
            <a:r>
              <a:rPr lang="en-US" altLang="zh-CN" dirty="0" err="1">
                <a:ea typeface="楷体_GB2312" pitchFamily="49" charset="-122"/>
              </a:rPr>
              <a:t>realval</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和 </a:t>
            </a:r>
            <a:r>
              <a:rPr lang="en-US" altLang="zh-CN" dirty="0" err="1">
                <a:ea typeface="楷体_GB2312" pitchFamily="49" charset="-122"/>
              </a:rPr>
              <a:t>imagval</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的值</a:t>
            </a:r>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5264715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9"/>
            <a:ext cx="8229600" cy="6408712"/>
          </a:xfrm>
        </p:spPr>
        <p:txBody>
          <a:bodyPr>
            <a:normAutofit fontScale="92500" lnSpcReduction="20000"/>
          </a:bodyPr>
          <a:lstStyle/>
          <a:p>
            <a:pPr marL="0" indent="0">
              <a:lnSpc>
                <a:spcPct val="120000"/>
              </a:lnSpc>
              <a:buNone/>
            </a:pPr>
            <a:r>
              <a:rPr lang="en-US" altLang="zh-CN" b="1" dirty="0">
                <a:ea typeface="楷体_GB2312" pitchFamily="49" charset="-122"/>
              </a:rPr>
              <a:t>void </a:t>
            </a:r>
            <a:r>
              <a:rPr lang="en-US" altLang="zh-CN" dirty="0">
                <a:ea typeface="楷体_GB2312" pitchFamily="49" charset="-122"/>
              </a:rPr>
              <a:t>add( complex z1, complex z2, </a:t>
            </a:r>
            <a:r>
              <a:rPr lang="en-US" altLang="zh-CN" dirty="0" smtClean="0">
                <a:ea typeface="楷体_GB2312" pitchFamily="49" charset="-122"/>
              </a:rPr>
              <a:t>complex  </a:t>
            </a:r>
            <a:r>
              <a:rPr lang="en-US" altLang="zh-CN" dirty="0">
                <a:ea typeface="楷体_GB2312" pitchFamily="49" charset="-122"/>
              </a:rPr>
              <a:t>&amp;sum )</a:t>
            </a:r>
            <a:r>
              <a:rPr lang="zh-CN" altLang="en-US" dirty="0">
                <a:ea typeface="楷体_GB2312" pitchFamily="49" charset="-122"/>
              </a:rPr>
              <a:t>；</a:t>
            </a:r>
            <a:endParaRPr lang="zh-CN" altLang="en-US" b="1" dirty="0">
              <a:ea typeface="楷体_GB2312" pitchFamily="49" charset="-122"/>
            </a:endParaRPr>
          </a:p>
          <a:p>
            <a:pPr marL="0" indent="0">
              <a:lnSpc>
                <a:spcPct val="120000"/>
              </a:lnSpc>
              <a:buNone/>
            </a:pPr>
            <a:r>
              <a:rPr lang="en-US" altLang="zh-CN" dirty="0" smtClean="0">
                <a:ea typeface="楷体_GB2312" pitchFamily="49" charset="-122"/>
              </a:rPr>
              <a:t>// </a:t>
            </a:r>
            <a:r>
              <a:rPr lang="zh-CN" altLang="en-US" dirty="0">
                <a:ea typeface="楷体_GB2312" pitchFamily="49" charset="-122"/>
              </a:rPr>
              <a:t>以 </a:t>
            </a:r>
            <a:r>
              <a:rPr lang="en-US" altLang="zh-CN" dirty="0">
                <a:ea typeface="楷体_GB2312" pitchFamily="49" charset="-122"/>
              </a:rPr>
              <a:t>sum </a:t>
            </a:r>
            <a:r>
              <a:rPr lang="zh-CN" altLang="en-US" dirty="0">
                <a:latin typeface="楷体_GB2312" pitchFamily="49" charset="-122"/>
                <a:ea typeface="楷体_GB2312" pitchFamily="49" charset="-122"/>
              </a:rPr>
              <a:t>返回两个复数 </a:t>
            </a:r>
            <a:r>
              <a:rPr lang="en-US" altLang="zh-CN" dirty="0">
                <a:ea typeface="楷体_GB2312" pitchFamily="49" charset="-122"/>
              </a:rPr>
              <a:t>z1, z2 </a:t>
            </a:r>
            <a:r>
              <a:rPr lang="zh-CN" altLang="en-US" dirty="0">
                <a:latin typeface="楷体_GB2312" pitchFamily="49" charset="-122"/>
                <a:ea typeface="楷体_GB2312" pitchFamily="49" charset="-122"/>
              </a:rPr>
              <a:t>的</a:t>
            </a:r>
            <a:r>
              <a:rPr lang="zh-CN" altLang="en-US" dirty="0" smtClean="0">
                <a:latin typeface="楷体_GB2312" pitchFamily="49" charset="-122"/>
                <a:ea typeface="楷体_GB2312" pitchFamily="49" charset="-122"/>
              </a:rPr>
              <a:t>和</a:t>
            </a:r>
            <a:endParaRPr lang="en-US" altLang="zh-CN" dirty="0" smtClean="0">
              <a:latin typeface="楷体_GB2312" pitchFamily="49" charset="-122"/>
              <a:ea typeface="楷体_GB2312" pitchFamily="49" charset="-122"/>
            </a:endParaRPr>
          </a:p>
          <a:p>
            <a:pPr marL="0" indent="0">
              <a:lnSpc>
                <a:spcPct val="120000"/>
              </a:lnSpc>
              <a:buNone/>
            </a:pPr>
            <a:r>
              <a:rPr lang="en-US" altLang="zh-CN" dirty="0"/>
              <a:t>{ </a:t>
            </a:r>
            <a:r>
              <a:rPr lang="zh-CN" altLang="en-US" dirty="0"/>
              <a:t>其它省略 </a:t>
            </a:r>
            <a:r>
              <a:rPr lang="en-US" altLang="zh-CN" dirty="0"/>
              <a:t>}</a:t>
            </a:r>
            <a:endParaRPr lang="en-US" altLang="zh-CN" b="1" dirty="0" smtClean="0"/>
          </a:p>
          <a:p>
            <a:pPr marL="0" indent="0">
              <a:lnSpc>
                <a:spcPct val="120000"/>
              </a:lnSpc>
              <a:buNone/>
            </a:pPr>
            <a:r>
              <a:rPr lang="en-US" altLang="zh-CN" b="1" dirty="0" smtClean="0"/>
              <a:t>// </a:t>
            </a:r>
            <a:r>
              <a:rPr lang="en-US" altLang="zh-CN" b="1" dirty="0"/>
              <a:t>-----</a:t>
            </a:r>
            <a:r>
              <a:rPr lang="zh-CN" altLang="en-US" b="1" dirty="0"/>
              <a:t>基本操作的实现</a:t>
            </a:r>
            <a:endParaRPr lang="zh-CN" altLang="en-US" dirty="0"/>
          </a:p>
          <a:p>
            <a:pPr marL="0" indent="0">
              <a:lnSpc>
                <a:spcPct val="125000"/>
              </a:lnSpc>
              <a:buNone/>
            </a:pPr>
            <a:r>
              <a:rPr lang="en-US" altLang="zh-CN" b="1" dirty="0">
                <a:ea typeface="楷体_GB2312" pitchFamily="49" charset="-122"/>
              </a:rPr>
              <a:t>void </a:t>
            </a:r>
            <a:r>
              <a:rPr lang="en-US" altLang="zh-CN" dirty="0">
                <a:ea typeface="楷体_GB2312" pitchFamily="49" charset="-122"/>
              </a:rPr>
              <a:t>add( complex z1, complex z2, </a:t>
            </a:r>
            <a:r>
              <a:rPr lang="en-US" altLang="zh-CN" dirty="0" smtClean="0">
                <a:ea typeface="楷体_GB2312" pitchFamily="49" charset="-122"/>
              </a:rPr>
              <a:t>complex  </a:t>
            </a:r>
            <a:r>
              <a:rPr lang="en-US" altLang="zh-CN" b="1" dirty="0">
                <a:ea typeface="楷体_GB2312" pitchFamily="49" charset="-122"/>
              </a:rPr>
              <a:t>&amp;</a:t>
            </a:r>
            <a:r>
              <a:rPr lang="en-US" altLang="zh-CN" dirty="0">
                <a:ea typeface="楷体_GB2312" pitchFamily="49" charset="-122"/>
              </a:rPr>
              <a:t>sum ) </a:t>
            </a:r>
            <a:r>
              <a:rPr lang="en-US" altLang="zh-CN" b="1" dirty="0">
                <a:ea typeface="楷体_GB2312" pitchFamily="49" charset="-122"/>
              </a:rPr>
              <a:t>{</a:t>
            </a:r>
          </a:p>
          <a:p>
            <a:pPr marL="0" indent="0">
              <a:lnSpc>
                <a:spcPct val="125000"/>
              </a:lnSpc>
              <a:buNone/>
            </a:pPr>
            <a:r>
              <a:rPr lang="en-US" altLang="zh-CN" dirty="0">
                <a:latin typeface="楷体_GB2312" pitchFamily="49" charset="-122"/>
                <a:ea typeface="楷体_GB2312" pitchFamily="49" charset="-122"/>
              </a:rPr>
              <a:t> </a:t>
            </a:r>
            <a:r>
              <a:rPr lang="en-US" altLang="zh-CN" dirty="0">
                <a:ea typeface="楷体_GB2312" pitchFamily="49" charset="-122"/>
              </a:rPr>
              <a:t>// </a:t>
            </a:r>
            <a:r>
              <a:rPr lang="zh-CN" altLang="en-US" dirty="0">
                <a:ea typeface="楷体_GB2312" pitchFamily="49" charset="-122"/>
              </a:rPr>
              <a:t>以 </a:t>
            </a:r>
            <a:r>
              <a:rPr lang="en-US" altLang="zh-CN" dirty="0">
                <a:ea typeface="楷体_GB2312" pitchFamily="49" charset="-122"/>
              </a:rPr>
              <a:t>sum </a:t>
            </a:r>
            <a:r>
              <a:rPr lang="zh-CN" altLang="en-US" dirty="0">
                <a:latin typeface="楷体_GB2312" pitchFamily="49" charset="-122"/>
                <a:ea typeface="楷体_GB2312" pitchFamily="49" charset="-122"/>
              </a:rPr>
              <a:t>返回两个复数 </a:t>
            </a:r>
            <a:r>
              <a:rPr lang="en-US" altLang="zh-CN" dirty="0">
                <a:ea typeface="楷体_GB2312" pitchFamily="49" charset="-122"/>
              </a:rPr>
              <a:t>z1, z2 </a:t>
            </a:r>
            <a:r>
              <a:rPr lang="zh-CN" altLang="en-US" dirty="0">
                <a:latin typeface="楷体_GB2312" pitchFamily="49" charset="-122"/>
                <a:ea typeface="楷体_GB2312" pitchFamily="49" charset="-122"/>
              </a:rPr>
              <a:t>的和</a:t>
            </a:r>
          </a:p>
          <a:p>
            <a:pPr marL="0" indent="0">
              <a:lnSpc>
                <a:spcPct val="125000"/>
              </a:lnSpc>
              <a:buNone/>
            </a:pPr>
            <a:r>
              <a:rPr lang="zh-CN" altLang="en-US" dirty="0">
                <a:latin typeface="楷体_GB2312" pitchFamily="49" charset="-122"/>
                <a:ea typeface="楷体_GB2312" pitchFamily="49" charset="-122"/>
              </a:rPr>
              <a:t>  </a:t>
            </a:r>
            <a:r>
              <a:rPr lang="en-US" altLang="zh-CN" dirty="0" err="1">
                <a:ea typeface="楷体_GB2312" pitchFamily="49" charset="-122"/>
              </a:rPr>
              <a:t>sum.realpart</a:t>
            </a:r>
            <a:r>
              <a:rPr lang="en-US" altLang="zh-CN" dirty="0">
                <a:ea typeface="楷体_GB2312" pitchFamily="49" charset="-122"/>
              </a:rPr>
              <a:t> = z1.realpart + z2.realpart;</a:t>
            </a:r>
          </a:p>
          <a:p>
            <a:pPr marL="0" indent="0">
              <a:lnSpc>
                <a:spcPct val="125000"/>
              </a:lnSpc>
              <a:buNone/>
            </a:pPr>
            <a:r>
              <a:rPr lang="en-US" altLang="zh-CN" dirty="0">
                <a:ea typeface="楷体_GB2312" pitchFamily="49" charset="-122"/>
              </a:rPr>
              <a:t>    </a:t>
            </a:r>
            <a:r>
              <a:rPr lang="en-US" altLang="zh-CN" dirty="0" err="1">
                <a:ea typeface="楷体_GB2312" pitchFamily="49" charset="-122"/>
              </a:rPr>
              <a:t>sum.imagpart</a:t>
            </a:r>
            <a:r>
              <a:rPr lang="en-US" altLang="zh-CN" dirty="0">
                <a:ea typeface="楷体_GB2312" pitchFamily="49" charset="-122"/>
              </a:rPr>
              <a:t> = z1.imagpart + z2.imagpart;</a:t>
            </a:r>
          </a:p>
          <a:p>
            <a:pPr marL="0" indent="0">
              <a:lnSpc>
                <a:spcPct val="125000"/>
              </a:lnSpc>
              <a:buNone/>
            </a:pPr>
            <a:r>
              <a:rPr lang="en-US" altLang="zh-CN" dirty="0">
                <a:ea typeface="楷体_GB2312" pitchFamily="49" charset="-122"/>
              </a:rPr>
              <a:t>}</a:t>
            </a:r>
            <a:r>
              <a:rPr lang="en-US" altLang="zh-CN" dirty="0">
                <a:latin typeface="楷体_GB2312" pitchFamily="49" charset="-122"/>
                <a:ea typeface="楷体_GB2312" pitchFamily="49" charset="-122"/>
              </a:rPr>
              <a:t>   </a:t>
            </a:r>
            <a:endParaRPr lang="en-US" altLang="zh-CN" dirty="0" smtClean="0">
              <a:latin typeface="楷体_GB2312" pitchFamily="49" charset="-122"/>
              <a:ea typeface="楷体_GB2312" pitchFamily="49" charset="-122"/>
            </a:endParaRPr>
          </a:p>
          <a:p>
            <a:pPr marL="0" indent="0">
              <a:lnSpc>
                <a:spcPct val="125000"/>
              </a:lnSpc>
              <a:buNone/>
            </a:pPr>
            <a:r>
              <a:rPr lang="en-US" altLang="zh-CN" dirty="0"/>
              <a:t>{ </a:t>
            </a:r>
            <a:r>
              <a:rPr lang="zh-CN" altLang="en-US" dirty="0"/>
              <a:t>其它省略 </a:t>
            </a:r>
            <a:r>
              <a:rPr lang="en-US" altLang="zh-CN" dirty="0" smtClean="0"/>
              <a:t>}</a:t>
            </a:r>
            <a:r>
              <a:rPr lang="en-US" altLang="zh-CN" dirty="0" smtClean="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a:p>
            <a:pPr>
              <a:lnSpc>
                <a:spcPct val="120000"/>
              </a:lnSpc>
            </a:pPr>
            <a:endParaRPr lang="zh-CN" altLang="en-US" dirty="0">
              <a:latin typeface="楷体_GB2312" pitchFamily="49" charset="-122"/>
              <a:ea typeface="楷体_GB2312" pitchFamily="49" charset="-122"/>
            </a:endParaRPr>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886365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a:t>
            </a:r>
            <a:r>
              <a:rPr lang="zh-CN" altLang="en-US" dirty="0" smtClean="0"/>
              <a:t>算法</a:t>
            </a:r>
            <a:endParaRPr lang="en-US" dirty="0"/>
          </a:p>
        </p:txBody>
      </p:sp>
      <p:sp>
        <p:nvSpPr>
          <p:cNvPr id="3" name="内容占位符 2"/>
          <p:cNvSpPr>
            <a:spLocks noGrp="1"/>
          </p:cNvSpPr>
          <p:nvPr>
            <p:ph idx="1"/>
          </p:nvPr>
        </p:nvSpPr>
        <p:spPr/>
        <p:txBody>
          <a:bodyPr>
            <a:noAutofit/>
          </a:bodyPr>
          <a:lstStyle/>
          <a:p>
            <a:r>
              <a:rPr lang="en-US" altLang="en-US" sz="2400" dirty="0" err="1" smtClean="0"/>
              <a:t>算法</a:t>
            </a:r>
            <a:r>
              <a:rPr lang="en-US" altLang="en-US" sz="2400" dirty="0" smtClean="0"/>
              <a:t>(Algorithm) </a:t>
            </a:r>
            <a:r>
              <a:rPr lang="en-US" altLang="en-US" sz="2400" dirty="0" err="1" smtClean="0"/>
              <a:t>是对特定问题求解步骤</a:t>
            </a:r>
            <a:r>
              <a:rPr lang="zh-CN" altLang="en-US" sz="2400" dirty="0" smtClean="0"/>
              <a:t>的一种描述，是指令的</a:t>
            </a:r>
            <a:r>
              <a:rPr lang="zh-CN" altLang="en-US" sz="2400" b="1" dirty="0" smtClean="0"/>
              <a:t>有限序列</a:t>
            </a:r>
            <a:r>
              <a:rPr lang="zh-CN" altLang="en-US" sz="2400" dirty="0" smtClean="0"/>
              <a:t>，其中每一条指令表示一个或多</a:t>
            </a:r>
            <a:r>
              <a:rPr lang="zh-CN" altLang="en-US" sz="2400" smtClean="0"/>
              <a:t>个操作</a:t>
            </a:r>
            <a:endParaRPr lang="zh-CN" altLang="en-US" sz="2400" dirty="0" smtClean="0"/>
          </a:p>
          <a:p>
            <a:r>
              <a:rPr lang="zh-CN" altLang="en-US" sz="2400" dirty="0" smtClean="0"/>
              <a:t>算法具有以下五个特性：</a:t>
            </a:r>
          </a:p>
          <a:p>
            <a:pPr lvl="1"/>
            <a:r>
              <a:rPr lang="zh-CN" altLang="en-US" sz="2400" b="1" dirty="0" smtClean="0"/>
              <a:t>有穷</a:t>
            </a:r>
            <a:r>
              <a:rPr lang="zh-CN" altLang="en-US" sz="2400" b="1" smtClean="0"/>
              <a:t>性</a:t>
            </a:r>
            <a:r>
              <a:rPr lang="zh-CN" altLang="en-US" sz="2400" smtClean="0"/>
              <a:t>：一</a:t>
            </a:r>
            <a:r>
              <a:rPr lang="zh-CN" altLang="en-US" sz="2400" dirty="0" smtClean="0"/>
              <a:t>个算法必须总是在执行有穷步之后结束，且每一步都可在有穷时间内完成</a:t>
            </a:r>
          </a:p>
          <a:p>
            <a:pPr lvl="1"/>
            <a:r>
              <a:rPr lang="zh-CN" altLang="en-US" sz="2400" b="1" dirty="0" smtClean="0"/>
              <a:t>确定性</a:t>
            </a:r>
            <a:r>
              <a:rPr lang="zh-CN" altLang="en-US" sz="2400" dirty="0" smtClean="0"/>
              <a:t>：算法中每一条指令必须有确切的含义。不存在二义性。在任何条件下，只有唯一的一条</a:t>
            </a:r>
            <a:r>
              <a:rPr lang="zh-CN" altLang="en-US" sz="2400" smtClean="0"/>
              <a:t>执行路径。</a:t>
            </a:r>
            <a:endParaRPr lang="en-US" altLang="zh-CN" sz="2400" smtClean="0"/>
          </a:p>
          <a:p>
            <a:pPr lvl="2"/>
            <a:r>
              <a:rPr lang="zh-CN" altLang="en-US" sz="2000" smtClean="0"/>
              <a:t>对于相同的输入，只能得到相同的输出</a:t>
            </a:r>
            <a:endParaRPr lang="en-US" altLang="zh-CN" sz="2000" dirty="0" smtClean="0"/>
          </a:p>
          <a:p>
            <a:pPr lvl="1"/>
            <a:r>
              <a:rPr lang="zh-CN" altLang="en-US" sz="2400" b="1" dirty="0" smtClean="0"/>
              <a:t>可行性</a:t>
            </a:r>
            <a:r>
              <a:rPr lang="zh-CN" altLang="en-US" sz="2400" dirty="0" smtClean="0"/>
              <a:t>： 一个算法是能行的，即算法描述的操作都可以通过已经实现的基本运算执行有限次来实现</a:t>
            </a:r>
            <a:endParaRPr lang="en-US" altLang="zh-CN" sz="2400" dirty="0" smtClean="0"/>
          </a:p>
          <a:p>
            <a:pPr lvl="1"/>
            <a:r>
              <a:rPr lang="zh-CN" altLang="en-US" sz="2400" b="1" dirty="0" smtClean="0"/>
              <a:t>输入</a:t>
            </a:r>
            <a:r>
              <a:rPr lang="zh-CN" altLang="en-US" sz="2400" dirty="0" smtClean="0"/>
              <a:t>： 一个算法有零个或多个输入，这些输入取自于某个特定的对象集合</a:t>
            </a:r>
            <a:endParaRPr lang="en-US" altLang="zh-CN" sz="2400" dirty="0" smtClean="0"/>
          </a:p>
          <a:p>
            <a:pPr lvl="2"/>
            <a:r>
              <a:rPr lang="zh-CN" altLang="en-US" sz="2000" dirty="0">
                <a:latin typeface="楷体_GB2312" pitchFamily="49" charset="-122"/>
                <a:ea typeface="楷体_GB2312" pitchFamily="49" charset="-122"/>
              </a:rPr>
              <a:t>有的算法表面上可以没有输入，实际上已被嵌入算法之中</a:t>
            </a:r>
            <a:endParaRPr lang="en-US" altLang="zh-CN" sz="2000" dirty="0" smtClean="0"/>
          </a:p>
          <a:p>
            <a:pPr lvl="1"/>
            <a:r>
              <a:rPr lang="zh-CN" altLang="en-US" sz="2400" b="1" dirty="0" smtClean="0"/>
              <a:t>输出</a:t>
            </a:r>
            <a:r>
              <a:rPr lang="zh-CN" altLang="en-US" sz="2400" dirty="0" smtClean="0"/>
              <a:t>： 一个算法有一个或多个输出，这些输出是同输入有着某些特定关系</a:t>
            </a:r>
            <a:r>
              <a:rPr lang="zh-CN" altLang="en-US" sz="2400" smtClean="0"/>
              <a:t>的量</a:t>
            </a:r>
            <a:endParaRPr 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0646921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a:t>
            </a:r>
            <a:endParaRPr lang="en-US" dirty="0"/>
          </a:p>
        </p:txBody>
      </p:sp>
      <p:sp>
        <p:nvSpPr>
          <p:cNvPr id="3" name="内容占位符 2"/>
          <p:cNvSpPr>
            <a:spLocks noGrp="1"/>
          </p:cNvSpPr>
          <p:nvPr>
            <p:ph idx="1"/>
          </p:nvPr>
        </p:nvSpPr>
        <p:spPr/>
        <p:txBody>
          <a:bodyPr/>
          <a:lstStyle/>
          <a:p>
            <a:r>
              <a:rPr lang="zh-CN" altLang="en-US" dirty="0" smtClean="0"/>
              <a:t>一个算法可以用多种方法描述，主要有：</a:t>
            </a:r>
            <a:endParaRPr lang="en-US" altLang="zh-CN" dirty="0" smtClean="0"/>
          </a:p>
          <a:p>
            <a:pPr lvl="1"/>
            <a:r>
              <a:rPr lang="zh-CN" altLang="en-US" sz="3200" dirty="0" smtClean="0"/>
              <a:t>使用</a:t>
            </a:r>
            <a:r>
              <a:rPr lang="zh-CN" altLang="en-US" sz="3200" smtClean="0"/>
              <a:t>自然语言描述</a:t>
            </a:r>
            <a:endParaRPr lang="en-US" altLang="zh-CN" sz="3200" dirty="0" smtClean="0"/>
          </a:p>
          <a:p>
            <a:pPr lvl="1"/>
            <a:r>
              <a:rPr lang="zh-CN" altLang="en-US" sz="3200" dirty="0" smtClean="0"/>
              <a:t>使用</a:t>
            </a:r>
            <a:r>
              <a:rPr lang="zh-CN" altLang="en-US" sz="3200" smtClean="0"/>
              <a:t>形式语言描述</a:t>
            </a:r>
            <a:endParaRPr lang="en-US" altLang="zh-CN" sz="3200" dirty="0" smtClean="0"/>
          </a:p>
          <a:p>
            <a:pPr lvl="1"/>
            <a:r>
              <a:rPr lang="zh-CN" altLang="en-US" sz="3200" dirty="0" smtClean="0"/>
              <a:t>使用计算机程序设计语言描述</a:t>
            </a:r>
            <a:endParaRPr lang="en-US" altLang="zh-CN" sz="3200" dirty="0" smtClean="0"/>
          </a:p>
          <a:p>
            <a:r>
              <a:rPr lang="zh-CN" altLang="en-US" b="1" dirty="0" smtClean="0"/>
              <a:t>算法和程序是两个不同</a:t>
            </a:r>
            <a:r>
              <a:rPr lang="zh-CN" altLang="en-US" b="1" smtClean="0"/>
              <a:t>的概念</a:t>
            </a:r>
            <a:endParaRPr lang="en-US" altLang="zh-CN"/>
          </a:p>
          <a:p>
            <a:pPr lvl="1"/>
            <a:r>
              <a:rPr lang="zh-CN" altLang="en-US" smtClean="0"/>
              <a:t>一个</a:t>
            </a:r>
            <a:r>
              <a:rPr lang="zh-CN" altLang="en-US" dirty="0" smtClean="0"/>
              <a:t>计算机程序是对一个算法使用某种程序设计语言的</a:t>
            </a:r>
            <a:r>
              <a:rPr lang="zh-CN" altLang="en-US" smtClean="0"/>
              <a:t>具体实现</a:t>
            </a:r>
            <a:endParaRPr lang="en-US" altLang="zh-CN" smtClean="0"/>
          </a:p>
          <a:p>
            <a:pPr lvl="1"/>
            <a:r>
              <a:rPr lang="zh-CN" altLang="en-US" smtClean="0"/>
              <a:t>算法</a:t>
            </a:r>
            <a:r>
              <a:rPr lang="zh-CN" altLang="en-US" dirty="0" smtClean="0"/>
              <a:t>必须可终止意味着不是所有的计算机程序都是算法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42863464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算法设计的要求</a:t>
            </a:r>
            <a:r>
              <a:rPr lang="en-US" altLang="zh-CN" dirty="0" smtClean="0"/>
              <a:t>-1</a:t>
            </a:r>
            <a:endParaRPr lang="en-US" dirty="0"/>
          </a:p>
        </p:txBody>
      </p:sp>
      <p:sp>
        <p:nvSpPr>
          <p:cNvPr id="3" name="内容占位符 2"/>
          <p:cNvSpPr>
            <a:spLocks noGrp="1"/>
          </p:cNvSpPr>
          <p:nvPr>
            <p:ph idx="1"/>
          </p:nvPr>
        </p:nvSpPr>
        <p:spPr>
          <a:xfrm>
            <a:off x="323528" y="908721"/>
            <a:ext cx="8568952" cy="5949280"/>
          </a:xfrm>
        </p:spPr>
        <p:txBody>
          <a:bodyPr>
            <a:normAutofit lnSpcReduction="10000"/>
          </a:bodyPr>
          <a:lstStyle/>
          <a:p>
            <a:r>
              <a:rPr lang="zh-CN" altLang="en-US" dirty="0" smtClean="0"/>
              <a:t>评价一个好的算法有以下几个标准：</a:t>
            </a:r>
            <a:endParaRPr lang="en-US" altLang="zh-CN" dirty="0" smtClean="0"/>
          </a:p>
          <a:p>
            <a:pPr lvl="1"/>
            <a:r>
              <a:rPr lang="zh-CN" altLang="en-US" dirty="0" smtClean="0"/>
              <a:t>正确性</a:t>
            </a:r>
            <a:r>
              <a:rPr lang="en-US" altLang="en-US" dirty="0" smtClean="0"/>
              <a:t>(Correctness)：</a:t>
            </a:r>
            <a:r>
              <a:rPr lang="en-US" altLang="en-US" dirty="0" err="1" smtClean="0"/>
              <a:t>算法应满足具体问题的需求</a:t>
            </a:r>
            <a:r>
              <a:rPr lang="zh-CN" altLang="en-US" dirty="0" smtClean="0"/>
              <a:t>；对算法是否“正确”的理解可以有以下四个层次</a:t>
            </a:r>
            <a:endParaRPr lang="en-US" altLang="en-US" dirty="0" smtClean="0"/>
          </a:p>
          <a:p>
            <a:pPr marL="1428750" lvl="2" indent="-514350">
              <a:buFont typeface="+mj-lt"/>
              <a:buAutoNum type="arabicPeriod"/>
            </a:pPr>
            <a:r>
              <a:rPr lang="zh-CN" altLang="en-US" sz="2800" dirty="0" smtClean="0"/>
              <a:t>程序中不含语法错误</a:t>
            </a:r>
            <a:endParaRPr lang="en-US" altLang="zh-CN" sz="2800" dirty="0" smtClean="0"/>
          </a:p>
          <a:p>
            <a:pPr marL="1428750" lvl="2" indent="-514350">
              <a:buFont typeface="+mj-lt"/>
              <a:buAutoNum type="arabicPeriod"/>
            </a:pPr>
            <a:r>
              <a:rPr lang="zh-CN" altLang="en-US" sz="2800" dirty="0" smtClean="0"/>
              <a:t>程序对于几组输入数据能够得出满足要求的结果</a:t>
            </a:r>
            <a:endParaRPr lang="en-US" altLang="zh-CN" sz="2800" dirty="0" smtClean="0"/>
          </a:p>
          <a:p>
            <a:pPr marL="1428750" lvl="2" indent="-514350">
              <a:buFont typeface="+mj-lt"/>
              <a:buAutoNum type="arabicPeriod"/>
            </a:pPr>
            <a:r>
              <a:rPr lang="zh-CN" altLang="en-US" sz="2800" b="1" dirty="0" smtClean="0"/>
              <a:t>程序对于精心选择的、典型、苛刻且带有刁难性的几组输入数据能够得出满足要求的结果</a:t>
            </a:r>
            <a:endParaRPr lang="en-US" altLang="zh-CN" sz="2800" b="1" dirty="0" smtClean="0"/>
          </a:p>
          <a:p>
            <a:pPr marL="1428750" lvl="2" indent="-514350">
              <a:buFont typeface="+mj-lt"/>
              <a:buAutoNum type="arabicPeriod"/>
            </a:pPr>
            <a:r>
              <a:rPr lang="zh-CN" altLang="en-US" sz="2800" dirty="0" smtClean="0"/>
              <a:t>对于一切合法的输入数据都能得出满足要求的结果</a:t>
            </a:r>
          </a:p>
          <a:p>
            <a:pPr lvl="1"/>
            <a:r>
              <a:rPr lang="zh-CN" altLang="en-US" dirty="0" smtClean="0"/>
              <a:t>通常以第 </a:t>
            </a:r>
            <a:r>
              <a:rPr lang="en-US" altLang="zh-CN" dirty="0"/>
              <a:t>3</a:t>
            </a:r>
            <a:r>
              <a:rPr lang="en-US" altLang="zh-CN" dirty="0" smtClean="0"/>
              <a:t> </a:t>
            </a:r>
            <a:r>
              <a:rPr lang="zh-CN" altLang="en-US" dirty="0" smtClean="0"/>
              <a:t>层意义的正确性作为衡量一个算法是否合格的标准</a:t>
            </a:r>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440556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idx="1"/>
          </p:nvPr>
        </p:nvSpPr>
        <p:spPr>
          <a:xfrm>
            <a:off x="479364" y="-27384"/>
            <a:ext cx="8229600" cy="5949280"/>
          </a:xfrm>
        </p:spPr>
        <p:txBody>
          <a:bodyPr>
            <a:normAutofit/>
          </a:bodyPr>
          <a:lstStyle/>
          <a:p>
            <a:r>
              <a:rPr lang="zh-CN" altLang="en-US" dirty="0" smtClean="0"/>
              <a:t>在用</a:t>
            </a:r>
            <a:r>
              <a:rPr lang="zh-CN" altLang="en-US" dirty="0"/>
              <a:t>计算机解决实际问题</a:t>
            </a:r>
            <a:r>
              <a:rPr lang="zh-CN" altLang="en-US" dirty="0" smtClean="0"/>
              <a:t>的过程中，要考虑：</a:t>
            </a:r>
            <a:endParaRPr lang="en-US" altLang="en-US" dirty="0" smtClean="0"/>
          </a:p>
          <a:p>
            <a:pPr lvl="1"/>
            <a:r>
              <a:rPr lang="en-US" altLang="en-US" dirty="0" smtClean="0"/>
              <a:t> 问题所涉及的数据量大小及数据之间的关系</a:t>
            </a:r>
          </a:p>
          <a:p>
            <a:pPr lvl="1"/>
            <a:r>
              <a:rPr lang="en-US" altLang="en-US" dirty="0" smtClean="0"/>
              <a:t> 如何在计算机中存储数据及体现数据之间的关系            </a:t>
            </a:r>
          </a:p>
          <a:p>
            <a:pPr lvl="1"/>
            <a:r>
              <a:rPr lang="en-US" altLang="en-US" dirty="0" smtClean="0"/>
              <a:t> </a:t>
            </a:r>
            <a:r>
              <a:rPr lang="en-US" altLang="en-US" dirty="0" err="1" smtClean="0"/>
              <a:t>处理问题时需要对数据作何种运算</a:t>
            </a:r>
            <a:endParaRPr lang="en-US" altLang="en-US" dirty="0" smtClean="0"/>
          </a:p>
          <a:p>
            <a:pPr lvl="1"/>
            <a:r>
              <a:rPr lang="en-US" altLang="en-US" dirty="0" smtClean="0"/>
              <a:t> 所编写的程序的性能是否良好</a:t>
            </a:r>
          </a:p>
          <a:p>
            <a:pPr marL="914400" lvl="2" indent="0">
              <a:buNone/>
            </a:pPr>
            <a:endParaRPr lang="en-US" dirty="0"/>
          </a:p>
          <a:p>
            <a:r>
              <a:rPr lang="en-US" altLang="en-US" dirty="0" smtClean="0"/>
              <a:t>数据结构这门课程</a:t>
            </a:r>
            <a:r>
              <a:rPr lang="zh-CN" altLang="en-US" dirty="0" smtClean="0"/>
              <a:t>覆盖</a:t>
            </a:r>
            <a:r>
              <a:rPr lang="en-US" altLang="en-US" dirty="0"/>
              <a:t>上面所列举的问题</a:t>
            </a:r>
            <a:endParaRPr lang="en-US" altLang="en-US"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5" name="TextBox 4"/>
          <p:cNvSpPr txBox="1"/>
          <p:nvPr/>
        </p:nvSpPr>
        <p:spPr>
          <a:xfrm>
            <a:off x="251522" y="6525344"/>
            <a:ext cx="184666" cy="369332"/>
          </a:xfrm>
          <a:prstGeom prst="rect">
            <a:avLst/>
          </a:prstGeom>
          <a:noFill/>
        </p:spPr>
        <p:txBody>
          <a:bodyPr wrap="none" rtlCol="0">
            <a:spAutoFit/>
          </a:bodyPr>
          <a:lstStyle/>
          <a:p>
            <a:endParaRPr lang="en-US" dirty="0"/>
          </a:p>
        </p:txBody>
      </p:sp>
      <p:sp>
        <p:nvSpPr>
          <p:cNvPr id="7" name="TextBox 6"/>
          <p:cNvSpPr txBox="1"/>
          <p:nvPr/>
        </p:nvSpPr>
        <p:spPr>
          <a:xfrm>
            <a:off x="0" y="6071839"/>
            <a:ext cx="9144000" cy="523220"/>
          </a:xfrm>
          <a:prstGeom prst="rect">
            <a:avLst/>
          </a:prstGeom>
          <a:noFill/>
        </p:spPr>
        <p:txBody>
          <a:bodyPr wrap="square" rtlCol="0">
            <a:spAutoFit/>
          </a:bodyPr>
          <a:lstStyle/>
          <a:p>
            <a:pPr algn="ctr"/>
            <a:r>
              <a:rPr lang="zh-CN" altLang="en-US" sz="2800" b="1" dirty="0" smtClean="0"/>
              <a:t>数据结构服务于解决实际问题的算法的设计！</a:t>
            </a:r>
            <a:endParaRPr lang="en-US" sz="2800" b="1" dirty="0"/>
          </a:p>
        </p:txBody>
      </p:sp>
    </p:spTree>
    <p:extLst>
      <p:ext uri="{BB962C8B-B14F-4D97-AF65-F5344CB8AC3E}">
        <p14:creationId xmlns:p14="http://schemas.microsoft.com/office/powerpoint/2010/main" val="201026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算法设计的要求</a:t>
            </a:r>
            <a:r>
              <a:rPr lang="en-US" altLang="zh-CN" dirty="0" smtClean="0"/>
              <a:t>-2</a:t>
            </a:r>
            <a:endParaRPr lang="en-US" dirty="0"/>
          </a:p>
        </p:txBody>
      </p:sp>
      <p:sp>
        <p:nvSpPr>
          <p:cNvPr id="3" name="内容占位符 2"/>
          <p:cNvSpPr>
            <a:spLocks noGrp="1"/>
          </p:cNvSpPr>
          <p:nvPr>
            <p:ph idx="1"/>
          </p:nvPr>
        </p:nvSpPr>
        <p:spPr/>
        <p:txBody>
          <a:bodyPr>
            <a:normAutofit/>
          </a:bodyPr>
          <a:lstStyle/>
          <a:p>
            <a:pPr lvl="1"/>
            <a:r>
              <a:rPr lang="en-US" altLang="en-US" b="1" dirty="0" err="1"/>
              <a:t>可读性</a:t>
            </a:r>
            <a:r>
              <a:rPr lang="en-US" altLang="en-US" b="1" dirty="0"/>
              <a:t>(Readability)</a:t>
            </a:r>
            <a:r>
              <a:rPr lang="en-US" altLang="en-US" dirty="0"/>
              <a:t>： </a:t>
            </a:r>
            <a:r>
              <a:rPr lang="en-US" altLang="en-US" dirty="0" err="1"/>
              <a:t>算法应容易供人阅读和交流。可读性好的算法有助于对算法的理解和修改</a:t>
            </a:r>
            <a:endParaRPr lang="en-US" altLang="en-US" dirty="0"/>
          </a:p>
          <a:p>
            <a:pPr lvl="1"/>
            <a:r>
              <a:rPr lang="en-US" altLang="en-US" b="1" dirty="0" err="1"/>
              <a:t>健壮性</a:t>
            </a:r>
            <a:r>
              <a:rPr lang="en-US" altLang="en-US" b="1" dirty="0"/>
              <a:t>(Robustness)</a:t>
            </a:r>
            <a:r>
              <a:rPr lang="en-US" altLang="en-US" dirty="0"/>
              <a:t>： </a:t>
            </a:r>
            <a:r>
              <a:rPr lang="en-US" altLang="en-US" dirty="0" err="1"/>
              <a:t>算法应具有容错处理。当输入非法或错误数据时，算法应能适当地作出反应或进行处理，</a:t>
            </a:r>
            <a:r>
              <a:rPr lang="en-US" altLang="en-US" dirty="0" err="1" smtClean="0"/>
              <a:t>而不会产生莫名其妙的输出</a:t>
            </a:r>
            <a:endParaRPr lang="en-US" altLang="en-US" dirty="0" smtClean="0"/>
          </a:p>
          <a:p>
            <a:pPr lvl="2"/>
            <a:r>
              <a:rPr lang="zh-CN" altLang="en-US" sz="2800" dirty="0">
                <a:latin typeface="楷体_GB2312" pitchFamily="49" charset="-122"/>
                <a:ea typeface="楷体_GB2312" pitchFamily="49" charset="-122"/>
              </a:rPr>
              <a:t>处理出错的方法不应是中断程序的执行，而应是返回一个表示错误或错误性质的值</a:t>
            </a:r>
            <a:endParaRPr lang="en-US" altLang="en-US" sz="2800" dirty="0">
              <a:latin typeface="楷体_GB2312" pitchFamily="49" charset="-122"/>
              <a:ea typeface="楷体_GB2312" pitchFamily="49" charset="-122"/>
            </a:endParaRPr>
          </a:p>
          <a:p>
            <a:pPr lvl="1"/>
            <a:r>
              <a:rPr lang="zh-CN" altLang="en-US" b="1" smtClean="0"/>
              <a:t>高效率</a:t>
            </a:r>
            <a:r>
              <a:rPr lang="en-US" altLang="zh-CN" b="1" smtClean="0"/>
              <a:t>(High efficiency)</a:t>
            </a:r>
            <a:r>
              <a:rPr lang="zh-CN" altLang="en-US" b="1" smtClean="0"/>
              <a:t>与</a:t>
            </a:r>
            <a:r>
              <a:rPr lang="zh-CN" altLang="en-US" b="1" dirty="0"/>
              <a:t>低</a:t>
            </a:r>
            <a:r>
              <a:rPr lang="zh-CN" altLang="en-US" b="1"/>
              <a:t>存储</a:t>
            </a:r>
            <a:r>
              <a:rPr lang="zh-CN" altLang="en-US" b="1" smtClean="0"/>
              <a:t>量</a:t>
            </a:r>
            <a:r>
              <a:rPr lang="en-US" altLang="zh-CN" b="1" smtClean="0"/>
              <a:t>(Low memory space)</a:t>
            </a:r>
            <a:r>
              <a:rPr lang="zh-CN" altLang="en-US" b="1" smtClean="0"/>
              <a:t>需求</a:t>
            </a:r>
            <a:r>
              <a:rPr lang="zh-CN" altLang="en-US" b="1" dirty="0"/>
              <a:t>：</a:t>
            </a:r>
            <a:r>
              <a:rPr lang="zh-CN" altLang="en-US" dirty="0"/>
              <a:t> 效率指的是算法执行的时间；存储量需求指算法执行过程中所需要的最大</a:t>
            </a:r>
            <a:r>
              <a:rPr lang="zh-CN" altLang="en-US" dirty="0" smtClean="0"/>
              <a:t>存储空间</a:t>
            </a:r>
            <a:endParaRPr lang="en-US" altLang="zh-CN" dirty="0" smtClean="0"/>
          </a:p>
          <a:p>
            <a:pPr lvl="2"/>
            <a:r>
              <a:rPr lang="zh-CN" altLang="en-US" dirty="0" smtClean="0"/>
              <a:t>一般</a:t>
            </a:r>
            <a:r>
              <a:rPr lang="zh-CN" altLang="en-US" dirty="0"/>
              <a:t>地，这两者与问题的规模有关</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74475957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三种出错处理方式的比较</a:t>
            </a:r>
            <a:endParaRPr lang="en-US" dirty="0"/>
          </a:p>
        </p:txBody>
      </p:sp>
      <p:sp>
        <p:nvSpPr>
          <p:cNvPr id="3" name="内容占位符 2"/>
          <p:cNvSpPr>
            <a:spLocks noGrp="1"/>
          </p:cNvSpPr>
          <p:nvPr>
            <p:ph idx="1"/>
          </p:nvPr>
        </p:nvSpPr>
        <p:spPr/>
        <p:txBody>
          <a:bodyPr/>
          <a:lstStyle/>
          <a:p>
            <a:r>
              <a:rPr lang="zh-CN" altLang="en-US" dirty="0" smtClean="0"/>
              <a:t>用</a:t>
            </a:r>
            <a:r>
              <a:rPr lang="en-US" altLang="zh-CN" dirty="0" smtClean="0"/>
              <a:t>exit</a:t>
            </a:r>
            <a:r>
              <a:rPr lang="zh-CN" altLang="en-US" dirty="0" smtClean="0"/>
              <a:t>语句终止执行并报告错误</a:t>
            </a:r>
            <a:endParaRPr lang="en-US" altLang="zh-CN" dirty="0" smtClean="0"/>
          </a:p>
          <a:p>
            <a:pPr lvl="1"/>
            <a:r>
              <a:rPr lang="zh-CN" altLang="en-US" dirty="0" smtClean="0"/>
              <a:t>其优点是直观、嵌套层次少；缺点是中断函数的执行</a:t>
            </a:r>
            <a:endParaRPr lang="en-US" altLang="zh-CN" dirty="0" smtClean="0"/>
          </a:p>
          <a:p>
            <a:pPr lvl="1"/>
            <a:r>
              <a:rPr lang="zh-CN" altLang="en-US" dirty="0" smtClean="0"/>
              <a:t>故不适宜用在子函数中</a:t>
            </a:r>
          </a:p>
          <a:p>
            <a:r>
              <a:rPr lang="zh-CN" altLang="en-US" dirty="0" smtClean="0"/>
              <a:t>用函数的返回值区别正确返回或错误返回</a:t>
            </a:r>
            <a:endParaRPr lang="en-US" altLang="zh-CN" dirty="0" smtClean="0"/>
          </a:p>
          <a:p>
            <a:pPr lvl="1"/>
            <a:r>
              <a:rPr lang="zh-CN" altLang="en-US" dirty="0" smtClean="0"/>
              <a:t>其优点是将错误返回给调用环境，由调用环境决定程序的下一步走向</a:t>
            </a:r>
            <a:endParaRPr lang="en-US" altLang="zh-CN" dirty="0" smtClean="0"/>
          </a:p>
          <a:p>
            <a:r>
              <a:rPr lang="zh-CN" altLang="en-US" dirty="0" smtClean="0"/>
              <a:t>在函数的参数表中设置整形变量，以区别正确返回或错误返回</a:t>
            </a:r>
            <a:endParaRPr lang="en-US" altLang="zh-CN" dirty="0" smtClean="0"/>
          </a:p>
          <a:p>
            <a:pPr lvl="1"/>
            <a:r>
              <a:rPr lang="zh-CN" altLang="en-US" dirty="0" smtClean="0"/>
              <a:t>其优点同上，并可判别多种类型的错误。</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2791426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算法效率的度量-1</a:t>
            </a:r>
            <a:endParaRPr lang="en-US" dirty="0"/>
          </a:p>
        </p:txBody>
      </p:sp>
      <p:sp>
        <p:nvSpPr>
          <p:cNvPr id="3" name="内容占位符 2"/>
          <p:cNvSpPr>
            <a:spLocks noGrp="1"/>
          </p:cNvSpPr>
          <p:nvPr>
            <p:ph idx="1"/>
          </p:nvPr>
        </p:nvSpPr>
        <p:spPr>
          <a:xfrm>
            <a:off x="457200" y="908721"/>
            <a:ext cx="8229600" cy="5949280"/>
          </a:xfrm>
        </p:spPr>
        <p:txBody>
          <a:bodyPr>
            <a:normAutofit/>
          </a:bodyPr>
          <a:lstStyle/>
          <a:p>
            <a:r>
              <a:rPr lang="en-US" altLang="en-US" dirty="0" smtClean="0"/>
              <a:t> </a:t>
            </a:r>
            <a:r>
              <a:rPr lang="en-US" altLang="en-US" dirty="0" err="1" smtClean="0"/>
              <a:t>算法执行时间需通过依据该算法编制的程序在计算机上运行所消耗的时间来度量。其方法通常有两种</a:t>
            </a:r>
            <a:r>
              <a:rPr lang="en-US" altLang="en-US" dirty="0" smtClean="0"/>
              <a:t>：</a:t>
            </a:r>
          </a:p>
          <a:p>
            <a:pPr lvl="1"/>
            <a:r>
              <a:rPr lang="en-US" altLang="en-US" sz="3200" b="1" dirty="0" err="1" smtClean="0"/>
              <a:t>事后统计</a:t>
            </a:r>
            <a:r>
              <a:rPr lang="zh-CN" altLang="en-US" sz="3200" b="1" dirty="0" smtClean="0"/>
              <a:t>法</a:t>
            </a:r>
            <a:r>
              <a:rPr lang="en-US" altLang="en-US" sz="3200" dirty="0" smtClean="0"/>
              <a:t>：计算机内部进行执行时间和实际占用空间的统计</a:t>
            </a:r>
          </a:p>
          <a:p>
            <a:pPr lvl="2"/>
            <a:r>
              <a:rPr lang="en-US" altLang="en-US" sz="3200" dirty="0" err="1" smtClean="0"/>
              <a:t>问题：必须先运行依据算法编制的程序；依赖软硬件环境，容易掩盖算法本身的优劣</a:t>
            </a:r>
            <a:endParaRPr lang="en-US" altLang="en-US" sz="2800" dirty="0" smtClean="0"/>
          </a:p>
          <a:p>
            <a:pPr lvl="1"/>
            <a:r>
              <a:rPr lang="en-US" altLang="en-US" sz="3200" b="1" dirty="0" err="1" smtClean="0"/>
              <a:t>事前分析</a:t>
            </a:r>
            <a:r>
              <a:rPr lang="zh-CN" altLang="en-US" sz="3200" b="1" dirty="0" smtClean="0"/>
              <a:t>法</a:t>
            </a:r>
            <a:r>
              <a:rPr lang="en-US" altLang="en-US" sz="3200" dirty="0" smtClean="0"/>
              <a:t>：求出该算法的一个时间界限函数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9161934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算法效率的度量-2</a:t>
            </a:r>
            <a:endParaRPr lang="en-US" dirty="0"/>
          </a:p>
        </p:txBody>
      </p:sp>
      <p:sp>
        <p:nvSpPr>
          <p:cNvPr id="3" name="内容占位符 2"/>
          <p:cNvSpPr>
            <a:spLocks noGrp="1"/>
          </p:cNvSpPr>
          <p:nvPr>
            <p:ph idx="1"/>
          </p:nvPr>
        </p:nvSpPr>
        <p:spPr/>
        <p:txBody>
          <a:bodyPr>
            <a:normAutofit/>
          </a:bodyPr>
          <a:lstStyle/>
          <a:p>
            <a:r>
              <a:rPr lang="zh-CN" altLang="en-US" dirty="0" smtClean="0"/>
              <a:t>程序运行所消耗的时间与下列因素有关：</a:t>
            </a:r>
          </a:p>
          <a:p>
            <a:pPr lvl="1"/>
            <a:r>
              <a:rPr lang="zh-CN" altLang="en-US" sz="3200" dirty="0" smtClean="0"/>
              <a:t>  依据算法选用</a:t>
            </a:r>
            <a:r>
              <a:rPr lang="zh-CN" altLang="en-US" sz="3200" smtClean="0"/>
              <a:t>何种策略</a:t>
            </a:r>
            <a:endParaRPr lang="zh-CN" altLang="en-US" sz="3200" dirty="0" smtClean="0"/>
          </a:p>
          <a:p>
            <a:pPr lvl="1"/>
            <a:r>
              <a:rPr lang="zh-CN" altLang="en-US" sz="3200" dirty="0" smtClean="0"/>
              <a:t>  问题</a:t>
            </a:r>
            <a:r>
              <a:rPr lang="zh-CN" altLang="en-US" sz="3200" smtClean="0"/>
              <a:t>的规模</a:t>
            </a:r>
            <a:endParaRPr lang="zh-CN" altLang="en-US" sz="3200" dirty="0" smtClean="0"/>
          </a:p>
          <a:p>
            <a:pPr lvl="1"/>
            <a:r>
              <a:rPr lang="zh-CN" altLang="en-US" sz="3200" dirty="0" smtClean="0"/>
              <a:t>  程序设计</a:t>
            </a:r>
            <a:r>
              <a:rPr lang="zh-CN" altLang="en-US" sz="3200" smtClean="0"/>
              <a:t>的语言</a:t>
            </a:r>
            <a:endParaRPr lang="zh-CN" altLang="en-US" sz="3200" dirty="0" smtClean="0"/>
          </a:p>
          <a:p>
            <a:pPr lvl="1"/>
            <a:r>
              <a:rPr lang="zh-CN" altLang="en-US" sz="3200" dirty="0" smtClean="0"/>
              <a:t>  编译程序所产生的机器代码</a:t>
            </a:r>
            <a:r>
              <a:rPr lang="zh-CN" altLang="en-US" sz="3200" smtClean="0"/>
              <a:t>的质量</a:t>
            </a:r>
            <a:endParaRPr lang="zh-CN" altLang="en-US" sz="3200" dirty="0" smtClean="0"/>
          </a:p>
          <a:p>
            <a:pPr lvl="1"/>
            <a:r>
              <a:rPr lang="zh-CN" altLang="en-US" sz="3200" dirty="0" smtClean="0"/>
              <a:t>  机器执行指令</a:t>
            </a:r>
            <a:r>
              <a:rPr lang="zh-CN" altLang="en-US" sz="3200" smtClean="0"/>
              <a:t>的速度</a:t>
            </a:r>
            <a:endParaRPr lang="zh-CN" altLang="en-US" sz="3200" dirty="0" smtClean="0"/>
          </a:p>
          <a:p>
            <a:r>
              <a:rPr lang="zh-CN" altLang="en-US" dirty="0" smtClean="0"/>
              <a:t> 撇开与软硬件等有关的因素，可以认为一个特定算法“运行工作量”的大小，只依赖于问题的规模</a:t>
            </a:r>
            <a:r>
              <a:rPr lang="en-US" altLang="zh-CN" dirty="0" smtClean="0"/>
              <a:t>(</a:t>
            </a:r>
            <a:r>
              <a:rPr lang="zh-CN" altLang="en-US" dirty="0" smtClean="0"/>
              <a:t>通常用</a:t>
            </a:r>
            <a:r>
              <a:rPr lang="en-US" altLang="en-US" dirty="0" err="1" smtClean="0"/>
              <a:t>n表示</a:t>
            </a:r>
            <a:r>
              <a:rPr lang="en-US" altLang="en-US" dirty="0" smtClean="0"/>
              <a:t>)，</a:t>
            </a:r>
            <a:r>
              <a:rPr lang="en-US" altLang="en-US" dirty="0" err="1" smtClean="0"/>
              <a:t>或者说，它是问题规模的函数</a:t>
            </a:r>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4886242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算法的时间复杂度</a:t>
            </a:r>
            <a:endParaRPr lang="en-US" dirty="0"/>
          </a:p>
        </p:txBody>
      </p:sp>
      <p:sp>
        <p:nvSpPr>
          <p:cNvPr id="3" name="内容占位符 2"/>
          <p:cNvSpPr>
            <a:spLocks noGrp="1"/>
          </p:cNvSpPr>
          <p:nvPr>
            <p:ph idx="1"/>
          </p:nvPr>
        </p:nvSpPr>
        <p:spPr/>
        <p:txBody>
          <a:bodyPr>
            <a:normAutofit/>
          </a:bodyPr>
          <a:lstStyle/>
          <a:p>
            <a:r>
              <a:rPr lang="zh-CN" altLang="en-US" dirty="0"/>
              <a:t>算法的</a:t>
            </a:r>
            <a:r>
              <a:rPr lang="en-US" altLang="en-US" dirty="0" err="1"/>
              <a:t>时间量度</a:t>
            </a:r>
            <a:r>
              <a:rPr lang="en-US" altLang="en-US" dirty="0"/>
              <a:t> </a:t>
            </a:r>
            <a:r>
              <a:rPr lang="zh-CN" altLang="en-US" dirty="0" smtClean="0"/>
              <a:t>记为</a:t>
            </a:r>
            <a:r>
              <a:rPr lang="en-US" altLang="en-US" dirty="0" smtClean="0"/>
              <a:t> </a:t>
            </a:r>
            <a:r>
              <a:rPr lang="en-US" altLang="en-US" dirty="0"/>
              <a:t>T(n</a:t>
            </a:r>
            <a:r>
              <a:rPr lang="en-US" altLang="en-US" dirty="0" smtClean="0"/>
              <a:t>)</a:t>
            </a:r>
            <a:endParaRPr lang="en-US" altLang="en-US" dirty="0"/>
          </a:p>
          <a:p>
            <a:pPr lvl="1"/>
            <a:r>
              <a:rPr lang="zh-CN" altLang="en-US" dirty="0" smtClean="0"/>
              <a:t>与</a:t>
            </a:r>
            <a:r>
              <a:rPr lang="en-US" altLang="en-US" dirty="0" err="1" smtClean="0"/>
              <a:t>算法中基本操作重复执行的次数</a:t>
            </a:r>
            <a:r>
              <a:rPr lang="zh-CN" altLang="en-US" dirty="0" smtClean="0"/>
              <a:t>有关</a:t>
            </a:r>
            <a:endParaRPr lang="en-US" altLang="en-US" dirty="0" smtClean="0"/>
          </a:p>
          <a:p>
            <a:r>
              <a:rPr lang="zh-CN" altLang="en-US" dirty="0" smtClean="0"/>
              <a:t>随着问题规模</a:t>
            </a:r>
            <a:r>
              <a:rPr lang="en-US" altLang="zh-CN" dirty="0" smtClean="0"/>
              <a:t>n</a:t>
            </a:r>
            <a:r>
              <a:rPr lang="zh-CN" altLang="en-US" dirty="0" smtClean="0"/>
              <a:t>的增加，</a:t>
            </a:r>
            <a:r>
              <a:rPr lang="en-US" altLang="en-US" dirty="0" smtClean="0"/>
              <a:t>算法</a:t>
            </a:r>
            <a:r>
              <a:rPr lang="zh-CN" altLang="en-US" dirty="0" smtClean="0"/>
              <a:t>执行时间</a:t>
            </a:r>
            <a:r>
              <a:rPr lang="zh-CN" altLang="en-US" dirty="0" smtClean="0"/>
              <a:t>的增长率</a:t>
            </a:r>
            <a:r>
              <a:rPr lang="zh-CN" altLang="en-US" dirty="0" smtClean="0"/>
              <a:t>不超过</a:t>
            </a:r>
            <a:r>
              <a:rPr lang="en-US" altLang="en-US" dirty="0" err="1" smtClean="0"/>
              <a:t>n</a:t>
            </a:r>
            <a:r>
              <a:rPr lang="en-US" altLang="en-US" dirty="0" err="1" smtClean="0"/>
              <a:t>的某个</a:t>
            </a:r>
            <a:r>
              <a:rPr lang="en-US" altLang="en-US" dirty="0" err="1" smtClean="0"/>
              <a:t>函数</a:t>
            </a:r>
            <a:r>
              <a:rPr lang="zh-CN" altLang="en-US" dirty="0" smtClean="0"/>
              <a:t>的增长率</a:t>
            </a:r>
            <a:r>
              <a:rPr lang="en-US" altLang="en-US" dirty="0" smtClean="0"/>
              <a:t>，</a:t>
            </a:r>
            <a:r>
              <a:rPr lang="zh-CN" altLang="en-US" dirty="0" smtClean="0"/>
              <a:t>那么我们说该算法的</a:t>
            </a:r>
            <a:r>
              <a:rPr lang="en-US" altLang="en-US" dirty="0" err="1" smtClean="0"/>
              <a:t>时间量度</a:t>
            </a:r>
            <a:r>
              <a:rPr lang="en-US" altLang="en-US" dirty="0" smtClean="0"/>
              <a:t>   T(n)=O(f(n))</a:t>
            </a:r>
          </a:p>
          <a:p>
            <a:pPr lvl="1"/>
            <a:r>
              <a:rPr lang="zh-CN" altLang="en-US" dirty="0" smtClean="0"/>
              <a:t>大</a:t>
            </a:r>
            <a:r>
              <a:rPr lang="en-US" altLang="en-US" dirty="0" err="1" smtClean="0"/>
              <a:t>O的定义</a:t>
            </a:r>
            <a:r>
              <a:rPr lang="en-US" altLang="en-US" dirty="0" smtClean="0"/>
              <a:t>： </a:t>
            </a:r>
            <a:r>
              <a:rPr lang="en-US" altLang="en-US" dirty="0" err="1" smtClean="0"/>
              <a:t>若f</a:t>
            </a:r>
            <a:r>
              <a:rPr lang="en-US" altLang="en-US" dirty="0" smtClean="0"/>
              <a:t>(n)</a:t>
            </a:r>
            <a:r>
              <a:rPr lang="en-US" altLang="en-US" dirty="0" err="1" smtClean="0"/>
              <a:t>是正整数n的一个函数，则x</a:t>
            </a:r>
            <a:r>
              <a:rPr lang="en-US" altLang="en-US" baseline="-25000" dirty="0" err="1" smtClean="0"/>
              <a:t>n</a:t>
            </a:r>
            <a:r>
              <a:rPr lang="en-US" altLang="en-US" dirty="0" smtClean="0"/>
              <a:t>=O(f(n)) </a:t>
            </a:r>
            <a:r>
              <a:rPr lang="en-US" altLang="en-US" dirty="0" err="1" smtClean="0"/>
              <a:t>表示</a:t>
            </a:r>
            <a:r>
              <a:rPr lang="zh-CN" altLang="en-US" dirty="0" smtClean="0"/>
              <a:t>：</a:t>
            </a:r>
            <a:endParaRPr lang="en-US" altLang="en-US" dirty="0" smtClean="0"/>
          </a:p>
          <a:p>
            <a:pPr marL="0" indent="0">
              <a:buNone/>
            </a:pPr>
            <a:r>
              <a:rPr lang="en-US" altLang="en-US" dirty="0">
                <a:sym typeface="Symbol" pitchFamily="18" charset="2"/>
              </a:rPr>
              <a:t> </a:t>
            </a:r>
            <a:r>
              <a:rPr lang="en-US" altLang="en-US" dirty="0" smtClean="0">
                <a:sym typeface="Symbol" pitchFamily="18" charset="2"/>
              </a:rPr>
              <a:t>       </a:t>
            </a:r>
            <a:r>
              <a:rPr lang="en-US" altLang="en-US" dirty="0" smtClean="0">
                <a:sym typeface="Symbol" pitchFamily="18" charset="2"/>
              </a:rPr>
              <a:t></a:t>
            </a:r>
            <a:r>
              <a:rPr lang="en-US" altLang="en-US" dirty="0" smtClean="0"/>
              <a:t>M≥</a:t>
            </a:r>
            <a:r>
              <a:rPr lang="en-US" altLang="en-US" dirty="0"/>
              <a:t>0, </a:t>
            </a:r>
            <a:r>
              <a:rPr lang="en-US" altLang="en-US" dirty="0" smtClean="0"/>
              <a:t>n</a:t>
            </a:r>
            <a:r>
              <a:rPr lang="en-US" altLang="en-US" baseline="-25000" dirty="0" smtClean="0"/>
              <a:t>0</a:t>
            </a:r>
            <a:r>
              <a:rPr lang="en-US" altLang="en-US" dirty="0"/>
              <a:t>≥0，</a:t>
            </a:r>
            <a:r>
              <a:rPr lang="en-US" altLang="en-US" dirty="0" smtClean="0"/>
              <a:t>使得</a:t>
            </a:r>
            <a:r>
              <a:rPr lang="zh-CN" altLang="en-US" dirty="0" smtClean="0"/>
              <a:t>对所有</a:t>
            </a:r>
            <a:r>
              <a:rPr lang="en-US" altLang="en-US" dirty="0" smtClean="0"/>
              <a:t>n</a:t>
            </a:r>
            <a:r>
              <a:rPr lang="en-US" altLang="en-US" dirty="0" smtClean="0"/>
              <a:t>≥</a:t>
            </a:r>
            <a:r>
              <a:rPr lang="en-US" altLang="en-US" dirty="0" smtClean="0"/>
              <a:t>n</a:t>
            </a:r>
            <a:r>
              <a:rPr lang="en-US" altLang="en-US" baseline="-25000" dirty="0" smtClean="0"/>
              <a:t>0</a:t>
            </a:r>
            <a:r>
              <a:rPr lang="en-US" altLang="en-US" dirty="0" smtClean="0"/>
              <a:t>,</a:t>
            </a:r>
            <a:r>
              <a:rPr lang="en-US" altLang="en-US" dirty="0" smtClean="0"/>
              <a:t>|x</a:t>
            </a:r>
            <a:r>
              <a:rPr lang="en-US" altLang="en-US" baseline="-25000" dirty="0" smtClean="0"/>
              <a:t>n</a:t>
            </a:r>
            <a:r>
              <a:rPr lang="en-US" altLang="en-US" dirty="0" smtClean="0"/>
              <a:t>|≤</a:t>
            </a:r>
            <a:r>
              <a:rPr lang="en-US" altLang="en-US" dirty="0" err="1" smtClean="0"/>
              <a:t>M|f</a:t>
            </a:r>
            <a:r>
              <a:rPr lang="en-US" altLang="en-US" dirty="0" smtClean="0"/>
              <a:t>(n)| </a:t>
            </a:r>
          </a:p>
          <a:p>
            <a:pPr lvl="1"/>
            <a:r>
              <a:rPr lang="en-US" altLang="zh-CN" dirty="0"/>
              <a:t>T(n)</a:t>
            </a:r>
            <a:r>
              <a:rPr lang="zh-CN" altLang="en-US" dirty="0" smtClean="0"/>
              <a:t>：</a:t>
            </a:r>
            <a:r>
              <a:rPr lang="en-US" altLang="en-US" dirty="0" smtClean="0"/>
              <a:t>算法的渐近时间复杂度</a:t>
            </a:r>
            <a:r>
              <a:rPr lang="en-US" altLang="en-US" dirty="0"/>
              <a:t>(Asymptotic Time </a:t>
            </a:r>
            <a:r>
              <a:rPr lang="en-US" altLang="en-US" dirty="0" err="1"/>
              <a:t>complexity，简称时间复杂度</a:t>
            </a:r>
            <a:r>
              <a:rPr lang="en-US"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5084728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t>表示时间复杂度的阶</a:t>
            </a:r>
            <a:endParaRPr lang="en-US" dirty="0"/>
          </a:p>
        </p:txBody>
      </p:sp>
      <p:sp>
        <p:nvSpPr>
          <p:cNvPr id="3" name="内容占位符 2"/>
          <p:cNvSpPr>
            <a:spLocks noGrp="1"/>
          </p:cNvSpPr>
          <p:nvPr>
            <p:ph idx="1"/>
          </p:nvPr>
        </p:nvSpPr>
        <p:spPr/>
        <p:txBody>
          <a:bodyPr>
            <a:normAutofit lnSpcReduction="10000"/>
          </a:bodyPr>
          <a:lstStyle/>
          <a:p>
            <a:pPr marL="0" indent="0">
              <a:buNone/>
            </a:pPr>
            <a:r>
              <a:rPr lang="en-US" altLang="en-US" sz="3000" smtClean="0"/>
              <a:t>O(1)：</a:t>
            </a:r>
            <a:r>
              <a:rPr lang="en-US" altLang="en-US" sz="3000" dirty="0" err="1"/>
              <a:t>常量时间阶</a:t>
            </a:r>
            <a:r>
              <a:rPr lang="en-US" altLang="en-US" sz="3000" dirty="0"/>
              <a:t>     </a:t>
            </a:r>
            <a:r>
              <a:rPr lang="en-US" altLang="en-US" sz="3000" dirty="0" smtClean="0"/>
              <a:t>O </a:t>
            </a:r>
            <a:r>
              <a:rPr lang="en-US" altLang="en-US" sz="3000" dirty="0"/>
              <a:t>(n)：</a:t>
            </a:r>
            <a:r>
              <a:rPr lang="en-US" altLang="en-US" sz="3000" dirty="0" err="1"/>
              <a:t>线性时间阶</a:t>
            </a:r>
            <a:endParaRPr lang="en-US" altLang="en-US" sz="3000" dirty="0"/>
          </a:p>
          <a:p>
            <a:pPr marL="0" indent="0">
              <a:buNone/>
            </a:pPr>
            <a:r>
              <a:rPr lang="en-US" altLang="zh-CN" sz="3000" dirty="0"/>
              <a:t>O(n</a:t>
            </a:r>
            <a:r>
              <a:rPr lang="en-US" altLang="zh-CN" sz="3000" baseline="30000" dirty="0"/>
              <a:t>2</a:t>
            </a:r>
            <a:r>
              <a:rPr lang="en-US" altLang="zh-CN" sz="3000" dirty="0"/>
              <a:t>)</a:t>
            </a:r>
            <a:r>
              <a:rPr lang="zh-CN" altLang="en-US" sz="3000" dirty="0"/>
              <a:t>：平方</a:t>
            </a:r>
            <a:r>
              <a:rPr lang="zh-CN" altLang="en-US" sz="3000"/>
              <a:t>阶            </a:t>
            </a:r>
            <a:r>
              <a:rPr lang="en-US" altLang="en-US" sz="3000" smtClean="0"/>
              <a:t>O </a:t>
            </a:r>
            <a:r>
              <a:rPr lang="en-US" altLang="en-US" sz="3000" dirty="0"/>
              <a:t>(</a:t>
            </a:r>
            <a:r>
              <a:rPr lang="en-US" altLang="en-US" sz="3000" err="1"/>
              <a:t>n</a:t>
            </a:r>
            <a:r>
              <a:rPr lang="en-US" altLang="en-US" sz="3000" baseline="30000" err="1"/>
              <a:t>k</a:t>
            </a:r>
            <a:r>
              <a:rPr lang="en-US" altLang="en-US" sz="3000" smtClean="0"/>
              <a:t>)：k</a:t>
            </a:r>
            <a:r>
              <a:rPr lang="en-US" altLang="en-US" sz="3000" dirty="0" err="1"/>
              <a:t>次方时间阶</a:t>
            </a:r>
            <a:r>
              <a:rPr lang="en-US" altLang="en-US" sz="3000" dirty="0"/>
              <a:t>(k</a:t>
            </a:r>
            <a:r>
              <a:rPr lang="en-US" altLang="en-US" sz="3000" dirty="0">
                <a:ea typeface="Arial Unicode MS" pitchFamily="34" charset="-122"/>
                <a:cs typeface="Arial Unicode MS" pitchFamily="34" charset="-122"/>
              </a:rPr>
              <a:t>≥2</a:t>
            </a:r>
            <a:r>
              <a:rPr lang="en-US" altLang="en-US" sz="3000" dirty="0"/>
              <a:t>)</a:t>
            </a:r>
          </a:p>
          <a:p>
            <a:pPr marL="0" indent="0">
              <a:buNone/>
            </a:pPr>
            <a:r>
              <a:rPr lang="en-US" altLang="zh-CN" sz="3000" dirty="0"/>
              <a:t>O(2</a:t>
            </a:r>
            <a:r>
              <a:rPr lang="en-US" altLang="zh-CN" sz="3000" baseline="30000" dirty="0"/>
              <a:t>n</a:t>
            </a:r>
            <a:r>
              <a:rPr lang="en-US" altLang="zh-CN" sz="3000" dirty="0"/>
              <a:t>)</a:t>
            </a:r>
            <a:r>
              <a:rPr lang="zh-CN" altLang="en-US" sz="3000" dirty="0"/>
              <a:t>：指数</a:t>
            </a:r>
            <a:r>
              <a:rPr lang="zh-CN" altLang="en-US" sz="3000" dirty="0" smtClean="0"/>
              <a:t>阶 </a:t>
            </a:r>
            <a:endParaRPr lang="en-US" altLang="zh-CN" sz="3000" dirty="0" smtClean="0"/>
          </a:p>
          <a:p>
            <a:pPr marL="0" indent="0">
              <a:buNone/>
            </a:pPr>
            <a:r>
              <a:rPr lang="en-US" altLang="en-US" sz="3000" dirty="0" smtClean="0"/>
              <a:t>O</a:t>
            </a:r>
            <a:r>
              <a:rPr lang="en-US" altLang="en-US" sz="3000" dirty="0"/>
              <a:t>(㏒n) ：</a:t>
            </a:r>
            <a:r>
              <a:rPr lang="en-US" altLang="en-US" sz="3000" dirty="0" err="1"/>
              <a:t>对数时间阶</a:t>
            </a:r>
            <a:r>
              <a:rPr lang="en-US" altLang="en-US" sz="3000" dirty="0"/>
              <a:t> O(</a:t>
            </a:r>
            <a:r>
              <a:rPr lang="en-US" altLang="en-US" sz="3000" dirty="0" err="1"/>
              <a:t>n㏒</a:t>
            </a:r>
            <a:r>
              <a:rPr lang="en-US" altLang="en-US" sz="3000" err="1"/>
              <a:t>n</a:t>
            </a:r>
            <a:r>
              <a:rPr lang="en-US" altLang="en-US" sz="3000" smtClean="0"/>
              <a:t>)：</a:t>
            </a:r>
            <a:r>
              <a:rPr lang="en-US" altLang="en-US" sz="3000" dirty="0" err="1" smtClean="0"/>
              <a:t>线性对数阶</a:t>
            </a:r>
            <a:endParaRPr lang="en-US" altLang="en-US" sz="3000" dirty="0" smtClean="0"/>
          </a:p>
          <a:p>
            <a:pPr marL="0" indent="0">
              <a:buNone/>
            </a:pPr>
            <a:endParaRPr lang="en-US" altLang="en-US" sz="3600" dirty="0" smtClean="0"/>
          </a:p>
          <a:p>
            <a:r>
              <a:rPr lang="zh-CN" altLang="en-US" sz="3500" dirty="0"/>
              <a:t>由于函数有如下的增长关系：</a:t>
            </a:r>
            <a:endParaRPr lang="en-US" altLang="zh-CN" sz="3500" dirty="0"/>
          </a:p>
          <a:p>
            <a:pPr marL="0" indent="0">
              <a:buNone/>
            </a:pPr>
            <a:r>
              <a:rPr lang="en-US" altLang="en-US" sz="3000" b="1" dirty="0">
                <a:ea typeface="仿宋_GB2312" pitchFamily="1" charset="-122"/>
              </a:rPr>
              <a:t>c &lt; log</a:t>
            </a:r>
            <a:r>
              <a:rPr lang="en-US" altLang="en-US" sz="3000" b="1" baseline="-25000" dirty="0">
                <a:ea typeface="仿宋_GB2312" pitchFamily="1" charset="-122"/>
              </a:rPr>
              <a:t>2</a:t>
            </a:r>
            <a:r>
              <a:rPr lang="en-US" altLang="en-US" sz="3000" b="1" dirty="0">
                <a:ea typeface="仿宋_GB2312" pitchFamily="1" charset="-122"/>
              </a:rPr>
              <a:t>n &lt; n &lt; nlog</a:t>
            </a:r>
            <a:r>
              <a:rPr lang="en-US" altLang="en-US" sz="3000" b="1" baseline="-25000" dirty="0">
                <a:ea typeface="仿宋_GB2312" pitchFamily="1" charset="-122"/>
              </a:rPr>
              <a:t>2</a:t>
            </a:r>
            <a:r>
              <a:rPr lang="en-US" altLang="en-US" sz="3000" b="1" dirty="0">
                <a:ea typeface="仿宋_GB2312" pitchFamily="1" charset="-122"/>
              </a:rPr>
              <a:t>n &lt; n</a:t>
            </a:r>
            <a:r>
              <a:rPr lang="en-US" altLang="en-US" sz="3000" b="1" baseline="30000" dirty="0">
                <a:ea typeface="仿宋_GB2312" pitchFamily="1" charset="-122"/>
              </a:rPr>
              <a:t>2</a:t>
            </a:r>
            <a:r>
              <a:rPr lang="en-US" altLang="en-US" sz="3000" b="1" dirty="0">
                <a:ea typeface="仿宋_GB2312" pitchFamily="1" charset="-122"/>
              </a:rPr>
              <a:t> &lt; n</a:t>
            </a:r>
            <a:r>
              <a:rPr lang="en-US" altLang="en-US" sz="3000" b="1" baseline="30000" dirty="0">
                <a:ea typeface="仿宋_GB2312" pitchFamily="1" charset="-122"/>
              </a:rPr>
              <a:t>3</a:t>
            </a:r>
            <a:r>
              <a:rPr lang="en-US" altLang="en-US" sz="3000" b="1" dirty="0">
                <a:ea typeface="仿宋_GB2312" pitchFamily="1" charset="-122"/>
              </a:rPr>
              <a:t> &lt; 2</a:t>
            </a:r>
            <a:r>
              <a:rPr lang="en-US" altLang="en-US" sz="3000" b="1" baseline="30000" dirty="0">
                <a:ea typeface="仿宋_GB2312" pitchFamily="1" charset="-122"/>
              </a:rPr>
              <a:t>n</a:t>
            </a:r>
            <a:r>
              <a:rPr lang="en-US" altLang="en-US" sz="3000" b="1" dirty="0">
                <a:ea typeface="仿宋_GB2312" pitchFamily="1" charset="-122"/>
              </a:rPr>
              <a:t> &lt; 3</a:t>
            </a:r>
            <a:r>
              <a:rPr lang="en-US" altLang="en-US" sz="3000" b="1" baseline="30000" dirty="0">
                <a:ea typeface="仿宋_GB2312" pitchFamily="1" charset="-122"/>
              </a:rPr>
              <a:t>n</a:t>
            </a:r>
            <a:r>
              <a:rPr lang="en-US" altLang="en-US" sz="3000" b="1" dirty="0">
                <a:ea typeface="仿宋_GB2312" pitchFamily="1" charset="-122"/>
              </a:rPr>
              <a:t> &lt; n! &lt; </a:t>
            </a:r>
            <a:r>
              <a:rPr lang="en-US" altLang="en-US" sz="3000" b="1" dirty="0" err="1">
                <a:ea typeface="仿宋_GB2312" pitchFamily="1" charset="-122"/>
              </a:rPr>
              <a:t>n</a:t>
            </a:r>
            <a:r>
              <a:rPr lang="en-US" altLang="en-US" sz="3000" b="1" baseline="30000" dirty="0" err="1">
                <a:ea typeface="仿宋_GB2312" pitchFamily="1" charset="-122"/>
              </a:rPr>
              <a:t>n</a:t>
            </a:r>
            <a:r>
              <a:rPr lang="en-US" altLang="en-US" sz="3000" b="1" dirty="0">
                <a:ea typeface="仿宋_GB2312" pitchFamily="1" charset="-122"/>
              </a:rPr>
              <a:t> </a:t>
            </a:r>
          </a:p>
          <a:p>
            <a:r>
              <a:rPr lang="zh-CN" altLang="en-US" sz="3500" dirty="0"/>
              <a:t>所以阶之间有如下的</a:t>
            </a:r>
            <a:r>
              <a:rPr lang="en-US" altLang="en-US" sz="3500" dirty="0" err="1"/>
              <a:t>关系</a:t>
            </a:r>
            <a:r>
              <a:rPr lang="zh-CN" altLang="en-US" sz="3500" dirty="0"/>
              <a:t>：</a:t>
            </a:r>
            <a:endParaRPr lang="en-US" altLang="en-US" sz="3500" dirty="0"/>
          </a:p>
          <a:p>
            <a:pPr marL="0" indent="0">
              <a:buNone/>
            </a:pPr>
            <a:r>
              <a:rPr lang="en-US" altLang="en-US" sz="3000" b="1" dirty="0"/>
              <a:t>O(1)&lt;O(㏒n)&lt;O(n)&lt;O(</a:t>
            </a:r>
            <a:r>
              <a:rPr lang="en-US" altLang="en-US" sz="3000" b="1" dirty="0" err="1"/>
              <a:t>n㏒n</a:t>
            </a:r>
            <a:r>
              <a:rPr lang="en-US" altLang="en-US" sz="3000" b="1" dirty="0"/>
              <a:t>)&lt;O(n</a:t>
            </a:r>
            <a:r>
              <a:rPr lang="en-US" altLang="en-US" sz="3000" b="1" baseline="30000" dirty="0"/>
              <a:t>2</a:t>
            </a:r>
            <a:r>
              <a:rPr lang="en-US" altLang="en-US" sz="3000" b="1" dirty="0"/>
              <a:t>)&lt;O(n</a:t>
            </a:r>
            <a:r>
              <a:rPr lang="en-US" altLang="en-US" sz="3000" b="1" baseline="30000" dirty="0"/>
              <a:t>3</a:t>
            </a:r>
            <a:r>
              <a:rPr lang="en-US" altLang="en-US" sz="3000" b="1" dirty="0"/>
              <a:t>)</a:t>
            </a:r>
          </a:p>
          <a:p>
            <a:pPr marL="0" indent="0">
              <a:buNone/>
            </a:pPr>
            <a:r>
              <a:rPr lang="en-US" altLang="en-US" sz="3000" b="1" dirty="0"/>
              <a:t>&lt;O(2</a:t>
            </a:r>
            <a:r>
              <a:rPr lang="en-US" altLang="en-US" sz="3000" b="1" baseline="30000" dirty="0"/>
              <a:t>n</a:t>
            </a:r>
            <a:r>
              <a:rPr lang="en-US" altLang="en-US" sz="3000" b="1" dirty="0"/>
              <a:t>)&lt;O(n!)&lt;O(</a:t>
            </a:r>
            <a:r>
              <a:rPr lang="en-US" altLang="en-US" sz="3000" b="1" dirty="0" err="1"/>
              <a:t>n</a:t>
            </a:r>
            <a:r>
              <a:rPr lang="en-US" altLang="en-US" sz="3000" b="1" baseline="30000" dirty="0" err="1"/>
              <a:t>n</a:t>
            </a:r>
            <a:r>
              <a:rPr lang="en-US" altLang="en-US" sz="3000" b="1" dirty="0"/>
              <a:t>)</a:t>
            </a:r>
          </a:p>
          <a:p>
            <a:pPr marL="0" indent="0">
              <a:buNone/>
            </a:pPr>
            <a:endParaRPr lang="en-US" altLang="en-US" sz="3600" dirty="0"/>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8139118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Ongoing-Teaching\Data Structure\课件\Time Complexity.png"/>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0" y="449264"/>
            <a:ext cx="8497888" cy="621982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zh-CN" altLang="en-US" dirty="0"/>
              <a:t>算法的时间复杂</a:t>
            </a:r>
            <a:r>
              <a:rPr lang="zh-CN" altLang="en-US" dirty="0" smtClean="0"/>
              <a:t>度</a:t>
            </a:r>
            <a:endParaRPr lang="en-US" dirty="0"/>
          </a:p>
        </p:txBody>
      </p:sp>
      <p:sp>
        <p:nvSpPr>
          <p:cNvPr id="6" name="内容占位符 5"/>
          <p:cNvSpPr>
            <a:spLocks noGrp="1"/>
          </p:cNvSpPr>
          <p:nvPr>
            <p:ph sz="half" idx="4294967295"/>
          </p:nvPr>
        </p:nvSpPr>
        <p:spPr>
          <a:xfrm>
            <a:off x="4895850" y="1268414"/>
            <a:ext cx="4248151" cy="3384550"/>
          </a:xfrm>
        </p:spPr>
        <p:txBody>
          <a:bodyPr>
            <a:normAutofit/>
          </a:bodyPr>
          <a:lstStyle/>
          <a:p>
            <a:pPr marL="0" indent="0">
              <a:buNone/>
            </a:pPr>
            <a:r>
              <a:rPr lang="en-US" sz="2400" dirty="0" smtClean="0"/>
              <a:t>O(</a:t>
            </a:r>
            <a:r>
              <a:rPr lang="en-US" sz="2400" dirty="0" err="1" smtClean="0"/>
              <a:t>logn</a:t>
            </a:r>
            <a:r>
              <a:rPr lang="en-US" sz="2400" dirty="0" smtClean="0"/>
              <a:t>): </a:t>
            </a:r>
            <a:r>
              <a:rPr lang="zh-CN" altLang="en-US" sz="2400" dirty="0" smtClean="0"/>
              <a:t>线性表的二分查找</a:t>
            </a:r>
            <a:endParaRPr lang="en-US" altLang="zh-CN" sz="2400" dirty="0" smtClean="0"/>
          </a:p>
          <a:p>
            <a:pPr marL="0" indent="0">
              <a:buNone/>
            </a:pPr>
            <a:r>
              <a:rPr lang="en-US" altLang="zh-CN" sz="2400" dirty="0" smtClean="0"/>
              <a:t>O(n):</a:t>
            </a:r>
            <a:r>
              <a:rPr lang="zh-CN" altLang="en-US" sz="2400" dirty="0" smtClean="0"/>
              <a:t>树、图的遍历</a:t>
            </a:r>
            <a:endParaRPr lang="en-US" altLang="zh-CN" sz="2400" dirty="0" smtClean="0"/>
          </a:p>
          <a:p>
            <a:pPr marL="0" indent="0">
              <a:buNone/>
            </a:pPr>
            <a:r>
              <a:rPr lang="en-US" altLang="zh-CN" sz="2400" dirty="0" smtClean="0"/>
              <a:t>O(</a:t>
            </a:r>
            <a:r>
              <a:rPr lang="en-US" altLang="zh-CN" sz="2400" dirty="0" err="1" smtClean="0"/>
              <a:t>nlogn</a:t>
            </a:r>
            <a:r>
              <a:rPr lang="en-US" altLang="zh-CN" sz="2400" dirty="0" smtClean="0"/>
              <a:t>)</a:t>
            </a:r>
            <a:r>
              <a:rPr lang="zh-CN" altLang="en-US" sz="2400" dirty="0" smtClean="0"/>
              <a:t>：排序，</a:t>
            </a:r>
            <a:r>
              <a:rPr lang="en-US" altLang="zh-CN" sz="2400" dirty="0" smtClean="0"/>
              <a:t>Huffman</a:t>
            </a:r>
            <a:r>
              <a:rPr lang="zh-CN" altLang="en-US" sz="2400" dirty="0" smtClean="0"/>
              <a:t>编码</a:t>
            </a:r>
            <a:endParaRPr lang="en-US" altLang="zh-CN" sz="2400" dirty="0" smtClean="0"/>
          </a:p>
          <a:p>
            <a:pPr marL="0" indent="0">
              <a:buNone/>
            </a:pPr>
            <a:r>
              <a:rPr lang="en-US" altLang="zh-CN" sz="2400" dirty="0" smtClean="0"/>
              <a:t>O(n</a:t>
            </a:r>
            <a:r>
              <a:rPr lang="en-US" altLang="zh-CN" sz="2400" baseline="30000" dirty="0" smtClean="0"/>
              <a:t>2</a:t>
            </a:r>
            <a:r>
              <a:rPr lang="en-US" altLang="zh-CN" sz="2400" dirty="0" smtClean="0"/>
              <a:t>)</a:t>
            </a:r>
            <a:r>
              <a:rPr lang="zh-CN" altLang="en-US" sz="2400" dirty="0" smtClean="0"/>
              <a:t>：</a:t>
            </a:r>
            <a:r>
              <a:rPr lang="en-US" altLang="zh-CN" sz="2400" dirty="0" err="1" smtClean="0"/>
              <a:t>Dijkstra</a:t>
            </a:r>
            <a:r>
              <a:rPr lang="zh-CN" altLang="en-US" sz="2400" dirty="0" smtClean="0"/>
              <a:t>算法</a:t>
            </a:r>
            <a:endParaRPr lang="en-US" altLang="zh-CN" sz="2400" dirty="0" smtClean="0"/>
          </a:p>
          <a:p>
            <a:pPr marL="0" indent="0">
              <a:buNone/>
            </a:pPr>
            <a:r>
              <a:rPr lang="en-US" altLang="zh-CN" sz="2400" dirty="0" smtClean="0"/>
              <a:t>O(n</a:t>
            </a:r>
            <a:r>
              <a:rPr lang="en-US" altLang="zh-CN" sz="2400" baseline="30000" dirty="0" smtClean="0"/>
              <a:t>3</a:t>
            </a:r>
            <a:r>
              <a:rPr lang="en-US" altLang="zh-CN" sz="2400" dirty="0" smtClean="0"/>
              <a:t>)</a:t>
            </a:r>
            <a:r>
              <a:rPr lang="zh-CN" altLang="en-US" sz="2400" dirty="0" smtClean="0"/>
              <a:t>：矩阵乘法</a:t>
            </a:r>
            <a:endParaRPr lang="en-US" altLang="zh-CN" sz="2400" dirty="0" smtClean="0"/>
          </a:p>
          <a:p>
            <a:pPr marL="0" indent="0">
              <a:buNone/>
            </a:pPr>
            <a:r>
              <a:rPr lang="en-US" altLang="zh-CN" sz="2400" dirty="0" smtClean="0"/>
              <a:t>O(</a:t>
            </a:r>
            <a:r>
              <a:rPr lang="en-US" altLang="zh-CN" sz="2400" dirty="0" err="1" smtClean="0"/>
              <a:t>n</a:t>
            </a:r>
            <a:r>
              <a:rPr lang="en-US" altLang="zh-CN" sz="2400" baseline="30000" dirty="0" err="1" smtClean="0"/>
              <a:t>c</a:t>
            </a:r>
            <a:r>
              <a:rPr lang="en-US" altLang="zh-CN" sz="2400" dirty="0" smtClean="0"/>
              <a:t>), c</a:t>
            </a:r>
            <a:r>
              <a:rPr lang="zh-CN" altLang="en-US" sz="2400" dirty="0" smtClean="0"/>
              <a:t>为常数：</a:t>
            </a:r>
            <a:r>
              <a:rPr lang="en-US" altLang="zh-CN" sz="2400" dirty="0" smtClean="0"/>
              <a:t>P</a:t>
            </a:r>
            <a:r>
              <a:rPr lang="zh-CN" altLang="en-US" sz="2400" dirty="0" smtClean="0"/>
              <a:t>问题，存在多项式算法的问题</a:t>
            </a:r>
            <a:endParaRPr lang="en-US" sz="2400" dirty="0"/>
          </a:p>
        </p:txBody>
      </p:sp>
    </p:spTree>
    <p:extLst>
      <p:ext uri="{BB962C8B-B14F-4D97-AF65-F5344CB8AC3E}">
        <p14:creationId xmlns:p14="http://schemas.microsoft.com/office/powerpoint/2010/main" val="2226076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如何分析算法复杂度</a:t>
            </a:r>
            <a:endParaRPr lang="en-US" dirty="0"/>
          </a:p>
        </p:txBody>
      </p:sp>
      <p:sp>
        <p:nvSpPr>
          <p:cNvPr id="6" name="内容占位符 5"/>
          <p:cNvSpPr>
            <a:spLocks noGrp="1"/>
          </p:cNvSpPr>
          <p:nvPr>
            <p:ph idx="1"/>
          </p:nvPr>
        </p:nvSpPr>
        <p:spPr/>
        <p:txBody>
          <a:bodyPr>
            <a:normAutofit/>
          </a:bodyPr>
          <a:lstStyle/>
          <a:p>
            <a:pPr marL="0" indent="0">
              <a:buClr>
                <a:srgbClr val="FF9900"/>
              </a:buClr>
              <a:buSzPct val="50000"/>
              <a:buNone/>
            </a:pPr>
            <a:r>
              <a:rPr lang="en-US" altLang="en-US" dirty="0" err="1" smtClean="0">
                <a:ea typeface="仿宋_GB2312" pitchFamily="1" charset="-122"/>
              </a:rPr>
              <a:t>针对并列程序段</a:t>
            </a:r>
            <a:r>
              <a:rPr lang="zh-CN" altLang="en-US" dirty="0" smtClean="0">
                <a:ea typeface="仿宋_GB2312" pitchFamily="1" charset="-122"/>
              </a:rPr>
              <a:t>，有：</a:t>
            </a:r>
            <a:r>
              <a:rPr lang="en-US" altLang="en-US" sz="2800" dirty="0" smtClean="0">
                <a:ea typeface="仿宋_GB2312" pitchFamily="1" charset="-122"/>
              </a:rPr>
              <a:t> </a:t>
            </a:r>
            <a:endParaRPr lang="en-US" altLang="en-US" sz="1200" dirty="0">
              <a:ea typeface="仿宋_GB2312" pitchFamily="1" charset="-122"/>
            </a:endParaRPr>
          </a:p>
          <a:p>
            <a:pPr marL="0" indent="0">
              <a:buNone/>
            </a:pPr>
            <a:r>
              <a:rPr lang="en-US" altLang="en-US" sz="2800" dirty="0">
                <a:ea typeface="仿宋_GB2312" pitchFamily="1" charset="-122"/>
              </a:rPr>
              <a:t>  </a:t>
            </a:r>
            <a:r>
              <a:rPr lang="en-US" altLang="en-US" dirty="0" smtClean="0">
                <a:ea typeface="仿宋_GB2312" pitchFamily="1" charset="-122"/>
              </a:rPr>
              <a:t>T(</a:t>
            </a:r>
            <a:r>
              <a:rPr lang="en-US" altLang="en-US" i="1" dirty="0" smtClean="0">
                <a:ea typeface="仿宋_GB2312" pitchFamily="1" charset="-122"/>
              </a:rPr>
              <a:t>n</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  = T1 (</a:t>
            </a:r>
            <a:r>
              <a:rPr lang="en-US" altLang="en-US" i="1" dirty="0">
                <a:ea typeface="仿宋_GB2312" pitchFamily="1" charset="-122"/>
              </a:rPr>
              <a:t>n</a:t>
            </a:r>
            <a:r>
              <a:rPr lang="en-US" altLang="en-US" dirty="0">
                <a:ea typeface="仿宋_GB2312" pitchFamily="1" charset="-122"/>
              </a:rPr>
              <a:t>) + T2 (</a:t>
            </a:r>
            <a:r>
              <a:rPr lang="en-US" altLang="en-US" i="1" dirty="0">
                <a:ea typeface="仿宋_GB2312" pitchFamily="1" charset="-122"/>
              </a:rPr>
              <a:t>m</a:t>
            </a:r>
            <a:r>
              <a:rPr lang="en-US" altLang="en-US" dirty="0" smtClean="0">
                <a:ea typeface="仿宋_GB2312" pitchFamily="1" charset="-122"/>
              </a:rPr>
              <a:t>) = </a:t>
            </a:r>
            <a:r>
              <a:rPr lang="en-US" altLang="en-US" dirty="0">
                <a:ea typeface="仿宋_GB2312" pitchFamily="1" charset="-122"/>
              </a:rPr>
              <a:t>O(max (</a:t>
            </a:r>
            <a:r>
              <a:rPr lang="en-US" altLang="en-US" i="1" dirty="0">
                <a:ea typeface="仿宋_GB2312" pitchFamily="1" charset="-122"/>
              </a:rPr>
              <a:t>f</a:t>
            </a:r>
            <a:r>
              <a:rPr lang="en-US" altLang="en-US" dirty="0">
                <a:ea typeface="仿宋_GB2312" pitchFamily="1" charset="-122"/>
              </a:rPr>
              <a:t> (</a:t>
            </a:r>
            <a:r>
              <a:rPr lang="en-US" altLang="en-US" i="1" dirty="0">
                <a:ea typeface="仿宋_GB2312" pitchFamily="1" charset="-122"/>
              </a:rPr>
              <a:t>n</a:t>
            </a:r>
            <a:r>
              <a:rPr lang="en-US" altLang="en-US" dirty="0">
                <a:ea typeface="仿宋_GB2312" pitchFamily="1" charset="-122"/>
              </a:rPr>
              <a:t>), </a:t>
            </a:r>
            <a:r>
              <a:rPr lang="en-US" altLang="en-US" i="1" dirty="0">
                <a:ea typeface="仿宋_GB2312" pitchFamily="1" charset="-122"/>
              </a:rPr>
              <a:t>g</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a:t>
            </a:r>
            <a:r>
              <a:rPr lang="en-US" altLang="en-US" sz="2800" dirty="0">
                <a:ea typeface="仿宋_GB2312" pitchFamily="1" charset="-122"/>
              </a:rPr>
              <a:t/>
            </a:r>
            <a:br>
              <a:rPr lang="en-US" altLang="en-US" sz="2800" dirty="0">
                <a:ea typeface="仿宋_GB2312" pitchFamily="1" charset="-122"/>
              </a:rPr>
            </a:br>
            <a:endParaRPr lang="en-US" altLang="en-US" sz="1200" dirty="0">
              <a:ea typeface="仿宋_GB2312" pitchFamily="1" charset="-122"/>
            </a:endParaRPr>
          </a:p>
          <a:p>
            <a:pPr marL="0" indent="0">
              <a:buClr>
                <a:srgbClr val="FF9900"/>
              </a:buClr>
              <a:buSzPct val="50000"/>
              <a:buNone/>
            </a:pPr>
            <a:r>
              <a:rPr lang="en-US" altLang="en-US" dirty="0" err="1" smtClean="0">
                <a:ea typeface="仿宋_GB2312" pitchFamily="1" charset="-122"/>
              </a:rPr>
              <a:t>针对嵌套程序段</a:t>
            </a:r>
            <a:r>
              <a:rPr lang="zh-CN" altLang="en-US" dirty="0" smtClean="0">
                <a:ea typeface="仿宋_GB2312" pitchFamily="1" charset="-122"/>
              </a:rPr>
              <a:t>，有：</a:t>
            </a:r>
            <a:endParaRPr lang="en-US" altLang="en-US" dirty="0">
              <a:ea typeface="仿宋_GB2312" pitchFamily="1" charset="-122"/>
            </a:endParaRPr>
          </a:p>
          <a:p>
            <a:pPr marL="0" indent="0">
              <a:buNone/>
            </a:pPr>
            <a:r>
              <a:rPr lang="en-US" altLang="en-US" dirty="0" smtClean="0">
                <a:ea typeface="仿宋_GB2312" pitchFamily="1" charset="-122"/>
              </a:rPr>
              <a:t>  </a:t>
            </a:r>
            <a:r>
              <a:rPr lang="en-US" altLang="en-US" dirty="0">
                <a:ea typeface="仿宋_GB2312" pitchFamily="1" charset="-122"/>
              </a:rPr>
              <a:t>T (</a:t>
            </a:r>
            <a:r>
              <a:rPr lang="en-US" altLang="en-US" i="1" dirty="0">
                <a:ea typeface="仿宋_GB2312" pitchFamily="1" charset="-122"/>
              </a:rPr>
              <a:t>n</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 = T1 (</a:t>
            </a:r>
            <a:r>
              <a:rPr lang="en-US" altLang="en-US" i="1" dirty="0">
                <a:ea typeface="仿宋_GB2312" pitchFamily="1" charset="-122"/>
              </a:rPr>
              <a:t>n</a:t>
            </a:r>
            <a:r>
              <a:rPr lang="en-US" altLang="en-US" dirty="0">
                <a:ea typeface="仿宋_GB2312" pitchFamily="1" charset="-122"/>
              </a:rPr>
              <a:t>) * T2 (</a:t>
            </a:r>
            <a:r>
              <a:rPr lang="en-US" altLang="en-US" i="1" dirty="0">
                <a:ea typeface="仿宋_GB2312" pitchFamily="1" charset="-122"/>
              </a:rPr>
              <a:t>m</a:t>
            </a:r>
            <a:r>
              <a:rPr lang="en-US" altLang="en-US" dirty="0" smtClean="0">
                <a:ea typeface="仿宋_GB2312" pitchFamily="1" charset="-122"/>
              </a:rPr>
              <a:t>) = </a:t>
            </a:r>
            <a:r>
              <a:rPr lang="en-US" altLang="en-US" dirty="0">
                <a:ea typeface="仿宋_GB2312" pitchFamily="1" charset="-122"/>
              </a:rPr>
              <a:t>O(</a:t>
            </a:r>
            <a:r>
              <a:rPr lang="en-US" altLang="en-US" i="1" dirty="0">
                <a:ea typeface="仿宋_GB2312" pitchFamily="1" charset="-122"/>
              </a:rPr>
              <a:t>f</a:t>
            </a:r>
            <a:r>
              <a:rPr lang="en-US" altLang="en-US" dirty="0">
                <a:ea typeface="仿宋_GB2312" pitchFamily="1" charset="-122"/>
              </a:rPr>
              <a:t> (</a:t>
            </a:r>
            <a:r>
              <a:rPr lang="en-US" altLang="en-US" i="1" dirty="0">
                <a:ea typeface="仿宋_GB2312" pitchFamily="1" charset="-122"/>
              </a:rPr>
              <a:t>n</a:t>
            </a:r>
            <a:r>
              <a:rPr lang="en-US" altLang="en-US" dirty="0">
                <a:ea typeface="仿宋_GB2312" pitchFamily="1" charset="-122"/>
              </a:rPr>
              <a:t>)*</a:t>
            </a:r>
            <a:r>
              <a:rPr lang="en-US" altLang="en-US" i="1" dirty="0">
                <a:ea typeface="仿宋_GB2312" pitchFamily="1" charset="-122"/>
              </a:rPr>
              <a:t>g</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a:t>
            </a:r>
            <a:br>
              <a:rPr lang="en-US" altLang="en-US" dirty="0">
                <a:ea typeface="仿宋_GB2312" pitchFamily="1" charset="-122"/>
              </a:rPr>
            </a:br>
            <a:endParaRPr lang="en-US" altLang="en-US" sz="1100" dirty="0">
              <a:ea typeface="仿宋_GB2312" pitchFamily="1" charset="-122"/>
            </a:endParaRPr>
          </a:p>
          <a:p>
            <a:endParaRPr lang="en-US" altLang="en-US" dirty="0" smtClean="0"/>
          </a:p>
          <a:p>
            <a:r>
              <a:rPr lang="en-US" altLang="en-US" dirty="0" err="1" smtClean="0"/>
              <a:t>定理</a:t>
            </a:r>
            <a:r>
              <a:rPr lang="en-US" altLang="en-US" dirty="0" err="1"/>
              <a:t>：若A</a:t>
            </a:r>
            <a:r>
              <a:rPr lang="en-US" altLang="en-US" dirty="0"/>
              <a:t>(n)=a</a:t>
            </a:r>
            <a:r>
              <a:rPr lang="en-US" altLang="en-US" baseline="-25000" dirty="0"/>
              <a:t>m</a:t>
            </a:r>
            <a:r>
              <a:rPr lang="zh-CN" altLang="en-US" dirty="0"/>
              <a:t>*</a:t>
            </a:r>
            <a:r>
              <a:rPr lang="en-US" altLang="en-US" dirty="0"/>
              <a:t>n</a:t>
            </a:r>
            <a:r>
              <a:rPr lang="en-US" altLang="en-US" baseline="30000" dirty="0"/>
              <a:t>m</a:t>
            </a:r>
            <a:r>
              <a:rPr lang="en-US" altLang="en-US" dirty="0"/>
              <a:t> +a</a:t>
            </a:r>
            <a:r>
              <a:rPr lang="en-US" altLang="en-US" baseline="-25000" dirty="0"/>
              <a:t>m-1</a:t>
            </a:r>
            <a:r>
              <a:rPr lang="zh-CN" altLang="en-US" dirty="0"/>
              <a:t>* </a:t>
            </a:r>
            <a:r>
              <a:rPr lang="en-US" altLang="en-US" dirty="0"/>
              <a:t>n</a:t>
            </a:r>
            <a:r>
              <a:rPr lang="en-US" altLang="en-US" baseline="30000" dirty="0"/>
              <a:t>m-1</a:t>
            </a:r>
            <a:r>
              <a:rPr lang="en-US" altLang="en-US" dirty="0"/>
              <a:t> +…+a</a:t>
            </a:r>
            <a:r>
              <a:rPr lang="en-US" altLang="en-US" baseline="-25000" dirty="0"/>
              <a:t>1</a:t>
            </a:r>
            <a:r>
              <a:rPr lang="zh-CN" altLang="en-US" dirty="0"/>
              <a:t>* </a:t>
            </a:r>
            <a:r>
              <a:rPr lang="en-US" altLang="en-US" dirty="0"/>
              <a:t>n+a</a:t>
            </a:r>
            <a:r>
              <a:rPr lang="en-US" altLang="en-US" baseline="-25000" dirty="0"/>
              <a:t>0</a:t>
            </a:r>
            <a:r>
              <a:rPr lang="en-US" altLang="en-US" dirty="0"/>
              <a:t>是一个m次多项式，则A(n)=O(n</a:t>
            </a:r>
            <a:r>
              <a:rPr lang="en-US" altLang="en-US" baseline="30000" dirty="0"/>
              <a:t>m</a:t>
            </a:r>
            <a:r>
              <a:rPr lang="en-US" altLang="en-US" dirty="0"/>
              <a:t>)</a:t>
            </a:r>
          </a:p>
          <a:p>
            <a:pPr lvl="1"/>
            <a:r>
              <a:rPr lang="zh-CN" altLang="en-US" dirty="0"/>
              <a:t>常系数可忽略：</a:t>
            </a:r>
            <a:r>
              <a:rPr lang="en-US" altLang="zh-CN" dirty="0"/>
              <a:t>O(f(n)) = O(c *f(n))</a:t>
            </a:r>
          </a:p>
          <a:p>
            <a:pPr lvl="1"/>
            <a:r>
              <a:rPr lang="zh-CN" altLang="en-US" dirty="0"/>
              <a:t>低次项可忽略：</a:t>
            </a:r>
            <a:r>
              <a:rPr lang="en-US" altLang="zh-CN" dirty="0"/>
              <a:t> </a:t>
            </a:r>
            <a:r>
              <a:rPr lang="zh-CN" altLang="en-US" dirty="0"/>
              <a:t>若</a:t>
            </a:r>
            <a:r>
              <a:rPr lang="en-US" altLang="zh-CN" dirty="0"/>
              <a:t>a&gt;b&gt;0</a:t>
            </a:r>
            <a:r>
              <a:rPr lang="zh-CN" altLang="en-US" dirty="0"/>
              <a:t>，那么</a:t>
            </a:r>
            <a:r>
              <a:rPr lang="en-US" altLang="zh-CN" dirty="0"/>
              <a:t>O(</a:t>
            </a:r>
            <a:r>
              <a:rPr lang="en-US" altLang="zh-CN" dirty="0" err="1"/>
              <a:t>n</a:t>
            </a:r>
            <a:r>
              <a:rPr lang="en-US" altLang="zh-CN" baseline="30000" dirty="0" err="1"/>
              <a:t>a</a:t>
            </a:r>
            <a:r>
              <a:rPr lang="en-US" altLang="zh-CN" dirty="0" err="1"/>
              <a:t>+n</a:t>
            </a:r>
            <a:r>
              <a:rPr lang="en-US" altLang="zh-CN" baseline="30000" dirty="0" err="1"/>
              <a:t>b</a:t>
            </a:r>
            <a:r>
              <a:rPr lang="en-US" altLang="zh-CN" dirty="0"/>
              <a:t>) =O(</a:t>
            </a:r>
            <a:r>
              <a:rPr lang="en-US" altLang="zh-CN" dirty="0" err="1"/>
              <a:t>n</a:t>
            </a:r>
            <a:r>
              <a:rPr lang="en-US" altLang="zh-CN" baseline="30000" dirty="0" err="1"/>
              <a:t>a</a:t>
            </a:r>
            <a:r>
              <a:rPr lang="en-US" altLang="zh-CN" dirty="0"/>
              <a:t>)</a:t>
            </a:r>
            <a:endParaRPr lang="en-US" altLang="en-US" dirty="0"/>
          </a:p>
          <a:p>
            <a:endParaRPr 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40916040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算法时间复杂度分析举例</a:t>
            </a:r>
            <a:endParaRPr 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3300" dirty="0" smtClean="0"/>
              <a:t>例：</a:t>
            </a:r>
            <a:r>
              <a:rPr lang="en-US" altLang="en-US" sz="3300" dirty="0" smtClean="0"/>
              <a:t>{++x; s=0;}</a:t>
            </a:r>
          </a:p>
          <a:p>
            <a:pPr marL="0" indent="0">
              <a:buNone/>
            </a:pPr>
            <a:r>
              <a:rPr lang="en-US" altLang="en-US" sz="3300" dirty="0" smtClean="0"/>
              <a:t>将x自增看成是基本操作，则语句频度为１，即时间复杂度为</a:t>
            </a:r>
            <a:r>
              <a:rPr lang="en-US" altLang="zh-CN" sz="3300" dirty="0" smtClean="0"/>
              <a:t>O</a:t>
            </a:r>
            <a:r>
              <a:rPr lang="en-US" altLang="en-US" sz="3300" dirty="0" smtClean="0"/>
              <a:t>(1) </a:t>
            </a:r>
            <a:r>
              <a:rPr lang="zh-CN" altLang="en-US" sz="3300" dirty="0" smtClean="0"/>
              <a:t>；</a:t>
            </a:r>
            <a:r>
              <a:rPr lang="en-US" altLang="en-US" sz="3300" dirty="0" err="1" smtClean="0"/>
              <a:t>如果将s</a:t>
            </a:r>
            <a:r>
              <a:rPr lang="en-US" altLang="en-US" sz="3300" dirty="0" smtClean="0"/>
              <a:t>=0也看成是基本操作，则语句频度为2，其时间复杂度仍为</a:t>
            </a:r>
            <a:r>
              <a:rPr lang="en-US" altLang="zh-CN" sz="3300" dirty="0" smtClean="0"/>
              <a:t>O</a:t>
            </a:r>
            <a:r>
              <a:rPr lang="en-US" altLang="en-US" sz="3300" dirty="0" smtClean="0"/>
              <a:t>(1)，即常量阶</a:t>
            </a:r>
            <a:endParaRPr lang="en-US" altLang="zh-CN" sz="3300" dirty="0" smtClean="0"/>
          </a:p>
          <a:p>
            <a:pPr marL="0" indent="0">
              <a:buNone/>
            </a:pPr>
            <a:r>
              <a:rPr lang="zh-CN" altLang="en-US" sz="3300" dirty="0" smtClean="0"/>
              <a:t>例</a:t>
            </a:r>
            <a:r>
              <a:rPr lang="zh-CN" altLang="en-US" sz="3300" dirty="0"/>
              <a:t>： </a:t>
            </a:r>
            <a:r>
              <a:rPr lang="en-US" altLang="en-US" sz="3300" dirty="0" smtClean="0"/>
              <a:t>for(</a:t>
            </a:r>
            <a:r>
              <a:rPr lang="en-US" altLang="en-US" sz="3300" dirty="0" err="1" smtClean="0"/>
              <a:t>i</a:t>
            </a:r>
            <a:r>
              <a:rPr lang="en-US" altLang="en-US" sz="3300" dirty="0" smtClean="0"/>
              <a:t>=1; </a:t>
            </a:r>
            <a:r>
              <a:rPr lang="en-US" altLang="en-US" sz="3300" dirty="0" err="1" smtClean="0"/>
              <a:t>i</a:t>
            </a:r>
            <a:r>
              <a:rPr lang="en-US" altLang="en-US" sz="3300" dirty="0" smtClean="0"/>
              <a:t>&lt;=n; ++</a:t>
            </a:r>
            <a:r>
              <a:rPr lang="en-US" altLang="en-US" sz="3300" dirty="0" err="1" smtClean="0"/>
              <a:t>i</a:t>
            </a:r>
            <a:r>
              <a:rPr lang="en-US" altLang="en-US" sz="3300" dirty="0" smtClean="0"/>
              <a:t>) { ++x; s+=x ; }  </a:t>
            </a:r>
          </a:p>
          <a:p>
            <a:pPr marL="0" indent="0">
              <a:buNone/>
            </a:pPr>
            <a:r>
              <a:rPr lang="en-US" altLang="en-US" sz="3300" dirty="0" smtClean="0"/>
              <a:t>语句频度为2</a:t>
            </a:r>
            <a:r>
              <a:rPr lang="en-US" altLang="zh-CN" sz="3300" dirty="0" smtClean="0"/>
              <a:t>n</a:t>
            </a:r>
            <a:r>
              <a:rPr lang="en-US" altLang="en-US" sz="3300" dirty="0" smtClean="0"/>
              <a:t>，其时间复杂度为O(n) ，</a:t>
            </a:r>
            <a:r>
              <a:rPr lang="en-US" altLang="en-US" sz="3300" dirty="0" err="1" smtClean="0"/>
              <a:t>即为线性阶</a:t>
            </a:r>
            <a:endParaRPr lang="en-US" altLang="en-US" sz="3300" dirty="0" smtClean="0"/>
          </a:p>
          <a:p>
            <a:pPr marL="0" indent="0">
              <a:buNone/>
            </a:pPr>
            <a:r>
              <a:rPr lang="zh-CN" altLang="en-US" sz="3300" dirty="0" smtClean="0"/>
              <a:t>例</a:t>
            </a:r>
            <a:r>
              <a:rPr lang="zh-CN" altLang="en-US" sz="3300" dirty="0"/>
              <a:t>： </a:t>
            </a:r>
            <a:r>
              <a:rPr lang="en-US" altLang="en-US" sz="3300" dirty="0" smtClean="0"/>
              <a:t>for(</a:t>
            </a:r>
            <a:r>
              <a:rPr lang="en-US" altLang="en-US" sz="3300" dirty="0" err="1" smtClean="0"/>
              <a:t>i</a:t>
            </a:r>
            <a:r>
              <a:rPr lang="en-US" altLang="en-US" sz="3300" dirty="0" smtClean="0"/>
              <a:t>=1; </a:t>
            </a:r>
            <a:r>
              <a:rPr lang="en-US" altLang="en-US" sz="3300" dirty="0" err="1" smtClean="0"/>
              <a:t>i</a:t>
            </a:r>
            <a:r>
              <a:rPr lang="en-US" altLang="en-US" sz="3300" dirty="0" smtClean="0"/>
              <a:t>&lt;=n; ++</a:t>
            </a:r>
            <a:r>
              <a:rPr lang="en-US" altLang="en-US" sz="3300" dirty="0" err="1" smtClean="0"/>
              <a:t>i</a:t>
            </a:r>
            <a:r>
              <a:rPr lang="en-US" altLang="en-US" sz="3300" dirty="0" smtClean="0"/>
              <a:t>)</a:t>
            </a:r>
          </a:p>
          <a:p>
            <a:pPr marL="0" indent="0">
              <a:buNone/>
            </a:pPr>
            <a:r>
              <a:rPr lang="en-US" altLang="en-US" sz="3300" dirty="0" smtClean="0"/>
              <a:t>　　	for(j=1; j&lt;=n; ++j)</a:t>
            </a:r>
          </a:p>
          <a:p>
            <a:pPr marL="0" indent="0">
              <a:buNone/>
            </a:pPr>
            <a:r>
              <a:rPr lang="en-US" altLang="en-US" sz="3300" dirty="0" smtClean="0"/>
              <a:t>                   { ++x; s+=x ; }</a:t>
            </a:r>
          </a:p>
          <a:p>
            <a:pPr marL="0" indent="0">
              <a:buNone/>
            </a:pPr>
            <a:r>
              <a:rPr lang="en-US" altLang="en-US" sz="3300" dirty="0" smtClean="0"/>
              <a:t>语句频度为2n</a:t>
            </a:r>
            <a:r>
              <a:rPr lang="en-US" altLang="en-US" sz="3300" baseline="30000" dirty="0" smtClean="0"/>
              <a:t>2</a:t>
            </a:r>
            <a:r>
              <a:rPr lang="en-US" altLang="en-US" sz="3300" dirty="0" smtClean="0"/>
              <a:t> ，</a:t>
            </a:r>
            <a:r>
              <a:rPr lang="en-US" altLang="en-US" sz="3300" dirty="0" err="1" smtClean="0"/>
              <a:t>其时间复杂度为O</a:t>
            </a:r>
            <a:r>
              <a:rPr lang="en-US" altLang="en-US" sz="3300" dirty="0" smtClean="0"/>
              <a:t>(n</a:t>
            </a:r>
            <a:r>
              <a:rPr lang="en-US" altLang="en-US" sz="3300" baseline="30000" dirty="0" smtClean="0"/>
              <a:t>2</a:t>
            </a:r>
            <a:r>
              <a:rPr lang="en-US" altLang="en-US" sz="3300" dirty="0" smtClean="0"/>
              <a:t>) ，</a:t>
            </a:r>
            <a:r>
              <a:rPr lang="en-US" altLang="en-US" sz="3300" dirty="0" err="1" smtClean="0"/>
              <a:t>即为平方阶</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695438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算法时间复杂度分析举例</a:t>
            </a:r>
            <a:endParaRPr lang="en-US" dirty="0"/>
          </a:p>
        </p:txBody>
      </p:sp>
      <p:sp>
        <p:nvSpPr>
          <p:cNvPr id="3" name="内容占位符 2"/>
          <p:cNvSpPr>
            <a:spLocks noGrp="1"/>
          </p:cNvSpPr>
          <p:nvPr>
            <p:ph idx="1"/>
          </p:nvPr>
        </p:nvSpPr>
        <p:spPr>
          <a:xfrm>
            <a:off x="457200" y="1124744"/>
            <a:ext cx="8435280" cy="4320480"/>
          </a:xfrm>
        </p:spPr>
        <p:txBody>
          <a:bodyPr>
            <a:normAutofit fontScale="92500" lnSpcReduction="20000"/>
          </a:bodyPr>
          <a:lstStyle/>
          <a:p>
            <a:pPr marL="0" indent="0">
              <a:lnSpc>
                <a:spcPct val="110000"/>
              </a:lnSpc>
              <a:buFontTx/>
              <a:buNone/>
            </a:pPr>
            <a:r>
              <a:rPr lang="zh-CN" altLang="en-US" dirty="0" smtClean="0"/>
              <a:t>例：</a:t>
            </a:r>
            <a:r>
              <a:rPr lang="en-US" altLang="en-US" dirty="0" err="1" smtClean="0"/>
              <a:t>两个</a:t>
            </a:r>
            <a:r>
              <a:rPr lang="en-US" altLang="en-US" dirty="0" err="1"/>
              <a:t>n</a:t>
            </a:r>
            <a:r>
              <a:rPr lang="en-US" altLang="en-US" dirty="0" err="1" smtClean="0"/>
              <a:t>阶方阵的乘法</a:t>
            </a:r>
            <a:endParaRPr lang="en-US" altLang="en-US" dirty="0" smtClean="0"/>
          </a:p>
          <a:p>
            <a:pPr marL="0" indent="0">
              <a:lnSpc>
                <a:spcPct val="110000"/>
              </a:lnSpc>
              <a:buNone/>
            </a:pPr>
            <a:r>
              <a:rPr lang="en-US" altLang="en-US" dirty="0" smtClean="0"/>
              <a:t>//</a:t>
            </a:r>
            <a:r>
              <a:rPr lang="zh-CN" altLang="en-US" dirty="0" smtClean="0">
                <a:latin typeface="楷体_GB2312" pitchFamily="49" charset="-122"/>
                <a:ea typeface="楷体_GB2312" pitchFamily="49" charset="-122"/>
              </a:rPr>
              <a:t>以</a:t>
            </a:r>
            <a:r>
              <a:rPr lang="zh-CN" altLang="en-US" dirty="0">
                <a:latin typeface="楷体_GB2312" pitchFamily="49" charset="-122"/>
                <a:ea typeface="楷体_GB2312" pitchFamily="49" charset="-122"/>
              </a:rPr>
              <a:t>二维数组存储矩阵元素，</a:t>
            </a:r>
            <a:r>
              <a:rPr lang="en-US" altLang="zh-CN" dirty="0">
                <a:ea typeface="楷体_GB2312" pitchFamily="49" charset="-122"/>
              </a:rPr>
              <a:t>c </a:t>
            </a:r>
            <a:r>
              <a:rPr lang="zh-CN" altLang="en-US" dirty="0" smtClean="0">
                <a:latin typeface="楷体_GB2312" pitchFamily="49" charset="-122"/>
                <a:ea typeface="楷体_GB2312" pitchFamily="49" charset="-122"/>
              </a:rPr>
              <a:t>为</a:t>
            </a:r>
            <a:r>
              <a:rPr lang="en-US" altLang="zh-CN" dirty="0" smtClean="0">
                <a:ea typeface="楷体_GB2312" pitchFamily="49" charset="-122"/>
              </a:rPr>
              <a:t>a </a:t>
            </a:r>
            <a:r>
              <a:rPr lang="zh-CN" altLang="en-US" dirty="0" smtClean="0">
                <a:latin typeface="楷体_GB2312" pitchFamily="49" charset="-122"/>
                <a:ea typeface="楷体_GB2312" pitchFamily="49" charset="-122"/>
              </a:rPr>
              <a:t>和</a:t>
            </a:r>
            <a:r>
              <a:rPr lang="en-US" altLang="zh-CN" dirty="0" smtClean="0">
                <a:ea typeface="楷体_GB2312" pitchFamily="49" charset="-122"/>
              </a:rPr>
              <a:t>b </a:t>
            </a:r>
            <a:r>
              <a:rPr lang="zh-CN" altLang="en-US" dirty="0">
                <a:latin typeface="楷体_GB2312" pitchFamily="49" charset="-122"/>
                <a:ea typeface="楷体_GB2312" pitchFamily="49" charset="-122"/>
              </a:rPr>
              <a:t>的</a:t>
            </a:r>
            <a:r>
              <a:rPr lang="zh-CN" altLang="en-US" dirty="0" smtClean="0">
                <a:latin typeface="楷体_GB2312" pitchFamily="49" charset="-122"/>
                <a:ea typeface="楷体_GB2312" pitchFamily="49" charset="-122"/>
              </a:rPr>
              <a:t>乘积</a:t>
            </a:r>
            <a:endParaRPr lang="en-US" altLang="en-US" dirty="0"/>
          </a:p>
          <a:p>
            <a:pPr marL="0" indent="0">
              <a:lnSpc>
                <a:spcPct val="110000"/>
              </a:lnSpc>
              <a:buFontTx/>
              <a:buNone/>
            </a:pPr>
            <a:r>
              <a:rPr lang="en-US" altLang="en-US"/>
              <a:t>              </a:t>
            </a:r>
            <a:r>
              <a:rPr lang="en-US" altLang="en-US" smtClean="0"/>
              <a:t>for(i=1; i</a:t>
            </a:r>
            <a:r>
              <a:rPr lang="en-US" altLang="en-US" dirty="0"/>
              <a:t>&lt;=n; ++</a:t>
            </a:r>
            <a:r>
              <a:rPr lang="en-US" altLang="en-US" dirty="0" err="1" smtClean="0"/>
              <a:t>i</a:t>
            </a:r>
            <a:r>
              <a:rPr lang="en-US" altLang="en-US" dirty="0" smtClean="0"/>
              <a:t>)</a:t>
            </a:r>
          </a:p>
          <a:p>
            <a:pPr marL="0" indent="0">
              <a:lnSpc>
                <a:spcPct val="110000"/>
              </a:lnSpc>
              <a:buFontTx/>
              <a:buNone/>
            </a:pPr>
            <a:r>
              <a:rPr lang="en-US" altLang="en-US" dirty="0" smtClean="0"/>
              <a:t>                  for(j=1; j&lt;=n; ++j)</a:t>
            </a:r>
          </a:p>
          <a:p>
            <a:pPr marL="0" indent="0">
              <a:lnSpc>
                <a:spcPct val="110000"/>
              </a:lnSpc>
              <a:buFontTx/>
              <a:buNone/>
            </a:pPr>
            <a:r>
              <a:rPr lang="en-US" altLang="en-US" dirty="0" smtClean="0"/>
              <a:t>                     </a:t>
            </a:r>
            <a:r>
              <a:rPr lang="en-US" altLang="en-US" dirty="0"/>
              <a:t>{   c[</a:t>
            </a:r>
            <a:r>
              <a:rPr lang="en-US" altLang="en-US" dirty="0" err="1"/>
              <a:t>i</a:t>
            </a:r>
            <a:r>
              <a:rPr lang="en-US" altLang="en-US" dirty="0"/>
              <a:t>][j]=0 </a:t>
            </a:r>
            <a:r>
              <a:rPr lang="en-US" altLang="en-US" dirty="0" smtClean="0"/>
              <a:t>; </a:t>
            </a:r>
            <a:endParaRPr lang="en-US" altLang="en-US" baseline="30000" dirty="0"/>
          </a:p>
          <a:p>
            <a:pPr marL="0" indent="0">
              <a:lnSpc>
                <a:spcPct val="110000"/>
              </a:lnSpc>
              <a:buNone/>
            </a:pPr>
            <a:r>
              <a:rPr lang="en-US" altLang="en-US" dirty="0"/>
              <a:t>                          for(k=1; k&lt;=n; ++k</a:t>
            </a:r>
            <a:r>
              <a:rPr lang="en-US" altLang="en-US" dirty="0" smtClean="0"/>
              <a:t>)</a:t>
            </a:r>
            <a:endParaRPr lang="en-US" altLang="en-US" dirty="0"/>
          </a:p>
          <a:p>
            <a:pPr marL="0" indent="0">
              <a:lnSpc>
                <a:spcPct val="110000"/>
              </a:lnSpc>
              <a:buFontTx/>
              <a:buNone/>
            </a:pPr>
            <a:r>
              <a:rPr lang="en-US" altLang="en-US" dirty="0" smtClean="0"/>
              <a:t>                               </a:t>
            </a:r>
            <a:r>
              <a:rPr lang="en-US" altLang="en-US" dirty="0"/>
              <a:t>c[</a:t>
            </a:r>
            <a:r>
              <a:rPr lang="en-US" altLang="en-US" dirty="0" err="1"/>
              <a:t>i</a:t>
            </a:r>
            <a:r>
              <a:rPr lang="en-US" altLang="en-US" dirty="0"/>
              <a:t>][j]+=a[</a:t>
            </a:r>
            <a:r>
              <a:rPr lang="en-US" altLang="en-US" dirty="0" err="1"/>
              <a:t>i</a:t>
            </a:r>
            <a:r>
              <a:rPr lang="en-US" altLang="en-US" dirty="0"/>
              <a:t>][k]*b[k][j] ; </a:t>
            </a:r>
            <a:endParaRPr lang="en-US" altLang="en-US" baseline="30000" dirty="0" smtClean="0"/>
          </a:p>
          <a:p>
            <a:pPr marL="0" indent="0">
              <a:lnSpc>
                <a:spcPct val="110000"/>
              </a:lnSpc>
              <a:buFontTx/>
              <a:buNone/>
            </a:pPr>
            <a:r>
              <a:rPr lang="en-US" altLang="en-US" dirty="0"/>
              <a:t>	</a:t>
            </a:r>
            <a:r>
              <a:rPr lang="en-US" altLang="en-US" dirty="0" smtClean="0"/>
              <a:t>	}</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5" name="TextBox 4"/>
          <p:cNvSpPr txBox="1"/>
          <p:nvPr/>
        </p:nvSpPr>
        <p:spPr>
          <a:xfrm>
            <a:off x="4750128" y="2071881"/>
            <a:ext cx="4063056" cy="553998"/>
          </a:xfrm>
          <a:prstGeom prst="rect">
            <a:avLst/>
          </a:prstGeom>
          <a:noFill/>
        </p:spPr>
        <p:txBody>
          <a:bodyPr wrap="none" rtlCol="0">
            <a:spAutoFit/>
          </a:bodyPr>
          <a:lstStyle/>
          <a:p>
            <a:r>
              <a:rPr lang="en-US" altLang="zh-CN" sz="3000" dirty="0"/>
              <a:t>……. ……. ……. ……. 2(n+1)</a:t>
            </a:r>
            <a:endParaRPr lang="en-US" sz="3000" dirty="0"/>
          </a:p>
        </p:txBody>
      </p:sp>
      <p:sp>
        <p:nvSpPr>
          <p:cNvPr id="6" name="TextBox 5"/>
          <p:cNvSpPr txBox="1"/>
          <p:nvPr/>
        </p:nvSpPr>
        <p:spPr>
          <a:xfrm>
            <a:off x="5220073" y="2636912"/>
            <a:ext cx="3549845" cy="553998"/>
          </a:xfrm>
          <a:prstGeom prst="rect">
            <a:avLst/>
          </a:prstGeom>
          <a:noFill/>
        </p:spPr>
        <p:txBody>
          <a:bodyPr wrap="none" rtlCol="0">
            <a:spAutoFit/>
          </a:bodyPr>
          <a:lstStyle/>
          <a:p>
            <a:r>
              <a:rPr lang="en-US" altLang="zh-CN" sz="3000" dirty="0"/>
              <a:t>……. ……. ……. </a:t>
            </a:r>
            <a:r>
              <a:rPr lang="en-US" altLang="en-US" sz="3000" dirty="0"/>
              <a:t>2n(n+1)</a:t>
            </a:r>
            <a:endParaRPr lang="en-US" sz="3000" dirty="0"/>
          </a:p>
        </p:txBody>
      </p:sp>
      <p:sp>
        <p:nvSpPr>
          <p:cNvPr id="7" name="TextBox 6"/>
          <p:cNvSpPr txBox="1"/>
          <p:nvPr/>
        </p:nvSpPr>
        <p:spPr>
          <a:xfrm>
            <a:off x="4721273" y="3140968"/>
            <a:ext cx="4093488" cy="553998"/>
          </a:xfrm>
          <a:prstGeom prst="rect">
            <a:avLst/>
          </a:prstGeom>
          <a:noFill/>
        </p:spPr>
        <p:txBody>
          <a:bodyPr wrap="none" rtlCol="0">
            <a:spAutoFit/>
          </a:bodyPr>
          <a:lstStyle/>
          <a:p>
            <a:r>
              <a:rPr lang="en-US" altLang="zh-CN" sz="3000" dirty="0"/>
              <a:t>……. ……. ……. ……. ……. </a:t>
            </a:r>
            <a:r>
              <a:rPr lang="en-US" altLang="en-US" sz="3000" dirty="0"/>
              <a:t>n</a:t>
            </a:r>
            <a:r>
              <a:rPr lang="en-US" altLang="en-US" sz="3000" baseline="30000" dirty="0"/>
              <a:t>2</a:t>
            </a:r>
            <a:endParaRPr lang="en-US" sz="3000" dirty="0"/>
          </a:p>
        </p:txBody>
      </p:sp>
      <p:sp>
        <p:nvSpPr>
          <p:cNvPr id="8" name="TextBox 7"/>
          <p:cNvSpPr txBox="1"/>
          <p:nvPr/>
        </p:nvSpPr>
        <p:spPr>
          <a:xfrm>
            <a:off x="5851389" y="3645024"/>
            <a:ext cx="2964498" cy="553998"/>
          </a:xfrm>
          <a:prstGeom prst="rect">
            <a:avLst/>
          </a:prstGeom>
          <a:noFill/>
        </p:spPr>
        <p:txBody>
          <a:bodyPr wrap="none" rtlCol="0">
            <a:spAutoFit/>
          </a:bodyPr>
          <a:lstStyle/>
          <a:p>
            <a:r>
              <a:rPr lang="en-US" altLang="zh-CN" sz="3000" dirty="0"/>
              <a:t>……. ……. </a:t>
            </a:r>
            <a:r>
              <a:rPr lang="en-US" altLang="en-US" sz="3000" dirty="0"/>
              <a:t>2n</a:t>
            </a:r>
            <a:r>
              <a:rPr lang="en-US" altLang="en-US" sz="3000" baseline="30000" dirty="0"/>
              <a:t>2</a:t>
            </a:r>
            <a:r>
              <a:rPr lang="en-US" altLang="en-US" sz="3000" dirty="0"/>
              <a:t>(</a:t>
            </a:r>
            <a:r>
              <a:rPr lang="en-US" altLang="zh-CN" sz="3000" dirty="0"/>
              <a:t>n+1)</a:t>
            </a:r>
            <a:endParaRPr lang="en-US" sz="3000" dirty="0"/>
          </a:p>
        </p:txBody>
      </p:sp>
      <p:sp>
        <p:nvSpPr>
          <p:cNvPr id="9" name="TextBox 8"/>
          <p:cNvSpPr txBox="1"/>
          <p:nvPr/>
        </p:nvSpPr>
        <p:spPr>
          <a:xfrm>
            <a:off x="6804248" y="4077072"/>
            <a:ext cx="1947468" cy="553998"/>
          </a:xfrm>
          <a:prstGeom prst="rect">
            <a:avLst/>
          </a:prstGeom>
          <a:noFill/>
        </p:spPr>
        <p:txBody>
          <a:bodyPr wrap="none" rtlCol="0">
            <a:spAutoFit/>
          </a:bodyPr>
          <a:lstStyle/>
          <a:p>
            <a:r>
              <a:rPr lang="en-US" altLang="zh-CN" sz="3000" dirty="0"/>
              <a:t>……. ……. </a:t>
            </a:r>
            <a:r>
              <a:rPr lang="en-US" altLang="en-US" sz="3000" dirty="0"/>
              <a:t>n</a:t>
            </a:r>
            <a:r>
              <a:rPr lang="en-US" altLang="en-US" sz="3000" baseline="30000" dirty="0"/>
              <a:t>3</a:t>
            </a:r>
            <a:endParaRPr lang="en-US" sz="3000" dirty="0"/>
          </a:p>
        </p:txBody>
      </p:sp>
      <p:sp>
        <p:nvSpPr>
          <p:cNvPr id="10" name="TextBox 9"/>
          <p:cNvSpPr txBox="1"/>
          <p:nvPr/>
        </p:nvSpPr>
        <p:spPr>
          <a:xfrm>
            <a:off x="360040" y="5103675"/>
            <a:ext cx="8460432" cy="1754327"/>
          </a:xfrm>
          <a:prstGeom prst="rect">
            <a:avLst/>
          </a:prstGeom>
          <a:noFill/>
        </p:spPr>
        <p:txBody>
          <a:bodyPr wrap="square" rtlCol="0">
            <a:spAutoFit/>
          </a:bodyPr>
          <a:lstStyle/>
          <a:p>
            <a:r>
              <a:rPr lang="zh-CN" altLang="en-US" sz="3000" dirty="0"/>
              <a:t>所有语句的执行频度之和</a:t>
            </a:r>
            <a:r>
              <a:rPr lang="en-US" altLang="zh-CN" sz="3000" dirty="0"/>
              <a:t>(</a:t>
            </a:r>
            <a:r>
              <a:rPr lang="en-US" altLang="en-US" sz="3000" dirty="0"/>
              <a:t>3n</a:t>
            </a:r>
            <a:r>
              <a:rPr lang="en-US" altLang="en-US" sz="3000" baseline="16000" dirty="0"/>
              <a:t>3</a:t>
            </a:r>
            <a:r>
              <a:rPr lang="en-US" altLang="en-US" sz="3000" dirty="0"/>
              <a:t>+5n</a:t>
            </a:r>
            <a:r>
              <a:rPr lang="en-US" altLang="en-US" sz="3000" baseline="30000" dirty="0"/>
              <a:t>2</a:t>
            </a:r>
            <a:r>
              <a:rPr lang="en-US" altLang="en-US" sz="3000" dirty="0"/>
              <a:t>+4n+2</a:t>
            </a:r>
            <a:r>
              <a:rPr lang="en-US" altLang="zh-CN" sz="3000" dirty="0"/>
              <a:t>)</a:t>
            </a:r>
            <a:r>
              <a:rPr lang="zh-CN" altLang="en-US" sz="3000" dirty="0"/>
              <a:t>是矩阵阶数</a:t>
            </a:r>
            <a:r>
              <a:rPr lang="en-US" altLang="zh-CN" sz="3000" dirty="0"/>
              <a:t>n</a:t>
            </a:r>
            <a:r>
              <a:rPr lang="zh-CN" altLang="en-US" sz="3000" dirty="0"/>
              <a:t>的函数，则该算法的</a:t>
            </a:r>
            <a:r>
              <a:rPr lang="en-US" altLang="en-US" sz="3000" dirty="0" err="1"/>
              <a:t>时间复杂度为</a:t>
            </a:r>
            <a:r>
              <a:rPr lang="en-US" altLang="en-US" sz="3000" dirty="0"/>
              <a:t> T(n) = O(3n</a:t>
            </a:r>
            <a:r>
              <a:rPr lang="en-US" altLang="en-US" sz="3000" baseline="16000" dirty="0"/>
              <a:t>3</a:t>
            </a:r>
            <a:r>
              <a:rPr lang="en-US" altLang="en-US" sz="3000" dirty="0"/>
              <a:t>+5n</a:t>
            </a:r>
            <a:r>
              <a:rPr lang="en-US" altLang="en-US" sz="3000" baseline="30000" dirty="0"/>
              <a:t>2</a:t>
            </a:r>
            <a:r>
              <a:rPr lang="en-US" altLang="en-US" sz="3000" dirty="0"/>
              <a:t>+4n+2) = O(n</a:t>
            </a:r>
            <a:r>
              <a:rPr lang="en-US" altLang="en-US" sz="3000" baseline="16000" dirty="0"/>
              <a:t>3</a:t>
            </a:r>
            <a:r>
              <a:rPr lang="en-US" altLang="en-US" sz="3000" dirty="0"/>
              <a:t>)</a:t>
            </a:r>
          </a:p>
          <a:p>
            <a:endParaRPr lang="en-US" dirty="0"/>
          </a:p>
        </p:txBody>
      </p:sp>
    </p:spTree>
    <p:extLst>
      <p:ext uri="{BB962C8B-B14F-4D97-AF65-F5344CB8AC3E}">
        <p14:creationId xmlns:p14="http://schemas.microsoft.com/office/powerpoint/2010/main" val="3457530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2"/>
          <p:cNvSpPr>
            <a:spLocks noGrp="1" noChangeArrowheads="1"/>
          </p:cNvSpPr>
          <p:nvPr>
            <p:ph type="title"/>
          </p:nvPr>
        </p:nvSpPr>
        <p:spPr/>
        <p:txBody>
          <a:bodyPr>
            <a:normAutofit/>
          </a:bodyPr>
          <a:lstStyle/>
          <a:p>
            <a:r>
              <a:rPr lang="en-US" altLang="en-US" dirty="0" err="1"/>
              <a:t>数据结构</a:t>
            </a:r>
            <a:r>
              <a:rPr lang="zh-CN" altLang="en-US" dirty="0"/>
              <a:t>实例：</a:t>
            </a:r>
            <a:r>
              <a:rPr lang="zh-CN" altLang="en-US" dirty="0" smtClean="0"/>
              <a:t>电话号码查询系统</a:t>
            </a:r>
            <a:endParaRPr lang="en-US" altLang="en-US" dirty="0"/>
          </a:p>
        </p:txBody>
      </p:sp>
      <p:sp>
        <p:nvSpPr>
          <p:cNvPr id="15363" name="Rectangle 2"/>
          <p:cNvSpPr>
            <a:spLocks noGrp="1" noChangeArrowheads="1"/>
          </p:cNvSpPr>
          <p:nvPr>
            <p:ph idx="1"/>
          </p:nvPr>
        </p:nvSpPr>
        <p:spPr/>
        <p:txBody>
          <a:bodyPr/>
          <a:lstStyle/>
          <a:p>
            <a:r>
              <a:rPr lang="zh-CN" altLang="en-US" dirty="0" smtClean="0"/>
              <a:t>设有一个电话号码薄，它记录了</a:t>
            </a:r>
            <a:r>
              <a:rPr lang="en-US" altLang="en-US" dirty="0" smtClean="0"/>
              <a:t>N</a:t>
            </a:r>
            <a:r>
              <a:rPr lang="zh-CN" altLang="en-US" dirty="0" smtClean="0"/>
              <a:t>个人的名字和其相应的电话号码，假定按如下形式安排：</a:t>
            </a:r>
            <a:r>
              <a:rPr lang="en-US" altLang="en-US" dirty="0" smtClean="0"/>
              <a:t>(a1, b1)</a:t>
            </a:r>
            <a:r>
              <a:rPr lang="zh-CN" altLang="en-US" dirty="0" smtClean="0"/>
              <a:t>，</a:t>
            </a:r>
            <a:r>
              <a:rPr lang="en-US" altLang="en-US" dirty="0" smtClean="0"/>
              <a:t>(a2, b2)</a:t>
            </a:r>
            <a:r>
              <a:rPr lang="zh-CN" altLang="en-US" dirty="0" smtClean="0"/>
              <a:t>，</a:t>
            </a:r>
            <a:r>
              <a:rPr lang="en-US" altLang="en-US" dirty="0" smtClean="0"/>
              <a:t>…(an, </a:t>
            </a:r>
            <a:r>
              <a:rPr lang="en-US" altLang="en-US" dirty="0" err="1" smtClean="0"/>
              <a:t>bn</a:t>
            </a:r>
            <a:r>
              <a:rPr lang="en-US" altLang="en-US" dirty="0" smtClean="0"/>
              <a:t>)</a:t>
            </a:r>
            <a:r>
              <a:rPr lang="zh-CN" altLang="en-US" dirty="0" smtClean="0"/>
              <a:t>，其中</a:t>
            </a:r>
            <a:r>
              <a:rPr lang="en-US" altLang="en-US" dirty="0" err="1" smtClean="0"/>
              <a:t>ai</a:t>
            </a:r>
            <a:r>
              <a:rPr lang="en-US" altLang="en-US" dirty="0" smtClean="0"/>
              <a:t>, bi (</a:t>
            </a:r>
            <a:r>
              <a:rPr lang="en-US" altLang="en-US" dirty="0" err="1" smtClean="0"/>
              <a:t>i</a:t>
            </a:r>
            <a:r>
              <a:rPr lang="en-US" altLang="en-US" dirty="0" smtClean="0"/>
              <a:t>=1</a:t>
            </a:r>
            <a:r>
              <a:rPr lang="zh-CN" altLang="en-US" dirty="0" smtClean="0"/>
              <a:t>，</a:t>
            </a:r>
            <a:r>
              <a:rPr lang="en-US" altLang="en-US" dirty="0" smtClean="0"/>
              <a:t>2…n)</a:t>
            </a:r>
            <a:r>
              <a:rPr lang="zh-CN" altLang="en-US" dirty="0" smtClean="0"/>
              <a:t> 分别表示某人的名字和电话号码</a:t>
            </a:r>
            <a:endParaRPr lang="en-US" altLang="zh-CN" dirty="0" smtClean="0"/>
          </a:p>
          <a:p>
            <a:r>
              <a:rPr lang="zh-CN" altLang="en-US" dirty="0"/>
              <a:t>数据与</a:t>
            </a:r>
            <a:r>
              <a:rPr lang="zh-CN" altLang="en-US" dirty="0" smtClean="0"/>
              <a:t>数据构成简单</a:t>
            </a:r>
            <a:r>
              <a:rPr lang="zh-CN" altLang="en-US" dirty="0"/>
              <a:t>的一对一的</a:t>
            </a:r>
            <a:r>
              <a:rPr lang="zh-CN" altLang="en-US" dirty="0" smtClean="0"/>
              <a:t>线性关系</a:t>
            </a:r>
            <a:endParaRPr lang="en-US" altLang="zh-CN" dirty="0" smtClean="0"/>
          </a:p>
          <a:p>
            <a:endParaRPr lang="zh-CN" altLang="en-US" dirty="0" smtClean="0"/>
          </a:p>
          <a:p>
            <a:pPr lvl="4"/>
            <a:endParaRPr lang="en-US" altLang="en-US" dirty="0" smtClean="0"/>
          </a:p>
        </p:txBody>
      </p:sp>
      <p:graphicFrame>
        <p:nvGraphicFramePr>
          <p:cNvPr id="15364" name="Group 4"/>
          <p:cNvGraphicFramePr>
            <a:graphicFrameLocks noGrp="1"/>
          </p:cNvGraphicFramePr>
          <p:nvPr>
            <p:ph sz="half" idx="4294967295"/>
            <p:extLst>
              <p:ext uri="{D42A27DB-BD31-4B8C-83A1-F6EECF244321}">
                <p14:modId xmlns:p14="http://schemas.microsoft.com/office/powerpoint/2010/main" val="4133293448"/>
              </p:ext>
            </p:extLst>
          </p:nvPr>
        </p:nvGraphicFramePr>
        <p:xfrm>
          <a:off x="5652121" y="4293097"/>
          <a:ext cx="3308351" cy="2556193"/>
        </p:xfrm>
        <a:graphic>
          <a:graphicData uri="http://schemas.openxmlformats.org/drawingml/2006/table">
            <a:tbl>
              <a:tblPr/>
              <a:tblGrid>
                <a:gridCol w="1363663"/>
                <a:gridCol w="1944688"/>
              </a:tblGrid>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电话号码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张三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smtClean="0">
                          <a:ln>
                            <a:noFill/>
                          </a:ln>
                          <a:solidFill>
                            <a:schemeClr val="tx1"/>
                          </a:solidFill>
                          <a:effectLst/>
                          <a:latin typeface="Arial Rounded MT Bold" pitchFamily="34" charset="0"/>
                          <a:ea typeface="黑体" pitchFamily="49" charset="-122"/>
                        </a:rPr>
                        <a:t>13612345588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李四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smtClean="0">
                          <a:ln>
                            <a:noFill/>
                          </a:ln>
                          <a:solidFill>
                            <a:schemeClr val="tx1"/>
                          </a:solidFill>
                          <a:effectLst/>
                          <a:latin typeface="Arial Rounded MT Bold" pitchFamily="34" charset="0"/>
                          <a:ea typeface="黑体" pitchFamily="49" charset="-122"/>
                        </a:rPr>
                        <a:t>13056112345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0" name="组合 19"/>
          <p:cNvGrpSpPr/>
          <p:nvPr/>
        </p:nvGrpSpPr>
        <p:grpSpPr>
          <a:xfrm>
            <a:off x="7236296" y="5373216"/>
            <a:ext cx="1728192" cy="1296144"/>
            <a:chOff x="7092280" y="2384884"/>
            <a:chExt cx="2592288" cy="2052228"/>
          </a:xfrm>
        </p:grpSpPr>
        <p:sp>
          <p:nvSpPr>
            <p:cNvPr id="18" name="十二角星 17"/>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382"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线性</a:t>
              </a:r>
              <a:r>
                <a:rPr lang="zh-CN" altLang="en-US" sz="3200" b="1" dirty="0">
                  <a:latin typeface="楷体_GB2312" pitchFamily="49" charset="-122"/>
                  <a:ea typeface="楷体_GB2312" pitchFamily="49" charset="-122"/>
                </a:rPr>
                <a:t>表结构</a:t>
              </a:r>
            </a:p>
          </p:txBody>
        </p:sp>
      </p:grpSp>
      <p:sp>
        <p:nvSpPr>
          <p:cNvPr id="16" name="TextBox 15"/>
          <p:cNvSpPr txBox="1"/>
          <p:nvPr/>
        </p:nvSpPr>
        <p:spPr>
          <a:xfrm>
            <a:off x="179514" y="4437113"/>
            <a:ext cx="5472607" cy="2331408"/>
          </a:xfrm>
          <a:prstGeom prst="rect">
            <a:avLst/>
          </a:prstGeom>
          <a:noFill/>
        </p:spPr>
        <p:txBody>
          <a:bodyPr wrap="square" rtlCol="0">
            <a:spAutoFit/>
          </a:bodyPr>
          <a:lstStyle/>
          <a:p>
            <a:r>
              <a:rPr lang="zh-CN" altLang="en-US" sz="2800" dirty="0">
                <a:latin typeface="宋体" pitchFamily="2" charset="-122"/>
              </a:rPr>
              <a:t>要求设计一个算法，当给定任何一个人的名字时，该算法能够打印出此人的电话号码，如果该电话簿中根本就没有这个人，则该</a:t>
            </a:r>
            <a:r>
              <a:rPr lang="zh-CN" altLang="en-US" sz="2800" dirty="0" smtClean="0">
                <a:latin typeface="宋体" pitchFamily="2" charset="-122"/>
              </a:rPr>
              <a:t>算法能够</a:t>
            </a:r>
            <a:r>
              <a:rPr lang="zh-CN" altLang="en-US" sz="2800" dirty="0">
                <a:latin typeface="宋体" pitchFamily="2" charset="-122"/>
              </a:rPr>
              <a:t>报告没有这个人的标志</a:t>
            </a:r>
            <a:endParaRPr 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7210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算法时间复杂度分析举例</a:t>
            </a:r>
            <a:endParaRPr lang="en-US" dirty="0"/>
          </a:p>
        </p:txBody>
      </p:sp>
      <p:sp>
        <p:nvSpPr>
          <p:cNvPr id="3" name="内容占位符 2"/>
          <p:cNvSpPr>
            <a:spLocks noGrp="1"/>
          </p:cNvSpPr>
          <p:nvPr>
            <p:ph idx="1"/>
          </p:nvPr>
        </p:nvSpPr>
        <p:spPr/>
        <p:txBody>
          <a:bodyPr>
            <a:normAutofit/>
          </a:bodyPr>
          <a:lstStyle/>
          <a:p>
            <a:pPr marL="0" indent="0">
              <a:buNone/>
            </a:pPr>
            <a:r>
              <a:rPr lang="zh-CN" altLang="en-US" dirty="0" smtClean="0"/>
              <a:t>例：</a:t>
            </a:r>
            <a:r>
              <a:rPr lang="en-US" altLang="en-US" dirty="0" smtClean="0"/>
              <a:t>for(</a:t>
            </a:r>
            <a:r>
              <a:rPr lang="en-US" altLang="en-US" dirty="0" err="1" smtClean="0"/>
              <a:t>i</a:t>
            </a:r>
            <a:r>
              <a:rPr lang="en-US" altLang="en-US" dirty="0" smtClean="0"/>
              <a:t>=2;i&lt;=n;++</a:t>
            </a:r>
            <a:r>
              <a:rPr lang="en-US" altLang="en-US" dirty="0" err="1" smtClean="0"/>
              <a:t>i</a:t>
            </a:r>
            <a:r>
              <a:rPr lang="en-US" altLang="en-US" dirty="0" smtClean="0"/>
              <a:t>)</a:t>
            </a:r>
          </a:p>
          <a:p>
            <a:pPr marL="0" indent="0">
              <a:buNone/>
            </a:pPr>
            <a:r>
              <a:rPr lang="en-US" altLang="en-US" dirty="0" smtClean="0"/>
              <a:t>              for(j=2;j&lt;=i-1;++j)</a:t>
            </a:r>
          </a:p>
          <a:p>
            <a:pPr marL="0" indent="0">
              <a:buNone/>
            </a:pPr>
            <a:r>
              <a:rPr lang="en-US" altLang="en-US" dirty="0" smtClean="0"/>
              <a:t>                    {++x; a[</a:t>
            </a:r>
            <a:r>
              <a:rPr lang="en-US" altLang="en-US" dirty="0" err="1" smtClean="0"/>
              <a:t>i,j</a:t>
            </a:r>
            <a:r>
              <a:rPr lang="en-US" altLang="en-US" dirty="0" smtClean="0"/>
              <a:t>]=x; }</a:t>
            </a:r>
          </a:p>
          <a:p>
            <a:r>
              <a:rPr lang="en-US" altLang="en-US" dirty="0" err="1" smtClean="0"/>
              <a:t>语句频度为</a:t>
            </a:r>
            <a:r>
              <a:rPr lang="en-US" altLang="en-US" dirty="0" smtClean="0"/>
              <a:t>   1+2+3+…+n-2=(1+n-2) ×(n-2)/2</a:t>
            </a:r>
          </a:p>
          <a:p>
            <a:pPr marL="0" indent="0">
              <a:buNone/>
            </a:pPr>
            <a:r>
              <a:rPr lang="en-US" altLang="en-US" dirty="0" smtClean="0"/>
              <a:t>			=(n-1)(n-2)/2 =n</a:t>
            </a:r>
            <a:r>
              <a:rPr lang="en-US" altLang="en-US" baseline="30000" dirty="0" smtClean="0"/>
              <a:t>2</a:t>
            </a:r>
            <a:r>
              <a:rPr lang="en-US" altLang="en-US" dirty="0" smtClean="0"/>
              <a:t>-3n+2/2</a:t>
            </a:r>
          </a:p>
          <a:p>
            <a:r>
              <a:rPr lang="en-US" altLang="en-US" dirty="0" err="1" smtClean="0"/>
              <a:t>时间复杂度为O</a:t>
            </a:r>
            <a:r>
              <a:rPr lang="en-US" altLang="en-US" dirty="0" smtClean="0"/>
              <a:t>(n</a:t>
            </a:r>
            <a:r>
              <a:rPr lang="en-US" altLang="en-US" baseline="30000" dirty="0" smtClean="0"/>
              <a:t>2</a:t>
            </a:r>
            <a:r>
              <a:rPr lang="en-US" altLang="en-US" dirty="0" smtClean="0"/>
              <a:t>)</a:t>
            </a:r>
            <a:r>
              <a:rPr lang="zh-CN" altLang="en-US" dirty="0" smtClean="0"/>
              <a:t>，即此算法的时间复杂度为平方阶</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18203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算法时间</a:t>
            </a:r>
            <a:r>
              <a:rPr lang="zh-CN" altLang="en-US" dirty="0"/>
              <a:t>复杂度分析举例</a:t>
            </a:r>
            <a:endParaRPr lang="en-US" dirty="0"/>
          </a:p>
        </p:txBody>
      </p:sp>
      <p:sp>
        <p:nvSpPr>
          <p:cNvPr id="48130" name="Rectangle 2"/>
          <p:cNvSpPr>
            <a:spLocks noGrp="1" noChangeArrowheads="1"/>
          </p:cNvSpPr>
          <p:nvPr>
            <p:ph idx="1"/>
          </p:nvPr>
        </p:nvSpPr>
        <p:spPr/>
        <p:txBody>
          <a:bodyPr>
            <a:normAutofit fontScale="92500" lnSpcReduction="10000"/>
          </a:bodyPr>
          <a:lstStyle/>
          <a:p>
            <a:pPr marL="0" indent="0">
              <a:lnSpc>
                <a:spcPct val="110000"/>
              </a:lnSpc>
              <a:buFontTx/>
              <a:buNone/>
            </a:pPr>
            <a:r>
              <a:rPr lang="zh-CN" altLang="en-US" sz="2800" dirty="0" smtClean="0"/>
              <a:t>例：</a:t>
            </a:r>
            <a:r>
              <a:rPr lang="en-US" altLang="en-US" sz="2800" dirty="0" err="1" smtClean="0"/>
              <a:t>素数的判断算法</a:t>
            </a:r>
            <a:endParaRPr lang="en-US" altLang="en-US" sz="2800" dirty="0"/>
          </a:p>
          <a:p>
            <a:pPr marL="0" indent="0">
              <a:buFontTx/>
              <a:buNone/>
            </a:pPr>
            <a:r>
              <a:rPr lang="en-US" altLang="zh-CN" sz="2800" dirty="0" smtClean="0"/>
              <a:t>v</a:t>
            </a:r>
            <a:r>
              <a:rPr lang="en-US" altLang="en-US" sz="2800" dirty="0" smtClean="0"/>
              <a:t>oid </a:t>
            </a:r>
            <a:r>
              <a:rPr lang="en-US" altLang="en-US" sz="2800" dirty="0"/>
              <a:t>prime( </a:t>
            </a:r>
            <a:r>
              <a:rPr lang="en-US" altLang="en-US" sz="2800" dirty="0" err="1"/>
              <a:t>int</a:t>
            </a:r>
            <a:r>
              <a:rPr lang="en-US" altLang="en-US" sz="2800" dirty="0"/>
              <a:t> n)</a:t>
            </a:r>
          </a:p>
          <a:p>
            <a:pPr marL="355600" lvl="1" indent="0">
              <a:buFontTx/>
              <a:buNone/>
            </a:pPr>
            <a:r>
              <a:rPr lang="en-US" altLang="en-US" sz="2400" dirty="0"/>
              <a:t>/*  </a:t>
            </a:r>
            <a:r>
              <a:rPr lang="en-US" altLang="en-US" sz="2400" dirty="0" err="1"/>
              <a:t>n是一个正整数</a:t>
            </a:r>
            <a:r>
              <a:rPr lang="en-US" altLang="en-US" sz="2400" dirty="0"/>
              <a:t>  */</a:t>
            </a:r>
          </a:p>
          <a:p>
            <a:pPr marL="355600" lvl="1" indent="0">
              <a:buFontTx/>
              <a:buNone/>
            </a:pPr>
            <a:r>
              <a:rPr lang="en-US" altLang="en-US" dirty="0"/>
              <a:t>{   </a:t>
            </a:r>
            <a:r>
              <a:rPr lang="en-US" altLang="en-US" dirty="0" err="1"/>
              <a:t>int</a:t>
            </a:r>
            <a:r>
              <a:rPr lang="en-US" altLang="en-US" dirty="0"/>
              <a:t> </a:t>
            </a:r>
            <a:r>
              <a:rPr lang="en-US" altLang="en-US" dirty="0" err="1"/>
              <a:t>i</a:t>
            </a:r>
            <a:r>
              <a:rPr lang="en-US" altLang="en-US" dirty="0"/>
              <a:t>=2 ; </a:t>
            </a:r>
          </a:p>
          <a:p>
            <a:pPr marL="723900" lvl="2" indent="0">
              <a:buFontTx/>
              <a:buNone/>
            </a:pPr>
            <a:r>
              <a:rPr lang="en-US" altLang="en-US" sz="2800" dirty="0"/>
              <a:t>while ( (n% </a:t>
            </a:r>
            <a:r>
              <a:rPr lang="en-US" altLang="en-US" sz="2800" dirty="0" err="1"/>
              <a:t>i</a:t>
            </a:r>
            <a:r>
              <a:rPr lang="en-US" altLang="en-US" sz="2800" dirty="0"/>
              <a:t>)!=0 &amp;&amp; </a:t>
            </a:r>
            <a:r>
              <a:rPr lang="en-US" altLang="en-US" sz="2800" dirty="0" err="1"/>
              <a:t>i</a:t>
            </a:r>
            <a:r>
              <a:rPr lang="en-US" altLang="en-US" sz="2800" dirty="0"/>
              <a:t>*1.0&lt; </a:t>
            </a:r>
            <a:r>
              <a:rPr lang="en-US" altLang="en-US" sz="2800" dirty="0" err="1"/>
              <a:t>sqrt</a:t>
            </a:r>
            <a:r>
              <a:rPr lang="en-US" altLang="en-US" sz="2800" dirty="0"/>
              <a:t>(n) )   </a:t>
            </a:r>
            <a:r>
              <a:rPr lang="en-US" altLang="en-US" sz="2800" dirty="0" err="1"/>
              <a:t>i</a:t>
            </a:r>
            <a:r>
              <a:rPr lang="en-US" altLang="en-US" sz="2800" dirty="0"/>
              <a:t>++ ;</a:t>
            </a:r>
          </a:p>
          <a:p>
            <a:pPr marL="723900" lvl="2" indent="0">
              <a:buFontTx/>
              <a:buNone/>
            </a:pPr>
            <a:r>
              <a:rPr lang="en-US" altLang="en-US" sz="2800" dirty="0"/>
              <a:t>if (</a:t>
            </a:r>
            <a:r>
              <a:rPr lang="en-US" altLang="en-US" sz="2800" dirty="0" err="1"/>
              <a:t>i</a:t>
            </a:r>
            <a:r>
              <a:rPr lang="en-US" altLang="en-US" sz="2800" dirty="0"/>
              <a:t>*1.0&gt;</a:t>
            </a:r>
            <a:r>
              <a:rPr lang="en-US" altLang="en-US" sz="2800" dirty="0" err="1"/>
              <a:t>sqrt</a:t>
            </a:r>
            <a:r>
              <a:rPr lang="en-US" altLang="en-US" sz="2800" dirty="0"/>
              <a:t>(n) )</a:t>
            </a:r>
          </a:p>
          <a:p>
            <a:pPr marL="1079500" lvl="3" indent="0">
              <a:buFontTx/>
              <a:buNone/>
            </a:pPr>
            <a:r>
              <a:rPr lang="en-US" altLang="en-US" sz="2800" dirty="0" err="1"/>
              <a:t>printf</a:t>
            </a:r>
            <a:r>
              <a:rPr lang="en-US" altLang="en-US" sz="2800" dirty="0"/>
              <a:t>(</a:t>
            </a:r>
            <a:r>
              <a:rPr lang="en-US" altLang="en-US" sz="2800" dirty="0">
                <a:latin typeface="Arial"/>
              </a:rPr>
              <a:t>“</a:t>
            </a:r>
            <a:r>
              <a:rPr lang="en-US" altLang="en-US" sz="2800" dirty="0"/>
              <a:t>&amp;d </a:t>
            </a:r>
            <a:r>
              <a:rPr lang="en-US" altLang="en-US" sz="2800" dirty="0" err="1"/>
              <a:t>是一个素数</a:t>
            </a:r>
            <a:r>
              <a:rPr lang="en-US" altLang="en-US" sz="2800" dirty="0"/>
              <a:t>\n</a:t>
            </a:r>
            <a:r>
              <a:rPr lang="en-US" altLang="en-US" sz="2800" dirty="0">
                <a:latin typeface="Arial"/>
              </a:rPr>
              <a:t>”</a:t>
            </a:r>
            <a:r>
              <a:rPr lang="en-US" altLang="en-US" sz="2800" dirty="0"/>
              <a:t> , n) ;</a:t>
            </a:r>
          </a:p>
          <a:p>
            <a:pPr marL="723900" lvl="2" indent="0">
              <a:buFontTx/>
              <a:buNone/>
            </a:pPr>
            <a:r>
              <a:rPr lang="en-US" altLang="en-US" sz="2800" dirty="0"/>
              <a:t>else</a:t>
            </a:r>
          </a:p>
          <a:p>
            <a:pPr marL="1079500" lvl="3" indent="0">
              <a:buFontTx/>
              <a:buNone/>
            </a:pPr>
            <a:r>
              <a:rPr lang="en-US" altLang="en-US" sz="2800" dirty="0" err="1"/>
              <a:t>printf</a:t>
            </a:r>
            <a:r>
              <a:rPr lang="en-US" altLang="en-US" sz="2800" dirty="0"/>
              <a:t>(</a:t>
            </a:r>
            <a:r>
              <a:rPr lang="en-US" altLang="en-US" sz="2800" dirty="0">
                <a:latin typeface="Arial"/>
              </a:rPr>
              <a:t>“</a:t>
            </a:r>
            <a:r>
              <a:rPr lang="en-US" altLang="en-US" sz="2800" dirty="0"/>
              <a:t>&amp;d </a:t>
            </a:r>
            <a:r>
              <a:rPr lang="en-US" altLang="en-US" sz="2800" dirty="0" err="1"/>
              <a:t>不是一个素数</a:t>
            </a:r>
            <a:r>
              <a:rPr lang="en-US" altLang="en-US" sz="2800" dirty="0"/>
              <a:t>\n</a:t>
            </a:r>
            <a:r>
              <a:rPr lang="en-US" altLang="en-US" sz="2800" dirty="0">
                <a:latin typeface="Arial"/>
              </a:rPr>
              <a:t>”</a:t>
            </a:r>
            <a:r>
              <a:rPr lang="en-US" altLang="en-US" sz="2800" dirty="0"/>
              <a:t> , n) ;</a:t>
            </a:r>
          </a:p>
          <a:p>
            <a:pPr marL="355600" lvl="1" indent="0">
              <a:buFontTx/>
              <a:buNone/>
            </a:pPr>
            <a:r>
              <a:rPr lang="en-US" altLang="en-US" dirty="0"/>
              <a:t>}</a:t>
            </a:r>
          </a:p>
          <a:p>
            <a:r>
              <a:rPr lang="en-US" altLang="en-US" sz="2800" dirty="0" err="1" smtClean="0"/>
              <a:t>嵌套的最深层语句是</a:t>
            </a:r>
            <a:r>
              <a:rPr lang="en-US" altLang="en-US" sz="2800" dirty="0" err="1"/>
              <a:t>i</a:t>
            </a:r>
            <a:r>
              <a:rPr lang="en-US" altLang="en-US" sz="2800" dirty="0"/>
              <a:t>++；</a:t>
            </a:r>
            <a:r>
              <a:rPr lang="en-US" altLang="en-US" sz="2800" dirty="0" err="1"/>
              <a:t>其频度由条件</a:t>
            </a:r>
            <a:r>
              <a:rPr lang="en-US" altLang="en-US" sz="2800" dirty="0"/>
              <a:t>( (n% </a:t>
            </a:r>
            <a:r>
              <a:rPr lang="en-US" altLang="en-US" sz="2800" dirty="0" err="1"/>
              <a:t>i</a:t>
            </a:r>
            <a:r>
              <a:rPr lang="en-US" altLang="en-US" sz="2800" dirty="0"/>
              <a:t>)!=0 &amp;&amp; </a:t>
            </a:r>
            <a:r>
              <a:rPr lang="en-US" altLang="en-US" sz="2800" dirty="0" err="1"/>
              <a:t>i</a:t>
            </a:r>
            <a:r>
              <a:rPr lang="en-US" altLang="en-US" sz="2800" dirty="0"/>
              <a:t>*1.0&lt; </a:t>
            </a:r>
            <a:r>
              <a:rPr lang="en-US" altLang="en-US" sz="2800" dirty="0" err="1"/>
              <a:t>sqrt</a:t>
            </a:r>
            <a:r>
              <a:rPr lang="en-US" altLang="en-US" sz="2800" dirty="0"/>
              <a:t>(n) ) </a:t>
            </a:r>
            <a:r>
              <a:rPr lang="en-US" altLang="en-US" sz="2800" dirty="0" err="1"/>
              <a:t>决定，显然i</a:t>
            </a:r>
            <a:r>
              <a:rPr lang="en-US" altLang="en-US" sz="2800" dirty="0"/>
              <a:t>*1.0&lt; </a:t>
            </a:r>
            <a:r>
              <a:rPr lang="en-US" altLang="en-US" sz="2800" dirty="0" err="1"/>
              <a:t>sqrt</a:t>
            </a:r>
            <a:r>
              <a:rPr lang="en-US" altLang="en-US" sz="2800" dirty="0"/>
              <a:t>(n</a:t>
            </a:r>
            <a:r>
              <a:rPr lang="en-US" altLang="en-US" sz="2800" dirty="0" smtClean="0"/>
              <a:t>)</a:t>
            </a:r>
          </a:p>
          <a:p>
            <a:r>
              <a:rPr lang="en-US" altLang="en-US" sz="2800" dirty="0" err="1" smtClean="0"/>
              <a:t>时间复杂度</a:t>
            </a:r>
            <a:r>
              <a:rPr lang="en-US" altLang="en-US" sz="2800" dirty="0" err="1"/>
              <a:t>O</a:t>
            </a:r>
            <a:r>
              <a:rPr lang="en-US" altLang="en-US" sz="2800" dirty="0"/>
              <a:t>(n</a:t>
            </a:r>
            <a:r>
              <a:rPr lang="en-US" altLang="en-US" sz="2800" baseline="30000" dirty="0"/>
              <a:t>1/2</a:t>
            </a:r>
            <a:r>
              <a:rPr lang="en-US" altLang="en-US" sz="2800" dirty="0" smtClean="0"/>
              <a:t>)</a:t>
            </a:r>
            <a:endParaRPr lang="en-US" altLang="en-US" sz="28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86922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0">
                                            <p:txEl>
                                              <p:pRg st="10" end="10"/>
                                            </p:txEl>
                                          </p:spTgt>
                                        </p:tgtEl>
                                        <p:attrNameLst>
                                          <p:attrName>style.visibility</p:attrName>
                                        </p:attrNameLst>
                                      </p:cBhvr>
                                      <p:to>
                                        <p:strVal val="visible"/>
                                      </p:to>
                                    </p:set>
                                    <p:animEffect transition="in" filter="fade">
                                      <p:cBhvr>
                                        <p:cTn id="7" dur="500"/>
                                        <p:tgtEl>
                                          <p:spTgt spid="48130">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30">
                                            <p:txEl>
                                              <p:pRg st="11" end="11"/>
                                            </p:txEl>
                                          </p:spTgt>
                                        </p:tgtEl>
                                        <p:attrNameLst>
                                          <p:attrName>style.visibility</p:attrName>
                                        </p:attrNameLst>
                                      </p:cBhvr>
                                      <p:to>
                                        <p:strVal val="visible"/>
                                      </p:to>
                                    </p:set>
                                    <p:animEffect transition="in" filter="fade">
                                      <p:cBhvr>
                                        <p:cTn id="12" dur="500"/>
                                        <p:tgtEl>
                                          <p:spTgt spid="481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算法时间复杂度分析举例</a:t>
            </a:r>
            <a:endParaRPr lang="en-US" dirty="0"/>
          </a:p>
        </p:txBody>
      </p:sp>
      <p:sp>
        <p:nvSpPr>
          <p:cNvPr id="49154" name="Rectangle 2"/>
          <p:cNvSpPr>
            <a:spLocks noGrp="1" noChangeArrowheads="1"/>
          </p:cNvSpPr>
          <p:nvPr>
            <p:ph idx="1"/>
          </p:nvPr>
        </p:nvSpPr>
        <p:spPr/>
        <p:txBody>
          <a:bodyPr>
            <a:normAutofit fontScale="85000" lnSpcReduction="20000"/>
          </a:bodyPr>
          <a:lstStyle/>
          <a:p>
            <a:pPr marL="0" indent="0">
              <a:lnSpc>
                <a:spcPct val="110000"/>
              </a:lnSpc>
              <a:buFontTx/>
              <a:buNone/>
            </a:pPr>
            <a:r>
              <a:rPr lang="zh-CN" altLang="en-US" sz="2800" dirty="0" smtClean="0"/>
              <a:t>例：</a:t>
            </a:r>
            <a:r>
              <a:rPr lang="en-US" altLang="en-US" sz="2800" dirty="0" err="1" smtClean="0"/>
              <a:t>冒泡排序法</a:t>
            </a:r>
            <a:endParaRPr lang="en-US" altLang="en-US" sz="2800" dirty="0"/>
          </a:p>
          <a:p>
            <a:pPr marL="0" indent="0">
              <a:buFontTx/>
              <a:buNone/>
            </a:pPr>
            <a:r>
              <a:rPr lang="en-US" altLang="zh-CN" sz="2800" dirty="0" smtClean="0"/>
              <a:t>v</a:t>
            </a:r>
            <a:r>
              <a:rPr lang="en-US" altLang="en-US" sz="2800" dirty="0" smtClean="0"/>
              <a:t>oid </a:t>
            </a:r>
            <a:r>
              <a:rPr lang="en-US" altLang="en-US" sz="2800" dirty="0" err="1" smtClean="0"/>
              <a:t>BubbleSort</a:t>
            </a:r>
            <a:r>
              <a:rPr lang="en-US" altLang="en-US" sz="2800" dirty="0" smtClean="0"/>
              <a:t>(</a:t>
            </a:r>
            <a:r>
              <a:rPr lang="en-US" altLang="en-US" sz="2800" dirty="0" err="1" smtClean="0"/>
              <a:t>int</a:t>
            </a:r>
            <a:r>
              <a:rPr lang="en-US" altLang="en-US" sz="2800" dirty="0" smtClean="0"/>
              <a:t> </a:t>
            </a:r>
            <a:r>
              <a:rPr lang="en-US" altLang="en-US" sz="2800" dirty="0"/>
              <a:t>a</a:t>
            </a:r>
            <a:r>
              <a:rPr lang="en-US" altLang="en-US" sz="2800" dirty="0" smtClean="0"/>
              <a:t>[], </a:t>
            </a:r>
            <a:r>
              <a:rPr lang="en-US" altLang="en-US" sz="2800" dirty="0" err="1" smtClean="0"/>
              <a:t>int</a:t>
            </a:r>
            <a:r>
              <a:rPr lang="en-US" altLang="en-US" sz="2800" dirty="0" smtClean="0"/>
              <a:t> </a:t>
            </a:r>
            <a:r>
              <a:rPr lang="en-US" altLang="en-US" sz="2800" dirty="0"/>
              <a:t>n</a:t>
            </a:r>
            <a:r>
              <a:rPr lang="en-US" altLang="en-US" sz="2800" dirty="0" smtClean="0"/>
              <a:t>) </a:t>
            </a:r>
            <a:r>
              <a:rPr lang="en-US" altLang="zh-CN" sz="2800" dirty="0" smtClean="0"/>
              <a:t>{</a:t>
            </a:r>
            <a:endParaRPr lang="en-US" altLang="en-US" sz="2800" dirty="0" smtClean="0"/>
          </a:p>
          <a:p>
            <a:pPr marL="0" indent="0">
              <a:buFontTx/>
              <a:buNone/>
            </a:pPr>
            <a:r>
              <a:rPr lang="en-US" altLang="zh-CN" sz="3600" dirty="0" smtClean="0"/>
              <a:t>//</a:t>
            </a:r>
            <a:r>
              <a:rPr lang="zh-CN" altLang="en-US" sz="2800" dirty="0" smtClean="0">
                <a:ea typeface="楷体_GB2312" pitchFamily="49" charset="-122"/>
              </a:rPr>
              <a:t>将</a:t>
            </a:r>
            <a:r>
              <a:rPr lang="en-US" altLang="zh-CN" sz="2800" dirty="0" smtClean="0"/>
              <a:t>a</a:t>
            </a:r>
            <a:r>
              <a:rPr lang="zh-CN" altLang="en-US" sz="2800" dirty="0" smtClean="0">
                <a:ea typeface="楷体_GB2312" pitchFamily="49" charset="-122"/>
              </a:rPr>
              <a:t>中</a:t>
            </a:r>
            <a:r>
              <a:rPr lang="zh-CN" altLang="en-US" sz="2800" dirty="0">
                <a:ea typeface="楷体_GB2312" pitchFamily="49" charset="-122"/>
              </a:rPr>
              <a:t>整数序列重新排列成自小至大有序的整数序列</a:t>
            </a:r>
            <a:endParaRPr lang="en-US" altLang="en-US" sz="2800" dirty="0"/>
          </a:p>
          <a:p>
            <a:pPr marL="355600" lvl="1" indent="0">
              <a:buFontTx/>
              <a:buNone/>
            </a:pPr>
            <a:r>
              <a:rPr lang="en-US" altLang="en-US" dirty="0"/>
              <a:t>for (</a:t>
            </a:r>
            <a:r>
              <a:rPr lang="en-US" altLang="en-US" dirty="0" err="1"/>
              <a:t>i</a:t>
            </a:r>
            <a:r>
              <a:rPr lang="en-US" altLang="en-US" dirty="0"/>
              <a:t>=n-1, change=1; </a:t>
            </a:r>
            <a:r>
              <a:rPr lang="en-US" altLang="en-US" dirty="0" err="1"/>
              <a:t>i</a:t>
            </a:r>
            <a:r>
              <a:rPr lang="en-US" altLang="en-US" dirty="0"/>
              <a:t>&gt;=1 &amp;&amp; change; --</a:t>
            </a:r>
            <a:r>
              <a:rPr lang="en-US" altLang="en-US" dirty="0" err="1"/>
              <a:t>i</a:t>
            </a:r>
            <a:r>
              <a:rPr lang="en-US" altLang="en-US" dirty="0"/>
              <a:t>)</a:t>
            </a:r>
          </a:p>
          <a:p>
            <a:pPr marL="355600" lvl="1" indent="0">
              <a:buFontTx/>
              <a:buNone/>
            </a:pPr>
            <a:r>
              <a:rPr lang="en-US" altLang="en-US" dirty="0"/>
              <a:t>for (j=0, change=0; j&lt;</a:t>
            </a:r>
            <a:r>
              <a:rPr lang="en-US" altLang="en-US" dirty="0" err="1"/>
              <a:t>i</a:t>
            </a:r>
            <a:r>
              <a:rPr lang="en-US" altLang="en-US" dirty="0"/>
              <a:t>; ++j)</a:t>
            </a:r>
          </a:p>
          <a:p>
            <a:pPr marL="355600" lvl="1" indent="0">
              <a:buFontTx/>
              <a:buNone/>
            </a:pPr>
            <a:r>
              <a:rPr lang="en-US" altLang="en-US" dirty="0"/>
              <a:t>if (a[j]&gt;a[j+1]) </a:t>
            </a:r>
            <a:r>
              <a:rPr lang="en-US" altLang="en-US" dirty="0" smtClean="0"/>
              <a:t> </a:t>
            </a:r>
            <a:r>
              <a:rPr lang="en-US" altLang="en-US" dirty="0"/>
              <a:t>{    </a:t>
            </a:r>
          </a:p>
          <a:p>
            <a:pPr marL="355600" lvl="1" indent="0">
              <a:buFontTx/>
              <a:buNone/>
            </a:pPr>
            <a:r>
              <a:rPr lang="en-US" altLang="en-US" dirty="0"/>
              <a:t>	 y=a[j];</a:t>
            </a:r>
          </a:p>
          <a:p>
            <a:pPr marL="355600" lvl="1" indent="0">
              <a:buFontTx/>
              <a:buNone/>
            </a:pPr>
            <a:r>
              <a:rPr lang="en-US" altLang="en-US" dirty="0"/>
              <a:t>	 a[j]=a[j+1];</a:t>
            </a:r>
          </a:p>
          <a:p>
            <a:pPr marL="355600" lvl="1" indent="0">
              <a:buFontTx/>
              <a:buNone/>
            </a:pPr>
            <a:r>
              <a:rPr lang="en-US" altLang="en-US" dirty="0"/>
              <a:t>	 a[j+1]=y;</a:t>
            </a:r>
          </a:p>
          <a:p>
            <a:pPr marL="355600" lvl="1" indent="0">
              <a:buFontTx/>
              <a:buNone/>
            </a:pPr>
            <a:r>
              <a:rPr lang="en-US" altLang="en-US" dirty="0"/>
              <a:t>	 change= 1;</a:t>
            </a:r>
          </a:p>
          <a:p>
            <a:pPr marL="355600" lvl="1" indent="0">
              <a:buFontTx/>
              <a:buNone/>
            </a:pPr>
            <a:r>
              <a:rPr lang="en-US" altLang="en-US" dirty="0"/>
              <a:t>	 </a:t>
            </a:r>
            <a:r>
              <a:rPr lang="en-US" altLang="en-US" dirty="0" smtClean="0"/>
              <a:t>}</a:t>
            </a:r>
          </a:p>
          <a:p>
            <a:pPr marL="355600" lvl="1" indent="0">
              <a:buFontTx/>
              <a:buNone/>
            </a:pPr>
            <a:r>
              <a:rPr lang="en-US" altLang="zh-CN" dirty="0"/>
              <a:t>}</a:t>
            </a:r>
            <a:endParaRPr lang="en-US" altLang="en-US" dirty="0" smtClean="0"/>
          </a:p>
          <a:p>
            <a:r>
              <a:rPr lang="zh-CN" altLang="en-US" sz="3400" dirty="0"/>
              <a:t>基本操作：赋值</a:t>
            </a:r>
            <a:r>
              <a:rPr lang="zh-CN" altLang="en-US" sz="3400" dirty="0" smtClean="0"/>
              <a:t>操作</a:t>
            </a:r>
            <a:endParaRPr lang="en-US" altLang="zh-CN" sz="3400" dirty="0" smtClean="0"/>
          </a:p>
          <a:p>
            <a:r>
              <a:rPr lang="en-US" altLang="en-US" sz="3000" dirty="0" smtClean="0"/>
              <a:t>最好情况</a:t>
            </a:r>
            <a:r>
              <a:rPr lang="en-US" altLang="en-US" sz="3000" dirty="0"/>
              <a:t>：0</a:t>
            </a:r>
            <a:r>
              <a:rPr lang="en-US" altLang="en-US" sz="3000" dirty="0" smtClean="0"/>
              <a:t>次</a:t>
            </a:r>
            <a:r>
              <a:rPr lang="zh-CN" altLang="en-US" sz="3000" dirty="0" smtClean="0"/>
              <a:t>；</a:t>
            </a:r>
            <a:r>
              <a:rPr lang="en-US" altLang="en-US" sz="3000" dirty="0"/>
              <a:t>最坏情况：</a:t>
            </a:r>
            <a:r>
              <a:rPr lang="en-US" altLang="en-US" sz="3000" dirty="0" smtClean="0"/>
              <a:t>n-1</a:t>
            </a:r>
            <a:r>
              <a:rPr lang="en-US" altLang="zh-CN" sz="3000" dirty="0" smtClean="0"/>
              <a:t>+n-2+ … +2+</a:t>
            </a:r>
            <a:r>
              <a:rPr lang="en-US" altLang="en-US" sz="3000" dirty="0" smtClean="0"/>
              <a:t>1=n(n-1</a:t>
            </a:r>
            <a:r>
              <a:rPr lang="en-US" altLang="en-US" sz="3000" dirty="0"/>
              <a:t>)/</a:t>
            </a:r>
            <a:r>
              <a:rPr lang="en-US" altLang="en-US" sz="3000" dirty="0" smtClean="0"/>
              <a:t>2</a:t>
            </a:r>
          </a:p>
          <a:p>
            <a:r>
              <a:rPr lang="en-US" altLang="en-US" sz="3000" dirty="0" smtClean="0"/>
              <a:t>平均时间复杂度</a:t>
            </a:r>
            <a:r>
              <a:rPr lang="zh-CN" altLang="en-US" sz="3000" dirty="0" smtClean="0"/>
              <a:t>取决于各种数据出现的概率分布</a:t>
            </a:r>
            <a:r>
              <a:rPr lang="en-US" altLang="en-US" sz="3000" dirty="0" smtClean="0"/>
              <a:t>                  </a:t>
            </a:r>
            <a:r>
              <a:rPr lang="en-US" altLang="en-US" sz="3000" b="1" dirty="0" smtClean="0"/>
              <a:t>  </a:t>
            </a:r>
            <a:endParaRPr lang="en-US" altLang="en-US" sz="3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81812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4">
                                            <p:txEl>
                                              <p:pRg st="10" end="10"/>
                                            </p:txEl>
                                          </p:spTgt>
                                        </p:tgtEl>
                                        <p:attrNameLst>
                                          <p:attrName>style.visibility</p:attrName>
                                        </p:attrNameLst>
                                      </p:cBhvr>
                                      <p:to>
                                        <p:strVal val="visible"/>
                                      </p:to>
                                    </p:set>
                                    <p:animEffect transition="in" filter="fade">
                                      <p:cBhvr>
                                        <p:cTn id="7" dur="500"/>
                                        <p:tgtEl>
                                          <p:spTgt spid="49154">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4">
                                            <p:txEl>
                                              <p:pRg st="11" end="11"/>
                                            </p:txEl>
                                          </p:spTgt>
                                        </p:tgtEl>
                                        <p:attrNameLst>
                                          <p:attrName>style.visibility</p:attrName>
                                        </p:attrNameLst>
                                      </p:cBhvr>
                                      <p:to>
                                        <p:strVal val="visible"/>
                                      </p:to>
                                    </p:set>
                                    <p:animEffect transition="in" filter="fade">
                                      <p:cBhvr>
                                        <p:cTn id="12" dur="500"/>
                                        <p:tgtEl>
                                          <p:spTgt spid="49154">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154">
                                            <p:txEl>
                                              <p:pRg st="12" end="12"/>
                                            </p:txEl>
                                          </p:spTgt>
                                        </p:tgtEl>
                                        <p:attrNameLst>
                                          <p:attrName>style.visibility</p:attrName>
                                        </p:attrNameLst>
                                      </p:cBhvr>
                                      <p:to>
                                        <p:strVal val="visible"/>
                                      </p:to>
                                    </p:set>
                                    <p:animEffect transition="in" filter="fade">
                                      <p:cBhvr>
                                        <p:cTn id="17" dur="500"/>
                                        <p:tgtEl>
                                          <p:spTgt spid="49154">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fade">
                                      <p:cBhvr>
                                        <p:cTn id="22" dur="500"/>
                                        <p:tgtEl>
                                          <p:spTgt spid="491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154">
                                            <p:txEl>
                                              <p:pRg st="4" end="4"/>
                                            </p:txEl>
                                          </p:spTgt>
                                        </p:tgtEl>
                                        <p:attrNameLst>
                                          <p:attrName>style.visibility</p:attrName>
                                        </p:attrNameLst>
                                      </p:cBhvr>
                                      <p:to>
                                        <p:strVal val="visible"/>
                                      </p:to>
                                    </p:set>
                                    <p:animEffect transition="in" filter="fade">
                                      <p:cBhvr>
                                        <p:cTn id="27" dur="500"/>
                                        <p:tgtEl>
                                          <p:spTgt spid="491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154">
                                            <p:txEl>
                                              <p:pRg st="5" end="5"/>
                                            </p:txEl>
                                          </p:spTgt>
                                        </p:tgtEl>
                                        <p:attrNameLst>
                                          <p:attrName>style.visibility</p:attrName>
                                        </p:attrNameLst>
                                      </p:cBhvr>
                                      <p:to>
                                        <p:strVal val="visible"/>
                                      </p:to>
                                    </p:set>
                                    <p:animEffect transition="in" filter="fade">
                                      <p:cBhvr>
                                        <p:cTn id="32" dur="500"/>
                                        <p:tgtEl>
                                          <p:spTgt spid="491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154">
                                            <p:txEl>
                                              <p:pRg st="6" end="6"/>
                                            </p:txEl>
                                          </p:spTgt>
                                        </p:tgtEl>
                                        <p:attrNameLst>
                                          <p:attrName>style.visibility</p:attrName>
                                        </p:attrNameLst>
                                      </p:cBhvr>
                                      <p:to>
                                        <p:strVal val="visible"/>
                                      </p:to>
                                    </p:set>
                                    <p:animEffect transition="in" filter="fade">
                                      <p:cBhvr>
                                        <p:cTn id="37" dur="500"/>
                                        <p:tgtEl>
                                          <p:spTgt spid="491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154">
                                            <p:txEl>
                                              <p:pRg st="7" end="7"/>
                                            </p:txEl>
                                          </p:spTgt>
                                        </p:tgtEl>
                                        <p:attrNameLst>
                                          <p:attrName>style.visibility</p:attrName>
                                        </p:attrNameLst>
                                      </p:cBhvr>
                                      <p:to>
                                        <p:strVal val="visible"/>
                                      </p:to>
                                    </p:set>
                                    <p:animEffect transition="in" filter="fade">
                                      <p:cBhvr>
                                        <p:cTn id="42" dur="500"/>
                                        <p:tgtEl>
                                          <p:spTgt spid="491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154">
                                            <p:txEl>
                                              <p:pRg st="8" end="8"/>
                                            </p:txEl>
                                          </p:spTgt>
                                        </p:tgtEl>
                                        <p:attrNameLst>
                                          <p:attrName>style.visibility</p:attrName>
                                        </p:attrNameLst>
                                      </p:cBhvr>
                                      <p:to>
                                        <p:strVal val="visible"/>
                                      </p:to>
                                    </p:set>
                                    <p:animEffect transition="in" filter="fade">
                                      <p:cBhvr>
                                        <p:cTn id="47" dur="500"/>
                                        <p:tgtEl>
                                          <p:spTgt spid="4915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154">
                                            <p:txEl>
                                              <p:pRg st="9" end="9"/>
                                            </p:txEl>
                                          </p:spTgt>
                                        </p:tgtEl>
                                        <p:attrNameLst>
                                          <p:attrName>style.visibility</p:attrName>
                                        </p:attrNameLst>
                                      </p:cBhvr>
                                      <p:to>
                                        <p:strVal val="visible"/>
                                      </p:to>
                                    </p:set>
                                    <p:animEffect transition="in" filter="fade">
                                      <p:cBhvr>
                                        <p:cTn id="52" dur="500"/>
                                        <p:tgtEl>
                                          <p:spTgt spid="4915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154">
                                            <p:txEl>
                                              <p:pRg st="13" end="13"/>
                                            </p:txEl>
                                          </p:spTgt>
                                        </p:tgtEl>
                                        <p:attrNameLst>
                                          <p:attrName>style.visibility</p:attrName>
                                        </p:attrNameLst>
                                      </p:cBhvr>
                                      <p:to>
                                        <p:strVal val="visible"/>
                                      </p:to>
                                    </p:set>
                                    <p:animEffect transition="in" filter="fade">
                                      <p:cBhvr>
                                        <p:cTn id="57" dur="500"/>
                                        <p:tgtEl>
                                          <p:spTgt spid="49154">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154">
                                            <p:txEl>
                                              <p:pRg st="14" end="14"/>
                                            </p:txEl>
                                          </p:spTgt>
                                        </p:tgtEl>
                                        <p:attrNameLst>
                                          <p:attrName>style.visibility</p:attrName>
                                        </p:attrNameLst>
                                      </p:cBhvr>
                                      <p:to>
                                        <p:strVal val="visible"/>
                                      </p:to>
                                    </p:set>
                                    <p:animEffect transition="in" filter="fade">
                                      <p:cBhvr>
                                        <p:cTn id="62" dur="500"/>
                                        <p:tgtEl>
                                          <p:spTgt spid="4915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r>
              <a:rPr lang="en-US" altLang="en-US" smtClean="0"/>
              <a:t>算法的空间分析</a:t>
            </a:r>
            <a:endParaRPr lang="en-US" altLang="en-US" dirty="0"/>
          </a:p>
        </p:txBody>
      </p:sp>
      <p:sp>
        <p:nvSpPr>
          <p:cNvPr id="50179" name="Rectangle 5"/>
          <p:cNvSpPr>
            <a:spLocks noGrp="1" noChangeArrowheads="1"/>
          </p:cNvSpPr>
          <p:nvPr>
            <p:ph idx="1"/>
          </p:nvPr>
        </p:nvSpPr>
        <p:spPr/>
        <p:txBody>
          <a:bodyPr>
            <a:normAutofit lnSpcReduction="10000"/>
          </a:bodyPr>
          <a:lstStyle/>
          <a:p>
            <a:r>
              <a:rPr lang="en-US" altLang="en-US" b="1" dirty="0" err="1" smtClean="0"/>
              <a:t>空间复杂度</a:t>
            </a:r>
            <a:r>
              <a:rPr lang="en-US" altLang="en-US" dirty="0" smtClean="0"/>
              <a:t>(Space complexity) </a:t>
            </a:r>
            <a:r>
              <a:rPr lang="en-US" altLang="en-US" dirty="0" err="1" smtClean="0"/>
              <a:t>是指算法编写成程序后，在计算机中运行时所需存储空间大小的度量。记作</a:t>
            </a:r>
            <a:r>
              <a:rPr lang="en-US" altLang="en-US" dirty="0" smtClean="0"/>
              <a:t>：   S(n)=O(f(n))</a:t>
            </a:r>
            <a:r>
              <a:rPr lang="zh-CN" altLang="en-US" dirty="0" smtClean="0"/>
              <a:t>，</a:t>
            </a:r>
            <a:r>
              <a:rPr lang="en-US" altLang="en-US" dirty="0" err="1" smtClean="0"/>
              <a:t>其中</a:t>
            </a:r>
            <a:r>
              <a:rPr lang="en-US" altLang="en-US" dirty="0" smtClean="0"/>
              <a:t>： </a:t>
            </a:r>
            <a:r>
              <a:rPr lang="en-US" altLang="en-US" dirty="0" err="1" smtClean="0"/>
              <a:t>n为问题的规模</a:t>
            </a:r>
            <a:r>
              <a:rPr lang="en-US" altLang="en-US" dirty="0" smtClean="0"/>
              <a:t>(</a:t>
            </a:r>
            <a:r>
              <a:rPr lang="en-US" altLang="en-US" dirty="0" err="1" smtClean="0"/>
              <a:t>或大小</a:t>
            </a:r>
            <a:r>
              <a:rPr lang="en-US" altLang="en-US" dirty="0" smtClean="0"/>
              <a:t>)</a:t>
            </a:r>
          </a:p>
          <a:p>
            <a:r>
              <a:rPr lang="zh-CN" altLang="en-US" dirty="0" smtClean="0"/>
              <a:t>该存储空间一般包括三个方面：</a:t>
            </a:r>
          </a:p>
          <a:p>
            <a:pPr lvl="1"/>
            <a:r>
              <a:rPr lang="zh-CN" altLang="en-US" dirty="0" smtClean="0"/>
              <a:t> 指令常数变量所占用的存储空间</a:t>
            </a:r>
            <a:endParaRPr lang="en-US" altLang="en-US" dirty="0" smtClean="0"/>
          </a:p>
          <a:p>
            <a:pPr lvl="1"/>
            <a:r>
              <a:rPr lang="en-US" altLang="en-US" dirty="0" smtClean="0"/>
              <a:t> </a:t>
            </a:r>
            <a:r>
              <a:rPr lang="en-US" altLang="en-US" dirty="0" err="1" smtClean="0"/>
              <a:t>输入数据所占用的存储空间</a:t>
            </a:r>
            <a:endParaRPr lang="en-US" altLang="en-US" dirty="0" smtClean="0"/>
          </a:p>
          <a:p>
            <a:pPr lvl="1"/>
            <a:r>
              <a:rPr lang="en-US" altLang="en-US" dirty="0" smtClean="0"/>
              <a:t> </a:t>
            </a:r>
            <a:r>
              <a:rPr lang="en-US" altLang="en-US" dirty="0" err="1" smtClean="0"/>
              <a:t>辅助</a:t>
            </a:r>
            <a:r>
              <a:rPr lang="en-US" altLang="en-US" dirty="0" smtClean="0"/>
              <a:t>(</a:t>
            </a:r>
            <a:r>
              <a:rPr lang="en-US" altLang="en-US" dirty="0" err="1" smtClean="0"/>
              <a:t>存储</a:t>
            </a:r>
            <a:r>
              <a:rPr lang="en-US" altLang="en-US" dirty="0" smtClean="0"/>
              <a:t>)</a:t>
            </a:r>
            <a:r>
              <a:rPr lang="zh-CN" altLang="en-US" dirty="0" smtClean="0"/>
              <a:t>空间</a:t>
            </a:r>
          </a:p>
          <a:p>
            <a:r>
              <a:rPr lang="zh-CN" altLang="en-US" dirty="0" smtClean="0"/>
              <a:t>一般地，算法的空间复杂度指的是辅助空间</a:t>
            </a:r>
          </a:p>
          <a:p>
            <a:pPr lvl="1"/>
            <a:r>
              <a:rPr lang="zh-CN" altLang="en-US" dirty="0" smtClean="0"/>
              <a:t>  一维数组</a:t>
            </a:r>
            <a:r>
              <a:rPr lang="en-US" altLang="en-US" dirty="0" smtClean="0"/>
              <a:t>a[n]： </a:t>
            </a:r>
            <a:r>
              <a:rPr lang="en-US" altLang="en-US" dirty="0" err="1" smtClean="0"/>
              <a:t>空间复杂度</a:t>
            </a:r>
            <a:r>
              <a:rPr lang="en-US" altLang="en-US" dirty="0" smtClean="0"/>
              <a:t>  O(n)</a:t>
            </a:r>
          </a:p>
          <a:p>
            <a:pPr lvl="1"/>
            <a:r>
              <a:rPr lang="en-US" altLang="en-US" dirty="0" smtClean="0"/>
              <a:t>  </a:t>
            </a:r>
            <a:r>
              <a:rPr lang="en-US" altLang="en-US" dirty="0" err="1" smtClean="0"/>
              <a:t>二维数组a</a:t>
            </a:r>
            <a:r>
              <a:rPr lang="en-US" altLang="en-US" dirty="0" smtClean="0"/>
              <a:t>[n][m]： </a:t>
            </a:r>
            <a:r>
              <a:rPr lang="en-US" altLang="en-US" dirty="0" err="1" smtClean="0"/>
              <a:t>空间复杂度</a:t>
            </a:r>
            <a:r>
              <a:rPr lang="en-US" altLang="en-US" dirty="0" smtClean="0"/>
              <a:t>  O(n*m)</a:t>
            </a:r>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019018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算法空间复杂度分析举例</a:t>
            </a:r>
            <a:endParaRPr lang="en-US"/>
          </a:p>
        </p:txBody>
      </p:sp>
      <p:sp>
        <p:nvSpPr>
          <p:cNvPr id="3" name="内容占位符 2"/>
          <p:cNvSpPr>
            <a:spLocks noGrp="1"/>
          </p:cNvSpPr>
          <p:nvPr>
            <p:ph idx="1"/>
          </p:nvPr>
        </p:nvSpPr>
        <p:spPr/>
        <p:txBody>
          <a:bodyPr>
            <a:normAutofit fontScale="92500" lnSpcReduction="10000"/>
          </a:bodyPr>
          <a:lstStyle/>
          <a:p>
            <a:r>
              <a:rPr lang="zh-CN" altLang="en-US"/>
              <a:t>将一维数组中的元素倒置存放</a:t>
            </a:r>
            <a:endParaRPr lang="en-US" altLang="zh-CN"/>
          </a:p>
          <a:p>
            <a:pPr marL="0" indent="0">
              <a:buNone/>
            </a:pPr>
            <a:r>
              <a:rPr lang="en-US" altLang="zh-CN"/>
              <a:t>ReverseArray(int a[],int n</a:t>
            </a:r>
            <a:r>
              <a:rPr lang="en-US" altLang="zh-CN" smtClean="0"/>
              <a:t>){ int i,j,*b;</a:t>
            </a:r>
          </a:p>
          <a:p>
            <a:pPr marL="0" indent="0">
              <a:buNone/>
            </a:pPr>
            <a:r>
              <a:rPr lang="en-US" altLang="zh-CN" smtClean="0"/>
              <a:t>b= (int *)malloc(sizeof(int)*n);</a:t>
            </a:r>
          </a:p>
          <a:p>
            <a:pPr marL="0" indent="0">
              <a:buNone/>
            </a:pPr>
            <a:r>
              <a:rPr lang="en-US" altLang="zh-CN" smtClean="0"/>
              <a:t>for(i=0,j=n-1;i&lt;n;i++,j--) b[j]=a[i];</a:t>
            </a:r>
          </a:p>
          <a:p>
            <a:pPr marL="0" indent="0">
              <a:buNone/>
            </a:pPr>
            <a:r>
              <a:rPr lang="en-US" altLang="zh-CN" smtClean="0"/>
              <a:t>for(i=j=0;i&lt;n;i++,j++) a[i]=b[i];</a:t>
            </a:r>
          </a:p>
          <a:p>
            <a:pPr marL="0" indent="0">
              <a:buNone/>
            </a:pPr>
            <a:r>
              <a:rPr lang="en-US" altLang="zh-CN" smtClean="0"/>
              <a:t>free(b);</a:t>
            </a:r>
          </a:p>
          <a:p>
            <a:pPr marL="0" indent="0">
              <a:buNone/>
            </a:pPr>
            <a:r>
              <a:rPr lang="en-US" altLang="zh-CN" smtClean="0"/>
              <a:t>}</a:t>
            </a:r>
          </a:p>
          <a:p>
            <a:pPr marL="0" indent="0">
              <a:buNone/>
            </a:pPr>
            <a:r>
              <a:rPr lang="zh-CN" altLang="en-US"/>
              <a:t>基本语句是循环内的交换语句，共执行</a:t>
            </a:r>
            <a:r>
              <a:rPr lang="zh-CN" altLang="en-US" smtClean="0"/>
              <a:t>了</a:t>
            </a:r>
            <a:r>
              <a:rPr lang="en-US" altLang="zh-CN" smtClean="0"/>
              <a:t>2n</a:t>
            </a:r>
            <a:r>
              <a:rPr lang="zh-CN" altLang="en-US" smtClean="0"/>
              <a:t>次</a:t>
            </a:r>
            <a:r>
              <a:rPr lang="zh-CN" altLang="en-US"/>
              <a:t>，</a:t>
            </a:r>
            <a:r>
              <a:rPr lang="en-US" altLang="zh-CN"/>
              <a:t>T(n) = </a:t>
            </a:r>
            <a:r>
              <a:rPr lang="en-US" altLang="zh-CN" smtClean="0"/>
              <a:t>2n </a:t>
            </a:r>
            <a:r>
              <a:rPr lang="en-US" altLang="zh-CN"/>
              <a:t>= O(n)</a:t>
            </a:r>
          </a:p>
          <a:p>
            <a:pPr marL="0" indent="0">
              <a:buNone/>
            </a:pPr>
            <a:r>
              <a:rPr lang="zh-CN" altLang="en-US"/>
              <a:t>辅助空间</a:t>
            </a:r>
            <a:r>
              <a:rPr lang="zh-CN" altLang="en-US" smtClean="0"/>
              <a:t>是</a:t>
            </a:r>
            <a:r>
              <a:rPr lang="zh-CN" altLang="en-US"/>
              <a:t>一</a:t>
            </a:r>
            <a:r>
              <a:rPr lang="zh-CN" altLang="en-US" smtClean="0"/>
              <a:t>个与问题规模同量级的一维数组空间，再加上两个控制变量</a:t>
            </a:r>
            <a:r>
              <a:rPr lang="en-US" altLang="zh-CN" smtClean="0"/>
              <a:t>i</a:t>
            </a:r>
            <a:r>
              <a:rPr lang="zh-CN" altLang="en-US" smtClean="0"/>
              <a:t>，</a:t>
            </a:r>
            <a:r>
              <a:rPr lang="en-US" altLang="zh-CN" smtClean="0"/>
              <a:t>j</a:t>
            </a:r>
            <a:r>
              <a:rPr lang="zh-CN" altLang="en-US" smtClean="0"/>
              <a:t>，共</a:t>
            </a:r>
            <a:r>
              <a:rPr lang="en-US" altLang="zh-CN" smtClean="0"/>
              <a:t>n+2</a:t>
            </a:r>
            <a:r>
              <a:rPr lang="zh-CN" altLang="en-US" smtClean="0"/>
              <a:t>个，</a:t>
            </a:r>
            <a:r>
              <a:rPr lang="zh-CN" altLang="en-US"/>
              <a:t>故</a:t>
            </a:r>
            <a:endParaRPr lang="en-US" altLang="zh-CN" smtClean="0"/>
          </a:p>
          <a:p>
            <a:pPr marL="0" indent="0">
              <a:buNone/>
            </a:pPr>
            <a:r>
              <a:rPr lang="en-US" altLang="zh-CN" smtClean="0"/>
              <a:t>S(n) = n+2 = O(n)</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71762099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a:t>
            </a:r>
            <a:r>
              <a:rPr lang="zh-CN" altLang="en-US"/>
              <a:t>空间</a:t>
            </a:r>
            <a:r>
              <a:rPr lang="zh-CN" altLang="en-US" smtClean="0"/>
              <a:t>复杂</a:t>
            </a:r>
            <a:r>
              <a:rPr lang="zh-CN" altLang="en-US"/>
              <a:t>度分析举例</a:t>
            </a:r>
            <a:endParaRPr lang="en-US"/>
          </a:p>
        </p:txBody>
      </p:sp>
      <p:sp>
        <p:nvSpPr>
          <p:cNvPr id="3" name="内容占位符 2"/>
          <p:cNvSpPr>
            <a:spLocks noGrp="1"/>
          </p:cNvSpPr>
          <p:nvPr>
            <p:ph idx="1"/>
          </p:nvPr>
        </p:nvSpPr>
        <p:spPr/>
        <p:txBody>
          <a:bodyPr/>
          <a:lstStyle/>
          <a:p>
            <a:r>
              <a:rPr lang="zh-CN" altLang="en-US" smtClean="0"/>
              <a:t>将一维数组中的元素倒置存放</a:t>
            </a:r>
            <a:endParaRPr lang="en-US" altLang="zh-CN" smtClean="0"/>
          </a:p>
          <a:p>
            <a:pPr marL="0" indent="0">
              <a:buNone/>
            </a:pPr>
            <a:r>
              <a:rPr lang="en-US" altLang="zh-CN" smtClean="0"/>
              <a:t>ReverseArray(int a[],int n){</a:t>
            </a:r>
          </a:p>
          <a:p>
            <a:pPr marL="0" indent="0">
              <a:buNone/>
            </a:pPr>
            <a:r>
              <a:rPr lang="en-US" altLang="zh-CN" smtClean="0"/>
              <a:t>Int i,j,t;</a:t>
            </a:r>
          </a:p>
          <a:p>
            <a:pPr marL="0" indent="0">
              <a:buNone/>
            </a:pPr>
            <a:r>
              <a:rPr lang="en-US" smtClean="0"/>
              <a:t>	for(i=0,j=n-1;i&lt;j;i++,j--) {</a:t>
            </a:r>
          </a:p>
          <a:p>
            <a:pPr marL="0" indent="0">
              <a:buNone/>
            </a:pPr>
            <a:r>
              <a:rPr lang="en-US" smtClean="0"/>
              <a:t>		t=a[i];</a:t>
            </a:r>
          </a:p>
          <a:p>
            <a:pPr marL="0" indent="0">
              <a:buNone/>
            </a:pPr>
            <a:r>
              <a:rPr lang="en-US"/>
              <a:t>	</a:t>
            </a:r>
            <a:r>
              <a:rPr lang="en-US" smtClean="0"/>
              <a:t>	a[i]=a[j];</a:t>
            </a:r>
          </a:p>
          <a:p>
            <a:pPr marL="0" indent="0">
              <a:buNone/>
            </a:pPr>
            <a:r>
              <a:rPr lang="en-US"/>
              <a:t>	</a:t>
            </a:r>
            <a:r>
              <a:rPr lang="en-US" smtClean="0"/>
              <a:t>	a[j]=t;}</a:t>
            </a:r>
          </a:p>
          <a:p>
            <a:pPr marL="0" indent="0">
              <a:buNone/>
            </a:pPr>
            <a:r>
              <a:rPr lang="zh-CN" altLang="en-US" smtClean="0"/>
              <a:t>基本语句是循环内的交换语句，共执行了</a:t>
            </a:r>
            <a:r>
              <a:rPr lang="en-US" altLang="zh-CN" smtClean="0"/>
              <a:t>n/2</a:t>
            </a:r>
            <a:r>
              <a:rPr lang="zh-CN" altLang="en-US" smtClean="0"/>
              <a:t>次，</a:t>
            </a:r>
            <a:r>
              <a:rPr lang="en-US" altLang="zh-CN" smtClean="0"/>
              <a:t>T(n) = n/2 = O(n)</a:t>
            </a:r>
          </a:p>
          <a:p>
            <a:pPr marL="0" indent="0">
              <a:buNone/>
            </a:pPr>
            <a:r>
              <a:rPr lang="zh-CN" altLang="en-US" smtClean="0"/>
              <a:t>辅助空间是</a:t>
            </a:r>
            <a:r>
              <a:rPr lang="en-US" altLang="zh-CN" smtClean="0"/>
              <a:t>3</a:t>
            </a:r>
            <a:r>
              <a:rPr lang="zh-CN" altLang="en-US" smtClean="0"/>
              <a:t>个临时变量，</a:t>
            </a:r>
            <a:r>
              <a:rPr lang="en-US" altLang="zh-CN" smtClean="0"/>
              <a:t>S(n) =3 =O(1)</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9326585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算法空间复杂度分析举例</a:t>
            </a:r>
            <a:endParaRPr lang="en-US"/>
          </a:p>
        </p:txBody>
      </p:sp>
      <p:sp>
        <p:nvSpPr>
          <p:cNvPr id="3" name="内容占位符 2"/>
          <p:cNvSpPr>
            <a:spLocks noGrp="1"/>
          </p:cNvSpPr>
          <p:nvPr>
            <p:ph idx="1"/>
          </p:nvPr>
        </p:nvSpPr>
        <p:spPr/>
        <p:txBody>
          <a:bodyPr/>
          <a:lstStyle/>
          <a:p>
            <a:r>
              <a:rPr lang="zh-CN" altLang="en-US"/>
              <a:t>将一维数组中的元素倒置存放</a:t>
            </a:r>
            <a:endParaRPr lang="en-US" altLang="zh-CN"/>
          </a:p>
          <a:p>
            <a:pPr marL="0" indent="0">
              <a:buNone/>
            </a:pPr>
            <a:r>
              <a:rPr lang="en-US" altLang="zh-CN"/>
              <a:t>ReverseArray(int a[],int n</a:t>
            </a:r>
            <a:r>
              <a:rPr lang="en-US" altLang="zh-CN" smtClean="0"/>
              <a:t>){</a:t>
            </a:r>
          </a:p>
          <a:p>
            <a:pPr marL="0" indent="0">
              <a:buNone/>
            </a:pPr>
            <a:r>
              <a:rPr lang="en-US" altLang="zh-CN"/>
              <a:t>i</a:t>
            </a:r>
            <a:r>
              <a:rPr lang="en-US" altLang="zh-CN" smtClean="0"/>
              <a:t>nt i,t;</a:t>
            </a:r>
          </a:p>
          <a:p>
            <a:pPr marL="0" indent="0">
              <a:buNone/>
            </a:pPr>
            <a:r>
              <a:rPr lang="en-US" altLang="zh-CN" smtClean="0"/>
              <a:t>for(i=0;i&lt;n/2;i++) {</a:t>
            </a:r>
          </a:p>
          <a:p>
            <a:pPr marL="0" indent="0">
              <a:buNone/>
            </a:pPr>
            <a:r>
              <a:rPr lang="en-US" altLang="zh-CN" smtClean="0"/>
              <a:t>t= a[i];a[i]=a[n-i-1];a[n-j-1]=t;</a:t>
            </a:r>
          </a:p>
          <a:p>
            <a:pPr marL="0" indent="0">
              <a:buNone/>
            </a:pPr>
            <a:r>
              <a:rPr lang="en-US" altLang="zh-CN"/>
              <a:t>}</a:t>
            </a:r>
          </a:p>
          <a:p>
            <a:pPr marL="0" indent="0">
              <a:buNone/>
            </a:pPr>
            <a:r>
              <a:rPr lang="zh-CN" altLang="en-US"/>
              <a:t>基本语句是循环内的交换语句，共执行了</a:t>
            </a:r>
            <a:r>
              <a:rPr lang="en-US" altLang="zh-CN"/>
              <a:t>n/2</a:t>
            </a:r>
            <a:r>
              <a:rPr lang="zh-CN" altLang="en-US"/>
              <a:t>次，</a:t>
            </a:r>
            <a:r>
              <a:rPr lang="en-US" altLang="zh-CN"/>
              <a:t>T(n) = n/2 = O(n)</a:t>
            </a:r>
          </a:p>
          <a:p>
            <a:pPr marL="0" indent="0">
              <a:buNone/>
            </a:pPr>
            <a:r>
              <a:rPr lang="zh-CN" altLang="en-US"/>
              <a:t>辅助空间</a:t>
            </a:r>
            <a:r>
              <a:rPr lang="zh-CN" altLang="en-US" smtClean="0"/>
              <a:t>是</a:t>
            </a:r>
            <a:r>
              <a:rPr lang="en-US" altLang="zh-CN" smtClean="0"/>
              <a:t>2</a:t>
            </a:r>
            <a:r>
              <a:rPr lang="zh-CN" altLang="en-US" smtClean="0"/>
              <a:t>个</a:t>
            </a:r>
            <a:r>
              <a:rPr lang="zh-CN" altLang="en-US"/>
              <a:t>临时变量，</a:t>
            </a:r>
            <a:r>
              <a:rPr lang="en-US" altLang="zh-CN"/>
              <a:t>S(n) </a:t>
            </a:r>
            <a:r>
              <a:rPr lang="en-US" altLang="zh-CN" smtClean="0"/>
              <a:t>=2 </a:t>
            </a:r>
            <a:r>
              <a:rPr lang="en-US" altLang="zh-CN"/>
              <a:t>=O(1)</a:t>
            </a:r>
            <a:endParaRPr lang="en-US"/>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2922576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en-US" dirty="0"/>
          </a:p>
        </p:txBody>
      </p:sp>
      <p:sp>
        <p:nvSpPr>
          <p:cNvPr id="3" name="内容占位符 2"/>
          <p:cNvSpPr>
            <a:spLocks noGrp="1"/>
          </p:cNvSpPr>
          <p:nvPr>
            <p:ph idx="1"/>
          </p:nvPr>
        </p:nvSpPr>
        <p:spPr/>
        <p:txBody>
          <a:bodyPr/>
          <a:lstStyle/>
          <a:p>
            <a:r>
              <a:rPr lang="zh-CN" altLang="en-US" dirty="0" smtClean="0"/>
              <a:t>数据、数据元素、数据对象、数据结构、存储结构</a:t>
            </a:r>
            <a:r>
              <a:rPr lang="en-US" altLang="zh-CN" dirty="0" err="1" smtClean="0"/>
              <a:t>vs</a:t>
            </a:r>
            <a:r>
              <a:rPr lang="zh-CN" altLang="en-US" dirty="0" smtClean="0"/>
              <a:t>逻辑结构</a:t>
            </a:r>
            <a:endParaRPr lang="en-US" altLang="zh-CN" dirty="0" smtClean="0"/>
          </a:p>
          <a:p>
            <a:r>
              <a:rPr lang="zh-CN" altLang="en-US" dirty="0" smtClean="0"/>
              <a:t>抽象数据类型的定义、表示、实现</a:t>
            </a:r>
            <a:endParaRPr lang="en-US" altLang="zh-CN" dirty="0" smtClean="0"/>
          </a:p>
          <a:p>
            <a:r>
              <a:rPr lang="zh-CN" altLang="en-US" dirty="0" smtClean="0"/>
              <a:t>算法的伪代码描述</a:t>
            </a:r>
            <a:endParaRPr lang="en-US" altLang="zh-CN" dirty="0" smtClean="0"/>
          </a:p>
          <a:p>
            <a:r>
              <a:rPr lang="zh-CN" altLang="en-US" dirty="0" smtClean="0"/>
              <a:t>算法的基本要素，算法时间复杂度的度量和分析方法</a:t>
            </a:r>
            <a:endParaRPr lang="en-US" dirty="0"/>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379291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a:t>
            </a:r>
            <a:r>
              <a:rPr lang="zh-CN" altLang="en-US" dirty="0" smtClean="0"/>
              <a:t>实</a:t>
            </a:r>
            <a:r>
              <a:rPr lang="en-US" altLang="en-US" dirty="0" smtClean="0"/>
              <a:t>例</a:t>
            </a:r>
            <a:r>
              <a:rPr lang="zh-CN" altLang="en-US" dirty="0" smtClean="0"/>
              <a:t>：</a:t>
            </a:r>
            <a:r>
              <a:rPr lang="en-US" altLang="en-US" dirty="0" smtClean="0"/>
              <a:t> </a:t>
            </a:r>
            <a:r>
              <a:rPr lang="en-US" altLang="en-US" dirty="0" err="1" smtClean="0"/>
              <a:t>磁盘目录文件系统</a:t>
            </a:r>
            <a:endParaRPr lang="en-US" dirty="0"/>
          </a:p>
        </p:txBody>
      </p:sp>
      <p:sp>
        <p:nvSpPr>
          <p:cNvPr id="17410" name="Rectangle 2050"/>
          <p:cNvSpPr>
            <a:spLocks noGrp="1" noChangeArrowheads="1"/>
          </p:cNvSpPr>
          <p:nvPr>
            <p:ph idx="1"/>
          </p:nvPr>
        </p:nvSpPr>
        <p:spPr>
          <a:xfrm>
            <a:off x="457200" y="1124745"/>
            <a:ext cx="5266928" cy="5544616"/>
          </a:xfrm>
        </p:spPr>
        <p:txBody>
          <a:bodyPr/>
          <a:lstStyle/>
          <a:p>
            <a:r>
              <a:rPr lang="en-US" altLang="en-US" dirty="0" err="1" smtClean="0"/>
              <a:t>磁盘根目录下有很多子目录及文件，每个子目录里又可以包含多个子目录及文件，但每个子目录只有一个父目录，依此类推</a:t>
            </a:r>
            <a:r>
              <a:rPr lang="en-US" altLang="en-US" dirty="0" smtClean="0"/>
              <a:t>：</a:t>
            </a:r>
          </a:p>
          <a:p>
            <a:r>
              <a:rPr lang="en-US" altLang="en-US" dirty="0" err="1" smtClean="0"/>
              <a:t>数据与数据成一对多的关系，</a:t>
            </a:r>
            <a:r>
              <a:rPr lang="en-US" altLang="en-US" err="1" smtClean="0"/>
              <a:t>是一种典型的非线性关系结构</a:t>
            </a:r>
            <a:r>
              <a:rPr lang="en-US" altLang="en-US"/>
              <a:t>——树形结构</a:t>
            </a:r>
            <a:r>
              <a:rPr lang="en-US" altLang="en-US" dirty="0" smtClean="0"/>
              <a:t>。</a:t>
            </a:r>
            <a:endParaRPr lang="en-US" altLang="en-US" dirty="0"/>
          </a:p>
        </p:txBody>
      </p:sp>
      <p:graphicFrame>
        <p:nvGraphicFramePr>
          <p:cNvPr id="17411" name="Object 2070"/>
          <p:cNvGraphicFramePr>
            <a:graphicFrameLocks noChangeAspect="1"/>
          </p:cNvGraphicFramePr>
          <p:nvPr>
            <p:extLst>
              <p:ext uri="{D42A27DB-BD31-4B8C-83A1-F6EECF244321}">
                <p14:modId xmlns:p14="http://schemas.microsoft.com/office/powerpoint/2010/main" val="3291357969"/>
              </p:ext>
            </p:extLst>
          </p:nvPr>
        </p:nvGraphicFramePr>
        <p:xfrm>
          <a:off x="5831904" y="789384"/>
          <a:ext cx="3276600" cy="6096000"/>
        </p:xfrm>
        <a:graphic>
          <a:graphicData uri="http://schemas.openxmlformats.org/presentationml/2006/ole">
            <mc:AlternateContent xmlns:mc="http://schemas.openxmlformats.org/markup-compatibility/2006">
              <mc:Choice xmlns:v="urn:schemas-microsoft-com:vml" Requires="v">
                <p:oleObj spid="_x0000_s1220" r:id="rId3" imgW="2209524" imgH="4409524" progId="Paint.Picture">
                  <p:embed/>
                </p:oleObj>
              </mc:Choice>
              <mc:Fallback>
                <p:oleObj r:id="rId3" imgW="2209524" imgH="4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904" y="789384"/>
                        <a:ext cx="3276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7"/>
          <p:cNvGrpSpPr/>
          <p:nvPr/>
        </p:nvGrpSpPr>
        <p:grpSpPr>
          <a:xfrm>
            <a:off x="7308304" y="5445224"/>
            <a:ext cx="1728192" cy="1296144"/>
            <a:chOff x="7092280" y="2384884"/>
            <a:chExt cx="2592288" cy="2052228"/>
          </a:xfrm>
        </p:grpSpPr>
        <p:sp>
          <p:nvSpPr>
            <p:cNvPr id="9" name="十二角星 8"/>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树形</a:t>
              </a:r>
              <a:endParaRPr lang="en-US" altLang="zh-CN" sz="3200" b="1" dirty="0" smtClean="0">
                <a:latin typeface="楷体_GB2312" pitchFamily="49" charset="-122"/>
                <a:ea typeface="楷体_GB2312" pitchFamily="49" charset="-122"/>
              </a:endParaRPr>
            </a:p>
            <a:p>
              <a:pPr algn="ctr" eaLnBrk="1" hangingPunct="1"/>
              <a:r>
                <a:rPr lang="zh-CN" altLang="en-US" sz="3200" b="1" dirty="0" smtClean="0">
                  <a:latin typeface="楷体_GB2312" pitchFamily="49" charset="-122"/>
                  <a:ea typeface="楷体_GB2312" pitchFamily="49" charset="-122"/>
                </a:rPr>
                <a:t>结构</a:t>
              </a:r>
              <a:endParaRPr lang="zh-CN" altLang="en-US" sz="3200" b="1" dirty="0">
                <a:latin typeface="楷体_GB2312" pitchFamily="49" charset="-122"/>
                <a:ea typeface="楷体_GB2312" pitchFamily="49"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0230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a:t>
            </a:r>
            <a:r>
              <a:rPr lang="zh-CN" altLang="en-US" dirty="0" smtClean="0"/>
              <a:t>实</a:t>
            </a:r>
            <a:r>
              <a:rPr lang="en-US" altLang="en-US" dirty="0" smtClean="0"/>
              <a:t>例</a:t>
            </a:r>
            <a:r>
              <a:rPr lang="zh-CN" altLang="en-US" dirty="0" smtClean="0"/>
              <a:t>：</a:t>
            </a:r>
            <a:r>
              <a:rPr lang="en-US" altLang="en-US" dirty="0" err="1" smtClean="0"/>
              <a:t>交通网络图</a:t>
            </a:r>
            <a:endParaRPr lang="en-US" dirty="0"/>
          </a:p>
        </p:txBody>
      </p:sp>
      <p:sp>
        <p:nvSpPr>
          <p:cNvPr id="18434" name="Rectangle 2"/>
          <p:cNvSpPr>
            <a:spLocks noGrp="1" noChangeArrowheads="1"/>
          </p:cNvSpPr>
          <p:nvPr>
            <p:ph idx="1"/>
          </p:nvPr>
        </p:nvSpPr>
        <p:spPr/>
        <p:txBody>
          <a:bodyPr>
            <a:normAutofit/>
          </a:bodyPr>
          <a:lstStyle/>
          <a:p>
            <a:r>
              <a:rPr lang="zh-CN" altLang="en-US" dirty="0"/>
              <a:t>城市之间的交通状况：</a:t>
            </a:r>
            <a:r>
              <a:rPr lang="en-US" altLang="en-US" dirty="0"/>
              <a:t>典型的网状结构问题，数据与数据成多对多的关系，是一种非线性关系结构</a:t>
            </a:r>
            <a:endParaRPr lang="en-US" altLang="zh-CN" dirty="0"/>
          </a:p>
          <a:p>
            <a:pPr marL="342900" lvl="1" indent="-342900">
              <a:buFont typeface="Arial" pitchFamily="34" charset="0"/>
              <a:buChar char="•"/>
            </a:pPr>
            <a:r>
              <a:rPr lang="zh-CN" altLang="en-US" sz="3200" dirty="0"/>
              <a:t>城市之间的最短路径：</a:t>
            </a:r>
            <a:r>
              <a:rPr lang="en-US" altLang="en-US" sz="3200" dirty="0" smtClean="0"/>
              <a:t>从一个地方到另外一个地方可以有多条</a:t>
            </a:r>
            <a:r>
              <a:rPr lang="zh-CN" altLang="en-US" sz="3200" dirty="0" smtClean="0"/>
              <a:t>路径</a:t>
            </a:r>
            <a:endParaRPr lang="en-US" altLang="en-US" sz="3200" dirty="0"/>
          </a:p>
          <a:p>
            <a:r>
              <a:rPr lang="zh-CN" altLang="en-US" dirty="0"/>
              <a:t>高速公路修建：图上构造最小生成树</a:t>
            </a:r>
            <a:endParaRPr lang="en-US" altLang="zh-CN" dirty="0"/>
          </a:p>
          <a:p>
            <a:endParaRPr lang="en-US" altLang="en-US" dirty="0" smtClean="0"/>
          </a:p>
          <a:p>
            <a:endParaRPr lang="en-US"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grpSp>
        <p:nvGrpSpPr>
          <p:cNvPr id="18436" name="Group 4"/>
          <p:cNvGrpSpPr>
            <a:grpSpLocks/>
          </p:cNvGrpSpPr>
          <p:nvPr/>
        </p:nvGrpSpPr>
        <p:grpSpPr bwMode="auto">
          <a:xfrm>
            <a:off x="1115616" y="4437113"/>
            <a:ext cx="6920571" cy="2243931"/>
            <a:chOff x="0" y="0"/>
            <a:chExt cx="3928" cy="1920"/>
          </a:xfrm>
        </p:grpSpPr>
        <p:sp>
          <p:nvSpPr>
            <p:cNvPr id="18437" name="Oval 48"/>
            <p:cNvSpPr>
              <a:spLocks noChangeArrowheads="1"/>
            </p:cNvSpPr>
            <p:nvPr/>
          </p:nvSpPr>
          <p:spPr bwMode="auto">
            <a:xfrm>
              <a:off x="0" y="192"/>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佛山</a:t>
              </a:r>
            </a:p>
          </p:txBody>
        </p:sp>
        <p:sp>
          <p:nvSpPr>
            <p:cNvPr id="18438" name="Oval 47"/>
            <p:cNvSpPr>
              <a:spLocks noChangeArrowheads="1"/>
            </p:cNvSpPr>
            <p:nvPr/>
          </p:nvSpPr>
          <p:spPr bwMode="auto">
            <a:xfrm>
              <a:off x="3280" y="384"/>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惠州</a:t>
              </a:r>
            </a:p>
          </p:txBody>
        </p:sp>
        <p:sp>
          <p:nvSpPr>
            <p:cNvPr id="18439" name="Oval 42"/>
            <p:cNvSpPr>
              <a:spLocks noChangeArrowheads="1"/>
            </p:cNvSpPr>
            <p:nvPr/>
          </p:nvSpPr>
          <p:spPr bwMode="auto">
            <a:xfrm>
              <a:off x="1190" y="0"/>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广州</a:t>
              </a:r>
            </a:p>
          </p:txBody>
        </p:sp>
        <p:sp>
          <p:nvSpPr>
            <p:cNvPr id="18440" name="Oval 43"/>
            <p:cNvSpPr>
              <a:spLocks noChangeArrowheads="1"/>
            </p:cNvSpPr>
            <p:nvPr/>
          </p:nvSpPr>
          <p:spPr bwMode="auto">
            <a:xfrm>
              <a:off x="648" y="864"/>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中山</a:t>
              </a:r>
            </a:p>
          </p:txBody>
        </p:sp>
        <p:sp>
          <p:nvSpPr>
            <p:cNvPr id="18441" name="Oval 44"/>
            <p:cNvSpPr>
              <a:spLocks noChangeArrowheads="1"/>
            </p:cNvSpPr>
            <p:nvPr/>
          </p:nvSpPr>
          <p:spPr bwMode="auto">
            <a:xfrm>
              <a:off x="2203" y="672"/>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东莞</a:t>
              </a:r>
            </a:p>
          </p:txBody>
        </p:sp>
        <p:sp>
          <p:nvSpPr>
            <p:cNvPr id="18442" name="Oval 45"/>
            <p:cNvSpPr>
              <a:spLocks noChangeArrowheads="1"/>
            </p:cNvSpPr>
            <p:nvPr/>
          </p:nvSpPr>
          <p:spPr bwMode="auto">
            <a:xfrm>
              <a:off x="2786" y="1336"/>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t>深圳</a:t>
              </a:r>
            </a:p>
          </p:txBody>
        </p:sp>
        <p:sp>
          <p:nvSpPr>
            <p:cNvPr id="18443" name="Oval 46"/>
            <p:cNvSpPr>
              <a:spLocks noChangeArrowheads="1"/>
            </p:cNvSpPr>
            <p:nvPr/>
          </p:nvSpPr>
          <p:spPr bwMode="auto">
            <a:xfrm>
              <a:off x="518" y="1536"/>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珠海</a:t>
              </a:r>
            </a:p>
          </p:txBody>
        </p:sp>
        <p:sp>
          <p:nvSpPr>
            <p:cNvPr id="18444" name="Line 49"/>
            <p:cNvSpPr>
              <a:spLocks noChangeShapeType="1"/>
            </p:cNvSpPr>
            <p:nvPr/>
          </p:nvSpPr>
          <p:spPr bwMode="auto">
            <a:xfrm flipV="1">
              <a:off x="907" y="124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50"/>
            <p:cNvSpPr>
              <a:spLocks noChangeShapeType="1"/>
            </p:cNvSpPr>
            <p:nvPr/>
          </p:nvSpPr>
          <p:spPr bwMode="auto">
            <a:xfrm flipH="1" flipV="1">
              <a:off x="558" y="528"/>
              <a:ext cx="389" cy="340"/>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6" name="Line 51"/>
            <p:cNvSpPr>
              <a:spLocks noChangeShapeType="1"/>
            </p:cNvSpPr>
            <p:nvPr/>
          </p:nvSpPr>
          <p:spPr bwMode="auto">
            <a:xfrm flipH="1">
              <a:off x="1296" y="864"/>
              <a:ext cx="907" cy="192"/>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7" name="Line 52"/>
            <p:cNvSpPr>
              <a:spLocks noChangeShapeType="1"/>
            </p:cNvSpPr>
            <p:nvPr/>
          </p:nvSpPr>
          <p:spPr bwMode="auto">
            <a:xfrm flipH="1" flipV="1">
              <a:off x="1806" y="280"/>
              <a:ext cx="519" cy="453"/>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8" name="Line 53"/>
            <p:cNvSpPr>
              <a:spLocks noChangeShapeType="1"/>
            </p:cNvSpPr>
            <p:nvPr/>
          </p:nvSpPr>
          <p:spPr bwMode="auto">
            <a:xfrm flipH="1" flipV="1">
              <a:off x="2592" y="1056"/>
              <a:ext cx="389" cy="288"/>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9" name="Line 54"/>
            <p:cNvSpPr>
              <a:spLocks noChangeShapeType="1"/>
            </p:cNvSpPr>
            <p:nvPr/>
          </p:nvSpPr>
          <p:spPr bwMode="auto">
            <a:xfrm flipV="1">
              <a:off x="3240" y="768"/>
              <a:ext cx="259" cy="576"/>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0" name="Line 55"/>
            <p:cNvSpPr>
              <a:spLocks noChangeShapeType="1"/>
            </p:cNvSpPr>
            <p:nvPr/>
          </p:nvSpPr>
          <p:spPr bwMode="auto">
            <a:xfrm flipH="1" flipV="1">
              <a:off x="1846" y="192"/>
              <a:ext cx="1466" cy="288"/>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1" name="Line 56"/>
            <p:cNvSpPr>
              <a:spLocks noChangeShapeType="1"/>
            </p:cNvSpPr>
            <p:nvPr/>
          </p:nvSpPr>
          <p:spPr bwMode="auto">
            <a:xfrm flipV="1">
              <a:off x="1170" y="376"/>
              <a:ext cx="256" cy="536"/>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2" name="Line 57"/>
            <p:cNvSpPr>
              <a:spLocks noChangeShapeType="1"/>
            </p:cNvSpPr>
            <p:nvPr/>
          </p:nvSpPr>
          <p:spPr bwMode="auto">
            <a:xfrm flipH="1">
              <a:off x="648" y="240"/>
              <a:ext cx="552" cy="144"/>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3" name="Line 58"/>
            <p:cNvSpPr>
              <a:spLocks noChangeShapeType="1"/>
            </p:cNvSpPr>
            <p:nvPr/>
          </p:nvSpPr>
          <p:spPr bwMode="auto">
            <a:xfrm flipH="1">
              <a:off x="2851" y="672"/>
              <a:ext cx="476" cy="192"/>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4" name="Line 59"/>
            <p:cNvSpPr>
              <a:spLocks noChangeShapeType="1"/>
            </p:cNvSpPr>
            <p:nvPr/>
          </p:nvSpPr>
          <p:spPr bwMode="auto">
            <a:xfrm flipH="1" flipV="1">
              <a:off x="288" y="576"/>
              <a:ext cx="366" cy="997"/>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grpSp>
      <p:grpSp>
        <p:nvGrpSpPr>
          <p:cNvPr id="27" name="组合 26"/>
          <p:cNvGrpSpPr/>
          <p:nvPr/>
        </p:nvGrpSpPr>
        <p:grpSpPr>
          <a:xfrm>
            <a:off x="7308304" y="5445224"/>
            <a:ext cx="1728192" cy="1296144"/>
            <a:chOff x="7092280" y="2384884"/>
            <a:chExt cx="2592288" cy="2052228"/>
          </a:xfrm>
        </p:grpSpPr>
        <p:sp>
          <p:nvSpPr>
            <p:cNvPr id="28" name="十二角星 27"/>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图结构</a:t>
              </a:r>
              <a:endParaRPr lang="zh-CN" altLang="en-US" sz="3200" b="1" dirty="0">
                <a:latin typeface="楷体_GB2312" pitchFamily="49" charset="-122"/>
                <a:ea typeface="楷体_GB2312" pitchFamily="49" charset="-122"/>
              </a:endParaRPr>
            </a:p>
          </p:txBody>
        </p:sp>
      </p:grpSp>
    </p:spTree>
    <p:extLst>
      <p:ext uri="{BB962C8B-B14F-4D97-AF65-F5344CB8AC3E}">
        <p14:creationId xmlns:p14="http://schemas.microsoft.com/office/powerpoint/2010/main" val="314993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r>
              <a:rPr lang="en-US" altLang="en-US" dirty="0" smtClean="0"/>
              <a:t>2. 基本概念和术语</a:t>
            </a:r>
            <a:r>
              <a:rPr lang="en-US" altLang="zh-CN" dirty="0" smtClean="0"/>
              <a:t>-1</a:t>
            </a:r>
            <a:endParaRPr lang="en-US" altLang="en-US" dirty="0"/>
          </a:p>
        </p:txBody>
      </p:sp>
      <p:sp>
        <p:nvSpPr>
          <p:cNvPr id="20482" name="Rectangle 4"/>
          <p:cNvSpPr>
            <a:spLocks noGrp="1" noChangeArrowheads="1"/>
          </p:cNvSpPr>
          <p:nvPr>
            <p:ph idx="1"/>
          </p:nvPr>
        </p:nvSpPr>
        <p:spPr/>
        <p:txBody>
          <a:bodyPr>
            <a:normAutofit fontScale="92500" lnSpcReduction="10000"/>
          </a:bodyPr>
          <a:lstStyle/>
          <a:p>
            <a:r>
              <a:rPr lang="en-US" altLang="en-US" dirty="0" err="1" smtClean="0"/>
              <a:t>数据</a:t>
            </a:r>
            <a:r>
              <a:rPr lang="en-US" altLang="en-US" dirty="0" smtClean="0"/>
              <a:t>(Data) </a:t>
            </a:r>
            <a:r>
              <a:rPr lang="zh-CN" altLang="en-US" dirty="0" smtClean="0"/>
              <a:t>对</a:t>
            </a:r>
            <a:r>
              <a:rPr lang="en-US" altLang="en-US" dirty="0" err="1" smtClean="0"/>
              <a:t>客观事物的符号表示。在计算机科学中</a:t>
            </a:r>
            <a:r>
              <a:rPr lang="zh-CN" altLang="en-US" dirty="0" smtClean="0"/>
              <a:t>是</a:t>
            </a:r>
            <a:r>
              <a:rPr lang="en-US" altLang="en-US" dirty="0" err="1" smtClean="0"/>
              <a:t>指所有能</a:t>
            </a:r>
            <a:r>
              <a:rPr lang="en-US" altLang="en-US" b="1" dirty="0" err="1" smtClean="0"/>
              <a:t>输入到计算机</a:t>
            </a:r>
            <a:r>
              <a:rPr lang="en-US" altLang="en-US" dirty="0" err="1" smtClean="0"/>
              <a:t>中并</a:t>
            </a:r>
            <a:r>
              <a:rPr lang="en-US" altLang="en-US" b="1" dirty="0" err="1" smtClean="0"/>
              <a:t>被计算机程序处理</a:t>
            </a:r>
            <a:r>
              <a:rPr lang="en-US" altLang="en-US" dirty="0" err="1" smtClean="0"/>
              <a:t>的符号的总称</a:t>
            </a:r>
            <a:endParaRPr lang="en-US" altLang="en-US" dirty="0" smtClean="0"/>
          </a:p>
          <a:p>
            <a:pPr lvl="1"/>
            <a:r>
              <a:rPr lang="zh-CN" altLang="en-US" dirty="0" smtClean="0"/>
              <a:t>数值、文字、图形、图像、视频</a:t>
            </a:r>
            <a:r>
              <a:rPr lang="zh-CN" altLang="en-US" smtClean="0"/>
              <a:t>、声音</a:t>
            </a:r>
            <a:endParaRPr lang="en-US" altLang="zh-CN" smtClean="0"/>
          </a:p>
          <a:p>
            <a:pPr lvl="1"/>
            <a:r>
              <a:rPr lang="zh-CN" altLang="en-US" smtClean="0"/>
              <a:t>图像：矩阵，用两维数组实现</a:t>
            </a:r>
            <a:endParaRPr lang="en-US" altLang="en-US" dirty="0" smtClean="0"/>
          </a:p>
          <a:p>
            <a:r>
              <a:rPr lang="en-US" altLang="en-US" b="1" dirty="0" err="1" smtClean="0"/>
              <a:t>数据元素</a:t>
            </a:r>
            <a:r>
              <a:rPr lang="en-US" altLang="en-US" dirty="0" smtClean="0"/>
              <a:t>(Data Element) </a:t>
            </a:r>
            <a:r>
              <a:rPr lang="en-US" altLang="en-US" dirty="0" err="1" smtClean="0"/>
              <a:t>是数据的基本单位，在程序中通常作为一个整体来进行考虑和处理</a:t>
            </a:r>
            <a:endParaRPr lang="en-US" altLang="en-US" dirty="0" smtClean="0"/>
          </a:p>
          <a:p>
            <a:pPr lvl="1"/>
            <a:r>
              <a:rPr lang="en-US" altLang="en-US" dirty="0" err="1" smtClean="0"/>
              <a:t>一个数据元素可由若干个</a:t>
            </a:r>
            <a:r>
              <a:rPr lang="en-US" altLang="en-US" b="1" dirty="0" err="1" smtClean="0"/>
              <a:t>数据项</a:t>
            </a:r>
            <a:r>
              <a:rPr lang="en-US" altLang="en-US" dirty="0" smtClean="0"/>
              <a:t>(Data Item)</a:t>
            </a:r>
            <a:r>
              <a:rPr lang="en-US" altLang="en-US" dirty="0" err="1" smtClean="0"/>
              <a:t>组成。数据项是数据的不可分割的</a:t>
            </a:r>
            <a:r>
              <a:rPr lang="en-US" altLang="en-US" b="1" dirty="0" err="1" smtClean="0"/>
              <a:t>最小单位</a:t>
            </a:r>
            <a:endParaRPr lang="en-US" altLang="en-US" b="1" dirty="0" smtClean="0"/>
          </a:p>
          <a:p>
            <a:pPr lvl="1"/>
            <a:r>
              <a:rPr lang="en-US" altLang="en-US" b="1" dirty="0" err="1" smtClean="0"/>
              <a:t>数据对象</a:t>
            </a:r>
            <a:r>
              <a:rPr lang="en-US" altLang="en-US" dirty="0" smtClean="0"/>
              <a:t>(Data Object)</a:t>
            </a:r>
            <a:r>
              <a:rPr lang="en-US" altLang="en-US" dirty="0" err="1" smtClean="0"/>
              <a:t>是性质相同的数据元素的集合，是数据的一个子集</a:t>
            </a:r>
            <a:endParaRPr lang="en-US" altLang="en-US" dirty="0" smtClean="0"/>
          </a:p>
          <a:p>
            <a:r>
              <a:rPr lang="zh-CN" altLang="en-US" dirty="0" smtClean="0"/>
              <a:t>学生的学籍信息：</a:t>
            </a:r>
            <a:endParaRPr lang="en-US" altLang="zh-CN" dirty="0" smtClean="0"/>
          </a:p>
          <a:p>
            <a:pPr lvl="1"/>
            <a:r>
              <a:rPr lang="zh-CN" altLang="en-US" dirty="0" smtClean="0"/>
              <a:t>学</a:t>
            </a:r>
            <a:r>
              <a:rPr lang="zh-CN" altLang="en-US" dirty="0"/>
              <a:t>号、</a:t>
            </a:r>
            <a:r>
              <a:rPr lang="zh-CN" altLang="en-US" dirty="0" smtClean="0"/>
              <a:t>姓名、性别、出生日期、入学成绩</a:t>
            </a:r>
            <a:endParaRPr lang="en-US" altLang="en-US" dirty="0" smtClean="0"/>
          </a:p>
        </p:txBody>
      </p:sp>
      <p:sp>
        <p:nvSpPr>
          <p:cNvPr id="2" name="左箭头标注 1"/>
          <p:cNvSpPr/>
          <p:nvPr/>
        </p:nvSpPr>
        <p:spPr>
          <a:xfrm>
            <a:off x="7308304" y="5949280"/>
            <a:ext cx="1512168" cy="720080"/>
          </a:xfrm>
          <a:prstGeom prst="leftArrowCallout">
            <a:avLst>
              <a:gd name="adj1" fmla="val 25000"/>
              <a:gd name="adj2" fmla="val 25000"/>
              <a:gd name="adj3" fmla="val 30246"/>
              <a:gd name="adj4" fmla="val 73786"/>
            </a:avLst>
          </a:prstGeom>
          <a:solidFill>
            <a:srgbClr val="9999FF"/>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数据元素</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下箭头标注 3"/>
          <p:cNvSpPr/>
          <p:nvPr/>
        </p:nvSpPr>
        <p:spPr>
          <a:xfrm>
            <a:off x="4644008" y="5229200"/>
            <a:ext cx="1440160" cy="864096"/>
          </a:xfrm>
          <a:prstGeom prst="downArrowCallout">
            <a:avLst>
              <a:gd name="adj1" fmla="val 28664"/>
              <a:gd name="adj2" fmla="val 25000"/>
              <a:gd name="adj3" fmla="val 25000"/>
              <a:gd name="adj4" fmla="val 60345"/>
            </a:avLst>
          </a:prstGeom>
          <a:solidFill>
            <a:srgbClr val="9999FF"/>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数据项</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307141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en-US" dirty="0"/>
              <a:t>基本概念和术语</a:t>
            </a:r>
            <a:r>
              <a:rPr lang="en-US" altLang="zh-CN" dirty="0" smtClean="0"/>
              <a:t>-2</a:t>
            </a:r>
            <a:endParaRPr lang="en-US" dirty="0"/>
          </a:p>
        </p:txBody>
      </p:sp>
      <p:sp>
        <p:nvSpPr>
          <p:cNvPr id="3" name="内容占位符 2"/>
          <p:cNvSpPr>
            <a:spLocks noGrp="1"/>
          </p:cNvSpPr>
          <p:nvPr>
            <p:ph idx="1"/>
          </p:nvPr>
        </p:nvSpPr>
        <p:spPr/>
        <p:txBody>
          <a:bodyPr>
            <a:normAutofit/>
          </a:bodyPr>
          <a:lstStyle/>
          <a:p>
            <a:r>
              <a:rPr lang="zh-CN" altLang="en-US" b="1" dirty="0" smtClean="0"/>
              <a:t>数据结构</a:t>
            </a:r>
            <a:r>
              <a:rPr lang="en-US" altLang="en-US" dirty="0" smtClean="0"/>
              <a:t>(Data Structure)</a:t>
            </a:r>
            <a:r>
              <a:rPr lang="zh-CN" altLang="en-US" dirty="0" smtClean="0"/>
              <a:t>是指相互之间</a:t>
            </a:r>
            <a:r>
              <a:rPr lang="zh-CN" altLang="en-US" b="1" dirty="0" smtClean="0"/>
              <a:t>存在一定联系</a:t>
            </a:r>
            <a:r>
              <a:rPr lang="en-US" altLang="en-US" b="1" dirty="0" smtClean="0"/>
              <a:t>(</a:t>
            </a:r>
            <a:r>
              <a:rPr lang="zh-CN" altLang="en-US" b="1" dirty="0" smtClean="0"/>
              <a:t>关系</a:t>
            </a:r>
            <a:r>
              <a:rPr lang="en-US" altLang="en-US" b="1" dirty="0" smtClean="0"/>
              <a:t>)</a:t>
            </a:r>
            <a:r>
              <a:rPr lang="zh-CN" altLang="en-US" dirty="0" smtClean="0"/>
              <a:t>的</a:t>
            </a:r>
            <a:r>
              <a:rPr lang="zh-CN" altLang="en-US" b="1" dirty="0" smtClean="0"/>
              <a:t>数据元素的集合</a:t>
            </a:r>
            <a:endParaRPr lang="en-US" altLang="zh-CN" b="1" dirty="0" smtClean="0"/>
          </a:p>
          <a:p>
            <a:r>
              <a:rPr lang="zh-CN" altLang="en-US" dirty="0"/>
              <a:t>数据元素之间的</a:t>
            </a:r>
            <a:r>
              <a:rPr lang="zh-CN" altLang="en-US" dirty="0" smtClean="0"/>
              <a:t>关系</a:t>
            </a:r>
            <a:endParaRPr lang="en-US" altLang="zh-CN" dirty="0" smtClean="0"/>
          </a:p>
          <a:p>
            <a:pPr lvl="1"/>
            <a:r>
              <a:rPr lang="zh-CN" altLang="en-US" dirty="0" smtClean="0"/>
              <a:t>用</a:t>
            </a:r>
            <a:r>
              <a:rPr lang="en-US" altLang="zh-CN" dirty="0"/>
              <a:t>3</a:t>
            </a:r>
            <a:r>
              <a:rPr lang="zh-CN" altLang="en-US" dirty="0"/>
              <a:t>个 </a:t>
            </a:r>
            <a:r>
              <a:rPr lang="en-US" altLang="zh-CN" dirty="0"/>
              <a:t>4 </a:t>
            </a:r>
            <a:r>
              <a:rPr lang="zh-CN" altLang="en-US" dirty="0"/>
              <a:t>位的十进制数表示一个 </a:t>
            </a:r>
            <a:r>
              <a:rPr lang="en-US" altLang="zh-CN" dirty="0"/>
              <a:t>12 </a:t>
            </a:r>
            <a:r>
              <a:rPr lang="zh-CN" altLang="en-US" dirty="0"/>
              <a:t>位数的</a:t>
            </a:r>
            <a:r>
              <a:rPr lang="zh-CN" altLang="en-US" dirty="0" smtClean="0"/>
              <a:t>十进制数</a:t>
            </a:r>
            <a:endParaRPr lang="en-US" altLang="zh-CN" dirty="0"/>
          </a:p>
          <a:p>
            <a:pPr lvl="1"/>
            <a:r>
              <a:rPr lang="zh-CN" altLang="en-US" dirty="0"/>
              <a:t>例如：</a:t>
            </a:r>
            <a:r>
              <a:rPr lang="en-US" altLang="zh-CN" dirty="0"/>
              <a:t>3214,6587,9345 </a:t>
            </a:r>
            <a:r>
              <a:rPr lang="zh-CN" altLang="en-US" dirty="0"/>
              <a:t>表示成</a:t>
            </a:r>
            <a:r>
              <a:rPr lang="en-US" altLang="zh-CN" dirty="0"/>
              <a:t>a1(3214), a2(6587), a3(9345)</a:t>
            </a:r>
          </a:p>
          <a:p>
            <a:pPr lvl="1"/>
            <a:r>
              <a:rPr lang="zh-CN" altLang="en-US" dirty="0"/>
              <a:t>那么，数据元素 </a:t>
            </a:r>
            <a:r>
              <a:rPr lang="en-US" altLang="zh-CN" dirty="0"/>
              <a:t>a1</a:t>
            </a:r>
            <a:r>
              <a:rPr lang="zh-CN" altLang="en-US" dirty="0"/>
              <a:t>、</a:t>
            </a:r>
            <a:r>
              <a:rPr lang="en-US" altLang="zh-CN" dirty="0"/>
              <a:t>a2 </a:t>
            </a:r>
            <a:r>
              <a:rPr lang="zh-CN" altLang="en-US" dirty="0"/>
              <a:t>和 </a:t>
            </a:r>
            <a:r>
              <a:rPr lang="en-US" altLang="zh-CN" dirty="0"/>
              <a:t>a3 </a:t>
            </a:r>
            <a:r>
              <a:rPr lang="zh-CN" altLang="en-US" dirty="0"/>
              <a:t>之间存在着</a:t>
            </a:r>
            <a:r>
              <a:rPr lang="zh-CN" altLang="en-US" b="1" dirty="0"/>
              <a:t>“次序”关系</a:t>
            </a:r>
            <a:r>
              <a:rPr lang="zh-CN" altLang="en-US" dirty="0"/>
              <a:t>  </a:t>
            </a:r>
            <a:r>
              <a:rPr lang="zh-CN" altLang="en-US" dirty="0">
                <a:sym typeface="Symbol" pitchFamily="18" charset="2"/>
              </a:rPr>
              <a:t></a:t>
            </a:r>
            <a:r>
              <a:rPr lang="en-US" altLang="zh-CN" dirty="0"/>
              <a:t>a1, a2</a:t>
            </a:r>
            <a:r>
              <a:rPr lang="en-US" altLang="zh-CN" dirty="0">
                <a:sym typeface="Symbol" pitchFamily="18" charset="2"/>
              </a:rPr>
              <a:t></a:t>
            </a:r>
            <a:r>
              <a:rPr lang="zh-CN" altLang="en-US" dirty="0"/>
              <a:t>、</a:t>
            </a:r>
            <a:r>
              <a:rPr lang="zh-CN" altLang="en-US" dirty="0">
                <a:sym typeface="Symbol" pitchFamily="18" charset="2"/>
              </a:rPr>
              <a:t></a:t>
            </a:r>
            <a:r>
              <a:rPr lang="en-US" altLang="zh-CN" dirty="0"/>
              <a:t>a2, a3</a:t>
            </a:r>
            <a:r>
              <a:rPr lang="en-US" altLang="zh-CN" dirty="0">
                <a:sym typeface="Symbol" pitchFamily="18" charset="2"/>
              </a:rPr>
              <a:t></a:t>
            </a:r>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040899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基本概念和术语</a:t>
            </a:r>
            <a:r>
              <a:rPr lang="en-US" altLang="zh-CN" dirty="0" smtClean="0"/>
              <a:t>-3</a:t>
            </a:r>
            <a:endParaRPr lang="en-US" dirty="0"/>
          </a:p>
        </p:txBody>
      </p:sp>
      <p:sp>
        <p:nvSpPr>
          <p:cNvPr id="3" name="内容占位符 2"/>
          <p:cNvSpPr>
            <a:spLocks noGrp="1"/>
          </p:cNvSpPr>
          <p:nvPr>
            <p:ph idx="1"/>
          </p:nvPr>
        </p:nvSpPr>
        <p:spPr/>
        <p:txBody>
          <a:bodyPr/>
          <a:lstStyle/>
          <a:p>
            <a:r>
              <a:rPr lang="zh-CN" altLang="en-US" dirty="0"/>
              <a:t>数据元素之间的相互关系称为</a:t>
            </a:r>
            <a:r>
              <a:rPr lang="en-US" altLang="zh-CN" dirty="0"/>
              <a:t>(</a:t>
            </a:r>
            <a:r>
              <a:rPr lang="zh-CN" altLang="en-US" dirty="0"/>
              <a:t>逻辑</a:t>
            </a:r>
            <a:r>
              <a:rPr lang="en-US" altLang="zh-CN" dirty="0"/>
              <a:t>)</a:t>
            </a:r>
            <a:r>
              <a:rPr lang="zh-CN" altLang="en-US" dirty="0"/>
              <a:t>结构，通常有下列</a:t>
            </a:r>
            <a:r>
              <a:rPr lang="en-US" altLang="zh-CN" dirty="0"/>
              <a:t>4</a:t>
            </a:r>
            <a:r>
              <a:rPr lang="zh-CN" altLang="en-US" dirty="0"/>
              <a:t>种</a:t>
            </a:r>
            <a:r>
              <a:rPr lang="zh-CN" altLang="en-US" b="1" dirty="0"/>
              <a:t>基本结构</a:t>
            </a:r>
            <a:r>
              <a:rPr lang="zh-CN" altLang="en-US" dirty="0"/>
              <a:t>：</a:t>
            </a:r>
          </a:p>
          <a:p>
            <a:pPr lvl="1"/>
            <a:r>
              <a:rPr lang="zh-CN" altLang="en-US" b="1" dirty="0"/>
              <a:t>集合</a:t>
            </a:r>
            <a:r>
              <a:rPr lang="zh-CN" altLang="en-US" dirty="0"/>
              <a:t>：结构中的数据元素除了“同属于一个集合”外，没有其它关系</a:t>
            </a:r>
          </a:p>
          <a:p>
            <a:pPr lvl="1"/>
            <a:r>
              <a:rPr lang="zh-CN" altLang="en-US" b="1" dirty="0"/>
              <a:t>线性结构</a:t>
            </a:r>
            <a:r>
              <a:rPr lang="zh-CN" altLang="en-US" dirty="0"/>
              <a:t>：结构中的数据元素之间存在一对一的关系</a:t>
            </a:r>
          </a:p>
          <a:p>
            <a:pPr lvl="1"/>
            <a:r>
              <a:rPr lang="zh-CN" altLang="en-US" b="1" dirty="0"/>
              <a:t>树型结构</a:t>
            </a:r>
            <a:r>
              <a:rPr lang="zh-CN" altLang="en-US" dirty="0"/>
              <a:t>：结构中的数据元素之间存在一对多的关系</a:t>
            </a:r>
          </a:p>
          <a:p>
            <a:pPr lvl="1"/>
            <a:r>
              <a:rPr lang="zh-CN" altLang="en-US" b="1" dirty="0"/>
              <a:t>图状结构或网状结构</a:t>
            </a:r>
            <a:r>
              <a:rPr lang="zh-CN" altLang="en-US" dirty="0"/>
              <a:t>：结构中的数据元素之间存在多对多的关系</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219930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7613</TotalTime>
  <Words>3766</Words>
  <Application>Microsoft Macintosh PowerPoint</Application>
  <PresentationFormat>全屏显示(4:3)</PresentationFormat>
  <Paragraphs>504</Paragraphs>
  <Slides>47</Slides>
  <Notes>18</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47</vt:i4>
      </vt:variant>
    </vt:vector>
  </HeadingPairs>
  <TitlesOfParts>
    <vt:vector size="50" baseType="lpstr">
      <vt:lpstr>Office 主题</vt:lpstr>
      <vt:lpstr>Paint.Picture</vt:lpstr>
      <vt:lpstr>Equation</vt:lpstr>
      <vt:lpstr>第一章 绪论</vt:lpstr>
      <vt:lpstr>1.什么是数据结构</vt:lpstr>
      <vt:lpstr>PowerPoint 演示文稿</vt:lpstr>
      <vt:lpstr>数据结构实例：电话号码查询系统</vt:lpstr>
      <vt:lpstr>数据结构实例： 磁盘目录文件系统</vt:lpstr>
      <vt:lpstr>数据结构实例：交通网络图</vt:lpstr>
      <vt:lpstr>2. 基本概念和术语-1</vt:lpstr>
      <vt:lpstr>基本概念和术语-2</vt:lpstr>
      <vt:lpstr>基本概念和术语-3</vt:lpstr>
      <vt:lpstr>PowerPoint 演示文稿</vt:lpstr>
      <vt:lpstr>数据结构的形式定义</vt:lpstr>
      <vt:lpstr>数据结构的存储方式(存储结构)</vt:lpstr>
      <vt:lpstr>举例-1</vt:lpstr>
      <vt:lpstr>举例-2</vt:lpstr>
      <vt:lpstr>PowerPoint 演示文稿</vt:lpstr>
      <vt:lpstr>数据类型</vt:lpstr>
      <vt:lpstr>抽象数据类型-定义</vt:lpstr>
      <vt:lpstr>抽象数据类型-实现和使用</vt:lpstr>
      <vt:lpstr>ADT的特征</vt:lpstr>
      <vt:lpstr>PowerPoint 演示文稿</vt:lpstr>
      <vt:lpstr>ADT 复数的定义</vt:lpstr>
      <vt:lpstr>PowerPoint 演示文稿</vt:lpstr>
      <vt:lpstr>PowerPoint 演示文稿</vt:lpstr>
      <vt:lpstr>ADT的使用</vt:lpstr>
      <vt:lpstr>ADT的实现</vt:lpstr>
      <vt:lpstr>PowerPoint 演示文稿</vt:lpstr>
      <vt:lpstr>3 算法</vt:lpstr>
      <vt:lpstr>算法</vt:lpstr>
      <vt:lpstr>算法设计的要求-1</vt:lpstr>
      <vt:lpstr>算法设计的要求-2</vt:lpstr>
      <vt:lpstr>三种出错处理方式的比较</vt:lpstr>
      <vt:lpstr>算法效率的度量-1</vt:lpstr>
      <vt:lpstr>算法效率的度量-2</vt:lpstr>
      <vt:lpstr>算法的时间复杂度</vt:lpstr>
      <vt:lpstr>表示时间复杂度的阶</vt:lpstr>
      <vt:lpstr>算法的时间复杂度</vt:lpstr>
      <vt:lpstr>如何分析算法复杂度</vt:lpstr>
      <vt:lpstr>算法时间复杂度分析举例</vt:lpstr>
      <vt:lpstr>算法时间复杂度分析举例</vt:lpstr>
      <vt:lpstr>算法时间复杂度分析举例</vt:lpstr>
      <vt:lpstr>算法时间复杂度分析举例</vt:lpstr>
      <vt:lpstr>算法时间复杂度分析举例</vt:lpstr>
      <vt:lpstr>算法的空间分析</vt:lpstr>
      <vt:lpstr>算法空间复杂度分析举例</vt:lpstr>
      <vt:lpstr>算法空间复杂度分析举例</vt:lpstr>
      <vt:lpstr>算法空间复杂度分析举例</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Beihong</dc:creator>
  <cp:lastModifiedBy>apple sd</cp:lastModifiedBy>
  <cp:revision>171</cp:revision>
  <cp:lastPrinted>2018-03-02T09:06:50Z</cp:lastPrinted>
  <dcterms:created xsi:type="dcterms:W3CDTF">2015-08-29T12:33:55Z</dcterms:created>
  <dcterms:modified xsi:type="dcterms:W3CDTF">2018-03-05T04:07:17Z</dcterms:modified>
</cp:coreProperties>
</file>