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92" r:id="rId3"/>
    <p:sldId id="293" r:id="rId4"/>
    <p:sldId id="308" r:id="rId5"/>
    <p:sldId id="306" r:id="rId6"/>
    <p:sldId id="317" r:id="rId7"/>
    <p:sldId id="294" r:id="rId8"/>
    <p:sldId id="323" r:id="rId9"/>
    <p:sldId id="318" r:id="rId10"/>
    <p:sldId id="297" r:id="rId11"/>
    <p:sldId id="307" r:id="rId12"/>
    <p:sldId id="321" r:id="rId13"/>
    <p:sldId id="301" r:id="rId14"/>
    <p:sldId id="295" r:id="rId15"/>
    <p:sldId id="309" r:id="rId16"/>
    <p:sldId id="312" r:id="rId17"/>
    <p:sldId id="310" r:id="rId18"/>
    <p:sldId id="304" r:id="rId19"/>
    <p:sldId id="311" r:id="rId20"/>
    <p:sldId id="322" r:id="rId21"/>
    <p:sldId id="296" r:id="rId22"/>
    <p:sldId id="298" r:id="rId23"/>
    <p:sldId id="316" r:id="rId24"/>
    <p:sldId id="313" r:id="rId25"/>
    <p:sldId id="314" r:id="rId26"/>
    <p:sldId id="315" r:id="rId27"/>
    <p:sldId id="319" r:id="rId28"/>
    <p:sldId id="303" r:id="rId29"/>
    <p:sldId id="300" r:id="rId30"/>
    <p:sldId id="302" r:id="rId31"/>
    <p:sldId id="325" r:id="rId32"/>
    <p:sldId id="326" r:id="rId33"/>
    <p:sldId id="305" r:id="rId34"/>
    <p:sldId id="320" r:id="rId35"/>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74432" autoAdjust="0"/>
  </p:normalViewPr>
  <p:slideViewPr>
    <p:cSldViewPr>
      <p:cViewPr varScale="1">
        <p:scale>
          <a:sx n="76" d="100"/>
          <a:sy n="76" d="100"/>
        </p:scale>
        <p:origin x="-2936"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898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6" y="0"/>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18/3/25</a:t>
            </a:fld>
            <a:endParaRPr 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6"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6" y="0"/>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18/3/25</a:t>
            </a:fld>
            <a:endParaRPr 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6"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mtClean="0"/>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112338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160030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517160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10157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24</a:t>
            </a:fld>
            <a:endParaRPr lang="en-US"/>
          </a:p>
        </p:txBody>
      </p:sp>
    </p:spTree>
    <p:extLst>
      <p:ext uri="{BB962C8B-B14F-4D97-AF65-F5344CB8AC3E}">
        <p14:creationId xmlns:p14="http://schemas.microsoft.com/office/powerpoint/2010/main" val="47028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280579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700"/>
              </a:lnSpc>
              <a:buFont typeface="Wingdings" pitchFamily="2" charset="2"/>
              <a:buNone/>
            </a:pPr>
            <a:endParaRPr lang="zh-CN" altLang="en-US" sz="1200" smtClean="0"/>
          </a:p>
        </p:txBody>
      </p:sp>
      <p:sp>
        <p:nvSpPr>
          <p:cNvPr id="4" name="灯片编号占位符 3"/>
          <p:cNvSpPr>
            <a:spLocks noGrp="1"/>
          </p:cNvSpPr>
          <p:nvPr>
            <p:ph type="sldNum" sz="quarter" idx="10"/>
          </p:nvPr>
        </p:nvSpPr>
        <p:spPr/>
        <p:txBody>
          <a:bodyPr/>
          <a:lstStyle/>
          <a:p>
            <a:fld id="{A2A1643A-76C6-4418-8C90-D4A34E557575}" type="slidenum">
              <a:rPr lang="en-US" smtClean="0"/>
              <a:t>26</a:t>
            </a:fld>
            <a:endParaRPr lang="en-US"/>
          </a:p>
        </p:txBody>
      </p:sp>
    </p:spTree>
    <p:extLst>
      <p:ext uri="{BB962C8B-B14F-4D97-AF65-F5344CB8AC3E}">
        <p14:creationId xmlns:p14="http://schemas.microsoft.com/office/powerpoint/2010/main" val="32969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27</a:t>
            </a:fld>
            <a:endParaRPr lang="en-US"/>
          </a:p>
        </p:txBody>
      </p:sp>
    </p:spTree>
    <p:extLst>
      <p:ext uri="{BB962C8B-B14F-4D97-AF65-F5344CB8AC3E}">
        <p14:creationId xmlns:p14="http://schemas.microsoft.com/office/powerpoint/2010/main" val="1799090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endParaRPr lang="en-US" altLang="zh-CN" smtClean="0"/>
          </a:p>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28</a:t>
            </a:fld>
            <a:endParaRPr lang="en-US"/>
          </a:p>
        </p:txBody>
      </p:sp>
    </p:spTree>
    <p:extLst>
      <p:ext uri="{BB962C8B-B14F-4D97-AF65-F5344CB8AC3E}">
        <p14:creationId xmlns:p14="http://schemas.microsoft.com/office/powerpoint/2010/main" val="425714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31</a:t>
            </a:fld>
            <a:endParaRPr lang="en-US"/>
          </a:p>
        </p:txBody>
      </p:sp>
    </p:spTree>
    <p:extLst>
      <p:ext uri="{BB962C8B-B14F-4D97-AF65-F5344CB8AC3E}">
        <p14:creationId xmlns:p14="http://schemas.microsoft.com/office/powerpoint/2010/main" val="311296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360299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326232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10156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202080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264689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201058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mtClean="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274396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mtClean="0"/>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383015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2008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692696"/>
            <a:ext cx="4038600" cy="6048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692696"/>
            <a:ext cx="4038600" cy="6048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18/3/25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18/3/25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18/3/25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18/3/25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72008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692696"/>
            <a:ext cx="8229600" cy="616530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Ongoing-Teaching\Data Structure\课件\其他\图片素材\3D小白人-合作.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3212976"/>
            <a:ext cx="5112568" cy="362629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685800" y="1916832"/>
            <a:ext cx="7772400" cy="1470025"/>
          </a:xfrm>
        </p:spPr>
        <p:txBody>
          <a:bodyPr/>
          <a:lstStyle/>
          <a:p>
            <a:r>
              <a:rPr lang="en-US" altLang="en-US" b="1" smtClean="0">
                <a:latin typeface="楷体_GB2312" pitchFamily="49" charset="-122"/>
                <a:ea typeface="楷体_GB2312" pitchFamily="49" charset="-122"/>
              </a:rPr>
              <a:t>第</a:t>
            </a:r>
            <a:r>
              <a:rPr lang="zh-CN" altLang="en-US" b="1" dirty="0" err="1">
                <a:latin typeface="楷体_GB2312" pitchFamily="49" charset="-122"/>
                <a:ea typeface="楷体_GB2312" pitchFamily="49" charset="-122"/>
              </a:rPr>
              <a:t>四</a:t>
            </a:r>
            <a:r>
              <a:rPr lang="en-US" altLang="en-US" b="1" smtClean="0">
                <a:latin typeface="楷体_GB2312" pitchFamily="49" charset="-122"/>
                <a:ea typeface="楷体_GB2312" pitchFamily="49" charset="-122"/>
              </a:rPr>
              <a:t>章</a:t>
            </a:r>
            <a:r>
              <a:rPr lang="en-US" altLang="en-US" b="1" smtClean="0">
                <a:latin typeface="宋体" pitchFamily="2" charset="-122"/>
              </a:rPr>
              <a:t> </a:t>
            </a:r>
            <a:r>
              <a:rPr lang="zh-CN" altLang="en-US" b="1" smtClean="0">
                <a:latin typeface="宋体" pitchFamily="2" charset="-122"/>
              </a:rPr>
              <a:t>串</a:t>
            </a:r>
            <a:endParaRPr lang="en-US" dirty="0"/>
          </a:p>
        </p:txBody>
      </p:sp>
      <p:sp>
        <p:nvSpPr>
          <p:cNvPr id="3" name="副标题 2"/>
          <p:cNvSpPr>
            <a:spLocks noGrp="1"/>
          </p:cNvSpPr>
          <p:nvPr>
            <p:ph type="subTitle" idx="1"/>
          </p:nvPr>
        </p:nvSpPr>
        <p:spPr>
          <a:xfrm>
            <a:off x="1403648" y="3068960"/>
            <a:ext cx="6400800" cy="1752600"/>
          </a:xfrm>
        </p:spPr>
        <p:txBody>
          <a:bodyPr/>
          <a:lstStyle/>
          <a:p>
            <a:r>
              <a:rPr lang="en-US" altLang="zh-CN" b="1" smtClean="0">
                <a:solidFill>
                  <a:schemeClr val="tx1"/>
                </a:solidFill>
              </a:rPr>
              <a:t>Part I</a:t>
            </a:r>
            <a:endParaRPr lang="en-US" b="1" dirty="0">
              <a:solidFill>
                <a:schemeClr val="tx1"/>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语言中的串处理</a:t>
            </a:r>
            <a:endParaRPr lang="en-US"/>
          </a:p>
        </p:txBody>
      </p:sp>
      <p:sp>
        <p:nvSpPr>
          <p:cNvPr id="3" name="内容占位符 2"/>
          <p:cNvSpPr>
            <a:spLocks noGrp="1"/>
          </p:cNvSpPr>
          <p:nvPr>
            <p:ph idx="1"/>
          </p:nvPr>
        </p:nvSpPr>
        <p:spPr/>
        <p:txBody>
          <a:bodyPr>
            <a:normAutofit/>
          </a:bodyPr>
          <a:lstStyle/>
          <a:p>
            <a:r>
              <a:rPr lang="zh-CN" altLang="en-US" dirty="0"/>
              <a:t>用字符数组存放</a:t>
            </a:r>
            <a:r>
              <a:rPr lang="zh-CN" altLang="en-US" dirty="0" smtClean="0"/>
              <a:t>串</a:t>
            </a:r>
            <a:endParaRPr lang="en-US" altLang="zh-CN" dirty="0" smtClean="0"/>
          </a:p>
          <a:p>
            <a:r>
              <a:rPr lang="en-US" altLang="zh-CN" dirty="0" smtClean="0"/>
              <a:t>C</a:t>
            </a:r>
            <a:r>
              <a:rPr lang="zh-CN" altLang="en-US" dirty="0"/>
              <a:t>语言</a:t>
            </a:r>
            <a:r>
              <a:rPr lang="en-US" altLang="zh-CN" dirty="0" smtClean="0"/>
              <a:t>&lt;</a:t>
            </a:r>
            <a:r>
              <a:rPr lang="en-US" altLang="zh-CN" dirty="0" err="1" smtClean="0"/>
              <a:t>string.h</a:t>
            </a:r>
            <a:r>
              <a:rPr lang="en-US" altLang="zh-CN" dirty="0"/>
              <a:t>&gt;</a:t>
            </a:r>
            <a:r>
              <a:rPr lang="zh-CN" altLang="en-US" dirty="0"/>
              <a:t>中的串处理函数</a:t>
            </a:r>
            <a:endParaRPr lang="en-US" altLang="zh-CN" dirty="0"/>
          </a:p>
          <a:p>
            <a:pPr lvl="1"/>
            <a:r>
              <a:rPr lang="en-US" altLang="zh-CN" dirty="0"/>
              <a:t>char *</a:t>
            </a:r>
            <a:r>
              <a:rPr lang="en-US" dirty="0"/>
              <a:t>gets(char *</a:t>
            </a:r>
            <a:r>
              <a:rPr lang="en-US" dirty="0" err="1"/>
              <a:t>str</a:t>
            </a:r>
            <a:r>
              <a:rPr lang="en-US" dirty="0"/>
              <a:t>) ； //</a:t>
            </a:r>
            <a:r>
              <a:rPr lang="zh-CN" altLang="en-US" dirty="0"/>
              <a:t>从</a:t>
            </a:r>
            <a:r>
              <a:rPr lang="en-US" altLang="zh-CN" dirty="0" err="1"/>
              <a:t>stdin</a:t>
            </a:r>
            <a:r>
              <a:rPr lang="zh-CN" altLang="en-US" dirty="0"/>
              <a:t>中读取串</a:t>
            </a:r>
            <a:endParaRPr lang="en-US" altLang="zh-CN" dirty="0"/>
          </a:p>
          <a:p>
            <a:pPr lvl="1"/>
            <a:r>
              <a:rPr lang="en-US" altLang="zh-CN" dirty="0" err="1"/>
              <a:t>int</a:t>
            </a:r>
            <a:r>
              <a:rPr lang="en-US" altLang="zh-CN" dirty="0"/>
              <a:t> </a:t>
            </a:r>
            <a:r>
              <a:rPr lang="en-US" dirty="0"/>
              <a:t>puts(</a:t>
            </a:r>
            <a:r>
              <a:rPr lang="en-US" altLang="zh-CN" dirty="0"/>
              <a:t>char *</a:t>
            </a:r>
            <a:r>
              <a:rPr lang="en-US" dirty="0" err="1"/>
              <a:t>str</a:t>
            </a:r>
            <a:r>
              <a:rPr lang="en-US" dirty="0"/>
              <a:t>) ； //</a:t>
            </a:r>
            <a:r>
              <a:rPr lang="zh-CN" altLang="en-US" dirty="0"/>
              <a:t>向</a:t>
            </a:r>
            <a:r>
              <a:rPr lang="en-US" altLang="zh-CN" dirty="0" err="1"/>
              <a:t>stdout</a:t>
            </a:r>
            <a:r>
              <a:rPr lang="zh-CN" altLang="en-US" dirty="0"/>
              <a:t>输出串</a:t>
            </a:r>
            <a:endParaRPr lang="en-US" altLang="zh-CN" dirty="0"/>
          </a:p>
          <a:p>
            <a:pPr lvl="1"/>
            <a:r>
              <a:rPr lang="en-US" altLang="zh-CN" dirty="0" err="1"/>
              <a:t>int</a:t>
            </a:r>
            <a:r>
              <a:rPr lang="en-US" altLang="zh-CN" dirty="0"/>
              <a:t> </a:t>
            </a:r>
            <a:r>
              <a:rPr lang="en-US" dirty="0" err="1"/>
              <a:t>strlen</a:t>
            </a:r>
            <a:r>
              <a:rPr lang="en-US" dirty="0"/>
              <a:t>(char *</a:t>
            </a:r>
            <a:r>
              <a:rPr lang="en-US" dirty="0" err="1"/>
              <a:t>str</a:t>
            </a:r>
            <a:r>
              <a:rPr lang="en-US" dirty="0"/>
              <a:t>); //</a:t>
            </a:r>
            <a:r>
              <a:rPr lang="zh-CN" altLang="en-US" dirty="0"/>
              <a:t>返回串的长度</a:t>
            </a:r>
          </a:p>
          <a:p>
            <a:pPr lvl="1"/>
            <a:r>
              <a:rPr lang="en-US" dirty="0"/>
              <a:t>char *</a:t>
            </a:r>
            <a:r>
              <a:rPr lang="en-US" dirty="0" err="1"/>
              <a:t>strcpy</a:t>
            </a:r>
            <a:r>
              <a:rPr lang="en-US" dirty="0"/>
              <a:t>(char *</a:t>
            </a:r>
            <a:r>
              <a:rPr lang="en-US" dirty="0" err="1"/>
              <a:t>dest</a:t>
            </a:r>
            <a:r>
              <a:rPr lang="en-US" dirty="0"/>
              <a:t>, char *</a:t>
            </a:r>
            <a:r>
              <a:rPr lang="en-US" dirty="0" err="1"/>
              <a:t>src</a:t>
            </a:r>
            <a:r>
              <a:rPr lang="en-US" dirty="0"/>
              <a:t>); //</a:t>
            </a:r>
            <a:r>
              <a:rPr lang="zh-CN" altLang="en-US" dirty="0"/>
              <a:t>复制串</a:t>
            </a:r>
            <a:endParaRPr lang="en-US" altLang="zh-CN" dirty="0"/>
          </a:p>
          <a:p>
            <a:pPr lvl="1"/>
            <a:r>
              <a:rPr lang="en-US" dirty="0"/>
              <a:t>char *</a:t>
            </a:r>
            <a:r>
              <a:rPr lang="en-US" dirty="0" err="1"/>
              <a:t>strcat</a:t>
            </a:r>
            <a:r>
              <a:rPr lang="en-US" dirty="0"/>
              <a:t>(char *</a:t>
            </a:r>
            <a:r>
              <a:rPr lang="en-US" dirty="0" err="1"/>
              <a:t>dest</a:t>
            </a:r>
            <a:r>
              <a:rPr lang="en-US" dirty="0"/>
              <a:t>, char *</a:t>
            </a:r>
            <a:r>
              <a:rPr lang="en-US" dirty="0" err="1"/>
              <a:t>src</a:t>
            </a:r>
            <a:r>
              <a:rPr lang="en-US" dirty="0"/>
              <a:t>); //</a:t>
            </a:r>
            <a:r>
              <a:rPr lang="zh-CN" altLang="en-US" dirty="0"/>
              <a:t>联接串</a:t>
            </a:r>
            <a:endParaRPr lang="en-US" altLang="zh-CN" dirty="0"/>
          </a:p>
          <a:p>
            <a:pPr lvl="1"/>
            <a:r>
              <a:rPr lang="en-US" dirty="0" err="1"/>
              <a:t>int</a:t>
            </a:r>
            <a:r>
              <a:rPr lang="en-US" dirty="0"/>
              <a:t> </a:t>
            </a:r>
            <a:r>
              <a:rPr lang="en-US" dirty="0" err="1"/>
              <a:t>strcmp</a:t>
            </a:r>
            <a:r>
              <a:rPr lang="en-US" dirty="0"/>
              <a:t>(char *str1, char *str2); //</a:t>
            </a:r>
            <a:r>
              <a:rPr lang="zh-CN" altLang="en-US" dirty="0"/>
              <a:t>比较串，</a:t>
            </a:r>
            <a:r>
              <a:rPr lang="en-US" altLang="zh-CN" dirty="0"/>
              <a:t>  </a:t>
            </a:r>
            <a:r>
              <a:rPr lang="en-US" altLang="zh-CN" dirty="0" smtClean="0"/>
              <a:t>s1&lt;s2</a:t>
            </a:r>
            <a:r>
              <a:rPr lang="zh-CN" altLang="en-US" dirty="0"/>
              <a:t>时返回负数，相等返回</a:t>
            </a:r>
            <a:r>
              <a:rPr lang="en-US" altLang="zh-CN" dirty="0"/>
              <a:t>0</a:t>
            </a:r>
            <a:r>
              <a:rPr lang="zh-CN" altLang="en-US" dirty="0"/>
              <a:t>，</a:t>
            </a:r>
            <a:r>
              <a:rPr lang="en-US" altLang="zh-CN" dirty="0"/>
              <a:t>s1&gt;s2</a:t>
            </a:r>
            <a:r>
              <a:rPr lang="zh-CN" altLang="en-US" dirty="0"/>
              <a:t>时返回正数</a:t>
            </a:r>
            <a:endParaRPr lang="en-US" altLang="zh-CN" dirty="0"/>
          </a:p>
          <a:p>
            <a:pPr lvl="1"/>
            <a:r>
              <a:rPr lang="en-US" altLang="zh-CN" dirty="0"/>
              <a:t>char *</a:t>
            </a:r>
            <a:r>
              <a:rPr lang="en-US" altLang="zh-CN" dirty="0" err="1"/>
              <a:t>strstr</a:t>
            </a:r>
            <a:r>
              <a:rPr lang="en-US" altLang="zh-CN" dirty="0"/>
              <a:t>(char *</a:t>
            </a:r>
            <a:r>
              <a:rPr lang="en-US" altLang="zh-CN" dirty="0" err="1"/>
              <a:t>str,char</a:t>
            </a:r>
            <a:r>
              <a:rPr lang="en-US" altLang="zh-CN" dirty="0"/>
              <a:t> *</a:t>
            </a:r>
            <a:r>
              <a:rPr lang="en-US" altLang="zh-CN" dirty="0" err="1"/>
              <a:t>substr</a:t>
            </a:r>
            <a:r>
              <a:rPr lang="en-US" altLang="zh-CN" dirty="0"/>
              <a:t>); //</a:t>
            </a:r>
            <a:r>
              <a:rPr lang="zh-CN" altLang="en-US" dirty="0"/>
              <a:t>返回子串首次出现的位置</a:t>
            </a:r>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057845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6" end="6"/>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smtClean="0"/>
              <a:t>C</a:t>
            </a:r>
            <a:r>
              <a:rPr lang="zh-CN" altLang="en-US" smtClean="0"/>
              <a:t>语言函数库的串处理函数</a:t>
            </a:r>
            <a:r>
              <a:rPr lang="en-US" altLang="zh-CN" smtClean="0"/>
              <a:t>-</a:t>
            </a:r>
            <a:r>
              <a:rPr lang="zh-CN" altLang="en-US" smtClean="0"/>
              <a:t>部分</a:t>
            </a:r>
            <a:endParaRPr lang="en-US"/>
          </a:p>
        </p:txBody>
      </p:sp>
      <p:sp>
        <p:nvSpPr>
          <p:cNvPr id="3" name="内容占位符 2"/>
          <p:cNvSpPr>
            <a:spLocks noGrp="1"/>
          </p:cNvSpPr>
          <p:nvPr>
            <p:ph idx="1"/>
          </p:nvPr>
        </p:nvSpPr>
        <p:spPr/>
        <p:txBody>
          <a:bodyPr>
            <a:normAutofit fontScale="92500" lnSpcReduction="10000"/>
          </a:bodyPr>
          <a:lstStyle/>
          <a:p>
            <a:r>
              <a:rPr lang="en-US" altLang="zh-CN" sz="2800" smtClean="0"/>
              <a:t>strchr</a:t>
            </a:r>
            <a:r>
              <a:rPr lang="zh-CN" altLang="en-US" sz="2800" smtClean="0"/>
              <a:t>：检索并返回字符</a:t>
            </a:r>
            <a:r>
              <a:rPr lang="en-US" altLang="zh-CN" sz="2800" smtClean="0"/>
              <a:t>c</a:t>
            </a:r>
            <a:r>
              <a:rPr lang="zh-CN" altLang="en-US" sz="2800" smtClean="0"/>
              <a:t>在字符串</a:t>
            </a:r>
            <a:r>
              <a:rPr lang="en-US" altLang="zh-CN" sz="2800" smtClean="0"/>
              <a:t>s</a:t>
            </a:r>
            <a:r>
              <a:rPr lang="zh-CN" altLang="en-US" sz="2800" smtClean="0"/>
              <a:t>中第一次出现的位置</a:t>
            </a:r>
            <a:endParaRPr lang="en-US" altLang="zh-CN" sz="2800" smtClean="0"/>
          </a:p>
          <a:p>
            <a:r>
              <a:rPr lang="en-US" altLang="zh-CN" sz="2800" smtClean="0"/>
              <a:t>strrchr</a:t>
            </a:r>
            <a:r>
              <a:rPr lang="zh-CN" altLang="en-US" sz="2800" smtClean="0"/>
              <a:t>：检索并返回字符串</a:t>
            </a:r>
            <a:r>
              <a:rPr lang="en-US" altLang="zh-CN" sz="2800" smtClean="0"/>
              <a:t>s</a:t>
            </a:r>
            <a:r>
              <a:rPr lang="zh-CN" altLang="en-US" sz="2800" smtClean="0"/>
              <a:t>中最后一次出现给定字符</a:t>
            </a:r>
            <a:r>
              <a:rPr lang="en-US" altLang="zh-CN" sz="2800" smtClean="0"/>
              <a:t>c</a:t>
            </a:r>
            <a:r>
              <a:rPr lang="zh-CN" altLang="en-US" sz="2800" smtClean="0"/>
              <a:t>的位置</a:t>
            </a:r>
            <a:endParaRPr lang="en-US" altLang="zh-CN" sz="2800" smtClean="0"/>
          </a:p>
          <a:p>
            <a:r>
              <a:rPr lang="en-US" altLang="zh-CN" sz="2800" smtClean="0"/>
              <a:t>strspn</a:t>
            </a:r>
            <a:r>
              <a:rPr lang="zh-CN" altLang="en-US" sz="2800" smtClean="0"/>
              <a:t>：</a:t>
            </a:r>
            <a:r>
              <a:rPr lang="zh-CN" altLang="en-US" sz="2800"/>
              <a:t>检索</a:t>
            </a:r>
            <a:r>
              <a:rPr lang="zh-CN" altLang="en-US" sz="2800" smtClean="0"/>
              <a:t>并返回在</a:t>
            </a:r>
            <a:r>
              <a:rPr lang="en-US" altLang="zh-CN" sz="2800" smtClean="0"/>
              <a:t>s1</a:t>
            </a:r>
            <a:r>
              <a:rPr lang="zh-CN" altLang="en-US" sz="2800" smtClean="0"/>
              <a:t>和</a:t>
            </a:r>
            <a:r>
              <a:rPr lang="en-US" altLang="zh-CN" sz="2800" smtClean="0"/>
              <a:t>s2</a:t>
            </a:r>
            <a:r>
              <a:rPr lang="zh-CN" altLang="en-US" sz="2800" smtClean="0"/>
              <a:t>中均有的字符个数</a:t>
            </a:r>
            <a:endParaRPr lang="en-US" altLang="zh-CN" sz="2800" smtClean="0"/>
          </a:p>
          <a:p>
            <a:r>
              <a:rPr lang="en-US" sz="2800" smtClean="0"/>
              <a:t>strpbrk</a:t>
            </a:r>
            <a:r>
              <a:rPr lang="zh-CN" altLang="en-US" sz="2800" smtClean="0"/>
              <a:t>：检索</a:t>
            </a:r>
            <a:r>
              <a:rPr lang="zh-CN" altLang="en-US" sz="2800"/>
              <a:t>并返回</a:t>
            </a:r>
            <a:r>
              <a:rPr lang="zh-CN" altLang="en-US" sz="2800" smtClean="0"/>
              <a:t>两</a:t>
            </a:r>
            <a:r>
              <a:rPr lang="zh-CN" altLang="en-US" sz="2800"/>
              <a:t>个字符串中首个相同字符的位置</a:t>
            </a:r>
            <a:endParaRPr lang="en-US" altLang="zh-CN" sz="2800" smtClean="0"/>
          </a:p>
          <a:p>
            <a:endParaRPr lang="en-US" altLang="zh-CN" sz="2800" smtClean="0"/>
          </a:p>
          <a:p>
            <a:r>
              <a:rPr lang="en-US" altLang="zh-CN" sz="2800" smtClean="0"/>
              <a:t>strupr</a:t>
            </a:r>
            <a:r>
              <a:rPr lang="zh-CN" altLang="en-US" sz="2800" smtClean="0"/>
              <a:t>：将字符串</a:t>
            </a:r>
            <a:r>
              <a:rPr lang="en-US" altLang="zh-CN" sz="2800" smtClean="0"/>
              <a:t>s</a:t>
            </a:r>
            <a:r>
              <a:rPr lang="zh-CN" altLang="en-US" sz="2800" smtClean="0"/>
              <a:t>中的小写字母全部转换成大写字母，并返回转换后的字符串</a:t>
            </a:r>
            <a:endParaRPr lang="en-US" altLang="zh-CN" sz="2800" smtClean="0"/>
          </a:p>
          <a:p>
            <a:r>
              <a:rPr lang="en-US" altLang="zh-CN" sz="2800" smtClean="0"/>
              <a:t>strlwr</a:t>
            </a:r>
            <a:r>
              <a:rPr lang="zh-CN" altLang="en-US" sz="2800" smtClean="0"/>
              <a:t>：将字符串</a:t>
            </a:r>
            <a:r>
              <a:rPr lang="en-US" altLang="zh-CN" sz="2800"/>
              <a:t>s</a:t>
            </a:r>
            <a:r>
              <a:rPr lang="zh-CN" altLang="en-US" sz="2800"/>
              <a:t>中的大写字母全部转换成</a:t>
            </a:r>
            <a:r>
              <a:rPr lang="zh-CN" altLang="en-US" sz="2800" smtClean="0"/>
              <a:t>小写字母，并</a:t>
            </a:r>
            <a:r>
              <a:rPr lang="zh-CN" altLang="en-US" sz="2800"/>
              <a:t>返回转换后的</a:t>
            </a:r>
            <a:r>
              <a:rPr lang="zh-CN" altLang="en-US" sz="2800" smtClean="0"/>
              <a:t>字符串</a:t>
            </a:r>
            <a:endParaRPr lang="en-US" altLang="zh-CN" sz="2800" smtClean="0"/>
          </a:p>
          <a:p>
            <a:r>
              <a:rPr lang="en-US" altLang="zh-CN" sz="2800" smtClean="0"/>
              <a:t>strtol</a:t>
            </a:r>
            <a:r>
              <a:rPr lang="zh-CN" altLang="en-US" sz="2800" smtClean="0"/>
              <a:t>：将</a:t>
            </a:r>
            <a:r>
              <a:rPr lang="zh-CN" altLang="en-US" sz="2800"/>
              <a:t>字符串</a:t>
            </a:r>
            <a:r>
              <a:rPr lang="en-US" altLang="zh-CN" sz="2800"/>
              <a:t>str</a:t>
            </a:r>
            <a:r>
              <a:rPr lang="zh-CN" altLang="en-US" sz="2800"/>
              <a:t>转换成长整型</a:t>
            </a:r>
            <a:r>
              <a:rPr lang="zh-CN" altLang="en-US" sz="2800" smtClean="0"/>
              <a:t>数，并</a:t>
            </a:r>
            <a:r>
              <a:rPr lang="zh-CN" altLang="en-US" sz="2800"/>
              <a:t>返回这</a:t>
            </a:r>
            <a:r>
              <a:rPr lang="zh-CN" altLang="en-US" sz="2800" smtClean="0"/>
              <a:t>个数</a:t>
            </a:r>
            <a:endParaRPr lang="en-US" altLang="zh-CN" sz="2800" smtClean="0"/>
          </a:p>
          <a:p>
            <a:r>
              <a:rPr lang="en-US" altLang="zh-CN" sz="2800"/>
              <a:t>strtod</a:t>
            </a:r>
            <a:r>
              <a:rPr lang="zh-CN" altLang="en-US" sz="2800"/>
              <a:t>：将字符串</a:t>
            </a:r>
            <a:r>
              <a:rPr lang="en-US" altLang="zh-CN" sz="2800"/>
              <a:t>str</a:t>
            </a:r>
            <a:r>
              <a:rPr lang="zh-CN" altLang="en-US" sz="2800"/>
              <a:t>转换成双精度数，并返回这个数</a:t>
            </a:r>
            <a:endParaRPr lang="en-US" altLang="zh-CN" sz="2800"/>
          </a:p>
          <a:p>
            <a:endParaRPr lang="en-US" altLang="zh-CN"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26042869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语言函数库的串处理函数</a:t>
            </a:r>
            <a:r>
              <a:rPr lang="en-US" altLang="zh-CN"/>
              <a:t>-</a:t>
            </a:r>
            <a:r>
              <a:rPr lang="zh-CN" altLang="en-US"/>
              <a:t>部分</a:t>
            </a:r>
            <a:endParaRPr lang="en-US"/>
          </a:p>
        </p:txBody>
      </p:sp>
      <p:sp>
        <p:nvSpPr>
          <p:cNvPr id="3" name="内容占位符 2"/>
          <p:cNvSpPr>
            <a:spLocks noGrp="1"/>
          </p:cNvSpPr>
          <p:nvPr>
            <p:ph idx="1"/>
          </p:nvPr>
        </p:nvSpPr>
        <p:spPr/>
        <p:txBody>
          <a:bodyPr/>
          <a:lstStyle/>
          <a:p>
            <a:r>
              <a:rPr lang="en-US" altLang="zh-CN" sz="2600"/>
              <a:t>strdup</a:t>
            </a:r>
            <a:r>
              <a:rPr lang="zh-CN" altLang="en-US" sz="2600"/>
              <a:t>：将字符串</a:t>
            </a:r>
            <a:r>
              <a:rPr lang="en-US" altLang="zh-CN" sz="2600"/>
              <a:t>s</a:t>
            </a:r>
            <a:r>
              <a:rPr lang="zh-CN" altLang="en-US" sz="2600"/>
              <a:t>复制到新建的</a:t>
            </a:r>
            <a:r>
              <a:rPr lang="zh-CN" altLang="en-US" sz="2600" smtClean="0"/>
              <a:t>位置</a:t>
            </a:r>
            <a:endParaRPr lang="en-US" altLang="zh-CN" sz="2600" smtClean="0"/>
          </a:p>
          <a:p>
            <a:r>
              <a:rPr lang="en-US" altLang="zh-CN" sz="2600" smtClean="0"/>
              <a:t>strrev</a:t>
            </a:r>
            <a:r>
              <a:rPr lang="zh-CN" altLang="en-US" sz="2600"/>
              <a:t>： 将字符串逆</a:t>
            </a:r>
            <a:r>
              <a:rPr lang="zh-CN" altLang="en-US" sz="2600" smtClean="0"/>
              <a:t>置</a:t>
            </a:r>
            <a:endParaRPr lang="en-US" altLang="zh-CN" sz="2600" smtClean="0"/>
          </a:p>
          <a:p>
            <a:r>
              <a:rPr lang="en-US" altLang="zh-CN" sz="2600" smtClean="0"/>
              <a:t>strtok</a:t>
            </a:r>
            <a:r>
              <a:rPr lang="zh-CN" altLang="en-US" sz="2600" smtClean="0"/>
              <a:t>：将字符串分割成由定界符隔离的一个个片段</a:t>
            </a:r>
            <a:endParaRPr lang="zh-CN" altLang="en-US" sz="2600"/>
          </a:p>
          <a:p>
            <a:endParaRPr lang="en-US" altLang="zh-CN" sz="2600" smtClean="0"/>
          </a:p>
          <a:p>
            <a:r>
              <a:rPr lang="en-US" altLang="zh-CN" sz="2600" smtClean="0"/>
              <a:t>strncat</a:t>
            </a:r>
            <a:r>
              <a:rPr lang="zh-CN" altLang="en-US" sz="2600"/>
              <a:t>：将字符串</a:t>
            </a:r>
            <a:r>
              <a:rPr lang="en-US" altLang="zh-CN" sz="2600"/>
              <a:t>src</a:t>
            </a:r>
            <a:r>
              <a:rPr lang="zh-CN" altLang="en-US" sz="2600"/>
              <a:t>中最多</a:t>
            </a:r>
            <a:r>
              <a:rPr lang="en-US" altLang="zh-CN" sz="2600"/>
              <a:t>maxlen</a:t>
            </a:r>
            <a:r>
              <a:rPr lang="zh-CN" altLang="en-US" sz="2600"/>
              <a:t>个字符复制到字符串</a:t>
            </a:r>
            <a:r>
              <a:rPr lang="en-US" altLang="zh-CN" sz="2600"/>
              <a:t>dest</a:t>
            </a:r>
            <a:r>
              <a:rPr lang="zh-CN" altLang="en-US" sz="2600"/>
              <a:t>中</a:t>
            </a:r>
          </a:p>
          <a:p>
            <a:r>
              <a:rPr lang="en-US" altLang="zh-CN" sz="2600"/>
              <a:t>strncmp</a:t>
            </a:r>
            <a:r>
              <a:rPr lang="zh-CN" altLang="en-US" sz="2600"/>
              <a:t>：比较字符串</a:t>
            </a:r>
            <a:r>
              <a:rPr lang="en-US" altLang="zh-CN" sz="2600"/>
              <a:t>s1</a:t>
            </a:r>
            <a:r>
              <a:rPr lang="zh-CN" altLang="en-US" sz="2600"/>
              <a:t>与</a:t>
            </a:r>
            <a:r>
              <a:rPr lang="en-US" altLang="zh-CN" sz="2600"/>
              <a:t>s2</a:t>
            </a:r>
            <a:r>
              <a:rPr lang="zh-CN" altLang="en-US" sz="2600"/>
              <a:t>中的前</a:t>
            </a:r>
            <a:r>
              <a:rPr lang="en-US" altLang="zh-CN" sz="2600"/>
              <a:t>maxlen</a:t>
            </a:r>
            <a:r>
              <a:rPr lang="zh-CN" altLang="en-US" sz="2600"/>
              <a:t>个字符</a:t>
            </a:r>
          </a:p>
          <a:p>
            <a:r>
              <a:rPr lang="en-US" altLang="zh-CN" sz="2600"/>
              <a:t>strncpy</a:t>
            </a:r>
            <a:r>
              <a:rPr lang="zh-CN" altLang="en-US" sz="2600"/>
              <a:t>：复制</a:t>
            </a:r>
            <a:r>
              <a:rPr lang="en-US" altLang="zh-CN" sz="2600"/>
              <a:t>src</a:t>
            </a:r>
            <a:r>
              <a:rPr lang="zh-CN" altLang="en-US" sz="2600"/>
              <a:t>中的前</a:t>
            </a:r>
            <a:r>
              <a:rPr lang="en-US" altLang="zh-CN" sz="2600"/>
              <a:t>maxlen</a:t>
            </a:r>
            <a:r>
              <a:rPr lang="zh-CN" altLang="en-US" sz="2600"/>
              <a:t>个字符到</a:t>
            </a:r>
            <a:r>
              <a:rPr lang="en-US" altLang="zh-CN" sz="2600"/>
              <a:t>dest</a:t>
            </a:r>
            <a:r>
              <a:rPr lang="zh-CN" altLang="en-US" sz="2600" smtClean="0"/>
              <a:t>中</a:t>
            </a:r>
            <a:endParaRPr lang="en-US" altLang="zh-CN" sz="2600" smtClean="0"/>
          </a:p>
          <a:p>
            <a:r>
              <a:rPr lang="en-US" altLang="zh-CN" sz="2600" smtClean="0"/>
              <a:t>stricmp</a:t>
            </a:r>
            <a:r>
              <a:rPr lang="zh-CN" altLang="en-US" sz="2600"/>
              <a:t>：以不区分大小写的方式比较字符串</a:t>
            </a:r>
            <a:r>
              <a:rPr lang="en-US" altLang="zh-CN" sz="2600"/>
              <a:t>s1</a:t>
            </a:r>
            <a:r>
              <a:rPr lang="zh-CN" altLang="en-US" sz="2600"/>
              <a:t>和</a:t>
            </a:r>
            <a:r>
              <a:rPr lang="en-US" altLang="zh-CN" sz="2600"/>
              <a:t>s2,</a:t>
            </a:r>
            <a:r>
              <a:rPr lang="zh-CN" altLang="en-US" sz="2600"/>
              <a:t>并返回</a:t>
            </a:r>
            <a:r>
              <a:rPr lang="en-US" altLang="zh-CN" sz="2600"/>
              <a:t>s1-s2</a:t>
            </a:r>
          </a:p>
          <a:p>
            <a:r>
              <a:rPr lang="en-US" altLang="zh-CN" sz="2600"/>
              <a:t>strnicmp</a:t>
            </a:r>
            <a:r>
              <a:rPr lang="zh-CN" altLang="en-US" sz="2600"/>
              <a:t>：以不区分大小写的方式比较字符串</a:t>
            </a:r>
            <a:r>
              <a:rPr lang="en-US" altLang="zh-CN" sz="2600"/>
              <a:t>s1</a:t>
            </a:r>
            <a:r>
              <a:rPr lang="zh-CN" altLang="en-US" sz="2600"/>
              <a:t>与</a:t>
            </a:r>
            <a:r>
              <a:rPr lang="en-US" altLang="zh-CN" sz="2600"/>
              <a:t>s2</a:t>
            </a:r>
            <a:r>
              <a:rPr lang="zh-CN" altLang="en-US" sz="2600"/>
              <a:t>中的前</a:t>
            </a:r>
            <a:r>
              <a:rPr lang="en-US" altLang="zh-CN" sz="2600"/>
              <a:t>maxlen</a:t>
            </a:r>
            <a:r>
              <a:rPr lang="zh-CN" altLang="en-US" sz="2600"/>
              <a:t>个字符</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5928175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例：将</a:t>
            </a:r>
            <a:r>
              <a:rPr lang="zh-CN" altLang="en-US"/>
              <a:t>串逆序保存</a:t>
            </a:r>
            <a:endParaRPr lang="en-US"/>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a:t>
            </a:r>
            <a:r>
              <a:rPr lang="zh-CN" altLang="en-US" dirty="0" smtClean="0"/>
              <a:t>要求</a:t>
            </a:r>
            <a:r>
              <a:rPr lang="zh-CN" altLang="en-US" dirty="0"/>
              <a:t>：不另设串存储空间</a:t>
            </a:r>
          </a:p>
          <a:p>
            <a:pPr marL="0" indent="0">
              <a:buNone/>
            </a:pPr>
            <a:r>
              <a:rPr lang="en-US" dirty="0"/>
              <a:t>void </a:t>
            </a:r>
            <a:r>
              <a:rPr lang="en-US" dirty="0" err="1"/>
              <a:t>StrInvert</a:t>
            </a:r>
            <a:r>
              <a:rPr lang="en-US" dirty="0"/>
              <a:t> (char *s</a:t>
            </a:r>
            <a:r>
              <a:rPr lang="en-US" dirty="0" smtClean="0"/>
              <a:t>)</a:t>
            </a:r>
          </a:p>
          <a:p>
            <a:pPr marL="0" indent="0">
              <a:buNone/>
            </a:pPr>
            <a:r>
              <a:rPr lang="en-US" dirty="0" smtClean="0"/>
              <a:t>{ char </a:t>
            </a:r>
            <a:r>
              <a:rPr lang="en-US" dirty="0" err="1"/>
              <a:t>tmp</a:t>
            </a:r>
            <a:r>
              <a:rPr lang="en-US" dirty="0"/>
              <a:t>; static </a:t>
            </a:r>
            <a:r>
              <a:rPr lang="en-US" dirty="0" err="1"/>
              <a:t>int</a:t>
            </a:r>
            <a:r>
              <a:rPr lang="en-US" dirty="0"/>
              <a:t> </a:t>
            </a:r>
            <a:r>
              <a:rPr lang="en-US" dirty="0" err="1"/>
              <a:t>i</a:t>
            </a:r>
            <a:r>
              <a:rPr lang="en-US" dirty="0"/>
              <a:t>=0;</a:t>
            </a:r>
          </a:p>
          <a:p>
            <a:pPr marL="0" indent="0">
              <a:buNone/>
            </a:pPr>
            <a:r>
              <a:rPr lang="en-US" dirty="0" err="1"/>
              <a:t>int</a:t>
            </a:r>
            <a:r>
              <a:rPr lang="en-US" dirty="0"/>
              <a:t> </a:t>
            </a:r>
            <a:r>
              <a:rPr lang="en-US" dirty="0" err="1"/>
              <a:t>len;len</a:t>
            </a:r>
            <a:r>
              <a:rPr lang="en-US" dirty="0"/>
              <a:t>=</a:t>
            </a:r>
            <a:r>
              <a:rPr lang="en-US" dirty="0" err="1"/>
              <a:t>strlen</a:t>
            </a:r>
            <a:r>
              <a:rPr lang="en-US" dirty="0"/>
              <a:t>(s);</a:t>
            </a:r>
          </a:p>
          <a:p>
            <a:pPr marL="0" indent="0">
              <a:buNone/>
            </a:pPr>
            <a:r>
              <a:rPr lang="en-US" dirty="0" smtClean="0"/>
              <a:t>while (</a:t>
            </a:r>
            <a:r>
              <a:rPr lang="en-US" dirty="0" err="1"/>
              <a:t>i</a:t>
            </a:r>
            <a:r>
              <a:rPr lang="en-US" dirty="0"/>
              <a:t>&lt;</a:t>
            </a:r>
            <a:r>
              <a:rPr lang="en-US" dirty="0" err="1"/>
              <a:t>len</a:t>
            </a:r>
            <a:r>
              <a:rPr lang="en-US" dirty="0"/>
              <a:t>/2){</a:t>
            </a:r>
          </a:p>
          <a:p>
            <a:pPr marL="0" indent="0">
              <a:buNone/>
            </a:pPr>
            <a:r>
              <a:rPr lang="en-US" dirty="0"/>
              <a:t>    </a:t>
            </a:r>
            <a:r>
              <a:rPr lang="en-US" dirty="0" err="1"/>
              <a:t>tmp</a:t>
            </a:r>
            <a:r>
              <a:rPr lang="en-US" dirty="0"/>
              <a:t>=s[</a:t>
            </a:r>
            <a:r>
              <a:rPr lang="en-US" dirty="0" err="1"/>
              <a:t>i</a:t>
            </a:r>
            <a:r>
              <a:rPr lang="en-US" dirty="0"/>
              <a:t>];</a:t>
            </a:r>
          </a:p>
          <a:p>
            <a:pPr marL="0" indent="0">
              <a:buNone/>
            </a:pPr>
            <a:r>
              <a:rPr lang="en-US" dirty="0"/>
              <a:t>    s[</a:t>
            </a:r>
            <a:r>
              <a:rPr lang="en-US" dirty="0" err="1"/>
              <a:t>i</a:t>
            </a:r>
            <a:r>
              <a:rPr lang="en-US" dirty="0"/>
              <a:t>]=s[len-i-1];</a:t>
            </a:r>
          </a:p>
          <a:p>
            <a:pPr marL="0" indent="0">
              <a:buNone/>
            </a:pPr>
            <a:r>
              <a:rPr lang="en-US" dirty="0"/>
              <a:t>    s[len-i-1] = </a:t>
            </a:r>
            <a:r>
              <a:rPr lang="en-US" dirty="0" err="1"/>
              <a:t>tmp</a:t>
            </a:r>
            <a:r>
              <a:rPr lang="en-US" dirty="0"/>
              <a:t>;</a:t>
            </a:r>
          </a:p>
          <a:p>
            <a:pPr marL="0" indent="0">
              <a:buNone/>
            </a:pPr>
            <a:r>
              <a:rPr lang="en-US" dirty="0"/>
              <a:t>    </a:t>
            </a:r>
            <a:r>
              <a:rPr lang="en-US" dirty="0" err="1"/>
              <a:t>i</a:t>
            </a:r>
            <a:r>
              <a:rPr lang="en-US" dirty="0"/>
              <a:t>++</a:t>
            </a:r>
            <a:r>
              <a:rPr lang="en-US" dirty="0" smtClean="0"/>
              <a:t>;</a:t>
            </a:r>
            <a:endParaRPr lang="en-US" dirty="0"/>
          </a:p>
          <a:p>
            <a:pPr marL="0" indent="0">
              <a:buNone/>
            </a:pPr>
            <a:r>
              <a:rPr lang="en-US" dirty="0"/>
              <a:t>    }</a:t>
            </a:r>
          </a:p>
          <a:p>
            <a:pPr marL="0" indent="0">
              <a:buNone/>
            </a:pPr>
            <a:r>
              <a:rPr lang="en-US"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5" name="TextBox 4"/>
          <p:cNvSpPr txBox="1"/>
          <p:nvPr/>
        </p:nvSpPr>
        <p:spPr>
          <a:xfrm>
            <a:off x="5724128" y="2420888"/>
            <a:ext cx="3409908" cy="461665"/>
          </a:xfrm>
          <a:prstGeom prst="rect">
            <a:avLst/>
          </a:prstGeom>
          <a:noFill/>
        </p:spPr>
        <p:txBody>
          <a:bodyPr wrap="none" rtlCol="0">
            <a:spAutoFit/>
          </a:bodyPr>
          <a:lstStyle/>
          <a:p>
            <a:r>
              <a:rPr lang="zh-CN" altLang="en-US" sz="2400" smtClean="0"/>
              <a:t>输入：</a:t>
            </a:r>
            <a:r>
              <a:rPr lang="en-US" altLang="zh-CN" sz="2400"/>
              <a:t>Madam, I'm Adam</a:t>
            </a:r>
            <a:endParaRPr lang="en-US" sz="2400"/>
          </a:p>
        </p:txBody>
      </p:sp>
      <p:sp>
        <p:nvSpPr>
          <p:cNvPr id="6" name="TextBox 5"/>
          <p:cNvSpPr txBox="1"/>
          <p:nvPr/>
        </p:nvSpPr>
        <p:spPr>
          <a:xfrm>
            <a:off x="5724128" y="3356992"/>
            <a:ext cx="3419526" cy="461665"/>
          </a:xfrm>
          <a:prstGeom prst="rect">
            <a:avLst/>
          </a:prstGeom>
          <a:noFill/>
        </p:spPr>
        <p:txBody>
          <a:bodyPr wrap="none" rtlCol="0">
            <a:spAutoFit/>
          </a:bodyPr>
          <a:lstStyle/>
          <a:p>
            <a:r>
              <a:rPr lang="zh-CN" altLang="en-US" sz="2400"/>
              <a:t>输出</a:t>
            </a:r>
            <a:r>
              <a:rPr lang="zh-CN" altLang="en-US" sz="2400" smtClean="0"/>
              <a:t>：</a:t>
            </a:r>
            <a:r>
              <a:rPr lang="en-US" altLang="zh-CN" sz="2400" smtClean="0"/>
              <a:t>madA m’I, madaM</a:t>
            </a:r>
            <a:endParaRPr lang="en-US" sz="2400"/>
          </a:p>
        </p:txBody>
      </p:sp>
    </p:spTree>
    <p:extLst>
      <p:ext uri="{BB962C8B-B14F-4D97-AF65-F5344CB8AC3E}">
        <p14:creationId xmlns:p14="http://schemas.microsoft.com/office/powerpoint/2010/main" val="602864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altLang="zh-CN" smtClean="0"/>
              <a:t>2.1 </a:t>
            </a:r>
            <a:r>
              <a:rPr lang="zh-CN" altLang="en-US" smtClean="0"/>
              <a:t>串：顺序串</a:t>
            </a:r>
            <a:r>
              <a:rPr lang="en-US" altLang="zh-CN" smtClean="0"/>
              <a:t>/</a:t>
            </a:r>
            <a:r>
              <a:rPr lang="zh-CN" altLang="en-US" smtClean="0"/>
              <a:t>定长顺序存储</a:t>
            </a:r>
            <a:endParaRPr lang="en-US"/>
          </a:p>
        </p:txBody>
      </p:sp>
      <p:sp>
        <p:nvSpPr>
          <p:cNvPr id="7" name="内容占位符 6"/>
          <p:cNvSpPr>
            <a:spLocks noGrp="1"/>
          </p:cNvSpPr>
          <p:nvPr>
            <p:ph sz="half" idx="1"/>
          </p:nvPr>
        </p:nvSpPr>
        <p:spPr/>
        <p:txBody>
          <a:bodyPr>
            <a:normAutofit fontScale="92500" lnSpcReduction="10000"/>
          </a:bodyPr>
          <a:lstStyle/>
          <a:p>
            <a:r>
              <a:rPr lang="zh-CN" altLang="en-US" dirty="0" smtClean="0"/>
              <a:t>压缩存储：</a:t>
            </a:r>
            <a:r>
              <a:rPr lang="en-US" altLang="zh-CN" dirty="0" smtClean="0"/>
              <a:t>1</a:t>
            </a:r>
            <a:r>
              <a:rPr lang="zh-CN" altLang="en-US" dirty="0" smtClean="0"/>
              <a:t>个</a:t>
            </a:r>
            <a:r>
              <a:rPr lang="en-US" altLang="zh-CN" dirty="0" smtClean="0"/>
              <a:t>32</a:t>
            </a:r>
            <a:r>
              <a:rPr lang="zh-CN" altLang="en-US" dirty="0" smtClean="0"/>
              <a:t>位的内存单元存储</a:t>
            </a:r>
            <a:r>
              <a:rPr lang="en-US" altLang="zh-CN" dirty="0" smtClean="0"/>
              <a:t>4</a:t>
            </a:r>
            <a:r>
              <a:rPr lang="zh-CN" altLang="en-US" dirty="0" smtClean="0"/>
              <a:t>个字符</a:t>
            </a:r>
            <a:endParaRPr lang="en-US" altLang="zh-CN" dirty="0" smtClean="0"/>
          </a:p>
          <a:p>
            <a:r>
              <a:rPr lang="zh-CN" altLang="en-US" dirty="0" smtClean="0"/>
              <a:t>非压缩储存：</a:t>
            </a:r>
            <a:r>
              <a:rPr lang="en-US" altLang="zh-CN" dirty="0" smtClean="0"/>
              <a:t>1</a:t>
            </a:r>
            <a:r>
              <a:rPr lang="zh-CN" altLang="en-US" dirty="0" smtClean="0"/>
              <a:t>个</a:t>
            </a:r>
            <a:r>
              <a:rPr lang="en-US" altLang="zh-CN" dirty="0" smtClean="0"/>
              <a:t>32</a:t>
            </a:r>
            <a:r>
              <a:rPr lang="zh-CN" altLang="en-US" dirty="0" smtClean="0"/>
              <a:t>位的内存单元存储</a:t>
            </a:r>
            <a:r>
              <a:rPr lang="en-US" altLang="zh-CN" dirty="0" smtClean="0"/>
              <a:t>1</a:t>
            </a:r>
            <a:r>
              <a:rPr lang="zh-CN" altLang="en-US" dirty="0" smtClean="0"/>
              <a:t>个字符</a:t>
            </a:r>
            <a:endParaRPr lang="en-US" altLang="zh-CN" dirty="0" smtClean="0"/>
          </a:p>
          <a:p>
            <a:pPr lvl="1"/>
            <a:r>
              <a:rPr lang="zh-CN" altLang="en-US" sz="2800" dirty="0" smtClean="0"/>
              <a:t>串</a:t>
            </a:r>
            <a:r>
              <a:rPr lang="en-US" altLang="zh-CN" sz="2800" dirty="0" smtClean="0"/>
              <a:t>s = “data structure”</a:t>
            </a:r>
            <a:r>
              <a:rPr lang="zh-CN" altLang="en-US" sz="2800" dirty="0" smtClean="0"/>
              <a:t>的串值连同结束符只需</a:t>
            </a:r>
            <a:r>
              <a:rPr lang="en-US" altLang="zh-CN" sz="2800" dirty="0" smtClean="0"/>
              <a:t>4</a:t>
            </a:r>
            <a:r>
              <a:rPr lang="zh-CN" altLang="en-US" sz="2800" dirty="0" smtClean="0"/>
              <a:t>个存储单元</a:t>
            </a:r>
            <a:r>
              <a:rPr lang="en-US" altLang="zh-CN" sz="2800" dirty="0" smtClean="0"/>
              <a:t>(4</a:t>
            </a:r>
            <a:r>
              <a:rPr lang="zh-CN" altLang="en-US" sz="2800" dirty="0" smtClean="0"/>
              <a:t>个字节为</a:t>
            </a:r>
            <a:r>
              <a:rPr lang="en-US" altLang="zh-CN" sz="2800" dirty="0" smtClean="0"/>
              <a:t>1</a:t>
            </a:r>
            <a:r>
              <a:rPr lang="zh-CN" altLang="en-US" sz="2800" dirty="0" smtClean="0"/>
              <a:t>个存储单元</a:t>
            </a:r>
            <a:r>
              <a:rPr lang="en-US" altLang="zh-CN" sz="2800" dirty="0" smtClean="0"/>
              <a:t>)</a:t>
            </a:r>
          </a:p>
          <a:p>
            <a:endParaRPr lang="en-US" altLang="zh-CN" dirty="0" smtClean="0"/>
          </a:p>
          <a:p>
            <a:pPr marL="0" indent="0">
              <a:buNone/>
            </a:pPr>
            <a:r>
              <a:rPr lang="en-US" altLang="zh-CN" sz="2000" dirty="0" smtClean="0"/>
              <a:t>    </a:t>
            </a:r>
            <a:r>
              <a:rPr lang="en-US" altLang="zh-CN" sz="2000" dirty="0" err="1" smtClean="0"/>
              <a:t>i</a:t>
            </a:r>
            <a:endParaRPr lang="en-US" altLang="zh-CN" sz="2000" dirty="0" smtClean="0"/>
          </a:p>
          <a:p>
            <a:pPr marL="0" indent="0">
              <a:buNone/>
            </a:pPr>
            <a:r>
              <a:rPr lang="en-US" altLang="zh-CN" sz="2000" dirty="0" smtClean="0"/>
              <a:t>    i+1</a:t>
            </a:r>
          </a:p>
          <a:p>
            <a:pPr marL="0" indent="0">
              <a:buNone/>
            </a:pPr>
            <a:r>
              <a:rPr lang="en-US" altLang="zh-CN" sz="2000" dirty="0" smtClean="0"/>
              <a:t>    i+2</a:t>
            </a:r>
          </a:p>
          <a:p>
            <a:pPr marL="0" indent="0">
              <a:buNone/>
            </a:pPr>
            <a:r>
              <a:rPr lang="en-US" altLang="zh-CN" sz="2000" dirty="0" smtClean="0"/>
              <a:t>    i+3</a:t>
            </a:r>
          </a:p>
          <a:p>
            <a:pPr lvl="1"/>
            <a:endParaRPr lang="zh-CN" altLang="en-US" dirty="0" smtClean="0"/>
          </a:p>
          <a:p>
            <a:pPr lvl="1"/>
            <a:endParaRPr lang="en-US" altLang="zh-CN" dirty="0" smtClean="0"/>
          </a:p>
          <a:p>
            <a:endParaRPr lang="en-US" altLang="zh-CN" dirty="0" smtClean="0"/>
          </a:p>
          <a:p>
            <a:endParaRPr lang="en-US" altLang="zh-CN" dirty="0" smtClean="0"/>
          </a:p>
          <a:p>
            <a:endParaRPr lang="en-US" dirty="0"/>
          </a:p>
        </p:txBody>
      </p:sp>
      <p:sp>
        <p:nvSpPr>
          <p:cNvPr id="4" name="内容占位符 3"/>
          <p:cNvSpPr>
            <a:spLocks noGrp="1"/>
          </p:cNvSpPr>
          <p:nvPr>
            <p:ph sz="half" idx="2"/>
          </p:nvPr>
        </p:nvSpPr>
        <p:spPr/>
        <p:txBody>
          <a:bodyPr>
            <a:normAutofit fontScale="92500" lnSpcReduction="10000"/>
          </a:bodyPr>
          <a:lstStyle/>
          <a:p>
            <a:r>
              <a:rPr lang="en-US" altLang="zh-CN" smtClean="0"/>
              <a:t>#define MAXSTRLEN 255</a:t>
            </a:r>
          </a:p>
          <a:p>
            <a:r>
              <a:rPr lang="en-US" altLang="zh-CN" smtClean="0"/>
              <a:t>Typedef unsigned char SString[MAXSTRLEN+1];</a:t>
            </a:r>
          </a:p>
          <a:p>
            <a:r>
              <a:rPr lang="zh-CN" altLang="en-US" smtClean="0"/>
              <a:t>串的最大长度不能超过</a:t>
            </a:r>
            <a:r>
              <a:rPr lang="en-US" altLang="zh-CN" smtClean="0"/>
              <a:t>255</a:t>
            </a:r>
            <a:r>
              <a:rPr lang="zh-CN" altLang="en-US" smtClean="0"/>
              <a:t>，而标识实际长度可以用：</a:t>
            </a:r>
            <a:endParaRPr lang="en-US" altLang="zh-CN" smtClean="0"/>
          </a:p>
          <a:p>
            <a:pPr lvl="1"/>
            <a:r>
              <a:rPr lang="zh-CN" altLang="en-US" smtClean="0"/>
              <a:t>首字符存放串长度</a:t>
            </a:r>
          </a:p>
          <a:p>
            <a:pPr lvl="1"/>
            <a:r>
              <a:rPr lang="zh-CN" altLang="en-US" smtClean="0"/>
              <a:t>特殊字符</a:t>
            </a:r>
            <a:r>
              <a:rPr lang="en-US" altLang="zh-CN" smtClean="0"/>
              <a:t>(\0)</a:t>
            </a:r>
            <a:r>
              <a:rPr lang="zh-CN" altLang="en-US" smtClean="0"/>
              <a:t>作为串结束符</a:t>
            </a:r>
            <a:endParaRPr lang="en-US" altLang="zh-CN" smtClean="0"/>
          </a:p>
          <a:p>
            <a:pPr lvl="1"/>
            <a:r>
              <a:rPr lang="zh-CN" altLang="en-US" smtClean="0"/>
              <a:t>用变量存储实际长度</a:t>
            </a:r>
            <a:endParaRPr lang="en-US" altLang="zh-CN" smtClean="0"/>
          </a:p>
          <a:p>
            <a:pPr marL="0" lvl="1" indent="0">
              <a:spcBef>
                <a:spcPts val="0"/>
              </a:spcBef>
              <a:buNone/>
              <a:defRPr/>
            </a:pPr>
            <a:endParaRPr lang="en-US" altLang="zh-CN" sz="2800" smtClean="0"/>
          </a:p>
          <a:p>
            <a:pPr marL="0" lvl="1" indent="0">
              <a:spcBef>
                <a:spcPts val="0"/>
              </a:spcBef>
              <a:buNone/>
              <a:defRPr/>
            </a:pPr>
            <a:r>
              <a:rPr lang="zh-CN" altLang="en-US" sz="2800" smtClean="0"/>
              <a:t>按</a:t>
            </a:r>
            <a:r>
              <a:rPr lang="zh-CN" altLang="en-US" sz="2800"/>
              <a:t>这种串的表示方法实现的串的运算时，其基本操作为 “字符序列的复制”，操作的时间复杂度基于复制的字符序列的长度</a:t>
            </a:r>
          </a:p>
          <a:p>
            <a:pPr marL="0" lvl="1" indent="0">
              <a:spcBef>
                <a:spcPts val="0"/>
              </a:spcBef>
              <a:buNone/>
              <a:defRPr/>
            </a:pPr>
            <a:endParaRPr lang="en-US" altLang="zh-CN" smtClean="0"/>
          </a:p>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566504330"/>
              </p:ext>
            </p:extLst>
          </p:nvPr>
        </p:nvGraphicFramePr>
        <p:xfrm>
          <a:off x="1115616" y="4581128"/>
          <a:ext cx="1728192" cy="1463040"/>
        </p:xfrm>
        <a:graphic>
          <a:graphicData uri="http://schemas.openxmlformats.org/drawingml/2006/table">
            <a:tbl>
              <a:tblPr bandRow="1">
                <a:tableStyleId>{3C2FFA5D-87B4-456A-9821-1D502468CF0F}</a:tableStyleId>
              </a:tblPr>
              <a:tblGrid>
                <a:gridCol w="398359"/>
                <a:gridCol w="424589"/>
                <a:gridCol w="411474"/>
                <a:gridCol w="493770"/>
              </a:tblGrid>
              <a:tr h="342038">
                <a:tc>
                  <a:txBody>
                    <a:bodyPr/>
                    <a:lstStyle/>
                    <a:p>
                      <a:r>
                        <a:rPr lang="en-US" sz="1800" smtClean="0"/>
                        <a:t>D</a:t>
                      </a:r>
                      <a:endParaRPr lang="en-US" sz="1800"/>
                    </a:p>
                  </a:txBody>
                  <a:tcPr/>
                </a:tc>
                <a:tc>
                  <a:txBody>
                    <a:bodyPr/>
                    <a:lstStyle/>
                    <a:p>
                      <a:r>
                        <a:rPr lang="en-US" sz="1800" smtClean="0"/>
                        <a:t>a</a:t>
                      </a:r>
                      <a:endParaRPr lang="en-US" sz="1800"/>
                    </a:p>
                  </a:txBody>
                  <a:tcPr/>
                </a:tc>
                <a:tc>
                  <a:txBody>
                    <a:bodyPr/>
                    <a:lstStyle/>
                    <a:p>
                      <a:r>
                        <a:rPr lang="en-US" sz="1800" smtClean="0"/>
                        <a:t>t</a:t>
                      </a:r>
                      <a:endParaRPr lang="en-US" sz="1800"/>
                    </a:p>
                  </a:txBody>
                  <a:tcPr/>
                </a:tc>
                <a:tc>
                  <a:txBody>
                    <a:bodyPr/>
                    <a:lstStyle/>
                    <a:p>
                      <a:r>
                        <a:rPr lang="en-US" sz="1800" smtClean="0"/>
                        <a:t>a</a:t>
                      </a:r>
                      <a:endParaRPr lang="en-US" sz="1800"/>
                    </a:p>
                  </a:txBody>
                  <a:tcPr/>
                </a:tc>
              </a:tr>
              <a:tr h="342038">
                <a:tc>
                  <a:txBody>
                    <a:bodyPr/>
                    <a:lstStyle/>
                    <a:p>
                      <a:endParaRPr lang="en-US" sz="1800"/>
                    </a:p>
                  </a:txBody>
                  <a:tcPr/>
                </a:tc>
                <a:tc>
                  <a:txBody>
                    <a:bodyPr/>
                    <a:lstStyle/>
                    <a:p>
                      <a:r>
                        <a:rPr lang="en-US" sz="1800" smtClean="0"/>
                        <a:t>S</a:t>
                      </a:r>
                      <a:endParaRPr lang="en-US" sz="1800"/>
                    </a:p>
                  </a:txBody>
                  <a:tcPr/>
                </a:tc>
                <a:tc>
                  <a:txBody>
                    <a:bodyPr/>
                    <a:lstStyle/>
                    <a:p>
                      <a:r>
                        <a:rPr lang="en-US" sz="1800" smtClean="0"/>
                        <a:t>t</a:t>
                      </a:r>
                      <a:endParaRPr lang="en-US" sz="1800"/>
                    </a:p>
                  </a:txBody>
                  <a:tcPr/>
                </a:tc>
                <a:tc>
                  <a:txBody>
                    <a:bodyPr/>
                    <a:lstStyle/>
                    <a:p>
                      <a:r>
                        <a:rPr lang="en-US" sz="1800" smtClean="0"/>
                        <a:t>r</a:t>
                      </a:r>
                      <a:endParaRPr lang="en-US" sz="1800"/>
                    </a:p>
                  </a:txBody>
                  <a:tcPr/>
                </a:tc>
              </a:tr>
              <a:tr h="342038">
                <a:tc>
                  <a:txBody>
                    <a:bodyPr/>
                    <a:lstStyle/>
                    <a:p>
                      <a:r>
                        <a:rPr lang="en-US" sz="1800" smtClean="0"/>
                        <a:t>u</a:t>
                      </a:r>
                      <a:endParaRPr lang="en-US" sz="1800"/>
                    </a:p>
                  </a:txBody>
                  <a:tcPr/>
                </a:tc>
                <a:tc>
                  <a:txBody>
                    <a:bodyPr/>
                    <a:lstStyle/>
                    <a:p>
                      <a:r>
                        <a:rPr lang="en-US" sz="1800" smtClean="0"/>
                        <a:t>c</a:t>
                      </a:r>
                      <a:endParaRPr lang="en-US" sz="1800"/>
                    </a:p>
                  </a:txBody>
                  <a:tcPr/>
                </a:tc>
                <a:tc>
                  <a:txBody>
                    <a:bodyPr/>
                    <a:lstStyle/>
                    <a:p>
                      <a:r>
                        <a:rPr lang="en-US" sz="1800" smtClean="0"/>
                        <a:t>t</a:t>
                      </a:r>
                      <a:endParaRPr lang="en-US" sz="1800"/>
                    </a:p>
                  </a:txBody>
                  <a:tcPr/>
                </a:tc>
                <a:tc>
                  <a:txBody>
                    <a:bodyPr/>
                    <a:lstStyle/>
                    <a:p>
                      <a:r>
                        <a:rPr lang="en-US" sz="1800" smtClean="0"/>
                        <a:t>u</a:t>
                      </a:r>
                      <a:endParaRPr lang="en-US" sz="1800"/>
                    </a:p>
                  </a:txBody>
                  <a:tcPr/>
                </a:tc>
              </a:tr>
              <a:tr h="342038">
                <a:tc>
                  <a:txBody>
                    <a:bodyPr/>
                    <a:lstStyle/>
                    <a:p>
                      <a:r>
                        <a:rPr lang="en-US" sz="1800" smtClean="0"/>
                        <a:t>r</a:t>
                      </a:r>
                      <a:endParaRPr lang="en-US" sz="1800"/>
                    </a:p>
                  </a:txBody>
                  <a:tcPr/>
                </a:tc>
                <a:tc>
                  <a:txBody>
                    <a:bodyPr/>
                    <a:lstStyle/>
                    <a:p>
                      <a:r>
                        <a:rPr lang="en-US" sz="1800" smtClean="0"/>
                        <a:t>e</a:t>
                      </a:r>
                      <a:endParaRPr lang="en-US" sz="1800"/>
                    </a:p>
                  </a:txBody>
                  <a:tcPr/>
                </a:tc>
                <a:tc>
                  <a:txBody>
                    <a:bodyPr/>
                    <a:lstStyle/>
                    <a:p>
                      <a:r>
                        <a:rPr lang="en-US" sz="1800" smtClean="0"/>
                        <a:t>\0</a:t>
                      </a:r>
                      <a:endParaRPr lang="en-US" sz="1800"/>
                    </a:p>
                  </a:txBody>
                  <a:tcPr/>
                </a:tc>
                <a:tc>
                  <a:txBody>
                    <a:bodyPr/>
                    <a:lstStyle/>
                    <a:p>
                      <a:endParaRPr lang="en-US" sz="1800"/>
                    </a:p>
                  </a:txBody>
                  <a:tcPr/>
                </a:tc>
              </a:tr>
            </a:tbl>
          </a:graphicData>
        </a:graphic>
      </p:graphicFrame>
    </p:spTree>
    <p:extLst>
      <p:ext uri="{BB962C8B-B14F-4D97-AF65-F5344CB8AC3E}">
        <p14:creationId xmlns:p14="http://schemas.microsoft.com/office/powerpoint/2010/main" val="2154109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串拼接</a:t>
            </a:r>
            <a:r>
              <a:rPr lang="en-US" altLang="zh-CN" dirty="0" smtClean="0"/>
              <a:t>/</a:t>
            </a:r>
            <a:r>
              <a:rPr lang="zh-CN" altLang="en-US" dirty="0" smtClean="0"/>
              <a:t>将</a:t>
            </a:r>
            <a:r>
              <a:rPr lang="en-US" altLang="zh-CN" dirty="0"/>
              <a:t>s1</a:t>
            </a:r>
            <a:r>
              <a:rPr lang="zh-CN" altLang="en-US" dirty="0"/>
              <a:t>和</a:t>
            </a:r>
            <a:r>
              <a:rPr lang="en-US" altLang="zh-CN" dirty="0"/>
              <a:t> s2</a:t>
            </a:r>
            <a:r>
              <a:rPr lang="zh-CN" altLang="en-US" dirty="0"/>
              <a:t>拼接</a:t>
            </a:r>
            <a:r>
              <a:rPr lang="zh-CN" altLang="en-US" dirty="0" smtClean="0"/>
              <a:t>成</a:t>
            </a:r>
            <a:r>
              <a:rPr lang="en-US" altLang="zh-CN" dirty="0" smtClean="0"/>
              <a:t>t</a:t>
            </a:r>
            <a:endParaRPr lang="en-US" dirty="0"/>
          </a:p>
        </p:txBody>
      </p:sp>
      <p:sp>
        <p:nvSpPr>
          <p:cNvPr id="3" name="内容占位符 2"/>
          <p:cNvSpPr>
            <a:spLocks noGrp="1"/>
          </p:cNvSpPr>
          <p:nvPr>
            <p:ph idx="1"/>
          </p:nvPr>
        </p:nvSpPr>
        <p:spPr/>
        <p:txBody>
          <a:bodyPr>
            <a:normAutofit fontScale="77500" lnSpcReduction="20000"/>
          </a:bodyPr>
          <a:lstStyle/>
          <a:p>
            <a:pPr marL="0" indent="0">
              <a:buNone/>
            </a:pPr>
            <a:r>
              <a:rPr lang="en-US" dirty="0" err="1"/>
              <a:t>int</a:t>
            </a:r>
            <a:r>
              <a:rPr lang="en-US" dirty="0"/>
              <a:t> </a:t>
            </a:r>
            <a:r>
              <a:rPr lang="en-US" dirty="0" err="1"/>
              <a:t>StrConcat</a:t>
            </a:r>
            <a:r>
              <a:rPr lang="en-US" dirty="0"/>
              <a:t>(</a:t>
            </a:r>
            <a:r>
              <a:rPr lang="en-US" dirty="0" err="1"/>
              <a:t>SString</a:t>
            </a:r>
            <a:r>
              <a:rPr lang="en-US" dirty="0"/>
              <a:t> </a:t>
            </a:r>
            <a:r>
              <a:rPr lang="en-US" dirty="0" err="1"/>
              <a:t>t,SString</a:t>
            </a:r>
            <a:r>
              <a:rPr lang="en-US" dirty="0"/>
              <a:t> s1,SString s2){</a:t>
            </a:r>
          </a:p>
          <a:p>
            <a:pPr marL="0" indent="0">
              <a:buNone/>
            </a:pPr>
            <a:r>
              <a:rPr lang="en-US" dirty="0" err="1"/>
              <a:t>int</a:t>
            </a:r>
            <a:r>
              <a:rPr lang="en-US" dirty="0"/>
              <a:t> uncut;</a:t>
            </a:r>
          </a:p>
          <a:p>
            <a:pPr marL="0" indent="0">
              <a:buNone/>
            </a:pPr>
            <a:r>
              <a:rPr lang="en-US" dirty="0"/>
              <a:t>if (s1[0]+s2[0] &lt;= MAXSTRLEN) {</a:t>
            </a:r>
          </a:p>
          <a:p>
            <a:pPr marL="0" indent="0">
              <a:buNone/>
            </a:pPr>
            <a:r>
              <a:rPr lang="en-US" dirty="0"/>
              <a:t>    </a:t>
            </a:r>
            <a:r>
              <a:rPr lang="en-US" dirty="0" err="1"/>
              <a:t>strncpy</a:t>
            </a:r>
            <a:r>
              <a:rPr lang="en-US" dirty="0"/>
              <a:t>(&amp;t[1],&amp;s1[1],s1[0]);</a:t>
            </a:r>
          </a:p>
          <a:p>
            <a:pPr marL="0" indent="0">
              <a:buNone/>
            </a:pPr>
            <a:r>
              <a:rPr lang="en-US" dirty="0"/>
              <a:t>    </a:t>
            </a:r>
            <a:r>
              <a:rPr lang="en-US" dirty="0" err="1"/>
              <a:t>strncpy</a:t>
            </a:r>
            <a:r>
              <a:rPr lang="en-US" dirty="0"/>
              <a:t>(&amp;t[s1[0]+1],&amp;s2[1],s2[0]);</a:t>
            </a:r>
          </a:p>
          <a:p>
            <a:pPr marL="0" indent="0">
              <a:buNone/>
            </a:pPr>
            <a:r>
              <a:rPr lang="en-US" dirty="0"/>
              <a:t>    t[0]=s1[0]+s2[0];t[t[0]+1]='\0</a:t>
            </a:r>
            <a:r>
              <a:rPr lang="en-US" dirty="0" smtClean="0"/>
              <a:t>'; uncut</a:t>
            </a:r>
            <a:r>
              <a:rPr lang="en-US" dirty="0"/>
              <a:t>= TRUE;}</a:t>
            </a:r>
          </a:p>
          <a:p>
            <a:pPr marL="0" indent="0">
              <a:buNone/>
            </a:pPr>
            <a:r>
              <a:rPr lang="en-US" dirty="0"/>
              <a:t>else if(s1[0]&lt;MAXSTRLEN) </a:t>
            </a:r>
            <a:r>
              <a:rPr lang="en-US" dirty="0" smtClean="0"/>
              <a:t>{// s2</a:t>
            </a:r>
            <a:r>
              <a:rPr lang="zh-CN" altLang="en-US" dirty="0" smtClean="0"/>
              <a:t>被截断</a:t>
            </a:r>
            <a:endParaRPr lang="en-US" dirty="0"/>
          </a:p>
          <a:p>
            <a:pPr marL="0" indent="0">
              <a:buNone/>
            </a:pPr>
            <a:r>
              <a:rPr lang="en-US" dirty="0"/>
              <a:t>    </a:t>
            </a:r>
            <a:r>
              <a:rPr lang="en-US" dirty="0" err="1"/>
              <a:t>strncpy</a:t>
            </a:r>
            <a:r>
              <a:rPr lang="en-US" dirty="0"/>
              <a:t>(&amp;t[1],&amp;s1[1],s1[0]);</a:t>
            </a:r>
          </a:p>
          <a:p>
            <a:pPr marL="0" indent="0">
              <a:buNone/>
            </a:pPr>
            <a:r>
              <a:rPr lang="en-US" dirty="0"/>
              <a:t>    </a:t>
            </a:r>
            <a:r>
              <a:rPr lang="en-US" dirty="0" err="1"/>
              <a:t>strncpy</a:t>
            </a:r>
            <a:r>
              <a:rPr lang="en-US" dirty="0"/>
              <a:t>(&amp;t[s1[0]+1],&amp;s2[1],MAXSTRLEN-s1[0]);</a:t>
            </a:r>
          </a:p>
          <a:p>
            <a:pPr marL="0" indent="0">
              <a:buNone/>
            </a:pPr>
            <a:r>
              <a:rPr lang="en-US" dirty="0"/>
              <a:t>    t[0]=</a:t>
            </a:r>
            <a:r>
              <a:rPr lang="en-US" dirty="0" err="1"/>
              <a:t>MAXSTRLEN;t</a:t>
            </a:r>
            <a:r>
              <a:rPr lang="en-US" dirty="0"/>
              <a:t>[MAXSTRLEN+1]='\0</a:t>
            </a:r>
            <a:r>
              <a:rPr lang="en-US" dirty="0" smtClean="0"/>
              <a:t>'; uncut=FALSE; </a:t>
            </a:r>
            <a:r>
              <a:rPr lang="en-US" dirty="0"/>
              <a:t>}</a:t>
            </a:r>
          </a:p>
          <a:p>
            <a:pPr marL="0" indent="0">
              <a:buNone/>
            </a:pPr>
            <a:r>
              <a:rPr lang="en-US" dirty="0"/>
              <a:t>    else </a:t>
            </a:r>
            <a:r>
              <a:rPr lang="en-US" dirty="0" smtClean="0"/>
              <a:t>{ //</a:t>
            </a:r>
            <a:r>
              <a:rPr lang="en-US" dirty="0"/>
              <a:t>s1[0] = </a:t>
            </a:r>
            <a:r>
              <a:rPr lang="en-US" dirty="0" smtClean="0"/>
              <a:t>MAXSTRLEN</a:t>
            </a:r>
            <a:r>
              <a:rPr lang="zh-CN" altLang="en-US" dirty="0" smtClean="0"/>
              <a:t>，故</a:t>
            </a:r>
            <a:r>
              <a:rPr lang="en-US" altLang="zh-CN" dirty="0" smtClean="0"/>
              <a:t>s2</a:t>
            </a:r>
            <a:r>
              <a:rPr lang="zh-CN" altLang="en-US" dirty="0" smtClean="0"/>
              <a:t>被截断，仅取</a:t>
            </a:r>
            <a:r>
              <a:rPr lang="en-US" altLang="zh-CN" dirty="0" smtClean="0"/>
              <a:t>s1</a:t>
            </a:r>
            <a:endParaRPr lang="en-US" dirty="0"/>
          </a:p>
          <a:p>
            <a:pPr marL="0" indent="0">
              <a:buNone/>
            </a:pPr>
            <a:r>
              <a:rPr lang="en-US" dirty="0"/>
              <a:t>    </a:t>
            </a:r>
            <a:r>
              <a:rPr lang="en-US" dirty="0" err="1"/>
              <a:t>strncpy</a:t>
            </a:r>
            <a:r>
              <a:rPr lang="en-US" dirty="0"/>
              <a:t>(&amp;t[1],&amp;s1[1],MAXSTRLEN);</a:t>
            </a:r>
          </a:p>
          <a:p>
            <a:pPr marL="0" indent="0">
              <a:buNone/>
            </a:pPr>
            <a:r>
              <a:rPr lang="en-US" dirty="0"/>
              <a:t>    t[0]=</a:t>
            </a:r>
            <a:r>
              <a:rPr lang="en-US" dirty="0" err="1"/>
              <a:t>MAXSTRLEN;t</a:t>
            </a:r>
            <a:r>
              <a:rPr lang="en-US" dirty="0"/>
              <a:t>[MAXSTRLEN+1]='\0';</a:t>
            </a:r>
          </a:p>
          <a:p>
            <a:pPr marL="0" indent="0">
              <a:buNone/>
            </a:pPr>
            <a:r>
              <a:rPr lang="en-US" dirty="0"/>
              <a:t>    uncut=FALSE</a:t>
            </a:r>
            <a:r>
              <a:rPr lang="en-US" dirty="0" smtClean="0"/>
              <a:t>; }</a:t>
            </a:r>
            <a:endParaRPr lang="en-US" dirty="0"/>
          </a:p>
          <a:p>
            <a:pPr marL="0" indent="0">
              <a:buNone/>
            </a:pPr>
            <a:r>
              <a:rPr lang="en-US" dirty="0"/>
              <a:t>return uncut;</a:t>
            </a:r>
          </a:p>
          <a:p>
            <a:pPr marL="0" indent="0">
              <a:buNone/>
            </a:pP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3925208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44000" cy="720080"/>
          </a:xfrm>
        </p:spPr>
        <p:txBody>
          <a:bodyPr>
            <a:normAutofit/>
          </a:bodyPr>
          <a:lstStyle/>
          <a:p>
            <a:r>
              <a:rPr lang="zh-CN" altLang="en-US"/>
              <a:t>取子</a:t>
            </a:r>
            <a:r>
              <a:rPr lang="zh-CN" altLang="en-US" smtClean="0"/>
              <a:t>串</a:t>
            </a:r>
            <a:r>
              <a:rPr lang="en-US" altLang="zh-CN" smtClean="0"/>
              <a:t>/StrSubStr</a:t>
            </a:r>
            <a:endParaRPr lang="en-US"/>
          </a:p>
        </p:txBody>
      </p:sp>
      <p:sp>
        <p:nvSpPr>
          <p:cNvPr id="3" name="内容占位符 2"/>
          <p:cNvSpPr>
            <a:spLocks noGrp="1"/>
          </p:cNvSpPr>
          <p:nvPr>
            <p:ph idx="1"/>
          </p:nvPr>
        </p:nvSpPr>
        <p:spPr/>
        <p:txBody>
          <a:bodyPr/>
          <a:lstStyle/>
          <a:p>
            <a:pPr marL="0" indent="0">
              <a:buNone/>
            </a:pPr>
            <a:r>
              <a:rPr lang="en-US" altLang="zh-CN" smtClean="0"/>
              <a:t>//</a:t>
            </a:r>
            <a:r>
              <a:rPr lang="zh-CN" altLang="en-US" smtClean="0"/>
              <a:t>将</a:t>
            </a:r>
            <a:r>
              <a:rPr lang="en-US" altLang="zh-CN"/>
              <a:t>s</a:t>
            </a:r>
            <a:r>
              <a:rPr lang="zh-CN" altLang="en-US"/>
              <a:t>中从第</a:t>
            </a:r>
            <a:r>
              <a:rPr lang="en-US" altLang="zh-CN"/>
              <a:t>pos</a:t>
            </a:r>
            <a:r>
              <a:rPr lang="zh-CN" altLang="en-US"/>
              <a:t>个字符开始的连续</a:t>
            </a:r>
            <a:r>
              <a:rPr lang="en-US" altLang="zh-CN"/>
              <a:t>len</a:t>
            </a:r>
            <a:r>
              <a:rPr lang="zh-CN" altLang="en-US"/>
              <a:t>个字符放到</a:t>
            </a:r>
            <a:r>
              <a:rPr lang="en-US" altLang="zh-CN"/>
              <a:t>sub</a:t>
            </a:r>
            <a:r>
              <a:rPr lang="zh-CN" altLang="en-US"/>
              <a:t>中</a:t>
            </a:r>
            <a:endParaRPr lang="en-US" smtClean="0"/>
          </a:p>
          <a:p>
            <a:pPr marL="0" indent="0">
              <a:buNone/>
            </a:pPr>
            <a:r>
              <a:rPr lang="en-US" smtClean="0"/>
              <a:t>Status </a:t>
            </a:r>
            <a:r>
              <a:rPr lang="en-US"/>
              <a:t>StrSubStr(SString </a:t>
            </a:r>
            <a:r>
              <a:rPr lang="en-US" smtClean="0"/>
              <a:t>sub,</a:t>
            </a:r>
          </a:p>
          <a:p>
            <a:pPr marL="0" indent="0">
              <a:buNone/>
            </a:pPr>
            <a:r>
              <a:rPr lang="en-US"/>
              <a:t>	</a:t>
            </a:r>
            <a:r>
              <a:rPr lang="en-US" smtClean="0"/>
              <a:t>		SString </a:t>
            </a:r>
            <a:r>
              <a:rPr lang="en-US"/>
              <a:t>s,int pos,int len</a:t>
            </a:r>
            <a:r>
              <a:rPr lang="en-US" smtClean="0"/>
              <a:t>) {</a:t>
            </a:r>
            <a:endParaRPr lang="en-US"/>
          </a:p>
          <a:p>
            <a:pPr marL="0" indent="0">
              <a:buNone/>
            </a:pPr>
            <a:r>
              <a:rPr lang="en-US"/>
              <a:t> if(pos&lt;1 || pos&gt;s[0] || len&lt;0 || </a:t>
            </a:r>
            <a:endParaRPr lang="en-US" smtClean="0"/>
          </a:p>
          <a:p>
            <a:pPr marL="0" indent="0">
              <a:buNone/>
            </a:pPr>
            <a:r>
              <a:rPr lang="en-US"/>
              <a:t>	</a:t>
            </a:r>
            <a:r>
              <a:rPr lang="en-US" smtClean="0"/>
              <a:t>		len</a:t>
            </a:r>
            <a:r>
              <a:rPr lang="en-US"/>
              <a:t>&gt; s[0]-pos+1) return ERROR;</a:t>
            </a:r>
          </a:p>
          <a:p>
            <a:pPr marL="0" indent="0">
              <a:buNone/>
            </a:pPr>
            <a:r>
              <a:rPr lang="en-US"/>
              <a:t>  strncpy(&amp;sub[1],&amp;s[pos],len);</a:t>
            </a:r>
          </a:p>
          <a:p>
            <a:pPr marL="0" indent="0">
              <a:buNone/>
            </a:pPr>
            <a:r>
              <a:rPr lang="en-US"/>
              <a:t>  sub[0]= len</a:t>
            </a:r>
            <a:r>
              <a:rPr lang="en-US" smtClean="0"/>
              <a:t>; sub[sub[0</a:t>
            </a:r>
            <a:r>
              <a:rPr lang="en-US"/>
              <a:t>]+1]='\0';</a:t>
            </a:r>
          </a:p>
          <a:p>
            <a:pPr marL="0" indent="0">
              <a:buNone/>
            </a:pPr>
            <a:r>
              <a:rPr lang="en-US"/>
              <a:t>  return OK</a:t>
            </a:r>
            <a:r>
              <a:rPr lang="en-US" smtClean="0"/>
              <a:t>; </a:t>
            </a:r>
            <a:endParaRPr lang="en-US"/>
          </a:p>
          <a:p>
            <a:pPr marL="0" indent="0">
              <a:buNone/>
            </a:pPr>
            <a:r>
              <a:rPr lang="en-US"/>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5383708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串匹配</a:t>
            </a:r>
            <a:r>
              <a:rPr lang="en-US" altLang="zh-CN" smtClean="0"/>
              <a:t>/int </a:t>
            </a:r>
            <a:r>
              <a:rPr lang="en-US" altLang="zh-CN"/>
              <a:t>StrIndex(SString s,SString t,int pos)</a:t>
            </a:r>
            <a:endParaRPr lang="en-US"/>
          </a:p>
        </p:txBody>
      </p:sp>
      <p:sp>
        <p:nvSpPr>
          <p:cNvPr id="3" name="内容占位符 2"/>
          <p:cNvSpPr>
            <a:spLocks noGrp="1"/>
          </p:cNvSpPr>
          <p:nvPr>
            <p:ph idx="1"/>
          </p:nvPr>
        </p:nvSpPr>
        <p:spPr/>
        <p:txBody>
          <a:bodyPr>
            <a:normAutofit fontScale="85000" lnSpcReduction="10000"/>
          </a:bodyPr>
          <a:lstStyle/>
          <a:p>
            <a:r>
              <a:rPr lang="zh-CN" altLang="en-US" smtClean="0"/>
              <a:t>在主串</a:t>
            </a:r>
            <a:r>
              <a:rPr lang="en-US" altLang="zh-CN" smtClean="0"/>
              <a:t>s</a:t>
            </a:r>
            <a:r>
              <a:rPr lang="zh-CN" altLang="en-US" smtClean="0"/>
              <a:t>的第</a:t>
            </a:r>
            <a:r>
              <a:rPr lang="en-US" altLang="zh-CN" smtClean="0"/>
              <a:t>pos</a:t>
            </a:r>
            <a:r>
              <a:rPr lang="zh-CN" altLang="en-US" smtClean="0"/>
              <a:t>个字符之后寻找与</a:t>
            </a:r>
            <a:r>
              <a:rPr lang="en-US" altLang="zh-CN" smtClean="0"/>
              <a:t>t</a:t>
            </a:r>
            <a:r>
              <a:rPr lang="zh-CN" altLang="en-US" smtClean="0"/>
              <a:t>相等的子串，找到则返回第一个这样的子串在</a:t>
            </a:r>
            <a:r>
              <a:rPr lang="en-US" altLang="zh-CN" smtClean="0"/>
              <a:t>S</a:t>
            </a:r>
            <a:r>
              <a:rPr lang="zh-CN" altLang="en-US" smtClean="0"/>
              <a:t>中的位置，否则返回</a:t>
            </a:r>
            <a:r>
              <a:rPr lang="en-US" altLang="zh-CN" smtClean="0"/>
              <a:t>0</a:t>
            </a:r>
          </a:p>
          <a:p>
            <a:pPr lvl="1"/>
            <a:r>
              <a:rPr lang="zh-CN" altLang="en-US" smtClean="0"/>
              <a:t>例如，</a:t>
            </a:r>
            <a:r>
              <a:rPr lang="en-US" altLang="zh-CN" smtClean="0"/>
              <a:t>s=</a:t>
            </a:r>
            <a:r>
              <a:rPr lang="zh-CN" altLang="en-US" smtClean="0"/>
              <a:t> </a:t>
            </a:r>
            <a:r>
              <a:rPr lang="en-US" altLang="zh-CN" smtClean="0"/>
              <a:t>“abcaabcaaabc”</a:t>
            </a:r>
            <a:r>
              <a:rPr lang="zh-CN" altLang="en-US" smtClean="0"/>
              <a:t> </a:t>
            </a:r>
            <a:r>
              <a:rPr lang="en-US" altLang="zh-CN" smtClean="0"/>
              <a:t>, t=“bca”</a:t>
            </a:r>
          </a:p>
          <a:p>
            <a:pPr lvl="1"/>
            <a:r>
              <a:rPr lang="en-US" altLang="zh-CN" smtClean="0"/>
              <a:t>StrIndex(s,t,1)=2, StrIndex(s,t,3)=6, StrIndex(s,t,8)=0</a:t>
            </a:r>
          </a:p>
          <a:p>
            <a:endParaRPr lang="en-US" altLang="zh-CN" smtClean="0"/>
          </a:p>
          <a:p>
            <a:r>
              <a:rPr lang="en-US" altLang="zh-CN" smtClean="0"/>
              <a:t>Brute-force</a:t>
            </a:r>
            <a:r>
              <a:rPr lang="zh-CN" altLang="en-US" smtClean="0"/>
              <a:t>算法思想：</a:t>
            </a:r>
            <a:endParaRPr lang="en-US" altLang="zh-CN" smtClean="0"/>
          </a:p>
          <a:p>
            <a:r>
              <a:rPr lang="zh-CN" altLang="en-US" smtClean="0"/>
              <a:t>将主串</a:t>
            </a:r>
            <a:r>
              <a:rPr lang="en-US" altLang="zh-CN" smtClean="0"/>
              <a:t>s</a:t>
            </a:r>
            <a:r>
              <a:rPr lang="zh-CN" altLang="en-US" smtClean="0"/>
              <a:t>的第</a:t>
            </a:r>
            <a:r>
              <a:rPr lang="en-US" altLang="zh-CN" smtClean="0"/>
              <a:t>pos</a:t>
            </a:r>
            <a:r>
              <a:rPr lang="zh-CN" altLang="en-US" smtClean="0"/>
              <a:t>个字符和模式</a:t>
            </a:r>
            <a:r>
              <a:rPr lang="en-US" altLang="zh-CN" smtClean="0"/>
              <a:t>t</a:t>
            </a:r>
            <a:r>
              <a:rPr lang="zh-CN" altLang="en-US" smtClean="0"/>
              <a:t>的第</a:t>
            </a:r>
            <a:r>
              <a:rPr lang="en-US" altLang="zh-CN" smtClean="0"/>
              <a:t>1</a:t>
            </a:r>
            <a:r>
              <a:rPr lang="zh-CN" altLang="en-US" smtClean="0"/>
              <a:t>个字符比较</a:t>
            </a:r>
          </a:p>
          <a:p>
            <a:pPr lvl="1"/>
            <a:r>
              <a:rPr lang="zh-CN" altLang="en-US" smtClean="0"/>
              <a:t>若相等，继续逐个比较后续字符；</a:t>
            </a:r>
          </a:p>
          <a:p>
            <a:pPr lvl="1"/>
            <a:r>
              <a:rPr lang="zh-CN" altLang="en-US" smtClean="0"/>
              <a:t>若不等，</a:t>
            </a:r>
            <a:r>
              <a:rPr lang="zh-CN" altLang="en-US"/>
              <a:t>则</a:t>
            </a:r>
            <a:r>
              <a:rPr lang="zh-CN" altLang="en-US" smtClean="0"/>
              <a:t>从主串</a:t>
            </a:r>
            <a:r>
              <a:rPr lang="en-US" altLang="zh-CN" smtClean="0"/>
              <a:t>s</a:t>
            </a:r>
            <a:r>
              <a:rPr lang="zh-CN" altLang="en-US" smtClean="0"/>
              <a:t>的</a:t>
            </a:r>
            <a:r>
              <a:rPr lang="en-US" altLang="zh-CN"/>
              <a:t>(pos+1</a:t>
            </a:r>
            <a:r>
              <a:rPr lang="en-US" altLang="zh-CN" smtClean="0"/>
              <a:t>)</a:t>
            </a:r>
            <a:r>
              <a:rPr lang="zh-CN" altLang="en-US" smtClean="0"/>
              <a:t>字符起，重新与</a:t>
            </a:r>
            <a:r>
              <a:rPr lang="en-US" altLang="zh-CN" smtClean="0"/>
              <a:t>t</a:t>
            </a:r>
            <a:r>
              <a:rPr lang="zh-CN" altLang="en-US" smtClean="0"/>
              <a:t>第</a:t>
            </a:r>
            <a:r>
              <a:rPr lang="en-US" altLang="zh-CN" smtClean="0"/>
              <a:t>1</a:t>
            </a:r>
            <a:r>
              <a:rPr lang="zh-CN" altLang="en-US" smtClean="0"/>
              <a:t>个字符比较。</a:t>
            </a:r>
            <a:endParaRPr lang="en-US" altLang="zh-CN" smtClean="0"/>
          </a:p>
          <a:p>
            <a:r>
              <a:rPr lang="zh-CN" altLang="en-US" smtClean="0"/>
              <a:t>直到主串</a:t>
            </a:r>
            <a:r>
              <a:rPr lang="en-US" altLang="zh-CN" smtClean="0"/>
              <a:t>s</a:t>
            </a:r>
            <a:r>
              <a:rPr lang="zh-CN" altLang="en-US" smtClean="0"/>
              <a:t>的一个连续子串字符序列与模式</a:t>
            </a:r>
            <a:r>
              <a:rPr lang="en-US" altLang="zh-CN" smtClean="0"/>
              <a:t>t</a:t>
            </a:r>
            <a:r>
              <a:rPr lang="zh-CN" altLang="en-US" smtClean="0"/>
              <a:t>相等。返回值为</a:t>
            </a:r>
            <a:r>
              <a:rPr lang="en-US" altLang="zh-CN" smtClean="0"/>
              <a:t>s</a:t>
            </a:r>
            <a:r>
              <a:rPr lang="zh-CN" altLang="en-US" smtClean="0"/>
              <a:t>中与</a:t>
            </a:r>
            <a:r>
              <a:rPr lang="en-US" altLang="zh-CN" smtClean="0"/>
              <a:t>T</a:t>
            </a:r>
            <a:r>
              <a:rPr lang="zh-CN" altLang="en-US" smtClean="0"/>
              <a:t>匹配的子序列第一个字符的序号，即匹配成功，否则，匹配失败，返回值 </a:t>
            </a:r>
            <a:r>
              <a:rPr lang="en-US" altLang="zh-CN" smtClean="0"/>
              <a:t>0</a:t>
            </a:r>
            <a:r>
              <a:rPr lang="zh-CN" altLang="en-US" smtClean="0"/>
              <a:t>。</a:t>
            </a:r>
          </a:p>
          <a:p>
            <a:endParaRPr lang="zh-CN" alt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33199886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串匹配</a:t>
            </a:r>
            <a:r>
              <a:rPr lang="en-US" altLang="zh-CN" smtClean="0"/>
              <a:t>/</a:t>
            </a:r>
            <a:r>
              <a:rPr lang="zh-CN" altLang="en-US" smtClean="0"/>
              <a:t>模式匹配</a:t>
            </a:r>
            <a:endParaRPr lang="en-US"/>
          </a:p>
        </p:txBody>
      </p:sp>
      <p:sp>
        <p:nvSpPr>
          <p:cNvPr id="3" name="内容占位符 2"/>
          <p:cNvSpPr>
            <a:spLocks noGrp="1"/>
          </p:cNvSpPr>
          <p:nvPr>
            <p:ph idx="1"/>
          </p:nvPr>
        </p:nvSpPr>
        <p:spPr/>
        <p:txBody>
          <a:bodyPr>
            <a:normAutofit/>
          </a:bodyPr>
          <a:lstStyle/>
          <a:p>
            <a:pPr marL="0" lvl="1" indent="0">
              <a:buNone/>
            </a:pPr>
            <a:r>
              <a:rPr lang="en-US" altLang="zh-CN" smtClean="0"/>
              <a:t>int </a:t>
            </a:r>
            <a:r>
              <a:rPr lang="en-US" altLang="zh-CN"/>
              <a:t>StrIndex(SString s,SString t,int pos</a:t>
            </a:r>
            <a:r>
              <a:rPr lang="en-US" altLang="zh-CN" smtClean="0"/>
              <a:t>){</a:t>
            </a:r>
          </a:p>
          <a:p>
            <a:pPr marL="0" lvl="1" indent="0">
              <a:buNone/>
            </a:pPr>
            <a:r>
              <a:rPr lang="en-US" altLang="zh-CN" smtClean="0"/>
              <a:t>int </a:t>
            </a:r>
            <a:r>
              <a:rPr lang="en-US" altLang="zh-CN"/>
              <a:t>i,j</a:t>
            </a:r>
            <a:r>
              <a:rPr lang="en-US" altLang="zh-CN" smtClean="0"/>
              <a:t>; i=pos;j=1</a:t>
            </a:r>
            <a:r>
              <a:rPr lang="en-US" altLang="zh-CN"/>
              <a:t>;</a:t>
            </a:r>
          </a:p>
          <a:p>
            <a:pPr marL="0" lvl="1" indent="0">
              <a:buNone/>
            </a:pPr>
            <a:r>
              <a:rPr lang="en-US" altLang="zh-CN"/>
              <a:t>while(i&lt;=s[0] &amp;&amp; j&lt;=t[0]){</a:t>
            </a:r>
          </a:p>
          <a:p>
            <a:pPr marL="0" lvl="1" indent="0">
              <a:buNone/>
            </a:pPr>
            <a:r>
              <a:rPr lang="en-US" altLang="zh-CN"/>
              <a:t>    if(s[i] == t[j]) {i++;j</a:t>
            </a:r>
            <a:r>
              <a:rPr lang="en-US" altLang="zh-CN" smtClean="0"/>
              <a:t>++;} </a:t>
            </a:r>
            <a:r>
              <a:rPr lang="en-US" altLang="zh-CN"/>
              <a:t>//</a:t>
            </a:r>
            <a:r>
              <a:rPr lang="zh-CN" altLang="en-US"/>
              <a:t>继续比较后继字符</a:t>
            </a:r>
            <a:endParaRPr lang="en-US" altLang="zh-CN"/>
          </a:p>
          <a:p>
            <a:pPr marL="0" lvl="1" indent="0">
              <a:buNone/>
            </a:pPr>
            <a:r>
              <a:rPr lang="en-US" altLang="zh-CN"/>
              <a:t>    else {i=i-j+2;j=1</a:t>
            </a:r>
            <a:r>
              <a:rPr lang="en-US" altLang="zh-CN" smtClean="0"/>
              <a:t>;}</a:t>
            </a:r>
          </a:p>
          <a:p>
            <a:pPr marL="0" lvl="1" indent="0">
              <a:buNone/>
            </a:pPr>
            <a:r>
              <a:rPr lang="en-US" altLang="zh-CN" smtClean="0"/>
              <a:t>    //</a:t>
            </a:r>
            <a:r>
              <a:rPr lang="zh-CN" altLang="en-US" smtClean="0"/>
              <a:t>指针</a:t>
            </a:r>
            <a:r>
              <a:rPr lang="en-US" altLang="zh-CN"/>
              <a:t>i</a:t>
            </a:r>
            <a:r>
              <a:rPr lang="zh-CN" altLang="en-US"/>
              <a:t>后退</a:t>
            </a:r>
            <a:r>
              <a:rPr lang="en-US" altLang="zh-CN"/>
              <a:t>(</a:t>
            </a:r>
            <a:r>
              <a:rPr lang="zh-CN" altLang="en-US"/>
              <a:t>至当前匹配起始位置</a:t>
            </a:r>
            <a:r>
              <a:rPr lang="zh-CN" altLang="en-US" smtClean="0"/>
              <a:t>的</a:t>
            </a:r>
            <a:r>
              <a:rPr lang="zh-CN" altLang="en-US"/>
              <a:t>下一</a:t>
            </a:r>
            <a:r>
              <a:rPr lang="zh-CN" altLang="en-US" smtClean="0"/>
              <a:t>位置</a:t>
            </a:r>
            <a:r>
              <a:rPr lang="en-US" altLang="zh-CN" smtClean="0"/>
              <a:t>)</a:t>
            </a:r>
            <a:r>
              <a:rPr lang="zh-CN" altLang="en-US" smtClean="0"/>
              <a:t>重新</a:t>
            </a:r>
            <a:r>
              <a:rPr lang="zh-CN" altLang="en-US"/>
              <a:t>开始</a:t>
            </a:r>
            <a:r>
              <a:rPr lang="zh-CN" altLang="en-US" smtClean="0"/>
              <a:t>匹配</a:t>
            </a:r>
            <a:endParaRPr lang="en-US" altLang="zh-CN" smtClean="0"/>
          </a:p>
          <a:p>
            <a:pPr marL="0" lvl="1" indent="0">
              <a:buNone/>
            </a:pPr>
            <a:r>
              <a:rPr lang="en-US" altLang="zh-CN" smtClean="0"/>
              <a:t>    </a:t>
            </a:r>
            <a:r>
              <a:rPr lang="en-US" altLang="zh-CN"/>
              <a:t>}</a:t>
            </a:r>
          </a:p>
          <a:p>
            <a:pPr marL="0" lvl="1" indent="0">
              <a:buNone/>
            </a:pPr>
            <a:r>
              <a:rPr lang="en-US" altLang="zh-CN"/>
              <a:t>    if(j&gt;t[0]) return i-t[0</a:t>
            </a:r>
            <a:r>
              <a:rPr lang="en-US" altLang="zh-CN" smtClean="0"/>
              <a:t>];</a:t>
            </a:r>
            <a:r>
              <a:rPr lang="zh-CN" altLang="en-US"/>
              <a:t> </a:t>
            </a:r>
            <a:endParaRPr lang="en-US" altLang="zh-CN" smtClean="0"/>
          </a:p>
          <a:p>
            <a:pPr marL="0" lvl="1" indent="0">
              <a:buNone/>
            </a:pPr>
            <a:r>
              <a:rPr lang="en-US" altLang="zh-CN" smtClean="0"/>
              <a:t>    //</a:t>
            </a:r>
            <a:r>
              <a:rPr lang="zh-CN" altLang="en-US"/>
              <a:t>匹配成功，返回子</a:t>
            </a:r>
            <a:r>
              <a:rPr lang="zh-CN" altLang="en-US" smtClean="0"/>
              <a:t>串</a:t>
            </a:r>
            <a:r>
              <a:rPr lang="en-US" altLang="zh-CN" smtClean="0"/>
              <a:t>t</a:t>
            </a:r>
            <a:r>
              <a:rPr lang="zh-CN" altLang="en-US" smtClean="0"/>
              <a:t>的</a:t>
            </a:r>
            <a:r>
              <a:rPr lang="zh-CN" altLang="en-US"/>
              <a:t>位置</a:t>
            </a:r>
            <a:endParaRPr lang="en-US" altLang="zh-CN"/>
          </a:p>
          <a:p>
            <a:pPr marL="0" lvl="1" indent="0">
              <a:buNone/>
            </a:pPr>
            <a:r>
              <a:rPr lang="en-US" altLang="zh-CN"/>
              <a:t>    else return 0;</a:t>
            </a:r>
          </a:p>
          <a:p>
            <a:pPr marL="0" lvl="1" indent="0">
              <a:buNone/>
            </a:pPr>
            <a:r>
              <a:rPr lang="en-US" altLang="zh-CN"/>
              <a:t>}</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8888690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42392"/>
            <a:ext cx="8229600" cy="1170384"/>
          </a:xfrm>
        </p:spPr>
        <p:txBody>
          <a:bodyPr>
            <a:normAutofit fontScale="90000"/>
          </a:bodyPr>
          <a:lstStyle/>
          <a:p>
            <a:r>
              <a:rPr lang="en-US" altLang="zh-CN" dirty="0" smtClean="0"/>
              <a:t>s=“</a:t>
            </a:r>
            <a:r>
              <a:rPr lang="en-US" altLang="zh-CN" dirty="0" err="1" smtClean="0"/>
              <a:t>ababcabcacbab</a:t>
            </a:r>
            <a:r>
              <a:rPr lang="en-US" altLang="zh-CN" dirty="0" smtClean="0"/>
              <a:t>”, t=“</a:t>
            </a:r>
            <a:r>
              <a:rPr lang="en-US" altLang="zh-CN" dirty="0" err="1" smtClean="0"/>
              <a:t>abcac</a:t>
            </a:r>
            <a:r>
              <a:rPr lang="en-US" altLang="zh-CN" dirty="0" smtClean="0"/>
              <a:t>”, </a:t>
            </a:r>
            <a:r>
              <a:rPr lang="en-US" altLang="zh-CN" dirty="0" err="1" smtClean="0"/>
              <a:t>pos</a:t>
            </a:r>
            <a:r>
              <a:rPr lang="en-US" altLang="zh-CN" dirty="0" smtClean="0"/>
              <a:t>=1</a:t>
            </a:r>
            <a:br>
              <a:rPr lang="en-US" altLang="zh-CN" dirty="0" smtClean="0"/>
            </a:br>
            <a:r>
              <a:rPr lang="en-US" altLang="zh-CN" dirty="0" err="1" smtClean="0"/>
              <a:t>StrIndex</a:t>
            </a:r>
            <a:r>
              <a:rPr lang="en-US" altLang="zh-CN" dirty="0" smtClean="0"/>
              <a:t>(</a:t>
            </a:r>
            <a:r>
              <a:rPr lang="en-US" altLang="zh-CN" dirty="0" err="1" smtClean="0"/>
              <a:t>s,t,pos</a:t>
            </a:r>
            <a:r>
              <a:rPr lang="en-US" altLang="zh-CN" dirty="0" smtClean="0"/>
              <a:t>)</a:t>
            </a:r>
            <a:r>
              <a:rPr lang="zh-CN" altLang="en-US" dirty="0" smtClean="0"/>
              <a:t>返回值为6</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grpSp>
        <p:nvGrpSpPr>
          <p:cNvPr id="6" name="Group 51"/>
          <p:cNvGrpSpPr>
            <a:grpSpLocks/>
          </p:cNvGrpSpPr>
          <p:nvPr/>
        </p:nvGrpSpPr>
        <p:grpSpPr bwMode="auto">
          <a:xfrm>
            <a:off x="0" y="1790947"/>
            <a:ext cx="5778500" cy="1281113"/>
            <a:chOff x="0" y="720"/>
            <a:chExt cx="3640" cy="807"/>
          </a:xfrm>
        </p:grpSpPr>
        <p:sp>
          <p:nvSpPr>
            <p:cNvPr id="7" name="Text Box 4"/>
            <p:cNvSpPr txBox="1">
              <a:spLocks noChangeArrowheads="1"/>
            </p:cNvSpPr>
            <p:nvPr/>
          </p:nvSpPr>
          <p:spPr bwMode="auto">
            <a:xfrm>
              <a:off x="0" y="919"/>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第一趟匹配  </a:t>
              </a:r>
              <a:r>
                <a:rPr kumimoji="1" lang="zh-CN" altLang="en-US" sz="2000" b="1" dirty="0" smtClean="0">
                  <a:solidFill>
                    <a:srgbClr val="0D0B1B"/>
                  </a:solidFill>
                </a:rPr>
                <a:t> </a:t>
              </a:r>
              <a:r>
                <a:rPr kumimoji="1" lang="en-US" altLang="zh-CN" sz="2000" b="1" dirty="0">
                  <a:solidFill>
                    <a:srgbClr val="0D0B1B"/>
                  </a:solidFill>
                </a:rPr>
                <a:t>a b a b c a b c a c b a b</a:t>
              </a:r>
            </a:p>
          </p:txBody>
        </p:sp>
        <p:sp>
          <p:nvSpPr>
            <p:cNvPr id="8" name="Line 5"/>
            <p:cNvSpPr>
              <a:spLocks noChangeShapeType="1"/>
            </p:cNvSpPr>
            <p:nvPr/>
          </p:nvSpPr>
          <p:spPr bwMode="auto">
            <a:xfrm flipH="1">
              <a:off x="1383" y="754"/>
              <a:ext cx="0" cy="192"/>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1488" y="720"/>
              <a:ext cx="4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dirty="0" err="1">
                  <a:solidFill>
                    <a:srgbClr val="0D0B1B"/>
                  </a:solidFill>
                </a:rPr>
                <a:t>i</a:t>
              </a:r>
              <a:r>
                <a:rPr kumimoji="1" lang="en-US" altLang="zh-CN" b="1" dirty="0">
                  <a:solidFill>
                    <a:srgbClr val="0D0B1B"/>
                  </a:solidFill>
                </a:rPr>
                <a:t>=3</a:t>
              </a:r>
            </a:p>
          </p:txBody>
        </p:sp>
        <p:sp>
          <p:nvSpPr>
            <p:cNvPr id="10" name="Text Box 7"/>
            <p:cNvSpPr txBox="1">
              <a:spLocks noChangeArrowheads="1"/>
            </p:cNvSpPr>
            <p:nvPr/>
          </p:nvSpPr>
          <p:spPr bwMode="auto">
            <a:xfrm>
              <a:off x="975" y="1117"/>
              <a:ext cx="8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000" b="1" dirty="0">
                  <a:solidFill>
                    <a:srgbClr val="0D0B1B"/>
                  </a:solidFill>
                </a:rPr>
                <a:t> </a:t>
              </a:r>
              <a:r>
                <a:rPr kumimoji="1" lang="en-US" altLang="zh-CN" sz="2000" b="1" dirty="0">
                  <a:solidFill>
                    <a:srgbClr val="0D0B1B"/>
                  </a:solidFill>
                </a:rPr>
                <a:t>a b c</a:t>
              </a:r>
            </a:p>
          </p:txBody>
        </p:sp>
        <p:sp>
          <p:nvSpPr>
            <p:cNvPr id="11" name="Line 8"/>
            <p:cNvSpPr>
              <a:spLocks noChangeShapeType="1"/>
            </p:cNvSpPr>
            <p:nvPr/>
          </p:nvSpPr>
          <p:spPr bwMode="auto">
            <a:xfrm rot="10800000">
              <a:off x="1383" y="134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9"/>
            <p:cNvSpPr txBox="1">
              <a:spLocks noChangeArrowheads="1"/>
            </p:cNvSpPr>
            <p:nvPr/>
          </p:nvSpPr>
          <p:spPr bwMode="auto">
            <a:xfrm>
              <a:off x="1488" y="1296"/>
              <a:ext cx="6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j=3</a:t>
              </a:r>
            </a:p>
          </p:txBody>
        </p:sp>
      </p:grpSp>
      <p:grpSp>
        <p:nvGrpSpPr>
          <p:cNvPr id="13" name="Group 52"/>
          <p:cNvGrpSpPr>
            <a:grpSpLocks/>
          </p:cNvGrpSpPr>
          <p:nvPr/>
        </p:nvGrpSpPr>
        <p:grpSpPr bwMode="auto">
          <a:xfrm>
            <a:off x="0" y="3238747"/>
            <a:ext cx="5778500" cy="1312863"/>
            <a:chOff x="0" y="1584"/>
            <a:chExt cx="3640" cy="867"/>
          </a:xfrm>
        </p:grpSpPr>
        <p:sp>
          <p:nvSpPr>
            <p:cNvPr id="14" name="Text Box 11"/>
            <p:cNvSpPr txBox="1">
              <a:spLocks noChangeArrowheads="1"/>
            </p:cNvSpPr>
            <p:nvPr/>
          </p:nvSpPr>
          <p:spPr bwMode="auto">
            <a:xfrm>
              <a:off x="0" y="1831"/>
              <a:ext cx="364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第二趟匹配  </a:t>
              </a:r>
              <a:r>
                <a:rPr kumimoji="1" lang="zh-CN" altLang="en-US" sz="2000" b="1" dirty="0" smtClean="0">
                  <a:solidFill>
                    <a:srgbClr val="0D0B1B"/>
                  </a:solidFill>
                </a:rPr>
                <a:t> </a:t>
              </a:r>
              <a:r>
                <a:rPr kumimoji="1" lang="en-US" altLang="zh-CN" sz="2000" b="1" dirty="0">
                  <a:solidFill>
                    <a:srgbClr val="0D0B1B"/>
                  </a:solidFill>
                </a:rPr>
                <a:t>a b a b c a b c a c b a b</a:t>
              </a:r>
            </a:p>
          </p:txBody>
        </p:sp>
        <p:sp>
          <p:nvSpPr>
            <p:cNvPr id="15" name="Line 12"/>
            <p:cNvSpPr>
              <a:spLocks noChangeShapeType="1"/>
            </p:cNvSpPr>
            <p:nvPr/>
          </p:nvSpPr>
          <p:spPr bwMode="auto">
            <a:xfrm>
              <a:off x="1247" y="1680"/>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3"/>
            <p:cNvSpPr txBox="1">
              <a:spLocks noChangeArrowheads="1"/>
            </p:cNvSpPr>
            <p:nvPr/>
          </p:nvSpPr>
          <p:spPr bwMode="auto">
            <a:xfrm>
              <a:off x="1344" y="1584"/>
              <a:ext cx="41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i=2</a:t>
              </a:r>
            </a:p>
          </p:txBody>
        </p:sp>
        <p:sp>
          <p:nvSpPr>
            <p:cNvPr id="17" name="Text Box 14"/>
            <p:cNvSpPr txBox="1">
              <a:spLocks noChangeArrowheads="1"/>
            </p:cNvSpPr>
            <p:nvPr/>
          </p:nvSpPr>
          <p:spPr bwMode="auto">
            <a:xfrm>
              <a:off x="975" y="1995"/>
              <a:ext cx="709"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000" b="1" dirty="0">
                  <a:solidFill>
                    <a:srgbClr val="0D0B1B"/>
                  </a:solidFill>
                </a:rPr>
                <a:t>  </a:t>
              </a:r>
              <a:r>
                <a:rPr kumimoji="1" lang="en-US" altLang="zh-CN" sz="2000" b="1" dirty="0" smtClean="0">
                  <a:solidFill>
                    <a:srgbClr val="0D0B1B"/>
                  </a:solidFill>
                </a:rPr>
                <a:t>a </a:t>
              </a:r>
              <a:endParaRPr kumimoji="1" lang="en-US" altLang="zh-CN" sz="2000" b="1" dirty="0">
                <a:solidFill>
                  <a:srgbClr val="0D0B1B"/>
                </a:solidFill>
              </a:endParaRPr>
            </a:p>
          </p:txBody>
        </p:sp>
        <p:sp>
          <p:nvSpPr>
            <p:cNvPr id="18" name="Line 15"/>
            <p:cNvSpPr>
              <a:spLocks noChangeShapeType="1"/>
            </p:cNvSpPr>
            <p:nvPr/>
          </p:nvSpPr>
          <p:spPr bwMode="auto">
            <a:xfrm rot="10800000">
              <a:off x="1202" y="2233"/>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16"/>
            <p:cNvSpPr txBox="1">
              <a:spLocks noChangeArrowheads="1"/>
            </p:cNvSpPr>
            <p:nvPr/>
          </p:nvSpPr>
          <p:spPr bwMode="auto">
            <a:xfrm>
              <a:off x="1344" y="2208"/>
              <a:ext cx="46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j=1</a:t>
              </a:r>
            </a:p>
          </p:txBody>
        </p:sp>
      </p:grpSp>
      <p:grpSp>
        <p:nvGrpSpPr>
          <p:cNvPr id="20" name="Group 53"/>
          <p:cNvGrpSpPr>
            <a:grpSpLocks/>
          </p:cNvGrpSpPr>
          <p:nvPr/>
        </p:nvGrpSpPr>
        <p:grpSpPr bwMode="auto">
          <a:xfrm>
            <a:off x="0" y="4862760"/>
            <a:ext cx="5778500" cy="1169987"/>
            <a:chOff x="0" y="2655"/>
            <a:chExt cx="3640" cy="737"/>
          </a:xfrm>
        </p:grpSpPr>
        <p:sp>
          <p:nvSpPr>
            <p:cNvPr id="21" name="Text Box 18"/>
            <p:cNvSpPr txBox="1">
              <a:spLocks noChangeArrowheads="1"/>
            </p:cNvSpPr>
            <p:nvPr/>
          </p:nvSpPr>
          <p:spPr bwMode="auto">
            <a:xfrm>
              <a:off x="0" y="2784"/>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第三趟匹配   </a:t>
              </a:r>
              <a:r>
                <a:rPr kumimoji="1" lang="en-US" altLang="zh-CN" sz="2000" b="1" dirty="0" smtClean="0">
                  <a:solidFill>
                    <a:srgbClr val="0D0B1B"/>
                  </a:solidFill>
                </a:rPr>
                <a:t>a </a:t>
              </a:r>
              <a:r>
                <a:rPr kumimoji="1" lang="en-US" altLang="zh-CN" sz="2000" b="1" dirty="0">
                  <a:solidFill>
                    <a:srgbClr val="0D0B1B"/>
                  </a:solidFill>
                </a:rPr>
                <a:t>b a b c a b c a c b a b</a:t>
              </a:r>
            </a:p>
          </p:txBody>
        </p:sp>
        <p:grpSp>
          <p:nvGrpSpPr>
            <p:cNvPr id="22" name="Group 19"/>
            <p:cNvGrpSpPr>
              <a:grpSpLocks/>
            </p:cNvGrpSpPr>
            <p:nvPr/>
          </p:nvGrpSpPr>
          <p:grpSpPr bwMode="auto">
            <a:xfrm>
              <a:off x="1794" y="2655"/>
              <a:ext cx="460" cy="231"/>
              <a:chOff x="1447" y="2710"/>
              <a:chExt cx="425" cy="231"/>
            </a:xfrm>
          </p:grpSpPr>
          <p:sp>
            <p:nvSpPr>
              <p:cNvPr id="27" name="Line 20"/>
              <p:cNvSpPr>
                <a:spLocks noChangeShapeType="1"/>
              </p:cNvSpPr>
              <p:nvPr/>
            </p:nvSpPr>
            <p:spPr bwMode="auto">
              <a:xfrm>
                <a:off x="1447" y="2747"/>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21"/>
              <p:cNvSpPr txBox="1">
                <a:spLocks noChangeArrowheads="1"/>
              </p:cNvSpPr>
              <p:nvPr/>
            </p:nvSpPr>
            <p:spPr bwMode="auto">
              <a:xfrm>
                <a:off x="1488" y="271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i=7</a:t>
                </a:r>
              </a:p>
            </p:txBody>
          </p:sp>
        </p:grpSp>
        <p:sp>
          <p:nvSpPr>
            <p:cNvPr id="23" name="Text Box 22"/>
            <p:cNvSpPr txBox="1">
              <a:spLocks noChangeArrowheads="1"/>
            </p:cNvSpPr>
            <p:nvPr/>
          </p:nvSpPr>
          <p:spPr bwMode="auto">
            <a:xfrm>
              <a:off x="1202" y="2977"/>
              <a:ext cx="10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000" b="1" dirty="0">
                  <a:solidFill>
                    <a:srgbClr val="0D0B1B"/>
                  </a:solidFill>
                </a:rPr>
                <a:t> </a:t>
              </a:r>
              <a:r>
                <a:rPr kumimoji="1" lang="en-US" altLang="zh-CN" sz="2000" b="1" dirty="0">
                  <a:solidFill>
                    <a:srgbClr val="0D0B1B"/>
                  </a:solidFill>
                </a:rPr>
                <a:t>a b c a c</a:t>
              </a:r>
            </a:p>
          </p:txBody>
        </p:sp>
        <p:grpSp>
          <p:nvGrpSpPr>
            <p:cNvPr id="24" name="Group 23"/>
            <p:cNvGrpSpPr>
              <a:grpSpLocks/>
            </p:cNvGrpSpPr>
            <p:nvPr/>
          </p:nvGrpSpPr>
          <p:grpSpPr bwMode="auto">
            <a:xfrm>
              <a:off x="1791" y="3161"/>
              <a:ext cx="462" cy="231"/>
              <a:chOff x="1473" y="3129"/>
              <a:chExt cx="427" cy="231"/>
            </a:xfrm>
          </p:grpSpPr>
          <p:sp>
            <p:nvSpPr>
              <p:cNvPr id="25" name="Line 24"/>
              <p:cNvSpPr>
                <a:spLocks noChangeShapeType="1"/>
              </p:cNvSpPr>
              <p:nvPr/>
            </p:nvSpPr>
            <p:spPr bwMode="auto">
              <a:xfrm rot="10800000">
                <a:off x="1473" y="316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5"/>
              <p:cNvSpPr txBox="1">
                <a:spLocks noChangeArrowheads="1"/>
              </p:cNvSpPr>
              <p:nvPr/>
            </p:nvSpPr>
            <p:spPr bwMode="auto">
              <a:xfrm>
                <a:off x="1515" y="3129"/>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b="1">
                    <a:solidFill>
                      <a:srgbClr val="0D0B1B"/>
                    </a:solidFill>
                  </a:rPr>
                  <a:t>j=5</a:t>
                </a:r>
              </a:p>
            </p:txBody>
          </p:sp>
        </p:grpSp>
      </p:grpSp>
      <p:grpSp>
        <p:nvGrpSpPr>
          <p:cNvPr id="29" name="Group 54"/>
          <p:cNvGrpSpPr>
            <a:grpSpLocks/>
          </p:cNvGrpSpPr>
          <p:nvPr/>
        </p:nvGrpSpPr>
        <p:grpSpPr bwMode="auto">
          <a:xfrm>
            <a:off x="4211960" y="1838572"/>
            <a:ext cx="5778500" cy="1233488"/>
            <a:chOff x="3120" y="750"/>
            <a:chExt cx="3640" cy="777"/>
          </a:xfrm>
        </p:grpSpPr>
        <p:sp>
          <p:nvSpPr>
            <p:cNvPr id="30" name="Text Box 27"/>
            <p:cNvSpPr txBox="1">
              <a:spLocks noChangeArrowheads="1"/>
            </p:cNvSpPr>
            <p:nvPr/>
          </p:nvSpPr>
          <p:spPr bwMode="auto">
            <a:xfrm>
              <a:off x="3120" y="928"/>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第四趟匹配 </a:t>
              </a:r>
              <a:r>
                <a:rPr kumimoji="1" lang="en-US" altLang="zh-CN" sz="2000" b="1" dirty="0" smtClean="0">
                  <a:solidFill>
                    <a:srgbClr val="0D0B1B"/>
                  </a:solidFill>
                </a:rPr>
                <a:t> </a:t>
              </a:r>
              <a:r>
                <a:rPr kumimoji="1" lang="zh-CN" altLang="en-US" sz="2000" b="1" dirty="0" smtClean="0">
                  <a:solidFill>
                    <a:srgbClr val="0D0B1B"/>
                  </a:solidFill>
                </a:rPr>
                <a:t> </a:t>
              </a:r>
              <a:r>
                <a:rPr kumimoji="1" lang="en-US" altLang="zh-CN" sz="2000" b="1" dirty="0">
                  <a:solidFill>
                    <a:srgbClr val="0D0B1B"/>
                  </a:solidFill>
                </a:rPr>
                <a:t>a b a b c a b c a c b a b</a:t>
              </a:r>
            </a:p>
          </p:txBody>
        </p:sp>
        <p:grpSp>
          <p:nvGrpSpPr>
            <p:cNvPr id="31" name="Group 28"/>
            <p:cNvGrpSpPr>
              <a:grpSpLocks/>
            </p:cNvGrpSpPr>
            <p:nvPr/>
          </p:nvGrpSpPr>
          <p:grpSpPr bwMode="auto">
            <a:xfrm>
              <a:off x="4572" y="750"/>
              <a:ext cx="505" cy="231"/>
              <a:chOff x="1506" y="2670"/>
              <a:chExt cx="466" cy="231"/>
            </a:xfrm>
          </p:grpSpPr>
          <p:sp>
            <p:nvSpPr>
              <p:cNvPr id="36" name="Line 29"/>
              <p:cNvSpPr>
                <a:spLocks noChangeShapeType="1"/>
              </p:cNvSpPr>
              <p:nvPr/>
            </p:nvSpPr>
            <p:spPr bwMode="auto">
              <a:xfrm>
                <a:off x="1506" y="2707"/>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Text Box 30"/>
              <p:cNvSpPr txBox="1">
                <a:spLocks noChangeArrowheads="1"/>
              </p:cNvSpPr>
              <p:nvPr/>
            </p:nvSpPr>
            <p:spPr bwMode="auto">
              <a:xfrm>
                <a:off x="1588" y="267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i=4</a:t>
                </a:r>
              </a:p>
            </p:txBody>
          </p:sp>
        </p:grpSp>
        <p:sp>
          <p:nvSpPr>
            <p:cNvPr id="32" name="Text Box 31"/>
            <p:cNvSpPr txBox="1">
              <a:spLocks noChangeArrowheads="1"/>
            </p:cNvSpPr>
            <p:nvPr/>
          </p:nvSpPr>
          <p:spPr bwMode="auto">
            <a:xfrm>
              <a:off x="4452" y="1104"/>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b="1" dirty="0">
                  <a:solidFill>
                    <a:srgbClr val="0D0B1B"/>
                  </a:solidFill>
                </a:rPr>
                <a:t> </a:t>
              </a:r>
              <a:r>
                <a:rPr kumimoji="1" lang="en-US" altLang="zh-CN" sz="2000" b="1" dirty="0" smtClean="0">
                  <a:solidFill>
                    <a:srgbClr val="0D0B1B"/>
                  </a:solidFill>
                </a:rPr>
                <a:t>a </a:t>
              </a:r>
              <a:endParaRPr kumimoji="1" lang="en-US" altLang="zh-CN" sz="2000" b="1" dirty="0">
                <a:solidFill>
                  <a:srgbClr val="0D0B1B"/>
                </a:solidFill>
              </a:endParaRPr>
            </a:p>
          </p:txBody>
        </p:sp>
        <p:grpSp>
          <p:nvGrpSpPr>
            <p:cNvPr id="33" name="Group 32"/>
            <p:cNvGrpSpPr>
              <a:grpSpLocks/>
            </p:cNvGrpSpPr>
            <p:nvPr/>
          </p:nvGrpSpPr>
          <p:grpSpPr bwMode="auto">
            <a:xfrm>
              <a:off x="4572" y="1296"/>
              <a:ext cx="765" cy="231"/>
              <a:chOff x="1554" y="3129"/>
              <a:chExt cx="706" cy="231"/>
            </a:xfrm>
          </p:grpSpPr>
          <p:sp>
            <p:nvSpPr>
              <p:cNvPr id="34" name="Line 33"/>
              <p:cNvSpPr>
                <a:spLocks noChangeShapeType="1"/>
              </p:cNvSpPr>
              <p:nvPr/>
            </p:nvSpPr>
            <p:spPr bwMode="auto">
              <a:xfrm rot="10800000">
                <a:off x="1554" y="316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Text Box 34"/>
              <p:cNvSpPr txBox="1">
                <a:spLocks noChangeArrowheads="1"/>
              </p:cNvSpPr>
              <p:nvPr/>
            </p:nvSpPr>
            <p:spPr bwMode="auto">
              <a:xfrm>
                <a:off x="1636"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j=1</a:t>
                </a:r>
              </a:p>
            </p:txBody>
          </p:sp>
        </p:grpSp>
      </p:grpSp>
      <p:grpSp>
        <p:nvGrpSpPr>
          <p:cNvPr id="38" name="Group 55"/>
          <p:cNvGrpSpPr>
            <a:grpSpLocks/>
          </p:cNvGrpSpPr>
          <p:nvPr/>
        </p:nvGrpSpPr>
        <p:grpSpPr bwMode="auto">
          <a:xfrm>
            <a:off x="4211960" y="3349873"/>
            <a:ext cx="5778500" cy="1246188"/>
            <a:chOff x="3120" y="1702"/>
            <a:chExt cx="3640" cy="785"/>
          </a:xfrm>
        </p:grpSpPr>
        <p:sp>
          <p:nvSpPr>
            <p:cNvPr id="39" name="Text Box 36"/>
            <p:cNvSpPr txBox="1">
              <a:spLocks noChangeArrowheads="1"/>
            </p:cNvSpPr>
            <p:nvPr/>
          </p:nvSpPr>
          <p:spPr bwMode="auto">
            <a:xfrm>
              <a:off x="3120" y="1822"/>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smtClean="0">
                  <a:solidFill>
                    <a:srgbClr val="0D0B1B"/>
                  </a:solidFill>
                </a:rPr>
                <a:t>第五趟匹配    </a:t>
              </a:r>
              <a:r>
                <a:rPr kumimoji="1" lang="en-US" altLang="zh-CN" sz="2000" b="1" dirty="0">
                  <a:solidFill>
                    <a:srgbClr val="0D0B1B"/>
                  </a:solidFill>
                </a:rPr>
                <a:t>a b a b c a b c a c b a b</a:t>
              </a:r>
            </a:p>
          </p:txBody>
        </p:sp>
        <p:grpSp>
          <p:nvGrpSpPr>
            <p:cNvPr id="40" name="Group 37"/>
            <p:cNvGrpSpPr>
              <a:grpSpLocks/>
            </p:cNvGrpSpPr>
            <p:nvPr/>
          </p:nvGrpSpPr>
          <p:grpSpPr bwMode="auto">
            <a:xfrm>
              <a:off x="4800" y="1702"/>
              <a:ext cx="468" cy="231"/>
              <a:chOff x="1584" y="2710"/>
              <a:chExt cx="432" cy="231"/>
            </a:xfrm>
          </p:grpSpPr>
          <p:sp>
            <p:nvSpPr>
              <p:cNvPr id="45" name="Line 38"/>
              <p:cNvSpPr>
                <a:spLocks noChangeShapeType="1"/>
              </p:cNvSpPr>
              <p:nvPr/>
            </p:nvSpPr>
            <p:spPr bwMode="auto">
              <a:xfrm>
                <a:off x="1584" y="2748"/>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39"/>
              <p:cNvSpPr txBox="1">
                <a:spLocks noChangeArrowheads="1"/>
              </p:cNvSpPr>
              <p:nvPr/>
            </p:nvSpPr>
            <p:spPr bwMode="auto">
              <a:xfrm>
                <a:off x="1632" y="271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i=5</a:t>
                </a:r>
              </a:p>
            </p:txBody>
          </p:sp>
        </p:grpSp>
        <p:sp>
          <p:nvSpPr>
            <p:cNvPr id="41" name="Text Box 40"/>
            <p:cNvSpPr txBox="1">
              <a:spLocks noChangeArrowheads="1"/>
            </p:cNvSpPr>
            <p:nvPr/>
          </p:nvSpPr>
          <p:spPr bwMode="auto">
            <a:xfrm>
              <a:off x="4679" y="2016"/>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b="1" dirty="0">
                  <a:solidFill>
                    <a:srgbClr val="0D0B1B"/>
                  </a:solidFill>
                </a:rPr>
                <a:t> </a:t>
              </a:r>
              <a:r>
                <a:rPr kumimoji="1" lang="en-US" altLang="zh-CN" sz="2000" b="1" dirty="0" smtClean="0">
                  <a:solidFill>
                    <a:srgbClr val="0D0B1B"/>
                  </a:solidFill>
                </a:rPr>
                <a:t>a</a:t>
              </a:r>
              <a:endParaRPr kumimoji="1" lang="en-US" altLang="zh-CN" sz="2000" b="1" dirty="0">
                <a:solidFill>
                  <a:srgbClr val="0D0B1B"/>
                </a:solidFill>
              </a:endParaRPr>
            </a:p>
          </p:txBody>
        </p:sp>
        <p:grpSp>
          <p:nvGrpSpPr>
            <p:cNvPr id="42" name="Group 41"/>
            <p:cNvGrpSpPr>
              <a:grpSpLocks/>
            </p:cNvGrpSpPr>
            <p:nvPr/>
          </p:nvGrpSpPr>
          <p:grpSpPr bwMode="auto">
            <a:xfrm>
              <a:off x="4799" y="2251"/>
              <a:ext cx="751" cy="236"/>
              <a:chOff x="1611" y="3124"/>
              <a:chExt cx="693" cy="236"/>
            </a:xfrm>
          </p:grpSpPr>
          <p:sp>
            <p:nvSpPr>
              <p:cNvPr id="43" name="Line 42"/>
              <p:cNvSpPr>
                <a:spLocks noChangeShapeType="1"/>
              </p:cNvSpPr>
              <p:nvPr/>
            </p:nvSpPr>
            <p:spPr bwMode="auto">
              <a:xfrm rot="10800000">
                <a:off x="1611" y="312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Text Box 43"/>
              <p:cNvSpPr txBox="1">
                <a:spLocks noChangeArrowheads="1"/>
              </p:cNvSpPr>
              <p:nvPr/>
            </p:nvSpPr>
            <p:spPr bwMode="auto">
              <a:xfrm>
                <a:off x="1680"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j=1</a:t>
                </a:r>
              </a:p>
            </p:txBody>
          </p:sp>
        </p:grpSp>
      </p:grpSp>
      <p:sp>
        <p:nvSpPr>
          <p:cNvPr id="47" name="Text Box 44"/>
          <p:cNvSpPr txBox="1">
            <a:spLocks noChangeArrowheads="1"/>
          </p:cNvSpPr>
          <p:nvPr/>
        </p:nvSpPr>
        <p:spPr bwMode="auto">
          <a:xfrm>
            <a:off x="4122092" y="5140572"/>
            <a:ext cx="577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第六趟匹配  </a:t>
            </a:r>
            <a:r>
              <a:rPr kumimoji="1" lang="en-US" altLang="zh-CN" sz="2000" b="1" dirty="0" smtClean="0">
                <a:solidFill>
                  <a:srgbClr val="0D0B1B"/>
                </a:solidFill>
              </a:rPr>
              <a:t> a </a:t>
            </a:r>
            <a:r>
              <a:rPr kumimoji="1" lang="en-US" altLang="zh-CN" sz="2000" b="1" dirty="0">
                <a:solidFill>
                  <a:srgbClr val="0D0B1B"/>
                </a:solidFill>
              </a:rPr>
              <a:t>b a b c a b c a c b a b</a:t>
            </a:r>
          </a:p>
        </p:txBody>
      </p:sp>
      <p:sp>
        <p:nvSpPr>
          <p:cNvPr id="48" name="Line 45"/>
          <p:cNvSpPr>
            <a:spLocks noChangeShapeType="1"/>
          </p:cNvSpPr>
          <p:nvPr/>
        </p:nvSpPr>
        <p:spPr bwMode="auto">
          <a:xfrm>
            <a:off x="7668344" y="4994125"/>
            <a:ext cx="0" cy="234950"/>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Text Box 46"/>
          <p:cNvSpPr txBox="1">
            <a:spLocks noChangeArrowheads="1"/>
          </p:cNvSpPr>
          <p:nvPr/>
        </p:nvSpPr>
        <p:spPr bwMode="auto">
          <a:xfrm>
            <a:off x="7725990" y="493437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i=11</a:t>
            </a:r>
          </a:p>
        </p:txBody>
      </p:sp>
      <p:sp>
        <p:nvSpPr>
          <p:cNvPr id="50" name="Text Box 47"/>
          <p:cNvSpPr txBox="1">
            <a:spLocks noChangeArrowheads="1"/>
          </p:cNvSpPr>
          <p:nvPr/>
        </p:nvSpPr>
        <p:spPr bwMode="auto">
          <a:xfrm>
            <a:off x="6614492" y="5448547"/>
            <a:ext cx="148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b="1" dirty="0" smtClean="0">
                <a:solidFill>
                  <a:srgbClr val="0D0B1B"/>
                </a:solidFill>
              </a:rPr>
              <a:t>a </a:t>
            </a:r>
            <a:r>
              <a:rPr kumimoji="1" lang="en-US" altLang="zh-CN" sz="2000" b="1" dirty="0">
                <a:solidFill>
                  <a:srgbClr val="0D0B1B"/>
                </a:solidFill>
              </a:rPr>
              <a:t>b c a c</a:t>
            </a:r>
          </a:p>
        </p:txBody>
      </p:sp>
      <p:grpSp>
        <p:nvGrpSpPr>
          <p:cNvPr id="51" name="Group 48"/>
          <p:cNvGrpSpPr>
            <a:grpSpLocks/>
          </p:cNvGrpSpPr>
          <p:nvPr/>
        </p:nvGrpSpPr>
        <p:grpSpPr bwMode="auto">
          <a:xfrm>
            <a:off x="7637943" y="5798592"/>
            <a:ext cx="1155700" cy="366712"/>
            <a:chOff x="1632" y="3129"/>
            <a:chExt cx="672" cy="231"/>
          </a:xfrm>
        </p:grpSpPr>
        <p:sp>
          <p:nvSpPr>
            <p:cNvPr id="52" name="Line 49"/>
            <p:cNvSpPr>
              <a:spLocks noChangeShapeType="1"/>
            </p:cNvSpPr>
            <p:nvPr/>
          </p:nvSpPr>
          <p:spPr bwMode="auto">
            <a:xfrm rot="10800000">
              <a:off x="1632" y="3133"/>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 Box 50"/>
            <p:cNvSpPr txBox="1">
              <a:spLocks noChangeArrowheads="1"/>
            </p:cNvSpPr>
            <p:nvPr/>
          </p:nvSpPr>
          <p:spPr bwMode="auto">
            <a:xfrm>
              <a:off x="1680"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smtClean="0">
                  <a:solidFill>
                    <a:srgbClr val="0D0B1B"/>
                  </a:solidFill>
                </a:rPr>
                <a:t>j=6</a:t>
              </a:r>
              <a:endParaRPr kumimoji="1" lang="en-US" altLang="zh-CN" b="1">
                <a:solidFill>
                  <a:srgbClr val="0D0B1B"/>
                </a:solidFill>
              </a:endParaRPr>
            </a:p>
          </p:txBody>
        </p:sp>
      </p:grpSp>
    </p:spTree>
    <p:extLst>
      <p:ext uri="{BB962C8B-B14F-4D97-AF65-F5344CB8AC3E}">
        <p14:creationId xmlns:p14="http://schemas.microsoft.com/office/powerpoint/2010/main" val="2480093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提纲</a:t>
            </a:r>
            <a:endParaRPr lang="zh-CN" altLang="en-US" dirty="0"/>
          </a:p>
        </p:txBody>
      </p:sp>
      <p:sp>
        <p:nvSpPr>
          <p:cNvPr id="2" name="内容占位符 1"/>
          <p:cNvSpPr>
            <a:spLocks noGrp="1"/>
          </p:cNvSpPr>
          <p:nvPr>
            <p:ph idx="1"/>
          </p:nvPr>
        </p:nvSpPr>
        <p:spPr/>
        <p:txBody>
          <a:bodyPr/>
          <a:lstStyle/>
          <a:p>
            <a:r>
              <a:rPr lang="zh-CN" altLang="en-US" sz="3600" smtClean="0"/>
              <a:t>串的</a:t>
            </a:r>
            <a:r>
              <a:rPr lang="zh-CN" altLang="en-US" sz="3600" dirty="0" smtClean="0"/>
              <a:t>基本概念</a:t>
            </a:r>
            <a:endParaRPr lang="en-US" altLang="zh-CN" sz="3600" dirty="0" smtClean="0"/>
          </a:p>
          <a:p>
            <a:r>
              <a:rPr lang="zh-CN" altLang="en-US" sz="3600" smtClean="0"/>
              <a:t>串的具体实现</a:t>
            </a:r>
            <a:endParaRPr lang="en-US" altLang="zh-CN" sz="3600" smtClean="0"/>
          </a:p>
          <a:p>
            <a:pPr lvl="1"/>
            <a:r>
              <a:rPr lang="zh-CN" altLang="en-US" smtClean="0"/>
              <a:t>顺序串</a:t>
            </a:r>
            <a:r>
              <a:rPr lang="en-US" altLang="zh-CN" smtClean="0"/>
              <a:t>/</a:t>
            </a:r>
            <a:r>
              <a:rPr lang="zh-CN" altLang="en-US" smtClean="0"/>
              <a:t>定长顺序存储</a:t>
            </a:r>
            <a:endParaRPr lang="en-US" altLang="zh-CN" smtClean="0"/>
          </a:p>
          <a:p>
            <a:pPr lvl="1"/>
            <a:r>
              <a:rPr lang="zh-CN" altLang="en-US"/>
              <a:t>顺序串</a:t>
            </a:r>
            <a:r>
              <a:rPr lang="en-US" altLang="zh-CN"/>
              <a:t>/</a:t>
            </a:r>
            <a:r>
              <a:rPr lang="zh-CN" altLang="en-US" smtClean="0"/>
              <a:t>堆分配存储</a:t>
            </a:r>
            <a:endParaRPr lang="en-US" altLang="zh-CN" smtClean="0"/>
          </a:p>
          <a:p>
            <a:pPr lvl="1"/>
            <a:r>
              <a:rPr lang="zh-CN" altLang="en-US" smtClean="0"/>
              <a:t>块链存储</a:t>
            </a:r>
            <a:endParaRPr lang="en-US" altLang="zh-CN" dirty="0" smtClean="0"/>
          </a:p>
          <a:p>
            <a:r>
              <a:rPr lang="zh-CN" altLang="en-US" sz="3600"/>
              <a:t>串</a:t>
            </a:r>
            <a:r>
              <a:rPr lang="zh-CN" altLang="en-US" sz="3600" smtClean="0"/>
              <a:t>的模式匹配</a:t>
            </a:r>
            <a:endParaRPr lang="en-US" altLang="zh-CN" sz="3600" dirty="0" smtClean="0"/>
          </a:p>
          <a:p>
            <a:pPr lvl="1"/>
            <a:endParaRPr lang="zh-CN" altLang="en-US" dirty="0" smtClean="0"/>
          </a:p>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1683673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Brute-Force</a:t>
            </a:r>
            <a:r>
              <a:rPr lang="zh-CN" altLang="en-US" smtClean="0"/>
              <a:t>算法</a:t>
            </a:r>
            <a:r>
              <a:rPr lang="zh-CN" altLang="en-US"/>
              <a:t>复杂度</a:t>
            </a:r>
            <a:endParaRPr lang="en-US"/>
          </a:p>
        </p:txBody>
      </p:sp>
      <p:sp>
        <p:nvSpPr>
          <p:cNvPr id="5" name="内容占位符 4"/>
          <p:cNvSpPr>
            <a:spLocks noGrp="1"/>
          </p:cNvSpPr>
          <p:nvPr>
            <p:ph idx="1"/>
          </p:nvPr>
        </p:nvSpPr>
        <p:spPr/>
        <p:txBody>
          <a:bodyPr>
            <a:normAutofit lnSpcReduction="10000"/>
          </a:bodyPr>
          <a:lstStyle/>
          <a:p>
            <a:r>
              <a:rPr lang="zh-CN" altLang="en-US" smtClean="0"/>
              <a:t>令主串</a:t>
            </a:r>
            <a:r>
              <a:rPr lang="en-US" altLang="zh-CN" smtClean="0"/>
              <a:t>s</a:t>
            </a:r>
            <a:r>
              <a:rPr lang="zh-CN" altLang="en-US" smtClean="0"/>
              <a:t>的</a:t>
            </a:r>
            <a:r>
              <a:rPr lang="zh-CN" altLang="en-US"/>
              <a:t>长度</a:t>
            </a:r>
            <a:r>
              <a:rPr lang="en-US" altLang="zh-CN"/>
              <a:t>n</a:t>
            </a:r>
            <a:r>
              <a:rPr lang="zh-CN" altLang="en-US" smtClean="0"/>
              <a:t>，模式串</a:t>
            </a:r>
            <a:r>
              <a:rPr lang="en-US" altLang="zh-CN" smtClean="0"/>
              <a:t>t</a:t>
            </a:r>
            <a:r>
              <a:rPr lang="zh-CN" altLang="en-US"/>
              <a:t>的长度</a:t>
            </a:r>
            <a:r>
              <a:rPr lang="en-US" altLang="zh-CN" smtClean="0"/>
              <a:t>m</a:t>
            </a:r>
            <a:endParaRPr lang="en-US" altLang="zh-CN"/>
          </a:p>
          <a:p>
            <a:r>
              <a:rPr lang="zh-CN" altLang="en-US"/>
              <a:t>最好情况：只经过一轮比对，即可确定匹配，匹配次数 </a:t>
            </a:r>
            <a:r>
              <a:rPr lang="en-US" altLang="zh-CN"/>
              <a:t>= m = O(m)</a:t>
            </a:r>
          </a:p>
          <a:p>
            <a:r>
              <a:rPr lang="zh-CN" altLang="en-US"/>
              <a:t>最坏情况：每轮都比对到模式串的最后一个</a:t>
            </a:r>
            <a:r>
              <a:rPr lang="zh-CN" altLang="en-US" smtClean="0"/>
              <a:t>字符</a:t>
            </a:r>
            <a:endParaRPr lang="en-US" altLang="zh-CN"/>
          </a:p>
          <a:p>
            <a:pPr lvl="1"/>
            <a:r>
              <a:rPr lang="zh-CN" altLang="en-US"/>
              <a:t>每轮循环，匹配次数 </a:t>
            </a:r>
            <a:r>
              <a:rPr lang="en-US" altLang="zh-CN"/>
              <a:t>= m (</a:t>
            </a:r>
            <a:r>
              <a:rPr lang="zh-CN" altLang="en-US"/>
              <a:t>前</a:t>
            </a:r>
            <a:r>
              <a:rPr lang="en-US" altLang="zh-CN"/>
              <a:t>m-1</a:t>
            </a:r>
            <a:r>
              <a:rPr lang="zh-CN" altLang="en-US"/>
              <a:t>次匹配，成功；最后一次失败</a:t>
            </a:r>
            <a:r>
              <a:rPr lang="en-US" altLang="zh-CN"/>
              <a:t>)</a:t>
            </a:r>
          </a:p>
          <a:p>
            <a:pPr lvl="1"/>
            <a:r>
              <a:rPr lang="zh-CN" altLang="en-US"/>
              <a:t>循环次数，</a:t>
            </a:r>
            <a:r>
              <a:rPr lang="en-US" altLang="zh-CN"/>
              <a:t>n-m+1</a:t>
            </a:r>
          </a:p>
          <a:p>
            <a:pPr lvl="1"/>
            <a:r>
              <a:rPr lang="zh-CN" altLang="en-US"/>
              <a:t>一般有</a:t>
            </a:r>
            <a:r>
              <a:rPr lang="en-US" altLang="zh-CN"/>
              <a:t>m  &lt;&lt; n</a:t>
            </a:r>
            <a:r>
              <a:rPr lang="zh-CN" altLang="en-US"/>
              <a:t>，所以，总的匹配次数</a:t>
            </a:r>
            <a:r>
              <a:rPr lang="en-US" altLang="zh-CN"/>
              <a:t>=m </a:t>
            </a:r>
            <a:r>
              <a:rPr lang="zh-CN" altLang="en-US"/>
              <a:t>* </a:t>
            </a:r>
            <a:r>
              <a:rPr lang="en-US" altLang="zh-CN"/>
              <a:t>(n-m+1) =O(n*m)</a:t>
            </a:r>
          </a:p>
          <a:p>
            <a:r>
              <a:rPr lang="zh-CN" altLang="en-US"/>
              <a:t>最坏情况</a:t>
            </a:r>
            <a:r>
              <a:rPr lang="zh-CN" altLang="en-US" smtClean="0"/>
              <a:t>举例</a:t>
            </a:r>
            <a:endParaRPr lang="en-US" altLang="zh-CN" smtClean="0"/>
          </a:p>
          <a:p>
            <a:pPr lvl="1"/>
            <a:r>
              <a:rPr lang="zh-CN" altLang="en-US" smtClean="0"/>
              <a:t>主</a:t>
            </a:r>
            <a:r>
              <a:rPr lang="zh-CN" altLang="en-US"/>
              <a:t>串为 </a:t>
            </a:r>
            <a:r>
              <a:rPr lang="en-US" altLang="zh-CN"/>
              <a:t>0000… </a:t>
            </a:r>
            <a:r>
              <a:rPr lang="en-US" altLang="zh-CN" smtClean="0"/>
              <a:t>00001</a:t>
            </a:r>
          </a:p>
          <a:p>
            <a:pPr lvl="1"/>
            <a:r>
              <a:rPr lang="zh-CN" altLang="en-US" smtClean="0"/>
              <a:t>模式</a:t>
            </a:r>
            <a:r>
              <a:rPr lang="zh-CN" altLang="en-US"/>
              <a:t>串为 </a:t>
            </a:r>
            <a:r>
              <a:rPr lang="en-US" altLang="zh-CN"/>
              <a:t>0001</a:t>
            </a:r>
          </a:p>
          <a:p>
            <a:endParaRPr 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7052963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500"/>
                                        <p:tgtEl>
                                          <p:spTgt spid="5">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2.2 </a:t>
            </a:r>
            <a:r>
              <a:rPr lang="zh-CN" altLang="en-US" smtClean="0"/>
              <a:t>串：顺序串</a:t>
            </a:r>
            <a:r>
              <a:rPr lang="en-US" altLang="zh-CN" smtClean="0"/>
              <a:t>/</a:t>
            </a:r>
            <a:r>
              <a:rPr lang="zh-CN" altLang="en-US" smtClean="0"/>
              <a:t>堆</a:t>
            </a:r>
            <a:r>
              <a:rPr lang="zh-CN" altLang="en-US"/>
              <a:t>分配</a:t>
            </a:r>
            <a:r>
              <a:rPr lang="zh-CN" altLang="en-US" smtClean="0"/>
              <a:t>存储</a:t>
            </a:r>
            <a:endParaRPr lang="en-US"/>
          </a:p>
        </p:txBody>
      </p:sp>
      <p:sp>
        <p:nvSpPr>
          <p:cNvPr id="3" name="内容占位符 2"/>
          <p:cNvSpPr>
            <a:spLocks noGrp="1"/>
          </p:cNvSpPr>
          <p:nvPr>
            <p:ph idx="1"/>
          </p:nvPr>
        </p:nvSpPr>
        <p:spPr/>
        <p:txBody>
          <a:bodyPr>
            <a:normAutofit fontScale="85000" lnSpcReduction="10000"/>
          </a:bodyPr>
          <a:lstStyle/>
          <a:p>
            <a:pPr marL="0" indent="0">
              <a:buNone/>
            </a:pPr>
            <a:r>
              <a:rPr lang="en-US"/>
              <a:t>typedef struct {</a:t>
            </a:r>
          </a:p>
          <a:p>
            <a:pPr marL="0" indent="0">
              <a:buNone/>
            </a:pPr>
            <a:r>
              <a:rPr lang="en-US"/>
              <a:t>    char *ch</a:t>
            </a:r>
            <a:r>
              <a:rPr lang="en-US" smtClean="0"/>
              <a:t>;   //</a:t>
            </a:r>
            <a:r>
              <a:rPr lang="zh-CN" altLang="en-US" smtClean="0"/>
              <a:t>若是</a:t>
            </a:r>
            <a:r>
              <a:rPr lang="zh-CN" altLang="en-US"/>
              <a:t>非空串，则按串</a:t>
            </a:r>
            <a:r>
              <a:rPr lang="zh-CN" altLang="en-US" smtClean="0"/>
              <a:t>长度</a:t>
            </a:r>
            <a:r>
              <a:rPr lang="en-US" altLang="zh-CN" smtClean="0"/>
              <a:t>+1</a:t>
            </a:r>
            <a:r>
              <a:rPr lang="zh-CN" altLang="en-US" smtClean="0"/>
              <a:t>分配</a:t>
            </a:r>
            <a:r>
              <a:rPr lang="zh-CN" altLang="en-US"/>
              <a:t>存储区</a:t>
            </a:r>
            <a:endParaRPr lang="en-US"/>
          </a:p>
          <a:p>
            <a:pPr marL="0" indent="0">
              <a:buNone/>
            </a:pPr>
            <a:r>
              <a:rPr lang="en-US"/>
              <a:t>    int length</a:t>
            </a:r>
            <a:r>
              <a:rPr lang="en-US" smtClean="0"/>
              <a:t>; //</a:t>
            </a:r>
            <a:r>
              <a:rPr lang="zh-CN" altLang="en-US" smtClean="0"/>
              <a:t>串长</a:t>
            </a:r>
            <a:endParaRPr lang="en-US"/>
          </a:p>
          <a:p>
            <a:pPr marL="0" indent="0">
              <a:buNone/>
            </a:pPr>
            <a:r>
              <a:rPr lang="en-US"/>
              <a:t>    int strsize</a:t>
            </a:r>
            <a:r>
              <a:rPr lang="en-US" smtClean="0"/>
              <a:t>; //</a:t>
            </a:r>
            <a:r>
              <a:rPr lang="zh-CN" altLang="en-US" smtClean="0"/>
              <a:t>存储空间大小</a:t>
            </a:r>
            <a:r>
              <a:rPr lang="zh-CN" altLang="en-US"/>
              <a:t>，</a:t>
            </a:r>
            <a:r>
              <a:rPr lang="zh-CN" altLang="en-US" smtClean="0"/>
              <a:t>包含串的结束符</a:t>
            </a:r>
            <a:endParaRPr lang="en-US"/>
          </a:p>
          <a:p>
            <a:pPr marL="0" indent="0">
              <a:buNone/>
            </a:pPr>
            <a:r>
              <a:rPr lang="en-US" smtClean="0"/>
              <a:t>} HString; </a:t>
            </a:r>
          </a:p>
          <a:p>
            <a:pPr marL="0" indent="0">
              <a:buNone/>
            </a:pPr>
            <a:r>
              <a:rPr lang="en-US" smtClean="0"/>
              <a:t>// 1.</a:t>
            </a:r>
            <a:r>
              <a:rPr lang="zh-CN" altLang="en-US"/>
              <a:t>初始化</a:t>
            </a:r>
            <a:r>
              <a:rPr lang="zh-CN" altLang="en-US" smtClean="0"/>
              <a:t>串</a:t>
            </a:r>
            <a:endParaRPr lang="en-US" smtClean="0"/>
          </a:p>
          <a:p>
            <a:pPr marL="0" indent="0">
              <a:buNone/>
            </a:pPr>
            <a:r>
              <a:rPr lang="en-US" smtClean="0"/>
              <a:t>Status </a:t>
            </a:r>
            <a:r>
              <a:rPr lang="en-US"/>
              <a:t>StrInit (HString *s);</a:t>
            </a:r>
          </a:p>
          <a:p>
            <a:pPr marL="0" indent="0">
              <a:buNone/>
            </a:pPr>
            <a:r>
              <a:rPr lang="en-US" smtClean="0"/>
              <a:t>// 2. </a:t>
            </a:r>
            <a:r>
              <a:rPr lang="zh-CN" altLang="en-US" smtClean="0"/>
              <a:t>获取串的长度</a:t>
            </a:r>
            <a:endParaRPr lang="en-US" smtClean="0"/>
          </a:p>
          <a:p>
            <a:pPr marL="0" indent="0">
              <a:buNone/>
            </a:pPr>
            <a:r>
              <a:rPr lang="en-US" smtClean="0"/>
              <a:t>int </a:t>
            </a:r>
            <a:r>
              <a:rPr lang="en-US"/>
              <a:t>StrLen(HString *s); </a:t>
            </a:r>
          </a:p>
          <a:p>
            <a:pPr marL="0" indent="0">
              <a:buNone/>
            </a:pPr>
            <a:r>
              <a:rPr lang="en-US" smtClean="0"/>
              <a:t>// 3. </a:t>
            </a:r>
            <a:r>
              <a:rPr lang="zh-CN" altLang="en-US" smtClean="0"/>
              <a:t>比较两个串是否相等</a:t>
            </a:r>
            <a:endParaRPr lang="en-US" smtClean="0"/>
          </a:p>
          <a:p>
            <a:pPr marL="0" indent="0">
              <a:buNone/>
            </a:pPr>
            <a:r>
              <a:rPr lang="en-US" smtClean="0"/>
              <a:t>Status </a:t>
            </a:r>
            <a:r>
              <a:rPr lang="en-US"/>
              <a:t>IsStrEqual(HString *s,HString *t);</a:t>
            </a:r>
          </a:p>
          <a:p>
            <a:pPr marL="0" indent="0">
              <a:buNone/>
            </a:pPr>
            <a:r>
              <a:rPr lang="en-US" smtClean="0"/>
              <a:t>// 4. </a:t>
            </a:r>
            <a:r>
              <a:rPr lang="zh-CN" altLang="en-US" smtClean="0"/>
              <a:t>比较两个串</a:t>
            </a:r>
            <a:endParaRPr lang="en-US" smtClean="0"/>
          </a:p>
          <a:p>
            <a:pPr marL="0" indent="0">
              <a:buNone/>
            </a:pPr>
            <a:r>
              <a:rPr lang="en-US" smtClean="0"/>
              <a:t>Int </a:t>
            </a:r>
            <a:r>
              <a:rPr lang="en-US"/>
              <a:t>StrComp(HString *s,HString *t);</a:t>
            </a:r>
          </a:p>
          <a:p>
            <a:pPr marL="0" indent="0">
              <a:buNone/>
            </a:pPr>
            <a:endParaRPr 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35001991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mtClean="0"/>
              <a:t>顺序串的基本操作</a:t>
            </a:r>
            <a:endParaRPr lang="en-US"/>
          </a:p>
        </p:txBody>
      </p:sp>
      <p:sp>
        <p:nvSpPr>
          <p:cNvPr id="3" name="内容占位符 2"/>
          <p:cNvSpPr>
            <a:spLocks noGrp="1"/>
          </p:cNvSpPr>
          <p:nvPr>
            <p:ph idx="1"/>
          </p:nvPr>
        </p:nvSpPr>
        <p:spPr/>
        <p:txBody>
          <a:bodyPr>
            <a:normAutofit fontScale="85000" lnSpcReduction="20000"/>
          </a:bodyPr>
          <a:lstStyle/>
          <a:p>
            <a:pPr marL="0" indent="0">
              <a:buNone/>
            </a:pPr>
            <a:r>
              <a:rPr lang="en-US" altLang="zh-CN" smtClean="0"/>
              <a:t>//5. </a:t>
            </a:r>
            <a:r>
              <a:rPr lang="zh-CN" altLang="en-US" smtClean="0"/>
              <a:t>将字符串常量</a:t>
            </a:r>
            <a:r>
              <a:rPr lang="en-US" altLang="zh-CN" smtClean="0"/>
              <a:t>sc</a:t>
            </a:r>
            <a:r>
              <a:rPr lang="zh-CN" altLang="en-US" smtClean="0"/>
              <a:t>赋给字符串变量</a:t>
            </a:r>
            <a:r>
              <a:rPr lang="en-US" altLang="zh-CN" smtClean="0"/>
              <a:t>s</a:t>
            </a:r>
          </a:p>
          <a:p>
            <a:pPr marL="0" indent="0">
              <a:buNone/>
            </a:pPr>
            <a:r>
              <a:rPr lang="en-US"/>
              <a:t>Status StrAssign (HString *s,char *sc);</a:t>
            </a:r>
            <a:r>
              <a:rPr lang="zh-CN" altLang="en-US"/>
              <a:t> </a:t>
            </a:r>
            <a:endParaRPr lang="en-US" altLang="zh-CN"/>
          </a:p>
          <a:p>
            <a:pPr marL="0" indent="0">
              <a:buNone/>
            </a:pPr>
            <a:r>
              <a:rPr lang="en-US" altLang="zh-CN" smtClean="0"/>
              <a:t>//6. </a:t>
            </a:r>
            <a:r>
              <a:rPr lang="zh-CN" altLang="en-US" smtClean="0"/>
              <a:t>将</a:t>
            </a:r>
            <a:r>
              <a:rPr lang="en-US" altLang="zh-CN"/>
              <a:t>s1</a:t>
            </a:r>
            <a:r>
              <a:rPr lang="zh-CN" altLang="en-US"/>
              <a:t>和</a:t>
            </a:r>
            <a:r>
              <a:rPr lang="en-US" altLang="zh-CN"/>
              <a:t> s2</a:t>
            </a:r>
            <a:r>
              <a:rPr lang="zh-CN" altLang="en-US"/>
              <a:t>拼接成</a:t>
            </a:r>
            <a:r>
              <a:rPr lang="en-US" altLang="zh-CN"/>
              <a:t>s</a:t>
            </a:r>
            <a:endParaRPr lang="en-US" altLang="zh-CN" smtClean="0"/>
          </a:p>
          <a:p>
            <a:pPr marL="0" indent="0">
              <a:buNone/>
            </a:pPr>
            <a:r>
              <a:rPr lang="en-US" smtClean="0"/>
              <a:t>Status</a:t>
            </a:r>
            <a:r>
              <a:rPr lang="en-US" altLang="zh-CN" smtClean="0"/>
              <a:t> StrConcat (HString *s,HString *s1, HString *s2); </a:t>
            </a:r>
          </a:p>
          <a:p>
            <a:pPr marL="0" indent="0">
              <a:buNone/>
            </a:pPr>
            <a:r>
              <a:rPr lang="en-US" altLang="zh-CN" smtClean="0"/>
              <a:t>//7. </a:t>
            </a:r>
            <a:r>
              <a:rPr lang="zh-CN" altLang="en-US" smtClean="0"/>
              <a:t>取</a:t>
            </a:r>
            <a:r>
              <a:rPr lang="zh-CN" altLang="en-US"/>
              <a:t>子串，将</a:t>
            </a:r>
            <a:r>
              <a:rPr lang="en-US" altLang="zh-CN"/>
              <a:t>s</a:t>
            </a:r>
            <a:r>
              <a:rPr lang="zh-CN" altLang="en-US"/>
              <a:t>中从第</a:t>
            </a:r>
            <a:r>
              <a:rPr lang="en-US" altLang="zh-CN"/>
              <a:t>i</a:t>
            </a:r>
            <a:r>
              <a:rPr lang="zh-CN" altLang="en-US"/>
              <a:t>个字符开始的连续</a:t>
            </a:r>
            <a:r>
              <a:rPr lang="en-US" altLang="zh-CN"/>
              <a:t>j</a:t>
            </a:r>
            <a:r>
              <a:rPr lang="zh-CN" altLang="en-US"/>
              <a:t>个字符放到</a:t>
            </a:r>
            <a:r>
              <a:rPr lang="en-US" altLang="zh-CN"/>
              <a:t>subs</a:t>
            </a:r>
            <a:endParaRPr lang="en-US" altLang="zh-CN" smtClean="0"/>
          </a:p>
          <a:p>
            <a:pPr marL="0" indent="0">
              <a:buNone/>
            </a:pPr>
            <a:r>
              <a:rPr lang="en-US" altLang="zh-CN" smtClean="0"/>
              <a:t>Status StrSubstr(HString </a:t>
            </a:r>
            <a:r>
              <a:rPr lang="en-US" altLang="zh-CN"/>
              <a:t>*</a:t>
            </a:r>
            <a:r>
              <a:rPr lang="en-US" altLang="zh-CN" smtClean="0"/>
              <a:t>subs, HString *s,int i,int j); </a:t>
            </a:r>
          </a:p>
          <a:p>
            <a:pPr marL="0" indent="0">
              <a:buNone/>
            </a:pPr>
            <a:r>
              <a:rPr lang="en-US" altLang="zh-CN" smtClean="0"/>
              <a:t>//8. </a:t>
            </a:r>
            <a:r>
              <a:rPr lang="zh-CN" altLang="en-US" smtClean="0"/>
              <a:t>在</a:t>
            </a:r>
            <a:r>
              <a:rPr lang="en-US" altLang="zh-CN"/>
              <a:t>s</a:t>
            </a:r>
            <a:r>
              <a:rPr lang="zh-CN" altLang="en-US"/>
              <a:t>的第</a:t>
            </a:r>
            <a:r>
              <a:rPr lang="en-US" altLang="zh-CN"/>
              <a:t>i</a:t>
            </a:r>
            <a:r>
              <a:rPr lang="zh-CN" altLang="en-US"/>
              <a:t>个字符之前插入字符串</a:t>
            </a:r>
            <a:r>
              <a:rPr lang="en-US" altLang="zh-CN"/>
              <a:t>t </a:t>
            </a:r>
            <a:endParaRPr lang="en-US" altLang="zh-CN" smtClean="0"/>
          </a:p>
          <a:p>
            <a:pPr marL="0" indent="0">
              <a:buNone/>
            </a:pPr>
            <a:r>
              <a:rPr lang="en-US" altLang="zh-CN" smtClean="0"/>
              <a:t>Status </a:t>
            </a:r>
            <a:r>
              <a:rPr lang="en-US" altLang="zh-CN"/>
              <a:t>StrInsert (HString </a:t>
            </a:r>
            <a:r>
              <a:rPr lang="en-US" altLang="zh-CN" smtClean="0"/>
              <a:t>*s,int i,HString *t); </a:t>
            </a:r>
          </a:p>
          <a:p>
            <a:pPr marL="0" indent="0">
              <a:buNone/>
            </a:pPr>
            <a:r>
              <a:rPr lang="en-US" altLang="zh-CN" smtClean="0"/>
              <a:t>//9. </a:t>
            </a:r>
            <a:r>
              <a:rPr lang="zh-CN" altLang="en-US" smtClean="0"/>
              <a:t>删除</a:t>
            </a:r>
            <a:r>
              <a:rPr lang="en-US" altLang="zh-CN"/>
              <a:t>s</a:t>
            </a:r>
            <a:r>
              <a:rPr lang="zh-CN" altLang="en-US"/>
              <a:t>的第</a:t>
            </a:r>
            <a:r>
              <a:rPr lang="en-US" altLang="zh-CN"/>
              <a:t>i</a:t>
            </a:r>
            <a:r>
              <a:rPr lang="zh-CN" altLang="en-US"/>
              <a:t>个字符开始的连续</a:t>
            </a:r>
            <a:r>
              <a:rPr lang="en-US" altLang="zh-CN"/>
              <a:t>j</a:t>
            </a:r>
            <a:r>
              <a:rPr lang="zh-CN" altLang="en-US"/>
              <a:t>个字符</a:t>
            </a:r>
            <a:endParaRPr lang="en-US" altLang="zh-CN" smtClean="0"/>
          </a:p>
          <a:p>
            <a:pPr marL="0" indent="0">
              <a:buNone/>
            </a:pPr>
            <a:r>
              <a:rPr lang="en-US" altLang="zh-CN" smtClean="0"/>
              <a:t>Status StrDelete(HString *s,int i,int j); </a:t>
            </a:r>
          </a:p>
          <a:p>
            <a:pPr marL="0" indent="0">
              <a:buNone/>
            </a:pPr>
            <a:r>
              <a:rPr lang="en-US" altLang="zh-CN" smtClean="0"/>
              <a:t>//10. </a:t>
            </a:r>
            <a:r>
              <a:rPr lang="zh-CN" altLang="en-US"/>
              <a:t>串替换，将</a:t>
            </a:r>
            <a:r>
              <a:rPr lang="en-US" altLang="zh-CN"/>
              <a:t>s</a:t>
            </a:r>
            <a:r>
              <a:rPr lang="zh-CN" altLang="en-US"/>
              <a:t>从第</a:t>
            </a:r>
            <a:r>
              <a:rPr lang="en-US" altLang="zh-CN"/>
              <a:t>i</a:t>
            </a:r>
            <a:r>
              <a:rPr lang="zh-CN" altLang="en-US"/>
              <a:t>个字符开始</a:t>
            </a:r>
            <a:r>
              <a:rPr lang="en-US" altLang="zh-CN"/>
              <a:t>j</a:t>
            </a:r>
            <a:r>
              <a:rPr lang="zh-CN" altLang="en-US"/>
              <a:t>个连续字符用字符串</a:t>
            </a:r>
            <a:r>
              <a:rPr lang="en-US" altLang="zh-CN"/>
              <a:t>t</a:t>
            </a:r>
            <a:r>
              <a:rPr lang="zh-CN" altLang="en-US"/>
              <a:t>替换</a:t>
            </a:r>
            <a:endParaRPr lang="en-US" altLang="zh-CN"/>
          </a:p>
          <a:p>
            <a:pPr marL="0" indent="0">
              <a:buNone/>
            </a:pPr>
            <a:r>
              <a:rPr lang="en-US" altLang="zh-CN"/>
              <a:t>Status StrReplace (HString *s,int i,int j,HString *t); </a:t>
            </a:r>
          </a:p>
          <a:p>
            <a:pPr marL="0" indent="0">
              <a:buNone/>
            </a:pPr>
            <a:endParaRPr lang="en-US" altLang="zh-CN"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38044438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HString</a:t>
            </a:r>
            <a:r>
              <a:rPr lang="zh-CN" altLang="en-US" smtClean="0"/>
              <a:t>的基本操作</a:t>
            </a:r>
            <a:r>
              <a:rPr lang="en-US" altLang="zh-CN" smtClean="0"/>
              <a:t>-1,2,3,4</a:t>
            </a:r>
            <a:endParaRPr lang="en-US"/>
          </a:p>
        </p:txBody>
      </p:sp>
      <p:sp>
        <p:nvSpPr>
          <p:cNvPr id="3" name="内容占位符 2"/>
          <p:cNvSpPr>
            <a:spLocks noGrp="1"/>
          </p:cNvSpPr>
          <p:nvPr>
            <p:ph idx="1"/>
          </p:nvPr>
        </p:nvSpPr>
        <p:spPr/>
        <p:txBody>
          <a:bodyPr>
            <a:normAutofit fontScale="70000" lnSpcReduction="20000"/>
          </a:bodyPr>
          <a:lstStyle/>
          <a:p>
            <a:pPr marL="0" indent="0">
              <a:buNone/>
            </a:pPr>
            <a:r>
              <a:rPr lang="en-US"/>
              <a:t>Status StrInit(HString *s){</a:t>
            </a:r>
          </a:p>
          <a:p>
            <a:pPr marL="0" indent="0">
              <a:buNone/>
            </a:pPr>
            <a:r>
              <a:rPr lang="en-US"/>
              <a:t>s-&gt;ch = (char *)malloc(INITSTRLEN *sizeof(char));</a:t>
            </a:r>
          </a:p>
          <a:p>
            <a:pPr marL="0" indent="0">
              <a:buNone/>
            </a:pPr>
            <a:r>
              <a:rPr lang="en-US"/>
              <a:t>if(!s-&gt;ch) return ERROR;</a:t>
            </a:r>
          </a:p>
          <a:p>
            <a:pPr marL="0" indent="0">
              <a:buNone/>
            </a:pPr>
            <a:r>
              <a:rPr lang="en-US"/>
              <a:t>s-&gt;ch[0]='\0</a:t>
            </a:r>
            <a:r>
              <a:rPr lang="en-US" smtClean="0"/>
              <a:t>'; s-</a:t>
            </a:r>
            <a:r>
              <a:rPr lang="en-US"/>
              <a:t>&gt;length = 0</a:t>
            </a:r>
            <a:r>
              <a:rPr lang="en-US" smtClean="0"/>
              <a:t>; s-</a:t>
            </a:r>
            <a:r>
              <a:rPr lang="en-US"/>
              <a:t>&gt;strsize= INITSTRLEN</a:t>
            </a:r>
            <a:r>
              <a:rPr lang="en-US" smtClean="0"/>
              <a:t>; return </a:t>
            </a:r>
            <a:r>
              <a:rPr lang="en-US"/>
              <a:t>OK</a:t>
            </a:r>
            <a:r>
              <a:rPr lang="en-US" smtClean="0"/>
              <a:t>; }</a:t>
            </a:r>
          </a:p>
          <a:p>
            <a:pPr marL="0" indent="0">
              <a:buNone/>
            </a:pPr>
            <a:r>
              <a:rPr lang="en-US" smtClean="0"/>
              <a:t> </a:t>
            </a:r>
          </a:p>
          <a:p>
            <a:pPr marL="0" indent="0">
              <a:buNone/>
            </a:pPr>
            <a:r>
              <a:rPr lang="en-US" smtClean="0"/>
              <a:t>int </a:t>
            </a:r>
            <a:r>
              <a:rPr lang="en-US"/>
              <a:t>StrLen(HString *s){ return s-&gt;length; </a:t>
            </a:r>
            <a:r>
              <a:rPr lang="en-US" smtClean="0"/>
              <a:t>}</a:t>
            </a:r>
          </a:p>
          <a:p>
            <a:pPr marL="0" indent="0">
              <a:buNone/>
            </a:pPr>
            <a:endParaRPr lang="en-US"/>
          </a:p>
          <a:p>
            <a:pPr marL="0" indent="0">
              <a:buNone/>
            </a:pPr>
            <a:r>
              <a:rPr lang="en-US"/>
              <a:t>Status IsStrEqual(HString *s1,HString *s2</a:t>
            </a:r>
            <a:r>
              <a:rPr lang="en-US" smtClean="0"/>
              <a:t>){ int </a:t>
            </a:r>
            <a:r>
              <a:rPr lang="en-US"/>
              <a:t>i=0</a:t>
            </a:r>
            <a:r>
              <a:rPr lang="en-US" smtClean="0"/>
              <a:t>; </a:t>
            </a:r>
          </a:p>
          <a:p>
            <a:pPr marL="0" indent="0">
              <a:buNone/>
            </a:pPr>
            <a:r>
              <a:rPr lang="en-US" smtClean="0"/>
              <a:t>for(i=0;i&lt;s1-&gt;length &amp;&amp; i&lt; s2-&gt;length; i++)</a:t>
            </a:r>
          </a:p>
          <a:p>
            <a:pPr marL="0" indent="0">
              <a:buNone/>
            </a:pPr>
            <a:r>
              <a:rPr lang="en-US" smtClean="0"/>
              <a:t>    </a:t>
            </a:r>
            <a:r>
              <a:rPr lang="en-US"/>
              <a:t>if(s1-&gt;ch[i]!= s2-&gt;ch[i]) return ERROR;</a:t>
            </a:r>
          </a:p>
          <a:p>
            <a:pPr marL="0" indent="0">
              <a:buNone/>
            </a:pPr>
            <a:r>
              <a:rPr lang="en-US"/>
              <a:t>if (i&lt;s1-&gt;length || i&lt;s2-&gt;length) return ERROR;</a:t>
            </a:r>
          </a:p>
          <a:p>
            <a:pPr marL="0" indent="0">
              <a:buNone/>
            </a:pPr>
            <a:r>
              <a:rPr lang="en-US"/>
              <a:t>else return OK</a:t>
            </a:r>
            <a:r>
              <a:rPr lang="en-US" smtClean="0"/>
              <a:t>; }</a:t>
            </a:r>
          </a:p>
          <a:p>
            <a:pPr marL="0" indent="0">
              <a:buNone/>
            </a:pPr>
            <a:endParaRPr lang="en-US"/>
          </a:p>
          <a:p>
            <a:pPr marL="0" indent="0">
              <a:buNone/>
            </a:pPr>
            <a:r>
              <a:rPr lang="en-US"/>
              <a:t>i</a:t>
            </a:r>
            <a:r>
              <a:rPr lang="en-US" smtClean="0"/>
              <a:t>nt </a:t>
            </a:r>
            <a:r>
              <a:rPr lang="en-US"/>
              <a:t>StrComp(HString *s,HString *t){</a:t>
            </a:r>
          </a:p>
          <a:p>
            <a:pPr marL="0" indent="0">
              <a:buNone/>
            </a:pPr>
            <a:r>
              <a:rPr lang="en-US"/>
              <a:t>for(i=0;i&lt;s-&gt;length &amp;&amp; i&lt;t-&gt;length;i++)</a:t>
            </a:r>
          </a:p>
          <a:p>
            <a:pPr marL="0" indent="0">
              <a:buNone/>
            </a:pPr>
            <a:r>
              <a:rPr lang="en-US"/>
              <a:t>    if(s-&gt;ch[i] !=t-&gt;ch[i]) </a:t>
            </a:r>
            <a:r>
              <a:rPr lang="en-US" smtClean="0"/>
              <a:t>return </a:t>
            </a:r>
            <a:r>
              <a:rPr lang="en-US"/>
              <a:t>(s-&gt;ch[i]-t-&gt;ch[i]);</a:t>
            </a:r>
          </a:p>
          <a:p>
            <a:pPr marL="0" indent="0">
              <a:buNone/>
            </a:pPr>
            <a:r>
              <a:rPr lang="en-US"/>
              <a:t>return s-&gt;length-t-&gt;length;</a:t>
            </a:r>
          </a:p>
          <a:p>
            <a:pPr marL="0" indent="0">
              <a:buNone/>
            </a:pPr>
            <a:r>
              <a:rPr lang="en-US"/>
              <a:t>}</a:t>
            </a:r>
          </a:p>
          <a:p>
            <a:pPr marL="0" indent="0">
              <a:buNone/>
            </a:pP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38833086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-5</a:t>
            </a:r>
            <a:endParaRPr lang="en-US"/>
          </a:p>
        </p:txBody>
      </p:sp>
      <p:sp>
        <p:nvSpPr>
          <p:cNvPr id="3" name="内容占位符 2"/>
          <p:cNvSpPr>
            <a:spLocks noGrp="1"/>
          </p:cNvSpPr>
          <p:nvPr>
            <p:ph idx="1"/>
          </p:nvPr>
        </p:nvSpPr>
        <p:spPr/>
        <p:txBody>
          <a:bodyPr>
            <a:noAutofit/>
          </a:bodyPr>
          <a:lstStyle/>
          <a:p>
            <a:pPr marL="0" indent="0">
              <a:spcBef>
                <a:spcPts val="0"/>
              </a:spcBef>
              <a:buNone/>
            </a:pPr>
            <a:r>
              <a:rPr lang="en-US" altLang="zh-CN" sz="2600" dirty="0"/>
              <a:t>// </a:t>
            </a:r>
            <a:r>
              <a:rPr lang="zh-CN" altLang="en-US" sz="2600" dirty="0"/>
              <a:t>将字符串常量赋给字符串变量</a:t>
            </a:r>
            <a:r>
              <a:rPr lang="en-US" sz="2600" smtClean="0"/>
              <a:t>s</a:t>
            </a:r>
            <a:endParaRPr lang="en-US" sz="2600" dirty="0"/>
          </a:p>
          <a:p>
            <a:pPr marL="0" indent="0">
              <a:spcBef>
                <a:spcPts val="0"/>
              </a:spcBef>
              <a:buNone/>
            </a:pPr>
            <a:r>
              <a:rPr lang="en-US" sz="2600" dirty="0"/>
              <a:t>Status </a:t>
            </a:r>
            <a:r>
              <a:rPr lang="en-US" sz="2600" dirty="0" err="1"/>
              <a:t>StrAssign</a:t>
            </a:r>
            <a:r>
              <a:rPr lang="en-US" sz="2600" dirty="0"/>
              <a:t>(</a:t>
            </a:r>
            <a:r>
              <a:rPr lang="en-US" sz="2600" dirty="0" err="1"/>
              <a:t>HString</a:t>
            </a:r>
            <a:r>
              <a:rPr lang="en-US" sz="2600" dirty="0"/>
              <a:t> *</a:t>
            </a:r>
            <a:r>
              <a:rPr lang="en-US" sz="2600" dirty="0" err="1"/>
              <a:t>s,char</a:t>
            </a:r>
            <a:r>
              <a:rPr lang="en-US" sz="2600" dirty="0"/>
              <a:t> *</a:t>
            </a:r>
            <a:r>
              <a:rPr lang="en-US" sz="2600" dirty="0" err="1"/>
              <a:t>sc</a:t>
            </a:r>
            <a:r>
              <a:rPr lang="en-US" sz="2600" dirty="0"/>
              <a:t>){</a:t>
            </a:r>
          </a:p>
          <a:p>
            <a:pPr marL="0" indent="0">
              <a:spcBef>
                <a:spcPts val="0"/>
              </a:spcBef>
              <a:buNone/>
            </a:pPr>
            <a:r>
              <a:rPr lang="en-US" sz="2600" dirty="0" err="1"/>
              <a:t>int</a:t>
            </a:r>
            <a:r>
              <a:rPr lang="en-US" sz="2600" dirty="0"/>
              <a:t> </a:t>
            </a:r>
            <a:r>
              <a:rPr lang="en-US" sz="2600" dirty="0" err="1"/>
              <a:t>i</a:t>
            </a:r>
            <a:r>
              <a:rPr lang="en-US" sz="2600" dirty="0"/>
              <a:t>=0</a:t>
            </a:r>
            <a:r>
              <a:rPr lang="en-US" sz="2600" dirty="0" smtClean="0"/>
              <a:t>;</a:t>
            </a:r>
          </a:p>
          <a:p>
            <a:pPr marL="0" indent="0">
              <a:spcBef>
                <a:spcPts val="0"/>
              </a:spcBef>
              <a:buNone/>
            </a:pPr>
            <a:r>
              <a:rPr lang="en-US" sz="2600" dirty="0"/>
              <a:t>//</a:t>
            </a:r>
            <a:r>
              <a:rPr lang="zh-CN" altLang="en-US" sz="2600" dirty="0"/>
              <a:t>求</a:t>
            </a:r>
            <a:r>
              <a:rPr lang="en-US" altLang="zh-CN" sz="2600" dirty="0" err="1"/>
              <a:t>sc</a:t>
            </a:r>
            <a:r>
              <a:rPr lang="zh-CN" altLang="en-US" sz="2600" dirty="0"/>
              <a:t>的串长度</a:t>
            </a:r>
            <a:r>
              <a:rPr lang="en-US" altLang="zh-CN" sz="2600" dirty="0" err="1"/>
              <a:t>i</a:t>
            </a:r>
            <a:r>
              <a:rPr lang="zh-CN" altLang="en-US" sz="2600" dirty="0"/>
              <a:t>，串尾特征是</a:t>
            </a:r>
            <a:r>
              <a:rPr lang="en-US" sz="2600" dirty="0" err="1"/>
              <a:t>sc</a:t>
            </a:r>
            <a:r>
              <a:rPr lang="en-US" sz="2600" dirty="0"/>
              <a:t>[</a:t>
            </a:r>
            <a:r>
              <a:rPr lang="en-US" sz="2600" dirty="0" err="1"/>
              <a:t>i</a:t>
            </a:r>
            <a:r>
              <a:rPr lang="en-US" sz="2600" dirty="0" smtClean="0"/>
              <a:t>]</a:t>
            </a:r>
            <a:r>
              <a:rPr lang="en-US" altLang="zh-CN" sz="2600" dirty="0" smtClean="0"/>
              <a:t>=‘\0’</a:t>
            </a:r>
            <a:endParaRPr lang="en-US" sz="2600" dirty="0" smtClean="0"/>
          </a:p>
          <a:p>
            <a:pPr marL="0" indent="0">
              <a:spcBef>
                <a:spcPts val="0"/>
              </a:spcBef>
              <a:buNone/>
            </a:pPr>
            <a:r>
              <a:rPr lang="en-US" sz="2600" dirty="0" smtClean="0"/>
              <a:t>while(</a:t>
            </a:r>
            <a:r>
              <a:rPr lang="en-US" sz="2600" dirty="0" err="1" smtClean="0"/>
              <a:t>sc</a:t>
            </a:r>
            <a:r>
              <a:rPr lang="en-US" sz="2600" dirty="0" smtClean="0"/>
              <a:t>[</a:t>
            </a:r>
            <a:r>
              <a:rPr lang="en-US" sz="2600" dirty="0" err="1" smtClean="0"/>
              <a:t>i</a:t>
            </a:r>
            <a:r>
              <a:rPr lang="en-US" sz="2600" dirty="0" smtClean="0"/>
              <a:t>]!=‘\0’) </a:t>
            </a:r>
            <a:r>
              <a:rPr lang="en-US" sz="2600" dirty="0" err="1" smtClean="0"/>
              <a:t>i</a:t>
            </a:r>
            <a:r>
              <a:rPr lang="en-US" sz="2600" dirty="0" smtClean="0"/>
              <a:t>++; </a:t>
            </a:r>
          </a:p>
          <a:p>
            <a:pPr marL="0" indent="0">
              <a:spcBef>
                <a:spcPts val="0"/>
              </a:spcBef>
              <a:buNone/>
            </a:pPr>
            <a:r>
              <a:rPr lang="en-US" sz="2600" dirty="0" smtClean="0"/>
              <a:t>if(</a:t>
            </a:r>
            <a:r>
              <a:rPr lang="en-US" sz="2600" dirty="0" err="1" smtClean="0"/>
              <a:t>i</a:t>
            </a:r>
            <a:r>
              <a:rPr lang="en-US" sz="2600" dirty="0" smtClean="0"/>
              <a:t>&gt;= </a:t>
            </a:r>
            <a:r>
              <a:rPr lang="en-US" sz="2600" dirty="0"/>
              <a:t>s-&gt;</a:t>
            </a:r>
            <a:r>
              <a:rPr lang="en-US" sz="2600" dirty="0" err="1"/>
              <a:t>strsize</a:t>
            </a:r>
            <a:r>
              <a:rPr lang="en-US" sz="2600" dirty="0"/>
              <a:t>) {</a:t>
            </a:r>
          </a:p>
          <a:p>
            <a:pPr marL="0" indent="0">
              <a:spcBef>
                <a:spcPts val="0"/>
              </a:spcBef>
              <a:buNone/>
            </a:pPr>
            <a:r>
              <a:rPr lang="en-US" sz="2600" dirty="0"/>
              <a:t>    s-&gt;</a:t>
            </a:r>
            <a:r>
              <a:rPr lang="en-US" sz="2600" dirty="0" err="1"/>
              <a:t>ch</a:t>
            </a:r>
            <a:r>
              <a:rPr lang="en-US" sz="2600" dirty="0"/>
              <a:t> =(char *)</a:t>
            </a:r>
            <a:r>
              <a:rPr lang="en-US" sz="2600" dirty="0" err="1"/>
              <a:t>realloc</a:t>
            </a:r>
            <a:r>
              <a:rPr lang="en-US" sz="2600" dirty="0"/>
              <a:t>(s-&gt;</a:t>
            </a:r>
            <a:r>
              <a:rPr lang="en-US" sz="2600" dirty="0" err="1"/>
              <a:t>ch</a:t>
            </a:r>
            <a:r>
              <a:rPr lang="en-US" sz="2600" dirty="0"/>
              <a:t>, (</a:t>
            </a:r>
            <a:r>
              <a:rPr lang="en-US" sz="2600" dirty="0" smtClean="0"/>
              <a:t>i+1)*</a:t>
            </a:r>
            <a:r>
              <a:rPr lang="en-US" sz="2600" dirty="0" err="1" smtClean="0"/>
              <a:t>sizeof</a:t>
            </a:r>
            <a:r>
              <a:rPr lang="en-US" sz="2600" dirty="0" smtClean="0"/>
              <a:t>(char</a:t>
            </a:r>
            <a:r>
              <a:rPr lang="en-US" sz="2600" dirty="0"/>
              <a:t>));</a:t>
            </a:r>
          </a:p>
          <a:p>
            <a:pPr marL="0" indent="0">
              <a:spcBef>
                <a:spcPts val="0"/>
              </a:spcBef>
              <a:buNone/>
            </a:pPr>
            <a:r>
              <a:rPr lang="en-US" sz="2600" dirty="0"/>
              <a:t>    if(!s-&gt;</a:t>
            </a:r>
            <a:r>
              <a:rPr lang="en-US" sz="2600" dirty="0" err="1"/>
              <a:t>ch</a:t>
            </a:r>
            <a:r>
              <a:rPr lang="en-US" sz="2600" dirty="0"/>
              <a:t>) return ERROR;</a:t>
            </a:r>
          </a:p>
          <a:p>
            <a:pPr marL="0" indent="0">
              <a:spcBef>
                <a:spcPts val="0"/>
              </a:spcBef>
              <a:buNone/>
            </a:pPr>
            <a:r>
              <a:rPr lang="en-US" sz="2600" dirty="0"/>
              <a:t>    s-&gt;</a:t>
            </a:r>
            <a:r>
              <a:rPr lang="en-US" sz="2600" dirty="0" err="1"/>
              <a:t>strsize</a:t>
            </a:r>
            <a:r>
              <a:rPr lang="en-US" sz="2600" dirty="0"/>
              <a:t> = </a:t>
            </a:r>
            <a:r>
              <a:rPr lang="en-US" sz="2600" dirty="0" smtClean="0"/>
              <a:t>i+1; }</a:t>
            </a:r>
            <a:endParaRPr lang="en-US" sz="2600" dirty="0"/>
          </a:p>
          <a:p>
            <a:pPr marL="0" indent="0">
              <a:spcBef>
                <a:spcPts val="0"/>
              </a:spcBef>
              <a:buNone/>
            </a:pPr>
            <a:r>
              <a:rPr lang="en-US" sz="2600" dirty="0"/>
              <a:t>s-&gt;length = </a:t>
            </a:r>
            <a:r>
              <a:rPr lang="en-US" sz="2600" dirty="0" err="1"/>
              <a:t>i</a:t>
            </a:r>
            <a:r>
              <a:rPr lang="en-US" sz="2600" dirty="0"/>
              <a:t>;</a:t>
            </a:r>
          </a:p>
          <a:p>
            <a:pPr marL="0" indent="0">
              <a:spcBef>
                <a:spcPts val="0"/>
              </a:spcBef>
              <a:buNone/>
            </a:pPr>
            <a:r>
              <a:rPr lang="en-US" sz="2600" dirty="0"/>
              <a:t>for(</a:t>
            </a:r>
            <a:r>
              <a:rPr lang="en-US" sz="2600" dirty="0" err="1"/>
              <a:t>i</a:t>
            </a:r>
            <a:r>
              <a:rPr lang="en-US" sz="2600" dirty="0"/>
              <a:t>=0;i&lt;s-&gt;</a:t>
            </a:r>
            <a:r>
              <a:rPr lang="en-US" sz="2600" dirty="0" err="1"/>
              <a:t>length;i</a:t>
            </a:r>
            <a:r>
              <a:rPr lang="en-US" sz="2600" dirty="0"/>
              <a:t>++)</a:t>
            </a:r>
          </a:p>
          <a:p>
            <a:pPr marL="0" indent="0">
              <a:spcBef>
                <a:spcPts val="0"/>
              </a:spcBef>
              <a:buNone/>
            </a:pPr>
            <a:r>
              <a:rPr lang="en-US" sz="2600" dirty="0"/>
              <a:t>    s-&gt;</a:t>
            </a:r>
            <a:r>
              <a:rPr lang="en-US" sz="2600" dirty="0" err="1"/>
              <a:t>ch</a:t>
            </a:r>
            <a:r>
              <a:rPr lang="en-US" sz="2600" dirty="0"/>
              <a:t>[</a:t>
            </a:r>
            <a:r>
              <a:rPr lang="en-US" sz="2600" dirty="0" err="1"/>
              <a:t>i</a:t>
            </a:r>
            <a:r>
              <a:rPr lang="en-US" sz="2600" dirty="0"/>
              <a:t>] = </a:t>
            </a:r>
            <a:r>
              <a:rPr lang="en-US" sz="2600" dirty="0" err="1"/>
              <a:t>sc</a:t>
            </a:r>
            <a:r>
              <a:rPr lang="en-US" sz="2600" dirty="0"/>
              <a:t>[</a:t>
            </a:r>
            <a:r>
              <a:rPr lang="en-US" sz="2600" dirty="0" err="1"/>
              <a:t>i</a:t>
            </a:r>
            <a:r>
              <a:rPr lang="en-US" sz="2600" dirty="0" smtClean="0"/>
              <a:t>];</a:t>
            </a:r>
          </a:p>
          <a:p>
            <a:pPr marL="0" indent="0">
              <a:spcBef>
                <a:spcPts val="0"/>
              </a:spcBef>
              <a:buNone/>
            </a:pPr>
            <a:r>
              <a:rPr lang="en-US" sz="2600" dirty="0"/>
              <a:t>s-&gt;</a:t>
            </a:r>
            <a:r>
              <a:rPr lang="en-US" sz="2600" dirty="0" err="1"/>
              <a:t>ch</a:t>
            </a:r>
            <a:r>
              <a:rPr lang="en-US" sz="2600" dirty="0"/>
              <a:t>[</a:t>
            </a:r>
            <a:r>
              <a:rPr lang="en-US" sz="2600" dirty="0" err="1"/>
              <a:t>i</a:t>
            </a:r>
            <a:r>
              <a:rPr lang="en-US" sz="2600" dirty="0" smtClean="0"/>
              <a:t>]=‘\0’;  //</a:t>
            </a:r>
            <a:r>
              <a:rPr lang="zh-CN" altLang="en-US" sz="2600" dirty="0" smtClean="0"/>
              <a:t>显式地补上串结束标志</a:t>
            </a:r>
            <a:endParaRPr lang="en-US" sz="2600" dirty="0" smtClean="0"/>
          </a:p>
          <a:p>
            <a:pPr marL="0" indent="0">
              <a:spcBef>
                <a:spcPts val="0"/>
              </a:spcBef>
              <a:buNone/>
            </a:pPr>
            <a:r>
              <a:rPr lang="en-US" sz="2600" dirty="0" smtClean="0"/>
              <a:t>return </a:t>
            </a:r>
            <a:r>
              <a:rPr lang="en-US" sz="2600" dirty="0"/>
              <a:t>OK;</a:t>
            </a:r>
          </a:p>
          <a:p>
            <a:pPr marL="0" indent="0">
              <a:spcBef>
                <a:spcPts val="0"/>
              </a:spcBef>
              <a:buNone/>
            </a:pPr>
            <a:r>
              <a:rPr lang="en-US" sz="2600"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2913595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-6</a:t>
            </a:r>
            <a:endParaRPr lang="en-US"/>
          </a:p>
        </p:txBody>
      </p:sp>
      <p:sp>
        <p:nvSpPr>
          <p:cNvPr id="3" name="内容占位符 2"/>
          <p:cNvSpPr>
            <a:spLocks noGrp="1"/>
          </p:cNvSpPr>
          <p:nvPr>
            <p:ph idx="1"/>
          </p:nvPr>
        </p:nvSpPr>
        <p:spPr/>
        <p:txBody>
          <a:bodyPr>
            <a:noAutofit/>
          </a:bodyPr>
          <a:lstStyle/>
          <a:p>
            <a:pPr marL="0" indent="0">
              <a:spcBef>
                <a:spcPts val="0"/>
              </a:spcBef>
              <a:buNone/>
            </a:pPr>
            <a:r>
              <a:rPr lang="en-US" sz="2400" smtClean="0"/>
              <a:t>Status </a:t>
            </a:r>
            <a:r>
              <a:rPr lang="en-US" sz="2400"/>
              <a:t>StrConcat(HString *s,HString *s1, HString *s2) </a:t>
            </a:r>
            <a:r>
              <a:rPr lang="en-US" sz="2400" smtClean="0"/>
              <a:t>{</a:t>
            </a:r>
          </a:p>
          <a:p>
            <a:pPr marL="0" indent="0">
              <a:spcBef>
                <a:spcPts val="0"/>
              </a:spcBef>
              <a:buNone/>
            </a:pPr>
            <a:r>
              <a:rPr lang="en-US" altLang="zh-CN" sz="2400"/>
              <a:t>// </a:t>
            </a:r>
            <a:r>
              <a:rPr lang="zh-CN" altLang="en-US" sz="2400"/>
              <a:t>将</a:t>
            </a:r>
            <a:r>
              <a:rPr lang="en-US" sz="2400"/>
              <a:t>s1,s2</a:t>
            </a:r>
            <a:r>
              <a:rPr lang="zh-CN" altLang="en-US" sz="2400"/>
              <a:t>拼接成</a:t>
            </a:r>
            <a:r>
              <a:rPr lang="en-US" sz="2400"/>
              <a:t>s</a:t>
            </a:r>
          </a:p>
          <a:p>
            <a:pPr marL="0" indent="0">
              <a:spcBef>
                <a:spcPts val="0"/>
              </a:spcBef>
              <a:buNone/>
            </a:pPr>
            <a:r>
              <a:rPr lang="en-US" sz="2400" smtClean="0"/>
              <a:t>int </a:t>
            </a:r>
            <a:r>
              <a:rPr lang="en-US" sz="2400"/>
              <a:t>i;</a:t>
            </a:r>
          </a:p>
          <a:p>
            <a:pPr marL="0" indent="0">
              <a:spcBef>
                <a:spcPts val="0"/>
              </a:spcBef>
              <a:buNone/>
            </a:pPr>
            <a:r>
              <a:rPr lang="en-US" sz="2400"/>
              <a:t>if(s-&gt;strsize &lt; (s1-&gt;length + s2-&gt;length)) {</a:t>
            </a:r>
          </a:p>
          <a:p>
            <a:pPr marL="0" indent="0">
              <a:spcBef>
                <a:spcPts val="0"/>
              </a:spcBef>
              <a:buNone/>
            </a:pPr>
            <a:r>
              <a:rPr lang="en-US" sz="2400"/>
              <a:t>    s-&gt;ch = (char *)realloc(s-&gt;ch</a:t>
            </a:r>
            <a:r>
              <a:rPr lang="en-US" sz="2400" smtClean="0"/>
              <a:t>, </a:t>
            </a:r>
          </a:p>
          <a:p>
            <a:pPr marL="0" indent="0">
              <a:spcBef>
                <a:spcPts val="0"/>
              </a:spcBef>
              <a:buNone/>
            </a:pPr>
            <a:r>
              <a:rPr lang="en-US" sz="2400"/>
              <a:t>	</a:t>
            </a:r>
            <a:r>
              <a:rPr lang="en-US" sz="2400" smtClean="0"/>
              <a:t>		(</a:t>
            </a:r>
            <a:r>
              <a:rPr lang="en-US" sz="2400"/>
              <a:t>s1-&gt;length+s2-&gt;</a:t>
            </a:r>
            <a:r>
              <a:rPr lang="en-US" sz="2400" smtClean="0"/>
              <a:t>length+1) </a:t>
            </a:r>
            <a:r>
              <a:rPr lang="en-US" sz="2400"/>
              <a:t>* sizeof(char));</a:t>
            </a:r>
          </a:p>
          <a:p>
            <a:pPr marL="0" indent="0">
              <a:spcBef>
                <a:spcPts val="0"/>
              </a:spcBef>
              <a:buNone/>
            </a:pPr>
            <a:r>
              <a:rPr lang="en-US" sz="2400"/>
              <a:t>    if(!s-&gt;ch) return ERROR;</a:t>
            </a:r>
          </a:p>
          <a:p>
            <a:pPr marL="0" indent="0">
              <a:spcBef>
                <a:spcPts val="0"/>
              </a:spcBef>
              <a:buNone/>
            </a:pPr>
            <a:r>
              <a:rPr lang="en-US" sz="2400"/>
              <a:t>    s-&gt;strsize = s1-&gt;length + s2-&gt;</a:t>
            </a:r>
            <a:r>
              <a:rPr lang="en-US" sz="2400" smtClean="0"/>
              <a:t>length+1;</a:t>
            </a:r>
            <a:endParaRPr lang="en-US" sz="2400"/>
          </a:p>
          <a:p>
            <a:pPr marL="0" indent="0">
              <a:spcBef>
                <a:spcPts val="0"/>
              </a:spcBef>
              <a:buNone/>
            </a:pPr>
            <a:r>
              <a:rPr lang="en-US" sz="2400"/>
              <a:t>    </a:t>
            </a:r>
            <a:r>
              <a:rPr lang="en-US" sz="2400" smtClean="0"/>
              <a:t>}</a:t>
            </a:r>
          </a:p>
          <a:p>
            <a:pPr marL="0" indent="0">
              <a:spcBef>
                <a:spcPts val="0"/>
              </a:spcBef>
              <a:buNone/>
            </a:pPr>
            <a:r>
              <a:rPr lang="en-US" sz="2400"/>
              <a:t>i=0;</a:t>
            </a:r>
          </a:p>
          <a:p>
            <a:pPr marL="0" indent="0">
              <a:spcBef>
                <a:spcPts val="0"/>
              </a:spcBef>
              <a:buNone/>
            </a:pPr>
            <a:r>
              <a:rPr lang="en-US" sz="2400"/>
              <a:t>while(i&lt;s1-&gt;length</a:t>
            </a:r>
            <a:r>
              <a:rPr lang="en-US" sz="2400" smtClean="0"/>
              <a:t>) {s-</a:t>
            </a:r>
            <a:r>
              <a:rPr lang="en-US" sz="2400"/>
              <a:t>&gt;ch[i]=s1-&gt;ch[i</a:t>
            </a:r>
            <a:r>
              <a:rPr lang="en-US" sz="2400" smtClean="0"/>
              <a:t>]; i</a:t>
            </a:r>
            <a:r>
              <a:rPr lang="en-US" sz="2400"/>
              <a:t>++;}</a:t>
            </a:r>
          </a:p>
          <a:p>
            <a:pPr marL="0" indent="0">
              <a:spcBef>
                <a:spcPts val="0"/>
              </a:spcBef>
              <a:buNone/>
            </a:pPr>
            <a:r>
              <a:rPr lang="en-US" sz="2400"/>
              <a:t>while(i&lt;s1-&gt;length+s2-&gt;length</a:t>
            </a:r>
            <a:r>
              <a:rPr lang="en-US" sz="2400" smtClean="0"/>
              <a:t>) { </a:t>
            </a:r>
          </a:p>
          <a:p>
            <a:pPr marL="0" indent="0">
              <a:spcBef>
                <a:spcPts val="0"/>
              </a:spcBef>
              <a:buNone/>
            </a:pPr>
            <a:r>
              <a:rPr lang="en-US" sz="2400"/>
              <a:t>	</a:t>
            </a:r>
            <a:r>
              <a:rPr lang="en-US" sz="2400" smtClean="0"/>
              <a:t>s-</a:t>
            </a:r>
            <a:r>
              <a:rPr lang="en-US" sz="2400"/>
              <a:t>&gt;ch[i]=s2-&gt;ch[i-s1-&gt;length</a:t>
            </a:r>
            <a:r>
              <a:rPr lang="en-US" sz="2400" smtClean="0"/>
              <a:t>]; i</a:t>
            </a:r>
            <a:r>
              <a:rPr lang="en-US" sz="2400"/>
              <a:t>++;}</a:t>
            </a:r>
          </a:p>
          <a:p>
            <a:pPr marL="0" indent="0">
              <a:spcBef>
                <a:spcPts val="0"/>
              </a:spcBef>
              <a:buNone/>
            </a:pPr>
            <a:r>
              <a:rPr lang="en-US" sz="2400"/>
              <a:t>s-&gt;ch[i]='\0</a:t>
            </a:r>
            <a:r>
              <a:rPr lang="en-US" sz="2400" smtClean="0"/>
              <a:t>'; </a:t>
            </a:r>
            <a:r>
              <a:rPr lang="en-US" sz="2400" smtClean="0">
                <a:solidFill>
                  <a:srgbClr val="FF0000"/>
                </a:solidFill>
              </a:rPr>
              <a:t>s-</a:t>
            </a:r>
            <a:r>
              <a:rPr lang="en-US" sz="2400">
                <a:solidFill>
                  <a:srgbClr val="FF0000"/>
                </a:solidFill>
              </a:rPr>
              <a:t>&gt;length = s1-&gt;length+s2-&gt;length;</a:t>
            </a:r>
          </a:p>
          <a:p>
            <a:pPr marL="0" indent="0">
              <a:spcBef>
                <a:spcPts val="0"/>
              </a:spcBef>
              <a:buNone/>
            </a:pPr>
            <a:r>
              <a:rPr lang="en-US" sz="2400"/>
              <a:t>return OK</a:t>
            </a:r>
            <a:r>
              <a:rPr lang="en-US" sz="2400" smtClean="0"/>
              <a:t>; </a:t>
            </a:r>
          </a:p>
          <a:p>
            <a:pPr marL="0" indent="0">
              <a:spcBef>
                <a:spcPts val="0"/>
              </a:spcBef>
              <a:buNone/>
            </a:pPr>
            <a:r>
              <a:rPr lang="en-US" sz="2400" smtClean="0"/>
              <a:t>}</a:t>
            </a:r>
            <a:endParaRPr lang="en-US" sz="24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6" name="TextBox 5"/>
          <p:cNvSpPr txBox="1"/>
          <p:nvPr/>
        </p:nvSpPr>
        <p:spPr>
          <a:xfrm>
            <a:off x="6300192" y="3644993"/>
            <a:ext cx="2845587" cy="369332"/>
          </a:xfrm>
          <a:prstGeom prst="rect">
            <a:avLst/>
          </a:prstGeom>
          <a:noFill/>
        </p:spPr>
        <p:txBody>
          <a:bodyPr wrap="none" rtlCol="0">
            <a:spAutoFit/>
          </a:bodyPr>
          <a:lstStyle/>
          <a:p>
            <a:r>
              <a:rPr lang="en-US"/>
              <a:t>StrConcat(t, “</a:t>
            </a:r>
            <a:r>
              <a:rPr lang="en-US" altLang="zh-CN" smtClean="0"/>
              <a:t>pine”</a:t>
            </a:r>
            <a:r>
              <a:rPr lang="en-US" smtClean="0"/>
              <a:t>, </a:t>
            </a:r>
            <a:r>
              <a:rPr lang="en-US" altLang="zh-CN" smtClean="0"/>
              <a:t>“apple”</a:t>
            </a:r>
            <a:r>
              <a:rPr lang="en-US" smtClean="0"/>
              <a:t>)</a:t>
            </a:r>
            <a:endParaRPr lang="en-US"/>
          </a:p>
        </p:txBody>
      </p:sp>
      <p:sp>
        <p:nvSpPr>
          <p:cNvPr id="7" name="TextBox 6"/>
          <p:cNvSpPr txBox="1"/>
          <p:nvPr/>
        </p:nvSpPr>
        <p:spPr>
          <a:xfrm>
            <a:off x="7535764" y="4211796"/>
            <a:ext cx="1609736" cy="369332"/>
          </a:xfrm>
          <a:prstGeom prst="rect">
            <a:avLst/>
          </a:prstGeom>
          <a:noFill/>
        </p:spPr>
        <p:txBody>
          <a:bodyPr wrap="none" rtlCol="0">
            <a:spAutoFit/>
          </a:bodyPr>
          <a:lstStyle/>
          <a:p>
            <a:r>
              <a:rPr lang="en-US" altLang="zh-CN" smtClean="0"/>
              <a:t>t = “pineapple”</a:t>
            </a:r>
            <a:endParaRPr lang="en-US"/>
          </a:p>
        </p:txBody>
      </p:sp>
    </p:spTree>
    <p:extLst>
      <p:ext uri="{BB962C8B-B14F-4D97-AF65-F5344CB8AC3E}">
        <p14:creationId xmlns:p14="http://schemas.microsoft.com/office/powerpoint/2010/main" val="3011019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-7</a:t>
            </a:r>
            <a:endParaRPr lang="en-US"/>
          </a:p>
        </p:txBody>
      </p:sp>
      <p:sp>
        <p:nvSpPr>
          <p:cNvPr id="3" name="内容占位符 2"/>
          <p:cNvSpPr>
            <a:spLocks noGrp="1"/>
          </p:cNvSpPr>
          <p:nvPr>
            <p:ph idx="1"/>
          </p:nvPr>
        </p:nvSpPr>
        <p:spPr>
          <a:xfrm>
            <a:off x="457200" y="692696"/>
            <a:ext cx="8686800" cy="6165304"/>
          </a:xfrm>
        </p:spPr>
        <p:txBody>
          <a:bodyPr>
            <a:normAutofit fontScale="77500" lnSpcReduction="20000"/>
          </a:bodyPr>
          <a:lstStyle/>
          <a:p>
            <a:pPr marL="0" indent="0">
              <a:buNone/>
            </a:pPr>
            <a:r>
              <a:rPr lang="en-US" altLang="zh-CN"/>
              <a:t>// </a:t>
            </a:r>
            <a:r>
              <a:rPr lang="zh-CN" altLang="en-US"/>
              <a:t>取子串，将</a:t>
            </a:r>
            <a:r>
              <a:rPr lang="en-US"/>
              <a:t>s</a:t>
            </a:r>
            <a:r>
              <a:rPr lang="zh-CN" altLang="en-US"/>
              <a:t>中从第</a:t>
            </a:r>
            <a:r>
              <a:rPr lang="en-US"/>
              <a:t>i</a:t>
            </a:r>
            <a:r>
              <a:rPr lang="zh-CN" altLang="en-US"/>
              <a:t>个字符开始的连续</a:t>
            </a:r>
            <a:r>
              <a:rPr lang="en-US"/>
              <a:t>j</a:t>
            </a:r>
            <a:r>
              <a:rPr lang="zh-CN" altLang="en-US"/>
              <a:t>个字符放到</a:t>
            </a:r>
            <a:r>
              <a:rPr lang="en-US"/>
              <a:t>subs</a:t>
            </a:r>
          </a:p>
          <a:p>
            <a:pPr marL="0" indent="0">
              <a:buNone/>
            </a:pPr>
            <a:r>
              <a:rPr lang="en-US"/>
              <a:t>Status StrSubstr(HString *subs,HString *s,int i,int j){</a:t>
            </a:r>
          </a:p>
          <a:p>
            <a:pPr marL="0" indent="0">
              <a:buNone/>
            </a:pPr>
            <a:r>
              <a:rPr lang="en-US"/>
              <a:t>int k;</a:t>
            </a:r>
          </a:p>
          <a:p>
            <a:pPr marL="0" indent="0">
              <a:buNone/>
            </a:pPr>
            <a:r>
              <a:rPr lang="en-US"/>
              <a:t>if(i&lt;=0 || i&gt; s-&gt;length || j&lt;0 || j&gt;s-&gt;length -i +1) </a:t>
            </a:r>
            <a:endParaRPr lang="en-US" smtClean="0"/>
          </a:p>
          <a:p>
            <a:pPr marL="0" indent="0">
              <a:buNone/>
            </a:pPr>
            <a:r>
              <a:rPr lang="en-US" smtClean="0"/>
              <a:t>	return </a:t>
            </a:r>
            <a:r>
              <a:rPr lang="en-US"/>
              <a:t>ERROR;</a:t>
            </a:r>
          </a:p>
          <a:p>
            <a:pPr marL="0" indent="0">
              <a:buNone/>
            </a:pPr>
            <a:r>
              <a:rPr lang="en-US"/>
              <a:t>if(subs-&gt;strsize &lt; j) {</a:t>
            </a:r>
          </a:p>
          <a:p>
            <a:pPr marL="0" indent="0">
              <a:buNone/>
            </a:pPr>
            <a:r>
              <a:rPr lang="en-US"/>
              <a:t>    subs-&gt;ch =(char *)realloc(subs-&gt;ch</a:t>
            </a:r>
            <a:r>
              <a:rPr lang="en-US" smtClean="0"/>
              <a:t>,(j+1)*sizeof(char</a:t>
            </a:r>
            <a:r>
              <a:rPr lang="en-US"/>
              <a:t>));</a:t>
            </a:r>
          </a:p>
          <a:p>
            <a:pPr marL="0" indent="0">
              <a:buNone/>
            </a:pPr>
            <a:r>
              <a:rPr lang="en-US"/>
              <a:t>    if(!subs-&gt;ch) return ERROR;</a:t>
            </a:r>
          </a:p>
          <a:p>
            <a:pPr marL="0" indent="0">
              <a:buNone/>
            </a:pPr>
            <a:r>
              <a:rPr lang="en-US"/>
              <a:t>    subs-&gt;strsize =</a:t>
            </a:r>
            <a:r>
              <a:rPr lang="en-US" smtClean="0"/>
              <a:t>j+1;</a:t>
            </a:r>
            <a:endParaRPr lang="en-US"/>
          </a:p>
          <a:p>
            <a:pPr marL="0" indent="0">
              <a:buNone/>
            </a:pPr>
            <a:r>
              <a:rPr lang="en-US"/>
              <a:t>}</a:t>
            </a:r>
          </a:p>
          <a:p>
            <a:pPr marL="0" indent="0">
              <a:buNone/>
            </a:pPr>
            <a:r>
              <a:rPr lang="en-US"/>
              <a:t>for(k=0;k&lt;j;k++) subs-&gt;ch[k] = s-&gt;ch[i-1+k</a:t>
            </a:r>
            <a:r>
              <a:rPr lang="en-US" smtClean="0"/>
              <a:t>];</a:t>
            </a:r>
          </a:p>
          <a:p>
            <a:pPr marL="0" indent="0">
              <a:buNone/>
            </a:pPr>
            <a:r>
              <a:rPr lang="en-US"/>
              <a:t>subs-&gt;ch[j]='\0</a:t>
            </a:r>
            <a:r>
              <a:rPr lang="en-US" smtClean="0"/>
              <a:t>';</a:t>
            </a:r>
            <a:endParaRPr lang="en-US"/>
          </a:p>
          <a:p>
            <a:pPr marL="0" indent="0">
              <a:buNone/>
            </a:pPr>
            <a:r>
              <a:rPr lang="en-US"/>
              <a:t>subs-&gt;length=j;</a:t>
            </a:r>
          </a:p>
          <a:p>
            <a:pPr marL="0" indent="0">
              <a:buNone/>
            </a:pPr>
            <a:r>
              <a:rPr lang="en-US"/>
              <a:t>return OK;</a:t>
            </a:r>
          </a:p>
          <a:p>
            <a:pPr marL="0" indent="0">
              <a:buNone/>
            </a:pPr>
            <a:r>
              <a:rPr lang="en-US"/>
              <a:t>}</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5" name="TextBox 4"/>
          <p:cNvSpPr txBox="1"/>
          <p:nvPr/>
        </p:nvSpPr>
        <p:spPr>
          <a:xfrm>
            <a:off x="5737134" y="3429000"/>
            <a:ext cx="3371370" cy="369332"/>
          </a:xfrm>
          <a:prstGeom prst="rect">
            <a:avLst/>
          </a:prstGeom>
          <a:noFill/>
        </p:spPr>
        <p:txBody>
          <a:bodyPr wrap="square" rtlCol="0">
            <a:spAutoFit/>
          </a:bodyPr>
          <a:lstStyle/>
          <a:p>
            <a:r>
              <a:rPr lang="en-US" altLang="zh-CN"/>
              <a:t>StrSubStr (sub, </a:t>
            </a:r>
            <a:r>
              <a:rPr lang="en-US" altLang="zh-CN">
                <a:sym typeface="Symbol" pitchFamily="18" charset="2"/>
              </a:rPr>
              <a:t></a:t>
            </a:r>
            <a:r>
              <a:rPr lang="en-US" altLang="zh-CN"/>
              <a:t>commander</a:t>
            </a:r>
            <a:r>
              <a:rPr lang="en-US" altLang="zh-CN">
                <a:sym typeface="Symbol" pitchFamily="18" charset="2"/>
              </a:rPr>
              <a:t></a:t>
            </a:r>
            <a:r>
              <a:rPr lang="en-US" altLang="zh-CN"/>
              <a:t>, 1, 9</a:t>
            </a:r>
            <a:r>
              <a:rPr lang="en-US" altLang="zh-CN" smtClean="0"/>
              <a:t>)</a:t>
            </a:r>
            <a:endParaRPr lang="en-US"/>
          </a:p>
        </p:txBody>
      </p:sp>
      <p:sp>
        <p:nvSpPr>
          <p:cNvPr id="6" name="TextBox 5"/>
          <p:cNvSpPr txBox="1"/>
          <p:nvPr/>
        </p:nvSpPr>
        <p:spPr>
          <a:xfrm>
            <a:off x="7164288" y="3849474"/>
            <a:ext cx="1885131" cy="369332"/>
          </a:xfrm>
          <a:prstGeom prst="rect">
            <a:avLst/>
          </a:prstGeom>
          <a:noFill/>
        </p:spPr>
        <p:txBody>
          <a:bodyPr wrap="none" rtlCol="0">
            <a:spAutoFit/>
          </a:bodyPr>
          <a:lstStyle/>
          <a:p>
            <a:r>
              <a:rPr lang="en-US" altLang="zh-CN"/>
              <a:t>sub=</a:t>
            </a:r>
            <a:r>
              <a:rPr lang="en-US" altLang="zh-CN">
                <a:sym typeface="Symbol" pitchFamily="18" charset="2"/>
              </a:rPr>
              <a:t></a:t>
            </a:r>
            <a:r>
              <a:rPr lang="en-US" altLang="zh-CN"/>
              <a:t>commander</a:t>
            </a:r>
            <a:r>
              <a:rPr lang="en-US" altLang="zh-CN" smtClean="0">
                <a:sym typeface="Symbol" pitchFamily="18" charset="2"/>
              </a:rPr>
              <a:t></a:t>
            </a:r>
            <a:endParaRPr lang="en-US"/>
          </a:p>
        </p:txBody>
      </p:sp>
      <p:sp>
        <p:nvSpPr>
          <p:cNvPr id="7" name="TextBox 6"/>
          <p:cNvSpPr txBox="1"/>
          <p:nvPr/>
        </p:nvSpPr>
        <p:spPr>
          <a:xfrm>
            <a:off x="5724128" y="5157192"/>
            <a:ext cx="3404778" cy="369332"/>
          </a:xfrm>
          <a:prstGeom prst="rect">
            <a:avLst/>
          </a:prstGeom>
          <a:noFill/>
        </p:spPr>
        <p:txBody>
          <a:bodyPr wrap="none" rtlCol="0">
            <a:spAutoFit/>
          </a:bodyPr>
          <a:lstStyle/>
          <a:p>
            <a:r>
              <a:rPr lang="en-US" altLang="zh-CN"/>
              <a:t>StrSubStr (sub, </a:t>
            </a:r>
            <a:r>
              <a:rPr lang="en-US" altLang="zh-CN">
                <a:sym typeface="Symbol" pitchFamily="18" charset="2"/>
              </a:rPr>
              <a:t></a:t>
            </a:r>
            <a:r>
              <a:rPr lang="en-US" altLang="zh-CN"/>
              <a:t>commander</a:t>
            </a:r>
            <a:r>
              <a:rPr lang="en-US" altLang="zh-CN">
                <a:sym typeface="Symbol" pitchFamily="18" charset="2"/>
              </a:rPr>
              <a:t></a:t>
            </a:r>
            <a:r>
              <a:rPr lang="en-US" altLang="zh-CN"/>
              <a:t>, 4, 0)</a:t>
            </a:r>
            <a:endParaRPr lang="en-US"/>
          </a:p>
        </p:txBody>
      </p:sp>
      <p:sp>
        <p:nvSpPr>
          <p:cNvPr id="8" name="TextBox 7"/>
          <p:cNvSpPr txBox="1"/>
          <p:nvPr/>
        </p:nvSpPr>
        <p:spPr>
          <a:xfrm>
            <a:off x="8176839" y="5589240"/>
            <a:ext cx="931665" cy="369332"/>
          </a:xfrm>
          <a:prstGeom prst="rect">
            <a:avLst/>
          </a:prstGeom>
          <a:noFill/>
        </p:spPr>
        <p:txBody>
          <a:bodyPr wrap="none" rtlCol="0">
            <a:spAutoFit/>
          </a:bodyPr>
          <a:lstStyle/>
          <a:p>
            <a:r>
              <a:rPr lang="en-US" altLang="zh-CN"/>
              <a:t>sub = </a:t>
            </a:r>
            <a:r>
              <a:rPr lang="en-US" altLang="zh-CN" smtClean="0"/>
              <a:t>“”</a:t>
            </a:r>
            <a:endParaRPr lang="en-US"/>
          </a:p>
        </p:txBody>
      </p:sp>
    </p:spTree>
    <p:extLst>
      <p:ext uri="{BB962C8B-B14F-4D97-AF65-F5344CB8AC3E}">
        <p14:creationId xmlns:p14="http://schemas.microsoft.com/office/powerpoint/2010/main" val="3542770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-8</a:t>
            </a:r>
            <a:endParaRPr lang="en-US"/>
          </a:p>
        </p:txBody>
      </p:sp>
      <p:sp>
        <p:nvSpPr>
          <p:cNvPr id="3" name="内容占位符 2"/>
          <p:cNvSpPr>
            <a:spLocks noGrp="1"/>
          </p:cNvSpPr>
          <p:nvPr>
            <p:ph idx="1"/>
          </p:nvPr>
        </p:nvSpPr>
        <p:spPr/>
        <p:txBody>
          <a:bodyPr>
            <a:normAutofit fontScale="77500" lnSpcReduction="20000"/>
          </a:bodyPr>
          <a:lstStyle/>
          <a:p>
            <a:pPr marL="0" indent="0">
              <a:buNone/>
            </a:pPr>
            <a:r>
              <a:rPr lang="en-US" altLang="zh-CN"/>
              <a:t>//</a:t>
            </a:r>
            <a:r>
              <a:rPr lang="zh-CN" altLang="en-US"/>
              <a:t>在</a:t>
            </a:r>
            <a:r>
              <a:rPr lang="en-US"/>
              <a:t>s</a:t>
            </a:r>
            <a:r>
              <a:rPr lang="zh-CN" altLang="en-US"/>
              <a:t>的第</a:t>
            </a:r>
            <a:r>
              <a:rPr lang="en-US"/>
              <a:t>i</a:t>
            </a:r>
            <a:r>
              <a:rPr lang="zh-CN" altLang="en-US"/>
              <a:t>个字符</a:t>
            </a:r>
            <a:r>
              <a:rPr lang="zh-CN" altLang="en-US">
                <a:solidFill>
                  <a:srgbClr val="0000FF"/>
                </a:solidFill>
              </a:rPr>
              <a:t>之前</a:t>
            </a:r>
            <a:r>
              <a:rPr lang="en-US" altLang="zh-CN"/>
              <a:t>(1&lt;=</a:t>
            </a:r>
            <a:r>
              <a:rPr lang="en-US"/>
              <a:t>i&lt;=s-&gt;length+1)</a:t>
            </a:r>
            <a:r>
              <a:rPr lang="zh-CN" altLang="en-US"/>
              <a:t>插入字符串</a:t>
            </a:r>
            <a:r>
              <a:rPr lang="en-US"/>
              <a:t>t</a:t>
            </a:r>
          </a:p>
          <a:p>
            <a:pPr marL="0" indent="0">
              <a:buNone/>
            </a:pPr>
            <a:r>
              <a:rPr lang="en-US"/>
              <a:t>Status StrInsert(HString *s,int i,HString *t) </a:t>
            </a:r>
            <a:r>
              <a:rPr lang="en-US" smtClean="0"/>
              <a:t>{ int </a:t>
            </a:r>
            <a:r>
              <a:rPr lang="en-US"/>
              <a:t>j;</a:t>
            </a:r>
          </a:p>
          <a:p>
            <a:pPr marL="0" indent="0">
              <a:buNone/>
            </a:pPr>
            <a:r>
              <a:rPr lang="en-US" smtClean="0"/>
              <a:t>if(i</a:t>
            </a:r>
            <a:r>
              <a:rPr lang="en-US"/>
              <a:t>&lt;=0 || i&gt;s-&gt;</a:t>
            </a:r>
            <a:r>
              <a:rPr lang="en-US" smtClean="0"/>
              <a:t>length+1) </a:t>
            </a:r>
            <a:r>
              <a:rPr lang="en-US"/>
              <a:t>return ERROR</a:t>
            </a:r>
            <a:r>
              <a:rPr lang="en-US" smtClean="0"/>
              <a:t>; // </a:t>
            </a:r>
            <a:r>
              <a:rPr lang="zh-CN" altLang="en-US" smtClean="0"/>
              <a:t>位置不合法出错</a:t>
            </a:r>
            <a:endParaRPr lang="en-US"/>
          </a:p>
          <a:p>
            <a:pPr marL="0" indent="0">
              <a:buNone/>
            </a:pPr>
            <a:r>
              <a:rPr lang="en-US"/>
              <a:t>if(s-&gt;strsize &lt; s-&gt;length + t-&gt;length</a:t>
            </a:r>
            <a:r>
              <a:rPr lang="en-US" smtClean="0"/>
              <a:t>){ //</a:t>
            </a:r>
            <a:r>
              <a:rPr lang="zh-CN" altLang="en-US" smtClean="0"/>
              <a:t>空间不够</a:t>
            </a:r>
            <a:endParaRPr lang="en-US"/>
          </a:p>
          <a:p>
            <a:pPr marL="0" indent="0">
              <a:buNone/>
            </a:pPr>
            <a:r>
              <a:rPr lang="en-US"/>
              <a:t>    s-&gt;ch = (char *)realloc(s-&gt;ch</a:t>
            </a:r>
            <a:r>
              <a:rPr lang="en-US" smtClean="0"/>
              <a:t>,</a:t>
            </a:r>
          </a:p>
          <a:p>
            <a:pPr marL="0" indent="0">
              <a:buNone/>
            </a:pPr>
            <a:r>
              <a:rPr lang="en-US"/>
              <a:t>	</a:t>
            </a:r>
            <a:r>
              <a:rPr lang="en-US" smtClean="0"/>
              <a:t>		(</a:t>
            </a:r>
            <a:r>
              <a:rPr lang="en-US"/>
              <a:t>s-&gt;length+t-&gt;length)* sizeof(char</a:t>
            </a:r>
            <a:r>
              <a:rPr lang="en-US" smtClean="0"/>
              <a:t>));</a:t>
            </a:r>
          </a:p>
          <a:p>
            <a:pPr marL="0" indent="0">
              <a:buNone/>
            </a:pPr>
            <a:r>
              <a:rPr lang="en-US"/>
              <a:t> </a:t>
            </a:r>
            <a:r>
              <a:rPr lang="en-US" smtClean="0"/>
              <a:t>  if(!s-&gt;ch)</a:t>
            </a:r>
            <a:r>
              <a:rPr lang="en-US"/>
              <a:t> return ERROR; </a:t>
            </a:r>
          </a:p>
          <a:p>
            <a:pPr marL="0" indent="0">
              <a:buNone/>
            </a:pPr>
            <a:r>
              <a:rPr lang="en-US"/>
              <a:t>    s-&gt;strsize = s-&gt;length + t-&gt;length</a:t>
            </a:r>
            <a:r>
              <a:rPr lang="en-US" smtClean="0"/>
              <a:t>; }</a:t>
            </a:r>
            <a:endParaRPr lang="en-US"/>
          </a:p>
          <a:p>
            <a:pPr marL="0" indent="0">
              <a:buNone/>
            </a:pPr>
            <a:r>
              <a:rPr lang="en-US"/>
              <a:t>for(j=s-&gt;length-1;j&gt;=i-1;j--) //</a:t>
            </a:r>
            <a:r>
              <a:rPr lang="zh-CN" altLang="en-US"/>
              <a:t>字符后移，腾挪空间</a:t>
            </a:r>
          </a:p>
          <a:p>
            <a:pPr marL="0" indent="0">
              <a:buNone/>
            </a:pPr>
            <a:r>
              <a:rPr lang="zh-CN" altLang="en-US"/>
              <a:t>    </a:t>
            </a:r>
            <a:r>
              <a:rPr lang="en-US"/>
              <a:t>s-&gt;ch[j+t-&gt;length] = s-&gt;ch[j];</a:t>
            </a:r>
          </a:p>
          <a:p>
            <a:pPr marL="0" indent="0">
              <a:buNone/>
            </a:pPr>
            <a:r>
              <a:rPr lang="en-US" smtClean="0"/>
              <a:t>for(j=0;j&lt;t-</a:t>
            </a:r>
            <a:r>
              <a:rPr lang="en-US"/>
              <a:t>&gt;length;j</a:t>
            </a:r>
            <a:r>
              <a:rPr lang="en-US" smtClean="0"/>
              <a:t>++) // </a:t>
            </a:r>
            <a:r>
              <a:rPr lang="zh-CN" altLang="en-US" smtClean="0"/>
              <a:t>插入</a:t>
            </a:r>
            <a:r>
              <a:rPr lang="en-US" altLang="zh-CN" smtClean="0"/>
              <a:t>t</a:t>
            </a:r>
            <a:endParaRPr lang="en-US"/>
          </a:p>
          <a:p>
            <a:pPr marL="0" indent="0">
              <a:buNone/>
            </a:pPr>
            <a:r>
              <a:rPr lang="en-US"/>
              <a:t>    s-&gt;ch[i+j-1] = t-&gt;ch[j];</a:t>
            </a:r>
          </a:p>
          <a:p>
            <a:pPr marL="0" indent="0">
              <a:buNone/>
            </a:pPr>
            <a:r>
              <a:rPr lang="en-US"/>
              <a:t>s-&gt;length += t-&gt;length</a:t>
            </a:r>
            <a:r>
              <a:rPr lang="en-US" smtClean="0"/>
              <a:t>; </a:t>
            </a:r>
            <a:endParaRPr lang="en-US"/>
          </a:p>
          <a:p>
            <a:pPr marL="0" indent="0">
              <a:buNone/>
            </a:pPr>
            <a:r>
              <a:rPr lang="en-US"/>
              <a:t>return OK;</a:t>
            </a:r>
          </a:p>
          <a:p>
            <a:pPr marL="0" indent="0">
              <a:buNone/>
            </a:pPr>
            <a:r>
              <a:rPr lang="en-US"/>
              <a:t>}</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5" name="TextBox 4"/>
          <p:cNvSpPr txBox="1"/>
          <p:nvPr/>
        </p:nvSpPr>
        <p:spPr>
          <a:xfrm>
            <a:off x="5940152" y="4653136"/>
            <a:ext cx="3196773" cy="369332"/>
          </a:xfrm>
          <a:prstGeom prst="rect">
            <a:avLst/>
          </a:prstGeom>
          <a:noFill/>
        </p:spPr>
        <p:txBody>
          <a:bodyPr wrap="none" rtlCol="0">
            <a:spAutoFit/>
          </a:bodyPr>
          <a:lstStyle/>
          <a:p>
            <a:r>
              <a:rPr lang="en-US"/>
              <a:t>StrInsert(“commander”,1,”xxx”) </a:t>
            </a:r>
          </a:p>
        </p:txBody>
      </p:sp>
      <p:sp>
        <p:nvSpPr>
          <p:cNvPr id="6" name="TextBox 5"/>
          <p:cNvSpPr txBox="1"/>
          <p:nvPr/>
        </p:nvSpPr>
        <p:spPr>
          <a:xfrm>
            <a:off x="6804248" y="5032348"/>
            <a:ext cx="2176499" cy="369332"/>
          </a:xfrm>
          <a:prstGeom prst="rect">
            <a:avLst/>
          </a:prstGeom>
          <a:noFill/>
        </p:spPr>
        <p:txBody>
          <a:bodyPr wrap="square" rtlCol="0">
            <a:spAutoFit/>
          </a:bodyPr>
          <a:lstStyle/>
          <a:p>
            <a:r>
              <a:rPr lang="en-US"/>
              <a:t>“</a:t>
            </a:r>
            <a:r>
              <a:rPr lang="en-US" smtClean="0"/>
              <a:t>xxxcommander”</a:t>
            </a:r>
            <a:endParaRPr lang="en-US"/>
          </a:p>
        </p:txBody>
      </p:sp>
      <p:sp>
        <p:nvSpPr>
          <p:cNvPr id="7" name="TextBox 6"/>
          <p:cNvSpPr txBox="1"/>
          <p:nvPr/>
        </p:nvSpPr>
        <p:spPr>
          <a:xfrm>
            <a:off x="5643555" y="5661248"/>
            <a:ext cx="3500445" cy="369332"/>
          </a:xfrm>
          <a:prstGeom prst="rect">
            <a:avLst/>
          </a:prstGeom>
          <a:noFill/>
        </p:spPr>
        <p:txBody>
          <a:bodyPr wrap="none" rtlCol="0">
            <a:spAutoFit/>
          </a:bodyPr>
          <a:lstStyle/>
          <a:p>
            <a:r>
              <a:rPr lang="en-US"/>
              <a:t>StrInsert(“xxxcommander”,6,”xxx”) </a:t>
            </a:r>
          </a:p>
        </p:txBody>
      </p:sp>
      <p:sp>
        <p:nvSpPr>
          <p:cNvPr id="8" name="TextBox 7"/>
          <p:cNvSpPr txBox="1"/>
          <p:nvPr/>
        </p:nvSpPr>
        <p:spPr>
          <a:xfrm>
            <a:off x="6876256" y="6453336"/>
            <a:ext cx="184731" cy="369332"/>
          </a:xfrm>
          <a:prstGeom prst="rect">
            <a:avLst/>
          </a:prstGeom>
          <a:noFill/>
        </p:spPr>
        <p:txBody>
          <a:bodyPr wrap="none" rtlCol="0">
            <a:spAutoFit/>
          </a:bodyPr>
          <a:lstStyle/>
          <a:p>
            <a:endParaRPr lang="en-US"/>
          </a:p>
        </p:txBody>
      </p:sp>
      <p:sp>
        <p:nvSpPr>
          <p:cNvPr id="10" name="TextBox 9"/>
          <p:cNvSpPr txBox="1"/>
          <p:nvPr/>
        </p:nvSpPr>
        <p:spPr>
          <a:xfrm>
            <a:off x="6876256" y="6165304"/>
            <a:ext cx="2274503" cy="369332"/>
          </a:xfrm>
          <a:prstGeom prst="rect">
            <a:avLst/>
          </a:prstGeom>
          <a:noFill/>
        </p:spPr>
        <p:txBody>
          <a:bodyPr wrap="square" rtlCol="0">
            <a:spAutoFit/>
          </a:bodyPr>
          <a:lstStyle/>
          <a:p>
            <a:r>
              <a:rPr lang="en-US"/>
              <a:t>“xxxcoxxxmmander</a:t>
            </a:r>
            <a:r>
              <a:rPr lang="en-US" smtClean="0"/>
              <a:t>”</a:t>
            </a:r>
            <a:endParaRPr lang="en-US"/>
          </a:p>
        </p:txBody>
      </p:sp>
    </p:spTree>
    <p:extLst>
      <p:ext uri="{BB962C8B-B14F-4D97-AF65-F5344CB8AC3E}">
        <p14:creationId xmlns:p14="http://schemas.microsoft.com/office/powerpoint/2010/main" val="1899645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-10</a:t>
            </a:r>
            <a:endParaRPr lang="en-US"/>
          </a:p>
        </p:txBody>
      </p:sp>
      <p:sp>
        <p:nvSpPr>
          <p:cNvPr id="3" name="内容占位符 2"/>
          <p:cNvSpPr>
            <a:spLocks noGrp="1"/>
          </p:cNvSpPr>
          <p:nvPr>
            <p:ph idx="1"/>
          </p:nvPr>
        </p:nvSpPr>
        <p:spPr/>
        <p:txBody>
          <a:bodyPr>
            <a:normAutofit fontScale="62500" lnSpcReduction="20000"/>
          </a:bodyPr>
          <a:lstStyle/>
          <a:p>
            <a:pPr marL="0" indent="0">
              <a:buNone/>
            </a:pPr>
            <a:r>
              <a:rPr lang="en-US" altLang="zh-CN"/>
              <a:t>//</a:t>
            </a:r>
            <a:r>
              <a:rPr lang="zh-CN" altLang="en-US"/>
              <a:t>串替换，将</a:t>
            </a:r>
            <a:r>
              <a:rPr lang="en-US"/>
              <a:t>s</a:t>
            </a:r>
            <a:r>
              <a:rPr lang="zh-CN" altLang="en-US"/>
              <a:t>从第</a:t>
            </a:r>
            <a:r>
              <a:rPr lang="en-US"/>
              <a:t>i</a:t>
            </a:r>
            <a:r>
              <a:rPr lang="zh-CN" altLang="en-US"/>
              <a:t>个字符开始</a:t>
            </a:r>
            <a:r>
              <a:rPr lang="en-US"/>
              <a:t>j</a:t>
            </a:r>
            <a:r>
              <a:rPr lang="zh-CN" altLang="en-US"/>
              <a:t>个连续字符用字符串</a:t>
            </a:r>
            <a:r>
              <a:rPr lang="en-US"/>
              <a:t>t</a:t>
            </a:r>
            <a:r>
              <a:rPr lang="zh-CN" altLang="en-US"/>
              <a:t>替换</a:t>
            </a:r>
          </a:p>
          <a:p>
            <a:pPr marL="0" indent="0">
              <a:buNone/>
            </a:pPr>
            <a:r>
              <a:rPr lang="en-US"/>
              <a:t>Status StrReplace(HString *s,int i,int j,HString *t){</a:t>
            </a:r>
          </a:p>
          <a:p>
            <a:pPr marL="0" indent="0">
              <a:buNone/>
            </a:pPr>
            <a:r>
              <a:rPr lang="en-US"/>
              <a:t>int k;</a:t>
            </a:r>
          </a:p>
          <a:p>
            <a:pPr marL="0" indent="0">
              <a:buNone/>
            </a:pPr>
            <a:r>
              <a:rPr lang="en-US"/>
              <a:t>if(i&lt;=0 || i&gt; s-&gt;length || j&lt;=0 || j&gt;s-&gt;length-i+1) return ERROR;</a:t>
            </a:r>
          </a:p>
          <a:p>
            <a:pPr marL="0" indent="0">
              <a:buNone/>
            </a:pPr>
            <a:r>
              <a:rPr lang="en-US"/>
              <a:t>if(j&lt;t-&gt;length) {</a:t>
            </a:r>
          </a:p>
          <a:p>
            <a:pPr marL="0" indent="0">
              <a:buNone/>
            </a:pPr>
            <a:r>
              <a:rPr lang="en-US"/>
              <a:t>    if(s-&gt;length+t-&gt;length-j&gt;s-&gt;strsize){</a:t>
            </a:r>
          </a:p>
          <a:p>
            <a:pPr marL="0" indent="0">
              <a:buNone/>
            </a:pPr>
            <a:r>
              <a:rPr lang="en-US"/>
              <a:t>        s-&gt;ch =(char *)realloc(s-&gt;ch,(s-&gt;length+t-&gt;</a:t>
            </a:r>
            <a:r>
              <a:rPr lang="en-US" smtClean="0"/>
              <a:t>length-j</a:t>
            </a:r>
            <a:r>
              <a:rPr lang="en-US" altLang="zh-CN" smtClean="0"/>
              <a:t>+1</a:t>
            </a:r>
            <a:r>
              <a:rPr lang="en-US" smtClean="0"/>
              <a:t>)*</a:t>
            </a:r>
            <a:r>
              <a:rPr lang="en-US"/>
              <a:t>sizeof(char));</a:t>
            </a:r>
          </a:p>
          <a:p>
            <a:pPr marL="0" indent="0">
              <a:buNone/>
            </a:pPr>
            <a:r>
              <a:rPr lang="en-US"/>
              <a:t>        if(!s-&gt;ch) return ERROR;</a:t>
            </a:r>
          </a:p>
          <a:p>
            <a:pPr marL="0" indent="0">
              <a:buNone/>
            </a:pPr>
            <a:r>
              <a:rPr lang="en-US"/>
              <a:t>        s-&gt;strsize = s-&gt;length + t-&gt;length </a:t>
            </a:r>
            <a:r>
              <a:rPr lang="en-US" smtClean="0"/>
              <a:t>–j</a:t>
            </a:r>
            <a:r>
              <a:rPr lang="en-US" altLang="zh-CN" smtClean="0"/>
              <a:t>+1</a:t>
            </a:r>
            <a:r>
              <a:rPr lang="en-US" smtClean="0"/>
              <a:t>;</a:t>
            </a:r>
            <a:endParaRPr lang="en-US"/>
          </a:p>
          <a:p>
            <a:pPr marL="0" indent="0">
              <a:buNone/>
            </a:pPr>
            <a:r>
              <a:rPr lang="en-US"/>
              <a:t>    }</a:t>
            </a:r>
          </a:p>
          <a:p>
            <a:pPr marL="0" indent="0">
              <a:buNone/>
            </a:pPr>
            <a:r>
              <a:rPr lang="en-US"/>
              <a:t>    for(k=s-&gt;</a:t>
            </a:r>
            <a:r>
              <a:rPr lang="en-US" smtClean="0"/>
              <a:t>length;k</a:t>
            </a:r>
            <a:r>
              <a:rPr lang="en-US"/>
              <a:t>&gt;=i+j-1;k--) </a:t>
            </a:r>
            <a:r>
              <a:rPr lang="en-US" smtClean="0"/>
              <a:t>//</a:t>
            </a:r>
            <a:r>
              <a:rPr lang="zh-CN" altLang="en-US" smtClean="0"/>
              <a:t>向后移，挪</a:t>
            </a:r>
            <a:r>
              <a:rPr lang="zh-CN" altLang="en-US"/>
              <a:t>空间</a:t>
            </a:r>
          </a:p>
          <a:p>
            <a:pPr marL="0" indent="0">
              <a:buNone/>
            </a:pPr>
            <a:r>
              <a:rPr lang="zh-CN" altLang="en-US"/>
              <a:t>        </a:t>
            </a:r>
            <a:r>
              <a:rPr lang="en-US"/>
              <a:t>s-&gt;ch[k-j+t-&gt;length] = s-&gt;ch[k];</a:t>
            </a:r>
          </a:p>
          <a:p>
            <a:pPr marL="0" indent="0">
              <a:buNone/>
            </a:pPr>
            <a:r>
              <a:rPr lang="en-US"/>
              <a:t>}</a:t>
            </a:r>
          </a:p>
          <a:p>
            <a:pPr marL="0" indent="0">
              <a:buNone/>
            </a:pPr>
            <a:r>
              <a:rPr lang="en-US"/>
              <a:t>else for(k=i-1+j;k&lt;s-&gt;length;k++) s-&gt;ch[k-j+t-&gt;length] = s-&gt;ch[k</a:t>
            </a:r>
            <a:r>
              <a:rPr lang="en-US" smtClean="0"/>
              <a:t>]; //</a:t>
            </a:r>
            <a:r>
              <a:rPr lang="zh-CN" altLang="en-US" smtClean="0"/>
              <a:t>向前移</a:t>
            </a:r>
            <a:endParaRPr lang="en-US"/>
          </a:p>
          <a:p>
            <a:pPr marL="0" indent="0">
              <a:buNone/>
            </a:pPr>
            <a:r>
              <a:rPr lang="en-US"/>
              <a:t>s-&gt;length = s-&gt;length + t-&gt;length -j; s-&gt;ch[s-&gt;length+1]='\0';</a:t>
            </a:r>
          </a:p>
          <a:p>
            <a:pPr marL="0" indent="0">
              <a:buNone/>
            </a:pPr>
            <a:r>
              <a:rPr lang="en-US"/>
              <a:t>for(k=0;k&lt;t-&gt;length;k++)</a:t>
            </a:r>
          </a:p>
          <a:p>
            <a:pPr marL="0" indent="0">
              <a:buNone/>
            </a:pPr>
            <a:r>
              <a:rPr lang="en-US"/>
              <a:t>    s-&gt;ch[k+i-1] = t-&gt;ch[k];</a:t>
            </a:r>
          </a:p>
          <a:p>
            <a:pPr marL="0" indent="0">
              <a:buNone/>
            </a:pPr>
            <a:r>
              <a:rPr lang="en-US"/>
              <a:t>return OK;</a:t>
            </a:r>
          </a:p>
          <a:p>
            <a:pPr marL="0" indent="0">
              <a:buNone/>
            </a:pPr>
            <a:r>
              <a:rPr lang="en-US"/>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5" name="TextBox 4"/>
          <p:cNvSpPr txBox="1"/>
          <p:nvPr/>
        </p:nvSpPr>
        <p:spPr>
          <a:xfrm>
            <a:off x="5579370" y="3212976"/>
            <a:ext cx="3564630" cy="369332"/>
          </a:xfrm>
          <a:prstGeom prst="rect">
            <a:avLst/>
          </a:prstGeom>
          <a:noFill/>
        </p:spPr>
        <p:txBody>
          <a:bodyPr wrap="none" rtlCol="0">
            <a:spAutoFit/>
          </a:bodyPr>
          <a:lstStyle/>
          <a:p>
            <a:r>
              <a:rPr lang="en-US" altLang="zh-CN"/>
              <a:t>StrReplace(“commander”,1,2,”xxx”) </a:t>
            </a:r>
            <a:endParaRPr lang="en-US"/>
          </a:p>
        </p:txBody>
      </p:sp>
      <p:sp>
        <p:nvSpPr>
          <p:cNvPr id="6" name="TextBox 5"/>
          <p:cNvSpPr txBox="1"/>
          <p:nvPr/>
        </p:nvSpPr>
        <p:spPr>
          <a:xfrm>
            <a:off x="7326389" y="3789040"/>
            <a:ext cx="1701107" cy="369332"/>
          </a:xfrm>
          <a:prstGeom prst="rect">
            <a:avLst/>
          </a:prstGeom>
          <a:noFill/>
        </p:spPr>
        <p:txBody>
          <a:bodyPr wrap="none" rtlCol="0">
            <a:spAutoFit/>
          </a:bodyPr>
          <a:lstStyle/>
          <a:p>
            <a:r>
              <a:rPr lang="en-US" altLang="zh-CN" smtClean="0"/>
              <a:t>“xxxmmander” </a:t>
            </a:r>
            <a:endParaRPr lang="en-US"/>
          </a:p>
        </p:txBody>
      </p:sp>
      <p:sp>
        <p:nvSpPr>
          <p:cNvPr id="7" name="TextBox 6"/>
          <p:cNvSpPr txBox="1"/>
          <p:nvPr/>
        </p:nvSpPr>
        <p:spPr>
          <a:xfrm>
            <a:off x="5508104" y="5661248"/>
            <a:ext cx="3655809" cy="369332"/>
          </a:xfrm>
          <a:prstGeom prst="rect">
            <a:avLst/>
          </a:prstGeom>
          <a:noFill/>
        </p:spPr>
        <p:txBody>
          <a:bodyPr wrap="none" rtlCol="0">
            <a:spAutoFit/>
          </a:bodyPr>
          <a:lstStyle/>
          <a:p>
            <a:r>
              <a:rPr lang="en-US" altLang="zh-CN"/>
              <a:t>StrReplace(“xxxmmander”,5,5,”xxx”) </a:t>
            </a:r>
            <a:endParaRPr lang="en-US"/>
          </a:p>
        </p:txBody>
      </p:sp>
      <p:sp>
        <p:nvSpPr>
          <p:cNvPr id="8" name="TextBox 7"/>
          <p:cNvSpPr txBox="1"/>
          <p:nvPr/>
        </p:nvSpPr>
        <p:spPr>
          <a:xfrm>
            <a:off x="7781514" y="6133382"/>
            <a:ext cx="1245982" cy="369332"/>
          </a:xfrm>
          <a:prstGeom prst="rect">
            <a:avLst/>
          </a:prstGeom>
          <a:noFill/>
        </p:spPr>
        <p:txBody>
          <a:bodyPr wrap="none" rtlCol="0">
            <a:spAutoFit/>
          </a:bodyPr>
          <a:lstStyle/>
          <a:p>
            <a:r>
              <a:rPr lang="en-US" altLang="zh-CN" smtClean="0"/>
              <a:t>“xxxmxxxr”</a:t>
            </a:r>
            <a:endParaRPr lang="en-US"/>
          </a:p>
        </p:txBody>
      </p:sp>
    </p:spTree>
    <p:extLst>
      <p:ext uri="{BB962C8B-B14F-4D97-AF65-F5344CB8AC3E}">
        <p14:creationId xmlns:p14="http://schemas.microsoft.com/office/powerpoint/2010/main" val="256263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模式匹配：利用</a:t>
            </a:r>
            <a:r>
              <a:rPr lang="en-US" altLang="zh-CN" smtClean="0"/>
              <a:t>HString</a:t>
            </a:r>
            <a:r>
              <a:rPr lang="zh-CN" altLang="en-US"/>
              <a:t>的基本</a:t>
            </a:r>
            <a:r>
              <a:rPr lang="zh-CN" altLang="en-US" smtClean="0"/>
              <a:t>操作</a:t>
            </a:r>
            <a:endParaRPr lang="en-US"/>
          </a:p>
        </p:txBody>
      </p:sp>
      <p:sp>
        <p:nvSpPr>
          <p:cNvPr id="5" name="内容占位符 4"/>
          <p:cNvSpPr>
            <a:spLocks noGrp="1"/>
          </p:cNvSpPr>
          <p:nvPr>
            <p:ph idx="1"/>
          </p:nvPr>
        </p:nvSpPr>
        <p:spPr/>
        <p:txBody>
          <a:bodyPr/>
          <a:lstStyle/>
          <a:p>
            <a:r>
              <a:rPr lang="en-US" altLang="zh-CN"/>
              <a:t>int Str</a:t>
            </a:r>
            <a:r>
              <a:rPr lang="en-US"/>
              <a:t>Index(</a:t>
            </a:r>
            <a:r>
              <a:rPr lang="en-US" altLang="zh-CN"/>
              <a:t>HString *s,HString *t,int pos</a:t>
            </a:r>
            <a:r>
              <a:rPr lang="en-US"/>
              <a:t>)</a:t>
            </a:r>
          </a:p>
          <a:p>
            <a:r>
              <a:rPr lang="zh-CN" altLang="en-US" smtClean="0"/>
              <a:t>模式匹配。在</a:t>
            </a:r>
            <a:r>
              <a:rPr lang="zh-CN" altLang="en-US">
                <a:ea typeface="楷体_GB2312" pitchFamily="49" charset="-122"/>
              </a:rPr>
              <a:t>主</a:t>
            </a:r>
            <a:r>
              <a:rPr lang="zh-CN" altLang="en-US" smtClean="0">
                <a:ea typeface="楷体_GB2312" pitchFamily="49" charset="-122"/>
              </a:rPr>
              <a:t>串</a:t>
            </a:r>
            <a:r>
              <a:rPr lang="en-US" altLang="zh-CN" smtClean="0">
                <a:ea typeface="楷体_GB2312" pitchFamily="49" charset="-122"/>
              </a:rPr>
              <a:t>s</a:t>
            </a:r>
            <a:r>
              <a:rPr lang="zh-CN" altLang="en-US" smtClean="0">
                <a:ea typeface="楷体_GB2312" pitchFamily="49" charset="-122"/>
              </a:rPr>
              <a:t>的第</a:t>
            </a:r>
            <a:r>
              <a:rPr lang="en-US" altLang="zh-CN">
                <a:ea typeface="楷体_GB2312" pitchFamily="49" charset="-122"/>
              </a:rPr>
              <a:t>pos</a:t>
            </a:r>
            <a:r>
              <a:rPr lang="zh-CN" altLang="en-US">
                <a:ea typeface="楷体_GB2312" pitchFamily="49" charset="-122"/>
              </a:rPr>
              <a:t>个字符</a:t>
            </a:r>
            <a:r>
              <a:rPr lang="zh-CN" altLang="en-US" smtClean="0">
                <a:ea typeface="楷体_GB2312" pitchFamily="49" charset="-122"/>
              </a:rPr>
              <a:t>之后寻找与 </a:t>
            </a:r>
            <a:r>
              <a:rPr lang="en-US" altLang="zh-CN" smtClean="0">
                <a:ea typeface="楷体_GB2312" pitchFamily="49" charset="-122"/>
              </a:rPr>
              <a:t>t</a:t>
            </a:r>
            <a:r>
              <a:rPr lang="zh-CN" altLang="en-US" smtClean="0">
                <a:ea typeface="楷体_GB2312" pitchFamily="49" charset="-122"/>
              </a:rPr>
              <a:t>相等</a:t>
            </a:r>
            <a:r>
              <a:rPr lang="zh-CN" altLang="en-US">
                <a:ea typeface="楷体_GB2312" pitchFamily="49" charset="-122"/>
              </a:rPr>
              <a:t>的子串</a:t>
            </a:r>
            <a:r>
              <a:rPr lang="zh-CN" altLang="en-US" smtClean="0">
                <a:ea typeface="楷体_GB2312" pitchFamily="49" charset="-122"/>
              </a:rPr>
              <a:t>，找到则返回</a:t>
            </a:r>
            <a:r>
              <a:rPr lang="zh-CN" altLang="en-US">
                <a:ea typeface="楷体_GB2312" pitchFamily="49" charset="-122"/>
              </a:rPr>
              <a:t>第一个这样的子串在</a:t>
            </a:r>
            <a:r>
              <a:rPr lang="en-US" altLang="zh-CN">
                <a:ea typeface="楷体_GB2312" pitchFamily="49" charset="-122"/>
              </a:rPr>
              <a:t>S</a:t>
            </a:r>
            <a:r>
              <a:rPr lang="zh-CN" altLang="en-US">
                <a:ea typeface="楷体_GB2312" pitchFamily="49" charset="-122"/>
              </a:rPr>
              <a:t>中</a:t>
            </a:r>
            <a:r>
              <a:rPr lang="zh-CN" altLang="en-US" smtClean="0">
                <a:ea typeface="楷体_GB2312" pitchFamily="49" charset="-122"/>
              </a:rPr>
              <a:t>的位置</a:t>
            </a:r>
            <a:r>
              <a:rPr lang="zh-CN" altLang="en-US">
                <a:ea typeface="楷体_GB2312" pitchFamily="49" charset="-122"/>
              </a:rPr>
              <a:t>，否则返回</a:t>
            </a:r>
            <a:r>
              <a:rPr lang="en-US" altLang="zh-CN" smtClean="0">
                <a:ea typeface="楷体_GB2312" pitchFamily="49" charset="-122"/>
              </a:rPr>
              <a:t>0</a:t>
            </a:r>
            <a:r>
              <a:rPr lang="zh-CN" altLang="en-US" smtClean="0">
                <a:ea typeface="楷体_GB2312" pitchFamily="49" charset="-122"/>
              </a:rPr>
              <a:t>。</a:t>
            </a:r>
            <a:r>
              <a:rPr lang="en-US" altLang="zh-CN" smtClean="0">
                <a:ea typeface="楷体_GB2312" pitchFamily="49" charset="-122"/>
              </a:rPr>
              <a:t>t</a:t>
            </a:r>
            <a:r>
              <a:rPr lang="zh-CN" altLang="en-US" smtClean="0">
                <a:ea typeface="楷体_GB2312" pitchFamily="49" charset="-122"/>
              </a:rPr>
              <a:t>为模式串</a:t>
            </a:r>
            <a:endParaRPr lang="en-US" altLang="zh-CN" smtClean="0">
              <a:ea typeface="楷体_GB2312" pitchFamily="49" charset="-122"/>
            </a:endParaRPr>
          </a:p>
          <a:p>
            <a:r>
              <a:rPr lang="zh-CN" altLang="en-US" smtClean="0">
                <a:ea typeface="楷体_GB2312" pitchFamily="49" charset="-122"/>
              </a:rPr>
              <a:t>假设 </a:t>
            </a:r>
            <a:r>
              <a:rPr lang="en-US" altLang="zh-CN">
                <a:ea typeface="楷体_GB2312" pitchFamily="49" charset="-122"/>
              </a:rPr>
              <a:t>S = </a:t>
            </a:r>
            <a:r>
              <a:rPr lang="en-US" altLang="zh-CN" smtClean="0">
                <a:ea typeface="楷体_GB2312" pitchFamily="49" charset="-122"/>
              </a:rPr>
              <a:t>“abcaabcaaabc”,  </a:t>
            </a:r>
            <a:r>
              <a:rPr lang="en-US" altLang="zh-CN">
                <a:ea typeface="楷体_GB2312" pitchFamily="49" charset="-122"/>
              </a:rPr>
              <a:t>T </a:t>
            </a:r>
            <a:r>
              <a:rPr lang="en-US" altLang="zh-CN" smtClean="0">
                <a:ea typeface="楷体_GB2312" pitchFamily="49" charset="-122"/>
              </a:rPr>
              <a:t>=“bca”, </a:t>
            </a:r>
            <a:r>
              <a:rPr lang="en-US" altLang="zh-CN">
                <a:ea typeface="楷体_GB2312" pitchFamily="49" charset="-122"/>
              </a:rPr>
              <a:t> </a:t>
            </a:r>
          </a:p>
          <a:p>
            <a:r>
              <a:rPr lang="en-US" altLang="zh-CN" smtClean="0">
                <a:ea typeface="楷体_GB2312" pitchFamily="49" charset="-122"/>
              </a:rPr>
              <a:t>Index(S</a:t>
            </a:r>
            <a:r>
              <a:rPr lang="en-US" altLang="zh-CN">
                <a:ea typeface="楷体_GB2312" pitchFamily="49" charset="-122"/>
              </a:rPr>
              <a:t>, T, 1) = 2</a:t>
            </a:r>
            <a:r>
              <a:rPr lang="en-US" altLang="zh-CN" smtClean="0">
                <a:ea typeface="楷体_GB2312" pitchFamily="49" charset="-122"/>
              </a:rPr>
              <a:t>; Index(S</a:t>
            </a:r>
            <a:r>
              <a:rPr lang="en-US" altLang="zh-CN">
                <a:ea typeface="楷体_GB2312" pitchFamily="49" charset="-122"/>
              </a:rPr>
              <a:t>, T, 3) = 6</a:t>
            </a:r>
            <a:r>
              <a:rPr lang="en-US" altLang="zh-CN" smtClean="0">
                <a:ea typeface="楷体_GB2312" pitchFamily="49" charset="-122"/>
              </a:rPr>
              <a:t>; </a:t>
            </a:r>
          </a:p>
          <a:p>
            <a:r>
              <a:rPr lang="en-US" altLang="zh-CN" smtClean="0">
                <a:ea typeface="楷体_GB2312" pitchFamily="49" charset="-122"/>
              </a:rPr>
              <a:t>Index(S</a:t>
            </a:r>
            <a:r>
              <a:rPr lang="en-US" altLang="zh-CN">
                <a:ea typeface="楷体_GB2312" pitchFamily="49" charset="-122"/>
              </a:rPr>
              <a:t>, T, 8) = 0;</a:t>
            </a:r>
          </a:p>
          <a:p>
            <a:endParaRPr lang="en-US" altLang="zh-CN" smtClean="0">
              <a:ea typeface="楷体_GB2312" pitchFamily="49" charset="-122"/>
            </a:endParaRPr>
          </a:p>
          <a:p>
            <a:endParaRPr lang="en-US" altLang="zh-CN" smtClean="0">
              <a:ea typeface="楷体_GB2312" pitchFamily="49" charset="-122"/>
            </a:endParaRPr>
          </a:p>
          <a:p>
            <a:endParaRPr lang="en-US" altLang="zh-CN" smtClean="0">
              <a:ea typeface="楷体_GB2312" pitchFamily="49" charset="-122"/>
            </a:endParaRPr>
          </a:p>
          <a:p>
            <a:endParaRPr lang="en-US" altLang="zh-CN">
              <a:ea typeface="楷体_GB2312" pitchFamily="49" charset="-122"/>
            </a:endParaRP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6" name="Text Box 8"/>
          <p:cNvSpPr txBox="1">
            <a:spLocks noChangeArrowheads="1"/>
          </p:cNvSpPr>
          <p:nvPr/>
        </p:nvSpPr>
        <p:spPr bwMode="auto">
          <a:xfrm>
            <a:off x="827584" y="5270897"/>
            <a:ext cx="7712075" cy="369332"/>
          </a:xfrm>
          <a:prstGeom prst="rect">
            <a:avLst/>
          </a:prstGeom>
          <a:solidFill>
            <a:srgbClr val="3366FF">
              <a:alpha val="50000"/>
            </a:srgbClr>
          </a:solidFill>
          <a:ln w="254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smtClean="0">
                <a:solidFill>
                  <a:srgbClr val="000099"/>
                </a:solidFill>
              </a:rPr>
              <a:t>S </a:t>
            </a:r>
            <a:r>
              <a:rPr lang="zh-CN" altLang="en-US" smtClean="0">
                <a:solidFill>
                  <a:srgbClr val="000099"/>
                </a:solidFill>
                <a:ea typeface="楷体_GB2312" pitchFamily="49" charset="-122"/>
              </a:rPr>
              <a:t>串</a:t>
            </a:r>
            <a:r>
              <a:rPr lang="en-US" altLang="zh-CN" smtClean="0">
                <a:solidFill>
                  <a:srgbClr val="000099"/>
                </a:solidFill>
                <a:ea typeface="楷体_GB2312" pitchFamily="49" charset="-122"/>
              </a:rPr>
              <a:t>(</a:t>
            </a:r>
            <a:r>
              <a:rPr lang="zh-CN" altLang="en-US" smtClean="0">
                <a:solidFill>
                  <a:srgbClr val="000099"/>
                </a:solidFill>
                <a:ea typeface="楷体_GB2312" pitchFamily="49" charset="-122"/>
              </a:rPr>
              <a:t>长</a:t>
            </a:r>
            <a:r>
              <a:rPr lang="en-US" altLang="zh-CN" smtClean="0">
                <a:solidFill>
                  <a:srgbClr val="000099"/>
                </a:solidFill>
                <a:ea typeface="楷体_GB2312" pitchFamily="49" charset="-122"/>
              </a:rPr>
              <a:t>n)</a:t>
            </a:r>
            <a:endParaRPr lang="zh-CN" altLang="en-US" sz="4000"/>
          </a:p>
        </p:txBody>
      </p:sp>
      <p:sp>
        <p:nvSpPr>
          <p:cNvPr id="7" name="Text Box 9"/>
          <p:cNvSpPr txBox="1">
            <a:spLocks noChangeArrowheads="1"/>
          </p:cNvSpPr>
          <p:nvPr/>
        </p:nvSpPr>
        <p:spPr bwMode="auto">
          <a:xfrm>
            <a:off x="2427784" y="5813822"/>
            <a:ext cx="1158875" cy="369332"/>
          </a:xfrm>
          <a:prstGeom prst="rect">
            <a:avLst/>
          </a:prstGeom>
          <a:solidFill>
            <a:schemeClr val="accent2">
              <a:alpha val="50000"/>
            </a:schemeClr>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smtClean="0"/>
              <a:t>T </a:t>
            </a:r>
            <a:r>
              <a:rPr lang="zh-CN" altLang="en-US" smtClean="0">
                <a:ea typeface="楷体_GB2312" pitchFamily="49" charset="-122"/>
              </a:rPr>
              <a:t>串</a:t>
            </a:r>
            <a:r>
              <a:rPr lang="en-US" altLang="zh-CN" smtClean="0">
                <a:ea typeface="楷体_GB2312" pitchFamily="49" charset="-122"/>
              </a:rPr>
              <a:t>(</a:t>
            </a:r>
            <a:r>
              <a:rPr lang="zh-CN" altLang="en-US" smtClean="0">
                <a:ea typeface="楷体_GB2312" pitchFamily="49" charset="-122"/>
              </a:rPr>
              <a:t>长</a:t>
            </a:r>
            <a:r>
              <a:rPr lang="en-US" altLang="zh-CN" smtClean="0">
                <a:ea typeface="楷体_GB2312" pitchFamily="49" charset="-122"/>
              </a:rPr>
              <a:t>m)</a:t>
            </a:r>
            <a:endParaRPr lang="zh-CN" altLang="en-US" sz="4000"/>
          </a:p>
        </p:txBody>
      </p:sp>
      <p:sp>
        <p:nvSpPr>
          <p:cNvPr id="8" name="Line 10"/>
          <p:cNvSpPr>
            <a:spLocks noChangeShapeType="1"/>
          </p:cNvSpPr>
          <p:nvPr/>
        </p:nvSpPr>
        <p:spPr bwMode="auto">
          <a:xfrm>
            <a:off x="2443659" y="4653136"/>
            <a:ext cx="0" cy="632048"/>
          </a:xfrm>
          <a:prstGeom prst="line">
            <a:avLst/>
          </a:prstGeom>
          <a:noFill/>
          <a:ln w="3175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1"/>
          <p:cNvSpPr>
            <a:spLocks noChangeShapeType="1"/>
          </p:cNvSpPr>
          <p:nvPr/>
        </p:nvSpPr>
        <p:spPr bwMode="auto">
          <a:xfrm>
            <a:off x="2443659" y="5285184"/>
            <a:ext cx="0" cy="533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2"/>
          <p:cNvSpPr>
            <a:spLocks noChangeShapeType="1"/>
          </p:cNvSpPr>
          <p:nvPr/>
        </p:nvSpPr>
        <p:spPr bwMode="auto">
          <a:xfrm>
            <a:off x="3586659" y="5285184"/>
            <a:ext cx="0" cy="533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4"/>
          <p:cNvSpPr>
            <a:spLocks noChangeShapeType="1"/>
          </p:cNvSpPr>
          <p:nvPr/>
        </p:nvSpPr>
        <p:spPr bwMode="auto">
          <a:xfrm>
            <a:off x="7396659" y="4653136"/>
            <a:ext cx="0" cy="632048"/>
          </a:xfrm>
          <a:prstGeom prst="line">
            <a:avLst/>
          </a:prstGeom>
          <a:noFill/>
          <a:ln w="31750">
            <a:solidFill>
              <a:srgbClr val="FF99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5"/>
          <p:cNvSpPr>
            <a:spLocks noChangeShapeType="1"/>
          </p:cNvSpPr>
          <p:nvPr/>
        </p:nvSpPr>
        <p:spPr bwMode="auto">
          <a:xfrm>
            <a:off x="2443659" y="4941168"/>
            <a:ext cx="4953000" cy="0"/>
          </a:xfrm>
          <a:prstGeom prst="line">
            <a:avLst/>
          </a:prstGeom>
          <a:noFill/>
          <a:ln w="25400">
            <a:solidFill>
              <a:srgbClr val="FF99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7"/>
          <p:cNvSpPr txBox="1">
            <a:spLocks noChangeArrowheads="1"/>
          </p:cNvSpPr>
          <p:nvPr/>
        </p:nvSpPr>
        <p:spPr bwMode="auto">
          <a:xfrm>
            <a:off x="1741984" y="5680472"/>
            <a:ext cx="677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FF"/>
                </a:solidFill>
              </a:rPr>
              <a:t>pos</a:t>
            </a:r>
            <a:endParaRPr lang="en-US" altLang="zh-CN" sz="4000"/>
          </a:p>
        </p:txBody>
      </p:sp>
      <p:sp>
        <p:nvSpPr>
          <p:cNvPr id="16" name="Line 18"/>
          <p:cNvSpPr>
            <a:spLocks noChangeShapeType="1"/>
          </p:cNvSpPr>
          <p:nvPr/>
        </p:nvSpPr>
        <p:spPr bwMode="auto">
          <a:xfrm>
            <a:off x="2443659" y="5818584"/>
            <a:ext cx="0" cy="706760"/>
          </a:xfrm>
          <a:prstGeom prst="line">
            <a:avLst/>
          </a:prstGeom>
          <a:noFill/>
          <a:ln w="31750">
            <a:solidFill>
              <a:srgbClr val="000099"/>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1"/>
          <p:cNvSpPr txBox="1">
            <a:spLocks noChangeArrowheads="1"/>
          </p:cNvSpPr>
          <p:nvPr/>
        </p:nvSpPr>
        <p:spPr bwMode="auto">
          <a:xfrm>
            <a:off x="6329859" y="5756672"/>
            <a:ext cx="1135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n-m+1</a:t>
            </a:r>
            <a:endParaRPr lang="en-US" altLang="zh-CN" sz="4000"/>
          </a:p>
        </p:txBody>
      </p:sp>
      <p:sp>
        <p:nvSpPr>
          <p:cNvPr id="30" name="Text Box 9"/>
          <p:cNvSpPr txBox="1">
            <a:spLocks noChangeArrowheads="1"/>
          </p:cNvSpPr>
          <p:nvPr/>
        </p:nvSpPr>
        <p:spPr bwMode="auto">
          <a:xfrm>
            <a:off x="7373565" y="5733256"/>
            <a:ext cx="1158875" cy="369332"/>
          </a:xfrm>
          <a:prstGeom prst="rect">
            <a:avLst/>
          </a:prstGeom>
          <a:solidFill>
            <a:schemeClr val="accent2">
              <a:alpha val="50000"/>
            </a:schemeClr>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smtClean="0"/>
              <a:t>T </a:t>
            </a:r>
            <a:r>
              <a:rPr lang="zh-CN" altLang="en-US" smtClean="0">
                <a:ea typeface="楷体_GB2312" pitchFamily="49" charset="-122"/>
              </a:rPr>
              <a:t>串</a:t>
            </a:r>
            <a:r>
              <a:rPr lang="en-US" altLang="zh-CN" smtClean="0">
                <a:ea typeface="楷体_GB2312" pitchFamily="49" charset="-122"/>
              </a:rPr>
              <a:t>(</a:t>
            </a:r>
            <a:r>
              <a:rPr lang="zh-CN" altLang="en-US" smtClean="0">
                <a:ea typeface="楷体_GB2312" pitchFamily="49" charset="-122"/>
              </a:rPr>
              <a:t>长</a:t>
            </a:r>
            <a:r>
              <a:rPr lang="en-US" altLang="zh-CN" smtClean="0">
                <a:ea typeface="楷体_GB2312" pitchFamily="49" charset="-122"/>
              </a:rPr>
              <a:t>m)</a:t>
            </a:r>
            <a:endParaRPr lang="zh-CN" altLang="en-US" sz="4000"/>
          </a:p>
        </p:txBody>
      </p:sp>
    </p:spTree>
    <p:extLst>
      <p:ext uri="{BB962C8B-B14F-4D97-AF65-F5344CB8AC3E}">
        <p14:creationId xmlns:p14="http://schemas.microsoft.com/office/powerpoint/2010/main" val="1614917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ppt_y</p:attrName>
                                        </p:attrNameLst>
                                      </p:cBhvr>
                                      <p:tavLst>
                                        <p:tav tm="0">
                                          <p:val>
                                            <p:strVal val="#ppt_y+#ppt_h*1.125000"/>
                                          </p:val>
                                        </p:tav>
                                        <p:tav tm="100000">
                                          <p:val>
                                            <p:strVal val="#ppt_y"/>
                                          </p:val>
                                        </p:tav>
                                      </p:tavLst>
                                    </p:anim>
                                    <p:animEffect transition="in" filter="wipe(up)">
                                      <p:cBhvr>
                                        <p:cTn id="17" dur="500"/>
                                        <p:tgtEl>
                                          <p:spTgt spid="16"/>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down)">
                                      <p:cBhvr>
                                        <p:cTn id="28" dur="500"/>
                                        <p:tgtEl>
                                          <p:spTgt spid="8"/>
                                        </p:tgtEl>
                                      </p:cBhvr>
                                    </p:animEffect>
                                  </p:childTnLst>
                                </p:cTn>
                              </p:par>
                            </p:childTnLst>
                          </p:cTn>
                        </p:par>
                        <p:par>
                          <p:cTn id="29" fill="hold">
                            <p:stCondLst>
                              <p:cond delay="500"/>
                            </p:stCondLst>
                            <p:childTnLst>
                              <p:par>
                                <p:cTn id="30" presetID="17"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ppt_h/2"/>
                                          </p:val>
                                        </p:tav>
                                        <p:tav tm="100000">
                                          <p:val>
                                            <p:strVal val="#ppt_y"/>
                                          </p:val>
                                        </p:tav>
                                      </p:tavLst>
                                    </p:anim>
                                    <p:anim calcmode="lin" valueType="num">
                                      <p:cBhvr>
                                        <p:cTn id="34" dur="500" fill="hold"/>
                                        <p:tgtEl>
                                          <p:spTgt spid="9"/>
                                        </p:tgtEl>
                                        <p:attrNameLst>
                                          <p:attrName>ppt_w</p:attrName>
                                        </p:attrNameLst>
                                      </p:cBhvr>
                                      <p:tavLst>
                                        <p:tav tm="0">
                                          <p:val>
                                            <p:strVal val="#ppt_w"/>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childTnLst>
                                </p:cTn>
                              </p:par>
                            </p:childTnLst>
                          </p:cTn>
                        </p:par>
                        <p:par>
                          <p:cTn id="36" fill="hold">
                            <p:stCondLst>
                              <p:cond delay="1000"/>
                            </p:stCondLst>
                            <p:childTnLst>
                              <p:par>
                                <p:cTn id="37" presetID="17" presetClass="entr" presetSubtype="4"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ppt_y+#ppt_h/2"/>
                                          </p:val>
                                        </p:tav>
                                        <p:tav tm="100000">
                                          <p:val>
                                            <p:strVal val="#ppt_y"/>
                                          </p:val>
                                        </p:tav>
                                      </p:tavLst>
                                    </p:anim>
                                    <p:anim calcmode="lin" valueType="num">
                                      <p:cBhvr>
                                        <p:cTn id="41" dur="500" fill="hold"/>
                                        <p:tgtEl>
                                          <p:spTgt spid="10"/>
                                        </p:tgtEl>
                                        <p:attrNameLst>
                                          <p:attrName>ppt_w</p:attrName>
                                        </p:attrNameLst>
                                      </p:cBhvr>
                                      <p:tavLst>
                                        <p:tav tm="0">
                                          <p:val>
                                            <p:strVal val="#ppt_w"/>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ppt_x</p:attrName>
                                        </p:attrNameLst>
                                      </p:cBhvr>
                                      <p:tavLst>
                                        <p:tav tm="0">
                                          <p:val>
                                            <p:strVal val="#ppt_x-#ppt_w/2"/>
                                          </p:val>
                                        </p:tav>
                                        <p:tav tm="100000">
                                          <p:val>
                                            <p:strVal val="#ppt_x"/>
                                          </p:val>
                                        </p:tav>
                                      </p:tavLst>
                                    </p:anim>
                                    <p:anim calcmode="lin" valueType="num">
                                      <p:cBhvr>
                                        <p:cTn id="48" dur="500" fill="hold"/>
                                        <p:tgtEl>
                                          <p:spTgt spid="13"/>
                                        </p:tgtEl>
                                        <p:attrNameLst>
                                          <p:attrName>ppt_y</p:attrName>
                                        </p:attrNameLst>
                                      </p:cBhvr>
                                      <p:tavLst>
                                        <p:tav tm="0">
                                          <p:val>
                                            <p:strVal val="#ppt_y"/>
                                          </p:val>
                                        </p:tav>
                                        <p:tav tm="100000">
                                          <p:val>
                                            <p:strVal val="#ppt_y"/>
                                          </p:val>
                                        </p:tav>
                                      </p:tavLst>
                                    </p:anim>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17" presetClass="entr" presetSubtype="1"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ppt_x</p:attrName>
                                        </p:attrNameLst>
                                      </p:cBhvr>
                                      <p:tavLst>
                                        <p:tav tm="0">
                                          <p:val>
                                            <p:strVal val="#ppt_x"/>
                                          </p:val>
                                        </p:tav>
                                        <p:tav tm="100000">
                                          <p:val>
                                            <p:strVal val="#ppt_x"/>
                                          </p:val>
                                        </p:tav>
                                      </p:tavLst>
                                    </p:anim>
                                    <p:anim calcmode="lin" valueType="num">
                                      <p:cBhvr>
                                        <p:cTn id="55" dur="500" fill="hold"/>
                                        <p:tgtEl>
                                          <p:spTgt spid="12"/>
                                        </p:tgtEl>
                                        <p:attrNameLst>
                                          <p:attrName>ppt_y</p:attrName>
                                        </p:attrNameLst>
                                      </p:cBhvr>
                                      <p:tavLst>
                                        <p:tav tm="0">
                                          <p:val>
                                            <p:strVal val="#ppt_y-#ppt_h/2"/>
                                          </p:val>
                                        </p:tav>
                                        <p:tav tm="100000">
                                          <p:val>
                                            <p:strVal val="#ppt_y"/>
                                          </p:val>
                                        </p:tav>
                                      </p:tavLst>
                                    </p:anim>
                                    <p:anim calcmode="lin" valueType="num">
                                      <p:cBhvr>
                                        <p:cTn id="56" dur="500" fill="hold"/>
                                        <p:tgtEl>
                                          <p:spTgt spid="12"/>
                                        </p:tgtEl>
                                        <p:attrNameLst>
                                          <p:attrName>ppt_w</p:attrName>
                                        </p:attrNameLst>
                                      </p:cBhvr>
                                      <p:tavLst>
                                        <p:tav tm="0">
                                          <p:val>
                                            <p:strVal val="#ppt_w"/>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p:bldP spid="9" grpId="0" animBg="1"/>
      <p:bldP spid="10" grpId="0" animBg="1"/>
      <p:bldP spid="12" grpId="0" animBg="1"/>
      <p:bldP spid="13" grpId="0" animBg="1"/>
      <p:bldP spid="15" grpId="0" autoUpdateAnimBg="0"/>
      <p:bldP spid="16" grpId="0" animBg="1"/>
      <p:bldP spid="17" grpId="0" autoUpdateAnimBg="0"/>
      <p:bldP spid="3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 </a:t>
            </a:r>
            <a:r>
              <a:rPr lang="zh-CN" altLang="en-US" smtClean="0"/>
              <a:t>串的基本概念</a:t>
            </a:r>
            <a:endParaRPr lang="en-US"/>
          </a:p>
        </p:txBody>
      </p:sp>
      <p:sp>
        <p:nvSpPr>
          <p:cNvPr id="3" name="内容占位符 2"/>
          <p:cNvSpPr>
            <a:spLocks noGrp="1"/>
          </p:cNvSpPr>
          <p:nvPr>
            <p:ph idx="1"/>
          </p:nvPr>
        </p:nvSpPr>
        <p:spPr/>
        <p:txBody>
          <a:bodyPr>
            <a:normAutofit/>
          </a:bodyPr>
          <a:lstStyle/>
          <a:p>
            <a:r>
              <a:rPr lang="zh-CN" altLang="en-US" smtClean="0"/>
              <a:t>串</a:t>
            </a:r>
            <a:r>
              <a:rPr lang="en-US" altLang="zh-CN" smtClean="0"/>
              <a:t>(</a:t>
            </a:r>
            <a:r>
              <a:rPr lang="zh-CN" altLang="en-US" smtClean="0"/>
              <a:t>即字符串</a:t>
            </a:r>
            <a:r>
              <a:rPr lang="zh-CN" altLang="en-US"/>
              <a:t>，</a:t>
            </a:r>
            <a:r>
              <a:rPr lang="en-US" altLang="zh-CN" smtClean="0"/>
              <a:t>string)</a:t>
            </a:r>
            <a:r>
              <a:rPr lang="zh-CN" altLang="en-US" smtClean="0"/>
              <a:t>是由零个或多个字符组成的</a:t>
            </a:r>
            <a:r>
              <a:rPr lang="zh-CN" altLang="en-US" smtClean="0">
                <a:solidFill>
                  <a:srgbClr val="0000FF"/>
                </a:solidFill>
              </a:rPr>
              <a:t>有限</a:t>
            </a:r>
            <a:r>
              <a:rPr lang="zh-CN" altLang="en-US" smtClean="0"/>
              <a:t>序列</a:t>
            </a:r>
            <a:endParaRPr lang="en-US" altLang="zh-CN" smtClean="0"/>
          </a:p>
          <a:p>
            <a:r>
              <a:rPr lang="zh-CN" altLang="en-US" smtClean="0"/>
              <a:t>串是一类特殊的线性表</a:t>
            </a:r>
            <a:endParaRPr lang="en-US" altLang="zh-CN" smtClean="0"/>
          </a:p>
          <a:p>
            <a:pPr lvl="1"/>
            <a:r>
              <a:rPr lang="zh-CN" altLang="en-US" smtClean="0"/>
              <a:t>其逻辑结构和线性表极为相似，区别仅在于表中每个数据元素是一个字符</a:t>
            </a:r>
            <a:endParaRPr lang="en-US" altLang="zh-CN" smtClean="0"/>
          </a:p>
          <a:p>
            <a:pPr lvl="1"/>
            <a:r>
              <a:rPr lang="zh-CN" altLang="en-US" smtClean="0"/>
              <a:t>组成串的字符少，字符数量可以很大，对串的操作种类多且复杂</a:t>
            </a:r>
            <a:endParaRPr lang="en-US" altLang="zh-CN" smtClean="0"/>
          </a:p>
          <a:p>
            <a:pPr lvl="1"/>
            <a:r>
              <a:rPr lang="zh-CN" altLang="en-US" smtClean="0"/>
              <a:t>串的基本操作和线性表有很大差别</a:t>
            </a:r>
          </a:p>
          <a:p>
            <a:pPr lvl="2"/>
            <a:r>
              <a:rPr lang="zh-CN" altLang="en-US" smtClean="0"/>
              <a:t>在线性表的基本操作中，大多以“单个元素”作为操作对象</a:t>
            </a:r>
          </a:p>
          <a:p>
            <a:pPr lvl="2"/>
            <a:r>
              <a:rPr lang="zh-CN" altLang="en-US" smtClean="0"/>
              <a:t>在串的基本操作中，通常以“串的整体”作为操作对象：在串中查找子串、插入子串、删除子串、替换子串</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12755162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模式匹配</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a:t>int </a:t>
            </a:r>
            <a:r>
              <a:rPr lang="en-US" smtClean="0"/>
              <a:t>StrIndex(HString </a:t>
            </a:r>
            <a:r>
              <a:rPr lang="en-US"/>
              <a:t>*s,HString *t,int pos){</a:t>
            </a:r>
          </a:p>
          <a:p>
            <a:pPr marL="0" indent="0">
              <a:buNone/>
            </a:pPr>
            <a:r>
              <a:rPr lang="en-US"/>
              <a:t>int i,m,n;</a:t>
            </a:r>
          </a:p>
          <a:p>
            <a:pPr marL="0" indent="0">
              <a:buNone/>
            </a:pPr>
            <a:r>
              <a:rPr lang="en-US"/>
              <a:t>HString sub; StrInit (&amp;sub);</a:t>
            </a:r>
          </a:p>
          <a:p>
            <a:pPr marL="0" indent="0">
              <a:buNone/>
            </a:pPr>
            <a:r>
              <a:rPr lang="en-US"/>
              <a:t>if(pos&gt;0) {</a:t>
            </a:r>
          </a:p>
          <a:p>
            <a:pPr marL="0" indent="0">
              <a:buNone/>
            </a:pPr>
            <a:r>
              <a:rPr lang="en-US"/>
              <a:t>    </a:t>
            </a:r>
            <a:r>
              <a:rPr lang="en-US" smtClean="0"/>
              <a:t>i=pos;n=StrLen(s</a:t>
            </a:r>
            <a:r>
              <a:rPr lang="en-US"/>
              <a:t>);</a:t>
            </a:r>
            <a:r>
              <a:rPr lang="en-US" smtClean="0"/>
              <a:t>m=StrLen(t</a:t>
            </a:r>
            <a:r>
              <a:rPr lang="en-US"/>
              <a:t>);</a:t>
            </a:r>
          </a:p>
          <a:p>
            <a:pPr marL="0" indent="0">
              <a:buNone/>
            </a:pPr>
            <a:r>
              <a:rPr lang="en-US"/>
              <a:t>    while(i&lt;=n-m+1) {</a:t>
            </a:r>
          </a:p>
          <a:p>
            <a:pPr marL="0" indent="0">
              <a:buNone/>
            </a:pPr>
            <a:r>
              <a:rPr lang="en-US"/>
              <a:t>        </a:t>
            </a:r>
            <a:r>
              <a:rPr lang="en-US" smtClean="0"/>
              <a:t>StrSubstr</a:t>
            </a:r>
            <a:r>
              <a:rPr lang="en-US"/>
              <a:t>(&amp;sub,s,i,m);</a:t>
            </a:r>
          </a:p>
          <a:p>
            <a:pPr marL="0" indent="0">
              <a:buNone/>
            </a:pPr>
            <a:r>
              <a:rPr lang="en-US"/>
              <a:t>        if(!IsStrEqual(&amp;sub,t)) i++;</a:t>
            </a:r>
          </a:p>
          <a:p>
            <a:pPr marL="0" indent="0">
              <a:buNone/>
            </a:pPr>
            <a:r>
              <a:rPr lang="en-US"/>
              <a:t>        else return i;</a:t>
            </a:r>
          </a:p>
          <a:p>
            <a:pPr marL="0" indent="0">
              <a:buNone/>
            </a:pPr>
            <a:r>
              <a:rPr lang="en-US"/>
              <a:t>        }</a:t>
            </a:r>
          </a:p>
          <a:p>
            <a:pPr marL="0" indent="0">
              <a:buNone/>
            </a:pPr>
            <a:r>
              <a:rPr lang="en-US"/>
              <a:t>    }</a:t>
            </a:r>
          </a:p>
          <a:p>
            <a:pPr marL="0" indent="0">
              <a:buNone/>
            </a:pPr>
            <a:r>
              <a:rPr lang="en-US"/>
              <a:t>return 0;</a:t>
            </a:r>
          </a:p>
          <a:p>
            <a:pPr marL="0" indent="0">
              <a:buNone/>
            </a:pPr>
            <a:r>
              <a:rPr lang="en-US"/>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1027901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子串置换：利用</a:t>
            </a:r>
            <a:r>
              <a:rPr lang="en-US" altLang="zh-CN"/>
              <a:t>HString</a:t>
            </a:r>
            <a:r>
              <a:rPr lang="zh-CN" altLang="en-US"/>
              <a:t>的基本操作</a:t>
            </a:r>
            <a:endParaRPr lang="en-US"/>
          </a:p>
        </p:txBody>
      </p:sp>
      <p:sp>
        <p:nvSpPr>
          <p:cNvPr id="3" name="内容占位符 2"/>
          <p:cNvSpPr>
            <a:spLocks noGrp="1"/>
          </p:cNvSpPr>
          <p:nvPr>
            <p:ph idx="1"/>
          </p:nvPr>
        </p:nvSpPr>
        <p:spPr/>
        <p:txBody>
          <a:bodyPr>
            <a:normAutofit/>
          </a:bodyPr>
          <a:lstStyle/>
          <a:p>
            <a:r>
              <a:rPr lang="en-US" altLang="zh-CN" sz="2800"/>
              <a:t>void StrRepSubstr(HString *s,HString *t,HString *v</a:t>
            </a:r>
            <a:r>
              <a:rPr lang="en-US" altLang="zh-CN" sz="2800" smtClean="0"/>
              <a:t>)</a:t>
            </a:r>
          </a:p>
          <a:p>
            <a:r>
              <a:rPr lang="zh-CN" altLang="en-US" sz="2800" smtClean="0"/>
              <a:t>用</a:t>
            </a:r>
            <a:r>
              <a:rPr lang="en-US" altLang="zh-CN" sz="2800"/>
              <a:t>v</a:t>
            </a:r>
            <a:r>
              <a:rPr lang="zh-CN" altLang="en-US" sz="2800"/>
              <a:t>替换主串</a:t>
            </a:r>
            <a:r>
              <a:rPr lang="en-US" altLang="zh-CN" sz="2800"/>
              <a:t>s</a:t>
            </a:r>
            <a:r>
              <a:rPr lang="zh-CN" altLang="en-US" sz="2800"/>
              <a:t>中出现的所有与</a:t>
            </a:r>
            <a:r>
              <a:rPr lang="en-US" altLang="zh-CN" sz="2800"/>
              <a:t>t</a:t>
            </a:r>
            <a:r>
              <a:rPr lang="zh-CN" altLang="en-US" sz="2800"/>
              <a:t>相等的不重叠的子</a:t>
            </a:r>
            <a:r>
              <a:rPr lang="zh-CN" altLang="en-US" sz="2800" smtClean="0"/>
              <a:t>串</a:t>
            </a:r>
            <a:endParaRPr lang="en-US" altLang="zh-CN" sz="2800" smtClean="0"/>
          </a:p>
          <a:p>
            <a:r>
              <a:rPr lang="en-US" altLang="zh-CN" sz="2800" smtClean="0"/>
              <a:t>n=StrLen(s); i=StrIndex(s,t,pos); </a:t>
            </a:r>
            <a:r>
              <a:rPr lang="en-US" altLang="zh-CN" sz="2800"/>
              <a:t>m=StrLen(t);</a:t>
            </a:r>
            <a:endParaRPr lang="en-US" sz="28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5" name="Text Box 3"/>
          <p:cNvSpPr txBox="1">
            <a:spLocks noChangeArrowheads="1"/>
          </p:cNvSpPr>
          <p:nvPr/>
        </p:nvSpPr>
        <p:spPr bwMode="auto">
          <a:xfrm>
            <a:off x="631825" y="3937531"/>
            <a:ext cx="7826375" cy="430887"/>
          </a:xfrm>
          <a:prstGeom prst="rect">
            <a:avLst/>
          </a:prstGeom>
          <a:solidFill>
            <a:srgbClr val="FFFF00">
              <a:alpha val="50000"/>
            </a:srgbClr>
          </a:solidFill>
          <a:ln w="25400">
            <a:solidFill>
              <a:schemeClr val="tx2"/>
            </a:solidFill>
            <a:miter lim="800000"/>
            <a:headEnd/>
            <a:tailEnd/>
          </a:ln>
          <a:effectLst/>
        </p:spPr>
        <p:txBody>
          <a:bodyPr>
            <a:spAutoFit/>
          </a:bodyPr>
          <a:lstStyle/>
          <a:p>
            <a:pPr>
              <a:spcBef>
                <a:spcPct val="50000"/>
              </a:spcBef>
            </a:pPr>
            <a:r>
              <a:rPr lang="en-US" altLang="zh-CN" sz="2200"/>
              <a:t>                                     </a:t>
            </a:r>
            <a:r>
              <a:rPr lang="en-US" altLang="zh-CN" sz="2200" b="1" smtClean="0"/>
              <a:t>s </a:t>
            </a:r>
            <a:r>
              <a:rPr lang="zh-CN" altLang="en-US" sz="2200" b="1" dirty="0">
                <a:ea typeface="楷体_GB2312" pitchFamily="49" charset="-122"/>
              </a:rPr>
              <a:t>串</a:t>
            </a:r>
            <a:endParaRPr lang="zh-CN" altLang="en-US" sz="2200" b="1" dirty="0"/>
          </a:p>
        </p:txBody>
      </p:sp>
      <p:sp>
        <p:nvSpPr>
          <p:cNvPr id="6" name="Text Box 4"/>
          <p:cNvSpPr txBox="1">
            <a:spLocks noChangeArrowheads="1"/>
          </p:cNvSpPr>
          <p:nvPr/>
        </p:nvSpPr>
        <p:spPr bwMode="auto">
          <a:xfrm>
            <a:off x="1889125" y="4848756"/>
            <a:ext cx="1463675" cy="430887"/>
          </a:xfrm>
          <a:prstGeom prst="rect">
            <a:avLst/>
          </a:prstGeom>
          <a:solidFill>
            <a:schemeClr val="hlink">
              <a:alpha val="50000"/>
            </a:schemeClr>
          </a:solidFill>
          <a:ln w="25400">
            <a:solidFill>
              <a:srgbClr val="333399"/>
            </a:solidFill>
            <a:miter lim="800000"/>
            <a:headEnd/>
            <a:tailEnd/>
          </a:ln>
          <a:effectLst/>
        </p:spPr>
        <p:txBody>
          <a:bodyPr>
            <a:spAutoFit/>
          </a:bodyPr>
          <a:lstStyle/>
          <a:p>
            <a:r>
              <a:rPr lang="en-US" altLang="zh-CN" sz="2200"/>
              <a:t>   </a:t>
            </a:r>
            <a:r>
              <a:rPr lang="en-US" altLang="zh-CN" sz="2200" b="1" smtClean="0"/>
              <a:t>t</a:t>
            </a:r>
            <a:r>
              <a:rPr lang="zh-CN" altLang="en-US" sz="2200" b="1" smtClean="0">
                <a:ea typeface="楷体_GB2312" pitchFamily="49" charset="-122"/>
              </a:rPr>
              <a:t>串</a:t>
            </a:r>
            <a:endParaRPr lang="zh-CN" altLang="en-US" sz="2200" b="1" dirty="0"/>
          </a:p>
        </p:txBody>
      </p:sp>
      <p:sp>
        <p:nvSpPr>
          <p:cNvPr id="7" name="Text Box 6"/>
          <p:cNvSpPr txBox="1">
            <a:spLocks noChangeArrowheads="1"/>
          </p:cNvSpPr>
          <p:nvPr/>
        </p:nvSpPr>
        <p:spPr bwMode="auto">
          <a:xfrm>
            <a:off x="5105400" y="4859868"/>
            <a:ext cx="1752600" cy="430887"/>
          </a:xfrm>
          <a:prstGeom prst="rect">
            <a:avLst/>
          </a:prstGeom>
          <a:solidFill>
            <a:srgbClr val="FFCC99">
              <a:alpha val="50000"/>
            </a:srgbClr>
          </a:solidFill>
          <a:ln w="25400">
            <a:solidFill>
              <a:srgbClr val="993300"/>
            </a:solidFill>
            <a:miter lim="800000"/>
            <a:headEnd/>
            <a:tailEnd/>
          </a:ln>
          <a:effectLst/>
        </p:spPr>
        <p:txBody>
          <a:bodyPr>
            <a:spAutoFit/>
          </a:bodyPr>
          <a:lstStyle/>
          <a:p>
            <a:pPr>
              <a:spcBef>
                <a:spcPct val="50000"/>
              </a:spcBef>
            </a:pPr>
            <a:r>
              <a:rPr lang="en-US" altLang="zh-CN" sz="2200"/>
              <a:t>     </a:t>
            </a:r>
            <a:r>
              <a:rPr lang="en-US" altLang="zh-CN" sz="2200" b="1" smtClean="0"/>
              <a:t>v </a:t>
            </a:r>
            <a:r>
              <a:rPr lang="zh-CN" altLang="en-US" sz="2200" b="1" dirty="0">
                <a:ea typeface="楷体_GB2312" pitchFamily="49" charset="-122"/>
              </a:rPr>
              <a:t>串</a:t>
            </a:r>
            <a:endParaRPr lang="zh-CN" altLang="en-US" sz="2200" b="1" dirty="0"/>
          </a:p>
        </p:txBody>
      </p:sp>
      <p:sp>
        <p:nvSpPr>
          <p:cNvPr id="8" name="Line 7"/>
          <p:cNvSpPr>
            <a:spLocks noChangeShapeType="1"/>
          </p:cNvSpPr>
          <p:nvPr/>
        </p:nvSpPr>
        <p:spPr bwMode="auto">
          <a:xfrm>
            <a:off x="2362200" y="3945468"/>
            <a:ext cx="0" cy="533400"/>
          </a:xfrm>
          <a:prstGeom prst="line">
            <a:avLst/>
          </a:prstGeom>
          <a:noFill/>
          <a:ln w="9525">
            <a:solidFill>
              <a:schemeClr val="tx1"/>
            </a:solidFill>
            <a:prstDash val="sysDot"/>
            <a:round/>
            <a:headEnd/>
            <a:tailEnd/>
          </a:ln>
          <a:effectLst/>
        </p:spPr>
        <p:txBody>
          <a:bodyPr wrap="none" anchor="ctr"/>
          <a:lstStyle/>
          <a:p>
            <a:endParaRPr lang="zh-CN" altLang="en-US" sz="2200"/>
          </a:p>
        </p:txBody>
      </p:sp>
      <p:sp>
        <p:nvSpPr>
          <p:cNvPr id="9" name="Line 8"/>
          <p:cNvSpPr>
            <a:spLocks noChangeShapeType="1"/>
          </p:cNvSpPr>
          <p:nvPr/>
        </p:nvSpPr>
        <p:spPr bwMode="auto">
          <a:xfrm>
            <a:off x="3810000" y="3945468"/>
            <a:ext cx="0" cy="533400"/>
          </a:xfrm>
          <a:prstGeom prst="line">
            <a:avLst/>
          </a:prstGeom>
          <a:noFill/>
          <a:ln w="9525">
            <a:solidFill>
              <a:schemeClr val="tx1"/>
            </a:solidFill>
            <a:prstDash val="sysDot"/>
            <a:round/>
            <a:headEnd/>
            <a:tailEnd/>
          </a:ln>
          <a:effectLst/>
        </p:spPr>
        <p:txBody>
          <a:bodyPr wrap="none" anchor="ctr"/>
          <a:lstStyle/>
          <a:p>
            <a:endParaRPr lang="zh-CN" altLang="en-US" sz="2200"/>
          </a:p>
        </p:txBody>
      </p:sp>
      <p:sp>
        <p:nvSpPr>
          <p:cNvPr id="10" name="Line 9"/>
          <p:cNvSpPr>
            <a:spLocks noChangeShapeType="1"/>
          </p:cNvSpPr>
          <p:nvPr/>
        </p:nvSpPr>
        <p:spPr bwMode="auto">
          <a:xfrm flipH="1">
            <a:off x="1905000" y="4478868"/>
            <a:ext cx="457200" cy="381000"/>
          </a:xfrm>
          <a:prstGeom prst="line">
            <a:avLst/>
          </a:prstGeom>
          <a:noFill/>
          <a:ln w="9525">
            <a:solidFill>
              <a:srgbClr val="000099"/>
            </a:solidFill>
            <a:prstDash val="sysDot"/>
            <a:round/>
            <a:headEnd/>
            <a:tailEnd/>
          </a:ln>
          <a:effectLst/>
        </p:spPr>
        <p:txBody>
          <a:bodyPr wrap="none" anchor="ctr"/>
          <a:lstStyle/>
          <a:p>
            <a:endParaRPr lang="zh-CN" altLang="en-US" sz="2200"/>
          </a:p>
        </p:txBody>
      </p:sp>
      <p:sp>
        <p:nvSpPr>
          <p:cNvPr id="11" name="Line 10"/>
          <p:cNvSpPr>
            <a:spLocks noChangeShapeType="1"/>
          </p:cNvSpPr>
          <p:nvPr/>
        </p:nvSpPr>
        <p:spPr bwMode="auto">
          <a:xfrm flipH="1">
            <a:off x="3352800" y="4478868"/>
            <a:ext cx="457200" cy="381000"/>
          </a:xfrm>
          <a:prstGeom prst="line">
            <a:avLst/>
          </a:prstGeom>
          <a:noFill/>
          <a:ln w="9525" cap="rnd">
            <a:solidFill>
              <a:srgbClr val="000099"/>
            </a:solidFill>
            <a:prstDash val="sysDot"/>
            <a:round/>
            <a:headEnd/>
            <a:tailEnd/>
          </a:ln>
          <a:effectLst/>
        </p:spPr>
        <p:txBody>
          <a:bodyPr wrap="none" anchor="ctr"/>
          <a:lstStyle/>
          <a:p>
            <a:endParaRPr lang="zh-CN" altLang="en-US" sz="2200"/>
          </a:p>
        </p:txBody>
      </p:sp>
      <p:sp>
        <p:nvSpPr>
          <p:cNvPr id="12" name="Text Box 12"/>
          <p:cNvSpPr txBox="1">
            <a:spLocks noChangeArrowheads="1"/>
          </p:cNvSpPr>
          <p:nvPr/>
        </p:nvSpPr>
        <p:spPr bwMode="auto">
          <a:xfrm>
            <a:off x="2362200" y="5980832"/>
            <a:ext cx="1752600" cy="430887"/>
          </a:xfrm>
          <a:prstGeom prst="rect">
            <a:avLst/>
          </a:prstGeom>
          <a:solidFill>
            <a:srgbClr val="FFCC99">
              <a:alpha val="50000"/>
            </a:srgbClr>
          </a:solidFill>
          <a:ln w="25400">
            <a:solidFill>
              <a:srgbClr val="993300"/>
            </a:solidFill>
            <a:miter lim="800000"/>
            <a:headEnd/>
            <a:tailEnd/>
          </a:ln>
          <a:effectLst/>
        </p:spPr>
        <p:txBody>
          <a:bodyPr>
            <a:spAutoFit/>
          </a:bodyPr>
          <a:lstStyle/>
          <a:p>
            <a:pPr>
              <a:spcBef>
                <a:spcPct val="50000"/>
              </a:spcBef>
            </a:pPr>
            <a:r>
              <a:rPr lang="en-US" altLang="zh-CN" sz="2200"/>
              <a:t>     v</a:t>
            </a:r>
            <a:r>
              <a:rPr lang="zh-CN" altLang="en-US" sz="2200" smtClean="0">
                <a:ea typeface="楷体_GB2312" pitchFamily="49" charset="-122"/>
              </a:rPr>
              <a:t>串</a:t>
            </a:r>
            <a:endParaRPr lang="zh-CN" altLang="en-US" sz="2200" dirty="0"/>
          </a:p>
        </p:txBody>
      </p:sp>
      <p:sp>
        <p:nvSpPr>
          <p:cNvPr id="13" name="Line 13"/>
          <p:cNvSpPr>
            <a:spLocks noChangeShapeType="1"/>
          </p:cNvSpPr>
          <p:nvPr/>
        </p:nvSpPr>
        <p:spPr bwMode="auto">
          <a:xfrm>
            <a:off x="609600" y="3259668"/>
            <a:ext cx="0" cy="685800"/>
          </a:xfrm>
          <a:prstGeom prst="line">
            <a:avLst/>
          </a:prstGeom>
          <a:noFill/>
          <a:ln w="9525">
            <a:solidFill>
              <a:srgbClr val="9966FF"/>
            </a:solidFill>
            <a:round/>
            <a:headEnd/>
            <a:tailEnd type="triangle" w="med" len="lg"/>
          </a:ln>
          <a:effectLst/>
        </p:spPr>
        <p:txBody>
          <a:bodyPr wrap="none" anchor="ctr"/>
          <a:lstStyle/>
          <a:p>
            <a:endParaRPr lang="zh-CN" altLang="en-US" sz="2200"/>
          </a:p>
        </p:txBody>
      </p:sp>
      <p:sp>
        <p:nvSpPr>
          <p:cNvPr id="14" name="Text Box 14"/>
          <p:cNvSpPr txBox="1">
            <a:spLocks noChangeArrowheads="1"/>
          </p:cNvSpPr>
          <p:nvPr/>
        </p:nvSpPr>
        <p:spPr bwMode="auto">
          <a:xfrm>
            <a:off x="593725" y="3402543"/>
            <a:ext cx="599844" cy="430887"/>
          </a:xfrm>
          <a:prstGeom prst="rect">
            <a:avLst/>
          </a:prstGeom>
          <a:noFill/>
          <a:ln w="9525">
            <a:noFill/>
            <a:miter lim="800000"/>
            <a:headEnd/>
            <a:tailEnd/>
          </a:ln>
          <a:effectLst/>
        </p:spPr>
        <p:txBody>
          <a:bodyPr wrap="none">
            <a:spAutoFit/>
          </a:bodyPr>
          <a:lstStyle/>
          <a:p>
            <a:r>
              <a:rPr lang="en-US" altLang="zh-CN" sz="2200" b="1" dirty="0">
                <a:solidFill>
                  <a:srgbClr val="9966FF"/>
                </a:solidFill>
              </a:rPr>
              <a:t>pos</a:t>
            </a:r>
            <a:endParaRPr lang="en-US" altLang="zh-CN" sz="2200" dirty="0"/>
          </a:p>
        </p:txBody>
      </p:sp>
      <p:sp>
        <p:nvSpPr>
          <p:cNvPr id="15" name="Line 15"/>
          <p:cNvSpPr>
            <a:spLocks noChangeShapeType="1"/>
          </p:cNvSpPr>
          <p:nvPr/>
        </p:nvSpPr>
        <p:spPr bwMode="auto">
          <a:xfrm>
            <a:off x="3810000" y="3259668"/>
            <a:ext cx="0" cy="685800"/>
          </a:xfrm>
          <a:prstGeom prst="line">
            <a:avLst/>
          </a:prstGeom>
          <a:noFill/>
          <a:ln w="9525">
            <a:solidFill>
              <a:srgbClr val="9966FF"/>
            </a:solidFill>
            <a:round/>
            <a:headEnd/>
            <a:tailEnd type="triangle" w="med" len="lg"/>
          </a:ln>
          <a:effectLst/>
        </p:spPr>
        <p:txBody>
          <a:bodyPr wrap="none" anchor="ctr"/>
          <a:lstStyle/>
          <a:p>
            <a:endParaRPr lang="zh-CN" altLang="en-US" sz="2200"/>
          </a:p>
        </p:txBody>
      </p:sp>
      <p:sp>
        <p:nvSpPr>
          <p:cNvPr id="16" name="Text Box 16"/>
          <p:cNvSpPr txBox="1">
            <a:spLocks noChangeArrowheads="1"/>
          </p:cNvSpPr>
          <p:nvPr/>
        </p:nvSpPr>
        <p:spPr bwMode="auto">
          <a:xfrm>
            <a:off x="3794125" y="3402543"/>
            <a:ext cx="599844" cy="430887"/>
          </a:xfrm>
          <a:prstGeom prst="rect">
            <a:avLst/>
          </a:prstGeom>
          <a:noFill/>
          <a:ln w="9525">
            <a:noFill/>
            <a:miter lim="800000"/>
            <a:headEnd/>
            <a:tailEnd/>
          </a:ln>
          <a:effectLst/>
        </p:spPr>
        <p:txBody>
          <a:bodyPr wrap="none">
            <a:spAutoFit/>
          </a:bodyPr>
          <a:lstStyle/>
          <a:p>
            <a:r>
              <a:rPr lang="en-US" altLang="zh-CN" sz="2200" b="1">
                <a:solidFill>
                  <a:srgbClr val="9966FF"/>
                </a:solidFill>
              </a:rPr>
              <a:t>pos</a:t>
            </a:r>
            <a:endParaRPr lang="en-US" altLang="zh-CN" sz="2200"/>
          </a:p>
        </p:txBody>
      </p:sp>
      <p:sp>
        <p:nvSpPr>
          <p:cNvPr id="17" name="Text Box 17"/>
          <p:cNvSpPr txBox="1">
            <a:spLocks noChangeArrowheads="1"/>
          </p:cNvSpPr>
          <p:nvPr/>
        </p:nvSpPr>
        <p:spPr bwMode="auto">
          <a:xfrm>
            <a:off x="609600" y="5980832"/>
            <a:ext cx="1752600" cy="430887"/>
          </a:xfrm>
          <a:prstGeom prst="rect">
            <a:avLst/>
          </a:prstGeom>
          <a:solidFill>
            <a:schemeClr val="accent2">
              <a:alpha val="50000"/>
            </a:schemeClr>
          </a:solidFill>
          <a:ln w="25400">
            <a:solidFill>
              <a:schemeClr val="tx2"/>
            </a:solidFill>
            <a:miter lim="800000"/>
            <a:headEnd/>
            <a:tailEnd/>
          </a:ln>
          <a:effectLst/>
        </p:spPr>
        <p:txBody>
          <a:bodyPr>
            <a:spAutoFit/>
          </a:bodyPr>
          <a:lstStyle/>
          <a:p>
            <a:r>
              <a:rPr lang="en-US" altLang="zh-CN" sz="2200"/>
              <a:t>      </a:t>
            </a:r>
            <a:r>
              <a:rPr lang="en-US" altLang="zh-CN" sz="2200">
                <a:solidFill>
                  <a:schemeClr val="tx2"/>
                </a:solidFill>
              </a:rPr>
              <a:t>sub</a:t>
            </a:r>
            <a:endParaRPr lang="en-US" altLang="zh-CN" sz="2200"/>
          </a:p>
        </p:txBody>
      </p:sp>
      <p:sp>
        <p:nvSpPr>
          <p:cNvPr id="18" name="Line 18"/>
          <p:cNvSpPr>
            <a:spLocks noChangeShapeType="1"/>
          </p:cNvSpPr>
          <p:nvPr/>
        </p:nvSpPr>
        <p:spPr bwMode="auto">
          <a:xfrm>
            <a:off x="2362200" y="3183468"/>
            <a:ext cx="0" cy="762000"/>
          </a:xfrm>
          <a:prstGeom prst="line">
            <a:avLst/>
          </a:prstGeom>
          <a:noFill/>
          <a:ln w="25400">
            <a:solidFill>
              <a:srgbClr val="FF6600"/>
            </a:solidFill>
            <a:round/>
            <a:headEnd/>
            <a:tailEnd type="triangle" w="med" len="lg"/>
          </a:ln>
          <a:effectLst/>
        </p:spPr>
        <p:txBody>
          <a:bodyPr wrap="none" anchor="ctr"/>
          <a:lstStyle/>
          <a:p>
            <a:endParaRPr lang="zh-CN" altLang="en-US" sz="2200"/>
          </a:p>
        </p:txBody>
      </p:sp>
      <p:sp>
        <p:nvSpPr>
          <p:cNvPr id="19" name="Text Box 19"/>
          <p:cNvSpPr txBox="1">
            <a:spLocks noChangeArrowheads="1"/>
          </p:cNvSpPr>
          <p:nvPr/>
        </p:nvSpPr>
        <p:spPr bwMode="auto">
          <a:xfrm>
            <a:off x="2346325" y="3478743"/>
            <a:ext cx="641499" cy="430887"/>
          </a:xfrm>
          <a:prstGeom prst="rect">
            <a:avLst/>
          </a:prstGeom>
          <a:noFill/>
          <a:ln w="9525">
            <a:noFill/>
            <a:miter lim="800000"/>
            <a:headEnd/>
            <a:tailEnd/>
          </a:ln>
          <a:effectLst/>
        </p:spPr>
        <p:txBody>
          <a:bodyPr wrap="square">
            <a:spAutoFit/>
          </a:bodyPr>
          <a:lstStyle/>
          <a:p>
            <a:r>
              <a:rPr lang="en-US" altLang="zh-CN" sz="2200" b="1">
                <a:solidFill>
                  <a:srgbClr val="FF6600"/>
                </a:solidFill>
              </a:rPr>
              <a:t>i</a:t>
            </a:r>
            <a:endParaRPr lang="en-US" altLang="zh-CN" sz="2200"/>
          </a:p>
        </p:txBody>
      </p:sp>
      <p:sp>
        <p:nvSpPr>
          <p:cNvPr id="20" name="Text Box 20"/>
          <p:cNvSpPr txBox="1">
            <a:spLocks noChangeArrowheads="1"/>
          </p:cNvSpPr>
          <p:nvPr/>
        </p:nvSpPr>
        <p:spPr bwMode="auto">
          <a:xfrm>
            <a:off x="714934" y="5549170"/>
            <a:ext cx="1238159" cy="400110"/>
          </a:xfrm>
          <a:prstGeom prst="rect">
            <a:avLst/>
          </a:prstGeom>
          <a:noFill/>
          <a:ln w="9525">
            <a:noFill/>
            <a:miter lim="800000"/>
            <a:headEnd/>
            <a:tailEnd/>
          </a:ln>
          <a:effectLst/>
        </p:spPr>
        <p:txBody>
          <a:bodyPr wrap="none">
            <a:spAutoFit/>
          </a:bodyPr>
          <a:lstStyle/>
          <a:p>
            <a:r>
              <a:rPr lang="en-US" altLang="zh-CN" sz="2000" smtClean="0">
                <a:solidFill>
                  <a:srgbClr val="0000FF"/>
                </a:solidFill>
              </a:rPr>
              <a:t>newStr </a:t>
            </a:r>
            <a:r>
              <a:rPr lang="zh-CN" altLang="en-US" sz="2000">
                <a:solidFill>
                  <a:srgbClr val="0000FF"/>
                </a:solidFill>
                <a:ea typeface="楷体_GB2312" pitchFamily="49" charset="-122"/>
              </a:rPr>
              <a:t>串</a:t>
            </a:r>
            <a:endParaRPr lang="zh-CN" altLang="en-US" sz="2800"/>
          </a:p>
        </p:txBody>
      </p:sp>
      <p:sp>
        <p:nvSpPr>
          <p:cNvPr id="21" name="Text Box 21"/>
          <p:cNvSpPr txBox="1">
            <a:spLocks noChangeArrowheads="1"/>
          </p:cNvSpPr>
          <p:nvPr/>
        </p:nvSpPr>
        <p:spPr bwMode="auto">
          <a:xfrm>
            <a:off x="1143000" y="3945468"/>
            <a:ext cx="590226" cy="430887"/>
          </a:xfrm>
          <a:prstGeom prst="rect">
            <a:avLst/>
          </a:prstGeom>
          <a:noFill/>
          <a:ln w="9525">
            <a:noFill/>
            <a:miter lim="800000"/>
            <a:headEnd/>
            <a:tailEnd/>
          </a:ln>
          <a:effectLst/>
        </p:spPr>
        <p:txBody>
          <a:bodyPr wrap="none">
            <a:spAutoFit/>
          </a:bodyPr>
          <a:lstStyle/>
          <a:p>
            <a:r>
              <a:rPr lang="en-US" altLang="zh-CN" sz="2200" dirty="0"/>
              <a:t>sub</a:t>
            </a:r>
          </a:p>
        </p:txBody>
      </p:sp>
      <p:sp>
        <p:nvSpPr>
          <p:cNvPr id="22" name="Rectangle 22"/>
          <p:cNvSpPr>
            <a:spLocks noChangeArrowheads="1"/>
          </p:cNvSpPr>
          <p:nvPr/>
        </p:nvSpPr>
        <p:spPr bwMode="auto">
          <a:xfrm>
            <a:off x="4343400" y="3412068"/>
            <a:ext cx="829073" cy="430887"/>
          </a:xfrm>
          <a:prstGeom prst="rect">
            <a:avLst/>
          </a:prstGeom>
          <a:noFill/>
          <a:ln w="9525">
            <a:noFill/>
            <a:miter lim="800000"/>
            <a:headEnd/>
            <a:tailEnd/>
          </a:ln>
          <a:effectLst/>
        </p:spPr>
        <p:txBody>
          <a:bodyPr wrap="none">
            <a:spAutoFit/>
          </a:bodyPr>
          <a:lstStyle/>
          <a:p>
            <a:r>
              <a:rPr lang="en-US" altLang="zh-CN" sz="2200" b="1">
                <a:solidFill>
                  <a:srgbClr val="9966FF"/>
                </a:solidFill>
              </a:rPr>
              <a:t>= i+m</a:t>
            </a:r>
          </a:p>
        </p:txBody>
      </p:sp>
      <p:sp>
        <p:nvSpPr>
          <p:cNvPr id="23" name="Line 23"/>
          <p:cNvSpPr>
            <a:spLocks noChangeShapeType="1"/>
          </p:cNvSpPr>
          <p:nvPr/>
        </p:nvSpPr>
        <p:spPr bwMode="auto">
          <a:xfrm>
            <a:off x="7026275" y="3294593"/>
            <a:ext cx="0" cy="685800"/>
          </a:xfrm>
          <a:prstGeom prst="line">
            <a:avLst/>
          </a:prstGeom>
          <a:noFill/>
          <a:ln w="9525">
            <a:solidFill>
              <a:srgbClr val="9966FF"/>
            </a:solidFill>
            <a:round/>
            <a:headEnd/>
            <a:tailEnd type="triangle" w="med" len="lg"/>
          </a:ln>
          <a:effectLst/>
        </p:spPr>
        <p:txBody>
          <a:bodyPr wrap="none" anchor="ctr"/>
          <a:lstStyle/>
          <a:p>
            <a:endParaRPr lang="zh-CN" altLang="en-US" sz="2200"/>
          </a:p>
        </p:txBody>
      </p:sp>
      <p:sp>
        <p:nvSpPr>
          <p:cNvPr id="24" name="Text Box 24"/>
          <p:cNvSpPr txBox="1">
            <a:spLocks noChangeArrowheads="1"/>
          </p:cNvSpPr>
          <p:nvPr/>
        </p:nvSpPr>
        <p:spPr bwMode="auto">
          <a:xfrm>
            <a:off x="7010400" y="3437468"/>
            <a:ext cx="599844" cy="430887"/>
          </a:xfrm>
          <a:prstGeom prst="rect">
            <a:avLst/>
          </a:prstGeom>
          <a:noFill/>
          <a:ln w="9525">
            <a:noFill/>
            <a:miter lim="800000"/>
            <a:headEnd/>
            <a:tailEnd/>
          </a:ln>
          <a:effectLst/>
        </p:spPr>
        <p:txBody>
          <a:bodyPr wrap="none">
            <a:spAutoFit/>
          </a:bodyPr>
          <a:lstStyle/>
          <a:p>
            <a:r>
              <a:rPr lang="en-US" altLang="zh-CN" sz="2200" b="1">
                <a:solidFill>
                  <a:srgbClr val="9966FF"/>
                </a:solidFill>
              </a:rPr>
              <a:t>pos</a:t>
            </a:r>
            <a:endParaRPr lang="en-US" altLang="zh-CN" sz="2200"/>
          </a:p>
        </p:txBody>
      </p:sp>
      <p:sp>
        <p:nvSpPr>
          <p:cNvPr id="25" name="Line 25"/>
          <p:cNvSpPr>
            <a:spLocks noChangeShapeType="1"/>
          </p:cNvSpPr>
          <p:nvPr/>
        </p:nvSpPr>
        <p:spPr bwMode="auto">
          <a:xfrm>
            <a:off x="7010400" y="3945468"/>
            <a:ext cx="0" cy="533400"/>
          </a:xfrm>
          <a:prstGeom prst="line">
            <a:avLst/>
          </a:prstGeom>
          <a:noFill/>
          <a:ln w="9525">
            <a:solidFill>
              <a:schemeClr val="tx1"/>
            </a:solidFill>
            <a:prstDash val="sysDot"/>
            <a:round/>
            <a:headEnd/>
            <a:tailEnd/>
          </a:ln>
          <a:effectLst/>
        </p:spPr>
        <p:txBody>
          <a:bodyPr wrap="none" anchor="ctr"/>
          <a:lstStyle/>
          <a:p>
            <a:endParaRPr lang="zh-CN" altLang="en-US" sz="2200"/>
          </a:p>
        </p:txBody>
      </p:sp>
      <p:sp>
        <p:nvSpPr>
          <p:cNvPr id="26" name="AutoShape 26"/>
          <p:cNvSpPr>
            <a:spLocks/>
          </p:cNvSpPr>
          <p:nvPr/>
        </p:nvSpPr>
        <p:spPr bwMode="auto">
          <a:xfrm rot="16205486">
            <a:off x="7581106" y="3830375"/>
            <a:ext cx="303213" cy="1447800"/>
          </a:xfrm>
          <a:prstGeom prst="leftBrace">
            <a:avLst>
              <a:gd name="adj1" fmla="val 39791"/>
              <a:gd name="adj2" fmla="val 50000"/>
            </a:avLst>
          </a:prstGeom>
          <a:noFill/>
          <a:ln w="9525">
            <a:solidFill>
              <a:srgbClr val="000099"/>
            </a:solidFill>
            <a:round/>
            <a:headEnd/>
            <a:tailEnd/>
          </a:ln>
          <a:effectLst/>
        </p:spPr>
        <p:txBody>
          <a:bodyPr wrap="none" anchor="ctr"/>
          <a:lstStyle/>
          <a:p>
            <a:endParaRPr lang="zh-CN" altLang="en-US" sz="2200"/>
          </a:p>
        </p:txBody>
      </p:sp>
      <p:sp>
        <p:nvSpPr>
          <p:cNvPr id="27" name="Text Box 27"/>
          <p:cNvSpPr txBox="1">
            <a:spLocks noChangeArrowheads="1"/>
          </p:cNvSpPr>
          <p:nvPr/>
        </p:nvSpPr>
        <p:spPr bwMode="auto">
          <a:xfrm>
            <a:off x="7146925" y="4645556"/>
            <a:ext cx="928459" cy="430887"/>
          </a:xfrm>
          <a:prstGeom prst="rect">
            <a:avLst/>
          </a:prstGeom>
          <a:noFill/>
          <a:ln w="9525">
            <a:noFill/>
            <a:miter lim="800000"/>
            <a:headEnd/>
            <a:tailEnd/>
          </a:ln>
          <a:effectLst/>
        </p:spPr>
        <p:txBody>
          <a:bodyPr wrap="none">
            <a:spAutoFit/>
          </a:bodyPr>
          <a:lstStyle/>
          <a:p>
            <a:r>
              <a:rPr lang="en-US" altLang="zh-CN" sz="2200" smtClean="0">
                <a:solidFill>
                  <a:srgbClr val="000099"/>
                </a:solidFill>
              </a:rPr>
              <a:t>n-m+1</a:t>
            </a:r>
            <a:endParaRPr lang="en-US" altLang="zh-CN" sz="2200"/>
          </a:p>
        </p:txBody>
      </p:sp>
    </p:spTree>
    <p:extLst>
      <p:ext uri="{BB962C8B-B14F-4D97-AF65-F5344CB8AC3E}">
        <p14:creationId xmlns:p14="http://schemas.microsoft.com/office/powerpoint/2010/main" val="37031823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7"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ppt_h/2"/>
                                          </p:val>
                                        </p:tav>
                                        <p:tav tm="100000">
                                          <p:val>
                                            <p:strVal val="#ppt_y"/>
                                          </p:val>
                                        </p:tav>
                                      </p:tavLst>
                                    </p:anim>
                                    <p:anim calcmode="lin" valueType="num">
                                      <p:cBhvr>
                                        <p:cTn id="32" dur="500" fill="hold"/>
                                        <p:tgtEl>
                                          <p:spTgt spid="10"/>
                                        </p:tgtEl>
                                        <p:attrNameLst>
                                          <p:attrName>ppt_w</p:attrName>
                                        </p:attrNameLst>
                                      </p:cBhvr>
                                      <p:tavLst>
                                        <p:tav tm="0">
                                          <p:val>
                                            <p:strVal val="#ppt_w"/>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17" presetClass="entr" presetSubtype="4"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100000">
                                          <p:val>
                                            <p:strVal val="#ppt_x"/>
                                          </p:val>
                                        </p:tav>
                                      </p:tavLst>
                                    </p:anim>
                                    <p:anim calcmode="lin" valueType="num">
                                      <p:cBhvr>
                                        <p:cTn id="38" dur="500" fill="hold"/>
                                        <p:tgtEl>
                                          <p:spTgt spid="8"/>
                                        </p:tgtEl>
                                        <p:attrNameLst>
                                          <p:attrName>ppt_y</p:attrName>
                                        </p:attrNameLst>
                                      </p:cBhvr>
                                      <p:tavLst>
                                        <p:tav tm="0">
                                          <p:val>
                                            <p:strVal val="#ppt_y+#ppt_h/2"/>
                                          </p:val>
                                        </p:tav>
                                        <p:tav tm="100000">
                                          <p:val>
                                            <p:strVal val="#ppt_y"/>
                                          </p:val>
                                        </p:tav>
                                      </p:tavLst>
                                    </p:anim>
                                    <p:anim calcmode="lin" valueType="num">
                                      <p:cBhvr>
                                        <p:cTn id="39" dur="500" fill="hold"/>
                                        <p:tgtEl>
                                          <p:spTgt spid="8"/>
                                        </p:tgtEl>
                                        <p:attrNameLst>
                                          <p:attrName>ppt_w</p:attrName>
                                        </p:attrNameLst>
                                      </p:cBhvr>
                                      <p:tavLst>
                                        <p:tav tm="0">
                                          <p:val>
                                            <p:strVal val="#ppt_w"/>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childTnLst>
                                </p:cTn>
                              </p:par>
                            </p:childTnLst>
                          </p:cTn>
                        </p:par>
                        <p:par>
                          <p:cTn id="41" fill="hold">
                            <p:stCondLst>
                              <p:cond delay="1000"/>
                            </p:stCondLst>
                            <p:childTnLst>
                              <p:par>
                                <p:cTn id="42" presetID="17" presetClass="entr" presetSubtype="4"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par>
                          <p:cTn id="48" fill="hold">
                            <p:stCondLst>
                              <p:cond delay="1500"/>
                            </p:stCondLst>
                            <p:childTnLst>
                              <p:par>
                                <p:cTn id="49" presetID="17" presetClass="entr" presetSubtype="4"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ppt_x</p:attrName>
                                        </p:attrNameLst>
                                      </p:cBhvr>
                                      <p:tavLst>
                                        <p:tav tm="0">
                                          <p:val>
                                            <p:strVal val="#ppt_x"/>
                                          </p:val>
                                        </p:tav>
                                        <p:tav tm="100000">
                                          <p:val>
                                            <p:strVal val="#ppt_x"/>
                                          </p:val>
                                        </p:tav>
                                      </p:tavLst>
                                    </p:anim>
                                    <p:anim calcmode="lin" valueType="num">
                                      <p:cBhvr>
                                        <p:cTn id="52" dur="500" fill="hold"/>
                                        <p:tgtEl>
                                          <p:spTgt spid="9"/>
                                        </p:tgtEl>
                                        <p:attrNameLst>
                                          <p:attrName>ppt_y</p:attrName>
                                        </p:attrNameLst>
                                      </p:cBhvr>
                                      <p:tavLst>
                                        <p:tav tm="0">
                                          <p:val>
                                            <p:strVal val="#ppt_y+#ppt_h/2"/>
                                          </p:val>
                                        </p:tav>
                                        <p:tav tm="100000">
                                          <p:val>
                                            <p:strVal val="#ppt_y"/>
                                          </p:val>
                                        </p:tav>
                                      </p:tavLst>
                                    </p:anim>
                                    <p:anim calcmode="lin" valueType="num">
                                      <p:cBhvr>
                                        <p:cTn id="53" dur="500" fill="hold"/>
                                        <p:tgtEl>
                                          <p:spTgt spid="9"/>
                                        </p:tgtEl>
                                        <p:attrNameLst>
                                          <p:attrName>ppt_w</p:attrName>
                                        </p:attrNameLst>
                                      </p:cBhvr>
                                      <p:tavLst>
                                        <p:tav tm="0">
                                          <p:val>
                                            <p:strVal val="#ppt_w"/>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ppt_x</p:attrName>
                                        </p:attrNameLst>
                                      </p:cBhvr>
                                      <p:tavLst>
                                        <p:tav tm="0">
                                          <p:val>
                                            <p:strVal val="#ppt_x"/>
                                          </p:val>
                                        </p:tav>
                                        <p:tav tm="100000">
                                          <p:val>
                                            <p:strVal val="#ppt_x"/>
                                          </p:val>
                                        </p:tav>
                                      </p:tavLst>
                                    </p:anim>
                                    <p:anim calcmode="lin" valueType="num">
                                      <p:cBhvr>
                                        <p:cTn id="60" dur="500" fill="hold"/>
                                        <p:tgtEl>
                                          <p:spTgt spid="18"/>
                                        </p:tgtEl>
                                        <p:attrNameLst>
                                          <p:attrName>ppt_y</p:attrName>
                                        </p:attrNameLst>
                                      </p:cBhvr>
                                      <p:tavLst>
                                        <p:tav tm="0">
                                          <p:val>
                                            <p:strVal val="#ppt_y-#ppt_h/2"/>
                                          </p:val>
                                        </p:tav>
                                        <p:tav tm="100000">
                                          <p:val>
                                            <p:strVal val="#ppt_y"/>
                                          </p:val>
                                        </p:tav>
                                      </p:tavLst>
                                    </p:anim>
                                    <p:anim calcmode="lin" valueType="num">
                                      <p:cBhvr>
                                        <p:cTn id="61" dur="500" fill="hold"/>
                                        <p:tgtEl>
                                          <p:spTgt spid="18"/>
                                        </p:tgtEl>
                                        <p:attrNameLst>
                                          <p:attrName>ppt_w</p:attrName>
                                        </p:attrNameLst>
                                      </p:cBhvr>
                                      <p:tavLst>
                                        <p:tav tm="0">
                                          <p:val>
                                            <p:strVal val="#ppt_w"/>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2" presetClass="entr" presetSubtype="1"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ppt_x"/>
                                          </p:val>
                                        </p:tav>
                                        <p:tav tm="100000">
                                          <p:val>
                                            <p:strVal val="#ppt_x"/>
                                          </p:val>
                                        </p:tav>
                                      </p:tavLst>
                                    </p:anim>
                                    <p:anim calcmode="lin" valueType="num">
                                      <p:cBhvr additive="base">
                                        <p:cTn id="67"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left)">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wipe(left)">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up)">
                                      <p:cBhvr>
                                        <p:cTn id="91" dur="500"/>
                                        <p:tgtEl>
                                          <p:spTgt spid="15"/>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wipe(left)">
                                      <p:cBhvr>
                                        <p:cTn id="95" dur="500"/>
                                        <p:tgtEl>
                                          <p:spTgt spid="1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wipe(up)">
                                      <p:cBhvr>
                                        <p:cTn id="105" dur="500"/>
                                        <p:tgtEl>
                                          <p:spTgt spid="23"/>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000"/>
                            </p:stCondLst>
                            <p:childTnLst>
                              <p:par>
                                <p:cTn id="111" presetID="17" presetClass="entr" presetSubtype="4" fill="hold" grpId="0" nodeType="after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p:cTn id="113" dur="500" fill="hold"/>
                                        <p:tgtEl>
                                          <p:spTgt spid="25"/>
                                        </p:tgtEl>
                                        <p:attrNameLst>
                                          <p:attrName>ppt_x</p:attrName>
                                        </p:attrNameLst>
                                      </p:cBhvr>
                                      <p:tavLst>
                                        <p:tav tm="0">
                                          <p:val>
                                            <p:strVal val="#ppt_x"/>
                                          </p:val>
                                        </p:tav>
                                        <p:tav tm="100000">
                                          <p:val>
                                            <p:strVal val="#ppt_x"/>
                                          </p:val>
                                        </p:tav>
                                      </p:tavLst>
                                    </p:anim>
                                    <p:anim calcmode="lin" valueType="num">
                                      <p:cBhvr>
                                        <p:cTn id="114" dur="500" fill="hold"/>
                                        <p:tgtEl>
                                          <p:spTgt spid="25"/>
                                        </p:tgtEl>
                                        <p:attrNameLst>
                                          <p:attrName>ppt_y</p:attrName>
                                        </p:attrNameLst>
                                      </p:cBhvr>
                                      <p:tavLst>
                                        <p:tav tm="0">
                                          <p:val>
                                            <p:strVal val="#ppt_y+#ppt_h/2"/>
                                          </p:val>
                                        </p:tav>
                                        <p:tav tm="100000">
                                          <p:val>
                                            <p:strVal val="#ppt_y"/>
                                          </p:val>
                                        </p:tav>
                                      </p:tavLst>
                                    </p:anim>
                                    <p:anim calcmode="lin" valueType="num">
                                      <p:cBhvr>
                                        <p:cTn id="115" dur="500" fill="hold"/>
                                        <p:tgtEl>
                                          <p:spTgt spid="25"/>
                                        </p:tgtEl>
                                        <p:attrNameLst>
                                          <p:attrName>ppt_w</p:attrName>
                                        </p:attrNameLst>
                                      </p:cBhvr>
                                      <p:tavLst>
                                        <p:tav tm="0">
                                          <p:val>
                                            <p:strVal val="#ppt_w"/>
                                          </p:val>
                                        </p:tav>
                                        <p:tav tm="100000">
                                          <p:val>
                                            <p:strVal val="#ppt_w"/>
                                          </p:val>
                                        </p:tav>
                                      </p:tavLst>
                                    </p:anim>
                                    <p:anim calcmode="lin" valueType="num">
                                      <p:cBhvr>
                                        <p:cTn id="116"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wipe(left)">
                                      <p:cBhvr>
                                        <p:cTn id="121" dur="500"/>
                                        <p:tgtEl>
                                          <p:spTgt spid="2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wipe(left)">
                                      <p:cBhvr>
                                        <p:cTn id="1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p:bldP spid="9" grpId="0" animBg="1"/>
      <p:bldP spid="10" grpId="0" animBg="1"/>
      <p:bldP spid="11" grpId="0" animBg="1"/>
      <p:bldP spid="12" grpId="0" animBg="1" autoUpdateAnimBg="0"/>
      <p:bldP spid="13" grpId="0" animBg="1"/>
      <p:bldP spid="14" grpId="0" autoUpdateAnimBg="0"/>
      <p:bldP spid="15" grpId="0" animBg="1"/>
      <p:bldP spid="16" grpId="0" autoUpdateAnimBg="0"/>
      <p:bldP spid="17" grpId="0" animBg="1" autoUpdateAnimBg="0"/>
      <p:bldP spid="18" grpId="0" animBg="1"/>
      <p:bldP spid="19" grpId="0" autoUpdateAnimBg="0"/>
      <p:bldP spid="20" grpId="0" autoUpdateAnimBg="0"/>
      <p:bldP spid="21" grpId="0" autoUpdateAnimBg="0"/>
      <p:bldP spid="22" grpId="0" autoUpdateAnimBg="0"/>
      <p:bldP spid="23" grpId="0" animBg="1"/>
      <p:bldP spid="24" grpId="0" autoUpdateAnimBg="0"/>
      <p:bldP spid="25" grpId="0" animBg="1"/>
      <p:bldP spid="26" grpId="0" animBg="1"/>
      <p:bldP spid="2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子串置换</a:t>
            </a:r>
            <a:endParaRPr lang="en-US"/>
          </a:p>
        </p:txBody>
      </p:sp>
      <p:sp>
        <p:nvSpPr>
          <p:cNvPr id="3" name="内容占位符 2"/>
          <p:cNvSpPr>
            <a:spLocks noGrp="1"/>
          </p:cNvSpPr>
          <p:nvPr>
            <p:ph idx="1"/>
          </p:nvPr>
        </p:nvSpPr>
        <p:spPr>
          <a:xfrm>
            <a:off x="457200" y="620688"/>
            <a:ext cx="8229600" cy="6165304"/>
          </a:xfrm>
        </p:spPr>
        <p:txBody>
          <a:bodyPr>
            <a:noAutofit/>
          </a:bodyPr>
          <a:lstStyle/>
          <a:p>
            <a:pPr marL="0" indent="0">
              <a:spcBef>
                <a:spcPts val="0"/>
              </a:spcBef>
              <a:buNone/>
            </a:pPr>
            <a:r>
              <a:rPr lang="en-US" sz="2400"/>
              <a:t>void StrRepSubstr(HString *s,HString *t,HString *v){</a:t>
            </a:r>
          </a:p>
          <a:p>
            <a:pPr marL="0" indent="0">
              <a:spcBef>
                <a:spcPts val="0"/>
              </a:spcBef>
              <a:buNone/>
            </a:pPr>
            <a:r>
              <a:rPr lang="en-US" sz="2400"/>
              <a:t>int n,m,pos,i;</a:t>
            </a:r>
          </a:p>
          <a:p>
            <a:pPr marL="0" indent="0">
              <a:spcBef>
                <a:spcPts val="0"/>
              </a:spcBef>
              <a:buNone/>
            </a:pPr>
            <a:r>
              <a:rPr lang="en-US" sz="2400"/>
              <a:t>HString newStr,sub</a:t>
            </a:r>
            <a:r>
              <a:rPr lang="en-US" sz="2400" smtClean="0"/>
              <a:t>; StrInit</a:t>
            </a:r>
            <a:r>
              <a:rPr lang="en-US" sz="2400"/>
              <a:t>(&amp;newStr);StrInit(&amp;sub);</a:t>
            </a:r>
          </a:p>
          <a:p>
            <a:pPr marL="0" indent="0">
              <a:spcBef>
                <a:spcPts val="0"/>
              </a:spcBef>
              <a:buNone/>
            </a:pPr>
            <a:r>
              <a:rPr lang="en-US" sz="2400"/>
              <a:t>n=StrLen(s);m=StrLen(t);pos=1</a:t>
            </a:r>
            <a:r>
              <a:rPr lang="en-US" sz="2400" smtClean="0"/>
              <a:t>; i=1</a:t>
            </a:r>
            <a:r>
              <a:rPr lang="en-US" sz="2400"/>
              <a:t>;</a:t>
            </a:r>
          </a:p>
          <a:p>
            <a:pPr marL="0" indent="0">
              <a:spcBef>
                <a:spcPts val="0"/>
              </a:spcBef>
              <a:buNone/>
            </a:pPr>
            <a:r>
              <a:rPr lang="en-US" sz="2400"/>
              <a:t>while(pos&lt;=n-m+1 &amp;&amp; i){</a:t>
            </a:r>
          </a:p>
          <a:p>
            <a:pPr marL="0" indent="0">
              <a:spcBef>
                <a:spcPts val="0"/>
              </a:spcBef>
              <a:buNone/>
            </a:pPr>
            <a:r>
              <a:rPr lang="en-US" sz="2400"/>
              <a:t>    i=StrIndex(s,t,pos);</a:t>
            </a:r>
          </a:p>
          <a:p>
            <a:pPr marL="0" indent="0">
              <a:spcBef>
                <a:spcPts val="0"/>
              </a:spcBef>
              <a:buNone/>
            </a:pPr>
            <a:r>
              <a:rPr lang="en-US" sz="2400"/>
              <a:t>    if(i!=0){</a:t>
            </a:r>
          </a:p>
          <a:p>
            <a:pPr marL="0" indent="0">
              <a:spcBef>
                <a:spcPts val="0"/>
              </a:spcBef>
              <a:buNone/>
            </a:pPr>
            <a:r>
              <a:rPr lang="en-US" sz="2400"/>
              <a:t>        StrSubstr(&amp;sub,s,pos,i-pos); //sub</a:t>
            </a:r>
            <a:r>
              <a:rPr lang="zh-CN" altLang="en-US" sz="2400"/>
              <a:t>存放 无需置换的子串</a:t>
            </a:r>
          </a:p>
          <a:p>
            <a:pPr marL="0" indent="0">
              <a:spcBef>
                <a:spcPts val="0"/>
              </a:spcBef>
              <a:buNone/>
            </a:pPr>
            <a:r>
              <a:rPr lang="zh-CN" altLang="en-US" sz="2400"/>
              <a:t>        </a:t>
            </a:r>
            <a:r>
              <a:rPr lang="en-US" sz="2400"/>
              <a:t>StrConcat(&amp;newStr,&amp;newStr,&amp;sub);</a:t>
            </a:r>
          </a:p>
          <a:p>
            <a:pPr marL="0" indent="0">
              <a:spcBef>
                <a:spcPts val="0"/>
              </a:spcBef>
              <a:buNone/>
            </a:pPr>
            <a:r>
              <a:rPr lang="en-US" sz="2400"/>
              <a:t>        StrConcat(&amp;newStr,&amp;newStr,v);</a:t>
            </a:r>
          </a:p>
          <a:p>
            <a:pPr marL="0" indent="0">
              <a:spcBef>
                <a:spcPts val="0"/>
              </a:spcBef>
              <a:buNone/>
            </a:pPr>
            <a:r>
              <a:rPr lang="en-US" sz="2400"/>
              <a:t>        pos=i+m;</a:t>
            </a:r>
          </a:p>
          <a:p>
            <a:pPr marL="0" indent="0">
              <a:spcBef>
                <a:spcPts val="0"/>
              </a:spcBef>
              <a:buNone/>
            </a:pPr>
            <a:r>
              <a:rPr lang="en-US" sz="2400"/>
              <a:t>    }</a:t>
            </a:r>
          </a:p>
          <a:p>
            <a:pPr marL="0" indent="0">
              <a:spcBef>
                <a:spcPts val="0"/>
              </a:spcBef>
              <a:buNone/>
            </a:pPr>
            <a:r>
              <a:rPr lang="en-US" sz="2400"/>
              <a:t>}</a:t>
            </a:r>
          </a:p>
          <a:p>
            <a:pPr marL="0" indent="0">
              <a:spcBef>
                <a:spcPts val="0"/>
              </a:spcBef>
              <a:buNone/>
            </a:pPr>
            <a:r>
              <a:rPr lang="en-US" sz="2400"/>
              <a:t>if(StrSubstr(&amp;sub,s,pos,n-pos+1</a:t>
            </a:r>
            <a:r>
              <a:rPr lang="en-US" sz="2400" smtClean="0"/>
              <a:t>)) StrConcat(s</a:t>
            </a:r>
            <a:r>
              <a:rPr lang="en-US" sz="2400"/>
              <a:t>,&amp;newStr,&amp;sub);</a:t>
            </a:r>
          </a:p>
          <a:p>
            <a:pPr marL="0" indent="0">
              <a:spcBef>
                <a:spcPts val="0"/>
              </a:spcBef>
              <a:buNone/>
            </a:pPr>
            <a:r>
              <a:rPr lang="en-US" sz="2400"/>
              <a:t>else StrCopy(s,&amp;newStr);</a:t>
            </a:r>
          </a:p>
          <a:p>
            <a:pPr marL="0" indent="0">
              <a:spcBef>
                <a:spcPts val="0"/>
              </a:spcBef>
              <a:buNone/>
            </a:pPr>
            <a:r>
              <a:rPr lang="en-US" sz="2400"/>
              <a:t>return</a:t>
            </a:r>
            <a:r>
              <a:rPr lang="en-US" sz="2400" smtClean="0"/>
              <a:t>; }</a:t>
            </a:r>
            <a:endParaRPr lang="en-US" sz="24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254200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2.3 </a:t>
            </a:r>
            <a:r>
              <a:rPr lang="zh-CN" altLang="en-US" smtClean="0"/>
              <a:t>块链存储</a:t>
            </a:r>
            <a:endParaRPr lang="en-US"/>
          </a:p>
        </p:txBody>
      </p:sp>
      <p:sp>
        <p:nvSpPr>
          <p:cNvPr id="3" name="内容占位符 2"/>
          <p:cNvSpPr>
            <a:spLocks noGrp="1"/>
          </p:cNvSpPr>
          <p:nvPr>
            <p:ph idx="1"/>
          </p:nvPr>
        </p:nvSpPr>
        <p:spPr/>
        <p:txBody>
          <a:bodyPr/>
          <a:lstStyle/>
          <a:p>
            <a:r>
              <a:rPr lang="zh-CN" altLang="en-US" dirty="0" smtClean="0"/>
              <a:t>链式存储特点 ：用链表存储串值，易插入和删除</a:t>
            </a:r>
            <a:endParaRPr lang="en-US" altLang="zh-CN" dirty="0" smtClean="0"/>
          </a:p>
          <a:p>
            <a:r>
              <a:rPr lang="zh-CN" altLang="en-US" dirty="0" smtClean="0">
                <a:solidFill>
                  <a:srgbClr val="0000FF"/>
                </a:solidFill>
              </a:rPr>
              <a:t>方法</a:t>
            </a:r>
            <a:r>
              <a:rPr lang="en-US" altLang="zh-CN" dirty="0" smtClean="0">
                <a:solidFill>
                  <a:srgbClr val="0000FF"/>
                </a:solidFill>
              </a:rPr>
              <a:t>1</a:t>
            </a:r>
            <a:r>
              <a:rPr lang="zh-CN" altLang="en-US" dirty="0" smtClean="0">
                <a:solidFill>
                  <a:srgbClr val="0000FF"/>
                </a:solidFill>
              </a:rPr>
              <a:t>：</a:t>
            </a:r>
            <a:r>
              <a:rPr lang="zh-CN" altLang="en-US" dirty="0" smtClean="0"/>
              <a:t>链表结点的数据分量长度取</a:t>
            </a:r>
            <a:r>
              <a:rPr lang="en-US" altLang="zh-CN" dirty="0" smtClean="0"/>
              <a:t>1(</a:t>
            </a:r>
            <a:r>
              <a:rPr lang="zh-CN" altLang="en-US" dirty="0" smtClean="0"/>
              <a:t>个字符</a:t>
            </a:r>
            <a:r>
              <a:rPr lang="en-US" altLang="zh-CN" dirty="0" smtClean="0"/>
              <a:t>)</a:t>
            </a:r>
          </a:p>
          <a:p>
            <a:endParaRPr lang="en-US" altLang="zh-CN" dirty="0" smtClean="0"/>
          </a:p>
          <a:p>
            <a:r>
              <a:rPr lang="zh-CN" altLang="en-US" dirty="0" smtClean="0">
                <a:solidFill>
                  <a:srgbClr val="0000FF"/>
                </a:solidFill>
              </a:rPr>
              <a:t>方法</a:t>
            </a:r>
            <a:r>
              <a:rPr lang="en-US" altLang="zh-CN" dirty="0" smtClean="0">
                <a:solidFill>
                  <a:srgbClr val="0000FF"/>
                </a:solidFill>
              </a:rPr>
              <a:t>2</a:t>
            </a:r>
            <a:r>
              <a:rPr lang="zh-CN" altLang="en-US" dirty="0" smtClean="0">
                <a:solidFill>
                  <a:srgbClr val="0000FF"/>
                </a:solidFill>
              </a:rPr>
              <a:t>：</a:t>
            </a:r>
            <a:r>
              <a:rPr lang="zh-CN" altLang="en-US" dirty="0" smtClean="0"/>
              <a:t>链表结点</a:t>
            </a:r>
            <a:r>
              <a:rPr lang="en-US" altLang="zh-CN" dirty="0" smtClean="0"/>
              <a:t>(</a:t>
            </a:r>
            <a:r>
              <a:rPr lang="zh-CN" altLang="en-US" dirty="0" smtClean="0"/>
              <a:t>数据域</a:t>
            </a:r>
            <a:r>
              <a:rPr lang="en-US" altLang="zh-CN" dirty="0" smtClean="0"/>
              <a:t>)</a:t>
            </a:r>
            <a:r>
              <a:rPr lang="zh-CN" altLang="en-US" dirty="0" smtClean="0"/>
              <a:t>大小取</a:t>
            </a:r>
            <a:r>
              <a:rPr lang="en-US" altLang="zh-CN" dirty="0" smtClean="0"/>
              <a:t>n(</a:t>
            </a:r>
            <a:r>
              <a:rPr lang="zh-CN" altLang="en-US" dirty="0" smtClean="0"/>
              <a:t>例如</a:t>
            </a:r>
            <a:r>
              <a:rPr lang="en-US" altLang="zh-CN" dirty="0" smtClean="0"/>
              <a:t>n=4)</a:t>
            </a:r>
          </a:p>
          <a:p>
            <a:endParaRPr lang="en-US" altLang="zh-CN" dirty="0" smtClean="0"/>
          </a:p>
          <a:p>
            <a:endParaRPr lang="en-US" altLang="zh-CN" dirty="0" smtClean="0"/>
          </a:p>
          <a:p>
            <a:r>
              <a:rPr lang="zh-CN" altLang="en-US" dirty="0" smtClean="0"/>
              <a:t>存储密度</a:t>
            </a:r>
            <a:r>
              <a:rPr lang="en-US" altLang="zh-CN" dirty="0" smtClean="0"/>
              <a:t>=</a:t>
            </a:r>
            <a:r>
              <a:rPr lang="zh-CN" altLang="en-US" dirty="0" smtClean="0"/>
              <a:t>串值所占存储位</a:t>
            </a:r>
            <a:r>
              <a:rPr lang="en-US" altLang="zh-CN" dirty="0" smtClean="0"/>
              <a:t>/</a:t>
            </a:r>
            <a:r>
              <a:rPr lang="zh-CN" altLang="en-US" dirty="0" smtClean="0"/>
              <a:t>实际分配存储位</a:t>
            </a:r>
            <a:r>
              <a:rPr lang="zh-CN" altLang="en-US" dirty="0" smtClean="0"/>
              <a:t>   </a:t>
            </a:r>
            <a:endParaRPr lang="en-US" altLang="zh-CN" dirty="0" smtClean="0"/>
          </a:p>
          <a:p>
            <a:pPr marL="0" indent="0">
              <a:buNone/>
            </a:pPr>
            <a:r>
              <a:rPr lang="zh-CN" altLang="en-US" dirty="0" smtClean="0"/>
              <a:t>   </a:t>
            </a:r>
            <a:endParaRPr lang="zh-CN" altLang="en-US" dirty="0" smtClean="0"/>
          </a:p>
          <a:p>
            <a:endParaRPr lang="en-US" altLang="zh-CN" dirty="0" smtClean="0"/>
          </a:p>
          <a:p>
            <a:endParaRPr lang="zh-CN"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grpSp>
        <p:nvGrpSpPr>
          <p:cNvPr id="5" name="Group 114"/>
          <p:cNvGrpSpPr>
            <a:grpSpLocks/>
          </p:cNvGrpSpPr>
          <p:nvPr/>
        </p:nvGrpSpPr>
        <p:grpSpPr bwMode="auto">
          <a:xfrm>
            <a:off x="107504" y="2731517"/>
            <a:ext cx="8864600" cy="625475"/>
            <a:chOff x="80" y="1440"/>
            <a:chExt cx="5584" cy="394"/>
          </a:xfrm>
        </p:grpSpPr>
        <p:grpSp>
          <p:nvGrpSpPr>
            <p:cNvPr id="6" name="Group 90"/>
            <p:cNvGrpSpPr>
              <a:grpSpLocks/>
            </p:cNvGrpSpPr>
            <p:nvPr/>
          </p:nvGrpSpPr>
          <p:grpSpPr bwMode="auto">
            <a:xfrm>
              <a:off x="3049" y="1568"/>
              <a:ext cx="672" cy="240"/>
              <a:chOff x="1104" y="2016"/>
              <a:chExt cx="672" cy="240"/>
            </a:xfrm>
          </p:grpSpPr>
          <p:sp>
            <p:nvSpPr>
              <p:cNvPr id="26" name="Rectangle 91"/>
              <p:cNvSpPr>
                <a:spLocks noChangeArrowheads="1"/>
              </p:cNvSpPr>
              <p:nvPr/>
            </p:nvSpPr>
            <p:spPr bwMode="auto">
              <a:xfrm>
                <a:off x="1104" y="20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92"/>
              <p:cNvSpPr>
                <a:spLocks noChangeShapeType="1"/>
              </p:cNvSpPr>
              <p:nvPr/>
            </p:nvSpPr>
            <p:spPr bwMode="auto">
              <a:xfrm>
                <a:off x="1536" y="20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3"/>
            <p:cNvSpPr>
              <a:spLocks noChangeArrowheads="1"/>
            </p:cNvSpPr>
            <p:nvPr/>
          </p:nvSpPr>
          <p:spPr bwMode="auto">
            <a:xfrm>
              <a:off x="4690" y="1553"/>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94"/>
            <p:cNvSpPr>
              <a:spLocks noChangeShapeType="1"/>
            </p:cNvSpPr>
            <p:nvPr/>
          </p:nvSpPr>
          <p:spPr bwMode="auto">
            <a:xfrm>
              <a:off x="5136" y="1553"/>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95"/>
            <p:cNvSpPr>
              <a:spLocks noChangeShapeType="1"/>
            </p:cNvSpPr>
            <p:nvPr/>
          </p:nvSpPr>
          <p:spPr bwMode="auto">
            <a:xfrm>
              <a:off x="2473" y="1664"/>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6"/>
            <p:cNvGrpSpPr>
              <a:grpSpLocks/>
            </p:cNvGrpSpPr>
            <p:nvPr/>
          </p:nvGrpSpPr>
          <p:grpSpPr bwMode="auto">
            <a:xfrm>
              <a:off x="697" y="1568"/>
              <a:ext cx="672" cy="240"/>
              <a:chOff x="1104" y="2016"/>
              <a:chExt cx="672" cy="240"/>
            </a:xfrm>
          </p:grpSpPr>
          <p:sp>
            <p:nvSpPr>
              <p:cNvPr id="24" name="Rectangle 97"/>
              <p:cNvSpPr>
                <a:spLocks noChangeArrowheads="1"/>
              </p:cNvSpPr>
              <p:nvPr/>
            </p:nvSpPr>
            <p:spPr bwMode="auto">
              <a:xfrm>
                <a:off x="1104" y="20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98"/>
              <p:cNvSpPr>
                <a:spLocks noChangeShapeType="1"/>
              </p:cNvSpPr>
              <p:nvPr/>
            </p:nvSpPr>
            <p:spPr bwMode="auto">
              <a:xfrm>
                <a:off x="1536" y="20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99"/>
            <p:cNvGrpSpPr>
              <a:grpSpLocks/>
            </p:cNvGrpSpPr>
            <p:nvPr/>
          </p:nvGrpSpPr>
          <p:grpSpPr bwMode="auto">
            <a:xfrm>
              <a:off x="1849" y="1568"/>
              <a:ext cx="672" cy="240"/>
              <a:chOff x="1104" y="2016"/>
              <a:chExt cx="672" cy="240"/>
            </a:xfrm>
          </p:grpSpPr>
          <p:sp>
            <p:nvSpPr>
              <p:cNvPr id="22" name="Rectangle 100"/>
              <p:cNvSpPr>
                <a:spLocks noChangeArrowheads="1"/>
              </p:cNvSpPr>
              <p:nvPr/>
            </p:nvSpPr>
            <p:spPr bwMode="auto">
              <a:xfrm>
                <a:off x="1104" y="20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1"/>
              <p:cNvSpPr>
                <a:spLocks noChangeShapeType="1"/>
              </p:cNvSpPr>
              <p:nvPr/>
            </p:nvSpPr>
            <p:spPr bwMode="auto">
              <a:xfrm>
                <a:off x="1536" y="20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Line 103"/>
            <p:cNvSpPr>
              <a:spLocks noChangeShapeType="1"/>
            </p:cNvSpPr>
            <p:nvPr/>
          </p:nvSpPr>
          <p:spPr bwMode="auto">
            <a:xfrm>
              <a:off x="457" y="161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4"/>
            <p:cNvSpPr>
              <a:spLocks noChangeShapeType="1"/>
            </p:cNvSpPr>
            <p:nvPr/>
          </p:nvSpPr>
          <p:spPr bwMode="auto">
            <a:xfrm>
              <a:off x="1321" y="1664"/>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05"/>
            <p:cNvSpPr txBox="1">
              <a:spLocks noChangeArrowheads="1"/>
            </p:cNvSpPr>
            <p:nvPr/>
          </p:nvSpPr>
          <p:spPr bwMode="auto">
            <a:xfrm>
              <a:off x="687" y="1546"/>
              <a:ext cx="6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TW" altLang="en-US" sz="2400">
                  <a:latin typeface="Times New Roman" pitchFamily="18" charset="0"/>
                  <a:ea typeface="PMingLiU" pitchFamily="18" charset="-120"/>
                </a:rPr>
                <a:t> </a:t>
              </a:r>
              <a:r>
                <a:rPr kumimoji="1" lang="zh-TW" altLang="zh-CN" sz="2400">
                  <a:latin typeface="Times New Roman" pitchFamily="18" charset="0"/>
                  <a:ea typeface="PMingLiU" pitchFamily="18" charset="-120"/>
                </a:rPr>
                <a:t> </a:t>
              </a:r>
              <a:r>
                <a:rPr kumimoji="1" lang="en-US" altLang="zh-CN" sz="2400">
                  <a:latin typeface="Times New Roman" pitchFamily="18" charset="0"/>
                  <a:ea typeface="PMingLiU" pitchFamily="18" charset="-120"/>
                </a:rPr>
                <a:t>A</a:t>
              </a:r>
              <a:r>
                <a:rPr kumimoji="1" lang="en-US" altLang="zh-TW" sz="2400">
                  <a:latin typeface="Times New Roman" pitchFamily="18" charset="0"/>
                  <a:ea typeface="PMingLiU" pitchFamily="18" charset="-120"/>
                </a:rPr>
                <a:t>  </a:t>
              </a:r>
              <a:r>
                <a:rPr kumimoji="1" lang="en-US" altLang="zh-CN" sz="2400">
                  <a:latin typeface="Times New Roman" pitchFamily="18" charset="0"/>
                  <a:ea typeface="PMingLiU" pitchFamily="18" charset="-120"/>
                </a:rPr>
                <a:t> </a:t>
              </a:r>
              <a:r>
                <a:rPr kumimoji="1" lang="en-US" altLang="zh-TW" sz="2400">
                  <a:latin typeface="Times New Roman" pitchFamily="18" charset="0"/>
                  <a:ea typeface="PMingLiU" pitchFamily="18" charset="-120"/>
                </a:rPr>
                <a:t>  </a:t>
              </a:r>
              <a:r>
                <a:rPr kumimoji="1" lang="en-US" altLang="zh-TW" sz="2400">
                  <a:latin typeface="Times New Roman" pitchFamily="18" charset="0"/>
                  <a:ea typeface="PMingLiU" pitchFamily="18" charset="-120"/>
                  <a:sym typeface="Wingdings" pitchFamily="2" charset="2"/>
                </a:rPr>
                <a:t></a:t>
              </a:r>
              <a:endParaRPr kumimoji="1" lang="en-US" altLang="zh-TW" sz="2400">
                <a:latin typeface="Times New Roman" pitchFamily="18" charset="0"/>
                <a:ea typeface="PMingLiU" pitchFamily="18" charset="-120"/>
              </a:endParaRPr>
            </a:p>
          </p:txBody>
        </p:sp>
        <p:sp>
          <p:nvSpPr>
            <p:cNvPr id="15" name="Text Box 106"/>
            <p:cNvSpPr txBox="1">
              <a:spLocks noChangeArrowheads="1"/>
            </p:cNvSpPr>
            <p:nvPr/>
          </p:nvSpPr>
          <p:spPr bwMode="auto">
            <a:xfrm>
              <a:off x="1839" y="1546"/>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TW" altLang="en-US" sz="2400">
                  <a:latin typeface="Times New Roman" pitchFamily="18" charset="0"/>
                  <a:ea typeface="PMingLiU" pitchFamily="18" charset="-120"/>
                </a:rPr>
                <a:t> </a:t>
              </a:r>
              <a:r>
                <a:rPr kumimoji="1" lang="zh-TW" altLang="zh-CN" sz="2400">
                  <a:latin typeface="Times New Roman" pitchFamily="18" charset="0"/>
                  <a:ea typeface="PMingLiU" pitchFamily="18" charset="-120"/>
                </a:rPr>
                <a:t> </a:t>
              </a:r>
              <a:r>
                <a:rPr kumimoji="1" lang="en-US" altLang="zh-CN" sz="2400">
                  <a:latin typeface="Times New Roman" pitchFamily="18" charset="0"/>
                  <a:ea typeface="PMingLiU" pitchFamily="18" charset="-120"/>
                </a:rPr>
                <a:t>B</a:t>
              </a:r>
              <a:r>
                <a:rPr kumimoji="1" lang="en-US" altLang="zh-TW" sz="2400">
                  <a:latin typeface="Times New Roman" pitchFamily="18" charset="0"/>
                  <a:ea typeface="PMingLiU" pitchFamily="18" charset="-120"/>
                </a:rPr>
                <a:t> </a:t>
              </a:r>
              <a:r>
                <a:rPr kumimoji="1" lang="en-US" altLang="zh-CN" sz="2400">
                  <a:latin typeface="Times New Roman" pitchFamily="18" charset="0"/>
                  <a:ea typeface="PMingLiU" pitchFamily="18" charset="-120"/>
                </a:rPr>
                <a:t> </a:t>
              </a:r>
              <a:r>
                <a:rPr kumimoji="1" lang="en-US" altLang="zh-TW" sz="2400">
                  <a:latin typeface="Times New Roman" pitchFamily="18" charset="0"/>
                  <a:ea typeface="PMingLiU" pitchFamily="18" charset="-120"/>
                </a:rPr>
                <a:t>   </a:t>
              </a:r>
              <a:r>
                <a:rPr kumimoji="1" lang="en-US" altLang="zh-TW" sz="2400">
                  <a:latin typeface="Times New Roman" pitchFamily="18" charset="0"/>
                  <a:ea typeface="PMingLiU" pitchFamily="18" charset="-120"/>
                  <a:sym typeface="Wingdings" pitchFamily="2" charset="2"/>
                </a:rPr>
                <a:t></a:t>
              </a:r>
              <a:endParaRPr kumimoji="1" lang="en-US" altLang="zh-TW" sz="2400">
                <a:latin typeface="Times New Roman" pitchFamily="18" charset="0"/>
                <a:ea typeface="PMingLiU" pitchFamily="18" charset="-120"/>
              </a:endParaRPr>
            </a:p>
          </p:txBody>
        </p:sp>
        <p:sp>
          <p:nvSpPr>
            <p:cNvPr id="16" name="Text Box 107"/>
            <p:cNvSpPr txBox="1">
              <a:spLocks noChangeArrowheads="1"/>
            </p:cNvSpPr>
            <p:nvPr/>
          </p:nvSpPr>
          <p:spPr bwMode="auto">
            <a:xfrm>
              <a:off x="3039" y="1546"/>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PMingLiU" pitchFamily="18" charset="-120"/>
                </a:rPr>
                <a:t> C</a:t>
              </a:r>
              <a:r>
                <a:rPr kumimoji="1" lang="en-US" altLang="zh-TW" sz="2400">
                  <a:latin typeface="Times New Roman" pitchFamily="18" charset="0"/>
                  <a:ea typeface="PMingLiU" pitchFamily="18" charset="-120"/>
                </a:rPr>
                <a:t> </a:t>
              </a:r>
              <a:r>
                <a:rPr kumimoji="1" lang="en-US" altLang="zh-CN" sz="2400">
                  <a:latin typeface="Times New Roman" pitchFamily="18" charset="0"/>
                  <a:ea typeface="PMingLiU" pitchFamily="18" charset="-120"/>
                </a:rPr>
                <a:t>    </a:t>
              </a:r>
              <a:r>
                <a:rPr kumimoji="1" lang="en-US" altLang="zh-TW" sz="2400">
                  <a:latin typeface="Times New Roman" pitchFamily="18" charset="0"/>
                  <a:ea typeface="PMingLiU" pitchFamily="18" charset="-120"/>
                </a:rPr>
                <a:t> </a:t>
              </a:r>
              <a:r>
                <a:rPr kumimoji="1" lang="en-US" altLang="zh-TW" sz="2400">
                  <a:latin typeface="Times New Roman" pitchFamily="18" charset="0"/>
                  <a:ea typeface="PMingLiU" pitchFamily="18" charset="-120"/>
                  <a:sym typeface="Wingdings" pitchFamily="2" charset="2"/>
                </a:rPr>
                <a:t></a:t>
              </a:r>
              <a:endParaRPr kumimoji="1" lang="en-US" altLang="zh-TW" sz="2400">
                <a:latin typeface="Times New Roman" pitchFamily="18" charset="0"/>
                <a:ea typeface="PMingLiU" pitchFamily="18" charset="-120"/>
              </a:endParaRPr>
            </a:p>
          </p:txBody>
        </p:sp>
        <p:sp>
          <p:nvSpPr>
            <p:cNvPr id="17" name="Text Box 108"/>
            <p:cNvSpPr txBox="1">
              <a:spLocks noChangeArrowheads="1"/>
            </p:cNvSpPr>
            <p:nvPr/>
          </p:nvSpPr>
          <p:spPr bwMode="auto">
            <a:xfrm>
              <a:off x="4720" y="1536"/>
              <a:ext cx="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TW" altLang="en-US" sz="2400">
                  <a:latin typeface="Times New Roman" pitchFamily="18" charset="0"/>
                  <a:ea typeface="PMingLiU" pitchFamily="18" charset="-120"/>
                </a:rPr>
                <a:t> </a:t>
              </a:r>
              <a:r>
                <a:rPr kumimoji="1" lang="zh-TW" altLang="zh-CN" sz="2400">
                  <a:latin typeface="Times New Roman" pitchFamily="18" charset="0"/>
                  <a:ea typeface="PMingLiU" pitchFamily="18" charset="-120"/>
                </a:rPr>
                <a:t> </a:t>
              </a:r>
              <a:r>
                <a:rPr kumimoji="1" lang="en-US" altLang="zh-CN" sz="2400">
                  <a:latin typeface="Times New Roman" pitchFamily="18" charset="0"/>
                  <a:ea typeface="PMingLiU" pitchFamily="18" charset="-120"/>
                </a:rPr>
                <a:t>I </a:t>
              </a:r>
              <a:r>
                <a:rPr kumimoji="1" lang="en-US" altLang="zh-TW" sz="2400">
                  <a:latin typeface="Times New Roman" pitchFamily="18" charset="0"/>
                  <a:ea typeface="PMingLiU" pitchFamily="18" charset="-120"/>
                </a:rPr>
                <a:t>  </a:t>
              </a:r>
              <a:r>
                <a:rPr kumimoji="1" lang="en-US" altLang="zh-CN" sz="2400">
                  <a:latin typeface="Times New Roman" pitchFamily="18" charset="0"/>
                  <a:ea typeface="PMingLiU" pitchFamily="18" charset="-120"/>
                </a:rPr>
                <a:t>  </a:t>
              </a:r>
              <a:r>
                <a:rPr kumimoji="1" lang="en-US" altLang="zh-TW" sz="2000">
                  <a:latin typeface="Times New Roman" pitchFamily="18" charset="0"/>
                  <a:ea typeface="PMingLiU" pitchFamily="18" charset="-120"/>
                </a:rPr>
                <a:t>NULL</a:t>
              </a:r>
            </a:p>
          </p:txBody>
        </p:sp>
        <p:sp>
          <p:nvSpPr>
            <p:cNvPr id="18" name="Text Box 109"/>
            <p:cNvSpPr txBox="1">
              <a:spLocks noChangeArrowheads="1"/>
            </p:cNvSpPr>
            <p:nvPr/>
          </p:nvSpPr>
          <p:spPr bwMode="auto">
            <a:xfrm>
              <a:off x="80" y="1440"/>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head</a:t>
              </a:r>
            </a:p>
          </p:txBody>
        </p:sp>
        <p:sp>
          <p:nvSpPr>
            <p:cNvPr id="19" name="Line 110"/>
            <p:cNvSpPr>
              <a:spLocks noChangeShapeType="1"/>
            </p:cNvSpPr>
            <p:nvPr/>
          </p:nvSpPr>
          <p:spPr bwMode="auto">
            <a:xfrm>
              <a:off x="3677" y="1689"/>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11"/>
            <p:cNvSpPr>
              <a:spLocks noChangeShapeType="1"/>
            </p:cNvSpPr>
            <p:nvPr/>
          </p:nvSpPr>
          <p:spPr bwMode="auto">
            <a:xfrm>
              <a:off x="4312" y="1689"/>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12"/>
            <p:cNvSpPr>
              <a:spLocks noChangeShapeType="1"/>
            </p:cNvSpPr>
            <p:nvPr/>
          </p:nvSpPr>
          <p:spPr bwMode="auto">
            <a:xfrm>
              <a:off x="4040" y="1689"/>
              <a:ext cx="22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 name="Group 115"/>
          <p:cNvGrpSpPr>
            <a:grpSpLocks/>
          </p:cNvGrpSpPr>
          <p:nvPr/>
        </p:nvGrpSpPr>
        <p:grpSpPr bwMode="auto">
          <a:xfrm>
            <a:off x="309314" y="4509120"/>
            <a:ext cx="8439150" cy="542925"/>
            <a:chOff x="80" y="1296"/>
            <a:chExt cx="5316" cy="342"/>
          </a:xfrm>
        </p:grpSpPr>
        <p:sp>
          <p:nvSpPr>
            <p:cNvPr id="29" name="Line 116"/>
            <p:cNvSpPr>
              <a:spLocks noChangeShapeType="1"/>
            </p:cNvSpPr>
            <p:nvPr/>
          </p:nvSpPr>
          <p:spPr bwMode="auto">
            <a:xfrm>
              <a:off x="3408" y="1480"/>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17"/>
            <p:cNvSpPr>
              <a:spLocks noChangeShapeType="1"/>
            </p:cNvSpPr>
            <p:nvPr/>
          </p:nvSpPr>
          <p:spPr bwMode="auto">
            <a:xfrm>
              <a:off x="476" y="148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18"/>
            <p:cNvSpPr>
              <a:spLocks noChangeShapeType="1"/>
            </p:cNvSpPr>
            <p:nvPr/>
          </p:nvSpPr>
          <p:spPr bwMode="auto">
            <a:xfrm>
              <a:off x="1776" y="148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19"/>
            <p:cNvSpPr txBox="1">
              <a:spLocks noChangeArrowheads="1"/>
            </p:cNvSpPr>
            <p:nvPr/>
          </p:nvSpPr>
          <p:spPr bwMode="auto">
            <a:xfrm>
              <a:off x="80" y="1296"/>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head</a:t>
              </a:r>
            </a:p>
          </p:txBody>
        </p:sp>
        <p:grpSp>
          <p:nvGrpSpPr>
            <p:cNvPr id="33" name="Group 120"/>
            <p:cNvGrpSpPr>
              <a:grpSpLocks/>
            </p:cNvGrpSpPr>
            <p:nvPr/>
          </p:nvGrpSpPr>
          <p:grpSpPr bwMode="auto">
            <a:xfrm>
              <a:off x="657" y="1344"/>
              <a:ext cx="1134" cy="294"/>
              <a:chOff x="340" y="1344"/>
              <a:chExt cx="1134" cy="294"/>
            </a:xfrm>
          </p:grpSpPr>
          <p:sp>
            <p:nvSpPr>
              <p:cNvPr id="46" name="Text Box 121"/>
              <p:cNvSpPr txBox="1">
                <a:spLocks noChangeArrowheads="1"/>
              </p:cNvSpPr>
              <p:nvPr/>
            </p:nvSpPr>
            <p:spPr bwMode="auto">
              <a:xfrm>
                <a:off x="340" y="1344"/>
                <a:ext cx="113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itchFamily="18" charset="0"/>
                    <a:ea typeface="PMingLiU" pitchFamily="18" charset="-120"/>
                  </a:rPr>
                  <a:t>A  B  C  D  </a:t>
                </a:r>
                <a:r>
                  <a:rPr kumimoji="1" lang="zh-TW" altLang="en-US" sz="2400">
                    <a:latin typeface="Times New Roman" pitchFamily="18" charset="0"/>
                    <a:ea typeface="PMingLiU" pitchFamily="18" charset="-120"/>
                    <a:sym typeface="Wingdings" pitchFamily="2" charset="2"/>
                  </a:rPr>
                  <a:t></a:t>
                </a:r>
                <a:endParaRPr kumimoji="1" lang="zh-TW" altLang="en-US" sz="2400">
                  <a:latin typeface="Times New Roman" pitchFamily="18" charset="0"/>
                  <a:ea typeface="PMingLiU" pitchFamily="18" charset="-120"/>
                </a:endParaRPr>
              </a:p>
            </p:txBody>
          </p:sp>
          <p:sp>
            <p:nvSpPr>
              <p:cNvPr id="47" name="Line 122"/>
              <p:cNvSpPr>
                <a:spLocks noChangeShapeType="1"/>
              </p:cNvSpPr>
              <p:nvPr/>
            </p:nvSpPr>
            <p:spPr bwMode="auto">
              <a:xfrm>
                <a:off x="587"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p:cNvSpPr>
                <a:spLocks noChangeShapeType="1"/>
              </p:cNvSpPr>
              <p:nvPr/>
            </p:nvSpPr>
            <p:spPr bwMode="auto">
              <a:xfrm>
                <a:off x="834"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p:cNvSpPr>
                <a:spLocks noChangeShapeType="1"/>
              </p:cNvSpPr>
              <p:nvPr/>
            </p:nvSpPr>
            <p:spPr bwMode="auto">
              <a:xfrm>
                <a:off x="1049"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p:cNvSpPr>
                <a:spLocks noChangeShapeType="1"/>
              </p:cNvSpPr>
              <p:nvPr/>
            </p:nvSpPr>
            <p:spPr bwMode="auto">
              <a:xfrm>
                <a:off x="1266"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126"/>
            <p:cNvGrpSpPr>
              <a:grpSpLocks/>
            </p:cNvGrpSpPr>
            <p:nvPr/>
          </p:nvGrpSpPr>
          <p:grpSpPr bwMode="auto">
            <a:xfrm>
              <a:off x="2226" y="1344"/>
              <a:ext cx="1134" cy="294"/>
              <a:chOff x="340" y="1344"/>
              <a:chExt cx="1134" cy="294"/>
            </a:xfrm>
          </p:grpSpPr>
          <p:sp>
            <p:nvSpPr>
              <p:cNvPr id="41" name="Text Box 127"/>
              <p:cNvSpPr txBox="1">
                <a:spLocks noChangeArrowheads="1"/>
              </p:cNvSpPr>
              <p:nvPr/>
            </p:nvSpPr>
            <p:spPr bwMode="auto">
              <a:xfrm>
                <a:off x="340" y="1344"/>
                <a:ext cx="113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itchFamily="18" charset="0"/>
                    <a:ea typeface="PMingLiU" pitchFamily="18" charset="-120"/>
                  </a:rPr>
                  <a:t>E   F  G  H </a:t>
                </a:r>
                <a:r>
                  <a:rPr kumimoji="1" lang="zh-TW" altLang="en-US" sz="2400">
                    <a:latin typeface="Times New Roman" pitchFamily="18" charset="0"/>
                    <a:ea typeface="PMingLiU" pitchFamily="18" charset="-120"/>
                    <a:sym typeface="Wingdings" pitchFamily="2" charset="2"/>
                  </a:rPr>
                  <a:t></a:t>
                </a:r>
                <a:endParaRPr kumimoji="1" lang="zh-TW" altLang="en-US" sz="2400">
                  <a:latin typeface="Times New Roman" pitchFamily="18" charset="0"/>
                  <a:ea typeface="PMingLiU" pitchFamily="18" charset="-120"/>
                </a:endParaRPr>
              </a:p>
            </p:txBody>
          </p:sp>
          <p:sp>
            <p:nvSpPr>
              <p:cNvPr id="42" name="Line 128"/>
              <p:cNvSpPr>
                <a:spLocks noChangeShapeType="1"/>
              </p:cNvSpPr>
              <p:nvPr/>
            </p:nvSpPr>
            <p:spPr bwMode="auto">
              <a:xfrm>
                <a:off x="587"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29"/>
              <p:cNvSpPr>
                <a:spLocks noChangeShapeType="1"/>
              </p:cNvSpPr>
              <p:nvPr/>
            </p:nvSpPr>
            <p:spPr bwMode="auto">
              <a:xfrm>
                <a:off x="834"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30"/>
              <p:cNvSpPr>
                <a:spLocks noChangeShapeType="1"/>
              </p:cNvSpPr>
              <p:nvPr/>
            </p:nvSpPr>
            <p:spPr bwMode="auto">
              <a:xfrm>
                <a:off x="1049"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31"/>
              <p:cNvSpPr>
                <a:spLocks noChangeShapeType="1"/>
              </p:cNvSpPr>
              <p:nvPr/>
            </p:nvSpPr>
            <p:spPr bwMode="auto">
              <a:xfrm>
                <a:off x="1266"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 name="Text Box 132"/>
            <p:cNvSpPr txBox="1">
              <a:spLocks noChangeArrowheads="1"/>
            </p:cNvSpPr>
            <p:nvPr/>
          </p:nvSpPr>
          <p:spPr bwMode="auto">
            <a:xfrm>
              <a:off x="3840" y="1344"/>
              <a:ext cx="15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TW" altLang="en-US" sz="2400">
                <a:latin typeface="Times New Roman" pitchFamily="18" charset="0"/>
                <a:ea typeface="PMingLiU" pitchFamily="18" charset="-120"/>
              </a:endParaRPr>
            </a:p>
          </p:txBody>
        </p:sp>
        <p:sp>
          <p:nvSpPr>
            <p:cNvPr id="36" name="Line 133"/>
            <p:cNvSpPr>
              <a:spLocks noChangeShapeType="1"/>
            </p:cNvSpPr>
            <p:nvPr/>
          </p:nvSpPr>
          <p:spPr bwMode="auto">
            <a:xfrm>
              <a:off x="4079"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34"/>
            <p:cNvSpPr>
              <a:spLocks noChangeShapeType="1"/>
            </p:cNvSpPr>
            <p:nvPr/>
          </p:nvSpPr>
          <p:spPr bwMode="auto">
            <a:xfrm>
              <a:off x="4333"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35"/>
            <p:cNvSpPr>
              <a:spLocks noChangeShapeType="1"/>
            </p:cNvSpPr>
            <p:nvPr/>
          </p:nvSpPr>
          <p:spPr bwMode="auto">
            <a:xfrm>
              <a:off x="4555"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36"/>
            <p:cNvSpPr>
              <a:spLocks noChangeShapeType="1"/>
            </p:cNvSpPr>
            <p:nvPr/>
          </p:nvSpPr>
          <p:spPr bwMode="auto">
            <a:xfrm>
              <a:off x="4778"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Rectangle 137"/>
            <p:cNvSpPr>
              <a:spLocks noChangeArrowheads="1"/>
            </p:cNvSpPr>
            <p:nvPr/>
          </p:nvSpPr>
          <p:spPr bwMode="auto">
            <a:xfrm>
              <a:off x="3840" y="1344"/>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PMingLiU" pitchFamily="18" charset="-120"/>
                </a:rPr>
                <a:t>I    #   #   #  NULL</a:t>
              </a:r>
              <a:endParaRPr kumimoji="1" lang="zh-TW" altLang="en-US" sz="2400">
                <a:latin typeface="Times New Roman" pitchFamily="18" charset="0"/>
                <a:ea typeface="PMingLiU" pitchFamily="18" charset="-120"/>
                <a:sym typeface="Wingdings" pitchFamily="2" charset="2"/>
              </a:endParaRPr>
            </a:p>
          </p:txBody>
        </p:sp>
      </p:grpSp>
    </p:spTree>
    <p:extLst>
      <p:ext uri="{BB962C8B-B14F-4D97-AF65-F5344CB8AC3E}">
        <p14:creationId xmlns:p14="http://schemas.microsoft.com/office/powerpoint/2010/main" val="166180265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块链类型定义</a:t>
            </a:r>
            <a:endParaRPr lang="en-US"/>
          </a:p>
        </p:txBody>
      </p:sp>
      <p:sp>
        <p:nvSpPr>
          <p:cNvPr id="3" name="内容占位符 2"/>
          <p:cNvSpPr>
            <a:spLocks noGrp="1"/>
          </p:cNvSpPr>
          <p:nvPr>
            <p:ph idx="1"/>
          </p:nvPr>
        </p:nvSpPr>
        <p:spPr/>
        <p:txBody>
          <a:bodyPr>
            <a:normAutofit fontScale="92500" lnSpcReduction="10000"/>
          </a:bodyPr>
          <a:lstStyle/>
          <a:p>
            <a:pPr marL="0" indent="0">
              <a:buNone/>
            </a:pPr>
            <a:r>
              <a:rPr lang="en-US" altLang="zh-CN" smtClean="0"/>
              <a:t>#define  CHUNKSIZE 80 //</a:t>
            </a:r>
            <a:r>
              <a:rPr lang="zh-CN" altLang="en-US" smtClean="0"/>
              <a:t>每块大小，由用户定义</a:t>
            </a:r>
          </a:p>
          <a:p>
            <a:pPr marL="0" indent="0">
              <a:buNone/>
            </a:pPr>
            <a:r>
              <a:rPr lang="en-US" altLang="zh-CN" smtClean="0"/>
              <a:t>typedef  struct  Chunk { //</a:t>
            </a:r>
            <a:r>
              <a:rPr lang="zh-CN" altLang="en-US" smtClean="0"/>
              <a:t>首先定义结点类型</a:t>
            </a:r>
          </a:p>
          <a:p>
            <a:pPr marL="0" indent="0">
              <a:buNone/>
            </a:pPr>
            <a:r>
              <a:rPr lang="zh-CN" altLang="en-US" smtClean="0"/>
              <a:t>      </a:t>
            </a:r>
            <a:r>
              <a:rPr lang="en-US" altLang="zh-CN" smtClean="0"/>
              <a:t>char  ch[CHUNKSIZE];//</a:t>
            </a:r>
            <a:r>
              <a:rPr lang="zh-CN" altLang="en-US" smtClean="0"/>
              <a:t>每个结点中的数据域</a:t>
            </a:r>
          </a:p>
          <a:p>
            <a:pPr marL="0" indent="0">
              <a:buNone/>
            </a:pPr>
            <a:r>
              <a:rPr lang="zh-CN" altLang="en-US" smtClean="0"/>
              <a:t>      </a:t>
            </a:r>
            <a:r>
              <a:rPr lang="en-US" altLang="zh-CN" smtClean="0"/>
              <a:t>struct  Chunk * next ;//</a:t>
            </a:r>
            <a:r>
              <a:rPr lang="zh-CN" altLang="en-US" smtClean="0"/>
              <a:t>每个结点中的指针域</a:t>
            </a:r>
          </a:p>
          <a:p>
            <a:pPr marL="0" indent="0">
              <a:buNone/>
            </a:pPr>
            <a:r>
              <a:rPr lang="en-US" altLang="zh-CN" smtClean="0"/>
              <a:t>} Chunk;                                </a:t>
            </a:r>
          </a:p>
          <a:p>
            <a:pPr marL="0" indent="0">
              <a:buNone/>
            </a:pPr>
            <a:r>
              <a:rPr lang="en-US" altLang="zh-CN" smtClean="0"/>
              <a:t>typedef  struct { //</a:t>
            </a:r>
            <a:r>
              <a:rPr lang="zh-CN" altLang="en-US" smtClean="0"/>
              <a:t>定义用链式存储的串类型</a:t>
            </a:r>
          </a:p>
          <a:p>
            <a:pPr marL="0" indent="0">
              <a:buNone/>
            </a:pPr>
            <a:r>
              <a:rPr lang="zh-CN" altLang="en-US" smtClean="0"/>
              <a:t>            </a:t>
            </a:r>
            <a:r>
              <a:rPr lang="en-US" altLang="zh-CN" smtClean="0"/>
              <a:t>Chunk  *head;         //</a:t>
            </a:r>
            <a:r>
              <a:rPr lang="zh-CN" altLang="en-US" smtClean="0"/>
              <a:t>头指针</a:t>
            </a:r>
          </a:p>
          <a:p>
            <a:pPr marL="0" indent="0">
              <a:buNone/>
            </a:pPr>
            <a:r>
              <a:rPr lang="zh-CN" altLang="en-US" smtClean="0"/>
              <a:t>            </a:t>
            </a:r>
            <a:r>
              <a:rPr lang="en-US" altLang="zh-CN" smtClean="0"/>
              <a:t>Chunk  *tail;            //</a:t>
            </a:r>
            <a:r>
              <a:rPr lang="zh-CN" altLang="en-US" smtClean="0"/>
              <a:t>尾指针</a:t>
            </a:r>
          </a:p>
          <a:p>
            <a:pPr marL="0" indent="0">
              <a:buNone/>
            </a:pPr>
            <a:r>
              <a:rPr lang="zh-CN" altLang="en-US" smtClean="0"/>
              <a:t>            </a:t>
            </a:r>
            <a:r>
              <a:rPr lang="en-US" altLang="zh-CN" smtClean="0"/>
              <a:t>int  curLen;              //</a:t>
            </a:r>
            <a:r>
              <a:rPr lang="zh-CN" altLang="en-US" smtClean="0"/>
              <a:t>结点个数</a:t>
            </a:r>
          </a:p>
          <a:p>
            <a:pPr marL="0" indent="0">
              <a:buNone/>
            </a:pPr>
            <a:r>
              <a:rPr lang="en-US" altLang="zh-CN" smtClean="0"/>
              <a:t>} LString;   </a:t>
            </a:r>
            <a:endParaRPr lang="zh-CN" alt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4351435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串</a:t>
            </a:r>
            <a:endParaRPr lang="en-US"/>
          </a:p>
        </p:txBody>
      </p:sp>
      <p:sp>
        <p:nvSpPr>
          <p:cNvPr id="3" name="内容占位符 2"/>
          <p:cNvSpPr>
            <a:spLocks noGrp="1"/>
          </p:cNvSpPr>
          <p:nvPr>
            <p:ph idx="1"/>
          </p:nvPr>
        </p:nvSpPr>
        <p:spPr/>
        <p:txBody>
          <a:bodyPr>
            <a:normAutofit fontScale="85000" lnSpcReduction="10000"/>
          </a:bodyPr>
          <a:lstStyle/>
          <a:p>
            <a:pPr marL="0" indent="0" algn="ctr">
              <a:buNone/>
            </a:pPr>
            <a:r>
              <a:rPr lang="en-US" altLang="zh-CN" sz="4200" smtClean="0"/>
              <a:t>s </a:t>
            </a:r>
            <a:r>
              <a:rPr lang="en-US" altLang="zh-CN" sz="4200"/>
              <a:t>= “a</a:t>
            </a:r>
            <a:r>
              <a:rPr lang="en-US" altLang="zh-CN" sz="4200" baseline="-25000"/>
              <a:t>1</a:t>
            </a:r>
            <a:r>
              <a:rPr lang="en-US" altLang="zh-CN" sz="4200"/>
              <a:t>a</a:t>
            </a:r>
            <a:r>
              <a:rPr lang="en-US" altLang="zh-CN" sz="4200" baseline="-25000"/>
              <a:t>2</a:t>
            </a:r>
            <a:r>
              <a:rPr lang="en-US" altLang="zh-CN" sz="4200"/>
              <a:t>… a</a:t>
            </a:r>
            <a:r>
              <a:rPr lang="en-US" altLang="zh-CN" sz="4200" baseline="-25000"/>
              <a:t>n</a:t>
            </a:r>
            <a:r>
              <a:rPr lang="en-US" altLang="zh-CN" sz="4200" smtClean="0"/>
              <a:t>”, n</a:t>
            </a:r>
            <a:r>
              <a:rPr lang="en-US" altLang="zh-CN" sz="4200"/>
              <a:t>&gt;=</a:t>
            </a:r>
            <a:r>
              <a:rPr lang="en-US" altLang="zh-CN" sz="4200" smtClean="0"/>
              <a:t>0</a:t>
            </a:r>
            <a:endParaRPr lang="en-US" altLang="zh-CN" sz="4200"/>
          </a:p>
          <a:p>
            <a:endParaRPr lang="en-US" altLang="zh-CN" smtClean="0"/>
          </a:p>
          <a:p>
            <a:endParaRPr lang="en-US" altLang="zh-CN"/>
          </a:p>
          <a:p>
            <a:pPr>
              <a:lnSpc>
                <a:spcPct val="120000"/>
              </a:lnSpc>
              <a:spcBef>
                <a:spcPts val="0"/>
              </a:spcBef>
            </a:pPr>
            <a:r>
              <a:rPr lang="zh-CN" altLang="en-US" smtClean="0"/>
              <a:t>串的名：</a:t>
            </a:r>
            <a:r>
              <a:rPr lang="en-US" altLang="zh-CN" smtClean="0"/>
              <a:t>s</a:t>
            </a:r>
            <a:endParaRPr lang="en-US" altLang="zh-CN"/>
          </a:p>
          <a:p>
            <a:pPr>
              <a:lnSpc>
                <a:spcPct val="120000"/>
              </a:lnSpc>
              <a:spcBef>
                <a:spcPts val="0"/>
              </a:spcBef>
            </a:pPr>
            <a:r>
              <a:rPr lang="zh-CN" altLang="en-US"/>
              <a:t>串的值：双引号里的字符序列，但不包括双引号，双引号是</a:t>
            </a:r>
            <a:r>
              <a:rPr lang="zh-CN" altLang="en-US" smtClean="0">
                <a:solidFill>
                  <a:srgbClr val="0000FF"/>
                </a:solidFill>
              </a:rPr>
              <a:t>定界符</a:t>
            </a:r>
            <a:r>
              <a:rPr lang="zh-CN" altLang="en-US" smtClean="0"/>
              <a:t>，</a:t>
            </a:r>
            <a:r>
              <a:rPr lang="en-US" altLang="zh-CN" smtClean="0"/>
              <a:t> a</a:t>
            </a:r>
            <a:r>
              <a:rPr lang="en-US" altLang="zh-CN" sz="4200" baseline="-25000" smtClean="0"/>
              <a:t>i</a:t>
            </a:r>
            <a:r>
              <a:rPr lang="zh-CN" altLang="en-US" smtClean="0"/>
              <a:t>可以是字母、数字和其他字符</a:t>
            </a:r>
            <a:endParaRPr lang="en-US" altLang="zh-CN"/>
          </a:p>
          <a:p>
            <a:pPr>
              <a:lnSpc>
                <a:spcPct val="120000"/>
              </a:lnSpc>
              <a:spcBef>
                <a:spcPts val="0"/>
              </a:spcBef>
            </a:pPr>
            <a:r>
              <a:rPr lang="zh-CN" altLang="en-US"/>
              <a:t>串的长度：串中字符的数目</a:t>
            </a:r>
            <a:r>
              <a:rPr lang="en-US" altLang="zh-CN"/>
              <a:t>n</a:t>
            </a:r>
          </a:p>
          <a:p>
            <a:pPr>
              <a:lnSpc>
                <a:spcPct val="120000"/>
              </a:lnSpc>
              <a:spcBef>
                <a:spcPts val="0"/>
              </a:spcBef>
            </a:pPr>
            <a:r>
              <a:rPr lang="zh-CN" altLang="en-US"/>
              <a:t>字符在串中的位置：字符在串中的位序</a:t>
            </a:r>
            <a:endParaRPr lang="en-US" altLang="zh-CN"/>
          </a:p>
          <a:p>
            <a:endParaRPr lang="en-US" altLang="zh-CN"/>
          </a:p>
          <a:p>
            <a:r>
              <a:rPr lang="zh-CN" altLang="en-US"/>
              <a:t>空串</a:t>
            </a:r>
            <a:r>
              <a:rPr lang="en-US" altLang="zh-CN"/>
              <a:t>(null string)</a:t>
            </a:r>
            <a:r>
              <a:rPr lang="zh-CN" altLang="en-US"/>
              <a:t>：零个字符的串，长度为</a:t>
            </a:r>
            <a:r>
              <a:rPr lang="en-US" altLang="zh-CN"/>
              <a:t>0</a:t>
            </a:r>
          </a:p>
          <a:p>
            <a:pPr lvl="1"/>
            <a:r>
              <a:rPr lang="en-US" altLang="zh-CN"/>
              <a:t>S=“”</a:t>
            </a:r>
          </a:p>
          <a:p>
            <a:r>
              <a:rPr lang="zh-CN" altLang="en-US"/>
              <a:t>空格串</a:t>
            </a:r>
            <a:r>
              <a:rPr lang="en-US" altLang="zh-CN"/>
              <a:t>(blank string)</a:t>
            </a:r>
            <a:r>
              <a:rPr lang="zh-CN" altLang="en-US"/>
              <a:t>：由空格组成的串</a:t>
            </a:r>
            <a:endParaRPr lang="en-US" altLang="zh-CN"/>
          </a:p>
          <a:p>
            <a:pPr lvl="1"/>
            <a:r>
              <a:rPr lang="en-US" altLang="zh-CN"/>
              <a:t>S=“    ”</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cxnSp>
        <p:nvCxnSpPr>
          <p:cNvPr id="8" name="直接连接符 7"/>
          <p:cNvCxnSpPr/>
          <p:nvPr/>
        </p:nvCxnSpPr>
        <p:spPr>
          <a:xfrm>
            <a:off x="2699792" y="1262350"/>
            <a:ext cx="360040" cy="2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419872" y="1266069"/>
            <a:ext cx="1728192" cy="2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08104" y="1265041"/>
            <a:ext cx="1080120" cy="23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上箭头标注 16"/>
          <p:cNvSpPr/>
          <p:nvPr/>
        </p:nvSpPr>
        <p:spPr>
          <a:xfrm>
            <a:off x="3422271" y="1321963"/>
            <a:ext cx="3451586" cy="936104"/>
          </a:xfrm>
          <a:prstGeom prst="upArrowCallou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3422271" y="1784172"/>
            <a:ext cx="3451586" cy="369332"/>
          </a:xfrm>
          <a:prstGeom prst="rect">
            <a:avLst/>
          </a:prstGeom>
        </p:spPr>
        <p:txBody>
          <a:bodyPr wrap="none">
            <a:spAutoFit/>
          </a:bodyPr>
          <a:lstStyle/>
          <a:p>
            <a:r>
              <a:rPr lang="zh-CN" altLang="en-US"/>
              <a:t>隐含结束符‘</a:t>
            </a:r>
            <a:r>
              <a:rPr lang="en-US" altLang="zh-CN"/>
              <a:t>\0’ </a:t>
            </a:r>
            <a:r>
              <a:rPr lang="zh-CN" altLang="en-US"/>
              <a:t>，即</a:t>
            </a:r>
            <a:r>
              <a:rPr lang="en-US" altLang="zh-CN"/>
              <a:t>ASCII</a:t>
            </a:r>
            <a:r>
              <a:rPr lang="zh-CN" altLang="en-US"/>
              <a:t>码</a:t>
            </a:r>
            <a:r>
              <a:rPr lang="en-US" altLang="zh-CN"/>
              <a:t>NUL</a:t>
            </a:r>
          </a:p>
        </p:txBody>
      </p:sp>
    </p:spTree>
    <p:extLst>
      <p:ext uri="{BB962C8B-B14F-4D97-AF65-F5344CB8AC3E}">
        <p14:creationId xmlns:p14="http://schemas.microsoft.com/office/powerpoint/2010/main" val="1058249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串</a:t>
            </a:r>
            <a:endParaRPr lang="en-US"/>
          </a:p>
        </p:txBody>
      </p:sp>
      <p:sp>
        <p:nvSpPr>
          <p:cNvPr id="3" name="内容占位符 2"/>
          <p:cNvSpPr>
            <a:spLocks noGrp="1"/>
          </p:cNvSpPr>
          <p:nvPr>
            <p:ph idx="1"/>
          </p:nvPr>
        </p:nvSpPr>
        <p:spPr/>
        <p:txBody>
          <a:bodyPr>
            <a:normAutofit fontScale="85000" lnSpcReduction="10000"/>
          </a:bodyPr>
          <a:lstStyle/>
          <a:p>
            <a:r>
              <a:rPr lang="zh-CN" altLang="en-US" smtClean="0"/>
              <a:t>子串：串中任意个连续的字符组成的子序列</a:t>
            </a:r>
            <a:endParaRPr lang="en-US" altLang="zh-CN" smtClean="0"/>
          </a:p>
          <a:p>
            <a:r>
              <a:rPr lang="zh-CN" altLang="en-US" smtClean="0"/>
              <a:t>主串：包含子串的串</a:t>
            </a:r>
            <a:endParaRPr lang="en-US" altLang="zh-CN" smtClean="0"/>
          </a:p>
          <a:p>
            <a:pPr lvl="1"/>
            <a:r>
              <a:rPr lang="zh-CN" altLang="en-US" smtClean="0"/>
              <a:t>子串在主串中的位置是以子串的第一个字符在主串中的位置来表示的</a:t>
            </a:r>
            <a:endParaRPr lang="en-US" altLang="zh-CN" smtClean="0"/>
          </a:p>
          <a:p>
            <a:pPr lvl="1"/>
            <a:r>
              <a:rPr lang="zh-CN" altLang="en-US" smtClean="0"/>
              <a:t>空串是任意串的子串，任意串是其自身的子串</a:t>
            </a:r>
            <a:endParaRPr lang="en-US" altLang="zh-CN" smtClean="0"/>
          </a:p>
          <a:p>
            <a:pPr lvl="1"/>
            <a:r>
              <a:rPr lang="zh-CN" altLang="en-US" smtClean="0"/>
              <a:t>平凡</a:t>
            </a:r>
            <a:r>
              <a:rPr lang="en-US" altLang="zh-CN" smtClean="0"/>
              <a:t>(trivial)</a:t>
            </a:r>
            <a:r>
              <a:rPr lang="zh-CN" altLang="en-US" smtClean="0"/>
              <a:t>子串</a:t>
            </a:r>
            <a:r>
              <a:rPr lang="en-US" altLang="zh-CN" smtClean="0"/>
              <a:t> vs. </a:t>
            </a:r>
            <a:r>
              <a:rPr lang="zh-CN" altLang="en-US" smtClean="0"/>
              <a:t>真</a:t>
            </a:r>
            <a:r>
              <a:rPr lang="en-US" altLang="zh-CN" smtClean="0"/>
              <a:t>(proper)</a:t>
            </a:r>
            <a:r>
              <a:rPr lang="zh-CN" altLang="en-US" smtClean="0"/>
              <a:t>子串：字符串自身之外的所有非空子串</a:t>
            </a:r>
          </a:p>
          <a:p>
            <a:r>
              <a:rPr lang="zh-CN" altLang="en-US" smtClean="0"/>
              <a:t>串的前缀：串中最靠前的若干个字符</a:t>
            </a:r>
            <a:endParaRPr lang="en-US" altLang="zh-CN" smtClean="0"/>
          </a:p>
          <a:p>
            <a:r>
              <a:rPr lang="zh-CN" altLang="en-US" smtClean="0"/>
              <a:t>串的后缀：串中最靠后的若干个字符</a:t>
            </a:r>
            <a:endParaRPr lang="en-US" altLang="zh-CN" smtClean="0"/>
          </a:p>
          <a:p>
            <a:pPr lvl="1"/>
            <a:r>
              <a:rPr lang="zh-CN" altLang="en-US" smtClean="0"/>
              <a:t>空串是任何串的前缀、后缀，任意串是其自身的前缀、后缀</a:t>
            </a:r>
            <a:endParaRPr lang="en-US" altLang="zh-CN" smtClean="0"/>
          </a:p>
          <a:p>
            <a:pPr lvl="1"/>
            <a:r>
              <a:rPr lang="zh-CN" altLang="en-US" smtClean="0"/>
              <a:t>平凡前缀，平凡后缀，真前缀，真后缀</a:t>
            </a:r>
          </a:p>
          <a:p>
            <a:r>
              <a:rPr lang="zh-CN" altLang="en-US" smtClean="0"/>
              <a:t>串的相等：两个串相等当且仅当这两个串的值相等，即，两个串的长度相等，且对应位置的字符均相同</a:t>
            </a:r>
            <a:endParaRPr lang="en-US" altLang="zh-CN" smtClean="0"/>
          </a:p>
          <a:p>
            <a:pPr lvl="1"/>
            <a:r>
              <a:rPr lang="zh-CN" altLang="en-US" smtClean="0"/>
              <a:t>字符相等意味着字符所对应的</a:t>
            </a:r>
            <a:r>
              <a:rPr lang="en-US" altLang="zh-CN" smtClean="0"/>
              <a:t>ascii</a:t>
            </a:r>
            <a:r>
              <a:rPr lang="zh-CN" altLang="en-US" smtClean="0"/>
              <a:t>值相等</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2517989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mtClean="0"/>
              <a:t>例</a:t>
            </a:r>
            <a:endParaRPr lang="en-US"/>
          </a:p>
        </p:txBody>
      </p:sp>
      <p:sp>
        <p:nvSpPr>
          <p:cNvPr id="3" name="内容占位符 2"/>
          <p:cNvSpPr>
            <a:spLocks noGrp="1"/>
          </p:cNvSpPr>
          <p:nvPr>
            <p:ph idx="1"/>
          </p:nvPr>
        </p:nvSpPr>
        <p:spPr/>
        <p:txBody>
          <a:bodyPr/>
          <a:lstStyle/>
          <a:p>
            <a:r>
              <a:rPr lang="zh-CN" altLang="en-US" smtClean="0"/>
              <a:t>现有如下个字符串：</a:t>
            </a:r>
          </a:p>
          <a:p>
            <a:pPr marL="0" indent="0">
              <a:buNone/>
            </a:pPr>
            <a:r>
              <a:rPr lang="en-US" smtClean="0"/>
              <a:t>	a =“BEI</a:t>
            </a:r>
            <a:r>
              <a:rPr lang="en-US"/>
              <a:t>”</a:t>
            </a:r>
            <a:r>
              <a:rPr lang="en-US" smtClean="0"/>
              <a:t> 	b =“JING</a:t>
            </a:r>
            <a:r>
              <a:rPr lang="en-US"/>
              <a:t>”</a:t>
            </a:r>
            <a:endParaRPr lang="en-US" smtClean="0"/>
          </a:p>
          <a:p>
            <a:pPr marL="0" indent="0">
              <a:buNone/>
            </a:pPr>
            <a:r>
              <a:rPr lang="en-US" smtClean="0"/>
              <a:t>	c = “BEIJING</a:t>
            </a:r>
            <a:r>
              <a:rPr lang="en-US"/>
              <a:t>”</a:t>
            </a:r>
            <a:r>
              <a:rPr lang="en-US" smtClean="0"/>
              <a:t>     d = “BEI JING</a:t>
            </a:r>
            <a:r>
              <a:rPr lang="en-US"/>
              <a:t>”</a:t>
            </a:r>
            <a:endParaRPr lang="en-US" smtClean="0"/>
          </a:p>
          <a:p>
            <a:r>
              <a:rPr lang="zh-CN" altLang="en-US" smtClean="0"/>
              <a:t>这些串各自的长度？</a:t>
            </a:r>
            <a:endParaRPr lang="en-US" altLang="zh-CN" smtClean="0"/>
          </a:p>
          <a:p>
            <a:pPr marL="0" indent="0">
              <a:buNone/>
            </a:pPr>
            <a:r>
              <a:rPr lang="en-US" altLang="zh-CN" smtClean="0"/>
              <a:t>	a =3</a:t>
            </a:r>
            <a:r>
              <a:rPr lang="zh-CN" altLang="en-US" smtClean="0"/>
              <a:t>，</a:t>
            </a:r>
            <a:r>
              <a:rPr lang="en-US" altLang="zh-CN" smtClean="0"/>
              <a:t>b =4</a:t>
            </a:r>
            <a:r>
              <a:rPr lang="zh-CN" altLang="en-US" smtClean="0"/>
              <a:t>，</a:t>
            </a:r>
            <a:r>
              <a:rPr lang="en-US" altLang="zh-CN" smtClean="0"/>
              <a:t>c = 7</a:t>
            </a:r>
            <a:r>
              <a:rPr lang="zh-CN" altLang="en-US" smtClean="0"/>
              <a:t>，</a:t>
            </a:r>
            <a:r>
              <a:rPr lang="en-US" altLang="zh-CN" smtClean="0"/>
              <a:t>d=8</a:t>
            </a:r>
          </a:p>
          <a:p>
            <a:r>
              <a:rPr lang="en-US" altLang="zh-CN" smtClean="0"/>
              <a:t>b</a:t>
            </a:r>
            <a:r>
              <a:rPr lang="zh-CN" altLang="en-US" smtClean="0"/>
              <a:t>是哪个串的子串？在主串中的位置是多少？</a:t>
            </a:r>
          </a:p>
          <a:p>
            <a:pPr marL="0" indent="0">
              <a:buNone/>
            </a:pPr>
            <a:r>
              <a:rPr lang="en-US" altLang="zh-CN" smtClean="0"/>
              <a:t>	b</a:t>
            </a:r>
            <a:r>
              <a:rPr lang="zh-CN" altLang="en-US" smtClean="0"/>
              <a:t>是</a:t>
            </a:r>
            <a:r>
              <a:rPr lang="en-US" altLang="zh-CN" smtClean="0"/>
              <a:t>c</a:t>
            </a:r>
            <a:r>
              <a:rPr lang="zh-CN" altLang="en-US" smtClean="0"/>
              <a:t>和</a:t>
            </a:r>
            <a:r>
              <a:rPr lang="en-US" altLang="zh-CN" smtClean="0"/>
              <a:t>d</a:t>
            </a:r>
            <a:r>
              <a:rPr lang="zh-CN" altLang="en-US" smtClean="0"/>
              <a:t>的子串</a:t>
            </a:r>
            <a:endParaRPr lang="en-US" altLang="zh-CN" smtClean="0"/>
          </a:p>
          <a:p>
            <a:pPr marL="0" indent="0">
              <a:buNone/>
            </a:pPr>
            <a:r>
              <a:rPr lang="en-US" altLang="zh-CN"/>
              <a:t>	</a:t>
            </a:r>
            <a:r>
              <a:rPr lang="en-US" altLang="zh-CN" smtClean="0"/>
              <a:t>b</a:t>
            </a:r>
            <a:r>
              <a:rPr lang="zh-CN" altLang="en-US" smtClean="0"/>
              <a:t>在</a:t>
            </a:r>
            <a:r>
              <a:rPr lang="en-US" altLang="zh-CN" smtClean="0"/>
              <a:t>c</a:t>
            </a:r>
            <a:r>
              <a:rPr lang="zh-CN" altLang="en-US" smtClean="0"/>
              <a:t>中的位置是</a:t>
            </a:r>
            <a:r>
              <a:rPr lang="en-US" altLang="zh-CN" smtClean="0"/>
              <a:t>4</a:t>
            </a:r>
          </a:p>
          <a:p>
            <a:pPr marL="0" indent="0">
              <a:buNone/>
            </a:pPr>
            <a:r>
              <a:rPr lang="en-US" altLang="zh-CN"/>
              <a:t>	</a:t>
            </a:r>
            <a:r>
              <a:rPr lang="en-US" altLang="zh-CN" smtClean="0"/>
              <a:t>b</a:t>
            </a:r>
            <a:r>
              <a:rPr lang="zh-CN" altLang="en-US" smtClean="0"/>
              <a:t>在</a:t>
            </a:r>
            <a:r>
              <a:rPr lang="en-US" altLang="zh-CN" smtClean="0"/>
              <a:t>d</a:t>
            </a:r>
            <a:r>
              <a:rPr lang="zh-CN" altLang="en-US" smtClean="0"/>
              <a:t>中的位置是</a:t>
            </a:r>
            <a:r>
              <a:rPr lang="en-US" altLang="zh-CN" smtClean="0"/>
              <a:t>5</a:t>
            </a:r>
          </a:p>
          <a:p>
            <a:endParaRPr lang="zh-CN" altLang="en-US" smtClean="0"/>
          </a:p>
          <a:p>
            <a:endParaRPr 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5347948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串的设计</a:t>
            </a:r>
            <a:endParaRPr lang="en-US"/>
          </a:p>
        </p:txBody>
      </p:sp>
      <p:sp>
        <p:nvSpPr>
          <p:cNvPr id="5" name="内容占位符 4"/>
          <p:cNvSpPr>
            <a:spLocks noGrp="1"/>
          </p:cNvSpPr>
          <p:nvPr>
            <p:ph sz="half" idx="1"/>
          </p:nvPr>
        </p:nvSpPr>
        <p:spPr/>
        <p:txBody>
          <a:bodyPr/>
          <a:lstStyle/>
          <a:p>
            <a:r>
              <a:rPr lang="zh-CN" altLang="en-US" smtClean="0"/>
              <a:t>基本操作</a:t>
            </a:r>
            <a:endParaRPr lang="en-US" altLang="zh-CN" smtClean="0"/>
          </a:p>
          <a:p>
            <a:r>
              <a:rPr lang="zh-CN" altLang="en-US" smtClean="0"/>
              <a:t>加工型</a:t>
            </a:r>
            <a:endParaRPr lang="en-US" altLang="zh-CN" smtClean="0"/>
          </a:p>
          <a:p>
            <a:pPr lvl="1"/>
            <a:r>
              <a:rPr lang="zh-CN" altLang="en-US" smtClean="0"/>
              <a:t>初始化串</a:t>
            </a:r>
            <a:r>
              <a:rPr lang="en-US" altLang="zh-CN" smtClean="0"/>
              <a:t>StrInit</a:t>
            </a:r>
          </a:p>
          <a:p>
            <a:pPr lvl="1"/>
            <a:r>
              <a:rPr lang="zh-CN" altLang="en-US" smtClean="0"/>
              <a:t>销毁串</a:t>
            </a:r>
            <a:r>
              <a:rPr lang="en-US" altLang="zh-CN" smtClean="0"/>
              <a:t>StrDestry</a:t>
            </a:r>
          </a:p>
          <a:p>
            <a:pPr lvl="1"/>
            <a:r>
              <a:rPr lang="zh-CN" altLang="en-US" smtClean="0"/>
              <a:t>清空串</a:t>
            </a:r>
            <a:r>
              <a:rPr lang="en-US" altLang="zh-CN" smtClean="0"/>
              <a:t>StrClear</a:t>
            </a:r>
          </a:p>
          <a:p>
            <a:pPr lvl="1"/>
            <a:r>
              <a:rPr lang="zh-CN" altLang="en-US" smtClean="0"/>
              <a:t>串赋值</a:t>
            </a:r>
            <a:r>
              <a:rPr lang="en-US" altLang="zh-CN" smtClean="0"/>
              <a:t>StrAssign</a:t>
            </a:r>
          </a:p>
          <a:p>
            <a:pPr lvl="1"/>
            <a:r>
              <a:rPr lang="zh-CN" altLang="en-US" smtClean="0"/>
              <a:t>串联接</a:t>
            </a:r>
            <a:r>
              <a:rPr lang="en-US" altLang="zh-CN" smtClean="0"/>
              <a:t>StrConcat</a:t>
            </a:r>
          </a:p>
          <a:p>
            <a:pPr lvl="1"/>
            <a:r>
              <a:rPr lang="zh-CN" altLang="en-US" smtClean="0"/>
              <a:t>取子串</a:t>
            </a:r>
            <a:r>
              <a:rPr lang="en-US" altLang="zh-CN" smtClean="0"/>
              <a:t>StrSubstr</a:t>
            </a:r>
          </a:p>
          <a:p>
            <a:r>
              <a:rPr lang="zh-CN" altLang="en-US" smtClean="0"/>
              <a:t>引用型</a:t>
            </a:r>
            <a:endParaRPr lang="en-US" altLang="zh-CN" smtClean="0"/>
          </a:p>
          <a:p>
            <a:pPr lvl="1"/>
            <a:r>
              <a:rPr lang="zh-CN" altLang="en-US" smtClean="0"/>
              <a:t>求串长</a:t>
            </a:r>
            <a:r>
              <a:rPr lang="en-US" altLang="zh-CN" smtClean="0"/>
              <a:t>StrLen</a:t>
            </a:r>
          </a:p>
          <a:p>
            <a:pPr lvl="1"/>
            <a:r>
              <a:rPr lang="zh-CN" altLang="en-US" smtClean="0"/>
              <a:t>判串等</a:t>
            </a:r>
            <a:r>
              <a:rPr lang="en-US" altLang="zh-CN" smtClean="0"/>
              <a:t>IsStrEqual</a:t>
            </a:r>
          </a:p>
          <a:p>
            <a:pPr lvl="1"/>
            <a:r>
              <a:rPr lang="zh-CN" altLang="en-US" smtClean="0"/>
              <a:t>串比较</a:t>
            </a:r>
            <a:r>
              <a:rPr lang="en-US" altLang="zh-CN" smtClean="0"/>
              <a:t>StrComp</a:t>
            </a:r>
          </a:p>
          <a:p>
            <a:pPr lvl="1"/>
            <a:endParaRPr lang="en-US"/>
          </a:p>
        </p:txBody>
      </p:sp>
      <p:sp>
        <p:nvSpPr>
          <p:cNvPr id="6" name="内容占位符 5"/>
          <p:cNvSpPr>
            <a:spLocks noGrp="1"/>
          </p:cNvSpPr>
          <p:nvPr>
            <p:ph sz="half" idx="2"/>
          </p:nvPr>
        </p:nvSpPr>
        <p:spPr/>
        <p:txBody>
          <a:bodyPr/>
          <a:lstStyle/>
          <a:p>
            <a:r>
              <a:rPr lang="zh-CN" altLang="en-US" smtClean="0"/>
              <a:t>其他操作</a:t>
            </a:r>
            <a:endParaRPr lang="en-US" altLang="zh-CN" smtClean="0"/>
          </a:p>
          <a:p>
            <a:r>
              <a:rPr lang="zh-CN" altLang="en-US" smtClean="0"/>
              <a:t>加工型</a:t>
            </a:r>
            <a:endParaRPr lang="en-US" altLang="zh-CN" smtClean="0"/>
          </a:p>
          <a:p>
            <a:pPr lvl="1"/>
            <a:r>
              <a:rPr lang="zh-CN" altLang="en-US" smtClean="0"/>
              <a:t>串插入</a:t>
            </a:r>
            <a:r>
              <a:rPr lang="en-US" altLang="zh-CN" smtClean="0"/>
              <a:t>StrInsert</a:t>
            </a:r>
          </a:p>
          <a:p>
            <a:pPr lvl="1"/>
            <a:r>
              <a:rPr lang="zh-CN" altLang="en-US" smtClean="0"/>
              <a:t>串删除 </a:t>
            </a:r>
            <a:r>
              <a:rPr lang="en-US" altLang="zh-CN" smtClean="0"/>
              <a:t>StrDelete</a:t>
            </a:r>
          </a:p>
          <a:p>
            <a:pPr lvl="1"/>
            <a:r>
              <a:rPr lang="zh-CN" altLang="en-US" smtClean="0"/>
              <a:t>串复制</a:t>
            </a:r>
            <a:r>
              <a:rPr lang="en-US" altLang="zh-CN" smtClean="0"/>
              <a:t>StrCopy</a:t>
            </a:r>
          </a:p>
          <a:p>
            <a:pPr lvl="1"/>
            <a:r>
              <a:rPr lang="zh-CN" altLang="en-US" smtClean="0"/>
              <a:t>串替换</a:t>
            </a:r>
            <a:r>
              <a:rPr lang="en-US" altLang="zh-CN" smtClean="0"/>
              <a:t>StrReplace</a:t>
            </a:r>
          </a:p>
          <a:p>
            <a:r>
              <a:rPr lang="zh-CN" altLang="en-US" smtClean="0"/>
              <a:t>引用型</a:t>
            </a:r>
            <a:endParaRPr lang="en-US" altLang="zh-CN" smtClean="0"/>
          </a:p>
          <a:p>
            <a:pPr lvl="1"/>
            <a:r>
              <a:rPr lang="zh-CN" altLang="en-US" smtClean="0"/>
              <a:t>判是否空串</a:t>
            </a:r>
            <a:r>
              <a:rPr lang="en-US" altLang="zh-CN" smtClean="0"/>
              <a:t>IsStrEmpty</a:t>
            </a:r>
          </a:p>
          <a:p>
            <a:pPr lvl="1"/>
            <a:r>
              <a:rPr lang="zh-CN" altLang="en-US" smtClean="0"/>
              <a:t>串查找</a:t>
            </a:r>
            <a:r>
              <a:rPr lang="en-US" altLang="zh-CN" smtClean="0"/>
              <a:t>/</a:t>
            </a:r>
            <a:r>
              <a:rPr lang="zh-CN" altLang="en-US" smtClean="0"/>
              <a:t>串匹配</a:t>
            </a:r>
            <a:r>
              <a:rPr lang="en-US" altLang="zh-CN" smtClean="0"/>
              <a:t>StrIndex</a:t>
            </a:r>
          </a:p>
          <a:p>
            <a:pPr lvl="1"/>
            <a:endParaRPr lang="en-US" altLang="zh-CN" smtClean="0"/>
          </a:p>
          <a:p>
            <a:pPr lvl="1"/>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41057454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mtClean="0"/>
              <a:t>串的模式匹配</a:t>
            </a:r>
            <a:r>
              <a:rPr lang="en-US" altLang="zh-CN" smtClean="0"/>
              <a:t>(Pattern Matching)</a:t>
            </a:r>
            <a:endParaRPr lang="en-US"/>
          </a:p>
        </p:txBody>
      </p:sp>
      <p:sp>
        <p:nvSpPr>
          <p:cNvPr id="7" name="内容占位符 6"/>
          <p:cNvSpPr>
            <a:spLocks noGrp="1"/>
          </p:cNvSpPr>
          <p:nvPr>
            <p:ph idx="1"/>
          </p:nvPr>
        </p:nvSpPr>
        <p:spPr/>
        <p:txBody>
          <a:bodyPr/>
          <a:lstStyle/>
          <a:p>
            <a:r>
              <a:rPr lang="zh-CN" altLang="en-US" smtClean="0"/>
              <a:t>检测问题</a:t>
            </a:r>
            <a:r>
              <a:rPr lang="en-US" altLang="zh-CN" smtClean="0"/>
              <a:t>/Detection</a:t>
            </a:r>
            <a:r>
              <a:rPr lang="zh-CN" altLang="en-US" smtClean="0"/>
              <a:t>：检测模式串是否出现</a:t>
            </a:r>
            <a:endParaRPr lang="en-US" altLang="zh-CN" smtClean="0"/>
          </a:p>
          <a:p>
            <a:r>
              <a:rPr lang="zh-CN" altLang="en-US" smtClean="0"/>
              <a:t>定位问题</a:t>
            </a:r>
            <a:r>
              <a:rPr lang="en-US" altLang="zh-CN" smtClean="0"/>
              <a:t>/Location</a:t>
            </a:r>
            <a:r>
              <a:rPr lang="zh-CN" altLang="en-US" smtClean="0"/>
              <a:t>：首次在哪里出现</a:t>
            </a:r>
            <a:endParaRPr lang="en-US" altLang="zh-CN" smtClean="0"/>
          </a:p>
          <a:p>
            <a:r>
              <a:rPr lang="zh-CN" altLang="en-US" smtClean="0"/>
              <a:t>计数问题</a:t>
            </a:r>
            <a:r>
              <a:rPr lang="en-US" altLang="zh-CN" smtClean="0"/>
              <a:t>/Counting</a:t>
            </a:r>
            <a:r>
              <a:rPr lang="zh-CN" altLang="en-US" smtClean="0"/>
              <a:t>：模式串在主串中出现了几次</a:t>
            </a:r>
            <a:endParaRPr lang="en-US" altLang="zh-CN" smtClean="0"/>
          </a:p>
          <a:p>
            <a:r>
              <a:rPr lang="zh-CN" altLang="en-US" smtClean="0"/>
              <a:t>枚举问题</a:t>
            </a:r>
            <a:r>
              <a:rPr lang="en-US" altLang="zh-CN" smtClean="0"/>
              <a:t>/Enumeration</a:t>
            </a:r>
            <a:r>
              <a:rPr lang="zh-CN" altLang="en-US" smtClean="0"/>
              <a:t>：</a:t>
            </a:r>
            <a:r>
              <a:rPr lang="zh-CN" altLang="en-US"/>
              <a:t>模式</a:t>
            </a:r>
            <a:r>
              <a:rPr lang="zh-CN" altLang="en-US" smtClean="0"/>
              <a:t>串分别出现在</a:t>
            </a:r>
            <a:r>
              <a:rPr lang="zh-CN" altLang="en-US"/>
              <a:t>主</a:t>
            </a:r>
            <a:r>
              <a:rPr lang="zh-CN" altLang="en-US" smtClean="0"/>
              <a:t>串中的哪里</a:t>
            </a:r>
            <a:endParaRPr 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7928869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mtClean="0"/>
              <a:t>2. </a:t>
            </a:r>
            <a:r>
              <a:rPr lang="zh-CN" altLang="en-US" smtClean="0"/>
              <a:t>串的具体实现</a:t>
            </a:r>
            <a:endParaRPr lang="en-US"/>
          </a:p>
        </p:txBody>
      </p:sp>
      <p:sp>
        <p:nvSpPr>
          <p:cNvPr id="7" name="内容占位符 6"/>
          <p:cNvSpPr>
            <a:spLocks noGrp="1"/>
          </p:cNvSpPr>
          <p:nvPr>
            <p:ph idx="1"/>
          </p:nvPr>
        </p:nvSpPr>
        <p:spPr/>
        <p:txBody>
          <a:bodyPr/>
          <a:lstStyle/>
          <a:p>
            <a:r>
              <a:rPr lang="zh-CN" altLang="en-US" smtClean="0"/>
              <a:t>顺序存储：</a:t>
            </a:r>
            <a:endParaRPr lang="en-US" altLang="zh-CN" smtClean="0"/>
          </a:p>
          <a:p>
            <a:pPr lvl="1"/>
            <a:r>
              <a:rPr lang="zh-CN" altLang="en-US" smtClean="0"/>
              <a:t>定长顺序存储表示：用一组地址连续的存储单元存储串值的字符序列，属静态存储方式</a:t>
            </a:r>
          </a:p>
          <a:p>
            <a:pPr lvl="1"/>
            <a:r>
              <a:rPr lang="zh-CN" altLang="en-US" smtClean="0"/>
              <a:t>堆分配存储表示：用一组地址连续的存储单元存储串值的字符序列，但存储空间是在程序执行过程中动态分配而得到的</a:t>
            </a:r>
            <a:endParaRPr lang="en-US" altLang="zh-CN" smtClean="0"/>
          </a:p>
          <a:p>
            <a:pPr lvl="2"/>
            <a:r>
              <a:rPr lang="zh-CN" altLang="en-US" sz="2800" smtClean="0"/>
              <a:t>堆：自由存储区，</a:t>
            </a:r>
            <a:r>
              <a:rPr lang="en-US" altLang="zh-CN" sz="2800" smtClean="0"/>
              <a:t>C</a:t>
            </a:r>
            <a:r>
              <a:rPr lang="zh-CN" altLang="en-US" sz="2800" smtClean="0"/>
              <a:t>语言的动态分配函数从中获得可用的存储空间</a:t>
            </a:r>
          </a:p>
          <a:p>
            <a:r>
              <a:rPr lang="zh-CN" altLang="en-US" smtClean="0"/>
              <a:t>链式存储：</a:t>
            </a:r>
            <a:endParaRPr lang="en-US" altLang="zh-CN" smtClean="0"/>
          </a:p>
          <a:p>
            <a:pPr lvl="1"/>
            <a:r>
              <a:rPr lang="zh-CN" altLang="en-US" smtClean="0"/>
              <a:t>串的块链存储表示：链式方式存储</a:t>
            </a:r>
          </a:p>
          <a:p>
            <a:endParaRPr 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1799774527"/>
              </p:ext>
            </p:extLst>
          </p:nvPr>
        </p:nvGraphicFramePr>
        <p:xfrm>
          <a:off x="7020272" y="4293096"/>
          <a:ext cx="1800200" cy="2225040"/>
        </p:xfrm>
        <a:graphic>
          <a:graphicData uri="http://schemas.openxmlformats.org/drawingml/2006/table">
            <a:tbl>
              <a:tblPr bandRow="1">
                <a:tableStyleId>{5C22544A-7EE6-4342-B048-85BDC9FD1C3A}</a:tableStyleId>
              </a:tblPr>
              <a:tblGrid>
                <a:gridCol w="1800200"/>
              </a:tblGrid>
              <a:tr h="370840">
                <a:tc>
                  <a:txBody>
                    <a:bodyPr/>
                    <a:lstStyle/>
                    <a:p>
                      <a:pPr algn="ctr"/>
                      <a:r>
                        <a:rPr lang="zh-CN" altLang="en-US" b="0" smtClean="0">
                          <a:solidFill>
                            <a:srgbClr val="0000FF"/>
                          </a:solidFill>
                        </a:rPr>
                        <a:t>代码区域</a:t>
                      </a:r>
                      <a:endParaRPr lang="en-US" b="0">
                        <a:solidFill>
                          <a:srgbClr val="0000FF"/>
                        </a:solidFill>
                      </a:endParaRPr>
                    </a:p>
                  </a:txBody>
                  <a:tcPr/>
                </a:tc>
              </a:tr>
              <a:tr h="370840">
                <a:tc>
                  <a:txBody>
                    <a:bodyPr/>
                    <a:lstStyle/>
                    <a:p>
                      <a:pPr algn="ctr"/>
                      <a:r>
                        <a:rPr kumimoji="1" lang="zh-CN" altLang="en-US" sz="1800" b="0" smtClean="0">
                          <a:solidFill>
                            <a:srgbClr val="0000FF"/>
                          </a:solidFill>
                          <a:latin typeface="Times New Roman" pitchFamily="18" charset="0"/>
                        </a:rPr>
                        <a:t>全局</a:t>
                      </a:r>
                      <a:r>
                        <a:rPr kumimoji="1" lang="en-US" altLang="zh-CN" sz="1800" b="0" smtClean="0">
                          <a:solidFill>
                            <a:srgbClr val="0000FF"/>
                          </a:solidFill>
                          <a:latin typeface="Times New Roman" pitchFamily="18" charset="0"/>
                        </a:rPr>
                        <a:t>/</a:t>
                      </a:r>
                      <a:r>
                        <a:rPr kumimoji="1" lang="zh-CN" altLang="en-US" sz="1800" b="0" smtClean="0">
                          <a:solidFill>
                            <a:srgbClr val="0000FF"/>
                          </a:solidFill>
                          <a:latin typeface="Times New Roman" pitchFamily="18" charset="0"/>
                        </a:rPr>
                        <a:t>静态区域</a:t>
                      </a:r>
                      <a:endParaRPr lang="en-US" b="0">
                        <a:solidFill>
                          <a:srgbClr val="0000FF"/>
                        </a:solidFill>
                      </a:endParaRPr>
                    </a:p>
                  </a:txBody>
                  <a:tcPr/>
                </a:tc>
              </a:tr>
              <a:tr h="370840">
                <a:tc>
                  <a:txBody>
                    <a:bodyPr/>
                    <a:lstStyle/>
                    <a:p>
                      <a:pPr algn="ctr"/>
                      <a:r>
                        <a:rPr lang="zh-CN" altLang="en-US" b="0" smtClean="0">
                          <a:solidFill>
                            <a:srgbClr val="0000FF"/>
                          </a:solidFill>
                        </a:rPr>
                        <a:t>栈</a:t>
                      </a:r>
                      <a:endParaRPr lang="en-US" b="0">
                        <a:solidFill>
                          <a:srgbClr val="0000FF"/>
                        </a:solidFill>
                      </a:endParaRPr>
                    </a:p>
                  </a:txBody>
                  <a:tcPr/>
                </a:tc>
              </a:tr>
              <a:tr h="741680">
                <a:tc>
                  <a:txBody>
                    <a:bodyPr/>
                    <a:lstStyle/>
                    <a:p>
                      <a:endParaRPr lang="en-US" altLang="zh-CN" smtClean="0"/>
                    </a:p>
                    <a:p>
                      <a:pPr algn="ctr"/>
                      <a:r>
                        <a:rPr lang="zh-CN" altLang="en-US" smtClean="0"/>
                        <a:t>自由空间</a:t>
                      </a:r>
                      <a:endParaRPr lang="en-US"/>
                    </a:p>
                  </a:txBody>
                  <a:tcPr/>
                </a:tc>
              </a:tr>
              <a:tr h="370840">
                <a:tc>
                  <a:txBody>
                    <a:bodyPr/>
                    <a:lstStyle/>
                    <a:p>
                      <a:pPr algn="ctr"/>
                      <a:r>
                        <a:rPr lang="zh-CN" altLang="en-US" smtClean="0">
                          <a:solidFill>
                            <a:srgbClr val="0000FF"/>
                          </a:solidFill>
                        </a:rPr>
                        <a:t>堆</a:t>
                      </a:r>
                      <a:endParaRPr lang="en-US">
                        <a:solidFill>
                          <a:srgbClr val="0000FF"/>
                        </a:solidFill>
                      </a:endParaRPr>
                    </a:p>
                  </a:txBody>
                  <a:tcPr/>
                </a:tc>
              </a:tr>
            </a:tbl>
          </a:graphicData>
        </a:graphic>
      </p:graphicFrame>
      <p:cxnSp>
        <p:nvCxnSpPr>
          <p:cNvPr id="14" name="直接箭头连接符 13"/>
          <p:cNvCxnSpPr/>
          <p:nvPr/>
        </p:nvCxnSpPr>
        <p:spPr>
          <a:xfrm>
            <a:off x="7308304" y="5373216"/>
            <a:ext cx="0" cy="36004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8604448" y="5805264"/>
            <a:ext cx="0" cy="39604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995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6716</TotalTime>
  <Words>4162</Words>
  <Application>Microsoft Macintosh PowerPoint</Application>
  <PresentationFormat>全屏显示(4:3)</PresentationFormat>
  <Paragraphs>546</Paragraphs>
  <Slides>34</Slides>
  <Notes>18</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第四章 串</vt:lpstr>
      <vt:lpstr>提纲</vt:lpstr>
      <vt:lpstr>1. 串的基本概念</vt:lpstr>
      <vt:lpstr>串</vt:lpstr>
      <vt:lpstr>串</vt:lpstr>
      <vt:lpstr>例</vt:lpstr>
      <vt:lpstr>串的设计</vt:lpstr>
      <vt:lpstr>串的模式匹配(Pattern Matching)</vt:lpstr>
      <vt:lpstr>2. 串的具体实现</vt:lpstr>
      <vt:lpstr>C语言中的串处理</vt:lpstr>
      <vt:lpstr>C语言函数库的串处理函数-部分</vt:lpstr>
      <vt:lpstr>C语言函数库的串处理函数-部分</vt:lpstr>
      <vt:lpstr>例：将串逆序保存</vt:lpstr>
      <vt:lpstr>2.1 串：顺序串/定长顺序存储</vt:lpstr>
      <vt:lpstr>串拼接/将s1和 s2拼接成t</vt:lpstr>
      <vt:lpstr>取子串/StrSubStr</vt:lpstr>
      <vt:lpstr>串匹配/int StrIndex(SString s,SString t,int pos)</vt:lpstr>
      <vt:lpstr>串匹配/模式匹配</vt:lpstr>
      <vt:lpstr>s=“ababcabcacbab”, t=“abcac”, pos=1 StrIndex(s,t,pos)返回值为6</vt:lpstr>
      <vt:lpstr>Brute-Force算法复杂度</vt:lpstr>
      <vt:lpstr>2.2 串：顺序串/堆分配存储</vt:lpstr>
      <vt:lpstr>顺序串的基本操作</vt:lpstr>
      <vt:lpstr>HString的基本操作-1,2,3,4</vt:lpstr>
      <vt:lpstr>HString的基本操作-5</vt:lpstr>
      <vt:lpstr>HString的基本操作-6</vt:lpstr>
      <vt:lpstr>HString的基本操作-7</vt:lpstr>
      <vt:lpstr>HString的基本操作-8</vt:lpstr>
      <vt:lpstr>HString的基本操作-10</vt:lpstr>
      <vt:lpstr>模式匹配：利用HString的基本操作</vt:lpstr>
      <vt:lpstr>模式匹配</vt:lpstr>
      <vt:lpstr>子串置换：利用HString的基本操作</vt:lpstr>
      <vt:lpstr>子串置换</vt:lpstr>
      <vt:lpstr>2.3 块链存储</vt:lpstr>
      <vt:lpstr>块链类型定义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270</cp:revision>
  <cp:lastPrinted>2017-03-13T15:43:10Z</cp:lastPrinted>
  <dcterms:created xsi:type="dcterms:W3CDTF">2015-07-19T09:35:25Z</dcterms:created>
  <dcterms:modified xsi:type="dcterms:W3CDTF">2018-03-26T03:11:05Z</dcterms:modified>
</cp:coreProperties>
</file>