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93" r:id="rId2"/>
    <p:sldId id="294" r:id="rId3"/>
    <p:sldId id="297" r:id="rId4"/>
    <p:sldId id="298" r:id="rId5"/>
    <p:sldId id="300" r:id="rId6"/>
    <p:sldId id="301" r:id="rId7"/>
    <p:sldId id="299" r:id="rId8"/>
    <p:sldId id="302" r:id="rId9"/>
    <p:sldId id="296" r:id="rId10"/>
    <p:sldId id="320" r:id="rId11"/>
    <p:sldId id="310" r:id="rId12"/>
    <p:sldId id="314" r:id="rId13"/>
    <p:sldId id="315" r:id="rId14"/>
    <p:sldId id="317" r:id="rId15"/>
    <p:sldId id="316" r:id="rId16"/>
    <p:sldId id="303" r:id="rId17"/>
    <p:sldId id="312" r:id="rId18"/>
    <p:sldId id="305" r:id="rId19"/>
    <p:sldId id="306" r:id="rId20"/>
    <p:sldId id="319" r:id="rId21"/>
    <p:sldId id="309" r:id="rId22"/>
    <p:sldId id="313" r:id="rId23"/>
    <p:sldId id="308" r:id="rId24"/>
    <p:sldId id="295" r:id="rId25"/>
    <p:sldId id="311" r:id="rId26"/>
  </p:sldIdLst>
  <p:sldSz cx="9144000" cy="6858000" type="screen4x3"/>
  <p:notesSz cx="9928225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442" autoAdjust="0"/>
  </p:normalViewPr>
  <p:slideViewPr>
    <p:cSldViewPr>
      <p:cViewPr varScale="1">
        <p:scale>
          <a:sx n="74" d="100"/>
          <a:sy n="74" d="100"/>
        </p:scale>
        <p:origin x="-30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2230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9" y="0"/>
            <a:ext cx="4302230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B2F0E-1649-4FDB-9622-A4547210FD41}" type="datetimeFigureOut">
              <a:rPr lang="en-US" smtClean="0"/>
              <a:t>18/4/2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2" y="6456612"/>
            <a:ext cx="4302230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9" y="6456612"/>
            <a:ext cx="4302230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205BD-19C3-4645-B041-0D369F844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52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2230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3699" y="0"/>
            <a:ext cx="4302230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49429-7AEC-40B9-B018-84F7C02F90AD}" type="datetimeFigureOut">
              <a:rPr lang="en-US" smtClean="0"/>
              <a:t>18/4/2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824" y="3228895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6456612"/>
            <a:ext cx="4302230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3699" y="6456612"/>
            <a:ext cx="4302230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1643A-76C6-4418-8C90-D4A34E557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90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96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4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27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89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67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4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59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20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996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61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65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4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4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4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4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4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36104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8720"/>
            <a:ext cx="4038600" cy="58326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720"/>
            <a:ext cx="4038600" cy="58326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A4FBB-8608-4DA1-9CC7-2B93F4B6FB74}" type="datetime1">
              <a:rPr lang="zh-CN" altLang="en-US" smtClean="0"/>
              <a:t>18/4/2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BC0FD3-7E1B-464B-91E3-271B2FD6D44F}" type="datetime1">
              <a:rPr lang="zh-CN" altLang="en-US" smtClean="0"/>
              <a:t>18/4/2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EFA495-27E1-4B80-A733-DA8F705253CF}" type="datetime1">
              <a:rPr lang="zh-CN" altLang="en-US" smtClean="0"/>
              <a:t>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10FAE-EBAA-4484-AB98-8A8084DD7BBD}" type="datetime1">
              <a:rPr lang="zh-CN" altLang="en-US" smtClean="0"/>
              <a:t>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583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48464" y="6492875"/>
            <a:ext cx="395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Ongoing-Teaching\Data Structure\课件\其他\图片素材\3D小白人-推齿轮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140968"/>
            <a:ext cx="5760640" cy="368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/>
          <a:lstStyle/>
          <a:p>
            <a:r>
              <a:rPr lang="en-US" altLang="en-US" b="1" smtClean="0"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zh-CN" altLang="en-US" b="1" dirty="0" err="1">
                <a:latin typeface="楷体_GB2312" pitchFamily="49" charset="-122"/>
                <a:ea typeface="楷体_GB2312" pitchFamily="49" charset="-122"/>
              </a:rPr>
              <a:t>四</a:t>
            </a:r>
            <a:r>
              <a:rPr lang="en-US" altLang="en-US" b="1" smtClean="0">
                <a:latin typeface="楷体_GB2312" pitchFamily="49" charset="-122"/>
                <a:ea typeface="楷体_GB2312" pitchFamily="49" charset="-122"/>
              </a:rPr>
              <a:t>章</a:t>
            </a:r>
            <a:r>
              <a:rPr lang="en-US" altLang="en-US" b="1" smtClean="0">
                <a:latin typeface="宋体" pitchFamily="2" charset="-122"/>
              </a:rPr>
              <a:t> </a:t>
            </a:r>
            <a:r>
              <a:rPr lang="zh-CN" altLang="en-US" b="1" smtClean="0">
                <a:latin typeface="宋体" pitchFamily="2" charset="-122"/>
              </a:rPr>
              <a:t>串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648" y="3068960"/>
            <a:ext cx="6400800" cy="1752600"/>
          </a:xfrm>
        </p:spPr>
        <p:txBody>
          <a:bodyPr/>
          <a:lstStyle/>
          <a:p>
            <a:r>
              <a:rPr lang="en-US" altLang="zh-CN" b="1" smtClean="0">
                <a:solidFill>
                  <a:schemeClr val="tx1"/>
                </a:solidFill>
              </a:rPr>
              <a:t>Part II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8201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设</a:t>
            </a:r>
            <a:r>
              <a:rPr lang="en-US" altLang="zh-CN" dirty="0" smtClean="0"/>
              <a:t>P</a:t>
            </a:r>
            <a:r>
              <a:rPr lang="zh-CN" altLang="en-US" dirty="0" smtClean="0"/>
              <a:t>为一给定串。称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的一个真子串</a:t>
            </a:r>
            <a:r>
              <a:rPr lang="en-US" altLang="zh-CN" dirty="0" smtClean="0"/>
              <a:t>P’</a:t>
            </a:r>
            <a:r>
              <a:rPr lang="zh-CN" altLang="en-US" dirty="0" smtClean="0"/>
              <a:t>为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自匹配真子串</a:t>
            </a:r>
            <a:r>
              <a:rPr lang="zh-CN" altLang="en-US" dirty="0" smtClean="0"/>
              <a:t>，如果</a:t>
            </a:r>
            <a:r>
              <a:rPr lang="en-US" altLang="zh-CN" dirty="0" smtClean="0"/>
              <a:t>P’</a:t>
            </a:r>
            <a:r>
              <a:rPr lang="zh-CN" altLang="en-US" dirty="0" smtClean="0"/>
              <a:t>同时是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的前缀与后缀。令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selfmatching</a:t>
            </a:r>
            <a:r>
              <a:rPr lang="en-US" altLang="zh-CN" dirty="0" smtClean="0"/>
              <a:t>(P)={P’|P’</a:t>
            </a:r>
            <a:r>
              <a:rPr lang="zh-CN" altLang="en-US" dirty="0" smtClean="0"/>
              <a:t>是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的自匹配真子串</a:t>
            </a: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zh-CN" altLang="en-US" dirty="0" smtClean="0"/>
              <a:t>即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的所有自匹配真子串的集合。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前述</a:t>
            </a:r>
            <a:r>
              <a:rPr lang="en-US" altLang="zh-CN" dirty="0" smtClean="0"/>
              <a:t>P[0..k)</a:t>
            </a:r>
            <a:r>
              <a:rPr lang="zh-CN" altLang="en-US" dirty="0" smtClean="0"/>
              <a:t>即为</a:t>
            </a:r>
            <a:r>
              <a:rPr lang="en-US" altLang="zh-CN" dirty="0" smtClean="0"/>
              <a:t>P[0..j)</a:t>
            </a:r>
            <a:r>
              <a:rPr lang="zh-CN" altLang="en-US" dirty="0" smtClean="0"/>
              <a:t>的最长自匹配真子串</a:t>
            </a:r>
            <a:r>
              <a:rPr lang="en-US" altLang="zh-CN" dirty="0" smtClean="0"/>
              <a:t>(</a:t>
            </a:r>
            <a:r>
              <a:rPr lang="zh-CN" altLang="en-US" dirty="0" smtClean="0"/>
              <a:t>边界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例：</a:t>
            </a:r>
            <a:r>
              <a:rPr lang="en-US" altLang="zh-CN" dirty="0" smtClean="0"/>
              <a:t>P=‘’</a:t>
            </a:r>
            <a:r>
              <a:rPr lang="en-US" altLang="zh-CN" dirty="0" err="1" smtClean="0"/>
              <a:t>abacab</a:t>
            </a:r>
            <a:r>
              <a:rPr lang="en-US" altLang="zh-CN" dirty="0" smtClean="0"/>
              <a:t>’’,  </a:t>
            </a:r>
            <a:r>
              <a:rPr lang="zh-CN" altLang="en-US" dirty="0" smtClean="0"/>
              <a:t>则</a:t>
            </a:r>
            <a:r>
              <a:rPr lang="en-US" altLang="zh-CN" dirty="0" smtClean="0"/>
              <a:t> “\0”(</a:t>
            </a:r>
            <a:r>
              <a:rPr lang="zh-CN" altLang="en-US" dirty="0" smtClean="0"/>
              <a:t>空串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”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是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的所有自匹配真子串，而</a:t>
            </a:r>
            <a:r>
              <a:rPr lang="en-US" altLang="zh-CN" dirty="0" smtClean="0"/>
              <a:t>”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是边界。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</a:t>
            </a:r>
            <a:r>
              <a:rPr lang="en-US" altLang="zh-CN" dirty="0" err="1" smtClean="0"/>
              <a:t>elfmatching</a:t>
            </a:r>
            <a:r>
              <a:rPr lang="en-US" altLang="zh-CN" dirty="0" smtClean="0"/>
              <a:t>(P)={“\0”,”ab”}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s</a:t>
            </a:r>
            <a:r>
              <a:rPr lang="en-US" altLang="zh-CN" dirty="0" err="1" smtClean="0"/>
              <a:t>elfmatching</a:t>
            </a:r>
            <a:r>
              <a:rPr lang="en-US" altLang="zh-CN" dirty="0" smtClean="0"/>
              <a:t>(“\0”)={} (</a:t>
            </a:r>
            <a:r>
              <a:rPr lang="zh-CN" altLang="en-US" dirty="0" smtClean="0"/>
              <a:t>空集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如果</a:t>
            </a:r>
            <a:r>
              <a:rPr lang="en-US" altLang="zh-CN" dirty="0" smtClean="0"/>
              <a:t>P</a:t>
            </a:r>
            <a:r>
              <a:rPr lang="zh-CN" altLang="en-US" dirty="0" smtClean="0"/>
              <a:t>不是空串，则</a:t>
            </a:r>
            <a:r>
              <a:rPr lang="en-US" altLang="zh-CN" dirty="0" smtClean="0"/>
              <a:t>P</a:t>
            </a:r>
            <a:r>
              <a:rPr lang="zh-CN" altLang="en-US" dirty="0" smtClean="0"/>
              <a:t>一定包含自匹配真子串</a:t>
            </a:r>
            <a:r>
              <a:rPr lang="en-US" altLang="zh-CN" dirty="0" smtClean="0"/>
              <a:t>”\0”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783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引入</a:t>
            </a:r>
            <a:r>
              <a:rPr lang="en-US" altLang="zh-CN" smtClean="0"/>
              <a:t>next</a:t>
            </a:r>
            <a:r>
              <a:rPr lang="zh-CN" altLang="en-US" smtClean="0"/>
              <a:t>数组</a:t>
            </a:r>
            <a:r>
              <a:rPr lang="en-US" altLang="zh-CN" smtClean="0"/>
              <a:t>/next</a:t>
            </a:r>
            <a:r>
              <a:rPr lang="zh-CN" altLang="en-US" smtClean="0"/>
              <a:t>特征向量</a:t>
            </a:r>
            <a:endParaRPr lang="en-US"/>
          </a:p>
        </p:txBody>
      </p:sp>
      <p:sp>
        <p:nvSpPr>
          <p:cNvPr id="24" name="内容占位符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next[j] = k</a:t>
            </a:r>
            <a:r>
              <a:rPr lang="zh-CN" altLang="en-US" sz="2800" dirty="0"/>
              <a:t>，表示在</a:t>
            </a:r>
            <a:r>
              <a:rPr lang="zh-CN" altLang="en-US" sz="2800" dirty="0" smtClean="0"/>
              <a:t>模式串</a:t>
            </a:r>
            <a:r>
              <a:rPr lang="en-US" altLang="zh-CN" sz="2800" dirty="0"/>
              <a:t>P </a:t>
            </a:r>
            <a:r>
              <a:rPr lang="zh-CN" altLang="en-US" sz="2800" dirty="0"/>
              <a:t>的</a:t>
            </a:r>
            <a:r>
              <a:rPr lang="en-US" altLang="zh-CN" sz="2800" dirty="0"/>
              <a:t>P[0,j) </a:t>
            </a:r>
            <a:r>
              <a:rPr lang="zh-CN" altLang="en-US" sz="2800" dirty="0"/>
              <a:t>中，自匹配的真前缀和真后缀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最大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长度</a:t>
            </a:r>
            <a:r>
              <a:rPr lang="zh-CN" altLang="en-US" sz="2800" dirty="0"/>
              <a:t>为</a:t>
            </a:r>
            <a:r>
              <a:rPr lang="en-US" altLang="zh-CN" sz="2800" dirty="0"/>
              <a:t>k 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边界的长度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。约定</a:t>
            </a:r>
            <a:r>
              <a:rPr lang="en-US" altLang="zh-CN" sz="2800" dirty="0" smtClean="0"/>
              <a:t>n</a:t>
            </a:r>
            <a:r>
              <a:rPr lang="en-US" altLang="zh-CN" sz="2800" dirty="0" smtClean="0"/>
              <a:t>ext[0]=-1</a:t>
            </a:r>
            <a:r>
              <a:rPr lang="en-US" altLang="zh-CN" sz="2800" dirty="0"/>
              <a:t>,</a:t>
            </a:r>
            <a:r>
              <a:rPr lang="zh-CN" altLang="en-US" sz="2800" dirty="0" smtClean="0"/>
              <a:t>因为</a:t>
            </a:r>
            <a:r>
              <a:rPr lang="en-US" altLang="zh-CN" sz="2800" dirty="0" smtClean="0"/>
              <a:t>P[0,0)</a:t>
            </a:r>
            <a:r>
              <a:rPr lang="zh-CN" altLang="en-US" sz="2800" dirty="0" smtClean="0"/>
              <a:t>是空串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无自匹配真子</a:t>
            </a:r>
            <a:r>
              <a:rPr lang="zh-CN" altLang="en-US" sz="2800" dirty="0" smtClean="0"/>
              <a:t>串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当</a:t>
            </a:r>
            <a:r>
              <a:rPr lang="zh-CN" altLang="en-US" sz="2800" dirty="0"/>
              <a:t>模式串</a:t>
            </a:r>
            <a:r>
              <a:rPr lang="en-US" altLang="zh-CN" sz="2800" dirty="0"/>
              <a:t>P</a:t>
            </a:r>
            <a:r>
              <a:rPr lang="zh-CN" altLang="en-US" sz="2800" dirty="0"/>
              <a:t>中第 </a:t>
            </a:r>
            <a:r>
              <a:rPr lang="en-US" altLang="zh-CN" sz="2800" dirty="0"/>
              <a:t>j </a:t>
            </a:r>
            <a:r>
              <a:rPr lang="zh-CN" altLang="en-US" sz="2800" dirty="0"/>
              <a:t>个字符与主串 </a:t>
            </a:r>
            <a:r>
              <a:rPr lang="en-US" altLang="zh-CN" sz="2800" dirty="0"/>
              <a:t>S </a:t>
            </a:r>
            <a:r>
              <a:rPr lang="zh-CN" altLang="en-US" sz="2800" dirty="0"/>
              <a:t>中相应字符失配时，在下一次匹配中，模式串</a:t>
            </a:r>
            <a:r>
              <a:rPr lang="en-US" altLang="zh-CN" sz="2800" dirty="0"/>
              <a:t>P</a:t>
            </a:r>
            <a:r>
              <a:rPr lang="zh-CN" altLang="en-US" sz="2800" dirty="0"/>
              <a:t>应当</a:t>
            </a:r>
            <a:r>
              <a:rPr lang="zh-CN" altLang="en-US" sz="2800" dirty="0" smtClean="0"/>
              <a:t>由</a:t>
            </a:r>
            <a:r>
              <a:rPr lang="en-US" altLang="zh-CN" sz="2800" dirty="0" smtClean="0"/>
              <a:t>next[j]</a:t>
            </a:r>
            <a:r>
              <a:rPr lang="zh-CN" altLang="en-US" sz="2800" dirty="0" smtClean="0"/>
              <a:t>位置的</a:t>
            </a:r>
            <a:r>
              <a:rPr lang="zh-CN" altLang="en-US" sz="2800" dirty="0"/>
              <a:t>字符与主串中刚失配的字符重新继续进行比较</a:t>
            </a:r>
            <a:endParaRPr lang="en-US" altLang="zh-CN" sz="2800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84976" y="6520259"/>
            <a:ext cx="39553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03648" y="3731891"/>
            <a:ext cx="4752528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solidFill>
                  <a:srgbClr val="FF0000"/>
                </a:solidFill>
              </a:rPr>
              <a:t>S</a:t>
            </a:r>
            <a:r>
              <a:rPr lang="en-US" sz="2400" smtClean="0">
                <a:solidFill>
                  <a:srgbClr val="FF0000"/>
                </a:solidFill>
              </a:rPr>
              <a:t>[i-j.. i)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83701" y="4797152"/>
            <a:ext cx="1088699" cy="648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rgbClr val="FF0000"/>
                </a:solidFill>
              </a:rPr>
              <a:t>P(j,m)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92280" y="6192688"/>
            <a:ext cx="1800200" cy="648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rgbClr val="FF0000"/>
                </a:solidFill>
              </a:rPr>
              <a:t>P(next[j],m)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54186" y="3731891"/>
            <a:ext cx="731738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smtClean="0">
                <a:solidFill>
                  <a:srgbClr val="FF0000"/>
                </a:solidFill>
              </a:rPr>
              <a:t>x</a:t>
            </a:r>
            <a:endParaRPr lang="en-US" sz="2600" b="1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71019" y="5037979"/>
            <a:ext cx="731738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 smtClean="0">
                <a:solidFill>
                  <a:srgbClr val="FF0000"/>
                </a:solidFill>
              </a:rPr>
              <a:t>y</a:t>
            </a: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88534" y="6192688"/>
            <a:ext cx="731738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smtClean="0">
                <a:solidFill>
                  <a:srgbClr val="FF0000"/>
                </a:solidFill>
              </a:rPr>
              <a:t>z</a:t>
            </a:r>
            <a:endParaRPr lang="en-US" sz="2600" b="1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92280" y="3731891"/>
            <a:ext cx="2088232" cy="64807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rgbClr val="FF0000"/>
                </a:solidFill>
              </a:rPr>
              <a:t>S(i..n)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03648" y="5036419"/>
            <a:ext cx="4759206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rgbClr val="FF0000"/>
                </a:solidFill>
              </a:rPr>
              <a:t>P[0.. j)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66510" y="6192688"/>
            <a:ext cx="3096344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rgbClr val="FF0000"/>
                </a:solidFill>
              </a:rPr>
              <a:t>P[0, next[j])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504" y="3807398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>
                <a:solidFill>
                  <a:srgbClr val="FF0000"/>
                </a:solidFill>
              </a:rPr>
              <a:t>主</a:t>
            </a:r>
            <a:r>
              <a:rPr lang="zh-CN" altLang="en-US" sz="2400" b="1" smtClean="0">
                <a:solidFill>
                  <a:srgbClr val="FF0000"/>
                </a:solidFill>
              </a:rPr>
              <a:t>串</a:t>
            </a:r>
            <a:r>
              <a:rPr lang="en-US" altLang="zh-CN" sz="2400" b="1" smtClean="0">
                <a:solidFill>
                  <a:srgbClr val="FF0000"/>
                </a:solidFill>
              </a:rPr>
              <a:t>S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144016" y="5037979"/>
            <a:ext cx="141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>
                <a:solidFill>
                  <a:srgbClr val="FF0000"/>
                </a:solidFill>
              </a:rPr>
              <a:t>模式</a:t>
            </a:r>
            <a:r>
              <a:rPr lang="zh-CN" altLang="en-US" sz="2400" b="1" smtClean="0">
                <a:solidFill>
                  <a:srgbClr val="FF0000"/>
                </a:solidFill>
              </a:rPr>
              <a:t>串</a:t>
            </a:r>
            <a:r>
              <a:rPr lang="en-US" altLang="zh-CN" sz="2400" b="1" smtClean="0">
                <a:solidFill>
                  <a:srgbClr val="FF0000"/>
                </a:solidFill>
              </a:rPr>
              <a:t>P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44208" y="3312368"/>
            <a:ext cx="2664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smtClean="0">
                <a:solidFill>
                  <a:srgbClr val="FF0000"/>
                </a:solidFill>
              </a:rPr>
              <a:t>i</a:t>
            </a:r>
            <a:endParaRPr lang="en-US" sz="2600" b="1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44208" y="4536504"/>
            <a:ext cx="26962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smtClean="0">
                <a:solidFill>
                  <a:srgbClr val="FF0000"/>
                </a:solidFill>
              </a:rPr>
              <a:t>j</a:t>
            </a:r>
            <a:endParaRPr lang="en-US" sz="2600" b="1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68148" y="5760640"/>
            <a:ext cx="3449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smtClean="0">
                <a:solidFill>
                  <a:srgbClr val="FF0000"/>
                </a:solidFill>
              </a:rPr>
              <a:t>k</a:t>
            </a:r>
            <a:endParaRPr lang="en-US" sz="26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967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5B9B7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5B9B7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数组帮助时如何进行匹配</a:t>
            </a:r>
            <a:endParaRPr lang="en-US" dirty="0"/>
          </a:p>
        </p:txBody>
      </p:sp>
      <p:sp>
        <p:nvSpPr>
          <p:cNvPr id="24" name="内容占位符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 smtClean="0"/>
              <a:t>比较</a:t>
            </a:r>
            <a:r>
              <a:rPr lang="en-US" dirty="0" smtClean="0"/>
              <a:t> s[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r>
              <a:rPr lang="zh-CN" altLang="en-US" dirty="0" smtClean="0"/>
              <a:t>和</a:t>
            </a:r>
            <a:r>
              <a:rPr lang="en-US" dirty="0" smtClean="0"/>
              <a:t>s[j]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若匹配，则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j++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否则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84976" y="6520259"/>
            <a:ext cx="39553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411760" y="3731891"/>
            <a:ext cx="3744416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S</a:t>
            </a:r>
            <a:r>
              <a:rPr lang="en-US" sz="2400" dirty="0" smtClean="0">
                <a:solidFill>
                  <a:srgbClr val="FF0000"/>
                </a:solidFill>
              </a:rPr>
              <a:t>[</a:t>
            </a:r>
            <a:r>
              <a:rPr lang="en-US" sz="2400" dirty="0" err="1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-j.. </a:t>
            </a:r>
            <a:r>
              <a:rPr lang="en-US" sz="2400" dirty="0" err="1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83701" y="4797152"/>
            <a:ext cx="1088699" cy="648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rgbClr val="FF0000"/>
                </a:solidFill>
              </a:rPr>
              <a:t>P(j,m)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92280" y="6192688"/>
            <a:ext cx="1800200" cy="648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rgbClr val="FF0000"/>
                </a:solidFill>
              </a:rPr>
              <a:t>P(next[j],m)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54186" y="3731891"/>
            <a:ext cx="731738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 smtClean="0">
                <a:solidFill>
                  <a:srgbClr val="FF0000"/>
                </a:solidFill>
              </a:rPr>
              <a:t>x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71019" y="5037979"/>
            <a:ext cx="731738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 smtClean="0">
                <a:solidFill>
                  <a:srgbClr val="FF0000"/>
                </a:solidFill>
              </a:rPr>
              <a:t>y</a:t>
            </a: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88534" y="6192688"/>
            <a:ext cx="731738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smtClean="0">
                <a:solidFill>
                  <a:srgbClr val="FF0000"/>
                </a:solidFill>
              </a:rPr>
              <a:t>z</a:t>
            </a:r>
            <a:endParaRPr lang="en-US" sz="2600" b="1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92280" y="3731891"/>
            <a:ext cx="2088232" cy="64807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S(</a:t>
            </a:r>
            <a:r>
              <a:rPr lang="en-US" sz="2400" dirty="0" err="1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..n)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11760" y="5036419"/>
            <a:ext cx="3751094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rgbClr val="FF0000"/>
                </a:solidFill>
              </a:rPr>
              <a:t>P[0.. j)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66510" y="6192688"/>
            <a:ext cx="3096344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rgbClr val="FF0000"/>
                </a:solidFill>
              </a:rPr>
              <a:t>P[0, next[j])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73274" y="3861048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rgbClr val="FF0000"/>
                </a:solidFill>
              </a:rPr>
              <a:t>主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串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S   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。。。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144016" y="5037979"/>
            <a:ext cx="141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>
                <a:solidFill>
                  <a:srgbClr val="FF0000"/>
                </a:solidFill>
              </a:rPr>
              <a:t>模式</a:t>
            </a:r>
            <a:r>
              <a:rPr lang="zh-CN" altLang="en-US" sz="2400" b="1" smtClean="0">
                <a:solidFill>
                  <a:srgbClr val="FF0000"/>
                </a:solidFill>
              </a:rPr>
              <a:t>串</a:t>
            </a:r>
            <a:r>
              <a:rPr lang="en-US" altLang="zh-CN" sz="2400" b="1" smtClean="0">
                <a:solidFill>
                  <a:srgbClr val="FF0000"/>
                </a:solidFill>
              </a:rPr>
              <a:t>P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44208" y="3312368"/>
            <a:ext cx="2664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smtClean="0">
                <a:solidFill>
                  <a:srgbClr val="FF0000"/>
                </a:solidFill>
              </a:rPr>
              <a:t>i</a:t>
            </a:r>
            <a:endParaRPr lang="en-US" sz="2600" b="1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44208" y="4536504"/>
            <a:ext cx="26962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smtClean="0">
                <a:solidFill>
                  <a:srgbClr val="FF0000"/>
                </a:solidFill>
              </a:rPr>
              <a:t>j</a:t>
            </a:r>
            <a:endParaRPr lang="en-US" sz="2600" b="1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68148" y="5760640"/>
            <a:ext cx="3449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smtClean="0">
                <a:solidFill>
                  <a:srgbClr val="FF0000"/>
                </a:solidFill>
              </a:rPr>
              <a:t>k</a:t>
            </a:r>
            <a:endParaRPr lang="en-US" sz="26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406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5B9B7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5B9B7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数组帮助时如何进行匹配</a:t>
            </a:r>
            <a:endParaRPr lang="en-US" dirty="0"/>
          </a:p>
        </p:txBody>
      </p:sp>
      <p:sp>
        <p:nvSpPr>
          <p:cNvPr id="24" name="内容占位符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S[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-j..i)=P[0..j)</a:t>
            </a:r>
            <a:r>
              <a:rPr lang="zh-CN" altLang="en-US" sz="2800" dirty="0" smtClean="0"/>
              <a:t>时：比较</a:t>
            </a:r>
            <a:r>
              <a:rPr lang="en-US" dirty="0" smtClean="0"/>
              <a:t> S[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</a:t>
            </a:r>
            <a:r>
              <a:rPr lang="en-US" dirty="0" smtClean="0"/>
              <a:t>[j]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800" dirty="0" smtClean="0"/>
              <a:t>若匹配：开始比较</a:t>
            </a:r>
            <a:r>
              <a:rPr lang="en-US" altLang="zh-CN" sz="2800" dirty="0"/>
              <a:t>S[</a:t>
            </a:r>
            <a:r>
              <a:rPr lang="en-US" altLang="zh-CN" sz="2800" dirty="0" smtClean="0"/>
              <a:t>i+1]</a:t>
            </a:r>
            <a:r>
              <a:rPr lang="zh-CN" altLang="en-US" sz="2800" dirty="0"/>
              <a:t>和</a:t>
            </a:r>
            <a:r>
              <a:rPr lang="en-US" altLang="zh-CN" sz="2800" dirty="0"/>
              <a:t>P[</a:t>
            </a:r>
            <a:r>
              <a:rPr lang="en-US" altLang="zh-CN" sz="2800" dirty="0" smtClean="0"/>
              <a:t>j+1]</a:t>
            </a:r>
          </a:p>
          <a:p>
            <a:pPr marL="0" indent="0">
              <a:buNone/>
            </a:pPr>
            <a:r>
              <a:rPr lang="zh-CN" altLang="en-US" sz="2800" dirty="0" smtClean="0"/>
              <a:t>若不匹配，且</a:t>
            </a:r>
            <a:r>
              <a:rPr lang="en-US" altLang="zh-CN" sz="2800" dirty="0" smtClean="0"/>
              <a:t>next[j]=</a:t>
            </a:r>
            <a:r>
              <a:rPr lang="en-US" altLang="zh-CN" sz="2800" dirty="0" smtClean="0"/>
              <a:t>k: </a:t>
            </a:r>
            <a:r>
              <a:rPr lang="zh-CN" altLang="en-US" sz="2800" dirty="0" smtClean="0"/>
              <a:t>此时</a:t>
            </a:r>
            <a:r>
              <a:rPr lang="en-US" altLang="zh-CN" sz="2800" dirty="0" smtClean="0"/>
              <a:t>S</a:t>
            </a:r>
            <a:r>
              <a:rPr lang="en-US" altLang="zh-CN" sz="2800" dirty="0" smtClean="0"/>
              <a:t>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-next[j]..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)=P[0..next[j])</a:t>
            </a:r>
            <a:r>
              <a:rPr lang="zh-CN" altLang="en-US" sz="2800" dirty="0" smtClean="0"/>
              <a:t>，开始比较</a:t>
            </a:r>
            <a:r>
              <a:rPr lang="en-US" altLang="zh-CN" sz="2800" dirty="0"/>
              <a:t>S[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</a:t>
            </a:r>
            <a:r>
              <a:rPr lang="zh-CN" altLang="en-US" sz="2800" dirty="0"/>
              <a:t>和</a:t>
            </a:r>
            <a:r>
              <a:rPr lang="en-US" altLang="zh-CN" sz="2800" dirty="0"/>
              <a:t>P</a:t>
            </a:r>
            <a:r>
              <a:rPr lang="en-US" altLang="zh-CN" sz="2800" dirty="0" smtClean="0"/>
              <a:t>[next[j]]</a:t>
            </a:r>
            <a:r>
              <a:rPr lang="zh-CN" altLang="en-US" sz="2800" dirty="0" smtClean="0"/>
              <a:t>，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/>
              <a:t>若不匹配，且</a:t>
            </a:r>
            <a:r>
              <a:rPr lang="en-US" altLang="zh-CN" sz="2800" dirty="0"/>
              <a:t>next[j</a:t>
            </a:r>
            <a:r>
              <a:rPr lang="en-US" altLang="zh-CN" sz="2800" dirty="0" smtClean="0"/>
              <a:t>]</a:t>
            </a:r>
            <a:r>
              <a:rPr lang="en-US" altLang="zh-CN" sz="2800" dirty="0" smtClean="0"/>
              <a:t>=-1</a:t>
            </a:r>
            <a:r>
              <a:rPr lang="zh-CN" altLang="en-US" sz="2800" dirty="0"/>
              <a:t>：</a:t>
            </a:r>
            <a:r>
              <a:rPr lang="zh-CN" altLang="en-US" sz="2800" dirty="0" smtClean="0"/>
              <a:t>则开始比较</a:t>
            </a:r>
            <a:r>
              <a:rPr lang="en-US" altLang="zh-CN" sz="2800" dirty="0" smtClean="0"/>
              <a:t>S[i+1]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P[0]</a:t>
            </a:r>
            <a:endParaRPr lang="is-IS" altLang="zh-CN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84976" y="6520259"/>
            <a:ext cx="39553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411760" y="3731891"/>
            <a:ext cx="3744416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S</a:t>
            </a:r>
            <a:r>
              <a:rPr lang="en-US" sz="2400" dirty="0" smtClean="0">
                <a:solidFill>
                  <a:srgbClr val="FF0000"/>
                </a:solidFill>
              </a:rPr>
              <a:t>[</a:t>
            </a:r>
            <a:r>
              <a:rPr lang="en-US" sz="2400" dirty="0" err="1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-j.. </a:t>
            </a:r>
            <a:r>
              <a:rPr lang="en-US" sz="2400" dirty="0" err="1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83701" y="5013176"/>
            <a:ext cx="1232715" cy="648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P(</a:t>
            </a:r>
            <a:r>
              <a:rPr lang="en-US" sz="2400" dirty="0" err="1" smtClean="0">
                <a:solidFill>
                  <a:srgbClr val="FF0000"/>
                </a:solidFill>
              </a:rPr>
              <a:t>j,m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92280" y="6192688"/>
            <a:ext cx="1800200" cy="648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rgbClr val="FF0000"/>
                </a:solidFill>
              </a:rPr>
              <a:t>P(next[j],m)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54186" y="3731891"/>
            <a:ext cx="731738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 smtClean="0">
                <a:solidFill>
                  <a:srgbClr val="FF0000"/>
                </a:solidFill>
              </a:rPr>
              <a:t>x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71019" y="5037979"/>
            <a:ext cx="731738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 smtClean="0">
                <a:solidFill>
                  <a:srgbClr val="FF0000"/>
                </a:solidFill>
              </a:rPr>
              <a:t>y</a:t>
            </a: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88534" y="6192688"/>
            <a:ext cx="731738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smtClean="0">
                <a:solidFill>
                  <a:srgbClr val="FF0000"/>
                </a:solidFill>
              </a:rPr>
              <a:t>z</a:t>
            </a:r>
            <a:endParaRPr lang="en-US" sz="2600" b="1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92280" y="3731891"/>
            <a:ext cx="2088232" cy="64807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S(</a:t>
            </a:r>
            <a:r>
              <a:rPr lang="en-US" sz="2400" dirty="0" err="1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..n)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11760" y="5036419"/>
            <a:ext cx="3751094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rgbClr val="FF0000"/>
                </a:solidFill>
              </a:rPr>
              <a:t>P[0.. j)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66510" y="6192688"/>
            <a:ext cx="3096344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rgbClr val="FF0000"/>
                </a:solidFill>
              </a:rPr>
              <a:t>P[0, next[j])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73274" y="3861048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rgbClr val="FF0000"/>
                </a:solidFill>
              </a:rPr>
              <a:t>主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串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S   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。。。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144016" y="5037979"/>
            <a:ext cx="141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>
                <a:solidFill>
                  <a:srgbClr val="FF0000"/>
                </a:solidFill>
              </a:rPr>
              <a:t>模式</a:t>
            </a:r>
            <a:r>
              <a:rPr lang="zh-CN" altLang="en-US" sz="2400" b="1" smtClean="0">
                <a:solidFill>
                  <a:srgbClr val="FF0000"/>
                </a:solidFill>
              </a:rPr>
              <a:t>串</a:t>
            </a:r>
            <a:r>
              <a:rPr lang="en-US" altLang="zh-CN" sz="2400" b="1" smtClean="0">
                <a:solidFill>
                  <a:srgbClr val="FF0000"/>
                </a:solidFill>
              </a:rPr>
              <a:t>P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44208" y="3312368"/>
            <a:ext cx="2664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smtClean="0">
                <a:solidFill>
                  <a:srgbClr val="FF0000"/>
                </a:solidFill>
              </a:rPr>
              <a:t>i</a:t>
            </a:r>
            <a:endParaRPr lang="en-US" sz="2600" b="1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44208" y="4536504"/>
            <a:ext cx="26962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smtClean="0">
                <a:solidFill>
                  <a:srgbClr val="FF0000"/>
                </a:solidFill>
              </a:rPr>
              <a:t>j</a:t>
            </a:r>
            <a:endParaRPr lang="en-US" sz="2600" b="1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68148" y="5760640"/>
            <a:ext cx="3449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smtClean="0">
                <a:solidFill>
                  <a:srgbClr val="FF0000"/>
                </a:solidFill>
              </a:rPr>
              <a:t>k</a:t>
            </a:r>
            <a:endParaRPr lang="en-US" sz="26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312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5B9B7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5B9B7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数组帮助时如何求</a:t>
            </a:r>
            <a:r>
              <a:rPr lang="en-US" altLang="zh-CN" dirty="0" smtClean="0"/>
              <a:t>next[k+1]</a:t>
            </a:r>
            <a:endParaRPr lang="en-US" dirty="0"/>
          </a:p>
        </p:txBody>
      </p:sp>
      <p:sp>
        <p:nvSpPr>
          <p:cNvPr id="24" name="内容占位符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/>
              <a:t> P</a:t>
            </a:r>
            <a:r>
              <a:rPr lang="en-US" altLang="zh-CN" sz="2800" dirty="0" smtClean="0"/>
              <a:t>[k-next[k]..k)=P[0..next[k])</a:t>
            </a:r>
            <a:r>
              <a:rPr lang="zh-CN" altLang="en-US" sz="2800" dirty="0" smtClean="0"/>
              <a:t>时：比较</a:t>
            </a:r>
            <a:r>
              <a:rPr lang="en-US" dirty="0" smtClean="0"/>
              <a:t> </a:t>
            </a:r>
            <a:r>
              <a:rPr lang="en-US" sz="2800" dirty="0" smtClean="0"/>
              <a:t>P[k+1]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P</a:t>
            </a:r>
            <a:r>
              <a:rPr lang="en-US" sz="2800" dirty="0" smtClean="0"/>
              <a:t>[next[k</a:t>
            </a:r>
            <a:r>
              <a:rPr lang="en-US" sz="2800" dirty="0"/>
              <a:t>]</a:t>
            </a:r>
            <a:r>
              <a:rPr lang="en-US" dirty="0" smtClean="0"/>
              <a:t>]</a:t>
            </a:r>
            <a:r>
              <a:rPr lang="zh-CN" altLang="en-US" dirty="0" smtClean="0"/>
              <a:t>：</a:t>
            </a:r>
            <a:r>
              <a:rPr lang="zh-CN" altLang="en-US" sz="2800" dirty="0" smtClean="0"/>
              <a:t>若匹配，则</a:t>
            </a:r>
            <a:r>
              <a:rPr lang="en-US" altLang="zh-CN" sz="2800" dirty="0" smtClean="0"/>
              <a:t>next[k+1]=next[k]+1</a:t>
            </a:r>
          </a:p>
          <a:p>
            <a:pPr marL="0" indent="0">
              <a:buNone/>
            </a:pPr>
            <a:r>
              <a:rPr lang="zh-CN" altLang="en-US" sz="2800" dirty="0" smtClean="0"/>
              <a:t>若不匹配，且</a:t>
            </a:r>
            <a:r>
              <a:rPr lang="en-US" altLang="zh-CN" sz="2800" dirty="0" smtClean="0"/>
              <a:t>next[next[k]]=k’</a:t>
            </a:r>
            <a:r>
              <a:rPr lang="zh-CN" altLang="en-US" sz="2800" dirty="0" smtClean="0"/>
              <a:t>则在</a:t>
            </a:r>
            <a:r>
              <a:rPr lang="en-US" altLang="zh-CN" sz="2800" dirty="0"/>
              <a:t>P</a:t>
            </a:r>
            <a:r>
              <a:rPr lang="en-US" altLang="zh-CN" sz="2800" dirty="0" smtClean="0"/>
              <a:t>[</a:t>
            </a:r>
            <a:r>
              <a:rPr lang="en-US" altLang="zh-CN" sz="2800" dirty="0" err="1" smtClean="0"/>
              <a:t>i-k’next</a:t>
            </a:r>
            <a:r>
              <a:rPr lang="en-US" altLang="zh-CN" sz="2800" dirty="0" smtClean="0"/>
              <a:t>[j]..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)=P[0..k’)</a:t>
            </a:r>
            <a:r>
              <a:rPr lang="zh-CN" altLang="en-US" sz="2800" dirty="0" smtClean="0"/>
              <a:t>时，开始比较</a:t>
            </a:r>
            <a:r>
              <a:rPr lang="en-US" altLang="zh-CN" sz="2800" dirty="0" smtClean="0"/>
              <a:t>P[]</a:t>
            </a:r>
            <a:r>
              <a:rPr lang="zh-CN" altLang="en-US" sz="2800" dirty="0"/>
              <a:t>和</a:t>
            </a:r>
            <a:r>
              <a:rPr lang="en-US" altLang="zh-CN" sz="2800" dirty="0"/>
              <a:t>P</a:t>
            </a:r>
            <a:r>
              <a:rPr lang="en-US" altLang="zh-CN" sz="2800" dirty="0" smtClean="0"/>
              <a:t>[next[j]]</a:t>
            </a:r>
          </a:p>
          <a:p>
            <a:pPr marL="0" indent="0">
              <a:buNone/>
            </a:pPr>
            <a:r>
              <a:rPr lang="zh-CN" altLang="en-US" sz="2800" dirty="0"/>
              <a:t>若不匹配，</a:t>
            </a:r>
            <a:r>
              <a:rPr lang="zh-CN" altLang="en-US" sz="2800" dirty="0" smtClean="0"/>
              <a:t>且</a:t>
            </a:r>
            <a:r>
              <a:rPr lang="en-US" altLang="zh-CN" sz="2800" smtClean="0"/>
              <a:t>next[next</a:t>
            </a:r>
            <a:r>
              <a:rPr lang="en-US" altLang="zh-CN" sz="2800" dirty="0" smtClean="0"/>
              <a:t>[</a:t>
            </a:r>
            <a:r>
              <a:rPr lang="en-US" altLang="zh-CN" sz="2800" smtClean="0"/>
              <a:t>k]]</a:t>
            </a:r>
            <a:r>
              <a:rPr lang="zh-CN" altLang="en-US" sz="2800" smtClean="0"/>
              <a:t>不存在则</a:t>
            </a:r>
            <a:r>
              <a:rPr lang="en-US" altLang="zh-CN" sz="2800" dirty="0" smtClean="0"/>
              <a:t>next[k+1]</a:t>
            </a:r>
            <a:r>
              <a:rPr lang="zh-CN" altLang="en-US" sz="2800" dirty="0" smtClean="0"/>
              <a:t>不存在</a:t>
            </a:r>
            <a:endParaRPr lang="is-IS" altLang="zh-CN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84976" y="6520259"/>
            <a:ext cx="39553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411760" y="3731891"/>
            <a:ext cx="3744416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S</a:t>
            </a:r>
            <a:r>
              <a:rPr lang="en-US" sz="2400" dirty="0" smtClean="0">
                <a:solidFill>
                  <a:srgbClr val="FF0000"/>
                </a:solidFill>
              </a:rPr>
              <a:t>[</a:t>
            </a:r>
            <a:r>
              <a:rPr lang="en-US" sz="2400" dirty="0" err="1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-j.. </a:t>
            </a:r>
            <a:r>
              <a:rPr lang="en-US" sz="2400" dirty="0" err="1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83701" y="5013176"/>
            <a:ext cx="1232715" cy="648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P(</a:t>
            </a:r>
            <a:r>
              <a:rPr lang="en-US" sz="2400" dirty="0" err="1" smtClean="0">
                <a:solidFill>
                  <a:srgbClr val="FF0000"/>
                </a:solidFill>
              </a:rPr>
              <a:t>j,m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92280" y="6192688"/>
            <a:ext cx="1800200" cy="648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rgbClr val="FF0000"/>
                </a:solidFill>
              </a:rPr>
              <a:t>P(next[j],m)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54186" y="3731891"/>
            <a:ext cx="731738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 smtClean="0">
                <a:solidFill>
                  <a:srgbClr val="FF0000"/>
                </a:solidFill>
              </a:rPr>
              <a:t>x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71019" y="5037979"/>
            <a:ext cx="731738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 smtClean="0">
                <a:solidFill>
                  <a:srgbClr val="FF0000"/>
                </a:solidFill>
              </a:rPr>
              <a:t>y</a:t>
            </a: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88534" y="6192688"/>
            <a:ext cx="731738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smtClean="0">
                <a:solidFill>
                  <a:srgbClr val="FF0000"/>
                </a:solidFill>
              </a:rPr>
              <a:t>z</a:t>
            </a:r>
            <a:endParaRPr lang="en-US" sz="2600" b="1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92280" y="3731891"/>
            <a:ext cx="2088232" cy="64807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S(</a:t>
            </a:r>
            <a:r>
              <a:rPr lang="en-US" sz="2400" dirty="0" err="1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..n)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11760" y="5036419"/>
            <a:ext cx="3751094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rgbClr val="FF0000"/>
                </a:solidFill>
              </a:rPr>
              <a:t>P[0.. j)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66510" y="6192688"/>
            <a:ext cx="3096344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rgbClr val="FF0000"/>
                </a:solidFill>
              </a:rPr>
              <a:t>P[0, next[j])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73274" y="3861048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rgbClr val="FF0000"/>
                </a:solidFill>
              </a:rPr>
              <a:t>主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串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S   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。。。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144016" y="5037979"/>
            <a:ext cx="141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>
                <a:solidFill>
                  <a:srgbClr val="FF0000"/>
                </a:solidFill>
              </a:rPr>
              <a:t>模式</a:t>
            </a:r>
            <a:r>
              <a:rPr lang="zh-CN" altLang="en-US" sz="2400" b="1" smtClean="0">
                <a:solidFill>
                  <a:srgbClr val="FF0000"/>
                </a:solidFill>
              </a:rPr>
              <a:t>串</a:t>
            </a:r>
            <a:r>
              <a:rPr lang="en-US" altLang="zh-CN" sz="2400" b="1" smtClean="0">
                <a:solidFill>
                  <a:srgbClr val="FF0000"/>
                </a:solidFill>
              </a:rPr>
              <a:t>P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44208" y="3312368"/>
            <a:ext cx="2664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smtClean="0">
                <a:solidFill>
                  <a:srgbClr val="FF0000"/>
                </a:solidFill>
              </a:rPr>
              <a:t>i</a:t>
            </a:r>
            <a:endParaRPr lang="en-US" sz="2600" b="1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44208" y="4536504"/>
            <a:ext cx="26962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smtClean="0">
                <a:solidFill>
                  <a:srgbClr val="FF0000"/>
                </a:solidFill>
              </a:rPr>
              <a:t>j</a:t>
            </a:r>
            <a:endParaRPr lang="en-US" sz="2600" b="1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68148" y="5760640"/>
            <a:ext cx="3449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smtClean="0">
                <a:solidFill>
                  <a:srgbClr val="FF0000"/>
                </a:solidFill>
              </a:rPr>
              <a:t>k</a:t>
            </a:r>
            <a:endParaRPr lang="en-US" sz="26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970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5B9B7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5B9B7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数组帮助时如何求</a:t>
            </a:r>
            <a:r>
              <a:rPr lang="en-US" altLang="zh-CN" dirty="0" smtClean="0"/>
              <a:t>next[k]</a:t>
            </a:r>
            <a:endParaRPr lang="en-US" dirty="0"/>
          </a:p>
        </p:txBody>
      </p:sp>
      <p:sp>
        <p:nvSpPr>
          <p:cNvPr id="24" name="内容占位符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 smtClean="0"/>
              <a:t>若</a:t>
            </a:r>
            <a:r>
              <a:rPr lang="en-US" altLang="zh-CN" sz="2800" dirty="0" smtClean="0"/>
              <a:t>next[j-1]=l,</a:t>
            </a:r>
            <a:r>
              <a:rPr lang="zh-CN" altLang="en-US" sz="2800" dirty="0" smtClean="0"/>
              <a:t>在</a:t>
            </a:r>
            <a:r>
              <a:rPr lang="en-US" altLang="zh-CN" sz="2800" dirty="0"/>
              <a:t>l</a:t>
            </a:r>
            <a:r>
              <a:rPr lang="zh-CN" altLang="en-US" sz="2800" dirty="0" smtClean="0"/>
              <a:t>之前都匹配的条件下：比较</a:t>
            </a:r>
            <a:r>
              <a:rPr lang="en-US" dirty="0" smtClean="0"/>
              <a:t> P[</a:t>
            </a:r>
            <a:r>
              <a:rPr lang="en-US" dirty="0"/>
              <a:t>j</a:t>
            </a:r>
            <a:r>
              <a:rPr lang="en-US" dirty="0" smtClean="0"/>
              <a:t>]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</a:t>
            </a:r>
            <a:r>
              <a:rPr lang="en-US" dirty="0" smtClean="0"/>
              <a:t>[l]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800" dirty="0" smtClean="0"/>
              <a:t>若匹配，则</a:t>
            </a:r>
            <a:r>
              <a:rPr lang="en-US" altLang="zh-CN" sz="2800" dirty="0" smtClean="0"/>
              <a:t>next[j]=k+1</a:t>
            </a:r>
          </a:p>
          <a:p>
            <a:pPr marL="0" indent="0">
              <a:buNone/>
            </a:pPr>
            <a:r>
              <a:rPr lang="zh-CN" altLang="en-US" sz="2800" dirty="0" smtClean="0"/>
              <a:t>若不匹配，且</a:t>
            </a:r>
            <a:r>
              <a:rPr lang="en-US" altLang="zh-CN" sz="2800" dirty="0" smtClean="0"/>
              <a:t>next[j]=k</a:t>
            </a:r>
            <a:r>
              <a:rPr lang="zh-CN" altLang="en-US" sz="2800" dirty="0" smtClean="0"/>
              <a:t>则移动</a:t>
            </a:r>
            <a:r>
              <a:rPr lang="en-US" altLang="zh-CN" sz="2800" dirty="0" smtClean="0"/>
              <a:t>P</a:t>
            </a:r>
            <a:r>
              <a:rPr lang="zh-CN" altLang="en-US" sz="2800" dirty="0" smtClean="0"/>
              <a:t>，接着比较</a:t>
            </a:r>
            <a:r>
              <a:rPr lang="en-US" altLang="zh-CN" sz="2800" dirty="0"/>
              <a:t>S[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</a:t>
            </a:r>
            <a:r>
              <a:rPr lang="zh-CN" altLang="en-US" sz="2800" dirty="0"/>
              <a:t>和</a:t>
            </a:r>
            <a:r>
              <a:rPr lang="en-US" altLang="zh-CN" sz="2800" dirty="0"/>
              <a:t>P</a:t>
            </a:r>
            <a:r>
              <a:rPr lang="en-US" altLang="zh-CN" sz="2800" dirty="0" smtClean="0"/>
              <a:t>[k]</a:t>
            </a:r>
          </a:p>
          <a:p>
            <a:pPr marL="0" indent="0">
              <a:buNone/>
            </a:pPr>
            <a:r>
              <a:rPr lang="zh-CN" altLang="en-US" sz="2800" dirty="0"/>
              <a:t>若不匹配，且</a:t>
            </a:r>
            <a:r>
              <a:rPr lang="en-US" altLang="zh-CN" sz="2800" dirty="0"/>
              <a:t>next[j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不存在，则接着比较</a:t>
            </a:r>
            <a:r>
              <a:rPr lang="en-US" altLang="zh-CN" sz="2800" dirty="0" smtClean="0"/>
              <a:t>S[i+1]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P[0]</a:t>
            </a:r>
            <a:endParaRPr lang="is-IS" altLang="zh-CN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84976" y="6520259"/>
            <a:ext cx="39553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411760" y="3731891"/>
            <a:ext cx="3744416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S</a:t>
            </a:r>
            <a:r>
              <a:rPr lang="en-US" sz="2400" dirty="0" smtClean="0">
                <a:solidFill>
                  <a:srgbClr val="FF0000"/>
                </a:solidFill>
              </a:rPr>
              <a:t>[</a:t>
            </a:r>
            <a:r>
              <a:rPr lang="en-US" sz="2400" dirty="0" err="1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-j.. </a:t>
            </a:r>
            <a:r>
              <a:rPr lang="en-US" sz="2400" dirty="0" err="1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83701" y="5013176"/>
            <a:ext cx="1232715" cy="648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P(</a:t>
            </a:r>
            <a:r>
              <a:rPr lang="en-US" sz="2400" dirty="0" err="1" smtClean="0">
                <a:solidFill>
                  <a:srgbClr val="FF0000"/>
                </a:solidFill>
              </a:rPr>
              <a:t>j,m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92280" y="6192688"/>
            <a:ext cx="1800200" cy="648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rgbClr val="FF0000"/>
                </a:solidFill>
              </a:rPr>
              <a:t>P(next[j],m)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54186" y="3731891"/>
            <a:ext cx="731738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 smtClean="0">
                <a:solidFill>
                  <a:srgbClr val="FF0000"/>
                </a:solidFill>
              </a:rPr>
              <a:t>x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71019" y="5037979"/>
            <a:ext cx="731738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 smtClean="0">
                <a:solidFill>
                  <a:srgbClr val="FF0000"/>
                </a:solidFill>
              </a:rPr>
              <a:t>y</a:t>
            </a: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88534" y="6192688"/>
            <a:ext cx="731738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smtClean="0">
                <a:solidFill>
                  <a:srgbClr val="FF0000"/>
                </a:solidFill>
              </a:rPr>
              <a:t>z</a:t>
            </a:r>
            <a:endParaRPr lang="en-US" sz="2600" b="1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92280" y="3731891"/>
            <a:ext cx="2088232" cy="64807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S(</a:t>
            </a:r>
            <a:r>
              <a:rPr lang="en-US" sz="2400" dirty="0" err="1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..n)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11760" y="5036419"/>
            <a:ext cx="3751094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rgbClr val="FF0000"/>
                </a:solidFill>
              </a:rPr>
              <a:t>P[0.. j)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66510" y="6192688"/>
            <a:ext cx="3096344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rgbClr val="FF0000"/>
                </a:solidFill>
              </a:rPr>
              <a:t>P[0, next[j])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73274" y="3861048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rgbClr val="FF0000"/>
                </a:solidFill>
              </a:rPr>
              <a:t>主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串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S   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。。。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144016" y="5037979"/>
            <a:ext cx="141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>
                <a:solidFill>
                  <a:srgbClr val="FF0000"/>
                </a:solidFill>
              </a:rPr>
              <a:t>模式</a:t>
            </a:r>
            <a:r>
              <a:rPr lang="zh-CN" altLang="en-US" sz="2400" b="1" smtClean="0">
                <a:solidFill>
                  <a:srgbClr val="FF0000"/>
                </a:solidFill>
              </a:rPr>
              <a:t>串</a:t>
            </a:r>
            <a:r>
              <a:rPr lang="en-US" altLang="zh-CN" sz="2400" b="1" smtClean="0">
                <a:solidFill>
                  <a:srgbClr val="FF0000"/>
                </a:solidFill>
              </a:rPr>
              <a:t>P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44208" y="3312368"/>
            <a:ext cx="2664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smtClean="0">
                <a:solidFill>
                  <a:srgbClr val="FF0000"/>
                </a:solidFill>
              </a:rPr>
              <a:t>i</a:t>
            </a:r>
            <a:endParaRPr lang="en-US" sz="2600" b="1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44208" y="4536504"/>
            <a:ext cx="26962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smtClean="0">
                <a:solidFill>
                  <a:srgbClr val="FF0000"/>
                </a:solidFill>
              </a:rPr>
              <a:t>j</a:t>
            </a:r>
            <a:endParaRPr lang="en-US" sz="2600" b="1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68148" y="5760640"/>
            <a:ext cx="3449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smtClean="0">
                <a:solidFill>
                  <a:srgbClr val="FF0000"/>
                </a:solidFill>
              </a:rPr>
              <a:t>k</a:t>
            </a:r>
            <a:endParaRPr lang="en-US" sz="26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684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5B9B7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5B9B7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next</a:t>
            </a:r>
            <a:r>
              <a:rPr lang="zh-CN" altLang="en-US" smtClean="0"/>
              <a:t>数组的定义</a:t>
            </a:r>
            <a:r>
              <a:rPr lang="en-US" altLang="zh-CN" smtClean="0"/>
              <a:t>/</a:t>
            </a:r>
            <a:r>
              <a:rPr lang="zh-CN" altLang="en-US"/>
              <a:t>给定模式串</a:t>
            </a:r>
            <a:r>
              <a:rPr lang="en-US" altLang="zh-CN"/>
              <a:t>P</a:t>
            </a:r>
            <a:endParaRPr 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设模式串</a:t>
            </a:r>
            <a:r>
              <a:rPr lang="en-US" altLang="zh-CN" dirty="0" smtClean="0"/>
              <a:t>P = p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1</a:t>
            </a:r>
            <a:r>
              <a:rPr lang="en-US" altLang="zh-CN" dirty="0"/>
              <a:t>… p</a:t>
            </a:r>
            <a:r>
              <a:rPr lang="en-US" altLang="zh-CN" baseline="-25000" dirty="0"/>
              <a:t>m-2</a:t>
            </a:r>
            <a:r>
              <a:rPr lang="en-US" altLang="zh-CN" dirty="0"/>
              <a:t>p</a:t>
            </a:r>
            <a:r>
              <a:rPr lang="en-US" altLang="zh-CN" baseline="-25000" dirty="0"/>
              <a:t>m-1</a:t>
            </a:r>
          </a:p>
          <a:p>
            <a:r>
              <a:rPr lang="zh-CN" altLang="en-US" dirty="0" smtClean="0"/>
              <a:t>令</a:t>
            </a:r>
            <a:r>
              <a:rPr lang="en-US" altLang="zh-CN" dirty="0" err="1" smtClean="0"/>
              <a:t>SetX</a:t>
            </a:r>
            <a:r>
              <a:rPr lang="en-US" altLang="zh-CN" dirty="0" smtClean="0"/>
              <a:t>=</a:t>
            </a:r>
            <a:r>
              <a:rPr lang="en-US" dirty="0"/>
              <a:t>{0</a:t>
            </a:r>
            <a:r>
              <a:rPr lang="en-US" dirty="0" smtClean="0"/>
              <a:t>&lt;</a:t>
            </a:r>
            <a:r>
              <a:rPr lang="en-US" dirty="0"/>
              <a:t>=</a:t>
            </a:r>
            <a:r>
              <a:rPr lang="en-US" dirty="0" smtClean="0"/>
              <a:t>k&lt;j </a:t>
            </a:r>
            <a:r>
              <a:rPr lang="en-US" dirty="0"/>
              <a:t>| P[0..</a:t>
            </a:r>
            <a:r>
              <a:rPr lang="en-US" altLang="zh-CN" dirty="0"/>
              <a:t>k)</a:t>
            </a:r>
            <a:r>
              <a:rPr lang="en-US" dirty="0"/>
              <a:t> = P[j-k .. j)} </a:t>
            </a:r>
            <a:endParaRPr lang="en-US" altLang="zh-CN" dirty="0" smtClean="0"/>
          </a:p>
          <a:p>
            <a:r>
              <a:rPr lang="en-US" altLang="zh-CN" dirty="0" smtClean="0"/>
              <a:t>n</a:t>
            </a:r>
            <a:r>
              <a:rPr lang="en-US" dirty="0" smtClean="0"/>
              <a:t>ext[j] = </a:t>
            </a:r>
            <a:r>
              <a:rPr lang="en-US" dirty="0" smtClean="0">
                <a:solidFill>
                  <a:srgbClr val="0000FF"/>
                </a:solidFill>
              </a:rPr>
              <a:t>max</a:t>
            </a:r>
            <a:r>
              <a:rPr lang="en-US" dirty="0" smtClean="0"/>
              <a:t> (</a:t>
            </a:r>
            <a:r>
              <a:rPr lang="en-US" altLang="zh-CN" dirty="0" err="1" smtClean="0"/>
              <a:t>SetX</a:t>
            </a:r>
            <a:r>
              <a:rPr lang="en-US" dirty="0" smtClean="0"/>
              <a:t>)   (j&gt;0)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next[0]=-1</a:t>
            </a:r>
            <a:endParaRPr lang="en-US" dirty="0"/>
          </a:p>
          <a:p>
            <a:pPr lvl="0"/>
            <a:r>
              <a:rPr kumimoji="1" lang="en-US" altLang="zh-CN" dirty="0">
                <a:solidFill>
                  <a:srgbClr val="CC0000"/>
                </a:solidFill>
              </a:rPr>
              <a:t>T</a:t>
            </a:r>
            <a:r>
              <a:rPr kumimoji="1" lang="en-US" altLang="zh-CN" dirty="0">
                <a:solidFill>
                  <a:srgbClr val="000099"/>
                </a:solidFill>
              </a:rPr>
              <a:t> </a:t>
            </a:r>
            <a:r>
              <a:rPr kumimoji="1" lang="en-US" altLang="zh-CN" dirty="0" smtClean="0">
                <a:solidFill>
                  <a:srgbClr val="000099"/>
                </a:solidFill>
              </a:rPr>
              <a:t>  </a:t>
            </a:r>
            <a:r>
              <a:rPr kumimoji="1" lang="en-US" altLang="zh-CN" dirty="0">
                <a:solidFill>
                  <a:srgbClr val="008000"/>
                </a:solidFill>
              </a:rPr>
              <a:t>t</a:t>
            </a:r>
            <a:r>
              <a:rPr kumimoji="1" lang="en-US" altLang="zh-CN" baseline="-25000" dirty="0">
                <a:solidFill>
                  <a:srgbClr val="008000"/>
                </a:solidFill>
              </a:rPr>
              <a:t>0</a:t>
            </a:r>
            <a:r>
              <a:rPr kumimoji="1" lang="en-US" altLang="zh-CN" dirty="0">
                <a:solidFill>
                  <a:srgbClr val="008000"/>
                </a:solidFill>
              </a:rPr>
              <a:t> t</a:t>
            </a:r>
            <a:r>
              <a:rPr kumimoji="1" lang="en-US" altLang="zh-CN" baseline="-25000" dirty="0">
                <a:solidFill>
                  <a:srgbClr val="008000"/>
                </a:solidFill>
              </a:rPr>
              <a:t>1</a:t>
            </a:r>
            <a:r>
              <a:rPr kumimoji="1" lang="en-US" altLang="zh-CN" dirty="0">
                <a:solidFill>
                  <a:srgbClr val="008000"/>
                </a:solidFill>
              </a:rPr>
              <a:t> … t</a:t>
            </a:r>
            <a:r>
              <a:rPr kumimoji="1" lang="en-US" altLang="zh-CN" baseline="-25000" dirty="0">
                <a:solidFill>
                  <a:srgbClr val="008000"/>
                </a:solidFill>
              </a:rPr>
              <a:t>s-1</a:t>
            </a:r>
            <a:r>
              <a:rPr kumimoji="1" lang="en-US" altLang="zh-CN" dirty="0">
                <a:solidFill>
                  <a:srgbClr val="000099"/>
                </a:solidFill>
              </a:rPr>
              <a:t> </a:t>
            </a:r>
            <a:r>
              <a:rPr kumimoji="1" lang="en-US" altLang="zh-CN" dirty="0" smtClean="0">
                <a:solidFill>
                  <a:srgbClr val="000099"/>
                </a:solidFill>
              </a:rPr>
              <a:t>a  a … a a </a:t>
            </a:r>
            <a:r>
              <a:rPr kumimoji="1" lang="en-US" altLang="zh-CN" dirty="0" err="1" smtClean="0">
                <a:solidFill>
                  <a:srgbClr val="004C2B"/>
                </a:solidFill>
              </a:rPr>
              <a:t>t</a:t>
            </a:r>
            <a:r>
              <a:rPr kumimoji="1" lang="en-US" altLang="zh-CN" baseline="-25000" dirty="0" err="1" smtClean="0">
                <a:solidFill>
                  <a:srgbClr val="004C2B"/>
                </a:solidFill>
              </a:rPr>
              <a:t>i</a:t>
            </a:r>
            <a:r>
              <a:rPr kumimoji="1" lang="en-US" altLang="zh-CN" dirty="0" smtClean="0">
                <a:solidFill>
                  <a:srgbClr val="000099"/>
                </a:solidFill>
              </a:rPr>
              <a:t> </a:t>
            </a:r>
            <a:r>
              <a:rPr kumimoji="1" lang="en-US" altLang="zh-CN" dirty="0" smtClean="0">
                <a:solidFill>
                  <a:srgbClr val="008000"/>
                </a:solidFill>
              </a:rPr>
              <a:t>t</a:t>
            </a:r>
            <a:r>
              <a:rPr kumimoji="1" lang="en-US" altLang="zh-CN" baseline="-25000" dirty="0" smtClean="0">
                <a:solidFill>
                  <a:srgbClr val="008000"/>
                </a:solidFill>
              </a:rPr>
              <a:t>i+1</a:t>
            </a:r>
            <a:r>
              <a:rPr kumimoji="1" lang="en-US" altLang="zh-CN" dirty="0" smtClean="0">
                <a:solidFill>
                  <a:srgbClr val="008000"/>
                </a:solidFill>
              </a:rPr>
              <a:t> </a:t>
            </a:r>
            <a:r>
              <a:rPr kumimoji="1" lang="en-US" altLang="zh-CN" dirty="0">
                <a:solidFill>
                  <a:srgbClr val="008000"/>
                </a:solidFill>
              </a:rPr>
              <a:t>… t</a:t>
            </a:r>
            <a:r>
              <a:rPr kumimoji="1" lang="en-US" altLang="zh-CN" baseline="-25000" dirty="0">
                <a:solidFill>
                  <a:srgbClr val="008000"/>
                </a:solidFill>
              </a:rPr>
              <a:t>n-1</a:t>
            </a:r>
          </a:p>
          <a:p>
            <a:pPr lvl="0"/>
            <a:r>
              <a:rPr kumimoji="1" lang="en-US" altLang="zh-CN" dirty="0" smtClean="0">
                <a:solidFill>
                  <a:srgbClr val="CC0000"/>
                </a:solidFill>
              </a:rPr>
              <a:t>P</a:t>
            </a:r>
            <a:r>
              <a:rPr kumimoji="1" lang="en-US" altLang="zh-CN" dirty="0">
                <a:solidFill>
                  <a:srgbClr val="000099"/>
                </a:solidFill>
              </a:rPr>
              <a:t>	               </a:t>
            </a:r>
            <a:r>
              <a:rPr kumimoji="1" lang="en-US" altLang="zh-CN" dirty="0" smtClean="0">
                <a:solidFill>
                  <a:srgbClr val="000099"/>
                </a:solidFill>
              </a:rPr>
              <a:t>  a  a … a a </a:t>
            </a:r>
            <a:r>
              <a:rPr kumimoji="1" lang="en-US" altLang="zh-CN" dirty="0" err="1" smtClean="0">
                <a:solidFill>
                  <a:srgbClr val="004C2B"/>
                </a:solidFill>
              </a:rPr>
              <a:t>p</a:t>
            </a:r>
            <a:r>
              <a:rPr kumimoji="1" lang="en-US" altLang="zh-CN" baseline="-25000" dirty="0" err="1" smtClean="0">
                <a:solidFill>
                  <a:srgbClr val="004C2B"/>
                </a:solidFill>
              </a:rPr>
              <a:t>j</a:t>
            </a:r>
            <a:r>
              <a:rPr kumimoji="1" lang="en-US" altLang="zh-CN" baseline="-25000" dirty="0" smtClean="0">
                <a:solidFill>
                  <a:srgbClr val="004C2B"/>
                </a:solidFill>
              </a:rPr>
              <a:t> </a:t>
            </a:r>
            <a:r>
              <a:rPr kumimoji="1" lang="en-US" altLang="zh-CN" baseline="-25000" dirty="0" smtClean="0">
                <a:solidFill>
                  <a:srgbClr val="000099"/>
                </a:solidFill>
              </a:rPr>
              <a:t>   </a:t>
            </a:r>
            <a:endParaRPr kumimoji="1" lang="en-US" altLang="zh-CN" baseline="-25000" dirty="0">
              <a:solidFill>
                <a:srgbClr val="000099"/>
              </a:solidFill>
            </a:endParaRPr>
          </a:p>
          <a:p>
            <a:pPr lvl="0"/>
            <a:r>
              <a:rPr kumimoji="1" lang="zh-CN" altLang="en-US" sz="2800" dirty="0"/>
              <a:t>下一</a:t>
            </a:r>
            <a:r>
              <a:rPr kumimoji="1" lang="zh-CN" altLang="en-US" sz="2800" dirty="0" smtClean="0"/>
              <a:t>次可能的匹配：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自匹配子串为</a:t>
            </a:r>
            <a:r>
              <a:rPr kumimoji="1" lang="en-US" altLang="zh-CN" dirty="0" smtClean="0"/>
              <a:t>a</a:t>
            </a:r>
          </a:p>
          <a:p>
            <a:pPr lvl="0"/>
            <a:r>
              <a:rPr kumimoji="1" lang="en-US" altLang="zh-CN" dirty="0" smtClean="0">
                <a:solidFill>
                  <a:srgbClr val="000099"/>
                </a:solidFill>
              </a:rPr>
              <a:t>             	                     a a </a:t>
            </a:r>
            <a:r>
              <a:rPr kumimoji="1" lang="en-US" altLang="zh-CN" dirty="0">
                <a:solidFill>
                  <a:srgbClr val="000099"/>
                </a:solidFill>
              </a:rPr>
              <a:t>… a a </a:t>
            </a:r>
            <a:r>
              <a:rPr kumimoji="1" lang="en-US" altLang="zh-CN" dirty="0" err="1">
                <a:solidFill>
                  <a:srgbClr val="004C2B"/>
                </a:solidFill>
              </a:rPr>
              <a:t>p</a:t>
            </a:r>
            <a:r>
              <a:rPr kumimoji="1" lang="en-US" altLang="zh-CN" baseline="-25000" dirty="0" err="1">
                <a:solidFill>
                  <a:srgbClr val="004C2B"/>
                </a:solidFill>
              </a:rPr>
              <a:t>j</a:t>
            </a:r>
            <a:r>
              <a:rPr kumimoji="1" lang="en-US" altLang="zh-CN" baseline="-25000" dirty="0">
                <a:solidFill>
                  <a:srgbClr val="004C2B"/>
                </a:solidFill>
              </a:rPr>
              <a:t> </a:t>
            </a:r>
            <a:r>
              <a:rPr kumimoji="1" lang="en-US" altLang="zh-CN" baseline="-25000" dirty="0">
                <a:solidFill>
                  <a:srgbClr val="000099"/>
                </a:solidFill>
              </a:rPr>
              <a:t>   </a:t>
            </a:r>
            <a:endParaRPr kumimoji="1" lang="en-US" altLang="zh-CN" baseline="-25000" dirty="0" smtClean="0">
              <a:solidFill>
                <a:srgbClr val="000099"/>
              </a:solidFill>
            </a:endParaRPr>
          </a:p>
          <a:p>
            <a:pPr lvl="1"/>
            <a:r>
              <a:rPr kumimoji="1" lang="zh-CN" altLang="en-US" dirty="0"/>
              <a:t>自匹配子串为</a:t>
            </a:r>
            <a:r>
              <a:rPr kumimoji="1" lang="en-US" altLang="zh-CN" dirty="0" err="1" smtClean="0"/>
              <a:t>aa</a:t>
            </a:r>
            <a:endParaRPr kumimoji="1" lang="en-US" altLang="zh-CN" dirty="0"/>
          </a:p>
          <a:p>
            <a:pPr lvl="0"/>
            <a:r>
              <a:rPr kumimoji="1" lang="en-US" altLang="zh-CN" dirty="0" smtClean="0">
                <a:solidFill>
                  <a:srgbClr val="000099"/>
                </a:solidFill>
              </a:rPr>
              <a:t>                                   a a </a:t>
            </a:r>
            <a:r>
              <a:rPr kumimoji="1" lang="en-US" altLang="zh-CN" dirty="0">
                <a:solidFill>
                  <a:srgbClr val="000099"/>
                </a:solidFill>
              </a:rPr>
              <a:t>… a a </a:t>
            </a:r>
            <a:r>
              <a:rPr kumimoji="1" lang="en-US" altLang="zh-CN" dirty="0" err="1">
                <a:solidFill>
                  <a:srgbClr val="004C2B"/>
                </a:solidFill>
              </a:rPr>
              <a:t>p</a:t>
            </a:r>
            <a:r>
              <a:rPr kumimoji="1" lang="en-US" altLang="zh-CN" baseline="-25000" dirty="0" err="1">
                <a:solidFill>
                  <a:srgbClr val="004C2B"/>
                </a:solidFill>
              </a:rPr>
              <a:t>j</a:t>
            </a:r>
            <a:r>
              <a:rPr kumimoji="1" lang="en-US" altLang="zh-CN" baseline="-25000" dirty="0">
                <a:solidFill>
                  <a:srgbClr val="004C2B"/>
                </a:solidFill>
              </a:rPr>
              <a:t> </a:t>
            </a:r>
            <a:r>
              <a:rPr kumimoji="1" lang="en-US" altLang="zh-CN" baseline="-25000" dirty="0">
                <a:solidFill>
                  <a:srgbClr val="000099"/>
                </a:solidFill>
              </a:rPr>
              <a:t>   </a:t>
            </a:r>
          </a:p>
          <a:p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4283968" y="2852936"/>
            <a:ext cx="0" cy="381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995936" y="2852936"/>
            <a:ext cx="0" cy="381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572000" y="2852936"/>
            <a:ext cx="0" cy="381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线形标注 1(带边框和强调线) 19"/>
          <p:cNvSpPr/>
          <p:nvPr/>
        </p:nvSpPr>
        <p:spPr>
          <a:xfrm rot="5400000">
            <a:off x="7128284" y="2600908"/>
            <a:ext cx="1152128" cy="2376264"/>
          </a:xfrm>
          <a:prstGeom prst="accentBorderCallout1">
            <a:avLst>
              <a:gd name="adj1" fmla="val 54642"/>
              <a:gd name="adj2" fmla="val 4213"/>
              <a:gd name="adj3" fmla="val 93104"/>
              <a:gd name="adj4" fmla="val -136365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P[0..</a:t>
            </a:r>
            <a:r>
              <a:rPr lang="en-US" altLang="zh-CN" sz="2400" dirty="0" smtClean="0">
                <a:solidFill>
                  <a:schemeClr val="tx1"/>
                </a:solidFill>
              </a:rPr>
              <a:t>k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r>
              <a:rPr lang="zh-CN" altLang="en-US" sz="2400" dirty="0" smtClean="0">
                <a:solidFill>
                  <a:schemeClr val="tx1"/>
                </a:solidFill>
              </a:rPr>
              <a:t>是</a:t>
            </a:r>
            <a:r>
              <a:rPr lang="en-US" altLang="zh-CN" sz="2400" dirty="0" smtClean="0">
                <a:solidFill>
                  <a:schemeClr val="tx1"/>
                </a:solidFill>
              </a:rPr>
              <a:t>P[0..j)</a:t>
            </a:r>
            <a:r>
              <a:rPr lang="zh-CN" altLang="en-US" sz="2400" dirty="0" smtClean="0">
                <a:solidFill>
                  <a:schemeClr val="tx1"/>
                </a:solidFill>
              </a:rPr>
              <a:t>的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自匹配真</a:t>
            </a:r>
            <a:r>
              <a:rPr lang="zh-CN" altLang="en-US" sz="2400" dirty="0" smtClean="0">
                <a:solidFill>
                  <a:schemeClr val="tx1"/>
                </a:solidFill>
              </a:rPr>
              <a:t>子串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31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next</a:t>
            </a:r>
            <a:r>
              <a:rPr lang="zh-CN" altLang="en-US"/>
              <a:t>数组的定义</a:t>
            </a:r>
            <a:r>
              <a:rPr lang="en-US" altLang="zh-CN"/>
              <a:t>/</a:t>
            </a:r>
            <a:r>
              <a:rPr lang="zh-CN" altLang="en-US"/>
              <a:t>给定模式串</a:t>
            </a:r>
            <a:r>
              <a:rPr lang="en-US" altLang="zh-CN"/>
              <a:t>P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300" dirty="0" smtClean="0"/>
              <a:t>设模式串</a:t>
            </a:r>
            <a:r>
              <a:rPr lang="en-US" altLang="zh-CN" sz="3300" dirty="0" smtClean="0"/>
              <a:t>P=p</a:t>
            </a:r>
            <a:r>
              <a:rPr lang="en-US" altLang="zh-CN" sz="3300" baseline="-25000" dirty="0" smtClean="0"/>
              <a:t>0</a:t>
            </a:r>
            <a:r>
              <a:rPr lang="en-US" altLang="zh-CN" sz="3300" dirty="0" smtClean="0"/>
              <a:t>p</a:t>
            </a:r>
            <a:r>
              <a:rPr lang="en-US" altLang="zh-CN" sz="3300" baseline="-25000" dirty="0"/>
              <a:t>1</a:t>
            </a:r>
            <a:r>
              <a:rPr lang="en-US" altLang="zh-CN" sz="3300" dirty="0" smtClean="0"/>
              <a:t>… p</a:t>
            </a:r>
            <a:r>
              <a:rPr lang="en-US" altLang="zh-CN" sz="3300" baseline="-25000" dirty="0" smtClean="0"/>
              <a:t>m-2</a:t>
            </a:r>
            <a:r>
              <a:rPr lang="en-US" altLang="zh-CN" sz="3300" dirty="0" smtClean="0"/>
              <a:t>p</a:t>
            </a:r>
            <a:r>
              <a:rPr lang="en-US" altLang="zh-CN" sz="3300" baseline="-25000" dirty="0" smtClean="0"/>
              <a:t>m-1</a:t>
            </a:r>
          </a:p>
          <a:p>
            <a:r>
              <a:rPr lang="zh-CN" altLang="en-US" sz="3300" dirty="0"/>
              <a:t>令</a:t>
            </a:r>
            <a:r>
              <a:rPr lang="en-US" altLang="zh-CN" sz="3300" dirty="0" err="1"/>
              <a:t>SetX</a:t>
            </a:r>
            <a:r>
              <a:rPr lang="en-US" altLang="zh-CN" sz="3300" dirty="0"/>
              <a:t>=</a:t>
            </a:r>
            <a:r>
              <a:rPr lang="en-US" sz="3300" dirty="0"/>
              <a:t>{0&lt;=k</a:t>
            </a:r>
            <a:r>
              <a:rPr lang="en-US" sz="3300" dirty="0" smtClean="0"/>
              <a:t>&lt;j </a:t>
            </a:r>
            <a:r>
              <a:rPr lang="en-US" sz="3300" dirty="0"/>
              <a:t>| P[0..</a:t>
            </a:r>
            <a:r>
              <a:rPr lang="en-US" altLang="zh-CN" sz="3300" dirty="0"/>
              <a:t>k)</a:t>
            </a:r>
            <a:r>
              <a:rPr lang="en-US" sz="3300" dirty="0"/>
              <a:t> = P[j-k .. j)} </a:t>
            </a:r>
            <a:endParaRPr lang="en-US" altLang="zh-CN" sz="3300" dirty="0"/>
          </a:p>
          <a:p>
            <a:r>
              <a:rPr lang="en-US" altLang="zh-CN" sz="3300" dirty="0"/>
              <a:t>n</a:t>
            </a:r>
            <a:r>
              <a:rPr lang="en-US" sz="3300" dirty="0"/>
              <a:t>ext[j] = </a:t>
            </a:r>
            <a:r>
              <a:rPr lang="en-US" sz="3300" dirty="0">
                <a:solidFill>
                  <a:srgbClr val="0000FF"/>
                </a:solidFill>
              </a:rPr>
              <a:t>max</a:t>
            </a:r>
            <a:r>
              <a:rPr lang="en-US" sz="3300" dirty="0"/>
              <a:t> (</a:t>
            </a:r>
            <a:r>
              <a:rPr lang="en-US" altLang="zh-CN" sz="3300" dirty="0" err="1"/>
              <a:t>SetX</a:t>
            </a:r>
            <a:r>
              <a:rPr lang="en-US" sz="3300" dirty="0" smtClean="0"/>
              <a:t>)   (</a:t>
            </a:r>
            <a:r>
              <a:rPr lang="zh-CN" altLang="en-US" sz="3300" dirty="0" smtClean="0"/>
              <a:t>当</a:t>
            </a:r>
            <a:r>
              <a:rPr lang="en-US" altLang="zh-CN" sz="3300" dirty="0" smtClean="0"/>
              <a:t> j&gt;0</a:t>
            </a:r>
            <a:r>
              <a:rPr lang="en-US" sz="3300" dirty="0" smtClean="0"/>
              <a:t>)</a:t>
            </a:r>
            <a:endParaRPr lang="en-US" sz="3300" dirty="0"/>
          </a:p>
          <a:p>
            <a:pPr lvl="1"/>
            <a:r>
              <a:rPr lang="zh-CN" altLang="en-US" sz="3300" dirty="0" smtClean="0"/>
              <a:t>当</a:t>
            </a:r>
            <a:r>
              <a:rPr lang="en-US" altLang="zh-CN" sz="3300" dirty="0"/>
              <a:t>j=0</a:t>
            </a:r>
            <a:r>
              <a:rPr lang="zh-CN" altLang="en-US" sz="3300" dirty="0"/>
              <a:t>，</a:t>
            </a:r>
            <a:r>
              <a:rPr lang="en-US" altLang="zh-CN" sz="3300" dirty="0"/>
              <a:t>P</a:t>
            </a:r>
            <a:r>
              <a:rPr lang="zh-CN" altLang="en-US" sz="3300" dirty="0"/>
              <a:t>的</a:t>
            </a:r>
            <a:r>
              <a:rPr lang="en-US" altLang="zh-CN" sz="3300" dirty="0"/>
              <a:t>j</a:t>
            </a:r>
            <a:r>
              <a:rPr lang="zh-CN" altLang="en-US" sz="3300" dirty="0"/>
              <a:t>位置前的串为空串，空串没有真子串，所以</a:t>
            </a:r>
            <a:r>
              <a:rPr lang="en-US" altLang="zh-CN" sz="3300" dirty="0" err="1"/>
              <a:t>SetX</a:t>
            </a:r>
            <a:r>
              <a:rPr lang="zh-CN" altLang="en-US" sz="3300" dirty="0"/>
              <a:t>为</a:t>
            </a:r>
            <a:r>
              <a:rPr lang="zh-CN" altLang="en-US" sz="3300" dirty="0" smtClean="0"/>
              <a:t>空集（</a:t>
            </a:r>
            <a:r>
              <a:rPr lang="zh-CN" altLang="en-US" sz="3300" dirty="0" smtClean="0"/>
              <a:t>空串无</a:t>
            </a:r>
            <a:r>
              <a:rPr lang="zh-CN" altLang="en-US" sz="3300" dirty="0" smtClean="0"/>
              <a:t>真子串</a:t>
            </a:r>
            <a:r>
              <a:rPr lang="zh-CN" altLang="en-US" sz="3300" dirty="0" smtClean="0"/>
              <a:t>）</a:t>
            </a:r>
            <a:r>
              <a:rPr lang="zh-CN" altLang="en-US" sz="3300" dirty="0" smtClean="0"/>
              <a:t>。令</a:t>
            </a:r>
            <a:r>
              <a:rPr lang="en-US" altLang="zh-CN" sz="3300" dirty="0"/>
              <a:t>next[0] = -</a:t>
            </a:r>
            <a:r>
              <a:rPr lang="en-US" altLang="zh-CN" sz="3300" dirty="0" smtClean="0"/>
              <a:t>1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252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741368"/>
          </a:xfrm>
        </p:spPr>
        <p:txBody>
          <a:bodyPr/>
          <a:lstStyle/>
          <a:p>
            <a:r>
              <a:rPr lang="zh-CN" altLang="en-US" sz="2400" dirty="0"/>
              <a:t>令</a:t>
            </a:r>
            <a:r>
              <a:rPr lang="en-US" altLang="zh-CN" sz="2400" dirty="0" smtClean="0"/>
              <a:t>next[j</a:t>
            </a:r>
            <a:r>
              <a:rPr lang="en-US" altLang="zh-CN" sz="2400" dirty="0"/>
              <a:t>] = k</a:t>
            </a:r>
            <a:r>
              <a:rPr lang="zh-CN" altLang="en-US" sz="2400" dirty="0"/>
              <a:t>，表示在</a:t>
            </a:r>
            <a:r>
              <a:rPr lang="zh-CN" altLang="en-US" sz="2400" dirty="0" smtClean="0"/>
              <a:t>模式串</a:t>
            </a:r>
            <a:r>
              <a:rPr lang="en-US" altLang="zh-CN" sz="2400" dirty="0"/>
              <a:t>P </a:t>
            </a:r>
            <a:r>
              <a:rPr lang="zh-CN" altLang="en-US" sz="2400" dirty="0"/>
              <a:t>的</a:t>
            </a:r>
            <a:r>
              <a:rPr lang="en-US" altLang="zh-CN" sz="2400" dirty="0"/>
              <a:t>P[0,j) </a:t>
            </a:r>
            <a:r>
              <a:rPr lang="zh-CN" altLang="en-US" sz="2400" dirty="0"/>
              <a:t>中，自匹配的</a:t>
            </a:r>
            <a:r>
              <a:rPr lang="zh-CN" altLang="en-US" sz="2400" dirty="0" smtClean="0"/>
              <a:t>真</a:t>
            </a:r>
            <a:r>
              <a:rPr lang="zh-CN" altLang="en-US" sz="2400" dirty="0" smtClean="0"/>
              <a:t>子串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最大长度为</a:t>
            </a:r>
            <a:r>
              <a:rPr lang="en-US" altLang="zh-CN" sz="2400" dirty="0" smtClean="0"/>
              <a:t>k</a:t>
            </a:r>
          </a:p>
          <a:p>
            <a:r>
              <a:rPr lang="zh-CN" altLang="en-US" sz="2400" dirty="0" smtClean="0"/>
              <a:t>那么，</a:t>
            </a:r>
            <a:r>
              <a:rPr lang="en-US" altLang="zh-CN" sz="2400" dirty="0" smtClean="0"/>
              <a:t>next[j+1]=</a:t>
            </a:r>
            <a:r>
              <a:rPr lang="zh-CN" altLang="en-US" sz="2400" dirty="0" smtClean="0"/>
              <a:t>？分两种情况：</a:t>
            </a:r>
            <a:endParaRPr lang="en-US" altLang="zh-CN" sz="2400" dirty="0" smtClean="0"/>
          </a:p>
          <a:p>
            <a:r>
              <a:rPr lang="zh-CN" altLang="en-US" sz="2400" dirty="0" smtClean="0"/>
              <a:t>情况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：当</a:t>
            </a:r>
            <a:r>
              <a:rPr lang="en-US" altLang="zh-CN" sz="2400" dirty="0" smtClean="0"/>
              <a:t>P[j</a:t>
            </a:r>
            <a:r>
              <a:rPr lang="en-US" altLang="zh-CN" sz="2400" dirty="0"/>
              <a:t>] = P[k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next[j+1] = next[j]+1 </a:t>
            </a:r>
          </a:p>
          <a:p>
            <a:pPr lvl="1"/>
            <a:r>
              <a:rPr lang="en-US" altLang="zh-CN" sz="2000" dirty="0" smtClean="0"/>
              <a:t>next[j+1]=k+1</a:t>
            </a:r>
          </a:p>
          <a:p>
            <a:r>
              <a:rPr lang="zh-CN" altLang="en-US" sz="2400" dirty="0" smtClean="0"/>
              <a:t>情况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：当</a:t>
            </a:r>
            <a:r>
              <a:rPr lang="en-US" altLang="zh-CN" sz="2400" dirty="0"/>
              <a:t>P[j] </a:t>
            </a:r>
            <a:r>
              <a:rPr lang="en-US" altLang="zh-CN" sz="2400" dirty="0" smtClean="0"/>
              <a:t>≠ </a:t>
            </a:r>
            <a:r>
              <a:rPr lang="en-US" altLang="zh-CN" sz="2400" dirty="0"/>
              <a:t>P[k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next[j+1] </a:t>
            </a:r>
            <a:r>
              <a:rPr lang="zh-CN" altLang="en-US" sz="2400" dirty="0" smtClean="0"/>
              <a:t>等于 在</a:t>
            </a:r>
            <a:r>
              <a:rPr lang="en-US" altLang="zh-CN" sz="2400" dirty="0" smtClean="0"/>
              <a:t>P[0,next[j])</a:t>
            </a:r>
            <a:r>
              <a:rPr lang="zh-CN" altLang="en-US" sz="2400" dirty="0" smtClean="0"/>
              <a:t>中求</a:t>
            </a:r>
            <a:r>
              <a:rPr lang="zh-CN" altLang="en-US" sz="2400" dirty="0"/>
              <a:t>自匹配的真前缀和真后缀的</a:t>
            </a:r>
            <a:r>
              <a:rPr lang="zh-CN" altLang="en-US" sz="2400" dirty="0" smtClean="0"/>
              <a:t>最大长度</a:t>
            </a:r>
            <a:endParaRPr lang="en-US" altLang="zh-CN" sz="2400" dirty="0" smtClean="0"/>
          </a:p>
          <a:p>
            <a:pPr lvl="1"/>
            <a:r>
              <a:rPr lang="en-US" altLang="zh-CN" sz="2000" dirty="0"/>
              <a:t>next[j+1</a:t>
            </a:r>
            <a:r>
              <a:rPr lang="en-US" altLang="zh-CN" sz="2000" dirty="0" smtClean="0"/>
              <a:t>]=next[…next[j]…] +1</a:t>
            </a:r>
            <a:endParaRPr lang="en-US" altLang="zh-CN" sz="2000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2555776" y="3385298"/>
            <a:ext cx="2592288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solidFill>
                  <a:srgbClr val="FF0000"/>
                </a:solidFill>
              </a:rPr>
              <a:t>P[0..j)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75589" y="3376156"/>
            <a:ext cx="2816891" cy="6480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rgbClr val="FF0000"/>
                </a:solidFill>
              </a:rPr>
              <a:t>P(j..m)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62907" y="3386100"/>
            <a:ext cx="731738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smtClean="0">
                <a:solidFill>
                  <a:srgbClr val="FF0000"/>
                </a:solidFill>
              </a:rPr>
              <a:t>y</a:t>
            </a:r>
            <a:endParaRPr lang="en-US" sz="260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55776" y="4239450"/>
            <a:ext cx="2592288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rgbClr val="FF0000"/>
                </a:solidFill>
              </a:rPr>
              <a:t>P[0,next[j])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62907" y="4240252"/>
            <a:ext cx="731738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smtClean="0">
                <a:solidFill>
                  <a:srgbClr val="FF0000"/>
                </a:solidFill>
              </a:rPr>
              <a:t>y</a:t>
            </a:r>
            <a:endParaRPr lang="en-US" sz="260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55776" y="6165304"/>
            <a:ext cx="2592288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rgbClr val="FF0000"/>
                </a:solidFill>
              </a:rPr>
              <a:t>P[0,next[next[j]])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75589" y="6165304"/>
            <a:ext cx="2816891" cy="6480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rgbClr val="FF0000"/>
                </a:solidFill>
              </a:rPr>
              <a:t>P((next[next[j]]),m)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62907" y="5114292"/>
            <a:ext cx="731738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smtClean="0">
                <a:solidFill>
                  <a:srgbClr val="FF0000"/>
                </a:solidFill>
              </a:rPr>
              <a:t>U</a:t>
            </a:r>
            <a:endParaRPr lang="en-US" sz="260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84168" y="4240252"/>
            <a:ext cx="2808312" cy="6480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rgbClr val="FF0000"/>
                </a:solidFill>
              </a:rPr>
              <a:t>P(next[j],m)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7904" y="3304148"/>
            <a:ext cx="144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模式</a:t>
            </a:r>
            <a:r>
              <a:rPr lang="zh-CN" altLang="en-US" sz="2800" b="1" smtClean="0"/>
              <a:t>串</a:t>
            </a:r>
            <a:r>
              <a:rPr lang="en-US" altLang="zh-CN" sz="2800" b="1" smtClean="0"/>
              <a:t>P</a:t>
            </a:r>
            <a:endParaRPr lang="en-US" sz="2800" b="1"/>
          </a:p>
        </p:txBody>
      </p:sp>
      <p:cxnSp>
        <p:nvCxnSpPr>
          <p:cNvPr id="17" name="直接连接符 16"/>
          <p:cNvCxnSpPr/>
          <p:nvPr/>
        </p:nvCxnSpPr>
        <p:spPr>
          <a:xfrm>
            <a:off x="5148064" y="3140968"/>
            <a:ext cx="0" cy="309634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68924" y="2852936"/>
            <a:ext cx="283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</a:rPr>
              <a:t>j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6012160" y="3212976"/>
            <a:ext cx="0" cy="309634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555776" y="5085184"/>
            <a:ext cx="2592288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rgbClr val="FF0000"/>
                </a:solidFill>
              </a:rPr>
              <a:t>P[0,next[j])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084168" y="5085184"/>
            <a:ext cx="2808312" cy="6480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rgbClr val="FF0000"/>
                </a:solidFill>
              </a:rPr>
              <a:t>P(next[j],m)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80422" y="6165304"/>
            <a:ext cx="731738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smtClean="0">
                <a:solidFill>
                  <a:srgbClr val="FF0000"/>
                </a:solidFill>
              </a:rPr>
              <a:t>V</a:t>
            </a:r>
            <a:endParaRPr lang="en-US" sz="260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34968" y="4201924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/>
              <a:t>情况</a:t>
            </a:r>
            <a:r>
              <a:rPr lang="en-US" altLang="zh-CN" sz="2800" b="1" smtClean="0"/>
              <a:t>1</a:t>
            </a:r>
            <a:endParaRPr lang="en-US" sz="2800" b="1"/>
          </a:p>
        </p:txBody>
      </p:sp>
      <p:sp>
        <p:nvSpPr>
          <p:cNvPr id="27" name="TextBox 26"/>
          <p:cNvSpPr txBox="1"/>
          <p:nvPr/>
        </p:nvSpPr>
        <p:spPr>
          <a:xfrm>
            <a:off x="1034968" y="5115477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/>
              <a:t>情况</a:t>
            </a:r>
            <a:r>
              <a:rPr lang="en-US" altLang="zh-CN" sz="2800" b="1"/>
              <a:t>2</a:t>
            </a: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2838828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5B9B7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5B9B7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5B9B7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5B9B7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实例</a:t>
            </a:r>
            <a:endParaRPr lang="en-US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073024"/>
              </p:ext>
            </p:extLst>
          </p:nvPr>
        </p:nvGraphicFramePr>
        <p:xfrm>
          <a:off x="457201" y="908050"/>
          <a:ext cx="6480000" cy="2194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370840">
                <a:tc>
                  <a:txBody>
                    <a:bodyPr/>
                    <a:lstStyle/>
                    <a:p>
                      <a:pPr>
                        <a:tabLst/>
                      </a:pPr>
                      <a:r>
                        <a:rPr lang="en-US" altLang="zh-CN" smtClean="0"/>
                        <a:t>P</a:t>
                      </a:r>
                    </a:p>
                    <a:p>
                      <a:pPr>
                        <a:tabLst/>
                      </a:pPr>
                      <a:r>
                        <a:rPr lang="zh-CN" altLang="en-US" smtClean="0"/>
                        <a:t>模式串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mtClean="0"/>
                        <a:t>a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b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a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a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b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c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a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c</a:t>
                      </a:r>
                      <a:endParaRPr lang="en-US" sz="28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j</a:t>
                      </a:r>
                      <a:endParaRPr lang="en-US" smtClean="0"/>
                    </a:p>
                    <a:p>
                      <a:r>
                        <a:rPr lang="zh-CN" altLang="en-US" smtClean="0"/>
                        <a:t>模式串的下标变量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0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1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2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3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4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5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6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7</a:t>
                      </a:r>
                      <a:endParaRPr lang="en-US" sz="28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Next[j]</a:t>
                      </a:r>
                    </a:p>
                    <a:p>
                      <a:r>
                        <a:rPr lang="en-US" altLang="zh-CN" dirty="0" smtClean="0"/>
                        <a:t>P[0..j)</a:t>
                      </a:r>
                      <a:r>
                        <a:rPr lang="zh-CN" altLang="en-US" dirty="0" smtClean="0"/>
                        <a:t>的自匹配子串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边界</a:t>
                      </a:r>
                      <a:r>
                        <a:rPr lang="en-US" altLang="zh-CN" dirty="0" smtClean="0"/>
                        <a:t>)</a:t>
                      </a:r>
                      <a:r>
                        <a:rPr lang="zh-CN" altLang="en-US" dirty="0" smtClean="0"/>
                        <a:t>的长度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mtClean="0"/>
                        <a:t>-1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0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0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1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1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2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0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722965"/>
              </p:ext>
            </p:extLst>
          </p:nvPr>
        </p:nvGraphicFramePr>
        <p:xfrm>
          <a:off x="467544" y="3933056"/>
          <a:ext cx="6480000" cy="2194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135354">
                <a:tc>
                  <a:txBody>
                    <a:bodyPr/>
                    <a:lstStyle/>
                    <a:p>
                      <a:pPr>
                        <a:tabLst/>
                      </a:pPr>
                      <a:r>
                        <a:rPr lang="en-US" altLang="zh-CN" smtClean="0"/>
                        <a:t>P</a:t>
                      </a:r>
                    </a:p>
                    <a:p>
                      <a:pPr>
                        <a:tabLst/>
                      </a:pPr>
                      <a:r>
                        <a:rPr lang="zh-CN" altLang="en-US" smtClean="0"/>
                        <a:t>模式串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mtClean="0"/>
                        <a:t>a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mtClean="0"/>
                        <a:t>a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a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a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mtClean="0"/>
                        <a:t>a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mtClean="0"/>
                        <a:t>a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a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a</a:t>
                      </a:r>
                      <a:endParaRPr lang="en-US" sz="28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j</a:t>
                      </a:r>
                      <a:endParaRPr lang="en-US" smtClean="0"/>
                    </a:p>
                    <a:p>
                      <a:r>
                        <a:rPr lang="zh-CN" altLang="en-US" smtClean="0"/>
                        <a:t>模式串的下标变量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0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1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2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3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4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5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6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7</a:t>
                      </a:r>
                      <a:endParaRPr lang="en-US" sz="28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Next[j]</a:t>
                      </a:r>
                    </a:p>
                    <a:p>
                      <a:r>
                        <a:rPr lang="en-US" altLang="zh-CN" smtClean="0"/>
                        <a:t>P[0..j)</a:t>
                      </a:r>
                      <a:r>
                        <a:rPr lang="zh-CN" altLang="en-US" smtClean="0"/>
                        <a:t>中最长自匹配子串的长度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mtClean="0"/>
                        <a:t>-1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0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2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3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4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5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374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提纲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smtClean="0"/>
              <a:t>串的</a:t>
            </a:r>
            <a:r>
              <a:rPr lang="zh-CN" altLang="en-US" sz="3600" dirty="0" smtClean="0"/>
              <a:t>基本概念</a:t>
            </a:r>
            <a:endParaRPr lang="en-US" altLang="zh-CN" sz="3600" dirty="0" smtClean="0"/>
          </a:p>
          <a:p>
            <a:r>
              <a:rPr lang="zh-CN" altLang="en-US" sz="3600" smtClean="0"/>
              <a:t>串的具体实现</a:t>
            </a:r>
            <a:endParaRPr lang="en-US" altLang="zh-CN" sz="3600" smtClean="0"/>
          </a:p>
          <a:p>
            <a:pPr lvl="1"/>
            <a:r>
              <a:rPr lang="zh-CN" altLang="en-US" smtClean="0"/>
              <a:t>顺序串</a:t>
            </a:r>
            <a:r>
              <a:rPr lang="en-US" altLang="zh-CN" smtClean="0"/>
              <a:t>/</a:t>
            </a:r>
            <a:r>
              <a:rPr lang="zh-CN" altLang="en-US" smtClean="0"/>
              <a:t>定长顺序存储</a:t>
            </a:r>
            <a:endParaRPr lang="en-US" altLang="zh-CN" smtClean="0"/>
          </a:p>
          <a:p>
            <a:pPr lvl="1"/>
            <a:r>
              <a:rPr lang="zh-CN" altLang="en-US"/>
              <a:t>顺序串</a:t>
            </a:r>
            <a:r>
              <a:rPr lang="en-US" altLang="zh-CN"/>
              <a:t>/</a:t>
            </a:r>
            <a:r>
              <a:rPr lang="zh-CN" altLang="en-US" smtClean="0"/>
              <a:t>堆分配存储</a:t>
            </a:r>
            <a:endParaRPr lang="en-US" altLang="zh-CN" smtClean="0"/>
          </a:p>
          <a:p>
            <a:pPr lvl="1"/>
            <a:r>
              <a:rPr lang="zh-CN" altLang="en-US" smtClean="0"/>
              <a:t>块链存储</a:t>
            </a:r>
            <a:endParaRPr lang="en-US" altLang="zh-CN" dirty="0" smtClean="0"/>
          </a:p>
          <a:p>
            <a:r>
              <a:rPr lang="zh-CN" altLang="en-US" sz="3600"/>
              <a:t>串</a:t>
            </a:r>
            <a:r>
              <a:rPr lang="zh-CN" altLang="en-US" sz="3600" smtClean="0"/>
              <a:t>的模式匹配</a:t>
            </a:r>
            <a:endParaRPr lang="en-US" altLang="zh-CN" sz="3600" dirty="0" smtClean="0"/>
          </a:p>
          <a:p>
            <a:pPr lvl="1"/>
            <a:endParaRPr lang="zh-CN" altLang="en-US" dirty="0" smtClean="0"/>
          </a:p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396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GetNext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void GetNext(HString *pattern,int next</a:t>
            </a:r>
            <a:r>
              <a:rPr lang="en-US" smtClean="0"/>
              <a:t>[]){ int </a:t>
            </a:r>
            <a:r>
              <a:rPr lang="en-US"/>
              <a:t>j,k;</a:t>
            </a:r>
          </a:p>
          <a:p>
            <a:pPr marL="0" indent="0">
              <a:buNone/>
            </a:pPr>
            <a:r>
              <a:rPr lang="en-US"/>
              <a:t>j=0</a:t>
            </a:r>
            <a:r>
              <a:rPr lang="en-US" smtClean="0"/>
              <a:t>; //j: </a:t>
            </a:r>
            <a:r>
              <a:rPr lang="zh-CN" altLang="en-US" smtClean="0"/>
              <a:t>模式子串的位置</a:t>
            </a:r>
            <a:endParaRPr lang="en-US" altLang="zh-CN" smtClean="0"/>
          </a:p>
          <a:p>
            <a:pPr marL="0" indent="0">
              <a:buNone/>
            </a:pPr>
            <a:r>
              <a:rPr lang="en-US"/>
              <a:t>k= -1</a:t>
            </a:r>
            <a:r>
              <a:rPr lang="en-US" smtClean="0"/>
              <a:t>; //k: </a:t>
            </a:r>
            <a:r>
              <a:rPr lang="zh-CN" altLang="en-US" smtClean="0"/>
              <a:t>模式自匹配指针</a:t>
            </a:r>
            <a:endParaRPr lang="en-US" altLang="zh-CN" smtClean="0"/>
          </a:p>
          <a:p>
            <a:pPr marL="0" indent="0">
              <a:buNone/>
            </a:pPr>
            <a:r>
              <a:rPr lang="en-US"/>
              <a:t>next[0]= -1; </a:t>
            </a:r>
          </a:p>
          <a:p>
            <a:pPr marL="0" indent="0">
              <a:buNone/>
            </a:pPr>
            <a:r>
              <a:rPr lang="en-US" smtClean="0"/>
              <a:t>while(j&lt;pattern-</a:t>
            </a:r>
            <a:r>
              <a:rPr lang="en-US"/>
              <a:t>&gt;length) </a:t>
            </a:r>
          </a:p>
          <a:p>
            <a:pPr marL="0" indent="0">
              <a:buNone/>
            </a:pPr>
            <a:r>
              <a:rPr lang="en-US" smtClean="0"/>
              <a:t> if(k</a:t>
            </a:r>
            <a:r>
              <a:rPr lang="en-US"/>
              <a:t>== -1 || pattern-&gt;ch[j] == pattern-&gt;ch[k]){</a:t>
            </a:r>
          </a:p>
          <a:p>
            <a:pPr marL="0" indent="0">
              <a:buNone/>
            </a:pPr>
            <a:r>
              <a:rPr lang="en-US"/>
              <a:t>    j++;k++;</a:t>
            </a:r>
          </a:p>
          <a:p>
            <a:pPr marL="0" indent="0">
              <a:buNone/>
            </a:pPr>
            <a:r>
              <a:rPr lang="en-US"/>
              <a:t>    next[j]=k;</a:t>
            </a:r>
          </a:p>
          <a:p>
            <a:pPr marL="0" indent="0">
              <a:buNone/>
            </a:pPr>
            <a:r>
              <a:rPr lang="en-US"/>
              <a:t>    </a:t>
            </a:r>
            <a:r>
              <a:rPr lang="en-US" smtClean="0"/>
              <a:t>} //</a:t>
            </a:r>
            <a:r>
              <a:rPr lang="zh-CN" altLang="en-US" smtClean="0"/>
              <a:t>失配</a:t>
            </a:r>
            <a:endParaRPr lang="en-US"/>
          </a:p>
          <a:p>
            <a:pPr marL="0" indent="0">
              <a:buNone/>
            </a:pPr>
            <a:r>
              <a:rPr lang="en-US"/>
              <a:t> else k=next[k];</a:t>
            </a:r>
          </a:p>
          <a:p>
            <a:pPr marL="0" indent="0">
              <a:buNone/>
            </a:pPr>
            <a:r>
              <a:rPr lang="en-US" smtClean="0"/>
              <a:t>}</a:t>
            </a:r>
          </a:p>
          <a:p>
            <a:pPr marL="0" indent="0">
              <a:buNone/>
            </a:pPr>
            <a:r>
              <a:rPr lang="zh-CN" altLang="en-US" smtClean="0"/>
              <a:t>时间复杂度为</a:t>
            </a:r>
            <a:r>
              <a:rPr lang="en-US" altLang="zh-CN" smtClean="0"/>
              <a:t>O(m)</a:t>
            </a:r>
            <a:endParaRPr lang="en-US"/>
          </a:p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52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StrIndexKMP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int StrIndexKMP(HString *s,HString *t,int pos) {</a:t>
            </a:r>
          </a:p>
          <a:p>
            <a:pPr marL="0" indent="0">
              <a:buNone/>
            </a:pPr>
            <a:r>
              <a:rPr lang="en-US"/>
              <a:t>int next[INITSTRLEN]; GetNext(t,next);</a:t>
            </a:r>
          </a:p>
          <a:p>
            <a:pPr marL="0" indent="0">
              <a:buNone/>
            </a:pPr>
            <a:r>
              <a:rPr lang="en-US"/>
              <a:t>int i,j; i=pos-1;j=0;</a:t>
            </a:r>
          </a:p>
          <a:p>
            <a:pPr marL="0" indent="0">
              <a:buNone/>
            </a:pPr>
            <a:r>
              <a:rPr lang="en-US"/>
              <a:t>while(i&lt;s-&gt;length &amp;&amp; j&lt;t-&gt;length)</a:t>
            </a:r>
          </a:p>
          <a:p>
            <a:pPr marL="0" indent="0">
              <a:buNone/>
            </a:pPr>
            <a:r>
              <a:rPr lang="en-US"/>
              <a:t>    if(j== -1 || s-&gt;ch[i] == t-&gt;ch[j]) {i++;j++;}</a:t>
            </a:r>
          </a:p>
          <a:p>
            <a:pPr marL="0" indent="0">
              <a:buNone/>
            </a:pPr>
            <a:r>
              <a:rPr lang="en-US"/>
              <a:t>    else j=next[j];</a:t>
            </a:r>
          </a:p>
          <a:p>
            <a:pPr marL="0" indent="0">
              <a:buNone/>
            </a:pPr>
            <a:r>
              <a:rPr lang="en-US"/>
              <a:t>if(j&gt;=t-&gt;length) return i-t-&gt;length+1;</a:t>
            </a:r>
          </a:p>
          <a:p>
            <a:pPr marL="0" indent="0">
              <a:buNone/>
            </a:pPr>
            <a:r>
              <a:rPr lang="en-US"/>
              <a:t>else return 0</a:t>
            </a:r>
            <a:r>
              <a:rPr lang="en-US" smtClean="0"/>
              <a:t>;</a:t>
            </a:r>
          </a:p>
          <a:p>
            <a:pPr marL="0" indent="0">
              <a:buNone/>
            </a:pPr>
            <a:r>
              <a:rPr lang="en-US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017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KMP</a:t>
            </a:r>
            <a:r>
              <a:rPr lang="zh-CN" altLang="en-US" smtClean="0"/>
              <a:t>算法的匹配实例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579296" cy="58326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zh-CN" altLang="en-US" b="1">
                <a:solidFill>
                  <a:srgbClr val="FF3300"/>
                </a:solidFill>
              </a:rPr>
              <a:t>第</a:t>
            </a:r>
            <a:r>
              <a:rPr kumimoji="1" lang="en-US" altLang="zh-CN" b="1">
                <a:solidFill>
                  <a:srgbClr val="FF3300"/>
                </a:solidFill>
              </a:rPr>
              <a:t>1</a:t>
            </a:r>
            <a:r>
              <a:rPr kumimoji="1" lang="zh-CN" altLang="en-US" b="1">
                <a:solidFill>
                  <a:srgbClr val="FF3300"/>
                </a:solidFill>
              </a:rPr>
              <a:t>趟  </a:t>
            </a:r>
            <a:r>
              <a:rPr kumimoji="1" lang="zh-CN" altLang="en-US" b="1" smtClean="0">
                <a:solidFill>
                  <a:srgbClr val="FF3300"/>
                </a:solidFill>
              </a:rPr>
              <a:t>主串   </a:t>
            </a:r>
            <a:r>
              <a:rPr kumimoji="1" lang="en-US" altLang="zh-CN" b="1" i="1"/>
              <a:t>a</a:t>
            </a:r>
            <a:r>
              <a:rPr kumimoji="1" lang="en-US" altLang="zh-CN" b="1" i="1">
                <a:solidFill>
                  <a:srgbClr val="000099"/>
                </a:solidFill>
              </a:rPr>
              <a:t> </a:t>
            </a:r>
            <a:r>
              <a:rPr kumimoji="1" lang="en-US" altLang="zh-CN" b="1" i="1">
                <a:solidFill>
                  <a:srgbClr val="FF3300"/>
                </a:solidFill>
              </a:rPr>
              <a:t>c</a:t>
            </a:r>
            <a:r>
              <a:rPr kumimoji="1" lang="en-US" altLang="zh-CN" b="1" i="1">
                <a:solidFill>
                  <a:srgbClr val="000099"/>
                </a:solidFill>
              </a:rPr>
              <a:t> a b a a b a a b c a c a a b c</a:t>
            </a:r>
            <a:endParaRPr kumimoji="1" lang="en-US" altLang="zh-CN" b="1">
              <a:solidFill>
                <a:srgbClr val="000099"/>
              </a:solidFill>
            </a:endParaRPr>
          </a:p>
          <a:p>
            <a:pPr marL="0" indent="0">
              <a:buNone/>
            </a:pPr>
            <a:r>
              <a:rPr kumimoji="1" lang="en-US" altLang="zh-CN" b="1">
                <a:solidFill>
                  <a:srgbClr val="000099"/>
                </a:solidFill>
              </a:rPr>
              <a:t>         </a:t>
            </a:r>
            <a:r>
              <a:rPr kumimoji="1" lang="zh-CN" altLang="en-US" b="1" smtClean="0">
                <a:solidFill>
                  <a:srgbClr val="FF3300"/>
                </a:solidFill>
              </a:rPr>
              <a:t>模式串</a:t>
            </a:r>
            <a:r>
              <a:rPr kumimoji="1" lang="zh-CN" altLang="en-US" b="1" smtClean="0">
                <a:solidFill>
                  <a:srgbClr val="000099"/>
                </a:solidFill>
              </a:rPr>
              <a:t>   </a:t>
            </a:r>
            <a:r>
              <a:rPr kumimoji="1" lang="en-US" altLang="zh-CN" b="1" i="1"/>
              <a:t>a</a:t>
            </a:r>
            <a:r>
              <a:rPr kumimoji="1" lang="en-US" altLang="zh-CN" b="1" i="1">
                <a:solidFill>
                  <a:srgbClr val="000099"/>
                </a:solidFill>
              </a:rPr>
              <a:t> </a:t>
            </a:r>
            <a:r>
              <a:rPr kumimoji="1" lang="en-US" altLang="zh-CN" b="1" i="1">
                <a:solidFill>
                  <a:srgbClr val="FF3300"/>
                </a:solidFill>
              </a:rPr>
              <a:t>b</a:t>
            </a:r>
            <a:r>
              <a:rPr kumimoji="1" lang="en-US" altLang="zh-CN" b="1" i="1">
                <a:solidFill>
                  <a:srgbClr val="000099"/>
                </a:solidFill>
              </a:rPr>
              <a:t> a a b c a c</a:t>
            </a:r>
            <a:endParaRPr kumimoji="1" lang="en-US" altLang="zh-CN" b="1">
              <a:solidFill>
                <a:srgbClr val="000099"/>
              </a:solidFill>
            </a:endParaRPr>
          </a:p>
          <a:p>
            <a:pPr marL="0" indent="0">
              <a:buNone/>
            </a:pPr>
            <a:r>
              <a:rPr kumimoji="1" lang="en-US" altLang="zh-CN" b="1">
                <a:solidFill>
                  <a:srgbClr val="000099"/>
                </a:solidFill>
              </a:rPr>
              <a:t>	                </a:t>
            </a:r>
            <a:r>
              <a:rPr kumimoji="1" lang="en-US" altLang="zh-CN" b="1" smtClean="0">
                <a:solidFill>
                  <a:srgbClr val="000099"/>
                </a:solidFill>
              </a:rPr>
              <a:t> </a:t>
            </a:r>
            <a:r>
              <a:rPr kumimoji="1" lang="en-US" altLang="zh-CN" b="1" smtClean="0">
                <a:solidFill>
                  <a:srgbClr val="0000FF"/>
                </a:solidFill>
                <a:sym typeface="Symbol" pitchFamily="18" charset="2"/>
              </a:rPr>
              <a:t>   </a:t>
            </a:r>
            <a:r>
              <a:rPr kumimoji="1" lang="en-US" altLang="zh-CN" b="1">
                <a:solidFill>
                  <a:schemeClr val="tx2"/>
                </a:solidFill>
              </a:rPr>
              <a:t>j=1 </a:t>
            </a:r>
            <a:r>
              <a:rPr kumimoji="1" lang="en-US" altLang="zh-CN" b="1">
                <a:solidFill>
                  <a:schemeClr val="tx2"/>
                </a:solidFill>
                <a:sym typeface="Wingdings" pitchFamily="2" charset="2"/>
              </a:rPr>
              <a:t></a:t>
            </a:r>
            <a:r>
              <a:rPr kumimoji="1" lang="en-US" altLang="zh-CN" b="1">
                <a:solidFill>
                  <a:schemeClr val="tx2"/>
                </a:solidFill>
              </a:rPr>
              <a:t> next(1) = 0</a:t>
            </a:r>
            <a:r>
              <a:rPr kumimoji="1" lang="zh-CN" altLang="en-US" b="1">
                <a:solidFill>
                  <a:schemeClr val="tx2"/>
                </a:solidFill>
              </a:rPr>
              <a:t>，下次</a:t>
            </a:r>
            <a:r>
              <a:rPr kumimoji="1" lang="en-US" altLang="zh-CN" b="1">
                <a:solidFill>
                  <a:schemeClr val="tx2"/>
                </a:solidFill>
              </a:rPr>
              <a:t>p</a:t>
            </a:r>
            <a:r>
              <a:rPr kumimoji="1" lang="en-US" altLang="zh-CN" b="1" baseline="-25000">
                <a:solidFill>
                  <a:schemeClr val="tx2"/>
                </a:solidFill>
              </a:rPr>
              <a:t>0</a:t>
            </a:r>
            <a:endParaRPr kumimoji="1" lang="en-US" altLang="zh-CN" b="1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kumimoji="1" lang="zh-CN" altLang="en-US" b="1">
                <a:solidFill>
                  <a:srgbClr val="FF3300"/>
                </a:solidFill>
              </a:rPr>
              <a:t>第</a:t>
            </a:r>
            <a:r>
              <a:rPr kumimoji="1" lang="en-US" altLang="zh-CN" b="1">
                <a:solidFill>
                  <a:srgbClr val="FF3300"/>
                </a:solidFill>
              </a:rPr>
              <a:t>2</a:t>
            </a:r>
            <a:r>
              <a:rPr kumimoji="1" lang="zh-CN" altLang="en-US" b="1" smtClean="0">
                <a:solidFill>
                  <a:srgbClr val="FF3300"/>
                </a:solidFill>
              </a:rPr>
              <a:t>趟</a:t>
            </a:r>
            <a:r>
              <a:rPr kumimoji="1" lang="zh-CN" altLang="en-US" b="1">
                <a:solidFill>
                  <a:srgbClr val="FF3300"/>
                </a:solidFill>
              </a:rPr>
              <a:t>主</a:t>
            </a:r>
            <a:r>
              <a:rPr kumimoji="1" lang="zh-CN" altLang="en-US" b="1" smtClean="0">
                <a:solidFill>
                  <a:srgbClr val="FF3300"/>
                </a:solidFill>
              </a:rPr>
              <a:t>串 </a:t>
            </a:r>
            <a:r>
              <a:rPr kumimoji="1" lang="en-US" altLang="zh-CN" b="1" i="1" smtClean="0">
                <a:solidFill>
                  <a:srgbClr val="000099"/>
                </a:solidFill>
              </a:rPr>
              <a:t>a </a:t>
            </a:r>
            <a:r>
              <a:rPr kumimoji="1" lang="en-US" altLang="zh-CN" b="1" i="1">
                <a:solidFill>
                  <a:srgbClr val="FF3300"/>
                </a:solidFill>
              </a:rPr>
              <a:t>c</a:t>
            </a:r>
            <a:r>
              <a:rPr kumimoji="1" lang="en-US" altLang="zh-CN" b="1" i="1">
                <a:solidFill>
                  <a:srgbClr val="000099"/>
                </a:solidFill>
              </a:rPr>
              <a:t> a b a a b a a b c a c a a b c</a:t>
            </a:r>
            <a:endParaRPr kumimoji="1" lang="en-US" altLang="zh-CN" b="1">
              <a:solidFill>
                <a:srgbClr val="000099"/>
              </a:solidFill>
            </a:endParaRPr>
          </a:p>
          <a:p>
            <a:pPr marL="0" indent="0">
              <a:buNone/>
            </a:pPr>
            <a:r>
              <a:rPr kumimoji="1" lang="en-US" altLang="zh-CN" b="1" smtClean="0">
                <a:solidFill>
                  <a:srgbClr val="000099"/>
                </a:solidFill>
              </a:rPr>
              <a:t>       </a:t>
            </a:r>
            <a:r>
              <a:rPr kumimoji="1" lang="zh-CN" altLang="en-US" b="1" smtClean="0">
                <a:solidFill>
                  <a:srgbClr val="FF3300"/>
                </a:solidFill>
              </a:rPr>
              <a:t>模式串</a:t>
            </a:r>
            <a:r>
              <a:rPr kumimoji="1" lang="zh-CN" altLang="en-US" b="1" smtClean="0">
                <a:solidFill>
                  <a:srgbClr val="000099"/>
                </a:solidFill>
              </a:rPr>
              <a:t>    </a:t>
            </a:r>
            <a:r>
              <a:rPr kumimoji="1" lang="en-US" altLang="zh-CN" b="1" i="1" smtClean="0">
                <a:solidFill>
                  <a:srgbClr val="FF3300"/>
                </a:solidFill>
              </a:rPr>
              <a:t>a</a:t>
            </a:r>
            <a:r>
              <a:rPr kumimoji="1" lang="en-US" altLang="zh-CN" b="1" i="1" smtClean="0">
                <a:solidFill>
                  <a:srgbClr val="000099"/>
                </a:solidFill>
              </a:rPr>
              <a:t> </a:t>
            </a:r>
            <a:r>
              <a:rPr kumimoji="1" lang="en-US" altLang="zh-CN" b="1" i="1">
                <a:solidFill>
                  <a:srgbClr val="000099"/>
                </a:solidFill>
              </a:rPr>
              <a:t>b a a b c a c</a:t>
            </a:r>
            <a:endParaRPr kumimoji="1" lang="en-US" altLang="zh-CN" b="1">
              <a:solidFill>
                <a:srgbClr val="000099"/>
              </a:solidFill>
            </a:endParaRPr>
          </a:p>
          <a:p>
            <a:pPr marL="0" indent="0">
              <a:buNone/>
            </a:pPr>
            <a:r>
              <a:rPr kumimoji="1" lang="en-US" altLang="zh-CN" b="1">
                <a:solidFill>
                  <a:srgbClr val="000099"/>
                </a:solidFill>
              </a:rPr>
              <a:t>		   </a:t>
            </a:r>
            <a:r>
              <a:rPr kumimoji="1" lang="en-US" altLang="zh-CN" b="1" smtClean="0">
                <a:solidFill>
                  <a:srgbClr val="0000FF"/>
                </a:solidFill>
                <a:sym typeface="Symbol" pitchFamily="18" charset="2"/>
              </a:rPr>
              <a:t></a:t>
            </a:r>
            <a:r>
              <a:rPr kumimoji="1" lang="en-US" altLang="zh-CN" b="1" smtClean="0">
                <a:solidFill>
                  <a:srgbClr val="0000FF"/>
                </a:solidFill>
              </a:rPr>
              <a:t>   </a:t>
            </a:r>
            <a:r>
              <a:rPr kumimoji="1" lang="en-US" altLang="zh-CN" b="1">
                <a:solidFill>
                  <a:schemeClr val="tx2"/>
                </a:solidFill>
              </a:rPr>
              <a:t>j=0 </a:t>
            </a:r>
            <a:r>
              <a:rPr kumimoji="1" lang="en-US" altLang="zh-CN" b="1">
                <a:solidFill>
                  <a:schemeClr val="tx2"/>
                </a:solidFill>
                <a:sym typeface="Wingdings" pitchFamily="2" charset="2"/>
              </a:rPr>
              <a:t> </a:t>
            </a:r>
            <a:r>
              <a:rPr kumimoji="1" lang="zh-CN" altLang="en-US" b="1">
                <a:solidFill>
                  <a:schemeClr val="tx2"/>
                </a:solidFill>
                <a:sym typeface="Wingdings" pitchFamily="2" charset="2"/>
              </a:rPr>
              <a:t>下次</a:t>
            </a:r>
            <a:r>
              <a:rPr kumimoji="1" lang="en-US" altLang="zh-CN" b="1">
                <a:solidFill>
                  <a:schemeClr val="tx2"/>
                </a:solidFill>
                <a:sym typeface="Wingdings" pitchFamily="2" charset="2"/>
              </a:rPr>
              <a:t>p</a:t>
            </a:r>
            <a:r>
              <a:rPr kumimoji="1" lang="en-US" altLang="zh-CN" b="1" baseline="-25000">
                <a:solidFill>
                  <a:schemeClr val="tx2"/>
                </a:solidFill>
                <a:sym typeface="Wingdings" pitchFamily="2" charset="2"/>
              </a:rPr>
              <a:t>0</a:t>
            </a:r>
            <a:r>
              <a:rPr kumimoji="1" lang="en-US" altLang="zh-CN" b="1">
                <a:solidFill>
                  <a:schemeClr val="tx2"/>
                </a:solidFill>
                <a:sym typeface="Wingdings" pitchFamily="2" charset="2"/>
              </a:rPr>
              <a:t>, </a:t>
            </a:r>
            <a:r>
              <a:rPr kumimoji="1" lang="zh-CN" altLang="en-US" b="1" smtClean="0">
                <a:solidFill>
                  <a:schemeClr val="tx2"/>
                </a:solidFill>
                <a:sym typeface="Wingdings" pitchFamily="2" charset="2"/>
              </a:rPr>
              <a:t>主串</a:t>
            </a:r>
            <a:r>
              <a:rPr kumimoji="1" lang="zh-CN" altLang="en-US" b="1" smtClean="0">
                <a:solidFill>
                  <a:schemeClr val="tx2"/>
                </a:solidFill>
              </a:rPr>
              <a:t>指针</a:t>
            </a:r>
            <a:r>
              <a:rPr kumimoji="1" lang="zh-CN" altLang="en-US" b="1">
                <a:solidFill>
                  <a:schemeClr val="tx2"/>
                </a:solidFill>
              </a:rPr>
              <a:t>进 </a:t>
            </a:r>
            <a:r>
              <a:rPr kumimoji="1" lang="en-US" altLang="zh-CN" b="1">
                <a:solidFill>
                  <a:schemeClr val="tx2"/>
                </a:solidFill>
              </a:rPr>
              <a:t>1</a:t>
            </a:r>
            <a:r>
              <a:rPr kumimoji="1" lang="en-US" altLang="zh-CN" b="1">
                <a:solidFill>
                  <a:srgbClr val="0000FF"/>
                </a:solidFill>
              </a:rPr>
              <a:t> </a:t>
            </a:r>
          </a:p>
          <a:p>
            <a:pPr marL="0" indent="0">
              <a:buNone/>
            </a:pPr>
            <a:r>
              <a:rPr kumimoji="1" lang="zh-CN" altLang="en-US" b="1">
                <a:solidFill>
                  <a:srgbClr val="FF3300"/>
                </a:solidFill>
              </a:rPr>
              <a:t>第</a:t>
            </a:r>
            <a:r>
              <a:rPr kumimoji="1" lang="en-US" altLang="zh-CN" b="1">
                <a:solidFill>
                  <a:srgbClr val="FF3300"/>
                </a:solidFill>
              </a:rPr>
              <a:t>3</a:t>
            </a:r>
            <a:r>
              <a:rPr kumimoji="1" lang="zh-CN" altLang="en-US" b="1" smtClean="0">
                <a:solidFill>
                  <a:srgbClr val="FF3300"/>
                </a:solidFill>
              </a:rPr>
              <a:t>趟</a:t>
            </a:r>
            <a:r>
              <a:rPr kumimoji="1" lang="zh-CN" altLang="en-US" b="1">
                <a:solidFill>
                  <a:srgbClr val="FF3300"/>
                </a:solidFill>
              </a:rPr>
              <a:t>主</a:t>
            </a:r>
            <a:r>
              <a:rPr kumimoji="1" lang="zh-CN" altLang="en-US" b="1" smtClean="0">
                <a:solidFill>
                  <a:srgbClr val="FF3300"/>
                </a:solidFill>
              </a:rPr>
              <a:t>串 </a:t>
            </a:r>
            <a:r>
              <a:rPr kumimoji="1" lang="en-US" altLang="zh-CN" b="1" i="1" smtClean="0">
                <a:solidFill>
                  <a:srgbClr val="000099"/>
                </a:solidFill>
              </a:rPr>
              <a:t>a </a:t>
            </a:r>
            <a:r>
              <a:rPr kumimoji="1" lang="en-US" altLang="zh-CN" b="1" i="1">
                <a:solidFill>
                  <a:srgbClr val="000099"/>
                </a:solidFill>
              </a:rPr>
              <a:t>c </a:t>
            </a:r>
            <a:r>
              <a:rPr kumimoji="1" lang="en-US" altLang="zh-CN" b="1" i="1"/>
              <a:t>a b a a b</a:t>
            </a:r>
            <a:r>
              <a:rPr kumimoji="1" lang="en-US" altLang="zh-CN" b="1" i="1">
                <a:solidFill>
                  <a:srgbClr val="000099"/>
                </a:solidFill>
              </a:rPr>
              <a:t> </a:t>
            </a:r>
            <a:r>
              <a:rPr kumimoji="1" lang="en-US" altLang="zh-CN" b="1" i="1">
                <a:solidFill>
                  <a:srgbClr val="FF3300"/>
                </a:solidFill>
              </a:rPr>
              <a:t>a</a:t>
            </a:r>
            <a:r>
              <a:rPr kumimoji="1" lang="en-US" altLang="zh-CN" b="1" i="1">
                <a:solidFill>
                  <a:srgbClr val="000099"/>
                </a:solidFill>
              </a:rPr>
              <a:t> a b c a c a a b c</a:t>
            </a:r>
            <a:endParaRPr kumimoji="1" lang="en-US" altLang="zh-CN" b="1">
              <a:solidFill>
                <a:srgbClr val="000099"/>
              </a:solidFill>
            </a:endParaRPr>
          </a:p>
          <a:p>
            <a:pPr marL="0" indent="0">
              <a:buNone/>
            </a:pPr>
            <a:r>
              <a:rPr kumimoji="1" lang="en-US" altLang="zh-CN" b="1" smtClean="0">
                <a:solidFill>
                  <a:srgbClr val="000099"/>
                </a:solidFill>
              </a:rPr>
              <a:t>      </a:t>
            </a:r>
            <a:r>
              <a:rPr kumimoji="1" lang="zh-CN" altLang="en-US" b="1" smtClean="0">
                <a:solidFill>
                  <a:srgbClr val="FF3300"/>
                </a:solidFill>
              </a:rPr>
              <a:t>模式串</a:t>
            </a:r>
            <a:r>
              <a:rPr kumimoji="1" lang="zh-CN" altLang="en-US" b="1">
                <a:solidFill>
                  <a:srgbClr val="000099"/>
                </a:solidFill>
              </a:rPr>
              <a:t>	      </a:t>
            </a:r>
            <a:r>
              <a:rPr kumimoji="1" lang="en-US" altLang="zh-CN" b="1" i="1" smtClean="0"/>
              <a:t>a </a:t>
            </a:r>
            <a:r>
              <a:rPr kumimoji="1" lang="en-US" altLang="zh-CN" b="1" i="1"/>
              <a:t>b a a b</a:t>
            </a:r>
            <a:r>
              <a:rPr kumimoji="1" lang="en-US" altLang="zh-CN" b="1" i="1">
                <a:solidFill>
                  <a:srgbClr val="000099"/>
                </a:solidFill>
              </a:rPr>
              <a:t> </a:t>
            </a:r>
            <a:r>
              <a:rPr kumimoji="1" lang="en-US" altLang="zh-CN" b="1" i="1">
                <a:solidFill>
                  <a:srgbClr val="FF3300"/>
                </a:solidFill>
              </a:rPr>
              <a:t>c</a:t>
            </a:r>
            <a:r>
              <a:rPr kumimoji="1" lang="en-US" altLang="zh-CN" b="1" i="1">
                <a:solidFill>
                  <a:srgbClr val="000099"/>
                </a:solidFill>
              </a:rPr>
              <a:t> a c</a:t>
            </a:r>
            <a:r>
              <a:rPr kumimoji="1" lang="en-US" altLang="zh-CN" b="1">
                <a:solidFill>
                  <a:srgbClr val="000099"/>
                </a:solidFill>
              </a:rPr>
              <a:t> </a:t>
            </a:r>
          </a:p>
          <a:p>
            <a:pPr marL="0" indent="0">
              <a:buNone/>
            </a:pPr>
            <a:r>
              <a:rPr kumimoji="1" lang="en-US" altLang="zh-CN" b="1">
                <a:solidFill>
                  <a:srgbClr val="000099"/>
                </a:solidFill>
              </a:rPr>
              <a:t>                                           </a:t>
            </a:r>
            <a:r>
              <a:rPr kumimoji="1" lang="en-US" altLang="zh-CN" b="1">
                <a:solidFill>
                  <a:srgbClr val="0000FF"/>
                </a:solidFill>
                <a:sym typeface="Symbol" pitchFamily="18" charset="2"/>
              </a:rPr>
              <a:t>  </a:t>
            </a:r>
            <a:r>
              <a:rPr kumimoji="1" lang="en-US" altLang="zh-CN" b="1">
                <a:solidFill>
                  <a:schemeClr val="tx2"/>
                </a:solidFill>
                <a:sym typeface="Symbol" pitchFamily="18" charset="2"/>
              </a:rPr>
              <a:t>j=5 </a:t>
            </a:r>
            <a:r>
              <a:rPr kumimoji="1" lang="en-US" altLang="zh-CN" b="1">
                <a:solidFill>
                  <a:schemeClr val="tx2"/>
                </a:solidFill>
                <a:sym typeface="Wingdings" pitchFamily="2" charset="2"/>
              </a:rPr>
              <a:t></a:t>
            </a:r>
            <a:r>
              <a:rPr kumimoji="1" lang="en-US" altLang="zh-CN" b="1">
                <a:solidFill>
                  <a:schemeClr val="tx2"/>
                </a:solidFill>
              </a:rPr>
              <a:t> next(5) =</a:t>
            </a:r>
            <a:r>
              <a:rPr kumimoji="1" lang="en-US" altLang="zh-CN" b="1">
                <a:solidFill>
                  <a:schemeClr val="tx2"/>
                </a:solidFill>
                <a:sym typeface="Symbol" pitchFamily="18" charset="2"/>
              </a:rPr>
              <a:t> 2, </a:t>
            </a:r>
            <a:r>
              <a:rPr kumimoji="1" lang="zh-CN" altLang="en-US" b="1" smtClean="0">
                <a:solidFill>
                  <a:schemeClr val="tx2"/>
                </a:solidFill>
                <a:sym typeface="Symbol" pitchFamily="18" charset="2"/>
              </a:rPr>
              <a:t>下次</a:t>
            </a:r>
            <a:r>
              <a:rPr kumimoji="1" lang="en-US" altLang="zh-CN" b="1">
                <a:solidFill>
                  <a:schemeClr val="tx2"/>
                </a:solidFill>
                <a:sym typeface="Symbol" pitchFamily="18" charset="2"/>
              </a:rPr>
              <a:t>p</a:t>
            </a:r>
            <a:r>
              <a:rPr kumimoji="1" lang="en-US" altLang="zh-CN" b="1" baseline="-25000">
                <a:solidFill>
                  <a:schemeClr val="tx2"/>
                </a:solidFill>
                <a:sym typeface="Symbol" pitchFamily="18" charset="2"/>
              </a:rPr>
              <a:t>2</a:t>
            </a:r>
          </a:p>
          <a:p>
            <a:pPr marL="0" indent="0">
              <a:buNone/>
            </a:pPr>
            <a:r>
              <a:rPr kumimoji="1" lang="zh-CN" altLang="en-US" b="1">
                <a:solidFill>
                  <a:srgbClr val="FF3300"/>
                </a:solidFill>
              </a:rPr>
              <a:t>第</a:t>
            </a:r>
            <a:r>
              <a:rPr kumimoji="1" lang="en-US" altLang="zh-CN" b="1">
                <a:solidFill>
                  <a:srgbClr val="FF3300"/>
                </a:solidFill>
              </a:rPr>
              <a:t>4</a:t>
            </a:r>
            <a:r>
              <a:rPr kumimoji="1" lang="zh-CN" altLang="en-US" b="1" smtClean="0">
                <a:solidFill>
                  <a:srgbClr val="FF3300"/>
                </a:solidFill>
              </a:rPr>
              <a:t>趟</a:t>
            </a:r>
            <a:r>
              <a:rPr kumimoji="1" lang="zh-CN" altLang="en-US" b="1">
                <a:solidFill>
                  <a:srgbClr val="FF3300"/>
                </a:solidFill>
              </a:rPr>
              <a:t>主</a:t>
            </a:r>
            <a:r>
              <a:rPr kumimoji="1" lang="zh-CN" altLang="en-US" b="1" smtClean="0">
                <a:solidFill>
                  <a:srgbClr val="FF3300"/>
                </a:solidFill>
              </a:rPr>
              <a:t>串 </a:t>
            </a:r>
            <a:r>
              <a:rPr kumimoji="1" lang="en-US" altLang="zh-CN" b="1" i="1" smtClean="0">
                <a:solidFill>
                  <a:srgbClr val="000099"/>
                </a:solidFill>
              </a:rPr>
              <a:t>a </a:t>
            </a:r>
            <a:r>
              <a:rPr kumimoji="1" lang="en-US" altLang="zh-CN" b="1" i="1">
                <a:solidFill>
                  <a:srgbClr val="000099"/>
                </a:solidFill>
              </a:rPr>
              <a:t>c a b a a b  </a:t>
            </a:r>
            <a:r>
              <a:rPr kumimoji="1" lang="en-US" altLang="zh-CN" b="1" i="1">
                <a:solidFill>
                  <a:srgbClr val="FF3300"/>
                </a:solidFill>
              </a:rPr>
              <a:t>a</a:t>
            </a:r>
            <a:r>
              <a:rPr kumimoji="1" lang="en-US" altLang="zh-CN" b="1" i="1">
                <a:solidFill>
                  <a:srgbClr val="000099"/>
                </a:solidFill>
              </a:rPr>
              <a:t> </a:t>
            </a:r>
            <a:r>
              <a:rPr kumimoji="1" lang="en-US" altLang="zh-CN" b="1" i="1">
                <a:solidFill>
                  <a:srgbClr val="FF3300"/>
                </a:solidFill>
              </a:rPr>
              <a:t>a b c a c</a:t>
            </a:r>
            <a:r>
              <a:rPr kumimoji="1" lang="en-US" altLang="zh-CN" b="1" i="1">
                <a:solidFill>
                  <a:srgbClr val="000099"/>
                </a:solidFill>
              </a:rPr>
              <a:t> a a b c</a:t>
            </a:r>
            <a:endParaRPr kumimoji="1" lang="en-US" altLang="zh-CN" b="1">
              <a:solidFill>
                <a:srgbClr val="000099"/>
              </a:solidFill>
            </a:endParaRPr>
          </a:p>
          <a:p>
            <a:pPr marL="0" indent="0">
              <a:buNone/>
            </a:pPr>
            <a:r>
              <a:rPr kumimoji="1" lang="en-US" altLang="zh-CN" b="1" smtClean="0">
                <a:solidFill>
                  <a:srgbClr val="000099"/>
                </a:solidFill>
              </a:rPr>
              <a:t>       </a:t>
            </a:r>
            <a:r>
              <a:rPr kumimoji="1" lang="zh-CN" altLang="en-US" b="1" smtClean="0">
                <a:solidFill>
                  <a:srgbClr val="FF3300"/>
                </a:solidFill>
              </a:rPr>
              <a:t>模式串</a:t>
            </a:r>
            <a:r>
              <a:rPr kumimoji="1" lang="zh-CN" altLang="en-US" b="1" smtClean="0">
                <a:solidFill>
                  <a:srgbClr val="000099"/>
                </a:solidFill>
              </a:rPr>
              <a:t>               </a:t>
            </a:r>
            <a:r>
              <a:rPr kumimoji="1" lang="en-US" altLang="zh-CN" b="1" smtClean="0">
                <a:solidFill>
                  <a:srgbClr val="000099"/>
                </a:solidFill>
              </a:rPr>
              <a:t>(</a:t>
            </a:r>
            <a:r>
              <a:rPr kumimoji="1" lang="en-US" altLang="zh-CN" b="1" i="1">
                <a:solidFill>
                  <a:srgbClr val="000099"/>
                </a:solidFill>
              </a:rPr>
              <a:t>a b</a:t>
            </a:r>
            <a:r>
              <a:rPr kumimoji="1" lang="en-US" altLang="zh-CN" b="1">
                <a:solidFill>
                  <a:srgbClr val="000099"/>
                </a:solidFill>
              </a:rPr>
              <a:t>) </a:t>
            </a:r>
            <a:r>
              <a:rPr kumimoji="1" lang="en-US" altLang="zh-CN" b="1" i="1">
                <a:solidFill>
                  <a:srgbClr val="FF3300"/>
                </a:solidFill>
              </a:rPr>
              <a:t>a</a:t>
            </a:r>
            <a:r>
              <a:rPr kumimoji="1" lang="en-US" altLang="zh-CN" b="1" i="1">
                <a:solidFill>
                  <a:srgbClr val="000099"/>
                </a:solidFill>
              </a:rPr>
              <a:t> </a:t>
            </a:r>
            <a:r>
              <a:rPr kumimoji="1" lang="en-US" altLang="zh-CN" b="1" i="1">
                <a:solidFill>
                  <a:srgbClr val="FF3300"/>
                </a:solidFill>
              </a:rPr>
              <a:t>a b c a c</a:t>
            </a:r>
            <a:r>
              <a:rPr kumimoji="1" lang="en-US" altLang="zh-CN" b="1">
                <a:solidFill>
                  <a:srgbClr val="000099"/>
                </a:solidFill>
              </a:rPr>
              <a:t>   </a:t>
            </a:r>
            <a:r>
              <a:rPr kumimoji="1" lang="en-US" altLang="zh-CN" b="1"/>
              <a:t>	</a:t>
            </a:r>
            <a:r>
              <a:rPr kumimoji="1" lang="en-US" altLang="zh-CN" sz="2800" b="1"/>
              <a:t>	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236356" y="5877272"/>
            <a:ext cx="5760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>
                <a:solidFill>
                  <a:srgbClr val="0000FF"/>
                </a:solidFill>
                <a:ea typeface="华文楷体" pitchFamily="2" charset="-122"/>
                <a:sym typeface="Symbol" pitchFamily="18" charset="2"/>
              </a:rPr>
              <a:t>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499390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</a:t>
            </a:r>
            <a:r>
              <a:rPr lang="en-US" altLang="zh-CN" smtClean="0"/>
              <a:t>next</a:t>
            </a:r>
            <a:r>
              <a:rPr lang="zh-CN" altLang="en-US" smtClean="0"/>
              <a:t>数组的优化：</a:t>
            </a:r>
            <a:r>
              <a:rPr lang="en-US" altLang="zh-CN" smtClean="0"/>
              <a:t>nextval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979712" y="1040211"/>
            <a:ext cx="1554895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148064" y="2345497"/>
            <a:ext cx="1584176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635896" y="1040211"/>
            <a:ext cx="3096344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rgbClr val="FF0000"/>
                </a:solidFill>
              </a:rPr>
              <a:t>S</a:t>
            </a:r>
            <a:r>
              <a:rPr lang="en-US" sz="2400" smtClean="0">
                <a:solidFill>
                  <a:srgbClr val="FF0000"/>
                </a:solidFill>
              </a:rPr>
              <a:t>[i-</a:t>
            </a:r>
            <a:r>
              <a:rPr lang="en-US" altLang="zh-CN" sz="2400" smtClean="0">
                <a:solidFill>
                  <a:srgbClr val="FF0000"/>
                </a:solidFill>
              </a:rPr>
              <a:t>k</a:t>
            </a:r>
            <a:r>
              <a:rPr lang="en-US" sz="2400" smtClean="0">
                <a:solidFill>
                  <a:srgbClr val="FF0000"/>
                </a:solidFill>
              </a:rPr>
              <a:t> .. i) = P[j-k ..j)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659765" y="2336355"/>
            <a:ext cx="1088699" cy="648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668344" y="3501008"/>
            <a:ext cx="1296144" cy="648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830250" y="1040211"/>
            <a:ext cx="731738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smtClean="0">
                <a:solidFill>
                  <a:srgbClr val="FF0000"/>
                </a:solidFill>
              </a:rPr>
              <a:t>x</a:t>
            </a:r>
            <a:endParaRPr lang="en-US" sz="2600" b="1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847083" y="2346299"/>
            <a:ext cx="731738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smtClean="0">
                <a:solidFill>
                  <a:srgbClr val="FF0000"/>
                </a:solidFill>
              </a:rPr>
              <a:t>y</a:t>
            </a:r>
            <a:endParaRPr lang="en-US" sz="2600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864598" y="3501008"/>
            <a:ext cx="731738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smtClean="0">
                <a:solidFill>
                  <a:srgbClr val="FF0000"/>
                </a:solidFill>
              </a:rPr>
              <a:t>z</a:t>
            </a:r>
            <a:endParaRPr lang="en-US" sz="2600" b="1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668344" y="1040211"/>
            <a:ext cx="1440160" cy="64807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 flipH="1">
            <a:off x="1115616" y="1036462"/>
            <a:ext cx="792088" cy="64807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979712" y="2344739"/>
            <a:ext cx="3024336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rgbClr val="FF0000"/>
                </a:solidFill>
              </a:rPr>
              <a:t>P[0.. k)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642574" y="3501008"/>
            <a:ext cx="3096344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rgbClr val="FF0000"/>
                </a:solidFill>
              </a:rPr>
              <a:t>P[0.. k)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7504" y="1040211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>
                <a:solidFill>
                  <a:srgbClr val="FF0000"/>
                </a:solidFill>
              </a:rPr>
              <a:t>主</a:t>
            </a:r>
            <a:r>
              <a:rPr lang="zh-CN" altLang="en-US" sz="2400" b="1" smtClean="0">
                <a:solidFill>
                  <a:srgbClr val="FF0000"/>
                </a:solidFill>
              </a:rPr>
              <a:t>串</a:t>
            </a:r>
            <a:r>
              <a:rPr lang="en-US" altLang="zh-CN" sz="2400" b="1" smtClean="0">
                <a:solidFill>
                  <a:srgbClr val="FF0000"/>
                </a:solidFill>
              </a:rPr>
              <a:t>S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1895" y="2420888"/>
            <a:ext cx="141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>
                <a:solidFill>
                  <a:srgbClr val="FF0000"/>
                </a:solidFill>
              </a:rPr>
              <a:t>模式</a:t>
            </a:r>
            <a:r>
              <a:rPr lang="zh-CN" altLang="en-US" sz="2400" b="1" smtClean="0">
                <a:solidFill>
                  <a:srgbClr val="FF0000"/>
                </a:solidFill>
              </a:rPr>
              <a:t>串</a:t>
            </a:r>
            <a:r>
              <a:rPr lang="en-US" altLang="zh-CN" sz="2400" b="1" smtClean="0">
                <a:solidFill>
                  <a:srgbClr val="FF0000"/>
                </a:solidFill>
              </a:rPr>
              <a:t>P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20272" y="683404"/>
            <a:ext cx="2664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smtClean="0">
                <a:solidFill>
                  <a:srgbClr val="FF0000"/>
                </a:solidFill>
              </a:rPr>
              <a:t>i</a:t>
            </a:r>
            <a:endParaRPr lang="en-US" sz="2600" b="1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20272" y="1844824"/>
            <a:ext cx="26962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smtClean="0">
                <a:solidFill>
                  <a:srgbClr val="FF0000"/>
                </a:solidFill>
              </a:rPr>
              <a:t>j</a:t>
            </a:r>
            <a:endParaRPr lang="en-US" sz="2600" b="1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44212" y="3140968"/>
            <a:ext cx="3449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smtClean="0">
                <a:solidFill>
                  <a:srgbClr val="FF0000"/>
                </a:solidFill>
              </a:rPr>
              <a:t>k</a:t>
            </a:r>
            <a:endParaRPr lang="en-US" sz="2600" b="1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9423" y="4221088"/>
            <a:ext cx="89890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/>
              <a:t>将</a:t>
            </a:r>
            <a:r>
              <a:rPr lang="zh-CN" altLang="en-US" sz="2400"/>
              <a:t>主串的</a:t>
            </a:r>
            <a:r>
              <a:rPr lang="en-US" altLang="zh-CN" sz="2400"/>
              <a:t>S[i]</a:t>
            </a:r>
            <a:r>
              <a:rPr lang="zh-CN" altLang="en-US" sz="2400"/>
              <a:t>、模式</a:t>
            </a:r>
            <a:r>
              <a:rPr lang="zh-CN" altLang="en-US" sz="2400" smtClean="0"/>
              <a:t>串的</a:t>
            </a:r>
            <a:r>
              <a:rPr lang="en-US" altLang="zh-CN" sz="2400" smtClean="0"/>
              <a:t>P[k</a:t>
            </a:r>
            <a:r>
              <a:rPr lang="en-US" altLang="zh-CN" sz="2400"/>
              <a:t>]</a:t>
            </a:r>
            <a:r>
              <a:rPr lang="zh-CN" altLang="en-US" sz="2400"/>
              <a:t>进行</a:t>
            </a:r>
            <a:r>
              <a:rPr lang="zh-CN" altLang="en-US" sz="2400" smtClean="0"/>
              <a:t>匹配。若</a:t>
            </a:r>
            <a:r>
              <a:rPr lang="en-US" altLang="zh-CN" sz="2400" smtClean="0"/>
              <a:t>P[k</a:t>
            </a:r>
            <a:r>
              <a:rPr lang="en-US" altLang="zh-CN" sz="2400"/>
              <a:t>]=P[j]</a:t>
            </a:r>
            <a:r>
              <a:rPr lang="zh-CN" altLang="en-US" sz="2400" smtClean="0"/>
              <a:t>，那么</a:t>
            </a:r>
            <a:r>
              <a:rPr lang="zh-CN" altLang="en-US" sz="2400"/>
              <a:t>匹配一定不</a:t>
            </a:r>
            <a:r>
              <a:rPr lang="zh-CN" altLang="en-US" sz="2400" smtClean="0"/>
              <a:t>成功，串还要</a:t>
            </a:r>
            <a:r>
              <a:rPr lang="zh-CN" altLang="en-US" sz="2400"/>
              <a:t>右滑，滑到</a:t>
            </a:r>
            <a:r>
              <a:rPr lang="en-US" altLang="zh-CN" sz="2400"/>
              <a:t>next[k]</a:t>
            </a:r>
            <a:r>
              <a:rPr lang="zh-CN" altLang="en-US" sz="2400"/>
              <a:t>位置。所以，可以直接将</a:t>
            </a:r>
            <a:r>
              <a:rPr lang="en-US" altLang="zh-CN" sz="2400"/>
              <a:t>j</a:t>
            </a:r>
            <a:r>
              <a:rPr lang="zh-CN" altLang="en-US" sz="2400"/>
              <a:t>的</a:t>
            </a:r>
            <a:r>
              <a:rPr lang="en-US" altLang="zh-CN" sz="2400"/>
              <a:t>next</a:t>
            </a:r>
            <a:r>
              <a:rPr lang="zh-CN" altLang="en-US" sz="2400"/>
              <a:t>值改成 </a:t>
            </a:r>
            <a:r>
              <a:rPr lang="en-US" altLang="zh-CN" sz="2400"/>
              <a:t>next[k]</a:t>
            </a:r>
            <a:r>
              <a:rPr lang="zh-CN" altLang="en-US" sz="2400"/>
              <a:t>。</a:t>
            </a:r>
            <a:endParaRPr lang="en-US" altLang="zh-CN" sz="2400"/>
          </a:p>
          <a:p>
            <a:endParaRPr lang="en-US" altLang="zh-CN" sz="2400" smtClean="0"/>
          </a:p>
          <a:p>
            <a:r>
              <a:rPr lang="zh-CN" altLang="en-US" sz="2400" smtClean="0"/>
              <a:t>将</a:t>
            </a:r>
            <a:r>
              <a:rPr lang="en-US" altLang="zh-CN" sz="2400" smtClean="0"/>
              <a:t>GetNext</a:t>
            </a:r>
            <a:r>
              <a:rPr lang="zh-CN" altLang="en-US" sz="2400" smtClean="0"/>
              <a:t>中的</a:t>
            </a:r>
            <a:r>
              <a:rPr lang="en-US" sz="2400" smtClean="0"/>
              <a:t>next[j</a:t>
            </a:r>
            <a:r>
              <a:rPr lang="en-US" sz="2400"/>
              <a:t>]=k; </a:t>
            </a:r>
            <a:r>
              <a:rPr lang="zh-CN" altLang="en-US" sz="2400"/>
              <a:t>改</a:t>
            </a:r>
            <a:r>
              <a:rPr lang="zh-CN" altLang="en-US" sz="2400" smtClean="0"/>
              <a:t>成：</a:t>
            </a:r>
            <a:endParaRPr lang="en-US" sz="2400"/>
          </a:p>
          <a:p>
            <a:r>
              <a:rPr lang="en-US" sz="2400" smtClean="0"/>
              <a:t>If(pattern-</a:t>
            </a:r>
            <a:r>
              <a:rPr lang="en-US" sz="2400"/>
              <a:t>&gt;ch[j] == pattern-&gt;ch[k]) </a:t>
            </a:r>
            <a:r>
              <a:rPr lang="en-US" altLang="zh-CN" sz="2400"/>
              <a:t>next[j]=next[k];</a:t>
            </a:r>
            <a:endParaRPr lang="en-US" sz="2400"/>
          </a:p>
          <a:p>
            <a:r>
              <a:rPr lang="en-US" altLang="zh-CN" sz="2400"/>
              <a:t>else </a:t>
            </a:r>
            <a:r>
              <a:rPr lang="en-US" sz="2400"/>
              <a:t>next[j]=k</a:t>
            </a:r>
            <a:r>
              <a:rPr lang="en-US" sz="2400" smtClean="0"/>
              <a:t>;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3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5B9B7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5B9B7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5B9B7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5B9B7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559683"/>
              </p:ext>
            </p:extLst>
          </p:nvPr>
        </p:nvGraphicFramePr>
        <p:xfrm>
          <a:off x="486296" y="1090424"/>
          <a:ext cx="7011000" cy="2194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/>
                <a:gridCol w="720000"/>
                <a:gridCol w="459000"/>
                <a:gridCol w="459000"/>
                <a:gridCol w="459000"/>
                <a:gridCol w="459000"/>
                <a:gridCol w="459000"/>
                <a:gridCol w="459000"/>
                <a:gridCol w="459000"/>
                <a:gridCol w="459000"/>
                <a:gridCol w="459000"/>
              </a:tblGrid>
              <a:tr h="135354">
                <a:tc>
                  <a:txBody>
                    <a:bodyPr/>
                    <a:lstStyle/>
                    <a:p>
                      <a:pPr>
                        <a:tabLst/>
                      </a:pPr>
                      <a:r>
                        <a:rPr lang="en-US" altLang="zh-CN" smtClean="0"/>
                        <a:t>P</a:t>
                      </a:r>
                    </a:p>
                    <a:p>
                      <a:pPr>
                        <a:tabLst/>
                      </a:pPr>
                      <a:r>
                        <a:rPr lang="zh-CN" altLang="en-US" smtClean="0"/>
                        <a:t>模式串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mtClean="0"/>
                        <a:t>a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mtClean="0"/>
                        <a:t>b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c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d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mtClean="0"/>
                        <a:t>a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mtClean="0"/>
                        <a:t>a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b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c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a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b</a:t>
                      </a:r>
                      <a:endParaRPr lang="en-US" sz="28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j</a:t>
                      </a:r>
                      <a:endParaRPr lang="en-US" smtClean="0"/>
                    </a:p>
                    <a:p>
                      <a:r>
                        <a:rPr lang="zh-CN" altLang="en-US" smtClean="0"/>
                        <a:t>模式串的下标变量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0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1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2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3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4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5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6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7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8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9</a:t>
                      </a:r>
                      <a:endParaRPr lang="en-US" sz="28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Next[j]</a:t>
                      </a:r>
                    </a:p>
                    <a:p>
                      <a:r>
                        <a:rPr lang="en-US" altLang="zh-CN" smtClean="0"/>
                        <a:t>P[0..j)</a:t>
                      </a:r>
                      <a:r>
                        <a:rPr lang="zh-CN" altLang="en-US" smtClean="0"/>
                        <a:t>中最长自匹配子串的长度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mtClean="0"/>
                        <a:t>-1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0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0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0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0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1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1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2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3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1</a:t>
                      </a:r>
                      <a:endParaRPr lang="en-US" sz="28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714071"/>
              </p:ext>
            </p:extLst>
          </p:nvPr>
        </p:nvGraphicFramePr>
        <p:xfrm>
          <a:off x="611560" y="3933056"/>
          <a:ext cx="7011000" cy="2225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/>
                <a:gridCol w="720000"/>
                <a:gridCol w="459000"/>
                <a:gridCol w="459000"/>
                <a:gridCol w="459000"/>
                <a:gridCol w="459000"/>
                <a:gridCol w="459000"/>
                <a:gridCol w="459000"/>
                <a:gridCol w="459000"/>
                <a:gridCol w="459000"/>
                <a:gridCol w="459000"/>
              </a:tblGrid>
              <a:tr h="135354">
                <a:tc>
                  <a:txBody>
                    <a:bodyPr/>
                    <a:lstStyle/>
                    <a:p>
                      <a:pPr>
                        <a:tabLst/>
                      </a:pPr>
                      <a:r>
                        <a:rPr lang="en-US" altLang="zh-CN" smtClean="0"/>
                        <a:t>P</a:t>
                      </a:r>
                    </a:p>
                    <a:p>
                      <a:pPr>
                        <a:tabLst/>
                      </a:pPr>
                      <a:r>
                        <a:rPr lang="zh-CN" altLang="en-US" smtClean="0"/>
                        <a:t>模式串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mtClean="0"/>
                        <a:t>a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mtClean="0"/>
                        <a:t>b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c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d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mtClean="0"/>
                        <a:t>a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mtClean="0"/>
                        <a:t>a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b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c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a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b</a:t>
                      </a:r>
                      <a:endParaRPr lang="en-US" sz="28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j</a:t>
                      </a:r>
                      <a:endParaRPr lang="en-US" smtClean="0"/>
                    </a:p>
                    <a:p>
                      <a:r>
                        <a:rPr lang="zh-CN" altLang="en-US" smtClean="0"/>
                        <a:t>模式串的下标变量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0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1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2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3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4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5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6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7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8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9</a:t>
                      </a:r>
                      <a:endParaRPr lang="en-US" sz="28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Nextval</a:t>
                      </a:r>
                      <a:r>
                        <a:rPr lang="en-US" altLang="zh-CN" dirty="0" smtClean="0"/>
                        <a:t>[j]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mtClean="0"/>
                        <a:t>-1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0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0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0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1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0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0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3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240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GetNextVal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void GetNextVal(HString *pattern,int nextval</a:t>
            </a:r>
            <a:r>
              <a:rPr lang="en-US" smtClean="0"/>
              <a:t>[]){ </a:t>
            </a:r>
          </a:p>
          <a:p>
            <a:pPr marL="0" indent="0">
              <a:buNone/>
            </a:pPr>
            <a:r>
              <a:rPr lang="en-US" smtClean="0"/>
              <a:t>int j,k;  j=0;k</a:t>
            </a:r>
            <a:r>
              <a:rPr lang="en-US"/>
              <a:t>= -1</a:t>
            </a:r>
            <a:r>
              <a:rPr lang="en-US" smtClean="0"/>
              <a:t>; nextval[0</a:t>
            </a:r>
            <a:r>
              <a:rPr lang="en-US"/>
              <a:t>]= -1;</a:t>
            </a:r>
          </a:p>
          <a:p>
            <a:pPr marL="0" indent="0">
              <a:buNone/>
            </a:pPr>
            <a:r>
              <a:rPr lang="en-US" smtClean="0"/>
              <a:t>while(j&lt;pattern-</a:t>
            </a:r>
            <a:r>
              <a:rPr lang="en-US"/>
              <a:t>&gt;length) </a:t>
            </a:r>
          </a:p>
          <a:p>
            <a:pPr marL="0" indent="0">
              <a:buNone/>
            </a:pPr>
            <a:r>
              <a:rPr lang="en-US"/>
              <a:t> if(k== -1 || pattern-&gt;ch[j] == pattern-&gt;ch[k]){</a:t>
            </a:r>
          </a:p>
          <a:p>
            <a:pPr marL="0" indent="0">
              <a:buNone/>
            </a:pPr>
            <a:r>
              <a:rPr lang="en-US"/>
              <a:t>    j++;k++;</a:t>
            </a:r>
          </a:p>
          <a:p>
            <a:pPr marL="0" indent="0">
              <a:buNone/>
            </a:pPr>
            <a:r>
              <a:rPr lang="en-US"/>
              <a:t>    if(pattern-&gt;ch[j] == pattern-&gt;ch[k]) </a:t>
            </a:r>
            <a:r>
              <a:rPr lang="en-US" smtClean="0"/>
              <a:t>		nextval[j</a:t>
            </a:r>
            <a:r>
              <a:rPr lang="en-US"/>
              <a:t>]=nextval[k];</a:t>
            </a:r>
          </a:p>
          <a:p>
            <a:pPr marL="0" indent="0">
              <a:buNone/>
            </a:pPr>
            <a:r>
              <a:rPr lang="en-US"/>
              <a:t>    else nextval[j]=k;</a:t>
            </a:r>
          </a:p>
          <a:p>
            <a:pPr marL="0" indent="0">
              <a:buNone/>
            </a:pPr>
            <a:r>
              <a:rPr lang="en-US"/>
              <a:t>  </a:t>
            </a:r>
            <a:r>
              <a:rPr lang="en-US" smtClean="0"/>
              <a:t>}</a:t>
            </a:r>
            <a:endParaRPr lang="en-US"/>
          </a:p>
          <a:p>
            <a:pPr marL="0" indent="0">
              <a:buNone/>
            </a:pPr>
            <a:r>
              <a:rPr lang="en-US"/>
              <a:t> else k=nextval[k];</a:t>
            </a:r>
          </a:p>
          <a:p>
            <a:pPr marL="0" indent="0">
              <a:buNone/>
            </a:pPr>
            <a:r>
              <a:rPr lang="en-US" smtClean="0"/>
              <a:t>}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202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模式匹配 </a:t>
            </a:r>
            <a:r>
              <a:rPr lang="en-US" altLang="zh-CN" smtClean="0"/>
              <a:t>- Brute-force</a:t>
            </a:r>
            <a:r>
              <a:rPr lang="zh-CN" altLang="en-US"/>
              <a:t>算法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将</a:t>
            </a:r>
            <a:r>
              <a:rPr lang="zh-CN" altLang="en-US"/>
              <a:t>主</a:t>
            </a:r>
            <a:r>
              <a:rPr lang="zh-CN" altLang="en-US" smtClean="0"/>
              <a:t>串</a:t>
            </a:r>
            <a:r>
              <a:rPr lang="en-US" altLang="zh-CN" smtClean="0"/>
              <a:t>S</a:t>
            </a:r>
            <a:r>
              <a:rPr lang="zh-CN" altLang="en-US" smtClean="0"/>
              <a:t>的</a:t>
            </a:r>
            <a:r>
              <a:rPr lang="zh-CN" altLang="en-US"/>
              <a:t>第</a:t>
            </a:r>
            <a:r>
              <a:rPr lang="en-US" altLang="zh-CN"/>
              <a:t>pos</a:t>
            </a:r>
            <a:r>
              <a:rPr lang="zh-CN" altLang="en-US"/>
              <a:t>个字符和</a:t>
            </a:r>
            <a:r>
              <a:rPr lang="zh-CN" altLang="en-US" smtClean="0"/>
              <a:t>模式串</a:t>
            </a:r>
            <a:r>
              <a:rPr lang="en-US" altLang="zh-CN" smtClean="0"/>
              <a:t>P</a:t>
            </a:r>
            <a:r>
              <a:rPr lang="zh-CN" altLang="en-US" smtClean="0"/>
              <a:t>的第</a:t>
            </a:r>
            <a:r>
              <a:rPr lang="en-US" altLang="zh-CN"/>
              <a:t>1</a:t>
            </a:r>
            <a:r>
              <a:rPr lang="zh-CN" altLang="en-US" smtClean="0"/>
              <a:t>个</a:t>
            </a:r>
            <a:r>
              <a:rPr lang="zh-CN" altLang="en-US"/>
              <a:t>字符比较</a:t>
            </a:r>
          </a:p>
          <a:p>
            <a:pPr lvl="1"/>
            <a:r>
              <a:rPr lang="zh-CN" altLang="en-US"/>
              <a:t>若相等，继续逐个比较后续字符；</a:t>
            </a:r>
          </a:p>
          <a:p>
            <a:pPr lvl="1"/>
            <a:r>
              <a:rPr lang="zh-CN" altLang="en-US"/>
              <a:t>若不等，则</a:t>
            </a:r>
            <a:r>
              <a:rPr lang="zh-CN" altLang="en-US">
                <a:solidFill>
                  <a:srgbClr val="FF0000"/>
                </a:solidFill>
              </a:rPr>
              <a:t>从主</a:t>
            </a:r>
            <a:r>
              <a:rPr lang="zh-CN" altLang="en-US" smtClean="0">
                <a:solidFill>
                  <a:srgbClr val="FF0000"/>
                </a:solidFill>
              </a:rPr>
              <a:t>串</a:t>
            </a:r>
            <a:r>
              <a:rPr lang="en-US" altLang="zh-CN" smtClean="0">
                <a:solidFill>
                  <a:srgbClr val="FF0000"/>
                </a:solidFill>
              </a:rPr>
              <a:t>S</a:t>
            </a:r>
            <a:r>
              <a:rPr lang="zh-CN" altLang="en-US" smtClean="0">
                <a:solidFill>
                  <a:srgbClr val="FF0000"/>
                </a:solidFill>
              </a:rPr>
              <a:t>的</a:t>
            </a:r>
            <a:r>
              <a:rPr lang="en-US" altLang="zh-CN">
                <a:solidFill>
                  <a:srgbClr val="FF0000"/>
                </a:solidFill>
              </a:rPr>
              <a:t>(pos+1)</a:t>
            </a:r>
            <a:r>
              <a:rPr lang="zh-CN" altLang="en-US">
                <a:solidFill>
                  <a:srgbClr val="FF0000"/>
                </a:solidFill>
              </a:rPr>
              <a:t>字符起，重新</a:t>
            </a:r>
            <a:r>
              <a:rPr lang="zh-CN" altLang="en-US" smtClean="0">
                <a:solidFill>
                  <a:srgbClr val="FF0000"/>
                </a:solidFill>
              </a:rPr>
              <a:t>与</a:t>
            </a:r>
            <a:r>
              <a:rPr lang="en-US" altLang="zh-CN" smtClean="0">
                <a:solidFill>
                  <a:srgbClr val="FF0000"/>
                </a:solidFill>
              </a:rPr>
              <a:t>P</a:t>
            </a:r>
            <a:r>
              <a:rPr lang="zh-CN" altLang="en-US" smtClean="0">
                <a:solidFill>
                  <a:srgbClr val="FF0000"/>
                </a:solidFill>
              </a:rPr>
              <a:t>第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 smtClean="0">
                <a:solidFill>
                  <a:srgbClr val="FF0000"/>
                </a:solidFill>
              </a:rPr>
              <a:t>个</a:t>
            </a:r>
            <a:r>
              <a:rPr lang="zh-CN" altLang="en-US">
                <a:solidFill>
                  <a:srgbClr val="FF0000"/>
                </a:solidFill>
              </a:rPr>
              <a:t>字符比较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直到主</a:t>
            </a:r>
            <a:r>
              <a:rPr lang="zh-CN" altLang="en-US" smtClean="0"/>
              <a:t>串</a:t>
            </a:r>
            <a:r>
              <a:rPr lang="en-US" altLang="zh-CN" smtClean="0"/>
              <a:t>S</a:t>
            </a:r>
            <a:r>
              <a:rPr lang="zh-CN" altLang="en-US" smtClean="0"/>
              <a:t>的</a:t>
            </a:r>
            <a:r>
              <a:rPr lang="zh-CN" altLang="en-US"/>
              <a:t>一个连续子串字符序列与</a:t>
            </a:r>
            <a:r>
              <a:rPr lang="zh-CN" altLang="en-US" smtClean="0"/>
              <a:t>模式串</a:t>
            </a:r>
            <a:r>
              <a:rPr lang="en-US" altLang="zh-CN" smtClean="0"/>
              <a:t>P</a:t>
            </a:r>
            <a:r>
              <a:rPr lang="zh-CN" altLang="en-US" smtClean="0"/>
              <a:t>相等。这时匹配成功</a:t>
            </a:r>
            <a:r>
              <a:rPr lang="zh-CN" altLang="en-US"/>
              <a:t>，</a:t>
            </a:r>
            <a:r>
              <a:rPr lang="zh-CN" altLang="en-US" smtClean="0"/>
              <a:t>返回</a:t>
            </a:r>
            <a:r>
              <a:rPr lang="en-US" altLang="zh-CN" smtClean="0"/>
              <a:t>S</a:t>
            </a:r>
            <a:r>
              <a:rPr lang="zh-CN" altLang="en-US" smtClean="0"/>
              <a:t>中与</a:t>
            </a:r>
            <a:r>
              <a:rPr lang="en-US" altLang="zh-CN" smtClean="0"/>
              <a:t>P</a:t>
            </a:r>
            <a:r>
              <a:rPr lang="zh-CN" altLang="en-US" smtClean="0"/>
              <a:t>匹配</a:t>
            </a:r>
            <a:r>
              <a:rPr lang="zh-CN" altLang="en-US"/>
              <a:t>的子序列第一个字符的序号</a:t>
            </a:r>
            <a:r>
              <a:rPr lang="zh-CN" altLang="en-US" smtClean="0"/>
              <a:t>，否则</a:t>
            </a:r>
            <a:r>
              <a:rPr lang="zh-CN" altLang="en-US"/>
              <a:t>，匹配失败，返回值 </a:t>
            </a:r>
            <a:r>
              <a:rPr lang="en-US" altLang="zh-CN"/>
              <a:t>0</a:t>
            </a:r>
            <a:r>
              <a:rPr lang="zh-CN" altLang="en-US"/>
              <a:t>。</a:t>
            </a:r>
          </a:p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9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116633"/>
            <a:ext cx="8229600" cy="1674314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Brute-force</a:t>
            </a:r>
            <a:r>
              <a:rPr lang="zh-CN" altLang="en-US" smtClean="0"/>
              <a:t>算法匹配过程示例</a:t>
            </a:r>
            <a:r>
              <a:rPr lang="en-US" altLang="zh-CN" smtClean="0"/>
              <a:t>s=“ababcabcacbab”, t=“abcac”, pos=1</a:t>
            </a:r>
            <a:br>
              <a:rPr lang="en-US" altLang="zh-CN" smtClean="0"/>
            </a:br>
            <a:r>
              <a:rPr lang="en-US" altLang="zh-CN" smtClean="0"/>
              <a:t>Hstring</a:t>
            </a:r>
            <a:r>
              <a:rPr lang="zh-CN" altLang="en-US" smtClean="0"/>
              <a:t>的</a:t>
            </a:r>
            <a:r>
              <a:rPr lang="en-US" altLang="zh-CN" smtClean="0"/>
              <a:t>StrIndex(s,t,pos)</a:t>
            </a:r>
            <a:r>
              <a:rPr lang="zh-CN" altLang="en-US" smtClean="0"/>
              <a:t>返回值为6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0" y="1790947"/>
            <a:ext cx="5778500" cy="1281113"/>
            <a:chOff x="0" y="720"/>
            <a:chExt cx="3640" cy="807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0" y="919"/>
              <a:ext cx="36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0D0B1B"/>
                  </a:solidFill>
                </a:rPr>
                <a:t>第一趟匹配      </a:t>
              </a:r>
              <a:r>
                <a:rPr kumimoji="1" lang="en-US" altLang="zh-CN" sz="2000" b="1">
                  <a:solidFill>
                    <a:srgbClr val="0D0B1B"/>
                  </a:solidFill>
                </a:rPr>
                <a:t>a b a b c a b c a c b a b</a:t>
              </a: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H="1">
              <a:off x="1338" y="768"/>
              <a:ext cx="0" cy="192"/>
            </a:xfrm>
            <a:prstGeom prst="line">
              <a:avLst/>
            </a:prstGeom>
            <a:noFill/>
            <a:ln w="25400">
              <a:solidFill>
                <a:srgbClr val="66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1488" y="720"/>
              <a:ext cx="4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b="1" smtClean="0">
                  <a:solidFill>
                    <a:srgbClr val="0D0B1B"/>
                  </a:solidFill>
                </a:rPr>
                <a:t>i=2</a:t>
              </a:r>
              <a:endParaRPr kumimoji="1" lang="en-US" altLang="zh-CN" b="1">
                <a:solidFill>
                  <a:srgbClr val="0D0B1B"/>
                </a:solidFill>
              </a:endParaRP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1008" y="1104"/>
              <a:ext cx="6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0D0B1B"/>
                  </a:solidFill>
                </a:rPr>
                <a:t> </a:t>
              </a:r>
              <a:r>
                <a:rPr kumimoji="1" lang="en-US" altLang="zh-CN" sz="2000" b="1">
                  <a:solidFill>
                    <a:srgbClr val="0D0B1B"/>
                  </a:solidFill>
                </a:rPr>
                <a:t>a b c</a:t>
              </a: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rot="10800000">
              <a:off x="1383" y="1344"/>
              <a:ext cx="0" cy="148"/>
            </a:xfrm>
            <a:prstGeom prst="line">
              <a:avLst/>
            </a:prstGeom>
            <a:noFill/>
            <a:ln w="25400">
              <a:solidFill>
                <a:srgbClr val="66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488" y="1296"/>
              <a:ext cx="6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b="1" smtClean="0">
                  <a:solidFill>
                    <a:srgbClr val="0D0B1B"/>
                  </a:solidFill>
                </a:rPr>
                <a:t>j=2</a:t>
              </a:r>
              <a:endParaRPr kumimoji="1" lang="en-US" altLang="zh-CN" b="1">
                <a:solidFill>
                  <a:srgbClr val="0D0B1B"/>
                </a:solidFill>
              </a:endParaRPr>
            </a:p>
          </p:txBody>
        </p:sp>
      </p:grpSp>
      <p:grpSp>
        <p:nvGrpSpPr>
          <p:cNvPr id="13" name="Group 52"/>
          <p:cNvGrpSpPr>
            <a:grpSpLocks/>
          </p:cNvGrpSpPr>
          <p:nvPr/>
        </p:nvGrpSpPr>
        <p:grpSpPr bwMode="auto">
          <a:xfrm>
            <a:off x="0" y="3285689"/>
            <a:ext cx="5778500" cy="1265921"/>
            <a:chOff x="0" y="1615"/>
            <a:chExt cx="3640" cy="836"/>
          </a:xfrm>
        </p:grpSpPr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0" y="1831"/>
              <a:ext cx="3640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0D0B1B"/>
                  </a:solidFill>
                </a:rPr>
                <a:t>第二趟匹配      </a:t>
              </a:r>
              <a:r>
                <a:rPr kumimoji="1" lang="en-US" altLang="zh-CN" sz="2000" b="1">
                  <a:solidFill>
                    <a:srgbClr val="0D0B1B"/>
                  </a:solidFill>
                </a:rPr>
                <a:t>a b a b c a b c a c b a b</a:t>
              </a: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1247" y="1680"/>
              <a:ext cx="0" cy="148"/>
            </a:xfrm>
            <a:prstGeom prst="line">
              <a:avLst/>
            </a:prstGeom>
            <a:noFill/>
            <a:ln w="25400">
              <a:solidFill>
                <a:srgbClr val="66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1247" y="1615"/>
              <a:ext cx="416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b="1" smtClean="0">
                  <a:solidFill>
                    <a:srgbClr val="0D0B1B"/>
                  </a:solidFill>
                </a:rPr>
                <a:t>i=1</a:t>
              </a:r>
              <a:endParaRPr kumimoji="1" lang="en-US" altLang="zh-CN" b="1">
                <a:solidFill>
                  <a:srgbClr val="0D0B1B"/>
                </a:solidFill>
              </a:endParaRP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1056" y="2016"/>
              <a:ext cx="628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0D0B1B"/>
                  </a:solidFill>
                </a:rPr>
                <a:t>  </a:t>
              </a:r>
              <a:r>
                <a:rPr kumimoji="1" lang="en-US" altLang="zh-CN" sz="2000" b="1" smtClean="0">
                  <a:solidFill>
                    <a:srgbClr val="0D0B1B"/>
                  </a:solidFill>
                </a:rPr>
                <a:t>a </a:t>
              </a:r>
              <a:endParaRPr kumimoji="1" lang="en-US" altLang="zh-CN" sz="2000" b="1">
                <a:solidFill>
                  <a:srgbClr val="0D0B1B"/>
                </a:solidFill>
              </a:endParaRP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rot="10800000">
              <a:off x="1202" y="2233"/>
              <a:ext cx="0" cy="148"/>
            </a:xfrm>
            <a:prstGeom prst="line">
              <a:avLst/>
            </a:prstGeom>
            <a:noFill/>
            <a:ln w="25400">
              <a:solidFill>
                <a:srgbClr val="66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1247" y="2208"/>
              <a:ext cx="468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b="1" smtClean="0">
                  <a:solidFill>
                    <a:srgbClr val="0D0B1B"/>
                  </a:solidFill>
                </a:rPr>
                <a:t>j=0</a:t>
              </a:r>
              <a:endParaRPr kumimoji="1" lang="en-US" altLang="zh-CN" b="1">
                <a:solidFill>
                  <a:srgbClr val="0D0B1B"/>
                </a:solidFill>
              </a:endParaRPr>
            </a:p>
          </p:txBody>
        </p:sp>
      </p:grpSp>
      <p:grpSp>
        <p:nvGrpSpPr>
          <p:cNvPr id="20" name="Group 53"/>
          <p:cNvGrpSpPr>
            <a:grpSpLocks/>
          </p:cNvGrpSpPr>
          <p:nvPr/>
        </p:nvGrpSpPr>
        <p:grpSpPr bwMode="auto">
          <a:xfrm>
            <a:off x="0" y="4862760"/>
            <a:ext cx="5778500" cy="1169987"/>
            <a:chOff x="0" y="2655"/>
            <a:chExt cx="3640" cy="737"/>
          </a:xfrm>
        </p:grpSpPr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0" y="2784"/>
              <a:ext cx="36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0D0B1B"/>
                  </a:solidFill>
                </a:rPr>
                <a:t>第三趟匹配      </a:t>
              </a:r>
              <a:r>
                <a:rPr kumimoji="1" lang="en-US" altLang="zh-CN" sz="2000" b="1">
                  <a:solidFill>
                    <a:srgbClr val="0D0B1B"/>
                  </a:solidFill>
                </a:rPr>
                <a:t>a b a b c a b c a c b a b</a:t>
              </a:r>
            </a:p>
          </p:txBody>
        </p:sp>
        <p:grpSp>
          <p:nvGrpSpPr>
            <p:cNvPr id="22" name="Group 19"/>
            <p:cNvGrpSpPr>
              <a:grpSpLocks/>
            </p:cNvGrpSpPr>
            <p:nvPr/>
          </p:nvGrpSpPr>
          <p:grpSpPr bwMode="auto">
            <a:xfrm>
              <a:off x="1794" y="2655"/>
              <a:ext cx="460" cy="231"/>
              <a:chOff x="1447" y="2710"/>
              <a:chExt cx="425" cy="231"/>
            </a:xfrm>
          </p:grpSpPr>
          <p:sp>
            <p:nvSpPr>
              <p:cNvPr id="27" name="Line 20"/>
              <p:cNvSpPr>
                <a:spLocks noChangeShapeType="1"/>
              </p:cNvSpPr>
              <p:nvPr/>
            </p:nvSpPr>
            <p:spPr bwMode="auto">
              <a:xfrm>
                <a:off x="1447" y="2747"/>
                <a:ext cx="0" cy="148"/>
              </a:xfrm>
              <a:prstGeom prst="line">
                <a:avLst/>
              </a:prstGeom>
              <a:noFill/>
              <a:ln w="25400">
                <a:solidFill>
                  <a:srgbClr val="66CC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Text Box 21"/>
              <p:cNvSpPr txBox="1">
                <a:spLocks noChangeArrowheads="1"/>
              </p:cNvSpPr>
              <p:nvPr/>
            </p:nvSpPr>
            <p:spPr bwMode="auto">
              <a:xfrm>
                <a:off x="1488" y="2710"/>
                <a:ext cx="3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b="1" smtClean="0">
                    <a:solidFill>
                      <a:srgbClr val="0D0B1B"/>
                    </a:solidFill>
                  </a:rPr>
                  <a:t>i=6</a:t>
                </a:r>
                <a:endParaRPr kumimoji="1" lang="en-US" altLang="zh-CN" b="1">
                  <a:solidFill>
                    <a:srgbClr val="0D0B1B"/>
                  </a:solidFill>
                </a:endParaRPr>
              </a:p>
            </p:txBody>
          </p:sp>
        </p:grp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1202" y="2969"/>
              <a:ext cx="9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0D0B1B"/>
                  </a:solidFill>
                </a:rPr>
                <a:t> </a:t>
              </a:r>
              <a:r>
                <a:rPr kumimoji="1" lang="en-US" altLang="zh-CN" sz="2000" b="1">
                  <a:solidFill>
                    <a:srgbClr val="0D0B1B"/>
                  </a:solidFill>
                </a:rPr>
                <a:t>a b c a c</a:t>
              </a:r>
            </a:p>
          </p:txBody>
        </p:sp>
        <p:grpSp>
          <p:nvGrpSpPr>
            <p:cNvPr id="24" name="Group 23"/>
            <p:cNvGrpSpPr>
              <a:grpSpLocks/>
            </p:cNvGrpSpPr>
            <p:nvPr/>
          </p:nvGrpSpPr>
          <p:grpSpPr bwMode="auto">
            <a:xfrm>
              <a:off x="1791" y="3161"/>
              <a:ext cx="462" cy="231"/>
              <a:chOff x="1473" y="3129"/>
              <a:chExt cx="427" cy="231"/>
            </a:xfrm>
          </p:grpSpPr>
          <p:sp>
            <p:nvSpPr>
              <p:cNvPr id="25" name="Line 24"/>
              <p:cNvSpPr>
                <a:spLocks noChangeShapeType="1"/>
              </p:cNvSpPr>
              <p:nvPr/>
            </p:nvSpPr>
            <p:spPr bwMode="auto">
              <a:xfrm rot="10800000">
                <a:off x="1473" y="3164"/>
                <a:ext cx="0" cy="148"/>
              </a:xfrm>
              <a:prstGeom prst="line">
                <a:avLst/>
              </a:prstGeom>
              <a:noFill/>
              <a:ln w="25400">
                <a:solidFill>
                  <a:srgbClr val="66CC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Text Box 25"/>
              <p:cNvSpPr txBox="1">
                <a:spLocks noChangeArrowheads="1"/>
              </p:cNvSpPr>
              <p:nvPr/>
            </p:nvSpPr>
            <p:spPr bwMode="auto">
              <a:xfrm>
                <a:off x="1515" y="3129"/>
                <a:ext cx="38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b="1" smtClean="0">
                    <a:solidFill>
                      <a:srgbClr val="0D0B1B"/>
                    </a:solidFill>
                  </a:rPr>
                  <a:t>j=4</a:t>
                </a:r>
                <a:endParaRPr kumimoji="1" lang="en-US" altLang="zh-CN" b="1">
                  <a:solidFill>
                    <a:srgbClr val="0D0B1B"/>
                  </a:solidFill>
                </a:endParaRPr>
              </a:p>
            </p:txBody>
          </p:sp>
        </p:grpSp>
      </p:grpSp>
      <p:grpSp>
        <p:nvGrpSpPr>
          <p:cNvPr id="29" name="Group 54"/>
          <p:cNvGrpSpPr>
            <a:grpSpLocks/>
          </p:cNvGrpSpPr>
          <p:nvPr/>
        </p:nvGrpSpPr>
        <p:grpSpPr bwMode="auto">
          <a:xfrm>
            <a:off x="4211960" y="1838572"/>
            <a:ext cx="5778500" cy="1233488"/>
            <a:chOff x="3120" y="750"/>
            <a:chExt cx="3640" cy="777"/>
          </a:xfrm>
        </p:grpSpPr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3120" y="928"/>
              <a:ext cx="36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0D0B1B"/>
                  </a:solidFill>
                </a:rPr>
                <a:t>第四趟匹配      </a:t>
              </a:r>
              <a:r>
                <a:rPr kumimoji="1" lang="en-US" altLang="zh-CN" sz="2000" b="1">
                  <a:solidFill>
                    <a:srgbClr val="0D0B1B"/>
                  </a:solidFill>
                </a:rPr>
                <a:t>a b a b c a b c a c b a b</a:t>
              </a:r>
            </a:p>
          </p:txBody>
        </p:sp>
        <p:grpSp>
          <p:nvGrpSpPr>
            <p:cNvPr id="31" name="Group 28"/>
            <p:cNvGrpSpPr>
              <a:grpSpLocks/>
            </p:cNvGrpSpPr>
            <p:nvPr/>
          </p:nvGrpSpPr>
          <p:grpSpPr bwMode="auto">
            <a:xfrm>
              <a:off x="4572" y="750"/>
              <a:ext cx="505" cy="231"/>
              <a:chOff x="1506" y="2670"/>
              <a:chExt cx="466" cy="231"/>
            </a:xfrm>
          </p:grpSpPr>
          <p:sp>
            <p:nvSpPr>
              <p:cNvPr id="36" name="Line 29"/>
              <p:cNvSpPr>
                <a:spLocks noChangeShapeType="1"/>
              </p:cNvSpPr>
              <p:nvPr/>
            </p:nvSpPr>
            <p:spPr bwMode="auto">
              <a:xfrm>
                <a:off x="1506" y="2707"/>
                <a:ext cx="0" cy="148"/>
              </a:xfrm>
              <a:prstGeom prst="line">
                <a:avLst/>
              </a:prstGeom>
              <a:noFill/>
              <a:ln w="25400">
                <a:solidFill>
                  <a:srgbClr val="66CC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Text Box 30"/>
              <p:cNvSpPr txBox="1">
                <a:spLocks noChangeArrowheads="1"/>
              </p:cNvSpPr>
              <p:nvPr/>
            </p:nvSpPr>
            <p:spPr bwMode="auto">
              <a:xfrm>
                <a:off x="1588" y="2670"/>
                <a:ext cx="3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b="1" smtClean="0">
                    <a:solidFill>
                      <a:srgbClr val="0D0B1B"/>
                    </a:solidFill>
                  </a:rPr>
                  <a:t>i=3</a:t>
                </a:r>
                <a:endParaRPr kumimoji="1" lang="en-US" altLang="zh-CN" b="1">
                  <a:solidFill>
                    <a:srgbClr val="0D0B1B"/>
                  </a:solidFill>
                </a:endParaRPr>
              </a:p>
            </p:txBody>
          </p:sp>
        </p:grp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4452" y="1104"/>
              <a:ext cx="9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0D0B1B"/>
                  </a:solidFill>
                </a:rPr>
                <a:t> </a:t>
              </a:r>
              <a:r>
                <a:rPr kumimoji="1" lang="en-US" altLang="zh-CN" sz="2000" b="1">
                  <a:solidFill>
                    <a:srgbClr val="0D0B1B"/>
                  </a:solidFill>
                </a:rPr>
                <a:t>a </a:t>
              </a:r>
            </a:p>
          </p:txBody>
        </p: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4572" y="1296"/>
              <a:ext cx="765" cy="231"/>
              <a:chOff x="1554" y="3129"/>
              <a:chExt cx="706" cy="231"/>
            </a:xfrm>
          </p:grpSpPr>
          <p:sp>
            <p:nvSpPr>
              <p:cNvPr id="34" name="Line 33"/>
              <p:cNvSpPr>
                <a:spLocks noChangeShapeType="1"/>
              </p:cNvSpPr>
              <p:nvPr/>
            </p:nvSpPr>
            <p:spPr bwMode="auto">
              <a:xfrm rot="10800000">
                <a:off x="1554" y="3164"/>
                <a:ext cx="0" cy="148"/>
              </a:xfrm>
              <a:prstGeom prst="line">
                <a:avLst/>
              </a:prstGeom>
              <a:noFill/>
              <a:ln w="25400">
                <a:solidFill>
                  <a:srgbClr val="66CC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Text Box 34"/>
              <p:cNvSpPr txBox="1">
                <a:spLocks noChangeArrowheads="1"/>
              </p:cNvSpPr>
              <p:nvPr/>
            </p:nvSpPr>
            <p:spPr bwMode="auto">
              <a:xfrm>
                <a:off x="1636" y="3129"/>
                <a:ext cx="62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b="1" smtClean="0">
                    <a:solidFill>
                      <a:srgbClr val="0D0B1B"/>
                    </a:solidFill>
                  </a:rPr>
                  <a:t>j=0</a:t>
                </a:r>
                <a:endParaRPr kumimoji="1" lang="en-US" altLang="zh-CN" b="1">
                  <a:solidFill>
                    <a:srgbClr val="0D0B1B"/>
                  </a:solidFill>
                </a:endParaRPr>
              </a:p>
            </p:txBody>
          </p:sp>
        </p:grpSp>
      </p:grpSp>
      <p:grpSp>
        <p:nvGrpSpPr>
          <p:cNvPr id="38" name="Group 55"/>
          <p:cNvGrpSpPr>
            <a:grpSpLocks/>
          </p:cNvGrpSpPr>
          <p:nvPr/>
        </p:nvGrpSpPr>
        <p:grpSpPr bwMode="auto">
          <a:xfrm>
            <a:off x="4180210" y="3349873"/>
            <a:ext cx="5778500" cy="1246188"/>
            <a:chOff x="3120" y="1702"/>
            <a:chExt cx="3640" cy="785"/>
          </a:xfrm>
        </p:grpSpPr>
        <p:sp>
          <p:nvSpPr>
            <p:cNvPr id="39" name="Text Box 36"/>
            <p:cNvSpPr txBox="1">
              <a:spLocks noChangeArrowheads="1"/>
            </p:cNvSpPr>
            <p:nvPr/>
          </p:nvSpPr>
          <p:spPr bwMode="auto">
            <a:xfrm>
              <a:off x="3120" y="1822"/>
              <a:ext cx="36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0D0B1B"/>
                  </a:solidFill>
                </a:rPr>
                <a:t>第五趟匹配      </a:t>
              </a:r>
              <a:r>
                <a:rPr kumimoji="1" lang="en-US" altLang="zh-CN" sz="2000" b="1">
                  <a:solidFill>
                    <a:srgbClr val="0D0B1B"/>
                  </a:solidFill>
                </a:rPr>
                <a:t>a b a b c a b c a c b a b</a:t>
              </a:r>
            </a:p>
          </p:txBody>
        </p:sp>
        <p:grpSp>
          <p:nvGrpSpPr>
            <p:cNvPr id="40" name="Group 37"/>
            <p:cNvGrpSpPr>
              <a:grpSpLocks/>
            </p:cNvGrpSpPr>
            <p:nvPr/>
          </p:nvGrpSpPr>
          <p:grpSpPr bwMode="auto">
            <a:xfrm>
              <a:off x="4729" y="1702"/>
              <a:ext cx="538" cy="231"/>
              <a:chOff x="1519" y="2710"/>
              <a:chExt cx="497" cy="231"/>
            </a:xfrm>
          </p:grpSpPr>
          <p:sp>
            <p:nvSpPr>
              <p:cNvPr id="45" name="Line 38"/>
              <p:cNvSpPr>
                <a:spLocks noChangeShapeType="1"/>
              </p:cNvSpPr>
              <p:nvPr/>
            </p:nvSpPr>
            <p:spPr bwMode="auto">
              <a:xfrm>
                <a:off x="1519" y="2748"/>
                <a:ext cx="0" cy="148"/>
              </a:xfrm>
              <a:prstGeom prst="line">
                <a:avLst/>
              </a:prstGeom>
              <a:noFill/>
              <a:ln w="25400">
                <a:solidFill>
                  <a:srgbClr val="66CC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Text Box 39"/>
              <p:cNvSpPr txBox="1">
                <a:spLocks noChangeArrowheads="1"/>
              </p:cNvSpPr>
              <p:nvPr/>
            </p:nvSpPr>
            <p:spPr bwMode="auto">
              <a:xfrm>
                <a:off x="1632" y="2710"/>
                <a:ext cx="3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b="1" smtClean="0">
                    <a:solidFill>
                      <a:srgbClr val="0D0B1B"/>
                    </a:solidFill>
                  </a:rPr>
                  <a:t>i=4</a:t>
                </a:r>
                <a:endParaRPr kumimoji="1" lang="en-US" altLang="zh-CN" b="1">
                  <a:solidFill>
                    <a:srgbClr val="0D0B1B"/>
                  </a:solidFill>
                </a:endParaRPr>
              </a:p>
            </p:txBody>
          </p:sp>
        </p:grp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4591" y="2016"/>
              <a:ext cx="9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0D0B1B"/>
                  </a:solidFill>
                </a:rPr>
                <a:t> </a:t>
              </a:r>
              <a:r>
                <a:rPr kumimoji="1" lang="en-US" altLang="zh-CN" sz="2000" b="1">
                  <a:solidFill>
                    <a:srgbClr val="0D0B1B"/>
                  </a:solidFill>
                </a:rPr>
                <a:t>a</a:t>
              </a:r>
            </a:p>
          </p:txBody>
        </p:sp>
        <p:grpSp>
          <p:nvGrpSpPr>
            <p:cNvPr id="42" name="Group 41"/>
            <p:cNvGrpSpPr>
              <a:grpSpLocks/>
            </p:cNvGrpSpPr>
            <p:nvPr/>
          </p:nvGrpSpPr>
          <p:grpSpPr bwMode="auto">
            <a:xfrm>
              <a:off x="4727" y="2251"/>
              <a:ext cx="677" cy="236"/>
              <a:chOff x="1544" y="3124"/>
              <a:chExt cx="624" cy="236"/>
            </a:xfrm>
          </p:grpSpPr>
          <p:sp>
            <p:nvSpPr>
              <p:cNvPr id="43" name="Line 42"/>
              <p:cNvSpPr>
                <a:spLocks noChangeShapeType="1"/>
              </p:cNvSpPr>
              <p:nvPr/>
            </p:nvSpPr>
            <p:spPr bwMode="auto">
              <a:xfrm rot="10800000">
                <a:off x="1544" y="3124"/>
                <a:ext cx="0" cy="148"/>
              </a:xfrm>
              <a:prstGeom prst="line">
                <a:avLst/>
              </a:prstGeom>
              <a:noFill/>
              <a:ln w="25400">
                <a:solidFill>
                  <a:srgbClr val="66CC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Text Box 43"/>
              <p:cNvSpPr txBox="1">
                <a:spLocks noChangeArrowheads="1"/>
              </p:cNvSpPr>
              <p:nvPr/>
            </p:nvSpPr>
            <p:spPr bwMode="auto">
              <a:xfrm>
                <a:off x="1544" y="3129"/>
                <a:ext cx="62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b="1" smtClean="0">
                    <a:solidFill>
                      <a:srgbClr val="0D0B1B"/>
                    </a:solidFill>
                  </a:rPr>
                  <a:t>j=0</a:t>
                </a:r>
                <a:endParaRPr kumimoji="1" lang="en-US" altLang="zh-CN" b="1">
                  <a:solidFill>
                    <a:srgbClr val="0D0B1B"/>
                  </a:solidFill>
                </a:endParaRPr>
              </a:p>
            </p:txBody>
          </p:sp>
        </p:grpSp>
      </p:grpSp>
      <p:sp>
        <p:nvSpPr>
          <p:cNvPr id="47" name="Text Box 44"/>
          <p:cNvSpPr txBox="1">
            <a:spLocks noChangeArrowheads="1"/>
          </p:cNvSpPr>
          <p:nvPr/>
        </p:nvSpPr>
        <p:spPr bwMode="auto">
          <a:xfrm>
            <a:off x="4122092" y="5140572"/>
            <a:ext cx="5778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000" b="1">
                <a:solidFill>
                  <a:srgbClr val="0D0B1B"/>
                </a:solidFill>
              </a:rPr>
              <a:t>第六趟匹配      </a:t>
            </a:r>
            <a:r>
              <a:rPr kumimoji="1" lang="en-US" altLang="zh-CN" sz="2000" b="1">
                <a:solidFill>
                  <a:srgbClr val="0D0B1B"/>
                </a:solidFill>
              </a:rPr>
              <a:t>a b a b c a b c a c b a b</a:t>
            </a:r>
          </a:p>
        </p:txBody>
      </p:sp>
      <p:sp>
        <p:nvSpPr>
          <p:cNvPr id="48" name="Line 45"/>
          <p:cNvSpPr>
            <a:spLocks noChangeShapeType="1"/>
          </p:cNvSpPr>
          <p:nvPr/>
        </p:nvSpPr>
        <p:spPr bwMode="auto">
          <a:xfrm>
            <a:off x="7668344" y="4994125"/>
            <a:ext cx="0" cy="234950"/>
          </a:xfrm>
          <a:prstGeom prst="line">
            <a:avLst/>
          </a:prstGeom>
          <a:noFill/>
          <a:ln w="25400">
            <a:solidFill>
              <a:srgbClr val="66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Text Box 46"/>
          <p:cNvSpPr txBox="1">
            <a:spLocks noChangeArrowheads="1"/>
          </p:cNvSpPr>
          <p:nvPr/>
        </p:nvSpPr>
        <p:spPr bwMode="auto">
          <a:xfrm>
            <a:off x="7725990" y="4934370"/>
            <a:ext cx="806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b="1" smtClean="0">
                <a:solidFill>
                  <a:srgbClr val="0D0B1B"/>
                </a:solidFill>
              </a:rPr>
              <a:t>i=10</a:t>
            </a:r>
            <a:endParaRPr kumimoji="1" lang="en-US" altLang="zh-CN" b="1">
              <a:solidFill>
                <a:srgbClr val="0D0B1B"/>
              </a:solidFill>
            </a:endParaRPr>
          </a:p>
        </p:txBody>
      </p:sp>
      <p:sp>
        <p:nvSpPr>
          <p:cNvPr id="50" name="Text Box 47"/>
          <p:cNvSpPr txBox="1">
            <a:spLocks noChangeArrowheads="1"/>
          </p:cNvSpPr>
          <p:nvPr/>
        </p:nvSpPr>
        <p:spPr bwMode="auto">
          <a:xfrm>
            <a:off x="6614492" y="5448547"/>
            <a:ext cx="1485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000" b="1">
                <a:solidFill>
                  <a:srgbClr val="0D0B1B"/>
                </a:solidFill>
              </a:rPr>
              <a:t> </a:t>
            </a:r>
            <a:r>
              <a:rPr kumimoji="1" lang="en-US" altLang="zh-CN" sz="2000" b="1">
                <a:solidFill>
                  <a:srgbClr val="0D0B1B"/>
                </a:solidFill>
              </a:rPr>
              <a:t>a b c a c</a:t>
            </a:r>
          </a:p>
        </p:txBody>
      </p:sp>
      <p:grpSp>
        <p:nvGrpSpPr>
          <p:cNvPr id="51" name="Group 48"/>
          <p:cNvGrpSpPr>
            <a:grpSpLocks/>
          </p:cNvGrpSpPr>
          <p:nvPr/>
        </p:nvGrpSpPr>
        <p:grpSpPr bwMode="auto">
          <a:xfrm>
            <a:off x="7668900" y="5798592"/>
            <a:ext cx="1124744" cy="366712"/>
            <a:chOff x="1650" y="3129"/>
            <a:chExt cx="654" cy="231"/>
          </a:xfrm>
        </p:grpSpPr>
        <p:sp>
          <p:nvSpPr>
            <p:cNvPr id="52" name="Line 49"/>
            <p:cNvSpPr>
              <a:spLocks noChangeShapeType="1"/>
            </p:cNvSpPr>
            <p:nvPr/>
          </p:nvSpPr>
          <p:spPr bwMode="auto">
            <a:xfrm rot="10800000">
              <a:off x="1650" y="3133"/>
              <a:ext cx="0" cy="148"/>
            </a:xfrm>
            <a:prstGeom prst="line">
              <a:avLst/>
            </a:prstGeom>
            <a:noFill/>
            <a:ln w="25400">
              <a:solidFill>
                <a:srgbClr val="66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Text Box 50"/>
            <p:cNvSpPr txBox="1">
              <a:spLocks noChangeArrowheads="1"/>
            </p:cNvSpPr>
            <p:nvPr/>
          </p:nvSpPr>
          <p:spPr bwMode="auto">
            <a:xfrm>
              <a:off x="1680" y="3129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b="1" smtClean="0">
                  <a:solidFill>
                    <a:srgbClr val="0D0B1B"/>
                  </a:solidFill>
                </a:rPr>
                <a:t>j=5</a:t>
              </a:r>
              <a:endParaRPr kumimoji="1" lang="en-US" altLang="zh-CN" b="1">
                <a:solidFill>
                  <a:srgbClr val="0D0B1B"/>
                </a:solidFill>
              </a:endParaRPr>
            </a:p>
          </p:txBody>
        </p:sp>
      </p:grpSp>
      <p:cxnSp>
        <p:nvCxnSpPr>
          <p:cNvPr id="54" name="直接连接符 53"/>
          <p:cNvCxnSpPr/>
          <p:nvPr/>
        </p:nvCxnSpPr>
        <p:spPr>
          <a:xfrm>
            <a:off x="1656184" y="2708920"/>
            <a:ext cx="395536" cy="0"/>
          </a:xfrm>
          <a:prstGeom prst="line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2120757" y="5733256"/>
            <a:ext cx="395536" cy="0"/>
          </a:xfrm>
          <a:prstGeom prst="line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504" y="6021288"/>
            <a:ext cx="2105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i</a:t>
            </a:r>
            <a:r>
              <a:rPr lang="zh-CN" altLang="en-US" sz="2400" smtClean="0"/>
              <a:t>：主串指针</a:t>
            </a:r>
            <a:endParaRPr lang="en-US" altLang="zh-CN" sz="2400" smtClean="0"/>
          </a:p>
          <a:p>
            <a:r>
              <a:rPr lang="en-US" altLang="zh-CN" sz="2400" smtClean="0"/>
              <a:t>j</a:t>
            </a:r>
            <a:r>
              <a:rPr lang="zh-CN" altLang="en-US" sz="2400" smtClean="0"/>
              <a:t>：模式串指针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65525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9" grpId="0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242392"/>
            <a:ext cx="8229600" cy="1170384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理想的匹配过程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s=“ababcabcacbab”, t=“abcac”, pos=1</a:t>
            </a:r>
            <a:br>
              <a:rPr lang="en-US" altLang="zh-CN" smtClean="0"/>
            </a:br>
            <a:r>
              <a:rPr lang="en-US" altLang="zh-CN" smtClean="0"/>
              <a:t>StrIndex(s,t,pos)</a:t>
            </a:r>
            <a:r>
              <a:rPr lang="zh-CN" altLang="en-US" smtClean="0"/>
              <a:t>返回值为6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0" y="1790947"/>
            <a:ext cx="5778500" cy="1281113"/>
            <a:chOff x="0" y="720"/>
            <a:chExt cx="3640" cy="807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0" y="919"/>
              <a:ext cx="36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0D0B1B"/>
                  </a:solidFill>
                </a:rPr>
                <a:t>第一趟匹配      </a:t>
              </a:r>
              <a:r>
                <a:rPr kumimoji="1" lang="en-US" altLang="zh-CN" sz="2000" b="1">
                  <a:solidFill>
                    <a:srgbClr val="0D0B1B"/>
                  </a:solidFill>
                </a:rPr>
                <a:t>a b a b c a b c a c b a b</a:t>
              </a: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H="1">
              <a:off x="1338" y="768"/>
              <a:ext cx="0" cy="192"/>
            </a:xfrm>
            <a:prstGeom prst="line">
              <a:avLst/>
            </a:prstGeom>
            <a:noFill/>
            <a:ln w="25400">
              <a:solidFill>
                <a:srgbClr val="66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1383" y="720"/>
              <a:ext cx="4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b="1" smtClean="0">
                  <a:solidFill>
                    <a:srgbClr val="0D0B1B"/>
                  </a:solidFill>
                </a:rPr>
                <a:t>i=2</a:t>
              </a:r>
              <a:endParaRPr kumimoji="1" lang="en-US" altLang="zh-CN" b="1">
                <a:solidFill>
                  <a:srgbClr val="0D0B1B"/>
                </a:solidFill>
              </a:endParaRP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1008" y="1104"/>
              <a:ext cx="6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0D0B1B"/>
                  </a:solidFill>
                </a:rPr>
                <a:t> </a:t>
              </a:r>
              <a:r>
                <a:rPr kumimoji="1" lang="en-US" altLang="zh-CN" sz="2000" b="1">
                  <a:solidFill>
                    <a:srgbClr val="0D0B1B"/>
                  </a:solidFill>
                </a:rPr>
                <a:t>a b c</a:t>
              </a: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rot="10800000">
              <a:off x="1383" y="1344"/>
              <a:ext cx="0" cy="148"/>
            </a:xfrm>
            <a:prstGeom prst="line">
              <a:avLst/>
            </a:prstGeom>
            <a:noFill/>
            <a:ln w="25400">
              <a:solidFill>
                <a:srgbClr val="66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488" y="1296"/>
              <a:ext cx="6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b="1" smtClean="0">
                  <a:solidFill>
                    <a:srgbClr val="0D0B1B"/>
                  </a:solidFill>
                </a:rPr>
                <a:t>j=2</a:t>
              </a:r>
              <a:endParaRPr kumimoji="1" lang="en-US" altLang="zh-CN" b="1">
                <a:solidFill>
                  <a:srgbClr val="0D0B1B"/>
                </a:solidFill>
              </a:endParaRPr>
            </a:p>
          </p:txBody>
        </p:sp>
      </p:grpSp>
      <p:grpSp>
        <p:nvGrpSpPr>
          <p:cNvPr id="20" name="Group 53"/>
          <p:cNvGrpSpPr>
            <a:grpSpLocks/>
          </p:cNvGrpSpPr>
          <p:nvPr/>
        </p:nvGrpSpPr>
        <p:grpSpPr bwMode="auto">
          <a:xfrm>
            <a:off x="0" y="4862760"/>
            <a:ext cx="5778500" cy="1169987"/>
            <a:chOff x="0" y="2655"/>
            <a:chExt cx="3640" cy="737"/>
          </a:xfrm>
        </p:grpSpPr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0" y="2784"/>
              <a:ext cx="36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2000" b="1" smtClean="0">
                  <a:solidFill>
                    <a:srgbClr val="0D0B1B"/>
                  </a:solidFill>
                </a:rPr>
                <a:t>第二趟</a:t>
              </a:r>
              <a:r>
                <a:rPr kumimoji="1" lang="zh-CN" altLang="en-US" sz="2000" b="1">
                  <a:solidFill>
                    <a:srgbClr val="0D0B1B"/>
                  </a:solidFill>
                </a:rPr>
                <a:t>匹配      </a:t>
              </a:r>
              <a:r>
                <a:rPr kumimoji="1" lang="en-US" altLang="zh-CN" sz="2000" b="1">
                  <a:solidFill>
                    <a:srgbClr val="0D0B1B"/>
                  </a:solidFill>
                </a:rPr>
                <a:t>a b a b c a b c a c b a b</a:t>
              </a:r>
            </a:p>
          </p:txBody>
        </p:sp>
        <p:grpSp>
          <p:nvGrpSpPr>
            <p:cNvPr id="22" name="Group 19"/>
            <p:cNvGrpSpPr>
              <a:grpSpLocks/>
            </p:cNvGrpSpPr>
            <p:nvPr/>
          </p:nvGrpSpPr>
          <p:grpSpPr bwMode="auto">
            <a:xfrm>
              <a:off x="1794" y="2655"/>
              <a:ext cx="460" cy="231"/>
              <a:chOff x="1447" y="2710"/>
              <a:chExt cx="425" cy="231"/>
            </a:xfrm>
          </p:grpSpPr>
          <p:sp>
            <p:nvSpPr>
              <p:cNvPr id="27" name="Line 20"/>
              <p:cNvSpPr>
                <a:spLocks noChangeShapeType="1"/>
              </p:cNvSpPr>
              <p:nvPr/>
            </p:nvSpPr>
            <p:spPr bwMode="auto">
              <a:xfrm>
                <a:off x="1447" y="2747"/>
                <a:ext cx="0" cy="148"/>
              </a:xfrm>
              <a:prstGeom prst="line">
                <a:avLst/>
              </a:prstGeom>
              <a:noFill/>
              <a:ln w="25400">
                <a:solidFill>
                  <a:srgbClr val="66CC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Text Box 21"/>
              <p:cNvSpPr txBox="1">
                <a:spLocks noChangeArrowheads="1"/>
              </p:cNvSpPr>
              <p:nvPr/>
            </p:nvSpPr>
            <p:spPr bwMode="auto">
              <a:xfrm>
                <a:off x="1488" y="2710"/>
                <a:ext cx="3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b="1">
                    <a:solidFill>
                      <a:srgbClr val="0D0B1B"/>
                    </a:solidFill>
                  </a:rPr>
                  <a:t>i=7</a:t>
                </a:r>
              </a:p>
            </p:txBody>
          </p:sp>
        </p:grp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1202" y="2969"/>
              <a:ext cx="9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0D0B1B"/>
                  </a:solidFill>
                </a:rPr>
                <a:t> </a:t>
              </a:r>
              <a:r>
                <a:rPr kumimoji="1" lang="en-US" altLang="zh-CN" sz="2000" b="1">
                  <a:solidFill>
                    <a:srgbClr val="0D0B1B"/>
                  </a:solidFill>
                </a:rPr>
                <a:t>a b c a c</a:t>
              </a:r>
            </a:p>
          </p:txBody>
        </p:sp>
        <p:grpSp>
          <p:nvGrpSpPr>
            <p:cNvPr id="24" name="Group 23"/>
            <p:cNvGrpSpPr>
              <a:grpSpLocks/>
            </p:cNvGrpSpPr>
            <p:nvPr/>
          </p:nvGrpSpPr>
          <p:grpSpPr bwMode="auto">
            <a:xfrm>
              <a:off x="1791" y="3161"/>
              <a:ext cx="462" cy="231"/>
              <a:chOff x="1473" y="3129"/>
              <a:chExt cx="427" cy="231"/>
            </a:xfrm>
          </p:grpSpPr>
          <p:sp>
            <p:nvSpPr>
              <p:cNvPr id="25" name="Line 24"/>
              <p:cNvSpPr>
                <a:spLocks noChangeShapeType="1"/>
              </p:cNvSpPr>
              <p:nvPr/>
            </p:nvSpPr>
            <p:spPr bwMode="auto">
              <a:xfrm rot="10800000">
                <a:off x="1473" y="3164"/>
                <a:ext cx="0" cy="148"/>
              </a:xfrm>
              <a:prstGeom prst="line">
                <a:avLst/>
              </a:prstGeom>
              <a:noFill/>
              <a:ln w="25400">
                <a:solidFill>
                  <a:srgbClr val="66CC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Text Box 25"/>
              <p:cNvSpPr txBox="1">
                <a:spLocks noChangeArrowheads="1"/>
              </p:cNvSpPr>
              <p:nvPr/>
            </p:nvSpPr>
            <p:spPr bwMode="auto">
              <a:xfrm>
                <a:off x="1515" y="3129"/>
                <a:ext cx="38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b="1">
                    <a:solidFill>
                      <a:srgbClr val="0D0B1B"/>
                    </a:solidFill>
                  </a:rPr>
                  <a:t>j=5</a:t>
                </a:r>
              </a:p>
            </p:txBody>
          </p:sp>
        </p:grpSp>
      </p:grpSp>
      <p:sp>
        <p:nvSpPr>
          <p:cNvPr id="47" name="Text Box 44"/>
          <p:cNvSpPr txBox="1">
            <a:spLocks noChangeArrowheads="1"/>
          </p:cNvSpPr>
          <p:nvPr/>
        </p:nvSpPr>
        <p:spPr bwMode="auto">
          <a:xfrm>
            <a:off x="4122092" y="5140572"/>
            <a:ext cx="5778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000" b="1" smtClean="0">
                <a:solidFill>
                  <a:srgbClr val="0D0B1B"/>
                </a:solidFill>
              </a:rPr>
              <a:t>第</a:t>
            </a:r>
            <a:r>
              <a:rPr kumimoji="1" lang="zh-CN" altLang="en-US" sz="2000" b="1">
                <a:solidFill>
                  <a:srgbClr val="0D0B1B"/>
                </a:solidFill>
              </a:rPr>
              <a:t>三</a:t>
            </a:r>
            <a:r>
              <a:rPr kumimoji="1" lang="zh-CN" altLang="en-US" sz="2000" b="1" smtClean="0">
                <a:solidFill>
                  <a:srgbClr val="0D0B1B"/>
                </a:solidFill>
              </a:rPr>
              <a:t>趟</a:t>
            </a:r>
            <a:r>
              <a:rPr kumimoji="1" lang="zh-CN" altLang="en-US" sz="2000" b="1">
                <a:solidFill>
                  <a:srgbClr val="0D0B1B"/>
                </a:solidFill>
              </a:rPr>
              <a:t>匹配      </a:t>
            </a:r>
            <a:r>
              <a:rPr kumimoji="1" lang="en-US" altLang="zh-CN" sz="2000" b="1">
                <a:solidFill>
                  <a:srgbClr val="0D0B1B"/>
                </a:solidFill>
              </a:rPr>
              <a:t>a b a b c a b c a c b a b</a:t>
            </a:r>
          </a:p>
        </p:txBody>
      </p:sp>
      <p:sp>
        <p:nvSpPr>
          <p:cNvPr id="48" name="Line 45"/>
          <p:cNvSpPr>
            <a:spLocks noChangeShapeType="1"/>
          </p:cNvSpPr>
          <p:nvPr/>
        </p:nvSpPr>
        <p:spPr bwMode="auto">
          <a:xfrm>
            <a:off x="7668344" y="4994125"/>
            <a:ext cx="0" cy="234950"/>
          </a:xfrm>
          <a:prstGeom prst="line">
            <a:avLst/>
          </a:prstGeom>
          <a:noFill/>
          <a:ln w="25400">
            <a:solidFill>
              <a:srgbClr val="66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9" name="Text Box 46"/>
          <p:cNvSpPr txBox="1">
            <a:spLocks noChangeArrowheads="1"/>
          </p:cNvSpPr>
          <p:nvPr/>
        </p:nvSpPr>
        <p:spPr bwMode="auto">
          <a:xfrm>
            <a:off x="7668344" y="4934370"/>
            <a:ext cx="806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b="1">
                <a:solidFill>
                  <a:srgbClr val="0D0B1B"/>
                </a:solidFill>
              </a:rPr>
              <a:t>i=11</a:t>
            </a:r>
          </a:p>
        </p:txBody>
      </p:sp>
      <p:sp>
        <p:nvSpPr>
          <p:cNvPr id="50" name="Text Box 47"/>
          <p:cNvSpPr txBox="1">
            <a:spLocks noChangeArrowheads="1"/>
          </p:cNvSpPr>
          <p:nvPr/>
        </p:nvSpPr>
        <p:spPr bwMode="auto">
          <a:xfrm>
            <a:off x="6516216" y="5448547"/>
            <a:ext cx="15841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000" b="1">
                <a:solidFill>
                  <a:srgbClr val="0D0B1B"/>
                </a:solidFill>
              </a:rPr>
              <a:t> </a:t>
            </a:r>
            <a:r>
              <a:rPr kumimoji="1" lang="en-US" altLang="zh-CN" sz="2000" b="1">
                <a:solidFill>
                  <a:srgbClr val="0D0B1B"/>
                </a:solidFill>
              </a:rPr>
              <a:t>(</a:t>
            </a:r>
            <a:r>
              <a:rPr kumimoji="1" lang="en-US" altLang="zh-CN" sz="2000" b="1" smtClean="0">
                <a:solidFill>
                  <a:srgbClr val="0D0B1B"/>
                </a:solidFill>
              </a:rPr>
              <a:t>a) </a:t>
            </a:r>
            <a:r>
              <a:rPr kumimoji="1" lang="en-US" altLang="zh-CN" sz="2000" b="1">
                <a:solidFill>
                  <a:srgbClr val="0D0B1B"/>
                </a:solidFill>
              </a:rPr>
              <a:t>b c a c</a:t>
            </a:r>
          </a:p>
        </p:txBody>
      </p:sp>
      <p:grpSp>
        <p:nvGrpSpPr>
          <p:cNvPr id="51" name="Group 48"/>
          <p:cNvGrpSpPr>
            <a:grpSpLocks/>
          </p:cNvGrpSpPr>
          <p:nvPr/>
        </p:nvGrpSpPr>
        <p:grpSpPr bwMode="auto">
          <a:xfrm>
            <a:off x="7668900" y="5798592"/>
            <a:ext cx="1124744" cy="366712"/>
            <a:chOff x="1650" y="3129"/>
            <a:chExt cx="654" cy="231"/>
          </a:xfrm>
        </p:grpSpPr>
        <p:sp>
          <p:nvSpPr>
            <p:cNvPr id="52" name="Line 49"/>
            <p:cNvSpPr>
              <a:spLocks noChangeShapeType="1"/>
            </p:cNvSpPr>
            <p:nvPr/>
          </p:nvSpPr>
          <p:spPr bwMode="auto">
            <a:xfrm rot="10800000">
              <a:off x="1650" y="3133"/>
              <a:ext cx="0" cy="148"/>
            </a:xfrm>
            <a:prstGeom prst="line">
              <a:avLst/>
            </a:prstGeom>
            <a:noFill/>
            <a:ln w="25400">
              <a:solidFill>
                <a:srgbClr val="66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Text Box 50"/>
            <p:cNvSpPr txBox="1">
              <a:spLocks noChangeArrowheads="1"/>
            </p:cNvSpPr>
            <p:nvPr/>
          </p:nvSpPr>
          <p:spPr bwMode="auto">
            <a:xfrm>
              <a:off x="1680" y="3129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b="1" smtClean="0">
                  <a:solidFill>
                    <a:srgbClr val="0D0B1B"/>
                  </a:solidFill>
                </a:rPr>
                <a:t>j=6</a:t>
              </a:r>
              <a:endParaRPr kumimoji="1" lang="en-US" altLang="zh-CN" b="1">
                <a:solidFill>
                  <a:srgbClr val="0D0B1B"/>
                </a:solidFill>
              </a:endParaRPr>
            </a:p>
          </p:txBody>
        </p:sp>
      </p:grpSp>
      <p:sp>
        <p:nvSpPr>
          <p:cNvPr id="55" name="Text Box 39"/>
          <p:cNvSpPr txBox="1">
            <a:spLocks noChangeArrowheads="1"/>
          </p:cNvSpPr>
          <p:nvPr/>
        </p:nvSpPr>
        <p:spPr bwMode="auto">
          <a:xfrm>
            <a:off x="7008440" y="4934495"/>
            <a:ext cx="659904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b="1" smtClean="0">
                <a:solidFill>
                  <a:srgbClr val="0D0B1B"/>
                </a:solidFill>
              </a:rPr>
              <a:t>i=7</a:t>
            </a:r>
            <a:endParaRPr kumimoji="1" lang="en-US" altLang="zh-CN" b="1">
              <a:solidFill>
                <a:srgbClr val="0D0B1B"/>
              </a:solidFill>
            </a:endParaRPr>
          </a:p>
        </p:txBody>
      </p:sp>
      <p:sp>
        <p:nvSpPr>
          <p:cNvPr id="57" name="Line 45"/>
          <p:cNvSpPr>
            <a:spLocks noChangeShapeType="1"/>
          </p:cNvSpPr>
          <p:nvPr/>
        </p:nvSpPr>
        <p:spPr bwMode="auto">
          <a:xfrm>
            <a:off x="7018684" y="4994125"/>
            <a:ext cx="0" cy="254001"/>
          </a:xfrm>
          <a:prstGeom prst="line">
            <a:avLst/>
          </a:prstGeom>
          <a:noFill/>
          <a:ln w="25400">
            <a:solidFill>
              <a:srgbClr val="66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8" name="Line 49"/>
          <p:cNvSpPr>
            <a:spLocks noChangeShapeType="1"/>
          </p:cNvSpPr>
          <p:nvPr/>
        </p:nvSpPr>
        <p:spPr bwMode="auto">
          <a:xfrm rot="10800000">
            <a:off x="7020273" y="5805264"/>
            <a:ext cx="0" cy="234950"/>
          </a:xfrm>
          <a:prstGeom prst="line">
            <a:avLst/>
          </a:prstGeom>
          <a:noFill/>
          <a:ln w="25400">
            <a:solidFill>
              <a:srgbClr val="66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9" name="Text Box 50"/>
          <p:cNvSpPr txBox="1">
            <a:spLocks noChangeArrowheads="1"/>
          </p:cNvSpPr>
          <p:nvPr/>
        </p:nvSpPr>
        <p:spPr bwMode="auto">
          <a:xfrm>
            <a:off x="6987753" y="5733256"/>
            <a:ext cx="536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b="1" smtClean="0">
                <a:solidFill>
                  <a:srgbClr val="0D0B1B"/>
                </a:solidFill>
              </a:rPr>
              <a:t>j=2</a:t>
            </a:r>
            <a:endParaRPr kumimoji="1" lang="en-US" altLang="zh-CN" b="1">
              <a:solidFill>
                <a:srgbClr val="0D0B1B"/>
              </a:solidFill>
            </a:endParaRPr>
          </a:p>
        </p:txBody>
      </p:sp>
      <p:sp>
        <p:nvSpPr>
          <p:cNvPr id="60" name="Text Box 39"/>
          <p:cNvSpPr txBox="1">
            <a:spLocks noChangeArrowheads="1"/>
          </p:cNvSpPr>
          <p:nvPr/>
        </p:nvSpPr>
        <p:spPr bwMode="auto">
          <a:xfrm>
            <a:off x="2123728" y="4862487"/>
            <a:ext cx="659904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b="1" smtClean="0">
                <a:solidFill>
                  <a:srgbClr val="0D0B1B"/>
                </a:solidFill>
              </a:rPr>
              <a:t>i=2</a:t>
            </a:r>
            <a:endParaRPr kumimoji="1" lang="en-US" altLang="zh-CN" b="1">
              <a:solidFill>
                <a:srgbClr val="0D0B1B"/>
              </a:solidFill>
            </a:endParaRPr>
          </a:p>
        </p:txBody>
      </p:sp>
      <p:sp>
        <p:nvSpPr>
          <p:cNvPr id="61" name="Line 45"/>
          <p:cNvSpPr>
            <a:spLocks noChangeShapeType="1"/>
          </p:cNvSpPr>
          <p:nvPr/>
        </p:nvSpPr>
        <p:spPr bwMode="auto">
          <a:xfrm>
            <a:off x="2133972" y="4922117"/>
            <a:ext cx="0" cy="254001"/>
          </a:xfrm>
          <a:prstGeom prst="line">
            <a:avLst/>
          </a:prstGeom>
          <a:noFill/>
          <a:ln w="25400">
            <a:solidFill>
              <a:srgbClr val="66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2" name="Line 24"/>
          <p:cNvSpPr>
            <a:spLocks noChangeShapeType="1"/>
          </p:cNvSpPr>
          <p:nvPr/>
        </p:nvSpPr>
        <p:spPr bwMode="auto">
          <a:xfrm rot="10800000">
            <a:off x="2110383" y="5716810"/>
            <a:ext cx="0" cy="234950"/>
          </a:xfrm>
          <a:prstGeom prst="line">
            <a:avLst/>
          </a:prstGeom>
          <a:noFill/>
          <a:ln w="25400">
            <a:solidFill>
              <a:srgbClr val="66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3" name="Text Box 25"/>
          <p:cNvSpPr txBox="1">
            <a:spLocks noChangeArrowheads="1"/>
          </p:cNvSpPr>
          <p:nvPr/>
        </p:nvSpPr>
        <p:spPr bwMode="auto">
          <a:xfrm>
            <a:off x="2182523" y="5661248"/>
            <a:ext cx="66128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b="1" smtClean="0">
                <a:solidFill>
                  <a:srgbClr val="0D0B1B"/>
                </a:solidFill>
              </a:rPr>
              <a:t>j=0</a:t>
            </a:r>
            <a:endParaRPr kumimoji="1" lang="en-US" altLang="zh-CN" b="1">
              <a:solidFill>
                <a:srgbClr val="0D0B1B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64224" y="1772816"/>
            <a:ext cx="38884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每当一趟匹配过程中出现字符比较不等时，不回溯</a:t>
            </a:r>
            <a:r>
              <a:rPr lang="en-US" altLang="zh-CN" sz="2800"/>
              <a:t>i</a:t>
            </a:r>
            <a:r>
              <a:rPr lang="zh-CN" altLang="en-US" sz="2800"/>
              <a:t>指针，而是利用已经得到的“部分匹配”的结果将模式串向右滑动尽可能远的距离，然后，继续</a:t>
            </a:r>
            <a:r>
              <a:rPr lang="zh-CN" altLang="en-US" sz="2800" smtClean="0"/>
              <a:t>比较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8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 animBg="1"/>
      <p:bldP spid="49" grpId="0"/>
      <p:bldP spid="50" grpId="0"/>
      <p:bldP spid="55" grpId="0"/>
      <p:bldP spid="57" grpId="0" animBg="1"/>
      <p:bldP spid="58" grpId="0" animBg="1"/>
      <p:bldP spid="59" grpId="0"/>
      <p:bldP spid="60" grpId="0"/>
      <p:bldP spid="61" grpId="0" animBg="1"/>
      <p:bldP spid="62" grpId="0" animBg="1"/>
      <p:bldP spid="63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KMP</a:t>
            </a:r>
            <a:r>
              <a:rPr lang="zh-CN" altLang="en-US" smtClean="0"/>
              <a:t>算法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mtClean="0"/>
              <a:t>由</a:t>
            </a:r>
            <a:r>
              <a:rPr lang="en-US" smtClean="0"/>
              <a:t>D</a:t>
            </a:r>
            <a:r>
              <a:rPr lang="en-US" altLang="zh-CN" smtClean="0"/>
              <a:t>onald</a:t>
            </a:r>
            <a:r>
              <a:rPr lang="en-US" smtClean="0"/>
              <a:t>. E. </a:t>
            </a:r>
            <a:r>
              <a:rPr lang="en-US" smtClean="0">
                <a:solidFill>
                  <a:srgbClr val="0000FF"/>
                </a:solidFill>
              </a:rPr>
              <a:t>K</a:t>
            </a:r>
            <a:r>
              <a:rPr lang="en-US" smtClean="0"/>
              <a:t>nuth、James. H. </a:t>
            </a:r>
            <a:r>
              <a:rPr lang="en-US" smtClean="0">
                <a:solidFill>
                  <a:srgbClr val="0000FF"/>
                </a:solidFill>
              </a:rPr>
              <a:t>M</a:t>
            </a:r>
            <a:r>
              <a:rPr lang="en-US" smtClean="0"/>
              <a:t>orris</a:t>
            </a:r>
            <a:r>
              <a:rPr lang="zh-CN" altLang="en-US" smtClean="0"/>
              <a:t>和</a:t>
            </a:r>
            <a:r>
              <a:rPr lang="en-US" smtClean="0"/>
              <a:t>Vaughan. R. </a:t>
            </a:r>
            <a:r>
              <a:rPr lang="en-US" smtClean="0">
                <a:solidFill>
                  <a:srgbClr val="0000FF"/>
                </a:solidFill>
              </a:rPr>
              <a:t>P</a:t>
            </a:r>
            <a:r>
              <a:rPr lang="en-US" smtClean="0"/>
              <a:t>ratt</a:t>
            </a:r>
            <a:r>
              <a:rPr lang="zh-CN" altLang="en-US" smtClean="0"/>
              <a:t>同时提出来的，故称为</a:t>
            </a:r>
            <a:r>
              <a:rPr lang="en-US" smtClean="0"/>
              <a:t>KMP</a:t>
            </a:r>
            <a:r>
              <a:rPr lang="zh-CN" altLang="en-US" smtClean="0"/>
              <a:t>算法</a:t>
            </a:r>
            <a:endParaRPr lang="en-US" altLang="zh-CN" smtClean="0"/>
          </a:p>
          <a:p>
            <a:pPr lvl="1"/>
            <a:r>
              <a:rPr lang="zh-CN" altLang="en-US"/>
              <a:t>每当一趟匹配过程中出现字符比较</a:t>
            </a:r>
            <a:r>
              <a:rPr lang="zh-CN" altLang="en-US" smtClean="0"/>
              <a:t>不相等</a:t>
            </a:r>
            <a:r>
              <a:rPr lang="zh-CN" altLang="en-US"/>
              <a:t>时，不</a:t>
            </a:r>
            <a:r>
              <a:rPr lang="zh-CN" altLang="en-US" smtClean="0"/>
              <a:t>回溯主串指针</a:t>
            </a:r>
            <a:r>
              <a:rPr lang="zh-CN" altLang="en-US"/>
              <a:t>，</a:t>
            </a:r>
            <a:r>
              <a:rPr lang="zh-CN" altLang="en-US" smtClean="0"/>
              <a:t>而是将模式</a:t>
            </a:r>
            <a:r>
              <a:rPr lang="zh-CN" altLang="en-US"/>
              <a:t>串向右</a:t>
            </a:r>
            <a:r>
              <a:rPr lang="zh-CN" altLang="en-US" smtClean="0"/>
              <a:t>滑动恰当位置，继续比较</a:t>
            </a:r>
            <a:endParaRPr lang="en-US" altLang="zh-CN" smtClean="0"/>
          </a:p>
          <a:p>
            <a:r>
              <a:rPr lang="zh-CN" altLang="en-US" smtClean="0"/>
              <a:t>挖掘了模式串内在的关联信息</a:t>
            </a:r>
            <a:endParaRPr lang="en-US" altLang="zh-CN" smtClean="0"/>
          </a:p>
          <a:p>
            <a:r>
              <a:rPr lang="zh-CN" altLang="en-US" smtClean="0"/>
              <a:t>消除了每趟失配后为实施下一趟比较时对主串指针的回退</a:t>
            </a:r>
            <a:r>
              <a:rPr lang="zh-CN" altLang="en-US"/>
              <a:t>，避免了对已被匹配过的字符的再</a:t>
            </a:r>
            <a:r>
              <a:rPr lang="zh-CN" altLang="en-US" smtClean="0"/>
              <a:t>检查</a:t>
            </a:r>
            <a:endParaRPr lang="en-US" altLang="zh-CN" smtClean="0"/>
          </a:p>
          <a:p>
            <a:r>
              <a:rPr lang="zh-CN" altLang="en-US" smtClean="0"/>
              <a:t>提高了模式匹配效率</a:t>
            </a:r>
            <a:endParaRPr lang="en-US" altLang="zh-CN" smtClean="0"/>
          </a:p>
          <a:p>
            <a:pPr lvl="1"/>
            <a:r>
              <a:rPr lang="zh-CN" altLang="en-US" sz="3200" smtClean="0"/>
              <a:t>令主串的长度是</a:t>
            </a:r>
            <a:r>
              <a:rPr lang="en-US" altLang="zh-CN" sz="3200" smtClean="0"/>
              <a:t>n</a:t>
            </a:r>
            <a:r>
              <a:rPr lang="zh-CN" altLang="en-US" sz="3200" smtClean="0"/>
              <a:t>，模式串的长度是</a:t>
            </a:r>
            <a:r>
              <a:rPr lang="en-US" altLang="zh-CN" sz="3200" smtClean="0"/>
              <a:t>m</a:t>
            </a:r>
            <a:r>
              <a:rPr lang="zh-CN" altLang="en-US" sz="3200" smtClean="0"/>
              <a:t>，则算法的时间复杂度：</a:t>
            </a:r>
            <a:r>
              <a:rPr lang="en-US" altLang="zh-CN" sz="3200" smtClean="0"/>
              <a:t>O(m+n)</a:t>
            </a:r>
            <a:endParaRPr lang="en-US" sz="320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675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在主串的</a:t>
            </a:r>
            <a:r>
              <a:rPr lang="en-US" altLang="zh-CN" smtClean="0"/>
              <a:t>s+j</a:t>
            </a:r>
            <a:r>
              <a:rPr lang="zh-CN" altLang="en-US" smtClean="0"/>
              <a:t>位置和模式串</a:t>
            </a:r>
            <a:r>
              <a:rPr lang="en-US" altLang="zh-CN" smtClean="0"/>
              <a:t>j</a:t>
            </a:r>
            <a:r>
              <a:rPr lang="zh-CN" altLang="en-US" smtClean="0"/>
              <a:t>位置 匹配失败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altLang="zh-CN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dirty="0" smtClean="0"/>
              <a:t>这时</a:t>
            </a:r>
            <a:r>
              <a:rPr kumimoji="1" lang="en-US" altLang="zh-CN" dirty="0" smtClean="0">
                <a:solidFill>
                  <a:srgbClr val="000099"/>
                </a:solidFill>
              </a:rPr>
              <a:t> </a:t>
            </a:r>
            <a:r>
              <a:rPr kumimoji="1" lang="en-US" altLang="zh-CN" dirty="0" err="1" smtClean="0">
                <a:solidFill>
                  <a:srgbClr val="000099"/>
                </a:solidFill>
              </a:rPr>
              <a:t>t</a:t>
            </a:r>
            <a:r>
              <a:rPr kumimoji="1" lang="en-US" altLang="zh-CN" baseline="-25000" dirty="0" err="1" smtClean="0">
                <a:solidFill>
                  <a:srgbClr val="000099"/>
                </a:solidFill>
              </a:rPr>
              <a:t>s</a:t>
            </a:r>
            <a:r>
              <a:rPr kumimoji="1" lang="en-US" altLang="zh-CN" smtClean="0">
                <a:solidFill>
                  <a:srgbClr val="000099"/>
                </a:solidFill>
              </a:rPr>
              <a:t> </a:t>
            </a:r>
            <a:r>
              <a:rPr kumimoji="1" lang="en-US" altLang="zh-CN">
                <a:solidFill>
                  <a:srgbClr val="C00000"/>
                </a:solidFill>
              </a:rPr>
              <a:t>t</a:t>
            </a:r>
            <a:r>
              <a:rPr kumimoji="1" lang="en-US" altLang="zh-CN" baseline="-25000">
                <a:solidFill>
                  <a:srgbClr val="C00000"/>
                </a:solidFill>
              </a:rPr>
              <a:t>s+1</a:t>
            </a:r>
            <a:r>
              <a:rPr kumimoji="1" lang="en-US" altLang="zh-CN">
                <a:solidFill>
                  <a:srgbClr val="C00000"/>
                </a:solidFill>
              </a:rPr>
              <a:t> t</a:t>
            </a:r>
            <a:r>
              <a:rPr kumimoji="1" lang="en-US" altLang="zh-CN" baseline="-25000">
                <a:solidFill>
                  <a:srgbClr val="C00000"/>
                </a:solidFill>
              </a:rPr>
              <a:t>s+2</a:t>
            </a:r>
            <a:r>
              <a:rPr kumimoji="1" lang="en-US" altLang="zh-CN">
                <a:solidFill>
                  <a:srgbClr val="C00000"/>
                </a:solidFill>
              </a:rPr>
              <a:t> … </a:t>
            </a:r>
            <a:r>
              <a:rPr kumimoji="1" lang="en-US" altLang="zh-CN" smtClean="0">
                <a:solidFill>
                  <a:srgbClr val="C00000"/>
                </a:solidFill>
              </a:rPr>
              <a:t>t</a:t>
            </a:r>
            <a:r>
              <a:rPr kumimoji="1" lang="en-US" altLang="zh-CN" baseline="-25000" smtClean="0">
                <a:solidFill>
                  <a:srgbClr val="C00000"/>
                </a:solidFill>
              </a:rPr>
              <a:t>s+j-1</a:t>
            </a:r>
            <a:r>
              <a:rPr kumimoji="1" lang="en-US" altLang="zh-CN">
                <a:solidFill>
                  <a:srgbClr val="C00000"/>
                </a:solidFill>
              </a:rPr>
              <a:t> </a:t>
            </a:r>
            <a:r>
              <a:rPr kumimoji="1" lang="en-US" altLang="zh-CN">
                <a:solidFill>
                  <a:srgbClr val="000099"/>
                </a:solidFill>
              </a:rPr>
              <a:t>= </a:t>
            </a:r>
            <a:r>
              <a:rPr kumimoji="1" lang="en-US" altLang="zh-CN" smtClean="0">
                <a:solidFill>
                  <a:srgbClr val="000099"/>
                </a:solidFill>
              </a:rPr>
              <a:t>p</a:t>
            </a:r>
            <a:r>
              <a:rPr kumimoji="1" lang="en-US" altLang="zh-CN" baseline="-25000" smtClean="0">
                <a:solidFill>
                  <a:srgbClr val="000099"/>
                </a:solidFill>
              </a:rPr>
              <a:t>0</a:t>
            </a:r>
            <a:r>
              <a:rPr kumimoji="1" lang="en-US" altLang="zh-CN" smtClean="0">
                <a:solidFill>
                  <a:srgbClr val="000099"/>
                </a:solidFill>
              </a:rPr>
              <a:t> </a:t>
            </a:r>
            <a:r>
              <a:rPr kumimoji="1" lang="en-US" altLang="zh-CN">
                <a:solidFill>
                  <a:srgbClr val="C00000"/>
                </a:solidFill>
              </a:rPr>
              <a:t>p</a:t>
            </a:r>
            <a:r>
              <a:rPr kumimoji="1" lang="en-US" altLang="zh-CN" baseline="-25000">
                <a:solidFill>
                  <a:srgbClr val="C00000"/>
                </a:solidFill>
              </a:rPr>
              <a:t>1</a:t>
            </a:r>
            <a:r>
              <a:rPr kumimoji="1" lang="en-US" altLang="zh-CN">
                <a:solidFill>
                  <a:srgbClr val="C00000"/>
                </a:solidFill>
              </a:rPr>
              <a:t> … </a:t>
            </a:r>
            <a:r>
              <a:rPr kumimoji="1" lang="en-US" altLang="zh-CN" smtClean="0">
                <a:solidFill>
                  <a:srgbClr val="C00000"/>
                </a:solidFill>
              </a:rPr>
              <a:t>p</a:t>
            </a:r>
            <a:r>
              <a:rPr kumimoji="1" lang="en-US" altLang="zh-CN" baseline="-25000" smtClean="0">
                <a:solidFill>
                  <a:srgbClr val="C00000"/>
                </a:solidFill>
              </a:rPr>
              <a:t>j-1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dirty="0"/>
              <a:t>下一</a:t>
            </a:r>
            <a:r>
              <a:rPr lang="zh-CN" altLang="en-US" dirty="0" smtClean="0"/>
              <a:t>趟匹配判断</a:t>
            </a:r>
            <a:r>
              <a:rPr kumimoji="1" lang="en-US" altLang="zh-CN" dirty="0" smtClean="0"/>
              <a:t>p</a:t>
            </a:r>
            <a:r>
              <a:rPr kumimoji="1" lang="en-US" altLang="zh-CN" baseline="-25000" dirty="0" smtClean="0"/>
              <a:t>0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p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 …p</a:t>
            </a:r>
            <a:r>
              <a:rPr kumimoji="1" lang="en-US" altLang="zh-CN" baseline="-25000" dirty="0"/>
              <a:t>j-2 </a:t>
            </a:r>
            <a:r>
              <a:rPr lang="zh-CN" altLang="en-US" dirty="0"/>
              <a:t>和</a:t>
            </a:r>
            <a:r>
              <a:rPr kumimoji="1" lang="en-US" altLang="zh-CN" dirty="0" smtClean="0"/>
              <a:t>t</a:t>
            </a:r>
            <a:r>
              <a:rPr kumimoji="1" lang="en-US" altLang="zh-CN" baseline="-25000" dirty="0" smtClean="0"/>
              <a:t>s+1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t</a:t>
            </a:r>
            <a:r>
              <a:rPr kumimoji="1" lang="en-US" altLang="zh-CN" baseline="-25000" dirty="0"/>
              <a:t>s+2</a:t>
            </a:r>
            <a:r>
              <a:rPr kumimoji="1" lang="en-US" altLang="zh-CN" dirty="0"/>
              <a:t> … </a:t>
            </a:r>
            <a:r>
              <a:rPr kumimoji="1" lang="en-US" altLang="zh-CN" dirty="0" smtClean="0"/>
              <a:t>t</a:t>
            </a:r>
            <a:r>
              <a:rPr kumimoji="1" lang="en-US" altLang="zh-CN" baseline="-25000" dirty="0" smtClean="0"/>
              <a:t>s+j-1</a:t>
            </a:r>
            <a:r>
              <a:rPr kumimoji="1" lang="zh-CN" altLang="en-US" dirty="0" smtClean="0"/>
              <a:t>两者是否相等，那么</a:t>
            </a:r>
            <a:r>
              <a:rPr lang="zh-CN" altLang="en-US" dirty="0" smtClean="0"/>
              <a:t>如果</a:t>
            </a:r>
            <a:r>
              <a:rPr kumimoji="1" lang="en-US" altLang="zh-CN" dirty="0"/>
              <a:t>p</a:t>
            </a:r>
            <a:r>
              <a:rPr kumimoji="1" lang="en-US" altLang="zh-CN" baseline="-25000" dirty="0"/>
              <a:t>0</a:t>
            </a:r>
            <a:r>
              <a:rPr kumimoji="1" lang="en-US" altLang="zh-CN" dirty="0"/>
              <a:t> p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 … p</a:t>
            </a:r>
            <a:r>
              <a:rPr kumimoji="1" lang="en-US" altLang="zh-CN" baseline="-25000" dirty="0"/>
              <a:t>j-2 </a:t>
            </a:r>
            <a:r>
              <a:rPr kumimoji="1" lang="en-US" altLang="zh-CN" dirty="0">
                <a:sym typeface="Symbol" pitchFamily="18" charset="2"/>
              </a:rPr>
              <a:t></a:t>
            </a:r>
            <a:r>
              <a:rPr kumimoji="1" lang="en-US" altLang="zh-CN" dirty="0"/>
              <a:t> p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 p</a:t>
            </a:r>
            <a:r>
              <a:rPr kumimoji="1" lang="en-US" altLang="zh-CN" baseline="-25000" dirty="0"/>
              <a:t>2 </a:t>
            </a:r>
            <a:r>
              <a:rPr kumimoji="1" lang="en-US" altLang="zh-CN" dirty="0"/>
              <a:t>…p</a:t>
            </a:r>
            <a:r>
              <a:rPr kumimoji="1" lang="en-US" altLang="zh-CN" baseline="-25000" dirty="0"/>
              <a:t>j-1 </a:t>
            </a:r>
            <a:r>
              <a:rPr kumimoji="1" lang="zh-CN" altLang="en-US" baseline="-25000" dirty="0" smtClean="0"/>
              <a:t>，</a:t>
            </a:r>
            <a:r>
              <a:rPr lang="zh-CN" altLang="en-US" dirty="0" smtClean="0"/>
              <a:t>那么，</a:t>
            </a:r>
            <a:r>
              <a:rPr lang="zh-CN" altLang="en-US" dirty="0"/>
              <a:t>下一趟必不</a:t>
            </a:r>
            <a:r>
              <a:rPr lang="zh-CN" altLang="en-US" dirty="0" smtClean="0"/>
              <a:t>匹配</a:t>
            </a:r>
            <a:endParaRPr kumimoji="1" lang="en-US" altLang="zh-CN" baseline="-250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dirty="0" smtClean="0"/>
              <a:t>同样地，若</a:t>
            </a:r>
            <a:r>
              <a:rPr kumimoji="1" lang="en-US" altLang="zh-CN" dirty="0" smtClean="0"/>
              <a:t>p</a:t>
            </a:r>
            <a:r>
              <a:rPr kumimoji="1" lang="en-US" altLang="zh-CN" baseline="-25000" dirty="0" smtClean="0"/>
              <a:t>0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p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 …p</a:t>
            </a:r>
            <a:r>
              <a:rPr kumimoji="1" lang="en-US" altLang="zh-CN" baseline="-25000" dirty="0"/>
              <a:t>j-3  </a:t>
            </a:r>
            <a:r>
              <a:rPr kumimoji="1" lang="en-US" altLang="zh-CN" dirty="0">
                <a:sym typeface="Symbol" pitchFamily="18" charset="2"/>
              </a:rPr>
              <a:t></a:t>
            </a:r>
            <a:r>
              <a:rPr kumimoji="1" lang="en-US" altLang="zh-CN" dirty="0"/>
              <a:t> p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 p</a:t>
            </a:r>
            <a:r>
              <a:rPr kumimoji="1" lang="en-US" altLang="zh-CN" baseline="-25000" dirty="0"/>
              <a:t>3 </a:t>
            </a:r>
            <a:r>
              <a:rPr kumimoji="1" lang="en-US" altLang="zh-CN" dirty="0"/>
              <a:t>…</a:t>
            </a:r>
            <a:r>
              <a:rPr kumimoji="1" lang="en-US" altLang="zh-CN" dirty="0" smtClean="0"/>
              <a:t>p</a:t>
            </a:r>
            <a:r>
              <a:rPr kumimoji="1" lang="en-US" altLang="zh-CN" baseline="-25000" dirty="0" smtClean="0"/>
              <a:t>j-1</a:t>
            </a:r>
            <a:r>
              <a:rPr kumimoji="1" lang="zh-CN" altLang="en-US" baseline="-25000" dirty="0" smtClean="0"/>
              <a:t>，</a:t>
            </a:r>
            <a:r>
              <a:rPr lang="zh-CN" altLang="en-US" dirty="0" smtClean="0"/>
              <a:t>则</a:t>
            </a:r>
            <a:r>
              <a:rPr lang="zh-CN" altLang="en-US" dirty="0"/>
              <a:t>再下一趟也不</a:t>
            </a:r>
            <a:r>
              <a:rPr lang="zh-CN" altLang="en-US" dirty="0" smtClean="0"/>
              <a:t>匹配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0828" y="980728"/>
            <a:ext cx="8352928" cy="143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200" i="1">
                <a:solidFill>
                  <a:srgbClr val="CC0000"/>
                </a:solidFill>
                <a:latin typeface="Times New Roman"/>
                <a:ea typeface="华文楷体" pitchFamily="2" charset="-122"/>
              </a:rPr>
              <a:t> </a:t>
            </a:r>
            <a:r>
              <a:rPr kumimoji="1" lang="en-US" altLang="zh-CN" sz="3000">
                <a:solidFill>
                  <a:srgbClr val="CC0000"/>
                </a:solidFill>
                <a:latin typeface="Times New Roman"/>
                <a:ea typeface="华文楷体" pitchFamily="2" charset="-122"/>
              </a:rPr>
              <a:t>T</a:t>
            </a:r>
            <a:r>
              <a:rPr kumimoji="1" lang="en-US" altLang="zh-CN" sz="3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    </a:t>
            </a:r>
            <a:r>
              <a:rPr kumimoji="1" lang="en-US" altLang="zh-CN" sz="3000">
                <a:solidFill>
                  <a:srgbClr val="008000"/>
                </a:solidFill>
                <a:latin typeface="Times New Roman"/>
                <a:ea typeface="华文楷体" pitchFamily="2" charset="-122"/>
              </a:rPr>
              <a:t>t</a:t>
            </a:r>
            <a:r>
              <a:rPr kumimoji="1" lang="en-US" altLang="zh-CN" sz="3000" baseline="-25000">
                <a:solidFill>
                  <a:srgbClr val="008000"/>
                </a:solidFill>
                <a:latin typeface="Times New Roman"/>
                <a:ea typeface="华文楷体" pitchFamily="2" charset="-122"/>
              </a:rPr>
              <a:t>0</a:t>
            </a:r>
            <a:r>
              <a:rPr kumimoji="1" lang="en-US" altLang="zh-CN" sz="3000">
                <a:solidFill>
                  <a:srgbClr val="008000"/>
                </a:solidFill>
                <a:latin typeface="Times New Roman"/>
                <a:ea typeface="华文楷体" pitchFamily="2" charset="-122"/>
              </a:rPr>
              <a:t> t</a:t>
            </a:r>
            <a:r>
              <a:rPr kumimoji="1" lang="en-US" altLang="zh-CN" sz="3000" baseline="-25000">
                <a:solidFill>
                  <a:srgbClr val="008000"/>
                </a:solidFill>
                <a:latin typeface="Times New Roman"/>
                <a:ea typeface="华文楷体" pitchFamily="2" charset="-122"/>
              </a:rPr>
              <a:t>1</a:t>
            </a:r>
            <a:r>
              <a:rPr kumimoji="1" lang="en-US" altLang="zh-CN" sz="3000">
                <a:solidFill>
                  <a:srgbClr val="008000"/>
                </a:solidFill>
                <a:latin typeface="Times New Roman"/>
                <a:ea typeface="华文楷体" pitchFamily="2" charset="-122"/>
              </a:rPr>
              <a:t> … t</a:t>
            </a:r>
            <a:r>
              <a:rPr kumimoji="1" lang="en-US" altLang="zh-CN" sz="3000" baseline="-25000">
                <a:solidFill>
                  <a:srgbClr val="008000"/>
                </a:solidFill>
                <a:latin typeface="Times New Roman"/>
                <a:ea typeface="华文楷体" pitchFamily="2" charset="-122"/>
              </a:rPr>
              <a:t>s-1</a:t>
            </a:r>
            <a:r>
              <a:rPr kumimoji="1" lang="en-US" altLang="zh-CN" sz="3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 t</a:t>
            </a:r>
            <a:r>
              <a:rPr kumimoji="1" lang="en-US" altLang="zh-CN" sz="3000" baseline="-25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s</a:t>
            </a:r>
            <a:r>
              <a:rPr kumimoji="1" lang="en-US" altLang="zh-CN" sz="3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   t</a:t>
            </a:r>
            <a:r>
              <a:rPr kumimoji="1" lang="en-US" altLang="zh-CN" sz="3000" baseline="-25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s+1</a:t>
            </a:r>
            <a:r>
              <a:rPr kumimoji="1" lang="en-US" altLang="zh-CN" sz="3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 t</a:t>
            </a:r>
            <a:r>
              <a:rPr kumimoji="1" lang="en-US" altLang="zh-CN" sz="3000" baseline="-25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s+2</a:t>
            </a:r>
            <a:r>
              <a:rPr kumimoji="1" lang="en-US" altLang="zh-CN" sz="3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 … t</a:t>
            </a:r>
            <a:r>
              <a:rPr kumimoji="1" lang="en-US" altLang="zh-CN" sz="3000" baseline="-25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s+j</a:t>
            </a:r>
            <a:r>
              <a:rPr kumimoji="1" lang="en-US" altLang="zh-CN" sz="3000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华文楷体" pitchFamily="2" charset="-122"/>
              </a:rPr>
              <a:t>-</a:t>
            </a:r>
            <a:r>
              <a:rPr kumimoji="1" lang="en-US" altLang="zh-CN" sz="3000" baseline="-25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1</a:t>
            </a:r>
            <a:r>
              <a:rPr kumimoji="1" lang="en-US" altLang="zh-CN" sz="3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 </a:t>
            </a:r>
            <a:r>
              <a:rPr kumimoji="1" lang="en-US" altLang="zh-CN" sz="3000">
                <a:solidFill>
                  <a:srgbClr val="004C2B"/>
                </a:solidFill>
                <a:latin typeface="Times New Roman"/>
                <a:ea typeface="华文楷体" pitchFamily="2" charset="-122"/>
              </a:rPr>
              <a:t>t</a:t>
            </a:r>
            <a:r>
              <a:rPr kumimoji="1" lang="en-US" altLang="zh-CN" sz="3000" baseline="-25000">
                <a:solidFill>
                  <a:srgbClr val="004C2B"/>
                </a:solidFill>
                <a:latin typeface="Times New Roman"/>
                <a:ea typeface="华文楷体" pitchFamily="2" charset="-122"/>
              </a:rPr>
              <a:t>s+j</a:t>
            </a:r>
            <a:r>
              <a:rPr kumimoji="1" lang="en-US" altLang="zh-CN" sz="3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 </a:t>
            </a:r>
            <a:r>
              <a:rPr kumimoji="1" lang="en-US" altLang="zh-CN" sz="3000">
                <a:solidFill>
                  <a:srgbClr val="008000"/>
                </a:solidFill>
                <a:latin typeface="Times New Roman"/>
                <a:ea typeface="华文楷体" pitchFamily="2" charset="-122"/>
              </a:rPr>
              <a:t>t</a:t>
            </a:r>
            <a:r>
              <a:rPr kumimoji="1" lang="en-US" altLang="zh-CN" sz="3000" baseline="-25000">
                <a:solidFill>
                  <a:srgbClr val="008000"/>
                </a:solidFill>
                <a:latin typeface="Times New Roman"/>
                <a:ea typeface="华文楷体" pitchFamily="2" charset="-122"/>
              </a:rPr>
              <a:t>s+j+1</a:t>
            </a:r>
            <a:r>
              <a:rPr kumimoji="1" lang="en-US" altLang="zh-CN" sz="3000">
                <a:solidFill>
                  <a:srgbClr val="008000"/>
                </a:solidFill>
                <a:latin typeface="Times New Roman"/>
                <a:ea typeface="华文楷体" pitchFamily="2" charset="-122"/>
              </a:rPr>
              <a:t> … t</a:t>
            </a:r>
            <a:r>
              <a:rPr kumimoji="1" lang="en-US" altLang="zh-CN" sz="3000" baseline="-25000">
                <a:solidFill>
                  <a:srgbClr val="008000"/>
                </a:solidFill>
                <a:latin typeface="Times New Roman"/>
                <a:ea typeface="华文楷体" pitchFamily="2" charset="-122"/>
              </a:rPr>
              <a:t>n-1</a:t>
            </a:r>
          </a:p>
          <a:p>
            <a:pPr lv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                         </a:t>
            </a:r>
            <a:r>
              <a:rPr kumimoji="1" lang="en-US" altLang="zh-CN" sz="2400">
                <a:solidFill>
                  <a:srgbClr val="FF3300"/>
                </a:solidFill>
                <a:latin typeface="Times New Roman"/>
                <a:ea typeface="华文楷体" pitchFamily="2" charset="-122"/>
              </a:rPr>
              <a:t>‖     ‖        ‖      ‖      ‖       </a:t>
            </a:r>
            <a:r>
              <a:rPr kumimoji="1"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华文楷体" pitchFamily="2" charset="-122"/>
                <a:sym typeface="Symbol" pitchFamily="18" charset="2"/>
              </a:rPr>
              <a:t></a:t>
            </a:r>
            <a:endParaRPr kumimoji="1" lang="en-US" altLang="zh-CN" sz="2400">
              <a:solidFill>
                <a:srgbClr val="000099"/>
              </a:solidFill>
              <a:latin typeface="Times New Roman"/>
              <a:ea typeface="华文楷体" pitchFamily="2" charset="-122"/>
            </a:endParaRPr>
          </a:p>
          <a:p>
            <a:pPr lv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000">
                <a:solidFill>
                  <a:srgbClr val="CC0000"/>
                </a:solidFill>
                <a:latin typeface="Times New Roman"/>
                <a:ea typeface="华文楷体" pitchFamily="2" charset="-122"/>
              </a:rPr>
              <a:t> P</a:t>
            </a:r>
            <a:r>
              <a:rPr kumimoji="1" lang="en-US" altLang="zh-CN" sz="3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	               p</a:t>
            </a:r>
            <a:r>
              <a:rPr kumimoji="1" lang="en-US" altLang="zh-CN" sz="3000" baseline="-25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0</a:t>
            </a:r>
            <a:r>
              <a:rPr kumimoji="1" lang="en-US" altLang="zh-CN" sz="3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  p</a:t>
            </a:r>
            <a:r>
              <a:rPr kumimoji="1" lang="en-US" altLang="zh-CN" sz="3000" baseline="-25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1</a:t>
            </a:r>
            <a:r>
              <a:rPr kumimoji="1" lang="en-US" altLang="zh-CN" sz="3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   p</a:t>
            </a:r>
            <a:r>
              <a:rPr kumimoji="1" lang="en-US" altLang="zh-CN" sz="3000" baseline="-25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2    </a:t>
            </a:r>
            <a:r>
              <a:rPr kumimoji="1" lang="en-US" altLang="zh-CN" sz="3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…  p</a:t>
            </a:r>
            <a:r>
              <a:rPr kumimoji="1" lang="en-US" altLang="zh-CN" sz="3000" baseline="-25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j</a:t>
            </a:r>
            <a:r>
              <a:rPr kumimoji="1" lang="en-US" altLang="zh-CN" sz="3000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华文楷体" pitchFamily="2" charset="-122"/>
              </a:rPr>
              <a:t>-</a:t>
            </a:r>
            <a:r>
              <a:rPr kumimoji="1" lang="en-US" altLang="zh-CN" sz="3000" baseline="-25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1</a:t>
            </a:r>
            <a:r>
              <a:rPr kumimoji="1" lang="en-US" altLang="zh-CN" sz="3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  </a:t>
            </a:r>
            <a:r>
              <a:rPr kumimoji="1" lang="en-US" altLang="zh-CN" sz="3000">
                <a:solidFill>
                  <a:srgbClr val="004C2B"/>
                </a:solidFill>
                <a:latin typeface="Times New Roman"/>
                <a:ea typeface="华文楷体" pitchFamily="2" charset="-122"/>
              </a:rPr>
              <a:t>p</a:t>
            </a:r>
            <a:r>
              <a:rPr kumimoji="1" lang="en-US" altLang="zh-CN" sz="3000" baseline="-25000">
                <a:solidFill>
                  <a:srgbClr val="004C2B"/>
                </a:solidFill>
                <a:latin typeface="Times New Roman"/>
                <a:ea typeface="华文楷体" pitchFamily="2" charset="-122"/>
              </a:rPr>
              <a:t>j </a:t>
            </a:r>
            <a:r>
              <a:rPr kumimoji="1" lang="en-US" altLang="zh-CN" sz="3000" baseline="-25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   </a:t>
            </a:r>
            <a:endParaRPr kumimoji="1" lang="en-US" altLang="zh-CN" sz="3000" baseline="-25000" dirty="0">
              <a:solidFill>
                <a:srgbClr val="000099"/>
              </a:solidFill>
              <a:latin typeface="Times New Roman"/>
              <a:ea typeface="华文楷体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275856" y="2492896"/>
            <a:ext cx="36004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solidFill>
                  <a:srgbClr val="FF0000"/>
                </a:solidFill>
                <a:latin typeface="Times New Roman" pitchFamily="18" charset="0"/>
              </a:rPr>
              <a:t>p</a:t>
            </a:r>
            <a:r>
              <a:rPr kumimoji="1" lang="en-US" altLang="zh-CN" sz="3000" baseline="-25000" dirty="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kumimoji="1" lang="en-US" altLang="zh-CN" sz="3000" dirty="0">
                <a:solidFill>
                  <a:srgbClr val="FF0000"/>
                </a:solidFill>
                <a:latin typeface="Times New Roman" pitchFamily="18" charset="0"/>
              </a:rPr>
              <a:t>   p</a:t>
            </a:r>
            <a:r>
              <a:rPr kumimoji="1" lang="en-US" altLang="zh-CN" sz="3000" baseline="-25000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kumimoji="1" lang="en-US" altLang="zh-CN" sz="3000" dirty="0">
                <a:solidFill>
                  <a:srgbClr val="FF0000"/>
                </a:solidFill>
                <a:latin typeface="Times New Roman" pitchFamily="18" charset="0"/>
              </a:rPr>
              <a:t>   …  p</a:t>
            </a:r>
            <a:r>
              <a:rPr kumimoji="1" lang="en-US" altLang="zh-CN" sz="3000" baseline="-25000" dirty="0">
                <a:solidFill>
                  <a:srgbClr val="FF0000"/>
                </a:solidFill>
                <a:latin typeface="Times New Roman" pitchFamily="18" charset="0"/>
              </a:rPr>
              <a:t>j</a:t>
            </a:r>
            <a:r>
              <a:rPr kumimoji="1" lang="en-US" altLang="zh-CN" sz="3000" b="0" baseline="-25000" dirty="0">
                <a:solidFill>
                  <a:srgbClr val="FF0000"/>
                </a:solidFill>
              </a:rPr>
              <a:t>-</a:t>
            </a:r>
            <a:r>
              <a:rPr kumimoji="1" lang="en-US" altLang="zh-CN" sz="3000" baseline="-25000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851920" y="3140968"/>
            <a:ext cx="36004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solidFill>
                  <a:srgbClr val="FF0000"/>
                </a:solidFill>
                <a:latin typeface="Times New Roman" pitchFamily="18" charset="0"/>
              </a:rPr>
              <a:t>p</a:t>
            </a:r>
            <a:r>
              <a:rPr kumimoji="1" lang="en-US" altLang="zh-CN" sz="3000" baseline="-25000" dirty="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kumimoji="1" lang="en-US" altLang="zh-CN" sz="3000" dirty="0">
                <a:solidFill>
                  <a:srgbClr val="FF0000"/>
                </a:solidFill>
                <a:latin typeface="Times New Roman" pitchFamily="18" charset="0"/>
              </a:rPr>
              <a:t>   p</a:t>
            </a:r>
            <a:r>
              <a:rPr kumimoji="1" lang="en-US" altLang="zh-CN" sz="3000" baseline="-25000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kumimoji="1" lang="en-US" altLang="zh-CN" sz="3000" dirty="0">
                <a:solidFill>
                  <a:srgbClr val="FF0000"/>
                </a:solidFill>
                <a:latin typeface="Times New Roman" pitchFamily="18" charset="0"/>
              </a:rPr>
              <a:t>   …  p</a:t>
            </a:r>
            <a:r>
              <a:rPr kumimoji="1" lang="en-US" altLang="zh-CN" sz="3000" baseline="-25000" dirty="0">
                <a:solidFill>
                  <a:srgbClr val="FF0000"/>
                </a:solidFill>
                <a:latin typeface="Times New Roman" pitchFamily="18" charset="0"/>
              </a:rPr>
              <a:t>j</a:t>
            </a:r>
            <a:r>
              <a:rPr kumimoji="1" lang="en-US" altLang="zh-CN" sz="3000" b="0" baseline="-25000" dirty="0">
                <a:solidFill>
                  <a:srgbClr val="FF0000"/>
                </a:solidFill>
              </a:rPr>
              <a:t>-</a:t>
            </a:r>
            <a:r>
              <a:rPr kumimoji="1" lang="en-US" altLang="zh-CN" sz="3000" baseline="-25000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78421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defRPr/>
            </a:pPr>
            <a:r>
              <a:rPr kumimoji="1" lang="zh-CN" altLang="en-US" dirty="0"/>
              <a:t>直到对于某一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” </a:t>
            </a:r>
            <a:r>
              <a:rPr kumimoji="1" lang="en-US" altLang="zh-CN" dirty="0" smtClean="0">
                <a:solidFill>
                  <a:schemeClr val="tx2"/>
                </a:solidFill>
              </a:rPr>
              <a:t>k</a:t>
            </a:r>
            <a:r>
              <a:rPr kumimoji="1" lang="en-US" altLang="zh-CN" dirty="0"/>
              <a:t>”</a:t>
            </a:r>
            <a:r>
              <a:rPr kumimoji="1" lang="zh-CN" altLang="en-US" dirty="0" smtClean="0"/>
              <a:t>值</a:t>
            </a:r>
            <a:r>
              <a:rPr kumimoji="1" lang="zh-CN" altLang="en-US" dirty="0"/>
              <a:t>，</a:t>
            </a:r>
            <a:r>
              <a:rPr kumimoji="1" lang="zh-CN" altLang="en-US" dirty="0" smtClean="0"/>
              <a:t>使得</a:t>
            </a:r>
            <a:r>
              <a:rPr kumimoji="1" lang="zh-CN" altLang="en-US" dirty="0"/>
              <a:t>：</a:t>
            </a:r>
          </a:p>
          <a:p>
            <a:pPr marL="0" indent="0">
              <a:buNone/>
              <a:defRPr/>
            </a:pPr>
            <a:r>
              <a:rPr kumimoji="1" lang="zh-CN" altLang="en-US" dirty="0">
                <a:solidFill>
                  <a:srgbClr val="000099"/>
                </a:solidFill>
              </a:rPr>
              <a:t>               </a:t>
            </a:r>
            <a:r>
              <a:rPr kumimoji="1" lang="zh-CN" altLang="en-US" dirty="0" smtClean="0">
                <a:solidFill>
                  <a:srgbClr val="000099"/>
                </a:solidFill>
              </a:rPr>
              <a:t> </a:t>
            </a:r>
            <a:r>
              <a:rPr kumimoji="1" lang="en-US" altLang="zh-CN" dirty="0">
                <a:solidFill>
                  <a:srgbClr val="000099"/>
                </a:solidFill>
              </a:rPr>
              <a:t>p</a:t>
            </a:r>
            <a:r>
              <a:rPr kumimoji="1" lang="en-US" altLang="zh-CN" baseline="-25000" dirty="0">
                <a:solidFill>
                  <a:srgbClr val="000099"/>
                </a:solidFill>
              </a:rPr>
              <a:t>0</a:t>
            </a:r>
            <a:r>
              <a:rPr kumimoji="1" lang="en-US" altLang="zh-CN" dirty="0">
                <a:solidFill>
                  <a:srgbClr val="000099"/>
                </a:solidFill>
              </a:rPr>
              <a:t> p</a:t>
            </a:r>
            <a:r>
              <a:rPr kumimoji="1" lang="en-US" altLang="zh-CN" baseline="-25000" dirty="0">
                <a:solidFill>
                  <a:srgbClr val="000099"/>
                </a:solidFill>
              </a:rPr>
              <a:t>1</a:t>
            </a:r>
            <a:r>
              <a:rPr kumimoji="1" lang="en-US" altLang="zh-CN" dirty="0">
                <a:solidFill>
                  <a:srgbClr val="000099"/>
                </a:solidFill>
              </a:rPr>
              <a:t> …p</a:t>
            </a:r>
            <a:r>
              <a:rPr kumimoji="1" lang="en-US" altLang="zh-CN" baseline="-25000" dirty="0">
                <a:solidFill>
                  <a:srgbClr val="000099"/>
                </a:solidFill>
              </a:rPr>
              <a:t>k+1  </a:t>
            </a:r>
            <a:r>
              <a:rPr kumimoji="1" lang="en-US" altLang="zh-CN" dirty="0">
                <a:solidFill>
                  <a:srgbClr val="000099"/>
                </a:solidFill>
                <a:sym typeface="Symbol" pitchFamily="18" charset="2"/>
              </a:rPr>
              <a:t></a:t>
            </a:r>
            <a:r>
              <a:rPr kumimoji="1" lang="en-US" altLang="zh-CN" dirty="0">
                <a:solidFill>
                  <a:srgbClr val="000099"/>
                </a:solidFill>
              </a:rPr>
              <a:t> p</a:t>
            </a:r>
            <a:r>
              <a:rPr kumimoji="1" lang="en-US" altLang="zh-CN" baseline="-25000" dirty="0">
                <a:solidFill>
                  <a:srgbClr val="000099"/>
                </a:solidFill>
              </a:rPr>
              <a:t>j-k-2</a:t>
            </a:r>
            <a:r>
              <a:rPr kumimoji="1" lang="en-US" altLang="zh-CN" dirty="0">
                <a:solidFill>
                  <a:srgbClr val="000099"/>
                </a:solidFill>
              </a:rPr>
              <a:t> p</a:t>
            </a:r>
            <a:r>
              <a:rPr kumimoji="1" lang="en-US" altLang="zh-CN" baseline="-25000" dirty="0">
                <a:solidFill>
                  <a:srgbClr val="000099"/>
                </a:solidFill>
              </a:rPr>
              <a:t>j-k-1 </a:t>
            </a:r>
            <a:r>
              <a:rPr kumimoji="1" lang="en-US" altLang="zh-CN" dirty="0">
                <a:solidFill>
                  <a:srgbClr val="000099"/>
                </a:solidFill>
              </a:rPr>
              <a:t>…p</a:t>
            </a:r>
            <a:r>
              <a:rPr kumimoji="1" lang="en-US" altLang="zh-CN" baseline="-25000" dirty="0">
                <a:solidFill>
                  <a:srgbClr val="000099"/>
                </a:solidFill>
              </a:rPr>
              <a:t>j-1  </a:t>
            </a:r>
          </a:p>
          <a:p>
            <a:pPr>
              <a:defRPr/>
            </a:pPr>
            <a:endParaRPr kumimoji="1" lang="en-US" altLang="zh-CN" sz="1050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>
              <a:buNone/>
              <a:defRPr/>
            </a:pPr>
            <a:r>
              <a:rPr kumimoji="1" lang="en-US" altLang="zh-CN" dirty="0" smtClean="0"/>
              <a:t>  </a:t>
            </a:r>
            <a:r>
              <a:rPr kumimoji="1" lang="zh-CN" altLang="en-US" dirty="0" smtClean="0"/>
              <a:t>且</a:t>
            </a:r>
            <a:r>
              <a:rPr kumimoji="1" lang="zh-CN" altLang="en-US" baseline="-25000" dirty="0" smtClean="0">
                <a:solidFill>
                  <a:srgbClr val="000099"/>
                </a:solidFill>
              </a:rPr>
              <a:t>                      </a:t>
            </a:r>
            <a:r>
              <a:rPr kumimoji="1" lang="en-US" altLang="zh-CN" dirty="0">
                <a:solidFill>
                  <a:srgbClr val="000099"/>
                </a:solidFill>
              </a:rPr>
              <a:t>p</a:t>
            </a:r>
            <a:r>
              <a:rPr kumimoji="1" lang="en-US" altLang="zh-CN" baseline="-25000" dirty="0">
                <a:solidFill>
                  <a:srgbClr val="000099"/>
                </a:solidFill>
              </a:rPr>
              <a:t>0</a:t>
            </a:r>
            <a:r>
              <a:rPr kumimoji="1" lang="en-US" altLang="zh-CN" dirty="0">
                <a:solidFill>
                  <a:srgbClr val="000099"/>
                </a:solidFill>
              </a:rPr>
              <a:t> p</a:t>
            </a:r>
            <a:r>
              <a:rPr kumimoji="1" lang="en-US" altLang="zh-CN" baseline="-25000" dirty="0">
                <a:solidFill>
                  <a:srgbClr val="000099"/>
                </a:solidFill>
              </a:rPr>
              <a:t>1</a:t>
            </a:r>
            <a:r>
              <a:rPr kumimoji="1" lang="en-US" altLang="zh-CN" dirty="0">
                <a:solidFill>
                  <a:srgbClr val="000099"/>
                </a:solidFill>
              </a:rPr>
              <a:t> …</a:t>
            </a:r>
            <a:r>
              <a:rPr kumimoji="1" lang="en-US" altLang="zh-CN" dirty="0" err="1">
                <a:solidFill>
                  <a:srgbClr val="000099"/>
                </a:solidFill>
              </a:rPr>
              <a:t>p</a:t>
            </a:r>
            <a:r>
              <a:rPr kumimoji="1" lang="en-US" altLang="zh-CN" baseline="-25000" dirty="0" err="1">
                <a:solidFill>
                  <a:srgbClr val="000099"/>
                </a:solidFill>
              </a:rPr>
              <a:t>k</a:t>
            </a:r>
            <a:r>
              <a:rPr kumimoji="1" lang="en-US" altLang="zh-CN" baseline="-25000" dirty="0">
                <a:solidFill>
                  <a:srgbClr val="000099"/>
                </a:solidFill>
              </a:rPr>
              <a:t> </a:t>
            </a:r>
            <a:r>
              <a:rPr kumimoji="1" lang="en-US" altLang="zh-CN" dirty="0">
                <a:solidFill>
                  <a:srgbClr val="000099"/>
                </a:solidFill>
              </a:rPr>
              <a:t>=</a:t>
            </a:r>
            <a:r>
              <a:rPr kumimoji="1" lang="en-US" altLang="zh-CN" baseline="-25000" dirty="0">
                <a:solidFill>
                  <a:srgbClr val="000099"/>
                </a:solidFill>
              </a:rPr>
              <a:t> </a:t>
            </a:r>
            <a:r>
              <a:rPr kumimoji="1" lang="en-US" altLang="zh-CN" dirty="0">
                <a:solidFill>
                  <a:srgbClr val="000099"/>
                </a:solidFill>
              </a:rPr>
              <a:t>p</a:t>
            </a:r>
            <a:r>
              <a:rPr kumimoji="1" lang="en-US" altLang="zh-CN" baseline="-25000" dirty="0">
                <a:solidFill>
                  <a:srgbClr val="000099"/>
                </a:solidFill>
              </a:rPr>
              <a:t>j-k-1</a:t>
            </a:r>
            <a:r>
              <a:rPr kumimoji="1" lang="en-US" altLang="zh-CN" dirty="0">
                <a:solidFill>
                  <a:srgbClr val="000099"/>
                </a:solidFill>
              </a:rPr>
              <a:t> </a:t>
            </a:r>
            <a:r>
              <a:rPr kumimoji="1" lang="en-US" altLang="zh-CN" dirty="0" err="1">
                <a:solidFill>
                  <a:srgbClr val="000099"/>
                </a:solidFill>
              </a:rPr>
              <a:t>p</a:t>
            </a:r>
            <a:r>
              <a:rPr kumimoji="1" lang="en-US" altLang="zh-CN" baseline="-25000" dirty="0" err="1">
                <a:solidFill>
                  <a:srgbClr val="000099"/>
                </a:solidFill>
              </a:rPr>
              <a:t>j</a:t>
            </a:r>
            <a:r>
              <a:rPr kumimoji="1" lang="en-US" altLang="zh-CN" baseline="-25000" dirty="0">
                <a:solidFill>
                  <a:srgbClr val="000099"/>
                </a:solidFill>
              </a:rPr>
              <a:t>-k </a:t>
            </a:r>
            <a:r>
              <a:rPr kumimoji="1" lang="en-US" altLang="zh-CN" dirty="0">
                <a:solidFill>
                  <a:srgbClr val="000099"/>
                </a:solidFill>
              </a:rPr>
              <a:t>…p</a:t>
            </a:r>
            <a:r>
              <a:rPr kumimoji="1" lang="en-US" altLang="zh-CN" baseline="-25000" dirty="0">
                <a:solidFill>
                  <a:srgbClr val="000099"/>
                </a:solidFill>
              </a:rPr>
              <a:t>j-1</a:t>
            </a:r>
            <a:endParaRPr kumimoji="1" lang="en-US" altLang="zh-CN" dirty="0">
              <a:solidFill>
                <a:srgbClr val="000099"/>
              </a:solidFill>
            </a:endParaRPr>
          </a:p>
          <a:p>
            <a:pPr>
              <a:defRPr/>
            </a:pPr>
            <a:endParaRPr kumimoji="1" lang="en-US" altLang="zh-CN" sz="1050" dirty="0">
              <a:solidFill>
                <a:srgbClr val="000099"/>
              </a:solidFill>
            </a:endParaRPr>
          </a:p>
          <a:p>
            <a:pPr>
              <a:defRPr/>
            </a:pPr>
            <a:r>
              <a:rPr kumimoji="1" lang="zh-CN" altLang="en-US" dirty="0"/>
              <a:t>则</a:t>
            </a:r>
            <a:r>
              <a:rPr kumimoji="1" lang="zh-CN" altLang="en-US" dirty="0">
                <a:solidFill>
                  <a:srgbClr val="000099"/>
                </a:solidFill>
              </a:rPr>
              <a:t>	         </a:t>
            </a:r>
            <a:r>
              <a:rPr kumimoji="1" lang="en-US" altLang="zh-CN" dirty="0">
                <a:solidFill>
                  <a:srgbClr val="000099"/>
                </a:solidFill>
              </a:rPr>
              <a:t>p</a:t>
            </a:r>
            <a:r>
              <a:rPr kumimoji="1" lang="en-US" altLang="zh-CN" baseline="-25000" dirty="0">
                <a:solidFill>
                  <a:srgbClr val="000099"/>
                </a:solidFill>
              </a:rPr>
              <a:t>0</a:t>
            </a:r>
            <a:r>
              <a:rPr kumimoji="1" lang="en-US" altLang="zh-CN" dirty="0">
                <a:solidFill>
                  <a:srgbClr val="000099"/>
                </a:solidFill>
              </a:rPr>
              <a:t> p</a:t>
            </a:r>
            <a:r>
              <a:rPr kumimoji="1" lang="en-US" altLang="zh-CN" baseline="-25000" dirty="0">
                <a:solidFill>
                  <a:srgbClr val="000099"/>
                </a:solidFill>
              </a:rPr>
              <a:t>1</a:t>
            </a:r>
            <a:r>
              <a:rPr kumimoji="1" lang="en-US" altLang="zh-CN" dirty="0">
                <a:solidFill>
                  <a:srgbClr val="000099"/>
                </a:solidFill>
              </a:rPr>
              <a:t> …</a:t>
            </a:r>
            <a:r>
              <a:rPr kumimoji="1" lang="en-US" altLang="zh-CN" dirty="0" err="1">
                <a:solidFill>
                  <a:srgbClr val="000099"/>
                </a:solidFill>
              </a:rPr>
              <a:t>p</a:t>
            </a:r>
            <a:r>
              <a:rPr kumimoji="1" lang="en-US" altLang="zh-CN" baseline="-25000" dirty="0" err="1">
                <a:solidFill>
                  <a:srgbClr val="000099"/>
                </a:solidFill>
              </a:rPr>
              <a:t>k</a:t>
            </a:r>
            <a:r>
              <a:rPr kumimoji="1" lang="en-US" altLang="zh-CN" baseline="-25000" dirty="0">
                <a:solidFill>
                  <a:srgbClr val="000099"/>
                </a:solidFill>
              </a:rPr>
              <a:t> </a:t>
            </a:r>
            <a:r>
              <a:rPr kumimoji="1" lang="en-US" altLang="zh-CN" dirty="0">
                <a:solidFill>
                  <a:srgbClr val="000099"/>
                </a:solidFill>
              </a:rPr>
              <a:t>= t</a:t>
            </a:r>
            <a:r>
              <a:rPr kumimoji="1" lang="en-US" altLang="zh-CN" baseline="-25000" dirty="0">
                <a:solidFill>
                  <a:srgbClr val="000099"/>
                </a:solidFill>
              </a:rPr>
              <a:t>s+j-k-1</a:t>
            </a:r>
            <a:r>
              <a:rPr kumimoji="1" lang="en-US" altLang="zh-CN" dirty="0">
                <a:solidFill>
                  <a:srgbClr val="000099"/>
                </a:solidFill>
              </a:rPr>
              <a:t> </a:t>
            </a:r>
            <a:r>
              <a:rPr kumimoji="1" lang="en-US" altLang="zh-CN" dirty="0" err="1">
                <a:solidFill>
                  <a:srgbClr val="000099"/>
                </a:solidFill>
              </a:rPr>
              <a:t>t</a:t>
            </a:r>
            <a:r>
              <a:rPr kumimoji="1" lang="en-US" altLang="zh-CN" baseline="-25000" dirty="0" err="1">
                <a:solidFill>
                  <a:srgbClr val="000099"/>
                </a:solidFill>
              </a:rPr>
              <a:t>s+j-k</a:t>
            </a:r>
            <a:r>
              <a:rPr kumimoji="1" lang="en-US" altLang="zh-CN" dirty="0">
                <a:solidFill>
                  <a:srgbClr val="000099"/>
                </a:solidFill>
              </a:rPr>
              <a:t> … t</a:t>
            </a:r>
            <a:r>
              <a:rPr kumimoji="1" lang="en-US" altLang="zh-CN" baseline="-25000" dirty="0">
                <a:solidFill>
                  <a:srgbClr val="000099"/>
                </a:solidFill>
              </a:rPr>
              <a:t>s+j-1</a:t>
            </a:r>
            <a:endParaRPr kumimoji="1" lang="en-US" altLang="zh-CN" dirty="0">
              <a:solidFill>
                <a:srgbClr val="000099"/>
              </a:solidFill>
            </a:endParaRPr>
          </a:p>
          <a:p>
            <a:pPr marL="0" indent="0">
              <a:buNone/>
              <a:defRPr/>
            </a:pPr>
            <a:r>
              <a:rPr kumimoji="1" lang="en-US" altLang="zh-CN" dirty="0" smtClean="0">
                <a:solidFill>
                  <a:srgbClr val="000099"/>
                </a:solidFill>
              </a:rPr>
              <a:t>                                             </a:t>
            </a:r>
            <a:r>
              <a:rPr kumimoji="1" lang="en-US" altLang="zh-CN" sz="2800" dirty="0">
                <a:solidFill>
                  <a:srgbClr val="FF3300"/>
                </a:solidFill>
              </a:rPr>
              <a:t>‖ </a:t>
            </a:r>
            <a:r>
              <a:rPr kumimoji="1" lang="en-US" altLang="zh-CN" dirty="0">
                <a:solidFill>
                  <a:srgbClr val="000099"/>
                </a:solidFill>
              </a:rPr>
              <a:t>=</a:t>
            </a:r>
            <a:r>
              <a:rPr kumimoji="1" lang="en-US" altLang="zh-CN" dirty="0" smtClean="0">
                <a:solidFill>
                  <a:srgbClr val="000099"/>
                </a:solidFill>
              </a:rPr>
              <a:t> </a:t>
            </a:r>
            <a:r>
              <a:rPr kumimoji="1" lang="en-US" altLang="zh-CN" dirty="0">
                <a:solidFill>
                  <a:srgbClr val="000099"/>
                </a:solidFill>
              </a:rPr>
              <a:t>p</a:t>
            </a:r>
            <a:r>
              <a:rPr kumimoji="1" lang="en-US" altLang="zh-CN" baseline="-25000" dirty="0">
                <a:solidFill>
                  <a:srgbClr val="000099"/>
                </a:solidFill>
              </a:rPr>
              <a:t>j-k-1   </a:t>
            </a:r>
            <a:r>
              <a:rPr kumimoji="1" lang="en-US" altLang="zh-CN" dirty="0" err="1">
                <a:solidFill>
                  <a:srgbClr val="000099"/>
                </a:solidFill>
              </a:rPr>
              <a:t>p</a:t>
            </a:r>
            <a:r>
              <a:rPr kumimoji="1" lang="en-US" altLang="zh-CN" baseline="-25000" dirty="0" err="1">
                <a:solidFill>
                  <a:srgbClr val="000099"/>
                </a:solidFill>
              </a:rPr>
              <a:t>j</a:t>
            </a:r>
            <a:r>
              <a:rPr kumimoji="1" lang="en-US" altLang="zh-CN" baseline="-25000" dirty="0">
                <a:solidFill>
                  <a:srgbClr val="000099"/>
                </a:solidFill>
              </a:rPr>
              <a:t>-k  </a:t>
            </a:r>
            <a:r>
              <a:rPr kumimoji="1" lang="en-US" altLang="zh-CN" dirty="0">
                <a:solidFill>
                  <a:srgbClr val="000099"/>
                </a:solidFill>
              </a:rPr>
              <a:t>…  p</a:t>
            </a:r>
            <a:r>
              <a:rPr kumimoji="1" lang="en-US" altLang="zh-CN" baseline="-25000" dirty="0">
                <a:solidFill>
                  <a:srgbClr val="000099"/>
                </a:solidFill>
              </a:rPr>
              <a:t>j-1</a:t>
            </a:r>
          </a:p>
          <a:p>
            <a:pPr>
              <a:defRPr/>
            </a:pPr>
            <a:endParaRPr kumimoji="1" lang="en-US" altLang="zh-CN" sz="1050" dirty="0">
              <a:solidFill>
                <a:srgbClr val="000099"/>
              </a:solidFill>
            </a:endParaRPr>
          </a:p>
          <a:p>
            <a:pPr>
              <a:defRPr/>
            </a:pPr>
            <a:r>
              <a:rPr kumimoji="1" lang="zh-CN" altLang="en-US" dirty="0">
                <a:solidFill>
                  <a:srgbClr val="000099"/>
                </a:solidFill>
              </a:rPr>
              <a:t>下一趟可以直接</a:t>
            </a:r>
            <a:r>
              <a:rPr kumimoji="1" lang="zh-CN" altLang="en-US" dirty="0" smtClean="0">
                <a:solidFill>
                  <a:srgbClr val="000099"/>
                </a:solidFill>
              </a:rPr>
              <a:t>用</a:t>
            </a:r>
            <a:r>
              <a:rPr kumimoji="1" lang="en-US" altLang="zh-CN" dirty="0" err="1">
                <a:solidFill>
                  <a:srgbClr val="000099"/>
                </a:solidFill>
              </a:rPr>
              <a:t>t</a:t>
            </a:r>
            <a:r>
              <a:rPr kumimoji="1" lang="en-US" altLang="zh-CN" baseline="-25000" dirty="0" err="1">
                <a:solidFill>
                  <a:srgbClr val="000099"/>
                </a:solidFill>
              </a:rPr>
              <a:t>s+j</a:t>
            </a:r>
            <a:r>
              <a:rPr kumimoji="1" lang="zh-CN" altLang="en-US" dirty="0" smtClean="0">
                <a:solidFill>
                  <a:srgbClr val="000099"/>
                </a:solidFill>
              </a:rPr>
              <a:t> </a:t>
            </a:r>
            <a:r>
              <a:rPr kumimoji="1" lang="zh-CN" altLang="en-US" dirty="0">
                <a:solidFill>
                  <a:srgbClr val="000099"/>
                </a:solidFill>
              </a:rPr>
              <a:t>与</a:t>
            </a:r>
            <a:r>
              <a:rPr kumimoji="1" lang="en-US" altLang="zh-CN" dirty="0" smtClean="0">
                <a:solidFill>
                  <a:srgbClr val="000099"/>
                </a:solidFill>
              </a:rPr>
              <a:t>p</a:t>
            </a:r>
            <a:r>
              <a:rPr kumimoji="1" lang="en-US" altLang="zh-CN" baseline="-25000" dirty="0" smtClean="0">
                <a:solidFill>
                  <a:srgbClr val="000099"/>
                </a:solidFill>
              </a:rPr>
              <a:t>k+1 </a:t>
            </a:r>
            <a:r>
              <a:rPr kumimoji="1" lang="zh-CN" altLang="en-US" dirty="0" smtClean="0">
                <a:solidFill>
                  <a:srgbClr val="000099"/>
                </a:solidFill>
              </a:rPr>
              <a:t>与</a:t>
            </a:r>
            <a:r>
              <a:rPr kumimoji="1" lang="en-US" altLang="zh-CN" baseline="-25000" dirty="0" smtClean="0">
                <a:solidFill>
                  <a:srgbClr val="000099"/>
                </a:solidFill>
              </a:rPr>
              <a:t> </a:t>
            </a:r>
            <a:r>
              <a:rPr kumimoji="1" lang="zh-CN" altLang="en-US" dirty="0" smtClean="0">
                <a:solidFill>
                  <a:srgbClr val="000099"/>
                </a:solidFill>
              </a:rPr>
              <a:t>继续比较</a:t>
            </a:r>
            <a:endParaRPr kumimoji="1" lang="en-US" altLang="zh-CN" dirty="0" smtClean="0">
              <a:solidFill>
                <a:srgbClr val="000099"/>
              </a:solidFill>
            </a:endParaRPr>
          </a:p>
          <a:p>
            <a:pPr marL="0" indent="0">
              <a:buNone/>
              <a:defRPr/>
            </a:pPr>
            <a:r>
              <a:rPr kumimoji="1" lang="en-US" altLang="zh-CN" dirty="0" smtClean="0">
                <a:solidFill>
                  <a:srgbClr val="000099"/>
                </a:solidFill>
              </a:rPr>
              <a:t>       </a:t>
            </a:r>
            <a:r>
              <a:rPr kumimoji="1" lang="zh-CN" altLang="en-US" dirty="0" smtClean="0">
                <a:solidFill>
                  <a:srgbClr val="000099"/>
                </a:solidFill>
              </a:rPr>
              <a:t>称</a:t>
            </a:r>
            <a:r>
              <a:rPr kumimoji="1" lang="en-US" altLang="zh-CN" dirty="0">
                <a:solidFill>
                  <a:srgbClr val="000099"/>
                </a:solidFill>
              </a:rPr>
              <a:t>p</a:t>
            </a:r>
            <a:r>
              <a:rPr kumimoji="1" lang="en-US" altLang="zh-CN" baseline="-25000" dirty="0">
                <a:solidFill>
                  <a:srgbClr val="000099"/>
                </a:solidFill>
              </a:rPr>
              <a:t>0</a:t>
            </a:r>
            <a:r>
              <a:rPr kumimoji="1" lang="en-US" altLang="zh-CN" dirty="0">
                <a:solidFill>
                  <a:srgbClr val="000099"/>
                </a:solidFill>
              </a:rPr>
              <a:t> p</a:t>
            </a:r>
            <a:r>
              <a:rPr kumimoji="1" lang="en-US" altLang="zh-CN" baseline="-25000" dirty="0">
                <a:solidFill>
                  <a:srgbClr val="000099"/>
                </a:solidFill>
              </a:rPr>
              <a:t>1</a:t>
            </a:r>
            <a:r>
              <a:rPr kumimoji="1" lang="en-US" altLang="zh-CN" dirty="0">
                <a:solidFill>
                  <a:srgbClr val="000099"/>
                </a:solidFill>
              </a:rPr>
              <a:t> …</a:t>
            </a:r>
            <a:r>
              <a:rPr kumimoji="1" lang="en-US" altLang="zh-CN" dirty="0" err="1">
                <a:solidFill>
                  <a:srgbClr val="000099"/>
                </a:solidFill>
              </a:rPr>
              <a:t>p</a:t>
            </a:r>
            <a:r>
              <a:rPr kumimoji="1" lang="en-US" altLang="zh-CN" baseline="-25000" dirty="0" err="1">
                <a:solidFill>
                  <a:srgbClr val="000099"/>
                </a:solidFill>
              </a:rPr>
              <a:t>k</a:t>
            </a:r>
            <a:r>
              <a:rPr kumimoji="1" lang="zh-CN" altLang="en-US" dirty="0" smtClean="0">
                <a:solidFill>
                  <a:srgbClr val="000099"/>
                </a:solidFill>
              </a:rPr>
              <a:t>为</a:t>
            </a:r>
            <a:r>
              <a:rPr kumimoji="1" lang="en-US" altLang="zh-CN" dirty="0">
                <a:solidFill>
                  <a:srgbClr val="000099"/>
                </a:solidFill>
              </a:rPr>
              <a:t>p</a:t>
            </a:r>
            <a:r>
              <a:rPr kumimoji="1" lang="en-US" altLang="zh-CN" baseline="-25000" dirty="0">
                <a:solidFill>
                  <a:srgbClr val="000099"/>
                </a:solidFill>
              </a:rPr>
              <a:t>0</a:t>
            </a:r>
            <a:r>
              <a:rPr kumimoji="1" lang="en-US" altLang="zh-CN" dirty="0">
                <a:solidFill>
                  <a:srgbClr val="000099"/>
                </a:solidFill>
              </a:rPr>
              <a:t> p</a:t>
            </a:r>
            <a:r>
              <a:rPr kumimoji="1" lang="en-US" altLang="zh-CN" baseline="-25000" dirty="0">
                <a:solidFill>
                  <a:srgbClr val="000099"/>
                </a:solidFill>
              </a:rPr>
              <a:t>1</a:t>
            </a:r>
            <a:r>
              <a:rPr kumimoji="1" lang="en-US" altLang="zh-CN" dirty="0">
                <a:solidFill>
                  <a:srgbClr val="000099"/>
                </a:solidFill>
              </a:rPr>
              <a:t> </a:t>
            </a:r>
            <a:r>
              <a:rPr kumimoji="1" lang="en-US" altLang="zh-CN" dirty="0" smtClean="0">
                <a:solidFill>
                  <a:srgbClr val="000099"/>
                </a:solidFill>
              </a:rPr>
              <a:t>…p</a:t>
            </a:r>
            <a:r>
              <a:rPr kumimoji="1" lang="en-US" altLang="zh-CN" baseline="-25000" dirty="0" smtClean="0">
                <a:solidFill>
                  <a:srgbClr val="000099"/>
                </a:solidFill>
              </a:rPr>
              <a:t>j-1</a:t>
            </a:r>
            <a:r>
              <a:rPr kumimoji="1" lang="zh-CN" altLang="en-US" dirty="0" smtClean="0">
                <a:solidFill>
                  <a:srgbClr val="000099"/>
                </a:solidFill>
              </a:rPr>
              <a:t>的边界</a:t>
            </a:r>
            <a:endParaRPr kumimoji="1" lang="zh-CN" altLang="en-US" dirty="0">
              <a:solidFill>
                <a:srgbClr val="000099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0828" y="980728"/>
            <a:ext cx="8352928" cy="143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200" i="1">
                <a:solidFill>
                  <a:srgbClr val="CC0000"/>
                </a:solidFill>
                <a:latin typeface="Times New Roman"/>
                <a:ea typeface="华文楷体" pitchFamily="2" charset="-122"/>
              </a:rPr>
              <a:t> </a:t>
            </a:r>
            <a:r>
              <a:rPr kumimoji="1" lang="en-US" altLang="zh-CN" sz="3000" smtClean="0">
                <a:solidFill>
                  <a:srgbClr val="CC0000"/>
                </a:solidFill>
                <a:latin typeface="Times New Roman"/>
                <a:ea typeface="华文楷体" pitchFamily="2" charset="-122"/>
              </a:rPr>
              <a:t>T</a:t>
            </a:r>
            <a:r>
              <a:rPr kumimoji="1" lang="en-US" altLang="zh-CN" sz="3000" smtClean="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    </a:t>
            </a:r>
            <a:r>
              <a:rPr kumimoji="1" lang="en-US" altLang="zh-CN" sz="3000">
                <a:solidFill>
                  <a:srgbClr val="008000"/>
                </a:solidFill>
                <a:latin typeface="Times New Roman"/>
                <a:ea typeface="华文楷体" pitchFamily="2" charset="-122"/>
              </a:rPr>
              <a:t>t</a:t>
            </a:r>
            <a:r>
              <a:rPr kumimoji="1" lang="en-US" altLang="zh-CN" sz="3000" baseline="-25000">
                <a:solidFill>
                  <a:srgbClr val="008000"/>
                </a:solidFill>
                <a:latin typeface="Times New Roman"/>
                <a:ea typeface="华文楷体" pitchFamily="2" charset="-122"/>
              </a:rPr>
              <a:t>0</a:t>
            </a:r>
            <a:r>
              <a:rPr kumimoji="1" lang="en-US" altLang="zh-CN" sz="3000">
                <a:solidFill>
                  <a:srgbClr val="008000"/>
                </a:solidFill>
                <a:latin typeface="Times New Roman"/>
                <a:ea typeface="华文楷体" pitchFamily="2" charset="-122"/>
              </a:rPr>
              <a:t> t</a:t>
            </a:r>
            <a:r>
              <a:rPr kumimoji="1" lang="en-US" altLang="zh-CN" sz="3000" baseline="-25000">
                <a:solidFill>
                  <a:srgbClr val="008000"/>
                </a:solidFill>
                <a:latin typeface="Times New Roman"/>
                <a:ea typeface="华文楷体" pitchFamily="2" charset="-122"/>
              </a:rPr>
              <a:t>1</a:t>
            </a:r>
            <a:r>
              <a:rPr kumimoji="1" lang="en-US" altLang="zh-CN" sz="3000">
                <a:solidFill>
                  <a:srgbClr val="008000"/>
                </a:solidFill>
                <a:latin typeface="Times New Roman"/>
                <a:ea typeface="华文楷体" pitchFamily="2" charset="-122"/>
              </a:rPr>
              <a:t> … t</a:t>
            </a:r>
            <a:r>
              <a:rPr kumimoji="1" lang="en-US" altLang="zh-CN" sz="3000" baseline="-25000">
                <a:solidFill>
                  <a:srgbClr val="008000"/>
                </a:solidFill>
                <a:latin typeface="Times New Roman"/>
                <a:ea typeface="华文楷体" pitchFamily="2" charset="-122"/>
              </a:rPr>
              <a:t>s-1</a:t>
            </a:r>
            <a:r>
              <a:rPr kumimoji="1" lang="en-US" altLang="zh-CN" sz="3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 t</a:t>
            </a:r>
            <a:r>
              <a:rPr kumimoji="1" lang="en-US" altLang="zh-CN" sz="3000" baseline="-25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s</a:t>
            </a:r>
            <a:r>
              <a:rPr kumimoji="1" lang="en-US" altLang="zh-CN" sz="3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   t</a:t>
            </a:r>
            <a:r>
              <a:rPr kumimoji="1" lang="en-US" altLang="zh-CN" sz="3000" baseline="-25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s+1</a:t>
            </a:r>
            <a:r>
              <a:rPr kumimoji="1" lang="en-US" altLang="zh-CN" sz="3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 t</a:t>
            </a:r>
            <a:r>
              <a:rPr kumimoji="1" lang="en-US" altLang="zh-CN" sz="3000" baseline="-25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s+2</a:t>
            </a:r>
            <a:r>
              <a:rPr kumimoji="1" lang="en-US" altLang="zh-CN" sz="3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 … t</a:t>
            </a:r>
            <a:r>
              <a:rPr kumimoji="1" lang="en-US" altLang="zh-CN" sz="3000" baseline="-25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s+j</a:t>
            </a:r>
            <a:r>
              <a:rPr kumimoji="1" lang="en-US" altLang="zh-CN" sz="3000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华文楷体" pitchFamily="2" charset="-122"/>
              </a:rPr>
              <a:t>-</a:t>
            </a:r>
            <a:r>
              <a:rPr kumimoji="1" lang="en-US" altLang="zh-CN" sz="3000" baseline="-25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1</a:t>
            </a:r>
            <a:r>
              <a:rPr kumimoji="1" lang="en-US" altLang="zh-CN" sz="3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 </a:t>
            </a:r>
            <a:r>
              <a:rPr kumimoji="1" lang="en-US" altLang="zh-CN" sz="3000">
                <a:solidFill>
                  <a:srgbClr val="004C2B"/>
                </a:solidFill>
                <a:latin typeface="Times New Roman"/>
                <a:ea typeface="华文楷体" pitchFamily="2" charset="-122"/>
              </a:rPr>
              <a:t>t</a:t>
            </a:r>
            <a:r>
              <a:rPr kumimoji="1" lang="en-US" altLang="zh-CN" sz="3000" baseline="-25000">
                <a:solidFill>
                  <a:srgbClr val="004C2B"/>
                </a:solidFill>
                <a:latin typeface="Times New Roman"/>
                <a:ea typeface="华文楷体" pitchFamily="2" charset="-122"/>
              </a:rPr>
              <a:t>s+j</a:t>
            </a:r>
            <a:r>
              <a:rPr kumimoji="1" lang="en-US" altLang="zh-CN" sz="3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 </a:t>
            </a:r>
            <a:r>
              <a:rPr kumimoji="1" lang="en-US" altLang="zh-CN" sz="3000">
                <a:solidFill>
                  <a:srgbClr val="008000"/>
                </a:solidFill>
                <a:latin typeface="Times New Roman"/>
                <a:ea typeface="华文楷体" pitchFamily="2" charset="-122"/>
              </a:rPr>
              <a:t>t</a:t>
            </a:r>
            <a:r>
              <a:rPr kumimoji="1" lang="en-US" altLang="zh-CN" sz="3000" baseline="-25000">
                <a:solidFill>
                  <a:srgbClr val="008000"/>
                </a:solidFill>
                <a:latin typeface="Times New Roman"/>
                <a:ea typeface="华文楷体" pitchFamily="2" charset="-122"/>
              </a:rPr>
              <a:t>s+j+1</a:t>
            </a:r>
            <a:r>
              <a:rPr kumimoji="1" lang="en-US" altLang="zh-CN" sz="3000">
                <a:solidFill>
                  <a:srgbClr val="008000"/>
                </a:solidFill>
                <a:latin typeface="Times New Roman"/>
                <a:ea typeface="华文楷体" pitchFamily="2" charset="-122"/>
              </a:rPr>
              <a:t> … t</a:t>
            </a:r>
            <a:r>
              <a:rPr kumimoji="1" lang="en-US" altLang="zh-CN" sz="3000" baseline="-25000">
                <a:solidFill>
                  <a:srgbClr val="008000"/>
                </a:solidFill>
                <a:latin typeface="Times New Roman"/>
                <a:ea typeface="华文楷体" pitchFamily="2" charset="-122"/>
              </a:rPr>
              <a:t>n-1</a:t>
            </a:r>
          </a:p>
          <a:p>
            <a:pPr lv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                         </a:t>
            </a:r>
            <a:r>
              <a:rPr kumimoji="1" lang="en-US" altLang="zh-CN" sz="2400">
                <a:solidFill>
                  <a:srgbClr val="FF3300"/>
                </a:solidFill>
                <a:latin typeface="Times New Roman"/>
                <a:ea typeface="华文楷体" pitchFamily="2" charset="-122"/>
              </a:rPr>
              <a:t>‖     ‖        ‖      ‖      ‖       </a:t>
            </a:r>
            <a:r>
              <a:rPr kumimoji="1"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华文楷体" pitchFamily="2" charset="-122"/>
                <a:sym typeface="Symbol" pitchFamily="18" charset="2"/>
              </a:rPr>
              <a:t></a:t>
            </a:r>
            <a:endParaRPr kumimoji="1" lang="en-US" altLang="zh-CN" sz="2400">
              <a:solidFill>
                <a:srgbClr val="000099"/>
              </a:solidFill>
              <a:latin typeface="Times New Roman"/>
              <a:ea typeface="华文楷体" pitchFamily="2" charset="-122"/>
            </a:endParaRPr>
          </a:p>
          <a:p>
            <a:pPr lv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000">
                <a:solidFill>
                  <a:srgbClr val="CC0000"/>
                </a:solidFill>
                <a:latin typeface="Times New Roman"/>
                <a:ea typeface="华文楷体" pitchFamily="2" charset="-122"/>
              </a:rPr>
              <a:t> P</a:t>
            </a:r>
            <a:r>
              <a:rPr kumimoji="1" lang="en-US" altLang="zh-CN" sz="3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	               p</a:t>
            </a:r>
            <a:r>
              <a:rPr kumimoji="1" lang="en-US" altLang="zh-CN" sz="3000" baseline="-25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0</a:t>
            </a:r>
            <a:r>
              <a:rPr kumimoji="1" lang="en-US" altLang="zh-CN" sz="3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  p</a:t>
            </a:r>
            <a:r>
              <a:rPr kumimoji="1" lang="en-US" altLang="zh-CN" sz="3000" baseline="-25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1</a:t>
            </a:r>
            <a:r>
              <a:rPr kumimoji="1" lang="en-US" altLang="zh-CN" sz="3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   p</a:t>
            </a:r>
            <a:r>
              <a:rPr kumimoji="1" lang="en-US" altLang="zh-CN" sz="3000" baseline="-25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2    </a:t>
            </a:r>
            <a:r>
              <a:rPr kumimoji="1" lang="en-US" altLang="zh-CN" sz="3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…  p</a:t>
            </a:r>
            <a:r>
              <a:rPr kumimoji="1" lang="en-US" altLang="zh-CN" sz="3000" baseline="-25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j</a:t>
            </a:r>
            <a:r>
              <a:rPr kumimoji="1" lang="en-US" altLang="zh-CN" sz="3000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华文楷体" pitchFamily="2" charset="-122"/>
              </a:rPr>
              <a:t>-</a:t>
            </a:r>
            <a:r>
              <a:rPr kumimoji="1" lang="en-US" altLang="zh-CN" sz="3000" baseline="-25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1</a:t>
            </a:r>
            <a:r>
              <a:rPr kumimoji="1" lang="en-US" altLang="zh-CN" sz="3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  </a:t>
            </a:r>
            <a:r>
              <a:rPr kumimoji="1" lang="en-US" altLang="zh-CN" sz="3000">
                <a:solidFill>
                  <a:srgbClr val="004C2B"/>
                </a:solidFill>
                <a:latin typeface="Times New Roman"/>
                <a:ea typeface="华文楷体" pitchFamily="2" charset="-122"/>
              </a:rPr>
              <a:t>p</a:t>
            </a:r>
            <a:r>
              <a:rPr kumimoji="1" lang="en-US" altLang="zh-CN" sz="3000" baseline="-25000">
                <a:solidFill>
                  <a:srgbClr val="004C2B"/>
                </a:solidFill>
                <a:latin typeface="Times New Roman"/>
                <a:ea typeface="华文楷体" pitchFamily="2" charset="-122"/>
              </a:rPr>
              <a:t>j </a:t>
            </a:r>
            <a:r>
              <a:rPr kumimoji="1" lang="en-US" altLang="zh-CN" sz="3000" baseline="-25000">
                <a:solidFill>
                  <a:srgbClr val="000099"/>
                </a:solidFill>
                <a:latin typeface="Times New Roman"/>
                <a:ea typeface="华文楷体" pitchFamily="2" charset="-122"/>
              </a:rPr>
              <a:t>   </a:t>
            </a:r>
            <a:endParaRPr kumimoji="1" lang="en-US" altLang="zh-CN" sz="3000" baseline="-25000" dirty="0">
              <a:solidFill>
                <a:srgbClr val="000099"/>
              </a:solidFill>
              <a:latin typeface="Times New Roman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6375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mtClean="0"/>
              <a:t>模式串</a:t>
            </a:r>
            <a:r>
              <a:rPr lang="en-US" altLang="zh-CN" smtClean="0"/>
              <a:t>P</a:t>
            </a:r>
            <a:r>
              <a:rPr lang="zh-CN" altLang="en-US" smtClean="0"/>
              <a:t>滑动多远？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79712" y="1904307"/>
            <a:ext cx="1554895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48064" y="3209593"/>
            <a:ext cx="1584176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35896" y="1904307"/>
            <a:ext cx="3096344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rgbClr val="FF0000"/>
                </a:solidFill>
              </a:rPr>
              <a:t>S</a:t>
            </a:r>
            <a:r>
              <a:rPr lang="en-US" sz="2400" smtClean="0">
                <a:solidFill>
                  <a:srgbClr val="FF0000"/>
                </a:solidFill>
              </a:rPr>
              <a:t>[i-</a:t>
            </a:r>
            <a:r>
              <a:rPr lang="en-US" altLang="zh-CN" sz="2400" smtClean="0">
                <a:solidFill>
                  <a:srgbClr val="FF0000"/>
                </a:solidFill>
              </a:rPr>
              <a:t>k</a:t>
            </a:r>
            <a:r>
              <a:rPr lang="en-US" sz="2400" smtClean="0">
                <a:solidFill>
                  <a:srgbClr val="FF0000"/>
                </a:solidFill>
              </a:rPr>
              <a:t> .. i) = P[j-k ..j)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59765" y="3200451"/>
            <a:ext cx="1088699" cy="648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68344" y="4365104"/>
            <a:ext cx="1296144" cy="648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30250" y="1904307"/>
            <a:ext cx="731738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smtClean="0">
                <a:solidFill>
                  <a:srgbClr val="FF0000"/>
                </a:solidFill>
              </a:rPr>
              <a:t>x</a:t>
            </a:r>
            <a:endParaRPr lang="en-US" sz="2600" b="1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847083" y="3210395"/>
            <a:ext cx="731738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smtClean="0">
                <a:solidFill>
                  <a:srgbClr val="FF0000"/>
                </a:solidFill>
              </a:rPr>
              <a:t>y</a:t>
            </a:r>
            <a:endParaRPr lang="en-US" sz="260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864598" y="4365104"/>
            <a:ext cx="731738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smtClean="0">
                <a:solidFill>
                  <a:srgbClr val="FF0000"/>
                </a:solidFill>
              </a:rPr>
              <a:t>z</a:t>
            </a:r>
            <a:endParaRPr lang="en-US" sz="2600" b="1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668344" y="1904307"/>
            <a:ext cx="1440160" cy="64807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 flipH="1">
            <a:off x="1115616" y="1900558"/>
            <a:ext cx="792088" cy="64807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79712" y="3208835"/>
            <a:ext cx="3024336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rgbClr val="FF0000"/>
                </a:solidFill>
              </a:rPr>
              <a:t>P[0.. k)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642574" y="4365104"/>
            <a:ext cx="3096344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rgbClr val="FF0000"/>
                </a:solidFill>
              </a:rPr>
              <a:t>P[0.. k)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1904307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>
                <a:solidFill>
                  <a:srgbClr val="FF0000"/>
                </a:solidFill>
              </a:rPr>
              <a:t>主</a:t>
            </a:r>
            <a:r>
              <a:rPr lang="zh-CN" altLang="en-US" sz="2400" b="1" smtClean="0">
                <a:solidFill>
                  <a:srgbClr val="FF0000"/>
                </a:solidFill>
              </a:rPr>
              <a:t>串</a:t>
            </a:r>
            <a:r>
              <a:rPr lang="en-US" altLang="zh-CN" sz="2400" b="1" smtClean="0">
                <a:solidFill>
                  <a:srgbClr val="FF0000"/>
                </a:solidFill>
              </a:rPr>
              <a:t>S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1895" y="3284984"/>
            <a:ext cx="141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>
                <a:solidFill>
                  <a:srgbClr val="FF0000"/>
                </a:solidFill>
              </a:rPr>
              <a:t>模式</a:t>
            </a:r>
            <a:r>
              <a:rPr lang="zh-CN" altLang="en-US" sz="2400" b="1" smtClean="0">
                <a:solidFill>
                  <a:srgbClr val="FF0000"/>
                </a:solidFill>
              </a:rPr>
              <a:t>串</a:t>
            </a:r>
            <a:r>
              <a:rPr lang="en-US" altLang="zh-CN" sz="2400" b="1" smtClean="0">
                <a:solidFill>
                  <a:srgbClr val="FF0000"/>
                </a:solidFill>
              </a:rPr>
              <a:t>P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20272" y="1484784"/>
            <a:ext cx="2664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smtClean="0">
                <a:solidFill>
                  <a:srgbClr val="FF0000"/>
                </a:solidFill>
              </a:rPr>
              <a:t>i</a:t>
            </a:r>
            <a:endParaRPr lang="en-US" sz="2600" b="1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20272" y="2708920"/>
            <a:ext cx="26962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smtClean="0">
                <a:solidFill>
                  <a:srgbClr val="FF0000"/>
                </a:solidFill>
              </a:rPr>
              <a:t>j</a:t>
            </a:r>
            <a:endParaRPr lang="en-US" sz="2600" b="1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44212" y="3933056"/>
            <a:ext cx="3449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smtClean="0">
                <a:solidFill>
                  <a:srgbClr val="FF0000"/>
                </a:solidFill>
              </a:rPr>
              <a:t>k</a:t>
            </a:r>
            <a:endParaRPr lang="en-US" sz="2600" b="1">
              <a:solidFill>
                <a:srgbClr val="FF0000"/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979712" y="1268760"/>
            <a:ext cx="0" cy="4608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635896" y="1268760"/>
            <a:ext cx="0" cy="4608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1979712" y="5589240"/>
            <a:ext cx="1656184" cy="0"/>
          </a:xfrm>
          <a:prstGeom prst="straightConnector1">
            <a:avLst/>
          </a:prstGeom>
          <a:ln w="381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267744" y="5013176"/>
            <a:ext cx="11865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smtClean="0"/>
              <a:t>长：</a:t>
            </a:r>
            <a:r>
              <a:rPr lang="en-US" altLang="zh-CN" sz="2600" smtClean="0"/>
              <a:t>j-k</a:t>
            </a:r>
            <a:endParaRPr lang="en-US" sz="2600"/>
          </a:p>
        </p:txBody>
      </p:sp>
      <p:sp>
        <p:nvSpPr>
          <p:cNvPr id="37" name="TextBox 36"/>
          <p:cNvSpPr txBox="1"/>
          <p:nvPr/>
        </p:nvSpPr>
        <p:spPr>
          <a:xfrm>
            <a:off x="4788024" y="5445224"/>
            <a:ext cx="43204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位置</a:t>
            </a:r>
            <a:r>
              <a:rPr lang="en-US" altLang="zh-CN" sz="2800" dirty="0" smtClean="0"/>
              <a:t>k</a:t>
            </a:r>
            <a:r>
              <a:rPr lang="zh-CN" altLang="en-US" sz="2800" dirty="0" smtClean="0"/>
              <a:t>：模式</a:t>
            </a:r>
            <a:r>
              <a:rPr lang="zh-CN" altLang="en-US" sz="2800" dirty="0"/>
              <a:t>串</a:t>
            </a:r>
            <a:r>
              <a:rPr lang="en-US" altLang="zh-CN" sz="2800" dirty="0"/>
              <a:t>P</a:t>
            </a:r>
            <a:r>
              <a:rPr lang="zh-CN" altLang="en-US" sz="2800" dirty="0" smtClean="0"/>
              <a:t>中</a:t>
            </a:r>
            <a:r>
              <a:rPr lang="en-US" altLang="zh-CN" sz="2800" dirty="0" smtClean="0"/>
              <a:t>j</a:t>
            </a:r>
            <a:r>
              <a:rPr lang="zh-CN" altLang="en-US" sz="2800" dirty="0"/>
              <a:t>位置</a:t>
            </a:r>
            <a:r>
              <a:rPr lang="zh-CN" altLang="en-US" sz="2800" dirty="0" smtClean="0"/>
              <a:t>前的一个真前缀的位置，该真前缀等于等长</a:t>
            </a:r>
            <a:r>
              <a:rPr lang="zh-CN" altLang="en-US" sz="2800" dirty="0" smtClean="0"/>
              <a:t>的真后缀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4788024" y="44624"/>
            <a:ext cx="45365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/>
              <a:t>  每次模式</a:t>
            </a:r>
            <a:r>
              <a:rPr lang="zh-CN" altLang="en-US" sz="2800"/>
              <a:t>串</a:t>
            </a:r>
            <a:r>
              <a:rPr lang="en-US" altLang="zh-CN" sz="2800"/>
              <a:t>P</a:t>
            </a:r>
            <a:r>
              <a:rPr lang="zh-CN" altLang="en-US" sz="2800" smtClean="0"/>
              <a:t>右移的位数与</a:t>
            </a:r>
            <a:r>
              <a:rPr lang="zh-CN" altLang="en-US" sz="2800"/>
              <a:t>目标串无关，仅依赖于模式串本身和模式串当前指针所在位置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9580" y="961564"/>
            <a:ext cx="4467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</a:t>
            </a:r>
            <a:r>
              <a:rPr lang="en-US" sz="2800" dirty="0"/>
              <a:t>[</a:t>
            </a:r>
            <a:r>
              <a:rPr lang="en-US" sz="2800" dirty="0" err="1"/>
              <a:t>i</a:t>
            </a:r>
            <a:r>
              <a:rPr lang="en-US" sz="2800" dirty="0"/>
              <a:t>] ≠P[j</a:t>
            </a:r>
            <a:r>
              <a:rPr lang="en-US" sz="2800" dirty="0" smtClean="0"/>
              <a:t>] </a:t>
            </a:r>
            <a:r>
              <a:rPr lang="zh-CN" altLang="en-US" sz="2800" dirty="0" smtClean="0"/>
              <a:t>但 </a:t>
            </a:r>
            <a:r>
              <a:rPr lang="en-US" altLang="zh-CN" sz="2800" dirty="0" smtClean="0"/>
              <a:t>S[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-j </a:t>
            </a:r>
            <a:r>
              <a:rPr lang="zh-CN" altLang="en-US" sz="2800" dirty="0" smtClean="0"/>
              <a:t> </a:t>
            </a:r>
            <a:r>
              <a:rPr lang="en-US" altLang="zh-CN" sz="2800" dirty="0"/>
              <a:t>.. 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) = P[0..j) 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4437112"/>
            <a:ext cx="2385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P[0..k)= S[i-k..i)</a:t>
            </a:r>
            <a:endParaRPr lang="en-US" sz="2800"/>
          </a:p>
        </p:txBody>
      </p:sp>
      <p:sp>
        <p:nvSpPr>
          <p:cNvPr id="7" name="TextBox 6"/>
          <p:cNvSpPr txBox="1"/>
          <p:nvPr/>
        </p:nvSpPr>
        <p:spPr>
          <a:xfrm>
            <a:off x="35496" y="6334780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P[0.. k) = P[j-k </a:t>
            </a:r>
            <a:r>
              <a:rPr lang="zh-CN" altLang="en-US" sz="2800" dirty="0"/>
              <a:t> </a:t>
            </a:r>
            <a:r>
              <a:rPr lang="en-US" altLang="zh-CN" sz="2800" dirty="0"/>
              <a:t>.. </a:t>
            </a:r>
            <a:r>
              <a:rPr lang="en-US" altLang="zh-CN" sz="2800" dirty="0"/>
              <a:t>j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2221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5B9B7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5B9B7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5B9B7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5B9B7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8" grpId="0"/>
      <p:bldP spid="2" grpId="0"/>
      <p:bldP spid="5" grpId="0"/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3923</TotalTime>
  <Words>2980</Words>
  <Application>Microsoft Macintosh PowerPoint</Application>
  <PresentationFormat>全屏显示(4:3)</PresentationFormat>
  <Paragraphs>497</Paragraphs>
  <Slides>25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第四章 串</vt:lpstr>
      <vt:lpstr>提纲</vt:lpstr>
      <vt:lpstr>模式匹配 - Brute-force算法</vt:lpstr>
      <vt:lpstr>Brute-force算法匹配过程示例s=“ababcabcacbab”, t=“abcac”, pos=1 Hstring的StrIndex(s,t,pos)返回值为6</vt:lpstr>
      <vt:lpstr>理想的匹配过程 s=“ababcabcacbab”, t=“abcac”, pos=1 StrIndex(s,t,pos)返回值为6</vt:lpstr>
      <vt:lpstr>KMP算法</vt:lpstr>
      <vt:lpstr>在主串的s+j位置和模式串j位置 匹配失败</vt:lpstr>
      <vt:lpstr>PowerPoint 演示文稿</vt:lpstr>
      <vt:lpstr>模式串P滑动多远？</vt:lpstr>
      <vt:lpstr>PowerPoint 演示文稿</vt:lpstr>
      <vt:lpstr>引入next数组/next特征向量</vt:lpstr>
      <vt:lpstr>有next数组帮助时如何进行匹配</vt:lpstr>
      <vt:lpstr>有next数组帮助时如何进行匹配</vt:lpstr>
      <vt:lpstr>有next数组帮助时如何求next[k+1]</vt:lpstr>
      <vt:lpstr>有next数组帮助时如何求next[k]</vt:lpstr>
      <vt:lpstr>next数组的定义/给定模式串P</vt:lpstr>
      <vt:lpstr>next数组的定义/给定模式串P</vt:lpstr>
      <vt:lpstr>PowerPoint 演示文稿</vt:lpstr>
      <vt:lpstr>实例</vt:lpstr>
      <vt:lpstr>GetNext</vt:lpstr>
      <vt:lpstr>StrIndexKMP</vt:lpstr>
      <vt:lpstr>KMP算法的匹配实例</vt:lpstr>
      <vt:lpstr>对next数组的优化：nextval</vt:lpstr>
      <vt:lpstr>PowerPoint 演示文稿</vt:lpstr>
      <vt:lpstr>GetNextVal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Beihong</dc:creator>
  <cp:lastModifiedBy>apple sd</cp:lastModifiedBy>
  <cp:revision>248</cp:revision>
  <cp:lastPrinted>2018-04-01T13:30:39Z</cp:lastPrinted>
  <dcterms:created xsi:type="dcterms:W3CDTF">2015-07-19T09:35:25Z</dcterms:created>
  <dcterms:modified xsi:type="dcterms:W3CDTF">2018-04-02T12:46:14Z</dcterms:modified>
</cp:coreProperties>
</file>