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3" r:id="rId2"/>
    <p:sldId id="324" r:id="rId3"/>
    <p:sldId id="350" r:id="rId4"/>
    <p:sldId id="326" r:id="rId5"/>
    <p:sldId id="322" r:id="rId6"/>
    <p:sldId id="338" r:id="rId7"/>
    <p:sldId id="354" r:id="rId8"/>
    <p:sldId id="351" r:id="rId9"/>
    <p:sldId id="339" r:id="rId10"/>
    <p:sldId id="344" r:id="rId11"/>
    <p:sldId id="355" r:id="rId12"/>
    <p:sldId id="356" r:id="rId13"/>
    <p:sldId id="357" r:id="rId14"/>
    <p:sldId id="340" r:id="rId15"/>
    <p:sldId id="352" r:id="rId16"/>
    <p:sldId id="359" r:id="rId17"/>
    <p:sldId id="360" r:id="rId18"/>
    <p:sldId id="361" r:id="rId19"/>
    <p:sldId id="362" r:id="rId20"/>
    <p:sldId id="363" r:id="rId21"/>
    <p:sldId id="364" r:id="rId22"/>
    <p:sldId id="365" r:id="rId23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9" autoAdjust="0"/>
  </p:normalViewPr>
  <p:slideViewPr>
    <p:cSldViewPr>
      <p:cViewPr varScale="1">
        <p:scale>
          <a:sx n="93" d="100"/>
          <a:sy n="93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18/6/7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18/6/7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4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&#21033;&#29992;&#27169;&#24335;&#20018;P&#30340;next&#25968;&#32452;&#27714;P&#22312;&#20027;&#20018;S&#20013;&#31532;pos&#20010;" TargetMode="External"/><Relationship Id="rId3" Type="http://schemas.openxmlformats.org/officeDocument/2006/relationships/hyperlink" Target="file:///\\&#23383;&#31526;&#20043;&#21518;&#30340;&#20301;&#32622;&#30340;KMP&#31639;&#27861;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&#21033;&#29992;&#27169;&#24335;&#20018;P&#30340;next&#25968;&#32452;&#27714;P&#22312;&#20027;&#20018;S&#20013;&#31532;pos&#20010;" TargetMode="External"/><Relationship Id="rId3" Type="http://schemas.openxmlformats.org/officeDocument/2006/relationships/hyperlink" Target="file:///\\&#23383;&#31526;&#20043;&#21518;&#30340;&#20301;&#32622;&#30340;KMP&#31639;&#27861;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Ongoing-Teaching\Data Structure\课件\其他\图片素材\3D小白人-推齿轮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5760640" cy="36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楷体_GB2312" pitchFamily="49" charset="-122"/>
                <a:ea typeface="楷体_GB2312" pitchFamily="49" charset="-122"/>
              </a:rPr>
              <a:t>KMP Revisited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0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的关系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的计算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ext[1]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nextval</a:t>
            </a:r>
            <a:r>
              <a:rPr kumimoji="1" lang="en-US" altLang="zh-CN" dirty="0" smtClean="0"/>
              <a:t>[1]=</a:t>
            </a:r>
            <a:r>
              <a:rPr kumimoji="1" lang="en-US" altLang="zh-CN" dirty="0"/>
              <a:t>0</a:t>
            </a:r>
            <a:r>
              <a:rPr kumimoji="1" lang="en-US" altLang="zh-CN" dirty="0" smtClean="0"/>
              <a:t>,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en-US" altLang="zh-CN" dirty="0" smtClean="0"/>
              <a:t>&gt;1</a:t>
            </a:r>
            <a:r>
              <a:rPr kumimoji="1" lang="zh-CN" altLang="en-US" dirty="0" smtClean="0"/>
              <a:t>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P[j]</a:t>
            </a:r>
            <a:r>
              <a:rPr kumimoji="1" lang="zh-CN" altLang="en-US" dirty="0" smtClean="0"/>
              <a:t>不同于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[next[j]]</a:t>
            </a:r>
            <a:r>
              <a:rPr kumimoji="1" lang="zh-CN" altLang="en-US" dirty="0" smtClean="0"/>
              <a:t>则</a:t>
            </a:r>
            <a:r>
              <a:rPr kumimoji="1" lang="en-US" altLang="zh-CN" dirty="0" err="1" smtClean="0"/>
              <a:t>nextval</a:t>
            </a:r>
            <a:r>
              <a:rPr kumimoji="1" lang="en-US" altLang="zh-CN" dirty="0" smtClean="0"/>
              <a:t>[j]=next[j]</a:t>
            </a:r>
            <a:r>
              <a:rPr kumimoji="1" lang="zh-CN" altLang="en-US" dirty="0" smtClean="0"/>
              <a:t>，否则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nextval</a:t>
            </a:r>
            <a:r>
              <a:rPr kumimoji="1" lang="en-US" altLang="zh-CN" dirty="0" smtClean="0"/>
              <a:t>[j]=</a:t>
            </a:r>
            <a:r>
              <a:rPr kumimoji="1" lang="en-US" altLang="zh-CN" dirty="0" err="1" smtClean="0"/>
              <a:t>nextval</a:t>
            </a:r>
            <a:r>
              <a:rPr kumimoji="1" lang="en-US" altLang="zh-CN" dirty="0" smtClean="0"/>
              <a:t>[</a:t>
            </a:r>
            <a:r>
              <a:rPr kumimoji="1" lang="en-US" altLang="zh-CN" dirty="0" smtClean="0"/>
              <a:t>next[</a:t>
            </a:r>
            <a:r>
              <a:rPr kumimoji="1" lang="en-US" altLang="zh-CN" dirty="0" smtClean="0"/>
              <a:t>j]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利用以上关系</a:t>
            </a:r>
            <a:r>
              <a:rPr kumimoji="1" lang="zh-CN" altLang="en-US" dirty="0" smtClean="0"/>
              <a:t>可得如下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来计算</a:t>
            </a:r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的程序：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Next2Nextval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dirty="0" err="1" smtClean="0"/>
              <a:t>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</a:t>
            </a:r>
            <a:r>
              <a:rPr lang="en-US" altLang="zh-CN" dirty="0" err="1" smtClean="0"/>
              <a:t>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nextval</a:t>
            </a:r>
            <a:r>
              <a:rPr lang="en-US" altLang="zh-CN" dirty="0"/>
              <a:t>[]){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next[INITSTRLENGTH]; </a:t>
            </a:r>
            <a:r>
              <a:rPr lang="en-US" altLang="zh-CN" dirty="0" err="1" smtClean="0"/>
              <a:t>GetNext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dirty="0" err="1" smtClean="0"/>
              <a:t>,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</a:t>
            </a:r>
            <a:r>
              <a:rPr lang="en-US" altLang="zh-CN" dirty="0" err="1" smtClean="0"/>
              <a:t>extval</a:t>
            </a:r>
            <a:r>
              <a:rPr lang="en-US" altLang="zh-CN" dirty="0" smtClean="0"/>
              <a:t>[</a:t>
            </a:r>
            <a:r>
              <a:rPr lang="en-US" altLang="zh-CN" dirty="0" smtClean="0"/>
              <a:t>1</a:t>
            </a:r>
            <a:r>
              <a:rPr lang="en-US" altLang="zh-CN" dirty="0" smtClean="0"/>
              <a:t>]</a:t>
            </a:r>
            <a:r>
              <a:rPr lang="en-US" altLang="zh-CN" dirty="0"/>
              <a:t>= </a:t>
            </a:r>
            <a:r>
              <a:rPr lang="en-US" altLang="zh-CN" dirty="0" smtClean="0"/>
              <a:t>0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(j</a:t>
            </a:r>
            <a:r>
              <a:rPr lang="en-US" altLang="zh-CN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dirty="0" smtClean="0"/>
              <a:t>; </a:t>
            </a:r>
            <a:r>
              <a:rPr lang="en-US" altLang="zh-CN" dirty="0" smtClean="0"/>
              <a:t>j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=P[0]</a:t>
            </a:r>
            <a:r>
              <a:rPr lang="en-US" altLang="zh-CN" dirty="0" smtClean="0"/>
              <a:t>; </a:t>
            </a:r>
            <a:r>
              <a:rPr lang="en-US" altLang="zh-CN" dirty="0" smtClean="0"/>
              <a:t>j++)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{  </a:t>
            </a:r>
            <a:r>
              <a:rPr lang="en-US" altLang="zh-CN" dirty="0" smtClean="0"/>
              <a:t>if (</a:t>
            </a:r>
            <a:r>
              <a:rPr lang="en-US" altLang="zh-CN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dirty="0" smtClean="0"/>
              <a:t>j]!</a:t>
            </a:r>
            <a:r>
              <a:rPr lang="en-US" altLang="zh-CN" dirty="0" smtClean="0"/>
              <a:t>=</a:t>
            </a:r>
            <a:r>
              <a:rPr lang="en-US" altLang="zh-CN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dirty="0" smtClean="0"/>
              <a:t>next[j]</a:t>
            </a:r>
            <a:r>
              <a:rPr lang="en-US" altLang="zh-CN" dirty="0" smtClean="0"/>
              <a:t>])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[j]</a:t>
            </a:r>
            <a:r>
              <a:rPr lang="en-US" altLang="zh-CN" dirty="0" smtClean="0"/>
              <a:t>=next[j]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else 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[j]=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[next[</a:t>
            </a:r>
            <a:r>
              <a:rPr lang="en-US" altLang="zh-CN" dirty="0"/>
              <a:t>j</a:t>
            </a:r>
            <a:r>
              <a:rPr lang="en-US" altLang="zh-CN" dirty="0" smtClean="0"/>
              <a:t>]];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如何直接计算</a:t>
            </a:r>
            <a:r>
              <a:rPr kumimoji="1" lang="en-US" altLang="zh-CN" dirty="0" err="1" smtClean="0"/>
              <a:t>nextval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也可以通过修改</a:t>
            </a:r>
            <a:r>
              <a:rPr lang="zh-CN" altLang="en-US" dirty="0" smtClean="0"/>
              <a:t>前述</a:t>
            </a:r>
            <a:r>
              <a:rPr lang="en-US" altLang="zh-CN" dirty="0" smtClean="0"/>
              <a:t>GetNext2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在计算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的同时一起计算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得如</a:t>
            </a:r>
            <a:r>
              <a:rPr lang="zh-CN" altLang="en-US" dirty="0" smtClean="0"/>
              <a:t>下</a:t>
            </a:r>
            <a:r>
              <a:rPr lang="zh-CN" altLang="en-US" dirty="0" smtClean="0"/>
              <a:t>程序：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lang="en-US" altLang="zh-CN" dirty="0"/>
              <a:t>void </a:t>
            </a:r>
            <a:r>
              <a:rPr lang="en-US" altLang="zh-CN" dirty="0" err="1" smtClean="0"/>
              <a:t>Nextand</a:t>
            </a:r>
            <a:r>
              <a:rPr lang="en-US" altLang="zh-CN" dirty="0" err="1" smtClean="0"/>
              <a:t>Next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]){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\</a:t>
            </a:r>
            <a:r>
              <a:rPr lang="en-US" altLang="zh-CN" dirty="0"/>
              <a:t>\</a:t>
            </a:r>
            <a:r>
              <a:rPr lang="zh-CN" altLang="en-US" dirty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nextval</a:t>
            </a:r>
            <a:r>
              <a:rPr lang="zh-CN" altLang="en-US" dirty="0" smtClean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j,k</a:t>
            </a:r>
            <a:r>
              <a:rPr lang="en-US" altLang="zh-CN" dirty="0"/>
              <a:t>;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next[INITSTRLENTH];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  </a:t>
            </a:r>
            <a:r>
              <a:rPr lang="en-US" altLang="zh-CN" dirty="0" smtClean="0"/>
              <a:t> next</a:t>
            </a:r>
            <a:r>
              <a:rPr lang="en-US" altLang="zh-CN" dirty="0"/>
              <a:t>[1]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[1]=0</a:t>
            </a:r>
            <a:r>
              <a:rPr lang="en-US" altLang="zh-CN" dirty="0"/>
              <a:t>; k=0;</a:t>
            </a:r>
          </a:p>
          <a:p>
            <a:pPr marL="0" indent="0">
              <a:buNone/>
            </a:pPr>
            <a:r>
              <a:rPr lang="en-US" altLang="zh-CN" dirty="0"/>
              <a:t>        for (j=2; j&lt;=P[0]; j++</a:t>
            </a:r>
            <a:r>
              <a:rPr lang="en-US" altLang="zh-CN" dirty="0" smtClean="0"/>
              <a:t>){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while (P[j-1]!=P[k]&amp;&amp;k&gt;0) k=next[k];</a:t>
            </a:r>
          </a:p>
          <a:p>
            <a:pPr marL="0" indent="0">
              <a:buNone/>
            </a:pPr>
            <a:r>
              <a:rPr lang="en-US" altLang="zh-CN" dirty="0"/>
              <a:t>               k=k+1;</a:t>
            </a:r>
          </a:p>
          <a:p>
            <a:pPr marL="0" indent="0">
              <a:buNone/>
            </a:pPr>
            <a:r>
              <a:rPr lang="en-US" altLang="zh-CN" dirty="0"/>
              <a:t>               next[j]=k; 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if (P[j]!=P</a:t>
            </a:r>
            <a:r>
              <a:rPr lang="en-US" altLang="zh-CN" dirty="0" smtClean="0"/>
              <a:t>[</a:t>
            </a:r>
            <a:r>
              <a:rPr lang="en-US" altLang="zh-CN" dirty="0"/>
              <a:t>k</a:t>
            </a:r>
            <a:r>
              <a:rPr lang="en-US" altLang="zh-CN" dirty="0" smtClean="0"/>
              <a:t>])   </a:t>
            </a:r>
            <a:r>
              <a:rPr lang="en-US" altLang="zh-CN" dirty="0" err="1" smtClean="0"/>
              <a:t>nextval</a:t>
            </a:r>
            <a:r>
              <a:rPr lang="en-US" altLang="zh-CN" dirty="0"/>
              <a:t>[j]</a:t>
            </a:r>
            <a:r>
              <a:rPr lang="en-US" altLang="zh-CN" dirty="0" smtClean="0"/>
              <a:t>=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           </a:t>
            </a:r>
            <a:r>
              <a:rPr lang="en-US" altLang="zh-CN" dirty="0"/>
              <a:t>else </a:t>
            </a:r>
            <a:r>
              <a:rPr lang="en-US" altLang="zh-CN" dirty="0" err="1"/>
              <a:t>nextval</a:t>
            </a:r>
            <a:r>
              <a:rPr lang="en-US" altLang="zh-CN" dirty="0"/>
              <a:t>[j]=</a:t>
            </a:r>
            <a:r>
              <a:rPr lang="en-US" altLang="zh-CN" dirty="0" err="1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k</a:t>
            </a:r>
            <a:r>
              <a:rPr lang="en-US" altLang="zh-CN" dirty="0" smtClean="0"/>
              <a:t>];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4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变换前面的程序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在前面程序中将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循环中的</a:t>
            </a:r>
            <a:r>
              <a:rPr lang="en-US" altLang="zh-CN" dirty="0" smtClean="0"/>
              <a:t>k=next[k]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[k]</a:t>
            </a:r>
            <a:r>
              <a:rPr lang="zh-CN" altLang="en-US" dirty="0" smtClean="0"/>
              <a:t>效果是一样的：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lang="en-US" altLang="zh-CN" dirty="0"/>
              <a:t>void </a:t>
            </a:r>
            <a:r>
              <a:rPr lang="en-US" altLang="zh-CN" dirty="0" smtClean="0"/>
              <a:t>Nextand</a:t>
            </a:r>
            <a:r>
              <a:rPr lang="en-US" altLang="zh-CN" dirty="0" smtClean="0"/>
              <a:t>Next</a:t>
            </a:r>
            <a:r>
              <a:rPr lang="en-US" altLang="zh-CN" dirty="0" smtClean="0"/>
              <a:t>val2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]){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\</a:t>
            </a:r>
            <a:r>
              <a:rPr lang="en-US" altLang="zh-CN" dirty="0"/>
              <a:t>\</a:t>
            </a:r>
            <a:r>
              <a:rPr lang="zh-CN" altLang="en-US" dirty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nextval</a:t>
            </a:r>
            <a:r>
              <a:rPr lang="zh-CN" altLang="en-US" dirty="0" smtClean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j,k</a:t>
            </a:r>
            <a:r>
              <a:rPr lang="en-US" altLang="zh-CN" dirty="0"/>
              <a:t>;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next[INITSTRLENTH];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  </a:t>
            </a:r>
            <a:r>
              <a:rPr lang="en-US" altLang="zh-CN" dirty="0" smtClean="0"/>
              <a:t> next</a:t>
            </a:r>
            <a:r>
              <a:rPr lang="en-US" altLang="zh-CN" dirty="0"/>
              <a:t>[1]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[1]=0</a:t>
            </a:r>
            <a:r>
              <a:rPr lang="en-US" altLang="zh-CN" dirty="0"/>
              <a:t>; k=0;</a:t>
            </a:r>
          </a:p>
          <a:p>
            <a:pPr marL="0" indent="0">
              <a:buNone/>
            </a:pPr>
            <a:r>
              <a:rPr lang="en-US" altLang="zh-CN" dirty="0"/>
              <a:t>        for (j=2; j&lt;=P[0]; j++</a:t>
            </a:r>
            <a:r>
              <a:rPr lang="en-US" altLang="zh-CN" dirty="0" smtClean="0"/>
              <a:t>){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while (P[j-1]!=P[k]&amp;&amp;k&gt;0) k=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k];</a:t>
            </a:r>
          </a:p>
          <a:p>
            <a:pPr marL="0" indent="0">
              <a:buNone/>
            </a:pPr>
            <a:r>
              <a:rPr lang="en-US" altLang="zh-CN" dirty="0"/>
              <a:t>               k=k+1;</a:t>
            </a:r>
          </a:p>
          <a:p>
            <a:pPr marL="0" indent="0">
              <a:buNone/>
            </a:pPr>
            <a:r>
              <a:rPr lang="en-US" altLang="zh-CN" dirty="0"/>
              <a:t>               next[j]=k; 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if (P[j]!=P</a:t>
            </a:r>
            <a:r>
              <a:rPr lang="en-US" altLang="zh-CN" dirty="0" smtClean="0"/>
              <a:t>[</a:t>
            </a:r>
            <a:r>
              <a:rPr lang="en-US" altLang="zh-CN" dirty="0"/>
              <a:t>k</a:t>
            </a:r>
            <a:r>
              <a:rPr lang="en-US" altLang="zh-CN" dirty="0" smtClean="0"/>
              <a:t>])   </a:t>
            </a:r>
            <a:r>
              <a:rPr lang="en-US" altLang="zh-CN" dirty="0" err="1" smtClean="0"/>
              <a:t>nextval</a:t>
            </a:r>
            <a:r>
              <a:rPr lang="en-US" altLang="zh-CN" dirty="0"/>
              <a:t>[j]</a:t>
            </a:r>
            <a:r>
              <a:rPr lang="en-US" altLang="zh-CN" dirty="0" smtClean="0"/>
              <a:t>=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           </a:t>
            </a:r>
            <a:r>
              <a:rPr lang="en-US" altLang="zh-CN" dirty="0"/>
              <a:t>else </a:t>
            </a:r>
            <a:r>
              <a:rPr lang="en-US" altLang="zh-CN" dirty="0" err="1"/>
              <a:t>nextval</a:t>
            </a:r>
            <a:r>
              <a:rPr lang="en-US" altLang="zh-CN" dirty="0"/>
              <a:t>[j]=</a:t>
            </a:r>
            <a:r>
              <a:rPr lang="en-US" altLang="zh-CN" dirty="0" err="1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k</a:t>
            </a:r>
            <a:r>
              <a:rPr lang="en-US" altLang="zh-CN" dirty="0" smtClean="0"/>
              <a:t>];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4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直接计算</a:t>
            </a:r>
            <a:r>
              <a:rPr kumimoji="1" lang="en-US" altLang="zh-CN" dirty="0" err="1" smtClean="0"/>
              <a:t>nextval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在前面程序中删除关于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的计算，得到如下直接计算</a:t>
            </a:r>
            <a:r>
              <a:rPr lang="en-US" altLang="zh-CN" dirty="0" err="1" smtClean="0"/>
              <a:t>nextval</a:t>
            </a:r>
            <a:r>
              <a:rPr lang="zh-CN" altLang="en-US" dirty="0" smtClean="0"/>
              <a:t>的程序：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lang="en-US" altLang="zh-CN" dirty="0"/>
              <a:t>void </a:t>
            </a:r>
            <a:r>
              <a:rPr lang="en-US" altLang="zh-CN" dirty="0" err="1" smtClean="0"/>
              <a:t>Get</a:t>
            </a:r>
            <a:r>
              <a:rPr lang="en-US" altLang="zh-CN" dirty="0" err="1" smtClean="0"/>
              <a:t>Next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]){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\</a:t>
            </a:r>
            <a:r>
              <a:rPr lang="en-US" altLang="zh-CN" dirty="0"/>
              <a:t>\</a:t>
            </a:r>
            <a:r>
              <a:rPr lang="zh-CN" altLang="en-US" dirty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nextval</a:t>
            </a:r>
            <a:r>
              <a:rPr lang="zh-CN" altLang="en-US" dirty="0" smtClean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j,k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[1]=0</a:t>
            </a:r>
            <a:r>
              <a:rPr lang="en-US" altLang="zh-CN" dirty="0"/>
              <a:t>; k=0;</a:t>
            </a:r>
          </a:p>
          <a:p>
            <a:pPr marL="0" indent="0">
              <a:buNone/>
            </a:pPr>
            <a:r>
              <a:rPr lang="en-US" altLang="zh-CN" dirty="0"/>
              <a:t>        for (j=2; j&lt;=P[0]; j++</a:t>
            </a:r>
            <a:r>
              <a:rPr lang="en-US" altLang="zh-CN" dirty="0" smtClean="0"/>
              <a:t>){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while (P[j-1]!=P[k]&amp;&amp;k&gt;0) k=</a:t>
            </a:r>
            <a:r>
              <a:rPr lang="en-US" altLang="zh-CN" dirty="0" err="1" smtClean="0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k];</a:t>
            </a:r>
          </a:p>
          <a:p>
            <a:pPr marL="0" indent="0">
              <a:buNone/>
            </a:pPr>
            <a:r>
              <a:rPr lang="en-US" altLang="zh-CN" dirty="0"/>
              <a:t>               k=k+</a:t>
            </a:r>
            <a:r>
              <a:rPr lang="en-US" altLang="zh-CN" dirty="0" smtClean="0"/>
              <a:t>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if (P[j]!=P</a:t>
            </a:r>
            <a:r>
              <a:rPr lang="en-US" altLang="zh-CN" dirty="0" smtClean="0"/>
              <a:t>[</a:t>
            </a:r>
            <a:r>
              <a:rPr lang="en-US" altLang="zh-CN" dirty="0"/>
              <a:t>k</a:t>
            </a:r>
            <a:r>
              <a:rPr lang="en-US" altLang="zh-CN" dirty="0" smtClean="0"/>
              <a:t>])   </a:t>
            </a:r>
            <a:r>
              <a:rPr lang="en-US" altLang="zh-CN" dirty="0" err="1" smtClean="0"/>
              <a:t>nextval</a:t>
            </a:r>
            <a:r>
              <a:rPr lang="en-US" altLang="zh-CN" dirty="0"/>
              <a:t>[j]</a:t>
            </a:r>
            <a:r>
              <a:rPr lang="en-US" altLang="zh-CN" dirty="0" smtClean="0"/>
              <a:t>=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           </a:t>
            </a:r>
            <a:r>
              <a:rPr lang="en-US" altLang="zh-CN" dirty="0"/>
              <a:t>else </a:t>
            </a:r>
            <a:r>
              <a:rPr lang="en-US" altLang="zh-CN" dirty="0" err="1"/>
              <a:t>nextval</a:t>
            </a:r>
            <a:r>
              <a:rPr lang="en-US" altLang="zh-CN" dirty="0"/>
              <a:t>[j]=</a:t>
            </a:r>
            <a:r>
              <a:rPr lang="en-US" altLang="zh-CN" dirty="0" err="1"/>
              <a:t>nextval</a:t>
            </a:r>
            <a:r>
              <a:rPr lang="en-US" altLang="zh-CN" dirty="0" smtClean="0"/>
              <a:t>[</a:t>
            </a:r>
            <a:r>
              <a:rPr lang="en-US" altLang="zh-CN" dirty="0"/>
              <a:t>k</a:t>
            </a:r>
            <a:r>
              <a:rPr lang="en-US" altLang="zh-CN" dirty="0" smtClean="0"/>
              <a:t>];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5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nextval</a:t>
            </a:r>
            <a:r>
              <a:rPr lang="zh-CN" altLang="en-US" dirty="0" smtClean="0"/>
              <a:t>数组的匹配算法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dirty="0" smtClean="0"/>
              <a:t>已知模式串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nextval</a:t>
            </a:r>
            <a:r>
              <a:rPr lang="zh-CN" altLang="en-US" sz="2800" dirty="0" smtClean="0"/>
              <a:t>数组，求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在主串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中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之后第一次出现的位置可以用如下算法：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置初值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为主串中的起始位置，</a:t>
            </a:r>
            <a:r>
              <a:rPr lang="en-US" altLang="zh-CN" sz="2800" dirty="0" smtClean="0"/>
              <a:t>j=0, </a:t>
            </a:r>
            <a:r>
              <a:rPr lang="zh-CN" altLang="en-US" sz="2800" dirty="0" smtClean="0"/>
              <a:t>进行循环迭代，直至找到匹配或失败。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每次循环中，设</a:t>
            </a:r>
            <a:r>
              <a:rPr lang="en-US" altLang="zh-CN" sz="2800" dirty="0" err="1" smtClean="0"/>
              <a:t>i,j</a:t>
            </a:r>
            <a:r>
              <a:rPr lang="zh-CN" altLang="en-US" sz="2800" dirty="0" smtClean="0"/>
              <a:t>分别指示主串中和模式串中准备进行比较的位置，则此时有</a:t>
            </a:r>
            <a:r>
              <a:rPr lang="en-US" altLang="zh-CN" sz="2800" dirty="0" smtClean="0">
                <a:solidFill>
                  <a:srgbClr val="000000"/>
                </a:solidFill>
              </a:rPr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-j..i)=P[0..j)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现比较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dirty="0" smtClean="0"/>
              <a:t>[j]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若相等</a:t>
            </a:r>
            <a:r>
              <a:rPr lang="en-US" altLang="zh-CN" sz="2800" dirty="0" smtClean="0"/>
              <a:t> (case A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：则下循环的下一步比较</a:t>
            </a:r>
            <a:r>
              <a:rPr lang="en-US" altLang="zh-CN" sz="2800" dirty="0"/>
              <a:t>S[</a:t>
            </a:r>
            <a:r>
              <a:rPr lang="en-US" altLang="zh-CN" sz="2800" dirty="0" smtClean="0"/>
              <a:t>i+1]</a:t>
            </a:r>
            <a:r>
              <a:rPr lang="zh-CN" altLang="en-US" sz="2800" dirty="0"/>
              <a:t>和</a:t>
            </a:r>
            <a:r>
              <a:rPr lang="en-US" altLang="zh-CN" sz="2800" dirty="0"/>
              <a:t>P[</a:t>
            </a:r>
            <a:r>
              <a:rPr lang="en-US" altLang="zh-CN" sz="2800" dirty="0" smtClean="0"/>
              <a:t>j+1]</a:t>
            </a:r>
          </a:p>
          <a:p>
            <a:pPr marL="0" indent="0">
              <a:buNone/>
            </a:pPr>
            <a:r>
              <a:rPr lang="zh-CN" altLang="en-US" sz="2800" dirty="0" smtClean="0"/>
              <a:t>若不等</a:t>
            </a:r>
            <a:r>
              <a:rPr lang="en-US" altLang="zh-CN" sz="2800" dirty="0" smtClean="0"/>
              <a:t>,  </a:t>
            </a:r>
            <a:r>
              <a:rPr lang="zh-CN" altLang="en-US" sz="2800" dirty="0" smtClean="0"/>
              <a:t>且</a:t>
            </a:r>
            <a:r>
              <a:rPr lang="en-US" altLang="zh-CN" sz="2800" dirty="0" err="1" smtClean="0"/>
              <a:t>nextval</a:t>
            </a:r>
            <a:r>
              <a:rPr lang="en-US" altLang="zh-CN" sz="2800" dirty="0" smtClean="0"/>
              <a:t>[j]</a:t>
            </a:r>
            <a:r>
              <a:rPr lang="en-US" altLang="zh-CN" sz="2800" dirty="0" smtClean="0"/>
              <a:t>&gt;</a:t>
            </a:r>
            <a:r>
              <a:rPr lang="en-US" altLang="zh-CN" sz="2800" dirty="0"/>
              <a:t>0</a:t>
            </a:r>
            <a:r>
              <a:rPr lang="en-US" altLang="zh-CN" sz="2800" dirty="0" smtClean="0"/>
              <a:t>,  </a:t>
            </a:r>
            <a:r>
              <a:rPr lang="en-US" altLang="zh-CN" sz="2800" dirty="0" smtClean="0"/>
              <a:t>(case B</a:t>
            </a:r>
            <a:r>
              <a:rPr lang="en-US" altLang="zh-CN" sz="2800" dirty="0" smtClean="0"/>
              <a:t>)</a:t>
            </a:r>
            <a:r>
              <a:rPr lang="zh-CN" altLang="zh-CN" sz="2800" dirty="0"/>
              <a:t>：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[1.</a:t>
            </a:r>
            <a:r>
              <a:rPr lang="en-US" altLang="zh-CN" sz="2800" dirty="0" smtClean="0"/>
              <a:t>.nextval[j])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[1.</a:t>
            </a:r>
            <a:r>
              <a:rPr lang="en-US" altLang="zh-CN" sz="2800" dirty="0" smtClean="0"/>
              <a:t>.j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的最</a:t>
            </a:r>
            <a:r>
              <a:rPr lang="zh-CN" altLang="en-US" sz="2800" dirty="0" smtClean="0"/>
              <a:t>长</a:t>
            </a:r>
            <a:r>
              <a:rPr lang="zh-CN" altLang="en-US" sz="2800" dirty="0" smtClean="0"/>
              <a:t>有效自匹配</a:t>
            </a:r>
            <a:r>
              <a:rPr lang="zh-CN" altLang="en-US" sz="2800" dirty="0" smtClean="0"/>
              <a:t>真子串，因而此时有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i-nextval</a:t>
            </a:r>
            <a:r>
              <a:rPr lang="en-US" altLang="zh-CN" sz="2800" dirty="0" smtClean="0"/>
              <a:t>[j]..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)=P[0..nextval[j])</a:t>
            </a:r>
            <a:r>
              <a:rPr lang="zh-CN" altLang="en-US" sz="2800" dirty="0" smtClean="0"/>
              <a:t>，且若有更大的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使得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-k..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=P[0..k)</a:t>
            </a:r>
            <a:r>
              <a:rPr lang="zh-CN" altLang="en-US" sz="2800" dirty="0" smtClean="0"/>
              <a:t>，必有</a:t>
            </a:r>
            <a:r>
              <a:rPr lang="en-US" altLang="zh-CN" sz="2800" dirty="0" smtClean="0"/>
              <a:t>P[k]</a:t>
            </a:r>
            <a:r>
              <a:rPr lang="zh-CN" altLang="en-US" sz="2800" dirty="0" smtClean="0"/>
              <a:t>不同于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。循环的下一步比较</a:t>
            </a:r>
            <a:r>
              <a:rPr lang="en-US" altLang="zh-CN" sz="2800" dirty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/>
              <a:t>和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nextval</a:t>
            </a:r>
            <a:r>
              <a:rPr lang="en-US" altLang="zh-CN" sz="2800" dirty="0" smtClean="0"/>
              <a:t>[j]</a:t>
            </a:r>
            <a:r>
              <a:rPr lang="en-US" altLang="zh-CN" sz="2800" dirty="0" smtClean="0"/>
              <a:t>]</a:t>
            </a:r>
            <a:r>
              <a:rPr lang="zh-CN" altLang="en-US" sz="2800" dirty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若不等，且</a:t>
            </a:r>
            <a:r>
              <a:rPr lang="en-US" altLang="zh-CN" sz="2800" dirty="0" err="1" smtClean="0"/>
              <a:t>nextval</a:t>
            </a:r>
            <a:r>
              <a:rPr lang="en-US" altLang="zh-CN" sz="2800" dirty="0" smtClean="0"/>
              <a:t>[j]</a:t>
            </a:r>
            <a:r>
              <a:rPr lang="en-US" altLang="zh-CN" sz="2800" dirty="0" smtClean="0"/>
              <a:t>=</a:t>
            </a:r>
            <a:r>
              <a:rPr lang="en-US" altLang="zh-CN" sz="2800" dirty="0"/>
              <a:t>0</a:t>
            </a:r>
            <a:r>
              <a:rPr lang="zh-CN" altLang="zh-CN" sz="2800" dirty="0" smtClean="0"/>
              <a:t>，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case C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：则循环</a:t>
            </a:r>
            <a:r>
              <a:rPr lang="zh-CN" altLang="en-US" sz="2800" dirty="0" smtClean="0"/>
              <a:t>的下一步比较</a:t>
            </a:r>
            <a:r>
              <a:rPr lang="en-US" altLang="zh-CN" sz="2800" dirty="0" smtClean="0"/>
              <a:t>S[i+1]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[1]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此时若</a:t>
            </a:r>
            <a:r>
              <a:rPr lang="en-US" altLang="zh-CN" sz="2800" dirty="0" smtClean="0"/>
              <a:t>P[0..j-1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无</a:t>
            </a:r>
            <a:r>
              <a:rPr lang="zh-CN" altLang="en-US" sz="2800" dirty="0" smtClean="0"/>
              <a:t>有自匹配</a:t>
            </a:r>
            <a:r>
              <a:rPr lang="zh-CN" altLang="en-US" sz="2800" dirty="0" smtClean="0"/>
              <a:t>真子</a:t>
            </a:r>
            <a:r>
              <a:rPr lang="zh-CN" altLang="en-US" sz="2800" dirty="0" smtClean="0"/>
              <a:t>串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is-I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3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根据前述算法思想得</a:t>
            </a:r>
            <a:r>
              <a:rPr lang="en-US" altLang="zh-CN" dirty="0" smtClean="0"/>
              <a:t>StrIndexKMP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StrIndexKMP</a:t>
            </a:r>
            <a:r>
              <a:rPr lang="en-US" dirty="0" smtClean="0"/>
              <a:t>(</a:t>
            </a:r>
            <a:r>
              <a:rPr lang="en-US" dirty="0" err="1" smtClean="0"/>
              <a:t>SS</a:t>
            </a:r>
            <a:r>
              <a:rPr lang="en-US" dirty="0" err="1" smtClean="0"/>
              <a:t>tring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SS</a:t>
            </a:r>
            <a:r>
              <a:rPr lang="en-US" dirty="0" err="1" smtClean="0"/>
              <a:t>tring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,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linkClick r:id="rId2" action="ppaction://hlinkfile"/>
              </a:rPr>
              <a:t>\\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利用模式串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数组求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在主串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S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中第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pos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个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linkClick r:id="rId3" action="ppaction://hlinkfile"/>
              </a:rPr>
              <a:t>\\</a:t>
            </a:r>
            <a:r>
              <a:rPr lang="zh-CN" altLang="en-US" dirty="0" smtClean="0">
                <a:solidFill>
                  <a:srgbClr val="000000"/>
                </a:solidFill>
                <a:hlinkClick r:id="rId3" action="ppaction://hlinkfile"/>
              </a:rPr>
              <a:t>字符之后的位置的</a:t>
            </a:r>
            <a:r>
              <a:rPr lang="en-US" altLang="zh-CN" dirty="0" smtClean="0">
                <a:solidFill>
                  <a:srgbClr val="000000"/>
                </a:solidFill>
                <a:hlinkClick r:id="rId3" action="ppaction://hlinkfile"/>
              </a:rPr>
              <a:t>KMP</a:t>
            </a:r>
            <a:r>
              <a:rPr lang="zh-CN" altLang="en-US" dirty="0" smtClean="0">
                <a:solidFill>
                  <a:srgbClr val="000000"/>
                </a:solidFill>
                <a:hlinkClick r:id="rId3" action="ppaction://hlinkfile"/>
              </a:rPr>
              <a:t>算法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 smtClean="0"/>
              <a:t>pos</a:t>
            </a:r>
            <a:r>
              <a:rPr lang="en-US" dirty="0"/>
              <a:t> </a:t>
            </a:r>
            <a:r>
              <a:rPr lang="en-US" dirty="0" smtClean="0"/>
              <a:t>;  j=1;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 smtClean="0"/>
              <a:t>&lt;</a:t>
            </a:r>
            <a:r>
              <a:rPr lang="en-US" dirty="0" smtClean="0"/>
              <a:t>=S[0]</a:t>
            </a:r>
            <a:r>
              <a:rPr lang="en-US" dirty="0" smtClean="0"/>
              <a:t> </a:t>
            </a:r>
            <a:r>
              <a:rPr lang="en-US" dirty="0"/>
              <a:t>&amp;&amp; j</a:t>
            </a:r>
            <a:r>
              <a:rPr lang="en-US" dirty="0" smtClean="0"/>
              <a:t>&lt;</a:t>
            </a:r>
            <a:r>
              <a:rPr lang="en-US" dirty="0" smtClean="0"/>
              <a:t>=P[0]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/>
              <a:t>P</a:t>
            </a:r>
            <a:r>
              <a:rPr lang="en-US" dirty="0" smtClean="0"/>
              <a:t>[</a:t>
            </a:r>
            <a:r>
              <a:rPr lang="en-US" dirty="0"/>
              <a:t>j</a:t>
            </a:r>
            <a:r>
              <a:rPr lang="en-US" dirty="0" smtClean="0"/>
              <a:t>]  \\ case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) </a:t>
            </a:r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++;j++;}</a:t>
            </a:r>
          </a:p>
          <a:p>
            <a:pPr marL="0" indent="0">
              <a:buNone/>
            </a:pPr>
            <a:r>
              <a:rPr lang="en-US" dirty="0"/>
              <a:t>    else </a:t>
            </a:r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nextval</a:t>
            </a:r>
            <a:r>
              <a:rPr lang="en-US" dirty="0" smtClean="0"/>
              <a:t>[j]&gt;0</a:t>
            </a:r>
            <a:r>
              <a:rPr lang="en-US" dirty="0" smtClean="0"/>
              <a:t>) j=</a:t>
            </a:r>
            <a:r>
              <a:rPr lang="en-US" dirty="0" err="1" smtClean="0"/>
              <a:t>nextval</a:t>
            </a:r>
            <a:r>
              <a:rPr lang="en-US" dirty="0" smtClean="0"/>
              <a:t>[j]    </a:t>
            </a:r>
            <a:r>
              <a:rPr lang="en-US" dirty="0" smtClean="0"/>
              <a:t>\\ case </a:t>
            </a:r>
            <a:r>
              <a:rPr lang="en-US" dirty="0" smtClean="0"/>
              <a:t>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else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  <a:r>
              <a:rPr lang="en-US" dirty="0" smtClean="0"/>
              <a:t>;  </a:t>
            </a:r>
            <a:r>
              <a:rPr lang="en-US" dirty="0" smtClean="0"/>
              <a:t>\\ case </a:t>
            </a:r>
            <a:r>
              <a:rPr lang="en-US" dirty="0" smtClean="0"/>
              <a:t>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if(j</a:t>
            </a:r>
            <a:r>
              <a:rPr lang="en-US" dirty="0" smtClean="0"/>
              <a:t>&gt;</a:t>
            </a:r>
            <a:r>
              <a:rPr lang="en-US" dirty="0" smtClean="0"/>
              <a:t>P[0]</a:t>
            </a:r>
            <a:r>
              <a:rPr lang="en-US" dirty="0" smtClean="0"/>
              <a:t>) </a:t>
            </a: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 smtClean="0"/>
              <a:t>-</a:t>
            </a:r>
            <a:r>
              <a:rPr lang="en-US" dirty="0" smtClean="0"/>
              <a:t>P[0]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return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0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更紧凑的程序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最后，前面得到的程序跟课本上那些更紧凑的程序是一致的。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首先把</a:t>
            </a:r>
            <a:r>
              <a:rPr lang="en-US" altLang="zh-CN" dirty="0" err="1" smtClean="0"/>
              <a:t>StrIndexKMP</a:t>
            </a:r>
            <a:r>
              <a:rPr lang="zh-CN" altLang="en-US" dirty="0" smtClean="0"/>
              <a:t>程序中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循环体内的两层</a:t>
            </a:r>
            <a:r>
              <a:rPr lang="en-US" altLang="zh-CN" dirty="0" smtClean="0"/>
              <a:t>if</a:t>
            </a:r>
            <a:r>
              <a:rPr lang="zh-CN" altLang="en-US" dirty="0" smtClean="0"/>
              <a:t>嵌套语句变成一个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语句，可得如下效果相同的程序：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Index</a:t>
            </a:r>
            <a:r>
              <a:rPr lang="en-US" dirty="0"/>
              <a:t>-</a:t>
            </a:r>
            <a:r>
              <a:rPr lang="en-US" dirty="0" smtClean="0"/>
              <a:t>KMP(</a:t>
            </a:r>
            <a:r>
              <a:rPr lang="en-US" dirty="0" err="1" smtClean="0"/>
              <a:t>SS</a:t>
            </a:r>
            <a:r>
              <a:rPr lang="en-US" dirty="0" err="1" smtClean="0"/>
              <a:t>tring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SS</a:t>
            </a:r>
            <a:r>
              <a:rPr lang="en-US" dirty="0" err="1" smtClean="0"/>
              <a:t>tring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,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 smtClean="0"/>
              <a:t>pos</a:t>
            </a:r>
            <a:r>
              <a:rPr lang="en-US" dirty="0"/>
              <a:t> </a:t>
            </a:r>
            <a:r>
              <a:rPr lang="en-US" dirty="0" smtClean="0"/>
              <a:t>;  j=1;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 smtClean="0"/>
              <a:t>&lt;</a:t>
            </a:r>
            <a:r>
              <a:rPr lang="en-US" dirty="0" smtClean="0"/>
              <a:t>=S[0]</a:t>
            </a:r>
            <a:r>
              <a:rPr lang="en-US" dirty="0" smtClean="0"/>
              <a:t> </a:t>
            </a:r>
            <a:r>
              <a:rPr lang="en-US" dirty="0"/>
              <a:t>&amp;&amp; j</a:t>
            </a:r>
            <a:r>
              <a:rPr lang="en-US" dirty="0" smtClean="0"/>
              <a:t>&lt;</a:t>
            </a:r>
            <a:r>
              <a:rPr lang="en-US" dirty="0" smtClean="0"/>
              <a:t>=P[0]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</a:t>
            </a:r>
            <a:r>
              <a:rPr lang="en-US" dirty="0" smtClean="0"/>
              <a:t>(j=0||</a:t>
            </a:r>
            <a:r>
              <a:rPr lang="en-US" dirty="0" smtClean="0"/>
              <a:t>S</a:t>
            </a:r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/>
              <a:t>P</a:t>
            </a:r>
            <a:r>
              <a:rPr lang="en-US" dirty="0" smtClean="0"/>
              <a:t>[</a:t>
            </a:r>
            <a:r>
              <a:rPr lang="en-US" dirty="0"/>
              <a:t>j</a:t>
            </a:r>
            <a:r>
              <a:rPr lang="en-US" dirty="0" smtClean="0"/>
              <a:t>]  \\ case </a:t>
            </a:r>
            <a:r>
              <a:rPr lang="en-US" dirty="0" smtClean="0"/>
              <a:t>A and case 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) </a:t>
            </a:r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++;j++;}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altLang="zh-CN" dirty="0" smtClean="0"/>
              <a:t>  </a:t>
            </a:r>
            <a:r>
              <a:rPr lang="en-US" dirty="0" smtClean="0"/>
              <a:t>else </a:t>
            </a:r>
            <a:r>
              <a:rPr lang="en-US" dirty="0" smtClean="0"/>
              <a:t> j=next[j];   </a:t>
            </a:r>
            <a:r>
              <a:rPr lang="en-US" dirty="0" smtClean="0"/>
              <a:t>\\ case </a:t>
            </a:r>
            <a:r>
              <a:rPr lang="en-US" dirty="0" smtClean="0"/>
              <a:t>B  and case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if(j</a:t>
            </a:r>
            <a:r>
              <a:rPr lang="en-US" dirty="0" smtClean="0"/>
              <a:t>&gt;</a:t>
            </a:r>
            <a:r>
              <a:rPr lang="en-US" dirty="0" smtClean="0"/>
              <a:t>P[0]</a:t>
            </a:r>
            <a:r>
              <a:rPr lang="en-US" dirty="0" smtClean="0"/>
              <a:t>) </a:t>
            </a: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 smtClean="0"/>
              <a:t>-</a:t>
            </a:r>
            <a:r>
              <a:rPr lang="en-US" dirty="0" smtClean="0"/>
              <a:t>P[0]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return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这就是课本上的程序。</a:t>
            </a:r>
            <a:r>
              <a:rPr lang="zh-CN" altLang="en-US" dirty="0" smtClean="0"/>
              <a:t>在此，</a:t>
            </a:r>
            <a:r>
              <a:rPr lang="en-US" altLang="zh-CN" dirty="0" smtClean="0"/>
              <a:t>case C</a:t>
            </a:r>
            <a:r>
              <a:rPr lang="zh-CN" altLang="en-US" dirty="0" smtClean="0"/>
              <a:t>分成了两步完成。第一步执行</a:t>
            </a:r>
            <a:r>
              <a:rPr lang="en-US" altLang="zh-CN" dirty="0" smtClean="0"/>
              <a:t>j=next[1]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j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，第二步又进入循环体，执行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7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更多程序变换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前面计算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数组的程序</a:t>
            </a:r>
            <a:r>
              <a:rPr kumimoji="1" lang="en-US" altLang="zh-CN" dirty="0" smtClean="0"/>
              <a:t>GetNext2</a:t>
            </a:r>
            <a:r>
              <a:rPr kumimoji="1" lang="zh-CN" altLang="en-US" dirty="0" smtClean="0"/>
              <a:t>中，将外层的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改成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，得以下等效程序：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lang="en-US" altLang="zh-CN" dirty="0"/>
              <a:t>void </a:t>
            </a:r>
            <a:r>
              <a:rPr lang="en-US" altLang="zh-CN" dirty="0" smtClean="0"/>
              <a:t>GetNext</a:t>
            </a:r>
            <a:r>
              <a:rPr lang="en-US" altLang="zh-CN" dirty="0" smtClean="0"/>
              <a:t>4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next[]){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j,k</a:t>
            </a:r>
            <a:r>
              <a:rPr lang="en-US" altLang="zh-CN" dirty="0"/>
              <a:t>;  next[1]=0; k=0</a:t>
            </a:r>
            <a:r>
              <a:rPr lang="en-US" altLang="zh-CN" dirty="0" smtClean="0"/>
              <a:t>; j=2;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while (j</a:t>
            </a:r>
            <a:r>
              <a:rPr lang="en-US" altLang="zh-CN" dirty="0"/>
              <a:t>&lt;=P[0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{ </a:t>
            </a:r>
            <a:r>
              <a:rPr lang="en-US" altLang="zh-CN" dirty="0" smtClean="0"/>
              <a:t> </a:t>
            </a:r>
            <a:r>
              <a:rPr lang="en-US" altLang="zh-CN" dirty="0"/>
              <a:t>while (P[j-1]!=P[k]&amp;&amp;k&gt;0) k=next[k];</a:t>
            </a:r>
          </a:p>
          <a:p>
            <a:pPr marL="0" indent="0">
              <a:buNone/>
            </a:pPr>
            <a:r>
              <a:rPr lang="en-US" altLang="zh-CN" dirty="0"/>
              <a:t>               k=k+1;</a:t>
            </a:r>
          </a:p>
          <a:p>
            <a:pPr marL="0" indent="0">
              <a:buNone/>
            </a:pPr>
            <a:r>
              <a:rPr lang="en-US" altLang="zh-CN" dirty="0"/>
              <a:t>               next[j]=k;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j=j+1;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9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更多程序变换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然后将内层的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改成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，循环功能可由外层的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实现，得以下等效程序：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lang="en-US" altLang="zh-CN" dirty="0"/>
              <a:t>void </a:t>
            </a:r>
            <a:r>
              <a:rPr lang="en-US" altLang="zh-CN" dirty="0" smtClean="0"/>
              <a:t>GetNext</a:t>
            </a:r>
            <a:r>
              <a:rPr lang="en-US" altLang="zh-CN" dirty="0"/>
              <a:t>5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next[]){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j,k</a:t>
            </a:r>
            <a:r>
              <a:rPr lang="en-US" altLang="zh-CN" dirty="0"/>
              <a:t>;  next[1]=0; k=0</a:t>
            </a:r>
            <a:r>
              <a:rPr lang="en-US" altLang="zh-CN" dirty="0" smtClean="0"/>
              <a:t>; j=2;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while (j</a:t>
            </a:r>
            <a:r>
              <a:rPr lang="en-US" altLang="zh-CN" dirty="0"/>
              <a:t>&lt;=P[0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{ </a:t>
            </a:r>
            <a:r>
              <a:rPr lang="en-US" altLang="zh-CN" dirty="0" smtClean="0"/>
              <a:t> if </a:t>
            </a:r>
            <a:r>
              <a:rPr lang="en-US" altLang="zh-CN" dirty="0"/>
              <a:t>(P[j-1]!=P[k]&amp;&amp;k&gt;0) k=next[k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  else   { </a:t>
            </a:r>
            <a:r>
              <a:rPr lang="en-US" altLang="zh-CN" dirty="0"/>
              <a:t>k=k+1;</a:t>
            </a:r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smtClean="0"/>
              <a:t>              next</a:t>
            </a:r>
            <a:r>
              <a:rPr lang="en-US" altLang="zh-CN" dirty="0"/>
              <a:t>[j]=k;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j=j+1;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}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5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更多程序变换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再将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的条件取反，分支也相应互换，得以等效程序：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lang="en-US" altLang="zh-CN" dirty="0"/>
              <a:t>void </a:t>
            </a:r>
            <a:r>
              <a:rPr lang="en-US" altLang="zh-CN" dirty="0" smtClean="0"/>
              <a:t>GetNext</a:t>
            </a:r>
            <a:r>
              <a:rPr lang="en-US" altLang="zh-CN" dirty="0"/>
              <a:t>6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next[]){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j,k</a:t>
            </a:r>
            <a:r>
              <a:rPr lang="en-US" altLang="zh-CN" dirty="0"/>
              <a:t>;  next[1]=0; k=0</a:t>
            </a:r>
            <a:r>
              <a:rPr lang="en-US" altLang="zh-CN" dirty="0" smtClean="0"/>
              <a:t>; j=2;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while (j</a:t>
            </a:r>
            <a:r>
              <a:rPr lang="en-US" altLang="zh-CN" dirty="0"/>
              <a:t>&lt;=P[0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{ </a:t>
            </a:r>
            <a:r>
              <a:rPr lang="en-US" altLang="zh-CN" dirty="0" smtClean="0"/>
              <a:t> if </a:t>
            </a:r>
            <a:r>
              <a:rPr lang="en-US" altLang="zh-CN" dirty="0"/>
              <a:t>(P[j-1</a:t>
            </a:r>
            <a:r>
              <a:rPr lang="en-US" altLang="zh-CN" dirty="0" smtClean="0"/>
              <a:t>]</a:t>
            </a:r>
            <a:r>
              <a:rPr lang="en-US" altLang="zh-CN" dirty="0"/>
              <a:t>=</a:t>
            </a:r>
            <a:r>
              <a:rPr lang="en-US" altLang="zh-CN" dirty="0" smtClean="0"/>
              <a:t>=</a:t>
            </a:r>
            <a:r>
              <a:rPr lang="en-US" altLang="zh-CN" dirty="0"/>
              <a:t>P[k</a:t>
            </a:r>
            <a:r>
              <a:rPr lang="en-US" altLang="zh-CN" dirty="0" smtClean="0"/>
              <a:t>]||k=0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         { </a:t>
            </a:r>
            <a:r>
              <a:rPr lang="en-US" altLang="zh-CN" dirty="0"/>
              <a:t>k=k+1;</a:t>
            </a:r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smtClean="0"/>
              <a:t>              next</a:t>
            </a:r>
            <a:r>
              <a:rPr lang="en-US" altLang="zh-CN" dirty="0"/>
              <a:t>[j]=k;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j=j+1;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}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else k=next[k];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}</a:t>
            </a:r>
          </a:p>
          <a:p>
            <a:pPr marL="0" indent="0">
              <a:buNone/>
            </a:pPr>
            <a:r>
              <a:rPr kumimoji="1" lang="en-US" altLang="zh-CN" dirty="0" smtClean="0"/>
              <a:t>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9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自匹配真子串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61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S,P</a:t>
            </a:r>
            <a:r>
              <a:rPr lang="zh-CN" altLang="en-US" sz="2800" dirty="0" smtClean="0"/>
              <a:t>是两个串。称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6600"/>
                </a:solidFill>
              </a:rPr>
              <a:t>自匹配真子串</a:t>
            </a:r>
            <a:r>
              <a:rPr lang="zh-CN" altLang="en-US" sz="2800" dirty="0" smtClean="0"/>
              <a:t>，当且仅当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既是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的真前缀又是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的真后缀。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>”a”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”</a:t>
            </a:r>
            <a:r>
              <a:rPr lang="en-US" altLang="zh-CN" sz="2800" dirty="0" err="1" smtClean="0"/>
              <a:t>aa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都是</a:t>
            </a:r>
            <a:r>
              <a:rPr lang="en-US" altLang="zh-CN" sz="2800" dirty="0" smtClean="0"/>
              <a:t>”</a:t>
            </a:r>
            <a:r>
              <a:rPr lang="en-US" altLang="zh-CN" sz="2800" dirty="0" err="1" smtClean="0"/>
              <a:t>aacaa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的自匹配真子串。</a:t>
            </a:r>
            <a:r>
              <a:rPr lang="en-US" altLang="zh-CN" sz="2800" dirty="0" smtClean="0"/>
              <a:t>”</a:t>
            </a:r>
            <a:r>
              <a:rPr lang="en-US" altLang="zh-CN" sz="2800" dirty="0" err="1" smtClean="0"/>
              <a:t>ab</a:t>
            </a:r>
            <a:r>
              <a:rPr lang="en-US" altLang="zh-CN" sz="2800" dirty="0" smtClean="0"/>
              <a:t>” 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”</a:t>
            </a:r>
            <a:r>
              <a:rPr lang="en-US" altLang="zh-CN" sz="2800" dirty="0" err="1" smtClean="0"/>
              <a:t>abcab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的自匹配真子</a:t>
            </a:r>
            <a:r>
              <a:rPr lang="zh-CN" altLang="en-US" sz="2800" dirty="0" smtClean="0"/>
              <a:t>串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由</a:t>
            </a:r>
            <a:r>
              <a:rPr lang="zh-CN" altLang="en-US" sz="2800" dirty="0" smtClean="0"/>
              <a:t>定义</a:t>
            </a:r>
            <a:r>
              <a:rPr lang="zh-CN" altLang="en-US" sz="2800" dirty="0" smtClean="0"/>
              <a:t>可知</a:t>
            </a:r>
            <a:r>
              <a:rPr lang="zh-CN" altLang="en-US" sz="2800" dirty="0" smtClean="0"/>
              <a:t>几个简单事实：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如果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是一非空串，则空串</a:t>
            </a:r>
            <a:r>
              <a:rPr lang="en-US" altLang="zh-CN" sz="2800" dirty="0" smtClean="0"/>
              <a:t>”\0”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的一个自匹配</a:t>
            </a:r>
            <a:r>
              <a:rPr lang="zh-CN" altLang="en-US" sz="2800" dirty="0" smtClean="0"/>
              <a:t>真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子</a:t>
            </a:r>
            <a:r>
              <a:rPr lang="zh-CN" altLang="en-US" sz="2800" dirty="0" smtClean="0"/>
              <a:t>串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空串</a:t>
            </a:r>
            <a:r>
              <a:rPr lang="en-US" altLang="zh-CN" sz="2800" dirty="0" smtClean="0"/>
              <a:t>”\0”</a:t>
            </a:r>
            <a:r>
              <a:rPr lang="zh-CN" altLang="en-US" sz="2800" dirty="0" smtClean="0"/>
              <a:t>无自匹配真子串。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3. 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无自匹配真子串当且仅当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是空串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0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更多程序变换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 smtClean="0"/>
              <a:t>程序中引入</a:t>
            </a:r>
            <a:r>
              <a:rPr kumimoji="1" lang="en-US" altLang="zh-CN" dirty="0" smtClean="0"/>
              <a:t>j1</a:t>
            </a:r>
            <a:r>
              <a:rPr kumimoji="1" lang="zh-CN" altLang="en-US" dirty="0" smtClean="0"/>
              <a:t>，使得</a:t>
            </a:r>
            <a:r>
              <a:rPr kumimoji="1" lang="en-US" altLang="zh-CN" dirty="0" smtClean="0"/>
              <a:t>j1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，并将程序中用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进行的判断相应换成用</a:t>
            </a:r>
            <a:r>
              <a:rPr kumimoji="1" lang="en-US" altLang="zh-CN" dirty="0" smtClean="0"/>
              <a:t>j1</a:t>
            </a:r>
            <a:r>
              <a:rPr kumimoji="1" lang="zh-CN" altLang="en-US" dirty="0" smtClean="0"/>
              <a:t>进行判断，得以等效程序：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lang="en-US" altLang="zh-CN" dirty="0"/>
              <a:t>void </a:t>
            </a:r>
            <a:r>
              <a:rPr lang="en-US" altLang="zh-CN" dirty="0" smtClean="0"/>
              <a:t>GetNext</a:t>
            </a:r>
            <a:r>
              <a:rPr lang="en-US" altLang="zh-CN" dirty="0"/>
              <a:t>7</a:t>
            </a:r>
            <a:r>
              <a:rPr lang="en-US" altLang="zh-CN" dirty="0" smtClean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next[]){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j,</a:t>
            </a:r>
            <a:r>
              <a:rPr lang="en-US" altLang="zh-CN" dirty="0" smtClean="0"/>
              <a:t>k</a:t>
            </a:r>
            <a:r>
              <a:rPr lang="en-US" altLang="zh-CN" dirty="0" smtClean="0"/>
              <a:t>,j1</a:t>
            </a:r>
            <a:r>
              <a:rPr lang="en-US" altLang="zh-CN" dirty="0" smtClean="0"/>
              <a:t>;  </a:t>
            </a:r>
            <a:r>
              <a:rPr lang="en-US" altLang="zh-CN" dirty="0"/>
              <a:t>next[1]=0; k=0</a:t>
            </a:r>
            <a:r>
              <a:rPr lang="en-US" altLang="zh-CN" dirty="0" smtClean="0"/>
              <a:t>; j=2; j1=1;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while (j1&lt;P</a:t>
            </a:r>
            <a:r>
              <a:rPr lang="en-US" altLang="zh-CN" dirty="0"/>
              <a:t>[0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{ </a:t>
            </a:r>
            <a:r>
              <a:rPr lang="en-US" altLang="zh-CN" dirty="0" smtClean="0"/>
              <a:t> if </a:t>
            </a:r>
            <a:r>
              <a:rPr lang="en-US" altLang="zh-CN" dirty="0"/>
              <a:t>(P[</a:t>
            </a:r>
            <a:r>
              <a:rPr lang="en-US" altLang="zh-CN" dirty="0" smtClean="0"/>
              <a:t>j</a:t>
            </a:r>
            <a:r>
              <a:rPr lang="en-US" altLang="zh-CN" dirty="0"/>
              <a:t>1</a:t>
            </a:r>
            <a:r>
              <a:rPr lang="en-US" altLang="zh-CN" dirty="0" smtClean="0"/>
              <a:t>]</a:t>
            </a:r>
            <a:r>
              <a:rPr lang="en-US" altLang="zh-CN" dirty="0"/>
              <a:t>=</a:t>
            </a:r>
            <a:r>
              <a:rPr lang="en-US" altLang="zh-CN" dirty="0" smtClean="0"/>
              <a:t>=</a:t>
            </a:r>
            <a:r>
              <a:rPr lang="en-US" altLang="zh-CN" dirty="0"/>
              <a:t>P[k</a:t>
            </a:r>
            <a:r>
              <a:rPr lang="en-US" altLang="zh-CN" dirty="0" smtClean="0"/>
              <a:t>]||k=0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         { </a:t>
            </a:r>
            <a:r>
              <a:rPr lang="en-US" altLang="zh-CN" dirty="0"/>
              <a:t>k=k+1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j1=j1+1;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smtClean="0"/>
              <a:t>             next</a:t>
            </a:r>
            <a:r>
              <a:rPr lang="en-US" altLang="zh-CN" dirty="0"/>
              <a:t>[</a:t>
            </a:r>
            <a:r>
              <a:rPr lang="en-US" altLang="zh-CN" dirty="0" smtClean="0"/>
              <a:t>j1]</a:t>
            </a:r>
            <a:r>
              <a:rPr lang="en-US" altLang="zh-CN" dirty="0"/>
              <a:t>=k;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j=j+1;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}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else k=next[k];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}</a:t>
            </a:r>
          </a:p>
          <a:p>
            <a:pPr marL="0" indent="0">
              <a:buNone/>
            </a:pPr>
            <a:r>
              <a:rPr kumimoji="1" lang="en-US" altLang="zh-CN" dirty="0" smtClean="0"/>
              <a:t>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0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更多程序变换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 smtClean="0"/>
              <a:t>再删除所有对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的赋值，得以等效程序：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lang="en-US" altLang="zh-CN" dirty="0"/>
              <a:t>void </a:t>
            </a:r>
            <a:r>
              <a:rPr lang="en-US" altLang="zh-CN" dirty="0" smtClean="0"/>
              <a:t>get-next(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next[]){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k</a:t>
            </a:r>
            <a:r>
              <a:rPr lang="en-US" altLang="zh-CN" dirty="0" smtClean="0"/>
              <a:t>,j1</a:t>
            </a:r>
            <a:r>
              <a:rPr lang="en-US" altLang="zh-CN" dirty="0" smtClean="0"/>
              <a:t>;  </a:t>
            </a:r>
            <a:r>
              <a:rPr lang="en-US" altLang="zh-CN" dirty="0"/>
              <a:t>next[1]=0; k=</a:t>
            </a:r>
            <a:r>
              <a:rPr lang="en-US" altLang="zh-CN" dirty="0" smtClean="0"/>
              <a:t>0; j1=1;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while (j1&lt;P</a:t>
            </a:r>
            <a:r>
              <a:rPr lang="en-US" altLang="zh-CN" dirty="0"/>
              <a:t>[0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{ </a:t>
            </a:r>
            <a:r>
              <a:rPr lang="en-US" altLang="zh-CN" dirty="0" smtClean="0"/>
              <a:t> if </a:t>
            </a:r>
            <a:r>
              <a:rPr lang="en-US" altLang="zh-CN" dirty="0"/>
              <a:t>(P[</a:t>
            </a:r>
            <a:r>
              <a:rPr lang="en-US" altLang="zh-CN" dirty="0" smtClean="0"/>
              <a:t>j</a:t>
            </a:r>
            <a:r>
              <a:rPr lang="en-US" altLang="zh-CN" dirty="0"/>
              <a:t>1</a:t>
            </a:r>
            <a:r>
              <a:rPr lang="en-US" altLang="zh-CN" dirty="0" smtClean="0"/>
              <a:t>]</a:t>
            </a:r>
            <a:r>
              <a:rPr lang="en-US" altLang="zh-CN" dirty="0"/>
              <a:t>=</a:t>
            </a:r>
            <a:r>
              <a:rPr lang="en-US" altLang="zh-CN" dirty="0" smtClean="0"/>
              <a:t>=</a:t>
            </a:r>
            <a:r>
              <a:rPr lang="en-US" altLang="zh-CN" dirty="0"/>
              <a:t>P[k</a:t>
            </a:r>
            <a:r>
              <a:rPr lang="en-US" altLang="zh-CN" dirty="0" smtClean="0"/>
              <a:t>]||k=0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         { </a:t>
            </a:r>
            <a:r>
              <a:rPr lang="en-US" altLang="zh-CN" dirty="0"/>
              <a:t>k=k+1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j1=j1+1;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smtClean="0"/>
              <a:t>             next</a:t>
            </a:r>
            <a:r>
              <a:rPr lang="en-US" altLang="zh-CN" dirty="0"/>
              <a:t>[</a:t>
            </a:r>
            <a:r>
              <a:rPr lang="en-US" altLang="zh-CN" dirty="0" smtClean="0"/>
              <a:t>j1]</a:t>
            </a:r>
            <a:r>
              <a:rPr lang="en-US" altLang="zh-CN" dirty="0"/>
              <a:t>=k;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}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else k=next[k];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}</a:t>
            </a:r>
          </a:p>
          <a:p>
            <a:pPr marL="0" indent="0">
              <a:buNone/>
            </a:pPr>
            <a:r>
              <a:rPr kumimoji="1" lang="en-US" altLang="zh-CN" dirty="0" smtClean="0"/>
              <a:t>      }</a:t>
            </a:r>
          </a:p>
          <a:p>
            <a:pPr marL="0" indent="0">
              <a:buNone/>
            </a:pPr>
            <a:r>
              <a:rPr kumimoji="1" lang="zh-CN" altLang="en-US" dirty="0" smtClean="0"/>
              <a:t>这就是课本上的程序</a:t>
            </a:r>
            <a:r>
              <a:rPr kumimoji="1" lang="en-US" altLang="zh-CN" dirty="0" smtClean="0"/>
              <a:t> get-next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更多程序变换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zh-CN" altLang="en-US" dirty="0" smtClean="0"/>
              <a:t>类似地，前面求</a:t>
            </a:r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的程序</a:t>
            </a:r>
            <a:r>
              <a:rPr kumimoji="1" lang="en-US" altLang="zh-CN" dirty="0" err="1" smtClean="0"/>
              <a:t>GetNextval</a:t>
            </a:r>
            <a:r>
              <a:rPr kumimoji="1" lang="zh-CN" altLang="en-US" dirty="0" smtClean="0"/>
              <a:t>也可以通过程序变换变成与课本里</a:t>
            </a:r>
            <a:r>
              <a:rPr kumimoji="1" lang="en-US" altLang="zh-CN" dirty="0" smtClean="0"/>
              <a:t>get-</a:t>
            </a:r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一样的程序。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zh-CN" altLang="en-US" dirty="0" smtClean="0"/>
              <a:t>总之，对这些实现相同功能的等效的程序，只要记住它们的算法设计思想，并挑一个容易理解的掌握就行。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6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数组的定义和性质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S[1..n] </a:t>
            </a:r>
            <a:r>
              <a:rPr lang="zh-CN" altLang="en-US" sz="2800" dirty="0" smtClean="0"/>
              <a:t>为长为</a:t>
            </a:r>
            <a:r>
              <a:rPr lang="en-US" altLang="zh-CN" sz="2800" dirty="0"/>
              <a:t>n</a:t>
            </a:r>
            <a:r>
              <a:rPr lang="zh-CN" altLang="en-US" sz="2800" dirty="0" smtClean="0"/>
              <a:t>的串，则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..j]</a:t>
            </a:r>
            <a:r>
              <a:rPr lang="zh-CN" altLang="en-US" sz="2800" dirty="0" smtClean="0"/>
              <a:t>为其长为</a:t>
            </a:r>
            <a:r>
              <a:rPr lang="en-US" altLang="zh-CN" sz="2800" dirty="0" smtClean="0"/>
              <a:t>j-i+1</a:t>
            </a:r>
            <a:r>
              <a:rPr lang="zh-CN" altLang="en-US" sz="2800" dirty="0" smtClean="0"/>
              <a:t>的下标从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的子串。</a:t>
            </a:r>
            <a:r>
              <a:rPr lang="en-US" altLang="zh-CN" sz="2800" dirty="0" smtClean="0"/>
              <a:t>S[i..i-1]</a:t>
            </a:r>
            <a:r>
              <a:rPr lang="zh-CN" altLang="en-US" sz="2800" dirty="0" smtClean="0"/>
              <a:t>表示空子串。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设</a:t>
            </a:r>
            <a:r>
              <a:rPr lang="zh-CN" altLang="en-US" sz="2800" dirty="0" smtClean="0"/>
              <a:t>模式串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数组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m]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定义关于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的整数数组</a:t>
            </a:r>
            <a:r>
              <a:rPr lang="en-US" altLang="zh-CN" sz="2800" dirty="0" smtClean="0"/>
              <a:t>next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m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使得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/>
              <a:t>j</a:t>
            </a:r>
            <a:r>
              <a:rPr lang="en-US" altLang="zh-CN" sz="2800" dirty="0" smtClean="0"/>
              <a:t>&gt;1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next[j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之前的前缀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.j-1]</a:t>
            </a:r>
            <a:r>
              <a:rPr lang="zh-CN" altLang="en-US" sz="2800" dirty="0" smtClean="0">
                <a:solidFill>
                  <a:srgbClr val="FF6600"/>
                </a:solidFill>
              </a:rPr>
              <a:t>的最长自匹配真子串</a:t>
            </a:r>
            <a:r>
              <a:rPr lang="zh-CN" altLang="en-US" sz="2800" dirty="0" smtClean="0"/>
              <a:t>之后第一个位置的下标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可见</a:t>
            </a:r>
            <a:r>
              <a:rPr lang="en-US" altLang="zh-CN" sz="2800" dirty="0" smtClean="0"/>
              <a:t>next[j]</a:t>
            </a:r>
            <a:r>
              <a:rPr lang="zh-CN" altLang="en-US" sz="2800" dirty="0" smtClean="0"/>
              <a:t>是最大的下标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使得</a:t>
            </a:r>
            <a:r>
              <a:rPr lang="en-US" altLang="zh-CN" sz="2800" dirty="0" smtClean="0"/>
              <a:t>k&lt;j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P[1..k-1]=P[j-k+1..j-1]</a:t>
            </a:r>
            <a:r>
              <a:rPr lang="zh-CN" altLang="en-US" sz="2800" dirty="0" smtClean="0"/>
              <a:t>成立。</a:t>
            </a:r>
            <a:r>
              <a:rPr lang="zh-CN" altLang="en-US" sz="2800" dirty="0" smtClean="0"/>
              <a:t>由于</a:t>
            </a:r>
            <a:r>
              <a:rPr lang="en-US" altLang="zh-CN" sz="2800" dirty="0" smtClean="0"/>
              <a:t>j</a:t>
            </a:r>
            <a:r>
              <a:rPr lang="en-US" altLang="zh-CN" sz="2800" dirty="0" smtClean="0"/>
              <a:t>&gt;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.j-1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的自匹配真子串集合必定含有</a:t>
            </a:r>
            <a:r>
              <a:rPr lang="zh-CN" altLang="en-US" sz="2800" dirty="0"/>
              <a:t>空串</a:t>
            </a:r>
            <a:r>
              <a:rPr lang="en-US" altLang="zh-CN" sz="2800" dirty="0"/>
              <a:t>”\0”,</a:t>
            </a:r>
            <a:r>
              <a:rPr lang="zh-CN" altLang="en-US" sz="2800" dirty="0"/>
              <a:t>因而</a:t>
            </a:r>
            <a:r>
              <a:rPr lang="en-US" altLang="zh-CN" sz="2800" dirty="0"/>
              <a:t>next[j]</a:t>
            </a:r>
            <a:r>
              <a:rPr lang="en-US" altLang="zh-CN" sz="2800" dirty="0" smtClean="0"/>
              <a:t>&gt;</a:t>
            </a:r>
            <a:r>
              <a:rPr lang="en-US" altLang="zh-CN" sz="2800" dirty="0"/>
              <a:t>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j=1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之前的前缀</a:t>
            </a:r>
            <a:r>
              <a:rPr lang="en-US" altLang="zh-CN" sz="2800" dirty="0" smtClean="0"/>
              <a:t>P[1..</a:t>
            </a:r>
            <a:r>
              <a:rPr lang="en-US" altLang="zh-CN" sz="2800" dirty="0" smtClean="0"/>
              <a:t>0]</a:t>
            </a:r>
            <a:r>
              <a:rPr lang="zh-CN" altLang="en-US" sz="2800" dirty="0" smtClean="0"/>
              <a:t>是空</a:t>
            </a:r>
            <a:r>
              <a:rPr lang="zh-CN" altLang="en-US" sz="2800" dirty="0" smtClean="0"/>
              <a:t>串，而空串无自匹配真子串</a:t>
            </a:r>
            <a:r>
              <a:rPr lang="zh-CN" altLang="en-US" sz="2800" dirty="0" smtClean="0"/>
              <a:t>。</a:t>
            </a:r>
            <a:r>
              <a:rPr lang="zh-CN" altLang="en-US" sz="2800" dirty="0" smtClean="0"/>
              <a:t>此时规定</a:t>
            </a:r>
            <a:r>
              <a:rPr lang="en-US" altLang="zh-CN" sz="2800" dirty="0" smtClean="0"/>
              <a:t>next[1]=0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由</a:t>
            </a:r>
            <a:r>
              <a:rPr lang="zh-CN" altLang="en-US" sz="2800" dirty="0" smtClean="0"/>
              <a:t>此可知</a:t>
            </a:r>
            <a:r>
              <a:rPr lang="en-US" altLang="zh-CN" sz="2800" dirty="0" smtClean="0"/>
              <a:t>next[j</a:t>
            </a:r>
            <a:r>
              <a:rPr lang="en-US" altLang="zh-CN" sz="2800" dirty="0" smtClean="0"/>
              <a:t>]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当且仅</a:t>
            </a:r>
            <a:r>
              <a:rPr lang="zh-CN" altLang="en-US" sz="2800" dirty="0" smtClean="0"/>
              <a:t>当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j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7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数组的模式匹配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思想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 smtClean="0"/>
              <a:t>给定：主串</a:t>
            </a:r>
            <a:r>
              <a:rPr lang="en-US" altLang="zh-CN" sz="2800" dirty="0" smtClean="0"/>
              <a:t>S[1..n], </a:t>
            </a:r>
            <a:r>
              <a:rPr lang="zh-CN" altLang="en-US" sz="2800" dirty="0" smtClean="0"/>
              <a:t>模式</a:t>
            </a:r>
            <a:r>
              <a:rPr lang="zh-CN" altLang="en-US" sz="2800" dirty="0" smtClean="0"/>
              <a:t>串</a:t>
            </a:r>
            <a:r>
              <a:rPr lang="en-US" altLang="zh-CN" sz="2800" dirty="0" smtClean="0"/>
              <a:t>P[1..m], P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next</a:t>
            </a:r>
            <a:r>
              <a:rPr lang="zh-CN" altLang="en-US" sz="2800" dirty="0" smtClean="0"/>
              <a:t>数组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下标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求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在主串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中</a:t>
            </a:r>
            <a:r>
              <a:rPr lang="zh-CN" altLang="en-US" sz="2800" dirty="0" smtClean="0"/>
              <a:t>下标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之</a:t>
            </a:r>
            <a:r>
              <a:rPr lang="zh-CN" altLang="en-US" sz="2800" dirty="0" smtClean="0"/>
              <a:t>后第一次出现的</a:t>
            </a:r>
            <a:r>
              <a:rPr lang="zh-CN" altLang="en-US" sz="2800" dirty="0" smtClean="0"/>
              <a:t>位置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置初值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pos,</a:t>
            </a:r>
            <a:r>
              <a:rPr lang="en-US" altLang="zh-CN" sz="2800" dirty="0" err="1" smtClean="0"/>
              <a:t>j</a:t>
            </a:r>
            <a:r>
              <a:rPr lang="en-US" altLang="zh-CN" sz="2800" dirty="0" smtClean="0"/>
              <a:t>=1</a:t>
            </a:r>
            <a:r>
              <a:rPr lang="zh-CN" altLang="en-US" sz="2800" dirty="0" smtClean="0"/>
              <a:t>进行循环迭代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直至找到匹配或失败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每次循环中</a:t>
            </a:r>
            <a:r>
              <a:rPr lang="zh-CN" altLang="en-US" sz="2800" dirty="0" smtClean="0"/>
              <a:t>，设</a:t>
            </a:r>
            <a:r>
              <a:rPr lang="en-US" altLang="zh-CN" sz="2800" dirty="0" err="1" smtClean="0"/>
              <a:t>i,j</a:t>
            </a:r>
            <a:r>
              <a:rPr lang="zh-CN" altLang="en-US" sz="2800" dirty="0" smtClean="0"/>
              <a:t>分别指示主串中和模式串中准备进行比较的位置，则此时有</a:t>
            </a:r>
            <a:r>
              <a:rPr lang="en-US" altLang="zh-CN" sz="2800" dirty="0" smtClean="0">
                <a:solidFill>
                  <a:srgbClr val="000000"/>
                </a:solidFill>
              </a:rPr>
              <a:t>S[</a:t>
            </a:r>
            <a:r>
              <a:rPr lang="en-US" altLang="zh-CN" sz="2800" dirty="0" smtClean="0"/>
              <a:t>i-</a:t>
            </a:r>
            <a:r>
              <a:rPr lang="en-US" altLang="zh-CN" sz="2800" dirty="0" smtClean="0"/>
              <a:t>j+1.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i-1]=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[1.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j-1]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每次循环时，</a:t>
            </a:r>
            <a:r>
              <a:rPr lang="zh-CN" altLang="en-US" sz="2800" dirty="0" smtClean="0"/>
              <a:t>比较</a:t>
            </a:r>
            <a:r>
              <a:rPr lang="en-US" dirty="0" smtClean="0"/>
              <a:t>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dirty="0" smtClean="0"/>
              <a:t>[j</a:t>
            </a:r>
            <a:r>
              <a:rPr lang="en-US" dirty="0" smtClean="0"/>
              <a:t>]</a:t>
            </a:r>
            <a:r>
              <a:rPr lang="zh-CN" altLang="en-US" dirty="0" smtClean="0"/>
              <a:t>，</a:t>
            </a:r>
            <a:r>
              <a:rPr lang="zh-CN" altLang="en-US" sz="2600" dirty="0" smtClean="0"/>
              <a:t>根据以下情况分别处理。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800" dirty="0" smtClean="0"/>
              <a:t>若相等</a:t>
            </a:r>
            <a:r>
              <a:rPr lang="en-US" altLang="zh-CN" sz="2800" dirty="0" smtClean="0"/>
              <a:t> (case A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此时</a:t>
            </a:r>
            <a:r>
              <a:rPr lang="en-US" altLang="zh-CN" sz="2800" dirty="0" smtClean="0"/>
              <a:t>S[i-j+1..i]=P[1..j]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则循环的下一步比较</a:t>
            </a:r>
            <a:r>
              <a:rPr lang="en-US" altLang="zh-CN" sz="2800" dirty="0"/>
              <a:t>S[</a:t>
            </a:r>
            <a:r>
              <a:rPr lang="en-US" altLang="zh-CN" sz="2800" dirty="0" smtClean="0"/>
              <a:t>i+1]</a:t>
            </a:r>
            <a:r>
              <a:rPr lang="zh-CN" altLang="en-US" sz="2800" dirty="0"/>
              <a:t>和</a:t>
            </a:r>
            <a:r>
              <a:rPr lang="en-US" altLang="zh-CN" sz="2800" dirty="0"/>
              <a:t>P[</a:t>
            </a:r>
            <a:r>
              <a:rPr lang="en-US" altLang="zh-CN" sz="2800" dirty="0" smtClean="0"/>
              <a:t>j+1</a:t>
            </a:r>
            <a:r>
              <a:rPr lang="en-US" altLang="zh-CN" sz="2800" dirty="0" smtClean="0"/>
              <a:t>];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若不等</a:t>
            </a:r>
            <a:r>
              <a:rPr lang="en-US" altLang="zh-CN" sz="2800" dirty="0" smtClean="0"/>
              <a:t>,  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j</a:t>
            </a:r>
            <a:r>
              <a:rPr lang="en-US" altLang="zh-CN" sz="2800" dirty="0" smtClean="0"/>
              <a:t>&gt;1,  </a:t>
            </a:r>
            <a:r>
              <a:rPr lang="en-US" altLang="zh-CN" sz="2800" dirty="0" smtClean="0"/>
              <a:t>(case B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下一步比较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P[k],</a:t>
            </a:r>
            <a:r>
              <a:rPr lang="zh-CN" altLang="en-US" sz="2800" dirty="0" smtClean="0"/>
              <a:t>其中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是满足如下条件的最大的下标：</a:t>
            </a:r>
            <a:r>
              <a:rPr lang="en-US" altLang="zh-CN" sz="2800" dirty="0" smtClean="0"/>
              <a:t>k&lt;j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S</a:t>
            </a:r>
            <a:r>
              <a:rPr lang="en-US" altLang="zh-CN" sz="2800" dirty="0"/>
              <a:t>[i</a:t>
            </a:r>
            <a:r>
              <a:rPr lang="en-US" altLang="zh-CN" sz="2800" dirty="0" smtClean="0"/>
              <a:t>-k+1.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i-1]=P[1..k-1] (</a:t>
            </a:r>
            <a:r>
              <a:rPr lang="zh-CN" altLang="en-US" sz="2800" dirty="0" smtClean="0"/>
              <a:t>易见</a:t>
            </a:r>
            <a:r>
              <a:rPr lang="en-US" altLang="zh-CN" sz="2800" dirty="0" smtClean="0"/>
              <a:t>k&gt;=1</a:t>
            </a:r>
            <a:r>
              <a:rPr lang="zh-CN" altLang="en-US" sz="2800" dirty="0" smtClean="0"/>
              <a:t>一定存在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。由于此时</a:t>
            </a:r>
            <a:r>
              <a:rPr lang="en-US" altLang="zh-CN" sz="2800" dirty="0" smtClean="0"/>
              <a:t>S[i-k+1..i-1]=P[j-k+1..j-1], </a:t>
            </a:r>
            <a:r>
              <a:rPr lang="zh-CN" altLang="en-US" sz="2800" dirty="0" smtClean="0"/>
              <a:t>所找的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正是</a:t>
            </a:r>
            <a:r>
              <a:rPr lang="en-US" altLang="zh-CN" sz="2800" dirty="0" smtClean="0"/>
              <a:t>next[j]</a:t>
            </a:r>
            <a:r>
              <a:rPr lang="zh-CN" altLang="en-US" sz="2800" dirty="0" smtClean="0"/>
              <a:t>，循环的下一步比较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P[next[j]];</a:t>
            </a:r>
          </a:p>
          <a:p>
            <a:pPr marL="0" indent="0">
              <a:buNone/>
            </a:pPr>
            <a:r>
              <a:rPr lang="zh-CN" altLang="en-US" sz="2800" dirty="0" smtClean="0"/>
              <a:t>若不等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j</a:t>
            </a:r>
            <a:r>
              <a:rPr lang="en-US" altLang="zh-CN" sz="2800" dirty="0" smtClean="0"/>
              <a:t>=</a:t>
            </a:r>
            <a:r>
              <a:rPr lang="en-US" altLang="zh-CN" sz="2800" dirty="0" smtClean="0"/>
              <a:t>1,</a:t>
            </a:r>
            <a:r>
              <a:rPr lang="en-US" altLang="zh-CN" sz="2800" dirty="0" smtClean="0"/>
              <a:t>(</a:t>
            </a:r>
            <a:r>
              <a:rPr lang="en-US" altLang="zh-CN" sz="2800" dirty="0" smtClean="0"/>
              <a:t>case C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：则循环</a:t>
            </a:r>
            <a:r>
              <a:rPr lang="zh-CN" altLang="en-US" sz="2800" dirty="0" smtClean="0"/>
              <a:t>的下一步比较</a:t>
            </a:r>
            <a:r>
              <a:rPr lang="en-US" altLang="zh-CN" sz="2800" dirty="0" smtClean="0"/>
              <a:t>S[i+1]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</a:t>
            </a:r>
            <a:endParaRPr lang="is-I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4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根据前述算法思想得</a:t>
            </a:r>
            <a:r>
              <a:rPr lang="en-US" altLang="zh-CN" dirty="0" err="1" smtClean="0"/>
              <a:t>StrIndexKMP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StrIndexKMP</a:t>
            </a:r>
            <a:r>
              <a:rPr lang="en-US" dirty="0" smtClean="0"/>
              <a:t>(</a:t>
            </a:r>
            <a:r>
              <a:rPr lang="en-US" dirty="0" err="1" smtClean="0"/>
              <a:t>SS</a:t>
            </a:r>
            <a:r>
              <a:rPr lang="en-US" dirty="0" err="1" smtClean="0"/>
              <a:t>tring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SS</a:t>
            </a:r>
            <a:r>
              <a:rPr lang="en-US" dirty="0" err="1" smtClean="0"/>
              <a:t>tring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,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linkClick r:id="rId2" action="ppaction://hlinkfile"/>
              </a:rPr>
              <a:t>\\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利用模式串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next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数组求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在主串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S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中第</a:t>
            </a:r>
            <a:r>
              <a:rPr lang="en-US" altLang="zh-CN" dirty="0" smtClean="0">
                <a:solidFill>
                  <a:srgbClr val="000000"/>
                </a:solidFill>
                <a:hlinkClick r:id="rId2" action="ppaction://hlinkfile"/>
              </a:rPr>
              <a:t>pos</a:t>
            </a:r>
            <a:r>
              <a:rPr lang="zh-CN" altLang="en-US" dirty="0" smtClean="0">
                <a:solidFill>
                  <a:srgbClr val="000000"/>
                </a:solidFill>
                <a:hlinkClick r:id="rId2" action="ppaction://hlinkfile"/>
              </a:rPr>
              <a:t>个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linkClick r:id="rId3" action="ppaction://hlinkfile"/>
              </a:rPr>
              <a:t>\\</a:t>
            </a:r>
            <a:r>
              <a:rPr lang="zh-CN" altLang="en-US" dirty="0" smtClean="0">
                <a:solidFill>
                  <a:srgbClr val="000000"/>
                </a:solidFill>
                <a:hlinkClick r:id="rId3" action="ppaction://hlinkfile"/>
              </a:rPr>
              <a:t>字符之后的位置的</a:t>
            </a:r>
            <a:r>
              <a:rPr lang="en-US" altLang="zh-CN" dirty="0" smtClean="0">
                <a:solidFill>
                  <a:srgbClr val="000000"/>
                </a:solidFill>
                <a:hlinkClick r:id="rId3" action="ppaction://hlinkfile"/>
              </a:rPr>
              <a:t>KMP</a:t>
            </a:r>
            <a:r>
              <a:rPr lang="zh-CN" altLang="en-US" dirty="0" smtClean="0">
                <a:solidFill>
                  <a:srgbClr val="000000"/>
                </a:solidFill>
                <a:hlinkClick r:id="rId3" action="ppaction://hlinkfile"/>
              </a:rPr>
              <a:t>算法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 smtClean="0"/>
              <a:t>pos</a:t>
            </a:r>
            <a:r>
              <a:rPr lang="en-US" dirty="0"/>
              <a:t> </a:t>
            </a:r>
            <a:r>
              <a:rPr lang="en-US" dirty="0" smtClean="0"/>
              <a:t>;  j=1;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 smtClean="0"/>
              <a:t>&lt;</a:t>
            </a:r>
            <a:r>
              <a:rPr lang="en-US" dirty="0" smtClean="0"/>
              <a:t>=S[0]</a:t>
            </a:r>
            <a:r>
              <a:rPr lang="en-US" dirty="0" smtClean="0"/>
              <a:t> </a:t>
            </a:r>
            <a:r>
              <a:rPr lang="en-US" dirty="0"/>
              <a:t>&amp;&amp; j</a:t>
            </a:r>
            <a:r>
              <a:rPr lang="en-US" dirty="0" smtClean="0"/>
              <a:t>&lt;</a:t>
            </a:r>
            <a:r>
              <a:rPr lang="en-US" dirty="0" smtClean="0"/>
              <a:t>=P[0]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/>
              <a:t>P</a:t>
            </a:r>
            <a:r>
              <a:rPr lang="en-US" dirty="0" smtClean="0"/>
              <a:t>[</a:t>
            </a:r>
            <a:r>
              <a:rPr lang="en-US" dirty="0"/>
              <a:t>j</a:t>
            </a:r>
            <a:r>
              <a:rPr lang="en-US" dirty="0" smtClean="0"/>
              <a:t>]  \\ case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) </a:t>
            </a:r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++;j++;}</a:t>
            </a:r>
          </a:p>
          <a:p>
            <a:pPr marL="0" indent="0">
              <a:buNone/>
            </a:pPr>
            <a:r>
              <a:rPr lang="en-US" dirty="0"/>
              <a:t>    else </a:t>
            </a:r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altLang="zh-CN" dirty="0" smtClean="0"/>
              <a:t>j=1)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  \\ case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else</a:t>
            </a:r>
            <a:r>
              <a:rPr lang="en-US" dirty="0"/>
              <a:t> </a:t>
            </a:r>
            <a:r>
              <a:rPr lang="en-US" dirty="0" smtClean="0"/>
              <a:t> j=next[j];   </a:t>
            </a:r>
            <a:r>
              <a:rPr lang="en-US" dirty="0" smtClean="0"/>
              <a:t>\\ case </a:t>
            </a:r>
            <a:r>
              <a:rPr lang="en-US" dirty="0" smtClean="0"/>
              <a:t>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if(j</a:t>
            </a:r>
            <a:r>
              <a:rPr lang="en-US" dirty="0" smtClean="0"/>
              <a:t>&gt;</a:t>
            </a:r>
            <a:r>
              <a:rPr lang="en-US" dirty="0" smtClean="0"/>
              <a:t>P[0]</a:t>
            </a:r>
            <a:r>
              <a:rPr lang="en-US" dirty="0" smtClean="0"/>
              <a:t>) </a:t>
            </a: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 smtClean="0"/>
              <a:t>-</a:t>
            </a:r>
            <a:r>
              <a:rPr lang="en-US" dirty="0" smtClean="0"/>
              <a:t>P[0]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return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9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如何求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数组的值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如果前程序中</a:t>
            </a:r>
            <a:r>
              <a:rPr kumimoji="1" lang="en-US" altLang="zh-CN" dirty="0" smtClean="0"/>
              <a:t>case B</a:t>
            </a:r>
            <a:r>
              <a:rPr kumimoji="1" lang="zh-CN" altLang="en-US" dirty="0" smtClean="0"/>
              <a:t>只能用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中</a:t>
            </a:r>
            <a:r>
              <a:rPr kumimoji="1" lang="zh-CN" altLang="en-US" dirty="0" smtClean="0"/>
              <a:t>下标</a:t>
            </a:r>
            <a:r>
              <a:rPr kumimoji="1" lang="en-US" altLang="zh-CN" dirty="0" smtClean="0"/>
              <a:t>j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之</a:t>
            </a:r>
            <a:r>
              <a:rPr kumimoji="1" lang="zh-CN" altLang="en-US" dirty="0" smtClean="0"/>
              <a:t>前的值，则语句</a:t>
            </a:r>
            <a:r>
              <a:rPr kumimoji="1" lang="en-US" altLang="zh-CN" dirty="0" smtClean="0"/>
              <a:t>j=next[j]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用以下代码替代具有同样效果：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lang="en-US" altLang="zh-CN" dirty="0"/>
              <a:t>{ k=next[j-1];  \\ case B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smtClean="0"/>
              <a:t> </a:t>
            </a:r>
            <a:r>
              <a:rPr lang="en-US" altLang="zh-CN" dirty="0"/>
              <a:t>while </a:t>
            </a:r>
            <a:r>
              <a:rPr lang="en-US" altLang="zh-CN" dirty="0" smtClean="0"/>
              <a:t>(</a:t>
            </a:r>
            <a:r>
              <a:rPr lang="en-US" altLang="zh-CN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dirty="0"/>
              <a:t>j-1</a:t>
            </a:r>
            <a:r>
              <a:rPr lang="en-US" altLang="zh-CN" dirty="0" smtClean="0"/>
              <a:t>]!</a:t>
            </a:r>
            <a:r>
              <a:rPr lang="en-US" altLang="zh-CN" dirty="0" smtClean="0"/>
              <a:t>=</a:t>
            </a:r>
            <a:r>
              <a:rPr lang="en-US" altLang="zh-CN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dirty="0"/>
              <a:t>k]&amp;&amp;k</a:t>
            </a:r>
            <a:r>
              <a:rPr lang="en-US" altLang="zh-CN" dirty="0" smtClean="0"/>
              <a:t>&gt;</a:t>
            </a:r>
            <a:r>
              <a:rPr lang="zh-CN" altLang="zh-CN" dirty="0"/>
              <a:t>0</a:t>
            </a:r>
            <a:r>
              <a:rPr lang="en-US" altLang="zh-CN" dirty="0" smtClean="0"/>
              <a:t>) </a:t>
            </a:r>
            <a:r>
              <a:rPr lang="en-US" altLang="zh-CN" dirty="0"/>
              <a:t>k=next[k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smtClean="0"/>
              <a:t> </a:t>
            </a:r>
            <a:r>
              <a:rPr lang="en-US" altLang="zh-CN" dirty="0"/>
              <a:t>j=k+1};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k+1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next[j]</a:t>
            </a:r>
            <a:r>
              <a:rPr lang="zh-CN" altLang="en-US" dirty="0" smtClean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由此可得如下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的算法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lang="en-US" altLang="zh-CN" dirty="0"/>
              <a:t>void </a:t>
            </a:r>
            <a:r>
              <a:rPr lang="en-US" altLang="zh-CN" dirty="0" err="1"/>
              <a:t>GetNext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dirty="0" err="1" smtClean="0"/>
              <a:t>tring</a:t>
            </a:r>
            <a:r>
              <a:rPr lang="en-US" altLang="zh-CN" dirty="0" smtClean="0"/>
              <a:t>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,</a:t>
            </a:r>
            <a:r>
              <a:rPr lang="en-US" altLang="zh-CN" dirty="0" err="1"/>
              <a:t>int</a:t>
            </a:r>
            <a:r>
              <a:rPr lang="en-US" altLang="zh-CN" dirty="0"/>
              <a:t> next[]){ </a:t>
            </a:r>
            <a:r>
              <a:rPr lang="en-US" altLang="zh-CN" dirty="0" smtClean="0"/>
              <a:t>\\</a:t>
            </a:r>
            <a:r>
              <a:rPr lang="zh-CN" altLang="en-US" dirty="0" smtClean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j,k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next[</a:t>
            </a:r>
            <a:r>
              <a:rPr lang="en-US" altLang="zh-CN" dirty="0" smtClean="0"/>
              <a:t>1</a:t>
            </a:r>
            <a:r>
              <a:rPr lang="en-US" altLang="zh-CN" dirty="0" smtClean="0"/>
              <a:t>]=0;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for (j</a:t>
            </a:r>
            <a:r>
              <a:rPr lang="en-US" altLang="zh-CN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dirty="0" smtClean="0"/>
              <a:t>; </a:t>
            </a:r>
            <a:r>
              <a:rPr lang="en-US" altLang="zh-CN" dirty="0" smtClean="0"/>
              <a:t>j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=P[0]</a:t>
            </a:r>
            <a:r>
              <a:rPr lang="en-US" altLang="zh-CN" dirty="0" smtClean="0"/>
              <a:t>; </a:t>
            </a:r>
            <a:r>
              <a:rPr lang="en-US" altLang="zh-CN" dirty="0" smtClean="0"/>
              <a:t>j++)</a:t>
            </a:r>
          </a:p>
          <a:p>
            <a:pPr marL="0" indent="0">
              <a:buNone/>
            </a:pPr>
            <a:r>
              <a:rPr lang="en-US" altLang="zh-CN" dirty="0" smtClean="0"/>
              <a:t>             { k=next[j-1];</a:t>
            </a:r>
          </a:p>
          <a:p>
            <a:pPr marL="0" indent="0">
              <a:buNone/>
            </a:pPr>
            <a:r>
              <a:rPr lang="en-US" altLang="zh-CN" dirty="0" smtClean="0"/>
              <a:t>               while </a:t>
            </a: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en-US" altLang="zh-CN" dirty="0" smtClean="0"/>
              <a:t>[</a:t>
            </a:r>
            <a:r>
              <a:rPr lang="en-US" altLang="zh-CN" dirty="0" smtClean="0"/>
              <a:t>j-1]!</a:t>
            </a:r>
            <a:r>
              <a:rPr lang="en-US" altLang="zh-CN" dirty="0" smtClean="0"/>
              <a:t>=</a:t>
            </a:r>
            <a:r>
              <a:rPr lang="en-US" altLang="zh-CN" dirty="0"/>
              <a:t>P</a:t>
            </a:r>
            <a:r>
              <a:rPr lang="en-US" altLang="zh-CN" dirty="0" smtClean="0"/>
              <a:t>[</a:t>
            </a:r>
            <a:r>
              <a:rPr lang="en-US" altLang="zh-CN" dirty="0" smtClean="0"/>
              <a:t>k]&amp;&amp;k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0</a:t>
            </a:r>
            <a:r>
              <a:rPr lang="en-US" altLang="zh-CN" dirty="0" smtClean="0"/>
              <a:t>) k</a:t>
            </a:r>
            <a:r>
              <a:rPr lang="en-US" altLang="zh-CN" dirty="0" smtClean="0"/>
              <a:t>=next[k];</a:t>
            </a:r>
          </a:p>
          <a:p>
            <a:pPr marL="0" indent="0">
              <a:buNone/>
            </a:pPr>
            <a:r>
              <a:rPr lang="en-US" altLang="zh-CN" dirty="0" smtClean="0"/>
              <a:t>               next[j]=k+1;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}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等效的</a:t>
            </a:r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数组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注意到前程序中</a:t>
            </a:r>
            <a:r>
              <a:rPr lang="en-US" altLang="zh-CN" dirty="0" smtClean="0"/>
              <a:t>for</a:t>
            </a:r>
            <a:r>
              <a:rPr lang="zh-CN" altLang="en-US" dirty="0" smtClean="0"/>
              <a:t>的每一次循环开始时</a:t>
            </a:r>
            <a:r>
              <a:rPr lang="en-US" altLang="zh-CN" dirty="0" smtClean="0"/>
              <a:t>k</a:t>
            </a:r>
            <a:r>
              <a:rPr lang="zh-CN" altLang="en-US" dirty="0" smtClean="0"/>
              <a:t>都置成</a:t>
            </a:r>
            <a:r>
              <a:rPr lang="en-US" altLang="zh-CN" dirty="0" smtClean="0"/>
              <a:t>next</a:t>
            </a:r>
            <a:r>
              <a:rPr lang="en-US" altLang="zh-CN" dirty="0" smtClean="0"/>
              <a:t>[j-1]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由此可得如下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的算法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lang="en-US" altLang="zh-CN" dirty="0"/>
              <a:t>void </a:t>
            </a:r>
            <a:r>
              <a:rPr lang="en-US" altLang="zh-CN" dirty="0" smtClean="0"/>
              <a:t>GetNext</a:t>
            </a:r>
            <a:r>
              <a:rPr lang="en-US" altLang="zh-CN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dirty="0" err="1" smtClean="0"/>
              <a:t>tring</a:t>
            </a:r>
            <a:r>
              <a:rPr lang="en-US" altLang="zh-CN" dirty="0" smtClean="0"/>
              <a:t>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,</a:t>
            </a:r>
            <a:r>
              <a:rPr lang="en-US" altLang="zh-CN" dirty="0" err="1"/>
              <a:t>int</a:t>
            </a:r>
            <a:r>
              <a:rPr lang="en-US" altLang="zh-CN" dirty="0"/>
              <a:t> next[]){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\\</a:t>
            </a:r>
            <a:r>
              <a:rPr lang="zh-CN" altLang="en-US" dirty="0" smtClean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j,k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next[</a:t>
            </a:r>
            <a:r>
              <a:rPr lang="en-US" altLang="zh-CN" dirty="0" smtClean="0"/>
              <a:t>1</a:t>
            </a:r>
            <a:r>
              <a:rPr lang="en-US" altLang="zh-CN" dirty="0" smtClean="0"/>
              <a:t>]=0; </a:t>
            </a:r>
            <a:r>
              <a:rPr lang="en-US" altLang="zh-CN" dirty="0" smtClean="0"/>
              <a:t>k=0;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for (j</a:t>
            </a:r>
            <a:r>
              <a:rPr lang="en-US" altLang="zh-CN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dirty="0" smtClean="0"/>
              <a:t>; </a:t>
            </a:r>
            <a:r>
              <a:rPr lang="en-US" altLang="zh-CN" dirty="0" smtClean="0"/>
              <a:t>j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=P[0]</a:t>
            </a:r>
            <a:r>
              <a:rPr lang="en-US" altLang="zh-CN" dirty="0" smtClean="0"/>
              <a:t>; </a:t>
            </a:r>
            <a:r>
              <a:rPr lang="en-US" altLang="zh-CN" dirty="0" smtClean="0"/>
              <a:t>j++)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while </a:t>
            </a: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en-US" altLang="zh-CN" dirty="0" smtClean="0"/>
              <a:t>[</a:t>
            </a:r>
            <a:r>
              <a:rPr lang="en-US" altLang="zh-CN" dirty="0" smtClean="0"/>
              <a:t>j-1]!</a:t>
            </a:r>
            <a:r>
              <a:rPr lang="en-US" altLang="zh-CN" dirty="0" smtClean="0"/>
              <a:t>=</a:t>
            </a:r>
            <a:r>
              <a:rPr lang="en-US" altLang="zh-CN" dirty="0"/>
              <a:t>P</a:t>
            </a:r>
            <a:r>
              <a:rPr lang="en-US" altLang="zh-CN" dirty="0" smtClean="0"/>
              <a:t>[</a:t>
            </a:r>
            <a:r>
              <a:rPr lang="en-US" altLang="zh-CN" dirty="0" smtClean="0"/>
              <a:t>k]&amp;&amp;k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0</a:t>
            </a:r>
            <a:r>
              <a:rPr lang="en-US" altLang="zh-CN" dirty="0" smtClean="0"/>
              <a:t>) k</a:t>
            </a:r>
            <a:r>
              <a:rPr lang="en-US" altLang="zh-CN" dirty="0" smtClean="0"/>
              <a:t>=next[k]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k=k+1;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next[j]=</a:t>
            </a:r>
            <a:r>
              <a:rPr lang="en-US" altLang="zh-CN" dirty="0" smtClean="0"/>
              <a:t>k;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}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3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有效自匹配真子串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61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设模式串为</a:t>
            </a:r>
            <a:r>
              <a:rPr lang="en-US" altLang="zh-CN" sz="2800" dirty="0" smtClean="0"/>
              <a:t>P[1..m]</a:t>
            </a:r>
            <a:r>
              <a:rPr lang="zh-CN" altLang="en-US" sz="2800" dirty="0" smtClean="0"/>
              <a:t>，主串为</a:t>
            </a:r>
            <a:r>
              <a:rPr lang="en-US" altLang="zh-CN" sz="2800" dirty="0" smtClean="0"/>
              <a:t>S[1..n]</a:t>
            </a:r>
            <a:r>
              <a:rPr lang="zh-CN" altLang="en-US" sz="2800" dirty="0" smtClean="0"/>
              <a:t>。</a:t>
            </a:r>
            <a:r>
              <a:rPr lang="zh-CN" altLang="en-US" sz="2800" dirty="0" smtClean="0"/>
              <a:t>当比较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], P[j]</a:t>
            </a:r>
            <a:r>
              <a:rPr lang="zh-CN" altLang="en-US" sz="2800" dirty="0" smtClean="0"/>
              <a:t>失败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前述算法的</a:t>
            </a:r>
            <a:r>
              <a:rPr lang="en-US" altLang="zh-CN" sz="2800" dirty="0" smtClean="0"/>
              <a:t>case 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时，如果</a:t>
            </a:r>
            <a:r>
              <a:rPr lang="en-US" altLang="zh-CN" sz="2800" dirty="0" smtClean="0"/>
              <a:t>P[1..k-1]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P[1..j-1]</a:t>
            </a:r>
            <a:r>
              <a:rPr lang="zh-CN" altLang="en-US" sz="2800" dirty="0" smtClean="0"/>
              <a:t>的自匹配真子串，且</a:t>
            </a:r>
            <a:r>
              <a:rPr lang="en-US" altLang="zh-CN" sz="2800" dirty="0" smtClean="0"/>
              <a:t>P[k]=P[j]</a:t>
            </a:r>
            <a:r>
              <a:rPr lang="zh-CN" altLang="en-US" sz="2800" dirty="0" smtClean="0"/>
              <a:t>，则显然比较</a:t>
            </a:r>
            <a:r>
              <a:rPr lang="en-US" altLang="zh-CN" sz="2800" dirty="0" smtClean="0"/>
              <a:t>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P[k]</a:t>
            </a:r>
            <a:r>
              <a:rPr lang="zh-CN" altLang="en-US" sz="2800" dirty="0" smtClean="0"/>
              <a:t>必然失败，这时我们称</a:t>
            </a:r>
            <a:r>
              <a:rPr lang="en-US" altLang="zh-CN" sz="2800" dirty="0" smtClean="0"/>
              <a:t>P[1..k-1]</a:t>
            </a:r>
            <a:r>
              <a:rPr lang="zh-CN" altLang="en-US" sz="2800" dirty="0" smtClean="0"/>
              <a:t>为无效自匹配真子串。有效自匹配真子串是自匹配真子串并且不是无效自匹配真子串。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或者说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P</a:t>
            </a:r>
            <a:r>
              <a:rPr lang="en-US" altLang="zh-CN" sz="2800" dirty="0"/>
              <a:t>[1..j-1](</a:t>
            </a:r>
            <a:r>
              <a:rPr lang="zh-CN" altLang="en-US" sz="2800" dirty="0"/>
              <a:t>关于</a:t>
            </a:r>
            <a:r>
              <a:rPr lang="en-US" altLang="zh-CN" sz="2800" dirty="0"/>
              <a:t>P[j])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6600"/>
                </a:solidFill>
              </a:rPr>
              <a:t>有效自匹配真子串</a:t>
            </a:r>
            <a:r>
              <a:rPr lang="zh-CN" altLang="en-US" sz="2800" dirty="0"/>
              <a:t>是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.j-1]</a:t>
            </a:r>
            <a:r>
              <a:rPr lang="zh-CN" altLang="en-US" sz="2800" dirty="0" smtClean="0"/>
              <a:t>的如下</a:t>
            </a:r>
            <a:r>
              <a:rPr lang="zh-CN" altLang="en-US" sz="2800" dirty="0" smtClean="0"/>
              <a:t>真</a:t>
            </a:r>
            <a:r>
              <a:rPr lang="zh-CN" altLang="en-US" sz="2800" dirty="0" smtClean="0"/>
              <a:t>前缀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它是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.j-1]</a:t>
            </a:r>
            <a:r>
              <a:rPr lang="zh-CN" altLang="en-US" sz="2800" dirty="0"/>
              <a:t>的自匹配真子串；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跟在它后面的一位不同于</a:t>
            </a:r>
            <a:r>
              <a:rPr lang="en-US" altLang="zh-CN" sz="2800" dirty="0"/>
              <a:t>P[j]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例：</a:t>
            </a:r>
            <a:r>
              <a:rPr lang="en-US" altLang="zh-CN" sz="2800" dirty="0"/>
              <a:t>P=“</a:t>
            </a:r>
            <a:r>
              <a:rPr lang="en-US" altLang="zh-CN" sz="2800" dirty="0" err="1"/>
              <a:t>ababad</a:t>
            </a:r>
            <a:r>
              <a:rPr lang="en-US" altLang="zh-CN" sz="2800" dirty="0"/>
              <a:t>” </a:t>
            </a:r>
            <a:r>
              <a:rPr lang="zh-CN" altLang="en-US" sz="2800" dirty="0"/>
              <a:t>中</a:t>
            </a:r>
            <a:r>
              <a:rPr lang="en-US" altLang="zh-CN" sz="2800" dirty="0"/>
              <a:t>,  ‘’aba”</a:t>
            </a:r>
            <a:r>
              <a:rPr lang="zh-CN" altLang="en-US" sz="2800" dirty="0"/>
              <a:t>是</a:t>
            </a:r>
            <a:r>
              <a:rPr lang="en-US" altLang="zh-CN" sz="2800" dirty="0"/>
              <a:t>”</a:t>
            </a:r>
            <a:r>
              <a:rPr lang="en-US" altLang="zh-CN" sz="2800" dirty="0" err="1"/>
              <a:t>ababa</a:t>
            </a:r>
            <a:r>
              <a:rPr lang="en-US" altLang="zh-CN" sz="2800" dirty="0"/>
              <a:t>”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自匹配真子串，同时也是</a:t>
            </a:r>
            <a:r>
              <a:rPr lang="zh-CN" altLang="en-US" sz="2800" dirty="0" smtClean="0"/>
              <a:t>有效自匹配真子串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由于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不同于</a:t>
            </a:r>
            <a:r>
              <a:rPr lang="en-US" altLang="zh-CN" sz="2800" dirty="0" smtClean="0"/>
              <a:t>d)</a:t>
            </a:r>
            <a:r>
              <a:rPr lang="zh-CN" altLang="en-US" sz="2800" dirty="0"/>
              <a:t>。</a:t>
            </a:r>
            <a:r>
              <a:rPr lang="en-US" altLang="zh-CN" sz="2800" dirty="0" smtClean="0"/>
              <a:t>”</a:t>
            </a:r>
            <a:r>
              <a:rPr lang="en-US" altLang="zh-CN" sz="2800" dirty="0" err="1"/>
              <a:t>ab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虽然是</a:t>
            </a:r>
            <a:r>
              <a:rPr lang="en-US" altLang="zh-CN" sz="2800" dirty="0" smtClean="0"/>
              <a:t>”</a:t>
            </a:r>
            <a:r>
              <a:rPr lang="en-US" altLang="zh-CN" sz="2800" dirty="0" err="1"/>
              <a:t>abab</a:t>
            </a:r>
            <a:r>
              <a:rPr lang="en-US" altLang="zh-CN" sz="2800" dirty="0"/>
              <a:t>”</a:t>
            </a:r>
            <a:r>
              <a:rPr lang="zh-CN" altLang="en-US" sz="2800" dirty="0" smtClean="0"/>
              <a:t>的自匹配</a:t>
            </a:r>
            <a:r>
              <a:rPr lang="zh-CN" altLang="en-US" sz="2800" dirty="0"/>
              <a:t>真子</a:t>
            </a:r>
            <a:r>
              <a:rPr lang="zh-CN" altLang="en-US" sz="2800" dirty="0" smtClean="0"/>
              <a:t>串</a:t>
            </a:r>
            <a:r>
              <a:rPr lang="zh-CN" altLang="en-US" sz="2800" dirty="0" smtClean="0"/>
              <a:t>，但不是有效自匹配真子串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en-US" altLang="zh-CN" dirty="0" err="1" smtClean="0"/>
              <a:t>nextval</a:t>
            </a:r>
            <a:r>
              <a:rPr lang="zh-CN" altLang="en-US" dirty="0" smtClean="0"/>
              <a:t>数组的定义和性质</a:t>
            </a:r>
            <a:endParaRPr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467544" y="1047812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定义关于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的整数数组</a:t>
            </a:r>
            <a:r>
              <a:rPr lang="en-US" altLang="zh-CN" sz="2800" dirty="0" err="1" smtClean="0"/>
              <a:t>nextval</a:t>
            </a:r>
            <a:r>
              <a:rPr lang="en-US" altLang="zh-CN" sz="2800" dirty="0" smtClean="0"/>
              <a:t>[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.</a:t>
            </a:r>
            <a:r>
              <a:rPr lang="en-US" altLang="zh-CN" sz="2800" dirty="0" smtClean="0"/>
              <a:t>m]</a:t>
            </a:r>
            <a:r>
              <a:rPr lang="zh-CN" altLang="en-US" sz="2800" dirty="0" smtClean="0"/>
              <a:t>，使</a:t>
            </a:r>
            <a:r>
              <a:rPr lang="zh-CN" altLang="en-US" sz="2800" dirty="0" smtClean="0"/>
              <a:t>得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nextval</a:t>
            </a:r>
            <a:r>
              <a:rPr lang="en-US" altLang="zh-CN" sz="2800" dirty="0" smtClean="0"/>
              <a:t>[j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P[1..j-1]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6600"/>
                </a:solidFill>
              </a:rPr>
              <a:t>最长有效自匹配真子串</a:t>
            </a:r>
            <a:r>
              <a:rPr lang="zh-CN" altLang="en-US" sz="2800" dirty="0" smtClean="0"/>
              <a:t>之后第一位的下标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如果</a:t>
            </a:r>
            <a:r>
              <a:rPr lang="en-US" altLang="zh-CN" sz="2800" dirty="0" smtClean="0"/>
              <a:t>P[1..j-1]</a:t>
            </a:r>
            <a:r>
              <a:rPr lang="zh-CN" altLang="en-US" sz="2800" dirty="0" smtClean="0"/>
              <a:t>存在</a:t>
            </a:r>
            <a:r>
              <a:rPr lang="zh-CN" altLang="en-US" sz="2800" dirty="0" smtClean="0"/>
              <a:t>有效自匹配真子串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或为</a:t>
            </a:r>
            <a:r>
              <a:rPr lang="en-US" altLang="zh-CN" sz="2800" dirty="0" smtClean="0"/>
              <a:t>0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如果</a:t>
            </a:r>
            <a:r>
              <a:rPr lang="en-US" altLang="zh-CN" sz="2800" dirty="0" smtClean="0"/>
              <a:t>P[1..j-1]</a:t>
            </a:r>
            <a:r>
              <a:rPr lang="zh-CN" altLang="en-US" sz="2800" dirty="0" smtClean="0"/>
              <a:t>不存在有效自匹配</a:t>
            </a:r>
            <a:r>
              <a:rPr lang="zh-CN" altLang="en-US" sz="2800" dirty="0" smtClean="0"/>
              <a:t>真子串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17783</TotalTime>
  <Words>3360</Words>
  <Application>Microsoft Macintosh PowerPoint</Application>
  <PresentationFormat>全屏显示(4:3)</PresentationFormat>
  <Paragraphs>272</Paragraphs>
  <Slides>22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KMP Revisited</vt:lpstr>
      <vt:lpstr>自匹配真子串</vt:lpstr>
      <vt:lpstr>next数组的定义和性质</vt:lpstr>
      <vt:lpstr>利用next数组的模式匹配算法思想</vt:lpstr>
      <vt:lpstr>根据前述算法思想得StrIndexKMP</vt:lpstr>
      <vt:lpstr>如何求next数组的值</vt:lpstr>
      <vt:lpstr>等效的求next数组的程序</vt:lpstr>
      <vt:lpstr>有效自匹配真子串</vt:lpstr>
      <vt:lpstr>nextval数组的定义和性质</vt:lpstr>
      <vt:lpstr>nextval和next的关系,nextval的计算</vt:lpstr>
      <vt:lpstr>如何直接计算nextval?</vt:lpstr>
      <vt:lpstr>变换前面的程序</vt:lpstr>
      <vt:lpstr>直接计算nextval</vt:lpstr>
      <vt:lpstr>利用nextval数组的匹配算法</vt:lpstr>
      <vt:lpstr>根据前述算法思想得StrIndexKMP2</vt:lpstr>
      <vt:lpstr>更紧凑的程序</vt:lpstr>
      <vt:lpstr>更多程序变换</vt:lpstr>
      <vt:lpstr>更多程序变换</vt:lpstr>
      <vt:lpstr>更多程序变换</vt:lpstr>
      <vt:lpstr>更多程序变换</vt:lpstr>
      <vt:lpstr>更多程序变换</vt:lpstr>
      <vt:lpstr>更多程序变换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375</cp:revision>
  <cp:lastPrinted>2018-06-10T12:12:56Z</cp:lastPrinted>
  <dcterms:created xsi:type="dcterms:W3CDTF">2015-07-19T09:35:25Z</dcterms:created>
  <dcterms:modified xsi:type="dcterms:W3CDTF">2018-06-11T11:43:04Z</dcterms:modified>
</cp:coreProperties>
</file>