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8" r:id="rId11"/>
    <p:sldId id="270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6"/>
    <p:restoredTop sz="94599"/>
  </p:normalViewPr>
  <p:slideViewPr>
    <p:cSldViewPr snapToGrid="0" snapToObjects="1">
      <p:cViewPr varScale="1">
        <p:scale>
          <a:sx n="98" d="100"/>
          <a:sy n="98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425D-5511-B647-B93F-0BD5CB02ACFB}" type="datetimeFigureOut">
              <a:rPr kumimoji="1" lang="zh-CN" altLang="en-US" smtClean="0"/>
              <a:t>18/3/5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526F-CAD9-5743-9297-6DD843FD70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407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425D-5511-B647-B93F-0BD5CB02ACFB}" type="datetimeFigureOut">
              <a:rPr kumimoji="1" lang="zh-CN" altLang="en-US" smtClean="0"/>
              <a:t>18/3/5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526F-CAD9-5743-9297-6DD843FD70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039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425D-5511-B647-B93F-0BD5CB02ACFB}" type="datetimeFigureOut">
              <a:rPr kumimoji="1" lang="zh-CN" altLang="en-US" smtClean="0"/>
              <a:t>18/3/5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526F-CAD9-5743-9297-6DD843FD70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148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425D-5511-B647-B93F-0BD5CB02ACFB}" type="datetimeFigureOut">
              <a:rPr kumimoji="1" lang="zh-CN" altLang="en-US" smtClean="0"/>
              <a:t>18/3/5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526F-CAD9-5743-9297-6DD843FD70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76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425D-5511-B647-B93F-0BD5CB02ACFB}" type="datetimeFigureOut">
              <a:rPr kumimoji="1" lang="zh-CN" altLang="en-US" smtClean="0"/>
              <a:t>18/3/5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526F-CAD9-5743-9297-6DD843FD70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94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425D-5511-B647-B93F-0BD5CB02ACFB}" type="datetimeFigureOut">
              <a:rPr kumimoji="1" lang="zh-CN" altLang="en-US" smtClean="0"/>
              <a:t>18/3/5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526F-CAD9-5743-9297-6DD843FD70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741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425D-5511-B647-B93F-0BD5CB02ACFB}" type="datetimeFigureOut">
              <a:rPr kumimoji="1" lang="zh-CN" altLang="en-US" smtClean="0"/>
              <a:t>18/3/5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526F-CAD9-5743-9297-6DD843FD70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89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425D-5511-B647-B93F-0BD5CB02ACFB}" type="datetimeFigureOut">
              <a:rPr kumimoji="1" lang="zh-CN" altLang="en-US" smtClean="0"/>
              <a:t>18/3/5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526F-CAD9-5743-9297-6DD843FD70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830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425D-5511-B647-B93F-0BD5CB02ACFB}" type="datetimeFigureOut">
              <a:rPr kumimoji="1" lang="zh-CN" altLang="en-US" smtClean="0"/>
              <a:t>18/3/5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526F-CAD9-5743-9297-6DD843FD70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538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425D-5511-B647-B93F-0BD5CB02ACFB}" type="datetimeFigureOut">
              <a:rPr kumimoji="1" lang="zh-CN" altLang="en-US" smtClean="0"/>
              <a:t>18/3/5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526F-CAD9-5743-9297-6DD843FD70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981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425D-5511-B647-B93F-0BD5CB02ACFB}" type="datetimeFigureOut">
              <a:rPr kumimoji="1" lang="zh-CN" altLang="en-US" smtClean="0"/>
              <a:t>18/3/5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526F-CAD9-5743-9297-6DD843FD70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369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4425D-5511-B647-B93F-0BD5CB02ACFB}" type="datetimeFigureOut">
              <a:rPr kumimoji="1" lang="zh-CN" altLang="en-US" smtClean="0"/>
              <a:t>18/3/5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526F-CAD9-5743-9297-6DD843FD70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674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justiceharvard.org/themoralsideofmurder/#1477504398584-5d76ef29-aab0" TargetMode="Externa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50126" y="254394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Week One</a:t>
            </a:r>
          </a:p>
          <a:p>
            <a:r>
              <a:rPr kumimoji="1" lang="en-US" altLang="zh-CN" dirty="0" smtClean="0"/>
              <a:t>Lecture 1 &amp; Topic 1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Consequentialist &amp; Categorical Moral Reasoning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62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192633"/>
            <a:ext cx="12043953" cy="1655762"/>
          </a:xfrm>
        </p:spPr>
        <p:txBody>
          <a:bodyPr/>
          <a:lstStyle/>
          <a:p>
            <a:r>
              <a:rPr kumimoji="1" lang="en-US" altLang="zh-CN" dirty="0">
                <a:hlinkClick r:id="rId2"/>
              </a:rPr>
              <a:t>http://open.163.com/special/justice/</a:t>
            </a:r>
          </a:p>
          <a:p>
            <a:r>
              <a:rPr kumimoji="1" lang="en-US" altLang="zh-CN" dirty="0" smtClean="0">
                <a:hlinkClick r:id="rId2"/>
              </a:rPr>
              <a:t>http</a:t>
            </a:r>
            <a:r>
              <a:rPr kumimoji="1" lang="en-US" altLang="zh-CN" dirty="0" smtClean="0">
                <a:hlinkClick r:id="rId2"/>
              </a:rPr>
              <a:t>://justiceharvard.org/themoralsideofmurder/#1477504398584-5d76ef29-aab0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7700"/>
            <a:ext cx="12192000" cy="299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9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1435100"/>
            <a:ext cx="63500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1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50126" y="254394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Topic No.1 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Consequentialist moralists vs categorical moralists, </a:t>
            </a:r>
          </a:p>
          <a:p>
            <a:r>
              <a:rPr kumimoji="1" lang="en-US" altLang="zh-CN" dirty="0" smtClean="0"/>
              <a:t>who are more likely to succeed in the workplace?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12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50126" y="254394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Story 1</a:t>
            </a:r>
          </a:p>
          <a:p>
            <a:r>
              <a:rPr kumimoji="1" lang="en-US" altLang="zh-CN" dirty="0" smtClean="0"/>
              <a:t>Killing one &amp; Sparing five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Which would you choose? Why?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969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1550126" y="2008370"/>
            <a:ext cx="9144000" cy="3255962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Story 2</a:t>
            </a:r>
          </a:p>
          <a:p>
            <a:r>
              <a:rPr kumimoji="1" lang="en-US" altLang="zh-CN" dirty="0" smtClean="0"/>
              <a:t>Killing one &amp; Sparing five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Which would you choose? Why?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If you choose differently this time, what changed?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40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50126" y="2543947"/>
            <a:ext cx="9144000" cy="1655762"/>
          </a:xfrm>
        </p:spPr>
        <p:txBody>
          <a:bodyPr/>
          <a:lstStyle/>
          <a:p>
            <a:r>
              <a:rPr kumimoji="1" lang="en-US" altLang="zh-CN" dirty="0" smtClean="0"/>
              <a:t>Story 3 &amp; 4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Similar stories to help you figure out why you made your choice…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56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6616" y="1916930"/>
            <a:ext cx="10206446" cy="3347402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Two Underlying Principles:</a:t>
            </a:r>
          </a:p>
          <a:p>
            <a:endParaRPr kumimoji="1" lang="en-US" altLang="zh-CN" dirty="0" smtClean="0"/>
          </a:p>
          <a:p>
            <a:pPr marL="457200" indent="-457200">
              <a:buAutoNum type="arabicPeriod"/>
            </a:pPr>
            <a:r>
              <a:rPr kumimoji="1" lang="en-US" altLang="zh-CN" dirty="0" smtClean="0"/>
              <a:t>CONSEQUENTIALIST MORAL REASONING: the end justifies the means; utilitarianism  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2.   CATEGORICAL MORAL REASONING: the end does not justify the means; outright rejection</a:t>
            </a:r>
          </a:p>
        </p:txBody>
      </p:sp>
    </p:spTree>
    <p:extLst>
      <p:ext uri="{BB962C8B-B14F-4D97-AF65-F5344CB8AC3E}">
        <p14:creationId xmlns:p14="http://schemas.microsoft.com/office/powerpoint/2010/main" val="6375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50126" y="2543947"/>
            <a:ext cx="9144000" cy="1655762"/>
          </a:xfrm>
        </p:spPr>
        <p:txBody>
          <a:bodyPr/>
          <a:lstStyle/>
          <a:p>
            <a:r>
              <a:rPr lang="en-US" altLang="zh-CN" dirty="0"/>
              <a:t>Bentham: UTILITARIANISM: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right thing, the just thing to do is to maximize utility </a:t>
            </a:r>
            <a:endParaRPr lang="en-US" altLang="zh-CN" dirty="0" smtClean="0"/>
          </a:p>
          <a:p>
            <a:r>
              <a:rPr lang="en-US" altLang="zh-CN" dirty="0" smtClean="0"/>
              <a:t>(=</a:t>
            </a:r>
            <a:r>
              <a:rPr lang="en-US" altLang="zh-CN" dirty="0"/>
              <a:t>the overall happiness; the greatest good of the greatest number)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8722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50126" y="2543947"/>
            <a:ext cx="9144000" cy="1655762"/>
          </a:xfrm>
        </p:spPr>
        <p:txBody>
          <a:bodyPr/>
          <a:lstStyle/>
          <a:p>
            <a:r>
              <a:rPr kumimoji="1" lang="en-US" altLang="zh-CN" dirty="0" smtClean="0"/>
              <a:t>Story 5</a:t>
            </a:r>
          </a:p>
          <a:p>
            <a:endParaRPr kumimoji="1" lang="en-US" altLang="zh-CN" dirty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Queen versus Dudley and Stevens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60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074" y="1133293"/>
            <a:ext cx="10515600" cy="4351338"/>
          </a:xfrm>
        </p:spPr>
        <p:txBody>
          <a:bodyPr/>
          <a:lstStyle/>
          <a:p>
            <a:r>
              <a:rPr kumimoji="1" lang="en-US" altLang="zh-CN" dirty="0" smtClean="0"/>
              <a:t>Dudley: captain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Stevens: first mate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Brooks: sailor</a:t>
            </a:r>
          </a:p>
          <a:p>
            <a:endParaRPr kumimoji="1" lang="en-US" altLang="zh-CN" dirty="0"/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Richard Parker: cabin boy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49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8605" y="1159282"/>
            <a:ext cx="10637521" cy="4692877"/>
          </a:xfrm>
        </p:spPr>
        <p:txBody>
          <a:bodyPr>
            <a:normAutofit lnSpcReduction="10000"/>
          </a:bodyPr>
          <a:lstStyle/>
          <a:p>
            <a:pPr algn="l"/>
            <a:r>
              <a:rPr kumimoji="1" lang="en-US" altLang="zh-CN" dirty="0" smtClean="0"/>
              <a:t>For further discussions:</a:t>
            </a:r>
          </a:p>
          <a:p>
            <a:pPr algn="l"/>
            <a:endParaRPr kumimoji="1" lang="en-US" altLang="zh-CN" dirty="0" smtClean="0"/>
          </a:p>
          <a:p>
            <a:pPr marL="457200" indent="-457200" algn="l">
              <a:buAutoNum type="arabicParenR"/>
            </a:pPr>
            <a:r>
              <a:rPr kumimoji="1" lang="en-US" altLang="zh-CN" dirty="0" smtClean="0"/>
              <a:t>Consent – what if the boy had agreed to be killed?  Similar logic: euthanasia </a:t>
            </a:r>
          </a:p>
          <a:p>
            <a:pPr marL="457200" indent="-457200" algn="l">
              <a:buAutoNum type="arabicParenR"/>
            </a:pPr>
            <a:endParaRPr kumimoji="1" lang="en-US" altLang="zh-CN" dirty="0" smtClean="0"/>
          </a:p>
          <a:p>
            <a:pPr marL="457200" indent="-457200" algn="l">
              <a:buFont typeface="Arial"/>
              <a:buAutoNum type="arabicParenR"/>
            </a:pPr>
            <a:r>
              <a:rPr kumimoji="1" lang="en-US" altLang="zh-CN" dirty="0" smtClean="0"/>
              <a:t>Regret – what if the boy had regretted having agreed to being killed?</a:t>
            </a:r>
          </a:p>
          <a:p>
            <a:pPr marL="457200" indent="-457200" algn="l">
              <a:buFont typeface="Arial"/>
              <a:buAutoNum type="arabicParenR"/>
            </a:pPr>
            <a:endParaRPr kumimoji="1" lang="en-US" altLang="zh-CN" dirty="0"/>
          </a:p>
          <a:p>
            <a:pPr marL="457200" indent="-457200" algn="l">
              <a:buFont typeface="Arial"/>
              <a:buAutoNum type="arabicParenR"/>
            </a:pPr>
            <a:r>
              <a:rPr kumimoji="1" lang="en-US" altLang="zh-CN" dirty="0" smtClean="0"/>
              <a:t>Coerced consent – what if the consent had been forced out of the boy?</a:t>
            </a:r>
          </a:p>
          <a:p>
            <a:pPr marL="457200" indent="-457200" algn="l">
              <a:buFont typeface="Arial"/>
              <a:buAutoNum type="arabicParenR"/>
            </a:pPr>
            <a:endParaRPr kumimoji="1" lang="en-US" altLang="zh-CN" dirty="0" smtClean="0"/>
          </a:p>
          <a:p>
            <a:pPr marL="457200" indent="-457200" algn="l">
              <a:buAutoNum type="arabicParenR"/>
            </a:pPr>
            <a:r>
              <a:rPr kumimoji="1" lang="en-US" altLang="zh-CN" dirty="0" smtClean="0"/>
              <a:t>Lottery – everyone is making sacrifices; due process</a:t>
            </a:r>
          </a:p>
          <a:p>
            <a:pPr marL="457200" indent="-457200" algn="l">
              <a:buAutoNum type="arabicParenR"/>
            </a:pPr>
            <a:endParaRPr kumimoji="1" lang="en-US" altLang="zh-CN" dirty="0"/>
          </a:p>
          <a:p>
            <a:pPr marL="457200" indent="-457200" algn="l">
              <a:buAutoNum type="arabicParenR"/>
            </a:pPr>
            <a:r>
              <a:rPr kumimoji="1" lang="en-US" altLang="zh-CN" dirty="0" smtClean="0"/>
              <a:t>Quantity makes a difference?</a:t>
            </a:r>
          </a:p>
          <a:p>
            <a:pPr marL="457200" indent="-457200" algn="l">
              <a:buAutoNum type="arabicParenR"/>
            </a:pPr>
            <a:endParaRPr kumimoji="1" lang="en-US" altLang="zh-CN" dirty="0"/>
          </a:p>
          <a:p>
            <a:pPr marL="457200" indent="-457200" algn="l">
              <a:buAutoNum type="arabicParenR"/>
            </a:pPr>
            <a:endParaRPr kumimoji="1" lang="en-US" altLang="zh-CN" dirty="0" smtClean="0"/>
          </a:p>
          <a:p>
            <a:pPr marL="457200" indent="-457200" algn="l">
              <a:buAutoNum type="arabicParenR"/>
            </a:pPr>
            <a:endParaRPr kumimoji="1" lang="en-US" altLang="zh-CN" dirty="0"/>
          </a:p>
          <a:p>
            <a:pPr marL="457200" indent="-457200" algn="l">
              <a:buAutoNum type="arabicParenR"/>
            </a:pPr>
            <a:endParaRPr kumimoji="1" lang="en-US" altLang="zh-CN" dirty="0" smtClean="0"/>
          </a:p>
          <a:p>
            <a:pPr marL="457200" indent="-457200" algn="l">
              <a:buAutoNum type="arabicParenR"/>
            </a:pPr>
            <a:endParaRPr kumimoji="1" lang="en-US" altLang="zh-CN" dirty="0"/>
          </a:p>
          <a:p>
            <a:pPr marL="457200" indent="-457200" algn="l">
              <a:buAutoNum type="arabicParenR"/>
            </a:pPr>
            <a:endParaRPr kumimoji="1" lang="en-US" altLang="zh-CN" dirty="0" smtClean="0"/>
          </a:p>
          <a:p>
            <a:pPr marL="457200" indent="-457200" algn="l">
              <a:buAutoNum type="arabicParenR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8498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241</Words>
  <Application>Microsoft Macintosh PowerPoint</Application>
  <PresentationFormat>宽屏</PresentationFormat>
  <Paragraphs>57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5</cp:revision>
  <dcterms:created xsi:type="dcterms:W3CDTF">2018-03-05T04:02:59Z</dcterms:created>
  <dcterms:modified xsi:type="dcterms:W3CDTF">2018-03-05T05:04:13Z</dcterms:modified>
</cp:coreProperties>
</file>