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</p:sldMasterIdLst>
  <p:notesMasterIdLst>
    <p:notesMasterId r:id="rId34"/>
  </p:notesMasterIdLst>
  <p:sldIdLst>
    <p:sldId id="256" r:id="rId7"/>
    <p:sldId id="397" r:id="rId8"/>
    <p:sldId id="398" r:id="rId9"/>
    <p:sldId id="399" r:id="rId10"/>
    <p:sldId id="405" r:id="rId11"/>
    <p:sldId id="406" r:id="rId12"/>
    <p:sldId id="407" r:id="rId13"/>
    <p:sldId id="408" r:id="rId14"/>
    <p:sldId id="409" r:id="rId15"/>
    <p:sldId id="411" r:id="rId16"/>
    <p:sldId id="412" r:id="rId17"/>
    <p:sldId id="413" r:id="rId18"/>
    <p:sldId id="417" r:id="rId19"/>
    <p:sldId id="414" r:id="rId20"/>
    <p:sldId id="428" r:id="rId21"/>
    <p:sldId id="429" r:id="rId22"/>
    <p:sldId id="431" r:id="rId23"/>
    <p:sldId id="432" r:id="rId24"/>
    <p:sldId id="433" r:id="rId25"/>
    <p:sldId id="434" r:id="rId26"/>
    <p:sldId id="439" r:id="rId27"/>
    <p:sldId id="440" r:id="rId28"/>
    <p:sldId id="457" r:id="rId29"/>
    <p:sldId id="458" r:id="rId30"/>
    <p:sldId id="459" r:id="rId31"/>
    <p:sldId id="460" r:id="rId32"/>
    <p:sldId id="44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D1B"/>
    <a:srgbClr val="993366"/>
    <a:srgbClr val="008000"/>
    <a:srgbClr val="006600"/>
    <a:srgbClr val="0000CC"/>
    <a:srgbClr val="E5E5FF"/>
    <a:srgbClr val="000092"/>
    <a:srgbClr val="F2F2F8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7773" autoAdjust="0"/>
  </p:normalViewPr>
  <p:slideViewPr>
    <p:cSldViewPr snapToGrid="0">
      <p:cViewPr varScale="1">
        <p:scale>
          <a:sx n="85" d="100"/>
          <a:sy n="85" d="100"/>
        </p:scale>
        <p:origin x="147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3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1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t>2019/3/27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 交换网络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网桥对数据帧的处理流程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36558" y="1529143"/>
            <a:ext cx="6118431" cy="2920148"/>
            <a:chOff x="1536558" y="1519429"/>
            <a:chExt cx="6118431" cy="2920148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3122295" y="3154042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方向为端口</a:t>
              </a:r>
              <a:r>
                <a:rPr lang="zh-CN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408043" y="1900429"/>
              <a:ext cx="0" cy="28193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408043" y="2887451"/>
              <a:ext cx="0" cy="269642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407027" y="3774312"/>
              <a:ext cx="0" cy="3048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2279903" y="3458842"/>
              <a:ext cx="842391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2279904" y="3480816"/>
              <a:ext cx="0" cy="2286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559489" y="2519553"/>
              <a:ext cx="1292415" cy="15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6839712" y="2519553"/>
              <a:ext cx="0" cy="748898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5609051" y="2250416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404841" y="3183107"/>
              <a:ext cx="6096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5902389" y="3253818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/>
                <a:t>向除</a:t>
              </a:r>
              <a:r>
                <a:rPr lang="zh-CN" altLang="zh-CN"/>
                <a:t>i</a:t>
              </a:r>
              <a:r>
                <a:rPr lang="zh-CN" altLang="en-US"/>
                <a:t>以外的所有端口转发此帧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65742" y="1519429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在端口</a:t>
              </a:r>
              <a:r>
                <a:rPr lang="en-US" altLang="zh-CN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收到无差错帧</a:t>
              </a: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3086068" y="2174431"/>
              <a:ext cx="2643950" cy="690562"/>
            </a:xfrm>
            <a:prstGeom prst="flowChartDecision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中找到目的地址？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536558" y="3698112"/>
              <a:ext cx="1531810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丢弃该帧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3236786" y="4058577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向正确端口转发此帧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79903" y="3853892"/>
            <a:ext cx="5375086" cy="2968950"/>
            <a:chOff x="2279903" y="3853892"/>
            <a:chExt cx="5375086" cy="2968950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2279903" y="4079112"/>
              <a:ext cx="0" cy="5334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279903" y="4612512"/>
              <a:ext cx="2134570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839712" y="3853892"/>
              <a:ext cx="0" cy="75861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H="1" flipV="1">
              <a:off x="4414473" y="4612510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3134614" y="4938949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源地址在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404106" y="4433675"/>
              <a:ext cx="0" cy="50527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5661279" y="5242560"/>
              <a:ext cx="1215009" cy="1347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5663915" y="4938752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H="1">
              <a:off x="6851904" y="5242560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5902389" y="5693664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将源地址加入</a:t>
              </a:r>
              <a:r>
                <a:rPr lang="en-US" altLang="zh-CN" dirty="0" smtClean="0"/>
                <a:t>FDB</a:t>
              </a:r>
              <a:r>
                <a:rPr lang="zh-CN" altLang="en-US" dirty="0" smtClean="0"/>
                <a:t>，设置定时器</a:t>
              </a:r>
              <a:endParaRPr lang="zh-CN" altLang="en-US" dirty="0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4414473" y="5548549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236785" y="5990738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更新条目和定时器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4414473" y="6371738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6839712" y="6293739"/>
              <a:ext cx="0" cy="357781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H="1" flipV="1">
              <a:off x="4404106" y="6612782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6" name="Picture 12" descr="符号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39938" y="625034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72887"/>
          </a:xfrm>
        </p:spPr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/>
              <a:t>网络拓扑由树状结构变成图状结构</a:t>
            </a:r>
          </a:p>
          <a:p>
            <a:pPr lvl="1"/>
            <a:r>
              <a:rPr lang="zh-CN" altLang="en-US" dirty="0"/>
              <a:t>数据转发过程中，形成</a:t>
            </a:r>
            <a:r>
              <a:rPr lang="zh-CN" altLang="en-US" dirty="0" smtClean="0"/>
              <a:t>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2379663" y="3752850"/>
            <a:ext cx="49450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5"/>
          <p:cNvSpPr>
            <a:spLocks noChangeShapeType="1"/>
          </p:cNvSpPr>
          <p:nvPr/>
        </p:nvSpPr>
        <p:spPr bwMode="auto">
          <a:xfrm flipV="1">
            <a:off x="2019300" y="5491163"/>
            <a:ext cx="5280025" cy="12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7277100" y="3529013"/>
            <a:ext cx="1155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7243763" y="5221288"/>
            <a:ext cx="113973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89" name="Line 8"/>
          <p:cNvSpPr>
            <a:spLocks noChangeShapeType="1"/>
          </p:cNvSpPr>
          <p:nvPr/>
        </p:nvSpPr>
        <p:spPr bwMode="auto">
          <a:xfrm flipH="1">
            <a:off x="2789238" y="3735388"/>
            <a:ext cx="0" cy="7572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2778125" y="4827588"/>
            <a:ext cx="0" cy="6556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>
            <a:off x="6410325" y="3759200"/>
            <a:ext cx="1588" cy="725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6410325" y="4838700"/>
            <a:ext cx="0" cy="6556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Arc 12"/>
          <p:cNvSpPr>
            <a:spLocks/>
          </p:cNvSpPr>
          <p:nvPr/>
        </p:nvSpPr>
        <p:spPr bwMode="auto">
          <a:xfrm rot="5255629" flipH="1">
            <a:off x="4252119" y="27884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chemeClr val="accent5">
                <a:lumMod val="50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6880225" y="4338638"/>
            <a:ext cx="898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1450975" y="4376738"/>
            <a:ext cx="900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pic>
        <p:nvPicPr>
          <p:cNvPr id="96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045075"/>
            <a:ext cx="7635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1208088" y="5073650"/>
            <a:ext cx="389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2301875" y="5683250"/>
            <a:ext cx="735013" cy="3571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4121150" y="4149725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不停地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兜圈子</a:t>
            </a:r>
          </a:p>
        </p:txBody>
      </p:sp>
      <p:pic>
        <p:nvPicPr>
          <p:cNvPr id="100" name="Picture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3525"/>
            <a:ext cx="10477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1" name="Picture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073525"/>
            <a:ext cx="10461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02" name="Group 48"/>
          <p:cNvGrpSpPr>
            <a:grpSpLocks/>
          </p:cNvGrpSpPr>
          <p:nvPr/>
        </p:nvGrpSpPr>
        <p:grpSpPr bwMode="auto">
          <a:xfrm>
            <a:off x="2189163" y="4724400"/>
            <a:ext cx="455612" cy="1004888"/>
            <a:chOff x="1379" y="2993"/>
            <a:chExt cx="287" cy="633"/>
          </a:xfrm>
        </p:grpSpPr>
        <p:sp>
          <p:nvSpPr>
            <p:cNvPr id="103" name="Line 32"/>
            <p:cNvSpPr>
              <a:spLocks noChangeShapeType="1"/>
            </p:cNvSpPr>
            <p:nvPr/>
          </p:nvSpPr>
          <p:spPr bwMode="auto">
            <a:xfrm flipH="1" flipV="1">
              <a:off x="1655" y="2993"/>
              <a:ext cx="11" cy="63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3"/>
            <p:cNvSpPr txBox="1">
              <a:spLocks noChangeArrowheads="1"/>
            </p:cNvSpPr>
            <p:nvPr/>
          </p:nvSpPr>
          <p:spPr bwMode="auto">
            <a:xfrm>
              <a:off x="1379" y="311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105" name="Group 34"/>
          <p:cNvGrpSpPr>
            <a:grpSpLocks/>
          </p:cNvGrpSpPr>
          <p:nvPr/>
        </p:nvGrpSpPr>
        <p:grpSpPr bwMode="auto">
          <a:xfrm>
            <a:off x="3094038" y="4868863"/>
            <a:ext cx="3173412" cy="996950"/>
            <a:chOff x="1949" y="3067"/>
            <a:chExt cx="1999" cy="628"/>
          </a:xfrm>
        </p:grpSpPr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1949" y="3067"/>
              <a:ext cx="1999" cy="624"/>
            </a:xfrm>
            <a:custGeom>
              <a:avLst/>
              <a:gdLst>
                <a:gd name="T0" fmla="*/ 0 w 1866"/>
                <a:gd name="T1" fmla="*/ 522 h 523"/>
                <a:gd name="T2" fmla="*/ 1059 w 1866"/>
                <a:gd name="T3" fmla="*/ 510 h 523"/>
                <a:gd name="T4" fmla="*/ 1308 w 1866"/>
                <a:gd name="T5" fmla="*/ 504 h 523"/>
                <a:gd name="T6" fmla="*/ 1494 w 1866"/>
                <a:gd name="T7" fmla="*/ 489 h 523"/>
                <a:gd name="T8" fmla="*/ 1653 w 1866"/>
                <a:gd name="T9" fmla="*/ 456 h 523"/>
                <a:gd name="T10" fmla="*/ 1723 w 1866"/>
                <a:gd name="T11" fmla="*/ 432 h 523"/>
                <a:gd name="T12" fmla="*/ 1788 w 1866"/>
                <a:gd name="T13" fmla="*/ 357 h 523"/>
                <a:gd name="T14" fmla="*/ 1842 w 1866"/>
                <a:gd name="T15" fmla="*/ 204 h 523"/>
                <a:gd name="T16" fmla="*/ 1857 w 1866"/>
                <a:gd name="T1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6" h="523">
                  <a:moveTo>
                    <a:pt x="0" y="522"/>
                  </a:moveTo>
                  <a:cubicBezTo>
                    <a:pt x="174" y="523"/>
                    <a:pt x="817" y="514"/>
                    <a:pt x="1059" y="510"/>
                  </a:cubicBezTo>
                  <a:cubicBezTo>
                    <a:pt x="1277" y="507"/>
                    <a:pt x="1236" y="507"/>
                    <a:pt x="1308" y="504"/>
                  </a:cubicBezTo>
                  <a:cubicBezTo>
                    <a:pt x="1349" y="489"/>
                    <a:pt x="1443" y="504"/>
                    <a:pt x="1494" y="489"/>
                  </a:cubicBezTo>
                  <a:cubicBezTo>
                    <a:pt x="1549" y="479"/>
                    <a:pt x="1615" y="465"/>
                    <a:pt x="1653" y="456"/>
                  </a:cubicBezTo>
                  <a:cubicBezTo>
                    <a:pt x="1691" y="447"/>
                    <a:pt x="1700" y="448"/>
                    <a:pt x="1723" y="432"/>
                  </a:cubicBezTo>
                  <a:cubicBezTo>
                    <a:pt x="1734" y="420"/>
                    <a:pt x="1777" y="369"/>
                    <a:pt x="1788" y="357"/>
                  </a:cubicBezTo>
                  <a:cubicBezTo>
                    <a:pt x="1793" y="351"/>
                    <a:pt x="1839" y="216"/>
                    <a:pt x="1842" y="204"/>
                  </a:cubicBezTo>
                  <a:cubicBezTo>
                    <a:pt x="1866" y="115"/>
                    <a:pt x="1857" y="110"/>
                    <a:pt x="1857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2014" y="340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</a:t>
              </a:r>
            </a:p>
          </p:txBody>
        </p:sp>
      </p:grpSp>
      <p:sp>
        <p:nvSpPr>
          <p:cNvPr id="108" name="Rectangle 37"/>
          <p:cNvSpPr>
            <a:spLocks noChangeArrowheads="1"/>
          </p:cNvSpPr>
          <p:nvPr/>
        </p:nvSpPr>
        <p:spPr bwMode="auto">
          <a:xfrm>
            <a:off x="1997075" y="6021388"/>
            <a:ext cx="1436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</a:t>
            </a: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发出的帧</a:t>
            </a:r>
          </a:p>
        </p:txBody>
      </p:sp>
      <p:grpSp>
        <p:nvGrpSpPr>
          <p:cNvPr id="109" name="Group 54"/>
          <p:cNvGrpSpPr>
            <a:grpSpLocks/>
          </p:cNvGrpSpPr>
          <p:nvPr/>
        </p:nvGrpSpPr>
        <p:grpSpPr bwMode="auto">
          <a:xfrm>
            <a:off x="487363" y="3063875"/>
            <a:ext cx="2679700" cy="1235075"/>
            <a:chOff x="307" y="1930"/>
            <a:chExt cx="1688" cy="778"/>
          </a:xfrm>
        </p:grpSpPr>
        <p:grpSp>
          <p:nvGrpSpPr>
            <p:cNvPr id="110" name="Group 23"/>
            <p:cNvGrpSpPr>
              <a:grpSpLocks/>
            </p:cNvGrpSpPr>
            <p:nvPr/>
          </p:nvGrpSpPr>
          <p:grpSpPr bwMode="auto">
            <a:xfrm>
              <a:off x="1378" y="1930"/>
              <a:ext cx="617" cy="778"/>
              <a:chOff x="1378" y="1930"/>
              <a:chExt cx="617" cy="778"/>
            </a:xfrm>
          </p:grpSpPr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1532" y="1930"/>
                <a:ext cx="463" cy="2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grpSp>
            <p:nvGrpSpPr>
              <p:cNvPr id="113" name="Group 25"/>
              <p:cNvGrpSpPr>
                <a:grpSpLocks/>
              </p:cNvGrpSpPr>
              <p:nvPr/>
            </p:nvGrpSpPr>
            <p:grpSpPr bwMode="auto">
              <a:xfrm>
                <a:off x="1378" y="2153"/>
                <a:ext cx="288" cy="555"/>
                <a:chOff x="1378" y="2153"/>
                <a:chExt cx="288" cy="555"/>
              </a:xfrm>
            </p:grpSpPr>
            <p:sp>
              <p:nvSpPr>
                <p:cNvPr id="11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666" y="2153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78" y="2329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smtClean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</a:t>
                  </a:r>
                </a:p>
              </p:txBody>
            </p:sp>
          </p:grpSp>
        </p:grp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307" y="1938"/>
              <a:ext cx="125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6021388" y="3027363"/>
            <a:ext cx="2697162" cy="1285875"/>
            <a:chOff x="3793" y="1907"/>
            <a:chExt cx="1699" cy="810"/>
          </a:xfrm>
        </p:grpSpPr>
        <p:grpSp>
          <p:nvGrpSpPr>
            <p:cNvPr id="117" name="Group 51"/>
            <p:cNvGrpSpPr>
              <a:grpSpLocks/>
            </p:cNvGrpSpPr>
            <p:nvPr/>
          </p:nvGrpSpPr>
          <p:grpSpPr bwMode="auto">
            <a:xfrm>
              <a:off x="3793" y="1938"/>
              <a:ext cx="626" cy="779"/>
              <a:chOff x="3793" y="1938"/>
              <a:chExt cx="626" cy="779"/>
            </a:xfrm>
          </p:grpSpPr>
          <p:grpSp>
            <p:nvGrpSpPr>
              <p:cNvPr id="119" name="Group 49"/>
              <p:cNvGrpSpPr>
                <a:grpSpLocks/>
              </p:cNvGrpSpPr>
              <p:nvPr/>
            </p:nvGrpSpPr>
            <p:grpSpPr bwMode="auto">
              <a:xfrm>
                <a:off x="4131" y="2162"/>
                <a:ext cx="288" cy="555"/>
                <a:chOff x="4131" y="2162"/>
                <a:chExt cx="288" cy="555"/>
              </a:xfrm>
            </p:grpSpPr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131" y="2162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32" y="2338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smtClean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</a:t>
                  </a:r>
                </a:p>
              </p:txBody>
            </p:sp>
          </p:grp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3793" y="1938"/>
                <a:ext cx="464" cy="25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</p:grp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4240" y="1907"/>
              <a:ext cx="12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sp>
        <p:nvSpPr>
          <p:cNvPr id="123" name="Arc 46"/>
          <p:cNvSpPr>
            <a:spLocks/>
          </p:cNvSpPr>
          <p:nvPr/>
        </p:nvSpPr>
        <p:spPr bwMode="auto">
          <a:xfrm rot="16400856">
            <a:off x="4252119" y="28138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rgbClr val="0000CC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4" name="Text Box 47"/>
          <p:cNvSpPr txBox="1">
            <a:spLocks noChangeArrowheads="1"/>
          </p:cNvSpPr>
          <p:nvPr/>
        </p:nvSpPr>
        <p:spPr bwMode="auto">
          <a:xfrm>
            <a:off x="3203575" y="4941888"/>
            <a:ext cx="29368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网络资源白白消耗了</a:t>
            </a:r>
          </a:p>
        </p:txBody>
      </p:sp>
      <p:grpSp>
        <p:nvGrpSpPr>
          <p:cNvPr id="128" name="Group 52"/>
          <p:cNvGrpSpPr>
            <a:grpSpLocks/>
          </p:cNvGrpSpPr>
          <p:nvPr/>
        </p:nvGrpSpPr>
        <p:grpSpPr bwMode="auto">
          <a:xfrm>
            <a:off x="3167063" y="2767013"/>
            <a:ext cx="3100387" cy="1454150"/>
            <a:chOff x="1995" y="1743"/>
            <a:chExt cx="1953" cy="916"/>
          </a:xfrm>
        </p:grpSpPr>
        <p:sp>
          <p:nvSpPr>
            <p:cNvPr id="129" name="Arc 39"/>
            <p:cNvSpPr>
              <a:spLocks/>
            </p:cNvSpPr>
            <p:nvPr/>
          </p:nvSpPr>
          <p:spPr bwMode="auto">
            <a:xfrm>
              <a:off x="1995" y="2052"/>
              <a:ext cx="1953" cy="6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015"/>
                <a:gd name="T2" fmla="*/ 21144 w 21600"/>
                <a:gd name="T3" fmla="*/ 26015 h 26015"/>
                <a:gd name="T4" fmla="*/ 0 w 21600"/>
                <a:gd name="T5" fmla="*/ 21600 h 2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1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</a:path>
                <a:path w="21600" h="2601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40"/>
            <p:cNvSpPr txBox="1">
              <a:spLocks noChangeArrowheads="1"/>
            </p:cNvSpPr>
            <p:nvPr/>
          </p:nvSpPr>
          <p:spPr bwMode="auto">
            <a:xfrm>
              <a:off x="2041" y="174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</a:t>
              </a:r>
            </a:p>
          </p:txBody>
        </p:sp>
      </p:grpSp>
      <p:grpSp>
        <p:nvGrpSpPr>
          <p:cNvPr id="131" name="Group 53"/>
          <p:cNvGrpSpPr>
            <a:grpSpLocks/>
          </p:cNvGrpSpPr>
          <p:nvPr/>
        </p:nvGrpSpPr>
        <p:grpSpPr bwMode="auto">
          <a:xfrm>
            <a:off x="2921000" y="2747963"/>
            <a:ext cx="3100388" cy="1393825"/>
            <a:chOff x="1840" y="1731"/>
            <a:chExt cx="1953" cy="878"/>
          </a:xfrm>
        </p:grpSpPr>
        <p:sp>
          <p:nvSpPr>
            <p:cNvPr id="132" name="Arc 43"/>
            <p:cNvSpPr>
              <a:spLocks/>
            </p:cNvSpPr>
            <p:nvPr/>
          </p:nvSpPr>
          <p:spPr bwMode="auto">
            <a:xfrm flipH="1">
              <a:off x="1840" y="2024"/>
              <a:ext cx="1953" cy="5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085"/>
                <a:gd name="T2" fmla="*/ 21317 w 21600"/>
                <a:gd name="T3" fmla="*/ 25085 h 25085"/>
                <a:gd name="T4" fmla="*/ 0 w 21600"/>
                <a:gd name="T5" fmla="*/ 21600 h 25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08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</a:path>
                <a:path w="21600" h="2508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269" y="173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99" grpId="0"/>
      <p:bldP spid="123" grpId="0" animBg="1"/>
      <p:bldP spid="123" grpId="1" animBg="1"/>
      <p:bldP spid="123" grpId="2" animBg="1"/>
      <p:bldP spid="123" grpId="3" animBg="1"/>
      <p:bldP spid="123" grpId="4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/>
              <a:t>网络拓扑由树状结构</a:t>
            </a:r>
            <a:r>
              <a:rPr lang="zh-CN" altLang="en-US" dirty="0" smtClean="0"/>
              <a:t>变成有环图结构</a:t>
            </a:r>
            <a:endParaRPr lang="zh-CN" altLang="en-US" dirty="0"/>
          </a:p>
          <a:p>
            <a:pPr lvl="1"/>
            <a:r>
              <a:rPr lang="zh-CN" altLang="en-US" dirty="0"/>
              <a:t>数据转发过程中，形成</a:t>
            </a:r>
            <a:r>
              <a:rPr lang="zh-CN" altLang="en-US" dirty="0" smtClean="0"/>
              <a:t>环路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/>
              <a:t>解决</a:t>
            </a:r>
            <a:r>
              <a:rPr lang="zh-CN" altLang="en-US" dirty="0" smtClean="0"/>
              <a:t>办法</a:t>
            </a:r>
            <a:endParaRPr lang="en-US" altLang="zh-CN" dirty="0"/>
          </a:p>
          <a:p>
            <a:pPr lvl="1"/>
            <a:r>
              <a:rPr lang="zh-CN" altLang="en-US" dirty="0"/>
              <a:t>为网络中每对源目的节点分配唯一确定的一条路径</a:t>
            </a:r>
            <a:endParaRPr lang="en-US" altLang="zh-CN" dirty="0"/>
          </a:p>
          <a:p>
            <a:pPr lvl="1"/>
            <a:r>
              <a:rPr lang="zh-CN" altLang="en-US" dirty="0"/>
              <a:t>这些路径构成构成了一棵</a:t>
            </a:r>
            <a:r>
              <a:rPr lang="zh-CN" altLang="en-US" dirty="0" smtClean="0"/>
              <a:t>树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生成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树，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Spanning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覆盖所有顶点的无环子图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2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5340349" y="1729641"/>
            <a:ext cx="3184081" cy="2347408"/>
            <a:chOff x="5362511" y="1497360"/>
            <a:chExt cx="3184081" cy="2347408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362511" y="1497360"/>
              <a:ext cx="3184081" cy="232234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836348" y="1649760"/>
              <a:ext cx="2500504" cy="1746033"/>
              <a:chOff x="5562600" y="1371600"/>
              <a:chExt cx="2819400" cy="2057400"/>
            </a:xfrm>
          </p:grpSpPr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6096000" y="13716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7239000" y="1600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5562600" y="1905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6553200" y="2286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69"/>
              <p:cNvSpPr>
                <a:spLocks noChangeArrowheads="1"/>
              </p:cNvSpPr>
              <p:nvPr/>
            </p:nvSpPr>
            <p:spPr bwMode="auto">
              <a:xfrm>
                <a:off x="7848600" y="2362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70"/>
              <p:cNvSpPr>
                <a:spLocks noChangeArrowheads="1"/>
              </p:cNvSpPr>
              <p:nvPr/>
            </p:nvSpPr>
            <p:spPr bwMode="auto">
              <a:xfrm>
                <a:off x="7086600" y="3124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71"/>
              <p:cNvSpPr>
                <a:spLocks noChangeArrowheads="1"/>
              </p:cNvSpPr>
              <p:nvPr/>
            </p:nvSpPr>
            <p:spPr bwMode="auto">
              <a:xfrm>
                <a:off x="5715000" y="3048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 flipV="1">
                <a:off x="6019800" y="2514600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>
                <a:off x="6096000" y="2057400"/>
                <a:ext cx="533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V="1">
                <a:off x="5867400" y="1600200"/>
                <a:ext cx="3048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6629400" y="1524000"/>
                <a:ext cx="762000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7696200" y="1828800"/>
                <a:ext cx="30480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6172200" y="3200400"/>
                <a:ext cx="9144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6934200" y="2514600"/>
                <a:ext cx="45720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79"/>
              <p:cNvSpPr>
                <a:spLocks noChangeShapeType="1"/>
              </p:cNvSpPr>
              <p:nvPr/>
            </p:nvSpPr>
            <p:spPr bwMode="auto">
              <a:xfrm>
                <a:off x="7086600" y="2438400"/>
                <a:ext cx="8382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6629400" y="1524000"/>
                <a:ext cx="1295400" cy="914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5943600" y="3447893"/>
              <a:ext cx="2057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带环的图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340349" y="4274754"/>
            <a:ext cx="3184081" cy="2271343"/>
            <a:chOff x="5344795" y="4221071"/>
            <a:chExt cx="3184081" cy="2271343"/>
          </a:xfrm>
        </p:grpSpPr>
        <p:sp>
          <p:nvSpPr>
            <p:cNvPr id="113" name="Rectangle 11"/>
            <p:cNvSpPr>
              <a:spLocks noChangeArrowheads="1"/>
            </p:cNvSpPr>
            <p:nvPr/>
          </p:nvSpPr>
          <p:spPr bwMode="auto">
            <a:xfrm>
              <a:off x="5344795" y="4221071"/>
              <a:ext cx="3184081" cy="2271343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773699" y="4387858"/>
              <a:ext cx="2545652" cy="1641318"/>
              <a:chOff x="5791200" y="4191000"/>
              <a:chExt cx="2590800" cy="1981200"/>
            </a:xfrm>
          </p:grpSpPr>
          <p:sp>
            <p:nvSpPr>
              <p:cNvPr id="85" name="Oval 82"/>
              <p:cNvSpPr>
                <a:spLocks noChangeArrowheads="1"/>
              </p:cNvSpPr>
              <p:nvPr/>
            </p:nvSpPr>
            <p:spPr bwMode="auto">
              <a:xfrm>
                <a:off x="6553200" y="41910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83"/>
              <p:cNvSpPr>
                <a:spLocks noChangeArrowheads="1"/>
              </p:cNvSpPr>
              <p:nvPr/>
            </p:nvSpPr>
            <p:spPr bwMode="auto">
              <a:xfrm>
                <a:off x="7391400" y="44958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6019800" y="4724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85"/>
              <p:cNvSpPr>
                <a:spLocks noChangeArrowheads="1"/>
              </p:cNvSpPr>
              <p:nvPr/>
            </p:nvSpPr>
            <p:spPr bwMode="auto">
              <a:xfrm>
                <a:off x="7772400" y="5105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86"/>
              <p:cNvSpPr>
                <a:spLocks noChangeArrowheads="1"/>
              </p:cNvSpPr>
              <p:nvPr/>
            </p:nvSpPr>
            <p:spPr bwMode="auto">
              <a:xfrm>
                <a:off x="6934200" y="5181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87"/>
              <p:cNvSpPr>
                <a:spLocks noChangeArrowheads="1"/>
              </p:cNvSpPr>
              <p:nvPr/>
            </p:nvSpPr>
            <p:spPr bwMode="auto">
              <a:xfrm>
                <a:off x="5791200" y="5562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88"/>
              <p:cNvSpPr>
                <a:spLocks noChangeArrowheads="1"/>
              </p:cNvSpPr>
              <p:nvPr/>
            </p:nvSpPr>
            <p:spPr bwMode="auto">
              <a:xfrm>
                <a:off x="6781800" y="5867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>
                <a:off x="7086600" y="43434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>
                <a:off x="7086600" y="4419600"/>
                <a:ext cx="7620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 flipH="1">
                <a:off x="6477000" y="44196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2"/>
              <p:cNvSpPr>
                <a:spLocks noChangeShapeType="1"/>
              </p:cNvSpPr>
              <p:nvPr/>
            </p:nvSpPr>
            <p:spPr bwMode="auto">
              <a:xfrm>
                <a:off x="6553200" y="4953000"/>
                <a:ext cx="4572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 flipH="1">
                <a:off x="7162800" y="5486400"/>
                <a:ext cx="15240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6324600" y="57912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Text Box 95"/>
            <p:cNvSpPr txBox="1">
              <a:spLocks noChangeArrowheads="1"/>
            </p:cNvSpPr>
            <p:nvPr/>
          </p:nvSpPr>
          <p:spPr bwMode="auto">
            <a:xfrm>
              <a:off x="6571068" y="6092304"/>
              <a:ext cx="9509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 smtClean="0"/>
                <a:t>生成树</a:t>
              </a:r>
              <a:endParaRPr lang="zh-CN" altLang="en-US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9161" y="1913333"/>
            <a:ext cx="4532376" cy="4497541"/>
            <a:chOff x="268224" y="1671611"/>
            <a:chExt cx="4532376" cy="4497541"/>
          </a:xfrm>
        </p:grpSpPr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268224" y="1671611"/>
              <a:ext cx="4532376" cy="449754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051719" y="5626707"/>
              <a:ext cx="3048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产生环路的扩展</a:t>
              </a: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04839" y="1884312"/>
              <a:ext cx="3897311" cy="3503552"/>
              <a:chOff x="604839" y="1506360"/>
              <a:chExt cx="3897311" cy="3503552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8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1274764" y="464058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>
                <a:off x="1785938" y="2208213"/>
                <a:ext cx="577850" cy="647700"/>
              </a:xfrm>
              <a:custGeom>
                <a:avLst/>
                <a:gdLst>
                  <a:gd name="T0" fmla="*/ 0 w 364"/>
                  <a:gd name="T1" fmla="*/ 204 h 408"/>
                  <a:gd name="T2" fmla="*/ 54 w 364"/>
                  <a:gd name="T3" fmla="*/ 53 h 408"/>
                  <a:gd name="T4" fmla="*/ 107 w 364"/>
                  <a:gd name="T5" fmla="*/ 18 h 408"/>
                  <a:gd name="T6" fmla="*/ 160 w 364"/>
                  <a:gd name="T7" fmla="*/ 0 h 408"/>
                  <a:gd name="T8" fmla="*/ 275 w 364"/>
                  <a:gd name="T9" fmla="*/ 18 h 408"/>
                  <a:gd name="T10" fmla="*/ 328 w 364"/>
                  <a:gd name="T11" fmla="*/ 53 h 408"/>
                  <a:gd name="T12" fmla="*/ 346 w 364"/>
                  <a:gd name="T13" fmla="*/ 80 h 408"/>
                  <a:gd name="T14" fmla="*/ 364 w 364"/>
                  <a:gd name="T15" fmla="*/ 133 h 408"/>
                  <a:gd name="T16" fmla="*/ 337 w 364"/>
                  <a:gd name="T17" fmla="*/ 257 h 408"/>
                  <a:gd name="T18" fmla="*/ 328 w 364"/>
                  <a:gd name="T19" fmla="*/ 284 h 408"/>
                  <a:gd name="T20" fmla="*/ 302 w 364"/>
                  <a:gd name="T21" fmla="*/ 293 h 408"/>
                  <a:gd name="T22" fmla="*/ 89 w 364"/>
                  <a:gd name="T23" fmla="*/ 372 h 408"/>
                  <a:gd name="T24" fmla="*/ 107 w 364"/>
                  <a:gd name="T25" fmla="*/ 319 h 408"/>
                  <a:gd name="T26" fmla="*/ 80 w 364"/>
                  <a:gd name="T27" fmla="*/ 372 h 408"/>
                  <a:gd name="T28" fmla="*/ 142 w 364"/>
                  <a:gd name="T2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08">
                    <a:moveTo>
                      <a:pt x="0" y="204"/>
                    </a:moveTo>
                    <a:cubicBezTo>
                      <a:pt x="14" y="163"/>
                      <a:pt x="17" y="85"/>
                      <a:pt x="54" y="53"/>
                    </a:cubicBezTo>
                    <a:cubicBezTo>
                      <a:pt x="70" y="39"/>
                      <a:pt x="89" y="30"/>
                      <a:pt x="107" y="18"/>
                    </a:cubicBezTo>
                    <a:cubicBezTo>
                      <a:pt x="123" y="8"/>
                      <a:pt x="160" y="0"/>
                      <a:pt x="160" y="0"/>
                    </a:cubicBezTo>
                    <a:cubicBezTo>
                      <a:pt x="177" y="2"/>
                      <a:pt x="246" y="2"/>
                      <a:pt x="275" y="18"/>
                    </a:cubicBezTo>
                    <a:cubicBezTo>
                      <a:pt x="293" y="28"/>
                      <a:pt x="328" y="53"/>
                      <a:pt x="328" y="53"/>
                    </a:cubicBezTo>
                    <a:cubicBezTo>
                      <a:pt x="334" y="62"/>
                      <a:pt x="342" y="70"/>
                      <a:pt x="346" y="80"/>
                    </a:cubicBezTo>
                    <a:cubicBezTo>
                      <a:pt x="354" y="97"/>
                      <a:pt x="364" y="133"/>
                      <a:pt x="364" y="133"/>
                    </a:cubicBezTo>
                    <a:cubicBezTo>
                      <a:pt x="353" y="223"/>
                      <a:pt x="363" y="181"/>
                      <a:pt x="337" y="257"/>
                    </a:cubicBezTo>
                    <a:cubicBezTo>
                      <a:pt x="334" y="266"/>
                      <a:pt x="337" y="281"/>
                      <a:pt x="328" y="284"/>
                    </a:cubicBezTo>
                    <a:cubicBezTo>
                      <a:pt x="319" y="287"/>
                      <a:pt x="311" y="290"/>
                      <a:pt x="302" y="293"/>
                    </a:cubicBezTo>
                    <a:cubicBezTo>
                      <a:pt x="257" y="358"/>
                      <a:pt x="162" y="364"/>
                      <a:pt x="89" y="372"/>
                    </a:cubicBezTo>
                    <a:cubicBezTo>
                      <a:pt x="95" y="354"/>
                      <a:pt x="117" y="303"/>
                      <a:pt x="107" y="319"/>
                    </a:cubicBezTo>
                    <a:cubicBezTo>
                      <a:pt x="84" y="354"/>
                      <a:pt x="93" y="336"/>
                      <a:pt x="80" y="372"/>
                    </a:cubicBezTo>
                    <a:cubicBezTo>
                      <a:pt x="99" y="400"/>
                      <a:pt x="105" y="408"/>
                      <a:pt x="142" y="40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>
                <a:off x="2819400" y="2438400"/>
                <a:ext cx="506413" cy="871538"/>
              </a:xfrm>
              <a:custGeom>
                <a:avLst/>
                <a:gdLst>
                  <a:gd name="T0" fmla="*/ 0 w 319"/>
                  <a:gd name="T1" fmla="*/ 319 h 549"/>
                  <a:gd name="T2" fmla="*/ 53 w 319"/>
                  <a:gd name="T3" fmla="*/ 35 h 549"/>
                  <a:gd name="T4" fmla="*/ 151 w 319"/>
                  <a:gd name="T5" fmla="*/ 0 h 549"/>
                  <a:gd name="T6" fmla="*/ 204 w 319"/>
                  <a:gd name="T7" fmla="*/ 8 h 549"/>
                  <a:gd name="T8" fmla="*/ 257 w 319"/>
                  <a:gd name="T9" fmla="*/ 44 h 549"/>
                  <a:gd name="T10" fmla="*/ 275 w 319"/>
                  <a:gd name="T11" fmla="*/ 97 h 549"/>
                  <a:gd name="T12" fmla="*/ 292 w 319"/>
                  <a:gd name="T13" fmla="*/ 124 h 549"/>
                  <a:gd name="T14" fmla="*/ 310 w 319"/>
                  <a:gd name="T15" fmla="*/ 177 h 549"/>
                  <a:gd name="T16" fmla="*/ 319 w 319"/>
                  <a:gd name="T17" fmla="*/ 203 h 549"/>
                  <a:gd name="T18" fmla="*/ 284 w 319"/>
                  <a:gd name="T19" fmla="*/ 381 h 549"/>
                  <a:gd name="T20" fmla="*/ 239 w 319"/>
                  <a:gd name="T21" fmla="*/ 460 h 549"/>
                  <a:gd name="T22" fmla="*/ 213 w 319"/>
                  <a:gd name="T23" fmla="*/ 514 h 549"/>
                  <a:gd name="T24" fmla="*/ 160 w 319"/>
                  <a:gd name="T25" fmla="*/ 549 h 549"/>
                  <a:gd name="T26" fmla="*/ 71 w 319"/>
                  <a:gd name="T27" fmla="*/ 49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9" h="549">
                    <a:moveTo>
                      <a:pt x="0" y="319"/>
                    </a:moveTo>
                    <a:cubicBezTo>
                      <a:pt x="8" y="217"/>
                      <a:pt x="21" y="130"/>
                      <a:pt x="53" y="35"/>
                    </a:cubicBezTo>
                    <a:cubicBezTo>
                      <a:pt x="62" y="8"/>
                      <a:pt x="128" y="7"/>
                      <a:pt x="151" y="0"/>
                    </a:cubicBezTo>
                    <a:cubicBezTo>
                      <a:pt x="169" y="3"/>
                      <a:pt x="187" y="1"/>
                      <a:pt x="204" y="8"/>
                    </a:cubicBezTo>
                    <a:cubicBezTo>
                      <a:pt x="224" y="16"/>
                      <a:pt x="257" y="44"/>
                      <a:pt x="257" y="44"/>
                    </a:cubicBezTo>
                    <a:cubicBezTo>
                      <a:pt x="263" y="62"/>
                      <a:pt x="265" y="81"/>
                      <a:pt x="275" y="97"/>
                    </a:cubicBezTo>
                    <a:cubicBezTo>
                      <a:pt x="281" y="106"/>
                      <a:pt x="288" y="114"/>
                      <a:pt x="292" y="124"/>
                    </a:cubicBezTo>
                    <a:cubicBezTo>
                      <a:pt x="299" y="141"/>
                      <a:pt x="304" y="159"/>
                      <a:pt x="310" y="177"/>
                    </a:cubicBezTo>
                    <a:cubicBezTo>
                      <a:pt x="313" y="186"/>
                      <a:pt x="319" y="203"/>
                      <a:pt x="319" y="203"/>
                    </a:cubicBezTo>
                    <a:cubicBezTo>
                      <a:pt x="313" y="270"/>
                      <a:pt x="304" y="320"/>
                      <a:pt x="284" y="381"/>
                    </a:cubicBezTo>
                    <a:cubicBezTo>
                      <a:pt x="275" y="410"/>
                      <a:pt x="239" y="460"/>
                      <a:pt x="239" y="460"/>
                    </a:cubicBezTo>
                    <a:cubicBezTo>
                      <a:pt x="233" y="477"/>
                      <a:pt x="228" y="501"/>
                      <a:pt x="213" y="514"/>
                    </a:cubicBezTo>
                    <a:cubicBezTo>
                      <a:pt x="197" y="528"/>
                      <a:pt x="160" y="549"/>
                      <a:pt x="160" y="549"/>
                    </a:cubicBezTo>
                    <a:cubicBezTo>
                      <a:pt x="130" y="529"/>
                      <a:pt x="97" y="522"/>
                      <a:pt x="71" y="4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>
                <a:off x="2857500" y="2884488"/>
                <a:ext cx="209550" cy="350837"/>
              </a:xfrm>
              <a:custGeom>
                <a:avLst/>
                <a:gdLst>
                  <a:gd name="T0" fmla="*/ 52 w 132"/>
                  <a:gd name="T1" fmla="*/ 221 h 221"/>
                  <a:gd name="T2" fmla="*/ 61 w 132"/>
                  <a:gd name="T3" fmla="*/ 177 h 221"/>
                  <a:gd name="T4" fmla="*/ 79 w 132"/>
                  <a:gd name="T5" fmla="*/ 124 h 221"/>
                  <a:gd name="T6" fmla="*/ 25 w 132"/>
                  <a:gd name="T7" fmla="*/ 88 h 221"/>
                  <a:gd name="T8" fmla="*/ 8 w 132"/>
                  <a:gd name="T9" fmla="*/ 115 h 221"/>
                  <a:gd name="T10" fmla="*/ 34 w 132"/>
                  <a:gd name="T11" fmla="*/ 97 h 221"/>
                  <a:gd name="T12" fmla="*/ 43 w 132"/>
                  <a:gd name="T13" fmla="*/ 71 h 221"/>
                  <a:gd name="T14" fmla="*/ 70 w 132"/>
                  <a:gd name="T15" fmla="*/ 53 h 221"/>
                  <a:gd name="T16" fmla="*/ 132 w 132"/>
                  <a:gd name="T17" fmla="*/ 13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221">
                    <a:moveTo>
                      <a:pt x="52" y="221"/>
                    </a:moveTo>
                    <a:cubicBezTo>
                      <a:pt x="55" y="206"/>
                      <a:pt x="57" y="191"/>
                      <a:pt x="61" y="177"/>
                    </a:cubicBezTo>
                    <a:cubicBezTo>
                      <a:pt x="66" y="159"/>
                      <a:pt x="79" y="124"/>
                      <a:pt x="79" y="124"/>
                    </a:cubicBezTo>
                    <a:cubicBezTo>
                      <a:pt x="65" y="0"/>
                      <a:pt x="88" y="49"/>
                      <a:pt x="25" y="88"/>
                    </a:cubicBezTo>
                    <a:cubicBezTo>
                      <a:pt x="19" y="97"/>
                      <a:pt x="0" y="107"/>
                      <a:pt x="8" y="115"/>
                    </a:cubicBezTo>
                    <a:cubicBezTo>
                      <a:pt x="15" y="122"/>
                      <a:pt x="27" y="105"/>
                      <a:pt x="34" y="97"/>
                    </a:cubicBezTo>
                    <a:cubicBezTo>
                      <a:pt x="40" y="90"/>
                      <a:pt x="37" y="78"/>
                      <a:pt x="43" y="71"/>
                    </a:cubicBezTo>
                    <a:cubicBezTo>
                      <a:pt x="50" y="63"/>
                      <a:pt x="61" y="59"/>
                      <a:pt x="70" y="53"/>
                    </a:cubicBezTo>
                    <a:cubicBezTo>
                      <a:pt x="110" y="80"/>
                      <a:pt x="99" y="100"/>
                      <a:pt x="132" y="133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>
                <a:off x="2306638" y="3854450"/>
                <a:ext cx="538162" cy="804863"/>
              </a:xfrm>
              <a:custGeom>
                <a:avLst/>
                <a:gdLst>
                  <a:gd name="T0" fmla="*/ 0 w 339"/>
                  <a:gd name="T1" fmla="*/ 346 h 507"/>
                  <a:gd name="T2" fmla="*/ 36 w 339"/>
                  <a:gd name="T3" fmla="*/ 89 h 507"/>
                  <a:gd name="T4" fmla="*/ 71 w 339"/>
                  <a:gd name="T5" fmla="*/ 36 h 507"/>
                  <a:gd name="T6" fmla="*/ 124 w 339"/>
                  <a:gd name="T7" fmla="*/ 0 h 507"/>
                  <a:gd name="T8" fmla="*/ 266 w 339"/>
                  <a:gd name="T9" fmla="*/ 36 h 507"/>
                  <a:gd name="T10" fmla="*/ 319 w 339"/>
                  <a:gd name="T11" fmla="*/ 115 h 507"/>
                  <a:gd name="T12" fmla="*/ 337 w 339"/>
                  <a:gd name="T13" fmla="*/ 168 h 507"/>
                  <a:gd name="T14" fmla="*/ 248 w 339"/>
                  <a:gd name="T15" fmla="*/ 461 h 507"/>
                  <a:gd name="T16" fmla="*/ 222 w 339"/>
                  <a:gd name="T17" fmla="*/ 479 h 507"/>
                  <a:gd name="T18" fmla="*/ 71 w 339"/>
                  <a:gd name="T19" fmla="*/ 425 h 507"/>
                  <a:gd name="T20" fmla="*/ 53 w 339"/>
                  <a:gd name="T21" fmla="*/ 399 h 507"/>
                  <a:gd name="T22" fmla="*/ 80 w 339"/>
                  <a:gd name="T23" fmla="*/ 390 h 507"/>
                  <a:gd name="T24" fmla="*/ 89 w 339"/>
                  <a:gd name="T25" fmla="*/ 417 h 507"/>
                  <a:gd name="T26" fmla="*/ 71 w 339"/>
                  <a:gd name="T27" fmla="*/ 470 h 507"/>
                  <a:gd name="T28" fmla="*/ 62 w 339"/>
                  <a:gd name="T29" fmla="*/ 443 h 507"/>
                  <a:gd name="T30" fmla="*/ 53 w 339"/>
                  <a:gd name="T31" fmla="*/ 408 h 507"/>
                  <a:gd name="T32" fmla="*/ 80 w 339"/>
                  <a:gd name="T33" fmla="*/ 417 h 507"/>
                  <a:gd name="T34" fmla="*/ 133 w 339"/>
                  <a:gd name="T35" fmla="*/ 434 h 507"/>
                  <a:gd name="T36" fmla="*/ 98 w 339"/>
                  <a:gd name="T37" fmla="*/ 399 h 507"/>
                  <a:gd name="T38" fmla="*/ 71 w 339"/>
                  <a:gd name="T39" fmla="*/ 381 h 507"/>
                  <a:gd name="T40" fmla="*/ 169 w 339"/>
                  <a:gd name="T41" fmla="*/ 408 h 507"/>
                  <a:gd name="T42" fmla="*/ 195 w 339"/>
                  <a:gd name="T43" fmla="*/ 399 h 507"/>
                  <a:gd name="T44" fmla="*/ 115 w 339"/>
                  <a:gd name="T45" fmla="*/ 372 h 507"/>
                  <a:gd name="T46" fmla="*/ 89 w 339"/>
                  <a:gd name="T47" fmla="*/ 363 h 507"/>
                  <a:gd name="T48" fmla="*/ 53 w 339"/>
                  <a:gd name="T49" fmla="*/ 496 h 507"/>
                  <a:gd name="T50" fmla="*/ 62 w 339"/>
                  <a:gd name="T51" fmla="*/ 461 h 507"/>
                  <a:gd name="T52" fmla="*/ 80 w 339"/>
                  <a:gd name="T53" fmla="*/ 41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9" h="507">
                    <a:moveTo>
                      <a:pt x="0" y="346"/>
                    </a:moveTo>
                    <a:cubicBezTo>
                      <a:pt x="6" y="218"/>
                      <a:pt x="2" y="187"/>
                      <a:pt x="36" y="89"/>
                    </a:cubicBezTo>
                    <a:cubicBezTo>
                      <a:pt x="43" y="69"/>
                      <a:pt x="53" y="48"/>
                      <a:pt x="71" y="36"/>
                    </a:cubicBezTo>
                    <a:cubicBezTo>
                      <a:pt x="89" y="24"/>
                      <a:pt x="124" y="0"/>
                      <a:pt x="124" y="0"/>
                    </a:cubicBezTo>
                    <a:cubicBezTo>
                      <a:pt x="191" y="7"/>
                      <a:pt x="217" y="2"/>
                      <a:pt x="266" y="36"/>
                    </a:cubicBezTo>
                    <a:cubicBezTo>
                      <a:pt x="308" y="98"/>
                      <a:pt x="290" y="71"/>
                      <a:pt x="319" y="115"/>
                    </a:cubicBezTo>
                    <a:cubicBezTo>
                      <a:pt x="329" y="131"/>
                      <a:pt x="337" y="168"/>
                      <a:pt x="337" y="168"/>
                    </a:cubicBezTo>
                    <a:cubicBezTo>
                      <a:pt x="333" y="231"/>
                      <a:pt x="339" y="431"/>
                      <a:pt x="248" y="461"/>
                    </a:cubicBezTo>
                    <a:cubicBezTo>
                      <a:pt x="239" y="467"/>
                      <a:pt x="232" y="478"/>
                      <a:pt x="222" y="479"/>
                    </a:cubicBezTo>
                    <a:cubicBezTo>
                      <a:pt x="182" y="484"/>
                      <a:pt x="108" y="449"/>
                      <a:pt x="71" y="425"/>
                    </a:cubicBezTo>
                    <a:cubicBezTo>
                      <a:pt x="65" y="416"/>
                      <a:pt x="50" y="409"/>
                      <a:pt x="53" y="399"/>
                    </a:cubicBezTo>
                    <a:cubicBezTo>
                      <a:pt x="55" y="390"/>
                      <a:pt x="72" y="386"/>
                      <a:pt x="80" y="390"/>
                    </a:cubicBezTo>
                    <a:cubicBezTo>
                      <a:pt x="88" y="394"/>
                      <a:pt x="86" y="408"/>
                      <a:pt x="89" y="417"/>
                    </a:cubicBezTo>
                    <a:cubicBezTo>
                      <a:pt x="83" y="435"/>
                      <a:pt x="77" y="452"/>
                      <a:pt x="71" y="470"/>
                    </a:cubicBezTo>
                    <a:cubicBezTo>
                      <a:pt x="68" y="479"/>
                      <a:pt x="65" y="452"/>
                      <a:pt x="62" y="443"/>
                    </a:cubicBezTo>
                    <a:cubicBezTo>
                      <a:pt x="59" y="431"/>
                      <a:pt x="46" y="418"/>
                      <a:pt x="53" y="408"/>
                    </a:cubicBezTo>
                    <a:cubicBezTo>
                      <a:pt x="58" y="400"/>
                      <a:pt x="71" y="414"/>
                      <a:pt x="80" y="417"/>
                    </a:cubicBezTo>
                    <a:cubicBezTo>
                      <a:pt x="137" y="435"/>
                      <a:pt x="77" y="415"/>
                      <a:pt x="133" y="434"/>
                    </a:cubicBezTo>
                    <a:cubicBezTo>
                      <a:pt x="119" y="392"/>
                      <a:pt x="135" y="418"/>
                      <a:pt x="98" y="399"/>
                    </a:cubicBezTo>
                    <a:cubicBezTo>
                      <a:pt x="88" y="394"/>
                      <a:pt x="60" y="381"/>
                      <a:pt x="71" y="381"/>
                    </a:cubicBezTo>
                    <a:cubicBezTo>
                      <a:pt x="90" y="381"/>
                      <a:pt x="143" y="399"/>
                      <a:pt x="169" y="408"/>
                    </a:cubicBezTo>
                    <a:cubicBezTo>
                      <a:pt x="178" y="405"/>
                      <a:pt x="201" y="405"/>
                      <a:pt x="195" y="399"/>
                    </a:cubicBezTo>
                    <a:cubicBezTo>
                      <a:pt x="194" y="398"/>
                      <a:pt x="129" y="377"/>
                      <a:pt x="115" y="372"/>
                    </a:cubicBezTo>
                    <a:cubicBezTo>
                      <a:pt x="106" y="369"/>
                      <a:pt x="89" y="363"/>
                      <a:pt x="89" y="363"/>
                    </a:cubicBezTo>
                    <a:cubicBezTo>
                      <a:pt x="80" y="409"/>
                      <a:pt x="68" y="451"/>
                      <a:pt x="53" y="496"/>
                    </a:cubicBezTo>
                    <a:cubicBezTo>
                      <a:pt x="49" y="507"/>
                      <a:pt x="59" y="473"/>
                      <a:pt x="62" y="461"/>
                    </a:cubicBezTo>
                    <a:cubicBezTo>
                      <a:pt x="70" y="434"/>
                      <a:pt x="69" y="438"/>
                      <a:pt x="80" y="417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8" name="矩形标注 107"/>
          <p:cNvSpPr/>
          <p:nvPr/>
        </p:nvSpPr>
        <p:spPr>
          <a:xfrm>
            <a:off x="2045519" y="1142535"/>
            <a:ext cx="3687577" cy="1147124"/>
          </a:xfrm>
          <a:prstGeom prst="wedgeRectCallout">
            <a:avLst>
              <a:gd name="adj1" fmla="val 44472"/>
              <a:gd name="adj2" fmla="val 325892"/>
            </a:avLst>
          </a:prstGeom>
          <a:solidFill>
            <a:srgbClr val="993366"/>
          </a:solidFill>
          <a:ln>
            <a:solidFill>
              <a:srgbClr val="29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去掉一些边，形成无环子树 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去掉某些网桥的某些端口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15" name="Picture 12" descr="符号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08" y="620546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2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选择一个网桥作生成树的</a:t>
            </a:r>
            <a:r>
              <a:rPr lang="zh-CN" altLang="en-US" dirty="0" smtClean="0"/>
              <a:t>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选一个最小序号</a:t>
            </a:r>
            <a:r>
              <a:rPr lang="zh-CN" altLang="en-US" dirty="0" smtClean="0"/>
              <a:t>的网桥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chemeClr val="accent5">
                    <a:lumMod val="50000"/>
                  </a:schemeClr>
                </a:solidFill>
              </a:rPr>
              <a:t>根</a:t>
            </a:r>
            <a:r>
              <a:rPr lang="zh-CN" altLang="en-US" u="sng" dirty="0">
                <a:solidFill>
                  <a:schemeClr val="accent5">
                    <a:lumMod val="50000"/>
                  </a:schemeClr>
                </a:solidFill>
              </a:rPr>
              <a:t>网桥总在它所有端口上转发分组</a:t>
            </a:r>
          </a:p>
          <a:p>
            <a:pPr>
              <a:spcBef>
                <a:spcPts val="3000"/>
              </a:spcBef>
            </a:pPr>
            <a:r>
              <a:rPr lang="zh-CN" altLang="en-US" dirty="0" smtClean="0"/>
              <a:t>其它结点确定根端口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网桥计算到根的最短路径，并记下路径经过它的哪个端口，将这个端口作为到根的优先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zh-CN" altLang="en-US" dirty="0"/>
              <a:t>为每个局域网选指派网桥</a:t>
            </a:r>
            <a:endParaRPr lang="en-US" altLang="zh-CN" dirty="0"/>
          </a:p>
          <a:p>
            <a:pPr lvl="1"/>
            <a:r>
              <a:rPr lang="zh-CN" altLang="en-US" dirty="0" smtClean="0"/>
              <a:t>指派</a:t>
            </a:r>
            <a:r>
              <a:rPr lang="zh-CN" altLang="en-US" dirty="0"/>
              <a:t>网桥负责向根网桥转发帧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Picture 12" descr="符号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43321" y="631313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扩展局域网中的网桥不能看到整个网络的拓扑结构，怎么选根和选指派网桥？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网桥</a:t>
            </a:r>
            <a:r>
              <a:rPr lang="zh-CN" altLang="en-US" dirty="0"/>
              <a:t>彼此之间交换配置</a:t>
            </a:r>
            <a:r>
              <a:rPr lang="zh-CN" altLang="en-US" dirty="0" smtClean="0"/>
              <a:t>消息，包括三部分内容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正在</a:t>
            </a:r>
            <a:r>
              <a:rPr lang="zh-CN" altLang="en-US" dirty="0"/>
              <a:t>发送信息的网桥的标识符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本</a:t>
            </a:r>
            <a:r>
              <a:rPr lang="zh-CN" altLang="en-US" dirty="0"/>
              <a:t>网桥认定的根网桥的标识符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从本网桥</a:t>
            </a:r>
            <a:r>
              <a:rPr lang="zh-CN" altLang="en-US" dirty="0"/>
              <a:t>到根网桥的距离，以跳数来</a:t>
            </a:r>
            <a:r>
              <a:rPr lang="zh-CN" altLang="en-US" dirty="0" smtClean="0"/>
              <a:t>衡量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选根示例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362" y="1804416"/>
            <a:ext cx="4254183" cy="490118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初始时，每个网桥都认为自己是根，从每个端口发出配置信息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 smtClean="0"/>
              <a:t>B</a:t>
            </a:r>
            <a:r>
              <a:rPr lang="zh-CN" altLang="zh-CN" sz="1600" kern="0" baseline="-25000" dirty="0" smtClean="0"/>
              <a:t>3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 smtClean="0"/>
              <a:t> 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 smtClean="0"/>
              <a:t> 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每个网桥收到配置消息时，确定是否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优于</a:t>
            </a:r>
            <a:r>
              <a:rPr lang="zh-CN" altLang="en-US" sz="1800" kern="0" dirty="0" smtClean="0"/>
              <a:t>自己的消息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是，则保留，跳数加</a:t>
            </a:r>
            <a:r>
              <a:rPr lang="zh-CN" altLang="zh-CN" sz="1600" kern="0" dirty="0"/>
              <a:t>1</a:t>
            </a:r>
            <a:r>
              <a:rPr lang="zh-CN" altLang="en-US" sz="1600" kern="0" dirty="0"/>
              <a:t>，</a:t>
            </a:r>
            <a:r>
              <a:rPr lang="zh-CN" altLang="en-US" sz="1600" kern="0" dirty="0" smtClean="0"/>
              <a:t>转发（向消息接收端口以外的其它所有端口）</a:t>
            </a:r>
            <a:endParaRPr lang="zh-CN" altLang="en-US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否则，</a:t>
            </a:r>
            <a:r>
              <a:rPr lang="zh-CN" altLang="en-US" sz="1600" kern="0" dirty="0" smtClean="0"/>
              <a:t>丢弃</a:t>
            </a:r>
            <a:endParaRPr lang="en-US" altLang="zh-CN" sz="1600" kern="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优于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的标识符更小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相同，但有</a:t>
            </a:r>
            <a:r>
              <a:rPr lang="zh-CN" altLang="en-US" sz="1600" kern="0" dirty="0" smtClean="0"/>
              <a:t>更</a:t>
            </a:r>
            <a:r>
              <a:rPr lang="zh-CN" altLang="en-US" sz="1600" kern="0" dirty="0"/>
              <a:t>小</a:t>
            </a:r>
            <a:r>
              <a:rPr lang="zh-CN" altLang="en-US" sz="1600" kern="0" dirty="0" smtClean="0"/>
              <a:t>的距离 </a:t>
            </a:r>
            <a:r>
              <a:rPr lang="en-US" altLang="zh-CN" sz="1600" kern="0" dirty="0" smtClean="0"/>
              <a:t>(</a:t>
            </a:r>
            <a:r>
              <a:rPr lang="zh-CN" altLang="en-US" sz="1600" kern="0" dirty="0"/>
              <a:t>跳</a:t>
            </a:r>
            <a:r>
              <a:rPr lang="zh-CN" altLang="en-US" sz="1600" kern="0" dirty="0" smtClean="0"/>
              <a:t>数</a:t>
            </a:r>
            <a:r>
              <a:rPr lang="en-US" altLang="zh-CN" sz="1600" kern="0" dirty="0" smtClean="0"/>
              <a:t>)</a:t>
            </a:r>
            <a:r>
              <a:rPr lang="zh-CN" altLang="en-US" sz="1600" kern="0" dirty="0" smtClean="0"/>
              <a:t>              </a:t>
            </a:r>
            <a:endParaRPr lang="zh-CN" altLang="en-US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相同，跳数相同</a:t>
            </a:r>
            <a:r>
              <a:rPr lang="zh-CN" altLang="en-US" sz="1600" kern="0" dirty="0" smtClean="0"/>
              <a:t>，发送者</a:t>
            </a:r>
            <a:r>
              <a:rPr lang="zh-CN" altLang="en-US" sz="1600" kern="0" dirty="0"/>
              <a:t>有更小的</a:t>
            </a:r>
            <a:r>
              <a:rPr lang="zh-CN" altLang="en-US" sz="1600" kern="0" dirty="0" smtClean="0"/>
              <a:t>标识符</a:t>
            </a:r>
            <a:endParaRPr lang="zh-CN" altLang="en-US" sz="1600" kern="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9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选根示例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383278" y="1940065"/>
            <a:ext cx="4658996" cy="420470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结点</a:t>
            </a:r>
            <a:r>
              <a:rPr lang="zh-CN" altLang="zh-CN" sz="1800" kern="0" dirty="0" smtClean="0"/>
              <a:t>B</a:t>
            </a:r>
            <a:r>
              <a:rPr lang="en-US" altLang="zh-CN" sz="1800" kern="0" baseline="-25000" dirty="0" smtClean="0"/>
              <a:t>1</a:t>
            </a:r>
            <a:r>
              <a:rPr lang="zh-CN" altLang="zh-CN" sz="1800" kern="0" dirty="0" smtClean="0"/>
              <a:t> </a:t>
            </a:r>
            <a:endParaRPr lang="zh-CN" altLang="en-US" sz="1800" kern="0" dirty="0" smtClean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一直发送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)</a:t>
            </a:r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 smtClean="0"/>
              <a:t>B</a:t>
            </a:r>
            <a:r>
              <a:rPr lang="en-US" altLang="zh-CN" sz="1800" kern="0" baseline="-25000" dirty="0" smtClean="0"/>
              <a:t>2</a:t>
            </a:r>
            <a:r>
              <a:rPr lang="zh-CN" altLang="zh-CN" sz="1800" kern="0" dirty="0" smtClean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0, 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)</a:t>
            </a:r>
            <a:endParaRPr lang="zh-CN" altLang="zh-CN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收到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en-US" sz="1600" kern="0" dirty="0" smtClean="0"/>
              <a:t>消息</a:t>
            </a:r>
            <a:r>
              <a:rPr lang="zh-CN" altLang="en-US" sz="1600" kern="0" dirty="0"/>
              <a:t>后，更新并</a:t>
            </a:r>
            <a:r>
              <a:rPr lang="zh-CN" altLang="en-US" sz="1600" kern="0" dirty="0" smtClean="0"/>
              <a:t>向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en-US" sz="1600" kern="0" dirty="0" smtClean="0"/>
              <a:t>发送</a:t>
            </a:r>
            <a:r>
              <a:rPr lang="zh-CN" altLang="zh-CN" sz="1600" kern="0" dirty="0" smtClean="0"/>
              <a:t>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</a:t>
            </a:r>
            <a:r>
              <a:rPr lang="zh-CN" altLang="zh-CN" sz="1600" kern="0" dirty="0"/>
              <a:t>, </a:t>
            </a:r>
            <a:r>
              <a:rPr lang="en-US" altLang="zh-CN" sz="1600" kern="0" dirty="0" smtClean="0"/>
              <a:t>1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)</a:t>
            </a:r>
            <a:endParaRPr lang="en-US" altLang="zh-CN" sz="1600" kern="0" dirty="0"/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/>
              <a:t>B</a:t>
            </a:r>
            <a:r>
              <a:rPr lang="en-US" altLang="zh-CN" sz="1800" kern="0" dirty="0"/>
              <a:t>3</a:t>
            </a:r>
            <a:r>
              <a:rPr lang="zh-CN" altLang="zh-CN" sz="1800" kern="0" dirty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0, 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 smtClean="0"/>
              <a:t> </a:t>
            </a:r>
            <a:r>
              <a:rPr lang="zh-CN" altLang="zh-CN" sz="1600" kern="0" dirty="0"/>
              <a:t>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en-US" sz="1600" kern="0" dirty="0"/>
              <a:t>的</a:t>
            </a:r>
            <a:r>
              <a:rPr lang="zh-CN" altLang="en-US" sz="1600" kern="0" dirty="0" smtClean="0"/>
              <a:t>消息</a:t>
            </a:r>
            <a:r>
              <a:rPr lang="zh-CN" altLang="zh-CN" sz="1600" kern="0" dirty="0"/>
              <a:t>(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1</a:t>
            </a:r>
            <a:r>
              <a:rPr lang="zh-CN" altLang="zh-CN" sz="1600" kern="0" dirty="0" smtClean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zh-CN" sz="1600" kern="0" dirty="0" smtClean="0"/>
              <a:t> )</a:t>
            </a:r>
            <a:r>
              <a:rPr lang="zh-CN" altLang="en-US" sz="1600" kern="0" dirty="0" smtClean="0"/>
              <a:t>后</a:t>
            </a:r>
            <a:r>
              <a:rPr lang="zh-CN" altLang="en-US" sz="1600" kern="0" dirty="0"/>
              <a:t>，更新并向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发送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 smtClean="0"/>
              <a:t>1</a:t>
            </a:r>
            <a:r>
              <a:rPr lang="zh-CN" altLang="zh-CN" sz="1600" kern="0" dirty="0" smtClean="0"/>
              <a:t>, </a:t>
            </a:r>
            <a:r>
              <a:rPr lang="en-US" altLang="zh-CN" sz="1600" kern="0" dirty="0" smtClean="0"/>
              <a:t>2</a:t>
            </a:r>
            <a:r>
              <a:rPr lang="zh-CN" altLang="zh-CN" sz="1600" kern="0" dirty="0" smtClean="0"/>
              <a:t>, 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 )</a:t>
            </a:r>
            <a:endParaRPr lang="en-US" altLang="zh-CN" sz="1600" kern="0" dirty="0" smtClean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/>
              <a:t>的</a:t>
            </a:r>
            <a:r>
              <a:rPr lang="zh-CN" altLang="en-US" sz="1600" kern="0" dirty="0" smtClean="0"/>
              <a:t>消息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zh-CN" sz="1600" kern="0" dirty="0" smtClean="0"/>
              <a:t>)</a:t>
            </a:r>
            <a:r>
              <a:rPr lang="zh-CN" altLang="en-US" sz="1600" kern="0" dirty="0"/>
              <a:t>后，更新</a:t>
            </a:r>
            <a:r>
              <a:rPr lang="zh-CN" altLang="en-US" sz="1600" kern="0" dirty="0" smtClean="0"/>
              <a:t>并停止在两个端口发送，因为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和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en-US" sz="1600" kern="0" dirty="0" smtClean="0"/>
              <a:t>都比它离根近</a:t>
            </a:r>
            <a:endParaRPr lang="en-US" altLang="zh-CN" sz="1600" kern="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8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9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0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1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2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3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4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5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7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5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选指派网桥示例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149" y="2313344"/>
            <a:ext cx="4008651" cy="99771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同一网段上离根最近的</a:t>
            </a:r>
            <a:r>
              <a:rPr lang="zh-CN" altLang="en-US" sz="1800" kern="0" dirty="0"/>
              <a:t>网桥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若距离相同，则标识符小的为胜</a:t>
            </a:r>
            <a:endParaRPr lang="zh-CN" altLang="en-US" sz="1600" kern="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64" name="直接连接符 63"/>
          <p:cNvCxnSpPr>
            <a:endCxn id="95" idx="1"/>
          </p:cNvCxnSpPr>
          <p:nvPr/>
        </p:nvCxnSpPr>
        <p:spPr>
          <a:xfrm>
            <a:off x="1336105" y="3008603"/>
            <a:ext cx="4762" cy="32846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25" idx="0"/>
          </p:cNvCxnSpPr>
          <p:nvPr/>
        </p:nvCxnSpPr>
        <p:spPr>
          <a:xfrm flipH="1">
            <a:off x="1334515" y="2465765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31" idx="0"/>
          </p:cNvCxnSpPr>
          <p:nvPr/>
        </p:nvCxnSpPr>
        <p:spPr>
          <a:xfrm>
            <a:off x="3322066" y="2934833"/>
            <a:ext cx="1" cy="44223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1643286" y="4790084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625346" y="5357151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4834953" y="5200819"/>
            <a:ext cx="956247" cy="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870956" y="49878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未被选为指派网桥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5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2396" y="1547561"/>
            <a:ext cx="6883908" cy="3914455"/>
            <a:chOff x="882396" y="1547561"/>
            <a:chExt cx="7855922" cy="4708280"/>
          </a:xfrm>
        </p:grpSpPr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1708890" y="1560402"/>
              <a:ext cx="2785539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746889" y="2249612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950095" y="2844644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3481762" y="3439677"/>
              <a:ext cx="1265128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3"/>
            <p:cNvSpPr>
              <a:spLocks noChangeShapeType="1"/>
            </p:cNvSpPr>
            <p:nvPr/>
          </p:nvSpPr>
          <p:spPr bwMode="auto">
            <a:xfrm>
              <a:off x="4746889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>
              <a:off x="1202557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5"/>
            <p:cNvSpPr>
              <a:spLocks noChangeShapeType="1"/>
            </p:cNvSpPr>
            <p:nvPr/>
          </p:nvSpPr>
          <p:spPr bwMode="auto">
            <a:xfrm>
              <a:off x="1202557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746889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7"/>
            <p:cNvSpPr>
              <a:spLocks noChangeShapeType="1"/>
            </p:cNvSpPr>
            <p:nvPr/>
          </p:nvSpPr>
          <p:spPr bwMode="auto">
            <a:xfrm>
              <a:off x="2215224" y="6217920"/>
              <a:ext cx="3544332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18"/>
            <p:cNvSpPr>
              <a:spLocks noChangeShapeType="1"/>
            </p:cNvSpPr>
            <p:nvPr/>
          </p:nvSpPr>
          <p:spPr bwMode="auto">
            <a:xfrm>
              <a:off x="6772223" y="2446529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19"/>
            <p:cNvSpPr>
              <a:spLocks noChangeShapeType="1"/>
            </p:cNvSpPr>
            <p:nvPr/>
          </p:nvSpPr>
          <p:spPr bwMode="auto">
            <a:xfrm>
              <a:off x="6265890" y="5224773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439477" y="2313824"/>
              <a:ext cx="0" cy="47945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22"/>
            <p:cNvSpPr>
              <a:spLocks noChangeShapeType="1"/>
            </p:cNvSpPr>
            <p:nvPr/>
          </p:nvSpPr>
          <p:spPr bwMode="auto">
            <a:xfrm>
              <a:off x="3481762" y="1560402"/>
              <a:ext cx="650194" cy="8904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23"/>
            <p:cNvSpPr>
              <a:spLocks noChangeShapeType="1"/>
            </p:cNvSpPr>
            <p:nvPr/>
          </p:nvSpPr>
          <p:spPr bwMode="auto">
            <a:xfrm flipH="1">
              <a:off x="4466221" y="2285285"/>
              <a:ext cx="720713" cy="41095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24"/>
            <p:cNvSpPr>
              <a:spLocks noChangeShapeType="1"/>
            </p:cNvSpPr>
            <p:nvPr/>
          </p:nvSpPr>
          <p:spPr bwMode="auto">
            <a:xfrm flipH="1">
              <a:off x="4240557" y="2833228"/>
              <a:ext cx="2821" cy="60644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25"/>
            <p:cNvSpPr>
              <a:spLocks noChangeShapeType="1"/>
            </p:cNvSpPr>
            <p:nvPr/>
          </p:nvSpPr>
          <p:spPr bwMode="auto">
            <a:xfrm>
              <a:off x="1962762" y="2844644"/>
              <a:ext cx="0" cy="33961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26"/>
            <p:cNvSpPr>
              <a:spLocks noChangeShapeType="1"/>
            </p:cNvSpPr>
            <p:nvPr/>
          </p:nvSpPr>
          <p:spPr bwMode="auto">
            <a:xfrm>
              <a:off x="1962762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27"/>
            <p:cNvSpPr>
              <a:spLocks noChangeShapeType="1"/>
            </p:cNvSpPr>
            <p:nvPr/>
          </p:nvSpPr>
          <p:spPr bwMode="auto">
            <a:xfrm>
              <a:off x="3988095" y="3439677"/>
              <a:ext cx="0" cy="7933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28"/>
            <p:cNvSpPr>
              <a:spLocks noChangeShapeType="1"/>
            </p:cNvSpPr>
            <p:nvPr/>
          </p:nvSpPr>
          <p:spPr bwMode="auto">
            <a:xfrm>
              <a:off x="2721556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30"/>
            <p:cNvSpPr>
              <a:spLocks noChangeShapeType="1"/>
            </p:cNvSpPr>
            <p:nvPr/>
          </p:nvSpPr>
          <p:spPr bwMode="auto">
            <a:xfrm>
              <a:off x="5759556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5985220" y="3184255"/>
              <a:ext cx="75879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32"/>
            <p:cNvSpPr>
              <a:spLocks noChangeShapeType="1"/>
            </p:cNvSpPr>
            <p:nvPr/>
          </p:nvSpPr>
          <p:spPr bwMode="auto">
            <a:xfrm flipV="1">
              <a:off x="4240557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33"/>
            <p:cNvSpPr>
              <a:spLocks noChangeShapeType="1"/>
            </p:cNvSpPr>
            <p:nvPr/>
          </p:nvSpPr>
          <p:spPr bwMode="auto">
            <a:xfrm flipH="1">
              <a:off x="2469095" y="4432824"/>
              <a:ext cx="1265128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34"/>
            <p:cNvSpPr>
              <a:spLocks noChangeShapeType="1"/>
            </p:cNvSpPr>
            <p:nvPr/>
          </p:nvSpPr>
          <p:spPr bwMode="auto">
            <a:xfrm>
              <a:off x="4240557" y="4432824"/>
              <a:ext cx="1012667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35"/>
            <p:cNvSpPr>
              <a:spLocks noChangeShapeType="1"/>
            </p:cNvSpPr>
            <p:nvPr/>
          </p:nvSpPr>
          <p:spPr bwMode="auto">
            <a:xfrm>
              <a:off x="2975428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Line 37"/>
            <p:cNvSpPr>
              <a:spLocks noChangeShapeType="1"/>
            </p:cNvSpPr>
            <p:nvPr/>
          </p:nvSpPr>
          <p:spPr bwMode="auto">
            <a:xfrm>
              <a:off x="5253223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5253223" y="5819805"/>
              <a:ext cx="0" cy="39811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39"/>
            <p:cNvSpPr>
              <a:spLocks noChangeShapeType="1"/>
            </p:cNvSpPr>
            <p:nvPr/>
          </p:nvSpPr>
          <p:spPr bwMode="auto">
            <a:xfrm>
              <a:off x="5456897" y="5687146"/>
              <a:ext cx="80899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Text Box 48"/>
            <p:cNvSpPr txBox="1">
              <a:spLocks noChangeArrowheads="1"/>
            </p:cNvSpPr>
            <p:nvPr/>
          </p:nvSpPr>
          <p:spPr bwMode="auto">
            <a:xfrm>
              <a:off x="882396" y="2450810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1126688" y="34466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Text Box 50"/>
            <p:cNvSpPr txBox="1">
              <a:spLocks noChangeArrowheads="1"/>
            </p:cNvSpPr>
            <p:nvPr/>
          </p:nvSpPr>
          <p:spPr bwMode="auto">
            <a:xfrm>
              <a:off x="1220892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G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2086877" y="585573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Text Box 52"/>
            <p:cNvSpPr txBox="1">
              <a:spLocks noChangeArrowheads="1"/>
            </p:cNvSpPr>
            <p:nvPr/>
          </p:nvSpPr>
          <p:spPr bwMode="auto">
            <a:xfrm>
              <a:off x="3305462" y="3067246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53"/>
            <p:cNvSpPr txBox="1">
              <a:spLocks noChangeArrowheads="1"/>
            </p:cNvSpPr>
            <p:nvPr/>
          </p:nvSpPr>
          <p:spPr bwMode="auto">
            <a:xfrm>
              <a:off x="4673549" y="18343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5" name="Text Box 54"/>
            <p:cNvSpPr txBox="1">
              <a:spLocks noChangeArrowheads="1"/>
            </p:cNvSpPr>
            <p:nvPr/>
          </p:nvSpPr>
          <p:spPr bwMode="auto">
            <a:xfrm>
              <a:off x="6704523" y="25193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6162930" y="34782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Text Box 56"/>
            <p:cNvSpPr txBox="1">
              <a:spLocks noChangeArrowheads="1"/>
            </p:cNvSpPr>
            <p:nvPr/>
          </p:nvSpPr>
          <p:spPr bwMode="auto">
            <a:xfrm>
              <a:off x="5350540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Text Box 57"/>
            <p:cNvSpPr txBox="1">
              <a:spLocks noChangeArrowheads="1"/>
            </p:cNvSpPr>
            <p:nvPr/>
          </p:nvSpPr>
          <p:spPr bwMode="auto">
            <a:xfrm>
              <a:off x="6216525" y="5327512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J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Text Box 58"/>
            <p:cNvSpPr txBox="1">
              <a:spLocks noChangeArrowheads="1"/>
            </p:cNvSpPr>
            <p:nvPr/>
          </p:nvSpPr>
          <p:spPr bwMode="auto">
            <a:xfrm>
              <a:off x="7296892" y="2396982"/>
              <a:ext cx="1188740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根端口</a:t>
              </a:r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2224748" y="1929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" name="Oval 4"/>
            <p:cNvSpPr>
              <a:spLocks noChangeArrowheads="1"/>
            </p:cNvSpPr>
            <p:nvPr/>
          </p:nvSpPr>
          <p:spPr bwMode="auto">
            <a:xfrm>
              <a:off x="4040201" y="239998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5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2" name="Oval 4"/>
            <p:cNvSpPr>
              <a:spLocks noChangeArrowheads="1"/>
            </p:cNvSpPr>
            <p:nvPr/>
          </p:nvSpPr>
          <p:spPr bwMode="auto">
            <a:xfrm>
              <a:off x="5560610" y="298011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7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3" name="Oval 4"/>
            <p:cNvSpPr>
              <a:spLocks noChangeArrowheads="1"/>
            </p:cNvSpPr>
            <p:nvPr/>
          </p:nvSpPr>
          <p:spPr bwMode="auto">
            <a:xfrm>
              <a:off x="3760753" y="4196436"/>
              <a:ext cx="479804" cy="46421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" name="Oval 4"/>
            <p:cNvSpPr>
              <a:spLocks noChangeArrowheads="1"/>
            </p:cNvSpPr>
            <p:nvPr/>
          </p:nvSpPr>
          <p:spPr bwMode="auto">
            <a:xfrm>
              <a:off x="1754607" y="313085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2760315" y="5438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6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" name="Oval 4"/>
            <p:cNvSpPr>
              <a:spLocks noChangeArrowheads="1"/>
            </p:cNvSpPr>
            <p:nvPr/>
          </p:nvSpPr>
          <p:spPr bwMode="auto">
            <a:xfrm>
              <a:off x="5040918" y="545763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4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1593345" y="154756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>
              <a:off x="7352365" y="2780556"/>
              <a:ext cx="1254317" cy="1271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Text Box 58"/>
            <p:cNvSpPr txBox="1">
              <a:spLocks noChangeArrowheads="1"/>
            </p:cNvSpPr>
            <p:nvPr/>
          </p:nvSpPr>
          <p:spPr bwMode="auto">
            <a:xfrm>
              <a:off x="7255197" y="3478203"/>
              <a:ext cx="1483121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指派端口</a:t>
              </a:r>
            </a:p>
          </p:txBody>
        </p:sp>
        <p:sp>
          <p:nvSpPr>
            <p:cNvPr id="190" name="Line 32"/>
            <p:cNvSpPr>
              <a:spLocks noChangeShapeType="1"/>
            </p:cNvSpPr>
            <p:nvPr/>
          </p:nvSpPr>
          <p:spPr bwMode="auto">
            <a:xfrm>
              <a:off x="7344791" y="3869553"/>
              <a:ext cx="1261892" cy="87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243840" y="5742816"/>
            <a:ext cx="8584071" cy="962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当系统稳定时，只有根网桥在发配置信息，而其余网桥仅在指派网桥的端口上转发这个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92" name="矩形标注 191"/>
          <p:cNvSpPr/>
          <p:nvPr/>
        </p:nvSpPr>
        <p:spPr>
          <a:xfrm>
            <a:off x="4420849" y="3662150"/>
            <a:ext cx="4431580" cy="1147124"/>
          </a:xfrm>
          <a:prstGeom prst="wedgeRectCallout">
            <a:avLst>
              <a:gd name="adj1" fmla="val -62651"/>
              <a:gd name="adj2" fmla="val -14069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的指派网桥，稳定后，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发向非本网段的帧， 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发配置信息或发给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的帧</a:t>
            </a:r>
          </a:p>
        </p:txBody>
      </p:sp>
    </p:spTree>
    <p:extLst>
      <p:ext uri="{BB962C8B-B14F-4D97-AF65-F5344CB8AC3E}">
        <p14:creationId xmlns:p14="http://schemas.microsoft.com/office/powerpoint/2010/main" val="30364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直连网络的可扩展性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023694"/>
          </a:xfrm>
        </p:spPr>
        <p:txBody>
          <a:bodyPr/>
          <a:lstStyle/>
          <a:p>
            <a:r>
              <a:rPr lang="zh-CN" altLang="en-US" dirty="0"/>
              <a:t>直连网络本质上是一种广播网络</a:t>
            </a:r>
            <a:r>
              <a:rPr lang="zh-CN" altLang="en-US" dirty="0" smtClean="0"/>
              <a:t>，共享链路，可</a:t>
            </a:r>
            <a:r>
              <a:rPr lang="zh-CN" altLang="en-US" dirty="0"/>
              <a:t>扩展性很</a:t>
            </a:r>
            <a:r>
              <a:rPr lang="zh-CN" altLang="en-US" dirty="0" smtClean="0"/>
              <a:t>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结点数量、覆盖范围、性能受限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63040" y="2451949"/>
            <a:ext cx="4467476" cy="1140564"/>
            <a:chOff x="1863040" y="2673580"/>
            <a:chExt cx="4467476" cy="1140564"/>
          </a:xfrm>
        </p:grpSpPr>
        <p:sp>
          <p:nvSpPr>
            <p:cNvPr id="21" name="矩形 20"/>
            <p:cNvSpPr/>
            <p:nvPr/>
          </p:nvSpPr>
          <p:spPr>
            <a:xfrm>
              <a:off x="4699836" y="3039928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24" name="直接连接符 23"/>
            <p:cNvCxnSpPr>
              <a:stCxn id="23" idx="3"/>
            </p:cNvCxnSpPr>
            <p:nvPr/>
          </p:nvCxnSpPr>
          <p:spPr>
            <a:xfrm flipV="1">
              <a:off x="2433016" y="3217139"/>
              <a:ext cx="536448" cy="3843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>
              <a:stCxn id="22" idx="3"/>
            </p:cNvCxnSpPr>
            <p:nvPr/>
          </p:nvCxnSpPr>
          <p:spPr>
            <a:xfrm>
              <a:off x="2433016" y="2860341"/>
              <a:ext cx="536448" cy="35679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2699458"/>
              <a:ext cx="569976" cy="3735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3440622"/>
              <a:ext cx="569976" cy="373522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21" idx="3"/>
              <a:endCxn id="26" idx="1"/>
            </p:cNvCxnSpPr>
            <p:nvPr/>
          </p:nvCxnSpPr>
          <p:spPr>
            <a:xfrm flipV="1">
              <a:off x="5230188" y="2886219"/>
              <a:ext cx="53035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>
              <a:stCxn id="21" idx="3"/>
              <a:endCxn id="27" idx="1"/>
            </p:cNvCxnSpPr>
            <p:nvPr/>
          </p:nvCxnSpPr>
          <p:spPr>
            <a:xfrm>
              <a:off x="5230188" y="3222808"/>
              <a:ext cx="53035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0" name="矩形 29"/>
            <p:cNvSpPr/>
            <p:nvPr/>
          </p:nvSpPr>
          <p:spPr>
            <a:xfrm>
              <a:off x="2963368" y="3021416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1" idx="1"/>
            </p:cNvCxnSpPr>
            <p:nvPr/>
          </p:nvCxnSpPr>
          <p:spPr>
            <a:xfrm>
              <a:off x="3493720" y="3204296"/>
              <a:ext cx="1206116" cy="185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63296" y="3588632"/>
            <a:ext cx="8229600" cy="161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解决</a:t>
            </a:r>
            <a:r>
              <a:rPr lang="zh-CN" altLang="en-US" kern="0" dirty="0" smtClean="0"/>
              <a:t>办法</a:t>
            </a:r>
            <a:endParaRPr lang="zh-CN" altLang="en-US" kern="0" dirty="0"/>
          </a:p>
          <a:p>
            <a:pPr lvl="1"/>
            <a:r>
              <a:rPr lang="zh-CN" altLang="en-US" kern="0" dirty="0" smtClean="0"/>
              <a:t>分割网络，引入交换技术</a:t>
            </a:r>
            <a:endParaRPr lang="en-US" altLang="zh-CN" kern="0" dirty="0" smtClean="0"/>
          </a:p>
          <a:p>
            <a:pPr lvl="2"/>
            <a:r>
              <a:rPr lang="zh-CN" altLang="en-US" kern="0" dirty="0" smtClean="0"/>
              <a:t>交换，是允许我们互联链路以形成更大规模网络的机制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广播</a:t>
            </a:r>
            <a:r>
              <a:rPr lang="en-US" altLang="zh-CN" kern="0" dirty="0"/>
              <a:t>-&gt;</a:t>
            </a:r>
            <a:r>
              <a:rPr lang="zh-CN" altLang="en-US" kern="0" dirty="0"/>
              <a:t>单</a:t>
            </a:r>
            <a:r>
              <a:rPr lang="zh-CN" altLang="en-US" kern="0" dirty="0" smtClean="0"/>
              <a:t>播，更强的可扩展性</a:t>
            </a:r>
          </a:p>
          <a:p>
            <a:pPr lvl="2"/>
            <a:r>
              <a:rPr lang="zh-CN" altLang="en-US" kern="0" dirty="0" smtClean="0"/>
              <a:t>通过交换机的互联，扩展结点数量、覆盖范围、性能</a:t>
            </a:r>
            <a:endParaRPr lang="zh-CN" altLang="en-US" kern="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891184" y="5610788"/>
            <a:ext cx="4424346" cy="1140564"/>
            <a:chOff x="1863040" y="2673580"/>
            <a:chExt cx="4424346" cy="1140564"/>
          </a:xfrm>
        </p:grpSpPr>
        <p:sp>
          <p:nvSpPr>
            <p:cNvPr id="52" name="矩形 51"/>
            <p:cNvSpPr/>
            <p:nvPr/>
          </p:nvSpPr>
          <p:spPr>
            <a:xfrm>
              <a:off x="4526603" y="3039928"/>
              <a:ext cx="703585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55" name="直接连接符 54"/>
            <p:cNvCxnSpPr>
              <a:stCxn id="54" idx="3"/>
              <a:endCxn id="61" idx="1"/>
            </p:cNvCxnSpPr>
            <p:nvPr/>
          </p:nvCxnSpPr>
          <p:spPr>
            <a:xfrm flipV="1">
              <a:off x="2433016" y="3229982"/>
              <a:ext cx="341004" cy="3715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直接连接符 55"/>
            <p:cNvCxnSpPr>
              <a:stCxn id="53" idx="3"/>
              <a:endCxn id="61" idx="1"/>
            </p:cNvCxnSpPr>
            <p:nvPr/>
          </p:nvCxnSpPr>
          <p:spPr>
            <a:xfrm>
              <a:off x="2433016" y="2860341"/>
              <a:ext cx="341004" cy="36964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2699458"/>
              <a:ext cx="569976" cy="37352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3440622"/>
              <a:ext cx="569976" cy="373522"/>
            </a:xfrm>
            <a:prstGeom prst="rect">
              <a:avLst/>
            </a:prstGeom>
          </p:spPr>
        </p:pic>
        <p:cxnSp>
          <p:nvCxnSpPr>
            <p:cNvPr id="59" name="直接连接符 58"/>
            <p:cNvCxnSpPr>
              <a:stCxn id="52" idx="3"/>
              <a:endCxn id="57" idx="1"/>
            </p:cNvCxnSpPr>
            <p:nvPr/>
          </p:nvCxnSpPr>
          <p:spPr>
            <a:xfrm flipV="1">
              <a:off x="5230188" y="2886219"/>
              <a:ext cx="48722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/>
            <p:cNvCxnSpPr>
              <a:stCxn id="52" idx="3"/>
              <a:endCxn id="58" idx="1"/>
            </p:cNvCxnSpPr>
            <p:nvPr/>
          </p:nvCxnSpPr>
          <p:spPr>
            <a:xfrm>
              <a:off x="5230188" y="3222808"/>
              <a:ext cx="48722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>
              <a:off x="2774020" y="3047102"/>
              <a:ext cx="707603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2" name="直接连接符 61"/>
            <p:cNvCxnSpPr>
              <a:endCxn id="52" idx="1"/>
            </p:cNvCxnSpPr>
            <p:nvPr/>
          </p:nvCxnSpPr>
          <p:spPr>
            <a:xfrm flipV="1">
              <a:off x="3465576" y="3222808"/>
              <a:ext cx="1061027" cy="71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63" name="任意多边形 62"/>
          <p:cNvSpPr/>
          <p:nvPr/>
        </p:nvSpPr>
        <p:spPr>
          <a:xfrm>
            <a:off x="4970951" y="5740793"/>
            <a:ext cx="629857" cy="862641"/>
          </a:xfrm>
          <a:custGeom>
            <a:avLst/>
            <a:gdLst>
              <a:gd name="connsiteX0" fmla="*/ 629857 w 629857"/>
              <a:gd name="connsiteY0" fmla="*/ 0 h 862641"/>
              <a:gd name="connsiteX1" fmla="*/ 129 w 629857"/>
              <a:gd name="connsiteY1" fmla="*/ 474453 h 862641"/>
              <a:gd name="connsiteX2" fmla="*/ 569472 w 629857"/>
              <a:gd name="connsiteY2" fmla="*/ 862641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857" h="862641">
                <a:moveTo>
                  <a:pt x="629857" y="0"/>
                </a:moveTo>
                <a:cubicBezTo>
                  <a:pt x="320025" y="165340"/>
                  <a:pt x="10193" y="330680"/>
                  <a:pt x="129" y="474453"/>
                </a:cubicBezTo>
                <a:cubicBezTo>
                  <a:pt x="-9935" y="618227"/>
                  <a:pt x="569472" y="862641"/>
                  <a:pt x="569472" y="862641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71670" y="5610788"/>
            <a:ext cx="458" cy="95380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  <p:sp>
        <p:nvSpPr>
          <p:cNvPr id="65" name="任意多边形 64"/>
          <p:cNvSpPr/>
          <p:nvPr/>
        </p:nvSpPr>
        <p:spPr>
          <a:xfrm>
            <a:off x="2518913" y="5740149"/>
            <a:ext cx="422817" cy="862641"/>
          </a:xfrm>
          <a:custGeom>
            <a:avLst/>
            <a:gdLst>
              <a:gd name="connsiteX0" fmla="*/ 0 w 422817"/>
              <a:gd name="connsiteY0" fmla="*/ 862641 h 862641"/>
              <a:gd name="connsiteX1" fmla="*/ 422695 w 422817"/>
              <a:gd name="connsiteY1" fmla="*/ 448573 h 862641"/>
              <a:gd name="connsiteX2" fmla="*/ 34506 w 422817"/>
              <a:gd name="connsiteY2" fmla="*/ 0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817" h="862641">
                <a:moveTo>
                  <a:pt x="0" y="862641"/>
                </a:moveTo>
                <a:cubicBezTo>
                  <a:pt x="208472" y="727493"/>
                  <a:pt x="416944" y="592346"/>
                  <a:pt x="422695" y="448573"/>
                </a:cubicBezTo>
                <a:cubicBezTo>
                  <a:pt x="428446" y="304800"/>
                  <a:pt x="231476" y="152400"/>
                  <a:pt x="34506" y="0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167467" y="6167190"/>
            <a:ext cx="4244622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874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uiExpand="1" build="p"/>
      <p:bldP spid="63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网桥端口状态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Forwarding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Blocking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由于生成树算法阻断它，</a:t>
            </a:r>
            <a:r>
              <a:rPr lang="zh-CN" altLang="en-US" sz="1600" dirty="0" smtClean="0"/>
              <a:t>网中</a:t>
            </a:r>
            <a:r>
              <a:rPr lang="zh-CN" altLang="en-US" sz="1600" dirty="0"/>
              <a:t>某个网桥有问题时，</a:t>
            </a:r>
            <a:r>
              <a:rPr lang="zh-CN" altLang="en-US" sz="1600" dirty="0" smtClean="0"/>
              <a:t>可以自动</a:t>
            </a:r>
            <a:r>
              <a:rPr lang="zh-CN" altLang="en-US" sz="1600" dirty="0"/>
              <a:t>打开，重新开始生成</a:t>
            </a:r>
            <a:r>
              <a:rPr lang="zh-CN" altLang="en-US" sz="1600" dirty="0" smtClean="0"/>
              <a:t>树算法</a:t>
            </a:r>
            <a:endParaRPr lang="en-US" altLang="zh-CN" sz="1600" dirty="0" smtClean="0"/>
          </a:p>
          <a:p>
            <a:pPr marL="1368000" lvl="3">
              <a:lnSpc>
                <a:spcPct val="150000"/>
              </a:lnSpc>
            </a:pPr>
            <a:r>
              <a:rPr lang="zh-CN" altLang="en-US" dirty="0" smtClean="0"/>
              <a:t>某网桥故障时，下游网桥将不能接收到配置消息，在等待一指定时间后，它们重新宣布自己是根，根据生成树算法选出新的根和指派网桥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Disabled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软件上</a:t>
            </a:r>
            <a:r>
              <a:rPr lang="zh-CN" altLang="en-US" dirty="0" smtClean="0"/>
              <a:t>关掉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多接口网桥</a:t>
            </a:r>
            <a:r>
              <a:rPr lang="en-US" altLang="zh-CN" dirty="0"/>
              <a:t>——</a:t>
            </a:r>
            <a:r>
              <a:rPr lang="zh-CN" altLang="en-US" dirty="0"/>
              <a:t>以太网交换机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r>
              <a:rPr lang="zh-CN" altLang="en-US" dirty="0"/>
              <a:t>交换机</a:t>
            </a:r>
            <a:r>
              <a:rPr lang="en-US" altLang="zh-CN" dirty="0" smtClean="0"/>
              <a:t>(switch)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1990 </a:t>
            </a:r>
            <a:r>
              <a:rPr lang="zh-CN" altLang="en-US" dirty="0"/>
              <a:t>年</a:t>
            </a:r>
            <a:r>
              <a:rPr lang="zh-CN" altLang="en-US" dirty="0" smtClean="0"/>
              <a:t>问世，</a:t>
            </a:r>
            <a:r>
              <a:rPr lang="zh-CN" altLang="en-US" dirty="0"/>
              <a:t>可明显地提高局域网的</a:t>
            </a:r>
            <a:r>
              <a:rPr lang="zh-CN" altLang="en-US" dirty="0" smtClean="0"/>
              <a:t>性能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通常</a:t>
            </a:r>
            <a:r>
              <a:rPr lang="zh-CN" altLang="en-US" dirty="0"/>
              <a:t>都有十几个</a:t>
            </a:r>
            <a:r>
              <a:rPr lang="zh-CN" altLang="en-US" dirty="0" smtClean="0"/>
              <a:t>接口，实质上是</a:t>
            </a:r>
            <a:r>
              <a:rPr lang="zh-CN" altLang="en-US" dirty="0"/>
              <a:t>一个多接口的</a:t>
            </a:r>
            <a:r>
              <a:rPr lang="zh-CN" altLang="en-US" dirty="0" smtClean="0"/>
              <a:t>网桥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工作在数据链路层，常称为二</a:t>
            </a:r>
            <a:r>
              <a:rPr lang="zh-CN" altLang="en-US" dirty="0"/>
              <a:t>层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每个</a:t>
            </a:r>
            <a:r>
              <a:rPr lang="zh-CN" altLang="en-US" dirty="0"/>
              <a:t>接口都直接与主机相连，并且一般都工作在全双工</a:t>
            </a:r>
            <a:r>
              <a:rPr lang="zh-CN" altLang="en-US" dirty="0" smtClean="0"/>
              <a:t>方式，主机独占带宽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能</a:t>
            </a:r>
            <a:r>
              <a:rPr lang="zh-CN" altLang="en-US" dirty="0"/>
              <a:t>同时连通许多对的接口，使每一对相互通信的主机都能像独占通信媒体那样，进行无碰撞地传输</a:t>
            </a:r>
            <a:r>
              <a:rPr lang="zh-CN" altLang="en-US" dirty="0" smtClean="0"/>
              <a:t>数据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使用专用</a:t>
            </a:r>
            <a:r>
              <a:rPr lang="zh-CN" altLang="en-US" dirty="0"/>
              <a:t>的交换结构芯片，其交换</a:t>
            </a:r>
            <a:r>
              <a:rPr lang="zh-CN" altLang="en-US" dirty="0" smtClean="0"/>
              <a:t>速率较高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2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用以太网交换机扩展局域网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539750" y="2193925"/>
            <a:ext cx="8235871" cy="2963863"/>
            <a:chOff x="539750" y="2193925"/>
            <a:chExt cx="8235871" cy="2963863"/>
          </a:xfrm>
        </p:grpSpPr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 flipV="1">
              <a:off x="5162550" y="3297238"/>
              <a:ext cx="2003425" cy="88900"/>
            </a:xfrm>
            <a:custGeom>
              <a:avLst/>
              <a:gdLst>
                <a:gd name="T0" fmla="*/ 689 w 689"/>
                <a:gd name="T1" fmla="*/ 178 h 178"/>
                <a:gd name="T2" fmla="*/ 0 w 689"/>
                <a:gd name="T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9" h="178">
                  <a:moveTo>
                    <a:pt x="689" y="178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Freeform 4"/>
            <p:cNvSpPr>
              <a:spLocks noChangeArrowheads="1"/>
            </p:cNvSpPr>
            <p:nvPr/>
          </p:nvSpPr>
          <p:spPr bwMode="auto">
            <a:xfrm rot="9955067">
              <a:off x="7359650" y="3040063"/>
              <a:ext cx="1382713" cy="144462"/>
            </a:xfrm>
            <a:custGeom>
              <a:avLst/>
              <a:gdLst>
                <a:gd name="T0" fmla="*/ 956 w 956"/>
                <a:gd name="T1" fmla="*/ 122 h 122"/>
                <a:gd name="T2" fmla="*/ 467 w 956"/>
                <a:gd name="T3" fmla="*/ 11 h 122"/>
                <a:gd name="T4" fmla="*/ 511 w 956"/>
                <a:gd name="T5" fmla="*/ 111 h 122"/>
                <a:gd name="T6" fmla="*/ 0 w 956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6" h="122">
                  <a:moveTo>
                    <a:pt x="956" y="122"/>
                  </a:moveTo>
                  <a:lnTo>
                    <a:pt x="467" y="11"/>
                  </a:lnTo>
                  <a:lnTo>
                    <a:pt x="511" y="11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H="1" flipV="1">
              <a:off x="2051050" y="2781300"/>
              <a:ext cx="2190750" cy="38100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2124075" y="3346450"/>
              <a:ext cx="2139950" cy="4429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H="1">
              <a:off x="3203575" y="3479800"/>
              <a:ext cx="1182688" cy="957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5087938" y="3389313"/>
              <a:ext cx="1212850" cy="9763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4643438" y="3479800"/>
              <a:ext cx="12700" cy="8858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6550025" y="4292600"/>
              <a:ext cx="10752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10BASE-T</a:t>
              </a:r>
            </a:p>
          </p:txBody>
        </p:sp>
        <p:pic>
          <p:nvPicPr>
            <p:cNvPr id="71" name="Picture 4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2954338"/>
              <a:ext cx="939800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613" y="2193925"/>
              <a:ext cx="690562" cy="87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825" y="3429000"/>
              <a:ext cx="6921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 Box 44"/>
            <p:cNvSpPr txBox="1">
              <a:spLocks noChangeArrowheads="1"/>
            </p:cNvSpPr>
            <p:nvPr/>
          </p:nvSpPr>
          <p:spPr bwMode="auto">
            <a:xfrm>
              <a:off x="7667625" y="254317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至因特网</a:t>
              </a: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5568532" y="295965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2529375" y="3237848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2696353" y="252642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8" name="Text Box 48"/>
            <p:cNvSpPr txBox="1">
              <a:spLocks noChangeArrowheads="1"/>
            </p:cNvSpPr>
            <p:nvPr/>
          </p:nvSpPr>
          <p:spPr bwMode="auto">
            <a:xfrm>
              <a:off x="817563" y="222408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万维网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539750" y="3500438"/>
              <a:ext cx="110799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电子邮件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服务器</a:t>
              </a:r>
            </a:p>
          </p:txBody>
        </p:sp>
        <p:sp>
          <p:nvSpPr>
            <p:cNvPr id="80" name="AutoShape 50"/>
            <p:cNvSpPr>
              <a:spLocks noChangeArrowheads="1"/>
            </p:cNvSpPr>
            <p:nvPr/>
          </p:nvSpPr>
          <p:spPr bwMode="auto">
            <a:xfrm>
              <a:off x="4138613" y="2659063"/>
              <a:ext cx="1303337" cy="1023937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51"/>
            <p:cNvSpPr txBox="1">
              <a:spLocks noChangeArrowheads="1"/>
            </p:cNvSpPr>
            <p:nvPr/>
          </p:nvSpPr>
          <p:spPr bwMode="auto">
            <a:xfrm>
              <a:off x="4186238" y="2924175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82" name="Text Box 52"/>
            <p:cNvSpPr txBox="1">
              <a:spLocks noChangeArrowheads="1"/>
            </p:cNvSpPr>
            <p:nvPr/>
          </p:nvSpPr>
          <p:spPr bwMode="auto">
            <a:xfrm>
              <a:off x="6700838" y="263263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grpSp>
          <p:nvGrpSpPr>
            <p:cNvPr id="83" name="Group 53"/>
            <p:cNvGrpSpPr>
              <a:grpSpLocks/>
            </p:cNvGrpSpPr>
            <p:nvPr/>
          </p:nvGrpSpPr>
          <p:grpSpPr bwMode="auto">
            <a:xfrm>
              <a:off x="2627313" y="4329113"/>
              <a:ext cx="1157287" cy="828675"/>
              <a:chOff x="1755" y="2723"/>
              <a:chExt cx="729" cy="522"/>
            </a:xfrm>
          </p:grpSpPr>
          <p:sp>
            <p:nvSpPr>
              <p:cNvPr id="84" name="Line 5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5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5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9" name="Picture 5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6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3" name="Group 63"/>
            <p:cNvGrpSpPr>
              <a:grpSpLocks/>
            </p:cNvGrpSpPr>
            <p:nvPr/>
          </p:nvGrpSpPr>
          <p:grpSpPr bwMode="auto">
            <a:xfrm>
              <a:off x="4068763" y="4329113"/>
              <a:ext cx="1157287" cy="828675"/>
              <a:chOff x="1755" y="2723"/>
              <a:chExt cx="729" cy="522"/>
            </a:xfrm>
          </p:grpSpPr>
          <p:sp>
            <p:nvSpPr>
              <p:cNvPr id="94" name="Line 6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5" name="Picture 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Line 6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Line 6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Line 6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9" name="Picture 6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7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7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7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3" name="Group 73"/>
            <p:cNvGrpSpPr>
              <a:grpSpLocks/>
            </p:cNvGrpSpPr>
            <p:nvPr/>
          </p:nvGrpSpPr>
          <p:grpSpPr bwMode="auto">
            <a:xfrm>
              <a:off x="5657850" y="4329113"/>
              <a:ext cx="1157288" cy="828675"/>
              <a:chOff x="1755" y="2723"/>
              <a:chExt cx="729" cy="522"/>
            </a:xfrm>
          </p:grpSpPr>
          <p:sp>
            <p:nvSpPr>
              <p:cNvPr id="104" name="Line 7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5" name="Picture 7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106" name="Line 7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Line 7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9" name="Picture 7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8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8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8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470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网桥的局限性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规模不能太大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一般十几个</a:t>
            </a:r>
            <a:r>
              <a:rPr lang="en-US" altLang="zh-CN" dirty="0" smtClean="0"/>
              <a:t>LAN)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生成</a:t>
            </a:r>
            <a:r>
              <a:rPr lang="zh-CN" altLang="en-US" dirty="0" smtClean="0"/>
              <a:t>树算法是线性扩展的，没有为扩展局域网提供分层结构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网桥转发所有广播帧，</a:t>
            </a:r>
            <a:r>
              <a:rPr lang="zh-CN" altLang="en-US" dirty="0" smtClean="0">
                <a:latin typeface="楷体_GB2312" pitchFamily="49" charset="-122"/>
              </a:rPr>
              <a:t>容易</a:t>
            </a:r>
            <a:r>
              <a:rPr lang="zh-CN" altLang="en-US" dirty="0">
                <a:latin typeface="楷体_GB2312" pitchFamily="49" charset="-122"/>
              </a:rPr>
              <a:t>造成广播</a:t>
            </a:r>
            <a:r>
              <a:rPr lang="zh-CN" altLang="en-US" dirty="0" smtClean="0">
                <a:latin typeface="楷体_GB2312" pitchFamily="49" charset="-122"/>
              </a:rPr>
              <a:t>风暴</a:t>
            </a:r>
            <a:r>
              <a:rPr lang="en-US" altLang="zh-CN" dirty="0" smtClean="0">
                <a:latin typeface="楷体_GB2312" pitchFamily="49" charset="-122"/>
              </a:rPr>
              <a:t>(</a:t>
            </a:r>
            <a:r>
              <a:rPr lang="zh-CN" altLang="en-US" dirty="0" smtClean="0">
                <a:latin typeface="楷体_GB2312" pitchFamily="49" charset="-122"/>
              </a:rPr>
              <a:t>广播</a:t>
            </a:r>
            <a:r>
              <a:rPr lang="zh-CN" altLang="en-US" dirty="0">
                <a:latin typeface="楷体_GB2312" pitchFamily="49" charset="-122"/>
              </a:rPr>
              <a:t>在</a:t>
            </a:r>
            <a:r>
              <a:rPr lang="zh-CN" altLang="zh-CN" dirty="0">
                <a:latin typeface="楷体_GB2312" pitchFamily="49" charset="-122"/>
              </a:rPr>
              <a:t>LAN</a:t>
            </a:r>
            <a:r>
              <a:rPr lang="zh-CN" altLang="en-US" dirty="0">
                <a:latin typeface="楷体_GB2312" pitchFamily="49" charset="-122"/>
              </a:rPr>
              <a:t>较小时</a:t>
            </a:r>
            <a:r>
              <a:rPr lang="zh-CN" altLang="en-US" dirty="0" smtClean="0">
                <a:latin typeface="楷体_GB2312" pitchFamily="49" charset="-122"/>
              </a:rPr>
              <a:t>实用</a:t>
            </a:r>
            <a:r>
              <a:rPr lang="en-US" altLang="zh-CN" dirty="0" smtClean="0">
                <a:latin typeface="楷体_GB2312" pitchFamily="49" charset="-122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dirty="0" smtClean="0"/>
              <a:t>增强局域网的可扩展性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虚拟局域网 </a:t>
            </a:r>
            <a:r>
              <a:rPr lang="en-US" altLang="zh-CN" dirty="0" smtClean="0"/>
              <a:t>(Virtual 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4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en-US" altLang="zh-CN" dirty="0" smtClean="0"/>
              <a:t>VLAN </a:t>
            </a:r>
            <a:r>
              <a:rPr lang="zh-CN" altLang="en-US" dirty="0"/>
              <a:t>是由一些局域网网段构成的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与物理位置无关</a:t>
            </a:r>
            <a:r>
              <a:rPr lang="zh-CN" altLang="en-US" dirty="0"/>
              <a:t>的逻辑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这些网段具有某些共同的</a:t>
            </a:r>
            <a:r>
              <a:rPr lang="zh-CN" altLang="en-US" dirty="0" smtClean="0"/>
              <a:t>需求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每一个 </a:t>
            </a:r>
            <a:r>
              <a:rPr lang="en-US" altLang="zh-CN" dirty="0"/>
              <a:t>VLAN </a:t>
            </a:r>
            <a:r>
              <a:rPr lang="zh-CN" altLang="en-US" dirty="0"/>
              <a:t>的帧都有一个明确的标识符，指明发送这个帧的工作站是属于哪一个 </a:t>
            </a:r>
            <a:r>
              <a:rPr lang="en-US" altLang="zh-CN" dirty="0" smtClean="0"/>
              <a:t>VLAN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en-US" altLang="zh-CN" dirty="0" smtClean="0"/>
              <a:t>VLAN</a:t>
            </a:r>
            <a:r>
              <a:rPr lang="zh-CN" altLang="en-US" dirty="0" smtClean="0"/>
              <a:t>只是</a:t>
            </a:r>
            <a:r>
              <a:rPr lang="zh-CN" altLang="en-US" dirty="0"/>
              <a:t>局域网给用户提供的一种服务，而并不是一种新型</a:t>
            </a:r>
            <a:r>
              <a:rPr lang="zh-CN" altLang="en-US" dirty="0" smtClean="0"/>
              <a:t>局域网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2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753936" y="1450846"/>
            <a:ext cx="6585648" cy="5254753"/>
            <a:chOff x="827088" y="304800"/>
            <a:chExt cx="7561262" cy="6292850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 flipH="1">
              <a:off x="827088" y="4111625"/>
              <a:ext cx="7561262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2247900" y="6208713"/>
              <a:ext cx="1568450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 flipH="1">
              <a:off x="827088" y="2170113"/>
              <a:ext cx="7561262" cy="1397000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flipH="1">
              <a:off x="901700" y="304800"/>
              <a:ext cx="7412038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2679700" y="693738"/>
              <a:ext cx="3917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2828925" y="849313"/>
              <a:ext cx="2362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2976563" y="10033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2976563" y="29464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828925" y="2713038"/>
              <a:ext cx="2616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606675" y="2479675"/>
              <a:ext cx="39782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754313" y="4732338"/>
              <a:ext cx="1408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54313" y="4887913"/>
              <a:ext cx="7461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2405063" y="4422775"/>
              <a:ext cx="42418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2606675" y="4578350"/>
              <a:ext cx="2643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AutoShape 16"/>
            <p:cNvSpPr>
              <a:spLocks noChangeArrowheads="1"/>
            </p:cNvSpPr>
            <p:nvPr/>
          </p:nvSpPr>
          <p:spPr bwMode="auto">
            <a:xfrm flipH="1">
              <a:off x="1790700" y="4189413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0" name="AutoShape 17"/>
            <p:cNvSpPr>
              <a:spLocks noChangeArrowheads="1"/>
            </p:cNvSpPr>
            <p:nvPr/>
          </p:nvSpPr>
          <p:spPr bwMode="auto">
            <a:xfrm>
              <a:off x="4978400" y="538163"/>
              <a:ext cx="1111250" cy="4583112"/>
            </a:xfrm>
            <a:prstGeom prst="roundRect">
              <a:avLst>
                <a:gd name="adj" fmla="val 23547"/>
              </a:avLst>
            </a:prstGeom>
            <a:solidFill>
              <a:srgbClr val="FFFF66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auto">
            <a:xfrm>
              <a:off x="3273425" y="538163"/>
              <a:ext cx="1557338" cy="5127625"/>
            </a:xfrm>
            <a:prstGeom prst="roundRect">
              <a:avLst>
                <a:gd name="adj" fmla="val 23034"/>
              </a:avLst>
            </a:prstGeom>
            <a:solidFill>
              <a:srgbClr val="CCECFF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3838575" y="84455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5646739" y="4443413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6313488" y="382588"/>
              <a:ext cx="1036637" cy="4583112"/>
            </a:xfrm>
            <a:prstGeom prst="roundRect">
              <a:avLst>
                <a:gd name="adj" fmla="val 29745"/>
              </a:avLst>
            </a:prstGeom>
            <a:solidFill>
              <a:srgbClr val="FF99CC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AutoShape 22"/>
            <p:cNvSpPr>
              <a:spLocks noChangeArrowheads="1"/>
            </p:cNvSpPr>
            <p:nvPr/>
          </p:nvSpPr>
          <p:spPr bwMode="auto">
            <a:xfrm flipH="1">
              <a:off x="1790700" y="382588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568450" y="938213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554163" y="927100"/>
              <a:ext cx="458787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6346825" y="1720850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6865938" y="441325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5459413" y="720725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495675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29"/>
            <p:cNvSpPr txBox="1">
              <a:spLocks noChangeArrowheads="1"/>
            </p:cNvSpPr>
            <p:nvPr/>
          </p:nvSpPr>
          <p:spPr bwMode="auto">
            <a:xfrm>
              <a:off x="5021263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6907213" y="4146551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433888" y="4559299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3792538" y="500380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3822700" y="2801938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6932613" y="2287588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5688013" y="2439988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9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92710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538163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77152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3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650" y="2324100"/>
              <a:ext cx="509588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88" y="2557463"/>
              <a:ext cx="5095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790825"/>
              <a:ext cx="509587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47402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88" y="457835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038" y="44227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4267200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AutoShape 46"/>
            <p:cNvSpPr>
              <a:spLocks noChangeArrowheads="1"/>
            </p:cNvSpPr>
            <p:nvPr/>
          </p:nvSpPr>
          <p:spPr bwMode="auto">
            <a:xfrm flipH="1">
              <a:off x="1790700" y="2246313"/>
              <a:ext cx="1185863" cy="933450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716088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703388" y="2790825"/>
              <a:ext cx="27622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65313" y="4772025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1851025" y="4772025"/>
              <a:ext cx="1524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AutoShape 51"/>
            <p:cNvSpPr>
              <a:spLocks noChangeArrowheads="1"/>
            </p:cNvSpPr>
            <p:nvPr/>
          </p:nvSpPr>
          <p:spPr bwMode="auto">
            <a:xfrm flipH="1">
              <a:off x="1196975" y="5665788"/>
              <a:ext cx="1187450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913557" y="6025480"/>
            <a:ext cx="4634595" cy="6801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三</a:t>
            </a:r>
            <a:r>
              <a:rPr lang="zh-CN" altLang="en-US" dirty="0" smtClean="0"/>
              <a:t>个虚拟局域网：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3</a:t>
            </a:r>
            <a:endParaRPr lang="zh-CN" altLang="en-US" dirty="0"/>
          </a:p>
        </p:txBody>
      </p:sp>
      <p:sp>
        <p:nvSpPr>
          <p:cNvPr id="107" name="矩形标注 106"/>
          <p:cNvSpPr/>
          <p:nvPr/>
        </p:nvSpPr>
        <p:spPr>
          <a:xfrm>
            <a:off x="5136748" y="336211"/>
            <a:ext cx="3937841" cy="883173"/>
          </a:xfrm>
          <a:prstGeom prst="wedgeRectCallout">
            <a:avLst>
              <a:gd name="adj1" fmla="val -53341"/>
              <a:gd name="adj2" fmla="val 472065"/>
            </a:avLst>
          </a:prstGeom>
          <a:solidFill>
            <a:srgbClr val="3333FF">
              <a:alpha val="57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VLAN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工作组内成员发送数据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会收到广播数据 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A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都不会收到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在以太网的帧格式中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VLAN </a:t>
            </a:r>
            <a:r>
              <a:rPr lang="zh-CN" altLang="en-US" dirty="0"/>
              <a:t>标记</a:t>
            </a:r>
            <a:r>
              <a:rPr lang="en-US" altLang="zh-CN" dirty="0"/>
              <a:t>(tag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一个 </a:t>
            </a:r>
            <a:r>
              <a:rPr lang="en-US" altLang="zh-CN" dirty="0"/>
              <a:t>4 </a:t>
            </a:r>
            <a:r>
              <a:rPr lang="zh-CN" altLang="en-US" dirty="0"/>
              <a:t>字节的</a:t>
            </a:r>
            <a:r>
              <a:rPr lang="zh-CN" altLang="en-US" dirty="0" smtClean="0"/>
              <a:t>标识符，</a:t>
            </a:r>
            <a:r>
              <a:rPr lang="zh-CN" altLang="en-US" dirty="0"/>
              <a:t>指明发送该帧的工作站属于哪一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VLAN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88518" y="3042412"/>
            <a:ext cx="7624763" cy="3016250"/>
            <a:chOff x="0" y="0"/>
            <a:chExt cx="4803" cy="19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4" y="1097"/>
              <a:ext cx="3454" cy="422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482"/>
              <a:ext cx="53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802.3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7" y="317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8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24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6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29" y="307"/>
              <a:ext cx="62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46 ~ 1500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47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56" y="657"/>
              <a:ext cx="3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663" y="520"/>
              <a:ext cx="610" cy="261"/>
              <a:chOff x="0" y="0"/>
              <a:chExt cx="677" cy="297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9" y="0"/>
                <a:ext cx="65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0" y="56"/>
                <a:ext cx="59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600" smtClean="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MAC </a:t>
                </a:r>
                <a:r>
                  <a:rPr lang="zh-CN" altLang="en-US" sz="1600" smtClean="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</a:t>
                </a:r>
              </a:p>
            </p:txBody>
          </p:sp>
        </p:grp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3" y="509"/>
              <a:ext cx="4250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846" y="774"/>
              <a:ext cx="3409" cy="316"/>
            </a:xfrm>
            <a:custGeom>
              <a:avLst/>
              <a:gdLst>
                <a:gd name="T0" fmla="*/ 1100 w 3784"/>
                <a:gd name="T1" fmla="*/ 4 h 360"/>
                <a:gd name="T2" fmla="*/ 1800 w 3784"/>
                <a:gd name="T3" fmla="*/ 0 h 360"/>
                <a:gd name="T4" fmla="*/ 3784 w 3784"/>
                <a:gd name="T5" fmla="*/ 360 h 360"/>
                <a:gd name="T6" fmla="*/ 0 w 3784"/>
                <a:gd name="T7" fmla="*/ 360 h 360"/>
                <a:gd name="T8" fmla="*/ 1100 w 3784"/>
                <a:gd name="T9" fmla="*/ 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4" h="360">
                  <a:moveTo>
                    <a:pt x="1100" y="4"/>
                  </a:moveTo>
                  <a:lnTo>
                    <a:pt x="1800" y="0"/>
                  </a:lnTo>
                  <a:lnTo>
                    <a:pt x="3784" y="360"/>
                  </a:lnTo>
                  <a:lnTo>
                    <a:pt x="0" y="360"/>
                  </a:lnTo>
                  <a:lnTo>
                    <a:pt x="1100" y="4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gamma/>
                    <a:shade val="72549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855" y="519"/>
              <a:ext cx="613" cy="2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20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51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097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35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77" y="531"/>
              <a:ext cx="6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目地地址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78" y="539"/>
              <a:ext cx="5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456" y="539"/>
              <a:ext cx="6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34" y="547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据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03" y="540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FCS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468" y="506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41" y="1062"/>
              <a:ext cx="305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 </a:t>
              </a:r>
              <a:r>
                <a:rPr lang="zh-CN" altLang="zh-CN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802.1Q 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标记类型</a:t>
              </a:r>
              <a:r>
                <a:rPr lang="zh-CN" altLang="en-US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      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标记控制信息</a:t>
              </a:r>
            </a:p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zh-CN" sz="12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1 0 0 0 0 0 0 1  0 0 0 0 0 0 0 0</a:t>
              </a:r>
              <a:r>
                <a:rPr lang="zh-CN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</a:t>
              </a:r>
              <a:r>
                <a:rPr lang="zh-CN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VID                  </a:t>
              </a:r>
              <a:endParaRPr lang="en-US" altLang="zh-CN" sz="1600" dirty="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554" y="1097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65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52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522" y="0"/>
              <a:ext cx="1729" cy="225"/>
            </a:xfrm>
            <a:prstGeom prst="wedgeRoundRectCallout">
              <a:avLst>
                <a:gd name="adj1" fmla="val 41616"/>
                <a:gd name="adj2" fmla="val 20390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插入 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 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079" y="305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824" y="1322"/>
              <a:ext cx="3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929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843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906" y="1688"/>
              <a:ext cx="7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用户优先级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2381" y="1435"/>
              <a:ext cx="303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871" y="1435"/>
              <a:ext cx="2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684" y="1688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CFI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交换局域网总结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连接方式</a:t>
            </a:r>
            <a:endParaRPr lang="en-US" altLang="zh-CN" dirty="0"/>
          </a:p>
          <a:p>
            <a:pPr lvl="1"/>
            <a:r>
              <a:rPr lang="zh-CN" altLang="en-US" dirty="0"/>
              <a:t>集线器 </a:t>
            </a:r>
            <a:r>
              <a:rPr lang="en-US" altLang="zh-CN" dirty="0"/>
              <a:t>-&gt; </a:t>
            </a:r>
            <a:r>
              <a:rPr lang="zh-CN" altLang="en-US" dirty="0"/>
              <a:t>交换机</a:t>
            </a:r>
            <a:endParaRPr lang="en-US" altLang="zh-CN" dirty="0"/>
          </a:p>
          <a:p>
            <a:r>
              <a:rPr lang="zh-CN" altLang="en-US" dirty="0"/>
              <a:t>数据传输方式</a:t>
            </a:r>
            <a:endParaRPr lang="en-US" altLang="zh-CN" dirty="0"/>
          </a:p>
          <a:p>
            <a:pPr lvl="1"/>
            <a:r>
              <a:rPr lang="zh-CN" altLang="en-US" dirty="0"/>
              <a:t>广播 </a:t>
            </a:r>
            <a:r>
              <a:rPr lang="en-US" altLang="zh-CN" dirty="0"/>
              <a:t>-&gt; </a:t>
            </a:r>
            <a:r>
              <a:rPr lang="zh-CN" altLang="en-US" dirty="0"/>
              <a:t>单播</a:t>
            </a:r>
            <a:endParaRPr lang="en-US" altLang="zh-CN" dirty="0"/>
          </a:p>
          <a:p>
            <a:r>
              <a:rPr lang="zh-CN" altLang="en-US" dirty="0"/>
              <a:t>链路共享机制</a:t>
            </a:r>
            <a:endParaRPr lang="en-US" altLang="zh-CN" dirty="0"/>
          </a:p>
          <a:p>
            <a:pPr lvl="1"/>
            <a:r>
              <a:rPr lang="zh-CN" altLang="en-US" dirty="0"/>
              <a:t>每个（全双工）链路只有两个节点，不需要</a:t>
            </a:r>
            <a:r>
              <a:rPr lang="en-US" altLang="zh-CN" dirty="0"/>
              <a:t>CSMA/CD</a:t>
            </a:r>
          </a:p>
          <a:p>
            <a:r>
              <a:rPr lang="zh-CN" altLang="en-US" dirty="0"/>
              <a:t>拓扑特征</a:t>
            </a:r>
            <a:endParaRPr lang="en-US" altLang="zh-CN" dirty="0"/>
          </a:p>
          <a:p>
            <a:pPr lvl="1"/>
            <a:r>
              <a:rPr lang="zh-CN" altLang="en-US" dirty="0"/>
              <a:t>层次结构树</a:t>
            </a:r>
            <a:endParaRPr lang="en-US" altLang="zh-CN" dirty="0"/>
          </a:p>
          <a:p>
            <a:pPr lvl="1"/>
            <a:r>
              <a:rPr lang="zh-CN" altLang="en-US" dirty="0"/>
              <a:t>冗余链路的网络：生成树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数据只朝向目的节点方向</a:t>
            </a:r>
            <a:r>
              <a:rPr lang="zh-CN" altLang="en-US" dirty="0" smtClean="0"/>
              <a:t>传送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转发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Forward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，引入交换结点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转发规则是网络自己学习生成的，不需要外界</a:t>
            </a:r>
            <a:r>
              <a:rPr lang="zh-CN" altLang="en-US" dirty="0" smtClean="0"/>
              <a:t>参与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zh-CN" altLang="en-US" dirty="0"/>
              <a:t>交换网络的三个主要部分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数据帧转发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学习结点位置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zh-CN" altLang="en-US" dirty="0" smtClean="0"/>
              <a:t>树协议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7485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网桥及数据帧转发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结点位置自学习</a:t>
            </a:r>
            <a:r>
              <a:rPr lang="en-US" altLang="zh-CN" dirty="0" smtClean="0"/>
              <a:t>(</a:t>
            </a:r>
            <a:r>
              <a:rPr lang="zh-CN" altLang="en-US" dirty="0"/>
              <a:t>生成</a:t>
            </a:r>
            <a:r>
              <a:rPr lang="zh-CN" altLang="en-US" dirty="0" smtClean="0"/>
              <a:t>转发表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生成树协议</a:t>
            </a:r>
            <a:endParaRPr lang="en-US" altLang="zh-CN" dirty="0"/>
          </a:p>
          <a:p>
            <a:r>
              <a:rPr lang="zh-CN" altLang="en-US" dirty="0" smtClean="0"/>
              <a:t>二层交换机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多接口网桥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虚拟局域网 </a:t>
            </a:r>
            <a:r>
              <a:rPr lang="en-US" altLang="zh-CN" dirty="0"/>
              <a:t>(Virtual </a:t>
            </a:r>
            <a:r>
              <a:rPr lang="en-US" altLang="zh-CN" dirty="0" err="1"/>
              <a:t>Lan</a:t>
            </a:r>
            <a:r>
              <a:rPr lang="en-US" altLang="zh-CN" dirty="0"/>
              <a:t>, </a:t>
            </a:r>
            <a:r>
              <a:rPr lang="en-US" altLang="zh-CN" dirty="0" smtClean="0"/>
              <a:t>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25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在数据链路层扩展局域网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共享介质的分组转发</a:t>
            </a:r>
            <a:r>
              <a:rPr lang="zh-CN" altLang="en-US" dirty="0" smtClean="0"/>
              <a:t>问题，扩展</a:t>
            </a:r>
            <a:r>
              <a:rPr lang="en-US" altLang="zh-CN" dirty="0"/>
              <a:t>LAN</a:t>
            </a:r>
            <a:r>
              <a:rPr lang="zh-CN" altLang="en-US" dirty="0" smtClean="0"/>
              <a:t>的</a:t>
            </a:r>
            <a:r>
              <a:rPr lang="zh-CN" altLang="en-US" dirty="0"/>
              <a:t>物理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工作方式</a:t>
            </a:r>
            <a:endParaRPr lang="en-US" altLang="zh-CN" dirty="0" smtClean="0"/>
          </a:p>
          <a:p>
            <a:pPr lvl="1"/>
            <a:r>
              <a:rPr lang="zh-CN" altLang="en-US" dirty="0"/>
              <a:t>过滤</a:t>
            </a:r>
            <a:r>
              <a:rPr lang="en-US" altLang="zh-CN" dirty="0"/>
              <a:t>(filtering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根据帧</a:t>
            </a:r>
            <a:r>
              <a:rPr lang="zh-CN" altLang="en-US" dirty="0"/>
              <a:t>的目的地址</a:t>
            </a:r>
            <a:r>
              <a:rPr lang="zh-CN" altLang="en-US" dirty="0" smtClean="0"/>
              <a:t>决定一个帧应该转发到某个接口还是丢弃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目的结点处于接收端口所连接的网段，丢弃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转发</a:t>
            </a:r>
            <a:r>
              <a:rPr lang="en-US" altLang="zh-CN" dirty="0"/>
              <a:t>(forwarding)</a:t>
            </a:r>
          </a:p>
          <a:p>
            <a:pPr lvl="2"/>
            <a:r>
              <a:rPr lang="zh-CN" altLang="en-US" dirty="0"/>
              <a:t>根据帧的</a:t>
            </a:r>
            <a:r>
              <a:rPr lang="zh-CN" altLang="en-US" dirty="0" smtClean="0"/>
              <a:t>目的地址决定改将其导向哪个接口，将帧发送出去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基于转发表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转发数据库</a:t>
            </a:r>
            <a:r>
              <a:rPr lang="en-US" altLang="zh-CN" dirty="0" smtClean="0"/>
              <a:t>(Forwarding </a:t>
            </a:r>
            <a:r>
              <a:rPr lang="en-US" altLang="zh-CN" dirty="0" err="1" smtClean="0"/>
              <a:t>DataBase</a:t>
            </a:r>
            <a:r>
              <a:rPr lang="en-US" altLang="zh-CN" dirty="0" smtClean="0"/>
              <a:t>, FDB)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61774"/>
          </a:xfrm>
        </p:spPr>
        <p:txBody>
          <a:bodyPr/>
          <a:lstStyle/>
          <a:p>
            <a:r>
              <a:rPr lang="zh-CN" altLang="en-US" dirty="0" smtClean="0"/>
              <a:t>内部结构</a:t>
            </a:r>
            <a:endParaRPr lang="en-US" altLang="zh-CN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0384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895600" y="1190625"/>
            <a:ext cx="5997575" cy="3690938"/>
            <a:chOff x="2895600" y="1190625"/>
            <a:chExt cx="5997575" cy="3690938"/>
          </a:xfrm>
        </p:grpSpPr>
        <p:sp>
          <p:nvSpPr>
            <p:cNvPr id="5" name="Freeform 82"/>
            <p:cNvSpPr>
              <a:spLocks/>
            </p:cNvSpPr>
            <p:nvPr/>
          </p:nvSpPr>
          <p:spPr bwMode="auto">
            <a:xfrm>
              <a:off x="2895600" y="1190625"/>
              <a:ext cx="1400175" cy="3667125"/>
            </a:xfrm>
            <a:custGeom>
              <a:avLst/>
              <a:gdLst>
                <a:gd name="T0" fmla="*/ 0 w 882"/>
                <a:gd name="T1" fmla="*/ 2310 h 2310"/>
                <a:gd name="T2" fmla="*/ 0 w 882"/>
                <a:gd name="T3" fmla="*/ 1896 h 2310"/>
                <a:gd name="T4" fmla="*/ 882 w 882"/>
                <a:gd name="T5" fmla="*/ 0 h 2310"/>
                <a:gd name="T6" fmla="*/ 882 w 882"/>
                <a:gd name="T7" fmla="*/ 2034 h 2310"/>
                <a:gd name="T8" fmla="*/ 0 w 882"/>
                <a:gd name="T9" fmla="*/ 231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2310">
                  <a:moveTo>
                    <a:pt x="0" y="2310"/>
                  </a:moveTo>
                  <a:lnTo>
                    <a:pt x="0" y="1896"/>
                  </a:lnTo>
                  <a:lnTo>
                    <a:pt x="882" y="0"/>
                  </a:lnTo>
                  <a:lnTo>
                    <a:pt x="882" y="2034"/>
                  </a:lnTo>
                  <a:lnTo>
                    <a:pt x="0" y="2310"/>
                  </a:lnTo>
                  <a:close/>
                </a:path>
              </a:pathLst>
            </a:custGeom>
            <a:gradFill rotWithShape="1">
              <a:gsLst>
                <a:gs pos="0">
                  <a:srgbClr val="FFFFCC">
                    <a:gamma/>
                    <a:shade val="72941"/>
                    <a:invGamma/>
                  </a:srgbClr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18000" y="1204913"/>
              <a:ext cx="4575175" cy="32083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76950" y="1595438"/>
              <a:ext cx="712788" cy="5222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13463" y="1652588"/>
              <a:ext cx="55624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endPara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770688" y="1385888"/>
              <a:ext cx="693737" cy="233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791325" y="2105025"/>
              <a:ext cx="682625" cy="150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497388" y="2667000"/>
              <a:ext cx="2411412" cy="712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813" y="2720975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接口管理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软件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95975" y="2716213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网桥协议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实体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514975" y="2851150"/>
              <a:ext cx="488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5476875" y="3028950"/>
              <a:ext cx="484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778500" y="2651125"/>
              <a:ext cx="0" cy="728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399213" y="2125663"/>
              <a:ext cx="0" cy="546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003925" y="3767138"/>
              <a:ext cx="725488" cy="407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缓存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14838" y="3767138"/>
              <a:ext cx="836612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483475" y="3767138"/>
              <a:ext cx="835025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372225" y="3367088"/>
              <a:ext cx="0" cy="4127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824413" y="4175125"/>
              <a:ext cx="0" cy="706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964488" y="4175125"/>
              <a:ext cx="0" cy="6873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7464425" y="1371600"/>
              <a:ext cx="1314450" cy="22272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8340725" y="166370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8340725" y="1990725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8340725" y="2325688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340725" y="2627313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664450" y="16668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664450" y="2309813"/>
              <a:ext cx="3460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7664450" y="2938463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8340725" y="292735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664450" y="1987550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7664450" y="2622550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7662863" y="3228975"/>
              <a:ext cx="481012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8340725" y="3243263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7435850" y="1343025"/>
              <a:ext cx="87524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站地址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8189913" y="13477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7464425" y="2005013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8228013" y="1371600"/>
              <a:ext cx="0" cy="2217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7464425" y="2322513"/>
              <a:ext cx="1338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464425" y="2638425"/>
              <a:ext cx="1347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7464425" y="2955925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7464425" y="3271838"/>
              <a:ext cx="1309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7464425" y="1689100"/>
              <a:ext cx="1328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394200" y="1246188"/>
              <a:ext cx="79829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5251450" y="3976688"/>
              <a:ext cx="752475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6757988" y="3981450"/>
              <a:ext cx="711200" cy="63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924300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7127875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038" y="3976688"/>
            <a:ext cx="4384675" cy="2692400"/>
            <a:chOff x="46038" y="3976688"/>
            <a:chExt cx="4384675" cy="269240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700338" y="4926013"/>
              <a:ext cx="12700" cy="6635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790700" y="4945063"/>
              <a:ext cx="6350" cy="7064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1033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6875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6038" y="5592763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93663" y="564673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884363" y="5575300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69900" y="5649913"/>
              <a:ext cx="0" cy="511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6200" y="57943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79450" y="5794375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281113" y="5794375"/>
              <a:ext cx="30617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935038" y="4946650"/>
              <a:ext cx="79375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60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6130925"/>
              <a:ext cx="50641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6130925"/>
              <a:ext cx="506412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75" y="6129338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960563" y="39766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pic>
          <p:nvPicPr>
            <p:cNvPr id="66" name="Picture 6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38" y="4133850"/>
              <a:ext cx="1281112" cy="87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5433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1275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487613" y="5573713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2535238" y="562768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4325938" y="5557838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2911475" y="5630863"/>
              <a:ext cx="0" cy="5127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2517775" y="5794375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3119438" y="5794375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3724275" y="5794375"/>
              <a:ext cx="28854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pic>
          <p:nvPicPr>
            <p:cNvPr id="76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6113463"/>
              <a:ext cx="50641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075" y="6113463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7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450" y="6111875"/>
              <a:ext cx="508000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88"/>
            <p:cNvSpPr>
              <a:spLocks noChangeArrowheads="1"/>
            </p:cNvSpPr>
            <p:nvPr/>
          </p:nvSpPr>
          <p:spPr bwMode="auto">
            <a:xfrm>
              <a:off x="2698750" y="4941888"/>
              <a:ext cx="79375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84" name="灯片编号占位符 8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6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97217"/>
          </a:xfrm>
        </p:spPr>
        <p:txBody>
          <a:bodyPr/>
          <a:lstStyle/>
          <a:p>
            <a:r>
              <a:rPr lang="zh-CN" altLang="en-US" dirty="0"/>
              <a:t>网桥使各网段</a:t>
            </a:r>
            <a:r>
              <a:rPr lang="zh-CN" altLang="en-US" dirty="0" smtClean="0"/>
              <a:t>成为隔离</a:t>
            </a:r>
            <a:r>
              <a:rPr lang="zh-CN" altLang="en-US" dirty="0"/>
              <a:t>开的碰撞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连接异质链路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互连</a:t>
            </a:r>
            <a:r>
              <a:rPr lang="zh-CN" altLang="en-US" sz="1600" dirty="0"/>
              <a:t>不同物理层</a:t>
            </a:r>
            <a:r>
              <a:rPr lang="zh-CN" altLang="en-US" sz="1600" dirty="0" smtClean="0"/>
              <a:t>、不同速率的局域网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消除碰撞、增加网络带宽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单个网段</a:t>
            </a:r>
            <a:r>
              <a:rPr lang="en-US" altLang="zh-CN" sz="1600" dirty="0" smtClean="0"/>
              <a:t>100Mbps</a:t>
            </a:r>
            <a:r>
              <a:rPr lang="zh-CN" altLang="en-US" sz="1600" dirty="0" smtClean="0"/>
              <a:t>，一个网桥能传输</a:t>
            </a:r>
            <a:r>
              <a:rPr lang="en-US" altLang="zh-CN" sz="1600" dirty="0" smtClean="0"/>
              <a:t>100nMbsp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(n</a:t>
            </a:r>
            <a:r>
              <a:rPr lang="zh-CN" altLang="en-US" sz="1600" dirty="0" smtClean="0"/>
              <a:t>为网桥端口数）</a:t>
            </a:r>
            <a:endParaRPr lang="zh-CN" altLang="en-US" sz="1600" dirty="0"/>
          </a:p>
          <a:p>
            <a:pPr lvl="1"/>
            <a:endParaRPr lang="en-US" altLang="zh-CN" dirty="0" smtClean="0"/>
          </a:p>
        </p:txBody>
      </p:sp>
      <p:grpSp>
        <p:nvGrpSpPr>
          <p:cNvPr id="156" name="组合 155"/>
          <p:cNvGrpSpPr/>
          <p:nvPr/>
        </p:nvGrpSpPr>
        <p:grpSpPr>
          <a:xfrm>
            <a:off x="48418" y="3843846"/>
            <a:ext cx="9047163" cy="2447925"/>
            <a:chOff x="0" y="2636838"/>
            <a:chExt cx="9047163" cy="24479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0" y="30384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Oval 30"/>
            <p:cNvSpPr>
              <a:spLocks noChangeArrowheads="1"/>
            </p:cNvSpPr>
            <p:nvPr/>
          </p:nvSpPr>
          <p:spPr bwMode="auto">
            <a:xfrm>
              <a:off x="6326188" y="2636838"/>
              <a:ext cx="2720975" cy="244792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Oval 29"/>
            <p:cNvSpPr>
              <a:spLocks noChangeArrowheads="1"/>
            </p:cNvSpPr>
            <p:nvPr/>
          </p:nvSpPr>
          <p:spPr bwMode="auto">
            <a:xfrm>
              <a:off x="3178175" y="2636838"/>
              <a:ext cx="2722563" cy="2447925"/>
            </a:xfrm>
            <a:prstGeom prst="ellipse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115888" y="2636838"/>
              <a:ext cx="2720975" cy="24479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Line 5"/>
            <p:cNvSpPr>
              <a:spLocks noChangeShapeType="1"/>
            </p:cNvSpPr>
            <p:nvPr/>
          </p:nvSpPr>
          <p:spPr bwMode="auto">
            <a:xfrm>
              <a:off x="8293100" y="3446463"/>
              <a:ext cx="0" cy="6365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4" name="Line 6"/>
            <p:cNvSpPr>
              <a:spLocks noChangeShapeType="1"/>
            </p:cNvSpPr>
            <p:nvPr/>
          </p:nvSpPr>
          <p:spPr bwMode="auto">
            <a:xfrm flipV="1">
              <a:off x="6551613" y="3455988"/>
              <a:ext cx="2003425" cy="476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8509000" y="3370263"/>
              <a:ext cx="114300" cy="13335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6" name="Line 8"/>
            <p:cNvSpPr>
              <a:spLocks noChangeShapeType="1"/>
            </p:cNvSpPr>
            <p:nvPr/>
          </p:nvSpPr>
          <p:spPr bwMode="auto">
            <a:xfrm>
              <a:off x="6962775" y="346075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7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138" y="4037013"/>
              <a:ext cx="554037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063" y="4033838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Line 11"/>
            <p:cNvSpPr>
              <a:spLocks noChangeShapeType="1"/>
            </p:cNvSpPr>
            <p:nvPr/>
          </p:nvSpPr>
          <p:spPr bwMode="auto">
            <a:xfrm>
              <a:off x="5230813" y="3429000"/>
              <a:ext cx="0" cy="636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Line 12"/>
            <p:cNvSpPr>
              <a:spLocks noChangeShapeType="1"/>
            </p:cNvSpPr>
            <p:nvPr/>
          </p:nvSpPr>
          <p:spPr bwMode="auto">
            <a:xfrm flipV="1">
              <a:off x="3487738" y="3438525"/>
              <a:ext cx="2005012" cy="31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Line 13"/>
            <p:cNvSpPr>
              <a:spLocks noChangeShapeType="1"/>
            </p:cNvSpPr>
            <p:nvPr/>
          </p:nvSpPr>
          <p:spPr bwMode="auto">
            <a:xfrm>
              <a:off x="3900488" y="344170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2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4017963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4016375"/>
              <a:ext cx="5540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Line 16"/>
            <p:cNvSpPr>
              <a:spLocks noChangeShapeType="1"/>
            </p:cNvSpPr>
            <p:nvPr/>
          </p:nvSpPr>
          <p:spPr bwMode="auto">
            <a:xfrm>
              <a:off x="2135188" y="3451225"/>
              <a:ext cx="0" cy="6350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17"/>
            <p:cNvSpPr>
              <a:spLocks noChangeArrowheads="1"/>
            </p:cNvSpPr>
            <p:nvPr/>
          </p:nvSpPr>
          <p:spPr bwMode="auto">
            <a:xfrm>
              <a:off x="342900" y="3395663"/>
              <a:ext cx="114300" cy="130175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Line 18"/>
            <p:cNvSpPr>
              <a:spLocks noChangeShapeType="1"/>
            </p:cNvSpPr>
            <p:nvPr/>
          </p:nvSpPr>
          <p:spPr bwMode="auto">
            <a:xfrm flipV="1">
              <a:off x="393700" y="3460750"/>
              <a:ext cx="2006600" cy="1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Line 19"/>
            <p:cNvSpPr>
              <a:spLocks noChangeShapeType="1"/>
            </p:cNvSpPr>
            <p:nvPr/>
          </p:nvSpPr>
          <p:spPr bwMode="auto">
            <a:xfrm>
              <a:off x="806450" y="3462338"/>
              <a:ext cx="0" cy="6127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8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4038600"/>
              <a:ext cx="554037" cy="64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4037013"/>
              <a:ext cx="5524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2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41" name="Picture 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2532796" y="2831591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965200" y="3656013"/>
              <a:ext cx="9366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4113213" y="3656013"/>
              <a:ext cx="93503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28"/>
            <p:cNvSpPr>
              <a:spLocks noChangeShapeType="1"/>
            </p:cNvSpPr>
            <p:nvPr/>
          </p:nvSpPr>
          <p:spPr bwMode="auto">
            <a:xfrm>
              <a:off x="7175500" y="3656013"/>
              <a:ext cx="93503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Rectangle 32"/>
            <p:cNvSpPr>
              <a:spLocks noChangeArrowheads="1"/>
            </p:cNvSpPr>
            <p:nvPr/>
          </p:nvSpPr>
          <p:spPr bwMode="auto">
            <a:xfrm>
              <a:off x="965200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7" name="Rectangle 33"/>
            <p:cNvSpPr>
              <a:spLocks noChangeArrowheads="1"/>
            </p:cNvSpPr>
            <p:nvPr/>
          </p:nvSpPr>
          <p:spPr bwMode="auto">
            <a:xfrm>
              <a:off x="4113213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8" name="Rectangle 34"/>
            <p:cNvSpPr>
              <a:spLocks noChangeArrowheads="1"/>
            </p:cNvSpPr>
            <p:nvPr/>
          </p:nvSpPr>
          <p:spPr bwMode="auto">
            <a:xfrm>
              <a:off x="7177088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9" name="Rectangle 35"/>
            <p:cNvSpPr>
              <a:spLocks noChangeArrowheads="1"/>
            </p:cNvSpPr>
            <p:nvPr/>
          </p:nvSpPr>
          <p:spPr bwMode="auto">
            <a:xfrm>
              <a:off x="284163" y="3962400"/>
              <a:ext cx="3318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50" name="Rectangle 36"/>
            <p:cNvSpPr>
              <a:spLocks noChangeArrowheads="1"/>
            </p:cNvSpPr>
            <p:nvPr/>
          </p:nvSpPr>
          <p:spPr bwMode="auto">
            <a:xfrm>
              <a:off x="1614488" y="3962400"/>
              <a:ext cx="32220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1" name="Rectangle 37"/>
            <p:cNvSpPr>
              <a:spLocks noChangeArrowheads="1"/>
            </p:cNvSpPr>
            <p:nvPr/>
          </p:nvSpPr>
          <p:spPr bwMode="auto">
            <a:xfrm>
              <a:off x="3348038" y="3962400"/>
              <a:ext cx="31899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152" name="Rectangle 38"/>
            <p:cNvSpPr>
              <a:spLocks noChangeArrowheads="1"/>
            </p:cNvSpPr>
            <p:nvPr/>
          </p:nvSpPr>
          <p:spPr bwMode="auto">
            <a:xfrm>
              <a:off x="4708525" y="3962400"/>
              <a:ext cx="33983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53" name="Rectangle 39"/>
            <p:cNvSpPr>
              <a:spLocks noChangeArrowheads="1"/>
            </p:cNvSpPr>
            <p:nvPr/>
          </p:nvSpPr>
          <p:spPr bwMode="auto">
            <a:xfrm>
              <a:off x="6475413" y="3962400"/>
              <a:ext cx="30777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772400" y="3962400"/>
              <a:ext cx="3013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5607718" y="2831592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157" name="灯片编号占位符 1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13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数据帧转发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310414"/>
          </a:xfrm>
        </p:spPr>
        <p:txBody>
          <a:bodyPr/>
          <a:lstStyle/>
          <a:p>
            <a:r>
              <a:rPr lang="zh-CN" altLang="en-US" dirty="0"/>
              <a:t>转发表</a:t>
            </a:r>
            <a:r>
              <a:rPr lang="en-US" altLang="zh-CN" dirty="0"/>
              <a:t>/</a:t>
            </a:r>
            <a:r>
              <a:rPr lang="zh-CN" altLang="en-US" dirty="0"/>
              <a:t>转发数据库</a:t>
            </a:r>
            <a:r>
              <a:rPr lang="en-US" altLang="zh-CN" dirty="0"/>
              <a:t>(Forwarding </a:t>
            </a:r>
            <a:r>
              <a:rPr lang="en-US" altLang="zh-CN" dirty="0" err="1"/>
              <a:t>DataBase</a:t>
            </a:r>
            <a:r>
              <a:rPr lang="en-US" altLang="zh-CN" dirty="0"/>
              <a:t>, FDB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1800" dirty="0"/>
              <a:t>存储目的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地址到（出）端口的映射关系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78460"/>
              </p:ext>
            </p:extLst>
          </p:nvPr>
        </p:nvGraphicFramePr>
        <p:xfrm>
          <a:off x="5156436" y="2769390"/>
          <a:ext cx="3810289" cy="1005840"/>
        </p:xfrm>
        <a:graphic>
          <a:graphicData uri="http://schemas.openxmlformats.org/drawingml/2006/table">
            <a:tbl>
              <a:tblPr firstRow="1" bandRow="1"/>
              <a:tblGrid>
                <a:gridCol w="1847854"/>
                <a:gridCol w="940755"/>
                <a:gridCol w="1021680"/>
              </a:tblGrid>
              <a:tr h="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02:23:c0:01:00:22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54944" y="2581147"/>
            <a:ext cx="4478034" cy="1273051"/>
            <a:chOff x="4558720" y="2422651"/>
            <a:chExt cx="4478034" cy="127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5221299" y="2422651"/>
              <a:ext cx="3153321" cy="1017921"/>
              <a:chOff x="1753721" y="2044460"/>
              <a:chExt cx="3153321" cy="10179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010619" y="2518912"/>
                <a:ext cx="672860" cy="35368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Bridge</a:t>
                </a: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3721" y="2518912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24" name="直接连接符 23"/>
              <p:cNvCxnSpPr/>
              <p:nvPr/>
            </p:nvCxnSpPr>
            <p:spPr>
              <a:xfrm>
                <a:off x="2357032" y="2695753"/>
                <a:ext cx="653587" cy="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3479" y="2695753"/>
                <a:ext cx="658483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接连接符 25"/>
              <p:cNvCxnSpPr>
                <a:stCxn id="22" idx="0"/>
              </p:cNvCxnSpPr>
              <p:nvPr/>
            </p:nvCxnSpPr>
            <p:spPr>
              <a:xfrm flipV="1">
                <a:off x="3347049" y="2044460"/>
                <a:ext cx="465826" cy="47445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7066" y="2518912"/>
                <a:ext cx="569976" cy="373522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2692266" y="26682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51664" y="2166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2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651342" y="26930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3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558720" y="3394595"/>
              <a:ext cx="16028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02:23:c0:01:00:11</a:t>
              </a:r>
              <a:endPara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20606" y="3398185"/>
              <a:ext cx="161614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02:23:c0:01:00:22</a:t>
              </a:r>
              <a:endPara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57200" y="3986317"/>
            <a:ext cx="8229600" cy="21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对每个</a:t>
            </a:r>
            <a:r>
              <a:rPr lang="zh-CN" altLang="en-US" kern="0" dirty="0"/>
              <a:t>数据帧，在</a:t>
            </a:r>
            <a:r>
              <a:rPr lang="en-US" altLang="zh-CN" kern="0" dirty="0"/>
              <a:t>FDB</a:t>
            </a:r>
            <a:r>
              <a:rPr lang="zh-CN" altLang="en-US" kern="0" dirty="0"/>
              <a:t>中查找目的</a:t>
            </a:r>
            <a:r>
              <a:rPr lang="en-US" altLang="zh-CN" kern="0" dirty="0"/>
              <a:t>MAC</a:t>
            </a:r>
            <a:r>
              <a:rPr lang="zh-CN" altLang="en-US" kern="0" dirty="0"/>
              <a:t>地址对应的端口号</a:t>
            </a:r>
          </a:p>
          <a:p>
            <a:pPr lvl="1">
              <a:lnSpc>
                <a:spcPct val="150000"/>
              </a:lnSpc>
            </a:pPr>
            <a:r>
              <a:rPr lang="zh-CN" altLang="en-US" sz="1800" kern="0" dirty="0" smtClean="0"/>
              <a:t>若存在</a:t>
            </a:r>
            <a:r>
              <a:rPr lang="zh-CN" altLang="en-US" sz="1800" kern="0" dirty="0"/>
              <a:t>对应端口号</a:t>
            </a:r>
            <a:r>
              <a:rPr lang="zh-CN" altLang="en-US" sz="1800" kern="0" dirty="0" smtClean="0"/>
              <a:t>，且与接收端口一致，丢弃</a:t>
            </a:r>
            <a:endParaRPr lang="en-US" altLang="zh-CN" sz="1800" kern="0" dirty="0" smtClean="0"/>
          </a:p>
          <a:p>
            <a:pPr lvl="1">
              <a:lnSpc>
                <a:spcPct val="150000"/>
              </a:lnSpc>
            </a:pPr>
            <a:r>
              <a:rPr lang="zh-CN" altLang="en-US" sz="1800" kern="0" dirty="0" smtClean="0"/>
              <a:t>若存在对应端口号，且不同于接收端口，从</a:t>
            </a:r>
            <a:r>
              <a:rPr lang="zh-CN" altLang="en-US" sz="1800" kern="0" dirty="0"/>
              <a:t>该端口将数据</a:t>
            </a:r>
            <a:r>
              <a:rPr lang="zh-CN" altLang="en-US" sz="1800" kern="0" dirty="0" smtClean="0"/>
              <a:t>转发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单播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800" kern="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0" dirty="0"/>
              <a:t>如果</a:t>
            </a:r>
            <a:r>
              <a:rPr lang="en-US" altLang="zh-CN" sz="1800" kern="0" dirty="0"/>
              <a:t>FDB</a:t>
            </a:r>
            <a:r>
              <a:rPr lang="zh-CN" altLang="en-US" sz="1800" kern="0" dirty="0"/>
              <a:t>中不存在对应条目，将该数据包从所有端口</a:t>
            </a:r>
            <a:r>
              <a:rPr lang="zh-CN" altLang="en-US" sz="1800" kern="0" dirty="0" smtClean="0"/>
              <a:t>转发 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广播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800" kern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7200" y="6059561"/>
            <a:ext cx="8254887" cy="7159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en-US" altLang="zh-CN" sz="2400" dirty="0" smtClean="0"/>
              <a:t> FDB</a:t>
            </a:r>
            <a:r>
              <a:rPr lang="zh-CN" altLang="en-US" sz="2400" dirty="0" smtClean="0"/>
              <a:t>条目如何生成？</a:t>
            </a:r>
            <a:endParaRPr lang="zh-CN" altLang="en-US" sz="2400" dirty="0"/>
          </a:p>
        </p:txBody>
      </p:sp>
      <p:pic>
        <p:nvPicPr>
          <p:cNvPr id="38" name="Picture 12" descr="符号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36" y="421132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灯片编号占位符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uiExpand="1" build="p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学习结点位置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61646"/>
          </a:xfrm>
        </p:spPr>
        <p:txBody>
          <a:bodyPr/>
          <a:lstStyle/>
          <a:p>
            <a:r>
              <a:rPr lang="zh-CN" altLang="en-US" dirty="0"/>
              <a:t>每收一个新的数据帧，记录其源</a:t>
            </a:r>
            <a:r>
              <a:rPr lang="en-US" altLang="zh-CN" dirty="0"/>
              <a:t>MAC</a:t>
            </a:r>
            <a:r>
              <a:rPr lang="zh-CN" altLang="en-US" dirty="0"/>
              <a:t>地址和入端口，将该映射关系写入</a:t>
            </a:r>
            <a:r>
              <a:rPr lang="en-US" altLang="zh-CN" dirty="0"/>
              <a:t>FDB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40465" y="3434143"/>
            <a:ext cx="4558986" cy="1813272"/>
            <a:chOff x="1898964" y="3964065"/>
            <a:chExt cx="4558986" cy="1813272"/>
          </a:xfrm>
        </p:grpSpPr>
        <p:sp>
          <p:nvSpPr>
            <p:cNvPr id="29" name="矩形 28"/>
            <p:cNvSpPr/>
            <p:nvPr/>
          </p:nvSpPr>
          <p:spPr>
            <a:xfrm>
              <a:off x="3818441" y="5035580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43" y="5035580"/>
              <a:ext cx="569976" cy="373522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>
              <a:off x="3164854" y="5212421"/>
              <a:ext cx="653587" cy="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9" idx="3"/>
              <a:endCxn id="40" idx="1"/>
            </p:cNvCxnSpPr>
            <p:nvPr/>
          </p:nvCxnSpPr>
          <p:spPr>
            <a:xfrm>
              <a:off x="4491301" y="5212422"/>
              <a:ext cx="657390" cy="1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9" idx="0"/>
              <a:endCxn id="39" idx="2"/>
            </p:cNvCxnSpPr>
            <p:nvPr/>
          </p:nvCxnSpPr>
          <p:spPr>
            <a:xfrm flipV="1">
              <a:off x="4154871" y="4665230"/>
              <a:ext cx="468031" cy="37035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3978287" y="47726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96910" y="51523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69778" y="43657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4438" y="51225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4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07579" y="461352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5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286472" y="4311547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8691" y="5035703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B3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956692" y="50054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6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98964" y="5479820"/>
              <a:ext cx="141256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02:23:c0:01:00:11</a:t>
              </a:r>
            </a:p>
          </p:txBody>
        </p:sp>
        <p:cxnSp>
          <p:nvCxnSpPr>
            <p:cNvPr id="43" name="直接连接符 42"/>
            <p:cNvCxnSpPr>
              <a:stCxn id="39" idx="0"/>
            </p:cNvCxnSpPr>
            <p:nvPr/>
          </p:nvCxnSpPr>
          <p:spPr>
            <a:xfrm flipV="1">
              <a:off x="4622902" y="3964065"/>
              <a:ext cx="0" cy="3474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/>
            <p:cNvCxnSpPr>
              <a:stCxn id="40" idx="3"/>
            </p:cNvCxnSpPr>
            <p:nvPr/>
          </p:nvCxnSpPr>
          <p:spPr>
            <a:xfrm flipV="1">
              <a:off x="5821551" y="5209717"/>
              <a:ext cx="636399" cy="282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35220" y="4019218"/>
            <a:ext cx="2368427" cy="509547"/>
            <a:chOff x="3093720" y="4549140"/>
            <a:chExt cx="2034540" cy="509547"/>
          </a:xfrm>
        </p:grpSpPr>
        <p:sp>
          <p:nvSpPr>
            <p:cNvPr id="46" name="任意多边形 45"/>
            <p:cNvSpPr/>
            <p:nvPr/>
          </p:nvSpPr>
          <p:spPr>
            <a:xfrm>
              <a:off x="3093720" y="4549140"/>
              <a:ext cx="1264920" cy="509547"/>
            </a:xfrm>
            <a:custGeom>
              <a:avLst/>
              <a:gdLst>
                <a:gd name="connsiteX0" fmla="*/ 0 w 1264920"/>
                <a:gd name="connsiteY0" fmla="*/ 464820 h 509547"/>
                <a:gd name="connsiteX1" fmla="*/ 792480 w 1264920"/>
                <a:gd name="connsiteY1" fmla="*/ 464820 h 509547"/>
                <a:gd name="connsiteX2" fmla="*/ 1264920 w 1264920"/>
                <a:gd name="connsiteY2" fmla="*/ 0 h 5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920" h="509547">
                  <a:moveTo>
                    <a:pt x="0" y="464820"/>
                  </a:moveTo>
                  <a:cubicBezTo>
                    <a:pt x="290830" y="503555"/>
                    <a:pt x="581660" y="542290"/>
                    <a:pt x="792480" y="464820"/>
                  </a:cubicBezTo>
                  <a:cubicBezTo>
                    <a:pt x="1003300" y="387350"/>
                    <a:pt x="1134110" y="193675"/>
                    <a:pt x="1264920" y="0"/>
                  </a:cubicBez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175760" y="4960620"/>
              <a:ext cx="952500" cy="22860"/>
            </a:xfrm>
            <a:custGeom>
              <a:avLst/>
              <a:gdLst>
                <a:gd name="connsiteX0" fmla="*/ 0 w 952500"/>
                <a:gd name="connsiteY0" fmla="*/ 22860 h 22860"/>
                <a:gd name="connsiteX1" fmla="*/ 952500 w 952500"/>
                <a:gd name="connsiteY1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22860">
                  <a:moveTo>
                    <a:pt x="0" y="22860"/>
                  </a:moveTo>
                  <a:lnTo>
                    <a:pt x="952500" y="0"/>
                  </a:ln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48751"/>
              </p:ext>
            </p:extLst>
          </p:nvPr>
        </p:nvGraphicFramePr>
        <p:xfrm>
          <a:off x="5276193" y="492579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/>
                <a:gridCol w="802257"/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12244"/>
              </p:ext>
            </p:extLst>
          </p:nvPr>
        </p:nvGraphicFramePr>
        <p:xfrm>
          <a:off x="4610416" y="315900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/>
                <a:gridCol w="802257"/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Picture 12" descr="符号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30" y="21724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5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18380</TotalTime>
  <Words>1942</Words>
  <Application>Microsoft Office PowerPoint</Application>
  <PresentationFormat>全屏显示(4:3)</PresentationFormat>
  <Paragraphs>462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黑体</vt:lpstr>
      <vt:lpstr>华文楷体</vt:lpstr>
      <vt:lpstr>楷体_GB2312</vt:lpstr>
      <vt:lpstr>宋体</vt:lpstr>
      <vt:lpstr>微软雅黑</vt:lpstr>
      <vt:lpstr>Arial</vt:lpstr>
      <vt:lpstr>Arial Black</vt:lpstr>
      <vt:lpstr>Calibri</vt:lpstr>
      <vt:lpstr>Helvetica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第三章 交换网络</vt:lpstr>
      <vt:lpstr>直连网络的可扩展性</vt:lpstr>
      <vt:lpstr>交换网络</vt:lpstr>
      <vt:lpstr>提纲</vt:lpstr>
      <vt:lpstr>网桥(Bridge)</vt:lpstr>
      <vt:lpstr>网桥(Bridge)</vt:lpstr>
      <vt:lpstr>网桥(Bridge)</vt:lpstr>
      <vt:lpstr>数据帧转发</vt:lpstr>
      <vt:lpstr>学习结点位置</vt:lpstr>
      <vt:lpstr>网桥对数据帧的处理流程</vt:lpstr>
      <vt:lpstr>生成树协议</vt:lpstr>
      <vt:lpstr>生成树协议</vt:lpstr>
      <vt:lpstr>生成树协议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多接口网桥——以太网交换机 </vt:lpstr>
      <vt:lpstr>用以太网交换机扩展局域网 </vt:lpstr>
      <vt:lpstr>网桥的局限性</vt:lpstr>
      <vt:lpstr>虚拟局域网 (Virtual Lan, VLAN)</vt:lpstr>
      <vt:lpstr>虚拟局域网 (Virtual Lan, VLAN)</vt:lpstr>
      <vt:lpstr>虚拟局域网 (Virtual Lan, VLAN)</vt:lpstr>
      <vt:lpstr>交换局域网总结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zhw</cp:lastModifiedBy>
  <cp:revision>876</cp:revision>
  <dcterms:created xsi:type="dcterms:W3CDTF">2017-02-02T15:53:23Z</dcterms:created>
  <dcterms:modified xsi:type="dcterms:W3CDTF">2019-03-27T06:50:51Z</dcterms:modified>
</cp:coreProperties>
</file>