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Gill Sans MT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528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7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2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1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3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997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19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88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1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424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36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021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53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3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34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CE0HXoR30&amp;index=31&amp;list=PLfBVIACcCSiMUBRKCLYnawC7PjC9DdNA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hyperlink" Target="http://www.youtube.com/watch?v=tyCE0HXoR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erge_sort" TargetMode="External"/><Relationship Id="rId3" Type="http://schemas.openxmlformats.org/officeDocument/2006/relationships/hyperlink" Target="http://www.ft.unicamp.br/liag/siteEd/includes/arquivos/MergeSortResumo_Grupo4_ST364A_2010.pdf" TargetMode="External"/><Relationship Id="rId7" Type="http://schemas.openxmlformats.org/officeDocument/2006/relationships/hyperlink" Target="http://pt.stackoverflow.com/questions/56836/defini%C3%A7%C3%A3o-da-nota%C3%A7%C3%A3o-big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rofessor.ufabc.edu.br/~leticia.bueno/classes/aa/materiais/mergesort.pdf" TargetMode="External"/><Relationship Id="rId5" Type="http://schemas.openxmlformats.org/officeDocument/2006/relationships/hyperlink" Target="http://www2.ic.uff.br/~boeres/slides_ed/ed4.pdf" TargetMode="External"/><Relationship Id="rId4" Type="http://schemas.openxmlformats.org/officeDocument/2006/relationships/hyperlink" Target="http://www.inf.ufrgs.br/~prestes/Courses/Complexity/aula1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54875" y="717650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Mergesort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8525" y="1663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ordenação</a:t>
            </a:r>
            <a:br>
              <a:rPr lang="pt-BR"/>
            </a:br>
            <a:endParaRPr/>
          </a:p>
        </p:txBody>
      </p:sp>
      <p:pic>
        <p:nvPicPr>
          <p:cNvPr id="64" name="Shape 64" descr="Merge_sort_animation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25" y="2517250"/>
            <a:ext cx="4074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>
            <p:extLst>
              <p:ext uri="{D42A27DB-BD31-4B8C-83A1-F6EECF244321}">
                <p14:modId xmlns:p14="http://schemas.microsoft.com/office/powerpoint/2010/main" val="522173414"/>
              </p:ext>
            </p:extLst>
          </p:nvPr>
        </p:nvGraphicFramePr>
        <p:xfrm>
          <a:off x="2271025" y="2189000"/>
          <a:ext cx="40911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5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Bucket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Radix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Heap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O(1)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306674"/>
            <a:ext cx="8520600" cy="364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realizado por um aluno na Universidade Federal de Ouro Preto.</a:t>
            </a:r>
            <a:br>
              <a:rPr lang="pt-BR" dirty="0"/>
            </a:br>
            <a:endParaRPr lang="pt-BR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Computador </a:t>
            </a:r>
            <a:r>
              <a:rPr lang="pt-BR" dirty="0"/>
              <a:t>com as seguintes configurações: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Processador Pentium D 2.8 </a:t>
            </a:r>
            <a:r>
              <a:rPr lang="pt-BR" dirty="0" err="1"/>
              <a:t>Ghz</a:t>
            </a:r>
            <a:r>
              <a:rPr lang="pt-BR" dirty="0"/>
              <a:t> FSB 800 </a:t>
            </a:r>
            <a:r>
              <a:rPr lang="pt-BR" dirty="0" err="1" smtClean="0"/>
              <a:t>Mhz</a:t>
            </a:r>
            <a:r>
              <a:rPr lang="pt-BR" dirty="0" smtClean="0"/>
              <a:t>.</a:t>
            </a:r>
            <a:endParaRPr lang="pt-BR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1 </a:t>
            </a:r>
            <a:r>
              <a:rPr lang="pt-BR" dirty="0"/>
              <a:t>GB de memória </a:t>
            </a:r>
            <a:r>
              <a:rPr lang="pt-BR" dirty="0" err="1" smtClean="0"/>
              <a:t>ram</a:t>
            </a:r>
            <a:r>
              <a:rPr lang="pt-BR" dirty="0" smtClean="0"/>
              <a:t> </a:t>
            </a:r>
            <a:r>
              <a:rPr lang="pt-BR" dirty="0"/>
              <a:t>DDR 533 </a:t>
            </a:r>
            <a:r>
              <a:rPr lang="pt-BR" dirty="0" err="1" smtClean="0"/>
              <a:t>Mhz</a:t>
            </a:r>
            <a:r>
              <a:rPr lang="pt-BR" dirty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Sistema </a:t>
            </a:r>
            <a:r>
              <a:rPr lang="pt-BR" dirty="0"/>
              <a:t>Operacional Microsoft Windows XP Service Pack 3</a:t>
            </a:r>
            <a:r>
              <a:rPr lang="pt-BR" dirty="0" smtClean="0"/>
              <a:t>.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-     Linguagem C++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Métodos de ordenação:</a:t>
            </a:r>
            <a:br>
              <a:rPr lang="pt-BR" dirty="0"/>
            </a:br>
            <a:r>
              <a:rPr lang="pt-BR" dirty="0"/>
              <a:t>1. BubbleSort</a:t>
            </a:r>
            <a:br>
              <a:rPr lang="pt-BR" dirty="0"/>
            </a:br>
            <a:r>
              <a:rPr lang="pt-BR" dirty="0"/>
              <a:t>2. QuickSort</a:t>
            </a:r>
            <a:br>
              <a:rPr lang="pt-BR" dirty="0"/>
            </a:br>
            <a:r>
              <a:rPr lang="pt-BR" dirty="0"/>
              <a:t>3. MergeSort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659818134"/>
              </p:ext>
            </p:extLst>
          </p:nvPr>
        </p:nvGraphicFramePr>
        <p:xfrm>
          <a:off x="952500" y="1997641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4.950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499.500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49.995.000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4.999.950.000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558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1.566.749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286083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>
            <p:extLst>
              <p:ext uri="{D42A27DB-BD31-4B8C-83A1-F6EECF244321}">
                <p14:modId xmlns:p14="http://schemas.microsoft.com/office/powerpoint/2010/main" val="131292883"/>
              </p:ext>
            </p:extLst>
          </p:nvPr>
        </p:nvGraphicFramePr>
        <p:xfrm>
          <a:off x="952500" y="2047838"/>
          <a:ext cx="7239000" cy="19429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2.628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lang="pt-BR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570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8.136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103.575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1.310.586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1.376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19.968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3.385.984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347728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3105194002"/>
              </p:ext>
            </p:extLst>
          </p:nvPr>
        </p:nvGraphicFramePr>
        <p:xfrm>
          <a:off x="952500" y="2054832"/>
          <a:ext cx="7239000" cy="1953851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9491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100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0,0081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0,8587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114,8400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0,0004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0,0049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dk1"/>
                          </a:solidFill>
                        </a:rPr>
                        <a:t>0,0844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0,00015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0,2316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25526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Variações</a:t>
            </a: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Fácil implementação;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Pior caso: O(n log2 n);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Algoritmo estável;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 dirty="0">
                <a:solidFill>
                  <a:srgbClr val="000000"/>
                </a:solidFill>
              </a:rPr>
              <a:t>Recomendado para uso de vetores grandes.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Utiliza memória auxiliar;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Alto consumo de memória.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311883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Docente: Francisleide Almeida.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Discentes: Gustavo;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</a:t>
            </a:r>
            <a:r>
              <a:rPr lang="pt-BR" sz="1600" dirty="0" smtClean="0"/>
              <a:t>	Jorge</a:t>
            </a:r>
            <a:r>
              <a:rPr lang="pt-BR" sz="1600" dirty="0"/>
              <a:t>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              </a:t>
            </a:r>
            <a:r>
              <a:rPr lang="pt-BR" sz="1600" dirty="0" smtClean="0"/>
              <a:t> </a:t>
            </a:r>
            <a:r>
              <a:rPr lang="pt-BR" sz="1600" dirty="0"/>
              <a:t>Nathalia;  </a:t>
            </a:r>
            <a:r>
              <a:rPr lang="pt-BR" sz="1800" dirty="0"/>
              <a:t> 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724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724619"/>
            <a:ext cx="8520600" cy="420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BR" dirty="0">
                <a:hlinkClick r:id="rId8"/>
              </a:rPr>
              <a:t>https://pt.wikipedia.org/wiki/Merge_sort</a:t>
            </a:r>
            <a:r>
              <a:rPr lang="pt-BR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90376" y="1618730"/>
            <a:ext cx="4344383" cy="31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Ainda existem discussões sobre o assunto, mas há evidências que o algoritmo foi proposto por John Von Neumann em 1945. A atribuição a ele veio de </a:t>
            </a:r>
            <a:r>
              <a:rPr lang="pt-BR" dirty="0" err="1"/>
              <a:t>Knuth</a:t>
            </a:r>
            <a:r>
              <a:rPr lang="pt-BR" dirty="0"/>
              <a:t>, que argumentou no seu livro ‘Arte de Programação Computacional: Ordenando e Procurando’ que Von Neumann foi o primeiro a descrever a </a:t>
            </a:r>
            <a:r>
              <a:rPr lang="pt-BR" dirty="0" err="1"/>
              <a:t>idéia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82" y="1618730"/>
            <a:ext cx="2026396" cy="260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Mergesort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Em ciência da computação, o Big “O” é usado para classificar algoritmos pela forma como eles respondem em termos do crescimento do número de operações conforme cresce o número de elementos processados (a quantidade de itens </a:t>
            </a:r>
            <a:r>
              <a:rPr lang="pt-BR" dirty="0" smtClean="0"/>
              <a:t>é descrita</a:t>
            </a:r>
            <a:r>
              <a:rPr lang="pt-BR" dirty="0"/>
              <a:t>, genericamente, </a:t>
            </a:r>
            <a:r>
              <a:rPr lang="pt-BR" dirty="0" smtClean="0"/>
              <a:t>por n</a:t>
            </a:r>
            <a:r>
              <a:rPr lang="pt-BR" dirty="0"/>
              <a:t>).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Definição dos casos</a:t>
            </a:r>
            <a:r>
              <a:rPr lang="pt-BR"/>
              <a:t>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3902233709"/>
              </p:ext>
            </p:extLst>
          </p:nvPr>
        </p:nvGraphicFramePr>
        <p:xfrm>
          <a:off x="1445450" y="3397390"/>
          <a:ext cx="4974500" cy="146292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7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</a:t>
                      </a:r>
                      <a:r>
                        <a:rPr lang="pt-BR" sz="1200" dirty="0" smtClean="0">
                          <a:solidFill>
                            <a:schemeClr val="dk1"/>
                          </a:solidFill>
                        </a:rPr>
                        <a:t>log2 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13" name="Shape 113" descr="ze3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289</TotalTime>
  <Words>551</Words>
  <Application>Microsoft Office PowerPoint</Application>
  <PresentationFormat>Apresentação na tela (16:9)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Mergesort</vt:lpstr>
      <vt:lpstr>Apresentação do PowerPoint</vt:lpstr>
      <vt:lpstr>História</vt:lpstr>
      <vt:lpstr>Definição</vt:lpstr>
      <vt:lpstr>Classificação</vt:lpstr>
      <vt:lpstr>Classificação</vt:lpstr>
      <vt:lpstr>Big “O”</vt:lpstr>
      <vt:lpstr>Complexidade</vt:lpstr>
      <vt:lpstr>Complexidade</vt:lpstr>
      <vt:lpstr>Comparação do uso de memória aux.</vt:lpstr>
      <vt:lpstr>Representação gráfica</vt:lpstr>
      <vt:lpstr>Exemplo</vt:lpstr>
      <vt:lpstr>Teste</vt:lpstr>
      <vt:lpstr>Teste</vt:lpstr>
      <vt:lpstr>Teste</vt:lpstr>
      <vt:lpstr>Teste</vt:lpstr>
      <vt:lpstr>Variações</vt:lpstr>
      <vt:lpstr>Vantagens</vt:lpstr>
      <vt:lpstr>Desvantagens</vt:lpstr>
      <vt:lpstr>referência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Gustavo Vieira</cp:lastModifiedBy>
  <cp:revision>18</cp:revision>
  <dcterms:modified xsi:type="dcterms:W3CDTF">2018-03-28T10:58:53Z</dcterms:modified>
</cp:coreProperties>
</file>