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F83F6D-EDCA-482C-9F22-FFC539A8D549}">
  <a:tblStyle styleId="{33F83F6D-EDCA-482C-9F22-FFC539A8D5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75289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938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873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129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254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110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478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26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587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959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492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97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327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98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6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55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174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654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569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22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94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1907" y="0"/>
            <a:ext cx="8762858" cy="4941094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3211693"/>
            <a:ext cx="8496943" cy="1521634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0"/>
            <a:ext cx="6539684" cy="342658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21350" y="219988"/>
            <a:ext cx="8525337" cy="431385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668401" y="496992"/>
            <a:ext cx="7316390" cy="2074896"/>
          </a:xfr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737297" y="2628907"/>
            <a:ext cx="7316390" cy="412750"/>
          </a:xfrm>
        </p:spPr>
        <p:txBody>
          <a:bodyPr anchor="t">
            <a:noAutofit/>
          </a:bodyPr>
          <a:lstStyle>
            <a:lvl1pPr marL="0" indent="0" algn="r">
              <a:buNone/>
              <a:defRPr sz="21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711406" y="3433847"/>
            <a:ext cx="4607740" cy="872334"/>
          </a:xfrm>
        </p:spPr>
        <p:txBody>
          <a:bodyPr/>
          <a:lstStyle>
            <a:lvl1pPr algn="ctr">
              <a:defRPr sz="40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4170" y="3662268"/>
            <a:ext cx="3035429" cy="896654"/>
          </a:xfrm>
        </p:spPr>
        <p:txBody>
          <a:bodyPr vert="horz" lIns="91440" tIns="45720" rIns="91440" bIns="45720" rtlCol="0" anchor="ctr"/>
          <a:lstStyle>
            <a:lvl1pPr algn="r">
              <a:defRPr lang="en-US" sz="405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388818" y="2874486"/>
            <a:ext cx="680390" cy="37385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25" name="5-Point Star 24"/>
          <p:cNvSpPr/>
          <p:nvPr/>
        </p:nvSpPr>
        <p:spPr>
          <a:xfrm rot="21420000">
            <a:off x="3166039" y="3833517"/>
            <a:ext cx="386540" cy="38654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00457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079749"/>
            <a:ext cx="7796031" cy="4416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514350"/>
            <a:ext cx="7794385" cy="2396177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3527192"/>
            <a:ext cx="7796046" cy="511854"/>
          </a:xfrm>
        </p:spPr>
        <p:txBody>
          <a:bodyPr anchor="t"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255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14351"/>
            <a:ext cx="7797677" cy="2396177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3079750"/>
            <a:ext cx="7796047" cy="9552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4419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514350"/>
            <a:ext cx="7143765" cy="2187528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2707524"/>
            <a:ext cx="6500967" cy="283326"/>
          </a:xfrm>
        </p:spPr>
        <p:txBody>
          <a:bodyPr anchor="t">
            <a:normAutofit/>
          </a:bodyPr>
          <a:lstStyle>
            <a:lvl1pPr marL="0" indent="0" algn="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079751"/>
            <a:ext cx="7797662" cy="9511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514351" y="6694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4812" y="219212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522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292891"/>
            <a:ext cx="7796030" cy="18838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185601"/>
            <a:ext cx="7796030" cy="85548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8969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6030" cy="86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8551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1547547"/>
            <a:ext cx="2482596" cy="115254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3291966"/>
            <a:ext cx="2482596" cy="73897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1547547"/>
            <a:ext cx="2482596" cy="1151428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9" y="3291965"/>
            <a:ext cx="2482596" cy="73897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1547546"/>
            <a:ext cx="2482596" cy="115289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3291963"/>
            <a:ext cx="2482596" cy="738977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0675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1547547"/>
            <a:ext cx="7796030" cy="2483393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21665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514350"/>
            <a:ext cx="1698485" cy="35165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514350"/>
            <a:ext cx="5928323" cy="3516589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39776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29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547547"/>
            <a:ext cx="7796030" cy="248339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2612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14351"/>
            <a:ext cx="7796030" cy="2395115"/>
          </a:xfrm>
        </p:spPr>
        <p:txBody>
          <a:bodyPr anchor="b">
            <a:normAutofit/>
          </a:bodyPr>
          <a:lstStyle>
            <a:lvl1pPr algn="l"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806700"/>
            <a:ext cx="7796030" cy="1229711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1753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860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1547547"/>
            <a:ext cx="3816536" cy="2483392"/>
          </a:xfrm>
        </p:spPr>
        <p:txBody>
          <a:bodyPr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1547547"/>
            <a:ext cx="3814904" cy="2483392"/>
          </a:xfrm>
        </p:spPr>
        <p:txBody>
          <a:bodyPr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3502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6030" cy="86860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767" y="1547547"/>
            <a:ext cx="3642119" cy="50999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146300"/>
            <a:ext cx="3816534" cy="1884639"/>
          </a:xfrm>
        </p:spPr>
        <p:txBody>
          <a:bodyPr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644" y="1547547"/>
            <a:ext cx="3648368" cy="50999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146300"/>
            <a:ext cx="3816535" cy="1884639"/>
          </a:xfrm>
        </p:spPr>
        <p:txBody>
          <a:bodyPr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3244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8312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8653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514350"/>
            <a:ext cx="3095145" cy="1517439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514350"/>
            <a:ext cx="4525781" cy="351658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031789"/>
            <a:ext cx="3095146" cy="199915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814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14350"/>
            <a:ext cx="4758977" cy="1517439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1771" y="0"/>
            <a:ext cx="2698610" cy="3803650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031789"/>
            <a:ext cx="4758976" cy="1771861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5018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0"/>
            <a:ext cx="9004013" cy="498306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3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547547"/>
            <a:ext cx="7797662" cy="2483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4318000"/>
            <a:ext cx="2838450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318000"/>
            <a:ext cx="4124789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4318000"/>
            <a:ext cx="680390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23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yCE0HXoR30&amp;index=31&amp;list=PLfBVIACcCSiMUBRKCLYnawC7PjC9DdNA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jpg"/><Relationship Id="rId4" Type="http://schemas.openxmlformats.org/officeDocument/2006/relationships/hyperlink" Target="http://www.youtube.com/watch?v=tyCE0HXoR3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Merge_sort" TargetMode="External"/><Relationship Id="rId3" Type="http://schemas.openxmlformats.org/officeDocument/2006/relationships/hyperlink" Target="http://www.ft.unicamp.br/liag/siteEd/includes/arquivos/MergeSortResumo_Grupo4_ST364A_2010.pdf" TargetMode="External"/><Relationship Id="rId7" Type="http://schemas.openxmlformats.org/officeDocument/2006/relationships/hyperlink" Target="http://pt.stackoverflow.com/questions/56836/defini%C3%A7%C3%A3o-da-nota%C3%A7%C3%A3o-big-o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professor.ufabc.edu.br/~leticia.bueno/classes/aa/materiais/mergesort.pdf" TargetMode="External"/><Relationship Id="rId5" Type="http://schemas.openxmlformats.org/officeDocument/2006/relationships/hyperlink" Target="http://www2.ic.uff.br/~boeres/slides_ed/ed4.pdf" TargetMode="External"/><Relationship Id="rId4" Type="http://schemas.openxmlformats.org/officeDocument/2006/relationships/hyperlink" Target="http://www.inf.ufrgs.br/~prestes/Courses/Complexity/aula19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 descr="Merge_sort_animation2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404099">
            <a:off x="14828" y="231119"/>
            <a:ext cx="8208185" cy="323696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-233705" y="717650"/>
            <a:ext cx="8520600" cy="8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Mergesort</a:t>
            </a: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-141379" y="1665466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Algoritmos de ordenação</a:t>
            </a:r>
            <a:br>
              <a:rPr lang="pt-BR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do uso de memória aux.</a:t>
            </a:r>
            <a:endParaRPr/>
          </a:p>
        </p:txBody>
      </p:sp>
      <p:graphicFrame>
        <p:nvGraphicFramePr>
          <p:cNvPr id="119" name="Shape 119"/>
          <p:cNvGraphicFramePr/>
          <p:nvPr>
            <p:extLst>
              <p:ext uri="{D42A27DB-BD31-4B8C-83A1-F6EECF244321}">
                <p14:modId xmlns:p14="http://schemas.microsoft.com/office/powerpoint/2010/main" val="522173414"/>
              </p:ext>
            </p:extLst>
          </p:nvPr>
        </p:nvGraphicFramePr>
        <p:xfrm>
          <a:off x="2271025" y="2189000"/>
          <a:ext cx="4091100" cy="198105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20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Métodos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Memória aux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Bucket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O(n)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Radix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O(n)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Heap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O(1)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Merge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O(n)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gráfica</a:t>
            </a: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4397925"/>
            <a:ext cx="85206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https://www.youtube.com/watch?v=tyCE0HXoR30&amp;index=31&amp;list=PLfBVIACcCSiMUBRKCLYnawC7PjC9DdNAk</a:t>
            </a:r>
            <a:endParaRPr sz="11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  <p:sp>
        <p:nvSpPr>
          <p:cNvPr id="126" name="Shape 126" title="mergesort">
            <a:hlinkClick r:id="rId4"/>
          </p:cNvPr>
          <p:cNvSpPr/>
          <p:nvPr/>
        </p:nvSpPr>
        <p:spPr>
          <a:xfrm>
            <a:off x="2286000" y="1257050"/>
            <a:ext cx="4572000" cy="30292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588" y="1579875"/>
            <a:ext cx="4228826" cy="31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306674"/>
            <a:ext cx="8520600" cy="3644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Teste realizado por um aluno na Universidade Federal de Ouro Preto.</a:t>
            </a:r>
            <a:br>
              <a:rPr lang="pt-BR" dirty="0"/>
            </a:br>
            <a:r>
              <a:rPr lang="pt-BR" dirty="0"/>
              <a:t>Computador com as seguintes configurações: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Processador Pentium D 2.8 </a:t>
            </a:r>
            <a:r>
              <a:rPr lang="pt-BR" dirty="0" err="1"/>
              <a:t>Ghz</a:t>
            </a:r>
            <a:r>
              <a:rPr lang="pt-BR" dirty="0"/>
              <a:t> FSB 800 </a:t>
            </a:r>
            <a:r>
              <a:rPr lang="pt-BR" dirty="0" err="1"/>
              <a:t>Mhz</a:t>
            </a:r>
            <a:r>
              <a:rPr lang="pt-BR" dirty="0"/>
              <a:t>, 1 GB de memória </a:t>
            </a:r>
            <a:r>
              <a:rPr lang="pt-BR" dirty="0" err="1"/>
              <a:t>ram</a:t>
            </a:r>
            <a:r>
              <a:rPr lang="pt-BR" dirty="0"/>
              <a:t> DDR 533 </a:t>
            </a:r>
            <a:r>
              <a:rPr lang="pt-BR" dirty="0" err="1"/>
              <a:t>Mhz</a:t>
            </a:r>
            <a:r>
              <a:rPr lang="pt-BR" dirty="0"/>
              <a:t>, Sistema Operacional Microsoft Windows XP Service Pack 3.</a:t>
            </a:r>
            <a:endParaRPr dirty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-     Linguagem C++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Métodos de ordenação:</a:t>
            </a:r>
            <a:br>
              <a:rPr lang="pt-BR" dirty="0"/>
            </a:br>
            <a:r>
              <a:rPr lang="pt-BR" dirty="0"/>
              <a:t>1. </a:t>
            </a:r>
            <a:r>
              <a:rPr lang="pt-BR" dirty="0" err="1"/>
              <a:t>BubbleSort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2. </a:t>
            </a:r>
            <a:r>
              <a:rPr lang="pt-BR" dirty="0" err="1"/>
              <a:t>QuickSort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3. </a:t>
            </a:r>
            <a:r>
              <a:rPr lang="pt-BR" dirty="0" err="1"/>
              <a:t>MergeSort</a:t>
            </a:r>
            <a:r>
              <a:rPr lang="pt-BR" dirty="0"/>
              <a:t/>
            </a:r>
            <a:br>
              <a:rPr lang="pt-BR" dirty="0"/>
            </a:b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  <p:graphicFrame>
        <p:nvGraphicFramePr>
          <p:cNvPr id="144" name="Shape 144"/>
          <p:cNvGraphicFramePr/>
          <p:nvPr>
            <p:extLst>
              <p:ext uri="{D42A27DB-BD31-4B8C-83A1-F6EECF244321}">
                <p14:modId xmlns:p14="http://schemas.microsoft.com/office/powerpoint/2010/main" val="1411902465"/>
              </p:ext>
            </p:extLst>
          </p:nvPr>
        </p:nvGraphicFramePr>
        <p:xfrm>
          <a:off x="952500" y="1997641"/>
          <a:ext cx="7239000" cy="233154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Quantidade de Comparações 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Bucket </a:t>
                      </a:r>
                      <a:r>
                        <a:rPr lang="pt-BR" b="1" dirty="0" err="1">
                          <a:solidFill>
                            <a:schemeClr val="dk1"/>
                          </a:solidFill>
                        </a:rPr>
                        <a:t>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RadixSort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HeapSort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997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12.852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181.203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2.114.943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558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8.744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123.685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1.566.749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5" name="Shape 145"/>
          <p:cNvSpPr txBox="1"/>
          <p:nvPr/>
        </p:nvSpPr>
        <p:spPr>
          <a:xfrm>
            <a:off x="952500" y="1286083"/>
            <a:ext cx="723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dk1"/>
                </a:solidFill>
              </a:rPr>
              <a:t>Tipo de vetor</a:t>
            </a:r>
            <a:r>
              <a:rPr lang="pt-BR" sz="1800" dirty="0">
                <a:solidFill>
                  <a:schemeClr val="dk1"/>
                </a:solidFill>
              </a:rPr>
              <a:t>: Vetor aleatório – Caso médio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  <p:graphicFrame>
        <p:nvGraphicFramePr>
          <p:cNvPr id="151" name="Shape 151"/>
          <p:cNvGraphicFramePr/>
          <p:nvPr>
            <p:extLst>
              <p:ext uri="{D42A27DB-BD31-4B8C-83A1-F6EECF244321}">
                <p14:modId xmlns:p14="http://schemas.microsoft.com/office/powerpoint/2010/main" val="1844377649"/>
              </p:ext>
            </p:extLst>
          </p:nvPr>
        </p:nvGraphicFramePr>
        <p:xfrm>
          <a:off x="952500" y="2047838"/>
          <a:ext cx="7239000" cy="233154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Quantidade de Movimentos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BucketSort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2.628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242.827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25.160.491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2.499.136.980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RadixSort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570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8.136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103.575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1.310.586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HeapSort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1.376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19.968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272.640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3.385.984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2" name="Shape 152"/>
          <p:cNvSpPr txBox="1"/>
          <p:nvPr/>
        </p:nvSpPr>
        <p:spPr>
          <a:xfrm>
            <a:off x="952500" y="1347728"/>
            <a:ext cx="723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dk1"/>
                </a:solidFill>
              </a:rPr>
              <a:t>Tipo de vetor</a:t>
            </a:r>
            <a:r>
              <a:rPr lang="pt-BR" sz="1800" dirty="0">
                <a:solidFill>
                  <a:schemeClr val="dk1"/>
                </a:solidFill>
              </a:rPr>
              <a:t>: Vetor aleatório – Caso médio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</a:t>
            </a:r>
            <a:endParaRPr/>
          </a:p>
        </p:txBody>
      </p:sp>
      <p:graphicFrame>
        <p:nvGraphicFramePr>
          <p:cNvPr id="158" name="Shape 158"/>
          <p:cNvGraphicFramePr/>
          <p:nvPr>
            <p:extLst>
              <p:ext uri="{D42A27DB-BD31-4B8C-83A1-F6EECF244321}">
                <p14:modId xmlns:p14="http://schemas.microsoft.com/office/powerpoint/2010/main" val="1328235775"/>
              </p:ext>
            </p:extLst>
          </p:nvPr>
        </p:nvGraphicFramePr>
        <p:xfrm>
          <a:off x="952500" y="1935995"/>
          <a:ext cx="7239000" cy="2342441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491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Tempo de execução (s)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>
                          <a:solidFill>
                            <a:schemeClr val="dk1"/>
                          </a:solidFill>
                        </a:rPr>
                        <a:t>100.000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BucketSort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0,00007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0,0081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0,8587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114,8400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RadixSort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0,00003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0,0004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0,0049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0,0844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HeapSort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 dirty="0">
                          <a:solidFill>
                            <a:schemeClr val="dk1"/>
                          </a:solidFill>
                        </a:rPr>
                        <a:t>MergeSort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0,00015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0,0016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0,0194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</a:rPr>
                        <a:t>0,2316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9" name="Shape 159"/>
          <p:cNvSpPr txBox="1"/>
          <p:nvPr/>
        </p:nvSpPr>
        <p:spPr>
          <a:xfrm>
            <a:off x="952500" y="1255260"/>
            <a:ext cx="723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dk1"/>
                </a:solidFill>
              </a:rPr>
              <a:t>Tipo de vetor</a:t>
            </a:r>
            <a:r>
              <a:rPr lang="pt-BR" sz="1800" dirty="0">
                <a:solidFill>
                  <a:schemeClr val="dk1"/>
                </a:solidFill>
              </a:rPr>
              <a:t>: Vetor aleatório – Caso médio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Variações</a:t>
            </a: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Versão interativa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Código com uma menor legibilidade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Mesma complexidade computacional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Versão distribuída 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Implementação com algoritmos paralelos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Algoritmo de fácil implementação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Melhoria de tempo na execução total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1508600"/>
            <a:ext cx="8520600" cy="30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Fácil implementação;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Pior caso: O(n log2 n);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Algoritmo estável;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</a:rPr>
              <a:t>Recomendado para uso de vetores grandes.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698650"/>
            <a:ext cx="8520600" cy="28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Utiliza memória auxiliar;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Alto consumo de memória.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305" y="1036175"/>
            <a:ext cx="319937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052850" y="2185700"/>
            <a:ext cx="3118830" cy="2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Docente: Francisleide Almeida.</a:t>
            </a: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Discentes: Gustavo;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    </a:t>
            </a:r>
            <a:r>
              <a:rPr lang="pt-BR" sz="1600" dirty="0" smtClean="0"/>
              <a:t>	Jorge</a:t>
            </a:r>
            <a:r>
              <a:rPr lang="pt-BR" sz="1600" dirty="0"/>
              <a:t>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              </a:t>
            </a:r>
            <a:r>
              <a:rPr lang="pt-BR" sz="1600"/>
              <a:t>	</a:t>
            </a:r>
            <a:r>
              <a:rPr lang="pt-BR" sz="1600" smtClean="0"/>
              <a:t>Nathalia</a:t>
            </a:r>
            <a:r>
              <a:rPr lang="pt-BR" sz="1600" dirty="0"/>
              <a:t>;  </a:t>
            </a:r>
            <a:r>
              <a:rPr lang="pt-BR" sz="1800" dirty="0"/>
              <a:t> 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		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1"/>
            <a:ext cx="8520600" cy="7246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referência</a:t>
            </a:r>
            <a:endParaRPr dirty="0"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11700" y="724619"/>
            <a:ext cx="8520600" cy="4209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3"/>
              </a:rPr>
              <a:t>http://www.ft.unicamp.br/liag/siteEd/includes/arquivos/MergeSortResumo_Grupo4_ST364A_2010.pdf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4"/>
              </a:rPr>
              <a:t>http://www.inf.ufrgs.br/~prestes/Courses/Complexity/aula19.pdf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5"/>
              </a:rPr>
              <a:t>http://www2.ic.uff.br/~boeres/slides_ed/ed4.pdf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6"/>
              </a:rPr>
              <a:t>http://professor.ufabc.edu.br/~leticia.bueno/classes/aa/materiais/mergesort.pdf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7"/>
              </a:rPr>
              <a:t>http://pt.stackoverflow.com/questions/56836/defini%C3%A7%C3%A3o-da-nota%C3%A7%C3%A3o-big-o</a:t>
            </a:r>
            <a:endParaRPr lang="pt-BR" u="sng" dirty="0">
              <a:solidFill>
                <a:schemeClr val="hlink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pt-BR" dirty="0">
                <a:hlinkClick r:id="rId8"/>
              </a:rPr>
              <a:t>https://pt.wikipedia.org/wiki/Merge_sort</a:t>
            </a:r>
            <a:r>
              <a:rPr lang="pt-BR" dirty="0"/>
              <a:t>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37824" y="33694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História</a:t>
            </a:r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419034"/>
            <a:ext cx="8520600" cy="31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Ainda existem discussões sobre o assunto, mas há evidências que o algoritmo foi proposto por John Von Neumann em 1945. A atribuição a ele veio de </a:t>
            </a:r>
            <a:r>
              <a:rPr lang="pt-BR" dirty="0" err="1"/>
              <a:t>Knuth</a:t>
            </a:r>
            <a:r>
              <a:rPr lang="pt-BR" dirty="0"/>
              <a:t>, que argumentou no seu livro ‘Arte de Programação Computacional: Ordenando e Procurando’ que Von Neumann foi o primeiro a descrever a </a:t>
            </a:r>
            <a:r>
              <a:rPr lang="pt-BR" dirty="0" err="1"/>
              <a:t>idéia</a:t>
            </a:r>
            <a:r>
              <a:rPr lang="pt-BR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520475"/>
            <a:ext cx="8520600" cy="30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err="1"/>
              <a:t>Mergesort</a:t>
            </a:r>
            <a:r>
              <a:rPr lang="pt-BR" dirty="0"/>
              <a:t> é um algoritmo recursivo, que é implementado dividindo uma sequência original em pares de dados, ordena-as e depois as agrupa em sequências de quatro elementos, e assim por diante, até ter toda a sequência dividida em apenas duas partes.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484850"/>
            <a:ext cx="8520600" cy="3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Mergesort é classificado como ordenação por partição, que parte do princípio de "dividir para conquistar". Este princípio consiste em dividir um problema maior em problemas pequenos, e sucessivamente até que o mesmo seja resolvido diretamente.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Classificação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58875" y="1330975"/>
            <a:ext cx="8520600" cy="3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Divisão</a:t>
            </a:r>
            <a:r>
              <a:rPr lang="pt-BR"/>
              <a:t>: o problema maior é dividido em problemas menores e os problemas menores obtidos são novamente divididos sucessivamente de maneira recursiva.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/>
              <a:t>Conquista</a:t>
            </a:r>
            <a:r>
              <a:rPr lang="pt-BR"/>
              <a:t>: o resultado do problema é calculado quando o problema é pequeno o suficiente.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b="1"/>
              <a:t>Combinação</a:t>
            </a:r>
            <a:r>
              <a:rPr lang="pt-BR"/>
              <a:t>: os resultados dos problemas menores são combinados até que seja obtida a solução do problema maior.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Big “O”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520475"/>
            <a:ext cx="8520600" cy="30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Em ciência da computação, o Big “O” é usado para classificar algoritmos pela forma como eles respondem em termos do crescimento do número de operações conforme cresce o número de elementos processados (a quantidade de itens é descrita, genericamente, por n).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627400"/>
            <a:ext cx="8520600" cy="17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Definição dos casos</a:t>
            </a:r>
            <a:r>
              <a:rPr lang="pt-BR"/>
              <a:t>: 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melhor caso nunca é necessário trocar após comparações;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médio caso há necessidade de haver troca após comparações;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pior caso sempre é necessário trocar após comparações.</a:t>
            </a:r>
            <a:endParaRPr/>
          </a:p>
        </p:txBody>
      </p:sp>
      <p:graphicFrame>
        <p:nvGraphicFramePr>
          <p:cNvPr id="107" name="Shape 107"/>
          <p:cNvGraphicFramePr/>
          <p:nvPr>
            <p:extLst>
              <p:ext uri="{D42A27DB-BD31-4B8C-83A1-F6EECF244321}">
                <p14:modId xmlns:p14="http://schemas.microsoft.com/office/powerpoint/2010/main" val="1294768940"/>
              </p:ext>
            </p:extLst>
          </p:nvPr>
        </p:nvGraphicFramePr>
        <p:xfrm>
          <a:off x="1445450" y="3397390"/>
          <a:ext cx="4974500" cy="1462920"/>
        </p:xfrm>
        <a:graphic>
          <a:graphicData uri="http://schemas.openxmlformats.org/drawingml/2006/table">
            <a:tbl>
              <a:tblPr>
                <a:noFill/>
                <a:tableStyleId>{33F83F6D-EDCA-482C-9F22-FFC539A8D549}</a:tableStyleId>
              </a:tblPr>
              <a:tblGrid>
                <a:gridCol w="248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6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Melhor caso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O(n log2 n)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Caso médio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O(n log2 n)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Pior caso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O(n log2 n)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Memória auxiliar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</a:rPr>
                        <a:t>O(n)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</a:t>
            </a:r>
            <a:endParaRPr/>
          </a:p>
        </p:txBody>
      </p:sp>
      <p:pic>
        <p:nvPicPr>
          <p:cNvPr id="113" name="Shape 113" descr="ze3e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988" y="1595325"/>
            <a:ext cx="5888024" cy="2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166</TotalTime>
  <Words>551</Words>
  <Application>Microsoft Office PowerPoint</Application>
  <PresentationFormat>Apresentação na tela (16:9)</PresentationFormat>
  <Paragraphs>140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Impact</vt:lpstr>
      <vt:lpstr>Arial</vt:lpstr>
      <vt:lpstr>Evento Principal</vt:lpstr>
      <vt:lpstr>Mergesort</vt:lpstr>
      <vt:lpstr>Apresentação do PowerPoint</vt:lpstr>
      <vt:lpstr>História</vt:lpstr>
      <vt:lpstr>Definição</vt:lpstr>
      <vt:lpstr>Classificação</vt:lpstr>
      <vt:lpstr>Classificação</vt:lpstr>
      <vt:lpstr>Big “O”</vt:lpstr>
      <vt:lpstr>Complexidade</vt:lpstr>
      <vt:lpstr>Complexidade</vt:lpstr>
      <vt:lpstr>Comparação do uso de memória aux.</vt:lpstr>
      <vt:lpstr>Representação gráfica</vt:lpstr>
      <vt:lpstr>Exemplo</vt:lpstr>
      <vt:lpstr>Teste</vt:lpstr>
      <vt:lpstr>Teste</vt:lpstr>
      <vt:lpstr>Teste</vt:lpstr>
      <vt:lpstr>Teste</vt:lpstr>
      <vt:lpstr>Variações</vt:lpstr>
      <vt:lpstr>Vantagens</vt:lpstr>
      <vt:lpstr>Desvantagens</vt:lpstr>
      <vt:lpstr>referência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Mergesort</dc:title>
  <cp:lastModifiedBy>aluno</cp:lastModifiedBy>
  <cp:revision>14</cp:revision>
  <dcterms:modified xsi:type="dcterms:W3CDTF">2018-03-26T13:24:47Z</dcterms:modified>
</cp:coreProperties>
</file>