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Alfa Slab One" panose="020B0604020202020204" charset="0"/>
      <p:regular r:id="rId18"/>
    </p:embeddedFont>
    <p:embeddedFont>
      <p:font typeface="Merriweather" panose="00000500000000000000" pitchFamily="2" charset="0"/>
      <p:regular r:id="rId19"/>
      <p:bold r:id="rId20"/>
      <p:italic r:id="rId21"/>
      <p:boldItalic r:id="rId22"/>
    </p:embeddedFont>
    <p:embeddedFont>
      <p:font typeface="Proxima Nova"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86DC43B-3F20-4CE0-ACAC-4783CEDB08A2}">
  <a:tblStyle styleId="{786DC43B-3F20-4CE0-ACAC-4783CEDB08A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47bbac079d_0_1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47bbac079d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47bbac079d_0_1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47bbac079d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47bbac079d_0_1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47bbac079d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47bbac079d_0_1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47bbac079d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47bbac079d_0_2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47bbac079d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47bbac079d_0_2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147bbac079d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147bbac079d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147bbac079d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47bbac079d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47bbac079d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47bbac079d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47bbac079d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47bbac079d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47bbac079d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47bbac079d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47bbac079d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47bbac079d_0_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47bbac079d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47bbac079d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47bbac079d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47bbac079d_0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47bbac079d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w="76200" cap="flat" cmpd="sng">
            <a:solidFill>
              <a:schemeClr val="dk1"/>
            </a:solidFill>
            <a:prstDash val="solid"/>
            <a:round/>
            <a:headEnd type="none" w="sm" len="sm"/>
            <a:tailEnd type="none" w="sm" len="sm"/>
          </a:ln>
        </p:spPr>
      </p:cxnSp>
      <p:sp>
        <p:nvSpPr>
          <p:cNvPr id="11" name="Google Shape;11;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2" name="Google Shape;12;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490875"/>
            <a:ext cx="2808000" cy="30780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0" name="Google Shape;40;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95400" y="248350"/>
            <a:ext cx="8953200" cy="1957800"/>
          </a:xfrm>
          <a:prstGeom prst="rect">
            <a:avLst/>
          </a:prstGeom>
          <a:solidFill>
            <a:srgbClr val="A4C2F4"/>
          </a:solidFill>
          <a:ln w="9525" cap="flat" cmpd="sng">
            <a:solidFill>
              <a:srgbClr val="000000"/>
            </a:solidFill>
            <a:prstDash val="solid"/>
            <a:round/>
            <a:headEnd type="none" w="sm" len="sm"/>
            <a:tailEnd type="none" w="sm" len="sm"/>
          </a:ln>
        </p:spPr>
        <p:txBody>
          <a:bodyPr spcFirstLastPara="1" wrap="square" lIns="91425" tIns="91425" rIns="91425" bIns="91425" anchor="b" anchorCtr="0">
            <a:normAutofit/>
          </a:bodyPr>
          <a:lstStyle/>
          <a:p>
            <a:pPr marL="0" lvl="0" indent="0" algn="ctr" rtl="0">
              <a:spcBef>
                <a:spcPts val="0"/>
              </a:spcBef>
              <a:spcAft>
                <a:spcPts val="0"/>
              </a:spcAft>
              <a:buNone/>
            </a:pPr>
            <a:r>
              <a:rPr lang="en" sz="4900" b="1">
                <a:latin typeface="Merriweather"/>
                <a:ea typeface="Merriweather"/>
                <a:cs typeface="Merriweather"/>
                <a:sym typeface="Merriweather"/>
              </a:rPr>
              <a:t>CRICKET MATCH PREDICTION</a:t>
            </a:r>
            <a:endParaRPr sz="4900" b="1">
              <a:latin typeface="Merriweather"/>
              <a:ea typeface="Merriweather"/>
              <a:cs typeface="Merriweather"/>
              <a:sym typeface="Merriweather"/>
            </a:endParaRPr>
          </a:p>
        </p:txBody>
      </p:sp>
      <p:pic>
        <p:nvPicPr>
          <p:cNvPr id="58" name="Google Shape;58;p13"/>
          <p:cNvPicPr preferRelativeResize="0"/>
          <p:nvPr/>
        </p:nvPicPr>
        <p:blipFill>
          <a:blip r:embed="rId3">
            <a:alphaModFix/>
          </a:blip>
          <a:stretch>
            <a:fillRect/>
          </a:stretch>
        </p:blipFill>
        <p:spPr>
          <a:xfrm>
            <a:off x="3044800" y="2937351"/>
            <a:ext cx="3054400" cy="152685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 EXTRACTION:-</a:t>
            </a:r>
            <a:endParaRPr/>
          </a:p>
        </p:txBody>
      </p:sp>
      <p:sp>
        <p:nvSpPr>
          <p:cNvPr id="152" name="Google Shape;152;p22"/>
          <p:cNvSpPr txBox="1">
            <a:spLocks noGrp="1"/>
          </p:cNvSpPr>
          <p:nvPr>
            <p:ph type="body" idx="1"/>
          </p:nvPr>
        </p:nvSpPr>
        <p:spPr>
          <a:xfrm>
            <a:off x="311700" y="1195225"/>
            <a:ext cx="8520600" cy="17685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57200" lvl="0" indent="-323850" algn="l" rtl="0">
              <a:spcBef>
                <a:spcPts val="0"/>
              </a:spcBef>
              <a:spcAft>
                <a:spcPts val="0"/>
              </a:spcAft>
              <a:buSzPts val="1500"/>
              <a:buFont typeface="Times New Roman"/>
              <a:buChar char="➔"/>
            </a:pPr>
            <a:r>
              <a:rPr lang="en" sz="1500">
                <a:solidFill>
                  <a:srgbClr val="000000"/>
                </a:solidFill>
                <a:latin typeface="Times New Roman"/>
                <a:ea typeface="Times New Roman"/>
                <a:cs typeface="Times New Roman"/>
                <a:sym typeface="Times New Roman"/>
              </a:rPr>
              <a:t>The main feature extraction we were able to do was to finding out the which team has batted first in the match.</a:t>
            </a:r>
            <a:endParaRPr sz="1500">
              <a:solidFill>
                <a:srgbClr val="000000"/>
              </a:solidFill>
              <a:latin typeface="Times New Roman"/>
              <a:ea typeface="Times New Roman"/>
              <a:cs typeface="Times New Roman"/>
              <a:sym typeface="Times New Roman"/>
            </a:endParaRPr>
          </a:p>
          <a:p>
            <a:pPr marL="914400" lvl="1" indent="-323850" algn="l" rtl="0">
              <a:spcBef>
                <a:spcPts val="0"/>
              </a:spcBef>
              <a:spcAft>
                <a:spcPts val="0"/>
              </a:spcAft>
              <a:buSzPts val="1500"/>
              <a:buChar char="◆"/>
            </a:pPr>
            <a:r>
              <a:rPr lang="en" sz="1500">
                <a:solidFill>
                  <a:srgbClr val="000000"/>
                </a:solidFill>
                <a:latin typeface="Times New Roman"/>
                <a:ea typeface="Times New Roman"/>
                <a:cs typeface="Times New Roman"/>
                <a:sym typeface="Times New Roman"/>
              </a:rPr>
              <a:t>If Team 1 won the toss and elected to bat then return Team 1. </a:t>
            </a:r>
            <a:endParaRPr sz="1500">
              <a:solidFill>
                <a:srgbClr val="000000"/>
              </a:solidFill>
              <a:latin typeface="Times New Roman"/>
              <a:ea typeface="Times New Roman"/>
              <a:cs typeface="Times New Roman"/>
              <a:sym typeface="Times New Roman"/>
            </a:endParaRPr>
          </a:p>
          <a:p>
            <a:pPr marL="914400" lvl="1" indent="-323850" algn="l" rtl="0">
              <a:spcBef>
                <a:spcPts val="0"/>
              </a:spcBef>
              <a:spcAft>
                <a:spcPts val="0"/>
              </a:spcAft>
              <a:buSzPts val="1500"/>
              <a:buChar char="◆"/>
            </a:pPr>
            <a:r>
              <a:rPr lang="en" sz="1500">
                <a:solidFill>
                  <a:srgbClr val="000000"/>
                </a:solidFill>
                <a:latin typeface="Times New Roman"/>
                <a:ea typeface="Times New Roman"/>
                <a:cs typeface="Times New Roman"/>
                <a:sym typeface="Times New Roman"/>
              </a:rPr>
              <a:t>If Team 1 won the toss and elected to field then return Team 2 .</a:t>
            </a:r>
            <a:endParaRPr sz="1500">
              <a:solidFill>
                <a:srgbClr val="000000"/>
              </a:solidFill>
              <a:latin typeface="Times New Roman"/>
              <a:ea typeface="Times New Roman"/>
              <a:cs typeface="Times New Roman"/>
              <a:sym typeface="Times New Roman"/>
            </a:endParaRPr>
          </a:p>
          <a:p>
            <a:pPr marL="914400" lvl="1" indent="-323850" algn="l" rtl="0">
              <a:spcBef>
                <a:spcPts val="0"/>
              </a:spcBef>
              <a:spcAft>
                <a:spcPts val="0"/>
              </a:spcAft>
              <a:buSzPts val="1500"/>
              <a:buFont typeface="Times New Roman"/>
              <a:buChar char="◆"/>
            </a:pPr>
            <a:r>
              <a:rPr lang="en" sz="1500">
                <a:solidFill>
                  <a:srgbClr val="000000"/>
                </a:solidFill>
                <a:latin typeface="Times New Roman"/>
                <a:ea typeface="Times New Roman"/>
                <a:cs typeface="Times New Roman"/>
                <a:sym typeface="Times New Roman"/>
              </a:rPr>
              <a:t>If Team 2 won the toss and elected to bat then return Team 2.</a:t>
            </a:r>
            <a:endParaRPr sz="1500">
              <a:solidFill>
                <a:srgbClr val="000000"/>
              </a:solidFill>
              <a:latin typeface="Times New Roman"/>
              <a:ea typeface="Times New Roman"/>
              <a:cs typeface="Times New Roman"/>
              <a:sym typeface="Times New Roman"/>
            </a:endParaRPr>
          </a:p>
          <a:p>
            <a:pPr marL="914400" lvl="1" indent="-323850" algn="l" rtl="0">
              <a:spcBef>
                <a:spcPts val="0"/>
              </a:spcBef>
              <a:spcAft>
                <a:spcPts val="0"/>
              </a:spcAft>
              <a:buSzPts val="1500"/>
              <a:buFont typeface="Times New Roman"/>
              <a:buChar char="◆"/>
            </a:pPr>
            <a:r>
              <a:rPr lang="en" sz="1500">
                <a:solidFill>
                  <a:srgbClr val="000000"/>
                </a:solidFill>
                <a:latin typeface="Times New Roman"/>
                <a:ea typeface="Times New Roman"/>
                <a:cs typeface="Times New Roman"/>
                <a:sym typeface="Times New Roman"/>
              </a:rPr>
              <a:t>If Team 2 won the toss and elected to field then return Team 1.</a:t>
            </a:r>
            <a:endParaRPr sz="1500">
              <a:solidFill>
                <a:srgbClr val="000000"/>
              </a:solidFill>
              <a:latin typeface="Times New Roman"/>
              <a:ea typeface="Times New Roman"/>
              <a:cs typeface="Times New Roman"/>
              <a:sym typeface="Times New Roman"/>
            </a:endParaRPr>
          </a:p>
          <a:p>
            <a:pPr marL="0" lvl="0" indent="0" algn="l" rtl="0">
              <a:spcBef>
                <a:spcPts val="1200"/>
              </a:spcBef>
              <a:spcAft>
                <a:spcPts val="1200"/>
              </a:spcAft>
              <a:buNone/>
            </a:pPr>
            <a:endParaRPr sz="1000">
              <a:solidFill>
                <a:srgbClr val="000000"/>
              </a:solidFill>
              <a:latin typeface="Times New Roman"/>
              <a:ea typeface="Times New Roman"/>
              <a:cs typeface="Times New Roman"/>
              <a:sym typeface="Times New Roman"/>
            </a:endParaRPr>
          </a:p>
        </p:txBody>
      </p:sp>
      <p:pic>
        <p:nvPicPr>
          <p:cNvPr id="153" name="Google Shape;153;p22"/>
          <p:cNvPicPr preferRelativeResize="0"/>
          <p:nvPr/>
        </p:nvPicPr>
        <p:blipFill>
          <a:blip r:embed="rId3">
            <a:alphaModFix/>
          </a:blip>
          <a:stretch>
            <a:fillRect/>
          </a:stretch>
        </p:blipFill>
        <p:spPr>
          <a:xfrm>
            <a:off x="739150" y="3576150"/>
            <a:ext cx="2476500" cy="514350"/>
          </a:xfrm>
          <a:prstGeom prst="rect">
            <a:avLst/>
          </a:prstGeom>
          <a:noFill/>
          <a:ln w="9525" cap="flat" cmpd="sng">
            <a:solidFill>
              <a:schemeClr val="dk2"/>
            </a:solidFill>
            <a:prstDash val="solid"/>
            <a:round/>
            <a:headEnd type="none" w="sm" len="sm"/>
            <a:tailEnd type="none" w="sm" len="sm"/>
          </a:ln>
        </p:spPr>
      </p:pic>
      <p:cxnSp>
        <p:nvCxnSpPr>
          <p:cNvPr id="154" name="Google Shape;154;p22"/>
          <p:cNvCxnSpPr>
            <a:stCxn id="153" idx="3"/>
            <a:endCxn id="155" idx="1"/>
          </p:cNvCxnSpPr>
          <p:nvPr/>
        </p:nvCxnSpPr>
        <p:spPr>
          <a:xfrm>
            <a:off x="3215650" y="3833325"/>
            <a:ext cx="1244100" cy="0"/>
          </a:xfrm>
          <a:prstGeom prst="straightConnector1">
            <a:avLst/>
          </a:prstGeom>
          <a:noFill/>
          <a:ln w="9525" cap="flat" cmpd="sng">
            <a:solidFill>
              <a:schemeClr val="dk2"/>
            </a:solidFill>
            <a:prstDash val="solid"/>
            <a:round/>
            <a:headEnd type="none" w="med" len="med"/>
            <a:tailEnd type="triangle" w="med" len="med"/>
          </a:ln>
        </p:spPr>
      </p:cxnSp>
      <p:sp>
        <p:nvSpPr>
          <p:cNvPr id="155" name="Google Shape;155;p22"/>
          <p:cNvSpPr txBox="1"/>
          <p:nvPr/>
        </p:nvSpPr>
        <p:spPr>
          <a:xfrm>
            <a:off x="4459600" y="3633225"/>
            <a:ext cx="1738200" cy="400200"/>
          </a:xfrm>
          <a:prstGeom prst="rect">
            <a:avLst/>
          </a:prstGeom>
          <a:solidFill>
            <a:srgbClr val="B6D7A8"/>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India Batted First</a:t>
            </a:r>
            <a:endParaRPr>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MODELING:</a:t>
            </a:r>
            <a:endParaRPr/>
          </a:p>
        </p:txBody>
      </p:sp>
      <p:sp>
        <p:nvSpPr>
          <p:cNvPr id="161" name="Google Shape;161;p23"/>
          <p:cNvSpPr txBox="1">
            <a:spLocks noGrp="1"/>
          </p:cNvSpPr>
          <p:nvPr>
            <p:ph type="body" idx="1"/>
          </p:nvPr>
        </p:nvSpPr>
        <p:spPr>
          <a:xfrm>
            <a:off x="311700" y="1017725"/>
            <a:ext cx="8520600" cy="10560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57200" lvl="0" indent="-342900" algn="l" rtl="0">
              <a:lnSpc>
                <a:spcPct val="95000"/>
              </a:lnSpc>
              <a:spcBef>
                <a:spcPts val="0"/>
              </a:spcBef>
              <a:spcAft>
                <a:spcPts val="0"/>
              </a:spcAft>
              <a:buSzPts val="1800"/>
              <a:buChar char="➔"/>
            </a:pPr>
            <a:r>
              <a:rPr lang="en">
                <a:solidFill>
                  <a:srgbClr val="000000"/>
                </a:solidFill>
                <a:latin typeface="Times New Roman"/>
                <a:ea typeface="Times New Roman"/>
                <a:cs typeface="Times New Roman"/>
                <a:sym typeface="Times New Roman"/>
              </a:rPr>
              <a:t>The modeling part for this project consist of two models. Initially we performed a One hot encoding on the data. This is because we wanted to find the winner of a match based on one of the factors called playing 11 and ground.</a:t>
            </a:r>
            <a:endParaRPr>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1200"/>
              </a:spcAft>
              <a:buSzPts val="358"/>
              <a:buNone/>
            </a:pPr>
            <a:endParaRPr>
              <a:solidFill>
                <a:srgbClr val="000000"/>
              </a:solidFill>
              <a:latin typeface="Times New Roman"/>
              <a:ea typeface="Times New Roman"/>
              <a:cs typeface="Times New Roman"/>
              <a:sym typeface="Times New Roman"/>
            </a:endParaRPr>
          </a:p>
        </p:txBody>
      </p:sp>
      <p:sp>
        <p:nvSpPr>
          <p:cNvPr id="162" name="Google Shape;162;p23"/>
          <p:cNvSpPr/>
          <p:nvPr/>
        </p:nvSpPr>
        <p:spPr>
          <a:xfrm>
            <a:off x="311700" y="2721375"/>
            <a:ext cx="2507700" cy="1396200"/>
          </a:xfrm>
          <a:prstGeom prst="cube">
            <a:avLst>
              <a:gd name="adj" fmla="val 25000"/>
            </a:avLst>
          </a:prstGeom>
          <a:solidFill>
            <a:srgbClr val="DD7E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DATA FRAME WITH 1083 Columns</a:t>
            </a:r>
            <a:endParaRPr/>
          </a:p>
        </p:txBody>
      </p:sp>
      <p:sp>
        <p:nvSpPr>
          <p:cNvPr id="163" name="Google Shape;163;p23"/>
          <p:cNvSpPr/>
          <p:nvPr/>
        </p:nvSpPr>
        <p:spPr>
          <a:xfrm>
            <a:off x="3362575" y="3063225"/>
            <a:ext cx="1095600" cy="712500"/>
          </a:xfrm>
          <a:prstGeom prst="plaque">
            <a:avLst>
              <a:gd name="adj" fmla="val 16667"/>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PCA</a:t>
            </a:r>
            <a:endParaRPr/>
          </a:p>
          <a:p>
            <a:pPr marL="0" lvl="0" indent="0" algn="ctr" rtl="0">
              <a:spcBef>
                <a:spcPts val="0"/>
              </a:spcBef>
              <a:spcAft>
                <a:spcPts val="0"/>
              </a:spcAft>
              <a:buNone/>
            </a:pPr>
            <a:r>
              <a:rPr lang="en"/>
              <a:t>50 Columns</a:t>
            </a:r>
            <a:endParaRPr/>
          </a:p>
        </p:txBody>
      </p:sp>
      <p:sp>
        <p:nvSpPr>
          <p:cNvPr id="164" name="Google Shape;164;p23"/>
          <p:cNvSpPr/>
          <p:nvPr/>
        </p:nvSpPr>
        <p:spPr>
          <a:xfrm>
            <a:off x="5143500" y="2231138"/>
            <a:ext cx="2179800" cy="5034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MODELLING with Grid Search</a:t>
            </a:r>
            <a:endParaRPr/>
          </a:p>
        </p:txBody>
      </p:sp>
      <p:sp>
        <p:nvSpPr>
          <p:cNvPr id="165" name="Google Shape;165;p23"/>
          <p:cNvSpPr/>
          <p:nvPr/>
        </p:nvSpPr>
        <p:spPr>
          <a:xfrm>
            <a:off x="5143700" y="3732963"/>
            <a:ext cx="2279700" cy="384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Random Forest Classifier</a:t>
            </a:r>
            <a:endParaRPr/>
          </a:p>
        </p:txBody>
      </p:sp>
      <p:sp>
        <p:nvSpPr>
          <p:cNvPr id="166" name="Google Shape;166;p23"/>
          <p:cNvSpPr/>
          <p:nvPr/>
        </p:nvSpPr>
        <p:spPr>
          <a:xfrm>
            <a:off x="5143700" y="3063225"/>
            <a:ext cx="1980300" cy="384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Logistic Regression</a:t>
            </a:r>
            <a:endParaRPr/>
          </a:p>
        </p:txBody>
      </p:sp>
      <p:sp>
        <p:nvSpPr>
          <p:cNvPr id="167" name="Google Shape;167;p23"/>
          <p:cNvSpPr txBox="1"/>
          <p:nvPr/>
        </p:nvSpPr>
        <p:spPr>
          <a:xfrm>
            <a:off x="7889000" y="3725175"/>
            <a:ext cx="782100" cy="400200"/>
          </a:xfrm>
          <a:prstGeom prst="rect">
            <a:avLst/>
          </a:prstGeom>
          <a:solidFill>
            <a:srgbClr val="93C47D"/>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88%</a:t>
            </a:r>
            <a:endParaRPr>
              <a:latin typeface="Proxima Nova"/>
              <a:ea typeface="Proxima Nova"/>
              <a:cs typeface="Proxima Nova"/>
              <a:sym typeface="Proxima Nova"/>
            </a:endParaRPr>
          </a:p>
        </p:txBody>
      </p:sp>
      <p:sp>
        <p:nvSpPr>
          <p:cNvPr id="168" name="Google Shape;168;p23"/>
          <p:cNvSpPr txBox="1"/>
          <p:nvPr/>
        </p:nvSpPr>
        <p:spPr>
          <a:xfrm>
            <a:off x="7889000" y="3055425"/>
            <a:ext cx="782100" cy="400200"/>
          </a:xfrm>
          <a:prstGeom prst="rect">
            <a:avLst/>
          </a:prstGeom>
          <a:solidFill>
            <a:srgbClr val="EA9999"/>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67%</a:t>
            </a:r>
            <a:endParaRPr>
              <a:latin typeface="Proxima Nova"/>
              <a:ea typeface="Proxima Nova"/>
              <a:cs typeface="Proxima Nova"/>
              <a:sym typeface="Proxima Nova"/>
            </a:endParaRPr>
          </a:p>
        </p:txBody>
      </p:sp>
      <p:sp>
        <p:nvSpPr>
          <p:cNvPr id="169" name="Google Shape;169;p23"/>
          <p:cNvSpPr/>
          <p:nvPr/>
        </p:nvSpPr>
        <p:spPr>
          <a:xfrm>
            <a:off x="7719500" y="2282475"/>
            <a:ext cx="1121100" cy="5034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Accuracy</a:t>
            </a:r>
            <a:endParaRPr/>
          </a:p>
        </p:txBody>
      </p:sp>
      <p:sp>
        <p:nvSpPr>
          <p:cNvPr id="170" name="Google Shape;170;p23"/>
          <p:cNvSpPr/>
          <p:nvPr/>
        </p:nvSpPr>
        <p:spPr>
          <a:xfrm>
            <a:off x="2819400" y="3269925"/>
            <a:ext cx="370500" cy="2991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1" name="Google Shape;171;p23"/>
          <p:cNvCxnSpPr>
            <a:stCxn id="163" idx="3"/>
            <a:endCxn id="166" idx="1"/>
          </p:cNvCxnSpPr>
          <p:nvPr/>
        </p:nvCxnSpPr>
        <p:spPr>
          <a:xfrm rot="10800000" flipH="1">
            <a:off x="4458175" y="3255675"/>
            <a:ext cx="685500" cy="163800"/>
          </a:xfrm>
          <a:prstGeom prst="straightConnector1">
            <a:avLst/>
          </a:prstGeom>
          <a:noFill/>
          <a:ln w="9525" cap="flat" cmpd="sng">
            <a:solidFill>
              <a:schemeClr val="dk2"/>
            </a:solidFill>
            <a:prstDash val="solid"/>
            <a:round/>
            <a:headEnd type="none" w="med" len="med"/>
            <a:tailEnd type="triangle" w="med" len="med"/>
          </a:ln>
        </p:spPr>
      </p:cxnSp>
      <p:cxnSp>
        <p:nvCxnSpPr>
          <p:cNvPr id="172" name="Google Shape;172;p23"/>
          <p:cNvCxnSpPr>
            <a:stCxn id="163" idx="3"/>
            <a:endCxn id="165" idx="1"/>
          </p:cNvCxnSpPr>
          <p:nvPr/>
        </p:nvCxnSpPr>
        <p:spPr>
          <a:xfrm>
            <a:off x="4458175" y="3419475"/>
            <a:ext cx="685500" cy="505800"/>
          </a:xfrm>
          <a:prstGeom prst="straightConnector1">
            <a:avLst/>
          </a:prstGeom>
          <a:noFill/>
          <a:ln w="9525" cap="flat" cmpd="sng">
            <a:solidFill>
              <a:schemeClr val="dk2"/>
            </a:solidFill>
            <a:prstDash val="solid"/>
            <a:round/>
            <a:headEnd type="none" w="med" len="med"/>
            <a:tailEnd type="triangle" w="med" len="med"/>
          </a:ln>
        </p:spPr>
      </p:cxnSp>
      <p:cxnSp>
        <p:nvCxnSpPr>
          <p:cNvPr id="173" name="Google Shape;173;p23"/>
          <p:cNvCxnSpPr>
            <a:stCxn id="166" idx="3"/>
            <a:endCxn id="168" idx="1"/>
          </p:cNvCxnSpPr>
          <p:nvPr/>
        </p:nvCxnSpPr>
        <p:spPr>
          <a:xfrm>
            <a:off x="7124000" y="3255525"/>
            <a:ext cx="765000" cy="0"/>
          </a:xfrm>
          <a:prstGeom prst="straightConnector1">
            <a:avLst/>
          </a:prstGeom>
          <a:noFill/>
          <a:ln w="9525" cap="flat" cmpd="sng">
            <a:solidFill>
              <a:schemeClr val="dk2"/>
            </a:solidFill>
            <a:prstDash val="solid"/>
            <a:round/>
            <a:headEnd type="none" w="med" len="med"/>
            <a:tailEnd type="triangle" w="med" len="med"/>
          </a:ln>
        </p:spPr>
      </p:cxnSp>
      <p:cxnSp>
        <p:nvCxnSpPr>
          <p:cNvPr id="174" name="Google Shape;174;p23"/>
          <p:cNvCxnSpPr>
            <a:stCxn id="165" idx="3"/>
            <a:endCxn id="167" idx="1"/>
          </p:cNvCxnSpPr>
          <p:nvPr/>
        </p:nvCxnSpPr>
        <p:spPr>
          <a:xfrm>
            <a:off x="7423400" y="3925263"/>
            <a:ext cx="4656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FLASK API:</a:t>
            </a:r>
            <a:endParaRPr/>
          </a:p>
        </p:txBody>
      </p:sp>
      <p:sp>
        <p:nvSpPr>
          <p:cNvPr id="180" name="Google Shape;180;p24"/>
          <p:cNvSpPr txBox="1">
            <a:spLocks noGrp="1"/>
          </p:cNvSpPr>
          <p:nvPr>
            <p:ph type="body" idx="1"/>
          </p:nvPr>
        </p:nvSpPr>
        <p:spPr>
          <a:xfrm>
            <a:off x="311700" y="1152475"/>
            <a:ext cx="7689300" cy="1721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sz="1600">
                <a:solidFill>
                  <a:srgbClr val="000000"/>
                </a:solidFill>
                <a:latin typeface="Times New Roman"/>
                <a:ea typeface="Times New Roman"/>
                <a:cs typeface="Times New Roman"/>
                <a:sym typeface="Times New Roman"/>
              </a:rPr>
              <a:t>Using Python decorators, you may create an API endpoint with the Flask web framework. First, we installed the flask framework and created an app that supports our project. The function match_prediction() was then given a decorator named </a:t>
            </a:r>
            <a:r>
              <a:rPr lang="en" sz="1600" b="1">
                <a:solidFill>
                  <a:srgbClr val="000000"/>
                </a:solidFill>
                <a:latin typeface="Times New Roman"/>
                <a:ea typeface="Times New Roman"/>
                <a:cs typeface="Times New Roman"/>
                <a:sym typeface="Times New Roman"/>
              </a:rPr>
              <a:t>app.route('/matchprediction').</a:t>
            </a:r>
            <a:r>
              <a:rPr lang="en" sz="1600">
                <a:solidFill>
                  <a:srgbClr val="000000"/>
                </a:solidFill>
                <a:latin typeface="Times New Roman"/>
                <a:ea typeface="Times New Roman"/>
                <a:cs typeface="Times New Roman"/>
                <a:sym typeface="Times New Roman"/>
              </a:rPr>
              <a:t> This match_prediction() function activates our trained model with the supplied inputs to forecast the likelihood of both teams winning</a:t>
            </a:r>
            <a:endParaRPr sz="2400"/>
          </a:p>
        </p:txBody>
      </p:sp>
      <p:pic>
        <p:nvPicPr>
          <p:cNvPr id="181" name="Google Shape;181;p24"/>
          <p:cNvPicPr preferRelativeResize="0"/>
          <p:nvPr/>
        </p:nvPicPr>
        <p:blipFill>
          <a:blip r:embed="rId3">
            <a:alphaModFix/>
          </a:blip>
          <a:stretch>
            <a:fillRect/>
          </a:stretch>
        </p:blipFill>
        <p:spPr>
          <a:xfrm>
            <a:off x="3581400" y="2873875"/>
            <a:ext cx="4201631" cy="196482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FINAL OUTPUT:</a:t>
            </a:r>
            <a:endParaRPr/>
          </a:p>
        </p:txBody>
      </p:sp>
      <p:pic>
        <p:nvPicPr>
          <p:cNvPr id="187" name="Google Shape;187;p25"/>
          <p:cNvPicPr preferRelativeResize="0"/>
          <p:nvPr/>
        </p:nvPicPr>
        <p:blipFill>
          <a:blip r:embed="rId3">
            <a:alphaModFix/>
          </a:blip>
          <a:stretch>
            <a:fillRect/>
          </a:stretch>
        </p:blipFill>
        <p:spPr>
          <a:xfrm>
            <a:off x="152400" y="1170125"/>
            <a:ext cx="7440374" cy="3820974"/>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a:t>
            </a:r>
            <a:endParaRPr/>
          </a:p>
        </p:txBody>
      </p:sp>
      <p:sp>
        <p:nvSpPr>
          <p:cNvPr id="193" name="Google Shape;193;p26"/>
          <p:cNvSpPr txBox="1"/>
          <p:nvPr/>
        </p:nvSpPr>
        <p:spPr>
          <a:xfrm>
            <a:off x="408200" y="1017725"/>
            <a:ext cx="8131800" cy="3801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457200" lvl="0" indent="-457200" algn="l" rtl="0">
              <a:lnSpc>
                <a:spcPct val="115000"/>
              </a:lnSpc>
              <a:spcBef>
                <a:spcPts val="1200"/>
              </a:spcBef>
              <a:spcAft>
                <a:spcPts val="0"/>
              </a:spcAft>
              <a:buNone/>
            </a:pPr>
            <a:r>
              <a:rPr lang="en" sz="2000">
                <a:latin typeface="Times New Roman"/>
                <a:ea typeface="Times New Roman"/>
                <a:cs typeface="Times New Roman"/>
                <a:sym typeface="Times New Roman"/>
              </a:rPr>
              <a:t>[1] Fahim Ahmed Shakil, A. H. (2020). </a:t>
            </a:r>
            <a:r>
              <a:rPr lang="en" sz="2000" i="1">
                <a:latin typeface="Times New Roman"/>
                <a:ea typeface="Times New Roman"/>
                <a:cs typeface="Times New Roman"/>
                <a:sym typeface="Times New Roman"/>
              </a:rPr>
              <a:t>Predicting the Result of a Cricket Match by Applying Data Mining Techniques.</a:t>
            </a:r>
            <a:r>
              <a:rPr lang="en" sz="2000">
                <a:latin typeface="Times New Roman"/>
                <a:ea typeface="Times New Roman"/>
                <a:cs typeface="Times New Roman"/>
                <a:sym typeface="Times New Roman"/>
              </a:rPr>
              <a:t> researchgate.</a:t>
            </a:r>
            <a:endParaRPr sz="2000">
              <a:latin typeface="Times New Roman"/>
              <a:ea typeface="Times New Roman"/>
              <a:cs typeface="Times New Roman"/>
              <a:sym typeface="Times New Roman"/>
            </a:endParaRPr>
          </a:p>
          <a:p>
            <a:pPr marL="457200" lvl="0" indent="-457200" algn="l" rtl="0">
              <a:lnSpc>
                <a:spcPct val="115000"/>
              </a:lnSpc>
              <a:spcBef>
                <a:spcPts val="1200"/>
              </a:spcBef>
              <a:spcAft>
                <a:spcPts val="0"/>
              </a:spcAft>
              <a:buNone/>
            </a:pPr>
            <a:r>
              <a:rPr lang="en" sz="2000">
                <a:latin typeface="Times New Roman"/>
                <a:ea typeface="Times New Roman"/>
                <a:cs typeface="Times New Roman"/>
                <a:sym typeface="Times New Roman"/>
              </a:rPr>
              <a:t>[2] Nilesh M. Patil, B. H. (2020). </a:t>
            </a:r>
            <a:r>
              <a:rPr lang="en" sz="2000" i="1">
                <a:latin typeface="Times New Roman"/>
                <a:ea typeface="Times New Roman"/>
                <a:cs typeface="Times New Roman"/>
                <a:sym typeface="Times New Roman"/>
              </a:rPr>
              <a:t>Cricket Team Prediction Using Machine Learning Techniques.</a:t>
            </a:r>
            <a:r>
              <a:rPr lang="en" sz="2000">
                <a:latin typeface="Times New Roman"/>
                <a:ea typeface="Times New Roman"/>
                <a:cs typeface="Times New Roman"/>
                <a:sym typeface="Times New Roman"/>
              </a:rPr>
              <a:t> SSRN.</a:t>
            </a:r>
            <a:endParaRPr sz="2000">
              <a:latin typeface="Times New Roman"/>
              <a:ea typeface="Times New Roman"/>
              <a:cs typeface="Times New Roman"/>
              <a:sym typeface="Times New Roman"/>
            </a:endParaRPr>
          </a:p>
          <a:p>
            <a:pPr marL="457200" lvl="0" indent="-457200" algn="l" rtl="0">
              <a:lnSpc>
                <a:spcPct val="115000"/>
              </a:lnSpc>
              <a:spcBef>
                <a:spcPts val="1200"/>
              </a:spcBef>
              <a:spcAft>
                <a:spcPts val="0"/>
              </a:spcAft>
              <a:buNone/>
            </a:pPr>
            <a:r>
              <a:rPr lang="en" sz="2000">
                <a:latin typeface="Times New Roman"/>
                <a:ea typeface="Times New Roman"/>
                <a:cs typeface="Times New Roman"/>
                <a:sym typeface="Times New Roman"/>
              </a:rPr>
              <a:t>[3] Sidharth Mishra, U. S. (2017). </a:t>
            </a:r>
            <a:r>
              <a:rPr lang="en" sz="2000" i="1">
                <a:latin typeface="Times New Roman"/>
                <a:ea typeface="Times New Roman"/>
                <a:cs typeface="Times New Roman"/>
                <a:sym typeface="Times New Roman"/>
              </a:rPr>
              <a:t>Principal Component Analysis .</a:t>
            </a:r>
            <a:r>
              <a:rPr lang="en" sz="2000">
                <a:latin typeface="Times New Roman"/>
                <a:ea typeface="Times New Roman"/>
                <a:cs typeface="Times New Roman"/>
                <a:sym typeface="Times New Roman"/>
              </a:rPr>
              <a:t> researchgate.</a:t>
            </a:r>
            <a:endParaRPr sz="2000">
              <a:latin typeface="Times New Roman"/>
              <a:ea typeface="Times New Roman"/>
              <a:cs typeface="Times New Roman"/>
              <a:sym typeface="Times New Roman"/>
            </a:endParaRPr>
          </a:p>
          <a:p>
            <a:pPr marL="457200" lvl="0" indent="-457200" algn="l" rtl="0">
              <a:lnSpc>
                <a:spcPct val="115000"/>
              </a:lnSpc>
              <a:spcBef>
                <a:spcPts val="1200"/>
              </a:spcBef>
              <a:spcAft>
                <a:spcPts val="0"/>
              </a:spcAft>
              <a:buNone/>
            </a:pPr>
            <a:r>
              <a:rPr lang="en" sz="2000">
                <a:latin typeface="Times New Roman"/>
                <a:ea typeface="Times New Roman"/>
                <a:cs typeface="Times New Roman"/>
                <a:sym typeface="Times New Roman"/>
              </a:rPr>
              <a:t>[4] Srikantaiah K C, B. K. (2021). </a:t>
            </a:r>
            <a:r>
              <a:rPr lang="en" sz="2000" i="1">
                <a:latin typeface="Times New Roman"/>
                <a:ea typeface="Times New Roman"/>
                <a:cs typeface="Times New Roman"/>
                <a:sym typeface="Times New Roman"/>
              </a:rPr>
              <a:t>Prediction of IPL Match Outcome Using Machine Learning Techniques.</a:t>
            </a:r>
            <a:r>
              <a:rPr lang="en" sz="2000">
                <a:latin typeface="Times New Roman"/>
                <a:ea typeface="Times New Roman"/>
                <a:cs typeface="Times New Roman"/>
                <a:sym typeface="Times New Roman"/>
              </a:rPr>
              <a:t> researchgate.</a:t>
            </a:r>
            <a:endParaRPr sz="2000">
              <a:latin typeface="Times New Roman"/>
              <a:ea typeface="Times New Roman"/>
              <a:cs typeface="Times New Roman"/>
              <a:sym typeface="Times New Roman"/>
            </a:endParaRPr>
          </a:p>
          <a:p>
            <a:pPr marL="0" lvl="0" indent="0" algn="l" rtl="0">
              <a:lnSpc>
                <a:spcPct val="115000"/>
              </a:lnSpc>
              <a:spcBef>
                <a:spcPts val="1200"/>
              </a:spcBef>
              <a:spcAft>
                <a:spcPts val="1200"/>
              </a:spcAft>
              <a:buNone/>
            </a:pPr>
            <a:r>
              <a:rPr lang="en" sz="1100"/>
              <a:t> </a:t>
            </a:r>
            <a:endParaRPr sz="11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7"/>
          <p:cNvSpPr txBox="1">
            <a:spLocks noGrp="1"/>
          </p:cNvSpPr>
          <p:nvPr>
            <p:ph type="title"/>
          </p:nvPr>
        </p:nvSpPr>
        <p:spPr>
          <a:xfrm>
            <a:off x="1570450" y="1959150"/>
            <a:ext cx="5957100" cy="1225200"/>
          </a:xfrm>
          <a:prstGeom prst="rect">
            <a:avLst/>
          </a:prstGeom>
          <a:ln w="9525" cap="flat" cmpd="sng">
            <a:solidFill>
              <a:srgbClr val="000000"/>
            </a:solidFill>
            <a:prstDash val="dot"/>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4400"/>
              <a:t>ANY QUESTIONS?</a:t>
            </a:r>
            <a:endParaRPr sz="4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240450" y="1458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a:t>
            </a:r>
            <a:endParaRPr/>
          </a:p>
        </p:txBody>
      </p:sp>
      <p:sp>
        <p:nvSpPr>
          <p:cNvPr id="64" name="Google Shape;64;p14"/>
          <p:cNvSpPr txBox="1">
            <a:spLocks noGrp="1"/>
          </p:cNvSpPr>
          <p:nvPr>
            <p:ph type="body" idx="1"/>
          </p:nvPr>
        </p:nvSpPr>
        <p:spPr>
          <a:xfrm>
            <a:off x="311700" y="718525"/>
            <a:ext cx="8520600" cy="14193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457200" lvl="0" indent="-361950" algn="l" rtl="0">
              <a:spcBef>
                <a:spcPts val="0"/>
              </a:spcBef>
              <a:spcAft>
                <a:spcPts val="0"/>
              </a:spcAft>
              <a:buSzPts val="2100"/>
              <a:buFont typeface="Merriweather"/>
              <a:buChar char="➔"/>
            </a:pPr>
            <a:r>
              <a:rPr lang="en" sz="1300">
                <a:solidFill>
                  <a:srgbClr val="000000"/>
                </a:solidFill>
                <a:latin typeface="Merriweather"/>
                <a:ea typeface="Merriweather"/>
                <a:cs typeface="Merriweather"/>
                <a:sym typeface="Merriweather"/>
              </a:rPr>
              <a:t>In this project we are however going to concentrate on a match prediction for T20 match format.</a:t>
            </a:r>
            <a:endParaRPr sz="1300">
              <a:solidFill>
                <a:srgbClr val="000000"/>
              </a:solidFill>
              <a:latin typeface="Merriweather"/>
              <a:ea typeface="Merriweather"/>
              <a:cs typeface="Merriweather"/>
              <a:sym typeface="Merriweather"/>
            </a:endParaRPr>
          </a:p>
          <a:p>
            <a:pPr marL="457200" lvl="0" indent="-361950" algn="l" rtl="0">
              <a:spcBef>
                <a:spcPts val="0"/>
              </a:spcBef>
              <a:spcAft>
                <a:spcPts val="0"/>
              </a:spcAft>
              <a:buClr>
                <a:srgbClr val="666666"/>
              </a:buClr>
              <a:buSzPts val="2100"/>
              <a:buFont typeface="Merriweather"/>
              <a:buChar char="➔"/>
            </a:pPr>
            <a:r>
              <a:rPr lang="en" sz="1300">
                <a:solidFill>
                  <a:srgbClr val="000000"/>
                </a:solidFill>
                <a:latin typeface="Merriweather"/>
                <a:ea typeface="Merriweather"/>
                <a:cs typeface="Merriweather"/>
                <a:sym typeface="Merriweather"/>
              </a:rPr>
              <a:t>We predict the win percentage of the teams playing against each other based on the T20 cricket matches data from 2015. The factors such as playing XI, toss, bat first and venue play an important role in estimating the win percentage of a team</a:t>
            </a:r>
            <a:endParaRPr sz="1300">
              <a:solidFill>
                <a:srgbClr val="000000"/>
              </a:solidFill>
              <a:latin typeface="Merriweather"/>
              <a:ea typeface="Merriweather"/>
              <a:cs typeface="Merriweather"/>
              <a:sym typeface="Merriweather"/>
            </a:endParaRPr>
          </a:p>
        </p:txBody>
      </p:sp>
      <p:sp>
        <p:nvSpPr>
          <p:cNvPr id="65" name="Google Shape;65;p14"/>
          <p:cNvSpPr txBox="1"/>
          <p:nvPr/>
        </p:nvSpPr>
        <p:spPr>
          <a:xfrm>
            <a:off x="683900" y="2393650"/>
            <a:ext cx="3590400" cy="2124000"/>
          </a:xfrm>
          <a:prstGeom prst="rect">
            <a:avLst/>
          </a:prstGeom>
          <a:solidFill>
            <a:srgbClr val="FFF2CC"/>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Proxima Nova"/>
              <a:buChar char="★"/>
            </a:pPr>
            <a:r>
              <a:rPr lang="en">
                <a:latin typeface="Proxima Nova"/>
                <a:ea typeface="Proxima Nova"/>
                <a:cs typeface="Proxima Nova"/>
                <a:sym typeface="Proxima Nova"/>
              </a:rPr>
              <a:t>Team 1</a:t>
            </a:r>
            <a:endParaRPr>
              <a:latin typeface="Proxima Nova"/>
              <a:ea typeface="Proxima Nova"/>
              <a:cs typeface="Proxima Nova"/>
              <a:sym typeface="Proxima Nova"/>
            </a:endParaRPr>
          </a:p>
          <a:p>
            <a:pPr marL="457200" lvl="0" indent="-317500" algn="l" rtl="0">
              <a:spcBef>
                <a:spcPts val="0"/>
              </a:spcBef>
              <a:spcAft>
                <a:spcPts val="0"/>
              </a:spcAft>
              <a:buSzPts val="1400"/>
              <a:buFont typeface="Proxima Nova"/>
              <a:buChar char="★"/>
            </a:pPr>
            <a:r>
              <a:rPr lang="en">
                <a:latin typeface="Proxima Nova"/>
                <a:ea typeface="Proxima Nova"/>
                <a:cs typeface="Proxima Nova"/>
                <a:sym typeface="Proxima Nova"/>
              </a:rPr>
              <a:t>Team 2</a:t>
            </a:r>
            <a:endParaRPr>
              <a:latin typeface="Proxima Nova"/>
              <a:ea typeface="Proxima Nova"/>
              <a:cs typeface="Proxima Nova"/>
              <a:sym typeface="Proxima Nova"/>
            </a:endParaRPr>
          </a:p>
          <a:p>
            <a:pPr marL="457200" lvl="0" indent="-317500" algn="l" rtl="0">
              <a:spcBef>
                <a:spcPts val="0"/>
              </a:spcBef>
              <a:spcAft>
                <a:spcPts val="0"/>
              </a:spcAft>
              <a:buSzPts val="1400"/>
              <a:buFont typeface="Proxima Nova"/>
              <a:buChar char="★"/>
            </a:pPr>
            <a:r>
              <a:rPr lang="en">
                <a:latin typeface="Proxima Nova"/>
                <a:ea typeface="Proxima Nova"/>
                <a:cs typeface="Proxima Nova"/>
                <a:sym typeface="Proxima Nova"/>
              </a:rPr>
              <a:t>Toss Winner</a:t>
            </a:r>
            <a:endParaRPr>
              <a:latin typeface="Proxima Nova"/>
              <a:ea typeface="Proxima Nova"/>
              <a:cs typeface="Proxima Nova"/>
              <a:sym typeface="Proxima Nova"/>
            </a:endParaRPr>
          </a:p>
          <a:p>
            <a:pPr marL="457200" lvl="0" indent="-317500" algn="l" rtl="0">
              <a:spcBef>
                <a:spcPts val="0"/>
              </a:spcBef>
              <a:spcAft>
                <a:spcPts val="0"/>
              </a:spcAft>
              <a:buSzPts val="1400"/>
              <a:buFont typeface="Proxima Nova"/>
              <a:buChar char="★"/>
            </a:pPr>
            <a:r>
              <a:rPr lang="en">
                <a:latin typeface="Proxima Nova"/>
                <a:ea typeface="Proxima Nova"/>
                <a:cs typeface="Proxima Nova"/>
                <a:sym typeface="Proxima Nova"/>
              </a:rPr>
              <a:t>Match Winner</a:t>
            </a:r>
            <a:endParaRPr>
              <a:latin typeface="Proxima Nova"/>
              <a:ea typeface="Proxima Nova"/>
              <a:cs typeface="Proxima Nova"/>
              <a:sym typeface="Proxima Nova"/>
            </a:endParaRPr>
          </a:p>
          <a:p>
            <a:pPr marL="457200" lvl="0" indent="0" algn="l" rtl="0">
              <a:spcBef>
                <a:spcPts val="0"/>
              </a:spcBef>
              <a:spcAft>
                <a:spcPts val="0"/>
              </a:spcAft>
              <a:buNone/>
            </a:pPr>
            <a:r>
              <a:rPr lang="en">
                <a:latin typeface="Proxima Nova"/>
                <a:ea typeface="Proxima Nova"/>
                <a:cs typeface="Proxima Nova"/>
                <a:sym typeface="Proxima Nova"/>
              </a:rPr>
              <a:t>.</a:t>
            </a:r>
            <a:endParaRPr>
              <a:latin typeface="Proxima Nova"/>
              <a:ea typeface="Proxima Nova"/>
              <a:cs typeface="Proxima Nova"/>
              <a:sym typeface="Proxima Nova"/>
            </a:endParaRPr>
          </a:p>
          <a:p>
            <a:pPr marL="457200" lvl="0" indent="0" algn="l" rtl="0">
              <a:spcBef>
                <a:spcPts val="0"/>
              </a:spcBef>
              <a:spcAft>
                <a:spcPts val="0"/>
              </a:spcAft>
              <a:buNone/>
            </a:pPr>
            <a:r>
              <a:rPr lang="en">
                <a:latin typeface="Proxima Nova"/>
                <a:ea typeface="Proxima Nova"/>
                <a:cs typeface="Proxima Nova"/>
                <a:sym typeface="Proxima Nova"/>
              </a:rPr>
              <a:t>.</a:t>
            </a:r>
            <a:endParaRPr>
              <a:latin typeface="Proxima Nova"/>
              <a:ea typeface="Proxima Nova"/>
              <a:cs typeface="Proxima Nova"/>
              <a:sym typeface="Proxima Nova"/>
            </a:endParaRPr>
          </a:p>
          <a:p>
            <a:pPr marL="457200" lvl="0" indent="0" algn="l" rtl="0">
              <a:spcBef>
                <a:spcPts val="0"/>
              </a:spcBef>
              <a:spcAft>
                <a:spcPts val="0"/>
              </a:spcAft>
              <a:buNone/>
            </a:pPr>
            <a:r>
              <a:rPr lang="en">
                <a:latin typeface="Proxima Nova"/>
                <a:ea typeface="Proxima Nova"/>
                <a:cs typeface="Proxima Nova"/>
                <a:sym typeface="Proxima Nova"/>
              </a:rPr>
              <a:t>.</a:t>
            </a:r>
            <a:endParaRPr>
              <a:latin typeface="Proxima Nova"/>
              <a:ea typeface="Proxima Nova"/>
              <a:cs typeface="Proxima Nova"/>
              <a:sym typeface="Proxima Nova"/>
            </a:endParaRPr>
          </a:p>
          <a:p>
            <a:pPr marL="457200" lvl="0" indent="0" algn="l" rtl="0">
              <a:spcBef>
                <a:spcPts val="0"/>
              </a:spcBef>
              <a:spcAft>
                <a:spcPts val="0"/>
              </a:spcAft>
              <a:buNone/>
            </a:pPr>
            <a:r>
              <a:rPr lang="en">
                <a:latin typeface="Proxima Nova"/>
                <a:ea typeface="Proxima Nova"/>
                <a:cs typeface="Proxima Nova"/>
                <a:sym typeface="Proxima Nova"/>
              </a:rPr>
              <a:t>.</a:t>
            </a:r>
            <a:endParaRPr>
              <a:latin typeface="Proxima Nova"/>
              <a:ea typeface="Proxima Nova"/>
              <a:cs typeface="Proxima Nova"/>
              <a:sym typeface="Proxima Nova"/>
            </a:endParaRPr>
          </a:p>
          <a:p>
            <a:pPr marL="457200" lvl="0" indent="-317500" algn="l" rtl="0">
              <a:spcBef>
                <a:spcPts val="0"/>
              </a:spcBef>
              <a:spcAft>
                <a:spcPts val="0"/>
              </a:spcAft>
              <a:buSzPts val="1400"/>
              <a:buFont typeface="Proxima Nova"/>
              <a:buChar char="★"/>
            </a:pPr>
            <a:r>
              <a:rPr lang="en">
                <a:latin typeface="Proxima Nova"/>
                <a:ea typeface="Proxima Nova"/>
                <a:cs typeface="Proxima Nova"/>
                <a:sym typeface="Proxima Nova"/>
              </a:rPr>
              <a:t>Ground</a:t>
            </a:r>
            <a:endParaRPr>
              <a:latin typeface="Proxima Nova"/>
              <a:ea typeface="Proxima Nova"/>
              <a:cs typeface="Proxima Nova"/>
              <a:sym typeface="Proxima Nova"/>
            </a:endParaRPr>
          </a:p>
        </p:txBody>
      </p:sp>
      <p:sp>
        <p:nvSpPr>
          <p:cNvPr id="66" name="Google Shape;66;p14"/>
          <p:cNvSpPr/>
          <p:nvPr/>
        </p:nvSpPr>
        <p:spPr>
          <a:xfrm>
            <a:off x="4572000" y="2985400"/>
            <a:ext cx="1548300" cy="7617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7" name="Google Shape;67;p14"/>
          <p:cNvPicPr preferRelativeResize="0"/>
          <p:nvPr/>
        </p:nvPicPr>
        <p:blipFill>
          <a:blip r:embed="rId3">
            <a:alphaModFix/>
          </a:blip>
          <a:stretch>
            <a:fillRect/>
          </a:stretch>
        </p:blipFill>
        <p:spPr>
          <a:xfrm>
            <a:off x="6304875" y="2374338"/>
            <a:ext cx="2456175" cy="2162623"/>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Motivation:</a:t>
            </a:r>
            <a:endParaRPr/>
          </a:p>
        </p:txBody>
      </p:sp>
      <p:sp>
        <p:nvSpPr>
          <p:cNvPr id="73" name="Google Shape;73;p15"/>
          <p:cNvSpPr txBox="1">
            <a:spLocks noGrp="1"/>
          </p:cNvSpPr>
          <p:nvPr>
            <p:ph type="body" idx="1"/>
          </p:nvPr>
        </p:nvSpPr>
        <p:spPr>
          <a:xfrm>
            <a:off x="311700" y="1152475"/>
            <a:ext cx="8520600" cy="10275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rmAutofit fontScale="92500" lnSpcReduction="20000"/>
          </a:bodyPr>
          <a:lstStyle/>
          <a:p>
            <a:pPr marL="457200" lvl="0" indent="-363696" algn="l" rtl="0">
              <a:spcBef>
                <a:spcPts val="0"/>
              </a:spcBef>
              <a:spcAft>
                <a:spcPts val="0"/>
              </a:spcAft>
              <a:buSzPct val="153333"/>
              <a:buFont typeface="Merriweather"/>
              <a:buChar char="➔"/>
            </a:pPr>
            <a:r>
              <a:rPr lang="en" sz="1500">
                <a:solidFill>
                  <a:srgbClr val="000000"/>
                </a:solidFill>
                <a:latin typeface="Merriweather"/>
                <a:ea typeface="Merriweather"/>
                <a:cs typeface="Merriweather"/>
                <a:sym typeface="Merriweather"/>
              </a:rPr>
              <a:t>This project outcome will be very useful to the cricket match bookies and punters to set their odds and improve their decision making to set the stakes by leveraging the historic matches data</a:t>
            </a:r>
            <a:endParaRPr sz="2300">
              <a:latin typeface="Merriweather"/>
              <a:ea typeface="Merriweather"/>
              <a:cs typeface="Merriweather"/>
              <a:sym typeface="Merriweather"/>
            </a:endParaRPr>
          </a:p>
        </p:txBody>
      </p:sp>
      <p:sp>
        <p:nvSpPr>
          <p:cNvPr id="74" name="Google Shape;74;p15"/>
          <p:cNvSpPr txBox="1"/>
          <p:nvPr/>
        </p:nvSpPr>
        <p:spPr>
          <a:xfrm>
            <a:off x="712400" y="2527575"/>
            <a:ext cx="2977800" cy="2016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a:latin typeface="Merriweather"/>
                <a:ea typeface="Merriweather"/>
                <a:cs typeface="Merriweather"/>
                <a:sym typeface="Merriweather"/>
              </a:rPr>
              <a:t>USERS:-</a:t>
            </a:r>
            <a:endParaRPr>
              <a:latin typeface="Merriweather"/>
              <a:ea typeface="Merriweather"/>
              <a:cs typeface="Merriweather"/>
              <a:sym typeface="Merriweather"/>
            </a:endParaRPr>
          </a:p>
          <a:p>
            <a:pPr marL="457200" lvl="0" indent="-317500" algn="l" rtl="0">
              <a:lnSpc>
                <a:spcPct val="150000"/>
              </a:lnSpc>
              <a:spcBef>
                <a:spcPts val="0"/>
              </a:spcBef>
              <a:spcAft>
                <a:spcPts val="0"/>
              </a:spcAft>
              <a:buSzPts val="1400"/>
              <a:buFont typeface="Merriweather"/>
              <a:buChar char="★"/>
            </a:pPr>
            <a:r>
              <a:rPr lang="en">
                <a:latin typeface="Merriweather"/>
                <a:ea typeface="Merriweather"/>
                <a:cs typeface="Merriweather"/>
                <a:sym typeface="Merriweather"/>
              </a:rPr>
              <a:t>Bet365</a:t>
            </a:r>
            <a:endParaRPr>
              <a:latin typeface="Merriweather"/>
              <a:ea typeface="Merriweather"/>
              <a:cs typeface="Merriweather"/>
              <a:sym typeface="Merriweather"/>
            </a:endParaRPr>
          </a:p>
          <a:p>
            <a:pPr marL="457200" lvl="0" indent="-317500" algn="l" rtl="0">
              <a:lnSpc>
                <a:spcPct val="150000"/>
              </a:lnSpc>
              <a:spcBef>
                <a:spcPts val="0"/>
              </a:spcBef>
              <a:spcAft>
                <a:spcPts val="0"/>
              </a:spcAft>
              <a:buSzPts val="1400"/>
              <a:buFont typeface="Merriweather"/>
              <a:buChar char="★"/>
            </a:pPr>
            <a:r>
              <a:rPr lang="en">
                <a:latin typeface="Merriweather"/>
                <a:ea typeface="Merriweather"/>
                <a:cs typeface="Merriweather"/>
                <a:sym typeface="Merriweather"/>
              </a:rPr>
              <a:t>Betway</a:t>
            </a:r>
            <a:endParaRPr>
              <a:latin typeface="Merriweather"/>
              <a:ea typeface="Merriweather"/>
              <a:cs typeface="Merriweather"/>
              <a:sym typeface="Merriweather"/>
            </a:endParaRPr>
          </a:p>
          <a:p>
            <a:pPr marL="457200" lvl="0" indent="-317500" algn="l" rtl="0">
              <a:lnSpc>
                <a:spcPct val="150000"/>
              </a:lnSpc>
              <a:spcBef>
                <a:spcPts val="0"/>
              </a:spcBef>
              <a:spcAft>
                <a:spcPts val="0"/>
              </a:spcAft>
              <a:buSzPts val="1400"/>
              <a:buFont typeface="Merriweather"/>
              <a:buChar char="★"/>
            </a:pPr>
            <a:r>
              <a:rPr lang="en">
                <a:latin typeface="Merriweather"/>
                <a:ea typeface="Merriweather"/>
                <a:cs typeface="Merriweather"/>
                <a:sym typeface="Merriweather"/>
              </a:rPr>
              <a:t>1XBet</a:t>
            </a:r>
            <a:endParaRPr>
              <a:latin typeface="Merriweather"/>
              <a:ea typeface="Merriweather"/>
              <a:cs typeface="Merriweather"/>
              <a:sym typeface="Merriweather"/>
            </a:endParaRPr>
          </a:p>
          <a:p>
            <a:pPr marL="457200" lvl="0" indent="-317500" algn="l" rtl="0">
              <a:lnSpc>
                <a:spcPct val="150000"/>
              </a:lnSpc>
              <a:spcBef>
                <a:spcPts val="0"/>
              </a:spcBef>
              <a:spcAft>
                <a:spcPts val="0"/>
              </a:spcAft>
              <a:buSzPts val="1400"/>
              <a:buFont typeface="Merriweather"/>
              <a:buChar char="★"/>
            </a:pPr>
            <a:r>
              <a:rPr lang="en">
                <a:latin typeface="Merriweather"/>
                <a:ea typeface="Merriweather"/>
                <a:cs typeface="Merriweather"/>
                <a:sym typeface="Merriweather"/>
              </a:rPr>
              <a:t>Other Individual Bookies and Punters</a:t>
            </a:r>
            <a:endParaRPr>
              <a:latin typeface="Merriweather"/>
              <a:ea typeface="Merriweather"/>
              <a:cs typeface="Merriweather"/>
              <a:sym typeface="Merriweather"/>
            </a:endParaRPr>
          </a:p>
        </p:txBody>
      </p:sp>
      <p:pic>
        <p:nvPicPr>
          <p:cNvPr id="75" name="Google Shape;75;p15"/>
          <p:cNvPicPr preferRelativeResize="0"/>
          <p:nvPr/>
        </p:nvPicPr>
        <p:blipFill>
          <a:blip r:embed="rId3">
            <a:alphaModFix/>
          </a:blip>
          <a:stretch>
            <a:fillRect/>
          </a:stretch>
        </p:blipFill>
        <p:spPr>
          <a:xfrm>
            <a:off x="3690200" y="2455925"/>
            <a:ext cx="5149000" cy="2159601"/>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METHODOLOGY:</a:t>
            </a:r>
            <a:endParaRPr/>
          </a:p>
        </p:txBody>
      </p:sp>
      <p:pic>
        <p:nvPicPr>
          <p:cNvPr id="81" name="Google Shape;81;p16"/>
          <p:cNvPicPr preferRelativeResize="0"/>
          <p:nvPr/>
        </p:nvPicPr>
        <p:blipFill>
          <a:blip r:embed="rId3">
            <a:alphaModFix/>
          </a:blip>
          <a:stretch>
            <a:fillRect/>
          </a:stretch>
        </p:blipFill>
        <p:spPr>
          <a:xfrm>
            <a:off x="1035800" y="1113125"/>
            <a:ext cx="6589318" cy="3820975"/>
          </a:xfrm>
          <a:prstGeom prst="rect">
            <a:avLst/>
          </a:prstGeom>
          <a:noFill/>
          <a:ln w="9525" cap="flat" cmpd="sng">
            <a:solidFill>
              <a:schemeClr val="dk2"/>
            </a:solidFill>
            <a:prstDash val="solid"/>
            <a:round/>
            <a:headEnd type="none" w="sm" len="sm"/>
            <a:tailEnd type="none" w="sm" len="sm"/>
          </a:ln>
        </p:spPr>
      </p:pic>
      <p:sp>
        <p:nvSpPr>
          <p:cNvPr id="82" name="Google Shape;82;p16"/>
          <p:cNvSpPr/>
          <p:nvPr/>
        </p:nvSpPr>
        <p:spPr>
          <a:xfrm>
            <a:off x="1724000" y="1239550"/>
            <a:ext cx="356100" cy="285000"/>
          </a:xfrm>
          <a:prstGeom prst="hexagon">
            <a:avLst>
              <a:gd name="adj" fmla="val 25000"/>
              <a:gd name="vf" fmla="val 11547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83" name="Google Shape;83;p16"/>
          <p:cNvSpPr/>
          <p:nvPr/>
        </p:nvSpPr>
        <p:spPr>
          <a:xfrm>
            <a:off x="4215900" y="1239550"/>
            <a:ext cx="356100" cy="285000"/>
          </a:xfrm>
          <a:prstGeom prst="hexagon">
            <a:avLst>
              <a:gd name="adj" fmla="val 25000"/>
              <a:gd name="vf" fmla="val 11547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2</a:t>
            </a:r>
            <a:endParaRPr/>
          </a:p>
        </p:txBody>
      </p:sp>
      <p:sp>
        <p:nvSpPr>
          <p:cNvPr id="84" name="Google Shape;84;p16"/>
          <p:cNvSpPr/>
          <p:nvPr/>
        </p:nvSpPr>
        <p:spPr>
          <a:xfrm>
            <a:off x="4215900" y="2429250"/>
            <a:ext cx="356100" cy="285000"/>
          </a:xfrm>
          <a:prstGeom prst="hexagon">
            <a:avLst>
              <a:gd name="adj" fmla="val 25000"/>
              <a:gd name="vf" fmla="val 11547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4</a:t>
            </a:r>
            <a:endParaRPr/>
          </a:p>
        </p:txBody>
      </p:sp>
      <p:sp>
        <p:nvSpPr>
          <p:cNvPr id="85" name="Google Shape;85;p16"/>
          <p:cNvSpPr/>
          <p:nvPr/>
        </p:nvSpPr>
        <p:spPr>
          <a:xfrm>
            <a:off x="1724000" y="2429250"/>
            <a:ext cx="356100" cy="285000"/>
          </a:xfrm>
          <a:prstGeom prst="hexagon">
            <a:avLst>
              <a:gd name="adj" fmla="val 25000"/>
              <a:gd name="vf" fmla="val 11547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sp>
        <p:nvSpPr>
          <p:cNvPr id="86" name="Google Shape;86;p16"/>
          <p:cNvSpPr/>
          <p:nvPr/>
        </p:nvSpPr>
        <p:spPr>
          <a:xfrm>
            <a:off x="1724000" y="3715650"/>
            <a:ext cx="356100" cy="285000"/>
          </a:xfrm>
          <a:prstGeom prst="hexagon">
            <a:avLst>
              <a:gd name="adj" fmla="val 25000"/>
              <a:gd name="vf" fmla="val 11547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5</a:t>
            </a:r>
            <a:endParaRPr/>
          </a:p>
        </p:txBody>
      </p:sp>
      <p:sp>
        <p:nvSpPr>
          <p:cNvPr id="87" name="Google Shape;87;p16"/>
          <p:cNvSpPr/>
          <p:nvPr/>
        </p:nvSpPr>
        <p:spPr>
          <a:xfrm>
            <a:off x="4287125" y="3715650"/>
            <a:ext cx="356100" cy="285000"/>
          </a:xfrm>
          <a:prstGeom prst="hexagon">
            <a:avLst>
              <a:gd name="adj" fmla="val 25000"/>
              <a:gd name="vf" fmla="val 11547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6</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226200" y="1885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COLLECTION PHASE I:</a:t>
            </a:r>
            <a:endParaRPr/>
          </a:p>
        </p:txBody>
      </p:sp>
      <p:sp>
        <p:nvSpPr>
          <p:cNvPr id="93" name="Google Shape;93;p17"/>
          <p:cNvSpPr txBox="1">
            <a:spLocks noGrp="1"/>
          </p:cNvSpPr>
          <p:nvPr>
            <p:ph type="body" idx="1"/>
          </p:nvPr>
        </p:nvSpPr>
        <p:spPr>
          <a:xfrm>
            <a:off x="226200" y="761275"/>
            <a:ext cx="8520600" cy="12270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Merriweather"/>
              <a:buChar char="➔"/>
            </a:pPr>
            <a:r>
              <a:rPr lang="en" sz="1375">
                <a:solidFill>
                  <a:srgbClr val="000000"/>
                </a:solidFill>
                <a:latin typeface="Merriweather"/>
                <a:ea typeface="Merriweather"/>
                <a:cs typeface="Merriweather"/>
                <a:sym typeface="Merriweather"/>
              </a:rPr>
              <a:t>The main concept behind out data collection is Web scraping. We have scraped the data available publicly on the sport news website </a:t>
            </a:r>
            <a:r>
              <a:rPr lang="en" sz="1375" b="1">
                <a:solidFill>
                  <a:srgbClr val="000000"/>
                </a:solidFill>
                <a:latin typeface="Merriweather"/>
                <a:ea typeface="Merriweather"/>
                <a:cs typeface="Merriweather"/>
                <a:sym typeface="Merriweather"/>
              </a:rPr>
              <a:t>espncricinfo.com</a:t>
            </a:r>
            <a:r>
              <a:rPr lang="en" sz="1375">
                <a:solidFill>
                  <a:srgbClr val="000000"/>
                </a:solidFill>
                <a:latin typeface="Merriweather"/>
                <a:ea typeface="Merriweather"/>
                <a:cs typeface="Merriweather"/>
                <a:sym typeface="Merriweather"/>
              </a:rPr>
              <a:t>.</a:t>
            </a:r>
            <a:endParaRPr sz="1375">
              <a:solidFill>
                <a:srgbClr val="000000"/>
              </a:solidFill>
              <a:latin typeface="Merriweather"/>
              <a:ea typeface="Merriweather"/>
              <a:cs typeface="Merriweather"/>
              <a:sym typeface="Merriweather"/>
            </a:endParaRPr>
          </a:p>
          <a:p>
            <a:pPr marL="457200" lvl="0" indent="-342900" algn="l" rtl="0">
              <a:spcBef>
                <a:spcPts val="0"/>
              </a:spcBef>
              <a:spcAft>
                <a:spcPts val="0"/>
              </a:spcAft>
              <a:buClr>
                <a:srgbClr val="000000"/>
              </a:buClr>
              <a:buSzPts val="1800"/>
              <a:buFont typeface="Merriweather"/>
              <a:buChar char="➔"/>
            </a:pPr>
            <a:r>
              <a:rPr lang="en" sz="1375">
                <a:solidFill>
                  <a:srgbClr val="000000"/>
                </a:solidFill>
                <a:latin typeface="Merriweather"/>
                <a:ea typeface="Merriweather"/>
                <a:cs typeface="Merriweather"/>
                <a:sym typeface="Merriweather"/>
              </a:rPr>
              <a:t>we have used the </a:t>
            </a:r>
            <a:r>
              <a:rPr lang="en" sz="1375" b="1">
                <a:solidFill>
                  <a:srgbClr val="000000"/>
                </a:solidFill>
                <a:latin typeface="Merriweather"/>
                <a:ea typeface="Merriweather"/>
                <a:cs typeface="Merriweather"/>
                <a:sym typeface="Merriweather"/>
              </a:rPr>
              <a:t>request </a:t>
            </a:r>
            <a:r>
              <a:rPr lang="en" sz="1375">
                <a:solidFill>
                  <a:srgbClr val="000000"/>
                </a:solidFill>
                <a:latin typeface="Merriweather"/>
                <a:ea typeface="Merriweather"/>
                <a:cs typeface="Merriweather"/>
                <a:sym typeface="Merriweather"/>
              </a:rPr>
              <a:t>library and the </a:t>
            </a:r>
            <a:r>
              <a:rPr lang="en" sz="1375" b="1">
                <a:solidFill>
                  <a:srgbClr val="000000"/>
                </a:solidFill>
                <a:latin typeface="Merriweather"/>
                <a:ea typeface="Merriweather"/>
                <a:cs typeface="Merriweather"/>
                <a:sym typeface="Merriweather"/>
              </a:rPr>
              <a:t>beautiful </a:t>
            </a:r>
            <a:r>
              <a:rPr lang="en" sz="1375">
                <a:solidFill>
                  <a:srgbClr val="000000"/>
                </a:solidFill>
                <a:latin typeface="Merriweather"/>
                <a:ea typeface="Merriweather"/>
                <a:cs typeface="Merriweather"/>
                <a:sym typeface="Merriweather"/>
              </a:rPr>
              <a:t>soup library available in python to perform the web scraping.</a:t>
            </a:r>
            <a:endParaRPr sz="1375">
              <a:solidFill>
                <a:srgbClr val="000000"/>
              </a:solidFill>
              <a:latin typeface="Merriweather"/>
              <a:ea typeface="Merriweather"/>
              <a:cs typeface="Merriweather"/>
              <a:sym typeface="Merriweather"/>
            </a:endParaRPr>
          </a:p>
        </p:txBody>
      </p:sp>
      <p:pic>
        <p:nvPicPr>
          <p:cNvPr id="94" name="Google Shape;94;p17"/>
          <p:cNvPicPr preferRelativeResize="0"/>
          <p:nvPr/>
        </p:nvPicPr>
        <p:blipFill>
          <a:blip r:embed="rId3">
            <a:alphaModFix/>
          </a:blip>
          <a:stretch>
            <a:fillRect/>
          </a:stretch>
        </p:blipFill>
        <p:spPr>
          <a:xfrm>
            <a:off x="128225" y="2852225"/>
            <a:ext cx="8618574" cy="447675"/>
          </a:xfrm>
          <a:prstGeom prst="rect">
            <a:avLst/>
          </a:prstGeom>
          <a:noFill/>
          <a:ln w="9525" cap="flat" cmpd="sng">
            <a:solidFill>
              <a:schemeClr val="dk2"/>
            </a:solidFill>
            <a:prstDash val="dash"/>
            <a:round/>
            <a:headEnd type="none" w="sm" len="sm"/>
            <a:tailEnd type="none" w="sm" len="sm"/>
          </a:ln>
        </p:spPr>
      </p:pic>
      <p:sp>
        <p:nvSpPr>
          <p:cNvPr id="95" name="Google Shape;95;p17"/>
          <p:cNvSpPr txBox="1"/>
          <p:nvPr/>
        </p:nvSpPr>
        <p:spPr>
          <a:xfrm>
            <a:off x="0" y="3789950"/>
            <a:ext cx="655500" cy="369300"/>
          </a:xfrm>
          <a:prstGeom prst="rect">
            <a:avLst/>
          </a:prstGeom>
          <a:solidFill>
            <a:srgbClr val="FFD966"/>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Proxima Nova"/>
                <a:ea typeface="Proxima Nova"/>
                <a:cs typeface="Proxima Nova"/>
                <a:sym typeface="Proxima Nova"/>
              </a:rPr>
              <a:t>Team1</a:t>
            </a:r>
            <a:endParaRPr sz="1200">
              <a:latin typeface="Proxima Nova"/>
              <a:ea typeface="Proxima Nova"/>
              <a:cs typeface="Proxima Nova"/>
              <a:sym typeface="Proxima Nova"/>
            </a:endParaRPr>
          </a:p>
        </p:txBody>
      </p:sp>
      <p:sp>
        <p:nvSpPr>
          <p:cNvPr id="96" name="Google Shape;96;p17"/>
          <p:cNvSpPr txBox="1"/>
          <p:nvPr/>
        </p:nvSpPr>
        <p:spPr>
          <a:xfrm>
            <a:off x="1073975" y="4486950"/>
            <a:ext cx="655500" cy="369300"/>
          </a:xfrm>
          <a:prstGeom prst="rect">
            <a:avLst/>
          </a:prstGeom>
          <a:solidFill>
            <a:srgbClr val="FFD966"/>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Proxima Nova"/>
                <a:ea typeface="Proxima Nova"/>
                <a:cs typeface="Proxima Nova"/>
                <a:sym typeface="Proxima Nova"/>
              </a:rPr>
              <a:t>Team2</a:t>
            </a:r>
            <a:endParaRPr sz="1200">
              <a:latin typeface="Proxima Nova"/>
              <a:ea typeface="Proxima Nova"/>
              <a:cs typeface="Proxima Nova"/>
              <a:sym typeface="Proxima Nova"/>
            </a:endParaRPr>
          </a:p>
        </p:txBody>
      </p:sp>
      <p:sp>
        <p:nvSpPr>
          <p:cNvPr id="97" name="Google Shape;97;p17"/>
          <p:cNvSpPr txBox="1"/>
          <p:nvPr/>
        </p:nvSpPr>
        <p:spPr>
          <a:xfrm>
            <a:off x="2299527" y="4486950"/>
            <a:ext cx="760500" cy="369300"/>
          </a:xfrm>
          <a:prstGeom prst="rect">
            <a:avLst/>
          </a:prstGeom>
          <a:solidFill>
            <a:srgbClr val="93C47D"/>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Proxima Nova"/>
                <a:ea typeface="Proxima Nova"/>
                <a:cs typeface="Proxima Nova"/>
                <a:sym typeface="Proxima Nova"/>
              </a:rPr>
              <a:t>Winner</a:t>
            </a:r>
            <a:endParaRPr sz="1200">
              <a:latin typeface="Proxima Nova"/>
              <a:ea typeface="Proxima Nova"/>
              <a:cs typeface="Proxima Nova"/>
              <a:sym typeface="Proxima Nova"/>
            </a:endParaRPr>
          </a:p>
        </p:txBody>
      </p:sp>
      <p:sp>
        <p:nvSpPr>
          <p:cNvPr id="98" name="Google Shape;98;p17"/>
          <p:cNvSpPr txBox="1"/>
          <p:nvPr/>
        </p:nvSpPr>
        <p:spPr>
          <a:xfrm>
            <a:off x="3630075" y="4486950"/>
            <a:ext cx="655500" cy="369300"/>
          </a:xfrm>
          <a:prstGeom prst="rect">
            <a:avLst/>
          </a:prstGeom>
          <a:solidFill>
            <a:srgbClr val="93C47D"/>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Proxima Nova"/>
                <a:ea typeface="Proxima Nova"/>
                <a:cs typeface="Proxima Nova"/>
                <a:sym typeface="Proxima Nova"/>
              </a:rPr>
              <a:t>Margin</a:t>
            </a:r>
            <a:endParaRPr sz="1200">
              <a:latin typeface="Proxima Nova"/>
              <a:ea typeface="Proxima Nova"/>
              <a:cs typeface="Proxima Nova"/>
              <a:sym typeface="Proxima Nova"/>
            </a:endParaRPr>
          </a:p>
        </p:txBody>
      </p:sp>
      <p:sp>
        <p:nvSpPr>
          <p:cNvPr id="99" name="Google Shape;99;p17"/>
          <p:cNvSpPr txBox="1"/>
          <p:nvPr/>
        </p:nvSpPr>
        <p:spPr>
          <a:xfrm>
            <a:off x="5751875" y="4486950"/>
            <a:ext cx="760500" cy="369300"/>
          </a:xfrm>
          <a:prstGeom prst="rect">
            <a:avLst/>
          </a:prstGeom>
          <a:solidFill>
            <a:srgbClr val="A64D79"/>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Proxima Nova"/>
                <a:ea typeface="Proxima Nova"/>
                <a:cs typeface="Proxima Nova"/>
                <a:sym typeface="Proxima Nova"/>
              </a:rPr>
              <a:t>Ground</a:t>
            </a:r>
            <a:endParaRPr sz="1200">
              <a:latin typeface="Proxima Nova"/>
              <a:ea typeface="Proxima Nova"/>
              <a:cs typeface="Proxima Nova"/>
              <a:sym typeface="Proxima Nova"/>
            </a:endParaRPr>
          </a:p>
        </p:txBody>
      </p:sp>
      <p:sp>
        <p:nvSpPr>
          <p:cNvPr id="100" name="Google Shape;100;p17"/>
          <p:cNvSpPr txBox="1"/>
          <p:nvPr/>
        </p:nvSpPr>
        <p:spPr>
          <a:xfrm>
            <a:off x="7786825" y="4209325"/>
            <a:ext cx="873300" cy="554100"/>
          </a:xfrm>
          <a:prstGeom prst="rect">
            <a:avLst/>
          </a:prstGeom>
          <a:solidFill>
            <a:srgbClr val="CC4125"/>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Proxima Nova"/>
                <a:ea typeface="Proxima Nova"/>
                <a:cs typeface="Proxima Nova"/>
                <a:sym typeface="Proxima Nova"/>
              </a:rPr>
              <a:t>Scorecard Link</a:t>
            </a:r>
            <a:endParaRPr sz="1200">
              <a:latin typeface="Proxima Nova"/>
              <a:ea typeface="Proxima Nova"/>
              <a:cs typeface="Proxima Nova"/>
              <a:sym typeface="Proxima Nova"/>
            </a:endParaRPr>
          </a:p>
        </p:txBody>
      </p:sp>
      <p:cxnSp>
        <p:nvCxnSpPr>
          <p:cNvPr id="101" name="Google Shape;101;p17"/>
          <p:cNvCxnSpPr>
            <a:stCxn id="95" idx="0"/>
          </p:cNvCxnSpPr>
          <p:nvPr/>
        </p:nvCxnSpPr>
        <p:spPr>
          <a:xfrm rot="10800000">
            <a:off x="299250" y="3319850"/>
            <a:ext cx="28500" cy="470100"/>
          </a:xfrm>
          <a:prstGeom prst="straightConnector1">
            <a:avLst/>
          </a:prstGeom>
          <a:noFill/>
          <a:ln w="9525" cap="flat" cmpd="sng">
            <a:solidFill>
              <a:schemeClr val="dk2"/>
            </a:solidFill>
            <a:prstDash val="solid"/>
            <a:round/>
            <a:headEnd type="none" w="med" len="med"/>
            <a:tailEnd type="triangle" w="med" len="med"/>
          </a:ln>
        </p:spPr>
      </p:cxnSp>
      <p:cxnSp>
        <p:nvCxnSpPr>
          <p:cNvPr id="102" name="Google Shape;102;p17"/>
          <p:cNvCxnSpPr>
            <a:stCxn id="96" idx="0"/>
          </p:cNvCxnSpPr>
          <p:nvPr/>
        </p:nvCxnSpPr>
        <p:spPr>
          <a:xfrm rot="10800000" flipH="1">
            <a:off x="1401725" y="3348150"/>
            <a:ext cx="251100" cy="1138800"/>
          </a:xfrm>
          <a:prstGeom prst="straightConnector1">
            <a:avLst/>
          </a:prstGeom>
          <a:noFill/>
          <a:ln w="9525" cap="flat" cmpd="sng">
            <a:solidFill>
              <a:schemeClr val="dk2"/>
            </a:solidFill>
            <a:prstDash val="solid"/>
            <a:round/>
            <a:headEnd type="none" w="med" len="med"/>
            <a:tailEnd type="triangle" w="med" len="med"/>
          </a:ln>
        </p:spPr>
      </p:cxnSp>
      <p:cxnSp>
        <p:nvCxnSpPr>
          <p:cNvPr id="103" name="Google Shape;103;p17"/>
          <p:cNvCxnSpPr>
            <a:stCxn id="97" idx="0"/>
          </p:cNvCxnSpPr>
          <p:nvPr/>
        </p:nvCxnSpPr>
        <p:spPr>
          <a:xfrm rot="10800000" flipH="1">
            <a:off x="2679777" y="3319650"/>
            <a:ext cx="27300" cy="1167300"/>
          </a:xfrm>
          <a:prstGeom prst="straightConnector1">
            <a:avLst/>
          </a:prstGeom>
          <a:noFill/>
          <a:ln w="9525" cap="flat" cmpd="sng">
            <a:solidFill>
              <a:schemeClr val="dk2"/>
            </a:solidFill>
            <a:prstDash val="solid"/>
            <a:round/>
            <a:headEnd type="none" w="med" len="med"/>
            <a:tailEnd type="triangle" w="med" len="med"/>
          </a:ln>
        </p:spPr>
      </p:cxnSp>
      <p:cxnSp>
        <p:nvCxnSpPr>
          <p:cNvPr id="104" name="Google Shape;104;p17"/>
          <p:cNvCxnSpPr>
            <a:stCxn id="99" idx="0"/>
          </p:cNvCxnSpPr>
          <p:nvPr/>
        </p:nvCxnSpPr>
        <p:spPr>
          <a:xfrm rot="10800000">
            <a:off x="5172125" y="3362550"/>
            <a:ext cx="960000" cy="1124400"/>
          </a:xfrm>
          <a:prstGeom prst="straightConnector1">
            <a:avLst/>
          </a:prstGeom>
          <a:noFill/>
          <a:ln w="9525" cap="flat" cmpd="sng">
            <a:solidFill>
              <a:schemeClr val="dk2"/>
            </a:solidFill>
            <a:prstDash val="solid"/>
            <a:round/>
            <a:headEnd type="none" w="med" len="med"/>
            <a:tailEnd type="triangle" w="med" len="med"/>
          </a:ln>
        </p:spPr>
      </p:cxnSp>
      <p:cxnSp>
        <p:nvCxnSpPr>
          <p:cNvPr id="105" name="Google Shape;105;p17"/>
          <p:cNvCxnSpPr>
            <a:stCxn id="100" idx="0"/>
          </p:cNvCxnSpPr>
          <p:nvPr/>
        </p:nvCxnSpPr>
        <p:spPr>
          <a:xfrm rot="10800000">
            <a:off x="8218375" y="3284425"/>
            <a:ext cx="5100" cy="924900"/>
          </a:xfrm>
          <a:prstGeom prst="straightConnector1">
            <a:avLst/>
          </a:prstGeom>
          <a:noFill/>
          <a:ln w="9525" cap="flat" cmpd="sng">
            <a:solidFill>
              <a:schemeClr val="dk2"/>
            </a:solidFill>
            <a:prstDash val="solid"/>
            <a:round/>
            <a:headEnd type="none" w="med" len="med"/>
            <a:tailEnd type="triangle" w="med" len="med"/>
          </a:ln>
        </p:spPr>
      </p:cxnSp>
      <p:sp>
        <p:nvSpPr>
          <p:cNvPr id="106" name="Google Shape;106;p17"/>
          <p:cNvSpPr/>
          <p:nvPr/>
        </p:nvSpPr>
        <p:spPr>
          <a:xfrm>
            <a:off x="1311000" y="2220150"/>
            <a:ext cx="1154250" cy="400194"/>
          </a:xfrm>
          <a:prstGeom prst="flowChartTermina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REQUEST</a:t>
            </a:r>
            <a:endParaRPr/>
          </a:p>
        </p:txBody>
      </p:sp>
      <p:sp>
        <p:nvSpPr>
          <p:cNvPr id="107" name="Google Shape;107;p17"/>
          <p:cNvSpPr/>
          <p:nvPr/>
        </p:nvSpPr>
        <p:spPr>
          <a:xfrm>
            <a:off x="4473808" y="2220150"/>
            <a:ext cx="2572776" cy="400194"/>
          </a:xfrm>
          <a:prstGeom prst="flowChartTermina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BEAUTIFUL SOUP</a:t>
            </a:r>
            <a:endParaRPr/>
          </a:p>
        </p:txBody>
      </p:sp>
      <p:cxnSp>
        <p:nvCxnSpPr>
          <p:cNvPr id="108" name="Google Shape;108;p17"/>
          <p:cNvCxnSpPr>
            <a:stCxn id="98" idx="0"/>
          </p:cNvCxnSpPr>
          <p:nvPr/>
        </p:nvCxnSpPr>
        <p:spPr>
          <a:xfrm rot="10800000">
            <a:off x="3918225" y="3376650"/>
            <a:ext cx="39600" cy="11103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a:spLocks noGrp="1"/>
          </p:cNvSpPr>
          <p:nvPr>
            <p:ph type="title"/>
          </p:nvPr>
        </p:nvSpPr>
        <p:spPr>
          <a:xfrm>
            <a:off x="254700" y="3025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COLLECTION PHASE II:</a:t>
            </a:r>
            <a:endParaRPr/>
          </a:p>
        </p:txBody>
      </p:sp>
      <p:sp>
        <p:nvSpPr>
          <p:cNvPr id="114" name="Google Shape;114;p18"/>
          <p:cNvSpPr txBox="1"/>
          <p:nvPr/>
        </p:nvSpPr>
        <p:spPr>
          <a:xfrm>
            <a:off x="356200" y="1040100"/>
            <a:ext cx="7722300" cy="400200"/>
          </a:xfrm>
          <a:prstGeom prst="rect">
            <a:avLst/>
          </a:prstGeom>
          <a:noFill/>
          <a:ln w="9525" cap="flat" cmpd="sng">
            <a:solidFill>
              <a:srgbClr val="000000"/>
            </a:solidFill>
            <a:prstDash val="dot"/>
            <a:round/>
            <a:headEnd type="none" w="sm" len="sm"/>
            <a:tailEnd type="none" w="sm" len="sm"/>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Proxima Nova"/>
              <a:buChar char="➔"/>
            </a:pPr>
            <a:r>
              <a:rPr lang="en">
                <a:latin typeface="Proxima Nova"/>
                <a:ea typeface="Proxima Nova"/>
                <a:cs typeface="Proxima Nova"/>
                <a:sym typeface="Proxima Nova"/>
              </a:rPr>
              <a:t>Extract Target, Toss Winner, Playing XI from Scorecard Link</a:t>
            </a:r>
            <a:endParaRPr>
              <a:latin typeface="Proxima Nova"/>
              <a:ea typeface="Proxima Nova"/>
              <a:cs typeface="Proxima Nova"/>
              <a:sym typeface="Proxima Nova"/>
            </a:endParaRPr>
          </a:p>
        </p:txBody>
      </p:sp>
      <p:pic>
        <p:nvPicPr>
          <p:cNvPr id="115" name="Google Shape;115;p18"/>
          <p:cNvPicPr preferRelativeResize="0"/>
          <p:nvPr/>
        </p:nvPicPr>
        <p:blipFill>
          <a:blip r:embed="rId3">
            <a:alphaModFix/>
          </a:blip>
          <a:stretch>
            <a:fillRect/>
          </a:stretch>
        </p:blipFill>
        <p:spPr>
          <a:xfrm>
            <a:off x="356200" y="1600250"/>
            <a:ext cx="4805975" cy="372675"/>
          </a:xfrm>
          <a:prstGeom prst="rect">
            <a:avLst/>
          </a:prstGeom>
          <a:noFill/>
          <a:ln w="9525" cap="flat" cmpd="sng">
            <a:solidFill>
              <a:schemeClr val="dk2"/>
            </a:solidFill>
            <a:prstDash val="solid"/>
            <a:round/>
            <a:headEnd type="none" w="sm" len="sm"/>
            <a:tailEnd type="none" w="sm" len="sm"/>
          </a:ln>
        </p:spPr>
      </p:pic>
      <p:pic>
        <p:nvPicPr>
          <p:cNvPr id="116" name="Google Shape;116;p18"/>
          <p:cNvPicPr preferRelativeResize="0"/>
          <p:nvPr/>
        </p:nvPicPr>
        <p:blipFill>
          <a:blip r:embed="rId4">
            <a:alphaModFix/>
          </a:blip>
          <a:stretch>
            <a:fillRect/>
          </a:stretch>
        </p:blipFill>
        <p:spPr>
          <a:xfrm>
            <a:off x="4639400" y="2132874"/>
            <a:ext cx="522767" cy="323350"/>
          </a:xfrm>
          <a:prstGeom prst="rect">
            <a:avLst/>
          </a:prstGeom>
          <a:noFill/>
          <a:ln>
            <a:noFill/>
          </a:ln>
        </p:spPr>
      </p:pic>
      <p:pic>
        <p:nvPicPr>
          <p:cNvPr id="117" name="Google Shape;117;p18"/>
          <p:cNvPicPr preferRelativeResize="0"/>
          <p:nvPr/>
        </p:nvPicPr>
        <p:blipFill>
          <a:blip r:embed="rId5">
            <a:alphaModFix/>
          </a:blip>
          <a:stretch>
            <a:fillRect/>
          </a:stretch>
        </p:blipFill>
        <p:spPr>
          <a:xfrm>
            <a:off x="356200" y="2132875"/>
            <a:ext cx="3889676" cy="2920051"/>
          </a:xfrm>
          <a:prstGeom prst="rect">
            <a:avLst/>
          </a:prstGeom>
          <a:noFill/>
          <a:ln w="9525" cap="flat" cmpd="sng">
            <a:solidFill>
              <a:schemeClr val="dk2"/>
            </a:solidFill>
            <a:prstDash val="solid"/>
            <a:round/>
            <a:headEnd type="none" w="sm" len="sm"/>
            <a:tailEnd type="none" w="sm" len="sm"/>
          </a:ln>
        </p:spPr>
      </p:pic>
      <p:sp>
        <p:nvSpPr>
          <p:cNvPr id="118" name="Google Shape;118;p18"/>
          <p:cNvSpPr/>
          <p:nvPr/>
        </p:nvSpPr>
        <p:spPr>
          <a:xfrm>
            <a:off x="5342975" y="1724000"/>
            <a:ext cx="1382100" cy="249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8"/>
          <p:cNvSpPr/>
          <p:nvPr/>
        </p:nvSpPr>
        <p:spPr>
          <a:xfrm>
            <a:off x="5342975" y="2132875"/>
            <a:ext cx="1382100" cy="249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8"/>
          <p:cNvSpPr/>
          <p:nvPr/>
        </p:nvSpPr>
        <p:spPr>
          <a:xfrm>
            <a:off x="4572000" y="3468400"/>
            <a:ext cx="2153100" cy="249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8"/>
          <p:cNvSpPr txBox="1"/>
          <p:nvPr/>
        </p:nvSpPr>
        <p:spPr>
          <a:xfrm>
            <a:off x="7009975" y="1652750"/>
            <a:ext cx="2153100" cy="400200"/>
          </a:xfrm>
          <a:prstGeom prst="rect">
            <a:avLst/>
          </a:prstGeom>
          <a:solidFill>
            <a:srgbClr val="FFE599"/>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Proxima Nova"/>
                <a:ea typeface="Proxima Nova"/>
                <a:cs typeface="Proxima Nova"/>
                <a:sym typeface="Proxima Nova"/>
              </a:rPr>
              <a:t>TOSS (Span Tag)</a:t>
            </a:r>
            <a:endParaRPr>
              <a:latin typeface="Proxima Nova"/>
              <a:ea typeface="Proxima Nova"/>
              <a:cs typeface="Proxima Nova"/>
              <a:sym typeface="Proxima Nova"/>
            </a:endParaRPr>
          </a:p>
        </p:txBody>
      </p:sp>
      <p:sp>
        <p:nvSpPr>
          <p:cNvPr id="122" name="Google Shape;122;p18"/>
          <p:cNvSpPr txBox="1"/>
          <p:nvPr/>
        </p:nvSpPr>
        <p:spPr>
          <a:xfrm>
            <a:off x="7009975" y="2132875"/>
            <a:ext cx="2153100" cy="400200"/>
          </a:xfrm>
          <a:prstGeom prst="rect">
            <a:avLst/>
          </a:prstGeom>
          <a:solidFill>
            <a:srgbClr val="FFE599"/>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Proxima Nova"/>
                <a:ea typeface="Proxima Nova"/>
                <a:cs typeface="Proxima Nova"/>
                <a:sym typeface="Proxima Nova"/>
              </a:rPr>
              <a:t>Target (Span Tag)</a:t>
            </a:r>
            <a:endParaRPr>
              <a:latin typeface="Proxima Nova"/>
              <a:ea typeface="Proxima Nova"/>
              <a:cs typeface="Proxima Nova"/>
              <a:sym typeface="Proxima Nova"/>
            </a:endParaRPr>
          </a:p>
        </p:txBody>
      </p:sp>
      <p:sp>
        <p:nvSpPr>
          <p:cNvPr id="123" name="Google Shape;123;p18"/>
          <p:cNvSpPr txBox="1"/>
          <p:nvPr/>
        </p:nvSpPr>
        <p:spPr>
          <a:xfrm>
            <a:off x="7051225" y="3392800"/>
            <a:ext cx="2092800" cy="1246800"/>
          </a:xfrm>
          <a:prstGeom prst="rect">
            <a:avLst/>
          </a:prstGeom>
          <a:solidFill>
            <a:srgbClr val="FFE599"/>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Proxima Nova"/>
                <a:ea typeface="Proxima Nova"/>
                <a:cs typeface="Proxima Nova"/>
                <a:sym typeface="Proxima Nova"/>
              </a:rPr>
              <a:t>Playing XI</a:t>
            </a:r>
            <a:endParaRPr>
              <a:latin typeface="Proxima Nova"/>
              <a:ea typeface="Proxima Nova"/>
              <a:cs typeface="Proxima Nova"/>
              <a:sym typeface="Proxima Nova"/>
            </a:endParaRPr>
          </a:p>
          <a:p>
            <a:pPr marL="0" lvl="0" indent="0" algn="ctr" rtl="0">
              <a:spcBef>
                <a:spcPts val="0"/>
              </a:spcBef>
              <a:spcAft>
                <a:spcPts val="0"/>
              </a:spcAft>
              <a:buNone/>
            </a:pPr>
            <a:r>
              <a:rPr lang="en" sz="1100">
                <a:latin typeface="Times New Roman"/>
                <a:ea typeface="Times New Roman"/>
                <a:cs typeface="Times New Roman"/>
                <a:sym typeface="Times New Roman"/>
              </a:rPr>
              <a:t>collected information as Players batted in first innings and players bowled in first innings and the same is repeated for the second innings. </a:t>
            </a:r>
            <a:endParaRPr sz="1500">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CLEANING</a:t>
            </a:r>
            <a:endParaRPr/>
          </a:p>
        </p:txBody>
      </p:sp>
      <p:sp>
        <p:nvSpPr>
          <p:cNvPr id="129" name="Google Shape;129;p19"/>
          <p:cNvSpPr txBox="1">
            <a:spLocks noGrp="1"/>
          </p:cNvSpPr>
          <p:nvPr>
            <p:ph type="body" idx="1"/>
          </p:nvPr>
        </p:nvSpPr>
        <p:spPr>
          <a:xfrm>
            <a:off x="311700" y="1152475"/>
            <a:ext cx="8520600" cy="34164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457200" lvl="0" indent="-381000" algn="l" rtl="0">
              <a:spcBef>
                <a:spcPts val="0"/>
              </a:spcBef>
              <a:spcAft>
                <a:spcPts val="0"/>
              </a:spcAft>
              <a:buSzPts val="2400"/>
              <a:buChar char="➔"/>
            </a:pPr>
            <a:r>
              <a:rPr lang="en" sz="1600">
                <a:solidFill>
                  <a:srgbClr val="000000"/>
                </a:solidFill>
                <a:latin typeface="Times New Roman"/>
                <a:ea typeface="Times New Roman"/>
                <a:cs typeface="Times New Roman"/>
                <a:sym typeface="Times New Roman"/>
              </a:rPr>
              <a:t>Since we collected data from online website like ESPN, they also consisted of many missing values and matches with no information in toss, results, etc</a:t>
            </a:r>
            <a:endParaRPr sz="16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sz="1600">
              <a:solidFill>
                <a:srgbClr val="000000"/>
              </a:solidFill>
              <a:latin typeface="Times New Roman"/>
              <a:ea typeface="Times New Roman"/>
              <a:cs typeface="Times New Roman"/>
              <a:sym typeface="Times New Roman"/>
            </a:endParaRPr>
          </a:p>
          <a:p>
            <a:pPr marL="914400" lvl="1" indent="-330200" algn="l" rtl="0">
              <a:spcBef>
                <a:spcPts val="120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Removing Null values</a:t>
            </a:r>
            <a:endParaRPr sz="1600">
              <a:solidFill>
                <a:srgbClr val="000000"/>
              </a:solidFill>
              <a:latin typeface="Times New Roman"/>
              <a:ea typeface="Times New Roman"/>
              <a:cs typeface="Times New Roman"/>
              <a:sym typeface="Times New Roman"/>
            </a:endParaRPr>
          </a:p>
          <a:p>
            <a:pPr marL="914400" lvl="1" indent="-330200" algn="l"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Removing Tied match</a:t>
            </a:r>
            <a:endParaRPr sz="1600">
              <a:solidFill>
                <a:srgbClr val="000000"/>
              </a:solidFill>
              <a:latin typeface="Times New Roman"/>
              <a:ea typeface="Times New Roman"/>
              <a:cs typeface="Times New Roman"/>
              <a:sym typeface="Times New Roman"/>
            </a:endParaRPr>
          </a:p>
          <a:p>
            <a:pPr marL="914400" lvl="1" indent="-330200" algn="l"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Cleaning scraped Data</a:t>
            </a:r>
            <a:endParaRPr sz="1600">
              <a:solidFill>
                <a:srgbClr val="000000"/>
              </a:solidFill>
              <a:latin typeface="Times New Roman"/>
              <a:ea typeface="Times New Roman"/>
              <a:cs typeface="Times New Roman"/>
              <a:sym typeface="Times New Roman"/>
            </a:endParaRPr>
          </a:p>
          <a:p>
            <a:pPr marL="914400" lvl="1" indent="-330200" algn="l"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Changing data types and formats</a:t>
            </a:r>
            <a:endParaRPr sz="1600">
              <a:solidFill>
                <a:srgbClr val="000000"/>
              </a:solidFill>
              <a:latin typeface="Times New Roman"/>
              <a:ea typeface="Times New Roman"/>
              <a:cs typeface="Times New Roman"/>
              <a:sym typeface="Times New Roman"/>
            </a:endParaRPr>
          </a:p>
        </p:txBody>
      </p:sp>
      <p:pic>
        <p:nvPicPr>
          <p:cNvPr id="130" name="Google Shape;130;p19"/>
          <p:cNvPicPr preferRelativeResize="0"/>
          <p:nvPr/>
        </p:nvPicPr>
        <p:blipFill>
          <a:blip r:embed="rId3">
            <a:alphaModFix/>
          </a:blip>
          <a:stretch>
            <a:fillRect/>
          </a:stretch>
        </p:blipFill>
        <p:spPr>
          <a:xfrm>
            <a:off x="4287025" y="2048650"/>
            <a:ext cx="4048000" cy="24169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EXPLORATORY DATA ANALYSIS:-</a:t>
            </a:r>
            <a:endParaRPr/>
          </a:p>
        </p:txBody>
      </p:sp>
      <p:sp>
        <p:nvSpPr>
          <p:cNvPr id="136" name="Google Shape;136;p20"/>
          <p:cNvSpPr txBox="1"/>
          <p:nvPr/>
        </p:nvSpPr>
        <p:spPr>
          <a:xfrm>
            <a:off x="384700" y="1111325"/>
            <a:ext cx="7907700" cy="415500"/>
          </a:xfrm>
          <a:prstGeom prst="rect">
            <a:avLst/>
          </a:prstGeom>
          <a:noFill/>
          <a:ln>
            <a:noFill/>
          </a:ln>
        </p:spPr>
        <p:txBody>
          <a:bodyPr spcFirstLastPara="1" wrap="square" lIns="91425" tIns="91425" rIns="91425" bIns="91425" anchor="t" anchorCtr="0">
            <a:spAutoFit/>
          </a:bodyPr>
          <a:lstStyle/>
          <a:p>
            <a:pPr marL="457200" lvl="0" indent="-323850" algn="l" rtl="0">
              <a:spcBef>
                <a:spcPts val="0"/>
              </a:spcBef>
              <a:spcAft>
                <a:spcPts val="0"/>
              </a:spcAft>
              <a:buSzPts val="1500"/>
              <a:buFont typeface="Times New Roman"/>
              <a:buChar char="➔"/>
            </a:pPr>
            <a:r>
              <a:rPr lang="en" sz="1500">
                <a:latin typeface="Times New Roman"/>
                <a:ea typeface="Times New Roman"/>
                <a:cs typeface="Times New Roman"/>
                <a:sym typeface="Times New Roman"/>
              </a:rPr>
              <a:t>Each teams total number of matches and number of the matches won on a stack bar chart. </a:t>
            </a:r>
            <a:endParaRPr sz="1900"/>
          </a:p>
        </p:txBody>
      </p:sp>
      <p:pic>
        <p:nvPicPr>
          <p:cNvPr id="137" name="Google Shape;137;p20"/>
          <p:cNvPicPr preferRelativeResize="0"/>
          <p:nvPr/>
        </p:nvPicPr>
        <p:blipFill>
          <a:blip r:embed="rId3">
            <a:alphaModFix/>
          </a:blip>
          <a:stretch>
            <a:fillRect/>
          </a:stretch>
        </p:blipFill>
        <p:spPr>
          <a:xfrm>
            <a:off x="3547725" y="1524788"/>
            <a:ext cx="5485475" cy="3311875"/>
          </a:xfrm>
          <a:prstGeom prst="rect">
            <a:avLst/>
          </a:prstGeom>
          <a:noFill/>
          <a:ln w="9525" cap="flat" cmpd="sng">
            <a:solidFill>
              <a:schemeClr val="dk2"/>
            </a:solidFill>
            <a:prstDash val="solid"/>
            <a:round/>
            <a:headEnd type="none" w="sm" len="sm"/>
            <a:tailEnd type="none" w="sm" len="sm"/>
          </a:ln>
        </p:spPr>
      </p:pic>
      <p:graphicFrame>
        <p:nvGraphicFramePr>
          <p:cNvPr id="138" name="Google Shape;138;p20"/>
          <p:cNvGraphicFramePr/>
          <p:nvPr/>
        </p:nvGraphicFramePr>
        <p:xfrm>
          <a:off x="254375" y="1620417"/>
          <a:ext cx="2914725" cy="3120600"/>
        </p:xfrm>
        <a:graphic>
          <a:graphicData uri="http://schemas.openxmlformats.org/drawingml/2006/table">
            <a:tbl>
              <a:tblPr>
                <a:noFill/>
                <a:tableStyleId>{786DC43B-3F20-4CE0-ACAC-4783CEDB08A2}</a:tableStyleId>
              </a:tblPr>
              <a:tblGrid>
                <a:gridCol w="971575">
                  <a:extLst>
                    <a:ext uri="{9D8B030D-6E8A-4147-A177-3AD203B41FA5}">
                      <a16:colId xmlns:a16="http://schemas.microsoft.com/office/drawing/2014/main" val="20000"/>
                    </a:ext>
                  </a:extLst>
                </a:gridCol>
                <a:gridCol w="971575">
                  <a:extLst>
                    <a:ext uri="{9D8B030D-6E8A-4147-A177-3AD203B41FA5}">
                      <a16:colId xmlns:a16="http://schemas.microsoft.com/office/drawing/2014/main" val="20001"/>
                    </a:ext>
                  </a:extLst>
                </a:gridCol>
                <a:gridCol w="971575">
                  <a:extLst>
                    <a:ext uri="{9D8B030D-6E8A-4147-A177-3AD203B41FA5}">
                      <a16:colId xmlns:a16="http://schemas.microsoft.com/office/drawing/2014/main" val="20002"/>
                    </a:ext>
                  </a:extLst>
                </a:gridCol>
              </a:tblGrid>
              <a:tr h="431250">
                <a:tc>
                  <a:txBody>
                    <a:bodyPr/>
                    <a:lstStyle/>
                    <a:p>
                      <a:pPr marL="0" lvl="0" indent="0" algn="l" rtl="0">
                        <a:spcBef>
                          <a:spcPts val="0"/>
                        </a:spcBef>
                        <a:spcAft>
                          <a:spcPts val="0"/>
                        </a:spcAft>
                        <a:buNone/>
                      </a:pPr>
                      <a:r>
                        <a:rPr lang="en" sz="800" b="1"/>
                        <a:t>Team</a:t>
                      </a:r>
                      <a:endParaRPr sz="800" b="1"/>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E06666"/>
                    </a:solidFill>
                  </a:tcPr>
                </a:tc>
                <a:tc>
                  <a:txBody>
                    <a:bodyPr/>
                    <a:lstStyle/>
                    <a:p>
                      <a:pPr marL="0" lvl="0" indent="0" algn="l" rtl="0">
                        <a:spcBef>
                          <a:spcPts val="0"/>
                        </a:spcBef>
                        <a:spcAft>
                          <a:spcPts val="0"/>
                        </a:spcAft>
                        <a:buNone/>
                      </a:pPr>
                      <a:r>
                        <a:rPr lang="en" sz="800" b="1"/>
                        <a:t>Total Matches</a:t>
                      </a:r>
                      <a:endParaRPr sz="800" b="1"/>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E06666"/>
                    </a:solidFill>
                  </a:tcPr>
                </a:tc>
                <a:tc>
                  <a:txBody>
                    <a:bodyPr/>
                    <a:lstStyle/>
                    <a:p>
                      <a:pPr marL="0" lvl="0" indent="0" algn="l" rtl="0">
                        <a:spcBef>
                          <a:spcPts val="0"/>
                        </a:spcBef>
                        <a:spcAft>
                          <a:spcPts val="0"/>
                        </a:spcAft>
                        <a:buNone/>
                      </a:pPr>
                      <a:r>
                        <a:rPr lang="en" sz="800" b="1"/>
                        <a:t>Total won matches</a:t>
                      </a:r>
                      <a:endParaRPr sz="800" b="1"/>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E06666"/>
                    </a:solidFill>
                  </a:tcPr>
                </a:tc>
                <a:extLst>
                  <a:ext uri="{0D108BD9-81ED-4DB2-BD59-A6C34878D82A}">
                    <a16:rowId xmlns:a16="http://schemas.microsoft.com/office/drawing/2014/main" val="10000"/>
                  </a:ext>
                </a:extLst>
              </a:tr>
              <a:tr h="308025">
                <a:tc>
                  <a:txBody>
                    <a:bodyPr/>
                    <a:lstStyle/>
                    <a:p>
                      <a:pPr marL="0" lvl="0" indent="0" algn="l" rtl="0">
                        <a:spcBef>
                          <a:spcPts val="0"/>
                        </a:spcBef>
                        <a:spcAft>
                          <a:spcPts val="0"/>
                        </a:spcAft>
                        <a:buNone/>
                      </a:pPr>
                      <a:r>
                        <a:rPr lang="en" sz="800"/>
                        <a:t>India</a:t>
                      </a:r>
                      <a:endParaRPr sz="80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800"/>
                        <a:t>84</a:t>
                      </a:r>
                      <a:endParaRPr sz="80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800"/>
                        <a:t>55</a:t>
                      </a:r>
                      <a:endParaRPr sz="80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26500">
                <a:tc>
                  <a:txBody>
                    <a:bodyPr/>
                    <a:lstStyle/>
                    <a:p>
                      <a:pPr marL="0" lvl="0" indent="0" algn="l" rtl="0">
                        <a:spcBef>
                          <a:spcPts val="0"/>
                        </a:spcBef>
                        <a:spcAft>
                          <a:spcPts val="0"/>
                        </a:spcAft>
                        <a:buNone/>
                      </a:pPr>
                      <a:r>
                        <a:rPr lang="en" sz="800"/>
                        <a:t>Pakistan</a:t>
                      </a:r>
                      <a:endParaRPr sz="80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800"/>
                        <a:t>75</a:t>
                      </a:r>
                      <a:endParaRPr sz="80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800"/>
                        <a:t>47</a:t>
                      </a:r>
                      <a:endParaRPr sz="80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440800">
                <a:tc>
                  <a:txBody>
                    <a:bodyPr/>
                    <a:lstStyle/>
                    <a:p>
                      <a:pPr marL="0" lvl="0" indent="0" algn="l" rtl="0">
                        <a:spcBef>
                          <a:spcPts val="0"/>
                        </a:spcBef>
                        <a:spcAft>
                          <a:spcPts val="0"/>
                        </a:spcAft>
                        <a:buNone/>
                      </a:pPr>
                      <a:r>
                        <a:rPr lang="en" sz="800"/>
                        <a:t>New Zealand</a:t>
                      </a:r>
                      <a:endParaRPr sz="80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800"/>
                        <a:t>58</a:t>
                      </a:r>
                      <a:endParaRPr sz="80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800"/>
                        <a:t>29</a:t>
                      </a:r>
                      <a:endParaRPr sz="80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26500">
                <a:tc>
                  <a:txBody>
                    <a:bodyPr/>
                    <a:lstStyle/>
                    <a:p>
                      <a:pPr marL="0" lvl="0" indent="0" algn="l" rtl="0">
                        <a:spcBef>
                          <a:spcPts val="0"/>
                        </a:spcBef>
                        <a:spcAft>
                          <a:spcPts val="0"/>
                        </a:spcAft>
                        <a:buNone/>
                      </a:pPr>
                      <a:r>
                        <a:rPr lang="en" sz="800"/>
                        <a:t>Bangladesh</a:t>
                      </a:r>
                      <a:endParaRPr sz="80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800"/>
                        <a:t>55</a:t>
                      </a:r>
                      <a:endParaRPr sz="80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800"/>
                        <a:t>21</a:t>
                      </a:r>
                      <a:endParaRPr sz="80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326500">
                <a:tc>
                  <a:txBody>
                    <a:bodyPr/>
                    <a:lstStyle/>
                    <a:p>
                      <a:pPr marL="0" lvl="0" indent="0" algn="l" rtl="0">
                        <a:spcBef>
                          <a:spcPts val="0"/>
                        </a:spcBef>
                        <a:spcAft>
                          <a:spcPts val="0"/>
                        </a:spcAft>
                        <a:buNone/>
                      </a:pPr>
                      <a:r>
                        <a:rPr lang="en" sz="800"/>
                        <a:t>Australia</a:t>
                      </a:r>
                      <a:endParaRPr sz="80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800"/>
                        <a:t>54</a:t>
                      </a:r>
                      <a:endParaRPr sz="80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800"/>
                        <a:t>29</a:t>
                      </a:r>
                      <a:endParaRPr sz="80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326500">
                <a:tc>
                  <a:txBody>
                    <a:bodyPr/>
                    <a:lstStyle/>
                    <a:p>
                      <a:pPr marL="0" lvl="0" indent="0" algn="l" rtl="0">
                        <a:spcBef>
                          <a:spcPts val="0"/>
                        </a:spcBef>
                        <a:spcAft>
                          <a:spcPts val="0"/>
                        </a:spcAft>
                        <a:buNone/>
                      </a:pPr>
                      <a:r>
                        <a:rPr lang="en" sz="800"/>
                        <a:t>Afghanistan</a:t>
                      </a:r>
                      <a:endParaRPr sz="80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800"/>
                        <a:t>56</a:t>
                      </a:r>
                      <a:endParaRPr sz="80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800"/>
                        <a:t>43</a:t>
                      </a:r>
                      <a:endParaRPr sz="80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326500">
                <a:tc>
                  <a:txBody>
                    <a:bodyPr/>
                    <a:lstStyle/>
                    <a:p>
                      <a:pPr marL="0" lvl="0" indent="0" algn="l" rtl="0">
                        <a:spcBef>
                          <a:spcPts val="0"/>
                        </a:spcBef>
                        <a:spcAft>
                          <a:spcPts val="0"/>
                        </a:spcAft>
                        <a:buNone/>
                      </a:pPr>
                      <a:r>
                        <a:rPr lang="en" sz="800"/>
                        <a:t>South Africa</a:t>
                      </a:r>
                      <a:endParaRPr sz="80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800"/>
                        <a:t>51</a:t>
                      </a:r>
                      <a:endParaRPr sz="80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800"/>
                        <a:t>27</a:t>
                      </a:r>
                      <a:endParaRPr sz="80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r h="308025">
                <a:tc>
                  <a:txBody>
                    <a:bodyPr/>
                    <a:lstStyle/>
                    <a:p>
                      <a:pPr marL="0" lvl="0" indent="0" algn="l" rtl="0">
                        <a:spcBef>
                          <a:spcPts val="0"/>
                        </a:spcBef>
                        <a:spcAft>
                          <a:spcPts val="0"/>
                        </a:spcAft>
                        <a:buNone/>
                      </a:pPr>
                      <a:r>
                        <a:rPr lang="en" sz="800"/>
                        <a:t>England</a:t>
                      </a:r>
                      <a:endParaRPr sz="80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800"/>
                        <a:t>52</a:t>
                      </a:r>
                      <a:endParaRPr sz="80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800"/>
                        <a:t>30</a:t>
                      </a:r>
                      <a:endParaRPr sz="80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EXPLORATORY DATA ANALYSIS:-</a:t>
            </a:r>
            <a:endParaRPr/>
          </a:p>
          <a:p>
            <a:pPr marL="0" lvl="0" indent="0" algn="l" rtl="0">
              <a:spcBef>
                <a:spcPts val="0"/>
              </a:spcBef>
              <a:spcAft>
                <a:spcPts val="0"/>
              </a:spcAft>
              <a:buNone/>
            </a:pPr>
            <a:endParaRPr/>
          </a:p>
        </p:txBody>
      </p:sp>
      <p:sp>
        <p:nvSpPr>
          <p:cNvPr id="144" name="Google Shape;144;p21"/>
          <p:cNvSpPr txBox="1">
            <a:spLocks noGrp="1"/>
          </p:cNvSpPr>
          <p:nvPr>
            <p:ph type="body" idx="1"/>
          </p:nvPr>
        </p:nvSpPr>
        <p:spPr>
          <a:xfrm>
            <a:off x="311700" y="1152475"/>
            <a:ext cx="8520600" cy="6714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solidFill>
                  <a:srgbClr val="000000"/>
                </a:solidFill>
                <a:latin typeface="Times New Roman"/>
                <a:ea typeface="Times New Roman"/>
                <a:cs typeface="Times New Roman"/>
                <a:sym typeface="Times New Roman"/>
              </a:rPr>
              <a:t>percentage of winning the match when you won the toss. We have used the matplotlib pie chart with the inputs as Toss win and matches win by total number of matches. </a:t>
            </a:r>
            <a:endParaRPr sz="1400"/>
          </a:p>
        </p:txBody>
      </p:sp>
      <p:pic>
        <p:nvPicPr>
          <p:cNvPr id="145" name="Google Shape;145;p21"/>
          <p:cNvPicPr preferRelativeResize="0"/>
          <p:nvPr/>
        </p:nvPicPr>
        <p:blipFill>
          <a:blip r:embed="rId3">
            <a:alphaModFix/>
          </a:blip>
          <a:stretch>
            <a:fillRect/>
          </a:stretch>
        </p:blipFill>
        <p:spPr>
          <a:xfrm>
            <a:off x="822050" y="1958625"/>
            <a:ext cx="4323656" cy="3014825"/>
          </a:xfrm>
          <a:prstGeom prst="rect">
            <a:avLst/>
          </a:prstGeom>
          <a:noFill/>
          <a:ln w="9525" cap="flat" cmpd="sng">
            <a:solidFill>
              <a:schemeClr val="dk2"/>
            </a:solidFill>
            <a:prstDash val="dot"/>
            <a:round/>
            <a:headEnd type="none" w="sm" len="sm"/>
            <a:tailEnd type="none" w="sm" len="sm"/>
          </a:ln>
        </p:spPr>
      </p:pic>
      <p:sp>
        <p:nvSpPr>
          <p:cNvPr id="146" name="Google Shape;146;p21"/>
          <p:cNvSpPr txBox="1"/>
          <p:nvPr/>
        </p:nvSpPr>
        <p:spPr>
          <a:xfrm>
            <a:off x="5456975" y="2208425"/>
            <a:ext cx="3248400" cy="1108200"/>
          </a:xfrm>
          <a:prstGeom prst="rect">
            <a:avLst/>
          </a:prstGeom>
          <a:solidFill>
            <a:srgbClr val="D9EAD3"/>
          </a:solidFill>
          <a:ln w="9525" cap="flat" cmpd="sng">
            <a:solidFill>
              <a:srgbClr val="000000"/>
            </a:solidFill>
            <a:prstDash val="lgDash"/>
            <a:round/>
            <a:headEnd type="none" w="sm" len="sm"/>
            <a:tailEnd type="none" w="sm" len="sm"/>
          </a:ln>
        </p:spPr>
        <p:txBody>
          <a:bodyPr spcFirstLastPara="1" wrap="square" lIns="91425" tIns="91425" rIns="91425" bIns="91425" anchor="t" anchorCtr="0">
            <a:spAutoFit/>
          </a:bodyPr>
          <a:lstStyle/>
          <a:p>
            <a:pPr marL="457200" lvl="0" indent="-355600" algn="l" rtl="0">
              <a:spcBef>
                <a:spcPts val="0"/>
              </a:spcBef>
              <a:spcAft>
                <a:spcPts val="0"/>
              </a:spcAft>
              <a:buSzPts val="2000"/>
              <a:buFont typeface="Proxima Nova"/>
              <a:buChar char="★"/>
            </a:pPr>
            <a:r>
              <a:rPr lang="en" sz="2000">
                <a:latin typeface="Proxima Nova"/>
                <a:ea typeface="Proxima Nova"/>
                <a:cs typeface="Proxima Nova"/>
                <a:sym typeface="Proxima Nova"/>
              </a:rPr>
              <a:t>There is 35% chance of winning the match if you win the match</a:t>
            </a:r>
            <a:endParaRPr sz="2000">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741</Words>
  <Application>Microsoft Office PowerPoint</Application>
  <PresentationFormat>On-screen Show (16:9)</PresentationFormat>
  <Paragraphs>111</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Merriweather</vt:lpstr>
      <vt:lpstr>Proxima Nova</vt:lpstr>
      <vt:lpstr>Times New Roman</vt:lpstr>
      <vt:lpstr>Alfa Slab One</vt:lpstr>
      <vt:lpstr>Arial</vt:lpstr>
      <vt:lpstr>Gameday</vt:lpstr>
      <vt:lpstr>CRICKET MATCH PREDICTION</vt:lpstr>
      <vt:lpstr>INTRODUCTION:-</vt:lpstr>
      <vt:lpstr>Motivation:</vt:lpstr>
      <vt:lpstr>METHODOLOGY:</vt:lpstr>
      <vt:lpstr>DATA COLLECTION PHASE I:</vt:lpstr>
      <vt:lpstr>DATA COLLECTION PHASE II:</vt:lpstr>
      <vt:lpstr>DATA CLEANING</vt:lpstr>
      <vt:lpstr>EXPLORATORY DATA ANALYSIS:-</vt:lpstr>
      <vt:lpstr>EXPLORATORY DATA ANALYSIS:- </vt:lpstr>
      <vt:lpstr>FEATURE EXTRACTION:-</vt:lpstr>
      <vt:lpstr>MODELING:</vt:lpstr>
      <vt:lpstr>FLASK API:</vt:lpstr>
      <vt:lpstr>FINAL OUTPUT:</vt:lpstr>
      <vt:lpstr>REFERENCES:</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 MATCH PREDICTION</dc:title>
  <cp:lastModifiedBy>noah david</cp:lastModifiedBy>
  <cp:revision>1</cp:revision>
  <dcterms:modified xsi:type="dcterms:W3CDTF">2023-02-16T16:21:02Z</dcterms:modified>
</cp:coreProperties>
</file>