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47bee40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47bee40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47bee40f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47bee40f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47bee40f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47bee40f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47bee40f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47bee40f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47bee40f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47bee40f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47bee40f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47bee40f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47bee40f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47bee40f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47bee40f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47bee40f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47bee40f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47bee40f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47bee40f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47bee40f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47bee40f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47bee40f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006408"/>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NEWS SUMMARIZATION AND CLUSTERING.</a:t>
            </a:r>
            <a:endParaRPr/>
          </a:p>
        </p:txBody>
      </p:sp>
      <p:sp>
        <p:nvSpPr>
          <p:cNvPr id="129" name="Google Shape;129;p13"/>
          <p:cNvSpPr txBox="1"/>
          <p:nvPr>
            <p:ph idx="1" type="subTitle"/>
          </p:nvPr>
        </p:nvSpPr>
        <p:spPr>
          <a:xfrm>
            <a:off x="1858700" y="2383952"/>
            <a:ext cx="5361300" cy="1273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Group Members:-</a:t>
            </a:r>
            <a:endParaRPr/>
          </a:p>
          <a:p>
            <a:pPr indent="0" lvl="0" marL="0" rtl="0" algn="ctr">
              <a:spcBef>
                <a:spcPts val="0"/>
              </a:spcBef>
              <a:spcAft>
                <a:spcPts val="0"/>
              </a:spcAft>
              <a:buNone/>
            </a:pPr>
            <a:r>
              <a:rPr lang="en"/>
              <a:t>Akash Guje - C0835284</a:t>
            </a:r>
            <a:endParaRPr/>
          </a:p>
          <a:p>
            <a:pPr indent="0" lvl="0" marL="0" rtl="0" algn="ctr">
              <a:spcBef>
                <a:spcPts val="0"/>
              </a:spcBef>
              <a:spcAft>
                <a:spcPts val="0"/>
              </a:spcAft>
              <a:buNone/>
            </a:pPr>
            <a:r>
              <a:rPr lang="en"/>
              <a:t>Noah David - C0846073</a:t>
            </a:r>
            <a:endParaRPr/>
          </a:p>
          <a:p>
            <a:pPr indent="0" lvl="0" marL="0" rtl="0" algn="ctr">
              <a:spcBef>
                <a:spcPts val="0"/>
              </a:spcBef>
              <a:spcAft>
                <a:spcPts val="0"/>
              </a:spcAft>
              <a:buNone/>
            </a:pPr>
            <a:r>
              <a:rPr lang="en"/>
              <a:t>Jebin George - C0850509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ctrTitle"/>
          </p:nvPr>
        </p:nvSpPr>
        <p:spPr>
          <a:xfrm>
            <a:off x="1891353" y="1899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FLASK API</a:t>
            </a:r>
            <a:endParaRPr/>
          </a:p>
        </p:txBody>
      </p:sp>
      <p:pic>
        <p:nvPicPr>
          <p:cNvPr id="188" name="Google Shape;188;p22"/>
          <p:cNvPicPr preferRelativeResize="0"/>
          <p:nvPr/>
        </p:nvPicPr>
        <p:blipFill>
          <a:blip r:embed="rId3">
            <a:alphaModFix/>
          </a:blip>
          <a:stretch>
            <a:fillRect/>
          </a:stretch>
        </p:blipFill>
        <p:spPr>
          <a:xfrm>
            <a:off x="1387925" y="1518300"/>
            <a:ext cx="6580425" cy="210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ctrTitle"/>
          </p:nvPr>
        </p:nvSpPr>
        <p:spPr>
          <a:xfrm>
            <a:off x="1858703" y="1246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194" name="Google Shape;194;p23"/>
          <p:cNvSpPr txBox="1"/>
          <p:nvPr>
            <p:ph idx="1" type="subTitle"/>
          </p:nvPr>
        </p:nvSpPr>
        <p:spPr>
          <a:xfrm>
            <a:off x="767550" y="1213475"/>
            <a:ext cx="7608900" cy="3305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45720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[1] Danang Tri Massandy, M. L. (2014). Guided summarization for Indonesian news articles. </a:t>
            </a:r>
            <a:r>
              <a:rPr i="1" lang="en" sz="1100">
                <a:solidFill>
                  <a:srgbClr val="000000"/>
                </a:solidFill>
                <a:latin typeface="Arial"/>
                <a:ea typeface="Arial"/>
                <a:cs typeface="Arial"/>
                <a:sym typeface="Arial"/>
              </a:rPr>
              <a:t>IEEE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45720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[2] Ekaterina Zolotareva, T. M. (2020). </a:t>
            </a:r>
            <a:r>
              <a:rPr i="1" lang="en" sz="1100">
                <a:solidFill>
                  <a:srgbClr val="000000"/>
                </a:solidFill>
                <a:latin typeface="Arial"/>
                <a:ea typeface="Arial"/>
                <a:cs typeface="Arial"/>
                <a:sym typeface="Arial"/>
              </a:rPr>
              <a:t>Abstractive Text Summarization using Transfer Learning.</a:t>
            </a:r>
            <a:r>
              <a:rPr lang="en" sz="1100">
                <a:solidFill>
                  <a:srgbClr val="000000"/>
                </a:solidFill>
                <a:latin typeface="Arial"/>
                <a:ea typeface="Arial"/>
                <a:cs typeface="Arial"/>
                <a:sym typeface="Arial"/>
              </a:rPr>
              <a:t> Budapest: CEUR Workshop.</a:t>
            </a:r>
            <a:endParaRPr sz="1100">
              <a:solidFill>
                <a:srgbClr val="000000"/>
              </a:solidFill>
              <a:latin typeface="Arial"/>
              <a:ea typeface="Arial"/>
              <a:cs typeface="Arial"/>
              <a:sym typeface="Arial"/>
            </a:endParaRPr>
          </a:p>
          <a:p>
            <a:pPr indent="-45720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[3] Hujia Yu, C. Y. (2016). News Article Summarization with Attention-based. </a:t>
            </a:r>
            <a:r>
              <a:rPr i="1" lang="en" sz="1100">
                <a:solidFill>
                  <a:srgbClr val="000000"/>
                </a:solidFill>
                <a:latin typeface="Arial"/>
                <a:ea typeface="Arial"/>
                <a:cs typeface="Arial"/>
                <a:sym typeface="Arial"/>
              </a:rPr>
              <a:t>stanford</a:t>
            </a:r>
            <a:r>
              <a:rPr lang="en" sz="1100">
                <a:solidFill>
                  <a:srgbClr val="000000"/>
                </a:solidFill>
                <a:latin typeface="Arial"/>
                <a:ea typeface="Arial"/>
                <a:cs typeface="Arial"/>
                <a:sym typeface="Arial"/>
              </a:rPr>
              <a:t>, 1-7.</a:t>
            </a:r>
            <a:endParaRPr sz="1100">
              <a:solidFill>
                <a:srgbClr val="000000"/>
              </a:solidFill>
              <a:latin typeface="Arial"/>
              <a:ea typeface="Arial"/>
              <a:cs typeface="Arial"/>
              <a:sym typeface="Arial"/>
            </a:endParaRPr>
          </a:p>
          <a:p>
            <a:pPr indent="-45720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[4] Josef Steinberger, K. J. (2004). Using Latent Semantic Analysis in Text Summarization and Summary Evaluation. </a:t>
            </a:r>
            <a:r>
              <a:rPr i="1" lang="en" sz="1100">
                <a:solidFill>
                  <a:srgbClr val="000000"/>
                </a:solidFill>
                <a:latin typeface="Arial"/>
                <a:ea typeface="Arial"/>
                <a:cs typeface="Arial"/>
                <a:sym typeface="Arial"/>
              </a:rPr>
              <a:t>researchgate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45720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[5] Roy, A. (2020). Understanding Automatic Text Summarization-1: Extractive Methods. </a:t>
            </a:r>
            <a:r>
              <a:rPr i="1" lang="en" sz="1100">
                <a:solidFill>
                  <a:srgbClr val="000000"/>
                </a:solidFill>
                <a:latin typeface="Arial"/>
                <a:ea typeface="Arial"/>
                <a:cs typeface="Arial"/>
                <a:sym typeface="Arial"/>
              </a:rPr>
              <a:t>towardsdatascience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45720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[6] Sarkar, D. (2019). </a:t>
            </a:r>
            <a:r>
              <a:rPr i="1" lang="en" sz="1100">
                <a:solidFill>
                  <a:srgbClr val="000000"/>
                </a:solidFill>
                <a:latin typeface="Arial"/>
                <a:ea typeface="Arial"/>
                <a:cs typeface="Arial"/>
                <a:sym typeface="Arial"/>
              </a:rPr>
              <a:t>Text Analytics with Python.</a:t>
            </a:r>
            <a:r>
              <a:rPr lang="en" sz="1100">
                <a:solidFill>
                  <a:srgbClr val="000000"/>
                </a:solidFill>
                <a:latin typeface="Arial"/>
                <a:ea typeface="Arial"/>
                <a:cs typeface="Arial"/>
                <a:sym typeface="Arial"/>
              </a:rPr>
              <a:t> Bangalore: Apress.</a:t>
            </a:r>
            <a:endParaRPr sz="1100">
              <a:solidFill>
                <a:srgbClr val="000000"/>
              </a:solidFill>
              <a:latin typeface="Arial"/>
              <a:ea typeface="Arial"/>
              <a:cs typeface="Arial"/>
              <a:sym typeface="Arial"/>
            </a:endParaRPr>
          </a:p>
          <a:p>
            <a:pPr indent="-45720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[7] Woojin, G. (2022). How to read Google News RAPIDLY using a short python script. </a:t>
            </a:r>
            <a:r>
              <a:rPr i="1" lang="en" sz="1100">
                <a:solidFill>
                  <a:srgbClr val="000000"/>
                </a:solidFill>
                <a:latin typeface="Arial"/>
                <a:ea typeface="Arial"/>
                <a:cs typeface="Arial"/>
                <a:sym typeface="Arial"/>
              </a:rPr>
              <a:t>medium</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45720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[8] Yue Dong, Y. S. (2018). </a:t>
            </a:r>
            <a:r>
              <a:rPr i="1" lang="en" sz="1100">
                <a:solidFill>
                  <a:srgbClr val="000000"/>
                </a:solidFill>
                <a:latin typeface="Arial"/>
                <a:ea typeface="Arial"/>
                <a:cs typeface="Arial"/>
                <a:sym typeface="Arial"/>
              </a:rPr>
              <a:t>BanditSum: Extractive Summarization as a Contextual Bandit.</a:t>
            </a:r>
            <a:r>
              <a:rPr lang="en" sz="1100">
                <a:solidFill>
                  <a:srgbClr val="000000"/>
                </a:solidFill>
                <a:latin typeface="Arial"/>
                <a:ea typeface="Arial"/>
                <a:cs typeface="Arial"/>
                <a:sym typeface="Arial"/>
              </a:rPr>
              <a:t> Brussels: Aclanthology.</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120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2103628" y="1736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35" name="Google Shape;135;p14"/>
          <p:cNvSpPr txBox="1"/>
          <p:nvPr>
            <p:ph idx="1" type="subTitle"/>
          </p:nvPr>
        </p:nvSpPr>
        <p:spPr>
          <a:xfrm>
            <a:off x="1074925" y="1355242"/>
            <a:ext cx="5361300" cy="2596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2"/>
              </a:buClr>
              <a:buSzPts val="2100"/>
              <a:buFont typeface="Courier New"/>
              <a:buChar char="●"/>
            </a:pPr>
            <a:r>
              <a:rPr lang="en" sz="1500">
                <a:solidFill>
                  <a:srgbClr val="000000"/>
                </a:solidFill>
                <a:latin typeface="Courier New"/>
                <a:ea typeface="Courier New"/>
                <a:cs typeface="Courier New"/>
                <a:sym typeface="Courier New"/>
              </a:rPr>
              <a:t>We are creating a news summarizing API with this problem in mind, where you may enter the topic, you're interested in learning about and receive the condensed version of lengthy and tiresome news items from Google news </a:t>
            </a:r>
            <a:endParaRPr sz="21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ctrTitle"/>
          </p:nvPr>
        </p:nvSpPr>
        <p:spPr>
          <a:xfrm>
            <a:off x="1858703" y="1736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GNEWS</a:t>
            </a:r>
            <a:endParaRPr/>
          </a:p>
        </p:txBody>
      </p:sp>
      <p:sp>
        <p:nvSpPr>
          <p:cNvPr id="141" name="Google Shape;141;p15"/>
          <p:cNvSpPr txBox="1"/>
          <p:nvPr>
            <p:ph idx="1" type="subTitle"/>
          </p:nvPr>
        </p:nvSpPr>
        <p:spPr>
          <a:xfrm>
            <a:off x="832750" y="1414800"/>
            <a:ext cx="4719000" cy="2313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Font typeface="Times New Roman"/>
              <a:buChar char="●"/>
            </a:pPr>
            <a:r>
              <a:rPr lang="en" sz="1700">
                <a:solidFill>
                  <a:srgbClr val="000000"/>
                </a:solidFill>
                <a:latin typeface="Times New Roman"/>
                <a:ea typeface="Times New Roman"/>
                <a:cs typeface="Times New Roman"/>
                <a:sym typeface="Times New Roman"/>
              </a:rPr>
              <a:t>Googlenews package within python is an API used to scrape and retrieve news from google news platform. Using this package, we can extract news based on topic for last N number of days.</a:t>
            </a:r>
            <a:endParaRPr sz="2200">
              <a:solidFill>
                <a:srgbClr val="000000"/>
              </a:solidFill>
              <a:latin typeface="Times New Roman"/>
              <a:ea typeface="Times New Roman"/>
              <a:cs typeface="Times New Roman"/>
              <a:sym typeface="Times New Roman"/>
            </a:endParaRPr>
          </a:p>
        </p:txBody>
      </p:sp>
      <p:pic>
        <p:nvPicPr>
          <p:cNvPr id="142" name="Google Shape;142;p15"/>
          <p:cNvPicPr preferRelativeResize="0"/>
          <p:nvPr/>
        </p:nvPicPr>
        <p:blipFill>
          <a:blip r:embed="rId3">
            <a:alphaModFix/>
          </a:blip>
          <a:stretch>
            <a:fillRect/>
          </a:stretch>
        </p:blipFill>
        <p:spPr>
          <a:xfrm>
            <a:off x="6033449" y="305550"/>
            <a:ext cx="2392100" cy="453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ctrTitle"/>
          </p:nvPr>
        </p:nvSpPr>
        <p:spPr>
          <a:xfrm>
            <a:off x="1858703" y="-152917"/>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WEB SCRAPING</a:t>
            </a:r>
            <a:endParaRPr/>
          </a:p>
        </p:txBody>
      </p:sp>
      <p:sp>
        <p:nvSpPr>
          <p:cNvPr id="148" name="Google Shape;148;p16"/>
          <p:cNvSpPr txBox="1"/>
          <p:nvPr/>
        </p:nvSpPr>
        <p:spPr>
          <a:xfrm>
            <a:off x="1240975" y="1159325"/>
            <a:ext cx="7021200" cy="272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just">
              <a:lnSpc>
                <a:spcPct val="115000"/>
              </a:lnSpc>
              <a:spcBef>
                <a:spcPts val="1200"/>
              </a:spcBef>
              <a:spcAft>
                <a:spcPts val="0"/>
              </a:spcAft>
              <a:buSzPts val="1600"/>
              <a:buFont typeface="Calibri"/>
              <a:buChar char="➔"/>
            </a:pPr>
            <a:r>
              <a:rPr lang="en" sz="1600">
                <a:latin typeface="Times New Roman"/>
                <a:ea typeface="Times New Roman"/>
                <a:cs typeface="Times New Roman"/>
                <a:sym typeface="Times New Roman"/>
              </a:rPr>
              <a:t>We also used </a:t>
            </a:r>
            <a:r>
              <a:rPr b="1" lang="en" sz="1600">
                <a:latin typeface="Times New Roman"/>
                <a:ea typeface="Times New Roman"/>
                <a:cs typeface="Times New Roman"/>
                <a:sym typeface="Times New Roman"/>
              </a:rPr>
              <a:t>request</a:t>
            </a:r>
            <a:r>
              <a:rPr lang="en" sz="1600">
                <a:latin typeface="Times New Roman"/>
                <a:ea typeface="Times New Roman"/>
                <a:cs typeface="Times New Roman"/>
                <a:sym typeface="Times New Roman"/>
              </a:rPr>
              <a:t> library present in python to instantiate a request to the given news article. By this we were able to collect the HTML skeleton of the article webpage. Now, this request object’s content attribute is passed to the beautiful soup object to extract the news</a:t>
            </a:r>
            <a:endParaRPr sz="16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1200"/>
              </a:spcBef>
              <a:spcAft>
                <a:spcPts val="0"/>
              </a:spcAft>
              <a:buSzPts val="1600"/>
              <a:buFont typeface="Calibri"/>
              <a:buChar char="➔"/>
            </a:pPr>
            <a:r>
              <a:rPr lang="en" sz="1600">
                <a:latin typeface="Times New Roman"/>
                <a:ea typeface="Times New Roman"/>
                <a:cs typeface="Times New Roman"/>
                <a:sym typeface="Times New Roman"/>
              </a:rPr>
              <a:t>This entire functionality is encapsulated in the </a:t>
            </a:r>
            <a:r>
              <a:rPr b="1" lang="en" sz="1600">
                <a:latin typeface="Times New Roman"/>
                <a:ea typeface="Times New Roman"/>
                <a:cs typeface="Times New Roman"/>
                <a:sym typeface="Times New Roman"/>
              </a:rPr>
              <a:t>extract_news(link) function</a:t>
            </a:r>
            <a:r>
              <a:rPr lang="en" sz="1600">
                <a:latin typeface="Times New Roman"/>
                <a:ea typeface="Times New Roman"/>
                <a:cs typeface="Times New Roman"/>
                <a:sym typeface="Times New Roman"/>
              </a:rPr>
              <a:t>. In this function we also collect the HTML script tag with the attributes type='application/ld+json',text=True</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ctrTitle"/>
          </p:nvPr>
        </p:nvSpPr>
        <p:spPr>
          <a:xfrm>
            <a:off x="1891353" y="2062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TEXT PREPROCESSING</a:t>
            </a:r>
            <a:endParaRPr/>
          </a:p>
        </p:txBody>
      </p:sp>
      <p:sp>
        <p:nvSpPr>
          <p:cNvPr id="154" name="Google Shape;154;p17"/>
          <p:cNvSpPr txBox="1"/>
          <p:nvPr>
            <p:ph idx="1" type="subTitle"/>
          </p:nvPr>
        </p:nvSpPr>
        <p:spPr>
          <a:xfrm>
            <a:off x="846325" y="1732600"/>
            <a:ext cx="5361300" cy="27579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a:solidFill>
                  <a:schemeClr val="dk2"/>
                </a:solidFill>
              </a:rPr>
              <a:t>We performed below operations for text preprocessing:</a:t>
            </a:r>
            <a:endParaRPr>
              <a:solidFill>
                <a:schemeClr val="dk2"/>
              </a:solidFill>
            </a:endParaRPr>
          </a:p>
          <a:p>
            <a:pPr indent="-330200" lvl="1" marL="914400" rtl="0" algn="l">
              <a:spcBef>
                <a:spcPts val="0"/>
              </a:spcBef>
              <a:spcAft>
                <a:spcPts val="0"/>
              </a:spcAft>
              <a:buClr>
                <a:schemeClr val="dk2"/>
              </a:buClr>
              <a:buSzPts val="1600"/>
              <a:buChar char="◆"/>
            </a:pPr>
            <a:r>
              <a:rPr lang="en">
                <a:solidFill>
                  <a:schemeClr val="dk2"/>
                </a:solidFill>
              </a:rPr>
              <a:t>Cleaning using RE.</a:t>
            </a:r>
            <a:endParaRPr>
              <a:solidFill>
                <a:schemeClr val="dk2"/>
              </a:solidFill>
            </a:endParaRPr>
          </a:p>
          <a:p>
            <a:pPr indent="0" lvl="0" marL="914400" rtl="0" algn="l">
              <a:spcBef>
                <a:spcPts val="0"/>
              </a:spcBef>
              <a:spcAft>
                <a:spcPts val="0"/>
              </a:spcAft>
              <a:buNone/>
            </a:pPr>
            <a:r>
              <a:t/>
            </a:r>
            <a:endParaRPr>
              <a:solidFill>
                <a:schemeClr val="dk2"/>
              </a:solidFill>
            </a:endParaRPr>
          </a:p>
          <a:p>
            <a:pPr indent="-292100" lvl="2" marL="1371600" rtl="0" algn="l">
              <a:spcBef>
                <a:spcPts val="0"/>
              </a:spcBef>
              <a:spcAft>
                <a:spcPts val="0"/>
              </a:spcAft>
              <a:buClr>
                <a:schemeClr val="dk2"/>
              </a:buClr>
              <a:buSzPts val="1000"/>
              <a:buFont typeface="Times New Roman"/>
              <a:buChar char="●"/>
            </a:pPr>
            <a:r>
              <a:rPr lang="en" sz="1000">
                <a:solidFill>
                  <a:srgbClr val="000000"/>
                </a:solidFill>
                <a:latin typeface="Times New Roman"/>
                <a:ea typeface="Times New Roman"/>
                <a:cs typeface="Times New Roman"/>
                <a:sym typeface="Times New Roman"/>
              </a:rPr>
              <a:t>HTML Tags &lt;tag&gt;.</a:t>
            </a:r>
            <a:endParaRPr sz="1000">
              <a:solidFill>
                <a:srgbClr val="000000"/>
              </a:solidFill>
              <a:latin typeface="Times New Roman"/>
              <a:ea typeface="Times New Roman"/>
              <a:cs typeface="Times New Roman"/>
              <a:sym typeface="Times New Roman"/>
            </a:endParaRPr>
          </a:p>
          <a:p>
            <a:pPr indent="-292100" lvl="2" marL="1371600" rtl="0" algn="just">
              <a:lnSpc>
                <a:spcPct val="115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Markdown Url’s.</a:t>
            </a:r>
            <a:endParaRPr sz="1000">
              <a:solidFill>
                <a:srgbClr val="000000"/>
              </a:solidFill>
              <a:latin typeface="Times New Roman"/>
              <a:ea typeface="Times New Roman"/>
              <a:cs typeface="Times New Roman"/>
              <a:sym typeface="Times New Roman"/>
            </a:endParaRPr>
          </a:p>
          <a:p>
            <a:pPr indent="-292100" lvl="2" marL="1371600" rtl="0" algn="just">
              <a:lnSpc>
                <a:spcPct val="115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Text or Code in brackets.</a:t>
            </a:r>
            <a:endParaRPr sz="1000">
              <a:solidFill>
                <a:srgbClr val="000000"/>
              </a:solidFill>
              <a:latin typeface="Times New Roman"/>
              <a:ea typeface="Times New Roman"/>
              <a:cs typeface="Times New Roman"/>
              <a:sym typeface="Times New Roman"/>
            </a:endParaRPr>
          </a:p>
          <a:p>
            <a:pPr indent="-292100" lvl="2" marL="1371600" rtl="0" algn="l">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Standalone sequences for specials, punctuations and newline characters</a:t>
            </a:r>
            <a:endParaRPr sz="1000">
              <a:solidFill>
                <a:srgbClr val="000000"/>
              </a:solidFill>
              <a:latin typeface="Times New Roman"/>
              <a:ea typeface="Times New Roman"/>
              <a:cs typeface="Times New Roman"/>
              <a:sym typeface="Times New Roman"/>
            </a:endParaRPr>
          </a:p>
          <a:p>
            <a:pPr indent="0" lvl="0" marL="137160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chemeClr val="dk2"/>
              </a:buClr>
              <a:buSzPts val="1600"/>
              <a:buChar char="◆"/>
            </a:pPr>
            <a:r>
              <a:rPr lang="en">
                <a:solidFill>
                  <a:schemeClr val="dk2"/>
                </a:solidFill>
              </a:rPr>
              <a:t>Tokenizing</a:t>
            </a:r>
            <a:endParaRPr>
              <a:solidFill>
                <a:schemeClr val="dk2"/>
              </a:solidFill>
            </a:endParaRPr>
          </a:p>
          <a:p>
            <a:pPr indent="-330200" lvl="1" marL="914400" rtl="0" algn="l">
              <a:spcBef>
                <a:spcPts val="0"/>
              </a:spcBef>
              <a:spcAft>
                <a:spcPts val="0"/>
              </a:spcAft>
              <a:buClr>
                <a:schemeClr val="dk2"/>
              </a:buClr>
              <a:buSzPts val="1600"/>
              <a:buChar char="◆"/>
            </a:pPr>
            <a:r>
              <a:rPr lang="en">
                <a:solidFill>
                  <a:schemeClr val="dk2"/>
                </a:solidFill>
              </a:rPr>
              <a:t>Stopwords removal</a:t>
            </a:r>
            <a:endParaRPr>
              <a:solidFill>
                <a:schemeClr val="dk2"/>
              </a:solidFill>
            </a:endParaRPr>
          </a:p>
          <a:p>
            <a:pPr indent="-330200" lvl="1" marL="914400" rtl="0" algn="l">
              <a:spcBef>
                <a:spcPts val="0"/>
              </a:spcBef>
              <a:spcAft>
                <a:spcPts val="0"/>
              </a:spcAft>
              <a:buClr>
                <a:schemeClr val="dk2"/>
              </a:buClr>
              <a:buSzPts val="1600"/>
              <a:buChar char="◆"/>
            </a:pPr>
            <a:r>
              <a:rPr lang="en">
                <a:solidFill>
                  <a:schemeClr val="dk2"/>
                </a:solidFill>
              </a:rPr>
              <a:t>Tfidf Vectorization </a:t>
            </a:r>
            <a:endParaRPr>
              <a:solidFill>
                <a:schemeClr val="dk2"/>
              </a:solidFill>
            </a:endParaRPr>
          </a:p>
        </p:txBody>
      </p:sp>
      <p:pic>
        <p:nvPicPr>
          <p:cNvPr id="155" name="Google Shape;155;p17"/>
          <p:cNvPicPr preferRelativeResize="0"/>
          <p:nvPr/>
        </p:nvPicPr>
        <p:blipFill>
          <a:blip r:embed="rId3">
            <a:alphaModFix/>
          </a:blip>
          <a:stretch>
            <a:fillRect/>
          </a:stretch>
        </p:blipFill>
        <p:spPr>
          <a:xfrm>
            <a:off x="6601488" y="733425"/>
            <a:ext cx="2047875" cy="390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ctrTitle"/>
          </p:nvPr>
        </p:nvSpPr>
        <p:spPr>
          <a:xfrm>
            <a:off x="1858703" y="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TEXT SUMMARIZATION</a:t>
            </a:r>
            <a:endParaRPr/>
          </a:p>
        </p:txBody>
      </p:sp>
      <p:pic>
        <p:nvPicPr>
          <p:cNvPr id="161" name="Google Shape;161;p18"/>
          <p:cNvPicPr preferRelativeResize="0"/>
          <p:nvPr/>
        </p:nvPicPr>
        <p:blipFill>
          <a:blip r:embed="rId3">
            <a:alphaModFix/>
          </a:blip>
          <a:stretch>
            <a:fillRect/>
          </a:stretch>
        </p:blipFill>
        <p:spPr>
          <a:xfrm>
            <a:off x="5633400" y="1224608"/>
            <a:ext cx="3096740" cy="3390591"/>
          </a:xfrm>
          <a:prstGeom prst="rect">
            <a:avLst/>
          </a:prstGeom>
          <a:noFill/>
          <a:ln>
            <a:noFill/>
          </a:ln>
        </p:spPr>
      </p:pic>
      <p:sp>
        <p:nvSpPr>
          <p:cNvPr id="162" name="Google Shape;162;p18"/>
          <p:cNvSpPr txBox="1"/>
          <p:nvPr>
            <p:ph idx="1" type="subTitle"/>
          </p:nvPr>
        </p:nvSpPr>
        <p:spPr>
          <a:xfrm>
            <a:off x="832750" y="1414800"/>
            <a:ext cx="4719000" cy="3010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We have employed latent semantic analysis to do text summarization. The fundamental tenet of latent semantic analysis (LSA) is that there exists a latent structure in each document among terms that are contextually related and ought to be corelated in the same single space</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Singular Value Decomposition is a linear algebra technique that is the foundation of our approach. Factorizing a real or complex matrix is what SVD does</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ctrTitle"/>
          </p:nvPr>
        </p:nvSpPr>
        <p:spPr>
          <a:xfrm>
            <a:off x="1826028" y="16328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CLUSTERING TO GENERATE HEADLINES</a:t>
            </a:r>
            <a:endParaRPr/>
          </a:p>
        </p:txBody>
      </p:sp>
      <p:pic>
        <p:nvPicPr>
          <p:cNvPr id="168" name="Google Shape;168;p19"/>
          <p:cNvPicPr preferRelativeResize="0"/>
          <p:nvPr/>
        </p:nvPicPr>
        <p:blipFill>
          <a:blip r:embed="rId3">
            <a:alphaModFix/>
          </a:blip>
          <a:stretch>
            <a:fillRect/>
          </a:stretch>
        </p:blipFill>
        <p:spPr>
          <a:xfrm>
            <a:off x="2618000" y="1486208"/>
            <a:ext cx="3368753" cy="32273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ctrTitle"/>
          </p:nvPr>
        </p:nvSpPr>
        <p:spPr>
          <a:xfrm>
            <a:off x="1891353" y="1899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FLASK API</a:t>
            </a:r>
            <a:endParaRPr/>
          </a:p>
        </p:txBody>
      </p:sp>
      <p:sp>
        <p:nvSpPr>
          <p:cNvPr id="174" name="Google Shape;174;p20"/>
          <p:cNvSpPr txBox="1"/>
          <p:nvPr/>
        </p:nvSpPr>
        <p:spPr>
          <a:xfrm>
            <a:off x="1191900" y="1694700"/>
            <a:ext cx="33801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LASK API ENDPOINT is </a:t>
            </a:r>
            <a:r>
              <a:rPr b="1" lang="en">
                <a:latin typeface="Calibri"/>
                <a:ea typeface="Calibri"/>
                <a:cs typeface="Calibri"/>
                <a:sym typeface="Calibri"/>
              </a:rPr>
              <a:t>/news</a:t>
            </a:r>
            <a:r>
              <a:rPr lang="en">
                <a:latin typeface="Calibri"/>
                <a:ea typeface="Calibri"/>
                <a:cs typeface="Calibri"/>
                <a:sym typeface="Calibri"/>
              </a:rPr>
              <a:t> prefix by out local host ip address.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We give two outputs with this API</a:t>
            </a:r>
            <a:endParaRPr>
              <a:latin typeface="Calibri"/>
              <a:ea typeface="Calibri"/>
              <a:cs typeface="Calibri"/>
              <a:sym typeface="Calibri"/>
            </a:endParaRPr>
          </a:p>
          <a:p>
            <a:pPr indent="-317500" lvl="0" marL="914400" rtl="0" algn="l">
              <a:spcBef>
                <a:spcPts val="0"/>
              </a:spcBef>
              <a:spcAft>
                <a:spcPts val="0"/>
              </a:spcAft>
              <a:buSzPts val="1400"/>
              <a:buFont typeface="Calibri"/>
              <a:buAutoNum type="arabicPeriod"/>
            </a:pPr>
            <a:r>
              <a:rPr lang="en">
                <a:latin typeface="Calibri"/>
                <a:ea typeface="Calibri"/>
                <a:cs typeface="Calibri"/>
                <a:sym typeface="Calibri"/>
              </a:rPr>
              <a:t>Top Headlines</a:t>
            </a:r>
            <a:endParaRPr>
              <a:latin typeface="Calibri"/>
              <a:ea typeface="Calibri"/>
              <a:cs typeface="Calibri"/>
              <a:sym typeface="Calibri"/>
            </a:endParaRPr>
          </a:p>
          <a:p>
            <a:pPr indent="-317500" lvl="0" marL="914400" rtl="0" algn="l">
              <a:spcBef>
                <a:spcPts val="0"/>
              </a:spcBef>
              <a:spcAft>
                <a:spcPts val="0"/>
              </a:spcAft>
              <a:buSzPts val="1400"/>
              <a:buFont typeface="Calibri"/>
              <a:buAutoNum type="arabicPeriod"/>
            </a:pPr>
            <a:r>
              <a:rPr lang="en">
                <a:latin typeface="Calibri"/>
                <a:ea typeface="Calibri"/>
                <a:cs typeface="Calibri"/>
                <a:sym typeface="Calibri"/>
              </a:rPr>
              <a:t>Summarized news </a:t>
            </a:r>
            <a:endParaRPr>
              <a:latin typeface="Calibri"/>
              <a:ea typeface="Calibri"/>
              <a:cs typeface="Calibri"/>
              <a:sym typeface="Calibri"/>
            </a:endParaRPr>
          </a:p>
          <a:p>
            <a:pPr indent="-317500" lvl="1" marL="1371600" rtl="0" algn="l">
              <a:spcBef>
                <a:spcPts val="0"/>
              </a:spcBef>
              <a:spcAft>
                <a:spcPts val="0"/>
              </a:spcAft>
              <a:buSzPts val="1400"/>
              <a:buFont typeface="Calibri"/>
              <a:buAutoNum type="alphaLcPeriod"/>
            </a:pPr>
            <a:r>
              <a:rPr lang="en">
                <a:latin typeface="Calibri"/>
                <a:ea typeface="Calibri"/>
                <a:cs typeface="Calibri"/>
                <a:sym typeface="Calibri"/>
              </a:rPr>
              <a:t>Title</a:t>
            </a:r>
            <a:endParaRPr>
              <a:latin typeface="Calibri"/>
              <a:ea typeface="Calibri"/>
              <a:cs typeface="Calibri"/>
              <a:sym typeface="Calibri"/>
            </a:endParaRPr>
          </a:p>
          <a:p>
            <a:pPr indent="-317500" lvl="1" marL="1371600" rtl="0" algn="l">
              <a:spcBef>
                <a:spcPts val="0"/>
              </a:spcBef>
              <a:spcAft>
                <a:spcPts val="0"/>
              </a:spcAft>
              <a:buSzPts val="1400"/>
              <a:buFont typeface="Calibri"/>
              <a:buAutoNum type="alphaLcPeriod"/>
            </a:pPr>
            <a:r>
              <a:rPr lang="en">
                <a:latin typeface="Calibri"/>
                <a:ea typeface="Calibri"/>
                <a:cs typeface="Calibri"/>
                <a:sym typeface="Calibri"/>
              </a:rPr>
              <a:t>Source</a:t>
            </a:r>
            <a:endParaRPr>
              <a:latin typeface="Calibri"/>
              <a:ea typeface="Calibri"/>
              <a:cs typeface="Calibri"/>
              <a:sym typeface="Calibri"/>
            </a:endParaRPr>
          </a:p>
          <a:p>
            <a:pPr indent="-317500" lvl="1" marL="1371600" rtl="0" algn="l">
              <a:spcBef>
                <a:spcPts val="0"/>
              </a:spcBef>
              <a:spcAft>
                <a:spcPts val="0"/>
              </a:spcAft>
              <a:buSzPts val="1400"/>
              <a:buFont typeface="Calibri"/>
              <a:buAutoNum type="alphaLcPeriod"/>
            </a:pPr>
            <a:r>
              <a:rPr lang="en">
                <a:latin typeface="Calibri"/>
                <a:ea typeface="Calibri"/>
                <a:cs typeface="Calibri"/>
                <a:sym typeface="Calibri"/>
              </a:rPr>
              <a:t>Article</a:t>
            </a:r>
            <a:endParaRPr>
              <a:latin typeface="Calibri"/>
              <a:ea typeface="Calibri"/>
              <a:cs typeface="Calibri"/>
              <a:sym typeface="Calibri"/>
            </a:endParaRPr>
          </a:p>
        </p:txBody>
      </p:sp>
      <p:pic>
        <p:nvPicPr>
          <p:cNvPr id="175" name="Google Shape;175;p20"/>
          <p:cNvPicPr preferRelativeResize="0"/>
          <p:nvPr/>
        </p:nvPicPr>
        <p:blipFill>
          <a:blip r:embed="rId3">
            <a:alphaModFix/>
          </a:blip>
          <a:stretch>
            <a:fillRect/>
          </a:stretch>
        </p:blipFill>
        <p:spPr>
          <a:xfrm>
            <a:off x="4724400" y="1790483"/>
            <a:ext cx="4267201" cy="19374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ctrTitle"/>
          </p:nvPr>
        </p:nvSpPr>
        <p:spPr>
          <a:xfrm>
            <a:off x="1891353" y="1899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FLASK API</a:t>
            </a:r>
            <a:endParaRPr/>
          </a:p>
        </p:txBody>
      </p:sp>
      <p:pic>
        <p:nvPicPr>
          <p:cNvPr id="181" name="Google Shape;181;p21"/>
          <p:cNvPicPr preferRelativeResize="0"/>
          <p:nvPr/>
        </p:nvPicPr>
        <p:blipFill>
          <a:blip r:embed="rId3">
            <a:alphaModFix/>
          </a:blip>
          <a:stretch>
            <a:fillRect/>
          </a:stretch>
        </p:blipFill>
        <p:spPr>
          <a:xfrm>
            <a:off x="947050" y="1501725"/>
            <a:ext cx="6580425" cy="2106900"/>
          </a:xfrm>
          <a:prstGeom prst="rect">
            <a:avLst/>
          </a:prstGeom>
          <a:noFill/>
          <a:ln>
            <a:noFill/>
          </a:ln>
        </p:spPr>
      </p:pic>
      <p:pic>
        <p:nvPicPr>
          <p:cNvPr id="182" name="Google Shape;182;p21"/>
          <p:cNvPicPr preferRelativeResize="0"/>
          <p:nvPr/>
        </p:nvPicPr>
        <p:blipFill>
          <a:blip r:embed="rId4">
            <a:alphaModFix/>
          </a:blip>
          <a:stretch>
            <a:fillRect/>
          </a:stretch>
        </p:blipFill>
        <p:spPr>
          <a:xfrm>
            <a:off x="800100" y="1312300"/>
            <a:ext cx="7331526" cy="332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