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25203150" cy="10801350"/>
  <p:notesSz cx="6858000" cy="9144000"/>
  <p:defaultTextStyle>
    <a:defPPr>
      <a:defRPr lang="zh-CN"/>
    </a:defPPr>
    <a:lvl1pPr marL="0" algn="l" defTabSz="2057400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1pPr>
    <a:lvl2pPr marL="1028700" algn="l" defTabSz="2057400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2pPr>
    <a:lvl3pPr marL="2057400" algn="l" defTabSz="2057400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3pPr>
    <a:lvl4pPr marL="3086100" algn="l" defTabSz="2057400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4pPr>
    <a:lvl5pPr marL="4114800" algn="l" defTabSz="2057400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5pPr>
    <a:lvl6pPr marL="5143500" algn="l" defTabSz="2057400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6pPr>
    <a:lvl7pPr marL="6172200" algn="l" defTabSz="2057400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7pPr>
    <a:lvl8pPr marL="7200900" algn="l" defTabSz="2057400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8pPr>
    <a:lvl9pPr marL="8229600" algn="l" defTabSz="2057400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5620"/>
    <p:restoredTop sz="98466" autoAdjust="0"/>
  </p:normalViewPr>
  <p:slideViewPr>
    <p:cSldViewPr>
      <p:cViewPr>
        <p:scale>
          <a:sx n="90" d="100"/>
          <a:sy n="90" d="100"/>
        </p:scale>
        <p:origin x="2837" y="1493"/>
      </p:cViewPr>
      <p:guideLst>
        <p:guide orient="horz" pos="3402"/>
        <p:guide pos="793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890236" y="3355420"/>
            <a:ext cx="21422678" cy="231528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780473" y="6120765"/>
            <a:ext cx="17642205" cy="276034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086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114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5143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6172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7200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822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8272284" y="432556"/>
            <a:ext cx="5670709" cy="921615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260157" y="432556"/>
            <a:ext cx="16592074" cy="921615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90875" y="6940868"/>
            <a:ext cx="21422678" cy="2145268"/>
          </a:xfrm>
        </p:spPr>
        <p:txBody>
          <a:bodyPr anchor="t"/>
          <a:lstStyle>
            <a:lvl1pPr algn="l">
              <a:defRPr sz="9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990875" y="4578074"/>
            <a:ext cx="21422678" cy="2362795"/>
          </a:xfrm>
        </p:spPr>
        <p:txBody>
          <a:bodyPr anchor="b"/>
          <a:lstStyle>
            <a:lvl1pPr marL="0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1pPr>
            <a:lvl2pPr marL="1028700" indent="0">
              <a:buNone/>
              <a:defRPr sz="4100">
                <a:solidFill>
                  <a:schemeClr val="tx1">
                    <a:tint val="75000"/>
                  </a:schemeClr>
                </a:solidFill>
              </a:defRPr>
            </a:lvl2pPr>
            <a:lvl3pPr marL="20574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30861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4114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51435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6172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72009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8229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60158" y="2520316"/>
            <a:ext cx="11131391" cy="7128392"/>
          </a:xfrm>
        </p:spPr>
        <p:txBody>
          <a:bodyPr/>
          <a:lstStyle>
            <a:lvl1pPr>
              <a:defRPr sz="6300"/>
            </a:lvl1pPr>
            <a:lvl2pPr>
              <a:defRPr sz="5400"/>
            </a:lvl2pPr>
            <a:lvl3pPr>
              <a:defRPr sz="4500"/>
            </a:lvl3pPr>
            <a:lvl4pPr>
              <a:defRPr sz="4100"/>
            </a:lvl4pPr>
            <a:lvl5pPr>
              <a:defRPr sz="4100"/>
            </a:lvl5pPr>
            <a:lvl6pPr>
              <a:defRPr sz="4100"/>
            </a:lvl6pPr>
            <a:lvl7pPr>
              <a:defRPr sz="4100"/>
            </a:lvl7pPr>
            <a:lvl8pPr>
              <a:defRPr sz="4100"/>
            </a:lvl8pPr>
            <a:lvl9pPr>
              <a:defRPr sz="4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811601" y="2520316"/>
            <a:ext cx="11131391" cy="7128392"/>
          </a:xfrm>
        </p:spPr>
        <p:txBody>
          <a:bodyPr/>
          <a:lstStyle>
            <a:lvl1pPr>
              <a:defRPr sz="6300"/>
            </a:lvl1pPr>
            <a:lvl2pPr>
              <a:defRPr sz="5400"/>
            </a:lvl2pPr>
            <a:lvl3pPr>
              <a:defRPr sz="4500"/>
            </a:lvl3pPr>
            <a:lvl4pPr>
              <a:defRPr sz="4100"/>
            </a:lvl4pPr>
            <a:lvl5pPr>
              <a:defRPr sz="4100"/>
            </a:lvl5pPr>
            <a:lvl6pPr>
              <a:defRPr sz="4100"/>
            </a:lvl6pPr>
            <a:lvl7pPr>
              <a:defRPr sz="4100"/>
            </a:lvl7pPr>
            <a:lvl8pPr>
              <a:defRPr sz="4100"/>
            </a:lvl8pPr>
            <a:lvl9pPr>
              <a:defRPr sz="4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60158" y="2417803"/>
            <a:ext cx="11135768" cy="1007625"/>
          </a:xfrm>
        </p:spPr>
        <p:txBody>
          <a:bodyPr anchor="b"/>
          <a:lstStyle>
            <a:lvl1pPr marL="0" indent="0">
              <a:buNone/>
              <a:defRPr sz="5400" b="1"/>
            </a:lvl1pPr>
            <a:lvl2pPr marL="1028700" indent="0">
              <a:buNone/>
              <a:defRPr sz="4500" b="1"/>
            </a:lvl2pPr>
            <a:lvl3pPr marL="2057400" indent="0">
              <a:buNone/>
              <a:defRPr sz="4100" b="1"/>
            </a:lvl3pPr>
            <a:lvl4pPr marL="3086100" indent="0">
              <a:buNone/>
              <a:defRPr sz="3600" b="1"/>
            </a:lvl4pPr>
            <a:lvl5pPr marL="4114800" indent="0">
              <a:buNone/>
              <a:defRPr sz="3600" b="1"/>
            </a:lvl5pPr>
            <a:lvl6pPr marL="5143500" indent="0">
              <a:buNone/>
              <a:defRPr sz="3600" b="1"/>
            </a:lvl6pPr>
            <a:lvl7pPr marL="6172200" indent="0">
              <a:buNone/>
              <a:defRPr sz="3600" b="1"/>
            </a:lvl7pPr>
            <a:lvl8pPr marL="7200900" indent="0">
              <a:buNone/>
              <a:defRPr sz="3600" b="1"/>
            </a:lvl8pPr>
            <a:lvl9pPr marL="8229600" indent="0">
              <a:buNone/>
              <a:defRPr sz="3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60158" y="3425428"/>
            <a:ext cx="11135768" cy="6223279"/>
          </a:xfrm>
        </p:spPr>
        <p:txBody>
          <a:bodyPr/>
          <a:lstStyle>
            <a:lvl1pPr>
              <a:defRPr sz="5400"/>
            </a:lvl1pPr>
            <a:lvl2pPr>
              <a:defRPr sz="4500"/>
            </a:lvl2pPr>
            <a:lvl3pPr>
              <a:defRPr sz="41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12802852" y="2417803"/>
            <a:ext cx="11140142" cy="1007625"/>
          </a:xfrm>
        </p:spPr>
        <p:txBody>
          <a:bodyPr anchor="b"/>
          <a:lstStyle>
            <a:lvl1pPr marL="0" indent="0">
              <a:buNone/>
              <a:defRPr sz="5400" b="1"/>
            </a:lvl1pPr>
            <a:lvl2pPr marL="1028700" indent="0">
              <a:buNone/>
              <a:defRPr sz="4500" b="1"/>
            </a:lvl2pPr>
            <a:lvl3pPr marL="2057400" indent="0">
              <a:buNone/>
              <a:defRPr sz="4100" b="1"/>
            </a:lvl3pPr>
            <a:lvl4pPr marL="3086100" indent="0">
              <a:buNone/>
              <a:defRPr sz="3600" b="1"/>
            </a:lvl4pPr>
            <a:lvl5pPr marL="4114800" indent="0">
              <a:buNone/>
              <a:defRPr sz="3600" b="1"/>
            </a:lvl5pPr>
            <a:lvl6pPr marL="5143500" indent="0">
              <a:buNone/>
              <a:defRPr sz="3600" b="1"/>
            </a:lvl6pPr>
            <a:lvl7pPr marL="6172200" indent="0">
              <a:buNone/>
              <a:defRPr sz="3600" b="1"/>
            </a:lvl7pPr>
            <a:lvl8pPr marL="7200900" indent="0">
              <a:buNone/>
              <a:defRPr sz="3600" b="1"/>
            </a:lvl8pPr>
            <a:lvl9pPr marL="8229600" indent="0">
              <a:buNone/>
              <a:defRPr sz="3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12802852" y="3425428"/>
            <a:ext cx="11140142" cy="6223279"/>
          </a:xfrm>
        </p:spPr>
        <p:txBody>
          <a:bodyPr/>
          <a:lstStyle>
            <a:lvl1pPr>
              <a:defRPr sz="5400"/>
            </a:lvl1pPr>
            <a:lvl2pPr>
              <a:defRPr sz="4500"/>
            </a:lvl2pPr>
            <a:lvl3pPr>
              <a:defRPr sz="41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60159" y="430054"/>
            <a:ext cx="8291663" cy="1830229"/>
          </a:xfrm>
        </p:spPr>
        <p:txBody>
          <a:bodyPr anchor="b"/>
          <a:lstStyle>
            <a:lvl1pPr algn="l">
              <a:defRPr sz="4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853732" y="430055"/>
            <a:ext cx="14089261" cy="9218653"/>
          </a:xfrm>
        </p:spPr>
        <p:txBody>
          <a:bodyPr/>
          <a:lstStyle>
            <a:lvl1pPr>
              <a:defRPr sz="7200"/>
            </a:lvl1pPr>
            <a:lvl2pPr>
              <a:defRPr sz="6300"/>
            </a:lvl2pPr>
            <a:lvl3pPr>
              <a:defRPr sz="5400"/>
            </a:lvl3pPr>
            <a:lvl4pPr>
              <a:defRPr sz="4500"/>
            </a:lvl4pPr>
            <a:lvl5pPr>
              <a:defRPr sz="4500"/>
            </a:lvl5pPr>
            <a:lvl6pPr>
              <a:defRPr sz="4500"/>
            </a:lvl6pPr>
            <a:lvl7pPr>
              <a:defRPr sz="4500"/>
            </a:lvl7pPr>
            <a:lvl8pPr>
              <a:defRPr sz="4500"/>
            </a:lvl8pPr>
            <a:lvl9pPr>
              <a:defRPr sz="4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260159" y="2260283"/>
            <a:ext cx="8291663" cy="7388424"/>
          </a:xfrm>
        </p:spPr>
        <p:txBody>
          <a:bodyPr/>
          <a:lstStyle>
            <a:lvl1pPr marL="0" indent="0">
              <a:buNone/>
              <a:defRPr sz="3200"/>
            </a:lvl1pPr>
            <a:lvl2pPr marL="1028700" indent="0">
              <a:buNone/>
              <a:defRPr sz="2700"/>
            </a:lvl2pPr>
            <a:lvl3pPr marL="2057400" indent="0">
              <a:buNone/>
              <a:defRPr sz="2300"/>
            </a:lvl3pPr>
            <a:lvl4pPr marL="3086100" indent="0">
              <a:buNone/>
              <a:defRPr sz="2000"/>
            </a:lvl4pPr>
            <a:lvl5pPr marL="4114800" indent="0">
              <a:buNone/>
              <a:defRPr sz="2000"/>
            </a:lvl5pPr>
            <a:lvl6pPr marL="5143500" indent="0">
              <a:buNone/>
              <a:defRPr sz="2000"/>
            </a:lvl6pPr>
            <a:lvl7pPr marL="6172200" indent="0">
              <a:buNone/>
              <a:defRPr sz="2000"/>
            </a:lvl7pPr>
            <a:lvl8pPr marL="7200900" indent="0">
              <a:buNone/>
              <a:defRPr sz="2000"/>
            </a:lvl8pPr>
            <a:lvl9pPr marL="8229600" indent="0">
              <a:buNone/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39994" y="7560945"/>
            <a:ext cx="15121890" cy="892612"/>
          </a:xfrm>
        </p:spPr>
        <p:txBody>
          <a:bodyPr anchor="b"/>
          <a:lstStyle>
            <a:lvl1pPr algn="l">
              <a:defRPr sz="4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939994" y="965121"/>
            <a:ext cx="15121890" cy="6480810"/>
          </a:xfrm>
        </p:spPr>
        <p:txBody>
          <a:bodyPr/>
          <a:lstStyle>
            <a:lvl1pPr marL="0" indent="0">
              <a:buNone/>
              <a:defRPr sz="7200"/>
            </a:lvl1pPr>
            <a:lvl2pPr marL="1028700" indent="0">
              <a:buNone/>
              <a:defRPr sz="6300"/>
            </a:lvl2pPr>
            <a:lvl3pPr marL="2057400" indent="0">
              <a:buNone/>
              <a:defRPr sz="5400"/>
            </a:lvl3pPr>
            <a:lvl4pPr marL="3086100" indent="0">
              <a:buNone/>
              <a:defRPr sz="4500"/>
            </a:lvl4pPr>
            <a:lvl5pPr marL="4114800" indent="0">
              <a:buNone/>
              <a:defRPr sz="4500"/>
            </a:lvl5pPr>
            <a:lvl6pPr marL="5143500" indent="0">
              <a:buNone/>
              <a:defRPr sz="4500"/>
            </a:lvl6pPr>
            <a:lvl7pPr marL="6172200" indent="0">
              <a:buNone/>
              <a:defRPr sz="4500"/>
            </a:lvl7pPr>
            <a:lvl8pPr marL="7200900" indent="0">
              <a:buNone/>
              <a:defRPr sz="4500"/>
            </a:lvl8pPr>
            <a:lvl9pPr marL="8229600" indent="0">
              <a:buNone/>
              <a:defRPr sz="4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39994" y="8453557"/>
            <a:ext cx="15121890" cy="1267658"/>
          </a:xfrm>
        </p:spPr>
        <p:txBody>
          <a:bodyPr/>
          <a:lstStyle>
            <a:lvl1pPr marL="0" indent="0">
              <a:buNone/>
              <a:defRPr sz="3200"/>
            </a:lvl1pPr>
            <a:lvl2pPr marL="1028700" indent="0">
              <a:buNone/>
              <a:defRPr sz="2700"/>
            </a:lvl2pPr>
            <a:lvl3pPr marL="2057400" indent="0">
              <a:buNone/>
              <a:defRPr sz="2300"/>
            </a:lvl3pPr>
            <a:lvl4pPr marL="3086100" indent="0">
              <a:buNone/>
              <a:defRPr sz="2000"/>
            </a:lvl4pPr>
            <a:lvl5pPr marL="4114800" indent="0">
              <a:buNone/>
              <a:defRPr sz="2000"/>
            </a:lvl5pPr>
            <a:lvl6pPr marL="5143500" indent="0">
              <a:buNone/>
              <a:defRPr sz="2000"/>
            </a:lvl6pPr>
            <a:lvl7pPr marL="6172200" indent="0">
              <a:buNone/>
              <a:defRPr sz="2000"/>
            </a:lvl7pPr>
            <a:lvl8pPr marL="7200900" indent="0">
              <a:buNone/>
              <a:defRPr sz="2000"/>
            </a:lvl8pPr>
            <a:lvl9pPr marL="8229600" indent="0">
              <a:buNone/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60158" y="432555"/>
            <a:ext cx="22682835" cy="1800225"/>
          </a:xfrm>
          <a:prstGeom prst="rect">
            <a:avLst/>
          </a:prstGeom>
        </p:spPr>
        <p:txBody>
          <a:bodyPr vert="horz" lIns="205740" tIns="102870" rIns="205740" bIns="10287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60158" y="2520316"/>
            <a:ext cx="22682835" cy="7128392"/>
          </a:xfrm>
          <a:prstGeom prst="rect">
            <a:avLst/>
          </a:prstGeom>
        </p:spPr>
        <p:txBody>
          <a:bodyPr vert="horz" lIns="205740" tIns="102870" rIns="205740" bIns="10287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260157" y="10011252"/>
            <a:ext cx="5880735" cy="575072"/>
          </a:xfrm>
          <a:prstGeom prst="rect">
            <a:avLst/>
          </a:prstGeom>
        </p:spPr>
        <p:txBody>
          <a:bodyPr vert="horz" lIns="205740" tIns="102870" rIns="205740" bIns="102870" rtlCol="0" anchor="ctr"/>
          <a:lstStyle>
            <a:lvl1pPr algn="l">
              <a:defRPr sz="2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8611076" y="10011252"/>
            <a:ext cx="7980998" cy="575072"/>
          </a:xfrm>
          <a:prstGeom prst="rect">
            <a:avLst/>
          </a:prstGeom>
        </p:spPr>
        <p:txBody>
          <a:bodyPr vert="horz" lIns="205740" tIns="102870" rIns="205740" bIns="102870" rtlCol="0" anchor="ctr"/>
          <a:lstStyle>
            <a:lvl1pPr algn="ctr">
              <a:defRPr sz="2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8062258" y="10011252"/>
            <a:ext cx="5880735" cy="575072"/>
          </a:xfrm>
          <a:prstGeom prst="rect">
            <a:avLst/>
          </a:prstGeom>
        </p:spPr>
        <p:txBody>
          <a:bodyPr vert="horz" lIns="205740" tIns="102870" rIns="205740" bIns="102870" rtlCol="0" anchor="ctr"/>
          <a:lstStyle>
            <a:lvl1pPr algn="r">
              <a:defRPr sz="2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057400" rtl="0" eaLnBrk="1" latinLnBrk="0" hangingPunct="1">
        <a:spcBef>
          <a:spcPct val="0"/>
        </a:spcBef>
        <a:buNone/>
        <a:defRPr sz="9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71525" indent="-771525" algn="l" defTabSz="2057400" rtl="0" eaLnBrk="1" latinLnBrk="0" hangingPunct="1">
        <a:spcBef>
          <a:spcPct val="20000"/>
        </a:spcBef>
        <a:buFont typeface="Arial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1pPr>
      <a:lvl2pPr marL="1671638" indent="-642938" algn="l" defTabSz="2057400" rtl="0" eaLnBrk="1" latinLnBrk="0" hangingPunct="1">
        <a:spcBef>
          <a:spcPct val="20000"/>
        </a:spcBef>
        <a:buFont typeface="Arial" pitchFamily="34" charset="0"/>
        <a:buChar char="–"/>
        <a:defRPr sz="6300" kern="1200">
          <a:solidFill>
            <a:schemeClr val="tx1"/>
          </a:solidFill>
          <a:latin typeface="+mn-lt"/>
          <a:ea typeface="+mn-ea"/>
          <a:cs typeface="+mn-cs"/>
        </a:defRPr>
      </a:lvl2pPr>
      <a:lvl3pPr marL="2571750" indent="-514350" algn="l" defTabSz="2057400" rtl="0" eaLnBrk="1" latinLnBrk="0" hangingPunct="1">
        <a:spcBef>
          <a:spcPct val="20000"/>
        </a:spcBef>
        <a:buFont typeface="Arial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3pPr>
      <a:lvl4pPr marL="3600450" indent="-514350" algn="l" defTabSz="2057400" rtl="0" eaLnBrk="1" latinLnBrk="0" hangingPunct="1">
        <a:spcBef>
          <a:spcPct val="20000"/>
        </a:spcBef>
        <a:buFont typeface="Arial" pitchFamily="34" charset="0"/>
        <a:buChar char="–"/>
        <a:defRPr sz="4500" kern="1200">
          <a:solidFill>
            <a:schemeClr val="tx1"/>
          </a:solidFill>
          <a:latin typeface="+mn-lt"/>
          <a:ea typeface="+mn-ea"/>
          <a:cs typeface="+mn-cs"/>
        </a:defRPr>
      </a:lvl4pPr>
      <a:lvl5pPr marL="4629150" indent="-514350" algn="l" defTabSz="2057400" rtl="0" eaLnBrk="1" latinLnBrk="0" hangingPunct="1">
        <a:spcBef>
          <a:spcPct val="20000"/>
        </a:spcBef>
        <a:buFont typeface="Arial" pitchFamily="34" charset="0"/>
        <a:buChar char="»"/>
        <a:defRPr sz="4500" kern="1200">
          <a:solidFill>
            <a:schemeClr val="tx1"/>
          </a:solidFill>
          <a:latin typeface="+mn-lt"/>
          <a:ea typeface="+mn-ea"/>
          <a:cs typeface="+mn-cs"/>
        </a:defRPr>
      </a:lvl5pPr>
      <a:lvl6pPr marL="5657850" indent="-514350" algn="l" defTabSz="2057400" rtl="0" eaLnBrk="1" latinLnBrk="0" hangingPunct="1">
        <a:spcBef>
          <a:spcPct val="20000"/>
        </a:spcBef>
        <a:buFont typeface="Arial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6pPr>
      <a:lvl7pPr marL="6686550" indent="-514350" algn="l" defTabSz="2057400" rtl="0" eaLnBrk="1" latinLnBrk="0" hangingPunct="1">
        <a:spcBef>
          <a:spcPct val="20000"/>
        </a:spcBef>
        <a:buFont typeface="Arial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7pPr>
      <a:lvl8pPr marL="7715250" indent="-514350" algn="l" defTabSz="2057400" rtl="0" eaLnBrk="1" latinLnBrk="0" hangingPunct="1">
        <a:spcBef>
          <a:spcPct val="20000"/>
        </a:spcBef>
        <a:buFont typeface="Arial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8pPr>
      <a:lvl9pPr marL="8743950" indent="-514350" algn="l" defTabSz="2057400" rtl="0" eaLnBrk="1" latinLnBrk="0" hangingPunct="1">
        <a:spcBef>
          <a:spcPct val="20000"/>
        </a:spcBef>
        <a:buFont typeface="Arial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2057400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algn="l" defTabSz="2057400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2pPr>
      <a:lvl3pPr marL="2057400" algn="l" defTabSz="2057400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3pPr>
      <a:lvl4pPr marL="3086100" algn="l" defTabSz="2057400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algn="l" defTabSz="2057400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5pPr>
      <a:lvl6pPr marL="5143500" algn="l" defTabSz="2057400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6pPr>
      <a:lvl7pPr marL="6172200" algn="l" defTabSz="2057400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7pPr>
      <a:lvl8pPr marL="7200900" algn="l" defTabSz="2057400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8pPr>
      <a:lvl9pPr marL="8229600" algn="l" defTabSz="2057400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2850332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        function Foo() {</a:t>
            </a:r>
          </a:p>
          <a:p>
            <a:r>
              <a:rPr lang="en-US" altLang="zh-CN" sz="1200" dirty="0" smtClean="0"/>
              <a:t>            getName = function () {</a:t>
            </a:r>
          </a:p>
          <a:p>
            <a:r>
              <a:rPr lang="en-US" altLang="zh-CN" sz="1200" dirty="0" smtClean="0"/>
              <a:t>                console.log(1);</a:t>
            </a:r>
          </a:p>
          <a:p>
            <a:r>
              <a:rPr lang="en-US" altLang="zh-CN" sz="1200" dirty="0" smtClean="0"/>
              <a:t>            };</a:t>
            </a:r>
          </a:p>
          <a:p>
            <a:r>
              <a:rPr lang="en-US" altLang="zh-CN" sz="1200" dirty="0" smtClean="0"/>
              <a:t>            return this;</a:t>
            </a:r>
          </a:p>
          <a:p>
            <a:r>
              <a:rPr lang="en-US" altLang="zh-CN" sz="1200" dirty="0" smtClean="0"/>
              <a:t>        }</a:t>
            </a:r>
          </a:p>
          <a:p>
            <a:r>
              <a:rPr lang="en-US" altLang="zh-CN" sz="1200" dirty="0" smtClean="0"/>
              <a:t>        Foo.getName = function () {</a:t>
            </a:r>
          </a:p>
          <a:p>
            <a:r>
              <a:rPr lang="en-US" altLang="zh-CN" sz="1200" dirty="0" smtClean="0"/>
              <a:t>            console.log(2);</a:t>
            </a:r>
          </a:p>
          <a:p>
            <a:r>
              <a:rPr lang="en-US" altLang="zh-CN" sz="1200" dirty="0" smtClean="0"/>
              <a:t>        };</a:t>
            </a:r>
          </a:p>
          <a:p>
            <a:r>
              <a:rPr lang="en-US" altLang="zh-CN" sz="1200" dirty="0" smtClean="0"/>
              <a:t>        Foo.prototype.getName = function () {</a:t>
            </a:r>
          </a:p>
          <a:p>
            <a:r>
              <a:rPr lang="en-US" altLang="zh-CN" sz="1200" dirty="0" smtClean="0"/>
              <a:t>            console.log(3);</a:t>
            </a:r>
          </a:p>
          <a:p>
            <a:r>
              <a:rPr lang="en-US" altLang="zh-CN" sz="1200" dirty="0" smtClean="0"/>
              <a:t>        };</a:t>
            </a:r>
          </a:p>
          <a:p>
            <a:r>
              <a:rPr lang="en-US" altLang="zh-CN" sz="1200" dirty="0" smtClean="0"/>
              <a:t>        var getName = function () {</a:t>
            </a:r>
          </a:p>
          <a:p>
            <a:r>
              <a:rPr lang="en-US" altLang="zh-CN" sz="1200" dirty="0" smtClean="0"/>
              <a:t>            console.log(4);</a:t>
            </a:r>
          </a:p>
          <a:p>
            <a:r>
              <a:rPr lang="en-US" altLang="zh-CN" sz="1200" dirty="0" smtClean="0"/>
              <a:t>        };</a:t>
            </a:r>
          </a:p>
          <a:p>
            <a:r>
              <a:rPr lang="en-US" altLang="zh-CN" sz="1200" dirty="0" smtClean="0"/>
              <a:t/>
            </a:r>
            <a:br>
              <a:rPr lang="en-US" altLang="zh-CN" sz="1200" dirty="0" smtClean="0"/>
            </a:br>
            <a:r>
              <a:rPr lang="en-US" altLang="zh-CN" sz="1200" dirty="0" smtClean="0"/>
              <a:t>        function getName() {</a:t>
            </a:r>
          </a:p>
          <a:p>
            <a:r>
              <a:rPr lang="en-US" altLang="zh-CN" sz="1200" dirty="0" smtClean="0"/>
              <a:t>            console.log(5);</a:t>
            </a:r>
          </a:p>
          <a:p>
            <a:r>
              <a:rPr lang="en-US" altLang="zh-CN" sz="1200" dirty="0" smtClean="0"/>
              <a:t>        }</a:t>
            </a:r>
          </a:p>
          <a:p>
            <a:r>
              <a:rPr lang="en-US" altLang="zh-CN" sz="1200" dirty="0" smtClean="0"/>
              <a:t>        </a:t>
            </a:r>
          </a:p>
          <a:p>
            <a:r>
              <a:rPr lang="en-US" altLang="zh-CN" sz="1200" dirty="0" smtClean="0"/>
              <a:t>        Foo.getName();</a:t>
            </a:r>
          </a:p>
          <a:p>
            <a:r>
              <a:rPr lang="en-US" altLang="zh-CN" sz="1200" dirty="0" smtClean="0"/>
              <a:t>        getName();</a:t>
            </a:r>
          </a:p>
          <a:p>
            <a:r>
              <a:rPr lang="en-US" altLang="zh-CN" sz="1200" dirty="0" smtClean="0"/>
              <a:t>        Foo().getName();</a:t>
            </a:r>
          </a:p>
          <a:p>
            <a:r>
              <a:rPr lang="en-US" altLang="zh-CN" sz="1200" dirty="0" smtClean="0"/>
              <a:t>        getName();</a:t>
            </a:r>
          </a:p>
          <a:p>
            <a:r>
              <a:rPr lang="en-US" altLang="zh-CN" sz="1200" dirty="0" smtClean="0"/>
              <a:t>        new Foo.getName();</a:t>
            </a:r>
          </a:p>
          <a:p>
            <a:r>
              <a:rPr lang="en-US" altLang="zh-CN" sz="1200" dirty="0" smtClean="0"/>
              <a:t>        new Foo().getName();</a:t>
            </a:r>
          </a:p>
          <a:p>
            <a:r>
              <a:rPr lang="en-US" altLang="zh-CN" sz="1200" dirty="0" smtClean="0"/>
              <a:t>        new new Foo().getName();</a:t>
            </a:r>
          </a:p>
          <a:p>
            <a:endParaRPr lang="zh-CN" altLang="en-US" sz="1200" dirty="0"/>
          </a:p>
        </p:txBody>
      </p:sp>
      <p:sp>
        <p:nvSpPr>
          <p:cNvPr id="5" name="矩形 4"/>
          <p:cNvSpPr/>
          <p:nvPr/>
        </p:nvSpPr>
        <p:spPr>
          <a:xfrm>
            <a:off x="2952503" y="360115"/>
            <a:ext cx="2376264" cy="41044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312543" y="0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全局作用域</a:t>
            </a:r>
            <a:endParaRPr lang="zh-CN" altLang="en-US" sz="1600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2952503" y="1440235"/>
            <a:ext cx="23762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4104631" y="360115"/>
            <a:ext cx="0" cy="1080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096519" y="360115"/>
            <a:ext cx="19575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变量存储区           值存储区</a:t>
            </a:r>
            <a:endParaRPr lang="zh-CN" altLang="en-US" sz="1200" dirty="0"/>
          </a:p>
        </p:txBody>
      </p:sp>
      <p:cxnSp>
        <p:nvCxnSpPr>
          <p:cNvPr id="15" name="直接连接符 14"/>
          <p:cNvCxnSpPr/>
          <p:nvPr/>
        </p:nvCxnSpPr>
        <p:spPr>
          <a:xfrm>
            <a:off x="2952503" y="648147"/>
            <a:ext cx="23762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952503" y="1440235"/>
            <a:ext cx="15199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变量提升</a:t>
            </a:r>
            <a:r>
              <a:rPr lang="en-US" altLang="zh-CN" sz="1200" dirty="0" smtClean="0"/>
              <a:t>&amp;</a:t>
            </a:r>
            <a:r>
              <a:rPr lang="zh-CN" altLang="en-US" sz="1200" dirty="0" smtClean="0"/>
              <a:t>代码执行</a:t>
            </a:r>
            <a:endParaRPr lang="zh-CN" alt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3384551" y="648147"/>
            <a:ext cx="4165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Foo</a:t>
            </a:r>
            <a:endParaRPr lang="zh-CN" altLang="en-US" sz="1200" dirty="0"/>
          </a:p>
        </p:txBody>
      </p:sp>
      <p:sp>
        <p:nvSpPr>
          <p:cNvPr id="18" name="圆角矩形 17"/>
          <p:cNvSpPr/>
          <p:nvPr/>
        </p:nvSpPr>
        <p:spPr>
          <a:xfrm>
            <a:off x="5616799" y="720155"/>
            <a:ext cx="1728192" cy="1872208"/>
          </a:xfrm>
          <a:prstGeom prst="round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6336879" y="432123"/>
            <a:ext cx="4235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AF0</a:t>
            </a:r>
            <a:endParaRPr lang="zh-CN" alt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5616799" y="792163"/>
            <a:ext cx="16717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 getName = function () {</a:t>
            </a:r>
          </a:p>
          <a:p>
            <a:r>
              <a:rPr lang="en-US" altLang="zh-CN" sz="1200" dirty="0" smtClean="0"/>
              <a:t>  console.log(1</a:t>
            </a:r>
            <a:r>
              <a:rPr lang="en-US" altLang="zh-CN" sz="1200" dirty="0" smtClean="0"/>
              <a:t>);};</a:t>
            </a:r>
            <a:endParaRPr lang="en-US" altLang="zh-CN" sz="1200" dirty="0" smtClean="0"/>
          </a:p>
          <a:p>
            <a:r>
              <a:rPr lang="en-US" altLang="zh-CN" sz="1200" dirty="0" smtClean="0"/>
              <a:t>   </a:t>
            </a:r>
            <a:r>
              <a:rPr lang="en-US" altLang="zh-CN" sz="1200" dirty="0" smtClean="0"/>
              <a:t>return</a:t>
            </a:r>
            <a:r>
              <a:rPr lang="en-US" altLang="zh-CN" sz="1200" dirty="0" smtClean="0"/>
              <a:t> this;</a:t>
            </a:r>
          </a:p>
          <a:p>
            <a:endParaRPr lang="zh-CN" alt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4536679" y="648147"/>
            <a:ext cx="4235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AF0</a:t>
            </a:r>
            <a:endParaRPr lang="zh-CN" altLang="en-US" sz="1200" dirty="0"/>
          </a:p>
        </p:txBody>
      </p:sp>
      <p:cxnSp>
        <p:nvCxnSpPr>
          <p:cNvPr id="23" name="直接连接符 22"/>
          <p:cNvCxnSpPr>
            <a:stCxn id="17" idx="3"/>
            <a:endCxn id="21" idx="1"/>
          </p:cNvCxnSpPr>
          <p:nvPr/>
        </p:nvCxnSpPr>
        <p:spPr>
          <a:xfrm>
            <a:off x="3801140" y="786647"/>
            <a:ext cx="7355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5616799" y="2232323"/>
            <a:ext cx="17281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120855" y="2304331"/>
            <a:ext cx="8058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prototype</a:t>
            </a:r>
            <a:endParaRPr lang="zh-CN" altLang="en-US" sz="1200" dirty="0"/>
          </a:p>
        </p:txBody>
      </p:sp>
      <p:sp>
        <p:nvSpPr>
          <p:cNvPr id="27" name="圆角矩形 26"/>
          <p:cNvSpPr/>
          <p:nvPr/>
        </p:nvSpPr>
        <p:spPr>
          <a:xfrm>
            <a:off x="7705031" y="1512243"/>
            <a:ext cx="1584176" cy="1080120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065071" y="1224211"/>
            <a:ext cx="9557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AF0</a:t>
            </a:r>
            <a:r>
              <a:rPr lang="zh-CN" altLang="en-US" sz="1200" dirty="0" smtClean="0"/>
              <a:t>的  原型</a:t>
            </a:r>
            <a:endParaRPr lang="zh-CN" altLang="en-US" sz="1200" dirty="0"/>
          </a:p>
        </p:txBody>
      </p:sp>
      <p:cxnSp>
        <p:nvCxnSpPr>
          <p:cNvPr id="30" name="直接连接符 29"/>
          <p:cNvCxnSpPr/>
          <p:nvPr/>
        </p:nvCxnSpPr>
        <p:spPr>
          <a:xfrm>
            <a:off x="7705031" y="1800275"/>
            <a:ext cx="15841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8065071" y="1512243"/>
            <a:ext cx="9047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constructor</a:t>
            </a:r>
            <a:endParaRPr lang="zh-CN" altLang="en-US" sz="1200" dirty="0"/>
          </a:p>
        </p:txBody>
      </p:sp>
      <p:cxnSp>
        <p:nvCxnSpPr>
          <p:cNvPr id="33" name="直接箭头连接符 32"/>
          <p:cNvCxnSpPr/>
          <p:nvPr/>
        </p:nvCxnSpPr>
        <p:spPr>
          <a:xfrm>
            <a:off x="6912943" y="2448347"/>
            <a:ext cx="720080" cy="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 flipH="1">
            <a:off x="7344991" y="1656259"/>
            <a:ext cx="720080" cy="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168527" y="864171"/>
            <a:ext cx="7564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getName</a:t>
            </a:r>
            <a:endParaRPr lang="zh-CN" altLang="en-US" sz="1200" dirty="0"/>
          </a:p>
        </p:txBody>
      </p:sp>
      <p:sp>
        <p:nvSpPr>
          <p:cNvPr id="38" name="圆角矩形 37"/>
          <p:cNvSpPr/>
          <p:nvPr/>
        </p:nvSpPr>
        <p:spPr>
          <a:xfrm>
            <a:off x="5832823" y="3096419"/>
            <a:ext cx="1368152" cy="576064"/>
          </a:xfrm>
          <a:prstGeom prst="round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6264871" y="2880395"/>
            <a:ext cx="4235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AF1</a:t>
            </a:r>
            <a:endParaRPr lang="zh-CN" alt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5976839" y="3240435"/>
            <a:ext cx="11067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console.log(5);</a:t>
            </a:r>
            <a:endParaRPr lang="zh-CN" altLang="en-US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4536679" y="864171"/>
            <a:ext cx="4235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AF1</a:t>
            </a:r>
            <a:endParaRPr lang="zh-CN" altLang="en-US" sz="1200" dirty="0"/>
          </a:p>
        </p:txBody>
      </p:sp>
      <p:cxnSp>
        <p:nvCxnSpPr>
          <p:cNvPr id="43" name="直接连接符 42"/>
          <p:cNvCxnSpPr>
            <a:stCxn id="37" idx="3"/>
            <a:endCxn id="192" idx="1"/>
          </p:cNvCxnSpPr>
          <p:nvPr/>
        </p:nvCxnSpPr>
        <p:spPr>
          <a:xfrm>
            <a:off x="3924953" y="1002671"/>
            <a:ext cx="611726" cy="8640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952503" y="1728267"/>
            <a:ext cx="216024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Function Foo(){……}</a:t>
            </a:r>
          </a:p>
          <a:p>
            <a:r>
              <a:rPr lang="en-US" altLang="zh-CN" sz="1200" dirty="0" smtClean="0"/>
              <a:t> Foo.getName = function () </a:t>
            </a:r>
            <a:r>
              <a:rPr lang="en-US" altLang="zh-CN" sz="1200" dirty="0" smtClean="0"/>
              <a:t>{</a:t>
            </a:r>
            <a:r>
              <a:rPr lang="en-US" altLang="zh-CN" sz="1200" dirty="0" smtClean="0"/>
              <a:t> console.log(2</a:t>
            </a:r>
            <a:r>
              <a:rPr lang="en-US" altLang="zh-CN" sz="1200" dirty="0" smtClean="0"/>
              <a:t>); </a:t>
            </a:r>
            <a:r>
              <a:rPr lang="en-US" altLang="zh-CN" sz="1200" dirty="0" smtClean="0"/>
              <a:t> </a:t>
            </a:r>
            <a:r>
              <a:rPr lang="en-US" altLang="zh-CN" sz="1200" dirty="0" smtClean="0"/>
              <a:t>};</a:t>
            </a:r>
          </a:p>
          <a:p>
            <a:r>
              <a:rPr lang="en-US" altLang="zh-CN" sz="1200" dirty="0" smtClean="0"/>
              <a:t> </a:t>
            </a:r>
            <a:r>
              <a:rPr lang="en-US" altLang="zh-CN" sz="1200" dirty="0" smtClean="0"/>
              <a:t>Foo.prototype.getName</a:t>
            </a:r>
            <a:r>
              <a:rPr lang="en-US" altLang="zh-CN" sz="1200" dirty="0" smtClean="0"/>
              <a:t> = function () </a:t>
            </a:r>
            <a:r>
              <a:rPr lang="en-US" altLang="zh-CN" sz="1200" dirty="0" smtClean="0"/>
              <a:t>{</a:t>
            </a:r>
            <a:r>
              <a:rPr lang="en-US" altLang="zh-CN" sz="1200" dirty="0" smtClean="0"/>
              <a:t> console.log(3</a:t>
            </a:r>
            <a:r>
              <a:rPr lang="en-US" altLang="zh-CN" sz="1200" dirty="0" smtClean="0"/>
              <a:t>); </a:t>
            </a:r>
            <a:r>
              <a:rPr lang="en-US" altLang="zh-CN" sz="1200" dirty="0" smtClean="0"/>
              <a:t> </a:t>
            </a:r>
            <a:r>
              <a:rPr lang="en-US" altLang="zh-CN" sz="1200" dirty="0" smtClean="0"/>
              <a:t>};</a:t>
            </a:r>
          </a:p>
          <a:p>
            <a:r>
              <a:rPr lang="en-US" altLang="zh-CN" sz="1200" dirty="0" smtClean="0"/>
              <a:t> var getName = function () {</a:t>
            </a:r>
          </a:p>
          <a:p>
            <a:r>
              <a:rPr lang="en-US" altLang="zh-CN" sz="1200" dirty="0" smtClean="0"/>
              <a:t>       console.log(4</a:t>
            </a:r>
            <a:r>
              <a:rPr lang="en-US" altLang="zh-CN" sz="1200" dirty="0" smtClean="0"/>
              <a:t>); </a:t>
            </a:r>
            <a:r>
              <a:rPr lang="en-US" altLang="zh-CN" sz="1200" dirty="0" smtClean="0"/>
              <a:t> </a:t>
            </a:r>
            <a:r>
              <a:rPr lang="en-US" altLang="zh-CN" sz="1200" dirty="0" smtClean="0"/>
              <a:t>};</a:t>
            </a:r>
          </a:p>
          <a:p>
            <a:r>
              <a:rPr lang="en-US" altLang="zh-CN" sz="1200" dirty="0" smtClean="0"/>
              <a:t> function getName() </a:t>
            </a:r>
            <a:r>
              <a:rPr lang="en-US" altLang="zh-CN" sz="1200" dirty="0" smtClean="0"/>
              <a:t>{…</a:t>
            </a:r>
            <a:r>
              <a:rPr lang="en-US" altLang="zh-CN" sz="1200" dirty="0" smtClean="0"/>
              <a:t> </a:t>
            </a:r>
            <a:r>
              <a:rPr lang="en-US" altLang="zh-CN" sz="1200" dirty="0" smtClean="0"/>
              <a:t>}</a:t>
            </a:r>
          </a:p>
          <a:p>
            <a:r>
              <a:rPr lang="en-US" altLang="zh-CN" sz="1200" dirty="0" smtClean="0"/>
              <a:t>Foo.getName</a:t>
            </a:r>
            <a:r>
              <a:rPr lang="en-US" altLang="zh-CN" sz="1200" dirty="0" smtClean="0"/>
              <a:t>();</a:t>
            </a:r>
          </a:p>
          <a:p>
            <a:r>
              <a:rPr lang="en-US" altLang="zh-CN" sz="1200" dirty="0" smtClean="0"/>
              <a:t>getName</a:t>
            </a:r>
            <a:r>
              <a:rPr lang="en-US" altLang="zh-CN" sz="1200" dirty="0" smtClean="0"/>
              <a:t>();</a:t>
            </a:r>
          </a:p>
          <a:p>
            <a:r>
              <a:rPr lang="en-US" altLang="zh-CN" sz="1200" dirty="0" smtClean="0"/>
              <a:t>Foo().getName</a:t>
            </a:r>
            <a:r>
              <a:rPr lang="en-US" altLang="zh-CN" sz="1200" dirty="0" smtClean="0"/>
              <a:t>(); // window.getName()</a:t>
            </a:r>
          </a:p>
          <a:p>
            <a:r>
              <a:rPr lang="en-US" altLang="zh-CN" sz="1200" dirty="0" smtClean="0"/>
              <a:t> getName</a:t>
            </a:r>
            <a:r>
              <a:rPr lang="en-US" altLang="zh-CN" sz="1200" dirty="0" smtClean="0"/>
              <a:t>();</a:t>
            </a:r>
          </a:p>
          <a:p>
            <a:r>
              <a:rPr lang="en-US" altLang="zh-CN" sz="1200" dirty="0" smtClean="0"/>
              <a:t>new Foo.getName();</a:t>
            </a:r>
          </a:p>
          <a:p>
            <a:endParaRPr lang="en-US" altLang="zh-CN" sz="1200" dirty="0" smtClean="0"/>
          </a:p>
          <a:p>
            <a:endParaRPr lang="en-US" altLang="zh-CN" sz="1200" dirty="0" smtClean="0"/>
          </a:p>
          <a:p>
            <a:endParaRPr lang="en-US" altLang="zh-CN" sz="1200" dirty="0" smtClean="0"/>
          </a:p>
          <a:p>
            <a:endParaRPr lang="zh-CN" altLang="en-US" sz="1200" dirty="0"/>
          </a:p>
        </p:txBody>
      </p:sp>
      <p:cxnSp>
        <p:nvCxnSpPr>
          <p:cNvPr id="46" name="直接连接符 45"/>
          <p:cNvCxnSpPr/>
          <p:nvPr/>
        </p:nvCxnSpPr>
        <p:spPr>
          <a:xfrm flipH="1">
            <a:off x="3096519" y="1872283"/>
            <a:ext cx="12241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>
            <a:off x="5616799" y="1944291"/>
            <a:ext cx="17281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760815" y="1944291"/>
            <a:ext cx="11074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getName  :AF2</a:t>
            </a:r>
            <a:endParaRPr lang="zh-CN" altLang="en-US" sz="1200" dirty="0"/>
          </a:p>
        </p:txBody>
      </p:sp>
      <p:sp>
        <p:nvSpPr>
          <p:cNvPr id="50" name="圆角矩形 49"/>
          <p:cNvSpPr/>
          <p:nvPr/>
        </p:nvSpPr>
        <p:spPr>
          <a:xfrm>
            <a:off x="7416999" y="3096419"/>
            <a:ext cx="1368152" cy="576064"/>
          </a:xfrm>
          <a:prstGeom prst="round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7849047" y="2880395"/>
            <a:ext cx="4235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AF2</a:t>
            </a:r>
            <a:endParaRPr lang="zh-CN" altLang="en-US" sz="1200" dirty="0"/>
          </a:p>
        </p:txBody>
      </p:sp>
      <p:sp>
        <p:nvSpPr>
          <p:cNvPr id="52" name="TextBox 51"/>
          <p:cNvSpPr txBox="1"/>
          <p:nvPr/>
        </p:nvSpPr>
        <p:spPr>
          <a:xfrm>
            <a:off x="7561015" y="3240435"/>
            <a:ext cx="11067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console.log(2);</a:t>
            </a:r>
            <a:endParaRPr lang="zh-CN" altLang="en-US" sz="1200" dirty="0"/>
          </a:p>
        </p:txBody>
      </p:sp>
      <p:cxnSp>
        <p:nvCxnSpPr>
          <p:cNvPr id="54" name="直接连接符 53"/>
          <p:cNvCxnSpPr>
            <a:stCxn id="27" idx="1"/>
            <a:endCxn id="27" idx="3"/>
          </p:cNvCxnSpPr>
          <p:nvPr/>
        </p:nvCxnSpPr>
        <p:spPr>
          <a:xfrm>
            <a:off x="7705031" y="2052303"/>
            <a:ext cx="15841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7921055" y="1800275"/>
            <a:ext cx="11074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getName  :AF3</a:t>
            </a:r>
            <a:endParaRPr lang="zh-CN" altLang="en-US" sz="1200" dirty="0"/>
          </a:p>
        </p:txBody>
      </p:sp>
      <p:sp>
        <p:nvSpPr>
          <p:cNvPr id="60" name="圆角矩形 59"/>
          <p:cNvSpPr/>
          <p:nvPr/>
        </p:nvSpPr>
        <p:spPr>
          <a:xfrm>
            <a:off x="5832823" y="4032523"/>
            <a:ext cx="1368152" cy="576064"/>
          </a:xfrm>
          <a:prstGeom prst="round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TextBox 60"/>
          <p:cNvSpPr txBox="1"/>
          <p:nvPr/>
        </p:nvSpPr>
        <p:spPr>
          <a:xfrm>
            <a:off x="6264871" y="3816499"/>
            <a:ext cx="4235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AF3</a:t>
            </a:r>
            <a:endParaRPr lang="zh-CN" altLang="en-US" sz="1200" dirty="0"/>
          </a:p>
        </p:txBody>
      </p:sp>
      <p:sp>
        <p:nvSpPr>
          <p:cNvPr id="62" name="TextBox 61"/>
          <p:cNvSpPr txBox="1"/>
          <p:nvPr/>
        </p:nvSpPr>
        <p:spPr>
          <a:xfrm>
            <a:off x="5976839" y="4176539"/>
            <a:ext cx="11067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console.log(3);</a:t>
            </a:r>
            <a:endParaRPr lang="zh-CN" altLang="en-US" sz="1200" dirty="0"/>
          </a:p>
        </p:txBody>
      </p:sp>
      <p:cxnSp>
        <p:nvCxnSpPr>
          <p:cNvPr id="64" name="直接连接符 63"/>
          <p:cNvCxnSpPr/>
          <p:nvPr/>
        </p:nvCxnSpPr>
        <p:spPr>
          <a:xfrm flipH="1">
            <a:off x="3096519" y="2808387"/>
            <a:ext cx="7200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圆角矩形 64"/>
          <p:cNvSpPr/>
          <p:nvPr/>
        </p:nvSpPr>
        <p:spPr>
          <a:xfrm>
            <a:off x="7416999" y="4032523"/>
            <a:ext cx="1368152" cy="576064"/>
          </a:xfrm>
          <a:prstGeom prst="round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TextBox 65"/>
          <p:cNvSpPr txBox="1"/>
          <p:nvPr/>
        </p:nvSpPr>
        <p:spPr>
          <a:xfrm>
            <a:off x="7849047" y="3816499"/>
            <a:ext cx="4235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AF4</a:t>
            </a:r>
            <a:endParaRPr lang="zh-CN" altLang="en-US" sz="1200" dirty="0"/>
          </a:p>
        </p:txBody>
      </p:sp>
      <p:sp>
        <p:nvSpPr>
          <p:cNvPr id="67" name="TextBox 66"/>
          <p:cNvSpPr txBox="1"/>
          <p:nvPr/>
        </p:nvSpPr>
        <p:spPr>
          <a:xfrm>
            <a:off x="7561015" y="4176539"/>
            <a:ext cx="11067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console.log(4);</a:t>
            </a:r>
            <a:endParaRPr lang="zh-CN" altLang="en-US" sz="1200" dirty="0"/>
          </a:p>
        </p:txBody>
      </p:sp>
      <p:sp>
        <p:nvSpPr>
          <p:cNvPr id="68" name="TextBox 67"/>
          <p:cNvSpPr txBox="1"/>
          <p:nvPr/>
        </p:nvSpPr>
        <p:spPr>
          <a:xfrm>
            <a:off x="4536679" y="1080195"/>
            <a:ext cx="4235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AF4</a:t>
            </a:r>
            <a:endParaRPr lang="zh-CN" altLang="en-US" sz="1200" dirty="0"/>
          </a:p>
        </p:txBody>
      </p:sp>
      <p:cxnSp>
        <p:nvCxnSpPr>
          <p:cNvPr id="71" name="直接连接符 70"/>
          <p:cNvCxnSpPr/>
          <p:nvPr/>
        </p:nvCxnSpPr>
        <p:spPr>
          <a:xfrm flipH="1">
            <a:off x="3096519" y="3168427"/>
            <a:ext cx="15121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椭圆 71"/>
          <p:cNvSpPr/>
          <p:nvPr/>
        </p:nvSpPr>
        <p:spPr>
          <a:xfrm>
            <a:off x="6048847" y="2880395"/>
            <a:ext cx="914400" cy="9144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FF0000"/>
                </a:solidFill>
              </a:rPr>
              <a:t>拆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74" name="直接连接符 73"/>
          <p:cNvCxnSpPr>
            <a:stCxn id="72" idx="1"/>
            <a:endCxn id="72" idx="5"/>
          </p:cNvCxnSpPr>
          <p:nvPr/>
        </p:nvCxnSpPr>
        <p:spPr>
          <a:xfrm>
            <a:off x="6182758" y="3014306"/>
            <a:ext cx="646578" cy="64657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矩形 77"/>
          <p:cNvSpPr/>
          <p:nvPr/>
        </p:nvSpPr>
        <p:spPr>
          <a:xfrm>
            <a:off x="9577239" y="1080195"/>
            <a:ext cx="1728192" cy="2448272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TextBox 78"/>
          <p:cNvSpPr txBox="1"/>
          <p:nvPr/>
        </p:nvSpPr>
        <p:spPr>
          <a:xfrm>
            <a:off x="9721255" y="648147"/>
            <a:ext cx="15061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Foo.getName</a:t>
            </a:r>
            <a:r>
              <a:rPr lang="en-US" altLang="zh-CN" sz="1200" dirty="0" smtClean="0"/>
              <a:t>(); </a:t>
            </a:r>
            <a:r>
              <a:rPr lang="zh-CN" altLang="en-US" sz="1200" dirty="0" smtClean="0"/>
              <a:t>执</a:t>
            </a:r>
            <a:r>
              <a:rPr lang="zh-CN" altLang="en-US" sz="1200" dirty="0" smtClean="0"/>
              <a:t>行</a:t>
            </a:r>
            <a:endParaRPr lang="en-US" altLang="zh-CN" sz="1200" dirty="0" smtClean="0"/>
          </a:p>
          <a:p>
            <a:r>
              <a:rPr lang="en-US" altLang="zh-CN" sz="1200" dirty="0" smtClean="0"/>
              <a:t>AF2</a:t>
            </a:r>
            <a:r>
              <a:rPr lang="zh-CN" altLang="en-US" sz="1200" dirty="0" smtClean="0"/>
              <a:t>执行</a:t>
            </a:r>
            <a:endParaRPr lang="zh-CN" altLang="en-US" sz="1200" dirty="0"/>
          </a:p>
        </p:txBody>
      </p:sp>
      <p:cxnSp>
        <p:nvCxnSpPr>
          <p:cNvPr id="81" name="直接连接符 80"/>
          <p:cNvCxnSpPr/>
          <p:nvPr/>
        </p:nvCxnSpPr>
        <p:spPr>
          <a:xfrm>
            <a:off x="9577239" y="1656259"/>
            <a:ext cx="17281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/>
          <p:cNvCxnSpPr/>
          <p:nvPr/>
        </p:nvCxnSpPr>
        <p:spPr>
          <a:xfrm>
            <a:off x="10441335" y="1080195"/>
            <a:ext cx="0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9577239" y="1656259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形成私有作用域</a:t>
            </a:r>
            <a:r>
              <a:rPr lang="en-US" altLang="zh-CN" sz="1200" dirty="0" smtClean="0"/>
              <a:t>&amp;</a:t>
            </a:r>
            <a:r>
              <a:rPr lang="zh-CN" altLang="en-US" sz="1200" dirty="0" smtClean="0"/>
              <a:t>形参赋</a:t>
            </a:r>
            <a:r>
              <a:rPr lang="zh-CN" altLang="en-US" sz="1200" dirty="0" smtClean="0"/>
              <a:t>值</a:t>
            </a:r>
            <a:r>
              <a:rPr lang="en-US" altLang="zh-CN" sz="1200" dirty="0" smtClean="0"/>
              <a:t>&amp;</a:t>
            </a:r>
            <a:r>
              <a:rPr lang="zh-CN" altLang="en-US" sz="1200" dirty="0" smtClean="0"/>
              <a:t>变量提升</a:t>
            </a:r>
            <a:r>
              <a:rPr lang="en-US" altLang="zh-CN" sz="1200" dirty="0" smtClean="0"/>
              <a:t>&amp;</a:t>
            </a:r>
            <a:r>
              <a:rPr lang="zh-CN" altLang="en-US" sz="1200" dirty="0" smtClean="0"/>
              <a:t>代码执行</a:t>
            </a:r>
            <a:r>
              <a:rPr lang="en-US" altLang="zh-CN" sz="1200" dirty="0" smtClean="0"/>
              <a:t>&amp;</a:t>
            </a:r>
            <a:r>
              <a:rPr lang="zh-CN" altLang="en-US" sz="1200" dirty="0" smtClean="0"/>
              <a:t>作用域是否销毁</a:t>
            </a:r>
            <a:endParaRPr lang="zh-CN" altLang="en-US" sz="1200" dirty="0"/>
          </a:p>
        </p:txBody>
      </p:sp>
      <p:sp>
        <p:nvSpPr>
          <p:cNvPr id="89" name="TextBox 88"/>
          <p:cNvSpPr txBox="1"/>
          <p:nvPr/>
        </p:nvSpPr>
        <p:spPr>
          <a:xfrm>
            <a:off x="9721255" y="2304331"/>
            <a:ext cx="15121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console.log(2);</a:t>
            </a:r>
          </a:p>
          <a:p>
            <a:r>
              <a:rPr lang="en-US" altLang="zh-CN" sz="1600" b="1" dirty="0" smtClean="0">
                <a:solidFill>
                  <a:srgbClr val="FF0000"/>
                </a:solidFill>
              </a:rPr>
              <a:t>// =&gt;2(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第一次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)</a:t>
            </a:r>
          </a:p>
          <a:p>
            <a:endParaRPr lang="en-US" altLang="zh-CN" sz="1600" b="1" dirty="0" smtClean="0">
              <a:solidFill>
                <a:srgbClr val="FF0000"/>
              </a:solidFill>
            </a:endParaRPr>
          </a:p>
          <a:p>
            <a:r>
              <a:rPr lang="zh-CN" altLang="en-US" sz="1600" b="1" dirty="0" smtClean="0">
                <a:solidFill>
                  <a:srgbClr val="FF0000"/>
                </a:solidFill>
              </a:rPr>
              <a:t>作用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域销毁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11449447" y="1080195"/>
            <a:ext cx="1728192" cy="2448272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TextBox 90"/>
          <p:cNvSpPr txBox="1"/>
          <p:nvPr/>
        </p:nvSpPr>
        <p:spPr>
          <a:xfrm>
            <a:off x="11593463" y="648147"/>
            <a:ext cx="12341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getName(); </a:t>
            </a:r>
            <a:r>
              <a:rPr lang="zh-CN" altLang="en-US" sz="1200" dirty="0" smtClean="0"/>
              <a:t>执</a:t>
            </a:r>
            <a:r>
              <a:rPr lang="zh-CN" altLang="en-US" sz="1200" dirty="0" smtClean="0"/>
              <a:t>行</a:t>
            </a:r>
            <a:endParaRPr lang="en-US" altLang="zh-CN" sz="1200" dirty="0" smtClean="0"/>
          </a:p>
          <a:p>
            <a:r>
              <a:rPr lang="en-US" altLang="zh-CN" sz="1200" dirty="0" smtClean="0"/>
              <a:t>AF4</a:t>
            </a:r>
            <a:r>
              <a:rPr lang="zh-CN" altLang="en-US" sz="1200" dirty="0" smtClean="0"/>
              <a:t>执行</a:t>
            </a:r>
            <a:endParaRPr lang="zh-CN" altLang="en-US" sz="1200" dirty="0"/>
          </a:p>
        </p:txBody>
      </p:sp>
      <p:cxnSp>
        <p:nvCxnSpPr>
          <p:cNvPr id="92" name="直接连接符 91"/>
          <p:cNvCxnSpPr/>
          <p:nvPr/>
        </p:nvCxnSpPr>
        <p:spPr>
          <a:xfrm>
            <a:off x="11449447" y="1656259"/>
            <a:ext cx="17281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连接符 92"/>
          <p:cNvCxnSpPr/>
          <p:nvPr/>
        </p:nvCxnSpPr>
        <p:spPr>
          <a:xfrm>
            <a:off x="12313543" y="1080195"/>
            <a:ext cx="0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11449447" y="1656259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形成私有作用域</a:t>
            </a:r>
            <a:r>
              <a:rPr lang="en-US" altLang="zh-CN" sz="1200" dirty="0" smtClean="0"/>
              <a:t>&amp;</a:t>
            </a:r>
            <a:r>
              <a:rPr lang="zh-CN" altLang="en-US" sz="1200" dirty="0" smtClean="0"/>
              <a:t>形参赋</a:t>
            </a:r>
            <a:r>
              <a:rPr lang="zh-CN" altLang="en-US" sz="1200" dirty="0" smtClean="0"/>
              <a:t>值</a:t>
            </a:r>
            <a:r>
              <a:rPr lang="en-US" altLang="zh-CN" sz="1200" dirty="0" smtClean="0"/>
              <a:t>&amp;</a:t>
            </a:r>
            <a:r>
              <a:rPr lang="zh-CN" altLang="en-US" sz="1200" dirty="0" smtClean="0"/>
              <a:t>变量提升</a:t>
            </a:r>
            <a:r>
              <a:rPr lang="en-US" altLang="zh-CN" sz="1200" dirty="0" smtClean="0"/>
              <a:t>&amp;</a:t>
            </a:r>
            <a:r>
              <a:rPr lang="zh-CN" altLang="en-US" sz="1200" dirty="0" smtClean="0"/>
              <a:t>代码执行</a:t>
            </a:r>
            <a:r>
              <a:rPr lang="en-US" altLang="zh-CN" sz="1200" dirty="0" smtClean="0"/>
              <a:t>&amp;</a:t>
            </a:r>
            <a:r>
              <a:rPr lang="zh-CN" altLang="en-US" sz="1200" dirty="0" smtClean="0"/>
              <a:t>作用域是否销毁</a:t>
            </a:r>
            <a:endParaRPr lang="zh-CN" altLang="en-US" sz="1200" dirty="0"/>
          </a:p>
        </p:txBody>
      </p:sp>
      <p:sp>
        <p:nvSpPr>
          <p:cNvPr id="95" name="TextBox 94"/>
          <p:cNvSpPr txBox="1"/>
          <p:nvPr/>
        </p:nvSpPr>
        <p:spPr>
          <a:xfrm>
            <a:off x="11593463" y="2304331"/>
            <a:ext cx="15121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console.log(4);</a:t>
            </a:r>
          </a:p>
          <a:p>
            <a:r>
              <a:rPr lang="en-US" altLang="zh-CN" sz="1600" b="1" dirty="0" smtClean="0">
                <a:solidFill>
                  <a:srgbClr val="FF0000"/>
                </a:solidFill>
              </a:rPr>
              <a:t>// =&gt;4(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第二次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)</a:t>
            </a:r>
          </a:p>
          <a:p>
            <a:endParaRPr lang="en-US" altLang="zh-CN" sz="1600" b="1" dirty="0" smtClean="0">
              <a:solidFill>
                <a:srgbClr val="FF0000"/>
              </a:solidFill>
            </a:endParaRPr>
          </a:p>
          <a:p>
            <a:r>
              <a:rPr lang="zh-CN" altLang="en-US" sz="1600" b="1" dirty="0" smtClean="0">
                <a:solidFill>
                  <a:srgbClr val="FF0000"/>
                </a:solidFill>
              </a:rPr>
              <a:t>作用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域销毁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9577239" y="4104531"/>
            <a:ext cx="1728192" cy="2448272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TextBox 96"/>
          <p:cNvSpPr txBox="1"/>
          <p:nvPr/>
        </p:nvSpPr>
        <p:spPr>
          <a:xfrm>
            <a:off x="9649247" y="3672483"/>
            <a:ext cx="17251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Foo()  </a:t>
            </a:r>
            <a:r>
              <a:rPr lang="zh-CN" altLang="en-US" sz="1200" dirty="0" smtClean="0"/>
              <a:t>执行</a:t>
            </a:r>
            <a:endParaRPr lang="en-US" altLang="zh-CN" sz="1200" dirty="0" smtClean="0"/>
          </a:p>
          <a:p>
            <a:r>
              <a:rPr lang="en-US" altLang="zh-CN" sz="1200" dirty="0" smtClean="0"/>
              <a:t>AF0</a:t>
            </a:r>
            <a:r>
              <a:rPr lang="zh-CN" altLang="en-US" sz="1200" dirty="0" smtClean="0"/>
              <a:t>执行  普通函数执行</a:t>
            </a:r>
            <a:endParaRPr lang="zh-CN" altLang="en-US" sz="1200" dirty="0"/>
          </a:p>
        </p:txBody>
      </p:sp>
      <p:cxnSp>
        <p:nvCxnSpPr>
          <p:cNvPr id="98" name="直接连接符 97"/>
          <p:cNvCxnSpPr/>
          <p:nvPr/>
        </p:nvCxnSpPr>
        <p:spPr>
          <a:xfrm>
            <a:off x="9577239" y="4680595"/>
            <a:ext cx="17281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/>
          <p:cNvCxnSpPr/>
          <p:nvPr/>
        </p:nvCxnSpPr>
        <p:spPr>
          <a:xfrm>
            <a:off x="10441335" y="4104531"/>
            <a:ext cx="0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9577239" y="4680595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形成私有作用域</a:t>
            </a:r>
            <a:r>
              <a:rPr lang="en-US" altLang="zh-CN" sz="1200" dirty="0" smtClean="0"/>
              <a:t>&amp;</a:t>
            </a:r>
            <a:r>
              <a:rPr lang="zh-CN" altLang="en-US" sz="1200" dirty="0" smtClean="0"/>
              <a:t>形参赋</a:t>
            </a:r>
            <a:r>
              <a:rPr lang="zh-CN" altLang="en-US" sz="1200" dirty="0" smtClean="0"/>
              <a:t>值</a:t>
            </a:r>
            <a:r>
              <a:rPr lang="en-US" altLang="zh-CN" sz="1200" dirty="0" smtClean="0"/>
              <a:t>&amp;</a:t>
            </a:r>
            <a:r>
              <a:rPr lang="zh-CN" altLang="en-US" sz="1200" dirty="0" smtClean="0"/>
              <a:t>变量提升</a:t>
            </a:r>
            <a:r>
              <a:rPr lang="en-US" altLang="zh-CN" sz="1200" dirty="0" smtClean="0"/>
              <a:t>&amp;</a:t>
            </a:r>
            <a:r>
              <a:rPr lang="zh-CN" altLang="en-US" sz="1200" dirty="0" smtClean="0"/>
              <a:t>代码执行</a:t>
            </a:r>
            <a:r>
              <a:rPr lang="en-US" altLang="zh-CN" sz="1200" dirty="0" smtClean="0"/>
              <a:t>&amp;</a:t>
            </a:r>
            <a:r>
              <a:rPr lang="zh-CN" altLang="en-US" sz="1200" dirty="0" smtClean="0"/>
              <a:t>作用域是否销毁</a:t>
            </a:r>
            <a:endParaRPr lang="zh-CN" altLang="en-US" sz="1200" dirty="0"/>
          </a:p>
        </p:txBody>
      </p:sp>
      <p:sp>
        <p:nvSpPr>
          <p:cNvPr id="102" name="TextBox 101"/>
          <p:cNvSpPr txBox="1"/>
          <p:nvPr/>
        </p:nvSpPr>
        <p:spPr>
          <a:xfrm>
            <a:off x="9649247" y="5256659"/>
            <a:ext cx="158417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getName = function () {</a:t>
            </a:r>
          </a:p>
          <a:p>
            <a:r>
              <a:rPr lang="en-US" altLang="zh-CN" sz="1200" dirty="0" smtClean="0"/>
              <a:t>  console.log(1);};</a:t>
            </a:r>
          </a:p>
          <a:p>
            <a:r>
              <a:rPr lang="en-US" altLang="zh-CN" sz="1200" dirty="0" smtClean="0"/>
              <a:t>   return this</a:t>
            </a:r>
            <a:r>
              <a:rPr lang="en-US" altLang="zh-CN" sz="1200" dirty="0" smtClean="0"/>
              <a:t>;</a:t>
            </a:r>
          </a:p>
          <a:p>
            <a:r>
              <a:rPr lang="en-US" altLang="zh-CN" sz="1200" dirty="0" smtClean="0"/>
              <a:t> </a:t>
            </a:r>
            <a:r>
              <a:rPr lang="en-US" altLang="zh-CN" sz="1200" dirty="0" smtClean="0"/>
              <a:t>// rturn window</a:t>
            </a:r>
          </a:p>
          <a:p>
            <a:r>
              <a:rPr lang="zh-CN" altLang="en-US" sz="1600" b="1" dirty="0" smtClean="0">
                <a:solidFill>
                  <a:srgbClr val="FF0000"/>
                </a:solidFill>
              </a:rPr>
              <a:t>      不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销毁</a:t>
            </a:r>
            <a:endParaRPr lang="en-US" altLang="zh-CN" sz="1600" b="1" dirty="0" smtClean="0">
              <a:solidFill>
                <a:srgbClr val="FF0000"/>
              </a:solidFill>
            </a:endParaRPr>
          </a:p>
          <a:p>
            <a:endParaRPr lang="zh-CN" altLang="en-US" sz="1200" dirty="0"/>
          </a:p>
        </p:txBody>
      </p:sp>
      <p:sp>
        <p:nvSpPr>
          <p:cNvPr id="103" name="圆角矩形 102"/>
          <p:cNvSpPr/>
          <p:nvPr/>
        </p:nvSpPr>
        <p:spPr>
          <a:xfrm>
            <a:off x="5832823" y="4896619"/>
            <a:ext cx="1368152" cy="576064"/>
          </a:xfrm>
          <a:prstGeom prst="round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TextBox 103"/>
          <p:cNvSpPr txBox="1"/>
          <p:nvPr/>
        </p:nvSpPr>
        <p:spPr>
          <a:xfrm>
            <a:off x="6264871" y="4680595"/>
            <a:ext cx="4235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AF5</a:t>
            </a:r>
            <a:endParaRPr lang="zh-CN" altLang="en-US" sz="1200" dirty="0"/>
          </a:p>
        </p:txBody>
      </p:sp>
      <p:sp>
        <p:nvSpPr>
          <p:cNvPr id="105" name="TextBox 104"/>
          <p:cNvSpPr txBox="1"/>
          <p:nvPr/>
        </p:nvSpPr>
        <p:spPr>
          <a:xfrm>
            <a:off x="5976839" y="5040635"/>
            <a:ext cx="11067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console.log(1);</a:t>
            </a:r>
            <a:endParaRPr lang="zh-CN" altLang="en-US" sz="1200" dirty="0"/>
          </a:p>
        </p:txBody>
      </p:sp>
      <p:sp>
        <p:nvSpPr>
          <p:cNvPr id="106" name="TextBox 105"/>
          <p:cNvSpPr txBox="1"/>
          <p:nvPr/>
        </p:nvSpPr>
        <p:spPr>
          <a:xfrm>
            <a:off x="4536679" y="1296219"/>
            <a:ext cx="4235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AF5</a:t>
            </a:r>
            <a:endParaRPr lang="zh-CN" altLang="en-US" sz="1200" dirty="0"/>
          </a:p>
        </p:txBody>
      </p:sp>
      <p:sp>
        <p:nvSpPr>
          <p:cNvPr id="108" name="矩形 107"/>
          <p:cNvSpPr/>
          <p:nvPr/>
        </p:nvSpPr>
        <p:spPr>
          <a:xfrm>
            <a:off x="11449447" y="4104531"/>
            <a:ext cx="1728192" cy="2448272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TextBox 108"/>
          <p:cNvSpPr txBox="1"/>
          <p:nvPr/>
        </p:nvSpPr>
        <p:spPr>
          <a:xfrm>
            <a:off x="11377439" y="3672483"/>
            <a:ext cx="17815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Window.getName()  </a:t>
            </a:r>
            <a:r>
              <a:rPr lang="zh-CN" altLang="en-US" sz="1200" dirty="0" smtClean="0"/>
              <a:t>执行</a:t>
            </a:r>
            <a:endParaRPr lang="en-US" altLang="zh-CN" sz="1200" dirty="0" smtClean="0"/>
          </a:p>
          <a:p>
            <a:r>
              <a:rPr lang="en-US" altLang="zh-CN" sz="1200" dirty="0" smtClean="0"/>
              <a:t>AF5</a:t>
            </a:r>
            <a:r>
              <a:rPr lang="zh-CN" altLang="en-US" sz="1200" dirty="0" smtClean="0"/>
              <a:t>执行  普通函数执行</a:t>
            </a:r>
            <a:endParaRPr lang="zh-CN" altLang="en-US" sz="1200" dirty="0"/>
          </a:p>
        </p:txBody>
      </p:sp>
      <p:cxnSp>
        <p:nvCxnSpPr>
          <p:cNvPr id="110" name="直接连接符 109"/>
          <p:cNvCxnSpPr/>
          <p:nvPr/>
        </p:nvCxnSpPr>
        <p:spPr>
          <a:xfrm>
            <a:off x="11449447" y="4680595"/>
            <a:ext cx="17281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连接符 110"/>
          <p:cNvCxnSpPr/>
          <p:nvPr/>
        </p:nvCxnSpPr>
        <p:spPr>
          <a:xfrm>
            <a:off x="12313543" y="4104531"/>
            <a:ext cx="0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11449447" y="4680595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形成私有作用域</a:t>
            </a:r>
            <a:r>
              <a:rPr lang="en-US" altLang="zh-CN" sz="1200" dirty="0" smtClean="0"/>
              <a:t>&amp;</a:t>
            </a:r>
            <a:r>
              <a:rPr lang="zh-CN" altLang="en-US" sz="1200" dirty="0" smtClean="0"/>
              <a:t>形参赋</a:t>
            </a:r>
            <a:r>
              <a:rPr lang="zh-CN" altLang="en-US" sz="1200" dirty="0" smtClean="0"/>
              <a:t>值</a:t>
            </a:r>
            <a:r>
              <a:rPr lang="en-US" altLang="zh-CN" sz="1200" dirty="0" smtClean="0"/>
              <a:t>&amp;</a:t>
            </a:r>
            <a:r>
              <a:rPr lang="zh-CN" altLang="en-US" sz="1200" dirty="0" smtClean="0"/>
              <a:t>变量提升</a:t>
            </a:r>
            <a:r>
              <a:rPr lang="en-US" altLang="zh-CN" sz="1200" dirty="0" smtClean="0"/>
              <a:t>&amp;</a:t>
            </a:r>
            <a:r>
              <a:rPr lang="zh-CN" altLang="en-US" sz="1200" dirty="0" smtClean="0"/>
              <a:t>代码执行</a:t>
            </a:r>
            <a:r>
              <a:rPr lang="en-US" altLang="zh-CN" sz="1200" dirty="0" smtClean="0"/>
              <a:t>&amp;</a:t>
            </a:r>
            <a:r>
              <a:rPr lang="zh-CN" altLang="en-US" sz="1200" dirty="0" smtClean="0"/>
              <a:t>作用域是否销毁</a:t>
            </a:r>
            <a:endParaRPr lang="zh-CN" altLang="en-US" sz="1200" dirty="0"/>
          </a:p>
        </p:txBody>
      </p:sp>
      <p:sp>
        <p:nvSpPr>
          <p:cNvPr id="114" name="TextBox 113"/>
          <p:cNvSpPr txBox="1"/>
          <p:nvPr/>
        </p:nvSpPr>
        <p:spPr>
          <a:xfrm>
            <a:off x="11737479" y="5400675"/>
            <a:ext cx="146546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console.log(1);</a:t>
            </a:r>
          </a:p>
          <a:p>
            <a:r>
              <a:rPr lang="en-US" altLang="zh-CN" sz="1600" b="1" dirty="0" smtClean="0">
                <a:solidFill>
                  <a:srgbClr val="FF0000"/>
                </a:solidFill>
              </a:rPr>
              <a:t>// =&gt;1(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第三次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)</a:t>
            </a:r>
          </a:p>
          <a:p>
            <a:endParaRPr lang="en-US" altLang="zh-CN" sz="1600" b="1" dirty="0" smtClean="0">
              <a:solidFill>
                <a:srgbClr val="FF0000"/>
              </a:solidFill>
            </a:endParaRPr>
          </a:p>
          <a:p>
            <a:r>
              <a:rPr lang="zh-CN" altLang="en-US" sz="1600" b="1" dirty="0" smtClean="0">
                <a:solidFill>
                  <a:srgbClr val="FF0000"/>
                </a:solidFill>
              </a:rPr>
              <a:t>作用域销毁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9577239" y="7056859"/>
            <a:ext cx="1728192" cy="2448272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6" name="直接连接符 115"/>
          <p:cNvCxnSpPr/>
          <p:nvPr/>
        </p:nvCxnSpPr>
        <p:spPr>
          <a:xfrm>
            <a:off x="9577239" y="7632923"/>
            <a:ext cx="17281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连接符 116"/>
          <p:cNvCxnSpPr/>
          <p:nvPr/>
        </p:nvCxnSpPr>
        <p:spPr>
          <a:xfrm>
            <a:off x="10441335" y="7056859"/>
            <a:ext cx="0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9577239" y="7632923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形成私有作用域</a:t>
            </a:r>
            <a:r>
              <a:rPr lang="en-US" altLang="zh-CN" sz="1200" dirty="0" smtClean="0"/>
              <a:t>&amp;</a:t>
            </a:r>
            <a:r>
              <a:rPr lang="zh-CN" altLang="en-US" sz="1200" dirty="0" smtClean="0"/>
              <a:t>形参赋</a:t>
            </a:r>
            <a:r>
              <a:rPr lang="zh-CN" altLang="en-US" sz="1200" dirty="0" smtClean="0"/>
              <a:t>值</a:t>
            </a:r>
            <a:r>
              <a:rPr lang="en-US" altLang="zh-CN" sz="1200" dirty="0" smtClean="0"/>
              <a:t>&amp;</a:t>
            </a:r>
            <a:r>
              <a:rPr lang="zh-CN" altLang="en-US" sz="1200" dirty="0" smtClean="0"/>
              <a:t>变量提升</a:t>
            </a:r>
            <a:r>
              <a:rPr lang="en-US" altLang="zh-CN" sz="1200" dirty="0" smtClean="0"/>
              <a:t>&amp;</a:t>
            </a:r>
            <a:r>
              <a:rPr lang="zh-CN" altLang="en-US" sz="1200" dirty="0" smtClean="0"/>
              <a:t>代码执行</a:t>
            </a:r>
            <a:r>
              <a:rPr lang="en-US" altLang="zh-CN" sz="1200" dirty="0" smtClean="0"/>
              <a:t>&amp;</a:t>
            </a:r>
            <a:r>
              <a:rPr lang="zh-CN" altLang="en-US" sz="1200" dirty="0" smtClean="0"/>
              <a:t>作用域是否销毁</a:t>
            </a:r>
            <a:endParaRPr lang="zh-CN" altLang="en-US" sz="1200" dirty="0"/>
          </a:p>
        </p:txBody>
      </p:sp>
      <p:sp>
        <p:nvSpPr>
          <p:cNvPr id="119" name="TextBox 118"/>
          <p:cNvSpPr txBox="1"/>
          <p:nvPr/>
        </p:nvSpPr>
        <p:spPr>
          <a:xfrm>
            <a:off x="9865271" y="8353003"/>
            <a:ext cx="146546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console.log(1);</a:t>
            </a:r>
          </a:p>
          <a:p>
            <a:r>
              <a:rPr lang="en-US" altLang="zh-CN" sz="1600" b="1" dirty="0" smtClean="0">
                <a:solidFill>
                  <a:srgbClr val="FF0000"/>
                </a:solidFill>
              </a:rPr>
              <a:t>// =&gt;1(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第四次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)</a:t>
            </a:r>
          </a:p>
          <a:p>
            <a:endParaRPr lang="en-US" altLang="zh-CN" sz="1600" b="1" dirty="0" smtClean="0">
              <a:solidFill>
                <a:srgbClr val="FF0000"/>
              </a:solidFill>
            </a:endParaRPr>
          </a:p>
          <a:p>
            <a:r>
              <a:rPr lang="zh-CN" altLang="en-US" sz="1600" b="1" dirty="0" smtClean="0">
                <a:solidFill>
                  <a:srgbClr val="FF0000"/>
                </a:solidFill>
              </a:rPr>
              <a:t>作用域销毁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9577239" y="6624811"/>
            <a:ext cx="17251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getName()  </a:t>
            </a:r>
            <a:r>
              <a:rPr lang="zh-CN" altLang="en-US" sz="1200" dirty="0" smtClean="0"/>
              <a:t>执行</a:t>
            </a:r>
            <a:endParaRPr lang="en-US" altLang="zh-CN" sz="1200" dirty="0" smtClean="0"/>
          </a:p>
          <a:p>
            <a:r>
              <a:rPr lang="en-US" altLang="zh-CN" sz="1200" dirty="0" smtClean="0"/>
              <a:t>AF5</a:t>
            </a:r>
            <a:r>
              <a:rPr lang="zh-CN" altLang="en-US" sz="1200" dirty="0" smtClean="0"/>
              <a:t>执行  普通函数执行</a:t>
            </a:r>
            <a:endParaRPr lang="zh-CN" altLang="en-US" sz="1200" dirty="0"/>
          </a:p>
        </p:txBody>
      </p:sp>
      <p:sp>
        <p:nvSpPr>
          <p:cNvPr id="121" name="TextBox 120"/>
          <p:cNvSpPr txBox="1"/>
          <p:nvPr/>
        </p:nvSpPr>
        <p:spPr>
          <a:xfrm>
            <a:off x="13609687" y="648147"/>
            <a:ext cx="20720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new Foo.getName</a:t>
            </a:r>
            <a:r>
              <a:rPr lang="en-US" altLang="zh-CN" sz="1200" dirty="0" smtClean="0"/>
              <a:t>();</a:t>
            </a:r>
          </a:p>
          <a:p>
            <a:r>
              <a:rPr lang="en-US" altLang="zh-CN" sz="1200" dirty="0" smtClean="0"/>
              <a:t>// </a:t>
            </a:r>
            <a:r>
              <a:rPr lang="zh-CN" altLang="en-US" sz="1200" dirty="0" smtClean="0"/>
              <a:t>先运算</a:t>
            </a:r>
            <a:r>
              <a:rPr lang="en-US" altLang="zh-CN" sz="1200" dirty="0" smtClean="0"/>
              <a:t>Foo.getName =&gt;AF2</a:t>
            </a:r>
          </a:p>
          <a:p>
            <a:r>
              <a:rPr lang="en-US" altLang="zh-CN" sz="1200" dirty="0" smtClean="0"/>
              <a:t>n</a:t>
            </a:r>
            <a:r>
              <a:rPr lang="en-US" altLang="zh-CN" sz="1200" dirty="0" smtClean="0"/>
              <a:t>ew AF2()   </a:t>
            </a:r>
            <a:r>
              <a:rPr lang="zh-CN" altLang="en-US" sz="1200" dirty="0" smtClean="0"/>
              <a:t>构造函数执行</a:t>
            </a:r>
            <a:endParaRPr lang="zh-CN" altLang="en-US" sz="1200" dirty="0"/>
          </a:p>
        </p:txBody>
      </p:sp>
      <p:sp>
        <p:nvSpPr>
          <p:cNvPr id="122" name="矩形 121"/>
          <p:cNvSpPr/>
          <p:nvPr/>
        </p:nvSpPr>
        <p:spPr>
          <a:xfrm>
            <a:off x="13753703" y="1296219"/>
            <a:ext cx="1728192" cy="3240360"/>
          </a:xfrm>
          <a:prstGeom prst="rect">
            <a:avLst/>
          </a:prstGeom>
          <a:solidFill>
            <a:schemeClr val="bg1"/>
          </a:solidFill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4" name="直接连接符 123"/>
          <p:cNvCxnSpPr/>
          <p:nvPr/>
        </p:nvCxnSpPr>
        <p:spPr>
          <a:xfrm>
            <a:off x="13753703" y="1872283"/>
            <a:ext cx="1728192" cy="0"/>
          </a:xfrm>
          <a:prstGeom prst="line">
            <a:avLst/>
          </a:prstGeom>
          <a:ln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连接符 124"/>
          <p:cNvCxnSpPr/>
          <p:nvPr/>
        </p:nvCxnSpPr>
        <p:spPr>
          <a:xfrm>
            <a:off x="14617799" y="1296219"/>
            <a:ext cx="0" cy="576064"/>
          </a:xfrm>
          <a:prstGeom prst="line">
            <a:avLst/>
          </a:prstGeom>
          <a:ln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13753703" y="1872283"/>
            <a:ext cx="1728192" cy="1200329"/>
          </a:xfrm>
          <a:prstGeom prst="rect">
            <a:avLst/>
          </a:prstGeom>
          <a:noFill/>
          <a:ln>
            <a:solidFill>
              <a:srgbClr val="FF00FF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形成私有作用域</a:t>
            </a:r>
            <a:r>
              <a:rPr lang="en-US" altLang="zh-CN" sz="1200" dirty="0" smtClean="0"/>
              <a:t>&amp;</a:t>
            </a:r>
            <a:r>
              <a:rPr lang="zh-CN" altLang="en-US" sz="1200" dirty="0" smtClean="0"/>
              <a:t>形参赋</a:t>
            </a:r>
            <a:r>
              <a:rPr lang="zh-CN" altLang="en-US" sz="1200" dirty="0" smtClean="0"/>
              <a:t>值</a:t>
            </a:r>
            <a:r>
              <a:rPr lang="en-US" altLang="zh-CN" sz="1200" dirty="0" smtClean="0"/>
              <a:t>&amp;</a:t>
            </a:r>
            <a:r>
              <a:rPr lang="zh-CN" altLang="en-US" sz="1200" dirty="0" smtClean="0"/>
              <a:t>变量提升</a:t>
            </a:r>
            <a:r>
              <a:rPr lang="en-US" altLang="zh-CN" sz="1200" dirty="0" smtClean="0"/>
              <a:t>&amp;</a:t>
            </a:r>
            <a:r>
              <a:rPr lang="zh-CN" altLang="en-US" sz="1200" dirty="0" smtClean="0"/>
              <a:t>默认创建空对象</a:t>
            </a:r>
            <a:r>
              <a:rPr lang="en-US" altLang="zh-CN" sz="1200" dirty="0" smtClean="0"/>
              <a:t>&amp;</a:t>
            </a:r>
            <a:r>
              <a:rPr lang="zh-CN" altLang="en-US" sz="1200" dirty="0" smtClean="0"/>
              <a:t>让</a:t>
            </a:r>
            <a:r>
              <a:rPr lang="en-US" altLang="zh-CN" sz="1200" dirty="0" smtClean="0"/>
              <a:t>this</a:t>
            </a:r>
            <a:r>
              <a:rPr lang="zh-CN" altLang="en-US" sz="1200" dirty="0" smtClean="0"/>
              <a:t>指向这个对象</a:t>
            </a:r>
            <a:r>
              <a:rPr lang="en-US" altLang="zh-CN" sz="1200" dirty="0" smtClean="0"/>
              <a:t>&amp;</a:t>
            </a:r>
            <a:r>
              <a:rPr lang="zh-CN" altLang="en-US" sz="1200" dirty="0" smtClean="0"/>
              <a:t>代码执行</a:t>
            </a:r>
            <a:r>
              <a:rPr lang="en-US" altLang="zh-CN" sz="1200" dirty="0" smtClean="0"/>
              <a:t>&amp;</a:t>
            </a:r>
            <a:r>
              <a:rPr lang="zh-CN" altLang="en-US" sz="1200" dirty="0" smtClean="0"/>
              <a:t>默认</a:t>
            </a:r>
            <a:r>
              <a:rPr lang="en-US" altLang="zh-CN" sz="1200" dirty="0" smtClean="0"/>
              <a:t>return    this</a:t>
            </a:r>
            <a:r>
              <a:rPr lang="zh-CN" altLang="en-US" sz="1200" dirty="0" smtClean="0"/>
              <a:t>作用域是否销毁</a:t>
            </a:r>
            <a:endParaRPr lang="zh-CN" altLang="en-US" sz="1200" dirty="0"/>
          </a:p>
        </p:txBody>
      </p:sp>
      <p:sp>
        <p:nvSpPr>
          <p:cNvPr id="128" name="TextBox 127"/>
          <p:cNvSpPr txBox="1"/>
          <p:nvPr/>
        </p:nvSpPr>
        <p:spPr>
          <a:xfrm>
            <a:off x="14041735" y="3312443"/>
            <a:ext cx="141897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console.log(2);</a:t>
            </a:r>
          </a:p>
          <a:p>
            <a:r>
              <a:rPr lang="en-US" altLang="zh-CN" sz="1600" b="1" dirty="0" smtClean="0">
                <a:solidFill>
                  <a:srgbClr val="FF0000"/>
                </a:solidFill>
              </a:rPr>
              <a:t>//=&gt;2(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第五次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)</a:t>
            </a:r>
          </a:p>
          <a:p>
            <a:r>
              <a:rPr lang="zh-CN" altLang="en-US" sz="1600" b="1" dirty="0" smtClean="0">
                <a:solidFill>
                  <a:srgbClr val="FF0000"/>
                </a:solidFill>
              </a:rPr>
              <a:t>销毁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129" name="圆角矩形 128"/>
          <p:cNvSpPr/>
          <p:nvPr/>
        </p:nvSpPr>
        <p:spPr>
          <a:xfrm>
            <a:off x="15625911" y="3456459"/>
            <a:ext cx="1368152" cy="10801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0" name="TextBox 129"/>
          <p:cNvSpPr txBox="1"/>
          <p:nvPr/>
        </p:nvSpPr>
        <p:spPr>
          <a:xfrm>
            <a:off x="15841935" y="3168427"/>
            <a:ext cx="8851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AF2</a:t>
            </a:r>
            <a:r>
              <a:rPr lang="zh-CN" altLang="en-US" sz="1200" dirty="0" smtClean="0"/>
              <a:t>的实例</a:t>
            </a:r>
            <a:endParaRPr lang="en-US" altLang="zh-CN" sz="1200" dirty="0" smtClean="0"/>
          </a:p>
        </p:txBody>
      </p:sp>
      <p:sp>
        <p:nvSpPr>
          <p:cNvPr id="131" name="TextBox 130"/>
          <p:cNvSpPr txBox="1"/>
          <p:nvPr/>
        </p:nvSpPr>
        <p:spPr>
          <a:xfrm>
            <a:off x="13753703" y="4608587"/>
            <a:ext cx="226728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new Foo().getName</a:t>
            </a:r>
            <a:r>
              <a:rPr lang="en-US" altLang="zh-CN" sz="1200" dirty="0" smtClean="0"/>
              <a:t>();</a:t>
            </a:r>
          </a:p>
          <a:p>
            <a:r>
              <a:rPr lang="zh-CN" altLang="en-US" sz="1200" dirty="0" smtClean="0"/>
              <a:t>假</a:t>
            </a:r>
            <a:r>
              <a:rPr lang="zh-CN" altLang="en-US" sz="1200" dirty="0" smtClean="0"/>
              <a:t>设 </a:t>
            </a:r>
            <a:r>
              <a:rPr lang="en-US" altLang="zh-CN" sz="1200" dirty="0" smtClean="0"/>
              <a:t>let  f = new Foo();</a:t>
            </a:r>
          </a:p>
          <a:p>
            <a:endParaRPr lang="en-US" altLang="zh-CN" sz="1200" dirty="0" smtClean="0"/>
          </a:p>
          <a:p>
            <a:r>
              <a:rPr lang="zh-CN" altLang="en-US" sz="1200" dirty="0" smtClean="0"/>
              <a:t>先执行</a:t>
            </a:r>
            <a:r>
              <a:rPr lang="en-US" altLang="zh-CN" sz="1200" dirty="0" smtClean="0"/>
              <a:t>new  Foo() </a:t>
            </a:r>
            <a:r>
              <a:rPr lang="zh-CN" altLang="en-US" sz="1200" dirty="0" smtClean="0"/>
              <a:t>构</a:t>
            </a:r>
            <a:r>
              <a:rPr lang="zh-CN" altLang="en-US" sz="1200" dirty="0" smtClean="0"/>
              <a:t>造函数执行</a:t>
            </a:r>
            <a:endParaRPr lang="en-US" altLang="zh-CN" sz="1200" dirty="0" smtClean="0"/>
          </a:p>
          <a:p>
            <a:r>
              <a:rPr lang="en-US" altLang="zh-CN" sz="1200" dirty="0" smtClean="0"/>
              <a:t>New AF0 </a:t>
            </a:r>
            <a:r>
              <a:rPr lang="zh-CN" altLang="en-US" sz="1200" dirty="0" smtClean="0"/>
              <a:t>执行</a:t>
            </a:r>
            <a:endParaRPr lang="en-US" altLang="zh-CN" sz="1200" dirty="0" smtClean="0"/>
          </a:p>
          <a:p>
            <a:r>
              <a:rPr lang="zh-CN" altLang="en-US" sz="1200" dirty="0" smtClean="0"/>
              <a:t>在执行</a:t>
            </a:r>
            <a:r>
              <a:rPr lang="en-US" altLang="zh-CN" sz="1200" dirty="0" smtClean="0"/>
              <a:t>f.getName()      AF3</a:t>
            </a:r>
            <a:r>
              <a:rPr lang="zh-CN" altLang="en-US" sz="1200" dirty="0" smtClean="0"/>
              <a:t>执行</a:t>
            </a:r>
            <a:endParaRPr lang="en-US" altLang="zh-CN" sz="1200" dirty="0" smtClean="0"/>
          </a:p>
          <a:p>
            <a:endParaRPr lang="zh-CN" altLang="en-US" sz="1200" dirty="0"/>
          </a:p>
        </p:txBody>
      </p:sp>
      <p:sp>
        <p:nvSpPr>
          <p:cNvPr id="132" name="矩形 131"/>
          <p:cNvSpPr/>
          <p:nvPr/>
        </p:nvSpPr>
        <p:spPr>
          <a:xfrm>
            <a:off x="13753703" y="5760715"/>
            <a:ext cx="1728192" cy="3240360"/>
          </a:xfrm>
          <a:prstGeom prst="rect">
            <a:avLst/>
          </a:prstGeom>
          <a:solidFill>
            <a:schemeClr val="bg1"/>
          </a:solidFill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3" name="直接连接符 132"/>
          <p:cNvCxnSpPr/>
          <p:nvPr/>
        </p:nvCxnSpPr>
        <p:spPr>
          <a:xfrm>
            <a:off x="13753703" y="6336779"/>
            <a:ext cx="1728192" cy="0"/>
          </a:xfrm>
          <a:prstGeom prst="line">
            <a:avLst/>
          </a:prstGeom>
          <a:ln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连接符 133"/>
          <p:cNvCxnSpPr/>
          <p:nvPr/>
        </p:nvCxnSpPr>
        <p:spPr>
          <a:xfrm>
            <a:off x="14617799" y="5760715"/>
            <a:ext cx="0" cy="576064"/>
          </a:xfrm>
          <a:prstGeom prst="line">
            <a:avLst/>
          </a:prstGeom>
          <a:ln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>
          <a:xfrm>
            <a:off x="13753703" y="6336779"/>
            <a:ext cx="1728192" cy="1200329"/>
          </a:xfrm>
          <a:prstGeom prst="rect">
            <a:avLst/>
          </a:prstGeom>
          <a:noFill/>
          <a:ln>
            <a:solidFill>
              <a:srgbClr val="FF00FF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形成私有作用域</a:t>
            </a:r>
            <a:r>
              <a:rPr lang="en-US" altLang="zh-CN" sz="1200" dirty="0" smtClean="0"/>
              <a:t>&amp;</a:t>
            </a:r>
            <a:r>
              <a:rPr lang="zh-CN" altLang="en-US" sz="1200" dirty="0" smtClean="0"/>
              <a:t>形参赋</a:t>
            </a:r>
            <a:r>
              <a:rPr lang="zh-CN" altLang="en-US" sz="1200" dirty="0" smtClean="0"/>
              <a:t>值</a:t>
            </a:r>
            <a:r>
              <a:rPr lang="en-US" altLang="zh-CN" sz="1200" dirty="0" smtClean="0"/>
              <a:t>&amp;</a:t>
            </a:r>
            <a:r>
              <a:rPr lang="zh-CN" altLang="en-US" sz="1200" dirty="0" smtClean="0"/>
              <a:t>变量提升</a:t>
            </a:r>
            <a:r>
              <a:rPr lang="en-US" altLang="zh-CN" sz="1200" dirty="0" smtClean="0"/>
              <a:t>&amp;</a:t>
            </a:r>
            <a:r>
              <a:rPr lang="zh-CN" altLang="en-US" sz="1200" dirty="0" smtClean="0"/>
              <a:t>默认创建空对象</a:t>
            </a:r>
            <a:r>
              <a:rPr lang="en-US" altLang="zh-CN" sz="1200" dirty="0" smtClean="0"/>
              <a:t>&amp;</a:t>
            </a:r>
            <a:r>
              <a:rPr lang="zh-CN" altLang="en-US" sz="1200" dirty="0" smtClean="0"/>
              <a:t>让</a:t>
            </a:r>
            <a:r>
              <a:rPr lang="en-US" altLang="zh-CN" sz="1200" dirty="0" smtClean="0"/>
              <a:t>this</a:t>
            </a:r>
            <a:r>
              <a:rPr lang="zh-CN" altLang="en-US" sz="1200" dirty="0" smtClean="0"/>
              <a:t>指向这个对象</a:t>
            </a:r>
            <a:r>
              <a:rPr lang="en-US" altLang="zh-CN" sz="1200" dirty="0" smtClean="0"/>
              <a:t>&amp;</a:t>
            </a:r>
            <a:r>
              <a:rPr lang="zh-CN" altLang="en-US" sz="1200" dirty="0" smtClean="0"/>
              <a:t>代码执行</a:t>
            </a:r>
            <a:r>
              <a:rPr lang="en-US" altLang="zh-CN" sz="1200" dirty="0" smtClean="0"/>
              <a:t>&amp;</a:t>
            </a:r>
            <a:r>
              <a:rPr lang="zh-CN" altLang="en-US" sz="1200" dirty="0" smtClean="0"/>
              <a:t>默认</a:t>
            </a:r>
            <a:r>
              <a:rPr lang="en-US" altLang="zh-CN" sz="1200" dirty="0" smtClean="0"/>
              <a:t>return    this</a:t>
            </a:r>
            <a:r>
              <a:rPr lang="zh-CN" altLang="en-US" sz="1200" dirty="0" smtClean="0"/>
              <a:t>作用域是否销毁</a:t>
            </a:r>
            <a:endParaRPr lang="zh-CN" altLang="en-US" sz="1200" dirty="0"/>
          </a:p>
        </p:txBody>
      </p:sp>
      <p:sp>
        <p:nvSpPr>
          <p:cNvPr id="136" name="TextBox 135"/>
          <p:cNvSpPr txBox="1"/>
          <p:nvPr/>
        </p:nvSpPr>
        <p:spPr>
          <a:xfrm>
            <a:off x="13753703" y="7560915"/>
            <a:ext cx="2262158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getName = function () {</a:t>
            </a:r>
          </a:p>
          <a:p>
            <a:r>
              <a:rPr lang="en-US" altLang="zh-CN" sz="1200" dirty="0" smtClean="0"/>
              <a:t>  console.log(1);};</a:t>
            </a:r>
          </a:p>
          <a:p>
            <a:r>
              <a:rPr lang="en-US" altLang="zh-CN" sz="1200" dirty="0" smtClean="0"/>
              <a:t>   return this</a:t>
            </a:r>
            <a:r>
              <a:rPr lang="en-US" altLang="zh-CN" sz="1200" dirty="0" smtClean="0"/>
              <a:t>;</a:t>
            </a:r>
          </a:p>
          <a:p>
            <a:r>
              <a:rPr lang="en-US" altLang="zh-CN" sz="1200" dirty="0" smtClean="0"/>
              <a:t> </a:t>
            </a:r>
            <a:r>
              <a:rPr lang="en-US" altLang="zh-CN" sz="1200" dirty="0" smtClean="0"/>
              <a:t> // return </a:t>
            </a:r>
            <a:r>
              <a:rPr lang="zh-CN" altLang="en-US" sz="1200" dirty="0" smtClean="0"/>
              <a:t>实例</a:t>
            </a:r>
            <a:endParaRPr lang="en-US" altLang="zh-CN" sz="1200" dirty="0" smtClean="0"/>
          </a:p>
          <a:p>
            <a:r>
              <a:rPr lang="zh-CN" altLang="en-US" sz="1600" b="1" dirty="0" smtClean="0">
                <a:solidFill>
                  <a:srgbClr val="FF0000"/>
                </a:solidFill>
              </a:rPr>
              <a:t>  作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用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域不销毁</a:t>
            </a:r>
            <a:endParaRPr lang="en-US" altLang="zh-CN" sz="1600" b="1" dirty="0" smtClean="0">
              <a:solidFill>
                <a:srgbClr val="FF0000"/>
              </a:solidFill>
            </a:endParaRPr>
          </a:p>
          <a:p>
            <a:r>
              <a:rPr lang="en-US" altLang="zh-CN" sz="1200" dirty="0" smtClean="0"/>
              <a:t>	</a:t>
            </a:r>
          </a:p>
        </p:txBody>
      </p:sp>
      <p:sp>
        <p:nvSpPr>
          <p:cNvPr id="137" name="圆角矩形 136"/>
          <p:cNvSpPr/>
          <p:nvPr/>
        </p:nvSpPr>
        <p:spPr>
          <a:xfrm>
            <a:off x="7416999" y="4896619"/>
            <a:ext cx="1368152" cy="576064"/>
          </a:xfrm>
          <a:prstGeom prst="round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8" name="TextBox 137"/>
          <p:cNvSpPr txBox="1"/>
          <p:nvPr/>
        </p:nvSpPr>
        <p:spPr>
          <a:xfrm>
            <a:off x="7849047" y="4680595"/>
            <a:ext cx="4235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AF6</a:t>
            </a:r>
            <a:endParaRPr lang="zh-CN" altLang="en-US" sz="1200" dirty="0"/>
          </a:p>
        </p:txBody>
      </p:sp>
      <p:sp>
        <p:nvSpPr>
          <p:cNvPr id="139" name="TextBox 138"/>
          <p:cNvSpPr txBox="1"/>
          <p:nvPr/>
        </p:nvSpPr>
        <p:spPr>
          <a:xfrm>
            <a:off x="7561015" y="5040635"/>
            <a:ext cx="11067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console.log(1);</a:t>
            </a:r>
            <a:endParaRPr lang="zh-CN" altLang="en-US" sz="1200" dirty="0"/>
          </a:p>
        </p:txBody>
      </p:sp>
      <p:sp>
        <p:nvSpPr>
          <p:cNvPr id="140" name="TextBox 139"/>
          <p:cNvSpPr txBox="1"/>
          <p:nvPr/>
        </p:nvSpPr>
        <p:spPr>
          <a:xfrm>
            <a:off x="4536679" y="1512243"/>
            <a:ext cx="4235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AF6</a:t>
            </a:r>
            <a:endParaRPr lang="zh-CN" altLang="en-US" sz="1200" dirty="0"/>
          </a:p>
        </p:txBody>
      </p:sp>
      <p:sp>
        <p:nvSpPr>
          <p:cNvPr id="142" name="圆角矩形 141"/>
          <p:cNvSpPr/>
          <p:nvPr/>
        </p:nvSpPr>
        <p:spPr>
          <a:xfrm>
            <a:off x="15697919" y="7920955"/>
            <a:ext cx="1368152" cy="10801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3" name="TextBox 142"/>
          <p:cNvSpPr txBox="1"/>
          <p:nvPr/>
        </p:nvSpPr>
        <p:spPr>
          <a:xfrm>
            <a:off x="15913943" y="7632923"/>
            <a:ext cx="1026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AF0</a:t>
            </a:r>
            <a:r>
              <a:rPr lang="zh-CN" altLang="en-US" sz="1200" dirty="0" smtClean="0"/>
              <a:t>的实例</a:t>
            </a:r>
            <a:r>
              <a:rPr lang="en-US" altLang="zh-CN" sz="1200" dirty="0" smtClean="0"/>
              <a:t>(f)</a:t>
            </a:r>
          </a:p>
        </p:txBody>
      </p:sp>
      <p:cxnSp>
        <p:nvCxnSpPr>
          <p:cNvPr id="145" name="直接连接符 144"/>
          <p:cNvCxnSpPr/>
          <p:nvPr/>
        </p:nvCxnSpPr>
        <p:spPr>
          <a:xfrm>
            <a:off x="15697919" y="8713043"/>
            <a:ext cx="13681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/>
          <p:cNvSpPr txBox="1"/>
          <p:nvPr/>
        </p:nvSpPr>
        <p:spPr>
          <a:xfrm>
            <a:off x="15985951" y="8713043"/>
            <a:ext cx="8363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__proto__</a:t>
            </a:r>
            <a:endParaRPr lang="zh-CN" altLang="en-US" sz="1200" dirty="0"/>
          </a:p>
        </p:txBody>
      </p:sp>
      <p:cxnSp>
        <p:nvCxnSpPr>
          <p:cNvPr id="148" name="肘形连接符 147"/>
          <p:cNvCxnSpPr>
            <a:stCxn id="146" idx="3"/>
            <a:endCxn id="27" idx="2"/>
          </p:cNvCxnSpPr>
          <p:nvPr/>
        </p:nvCxnSpPr>
        <p:spPr>
          <a:xfrm flipH="1" flipV="1">
            <a:off x="8497119" y="2592363"/>
            <a:ext cx="8325151" cy="6259180"/>
          </a:xfrm>
          <a:prstGeom prst="bentConnector4">
            <a:avLst>
              <a:gd name="adj1" fmla="val -5492"/>
              <a:gd name="adj2" fmla="val -17272"/>
            </a:avLst>
          </a:prstGeom>
          <a:ln>
            <a:solidFill>
              <a:srgbClr val="FF0000"/>
            </a:solidFill>
            <a:tailEnd type="arrow"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矩形 172"/>
          <p:cNvSpPr/>
          <p:nvPr/>
        </p:nvSpPr>
        <p:spPr>
          <a:xfrm>
            <a:off x="11449447" y="7056859"/>
            <a:ext cx="1728192" cy="2448272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4" name="直接连接符 173"/>
          <p:cNvCxnSpPr/>
          <p:nvPr/>
        </p:nvCxnSpPr>
        <p:spPr>
          <a:xfrm>
            <a:off x="11449447" y="7632923"/>
            <a:ext cx="17281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接连接符 174"/>
          <p:cNvCxnSpPr/>
          <p:nvPr/>
        </p:nvCxnSpPr>
        <p:spPr>
          <a:xfrm>
            <a:off x="12313543" y="7056859"/>
            <a:ext cx="0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/>
          <p:cNvSpPr txBox="1"/>
          <p:nvPr/>
        </p:nvSpPr>
        <p:spPr>
          <a:xfrm>
            <a:off x="11449447" y="7632923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形成私有作用域</a:t>
            </a:r>
            <a:r>
              <a:rPr lang="en-US" altLang="zh-CN" sz="1200" dirty="0" smtClean="0"/>
              <a:t>&amp;</a:t>
            </a:r>
            <a:r>
              <a:rPr lang="zh-CN" altLang="en-US" sz="1200" dirty="0" smtClean="0"/>
              <a:t>形参赋</a:t>
            </a:r>
            <a:r>
              <a:rPr lang="zh-CN" altLang="en-US" sz="1200" dirty="0" smtClean="0"/>
              <a:t>值</a:t>
            </a:r>
            <a:r>
              <a:rPr lang="en-US" altLang="zh-CN" sz="1200" dirty="0" smtClean="0"/>
              <a:t>&amp;</a:t>
            </a:r>
            <a:r>
              <a:rPr lang="zh-CN" altLang="en-US" sz="1200" dirty="0" smtClean="0"/>
              <a:t>变量提升</a:t>
            </a:r>
            <a:r>
              <a:rPr lang="en-US" altLang="zh-CN" sz="1200" dirty="0" smtClean="0"/>
              <a:t>&amp;</a:t>
            </a:r>
            <a:r>
              <a:rPr lang="zh-CN" altLang="en-US" sz="1200" dirty="0" smtClean="0"/>
              <a:t>代码执行</a:t>
            </a:r>
            <a:r>
              <a:rPr lang="en-US" altLang="zh-CN" sz="1200" dirty="0" smtClean="0"/>
              <a:t>&amp;</a:t>
            </a:r>
            <a:r>
              <a:rPr lang="zh-CN" altLang="en-US" sz="1200" dirty="0" smtClean="0"/>
              <a:t>作用域是否销毁</a:t>
            </a:r>
            <a:endParaRPr lang="zh-CN" altLang="en-US" sz="1200" dirty="0"/>
          </a:p>
        </p:txBody>
      </p:sp>
      <p:sp>
        <p:nvSpPr>
          <p:cNvPr id="177" name="TextBox 176"/>
          <p:cNvSpPr txBox="1"/>
          <p:nvPr/>
        </p:nvSpPr>
        <p:spPr>
          <a:xfrm>
            <a:off x="11737479" y="8353003"/>
            <a:ext cx="146546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console.log(3);</a:t>
            </a:r>
          </a:p>
          <a:p>
            <a:r>
              <a:rPr lang="en-US" altLang="zh-CN" sz="1600" b="1" dirty="0" smtClean="0">
                <a:solidFill>
                  <a:srgbClr val="FF0000"/>
                </a:solidFill>
              </a:rPr>
              <a:t>// =&gt;3(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第六次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)</a:t>
            </a:r>
          </a:p>
          <a:p>
            <a:endParaRPr lang="en-US" altLang="zh-CN" sz="1600" b="1" dirty="0" smtClean="0">
              <a:solidFill>
                <a:srgbClr val="FF0000"/>
              </a:solidFill>
            </a:endParaRPr>
          </a:p>
          <a:p>
            <a:r>
              <a:rPr lang="zh-CN" altLang="en-US" sz="1600" b="1" dirty="0" smtClean="0">
                <a:solidFill>
                  <a:srgbClr val="FF0000"/>
                </a:solidFill>
              </a:rPr>
              <a:t>作用域销毁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178" name="TextBox 177"/>
          <p:cNvSpPr txBox="1"/>
          <p:nvPr/>
        </p:nvSpPr>
        <p:spPr>
          <a:xfrm>
            <a:off x="11449447" y="6768827"/>
            <a:ext cx="17251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AF3</a:t>
            </a:r>
            <a:r>
              <a:rPr lang="zh-CN" altLang="en-US" sz="1200" dirty="0" smtClean="0"/>
              <a:t>执行  普通函数执行</a:t>
            </a:r>
            <a:endParaRPr lang="zh-CN" altLang="en-US" sz="1200" dirty="0"/>
          </a:p>
        </p:txBody>
      </p:sp>
      <p:sp>
        <p:nvSpPr>
          <p:cNvPr id="179" name="TextBox 178"/>
          <p:cNvSpPr txBox="1"/>
          <p:nvPr/>
        </p:nvSpPr>
        <p:spPr>
          <a:xfrm>
            <a:off x="17426111" y="576139"/>
            <a:ext cx="231088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new new Foo().getName</a:t>
            </a:r>
            <a:r>
              <a:rPr lang="en-US" altLang="zh-CN" sz="1200" dirty="0" smtClean="0"/>
              <a:t>();</a:t>
            </a:r>
          </a:p>
          <a:p>
            <a:r>
              <a:rPr lang="en-US" altLang="zh-CN" sz="1200" dirty="0" smtClean="0"/>
              <a:t>// </a:t>
            </a:r>
            <a:r>
              <a:rPr lang="zh-CN" altLang="en-US" sz="1200" dirty="0" smtClean="0"/>
              <a:t>先运行</a:t>
            </a:r>
            <a:r>
              <a:rPr lang="en-US" altLang="zh-CN" sz="1200" dirty="0" smtClean="0"/>
              <a:t>new Foo()  AF1</a:t>
            </a:r>
            <a:r>
              <a:rPr lang="zh-CN" altLang="en-US" sz="1200" dirty="0" smtClean="0"/>
              <a:t>执行</a:t>
            </a:r>
            <a:endParaRPr lang="en-US" altLang="zh-CN" sz="1200" dirty="0" smtClean="0"/>
          </a:p>
          <a:p>
            <a:r>
              <a:rPr lang="en-US" altLang="zh-CN" sz="1200" dirty="0" smtClean="0"/>
              <a:t>//  new f.getName()   =&gt;new AF3()</a:t>
            </a:r>
          </a:p>
          <a:p>
            <a:endParaRPr lang="en-US" altLang="zh-CN" sz="1200" dirty="0" smtClean="0"/>
          </a:p>
          <a:p>
            <a:endParaRPr lang="zh-CN" altLang="en-US" sz="1200" dirty="0"/>
          </a:p>
        </p:txBody>
      </p:sp>
      <p:sp>
        <p:nvSpPr>
          <p:cNvPr id="180" name="矩形 179"/>
          <p:cNvSpPr/>
          <p:nvPr/>
        </p:nvSpPr>
        <p:spPr>
          <a:xfrm>
            <a:off x="17642135" y="1296219"/>
            <a:ext cx="1728192" cy="3240360"/>
          </a:xfrm>
          <a:prstGeom prst="rect">
            <a:avLst/>
          </a:prstGeom>
          <a:solidFill>
            <a:schemeClr val="bg1"/>
          </a:solidFill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1" name="直接连接符 180"/>
          <p:cNvCxnSpPr/>
          <p:nvPr/>
        </p:nvCxnSpPr>
        <p:spPr>
          <a:xfrm>
            <a:off x="17642135" y="1872283"/>
            <a:ext cx="1728192" cy="0"/>
          </a:xfrm>
          <a:prstGeom prst="line">
            <a:avLst/>
          </a:prstGeom>
          <a:ln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接连接符 181"/>
          <p:cNvCxnSpPr/>
          <p:nvPr/>
        </p:nvCxnSpPr>
        <p:spPr>
          <a:xfrm>
            <a:off x="18506231" y="1296219"/>
            <a:ext cx="0" cy="576064"/>
          </a:xfrm>
          <a:prstGeom prst="line">
            <a:avLst/>
          </a:prstGeom>
          <a:ln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TextBox 182"/>
          <p:cNvSpPr txBox="1"/>
          <p:nvPr/>
        </p:nvSpPr>
        <p:spPr>
          <a:xfrm>
            <a:off x="17642135" y="1872283"/>
            <a:ext cx="1728192" cy="1200329"/>
          </a:xfrm>
          <a:prstGeom prst="rect">
            <a:avLst/>
          </a:prstGeom>
          <a:noFill/>
          <a:ln>
            <a:solidFill>
              <a:srgbClr val="FF00FF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形成私有作用域</a:t>
            </a:r>
            <a:r>
              <a:rPr lang="en-US" altLang="zh-CN" sz="1200" dirty="0" smtClean="0"/>
              <a:t>&amp;</a:t>
            </a:r>
            <a:r>
              <a:rPr lang="zh-CN" altLang="en-US" sz="1200" dirty="0" smtClean="0"/>
              <a:t>形参赋</a:t>
            </a:r>
            <a:r>
              <a:rPr lang="zh-CN" altLang="en-US" sz="1200" dirty="0" smtClean="0"/>
              <a:t>值</a:t>
            </a:r>
            <a:r>
              <a:rPr lang="en-US" altLang="zh-CN" sz="1200" dirty="0" smtClean="0"/>
              <a:t>&amp;</a:t>
            </a:r>
            <a:r>
              <a:rPr lang="zh-CN" altLang="en-US" sz="1200" dirty="0" smtClean="0"/>
              <a:t>变量提升</a:t>
            </a:r>
            <a:r>
              <a:rPr lang="en-US" altLang="zh-CN" sz="1200" dirty="0" smtClean="0"/>
              <a:t>&amp;</a:t>
            </a:r>
            <a:r>
              <a:rPr lang="zh-CN" altLang="en-US" sz="1200" dirty="0" smtClean="0"/>
              <a:t>默认创建空对象</a:t>
            </a:r>
            <a:r>
              <a:rPr lang="en-US" altLang="zh-CN" sz="1200" dirty="0" smtClean="0"/>
              <a:t>&amp;</a:t>
            </a:r>
            <a:r>
              <a:rPr lang="zh-CN" altLang="en-US" sz="1200" dirty="0" smtClean="0"/>
              <a:t>让</a:t>
            </a:r>
            <a:r>
              <a:rPr lang="en-US" altLang="zh-CN" sz="1200" dirty="0" smtClean="0"/>
              <a:t>this</a:t>
            </a:r>
            <a:r>
              <a:rPr lang="zh-CN" altLang="en-US" sz="1200" dirty="0" smtClean="0"/>
              <a:t>指向这个对象</a:t>
            </a:r>
            <a:r>
              <a:rPr lang="en-US" altLang="zh-CN" sz="1200" dirty="0" smtClean="0"/>
              <a:t>&amp;</a:t>
            </a:r>
            <a:r>
              <a:rPr lang="zh-CN" altLang="en-US" sz="1200" dirty="0" smtClean="0"/>
              <a:t>代码执行</a:t>
            </a:r>
            <a:r>
              <a:rPr lang="en-US" altLang="zh-CN" sz="1200" dirty="0" smtClean="0"/>
              <a:t>&amp;</a:t>
            </a:r>
            <a:r>
              <a:rPr lang="zh-CN" altLang="en-US" sz="1200" dirty="0" smtClean="0"/>
              <a:t>默认</a:t>
            </a:r>
            <a:r>
              <a:rPr lang="en-US" altLang="zh-CN" sz="1200" dirty="0" smtClean="0"/>
              <a:t>return    this</a:t>
            </a:r>
            <a:r>
              <a:rPr lang="zh-CN" altLang="en-US" sz="1200" dirty="0" smtClean="0"/>
              <a:t>作用域是否销毁</a:t>
            </a:r>
            <a:endParaRPr lang="zh-CN" altLang="en-US" sz="1200" dirty="0"/>
          </a:p>
        </p:txBody>
      </p:sp>
      <p:sp>
        <p:nvSpPr>
          <p:cNvPr id="184" name="TextBox 183"/>
          <p:cNvSpPr txBox="1"/>
          <p:nvPr/>
        </p:nvSpPr>
        <p:spPr>
          <a:xfrm>
            <a:off x="17642135" y="3096419"/>
            <a:ext cx="2262158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getName = function () {</a:t>
            </a:r>
          </a:p>
          <a:p>
            <a:r>
              <a:rPr lang="en-US" altLang="zh-CN" sz="1200" dirty="0" smtClean="0"/>
              <a:t>  console.log(1);};</a:t>
            </a:r>
          </a:p>
          <a:p>
            <a:r>
              <a:rPr lang="en-US" altLang="zh-CN" sz="1200" dirty="0" smtClean="0"/>
              <a:t>   return this</a:t>
            </a:r>
            <a:r>
              <a:rPr lang="en-US" altLang="zh-CN" sz="1200" dirty="0" smtClean="0"/>
              <a:t>;</a:t>
            </a:r>
          </a:p>
          <a:p>
            <a:r>
              <a:rPr lang="en-US" altLang="zh-CN" sz="1200" dirty="0" smtClean="0"/>
              <a:t> </a:t>
            </a:r>
            <a:r>
              <a:rPr lang="en-US" altLang="zh-CN" sz="1200" dirty="0" smtClean="0"/>
              <a:t> // return </a:t>
            </a:r>
            <a:r>
              <a:rPr lang="zh-CN" altLang="en-US" sz="1200" dirty="0" smtClean="0"/>
              <a:t>实例</a:t>
            </a:r>
            <a:endParaRPr lang="en-US" altLang="zh-CN" sz="1200" dirty="0" smtClean="0"/>
          </a:p>
          <a:p>
            <a:r>
              <a:rPr lang="zh-CN" altLang="en-US" sz="1600" b="1" dirty="0" smtClean="0">
                <a:solidFill>
                  <a:srgbClr val="FF0000"/>
                </a:solidFill>
              </a:rPr>
              <a:t>  作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用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域不销毁</a:t>
            </a:r>
            <a:endParaRPr lang="en-US" altLang="zh-CN" sz="1600" b="1" dirty="0" smtClean="0">
              <a:solidFill>
                <a:srgbClr val="FF0000"/>
              </a:solidFill>
            </a:endParaRPr>
          </a:p>
          <a:p>
            <a:r>
              <a:rPr lang="en-US" altLang="zh-CN" sz="1200" dirty="0" smtClean="0"/>
              <a:t>	</a:t>
            </a:r>
          </a:p>
        </p:txBody>
      </p:sp>
      <p:sp>
        <p:nvSpPr>
          <p:cNvPr id="185" name="圆角矩形 184"/>
          <p:cNvSpPr/>
          <p:nvPr/>
        </p:nvSpPr>
        <p:spPr>
          <a:xfrm>
            <a:off x="19586351" y="3456459"/>
            <a:ext cx="1368152" cy="10801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6" name="TextBox 185"/>
          <p:cNvSpPr txBox="1"/>
          <p:nvPr/>
        </p:nvSpPr>
        <p:spPr>
          <a:xfrm>
            <a:off x="19802375" y="3168427"/>
            <a:ext cx="1026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AF0</a:t>
            </a:r>
            <a:r>
              <a:rPr lang="zh-CN" altLang="en-US" sz="1200" dirty="0" smtClean="0"/>
              <a:t>的实例</a:t>
            </a:r>
            <a:r>
              <a:rPr lang="en-US" altLang="zh-CN" sz="1200" dirty="0" smtClean="0"/>
              <a:t>(f)</a:t>
            </a:r>
          </a:p>
        </p:txBody>
      </p:sp>
      <p:cxnSp>
        <p:nvCxnSpPr>
          <p:cNvPr id="187" name="直接连接符 186"/>
          <p:cNvCxnSpPr/>
          <p:nvPr/>
        </p:nvCxnSpPr>
        <p:spPr>
          <a:xfrm>
            <a:off x="19586351" y="4248547"/>
            <a:ext cx="13681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TextBox 187"/>
          <p:cNvSpPr txBox="1"/>
          <p:nvPr/>
        </p:nvSpPr>
        <p:spPr>
          <a:xfrm>
            <a:off x="19874383" y="4248547"/>
            <a:ext cx="8363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__proto__</a:t>
            </a:r>
            <a:endParaRPr lang="zh-CN" altLang="en-US" sz="1200" dirty="0"/>
          </a:p>
        </p:txBody>
      </p:sp>
      <p:sp>
        <p:nvSpPr>
          <p:cNvPr id="189" name="圆角矩形 188"/>
          <p:cNvSpPr/>
          <p:nvPr/>
        </p:nvSpPr>
        <p:spPr>
          <a:xfrm>
            <a:off x="5832823" y="5832723"/>
            <a:ext cx="1368152" cy="576064"/>
          </a:xfrm>
          <a:prstGeom prst="round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0" name="TextBox 189"/>
          <p:cNvSpPr txBox="1"/>
          <p:nvPr/>
        </p:nvSpPr>
        <p:spPr>
          <a:xfrm>
            <a:off x="5976839" y="5976739"/>
            <a:ext cx="11067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console.log(1);</a:t>
            </a:r>
            <a:endParaRPr lang="zh-CN" altLang="en-US" sz="1200" dirty="0"/>
          </a:p>
        </p:txBody>
      </p:sp>
      <p:sp>
        <p:nvSpPr>
          <p:cNvPr id="191" name="TextBox 190"/>
          <p:cNvSpPr txBox="1"/>
          <p:nvPr/>
        </p:nvSpPr>
        <p:spPr>
          <a:xfrm>
            <a:off x="6336879" y="5616699"/>
            <a:ext cx="4235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AF7</a:t>
            </a:r>
            <a:endParaRPr lang="zh-CN" altLang="en-US" sz="1200" dirty="0"/>
          </a:p>
        </p:txBody>
      </p:sp>
      <p:sp>
        <p:nvSpPr>
          <p:cNvPr id="192" name="TextBox 191"/>
          <p:cNvSpPr txBox="1"/>
          <p:nvPr/>
        </p:nvSpPr>
        <p:spPr>
          <a:xfrm>
            <a:off x="4536679" y="1728267"/>
            <a:ext cx="4235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AF7</a:t>
            </a:r>
            <a:endParaRPr lang="zh-CN" altLang="en-US" sz="1200" dirty="0"/>
          </a:p>
        </p:txBody>
      </p:sp>
      <p:cxnSp>
        <p:nvCxnSpPr>
          <p:cNvPr id="195" name="肘形连接符 194"/>
          <p:cNvCxnSpPr>
            <a:stCxn id="188" idx="3"/>
            <a:endCxn id="31" idx="0"/>
          </p:cNvCxnSpPr>
          <p:nvPr/>
        </p:nvCxnSpPr>
        <p:spPr>
          <a:xfrm flipH="1" flipV="1">
            <a:off x="8517439" y="1512243"/>
            <a:ext cx="12193263" cy="2874804"/>
          </a:xfrm>
          <a:prstGeom prst="bentConnector4">
            <a:avLst>
              <a:gd name="adj1" fmla="val -3750"/>
              <a:gd name="adj2" fmla="val 144619"/>
            </a:avLst>
          </a:prstGeom>
          <a:ln>
            <a:solidFill>
              <a:srgbClr val="FF0000"/>
            </a:solidFill>
            <a:tailEnd type="arrow"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矩形 197"/>
          <p:cNvSpPr/>
          <p:nvPr/>
        </p:nvSpPr>
        <p:spPr>
          <a:xfrm>
            <a:off x="17642135" y="5328667"/>
            <a:ext cx="1728192" cy="3240360"/>
          </a:xfrm>
          <a:prstGeom prst="rect">
            <a:avLst/>
          </a:prstGeom>
          <a:solidFill>
            <a:schemeClr val="bg1"/>
          </a:solidFill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9" name="直接连接符 198"/>
          <p:cNvCxnSpPr/>
          <p:nvPr/>
        </p:nvCxnSpPr>
        <p:spPr>
          <a:xfrm>
            <a:off x="17642135" y="5904731"/>
            <a:ext cx="1728192" cy="0"/>
          </a:xfrm>
          <a:prstGeom prst="line">
            <a:avLst/>
          </a:prstGeom>
          <a:ln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接连接符 199"/>
          <p:cNvCxnSpPr/>
          <p:nvPr/>
        </p:nvCxnSpPr>
        <p:spPr>
          <a:xfrm>
            <a:off x="18506231" y="5328667"/>
            <a:ext cx="0" cy="576064"/>
          </a:xfrm>
          <a:prstGeom prst="line">
            <a:avLst/>
          </a:prstGeom>
          <a:ln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TextBox 200"/>
          <p:cNvSpPr txBox="1"/>
          <p:nvPr/>
        </p:nvSpPr>
        <p:spPr>
          <a:xfrm>
            <a:off x="17642135" y="5904731"/>
            <a:ext cx="1728192" cy="1200329"/>
          </a:xfrm>
          <a:prstGeom prst="rect">
            <a:avLst/>
          </a:prstGeom>
          <a:noFill/>
          <a:ln>
            <a:solidFill>
              <a:srgbClr val="FF00FF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形成私有作用域</a:t>
            </a:r>
            <a:r>
              <a:rPr lang="en-US" altLang="zh-CN" sz="1200" dirty="0" smtClean="0"/>
              <a:t>&amp;</a:t>
            </a:r>
            <a:r>
              <a:rPr lang="zh-CN" altLang="en-US" sz="1200" dirty="0" smtClean="0"/>
              <a:t>形参赋</a:t>
            </a:r>
            <a:r>
              <a:rPr lang="zh-CN" altLang="en-US" sz="1200" dirty="0" smtClean="0"/>
              <a:t>值</a:t>
            </a:r>
            <a:r>
              <a:rPr lang="en-US" altLang="zh-CN" sz="1200" dirty="0" smtClean="0"/>
              <a:t>&amp;</a:t>
            </a:r>
            <a:r>
              <a:rPr lang="zh-CN" altLang="en-US" sz="1200" dirty="0" smtClean="0"/>
              <a:t>变量提升</a:t>
            </a:r>
            <a:r>
              <a:rPr lang="en-US" altLang="zh-CN" sz="1200" dirty="0" smtClean="0"/>
              <a:t>&amp;</a:t>
            </a:r>
            <a:r>
              <a:rPr lang="zh-CN" altLang="en-US" sz="1200" dirty="0" smtClean="0"/>
              <a:t>默认创建空对象</a:t>
            </a:r>
            <a:r>
              <a:rPr lang="en-US" altLang="zh-CN" sz="1200" dirty="0" smtClean="0"/>
              <a:t>&amp;</a:t>
            </a:r>
            <a:r>
              <a:rPr lang="zh-CN" altLang="en-US" sz="1200" dirty="0" smtClean="0"/>
              <a:t>让</a:t>
            </a:r>
            <a:r>
              <a:rPr lang="en-US" altLang="zh-CN" sz="1200" dirty="0" smtClean="0"/>
              <a:t>this</a:t>
            </a:r>
            <a:r>
              <a:rPr lang="zh-CN" altLang="en-US" sz="1200" dirty="0" smtClean="0"/>
              <a:t>指向这个对象</a:t>
            </a:r>
            <a:r>
              <a:rPr lang="en-US" altLang="zh-CN" sz="1200" dirty="0" smtClean="0"/>
              <a:t>&amp;</a:t>
            </a:r>
            <a:r>
              <a:rPr lang="zh-CN" altLang="en-US" sz="1200" dirty="0" smtClean="0"/>
              <a:t>代码执行</a:t>
            </a:r>
            <a:r>
              <a:rPr lang="en-US" altLang="zh-CN" sz="1200" dirty="0" smtClean="0"/>
              <a:t>&amp;</a:t>
            </a:r>
            <a:r>
              <a:rPr lang="zh-CN" altLang="en-US" sz="1200" dirty="0" smtClean="0"/>
              <a:t>默认</a:t>
            </a:r>
            <a:r>
              <a:rPr lang="en-US" altLang="zh-CN" sz="1200" dirty="0" smtClean="0"/>
              <a:t>return    this</a:t>
            </a:r>
            <a:r>
              <a:rPr lang="zh-CN" altLang="en-US" sz="1200" dirty="0" smtClean="0"/>
              <a:t>作用域是否销毁</a:t>
            </a:r>
            <a:endParaRPr lang="zh-CN" altLang="en-US" sz="1200" dirty="0"/>
          </a:p>
        </p:txBody>
      </p:sp>
      <p:sp>
        <p:nvSpPr>
          <p:cNvPr id="202" name="TextBox 201"/>
          <p:cNvSpPr txBox="1"/>
          <p:nvPr/>
        </p:nvSpPr>
        <p:spPr>
          <a:xfrm>
            <a:off x="17642135" y="7128867"/>
            <a:ext cx="226215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  </a:t>
            </a:r>
            <a:r>
              <a:rPr lang="en-US" altLang="zh-CN" sz="1200" dirty="0" smtClean="0"/>
              <a:t>console.log(3)</a:t>
            </a:r>
          </a:p>
          <a:p>
            <a:r>
              <a:rPr lang="en-US" altLang="zh-CN" sz="1600" b="1" dirty="0" smtClean="0">
                <a:solidFill>
                  <a:srgbClr val="FF0000"/>
                </a:solidFill>
              </a:rPr>
              <a:t>// =&gt;3(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第七次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)</a:t>
            </a:r>
            <a:endParaRPr lang="en-US" altLang="zh-CN" sz="1600" b="1" dirty="0" smtClean="0">
              <a:solidFill>
                <a:srgbClr val="FF0000"/>
              </a:solidFill>
            </a:endParaRPr>
          </a:p>
          <a:p>
            <a:r>
              <a:rPr lang="zh-CN" altLang="en-US" sz="1600" b="1" dirty="0" smtClean="0">
                <a:solidFill>
                  <a:srgbClr val="FF0000"/>
                </a:solidFill>
              </a:rPr>
              <a:t>作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用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域不销毁</a:t>
            </a:r>
            <a:endParaRPr lang="en-US" altLang="zh-CN" sz="1600" b="1" dirty="0" smtClean="0">
              <a:solidFill>
                <a:srgbClr val="FF0000"/>
              </a:solidFill>
            </a:endParaRPr>
          </a:p>
          <a:p>
            <a:r>
              <a:rPr lang="en-US" altLang="zh-CN" sz="1200" dirty="0" smtClean="0"/>
              <a:t>	</a:t>
            </a:r>
          </a:p>
        </p:txBody>
      </p:sp>
      <p:sp>
        <p:nvSpPr>
          <p:cNvPr id="203" name="圆角矩形 202"/>
          <p:cNvSpPr/>
          <p:nvPr/>
        </p:nvSpPr>
        <p:spPr>
          <a:xfrm>
            <a:off x="19586351" y="7488907"/>
            <a:ext cx="1368152" cy="10801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4" name="TextBox 203"/>
          <p:cNvSpPr txBox="1"/>
          <p:nvPr/>
        </p:nvSpPr>
        <p:spPr>
          <a:xfrm>
            <a:off x="19802375" y="7200875"/>
            <a:ext cx="8851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AF3</a:t>
            </a:r>
            <a:r>
              <a:rPr lang="zh-CN" altLang="en-US" sz="1200" dirty="0" smtClean="0"/>
              <a:t>的实例</a:t>
            </a:r>
            <a:endParaRPr lang="en-US" altLang="zh-CN" sz="1200" dirty="0" smtClean="0"/>
          </a:p>
        </p:txBody>
      </p:sp>
      <p:cxnSp>
        <p:nvCxnSpPr>
          <p:cNvPr id="205" name="直接连接符 204"/>
          <p:cNvCxnSpPr/>
          <p:nvPr/>
        </p:nvCxnSpPr>
        <p:spPr>
          <a:xfrm>
            <a:off x="19586351" y="8280995"/>
            <a:ext cx="13681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TextBox 205"/>
          <p:cNvSpPr txBox="1"/>
          <p:nvPr/>
        </p:nvSpPr>
        <p:spPr>
          <a:xfrm>
            <a:off x="19874383" y="8280995"/>
            <a:ext cx="8363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__proto__</a:t>
            </a:r>
            <a:endParaRPr lang="zh-CN" altLang="en-US" sz="1200" dirty="0"/>
          </a:p>
        </p:txBody>
      </p:sp>
      <p:sp>
        <p:nvSpPr>
          <p:cNvPr id="207" name="TextBox 206"/>
          <p:cNvSpPr txBox="1"/>
          <p:nvPr/>
        </p:nvSpPr>
        <p:spPr>
          <a:xfrm>
            <a:off x="17642135" y="4896619"/>
            <a:ext cx="18125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new AF3</a:t>
            </a:r>
            <a:r>
              <a:rPr lang="en-US" altLang="zh-CN" sz="1200" dirty="0" smtClean="0"/>
              <a:t>()  </a:t>
            </a:r>
            <a:r>
              <a:rPr lang="zh-CN" altLang="en-US" sz="1200" dirty="0" smtClean="0"/>
              <a:t>构造函</a:t>
            </a:r>
            <a:r>
              <a:rPr lang="zh-CN" altLang="en-US" sz="1200" dirty="0" smtClean="0"/>
              <a:t>数执行</a:t>
            </a:r>
            <a:endParaRPr lang="zh-CN" altLang="en-US" sz="1200" dirty="0"/>
          </a:p>
        </p:txBody>
      </p:sp>
      <p:sp>
        <p:nvSpPr>
          <p:cNvPr id="215" name="椭圆 214"/>
          <p:cNvSpPr/>
          <p:nvPr/>
        </p:nvSpPr>
        <p:spPr>
          <a:xfrm>
            <a:off x="7489007" y="3816499"/>
            <a:ext cx="914400" cy="9144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FF0000"/>
                </a:solidFill>
              </a:rPr>
              <a:t>拆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16" name="椭圆 215"/>
          <p:cNvSpPr/>
          <p:nvPr/>
        </p:nvSpPr>
        <p:spPr>
          <a:xfrm>
            <a:off x="6048847" y="4680595"/>
            <a:ext cx="914400" cy="9144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FF0000"/>
                </a:solidFill>
              </a:rPr>
              <a:t>拆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17" name="椭圆 216"/>
          <p:cNvSpPr/>
          <p:nvPr/>
        </p:nvSpPr>
        <p:spPr>
          <a:xfrm>
            <a:off x="7561015" y="4752603"/>
            <a:ext cx="914400" cy="9144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FF0000"/>
                </a:solidFill>
              </a:rPr>
              <a:t>拆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219" name="直接箭头连接符 218"/>
          <p:cNvCxnSpPr/>
          <p:nvPr/>
        </p:nvCxnSpPr>
        <p:spPr>
          <a:xfrm flipH="1">
            <a:off x="13105631" y="5688707"/>
            <a:ext cx="792088" cy="11521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650</Words>
  <Application>Microsoft Office PowerPoint</Application>
  <PresentationFormat>自定义</PresentationFormat>
  <Paragraphs>162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幻灯片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Administrator</cp:lastModifiedBy>
  <cp:revision>6</cp:revision>
  <dcterms:modified xsi:type="dcterms:W3CDTF">2019-11-25T10:13:31Z</dcterms:modified>
</cp:coreProperties>
</file>