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002250" cy="10801350"/>
  <p:notesSz cx="6858000" cy="9144000"/>
  <p:defaultTextStyle>
    <a:defPPr>
      <a:defRPr lang="zh-CN"/>
    </a:defPPr>
    <a:lvl1pPr marL="0" algn="l" defTabSz="18434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1715" algn="l" defTabSz="18434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43430" algn="l" defTabSz="18434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65146" algn="l" defTabSz="18434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86861" algn="l" defTabSz="18434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08576" algn="l" defTabSz="18434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30291" algn="l" defTabSz="18434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52006" algn="l" defTabSz="18434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73722" algn="l" defTabSz="18434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66" y="101"/>
      </p:cViewPr>
      <p:guideLst>
        <p:guide orient="horz" pos="3402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3355421"/>
            <a:ext cx="15301913" cy="231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6120765"/>
            <a:ext cx="1260157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1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43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6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8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3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52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7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432556"/>
            <a:ext cx="4050506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432556"/>
            <a:ext cx="11851481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6940869"/>
            <a:ext cx="15301913" cy="214526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4578074"/>
            <a:ext cx="15301913" cy="236279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2171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434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6514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8686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0857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3029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5200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737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2520317"/>
            <a:ext cx="7950994" cy="7128391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2520317"/>
            <a:ext cx="7950994" cy="7128391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417804"/>
            <a:ext cx="7954120" cy="100762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1715" indent="0">
              <a:buNone/>
              <a:defRPr sz="4000" b="1"/>
            </a:lvl2pPr>
            <a:lvl3pPr marL="1843430" indent="0">
              <a:buNone/>
              <a:defRPr sz="3600" b="1"/>
            </a:lvl3pPr>
            <a:lvl4pPr marL="2765146" indent="0">
              <a:buNone/>
              <a:defRPr sz="3200" b="1"/>
            </a:lvl4pPr>
            <a:lvl5pPr marL="3686861" indent="0">
              <a:buNone/>
              <a:defRPr sz="3200" b="1"/>
            </a:lvl5pPr>
            <a:lvl6pPr marL="4608576" indent="0">
              <a:buNone/>
              <a:defRPr sz="3200" b="1"/>
            </a:lvl6pPr>
            <a:lvl7pPr marL="5530291" indent="0">
              <a:buNone/>
              <a:defRPr sz="3200" b="1"/>
            </a:lvl7pPr>
            <a:lvl8pPr marL="6452006" indent="0">
              <a:buNone/>
              <a:defRPr sz="3200" b="1"/>
            </a:lvl8pPr>
            <a:lvl9pPr marL="7373722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3425427"/>
            <a:ext cx="7954120" cy="622327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6" y="2417804"/>
            <a:ext cx="7957245" cy="100762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1715" indent="0">
              <a:buNone/>
              <a:defRPr sz="4000" b="1"/>
            </a:lvl2pPr>
            <a:lvl3pPr marL="1843430" indent="0">
              <a:buNone/>
              <a:defRPr sz="3600" b="1"/>
            </a:lvl3pPr>
            <a:lvl4pPr marL="2765146" indent="0">
              <a:buNone/>
              <a:defRPr sz="3200" b="1"/>
            </a:lvl4pPr>
            <a:lvl5pPr marL="3686861" indent="0">
              <a:buNone/>
              <a:defRPr sz="3200" b="1"/>
            </a:lvl5pPr>
            <a:lvl6pPr marL="4608576" indent="0">
              <a:buNone/>
              <a:defRPr sz="3200" b="1"/>
            </a:lvl6pPr>
            <a:lvl7pPr marL="5530291" indent="0">
              <a:buNone/>
              <a:defRPr sz="3200" b="1"/>
            </a:lvl7pPr>
            <a:lvl8pPr marL="6452006" indent="0">
              <a:buNone/>
              <a:defRPr sz="3200" b="1"/>
            </a:lvl8pPr>
            <a:lvl9pPr marL="7373722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6" y="3425427"/>
            <a:ext cx="7957245" cy="622327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6" y="430053"/>
            <a:ext cx="5922616" cy="183023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430056"/>
            <a:ext cx="10063758" cy="9218654"/>
          </a:xfrm>
        </p:spPr>
        <p:txBody>
          <a:bodyPr/>
          <a:lstStyle>
            <a:lvl1pPr>
              <a:defRPr sz="65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6" y="2260286"/>
            <a:ext cx="5922616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1715" indent="0">
              <a:buNone/>
              <a:defRPr sz="2400"/>
            </a:lvl2pPr>
            <a:lvl3pPr marL="1843430" indent="0">
              <a:buNone/>
              <a:defRPr sz="2000"/>
            </a:lvl3pPr>
            <a:lvl4pPr marL="2765146" indent="0">
              <a:buNone/>
              <a:defRPr sz="1800"/>
            </a:lvl4pPr>
            <a:lvl5pPr marL="3686861" indent="0">
              <a:buNone/>
              <a:defRPr sz="1800"/>
            </a:lvl5pPr>
            <a:lvl6pPr marL="4608576" indent="0">
              <a:buNone/>
              <a:defRPr sz="1800"/>
            </a:lvl6pPr>
            <a:lvl7pPr marL="5530291" indent="0">
              <a:buNone/>
              <a:defRPr sz="1800"/>
            </a:lvl7pPr>
            <a:lvl8pPr marL="6452006" indent="0">
              <a:buNone/>
              <a:defRPr sz="1800"/>
            </a:lvl8pPr>
            <a:lvl9pPr marL="7373722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7560945"/>
            <a:ext cx="10801350" cy="892613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965120"/>
            <a:ext cx="10801350" cy="6480810"/>
          </a:xfrm>
        </p:spPr>
        <p:txBody>
          <a:bodyPr/>
          <a:lstStyle>
            <a:lvl1pPr marL="0" indent="0">
              <a:buNone/>
              <a:defRPr sz="6500"/>
            </a:lvl1pPr>
            <a:lvl2pPr marL="921715" indent="0">
              <a:buNone/>
              <a:defRPr sz="5600"/>
            </a:lvl2pPr>
            <a:lvl3pPr marL="1843430" indent="0">
              <a:buNone/>
              <a:defRPr sz="4800"/>
            </a:lvl3pPr>
            <a:lvl4pPr marL="2765146" indent="0">
              <a:buNone/>
              <a:defRPr sz="4000"/>
            </a:lvl4pPr>
            <a:lvl5pPr marL="3686861" indent="0">
              <a:buNone/>
              <a:defRPr sz="4000"/>
            </a:lvl5pPr>
            <a:lvl6pPr marL="4608576" indent="0">
              <a:buNone/>
              <a:defRPr sz="4000"/>
            </a:lvl6pPr>
            <a:lvl7pPr marL="5530291" indent="0">
              <a:buNone/>
              <a:defRPr sz="4000"/>
            </a:lvl7pPr>
            <a:lvl8pPr marL="6452006" indent="0">
              <a:buNone/>
              <a:defRPr sz="4000"/>
            </a:lvl8pPr>
            <a:lvl9pPr marL="7373722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8453557"/>
            <a:ext cx="10801350" cy="1267659"/>
          </a:xfrm>
        </p:spPr>
        <p:txBody>
          <a:bodyPr/>
          <a:lstStyle>
            <a:lvl1pPr marL="0" indent="0">
              <a:buNone/>
              <a:defRPr sz="2800"/>
            </a:lvl1pPr>
            <a:lvl2pPr marL="921715" indent="0">
              <a:buNone/>
              <a:defRPr sz="2400"/>
            </a:lvl2pPr>
            <a:lvl3pPr marL="1843430" indent="0">
              <a:buNone/>
              <a:defRPr sz="2000"/>
            </a:lvl3pPr>
            <a:lvl4pPr marL="2765146" indent="0">
              <a:buNone/>
              <a:defRPr sz="1800"/>
            </a:lvl4pPr>
            <a:lvl5pPr marL="3686861" indent="0">
              <a:buNone/>
              <a:defRPr sz="1800"/>
            </a:lvl5pPr>
            <a:lvl6pPr marL="4608576" indent="0">
              <a:buNone/>
              <a:defRPr sz="1800"/>
            </a:lvl6pPr>
            <a:lvl7pPr marL="5530291" indent="0">
              <a:buNone/>
              <a:defRPr sz="1800"/>
            </a:lvl7pPr>
            <a:lvl8pPr marL="6452006" indent="0">
              <a:buNone/>
              <a:defRPr sz="1800"/>
            </a:lvl8pPr>
            <a:lvl9pPr marL="7373722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432554"/>
            <a:ext cx="16202025" cy="1800225"/>
          </a:xfrm>
          <a:prstGeom prst="rect">
            <a:avLst/>
          </a:prstGeom>
        </p:spPr>
        <p:txBody>
          <a:bodyPr vert="horz" lIns="184343" tIns="92172" rIns="184343" bIns="9217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520317"/>
            <a:ext cx="16202025" cy="7128391"/>
          </a:xfrm>
          <a:prstGeom prst="rect">
            <a:avLst/>
          </a:prstGeom>
        </p:spPr>
        <p:txBody>
          <a:bodyPr vert="horz" lIns="184343" tIns="92172" rIns="184343" bIns="9217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10011253"/>
            <a:ext cx="4200525" cy="575072"/>
          </a:xfrm>
          <a:prstGeom prst="rect">
            <a:avLst/>
          </a:prstGeom>
        </p:spPr>
        <p:txBody>
          <a:bodyPr vert="horz" lIns="184343" tIns="92172" rIns="184343" bIns="9217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10011253"/>
            <a:ext cx="5700713" cy="575072"/>
          </a:xfrm>
          <a:prstGeom prst="rect">
            <a:avLst/>
          </a:prstGeom>
        </p:spPr>
        <p:txBody>
          <a:bodyPr vert="horz" lIns="184343" tIns="92172" rIns="184343" bIns="9217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10011253"/>
            <a:ext cx="4200525" cy="575072"/>
          </a:xfrm>
          <a:prstGeom prst="rect">
            <a:avLst/>
          </a:prstGeom>
        </p:spPr>
        <p:txBody>
          <a:bodyPr vert="horz" lIns="184343" tIns="92172" rIns="184343" bIns="9217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343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1286" indent="-691286" algn="l" defTabSz="184343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7787" indent="-576072" algn="l" defTabSz="184343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304288" indent="-460858" algn="l" defTabSz="184343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26003" indent="-460858" algn="l" defTabSz="184343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47718" indent="-460858" algn="l" defTabSz="184343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69434" indent="-460858" algn="l" defTabSz="184343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91149" indent="-460858" algn="l" defTabSz="184343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912864" indent="-460858" algn="l" defTabSz="184343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834579" indent="-460858" algn="l" defTabSz="184343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434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1715" algn="l" defTabSz="18434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430" algn="l" defTabSz="18434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65146" algn="l" defTabSz="18434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86861" algn="l" defTabSz="18434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08576" algn="l" defTabSz="18434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30291" algn="l" defTabSz="18434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52006" algn="l" defTabSz="18434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73722" algn="l" defTabSz="18434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748" y="4190941"/>
            <a:ext cx="372351" cy="740142"/>
          </a:xfrm>
          <a:prstGeom prst="rect">
            <a:avLst/>
          </a:prstGeom>
          <a:noFill/>
        </p:spPr>
        <p:txBody>
          <a:bodyPr wrap="none" lIns="184343" tIns="92172" rIns="184343" bIns="92172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4967" y="0"/>
            <a:ext cx="6697283" cy="10649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    function Fn() {</a:t>
            </a:r>
          </a:p>
          <a:p>
            <a:r>
              <a:rPr lang="en-US" altLang="zh-CN" sz="3200" dirty="0" smtClean="0"/>
              <a:t>        let a = 1;</a:t>
            </a:r>
          </a:p>
          <a:p>
            <a:r>
              <a:rPr lang="en-US" altLang="zh-CN" sz="3200" dirty="0" smtClean="0"/>
              <a:t>        this.a = a;</a:t>
            </a:r>
          </a:p>
          <a:p>
            <a:r>
              <a:rPr lang="en-US" altLang="zh-CN" sz="3200" dirty="0" smtClean="0"/>
              <a:t>    }</a:t>
            </a:r>
          </a:p>
          <a:p>
            <a:r>
              <a:rPr lang="en-US" altLang="zh-CN" sz="3200" dirty="0" smtClean="0"/>
              <a:t>    Fn.prototype.say = function () {</a:t>
            </a:r>
          </a:p>
          <a:p>
            <a:r>
              <a:rPr lang="en-US" altLang="zh-CN" sz="3200" dirty="0" smtClean="0"/>
              <a:t>        this.a = 2;</a:t>
            </a:r>
          </a:p>
          <a:p>
            <a:r>
              <a:rPr lang="en-US" altLang="zh-CN" sz="3200" dirty="0" smtClean="0"/>
              <a:t>    }</a:t>
            </a:r>
          </a:p>
          <a:p>
            <a:r>
              <a:rPr lang="en-US" altLang="zh-CN" sz="3200" dirty="0" smtClean="0"/>
              <a:t>    Fn.prototype = new Fn;</a:t>
            </a:r>
          </a:p>
          <a:p>
            <a:r>
              <a:rPr lang="en-US" altLang="zh-CN" sz="3200" dirty="0" smtClean="0"/>
              <a:t>    let f1 = new Fn;</a:t>
            </a:r>
          </a:p>
          <a:p>
            <a:r>
              <a:rPr lang="en-US" altLang="zh-CN" sz="3200" dirty="0" smtClean="0"/>
              <a:t>    ​</a:t>
            </a:r>
          </a:p>
          <a:p>
            <a:r>
              <a:rPr lang="en-US" altLang="zh-CN" sz="3200" dirty="0" smtClean="0"/>
              <a:t>    Fn.prototype.b = function () {</a:t>
            </a:r>
          </a:p>
          <a:p>
            <a:r>
              <a:rPr lang="en-US" altLang="zh-CN" sz="3200" dirty="0" smtClean="0"/>
              <a:t>        this.a = 3;</a:t>
            </a:r>
          </a:p>
          <a:p>
            <a:r>
              <a:rPr lang="en-US" altLang="zh-CN" sz="3200" dirty="0" smtClean="0"/>
              <a:t>    };</a:t>
            </a:r>
          </a:p>
          <a:p>
            <a:r>
              <a:rPr lang="en-US" altLang="zh-CN" sz="3200" dirty="0" smtClean="0"/>
              <a:t>    console.log(f1.a</a:t>
            </a:r>
            <a:r>
              <a:rPr lang="en-US" altLang="zh-CN" sz="3200" dirty="0" smtClean="0"/>
              <a:t>); // 1</a:t>
            </a:r>
            <a:endParaRPr lang="en-US" altLang="zh-CN" sz="3200" dirty="0" smtClean="0"/>
          </a:p>
          <a:p>
            <a:r>
              <a:rPr lang="en-US" altLang="zh-CN" sz="3200" dirty="0" smtClean="0"/>
              <a:t>    console.log(f1.prototype</a:t>
            </a:r>
            <a:r>
              <a:rPr lang="en-US" altLang="zh-CN" sz="3200" dirty="0" smtClean="0"/>
              <a:t>); // un</a:t>
            </a:r>
            <a:endParaRPr lang="en-US" altLang="zh-CN" sz="3200" dirty="0" smtClean="0"/>
          </a:p>
          <a:p>
            <a:r>
              <a:rPr lang="en-US" altLang="zh-CN" sz="3200" dirty="0" smtClean="0"/>
              <a:t>    console.log(f1.b</a:t>
            </a:r>
            <a:r>
              <a:rPr lang="en-US" altLang="zh-CN" sz="3200" dirty="0" smtClean="0"/>
              <a:t>); // f</a:t>
            </a:r>
            <a:endParaRPr lang="en-US" altLang="zh-CN" sz="3200" dirty="0" smtClean="0"/>
          </a:p>
          <a:p>
            <a:r>
              <a:rPr lang="en-US" altLang="zh-CN" sz="3200" dirty="0" smtClean="0"/>
              <a:t>    console.log(f1.hasOwnProperty('b</a:t>
            </a:r>
            <a:r>
              <a:rPr lang="en-US" altLang="zh-CN" sz="3200" dirty="0" smtClean="0"/>
              <a:t>'));</a:t>
            </a:r>
          </a:p>
          <a:p>
            <a:r>
              <a:rPr lang="en-US" altLang="zh-CN" sz="3200" dirty="0" smtClean="0"/>
              <a:t>// false</a:t>
            </a:r>
            <a:endParaRPr lang="en-US" altLang="zh-CN" sz="3200" dirty="0" smtClean="0"/>
          </a:p>
          <a:p>
            <a:r>
              <a:rPr lang="en-US" altLang="zh-CN" sz="3200" dirty="0" smtClean="0"/>
              <a:t>    console.log('b' in f1</a:t>
            </a:r>
            <a:r>
              <a:rPr lang="en-US" altLang="zh-CN" sz="3200" dirty="0" smtClean="0"/>
              <a:t>); // true</a:t>
            </a:r>
            <a:endParaRPr lang="en-US" altLang="zh-CN" sz="3200" dirty="0" smtClean="0"/>
          </a:p>
          <a:p>
            <a:r>
              <a:rPr lang="en-US" altLang="zh-CN" sz="3200" dirty="0" smtClean="0"/>
              <a:t>    console.log(f1.constructor == Fn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// true</a:t>
            </a:r>
            <a:endParaRPr lang="en-US" altLang="zh-CN" sz="3200" dirty="0" smtClean="0"/>
          </a:p>
          <a:p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0" y="1080195"/>
            <a:ext cx="3528392" cy="4608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52253" y="432123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157" y="1584251"/>
            <a:ext cx="2821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let a = 1;</a:t>
            </a:r>
          </a:p>
          <a:p>
            <a:r>
              <a:rPr lang="en-US" altLang="zh-CN" dirty="0" smtClean="0"/>
              <a:t>        this.a = a;</a:t>
            </a:r>
          </a:p>
          <a:p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4680595"/>
            <a:ext cx="3528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197" y="4824611"/>
            <a:ext cx="204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464621" y="2880395"/>
            <a:ext cx="3312368" cy="2736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84701" y="223232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64421" y="5184651"/>
            <a:ext cx="576064" cy="26642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64621" y="3456459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68677" y="2880395"/>
            <a:ext cx="234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744541" y="3240435"/>
            <a:ext cx="100811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6709" y="3600475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ay:fun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024461" y="7848947"/>
            <a:ext cx="3312368" cy="244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44541" y="7200875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76589" y="8569027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a:1</a:t>
            </a:r>
          </a:p>
          <a:p>
            <a:r>
              <a:rPr lang="en-US" altLang="zh-CN" dirty="0" smtClean="0"/>
              <a:t>b</a:t>
            </a:r>
            <a:r>
              <a:rPr lang="en-US" altLang="zh-CN" dirty="0" smtClean="0"/>
              <a:t>:fun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024461" y="9649147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28517" y="9577139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5" name="形状 34"/>
          <p:cNvCxnSpPr>
            <a:stCxn id="33" idx="3"/>
            <a:endCxn id="12" idx="2"/>
          </p:cNvCxnSpPr>
          <p:nvPr/>
        </p:nvCxnSpPr>
        <p:spPr>
          <a:xfrm flipV="1">
            <a:off x="5661730" y="5616699"/>
            <a:ext cx="459075" cy="428360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72933" y="7992963"/>
            <a:ext cx="3312368" cy="244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993013" y="7344891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25061" y="8713043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dirty="0" smtClean="0"/>
              <a:t>:1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7272933" y="9793163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76989" y="9721155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3" name="肘形连接符 42"/>
          <p:cNvCxnSpPr>
            <a:stCxn id="41" idx="1"/>
            <a:endCxn id="28" idx="3"/>
          </p:cNvCxnSpPr>
          <p:nvPr/>
        </p:nvCxnSpPr>
        <p:spPr>
          <a:xfrm rot="10800000">
            <a:off x="6336829" y="9073083"/>
            <a:ext cx="1440160" cy="9712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993013" y="720155"/>
            <a:ext cx="1800200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560965" y="0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7921005" y="2232323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993013" y="115220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93013" y="648147"/>
            <a:ext cx="1866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constructor</a:t>
            </a:r>
            <a:endParaRPr lang="zh-CN" alt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8065021" y="2160315"/>
            <a:ext cx="170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__proto__</a:t>
            </a:r>
            <a:endParaRPr lang="zh-CN" altLang="en-US" sz="2800" dirty="0"/>
          </a:p>
        </p:txBody>
      </p:sp>
      <p:sp>
        <p:nvSpPr>
          <p:cNvPr id="52" name="圆角矩形 51"/>
          <p:cNvSpPr/>
          <p:nvPr/>
        </p:nvSpPr>
        <p:spPr>
          <a:xfrm>
            <a:off x="10225261" y="1152203"/>
            <a:ext cx="1152128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225261" y="360115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9721205" y="936179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0297269" y="252035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225261" y="2376339"/>
            <a:ext cx="122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prototype</a:t>
            </a:r>
            <a:endParaRPr lang="zh-CN" altLang="en-US" sz="2000" dirty="0"/>
          </a:p>
        </p:txBody>
      </p:sp>
      <p:cxnSp>
        <p:nvCxnSpPr>
          <p:cNvPr id="60" name="直接箭头连接符 59"/>
          <p:cNvCxnSpPr>
            <a:stCxn id="58" idx="1"/>
          </p:cNvCxnSpPr>
          <p:nvPr/>
        </p:nvCxnSpPr>
        <p:spPr>
          <a:xfrm flipH="1" flipV="1">
            <a:off x="9793213" y="2016299"/>
            <a:ext cx="432048" cy="5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9505181" y="2376339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001125" y="3096419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4464621" y="5040635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12693" y="4896619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68" name="形状 67"/>
          <p:cNvCxnSpPr>
            <a:stCxn id="66" idx="3"/>
            <a:endCxn id="51" idx="2"/>
          </p:cNvCxnSpPr>
          <p:nvPr/>
        </p:nvCxnSpPr>
        <p:spPr>
          <a:xfrm flipV="1">
            <a:off x="7245906" y="2683535"/>
            <a:ext cx="1672233" cy="253625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1890" y="0"/>
            <a:ext cx="324036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   function fun(){</a:t>
            </a:r>
          </a:p>
          <a:p>
            <a:r>
              <a:rPr lang="en-US" altLang="zh-CN" sz="2000" dirty="0" smtClean="0"/>
              <a:t>    this.a=0;</a:t>
            </a:r>
          </a:p>
          <a:p>
            <a:r>
              <a:rPr lang="en-US" altLang="zh-CN" sz="2000" dirty="0" smtClean="0"/>
              <a:t>    this.b=function(){</a:t>
            </a:r>
          </a:p>
          <a:p>
            <a:r>
              <a:rPr lang="en-US" altLang="zh-CN" sz="2000" dirty="0" smtClean="0"/>
              <a:t>        alert(this.a);</a:t>
            </a:r>
          </a:p>
          <a:p>
            <a:r>
              <a:rPr lang="en-US" altLang="zh-CN" sz="2000" dirty="0" smtClean="0"/>
              <a:t>    }</a:t>
            </a:r>
          </a:p>
          <a:p>
            <a:r>
              <a:rPr lang="en-US" altLang="zh-CN" sz="2000" dirty="0" smtClean="0"/>
              <a:t>   }</a:t>
            </a:r>
          </a:p>
          <a:p>
            <a:r>
              <a:rPr lang="en-US" altLang="zh-CN" sz="2000" dirty="0" smtClean="0"/>
              <a:t>   fun.prototype={</a:t>
            </a:r>
          </a:p>
          <a:p>
            <a:r>
              <a:rPr lang="en-US" altLang="zh-CN" sz="2000" dirty="0" smtClean="0"/>
              <a:t>    b:function(){</a:t>
            </a:r>
          </a:p>
          <a:p>
            <a:r>
              <a:rPr lang="en-US" altLang="zh-CN" sz="2000" dirty="0" smtClean="0"/>
              <a:t>        this.a=20;</a:t>
            </a:r>
          </a:p>
          <a:p>
            <a:r>
              <a:rPr lang="en-US" altLang="zh-CN" sz="2000" dirty="0" smtClean="0"/>
              <a:t>        alert(this.a);</a:t>
            </a:r>
          </a:p>
          <a:p>
            <a:r>
              <a:rPr lang="en-US" altLang="zh-CN" sz="2000" dirty="0" smtClean="0"/>
              <a:t>    },</a:t>
            </a:r>
          </a:p>
          <a:p>
            <a:r>
              <a:rPr lang="en-US" altLang="zh-CN" sz="2000" dirty="0" smtClean="0"/>
              <a:t>    c:function(){</a:t>
            </a:r>
          </a:p>
          <a:p>
            <a:r>
              <a:rPr lang="en-US" altLang="zh-CN" sz="2000" dirty="0" smtClean="0"/>
              <a:t>        this.a=30;</a:t>
            </a:r>
          </a:p>
          <a:p>
            <a:r>
              <a:rPr lang="en-US" altLang="zh-CN" sz="2000" dirty="0" smtClean="0"/>
              <a:t>        alert(this.a)</a:t>
            </a:r>
          </a:p>
          <a:p>
            <a:r>
              <a:rPr lang="en-US" altLang="zh-CN" sz="2000" dirty="0" smtClean="0"/>
              <a:t>    }</a:t>
            </a:r>
          </a:p>
          <a:p>
            <a:r>
              <a:rPr lang="en-US" altLang="zh-CN" sz="2000" dirty="0" smtClean="0"/>
              <a:t>   }</a:t>
            </a:r>
          </a:p>
          <a:p>
            <a:r>
              <a:rPr lang="en-US" altLang="zh-CN" sz="2000" dirty="0" smtClean="0"/>
              <a:t>   var my_fun=new fun();</a:t>
            </a:r>
          </a:p>
          <a:p>
            <a:r>
              <a:rPr lang="en-US" altLang="zh-CN" sz="2000" dirty="0" smtClean="0"/>
              <a:t>   my_fun.b</a:t>
            </a:r>
            <a:r>
              <a:rPr lang="en-US" altLang="zh-CN" sz="2000" dirty="0" smtClean="0"/>
              <a:t>(); // 0</a:t>
            </a:r>
            <a:endParaRPr lang="en-US" altLang="zh-CN" sz="2000" dirty="0" smtClean="0"/>
          </a:p>
          <a:p>
            <a:r>
              <a:rPr lang="en-US" altLang="zh-CN" sz="2000" dirty="0" smtClean="0"/>
              <a:t>   my_fun.c</a:t>
            </a:r>
            <a:r>
              <a:rPr lang="en-US" altLang="zh-CN" sz="2000" dirty="0" smtClean="0"/>
              <a:t>(); // 30</a:t>
            </a:r>
            <a:endParaRPr lang="en-US" altLang="zh-CN" sz="2000" dirty="0" smtClean="0"/>
          </a:p>
          <a:p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2952453" y="1440235"/>
            <a:ext cx="2736304" cy="2160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88557" y="1008187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</a:t>
            </a:r>
            <a:r>
              <a:rPr lang="zh-CN" altLang="en-US" sz="2400" dirty="0" smtClean="0"/>
              <a:t>类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952453" y="3168427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2493" y="3096419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6408837" y="2016299"/>
            <a:ext cx="2016224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56709" y="3384451"/>
            <a:ext cx="1080120" cy="792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8837" y="2016299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408837" y="2592363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688757" y="2376339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08837" y="3168427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2853" y="3024411"/>
            <a:ext cx="170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__proto__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12493" y="1512243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 this.a=0;</a:t>
            </a:r>
          </a:p>
          <a:p>
            <a:r>
              <a:rPr lang="en-US" altLang="zh-CN" sz="1800" dirty="0" smtClean="0"/>
              <a:t>    this.b=function(){</a:t>
            </a:r>
          </a:p>
          <a:p>
            <a:r>
              <a:rPr lang="en-US" altLang="zh-CN" sz="1800" dirty="0" smtClean="0"/>
              <a:t>        alert(this.a);</a:t>
            </a:r>
          </a:p>
          <a:p>
            <a:r>
              <a:rPr lang="en-US" altLang="zh-CN" sz="1800" dirty="0" smtClean="0"/>
              <a:t>    }</a:t>
            </a:r>
          </a:p>
          <a:p>
            <a:endParaRPr lang="zh-CN" altLang="en-US" sz="1800" dirty="0"/>
          </a:p>
        </p:txBody>
      </p:sp>
      <p:sp>
        <p:nvSpPr>
          <p:cNvPr id="22" name="圆角矩形 21"/>
          <p:cNvSpPr/>
          <p:nvPr/>
        </p:nvSpPr>
        <p:spPr>
          <a:xfrm>
            <a:off x="6336829" y="3888507"/>
            <a:ext cx="216024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40885" y="4032523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dirty="0" smtClean="0"/>
              <a:t>:fun</a:t>
            </a:r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:fun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552853" y="1944291"/>
            <a:ext cx="1728192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 smtClean="0">
                <a:solidFill>
                  <a:srgbClr val="FF0000"/>
                </a:solidFill>
              </a:rPr>
              <a:t>拆</a:t>
            </a:r>
            <a:endParaRPr lang="zh-CN" altLang="en-US" sz="8800" dirty="0">
              <a:solidFill>
                <a:srgbClr val="FF0000"/>
              </a:solidFill>
            </a:endParaRPr>
          </a:p>
        </p:txBody>
      </p:sp>
      <p:cxnSp>
        <p:nvCxnSpPr>
          <p:cNvPr id="27" name="直接连接符 26"/>
          <p:cNvCxnSpPr>
            <a:stCxn id="25" idx="1"/>
            <a:endCxn id="25" idx="5"/>
          </p:cNvCxnSpPr>
          <p:nvPr/>
        </p:nvCxnSpPr>
        <p:spPr>
          <a:xfrm>
            <a:off x="6805941" y="2176288"/>
            <a:ext cx="1222016" cy="1120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680645" y="6480795"/>
            <a:ext cx="2304256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84701" y="6048747"/>
            <a:ext cx="148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my_fun</a:t>
            </a:r>
            <a:r>
              <a:rPr lang="zh-CN" altLang="en-US" sz="2000" dirty="0" smtClean="0"/>
              <a:t>实例</a:t>
            </a:r>
            <a:endParaRPr lang="zh-CN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256709" y="6480795"/>
            <a:ext cx="1986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0  30  </a:t>
            </a:r>
          </a:p>
          <a:p>
            <a:r>
              <a:rPr lang="en-US" altLang="zh-CN" dirty="0" smtClean="0"/>
              <a:t>b</a:t>
            </a:r>
            <a:r>
              <a:rPr lang="en-US" altLang="zh-CN" dirty="0" smtClean="0"/>
              <a:t>:fun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56709" y="7488907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36" name="形状 35"/>
          <p:cNvCxnSpPr>
            <a:stCxn id="34" idx="3"/>
            <a:endCxn id="22" idx="2"/>
          </p:cNvCxnSpPr>
          <p:nvPr/>
        </p:nvCxnSpPr>
        <p:spPr>
          <a:xfrm flipV="1">
            <a:off x="6419656" y="5472683"/>
            <a:ext cx="997293" cy="220089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07395" y="2376339"/>
            <a:ext cx="6494855" cy="723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sz="2800" dirty="0" smtClean="0"/>
              <a:t>  function Fn(num) {</a:t>
            </a:r>
          </a:p>
          <a:p>
            <a:r>
              <a:rPr lang="en-US" altLang="zh-CN" sz="2800" dirty="0" smtClean="0"/>
              <a:t>    this.x = this.y = num;</a:t>
            </a:r>
          </a:p>
          <a:p>
            <a:r>
              <a:rPr lang="en-US" altLang="zh-CN" sz="2800" dirty="0" smtClean="0"/>
              <a:t>   }</a:t>
            </a:r>
          </a:p>
          <a:p>
            <a:r>
              <a:rPr lang="en-US" altLang="zh-CN" sz="2800" dirty="0" smtClean="0"/>
              <a:t>   Fn.prototype = {</a:t>
            </a:r>
          </a:p>
          <a:p>
            <a:r>
              <a:rPr lang="en-US" altLang="zh-CN" sz="2800" dirty="0" smtClean="0"/>
              <a:t>    x: 20,</a:t>
            </a:r>
          </a:p>
          <a:p>
            <a:r>
              <a:rPr lang="en-US" altLang="zh-CN" sz="2800" dirty="0" smtClean="0"/>
              <a:t>    sum: function () {</a:t>
            </a:r>
          </a:p>
          <a:p>
            <a:r>
              <a:rPr lang="en-US" altLang="zh-CN" sz="2800" dirty="0" smtClean="0"/>
              <a:t>        console.log(this.x + this.y);</a:t>
            </a:r>
          </a:p>
          <a:p>
            <a:r>
              <a:rPr lang="en-US" altLang="zh-CN" sz="2800" dirty="0" smtClean="0"/>
              <a:t>    }</a:t>
            </a:r>
          </a:p>
          <a:p>
            <a:r>
              <a:rPr lang="en-US" altLang="zh-CN" sz="2800" dirty="0" smtClean="0"/>
              <a:t>   };</a:t>
            </a:r>
          </a:p>
          <a:p>
            <a:r>
              <a:rPr lang="en-US" altLang="zh-CN" sz="2800" dirty="0" smtClean="0"/>
              <a:t>   let f = new Fn(10);</a:t>
            </a:r>
          </a:p>
          <a:p>
            <a:r>
              <a:rPr lang="en-US" altLang="zh-CN" sz="2800" dirty="0" smtClean="0"/>
              <a:t>   console.log(f.sum === Fn.prototype.sum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smtClean="0"/>
              <a:t>// true</a:t>
            </a:r>
            <a:endParaRPr lang="en-US" altLang="zh-CN" sz="2800" dirty="0" smtClean="0"/>
          </a:p>
          <a:p>
            <a:r>
              <a:rPr lang="en-US" altLang="zh-CN" sz="2800" dirty="0" smtClean="0"/>
              <a:t>   f.sum</a:t>
            </a:r>
            <a:r>
              <a:rPr lang="en-US" altLang="zh-CN" sz="2800" dirty="0" smtClean="0"/>
              <a:t>();  // 20</a:t>
            </a:r>
            <a:endParaRPr lang="en-US" altLang="zh-CN" sz="2800" dirty="0" smtClean="0"/>
          </a:p>
          <a:p>
            <a:r>
              <a:rPr lang="en-US" altLang="zh-CN" sz="2800" dirty="0" smtClean="0"/>
              <a:t>   Fn.prototype.sum</a:t>
            </a:r>
            <a:r>
              <a:rPr lang="en-US" altLang="zh-CN" sz="2800" dirty="0" smtClean="0"/>
              <a:t>(); // NaN</a:t>
            </a:r>
            <a:endParaRPr lang="en-US" altLang="zh-CN" sz="2800" dirty="0" smtClean="0"/>
          </a:p>
          <a:p>
            <a:r>
              <a:rPr lang="en-US" altLang="zh-CN" sz="2800" dirty="0" smtClean="0"/>
              <a:t>   console.log(f.constructor</a:t>
            </a:r>
            <a:r>
              <a:rPr lang="en-US" altLang="zh-CN" sz="2800" dirty="0" smtClean="0"/>
              <a:t>); Object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60165" y="3456459"/>
            <a:ext cx="2592288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4181" y="2808387"/>
            <a:ext cx="248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自定义类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165" y="5760715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189" y="5688707"/>
            <a:ext cx="204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00525" y="4320555"/>
            <a:ext cx="2592288" cy="2016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600525" y="5760715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00525" y="4824611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44541" y="4248547"/>
            <a:ext cx="234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8557" y="5616699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520405" y="6048747"/>
            <a:ext cx="936104" cy="12241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952453" y="4608587"/>
            <a:ext cx="100811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696869" y="3384451"/>
            <a:ext cx="2592288" cy="2016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6696869" y="4824611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696869" y="3888507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0885" y="3312443"/>
            <a:ext cx="234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84901" y="4680595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9721205" y="2592363"/>
            <a:ext cx="1872208" cy="2808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21205" y="1944291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9721205" y="3168427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721205" y="4968627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93213" y="4896619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prototype</a:t>
            </a:r>
            <a:endParaRPr lang="zh-CN" altLang="en-US" sz="2800" dirty="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9289157" y="5112643"/>
            <a:ext cx="64807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929117" y="3672483"/>
            <a:ext cx="79208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15" idx="3"/>
            <a:endCxn id="21" idx="2"/>
          </p:cNvCxnSpPr>
          <p:nvPr/>
        </p:nvCxnSpPr>
        <p:spPr>
          <a:xfrm flipV="1">
            <a:off x="6021770" y="5400675"/>
            <a:ext cx="1971243" cy="53919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rot="16200000" flipH="1">
            <a:off x="8497069" y="5400675"/>
            <a:ext cx="936104" cy="216024"/>
          </a:xfrm>
          <a:prstGeom prst="bentConnector3">
            <a:avLst>
              <a:gd name="adj1" fmla="val 2322"/>
            </a:avLst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41085" y="5904731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3456509" y="7056859"/>
            <a:ext cx="2592288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28517" y="7128867"/>
            <a:ext cx="40321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x: 20,</a:t>
            </a:r>
          </a:p>
          <a:p>
            <a:r>
              <a:rPr lang="en-US" altLang="zh-CN" sz="2400" dirty="0" smtClean="0"/>
              <a:t>    sum: function () {</a:t>
            </a:r>
          </a:p>
          <a:p>
            <a:r>
              <a:rPr lang="en-US" altLang="zh-CN" sz="2400" dirty="0" smtClean="0"/>
              <a:t>        console.log(this.x + this.y);</a:t>
            </a:r>
          </a:p>
          <a:p>
            <a:r>
              <a:rPr lang="en-US" altLang="zh-CN" sz="2400" dirty="0" smtClean="0"/>
              <a:t>    }</a:t>
            </a:r>
          </a:p>
          <a:p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44541" y="8713043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3528517" y="4032523"/>
            <a:ext cx="2736304" cy="23042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dirty="0" smtClean="0">
                <a:solidFill>
                  <a:srgbClr val="FF0000"/>
                </a:solidFill>
              </a:rPr>
              <a:t>拆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cxnSp>
        <p:nvCxnSpPr>
          <p:cNvPr id="50" name="直接连接符 49"/>
          <p:cNvCxnSpPr>
            <a:stCxn id="48" idx="1"/>
            <a:endCxn id="48" idx="5"/>
          </p:cNvCxnSpPr>
          <p:nvPr/>
        </p:nvCxnSpPr>
        <p:spPr>
          <a:xfrm>
            <a:off x="3929240" y="4369973"/>
            <a:ext cx="1934858" cy="16293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形状 52"/>
          <p:cNvCxnSpPr>
            <a:stCxn id="47" idx="3"/>
          </p:cNvCxnSpPr>
          <p:nvPr/>
        </p:nvCxnSpPr>
        <p:spPr>
          <a:xfrm flipV="1">
            <a:off x="5877754" y="5472683"/>
            <a:ext cx="2115259" cy="356352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497069" y="9001075"/>
            <a:ext cx="252028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217149" y="8136979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16149" y="3672483"/>
            <a:ext cx="318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this.x = this.y = num;</a:t>
            </a:r>
            <a:endParaRPr lang="zh-CN" alt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9001125" y="9001075"/>
            <a:ext cx="1476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X:10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Y:10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785101" y="9937179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60" name="形状 59"/>
          <p:cNvCxnSpPr>
            <a:stCxn id="58" idx="1"/>
            <a:endCxn id="47" idx="2"/>
          </p:cNvCxnSpPr>
          <p:nvPr/>
        </p:nvCxnSpPr>
        <p:spPr>
          <a:xfrm rot="10800000">
            <a:off x="4811149" y="9359375"/>
            <a:ext cx="3973953" cy="90097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68277" y="504131"/>
            <a:ext cx="1547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构造函</a:t>
            </a:r>
            <a:r>
              <a:rPr lang="zh-CN" altLang="en-US" b="1" dirty="0" smtClean="0">
                <a:solidFill>
                  <a:srgbClr val="FF0000"/>
                </a:solidFill>
              </a:rPr>
              <a:t>数解决了实例的私有属性问题，原型模式解决的了实例公有属性问题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Instanceof</a:t>
            </a:r>
            <a:r>
              <a:rPr lang="zh-CN" altLang="en-US" b="1" dirty="0" smtClean="0">
                <a:solidFill>
                  <a:srgbClr val="FF0000"/>
                </a:solidFill>
              </a:rPr>
              <a:t>只要检测</a:t>
            </a:r>
            <a:r>
              <a:rPr lang="zh-CN" altLang="en-US" b="1" smtClean="0">
                <a:solidFill>
                  <a:srgbClr val="FF0000"/>
                </a:solidFill>
              </a:rPr>
              <a:t>的类在实例的原</a:t>
            </a:r>
            <a:r>
              <a:rPr lang="zh-CN" altLang="en-US" b="1" dirty="0" smtClean="0">
                <a:solidFill>
                  <a:srgbClr val="FF0000"/>
                </a:solidFill>
              </a:rPr>
              <a:t>型链上，那</a:t>
            </a:r>
            <a:r>
              <a:rPr lang="zh-CN" altLang="en-US" b="1" smtClean="0">
                <a:solidFill>
                  <a:srgbClr val="FF0000"/>
                </a:solidFill>
              </a:rPr>
              <a:t>就是</a:t>
            </a:r>
            <a:r>
              <a:rPr lang="zh-CN" altLang="en-US" b="1" smtClean="0">
                <a:solidFill>
                  <a:srgbClr val="FF0000"/>
                </a:solidFill>
              </a:rPr>
              <a:t>成立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149</Words>
  <Application>Microsoft Office PowerPoint</Application>
  <PresentationFormat>自定义</PresentationFormat>
  <Paragraphs>113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</cp:revision>
  <dcterms:modified xsi:type="dcterms:W3CDTF">2019-11-25T05:36:46Z</dcterms:modified>
</cp:coreProperties>
</file>