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10" d="100"/>
          <a:sy n="110" d="100"/>
        </p:scale>
        <p:origin x="-1301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483518"/>
            <a:ext cx="2592288" cy="41764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1234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栈内存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323528" y="1563638"/>
            <a:ext cx="2592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619672" y="483518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23528" y="843558"/>
            <a:ext cx="2592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7544" y="48351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变量存储</a:t>
            </a:r>
            <a:r>
              <a:rPr lang="zh-CN" altLang="en-US" sz="1400" dirty="0" smtClean="0"/>
              <a:t>区</a:t>
            </a:r>
            <a:endParaRPr lang="zh-CN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763688" y="48351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值存储区</a:t>
            </a:r>
            <a:endParaRPr lang="zh-CN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83568" y="843558"/>
            <a:ext cx="4564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btns</a:t>
            </a:r>
            <a:endParaRPr lang="zh-CN" altLang="en-US" sz="1200" dirty="0"/>
          </a:p>
        </p:txBody>
      </p:sp>
      <p:sp>
        <p:nvSpPr>
          <p:cNvPr id="16" name="圆角矩形 15"/>
          <p:cNvSpPr/>
          <p:nvPr/>
        </p:nvSpPr>
        <p:spPr>
          <a:xfrm>
            <a:off x="3131840" y="483518"/>
            <a:ext cx="1296144" cy="13681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275856" y="195486"/>
            <a:ext cx="1073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aaafff000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03848" y="771550"/>
            <a:ext cx="11019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0:aaafff111,</a:t>
            </a:r>
          </a:p>
          <a:p>
            <a:r>
              <a:rPr lang="en-US" altLang="zh-CN" sz="1400" dirty="0" smtClean="0"/>
              <a:t>1: aaafff222,</a:t>
            </a:r>
          </a:p>
          <a:p>
            <a:r>
              <a:rPr lang="en-US" altLang="zh-CN" sz="1400" dirty="0" smtClean="0"/>
              <a:t>2:aaafff333</a:t>
            </a:r>
            <a:endParaRPr lang="zh-CN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907704" y="843558"/>
            <a:ext cx="777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aaafff000</a:t>
            </a:r>
            <a:endParaRPr lang="zh-CN" altLang="en-US" sz="1200" dirty="0" smtClean="0"/>
          </a:p>
        </p:txBody>
      </p:sp>
      <p:cxnSp>
        <p:nvCxnSpPr>
          <p:cNvPr id="21" name="直接连接符 20"/>
          <p:cNvCxnSpPr>
            <a:stCxn id="15" idx="3"/>
            <a:endCxn id="19" idx="1"/>
          </p:cNvCxnSpPr>
          <p:nvPr/>
        </p:nvCxnSpPr>
        <p:spPr>
          <a:xfrm>
            <a:off x="1140040" y="982058"/>
            <a:ext cx="7676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endCxn id="16" idx="1"/>
          </p:cNvCxnSpPr>
          <p:nvPr/>
        </p:nvCxnSpPr>
        <p:spPr>
          <a:xfrm>
            <a:off x="2699792" y="987574"/>
            <a:ext cx="432048" cy="180020"/>
          </a:xfrm>
          <a:prstGeom prst="bentConnector3">
            <a:avLst>
              <a:gd name="adj1" fmla="val 6175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4716016" y="699542"/>
            <a:ext cx="1224136" cy="11521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788024" y="411510"/>
            <a:ext cx="1073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aaafff111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788024" y="915566"/>
            <a:ext cx="1253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className:…,</a:t>
            </a:r>
          </a:p>
          <a:p>
            <a:r>
              <a:rPr lang="en-US" altLang="zh-CN" sz="1200" dirty="0" smtClean="0"/>
              <a:t>Style:…,</a:t>
            </a:r>
          </a:p>
          <a:p>
            <a:r>
              <a:rPr lang="en-US" altLang="zh-CN" sz="1200" dirty="0" smtClean="0"/>
              <a:t>onclick:aaafff444</a:t>
            </a:r>
            <a:endParaRPr lang="zh-CN" altLang="en-US" sz="1200" dirty="0"/>
          </a:p>
        </p:txBody>
      </p:sp>
      <p:sp>
        <p:nvSpPr>
          <p:cNvPr id="28" name="圆角矩形 27"/>
          <p:cNvSpPr/>
          <p:nvPr/>
        </p:nvSpPr>
        <p:spPr>
          <a:xfrm>
            <a:off x="6156176" y="699542"/>
            <a:ext cx="1224136" cy="11521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228184" y="411510"/>
            <a:ext cx="1073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aaafff222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228184" y="915566"/>
            <a:ext cx="1253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className:…,</a:t>
            </a:r>
          </a:p>
          <a:p>
            <a:r>
              <a:rPr lang="en-US" altLang="zh-CN" sz="1200" dirty="0" smtClean="0"/>
              <a:t>Style:…,</a:t>
            </a:r>
          </a:p>
          <a:p>
            <a:r>
              <a:rPr lang="en-US" altLang="zh-CN" sz="1200" dirty="0" smtClean="0"/>
              <a:t>onclick:aaafff555</a:t>
            </a:r>
            <a:endParaRPr lang="zh-CN" altLang="en-US" sz="1200" dirty="0"/>
          </a:p>
        </p:txBody>
      </p:sp>
      <p:sp>
        <p:nvSpPr>
          <p:cNvPr id="31" name="圆角矩形 30"/>
          <p:cNvSpPr/>
          <p:nvPr/>
        </p:nvSpPr>
        <p:spPr>
          <a:xfrm>
            <a:off x="7596336" y="699542"/>
            <a:ext cx="1224136" cy="11521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668344" y="411510"/>
            <a:ext cx="1073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aaafff333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668344" y="915566"/>
            <a:ext cx="1253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className:…,</a:t>
            </a:r>
          </a:p>
          <a:p>
            <a:r>
              <a:rPr lang="en-US" altLang="zh-CN" sz="1200" dirty="0" smtClean="0"/>
              <a:t>Style:…,</a:t>
            </a:r>
          </a:p>
          <a:p>
            <a:r>
              <a:rPr lang="en-US" altLang="zh-CN" sz="1200" dirty="0" smtClean="0"/>
              <a:t>onclick:aaafff666</a:t>
            </a:r>
            <a:endParaRPr lang="zh-CN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5796136" y="0"/>
            <a:ext cx="1629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r>
              <a:rPr lang="en-US" altLang="zh-CN" dirty="0" smtClean="0"/>
              <a:t>button</a:t>
            </a:r>
            <a:r>
              <a:rPr lang="zh-CN" altLang="en-US" dirty="0" smtClean="0"/>
              <a:t>按钮</a:t>
            </a:r>
            <a:endParaRPr lang="zh-CN" altLang="en-US" dirty="0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4139952" y="915566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8" idx="3"/>
          </p:cNvCxnSpPr>
          <p:nvPr/>
        </p:nvCxnSpPr>
        <p:spPr>
          <a:xfrm flipV="1">
            <a:off x="4305753" y="1131590"/>
            <a:ext cx="1778415" cy="9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4139952" y="1347614"/>
            <a:ext cx="33843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55576" y="1059582"/>
            <a:ext cx="219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</a:t>
            </a:r>
            <a:endParaRPr lang="zh-CN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2123728" y="105958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3</a:t>
            </a:r>
            <a:endParaRPr lang="zh-CN" altLang="en-US" sz="1200" dirty="0"/>
          </a:p>
        </p:txBody>
      </p:sp>
      <p:cxnSp>
        <p:nvCxnSpPr>
          <p:cNvPr id="44" name="直接连接符 43"/>
          <p:cNvCxnSpPr>
            <a:stCxn id="41" idx="3"/>
            <a:endCxn id="42" idx="1"/>
          </p:cNvCxnSpPr>
          <p:nvPr/>
        </p:nvCxnSpPr>
        <p:spPr>
          <a:xfrm>
            <a:off x="975508" y="1198082"/>
            <a:ext cx="1148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23528" y="1563638"/>
            <a:ext cx="25922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i=0</a:t>
            </a:r>
            <a:r>
              <a:rPr lang="en-US" altLang="zh-CN" sz="1200" dirty="0" smtClean="0"/>
              <a:t>;</a:t>
            </a:r>
            <a:endParaRPr lang="en-US" altLang="zh-CN" sz="1200" dirty="0" smtClean="0"/>
          </a:p>
          <a:p>
            <a:r>
              <a:rPr lang="en-US" altLang="zh-CN" sz="1200" dirty="0" smtClean="0"/>
              <a:t> </a:t>
            </a:r>
            <a:r>
              <a:rPr lang="en-US" altLang="zh-CN" sz="1200" dirty="0" smtClean="0"/>
              <a:t>btns[0].</a:t>
            </a:r>
            <a:r>
              <a:rPr lang="en-US" altLang="zh-CN" sz="1200" dirty="0" smtClean="0"/>
              <a:t>onclick = function(){alert(i</a:t>
            </a:r>
            <a:r>
              <a:rPr lang="en-US" altLang="zh-CN" sz="1200" dirty="0" smtClean="0"/>
              <a:t>)}</a:t>
            </a:r>
          </a:p>
          <a:p>
            <a:r>
              <a:rPr lang="en-US" altLang="zh-CN" sz="1200" dirty="0" smtClean="0"/>
              <a:t>i=1</a:t>
            </a:r>
          </a:p>
          <a:p>
            <a:r>
              <a:rPr lang="en-US" altLang="zh-CN" sz="1200" dirty="0" smtClean="0"/>
              <a:t> </a:t>
            </a:r>
            <a:r>
              <a:rPr lang="en-US" altLang="zh-CN" sz="1200" dirty="0" smtClean="0"/>
              <a:t>btns[1].</a:t>
            </a:r>
            <a:r>
              <a:rPr lang="en-US" altLang="zh-CN" sz="1200" dirty="0" smtClean="0"/>
              <a:t>onclick = function(){alert(i</a:t>
            </a:r>
            <a:r>
              <a:rPr lang="en-US" altLang="zh-CN" sz="1200" dirty="0" smtClean="0"/>
              <a:t>)}</a:t>
            </a:r>
          </a:p>
          <a:p>
            <a:r>
              <a:rPr lang="en-US" altLang="zh-CN" sz="1200" dirty="0" smtClean="0"/>
              <a:t>i=2</a:t>
            </a:r>
          </a:p>
          <a:p>
            <a:r>
              <a:rPr lang="en-US" altLang="zh-CN" sz="1200" dirty="0" smtClean="0"/>
              <a:t>btns[2].</a:t>
            </a:r>
            <a:r>
              <a:rPr lang="en-US" altLang="zh-CN" sz="1200" dirty="0" smtClean="0"/>
              <a:t>onclick = function(){alert(i</a:t>
            </a:r>
            <a:r>
              <a:rPr lang="en-US" altLang="zh-CN" sz="1200" dirty="0" smtClean="0"/>
              <a:t>)}</a:t>
            </a:r>
          </a:p>
          <a:p>
            <a:r>
              <a:rPr lang="en-US" altLang="zh-CN" sz="1200" dirty="0" smtClean="0"/>
              <a:t>i=3</a:t>
            </a:r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zh-CN" altLang="en-US" sz="1200" dirty="0"/>
          </a:p>
        </p:txBody>
      </p:sp>
      <p:sp>
        <p:nvSpPr>
          <p:cNvPr id="46" name="圆角矩形 45"/>
          <p:cNvSpPr/>
          <p:nvPr/>
        </p:nvSpPr>
        <p:spPr>
          <a:xfrm>
            <a:off x="4716016" y="2139702"/>
            <a:ext cx="1224136" cy="100811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4788024" y="1851670"/>
            <a:ext cx="1073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aaafff444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004048" y="2427734"/>
            <a:ext cx="676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‘</a:t>
            </a:r>
            <a:r>
              <a:rPr lang="en-US" altLang="zh-CN" sz="1200" dirty="0" smtClean="0"/>
              <a:t>alert(i</a:t>
            </a:r>
            <a:r>
              <a:rPr lang="en-US" altLang="zh-CN" sz="1200" dirty="0" smtClean="0"/>
              <a:t>)’</a:t>
            </a:r>
            <a:endParaRPr lang="zh-CN" altLang="en-US" sz="1200" dirty="0"/>
          </a:p>
        </p:txBody>
      </p:sp>
      <p:cxnSp>
        <p:nvCxnSpPr>
          <p:cNvPr id="50" name="直接箭头连接符 49"/>
          <p:cNvCxnSpPr/>
          <p:nvPr/>
        </p:nvCxnSpPr>
        <p:spPr>
          <a:xfrm>
            <a:off x="5652120" y="149163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6156176" y="2139702"/>
            <a:ext cx="1224136" cy="100811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6444208" y="2427734"/>
            <a:ext cx="676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‘</a:t>
            </a:r>
            <a:r>
              <a:rPr lang="en-US" altLang="zh-CN" sz="1200" dirty="0" smtClean="0"/>
              <a:t>alert(i</a:t>
            </a:r>
            <a:r>
              <a:rPr lang="en-US" altLang="zh-CN" sz="1200" dirty="0" smtClean="0"/>
              <a:t>)’</a:t>
            </a:r>
            <a:endParaRPr lang="zh-CN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6228184" y="1851670"/>
            <a:ext cx="1073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aaafff555</a:t>
            </a:r>
            <a:endParaRPr lang="zh-CN" altLang="en-US" dirty="0"/>
          </a:p>
        </p:txBody>
      </p:sp>
      <p:cxnSp>
        <p:nvCxnSpPr>
          <p:cNvPr id="55" name="直接箭头连接符 54"/>
          <p:cNvCxnSpPr/>
          <p:nvPr/>
        </p:nvCxnSpPr>
        <p:spPr>
          <a:xfrm>
            <a:off x="7164288" y="149163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圆角矩形 58"/>
          <p:cNvSpPr/>
          <p:nvPr/>
        </p:nvSpPr>
        <p:spPr>
          <a:xfrm>
            <a:off x="7596336" y="2139702"/>
            <a:ext cx="1224136" cy="100811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7884368" y="2427734"/>
            <a:ext cx="676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‘</a:t>
            </a:r>
            <a:r>
              <a:rPr lang="en-US" altLang="zh-CN" sz="1200" dirty="0" smtClean="0"/>
              <a:t>alert(i</a:t>
            </a:r>
            <a:r>
              <a:rPr lang="en-US" altLang="zh-CN" sz="1200" dirty="0" smtClean="0"/>
              <a:t>)’</a:t>
            </a:r>
            <a:endParaRPr lang="zh-CN" alt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7668344" y="1851670"/>
            <a:ext cx="1073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aaafff666</a:t>
            </a:r>
            <a:endParaRPr lang="zh-CN" altLang="en-US" dirty="0"/>
          </a:p>
        </p:txBody>
      </p:sp>
      <p:cxnSp>
        <p:nvCxnSpPr>
          <p:cNvPr id="63" name="直接箭头连接符 62"/>
          <p:cNvCxnSpPr/>
          <p:nvPr/>
        </p:nvCxnSpPr>
        <p:spPr>
          <a:xfrm>
            <a:off x="8604448" y="149163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4788024" y="3507854"/>
            <a:ext cx="1080120" cy="1440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4860032" y="329183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私</a:t>
            </a:r>
            <a:r>
              <a:rPr lang="zh-CN" altLang="en-US" sz="1200" dirty="0" smtClean="0"/>
              <a:t>有栈内存</a:t>
            </a:r>
            <a:endParaRPr lang="zh-CN" altLang="en-US" sz="1200" dirty="0"/>
          </a:p>
        </p:txBody>
      </p:sp>
      <p:cxnSp>
        <p:nvCxnSpPr>
          <p:cNvPr id="67" name="直接连接符 66"/>
          <p:cNvCxnSpPr/>
          <p:nvPr/>
        </p:nvCxnSpPr>
        <p:spPr>
          <a:xfrm>
            <a:off x="4788024" y="3939902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5364088" y="3507854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716016" y="4155926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alert(i</a:t>
            </a:r>
            <a:r>
              <a:rPr lang="en-US" altLang="zh-CN" dirty="0" smtClean="0"/>
              <a:t>) // 3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6228184" y="3507854"/>
            <a:ext cx="1080120" cy="1440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6300192" y="329183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私</a:t>
            </a:r>
            <a:r>
              <a:rPr lang="zh-CN" altLang="en-US" sz="1200" dirty="0" smtClean="0"/>
              <a:t>有栈内存</a:t>
            </a:r>
            <a:endParaRPr lang="zh-CN" altLang="en-US" sz="1200" dirty="0"/>
          </a:p>
        </p:txBody>
      </p:sp>
      <p:cxnSp>
        <p:nvCxnSpPr>
          <p:cNvPr id="73" name="直接连接符 72"/>
          <p:cNvCxnSpPr/>
          <p:nvPr/>
        </p:nvCxnSpPr>
        <p:spPr>
          <a:xfrm>
            <a:off x="6228184" y="3939902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6804248" y="3507854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156176" y="4155926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alert(i</a:t>
            </a:r>
            <a:r>
              <a:rPr lang="en-US" altLang="zh-CN" dirty="0" smtClean="0"/>
              <a:t>) // 3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7668344" y="3507854"/>
            <a:ext cx="1080120" cy="1440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7740352" y="329183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私</a:t>
            </a:r>
            <a:r>
              <a:rPr lang="zh-CN" altLang="en-US" sz="1200" dirty="0" smtClean="0"/>
              <a:t>有栈内存</a:t>
            </a:r>
            <a:endParaRPr lang="zh-CN" altLang="en-US" sz="1200" dirty="0"/>
          </a:p>
        </p:txBody>
      </p:sp>
      <p:cxnSp>
        <p:nvCxnSpPr>
          <p:cNvPr id="78" name="直接连接符 77"/>
          <p:cNvCxnSpPr/>
          <p:nvPr/>
        </p:nvCxnSpPr>
        <p:spPr>
          <a:xfrm>
            <a:off x="7668344" y="3939902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8244408" y="3507854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596336" y="4155926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alert(i</a:t>
            </a:r>
            <a:r>
              <a:rPr lang="en-US" altLang="zh-CN" dirty="0" smtClean="0"/>
              <a:t>) // 3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483518"/>
            <a:ext cx="2592288" cy="41764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1234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栈内存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323528" y="1563638"/>
            <a:ext cx="2592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619672" y="483518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23528" y="843558"/>
            <a:ext cx="2592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7544" y="48351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变量存储</a:t>
            </a:r>
            <a:r>
              <a:rPr lang="zh-CN" altLang="en-US" sz="1400" dirty="0" smtClean="0"/>
              <a:t>区</a:t>
            </a:r>
            <a:endParaRPr lang="zh-CN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63688" y="48351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值存储区</a:t>
            </a:r>
            <a:endParaRPr lang="zh-CN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83568" y="843558"/>
            <a:ext cx="4564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btns</a:t>
            </a:r>
            <a:endParaRPr lang="zh-CN" altLang="en-US" sz="1200" dirty="0"/>
          </a:p>
        </p:txBody>
      </p:sp>
      <p:sp>
        <p:nvSpPr>
          <p:cNvPr id="12" name="圆角矩形 11"/>
          <p:cNvSpPr/>
          <p:nvPr/>
        </p:nvSpPr>
        <p:spPr>
          <a:xfrm>
            <a:off x="3131840" y="483518"/>
            <a:ext cx="1296144" cy="13681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275856" y="195486"/>
            <a:ext cx="1073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aaafff000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03848" y="771550"/>
            <a:ext cx="11019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0:aaafff111,</a:t>
            </a:r>
          </a:p>
          <a:p>
            <a:r>
              <a:rPr lang="en-US" altLang="zh-CN" sz="1400" dirty="0" smtClean="0"/>
              <a:t>1: aaafff222,</a:t>
            </a:r>
          </a:p>
          <a:p>
            <a:r>
              <a:rPr lang="en-US" altLang="zh-CN" sz="1400" dirty="0" smtClean="0"/>
              <a:t>2:aaafff333</a:t>
            </a:r>
            <a:endParaRPr lang="zh-CN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907704" y="843558"/>
            <a:ext cx="777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aaafff000</a:t>
            </a:r>
            <a:endParaRPr lang="zh-CN" altLang="en-US" sz="1200" dirty="0" smtClean="0"/>
          </a:p>
        </p:txBody>
      </p:sp>
      <p:cxnSp>
        <p:nvCxnSpPr>
          <p:cNvPr id="16" name="直接连接符 15"/>
          <p:cNvCxnSpPr>
            <a:stCxn id="11" idx="3"/>
            <a:endCxn id="15" idx="1"/>
          </p:cNvCxnSpPr>
          <p:nvPr/>
        </p:nvCxnSpPr>
        <p:spPr>
          <a:xfrm>
            <a:off x="1140040" y="982058"/>
            <a:ext cx="7676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endCxn id="12" idx="1"/>
          </p:cNvCxnSpPr>
          <p:nvPr/>
        </p:nvCxnSpPr>
        <p:spPr>
          <a:xfrm>
            <a:off x="2699792" y="987574"/>
            <a:ext cx="432048" cy="180020"/>
          </a:xfrm>
          <a:prstGeom prst="bentConnector3">
            <a:avLst>
              <a:gd name="adj1" fmla="val 6175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4716016" y="699542"/>
            <a:ext cx="1224136" cy="11521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788024" y="411510"/>
            <a:ext cx="1073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aaafff111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788024" y="915566"/>
            <a:ext cx="12532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className:…,</a:t>
            </a:r>
          </a:p>
          <a:p>
            <a:r>
              <a:rPr lang="en-US" altLang="zh-CN" sz="1200" dirty="0" smtClean="0"/>
              <a:t>Style:…,</a:t>
            </a:r>
          </a:p>
          <a:p>
            <a:r>
              <a:rPr lang="en-US" altLang="zh-CN" sz="1200" dirty="0" smtClean="0"/>
              <a:t>onclick:aaafff444</a:t>
            </a:r>
          </a:p>
          <a:p>
            <a:r>
              <a:rPr lang="en-US" altLang="zh-CN" sz="1200" dirty="0" smtClean="0"/>
              <a:t>x</a:t>
            </a:r>
            <a:r>
              <a:rPr lang="en-US" altLang="zh-CN" sz="1200" dirty="0" smtClean="0"/>
              <a:t>:0</a:t>
            </a:r>
            <a:endParaRPr lang="zh-CN" altLang="en-US" sz="1200" dirty="0"/>
          </a:p>
        </p:txBody>
      </p:sp>
      <p:sp>
        <p:nvSpPr>
          <p:cNvPr id="21" name="圆角矩形 20"/>
          <p:cNvSpPr/>
          <p:nvPr/>
        </p:nvSpPr>
        <p:spPr>
          <a:xfrm>
            <a:off x="6156176" y="699542"/>
            <a:ext cx="1224136" cy="11521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228184" y="411510"/>
            <a:ext cx="1073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aaafff222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228184" y="915566"/>
            <a:ext cx="12532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className:…,</a:t>
            </a:r>
          </a:p>
          <a:p>
            <a:r>
              <a:rPr lang="en-US" altLang="zh-CN" sz="1200" dirty="0" smtClean="0"/>
              <a:t>Style:…,</a:t>
            </a:r>
          </a:p>
          <a:p>
            <a:r>
              <a:rPr lang="en-US" altLang="zh-CN" sz="1200" dirty="0" smtClean="0"/>
              <a:t>onclick:aaafff555</a:t>
            </a:r>
          </a:p>
          <a:p>
            <a:r>
              <a:rPr lang="en-US" altLang="zh-CN" sz="1200" dirty="0" smtClean="0"/>
              <a:t>x</a:t>
            </a:r>
            <a:r>
              <a:rPr lang="en-US" altLang="zh-CN" sz="1200" dirty="0" smtClean="0"/>
              <a:t>:1</a:t>
            </a:r>
            <a:endParaRPr lang="zh-CN" altLang="en-US" sz="1200" dirty="0"/>
          </a:p>
        </p:txBody>
      </p:sp>
      <p:sp>
        <p:nvSpPr>
          <p:cNvPr id="24" name="圆角矩形 23"/>
          <p:cNvSpPr/>
          <p:nvPr/>
        </p:nvSpPr>
        <p:spPr>
          <a:xfrm>
            <a:off x="7596336" y="699542"/>
            <a:ext cx="1224136" cy="11521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668344" y="411510"/>
            <a:ext cx="1073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aaafff333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668344" y="915566"/>
            <a:ext cx="12532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className:…,</a:t>
            </a:r>
          </a:p>
          <a:p>
            <a:r>
              <a:rPr lang="en-US" altLang="zh-CN" sz="1200" dirty="0" smtClean="0"/>
              <a:t>Style:…,</a:t>
            </a:r>
          </a:p>
          <a:p>
            <a:r>
              <a:rPr lang="en-US" altLang="zh-CN" sz="1200" dirty="0" smtClean="0"/>
              <a:t>onclick:aaafff666</a:t>
            </a:r>
          </a:p>
          <a:p>
            <a:r>
              <a:rPr lang="en-US" altLang="zh-CN" sz="1200" dirty="0" smtClean="0"/>
              <a:t>x</a:t>
            </a:r>
            <a:r>
              <a:rPr lang="en-US" altLang="zh-CN" sz="1200" dirty="0" smtClean="0"/>
              <a:t>:2</a:t>
            </a:r>
            <a:endParaRPr lang="zh-CN" altLang="en-US" sz="1200" dirty="0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4139952" y="915566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4" idx="3"/>
          </p:cNvCxnSpPr>
          <p:nvPr/>
        </p:nvCxnSpPr>
        <p:spPr>
          <a:xfrm flipV="1">
            <a:off x="4305753" y="1131590"/>
            <a:ext cx="1778415" cy="9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139952" y="1347614"/>
            <a:ext cx="33843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55576" y="1059582"/>
            <a:ext cx="219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</a:t>
            </a:r>
            <a:endParaRPr lang="zh-CN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123728" y="105958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3</a:t>
            </a:r>
            <a:endParaRPr lang="zh-CN" altLang="en-US" sz="1200" dirty="0"/>
          </a:p>
        </p:txBody>
      </p:sp>
      <p:cxnSp>
        <p:nvCxnSpPr>
          <p:cNvPr id="32" name="直接连接符 31"/>
          <p:cNvCxnSpPr>
            <a:stCxn id="30" idx="3"/>
            <a:endCxn id="31" idx="1"/>
          </p:cNvCxnSpPr>
          <p:nvPr/>
        </p:nvCxnSpPr>
        <p:spPr>
          <a:xfrm>
            <a:off x="975508" y="1198082"/>
            <a:ext cx="1148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3528" y="1563638"/>
            <a:ext cx="25922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i=0;</a:t>
            </a:r>
          </a:p>
          <a:p>
            <a:r>
              <a:rPr lang="en-US" altLang="zh-CN" sz="1200" dirty="0" smtClean="0"/>
              <a:t> btns[0].</a:t>
            </a:r>
            <a:r>
              <a:rPr lang="en-US" altLang="zh-CN" sz="1200" dirty="0" smtClean="0"/>
              <a:t>x = </a:t>
            </a:r>
            <a:r>
              <a:rPr lang="en-US" altLang="zh-CN" sz="1200" dirty="0" smtClean="0"/>
              <a:t>0;</a:t>
            </a:r>
          </a:p>
          <a:p>
            <a:r>
              <a:rPr lang="en-US" altLang="zh-CN" sz="1200" dirty="0" smtClean="0"/>
              <a:t> </a:t>
            </a:r>
            <a:r>
              <a:rPr lang="en-US" altLang="zh-CN" sz="1200" dirty="0" smtClean="0"/>
              <a:t>btns[0].</a:t>
            </a:r>
            <a:r>
              <a:rPr lang="en-US" altLang="zh-CN" sz="1200" dirty="0" smtClean="0"/>
              <a:t>onclick = function(){</a:t>
            </a:r>
            <a:r>
              <a:rPr lang="en-US" altLang="zh-CN" sz="1200" dirty="0" smtClean="0"/>
              <a:t>alert(this.x)}</a:t>
            </a:r>
          </a:p>
          <a:p>
            <a:r>
              <a:rPr lang="en-US" altLang="zh-CN" sz="1200" dirty="0" smtClean="0"/>
              <a:t>i=1</a:t>
            </a:r>
          </a:p>
          <a:p>
            <a:r>
              <a:rPr lang="en-US" altLang="zh-CN" sz="1200" dirty="0" smtClean="0"/>
              <a:t> btns[1].</a:t>
            </a:r>
            <a:r>
              <a:rPr lang="en-US" altLang="zh-CN" sz="1200" dirty="0" smtClean="0"/>
              <a:t>x = </a:t>
            </a:r>
            <a:r>
              <a:rPr lang="en-US" altLang="zh-CN" sz="1200" dirty="0" smtClean="0"/>
              <a:t>1;</a:t>
            </a:r>
          </a:p>
          <a:p>
            <a:r>
              <a:rPr lang="en-US" altLang="zh-CN" sz="1200" dirty="0" smtClean="0"/>
              <a:t> </a:t>
            </a:r>
            <a:r>
              <a:rPr lang="en-US" altLang="zh-CN" sz="1200" dirty="0" smtClean="0"/>
              <a:t>btns[1].</a:t>
            </a:r>
            <a:r>
              <a:rPr lang="en-US" altLang="zh-CN" sz="1200" dirty="0" smtClean="0"/>
              <a:t>onclick = function(){alert(i</a:t>
            </a:r>
            <a:r>
              <a:rPr lang="en-US" altLang="zh-CN" sz="1200" dirty="0" smtClean="0"/>
              <a:t>)}</a:t>
            </a:r>
          </a:p>
          <a:p>
            <a:r>
              <a:rPr lang="en-US" altLang="zh-CN" sz="1200" dirty="0" smtClean="0"/>
              <a:t>i=2</a:t>
            </a:r>
          </a:p>
          <a:p>
            <a:r>
              <a:rPr lang="en-US" altLang="zh-CN" sz="1200" dirty="0" smtClean="0"/>
              <a:t> </a:t>
            </a:r>
            <a:r>
              <a:rPr lang="en-US" altLang="zh-CN" sz="1200" dirty="0" smtClean="0"/>
              <a:t>btns[2].</a:t>
            </a:r>
            <a:r>
              <a:rPr lang="en-US" altLang="zh-CN" sz="1200" dirty="0" smtClean="0"/>
              <a:t>x = 2</a:t>
            </a:r>
            <a:r>
              <a:rPr lang="en-US" altLang="zh-CN" sz="1200" dirty="0" smtClean="0"/>
              <a:t>;</a:t>
            </a:r>
          </a:p>
          <a:p>
            <a:r>
              <a:rPr lang="en-US" altLang="zh-CN" sz="1200" dirty="0" smtClean="0"/>
              <a:t>btns[2].</a:t>
            </a:r>
            <a:r>
              <a:rPr lang="en-US" altLang="zh-CN" sz="1200" dirty="0" smtClean="0"/>
              <a:t>onclick = function(){alert(i</a:t>
            </a:r>
            <a:r>
              <a:rPr lang="en-US" altLang="zh-CN" sz="1200" dirty="0" smtClean="0"/>
              <a:t>)}</a:t>
            </a:r>
          </a:p>
          <a:p>
            <a:r>
              <a:rPr lang="en-US" altLang="zh-CN" sz="1200" dirty="0" smtClean="0"/>
              <a:t>i=3</a:t>
            </a:r>
          </a:p>
          <a:p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zh-CN" altLang="en-US" sz="1200" dirty="0"/>
          </a:p>
        </p:txBody>
      </p:sp>
      <p:sp>
        <p:nvSpPr>
          <p:cNvPr id="34" name="圆角矩形 33"/>
          <p:cNvSpPr/>
          <p:nvPr/>
        </p:nvSpPr>
        <p:spPr>
          <a:xfrm>
            <a:off x="4716016" y="2139702"/>
            <a:ext cx="1224136" cy="100811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4788024" y="1851670"/>
            <a:ext cx="1073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aaafff444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60032" y="2427734"/>
            <a:ext cx="974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‘alert(this.x)’</a:t>
            </a:r>
            <a:endParaRPr lang="zh-CN" altLang="en-US" sz="1200" dirty="0"/>
          </a:p>
        </p:txBody>
      </p:sp>
      <p:cxnSp>
        <p:nvCxnSpPr>
          <p:cNvPr id="37" name="直接箭头连接符 36"/>
          <p:cNvCxnSpPr/>
          <p:nvPr/>
        </p:nvCxnSpPr>
        <p:spPr>
          <a:xfrm>
            <a:off x="5652120" y="149163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6156176" y="2139702"/>
            <a:ext cx="1224136" cy="100811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300192" y="2427734"/>
            <a:ext cx="974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‘alert(this.x)’</a:t>
            </a:r>
            <a:endParaRPr lang="zh-CN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6228184" y="1851670"/>
            <a:ext cx="1073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aaafff555</a:t>
            </a:r>
            <a:endParaRPr lang="zh-CN" altLang="en-US" dirty="0"/>
          </a:p>
        </p:txBody>
      </p:sp>
      <p:cxnSp>
        <p:nvCxnSpPr>
          <p:cNvPr id="41" name="直接箭头连接符 40"/>
          <p:cNvCxnSpPr/>
          <p:nvPr/>
        </p:nvCxnSpPr>
        <p:spPr>
          <a:xfrm>
            <a:off x="7164288" y="149163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7596336" y="2139702"/>
            <a:ext cx="1224136" cy="100811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7740352" y="2427734"/>
            <a:ext cx="974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‘alert(this.x)’</a:t>
            </a:r>
            <a:endParaRPr lang="zh-CN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7668344" y="1851670"/>
            <a:ext cx="1073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aaafff666</a:t>
            </a:r>
            <a:endParaRPr lang="zh-CN" altLang="en-US" dirty="0"/>
          </a:p>
        </p:txBody>
      </p:sp>
      <p:cxnSp>
        <p:nvCxnSpPr>
          <p:cNvPr id="45" name="直接箭头连接符 44"/>
          <p:cNvCxnSpPr/>
          <p:nvPr/>
        </p:nvCxnSpPr>
        <p:spPr>
          <a:xfrm>
            <a:off x="8604448" y="149163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4788024" y="3507854"/>
            <a:ext cx="1080120" cy="1440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4860032" y="329183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私</a:t>
            </a:r>
            <a:r>
              <a:rPr lang="zh-CN" altLang="en-US" sz="1200" dirty="0" smtClean="0"/>
              <a:t>有栈内存</a:t>
            </a:r>
            <a:endParaRPr lang="zh-CN" altLang="en-US" sz="1200" dirty="0"/>
          </a:p>
        </p:txBody>
      </p:sp>
      <p:cxnSp>
        <p:nvCxnSpPr>
          <p:cNvPr id="48" name="直接连接符 47"/>
          <p:cNvCxnSpPr/>
          <p:nvPr/>
        </p:nvCxnSpPr>
        <p:spPr>
          <a:xfrm>
            <a:off x="4788024" y="3939902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5364088" y="3507854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716016" y="4227934"/>
            <a:ext cx="1168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alert(this.x) // 0</a:t>
            </a:r>
            <a:endParaRPr lang="zh-CN" altLang="en-US" sz="1200" dirty="0"/>
          </a:p>
        </p:txBody>
      </p:sp>
      <p:sp>
        <p:nvSpPr>
          <p:cNvPr id="51" name="矩形 50"/>
          <p:cNvSpPr/>
          <p:nvPr/>
        </p:nvSpPr>
        <p:spPr>
          <a:xfrm>
            <a:off x="6228184" y="3507854"/>
            <a:ext cx="1080120" cy="1440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6300192" y="329183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私</a:t>
            </a:r>
            <a:r>
              <a:rPr lang="zh-CN" altLang="en-US" sz="1200" dirty="0" smtClean="0"/>
              <a:t>有栈内存</a:t>
            </a:r>
            <a:endParaRPr lang="zh-CN" altLang="en-US" sz="1200" dirty="0"/>
          </a:p>
        </p:txBody>
      </p:sp>
      <p:cxnSp>
        <p:nvCxnSpPr>
          <p:cNvPr id="53" name="直接连接符 52"/>
          <p:cNvCxnSpPr/>
          <p:nvPr/>
        </p:nvCxnSpPr>
        <p:spPr>
          <a:xfrm>
            <a:off x="6228184" y="3939902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6804248" y="3507854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7668344" y="3507854"/>
            <a:ext cx="1080120" cy="1440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7740352" y="329183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私</a:t>
            </a:r>
            <a:r>
              <a:rPr lang="zh-CN" altLang="en-US" sz="1200" dirty="0" smtClean="0"/>
              <a:t>有栈内存</a:t>
            </a:r>
            <a:endParaRPr lang="zh-CN" altLang="en-US" sz="1200" dirty="0"/>
          </a:p>
        </p:txBody>
      </p:sp>
      <p:cxnSp>
        <p:nvCxnSpPr>
          <p:cNvPr id="58" name="直接连接符 57"/>
          <p:cNvCxnSpPr/>
          <p:nvPr/>
        </p:nvCxnSpPr>
        <p:spPr>
          <a:xfrm>
            <a:off x="7668344" y="3939902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8244408" y="3507854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156176" y="4227934"/>
            <a:ext cx="1168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alert(this.x) // 1</a:t>
            </a:r>
            <a:endParaRPr lang="zh-CN" alt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7596336" y="4227934"/>
            <a:ext cx="1168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alert(this.x) // 2</a:t>
            </a:r>
            <a:endParaRPr lang="zh-CN" alt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2987824" y="2355726"/>
            <a:ext cx="15841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r>
              <a:rPr lang="zh-CN" altLang="en-US" sz="1200" dirty="0" smtClean="0"/>
              <a:t>、函数执行会形成私有栈内存，</a:t>
            </a:r>
            <a:endParaRPr lang="en-US" altLang="zh-CN" sz="1200" dirty="0" smtClean="0"/>
          </a:p>
          <a:p>
            <a:r>
              <a:rPr lang="en-US" altLang="zh-CN" sz="1200" dirty="0" smtClean="0"/>
              <a:t>2</a:t>
            </a:r>
            <a:r>
              <a:rPr lang="zh-CN" altLang="en-US" sz="1200" dirty="0" smtClean="0"/>
              <a:t>、函数每执行一次就会重新形成私有栈内存，把代码重新执行一遍</a:t>
            </a:r>
            <a:endParaRPr lang="en-US" altLang="zh-CN" sz="1200" dirty="0" smtClean="0"/>
          </a:p>
          <a:p>
            <a:r>
              <a:rPr lang="en-US" altLang="zh-CN" sz="1200" dirty="0" smtClean="0"/>
              <a:t>3</a:t>
            </a:r>
            <a:r>
              <a:rPr lang="zh-CN" altLang="en-US" sz="1200" dirty="0" smtClean="0"/>
              <a:t>、函数存储的时候：会把函数里边的代码转换为字符串存储到堆内存中，</a:t>
            </a:r>
            <a:endParaRPr lang="zh-CN" alt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256</Words>
  <Application>Microsoft Office PowerPoint</Application>
  <PresentationFormat>全屏显示(16:9)</PresentationFormat>
  <Paragraphs>96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3</cp:revision>
  <dcterms:modified xsi:type="dcterms:W3CDTF">2019-12-21T04:05:16Z</dcterms:modified>
</cp:coreProperties>
</file>