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110" d="100"/>
          <a:sy n="110" d="100"/>
        </p:scale>
        <p:origin x="-1301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2019/12/31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92257" y="0"/>
            <a:ext cx="28517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         console.log(a);// un  12</a:t>
            </a:r>
          </a:p>
          <a:p>
            <a:r>
              <a:rPr lang="en-US" altLang="zh-CN" dirty="0" smtClean="0"/>
              <a:t>         var a = 12;</a:t>
            </a:r>
          </a:p>
          <a:p>
            <a:r>
              <a:rPr lang="en-US" altLang="zh-CN" dirty="0" smtClean="0"/>
              <a:t>         console.log(a); // 12</a:t>
            </a:r>
          </a:p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183560" y="915566"/>
            <a:ext cx="396044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        变量提升：是浏览器的一种运行机制</a:t>
            </a:r>
          </a:p>
          <a:p>
            <a:r>
              <a:rPr lang="zh-CN" altLang="en-US" sz="1600" dirty="0" smtClean="0"/>
              <a:t>        在代码执行之前</a:t>
            </a:r>
            <a:r>
              <a:rPr lang="en-US" altLang="zh-CN" sz="1600" dirty="0" smtClean="0"/>
              <a:t>,</a:t>
            </a:r>
            <a:r>
              <a:rPr lang="zh-CN" altLang="en-US" sz="1600" dirty="0" smtClean="0"/>
              <a:t>浏览器会对当前作用域里带</a:t>
            </a:r>
            <a:r>
              <a:rPr lang="en-US" altLang="zh-CN" sz="1600" dirty="0" smtClean="0"/>
              <a:t>var</a:t>
            </a:r>
            <a:r>
              <a:rPr lang="zh-CN" altLang="en-US" sz="1600" dirty="0" smtClean="0"/>
              <a:t>和带</a:t>
            </a:r>
            <a:r>
              <a:rPr lang="en-US" altLang="zh-CN" sz="1600" dirty="0" smtClean="0"/>
              <a:t>function</a:t>
            </a:r>
            <a:r>
              <a:rPr lang="zh-CN" altLang="en-US" sz="1600" dirty="0" smtClean="0"/>
              <a:t>的变量进行提前的声明</a:t>
            </a:r>
            <a:r>
              <a:rPr lang="en-US" altLang="zh-CN" sz="1600" dirty="0" smtClean="0"/>
              <a:t>(</a:t>
            </a:r>
            <a:r>
              <a:rPr lang="zh-CN" altLang="en-US" sz="1600" dirty="0" smtClean="0"/>
              <a:t>创建变量</a:t>
            </a:r>
            <a:r>
              <a:rPr lang="en-US" altLang="zh-CN" sz="1600" dirty="0" smtClean="0"/>
              <a:t>)</a:t>
            </a:r>
            <a:r>
              <a:rPr lang="zh-CN" altLang="en-US" sz="1600" dirty="0" smtClean="0"/>
              <a:t>和定义</a:t>
            </a:r>
            <a:r>
              <a:rPr lang="en-US" altLang="zh-CN" sz="1600" dirty="0" smtClean="0"/>
              <a:t>(</a:t>
            </a:r>
            <a:r>
              <a:rPr lang="zh-CN" altLang="en-US" sz="1600" dirty="0" smtClean="0"/>
              <a:t>赋值</a:t>
            </a:r>
            <a:r>
              <a:rPr lang="en-US" altLang="zh-CN" sz="1600" dirty="0" smtClean="0"/>
              <a:t>)</a:t>
            </a:r>
            <a:r>
              <a:rPr lang="zh-CN" altLang="en-US" sz="1600" dirty="0" smtClean="0"/>
              <a:t>，带</a:t>
            </a:r>
            <a:r>
              <a:rPr lang="en-US" altLang="zh-CN" sz="1600" dirty="0" smtClean="0"/>
              <a:t>var</a:t>
            </a:r>
            <a:r>
              <a:rPr lang="zh-CN" altLang="en-US" sz="1600" dirty="0" smtClean="0"/>
              <a:t>的只声明不定义</a:t>
            </a:r>
            <a:r>
              <a:rPr lang="zh-CN" altLang="en-US" sz="1600" dirty="0" smtClean="0"/>
              <a:t>，</a:t>
            </a:r>
            <a:r>
              <a:rPr lang="zh-CN" altLang="en-US" sz="1600" dirty="0" smtClean="0"/>
              <a:t>带</a:t>
            </a:r>
            <a:r>
              <a:rPr lang="en-US" altLang="zh-CN" sz="1600" dirty="0" smtClean="0"/>
              <a:t>function</a:t>
            </a:r>
            <a:r>
              <a:rPr lang="zh-CN" altLang="en-US" sz="1600" dirty="0" smtClean="0"/>
              <a:t>既声</a:t>
            </a:r>
            <a:r>
              <a:rPr lang="zh-CN" altLang="en-US" sz="1600" dirty="0" smtClean="0"/>
              <a:t>明又定</a:t>
            </a:r>
            <a:r>
              <a:rPr lang="zh-CN" altLang="en-US" sz="1600" dirty="0" smtClean="0"/>
              <a:t>义</a:t>
            </a:r>
          </a:p>
          <a:p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07504" y="555526"/>
            <a:ext cx="3096344" cy="43924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107504" y="1707654"/>
            <a:ext cx="30963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1547664" y="555526"/>
            <a:ext cx="0" cy="1152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107504" y="915566"/>
            <a:ext cx="30963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79512" y="55552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变量存储区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763688" y="55552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值</a:t>
            </a:r>
            <a:r>
              <a:rPr lang="zh-CN" altLang="en-US" dirty="0" smtClean="0"/>
              <a:t>存储区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07504" y="1707654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变量提升</a:t>
            </a:r>
            <a:endParaRPr lang="en-US" altLang="zh-CN" dirty="0" smtClean="0"/>
          </a:p>
          <a:p>
            <a:r>
              <a:rPr lang="zh-CN" altLang="en-US" dirty="0" smtClean="0"/>
              <a:t>代</a:t>
            </a:r>
            <a:r>
              <a:rPr lang="zh-CN" altLang="en-US" dirty="0" smtClean="0"/>
              <a:t>码执行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11560" y="915566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79512" y="2355726"/>
            <a:ext cx="27535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console.log(a</a:t>
            </a:r>
            <a:r>
              <a:rPr lang="en-US" altLang="zh-CN" dirty="0" smtClean="0"/>
              <a:t>);// undefined</a:t>
            </a:r>
          </a:p>
          <a:p>
            <a:r>
              <a:rPr lang="en-US" altLang="zh-CN" dirty="0" smtClean="0"/>
              <a:t>var a = 12; </a:t>
            </a:r>
            <a:endParaRPr lang="en-US" altLang="zh-CN" dirty="0" smtClean="0"/>
          </a:p>
          <a:p>
            <a:r>
              <a:rPr lang="en-US" altLang="zh-CN" dirty="0" smtClean="0"/>
              <a:t> console.log(a); // </a:t>
            </a:r>
            <a:r>
              <a:rPr lang="en-US" altLang="zh-CN" dirty="0" smtClean="0"/>
              <a:t>12</a:t>
            </a:r>
            <a:r>
              <a:rPr lang="en-US" altLang="zh-CN" dirty="0" smtClean="0"/>
              <a:t> </a:t>
            </a:r>
            <a:endParaRPr lang="en-US" altLang="zh-CN" dirty="0" smtClean="0"/>
          </a:p>
        </p:txBody>
      </p:sp>
      <p:cxnSp>
        <p:nvCxnSpPr>
          <p:cNvPr id="19" name="直接连接符 18"/>
          <p:cNvCxnSpPr/>
          <p:nvPr/>
        </p:nvCxnSpPr>
        <p:spPr>
          <a:xfrm>
            <a:off x="323528" y="3003798"/>
            <a:ext cx="36004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195736" y="91556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12</a:t>
            </a:r>
            <a:endParaRPr lang="zh-CN" altLang="en-US" dirty="0"/>
          </a:p>
        </p:txBody>
      </p:sp>
      <p:cxnSp>
        <p:nvCxnSpPr>
          <p:cNvPr id="22" name="直接连接符 21"/>
          <p:cNvCxnSpPr>
            <a:stCxn id="20" idx="1"/>
            <a:endCxn id="16" idx="3"/>
          </p:cNvCxnSpPr>
          <p:nvPr/>
        </p:nvCxnSpPr>
        <p:spPr>
          <a:xfrm flipH="1">
            <a:off x="906834" y="1100232"/>
            <a:ext cx="12889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32094" y="0"/>
            <a:ext cx="251190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        fn();</a:t>
            </a:r>
          </a:p>
          <a:p>
            <a:r>
              <a:rPr lang="en-US" altLang="zh-CN" dirty="0" smtClean="0"/>
              <a:t>        function fn() {</a:t>
            </a:r>
          </a:p>
          <a:p>
            <a:r>
              <a:rPr lang="en-US" altLang="zh-CN" dirty="0" smtClean="0"/>
              <a:t>            console.log(num);</a:t>
            </a:r>
          </a:p>
          <a:p>
            <a:r>
              <a:rPr lang="en-US" altLang="zh-CN" dirty="0" smtClean="0"/>
              <a:t>            var num = 12;</a:t>
            </a:r>
          </a:p>
          <a:p>
            <a:r>
              <a:rPr lang="en-US" altLang="zh-CN" dirty="0" smtClean="0"/>
              <a:t>        }</a:t>
            </a:r>
          </a:p>
          <a:p>
            <a:r>
              <a:rPr lang="en-US" altLang="zh-CN" dirty="0" smtClean="0"/>
              <a:t>        console.log(num)</a:t>
            </a:r>
          </a:p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51520" y="411510"/>
            <a:ext cx="2880320" cy="45365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71600" y="12347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全局的作用域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251520" y="1563638"/>
            <a:ext cx="28803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1619672" y="411510"/>
            <a:ext cx="0" cy="1152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1520" y="156363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变量提升</a:t>
            </a:r>
            <a:endParaRPr lang="en-US" altLang="zh-CN" dirty="0" smtClean="0"/>
          </a:p>
          <a:p>
            <a:r>
              <a:rPr lang="zh-CN" altLang="en-US" dirty="0" smtClean="0"/>
              <a:t>代</a:t>
            </a:r>
            <a:r>
              <a:rPr lang="zh-CN" altLang="en-US" dirty="0" smtClean="0"/>
              <a:t>码执行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83568" y="41151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fn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4139952" y="699542"/>
            <a:ext cx="2088232" cy="100811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644008" y="339502"/>
            <a:ext cx="1073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aaafff000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139952" y="771550"/>
            <a:ext cx="21096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‘</a:t>
            </a:r>
            <a:r>
              <a:rPr lang="en-US" altLang="zh-CN" dirty="0" smtClean="0"/>
              <a:t> console.log(num);</a:t>
            </a:r>
          </a:p>
          <a:p>
            <a:r>
              <a:rPr lang="en-US" altLang="zh-CN" dirty="0" smtClean="0"/>
              <a:t>            var num = 12;</a:t>
            </a:r>
          </a:p>
          <a:p>
            <a:r>
              <a:rPr lang="en-US" altLang="zh-CN" dirty="0" smtClean="0"/>
              <a:t>’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835696" y="411510"/>
            <a:ext cx="1073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aaafff000</a:t>
            </a:r>
            <a:endParaRPr lang="zh-CN" altLang="en-US" dirty="0" smtClean="0"/>
          </a:p>
        </p:txBody>
      </p:sp>
      <p:cxnSp>
        <p:nvCxnSpPr>
          <p:cNvPr id="18" name="直接连接符 17"/>
          <p:cNvCxnSpPr>
            <a:stCxn id="16" idx="1"/>
            <a:endCxn id="12" idx="3"/>
          </p:cNvCxnSpPr>
          <p:nvPr/>
        </p:nvCxnSpPr>
        <p:spPr>
          <a:xfrm flipH="1">
            <a:off x="1060594" y="596176"/>
            <a:ext cx="7751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39552" y="2355726"/>
            <a:ext cx="25615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fn</a:t>
            </a:r>
            <a:r>
              <a:rPr lang="en-US" altLang="zh-CN" dirty="0" smtClean="0"/>
              <a:t>();</a:t>
            </a:r>
          </a:p>
          <a:p>
            <a:r>
              <a:rPr lang="en-US" altLang="zh-CN" dirty="0" smtClean="0"/>
              <a:t> </a:t>
            </a:r>
            <a:r>
              <a:rPr lang="en-US" altLang="zh-CN" dirty="0" smtClean="0"/>
              <a:t>function fn(){…..}</a:t>
            </a:r>
          </a:p>
          <a:p>
            <a:r>
              <a:rPr lang="en-US" altLang="zh-CN" dirty="0" smtClean="0"/>
              <a:t>console.log(num</a:t>
            </a:r>
            <a:r>
              <a:rPr lang="en-US" altLang="zh-CN" dirty="0" smtClean="0"/>
              <a:t>) // </a:t>
            </a:r>
            <a:r>
              <a:rPr lang="zh-CN" altLang="en-US" dirty="0" smtClean="0"/>
              <a:t>报错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4139952" y="2211710"/>
            <a:ext cx="2304256" cy="25202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4499992" y="192367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私有作用域</a:t>
            </a:r>
            <a:endParaRPr lang="zh-CN" altLang="en-US" dirty="0"/>
          </a:p>
        </p:txBody>
      </p:sp>
      <p:cxnSp>
        <p:nvCxnSpPr>
          <p:cNvPr id="23" name="直接连接符 22"/>
          <p:cNvCxnSpPr/>
          <p:nvPr/>
        </p:nvCxnSpPr>
        <p:spPr>
          <a:xfrm>
            <a:off x="4139952" y="2931790"/>
            <a:ext cx="2304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5292080" y="2211710"/>
            <a:ext cx="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211960" y="3651870"/>
            <a:ext cx="24590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 console.log(num</a:t>
            </a:r>
            <a:r>
              <a:rPr lang="en-US" altLang="zh-CN" dirty="0" smtClean="0"/>
              <a:t>); // un</a:t>
            </a:r>
            <a:endParaRPr lang="en-US" altLang="zh-CN" dirty="0" smtClean="0"/>
          </a:p>
          <a:p>
            <a:r>
              <a:rPr lang="en-US" altLang="zh-CN" dirty="0" smtClean="0"/>
              <a:t> </a:t>
            </a:r>
            <a:r>
              <a:rPr lang="en-US" altLang="zh-CN" dirty="0" smtClean="0"/>
              <a:t>var</a:t>
            </a:r>
            <a:r>
              <a:rPr lang="en-US" altLang="zh-CN" dirty="0" smtClean="0"/>
              <a:t> num = 12;</a:t>
            </a:r>
          </a:p>
          <a:p>
            <a:endParaRPr lang="zh-CN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427984" y="2211710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num</a:t>
            </a:r>
            <a:endParaRPr lang="zh-CN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067944" y="293179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变量提</a:t>
            </a:r>
            <a:r>
              <a:rPr lang="zh-CN" altLang="en-US" dirty="0" smtClean="0"/>
              <a:t>升</a:t>
            </a:r>
            <a:endParaRPr lang="en-US" altLang="zh-CN" dirty="0" smtClean="0"/>
          </a:p>
          <a:p>
            <a:r>
              <a:rPr lang="zh-CN" altLang="en-US" dirty="0" smtClean="0"/>
              <a:t>代</a:t>
            </a:r>
            <a:r>
              <a:rPr lang="zh-CN" altLang="en-US" dirty="0" smtClean="0"/>
              <a:t>码执行</a:t>
            </a:r>
            <a:endParaRPr lang="zh-CN" altLang="en-US" dirty="0"/>
          </a:p>
        </p:txBody>
      </p:sp>
      <p:cxnSp>
        <p:nvCxnSpPr>
          <p:cNvPr id="30" name="直接连接符 29"/>
          <p:cNvCxnSpPr/>
          <p:nvPr/>
        </p:nvCxnSpPr>
        <p:spPr>
          <a:xfrm>
            <a:off x="4355976" y="4011910"/>
            <a:ext cx="648072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652120" y="221171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12</a:t>
            </a:r>
            <a:endParaRPr lang="zh-CN" altLang="en-US" dirty="0"/>
          </a:p>
        </p:txBody>
      </p:sp>
      <p:cxnSp>
        <p:nvCxnSpPr>
          <p:cNvPr id="33" name="直接连接符 32"/>
          <p:cNvCxnSpPr>
            <a:endCxn id="27" idx="3"/>
          </p:cNvCxnSpPr>
          <p:nvPr/>
        </p:nvCxnSpPr>
        <p:spPr>
          <a:xfrm flipH="1" flipV="1">
            <a:off x="5040652" y="2396376"/>
            <a:ext cx="539460" cy="313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611560" y="2859782"/>
            <a:ext cx="17281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92080" y="0"/>
            <a:ext cx="385192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        fn(); // 5</a:t>
            </a:r>
          </a:p>
          <a:p>
            <a:r>
              <a:rPr lang="en-US" altLang="zh-CN" dirty="0" smtClean="0"/>
              <a:t>        function fn() {console.log(1)};</a:t>
            </a:r>
          </a:p>
          <a:p>
            <a:r>
              <a:rPr lang="en-US" altLang="zh-CN" dirty="0" smtClean="0"/>
              <a:t>        fn(); // 5</a:t>
            </a:r>
          </a:p>
          <a:p>
            <a:r>
              <a:rPr lang="en-US" altLang="zh-CN" dirty="0" smtClean="0"/>
              <a:t>        function fn() {console.log(2)};</a:t>
            </a:r>
          </a:p>
          <a:p>
            <a:r>
              <a:rPr lang="en-US" altLang="zh-CN" dirty="0" smtClean="0"/>
              <a:t>        fn(); // 5</a:t>
            </a:r>
          </a:p>
          <a:p>
            <a:r>
              <a:rPr lang="en-US" altLang="zh-CN" dirty="0" smtClean="0"/>
              <a:t>        var fn = function () {console.log(3)};</a:t>
            </a:r>
          </a:p>
          <a:p>
            <a:r>
              <a:rPr lang="en-US" altLang="zh-CN" dirty="0" smtClean="0"/>
              <a:t>        fn(); // 3</a:t>
            </a:r>
          </a:p>
          <a:p>
            <a:r>
              <a:rPr lang="en-US" altLang="zh-CN" dirty="0" smtClean="0"/>
              <a:t>        function fn() {console.log(4)};</a:t>
            </a:r>
          </a:p>
          <a:p>
            <a:r>
              <a:rPr lang="en-US" altLang="zh-CN" dirty="0" smtClean="0"/>
              <a:t>        fn(); // 3</a:t>
            </a:r>
          </a:p>
          <a:p>
            <a:r>
              <a:rPr lang="en-US" altLang="zh-CN" dirty="0" smtClean="0"/>
              <a:t>        function fn() {console.log(5)};</a:t>
            </a:r>
          </a:p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7504" y="339502"/>
            <a:ext cx="2592288" cy="46805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107504" y="1275606"/>
            <a:ext cx="2592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1403648" y="339502"/>
            <a:ext cx="0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7504" y="127560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变量提升</a:t>
            </a:r>
            <a:endParaRPr lang="en-US" altLang="zh-CN" dirty="0" smtClean="0"/>
          </a:p>
          <a:p>
            <a:r>
              <a:rPr lang="zh-CN" altLang="en-US" dirty="0" smtClean="0"/>
              <a:t>代</a:t>
            </a:r>
            <a:r>
              <a:rPr lang="zh-CN" altLang="en-US" dirty="0" smtClean="0"/>
              <a:t>码执行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67544" y="33950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fn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3779912" y="411510"/>
            <a:ext cx="1440160" cy="914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995936" y="123478"/>
            <a:ext cx="1073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aaafff000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779912" y="627534"/>
            <a:ext cx="1608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‘</a:t>
            </a:r>
            <a:r>
              <a:rPr lang="en-US" altLang="zh-CN" dirty="0" smtClean="0"/>
              <a:t>console.log(1)</a:t>
            </a:r>
            <a:r>
              <a:rPr lang="en-US" altLang="zh-CN" dirty="0" smtClean="0"/>
              <a:t>’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547664" y="339502"/>
            <a:ext cx="1073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aaafff000</a:t>
            </a:r>
            <a:endParaRPr lang="zh-CN" altLang="en-US" dirty="0" smtClean="0"/>
          </a:p>
        </p:txBody>
      </p:sp>
      <p:cxnSp>
        <p:nvCxnSpPr>
          <p:cNvPr id="17" name="直接连接符 16"/>
          <p:cNvCxnSpPr>
            <a:stCxn id="11" idx="3"/>
            <a:endCxn id="44" idx="1"/>
          </p:cNvCxnSpPr>
          <p:nvPr/>
        </p:nvCxnSpPr>
        <p:spPr>
          <a:xfrm>
            <a:off x="844570" y="524168"/>
            <a:ext cx="631086" cy="1296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圆角矩形 17"/>
          <p:cNvSpPr/>
          <p:nvPr/>
        </p:nvSpPr>
        <p:spPr>
          <a:xfrm>
            <a:off x="3779912" y="1779662"/>
            <a:ext cx="1440160" cy="914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995936" y="1491630"/>
            <a:ext cx="1073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aaafff111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779912" y="1995686"/>
            <a:ext cx="1608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‘console.log(2)’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547664" y="627534"/>
            <a:ext cx="1073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aaafff111</a:t>
            </a:r>
            <a:endParaRPr lang="zh-CN" altLang="en-US" dirty="0" smtClean="0"/>
          </a:p>
        </p:txBody>
      </p:sp>
      <p:sp>
        <p:nvSpPr>
          <p:cNvPr id="24" name="圆角矩形 23"/>
          <p:cNvSpPr/>
          <p:nvPr/>
        </p:nvSpPr>
        <p:spPr>
          <a:xfrm>
            <a:off x="3851920" y="3003798"/>
            <a:ext cx="1440160" cy="914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4067944" y="2715766"/>
            <a:ext cx="1073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aaafff222</a:t>
            </a:r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779912" y="3435846"/>
            <a:ext cx="1608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‘console.log(4)’</a:t>
            </a:r>
            <a:endParaRPr lang="zh-CN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547664" y="915566"/>
            <a:ext cx="1073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aaafff222</a:t>
            </a:r>
            <a:endParaRPr lang="zh-CN" altLang="en-US" dirty="0"/>
          </a:p>
        </p:txBody>
      </p:sp>
      <p:sp>
        <p:nvSpPr>
          <p:cNvPr id="29" name="圆角矩形 28"/>
          <p:cNvSpPr/>
          <p:nvPr/>
        </p:nvSpPr>
        <p:spPr>
          <a:xfrm>
            <a:off x="5652120" y="4011910"/>
            <a:ext cx="1440160" cy="914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5868144" y="3723878"/>
            <a:ext cx="1073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aaafff333</a:t>
            </a:r>
            <a:endParaRPr lang="zh-CN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652120" y="4227934"/>
            <a:ext cx="1608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‘console.log(5)’</a:t>
            </a:r>
            <a:endParaRPr lang="zh-CN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475656" y="1275606"/>
            <a:ext cx="1073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aaafff333</a:t>
            </a:r>
            <a:endParaRPr lang="zh-CN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51520" y="1995686"/>
            <a:ext cx="223224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fn(); </a:t>
            </a:r>
            <a:r>
              <a:rPr lang="en-US" altLang="zh-CN" dirty="0" smtClean="0"/>
              <a:t> // 5</a:t>
            </a:r>
          </a:p>
          <a:p>
            <a:r>
              <a:rPr lang="en-US" altLang="zh-CN" dirty="0" smtClean="0"/>
              <a:t>function fn() </a:t>
            </a:r>
            <a:r>
              <a:rPr lang="en-US" altLang="zh-CN" dirty="0" smtClean="0"/>
              <a:t>{…};</a:t>
            </a:r>
          </a:p>
          <a:p>
            <a:r>
              <a:rPr lang="en-US" altLang="zh-CN" dirty="0" smtClean="0"/>
              <a:t>fn(); // </a:t>
            </a:r>
            <a:r>
              <a:rPr lang="en-US" altLang="zh-CN" dirty="0" smtClean="0"/>
              <a:t>5</a:t>
            </a:r>
          </a:p>
          <a:p>
            <a:r>
              <a:rPr lang="en-US" altLang="zh-CN" dirty="0" smtClean="0"/>
              <a:t>function fn() </a:t>
            </a:r>
            <a:r>
              <a:rPr lang="en-US" altLang="zh-CN" dirty="0" smtClean="0"/>
              <a:t>{…};</a:t>
            </a:r>
          </a:p>
          <a:p>
            <a:r>
              <a:rPr lang="en-US" altLang="zh-CN" dirty="0" smtClean="0"/>
              <a:t>fn(); // </a:t>
            </a:r>
            <a:r>
              <a:rPr lang="en-US" altLang="zh-CN" dirty="0" smtClean="0"/>
              <a:t>5</a:t>
            </a:r>
          </a:p>
          <a:p>
            <a:r>
              <a:rPr lang="en-US" altLang="zh-CN" dirty="0" smtClean="0"/>
              <a:t> var fn = function () {console.log(3</a:t>
            </a:r>
            <a:r>
              <a:rPr lang="en-US" altLang="zh-CN" dirty="0" smtClean="0"/>
              <a:t>)};</a:t>
            </a:r>
          </a:p>
          <a:p>
            <a:r>
              <a:rPr lang="en-US" altLang="zh-CN" dirty="0" smtClean="0"/>
              <a:t>fn();  </a:t>
            </a:r>
            <a:r>
              <a:rPr lang="en-US" altLang="zh-CN" dirty="0" smtClean="0"/>
              <a:t>// 3</a:t>
            </a:r>
          </a:p>
          <a:p>
            <a:r>
              <a:rPr lang="en-US" altLang="zh-CN" dirty="0" smtClean="0"/>
              <a:t>function fn() </a:t>
            </a:r>
            <a:r>
              <a:rPr lang="en-US" altLang="zh-CN" dirty="0" smtClean="0"/>
              <a:t>{….};</a:t>
            </a:r>
          </a:p>
          <a:p>
            <a:r>
              <a:rPr lang="en-US" altLang="zh-CN" dirty="0" smtClean="0"/>
              <a:t>fn(); </a:t>
            </a:r>
            <a:r>
              <a:rPr lang="en-US" altLang="zh-CN" dirty="0" smtClean="0"/>
              <a:t>// 3</a:t>
            </a:r>
          </a:p>
          <a:p>
            <a:r>
              <a:rPr lang="en-US" altLang="zh-CN" dirty="0" smtClean="0"/>
              <a:t>  function fn() </a:t>
            </a:r>
            <a:r>
              <a:rPr lang="en-US" altLang="zh-CN" dirty="0" smtClean="0"/>
              <a:t>{…}</a:t>
            </a:r>
            <a:endParaRPr lang="zh-CN" altLang="en-US" dirty="0"/>
          </a:p>
        </p:txBody>
      </p:sp>
      <p:cxnSp>
        <p:nvCxnSpPr>
          <p:cNvPr id="36" name="直接连接符 35"/>
          <p:cNvCxnSpPr/>
          <p:nvPr/>
        </p:nvCxnSpPr>
        <p:spPr>
          <a:xfrm>
            <a:off x="323528" y="2427734"/>
            <a:ext cx="1584176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 flipH="1" flipV="1">
            <a:off x="395536" y="3003798"/>
            <a:ext cx="1584176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323528" y="3507854"/>
            <a:ext cx="576064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圆角矩形 40"/>
          <p:cNvSpPr/>
          <p:nvPr/>
        </p:nvSpPr>
        <p:spPr>
          <a:xfrm>
            <a:off x="3779912" y="4229100"/>
            <a:ext cx="1440160" cy="914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3995936" y="3941068"/>
            <a:ext cx="1073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aaafff666</a:t>
            </a:r>
            <a:endParaRPr lang="zh-CN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707904" y="4443958"/>
            <a:ext cx="1608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‘console.log(3)’</a:t>
            </a:r>
            <a:endParaRPr lang="zh-CN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475656" y="1635646"/>
            <a:ext cx="1073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aaafff666</a:t>
            </a:r>
            <a:endParaRPr lang="zh-CN" altLang="en-US" dirty="0" smtClean="0"/>
          </a:p>
        </p:txBody>
      </p:sp>
      <p:cxnSp>
        <p:nvCxnSpPr>
          <p:cNvPr id="47" name="直接连接符 46"/>
          <p:cNvCxnSpPr/>
          <p:nvPr/>
        </p:nvCxnSpPr>
        <p:spPr>
          <a:xfrm flipH="1">
            <a:off x="395536" y="4371950"/>
            <a:ext cx="16561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467544" y="4876006"/>
            <a:ext cx="1512168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726672" y="0"/>
            <a:ext cx="2417328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        var n = 1;</a:t>
            </a:r>
          </a:p>
          <a:p>
            <a:r>
              <a:rPr lang="en-US" altLang="zh-CN" dirty="0" smtClean="0"/>
              <a:t>        function fn() {</a:t>
            </a:r>
          </a:p>
          <a:p>
            <a:r>
              <a:rPr lang="en-US" altLang="zh-CN" dirty="0" smtClean="0"/>
              <a:t>            var n = 2;</a:t>
            </a:r>
          </a:p>
          <a:p>
            <a:r>
              <a:rPr lang="en-US" altLang="zh-CN" dirty="0" smtClean="0"/>
              <a:t>            function f() {</a:t>
            </a:r>
          </a:p>
          <a:p>
            <a:r>
              <a:rPr lang="en-US" altLang="zh-CN" dirty="0" smtClean="0"/>
              <a:t>                n--;</a:t>
            </a:r>
          </a:p>
          <a:p>
            <a:r>
              <a:rPr lang="en-US" altLang="zh-CN" dirty="0" smtClean="0"/>
              <a:t>                console.log(n);</a:t>
            </a:r>
          </a:p>
          <a:p>
            <a:r>
              <a:rPr lang="en-US" altLang="zh-CN" dirty="0" smtClean="0"/>
              <a:t>            };</a:t>
            </a:r>
          </a:p>
          <a:p>
            <a:r>
              <a:rPr lang="en-US" altLang="zh-CN" dirty="0" smtClean="0"/>
              <a:t>            f();</a:t>
            </a:r>
          </a:p>
          <a:p>
            <a:r>
              <a:rPr lang="en-US" altLang="zh-CN" dirty="0" smtClean="0"/>
              <a:t>            return f;</a:t>
            </a:r>
          </a:p>
          <a:p>
            <a:r>
              <a:rPr lang="en-US" altLang="zh-CN" dirty="0" smtClean="0"/>
              <a:t>        }</a:t>
            </a:r>
          </a:p>
          <a:p>
            <a:r>
              <a:rPr lang="en-US" altLang="zh-CN" dirty="0" smtClean="0"/>
              <a:t>        var x = fn();</a:t>
            </a:r>
          </a:p>
          <a:p>
            <a:r>
              <a:rPr lang="en-US" altLang="zh-CN" dirty="0" smtClean="0"/>
              <a:t>        x();</a:t>
            </a:r>
          </a:p>
          <a:p>
            <a:r>
              <a:rPr lang="en-US" altLang="zh-CN" dirty="0" smtClean="0"/>
              <a:t>        console.log(n);</a:t>
            </a:r>
          </a:p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7504" y="555526"/>
            <a:ext cx="2520280" cy="30243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83568" y="12347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全局作用域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107504" y="1563638"/>
            <a:ext cx="2520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1331640" y="555526"/>
            <a:ext cx="0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7504" y="1563638"/>
            <a:ext cx="9557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 </a:t>
            </a:r>
            <a:r>
              <a:rPr lang="zh-CN" altLang="en-US" sz="1400" dirty="0" smtClean="0"/>
              <a:t>变</a:t>
            </a:r>
            <a:r>
              <a:rPr lang="zh-CN" altLang="en-US" sz="1400" dirty="0" smtClean="0"/>
              <a:t>量提升</a:t>
            </a:r>
            <a:endParaRPr lang="en-US" altLang="zh-CN" sz="1400" dirty="0" smtClean="0"/>
          </a:p>
          <a:p>
            <a:r>
              <a:rPr lang="zh-CN" altLang="en-US" sz="1400" dirty="0" smtClean="0"/>
              <a:t>代</a:t>
            </a:r>
            <a:r>
              <a:rPr lang="zh-CN" altLang="en-US" sz="1400" dirty="0" smtClean="0"/>
              <a:t>码执行</a:t>
            </a:r>
            <a:endParaRPr lang="zh-CN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539552" y="55552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39552" y="84355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fn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179512" y="4135388"/>
            <a:ext cx="2232248" cy="100811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755576" y="3795886"/>
            <a:ext cx="1073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aaafff000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403648" y="843558"/>
            <a:ext cx="1073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aaafff000</a:t>
            </a:r>
            <a:endParaRPr lang="zh-CN" altLang="en-US" dirty="0"/>
          </a:p>
        </p:txBody>
      </p:sp>
      <p:cxnSp>
        <p:nvCxnSpPr>
          <p:cNvPr id="18" name="直接连接符 17"/>
          <p:cNvCxnSpPr>
            <a:stCxn id="13" idx="3"/>
            <a:endCxn id="16" idx="1"/>
          </p:cNvCxnSpPr>
          <p:nvPr/>
        </p:nvCxnSpPr>
        <p:spPr>
          <a:xfrm>
            <a:off x="916578" y="1028224"/>
            <a:ext cx="4870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11560" y="120359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x</a:t>
            </a:r>
            <a:endParaRPr lang="en-US" altLang="zh-CN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395536" y="4127837"/>
            <a:ext cx="18328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  </a:t>
            </a:r>
            <a:r>
              <a:rPr lang="en-US" altLang="zh-CN" sz="1200" dirty="0" smtClean="0"/>
              <a:t>          var</a:t>
            </a:r>
            <a:r>
              <a:rPr lang="en-US" altLang="zh-CN" sz="1200" dirty="0" smtClean="0"/>
              <a:t> n = 2;</a:t>
            </a:r>
          </a:p>
          <a:p>
            <a:r>
              <a:rPr lang="en-US" altLang="zh-CN" sz="1200" dirty="0" smtClean="0"/>
              <a:t>            function f() </a:t>
            </a:r>
            <a:r>
              <a:rPr lang="en-US" altLang="zh-CN" sz="1200" dirty="0" smtClean="0"/>
              <a:t>{</a:t>
            </a:r>
            <a:r>
              <a:rPr lang="en-US" altLang="zh-CN" sz="1200" dirty="0" smtClean="0"/>
              <a:t> n--;</a:t>
            </a:r>
          </a:p>
          <a:p>
            <a:r>
              <a:rPr lang="en-US" altLang="zh-CN" sz="1200" dirty="0" smtClean="0"/>
              <a:t>                console.log(n</a:t>
            </a:r>
            <a:r>
              <a:rPr lang="en-US" altLang="zh-CN" sz="1200" dirty="0" smtClean="0"/>
              <a:t>); </a:t>
            </a:r>
            <a:r>
              <a:rPr lang="en-US" altLang="zh-CN" sz="1200" dirty="0" smtClean="0"/>
              <a:t> };</a:t>
            </a:r>
          </a:p>
          <a:p>
            <a:r>
              <a:rPr lang="en-US" altLang="zh-CN" sz="1200" dirty="0" smtClean="0"/>
              <a:t>            f();</a:t>
            </a:r>
          </a:p>
          <a:p>
            <a:r>
              <a:rPr lang="en-US" altLang="zh-CN" sz="1200" dirty="0" smtClean="0"/>
              <a:t>            return f;</a:t>
            </a:r>
            <a:endParaRPr lang="zh-CN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1115616" y="1635646"/>
            <a:ext cx="157139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var n = 1</a:t>
            </a:r>
            <a:r>
              <a:rPr lang="en-US" altLang="zh-CN" sz="1400" dirty="0" smtClean="0"/>
              <a:t>;</a:t>
            </a:r>
          </a:p>
          <a:p>
            <a:r>
              <a:rPr lang="en-US" altLang="zh-CN" sz="1400" dirty="0" smtClean="0"/>
              <a:t>Function fn(){…}</a:t>
            </a:r>
          </a:p>
          <a:p>
            <a:r>
              <a:rPr lang="en-US" altLang="zh-CN" sz="1400" dirty="0" smtClean="0"/>
              <a:t>var x = fn</a:t>
            </a:r>
            <a:r>
              <a:rPr lang="en-US" altLang="zh-CN" sz="1400" dirty="0" smtClean="0"/>
              <a:t>(); </a:t>
            </a:r>
          </a:p>
          <a:p>
            <a:r>
              <a:rPr lang="en-US" altLang="zh-CN" sz="1400" dirty="0" smtClean="0"/>
              <a:t>// aaafff111</a:t>
            </a:r>
          </a:p>
          <a:p>
            <a:r>
              <a:rPr lang="en-US" altLang="zh-CN" sz="1400" dirty="0" smtClean="0"/>
              <a:t>x</a:t>
            </a:r>
            <a:r>
              <a:rPr lang="en-US" altLang="zh-CN" sz="1400" dirty="0" smtClean="0"/>
              <a:t>();</a:t>
            </a:r>
          </a:p>
          <a:p>
            <a:r>
              <a:rPr lang="en-US" altLang="zh-CN" sz="1400" dirty="0" smtClean="0"/>
              <a:t>console.log(n</a:t>
            </a:r>
            <a:r>
              <a:rPr lang="en-US" altLang="zh-CN" sz="1400" dirty="0" smtClean="0"/>
              <a:t>); // 1</a:t>
            </a:r>
            <a:endParaRPr lang="zh-CN" alt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1835696" y="5555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cxnSp>
        <p:nvCxnSpPr>
          <p:cNvPr id="24" name="直接连接符 23"/>
          <p:cNvCxnSpPr>
            <a:stCxn id="12" idx="3"/>
            <a:endCxn id="22" idx="1"/>
          </p:cNvCxnSpPr>
          <p:nvPr/>
        </p:nvCxnSpPr>
        <p:spPr>
          <a:xfrm>
            <a:off x="846046" y="740192"/>
            <a:ext cx="9896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1187624" y="1995686"/>
            <a:ext cx="11521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1187624" y="1779662"/>
            <a:ext cx="360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2699792" y="555526"/>
            <a:ext cx="1728192" cy="22322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771800" y="267494"/>
            <a:ext cx="15953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Fn()</a:t>
            </a:r>
            <a:r>
              <a:rPr lang="zh-CN" altLang="en-US" sz="1200" dirty="0" smtClean="0"/>
              <a:t>形成私有作用域</a:t>
            </a:r>
            <a:r>
              <a:rPr lang="en-US" altLang="zh-CN" sz="1200" dirty="0" smtClean="0"/>
              <a:t>A</a:t>
            </a:r>
            <a:endParaRPr lang="zh-CN" altLang="en-US" sz="1200" dirty="0"/>
          </a:p>
        </p:txBody>
      </p:sp>
      <p:cxnSp>
        <p:nvCxnSpPr>
          <p:cNvPr id="32" name="直接连接符 31"/>
          <p:cNvCxnSpPr/>
          <p:nvPr/>
        </p:nvCxnSpPr>
        <p:spPr>
          <a:xfrm>
            <a:off x="2699792" y="1131590"/>
            <a:ext cx="17281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3563888" y="555526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987824" y="555526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n</a:t>
            </a:r>
            <a:endParaRPr lang="zh-CN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2987824" y="843558"/>
            <a:ext cx="2391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f</a:t>
            </a:r>
            <a:endParaRPr lang="zh-CN" altLang="en-US" sz="1400" dirty="0"/>
          </a:p>
        </p:txBody>
      </p:sp>
      <p:sp>
        <p:nvSpPr>
          <p:cNvPr id="37" name="圆角矩形 36"/>
          <p:cNvSpPr/>
          <p:nvPr/>
        </p:nvSpPr>
        <p:spPr>
          <a:xfrm>
            <a:off x="2771800" y="3075806"/>
            <a:ext cx="1656184" cy="6480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2483768" y="3147814"/>
            <a:ext cx="19032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   </a:t>
            </a:r>
            <a:r>
              <a:rPr lang="en-US" altLang="zh-CN" sz="1400" dirty="0" smtClean="0"/>
              <a:t>                n-</a:t>
            </a:r>
            <a:r>
              <a:rPr lang="en-US" altLang="zh-CN" sz="1400" dirty="0" smtClean="0"/>
              <a:t>-;</a:t>
            </a:r>
          </a:p>
          <a:p>
            <a:r>
              <a:rPr lang="en-US" altLang="zh-CN" sz="1400" dirty="0" smtClean="0"/>
              <a:t>                console.log(n</a:t>
            </a:r>
            <a:r>
              <a:rPr lang="en-US" altLang="zh-CN" sz="1400" dirty="0" smtClean="0"/>
              <a:t>);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059832" y="2787774"/>
            <a:ext cx="1073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aaafff111</a:t>
            </a:r>
            <a:endParaRPr lang="zh-CN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563888" y="843558"/>
            <a:ext cx="8774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aaafff111</a:t>
            </a:r>
            <a:endParaRPr lang="zh-CN" altLang="en-US" sz="1400" dirty="0"/>
          </a:p>
        </p:txBody>
      </p:sp>
      <p:cxnSp>
        <p:nvCxnSpPr>
          <p:cNvPr id="42" name="直接连接符 41"/>
          <p:cNvCxnSpPr>
            <a:stCxn id="36" idx="3"/>
            <a:endCxn id="40" idx="1"/>
          </p:cNvCxnSpPr>
          <p:nvPr/>
        </p:nvCxnSpPr>
        <p:spPr>
          <a:xfrm>
            <a:off x="3226992" y="997447"/>
            <a:ext cx="3368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771800" y="1203598"/>
            <a:ext cx="15164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var n = 2</a:t>
            </a:r>
            <a:r>
              <a:rPr lang="en-US" altLang="zh-CN" sz="1200" dirty="0" smtClean="0"/>
              <a:t>;</a:t>
            </a:r>
          </a:p>
          <a:p>
            <a:r>
              <a:rPr lang="en-US" altLang="zh-CN" sz="1200" dirty="0" smtClean="0"/>
              <a:t>Function f(){…}</a:t>
            </a:r>
          </a:p>
          <a:p>
            <a:r>
              <a:rPr lang="en-US" altLang="zh-CN" sz="1200" dirty="0" smtClean="0"/>
              <a:t>f</a:t>
            </a:r>
            <a:r>
              <a:rPr lang="en-US" altLang="zh-CN" sz="1200" dirty="0" smtClean="0"/>
              <a:t>()</a:t>
            </a:r>
          </a:p>
          <a:p>
            <a:r>
              <a:rPr lang="en-US" altLang="zh-CN" sz="1200" dirty="0" smtClean="0"/>
              <a:t> return f</a:t>
            </a:r>
            <a:r>
              <a:rPr lang="en-US" altLang="zh-CN" sz="1200" dirty="0" smtClean="0"/>
              <a:t>; // aaafff111</a:t>
            </a:r>
            <a:endParaRPr lang="zh-CN" altLang="en-US" sz="1200" dirty="0"/>
          </a:p>
        </p:txBody>
      </p:sp>
      <p:cxnSp>
        <p:nvCxnSpPr>
          <p:cNvPr id="47" name="直接连接符 46"/>
          <p:cNvCxnSpPr>
            <a:stCxn id="45" idx="1"/>
          </p:cNvCxnSpPr>
          <p:nvPr/>
        </p:nvCxnSpPr>
        <p:spPr>
          <a:xfrm flipV="1">
            <a:off x="2771800" y="1347617"/>
            <a:ext cx="360040" cy="271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851920" y="555526"/>
            <a:ext cx="5389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2 1 0</a:t>
            </a:r>
            <a:endParaRPr lang="zh-CN" altLang="en-US" sz="1400" dirty="0"/>
          </a:p>
        </p:txBody>
      </p:sp>
      <p:cxnSp>
        <p:nvCxnSpPr>
          <p:cNvPr id="50" name="直接连接符 49"/>
          <p:cNvCxnSpPr>
            <a:stCxn id="35" idx="3"/>
            <a:endCxn id="48" idx="1"/>
          </p:cNvCxnSpPr>
          <p:nvPr/>
        </p:nvCxnSpPr>
        <p:spPr>
          <a:xfrm>
            <a:off x="3267068" y="709415"/>
            <a:ext cx="5848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 flipH="1">
            <a:off x="2843808" y="1563638"/>
            <a:ext cx="10081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4644008" y="555526"/>
            <a:ext cx="1728192" cy="22322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4788024" y="123478"/>
            <a:ext cx="1401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f</a:t>
            </a:r>
            <a:r>
              <a:rPr lang="en-US" altLang="zh-CN" sz="1200" dirty="0" smtClean="0"/>
              <a:t>()</a:t>
            </a:r>
            <a:r>
              <a:rPr lang="zh-CN" altLang="en-US" sz="1200" dirty="0" smtClean="0"/>
              <a:t>形成私有作用域</a:t>
            </a:r>
            <a:endParaRPr lang="en-US" altLang="zh-CN" sz="1200" dirty="0" smtClean="0"/>
          </a:p>
          <a:p>
            <a:r>
              <a:rPr lang="zh-CN" altLang="en-US" sz="1200" dirty="0" smtClean="0"/>
              <a:t>上一</a:t>
            </a:r>
            <a:r>
              <a:rPr lang="zh-CN" altLang="en-US" sz="1200" dirty="0" smtClean="0"/>
              <a:t>级作用域是</a:t>
            </a:r>
            <a:r>
              <a:rPr lang="en-US" altLang="zh-CN" sz="1200" dirty="0" smtClean="0"/>
              <a:t>A</a:t>
            </a:r>
            <a:endParaRPr lang="zh-CN" altLang="en-US" sz="1200" dirty="0"/>
          </a:p>
        </p:txBody>
      </p:sp>
      <p:cxnSp>
        <p:nvCxnSpPr>
          <p:cNvPr id="56" name="直接连接符 55"/>
          <p:cNvCxnSpPr/>
          <p:nvPr/>
        </p:nvCxnSpPr>
        <p:spPr>
          <a:xfrm>
            <a:off x="4644008" y="1131590"/>
            <a:ext cx="17281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5508104" y="555526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644008" y="1203598"/>
            <a:ext cx="19107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n—</a:t>
            </a:r>
          </a:p>
          <a:p>
            <a:r>
              <a:rPr lang="en-US" altLang="zh-CN" dirty="0" smtClean="0"/>
              <a:t>c</a:t>
            </a:r>
            <a:r>
              <a:rPr lang="en-US" altLang="zh-CN" dirty="0" smtClean="0"/>
              <a:t>onsole.log(n) // 1</a:t>
            </a:r>
            <a:endParaRPr lang="zh-CN" altLang="en-US" dirty="0"/>
          </a:p>
        </p:txBody>
      </p:sp>
      <p:cxnSp>
        <p:nvCxnSpPr>
          <p:cNvPr id="61" name="直接连接符 60"/>
          <p:cNvCxnSpPr>
            <a:stCxn id="48" idx="1"/>
          </p:cNvCxnSpPr>
          <p:nvPr/>
        </p:nvCxnSpPr>
        <p:spPr>
          <a:xfrm flipV="1">
            <a:off x="3851920" y="699543"/>
            <a:ext cx="216024" cy="98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403648" y="1203598"/>
            <a:ext cx="1073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aaafff111</a:t>
            </a:r>
            <a:endParaRPr lang="zh-CN" altLang="en-US" dirty="0"/>
          </a:p>
        </p:txBody>
      </p:sp>
      <p:cxnSp>
        <p:nvCxnSpPr>
          <p:cNvPr id="64" name="直接连接符 63"/>
          <p:cNvCxnSpPr>
            <a:stCxn id="19" idx="3"/>
            <a:endCxn id="62" idx="1"/>
          </p:cNvCxnSpPr>
          <p:nvPr/>
        </p:nvCxnSpPr>
        <p:spPr>
          <a:xfrm>
            <a:off x="895612" y="1388264"/>
            <a:ext cx="5080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/>
          <p:cNvSpPr/>
          <p:nvPr/>
        </p:nvSpPr>
        <p:spPr>
          <a:xfrm>
            <a:off x="4644008" y="3199284"/>
            <a:ext cx="1656184" cy="19442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7" name="直接连接符 66"/>
          <p:cNvCxnSpPr/>
          <p:nvPr/>
        </p:nvCxnSpPr>
        <p:spPr>
          <a:xfrm>
            <a:off x="4644008" y="3723878"/>
            <a:ext cx="16561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>
            <a:off x="5508104" y="3219822"/>
            <a:ext cx="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4644008" y="2859782"/>
            <a:ext cx="1659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X()</a:t>
            </a:r>
            <a:r>
              <a:rPr lang="zh-CN" altLang="en-US" sz="1200" dirty="0" smtClean="0"/>
              <a:t>形成私有作用域</a:t>
            </a:r>
            <a:r>
              <a:rPr lang="en-US" altLang="zh-CN" sz="1200" dirty="0" smtClean="0"/>
              <a:t>C</a:t>
            </a:r>
          </a:p>
          <a:p>
            <a:r>
              <a:rPr lang="zh-CN" altLang="en-US" sz="1200" dirty="0" smtClean="0"/>
              <a:t>他的上一级作用域是</a:t>
            </a:r>
            <a:r>
              <a:rPr lang="en-US" altLang="zh-CN" sz="1200" dirty="0" smtClean="0"/>
              <a:t>A</a:t>
            </a:r>
            <a:endParaRPr lang="zh-CN" altLang="en-US" sz="1200" dirty="0"/>
          </a:p>
        </p:txBody>
      </p:sp>
      <p:sp>
        <p:nvSpPr>
          <p:cNvPr id="74" name="TextBox 73"/>
          <p:cNvSpPr txBox="1"/>
          <p:nvPr/>
        </p:nvSpPr>
        <p:spPr>
          <a:xfrm>
            <a:off x="4644008" y="3795886"/>
            <a:ext cx="19107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n—</a:t>
            </a:r>
          </a:p>
          <a:p>
            <a:r>
              <a:rPr lang="en-US" altLang="zh-CN" dirty="0" smtClean="0"/>
              <a:t>c</a:t>
            </a:r>
            <a:r>
              <a:rPr lang="en-US" altLang="zh-CN" dirty="0" smtClean="0"/>
              <a:t>onsole.log(n) // 0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174</Words>
  <Application>Microsoft Office PowerPoint</Application>
  <PresentationFormat>全屏显示(16:9)</PresentationFormat>
  <Paragraphs>131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幻灯片 1</vt:lpstr>
      <vt:lpstr>幻灯片 2</vt:lpstr>
      <vt:lpstr>幻灯片 3</vt:lpstr>
      <vt:lpstr>幻灯片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Administrator</cp:lastModifiedBy>
  <cp:revision>6</cp:revision>
  <dcterms:modified xsi:type="dcterms:W3CDTF">2019-12-31T09:03:46Z</dcterms:modified>
</cp:coreProperties>
</file>