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314C-E0D9-E344-00D0-F8E889C2F2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3068AA-4DCD-E327-E899-294A948E6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1F401-A626-CC93-C810-11B4D920A9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613A2-2ADE-200F-196D-B2B370F9A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1E958-3119-5079-7A83-FBFDF4EE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672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FBC7F-22BD-C540-DC50-C7BCBC1F5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84083-E0A0-42B0-AEA4-878DC502E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D94D1-91F7-AAA8-B645-8C07E94FF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FF8BE-CB8C-EF57-060C-6F1FEA9F2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DC4B7-FDDF-DCED-A095-661B3EF87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68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92D19A-AB58-0F3F-829C-4D7D151800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D1F6EE-4794-45B0-48D8-A96FABD27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CD9E4-BB90-7860-692A-361BEC1E5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7314E-AF46-7B64-2BC5-75503B05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6C901-F89C-1EF4-CD2E-C5889759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606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A2466-74E6-E682-41AF-FE11132FD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A551B-9C1B-2917-8721-F98B04C66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70DBE-7DA4-F3F8-72C7-0F626C96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825741-779B-941C-05BE-8077AD554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0677A-EF02-10F7-C376-F74AC7D7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52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A6DFA-D0AC-0A12-34D9-A8EEA8174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27608-63B4-350D-E2FB-AEA44BFDE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54FC8-8114-024D-B006-A81E499E9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80B61-D9C0-31F4-8883-7D028EE06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12C63-4411-FA6E-ECCB-EE7F7859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84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FE9D8-2A90-AFDD-FAB5-CC0457CE6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3D0F6-677B-D134-091E-63D158D965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50A4BB-B468-679F-ACBB-0B2870D5E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CDE97-69C4-B700-5A79-B2A601460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C56C2-90C3-BC1D-03A6-B126C48F6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251B1D-CE2B-DA13-C38B-D7FCE559C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74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FB111-49C4-26CA-B14D-4E8D6766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5C605D-4C9B-0A4B-2340-69974EB479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5831-B1DE-B41E-C4D4-4669D35E9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8159C-859C-DB3F-199F-F53731FB3E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FB587A-28ED-55DC-F6F8-90ACBEA21A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2B64B6-C128-17DE-7A01-9936FB104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9F6088-C6F2-D1F9-0296-2A73E437C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E658E0-1AF7-6BD7-05F1-A83A679CA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748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D16F7-84BD-BD3C-5BEC-A2D5E3A9F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B46A1B-6443-EAFF-78DB-5D70A783C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6CAA1E-691D-3BFF-C3C7-787A94E7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DE617E-84AB-FC56-FBEC-6091EBA9E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886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756C28-D20F-2F8E-7423-9B64FFDAE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9CB8A-5BFD-EE42-F3DC-A80FBD99D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1FCE-0942-0F30-D299-EF922ACD2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435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D0791-892B-D416-8068-740F740F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78267-9DCC-BFFD-A175-D2F7F8983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6C8B1-BC63-A5ED-4B71-6A1E2B0B0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45166A-39D1-EE01-4F04-072C67A5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34DCA5-B0FB-6EFD-FD17-4BE0BD5A4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DBBAB-A0F1-A93A-5569-6A7B7046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916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85C11-D6E9-D4A3-50C1-02592CF1B0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3DE27-B7A2-99D9-6185-26BB56779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1CBFB-E16E-BD05-C9F5-38F38A45C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BD178D-6658-31B5-FACB-79AD06A13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2C79A-DD55-D55D-79D4-4A82C2E2C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3C612-3675-6D83-655E-2C192BA94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647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EB3929-9AF1-2DC1-7FF3-FC12C5C5E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73B6F3-FC79-4D2E-C0DB-DA3195CA3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49BE1-BBD9-615C-12C8-D8A7C72690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852C57-38C5-4E2E-8128-9C96A103BEF3}" type="datetimeFigureOut">
              <a:rPr lang="en-US" smtClean="0"/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818D3-D4EF-8E9B-04A7-C729000F8C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07CFB-2ABA-FE63-B188-029B512A7F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B1AD6-67F9-49F7-9CF9-B98A471CCE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929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uka199/Object-detection---finding-waldo/tree/main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4736-1B92-798D-2408-99471176BA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Object Detection for "Where's Waldo"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6175F-2B52-37FE-2FE4-06DA8444D1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55999"/>
            <a:ext cx="9144000" cy="488181"/>
          </a:xfrm>
        </p:spPr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By Guram Janashia, Sandro Kurdghelashvili and Salome Lobjanidze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F5DBFD-DD02-863C-37B9-EDB6B83038CC}"/>
              </a:ext>
            </a:extLst>
          </p:cNvPr>
          <p:cNvSpPr txBox="1"/>
          <p:nvPr/>
        </p:nvSpPr>
        <p:spPr>
          <a:xfrm>
            <a:off x="3854245" y="5366305"/>
            <a:ext cx="4483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badi" panose="020B0604020104020204" pitchFamily="34" charset="0"/>
              </a:rPr>
              <a:t>Machine learning 2</a:t>
            </a:r>
          </a:p>
        </p:txBody>
      </p:sp>
      <p:pic>
        <p:nvPicPr>
          <p:cNvPr id="8" name="Picture 7" descr="A cartoon of a person holding a stick&#10;&#10;AI-generated content may be incorrect.">
            <a:extLst>
              <a:ext uri="{FF2B5EF4-FFF2-40B4-BE49-F238E27FC236}">
                <a16:creationId xmlns:a16="http://schemas.microsoft.com/office/drawing/2014/main" id="{AB835A09-10D5-03C3-5ED5-A1F66C50B1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1761689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0039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B0DD-1046-C34A-B9C5-AFB706287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Lessons Learned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BC520F-1683-3483-9976-D79E2C11B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Technical Insights: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Significance of data quality in deep learning projects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Importance of proper hyperparameter tuning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Trade-offs between model complexity and performance</a:t>
            </a:r>
          </a:p>
          <a:p>
            <a:r>
              <a:rPr lang="en-US" dirty="0">
                <a:latin typeface="Abadi" panose="020B0604020104020204" pitchFamily="34" charset="0"/>
              </a:rPr>
              <a:t>Project Management: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Teamwork, Planning, documentation, and version control</a:t>
            </a:r>
          </a:p>
          <a:p>
            <a:r>
              <a:rPr lang="en-US" dirty="0">
                <a:latin typeface="Abadi" panose="020B0604020104020204" pitchFamily="34" charset="0"/>
              </a:rPr>
              <a:t>Skills Developed: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PyTorch proficiency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model evaluation etc.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3583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67FF-8DBC-72B3-895F-9033F4A89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B4A9F-8CA9-3757-473A-F5C4D75149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Project Summary: Successfully implemented YOLO-based Waldo detection system</a:t>
            </a:r>
          </a:p>
          <a:p>
            <a:r>
              <a:rPr lang="en-US" dirty="0">
                <a:latin typeface="Abadi" panose="020B0604020104020204" pitchFamily="34" charset="0"/>
              </a:rPr>
              <a:t>Key Achievements: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Demonstrated learning and understanding modern object detection techniques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Achieved __% accuracy on challenging visual task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Gained practical experience with deep learning frameworks</a:t>
            </a:r>
          </a:p>
          <a:p>
            <a:r>
              <a:rPr lang="en-US" dirty="0">
                <a:latin typeface="Abadi" panose="020B0604020104020204" pitchFamily="34" charset="0"/>
              </a:rPr>
              <a:t>Academic Value: Applied theoretical computer vision concepts to practical problem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67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BC665-94EC-9E62-5990-B35B162F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Questions and Discussions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A4B01-FB0D-48B7-8149-B3D4EC41B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Thank you for your attention </a:t>
            </a:r>
            <a:r>
              <a:rPr lang="en-US" dirty="0">
                <a:latin typeface="Abadi" panose="020B0604020104020204" pitchFamily="34" charset="0"/>
                <a:sym typeface="Wingdings" panose="05000000000000000000" pitchFamily="2" charset="2"/>
              </a:rPr>
              <a:t></a:t>
            </a:r>
            <a:endParaRPr lang="en-US" dirty="0">
              <a:latin typeface="Abadi" panose="020B0604020104020204" pitchFamily="34" charset="0"/>
            </a:endParaRPr>
          </a:p>
          <a:p>
            <a:r>
              <a:rPr lang="en-US" dirty="0">
                <a:latin typeface="Abadi" panose="020B0604020104020204" pitchFamily="34" charset="0"/>
              </a:rPr>
              <a:t>Questions and feedback welcome</a:t>
            </a:r>
          </a:p>
          <a:p>
            <a:r>
              <a:rPr lang="en-US" dirty="0">
                <a:latin typeface="Abadi" panose="020B0604020104020204" pitchFamily="34" charset="0"/>
              </a:rPr>
              <a:t>Project code available on GitHub:</a:t>
            </a: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 </a:t>
            </a:r>
            <a:r>
              <a:rPr lang="en-US" dirty="0">
                <a:latin typeface="Abadi" panose="020B0604020104020204" pitchFamily="34" charset="0"/>
                <a:hlinkClick r:id="rId2"/>
              </a:rPr>
              <a:t>https://github.com/guka199/Object-detection---finding-waldo/tree/main</a:t>
            </a:r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58274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7D562-B5F7-E2FC-B48D-266ACD8A2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7173"/>
            <a:ext cx="10515600" cy="291352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dirty="0">
                <a:latin typeface="Aharoni" panose="02010803020104030203" pitchFamily="2" charset="-79"/>
                <a:cs typeface="Aharoni" panose="02010803020104030203" pitchFamily="2" charset="-79"/>
              </a:rPr>
              <a:t>Testing The Model</a:t>
            </a:r>
          </a:p>
        </p:txBody>
      </p:sp>
    </p:spTree>
    <p:extLst>
      <p:ext uri="{BB962C8B-B14F-4D97-AF65-F5344CB8AC3E}">
        <p14:creationId xmlns:p14="http://schemas.microsoft.com/office/powerpoint/2010/main" val="3492782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E861-F1B8-586E-754B-FEE2E8641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F82273-1B90-0141-1F8F-0FD5AA419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5040"/>
            <a:ext cx="10515600" cy="3068320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Objective: Develop an automated system to locate Waldo in complex visual scenes</a:t>
            </a:r>
          </a:p>
          <a:p>
            <a:r>
              <a:rPr lang="en-US" dirty="0">
                <a:latin typeface="Abadi" panose="020B0604020104020204" pitchFamily="34" charset="0"/>
              </a:rPr>
              <a:t>Approach: Implementation of YOLO (You Only Look Once) object detection framework</a:t>
            </a:r>
          </a:p>
          <a:p>
            <a:r>
              <a:rPr lang="en-US" dirty="0">
                <a:latin typeface="Abadi" panose="020B0604020104020204" pitchFamily="34" charset="0"/>
              </a:rPr>
              <a:t>Significance: Demonstrates application of deep learning techniques to solve pattern recognition challenges in cluttered environments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011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A693-58B3-BDF8-8E0A-3CF01820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4ECA2-3A43-C541-5CD1-E815DCA95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67911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Automated detection of a specific character (Waldo) in highly detailed, crowded images.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Abadi" panose="020B0604020104020204" pitchFamily="34" charset="0"/>
              </a:rPr>
              <a:t>	Technical Difficulties: </a:t>
            </a:r>
          </a:p>
          <a:p>
            <a:pPr lvl="2"/>
            <a:r>
              <a:rPr lang="en-US" dirty="0">
                <a:latin typeface="Abadi" panose="020B0604020104020204" pitchFamily="34" charset="0"/>
              </a:rPr>
              <a:t>Small target object relative to image size</a:t>
            </a:r>
          </a:p>
          <a:p>
            <a:pPr lvl="2"/>
            <a:r>
              <a:rPr lang="en-US" dirty="0">
                <a:latin typeface="Abadi" panose="020B0604020104020204" pitchFamily="34" charset="0"/>
              </a:rPr>
              <a:t>High visual complexity and clutter in background</a:t>
            </a:r>
          </a:p>
          <a:p>
            <a:pPr lvl="2"/>
            <a:r>
              <a:rPr lang="en-US" dirty="0">
                <a:latin typeface="Abadi" panose="020B0604020104020204" pitchFamily="34" charset="0"/>
              </a:rPr>
              <a:t>Presence of visually similar distractor objects</a:t>
            </a:r>
          </a:p>
          <a:p>
            <a:pPr lvl="2"/>
            <a:r>
              <a:rPr lang="en-US" dirty="0">
                <a:latin typeface="Abadi" panose="020B0604020104020204" pitchFamily="34" charset="0"/>
              </a:rPr>
              <a:t>Carefully choosing parameters</a:t>
            </a:r>
          </a:p>
        </p:txBody>
      </p:sp>
    </p:spTree>
    <p:extLst>
      <p:ext uri="{BB962C8B-B14F-4D97-AF65-F5344CB8AC3E}">
        <p14:creationId xmlns:p14="http://schemas.microsoft.com/office/powerpoint/2010/main" val="3533545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96A80-EDB5-B16D-D577-F490D63E2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F04-4CB3-0380-A983-F438ECB60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01781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Abadi" panose="020B0604020104020204" pitchFamily="34" charset="0"/>
              </a:rPr>
              <a:t>Originally: 40 images with bounding box annotations.</a:t>
            </a:r>
          </a:p>
          <a:p>
            <a:r>
              <a:rPr lang="en-US" sz="2400" dirty="0">
                <a:latin typeface="Abadi" panose="020B0604020104020204" pitchFamily="34" charset="0"/>
              </a:rPr>
              <a:t>Characteristics: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Image resolution: varied from 1059 X 980 to 3000 X1975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Background complexity: High visual noise and clutter</a:t>
            </a:r>
            <a:endParaRPr lang="en-US" sz="2400" dirty="0">
              <a:latin typeface="Abadi" panose="020B0604020104020204" pitchFamily="34" charset="0"/>
            </a:endParaRPr>
          </a:p>
          <a:p>
            <a:r>
              <a:rPr lang="en-US" sz="2400" dirty="0">
                <a:latin typeface="Abadi" panose="020B0604020104020204" pitchFamily="34" charset="0"/>
              </a:rPr>
              <a:t>Annotation Format: </a:t>
            </a:r>
          </a:p>
          <a:p>
            <a:pPr lvl="1"/>
            <a:r>
              <a:rPr lang="en-US" sz="2000" dirty="0">
                <a:latin typeface="Abadi" panose="020B0604020104020204" pitchFamily="34" charset="0"/>
              </a:rPr>
              <a:t>Bounding box coordinates (x, y, width, height) </a:t>
            </a:r>
          </a:p>
          <a:p>
            <a:pPr lvl="1"/>
            <a:r>
              <a:rPr lang="en-US" sz="2000" dirty="0">
                <a:latin typeface="Abadi" panose="020B0604020104020204" pitchFamily="34" charset="0"/>
              </a:rPr>
              <a:t>Normalization of the coordinates</a:t>
            </a:r>
          </a:p>
          <a:p>
            <a:r>
              <a:rPr lang="en-US" sz="2400" dirty="0">
                <a:latin typeface="Abadi" panose="020B0604020104020204" pitchFamily="34" charset="0"/>
              </a:rPr>
              <a:t>Class label: "waldo"</a:t>
            </a:r>
          </a:p>
          <a:p>
            <a:pPr marL="0" indent="0">
              <a:buNone/>
            </a:pPr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3397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F91E0-000D-AD9D-36F9-1761AB65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8720-D019-C92C-7A40-128943C0F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Data Augmentation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3F3D7-825A-7536-D9B4-604B40ED0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601781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From original 40 pictures to 38370 augmented smaller pictures</a:t>
            </a:r>
          </a:p>
          <a:p>
            <a:r>
              <a:rPr lang="en-US" dirty="0">
                <a:latin typeface="Abadi" panose="020B0604020104020204" pitchFamily="34" charset="0"/>
              </a:rPr>
              <a:t>Augmentation Techniques: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Rotation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mirroring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Transforming into greyscale 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adjusting brightness</a:t>
            </a:r>
          </a:p>
          <a:p>
            <a:r>
              <a:rPr lang="en-US" dirty="0">
                <a:latin typeface="Abadi" panose="020B0604020104020204" pitchFamily="34" charset="0"/>
              </a:rPr>
              <a:t>Final augmented picture sizes: 64 X 64</a:t>
            </a: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38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6BE3-8BE8-D8B1-C51F-A7AE5AC4F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B178-EFC9-2222-3835-CB8B4C827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Architecture: YOLO v8 implementation</a:t>
            </a:r>
          </a:p>
          <a:p>
            <a:r>
              <a:rPr lang="en-US" dirty="0">
                <a:latin typeface="Abadi" panose="020B0604020104020204" pitchFamily="34" charset="0"/>
              </a:rPr>
              <a:t>Framework: PyTorch, other deep learning libraries</a:t>
            </a:r>
          </a:p>
          <a:p>
            <a:r>
              <a:rPr lang="en-US" dirty="0">
                <a:latin typeface="Abadi" panose="020B0604020104020204" pitchFamily="34" charset="0"/>
              </a:rPr>
              <a:t>Input Processing: Image resizing to 64 X 64 pixels, normalization</a:t>
            </a:r>
          </a:p>
          <a:p>
            <a:r>
              <a:rPr lang="en-US" dirty="0">
                <a:latin typeface="Abadi" panose="020B0604020104020204" pitchFamily="34" charset="0"/>
              </a:rPr>
              <a:t>Training Strategy: Transfer learning from pre-trained COCO weights</a:t>
            </a:r>
          </a:p>
          <a:p>
            <a:r>
              <a:rPr lang="en-US" dirty="0">
                <a:latin typeface="Abadi" panose="020B0604020104020204" pitchFamily="34" charset="0"/>
              </a:rPr>
              <a:t>Hyperparameters: Learning rate __, batch size  __,  __ epochs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8906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F9627-4570-89B6-D3B6-822D8E1D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Training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F987B-6BB8-01F2-B49C-3B4ADE66C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Loss Function: Combination of classification, objectness, and regression losses</a:t>
            </a:r>
          </a:p>
          <a:p>
            <a:r>
              <a:rPr lang="en-US" dirty="0">
                <a:latin typeface="Abadi" panose="020B0604020104020204" pitchFamily="34" charset="0"/>
              </a:rPr>
              <a:t>Optimization: Adam optimizer with learning rate scheduling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lr0.001_wd0.01_Adam_mom0.9_ep50 → mAP50-95: 0.0415</a:t>
            </a:r>
          </a:p>
          <a:p>
            <a:r>
              <a:rPr lang="en-US" dirty="0">
                <a:latin typeface="Abadi" panose="020B0604020104020204" pitchFamily="34" charset="0"/>
              </a:rPr>
              <a:t>Regularization: Dropout and weight decay to prevent overfitting?</a:t>
            </a:r>
          </a:p>
          <a:p>
            <a:r>
              <a:rPr lang="en-US" dirty="0">
                <a:latin typeface="Abadi" panose="020B0604020104020204" pitchFamily="34" charset="0"/>
              </a:rPr>
              <a:t>Monitoring: Training and validation loss tracking ?</a:t>
            </a:r>
          </a:p>
          <a:p>
            <a:r>
              <a:rPr lang="en-US" dirty="0">
                <a:latin typeface="Abadi" panose="020B0604020104020204" pitchFamily="34" charset="0"/>
              </a:rPr>
              <a:t>Early Stopping: Implemented to prevent overfitting ?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Guka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sadac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kitxvisnishani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miceria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ubralod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mitxari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eg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keni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tuara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041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1C9E4-B11B-1D87-9C0F-B1BF5E00D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Evaluation Metrics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EC576-6F85-6451-F4CB-40A70CD78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Performance Benchmarks: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Training accuracy: __%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Validation accuracy: __%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Test accuracy: __%</a:t>
            </a:r>
          </a:p>
          <a:p>
            <a:r>
              <a:rPr lang="en-US" dirty="0">
                <a:latin typeface="Abadi" panose="020B0604020104020204" pitchFamily="34" charset="0"/>
              </a:rPr>
              <a:t>Training Convergence**: Loss reduction over __ epochs</a:t>
            </a:r>
          </a:p>
          <a:p>
            <a:endParaRPr lang="en-US" dirty="0">
              <a:latin typeface="Abadi" panose="020B06040201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Rame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sxva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testi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tu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arsebobs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romelic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models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afasebs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egec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highlight>
                  <a:srgbClr val="FFFF00"/>
                </a:highlight>
                <a:latin typeface="Abadi" panose="020B0604020104020204" pitchFamily="34" charset="0"/>
              </a:rPr>
              <a:t>momcere</a:t>
            </a:r>
            <a:endParaRPr lang="en-US" dirty="0">
              <a:solidFill>
                <a:srgbClr val="FF0000"/>
              </a:solidFill>
              <a:highlight>
                <a:srgbClr val="FFFF00"/>
              </a:highlight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>
              <a:latin typeface="Abadi" panose="020B0604020104020204" pitchFamily="34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397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92594-F71F-3000-B1BE-048EC480A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Applications and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A095EE-8100-B32A-832A-6437B9D76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badi" panose="020B0604020104020204" pitchFamily="34" charset="0"/>
              </a:rPr>
              <a:t>Immediate Applications: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 Automated puzzle solving systems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Educational tools for computer vision learning</a:t>
            </a:r>
          </a:p>
          <a:p>
            <a:r>
              <a:rPr lang="en-US" dirty="0">
                <a:latin typeface="Abadi" panose="020B0604020104020204" pitchFamily="34" charset="0"/>
              </a:rPr>
              <a:t>Broader Applications: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Person detection in crowd analysis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Security and surveillance systems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Medical imaging for anomaly detection</a:t>
            </a:r>
          </a:p>
          <a:p>
            <a:pPr lvl="1"/>
            <a:r>
              <a:rPr lang="en-US" dirty="0">
                <a:latin typeface="Abadi" panose="020B0604020104020204" pitchFamily="34" charset="0"/>
              </a:rPr>
              <a:t>Search and rescue operations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309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511</Words>
  <Application>Microsoft Office PowerPoint</Application>
  <PresentationFormat>Widescreen</PresentationFormat>
  <Paragraphs>93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Abadi</vt:lpstr>
      <vt:lpstr>Aharoni</vt:lpstr>
      <vt:lpstr>Aptos</vt:lpstr>
      <vt:lpstr>Aptos Display</vt:lpstr>
      <vt:lpstr>Arial</vt:lpstr>
      <vt:lpstr>Office Theme</vt:lpstr>
      <vt:lpstr>Object Detection for "Where's Waldo"</vt:lpstr>
      <vt:lpstr>Project overview</vt:lpstr>
      <vt:lpstr>Challenge</vt:lpstr>
      <vt:lpstr>Dataset Description</vt:lpstr>
      <vt:lpstr>Data Augmentation</vt:lpstr>
      <vt:lpstr>Methodology</vt:lpstr>
      <vt:lpstr>Training Process</vt:lpstr>
      <vt:lpstr>Evaluation Metrics</vt:lpstr>
      <vt:lpstr>Applications and Extensions</vt:lpstr>
      <vt:lpstr>Lessons Learned</vt:lpstr>
      <vt:lpstr>Conclusion</vt:lpstr>
      <vt:lpstr>Questions and Discussions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Salome Lobjanidze</dc:creator>
  <cp:lastModifiedBy>Salome Lobjanidze</cp:lastModifiedBy>
  <cp:revision>14</cp:revision>
  <dcterms:created xsi:type="dcterms:W3CDTF">2025-07-24T11:24:58Z</dcterms:created>
  <dcterms:modified xsi:type="dcterms:W3CDTF">2025-07-24T13:59:54Z</dcterms:modified>
</cp:coreProperties>
</file>