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88" y="18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374711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73997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55019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387304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100535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100044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385564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300925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108614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111403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52FEC3C-424F-409D-8B44-E383D25E1142}" type="datetimeFigureOut">
              <a:rPr lang="zh-CN" altLang="en-US" smtClean="0"/>
              <a:t>2019/4/15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41461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FEC3C-424F-409D-8B44-E383D25E1142}" type="datetimeFigureOut">
              <a:rPr lang="zh-CN" altLang="en-US" smtClean="0"/>
              <a:t>2019/4/15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6E437-3E1F-425A-B8FC-98886A546924}" type="slidenum">
              <a:rPr lang="zh-CN" altLang="en-US" smtClean="0"/>
              <a:t>‹#›</a:t>
            </a:fld>
            <a:endParaRPr lang="zh-CN" altLang="en-US"/>
          </a:p>
        </p:txBody>
      </p:sp>
    </p:spTree>
    <p:extLst>
      <p:ext uri="{BB962C8B-B14F-4D97-AF65-F5344CB8AC3E}">
        <p14:creationId xmlns:p14="http://schemas.microsoft.com/office/powerpoint/2010/main" val="28572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语音信号分析</a:t>
            </a:r>
            <a:endParaRPr lang="zh-CN" altLang="en-US" dirty="0"/>
          </a:p>
        </p:txBody>
      </p:sp>
    </p:spTree>
    <p:extLst>
      <p:ext uri="{BB962C8B-B14F-4D97-AF65-F5344CB8AC3E}">
        <p14:creationId xmlns:p14="http://schemas.microsoft.com/office/powerpoint/2010/main" val="3947163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a:t>
            </a:r>
            <a:r>
              <a:rPr lang="zh-CN" altLang="en-US" dirty="0" smtClean="0"/>
              <a:t>窗与分帧</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  </a:t>
            </a:r>
            <a:r>
              <a:rPr lang="zh-CN" altLang="en-US" dirty="0" smtClean="0"/>
              <a:t>不同的窗选择，决定短时语音分析结果的好坏</a:t>
            </a:r>
            <a:endParaRPr lang="en-US" altLang="zh-CN" dirty="0" smtClean="0"/>
          </a:p>
          <a:p>
            <a:pPr lvl="1"/>
            <a:r>
              <a:rPr lang="en-US" altLang="zh-CN" dirty="0"/>
              <a:t> </a:t>
            </a:r>
            <a:r>
              <a:rPr lang="en-US" altLang="zh-CN" dirty="0" smtClean="0"/>
              <a:t>  </a:t>
            </a:r>
            <a:r>
              <a:rPr lang="zh-CN" altLang="en-US" dirty="0" smtClean="0"/>
              <a:t>窗的长度</a:t>
            </a:r>
            <a:r>
              <a:rPr lang="en-US" altLang="zh-CN" dirty="0" smtClean="0"/>
              <a:t>N</a:t>
            </a:r>
          </a:p>
          <a:p>
            <a:pPr marL="457200" lvl="1" indent="0">
              <a:buNone/>
            </a:pPr>
            <a:r>
              <a:rPr lang="en-US" altLang="zh-CN" dirty="0"/>
              <a:t> </a:t>
            </a:r>
            <a:r>
              <a:rPr lang="en-US" altLang="zh-CN" dirty="0" smtClean="0"/>
              <a:t>     N</a:t>
            </a:r>
            <a:r>
              <a:rPr lang="zh-CN" altLang="en-US" dirty="0" smtClean="0"/>
              <a:t>选的太大，不能保证语音帧的平稳性</a:t>
            </a:r>
            <a:endParaRPr lang="en-US" altLang="zh-CN" dirty="0" smtClean="0"/>
          </a:p>
          <a:p>
            <a:pPr marL="457200" lvl="1" indent="0">
              <a:buNone/>
            </a:pPr>
            <a:r>
              <a:rPr lang="en-US" altLang="zh-CN" dirty="0"/>
              <a:t> </a:t>
            </a:r>
            <a:r>
              <a:rPr lang="en-US" altLang="zh-CN" dirty="0" smtClean="0"/>
              <a:t>     N</a:t>
            </a:r>
            <a:r>
              <a:rPr lang="zh-CN" altLang="en-US" dirty="0" smtClean="0"/>
              <a:t>选的太小，不能保证信号的统计特性，容易引入统计噪声</a:t>
            </a:r>
            <a:endParaRPr lang="en-US" altLang="zh-CN" dirty="0" smtClean="0"/>
          </a:p>
          <a:p>
            <a:pPr marL="457200" lvl="1" indent="0">
              <a:buNone/>
            </a:pPr>
            <a:r>
              <a:rPr lang="en-US" altLang="zh-CN" dirty="0"/>
              <a:t> </a:t>
            </a:r>
            <a:r>
              <a:rPr lang="en-US" altLang="zh-CN" dirty="0" smtClean="0"/>
              <a:t>     </a:t>
            </a:r>
            <a:r>
              <a:rPr lang="zh-CN" altLang="en-US" dirty="0" smtClean="0"/>
              <a:t>对于频域分析，窗长直接决定信号的频谱的分辨率</a:t>
            </a:r>
            <a:endParaRPr lang="en-US" altLang="zh-CN" dirty="0" smtClean="0"/>
          </a:p>
          <a:p>
            <a:pPr marL="457200" lvl="1" indent="0">
              <a:buNone/>
            </a:pPr>
            <a:r>
              <a:rPr lang="en-US" altLang="zh-CN" dirty="0"/>
              <a:t> </a:t>
            </a:r>
            <a:r>
              <a:rPr lang="en-US" altLang="zh-CN" dirty="0" smtClean="0"/>
              <a:t>     </a:t>
            </a:r>
            <a:r>
              <a:rPr lang="zh-CN" altLang="en-US" dirty="0"/>
              <a:t>通</a:t>
            </a:r>
            <a:r>
              <a:rPr lang="zh-CN" altLang="en-US" dirty="0" smtClean="0"/>
              <a:t>常选择</a:t>
            </a:r>
            <a:r>
              <a:rPr lang="en-US" altLang="zh-CN" dirty="0" smtClean="0"/>
              <a:t>N</a:t>
            </a:r>
            <a:r>
              <a:rPr lang="zh-CN" altLang="en-US" dirty="0" smtClean="0"/>
              <a:t>为</a:t>
            </a:r>
            <a:r>
              <a:rPr lang="en-US" altLang="zh-CN" dirty="0" smtClean="0"/>
              <a:t>20-30ms</a:t>
            </a:r>
          </a:p>
          <a:p>
            <a:pPr lvl="1"/>
            <a:r>
              <a:rPr lang="en-US" altLang="zh-CN" dirty="0" smtClean="0"/>
              <a:t>   </a:t>
            </a:r>
            <a:r>
              <a:rPr lang="zh-CN" altLang="en-US" dirty="0" smtClean="0"/>
              <a:t>窗的形状</a:t>
            </a:r>
            <a:endParaRPr lang="en-US" altLang="zh-CN" dirty="0" smtClean="0"/>
          </a:p>
          <a:p>
            <a:pPr marL="457200" lvl="1" indent="0">
              <a:buNone/>
            </a:pPr>
            <a:r>
              <a:rPr lang="en-US" altLang="zh-CN" dirty="0"/>
              <a:t> </a:t>
            </a:r>
            <a:r>
              <a:rPr lang="en-US" altLang="zh-CN" dirty="0" smtClean="0"/>
              <a:t>     </a:t>
            </a:r>
            <a:r>
              <a:rPr lang="zh-CN" altLang="en-US" dirty="0" smtClean="0"/>
              <a:t>不同的窗，其频率特性是不同的，这在短时频域分析时尤为重要</a:t>
            </a:r>
            <a:r>
              <a:rPr lang="en-US" altLang="zh-CN" dirty="0" smtClean="0"/>
              <a:t>  </a:t>
            </a:r>
            <a:endParaRPr lang="zh-CN" altLang="en-US" dirty="0"/>
          </a:p>
        </p:txBody>
      </p:sp>
    </p:spTree>
    <p:extLst>
      <p:ext uri="{BB962C8B-B14F-4D97-AF65-F5344CB8AC3E}">
        <p14:creationId xmlns:p14="http://schemas.microsoft.com/office/powerpoint/2010/main" val="4006373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a:t>
            </a:r>
            <a:r>
              <a:rPr lang="zh-CN" altLang="en-US" dirty="0" smtClean="0"/>
              <a:t>窗与分帧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a:buFont typeface="Wingdings" panose="05000000000000000000" pitchFamily="2" charset="2"/>
                  <a:buChar char="n"/>
                </a:pPr>
                <a:r>
                  <a:rPr lang="zh-CN" altLang="en-US" dirty="0" smtClean="0"/>
                  <a:t> 窗函数频谱的主瓣与旁瓣</a:t>
                </a:r>
                <a:endParaRPr lang="en-US" altLang="zh-CN" dirty="0" smtClean="0"/>
              </a:p>
              <a:p>
                <a:pPr lvl="1"/>
                <a:r>
                  <a:rPr lang="en-US" altLang="zh-CN" dirty="0"/>
                  <a:t> </a:t>
                </a:r>
                <a:r>
                  <a:rPr lang="en-US" altLang="zh-CN" dirty="0" smtClean="0"/>
                  <a:t> </a:t>
                </a:r>
                <a:r>
                  <a:rPr lang="zh-CN" altLang="en-US" dirty="0" smtClean="0"/>
                  <a:t>主瓣</a:t>
                </a:r>
                <a:endParaRPr lang="en-US" altLang="zh-CN" dirty="0" smtClean="0"/>
              </a:p>
              <a:p>
                <a:pPr marL="457200" lvl="1" indent="0">
                  <a:buNone/>
                </a:pPr>
                <a:r>
                  <a:rPr lang="en-US" altLang="zh-CN" dirty="0"/>
                  <a:t> </a:t>
                </a:r>
                <a:r>
                  <a:rPr lang="en-US" altLang="zh-CN" dirty="0" smtClean="0"/>
                  <a:t>    </a:t>
                </a:r>
                <a:r>
                  <a:rPr lang="zh-CN" altLang="en-US" dirty="0" smtClean="0"/>
                  <a:t>主瓣宽度控制频率分析的频率分辨率，主瓣越窄，频率分辨率越高</a:t>
                </a:r>
                <a:endParaRPr lang="en-US" altLang="zh-CN" dirty="0" smtClean="0"/>
              </a:p>
              <a:p>
                <a:pPr marL="457200" lvl="1" indent="0">
                  <a:buNone/>
                </a:pPr>
                <a:r>
                  <a:rPr lang="en-US" altLang="zh-CN" dirty="0"/>
                  <a:t> </a:t>
                </a:r>
                <a:r>
                  <a:rPr lang="en-US" altLang="zh-CN" dirty="0" smtClean="0"/>
                  <a:t>    </a:t>
                </a:r>
                <a:r>
                  <a:rPr lang="zh-CN" altLang="en-US" dirty="0" smtClean="0"/>
                  <a:t>矩形窗主瓣宽度为</a:t>
                </a:r>
                <a:r>
                  <a:rPr lang="en-US" altLang="zh-CN" dirty="0" smtClean="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oMath>
                </a14:m>
                <a:r>
                  <a:rPr lang="en-US" altLang="zh-CN" dirty="0" smtClean="0"/>
                  <a:t> </a:t>
                </a:r>
              </a:p>
              <a:p>
                <a:pPr marL="457200" lvl="1" indent="0">
                  <a:buNone/>
                </a:pPr>
                <a:r>
                  <a:rPr lang="en-US" altLang="zh-CN" dirty="0"/>
                  <a:t> </a:t>
                </a:r>
                <a:r>
                  <a:rPr lang="en-US" altLang="zh-CN" dirty="0" smtClean="0"/>
                  <a:t>    Hamming</a:t>
                </a:r>
                <a:r>
                  <a:rPr lang="zh-CN" altLang="en-US" dirty="0" smtClean="0"/>
                  <a:t>窗的主瓣宽度约为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oMath>
                </a14:m>
                <a:endParaRPr lang="en-US" altLang="zh-CN" dirty="0" smtClean="0"/>
              </a:p>
              <a:p>
                <a:pPr lvl="1"/>
                <a:r>
                  <a:rPr lang="en-US" altLang="zh-CN" dirty="0" smtClean="0"/>
                  <a:t>  </a:t>
                </a:r>
                <a:r>
                  <a:rPr lang="zh-CN" altLang="en-US" dirty="0" smtClean="0"/>
                  <a:t>旁瓣</a:t>
                </a:r>
                <a:endParaRPr lang="en-US" altLang="zh-CN" dirty="0" smtClean="0"/>
              </a:p>
              <a:p>
                <a:pPr marL="457200" lvl="1" indent="0">
                  <a:buNone/>
                </a:pPr>
                <a:r>
                  <a:rPr lang="en-US" altLang="zh-CN" dirty="0"/>
                  <a:t> </a:t>
                </a:r>
                <a:r>
                  <a:rPr lang="en-US" altLang="zh-CN" dirty="0" smtClean="0"/>
                  <a:t>    </a:t>
                </a:r>
                <a:r>
                  <a:rPr lang="zh-CN" altLang="en-US" dirty="0"/>
                  <a:t>旁</a:t>
                </a:r>
                <a:r>
                  <a:rPr lang="zh-CN" altLang="en-US" dirty="0" smtClean="0"/>
                  <a:t>瓣的高度决定了对临近频率成分的干扰抑制能力</a:t>
                </a:r>
                <a:r>
                  <a:rPr lang="en-US" altLang="zh-CN" dirty="0" smtClean="0"/>
                  <a:t>, </a:t>
                </a:r>
                <a:r>
                  <a:rPr lang="zh-CN" altLang="en-US" dirty="0" smtClean="0"/>
                  <a:t>高度越低，抑制干       扰能力越强</a:t>
                </a:r>
                <a:endParaRPr lang="en-US" altLang="zh-CN" dirty="0" smtClean="0"/>
              </a:p>
              <a:p>
                <a:pPr marL="457200" lvl="1" indent="0">
                  <a:buNone/>
                </a:pPr>
                <a:r>
                  <a:rPr lang="en-US" altLang="zh-CN" dirty="0"/>
                  <a:t> </a:t>
                </a:r>
                <a:r>
                  <a:rPr lang="en-US" altLang="zh-CN" dirty="0" smtClean="0"/>
                  <a:t>     </a:t>
                </a:r>
                <a:r>
                  <a:rPr lang="zh-CN" altLang="en-US" dirty="0" smtClean="0"/>
                  <a:t>矩形窗：主瓣高度</a:t>
                </a:r>
                <a:r>
                  <a:rPr lang="en-US" altLang="zh-CN" dirty="0" smtClean="0"/>
                  <a:t>-</a:t>
                </a:r>
                <a:r>
                  <a:rPr lang="zh-CN" altLang="en-US" dirty="0" smtClean="0"/>
                  <a:t>第一个旁瓣高度约为</a:t>
                </a:r>
                <a:r>
                  <a:rPr lang="en-US" altLang="zh-CN" dirty="0" smtClean="0"/>
                  <a:t>13dB</a:t>
                </a:r>
              </a:p>
              <a:p>
                <a:pPr marL="457200" lvl="1" indent="0">
                  <a:buNone/>
                </a:pPr>
                <a:r>
                  <a:rPr lang="en-US" altLang="zh-CN" dirty="0"/>
                  <a:t> </a:t>
                </a:r>
                <a:r>
                  <a:rPr lang="en-US" altLang="zh-CN" dirty="0" smtClean="0"/>
                  <a:t>     Hamming</a:t>
                </a:r>
                <a:r>
                  <a:rPr lang="zh-CN" altLang="en-US" dirty="0" smtClean="0"/>
                  <a:t>窗： 主瓣高度</a:t>
                </a:r>
                <a:r>
                  <a:rPr lang="en-US" altLang="zh-CN" dirty="0" smtClean="0"/>
                  <a:t>-</a:t>
                </a:r>
                <a:r>
                  <a:rPr lang="zh-CN" altLang="en-US" dirty="0" smtClean="0"/>
                  <a:t>第一个旁瓣高度</a:t>
                </a:r>
                <a:r>
                  <a:rPr lang="en-US" altLang="zh-CN" dirty="0" smtClean="0"/>
                  <a:t>&gt;40dB</a:t>
                </a:r>
              </a:p>
              <a:p>
                <a:pPr lvl="1"/>
                <a:r>
                  <a:rPr lang="en-US" altLang="zh-CN" dirty="0" smtClean="0"/>
                  <a:t>  </a:t>
                </a:r>
                <a:r>
                  <a:rPr lang="zh-CN" altLang="en-US" dirty="0" smtClean="0"/>
                  <a:t>矩形窗的主瓣宽度最小分辨率最高，旁瓣最高，会导致泄露现象，</a:t>
                </a:r>
                <a:r>
                  <a:rPr lang="en-US" altLang="zh-CN" dirty="0" smtClean="0"/>
                  <a:t>Hamming</a:t>
                </a:r>
                <a:r>
                  <a:rPr lang="zh-CN" altLang="en-US" dirty="0" smtClean="0"/>
                  <a:t>窗的主瓣最宽，分辨率低，旁瓣高度最低，可以有效克服泄露</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322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247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 短时能量</a:t>
                </a:r>
                <a:endParaRPr lang="en-US" altLang="zh-CN" dirty="0" smtClean="0"/>
              </a:p>
              <a:p>
                <a:pPr marL="0" indent="0">
                  <a:buNone/>
                </a:pPr>
                <a:r>
                  <a:rPr lang="en-US" altLang="zh-CN" dirty="0"/>
                  <a:t> </a:t>
                </a:r>
                <a:r>
                  <a:rPr lang="en-US" altLang="zh-CN" dirty="0" smtClean="0"/>
                  <a:t>  </a:t>
                </a:r>
                <a:r>
                  <a:rPr lang="zh-CN" altLang="en-US" dirty="0" smtClean="0"/>
                  <a:t>设第</a:t>
                </a:r>
                <a:r>
                  <a:rPr lang="en-US" altLang="zh-CN" dirty="0" smtClean="0"/>
                  <a:t>n</a:t>
                </a:r>
                <a:r>
                  <a:rPr lang="zh-CN" altLang="en-US" dirty="0" smtClean="0"/>
                  <a:t>帧语音信号</a:t>
                </a:r>
                <a14:m>
                  <m:oMath xmlns:m="http://schemas.openxmlformats.org/officeDocument/2006/math">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zh-CN" altLang="en-US" i="1">
                        <a:latin typeface="Cambria Math" panose="02040503050406030204" pitchFamily="18" charset="0"/>
                      </a:rPr>
                      <m:t>的</m:t>
                    </m:r>
                  </m:oMath>
                </a14:m>
                <a:r>
                  <a:rPr lang="zh-CN" altLang="en-US" dirty="0" smtClean="0"/>
                  <a:t>短时能量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oMath>
                </a14:m>
                <a:r>
                  <a:rPr lang="en-US" altLang="zh-CN" dirty="0" smtClean="0"/>
                  <a:t>, </a:t>
                </a:r>
                <a:r>
                  <a:rPr lang="zh-CN" altLang="en-US" dirty="0" smtClean="0"/>
                  <a:t>则其计算公式如下：</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𝑚</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nary>
                    </m:oMath>
                  </m:oMathPara>
                </a14:m>
                <a:endParaRPr lang="en-US" altLang="zh-CN" b="0" dirty="0" smtClean="0"/>
              </a:p>
              <a:p>
                <a:pPr>
                  <a:buFont typeface="Wingdings" panose="05000000000000000000" pitchFamily="2" charset="2"/>
                  <a:buChar char="n"/>
                </a:pPr>
                <a:r>
                  <a:rPr lang="en-US" altLang="zh-CN" dirty="0" smtClean="0"/>
                  <a:t> </a:t>
                </a:r>
                <a:r>
                  <a:rPr lang="zh-CN" altLang="en-US" dirty="0" smtClean="0"/>
                  <a:t>短时平均幅度</a:t>
                </a:r>
                <a:endParaRPr lang="en-US" altLang="zh-CN" dirty="0" smtClean="0"/>
              </a:p>
              <a:p>
                <a:pPr marL="0" indent="0">
                  <a:buNone/>
                </a:pPr>
                <a:r>
                  <a:rPr lang="en-US" altLang="zh-CN" dirty="0"/>
                  <a:t> </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𝑚</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nary>
                  </m:oMath>
                </a14:m>
                <a:endParaRPr lang="en-US" altLang="zh-CN" dirty="0" smtClean="0"/>
              </a:p>
              <a:p>
                <a:pPr marL="0" indent="0">
                  <a:buNone/>
                </a:pPr>
                <a:r>
                  <a:rPr lang="zh-CN" altLang="en-US" dirty="0"/>
                  <a:t>使</a:t>
                </a:r>
                <a:r>
                  <a:rPr lang="zh-CN" altLang="en-US" dirty="0" smtClean="0"/>
                  <a:t>用短时能量可以从语音中区别出浊音，因为浊音短时平均能量的值要比清音短时平均能量的值大的多</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503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时域分析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77" y="1690688"/>
            <a:ext cx="5272398" cy="4787863"/>
          </a:xfrm>
        </p:spPr>
      </p:pic>
    </p:spTree>
    <p:extLst>
      <p:ext uri="{BB962C8B-B14F-4D97-AF65-F5344CB8AC3E}">
        <p14:creationId xmlns:p14="http://schemas.microsoft.com/office/powerpoint/2010/main" val="212991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短时过零率</a:t>
                </a:r>
                <a:endParaRPr lang="en-US" altLang="zh-CN" dirty="0" smtClean="0"/>
              </a:p>
              <a:p>
                <a:pPr marL="0" indent="0">
                  <a:buNone/>
                </a:pPr>
                <a:r>
                  <a:rPr lang="en-US" altLang="zh-CN" dirty="0"/>
                  <a:t> </a:t>
                </a:r>
                <a:r>
                  <a:rPr lang="en-US" altLang="zh-CN" dirty="0" smtClean="0"/>
                  <a:t>  </a:t>
                </a:r>
                <a:r>
                  <a:rPr lang="zh-CN" altLang="en-US" dirty="0" smtClean="0"/>
                  <a:t>短时过零率表示一帧语音中语音波形穿越横轴的次数，对于离散信号，如果相邻的采样值改变符号则为一次过零</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𝑚</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𝑠𝑔𝑛</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𝑠𝑔𝑛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e>
                      </m:nary>
                    </m:oMath>
                  </m:oMathPara>
                </a14:m>
                <a:endParaRPr lang="en-US" altLang="zh-CN" dirty="0" smtClean="0"/>
              </a:p>
              <a:p>
                <a:pPr marL="0" indent="0">
                  <a:buNone/>
                </a:pPr>
                <a:endParaRPr lang="en-US" altLang="zh-CN" dirty="0"/>
              </a:p>
              <a:p>
                <a:pPr marL="0" indent="0">
                  <a:buNone/>
                </a:pPr>
                <a:r>
                  <a:rPr lang="zh-CN" altLang="en-US" dirty="0" smtClean="0"/>
                  <a:t>发浊音时，声带振动，因而声门激励是以此音调频率为基频来使声道共振，具有较低的过零率</a:t>
                </a:r>
                <a:r>
                  <a:rPr lang="en-US" altLang="zh-CN" dirty="0" smtClean="0"/>
                  <a:t>; </a:t>
                </a:r>
                <a:r>
                  <a:rPr lang="zh-CN" altLang="en-US" dirty="0" smtClean="0"/>
                  <a:t>发清音时，声带不振动，声道某部分阻塞产生白噪声激励，具有较高的过零率</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4460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a:t>
            </a:r>
            <a:r>
              <a:rPr lang="zh-CN" altLang="en-US" dirty="0" smtClean="0"/>
              <a:t>域分析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06" y="1538288"/>
            <a:ext cx="5575969" cy="4948046"/>
          </a:xfrm>
        </p:spPr>
      </p:pic>
    </p:spTree>
    <p:extLst>
      <p:ext uri="{BB962C8B-B14F-4D97-AF65-F5344CB8AC3E}">
        <p14:creationId xmlns:p14="http://schemas.microsoft.com/office/powerpoint/2010/main" val="225058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 </a:t>
                </a:r>
                <a:r>
                  <a:rPr lang="zh-CN" altLang="en-US" dirty="0" smtClean="0"/>
                  <a:t>短时自相关函数</a:t>
                </a:r>
                <a:endParaRPr lang="en-US" altLang="zh-CN" dirty="0" smtClean="0"/>
              </a:p>
              <a:p>
                <a:pPr marL="0" indent="0">
                  <a:buNone/>
                </a:pPr>
                <a:r>
                  <a:rPr lang="en-US" altLang="zh-CN" dirty="0"/>
                  <a:t> </a:t>
                </a:r>
                <a:r>
                  <a:rPr lang="en-US" altLang="zh-CN" dirty="0" smtClean="0"/>
                  <a:t>  </a:t>
                </a:r>
                <a:r>
                  <a:rPr lang="zh-CN" altLang="en-US" dirty="0"/>
                  <a:t>相</a:t>
                </a:r>
                <a:r>
                  <a:rPr lang="zh-CN" altLang="en-US" dirty="0" smtClean="0"/>
                  <a:t>关分析是一种常见的时域波形分析方法，在语音波形信号中，分析的是短时自相关函数。定义语音信号</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r>
                      <a:rPr lang="zh-CN" altLang="en-US" i="1">
                        <a:latin typeface="Cambria Math" panose="02040503050406030204" pitchFamily="18" charset="0"/>
                      </a:rPr>
                      <m:t>的</m:t>
                    </m:r>
                  </m:oMath>
                </a14:m>
                <a:r>
                  <a:rPr lang="zh-CN" altLang="en-US" dirty="0" smtClean="0"/>
                  <a:t>短时自相关函数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zh-CN" altLang="en-US" i="1">
                        <a:latin typeface="Cambria Math" panose="02040503050406030204" pitchFamily="18" charset="0"/>
                      </a:rPr>
                      <m:t>的</m:t>
                    </m:r>
                  </m:oMath>
                </a14:m>
                <a:r>
                  <a:rPr lang="zh-CN" altLang="en-US" dirty="0" smtClean="0"/>
                  <a:t>计算公式如下：</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𝑚</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m:oMathPara>
                </a14:m>
                <a:endParaRPr lang="en-US" altLang="zh-CN" dirty="0" smtClean="0"/>
              </a:p>
              <a:p>
                <a:pPr marL="0" indent="0">
                  <a:buNone/>
                </a:pPr>
                <a:r>
                  <a:rPr lang="en-US" altLang="zh-CN" dirty="0"/>
                  <a:t> </a:t>
                </a:r>
                <a:r>
                  <a:rPr lang="en-US" altLang="zh-CN" dirty="0" smtClean="0"/>
                  <a:t> </a:t>
                </a:r>
              </a:p>
              <a:p>
                <a:pPr marL="0" indent="0">
                  <a:buNone/>
                </a:pPr>
                <a:r>
                  <a:rPr lang="zh-CN" altLang="en-US" dirty="0" smtClean="0"/>
                  <a:t>使用自相关函数可以判断浊音的基频</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6605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a:t>
            </a:r>
            <a:r>
              <a:rPr lang="zh-CN" altLang="en-US" dirty="0" smtClean="0"/>
              <a:t>域分析</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498" y="1557338"/>
            <a:ext cx="6296904" cy="3791479"/>
          </a:xfrm>
          <a:prstGeom prst="rect">
            <a:avLst/>
          </a:prstGeom>
        </p:spPr>
      </p:pic>
      <p:sp>
        <p:nvSpPr>
          <p:cNvPr id="8" name="文本框 7"/>
          <p:cNvSpPr txBox="1"/>
          <p:nvPr/>
        </p:nvSpPr>
        <p:spPr>
          <a:xfrm>
            <a:off x="1957387" y="5274205"/>
            <a:ext cx="5953125" cy="646331"/>
          </a:xfrm>
          <a:prstGeom prst="rect">
            <a:avLst/>
          </a:prstGeom>
          <a:noFill/>
        </p:spPr>
        <p:txBody>
          <a:bodyPr wrap="square" rtlCol="0">
            <a:spAutoFit/>
          </a:bodyPr>
          <a:lstStyle/>
          <a:p>
            <a:r>
              <a:rPr lang="en-US" altLang="zh-CN" dirty="0" smtClean="0"/>
              <a:t> </a:t>
            </a:r>
            <a:r>
              <a:rPr lang="zh-CN" altLang="en-US" dirty="0" smtClean="0"/>
              <a:t>从语音波形以及</a:t>
            </a:r>
            <a:r>
              <a:rPr lang="en-US" altLang="zh-CN" dirty="0" smtClean="0"/>
              <a:t>ACF</a:t>
            </a:r>
            <a:r>
              <a:rPr lang="zh-CN" altLang="en-US" dirty="0" smtClean="0"/>
              <a:t>可以看出周期点数为</a:t>
            </a:r>
            <a:r>
              <a:rPr lang="en-US" altLang="zh-CN" dirty="0" smtClean="0"/>
              <a:t>110</a:t>
            </a:r>
            <a:r>
              <a:rPr lang="zh-CN" altLang="en-US" dirty="0" smtClean="0"/>
              <a:t>个，</a:t>
            </a:r>
            <a:r>
              <a:rPr lang="en-US" altLang="zh-CN" dirty="0" smtClean="0"/>
              <a:t>fs</a:t>
            </a:r>
            <a:r>
              <a:rPr lang="zh-CN" altLang="en-US" dirty="0" smtClean="0"/>
              <a:t>为</a:t>
            </a:r>
            <a:r>
              <a:rPr lang="en-US" altLang="zh-CN" dirty="0" smtClean="0"/>
              <a:t>16K</a:t>
            </a:r>
            <a:r>
              <a:rPr lang="zh-CN" altLang="en-US" dirty="0" smtClean="0"/>
              <a:t>，那么估计基音频率为</a:t>
            </a:r>
            <a:r>
              <a:rPr lang="en-US" altLang="zh-CN" dirty="0" smtClean="0"/>
              <a:t>145Hz</a:t>
            </a:r>
            <a:endParaRPr lang="zh-CN" altLang="en-US" dirty="0"/>
          </a:p>
        </p:txBody>
      </p:sp>
    </p:spTree>
    <p:extLst>
      <p:ext uri="{BB962C8B-B14F-4D97-AF65-F5344CB8AC3E}">
        <p14:creationId xmlns:p14="http://schemas.microsoft.com/office/powerpoint/2010/main" val="1237505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短时平均幅度差</a:t>
                </a:r>
                <a:endParaRPr lang="en-US" altLang="zh-CN" dirty="0" smtClean="0"/>
              </a:p>
              <a:p>
                <a:pPr marL="0" indent="0">
                  <a:buNone/>
                </a:pPr>
                <a:r>
                  <a:rPr lang="en-US" altLang="zh-CN" dirty="0"/>
                  <a:t> </a:t>
                </a:r>
                <a:r>
                  <a:rPr lang="en-US" altLang="zh-CN" dirty="0" smtClean="0"/>
                  <a:t>  </a:t>
                </a:r>
                <a:r>
                  <a:rPr lang="zh-CN" altLang="en-US" dirty="0" smtClean="0"/>
                  <a:t>短时自相关函数是语音时域分析的重要方法，但是其计算量大，一个简单的方法就是利用差值。平均幅度差函数能够代替自相关函数进行语音分析，是基于以下事实：如果信号是完全的周期函数则相距为周期的整数倍的采样点的幅值是相同的，差值为零，则定义短时平均幅度差函数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𝑚</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m:oMathPara>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37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a:t>
            </a:r>
            <a:r>
              <a:rPr lang="zh-CN" altLang="en-US" dirty="0" smtClean="0"/>
              <a:t>域分析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327" y="1929349"/>
            <a:ext cx="6058746" cy="3686689"/>
          </a:xfrm>
        </p:spPr>
      </p:pic>
      <p:sp>
        <p:nvSpPr>
          <p:cNvPr id="5" name="文本框 4"/>
          <p:cNvSpPr txBox="1"/>
          <p:nvPr/>
        </p:nvSpPr>
        <p:spPr>
          <a:xfrm>
            <a:off x="2190327" y="5616038"/>
            <a:ext cx="5953125" cy="646331"/>
          </a:xfrm>
          <a:prstGeom prst="rect">
            <a:avLst/>
          </a:prstGeom>
          <a:noFill/>
        </p:spPr>
        <p:txBody>
          <a:bodyPr wrap="square" rtlCol="0">
            <a:spAutoFit/>
          </a:bodyPr>
          <a:lstStyle/>
          <a:p>
            <a:r>
              <a:rPr lang="en-US" altLang="zh-CN" dirty="0" smtClean="0"/>
              <a:t> </a:t>
            </a:r>
            <a:r>
              <a:rPr lang="zh-CN" altLang="en-US" dirty="0" smtClean="0"/>
              <a:t>从语音波形以及</a:t>
            </a:r>
            <a:r>
              <a:rPr lang="en-US" altLang="zh-CN" dirty="0" smtClean="0"/>
              <a:t>AMDF</a:t>
            </a:r>
            <a:r>
              <a:rPr lang="zh-CN" altLang="en-US" dirty="0" smtClean="0"/>
              <a:t>也可以看出周期的点数为</a:t>
            </a:r>
            <a:r>
              <a:rPr lang="en-US" altLang="zh-CN" dirty="0" smtClean="0"/>
              <a:t>110</a:t>
            </a:r>
            <a:r>
              <a:rPr lang="zh-CN" altLang="en-US" dirty="0" smtClean="0"/>
              <a:t>，基音频率为</a:t>
            </a:r>
            <a:r>
              <a:rPr lang="en-US" altLang="zh-CN" dirty="0" smtClean="0"/>
              <a:t>145Hz</a:t>
            </a:r>
            <a:r>
              <a:rPr lang="zh-CN" altLang="en-US" dirty="0" smtClean="0"/>
              <a:t>，而且运算简单</a:t>
            </a:r>
            <a:endParaRPr lang="zh-CN" altLang="en-US" dirty="0"/>
          </a:p>
        </p:txBody>
      </p:sp>
    </p:spTree>
    <p:extLst>
      <p:ext uri="{BB962C8B-B14F-4D97-AF65-F5344CB8AC3E}">
        <p14:creationId xmlns:p14="http://schemas.microsoft.com/office/powerpoint/2010/main" val="198577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a:t>
            </a:r>
            <a:r>
              <a:rPr lang="zh-CN" altLang="en-US" dirty="0" smtClean="0"/>
              <a:t>音信号的数字化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 时间离散化</a:t>
            </a:r>
            <a:endParaRPr lang="en-US" altLang="zh-CN" dirty="0"/>
          </a:p>
          <a:p>
            <a:pPr marL="0" indent="0">
              <a:buNone/>
            </a:pPr>
            <a:r>
              <a:rPr lang="en-US" altLang="zh-CN" dirty="0" smtClean="0"/>
              <a:t>    </a:t>
            </a:r>
            <a:r>
              <a:rPr lang="zh-CN" altLang="en-US" dirty="0" smtClean="0"/>
              <a:t>每秒钟需要采集多少个样本点，也就是采样频率</a:t>
            </a:r>
            <a:endParaRPr lang="en-US" altLang="zh-CN" dirty="0" smtClean="0"/>
          </a:p>
          <a:p>
            <a:pPr>
              <a:buFont typeface="Wingdings" panose="05000000000000000000" pitchFamily="2" charset="2"/>
              <a:buChar char="n"/>
            </a:pPr>
            <a:r>
              <a:rPr lang="zh-CN" altLang="en-US" dirty="0" smtClean="0"/>
              <a:t> 幅度离散化</a:t>
            </a:r>
            <a:endParaRPr lang="en-US" altLang="zh-CN" dirty="0" smtClean="0"/>
          </a:p>
          <a:p>
            <a:pPr marL="0" indent="0">
              <a:buNone/>
            </a:pPr>
            <a:r>
              <a:rPr lang="en-US" altLang="zh-CN" dirty="0" smtClean="0"/>
              <a:t>    </a:t>
            </a:r>
            <a:r>
              <a:rPr lang="zh-CN" altLang="en-US" dirty="0" smtClean="0"/>
              <a:t>每个样本点的位数</a:t>
            </a:r>
            <a:r>
              <a:rPr lang="en-US" altLang="zh-CN" dirty="0" smtClean="0"/>
              <a:t>(bit per sample), </a:t>
            </a:r>
            <a:r>
              <a:rPr lang="zh-CN" altLang="en-US" dirty="0" smtClean="0"/>
              <a:t>也就是量化精度</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755" y="3868947"/>
            <a:ext cx="4754241" cy="2175669"/>
          </a:xfrm>
          <a:prstGeom prst="rect">
            <a:avLst/>
          </a:prstGeom>
        </p:spPr>
      </p:pic>
      <p:sp>
        <p:nvSpPr>
          <p:cNvPr id="5" name="文本框 4"/>
          <p:cNvSpPr txBox="1"/>
          <p:nvPr/>
        </p:nvSpPr>
        <p:spPr>
          <a:xfrm>
            <a:off x="4078705" y="6176963"/>
            <a:ext cx="3850106" cy="369332"/>
          </a:xfrm>
          <a:prstGeom prst="rect">
            <a:avLst/>
          </a:prstGeom>
          <a:noFill/>
        </p:spPr>
        <p:txBody>
          <a:bodyPr wrap="square" rtlCol="0">
            <a:spAutoFit/>
          </a:bodyPr>
          <a:lstStyle/>
          <a:p>
            <a:pPr algn="ctr"/>
            <a:r>
              <a:rPr lang="zh-CN" altLang="en-US" dirty="0"/>
              <a:t>语</a:t>
            </a:r>
            <a:r>
              <a:rPr lang="zh-CN" altLang="en-US" dirty="0" smtClean="0"/>
              <a:t>音信号的数字化</a:t>
            </a:r>
            <a:endParaRPr lang="zh-CN" altLang="en-US" dirty="0"/>
          </a:p>
        </p:txBody>
      </p:sp>
    </p:spTree>
    <p:extLst>
      <p:ext uri="{BB962C8B-B14F-4D97-AF65-F5344CB8AC3E}">
        <p14:creationId xmlns:p14="http://schemas.microsoft.com/office/powerpoint/2010/main" val="2906096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频域分析</a:t>
            </a:r>
            <a:endParaRPr lang="zh-CN" altLang="en-US" dirty="0"/>
          </a:p>
        </p:txBody>
      </p:sp>
      <p:sp>
        <p:nvSpPr>
          <p:cNvPr id="3" name="内容占位符 2"/>
          <p:cNvSpPr>
            <a:spLocks noGrp="1"/>
          </p:cNvSpPr>
          <p:nvPr>
            <p:ph idx="1"/>
          </p:nvPr>
        </p:nvSpPr>
        <p:spPr/>
        <p:txBody>
          <a:bodyPr/>
          <a:lstStyle/>
          <a:p>
            <a:r>
              <a:rPr lang="zh-CN" altLang="en-US" dirty="0"/>
              <a:t>语</a:t>
            </a:r>
            <a:r>
              <a:rPr lang="zh-CN" altLang="en-US" dirty="0" smtClean="0"/>
              <a:t>音信号的频域分析是分析语音信号的频率特征，从广义上讲，语音信号的频域分析包括语音信号的频谱，功率谱，频谱包络分析等，因为语音波形是一个非平稳过程，所以使用短时傅里叶变换对语音信号的频谱进行分析。</a:t>
            </a:r>
            <a:endParaRPr lang="en-US" altLang="zh-CN" dirty="0" smtClean="0"/>
          </a:p>
          <a:p>
            <a:endParaRPr lang="en-US" altLang="zh-CN" dirty="0"/>
          </a:p>
          <a:p>
            <a:r>
              <a:rPr lang="en-US" altLang="zh-CN" dirty="0" smtClean="0"/>
              <a:t>FFT</a:t>
            </a:r>
          </a:p>
          <a:p>
            <a:pPr marL="0" indent="0">
              <a:buNone/>
            </a:pPr>
            <a:r>
              <a:rPr lang="en-US" altLang="zh-CN" dirty="0"/>
              <a:t> </a:t>
            </a:r>
            <a:r>
              <a:rPr lang="en-US" altLang="zh-CN" dirty="0" smtClean="0"/>
              <a:t>  </a:t>
            </a:r>
            <a:r>
              <a:rPr lang="zh-CN" altLang="en-US" dirty="0" smtClean="0"/>
              <a:t>对语音帧进行</a:t>
            </a:r>
            <a:r>
              <a:rPr lang="en-US" altLang="zh-CN" dirty="0" smtClean="0"/>
              <a:t>FFT</a:t>
            </a:r>
            <a:r>
              <a:rPr lang="zh-CN" altLang="en-US" dirty="0" smtClean="0"/>
              <a:t>，即可得到相应的短时频率谱</a:t>
            </a:r>
            <a:endParaRPr lang="zh-CN" altLang="en-US" dirty="0"/>
          </a:p>
        </p:txBody>
      </p:sp>
    </p:spTree>
    <p:extLst>
      <p:ext uri="{BB962C8B-B14F-4D97-AF65-F5344CB8AC3E}">
        <p14:creationId xmlns:p14="http://schemas.microsoft.com/office/powerpoint/2010/main" val="4047360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频域分析</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127" y="1690688"/>
            <a:ext cx="5198295" cy="4351338"/>
          </a:xfrm>
        </p:spPr>
      </p:pic>
    </p:spTree>
    <p:extLst>
      <p:ext uri="{BB962C8B-B14F-4D97-AF65-F5344CB8AC3E}">
        <p14:creationId xmlns:p14="http://schemas.microsoft.com/office/powerpoint/2010/main" val="3499899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频</a:t>
            </a:r>
            <a:r>
              <a:rPr lang="zh-CN" altLang="en-US" dirty="0" smtClean="0"/>
              <a:t>域分析</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 语谱图</a:t>
            </a:r>
            <a:endParaRPr lang="en-US" altLang="zh-CN" dirty="0" smtClean="0"/>
          </a:p>
          <a:p>
            <a:pPr marL="0" indent="0">
              <a:buNone/>
            </a:pPr>
            <a:r>
              <a:rPr lang="en-US" altLang="zh-CN" dirty="0"/>
              <a:t> </a:t>
            </a:r>
            <a:r>
              <a:rPr lang="en-US" altLang="zh-CN" dirty="0" smtClean="0"/>
              <a:t>  </a:t>
            </a:r>
            <a:r>
              <a:rPr lang="zh-CN" altLang="en-US" dirty="0" smtClean="0"/>
              <a:t>语谱图是语音分析的一种重要工具</a:t>
            </a:r>
            <a:endParaRPr lang="en-US" altLang="zh-CN" dirty="0" smtClean="0"/>
          </a:p>
          <a:p>
            <a:pPr lvl="1"/>
            <a:r>
              <a:rPr lang="en-US" altLang="zh-CN" dirty="0"/>
              <a:t> </a:t>
            </a:r>
            <a:r>
              <a:rPr lang="zh-CN" altLang="en-US" dirty="0" smtClean="0"/>
              <a:t>横轴表示时间</a:t>
            </a:r>
            <a:endParaRPr lang="en-US" altLang="zh-CN" dirty="0" smtClean="0"/>
          </a:p>
          <a:p>
            <a:pPr lvl="1"/>
            <a:r>
              <a:rPr lang="en-US" altLang="zh-CN" dirty="0"/>
              <a:t> </a:t>
            </a:r>
            <a:r>
              <a:rPr lang="zh-CN" altLang="en-US" dirty="0" smtClean="0"/>
              <a:t>纵轴表示频率</a:t>
            </a:r>
            <a:endParaRPr lang="en-US" altLang="zh-CN" dirty="0" smtClean="0"/>
          </a:p>
          <a:p>
            <a:pPr marL="457200" lvl="1" indent="0">
              <a:buNone/>
            </a:pPr>
            <a:r>
              <a:rPr lang="zh-CN" altLang="en-US" dirty="0" smtClean="0"/>
              <a:t>每一个时间</a:t>
            </a:r>
            <a:r>
              <a:rPr lang="en-US" altLang="zh-CN" dirty="0" smtClean="0"/>
              <a:t>-</a:t>
            </a:r>
            <a:r>
              <a:rPr lang="zh-CN" altLang="en-US" dirty="0"/>
              <a:t>频</a:t>
            </a:r>
            <a:r>
              <a:rPr lang="zh-CN" altLang="en-US" dirty="0" smtClean="0"/>
              <a:t>率坐标上的点</a:t>
            </a:r>
            <a:r>
              <a:rPr lang="en-US" altLang="zh-CN" dirty="0" smtClean="0"/>
              <a:t>S(</a:t>
            </a:r>
            <a:r>
              <a:rPr lang="en-US" altLang="zh-CN" dirty="0" err="1" smtClean="0"/>
              <a:t>t,f</a:t>
            </a:r>
            <a:r>
              <a:rPr lang="en-US" altLang="zh-CN" dirty="0" smtClean="0"/>
              <a:t>)</a:t>
            </a:r>
            <a:r>
              <a:rPr lang="zh-CN" altLang="en-US" dirty="0" smtClean="0"/>
              <a:t>表示</a:t>
            </a:r>
            <a:r>
              <a:rPr lang="en-US" altLang="zh-CN" dirty="0" smtClean="0"/>
              <a:t>t</a:t>
            </a:r>
            <a:r>
              <a:rPr lang="zh-CN" altLang="en-US" dirty="0" smtClean="0"/>
              <a:t>时刻、</a:t>
            </a:r>
            <a:r>
              <a:rPr lang="en-US" altLang="zh-CN" dirty="0" smtClean="0"/>
              <a:t>f</a:t>
            </a:r>
            <a:r>
              <a:rPr lang="zh-CN" altLang="en-US" dirty="0"/>
              <a:t>频</a:t>
            </a:r>
            <a:r>
              <a:rPr lang="zh-CN" altLang="en-US" dirty="0" smtClean="0"/>
              <a:t>率成分的幅度</a:t>
            </a:r>
            <a:r>
              <a:rPr lang="en-US" altLang="zh-CN" dirty="0" smtClean="0"/>
              <a:t>   </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7475" y="4001294"/>
            <a:ext cx="6000749" cy="2531714"/>
          </a:xfrm>
          <a:prstGeom prst="rect">
            <a:avLst/>
          </a:prstGeom>
        </p:spPr>
      </p:pic>
    </p:spTree>
    <p:extLst>
      <p:ext uri="{BB962C8B-B14F-4D97-AF65-F5344CB8AC3E}">
        <p14:creationId xmlns:p14="http://schemas.microsoft.com/office/powerpoint/2010/main" val="4290580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频域分析</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 </a:t>
            </a:r>
            <a:r>
              <a:rPr lang="zh-CN" altLang="en-US" dirty="0" smtClean="0"/>
              <a:t>宽带语谱图</a:t>
            </a:r>
            <a:endParaRPr lang="en-US" altLang="zh-CN" dirty="0" smtClean="0"/>
          </a:p>
          <a:p>
            <a:pPr lvl="1"/>
            <a:r>
              <a:rPr lang="en-US" altLang="zh-CN" dirty="0"/>
              <a:t> </a:t>
            </a:r>
            <a:r>
              <a:rPr lang="en-US" altLang="zh-CN" dirty="0" smtClean="0"/>
              <a:t> </a:t>
            </a:r>
            <a:r>
              <a:rPr lang="zh-CN" altLang="en-US" dirty="0" smtClean="0"/>
              <a:t>分析的窗长短</a:t>
            </a:r>
            <a:endParaRPr lang="en-US" altLang="zh-CN" dirty="0" smtClean="0"/>
          </a:p>
          <a:p>
            <a:pPr lvl="1"/>
            <a:r>
              <a:rPr lang="en-US" altLang="zh-CN" dirty="0"/>
              <a:t> </a:t>
            </a:r>
            <a:r>
              <a:rPr lang="en-US" altLang="zh-CN" dirty="0" smtClean="0"/>
              <a:t> </a:t>
            </a:r>
            <a:r>
              <a:rPr lang="zh-CN" altLang="en-US" dirty="0" smtClean="0"/>
              <a:t>时域分辨率高，频域分辨率低</a:t>
            </a:r>
            <a:endParaRPr lang="en-US" altLang="zh-CN" dirty="0" smtClean="0"/>
          </a:p>
          <a:p>
            <a:pPr lvl="1"/>
            <a:r>
              <a:rPr lang="en-US" altLang="zh-CN" dirty="0"/>
              <a:t> </a:t>
            </a:r>
            <a:r>
              <a:rPr lang="en-US" altLang="zh-CN" dirty="0" smtClean="0"/>
              <a:t> </a:t>
            </a:r>
            <a:r>
              <a:rPr lang="zh-CN" altLang="en-US" dirty="0" smtClean="0"/>
              <a:t>语谱图特征为有明显的粗的横杠</a:t>
            </a:r>
            <a:r>
              <a:rPr lang="en-US" altLang="zh-CN" dirty="0" smtClean="0"/>
              <a:t>(</a:t>
            </a:r>
            <a:r>
              <a:rPr lang="zh-CN" altLang="en-US" dirty="0" smtClean="0"/>
              <a:t>共振峰</a:t>
            </a:r>
            <a:r>
              <a:rPr lang="en-US" altLang="zh-CN" dirty="0" smtClean="0"/>
              <a:t>)</a:t>
            </a:r>
          </a:p>
          <a:p>
            <a:pPr>
              <a:buFont typeface="Wingdings" panose="05000000000000000000" pitchFamily="2" charset="2"/>
              <a:buChar char="n"/>
            </a:pPr>
            <a:r>
              <a:rPr lang="en-US" altLang="zh-CN" dirty="0" smtClean="0"/>
              <a:t> </a:t>
            </a:r>
            <a:r>
              <a:rPr lang="zh-CN" altLang="en-US" dirty="0" smtClean="0"/>
              <a:t>窄带语谱图</a:t>
            </a:r>
            <a:endParaRPr lang="en-US" altLang="zh-CN" dirty="0" smtClean="0"/>
          </a:p>
          <a:p>
            <a:pPr lvl="1"/>
            <a:r>
              <a:rPr lang="en-US" altLang="zh-CN" dirty="0"/>
              <a:t> </a:t>
            </a:r>
            <a:r>
              <a:rPr lang="en-US" altLang="zh-CN" dirty="0" smtClean="0"/>
              <a:t>  </a:t>
            </a:r>
            <a:r>
              <a:rPr lang="zh-CN" altLang="en-US" dirty="0"/>
              <a:t>分</a:t>
            </a:r>
            <a:r>
              <a:rPr lang="zh-CN" altLang="en-US" dirty="0" smtClean="0"/>
              <a:t>析的窗长（</a:t>
            </a:r>
            <a:r>
              <a:rPr lang="en-US" altLang="zh-CN" dirty="0" smtClean="0"/>
              <a:t>512</a:t>
            </a:r>
            <a:r>
              <a:rPr lang="zh-CN" altLang="en-US" dirty="0" smtClean="0"/>
              <a:t>点）</a:t>
            </a:r>
            <a:endParaRPr lang="en-US" altLang="zh-CN" dirty="0" smtClean="0"/>
          </a:p>
          <a:p>
            <a:pPr lvl="1"/>
            <a:r>
              <a:rPr lang="en-US" altLang="zh-CN" dirty="0"/>
              <a:t> </a:t>
            </a:r>
            <a:r>
              <a:rPr lang="en-US" altLang="zh-CN" dirty="0" smtClean="0"/>
              <a:t>  </a:t>
            </a:r>
            <a:r>
              <a:rPr lang="zh-CN" altLang="en-US" dirty="0" smtClean="0"/>
              <a:t>时域分辨率低，频域分辨率高</a:t>
            </a:r>
            <a:endParaRPr lang="en-US" altLang="zh-CN" dirty="0" smtClean="0"/>
          </a:p>
          <a:p>
            <a:pPr lvl="1"/>
            <a:r>
              <a:rPr lang="en-US" altLang="zh-CN" dirty="0"/>
              <a:t> </a:t>
            </a:r>
            <a:r>
              <a:rPr lang="en-US" altLang="zh-CN" dirty="0" smtClean="0"/>
              <a:t>  </a:t>
            </a:r>
            <a:r>
              <a:rPr lang="zh-CN" altLang="en-US" dirty="0" smtClean="0"/>
              <a:t>语谱图特征为有明显的细的条纹</a:t>
            </a:r>
            <a:r>
              <a:rPr lang="en-US" altLang="zh-CN" dirty="0" smtClean="0"/>
              <a:t>(</a:t>
            </a:r>
            <a:r>
              <a:rPr lang="zh-CN" altLang="en-US" dirty="0" smtClean="0"/>
              <a:t>对应基频与谐波成分</a:t>
            </a:r>
            <a:r>
              <a:rPr lang="en-US" altLang="zh-CN" dirty="0" smtClean="0"/>
              <a:t>)    </a:t>
            </a:r>
            <a:endParaRPr lang="zh-CN" altLang="en-US" dirty="0"/>
          </a:p>
        </p:txBody>
      </p:sp>
    </p:spTree>
    <p:extLst>
      <p:ext uri="{BB962C8B-B14F-4D97-AF65-F5344CB8AC3E}">
        <p14:creationId xmlns:p14="http://schemas.microsoft.com/office/powerpoint/2010/main" val="284703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倒谱域分析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语音信号的倒谱分析就是求取语音倒谱特征参数的过程，对信号进行分析得到它的倒谱参数的过程称为同态处理。</a:t>
            </a:r>
            <a:endParaRPr lang="en-US" altLang="zh-CN" dirty="0" smtClean="0"/>
          </a:p>
          <a:p>
            <a:pPr>
              <a:buFont typeface="Wingdings" panose="05000000000000000000" pitchFamily="2" charset="2"/>
              <a:buChar char="n"/>
            </a:pPr>
            <a:r>
              <a:rPr lang="en-US" altLang="zh-CN" dirty="0" smtClean="0"/>
              <a:t> </a:t>
            </a:r>
            <a:r>
              <a:rPr lang="zh-CN" altLang="en-US" dirty="0"/>
              <a:t>同</a:t>
            </a:r>
            <a:r>
              <a:rPr lang="zh-CN" altLang="en-US" dirty="0" smtClean="0"/>
              <a:t>态处理</a:t>
            </a:r>
            <a:endParaRPr lang="en-US" altLang="zh-CN" dirty="0" smtClean="0"/>
          </a:p>
          <a:p>
            <a:pPr lvl="1"/>
            <a:r>
              <a:rPr lang="en-US" altLang="zh-CN" dirty="0" smtClean="0"/>
              <a:t> </a:t>
            </a:r>
            <a:r>
              <a:rPr lang="zh-CN" altLang="en-US" dirty="0" smtClean="0"/>
              <a:t>很多客观物理信号，不是加性信号，而是乘积性或者卷积性组成信号</a:t>
            </a:r>
            <a:endParaRPr lang="en-US" altLang="zh-CN" dirty="0" smtClean="0"/>
          </a:p>
          <a:p>
            <a:pPr lvl="1"/>
            <a:r>
              <a:rPr lang="en-US" altLang="zh-CN" dirty="0"/>
              <a:t> </a:t>
            </a:r>
            <a:r>
              <a:rPr lang="zh-CN" altLang="en-US" dirty="0" smtClean="0"/>
              <a:t>同态处理就是设法将非线性问题转化为线性问题来处理的方法</a:t>
            </a:r>
            <a:endParaRPr lang="en-US" altLang="zh-CN" dirty="0" smtClean="0"/>
          </a:p>
          <a:p>
            <a:pPr lvl="1"/>
            <a:r>
              <a:rPr lang="en-US" altLang="zh-CN" dirty="0"/>
              <a:t> </a:t>
            </a:r>
            <a:r>
              <a:rPr lang="zh-CN" altLang="en-US" dirty="0"/>
              <a:t>语</a:t>
            </a:r>
            <a:r>
              <a:rPr lang="zh-CN" altLang="en-US" dirty="0" smtClean="0"/>
              <a:t>音信号可以视为声门激励信号和声道响应信号的卷积结果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036" y="4590957"/>
            <a:ext cx="4496427" cy="133368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336" y="4590957"/>
            <a:ext cx="4496427" cy="1333686"/>
          </a:xfrm>
          <a:prstGeom prst="rect">
            <a:avLst/>
          </a:prstGeom>
        </p:spPr>
      </p:pic>
    </p:spTree>
    <p:extLst>
      <p:ext uri="{BB962C8B-B14F-4D97-AF65-F5344CB8AC3E}">
        <p14:creationId xmlns:p14="http://schemas.microsoft.com/office/powerpoint/2010/main" val="87368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倒谱域分析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 </a:t>
                </a:r>
                <a:r>
                  <a:rPr lang="zh-CN" altLang="en-US" dirty="0" smtClean="0"/>
                  <a:t>根据语音信号产生的模型，在</a:t>
                </a:r>
                <a:r>
                  <a:rPr lang="en-US" altLang="zh-CN" dirty="0" smtClean="0"/>
                  <a:t>z</a:t>
                </a:r>
                <a:r>
                  <a:rPr lang="zh-CN" altLang="en-US" dirty="0" smtClean="0"/>
                  <a:t>域中语音信号</a:t>
                </a:r>
                <a:r>
                  <a:rPr lang="en-US" altLang="zh-CN" dirty="0" smtClean="0"/>
                  <a:t>S(Z)</a:t>
                </a:r>
                <a:r>
                  <a:rPr lang="zh-CN" altLang="en-US" dirty="0" smtClean="0"/>
                  <a:t>等于激励信号</a:t>
                </a:r>
                <a:r>
                  <a:rPr lang="en-US" altLang="zh-CN" dirty="0" smtClean="0"/>
                  <a:t>E(Z)</a:t>
                </a:r>
                <a:r>
                  <a:rPr lang="zh-CN" altLang="en-US" dirty="0" smtClean="0"/>
                  <a:t>和声道响应函数</a:t>
                </a:r>
                <a:r>
                  <a:rPr lang="en-US" altLang="zh-CN" dirty="0" smtClean="0"/>
                  <a:t>V(Z)</a:t>
                </a:r>
                <a:r>
                  <a:rPr lang="zh-CN" altLang="en-US" dirty="0" smtClean="0"/>
                  <a:t>的乘积，即</a:t>
                </a:r>
                <a:r>
                  <a:rPr lang="en-US" altLang="zh-CN" dirty="0" smtClean="0"/>
                  <a:t>S(Z)=E(z)V(Z),</a:t>
                </a:r>
                <a:r>
                  <a:rPr lang="zh-CN" altLang="en-US" dirty="0" smtClean="0"/>
                  <a:t>经过同态系统后可以得到：</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𝑠</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en-US" altLang="zh-CN" dirty="0" smtClean="0"/>
              </a:p>
              <a:p>
                <a:r>
                  <a:rPr lang="en-US" altLang="zh-CN" dirty="0" smtClean="0"/>
                  <a:t> </a:t>
                </a:r>
                <a:r>
                  <a:rPr lang="zh-CN" altLang="en-US" dirty="0" smtClean="0"/>
                  <a:t>对于声门激励信号，发清音时，声门激励是能量较小的、频谱均匀分布的白噪声，其对应的倒谱也是一个噪声序列</a:t>
                </a:r>
                <a:r>
                  <a:rPr lang="en-US" altLang="zh-CN" dirty="0" smtClean="0"/>
                  <a:t>; </a:t>
                </a:r>
                <a:r>
                  <a:rPr lang="zh-CN" altLang="en-US" dirty="0" smtClean="0"/>
                  <a:t>发浊音时，声门激励是以基调周期为周期的周期脉冲序列，其对应的倒谱也是一个周期的序列，并且倒谱的周期等于信号的周期</a:t>
                </a:r>
                <a:endParaRPr lang="en-US" altLang="zh-CN" dirty="0" smtClean="0"/>
              </a:p>
              <a:p>
                <a:r>
                  <a:rPr lang="en-US" altLang="zh-CN" dirty="0"/>
                  <a:t> </a:t>
                </a:r>
                <a:r>
                  <a:rPr lang="zh-CN" altLang="en-US" dirty="0" smtClean="0"/>
                  <a:t>对于声道冲击响应</a:t>
                </a:r>
                <a:r>
                  <a:rPr lang="en-US" altLang="zh-CN" dirty="0" smtClean="0"/>
                  <a:t>V(n),</a:t>
                </a:r>
                <a:r>
                  <a:rPr lang="zh-CN" altLang="en-US" dirty="0" smtClean="0"/>
                  <a:t>其倒谱是一个快速收敛的信号</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0617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倒谱域分析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212" y="1509713"/>
            <a:ext cx="6591375" cy="4351338"/>
          </a:xfrm>
        </p:spPr>
      </p:pic>
      <p:sp>
        <p:nvSpPr>
          <p:cNvPr id="5" name="文本框 4"/>
          <p:cNvSpPr txBox="1"/>
          <p:nvPr/>
        </p:nvSpPr>
        <p:spPr>
          <a:xfrm>
            <a:off x="4876799" y="5880102"/>
            <a:ext cx="3124200" cy="369332"/>
          </a:xfrm>
          <a:prstGeom prst="rect">
            <a:avLst/>
          </a:prstGeom>
          <a:noFill/>
        </p:spPr>
        <p:txBody>
          <a:bodyPr wrap="square" rtlCol="0">
            <a:spAutoFit/>
          </a:bodyPr>
          <a:lstStyle/>
          <a:p>
            <a:pPr algn="ctr"/>
            <a:r>
              <a:rPr lang="zh-CN" altLang="en-US" dirty="0" smtClean="0"/>
              <a:t>浊音与清音的倒谱</a:t>
            </a:r>
            <a:endParaRPr lang="zh-CN" altLang="en-US" dirty="0"/>
          </a:p>
        </p:txBody>
      </p:sp>
    </p:spTree>
    <p:extLst>
      <p:ext uri="{BB962C8B-B14F-4D97-AF65-F5344CB8AC3E}">
        <p14:creationId xmlns:p14="http://schemas.microsoft.com/office/powerpoint/2010/main" val="3155412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a:t>
            </a:r>
            <a:r>
              <a:rPr lang="zh-CN" altLang="en-US" dirty="0" smtClean="0"/>
              <a:t>样频率</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a:buFont typeface="Wingdings" panose="05000000000000000000" pitchFamily="2" charset="2"/>
                  <a:buChar char="n"/>
                </a:pPr>
                <a:r>
                  <a:rPr lang="zh-CN" altLang="en-US" dirty="0" smtClean="0"/>
                  <a:t> 满足奈奎斯特采样定理</a:t>
                </a:r>
                <a:endParaRPr lang="en-US" altLang="zh-CN" dirty="0" smtClean="0"/>
              </a:p>
              <a:p>
                <a:pPr marL="0" indent="0">
                  <a:buNone/>
                </a:pPr>
                <a:r>
                  <a:rPr lang="en-US" altLang="zh-CN" dirty="0"/>
                  <a:t> </a:t>
                </a:r>
                <a:r>
                  <a:rPr lang="en-US" altLang="zh-CN" dirty="0" smtClean="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ea typeface="Cambria Math" panose="02040503050406030204" pitchFamily="18" charset="0"/>
                      </a:rPr>
                      <m:t>&gt;2</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𝑓</m:t>
                        </m:r>
                      </m:e>
                      <m:sub>
                        <m:r>
                          <a:rPr lang="en-US" altLang="zh-CN" b="0" i="1" dirty="0" smtClean="0">
                            <a:latin typeface="Cambria Math" panose="02040503050406030204" pitchFamily="18" charset="0"/>
                            <a:ea typeface="Cambria Math" panose="02040503050406030204" pitchFamily="18" charset="0"/>
                          </a:rPr>
                          <m:t>𝑚𝑎𝑥</m:t>
                        </m:r>
                      </m:sub>
                    </m:sSub>
                  </m:oMath>
                </a14:m>
                <a:endParaRPr lang="en-US" altLang="zh-CN" dirty="0" smtClean="0"/>
              </a:p>
              <a:p>
                <a:pPr>
                  <a:buFont typeface="Wingdings" panose="05000000000000000000" pitchFamily="2" charset="2"/>
                  <a:buChar char="n"/>
                </a:pPr>
                <a:r>
                  <a:rPr lang="en-US" altLang="zh-CN" dirty="0" smtClean="0"/>
                  <a:t> </a:t>
                </a:r>
                <a:r>
                  <a:rPr lang="zh-CN" altLang="en-US" dirty="0" smtClean="0"/>
                  <a:t>窄带语音信号：</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𝑠</m:t>
                        </m:r>
                      </m:sub>
                    </m:sSub>
                  </m:oMath>
                </a14:m>
                <a:r>
                  <a:rPr lang="en-US" altLang="zh-CN" dirty="0" smtClean="0"/>
                  <a:t>=8kHz</a:t>
                </a:r>
              </a:p>
              <a:p>
                <a:pPr lvl="1"/>
                <a:r>
                  <a:rPr lang="en-US" altLang="zh-CN" dirty="0"/>
                  <a:t> </a:t>
                </a:r>
                <a:r>
                  <a:rPr lang="zh-CN" altLang="en-US" dirty="0"/>
                  <a:t>电</a:t>
                </a:r>
                <a:r>
                  <a:rPr lang="zh-CN" altLang="en-US" dirty="0" smtClean="0"/>
                  <a:t>话语音</a:t>
                </a:r>
                <a:endParaRPr lang="en-US" altLang="zh-CN" dirty="0"/>
              </a:p>
              <a:p>
                <a:pPr lvl="1"/>
                <a:r>
                  <a:rPr lang="en-US" altLang="zh-CN" dirty="0" smtClean="0"/>
                  <a:t> </a:t>
                </a:r>
                <a:r>
                  <a:rPr lang="zh-CN" altLang="en-US" dirty="0" smtClean="0"/>
                  <a:t>基本保持语义，不影响人对语音的感知</a:t>
                </a:r>
                <a:endParaRPr lang="en-US" altLang="zh-CN" dirty="0"/>
              </a:p>
              <a:p>
                <a:pPr>
                  <a:buFont typeface="Wingdings" panose="05000000000000000000" pitchFamily="2" charset="2"/>
                  <a:buChar char="n"/>
                </a:pPr>
                <a:r>
                  <a:rPr lang="en-US" altLang="zh-CN" dirty="0" smtClean="0"/>
                  <a:t>  </a:t>
                </a:r>
                <a:r>
                  <a:rPr lang="zh-CN" altLang="en-US" dirty="0" smtClean="0"/>
                  <a:t>宽带语音信号：</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𝑠</m:t>
                        </m:r>
                      </m:sub>
                    </m:sSub>
                  </m:oMath>
                </a14:m>
                <a:r>
                  <a:rPr lang="en-US" altLang="zh-CN" dirty="0" smtClean="0"/>
                  <a:t>=16kHz</a:t>
                </a:r>
              </a:p>
              <a:p>
                <a:pPr lvl="1"/>
                <a:r>
                  <a:rPr lang="en-US" altLang="zh-CN" dirty="0"/>
                  <a:t> </a:t>
                </a:r>
                <a:r>
                  <a:rPr lang="en-US" altLang="zh-CN" dirty="0" smtClean="0"/>
                  <a:t> </a:t>
                </a:r>
                <a:r>
                  <a:rPr lang="zh-CN" altLang="en-US" dirty="0" smtClean="0"/>
                  <a:t>对语音质量要求较高的场合</a:t>
                </a:r>
                <a:endParaRPr lang="en-US" altLang="zh-CN" dirty="0" smtClean="0"/>
              </a:p>
              <a:p>
                <a:pPr lvl="1"/>
                <a:r>
                  <a:rPr lang="en-US" altLang="zh-CN" dirty="0"/>
                  <a:t> </a:t>
                </a:r>
                <a:r>
                  <a:rPr lang="zh-CN" altLang="en-US" dirty="0" smtClean="0"/>
                  <a:t>再提高采样频率也不会对语音质量有太多贡献</a:t>
                </a:r>
                <a:r>
                  <a:rPr lang="en-US" altLang="zh-CN" dirty="0" smtClean="0"/>
                  <a:t>  </a:t>
                </a:r>
              </a:p>
              <a:p>
                <a:pPr marL="457200" lvl="1" indent="0">
                  <a:buNone/>
                </a:pPr>
                <a:endParaRPr lang="en-US" altLang="zh-CN" dirty="0" smtClean="0"/>
              </a:p>
              <a:p>
                <a:pPr marL="0" indent="0">
                  <a:buNone/>
                </a:pPr>
                <a:r>
                  <a:rPr lang="en-US" altLang="zh-CN" dirty="0"/>
                  <a:t> </a:t>
                </a:r>
                <a:r>
                  <a:rPr lang="en-US" altLang="zh-CN" dirty="0" smtClean="0"/>
                  <a:t>      </a:t>
                </a:r>
                <a:r>
                  <a:rPr lang="zh-CN" altLang="en-US" dirty="0" smtClean="0"/>
                  <a:t> </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312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量化精度</a:t>
            </a:r>
            <a:endParaRPr lang="zh-CN" altLang="en-US" dirty="0"/>
          </a:p>
        </p:txBody>
      </p:sp>
      <p:sp>
        <p:nvSpPr>
          <p:cNvPr id="3" name="内容占位符 2"/>
          <p:cNvSpPr>
            <a:spLocks noGrp="1"/>
          </p:cNvSpPr>
          <p:nvPr>
            <p:ph idx="1"/>
          </p:nvPr>
        </p:nvSpPr>
        <p:spPr>
          <a:xfrm>
            <a:off x="838200" y="1873752"/>
            <a:ext cx="10515600" cy="4351338"/>
          </a:xfrm>
        </p:spPr>
        <p:txBody>
          <a:bodyPr/>
          <a:lstStyle/>
          <a:p>
            <a:pPr>
              <a:buFont typeface="Wingdings" panose="05000000000000000000" pitchFamily="2" charset="2"/>
              <a:buChar char="n"/>
            </a:pPr>
            <a:r>
              <a:rPr lang="en-US" altLang="zh-CN" dirty="0" smtClean="0"/>
              <a:t> </a:t>
            </a:r>
            <a:r>
              <a:rPr lang="zh-CN" altLang="en-US" dirty="0" smtClean="0"/>
              <a:t>量化所用的比特越大，声音质量越好</a:t>
            </a:r>
            <a:endParaRPr lang="en-US" altLang="zh-CN" dirty="0" smtClean="0"/>
          </a:p>
          <a:p>
            <a:pPr>
              <a:buFont typeface="Wingdings" panose="05000000000000000000" pitchFamily="2" charset="2"/>
              <a:buChar char="n"/>
            </a:pPr>
            <a:r>
              <a:rPr lang="en-US" altLang="zh-CN" dirty="0"/>
              <a:t> </a:t>
            </a:r>
            <a:r>
              <a:rPr lang="en-US" altLang="zh-CN" dirty="0" smtClean="0"/>
              <a:t> </a:t>
            </a:r>
            <a:r>
              <a:rPr lang="zh-CN" altLang="en-US" dirty="0" smtClean="0"/>
              <a:t>声音质量也跟量化算法有关，比如同样用</a:t>
            </a:r>
            <a:r>
              <a:rPr lang="en-US" altLang="zh-CN" dirty="0" smtClean="0"/>
              <a:t>8bit</a:t>
            </a:r>
            <a:r>
              <a:rPr lang="zh-CN" altLang="en-US" dirty="0" smtClean="0"/>
              <a:t>量化，非均匀量化（</a:t>
            </a:r>
            <a:r>
              <a:rPr lang="en-US" altLang="zh-CN" dirty="0" smtClean="0"/>
              <a:t>μ-</a:t>
            </a:r>
            <a:r>
              <a:rPr lang="zh-CN" altLang="en-US" dirty="0" smtClean="0"/>
              <a:t>律或</a:t>
            </a:r>
            <a:r>
              <a:rPr lang="en-US" altLang="zh-CN" dirty="0" smtClean="0"/>
              <a:t>A-</a:t>
            </a:r>
            <a:r>
              <a:rPr lang="zh-CN" altLang="en-US" dirty="0" smtClean="0"/>
              <a:t>律）要比均匀量化好很多</a:t>
            </a:r>
            <a:endParaRPr lang="en-US" altLang="zh-CN" dirty="0" smtClean="0"/>
          </a:p>
          <a:p>
            <a:pPr lvl="1"/>
            <a:r>
              <a:rPr lang="en-US" altLang="zh-CN" dirty="0"/>
              <a:t> </a:t>
            </a:r>
            <a:r>
              <a:rPr lang="zh-CN" altLang="en-US" dirty="0" smtClean="0"/>
              <a:t>固网电话语音量化使用非均匀量化</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74" y="3702566"/>
            <a:ext cx="8065440" cy="2522524"/>
          </a:xfrm>
          <a:prstGeom prst="rect">
            <a:avLst/>
          </a:prstGeom>
        </p:spPr>
      </p:pic>
    </p:spTree>
    <p:extLst>
      <p:ext uri="{BB962C8B-B14F-4D97-AF65-F5344CB8AC3E}">
        <p14:creationId xmlns:p14="http://schemas.microsoft.com/office/powerpoint/2010/main" val="2413399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a:t>
            </a:r>
            <a:r>
              <a:rPr lang="zh-CN" altLang="en-US" dirty="0" smtClean="0"/>
              <a:t>音信号的短时分析</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 </a:t>
            </a:r>
            <a:r>
              <a:rPr lang="zh-CN" altLang="en-US" dirty="0" smtClean="0"/>
              <a:t>语音分析是语音信号处理的前提和基础</a:t>
            </a:r>
            <a:endParaRPr lang="en-US" altLang="zh-CN" dirty="0" smtClean="0"/>
          </a:p>
          <a:p>
            <a:pPr marL="0" indent="0">
              <a:buNone/>
            </a:pPr>
            <a:r>
              <a:rPr lang="en-US" altLang="zh-CN" dirty="0"/>
              <a:t> </a:t>
            </a:r>
            <a:r>
              <a:rPr lang="en-US" altLang="zh-CN" dirty="0" smtClean="0"/>
              <a:t>   </a:t>
            </a:r>
            <a:r>
              <a:rPr lang="zh-CN" altLang="en-US" dirty="0" smtClean="0"/>
              <a:t>分析的目的是提取需要的信息，获取特征参数</a:t>
            </a:r>
            <a:endParaRPr lang="en-US" altLang="zh-CN" dirty="0" smtClean="0"/>
          </a:p>
          <a:p>
            <a:pPr>
              <a:buFont typeface="Wingdings" panose="05000000000000000000" pitchFamily="2" charset="2"/>
              <a:buChar char="n"/>
            </a:pPr>
            <a:r>
              <a:rPr lang="en-US" altLang="zh-CN" dirty="0" smtClean="0"/>
              <a:t>  </a:t>
            </a:r>
            <a:r>
              <a:rPr lang="zh-CN" altLang="en-US" dirty="0" smtClean="0"/>
              <a:t>短时分析</a:t>
            </a:r>
            <a:endParaRPr lang="en-US" altLang="zh-CN" dirty="0" smtClean="0"/>
          </a:p>
          <a:p>
            <a:pPr lvl="1"/>
            <a:r>
              <a:rPr lang="en-US" altLang="zh-CN" dirty="0"/>
              <a:t> </a:t>
            </a:r>
            <a:r>
              <a:rPr lang="zh-CN" altLang="en-US" dirty="0"/>
              <a:t>语</a:t>
            </a:r>
            <a:r>
              <a:rPr lang="zh-CN" altLang="en-US" dirty="0" smtClean="0"/>
              <a:t>音是一个时变信号</a:t>
            </a:r>
            <a:endParaRPr lang="en-US" altLang="zh-CN" dirty="0" smtClean="0"/>
          </a:p>
          <a:p>
            <a:pPr lvl="1"/>
            <a:r>
              <a:rPr lang="en-US" altLang="zh-CN" dirty="0"/>
              <a:t> </a:t>
            </a:r>
            <a:r>
              <a:rPr lang="zh-CN" altLang="en-US" dirty="0"/>
              <a:t>语</a:t>
            </a:r>
            <a:r>
              <a:rPr lang="zh-CN" altLang="en-US" dirty="0" smtClean="0"/>
              <a:t>音的短时平稳特性，一般</a:t>
            </a:r>
            <a:r>
              <a:rPr lang="en-US" altLang="zh-CN" dirty="0" smtClean="0"/>
              <a:t>10ms-30ms</a:t>
            </a:r>
            <a:r>
              <a:rPr lang="zh-CN" altLang="en-US" dirty="0" smtClean="0"/>
              <a:t>时间段相对平稳</a:t>
            </a:r>
            <a:r>
              <a:rPr lang="en-US" altLang="zh-CN" dirty="0" smtClean="0"/>
              <a:t>  </a:t>
            </a:r>
            <a:endParaRPr lang="zh-CN" altLang="en-US" dirty="0"/>
          </a:p>
        </p:txBody>
      </p:sp>
    </p:spTree>
    <p:extLst>
      <p:ext uri="{BB962C8B-B14F-4D97-AF65-F5344CB8AC3E}">
        <p14:creationId xmlns:p14="http://schemas.microsoft.com/office/powerpoint/2010/main" val="246093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预加重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 </a:t>
                </a:r>
                <a:r>
                  <a:rPr lang="zh-CN" altLang="en-US" dirty="0" smtClean="0"/>
                  <a:t>预加重的目的</a:t>
                </a:r>
                <a:endParaRPr lang="en-US" altLang="zh-CN" dirty="0" smtClean="0"/>
              </a:p>
              <a:p>
                <a:pPr lvl="1"/>
                <a:r>
                  <a:rPr lang="en-US" altLang="zh-CN" dirty="0"/>
                  <a:t> </a:t>
                </a:r>
                <a:r>
                  <a:rPr lang="zh-CN" altLang="en-US" dirty="0"/>
                  <a:t>减</a:t>
                </a:r>
                <a:r>
                  <a:rPr lang="zh-CN" altLang="en-US" dirty="0" smtClean="0"/>
                  <a:t>少口鼻辐射影响，提升高频部分，使信号的频谱变得平坦</a:t>
                </a:r>
                <a:endParaRPr lang="en-US" altLang="zh-CN" dirty="0" smtClean="0"/>
              </a:p>
              <a:p>
                <a:pPr marL="457200" lvl="1" indent="0">
                  <a:buNone/>
                </a:pPr>
                <a:endParaRPr lang="en-US" altLang="zh-CN" dirty="0"/>
              </a:p>
              <a:p>
                <a:pPr marL="457200" lvl="1"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m:oMathPara>
                </a14:m>
                <a:endParaRPr lang="en-US" altLang="zh-CN" b="0" dirty="0" smtClean="0"/>
              </a:p>
              <a:p>
                <a:pPr marL="457200" lvl="1" indent="0">
                  <a:buNone/>
                </a:pPr>
                <a:r>
                  <a:rPr lang="zh-CN" altLang="en-US" dirty="0"/>
                  <a:t>预加</a:t>
                </a:r>
                <a:r>
                  <a:rPr lang="zh-CN" altLang="en-US" dirty="0" smtClean="0"/>
                  <a:t>重相当于一阶滤波器，</a:t>
                </a:r>
                <a14:m>
                  <m:oMath xmlns:m="http://schemas.openxmlformats.org/officeDocument/2006/math">
                    <m:r>
                      <a:rPr lang="zh-CN" altLang="en-US" b="0" i="1" smtClean="0">
                        <a:latin typeface="Cambria Math" panose="02040503050406030204" pitchFamily="18" charset="0"/>
                      </a:rPr>
                      <m:t>𝛼</m:t>
                    </m:r>
                  </m:oMath>
                </a14:m>
                <a:r>
                  <a:rPr lang="zh-CN" altLang="en-US" b="0" dirty="0" smtClean="0"/>
                  <a:t>一般取</a:t>
                </a:r>
                <a:r>
                  <a:rPr lang="en-US" altLang="zh-CN" b="0" dirty="0" smtClean="0"/>
                  <a:t>0.95</a:t>
                </a:r>
              </a:p>
              <a:p>
                <a:pPr marL="457200" lvl="1" indent="0" algn="ctr">
                  <a:buNone/>
                </a:pPr>
                <a:endParaRPr lang="en-US" altLang="zh-CN" dirty="0" smtClean="0"/>
              </a:p>
              <a:p>
                <a:pPr marL="457200" lvl="1"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649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加窗与分帧</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短时分析建立在分析帧基础上的，也就是将语音波形划分为一段一段来处理，每一段称为一帧</a:t>
            </a:r>
            <a:endParaRPr lang="en-US" altLang="zh-CN" dirty="0" smtClean="0"/>
          </a:p>
          <a:p>
            <a:r>
              <a:rPr lang="en-US" altLang="zh-CN" dirty="0"/>
              <a:t> </a:t>
            </a:r>
            <a:r>
              <a:rPr lang="zh-CN" altLang="en-US" dirty="0" smtClean="0"/>
              <a:t>帧长：</a:t>
            </a:r>
            <a:r>
              <a:rPr lang="en-US" altLang="zh-CN" dirty="0" smtClean="0"/>
              <a:t>10-30ms</a:t>
            </a:r>
          </a:p>
          <a:p>
            <a:pPr marL="0" indent="0">
              <a:buNone/>
            </a:pPr>
            <a:r>
              <a:rPr lang="en-US" altLang="zh-CN" dirty="0"/>
              <a:t> </a:t>
            </a:r>
            <a:r>
              <a:rPr lang="en-US" altLang="zh-CN" dirty="0" smtClean="0"/>
              <a:t>   </a:t>
            </a:r>
            <a:r>
              <a:rPr lang="zh-CN" altLang="en-US" dirty="0" smtClean="0"/>
              <a:t>帧移：</a:t>
            </a:r>
            <a:r>
              <a:rPr lang="en-US" altLang="zh-CN" dirty="0" smtClean="0"/>
              <a:t>1/3-1/2</a:t>
            </a:r>
            <a:r>
              <a:rPr lang="zh-CN" altLang="en-US" dirty="0" smtClean="0"/>
              <a:t>倍帧长，保持帧与帧之间的平滑过渡</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481" y="3657579"/>
            <a:ext cx="4021298" cy="2922583"/>
          </a:xfrm>
          <a:prstGeom prst="rect">
            <a:avLst/>
          </a:prstGeom>
        </p:spPr>
      </p:pic>
    </p:spTree>
    <p:extLst>
      <p:ext uri="{BB962C8B-B14F-4D97-AF65-F5344CB8AC3E}">
        <p14:creationId xmlns:p14="http://schemas.microsoft.com/office/powerpoint/2010/main" val="3506728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加窗与分帧</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为了减少语音帧的截断效应引起频谱泄露，需要加窗处理</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43" y="2348870"/>
            <a:ext cx="5506218" cy="4229690"/>
          </a:xfrm>
          <a:prstGeom prst="rect">
            <a:avLst/>
          </a:prstGeom>
        </p:spPr>
      </p:pic>
    </p:spTree>
    <p:extLst>
      <p:ext uri="{BB962C8B-B14F-4D97-AF65-F5344CB8AC3E}">
        <p14:creationId xmlns:p14="http://schemas.microsoft.com/office/powerpoint/2010/main" val="150888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加窗与分帧</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a:t>几</a:t>
            </a:r>
            <a:r>
              <a:rPr lang="zh-CN" altLang="en-US" dirty="0" smtClean="0"/>
              <a:t>种不同的窗函数波形与频谱的比较</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937" y="2373528"/>
            <a:ext cx="5702968" cy="4183682"/>
          </a:xfrm>
          <a:prstGeom prst="rect">
            <a:avLst/>
          </a:prstGeom>
        </p:spPr>
      </p:pic>
      <p:sp>
        <p:nvSpPr>
          <p:cNvPr id="5" name="文本框 4"/>
          <p:cNvSpPr txBox="1"/>
          <p:nvPr/>
        </p:nvSpPr>
        <p:spPr>
          <a:xfrm>
            <a:off x="1816769" y="2707105"/>
            <a:ext cx="1756611" cy="369332"/>
          </a:xfrm>
          <a:prstGeom prst="rect">
            <a:avLst/>
          </a:prstGeom>
          <a:noFill/>
        </p:spPr>
        <p:txBody>
          <a:bodyPr wrap="square" rtlCol="0">
            <a:spAutoFit/>
          </a:bodyPr>
          <a:lstStyle/>
          <a:p>
            <a:r>
              <a:rPr lang="en-US" altLang="zh-CN" dirty="0" smtClean="0"/>
              <a:t>Hamming</a:t>
            </a:r>
            <a:r>
              <a:rPr lang="zh-CN" altLang="en-US" dirty="0" smtClean="0"/>
              <a:t>窗</a:t>
            </a:r>
            <a:endParaRPr lang="zh-CN" altLang="en-US" dirty="0"/>
          </a:p>
        </p:txBody>
      </p:sp>
      <p:sp>
        <p:nvSpPr>
          <p:cNvPr id="6" name="文本框 5"/>
          <p:cNvSpPr txBox="1"/>
          <p:nvPr/>
        </p:nvSpPr>
        <p:spPr>
          <a:xfrm>
            <a:off x="1816769" y="4096037"/>
            <a:ext cx="1756611" cy="369332"/>
          </a:xfrm>
          <a:prstGeom prst="rect">
            <a:avLst/>
          </a:prstGeom>
          <a:noFill/>
        </p:spPr>
        <p:txBody>
          <a:bodyPr wrap="square" rtlCol="0">
            <a:spAutoFit/>
          </a:bodyPr>
          <a:lstStyle/>
          <a:p>
            <a:r>
              <a:rPr lang="en-US" altLang="zh-CN" dirty="0" err="1" smtClean="0"/>
              <a:t>Hanning</a:t>
            </a:r>
            <a:r>
              <a:rPr lang="zh-CN" altLang="en-US" dirty="0" smtClean="0"/>
              <a:t>窗</a:t>
            </a:r>
            <a:endParaRPr lang="zh-CN" altLang="en-US" dirty="0"/>
          </a:p>
        </p:txBody>
      </p:sp>
      <p:sp>
        <p:nvSpPr>
          <p:cNvPr id="7" name="文本框 6"/>
          <p:cNvSpPr txBox="1"/>
          <p:nvPr/>
        </p:nvSpPr>
        <p:spPr>
          <a:xfrm>
            <a:off x="2009274" y="5300303"/>
            <a:ext cx="1756611" cy="369332"/>
          </a:xfrm>
          <a:prstGeom prst="rect">
            <a:avLst/>
          </a:prstGeom>
          <a:noFill/>
        </p:spPr>
        <p:txBody>
          <a:bodyPr wrap="square" rtlCol="0">
            <a:spAutoFit/>
          </a:bodyPr>
          <a:lstStyle/>
          <a:p>
            <a:r>
              <a:rPr lang="zh-CN" altLang="en-US" dirty="0"/>
              <a:t>矩形</a:t>
            </a:r>
            <a:r>
              <a:rPr lang="zh-CN" altLang="en-US" dirty="0" smtClean="0"/>
              <a:t>窗</a:t>
            </a:r>
            <a:endParaRPr lang="zh-CN" altLang="en-US" dirty="0"/>
          </a:p>
        </p:txBody>
      </p:sp>
    </p:spTree>
    <p:extLst>
      <p:ext uri="{BB962C8B-B14F-4D97-AF65-F5344CB8AC3E}">
        <p14:creationId xmlns:p14="http://schemas.microsoft.com/office/powerpoint/2010/main" val="2487997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1521</Words>
  <Application>Microsoft Office PowerPoint</Application>
  <PresentationFormat>宽屏</PresentationFormat>
  <Paragraphs>128</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Cambria Math</vt:lpstr>
      <vt:lpstr>Wingdings</vt:lpstr>
      <vt:lpstr>Office 主题​​</vt:lpstr>
      <vt:lpstr>语音信号分析</vt:lpstr>
      <vt:lpstr>语音信号的数字化</vt:lpstr>
      <vt:lpstr>采样频率</vt:lpstr>
      <vt:lpstr>量化精度</vt:lpstr>
      <vt:lpstr>语音信号的短时分析</vt:lpstr>
      <vt:lpstr>预加重</vt:lpstr>
      <vt:lpstr>加窗与分帧</vt:lpstr>
      <vt:lpstr>加窗与分帧</vt:lpstr>
      <vt:lpstr>加窗与分帧</vt:lpstr>
      <vt:lpstr>加窗与分帧</vt:lpstr>
      <vt:lpstr>加窗与分帧</vt:lpstr>
      <vt:lpstr>时域分析</vt:lpstr>
      <vt:lpstr>时域分析</vt:lpstr>
      <vt:lpstr>时域分析</vt:lpstr>
      <vt:lpstr>时域分析</vt:lpstr>
      <vt:lpstr>时域分析</vt:lpstr>
      <vt:lpstr>时域分析</vt:lpstr>
      <vt:lpstr>时域分析</vt:lpstr>
      <vt:lpstr>时域分析</vt:lpstr>
      <vt:lpstr>频域分析</vt:lpstr>
      <vt:lpstr>频域分析</vt:lpstr>
      <vt:lpstr>频域分析</vt:lpstr>
      <vt:lpstr>频域分析</vt:lpstr>
      <vt:lpstr>倒谱域分析</vt:lpstr>
      <vt:lpstr>倒谱域分析</vt:lpstr>
      <vt:lpstr>倒谱域分析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语音信号分析</dc:title>
  <dc:creator>Qunwei Hu</dc:creator>
  <cp:lastModifiedBy>Qunwei Hu</cp:lastModifiedBy>
  <cp:revision>60</cp:revision>
  <dcterms:created xsi:type="dcterms:W3CDTF">2019-04-15T06:22:01Z</dcterms:created>
  <dcterms:modified xsi:type="dcterms:W3CDTF">2019-04-15T09:01:18Z</dcterms:modified>
</cp:coreProperties>
</file>